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media/image4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326" r:id="rId2"/>
    <p:sldId id="256" r:id="rId3"/>
    <p:sldId id="257" r:id="rId4"/>
    <p:sldId id="317" r:id="rId5"/>
    <p:sldId id="327" r:id="rId6"/>
    <p:sldId id="319" r:id="rId7"/>
    <p:sldId id="318" r:id="rId8"/>
    <p:sldId id="320" r:id="rId9"/>
    <p:sldId id="321" r:id="rId10"/>
    <p:sldId id="322" r:id="rId11"/>
    <p:sldId id="323" r:id="rId12"/>
    <p:sldId id="324" r:id="rId13"/>
    <p:sldId id="268" r:id="rId14"/>
    <p:sldId id="328" r:id="rId15"/>
    <p:sldId id="32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316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97" r:id="rId38"/>
    <p:sldId id="298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299" r:id="rId55"/>
    <p:sldId id="315" r:id="rId56"/>
    <p:sldId id="270" r:id="rId57"/>
    <p:sldId id="269" r:id="rId58"/>
    <p:sldId id="272" r:id="rId59"/>
    <p:sldId id="271" r:id="rId60"/>
    <p:sldId id="278" r:id="rId61"/>
    <p:sldId id="280" r:id="rId62"/>
    <p:sldId id="273" r:id="rId63"/>
    <p:sldId id="274" r:id="rId64"/>
    <p:sldId id="275" r:id="rId65"/>
    <p:sldId id="276" r:id="rId66"/>
    <p:sldId id="277" r:id="rId67"/>
    <p:sldId id="279" r:id="rId68"/>
    <p:sldId id="281" r:id="rId69"/>
    <p:sldId id="282" r:id="rId70"/>
    <p:sldId id="283" r:id="rId71"/>
    <p:sldId id="285" r:id="rId72"/>
    <p:sldId id="286" r:id="rId73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am" initials="A" lastIdx="11" clrIdx="0">
    <p:extLst>
      <p:ext uri="{19B8F6BF-5375-455C-9EA6-DF929625EA0E}">
        <p15:presenceInfo xmlns:p15="http://schemas.microsoft.com/office/powerpoint/2012/main" userId="Ad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3"/>
    <p:restoredTop sz="94607"/>
  </p:normalViewPr>
  <p:slideViewPr>
    <p:cSldViewPr snapToGrid="0">
      <p:cViewPr varScale="1">
        <p:scale>
          <a:sx n="78" d="100"/>
          <a:sy n="78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08:31.978" idx="1">
    <p:pos x="2534" y="1907"/>
    <p:text>i lokalne</p:text>
    <p:extLst>
      <p:ext uri="{C676402C-5697-4E1C-873F-D02D1690AC5C}">
        <p15:threadingInfo xmlns:p15="http://schemas.microsoft.com/office/powerpoint/2012/main" timeZoneBias="-60"/>
      </p:ext>
    </p:extLst>
  </p:cm>
  <p:cm authorId="1" dt="2024-03-08T10:09:36.168" idx="2">
    <p:pos x="1475" y="2425"/>
    <p:text>czy na pewno? możelepiej: inny rodzaj/sposób podziału ...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17:08.637" idx="3">
    <p:pos x="1089" y="685"/>
    <p:text>lokalny a nie scentralizowany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18:24.955" idx="4">
    <p:pos x="3197" y="749"/>
    <p:text>najpopularniejszy czy jeden z najbardziej popularnych? jakieś potwierdzenie np. oficjalny ranking popularności?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26:35.195" idx="8">
    <p:pos x="6681" y="1793"/>
    <p:text>wyróżnić, bo zlewa się z resztą tekstu; ewentualnie screen jak niżej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28:05.949" idx="9">
    <p:pos x="7183" y="3439"/>
    <p:text>komendy wyróżnić, poprawić widoczność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29:20.462" idx="10">
    <p:pos x="4654" y="2793"/>
    <p:text>sprawdzić czy w Waszej wersji nie zasłania tekstu jak tutaj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20:32.605" idx="5">
    <p:pos x="6038" y="2050"/>
    <p:text>ale o wierszu poleceń gita jeszcze nie było powiedziane</p:text>
    <p:extLst>
      <p:ext uri="{C676402C-5697-4E1C-873F-D02D1690AC5C}">
        <p15:threadingInfo xmlns:p15="http://schemas.microsoft.com/office/powerpoint/2012/main" timeZoneBias="-60"/>
      </p:ext>
    </p:extLst>
  </p:cm>
  <p:cm authorId="1" dt="2024-03-08T10:21:00.003" idx="6">
    <p:pos x="5392" y="2124"/>
    <p:text>kilka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08T10:22:51.945" idx="7">
    <p:pos x="962" y="2114"/>
    <p:text>funkcje</p:text>
    <p:extLst>
      <p:ext uri="{C676402C-5697-4E1C-873F-D02D1690AC5C}">
        <p15:threadingInfo xmlns:p15="http://schemas.microsoft.com/office/powerpoint/2012/main" timeZoneBias="-60"/>
      </p:ext>
    </p:extLst>
  </p:cm>
</p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E1724-DA6F-4E45-A620-1CCBF2B013F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3A6CD8-0EE6-4486-9330-7F577496CF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200" b="1" dirty="0"/>
            <a:t>Współpraca zespołowa: </a:t>
          </a:r>
          <a:r>
            <a:rPr lang="pl-PL" sz="1200" dirty="0"/>
            <a:t>Serwery zdalne umożliwiają współdzielenie kodu źródłowego i pracę nad projektem przez wielu programistów z różnych lokalizacji. To ułatwia współpracę i zwiększa produktywność zespołu.</a:t>
          </a:r>
          <a:endParaRPr lang="en-US" sz="1200" dirty="0"/>
        </a:p>
      </dgm:t>
    </dgm:pt>
    <dgm:pt modelId="{D9BE1376-9A85-472B-8AC9-787D0FBD405F}" type="parTrans" cxnId="{CC38EE0A-FD95-43E8-9AE8-49C287E2D9F4}">
      <dgm:prSet/>
      <dgm:spPr/>
      <dgm:t>
        <a:bodyPr/>
        <a:lstStyle/>
        <a:p>
          <a:endParaRPr lang="en-US"/>
        </a:p>
      </dgm:t>
    </dgm:pt>
    <dgm:pt modelId="{888D8470-E44B-4981-95EC-B270C40BB817}" type="sibTrans" cxnId="{CC38EE0A-FD95-43E8-9AE8-49C287E2D9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B87E25-CE01-4EEA-8A3E-45205AD237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200" b="1" dirty="0"/>
            <a:t>Kontrola wersji: </a:t>
          </a:r>
          <a:r>
            <a:rPr lang="pl-PL" sz="1200" dirty="0"/>
            <a:t>Repozytoria Git na serwerach zdalnych zapewniają kompleksową kontrolę wersji, co umożliwia śledzenie zmian, przywracanie wcześniejszych wersji kodu i rozwiązywanie konfliktów.</a:t>
          </a:r>
          <a:endParaRPr lang="en-US" sz="1200" dirty="0"/>
        </a:p>
      </dgm:t>
    </dgm:pt>
    <dgm:pt modelId="{F684E118-ABB8-4410-959F-C532683E4E85}" type="parTrans" cxnId="{199CBC07-DDFD-4AEC-89E5-0C659CCCC244}">
      <dgm:prSet/>
      <dgm:spPr/>
      <dgm:t>
        <a:bodyPr/>
        <a:lstStyle/>
        <a:p>
          <a:endParaRPr lang="en-US"/>
        </a:p>
      </dgm:t>
    </dgm:pt>
    <dgm:pt modelId="{A259EE90-E4BB-4AA6-82CE-1580C6919559}" type="sibTrans" cxnId="{199CBC07-DDFD-4AEC-89E5-0C659CCCC24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EE7174-9FBB-4C5F-9328-1DD28513AF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200" b="1" dirty="0"/>
            <a:t>Elastyczność dostępu: </a:t>
          </a:r>
          <a:r>
            <a:rPr lang="pl-PL" sz="1200" dirty="0"/>
            <a:t>Dostęp do repozytoriów można kontrolować poprzez zarządzanie uprawnieniami użytkowników, co zapewnia elastyczność w udostępnianiu kodu dla różnych członków zespołu.</a:t>
          </a:r>
          <a:endParaRPr lang="en-US" sz="1200" dirty="0"/>
        </a:p>
      </dgm:t>
    </dgm:pt>
    <dgm:pt modelId="{9675AC87-D100-4719-9648-C18E89F30080}" type="parTrans" cxnId="{F0479960-9B0A-4303-96DD-505575B7D2BF}">
      <dgm:prSet/>
      <dgm:spPr/>
      <dgm:t>
        <a:bodyPr/>
        <a:lstStyle/>
        <a:p>
          <a:endParaRPr lang="en-US"/>
        </a:p>
      </dgm:t>
    </dgm:pt>
    <dgm:pt modelId="{E6CBC096-9212-444D-96A4-45DE697A8BB5}" type="sibTrans" cxnId="{F0479960-9B0A-4303-96DD-505575B7D2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2E8A53-D9AE-4A0C-A8D4-91F0B246D8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200" b="1" dirty="0"/>
            <a:t>Integracja z narzędziami </a:t>
          </a:r>
          <a:r>
            <a:rPr lang="pl-PL" sz="1200" b="1" dirty="0" err="1"/>
            <a:t>DevOps</a:t>
          </a:r>
          <a:r>
            <a:rPr lang="pl-PL" sz="1200" dirty="0"/>
            <a:t>: Serwery Git często integrują się z narzędziami do ciągłej integracji i wdrażania (CI/CD), co umożliwia automatyzację procesów testowania, budowania i wdrażania oprogramowania.</a:t>
          </a:r>
          <a:endParaRPr lang="en-US" sz="1200" dirty="0"/>
        </a:p>
      </dgm:t>
    </dgm:pt>
    <dgm:pt modelId="{1BADA34A-BFE8-4250-8A54-59CE9D50F32A}" type="parTrans" cxnId="{D20995E1-4872-4A0A-9EE2-3629AE345322}">
      <dgm:prSet/>
      <dgm:spPr/>
      <dgm:t>
        <a:bodyPr/>
        <a:lstStyle/>
        <a:p>
          <a:endParaRPr lang="en-US"/>
        </a:p>
      </dgm:t>
    </dgm:pt>
    <dgm:pt modelId="{0314BA9B-CCF1-4754-93ED-E639F8D31E0C}" type="sibTrans" cxnId="{D20995E1-4872-4A0A-9EE2-3629AE3453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D2D030-E013-4A15-8F97-BBBBD2B3C3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200" b="1" dirty="0"/>
            <a:t>Łatwe śledzenie zmian</a:t>
          </a:r>
          <a:r>
            <a:rPr lang="pl-PL" sz="1200" dirty="0"/>
            <a:t>: Dzięki serwerom zdalnym możliwe jest łatwe śledzenie historii zmian, włączając w to autorów, daty i opisy zmian, co ułatwia zarządzanie projektem i identyfikowanie błędów.</a:t>
          </a:r>
          <a:endParaRPr lang="en-US" sz="1200" dirty="0"/>
        </a:p>
      </dgm:t>
    </dgm:pt>
    <dgm:pt modelId="{56381338-9526-404A-BC8E-1BE5C4CA9329}" type="parTrans" cxnId="{CDDDFA73-8474-447D-AAAB-160651EAEEBB}">
      <dgm:prSet/>
      <dgm:spPr/>
      <dgm:t>
        <a:bodyPr/>
        <a:lstStyle/>
        <a:p>
          <a:endParaRPr lang="en-US"/>
        </a:p>
      </dgm:t>
    </dgm:pt>
    <dgm:pt modelId="{76B84DE5-C5B6-497B-ACED-C7146997903E}" type="sibTrans" cxnId="{CDDDFA73-8474-447D-AAAB-160651EAEEBB}">
      <dgm:prSet/>
      <dgm:spPr/>
      <dgm:t>
        <a:bodyPr/>
        <a:lstStyle/>
        <a:p>
          <a:endParaRPr lang="en-US"/>
        </a:p>
      </dgm:t>
    </dgm:pt>
    <dgm:pt modelId="{9FC45B04-50D5-4928-AC92-ED6514EFAB9B}" type="pres">
      <dgm:prSet presAssocID="{195E1724-DA6F-4E45-A620-1CCBF2B013FE}" presName="root" presStyleCnt="0">
        <dgm:presLayoutVars>
          <dgm:dir/>
          <dgm:resizeHandles val="exact"/>
        </dgm:presLayoutVars>
      </dgm:prSet>
      <dgm:spPr/>
    </dgm:pt>
    <dgm:pt modelId="{B831E2F8-A115-4238-BBCC-F0ADA78BC7EC}" type="pres">
      <dgm:prSet presAssocID="{195E1724-DA6F-4E45-A620-1CCBF2B013FE}" presName="container" presStyleCnt="0">
        <dgm:presLayoutVars>
          <dgm:dir/>
          <dgm:resizeHandles val="exact"/>
        </dgm:presLayoutVars>
      </dgm:prSet>
      <dgm:spPr/>
    </dgm:pt>
    <dgm:pt modelId="{3C098823-9CAF-441D-AE06-7E8A023BE484}" type="pres">
      <dgm:prSet presAssocID="{6A3A6CD8-0EE6-4486-9330-7F577496CF58}" presName="compNode" presStyleCnt="0"/>
      <dgm:spPr/>
    </dgm:pt>
    <dgm:pt modelId="{6CD7F59E-CD3C-4F49-9CE6-BE594EDA59C6}" type="pres">
      <dgm:prSet presAssocID="{6A3A6CD8-0EE6-4486-9330-7F577496CF58}" presName="iconBgRect" presStyleLbl="bgShp" presStyleIdx="0" presStyleCnt="5"/>
      <dgm:spPr/>
    </dgm:pt>
    <dgm:pt modelId="{B4924071-F38E-4955-9B88-3A2B575F433C}" type="pres">
      <dgm:prSet presAssocID="{6A3A6CD8-0EE6-4486-9330-7F577496CF5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wer"/>
        </a:ext>
      </dgm:extLst>
    </dgm:pt>
    <dgm:pt modelId="{CEAD9542-0035-4648-B3FF-77B61412E95E}" type="pres">
      <dgm:prSet presAssocID="{6A3A6CD8-0EE6-4486-9330-7F577496CF58}" presName="spaceRect" presStyleCnt="0"/>
      <dgm:spPr/>
    </dgm:pt>
    <dgm:pt modelId="{0A2C2DA9-1217-4ACD-A5D7-DBF57C553931}" type="pres">
      <dgm:prSet presAssocID="{6A3A6CD8-0EE6-4486-9330-7F577496CF58}" presName="textRect" presStyleLbl="revTx" presStyleIdx="0" presStyleCnt="5">
        <dgm:presLayoutVars>
          <dgm:chMax val="1"/>
          <dgm:chPref val="1"/>
        </dgm:presLayoutVars>
      </dgm:prSet>
      <dgm:spPr/>
    </dgm:pt>
    <dgm:pt modelId="{B1A7CD2A-4BC6-44BE-B599-3E69784FE2D8}" type="pres">
      <dgm:prSet presAssocID="{888D8470-E44B-4981-95EC-B270C40BB817}" presName="sibTrans" presStyleLbl="sibTrans2D1" presStyleIdx="0" presStyleCnt="0"/>
      <dgm:spPr/>
    </dgm:pt>
    <dgm:pt modelId="{8849DBDB-A590-429F-A165-FFBC854367AE}" type="pres">
      <dgm:prSet presAssocID="{C4B87E25-CE01-4EEA-8A3E-45205AD23784}" presName="compNode" presStyleCnt="0"/>
      <dgm:spPr/>
    </dgm:pt>
    <dgm:pt modelId="{E1DE2E6C-1C59-4DE3-8DCF-9819F7F75FAD}" type="pres">
      <dgm:prSet presAssocID="{C4B87E25-CE01-4EEA-8A3E-45205AD23784}" presName="iconBgRect" presStyleLbl="bgShp" presStyleIdx="1" presStyleCnt="5"/>
      <dgm:spPr/>
    </dgm:pt>
    <dgm:pt modelId="{C1C6B529-CE10-440D-8AE1-0C6E4D73F7F9}" type="pres">
      <dgm:prSet presAssocID="{C4B87E25-CE01-4EEA-8A3E-45205AD237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aner"/>
        </a:ext>
      </dgm:extLst>
    </dgm:pt>
    <dgm:pt modelId="{8D672872-DE01-4D01-90D0-A0F82A438625}" type="pres">
      <dgm:prSet presAssocID="{C4B87E25-CE01-4EEA-8A3E-45205AD23784}" presName="spaceRect" presStyleCnt="0"/>
      <dgm:spPr/>
    </dgm:pt>
    <dgm:pt modelId="{BD87EA21-A11B-4D15-B25F-B44F6846DB29}" type="pres">
      <dgm:prSet presAssocID="{C4B87E25-CE01-4EEA-8A3E-45205AD23784}" presName="textRect" presStyleLbl="revTx" presStyleIdx="1" presStyleCnt="5">
        <dgm:presLayoutVars>
          <dgm:chMax val="1"/>
          <dgm:chPref val="1"/>
        </dgm:presLayoutVars>
      </dgm:prSet>
      <dgm:spPr/>
    </dgm:pt>
    <dgm:pt modelId="{091E154B-D716-44D8-9273-AD6BEC88743B}" type="pres">
      <dgm:prSet presAssocID="{A259EE90-E4BB-4AA6-82CE-1580C6919559}" presName="sibTrans" presStyleLbl="sibTrans2D1" presStyleIdx="0" presStyleCnt="0"/>
      <dgm:spPr/>
    </dgm:pt>
    <dgm:pt modelId="{22CD3A50-6972-43EE-8E46-12D65FBBD992}" type="pres">
      <dgm:prSet presAssocID="{57EE7174-9FBB-4C5F-9328-1DD28513AFFA}" presName="compNode" presStyleCnt="0"/>
      <dgm:spPr/>
    </dgm:pt>
    <dgm:pt modelId="{2EC012B1-C5A6-4A4D-B4F2-F0C34F1B22BE}" type="pres">
      <dgm:prSet presAssocID="{57EE7174-9FBB-4C5F-9328-1DD28513AFFA}" presName="iconBgRect" presStyleLbl="bgShp" presStyleIdx="2" presStyleCnt="5"/>
      <dgm:spPr/>
    </dgm:pt>
    <dgm:pt modelId="{956A5743-0EC0-4A3D-95E5-5149556694BD}" type="pres">
      <dgm:prSet presAssocID="{57EE7174-9FBB-4C5F-9328-1DD28513AF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a"/>
        </a:ext>
      </dgm:extLst>
    </dgm:pt>
    <dgm:pt modelId="{AAFCAD0D-5F1F-449F-A9D0-379AA2BF094E}" type="pres">
      <dgm:prSet presAssocID="{57EE7174-9FBB-4C5F-9328-1DD28513AFFA}" presName="spaceRect" presStyleCnt="0"/>
      <dgm:spPr/>
    </dgm:pt>
    <dgm:pt modelId="{3A41217C-5D9B-4279-8663-5F5BAB5B16EC}" type="pres">
      <dgm:prSet presAssocID="{57EE7174-9FBB-4C5F-9328-1DD28513AFFA}" presName="textRect" presStyleLbl="revTx" presStyleIdx="2" presStyleCnt="5">
        <dgm:presLayoutVars>
          <dgm:chMax val="1"/>
          <dgm:chPref val="1"/>
        </dgm:presLayoutVars>
      </dgm:prSet>
      <dgm:spPr/>
    </dgm:pt>
    <dgm:pt modelId="{87EE6D0F-42F2-4F19-8D5B-BD23D9F7EFC8}" type="pres">
      <dgm:prSet presAssocID="{E6CBC096-9212-444D-96A4-45DE697A8BB5}" presName="sibTrans" presStyleLbl="sibTrans2D1" presStyleIdx="0" presStyleCnt="0"/>
      <dgm:spPr/>
    </dgm:pt>
    <dgm:pt modelId="{7A900B55-EAA6-41A2-86DF-07BE9ED0D7AA}" type="pres">
      <dgm:prSet presAssocID="{7A2E8A53-D9AE-4A0C-A8D4-91F0B246D8A7}" presName="compNode" presStyleCnt="0"/>
      <dgm:spPr/>
    </dgm:pt>
    <dgm:pt modelId="{C73B6D35-6652-44B0-9B08-FBDB612C27B1}" type="pres">
      <dgm:prSet presAssocID="{7A2E8A53-D9AE-4A0C-A8D4-91F0B246D8A7}" presName="iconBgRect" presStyleLbl="bgShp" presStyleIdx="3" presStyleCnt="5"/>
      <dgm:spPr/>
    </dgm:pt>
    <dgm:pt modelId="{15A78012-5E2D-4B84-A23E-25A4078A9BE4}" type="pres">
      <dgm:prSet presAssocID="{7A2E8A53-D9AE-4A0C-A8D4-91F0B246D8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FF903CAC-7F0A-41A2-89F1-4DC4F9A76D82}" type="pres">
      <dgm:prSet presAssocID="{7A2E8A53-D9AE-4A0C-A8D4-91F0B246D8A7}" presName="spaceRect" presStyleCnt="0"/>
      <dgm:spPr/>
    </dgm:pt>
    <dgm:pt modelId="{B405D594-A438-42BB-8CC8-F79A36728AAF}" type="pres">
      <dgm:prSet presAssocID="{7A2E8A53-D9AE-4A0C-A8D4-91F0B246D8A7}" presName="textRect" presStyleLbl="revTx" presStyleIdx="3" presStyleCnt="5">
        <dgm:presLayoutVars>
          <dgm:chMax val="1"/>
          <dgm:chPref val="1"/>
        </dgm:presLayoutVars>
      </dgm:prSet>
      <dgm:spPr/>
    </dgm:pt>
    <dgm:pt modelId="{41288A5C-C776-402B-88D5-07046A027F61}" type="pres">
      <dgm:prSet presAssocID="{0314BA9B-CCF1-4754-93ED-E639F8D31E0C}" presName="sibTrans" presStyleLbl="sibTrans2D1" presStyleIdx="0" presStyleCnt="0"/>
      <dgm:spPr/>
    </dgm:pt>
    <dgm:pt modelId="{20FE1824-EE48-4DD7-8090-B3584E490B18}" type="pres">
      <dgm:prSet presAssocID="{35D2D030-E013-4A15-8F97-BBBBD2B3C3D9}" presName="compNode" presStyleCnt="0"/>
      <dgm:spPr/>
    </dgm:pt>
    <dgm:pt modelId="{CCF8132A-8388-4EAB-A5AB-546E351D0C34}" type="pres">
      <dgm:prSet presAssocID="{35D2D030-E013-4A15-8F97-BBBBD2B3C3D9}" presName="iconBgRect" presStyleLbl="bgShp" presStyleIdx="4" presStyleCnt="5"/>
      <dgm:spPr/>
    </dgm:pt>
    <dgm:pt modelId="{25DA86E7-DF7B-44D6-AE7D-1FF46E177004}" type="pres">
      <dgm:prSet presAssocID="{35D2D030-E013-4A15-8F97-BBBBD2B3C3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448883C4-E94C-49EA-92E5-8DE412B96061}" type="pres">
      <dgm:prSet presAssocID="{35D2D030-E013-4A15-8F97-BBBBD2B3C3D9}" presName="spaceRect" presStyleCnt="0"/>
      <dgm:spPr/>
    </dgm:pt>
    <dgm:pt modelId="{5E495D57-B4A9-4CCB-9A71-647E5C80543B}" type="pres">
      <dgm:prSet presAssocID="{35D2D030-E013-4A15-8F97-BBBBD2B3C3D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99CBC07-DDFD-4AEC-89E5-0C659CCCC244}" srcId="{195E1724-DA6F-4E45-A620-1CCBF2B013FE}" destId="{C4B87E25-CE01-4EEA-8A3E-45205AD23784}" srcOrd="1" destOrd="0" parTransId="{F684E118-ABB8-4410-959F-C532683E4E85}" sibTransId="{A259EE90-E4BB-4AA6-82CE-1580C6919559}"/>
    <dgm:cxn modelId="{CC38EE0A-FD95-43E8-9AE8-49C287E2D9F4}" srcId="{195E1724-DA6F-4E45-A620-1CCBF2B013FE}" destId="{6A3A6CD8-0EE6-4486-9330-7F577496CF58}" srcOrd="0" destOrd="0" parTransId="{D9BE1376-9A85-472B-8AC9-787D0FBD405F}" sibTransId="{888D8470-E44B-4981-95EC-B270C40BB817}"/>
    <dgm:cxn modelId="{1F8F1A12-0AAE-4A99-A28E-B2F67990FC06}" type="presOf" srcId="{7A2E8A53-D9AE-4A0C-A8D4-91F0B246D8A7}" destId="{B405D594-A438-42BB-8CC8-F79A36728AAF}" srcOrd="0" destOrd="0" presId="urn:microsoft.com/office/officeart/2018/2/layout/IconCircleList"/>
    <dgm:cxn modelId="{67A05112-16C9-4460-993A-206830630A18}" type="presOf" srcId="{6A3A6CD8-0EE6-4486-9330-7F577496CF58}" destId="{0A2C2DA9-1217-4ACD-A5D7-DBF57C553931}" srcOrd="0" destOrd="0" presId="urn:microsoft.com/office/officeart/2018/2/layout/IconCircleList"/>
    <dgm:cxn modelId="{7D0DF82A-BD58-4CF6-9B54-6CCB1765E480}" type="presOf" srcId="{A259EE90-E4BB-4AA6-82CE-1580C6919559}" destId="{091E154B-D716-44D8-9273-AD6BEC88743B}" srcOrd="0" destOrd="0" presId="urn:microsoft.com/office/officeart/2018/2/layout/IconCircleList"/>
    <dgm:cxn modelId="{3645F033-F21E-4899-93E5-A834B70A60B1}" type="presOf" srcId="{195E1724-DA6F-4E45-A620-1CCBF2B013FE}" destId="{9FC45B04-50D5-4928-AC92-ED6514EFAB9B}" srcOrd="0" destOrd="0" presId="urn:microsoft.com/office/officeart/2018/2/layout/IconCircleList"/>
    <dgm:cxn modelId="{3F8DC93E-C15F-4616-B9EB-45C85AFC4921}" type="presOf" srcId="{57EE7174-9FBB-4C5F-9328-1DD28513AFFA}" destId="{3A41217C-5D9B-4279-8663-5F5BAB5B16EC}" srcOrd="0" destOrd="0" presId="urn:microsoft.com/office/officeart/2018/2/layout/IconCircleList"/>
    <dgm:cxn modelId="{F0479960-9B0A-4303-96DD-505575B7D2BF}" srcId="{195E1724-DA6F-4E45-A620-1CCBF2B013FE}" destId="{57EE7174-9FBB-4C5F-9328-1DD28513AFFA}" srcOrd="2" destOrd="0" parTransId="{9675AC87-D100-4719-9648-C18E89F30080}" sibTransId="{E6CBC096-9212-444D-96A4-45DE697A8BB5}"/>
    <dgm:cxn modelId="{F6273F69-E647-4322-9D67-9F668E7A03B9}" type="presOf" srcId="{C4B87E25-CE01-4EEA-8A3E-45205AD23784}" destId="{BD87EA21-A11B-4D15-B25F-B44F6846DB29}" srcOrd="0" destOrd="0" presId="urn:microsoft.com/office/officeart/2018/2/layout/IconCircleList"/>
    <dgm:cxn modelId="{EAEE646A-8F59-407F-AAB2-E8AE06F13B5D}" type="presOf" srcId="{888D8470-E44B-4981-95EC-B270C40BB817}" destId="{B1A7CD2A-4BC6-44BE-B599-3E69784FE2D8}" srcOrd="0" destOrd="0" presId="urn:microsoft.com/office/officeart/2018/2/layout/IconCircleList"/>
    <dgm:cxn modelId="{CDDDFA73-8474-447D-AAAB-160651EAEEBB}" srcId="{195E1724-DA6F-4E45-A620-1CCBF2B013FE}" destId="{35D2D030-E013-4A15-8F97-BBBBD2B3C3D9}" srcOrd="4" destOrd="0" parTransId="{56381338-9526-404A-BC8E-1BE5C4CA9329}" sibTransId="{76B84DE5-C5B6-497B-ACED-C7146997903E}"/>
    <dgm:cxn modelId="{A4B9279C-62B5-4C85-BDA7-7D480CFC2867}" type="presOf" srcId="{35D2D030-E013-4A15-8F97-BBBBD2B3C3D9}" destId="{5E495D57-B4A9-4CCB-9A71-647E5C80543B}" srcOrd="0" destOrd="0" presId="urn:microsoft.com/office/officeart/2018/2/layout/IconCircleList"/>
    <dgm:cxn modelId="{2970229E-64CB-4DFF-8D39-635EEE5A3C51}" type="presOf" srcId="{E6CBC096-9212-444D-96A4-45DE697A8BB5}" destId="{87EE6D0F-42F2-4F19-8D5B-BD23D9F7EFC8}" srcOrd="0" destOrd="0" presId="urn:microsoft.com/office/officeart/2018/2/layout/IconCircleList"/>
    <dgm:cxn modelId="{1D42A6A6-662E-4645-BF9B-4727BA8643C7}" type="presOf" srcId="{0314BA9B-CCF1-4754-93ED-E639F8D31E0C}" destId="{41288A5C-C776-402B-88D5-07046A027F61}" srcOrd="0" destOrd="0" presId="urn:microsoft.com/office/officeart/2018/2/layout/IconCircleList"/>
    <dgm:cxn modelId="{D20995E1-4872-4A0A-9EE2-3629AE345322}" srcId="{195E1724-DA6F-4E45-A620-1CCBF2B013FE}" destId="{7A2E8A53-D9AE-4A0C-A8D4-91F0B246D8A7}" srcOrd="3" destOrd="0" parTransId="{1BADA34A-BFE8-4250-8A54-59CE9D50F32A}" sibTransId="{0314BA9B-CCF1-4754-93ED-E639F8D31E0C}"/>
    <dgm:cxn modelId="{CCA0CE28-1E05-4188-B5E4-3E7F779DAC27}" type="presParOf" srcId="{9FC45B04-50D5-4928-AC92-ED6514EFAB9B}" destId="{B831E2F8-A115-4238-BBCC-F0ADA78BC7EC}" srcOrd="0" destOrd="0" presId="urn:microsoft.com/office/officeart/2018/2/layout/IconCircleList"/>
    <dgm:cxn modelId="{6E5FD3F1-31AE-4D68-BF56-3AA6C80E9D21}" type="presParOf" srcId="{B831E2F8-A115-4238-BBCC-F0ADA78BC7EC}" destId="{3C098823-9CAF-441D-AE06-7E8A023BE484}" srcOrd="0" destOrd="0" presId="urn:microsoft.com/office/officeart/2018/2/layout/IconCircleList"/>
    <dgm:cxn modelId="{39C04573-5676-437F-8873-7B186DDD9FFC}" type="presParOf" srcId="{3C098823-9CAF-441D-AE06-7E8A023BE484}" destId="{6CD7F59E-CD3C-4F49-9CE6-BE594EDA59C6}" srcOrd="0" destOrd="0" presId="urn:microsoft.com/office/officeart/2018/2/layout/IconCircleList"/>
    <dgm:cxn modelId="{B76ABFDB-89ED-4FA2-A048-A3DA85CB8454}" type="presParOf" srcId="{3C098823-9CAF-441D-AE06-7E8A023BE484}" destId="{B4924071-F38E-4955-9B88-3A2B575F433C}" srcOrd="1" destOrd="0" presId="urn:microsoft.com/office/officeart/2018/2/layout/IconCircleList"/>
    <dgm:cxn modelId="{029C6C09-219E-433F-905B-86BB2EB7C653}" type="presParOf" srcId="{3C098823-9CAF-441D-AE06-7E8A023BE484}" destId="{CEAD9542-0035-4648-B3FF-77B61412E95E}" srcOrd="2" destOrd="0" presId="urn:microsoft.com/office/officeart/2018/2/layout/IconCircleList"/>
    <dgm:cxn modelId="{297116AF-8B29-4250-ADDB-6E3827ACDEDB}" type="presParOf" srcId="{3C098823-9CAF-441D-AE06-7E8A023BE484}" destId="{0A2C2DA9-1217-4ACD-A5D7-DBF57C553931}" srcOrd="3" destOrd="0" presId="urn:microsoft.com/office/officeart/2018/2/layout/IconCircleList"/>
    <dgm:cxn modelId="{9723A21B-CAF7-4B3E-83A3-A9470CC356A4}" type="presParOf" srcId="{B831E2F8-A115-4238-BBCC-F0ADA78BC7EC}" destId="{B1A7CD2A-4BC6-44BE-B599-3E69784FE2D8}" srcOrd="1" destOrd="0" presId="urn:microsoft.com/office/officeart/2018/2/layout/IconCircleList"/>
    <dgm:cxn modelId="{92512B45-8FD1-4C0B-981B-DDCC3E1D1222}" type="presParOf" srcId="{B831E2F8-A115-4238-BBCC-F0ADA78BC7EC}" destId="{8849DBDB-A590-429F-A165-FFBC854367AE}" srcOrd="2" destOrd="0" presId="urn:microsoft.com/office/officeart/2018/2/layout/IconCircleList"/>
    <dgm:cxn modelId="{0EC74CDA-EF62-4539-82CE-B41DC11ADDE9}" type="presParOf" srcId="{8849DBDB-A590-429F-A165-FFBC854367AE}" destId="{E1DE2E6C-1C59-4DE3-8DCF-9819F7F75FAD}" srcOrd="0" destOrd="0" presId="urn:microsoft.com/office/officeart/2018/2/layout/IconCircleList"/>
    <dgm:cxn modelId="{089D9A91-0F6D-4DF1-AE5D-BFB7D390E4F7}" type="presParOf" srcId="{8849DBDB-A590-429F-A165-FFBC854367AE}" destId="{C1C6B529-CE10-440D-8AE1-0C6E4D73F7F9}" srcOrd="1" destOrd="0" presId="urn:microsoft.com/office/officeart/2018/2/layout/IconCircleList"/>
    <dgm:cxn modelId="{E71F94C5-33CB-4E57-8E87-D538E3E8A70F}" type="presParOf" srcId="{8849DBDB-A590-429F-A165-FFBC854367AE}" destId="{8D672872-DE01-4D01-90D0-A0F82A438625}" srcOrd="2" destOrd="0" presId="urn:microsoft.com/office/officeart/2018/2/layout/IconCircleList"/>
    <dgm:cxn modelId="{4425A552-E2D5-40E9-BF46-3824A7B574B1}" type="presParOf" srcId="{8849DBDB-A590-429F-A165-FFBC854367AE}" destId="{BD87EA21-A11B-4D15-B25F-B44F6846DB29}" srcOrd="3" destOrd="0" presId="urn:microsoft.com/office/officeart/2018/2/layout/IconCircleList"/>
    <dgm:cxn modelId="{035CEE4D-113B-4C33-84F9-656DA420AB0C}" type="presParOf" srcId="{B831E2F8-A115-4238-BBCC-F0ADA78BC7EC}" destId="{091E154B-D716-44D8-9273-AD6BEC88743B}" srcOrd="3" destOrd="0" presId="urn:microsoft.com/office/officeart/2018/2/layout/IconCircleList"/>
    <dgm:cxn modelId="{04D9A8D0-4C0D-4BDA-AC3C-BD566D31A6B6}" type="presParOf" srcId="{B831E2F8-A115-4238-BBCC-F0ADA78BC7EC}" destId="{22CD3A50-6972-43EE-8E46-12D65FBBD992}" srcOrd="4" destOrd="0" presId="urn:microsoft.com/office/officeart/2018/2/layout/IconCircleList"/>
    <dgm:cxn modelId="{16460487-D693-46F4-BF40-61B45828AD9E}" type="presParOf" srcId="{22CD3A50-6972-43EE-8E46-12D65FBBD992}" destId="{2EC012B1-C5A6-4A4D-B4F2-F0C34F1B22BE}" srcOrd="0" destOrd="0" presId="urn:microsoft.com/office/officeart/2018/2/layout/IconCircleList"/>
    <dgm:cxn modelId="{6DF83ACC-05A4-4095-9170-E15DE32C5994}" type="presParOf" srcId="{22CD3A50-6972-43EE-8E46-12D65FBBD992}" destId="{956A5743-0EC0-4A3D-95E5-5149556694BD}" srcOrd="1" destOrd="0" presId="urn:microsoft.com/office/officeart/2018/2/layout/IconCircleList"/>
    <dgm:cxn modelId="{C4DDEE99-6917-4DBE-9E5E-DAFE7CDF6C88}" type="presParOf" srcId="{22CD3A50-6972-43EE-8E46-12D65FBBD992}" destId="{AAFCAD0D-5F1F-449F-A9D0-379AA2BF094E}" srcOrd="2" destOrd="0" presId="urn:microsoft.com/office/officeart/2018/2/layout/IconCircleList"/>
    <dgm:cxn modelId="{1DEE1756-A9D5-4A70-A74B-6C86B3C196D5}" type="presParOf" srcId="{22CD3A50-6972-43EE-8E46-12D65FBBD992}" destId="{3A41217C-5D9B-4279-8663-5F5BAB5B16EC}" srcOrd="3" destOrd="0" presId="urn:microsoft.com/office/officeart/2018/2/layout/IconCircleList"/>
    <dgm:cxn modelId="{CA294E7A-7C29-41EB-A67D-546490A19DA1}" type="presParOf" srcId="{B831E2F8-A115-4238-BBCC-F0ADA78BC7EC}" destId="{87EE6D0F-42F2-4F19-8D5B-BD23D9F7EFC8}" srcOrd="5" destOrd="0" presId="urn:microsoft.com/office/officeart/2018/2/layout/IconCircleList"/>
    <dgm:cxn modelId="{6C7AFDEF-E4B2-430D-87CA-944B59329BBE}" type="presParOf" srcId="{B831E2F8-A115-4238-BBCC-F0ADA78BC7EC}" destId="{7A900B55-EAA6-41A2-86DF-07BE9ED0D7AA}" srcOrd="6" destOrd="0" presId="urn:microsoft.com/office/officeart/2018/2/layout/IconCircleList"/>
    <dgm:cxn modelId="{3C1FB8DE-F023-4DDA-805E-2D0748B7936F}" type="presParOf" srcId="{7A900B55-EAA6-41A2-86DF-07BE9ED0D7AA}" destId="{C73B6D35-6652-44B0-9B08-FBDB612C27B1}" srcOrd="0" destOrd="0" presId="urn:microsoft.com/office/officeart/2018/2/layout/IconCircleList"/>
    <dgm:cxn modelId="{070E3FD5-68BE-47C0-B577-919D182A5BC8}" type="presParOf" srcId="{7A900B55-EAA6-41A2-86DF-07BE9ED0D7AA}" destId="{15A78012-5E2D-4B84-A23E-25A4078A9BE4}" srcOrd="1" destOrd="0" presId="urn:microsoft.com/office/officeart/2018/2/layout/IconCircleList"/>
    <dgm:cxn modelId="{8D121F88-A7DA-40F8-B80A-3A9A435DF810}" type="presParOf" srcId="{7A900B55-EAA6-41A2-86DF-07BE9ED0D7AA}" destId="{FF903CAC-7F0A-41A2-89F1-4DC4F9A76D82}" srcOrd="2" destOrd="0" presId="urn:microsoft.com/office/officeart/2018/2/layout/IconCircleList"/>
    <dgm:cxn modelId="{A0185436-5087-4E1E-91CD-DBE48E2EA3BE}" type="presParOf" srcId="{7A900B55-EAA6-41A2-86DF-07BE9ED0D7AA}" destId="{B405D594-A438-42BB-8CC8-F79A36728AAF}" srcOrd="3" destOrd="0" presId="urn:microsoft.com/office/officeart/2018/2/layout/IconCircleList"/>
    <dgm:cxn modelId="{8B4DCBFB-4EB4-46E7-B7D3-C2CF3C66D213}" type="presParOf" srcId="{B831E2F8-A115-4238-BBCC-F0ADA78BC7EC}" destId="{41288A5C-C776-402B-88D5-07046A027F61}" srcOrd="7" destOrd="0" presId="urn:microsoft.com/office/officeart/2018/2/layout/IconCircleList"/>
    <dgm:cxn modelId="{8D75D16D-54EA-4123-B0D6-2F6AF18FEBCB}" type="presParOf" srcId="{B831E2F8-A115-4238-BBCC-F0ADA78BC7EC}" destId="{20FE1824-EE48-4DD7-8090-B3584E490B18}" srcOrd="8" destOrd="0" presId="urn:microsoft.com/office/officeart/2018/2/layout/IconCircleList"/>
    <dgm:cxn modelId="{9A07E1D5-CBCA-4DB7-8E45-DFFD2EFDC97A}" type="presParOf" srcId="{20FE1824-EE48-4DD7-8090-B3584E490B18}" destId="{CCF8132A-8388-4EAB-A5AB-546E351D0C34}" srcOrd="0" destOrd="0" presId="urn:microsoft.com/office/officeart/2018/2/layout/IconCircleList"/>
    <dgm:cxn modelId="{A33E8118-2685-470C-A543-75AB0E55D108}" type="presParOf" srcId="{20FE1824-EE48-4DD7-8090-B3584E490B18}" destId="{25DA86E7-DF7B-44D6-AE7D-1FF46E177004}" srcOrd="1" destOrd="0" presId="urn:microsoft.com/office/officeart/2018/2/layout/IconCircleList"/>
    <dgm:cxn modelId="{3456C33D-8580-4A3F-B442-B3C44E04DAE2}" type="presParOf" srcId="{20FE1824-EE48-4DD7-8090-B3584E490B18}" destId="{448883C4-E94C-49EA-92E5-8DE412B96061}" srcOrd="2" destOrd="0" presId="urn:microsoft.com/office/officeart/2018/2/layout/IconCircleList"/>
    <dgm:cxn modelId="{81EC1D1E-E38E-4C19-A6F7-0EE6C29026BE}" type="presParOf" srcId="{20FE1824-EE48-4DD7-8090-B3584E490B18}" destId="{5E495D57-B4A9-4CCB-9A71-647E5C8054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7F59E-CD3C-4F49-9CE6-BE594EDA59C6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24071-F38E-4955-9B88-3A2B575F433C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2C2DA9-1217-4ACD-A5D7-DBF57C553931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Współpraca zespołowa: </a:t>
          </a:r>
          <a:r>
            <a:rPr lang="pl-PL" sz="1200" kern="1200" dirty="0"/>
            <a:t>Serwery zdalne umożliwiają współdzielenie kodu źródłowego i pracę nad projektem przez wielu programistów z różnych lokalizacji. To ułatwia współpracę i zwiększa produktywność zespołu.</a:t>
          </a:r>
          <a:endParaRPr lang="en-US" sz="1200" kern="1200" dirty="0"/>
        </a:p>
      </dsp:txBody>
      <dsp:txXfrm>
        <a:off x="1172126" y="908559"/>
        <a:ext cx="2114937" cy="897246"/>
      </dsp:txXfrm>
    </dsp:sp>
    <dsp:sp modelId="{E1DE2E6C-1C59-4DE3-8DCF-9819F7F75FAD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C6B529-CE10-440D-8AE1-0C6E4D73F7F9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7EA21-A11B-4D15-B25F-B44F6846DB2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Kontrola wersji: </a:t>
          </a:r>
          <a:r>
            <a:rPr lang="pl-PL" sz="1200" kern="1200" dirty="0"/>
            <a:t>Repozytoria Git na serwerach zdalnych zapewniają kompleksową kontrolę wersji, co umożliwia śledzenie zmian, przywracanie wcześniejszych wersji kodu i rozwiązywanie konfliktów.</a:t>
          </a:r>
          <a:endParaRPr lang="en-US" sz="1200" kern="1200" dirty="0"/>
        </a:p>
      </dsp:txBody>
      <dsp:txXfrm>
        <a:off x="4745088" y="908559"/>
        <a:ext cx="2114937" cy="897246"/>
      </dsp:txXfrm>
    </dsp:sp>
    <dsp:sp modelId="{2EC012B1-C5A6-4A4D-B4F2-F0C34F1B22BE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A5743-0EC0-4A3D-95E5-5149556694BD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1217C-5D9B-4279-8663-5F5BAB5B16E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Elastyczność dostępu: </a:t>
          </a:r>
          <a:r>
            <a:rPr lang="pl-PL" sz="1200" kern="1200" dirty="0"/>
            <a:t>Dostęp do repozytoriów można kontrolować poprzez zarządzanie uprawnieniami użytkowników, co zapewnia elastyczność w udostępnianiu kodu dla różnych członków zespołu.</a:t>
          </a:r>
          <a:endParaRPr lang="en-US" sz="1200" kern="1200" dirty="0"/>
        </a:p>
      </dsp:txBody>
      <dsp:txXfrm>
        <a:off x="8318049" y="908559"/>
        <a:ext cx="2114937" cy="897246"/>
      </dsp:txXfrm>
    </dsp:sp>
    <dsp:sp modelId="{C73B6D35-6652-44B0-9B08-FBDB612C27B1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A78012-5E2D-4B84-A23E-25A4078A9BE4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5D594-A438-42BB-8CC8-F79A36728AAF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Integracja z narzędziami </a:t>
          </a:r>
          <a:r>
            <a:rPr lang="pl-PL" sz="1200" b="1" kern="1200" dirty="0" err="1"/>
            <a:t>DevOps</a:t>
          </a:r>
          <a:r>
            <a:rPr lang="pl-PL" sz="1200" kern="1200" dirty="0"/>
            <a:t>: Serwery Git często integrują się z narzędziami do ciągłej integracji i wdrażania (CI/CD), co umożliwia automatyzację procesów testowania, budowania i wdrażania oprogramowania.</a:t>
          </a:r>
          <a:endParaRPr lang="en-US" sz="1200" kern="1200" dirty="0"/>
        </a:p>
      </dsp:txBody>
      <dsp:txXfrm>
        <a:off x="1172126" y="2545532"/>
        <a:ext cx="2114937" cy="897246"/>
      </dsp:txXfrm>
    </dsp:sp>
    <dsp:sp modelId="{CCF8132A-8388-4EAB-A5AB-546E351D0C3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A86E7-DF7B-44D6-AE7D-1FF46E177004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95D57-B4A9-4CCB-9A71-647E5C80543B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Łatwe śledzenie zmian</a:t>
          </a:r>
          <a:r>
            <a:rPr lang="pl-PL" sz="1200" kern="1200" dirty="0"/>
            <a:t>: Dzięki serwerom zdalnym możliwe jest łatwe śledzenie historii zmian, włączając w to autorów, daty i opisy zmian, co ułatwia zarządzanie projektem i identyfikowanie błędów.</a:t>
          </a:r>
          <a:endParaRPr lang="en-US" sz="1200" kern="1200" dirty="0"/>
        </a:p>
      </dsp:txBody>
      <dsp:txXfrm>
        <a:off x="4745088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id="{D59A37EB-7939-680B-8649-782C2C7355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79A2251-06E8-9556-8B37-C8B780A5B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8D625-3DA3-4094-8927-BB68988D707C}" type="datetimeFigureOut">
              <a:rPr lang="pl-PL" smtClean="0"/>
              <a:t>11.03.2024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82A749-A934-1926-345B-1FBC5C0B74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A032D3C-5DA8-588E-8DC6-C7969BA181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96864-91BB-48DF-A24C-84B6281954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130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5C343-9043-D346-A6B6-29A18D7CA13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3AB5A-810D-5341-B320-4C565C4ED3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651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3AB5A-810D-5341-B320-4C565C4ED38A}" type="slidenum">
              <a:rPr lang="en-PL" smtClean="0"/>
              <a:t>20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6042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3AB5A-810D-5341-B320-4C565C4ED38A}" type="slidenum">
              <a:rPr lang="en-PL" smtClean="0"/>
              <a:t>21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80701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3AB5A-810D-5341-B320-4C565C4ED38A}" type="slidenum">
              <a:rPr lang="en-PL" smtClean="0"/>
              <a:t>22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53041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3AB5A-810D-5341-B320-4C565C4ED38A}" type="slidenum">
              <a:rPr lang="en-PL" smtClean="0"/>
              <a:t>23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658197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3AB5A-810D-5341-B320-4C565C4ED38A}" type="slidenum">
              <a:rPr lang="en-PL" smtClean="0"/>
              <a:t>24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43722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33AB5A-810D-5341-B320-4C565C4ED38A}" type="slidenum">
              <a:rPr lang="en-PL" smtClean="0"/>
              <a:t>25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06653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C2BBD5-8BA0-4147-8500-B41A8AD5D648}" type="slidenum">
              <a:rPr kumimoji="0" lang="pl-P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pl-P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56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0B80-BCBA-B5E5-E23E-776F07AF5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D92D2-2DE7-22B8-0745-7DBDA84CC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B339-2429-2199-DDAB-0D0773D7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3516-DB40-B3D6-2A4F-900A8DE7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0CF69-5731-AA21-8B5E-B4B86767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470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D76E-2591-AACD-3D53-7A32A336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4FD799-4D63-5B2D-8881-3467155A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E00A-D453-64FF-5E02-5CB3EAC4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779B-994E-9BBB-522D-B968C143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DA04F-C6C7-F4A0-6362-0CAD5DE8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653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CB6F1-200F-D88C-8AA8-EB7445EC9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30043-8DB5-DB58-6501-9E8F1422B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A39D9-A194-DEE6-4504-4A68B78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ED07E-E14F-FFE8-D7DC-882C3A3A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F173-031A-69D2-AE18-0FC2059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6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3D35-2541-FD7C-D183-46A6EEA0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E3FB-23C1-E3A6-1E86-9B746342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D338E-DA11-6731-4F47-F8BF5B2B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37711-697A-D154-F0AB-B59B7E5D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C6B1B-87D9-7217-CBC8-99BABBBF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753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1471-78BD-F6DC-60F3-717CD1B4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4E18-3781-9D44-839C-A388C4A95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EF7F-DF40-D079-AF68-DA853297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3F90B-65F0-B7B9-0527-6C364D60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33CC-CAA1-977B-9387-237E52D3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7607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182F-D7C6-25A4-4358-447EDFD6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46C46-C726-1188-56F9-5AFDAE486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3848F-CBF7-968B-1A9E-28CDCF59C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09964-731B-5C0F-3664-A1C8BC864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E1CB0-4F07-CBBE-1DBE-61E905A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D0D38-1C6D-CA5C-1202-8C66EBC2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861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9168-3815-DCAB-E63C-84B9E4D0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A2CB-10E9-7D07-6201-4C5307E3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644D-02FF-3D79-20EE-0C4844160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1BFB0-3168-1847-54AA-3E947E4B6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337CD-E87A-4838-B53F-026A6C5BE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4CE38-4091-9482-2056-688A843A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5DCE9B-6805-2228-E24E-C10398DF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A9923-5C83-BB81-1A40-5C6BAE60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711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4E26-7B32-9520-CC0B-CD8EFBA1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13393-FC73-E0FD-1EA4-30D643E8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AB8EC-AF7E-6B8F-B79E-83DE5122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4D168-0F6D-DF4E-CBCA-31EE7658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9951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5146D-171D-B75B-4ED5-9E8F819E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DF921-1DBD-BFAC-E9FC-6ACD778B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2DC85-3260-D169-412A-86952BB6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8841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C4BF-54C5-B7CF-0254-9BBCDD4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C29D-536A-3AD2-D158-BFB1922AC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5CD13-1344-C403-6BD4-E8A95F98A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3269A-D065-22C1-4EBC-FC5E94BE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3A34-6355-398D-AF99-A3F2549A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5A4CC-C5BC-39FB-41DB-E944F2AF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4042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39B1-9842-4344-8A3B-54BB60D59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348979-B88C-431D-4EE3-46C02A458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067DB-C89A-CBB6-C3B1-CE6498D4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5B1F5-8A33-9927-539B-E8318B878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AF5C3-19B3-505D-3FC5-49B393ADE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E617B-9CC3-654E-0E14-2FE9A13E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1563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CA0A3-5A76-A493-CADC-516A8BAA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A0918-E44E-C5B9-5725-AF94B6ABB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76DB-DE91-9E57-97BD-F34CE06DC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D2A8D-DF19-5D4F-8A40-62D2A97A7ECE}" type="datetimeFigureOut">
              <a:rPr lang="en-PL" smtClean="0"/>
              <a:t>03/11/2024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E87-2EFB-D652-D815-163B4DCD7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66D4-C2A6-DC8D-B95B-0AB60625F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68E-763F-BD44-BA70-5D69669C64A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69625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stackoverflow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95A2D-9DFE-C963-8621-C30B1194C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/>
              <a:t>Systemy kontroli wersji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42B32-3813-EB5B-0536-F03CFF4E1DF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Wykonali: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Wojciech Olejko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Krzysztof Kaczka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Filip Kaczmarczyk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Dawid Madej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Tomasz Nowak</a:t>
            </a:r>
          </a:p>
        </p:txBody>
      </p:sp>
      <p:pic>
        <p:nvPicPr>
          <p:cNvPr id="26" name="Picture 25" descr="A blue and purple wavy lines&#10;&#10;Description automatically generated">
            <a:extLst>
              <a:ext uri="{FF2B5EF4-FFF2-40B4-BE49-F238E27FC236}">
                <a16:creationId xmlns:a16="http://schemas.microsoft.com/office/drawing/2014/main" id="{5AA1E50E-C0BC-E4D5-FDF5-40A5EBCC3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90" r="121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956F87A-5105-0B88-482F-9190C41F8A5F}"/>
              </a:ext>
            </a:extLst>
          </p:cNvPr>
          <p:cNvSpPr txBox="1">
            <a:spLocks/>
          </p:cNvSpPr>
          <p:nvPr/>
        </p:nvSpPr>
        <p:spPr>
          <a:xfrm>
            <a:off x="1524000" y="2127199"/>
            <a:ext cx="9144000" cy="2464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2819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A4DD3-11DD-3921-7108-A77184E7F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1A60-9D18-CEF0-3A8D-8714DC91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821" y="1090245"/>
            <a:ext cx="10015729" cy="764314"/>
          </a:xfrm>
        </p:spPr>
        <p:txBody>
          <a:bodyPr/>
          <a:lstStyle/>
          <a:p>
            <a:r>
              <a:rPr lang="en-GB"/>
              <a:t>Rozproszone</a:t>
            </a:r>
            <a:endParaRPr lang="pl-P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216FD9E-9D16-C5A2-3216-190AE5C175B6}"/>
              </a:ext>
            </a:extLst>
          </p:cNvPr>
          <p:cNvSpPr txBox="1">
            <a:spLocks/>
          </p:cNvSpPr>
          <p:nvPr/>
        </p:nvSpPr>
        <p:spPr>
          <a:xfrm>
            <a:off x="736682" y="2554167"/>
            <a:ext cx="2840053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704C1-EDFC-9DC0-DD53-E776161C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821" y="2033955"/>
            <a:ext cx="5377979" cy="3838722"/>
          </a:xfrm>
        </p:spPr>
        <p:txBody>
          <a:bodyPr>
            <a:normAutofit/>
          </a:bodyPr>
          <a:lstStyle/>
          <a:p>
            <a:r>
              <a:rPr lang="pl-PL" sz="2000" b="0" i="0">
                <a:effectLst/>
              </a:rPr>
              <a:t>W architekturze zdecentralizowanej </a:t>
            </a:r>
            <a:r>
              <a:rPr lang="pl-PL" sz="2000" b="1" i="0">
                <a:effectLst/>
              </a:rPr>
              <a:t>każdy programista posiada lokalne repozytorium</a:t>
            </a:r>
            <a:r>
              <a:rPr lang="pl-PL" sz="2000" b="0" i="0">
                <a:effectLst/>
              </a:rPr>
              <a:t>, które zawiera pełną historię projektu oraz jego pliki.</a:t>
            </a:r>
          </a:p>
          <a:p>
            <a:r>
              <a:rPr lang="pl-PL" sz="2000" b="0" i="0">
                <a:effectLst/>
              </a:rPr>
              <a:t>Programiści mogą pobierać zmiany z innych repozytoriów </a:t>
            </a:r>
            <a:r>
              <a:rPr lang="pl-PL" sz="2000" b="1" i="0">
                <a:effectLst/>
              </a:rPr>
              <a:t>bezpośrednio do swojego lokalnego repozytorium</a:t>
            </a:r>
            <a:r>
              <a:rPr lang="pl-PL" sz="2000" b="0" i="0">
                <a:effectLst/>
              </a:rPr>
              <a:t>, a także udostępniać swoje zmiany innym.</a:t>
            </a:r>
          </a:p>
          <a:p>
            <a:r>
              <a:rPr lang="pl-PL" sz="2000" b="1" i="0">
                <a:effectLst/>
              </a:rPr>
              <a:t>Nie ma potrzeby stałego połączenia z siecią</a:t>
            </a:r>
            <a:r>
              <a:rPr lang="pl-PL" sz="2000" b="0" i="0">
                <a:effectLst/>
              </a:rPr>
              <a:t>, ponieważ </a:t>
            </a:r>
            <a:r>
              <a:rPr lang="pl-PL" sz="2000" b="1" i="0">
                <a:effectLst/>
              </a:rPr>
              <a:t>większość operacji może być wykonywana lokalnie</a:t>
            </a:r>
            <a:r>
              <a:rPr lang="pl-PL" sz="2000" b="0" i="0">
                <a:effectLst/>
              </a:rPr>
              <a:t>, </a:t>
            </a:r>
            <a:r>
              <a:rPr lang="pl-PL" sz="2000" i="0">
                <a:effectLst/>
              </a:rPr>
              <a:t>nawet bez dostępu do internetu.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1B1F95-055D-CE6A-B584-7E455D379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7715" y="1854559"/>
            <a:ext cx="4195104" cy="41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2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0CC02-759B-7E41-A7C6-0DABA2D4F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44BF-E974-ADC9-9293-8A643EC4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06" y="992416"/>
            <a:ext cx="9922764" cy="817723"/>
          </a:xfrm>
        </p:spPr>
        <p:txBody>
          <a:bodyPr/>
          <a:lstStyle/>
          <a:p>
            <a:r>
              <a:rPr lang="en-GB" b="1"/>
              <a:t>Mercurial</a:t>
            </a:r>
            <a:endParaRPr lang="pl-PL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E926-63DC-9247-16F6-BB7515635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06" y="2035132"/>
            <a:ext cx="3344339" cy="3838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rgbClr val="00B050"/>
                </a:solidFill>
              </a:rPr>
              <a:t>Zalety:</a:t>
            </a:r>
          </a:p>
          <a:p>
            <a:r>
              <a:rPr lang="pl-PL" sz="2200" b="1"/>
              <a:t>Prosta i intuicyjna obsługa</a:t>
            </a:r>
            <a:r>
              <a:rPr lang="en-GB" sz="2200" b="1"/>
              <a:t>.</a:t>
            </a:r>
            <a:endParaRPr lang="en-GB" sz="2200"/>
          </a:p>
          <a:p>
            <a:r>
              <a:rPr lang="pl-PL" sz="2200" b="1"/>
              <a:t>Elastyczność</a:t>
            </a:r>
            <a:r>
              <a:rPr lang="pl-PL" sz="2200"/>
              <a:t> w obsłudze różnych rodzajów projektów</a:t>
            </a:r>
            <a:r>
              <a:rPr lang="en-GB" sz="2200"/>
              <a:t>.</a:t>
            </a:r>
          </a:p>
          <a:p>
            <a:r>
              <a:rPr lang="pl-PL" sz="2200"/>
              <a:t>Dobra wydajność, zwłaszcza w obszarze </a:t>
            </a:r>
            <a:r>
              <a:rPr lang="pl-PL" sz="2200" b="1"/>
              <a:t>obsługi gałęzi</a:t>
            </a:r>
            <a:r>
              <a:rPr lang="en-GB" sz="2200"/>
              <a:t>.</a:t>
            </a:r>
            <a:endParaRPr lang="pl-PL" sz="2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0ED031-603C-FE0C-E5C6-652E4C34A490}"/>
              </a:ext>
            </a:extLst>
          </p:cNvPr>
          <p:cNvSpPr txBox="1">
            <a:spLocks/>
          </p:cNvSpPr>
          <p:nvPr/>
        </p:nvSpPr>
        <p:spPr>
          <a:xfrm>
            <a:off x="7684753" y="2035131"/>
            <a:ext cx="3549303" cy="4129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400" b="1">
                <a:solidFill>
                  <a:srgbClr val="FF0000"/>
                </a:solidFill>
              </a:rPr>
              <a:t>Wady: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1"/>
              <a:t>Mniejsza popularność </a:t>
            </a:r>
            <a:r>
              <a:rPr lang="pl-PL" sz="2000"/>
              <a:t>w porównaniu </a:t>
            </a:r>
            <a:r>
              <a:rPr lang="en-GB" sz="2000"/>
              <a:t>do </a:t>
            </a:r>
            <a:r>
              <a:rPr lang="pl-PL" sz="2000"/>
              <a:t>Git</a:t>
            </a:r>
            <a:r>
              <a:rPr lang="en-GB" sz="2000"/>
              <a:t>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/>
              <a:t>Niektóre funkcje mogą być </a:t>
            </a:r>
            <a:r>
              <a:rPr lang="pl-PL" sz="2000" b="1"/>
              <a:t>mniej rozwinięte </a:t>
            </a:r>
            <a:r>
              <a:rPr lang="pl-PL" sz="2000"/>
              <a:t>niż w Gi</a:t>
            </a:r>
            <a:r>
              <a:rPr lang="en-GB" sz="2000"/>
              <a:t>t.</a:t>
            </a:r>
            <a:endParaRPr lang="pl-PL" sz="2000"/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1"/>
              <a:t>Brak pełnej kompatybilności z narzędziami </a:t>
            </a:r>
            <a:r>
              <a:rPr lang="pl-PL" sz="2000"/>
              <a:t>lub platformami, które są </a:t>
            </a:r>
            <a:r>
              <a:rPr lang="en-GB" sz="2000"/>
              <a:t>przeznaczone</a:t>
            </a:r>
            <a:r>
              <a:rPr lang="pl-PL" sz="2000"/>
              <a:t> dla Git</a:t>
            </a:r>
            <a:r>
              <a:rPr lang="en-GB" sz="2000"/>
              <a:t>a.</a:t>
            </a:r>
            <a:endParaRPr lang="pl-PL" sz="2000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5E1AFC-544B-1282-7705-1F9E875E86D3}"/>
              </a:ext>
            </a:extLst>
          </p:cNvPr>
          <p:cNvSpPr txBox="1">
            <a:spLocks/>
          </p:cNvSpPr>
          <p:nvPr/>
        </p:nvSpPr>
        <p:spPr>
          <a:xfrm>
            <a:off x="1088136" y="2026862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98C70B-705A-465E-D021-521908AF3480}"/>
              </a:ext>
            </a:extLst>
          </p:cNvPr>
          <p:cNvSpPr txBox="1">
            <a:spLocks/>
          </p:cNvSpPr>
          <p:nvPr/>
        </p:nvSpPr>
        <p:spPr>
          <a:xfrm>
            <a:off x="4189432" y="2035132"/>
            <a:ext cx="345983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000" b="1"/>
              <a:t>Wieloplatformowy</a:t>
            </a:r>
            <a:r>
              <a:rPr lang="en-GB" sz="2000"/>
              <a:t> system napisany przez </a:t>
            </a:r>
            <a:r>
              <a:rPr lang="en-GB" sz="2000" b="1"/>
              <a:t>Matt’a Mackalla </a:t>
            </a:r>
            <a:r>
              <a:rPr lang="en-GB" sz="2000"/>
              <a:t>w 2005 roku. Miał zastąpić oprogramowanie </a:t>
            </a:r>
            <a:r>
              <a:rPr lang="en-GB" sz="2000" b="1"/>
              <a:t>BitKeeper</a:t>
            </a:r>
            <a:r>
              <a:rPr lang="en-GB" sz="2000"/>
              <a:t> firmy </a:t>
            </a:r>
            <a:r>
              <a:rPr lang="en-GB" sz="2000" b="1"/>
              <a:t>Bitmover</a:t>
            </a:r>
            <a:r>
              <a:rPr lang="en-GB" sz="2000"/>
              <a:t> która zdecydowała, że to nie będzie już darmowe. </a:t>
            </a:r>
            <a:r>
              <a:rPr lang="en-GB" sz="2000" b="1"/>
              <a:t>Podobny założeniami do Gita</a:t>
            </a:r>
            <a:r>
              <a:rPr lang="en-GB" sz="2000"/>
              <a:t>, powstawał w podobnym czasie.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22515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0ED03-EADE-5AE6-04A1-4C32CDA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3061-EBB4-D905-74A2-290EE63F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06" y="992416"/>
            <a:ext cx="9922764" cy="817723"/>
          </a:xfrm>
        </p:spPr>
        <p:txBody>
          <a:bodyPr/>
          <a:lstStyle/>
          <a:p>
            <a:r>
              <a:rPr lang="en-GB" b="1"/>
              <a:t>Git</a:t>
            </a:r>
            <a:endParaRPr lang="pl-PL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311AF-2A6A-B1C9-7EBB-DD40D76C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06" y="2035132"/>
            <a:ext cx="3344339" cy="4228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rgbClr val="00B050"/>
                </a:solidFill>
              </a:rPr>
              <a:t>Zalety:</a:t>
            </a:r>
          </a:p>
          <a:p>
            <a:r>
              <a:rPr lang="pl-PL" sz="2200" b="1"/>
              <a:t>Niezrównana popularność i szerokie wsparcie</a:t>
            </a:r>
            <a:r>
              <a:rPr lang="pl-PL" sz="2200"/>
              <a:t> społeczności</a:t>
            </a:r>
            <a:r>
              <a:rPr lang="en-GB" sz="2200"/>
              <a:t>.</a:t>
            </a:r>
          </a:p>
          <a:p>
            <a:r>
              <a:rPr lang="pl-PL" sz="2200" b="1"/>
              <a:t>Rozproszona architektura</a:t>
            </a:r>
            <a:r>
              <a:rPr lang="pl-PL" sz="2200"/>
              <a:t>, umożliwiająca pracę offline</a:t>
            </a:r>
            <a:r>
              <a:rPr lang="en-GB" sz="2200"/>
              <a:t>.</a:t>
            </a:r>
            <a:endParaRPr lang="pl-PL" sz="2200"/>
          </a:p>
          <a:p>
            <a:r>
              <a:rPr lang="pl-PL" sz="2200" b="1"/>
              <a:t>Najlepsza wydajność wśród wszystkich systemów kontroli wersji</a:t>
            </a:r>
            <a:r>
              <a:rPr lang="en-GB" sz="2200"/>
              <a:t>.</a:t>
            </a:r>
            <a:endParaRPr lang="pl-PL" sz="22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E763BA-0E43-3921-4006-612D9D36BBF2}"/>
              </a:ext>
            </a:extLst>
          </p:cNvPr>
          <p:cNvSpPr txBox="1">
            <a:spLocks/>
          </p:cNvSpPr>
          <p:nvPr/>
        </p:nvSpPr>
        <p:spPr>
          <a:xfrm>
            <a:off x="7684753" y="2035131"/>
            <a:ext cx="3549303" cy="43558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400" b="1">
                <a:solidFill>
                  <a:srgbClr val="FF0000"/>
                </a:solidFill>
              </a:rPr>
              <a:t>Wady: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Skomplikowane polecenia i konfiguracja </a:t>
            </a:r>
            <a:r>
              <a:rPr lang="pl-PL"/>
              <a:t>mogą sprawić trudności początkującym użytkownikom</a:t>
            </a:r>
            <a:r>
              <a:rPr lang="en-GB"/>
              <a:t>.</a:t>
            </a:r>
            <a:endParaRPr lang="pl-PL"/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Zarządzanie gałęziami może być skomplikowane </a:t>
            </a:r>
            <a:r>
              <a:rPr lang="pl-PL"/>
              <a:t>dla niektórych użytkowników</a:t>
            </a:r>
            <a:r>
              <a:rPr lang="en-GB"/>
              <a:t>.</a:t>
            </a:r>
            <a:endParaRPr lang="pl-PL"/>
          </a:p>
          <a:p>
            <a:pPr>
              <a:buFont typeface="Arial" panose="020B0604020202020204" pitchFamily="34" charset="0"/>
              <a:buChar char="•"/>
            </a:pPr>
            <a:r>
              <a:rPr lang="pl-PL" b="1"/>
              <a:t>Obsługa dużych projektów może wymagać starannej optymalizacji</a:t>
            </a:r>
            <a:r>
              <a:rPr lang="en-GB"/>
              <a:t>.</a:t>
            </a:r>
            <a:endParaRPr lang="pl-PL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DE9FDE-122C-4F04-A2FB-1423DB8357B0}"/>
              </a:ext>
            </a:extLst>
          </p:cNvPr>
          <p:cNvSpPr txBox="1">
            <a:spLocks/>
          </p:cNvSpPr>
          <p:nvPr/>
        </p:nvSpPr>
        <p:spPr>
          <a:xfrm>
            <a:off x="1088136" y="2026862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40F0CE4-473C-EFE5-F767-4124B969ED44}"/>
              </a:ext>
            </a:extLst>
          </p:cNvPr>
          <p:cNvSpPr txBox="1">
            <a:spLocks/>
          </p:cNvSpPr>
          <p:nvPr/>
        </p:nvSpPr>
        <p:spPr>
          <a:xfrm>
            <a:off x="4189432" y="2035131"/>
            <a:ext cx="3459834" cy="435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000" b="1"/>
              <a:t>Najpopularniejszy</a:t>
            </a:r>
            <a:r>
              <a:rPr lang="en-GB" sz="2000"/>
              <a:t> system, stworzony przez </a:t>
            </a:r>
            <a:r>
              <a:rPr lang="en-GB" sz="2000" b="1"/>
              <a:t>Linusa Torvalds’a </a:t>
            </a:r>
            <a:r>
              <a:rPr lang="en-GB" sz="2000"/>
              <a:t>w 2005 roku. Podobnie jak </a:t>
            </a:r>
            <a:r>
              <a:rPr lang="en-GB" sz="2000" b="1"/>
              <a:t>Mercurial</a:t>
            </a:r>
            <a:r>
              <a:rPr lang="en-GB" sz="2000"/>
              <a:t>, powstał z potrzeby </a:t>
            </a:r>
            <a:r>
              <a:rPr lang="en-GB" sz="2000" b="1"/>
              <a:t>zastąpienia oprogramowania Bitmover</a:t>
            </a:r>
            <a:r>
              <a:rPr lang="en-GB" sz="2000"/>
              <a:t> do zarządzania projektem jądra systemu </a:t>
            </a:r>
            <a:r>
              <a:rPr lang="en-GB" sz="2000" b="1"/>
              <a:t>Linux</a:t>
            </a:r>
            <a:r>
              <a:rPr lang="en-GB" sz="2000"/>
              <a:t>.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226742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1230A-DEF6-C929-5D57-D209B4F0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082F-B813-6FB8-54EE-C24A426A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817723"/>
          </a:xfrm>
        </p:spPr>
        <p:txBody>
          <a:bodyPr/>
          <a:lstStyle/>
          <a:p>
            <a:r>
              <a:rPr lang="en-GB" b="1"/>
              <a:t>Najpopularniejszy system</a:t>
            </a:r>
            <a:endParaRPr lang="pl-PL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DA46E5-C71C-A822-F5A0-EC8A501994D5}"/>
              </a:ext>
            </a:extLst>
          </p:cNvPr>
          <p:cNvSpPr txBox="1">
            <a:spLocks/>
          </p:cNvSpPr>
          <p:nvPr/>
        </p:nvSpPr>
        <p:spPr>
          <a:xfrm>
            <a:off x="1088136" y="2026862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61812-40E4-3815-2773-45ABE354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26862"/>
            <a:ext cx="4155668" cy="3838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b="1"/>
              <a:t>Git</a:t>
            </a:r>
            <a:r>
              <a:rPr lang="pl-PL" sz="2400"/>
              <a:t> stał się </a:t>
            </a:r>
            <a:r>
              <a:rPr lang="pl-PL" sz="2400" b="1"/>
              <a:t>najbardziej popularny</a:t>
            </a:r>
            <a:r>
              <a:rPr lang="en-GB" sz="2400" b="1"/>
              <a:t>m</a:t>
            </a:r>
            <a:r>
              <a:rPr lang="pl-PL" sz="2400"/>
              <a:t> system</a:t>
            </a:r>
            <a:r>
              <a:rPr lang="en-GB" sz="2400"/>
              <a:t>em </a:t>
            </a:r>
            <a:r>
              <a:rPr lang="pl-PL" sz="2400"/>
              <a:t>kontroli wersji ze względu na swoją </a:t>
            </a:r>
            <a:r>
              <a:rPr lang="pl-PL" sz="2400" b="1"/>
              <a:t>wydajność, elastyczność i szerokie wsparcie społeczności</a:t>
            </a:r>
            <a:r>
              <a:rPr lang="pl-PL" sz="2400"/>
              <a:t>.</a:t>
            </a:r>
            <a:r>
              <a:rPr lang="en-GB" sz="2400"/>
              <a:t> </a:t>
            </a:r>
            <a:r>
              <a:rPr lang="pl-PL" sz="2400"/>
              <a:t>Wiele projektów decyduje się na przejście na Git ze względu na </a:t>
            </a:r>
            <a:r>
              <a:rPr lang="pl-PL" sz="2400" b="1"/>
              <a:t>bogaty ekosystem narzędzi i dodatków </a:t>
            </a:r>
            <a:r>
              <a:rPr lang="pl-PL" sz="2400"/>
              <a:t>oraz możliwość łatwej integracji z innymi narzędziami deweloperskimi.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9F9C214E-3B8A-6F39-0317-A678F72D9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46" y="2822273"/>
            <a:ext cx="5378154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1230A-DEF6-C929-5D57-D209B4F0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082F-B813-6FB8-54EE-C24A426A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817723"/>
          </a:xfrm>
        </p:spPr>
        <p:txBody>
          <a:bodyPr/>
          <a:lstStyle/>
          <a:p>
            <a:r>
              <a:rPr lang="en-GB" b="1"/>
              <a:t>Stack Overflow Developer Survey 2022</a:t>
            </a:r>
            <a:endParaRPr lang="pl-PL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CDA46E5-C71C-A822-F5A0-EC8A501994D5}"/>
              </a:ext>
            </a:extLst>
          </p:cNvPr>
          <p:cNvSpPr txBox="1">
            <a:spLocks/>
          </p:cNvSpPr>
          <p:nvPr/>
        </p:nvSpPr>
        <p:spPr>
          <a:xfrm>
            <a:off x="1088136" y="2026862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61812-40E4-3815-2773-45ABE3542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37038"/>
            <a:ext cx="4155668" cy="2299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Wsród </a:t>
            </a:r>
            <a:r>
              <a:rPr lang="en-GB" sz="2400" b="1"/>
              <a:t>71 379 respondentów </a:t>
            </a:r>
            <a:r>
              <a:rPr lang="en-GB" sz="2400"/>
              <a:t>corocznej ankiety organizowanej przez stronę </a:t>
            </a:r>
            <a:r>
              <a:rPr lang="en-GB" sz="2400">
                <a:hlinkClick r:id="rId2"/>
              </a:rPr>
              <a:t>stackoverflow.com</a:t>
            </a:r>
            <a:r>
              <a:rPr lang="en-GB" sz="2400"/>
              <a:t>, Git jako system kontroli wersji używany był przez </a:t>
            </a:r>
            <a:r>
              <a:rPr lang="en-GB" sz="2400" b="1"/>
              <a:t>93.87% </a:t>
            </a:r>
            <a:r>
              <a:rPr lang="en-GB" sz="2400"/>
              <a:t>z nich.</a:t>
            </a:r>
            <a:endParaRPr lang="pl-PL" sz="2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0BCD6-4B95-C163-33A8-CBAB4A2F0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402" y="2026862"/>
            <a:ext cx="5960410" cy="311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2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F923B-537F-2F5A-677D-421063C37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7C1EB-472A-3088-9F2D-16DA653B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817723"/>
          </a:xfrm>
        </p:spPr>
        <p:txBody>
          <a:bodyPr/>
          <a:lstStyle/>
          <a:p>
            <a:r>
              <a:rPr lang="en-GB" b="1"/>
              <a:t>Linus Torvalds</a:t>
            </a:r>
            <a:endParaRPr lang="pl-PL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093DA1-1657-D5AC-E894-3AD05CF06A19}"/>
              </a:ext>
            </a:extLst>
          </p:cNvPr>
          <p:cNvSpPr txBox="1">
            <a:spLocks/>
          </p:cNvSpPr>
          <p:nvPr/>
        </p:nvSpPr>
        <p:spPr>
          <a:xfrm>
            <a:off x="1088136" y="2026862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50B53-DD65-E21B-1FD2-F87417A6D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681" y="2026862"/>
            <a:ext cx="4687513" cy="3838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2400" b="1"/>
              <a:t>Git</a:t>
            </a:r>
            <a:r>
              <a:rPr lang="pl-PL" sz="2400"/>
              <a:t> został stworzony przez </a:t>
            </a:r>
            <a:r>
              <a:rPr lang="pl-PL" sz="2400" b="1"/>
              <a:t>Linusa Torvaldsa</a:t>
            </a:r>
            <a:r>
              <a:rPr lang="pl-PL" sz="2400"/>
              <a:t>, twórcę systemu operacyjnego </a:t>
            </a:r>
            <a:r>
              <a:rPr lang="pl-PL" sz="2400" b="1"/>
              <a:t>Linux</a:t>
            </a:r>
            <a:r>
              <a:rPr lang="pl-PL" sz="2400"/>
              <a:t>, w 2005 roku. Powstał w odpowiedzi na </a:t>
            </a:r>
            <a:r>
              <a:rPr lang="pl-PL" sz="2400" b="1"/>
              <a:t>potrzebę</a:t>
            </a:r>
            <a:r>
              <a:rPr lang="pl-PL" sz="2400"/>
              <a:t> </a:t>
            </a:r>
            <a:r>
              <a:rPr lang="pl-PL" sz="2400" b="1"/>
              <a:t>efektywnego zarządzania kodem źródłowym </a:t>
            </a:r>
            <a:r>
              <a:rPr lang="pl-PL" sz="2400"/>
              <a:t>dla projektu Linux. Torvalds </a:t>
            </a:r>
            <a:r>
              <a:rPr lang="pl-PL" sz="2400" b="1"/>
              <a:t>zainspirował się wadami istniejących wtedy systemów kontroli wersji</a:t>
            </a:r>
            <a:r>
              <a:rPr lang="pl-PL" sz="2400"/>
              <a:t> i postanowił stworzyć nowe narzędzie, które spełniłoby wymagania rozwijającego się projektu Linux.</a:t>
            </a:r>
          </a:p>
        </p:txBody>
      </p:sp>
      <p:pic>
        <p:nvPicPr>
          <p:cNvPr id="7" name="Picture 6" descr="A person wearing glasses and a black sweater&#10;&#10;Description automatically generated">
            <a:extLst>
              <a:ext uri="{FF2B5EF4-FFF2-40B4-BE49-F238E27FC236}">
                <a16:creationId xmlns:a16="http://schemas.microsoft.com/office/drawing/2014/main" id="{3393A6FD-E068-5884-214A-106449EE6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518" y="2026862"/>
            <a:ext cx="4817364" cy="3613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4950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04D9D-0EB1-CD7B-4618-A62A97AF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L" sz="4600"/>
              <a:t>Terminologia Git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Content Placeholder 1029">
            <a:extLst>
              <a:ext uri="{FF2B5EF4-FFF2-40B4-BE49-F238E27FC236}">
                <a16:creationId xmlns:a16="http://schemas.microsoft.com/office/drawing/2014/main" id="{C7B749D0-A2F0-E2D4-274D-09199C4F9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026" name="Picture 2" descr="Git Terminology - Scaler Topics">
            <a:extLst>
              <a:ext uri="{FF2B5EF4-FFF2-40B4-BE49-F238E27FC236}">
                <a16:creationId xmlns:a16="http://schemas.microsoft.com/office/drawing/2014/main" id="{CC95870C-7E5C-1DAA-AC50-BCE5A86E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935" y="640080"/>
            <a:ext cx="604644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47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99A22-D61F-6E54-6515-BC566A4F2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PL" sz="5400"/>
              <a:t>Branch</a:t>
            </a:r>
          </a:p>
        </p:txBody>
      </p:sp>
      <p:sp>
        <p:nvSpPr>
          <p:cNvPr id="207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495A-114E-5EA2-00C0-0C58BCF6E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Opisuje niezależną linię rozwoju w repozytorium Git. Używana do tworzenia oddzielnych ścieżek dla różnych funkcji lub projektów, umożliwiając równoczesną pracę bez zakłócania głównego kodu (master branch).</a:t>
            </a:r>
            <a:endParaRPr lang="en-PL" sz="2200"/>
          </a:p>
        </p:txBody>
      </p:sp>
      <p:pic>
        <p:nvPicPr>
          <p:cNvPr id="2050" name="Picture 2" descr="GIT Branch and its Operations. - An Easy Understanding - Digital Varys">
            <a:extLst>
              <a:ext uri="{FF2B5EF4-FFF2-40B4-BE49-F238E27FC236}">
                <a16:creationId xmlns:a16="http://schemas.microsoft.com/office/drawing/2014/main" id="{C35BBFBC-1F79-F9CC-E504-D31113D3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927784"/>
            <a:ext cx="5458968" cy="300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53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C706B-FBEF-3869-0971-4E403E76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PL" sz="5000"/>
              <a:t>Working directory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24BF-A836-AF2F-68FB-D2E73CE1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To lokalny folder na komputerze użytkownika, który zawiera wszystkie pliki projektu. Jest to miejsce, gdzie użytkownik dokonuje zmian w kodzie przed ich zatwierdzeniem w repozytorium.</a:t>
            </a:r>
            <a:endParaRPr lang="en-PL" sz="2200"/>
          </a:p>
        </p:txBody>
      </p:sp>
      <p:pic>
        <p:nvPicPr>
          <p:cNvPr id="3074" name="Picture 2" descr="Git Gud: The Working Tree, Staging Area, and Local Repo | by Lucas Maurer |  Medium">
            <a:extLst>
              <a:ext uri="{FF2B5EF4-FFF2-40B4-BE49-F238E27FC236}">
                <a16:creationId xmlns:a16="http://schemas.microsoft.com/office/drawing/2014/main" id="{BE14CFF2-4AA1-6FAC-79A3-DB53C296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53380"/>
            <a:ext cx="5458968" cy="31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472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7A006-5D19-0BEB-517B-23EB3434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PL" sz="5400" dirty="0"/>
              <a:t>Staging area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C0752-8885-2F18-8C65-EF057FE4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 err="1"/>
              <a:t>Przejściowy</a:t>
            </a:r>
            <a:r>
              <a:rPr lang="en-GB" sz="2200" dirty="0"/>
              <a:t> </a:t>
            </a:r>
            <a:r>
              <a:rPr lang="en-GB" sz="2200" dirty="0" err="1"/>
              <a:t>obszar</a:t>
            </a:r>
            <a:r>
              <a:rPr lang="en-GB" sz="2200" dirty="0"/>
              <a:t>, </a:t>
            </a:r>
            <a:r>
              <a:rPr lang="en-GB" sz="2200" dirty="0" err="1"/>
              <a:t>gdzie</a:t>
            </a:r>
            <a:r>
              <a:rPr lang="en-GB" sz="2200" dirty="0"/>
              <a:t> </a:t>
            </a:r>
            <a:r>
              <a:rPr lang="en-GB" sz="2200" dirty="0" err="1"/>
              <a:t>zmiany</a:t>
            </a:r>
            <a:r>
              <a:rPr lang="en-GB" sz="2200" dirty="0"/>
              <a:t> w </a:t>
            </a:r>
            <a:r>
              <a:rPr lang="en-GB" sz="2200" dirty="0" err="1"/>
              <a:t>plikach</a:t>
            </a:r>
            <a:r>
              <a:rPr lang="en-GB" sz="2200" dirty="0"/>
              <a:t> </a:t>
            </a:r>
            <a:r>
              <a:rPr lang="en-GB" sz="2200" dirty="0" err="1"/>
              <a:t>są</a:t>
            </a:r>
            <a:r>
              <a:rPr lang="en-GB" sz="2200" dirty="0"/>
              <a:t> </a:t>
            </a:r>
            <a:r>
              <a:rPr lang="en-GB" sz="2200" dirty="0" err="1"/>
              <a:t>zgromadzone</a:t>
            </a:r>
            <a:r>
              <a:rPr lang="en-GB" sz="2200" dirty="0"/>
              <a:t> </a:t>
            </a:r>
            <a:r>
              <a:rPr lang="en-GB" sz="2200" dirty="0" err="1"/>
              <a:t>przed</a:t>
            </a:r>
            <a:r>
              <a:rPr lang="en-GB" sz="2200" dirty="0"/>
              <a:t> </a:t>
            </a:r>
            <a:r>
              <a:rPr lang="en-GB" sz="2200" dirty="0" err="1"/>
              <a:t>zatwierdzeniem</a:t>
            </a:r>
            <a:r>
              <a:rPr lang="en-GB" sz="2200" dirty="0"/>
              <a:t>. </a:t>
            </a:r>
            <a:r>
              <a:rPr lang="en-GB" sz="2200" dirty="0" err="1"/>
              <a:t>Pozwala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selektywne</a:t>
            </a:r>
            <a:r>
              <a:rPr lang="en-GB" sz="2200" dirty="0"/>
              <a:t> </a:t>
            </a:r>
            <a:r>
              <a:rPr lang="en-GB" sz="2200" dirty="0" err="1"/>
              <a:t>dodawanie</a:t>
            </a:r>
            <a:r>
              <a:rPr lang="en-GB" sz="2200" dirty="0"/>
              <a:t> </a:t>
            </a:r>
            <a:r>
              <a:rPr lang="en-GB" sz="2200" dirty="0" err="1"/>
              <a:t>zmian</a:t>
            </a:r>
            <a:r>
              <a:rPr lang="en-GB" sz="2200" dirty="0"/>
              <a:t> do </a:t>
            </a:r>
            <a:r>
              <a:rPr lang="en-GB" sz="2200" dirty="0" err="1"/>
              <a:t>następnego</a:t>
            </a:r>
            <a:r>
              <a:rPr lang="en-GB" sz="2200" dirty="0"/>
              <a:t> </a:t>
            </a:r>
            <a:r>
              <a:rPr lang="en-GB" sz="2200" dirty="0" err="1"/>
              <a:t>commitu</a:t>
            </a:r>
            <a:r>
              <a:rPr lang="en-GB" sz="2200" dirty="0"/>
              <a:t>, co </a:t>
            </a:r>
            <a:r>
              <a:rPr lang="en-GB" sz="2200" dirty="0" err="1"/>
              <a:t>daje</a:t>
            </a:r>
            <a:r>
              <a:rPr lang="en-GB" sz="2200" dirty="0"/>
              <a:t> </a:t>
            </a:r>
            <a:r>
              <a:rPr lang="en-GB" sz="2200" dirty="0" err="1"/>
              <a:t>większą</a:t>
            </a:r>
            <a:r>
              <a:rPr lang="en-GB" sz="2200" dirty="0"/>
              <a:t> </a:t>
            </a:r>
            <a:r>
              <a:rPr lang="en-GB" sz="2200" dirty="0" err="1"/>
              <a:t>kontrolę</a:t>
            </a:r>
            <a:r>
              <a:rPr lang="en-GB" sz="2200" dirty="0"/>
              <a:t> </a:t>
            </a:r>
            <a:r>
              <a:rPr lang="en-GB" sz="2200" dirty="0" err="1"/>
              <a:t>nad</a:t>
            </a:r>
            <a:r>
              <a:rPr lang="en-GB" sz="2200" dirty="0"/>
              <a:t> </a:t>
            </a:r>
            <a:r>
              <a:rPr lang="en-GB" sz="2200" dirty="0" err="1"/>
              <a:t>historią</a:t>
            </a:r>
            <a:r>
              <a:rPr lang="en-GB" sz="2200" dirty="0"/>
              <a:t> </a:t>
            </a:r>
            <a:r>
              <a:rPr lang="en-GB" sz="2200" dirty="0" err="1"/>
              <a:t>projektu</a:t>
            </a:r>
            <a:r>
              <a:rPr lang="en-GB" sz="2200" dirty="0"/>
              <a:t>.</a:t>
            </a:r>
            <a:endParaRPr lang="en-PL" sz="2200" dirty="0"/>
          </a:p>
        </p:txBody>
      </p:sp>
      <p:pic>
        <p:nvPicPr>
          <p:cNvPr id="4" name="Picture 2" descr="Git Gud: The Working Tree, Staging Area, and Local Repo | by Lucas Maurer |  Medium">
            <a:extLst>
              <a:ext uri="{FF2B5EF4-FFF2-40B4-BE49-F238E27FC236}">
                <a16:creationId xmlns:a16="http://schemas.microsoft.com/office/drawing/2014/main" id="{F967EC66-D857-CD41-9511-201B65A0B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53380"/>
            <a:ext cx="5458968" cy="315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655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1FDD2-D69B-8283-A276-8C1480CDE4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7" b="1288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6CFE6DF-0D8F-B1D0-A30A-552D6700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 cap="none" baseline="0"/>
              <a:t>System kontroli wersji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CD8BC3-6338-E661-B970-A6925773741D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to narzędzie informatyczne, które umożliwia </a:t>
            </a:r>
            <a:r>
              <a:rPr lang="en-US" sz="2000" b="1"/>
              <a:t>śledzenie historii zmian w plikach i dokumentach</a:t>
            </a:r>
            <a:r>
              <a:rPr lang="en-US" sz="2000"/>
              <a:t>, zapewniając programistom możliwość </a:t>
            </a:r>
            <a:r>
              <a:rPr lang="en-US" sz="2000" b="1"/>
              <a:t>współpracy</a:t>
            </a:r>
            <a:r>
              <a:rPr lang="en-US" sz="2000"/>
              <a:t> nad projektem, przywracania poprzednich wersji oraz skutecznego </a:t>
            </a:r>
            <a:r>
              <a:rPr lang="en-US" sz="2000" b="1"/>
              <a:t>zarządzania kodem źródłowym</a:t>
            </a:r>
            <a:r>
              <a:rPr lang="en-US" sz="2000"/>
              <a:t> lub innymi rodzajami dokumentacji.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42242-CD76-6FEA-868B-33A46AC6E6EA}"/>
              </a:ext>
            </a:extLst>
          </p:cNvPr>
          <p:cNvSpPr txBox="1"/>
          <p:nvPr/>
        </p:nvSpPr>
        <p:spPr>
          <a:xfrm>
            <a:off x="1091204" y="2285999"/>
            <a:ext cx="4271370" cy="3219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51453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8F6A-C279-39D7-D76E-41C6C450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PL" sz="5400"/>
              <a:t>Commit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41F5-D920-5630-7068-3839AC8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Zapisanie stanu zmian w repozytorium. Każdy commit ma swojego autora, datę, unikalny identyfikator (SHA-1 hash) i wiadomość opisującą wprowadzone zmiany.</a:t>
            </a:r>
            <a:endParaRPr lang="en-PL" sz="2200"/>
          </a:p>
        </p:txBody>
      </p:sp>
      <p:pic>
        <p:nvPicPr>
          <p:cNvPr id="5122" name="Picture 2" descr="git last commit - how to view the details of your last commit">
            <a:extLst>
              <a:ext uri="{FF2B5EF4-FFF2-40B4-BE49-F238E27FC236}">
                <a16:creationId xmlns:a16="http://schemas.microsoft.com/office/drawing/2014/main" id="{56625F95-5ECE-D706-C074-A2409DC8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064258"/>
            <a:ext cx="5458968" cy="272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56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8F6A-C279-39D7-D76E-41C6C450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L" sz="5400" dirty="0"/>
              <a:t>Hotfix</a:t>
            </a: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41F5-D920-5630-7068-3839AC8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 lnSpcReduction="10000"/>
          </a:bodyPr>
          <a:lstStyle/>
          <a:p>
            <a:r>
              <a:rPr lang="en-GB" sz="2200" dirty="0"/>
              <a:t>Hotfix to </a:t>
            </a:r>
            <a:r>
              <a:rPr lang="en-GB" sz="2200" dirty="0" err="1"/>
              <a:t>pilna</a:t>
            </a:r>
            <a:r>
              <a:rPr lang="en-GB" sz="2200" dirty="0"/>
              <a:t> </a:t>
            </a:r>
            <a:r>
              <a:rPr lang="en-GB" sz="2200" dirty="0" err="1"/>
              <a:t>poprawka</a:t>
            </a:r>
            <a:r>
              <a:rPr lang="en-GB" sz="2200" dirty="0"/>
              <a:t> </a:t>
            </a:r>
            <a:r>
              <a:rPr lang="en-GB" sz="2200" dirty="0" err="1"/>
              <a:t>wprowadzana</a:t>
            </a:r>
            <a:r>
              <a:rPr lang="en-GB" sz="2200" dirty="0"/>
              <a:t> w </a:t>
            </a:r>
            <a:r>
              <a:rPr lang="en-GB" sz="2200" dirty="0" err="1"/>
              <a:t>reakcji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krytyczne</a:t>
            </a:r>
            <a:r>
              <a:rPr lang="en-GB" sz="2200" dirty="0"/>
              <a:t> </a:t>
            </a:r>
            <a:r>
              <a:rPr lang="en-GB" sz="2200" dirty="0" err="1"/>
              <a:t>błędy</a:t>
            </a:r>
            <a:r>
              <a:rPr lang="en-GB" sz="2200" dirty="0"/>
              <a:t> w </a:t>
            </a:r>
            <a:r>
              <a:rPr lang="en-GB" sz="2200" dirty="0" err="1"/>
              <a:t>oprogramowaniu</a:t>
            </a:r>
            <a:r>
              <a:rPr lang="en-GB" sz="2200" dirty="0"/>
              <a:t>, </a:t>
            </a:r>
            <a:r>
              <a:rPr lang="en-GB" sz="2200" dirty="0" err="1"/>
              <a:t>które</a:t>
            </a:r>
            <a:r>
              <a:rPr lang="en-GB" sz="2200" dirty="0"/>
              <a:t> </a:t>
            </a:r>
            <a:r>
              <a:rPr lang="en-GB" sz="2200" dirty="0" err="1"/>
              <a:t>muszą</a:t>
            </a:r>
            <a:r>
              <a:rPr lang="en-GB" sz="2200" dirty="0"/>
              <a:t> </a:t>
            </a:r>
            <a:r>
              <a:rPr lang="en-GB" sz="2200" dirty="0" err="1"/>
              <a:t>być</a:t>
            </a:r>
            <a:r>
              <a:rPr lang="en-GB" sz="2200" dirty="0"/>
              <a:t> </a:t>
            </a:r>
            <a:r>
              <a:rPr lang="en-GB" sz="2200" dirty="0" err="1"/>
              <a:t>natychmiast</a:t>
            </a:r>
            <a:r>
              <a:rPr lang="en-GB" sz="2200" dirty="0"/>
              <a:t> </a:t>
            </a:r>
            <a:r>
              <a:rPr lang="en-GB" sz="2200" dirty="0" err="1"/>
              <a:t>naprawione</a:t>
            </a:r>
            <a:r>
              <a:rPr lang="en-GB" sz="2200" dirty="0"/>
              <a:t>, </a:t>
            </a:r>
            <a:r>
              <a:rPr lang="en-GB" sz="2200" dirty="0" err="1"/>
              <a:t>często</a:t>
            </a:r>
            <a:r>
              <a:rPr lang="en-GB" sz="2200" dirty="0"/>
              <a:t> w </a:t>
            </a:r>
            <a:r>
              <a:rPr lang="en-GB" sz="2200" dirty="0" err="1"/>
              <a:t>produkcji</a:t>
            </a:r>
            <a:r>
              <a:rPr lang="en-GB" sz="2200" dirty="0"/>
              <a:t>.</a:t>
            </a:r>
          </a:p>
          <a:p>
            <a:r>
              <a:rPr lang="en-GB" sz="2200" dirty="0"/>
              <a:t>W Git, </a:t>
            </a:r>
            <a:r>
              <a:rPr lang="en-GB" sz="2200" dirty="0" err="1"/>
              <a:t>hotfixy</a:t>
            </a:r>
            <a:r>
              <a:rPr lang="en-GB" sz="2200" dirty="0"/>
              <a:t> </a:t>
            </a:r>
            <a:r>
              <a:rPr lang="en-GB" sz="2200" dirty="0" err="1"/>
              <a:t>są</a:t>
            </a:r>
            <a:r>
              <a:rPr lang="en-GB" sz="2200" dirty="0"/>
              <a:t> </a:t>
            </a:r>
            <a:r>
              <a:rPr lang="en-GB" sz="2200" dirty="0" err="1"/>
              <a:t>zazwyczaj</a:t>
            </a:r>
            <a:r>
              <a:rPr lang="en-GB" sz="2200" dirty="0"/>
              <a:t> </a:t>
            </a:r>
            <a:r>
              <a:rPr lang="en-GB" sz="2200" dirty="0" err="1"/>
              <a:t>zarządzane</a:t>
            </a:r>
            <a:r>
              <a:rPr lang="en-GB" sz="2200" dirty="0"/>
              <a:t> </a:t>
            </a:r>
            <a:r>
              <a:rPr lang="en-GB" sz="2200" dirty="0" err="1"/>
              <a:t>jako</a:t>
            </a:r>
            <a:r>
              <a:rPr lang="en-GB" sz="2200" dirty="0"/>
              <a:t> </a:t>
            </a:r>
            <a:r>
              <a:rPr lang="en-GB" sz="2200" dirty="0" err="1"/>
              <a:t>oddzielne</a:t>
            </a:r>
            <a:r>
              <a:rPr lang="en-GB" sz="2200" dirty="0"/>
              <a:t> </a:t>
            </a:r>
            <a:r>
              <a:rPr lang="en-GB" sz="2200" dirty="0" err="1"/>
              <a:t>branche</a:t>
            </a:r>
            <a:r>
              <a:rPr lang="en-GB" sz="2200" dirty="0"/>
              <a:t>, </a:t>
            </a:r>
            <a:r>
              <a:rPr lang="en-GB" sz="2200" dirty="0" err="1"/>
              <a:t>tworzone</a:t>
            </a:r>
            <a:r>
              <a:rPr lang="en-GB" sz="2200" dirty="0"/>
              <a:t> </a:t>
            </a:r>
            <a:r>
              <a:rPr lang="en-GB" sz="2200" dirty="0" err="1"/>
              <a:t>bezpośrednio</a:t>
            </a:r>
            <a:r>
              <a:rPr lang="en-GB" sz="2200" dirty="0"/>
              <a:t> z </a:t>
            </a:r>
            <a:r>
              <a:rPr lang="en-GB" sz="2200" dirty="0" err="1"/>
              <a:t>głównego</a:t>
            </a:r>
            <a:r>
              <a:rPr lang="en-GB" sz="2200" dirty="0"/>
              <a:t> </a:t>
            </a:r>
            <a:r>
              <a:rPr lang="en-GB" sz="2200" dirty="0" err="1"/>
              <a:t>brancha</a:t>
            </a:r>
            <a:r>
              <a:rPr lang="en-GB" sz="2200" dirty="0"/>
              <a:t> (np. master </a:t>
            </a:r>
            <a:r>
              <a:rPr lang="en-GB" sz="2200" dirty="0" err="1"/>
              <a:t>lub</a:t>
            </a:r>
            <a:r>
              <a:rPr lang="en-GB" sz="2200" dirty="0"/>
              <a:t> main).</a:t>
            </a:r>
            <a:endParaRPr lang="en-PL" sz="2200" dirty="0"/>
          </a:p>
        </p:txBody>
      </p:sp>
      <p:pic>
        <p:nvPicPr>
          <p:cNvPr id="1026" name="Picture 2" descr="Gitflow hotfix branch example from start to finish">
            <a:extLst>
              <a:ext uri="{FF2B5EF4-FFF2-40B4-BE49-F238E27FC236}">
                <a16:creationId xmlns:a16="http://schemas.microsoft.com/office/drawing/2014/main" id="{0CCCCA88-9718-352D-CA44-70F82461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68032"/>
            <a:ext cx="6903720" cy="45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34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8F6A-C279-39D7-D76E-41C6C450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L" sz="5400" dirty="0"/>
              <a:t>Tag</a:t>
            </a: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41F5-D920-5630-7068-3839AC8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 err="1"/>
              <a:t>Tagi</a:t>
            </a:r>
            <a:r>
              <a:rPr lang="en-GB" sz="2200" dirty="0"/>
              <a:t> w Git </a:t>
            </a:r>
            <a:r>
              <a:rPr lang="en-GB" sz="2200" dirty="0" err="1"/>
              <a:t>służą</a:t>
            </a:r>
            <a:r>
              <a:rPr lang="en-GB" sz="2200" dirty="0"/>
              <a:t> do </a:t>
            </a:r>
            <a:r>
              <a:rPr lang="en-GB" sz="2200" dirty="0" err="1"/>
              <a:t>oznaczania</a:t>
            </a:r>
            <a:r>
              <a:rPr lang="en-GB" sz="2200" dirty="0"/>
              <a:t> </a:t>
            </a:r>
            <a:r>
              <a:rPr lang="en-GB" sz="2200" dirty="0" err="1"/>
              <a:t>konkretnych</a:t>
            </a:r>
            <a:r>
              <a:rPr lang="en-GB" sz="2200" dirty="0"/>
              <a:t> </a:t>
            </a:r>
            <a:r>
              <a:rPr lang="en-GB" sz="2200" dirty="0" err="1"/>
              <a:t>punktów</a:t>
            </a:r>
            <a:r>
              <a:rPr lang="en-GB" sz="2200" dirty="0"/>
              <a:t> w </a:t>
            </a:r>
            <a:r>
              <a:rPr lang="en-GB" sz="2200" dirty="0" err="1"/>
              <a:t>historii</a:t>
            </a:r>
            <a:r>
              <a:rPr lang="en-GB" sz="2200" dirty="0"/>
              <a:t> </a:t>
            </a:r>
            <a:r>
              <a:rPr lang="en-GB" sz="2200" dirty="0" err="1"/>
              <a:t>repozytorium</a:t>
            </a:r>
            <a:r>
              <a:rPr lang="en-GB" sz="2200" dirty="0"/>
              <a:t>, </a:t>
            </a:r>
            <a:r>
              <a:rPr lang="en-GB" sz="2200" dirty="0" err="1"/>
              <a:t>najczęściej</a:t>
            </a:r>
            <a:r>
              <a:rPr lang="en-GB" sz="2200" dirty="0"/>
              <a:t> </a:t>
            </a:r>
            <a:r>
              <a:rPr lang="en-GB" sz="2200" dirty="0" err="1"/>
              <a:t>są</a:t>
            </a:r>
            <a:r>
              <a:rPr lang="en-GB" sz="2200" dirty="0"/>
              <a:t> </a:t>
            </a:r>
            <a:r>
              <a:rPr lang="en-GB" sz="2200" dirty="0" err="1"/>
              <a:t>wykorzystywane</a:t>
            </a:r>
            <a:r>
              <a:rPr lang="en-GB" sz="2200" dirty="0"/>
              <a:t> do </a:t>
            </a:r>
            <a:r>
              <a:rPr lang="en-GB" sz="2200" dirty="0" err="1"/>
              <a:t>zaznaczania</a:t>
            </a:r>
            <a:r>
              <a:rPr lang="en-GB" sz="2200" dirty="0"/>
              <a:t> </a:t>
            </a:r>
            <a:r>
              <a:rPr lang="en-GB" sz="2200" dirty="0" err="1"/>
              <a:t>wersji</a:t>
            </a:r>
            <a:r>
              <a:rPr lang="en-GB" sz="2200" dirty="0"/>
              <a:t> </a:t>
            </a:r>
            <a:r>
              <a:rPr lang="en-GB" sz="2200" dirty="0" err="1"/>
              <a:t>wydaniowych</a:t>
            </a:r>
            <a:r>
              <a:rPr lang="en-GB" sz="2200" dirty="0"/>
              <a:t> (releases).</a:t>
            </a:r>
          </a:p>
        </p:txBody>
      </p:sp>
      <p:pic>
        <p:nvPicPr>
          <p:cNvPr id="2050" name="Picture 2" descr="Git Tag - Scaler Topics">
            <a:extLst>
              <a:ext uri="{FF2B5EF4-FFF2-40B4-BE49-F238E27FC236}">
                <a16:creationId xmlns:a16="http://schemas.microsoft.com/office/drawing/2014/main" id="{74A53E14-EB7E-A3E1-C979-2B8680A3C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2935" y="640080"/>
            <a:ext cx="6046441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87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8F6A-C279-39D7-D76E-41C6C450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L" sz="5400" dirty="0"/>
              <a:t>Tree</a:t>
            </a: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41F5-D920-5630-7068-3839AC8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 err="1"/>
              <a:t>Drzewo</a:t>
            </a:r>
            <a:r>
              <a:rPr lang="en-GB" sz="2200" dirty="0"/>
              <a:t> w Git to </a:t>
            </a:r>
            <a:r>
              <a:rPr lang="en-GB" sz="2200" dirty="0" err="1"/>
              <a:t>obiekt</a:t>
            </a:r>
            <a:r>
              <a:rPr lang="en-GB" sz="2200" dirty="0"/>
              <a:t>, </a:t>
            </a:r>
            <a:r>
              <a:rPr lang="en-GB" sz="2200" dirty="0" err="1"/>
              <a:t>który</a:t>
            </a:r>
            <a:r>
              <a:rPr lang="en-GB" sz="2200" dirty="0"/>
              <a:t> </a:t>
            </a:r>
            <a:r>
              <a:rPr lang="en-GB" sz="2200" dirty="0" err="1"/>
              <a:t>reprezentuje</a:t>
            </a:r>
            <a:r>
              <a:rPr lang="en-GB" sz="2200" dirty="0"/>
              <a:t> </a:t>
            </a:r>
            <a:r>
              <a:rPr lang="en-GB" sz="2200" dirty="0" err="1"/>
              <a:t>strukturę</a:t>
            </a:r>
            <a:r>
              <a:rPr lang="en-GB" sz="2200" dirty="0"/>
              <a:t> </a:t>
            </a:r>
            <a:r>
              <a:rPr lang="en-GB" sz="2200" dirty="0" err="1"/>
              <a:t>katalogów</a:t>
            </a:r>
            <a:r>
              <a:rPr lang="en-GB" sz="2200" dirty="0"/>
              <a:t> w </a:t>
            </a:r>
            <a:r>
              <a:rPr lang="en-GB" sz="2200" dirty="0" err="1"/>
              <a:t>danym</a:t>
            </a:r>
            <a:r>
              <a:rPr lang="en-GB" sz="2200" dirty="0"/>
              <a:t> </a:t>
            </a:r>
            <a:r>
              <a:rPr lang="en-GB" sz="2200" dirty="0" err="1"/>
              <a:t>momencie</a:t>
            </a:r>
            <a:r>
              <a:rPr lang="en-GB" sz="2200" dirty="0"/>
              <a:t>. </a:t>
            </a:r>
            <a:r>
              <a:rPr lang="en-GB" sz="2200" dirty="0" err="1"/>
              <a:t>Każde</a:t>
            </a:r>
            <a:r>
              <a:rPr lang="en-GB" sz="2200" dirty="0"/>
              <a:t> </a:t>
            </a:r>
            <a:r>
              <a:rPr lang="en-GB" sz="2200" dirty="0" err="1"/>
              <a:t>drzewo</a:t>
            </a:r>
            <a:r>
              <a:rPr lang="en-GB" sz="2200" dirty="0"/>
              <a:t> </a:t>
            </a:r>
            <a:r>
              <a:rPr lang="en-GB" sz="2200" dirty="0" err="1"/>
              <a:t>może</a:t>
            </a:r>
            <a:r>
              <a:rPr lang="en-GB" sz="2200" dirty="0"/>
              <a:t> </a:t>
            </a:r>
            <a:r>
              <a:rPr lang="en-GB" sz="2200" dirty="0" err="1"/>
              <a:t>zawierać</a:t>
            </a:r>
            <a:r>
              <a:rPr lang="en-GB" sz="2200" dirty="0"/>
              <a:t> </a:t>
            </a:r>
            <a:r>
              <a:rPr lang="en-GB" sz="2200" dirty="0" err="1"/>
              <a:t>wskaźniki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inne</a:t>
            </a:r>
            <a:r>
              <a:rPr lang="en-GB" sz="2200" dirty="0"/>
              <a:t> </a:t>
            </a:r>
            <a:r>
              <a:rPr lang="en-GB" sz="2200" dirty="0" err="1"/>
              <a:t>drzewa</a:t>
            </a:r>
            <a:r>
              <a:rPr lang="en-GB" sz="2200" dirty="0"/>
              <a:t> (</a:t>
            </a:r>
            <a:r>
              <a:rPr lang="en-GB" sz="2200" dirty="0" err="1"/>
              <a:t>podkatalogi</a:t>
            </a:r>
            <a:r>
              <a:rPr lang="en-GB" sz="2200" dirty="0"/>
              <a:t>) </a:t>
            </a:r>
            <a:r>
              <a:rPr lang="en-GB" sz="2200" dirty="0" err="1"/>
              <a:t>oraz</a:t>
            </a:r>
            <a:r>
              <a:rPr lang="en-GB" sz="2200" dirty="0"/>
              <a:t> </a:t>
            </a:r>
            <a:r>
              <a:rPr lang="en-GB" sz="2200" dirty="0" err="1"/>
              <a:t>bloby</a:t>
            </a:r>
            <a:r>
              <a:rPr lang="en-GB" sz="2200" dirty="0"/>
              <a:t> (</a:t>
            </a:r>
            <a:r>
              <a:rPr lang="en-GB" sz="2200" dirty="0" err="1"/>
              <a:t>pliki</a:t>
            </a:r>
            <a:r>
              <a:rPr lang="en-GB" sz="2200" dirty="0"/>
              <a:t>).</a:t>
            </a:r>
            <a:endParaRPr lang="en-PL" sz="2200" dirty="0"/>
          </a:p>
        </p:txBody>
      </p:sp>
      <p:pic>
        <p:nvPicPr>
          <p:cNvPr id="3074" name="Picture 2" descr="Demystifying Git: Four Areas of Git | by Sai Charan Adurthi | Medium">
            <a:extLst>
              <a:ext uri="{FF2B5EF4-FFF2-40B4-BE49-F238E27FC236}">
                <a16:creationId xmlns:a16="http://schemas.microsoft.com/office/drawing/2014/main" id="{C6B80D75-429A-6C70-3A5B-9E66350A8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21847"/>
            <a:ext cx="6903720" cy="38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46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8F6A-C279-39D7-D76E-41C6C450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L" sz="5400" dirty="0"/>
              <a:t>Blob</a:t>
            </a: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41F5-D920-5630-7068-3839AC8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GB" sz="2200" dirty="0"/>
              <a:t>Blob (Binary Large Object) w Git to </a:t>
            </a:r>
            <a:r>
              <a:rPr lang="en-GB" sz="2200" dirty="0" err="1"/>
              <a:t>obiekt</a:t>
            </a:r>
            <a:r>
              <a:rPr lang="en-GB" sz="2200" dirty="0"/>
              <a:t> </a:t>
            </a:r>
            <a:r>
              <a:rPr lang="en-GB" sz="2200" dirty="0" err="1"/>
              <a:t>używany</a:t>
            </a:r>
            <a:r>
              <a:rPr lang="en-GB" sz="2200" dirty="0"/>
              <a:t> do </a:t>
            </a:r>
            <a:r>
              <a:rPr lang="en-GB" sz="2200" dirty="0" err="1"/>
              <a:t>przechowywania</a:t>
            </a:r>
            <a:r>
              <a:rPr lang="en-GB" sz="2200" dirty="0"/>
              <a:t> </a:t>
            </a:r>
            <a:r>
              <a:rPr lang="en-GB" sz="2200" dirty="0" err="1"/>
              <a:t>zawartości</a:t>
            </a:r>
            <a:r>
              <a:rPr lang="en-GB" sz="2200" dirty="0"/>
              <a:t> </a:t>
            </a:r>
            <a:r>
              <a:rPr lang="en-GB" sz="2200" dirty="0" err="1"/>
              <a:t>pliku</a:t>
            </a:r>
            <a:r>
              <a:rPr lang="en-GB" sz="2200" dirty="0"/>
              <a:t>. </a:t>
            </a:r>
            <a:r>
              <a:rPr lang="en-GB" sz="2200" dirty="0" err="1"/>
              <a:t>Każdy</a:t>
            </a:r>
            <a:r>
              <a:rPr lang="en-GB" sz="2200" dirty="0"/>
              <a:t> </a:t>
            </a:r>
            <a:r>
              <a:rPr lang="en-GB" sz="2200" dirty="0" err="1"/>
              <a:t>plik</a:t>
            </a:r>
            <a:r>
              <a:rPr lang="en-GB" sz="2200" dirty="0"/>
              <a:t> w </a:t>
            </a:r>
            <a:r>
              <a:rPr lang="en-GB" sz="2200" dirty="0" err="1"/>
              <a:t>repozytorium</a:t>
            </a:r>
            <a:r>
              <a:rPr lang="en-GB" sz="2200" dirty="0"/>
              <a:t> Git jest </a:t>
            </a:r>
            <a:r>
              <a:rPr lang="en-GB" sz="2200" dirty="0" err="1"/>
              <a:t>reprezentowany</a:t>
            </a:r>
            <a:r>
              <a:rPr lang="en-GB" sz="2200" dirty="0"/>
              <a:t> </a:t>
            </a:r>
            <a:r>
              <a:rPr lang="en-GB" sz="2200" dirty="0" err="1"/>
              <a:t>jako</a:t>
            </a:r>
            <a:r>
              <a:rPr lang="en-GB" sz="2200" dirty="0"/>
              <a:t> blob.</a:t>
            </a:r>
          </a:p>
          <a:p>
            <a:r>
              <a:rPr lang="en-GB" sz="2200" dirty="0" err="1"/>
              <a:t>Bloby</a:t>
            </a:r>
            <a:r>
              <a:rPr lang="en-GB" sz="2200" dirty="0"/>
              <a:t> </a:t>
            </a:r>
            <a:r>
              <a:rPr lang="en-GB" sz="2200" dirty="0" err="1"/>
              <a:t>zawierają</a:t>
            </a:r>
            <a:r>
              <a:rPr lang="en-GB" sz="2200" dirty="0"/>
              <a:t> </a:t>
            </a:r>
            <a:r>
              <a:rPr lang="en-GB" sz="2200" dirty="0" err="1"/>
              <a:t>surową</a:t>
            </a:r>
            <a:r>
              <a:rPr lang="en-GB" sz="2200" dirty="0"/>
              <a:t> </a:t>
            </a:r>
            <a:r>
              <a:rPr lang="en-GB" sz="2200" dirty="0" err="1"/>
              <a:t>zawartość</a:t>
            </a:r>
            <a:r>
              <a:rPr lang="en-GB" sz="2200" dirty="0"/>
              <a:t> </a:t>
            </a:r>
            <a:r>
              <a:rPr lang="en-GB" sz="2200" dirty="0" err="1"/>
              <a:t>plików</a:t>
            </a:r>
            <a:r>
              <a:rPr lang="en-GB" sz="2200" dirty="0"/>
              <a:t> bez </a:t>
            </a:r>
            <a:r>
              <a:rPr lang="en-GB" sz="2200" dirty="0" err="1"/>
              <a:t>żadnych</a:t>
            </a:r>
            <a:r>
              <a:rPr lang="en-GB" sz="2200" dirty="0"/>
              <a:t> </a:t>
            </a:r>
            <a:r>
              <a:rPr lang="en-GB" sz="2200" dirty="0" err="1"/>
              <a:t>informacji</a:t>
            </a:r>
            <a:r>
              <a:rPr lang="en-GB" sz="2200" dirty="0"/>
              <a:t> o </a:t>
            </a:r>
            <a:r>
              <a:rPr lang="en-GB" sz="2200" dirty="0" err="1"/>
              <a:t>nazwie</a:t>
            </a:r>
            <a:r>
              <a:rPr lang="en-GB" sz="2200" dirty="0"/>
              <a:t> </a:t>
            </a:r>
            <a:r>
              <a:rPr lang="en-GB" sz="2200" dirty="0" err="1"/>
              <a:t>pliku</a:t>
            </a:r>
            <a:r>
              <a:rPr lang="en-GB" sz="2200" dirty="0"/>
              <a:t>, </a:t>
            </a:r>
            <a:r>
              <a:rPr lang="en-GB" sz="2200" dirty="0" err="1"/>
              <a:t>typie</a:t>
            </a:r>
            <a:r>
              <a:rPr lang="en-GB" sz="2200" dirty="0"/>
              <a:t> </a:t>
            </a:r>
            <a:r>
              <a:rPr lang="en-GB" sz="2200" dirty="0" err="1"/>
              <a:t>czy</a:t>
            </a:r>
            <a:r>
              <a:rPr lang="en-GB" sz="2200" dirty="0"/>
              <a:t> </a:t>
            </a:r>
            <a:r>
              <a:rPr lang="en-GB" sz="2200" dirty="0" err="1"/>
              <a:t>innych</a:t>
            </a:r>
            <a:r>
              <a:rPr lang="en-GB" sz="2200" dirty="0"/>
              <a:t> </a:t>
            </a:r>
            <a:r>
              <a:rPr lang="en-GB" sz="2200" dirty="0" err="1"/>
              <a:t>metadanych</a:t>
            </a:r>
            <a:r>
              <a:rPr lang="en-GB" sz="2200" dirty="0"/>
              <a:t>.</a:t>
            </a:r>
            <a:endParaRPr lang="en-PL" sz="2200" dirty="0"/>
          </a:p>
        </p:txBody>
      </p:sp>
      <p:pic>
        <p:nvPicPr>
          <p:cNvPr id="4" name="Picture 2" descr="Demystifying Git: Four Areas of Git | by Sai Charan Adurthi | Medium">
            <a:extLst>
              <a:ext uri="{FF2B5EF4-FFF2-40B4-BE49-F238E27FC236}">
                <a16:creationId xmlns:a16="http://schemas.microsoft.com/office/drawing/2014/main" id="{C46C25C6-9133-2292-D21B-763207D8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21847"/>
            <a:ext cx="6903720" cy="381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51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D8F6A-C279-39D7-D76E-41C6C450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L" sz="5400"/>
              <a:t>Head</a:t>
            </a:r>
            <a:endParaRPr lang="en-PL" sz="5400" dirty="0"/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541F5-D920-5630-7068-3839AC88D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000"/>
              <a:t>HEAD w Git to wskaźnik na aktualnie zatwierdzony commit, czyli na stan repozytorium, na którym bazują wszystkie zmiany.</a:t>
            </a:r>
          </a:p>
          <a:p>
            <a:r>
              <a:rPr lang="en-GB" sz="2000"/>
              <a:t>Jest to koncepcja kluczowa w Git, ponieważ to właśnie HEAD określa, który commit jest obecnie załadowany w katalogu roboczym.</a:t>
            </a:r>
            <a:endParaRPr lang="en-PL" sz="2000"/>
          </a:p>
        </p:txBody>
      </p:sp>
      <p:pic>
        <p:nvPicPr>
          <p:cNvPr id="4" name="Picture 2" descr="Git HEAD - Studytonight">
            <a:extLst>
              <a:ext uri="{FF2B5EF4-FFF2-40B4-BE49-F238E27FC236}">
                <a16:creationId xmlns:a16="http://schemas.microsoft.com/office/drawing/2014/main" id="{8C9C3518-E3E6-4E62-C602-8175CFD4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3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E666B-9466-37B8-2254-E5F5CD74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PL" sz="5400"/>
              <a:t>GIT – linia poleceń</a:t>
            </a:r>
          </a:p>
        </p:txBody>
      </p:sp>
      <p:sp>
        <p:nvSpPr>
          <p:cNvPr id="616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Content Placeholder 6149">
            <a:extLst>
              <a:ext uri="{FF2B5EF4-FFF2-40B4-BE49-F238E27FC236}">
                <a16:creationId xmlns:a16="http://schemas.microsoft.com/office/drawing/2014/main" id="{FBA8C323-AC35-BA07-5FAD-A8D31B0B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6148" name="Picture 4" descr="GitHub - marek-saji/git-przewodnik: Przewodnik po Gicie. Na chwilę obecną  dość chaotyczny.">
            <a:extLst>
              <a:ext uri="{FF2B5EF4-FFF2-40B4-BE49-F238E27FC236}">
                <a16:creationId xmlns:a16="http://schemas.microsoft.com/office/drawing/2014/main" id="{7B278282-EE39-B83E-9B59-AC7B59B82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987564"/>
            <a:ext cx="6903720" cy="288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8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ACD7C-3D7D-050A-AD09-4D8F346C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PL" sz="5400"/>
              <a:t>Podstawy </a:t>
            </a:r>
            <a:r>
              <a:rPr lang="en-GB" sz="5400"/>
              <a:t>i rola linii poleceń </a:t>
            </a:r>
            <a:endParaRPr lang="en-PL" sz="5400"/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AB7CC24-367B-DB65-8775-FF9A3B38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Linia</a:t>
            </a:r>
            <a:r>
              <a:rPr lang="en-GB" sz="2200" dirty="0"/>
              <a:t> </a:t>
            </a:r>
            <a:r>
              <a:rPr lang="en-GB" sz="2200"/>
              <a:t>poleceń</a:t>
            </a:r>
            <a:r>
              <a:rPr lang="en-GB" sz="2200" dirty="0"/>
              <a:t> to </a:t>
            </a:r>
            <a:r>
              <a:rPr lang="en-GB" sz="2200"/>
              <a:t>interfejs</a:t>
            </a:r>
            <a:r>
              <a:rPr lang="en-GB" sz="2200" dirty="0"/>
              <a:t> </a:t>
            </a:r>
            <a:r>
              <a:rPr lang="en-GB" sz="2200"/>
              <a:t>tekstowy</a:t>
            </a:r>
            <a:r>
              <a:rPr lang="en-GB" sz="2200" dirty="0"/>
              <a:t> </a:t>
            </a:r>
            <a:r>
              <a:rPr lang="en-GB" sz="2200"/>
              <a:t>umożliwiający</a:t>
            </a:r>
            <a:r>
              <a:rPr lang="en-GB" sz="2200" dirty="0"/>
              <a:t> </a:t>
            </a:r>
            <a:r>
              <a:rPr lang="en-GB" sz="2200"/>
              <a:t>wprowadzanie</a:t>
            </a:r>
            <a:r>
              <a:rPr lang="en-GB" sz="2200" dirty="0"/>
              <a:t> </a:t>
            </a:r>
            <a:r>
              <a:rPr lang="en-GB" sz="2200"/>
              <a:t>poleceń</a:t>
            </a:r>
            <a:r>
              <a:rPr lang="en-GB" sz="2200" dirty="0"/>
              <a:t> </a:t>
            </a:r>
            <a:r>
              <a:rPr lang="en-GB" sz="2200"/>
              <a:t>bezpośrednio</a:t>
            </a:r>
            <a:r>
              <a:rPr lang="en-GB" sz="2200" dirty="0"/>
              <a:t> do </a:t>
            </a:r>
            <a:r>
              <a:rPr lang="en-GB" sz="2200"/>
              <a:t>systemu</a:t>
            </a:r>
            <a:r>
              <a:rPr lang="en-GB" sz="2200" dirty="0"/>
              <a:t> </a:t>
            </a:r>
            <a:r>
              <a:rPr lang="en-GB" sz="2200"/>
              <a:t>operacyjnego</a:t>
            </a:r>
            <a:r>
              <a:rPr lang="en-GB" sz="2200" dirty="0"/>
              <a:t>. Jest </a:t>
            </a:r>
            <a:r>
              <a:rPr lang="en-GB" sz="2200"/>
              <a:t>niezbędna</a:t>
            </a:r>
            <a:r>
              <a:rPr lang="en-GB" sz="2200" dirty="0"/>
              <a:t> </a:t>
            </a:r>
            <a:r>
              <a:rPr lang="en-GB" sz="2200"/>
              <a:t>dla</a:t>
            </a:r>
            <a:r>
              <a:rPr lang="en-GB" sz="2200" dirty="0"/>
              <a:t> </a:t>
            </a:r>
            <a:r>
              <a:rPr lang="en-GB" sz="2200"/>
              <a:t>programistów</a:t>
            </a:r>
            <a:r>
              <a:rPr lang="en-GB" sz="2200" dirty="0"/>
              <a:t> ze </a:t>
            </a:r>
            <a:r>
              <a:rPr lang="en-GB" sz="2200"/>
              <a:t>względu</a:t>
            </a:r>
            <a:r>
              <a:rPr lang="en-GB" sz="2200" dirty="0"/>
              <a:t> </a:t>
            </a:r>
            <a:r>
              <a:rPr lang="en-GB" sz="2200"/>
              <a:t>na</a:t>
            </a:r>
            <a:r>
              <a:rPr lang="en-GB" sz="2200" dirty="0"/>
              <a:t> </a:t>
            </a:r>
            <a:r>
              <a:rPr lang="en-GB" sz="2200"/>
              <a:t>szybkość</a:t>
            </a:r>
            <a:r>
              <a:rPr lang="en-GB" sz="2200" dirty="0"/>
              <a:t> </a:t>
            </a:r>
            <a:r>
              <a:rPr lang="en-GB" sz="2200"/>
              <a:t>i</a:t>
            </a:r>
            <a:r>
              <a:rPr lang="en-GB" sz="2200" dirty="0"/>
              <a:t> </a:t>
            </a:r>
            <a:r>
              <a:rPr lang="en-GB" sz="2200"/>
              <a:t>efektywność</a:t>
            </a:r>
            <a:r>
              <a:rPr lang="en-GB" sz="2200" dirty="0"/>
              <a:t>, </a:t>
            </a:r>
            <a:r>
              <a:rPr lang="en-GB" sz="2200"/>
              <a:t>jaką</a:t>
            </a:r>
            <a:r>
              <a:rPr lang="en-GB" sz="2200" dirty="0"/>
              <a:t> </a:t>
            </a:r>
            <a:r>
              <a:rPr lang="en-GB" sz="2200"/>
              <a:t>oferuje</a:t>
            </a:r>
            <a:r>
              <a:rPr lang="en-GB" sz="2200" dirty="0"/>
              <a:t> w </a:t>
            </a:r>
            <a:r>
              <a:rPr lang="en-GB" sz="2200"/>
              <a:t>porównaniu</a:t>
            </a:r>
            <a:r>
              <a:rPr lang="en-GB" sz="2200" dirty="0"/>
              <a:t> do </a:t>
            </a:r>
            <a:r>
              <a:rPr lang="en-GB" sz="2200"/>
              <a:t>graficznego</a:t>
            </a:r>
            <a:r>
              <a:rPr lang="en-GB" sz="2200" dirty="0"/>
              <a:t> </a:t>
            </a:r>
            <a:r>
              <a:rPr lang="en-GB" sz="2200"/>
              <a:t>interfejsu</a:t>
            </a:r>
            <a:r>
              <a:rPr lang="en-GB" sz="2200" dirty="0"/>
              <a:t> </a:t>
            </a:r>
            <a:r>
              <a:rPr lang="en-GB" sz="2200"/>
              <a:t>użytkownika</a:t>
            </a:r>
            <a:r>
              <a:rPr lang="en-GB" sz="2200" dirty="0"/>
              <a:t> (GUI). </a:t>
            </a:r>
            <a:r>
              <a:rPr lang="en-GB" sz="2200"/>
              <a:t>Umożliwia</a:t>
            </a:r>
            <a:r>
              <a:rPr lang="en-GB" sz="2200" dirty="0"/>
              <a:t> </a:t>
            </a:r>
            <a:r>
              <a:rPr lang="en-GB" sz="2200"/>
              <a:t>proste</a:t>
            </a:r>
            <a:r>
              <a:rPr lang="en-GB" sz="2200" dirty="0"/>
              <a:t> </a:t>
            </a:r>
            <a:r>
              <a:rPr lang="en-GB" sz="2200"/>
              <a:t>i</a:t>
            </a:r>
            <a:r>
              <a:rPr lang="en-GB" sz="2200" dirty="0"/>
              <a:t> </a:t>
            </a:r>
            <a:r>
              <a:rPr lang="en-GB" sz="2200"/>
              <a:t>zaawansowane</a:t>
            </a:r>
            <a:r>
              <a:rPr lang="en-GB" sz="2200" dirty="0"/>
              <a:t> </a:t>
            </a:r>
            <a:r>
              <a:rPr lang="en-GB" sz="2200"/>
              <a:t>operacje</a:t>
            </a:r>
            <a:r>
              <a:rPr lang="en-GB" sz="2200" dirty="0"/>
              <a:t> </a:t>
            </a:r>
            <a:r>
              <a:rPr lang="en-GB" sz="2200"/>
              <a:t>zarządzania</a:t>
            </a:r>
            <a:r>
              <a:rPr lang="en-GB" sz="2200" dirty="0"/>
              <a:t> </a:t>
            </a:r>
            <a:r>
              <a:rPr lang="en-GB" sz="2200"/>
              <a:t>plikami</a:t>
            </a:r>
            <a:r>
              <a:rPr lang="en-GB" sz="2200" dirty="0"/>
              <a:t> </a:t>
            </a:r>
            <a:r>
              <a:rPr lang="en-GB" sz="2200"/>
              <a:t>oraz</a:t>
            </a:r>
            <a:r>
              <a:rPr lang="en-GB" sz="2200" dirty="0"/>
              <a:t> </a:t>
            </a:r>
            <a:r>
              <a:rPr lang="en-GB" sz="2200"/>
              <a:t>uruchamianie</a:t>
            </a:r>
            <a:r>
              <a:rPr lang="en-GB" sz="2200" dirty="0"/>
              <a:t> </a:t>
            </a:r>
            <a:r>
              <a:rPr lang="en-GB" sz="2200"/>
              <a:t>programów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Git, </a:t>
            </a:r>
            <a:r>
              <a:rPr lang="en-GB" sz="2200"/>
              <a:t>będący</a:t>
            </a:r>
            <a:r>
              <a:rPr lang="en-GB" sz="2200" dirty="0"/>
              <a:t> </a:t>
            </a:r>
            <a:r>
              <a:rPr lang="en-GB" sz="2200"/>
              <a:t>systemem</a:t>
            </a:r>
            <a:r>
              <a:rPr lang="en-GB" sz="2200" dirty="0"/>
              <a:t> </a:t>
            </a:r>
            <a:r>
              <a:rPr lang="en-GB" sz="2200"/>
              <a:t>kontroli</a:t>
            </a:r>
            <a:r>
              <a:rPr lang="en-GB" sz="2200" dirty="0"/>
              <a:t> </a:t>
            </a:r>
            <a:r>
              <a:rPr lang="en-GB" sz="2200"/>
              <a:t>wersji</a:t>
            </a:r>
            <a:r>
              <a:rPr lang="en-GB" sz="2200" dirty="0"/>
              <a:t>, jest </a:t>
            </a:r>
            <a:r>
              <a:rPr lang="en-GB" sz="2200"/>
              <a:t>najbardziej</a:t>
            </a:r>
            <a:r>
              <a:rPr lang="en-GB" sz="2200" dirty="0"/>
              <a:t> </a:t>
            </a:r>
            <a:r>
              <a:rPr lang="en-GB" sz="2200"/>
              <a:t>efektywny</a:t>
            </a:r>
            <a:r>
              <a:rPr lang="en-GB" sz="2200" dirty="0"/>
              <a:t>, </a:t>
            </a:r>
            <a:r>
              <a:rPr lang="en-GB" sz="2200"/>
              <a:t>gdy</a:t>
            </a:r>
            <a:r>
              <a:rPr lang="en-GB" sz="2200" dirty="0"/>
              <a:t> jest </a:t>
            </a:r>
            <a:r>
              <a:rPr lang="en-GB" sz="2200"/>
              <a:t>używany</a:t>
            </a:r>
            <a:r>
              <a:rPr lang="en-GB" sz="2200" dirty="0"/>
              <a:t> </a:t>
            </a:r>
            <a:r>
              <a:rPr lang="en-GB" sz="2200"/>
              <a:t>przez</a:t>
            </a:r>
            <a:r>
              <a:rPr lang="en-GB" sz="2200" dirty="0"/>
              <a:t> </a:t>
            </a:r>
            <a:r>
              <a:rPr lang="en-GB" sz="2200"/>
              <a:t>linię</a:t>
            </a:r>
            <a:r>
              <a:rPr lang="en-GB" sz="2200" dirty="0"/>
              <a:t> </a:t>
            </a:r>
            <a:r>
              <a:rPr lang="en-GB" sz="2200"/>
              <a:t>poleceń</a:t>
            </a:r>
            <a:r>
              <a:rPr lang="en-GB" sz="2200" dirty="0"/>
              <a:t>. </a:t>
            </a:r>
            <a:r>
              <a:rPr lang="en-GB" sz="2200"/>
              <a:t>Chociaż</a:t>
            </a:r>
            <a:r>
              <a:rPr lang="en-GB" sz="2200" dirty="0"/>
              <a:t> </a:t>
            </a:r>
            <a:r>
              <a:rPr lang="en-GB" sz="2200"/>
              <a:t>istnieją</a:t>
            </a:r>
            <a:r>
              <a:rPr lang="en-GB" sz="2200" dirty="0"/>
              <a:t> GUI </a:t>
            </a:r>
            <a:r>
              <a:rPr lang="en-GB" sz="2200"/>
              <a:t>dla</a:t>
            </a:r>
            <a:r>
              <a:rPr lang="en-GB" sz="2200" dirty="0"/>
              <a:t> </a:t>
            </a:r>
            <a:r>
              <a:rPr lang="en-GB" sz="2200"/>
              <a:t>Git'a</a:t>
            </a:r>
            <a:r>
              <a:rPr lang="en-GB" sz="2200" dirty="0"/>
              <a:t>, </a:t>
            </a:r>
            <a:r>
              <a:rPr lang="en-GB" sz="2200"/>
              <a:t>linia</a:t>
            </a:r>
            <a:r>
              <a:rPr lang="en-GB" sz="2200" dirty="0"/>
              <a:t> </a:t>
            </a:r>
            <a:r>
              <a:rPr lang="en-GB" sz="2200"/>
              <a:t>poleceń</a:t>
            </a:r>
            <a:r>
              <a:rPr lang="en-GB" sz="2200" dirty="0"/>
              <a:t> </a:t>
            </a:r>
            <a:r>
              <a:rPr lang="en-GB" sz="2200"/>
              <a:t>oferuje</a:t>
            </a:r>
            <a:r>
              <a:rPr lang="en-GB" sz="2200" dirty="0"/>
              <a:t> </a:t>
            </a:r>
            <a:r>
              <a:rPr lang="en-GB" sz="2200"/>
              <a:t>pełniejszy</a:t>
            </a:r>
            <a:r>
              <a:rPr lang="en-GB" sz="2200" dirty="0"/>
              <a:t> </a:t>
            </a:r>
            <a:r>
              <a:rPr lang="en-GB" sz="2200"/>
              <a:t>dostęp</a:t>
            </a:r>
            <a:r>
              <a:rPr lang="en-GB" sz="2200" dirty="0"/>
              <a:t> do </a:t>
            </a:r>
            <a:r>
              <a:rPr lang="en-GB" sz="2200"/>
              <a:t>wszystkich</a:t>
            </a:r>
            <a:r>
              <a:rPr lang="en-GB" sz="2200" dirty="0"/>
              <a:t> </a:t>
            </a:r>
            <a:r>
              <a:rPr lang="en-GB" sz="2200"/>
              <a:t>funkcji</a:t>
            </a:r>
            <a:r>
              <a:rPr lang="en-GB" sz="2200" dirty="0"/>
              <a:t> </a:t>
            </a:r>
            <a:r>
              <a:rPr lang="en-GB" sz="2200"/>
              <a:t>Git'a</a:t>
            </a:r>
            <a:r>
              <a:rPr lang="en-GB" sz="2200" dirty="0"/>
              <a:t>, </a:t>
            </a:r>
            <a:r>
              <a:rPr lang="en-GB" sz="2200"/>
              <a:t>pozwalając</a:t>
            </a:r>
            <a:r>
              <a:rPr lang="en-GB" sz="2200" dirty="0"/>
              <a:t> </a:t>
            </a:r>
            <a:r>
              <a:rPr lang="en-GB" sz="2200"/>
              <a:t>na</a:t>
            </a:r>
            <a:r>
              <a:rPr lang="en-GB" sz="2200" dirty="0"/>
              <a:t> </a:t>
            </a:r>
            <a:r>
              <a:rPr lang="en-GB" sz="2200"/>
              <a:t>szybkie</a:t>
            </a:r>
            <a:r>
              <a:rPr lang="en-GB" sz="2200" dirty="0"/>
              <a:t> </a:t>
            </a:r>
            <a:r>
              <a:rPr lang="en-GB" sz="2200"/>
              <a:t>wykonywanie</a:t>
            </a:r>
            <a:r>
              <a:rPr lang="en-GB" sz="2200" dirty="0"/>
              <a:t> </a:t>
            </a:r>
            <a:r>
              <a:rPr lang="en-GB" sz="2200"/>
              <a:t>operacji</a:t>
            </a:r>
            <a:r>
              <a:rPr lang="en-GB" sz="2200" dirty="0"/>
              <a:t> </a:t>
            </a:r>
            <a:r>
              <a:rPr lang="en-GB" sz="2200"/>
              <a:t>takich</a:t>
            </a:r>
            <a:r>
              <a:rPr lang="en-GB" sz="2200" dirty="0"/>
              <a:t> jak </a:t>
            </a:r>
            <a:r>
              <a:rPr lang="en-GB" sz="2200"/>
              <a:t>tworzenie</a:t>
            </a:r>
            <a:r>
              <a:rPr lang="en-GB" sz="2200" dirty="0"/>
              <a:t> </a:t>
            </a:r>
            <a:r>
              <a:rPr lang="en-GB" sz="2200"/>
              <a:t>commitów</a:t>
            </a:r>
            <a:r>
              <a:rPr lang="en-GB" sz="2200" dirty="0"/>
              <a:t>, </a:t>
            </a:r>
            <a:r>
              <a:rPr lang="en-GB" sz="2200"/>
              <a:t>zarządzanie</a:t>
            </a:r>
            <a:r>
              <a:rPr lang="en-GB" sz="2200" dirty="0"/>
              <a:t> </a:t>
            </a:r>
            <a:r>
              <a:rPr lang="en-GB" sz="2200"/>
              <a:t>branchami</a:t>
            </a:r>
            <a:r>
              <a:rPr lang="en-GB" sz="2200" dirty="0"/>
              <a:t> </a:t>
            </a:r>
            <a:r>
              <a:rPr lang="en-GB" sz="2200"/>
              <a:t>i</a:t>
            </a:r>
            <a:r>
              <a:rPr lang="en-GB" sz="2200" dirty="0"/>
              <a:t> </a:t>
            </a:r>
            <a:r>
              <a:rPr lang="en-GB" sz="2200"/>
              <a:t>rozwiązywanie</a:t>
            </a:r>
            <a:r>
              <a:rPr lang="en-GB" sz="2200" dirty="0"/>
              <a:t> </a:t>
            </a:r>
            <a:r>
              <a:rPr lang="en-GB" sz="2200"/>
              <a:t>konfliktów</a:t>
            </a:r>
            <a:r>
              <a:rPr lang="en-GB" sz="2200" dirty="0"/>
              <a:t>. </a:t>
            </a:r>
            <a:r>
              <a:rPr lang="en-GB" sz="2200"/>
              <a:t>Znajomość</a:t>
            </a:r>
            <a:r>
              <a:rPr lang="en-GB" sz="2200" dirty="0"/>
              <a:t> </a:t>
            </a:r>
            <a:r>
              <a:rPr lang="en-GB" sz="2200"/>
              <a:t>linii</a:t>
            </a:r>
            <a:r>
              <a:rPr lang="en-GB" sz="2200" dirty="0"/>
              <a:t> </a:t>
            </a:r>
            <a:r>
              <a:rPr lang="en-GB" sz="2200"/>
              <a:t>poleceń</a:t>
            </a:r>
            <a:r>
              <a:rPr lang="en-GB" sz="2200" dirty="0"/>
              <a:t> jest </a:t>
            </a:r>
            <a:r>
              <a:rPr lang="en-GB" sz="2200"/>
              <a:t>kluczowa</a:t>
            </a:r>
            <a:r>
              <a:rPr lang="en-GB" sz="2200" dirty="0"/>
              <a:t> </a:t>
            </a:r>
            <a:r>
              <a:rPr lang="en-GB" sz="2200"/>
              <a:t>dla</a:t>
            </a:r>
            <a:r>
              <a:rPr lang="en-GB" sz="2200" dirty="0"/>
              <a:t> </a:t>
            </a:r>
            <a:r>
              <a:rPr lang="en-GB" sz="2200"/>
              <a:t>pełnego</a:t>
            </a:r>
            <a:r>
              <a:rPr lang="en-GB" sz="2200" dirty="0"/>
              <a:t> </a:t>
            </a:r>
            <a:r>
              <a:rPr lang="en-GB" sz="2200"/>
              <a:t>wykorzystania</a:t>
            </a:r>
            <a:r>
              <a:rPr lang="en-GB" sz="2200" dirty="0"/>
              <a:t> </a:t>
            </a:r>
            <a:r>
              <a:rPr lang="en-GB" sz="2200"/>
              <a:t>potencjału</a:t>
            </a:r>
            <a:r>
              <a:rPr lang="en-GB" sz="2200" dirty="0"/>
              <a:t> </a:t>
            </a:r>
            <a:r>
              <a:rPr lang="en-GB" sz="2200"/>
              <a:t>Git'a</a:t>
            </a:r>
            <a:r>
              <a:rPr lang="en-GB" sz="2200" dirty="0"/>
              <a:t>.</a:t>
            </a:r>
            <a:endParaRPr lang="en-PL" sz="2200" dirty="0"/>
          </a:p>
        </p:txBody>
      </p:sp>
    </p:spTree>
    <p:extLst>
      <p:ext uri="{BB962C8B-B14F-4D97-AF65-F5344CB8AC3E}">
        <p14:creationId xmlns:p14="http://schemas.microsoft.com/office/powerpoint/2010/main" val="285155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B967C-570A-CF91-1013-45F2C249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600"/>
              <a:t>Tworzenie i kopiowanie repozytorium w Git</a:t>
            </a:r>
            <a:endParaRPr lang="en-PL" sz="46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384BA-097C-9E94-64C3-87D44D04C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Tworzenie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nowego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Git: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Rozpoczęcie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pracy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Git'em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zaczyna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się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stworzenia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nowego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Używamy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tego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polecenia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GB" sz="22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które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inicjuje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nowe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Git w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bieżącym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katalogu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Jest to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podstawowy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krok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procesie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rozpoczynania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zarządzania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wersjami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dla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nowego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projektu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Kopiowanie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istniejącego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br>
              <a:rPr lang="en-GB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Aby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pracować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istniejącym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projekcie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używamy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git clone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wraz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adresem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zdalnego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To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polecenie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lokalną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kopię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zdalnego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zawierającą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całą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jego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historię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zmian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 Jest to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kluczowe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gdy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dołączamy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istniejącego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projektu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lub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gdy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chcemy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stworzyć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własną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kopię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GB" sz="2200" dirty="0" err="1">
                <a:latin typeface="Arial" panose="020B0604020202020204" pitchFamily="34" charset="0"/>
                <a:cs typeface="Arial" panose="020B0604020202020204" pitchFamily="34" charset="0"/>
              </a:rPr>
              <a:t>pracy</a:t>
            </a: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PL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BE43E-35E3-C78A-4163-F74773BF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76" y="5483543"/>
            <a:ext cx="62992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34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37160-DFB1-5C04-F4CF-2E2F0888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Commity: Rejestrowanie zmian w Git</a:t>
            </a:r>
            <a:endParaRPr lang="en-PL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958F5-A37B-887A-B9BE-81EA0EEE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1" dirty="0"/>
              <a:t>Co to jest commit?</a:t>
            </a:r>
            <a:br>
              <a:rPr lang="en-GB" sz="2200" dirty="0"/>
            </a:br>
            <a:r>
              <a:rPr lang="en-GB" sz="2200" dirty="0"/>
              <a:t>To </a:t>
            </a:r>
            <a:r>
              <a:rPr lang="en-GB" sz="2200" dirty="0" err="1"/>
              <a:t>podstawowy</a:t>
            </a:r>
            <a:r>
              <a:rPr lang="en-GB" sz="2200" dirty="0"/>
              <a:t> element </a:t>
            </a:r>
            <a:r>
              <a:rPr lang="en-GB" sz="2200" dirty="0" err="1"/>
              <a:t>Git'a</a:t>
            </a:r>
            <a:r>
              <a:rPr lang="en-GB" sz="2200" dirty="0"/>
              <a:t>, </a:t>
            </a:r>
            <a:r>
              <a:rPr lang="en-GB" sz="2200" dirty="0" err="1"/>
              <a:t>pozwalający</a:t>
            </a:r>
            <a:r>
              <a:rPr lang="en-GB" sz="2200" dirty="0"/>
              <a:t> </a:t>
            </a:r>
            <a:r>
              <a:rPr lang="en-GB" sz="2200" dirty="0" err="1"/>
              <a:t>na</a:t>
            </a:r>
            <a:r>
              <a:rPr lang="en-GB" sz="2200" dirty="0"/>
              <a:t> </a:t>
            </a:r>
            <a:r>
              <a:rPr lang="en-GB" sz="2200" dirty="0" err="1"/>
              <a:t>zapisanie</a:t>
            </a:r>
            <a:r>
              <a:rPr lang="en-GB" sz="2200" dirty="0"/>
              <a:t> </a:t>
            </a:r>
            <a:r>
              <a:rPr lang="en-GB" sz="2200" dirty="0" err="1"/>
              <a:t>konkretnego</a:t>
            </a:r>
            <a:r>
              <a:rPr lang="en-GB" sz="2200" dirty="0"/>
              <a:t> </a:t>
            </a:r>
            <a:r>
              <a:rPr lang="en-GB" sz="2200" dirty="0" err="1"/>
              <a:t>stanu</a:t>
            </a:r>
            <a:r>
              <a:rPr lang="en-GB" sz="2200" dirty="0"/>
              <a:t> </a:t>
            </a:r>
            <a:r>
              <a:rPr lang="en-GB" sz="2200" dirty="0" err="1"/>
              <a:t>projektu</a:t>
            </a:r>
            <a:r>
              <a:rPr lang="en-GB" sz="2200" dirty="0"/>
              <a:t>. </a:t>
            </a:r>
            <a:r>
              <a:rPr lang="en-GB" sz="2200" dirty="0" err="1"/>
              <a:t>Commity</a:t>
            </a:r>
            <a:r>
              <a:rPr lang="en-GB" sz="2200" dirty="0"/>
              <a:t> </a:t>
            </a:r>
            <a:r>
              <a:rPr lang="en-GB" sz="2200" dirty="0" err="1"/>
              <a:t>tworzą</a:t>
            </a:r>
            <a:r>
              <a:rPr lang="en-GB" sz="2200" dirty="0"/>
              <a:t> </a:t>
            </a:r>
            <a:r>
              <a:rPr lang="en-GB" sz="2200" dirty="0" err="1"/>
              <a:t>historię</a:t>
            </a:r>
            <a:r>
              <a:rPr lang="en-GB" sz="2200" dirty="0"/>
              <a:t> </a:t>
            </a:r>
            <a:r>
              <a:rPr lang="en-GB" sz="2200" dirty="0" err="1"/>
              <a:t>zmian</a:t>
            </a:r>
            <a:r>
              <a:rPr lang="en-GB" sz="2200" dirty="0"/>
              <a:t>, </a:t>
            </a:r>
            <a:r>
              <a:rPr lang="en-GB" sz="2200" dirty="0" err="1"/>
              <a:t>umożliwiając</a:t>
            </a:r>
            <a:r>
              <a:rPr lang="en-GB" sz="2200" dirty="0"/>
              <a:t> </a:t>
            </a:r>
            <a:r>
              <a:rPr lang="en-GB" sz="2200" dirty="0" err="1"/>
              <a:t>śledzenie</a:t>
            </a:r>
            <a:r>
              <a:rPr lang="en-GB" sz="2200" dirty="0"/>
              <a:t> </a:t>
            </a:r>
            <a:r>
              <a:rPr lang="en-GB" sz="2200" dirty="0" err="1"/>
              <a:t>postępów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przywracanie</a:t>
            </a:r>
            <a:r>
              <a:rPr lang="en-GB" sz="2200" dirty="0"/>
              <a:t> </a:t>
            </a:r>
            <a:r>
              <a:rPr lang="en-GB" sz="2200" dirty="0" err="1"/>
              <a:t>wcześniejszych</a:t>
            </a:r>
            <a:r>
              <a:rPr lang="en-GB" sz="2200" dirty="0"/>
              <a:t> </a:t>
            </a:r>
            <a:r>
              <a:rPr lang="en-GB" sz="2200" dirty="0" err="1"/>
              <a:t>wersji</a:t>
            </a:r>
            <a:r>
              <a:rPr lang="en-GB" sz="2200" dirty="0"/>
              <a:t> </a:t>
            </a:r>
            <a:r>
              <a:rPr lang="en-GB" sz="2200" dirty="0" err="1"/>
              <a:t>plików</a:t>
            </a:r>
            <a:r>
              <a:rPr lang="en-GB" sz="2200" dirty="0"/>
              <a:t>.</a:t>
            </a:r>
          </a:p>
          <a:p>
            <a:r>
              <a:rPr lang="en-PL" sz="2200" b="1" dirty="0"/>
              <a:t>Jak tworzyć commity?</a:t>
            </a:r>
            <a:br>
              <a:rPr lang="en-PL" sz="2200" b="1" dirty="0"/>
            </a:br>
            <a:r>
              <a:rPr lang="en-GB" sz="2200" dirty="0" err="1"/>
              <a:t>Używamy</a:t>
            </a:r>
            <a:r>
              <a:rPr lang="en-GB" sz="2200" dirty="0"/>
              <a:t> </a:t>
            </a:r>
            <a:r>
              <a:rPr lang="en-GB" sz="2200" b="1" dirty="0"/>
              <a:t>git add</a:t>
            </a:r>
            <a:r>
              <a:rPr lang="en-GB" sz="2200" dirty="0"/>
              <a:t>, aby </a:t>
            </a:r>
            <a:r>
              <a:rPr lang="en-GB" sz="2200" dirty="0" err="1"/>
              <a:t>wybrać</a:t>
            </a:r>
            <a:r>
              <a:rPr lang="en-GB" sz="2200" dirty="0"/>
              <a:t> </a:t>
            </a:r>
            <a:r>
              <a:rPr lang="en-GB" sz="2200" dirty="0" err="1"/>
              <a:t>zmiany</a:t>
            </a:r>
            <a:r>
              <a:rPr lang="en-GB" sz="2200" dirty="0"/>
              <a:t>, </a:t>
            </a:r>
            <a:r>
              <a:rPr lang="en-GB" sz="2200" dirty="0" err="1"/>
              <a:t>które</a:t>
            </a:r>
            <a:r>
              <a:rPr lang="en-GB" sz="2200" dirty="0"/>
              <a:t> </a:t>
            </a:r>
            <a:r>
              <a:rPr lang="en-GB" sz="2200" dirty="0" err="1"/>
              <a:t>chcemy</a:t>
            </a:r>
            <a:r>
              <a:rPr lang="en-GB" sz="2200" dirty="0"/>
              <a:t> </a:t>
            </a:r>
            <a:r>
              <a:rPr lang="en-GB" sz="2200" dirty="0" err="1"/>
              <a:t>uwzględnić</a:t>
            </a:r>
            <a:r>
              <a:rPr lang="en-GB" sz="2200" dirty="0"/>
              <a:t> w </a:t>
            </a:r>
            <a:r>
              <a:rPr lang="en-GB" sz="2200" dirty="0" err="1"/>
              <a:t>commicie</a:t>
            </a:r>
            <a:r>
              <a:rPr lang="en-GB" sz="2200" dirty="0"/>
              <a:t>. </a:t>
            </a:r>
            <a:r>
              <a:rPr lang="en-GB" sz="2200" dirty="0" err="1"/>
              <a:t>Możemy</a:t>
            </a:r>
            <a:r>
              <a:rPr lang="en-GB" sz="2200" dirty="0"/>
              <a:t> </a:t>
            </a:r>
            <a:r>
              <a:rPr lang="en-GB" sz="2200" dirty="0" err="1"/>
              <a:t>dodać</a:t>
            </a:r>
            <a:r>
              <a:rPr lang="en-GB" sz="2200" dirty="0"/>
              <a:t> </a:t>
            </a:r>
            <a:r>
              <a:rPr lang="en-GB" sz="2200" dirty="0" err="1"/>
              <a:t>poszczególne</a:t>
            </a:r>
            <a:r>
              <a:rPr lang="en-GB" sz="2200" dirty="0"/>
              <a:t> </a:t>
            </a:r>
            <a:r>
              <a:rPr lang="en-GB" sz="2200" dirty="0" err="1"/>
              <a:t>pliki</a:t>
            </a:r>
            <a:r>
              <a:rPr lang="en-GB" sz="2200" dirty="0"/>
              <a:t> </a:t>
            </a:r>
            <a:r>
              <a:rPr lang="en-GB" sz="2200" dirty="0" err="1"/>
              <a:t>lub</a:t>
            </a:r>
            <a:r>
              <a:rPr lang="en-GB" sz="2200" dirty="0"/>
              <a:t> </a:t>
            </a:r>
            <a:r>
              <a:rPr lang="en-GB" sz="2200" dirty="0" err="1"/>
              <a:t>wszystkie</a:t>
            </a:r>
            <a:r>
              <a:rPr lang="en-GB" sz="2200" dirty="0"/>
              <a:t> </a:t>
            </a:r>
            <a:r>
              <a:rPr lang="en-GB" sz="2200" dirty="0" err="1"/>
              <a:t>zmiany</a:t>
            </a:r>
            <a:r>
              <a:rPr lang="en-GB" sz="2200" dirty="0"/>
              <a:t> </a:t>
            </a:r>
            <a:r>
              <a:rPr lang="en-GB" sz="2200" dirty="0" err="1"/>
              <a:t>naraz</a:t>
            </a:r>
            <a:r>
              <a:rPr lang="en-GB" sz="2200" dirty="0"/>
              <a:t>. 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 err="1"/>
              <a:t>Następnie</a:t>
            </a:r>
            <a:r>
              <a:rPr lang="en-GB" sz="2200" dirty="0"/>
              <a:t> </a:t>
            </a:r>
            <a:r>
              <a:rPr lang="en-GB" sz="2200" dirty="0" err="1"/>
              <a:t>używamy</a:t>
            </a:r>
            <a:r>
              <a:rPr lang="en-GB" sz="2200" dirty="0"/>
              <a:t> </a:t>
            </a:r>
            <a:r>
              <a:rPr lang="en-GB" sz="2200" b="1" dirty="0"/>
              <a:t>git commit </a:t>
            </a:r>
            <a:r>
              <a:rPr lang="en-GB" sz="2200" dirty="0"/>
              <a:t>z </a:t>
            </a:r>
            <a:r>
              <a:rPr lang="en-GB" sz="2200" dirty="0" err="1"/>
              <a:t>wiadomością</a:t>
            </a:r>
            <a:r>
              <a:rPr lang="en-GB" sz="2200" dirty="0"/>
              <a:t> </a:t>
            </a:r>
            <a:r>
              <a:rPr lang="en-GB" sz="2200" dirty="0" err="1"/>
              <a:t>opisującą</a:t>
            </a:r>
            <a:r>
              <a:rPr lang="en-GB" sz="2200" dirty="0"/>
              <a:t> </a:t>
            </a:r>
            <a:r>
              <a:rPr lang="en-GB" sz="2200" dirty="0" err="1"/>
              <a:t>zmiany</a:t>
            </a:r>
            <a:r>
              <a:rPr lang="en-GB" sz="2200" dirty="0"/>
              <a:t>. </a:t>
            </a:r>
            <a:r>
              <a:rPr lang="en-GB" sz="2200" dirty="0" err="1"/>
              <a:t>Wiadomość</a:t>
            </a:r>
            <a:r>
              <a:rPr lang="en-GB" sz="2200" dirty="0"/>
              <a:t> ta </a:t>
            </a:r>
            <a:r>
              <a:rPr lang="en-GB" sz="2200" dirty="0" err="1"/>
              <a:t>powinna</a:t>
            </a:r>
            <a:r>
              <a:rPr lang="en-GB" sz="2200" dirty="0"/>
              <a:t> </a:t>
            </a:r>
            <a:r>
              <a:rPr lang="en-GB" sz="2200" dirty="0" err="1"/>
              <a:t>być</a:t>
            </a:r>
            <a:r>
              <a:rPr lang="en-GB" sz="2200" dirty="0"/>
              <a:t> </a:t>
            </a:r>
            <a:r>
              <a:rPr lang="en-GB" sz="2200" dirty="0" err="1"/>
              <a:t>krótka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konkretna</a:t>
            </a:r>
            <a:r>
              <a:rPr lang="en-GB" sz="2200" dirty="0"/>
              <a:t>, </a:t>
            </a:r>
            <a:r>
              <a:rPr lang="en-GB" sz="2200" dirty="0" err="1"/>
              <a:t>wyraźnie</a:t>
            </a:r>
            <a:r>
              <a:rPr lang="en-GB" sz="2200" dirty="0"/>
              <a:t> </a:t>
            </a:r>
            <a:r>
              <a:rPr lang="en-GB" sz="2200" dirty="0" err="1"/>
              <a:t>opisująca</a:t>
            </a:r>
            <a:r>
              <a:rPr lang="en-GB" sz="2200" dirty="0"/>
              <a:t> </a:t>
            </a:r>
            <a:r>
              <a:rPr lang="en-GB" sz="2200" dirty="0" err="1"/>
              <a:t>wykonane</a:t>
            </a:r>
            <a:r>
              <a:rPr lang="en-GB" sz="2200" dirty="0"/>
              <a:t> </a:t>
            </a:r>
            <a:r>
              <a:rPr lang="en-GB" sz="2200" dirty="0" err="1"/>
              <a:t>zmiany</a:t>
            </a:r>
            <a:r>
              <a:rPr lang="en-GB" sz="2200" dirty="0"/>
              <a:t>.</a:t>
            </a:r>
          </a:p>
          <a:p>
            <a:pPr marL="0" indent="0">
              <a:buNone/>
            </a:pPr>
            <a:endParaRPr lang="en-PL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E01D6-A3D2-E15D-5DD6-BBF9E505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24" y="4327715"/>
            <a:ext cx="2769704" cy="663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845AA1-2B27-788C-3DCF-332A9903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76" y="6035675"/>
            <a:ext cx="3911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9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órny widok sześcianów połączonych z czarnym liniami">
            <a:extLst>
              <a:ext uri="{FF2B5EF4-FFF2-40B4-BE49-F238E27FC236}">
                <a16:creationId xmlns:a16="http://schemas.microsoft.com/office/drawing/2014/main" id="{3FF6BF27-F144-BF06-54EF-DCCBC199E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9" b="49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CDB01-32A8-52B8-CC5D-7DE3DC560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3400"/>
              <a:t>F</a:t>
            </a:r>
            <a:r>
              <a:rPr lang="pl-PL" sz="3400"/>
              <a:t>unkcje i możliwości systemów kontroli wersji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A7264-F4A3-D065-69C4-FCE993B6D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l-PL" sz="2000" b="1"/>
              <a:t>Śledzenie zmian </a:t>
            </a:r>
            <a:r>
              <a:rPr lang="pl-PL" sz="2000"/>
              <a:t>w plikach i dokumentach.</a:t>
            </a:r>
          </a:p>
          <a:p>
            <a:r>
              <a:rPr lang="pl-PL" sz="2000"/>
              <a:t>Zapewnienie możliwości </a:t>
            </a:r>
            <a:r>
              <a:rPr lang="pl-PL" sz="2000" b="1"/>
              <a:t>przywracania poprzednich wersji</a:t>
            </a:r>
            <a:r>
              <a:rPr lang="pl-PL" sz="2000"/>
              <a:t>.</a:t>
            </a:r>
          </a:p>
          <a:p>
            <a:r>
              <a:rPr lang="pl-PL" sz="2000"/>
              <a:t>Umożliwienie </a:t>
            </a:r>
            <a:r>
              <a:rPr lang="pl-PL" sz="2000" b="1"/>
              <a:t>współpracy</a:t>
            </a:r>
            <a:r>
              <a:rPr lang="pl-PL" sz="2000"/>
              <a:t> wielu osób nad tymi samymi plikami.</a:t>
            </a:r>
          </a:p>
          <a:p>
            <a:r>
              <a:rPr lang="pl-PL" sz="2000"/>
              <a:t>Ułatwienie </a:t>
            </a:r>
            <a:r>
              <a:rPr lang="pl-PL" sz="2000" b="1"/>
              <a:t>identyfikacji</a:t>
            </a:r>
            <a:r>
              <a:rPr lang="pl-PL" sz="2000"/>
              <a:t>, kto i kiedy dokonał danej zmiany.</a:t>
            </a:r>
          </a:p>
          <a:p>
            <a:r>
              <a:rPr lang="pl-PL" sz="2000"/>
              <a:t>Obsługa </a:t>
            </a:r>
            <a:r>
              <a:rPr lang="pl-PL" sz="2000" b="1"/>
              <a:t>gałęzi (branching) </a:t>
            </a:r>
            <a:r>
              <a:rPr lang="pl-PL" sz="2000"/>
              <a:t>i </a:t>
            </a:r>
            <a:r>
              <a:rPr lang="pl-PL" sz="2000" b="1"/>
              <a:t>scalania (merging) </a:t>
            </a:r>
            <a:r>
              <a:rPr lang="pl-PL" sz="2000"/>
              <a:t>kodu.</a:t>
            </a:r>
          </a:p>
        </p:txBody>
      </p:sp>
    </p:spTree>
    <p:extLst>
      <p:ext uri="{BB962C8B-B14F-4D97-AF65-F5344CB8AC3E}">
        <p14:creationId xmlns:p14="http://schemas.microsoft.com/office/powerpoint/2010/main" val="271176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0F891-FB56-A86F-D19B-A3208BF9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Zarządzanie branchami w Git</a:t>
            </a:r>
            <a:endParaRPr lang="en-PL" sz="54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49747E-FEFC-7BB0-56C6-2A80765453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55" r="40205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2D6F-C8A2-B17B-E73C-8947C531F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1700"/>
              <a:t>Branch w Git pozwala na tworzenie oddzielnych ścieżek rozwoju w obrębie tego samego projektu. Jest to niezwykle przydatne przy pracy zespołowej, eksperymentowaniu z nowymi funkcjami lub utrzymywaniu różnych wersji projektu.</a:t>
            </a:r>
          </a:p>
          <a:p>
            <a:r>
              <a:rPr lang="en-GB" sz="1700"/>
              <a:t>Używamy </a:t>
            </a:r>
            <a:r>
              <a:rPr lang="en-GB" sz="1700" b="1"/>
              <a:t>git branch &lt;nazwa-brancha&gt; </a:t>
            </a:r>
            <a:r>
              <a:rPr lang="en-GB" sz="1700"/>
              <a:t>do stworzenia nowego brancha.</a:t>
            </a:r>
          </a:p>
          <a:p>
            <a:r>
              <a:rPr lang="en-GB" sz="1700"/>
              <a:t>Aby przejść na inny branch, używamy </a:t>
            </a:r>
            <a:r>
              <a:rPr lang="en-GB" sz="1700" b="1"/>
              <a:t>git checkout &lt;nazwa-brancha&gt;</a:t>
            </a:r>
            <a:r>
              <a:rPr lang="en-GB" sz="1700"/>
              <a:t>.</a:t>
            </a:r>
          </a:p>
          <a:p>
            <a:r>
              <a:rPr lang="en-GB" sz="1700"/>
              <a:t>Po zakończeniu pracy na branchu, możemy go scalić z głównym branchem (np. master) za pomocą git merge.</a:t>
            </a:r>
            <a:br>
              <a:rPr lang="en-GB" sz="1700"/>
            </a:br>
            <a:r>
              <a:rPr lang="en-GB" sz="1700" b="1"/>
              <a:t>git checkout master</a:t>
            </a:r>
            <a:r>
              <a:rPr lang="en-GB" sz="1700"/>
              <a:t>, następnie </a:t>
            </a:r>
            <a:r>
              <a:rPr lang="en-GB" sz="1700" b="1"/>
              <a:t>git merge &lt;nazwa-brancha&gt;</a:t>
            </a:r>
          </a:p>
          <a:p>
            <a:r>
              <a:rPr lang="en-GB" sz="1700"/>
              <a:t>Gdy branch nie jest już potrzebny, można go usunąć poleceniem </a:t>
            </a:r>
            <a:r>
              <a:rPr lang="en-GB" sz="1700" b="1"/>
              <a:t>git branch -d &lt;nazwa-brancha&gt;</a:t>
            </a:r>
            <a:r>
              <a:rPr lang="en-GB" sz="1700"/>
              <a:t>.</a:t>
            </a:r>
            <a:br>
              <a:rPr lang="en-GB" sz="1700"/>
            </a:br>
            <a:endParaRPr lang="en-PL" sz="1700"/>
          </a:p>
        </p:txBody>
      </p:sp>
    </p:spTree>
    <p:extLst>
      <p:ext uri="{BB962C8B-B14F-4D97-AF65-F5344CB8AC3E}">
        <p14:creationId xmlns:p14="http://schemas.microsoft.com/office/powerpoint/2010/main" val="662854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1BC3E-F07C-5BA8-DB4D-7C430754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Błędy w mergowaniu i ich rozwiązywanie w Git</a:t>
            </a:r>
            <a:endParaRPr lang="en-PL" sz="5400"/>
          </a:p>
        </p:txBody>
      </p:sp>
      <p:pic>
        <p:nvPicPr>
          <p:cNvPr id="14" name="Picture 13" descr="Szach-mat w grze w szachy">
            <a:extLst>
              <a:ext uri="{FF2B5EF4-FFF2-40B4-BE49-F238E27FC236}">
                <a16:creationId xmlns:a16="http://schemas.microsoft.com/office/drawing/2014/main" id="{26D9D958-70D3-EF29-B882-C1ECB22BCB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3" r="28876" b="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DD5D-8B03-8711-2181-B8ABA58C7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1700" b="1" dirty="0"/>
              <a:t>Co to jest merge conflict?</a:t>
            </a:r>
            <a:br>
              <a:rPr lang="en-GB" sz="1700" dirty="0"/>
            </a:br>
            <a:r>
              <a:rPr lang="en-GB" sz="1700" dirty="0" err="1"/>
              <a:t>Konflikt</a:t>
            </a:r>
            <a:r>
              <a:rPr lang="en-GB" sz="1700" dirty="0"/>
              <a:t> merge w Git </a:t>
            </a:r>
            <a:r>
              <a:rPr lang="en-GB" sz="1700" dirty="0" err="1"/>
              <a:t>pojawia</a:t>
            </a:r>
            <a:r>
              <a:rPr lang="en-GB" sz="1700" dirty="0"/>
              <a:t> </a:t>
            </a:r>
            <a:r>
              <a:rPr lang="en-GB" sz="1700" dirty="0" err="1"/>
              <a:t>się</a:t>
            </a:r>
            <a:r>
              <a:rPr lang="en-GB" sz="1700" dirty="0"/>
              <a:t>, </a:t>
            </a:r>
            <a:r>
              <a:rPr lang="en-GB" sz="1700" dirty="0" err="1"/>
              <a:t>gdy</a:t>
            </a:r>
            <a:r>
              <a:rPr lang="en-GB" sz="1700" dirty="0"/>
              <a:t> </a:t>
            </a:r>
            <a:r>
              <a:rPr lang="en-GB" sz="1700" dirty="0" err="1"/>
              <a:t>dwie</a:t>
            </a:r>
            <a:r>
              <a:rPr lang="en-GB" sz="1700" dirty="0"/>
              <a:t> </a:t>
            </a:r>
            <a:r>
              <a:rPr lang="en-GB" sz="1700" dirty="0" err="1"/>
              <a:t>różne</a:t>
            </a:r>
            <a:r>
              <a:rPr lang="en-GB" sz="1700" dirty="0"/>
              <a:t> </a:t>
            </a:r>
            <a:r>
              <a:rPr lang="en-GB" sz="1700" dirty="0" err="1"/>
              <a:t>gałęzie</a:t>
            </a:r>
            <a:r>
              <a:rPr lang="en-GB" sz="1700" dirty="0"/>
              <a:t> </a:t>
            </a:r>
            <a:r>
              <a:rPr lang="en-GB" sz="1700" dirty="0" err="1"/>
              <a:t>mają</a:t>
            </a:r>
            <a:r>
              <a:rPr lang="en-GB" sz="1700" dirty="0"/>
              <a:t> </a:t>
            </a:r>
            <a:r>
              <a:rPr lang="en-GB" sz="1700" dirty="0" err="1"/>
              <a:t>zmiany</a:t>
            </a:r>
            <a:r>
              <a:rPr lang="en-GB" sz="1700" dirty="0"/>
              <a:t> w </a:t>
            </a:r>
            <a:r>
              <a:rPr lang="en-GB" sz="1700" dirty="0" err="1"/>
              <a:t>tych</a:t>
            </a:r>
            <a:r>
              <a:rPr lang="en-GB" sz="1700" dirty="0"/>
              <a:t> </a:t>
            </a:r>
            <a:r>
              <a:rPr lang="en-GB" sz="1700" dirty="0" err="1"/>
              <a:t>samych</a:t>
            </a:r>
            <a:r>
              <a:rPr lang="en-GB" sz="1700" dirty="0"/>
              <a:t> </a:t>
            </a:r>
            <a:r>
              <a:rPr lang="en-GB" sz="1700" dirty="0" err="1"/>
              <a:t>fragmentach</a:t>
            </a:r>
            <a:r>
              <a:rPr lang="en-GB" sz="1700" dirty="0"/>
              <a:t> </a:t>
            </a:r>
            <a:r>
              <a:rPr lang="en-GB" sz="1700" dirty="0" err="1"/>
              <a:t>kodu</a:t>
            </a:r>
            <a:r>
              <a:rPr lang="en-GB" sz="1700" dirty="0"/>
              <a:t> </a:t>
            </a:r>
            <a:r>
              <a:rPr lang="en-GB" sz="1700" dirty="0" err="1"/>
              <a:t>i</a:t>
            </a:r>
            <a:r>
              <a:rPr lang="en-GB" sz="1700" dirty="0"/>
              <a:t> Git </a:t>
            </a:r>
            <a:r>
              <a:rPr lang="en-GB" sz="1700" dirty="0" err="1"/>
              <a:t>nie</a:t>
            </a:r>
            <a:r>
              <a:rPr lang="en-GB" sz="1700" dirty="0"/>
              <a:t> </a:t>
            </a:r>
            <a:r>
              <a:rPr lang="en-GB" sz="1700" dirty="0" err="1"/>
              <a:t>może</a:t>
            </a:r>
            <a:r>
              <a:rPr lang="en-GB" sz="1700" dirty="0"/>
              <a:t> </a:t>
            </a:r>
            <a:r>
              <a:rPr lang="en-GB" sz="1700" dirty="0" err="1"/>
              <a:t>automatycznie</a:t>
            </a:r>
            <a:r>
              <a:rPr lang="en-GB" sz="1700" dirty="0"/>
              <a:t> </a:t>
            </a:r>
            <a:r>
              <a:rPr lang="en-GB" sz="1700" dirty="0" err="1"/>
              <a:t>zdecydować</a:t>
            </a:r>
            <a:r>
              <a:rPr lang="en-GB" sz="1700" dirty="0"/>
              <a:t>, </a:t>
            </a:r>
            <a:r>
              <a:rPr lang="en-GB" sz="1700" dirty="0" err="1"/>
              <a:t>która</a:t>
            </a:r>
            <a:r>
              <a:rPr lang="en-GB" sz="1700" dirty="0"/>
              <a:t> </a:t>
            </a:r>
            <a:r>
              <a:rPr lang="en-GB" sz="1700" dirty="0" err="1"/>
              <a:t>wersja</a:t>
            </a:r>
            <a:r>
              <a:rPr lang="en-GB" sz="1700" dirty="0"/>
              <a:t> jest </a:t>
            </a:r>
            <a:r>
              <a:rPr lang="en-GB" sz="1700" dirty="0" err="1"/>
              <a:t>właściwa</a:t>
            </a:r>
            <a:r>
              <a:rPr lang="en-GB" sz="1700" dirty="0"/>
              <a:t>. Jest to </a:t>
            </a:r>
            <a:r>
              <a:rPr lang="en-GB" sz="1700" dirty="0" err="1"/>
              <a:t>częsta</a:t>
            </a:r>
            <a:r>
              <a:rPr lang="en-GB" sz="1700" dirty="0"/>
              <a:t> </a:t>
            </a:r>
            <a:r>
              <a:rPr lang="en-GB" sz="1700" dirty="0" err="1"/>
              <a:t>sytuacja</a:t>
            </a:r>
            <a:r>
              <a:rPr lang="en-GB" sz="1700" dirty="0"/>
              <a:t> w </a:t>
            </a:r>
            <a:r>
              <a:rPr lang="en-GB" sz="1700" dirty="0" err="1"/>
              <a:t>projektach</a:t>
            </a:r>
            <a:r>
              <a:rPr lang="en-GB" sz="1700" dirty="0"/>
              <a:t> </a:t>
            </a:r>
            <a:r>
              <a:rPr lang="en-GB" sz="1700" dirty="0" err="1"/>
              <a:t>zespołowych</a:t>
            </a:r>
            <a:r>
              <a:rPr lang="en-GB" sz="1700" dirty="0"/>
              <a:t>, </a:t>
            </a:r>
            <a:r>
              <a:rPr lang="en-GB" sz="1700" dirty="0" err="1"/>
              <a:t>gdzie</a:t>
            </a:r>
            <a:r>
              <a:rPr lang="en-GB" sz="1700" dirty="0"/>
              <a:t> </a:t>
            </a:r>
            <a:r>
              <a:rPr lang="en-GB" sz="1700" dirty="0" err="1"/>
              <a:t>różni</a:t>
            </a:r>
            <a:r>
              <a:rPr lang="en-GB" sz="1700" dirty="0"/>
              <a:t> </a:t>
            </a:r>
            <a:r>
              <a:rPr lang="en-GB" sz="1700" dirty="0" err="1"/>
              <a:t>programiści</a:t>
            </a:r>
            <a:r>
              <a:rPr lang="en-GB" sz="1700" dirty="0"/>
              <a:t> </a:t>
            </a:r>
            <a:r>
              <a:rPr lang="en-GB" sz="1700" dirty="0" err="1"/>
              <a:t>pracują</a:t>
            </a:r>
            <a:r>
              <a:rPr lang="en-GB" sz="1700" dirty="0"/>
              <a:t> </a:t>
            </a:r>
            <a:r>
              <a:rPr lang="en-GB" sz="1700" dirty="0" err="1"/>
              <a:t>nad</a:t>
            </a:r>
            <a:r>
              <a:rPr lang="en-GB" sz="1700" dirty="0"/>
              <a:t> </a:t>
            </a:r>
            <a:r>
              <a:rPr lang="en-GB" sz="1700" dirty="0" err="1"/>
              <a:t>tymi</a:t>
            </a:r>
            <a:r>
              <a:rPr lang="en-GB" sz="1700" dirty="0"/>
              <a:t> </a:t>
            </a:r>
            <a:r>
              <a:rPr lang="en-GB" sz="1700" dirty="0" err="1"/>
              <a:t>samymi</a:t>
            </a:r>
            <a:r>
              <a:rPr lang="en-GB" sz="1700" dirty="0"/>
              <a:t> </a:t>
            </a:r>
            <a:r>
              <a:rPr lang="en-GB" sz="1700" dirty="0" err="1"/>
              <a:t>plikami</a:t>
            </a:r>
            <a:r>
              <a:rPr lang="en-GB" sz="1700" dirty="0"/>
              <a:t>.</a:t>
            </a:r>
          </a:p>
          <a:p>
            <a:pPr marL="0" indent="0">
              <a:buNone/>
            </a:pPr>
            <a:r>
              <a:rPr lang="en-GB" sz="1700" b="1" dirty="0" err="1"/>
              <a:t>Rozpoznawanie</a:t>
            </a:r>
            <a:r>
              <a:rPr lang="en-GB" sz="1700" b="1" dirty="0"/>
              <a:t> </a:t>
            </a:r>
            <a:r>
              <a:rPr lang="en-GB" sz="1700" b="1" dirty="0" err="1"/>
              <a:t>i</a:t>
            </a:r>
            <a:r>
              <a:rPr lang="en-GB" sz="1700" b="1" dirty="0"/>
              <a:t> </a:t>
            </a:r>
            <a:r>
              <a:rPr lang="en-GB" sz="1700" b="1" dirty="0" err="1"/>
              <a:t>rozwiązywanie</a:t>
            </a:r>
            <a:r>
              <a:rPr lang="en-GB" sz="1700" b="1" dirty="0"/>
              <a:t> </a:t>
            </a:r>
            <a:r>
              <a:rPr lang="en-GB" sz="1700" b="1" dirty="0" err="1"/>
              <a:t>konfliktów</a:t>
            </a:r>
            <a:r>
              <a:rPr lang="en-GB" sz="1700" b="1" dirty="0"/>
              <a:t>:</a:t>
            </a:r>
          </a:p>
          <a:p>
            <a:r>
              <a:rPr lang="en-GB" sz="1700" dirty="0"/>
              <a:t>Po </a:t>
            </a:r>
            <a:r>
              <a:rPr lang="en-GB" sz="1700" dirty="0" err="1"/>
              <a:t>wystąpieniu</a:t>
            </a:r>
            <a:r>
              <a:rPr lang="en-GB" sz="1700" dirty="0"/>
              <a:t> </a:t>
            </a:r>
            <a:r>
              <a:rPr lang="en-GB" sz="1700" dirty="0" err="1"/>
              <a:t>konfliktu</a:t>
            </a:r>
            <a:r>
              <a:rPr lang="en-GB" sz="1700" dirty="0"/>
              <a:t> merge, Git </a:t>
            </a:r>
            <a:r>
              <a:rPr lang="en-GB" sz="1700" dirty="0" err="1"/>
              <a:t>zaznacza</a:t>
            </a:r>
            <a:r>
              <a:rPr lang="en-GB" sz="1700" dirty="0"/>
              <a:t> </a:t>
            </a:r>
            <a:r>
              <a:rPr lang="en-GB" sz="1700" dirty="0" err="1"/>
              <a:t>problematyczne</a:t>
            </a:r>
            <a:r>
              <a:rPr lang="en-GB" sz="1700" dirty="0"/>
              <a:t> </a:t>
            </a:r>
            <a:r>
              <a:rPr lang="en-GB" sz="1700" dirty="0" err="1"/>
              <a:t>miejsca</a:t>
            </a:r>
            <a:r>
              <a:rPr lang="en-GB" sz="1700" dirty="0"/>
              <a:t> w </a:t>
            </a:r>
            <a:r>
              <a:rPr lang="en-GB" sz="1700" dirty="0" err="1"/>
              <a:t>plikach</a:t>
            </a:r>
            <a:r>
              <a:rPr lang="en-GB" sz="1700" dirty="0"/>
              <a:t>.</a:t>
            </a:r>
          </a:p>
          <a:p>
            <a:r>
              <a:rPr lang="en-GB" sz="1700" dirty="0"/>
              <a:t>Aby </a:t>
            </a:r>
            <a:r>
              <a:rPr lang="en-GB" sz="1700" dirty="0" err="1"/>
              <a:t>rozwiązać</a:t>
            </a:r>
            <a:r>
              <a:rPr lang="en-GB" sz="1700" dirty="0"/>
              <a:t> </a:t>
            </a:r>
            <a:r>
              <a:rPr lang="en-GB" sz="1700" dirty="0" err="1"/>
              <a:t>konflikt</a:t>
            </a:r>
            <a:r>
              <a:rPr lang="en-GB" sz="1700" dirty="0"/>
              <a:t>, </a:t>
            </a:r>
            <a:r>
              <a:rPr lang="en-GB" sz="1700" dirty="0" err="1"/>
              <a:t>należy</a:t>
            </a:r>
            <a:r>
              <a:rPr lang="en-GB" sz="1700" dirty="0"/>
              <a:t> </a:t>
            </a:r>
            <a:r>
              <a:rPr lang="en-GB" sz="1700" dirty="0" err="1"/>
              <a:t>ręcznie</a:t>
            </a:r>
            <a:r>
              <a:rPr lang="en-GB" sz="1700" dirty="0"/>
              <a:t> </a:t>
            </a:r>
            <a:r>
              <a:rPr lang="en-GB" sz="1700" dirty="0" err="1"/>
              <a:t>przejrzeć</a:t>
            </a:r>
            <a:r>
              <a:rPr lang="en-GB" sz="1700" dirty="0"/>
              <a:t> </a:t>
            </a:r>
            <a:r>
              <a:rPr lang="en-GB" sz="1700" dirty="0" err="1"/>
              <a:t>pliki</a:t>
            </a:r>
            <a:r>
              <a:rPr lang="en-GB" sz="1700" dirty="0"/>
              <a:t>, </a:t>
            </a:r>
            <a:r>
              <a:rPr lang="en-GB" sz="1700" dirty="0" err="1"/>
              <a:t>zdecydować</a:t>
            </a:r>
            <a:r>
              <a:rPr lang="en-GB" sz="1700" dirty="0"/>
              <a:t> </a:t>
            </a:r>
            <a:r>
              <a:rPr lang="en-GB" sz="1700" dirty="0" err="1"/>
              <a:t>które</a:t>
            </a:r>
            <a:r>
              <a:rPr lang="en-GB" sz="1700" dirty="0"/>
              <a:t> </a:t>
            </a:r>
            <a:r>
              <a:rPr lang="en-GB" sz="1700" dirty="0" err="1"/>
              <a:t>zmiany</a:t>
            </a:r>
            <a:r>
              <a:rPr lang="en-GB" sz="1700" dirty="0"/>
              <a:t> </a:t>
            </a:r>
            <a:r>
              <a:rPr lang="en-GB" sz="1700" dirty="0" err="1"/>
              <a:t>zachować</a:t>
            </a:r>
            <a:r>
              <a:rPr lang="en-GB" sz="1700" dirty="0"/>
              <a:t>, a </a:t>
            </a:r>
            <a:r>
              <a:rPr lang="en-GB" sz="1700" dirty="0" err="1"/>
              <a:t>następnie</a:t>
            </a:r>
            <a:r>
              <a:rPr lang="en-GB" sz="1700" dirty="0"/>
              <a:t> </a:t>
            </a:r>
            <a:r>
              <a:rPr lang="en-GB" sz="1700" dirty="0" err="1"/>
              <a:t>zatwierdzić</a:t>
            </a:r>
            <a:r>
              <a:rPr lang="en-GB" sz="1700" dirty="0"/>
              <a:t> </a:t>
            </a:r>
            <a:r>
              <a:rPr lang="en-GB" sz="1700" dirty="0" err="1"/>
              <a:t>te</a:t>
            </a:r>
            <a:r>
              <a:rPr lang="en-GB" sz="1700" dirty="0"/>
              <a:t> </a:t>
            </a:r>
            <a:r>
              <a:rPr lang="en-GB" sz="1700" dirty="0" err="1"/>
              <a:t>zmiany</a:t>
            </a:r>
            <a:r>
              <a:rPr lang="en-GB" sz="1700" dirty="0"/>
              <a:t>.</a:t>
            </a:r>
          </a:p>
          <a:p>
            <a:r>
              <a:rPr lang="en-GB" sz="1700" dirty="0"/>
              <a:t>Po </a:t>
            </a:r>
            <a:r>
              <a:rPr lang="en-GB" sz="1700" dirty="0" err="1"/>
              <a:t>rozwiązaniu</a:t>
            </a:r>
            <a:r>
              <a:rPr lang="en-GB" sz="1700" dirty="0"/>
              <a:t> </a:t>
            </a:r>
            <a:r>
              <a:rPr lang="en-GB" sz="1700" dirty="0" err="1"/>
              <a:t>konfliktów</a:t>
            </a:r>
            <a:r>
              <a:rPr lang="en-GB" sz="1700" dirty="0"/>
              <a:t>, </a:t>
            </a:r>
            <a:r>
              <a:rPr lang="en-GB" sz="1700" dirty="0" err="1"/>
              <a:t>wykonujemy</a:t>
            </a:r>
            <a:r>
              <a:rPr lang="en-GB" sz="1700" dirty="0"/>
              <a:t> </a:t>
            </a:r>
            <a:r>
              <a:rPr lang="en-GB" sz="1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git add </a:t>
            </a:r>
            <a:r>
              <a:rPr lang="en-GB" sz="1700" dirty="0" err="1"/>
              <a:t>na</a:t>
            </a:r>
            <a:r>
              <a:rPr lang="en-GB" sz="1700" dirty="0"/>
              <a:t> </a:t>
            </a:r>
            <a:r>
              <a:rPr lang="en-GB" sz="1700" dirty="0" err="1"/>
              <a:t>poprawionych</a:t>
            </a:r>
            <a:r>
              <a:rPr lang="en-GB" sz="1700" dirty="0"/>
              <a:t> </a:t>
            </a:r>
            <a:r>
              <a:rPr lang="en-GB" sz="1700" dirty="0" err="1"/>
              <a:t>plikach</a:t>
            </a:r>
            <a:r>
              <a:rPr lang="en-GB" sz="1700" dirty="0"/>
              <a:t>, a </a:t>
            </a:r>
            <a:r>
              <a:rPr lang="en-GB" sz="1700" dirty="0" err="1"/>
              <a:t>następnie</a:t>
            </a:r>
            <a:r>
              <a:rPr lang="en-GB" sz="1700" dirty="0"/>
              <a:t> </a:t>
            </a:r>
            <a:r>
              <a:rPr lang="en-GB" sz="1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  <a:r>
              <a:rPr lang="en-GB" sz="1700" dirty="0"/>
              <a:t>, aby </a:t>
            </a:r>
            <a:r>
              <a:rPr lang="en-GB" sz="1700" dirty="0" err="1"/>
              <a:t>zakończyć</a:t>
            </a:r>
            <a:r>
              <a:rPr lang="en-GB" sz="1700" dirty="0"/>
              <a:t> </a:t>
            </a:r>
            <a:r>
              <a:rPr lang="en-GB" sz="1700" dirty="0" err="1"/>
              <a:t>proces</a:t>
            </a:r>
            <a:r>
              <a:rPr lang="en-GB" sz="1700" dirty="0"/>
              <a:t> </a:t>
            </a:r>
            <a:r>
              <a:rPr lang="en-GB" sz="1700" dirty="0" err="1"/>
              <a:t>mergowania</a:t>
            </a:r>
            <a:r>
              <a:rPr lang="en-GB" sz="1700" dirty="0"/>
              <a:t>.</a:t>
            </a:r>
            <a:endParaRPr lang="en-PL" sz="1700" dirty="0"/>
          </a:p>
        </p:txBody>
      </p:sp>
    </p:spTree>
    <p:extLst>
      <p:ext uri="{BB962C8B-B14F-4D97-AF65-F5344CB8AC3E}">
        <p14:creationId xmlns:p14="http://schemas.microsoft.com/office/powerpoint/2010/main" val="3704829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Rectangle 206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Git merge conflict tutorial - Ihatetomatoes">
            <a:extLst>
              <a:ext uri="{FF2B5EF4-FFF2-40B4-BE49-F238E27FC236}">
                <a16:creationId xmlns:a16="http://schemas.microsoft.com/office/drawing/2014/main" id="{DF88FD2B-52EE-A5C4-9286-5A19E021CD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470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A292CF2-ABB5-0A59-F76C-5F9A0E3F2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sz="4600" b="0" i="0">
                <a:effectLst/>
                <a:latin typeface="Söhne"/>
              </a:rPr>
              <a:t>Pushowanie na zdalne repozytorium w Git</a:t>
            </a:r>
            <a:endParaRPr lang="pl-PL" sz="46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A4D4C7-79A0-D178-54B6-BB1EE2A9B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l-PL" sz="2200" b="1" i="0" dirty="0">
                <a:effectLst/>
                <a:latin typeface="Söhne"/>
              </a:rPr>
              <a:t>Co to jest </a:t>
            </a:r>
            <a:r>
              <a:rPr lang="pl-PL" sz="2200" b="1" i="0" dirty="0" err="1">
                <a:effectLst/>
                <a:latin typeface="Söhne"/>
              </a:rPr>
              <a:t>Pushowanie</a:t>
            </a:r>
            <a:r>
              <a:rPr lang="pl-PL" sz="2200" b="1" i="0" dirty="0">
                <a:effectLst/>
                <a:latin typeface="Söhne"/>
              </a:rPr>
              <a:t>?</a:t>
            </a:r>
            <a:r>
              <a:rPr lang="pl-PL" sz="2200" b="0" i="0" dirty="0">
                <a:effectLst/>
                <a:latin typeface="Söhne"/>
              </a:rPr>
              <a:t> </a:t>
            </a:r>
            <a:br>
              <a:rPr lang="pl-PL" sz="2200" b="0" i="0" dirty="0">
                <a:effectLst/>
                <a:latin typeface="Söhne"/>
              </a:rPr>
            </a:br>
            <a:r>
              <a:rPr lang="pl-PL" sz="2200" b="0" i="0" dirty="0" err="1">
                <a:effectLst/>
                <a:latin typeface="Söhne"/>
              </a:rPr>
              <a:t>Pushowanie</a:t>
            </a:r>
            <a:r>
              <a:rPr lang="pl-PL" sz="2200" b="0" i="0" dirty="0">
                <a:effectLst/>
                <a:latin typeface="Söhne"/>
              </a:rPr>
              <a:t> w Git to proces wysyłania lokalnych zmian do zdalnego repozytorium. Dzięki temu inni członkowie zespołu mogą zobaczyć i pracować nad najnowszymi zmianami. Jest to kluczowy element współpracy przy użyciu </a:t>
            </a:r>
            <a:r>
              <a:rPr lang="pl-PL" sz="2200" b="0" i="0" dirty="0" err="1">
                <a:effectLst/>
                <a:latin typeface="Söhne"/>
              </a:rPr>
              <a:t>Git’a</a:t>
            </a:r>
            <a:r>
              <a:rPr lang="pl-PL" sz="2200" b="0" i="0" dirty="0">
                <a:effectLst/>
                <a:latin typeface="Söhne"/>
              </a:rPr>
              <a:t>. </a:t>
            </a:r>
          </a:p>
          <a:p>
            <a:r>
              <a:rPr lang="pl-PL" sz="2200" b="0" i="0" dirty="0">
                <a:effectLst/>
                <a:latin typeface="Söhne"/>
              </a:rPr>
              <a:t>Aby </a:t>
            </a:r>
            <a:r>
              <a:rPr lang="pl-PL" sz="2200" b="0" i="0" dirty="0" err="1">
                <a:effectLst/>
                <a:latin typeface="Söhne"/>
              </a:rPr>
              <a:t>pushować</a:t>
            </a:r>
            <a:r>
              <a:rPr lang="pl-PL" sz="2200" b="0" i="0" dirty="0">
                <a:effectLst/>
                <a:latin typeface="Söhne"/>
              </a:rPr>
              <a:t> zmiany, najpierw należy zatwierdzić je lokalnie przy użyciu git </a:t>
            </a:r>
            <a:r>
              <a:rPr lang="pl-PL" sz="2200" b="0" i="0" dirty="0" err="1">
                <a:effectLst/>
                <a:latin typeface="Söhne"/>
              </a:rPr>
              <a:t>commit</a:t>
            </a:r>
            <a:r>
              <a:rPr lang="pl-PL" sz="2200" b="0" i="0" dirty="0">
                <a:effectLst/>
                <a:latin typeface="Söhne"/>
              </a:rPr>
              <a:t>.</a:t>
            </a:r>
          </a:p>
          <a:p>
            <a:r>
              <a:rPr lang="pl-PL" sz="2200" b="0" i="0" dirty="0">
                <a:effectLst/>
                <a:latin typeface="Söhne"/>
              </a:rPr>
              <a:t>Następnie używamy polecenia git </a:t>
            </a:r>
            <a:r>
              <a:rPr lang="pl-PL" sz="2200" b="0" i="0" dirty="0" err="1">
                <a:effectLst/>
                <a:latin typeface="Söhne"/>
              </a:rPr>
              <a:t>push</a:t>
            </a:r>
            <a:r>
              <a:rPr lang="pl-PL" sz="2200" b="0" i="0" dirty="0">
                <a:effectLst/>
                <a:latin typeface="Söhne"/>
              </a:rPr>
              <a:t> wraz z nazwą zdalnego repozytorium i </a:t>
            </a:r>
            <a:r>
              <a:rPr lang="pl-PL" sz="2200" b="0" i="0" dirty="0" err="1">
                <a:effectLst/>
                <a:latin typeface="Söhne"/>
              </a:rPr>
              <a:t>brancha</a:t>
            </a:r>
            <a:r>
              <a:rPr lang="pl-PL" sz="2200" b="0" i="0" dirty="0">
                <a:effectLst/>
                <a:latin typeface="Söhne"/>
              </a:rPr>
              <a:t>, do którego chcemy wysłać </a:t>
            </a:r>
            <a:r>
              <a:rPr lang="pl-PL" sz="2200" b="0" i="0">
                <a:effectLst/>
                <a:latin typeface="Söhne"/>
              </a:rPr>
              <a:t>zmiany.</a:t>
            </a:r>
            <a:endParaRPr lang="en-GB" sz="2200" b="0" i="0">
              <a:effectLst/>
              <a:latin typeface="Söhne"/>
            </a:endParaRPr>
          </a:p>
          <a:p>
            <a:endParaRPr lang="pl-PL" sz="2200" b="0" i="0" dirty="0">
              <a:effectLst/>
              <a:latin typeface="Söhne"/>
            </a:endParaRPr>
          </a:p>
          <a:p>
            <a:endParaRPr lang="pl-PL" sz="2200" b="0" i="0" dirty="0">
              <a:effectLst/>
              <a:latin typeface="Söhne"/>
            </a:endParaRPr>
          </a:p>
          <a:p>
            <a:r>
              <a:rPr lang="pl-PL" sz="2200" b="0" i="0" dirty="0">
                <a:effectLst/>
                <a:latin typeface="Söhne"/>
              </a:rPr>
              <a:t>Jeśli </a:t>
            </a:r>
            <a:r>
              <a:rPr lang="pl-PL" sz="2200" b="0" i="0" dirty="0" err="1">
                <a:effectLst/>
                <a:latin typeface="Söhne"/>
              </a:rPr>
              <a:t>branch</a:t>
            </a:r>
            <a:r>
              <a:rPr lang="pl-PL" sz="2200" b="0" i="0" dirty="0">
                <a:effectLst/>
                <a:latin typeface="Söhne"/>
              </a:rPr>
              <a:t> nie istnieje w zdalnym repozytorium, Git automatycznie go utworzy.</a:t>
            </a:r>
          </a:p>
          <a:p>
            <a:pPr marL="0" indent="0">
              <a:buNone/>
            </a:pPr>
            <a:endParaRPr lang="pl-PL" sz="2200" b="0" i="0" dirty="0">
              <a:effectLst/>
              <a:latin typeface="Söhne"/>
            </a:endParaRPr>
          </a:p>
          <a:p>
            <a:endParaRPr lang="pl-PL" sz="2200" dirty="0"/>
          </a:p>
        </p:txBody>
      </p:sp>
      <p:pic>
        <p:nvPicPr>
          <p:cNvPr id="10" name="Picture 9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DE345D94-01C8-AE64-2C99-71E5902A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64" y="4487050"/>
            <a:ext cx="4968671" cy="61727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3702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D3A009-02DC-2752-2377-36A442D7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5400" b="0" i="0">
                <a:effectLst/>
                <a:latin typeface="Söhne"/>
              </a:rPr>
              <a:t>Status i logi w Git</a:t>
            </a:r>
            <a:endParaRPr lang="pl-PL" sz="5400" dirty="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116EE-330A-6CB8-18B9-7267A9395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l-PL" sz="2000" dirty="0"/>
              <a:t>Polecenie </a:t>
            </a:r>
            <a:r>
              <a:rPr lang="pl-PL" sz="2000" b="1" dirty="0"/>
              <a:t>git status </a:t>
            </a:r>
            <a:r>
              <a:rPr lang="pl-PL" sz="2000" dirty="0"/>
              <a:t>pokazuje status repozytorium, w tym zmienione pliki, które nie zostały jeszcze dodane (</a:t>
            </a:r>
            <a:r>
              <a:rPr lang="pl-PL" sz="2000" dirty="0" err="1"/>
              <a:t>staged</a:t>
            </a:r>
            <a:r>
              <a:rPr lang="pl-PL" sz="2000" dirty="0"/>
              <a:t>) lub zatwierdzone (</a:t>
            </a:r>
            <a:r>
              <a:rPr lang="pl-PL" sz="2000" dirty="0" err="1"/>
              <a:t>committed</a:t>
            </a:r>
            <a:r>
              <a:rPr lang="pl-PL" sz="2000" dirty="0"/>
              <a:t>).</a:t>
            </a:r>
          </a:p>
          <a:p>
            <a:r>
              <a:rPr lang="pl-PL" sz="2000" dirty="0"/>
              <a:t>Jest to przydatne narzędzie do śledzenia postępu prac przed wykonaniem </a:t>
            </a:r>
            <a:r>
              <a:rPr lang="pl-PL" sz="2000" dirty="0" err="1"/>
              <a:t>commitów</a:t>
            </a:r>
            <a:r>
              <a:rPr lang="pl-PL" sz="2000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30A21D-CF51-A999-494F-55958B90B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30478"/>
            <a:ext cx="6903720" cy="379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6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6DA4E-1811-04BE-A8B1-6633AB5D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5400" b="0" i="0" dirty="0">
                <a:effectLst/>
                <a:latin typeface="Söhne"/>
              </a:rPr>
              <a:t>Status i logi w Git cd.</a:t>
            </a:r>
            <a:endParaRPr lang="pl-PL" sz="54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73B76E-65D1-FB14-2201-71329197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pl-PL" sz="2200" b="1"/>
              <a:t>git log </a:t>
            </a:r>
            <a:r>
              <a:rPr lang="pl-PL" sz="2200"/>
              <a:t>pozwala na przeglądanie historii commitów w repozytorium. Można zobaczyć autora, datę oraz wiadomość każdego commita.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6A53BA27-ACA3-52F2-6D01-1AA1B154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77787"/>
            <a:ext cx="6903720" cy="45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8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65500D-9729-D3A3-2F9A-B3BB9060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3000"/>
              <a:t>Synchronizacja lokalnego repozytorium z zdalnym w Git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107F35-B084-A17E-1D01-E7658348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l-PL" sz="2000" b="1" dirty="0"/>
              <a:t>git </a:t>
            </a:r>
            <a:r>
              <a:rPr lang="pl-PL" sz="2000" b="1" dirty="0" err="1"/>
              <a:t>pull</a:t>
            </a:r>
            <a:r>
              <a:rPr lang="pl-PL" sz="2000" b="1" dirty="0"/>
              <a:t> </a:t>
            </a:r>
            <a:r>
              <a:rPr lang="pl-PL" sz="2000" dirty="0"/>
              <a:t>to polecenie używane do aktualizowania lokalnego repozytorium o zmiany z repozytorium zdalnego. </a:t>
            </a:r>
            <a:r>
              <a:rPr lang="pl-PL" sz="2000"/>
              <a:t>Jest to podstawowa czynność w codziennej pracy z Git, pozwalająca na utrzymanie synchronizacji zespołowej pracy nad projektem.</a:t>
            </a:r>
          </a:p>
          <a:p>
            <a:r>
              <a:rPr lang="pl-PL" sz="2000" dirty="0"/>
              <a:t>Proste użycie </a:t>
            </a:r>
            <a:r>
              <a:rPr lang="pl-PL" sz="2000" b="1" dirty="0"/>
              <a:t>git </a:t>
            </a:r>
            <a:r>
              <a:rPr lang="pl-PL" sz="2000" b="1" dirty="0" err="1"/>
              <a:t>pull</a:t>
            </a:r>
            <a:r>
              <a:rPr lang="pl-PL" sz="2000" b="1" dirty="0"/>
              <a:t> </a:t>
            </a:r>
            <a:r>
              <a:rPr lang="pl-PL" sz="2000" dirty="0"/>
              <a:t>aktualizuje lokalny </a:t>
            </a:r>
            <a:r>
              <a:rPr lang="pl-PL" sz="2000" dirty="0" err="1"/>
              <a:t>branch</a:t>
            </a:r>
            <a:r>
              <a:rPr lang="pl-PL" sz="2000" dirty="0"/>
              <a:t> o zmiany z odpowiadającego mu zdalnego </a:t>
            </a:r>
            <a:r>
              <a:rPr lang="pl-PL" sz="2000" dirty="0" err="1"/>
              <a:t>brancha</a:t>
            </a:r>
            <a:r>
              <a:rPr lang="pl-PL" sz="2000" dirty="0"/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6368BB6-AC15-28C7-876A-8AE5A80C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39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E666DE-8118-7753-FB4D-D26668BD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l-PL" sz="5400" dirty="0"/>
              <a:t>Narzędzia desktopowe do gita</a:t>
            </a:r>
          </a:p>
        </p:txBody>
      </p:sp>
      <p:pic>
        <p:nvPicPr>
          <p:cNvPr id="13" name="Picture 4" descr="Narzędzia na czerwonym tle">
            <a:extLst>
              <a:ext uri="{FF2B5EF4-FFF2-40B4-BE49-F238E27FC236}">
                <a16:creationId xmlns:a16="http://schemas.microsoft.com/office/drawing/2014/main" id="{41AAD277-F2AB-EA62-23EF-DA5C51A0F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95" r="32674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63AD9D-7072-3644-17A0-8F9BCDD3B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sz="2200" dirty="0"/>
              <a:t>Git poza narzędziami </a:t>
            </a:r>
            <a:r>
              <a:rPr lang="pl-PL" sz="2200"/>
              <a:t>wiersza poleceń </a:t>
            </a:r>
            <a:r>
              <a:rPr lang="pl-PL" sz="2200" dirty="0"/>
              <a:t>posiada </a:t>
            </a:r>
            <a:r>
              <a:rPr lang="pl-PL" sz="2200"/>
              <a:t>także de</a:t>
            </a:r>
            <a:r>
              <a:rPr lang="en-GB" sz="2200"/>
              <a:t>sk</a:t>
            </a:r>
            <a:r>
              <a:rPr lang="pl-PL" sz="2200"/>
              <a:t>topowe </a:t>
            </a:r>
            <a:r>
              <a:rPr lang="pl-PL" sz="2200" dirty="0"/>
              <a:t>narzędzia</a:t>
            </a:r>
            <a:r>
              <a:rPr lang="pl-PL" sz="2200"/>
              <a:t>. </a:t>
            </a:r>
            <a:r>
              <a:rPr lang="en-GB" sz="2200"/>
              <a:t>Kilka</a:t>
            </a:r>
            <a:r>
              <a:rPr lang="pl-PL" sz="2200"/>
              <a:t> </a:t>
            </a:r>
            <a:r>
              <a:rPr lang="pl-PL" sz="2200" dirty="0"/>
              <a:t>popularnych przykładów:</a:t>
            </a:r>
          </a:p>
          <a:p>
            <a:r>
              <a:rPr lang="pl-PL" sz="2200" dirty="0"/>
              <a:t>Git GUI</a:t>
            </a:r>
          </a:p>
          <a:p>
            <a:r>
              <a:rPr lang="pl-PL" sz="2200" dirty="0" err="1"/>
              <a:t>GitKraken</a:t>
            </a:r>
            <a:endParaRPr lang="pl-PL" sz="2200" dirty="0"/>
          </a:p>
          <a:p>
            <a:r>
              <a:rPr lang="pl-PL" sz="2200" dirty="0" err="1"/>
              <a:t>SourceTree</a:t>
            </a:r>
            <a:endParaRPr lang="pl-PL" sz="2200" dirty="0"/>
          </a:p>
          <a:p>
            <a:r>
              <a:rPr lang="pl-PL" sz="2200" dirty="0" err="1"/>
              <a:t>Github</a:t>
            </a:r>
            <a:r>
              <a:rPr lang="pl-PL" sz="2200" dirty="0"/>
              <a:t> Desktop</a:t>
            </a:r>
          </a:p>
          <a:p>
            <a:pPr marL="0" indent="0">
              <a:buNone/>
            </a:pPr>
            <a:r>
              <a:rPr lang="pl-PL" sz="2200" dirty="0"/>
              <a:t>Każdy z nich posiada wady i zalety, które zależą od potrzeb projektu, preferencji użytkownika czy doświadczenia pracy z </a:t>
            </a:r>
            <a:r>
              <a:rPr lang="pl-PL" sz="2200" dirty="0" err="1"/>
              <a:t>Git’em</a:t>
            </a:r>
            <a:r>
              <a:rPr lang="pl-PL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325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6BEF6E3-7574-6FB2-5A37-A4818C70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l-PL" dirty="0"/>
              <a:t>Git Gui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1C2137-76F4-1116-FD05-C41B4673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pl-PL" sz="1900" dirty="0"/>
              <a:t>Proste narzędzie graficzne.</a:t>
            </a:r>
          </a:p>
          <a:p>
            <a:r>
              <a:rPr lang="pl-PL" sz="1900" dirty="0"/>
              <a:t>Dostępne w większości instalacji </a:t>
            </a:r>
            <a:r>
              <a:rPr lang="pl-PL" sz="1900" dirty="0" err="1"/>
              <a:t>Git'a</a:t>
            </a:r>
            <a:r>
              <a:rPr lang="pl-PL" sz="1900" dirty="0"/>
              <a:t>.</a:t>
            </a:r>
          </a:p>
          <a:p>
            <a:r>
              <a:rPr lang="pl-PL" sz="1900" dirty="0"/>
              <a:t>Umożliwia podstawowe operacje Git, takie jak przeglądanie historii, wykonywanie </a:t>
            </a:r>
            <a:r>
              <a:rPr lang="pl-PL" sz="1900" dirty="0" err="1"/>
              <a:t>commitów</a:t>
            </a:r>
            <a:r>
              <a:rPr lang="pl-PL" sz="1900" dirty="0"/>
              <a:t> i zarządzanie gałęziami.</a:t>
            </a:r>
          </a:p>
          <a:p>
            <a:r>
              <a:rPr lang="pl-PL" sz="1900" dirty="0"/>
              <a:t>Dobry wybór dla początkujących użytkowników lub tych, którzy wolą interfejs graficzny.</a:t>
            </a:r>
          </a:p>
          <a:p>
            <a:pPr marL="0" indent="0">
              <a:buNone/>
            </a:pPr>
            <a:endParaRPr lang="pl-PL" sz="1900" dirty="0"/>
          </a:p>
          <a:p>
            <a:pPr marL="0" indent="0">
              <a:buNone/>
            </a:pPr>
            <a:r>
              <a:rPr lang="pl-PL" sz="1900" dirty="0"/>
              <a:t>Proste w użyciu, ale może być ograniczone w funkcjonalności w porównaniu do bardziej zaawansowanych narzędzi.</a:t>
            </a:r>
          </a:p>
          <a:p>
            <a:pPr marL="0" indent="0">
              <a:buNone/>
            </a:pPr>
            <a:endParaRPr lang="pl-PL" sz="1900" dirty="0"/>
          </a:p>
        </p:txBody>
      </p:sp>
      <p:pic>
        <p:nvPicPr>
          <p:cNvPr id="7" name="Obraz 6" descr="Obraz zawierający tekst, elektronika, zrzut ekranu, oprogramowanie&#10;&#10;Opis wygenerowany automatycznie">
            <a:extLst>
              <a:ext uri="{FF2B5EF4-FFF2-40B4-BE49-F238E27FC236}">
                <a16:creationId xmlns:a16="http://schemas.microsoft.com/office/drawing/2014/main" id="{64B3687B-79ED-12D2-23D2-EB9B4A8B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665227"/>
            <a:ext cx="4788505" cy="279528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181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F70F8D0-2690-82D4-28AC-DE0FBBBA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Przykład zastosowania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Symbol zastępczy zawartości 2">
            <a:extLst>
              <a:ext uri="{FF2B5EF4-FFF2-40B4-BE49-F238E27FC236}">
                <a16:creationId xmlns:a16="http://schemas.microsoft.com/office/drawing/2014/main" id="{519E63BB-13AD-6CFB-1810-DE87B390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dirty="0"/>
              <a:t>Git GUI w małym zespole programistycznym:</a:t>
            </a:r>
          </a:p>
          <a:p>
            <a:pPr marL="0" indent="0">
              <a:buNone/>
            </a:pPr>
            <a:r>
              <a:rPr lang="pl-PL" sz="2400" dirty="0"/>
              <a:t>W małym zespole programistów, którzy preferują interfejs graficzny, Git GUI może być idealnym rozwiązaniem. Umożliwia prostą nawigację po repozytorium, wykonywanie </a:t>
            </a:r>
            <a:r>
              <a:rPr lang="pl-PL" sz="2400" dirty="0" err="1"/>
              <a:t>commitów</a:t>
            </a:r>
            <a:r>
              <a:rPr lang="pl-PL" sz="2400" dirty="0"/>
              <a:t> i zarządzanie gałęziami bez konieczności korzystania z wiersza poleceń.</a:t>
            </a:r>
          </a:p>
        </p:txBody>
      </p:sp>
    </p:spTree>
    <p:extLst>
      <p:ext uri="{BB962C8B-B14F-4D97-AF65-F5344CB8AC3E}">
        <p14:creationId xmlns:p14="http://schemas.microsoft.com/office/powerpoint/2010/main" val="49165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órny widok sześcianów połączonych z czarnym liniami">
            <a:extLst>
              <a:ext uri="{FF2B5EF4-FFF2-40B4-BE49-F238E27FC236}">
                <a16:creationId xmlns:a16="http://schemas.microsoft.com/office/drawing/2014/main" id="{45AD4D21-4C50-96F1-02C0-1D7264E5D0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9" b="496"/>
          <a:stretch/>
        </p:blipFill>
        <p:spPr>
          <a:xfrm>
            <a:off x="2519309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FB64A-CAF3-ED38-E7CE-200669A3E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Rodzaje systemów kontroli wersji</a:t>
            </a:r>
            <a:endParaRPr lang="pl-PL" sz="40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6BF9DF8-539C-9053-E56E-E9F62EEE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 err="1"/>
              <a:t>Najistotniejszym</a:t>
            </a:r>
            <a:r>
              <a:rPr lang="en-GB" sz="2000" dirty="0"/>
              <a:t> </a:t>
            </a:r>
            <a:r>
              <a:rPr lang="en-GB" sz="2000" dirty="0" err="1"/>
              <a:t>podziałem</a:t>
            </a:r>
            <a:r>
              <a:rPr lang="en-GB" sz="2000" dirty="0"/>
              <a:t> </a:t>
            </a:r>
            <a:r>
              <a:rPr lang="en-GB" sz="2000" dirty="0" err="1"/>
              <a:t>systemów</a:t>
            </a:r>
            <a:r>
              <a:rPr lang="en-GB" sz="2000" dirty="0"/>
              <a:t> </a:t>
            </a:r>
            <a:r>
              <a:rPr lang="en-GB" sz="2000" dirty="0" err="1"/>
              <a:t>kontroli</a:t>
            </a:r>
            <a:r>
              <a:rPr lang="en-GB" sz="2000" dirty="0"/>
              <a:t> </a:t>
            </a:r>
            <a:r>
              <a:rPr lang="en-GB" sz="2000" dirty="0" err="1"/>
              <a:t>wersji</a:t>
            </a:r>
            <a:r>
              <a:rPr lang="en-GB" sz="2000" dirty="0"/>
              <a:t> jest </a:t>
            </a:r>
            <a:r>
              <a:rPr lang="en-GB" sz="2000" dirty="0" err="1"/>
              <a:t>podział</a:t>
            </a:r>
            <a:r>
              <a:rPr lang="en-GB" sz="2000" dirty="0"/>
              <a:t> </a:t>
            </a:r>
            <a:r>
              <a:rPr lang="en-GB" sz="2000" dirty="0" err="1"/>
              <a:t>na</a:t>
            </a:r>
            <a:r>
              <a:rPr lang="en-GB" sz="2000" dirty="0"/>
              <a:t> </a:t>
            </a:r>
            <a:r>
              <a:rPr lang="en-GB" sz="2000" b="1" dirty="0" err="1"/>
              <a:t>architekturę</a:t>
            </a:r>
            <a:r>
              <a:rPr lang="en-GB" sz="2000" dirty="0"/>
              <a:t>. </a:t>
            </a:r>
            <a:r>
              <a:rPr lang="en-GB" sz="2000" dirty="0" err="1"/>
              <a:t>Są</a:t>
            </a:r>
            <a:r>
              <a:rPr lang="en-GB" sz="2000" dirty="0"/>
              <a:t> to </a:t>
            </a:r>
            <a:r>
              <a:rPr lang="en-GB" sz="2000" err="1"/>
              <a:t>systemy</a:t>
            </a:r>
            <a:r>
              <a:rPr lang="en-GB" sz="2000"/>
              <a:t> </a:t>
            </a:r>
            <a:r>
              <a:rPr lang="en-GB" sz="2000" b="1"/>
              <a:t>rozproszone</a:t>
            </a:r>
            <a:r>
              <a:rPr lang="en-GB" sz="2000"/>
              <a:t>, </a:t>
            </a:r>
            <a:r>
              <a:rPr lang="en-GB" sz="2000" b="1"/>
              <a:t>scentralizowane </a:t>
            </a:r>
            <a:r>
              <a:rPr lang="en-GB" sz="2000"/>
              <a:t>oraz </a:t>
            </a:r>
            <a:r>
              <a:rPr lang="en-GB" sz="2000" b="1"/>
              <a:t>lokalne</a:t>
            </a:r>
            <a:r>
              <a:rPr lang="en-GB" sz="2000"/>
              <a:t>. </a:t>
            </a:r>
            <a:endParaRPr lang="en-GB" sz="2000" dirty="0"/>
          </a:p>
          <a:p>
            <a:pPr marL="0" indent="0">
              <a:buNone/>
            </a:pPr>
            <a:r>
              <a:rPr lang="en-GB" sz="2000"/>
              <a:t>Innym sposobem podziału jest podział na </a:t>
            </a:r>
            <a:r>
              <a:rPr lang="en-GB" sz="2000" b="1"/>
              <a:t>licencję </a:t>
            </a:r>
            <a:r>
              <a:rPr lang="en-GB" sz="2000" b="1" dirty="0" err="1"/>
              <a:t>oprogramowania</a:t>
            </a:r>
            <a:r>
              <a:rPr lang="en-GB" sz="2000" dirty="0"/>
              <a:t> </a:t>
            </a:r>
            <a:r>
              <a:rPr lang="en-GB" sz="2000" dirty="0" err="1"/>
              <a:t>omawianych</a:t>
            </a:r>
            <a:r>
              <a:rPr lang="en-GB" sz="2000" dirty="0"/>
              <a:t> </a:t>
            </a:r>
            <a:r>
              <a:rPr lang="en-GB" sz="2000" dirty="0" err="1"/>
              <a:t>systemów</a:t>
            </a:r>
            <a:r>
              <a:rPr lang="en-GB" sz="2000" dirty="0"/>
              <a:t>, co </a:t>
            </a:r>
            <a:r>
              <a:rPr lang="en-GB" sz="2000" dirty="0" err="1"/>
              <a:t>daje</a:t>
            </a:r>
            <a:r>
              <a:rPr lang="en-GB" sz="2000" dirty="0"/>
              <a:t> </a:t>
            </a:r>
            <a:r>
              <a:rPr lang="en-GB" sz="2000" dirty="0" err="1"/>
              <a:t>nam</a:t>
            </a:r>
            <a:r>
              <a:rPr lang="en-GB" sz="2000" dirty="0"/>
              <a:t> </a:t>
            </a:r>
            <a:r>
              <a:rPr lang="en-GB" sz="2000" dirty="0" err="1"/>
              <a:t>wybór</a:t>
            </a:r>
            <a:r>
              <a:rPr lang="en-GB" sz="2000" dirty="0"/>
              <a:t> </a:t>
            </a:r>
            <a:r>
              <a:rPr lang="en-GB" sz="2000" dirty="0" err="1"/>
              <a:t>między</a:t>
            </a:r>
            <a:r>
              <a:rPr lang="en-GB" sz="2000" dirty="0"/>
              <a:t> </a:t>
            </a:r>
            <a:r>
              <a:rPr lang="en-GB" sz="2000" dirty="0" err="1"/>
              <a:t>programami</a:t>
            </a:r>
            <a:r>
              <a:rPr lang="en-GB" sz="2000" dirty="0"/>
              <a:t> </a:t>
            </a:r>
            <a:r>
              <a:rPr lang="en-GB" sz="2000" b="1" dirty="0" err="1"/>
              <a:t>otwartoźródłowymi</a:t>
            </a:r>
            <a:r>
              <a:rPr lang="en-GB" sz="2000" dirty="0"/>
              <a:t> (Open Source) </a:t>
            </a:r>
            <a:r>
              <a:rPr lang="en-GB" sz="2000" dirty="0" err="1"/>
              <a:t>oraz</a:t>
            </a:r>
            <a:r>
              <a:rPr lang="en-GB" sz="2000" dirty="0"/>
              <a:t> </a:t>
            </a:r>
            <a:r>
              <a:rPr lang="en-GB" sz="2000" dirty="0" err="1"/>
              <a:t>tymi</a:t>
            </a:r>
            <a:r>
              <a:rPr lang="en-GB" sz="2000" dirty="0"/>
              <a:t> z </a:t>
            </a:r>
            <a:r>
              <a:rPr lang="en-GB" sz="2000" b="1" dirty="0" err="1"/>
              <a:t>zamkniętym</a:t>
            </a:r>
            <a:r>
              <a:rPr lang="en-GB" sz="2000" b="1" dirty="0"/>
              <a:t> </a:t>
            </a:r>
            <a:r>
              <a:rPr lang="en-GB" sz="2000" b="1" dirty="0" err="1"/>
              <a:t>źródłem</a:t>
            </a:r>
            <a:r>
              <a:rPr lang="en-GB" sz="2000" b="1" dirty="0"/>
              <a:t> </a:t>
            </a:r>
            <a:r>
              <a:rPr lang="en-GB" sz="2000" dirty="0"/>
              <a:t>(Closed Source).</a:t>
            </a:r>
            <a:endParaRPr lang="pl-P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7575D04-EE82-0667-992A-CA5F7DBF7787}"/>
              </a:ext>
            </a:extLst>
          </p:cNvPr>
          <p:cNvSpPr txBox="1">
            <a:spLocks/>
          </p:cNvSpPr>
          <p:nvPr/>
        </p:nvSpPr>
        <p:spPr>
          <a:xfrm>
            <a:off x="736682" y="2554167"/>
            <a:ext cx="2840053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927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06D4CFF4-0AD3-4D1A-6B77-B64CA9012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91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E54767-DA70-5C05-31DD-C3E5BFE6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l-PL" sz="4000" dirty="0" err="1"/>
              <a:t>GitKraken</a:t>
            </a:r>
            <a:endParaRPr lang="pl-PL" sz="40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24342F-B231-FCC3-8C1F-F8510E1EA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745" y="1908907"/>
            <a:ext cx="4581728" cy="3742762"/>
          </a:xfrm>
        </p:spPr>
        <p:txBody>
          <a:bodyPr>
            <a:noAutofit/>
          </a:bodyPr>
          <a:lstStyle/>
          <a:p>
            <a:r>
              <a:rPr lang="pl-PL" sz="1900" dirty="0"/>
              <a:t>Zaawansowane narzędzie desktopowe.</a:t>
            </a:r>
          </a:p>
          <a:p>
            <a:r>
              <a:rPr lang="pl-PL" sz="1900" dirty="0"/>
              <a:t>Bogaty interfejs użytkownika i wiele funkcji.</a:t>
            </a:r>
          </a:p>
          <a:p>
            <a:r>
              <a:rPr lang="pl-PL" sz="1900" dirty="0"/>
              <a:t>Oferuje zarządzanie repozytoriami Git, tworzenie gałęzi, rozwiązywanie konfliktów i inne zaawansowane operacje.</a:t>
            </a:r>
          </a:p>
          <a:p>
            <a:r>
              <a:rPr lang="pl-PL" sz="1900" dirty="0"/>
              <a:t>Dostępna także płatna wersja z dodatkowymi funkcjami.</a:t>
            </a:r>
          </a:p>
          <a:p>
            <a:endParaRPr lang="pl-PL" sz="1900" dirty="0"/>
          </a:p>
          <a:p>
            <a:pPr marL="0" indent="0">
              <a:buNone/>
            </a:pPr>
            <a:r>
              <a:rPr lang="pl-PL" sz="1900" dirty="0"/>
              <a:t>Bogaty interfejs użytkownika i wiele funkcji, ale może być uznany za nadmiernie skomplikowany dla niektórych użytkowników.</a:t>
            </a:r>
          </a:p>
        </p:txBody>
      </p:sp>
    </p:spTree>
    <p:extLst>
      <p:ext uri="{BB962C8B-B14F-4D97-AF65-F5344CB8AC3E}">
        <p14:creationId xmlns:p14="http://schemas.microsoft.com/office/powerpoint/2010/main" val="3740470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088A807-3F14-C692-606C-8FA64D9A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Przykład zastosowania</a:t>
            </a:r>
          </a:p>
        </p:txBody>
      </p:sp>
      <p:sp>
        <p:nvSpPr>
          <p:cNvPr id="17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ED36A5-3072-F9E8-8572-C030F093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GitKraken</a:t>
            </a:r>
            <a:r>
              <a:rPr lang="pl-PL" dirty="0"/>
              <a:t> w średniej wielkości firmie</a:t>
            </a:r>
          </a:p>
          <a:p>
            <a:pPr marL="0" indent="0">
              <a:buNone/>
            </a:pPr>
            <a:r>
              <a:rPr lang="pl-PL" sz="2400" dirty="0"/>
              <a:t>W średniej wielkości firmie z kilkoma zespołami programistów, </a:t>
            </a:r>
            <a:r>
              <a:rPr lang="pl-PL" sz="2400" dirty="0" err="1"/>
              <a:t>GitKraken</a:t>
            </a:r>
            <a:r>
              <a:rPr lang="pl-PL" sz="2400" dirty="0"/>
              <a:t> może być wykorzystywany do zarządzania repozytoriami Git oraz do rozwiązywania konfliktów w przypadku równoczesnych zmian w kodzie przez różnych programistów.</a:t>
            </a:r>
          </a:p>
        </p:txBody>
      </p:sp>
    </p:spTree>
    <p:extLst>
      <p:ext uri="{BB962C8B-B14F-4D97-AF65-F5344CB8AC3E}">
        <p14:creationId xmlns:p14="http://schemas.microsoft.com/office/powerpoint/2010/main" val="3871815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648966-AC20-8F81-2662-376621CA6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400" dirty="0" err="1"/>
              <a:t>SourceTree</a:t>
            </a:r>
            <a:endParaRPr lang="pl-PL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8030C6-59DE-E2E7-26A7-CD554C83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l-PL" sz="1700" dirty="0"/>
              <a:t>Narzędzie stworzone przez firmę </a:t>
            </a:r>
            <a:r>
              <a:rPr lang="pl-PL" sz="1700" dirty="0" err="1"/>
              <a:t>Atlassian</a:t>
            </a:r>
            <a:r>
              <a:rPr lang="pl-PL" sz="1700" dirty="0"/>
              <a:t>.</a:t>
            </a:r>
          </a:p>
          <a:p>
            <a:r>
              <a:rPr lang="pl-PL" sz="1700" dirty="0"/>
              <a:t>Intuicyjny interfejs użytkownika.</a:t>
            </a:r>
          </a:p>
          <a:p>
            <a:r>
              <a:rPr lang="pl-PL" sz="1700" dirty="0"/>
              <a:t>Zapewnia obsługę zarządzania repozytoriami Git i </a:t>
            </a:r>
            <a:r>
              <a:rPr lang="pl-PL" sz="1700" dirty="0" err="1"/>
              <a:t>Mercurial</a:t>
            </a:r>
            <a:r>
              <a:rPr lang="pl-PL" sz="1700" dirty="0"/>
              <a:t>.</a:t>
            </a:r>
          </a:p>
          <a:p>
            <a:r>
              <a:rPr lang="pl-PL" sz="1700" dirty="0"/>
              <a:t>Umożliwia przeglądanie historii, tworzenie i scalanie gałęzi, rozwiązywanie konfliktów i inne zaawansowane operacje.</a:t>
            </a:r>
          </a:p>
          <a:p>
            <a:endParaRPr lang="pl-PL" sz="1700" dirty="0"/>
          </a:p>
          <a:p>
            <a:pPr marL="0" indent="0">
              <a:buNone/>
            </a:pPr>
            <a:r>
              <a:rPr lang="pl-PL" sz="1700" dirty="0"/>
              <a:t>Intuicyjny interfejs użytkownika i wsparcie dla wielu repozytoriów, ale może być wymagający pod względem zasobów systemowych.</a:t>
            </a:r>
          </a:p>
        </p:txBody>
      </p:sp>
      <p:pic>
        <p:nvPicPr>
          <p:cNvPr id="5" name="Obraz 4" descr="Obraz zawierający zrzut ekranu, tekst, oprogramowanie, Ikona komputerowa&#10;&#10;Opis wygenerowany automatycznie">
            <a:extLst>
              <a:ext uri="{FF2B5EF4-FFF2-40B4-BE49-F238E27FC236}">
                <a16:creationId xmlns:a16="http://schemas.microsoft.com/office/drawing/2014/main" id="{A5CA4CE9-1D49-14EC-027F-A8BECE99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050610"/>
            <a:ext cx="5458968" cy="27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5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03F602D-8A32-E550-66AE-3521A574B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78" y="1233241"/>
            <a:ext cx="3240506" cy="4064628"/>
          </a:xfrm>
        </p:spPr>
        <p:txBody>
          <a:bodyPr>
            <a:normAutofit/>
          </a:bodyPr>
          <a:lstStyle/>
          <a:p>
            <a:r>
              <a:rPr lang="pl-PL" sz="4100" dirty="0">
                <a:solidFill>
                  <a:srgbClr val="FFFFFF"/>
                </a:solidFill>
              </a:rPr>
              <a:t>Przykład zastosowania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27798B2-5055-AAA4-4C21-0D7C9082C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 err="1"/>
              <a:t>SourceTree</a:t>
            </a:r>
            <a:r>
              <a:rPr lang="pl-PL" dirty="0"/>
              <a:t> w projektach z udziałem wielu gałęzi:</a:t>
            </a:r>
          </a:p>
          <a:p>
            <a:pPr marL="0" indent="0">
              <a:buNone/>
            </a:pPr>
            <a:r>
              <a:rPr lang="pl-PL" sz="2400" dirty="0"/>
              <a:t>Gdy projekt wymaga pracy z wieloma gałęziami jednocześnie, </a:t>
            </a:r>
            <a:r>
              <a:rPr lang="pl-PL" sz="2400" dirty="0" err="1"/>
              <a:t>SourceTree</a:t>
            </a:r>
            <a:r>
              <a:rPr lang="pl-PL" sz="2400" dirty="0"/>
              <a:t> może ułatwić zarządzanie nimi poprzez intuicyjny interfejs użytkownika i wsparcie dla operacji takich jak scalanie gałęzi czy rozwiązywanie konfliktów.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3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929F4D-9F10-8AE9-9CCA-84606A20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400" dirty="0" err="1"/>
              <a:t>Github</a:t>
            </a:r>
            <a:r>
              <a:rPr lang="pl-PL" sz="5400" dirty="0"/>
              <a:t> Desktop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7AE275-5BEB-3AED-C194-54E0D14CD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l-PL" sz="1700" dirty="0"/>
              <a:t>Oferowane przez GitHub.</a:t>
            </a:r>
          </a:p>
          <a:p>
            <a:r>
              <a:rPr lang="pl-PL" sz="1700" dirty="0"/>
              <a:t>Łatwe w użyciu narzędzie z prostym interfejsem użytkownika.</a:t>
            </a:r>
          </a:p>
          <a:p>
            <a:r>
              <a:rPr lang="pl-PL" sz="1700" dirty="0"/>
              <a:t>Integracja z platformą GitHub.</a:t>
            </a:r>
          </a:p>
          <a:p>
            <a:r>
              <a:rPr lang="pl-PL" sz="1700" dirty="0"/>
              <a:t>Umożliwia podstawowe operacje Git, takie jak wykonywanie </a:t>
            </a:r>
            <a:r>
              <a:rPr lang="pl-PL" sz="1700" dirty="0" err="1"/>
              <a:t>commitów</a:t>
            </a:r>
            <a:r>
              <a:rPr lang="pl-PL" sz="1700" dirty="0"/>
              <a:t>, przeglądanie zmian w plikach i zarządzanie repozytoriami.</a:t>
            </a:r>
          </a:p>
          <a:p>
            <a:endParaRPr lang="pl-PL" sz="1700" dirty="0"/>
          </a:p>
          <a:p>
            <a:pPr marL="0" indent="0">
              <a:buNone/>
            </a:pPr>
            <a:r>
              <a:rPr lang="pl-PL" sz="1700" dirty="0"/>
              <a:t>Łatwe w użyciu i integracja z platformą GitHub, ale może być ograniczone w funkcjonalności w porównaniu do niektórych innych narzędzi.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624116-4B50-B1E3-919C-0F3EAFA31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566127"/>
            <a:ext cx="5458968" cy="37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8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23ADDA-94E8-CE90-841F-05B7D931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Przykład zastosowania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756B38-9C93-0087-AAC3-AB97C3D06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err="1"/>
              <a:t>Github</a:t>
            </a:r>
            <a:r>
              <a:rPr lang="pl-PL" dirty="0"/>
              <a:t> Desktop w projekcie open </a:t>
            </a:r>
            <a:r>
              <a:rPr lang="pl-PL" dirty="0" err="1"/>
              <a:t>source</a:t>
            </a:r>
            <a:r>
              <a:rPr lang="pl-PL" dirty="0"/>
              <a:t>:</a:t>
            </a:r>
          </a:p>
          <a:p>
            <a:pPr marL="0" indent="0">
              <a:buNone/>
            </a:pPr>
            <a:r>
              <a:rPr lang="pl-PL" sz="2400" dirty="0"/>
              <a:t>W projekcie open </a:t>
            </a:r>
            <a:r>
              <a:rPr lang="pl-PL" sz="2400" dirty="0" err="1"/>
              <a:t>source</a:t>
            </a:r>
            <a:r>
              <a:rPr lang="pl-PL" sz="2400" dirty="0"/>
              <a:t>, gdzie współpracują różni programiści, </a:t>
            </a:r>
            <a:r>
              <a:rPr lang="pl-PL" sz="2400" dirty="0" err="1"/>
              <a:t>Github</a:t>
            </a:r>
            <a:r>
              <a:rPr lang="pl-PL" sz="2400" dirty="0"/>
              <a:t> Desktop może być wygodnym narzędziem do przeglądania zmian w kodzie, wykonywania </a:t>
            </a:r>
            <a:r>
              <a:rPr lang="pl-PL" sz="2400" dirty="0" err="1"/>
              <a:t>commitów</a:t>
            </a:r>
            <a:r>
              <a:rPr lang="pl-PL" sz="2400" dirty="0"/>
              <a:t> oraz tworzenia i przeglądania </a:t>
            </a:r>
            <a:r>
              <a:rPr lang="pl-PL" sz="2400" dirty="0" err="1"/>
              <a:t>pull</a:t>
            </a:r>
            <a:r>
              <a:rPr lang="pl-PL" sz="2400" dirty="0"/>
              <a:t> </a:t>
            </a:r>
            <a:r>
              <a:rPr lang="pl-PL" sz="2400" dirty="0" err="1"/>
              <a:t>requestów</a:t>
            </a:r>
            <a:r>
              <a:rPr lang="pl-PL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051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3CEA51-E573-112B-8337-957CF517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Porównanie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Narzędzi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Desktopowych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Gita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FB5865-A0C3-B105-5EC4-6A390B32B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0" i="0" dirty="0" err="1">
                <a:effectLst/>
              </a:rPr>
              <a:t>Każde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narzędzie</a:t>
            </a:r>
            <a:r>
              <a:rPr lang="en-US" sz="2000" b="0" i="0" dirty="0">
                <a:effectLst/>
              </a:rPr>
              <a:t> ma </a:t>
            </a:r>
            <a:r>
              <a:rPr lang="en-US" sz="2000" b="0" i="0" dirty="0" err="1">
                <a:effectLst/>
              </a:rPr>
              <a:t>swoje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unikalne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cechy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zalety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które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można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dostosować</a:t>
            </a:r>
            <a:r>
              <a:rPr lang="en-US" sz="2000" b="0" i="0" dirty="0">
                <a:effectLst/>
              </a:rPr>
              <a:t> do </a:t>
            </a:r>
            <a:r>
              <a:rPr lang="en-US" sz="2000" b="0" i="0" dirty="0" err="1">
                <a:effectLst/>
              </a:rPr>
              <a:t>potrzeb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projektu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preferencji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użytkownika</a:t>
            </a:r>
            <a:r>
              <a:rPr lang="en-US" sz="2000" b="0" i="0" dirty="0">
                <a:effectLst/>
              </a:rPr>
              <a:t>. Git GUI jest </a:t>
            </a:r>
            <a:r>
              <a:rPr lang="en-US" sz="2000" b="0" i="0" dirty="0" err="1">
                <a:effectLst/>
              </a:rPr>
              <a:t>idealny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dla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początkujących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GitKraken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oferuje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zaawansowane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funkcje</a:t>
            </a:r>
            <a:r>
              <a:rPr lang="en-US" sz="2000" b="0" i="0" dirty="0">
                <a:effectLst/>
              </a:rPr>
              <a:t>, SourceTree </a:t>
            </a:r>
            <a:r>
              <a:rPr lang="en-US" sz="2000" b="0" i="0" dirty="0" err="1">
                <a:effectLst/>
              </a:rPr>
              <a:t>zapewnia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prostotę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obsługi</a:t>
            </a:r>
            <a:r>
              <a:rPr lang="en-US" sz="2000" b="0" i="0" dirty="0">
                <a:effectLst/>
              </a:rPr>
              <a:t>, a GitHub Desktop </a:t>
            </a:r>
            <a:r>
              <a:rPr lang="en-US" sz="2000" b="0" i="0" dirty="0" err="1">
                <a:effectLst/>
              </a:rPr>
              <a:t>integruje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się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bezpośrednio</a:t>
            </a:r>
            <a:r>
              <a:rPr lang="en-US" sz="2000" b="0" i="0" dirty="0">
                <a:effectLst/>
              </a:rPr>
              <a:t> z </a:t>
            </a:r>
            <a:r>
              <a:rPr lang="en-US" sz="2000" b="0" i="0" dirty="0" err="1">
                <a:effectLst/>
              </a:rPr>
              <a:t>platformą</a:t>
            </a:r>
            <a:r>
              <a:rPr lang="en-US" sz="2000" b="0" i="0" dirty="0">
                <a:effectLst/>
              </a:rPr>
              <a:t> GitHub.</a:t>
            </a:r>
            <a:endParaRPr lang="en-US" sz="2000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E1419933-DF78-5FDD-04F4-BC7D5112478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37414651"/>
              </p:ext>
            </p:extLst>
          </p:nvPr>
        </p:nvGraphicFramePr>
        <p:xfrm>
          <a:off x="6082748" y="1950123"/>
          <a:ext cx="5334162" cy="295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412">
                  <a:extLst>
                    <a:ext uri="{9D8B030D-6E8A-4147-A177-3AD203B41FA5}">
                      <a16:colId xmlns:a16="http://schemas.microsoft.com/office/drawing/2014/main" val="3395848906"/>
                    </a:ext>
                  </a:extLst>
                </a:gridCol>
                <a:gridCol w="1003557">
                  <a:extLst>
                    <a:ext uri="{9D8B030D-6E8A-4147-A177-3AD203B41FA5}">
                      <a16:colId xmlns:a16="http://schemas.microsoft.com/office/drawing/2014/main" val="2711337960"/>
                    </a:ext>
                  </a:extLst>
                </a:gridCol>
                <a:gridCol w="1077318">
                  <a:extLst>
                    <a:ext uri="{9D8B030D-6E8A-4147-A177-3AD203B41FA5}">
                      <a16:colId xmlns:a16="http://schemas.microsoft.com/office/drawing/2014/main" val="994151307"/>
                    </a:ext>
                  </a:extLst>
                </a:gridCol>
                <a:gridCol w="1077318">
                  <a:extLst>
                    <a:ext uri="{9D8B030D-6E8A-4147-A177-3AD203B41FA5}">
                      <a16:colId xmlns:a16="http://schemas.microsoft.com/office/drawing/2014/main" val="3356080659"/>
                    </a:ext>
                  </a:extLst>
                </a:gridCol>
                <a:gridCol w="1003557">
                  <a:extLst>
                    <a:ext uri="{9D8B030D-6E8A-4147-A177-3AD203B41FA5}">
                      <a16:colId xmlns:a16="http://schemas.microsoft.com/office/drawing/2014/main" val="3316349182"/>
                    </a:ext>
                  </a:extLst>
                </a:gridCol>
              </a:tblGrid>
              <a:tr h="422766">
                <a:tc>
                  <a:txBody>
                    <a:bodyPr/>
                    <a:lstStyle/>
                    <a:p>
                      <a:pPr fontAlgn="b"/>
                      <a:r>
                        <a:rPr lang="pl-PL" sz="1100" b="1">
                          <a:effectLst/>
                        </a:rPr>
                        <a:t>Funkcja/Aspekt</a:t>
                      </a:r>
                    </a:p>
                  </a:txBody>
                  <a:tcPr marL="57395" marR="57395" marT="28698" marB="2869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l-PL" sz="1100" b="1">
                          <a:effectLst/>
                        </a:rPr>
                        <a:t>Git GUI</a:t>
                      </a:r>
                    </a:p>
                  </a:txBody>
                  <a:tcPr marL="57395" marR="57395" marT="28698" marB="2869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l-PL" sz="1100" b="1">
                          <a:effectLst/>
                        </a:rPr>
                        <a:t>GitKraken</a:t>
                      </a:r>
                    </a:p>
                  </a:txBody>
                  <a:tcPr marL="57395" marR="57395" marT="28698" marB="2869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l-PL" sz="1100" b="1">
                          <a:effectLst/>
                        </a:rPr>
                        <a:t>SourceTree</a:t>
                      </a:r>
                    </a:p>
                  </a:txBody>
                  <a:tcPr marL="57395" marR="57395" marT="28698" marB="28698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l-PL" sz="1100" b="1">
                          <a:effectLst/>
                        </a:rPr>
                        <a:t>GitHub Desktop</a:t>
                      </a:r>
                    </a:p>
                  </a:txBody>
                  <a:tcPr marL="57395" marR="57395" marT="28698" marB="28698" anchor="b"/>
                </a:tc>
                <a:extLst>
                  <a:ext uri="{0D108BD9-81ED-4DB2-BD59-A6C34878D82A}">
                    <a16:rowId xmlns:a16="http://schemas.microsoft.com/office/drawing/2014/main" val="1410053002"/>
                  </a:ext>
                </a:extLst>
              </a:tr>
              <a:tr h="422766"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Interfejs graficzny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Prosty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Bogaty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 dirty="0">
                          <a:effectLst/>
                        </a:rPr>
                        <a:t>Intuicyjny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Łatwy w użyciu</a:t>
                      </a:r>
                    </a:p>
                  </a:txBody>
                  <a:tcPr marL="57395" marR="57395" marT="28698" marB="28698" anchor="ctr"/>
                </a:tc>
                <a:extLst>
                  <a:ext uri="{0D108BD9-81ED-4DB2-BD59-A6C34878D82A}">
                    <a16:rowId xmlns:a16="http://schemas.microsoft.com/office/drawing/2014/main" val="1569038984"/>
                  </a:ext>
                </a:extLst>
              </a:tr>
              <a:tr h="422766"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Dostępność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 dirty="0">
                          <a:effectLst/>
                        </a:rPr>
                        <a:t>Darmowe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Płatne i darmowe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Darmowe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Darmowe</a:t>
                      </a:r>
                    </a:p>
                  </a:txBody>
                  <a:tcPr marL="57395" marR="57395" marT="28698" marB="28698" anchor="ctr"/>
                </a:tc>
                <a:extLst>
                  <a:ext uri="{0D108BD9-81ED-4DB2-BD59-A6C34878D82A}">
                    <a16:rowId xmlns:a16="http://schemas.microsoft.com/office/drawing/2014/main" val="2396731633"/>
                  </a:ext>
                </a:extLst>
              </a:tr>
              <a:tr h="422766"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Zarządzanie gałęziami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Tak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Tak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Tak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Tak</a:t>
                      </a:r>
                    </a:p>
                  </a:txBody>
                  <a:tcPr marL="57395" marR="57395" marT="28698" marB="28698" anchor="ctr"/>
                </a:tc>
                <a:extLst>
                  <a:ext uri="{0D108BD9-81ED-4DB2-BD59-A6C34878D82A}">
                    <a16:rowId xmlns:a16="http://schemas.microsoft.com/office/drawing/2014/main" val="1539348453"/>
                  </a:ext>
                </a:extLst>
              </a:tr>
              <a:tr h="422766"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Rozwiązywanie konfliktów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Podstawowe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Zaawansowane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Zaawansowane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Podstawowe</a:t>
                      </a:r>
                    </a:p>
                  </a:txBody>
                  <a:tcPr marL="57395" marR="57395" marT="28698" marB="28698" anchor="ctr"/>
                </a:tc>
                <a:extLst>
                  <a:ext uri="{0D108BD9-81ED-4DB2-BD59-A6C34878D82A}">
                    <a16:rowId xmlns:a16="http://schemas.microsoft.com/office/drawing/2014/main" val="3409865622"/>
                  </a:ext>
                </a:extLst>
              </a:tr>
              <a:tr h="422766"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Integracja z GitHub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Brak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Tak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Brak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Tak</a:t>
                      </a:r>
                    </a:p>
                  </a:txBody>
                  <a:tcPr marL="57395" marR="57395" marT="28698" marB="28698" anchor="ctr"/>
                </a:tc>
                <a:extLst>
                  <a:ext uri="{0D108BD9-81ED-4DB2-BD59-A6C34878D82A}">
                    <a16:rowId xmlns:a16="http://schemas.microsoft.com/office/drawing/2014/main" val="597504920"/>
                  </a:ext>
                </a:extLst>
              </a:tr>
              <a:tr h="422766"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Wsparcie techniczne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Ograniczone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Dobre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>
                          <a:effectLst/>
                        </a:rPr>
                        <a:t>Dobre</a:t>
                      </a:r>
                    </a:p>
                  </a:txBody>
                  <a:tcPr marL="57395" marR="57395" marT="28698" marB="28698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100" dirty="0">
                          <a:effectLst/>
                        </a:rPr>
                        <a:t>Ograniczone</a:t>
                      </a:r>
                    </a:p>
                  </a:txBody>
                  <a:tcPr marL="57395" marR="57395" marT="28698" marB="28698" anchor="ctr"/>
                </a:tc>
                <a:extLst>
                  <a:ext uri="{0D108BD9-81ED-4DB2-BD59-A6C34878D82A}">
                    <a16:rowId xmlns:a16="http://schemas.microsoft.com/office/drawing/2014/main" val="39452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0495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1FFDE2-DBC3-4A74-7D39-4756105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tx2"/>
                </a:solidFill>
              </a:rPr>
              <a:t>Serwery zdalnych repozytoriów gita</a:t>
            </a:r>
          </a:p>
        </p:txBody>
      </p:sp>
      <p:sp>
        <p:nvSpPr>
          <p:cNvPr id="30" name="Symbol zastępczy zawartości 2">
            <a:extLst>
              <a:ext uri="{FF2B5EF4-FFF2-40B4-BE49-F238E27FC236}">
                <a16:creationId xmlns:a16="http://schemas.microsoft.com/office/drawing/2014/main" id="{5C8CE597-BD31-ADF2-A4D3-CDB882D4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tx2"/>
                </a:solidFill>
              </a:rPr>
              <a:t>Serwer zdalny repozytoriów jest to platforma internetowa lub serwer, który przechowuje kod źródłowy projektu, umożliwiając programistom pracę nad projektem z różnych lokalizacji.</a:t>
            </a:r>
          </a:p>
          <a:p>
            <a:pPr marL="0" indent="0">
              <a:buNone/>
            </a:pPr>
            <a:r>
              <a:rPr lang="en-GB" sz="1600">
                <a:solidFill>
                  <a:schemeClr val="tx2"/>
                </a:solidFill>
              </a:rPr>
              <a:t>Funkcje</a:t>
            </a:r>
            <a:r>
              <a:rPr lang="pl-PL" sz="1600">
                <a:solidFill>
                  <a:schemeClr val="tx2"/>
                </a:solidFill>
              </a:rPr>
              <a:t> </a:t>
            </a:r>
            <a:r>
              <a:rPr lang="pl-PL" sz="1600" dirty="0">
                <a:solidFill>
                  <a:schemeClr val="tx2"/>
                </a:solidFill>
              </a:rPr>
              <a:t>jakie spełnia:</a:t>
            </a:r>
          </a:p>
          <a:p>
            <a:r>
              <a:rPr lang="pl-PL" sz="1600" dirty="0">
                <a:solidFill>
                  <a:schemeClr val="tx2"/>
                </a:solidFill>
              </a:rPr>
              <a:t>Przechowywanie kodu źródłowego.</a:t>
            </a:r>
          </a:p>
          <a:p>
            <a:r>
              <a:rPr lang="pl-PL" sz="1600" dirty="0">
                <a:solidFill>
                  <a:schemeClr val="tx2"/>
                </a:solidFill>
              </a:rPr>
              <a:t>Zarządzanie wersjami i historią zmian.</a:t>
            </a:r>
          </a:p>
          <a:p>
            <a:r>
              <a:rPr lang="pl-PL" sz="1600" dirty="0">
                <a:solidFill>
                  <a:schemeClr val="tx2"/>
                </a:solidFill>
              </a:rPr>
              <a:t>Współpraca w zespole.</a:t>
            </a:r>
          </a:p>
          <a:p>
            <a:r>
              <a:rPr lang="pl-PL" sz="1600" dirty="0">
                <a:solidFill>
                  <a:schemeClr val="tx2"/>
                </a:solidFill>
              </a:rPr>
              <a:t>Ułatwienie procesu recenzji kodu.</a:t>
            </a:r>
          </a:p>
          <a:p>
            <a:r>
              <a:rPr lang="pl-PL" sz="1600" dirty="0">
                <a:solidFill>
                  <a:schemeClr val="tx2"/>
                </a:solidFill>
              </a:rPr>
              <a:t>Automatyzacja procesów CI/CD.</a:t>
            </a:r>
          </a:p>
          <a:p>
            <a:r>
              <a:rPr lang="pl-PL" sz="1600" dirty="0">
                <a:solidFill>
                  <a:schemeClr val="tx2"/>
                </a:solidFill>
              </a:rPr>
              <a:t>Przykłady serwerów zdalnych: GitHub, </a:t>
            </a:r>
            <a:r>
              <a:rPr lang="pl-PL" sz="1600" dirty="0" err="1">
                <a:solidFill>
                  <a:schemeClr val="tx2"/>
                </a:solidFill>
              </a:rPr>
              <a:t>GitLab</a:t>
            </a:r>
            <a:r>
              <a:rPr lang="pl-PL" sz="1600" dirty="0">
                <a:solidFill>
                  <a:schemeClr val="tx2"/>
                </a:solidFill>
              </a:rPr>
              <a:t>, </a:t>
            </a:r>
            <a:r>
              <a:rPr lang="pl-PL" sz="1600" dirty="0" err="1">
                <a:solidFill>
                  <a:schemeClr val="tx2"/>
                </a:solidFill>
              </a:rPr>
              <a:t>Bitbucket</a:t>
            </a:r>
            <a:r>
              <a:rPr lang="pl-PL" sz="16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31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5" name="Graphic 6" descr="Serwer">
            <a:extLst>
              <a:ext uri="{FF2B5EF4-FFF2-40B4-BE49-F238E27FC236}">
                <a16:creationId xmlns:a16="http://schemas.microsoft.com/office/drawing/2014/main" id="{C3132EB6-B871-F712-46F1-E1BADFF24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27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18D479-7424-B451-07F9-310EFAD4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Zalety korzystania z serwerów zdalnych repozytoriów Git</a:t>
            </a:r>
          </a:p>
        </p:txBody>
      </p:sp>
      <p:graphicFrame>
        <p:nvGraphicFramePr>
          <p:cNvPr id="34" name="Symbol zastępczy zawartości 2">
            <a:extLst>
              <a:ext uri="{FF2B5EF4-FFF2-40B4-BE49-F238E27FC236}">
                <a16:creationId xmlns:a16="http://schemas.microsoft.com/office/drawing/2014/main" id="{35DA8478-9153-7E9D-5118-CDCCF5B6E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1851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2811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440A548-C0D4-4418-940E-EDC2F1D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08B267-8CD2-4684-A57B-9F1070769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4B60352-7ABF-9A25-F8BC-CC501DEA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740" y="802955"/>
            <a:ext cx="4766330" cy="1454051"/>
          </a:xfrm>
        </p:spPr>
        <p:txBody>
          <a:bodyPr>
            <a:normAutofit/>
          </a:bodyPr>
          <a:lstStyle/>
          <a:p>
            <a:r>
              <a:rPr lang="pl-PL" sz="2000" dirty="0">
                <a:solidFill>
                  <a:schemeClr val="tx2"/>
                </a:solidFill>
              </a:rPr>
              <a:t>GitHub - jest to jedna z najpopularniejszych platform hostingowych dla projektów korzystających z systemu kontroli wersji Git.</a:t>
            </a:r>
            <a:br>
              <a:rPr lang="pl-PL" sz="2000" dirty="0">
                <a:solidFill>
                  <a:schemeClr val="tx2"/>
                </a:solidFill>
              </a:rPr>
            </a:br>
            <a:endParaRPr lang="pl-PL" sz="20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E5AB36-9328-47E9-95AD-E38AC1C0E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369"/>
            <a:ext cx="6091008" cy="6858000"/>
            <a:chOff x="305" y="-369"/>
            <a:chExt cx="6091008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32450F-A219-4BF5-88FA-A47084237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7007" cy="6858000"/>
            </a:xfrm>
            <a:custGeom>
              <a:avLst/>
              <a:gdLst>
                <a:gd name="connsiteX0" fmla="*/ 1423825 w 6057007"/>
                <a:gd name="connsiteY0" fmla="*/ 0 h 6858000"/>
                <a:gd name="connsiteX1" fmla="*/ 4262456 w 6057007"/>
                <a:gd name="connsiteY1" fmla="*/ 0 h 6858000"/>
                <a:gd name="connsiteX2" fmla="*/ 4371584 w 6057007"/>
                <a:gd name="connsiteY2" fmla="*/ 79625 h 6858000"/>
                <a:gd name="connsiteX3" fmla="*/ 5400299 w 6057007"/>
                <a:gd name="connsiteY3" fmla="*/ 1779691 h 6858000"/>
                <a:gd name="connsiteX4" fmla="*/ 5961759 w 6057007"/>
                <a:gd name="connsiteY4" fmla="*/ 4554903 h 6858000"/>
                <a:gd name="connsiteX5" fmla="*/ 4326541 w 6057007"/>
                <a:gd name="connsiteY5" fmla="*/ 6729688 h 6858000"/>
                <a:gd name="connsiteX6" fmla="*/ 4109121 w 6057007"/>
                <a:gd name="connsiteY6" fmla="*/ 6858000 h 6858000"/>
                <a:gd name="connsiteX7" fmla="*/ 1145358 w 6057007"/>
                <a:gd name="connsiteY7" fmla="*/ 6858000 h 6858000"/>
                <a:gd name="connsiteX8" fmla="*/ 1143587 w 6057007"/>
                <a:gd name="connsiteY8" fmla="*/ 6856705 h 6858000"/>
                <a:gd name="connsiteX9" fmla="*/ 162579 w 6057007"/>
                <a:gd name="connsiteY9" fmla="*/ 6240990 h 6858000"/>
                <a:gd name="connsiteX10" fmla="*/ 0 w 6057007"/>
                <a:gd name="connsiteY10" fmla="*/ 6125553 h 6858000"/>
                <a:gd name="connsiteX11" fmla="*/ 0 w 6057007"/>
                <a:gd name="connsiteY11" fmla="*/ 4670879 h 6858000"/>
                <a:gd name="connsiteX12" fmla="*/ 38388 w 6057007"/>
                <a:gd name="connsiteY12" fmla="*/ 4778792 h 6858000"/>
                <a:gd name="connsiteX13" fmla="*/ 155449 w 6057007"/>
                <a:gd name="connsiteY13" fmla="*/ 5029879 h 6858000"/>
                <a:gd name="connsiteX14" fmla="*/ 411802 w 6057007"/>
                <a:gd name="connsiteY14" fmla="*/ 5399531 h 6858000"/>
                <a:gd name="connsiteX15" fmla="*/ 806388 w 6057007"/>
                <a:gd name="connsiteY15" fmla="*/ 5659633 h 6858000"/>
                <a:gd name="connsiteX16" fmla="*/ 1801512 w 6057007"/>
                <a:gd name="connsiteY16" fmla="*/ 6314010 h 6858000"/>
                <a:gd name="connsiteX17" fmla="*/ 2653483 w 6057007"/>
                <a:gd name="connsiteY17" fmla="*/ 6529898 h 6858000"/>
                <a:gd name="connsiteX18" fmla="*/ 3666486 w 6057007"/>
                <a:gd name="connsiteY18" fmla="*/ 6190615 h 6858000"/>
                <a:gd name="connsiteX19" fmla="*/ 4658657 w 6057007"/>
                <a:gd name="connsiteY19" fmla="*/ 5428179 h 6858000"/>
                <a:gd name="connsiteX20" fmla="*/ 5222967 w 6057007"/>
                <a:gd name="connsiteY20" fmla="*/ 4356944 h 6858000"/>
                <a:gd name="connsiteX21" fmla="*/ 4724795 w 6057007"/>
                <a:gd name="connsiteY21" fmla="*/ 2210416 h 6858000"/>
                <a:gd name="connsiteX22" fmla="*/ 4473185 w 6057007"/>
                <a:gd name="connsiteY22" fmla="*/ 1691554 h 6858000"/>
                <a:gd name="connsiteX23" fmla="*/ 4046677 w 6057007"/>
                <a:gd name="connsiteY23" fmla="*/ 911781 h 6858000"/>
                <a:gd name="connsiteX24" fmla="*/ 3555564 w 6057007"/>
                <a:gd name="connsiteY24" fmla="*/ 585888 h 6858000"/>
                <a:gd name="connsiteX25" fmla="*/ 2405914 w 6057007"/>
                <a:gd name="connsiteY25" fmla="*/ 536282 h 6858000"/>
                <a:gd name="connsiteX26" fmla="*/ 1345719 w 6057007"/>
                <a:gd name="connsiteY26" fmla="*/ 957619 h 6858000"/>
                <a:gd name="connsiteX27" fmla="*/ 73341 w 6057007"/>
                <a:gd name="connsiteY27" fmla="*/ 2571698 h 6858000"/>
                <a:gd name="connsiteX28" fmla="*/ 0 w 6057007"/>
                <a:gd name="connsiteY28" fmla="*/ 2803810 h 6858000"/>
                <a:gd name="connsiteX29" fmla="*/ 0 w 6057007"/>
                <a:gd name="connsiteY29" fmla="*/ 1147591 h 6858000"/>
                <a:gd name="connsiteX30" fmla="*/ 142706 w 6057007"/>
                <a:gd name="connsiteY30" fmla="*/ 968763 h 6858000"/>
                <a:gd name="connsiteX31" fmla="*/ 971831 w 6057007"/>
                <a:gd name="connsiteY31" fmla="*/ 249890 h 6858000"/>
                <a:gd name="connsiteX32" fmla="*/ 1288677 w 6057007"/>
                <a:gd name="connsiteY32" fmla="*/ 658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57007" h="6858000">
                  <a:moveTo>
                    <a:pt x="1423825" y="0"/>
                  </a:moveTo>
                  <a:lnTo>
                    <a:pt x="4262456" y="0"/>
                  </a:lnTo>
                  <a:lnTo>
                    <a:pt x="4371584" y="79625"/>
                  </a:lnTo>
                  <a:cubicBezTo>
                    <a:pt x="4860533" y="476670"/>
                    <a:pt x="5063885" y="1132812"/>
                    <a:pt x="5400299" y="1779691"/>
                  </a:cubicBezTo>
                  <a:cubicBezTo>
                    <a:pt x="5848849" y="2642194"/>
                    <a:pt x="6244956" y="3497996"/>
                    <a:pt x="5961759" y="4554903"/>
                  </a:cubicBezTo>
                  <a:cubicBezTo>
                    <a:pt x="5691575" y="5563242"/>
                    <a:pt x="5092427" y="6238887"/>
                    <a:pt x="4326541" y="6729688"/>
                  </a:cubicBezTo>
                  <a:lnTo>
                    <a:pt x="4109121" y="6858000"/>
                  </a:lnTo>
                  <a:lnTo>
                    <a:pt x="1145358" y="6858000"/>
                  </a:lnTo>
                  <a:lnTo>
                    <a:pt x="1143587" y="6856705"/>
                  </a:lnTo>
                  <a:cubicBezTo>
                    <a:pt x="699546" y="6541440"/>
                    <a:pt x="399287" y="6392433"/>
                    <a:pt x="162579" y="6240990"/>
                  </a:cubicBezTo>
                  <a:lnTo>
                    <a:pt x="0" y="6125553"/>
                  </a:lnTo>
                  <a:lnTo>
                    <a:pt x="0" y="4670879"/>
                  </a:lnTo>
                  <a:lnTo>
                    <a:pt x="38388" y="4778792"/>
                  </a:lnTo>
                  <a:cubicBezTo>
                    <a:pt x="72793" y="4862402"/>
                    <a:pt x="111802" y="4945953"/>
                    <a:pt x="155449" y="5029879"/>
                  </a:cubicBezTo>
                  <a:cubicBezTo>
                    <a:pt x="273464" y="5256810"/>
                    <a:pt x="351295" y="5344113"/>
                    <a:pt x="411802" y="5399531"/>
                  </a:cubicBezTo>
                  <a:cubicBezTo>
                    <a:pt x="500065" y="5480405"/>
                    <a:pt x="628514" y="5555615"/>
                    <a:pt x="806388" y="5659633"/>
                  </a:cubicBezTo>
                  <a:cubicBezTo>
                    <a:pt x="1044358" y="5798926"/>
                    <a:pt x="1370396" y="5989780"/>
                    <a:pt x="1801512" y="6314010"/>
                  </a:cubicBezTo>
                  <a:cubicBezTo>
                    <a:pt x="2037213" y="6491324"/>
                    <a:pt x="2315885" y="6561958"/>
                    <a:pt x="2653483" y="6529898"/>
                  </a:cubicBezTo>
                  <a:cubicBezTo>
                    <a:pt x="2962383" y="6500529"/>
                    <a:pt x="3312661" y="6383221"/>
                    <a:pt x="3666486" y="6190615"/>
                  </a:cubicBezTo>
                  <a:cubicBezTo>
                    <a:pt x="4083218" y="5963697"/>
                    <a:pt x="4407642" y="5714350"/>
                    <a:pt x="4658657" y="5428179"/>
                  </a:cubicBezTo>
                  <a:cubicBezTo>
                    <a:pt x="4927319" y="5121947"/>
                    <a:pt x="5111907" y="4771422"/>
                    <a:pt x="5222967" y="4356944"/>
                  </a:cubicBezTo>
                  <a:cubicBezTo>
                    <a:pt x="5418167" y="3628447"/>
                    <a:pt x="5139747" y="3007703"/>
                    <a:pt x="4724795" y="2210416"/>
                  </a:cubicBezTo>
                  <a:cubicBezTo>
                    <a:pt x="4631776" y="2031551"/>
                    <a:pt x="4551122" y="1858737"/>
                    <a:pt x="4473185" y="1691554"/>
                  </a:cubicBezTo>
                  <a:cubicBezTo>
                    <a:pt x="4326842" y="1377756"/>
                    <a:pt x="4200559" y="1106810"/>
                    <a:pt x="4046677" y="911781"/>
                  </a:cubicBezTo>
                  <a:cubicBezTo>
                    <a:pt x="3910561" y="739097"/>
                    <a:pt x="3763658" y="641647"/>
                    <a:pt x="3555564" y="585888"/>
                  </a:cubicBezTo>
                  <a:cubicBezTo>
                    <a:pt x="3178534" y="484863"/>
                    <a:pt x="2791842" y="468166"/>
                    <a:pt x="2405914" y="536282"/>
                  </a:cubicBezTo>
                  <a:cubicBezTo>
                    <a:pt x="2032757" y="602054"/>
                    <a:pt x="1676044" y="743871"/>
                    <a:pt x="1345719" y="957619"/>
                  </a:cubicBezTo>
                  <a:cubicBezTo>
                    <a:pt x="762775" y="1334788"/>
                    <a:pt x="318714" y="1900690"/>
                    <a:pt x="73341" y="2571698"/>
                  </a:cubicBezTo>
                  <a:lnTo>
                    <a:pt x="0" y="2803810"/>
                  </a:lnTo>
                  <a:lnTo>
                    <a:pt x="0" y="1147591"/>
                  </a:lnTo>
                  <a:lnTo>
                    <a:pt x="142706" y="968763"/>
                  </a:lnTo>
                  <a:cubicBezTo>
                    <a:pt x="388539" y="688063"/>
                    <a:pt x="668237" y="446316"/>
                    <a:pt x="971831" y="249890"/>
                  </a:cubicBezTo>
                  <a:cubicBezTo>
                    <a:pt x="1074829" y="183240"/>
                    <a:pt x="1180574" y="121805"/>
                    <a:pt x="1288677" y="6583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5AC662-4000-411A-9E33-6A4B6C0FC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91008" cy="6858000"/>
            </a:xfrm>
            <a:custGeom>
              <a:avLst/>
              <a:gdLst>
                <a:gd name="connsiteX0" fmla="*/ 0 w 6091008"/>
                <a:gd name="connsiteY0" fmla="*/ 5476844 h 6858000"/>
                <a:gd name="connsiteX1" fmla="*/ 15220 w 6091008"/>
                <a:gd name="connsiteY1" fmla="*/ 5501668 h 6858000"/>
                <a:gd name="connsiteX2" fmla="*/ 198940 w 6091008"/>
                <a:gd name="connsiteY2" fmla="*/ 5717964 h 6858000"/>
                <a:gd name="connsiteX3" fmla="*/ 251499 w 6091008"/>
                <a:gd name="connsiteY3" fmla="*/ 5763842 h 6858000"/>
                <a:gd name="connsiteX4" fmla="*/ 308460 w 6091008"/>
                <a:gd name="connsiteY4" fmla="*/ 5806337 h 6858000"/>
                <a:gd name="connsiteX5" fmla="*/ 368305 w 6091008"/>
                <a:gd name="connsiteY5" fmla="*/ 5847248 h 6858000"/>
                <a:gd name="connsiteX6" fmla="*/ 430451 w 6091008"/>
                <a:gd name="connsiteY6" fmla="*/ 5887305 h 6858000"/>
                <a:gd name="connsiteX7" fmla="*/ 975811 w 6091008"/>
                <a:gd name="connsiteY7" fmla="*/ 6205653 h 6858000"/>
                <a:gd name="connsiteX8" fmla="*/ 1510250 w 6091008"/>
                <a:gd name="connsiteY8" fmla="*/ 6575390 h 6858000"/>
                <a:gd name="connsiteX9" fmla="*/ 2002437 w 6091008"/>
                <a:gd name="connsiteY9" fmla="*/ 6825029 h 6858000"/>
                <a:gd name="connsiteX10" fmla="*/ 2137670 w 6091008"/>
                <a:gd name="connsiteY10" fmla="*/ 6856874 h 6858000"/>
                <a:gd name="connsiteX11" fmla="*/ 2145778 w 6091008"/>
                <a:gd name="connsiteY11" fmla="*/ 6858000 h 6858000"/>
                <a:gd name="connsiteX12" fmla="*/ 1098858 w 6091008"/>
                <a:gd name="connsiteY12" fmla="*/ 6858000 h 6858000"/>
                <a:gd name="connsiteX13" fmla="*/ 1004166 w 6091008"/>
                <a:gd name="connsiteY13" fmla="*/ 6786858 h 6858000"/>
                <a:gd name="connsiteX14" fmla="*/ 751974 w 6091008"/>
                <a:gd name="connsiteY14" fmla="*/ 6608169 h 6858000"/>
                <a:gd name="connsiteX15" fmla="*/ 623305 w 6091008"/>
                <a:gd name="connsiteY15" fmla="*/ 6522172 h 6858000"/>
                <a:gd name="connsiteX16" fmla="*/ 492346 w 6091008"/>
                <a:gd name="connsiteY16" fmla="*/ 6437477 h 6858000"/>
                <a:gd name="connsiteX17" fmla="*/ 358536 w 6091008"/>
                <a:gd name="connsiteY17" fmla="*/ 6352312 h 6858000"/>
                <a:gd name="connsiteX18" fmla="*/ 290710 w 6091008"/>
                <a:gd name="connsiteY18" fmla="*/ 6308820 h 6858000"/>
                <a:gd name="connsiteX19" fmla="*/ 221792 w 6091008"/>
                <a:gd name="connsiteY19" fmla="*/ 6263122 h 6858000"/>
                <a:gd name="connsiteX20" fmla="*/ 152460 w 6091008"/>
                <a:gd name="connsiteY20" fmla="*/ 6215106 h 6858000"/>
                <a:gd name="connsiteX21" fmla="*/ 83055 w 6091008"/>
                <a:gd name="connsiteY21" fmla="*/ 6163978 h 6858000"/>
                <a:gd name="connsiteX22" fmla="*/ 14161 w 6091008"/>
                <a:gd name="connsiteY22" fmla="*/ 6109014 h 6858000"/>
                <a:gd name="connsiteX23" fmla="*/ 0 w 6091008"/>
                <a:gd name="connsiteY23" fmla="*/ 6096195 h 6858000"/>
                <a:gd name="connsiteX24" fmla="*/ 3707444 w 6091008"/>
                <a:gd name="connsiteY24" fmla="*/ 0 h 6858000"/>
                <a:gd name="connsiteX25" fmla="*/ 4265528 w 6091008"/>
                <a:gd name="connsiteY25" fmla="*/ 0 h 6858000"/>
                <a:gd name="connsiteX26" fmla="*/ 4291472 w 6091008"/>
                <a:gd name="connsiteY26" fmla="*/ 15596 h 6858000"/>
                <a:gd name="connsiteX27" fmla="*/ 4431124 w 6091008"/>
                <a:gd name="connsiteY27" fmla="*/ 119052 h 6858000"/>
                <a:gd name="connsiteX28" fmla="*/ 4899570 w 6091008"/>
                <a:gd name="connsiteY28" fmla="*/ 643769 h 6858000"/>
                <a:gd name="connsiteX29" fmla="*/ 5247925 w 6091008"/>
                <a:gd name="connsiteY29" fmla="*/ 1232134 h 6858000"/>
                <a:gd name="connsiteX30" fmla="*/ 5401234 w 6091008"/>
                <a:gd name="connsiteY30" fmla="*/ 1518442 h 6858000"/>
                <a:gd name="connsiteX31" fmla="*/ 5480921 w 6091008"/>
                <a:gd name="connsiteY31" fmla="*/ 1662114 h 6858000"/>
                <a:gd name="connsiteX32" fmla="*/ 5561804 w 6091008"/>
                <a:gd name="connsiteY32" fmla="*/ 1812436 h 6858000"/>
                <a:gd name="connsiteX33" fmla="*/ 5855037 w 6091008"/>
                <a:gd name="connsiteY33" fmla="*/ 2457716 h 6858000"/>
                <a:gd name="connsiteX34" fmla="*/ 6052254 w 6091008"/>
                <a:gd name="connsiteY34" fmla="*/ 3193699 h 6858000"/>
                <a:gd name="connsiteX35" fmla="*/ 6073151 w 6091008"/>
                <a:gd name="connsiteY35" fmla="*/ 4004612 h 6858000"/>
                <a:gd name="connsiteX36" fmla="*/ 6067309 w 6091008"/>
                <a:gd name="connsiteY36" fmla="*/ 4055890 h 6858000"/>
                <a:gd name="connsiteX37" fmla="*/ 6059979 w 6091008"/>
                <a:gd name="connsiteY37" fmla="*/ 4106917 h 6858000"/>
                <a:gd name="connsiteX38" fmla="*/ 6052371 w 6091008"/>
                <a:gd name="connsiteY38" fmla="*/ 4158016 h 6858000"/>
                <a:gd name="connsiteX39" fmla="*/ 6043434 w 6091008"/>
                <a:gd name="connsiteY39" fmla="*/ 4208759 h 6858000"/>
                <a:gd name="connsiteX40" fmla="*/ 6023229 w 6091008"/>
                <a:gd name="connsiteY40" fmla="*/ 4309769 h 6858000"/>
                <a:gd name="connsiteX41" fmla="*/ 5999922 w 6091008"/>
                <a:gd name="connsiteY41" fmla="*/ 4409799 h 6858000"/>
                <a:gd name="connsiteX42" fmla="*/ 5987157 w 6091008"/>
                <a:gd name="connsiteY42" fmla="*/ 4459369 h 6858000"/>
                <a:gd name="connsiteX43" fmla="*/ 5973731 w 6091008"/>
                <a:gd name="connsiteY43" fmla="*/ 4508027 h 6858000"/>
                <a:gd name="connsiteX44" fmla="*/ 5944653 w 6091008"/>
                <a:gd name="connsiteY44" fmla="*/ 4602538 h 6858000"/>
                <a:gd name="connsiteX45" fmla="*/ 5915334 w 6091008"/>
                <a:gd name="connsiteY45" fmla="*/ 4696982 h 6858000"/>
                <a:gd name="connsiteX46" fmla="*/ 5881786 w 6091008"/>
                <a:gd name="connsiteY46" fmla="*/ 4790295 h 6858000"/>
                <a:gd name="connsiteX47" fmla="*/ 5539609 w 6091008"/>
                <a:gd name="connsiteY47" fmla="*/ 5504511 h 6858000"/>
                <a:gd name="connsiteX48" fmla="*/ 5432400 w 6091008"/>
                <a:gd name="connsiteY48" fmla="*/ 5669348 h 6858000"/>
                <a:gd name="connsiteX49" fmla="*/ 5404330 w 6091008"/>
                <a:gd name="connsiteY49" fmla="*/ 5709372 h 6858000"/>
                <a:gd name="connsiteX50" fmla="*/ 5375525 w 6091008"/>
                <a:gd name="connsiteY50" fmla="*/ 5748757 h 6858000"/>
                <a:gd name="connsiteX51" fmla="*/ 5317831 w 6091008"/>
                <a:gd name="connsiteY51" fmla="*/ 5827355 h 6858000"/>
                <a:gd name="connsiteX52" fmla="*/ 5288208 w 6091008"/>
                <a:gd name="connsiteY52" fmla="*/ 5865932 h 6858000"/>
                <a:gd name="connsiteX53" fmla="*/ 5273251 w 6091008"/>
                <a:gd name="connsiteY53" fmla="*/ 5885035 h 6858000"/>
                <a:gd name="connsiteX54" fmla="*/ 5256656 w 6091008"/>
                <a:gd name="connsiteY54" fmla="*/ 5902520 h 6858000"/>
                <a:gd name="connsiteX55" fmla="*/ 5189858 w 6091008"/>
                <a:gd name="connsiteY55" fmla="*/ 5971616 h 6858000"/>
                <a:gd name="connsiteX56" fmla="*/ 5156287 w 6091008"/>
                <a:gd name="connsiteY56" fmla="*/ 6005600 h 6858000"/>
                <a:gd name="connsiteX57" fmla="*/ 5121598 w 6091008"/>
                <a:gd name="connsiteY57" fmla="*/ 6037962 h 6858000"/>
                <a:gd name="connsiteX58" fmla="*/ 5051798 w 6091008"/>
                <a:gd name="connsiteY58" fmla="*/ 6101838 h 6858000"/>
                <a:gd name="connsiteX59" fmla="*/ 4463594 w 6091008"/>
                <a:gd name="connsiteY59" fmla="*/ 6532280 h 6858000"/>
                <a:gd name="connsiteX60" fmla="*/ 4388637 w 6091008"/>
                <a:gd name="connsiteY60" fmla="*/ 6579169 h 6858000"/>
                <a:gd name="connsiteX61" fmla="*/ 4312856 w 6091008"/>
                <a:gd name="connsiteY61" fmla="*/ 6623337 h 6858000"/>
                <a:gd name="connsiteX62" fmla="*/ 4237558 w 6091008"/>
                <a:gd name="connsiteY62" fmla="*/ 6667632 h 6858000"/>
                <a:gd name="connsiteX63" fmla="*/ 4161774 w 6091008"/>
                <a:gd name="connsiteY63" fmla="*/ 6709883 h 6858000"/>
                <a:gd name="connsiteX64" fmla="*/ 4010448 w 6091008"/>
                <a:gd name="connsiteY64" fmla="*/ 6792981 h 6858000"/>
                <a:gd name="connsiteX65" fmla="*/ 3935163 w 6091008"/>
                <a:gd name="connsiteY65" fmla="*/ 6834338 h 6858000"/>
                <a:gd name="connsiteX66" fmla="*/ 3892887 w 6091008"/>
                <a:gd name="connsiteY66" fmla="*/ 6858000 h 6858000"/>
                <a:gd name="connsiteX67" fmla="*/ 2743942 w 6091008"/>
                <a:gd name="connsiteY67" fmla="*/ 6858000 h 6858000"/>
                <a:gd name="connsiteX68" fmla="*/ 2852577 w 6091008"/>
                <a:gd name="connsiteY68" fmla="*/ 6838910 h 6858000"/>
                <a:gd name="connsiteX69" fmla="*/ 3143255 w 6091008"/>
                <a:gd name="connsiteY69" fmla="*/ 6759775 h 6858000"/>
                <a:gd name="connsiteX70" fmla="*/ 3430899 w 6091008"/>
                <a:gd name="connsiteY70" fmla="*/ 6650056 h 6858000"/>
                <a:gd name="connsiteX71" fmla="*/ 3713289 w 6091008"/>
                <a:gd name="connsiteY71" fmla="*/ 6514054 h 6858000"/>
                <a:gd name="connsiteX72" fmla="*/ 3981228 w 6091008"/>
                <a:gd name="connsiteY72" fmla="*/ 6334878 h 6858000"/>
                <a:gd name="connsiteX73" fmla="*/ 4107885 w 6091008"/>
                <a:gd name="connsiteY73" fmla="*/ 6233689 h 6858000"/>
                <a:gd name="connsiteX74" fmla="*/ 4169795 w 6091008"/>
                <a:gd name="connsiteY74" fmla="*/ 6181389 h 6858000"/>
                <a:gd name="connsiteX75" fmla="*/ 4229189 w 6091008"/>
                <a:gd name="connsiteY75" fmla="*/ 6125914 h 6858000"/>
                <a:gd name="connsiteX76" fmla="*/ 4652064 w 6091008"/>
                <a:gd name="connsiteY76" fmla="*/ 5641457 h 6858000"/>
                <a:gd name="connsiteX77" fmla="*/ 4697555 w 6091008"/>
                <a:gd name="connsiteY77" fmla="*/ 5576516 h 6858000"/>
                <a:gd name="connsiteX78" fmla="*/ 4720492 w 6091008"/>
                <a:gd name="connsiteY78" fmla="*/ 5544537 h 6858000"/>
                <a:gd name="connsiteX79" fmla="*/ 4741922 w 6091008"/>
                <a:gd name="connsiteY79" fmla="*/ 5511420 h 6858000"/>
                <a:gd name="connsiteX80" fmla="*/ 4784179 w 6091008"/>
                <a:gd name="connsiteY80" fmla="*/ 5445022 h 6858000"/>
                <a:gd name="connsiteX81" fmla="*/ 4794796 w 6091008"/>
                <a:gd name="connsiteY81" fmla="*/ 5428584 h 6858000"/>
                <a:gd name="connsiteX82" fmla="*/ 4807173 w 6091008"/>
                <a:gd name="connsiteY82" fmla="*/ 5413795 h 6858000"/>
                <a:gd name="connsiteX83" fmla="*/ 4830010 w 6091008"/>
                <a:gd name="connsiteY83" fmla="*/ 5382674 h 6858000"/>
                <a:gd name="connsiteX84" fmla="*/ 4874298 w 6091008"/>
                <a:gd name="connsiteY84" fmla="*/ 5319323 h 6858000"/>
                <a:gd name="connsiteX85" fmla="*/ 4896484 w 6091008"/>
                <a:gd name="connsiteY85" fmla="*/ 5287734 h 6858000"/>
                <a:gd name="connsiteX86" fmla="*/ 4918019 w 6091008"/>
                <a:gd name="connsiteY86" fmla="*/ 5255673 h 6858000"/>
                <a:gd name="connsiteX87" fmla="*/ 4999238 w 6091008"/>
                <a:gd name="connsiteY87" fmla="*/ 5124058 h 6858000"/>
                <a:gd name="connsiteX88" fmla="*/ 5251271 w 6091008"/>
                <a:gd name="connsiteY88" fmla="*/ 4554965 h 6858000"/>
                <a:gd name="connsiteX89" fmla="*/ 5276136 w 6091008"/>
                <a:gd name="connsiteY89" fmla="*/ 4480521 h 6858000"/>
                <a:gd name="connsiteX90" fmla="*/ 5297442 w 6091008"/>
                <a:gd name="connsiteY90" fmla="*/ 4404389 h 6858000"/>
                <a:gd name="connsiteX91" fmla="*/ 5318953 w 6091008"/>
                <a:gd name="connsiteY91" fmla="*/ 4328458 h 6858000"/>
                <a:gd name="connsiteX92" fmla="*/ 5328684 w 6091008"/>
                <a:gd name="connsiteY92" fmla="*/ 4291175 h 6858000"/>
                <a:gd name="connsiteX93" fmla="*/ 5337470 w 6091008"/>
                <a:gd name="connsiteY93" fmla="*/ 4254522 h 6858000"/>
                <a:gd name="connsiteX94" fmla="*/ 5353277 w 6091008"/>
                <a:gd name="connsiteY94" fmla="*/ 4181038 h 6858000"/>
                <a:gd name="connsiteX95" fmla="*/ 5366762 w 6091008"/>
                <a:gd name="connsiteY95" fmla="*/ 4107520 h 6858000"/>
                <a:gd name="connsiteX96" fmla="*/ 5373105 w 6091008"/>
                <a:gd name="connsiteY96" fmla="*/ 4070802 h 6858000"/>
                <a:gd name="connsiteX97" fmla="*/ 5378288 w 6091008"/>
                <a:gd name="connsiteY97" fmla="*/ 4034066 h 6858000"/>
                <a:gd name="connsiteX98" fmla="*/ 5383471 w 6091008"/>
                <a:gd name="connsiteY98" fmla="*/ 3997331 h 6858000"/>
                <a:gd name="connsiteX99" fmla="*/ 5387373 w 6091008"/>
                <a:gd name="connsiteY99" fmla="*/ 3960547 h 6858000"/>
                <a:gd name="connsiteX100" fmla="*/ 5375699 w 6091008"/>
                <a:gd name="connsiteY100" fmla="*/ 3369810 h 6858000"/>
                <a:gd name="connsiteX101" fmla="*/ 5225695 w 6091008"/>
                <a:gd name="connsiteY101" fmla="*/ 2777923 h 6858000"/>
                <a:gd name="connsiteX102" fmla="*/ 4989893 w 6091008"/>
                <a:gd name="connsiteY102" fmla="*/ 2181595 h 6858000"/>
                <a:gd name="connsiteX103" fmla="*/ 4856777 w 6091008"/>
                <a:gd name="connsiteY103" fmla="*/ 1872581 h 6858000"/>
                <a:gd name="connsiteX104" fmla="*/ 4729367 w 6091008"/>
                <a:gd name="connsiteY104" fmla="*/ 1547581 h 6858000"/>
                <a:gd name="connsiteX105" fmla="*/ 4510575 w 6091008"/>
                <a:gd name="connsiteY105" fmla="*/ 917244 h 6858000"/>
                <a:gd name="connsiteX106" fmla="*/ 4387446 w 6091008"/>
                <a:gd name="connsiteY106" fmla="*/ 626512 h 6858000"/>
                <a:gd name="connsiteX107" fmla="*/ 4227716 w 6091008"/>
                <a:gd name="connsiteY107" fmla="*/ 368510 h 6858000"/>
                <a:gd name="connsiteX108" fmla="*/ 4017774 w 6091008"/>
                <a:gd name="connsiteY108" fmla="*/ 161674 h 6858000"/>
                <a:gd name="connsiteX109" fmla="*/ 3761542 w 6091008"/>
                <a:gd name="connsiteY109" fmla="*/ 19860 h 6858000"/>
                <a:gd name="connsiteX110" fmla="*/ 3727185 w 6091008"/>
                <a:gd name="connsiteY110" fmla="*/ 6533 h 6858000"/>
                <a:gd name="connsiteX111" fmla="*/ 1325680 w 6091008"/>
                <a:gd name="connsiteY111" fmla="*/ 0 h 6858000"/>
                <a:gd name="connsiteX112" fmla="*/ 2347354 w 6091008"/>
                <a:gd name="connsiteY112" fmla="*/ 0 h 6858000"/>
                <a:gd name="connsiteX113" fmla="*/ 2262734 w 6091008"/>
                <a:gd name="connsiteY113" fmla="*/ 20581 h 6858000"/>
                <a:gd name="connsiteX114" fmla="*/ 1969830 w 6091008"/>
                <a:gd name="connsiteY114" fmla="*/ 118108 h 6858000"/>
                <a:gd name="connsiteX115" fmla="*/ 1897367 w 6091008"/>
                <a:gd name="connsiteY115" fmla="*/ 145059 h 6858000"/>
                <a:gd name="connsiteX116" fmla="*/ 1825860 w 6091008"/>
                <a:gd name="connsiteY116" fmla="*/ 175210 h 6858000"/>
                <a:gd name="connsiteX117" fmla="*/ 1754258 w 6091008"/>
                <a:gd name="connsiteY117" fmla="*/ 204746 h 6858000"/>
                <a:gd name="connsiteX118" fmla="*/ 1683442 w 6091008"/>
                <a:gd name="connsiteY118" fmla="*/ 237143 h 6858000"/>
                <a:gd name="connsiteX119" fmla="*/ 1612330 w 6091008"/>
                <a:gd name="connsiteY119" fmla="*/ 268724 h 6858000"/>
                <a:gd name="connsiteX120" fmla="*/ 1542244 w 6091008"/>
                <a:gd name="connsiteY120" fmla="*/ 303229 h 6858000"/>
                <a:gd name="connsiteX121" fmla="*/ 1471990 w 6091008"/>
                <a:gd name="connsiteY121" fmla="*/ 337395 h 6858000"/>
                <a:gd name="connsiteX122" fmla="*/ 1402813 w 6091008"/>
                <a:gd name="connsiteY122" fmla="*/ 374794 h 6858000"/>
                <a:gd name="connsiteX123" fmla="*/ 1333886 w 6091008"/>
                <a:gd name="connsiteY123" fmla="*/ 412702 h 6858000"/>
                <a:gd name="connsiteX124" fmla="*/ 1266278 w 6091008"/>
                <a:gd name="connsiteY124" fmla="*/ 453907 h 6858000"/>
                <a:gd name="connsiteX125" fmla="*/ 1199136 w 6091008"/>
                <a:gd name="connsiteY125" fmla="*/ 496266 h 6858000"/>
                <a:gd name="connsiteX126" fmla="*/ 1182302 w 6091008"/>
                <a:gd name="connsiteY126" fmla="*/ 506917 h 6858000"/>
                <a:gd name="connsiteX127" fmla="*/ 1166009 w 6091008"/>
                <a:gd name="connsiteY127" fmla="*/ 518449 h 6858000"/>
                <a:gd name="connsiteX128" fmla="*/ 1133302 w 6091008"/>
                <a:gd name="connsiteY128" fmla="*/ 541479 h 6858000"/>
                <a:gd name="connsiteX129" fmla="*/ 1067923 w 6091008"/>
                <a:gd name="connsiteY129" fmla="*/ 587403 h 6858000"/>
                <a:gd name="connsiteX130" fmla="*/ 1051509 w 6091008"/>
                <a:gd name="connsiteY130" fmla="*/ 598902 h 6858000"/>
                <a:gd name="connsiteX131" fmla="*/ 1035673 w 6091008"/>
                <a:gd name="connsiteY131" fmla="*/ 611145 h 6858000"/>
                <a:gd name="connsiteX132" fmla="*/ 1003878 w 6091008"/>
                <a:gd name="connsiteY132" fmla="*/ 635598 h 6858000"/>
                <a:gd name="connsiteX133" fmla="*/ 877673 w 6091008"/>
                <a:gd name="connsiteY133" fmla="*/ 735582 h 6858000"/>
                <a:gd name="connsiteX134" fmla="*/ 417533 w 6091008"/>
                <a:gd name="connsiteY134" fmla="*/ 1198720 h 6858000"/>
                <a:gd name="connsiteX135" fmla="*/ 54935 w 6091008"/>
                <a:gd name="connsiteY135" fmla="*/ 1756293 h 6858000"/>
                <a:gd name="connsiteX136" fmla="*/ 17844 w 6091008"/>
                <a:gd name="connsiteY136" fmla="*/ 1831433 h 6858000"/>
                <a:gd name="connsiteX137" fmla="*/ 0 w 6091008"/>
                <a:gd name="connsiteY137" fmla="*/ 1869131 h 6858000"/>
                <a:gd name="connsiteX138" fmla="*/ 0 w 6091008"/>
                <a:gd name="connsiteY138" fmla="*/ 1198550 h 6858000"/>
                <a:gd name="connsiteX139" fmla="*/ 185957 w 6091008"/>
                <a:gd name="connsiteY139" fmla="*/ 961506 h 6858000"/>
                <a:gd name="connsiteX140" fmla="*/ 689746 w 6091008"/>
                <a:gd name="connsiteY140" fmla="*/ 447064 h 6858000"/>
                <a:gd name="connsiteX141" fmla="*/ 827126 w 6091008"/>
                <a:gd name="connsiteY141" fmla="*/ 333881 h 6858000"/>
                <a:gd name="connsiteX142" fmla="*/ 968997 w 6091008"/>
                <a:gd name="connsiteY142" fmla="*/ 228085 h 6858000"/>
                <a:gd name="connsiteX143" fmla="*/ 1004883 w 6091008"/>
                <a:gd name="connsiteY143" fmla="*/ 202373 h 6858000"/>
                <a:gd name="connsiteX144" fmla="*/ 1022826 w 6091008"/>
                <a:gd name="connsiteY144" fmla="*/ 189517 h 6858000"/>
                <a:gd name="connsiteX145" fmla="*/ 1041187 w 6091008"/>
                <a:gd name="connsiteY145" fmla="*/ 177509 h 6858000"/>
                <a:gd name="connsiteX146" fmla="*/ 1114760 w 6091008"/>
                <a:gd name="connsiteY146" fmla="*/ 129512 h 6858000"/>
                <a:gd name="connsiteX147" fmla="*/ 1188498 w 6091008"/>
                <a:gd name="connsiteY147" fmla="*/ 81854 h 6858000"/>
                <a:gd name="connsiteX148" fmla="*/ 1263461 w 6091008"/>
                <a:gd name="connsiteY148" fmla="*/ 3688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091008" h="6858000">
                  <a:moveTo>
                    <a:pt x="0" y="5476844"/>
                  </a:moveTo>
                  <a:lnTo>
                    <a:pt x="15220" y="5501668"/>
                  </a:lnTo>
                  <a:cubicBezTo>
                    <a:pt x="69097" y="5585141"/>
                    <a:pt x="130925" y="5654403"/>
                    <a:pt x="198940" y="5717964"/>
                  </a:cubicBezTo>
                  <a:lnTo>
                    <a:pt x="251499" y="5763842"/>
                  </a:lnTo>
                  <a:lnTo>
                    <a:pt x="308460" y="5806337"/>
                  </a:lnTo>
                  <a:cubicBezTo>
                    <a:pt x="326685" y="5820934"/>
                    <a:pt x="348384" y="5833667"/>
                    <a:pt x="368305" y="5847248"/>
                  </a:cubicBezTo>
                  <a:cubicBezTo>
                    <a:pt x="388782" y="5860683"/>
                    <a:pt x="408424" y="5874336"/>
                    <a:pt x="430451" y="5887305"/>
                  </a:cubicBezTo>
                  <a:cubicBezTo>
                    <a:pt x="601703" y="5991186"/>
                    <a:pt x="792871" y="6091279"/>
                    <a:pt x="975811" y="6205653"/>
                  </a:cubicBezTo>
                  <a:cubicBezTo>
                    <a:pt x="1159565" y="6318920"/>
                    <a:pt x="1337666" y="6443625"/>
                    <a:pt x="1510250" y="6575390"/>
                  </a:cubicBezTo>
                  <a:cubicBezTo>
                    <a:pt x="1658997" y="6690317"/>
                    <a:pt x="1824862" y="6774210"/>
                    <a:pt x="2002437" y="6825029"/>
                  </a:cubicBezTo>
                  <a:cubicBezTo>
                    <a:pt x="2046812" y="6837803"/>
                    <a:pt x="2091936" y="6848385"/>
                    <a:pt x="2137670" y="6856874"/>
                  </a:cubicBezTo>
                  <a:lnTo>
                    <a:pt x="2145778" y="6858000"/>
                  </a:lnTo>
                  <a:lnTo>
                    <a:pt x="1098858" y="6858000"/>
                  </a:lnTo>
                  <a:lnTo>
                    <a:pt x="1004166" y="6786858"/>
                  </a:lnTo>
                  <a:cubicBezTo>
                    <a:pt x="920997" y="6725805"/>
                    <a:pt x="837118" y="6666016"/>
                    <a:pt x="751974" y="6608169"/>
                  </a:cubicBezTo>
                  <a:lnTo>
                    <a:pt x="623305" y="6522172"/>
                  </a:lnTo>
                  <a:lnTo>
                    <a:pt x="492346" y="6437477"/>
                  </a:lnTo>
                  <a:lnTo>
                    <a:pt x="358536" y="6352312"/>
                  </a:lnTo>
                  <a:lnTo>
                    <a:pt x="290710" y="6308820"/>
                  </a:lnTo>
                  <a:lnTo>
                    <a:pt x="221792" y="6263122"/>
                  </a:lnTo>
                  <a:cubicBezTo>
                    <a:pt x="198889" y="6248595"/>
                    <a:pt x="175526" y="6231442"/>
                    <a:pt x="152460" y="6215106"/>
                  </a:cubicBezTo>
                  <a:cubicBezTo>
                    <a:pt x="129301" y="6198154"/>
                    <a:pt x="105988" y="6183223"/>
                    <a:pt x="83055" y="6163978"/>
                  </a:cubicBezTo>
                  <a:lnTo>
                    <a:pt x="14161" y="6109014"/>
                  </a:lnTo>
                  <a:lnTo>
                    <a:pt x="0" y="6096195"/>
                  </a:lnTo>
                  <a:close/>
                  <a:moveTo>
                    <a:pt x="3707444" y="0"/>
                  </a:moveTo>
                  <a:lnTo>
                    <a:pt x="4265528" y="0"/>
                  </a:lnTo>
                  <a:lnTo>
                    <a:pt x="4291472" y="15596"/>
                  </a:lnTo>
                  <a:cubicBezTo>
                    <a:pt x="4339292" y="47637"/>
                    <a:pt x="4385917" y="82210"/>
                    <a:pt x="4431124" y="119052"/>
                  </a:cubicBezTo>
                  <a:cubicBezTo>
                    <a:pt x="4612085" y="266897"/>
                    <a:pt x="4766658" y="451392"/>
                    <a:pt x="4899570" y="643769"/>
                  </a:cubicBezTo>
                  <a:cubicBezTo>
                    <a:pt x="5032421" y="836866"/>
                    <a:pt x="5144168" y="1037706"/>
                    <a:pt x="5247925" y="1232134"/>
                  </a:cubicBezTo>
                  <a:cubicBezTo>
                    <a:pt x="5299886" y="1329516"/>
                    <a:pt x="5349860" y="1425631"/>
                    <a:pt x="5401234" y="1518442"/>
                  </a:cubicBezTo>
                  <a:lnTo>
                    <a:pt x="5480921" y="1662114"/>
                  </a:lnTo>
                  <a:cubicBezTo>
                    <a:pt x="5508162" y="1711659"/>
                    <a:pt x="5535098" y="1761858"/>
                    <a:pt x="5561804" y="1812436"/>
                  </a:cubicBezTo>
                  <a:cubicBezTo>
                    <a:pt x="5668394" y="2015131"/>
                    <a:pt x="5769309" y="2228374"/>
                    <a:pt x="5855037" y="2457716"/>
                  </a:cubicBezTo>
                  <a:cubicBezTo>
                    <a:pt x="5940757" y="2686612"/>
                    <a:pt x="6011031" y="2932566"/>
                    <a:pt x="6052254" y="3193699"/>
                  </a:cubicBezTo>
                  <a:cubicBezTo>
                    <a:pt x="6093625" y="3454283"/>
                    <a:pt x="6103924" y="3730828"/>
                    <a:pt x="6073151" y="4004612"/>
                  </a:cubicBezTo>
                  <a:lnTo>
                    <a:pt x="6067309" y="4055890"/>
                  </a:lnTo>
                  <a:cubicBezTo>
                    <a:pt x="6065066" y="4072953"/>
                    <a:pt x="6062462" y="4089919"/>
                    <a:pt x="6059979" y="4106917"/>
                  </a:cubicBezTo>
                  <a:lnTo>
                    <a:pt x="6052371" y="4158016"/>
                  </a:lnTo>
                  <a:cubicBezTo>
                    <a:pt x="6049766" y="4174982"/>
                    <a:pt x="6046401" y="4191890"/>
                    <a:pt x="6043434" y="4208759"/>
                  </a:cubicBezTo>
                  <a:cubicBezTo>
                    <a:pt x="6037102" y="4242536"/>
                    <a:pt x="6031011" y="4276380"/>
                    <a:pt x="6023229" y="4309769"/>
                  </a:cubicBezTo>
                  <a:cubicBezTo>
                    <a:pt x="6015690" y="4343223"/>
                    <a:pt x="6008874" y="4376870"/>
                    <a:pt x="5999922" y="4409799"/>
                  </a:cubicBezTo>
                  <a:lnTo>
                    <a:pt x="5987157" y="4459369"/>
                  </a:lnTo>
                  <a:cubicBezTo>
                    <a:pt x="5982945" y="4476053"/>
                    <a:pt x="5978687" y="4492427"/>
                    <a:pt x="5973731" y="4508027"/>
                  </a:cubicBezTo>
                  <a:lnTo>
                    <a:pt x="5944653" y="4602538"/>
                  </a:lnTo>
                  <a:lnTo>
                    <a:pt x="5915334" y="4696982"/>
                  </a:lnTo>
                  <a:cubicBezTo>
                    <a:pt x="5905346" y="4728457"/>
                    <a:pt x="5892944" y="4759283"/>
                    <a:pt x="5881786" y="4790295"/>
                  </a:cubicBezTo>
                  <a:cubicBezTo>
                    <a:pt x="5791737" y="5038923"/>
                    <a:pt x="5677271" y="5280123"/>
                    <a:pt x="5539609" y="5504511"/>
                  </a:cubicBezTo>
                  <a:lnTo>
                    <a:pt x="5432400" y="5669348"/>
                  </a:lnTo>
                  <a:cubicBezTo>
                    <a:pt x="5423763" y="5683225"/>
                    <a:pt x="5413823" y="5696165"/>
                    <a:pt x="5404330" y="5709372"/>
                  </a:cubicBezTo>
                  <a:lnTo>
                    <a:pt x="5375525" y="5748757"/>
                  </a:lnTo>
                  <a:lnTo>
                    <a:pt x="5317831" y="5827355"/>
                  </a:lnTo>
                  <a:cubicBezTo>
                    <a:pt x="5308217" y="5840529"/>
                    <a:pt x="5298639" y="5853567"/>
                    <a:pt x="5288208" y="5865932"/>
                  </a:cubicBezTo>
                  <a:cubicBezTo>
                    <a:pt x="5283153" y="5872232"/>
                    <a:pt x="5278509" y="5878936"/>
                    <a:pt x="5273251" y="5885035"/>
                  </a:cubicBezTo>
                  <a:cubicBezTo>
                    <a:pt x="5267908" y="5890963"/>
                    <a:pt x="5262120" y="5896624"/>
                    <a:pt x="5256656" y="5902520"/>
                  </a:cubicBezTo>
                  <a:lnTo>
                    <a:pt x="5189858" y="5971616"/>
                  </a:lnTo>
                  <a:cubicBezTo>
                    <a:pt x="5178681" y="5982899"/>
                    <a:pt x="5167959" y="5994892"/>
                    <a:pt x="5156287" y="6005600"/>
                  </a:cubicBezTo>
                  <a:lnTo>
                    <a:pt x="5121598" y="6037962"/>
                  </a:lnTo>
                  <a:lnTo>
                    <a:pt x="5051798" y="6101838"/>
                  </a:lnTo>
                  <a:cubicBezTo>
                    <a:pt x="4864110" y="6268956"/>
                    <a:pt x="4663874" y="6407541"/>
                    <a:pt x="4463594" y="6532280"/>
                  </a:cubicBezTo>
                  <a:cubicBezTo>
                    <a:pt x="4438472" y="6547774"/>
                    <a:pt x="4413434" y="6563439"/>
                    <a:pt x="4388637" y="6579169"/>
                  </a:cubicBezTo>
                  <a:lnTo>
                    <a:pt x="4312856" y="6623337"/>
                  </a:lnTo>
                  <a:lnTo>
                    <a:pt x="4237558" y="6667632"/>
                  </a:lnTo>
                  <a:cubicBezTo>
                    <a:pt x="4212548" y="6682715"/>
                    <a:pt x="4186842" y="6695553"/>
                    <a:pt x="4161774" y="6709883"/>
                  </a:cubicBezTo>
                  <a:cubicBezTo>
                    <a:pt x="4111167" y="6737392"/>
                    <a:pt x="4061123" y="6766670"/>
                    <a:pt x="4010448" y="6792981"/>
                  </a:cubicBezTo>
                  <a:cubicBezTo>
                    <a:pt x="3985322" y="6806562"/>
                    <a:pt x="3960037" y="6820248"/>
                    <a:pt x="3935163" y="6834338"/>
                  </a:cubicBezTo>
                  <a:lnTo>
                    <a:pt x="3892887" y="6858000"/>
                  </a:lnTo>
                  <a:lnTo>
                    <a:pt x="2743942" y="6858000"/>
                  </a:lnTo>
                  <a:lnTo>
                    <a:pt x="2852577" y="6838910"/>
                  </a:lnTo>
                  <a:cubicBezTo>
                    <a:pt x="2949686" y="6818527"/>
                    <a:pt x="3046805" y="6791706"/>
                    <a:pt x="3143255" y="6759775"/>
                  </a:cubicBezTo>
                  <a:cubicBezTo>
                    <a:pt x="3239807" y="6727945"/>
                    <a:pt x="3335416" y="6689975"/>
                    <a:pt x="3430899" y="6650056"/>
                  </a:cubicBezTo>
                  <a:cubicBezTo>
                    <a:pt x="3526299" y="6609969"/>
                    <a:pt x="3621242" y="6565786"/>
                    <a:pt x="3713289" y="6514054"/>
                  </a:cubicBezTo>
                  <a:cubicBezTo>
                    <a:pt x="3805137" y="6460650"/>
                    <a:pt x="3895762" y="6401178"/>
                    <a:pt x="3981228" y="6334878"/>
                  </a:cubicBezTo>
                  <a:cubicBezTo>
                    <a:pt x="4024934" y="6303166"/>
                    <a:pt x="4066572" y="6268544"/>
                    <a:pt x="4107885" y="6233689"/>
                  </a:cubicBezTo>
                  <a:cubicBezTo>
                    <a:pt x="4128602" y="6216277"/>
                    <a:pt x="4149365" y="6199173"/>
                    <a:pt x="4169795" y="6181389"/>
                  </a:cubicBezTo>
                  <a:cubicBezTo>
                    <a:pt x="4189729" y="6163032"/>
                    <a:pt x="4209542" y="6144643"/>
                    <a:pt x="4229189" y="6125914"/>
                  </a:cubicBezTo>
                  <a:cubicBezTo>
                    <a:pt x="4387326" y="5978255"/>
                    <a:pt x="4528049" y="5812977"/>
                    <a:pt x="4652064" y="5641457"/>
                  </a:cubicBezTo>
                  <a:lnTo>
                    <a:pt x="4697555" y="5576516"/>
                  </a:lnTo>
                  <a:lnTo>
                    <a:pt x="4720492" y="5544537"/>
                  </a:lnTo>
                  <a:cubicBezTo>
                    <a:pt x="4728246" y="5533956"/>
                    <a:pt x="4734819" y="5522469"/>
                    <a:pt x="4741922" y="5511420"/>
                  </a:cubicBezTo>
                  <a:lnTo>
                    <a:pt x="4784179" y="5445022"/>
                  </a:lnTo>
                  <a:cubicBezTo>
                    <a:pt x="4787730" y="5439497"/>
                    <a:pt x="4791161" y="5433940"/>
                    <a:pt x="4794796" y="5428584"/>
                  </a:cubicBezTo>
                  <a:cubicBezTo>
                    <a:pt x="4798637" y="5423432"/>
                    <a:pt x="4803091" y="5418884"/>
                    <a:pt x="4807173" y="5413795"/>
                  </a:cubicBezTo>
                  <a:cubicBezTo>
                    <a:pt x="4815384" y="5403926"/>
                    <a:pt x="4822656" y="5393214"/>
                    <a:pt x="4830010" y="5382674"/>
                  </a:cubicBezTo>
                  <a:lnTo>
                    <a:pt x="4874298" y="5319323"/>
                  </a:lnTo>
                  <a:lnTo>
                    <a:pt x="4896484" y="5287734"/>
                  </a:lnTo>
                  <a:cubicBezTo>
                    <a:pt x="4903839" y="5277191"/>
                    <a:pt x="4911520" y="5266885"/>
                    <a:pt x="4918019" y="5255673"/>
                  </a:cubicBezTo>
                  <a:lnTo>
                    <a:pt x="4999238" y="5124058"/>
                  </a:lnTo>
                  <a:cubicBezTo>
                    <a:pt x="5102559" y="4945225"/>
                    <a:pt x="5185787" y="4753943"/>
                    <a:pt x="5251271" y="4554965"/>
                  </a:cubicBezTo>
                  <a:cubicBezTo>
                    <a:pt x="5259371" y="4530051"/>
                    <a:pt x="5268846" y="4505799"/>
                    <a:pt x="5276136" y="4480521"/>
                  </a:cubicBezTo>
                  <a:lnTo>
                    <a:pt x="5297442" y="4404389"/>
                  </a:lnTo>
                  <a:lnTo>
                    <a:pt x="5318953" y="4328458"/>
                  </a:lnTo>
                  <a:cubicBezTo>
                    <a:pt x="5322895" y="4315679"/>
                    <a:pt x="5325929" y="4303390"/>
                    <a:pt x="5328684" y="4291175"/>
                  </a:cubicBezTo>
                  <a:lnTo>
                    <a:pt x="5337470" y="4254522"/>
                  </a:lnTo>
                  <a:cubicBezTo>
                    <a:pt x="5343899" y="4230045"/>
                    <a:pt x="5348129" y="4205565"/>
                    <a:pt x="5353277" y="4181038"/>
                  </a:cubicBezTo>
                  <a:cubicBezTo>
                    <a:pt x="5358786" y="4156608"/>
                    <a:pt x="5362533" y="4132000"/>
                    <a:pt x="5366762" y="4107520"/>
                  </a:cubicBezTo>
                  <a:cubicBezTo>
                    <a:pt x="5368877" y="4095280"/>
                    <a:pt x="5371390" y="4083000"/>
                    <a:pt x="5373105" y="4070802"/>
                  </a:cubicBezTo>
                  <a:lnTo>
                    <a:pt x="5378288" y="4034066"/>
                  </a:lnTo>
                  <a:lnTo>
                    <a:pt x="5383471" y="3997331"/>
                  </a:lnTo>
                  <a:lnTo>
                    <a:pt x="5387373" y="3960547"/>
                  </a:lnTo>
                  <a:cubicBezTo>
                    <a:pt x="5408513" y="3764258"/>
                    <a:pt x="5404752" y="3567184"/>
                    <a:pt x="5375699" y="3369810"/>
                  </a:cubicBezTo>
                  <a:cubicBezTo>
                    <a:pt x="5347044" y="3172396"/>
                    <a:pt x="5293473" y="2975222"/>
                    <a:pt x="5225695" y="2777923"/>
                  </a:cubicBezTo>
                  <a:cubicBezTo>
                    <a:pt x="5157675" y="2580560"/>
                    <a:pt x="5075729" y="2382997"/>
                    <a:pt x="4989893" y="2181595"/>
                  </a:cubicBezTo>
                  <a:lnTo>
                    <a:pt x="4856777" y="1872581"/>
                  </a:lnTo>
                  <a:cubicBezTo>
                    <a:pt x="4811108" y="1763784"/>
                    <a:pt x="4768691" y="1655416"/>
                    <a:pt x="4729367" y="1547581"/>
                  </a:cubicBezTo>
                  <a:cubicBezTo>
                    <a:pt x="4650320" y="1331954"/>
                    <a:pt x="4585048" y="1118545"/>
                    <a:pt x="4510575" y="917244"/>
                  </a:cubicBezTo>
                  <a:cubicBezTo>
                    <a:pt x="4473339" y="816594"/>
                    <a:pt x="4433491" y="718925"/>
                    <a:pt x="4387446" y="626512"/>
                  </a:cubicBezTo>
                  <a:cubicBezTo>
                    <a:pt x="4341559" y="533993"/>
                    <a:pt x="4289352" y="446701"/>
                    <a:pt x="4227716" y="368510"/>
                  </a:cubicBezTo>
                  <a:cubicBezTo>
                    <a:pt x="4166554" y="290006"/>
                    <a:pt x="4096194" y="220222"/>
                    <a:pt x="4017774" y="161674"/>
                  </a:cubicBezTo>
                  <a:cubicBezTo>
                    <a:pt x="3939391" y="102989"/>
                    <a:pt x="3853034" y="55709"/>
                    <a:pt x="3761542" y="19860"/>
                  </a:cubicBezTo>
                  <a:lnTo>
                    <a:pt x="3727185" y="6533"/>
                  </a:lnTo>
                  <a:close/>
                  <a:moveTo>
                    <a:pt x="1325680" y="0"/>
                  </a:moveTo>
                  <a:lnTo>
                    <a:pt x="2347354" y="0"/>
                  </a:lnTo>
                  <a:lnTo>
                    <a:pt x="2262734" y="20581"/>
                  </a:lnTo>
                  <a:cubicBezTo>
                    <a:pt x="2164073" y="49233"/>
                    <a:pt x="2066423" y="82020"/>
                    <a:pt x="1969830" y="118108"/>
                  </a:cubicBezTo>
                  <a:cubicBezTo>
                    <a:pt x="1945675" y="127092"/>
                    <a:pt x="1921391" y="135598"/>
                    <a:pt x="1897367" y="145059"/>
                  </a:cubicBezTo>
                  <a:cubicBezTo>
                    <a:pt x="1873522" y="155302"/>
                    <a:pt x="1849679" y="165546"/>
                    <a:pt x="1825860" y="175210"/>
                  </a:cubicBezTo>
                  <a:lnTo>
                    <a:pt x="1754258" y="204746"/>
                  </a:lnTo>
                  <a:lnTo>
                    <a:pt x="1683442" y="237143"/>
                  </a:lnTo>
                  <a:cubicBezTo>
                    <a:pt x="1659851" y="247896"/>
                    <a:pt x="1636127" y="258172"/>
                    <a:pt x="1612330" y="268724"/>
                  </a:cubicBezTo>
                  <a:lnTo>
                    <a:pt x="1542244" y="303229"/>
                  </a:lnTo>
                  <a:lnTo>
                    <a:pt x="1471990" y="337395"/>
                  </a:lnTo>
                  <a:cubicBezTo>
                    <a:pt x="1448660" y="349103"/>
                    <a:pt x="1425927" y="362441"/>
                    <a:pt x="1402813" y="374794"/>
                  </a:cubicBezTo>
                  <a:lnTo>
                    <a:pt x="1333886" y="412702"/>
                  </a:lnTo>
                  <a:cubicBezTo>
                    <a:pt x="1310940" y="425394"/>
                    <a:pt x="1288842" y="440228"/>
                    <a:pt x="1266278" y="453907"/>
                  </a:cubicBezTo>
                  <a:lnTo>
                    <a:pt x="1199136" y="496266"/>
                  </a:lnTo>
                  <a:lnTo>
                    <a:pt x="1182302" y="506917"/>
                  </a:lnTo>
                  <a:lnTo>
                    <a:pt x="1166009" y="518449"/>
                  </a:lnTo>
                  <a:lnTo>
                    <a:pt x="1133302" y="541479"/>
                  </a:lnTo>
                  <a:lnTo>
                    <a:pt x="1067923" y="587403"/>
                  </a:lnTo>
                  <a:lnTo>
                    <a:pt x="1051509" y="598902"/>
                  </a:lnTo>
                  <a:lnTo>
                    <a:pt x="1035673" y="611145"/>
                  </a:lnTo>
                  <a:lnTo>
                    <a:pt x="1003878" y="635598"/>
                  </a:lnTo>
                  <a:cubicBezTo>
                    <a:pt x="961473" y="668248"/>
                    <a:pt x="918407" y="699983"/>
                    <a:pt x="877673" y="735582"/>
                  </a:cubicBezTo>
                  <a:cubicBezTo>
                    <a:pt x="711850" y="872792"/>
                    <a:pt x="555901" y="1026776"/>
                    <a:pt x="417533" y="1198720"/>
                  </a:cubicBezTo>
                  <a:cubicBezTo>
                    <a:pt x="278999" y="1370325"/>
                    <a:pt x="156917" y="1557820"/>
                    <a:pt x="54935" y="1756293"/>
                  </a:cubicBezTo>
                  <a:lnTo>
                    <a:pt x="17844" y="1831433"/>
                  </a:lnTo>
                  <a:lnTo>
                    <a:pt x="0" y="1869131"/>
                  </a:lnTo>
                  <a:lnTo>
                    <a:pt x="0" y="1198550"/>
                  </a:lnTo>
                  <a:lnTo>
                    <a:pt x="185957" y="961506"/>
                  </a:lnTo>
                  <a:cubicBezTo>
                    <a:pt x="342426" y="776600"/>
                    <a:pt x="509755" y="602849"/>
                    <a:pt x="689746" y="447064"/>
                  </a:cubicBezTo>
                  <a:cubicBezTo>
                    <a:pt x="733932" y="406795"/>
                    <a:pt x="780859" y="370795"/>
                    <a:pt x="827126" y="333881"/>
                  </a:cubicBezTo>
                  <a:cubicBezTo>
                    <a:pt x="872886" y="295949"/>
                    <a:pt x="921195" y="262526"/>
                    <a:pt x="968997" y="228085"/>
                  </a:cubicBezTo>
                  <a:lnTo>
                    <a:pt x="1004883" y="202373"/>
                  </a:lnTo>
                  <a:lnTo>
                    <a:pt x="1022826" y="189517"/>
                  </a:lnTo>
                  <a:lnTo>
                    <a:pt x="1041187" y="177509"/>
                  </a:lnTo>
                  <a:lnTo>
                    <a:pt x="1114760" y="129512"/>
                  </a:lnTo>
                  <a:cubicBezTo>
                    <a:pt x="1139435" y="113750"/>
                    <a:pt x="1163439" y="96630"/>
                    <a:pt x="1188498" y="81854"/>
                  </a:cubicBezTo>
                  <a:lnTo>
                    <a:pt x="1263461" y="36880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1D44A9-1D51-461B-A228-06F6C500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369"/>
              <a:ext cx="6055600" cy="6858000"/>
            </a:xfrm>
            <a:custGeom>
              <a:avLst/>
              <a:gdLst>
                <a:gd name="connsiteX0" fmla="*/ 0 w 6055600"/>
                <a:gd name="connsiteY0" fmla="*/ 5960220 h 6858000"/>
                <a:gd name="connsiteX1" fmla="*/ 36039 w 6055600"/>
                <a:gd name="connsiteY1" fmla="*/ 6002605 h 6858000"/>
                <a:gd name="connsiteX2" fmla="*/ 92950 w 6055600"/>
                <a:gd name="connsiteY2" fmla="*/ 6059050 h 6858000"/>
                <a:gd name="connsiteX3" fmla="*/ 153706 w 6055600"/>
                <a:gd name="connsiteY3" fmla="*/ 6111427 h 6858000"/>
                <a:gd name="connsiteX4" fmla="*/ 216806 w 6055600"/>
                <a:gd name="connsiteY4" fmla="*/ 6161603 h 6858000"/>
                <a:gd name="connsiteX5" fmla="*/ 281945 w 6055600"/>
                <a:gd name="connsiteY5" fmla="*/ 6209777 h 6858000"/>
                <a:gd name="connsiteX6" fmla="*/ 553337 w 6055600"/>
                <a:gd name="connsiteY6" fmla="*/ 6391500 h 6858000"/>
                <a:gd name="connsiteX7" fmla="*/ 690543 w 6055600"/>
                <a:gd name="connsiteY7" fmla="*/ 6481634 h 6858000"/>
                <a:gd name="connsiteX8" fmla="*/ 827127 w 6055600"/>
                <a:gd name="connsiteY8" fmla="*/ 6573159 h 6858000"/>
                <a:gd name="connsiteX9" fmla="*/ 1095915 w 6055600"/>
                <a:gd name="connsiteY9" fmla="*/ 6762202 h 6858000"/>
                <a:gd name="connsiteX10" fmla="*/ 1224853 w 6055600"/>
                <a:gd name="connsiteY10" fmla="*/ 6858000 h 6858000"/>
                <a:gd name="connsiteX11" fmla="*/ 1154072 w 6055600"/>
                <a:gd name="connsiteY11" fmla="*/ 6858000 h 6858000"/>
                <a:gd name="connsiteX12" fmla="*/ 1073489 w 6055600"/>
                <a:gd name="connsiteY12" fmla="*/ 6799140 h 6858000"/>
                <a:gd name="connsiteX13" fmla="*/ 800175 w 6055600"/>
                <a:gd name="connsiteY13" fmla="*/ 6620441 h 6858000"/>
                <a:gd name="connsiteX14" fmla="*/ 231518 w 6055600"/>
                <a:gd name="connsiteY14" fmla="*/ 6299323 h 6858000"/>
                <a:gd name="connsiteX15" fmla="*/ 160401 w 6055600"/>
                <a:gd name="connsiteY15" fmla="*/ 6256627 h 6858000"/>
                <a:gd name="connsiteX16" fmla="*/ 89697 w 6055600"/>
                <a:gd name="connsiteY16" fmla="*/ 6211916 h 6858000"/>
                <a:gd name="connsiteX17" fmla="*/ 20148 w 6055600"/>
                <a:gd name="connsiteY17" fmla="*/ 6163835 h 6858000"/>
                <a:gd name="connsiteX18" fmla="*/ 0 w 6055600"/>
                <a:gd name="connsiteY18" fmla="*/ 6147796 h 6858000"/>
                <a:gd name="connsiteX19" fmla="*/ 3748345 w 6055600"/>
                <a:gd name="connsiteY19" fmla="*/ 0 h 6858000"/>
                <a:gd name="connsiteX20" fmla="*/ 4277792 w 6055600"/>
                <a:gd name="connsiteY20" fmla="*/ 0 h 6858000"/>
                <a:gd name="connsiteX21" fmla="*/ 4339531 w 6055600"/>
                <a:gd name="connsiteY21" fmla="*/ 40262 h 6858000"/>
                <a:gd name="connsiteX22" fmla="*/ 4476306 w 6055600"/>
                <a:gd name="connsiteY22" fmla="*/ 153922 h 6858000"/>
                <a:gd name="connsiteX23" fmla="*/ 4713639 w 6055600"/>
                <a:gd name="connsiteY23" fmla="*/ 422076 h 6858000"/>
                <a:gd name="connsiteX24" fmla="*/ 4906991 w 6055600"/>
                <a:gd name="connsiteY24" fmla="*/ 723463 h 6858000"/>
                <a:gd name="connsiteX25" fmla="*/ 5070511 w 6055600"/>
                <a:gd name="connsiteY25" fmla="*/ 1037524 h 6858000"/>
                <a:gd name="connsiteX26" fmla="*/ 5219493 w 6055600"/>
                <a:gd name="connsiteY26" fmla="*/ 1352079 h 6858000"/>
                <a:gd name="connsiteX27" fmla="*/ 5367779 w 6055600"/>
                <a:gd name="connsiteY27" fmla="*/ 1658945 h 6858000"/>
                <a:gd name="connsiteX28" fmla="*/ 5446095 w 6055600"/>
                <a:gd name="connsiteY28" fmla="*/ 1811301 h 6858000"/>
                <a:gd name="connsiteX29" fmla="*/ 5525115 w 6055600"/>
                <a:gd name="connsiteY29" fmla="*/ 1967103 h 6858000"/>
                <a:gd name="connsiteX30" fmla="*/ 5816642 w 6055600"/>
                <a:gd name="connsiteY30" fmla="*/ 2618837 h 6858000"/>
                <a:gd name="connsiteX31" fmla="*/ 6015787 w 6055600"/>
                <a:gd name="connsiteY31" fmla="*/ 3339957 h 6858000"/>
                <a:gd name="connsiteX32" fmla="*/ 6054206 w 6055600"/>
                <a:gd name="connsiteY32" fmla="*/ 3727239 h 6858000"/>
                <a:gd name="connsiteX33" fmla="*/ 6039811 w 6055600"/>
                <a:gd name="connsiteY33" fmla="*/ 4122735 h 6858000"/>
                <a:gd name="connsiteX34" fmla="*/ 5971601 w 6055600"/>
                <a:gd name="connsiteY34" fmla="*/ 4514288 h 6858000"/>
                <a:gd name="connsiteX35" fmla="*/ 5946751 w 6055600"/>
                <a:gd name="connsiteY35" fmla="*/ 4609838 h 6858000"/>
                <a:gd name="connsiteX36" fmla="*/ 5919986 w 6055600"/>
                <a:gd name="connsiteY36" fmla="*/ 4703178 h 6858000"/>
                <a:gd name="connsiteX37" fmla="*/ 5890731 w 6055600"/>
                <a:gd name="connsiteY37" fmla="*/ 4795992 h 6858000"/>
                <a:gd name="connsiteX38" fmla="*/ 5859058 w 6055600"/>
                <a:gd name="connsiteY38" fmla="*/ 4888015 h 6858000"/>
                <a:gd name="connsiteX39" fmla="*/ 5525053 w 6055600"/>
                <a:gd name="connsiteY39" fmla="*/ 5588449 h 6858000"/>
                <a:gd name="connsiteX40" fmla="*/ 5058962 w 6055600"/>
                <a:gd name="connsiteY40" fmla="*/ 6189929 h 6858000"/>
                <a:gd name="connsiteX41" fmla="*/ 4787706 w 6055600"/>
                <a:gd name="connsiteY41" fmla="*/ 6442985 h 6858000"/>
                <a:gd name="connsiteX42" fmla="*/ 4498686 w 6055600"/>
                <a:gd name="connsiteY42" fmla="*/ 6663678 h 6858000"/>
                <a:gd name="connsiteX43" fmla="*/ 4197167 w 6055600"/>
                <a:gd name="connsiteY43" fmla="*/ 6854053 h 6858000"/>
                <a:gd name="connsiteX44" fmla="*/ 4189720 w 6055600"/>
                <a:gd name="connsiteY44" fmla="*/ 6858000 h 6858000"/>
                <a:gd name="connsiteX45" fmla="*/ 3651929 w 6055600"/>
                <a:gd name="connsiteY45" fmla="*/ 6858000 h 6858000"/>
                <a:gd name="connsiteX46" fmla="*/ 3789040 w 6055600"/>
                <a:gd name="connsiteY46" fmla="*/ 6778034 h 6858000"/>
                <a:gd name="connsiteX47" fmla="*/ 4335568 w 6055600"/>
                <a:gd name="connsiteY47" fmla="*/ 6382709 h 6858000"/>
                <a:gd name="connsiteX48" fmla="*/ 4586923 w 6055600"/>
                <a:gd name="connsiteY48" fmla="*/ 6158577 h 6858000"/>
                <a:gd name="connsiteX49" fmla="*/ 4819585 w 6055600"/>
                <a:gd name="connsiteY49" fmla="*/ 5915847 h 6858000"/>
                <a:gd name="connsiteX50" fmla="*/ 5214727 w 6055600"/>
                <a:gd name="connsiteY50" fmla="*/ 5371094 h 6858000"/>
                <a:gd name="connsiteX51" fmla="*/ 5495409 w 6055600"/>
                <a:gd name="connsiteY51" fmla="*/ 4752778 h 6858000"/>
                <a:gd name="connsiteX52" fmla="*/ 5522322 w 6055600"/>
                <a:gd name="connsiteY52" fmla="*/ 4671511 h 6858000"/>
                <a:gd name="connsiteX53" fmla="*/ 5547631 w 6055600"/>
                <a:gd name="connsiteY53" fmla="*/ 4589675 h 6858000"/>
                <a:gd name="connsiteX54" fmla="*/ 5570792 w 6055600"/>
                <a:gd name="connsiteY54" fmla="*/ 4506978 h 6858000"/>
                <a:gd name="connsiteX55" fmla="*/ 5591541 w 6055600"/>
                <a:gd name="connsiteY55" fmla="*/ 4425334 h 6858000"/>
                <a:gd name="connsiteX56" fmla="*/ 5649500 w 6055600"/>
                <a:gd name="connsiteY56" fmla="*/ 4097286 h 6858000"/>
                <a:gd name="connsiteX57" fmla="*/ 5637615 w 6055600"/>
                <a:gd name="connsiteY57" fmla="*/ 3437524 h 6858000"/>
                <a:gd name="connsiteX58" fmla="*/ 5475454 w 6055600"/>
                <a:gd name="connsiteY58" fmla="*/ 2791575 h 6858000"/>
                <a:gd name="connsiteX59" fmla="*/ 5217600 w 6055600"/>
                <a:gd name="connsiteY59" fmla="*/ 2164719 h 6858000"/>
                <a:gd name="connsiteX60" fmla="*/ 5144941 w 6055600"/>
                <a:gd name="connsiteY60" fmla="*/ 2009490 h 6858000"/>
                <a:gd name="connsiteX61" fmla="*/ 5070052 w 6055600"/>
                <a:gd name="connsiteY61" fmla="*/ 1851823 h 6858000"/>
                <a:gd name="connsiteX62" fmla="*/ 4926984 w 6055600"/>
                <a:gd name="connsiteY62" fmla="*/ 1529226 h 6858000"/>
                <a:gd name="connsiteX63" fmla="*/ 4790925 w 6055600"/>
                <a:gd name="connsiteY63" fmla="*/ 1209923 h 6858000"/>
                <a:gd name="connsiteX64" fmla="*/ 4650559 w 6055600"/>
                <a:gd name="connsiteY64" fmla="*/ 902490 h 6858000"/>
                <a:gd name="connsiteX65" fmla="*/ 4491930 w 6055600"/>
                <a:gd name="connsiteY65" fmla="*/ 616919 h 6858000"/>
                <a:gd name="connsiteX66" fmla="*/ 4302323 w 6055600"/>
                <a:gd name="connsiteY66" fmla="*/ 366083 h 6858000"/>
                <a:gd name="connsiteX67" fmla="*/ 4072203 w 6055600"/>
                <a:gd name="connsiteY67" fmla="*/ 164982 h 6858000"/>
                <a:gd name="connsiteX68" fmla="*/ 3803964 w 6055600"/>
                <a:gd name="connsiteY68" fmla="*/ 21052 h 6858000"/>
                <a:gd name="connsiteX69" fmla="*/ 3768314 w 6055600"/>
                <a:gd name="connsiteY69" fmla="*/ 6826 h 6858000"/>
                <a:gd name="connsiteX70" fmla="*/ 1589779 w 6055600"/>
                <a:gd name="connsiteY70" fmla="*/ 0 h 6858000"/>
                <a:gd name="connsiteX71" fmla="*/ 1918056 w 6055600"/>
                <a:gd name="connsiteY71" fmla="*/ 0 h 6858000"/>
                <a:gd name="connsiteX72" fmla="*/ 1764243 w 6055600"/>
                <a:gd name="connsiteY72" fmla="*/ 55145 h 6858000"/>
                <a:gd name="connsiteX73" fmla="*/ 1313330 w 6055600"/>
                <a:gd name="connsiteY73" fmla="*/ 274424 h 6858000"/>
                <a:gd name="connsiteX74" fmla="*/ 295673 w 6055600"/>
                <a:gd name="connsiteY74" fmla="*/ 1187630 h 6858000"/>
                <a:gd name="connsiteX75" fmla="*/ 96207 w 6055600"/>
                <a:gd name="connsiteY75" fmla="*/ 1474327 h 6858000"/>
                <a:gd name="connsiteX76" fmla="*/ 0 w 6055600"/>
                <a:gd name="connsiteY76" fmla="*/ 1641460 h 6858000"/>
                <a:gd name="connsiteX77" fmla="*/ 0 w 6055600"/>
                <a:gd name="connsiteY77" fmla="*/ 1224218 h 6858000"/>
                <a:gd name="connsiteX78" fmla="*/ 150937 w 6055600"/>
                <a:gd name="connsiteY78" fmla="*/ 1040975 h 6858000"/>
                <a:gd name="connsiteX79" fmla="*/ 1264907 w 6055600"/>
                <a:gd name="connsiteY79" fmla="*/ 158248 h 6858000"/>
                <a:gd name="connsiteX80" fmla="*/ 1575167 w 6055600"/>
                <a:gd name="connsiteY80" fmla="*/ 567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55600" h="6858000">
                  <a:moveTo>
                    <a:pt x="0" y="5960220"/>
                  </a:moveTo>
                  <a:lnTo>
                    <a:pt x="36039" y="6002605"/>
                  </a:lnTo>
                  <a:cubicBezTo>
                    <a:pt x="54896" y="6021530"/>
                    <a:pt x="73635" y="6040425"/>
                    <a:pt x="92950" y="6059050"/>
                  </a:cubicBezTo>
                  <a:lnTo>
                    <a:pt x="153706" y="6111427"/>
                  </a:lnTo>
                  <a:cubicBezTo>
                    <a:pt x="173546" y="6129485"/>
                    <a:pt x="195722" y="6144912"/>
                    <a:pt x="216806" y="6161603"/>
                  </a:cubicBezTo>
                  <a:cubicBezTo>
                    <a:pt x="238229" y="6177961"/>
                    <a:pt x="259466" y="6194551"/>
                    <a:pt x="281945" y="6209777"/>
                  </a:cubicBezTo>
                  <a:cubicBezTo>
                    <a:pt x="369940" y="6272709"/>
                    <a:pt x="461791" y="6332004"/>
                    <a:pt x="553337" y="6391500"/>
                  </a:cubicBezTo>
                  <a:lnTo>
                    <a:pt x="690543" y="6481634"/>
                  </a:lnTo>
                  <a:lnTo>
                    <a:pt x="827127" y="6573159"/>
                  </a:lnTo>
                  <a:cubicBezTo>
                    <a:pt x="917674" y="6634511"/>
                    <a:pt x="1007156" y="6697737"/>
                    <a:pt x="1095915" y="6762202"/>
                  </a:cubicBezTo>
                  <a:lnTo>
                    <a:pt x="1224853" y="6858000"/>
                  </a:lnTo>
                  <a:lnTo>
                    <a:pt x="1154072" y="6858000"/>
                  </a:lnTo>
                  <a:lnTo>
                    <a:pt x="1073489" y="6799140"/>
                  </a:lnTo>
                  <a:cubicBezTo>
                    <a:pt x="983882" y="6736908"/>
                    <a:pt x="892851" y="6677125"/>
                    <a:pt x="800175" y="6620441"/>
                  </a:cubicBezTo>
                  <a:cubicBezTo>
                    <a:pt x="615108" y="6506015"/>
                    <a:pt x="422939" y="6407807"/>
                    <a:pt x="231518" y="6299323"/>
                  </a:cubicBezTo>
                  <a:cubicBezTo>
                    <a:pt x="207467" y="6286226"/>
                    <a:pt x="184098" y="6271045"/>
                    <a:pt x="160401" y="6256627"/>
                  </a:cubicBezTo>
                  <a:cubicBezTo>
                    <a:pt x="136809" y="6241811"/>
                    <a:pt x="112558" y="6228518"/>
                    <a:pt x="89697" y="6211916"/>
                  </a:cubicBezTo>
                  <a:lnTo>
                    <a:pt x="20148" y="6163835"/>
                  </a:lnTo>
                  <a:lnTo>
                    <a:pt x="0" y="6147796"/>
                  </a:lnTo>
                  <a:close/>
                  <a:moveTo>
                    <a:pt x="3748345" y="0"/>
                  </a:moveTo>
                  <a:lnTo>
                    <a:pt x="4277792" y="0"/>
                  </a:lnTo>
                  <a:lnTo>
                    <a:pt x="4339531" y="40262"/>
                  </a:lnTo>
                  <a:cubicBezTo>
                    <a:pt x="4386991" y="75346"/>
                    <a:pt x="4432680" y="113353"/>
                    <a:pt x="4476306" y="153922"/>
                  </a:cubicBezTo>
                  <a:cubicBezTo>
                    <a:pt x="4563779" y="234693"/>
                    <a:pt x="4642423" y="325982"/>
                    <a:pt x="4713639" y="422076"/>
                  </a:cubicBezTo>
                  <a:cubicBezTo>
                    <a:pt x="4784481" y="518635"/>
                    <a:pt x="4848552" y="619893"/>
                    <a:pt x="4906991" y="723463"/>
                  </a:cubicBezTo>
                  <a:cubicBezTo>
                    <a:pt x="4965582" y="826932"/>
                    <a:pt x="5019421" y="932243"/>
                    <a:pt x="5070511" y="1037524"/>
                  </a:cubicBezTo>
                  <a:cubicBezTo>
                    <a:pt x="5121871" y="1142738"/>
                    <a:pt x="5170833" y="1248016"/>
                    <a:pt x="5219493" y="1352079"/>
                  </a:cubicBezTo>
                  <a:cubicBezTo>
                    <a:pt x="5268459" y="1455943"/>
                    <a:pt x="5317204" y="1558756"/>
                    <a:pt x="5367779" y="1658945"/>
                  </a:cubicBezTo>
                  <a:lnTo>
                    <a:pt x="5446095" y="1811301"/>
                  </a:lnTo>
                  <a:cubicBezTo>
                    <a:pt x="5472584" y="1862992"/>
                    <a:pt x="5498885" y="1914915"/>
                    <a:pt x="5525115" y="1967103"/>
                  </a:cubicBezTo>
                  <a:cubicBezTo>
                    <a:pt x="5629428" y="2176256"/>
                    <a:pt x="5730254" y="2391411"/>
                    <a:pt x="5816642" y="2618837"/>
                  </a:cubicBezTo>
                  <a:cubicBezTo>
                    <a:pt x="5902562" y="2846137"/>
                    <a:pt x="5974641" y="3086291"/>
                    <a:pt x="6015787" y="3339957"/>
                  </a:cubicBezTo>
                  <a:cubicBezTo>
                    <a:pt x="6036373" y="3466512"/>
                    <a:pt x="6050262" y="3596084"/>
                    <a:pt x="6054206" y="3727239"/>
                  </a:cubicBezTo>
                  <a:cubicBezTo>
                    <a:pt x="6058266" y="3858425"/>
                    <a:pt x="6053460" y="3990915"/>
                    <a:pt x="6039811" y="4122735"/>
                  </a:cubicBezTo>
                  <a:cubicBezTo>
                    <a:pt x="6026397" y="4254618"/>
                    <a:pt x="6002552" y="4385688"/>
                    <a:pt x="5971601" y="4514288"/>
                  </a:cubicBezTo>
                  <a:cubicBezTo>
                    <a:pt x="5963342" y="4546050"/>
                    <a:pt x="5955885" y="4579019"/>
                    <a:pt x="5946751" y="4609838"/>
                  </a:cubicBezTo>
                  <a:lnTo>
                    <a:pt x="5919986" y="4703178"/>
                  </a:lnTo>
                  <a:lnTo>
                    <a:pt x="5890731" y="4795992"/>
                  </a:lnTo>
                  <a:cubicBezTo>
                    <a:pt x="5880825" y="4826888"/>
                    <a:pt x="5869667" y="4857307"/>
                    <a:pt x="5859058" y="4888015"/>
                  </a:cubicBezTo>
                  <a:cubicBezTo>
                    <a:pt x="5772112" y="5132558"/>
                    <a:pt x="5660551" y="5369373"/>
                    <a:pt x="5525053" y="5588449"/>
                  </a:cubicBezTo>
                  <a:cubicBezTo>
                    <a:pt x="5389674" y="5807557"/>
                    <a:pt x="5232835" y="6010440"/>
                    <a:pt x="5058962" y="6189929"/>
                  </a:cubicBezTo>
                  <a:cubicBezTo>
                    <a:pt x="4972125" y="6279771"/>
                    <a:pt x="4880998" y="6363650"/>
                    <a:pt x="4787706" y="6442985"/>
                  </a:cubicBezTo>
                  <a:cubicBezTo>
                    <a:pt x="4693655" y="6521410"/>
                    <a:pt x="4597439" y="6595290"/>
                    <a:pt x="4498686" y="6663678"/>
                  </a:cubicBezTo>
                  <a:cubicBezTo>
                    <a:pt x="4399893" y="6731984"/>
                    <a:pt x="4299240" y="6795191"/>
                    <a:pt x="4197167" y="6854053"/>
                  </a:cubicBezTo>
                  <a:lnTo>
                    <a:pt x="4189720" y="6858000"/>
                  </a:lnTo>
                  <a:lnTo>
                    <a:pt x="3651929" y="6858000"/>
                  </a:lnTo>
                  <a:lnTo>
                    <a:pt x="3789040" y="6778034"/>
                  </a:lnTo>
                  <a:cubicBezTo>
                    <a:pt x="3978462" y="6656931"/>
                    <a:pt x="4162446" y="6525734"/>
                    <a:pt x="4335568" y="6382709"/>
                  </a:cubicBezTo>
                  <a:cubicBezTo>
                    <a:pt x="4422084" y="6310901"/>
                    <a:pt x="4506335" y="6236787"/>
                    <a:pt x="4586923" y="6158577"/>
                  </a:cubicBezTo>
                  <a:cubicBezTo>
                    <a:pt x="4668153" y="6081248"/>
                    <a:pt x="4745649" y="6000086"/>
                    <a:pt x="4819585" y="5915847"/>
                  </a:cubicBezTo>
                  <a:cubicBezTo>
                    <a:pt x="4967573" y="5747401"/>
                    <a:pt x="5101426" y="5566247"/>
                    <a:pt x="5214727" y="5371094"/>
                  </a:cubicBezTo>
                  <a:cubicBezTo>
                    <a:pt x="5327795" y="5175879"/>
                    <a:pt x="5421090" y="4968427"/>
                    <a:pt x="5495409" y="4752778"/>
                  </a:cubicBezTo>
                  <a:cubicBezTo>
                    <a:pt x="5504291" y="4725712"/>
                    <a:pt x="5513872" y="4698834"/>
                    <a:pt x="5522322" y="4671511"/>
                  </a:cubicBezTo>
                  <a:lnTo>
                    <a:pt x="5547631" y="4589675"/>
                  </a:lnTo>
                  <a:lnTo>
                    <a:pt x="5570792" y="4506978"/>
                  </a:lnTo>
                  <a:cubicBezTo>
                    <a:pt x="5578845" y="4479265"/>
                    <a:pt x="5584485" y="4452605"/>
                    <a:pt x="5591541" y="4425334"/>
                  </a:cubicBezTo>
                  <a:cubicBezTo>
                    <a:pt x="5618002" y="4316765"/>
                    <a:pt x="5636850" y="4207148"/>
                    <a:pt x="5649500" y="4097286"/>
                  </a:cubicBezTo>
                  <a:cubicBezTo>
                    <a:pt x="5674602" y="3877368"/>
                    <a:pt x="5668749" y="3656091"/>
                    <a:pt x="5637615" y="3437524"/>
                  </a:cubicBezTo>
                  <a:cubicBezTo>
                    <a:pt x="5605861" y="3218934"/>
                    <a:pt x="5549060" y="3003118"/>
                    <a:pt x="5475454" y="2791575"/>
                  </a:cubicBezTo>
                  <a:cubicBezTo>
                    <a:pt x="5402070" y="2579668"/>
                    <a:pt x="5313111" y="2371656"/>
                    <a:pt x="5217600" y="2164719"/>
                  </a:cubicBezTo>
                  <a:cubicBezTo>
                    <a:pt x="5193627" y="2112994"/>
                    <a:pt x="5169419" y="2061207"/>
                    <a:pt x="5144941" y="2009490"/>
                  </a:cubicBezTo>
                  <a:lnTo>
                    <a:pt x="5070052" y="1851823"/>
                  </a:lnTo>
                  <a:cubicBezTo>
                    <a:pt x="5020031" y="1744421"/>
                    <a:pt x="4972748" y="1636620"/>
                    <a:pt x="4926984" y="1529226"/>
                  </a:cubicBezTo>
                  <a:lnTo>
                    <a:pt x="4790925" y="1209923"/>
                  </a:lnTo>
                  <a:cubicBezTo>
                    <a:pt x="4745458" y="1105158"/>
                    <a:pt x="4699567" y="1001976"/>
                    <a:pt x="4650559" y="902490"/>
                  </a:cubicBezTo>
                  <a:cubicBezTo>
                    <a:pt x="4601243" y="803205"/>
                    <a:pt x="4549606" y="706978"/>
                    <a:pt x="4491930" y="616919"/>
                  </a:cubicBezTo>
                  <a:cubicBezTo>
                    <a:pt x="4434712" y="526559"/>
                    <a:pt x="4372370" y="441762"/>
                    <a:pt x="4302323" y="366083"/>
                  </a:cubicBezTo>
                  <a:cubicBezTo>
                    <a:pt x="4232428" y="290304"/>
                    <a:pt x="4155542" y="222846"/>
                    <a:pt x="4072203" y="164982"/>
                  </a:cubicBezTo>
                  <a:cubicBezTo>
                    <a:pt x="3988864" y="107118"/>
                    <a:pt x="3898693" y="59316"/>
                    <a:pt x="3803964" y="21052"/>
                  </a:cubicBezTo>
                  <a:lnTo>
                    <a:pt x="3768314" y="6826"/>
                  </a:lnTo>
                  <a:close/>
                  <a:moveTo>
                    <a:pt x="1589779" y="0"/>
                  </a:moveTo>
                  <a:lnTo>
                    <a:pt x="1918056" y="0"/>
                  </a:lnTo>
                  <a:lnTo>
                    <a:pt x="1764243" y="55145"/>
                  </a:lnTo>
                  <a:cubicBezTo>
                    <a:pt x="1609764" y="115414"/>
                    <a:pt x="1458840" y="188978"/>
                    <a:pt x="1313330" y="274424"/>
                  </a:cubicBezTo>
                  <a:cubicBezTo>
                    <a:pt x="924625" y="501532"/>
                    <a:pt x="576885" y="817476"/>
                    <a:pt x="295673" y="1187630"/>
                  </a:cubicBezTo>
                  <a:cubicBezTo>
                    <a:pt x="225216" y="1280162"/>
                    <a:pt x="158640" y="1375858"/>
                    <a:pt x="96207" y="1474327"/>
                  </a:cubicBezTo>
                  <a:lnTo>
                    <a:pt x="0" y="1641460"/>
                  </a:lnTo>
                  <a:lnTo>
                    <a:pt x="0" y="1224218"/>
                  </a:lnTo>
                  <a:lnTo>
                    <a:pt x="150937" y="1040975"/>
                  </a:lnTo>
                  <a:cubicBezTo>
                    <a:pt x="478530" y="677729"/>
                    <a:pt x="858178" y="381092"/>
                    <a:pt x="1264907" y="158248"/>
                  </a:cubicBezTo>
                  <a:cubicBezTo>
                    <a:pt x="1366631" y="102619"/>
                    <a:pt x="1470177" y="51760"/>
                    <a:pt x="1575167" y="567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9" name="Obraz 18" descr="Obraz zawierający czarne, ciemność&#10;&#10;Opis wygenerowany automatycznie">
            <a:extLst>
              <a:ext uri="{FF2B5EF4-FFF2-40B4-BE49-F238E27FC236}">
                <a16:creationId xmlns:a16="http://schemas.microsoft.com/office/drawing/2014/main" id="{EFCE0000-216E-7E0B-2863-4C1B9B0AA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7" y="1700784"/>
            <a:ext cx="3785616" cy="378561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542045-ABD9-5620-A740-71435FAD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1592" y="2132924"/>
            <a:ext cx="4899823" cy="3353476"/>
          </a:xfrm>
        </p:spPr>
        <p:txBody>
          <a:bodyPr anchor="t">
            <a:noAutofit/>
          </a:bodyPr>
          <a:lstStyle/>
          <a:p>
            <a:r>
              <a:rPr lang="pl-PL" sz="1600" dirty="0">
                <a:solidFill>
                  <a:schemeClr val="tx2"/>
                </a:solidFill>
              </a:rPr>
              <a:t>Pozwala na przechowywanie kodu źródłowego w repozytoriach publicznych oraz prywatnych.</a:t>
            </a:r>
          </a:p>
          <a:p>
            <a:r>
              <a:rPr lang="pl-PL" sz="1600" dirty="0">
                <a:solidFill>
                  <a:schemeClr val="tx2"/>
                </a:solidFill>
              </a:rPr>
              <a:t>GitHub oferuje różnorodne funkcje, takie jak:</a:t>
            </a:r>
          </a:p>
          <a:p>
            <a:r>
              <a:rPr lang="pl-PL" sz="1600" dirty="0">
                <a:solidFill>
                  <a:schemeClr val="tx2"/>
                </a:solidFill>
              </a:rPr>
              <a:t>Zarządzanie zadaniami (</a:t>
            </a:r>
            <a:r>
              <a:rPr lang="pl-PL" sz="1600" dirty="0" err="1">
                <a:solidFill>
                  <a:schemeClr val="tx2"/>
                </a:solidFill>
              </a:rPr>
              <a:t>issues</a:t>
            </a:r>
            <a:r>
              <a:rPr lang="pl-PL" sz="1600" dirty="0">
                <a:solidFill>
                  <a:schemeClr val="tx2"/>
                </a:solidFill>
              </a:rPr>
              <a:t>) i projektami.</a:t>
            </a:r>
          </a:p>
          <a:p>
            <a:r>
              <a:rPr lang="pl-PL" sz="1600" dirty="0">
                <a:solidFill>
                  <a:schemeClr val="tx2"/>
                </a:solidFill>
              </a:rPr>
              <a:t>Wsparcie dla współpracy i recenzji kodu poprzez mechanizm </a:t>
            </a:r>
            <a:r>
              <a:rPr lang="pl-PL" sz="1600" dirty="0" err="1">
                <a:solidFill>
                  <a:schemeClr val="tx2"/>
                </a:solidFill>
              </a:rPr>
              <a:t>pull</a:t>
            </a:r>
            <a:r>
              <a:rPr lang="pl-PL" sz="1600" dirty="0">
                <a:solidFill>
                  <a:schemeClr val="tx2"/>
                </a:solidFill>
              </a:rPr>
              <a:t> </a:t>
            </a:r>
            <a:r>
              <a:rPr lang="pl-PL" sz="1600" dirty="0" err="1">
                <a:solidFill>
                  <a:schemeClr val="tx2"/>
                </a:solidFill>
              </a:rPr>
              <a:t>requests</a:t>
            </a:r>
            <a:r>
              <a:rPr lang="pl-PL" sz="1600" dirty="0">
                <a:solidFill>
                  <a:schemeClr val="tx2"/>
                </a:solidFill>
              </a:rPr>
              <a:t>.</a:t>
            </a:r>
          </a:p>
          <a:p>
            <a:r>
              <a:rPr lang="pl-PL" sz="1600" dirty="0">
                <a:solidFill>
                  <a:schemeClr val="tx2"/>
                </a:solidFill>
              </a:rPr>
              <a:t>Integracja z narzędziami do ciągłej integracji i wdrażania (CI/CD), co ułatwia automatyzację procesów.</a:t>
            </a:r>
          </a:p>
          <a:p>
            <a:r>
              <a:rPr lang="pl-PL" sz="1600" dirty="0">
                <a:solidFill>
                  <a:schemeClr val="tx2"/>
                </a:solidFill>
              </a:rPr>
              <a:t>Jest popularny wśród społeczności open </a:t>
            </a:r>
            <a:r>
              <a:rPr lang="pl-PL" sz="1600" dirty="0" err="1">
                <a:solidFill>
                  <a:schemeClr val="tx2"/>
                </a:solidFill>
              </a:rPr>
              <a:t>source</a:t>
            </a:r>
            <a:r>
              <a:rPr lang="pl-PL" sz="1600" dirty="0">
                <a:solidFill>
                  <a:schemeClr val="tx2"/>
                </a:solidFill>
              </a:rPr>
              <a:t> oraz firm, które wykorzystują go do zarządzania projektem, śledzenia zmian, i współpracy nad kodem.</a:t>
            </a:r>
          </a:p>
          <a:p>
            <a:r>
              <a:rPr lang="pl-PL" sz="1600" dirty="0">
                <a:solidFill>
                  <a:schemeClr val="tx2"/>
                </a:solidFill>
              </a:rPr>
              <a:t>GitHub oferuje również dodatkowe narzędzia, takie jak GitHub </a:t>
            </a:r>
            <a:r>
              <a:rPr lang="pl-PL" sz="1600" dirty="0" err="1">
                <a:solidFill>
                  <a:schemeClr val="tx2"/>
                </a:solidFill>
              </a:rPr>
              <a:t>Actions</a:t>
            </a:r>
            <a:r>
              <a:rPr lang="pl-PL" sz="1600" dirty="0">
                <a:solidFill>
                  <a:schemeClr val="tx2"/>
                </a:solidFill>
              </a:rPr>
              <a:t> do automatyzacji procesów.</a:t>
            </a:r>
          </a:p>
        </p:txBody>
      </p:sp>
    </p:spTree>
    <p:extLst>
      <p:ext uri="{BB962C8B-B14F-4D97-AF65-F5344CB8AC3E}">
        <p14:creationId xmlns:p14="http://schemas.microsoft.com/office/powerpoint/2010/main" val="263481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73044-9D91-7322-CFB4-D0BC459C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75D2-FEA8-F722-8C72-9D205157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10015728" cy="764314"/>
          </a:xfrm>
        </p:spPr>
        <p:txBody>
          <a:bodyPr/>
          <a:lstStyle/>
          <a:p>
            <a:r>
              <a:rPr lang="en-GB"/>
              <a:t>Lokalne</a:t>
            </a:r>
            <a:endParaRPr lang="pl-P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5B7062-3924-FE9C-7E1C-908A214BB654}"/>
              </a:ext>
            </a:extLst>
          </p:cNvPr>
          <p:cNvSpPr txBox="1">
            <a:spLocks/>
          </p:cNvSpPr>
          <p:nvPr/>
        </p:nvSpPr>
        <p:spPr>
          <a:xfrm>
            <a:off x="736682" y="2554167"/>
            <a:ext cx="2840053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D09E3-0369-90E2-A68A-AE2D7DCE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33955"/>
            <a:ext cx="5098060" cy="3838722"/>
          </a:xfrm>
        </p:spPr>
        <p:txBody>
          <a:bodyPr>
            <a:normAutofit/>
          </a:bodyPr>
          <a:lstStyle/>
          <a:p>
            <a:r>
              <a:rPr lang="pl-PL" sz="2000"/>
              <a:t>Lokalne systemy kontroli wersji </a:t>
            </a:r>
            <a:r>
              <a:rPr lang="pl-PL" sz="2000" b="1"/>
              <a:t>operują na poziomie indywidualnego użytkownika, bez konieczności korzystania z centralnego repozytorium</a:t>
            </a:r>
            <a:r>
              <a:rPr lang="pl-PL" sz="2000"/>
              <a:t>.</a:t>
            </a:r>
          </a:p>
          <a:p>
            <a:r>
              <a:rPr lang="pl-PL" sz="2000"/>
              <a:t>Wszystkie zmiany są </a:t>
            </a:r>
            <a:r>
              <a:rPr lang="pl-PL" sz="2000" b="1"/>
              <a:t>przechowywane na lokalnym dysku</a:t>
            </a:r>
            <a:r>
              <a:rPr lang="pl-PL" sz="2000"/>
              <a:t>, co oznacza </a:t>
            </a:r>
            <a:r>
              <a:rPr lang="pl-PL" sz="2000" b="1"/>
              <a:t>szybki dostęp i brak konieczności stałego połączenia z internetem</a:t>
            </a:r>
            <a:r>
              <a:rPr lang="pl-PL" sz="2000"/>
              <a:t>.</a:t>
            </a:r>
          </a:p>
          <a:p>
            <a:r>
              <a:rPr lang="pl-PL" sz="2000"/>
              <a:t>Przeznaczone </a:t>
            </a:r>
            <a:r>
              <a:rPr lang="pl-PL" sz="2000" b="1"/>
              <a:t>głównie do prostych projektów </a:t>
            </a:r>
            <a:r>
              <a:rPr lang="pl-PL" sz="2000"/>
              <a:t>lub zastosowań indywidualnych, ze względu na </a:t>
            </a:r>
            <a:r>
              <a:rPr lang="pl-PL" sz="2000" b="1"/>
              <a:t>brak funkcji współpracy zespołowej i zarządzania gałęziami</a:t>
            </a:r>
            <a:r>
              <a:rPr lang="pl-PL" sz="200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F206EA-CF4D-505B-E1A5-32C2AB36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22530" y="2033955"/>
            <a:ext cx="4445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79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43CB8F-66AF-2C47-BE84-B298B0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pl-PL" sz="2100" dirty="0" err="1"/>
              <a:t>GitLab</a:t>
            </a:r>
            <a:r>
              <a:rPr lang="pl-PL" sz="2100" dirty="0"/>
              <a:t> - platforma do zarządzania cyklem życia oprogramowania, która zawiera wbudowane narzędzia </a:t>
            </a:r>
            <a:r>
              <a:rPr lang="pl-PL" sz="2100" dirty="0" err="1"/>
              <a:t>DevOps</a:t>
            </a:r>
            <a:r>
              <a:rPr lang="pl-PL" sz="2100" dirty="0"/>
              <a:t>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7360C1-C5A0-ECB0-732C-5695B3381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4158060"/>
          </a:xfrm>
        </p:spPr>
        <p:txBody>
          <a:bodyPr>
            <a:normAutofit/>
          </a:bodyPr>
          <a:lstStyle/>
          <a:p>
            <a:r>
              <a:rPr lang="pl-PL" sz="1700" dirty="0"/>
              <a:t>Różni się od GitHuba tym, że może być hostowany na własnym serwerze lub w chmurze.</a:t>
            </a:r>
          </a:p>
          <a:p>
            <a:r>
              <a:rPr lang="pl-PL" sz="1700" dirty="0"/>
              <a:t> </a:t>
            </a:r>
            <a:r>
              <a:rPr lang="pl-PL" sz="1700" dirty="0" err="1"/>
              <a:t>GitLab</a:t>
            </a:r>
            <a:r>
              <a:rPr lang="pl-PL" sz="1700" dirty="0"/>
              <a:t> oferuje możliwość automatyzacji procesów (CI / CD) związanych z testowaniem, budowaniem i wdrażaniem oprogramowania.</a:t>
            </a:r>
          </a:p>
          <a:p>
            <a:r>
              <a:rPr lang="pl-PL" sz="1700" dirty="0"/>
              <a:t>Automatyzacja procesów pozwala na szybsze dostarczanie wartości klientom poprzez eliminację ręcznych etapów testowania i wdrażania.</a:t>
            </a:r>
          </a:p>
          <a:p>
            <a:r>
              <a:rPr lang="pl-PL" sz="1700" dirty="0"/>
              <a:t>Oprócz funkcji standardowych dla platformy hostingowej, </a:t>
            </a:r>
            <a:r>
              <a:rPr lang="pl-PL" sz="1700" dirty="0" err="1"/>
              <a:t>GitLab</a:t>
            </a:r>
            <a:r>
              <a:rPr lang="pl-PL" sz="1700" dirty="0"/>
              <a:t> posiada także narzędzia do zarządzania projektami, jak również śledzenia wymagań, testów i kodu.</a:t>
            </a:r>
          </a:p>
        </p:txBody>
      </p:sp>
      <p:pic>
        <p:nvPicPr>
          <p:cNvPr id="7" name="Obraz 6" descr="Obraz zawierający pomarańcza/pomarańczowy, Grafika, design, kreatywność&#10;&#10;Opis wygenerowany automatycznie">
            <a:extLst>
              <a:ext uri="{FF2B5EF4-FFF2-40B4-BE49-F238E27FC236}">
                <a16:creationId xmlns:a16="http://schemas.microsoft.com/office/drawing/2014/main" id="{D0AA990E-A404-C738-4BEE-03A2D3AAE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0" y="1524461"/>
            <a:ext cx="4737650" cy="38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69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A28B06-22A5-44F1-7024-991D4D51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pl-PL" sz="3000" dirty="0" err="1"/>
              <a:t>Bitbucket</a:t>
            </a:r>
            <a:r>
              <a:rPr lang="pl-PL" sz="3000" dirty="0"/>
              <a:t> - platforma do </a:t>
            </a:r>
            <a:r>
              <a:rPr lang="pl-PL" sz="3000" dirty="0" err="1"/>
              <a:t>hostowania</a:t>
            </a:r>
            <a:r>
              <a:rPr lang="pl-PL" sz="3000" dirty="0"/>
              <a:t> kodu źródłowego, oferowana przez firmę </a:t>
            </a:r>
            <a:r>
              <a:rPr lang="pl-PL" sz="3000" dirty="0" err="1"/>
              <a:t>Atlassian</a:t>
            </a:r>
            <a:r>
              <a:rPr lang="pl-PL" sz="3000" dirty="0"/>
              <a:t>.</a:t>
            </a:r>
            <a:br>
              <a:rPr lang="pl-PL" sz="3000" dirty="0"/>
            </a:br>
            <a:endParaRPr lang="pl-PL" sz="3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raz 4" descr="Obraz zawierający Jaskrawoniebieski, symbol, logo, design&#10;&#10;Opis wygenerowany automatycznie">
            <a:extLst>
              <a:ext uri="{FF2B5EF4-FFF2-40B4-BE49-F238E27FC236}">
                <a16:creationId xmlns:a16="http://schemas.microsoft.com/office/drawing/2014/main" id="{0D388FC3-4651-AC59-4D2F-3C0676ED6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6" r="2406" b="1"/>
          <a:stretch/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3F892F-49AA-2B55-0323-C55F7985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955" y="2071316"/>
            <a:ext cx="6713552" cy="4114800"/>
          </a:xfrm>
        </p:spPr>
        <p:txBody>
          <a:bodyPr anchor="t">
            <a:normAutofit/>
          </a:bodyPr>
          <a:lstStyle/>
          <a:p>
            <a:r>
              <a:rPr lang="pl-PL" sz="2000" dirty="0"/>
              <a:t>Obsługuje zarówno system kontroli wersji Git, jak i </a:t>
            </a:r>
            <a:r>
              <a:rPr lang="pl-PL" sz="2000" dirty="0" err="1"/>
              <a:t>Mercurial</a:t>
            </a:r>
            <a:r>
              <a:rPr lang="pl-PL" sz="2000" dirty="0"/>
              <a:t>.</a:t>
            </a:r>
          </a:p>
          <a:p>
            <a:r>
              <a:rPr lang="pl-PL" sz="2000" dirty="0" err="1"/>
              <a:t>Bitbucket</a:t>
            </a:r>
            <a:r>
              <a:rPr lang="pl-PL" sz="2000" dirty="0"/>
              <a:t> zapewnia elastyczne opcje kontroli dostępu do repozytoriów, co pozwala na dostosowanie uprawnień dla poszczególnych użytkowników i zespołów.</a:t>
            </a:r>
          </a:p>
          <a:p>
            <a:r>
              <a:rPr lang="pl-PL" sz="2000" dirty="0"/>
              <a:t>Integracja z innymi narzędziami </a:t>
            </a:r>
            <a:r>
              <a:rPr lang="pl-PL" sz="2000" dirty="0" err="1"/>
              <a:t>Atlassian</a:t>
            </a:r>
            <a:r>
              <a:rPr lang="pl-PL" sz="2000" dirty="0"/>
              <a:t>, takimi jak </a:t>
            </a:r>
            <a:r>
              <a:rPr lang="pl-PL" sz="2000" dirty="0" err="1"/>
              <a:t>Jira</a:t>
            </a:r>
            <a:r>
              <a:rPr lang="pl-PL" sz="2000" dirty="0"/>
              <a:t> i </a:t>
            </a:r>
            <a:r>
              <a:rPr lang="pl-PL" sz="2000" dirty="0" err="1"/>
              <a:t>Confluence</a:t>
            </a:r>
            <a:r>
              <a:rPr lang="pl-PL" sz="2000" dirty="0"/>
              <a:t>, umożliwia płynne zarządzanie projektem od kodu źródłowego po procesy zarządzania projektem i dokumentację.</a:t>
            </a:r>
          </a:p>
          <a:p>
            <a:r>
              <a:rPr lang="pl-PL" sz="2000" dirty="0"/>
              <a:t>Jest często wybierany przez zespoły, które korzystają z innych produktów </a:t>
            </a:r>
            <a:r>
              <a:rPr lang="pl-PL" sz="2000" dirty="0" err="1"/>
              <a:t>Atlassian</a:t>
            </a:r>
            <a:r>
              <a:rPr lang="pl-PL" sz="2000" dirty="0"/>
              <a:t> i chcą zachować spójność narzędzi w ich ekosystemie.</a:t>
            </a:r>
          </a:p>
        </p:txBody>
      </p:sp>
    </p:spTree>
    <p:extLst>
      <p:ext uri="{BB962C8B-B14F-4D97-AF65-F5344CB8AC3E}">
        <p14:creationId xmlns:p14="http://schemas.microsoft.com/office/powerpoint/2010/main" val="12312322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DFB4E6-7873-FA3B-CE74-0A4914E7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10132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18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Niezależnie od wyboru, korzystanie z serwera zdalnego repozytoriów pozwala na efektywne zarządzanie kodem, śledzenie zmian oraz ułatwia współpracę w zespole.</a:t>
            </a:r>
            <a:endParaRPr lang="en-US" sz="1800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06B0639-C775-FF92-8DB5-182447AD9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5" y="2807208"/>
            <a:ext cx="3884503" cy="34107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dirty="0" err="1"/>
              <a:t>Wskazówki</a:t>
            </a:r>
            <a:r>
              <a:rPr lang="en-US" sz="1800" dirty="0"/>
              <a:t> </a:t>
            </a:r>
            <a:r>
              <a:rPr lang="en-US" sz="1800" dirty="0" err="1"/>
              <a:t>dotyczące</a:t>
            </a:r>
            <a:r>
              <a:rPr lang="en-US" sz="1800" dirty="0"/>
              <a:t> </a:t>
            </a:r>
            <a:r>
              <a:rPr lang="en-US" sz="1800" dirty="0" err="1"/>
              <a:t>wyboru</a:t>
            </a:r>
            <a:r>
              <a:rPr lang="en-US" sz="1800" dirty="0"/>
              <a:t> platformy:</a:t>
            </a:r>
          </a:p>
          <a:p>
            <a:r>
              <a:rPr lang="en-US" sz="1800" dirty="0"/>
              <a:t>GitHub jest </a:t>
            </a:r>
            <a:r>
              <a:rPr lang="en-US" sz="1800" dirty="0" err="1"/>
              <a:t>dobrym</a:t>
            </a:r>
            <a:r>
              <a:rPr lang="en-US" sz="1800" dirty="0"/>
              <a:t> </a:t>
            </a:r>
            <a:r>
              <a:rPr lang="en-US" sz="1800" dirty="0" err="1"/>
              <a:t>wyborem</a:t>
            </a:r>
            <a:r>
              <a:rPr lang="en-US" sz="1800" dirty="0"/>
              <a:t> </a:t>
            </a:r>
            <a:r>
              <a:rPr lang="en-US" sz="1800" dirty="0" err="1"/>
              <a:t>dla</a:t>
            </a:r>
            <a:r>
              <a:rPr lang="en-US" sz="1800" dirty="0"/>
              <a:t> </a:t>
            </a:r>
            <a:r>
              <a:rPr lang="en-US" sz="1800" dirty="0" err="1"/>
              <a:t>projektów</a:t>
            </a:r>
            <a:r>
              <a:rPr lang="en-US" sz="1800" dirty="0"/>
              <a:t> open source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mniejszych</a:t>
            </a:r>
            <a:r>
              <a:rPr lang="en-US" sz="1800" dirty="0"/>
              <a:t> </a:t>
            </a:r>
            <a:r>
              <a:rPr lang="en-US" sz="1800" dirty="0" err="1"/>
              <a:t>zespołów</a:t>
            </a:r>
            <a:r>
              <a:rPr lang="en-US" sz="1800" dirty="0"/>
              <a:t>.</a:t>
            </a:r>
          </a:p>
          <a:p>
            <a:r>
              <a:rPr lang="en-US" sz="1800" dirty="0"/>
              <a:t>GitLab </a:t>
            </a:r>
            <a:r>
              <a:rPr lang="en-US" sz="1800" dirty="0" err="1"/>
              <a:t>oferuje</a:t>
            </a:r>
            <a:r>
              <a:rPr lang="en-US" sz="1800" dirty="0"/>
              <a:t> </a:t>
            </a:r>
            <a:r>
              <a:rPr lang="en-US" sz="1800" dirty="0" err="1"/>
              <a:t>kompleksowe</a:t>
            </a:r>
            <a:r>
              <a:rPr lang="en-US" sz="1800" dirty="0"/>
              <a:t> </a:t>
            </a:r>
            <a:r>
              <a:rPr lang="en-US" sz="1800" dirty="0" err="1"/>
              <a:t>rozwiązanie</a:t>
            </a:r>
            <a:r>
              <a:rPr lang="en-US" sz="1800" dirty="0"/>
              <a:t> DevOps </a:t>
            </a:r>
            <a:r>
              <a:rPr lang="en-US" sz="1800" dirty="0" err="1"/>
              <a:t>i</a:t>
            </a:r>
            <a:r>
              <a:rPr lang="en-US" sz="1800" dirty="0"/>
              <a:t> jest </a:t>
            </a:r>
            <a:r>
              <a:rPr lang="en-US" sz="1800" dirty="0" err="1"/>
              <a:t>idealny</a:t>
            </a:r>
            <a:r>
              <a:rPr lang="en-US" sz="1800" dirty="0"/>
              <a:t> </a:t>
            </a:r>
            <a:r>
              <a:rPr lang="en-US" sz="1800" dirty="0" err="1"/>
              <a:t>dla</a:t>
            </a:r>
            <a:r>
              <a:rPr lang="en-US" sz="1800" dirty="0"/>
              <a:t> </a:t>
            </a:r>
            <a:r>
              <a:rPr lang="en-US" sz="1800" dirty="0" err="1"/>
              <a:t>dużych</a:t>
            </a:r>
            <a:r>
              <a:rPr lang="en-US" sz="1800" dirty="0"/>
              <a:t> </a:t>
            </a:r>
            <a:r>
              <a:rPr lang="en-US" sz="1800" dirty="0" err="1"/>
              <a:t>zespołów</a:t>
            </a:r>
            <a:r>
              <a:rPr lang="en-US" sz="1800" dirty="0"/>
              <a:t> </a:t>
            </a:r>
            <a:r>
              <a:rPr lang="en-US" sz="1800" dirty="0" err="1"/>
              <a:t>zorientowanych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automatyzację</a:t>
            </a:r>
            <a:r>
              <a:rPr lang="en-US" sz="1800" dirty="0"/>
              <a:t>.</a:t>
            </a:r>
          </a:p>
          <a:p>
            <a:r>
              <a:rPr lang="en-US" sz="1800" dirty="0"/>
              <a:t>Bitbucket jest </a:t>
            </a:r>
            <a:r>
              <a:rPr lang="en-US" sz="1800" dirty="0" err="1"/>
              <a:t>wskazany</a:t>
            </a:r>
            <a:r>
              <a:rPr lang="en-US" sz="1800" dirty="0"/>
              <a:t> </a:t>
            </a:r>
            <a:r>
              <a:rPr lang="en-US" sz="1800" dirty="0" err="1"/>
              <a:t>dla</a:t>
            </a:r>
            <a:r>
              <a:rPr lang="en-US" sz="1800" dirty="0"/>
              <a:t> firm </a:t>
            </a:r>
            <a:r>
              <a:rPr lang="en-US" sz="1800" dirty="0" err="1"/>
              <a:t>korzystających</a:t>
            </a:r>
            <a:r>
              <a:rPr lang="en-US" sz="1800" dirty="0"/>
              <a:t> z </a:t>
            </a:r>
            <a:r>
              <a:rPr lang="en-US" sz="1800" dirty="0" err="1"/>
              <a:t>innych</a:t>
            </a:r>
            <a:r>
              <a:rPr lang="en-US" sz="1800" dirty="0"/>
              <a:t> </a:t>
            </a:r>
            <a:r>
              <a:rPr lang="en-US" sz="1800" dirty="0" err="1"/>
              <a:t>narzędzi</a:t>
            </a:r>
            <a:r>
              <a:rPr lang="en-US" sz="1800" dirty="0"/>
              <a:t> Atlassian</a:t>
            </a:r>
            <a:r>
              <a:rPr lang="en-US" sz="1500" dirty="0"/>
              <a:t>.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764A30F4-747E-3023-C267-0098BC11092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2779475"/>
              </p:ext>
            </p:extLst>
          </p:nvPr>
        </p:nvGraphicFramePr>
        <p:xfrm>
          <a:off x="5263729" y="640080"/>
          <a:ext cx="5684857" cy="5682136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557232">
                  <a:extLst>
                    <a:ext uri="{9D8B030D-6E8A-4147-A177-3AD203B41FA5}">
                      <a16:colId xmlns:a16="http://schemas.microsoft.com/office/drawing/2014/main" val="2527140323"/>
                    </a:ext>
                  </a:extLst>
                </a:gridCol>
                <a:gridCol w="1296147">
                  <a:extLst>
                    <a:ext uri="{9D8B030D-6E8A-4147-A177-3AD203B41FA5}">
                      <a16:colId xmlns:a16="http://schemas.microsoft.com/office/drawing/2014/main" val="1076785807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3404364920"/>
                    </a:ext>
                  </a:extLst>
                </a:gridCol>
                <a:gridCol w="1403998">
                  <a:extLst>
                    <a:ext uri="{9D8B030D-6E8A-4147-A177-3AD203B41FA5}">
                      <a16:colId xmlns:a16="http://schemas.microsoft.com/office/drawing/2014/main" val="1039830530"/>
                    </a:ext>
                  </a:extLst>
                </a:gridCol>
              </a:tblGrid>
              <a:tr h="516601">
                <a:tc>
                  <a:txBody>
                    <a:bodyPr/>
                    <a:lstStyle/>
                    <a:p>
                      <a:pPr fontAlgn="b"/>
                      <a:r>
                        <a:rPr lang="pl-PL" sz="1800" b="1" dirty="0">
                          <a:effectLst/>
                        </a:rPr>
                        <a:t>Funkcja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l-PL" sz="1800" b="1">
                          <a:effectLst/>
                        </a:rPr>
                        <a:t>GitHub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l-PL" sz="1800" b="1">
                          <a:effectLst/>
                        </a:rPr>
                        <a:t>GitLab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pl-PL" sz="1800" b="1" dirty="0" err="1">
                          <a:effectLst/>
                        </a:rPr>
                        <a:t>Bitbucket</a:t>
                      </a:r>
                      <a:endParaRPr lang="pl-PL" sz="1800" b="1" dirty="0">
                        <a:effectLst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81608"/>
                  </a:ext>
                </a:extLst>
              </a:tr>
              <a:tr h="661105"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Hosting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Chmurowy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Chmurowy i własny serwer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Chmurowy i własny serwer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63284"/>
                  </a:ext>
                </a:extLst>
              </a:tr>
              <a:tr h="661105"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Typ repozytorium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 dirty="0">
                          <a:effectLst/>
                        </a:rPr>
                        <a:t>Publiczne i prywatne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Publiczne i prywatne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Publiczne i prywatne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39500"/>
                  </a:ext>
                </a:extLst>
              </a:tr>
              <a:tr h="877860"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Integracja z zewnętrznymi narzędziami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Wbudowane narzędzia CI/CD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Integracja z narzędziami Atlassian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51979"/>
                  </a:ext>
                </a:extLst>
              </a:tr>
              <a:tr h="661105"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Zarządzanie projektem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Podstawowe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Zaawansowane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Zaawansowane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03281"/>
                  </a:ext>
                </a:extLst>
              </a:tr>
              <a:tr h="877860"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Wsparcie dla DevOps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Brak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Pełne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 dirty="0">
                          <a:effectLst/>
                        </a:rPr>
                        <a:t>Integracja z narzędziami </a:t>
                      </a:r>
                      <a:r>
                        <a:rPr lang="pl-PL" sz="1500" dirty="0" err="1">
                          <a:effectLst/>
                        </a:rPr>
                        <a:t>Atlassian</a:t>
                      </a:r>
                      <a:endParaRPr lang="pl-PL" sz="15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72235"/>
                  </a:ext>
                </a:extLst>
              </a:tr>
              <a:tr h="877860"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Integracje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Szeroki wybór integracji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Szeroki wybór integracji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Integracja z narzędziami Atlassian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815045"/>
                  </a:ext>
                </a:extLst>
              </a:tr>
              <a:tr h="444349">
                <a:tc>
                  <a:txBody>
                    <a:bodyPr/>
                    <a:lstStyle/>
                    <a:p>
                      <a:pPr fontAlgn="base"/>
                      <a:r>
                        <a:rPr lang="pl-PL" sz="1500">
                          <a:effectLst/>
                        </a:rPr>
                        <a:t>Ocena jakości kodu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500" dirty="0">
                          <a:effectLst/>
                        </a:rPr>
                        <a:t>GitHub </a:t>
                      </a:r>
                      <a:r>
                        <a:rPr lang="pl-PL" sz="1500" dirty="0" err="1">
                          <a:effectLst/>
                        </a:rPr>
                        <a:t>Actions</a:t>
                      </a:r>
                      <a:endParaRPr lang="pl-PL" sz="15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 dirty="0" err="1">
                          <a:effectLst/>
                        </a:rPr>
                        <a:t>GitLab</a:t>
                      </a:r>
                      <a:r>
                        <a:rPr lang="pl-PL" sz="1500" dirty="0">
                          <a:effectLst/>
                        </a:rPr>
                        <a:t> CI/CD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l-PL" sz="1500" dirty="0" err="1">
                          <a:effectLst/>
                        </a:rPr>
                        <a:t>Bamboo</a:t>
                      </a:r>
                      <a:endParaRPr lang="pl-PL" sz="15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25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018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D5DF28-8459-D7C3-65E6-1200A60B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Coś więcej o </a:t>
            </a:r>
            <a:r>
              <a:rPr lang="pl-PL" dirty="0" err="1"/>
              <a:t>GitHub’ie</a:t>
            </a:r>
            <a:endParaRPr lang="pl-PL" dirty="0"/>
          </a:p>
        </p:txBody>
      </p:sp>
      <p:sp>
        <p:nvSpPr>
          <p:cNvPr id="16" name="Symbol zastępczy zawartości 2">
            <a:extLst>
              <a:ext uri="{FF2B5EF4-FFF2-40B4-BE49-F238E27FC236}">
                <a16:creationId xmlns:a16="http://schemas.microsoft.com/office/drawing/2014/main" id="{D2F67B94-5660-6090-C5CB-4F38C3F75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Zadania i projekty:</a:t>
            </a:r>
          </a:p>
          <a:p>
            <a:r>
              <a:rPr lang="pl-PL" sz="2000" dirty="0"/>
              <a:t>GitHub umożliwia zarządzanie zadaniami (</a:t>
            </a:r>
            <a:r>
              <a:rPr lang="pl-PL" sz="2000" dirty="0" err="1"/>
              <a:t>issues</a:t>
            </a:r>
            <a:r>
              <a:rPr lang="pl-PL" sz="2000" dirty="0"/>
              <a:t>) związanych z projektem.</a:t>
            </a:r>
          </a:p>
          <a:p>
            <a:r>
              <a:rPr lang="pl-PL" sz="2000" dirty="0"/>
              <a:t>Można tworzyć nowe zadania, przypisywać je do użytkowników, nadawać im etykiety i wiele więcej.</a:t>
            </a:r>
          </a:p>
          <a:p>
            <a:r>
              <a:rPr lang="pl-PL" sz="2000" dirty="0"/>
              <a:t>Projekty pozwalają na organizację zadań w formie tablicy </a:t>
            </a:r>
            <a:r>
              <a:rPr lang="pl-PL" sz="2000" dirty="0" err="1"/>
              <a:t>Kanban</a:t>
            </a:r>
            <a:r>
              <a:rPr lang="pl-PL" sz="2000" dirty="0"/>
              <a:t>, umożliwiając śledzenie postępu prac.</a:t>
            </a:r>
          </a:p>
          <a:p>
            <a:endParaRPr lang="pl-PL" sz="2000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5352D5F-2A86-E2FA-A1B6-BC264B2C8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 err="1"/>
              <a:t>Pull</a:t>
            </a:r>
            <a:r>
              <a:rPr lang="pl-PL" sz="2000" dirty="0"/>
              <a:t> </a:t>
            </a:r>
            <a:r>
              <a:rPr lang="pl-PL" sz="2000" dirty="0" err="1"/>
              <a:t>Requests</a:t>
            </a:r>
            <a:r>
              <a:rPr lang="pl-PL" sz="2000" dirty="0"/>
              <a:t>:</a:t>
            </a:r>
          </a:p>
          <a:p>
            <a:r>
              <a:rPr lang="pl-PL" sz="2000" dirty="0"/>
              <a:t>Mechanizm </a:t>
            </a:r>
            <a:r>
              <a:rPr lang="pl-PL" sz="2000" dirty="0" err="1"/>
              <a:t>pull</a:t>
            </a:r>
            <a:r>
              <a:rPr lang="pl-PL" sz="2000" dirty="0"/>
              <a:t> </a:t>
            </a:r>
            <a:r>
              <a:rPr lang="pl-PL" sz="2000" dirty="0" err="1"/>
              <a:t>requests</a:t>
            </a:r>
            <a:r>
              <a:rPr lang="pl-PL" sz="2000" dirty="0"/>
              <a:t> umożliwia proponowanie zmian w kodzie i prośby o ich zaakceptowanie przez innych współpracowników.</a:t>
            </a:r>
          </a:p>
          <a:p>
            <a:r>
              <a:rPr lang="pl-PL" sz="2000" dirty="0"/>
              <a:t>Pozwala na recenzję kodu oraz dyskusję na temat wprowadzanych zmian.</a:t>
            </a:r>
          </a:p>
          <a:p>
            <a:r>
              <a:rPr lang="pl-PL" sz="2000" dirty="0" err="1"/>
              <a:t>Pull</a:t>
            </a:r>
            <a:r>
              <a:rPr lang="pl-PL" sz="2000" dirty="0"/>
              <a:t> </a:t>
            </a:r>
            <a:r>
              <a:rPr lang="pl-PL" sz="2000" dirty="0" err="1"/>
              <a:t>requests</a:t>
            </a:r>
            <a:r>
              <a:rPr lang="pl-PL" sz="2000" dirty="0"/>
              <a:t> są kluczowym elementem współpracy i kontroli jakości kodu w projekcie.</a:t>
            </a:r>
          </a:p>
        </p:txBody>
      </p:sp>
    </p:spTree>
    <p:extLst>
      <p:ext uri="{BB962C8B-B14F-4D97-AF65-F5344CB8AC3E}">
        <p14:creationId xmlns:p14="http://schemas.microsoft.com/office/powerpoint/2010/main" val="23931757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8B00016-AE35-17F7-4EFF-F9C9116D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l-PL" dirty="0"/>
              <a:t>Coś więcej o </a:t>
            </a:r>
            <a:r>
              <a:rPr lang="pl-PL" dirty="0" err="1"/>
              <a:t>GitHub’ie</a:t>
            </a:r>
            <a:r>
              <a:rPr lang="pl-PL" dirty="0"/>
              <a:t> v2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CFA63A-3A95-C74B-F7AB-62AA393D8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GitHub </a:t>
            </a:r>
            <a:r>
              <a:rPr lang="pl-PL" sz="2000" dirty="0" err="1"/>
              <a:t>Actions</a:t>
            </a:r>
            <a:r>
              <a:rPr lang="pl-PL" sz="2000" dirty="0"/>
              <a:t>:</a:t>
            </a:r>
          </a:p>
          <a:p>
            <a:r>
              <a:rPr lang="pl-PL" sz="2000" dirty="0"/>
              <a:t>GitHub </a:t>
            </a:r>
            <a:r>
              <a:rPr lang="pl-PL" sz="2000" dirty="0" err="1"/>
              <a:t>Actions</a:t>
            </a:r>
            <a:r>
              <a:rPr lang="pl-PL" sz="2000" dirty="0"/>
              <a:t> to narzędzie do automatyzacji procesów w repozytoriach.</a:t>
            </a:r>
          </a:p>
          <a:p>
            <a:r>
              <a:rPr lang="pl-PL" sz="2000" dirty="0"/>
              <a:t>Pozwala na definiowanie i uruchamianie różnych akcji w odpowiedzi na zdarzenia, takie jak zmiany w kodzie, zgłoszenie </a:t>
            </a:r>
            <a:r>
              <a:rPr lang="pl-PL" sz="2000" dirty="0" err="1"/>
              <a:t>pull</a:t>
            </a:r>
            <a:r>
              <a:rPr lang="pl-PL" sz="2000" dirty="0"/>
              <a:t> </a:t>
            </a:r>
            <a:r>
              <a:rPr lang="pl-PL" sz="2000" dirty="0" err="1"/>
              <a:t>requesta</a:t>
            </a:r>
            <a:r>
              <a:rPr lang="pl-PL" sz="2000" dirty="0"/>
              <a:t> czy wydanie nowej wersji.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9A7CAEB-C381-9232-450C-60AF2F9D6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Społeczność i Wsparcie:</a:t>
            </a:r>
          </a:p>
          <a:p>
            <a:r>
              <a:rPr lang="pl-PL" sz="2000" dirty="0"/>
              <a:t>GitHub jest popularny wśród społeczności open </a:t>
            </a:r>
            <a:r>
              <a:rPr lang="pl-PL" sz="2000" dirty="0" err="1"/>
              <a:t>source</a:t>
            </a:r>
            <a:r>
              <a:rPr lang="pl-PL" sz="2000" dirty="0"/>
              <a:t>, co umożliwia łatwe znalezienie gotowych bibliotek, narzędzi i przykładów kodu.</a:t>
            </a:r>
          </a:p>
          <a:p>
            <a:r>
              <a:rPr lang="pl-PL" sz="2000" dirty="0"/>
              <a:t>Oferuje wsparcie dla współpracy nad projektem, dzięki czemu programiści z całego świata mogą łatwo pracować razem nad rozwojem aplikacji.</a:t>
            </a:r>
          </a:p>
        </p:txBody>
      </p:sp>
    </p:spTree>
    <p:extLst>
      <p:ext uri="{BB962C8B-B14F-4D97-AF65-F5344CB8AC3E}">
        <p14:creationId xmlns:p14="http://schemas.microsoft.com/office/powerpoint/2010/main" val="3358281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F67B06-68A4-FD2B-FD85-7D49792E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335698"/>
            <a:ext cx="9390528" cy="1401183"/>
          </a:xfrm>
        </p:spPr>
        <p:txBody>
          <a:bodyPr anchor="t">
            <a:normAutofit/>
          </a:bodyPr>
          <a:lstStyle/>
          <a:p>
            <a:r>
              <a:rPr lang="pl-PL" sz="3200" dirty="0"/>
              <a:t>Integracja z innymi narzędziami programistycznymi</a:t>
            </a:r>
          </a:p>
        </p:txBody>
      </p:sp>
      <p:cxnSp>
        <p:nvCxnSpPr>
          <p:cNvPr id="91" name="Straight Connector 87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Symbol zastępczy zawartości 2">
            <a:extLst>
              <a:ext uri="{FF2B5EF4-FFF2-40B4-BE49-F238E27FC236}">
                <a16:creationId xmlns:a16="http://schemas.microsoft.com/office/drawing/2014/main" id="{DF2D4378-C373-FEA9-A455-871A527D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1128566"/>
            <a:ext cx="10069605" cy="52393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500" b="1" dirty="0"/>
              <a:t>IDE (</a:t>
            </a:r>
            <a:r>
              <a:rPr lang="pl-PL" sz="1500" b="1" dirty="0" err="1"/>
              <a:t>Integrated</a:t>
            </a:r>
            <a:r>
              <a:rPr lang="pl-PL" sz="1500" b="1" dirty="0"/>
              <a:t> Development Environment)</a:t>
            </a:r>
          </a:p>
          <a:p>
            <a:r>
              <a:rPr lang="pl-PL" sz="1500" dirty="0"/>
              <a:t>Narzędzia Git często integrują się z popularnymi środowiskami programistycznymi, takimi jak Visual Studio </a:t>
            </a:r>
            <a:r>
              <a:rPr lang="pl-PL" sz="1500" dirty="0" err="1"/>
              <a:t>Code</a:t>
            </a:r>
            <a:r>
              <a:rPr lang="pl-PL" sz="1500" dirty="0"/>
              <a:t>, </a:t>
            </a:r>
            <a:r>
              <a:rPr lang="pl-PL" sz="1500" dirty="0" err="1"/>
              <a:t>IntelliJ</a:t>
            </a:r>
            <a:r>
              <a:rPr lang="pl-PL" sz="1500" dirty="0"/>
              <a:t> IDEA, czy </a:t>
            </a:r>
            <a:r>
              <a:rPr lang="pl-PL" sz="1500" dirty="0" err="1"/>
              <a:t>Eclipse</a:t>
            </a:r>
            <a:r>
              <a:rPr lang="pl-PL" sz="1500" dirty="0"/>
              <a:t>.</a:t>
            </a:r>
          </a:p>
          <a:p>
            <a:r>
              <a:rPr lang="pl-PL" sz="1500" dirty="0"/>
              <a:t>Integracja umożliwia wygodne zarządzanie repozytoriami, wykonywanie </a:t>
            </a:r>
            <a:r>
              <a:rPr lang="pl-PL" sz="1500" dirty="0" err="1"/>
              <a:t>commitów</a:t>
            </a:r>
            <a:r>
              <a:rPr lang="pl-PL" sz="1500" dirty="0"/>
              <a:t>, przeglądanie historii, rozwiązywanie konfliktów i inne operacje bezpośrednio z poziomu środowiska programistycznego.</a:t>
            </a:r>
          </a:p>
          <a:p>
            <a:pPr marL="0" indent="0">
              <a:buNone/>
            </a:pPr>
            <a:r>
              <a:rPr lang="pl-PL" sz="1500" b="1" dirty="0"/>
              <a:t>Narzędzia do śledzenia błędów (</a:t>
            </a:r>
            <a:r>
              <a:rPr lang="pl-PL" sz="1500" b="1" dirty="0" err="1"/>
              <a:t>Issue</a:t>
            </a:r>
            <a:r>
              <a:rPr lang="pl-PL" sz="1500" b="1" dirty="0"/>
              <a:t> </a:t>
            </a:r>
            <a:r>
              <a:rPr lang="pl-PL" sz="1500" b="1" dirty="0" err="1"/>
              <a:t>Tracking</a:t>
            </a:r>
            <a:r>
              <a:rPr lang="pl-PL" sz="1500" b="1" dirty="0"/>
              <a:t>)</a:t>
            </a:r>
          </a:p>
          <a:p>
            <a:r>
              <a:rPr lang="pl-PL" sz="1500" dirty="0"/>
              <a:t>Platformy śledzenia błędów, takie jak </a:t>
            </a:r>
            <a:r>
              <a:rPr lang="pl-PL" sz="1500" dirty="0" err="1"/>
              <a:t>Jira</a:t>
            </a:r>
            <a:r>
              <a:rPr lang="pl-PL" sz="1500" dirty="0"/>
              <a:t>, </a:t>
            </a:r>
            <a:r>
              <a:rPr lang="pl-PL" sz="1500" dirty="0" err="1"/>
              <a:t>Trello</a:t>
            </a:r>
            <a:r>
              <a:rPr lang="pl-PL" sz="1500" dirty="0"/>
              <a:t> czy Asana, mogą być zintegrowane z repozytoriami Git.</a:t>
            </a:r>
          </a:p>
          <a:p>
            <a:r>
              <a:rPr lang="pl-PL" sz="1500" dirty="0"/>
              <a:t>Dzięki integracji możliwe jest automatyczne powiązanie zgłaszanych błędów z konkretnymi zmianami kodu źródłowego, co ułatwia zarządzanie procesem naprawy błędów.</a:t>
            </a:r>
          </a:p>
          <a:p>
            <a:pPr marL="0" indent="0">
              <a:buNone/>
            </a:pPr>
            <a:r>
              <a:rPr lang="pl-PL" sz="1500" b="1" dirty="0"/>
              <a:t>Narzędzia do testowania (</a:t>
            </a:r>
            <a:r>
              <a:rPr lang="pl-PL" sz="1500" b="1" dirty="0" err="1"/>
              <a:t>Testing</a:t>
            </a:r>
            <a:r>
              <a:rPr lang="pl-PL" sz="1500" b="1" dirty="0"/>
              <a:t> Tools)</a:t>
            </a:r>
          </a:p>
          <a:p>
            <a:r>
              <a:rPr lang="pl-PL" sz="1500" dirty="0"/>
              <a:t>Narzędzia do testowania, takie jak </a:t>
            </a:r>
            <a:r>
              <a:rPr lang="pl-PL" sz="1500" dirty="0" err="1"/>
              <a:t>Selenium</a:t>
            </a:r>
            <a:r>
              <a:rPr lang="pl-PL" sz="1500" dirty="0"/>
              <a:t>, Jest, czy </a:t>
            </a:r>
            <a:r>
              <a:rPr lang="pl-PL" sz="1500" dirty="0" err="1"/>
              <a:t>PHPUnit</a:t>
            </a:r>
            <a:r>
              <a:rPr lang="pl-PL" sz="1500" dirty="0"/>
              <a:t>, mogą być integrowane z repozytoriami Git.</a:t>
            </a:r>
          </a:p>
          <a:p>
            <a:r>
              <a:rPr lang="pl-PL" sz="1500" dirty="0"/>
              <a:t>Integracja pozwala na automatyczne uruchamianie testów jednostkowych, integracyjnych i innych testów po wprowadzeniu zmiany do repozytorium, co przyczynia się do szybszego wykrywania błędów i zapewnienia wysokiej jakości kodu.</a:t>
            </a:r>
          </a:p>
          <a:p>
            <a:pPr marL="0" indent="0">
              <a:buNone/>
            </a:pPr>
            <a:r>
              <a:rPr lang="pl-PL" sz="1500" b="1" dirty="0"/>
              <a:t>Narzędzia do ciągłej integracji i wdrażania (CI/CD Tools)</a:t>
            </a:r>
          </a:p>
          <a:p>
            <a:r>
              <a:rPr lang="pl-PL" sz="1500" dirty="0"/>
              <a:t>Narzędzia CI/CD, takie jak Jenkins, </a:t>
            </a:r>
            <a:r>
              <a:rPr lang="pl-PL" sz="1500" dirty="0" err="1"/>
              <a:t>Travis</a:t>
            </a:r>
            <a:r>
              <a:rPr lang="pl-PL" sz="1500" dirty="0"/>
              <a:t> CI czy </a:t>
            </a:r>
            <a:r>
              <a:rPr lang="pl-PL" sz="1500" dirty="0" err="1"/>
              <a:t>CircleCI</a:t>
            </a:r>
            <a:r>
              <a:rPr lang="pl-PL" sz="1500" dirty="0"/>
              <a:t>, mogą być zintegrowane z repozytoriami Git.</a:t>
            </a:r>
          </a:p>
          <a:p>
            <a:r>
              <a:rPr lang="pl-PL" sz="1500" dirty="0"/>
              <a:t>Integracja umożliwia automatyczne uruchamianie procesów ciągłej integracji, testowania i wdrażania po wprowadzeniu zmiany do repozytorium, co przyczynia się do automatyzacji procesów wytwarzania oprogramowania i skrócenia cyklu dostarczania</a:t>
            </a:r>
          </a:p>
        </p:txBody>
      </p:sp>
    </p:spTree>
    <p:extLst>
      <p:ext uri="{BB962C8B-B14F-4D97-AF65-F5344CB8AC3E}">
        <p14:creationId xmlns:p14="http://schemas.microsoft.com/office/powerpoint/2010/main" val="28087824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8EDA37E-7D15-B7FB-A519-5FB37A6B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899228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Konfiguracja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InteliJ</a:t>
            </a:r>
            <a:r>
              <a:rPr lang="pl-PL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2023.3.4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853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2B7A4-A2EA-4D6B-C14C-861F2B00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AD6193C-A96A-65B5-05B6-3FEC0BD31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3800">
                <a:latin typeface="Söhne"/>
              </a:rPr>
              <a:t>Włącz integrację z systemem kontroli wersji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5DA276-7A23-A225-3219-C48C232C8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Po utworzeniu projektu należy włączyć integrację z systemem kontroli wersji:</a:t>
            </a:r>
            <a:br>
              <a:rPr lang="pl-PL" sz="2200" dirty="0"/>
            </a:br>
            <a:r>
              <a:rPr lang="pl-PL" sz="2200" b="1" dirty="0"/>
              <a:t>Menu -&gt; VCS -&gt; </a:t>
            </a:r>
            <a:r>
              <a:rPr lang="pl-PL" sz="2200" b="1" dirty="0" err="1"/>
              <a:t>Enable</a:t>
            </a:r>
            <a:r>
              <a:rPr lang="pl-PL" sz="2200" b="1" dirty="0"/>
              <a:t> Version Control. </a:t>
            </a:r>
            <a:br>
              <a:rPr lang="pl-PL" sz="2200" b="1" dirty="0"/>
            </a:br>
            <a:r>
              <a:rPr lang="pl-PL" sz="2200" dirty="0"/>
              <a:t>Następnie wybieramy wersje jaką chcemy użyć (w tym przypadku Git)</a:t>
            </a:r>
            <a:br>
              <a:rPr lang="pl-PL" sz="2200" b="1" dirty="0"/>
            </a:br>
            <a:r>
              <a:rPr lang="pl-PL" sz="2200" dirty="0"/>
              <a:t>Po wykonanej akcji, zakładka zmieni nazwę z VCS na Git.</a:t>
            </a:r>
            <a:endParaRPr lang="pl-PL" sz="2200" b="1" dirty="0"/>
          </a:p>
        </p:txBody>
      </p:sp>
      <p:pic>
        <p:nvPicPr>
          <p:cNvPr id="5" name="Obraz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FD86B771-81B9-55BA-F796-32CAA59D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08144"/>
            <a:ext cx="6903720" cy="36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4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554CA-B1A1-C128-F49A-F722FF58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EBEF07-6AF3-7725-2608-FB99E8CC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pl-PL" sz="4800">
                <a:latin typeface="Söhne"/>
              </a:rPr>
              <a:t>Dodanie zdalnego repo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EF0A79-D9BD-E418-060C-DC806A218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200" dirty="0"/>
              <a:t>Po włączeniu integracji należy dodać link do zdalnego repozytorium, na które będziemy wysyłać zmiany w kodzie.</a:t>
            </a:r>
            <a:br>
              <a:rPr lang="pl-PL" sz="2200" dirty="0"/>
            </a:br>
            <a:r>
              <a:rPr lang="pl-PL" sz="2200" dirty="0"/>
              <a:t>Przechodzimy do:</a:t>
            </a:r>
            <a:br>
              <a:rPr lang="pl-PL" sz="2200" dirty="0"/>
            </a:br>
            <a:r>
              <a:rPr lang="pl-PL" sz="2200" b="1" dirty="0"/>
              <a:t>Git-&gt;</a:t>
            </a:r>
            <a:r>
              <a:rPr lang="pl-PL" sz="2200" b="1"/>
              <a:t>Menage</a:t>
            </a:r>
            <a:r>
              <a:rPr lang="pl-PL" sz="2200" b="1" dirty="0"/>
              <a:t> </a:t>
            </a:r>
            <a:r>
              <a:rPr lang="pl-PL" sz="2200" b="1"/>
              <a:t>Remotes</a:t>
            </a:r>
            <a:r>
              <a:rPr lang="pl-PL" sz="2200" b="1" dirty="0"/>
              <a:t>.</a:t>
            </a:r>
            <a:br>
              <a:rPr lang="pl-PL" sz="2200" b="1" dirty="0"/>
            </a:br>
            <a:r>
              <a:rPr lang="pl-PL" sz="2200" dirty="0"/>
              <a:t>Klikamy w plus i dodajemy nazwę oraz URL.</a:t>
            </a:r>
            <a:endParaRPr lang="pl-PL" sz="2200" b="1" dirty="0"/>
          </a:p>
        </p:txBody>
      </p:sp>
      <p:pic>
        <p:nvPicPr>
          <p:cNvPr id="6" name="Obraz 5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7974BE1E-F3F7-0492-7E87-572B9D12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675576"/>
            <a:ext cx="5468112" cy="3466711"/>
          </a:xfrm>
          <a:prstGeom prst="rect">
            <a:avLst/>
          </a:prstGeom>
        </p:spPr>
      </p:pic>
      <p:pic>
        <p:nvPicPr>
          <p:cNvPr id="8" name="Obraz 7" descr="Obraz zawierający tekst, zrzut ekranu, Czcionka, oprogramowanie&#10;&#10;Opis wygenerowany automatycznie">
            <a:extLst>
              <a:ext uri="{FF2B5EF4-FFF2-40B4-BE49-F238E27FC236}">
                <a16:creationId xmlns:a16="http://schemas.microsoft.com/office/drawing/2014/main" id="{D00E4F50-6563-09A3-A78B-DDC18D5B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44" y="3280243"/>
            <a:ext cx="5468112" cy="225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190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F2835-5E2A-63C7-8419-D9A26824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EA7ED4-7989-C495-69EB-EF90B051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000">
                <a:latin typeface="Söhne"/>
              </a:rPr>
              <a:t>Commitowanie zmian w repo 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A5E497-C649-42EB-76E4-DA2386C7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Aby dodać wybrane zmiany i wykonać </a:t>
            </a:r>
            <a:r>
              <a:rPr lang="pl-PL" sz="2200"/>
              <a:t>commit</a:t>
            </a:r>
            <a:r>
              <a:rPr lang="pl-PL" sz="2200" dirty="0"/>
              <a:t>, należy przejść do zakładki: </a:t>
            </a:r>
            <a:br>
              <a:rPr lang="pl-PL" sz="2200" dirty="0"/>
            </a:br>
            <a:r>
              <a:rPr lang="pl-PL" sz="2200" b="1" dirty="0"/>
              <a:t>Git-&gt; </a:t>
            </a:r>
            <a:r>
              <a:rPr lang="pl-PL" sz="2200" b="1"/>
              <a:t>Commit</a:t>
            </a:r>
            <a:r>
              <a:rPr lang="pl-PL" sz="2200" dirty="0"/>
              <a:t> lub użyć skrótu (</a:t>
            </a:r>
            <a:r>
              <a:rPr lang="pl-PL" sz="2200"/>
              <a:t>Ctrl</a:t>
            </a:r>
            <a:r>
              <a:rPr lang="pl-PL" sz="2200" dirty="0"/>
              <a:t> + K). Następnie pojawi nam się po lewej stronie okno, gdzie możemy dodać wybrane pliki oraz nazwać </a:t>
            </a:r>
            <a:r>
              <a:rPr lang="pl-PL" sz="2200"/>
              <a:t>commit</a:t>
            </a:r>
            <a:r>
              <a:rPr lang="pl-PL" sz="2200" dirty="0"/>
              <a:t>.</a:t>
            </a:r>
          </a:p>
        </p:txBody>
      </p:sp>
      <p:pic>
        <p:nvPicPr>
          <p:cNvPr id="6" name="Obraz 5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DE8DBC39-6CAD-F564-923E-F8428B38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63" y="640080"/>
            <a:ext cx="338853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7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4930-6933-885F-3B98-B66778EFD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06" y="983086"/>
            <a:ext cx="9922764" cy="817723"/>
          </a:xfrm>
        </p:spPr>
        <p:txBody>
          <a:bodyPr/>
          <a:lstStyle/>
          <a:p>
            <a:r>
              <a:rPr lang="en-GB" b="1" dirty="0"/>
              <a:t>RCS (Revision Control System)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ABCC-751A-C3BB-40F6-93A93AD0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06" y="2036192"/>
            <a:ext cx="3344339" cy="3838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rgbClr val="00B050"/>
                </a:solidFill>
              </a:rPr>
              <a:t>Zalety</a:t>
            </a:r>
            <a:r>
              <a:rPr lang="en-GB" b="1">
                <a:solidFill>
                  <a:srgbClr val="00B050"/>
                </a:solidFill>
              </a:rPr>
              <a:t>:</a:t>
            </a:r>
          </a:p>
          <a:p>
            <a:r>
              <a:rPr lang="pl-PL" sz="2200" b="1"/>
              <a:t>Prosta obsługa </a:t>
            </a:r>
            <a:r>
              <a:rPr lang="pl-PL" sz="2200"/>
              <a:t>dla początkujących użytkowników.</a:t>
            </a:r>
          </a:p>
          <a:p>
            <a:r>
              <a:rPr lang="pl-PL" sz="2200" b="1"/>
              <a:t>Niewielkie wymagania</a:t>
            </a:r>
            <a:r>
              <a:rPr lang="pl-PL" sz="2200"/>
              <a:t> </a:t>
            </a:r>
            <a:r>
              <a:rPr lang="pl-PL" sz="2200" b="1"/>
              <a:t>sprzętowe</a:t>
            </a:r>
            <a:r>
              <a:rPr lang="pl-PL" sz="2200"/>
              <a:t>.</a:t>
            </a:r>
          </a:p>
          <a:p>
            <a:r>
              <a:rPr lang="pl-PL" sz="2200"/>
              <a:t>Działa na </a:t>
            </a:r>
            <a:r>
              <a:rPr lang="pl-PL" sz="2200" b="1"/>
              <a:t>wielu platformach</a:t>
            </a:r>
            <a:r>
              <a:rPr lang="pl-PL" sz="220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76370F-8F8A-F2F6-AA8B-5E6CC96BA1EC}"/>
              </a:ext>
            </a:extLst>
          </p:cNvPr>
          <p:cNvSpPr txBox="1">
            <a:spLocks/>
          </p:cNvSpPr>
          <p:nvPr/>
        </p:nvSpPr>
        <p:spPr>
          <a:xfrm>
            <a:off x="7754626" y="2034073"/>
            <a:ext cx="3326146" cy="383872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400" b="1">
                <a:solidFill>
                  <a:srgbClr val="FF0000"/>
                </a:solidFill>
              </a:rPr>
              <a:t>Wady: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 b="1"/>
              <a:t>Brak wsparcia dla gałęziowania i scalania</a:t>
            </a:r>
            <a:r>
              <a:rPr lang="pl-PL" sz="22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200" b="1"/>
              <a:t>Mniej elastyczny </a:t>
            </a:r>
            <a:r>
              <a:rPr lang="pl-PL" sz="2200"/>
              <a:t>niż nowocześniejsze systemy.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/>
              <a:t>Brak zabezpieczeń</a:t>
            </a:r>
            <a:r>
              <a:rPr lang="en-GB" sz="2200"/>
              <a:t>, użytkownicy mogą edytować historię zmian.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84CA56-35F0-405C-5459-D7255657E7AB}"/>
              </a:ext>
            </a:extLst>
          </p:cNvPr>
          <p:cNvSpPr txBox="1">
            <a:spLocks/>
          </p:cNvSpPr>
          <p:nvPr/>
        </p:nvSpPr>
        <p:spPr>
          <a:xfrm>
            <a:off x="849118" y="2034073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A3CAB41-5F3A-4B42-CD0A-E78B3BC4ECB5}"/>
              </a:ext>
            </a:extLst>
          </p:cNvPr>
          <p:cNvSpPr txBox="1">
            <a:spLocks/>
          </p:cNvSpPr>
          <p:nvPr/>
        </p:nvSpPr>
        <p:spPr>
          <a:xfrm>
            <a:off x="4295660" y="2034073"/>
            <a:ext cx="331725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000"/>
              <a:t>Wydany w 1982 przez </a:t>
            </a:r>
            <a:r>
              <a:rPr lang="en-GB" sz="2000" b="1"/>
              <a:t>Waltera F. Tichy</a:t>
            </a:r>
            <a:r>
              <a:rPr lang="en-GB" sz="2000"/>
              <a:t>. Bardzo ograniczony system, pozwalający na działanie jedynie na </a:t>
            </a:r>
            <a:r>
              <a:rPr lang="en-GB" sz="2000" b="1"/>
              <a:t>pojedyńczych plikach</a:t>
            </a:r>
            <a:r>
              <a:rPr lang="en-GB" sz="2000"/>
              <a:t>. Więc wszelkie zmiany muszą zostać zatwierdzone dla każdego pliku </a:t>
            </a:r>
            <a:r>
              <a:rPr lang="en-GB" sz="2000" b="1"/>
              <a:t>osobno</a:t>
            </a:r>
            <a:r>
              <a:rPr lang="en-GB" sz="2000"/>
              <a:t>.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42654252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978452-9DDE-4FE1-F262-BE1CA9852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9CBB27-E872-476A-CFDF-D5910B66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4600">
                <a:latin typeface="Söhne"/>
              </a:rPr>
              <a:t>Dodawanie plików do commit’ów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C0D312-CFA1-D542-F687-DE7F2AE0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Jeśli utworzymy nowy plik zostanie wyświetlony komunikat.</a:t>
            </a:r>
            <a:endParaRPr lang="pl-PL" sz="2200" b="1" dirty="0"/>
          </a:p>
        </p:txBody>
      </p:sp>
      <p:pic>
        <p:nvPicPr>
          <p:cNvPr id="5" name="Obraz 4" descr="Obraz zawierający tekst, zrzut ekranu, oprogramowanie, Czcionka&#10;&#10;Opis wygenerowany automatycznie">
            <a:extLst>
              <a:ext uri="{FF2B5EF4-FFF2-40B4-BE49-F238E27FC236}">
                <a16:creationId xmlns:a16="http://schemas.microsoft.com/office/drawing/2014/main" id="{AAE45F74-980B-9ADC-CC49-0C21E318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80423"/>
            <a:ext cx="5458968" cy="189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04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B4F5E-8E51-4F9D-87E6-4C3EAB1A4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89FCB7-9D4E-9D16-2AFD-0642D8AB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4600" dirty="0">
                <a:latin typeface="Söhne"/>
              </a:rPr>
              <a:t>Dodawanie plików do </a:t>
            </a:r>
            <a:r>
              <a:rPr lang="pl-PL" sz="4600">
                <a:latin typeface="Söhne"/>
              </a:rPr>
              <a:t>commit’ów</a:t>
            </a:r>
            <a:r>
              <a:rPr lang="pl-PL" sz="4600" dirty="0">
                <a:latin typeface="Söhne"/>
              </a:rPr>
              <a:t> cd.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611D72-DD8B-20A8-CC97-387032293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Nowo dodane pliki nie dodane do </a:t>
            </a:r>
            <a:r>
              <a:rPr lang="pl-PL" sz="2200"/>
              <a:t>commit’u</a:t>
            </a:r>
            <a:r>
              <a:rPr lang="pl-PL" sz="2200" dirty="0"/>
              <a:t> będą czerwone, zmodyfikowane już wcześniej pliki będą niebieskie, a nowe pliki dodane do </a:t>
            </a:r>
            <a:r>
              <a:rPr lang="pl-PL" sz="2200"/>
              <a:t>commit’u</a:t>
            </a:r>
            <a:r>
              <a:rPr lang="pl-PL" sz="2200" dirty="0"/>
              <a:t> będą zielone.</a:t>
            </a:r>
            <a:endParaRPr lang="pl-PL" sz="2200" b="1" dirty="0"/>
          </a:p>
        </p:txBody>
      </p:sp>
      <p:pic>
        <p:nvPicPr>
          <p:cNvPr id="6" name="Obraz 5" descr="Obraz zawierający tekst, zrzut ekranu, oprogramowanie, System operacyjny&#10;&#10;Opis wygenerowany automatycznie">
            <a:extLst>
              <a:ext uri="{FF2B5EF4-FFF2-40B4-BE49-F238E27FC236}">
                <a16:creationId xmlns:a16="http://schemas.microsoft.com/office/drawing/2014/main" id="{45919D8F-7BE6-091B-8162-84C56706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224" y="640080"/>
            <a:ext cx="538261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7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28A98-ED20-2583-F73C-2D1659CCD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DAC40B-4E03-E1E4-ED6A-782D2E7F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000">
                <a:latin typeface="Söhne"/>
              </a:rPr>
              <a:t>Pushowanie na zdalne repo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92FF0-690D-F419-3006-CC4B878B5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Aby zrobić </a:t>
            </a:r>
            <a:r>
              <a:rPr lang="pl-PL" sz="2200"/>
              <a:t>push</a:t>
            </a:r>
            <a:r>
              <a:rPr lang="pl-PL" sz="2200" dirty="0"/>
              <a:t> zmian, muszą być one </a:t>
            </a:r>
            <a:r>
              <a:rPr lang="pl-PL" sz="2200"/>
              <a:t>zcommitowane</a:t>
            </a:r>
            <a:r>
              <a:rPr lang="pl-PL" sz="2200" dirty="0"/>
              <a:t>. Jeśli to zrobiliśmy przechodzimy do:</a:t>
            </a:r>
            <a:br>
              <a:rPr lang="pl-PL" sz="2200" dirty="0"/>
            </a:br>
            <a:r>
              <a:rPr lang="pl-PL" sz="2200" b="1" dirty="0"/>
              <a:t>Git -&gt; </a:t>
            </a:r>
            <a:r>
              <a:rPr lang="pl-PL" sz="2200" b="1"/>
              <a:t>Push</a:t>
            </a:r>
            <a:r>
              <a:rPr lang="pl-PL" sz="2200" b="1" dirty="0"/>
              <a:t> (</a:t>
            </a:r>
            <a:r>
              <a:rPr lang="pl-PL" sz="2200" b="1"/>
              <a:t>Ctrl</a:t>
            </a:r>
            <a:r>
              <a:rPr lang="pl-PL" sz="2200" b="1" dirty="0"/>
              <a:t> + </a:t>
            </a:r>
            <a:r>
              <a:rPr lang="pl-PL" sz="2200" b="1"/>
              <a:t>Shift</a:t>
            </a:r>
            <a:r>
              <a:rPr lang="pl-PL" sz="2200" b="1" dirty="0"/>
              <a:t> + K).</a:t>
            </a:r>
          </a:p>
        </p:txBody>
      </p:sp>
      <p:pic>
        <p:nvPicPr>
          <p:cNvPr id="5" name="Obraz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1C2FA8F4-2B08-3E8F-553F-0EFF996B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50124"/>
            <a:ext cx="5458968" cy="39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257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4BEA2-B0D9-B6A2-E2B1-26D26EFB8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C29A6B-55C3-70B9-F1F4-5CD8D39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l-PL">
                <a:latin typeface="Söhne"/>
              </a:rPr>
              <a:t>Generowanie token’a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671391-7BE4-CC97-B8B1-D5985E6C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200" dirty="0"/>
              <a:t>Przy pierwszym wykonaniu </a:t>
            </a:r>
            <a:r>
              <a:rPr lang="pl-PL" sz="2200"/>
              <a:t>push</a:t>
            </a:r>
            <a:r>
              <a:rPr lang="pl-PL" sz="2200" dirty="0"/>
              <a:t> możemy dostać informacje o połączeniu </a:t>
            </a:r>
            <a:r>
              <a:rPr lang="pl-PL" sz="2200"/>
              <a:t>repo</a:t>
            </a:r>
            <a:r>
              <a:rPr lang="pl-PL" sz="2200" dirty="0"/>
              <a:t> z kontem GitHub lub wygenerowaniu </a:t>
            </a:r>
            <a:r>
              <a:rPr lang="pl-PL" sz="2200"/>
              <a:t>tokena</a:t>
            </a:r>
            <a:r>
              <a:rPr lang="pl-PL" sz="2200" dirty="0"/>
              <a:t>. Zalecane jest generowanie </a:t>
            </a:r>
            <a:r>
              <a:rPr lang="pl-PL" sz="2200"/>
              <a:t>tokena</a:t>
            </a:r>
            <a:r>
              <a:rPr lang="pl-PL" sz="2200" dirty="0"/>
              <a:t>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4B0410D-A69A-07A2-D3B4-6FEDA64E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769396"/>
            <a:ext cx="10917936" cy="300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56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D4894-CBE8-14CD-8116-505634359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D46B020-0239-620C-95E8-8D5641E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pl-PL" sz="5400">
                <a:latin typeface="Söhne"/>
              </a:rPr>
              <a:t>Generowanie token’a cd.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D9B375-49CB-FE7D-8E3E-0436C505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Należy przejść do ustawień swojego konta GitHub na przeglądarce. </a:t>
            </a:r>
            <a:br>
              <a:rPr lang="pl-PL" sz="2200" dirty="0"/>
            </a:br>
            <a:r>
              <a:rPr lang="pl-PL" sz="2200" b="1" dirty="0"/>
              <a:t>Klikamy w </a:t>
            </a:r>
            <a:r>
              <a:rPr lang="pl-PL" sz="2200" b="1"/>
              <a:t>avatar</a:t>
            </a:r>
            <a:r>
              <a:rPr lang="pl-PL" sz="2200" b="1" dirty="0"/>
              <a:t> -&gt; </a:t>
            </a:r>
            <a:r>
              <a:rPr lang="pl-PL" sz="2200" b="1"/>
              <a:t>Settings</a:t>
            </a:r>
            <a:r>
              <a:rPr lang="pl-PL" sz="2200" b="1" dirty="0"/>
              <a:t> -&gt; Developer </a:t>
            </a:r>
            <a:r>
              <a:rPr lang="pl-PL" sz="2200" b="1"/>
              <a:t>Settings</a:t>
            </a:r>
            <a:r>
              <a:rPr lang="pl-PL" sz="2200" b="1" dirty="0"/>
              <a:t>. </a:t>
            </a:r>
            <a:r>
              <a:rPr lang="pl-PL" sz="2200" dirty="0"/>
              <a:t>Następnie klikamy w </a:t>
            </a:r>
            <a:r>
              <a:rPr lang="pl-PL" sz="2200" b="1" dirty="0"/>
              <a:t>Personal </a:t>
            </a:r>
            <a:r>
              <a:rPr lang="pl-PL" sz="2200" b="1"/>
              <a:t>access</a:t>
            </a:r>
            <a:r>
              <a:rPr lang="pl-PL" sz="2200" b="1" dirty="0"/>
              <a:t> </a:t>
            </a:r>
            <a:r>
              <a:rPr lang="pl-PL" sz="2200" b="1"/>
              <a:t>tokens</a:t>
            </a:r>
            <a:r>
              <a:rPr lang="pl-PL" sz="2200" b="1" dirty="0"/>
              <a:t> -&gt; </a:t>
            </a:r>
            <a:r>
              <a:rPr lang="pl-PL" sz="2200" b="1"/>
              <a:t>Tokens</a:t>
            </a:r>
            <a:r>
              <a:rPr lang="pl-PL" sz="2200" b="1" dirty="0"/>
              <a:t> (</a:t>
            </a:r>
            <a:r>
              <a:rPr lang="pl-PL" sz="2200" b="1"/>
              <a:t>classic</a:t>
            </a:r>
            <a:r>
              <a:rPr lang="pl-PL" sz="2200" dirty="0"/>
              <a:t>). Następnie rozwijamy menu </a:t>
            </a:r>
            <a:r>
              <a:rPr lang="pl-PL" sz="2200" b="1"/>
              <a:t>Generate</a:t>
            </a:r>
            <a:r>
              <a:rPr lang="pl-PL" sz="2200" b="1" dirty="0"/>
              <a:t> </a:t>
            </a:r>
            <a:r>
              <a:rPr lang="pl-PL" sz="2200" b="1"/>
              <a:t>new</a:t>
            </a:r>
            <a:r>
              <a:rPr lang="pl-PL" sz="2200" b="1" dirty="0"/>
              <a:t> </a:t>
            </a:r>
            <a:r>
              <a:rPr lang="pl-PL" sz="2200" b="1"/>
              <a:t>token</a:t>
            </a:r>
            <a:r>
              <a:rPr lang="pl-PL" sz="2200" b="1" dirty="0"/>
              <a:t> -&gt; </a:t>
            </a:r>
            <a:r>
              <a:rPr lang="pl-PL" sz="2200" b="1"/>
              <a:t>Generate</a:t>
            </a:r>
            <a:r>
              <a:rPr lang="pl-PL" sz="2200" b="1" dirty="0"/>
              <a:t> </a:t>
            </a:r>
            <a:r>
              <a:rPr lang="pl-PL" sz="2200" b="1"/>
              <a:t>new</a:t>
            </a:r>
            <a:r>
              <a:rPr lang="pl-PL" sz="2200" b="1" dirty="0"/>
              <a:t> </a:t>
            </a:r>
            <a:r>
              <a:rPr lang="pl-PL" sz="2200" b="1"/>
              <a:t>token</a:t>
            </a:r>
            <a:r>
              <a:rPr lang="pl-PL" sz="2200" b="1" dirty="0"/>
              <a:t> (</a:t>
            </a:r>
            <a:r>
              <a:rPr lang="pl-PL" sz="2200" b="1"/>
              <a:t>classic</a:t>
            </a:r>
            <a:r>
              <a:rPr lang="pl-PL" sz="2200" b="1" dirty="0"/>
              <a:t>)</a:t>
            </a:r>
          </a:p>
        </p:txBody>
      </p:sp>
      <p:pic>
        <p:nvPicPr>
          <p:cNvPr id="8" name="Obraz 7" descr="Obraz zawierający tekst, zrzut ekranu, Czcionka&#10;&#10;Opis wygenerowany automatycznie">
            <a:extLst>
              <a:ext uri="{FF2B5EF4-FFF2-40B4-BE49-F238E27FC236}">
                <a16:creationId xmlns:a16="http://schemas.microsoft.com/office/drawing/2014/main" id="{C4E797B6-32C0-F277-25B3-A5603420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1704" y="748911"/>
            <a:ext cx="2838004" cy="1680022"/>
          </a:xfrm>
          <a:prstGeom prst="rect">
            <a:avLst/>
          </a:prstGeom>
        </p:spPr>
      </p:pic>
      <p:pic>
        <p:nvPicPr>
          <p:cNvPr id="10" name="Obraz 9" descr="Obraz zawierający tekst, zrzut ekranu, Czcionka, numer&#10;&#10;Opis wygenerowany automatycznie">
            <a:extLst>
              <a:ext uri="{FF2B5EF4-FFF2-40B4-BE49-F238E27FC236}">
                <a16:creationId xmlns:a16="http://schemas.microsoft.com/office/drawing/2014/main" id="{2D5EE3AA-C4C6-530E-B146-58002BB38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621" y="3426258"/>
            <a:ext cx="5275087" cy="2750705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9E9D341-409C-63B4-B88E-30357A18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621" y="230817"/>
            <a:ext cx="2229161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44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4924D-5E5F-A3B2-0AF3-F8DEA0B9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7EA9AA-26E3-ED49-60E1-64FFD2671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4600">
                <a:latin typeface="Söhne"/>
              </a:rPr>
              <a:t>Generowanie token’a cd.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97CF6E-BD48-B552-8263-56C69F65E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Na sam koniec należy nadać nazwę </a:t>
            </a:r>
            <a:r>
              <a:rPr lang="pl-PL" sz="2200"/>
              <a:t>token’a</a:t>
            </a:r>
            <a:r>
              <a:rPr lang="pl-PL" sz="2200" dirty="0"/>
              <a:t> (</a:t>
            </a:r>
            <a:r>
              <a:rPr lang="pl-PL" sz="2200"/>
              <a:t>Note</a:t>
            </a:r>
            <a:r>
              <a:rPr lang="pl-PL" sz="2200" dirty="0"/>
              <a:t>), czas wygaśnięcia oraz zaznaczyć  </a:t>
            </a:r>
            <a:r>
              <a:rPr lang="pl-PL" sz="2200"/>
              <a:t>check</a:t>
            </a:r>
            <a:r>
              <a:rPr lang="pl-PL" sz="2200" dirty="0"/>
              <a:t> </a:t>
            </a:r>
            <a:r>
              <a:rPr lang="pl-PL" sz="2200"/>
              <a:t>box</a:t>
            </a:r>
            <a:r>
              <a:rPr lang="pl-PL" sz="2200" dirty="0"/>
              <a:t> </a:t>
            </a:r>
            <a:r>
              <a:rPr lang="pl-PL" sz="2200" b="1"/>
              <a:t>repo</a:t>
            </a:r>
            <a:r>
              <a:rPr lang="pl-PL" sz="2200" b="1" dirty="0"/>
              <a:t>. Uwaga, </a:t>
            </a:r>
            <a:r>
              <a:rPr lang="pl-PL" sz="2200" b="1"/>
              <a:t>token</a:t>
            </a:r>
            <a:r>
              <a:rPr lang="pl-PL" sz="2200" b="1" dirty="0"/>
              <a:t> należy zapisać w bezpiecznym miejscu lub zapamiętać!!!</a:t>
            </a:r>
          </a:p>
        </p:txBody>
      </p:sp>
      <p:pic>
        <p:nvPicPr>
          <p:cNvPr id="5" name="Obraz 4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74FB5481-FD14-2720-94A5-2AFFE5495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241" y="640080"/>
            <a:ext cx="45738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382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A2944-730B-B34D-6047-1286D058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6D22F9-45E6-67A0-4EED-3874ED92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l-PL" sz="3800">
                <a:latin typeface="Söhne"/>
              </a:rPr>
              <a:t>Tworzenie nowego branch’a</a:t>
            </a:r>
            <a:endParaRPr lang="pl-PL" sz="3800" dirty="0">
              <a:latin typeface="Söhne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A36FF0-453A-FEBA-24FC-2696AA6C0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02927"/>
            <a:ext cx="3429000" cy="33786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Aby </a:t>
            </a:r>
            <a:r>
              <a:rPr lang="pl-PL" sz="2200"/>
              <a:t>stworzyć branch </a:t>
            </a:r>
            <a:r>
              <a:rPr lang="pl-PL" sz="2200" dirty="0"/>
              <a:t>należy przejść do:</a:t>
            </a:r>
            <a:br>
              <a:rPr lang="pl-PL" sz="2200" dirty="0"/>
            </a:br>
            <a:r>
              <a:rPr lang="pl-PL" sz="2200" b="1" dirty="0"/>
              <a:t>Git -&gt; </a:t>
            </a:r>
            <a:r>
              <a:rPr lang="pl-PL" sz="2200" b="1"/>
              <a:t>New Branch.</a:t>
            </a:r>
            <a:br>
              <a:rPr lang="pl-PL" sz="2200" b="1" dirty="0"/>
            </a:br>
            <a:r>
              <a:rPr lang="pl-PL" sz="2200" dirty="0"/>
              <a:t>Następnie nadać </a:t>
            </a:r>
            <a:r>
              <a:rPr lang="pl-PL" sz="2200"/>
              <a:t>nazwę branch’u. Zaznaczenie checkbox’a </a:t>
            </a:r>
            <a:r>
              <a:rPr lang="pl-PL" sz="2200" b="1"/>
              <a:t>Checkout branch </a:t>
            </a:r>
            <a:r>
              <a:rPr lang="pl-PL" sz="2200" dirty="0"/>
              <a:t>spowoduje automatyczne przejście z </a:t>
            </a:r>
            <a:r>
              <a:rPr lang="pl-PL" sz="2200"/>
              <a:t>aktualnego branch’a </a:t>
            </a:r>
            <a:r>
              <a:rPr lang="pl-PL" sz="2200" dirty="0"/>
              <a:t>na inny.</a:t>
            </a:r>
            <a:endParaRPr lang="pl-PL" sz="2200" b="1" dirty="0"/>
          </a:p>
        </p:txBody>
      </p:sp>
      <p:pic>
        <p:nvPicPr>
          <p:cNvPr id="6" name="Obraz 5" descr="Obraz zawierający tekst, zrzut ekranu, oprogramowanie&#10;&#10;Opis wygenerowany automatycznie">
            <a:extLst>
              <a:ext uri="{FF2B5EF4-FFF2-40B4-BE49-F238E27FC236}">
                <a16:creationId xmlns:a16="http://schemas.microsoft.com/office/drawing/2014/main" id="{850AD455-4F69-027A-10F5-A73C6A9C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049" y="639520"/>
            <a:ext cx="2583404" cy="5342083"/>
          </a:xfrm>
          <a:prstGeom prst="rect">
            <a:avLst/>
          </a:prstGeom>
        </p:spPr>
      </p:pic>
      <p:pic>
        <p:nvPicPr>
          <p:cNvPr id="8" name="Obraz 7" descr="Obraz zawierający tekst, zrzut ekranu, oprogramowanie, Czcionka&#10;&#10;Opis wygenerowany automatycznie">
            <a:extLst>
              <a:ext uri="{FF2B5EF4-FFF2-40B4-BE49-F238E27FC236}">
                <a16:creationId xmlns:a16="http://schemas.microsoft.com/office/drawing/2014/main" id="{5B37580F-C377-4FF7-7302-76CDFF36B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992" y="639520"/>
            <a:ext cx="3633897" cy="1866501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38D20A2B-B09E-7928-09AE-5B7B3C29C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992" y="3401100"/>
            <a:ext cx="3633897" cy="25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6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AD50A-3781-D2E1-FDED-1022D5DD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E1F3509-B917-ED24-3E6E-CA0BF1CB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Przejście na innego branch’a</a:t>
            </a:r>
          </a:p>
        </p:txBody>
      </p:sp>
      <p:pic>
        <p:nvPicPr>
          <p:cNvPr id="5" name="Symbol zastępczy zawartości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F12A5FEF-5D5F-9720-B6B6-F77273FEC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721842"/>
            <a:ext cx="4417330" cy="3346127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144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6A72D6-E36A-EEF1-E949-A04EB2C2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0D3401B-3E89-8FDD-616E-D66F0B6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l-PL" sz="4800">
                <a:latin typeface="Söhne"/>
              </a:rPr>
              <a:t>Merge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0C1721-23E9-BD40-7E21-35E28B93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/>
              <a:t>Aby zmergować zmiany z jednego brancha na inny, należy przejść do:</a:t>
            </a:r>
            <a:br>
              <a:rPr lang="pl-PL" sz="2000"/>
            </a:br>
            <a:r>
              <a:rPr lang="pl-PL" sz="2000" b="1"/>
              <a:t>Git -&gt; Merge.</a:t>
            </a:r>
            <a:br>
              <a:rPr lang="pl-PL" sz="2000"/>
            </a:br>
            <a:r>
              <a:rPr lang="pl-PL" sz="2000"/>
              <a:t>Zostanie wyświetlony formularz, gdzie należy podać do jakiego branch’a chcemy zmergować zmiany.</a:t>
            </a:r>
          </a:p>
        </p:txBody>
      </p:sp>
      <p:pic>
        <p:nvPicPr>
          <p:cNvPr id="5" name="Obraz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D5E4D240-501E-FEF9-947A-EF724C4BE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90" y="2290936"/>
            <a:ext cx="9598428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265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F60AE-051A-421C-73FE-47BC7DBC1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FC6B31A-7265-C849-21C3-8006E617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l-PL" sz="4800">
                <a:latin typeface="Söhne"/>
              </a:rPr>
              <a:t>Git Log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2971B0E-85ED-4891-94D6-86494F71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200" dirty="0"/>
              <a:t>Aby wyświetlić logi, w których znajduje się lista wszystkich lokalnych oraz zdalnych </a:t>
            </a:r>
            <a:r>
              <a:rPr lang="pl-PL" sz="2200" dirty="0" err="1"/>
              <a:t>branch’y</a:t>
            </a:r>
            <a:r>
              <a:rPr lang="pl-PL" sz="2200" dirty="0"/>
              <a:t> oraz historia </a:t>
            </a:r>
            <a:r>
              <a:rPr lang="pl-PL" sz="2200" dirty="0" err="1"/>
              <a:t>commitów</a:t>
            </a:r>
            <a:r>
              <a:rPr lang="pl-PL" sz="2200" dirty="0"/>
              <a:t> w obrębie każdego </a:t>
            </a:r>
            <a:r>
              <a:rPr lang="pl-PL" sz="2200" dirty="0" err="1"/>
              <a:t>branch’a</a:t>
            </a:r>
            <a:r>
              <a:rPr lang="pl-PL" sz="2200" dirty="0"/>
              <a:t> należy przejść do: </a:t>
            </a:r>
            <a:r>
              <a:rPr lang="pl-PL" sz="2200" b="1" dirty="0"/>
              <a:t>Git -&gt; Show Git Log</a:t>
            </a:r>
          </a:p>
        </p:txBody>
      </p:sp>
      <p:pic>
        <p:nvPicPr>
          <p:cNvPr id="5" name="Obraz 4" descr="Obraz zawierający oprogramowanie, Oprogramowanie multimedialne, tekst, Oprogramowanie graficzne&#10;&#10;Opis wygenerowany automatycznie">
            <a:extLst>
              <a:ext uri="{FF2B5EF4-FFF2-40B4-BE49-F238E27FC236}">
                <a16:creationId xmlns:a16="http://schemas.microsoft.com/office/drawing/2014/main" id="{4A869808-35CE-D2CA-8F7A-269EFE15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987755"/>
            <a:ext cx="10917936" cy="256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2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73044-9D91-7322-CFB4-D0BC459C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75D2-FEA8-F722-8C72-9D2051577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10015728" cy="764314"/>
          </a:xfrm>
        </p:spPr>
        <p:txBody>
          <a:bodyPr/>
          <a:lstStyle/>
          <a:p>
            <a:r>
              <a:rPr lang="en-GB"/>
              <a:t>Scentralizowane</a:t>
            </a:r>
            <a:endParaRPr lang="pl-PL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5B7062-3924-FE9C-7E1C-908A214BB654}"/>
              </a:ext>
            </a:extLst>
          </p:cNvPr>
          <p:cNvSpPr txBox="1">
            <a:spLocks/>
          </p:cNvSpPr>
          <p:nvPr/>
        </p:nvSpPr>
        <p:spPr>
          <a:xfrm>
            <a:off x="736682" y="2554167"/>
            <a:ext cx="2840053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D09E3-0369-90E2-A68A-AE2D7DCE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033955"/>
            <a:ext cx="5098060" cy="3838722"/>
          </a:xfrm>
        </p:spPr>
        <p:txBody>
          <a:bodyPr>
            <a:normAutofit/>
          </a:bodyPr>
          <a:lstStyle/>
          <a:p>
            <a:r>
              <a:rPr lang="pl-PL" sz="2000"/>
              <a:t>W architekturze scentralizowanej istnieje </a:t>
            </a:r>
            <a:r>
              <a:rPr lang="pl-PL" sz="2000" b="1"/>
              <a:t>jedno centralne repozytorium</a:t>
            </a:r>
            <a:r>
              <a:rPr lang="pl-PL" sz="2000"/>
              <a:t>, które przechowuje całą historię projektu oraz jego pliki.</a:t>
            </a:r>
          </a:p>
          <a:p>
            <a:r>
              <a:rPr lang="pl-PL" sz="2000"/>
              <a:t>Programiści </a:t>
            </a:r>
            <a:r>
              <a:rPr lang="pl-PL" sz="2000" b="1"/>
              <a:t>łączą się bezpośrednio z centralnym repozytorium</a:t>
            </a:r>
            <a:r>
              <a:rPr lang="pl-PL" sz="2000"/>
              <a:t>, aby pobierać najnowsze zmiany, przesyłać swoje zmiany i zarządzać kodem.</a:t>
            </a:r>
          </a:p>
          <a:p>
            <a:r>
              <a:rPr lang="pl-PL" sz="2000"/>
              <a:t>Wymaga </a:t>
            </a:r>
            <a:r>
              <a:rPr lang="pl-PL" sz="2000" b="1"/>
              <a:t>stałego połączenia </a:t>
            </a:r>
            <a:r>
              <a:rPr lang="pl-PL" sz="2000"/>
              <a:t>z siecią, ponieważ wszystkie operacje muszą być wykonywane na </a:t>
            </a:r>
            <a:r>
              <a:rPr lang="pl-PL" sz="2000" b="1"/>
              <a:t>centralnym</a:t>
            </a:r>
            <a:r>
              <a:rPr lang="pl-PL" sz="2000"/>
              <a:t> </a:t>
            </a:r>
            <a:r>
              <a:rPr lang="pl-PL" sz="2000" b="1"/>
              <a:t>repozytorium</a:t>
            </a:r>
            <a:r>
              <a:rPr lang="pl-PL" sz="2000"/>
              <a:t>.</a:t>
            </a:r>
          </a:p>
        </p:txBody>
      </p:sp>
      <p:pic>
        <p:nvPicPr>
          <p:cNvPr id="12" name="Picture 11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8BF206EA-CF4D-505B-E1A5-32C2AB36C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6196" y="2033955"/>
            <a:ext cx="491766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26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DF728-0CC5-CFC7-370C-3A966F1A3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69038C0-3976-5C82-E706-CAD93D297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400" dirty="0">
                <a:latin typeface="Söhne"/>
              </a:rPr>
              <a:t>Git </a:t>
            </a:r>
            <a:r>
              <a:rPr lang="pl-PL" sz="5400">
                <a:latin typeface="Söhne"/>
              </a:rPr>
              <a:t>Pull</a:t>
            </a:r>
            <a:endParaRPr lang="pl-PL" sz="5400" dirty="0">
              <a:latin typeface="Söhne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9847D28-6C1E-A234-BC6A-42B419B0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Aby wykonać git </a:t>
            </a:r>
            <a:r>
              <a:rPr lang="pl-PL" sz="2200" dirty="0" err="1"/>
              <a:t>pull</a:t>
            </a:r>
            <a:r>
              <a:rPr lang="pl-PL" sz="2200" dirty="0"/>
              <a:t> należy przejść do:</a:t>
            </a:r>
            <a:br>
              <a:rPr lang="pl-PL" sz="2200" dirty="0"/>
            </a:br>
            <a:r>
              <a:rPr lang="pl-PL" sz="2200" b="1" dirty="0"/>
              <a:t>Git -&gt; </a:t>
            </a:r>
            <a:r>
              <a:rPr lang="pl-PL" sz="2200" b="1" dirty="0" err="1"/>
              <a:t>Pull</a:t>
            </a:r>
            <a:r>
              <a:rPr lang="pl-PL" sz="2200" b="1" dirty="0"/>
              <a:t>. </a:t>
            </a:r>
            <a:r>
              <a:rPr lang="pl-PL" sz="2200" dirty="0"/>
              <a:t>Wyskoczy formularz, w którym wybieramy </a:t>
            </a:r>
            <a:r>
              <a:rPr lang="pl-PL" sz="2200" dirty="0" err="1"/>
              <a:t>branch</a:t>
            </a:r>
            <a:r>
              <a:rPr lang="pl-PL" sz="2200" dirty="0"/>
              <a:t> z jakiego chcemy pobrać zmiany.</a:t>
            </a:r>
            <a:endParaRPr lang="pl-PL" sz="2200" b="1" dirty="0"/>
          </a:p>
        </p:txBody>
      </p:sp>
      <p:pic>
        <p:nvPicPr>
          <p:cNvPr id="6" name="Obraz 5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F3683D99-27FA-69AE-7800-7135DC14C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453210"/>
            <a:ext cx="5458968" cy="195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04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12423-2043-B535-C853-6DCD15981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46BC2DD-29FB-BFBD-9B61-765B6BF3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400" dirty="0">
                <a:latin typeface="Söhne"/>
              </a:rPr>
              <a:t>Konflikt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79CB80-0F18-7E5F-13CE-C43849FE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Gdy pojawi się konflikt, wyskoczy formularz.</a:t>
            </a:r>
          </a:p>
        </p:txBody>
      </p:sp>
      <p:pic>
        <p:nvPicPr>
          <p:cNvPr id="8" name="Obraz 7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DBFF59D1-B5FF-04F2-6937-206038F3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661659"/>
            <a:ext cx="5458968" cy="353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391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8202-58F1-650C-6D17-F951C52D9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750CF9-A479-7459-0111-6397FBACA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l-PL" sz="5400" dirty="0">
                <a:latin typeface="Söhne"/>
              </a:rPr>
              <a:t>Git Clone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2E7992-E024-B5C0-7F6F-BD18627A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sz="2200" dirty="0"/>
              <a:t>Aby sklonować repozytorium, należy przejść do:</a:t>
            </a:r>
            <a:br>
              <a:rPr lang="pl-PL" sz="2200" dirty="0"/>
            </a:br>
            <a:r>
              <a:rPr lang="pl-PL" sz="2200" b="1" dirty="0"/>
              <a:t>Git -&gt; Clone</a:t>
            </a:r>
            <a:br>
              <a:rPr lang="pl-PL" sz="2200" b="1" dirty="0"/>
            </a:br>
            <a:r>
              <a:rPr lang="pl-PL" sz="2200" dirty="0"/>
              <a:t>W formularzu podajemy link do repozytorium.</a:t>
            </a:r>
            <a:endParaRPr lang="pl-PL" sz="2200" b="1" dirty="0"/>
          </a:p>
        </p:txBody>
      </p:sp>
      <p:pic>
        <p:nvPicPr>
          <p:cNvPr id="5" name="Obraz 4" descr="Obraz zawierający tekst, zrzut ekranu, oprogramowanie, Oprogramowanie multimedialne&#10;&#10;Opis wygenerowany automatycznie">
            <a:extLst>
              <a:ext uri="{FF2B5EF4-FFF2-40B4-BE49-F238E27FC236}">
                <a16:creationId xmlns:a16="http://schemas.microsoft.com/office/drawing/2014/main" id="{52115CE4-ACDE-371D-CE1D-A3D4DB4BF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14" y="770621"/>
            <a:ext cx="6247381" cy="531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34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163F0-1624-6E10-6794-792ECEAD0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F9B0-F18F-EE8B-640B-ABB6F9F8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06" y="992416"/>
            <a:ext cx="9922764" cy="817723"/>
          </a:xfrm>
        </p:spPr>
        <p:txBody>
          <a:bodyPr/>
          <a:lstStyle/>
          <a:p>
            <a:r>
              <a:rPr lang="en-GB" b="1"/>
              <a:t>CVS (Concurrent Versions System)</a:t>
            </a:r>
            <a:endParaRPr lang="pl-PL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64467-90E4-ADCD-F332-257A0D11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06" y="2035132"/>
            <a:ext cx="3344339" cy="3838722"/>
          </a:xfrm>
        </p:spPr>
        <p:txBody>
          <a:bodyPr/>
          <a:lstStyle/>
          <a:p>
            <a:pPr marL="0" indent="0">
              <a:buNone/>
            </a:pPr>
            <a:r>
              <a:rPr lang="en-GB" sz="2400" b="1">
                <a:solidFill>
                  <a:srgbClr val="00B050"/>
                </a:solidFill>
              </a:rPr>
              <a:t>Zalety:</a:t>
            </a:r>
          </a:p>
          <a:p>
            <a:r>
              <a:rPr lang="en-GB" sz="2200" b="1"/>
              <a:t>Prosty w użyciu</a:t>
            </a:r>
            <a:r>
              <a:rPr lang="en-GB" sz="2200"/>
              <a:t>.</a:t>
            </a:r>
            <a:endParaRPr lang="pl-PL" sz="2200"/>
          </a:p>
          <a:p>
            <a:r>
              <a:rPr lang="en-GB" sz="2200"/>
              <a:t>Dobrze </a:t>
            </a:r>
            <a:r>
              <a:rPr lang="en-GB" sz="2200" b="1"/>
              <a:t>udokumentowany</a:t>
            </a:r>
            <a:r>
              <a:rPr lang="en-GB" sz="2200"/>
              <a:t>.</a:t>
            </a:r>
            <a:endParaRPr lang="pl-PL" sz="2200"/>
          </a:p>
          <a:p>
            <a:r>
              <a:rPr lang="pl-PL" sz="2200" b="1"/>
              <a:t>Prosty w instalacji i konfiguracji</a:t>
            </a:r>
            <a:r>
              <a:rPr lang="pl-PL" sz="220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0E94D3-9C05-FEF0-6657-977D15CE4984}"/>
              </a:ext>
            </a:extLst>
          </p:cNvPr>
          <p:cNvSpPr txBox="1">
            <a:spLocks/>
          </p:cNvSpPr>
          <p:nvPr/>
        </p:nvSpPr>
        <p:spPr>
          <a:xfrm>
            <a:off x="7684754" y="2035132"/>
            <a:ext cx="3326146" cy="38387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400" b="1">
                <a:solidFill>
                  <a:srgbClr val="FF0000"/>
                </a:solidFill>
              </a:rPr>
              <a:t>Wady: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/>
              <a:t>Brak wsparcia dla </a:t>
            </a:r>
            <a:r>
              <a:rPr lang="pl-PL" sz="2000" b="1"/>
              <a:t>rozproszonych operacji</a:t>
            </a:r>
            <a:r>
              <a:rPr lang="pl-PL" sz="20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/>
              <a:t>Problemy z </a:t>
            </a:r>
            <a:r>
              <a:rPr lang="pl-PL" sz="2000" b="1"/>
              <a:t>obsługą binarnych plików</a:t>
            </a:r>
            <a:r>
              <a:rPr lang="pl-PL" sz="20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1"/>
              <a:t>Ograniczone możliwości </a:t>
            </a:r>
            <a:r>
              <a:rPr lang="pl-PL" sz="2000"/>
              <a:t>w porównaniu z nowocześniejszymi systemami.</a:t>
            </a:r>
            <a:endParaRPr lang="en-GB" sz="20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A1F2A2-A6AB-C610-B0C5-24C8B2D4A580}"/>
              </a:ext>
            </a:extLst>
          </p:cNvPr>
          <p:cNvSpPr txBox="1">
            <a:spLocks/>
          </p:cNvSpPr>
          <p:nvPr/>
        </p:nvSpPr>
        <p:spPr>
          <a:xfrm>
            <a:off x="1088136" y="2026862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2E163D-F11C-F10F-9F2B-46D32EC884CF}"/>
              </a:ext>
            </a:extLst>
          </p:cNvPr>
          <p:cNvSpPr txBox="1">
            <a:spLocks/>
          </p:cNvSpPr>
          <p:nvPr/>
        </p:nvSpPr>
        <p:spPr>
          <a:xfrm>
            <a:off x="4189432" y="2035132"/>
            <a:ext cx="345983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000"/>
              <a:t>Stworzony na bazie RCS przez Dick’a Grune w 1986 roku. CVS gromadzi </a:t>
            </a:r>
            <a:r>
              <a:rPr lang="en-GB" sz="2000" b="1"/>
              <a:t>zbiór plików w projekt</a:t>
            </a:r>
            <a:r>
              <a:rPr lang="en-GB" sz="2000"/>
              <a:t> i pozwala na zarządzanie nimi jako </a:t>
            </a:r>
            <a:r>
              <a:rPr lang="en-GB" sz="2000" b="1"/>
              <a:t>moduł</a:t>
            </a:r>
            <a:r>
              <a:rPr lang="en-GB" sz="2000"/>
              <a:t>. Serwer CVS </a:t>
            </a:r>
            <a:r>
              <a:rPr lang="en-GB" sz="2000" b="1"/>
              <a:t>zarządza modułami w swoim repozytorium</a:t>
            </a:r>
            <a:r>
              <a:rPr lang="en-GB" sz="2000"/>
              <a:t>.</a:t>
            </a:r>
            <a:endParaRPr lang="pl-PL" sz="2000"/>
          </a:p>
        </p:txBody>
      </p:sp>
    </p:spTree>
    <p:extLst>
      <p:ext uri="{BB962C8B-B14F-4D97-AF65-F5344CB8AC3E}">
        <p14:creationId xmlns:p14="http://schemas.microsoft.com/office/powerpoint/2010/main" val="373714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0548-956E-90C4-2D99-298F9C2BC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9A928-4CF9-9FEB-D8C3-3FAA3E95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06" y="984146"/>
            <a:ext cx="9922764" cy="817723"/>
          </a:xfrm>
        </p:spPr>
        <p:txBody>
          <a:bodyPr/>
          <a:lstStyle/>
          <a:p>
            <a:r>
              <a:rPr lang="en-GB" b="1"/>
              <a:t>Apache Subversion</a:t>
            </a:r>
            <a:endParaRPr lang="pl-PL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7D53C-C591-0D91-F311-A82B4A9BA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05" y="2026862"/>
            <a:ext cx="3344339" cy="3838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>
                <a:solidFill>
                  <a:srgbClr val="00B050"/>
                </a:solidFill>
              </a:rPr>
              <a:t>Zalety:</a:t>
            </a:r>
          </a:p>
          <a:p>
            <a:r>
              <a:rPr lang="pl-PL" sz="2200" b="1"/>
              <a:t>Łatw</a:t>
            </a:r>
            <a:r>
              <a:rPr lang="en-GB" sz="2200" b="1"/>
              <a:t>y</a:t>
            </a:r>
            <a:r>
              <a:rPr lang="pl-PL" sz="2200" b="1"/>
              <a:t> do zrozumienia </a:t>
            </a:r>
            <a:r>
              <a:rPr lang="pl-PL" sz="2200"/>
              <a:t>i używania, szczególnie dla użytkowników CVS.</a:t>
            </a:r>
          </a:p>
          <a:p>
            <a:r>
              <a:rPr lang="pl-PL" sz="2200" b="1"/>
              <a:t>Silne wsparcie dla operacji nad gałęziami</a:t>
            </a:r>
            <a:r>
              <a:rPr lang="pl-PL" sz="2200"/>
              <a:t>.</a:t>
            </a:r>
          </a:p>
          <a:p>
            <a:r>
              <a:rPr lang="pl-PL" sz="2200" b="1"/>
              <a:t>Lepsza obsługa binarnych plików</a:t>
            </a:r>
            <a:r>
              <a:rPr lang="pl-PL" sz="2200"/>
              <a:t> niż CVS.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F5CFA2-58B4-7105-90E5-1F220C66B960}"/>
              </a:ext>
            </a:extLst>
          </p:cNvPr>
          <p:cNvSpPr txBox="1">
            <a:spLocks/>
          </p:cNvSpPr>
          <p:nvPr/>
        </p:nvSpPr>
        <p:spPr>
          <a:xfrm>
            <a:off x="7684754" y="2035132"/>
            <a:ext cx="3326146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400" b="1">
                <a:solidFill>
                  <a:srgbClr val="FF0000"/>
                </a:solidFill>
              </a:rPr>
              <a:t>Wady: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/>
              <a:t>Operacja zmiany nazwy pliku jest </a:t>
            </a:r>
            <a:r>
              <a:rPr lang="en-GB" sz="2200" b="1"/>
              <a:t>notowana jako usunięcie pliku i utworzenie jego kopii.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/>
              <a:t> Brak funkcji zarządzania repozytorium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E56974-8F93-0C66-F533-A94117510255}"/>
              </a:ext>
            </a:extLst>
          </p:cNvPr>
          <p:cNvSpPr txBox="1">
            <a:spLocks/>
          </p:cNvSpPr>
          <p:nvPr/>
        </p:nvSpPr>
        <p:spPr>
          <a:xfrm>
            <a:off x="1088136" y="2026862"/>
            <a:ext cx="3595831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endParaRPr lang="pl-PL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42E378-8DC5-D1EE-A7D4-64DF7716AAEA}"/>
              </a:ext>
            </a:extLst>
          </p:cNvPr>
          <p:cNvSpPr txBox="1">
            <a:spLocks/>
          </p:cNvSpPr>
          <p:nvPr/>
        </p:nvSpPr>
        <p:spPr>
          <a:xfrm>
            <a:off x="4189432" y="2035132"/>
            <a:ext cx="345983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Neue Haas Grotesk Text Pro" panose="020B0504020202020204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Neue Haas Grotesk Text Pro" panose="020B0504020202020204" pitchFamily="34" charset="0"/>
              <a:buNone/>
            </a:pPr>
            <a:r>
              <a:rPr lang="en-GB" sz="2000"/>
              <a:t>Stworzony przez firmę Apache w celu wytworzenia następcy systemu </a:t>
            </a:r>
            <a:r>
              <a:rPr lang="en-GB" sz="2000" b="1"/>
              <a:t>CVS</a:t>
            </a:r>
            <a:r>
              <a:rPr lang="en-GB" sz="2000"/>
              <a:t>. Podobny budową do Gita. </a:t>
            </a:r>
            <a:r>
              <a:rPr lang="en-GB" sz="2000" b="1"/>
              <a:t>Wspierany do dzisiaj</a:t>
            </a:r>
            <a:r>
              <a:rPr lang="en-GB" sz="2000"/>
              <a:t>, jednakże nie jest tak popularny jak inne systemy.</a:t>
            </a:r>
            <a:endParaRPr lang="pl-PL" sz="2000" b="1"/>
          </a:p>
        </p:txBody>
      </p:sp>
    </p:spTree>
    <p:extLst>
      <p:ext uri="{BB962C8B-B14F-4D97-AF65-F5344CB8AC3E}">
        <p14:creationId xmlns:p14="http://schemas.microsoft.com/office/powerpoint/2010/main" val="359323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3630</TotalTime>
  <Words>4041</Words>
  <Application>Microsoft Office PowerPoint</Application>
  <PresentationFormat>Widescreen</PresentationFormat>
  <Paragraphs>370</Paragraphs>
  <Slides>72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0" baseType="lpstr">
      <vt:lpstr>Aptos</vt:lpstr>
      <vt:lpstr>Arial</vt:lpstr>
      <vt:lpstr>Calibri</vt:lpstr>
      <vt:lpstr>Calibri Light</vt:lpstr>
      <vt:lpstr>Courier New</vt:lpstr>
      <vt:lpstr>Neue Haas Grotesk Text Pro</vt:lpstr>
      <vt:lpstr>Söhne</vt:lpstr>
      <vt:lpstr>Office Theme</vt:lpstr>
      <vt:lpstr>Systemy kontroli wersji</vt:lpstr>
      <vt:lpstr>System kontroli wersji</vt:lpstr>
      <vt:lpstr>Funkcje i możliwości systemów kontroli wersji</vt:lpstr>
      <vt:lpstr>Rodzaje systemów kontroli wersji</vt:lpstr>
      <vt:lpstr>Lokalne</vt:lpstr>
      <vt:lpstr>RCS (Revision Control System)</vt:lpstr>
      <vt:lpstr>Scentralizowane</vt:lpstr>
      <vt:lpstr>CVS (Concurrent Versions System)</vt:lpstr>
      <vt:lpstr>Apache Subversion</vt:lpstr>
      <vt:lpstr>Rozproszone</vt:lpstr>
      <vt:lpstr>Mercurial</vt:lpstr>
      <vt:lpstr>Git</vt:lpstr>
      <vt:lpstr>Najpopularniejszy system</vt:lpstr>
      <vt:lpstr>Stack Overflow Developer Survey 2022</vt:lpstr>
      <vt:lpstr>Linus Torvalds</vt:lpstr>
      <vt:lpstr>Terminologia Git</vt:lpstr>
      <vt:lpstr>Branch</vt:lpstr>
      <vt:lpstr>Working directory</vt:lpstr>
      <vt:lpstr>Staging area</vt:lpstr>
      <vt:lpstr>Commit</vt:lpstr>
      <vt:lpstr>Hotfix</vt:lpstr>
      <vt:lpstr>Tag</vt:lpstr>
      <vt:lpstr>Tree</vt:lpstr>
      <vt:lpstr>Blob</vt:lpstr>
      <vt:lpstr>Head</vt:lpstr>
      <vt:lpstr>GIT – linia poleceń</vt:lpstr>
      <vt:lpstr>Podstawy i rola linii poleceń </vt:lpstr>
      <vt:lpstr>Tworzenie i kopiowanie repozytorium w Git</vt:lpstr>
      <vt:lpstr>Commity: Rejestrowanie zmian w Git</vt:lpstr>
      <vt:lpstr>Zarządzanie branchami w Git</vt:lpstr>
      <vt:lpstr>Błędy w mergowaniu i ich rozwiązywanie w Git</vt:lpstr>
      <vt:lpstr>PowerPoint Presentation</vt:lpstr>
      <vt:lpstr>Pushowanie na zdalne repozytorium w Git</vt:lpstr>
      <vt:lpstr>Status i logi w Git</vt:lpstr>
      <vt:lpstr>Status i logi w Git cd.</vt:lpstr>
      <vt:lpstr>Synchronizacja lokalnego repozytorium z zdalnym w Git</vt:lpstr>
      <vt:lpstr>Narzędzia desktopowe do gita</vt:lpstr>
      <vt:lpstr>Git Gui</vt:lpstr>
      <vt:lpstr>Przykład zastosowania</vt:lpstr>
      <vt:lpstr>GitKraken</vt:lpstr>
      <vt:lpstr>Przykład zastosowania</vt:lpstr>
      <vt:lpstr>SourceTree</vt:lpstr>
      <vt:lpstr>Przykład zastosowania</vt:lpstr>
      <vt:lpstr>Github Desktop</vt:lpstr>
      <vt:lpstr>Przykład zastosowania</vt:lpstr>
      <vt:lpstr>Porównanie Narzędzi Desktopowych do Gita</vt:lpstr>
      <vt:lpstr>Serwery zdalnych repozytoriów gita</vt:lpstr>
      <vt:lpstr>Zalety korzystania z serwerów zdalnych repozytoriów Git</vt:lpstr>
      <vt:lpstr>GitHub - jest to jedna z najpopularniejszych platform hostingowych dla projektów korzystających z systemu kontroli wersji Git. </vt:lpstr>
      <vt:lpstr>GitLab - platforma do zarządzania cyklem życia oprogramowania, która zawiera wbudowane narzędzia DevOps.</vt:lpstr>
      <vt:lpstr>Bitbucket - platforma do hostowania kodu źródłowego, oferowana przez firmę Atlassian. </vt:lpstr>
      <vt:lpstr>Niezależnie od wyboru, korzystanie z serwera zdalnego repozytoriów pozwala na efektywne zarządzanie kodem, śledzenie zmian oraz ułatwia współpracę w zespole.</vt:lpstr>
      <vt:lpstr>Coś więcej o GitHub’ie</vt:lpstr>
      <vt:lpstr>Coś więcej o GitHub’ie v2</vt:lpstr>
      <vt:lpstr>Integracja z innymi narzędziami programistycznymi</vt:lpstr>
      <vt:lpstr>Konfiguracja GIT w InteliJ 2023.3.4</vt:lpstr>
      <vt:lpstr>Włącz integrację z systemem kontroli wersji</vt:lpstr>
      <vt:lpstr>Dodanie zdalnego repo</vt:lpstr>
      <vt:lpstr>Commitowanie zmian w repo </vt:lpstr>
      <vt:lpstr>Dodawanie plików do commit’ów</vt:lpstr>
      <vt:lpstr>Dodawanie plików do commit’ów cd.</vt:lpstr>
      <vt:lpstr>Pushowanie na zdalne repo</vt:lpstr>
      <vt:lpstr>Generowanie token’a</vt:lpstr>
      <vt:lpstr>Generowanie token’a cd.</vt:lpstr>
      <vt:lpstr>Generowanie token’a cd.</vt:lpstr>
      <vt:lpstr>Tworzenie nowego branch’a</vt:lpstr>
      <vt:lpstr>Przejście na innego branch’a</vt:lpstr>
      <vt:lpstr>Merge</vt:lpstr>
      <vt:lpstr>Git Log</vt:lpstr>
      <vt:lpstr>Git Pull</vt:lpstr>
      <vt:lpstr>Konflikt</vt:lpstr>
      <vt:lpstr>Git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– korzystanie z linii poleceń</dc:title>
  <dc:creator>Krzysztof Kaczka</dc:creator>
  <cp:lastModifiedBy>Wojciech Olejko</cp:lastModifiedBy>
  <cp:revision>24</cp:revision>
  <dcterms:created xsi:type="dcterms:W3CDTF">2024-02-27T14:33:15Z</dcterms:created>
  <dcterms:modified xsi:type="dcterms:W3CDTF">2024-03-11T11:42:52Z</dcterms:modified>
</cp:coreProperties>
</file>