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Nunit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f71cc04f7_4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f71cc04f7_4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ffa59a19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ffa59a19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5ffa59a19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5ffa59a19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600b0467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600b0467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00b0467d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00b0467d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5f71cc04f7_4_1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5f71cc04f7_4_1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f71cc04f7_4_1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f71cc04f7_4_1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80000"/>
              </a:lnSpc>
              <a:spcBef>
                <a:spcPts val="0"/>
              </a:spcBef>
              <a:spcAft>
                <a:spcPts val="0"/>
              </a:spcAft>
              <a:buClr>
                <a:srgbClr val="6B6F80"/>
              </a:buClr>
              <a:buSzPts val="1050"/>
              <a:buFont typeface="Calibri"/>
              <a:buChar char="●"/>
            </a:pPr>
            <a:r>
              <a:rPr lang="en" sz="1050">
                <a:solidFill>
                  <a:srgbClr val="6B6F80"/>
                </a:solidFill>
                <a:latin typeface="Calibri"/>
                <a:ea typeface="Calibri"/>
                <a:cs typeface="Calibri"/>
                <a:sym typeface="Calibri"/>
              </a:rPr>
              <a:t>comment reformulez-vous le problème de votre client ?</a:t>
            </a:r>
            <a:endParaRPr sz="1050">
              <a:solidFill>
                <a:srgbClr val="6B6F80"/>
              </a:solidFill>
              <a:latin typeface="Calibri"/>
              <a:ea typeface="Calibri"/>
              <a:cs typeface="Calibri"/>
              <a:sym typeface="Calibri"/>
            </a:endParaRPr>
          </a:p>
          <a:p>
            <a:pPr indent="-295275" lvl="0" marL="457200" rtl="0" algn="l">
              <a:lnSpc>
                <a:spcPct val="180000"/>
              </a:lnSpc>
              <a:spcBef>
                <a:spcPts val="0"/>
              </a:spcBef>
              <a:spcAft>
                <a:spcPts val="0"/>
              </a:spcAft>
              <a:buClr>
                <a:srgbClr val="6B6F80"/>
              </a:buClr>
              <a:buSzPts val="1050"/>
              <a:buFont typeface="Calibri"/>
              <a:buChar char="●"/>
            </a:pPr>
            <a:r>
              <a:rPr lang="en" sz="1050">
                <a:solidFill>
                  <a:srgbClr val="6B6F80"/>
                </a:solidFill>
                <a:latin typeface="Calibri"/>
                <a:ea typeface="Calibri"/>
                <a:cs typeface="Calibri"/>
                <a:sym typeface="Calibri"/>
              </a:rPr>
              <a:t>à quelles questions allez-vous répondre ? Et qu'est-ce qui, au contraire, ne fera pas partie de votre périmètre d'analyse ?</a:t>
            </a:r>
            <a:endParaRPr sz="1050">
              <a:solidFill>
                <a:srgbClr val="6B6F80"/>
              </a:solidFill>
              <a:latin typeface="Calibri"/>
              <a:ea typeface="Calibri"/>
              <a:cs typeface="Calibri"/>
              <a:sym typeface="Calibri"/>
            </a:endParaRPr>
          </a:p>
          <a:p>
            <a:pPr indent="-295275" lvl="0" marL="457200" rtl="0" algn="l">
              <a:lnSpc>
                <a:spcPct val="180000"/>
              </a:lnSpc>
              <a:spcBef>
                <a:spcPts val="0"/>
              </a:spcBef>
              <a:spcAft>
                <a:spcPts val="0"/>
              </a:spcAft>
              <a:buClr>
                <a:srgbClr val="6B6F80"/>
              </a:buClr>
              <a:buSzPts val="1050"/>
              <a:buFont typeface="Calibri"/>
              <a:buChar char="●"/>
            </a:pPr>
            <a:r>
              <a:rPr lang="en" sz="1050">
                <a:solidFill>
                  <a:srgbClr val="6B6F80"/>
                </a:solidFill>
                <a:latin typeface="Calibri"/>
                <a:ea typeface="Calibri"/>
                <a:cs typeface="Calibri"/>
                <a:sym typeface="Calibri"/>
              </a:rPr>
              <a:t>quelles sources de données allez-vous utiliser ?</a:t>
            </a:r>
            <a:endParaRPr sz="1050">
              <a:solidFill>
                <a:srgbClr val="6B6F80"/>
              </a:solidFill>
              <a:latin typeface="Calibri"/>
              <a:ea typeface="Calibri"/>
              <a:cs typeface="Calibri"/>
              <a:sym typeface="Calibri"/>
            </a:endParaRPr>
          </a:p>
          <a:p>
            <a:pPr indent="-295275" lvl="0" marL="457200" rtl="0" algn="l">
              <a:lnSpc>
                <a:spcPct val="180000"/>
              </a:lnSpc>
              <a:spcBef>
                <a:spcPts val="0"/>
              </a:spcBef>
              <a:spcAft>
                <a:spcPts val="0"/>
              </a:spcAft>
              <a:buClr>
                <a:srgbClr val="6B6F80"/>
              </a:buClr>
              <a:buSzPts val="1050"/>
              <a:buFont typeface="Calibri"/>
              <a:buChar char="●"/>
            </a:pPr>
            <a:r>
              <a:rPr lang="en" sz="1050">
                <a:solidFill>
                  <a:srgbClr val="6B6F80"/>
                </a:solidFill>
                <a:latin typeface="Calibri"/>
                <a:ea typeface="Calibri"/>
                <a:cs typeface="Calibri"/>
                <a:sym typeface="Calibri"/>
              </a:rPr>
              <a:t>qu'est-ce qui va constituer votre MVP (</a:t>
            </a:r>
            <a:r>
              <a:rPr i="1" lang="en" sz="1050">
                <a:solidFill>
                  <a:srgbClr val="6B6F80"/>
                </a:solidFill>
                <a:latin typeface="Calibri"/>
                <a:ea typeface="Calibri"/>
                <a:cs typeface="Calibri"/>
                <a:sym typeface="Calibri"/>
              </a:rPr>
              <a:t>Minimum Viable Product</a:t>
            </a:r>
            <a:r>
              <a:rPr lang="en" sz="1050">
                <a:solidFill>
                  <a:srgbClr val="6B6F80"/>
                </a:solidFill>
                <a:latin typeface="Calibri"/>
                <a:ea typeface="Calibri"/>
                <a:cs typeface="Calibri"/>
                <a:sym typeface="Calibri"/>
              </a:rPr>
              <a:t>) et qu'est-ce qui sera ajouté ensuite s'il vous reste du temps ?</a:t>
            </a:r>
            <a:endParaRPr sz="1050">
              <a:solidFill>
                <a:srgbClr val="6B6F80"/>
              </a:solidFill>
              <a:latin typeface="Calibri"/>
              <a:ea typeface="Calibri"/>
              <a:cs typeface="Calibri"/>
              <a:sym typeface="Calibri"/>
            </a:endParaRPr>
          </a:p>
          <a:p>
            <a:pPr indent="-295275" lvl="0" marL="457200" rtl="0" algn="l">
              <a:lnSpc>
                <a:spcPct val="180000"/>
              </a:lnSpc>
              <a:spcBef>
                <a:spcPts val="0"/>
              </a:spcBef>
              <a:spcAft>
                <a:spcPts val="0"/>
              </a:spcAft>
              <a:buClr>
                <a:srgbClr val="6B6F80"/>
              </a:buClr>
              <a:buSzPts val="1050"/>
              <a:buFont typeface="Calibri"/>
              <a:buChar char="●"/>
            </a:pPr>
            <a:r>
              <a:rPr lang="en" sz="1050">
                <a:solidFill>
                  <a:srgbClr val="6B6F80"/>
                </a:solidFill>
                <a:latin typeface="Calibri"/>
                <a:ea typeface="Calibri"/>
                <a:cs typeface="Calibri"/>
                <a:sym typeface="Calibri"/>
              </a:rPr>
              <a:t>quelle forme va prendre votre rendu ?</a:t>
            </a:r>
            <a:endParaRPr>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f71cc04f7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f71cc04f7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f71cc04f7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f71cc04f7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f71cc04f7_4_1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f71cc04f7_4_1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f71cc04f7_4_1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5f71cc04f7_4_1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f71cc04f7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5f71cc04f7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f71cc04f7_4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f71cc04f7_4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5f71cc04f7_4_1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5f71cc04f7_4_1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hyperlink" Target="https://www.data.gouv.fr/fr/datasets/election-presidentielle-des-10-et-24-avril-2022-resultats-definitifs-du-1er-tour/" TargetMode="External"/><Relationship Id="rId4" Type="http://schemas.openxmlformats.org/officeDocument/2006/relationships/hyperlink" Target="https://actu.fr/politique/election-presidentielle/presidentielle-2022-notre-guide-pour-s-y-retrouver-dans-les-partis-politiques_49421218.html" TargetMode="External"/><Relationship Id="rId5" Type="http://schemas.openxmlformats.org/officeDocument/2006/relationships/hyperlink" Target="https://www.gouvernement.fr/actualite/election-presidentielle-les-resultats-du-premier-tou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Projet Crash Test</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Floriane, Mamadou &amp; Paul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819150" y="845600"/>
            <a:ext cx="41385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Traitements des datas</a:t>
            </a:r>
            <a:endParaRPr/>
          </a:p>
        </p:txBody>
      </p:sp>
      <p:sp>
        <p:nvSpPr>
          <p:cNvPr id="192" name="Google Shape;192;p22"/>
          <p:cNvSpPr txBox="1"/>
          <p:nvPr>
            <p:ph idx="1" type="subTitle"/>
          </p:nvPr>
        </p:nvSpPr>
        <p:spPr>
          <a:xfrm>
            <a:off x="819150" y="1550700"/>
            <a:ext cx="41385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Nos outils</a:t>
            </a:r>
            <a:endParaRPr/>
          </a:p>
        </p:txBody>
      </p:sp>
      <p:sp>
        <p:nvSpPr>
          <p:cNvPr id="193" name="Google Shape;193;p22"/>
          <p:cNvSpPr txBox="1"/>
          <p:nvPr>
            <p:ph idx="2" type="body"/>
          </p:nvPr>
        </p:nvSpPr>
        <p:spPr>
          <a:xfrm>
            <a:off x="819150" y="2467050"/>
            <a:ext cx="4138500" cy="2095500"/>
          </a:xfrm>
          <a:prstGeom prst="rect">
            <a:avLst/>
          </a:prstGeom>
        </p:spPr>
        <p:txBody>
          <a:bodyPr anchorCtr="0" anchor="t" bIns="91425" lIns="91425" spcFirstLastPara="1" rIns="91425" wrap="square" tIns="91425">
            <a:normAutofit/>
          </a:bodyPr>
          <a:lstStyle/>
          <a:p>
            <a:pPr indent="-295275" lvl="0" marL="457200" rtl="0" algn="l">
              <a:lnSpc>
                <a:spcPct val="180000"/>
              </a:lnSpc>
              <a:spcBef>
                <a:spcPts val="0"/>
              </a:spcBef>
              <a:spcAft>
                <a:spcPts val="0"/>
              </a:spcAft>
              <a:buClr>
                <a:srgbClr val="6B6F80"/>
              </a:buClr>
              <a:buSzPts val="1050"/>
              <a:buFont typeface="Roboto"/>
              <a:buChar char="●"/>
            </a:pPr>
            <a:r>
              <a:rPr lang="en" sz="1050">
                <a:solidFill>
                  <a:srgbClr val="6B6F80"/>
                </a:solidFill>
                <a:highlight>
                  <a:srgbClr val="FFFFFF"/>
                </a:highlight>
                <a:latin typeface="Roboto"/>
                <a:ea typeface="Roboto"/>
                <a:cs typeface="Roboto"/>
                <a:sym typeface="Roboto"/>
              </a:rPr>
              <a:t>O</a:t>
            </a:r>
            <a:r>
              <a:rPr lang="en" sz="1050">
                <a:solidFill>
                  <a:srgbClr val="6B6F80"/>
                </a:solidFill>
                <a:highlight>
                  <a:srgbClr val="FFFFFF"/>
                </a:highlight>
                <a:latin typeface="Roboto"/>
                <a:ea typeface="Roboto"/>
                <a:cs typeface="Roboto"/>
                <a:sym typeface="Roboto"/>
              </a:rPr>
              <a:t>utils de traitement : Jupyter Notebook</a:t>
            </a:r>
            <a:endParaRPr sz="1050">
              <a:solidFill>
                <a:srgbClr val="6B6F80"/>
              </a:solidFill>
              <a:highlight>
                <a:srgbClr val="FFFFFF"/>
              </a:highlight>
              <a:latin typeface="Roboto"/>
              <a:ea typeface="Roboto"/>
              <a:cs typeface="Roboto"/>
              <a:sym typeface="Roboto"/>
            </a:endParaRPr>
          </a:p>
          <a:p>
            <a:pPr indent="-295275" lvl="0" marL="457200" rtl="0" algn="l">
              <a:lnSpc>
                <a:spcPct val="180000"/>
              </a:lnSpc>
              <a:spcBef>
                <a:spcPts val="0"/>
              </a:spcBef>
              <a:spcAft>
                <a:spcPts val="0"/>
              </a:spcAft>
              <a:buClr>
                <a:srgbClr val="6B6F80"/>
              </a:buClr>
              <a:buSzPts val="1050"/>
              <a:buFont typeface="Roboto"/>
              <a:buChar char="●"/>
            </a:pPr>
            <a:r>
              <a:rPr lang="en" sz="1050">
                <a:solidFill>
                  <a:srgbClr val="6B6F80"/>
                </a:solidFill>
                <a:highlight>
                  <a:srgbClr val="FFFFFF"/>
                </a:highlight>
                <a:latin typeface="Roboto"/>
                <a:ea typeface="Roboto"/>
                <a:cs typeface="Roboto"/>
                <a:sym typeface="Roboto"/>
              </a:rPr>
              <a:t>Langage : Python </a:t>
            </a:r>
            <a:endParaRPr sz="1050">
              <a:solidFill>
                <a:srgbClr val="6B6F80"/>
              </a:solidFill>
              <a:highlight>
                <a:srgbClr val="FFFFFF"/>
              </a:highlight>
              <a:latin typeface="Roboto"/>
              <a:ea typeface="Roboto"/>
              <a:cs typeface="Roboto"/>
              <a:sym typeface="Roboto"/>
            </a:endParaRPr>
          </a:p>
          <a:p>
            <a:pPr indent="-295275" lvl="0" marL="457200" rtl="0" algn="l">
              <a:lnSpc>
                <a:spcPct val="180000"/>
              </a:lnSpc>
              <a:spcBef>
                <a:spcPts val="0"/>
              </a:spcBef>
              <a:spcAft>
                <a:spcPts val="0"/>
              </a:spcAft>
              <a:buClr>
                <a:srgbClr val="6B6F80"/>
              </a:buClr>
              <a:buSzPts val="1050"/>
              <a:buFont typeface="Roboto"/>
              <a:buChar char="●"/>
            </a:pPr>
            <a:r>
              <a:rPr lang="en" sz="1050">
                <a:solidFill>
                  <a:srgbClr val="6B6F80"/>
                </a:solidFill>
                <a:highlight>
                  <a:srgbClr val="FFFFFF"/>
                </a:highlight>
                <a:latin typeface="Roboto"/>
                <a:ea typeface="Roboto"/>
                <a:cs typeface="Roboto"/>
                <a:sym typeface="Roboto"/>
              </a:rPr>
              <a:t>Librairies : Numpy / Pandas / Requests</a:t>
            </a:r>
            <a:endParaRPr sz="1050">
              <a:solidFill>
                <a:srgbClr val="6B6F80"/>
              </a:solidFill>
              <a:highlight>
                <a:srgbClr val="FFFFFF"/>
              </a:highlight>
              <a:latin typeface="Roboto"/>
              <a:ea typeface="Roboto"/>
              <a:cs typeface="Roboto"/>
              <a:sym typeface="Roboto"/>
            </a:endParaRPr>
          </a:p>
          <a:p>
            <a:pPr indent="-295275" lvl="0" marL="457200" rtl="0" algn="l">
              <a:lnSpc>
                <a:spcPct val="180000"/>
              </a:lnSpc>
              <a:spcBef>
                <a:spcPts val="0"/>
              </a:spcBef>
              <a:spcAft>
                <a:spcPts val="0"/>
              </a:spcAft>
              <a:buClr>
                <a:srgbClr val="6B6F80"/>
              </a:buClr>
              <a:buSzPts val="1050"/>
              <a:buFont typeface="Roboto"/>
              <a:buChar char="●"/>
            </a:pPr>
            <a:r>
              <a:rPr lang="en" sz="1050">
                <a:solidFill>
                  <a:srgbClr val="6B6F80"/>
                </a:solidFill>
                <a:highlight>
                  <a:srgbClr val="FFFFFF"/>
                </a:highlight>
                <a:latin typeface="Roboto"/>
                <a:ea typeface="Roboto"/>
                <a:cs typeface="Roboto"/>
                <a:sym typeface="Roboto"/>
              </a:rPr>
              <a:t>Support final : Google Slides</a:t>
            </a:r>
            <a:endParaRPr sz="1050">
              <a:solidFill>
                <a:srgbClr val="6B6F80"/>
              </a:solidFill>
              <a:highlight>
                <a:srgbClr val="FFFFFF"/>
              </a:highlight>
              <a:latin typeface="Roboto"/>
              <a:ea typeface="Roboto"/>
              <a:cs typeface="Roboto"/>
              <a:sym typeface="Roboto"/>
            </a:endParaRPr>
          </a:p>
          <a:p>
            <a:pPr indent="-295275" lvl="0" marL="457200" rtl="0" algn="l">
              <a:lnSpc>
                <a:spcPct val="180000"/>
              </a:lnSpc>
              <a:spcBef>
                <a:spcPts val="0"/>
              </a:spcBef>
              <a:spcAft>
                <a:spcPts val="0"/>
              </a:spcAft>
              <a:buClr>
                <a:srgbClr val="6B6F80"/>
              </a:buClr>
              <a:buSzPts val="1050"/>
              <a:buFont typeface="Roboto"/>
              <a:buChar char="●"/>
            </a:pPr>
            <a:r>
              <a:rPr lang="en" sz="1050">
                <a:solidFill>
                  <a:srgbClr val="6B6F80"/>
                </a:solidFill>
                <a:highlight>
                  <a:srgbClr val="FFFFFF"/>
                </a:highlight>
                <a:latin typeface="Roboto"/>
                <a:ea typeface="Roboto"/>
                <a:cs typeface="Roboto"/>
                <a:sym typeface="Roboto"/>
              </a:rPr>
              <a:t>Outils de visualisation : Tableau &amp; Python</a:t>
            </a:r>
            <a:endParaRPr/>
          </a:p>
        </p:txBody>
      </p:sp>
      <p:sp>
        <p:nvSpPr>
          <p:cNvPr id="194" name="Google Shape;194;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5" name="Google Shape;195;p22"/>
          <p:cNvPicPr preferRelativeResize="0"/>
          <p:nvPr/>
        </p:nvPicPr>
        <p:blipFill rotWithShape="1">
          <a:blip r:embed="rId3">
            <a:alphaModFix/>
          </a:blip>
          <a:srcRect b="0" l="0" r="0" t="5428"/>
          <a:stretch/>
        </p:blipFill>
        <p:spPr>
          <a:xfrm>
            <a:off x="5365925" y="989462"/>
            <a:ext cx="2983801" cy="3164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4417150" y="845600"/>
            <a:ext cx="39693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Traitements des datas</a:t>
            </a:r>
            <a:endParaRPr/>
          </a:p>
        </p:txBody>
      </p:sp>
      <p:sp>
        <p:nvSpPr>
          <p:cNvPr id="201" name="Google Shape;201;p23"/>
          <p:cNvSpPr txBox="1"/>
          <p:nvPr>
            <p:ph idx="1" type="subTitle"/>
          </p:nvPr>
        </p:nvSpPr>
        <p:spPr>
          <a:xfrm>
            <a:off x="4417150" y="1550700"/>
            <a:ext cx="39693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Organisation interne</a:t>
            </a:r>
            <a:endParaRPr/>
          </a:p>
        </p:txBody>
      </p:sp>
      <p:sp>
        <p:nvSpPr>
          <p:cNvPr id="202" name="Google Shape;202;p23"/>
          <p:cNvSpPr txBox="1"/>
          <p:nvPr>
            <p:ph idx="2" type="body"/>
          </p:nvPr>
        </p:nvSpPr>
        <p:spPr>
          <a:xfrm>
            <a:off x="4417150" y="2467050"/>
            <a:ext cx="3969300" cy="2095500"/>
          </a:xfrm>
          <a:prstGeom prst="rect">
            <a:avLst/>
          </a:prstGeom>
        </p:spPr>
        <p:txBody>
          <a:bodyPr anchorCtr="0" anchor="t" bIns="91425" lIns="91425" spcFirstLastPara="1" rIns="91425" wrap="square" tIns="91425">
            <a:normAutofit/>
          </a:bodyPr>
          <a:lstStyle/>
          <a:p>
            <a:pPr indent="0" lvl="0" marL="0" rtl="0" algn="l">
              <a:lnSpc>
                <a:spcPct val="180000"/>
              </a:lnSpc>
              <a:spcBef>
                <a:spcPts val="0"/>
              </a:spcBef>
              <a:spcAft>
                <a:spcPts val="0"/>
              </a:spcAft>
              <a:buNone/>
            </a:pPr>
            <a:r>
              <a:rPr lang="en" sz="1050">
                <a:solidFill>
                  <a:srgbClr val="6B6F80"/>
                </a:solidFill>
                <a:highlight>
                  <a:srgbClr val="FFFFFF"/>
                </a:highlight>
                <a:latin typeface="Roboto"/>
                <a:ea typeface="Roboto"/>
                <a:cs typeface="Roboto"/>
                <a:sym typeface="Roboto"/>
              </a:rPr>
              <a:t>Répartitions des tâches d'analyse : </a:t>
            </a:r>
            <a:endParaRPr sz="1050">
              <a:solidFill>
                <a:srgbClr val="6B6F80"/>
              </a:solidFill>
              <a:highlight>
                <a:srgbClr val="FFFFFF"/>
              </a:highlight>
              <a:latin typeface="Roboto"/>
              <a:ea typeface="Roboto"/>
              <a:cs typeface="Roboto"/>
              <a:sym typeface="Roboto"/>
            </a:endParaRPr>
          </a:p>
          <a:p>
            <a:pPr indent="0" lvl="0" marL="0" rtl="0" algn="l">
              <a:lnSpc>
                <a:spcPct val="180000"/>
              </a:lnSpc>
              <a:spcBef>
                <a:spcPts val="1200"/>
              </a:spcBef>
              <a:spcAft>
                <a:spcPts val="0"/>
              </a:spcAft>
              <a:buNone/>
            </a:pPr>
            <a:r>
              <a:rPr lang="en" sz="1050">
                <a:solidFill>
                  <a:srgbClr val="6B6F80"/>
                </a:solidFill>
                <a:highlight>
                  <a:srgbClr val="FFFFFF"/>
                </a:highlight>
                <a:latin typeface="Roboto"/>
                <a:ea typeface="Roboto"/>
                <a:cs typeface="Roboto"/>
                <a:sym typeface="Roboto"/>
              </a:rPr>
              <a:t>Peer programming et analyse individuelle avec mise en commun à la fin de la journée</a:t>
            </a:r>
            <a:endParaRPr sz="1050">
              <a:solidFill>
                <a:srgbClr val="6B6F80"/>
              </a:solidFill>
              <a:highlight>
                <a:srgbClr val="FFFFFF"/>
              </a:highlight>
              <a:latin typeface="Roboto"/>
              <a:ea typeface="Roboto"/>
              <a:cs typeface="Roboto"/>
              <a:sym typeface="Roboto"/>
            </a:endParaRPr>
          </a:p>
          <a:p>
            <a:pPr indent="0" lvl="0" marL="0" rtl="0" algn="l">
              <a:lnSpc>
                <a:spcPct val="180000"/>
              </a:lnSpc>
              <a:spcBef>
                <a:spcPts val="1200"/>
              </a:spcBef>
              <a:spcAft>
                <a:spcPts val="1200"/>
              </a:spcAft>
              <a:buNone/>
            </a:pPr>
            <a:r>
              <a:t/>
            </a:r>
            <a:endParaRPr/>
          </a:p>
        </p:txBody>
      </p:sp>
      <p:sp>
        <p:nvSpPr>
          <p:cNvPr id="203" name="Google Shape;203;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4" name="Google Shape;204;p23"/>
          <p:cNvPicPr preferRelativeResize="0"/>
          <p:nvPr/>
        </p:nvPicPr>
        <p:blipFill rotWithShape="1">
          <a:blip r:embed="rId3">
            <a:alphaModFix/>
          </a:blip>
          <a:srcRect b="0" l="7867" r="7900" t="0"/>
          <a:stretch/>
        </p:blipFill>
        <p:spPr>
          <a:xfrm>
            <a:off x="794275" y="1207950"/>
            <a:ext cx="2972925" cy="2727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0" name="Google Shape;210;p24"/>
          <p:cNvPicPr preferRelativeResize="0"/>
          <p:nvPr/>
        </p:nvPicPr>
        <p:blipFill>
          <a:blip r:embed="rId3">
            <a:alphaModFix/>
          </a:blip>
          <a:stretch>
            <a:fillRect/>
          </a:stretch>
        </p:blipFill>
        <p:spPr>
          <a:xfrm>
            <a:off x="265700" y="763400"/>
            <a:ext cx="6539112" cy="4057900"/>
          </a:xfrm>
          <a:prstGeom prst="rect">
            <a:avLst/>
          </a:prstGeom>
          <a:noFill/>
          <a:ln>
            <a:noFill/>
          </a:ln>
        </p:spPr>
      </p:pic>
      <p:sp>
        <p:nvSpPr>
          <p:cNvPr id="211" name="Google Shape;211;p24"/>
          <p:cNvSpPr txBox="1"/>
          <p:nvPr>
            <p:ph type="title"/>
          </p:nvPr>
        </p:nvSpPr>
        <p:spPr>
          <a:xfrm>
            <a:off x="819150" y="159800"/>
            <a:ext cx="7505700" cy="60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Circonscription </a:t>
            </a:r>
            <a:r>
              <a:rPr lang="en"/>
              <a:t>acquise</a:t>
            </a:r>
            <a:r>
              <a:rPr lang="en"/>
              <a:t> à la gauche</a:t>
            </a:r>
            <a:endParaRPr/>
          </a:p>
        </p:txBody>
      </p:sp>
      <p:sp>
        <p:nvSpPr>
          <p:cNvPr id="212" name="Google Shape;212;p24"/>
          <p:cNvSpPr txBox="1"/>
          <p:nvPr>
            <p:ph idx="1" type="body"/>
          </p:nvPr>
        </p:nvSpPr>
        <p:spPr>
          <a:xfrm>
            <a:off x="6951775" y="2361250"/>
            <a:ext cx="1527000" cy="8622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Il y a </a:t>
            </a:r>
            <a:r>
              <a:rPr lang="en" u="sng"/>
              <a:t>6.24 %</a:t>
            </a:r>
            <a:r>
              <a:rPr lang="en"/>
              <a:t> de </a:t>
            </a:r>
            <a:r>
              <a:rPr lang="en"/>
              <a:t>circonscription</a:t>
            </a:r>
            <a:r>
              <a:rPr lang="en"/>
              <a:t> </a:t>
            </a:r>
            <a:r>
              <a:rPr lang="en"/>
              <a:t>acquise</a:t>
            </a:r>
            <a:r>
              <a:rPr lang="en"/>
              <a:t> à la gauche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8" name="Google Shape;218;p2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1385850" y="1764850"/>
            <a:ext cx="6372300" cy="13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940"/>
              <a:t>Des questions ?</a:t>
            </a:r>
            <a:endParaRPr sz="5940"/>
          </a:p>
        </p:txBody>
      </p:sp>
      <p:sp>
        <p:nvSpPr>
          <p:cNvPr id="224" name="Google Shape;224;p2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617000"/>
            <a:ext cx="7505700" cy="56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Demande du client</a:t>
            </a:r>
            <a:endParaRPr/>
          </a:p>
        </p:txBody>
      </p:sp>
      <p:sp>
        <p:nvSpPr>
          <p:cNvPr id="135" name="Google Shape;135;p14"/>
          <p:cNvSpPr txBox="1"/>
          <p:nvPr>
            <p:ph idx="1" type="body"/>
          </p:nvPr>
        </p:nvSpPr>
        <p:spPr>
          <a:xfrm>
            <a:off x="819150" y="1306075"/>
            <a:ext cx="7505700" cy="3322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35"/>
              <a:buNone/>
            </a:pPr>
            <a:r>
              <a:rPr lang="en" sz="1000"/>
              <a:t> </a:t>
            </a:r>
            <a:r>
              <a:rPr lang="en" sz="1000">
                <a:solidFill>
                  <a:srgbClr val="6B6F80"/>
                </a:solidFill>
                <a:highlight>
                  <a:srgbClr val="FFFFFF"/>
                </a:highlight>
              </a:rPr>
              <a:t>"Bonjour,</a:t>
            </a:r>
            <a:endParaRPr sz="1000">
              <a:solidFill>
                <a:srgbClr val="6B6F80"/>
              </a:solidFill>
              <a:highlight>
                <a:srgbClr val="FFFFFF"/>
              </a:highlight>
            </a:endParaRPr>
          </a:p>
          <a:p>
            <a:pPr indent="0" lvl="0" marL="0" rtl="0" algn="l">
              <a:lnSpc>
                <a:spcPct val="115000"/>
              </a:lnSpc>
              <a:spcBef>
                <a:spcPts val="0"/>
              </a:spcBef>
              <a:spcAft>
                <a:spcPts val="0"/>
              </a:spcAft>
              <a:buSzPts val="935"/>
              <a:buNone/>
            </a:pPr>
            <a:r>
              <a:rPr lang="en" sz="1000">
                <a:solidFill>
                  <a:srgbClr val="6B6F80"/>
                </a:solidFill>
                <a:highlight>
                  <a:srgbClr val="FFFFFF"/>
                </a:highlight>
              </a:rPr>
              <a:t>Je suis très intéressé par votre profil car je recherche plusieurs personnes qui pourraient me fournir des analyses de données assez poussées sur les résultats obtenus aux élections présidentielles d'avril 2022.</a:t>
            </a:r>
            <a:endParaRPr sz="1000">
              <a:solidFill>
                <a:srgbClr val="6B6F80"/>
              </a:solidFill>
              <a:highlight>
                <a:srgbClr val="FFFFFF"/>
              </a:highlight>
            </a:endParaRPr>
          </a:p>
          <a:p>
            <a:pPr indent="0" lvl="0" marL="0" rtl="0" algn="l">
              <a:lnSpc>
                <a:spcPct val="115000"/>
              </a:lnSpc>
              <a:spcBef>
                <a:spcPts val="0"/>
              </a:spcBef>
              <a:spcAft>
                <a:spcPts val="0"/>
              </a:spcAft>
              <a:buSzPts val="935"/>
              <a:buNone/>
            </a:pPr>
            <a:r>
              <a:rPr lang="en" sz="1000">
                <a:solidFill>
                  <a:srgbClr val="6B6F80"/>
                </a:solidFill>
                <a:highlight>
                  <a:srgbClr val="FFFFFF"/>
                </a:highlight>
              </a:rPr>
              <a:t>Plus précisément, je suis en train de créer un nouveau parti politique avec plusieurs personnalités qui m'ont rejoint. Néanmoins, je ne sais pas dans quels circonscriptions il est plus judicieux de présenter nos candidatures aux élections législatives prochaines. Pour information, mon parti se positionne comme un parti avec des idées de gauche (mais je ne peux pas vous en dire plus pour l'instant et je vous demande de garder ces informations confidentielles).</a:t>
            </a:r>
            <a:endParaRPr sz="1000">
              <a:solidFill>
                <a:srgbClr val="6B6F80"/>
              </a:solidFill>
              <a:highlight>
                <a:srgbClr val="FFFFFF"/>
              </a:highlight>
            </a:endParaRPr>
          </a:p>
          <a:p>
            <a:pPr indent="0" lvl="0" marL="0" rtl="0" algn="l">
              <a:lnSpc>
                <a:spcPct val="115000"/>
              </a:lnSpc>
              <a:spcBef>
                <a:spcPts val="0"/>
              </a:spcBef>
              <a:spcAft>
                <a:spcPts val="0"/>
              </a:spcAft>
              <a:buSzPts val="935"/>
              <a:buNone/>
            </a:pPr>
            <a:r>
              <a:rPr lang="en" sz="1000">
                <a:solidFill>
                  <a:srgbClr val="6B6F80"/>
                </a:solidFill>
                <a:highlight>
                  <a:srgbClr val="FFFFFF"/>
                </a:highlight>
              </a:rPr>
              <a:t>Si la mission vous intéresse, j'aurais besoin d'avoir une vue sur :</a:t>
            </a:r>
            <a:endParaRPr sz="1000">
              <a:solidFill>
                <a:srgbClr val="6B6F80"/>
              </a:solidFill>
              <a:highlight>
                <a:srgbClr val="FFFFFF"/>
              </a:highlight>
            </a:endParaRPr>
          </a:p>
          <a:p>
            <a:pPr indent="-292100" lvl="0" marL="457200" rtl="0" algn="l">
              <a:lnSpc>
                <a:spcPct val="115000"/>
              </a:lnSpc>
              <a:spcBef>
                <a:spcPts val="0"/>
              </a:spcBef>
              <a:spcAft>
                <a:spcPts val="0"/>
              </a:spcAft>
              <a:buClr>
                <a:srgbClr val="6B6F80"/>
              </a:buClr>
              <a:buSzPts val="1000"/>
              <a:buFont typeface="Calibri"/>
              <a:buChar char="●"/>
            </a:pPr>
            <a:r>
              <a:rPr lang="en" sz="1000">
                <a:solidFill>
                  <a:srgbClr val="6B6F80"/>
                </a:solidFill>
                <a:highlight>
                  <a:srgbClr val="FFFFFF"/>
                </a:highlight>
              </a:rPr>
              <a:t>les circonscriptions qui semblent acquises aux candidats de droite</a:t>
            </a:r>
            <a:endParaRPr sz="1000">
              <a:solidFill>
                <a:srgbClr val="6B6F80"/>
              </a:solidFill>
              <a:highlight>
                <a:srgbClr val="FFFFFF"/>
              </a:highlight>
            </a:endParaRPr>
          </a:p>
          <a:p>
            <a:pPr indent="-292100" lvl="0" marL="457200" rtl="0" algn="l">
              <a:lnSpc>
                <a:spcPct val="115000"/>
              </a:lnSpc>
              <a:spcBef>
                <a:spcPts val="0"/>
              </a:spcBef>
              <a:spcAft>
                <a:spcPts val="0"/>
              </a:spcAft>
              <a:buClr>
                <a:srgbClr val="6B6F80"/>
              </a:buClr>
              <a:buSzPts val="1000"/>
              <a:buFont typeface="Calibri"/>
              <a:buChar char="●"/>
            </a:pPr>
            <a:r>
              <a:rPr lang="en" sz="1000">
                <a:solidFill>
                  <a:srgbClr val="6B6F80"/>
                </a:solidFill>
                <a:highlight>
                  <a:srgbClr val="FFFFFF"/>
                </a:highlight>
              </a:rPr>
              <a:t>les circonscriptions qui semblent acquises aux candidats de gauche</a:t>
            </a:r>
            <a:endParaRPr sz="1000">
              <a:solidFill>
                <a:srgbClr val="6B6F80"/>
              </a:solidFill>
              <a:highlight>
                <a:srgbClr val="FFFFFF"/>
              </a:highlight>
            </a:endParaRPr>
          </a:p>
          <a:p>
            <a:pPr indent="-292100" lvl="0" marL="457200" rtl="0" algn="l">
              <a:lnSpc>
                <a:spcPct val="115000"/>
              </a:lnSpc>
              <a:spcBef>
                <a:spcPts val="0"/>
              </a:spcBef>
              <a:spcAft>
                <a:spcPts val="0"/>
              </a:spcAft>
              <a:buClr>
                <a:srgbClr val="6B6F80"/>
              </a:buClr>
              <a:buSzPts val="1000"/>
              <a:buFont typeface="Calibri"/>
              <a:buChar char="●"/>
            </a:pPr>
            <a:r>
              <a:rPr lang="en" sz="1000">
                <a:solidFill>
                  <a:srgbClr val="6B6F80"/>
                </a:solidFill>
                <a:highlight>
                  <a:srgbClr val="FFFFFF"/>
                </a:highlight>
              </a:rPr>
              <a:t>les circonscriptions où l'abstention est très répandue</a:t>
            </a:r>
            <a:endParaRPr sz="1000">
              <a:solidFill>
                <a:srgbClr val="6B6F80"/>
              </a:solidFill>
              <a:highlight>
                <a:srgbClr val="FFFFFF"/>
              </a:highlight>
            </a:endParaRPr>
          </a:p>
          <a:p>
            <a:pPr indent="-292100" lvl="0" marL="457200" rtl="0" algn="l">
              <a:lnSpc>
                <a:spcPct val="115000"/>
              </a:lnSpc>
              <a:spcBef>
                <a:spcPts val="0"/>
              </a:spcBef>
              <a:spcAft>
                <a:spcPts val="0"/>
              </a:spcAft>
              <a:buClr>
                <a:srgbClr val="6B6F80"/>
              </a:buClr>
              <a:buSzPts val="1000"/>
              <a:buFont typeface="Calibri"/>
              <a:buChar char="●"/>
            </a:pPr>
            <a:r>
              <a:rPr lang="en" sz="1000">
                <a:solidFill>
                  <a:srgbClr val="6B6F80"/>
                </a:solidFill>
                <a:highlight>
                  <a:srgbClr val="FFFFFF"/>
                </a:highlight>
              </a:rPr>
              <a:t>les circonscriptions où les votes sont très hétérogènes.</a:t>
            </a:r>
            <a:endParaRPr sz="1000">
              <a:solidFill>
                <a:srgbClr val="6B6F80"/>
              </a:solidFill>
              <a:highlight>
                <a:srgbClr val="FFFFFF"/>
              </a:highlight>
            </a:endParaRPr>
          </a:p>
          <a:p>
            <a:pPr indent="0" lvl="0" marL="0" rtl="0" algn="l">
              <a:lnSpc>
                <a:spcPct val="115000"/>
              </a:lnSpc>
              <a:spcBef>
                <a:spcPts val="0"/>
              </a:spcBef>
              <a:spcAft>
                <a:spcPts val="0"/>
              </a:spcAft>
              <a:buSzPts val="935"/>
              <a:buNone/>
            </a:pPr>
            <a:r>
              <a:rPr lang="en" sz="1000">
                <a:solidFill>
                  <a:srgbClr val="6B6F80"/>
                </a:solidFill>
                <a:highlight>
                  <a:srgbClr val="FFFFFF"/>
                </a:highlight>
              </a:rPr>
              <a:t>N'hésitez pas à ajouter des catégories si vous en voyez d'autres utiles. Je peux vous laisser 5 jours pour me fournir un premier livrable dans ce sens. Vous pouvez travailler à 3 sur la mission avec un TJM de 300 euros/jour. C'est possible que je fasse appel en même temps à d'autres experts pour comparer les résultats obtenus.</a:t>
            </a:r>
            <a:endParaRPr sz="1000">
              <a:solidFill>
                <a:srgbClr val="6B6F80"/>
              </a:solidFill>
              <a:highlight>
                <a:srgbClr val="FFFFFF"/>
              </a:highlight>
            </a:endParaRPr>
          </a:p>
          <a:p>
            <a:pPr indent="0" lvl="0" marL="0" rtl="0" algn="l">
              <a:lnSpc>
                <a:spcPct val="115000"/>
              </a:lnSpc>
              <a:spcBef>
                <a:spcPts val="0"/>
              </a:spcBef>
              <a:spcAft>
                <a:spcPts val="0"/>
              </a:spcAft>
              <a:buSzPts val="935"/>
              <a:buNone/>
            </a:pPr>
            <a:r>
              <a:rPr lang="en" sz="1000">
                <a:solidFill>
                  <a:srgbClr val="6B6F80"/>
                </a:solidFill>
                <a:highlight>
                  <a:srgbClr val="FFFFFF"/>
                </a:highlight>
              </a:rPr>
              <a:t>Si vos travaux sont ceux qui m'intéressent le plus, je n'hésiterai pas à refaire appel à vos services pendant plusieurs semaines si vous êtes disponibles et intéressés.</a:t>
            </a:r>
            <a:endParaRPr sz="1000">
              <a:solidFill>
                <a:srgbClr val="6B6F80"/>
              </a:solidFill>
              <a:highlight>
                <a:srgbClr val="FFFFFF"/>
              </a:highlight>
            </a:endParaRPr>
          </a:p>
          <a:p>
            <a:pPr indent="0" lvl="0" marL="0" rtl="0" algn="l">
              <a:lnSpc>
                <a:spcPct val="115000"/>
              </a:lnSpc>
              <a:spcBef>
                <a:spcPts val="0"/>
              </a:spcBef>
              <a:spcAft>
                <a:spcPts val="0"/>
              </a:spcAft>
              <a:buSzPts val="935"/>
              <a:buNone/>
            </a:pPr>
            <a:r>
              <a:rPr lang="en" sz="1000">
                <a:solidFill>
                  <a:srgbClr val="6B6F80"/>
                </a:solidFill>
                <a:highlight>
                  <a:srgbClr val="FFFFFF"/>
                </a:highlight>
              </a:rPr>
              <a:t>A votre disposition si vous avez besoin d'informations complémentaires."</a:t>
            </a:r>
            <a:endParaRPr sz="1000"/>
          </a:p>
        </p:txBody>
      </p:sp>
      <p:sp>
        <p:nvSpPr>
          <p:cNvPr id="136" name="Google Shape;136;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a:t>
            </a:r>
            <a:r>
              <a:rPr lang="en"/>
              <a:t>a problématique</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6B6F80"/>
                </a:solidFill>
              </a:rPr>
              <a:t>Qu’elle sont les habitude de vote des circonscriptions française lors des </a:t>
            </a:r>
            <a:r>
              <a:rPr b="1" lang="en" sz="1700">
                <a:solidFill>
                  <a:srgbClr val="6B6F80"/>
                </a:solidFill>
              </a:rPr>
              <a:t>Élections</a:t>
            </a:r>
            <a:r>
              <a:rPr b="1" lang="en" sz="1700">
                <a:solidFill>
                  <a:srgbClr val="6B6F80"/>
                </a:solidFill>
              </a:rPr>
              <a:t> </a:t>
            </a:r>
            <a:r>
              <a:rPr b="1" lang="en" sz="1700">
                <a:solidFill>
                  <a:srgbClr val="6B6F80"/>
                </a:solidFill>
              </a:rPr>
              <a:t>présidentielles</a:t>
            </a:r>
            <a:r>
              <a:rPr b="1" lang="en" sz="1700">
                <a:solidFill>
                  <a:srgbClr val="6B6F80"/>
                </a:solidFill>
              </a:rPr>
              <a:t> de 2022 ?</a:t>
            </a:r>
            <a:endParaRPr b="1" sz="1700">
              <a:solidFill>
                <a:srgbClr val="6B6F80"/>
              </a:solidFill>
            </a:endParaRPr>
          </a:p>
          <a:p>
            <a:pPr indent="-342900" lvl="0" marL="457200" rtl="0" algn="l">
              <a:spcBef>
                <a:spcPts val="1200"/>
              </a:spcBef>
              <a:spcAft>
                <a:spcPts val="0"/>
              </a:spcAft>
              <a:buSzPts val="1800"/>
              <a:buChar char="-"/>
            </a:pPr>
            <a:r>
              <a:rPr lang="en" sz="1800"/>
              <a:t>Qu’elle est le bord politique des votants ?</a:t>
            </a:r>
            <a:endParaRPr sz="1800"/>
          </a:p>
          <a:p>
            <a:pPr indent="-342900" lvl="0" marL="457200" rtl="0" algn="l">
              <a:spcBef>
                <a:spcPts val="0"/>
              </a:spcBef>
              <a:spcAft>
                <a:spcPts val="0"/>
              </a:spcAft>
              <a:buSzPts val="1800"/>
              <a:buChar char="-"/>
            </a:pPr>
            <a:r>
              <a:rPr lang="en" sz="1800"/>
              <a:t>Qu’elle est le taux d’abstention des votants ?</a:t>
            </a:r>
            <a:endParaRPr sz="1800"/>
          </a:p>
          <a:p>
            <a:pPr indent="-342900" lvl="0" marL="457200" rtl="0" algn="l">
              <a:spcBef>
                <a:spcPts val="0"/>
              </a:spcBef>
              <a:spcAft>
                <a:spcPts val="0"/>
              </a:spcAft>
              <a:buSzPts val="1800"/>
              <a:buChar char="-"/>
            </a:pPr>
            <a:r>
              <a:rPr lang="en" sz="1800"/>
              <a:t>Est ce que les </a:t>
            </a:r>
            <a:r>
              <a:rPr lang="en" sz="1800"/>
              <a:t>résultats</a:t>
            </a:r>
            <a:r>
              <a:rPr lang="en" sz="1800"/>
              <a:t> sont disputés ?</a:t>
            </a:r>
            <a:endParaRPr sz="1800"/>
          </a:p>
        </p:txBody>
      </p:sp>
      <p:sp>
        <p:nvSpPr>
          <p:cNvPr id="143" name="Google Shape;143;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36861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Exigences fonctionnelles</a:t>
            </a:r>
            <a:endParaRPr/>
          </a:p>
        </p:txBody>
      </p:sp>
      <p:sp>
        <p:nvSpPr>
          <p:cNvPr id="149" name="Google Shape;149;p16"/>
          <p:cNvSpPr txBox="1"/>
          <p:nvPr>
            <p:ph idx="1" type="body"/>
          </p:nvPr>
        </p:nvSpPr>
        <p:spPr>
          <a:xfrm>
            <a:off x="819150" y="1990725"/>
            <a:ext cx="3686100" cy="2448000"/>
          </a:xfrm>
          <a:prstGeom prst="rect">
            <a:avLst/>
          </a:prstGeom>
        </p:spPr>
        <p:txBody>
          <a:bodyPr anchorCtr="0" anchor="ctr" bIns="91425" lIns="91425" spcFirstLastPara="1" rIns="91425" wrap="square" tIns="91425">
            <a:normAutofit lnSpcReduction="10000"/>
          </a:bodyPr>
          <a:lstStyle/>
          <a:p>
            <a:pPr indent="-279400" lvl="0" marL="457200" rtl="0" algn="l">
              <a:spcBef>
                <a:spcPts val="1200"/>
              </a:spcBef>
              <a:spcAft>
                <a:spcPts val="0"/>
              </a:spcAft>
              <a:buClr>
                <a:srgbClr val="000000"/>
              </a:buClr>
              <a:buSzPts val="800"/>
              <a:buFont typeface="Arial"/>
              <a:buChar char="●"/>
            </a:pPr>
            <a:r>
              <a:rPr lang="en"/>
              <a:t>Document qui trace les résultats des élections présidentielles 2022</a:t>
            </a:r>
            <a:endParaRPr/>
          </a:p>
          <a:p>
            <a:pPr indent="-279400" lvl="0" marL="457200" rtl="0" algn="l">
              <a:spcBef>
                <a:spcPts val="0"/>
              </a:spcBef>
              <a:spcAft>
                <a:spcPts val="0"/>
              </a:spcAft>
              <a:buClr>
                <a:srgbClr val="000000"/>
              </a:buClr>
              <a:buSzPts val="800"/>
              <a:buFont typeface="Arial"/>
              <a:buChar char="●"/>
            </a:pPr>
            <a:r>
              <a:rPr lang="en"/>
              <a:t>Pour chaque circonscription :</a:t>
            </a:r>
            <a:endParaRPr/>
          </a:p>
          <a:p>
            <a:pPr indent="-279400" lvl="1" marL="914400" rtl="0" algn="l">
              <a:spcBef>
                <a:spcPts val="0"/>
              </a:spcBef>
              <a:spcAft>
                <a:spcPts val="0"/>
              </a:spcAft>
              <a:buClr>
                <a:srgbClr val="000000"/>
              </a:buClr>
              <a:buSzPts val="800"/>
              <a:buFont typeface="Arial"/>
              <a:buChar char="○"/>
            </a:pPr>
            <a:r>
              <a:rPr lang="en"/>
              <a:t>L’orientation politique majoritaire</a:t>
            </a:r>
            <a:endParaRPr/>
          </a:p>
          <a:p>
            <a:pPr indent="-279400" lvl="1" marL="914400" rtl="0" algn="l">
              <a:spcBef>
                <a:spcPts val="0"/>
              </a:spcBef>
              <a:spcAft>
                <a:spcPts val="0"/>
              </a:spcAft>
              <a:buClr>
                <a:srgbClr val="000000"/>
              </a:buClr>
              <a:buSzPts val="800"/>
              <a:buFont typeface="Arial"/>
              <a:buChar char="○"/>
            </a:pPr>
            <a:r>
              <a:rPr lang="en"/>
              <a:t>Le taux d’abstention</a:t>
            </a:r>
            <a:endParaRPr/>
          </a:p>
          <a:p>
            <a:pPr indent="-279400" lvl="1" marL="914400" rtl="0" algn="l">
              <a:spcBef>
                <a:spcPts val="0"/>
              </a:spcBef>
              <a:spcAft>
                <a:spcPts val="0"/>
              </a:spcAft>
              <a:buClr>
                <a:srgbClr val="000000"/>
              </a:buClr>
              <a:buSzPts val="800"/>
              <a:buFont typeface="Arial"/>
              <a:buChar char="○"/>
            </a:pPr>
            <a:r>
              <a:rPr lang="en"/>
              <a:t>La dispersion des votes</a:t>
            </a:r>
            <a:endParaRPr/>
          </a:p>
          <a:p>
            <a:pPr indent="-279400" lvl="0" marL="457200" rtl="0" algn="l">
              <a:spcBef>
                <a:spcPts val="0"/>
              </a:spcBef>
              <a:spcAft>
                <a:spcPts val="0"/>
              </a:spcAft>
              <a:buClr>
                <a:srgbClr val="000000"/>
              </a:buClr>
              <a:buSzPts val="800"/>
              <a:buFont typeface="Arial"/>
              <a:buChar char="●"/>
            </a:pPr>
            <a:r>
              <a:rPr lang="en"/>
              <a:t>Le données sont </a:t>
            </a:r>
            <a:r>
              <a:rPr lang="en"/>
              <a:t>arrangés</a:t>
            </a:r>
            <a:r>
              <a:rPr lang="en"/>
              <a:t> en tableau récapitulatif ainsi que représentation graphique pour plus de lisibilité</a:t>
            </a:r>
            <a:endParaRPr/>
          </a:p>
          <a:p>
            <a:pPr indent="-279400" lvl="0" marL="457200" rtl="0" algn="l">
              <a:spcBef>
                <a:spcPts val="0"/>
              </a:spcBef>
              <a:spcAft>
                <a:spcPts val="0"/>
              </a:spcAft>
              <a:buClr>
                <a:srgbClr val="000000"/>
              </a:buClr>
              <a:buSzPts val="800"/>
              <a:buFont typeface="Arial"/>
              <a:buChar char="●"/>
            </a:pPr>
            <a:r>
              <a:rPr lang="en"/>
              <a:t>Les données sont classable par chacune des variable</a:t>
            </a:r>
            <a:endParaRPr/>
          </a:p>
        </p:txBody>
      </p:sp>
      <p:sp>
        <p:nvSpPr>
          <p:cNvPr id="150" name="Google Shape;150;p16"/>
          <p:cNvSpPr txBox="1"/>
          <p:nvPr>
            <p:ph idx="2" type="body"/>
          </p:nvPr>
        </p:nvSpPr>
        <p:spPr>
          <a:xfrm>
            <a:off x="4638675" y="1990725"/>
            <a:ext cx="3686100" cy="2448000"/>
          </a:xfrm>
          <a:prstGeom prst="rect">
            <a:avLst/>
          </a:prstGeom>
        </p:spPr>
        <p:txBody>
          <a:bodyPr anchorCtr="0" anchor="ctr" bIns="91425" lIns="91425" spcFirstLastPara="1" rIns="91425" wrap="square" tIns="91425">
            <a:normAutofit/>
          </a:bodyPr>
          <a:lstStyle/>
          <a:p>
            <a:pPr indent="-279400" lvl="0" marL="457200" rtl="0" algn="l">
              <a:spcBef>
                <a:spcPts val="1200"/>
              </a:spcBef>
              <a:spcAft>
                <a:spcPts val="0"/>
              </a:spcAft>
              <a:buClr>
                <a:srgbClr val="000000"/>
              </a:buClr>
              <a:buSzPts val="800"/>
              <a:buFont typeface="Arial"/>
              <a:buChar char="●"/>
            </a:pPr>
            <a:r>
              <a:rPr lang="en"/>
              <a:t>Garder </a:t>
            </a:r>
            <a:r>
              <a:rPr lang="en"/>
              <a:t>secrète</a:t>
            </a:r>
            <a:r>
              <a:rPr lang="en"/>
              <a:t> l’identité du </a:t>
            </a:r>
            <a:r>
              <a:rPr lang="en"/>
              <a:t>commanditaire</a:t>
            </a:r>
            <a:r>
              <a:rPr lang="en"/>
              <a:t> </a:t>
            </a:r>
            <a:endParaRPr/>
          </a:p>
          <a:p>
            <a:pPr indent="-279400" lvl="0" marL="457200" rtl="0" algn="l">
              <a:spcBef>
                <a:spcPts val="0"/>
              </a:spcBef>
              <a:spcAft>
                <a:spcPts val="0"/>
              </a:spcAft>
              <a:buClr>
                <a:srgbClr val="000000"/>
              </a:buClr>
              <a:buSzPts val="800"/>
              <a:buFont typeface="Arial"/>
              <a:buChar char="●"/>
            </a:pPr>
            <a:r>
              <a:rPr lang="en"/>
              <a:t>Compréhensible facilement</a:t>
            </a:r>
            <a:endParaRPr/>
          </a:p>
          <a:p>
            <a:pPr indent="-279400" lvl="0" marL="457200" rtl="0" algn="l">
              <a:spcBef>
                <a:spcPts val="0"/>
              </a:spcBef>
              <a:spcAft>
                <a:spcPts val="0"/>
              </a:spcAft>
              <a:buClr>
                <a:srgbClr val="000000"/>
              </a:buClr>
              <a:buSzPts val="800"/>
              <a:buFont typeface="Arial"/>
              <a:buChar char="●"/>
            </a:pPr>
            <a:r>
              <a:rPr lang="en"/>
              <a:t>Les données sont prise sur les élections présidentielles de 2022</a:t>
            </a:r>
            <a:endParaRPr/>
          </a:p>
          <a:p>
            <a:pPr indent="-279400" lvl="0" marL="457200" rtl="0" algn="l">
              <a:spcBef>
                <a:spcPts val="0"/>
              </a:spcBef>
              <a:spcAft>
                <a:spcPts val="0"/>
              </a:spcAft>
              <a:buClr>
                <a:srgbClr val="000000"/>
              </a:buClr>
              <a:buSzPts val="800"/>
              <a:buFont typeface="Arial"/>
              <a:buChar char="●"/>
            </a:pPr>
            <a:r>
              <a:rPr lang="en"/>
              <a:t>Uniquement un jeux de données officielles</a:t>
            </a:r>
            <a:endParaRPr/>
          </a:p>
        </p:txBody>
      </p:sp>
      <p:sp>
        <p:nvSpPr>
          <p:cNvPr id="151" name="Google Shape;151;p16"/>
          <p:cNvSpPr txBox="1"/>
          <p:nvPr>
            <p:ph type="title"/>
          </p:nvPr>
        </p:nvSpPr>
        <p:spPr>
          <a:xfrm>
            <a:off x="4638675" y="845600"/>
            <a:ext cx="3686100" cy="9546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None/>
            </a:pPr>
            <a:r>
              <a:rPr lang="en"/>
              <a:t>Exigences non fonctionnelles</a:t>
            </a:r>
            <a:endParaRPr/>
          </a:p>
        </p:txBody>
      </p:sp>
      <p:sp>
        <p:nvSpPr>
          <p:cNvPr id="152" name="Google Shape;152;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393929" y="13773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Minimum Viable Product</a:t>
            </a:r>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ctr">
              <a:lnSpc>
                <a:spcPct val="150000"/>
              </a:lnSpc>
              <a:spcBef>
                <a:spcPts val="0"/>
              </a:spcBef>
              <a:spcAft>
                <a:spcPts val="0"/>
              </a:spcAft>
              <a:buNone/>
            </a:pPr>
            <a:r>
              <a:rPr lang="en" sz="1300">
                <a:solidFill>
                  <a:schemeClr val="dk2"/>
                </a:solidFill>
                <a:latin typeface="Calibri"/>
                <a:ea typeface="Calibri"/>
                <a:cs typeface="Calibri"/>
                <a:sym typeface="Calibri"/>
              </a:rPr>
              <a:t>La </a:t>
            </a:r>
            <a:r>
              <a:rPr lang="en" sz="1300" u="sng">
                <a:solidFill>
                  <a:schemeClr val="dk2"/>
                </a:solidFill>
                <a:latin typeface="Calibri"/>
                <a:ea typeface="Calibri"/>
                <a:cs typeface="Calibri"/>
                <a:sym typeface="Calibri"/>
              </a:rPr>
              <a:t>réponse aux 4 questions</a:t>
            </a:r>
            <a:r>
              <a:rPr lang="en" sz="1300">
                <a:solidFill>
                  <a:schemeClr val="dk2"/>
                </a:solidFill>
                <a:latin typeface="Calibri"/>
                <a:ea typeface="Calibri"/>
                <a:cs typeface="Calibri"/>
                <a:sym typeface="Calibri"/>
              </a:rPr>
              <a:t> du client, </a:t>
            </a:r>
            <a:endParaRPr sz="1300">
              <a:solidFill>
                <a:schemeClr val="dk2"/>
              </a:solidFill>
              <a:latin typeface="Calibri"/>
              <a:ea typeface="Calibri"/>
              <a:cs typeface="Calibri"/>
              <a:sym typeface="Calibri"/>
            </a:endParaRPr>
          </a:p>
          <a:p>
            <a:pPr indent="0" lvl="0" marL="0" rtl="0" algn="ctr">
              <a:lnSpc>
                <a:spcPct val="150000"/>
              </a:lnSpc>
              <a:spcBef>
                <a:spcPts val="0"/>
              </a:spcBef>
              <a:spcAft>
                <a:spcPts val="0"/>
              </a:spcAft>
              <a:buNone/>
            </a:pPr>
            <a:r>
              <a:rPr lang="en" sz="1300">
                <a:solidFill>
                  <a:schemeClr val="dk2"/>
                </a:solidFill>
                <a:latin typeface="Calibri"/>
                <a:ea typeface="Calibri"/>
                <a:cs typeface="Calibri"/>
                <a:sym typeface="Calibri"/>
              </a:rPr>
              <a:t>4 sources de données</a:t>
            </a:r>
            <a:endParaRPr sz="1300">
              <a:solidFill>
                <a:schemeClr val="dk2"/>
              </a:solidFill>
              <a:latin typeface="Calibri"/>
              <a:ea typeface="Calibri"/>
              <a:cs typeface="Calibri"/>
              <a:sym typeface="Calibri"/>
            </a:endParaRPr>
          </a:p>
          <a:p>
            <a:pPr indent="0" lvl="0" marL="0" rtl="0" algn="ctr">
              <a:lnSpc>
                <a:spcPct val="150000"/>
              </a:lnSpc>
              <a:spcBef>
                <a:spcPts val="0"/>
              </a:spcBef>
              <a:spcAft>
                <a:spcPts val="0"/>
              </a:spcAft>
              <a:buNone/>
            </a:pPr>
            <a:r>
              <a:rPr lang="en" sz="1300">
                <a:solidFill>
                  <a:schemeClr val="dk2"/>
                </a:solidFill>
                <a:latin typeface="Calibri"/>
                <a:ea typeface="Calibri"/>
                <a:cs typeface="Calibri"/>
                <a:sym typeface="Calibri"/>
              </a:rPr>
              <a:t>2 visualisations différentes par question/source</a:t>
            </a:r>
            <a:endParaRPr sz="1300">
              <a:solidFill>
                <a:schemeClr val="dk2"/>
              </a:solidFill>
              <a:latin typeface="Calibri"/>
              <a:ea typeface="Calibri"/>
              <a:cs typeface="Calibri"/>
              <a:sym typeface="Calibri"/>
            </a:endParaRPr>
          </a:p>
          <a:p>
            <a:pPr indent="0" lvl="0" marL="0" rtl="0" algn="ctr">
              <a:lnSpc>
                <a:spcPct val="150000"/>
              </a:lnSpc>
              <a:spcBef>
                <a:spcPts val="0"/>
              </a:spcBef>
              <a:spcAft>
                <a:spcPts val="0"/>
              </a:spcAft>
              <a:buNone/>
            </a:pPr>
            <a:r>
              <a:rPr lang="en" sz="1300">
                <a:solidFill>
                  <a:schemeClr val="dk2"/>
                </a:solidFill>
                <a:latin typeface="Calibri"/>
                <a:ea typeface="Calibri"/>
                <a:cs typeface="Calibri"/>
                <a:sym typeface="Calibri"/>
              </a:rPr>
              <a:t>Une tendance à aller creuser</a:t>
            </a:r>
            <a:endParaRPr sz="1300">
              <a:solidFill>
                <a:schemeClr val="dk2"/>
              </a:solidFill>
              <a:latin typeface="Calibri"/>
              <a:ea typeface="Calibri"/>
              <a:cs typeface="Calibri"/>
              <a:sym typeface="Calibri"/>
            </a:endParaRPr>
          </a:p>
          <a:p>
            <a:pPr indent="0" lvl="0" marL="0" rtl="0" algn="ctr">
              <a:lnSpc>
                <a:spcPct val="150000"/>
              </a:lnSpc>
              <a:spcBef>
                <a:spcPts val="0"/>
              </a:spcBef>
              <a:spcAft>
                <a:spcPts val="0"/>
              </a:spcAft>
              <a:buNone/>
            </a:pPr>
            <a:r>
              <a:rPr lang="en" sz="1300">
                <a:solidFill>
                  <a:schemeClr val="dk2"/>
                </a:solidFill>
                <a:latin typeface="Calibri"/>
                <a:ea typeface="Calibri"/>
                <a:cs typeface="Calibri"/>
                <a:sym typeface="Calibri"/>
              </a:rPr>
              <a:t>Format : une présentation PowerPoint avec charte graphique </a:t>
            </a:r>
            <a:endParaRPr sz="1300">
              <a:solidFill>
                <a:schemeClr val="dk2"/>
              </a:solidFill>
              <a:latin typeface="Calibri"/>
              <a:ea typeface="Calibri"/>
              <a:cs typeface="Calibri"/>
              <a:sym typeface="Calibri"/>
            </a:endParaRPr>
          </a:p>
        </p:txBody>
      </p:sp>
      <p:sp>
        <p:nvSpPr>
          <p:cNvPr id="158" name="Google Shape;158;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19150" y="845600"/>
            <a:ext cx="2816400" cy="91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Méthodologie</a:t>
            </a:r>
            <a:endParaRPr/>
          </a:p>
        </p:txBody>
      </p:sp>
      <p:sp>
        <p:nvSpPr>
          <p:cNvPr id="164" name="Google Shape;164;p18"/>
          <p:cNvSpPr txBox="1"/>
          <p:nvPr>
            <p:ph idx="1" type="body"/>
          </p:nvPr>
        </p:nvSpPr>
        <p:spPr>
          <a:xfrm>
            <a:off x="830700" y="1812075"/>
            <a:ext cx="2816400" cy="2398200"/>
          </a:xfrm>
          <a:prstGeom prst="rect">
            <a:avLst/>
          </a:prstGeom>
        </p:spPr>
        <p:txBody>
          <a:bodyPr anchorCtr="0" anchor="t" bIns="91425" lIns="91425" spcFirstLastPara="1" rIns="91425" wrap="square" tIns="91425">
            <a:normAutofit/>
          </a:bodyPr>
          <a:lstStyle/>
          <a:p>
            <a:pPr indent="-165100" lvl="0" marL="285750" rtl="0" algn="l">
              <a:spcBef>
                <a:spcPts val="0"/>
              </a:spcBef>
              <a:spcAft>
                <a:spcPts val="0"/>
              </a:spcAft>
              <a:buSzPts val="800"/>
              <a:buChar char="●"/>
            </a:pPr>
            <a:r>
              <a:rPr lang="en"/>
              <a:t>Format : SCRUM</a:t>
            </a:r>
            <a:endParaRPr/>
          </a:p>
          <a:p>
            <a:pPr indent="-165100" lvl="0" marL="285750" rtl="0" algn="l">
              <a:spcBef>
                <a:spcPts val="0"/>
              </a:spcBef>
              <a:spcAft>
                <a:spcPts val="0"/>
              </a:spcAft>
              <a:buSzPts val="800"/>
              <a:buChar char="●"/>
            </a:pPr>
            <a:r>
              <a:rPr lang="en"/>
              <a:t>Avantages : Sprints récurrents &amp; délimités ⇒ réactivité ++</a:t>
            </a:r>
            <a:endParaRPr/>
          </a:p>
          <a:p>
            <a:pPr indent="-165100" lvl="0" marL="285750" rtl="0" algn="l">
              <a:spcBef>
                <a:spcPts val="0"/>
              </a:spcBef>
              <a:spcAft>
                <a:spcPts val="0"/>
              </a:spcAft>
              <a:buSzPts val="800"/>
              <a:buChar char="●"/>
            </a:pPr>
            <a:r>
              <a:rPr lang="en"/>
              <a:t>KPI’s : </a:t>
            </a:r>
            <a:endParaRPr/>
          </a:p>
          <a:p>
            <a:pPr indent="-184150" lvl="1" marL="514350" rtl="0" algn="l">
              <a:spcBef>
                <a:spcPts val="0"/>
              </a:spcBef>
              <a:spcAft>
                <a:spcPts val="0"/>
              </a:spcAft>
              <a:buSzPts val="1100"/>
              <a:buChar char="○"/>
            </a:pPr>
            <a:r>
              <a:rPr lang="en"/>
              <a:t>Réponse aux 4 questions</a:t>
            </a:r>
            <a:endParaRPr/>
          </a:p>
          <a:p>
            <a:pPr indent="-184150" lvl="1" marL="514350" rtl="0" algn="l">
              <a:spcBef>
                <a:spcPts val="0"/>
              </a:spcBef>
              <a:spcAft>
                <a:spcPts val="0"/>
              </a:spcAft>
              <a:buSzPts val="1100"/>
              <a:buChar char="○"/>
            </a:pPr>
            <a:r>
              <a:rPr lang="en"/>
              <a:t>Respect délai/coût</a:t>
            </a:r>
            <a:endParaRPr/>
          </a:p>
          <a:p>
            <a:pPr indent="-184150" lvl="1" marL="514350" rtl="0" algn="l">
              <a:spcBef>
                <a:spcPts val="0"/>
              </a:spcBef>
              <a:spcAft>
                <a:spcPts val="0"/>
              </a:spcAft>
              <a:buSzPts val="1100"/>
              <a:buChar char="○"/>
            </a:pPr>
            <a:r>
              <a:rPr lang="en"/>
              <a:t>Satisfaction du client</a:t>
            </a:r>
            <a:endParaRPr/>
          </a:p>
          <a:p>
            <a:pPr indent="-184150" lvl="1" marL="514350" rtl="0" algn="l">
              <a:spcBef>
                <a:spcPts val="0"/>
              </a:spcBef>
              <a:spcAft>
                <a:spcPts val="0"/>
              </a:spcAft>
              <a:buSzPts val="1100"/>
              <a:buChar char="○"/>
            </a:pPr>
            <a:r>
              <a:rPr lang="en"/>
              <a:t>Nombre de sources de données retenues par le  client</a:t>
            </a:r>
            <a:endParaRPr/>
          </a:p>
          <a:p>
            <a:pPr indent="-165100" lvl="0" marL="285750" rtl="0" algn="l">
              <a:spcBef>
                <a:spcPts val="0"/>
              </a:spcBef>
              <a:spcAft>
                <a:spcPts val="0"/>
              </a:spcAft>
              <a:buSzPts val="800"/>
              <a:buChar char="●"/>
            </a:pPr>
            <a:r>
              <a:rPr lang="en"/>
              <a:t>Organigramme du projet ci-après</a:t>
            </a:r>
            <a:endParaRPr/>
          </a:p>
        </p:txBody>
      </p:sp>
      <p:pic>
        <p:nvPicPr>
          <p:cNvPr id="165" name="Google Shape;165;p18"/>
          <p:cNvPicPr preferRelativeResize="0"/>
          <p:nvPr/>
        </p:nvPicPr>
        <p:blipFill>
          <a:blip r:embed="rId3">
            <a:alphaModFix/>
          </a:blip>
          <a:stretch>
            <a:fillRect/>
          </a:stretch>
        </p:blipFill>
        <p:spPr>
          <a:xfrm>
            <a:off x="4038850" y="919200"/>
            <a:ext cx="4598926" cy="3236051"/>
          </a:xfrm>
          <a:prstGeom prst="rect">
            <a:avLst/>
          </a:prstGeom>
          <a:noFill/>
          <a:ln>
            <a:noFill/>
          </a:ln>
        </p:spPr>
      </p:pic>
      <p:sp>
        <p:nvSpPr>
          <p:cNvPr id="166" name="Google Shape;166;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19"/>
          <p:cNvPicPr preferRelativeResize="0"/>
          <p:nvPr/>
        </p:nvPicPr>
        <p:blipFill>
          <a:blip r:embed="rId3">
            <a:alphaModFix/>
          </a:blip>
          <a:stretch>
            <a:fillRect/>
          </a:stretch>
        </p:blipFill>
        <p:spPr>
          <a:xfrm>
            <a:off x="1376600" y="1631125"/>
            <a:ext cx="6390800" cy="3038500"/>
          </a:xfrm>
          <a:prstGeom prst="rect">
            <a:avLst/>
          </a:prstGeom>
          <a:noFill/>
          <a:ln>
            <a:noFill/>
          </a:ln>
          <a:effectLst>
            <a:outerShdw blurRad="57150" rotWithShape="0" algn="bl" dir="5400000" dist="19050">
              <a:srgbClr val="000000">
                <a:alpha val="50000"/>
              </a:srgbClr>
            </a:outerShdw>
          </a:effectLst>
        </p:spPr>
      </p:pic>
      <p:sp>
        <p:nvSpPr>
          <p:cNvPr id="172" name="Google Shape;172;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3" name="Google Shape;173;p19"/>
          <p:cNvSpPr txBox="1"/>
          <p:nvPr>
            <p:ph type="title"/>
          </p:nvPr>
        </p:nvSpPr>
        <p:spPr>
          <a:xfrm>
            <a:off x="819150" y="617000"/>
            <a:ext cx="74952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Kanban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819150" y="617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Roadmap</a:t>
            </a:r>
            <a:endParaRPr/>
          </a:p>
        </p:txBody>
      </p:sp>
      <p:sp>
        <p:nvSpPr>
          <p:cNvPr id="179" name="Google Shape;179;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0" name="Google Shape;180;p20"/>
          <p:cNvPicPr preferRelativeResize="0"/>
          <p:nvPr/>
        </p:nvPicPr>
        <p:blipFill>
          <a:blip r:embed="rId3">
            <a:alphaModFix/>
          </a:blip>
          <a:stretch>
            <a:fillRect/>
          </a:stretch>
        </p:blipFill>
        <p:spPr>
          <a:xfrm>
            <a:off x="1095550" y="1505175"/>
            <a:ext cx="6952904" cy="30385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393925" y="1301151"/>
            <a:ext cx="6366900" cy="3027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Sources de données</a:t>
            </a:r>
            <a:endParaRPr sz="1300">
              <a:solidFill>
                <a:schemeClr val="dk2"/>
              </a:solidFill>
              <a:latin typeface="Calibri"/>
              <a:ea typeface="Calibri"/>
              <a:cs typeface="Calibri"/>
              <a:sym typeface="Calibri"/>
            </a:endParaRPr>
          </a:p>
          <a:p>
            <a:pPr indent="0" lvl="0" marL="0" rtl="0" algn="ctr">
              <a:spcBef>
                <a:spcPts val="0"/>
              </a:spcBef>
              <a:spcAft>
                <a:spcPts val="0"/>
              </a:spcAft>
              <a:buNone/>
            </a:pPr>
            <a:r>
              <a:t/>
            </a:r>
            <a:endParaRPr sz="1300">
              <a:solidFill>
                <a:schemeClr val="dk2"/>
              </a:solidFill>
              <a:latin typeface="Calibri"/>
              <a:ea typeface="Calibri"/>
              <a:cs typeface="Calibri"/>
              <a:sym typeface="Calibri"/>
            </a:endParaRPr>
          </a:p>
          <a:p>
            <a:pPr indent="0" lvl="0" marL="0" marR="0" rtl="0" algn="l">
              <a:lnSpc>
                <a:spcPct val="115000"/>
              </a:lnSpc>
              <a:spcBef>
                <a:spcPts val="0"/>
              </a:spcBef>
              <a:spcAft>
                <a:spcPts val="0"/>
              </a:spcAft>
              <a:buNone/>
            </a:pPr>
            <a:r>
              <a:rPr lang="en" sz="1300">
                <a:solidFill>
                  <a:schemeClr val="dk2"/>
                </a:solidFill>
                <a:latin typeface="Calibri"/>
                <a:ea typeface="Calibri"/>
                <a:cs typeface="Calibri"/>
                <a:sym typeface="Calibri"/>
              </a:rPr>
              <a:t>Le site datagouv qui recense toute les entrées des élections présidentielles : </a:t>
            </a:r>
            <a:r>
              <a:rPr lang="en" sz="1300" u="sng">
                <a:solidFill>
                  <a:schemeClr val="hlink"/>
                </a:solidFill>
                <a:latin typeface="Calibri"/>
                <a:ea typeface="Calibri"/>
                <a:cs typeface="Calibri"/>
                <a:sym typeface="Calibri"/>
                <a:hlinkClick r:id="rId3"/>
              </a:rPr>
              <a:t>https://www.data.gouv.fr/fr/datasets/election-presidentielle-des-10-et-24-avril-2022-resultats-definitifs-du-1er-tour/</a:t>
            </a:r>
            <a:r>
              <a:rPr lang="en" sz="1300">
                <a:solidFill>
                  <a:schemeClr val="dk2"/>
                </a:solidFill>
                <a:latin typeface="Calibri"/>
                <a:ea typeface="Calibri"/>
                <a:cs typeface="Calibri"/>
                <a:sym typeface="Calibri"/>
              </a:rPr>
              <a:t> </a:t>
            </a:r>
            <a:endParaRPr/>
          </a:p>
          <a:p>
            <a:pPr indent="0" lvl="0" marL="0" marR="0" rtl="0" algn="l">
              <a:lnSpc>
                <a:spcPct val="115000"/>
              </a:lnSpc>
              <a:spcBef>
                <a:spcPts val="0"/>
              </a:spcBef>
              <a:spcAft>
                <a:spcPts val="0"/>
              </a:spcAft>
              <a:buNone/>
            </a:pPr>
            <a:r>
              <a:t/>
            </a:r>
            <a:endParaRPr sz="1300">
              <a:solidFill>
                <a:schemeClr val="dk2"/>
              </a:solidFill>
              <a:latin typeface="Calibri"/>
              <a:ea typeface="Calibri"/>
              <a:cs typeface="Calibri"/>
              <a:sym typeface="Calibri"/>
            </a:endParaRPr>
          </a:p>
          <a:p>
            <a:pPr indent="0" lvl="0" marL="0" marR="0" rtl="0" algn="l">
              <a:lnSpc>
                <a:spcPct val="115000"/>
              </a:lnSpc>
              <a:spcBef>
                <a:spcPts val="0"/>
              </a:spcBef>
              <a:spcAft>
                <a:spcPts val="0"/>
              </a:spcAft>
              <a:buNone/>
            </a:pPr>
            <a:r>
              <a:rPr lang="en" sz="1300">
                <a:solidFill>
                  <a:schemeClr val="dk2"/>
                </a:solidFill>
                <a:latin typeface="Calibri"/>
                <a:ea typeface="Calibri"/>
                <a:cs typeface="Calibri"/>
                <a:sym typeface="Calibri"/>
              </a:rPr>
              <a:t>Bords politiques de chaque candidat : </a:t>
            </a:r>
            <a:r>
              <a:rPr lang="en" sz="1300" u="sng">
                <a:solidFill>
                  <a:schemeClr val="hlink"/>
                </a:solidFill>
                <a:latin typeface="Calibri"/>
                <a:ea typeface="Calibri"/>
                <a:cs typeface="Calibri"/>
                <a:sym typeface="Calibri"/>
                <a:hlinkClick r:id="rId4"/>
              </a:rPr>
              <a:t>https://actu.fr/politique/election-presidentielle/presidentielle-2022-notre-guide-pour-s-y-retrouver-dans-les-partis-politiques_49421218.html</a:t>
            </a:r>
            <a:r>
              <a:rPr lang="en" sz="1300">
                <a:solidFill>
                  <a:schemeClr val="dk2"/>
                </a:solidFill>
                <a:latin typeface="Calibri"/>
                <a:ea typeface="Calibri"/>
                <a:cs typeface="Calibri"/>
                <a:sym typeface="Calibri"/>
              </a:rPr>
              <a:t> </a:t>
            </a:r>
            <a:endParaRPr sz="1300">
              <a:solidFill>
                <a:schemeClr val="dk2"/>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1300">
              <a:solidFill>
                <a:schemeClr val="dk2"/>
              </a:solidFill>
              <a:latin typeface="Calibri"/>
              <a:ea typeface="Calibri"/>
              <a:cs typeface="Calibri"/>
              <a:sym typeface="Calibri"/>
            </a:endParaRPr>
          </a:p>
          <a:p>
            <a:pPr indent="0" lvl="0" marL="0" marR="0" rtl="0" algn="l">
              <a:lnSpc>
                <a:spcPct val="115000"/>
              </a:lnSpc>
              <a:spcBef>
                <a:spcPts val="0"/>
              </a:spcBef>
              <a:spcAft>
                <a:spcPts val="0"/>
              </a:spcAft>
              <a:buNone/>
            </a:pPr>
            <a:r>
              <a:rPr lang="en" sz="1300">
                <a:solidFill>
                  <a:schemeClr val="dk2"/>
                </a:solidFill>
                <a:latin typeface="Calibri"/>
                <a:ea typeface="Calibri"/>
                <a:cs typeface="Calibri"/>
                <a:sym typeface="Calibri"/>
              </a:rPr>
              <a:t>Résultats et chiffres du 1er tour :</a:t>
            </a:r>
            <a:r>
              <a:rPr lang="en" sz="1300">
                <a:solidFill>
                  <a:schemeClr val="dk2"/>
                </a:solidFill>
                <a:uFill>
                  <a:noFill/>
                </a:uFill>
                <a:latin typeface="Calibri"/>
                <a:ea typeface="Calibri"/>
                <a:cs typeface="Calibri"/>
                <a:sym typeface="Calibri"/>
                <a:hlinkClick r:id="rId5">
                  <a:extLst>
                    <a:ext uri="{A12FA001-AC4F-418D-AE19-62706E023703}">
                      <ahyp:hlinkClr val="tx"/>
                    </a:ext>
                  </a:extLst>
                </a:hlinkClick>
              </a:rPr>
              <a:t> Élection présidentielle : </a:t>
            </a:r>
            <a:r>
              <a:rPr lang="en" sz="1300" u="sng">
                <a:solidFill>
                  <a:srgbClr val="1155CC"/>
                </a:solidFill>
                <a:latin typeface="Calibri"/>
                <a:ea typeface="Calibri"/>
                <a:cs typeface="Calibri"/>
                <a:sym typeface="Calibri"/>
              </a:rPr>
              <a:t>https://www.gouvernement.fr/actualite/election-presidentielle-les-resultats-du-premier-tour</a:t>
            </a:r>
            <a:endParaRPr sz="1300" u="sng">
              <a:solidFill>
                <a:srgbClr val="1155CC"/>
              </a:solidFill>
              <a:latin typeface="Calibri"/>
              <a:ea typeface="Calibri"/>
              <a:cs typeface="Calibri"/>
              <a:sym typeface="Calibri"/>
            </a:endParaRPr>
          </a:p>
        </p:txBody>
      </p:sp>
      <p:sp>
        <p:nvSpPr>
          <p:cNvPr id="186" name="Google Shape;186;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