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3" r:id="rId5"/>
    <p:sldId id="296" r:id="rId6"/>
    <p:sldId id="304" r:id="rId7"/>
    <p:sldId id="305" r:id="rId8"/>
    <p:sldId id="303" r:id="rId9"/>
    <p:sldId id="307" r:id="rId10"/>
    <p:sldId id="302" r:id="rId11"/>
    <p:sldId id="306" r:id="rId12"/>
    <p:sldId id="280" r:id="rId13"/>
    <p:sldId id="297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15F27-8927-43CA-9C48-8B79898D87C8}" v="21" dt="2024-09-23T18:10:26.009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85794" autoAdjust="0"/>
  </p:normalViewPr>
  <p:slideViewPr>
    <p:cSldViewPr snapToGrid="0">
      <p:cViewPr varScale="1">
        <p:scale>
          <a:sx n="64" d="100"/>
          <a:sy n="64" d="100"/>
        </p:scale>
        <p:origin x="62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D0644F-2FF3-4903-9CA9-8509D44BA1F4}" type="datetime1">
              <a:rPr lang="fr-FR" smtClean="0"/>
              <a:t>24/09/2024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3BA463-A0CA-43DE-9FA4-89BDD055B6FB}" type="datetime1">
              <a:rPr lang="fr-FR" noProof="0" smtClean="0"/>
              <a:t>24/09/2024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70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28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95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5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12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0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</a:t>
            </a:r>
            <a:br>
              <a:rPr lang="fr-FR" noProof="0"/>
            </a:br>
            <a:r>
              <a:rPr lang="fr-FR" noProof="0"/>
              <a:t>Votre photo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section 1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section 2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la section 3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41" name="Espace réservé du texte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Mois, Année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39" name="Espace réservé du texte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43" name="Espace réservé du texte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47" name="Espace réservé du texte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47" name="Espace réservé d’image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6" name="Espace réservé d’image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5" name="Espace réservé d’image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4" name="Espace réservé d’image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3" name="Espace réservé d’image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6" name="Espace réservé du texte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0" name="Espace réservé du texte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2" name="Espace réservé du texte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3" name="Espace réservé du texte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9" name="Espace réservé du texte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ête de section avec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Merci </a:t>
            </a:r>
            <a:br>
              <a:rPr lang="fr-FR" noProof="0"/>
            </a:br>
            <a:r>
              <a:rPr lang="fr-FR" noProof="0"/>
              <a:t>Vous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Nom complet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E-mail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 avec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e libre : Form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76" name="Forme libre : Form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43" name="Forme libre : Form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3" name="Forme libre : Form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42" name="Forme libre : Form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74" name="Forme libre : Form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8" name="Espace réservé d’image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9" name="Espace réservé d’image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0" name="Espace réservé d’image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1" name="Espace réservé d’image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au pied de page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 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3" name="Espace réservé de l’image 2" descr="Espace réservé d’image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2" name="Espace réservé d’image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5" name="Espace réservé d’image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6" name="Espace réservé d’image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9" name="Forme libre : Forme 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3" name="Espace réservé d’image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7" name="Espace réservé d’image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8" name="Espace réservé d’image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Espace réservé d’image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votre conception d’écran ici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En-tête de section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e libre : Form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4" name="Forme libre : Form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5" name="Forme libre : Form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9" name="Forme libre : Form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90" name="Forme libre : Form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91" name="Forme libre : Form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Livrables%20projet%2011/solution_pme_budget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ionos.com/digitalguide/server/know-how/vlan-basics/" TargetMode="External"/><Relationship Id="rId5" Type="http://schemas.openxmlformats.org/officeDocument/2006/relationships/image" Target="../media/image7.jpg"/><Relationship Id="rId4" Type="http://schemas.openxmlformats.org/officeDocument/2006/relationships/hyperlink" Target="../Livrables%20projet%2011/Plan%20Projet%20Securisation%20de%20l'Architecture%20Reseau%20pour%20une%20PME.m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../Livrables%20projet%2011/La%20nouvelle%20cartographie%20du%20SI.pdf" TargetMode="External"/><Relationship Id="rId4" Type="http://schemas.openxmlformats.org/officeDocument/2006/relationships/hyperlink" Target="https://esp.go-travels.com/10047-soho-routers-and-networks-explained-3971344-483465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hyperlink" Target="../Livrables%20projet%2011/La%20nouvelle%20cartographie%20du%20SI.pdf" TargetMode="External"/><Relationship Id="rId4" Type="http://schemas.openxmlformats.org/officeDocument/2006/relationships/hyperlink" Target="https://www.cabinet-apex.fr/informatique-telecommunication-reseaux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hyperlink" Target="../Ressources/Applications+du+departement.xlsx" TargetMode="External"/><Relationship Id="rId4" Type="http://schemas.openxmlformats.org/officeDocument/2006/relationships/hyperlink" Target="https://www.dreamstime.com/stock-illustration-internet-global-comunication-concept-earth-ethernet-cable-o-blue-background-d-image5770899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ous-titre 21">
            <a:extLst>
              <a:ext uri="{FF2B5EF4-FFF2-40B4-BE49-F238E27FC236}">
                <a16:creationId xmlns:a16="http://schemas.microsoft.com/office/drawing/2014/main" id="{438D5301-1E9B-4EF6-A0C9-5E8B96AE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634" y="5428274"/>
            <a:ext cx="2795450" cy="1048939"/>
          </a:xfrm>
        </p:spPr>
        <p:txBody>
          <a:bodyPr/>
          <a:lstStyle/>
          <a:p>
            <a:r>
              <a:rPr lang="fr-FR" dirty="0"/>
              <a:t>Blanchard koubemba</a:t>
            </a:r>
          </a:p>
          <a:p>
            <a:r>
              <a:rPr lang="fr-FR" dirty="0"/>
              <a:t>Administrateur systèmes et réseaux</a:t>
            </a: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E455F04D-BAEA-4EF2-8AE9-515504AFD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3909" y="428982"/>
            <a:ext cx="4647763" cy="3299895"/>
          </a:xfrm>
        </p:spPr>
        <p:txBody>
          <a:bodyPr/>
          <a:lstStyle/>
          <a:p>
            <a:r>
              <a:rPr lang="fr-FR" sz="4800" dirty="0"/>
              <a:t>SECURISEZ le réseau d’une grande entreprise</a:t>
            </a:r>
          </a:p>
        </p:txBody>
      </p:sp>
      <p:pic>
        <p:nvPicPr>
          <p:cNvPr id="4" name="Image 3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2B05F2BB-F124-45C2-F8E8-6233FF0F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9" y="1311565"/>
            <a:ext cx="6073570" cy="34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Dispositif médical en lévitation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4532" y="1495365"/>
            <a:ext cx="4226965" cy="1933635"/>
          </a:xfrm>
        </p:spPr>
        <p:txBody>
          <a:bodyPr rtlCol="0"/>
          <a:lstStyle/>
          <a:p>
            <a:pPr rtl="0"/>
            <a:r>
              <a:rPr lang="fr-FR" sz="4800" dirty="0"/>
              <a:t>LES RÉPONSES AUX QUESTIONS</a:t>
            </a:r>
          </a:p>
        </p:txBody>
      </p:sp>
    </p:spTree>
    <p:extLst>
      <p:ext uri="{BB962C8B-B14F-4D97-AF65-F5344CB8AC3E}">
        <p14:creationId xmlns:p14="http://schemas.microsoft.com/office/powerpoint/2010/main" val="249092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480CDA-F265-47E7-BF1F-F8DC0BF2BE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B67B645E-C5E5-4727-B977-D372A0AA71D9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0A0B98C-824E-445C-94CE-9F1D6EC7C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727" y="0"/>
            <a:ext cx="3863221" cy="720000"/>
          </a:xfrm>
        </p:spPr>
        <p:txBody>
          <a:bodyPr/>
          <a:lstStyle/>
          <a:p>
            <a:r>
              <a:rPr lang="fr-FR" sz="4800" dirty="0"/>
              <a:t>SOMMAIRE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18086312-379F-42CC-99E0-515BF51C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0582" y="980668"/>
            <a:ext cx="5756366" cy="42547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À propos de ce projet et le SWOT</a:t>
            </a:r>
          </a:p>
          <a:p>
            <a:endParaRPr lang="fr-FR" dirty="0"/>
          </a:p>
          <a:p>
            <a:r>
              <a:rPr lang="fr-FR" dirty="0"/>
              <a:t>2. La présentation du plan du projet</a:t>
            </a:r>
          </a:p>
          <a:p>
            <a:endParaRPr lang="fr-FR" dirty="0"/>
          </a:p>
          <a:p>
            <a:r>
              <a:rPr lang="fr-FR" dirty="0"/>
              <a:t>3. La nouvelle cartographie du SI 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r>
              <a:rPr lang="fr-FR" dirty="0"/>
              <a:t>4. Le rôle et le fonctionnement des nouveaux équipements</a:t>
            </a:r>
          </a:p>
          <a:p>
            <a:endParaRPr lang="fr-FR" dirty="0"/>
          </a:p>
          <a:p>
            <a:r>
              <a:rPr lang="fr-FR" dirty="0"/>
              <a:t>5. Les modifications pour les utilisateurs pour se connecter aux outils du SI</a:t>
            </a:r>
          </a:p>
        </p:txBody>
      </p:sp>
      <p:pic>
        <p:nvPicPr>
          <p:cNvPr id="6" name="Espace réservé d’image 14" descr="Dispositif médical en lévitation">
            <a:extLst>
              <a:ext uri="{FF2B5EF4-FFF2-40B4-BE49-F238E27FC236}">
                <a16:creationId xmlns:a16="http://schemas.microsoft.com/office/drawing/2014/main" id="{B87674ED-E161-4D76-BC17-2A52DD0E14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30035"/>
            <a:ext cx="5756366" cy="43560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06704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12" name="Espace réservé d’image 11" descr="Ordinateur portable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2323" y="291827"/>
            <a:ext cx="3475177" cy="355525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96778" y="508133"/>
            <a:ext cx="3863221" cy="1288182"/>
          </a:xfrm>
        </p:spPr>
        <p:txBody>
          <a:bodyPr rtlCol="0"/>
          <a:lstStyle/>
          <a:p>
            <a:pPr rtl="0"/>
            <a:r>
              <a:rPr lang="fr-FR" sz="4800" dirty="0"/>
              <a:t>À PROPOS DE CE PROJET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335781" y="3847079"/>
            <a:ext cx="4537167" cy="1415429"/>
          </a:xfrm>
        </p:spPr>
        <p:txBody>
          <a:bodyPr rtlCol="0"/>
          <a:lstStyle/>
          <a:p>
            <a:pPr rtl="0"/>
            <a:r>
              <a:rPr lang="fr-FR" dirty="0"/>
              <a:t>Le projet permet de mettre en place un nouveau schéma de réseau qui intègre les recommandations de sécurité de l’ANSSI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3E7A38-3412-4556-A3FF-41B1CEA7756F}"/>
              </a:ext>
            </a:extLst>
          </p:cNvPr>
          <p:cNvSpPr txBox="1"/>
          <p:nvPr/>
        </p:nvSpPr>
        <p:spPr>
          <a:xfrm>
            <a:off x="145237" y="1059266"/>
            <a:ext cx="615696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compétences cibles de ce projet sont </a:t>
            </a:r>
            <a:r>
              <a:rPr kumimoji="0" lang="fr-FR" sz="2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9151AE-B3B3-4B7E-B3F7-FDAB89EC3739}"/>
              </a:ext>
            </a:extLst>
          </p:cNvPr>
          <p:cNvSpPr txBox="1"/>
          <p:nvPr/>
        </p:nvSpPr>
        <p:spPr>
          <a:xfrm>
            <a:off x="211982" y="3705222"/>
            <a:ext cx="6023469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Planifier un projet de sécurisation d'infrastructure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Garantir le respect des règles de sécurité du SI</a:t>
            </a:r>
          </a:p>
        </p:txBody>
      </p:sp>
    </p:spTree>
    <p:extLst>
      <p:ext uri="{BB962C8B-B14F-4D97-AF65-F5344CB8AC3E}">
        <p14:creationId xmlns:p14="http://schemas.microsoft.com/office/powerpoint/2010/main" val="250079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10E674-58DC-4574-9261-9617795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8" y="71782"/>
            <a:ext cx="11329200" cy="432000"/>
          </a:xfrm>
        </p:spPr>
        <p:txBody>
          <a:bodyPr anchor="ctr">
            <a:normAutofit/>
          </a:bodyPr>
          <a:lstStyle/>
          <a:p>
            <a:pPr algn="ctr"/>
            <a:r>
              <a:rPr lang="fr-FR" sz="3000" dirty="0"/>
              <a:t>LE SWOT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F9719C-3DAF-411C-BD06-1C93D7FD9E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67B645E-C5E5-4727-B977-D372A0AA71D9}" type="slidenum">
              <a:rPr lang="fr-FR" noProof="0" smtClean="0"/>
              <a:pPr rtl="0">
                <a:spcAft>
                  <a:spcPts val="600"/>
                </a:spcAft>
              </a:pPr>
              <a:t>4</a:t>
            </a:fld>
            <a:endParaRPr lang="fr-FR" noProof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E3A6A0-C6B6-1BF1-D7EB-B3B2DB71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97" y="969607"/>
            <a:ext cx="9534970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12344FB-E18D-97AC-C8B3-88A9E8378C8D}"/>
              </a:ext>
            </a:extLst>
          </p:cNvPr>
          <p:cNvSpPr txBox="1"/>
          <p:nvPr/>
        </p:nvSpPr>
        <p:spPr>
          <a:xfrm>
            <a:off x="430800" y="1928024"/>
            <a:ext cx="5569350" cy="4497975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nouveaux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équipements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nécessaires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pour la nouvelle architecture réseau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coût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matériel et les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besoins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main-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d'œuvre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délai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mise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service de la solution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defRPr/>
            </a:pP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Voir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Excel et 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Gantt</a:t>
            </a:r>
          </a:p>
          <a:p>
            <a:pPr>
              <a:spcBef>
                <a:spcPts val="100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defRPr/>
            </a:pPr>
            <a:r>
              <a:rPr lang="fr-FR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..\Livrables projet 11\solution_pme_budget.xlsx</a:t>
            </a:r>
            <a:endParaRPr lang="fr-FR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defRPr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defRPr/>
            </a:pPr>
            <a:r>
              <a:rPr lang="fr-FR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file"/>
              </a:rPr>
              <a:t>..\Livrables projet 11\Plan Projet </a:t>
            </a:r>
            <a:r>
              <a:rPr lang="fr-FR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file"/>
              </a:rPr>
              <a:t>Securisation</a:t>
            </a:r>
            <a:r>
              <a:rPr lang="fr-FR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file"/>
              </a:rPr>
              <a:t> de l'Architecture </a:t>
            </a:r>
            <a:r>
              <a:rPr lang="fr-FR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file"/>
              </a:rPr>
              <a:t>Reseau</a:t>
            </a:r>
            <a:r>
              <a:rPr lang="fr-FR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file"/>
              </a:rPr>
              <a:t> pour une </a:t>
            </a:r>
            <a:r>
              <a:rPr lang="fr-FR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file"/>
              </a:rPr>
              <a:t>PME.mpp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6AC30096-7AE8-9FB3-1E1A-6D725427FB4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2000" y="432000"/>
            <a:ext cx="11329200" cy="432000"/>
          </a:xfrm>
        </p:spPr>
        <p:txBody>
          <a:bodyPr rtlCol="0" anchor="ctr">
            <a:normAutofit/>
          </a:bodyPr>
          <a:lstStyle/>
          <a:p>
            <a:r>
              <a:rPr lang="fr-FR" sz="3000"/>
              <a:t>LA PRÉSENTATION DU PLAN DU PROJET 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12" name="Espace réservé d’image 11" descr="Une image contenant câble, fils électriques, Câbles réseau, bleu&#10;&#10;Description générée automatiquement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3616" r="28360" b="-2"/>
          <a:stretch/>
        </p:blipFill>
        <p:spPr>
          <a:xfrm>
            <a:off x="6191850" y="1152000"/>
            <a:ext cx="5569350" cy="5039250"/>
          </a:xfrm>
          <a:noFill/>
        </p:spPr>
      </p:pic>
    </p:spTree>
    <p:extLst>
      <p:ext uri="{BB962C8B-B14F-4D97-AF65-F5344CB8AC3E}">
        <p14:creationId xmlns:p14="http://schemas.microsoft.com/office/powerpoint/2010/main" val="365997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564" r="3254" b="2"/>
          <a:stretch/>
        </p:blipFill>
        <p:spPr>
          <a:xfrm>
            <a:off x="5181292" y="359999"/>
            <a:ext cx="6579707" cy="5764939"/>
          </a:xfr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000" y="467139"/>
            <a:ext cx="4186800" cy="129532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fr-FR" b="1" kern="1200" spc="-150" dirty="0">
                <a:latin typeface="+mj-lt"/>
                <a:ea typeface="+mj-ea"/>
                <a:cs typeface="+mj-cs"/>
              </a:rPr>
              <a:t>LA NOUVELLE CARTOGRAPHIE DU SI 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9363FA-B831-3B0A-42D7-E852750F4AA9}"/>
              </a:ext>
            </a:extLst>
          </p:cNvPr>
          <p:cNvSpPr txBox="1"/>
          <p:nvPr/>
        </p:nvSpPr>
        <p:spPr>
          <a:xfrm>
            <a:off x="360000" y="2589463"/>
            <a:ext cx="5569350" cy="34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nouvelle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 SI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>
              <a:spcBef>
                <a:spcPts val="1000"/>
              </a:spcBef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defRPr/>
            </a:pPr>
            <a:r>
              <a:rPr lang="fr-FR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file"/>
              </a:rPr>
              <a:t>..\Livrables projet 11\La nouvelle cartographie du SI.pdf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89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Une image contenant Appareils électroniques, fils électriques, Ingénierie électronique, machine&#10;&#10;Description générée automatiquement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748" r="14214"/>
          <a:stretch/>
        </p:blipFill>
        <p:spPr>
          <a:xfrm>
            <a:off x="5181292" y="359999"/>
            <a:ext cx="6579707" cy="5764939"/>
          </a:xfr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000" y="359999"/>
            <a:ext cx="4186800" cy="340022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fr-FR" b="1" kern="1200" spc="-150" dirty="0">
                <a:latin typeface="+mj-lt"/>
                <a:ea typeface="+mj-ea"/>
                <a:cs typeface="+mj-cs"/>
              </a:rPr>
              <a:t>LE RÔLE ET LE FONCTIONNEMENT DES NOUVEAUX ÉQUIPEMENTS</a:t>
            </a:r>
            <a:br>
              <a:rPr lang="fr-FR" b="1" kern="1200" spc="-150" dirty="0">
                <a:latin typeface="+mj-lt"/>
                <a:ea typeface="+mj-ea"/>
                <a:cs typeface="+mj-cs"/>
              </a:rPr>
            </a:br>
            <a:br>
              <a:rPr lang="fr-FR" b="1" kern="1200" spc="-150" dirty="0">
                <a:latin typeface="+mj-lt"/>
                <a:ea typeface="+mj-ea"/>
                <a:cs typeface="+mj-cs"/>
              </a:rPr>
            </a:br>
            <a:endParaRPr lang="fr-FR" b="1" kern="1200" spc="-15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11550D-C730-288F-B17E-B897D4A5C135}"/>
              </a:ext>
            </a:extLst>
          </p:cNvPr>
          <p:cNvSpPr txBox="1"/>
          <p:nvPr/>
        </p:nvSpPr>
        <p:spPr>
          <a:xfrm>
            <a:off x="175052" y="3760226"/>
            <a:ext cx="4744818" cy="34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fr-FR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Pour la présentation du rôle et le fonctionnement des nouveaux équipements :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>
              <a:spcBef>
                <a:spcPts val="1000"/>
              </a:spcBef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defRPr/>
            </a:pPr>
            <a:r>
              <a:rPr lang="fr-FR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file"/>
              </a:rPr>
              <a:t>..\Livrables projet 11\La nouvelle cartographie du SI.pdf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04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71" r="13927" b="-2"/>
          <a:stretch/>
        </p:blipFill>
        <p:spPr>
          <a:xfrm>
            <a:off x="5181291" y="359999"/>
            <a:ext cx="6579708" cy="5764938"/>
          </a:xfr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58400" y="286327"/>
            <a:ext cx="4186799" cy="151579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fr-FR" b="1" kern="1200" spc="-150" dirty="0">
                <a:latin typeface="+mj-lt"/>
                <a:ea typeface="+mj-ea"/>
                <a:cs typeface="+mj-cs"/>
              </a:rPr>
              <a:t>Les modifications pour les utilisateurs pour se connecter aux outils du SI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8A2219-80F9-6D2E-8B3B-E1657EA5F120}"/>
              </a:ext>
            </a:extLst>
          </p:cNvPr>
          <p:cNvSpPr txBox="1"/>
          <p:nvPr/>
        </p:nvSpPr>
        <p:spPr>
          <a:xfrm>
            <a:off x="431001" y="2750036"/>
            <a:ext cx="4186800" cy="2507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fr-FR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Voir le fichier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FR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connexion ci-joint 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fr-FR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hlinkClick r:id="rId5" action="ppaction://hlinkfile"/>
              </a:rPr>
              <a:t>..\Ressources\Applications+du+departement.xlsx</a:t>
            </a:r>
            <a:endParaRPr lang="fr-FR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86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096000" y="2294202"/>
            <a:ext cx="4793714" cy="2078699"/>
          </a:xfrm>
        </p:spPr>
        <p:txBody>
          <a:bodyPr rtlCol="0"/>
          <a:lstStyle/>
          <a:p>
            <a:pPr rtl="0"/>
            <a:r>
              <a:rPr lang="fr-FR" dirty="0"/>
              <a:t>Merci de votre attention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258_TF66835393" id="{AEF83432-9987-43E7-93CB-66D3A1030347}" vid="{A5139289-3B87-4A1B-968E-674441561D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FCFEE3-59F5-490C-AC74-047FF9F6A8FC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d’argumentaire Sphères bleues</Template>
  <TotalTime>0</TotalTime>
  <Words>302</Words>
  <Application>Microsoft Office PowerPoint</Application>
  <PresentationFormat>Grand écran</PresentationFormat>
  <Paragraphs>67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Thème Office</vt:lpstr>
      <vt:lpstr>SECURISEZ le réseau d’une grande entreprise</vt:lpstr>
      <vt:lpstr>SOMMAIRE</vt:lpstr>
      <vt:lpstr>À PROPOS DE CE PROJET</vt:lpstr>
      <vt:lpstr>LE SWOT</vt:lpstr>
      <vt:lpstr>LA PRÉSENTATION DU PLAN DU PROJET </vt:lpstr>
      <vt:lpstr>LA NOUVELLE CARTOGRAPHIE DU SI </vt:lpstr>
      <vt:lpstr>LE RÔLE ET LE FONCTIONNEMENT DES NOUVEAUX ÉQUIPEMENTS  </vt:lpstr>
      <vt:lpstr>Les modifications pour les utilisateurs pour se connecter aux outils du SI</vt:lpstr>
      <vt:lpstr>Merci de votre attention</vt:lpstr>
      <vt:lpstr>LES RÉPONSES AUX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Projet_03</dc:title>
  <dc:creator/>
  <cp:lastModifiedBy/>
  <cp:revision>1</cp:revision>
  <dcterms:created xsi:type="dcterms:W3CDTF">2020-09-30T12:28:57Z</dcterms:created>
  <dcterms:modified xsi:type="dcterms:W3CDTF">2024-09-24T09:58:37Z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