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3"/>
  </p:notesMasterIdLst>
  <p:sldIdLst>
    <p:sldId id="256" r:id="rId2"/>
    <p:sldId id="257" r:id="rId3"/>
    <p:sldId id="376" r:id="rId4"/>
    <p:sldId id="377" r:id="rId5"/>
    <p:sldId id="330" r:id="rId6"/>
    <p:sldId id="258" r:id="rId7"/>
    <p:sldId id="259" r:id="rId8"/>
    <p:sldId id="260" r:id="rId9"/>
    <p:sldId id="261" r:id="rId10"/>
    <p:sldId id="331" r:id="rId11"/>
    <p:sldId id="332"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352" r:id="rId38"/>
    <p:sldId id="288" r:id="rId39"/>
    <p:sldId id="289" r:id="rId40"/>
    <p:sldId id="290" r:id="rId41"/>
    <p:sldId id="287" r:id="rId42"/>
    <p:sldId id="367" r:id="rId43"/>
    <p:sldId id="291" r:id="rId44"/>
    <p:sldId id="363" r:id="rId45"/>
    <p:sldId id="364" r:id="rId46"/>
    <p:sldId id="365" r:id="rId47"/>
    <p:sldId id="366" r:id="rId48"/>
    <p:sldId id="292" r:id="rId49"/>
    <p:sldId id="368" r:id="rId50"/>
    <p:sldId id="370" r:id="rId51"/>
    <p:sldId id="300" r:id="rId52"/>
    <p:sldId id="301" r:id="rId53"/>
    <p:sldId id="303" r:id="rId54"/>
    <p:sldId id="304" r:id="rId55"/>
    <p:sldId id="305" r:id="rId56"/>
    <p:sldId id="306" r:id="rId57"/>
    <p:sldId id="307" r:id="rId58"/>
    <p:sldId id="351" r:id="rId59"/>
    <p:sldId id="308" r:id="rId60"/>
    <p:sldId id="338" r:id="rId61"/>
    <p:sldId id="339" r:id="rId62"/>
    <p:sldId id="340" r:id="rId63"/>
    <p:sldId id="341" r:id="rId64"/>
    <p:sldId id="342" r:id="rId65"/>
    <p:sldId id="343" r:id="rId66"/>
    <p:sldId id="358" r:id="rId67"/>
    <p:sldId id="355" r:id="rId68"/>
    <p:sldId id="356" r:id="rId69"/>
    <p:sldId id="357" r:id="rId70"/>
    <p:sldId id="309" r:id="rId71"/>
    <p:sldId id="359" r:id="rId72"/>
    <p:sldId id="310" r:id="rId73"/>
    <p:sldId id="311" r:id="rId74"/>
    <p:sldId id="312" r:id="rId75"/>
    <p:sldId id="313" r:id="rId76"/>
    <p:sldId id="314" r:id="rId77"/>
    <p:sldId id="360" r:id="rId78"/>
    <p:sldId id="315" r:id="rId79"/>
    <p:sldId id="373" r:id="rId80"/>
    <p:sldId id="372" r:id="rId81"/>
    <p:sldId id="316" r:id="rId82"/>
    <p:sldId id="361" r:id="rId83"/>
    <p:sldId id="317" r:id="rId84"/>
    <p:sldId id="362" r:id="rId85"/>
    <p:sldId id="318" r:id="rId86"/>
    <p:sldId id="319" r:id="rId87"/>
    <p:sldId id="322" r:id="rId88"/>
    <p:sldId id="323" r:id="rId89"/>
    <p:sldId id="324" r:id="rId90"/>
    <p:sldId id="374" r:id="rId91"/>
    <p:sldId id="325" r:id="rId92"/>
    <p:sldId id="326" r:id="rId93"/>
    <p:sldId id="327" r:id="rId94"/>
    <p:sldId id="345" r:id="rId95"/>
    <p:sldId id="346" r:id="rId96"/>
    <p:sldId id="347" r:id="rId97"/>
    <p:sldId id="349" r:id="rId98"/>
    <p:sldId id="350" r:id="rId99"/>
    <p:sldId id="329" r:id="rId100"/>
    <p:sldId id="328" r:id="rId101"/>
    <p:sldId id="348"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18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143" y="48"/>
      </p:cViewPr>
      <p:guideLst>
        <p:guide orient="horz" pos="2160"/>
        <p:guide pos="2880"/>
      </p:guideLst>
    </p:cSldViewPr>
  </p:slideViewPr>
  <p:notesTextViewPr>
    <p:cViewPr>
      <p:scale>
        <a:sx n="1" d="1"/>
        <a:sy n="1" d="1"/>
      </p:scale>
      <p:origin x="0" y="0"/>
    </p:cViewPr>
  </p:notesTextViewPr>
  <p:sorterViewPr>
    <p:cViewPr>
      <p:scale>
        <a:sx n="100" d="100"/>
        <a:sy n="100" d="100"/>
      </p:scale>
      <p:origin x="0" y="-302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ink/ink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1-10-01T10:29:07.204"/>
    </inkml:context>
    <inkml:brush xml:id="br0">
      <inkml:brushProperty name="width" value="0.05292" units="cm"/>
      <inkml:brushProperty name="height" value="0.05292" units="cm"/>
      <inkml:brushProperty name="color" value="#FF0000"/>
    </inkml:brush>
  </inkml:definitions>
  <inkml:trace contextRef="#ctx0" brushRef="#br0">18383 7834,'-24'0,"0"0,0 0,1 0,-1 0,0 0,0 0,0 0,1 0,23 0,-24 0,0 0,0 0,24 0,-24 0,1 0,-1 0,24 0,-24 0,0 24,0-24,0 24,-23 0,47-24,-24 0,24 0,-24 24,24-24,-24 23,1-23,23 24,-24-24,24 0,-24 24,0 0,24-24,-24 24,24-1,-24 1,1-24,23 24,-24 24,24-48,0 23,0 1,-24 0,24-24,0 24,-24 0,24 0,0-24,0 23,0 1,0 0,0-24,0 24,0 0,0-24,0 23,0 1,0 0,0 0,0-24,0 24,0-1,0 25,24-24,0 24,0-1,-1-23,-23 0,24-24,-24 47,0-47,24 24,-24-24,24 24,0-24,-24 24,47 23,-47-23,24-24,0 24,0 0,0-24,-1 0,25 24,-48-24,24 24,0-1,0-23,23 0,-47 0,24 0,0 24,0-24,-24 0,23 0,-23 0,48 0,0 0,-1 0,-23 0,-24 0,48 0,-25 0,25 0,-24 0,24 0,-25 0,1 0,24 0,-24 0,-1-24,1 1,24 23,-24-24,0 24,23-24,-23 0,0 0,-24 24,47-47,-47 47,24-24,0 0,-24 24,48-48,-25 25,-23 23,0-24,48 0,-48-24,0 48,0-23,0-25,0 24,0 0,0 0,0 24,0-23,0-1,0 0,0 24,0-48,0 25,0-1,0 24,0-24,0 0,0 0,0 24,0-47,0 23,0 0,0 0,0 24,0-24,0 24,0-23,-48-1,48 24,-23-24,-1 24,24-24,-24 24,24-24,-24 1,24 23,-47-48,-1 24,24 0,0 24,1 0,-25-23,48-1,-24 24,0-24,0 24,24 0,-23 0,-1-24,0 24,24 0,-24 0,0 0,1 0,23 0</inkml:trace>
  <inkml:trace contextRef="#ctx0" brushRef="#br0" timeOffset="4923.28">18526 10573,'0'0,"-48"0,48 0,-24 0,24 0,-47 24,47-24,-24 0,-24 23,24 1,1-24,-1 0,0 24,24 0,-24-24,-23 24,47-24,-24 0,0 23,24-23,-24 24,24-24,-24 24,24-24,0 24,-23-24,-1 24,24-24,-24 23,24 1,0-24,0 24,0 24,0-48,-24 47,0-47,24 24,0-24,0 24,0 0,0 0,0-24,0 23,0 1,0 0,0-24,0 24,0 0,0-1,0-23,0 24,0 0,24-24,-24 24,0-24,0 24,24-24,-24 24,48-1,-48 1,23-24,1 0,-24 24,24-24,0 0,-24 0,24 0,-1 0,1 48,0-48,0 0,0 0,-1 0,1 0,24 0,-24 0,-24 0,23 0,1 0,0 0,-24 0,24 0,0 0,0 0,-24 0,23 0,25 0,0 0,-1 0,-23 0,24-24,-48 24,47 0,-23 0,-24-24,24 0,0 24,-24-24,24 24,-1-23,-23-1,24 0,0 0,-24 0,24 24,-24-24,0 1,0-1,0 0,0 24,0-24,47-23,-47 47,0-48,0 48,0-24,0-23,0 47,0-48,0 24,0 0,0 0,0 1,0-1,0 24,0-24,0 0,0 0,0 24,0-23,0-1,0 0,0 24,0-24,0 24,-23-24,-1 24,24 0,-24-23,24-1,-48 24,25 0,-1 0,0 0,24 0,-48-48,25 48,-1 0,24 0,-24 0,0 0,0 0,24 24,-24-24,1 0,-1 0,0 24,0-24</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1-10-01T10:29:21.694"/>
    </inkml:context>
    <inkml:brush xml:id="br0">
      <inkml:brushProperty name="width" value="0.05292" units="cm"/>
      <inkml:brushProperty name="height" value="0.05292" units="cm"/>
      <inkml:brushProperty name="color" value="#FF0000"/>
    </inkml:brush>
  </inkml:definitions>
  <inkml:trace contextRef="#ctx0" brushRef="#br0">18145 7834,'-24'0,"24"24,-24-24,24 24,-24-24,1 24,23-24,-24 24,0-24,-24 0,48 47,0-47,-24 24,24-24,-23 0,-1 0,24 0,-24 0,0 24,0 0,24-1,0 1,-23 0,23-24,0 24,0 0,-24-24,24 23,0-23,0 24,0 0,0 0,0-24,0 24,0 0,0-1,0-23,0 48,0-24,0-24,0 24,0-1,0 1,0-24,0 24,0 0,0 0,0-24,0 23,0 1,0 24,0-48,0 24,0-24,24 47,-1-23,1 0,0-24,-24 24,0-24,24 47,0-47,-1 24,-23-24,24 24,0 0,0-24,-24 24,24-24,0 23,-1-23,1 0,-24 24,24-24,0 24,0-24,-1 0,1 24,24-24,-24 48,23-48,-23 0,0 0,23 0,-47 0,24 0,0 0,0 0,-24 0,24 0,0 0,-1 0,1 0,-24 0,24 0,0 0,0-24,23 24,-23-48,0 48,0-24,-24 24,24-24,-1 1,1-1,-24 24,24-24,0 0,23-23,-47 23,0 24,24-24,-24 0,0-23,24 23,0 0,-24 24,0-24,0 24,24-24,-24 0,0 1,0 23,0-24,0 0,0 0,0 24,0-24,0 1,0-1,0 24,0-24,0 0,0 0,0 24,0-23,0-25,0 48,0-24,0 0,0-23,-24 23,24 0,0 0,0 24,0-47,-24 47,24-24,-24 0,0 0,1 24,23-24,-24 1,0-1,0 0,24 24,-24-24,24 24,-23 0,-1-24,24 24,-24-24,24 24,-24 0,0 0,24 0,-24 0,1 0,-1 0,24 0,-24 0,0 0,24 0,-24 0,1 0,-1 0,24 0,-24 0,0 0,0 0,24 0,-24 0,1 0,-1 0,24 0,-48 0,48 0,-24 0,24 0,-23 0,-1 0,24 0,-24 24,24-24</inkml:trace>
  <inkml:trace contextRef="#ctx0" brushRef="#br0" timeOffset="4489.25">18288 10692,'-24'0,"24"0,-24 0,0 47,-23-47,47 24,-24 0,24-24,-24 24,0-24,0 0,-23 24,47-1,-48-23,48 24,-24-24,24 24,-24 0,1 0,-1 0,0-1,24 1,0-24,-24 24,24-24,0 24,0 0,0-1,0-23,0 24,0 0,0 0,0-24,0 24,0-1,0 1,72 48,-72-72,23 24,1-24,-24 47,48-47,-48 0,24 24,0 0,-1-24,25 0,-48 0,24 0,-24 24,24-24,-24 0,23 0,1 0,0 0,-24 0,24 0,0 0,23 0,1 0,-24 0,-1 0,25 0,-24 0,0 0,0 0,-24 0,47 0,-47 0,24 0,0 0,0 0,23-24,-47 24,48-24,-48 24,24 0,-24-24,24 0,-1 24,1-23,-24 23,0-24,24 0,0 24,-24 0,24-24,-24 24,23-24,1 0,-24 1,24-1,0-24,-24 48,0-24,0 1,0-1,0 0,0 24,0-48,0 25,0-1,0 24,0-24,0 0,0 0,0 24,0-24,0 1,0 23,0-24,0 0,0 0,0 24,0-24,0 1,-24 23,0-24,0 0,24 24,-23 0,23 0,-24 0,0 0,0 0,24 0,-24 0,1 0,-1 0,0 0,0 0,-24-24,48 24,-23 0,-25 0,48 0,-48 0,48 0,-23 0,23 0,-48 0,48 0,-24 0,-24 0,48 0,-23 0,23 0,-48 0,48 0,-24 0,24 0,-47 0,47 0,-24 0,24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A0827-F32C-4D5E-9465-18622668D979}" type="datetimeFigureOut">
              <a:rPr lang="en-US" smtClean="0"/>
              <a:t>9/10/2024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D5E7DD-EAAD-4CBD-8078-38720A6E854F}" type="slidenum">
              <a:rPr lang="en-US" smtClean="0"/>
              <a:t>‹#›</a:t>
            </a:fld>
            <a:endParaRPr lang="en-US"/>
          </a:p>
        </p:txBody>
      </p:sp>
    </p:spTree>
    <p:extLst>
      <p:ext uri="{BB962C8B-B14F-4D97-AF65-F5344CB8AC3E}">
        <p14:creationId xmlns:p14="http://schemas.microsoft.com/office/powerpoint/2010/main" val="1919074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84E925-33F5-4026-934C-2D86379C6992}"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a:t>
            </a:fld>
            <a:endParaRPr lang="en-US"/>
          </a:p>
        </p:txBody>
      </p:sp>
    </p:spTree>
    <p:extLst>
      <p:ext uri="{BB962C8B-B14F-4D97-AF65-F5344CB8AC3E}">
        <p14:creationId xmlns:p14="http://schemas.microsoft.com/office/powerpoint/2010/main" val="1400685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B62F6-9781-487F-A9D2-21A8B8325748}"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a:t>
            </a:fld>
            <a:endParaRPr lang="en-US"/>
          </a:p>
        </p:txBody>
      </p:sp>
    </p:spTree>
    <p:extLst>
      <p:ext uri="{BB962C8B-B14F-4D97-AF65-F5344CB8AC3E}">
        <p14:creationId xmlns:p14="http://schemas.microsoft.com/office/powerpoint/2010/main" val="400552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CE851A-DECF-4BC6-B889-EF58E6D37857}"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a:t>
            </a:fld>
            <a:endParaRPr lang="en-US"/>
          </a:p>
        </p:txBody>
      </p:sp>
    </p:spTree>
    <p:extLst>
      <p:ext uri="{BB962C8B-B14F-4D97-AF65-F5344CB8AC3E}">
        <p14:creationId xmlns:p14="http://schemas.microsoft.com/office/powerpoint/2010/main" val="186147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18C917-1D6F-479E-AAA1-49B8B412859F}"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a:t>
            </a:fld>
            <a:endParaRPr lang="en-US"/>
          </a:p>
        </p:txBody>
      </p:sp>
    </p:spTree>
    <p:extLst>
      <p:ext uri="{BB962C8B-B14F-4D97-AF65-F5344CB8AC3E}">
        <p14:creationId xmlns:p14="http://schemas.microsoft.com/office/powerpoint/2010/main" val="4228425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3D5391-3FB2-454C-BB4C-4B58D970C938}"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a:t>
            </a:fld>
            <a:endParaRPr lang="en-US"/>
          </a:p>
        </p:txBody>
      </p:sp>
    </p:spTree>
    <p:extLst>
      <p:ext uri="{BB962C8B-B14F-4D97-AF65-F5344CB8AC3E}">
        <p14:creationId xmlns:p14="http://schemas.microsoft.com/office/powerpoint/2010/main" val="2255312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E6FF57-D202-42CB-96AE-7B356EE522B0}" type="datetime1">
              <a:rPr lang="vi-VN" smtClean="0"/>
              <a:t>10/09/2024</a:t>
            </a:fld>
            <a:endParaRPr lang="en-US"/>
          </a:p>
        </p:txBody>
      </p:sp>
      <p:sp>
        <p:nvSpPr>
          <p:cNvPr id="6" name="Footer Placeholder 5"/>
          <p:cNvSpPr>
            <a:spLocks noGrp="1"/>
          </p:cNvSpPr>
          <p:nvPr>
            <p:ph type="ftr" sz="quarter" idx="11"/>
          </p:nvPr>
        </p:nvSpPr>
        <p:spPr/>
        <p:txBody>
          <a:bodyPr/>
          <a:lstStyle/>
          <a:p>
            <a:r>
              <a:rPr lang="vi-VN"/>
              <a:t>Chương 3: Sockets</a:t>
            </a:r>
            <a:endParaRPr lang="en-US"/>
          </a:p>
        </p:txBody>
      </p:sp>
      <p:sp>
        <p:nvSpPr>
          <p:cNvPr id="7" name="Slide Number Placeholder 6"/>
          <p:cNvSpPr>
            <a:spLocks noGrp="1"/>
          </p:cNvSpPr>
          <p:nvPr>
            <p:ph type="sldNum" sz="quarter" idx="12"/>
          </p:nvPr>
        </p:nvSpPr>
        <p:spPr/>
        <p:txBody>
          <a:bodyPr/>
          <a:lstStyle/>
          <a:p>
            <a:fld id="{67CF214C-0432-49BA-A478-5B1528AB10DA}" type="slidenum">
              <a:rPr lang="en-US" smtClean="0"/>
              <a:t>‹#›</a:t>
            </a:fld>
            <a:endParaRPr lang="en-US"/>
          </a:p>
        </p:txBody>
      </p:sp>
    </p:spTree>
    <p:extLst>
      <p:ext uri="{BB962C8B-B14F-4D97-AF65-F5344CB8AC3E}">
        <p14:creationId xmlns:p14="http://schemas.microsoft.com/office/powerpoint/2010/main" val="1090367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438AD8-0CFB-4162-919F-6951585CAA1B}" type="datetime1">
              <a:rPr lang="vi-VN" smtClean="0"/>
              <a:t>10/09/2024</a:t>
            </a:fld>
            <a:endParaRPr lang="en-US"/>
          </a:p>
        </p:txBody>
      </p:sp>
      <p:sp>
        <p:nvSpPr>
          <p:cNvPr id="8" name="Footer Placeholder 7"/>
          <p:cNvSpPr>
            <a:spLocks noGrp="1"/>
          </p:cNvSpPr>
          <p:nvPr>
            <p:ph type="ftr" sz="quarter" idx="11"/>
          </p:nvPr>
        </p:nvSpPr>
        <p:spPr/>
        <p:txBody>
          <a:bodyPr/>
          <a:lstStyle/>
          <a:p>
            <a:r>
              <a:rPr lang="vi-VN"/>
              <a:t>Chương 3: Sockets</a:t>
            </a:r>
            <a:endParaRPr lang="en-US"/>
          </a:p>
        </p:txBody>
      </p:sp>
      <p:sp>
        <p:nvSpPr>
          <p:cNvPr id="9" name="Slide Number Placeholder 8"/>
          <p:cNvSpPr>
            <a:spLocks noGrp="1"/>
          </p:cNvSpPr>
          <p:nvPr>
            <p:ph type="sldNum" sz="quarter" idx="12"/>
          </p:nvPr>
        </p:nvSpPr>
        <p:spPr/>
        <p:txBody>
          <a:bodyPr/>
          <a:lstStyle/>
          <a:p>
            <a:fld id="{67CF214C-0432-49BA-A478-5B1528AB10DA}" type="slidenum">
              <a:rPr lang="en-US" smtClean="0"/>
              <a:t>‹#›</a:t>
            </a:fld>
            <a:endParaRPr lang="en-US"/>
          </a:p>
        </p:txBody>
      </p:sp>
    </p:spTree>
    <p:extLst>
      <p:ext uri="{BB962C8B-B14F-4D97-AF65-F5344CB8AC3E}">
        <p14:creationId xmlns:p14="http://schemas.microsoft.com/office/powerpoint/2010/main" val="765232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CA9B10-E6A5-4DA4-9BE4-9FB7D6941E14}" type="datetime1">
              <a:rPr lang="vi-VN" smtClean="0"/>
              <a:t>10/09/2024</a:t>
            </a:fld>
            <a:endParaRPr lang="en-US"/>
          </a:p>
        </p:txBody>
      </p:sp>
      <p:sp>
        <p:nvSpPr>
          <p:cNvPr id="4" name="Footer Placeholder 3"/>
          <p:cNvSpPr>
            <a:spLocks noGrp="1"/>
          </p:cNvSpPr>
          <p:nvPr>
            <p:ph type="ftr" sz="quarter" idx="11"/>
          </p:nvPr>
        </p:nvSpPr>
        <p:spPr/>
        <p:txBody>
          <a:bodyPr/>
          <a:lstStyle/>
          <a:p>
            <a:r>
              <a:rPr lang="vi-VN"/>
              <a:t>Chương 3: Sockets</a:t>
            </a:r>
            <a:endParaRPr lang="en-US"/>
          </a:p>
        </p:txBody>
      </p:sp>
      <p:sp>
        <p:nvSpPr>
          <p:cNvPr id="5" name="Slide Number Placeholder 4"/>
          <p:cNvSpPr>
            <a:spLocks noGrp="1"/>
          </p:cNvSpPr>
          <p:nvPr>
            <p:ph type="sldNum" sz="quarter" idx="12"/>
          </p:nvPr>
        </p:nvSpPr>
        <p:spPr/>
        <p:txBody>
          <a:bodyPr/>
          <a:lstStyle/>
          <a:p>
            <a:fld id="{67CF214C-0432-49BA-A478-5B1528AB10DA}" type="slidenum">
              <a:rPr lang="en-US" smtClean="0"/>
              <a:t>‹#›</a:t>
            </a:fld>
            <a:endParaRPr lang="en-US"/>
          </a:p>
        </p:txBody>
      </p:sp>
    </p:spTree>
    <p:extLst>
      <p:ext uri="{BB962C8B-B14F-4D97-AF65-F5344CB8AC3E}">
        <p14:creationId xmlns:p14="http://schemas.microsoft.com/office/powerpoint/2010/main" val="459184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710969-2AC5-4AAE-B84C-70B1588C80B9}" type="datetime1">
              <a:rPr lang="vi-VN" smtClean="0"/>
              <a:t>10/09/2024</a:t>
            </a:fld>
            <a:endParaRPr lang="en-US"/>
          </a:p>
        </p:txBody>
      </p:sp>
      <p:sp>
        <p:nvSpPr>
          <p:cNvPr id="3" name="Footer Placeholder 2"/>
          <p:cNvSpPr>
            <a:spLocks noGrp="1"/>
          </p:cNvSpPr>
          <p:nvPr>
            <p:ph type="ftr" sz="quarter" idx="11"/>
          </p:nvPr>
        </p:nvSpPr>
        <p:spPr/>
        <p:txBody>
          <a:bodyPr/>
          <a:lstStyle/>
          <a:p>
            <a:r>
              <a:rPr lang="vi-VN"/>
              <a:t>Chương 3: Sockets</a:t>
            </a:r>
            <a:endParaRPr lang="en-US"/>
          </a:p>
        </p:txBody>
      </p:sp>
      <p:sp>
        <p:nvSpPr>
          <p:cNvPr id="4" name="Slide Number Placeholder 3"/>
          <p:cNvSpPr>
            <a:spLocks noGrp="1"/>
          </p:cNvSpPr>
          <p:nvPr>
            <p:ph type="sldNum" sz="quarter" idx="12"/>
          </p:nvPr>
        </p:nvSpPr>
        <p:spPr/>
        <p:txBody>
          <a:bodyPr/>
          <a:lstStyle/>
          <a:p>
            <a:fld id="{67CF214C-0432-49BA-A478-5B1528AB10DA}" type="slidenum">
              <a:rPr lang="en-US" smtClean="0"/>
              <a:t>‹#›</a:t>
            </a:fld>
            <a:endParaRPr lang="en-US"/>
          </a:p>
        </p:txBody>
      </p:sp>
    </p:spTree>
    <p:extLst>
      <p:ext uri="{BB962C8B-B14F-4D97-AF65-F5344CB8AC3E}">
        <p14:creationId xmlns:p14="http://schemas.microsoft.com/office/powerpoint/2010/main" val="3800591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F8DF-A545-4F24-ADE5-A446B1F16B96}" type="datetime1">
              <a:rPr lang="vi-VN" smtClean="0"/>
              <a:t>10/09/2024</a:t>
            </a:fld>
            <a:endParaRPr lang="en-US"/>
          </a:p>
        </p:txBody>
      </p:sp>
      <p:sp>
        <p:nvSpPr>
          <p:cNvPr id="6" name="Footer Placeholder 5"/>
          <p:cNvSpPr>
            <a:spLocks noGrp="1"/>
          </p:cNvSpPr>
          <p:nvPr>
            <p:ph type="ftr" sz="quarter" idx="11"/>
          </p:nvPr>
        </p:nvSpPr>
        <p:spPr/>
        <p:txBody>
          <a:bodyPr/>
          <a:lstStyle/>
          <a:p>
            <a:r>
              <a:rPr lang="vi-VN"/>
              <a:t>Chương 3: Sockets</a:t>
            </a:r>
            <a:endParaRPr lang="en-US"/>
          </a:p>
        </p:txBody>
      </p:sp>
      <p:sp>
        <p:nvSpPr>
          <p:cNvPr id="7" name="Slide Number Placeholder 6"/>
          <p:cNvSpPr>
            <a:spLocks noGrp="1"/>
          </p:cNvSpPr>
          <p:nvPr>
            <p:ph type="sldNum" sz="quarter" idx="12"/>
          </p:nvPr>
        </p:nvSpPr>
        <p:spPr/>
        <p:txBody>
          <a:bodyPr/>
          <a:lstStyle/>
          <a:p>
            <a:fld id="{67CF214C-0432-49BA-A478-5B1528AB10DA}" type="slidenum">
              <a:rPr lang="en-US" smtClean="0"/>
              <a:t>‹#›</a:t>
            </a:fld>
            <a:endParaRPr lang="en-US"/>
          </a:p>
        </p:txBody>
      </p:sp>
    </p:spTree>
    <p:extLst>
      <p:ext uri="{BB962C8B-B14F-4D97-AF65-F5344CB8AC3E}">
        <p14:creationId xmlns:p14="http://schemas.microsoft.com/office/powerpoint/2010/main" val="4210389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3BAF8D-5667-492E-94C9-3AAC32F80360}" type="datetime1">
              <a:rPr lang="vi-VN" smtClean="0"/>
              <a:t>10/09/2024</a:t>
            </a:fld>
            <a:endParaRPr lang="en-US"/>
          </a:p>
        </p:txBody>
      </p:sp>
      <p:sp>
        <p:nvSpPr>
          <p:cNvPr id="6" name="Footer Placeholder 5"/>
          <p:cNvSpPr>
            <a:spLocks noGrp="1"/>
          </p:cNvSpPr>
          <p:nvPr>
            <p:ph type="ftr" sz="quarter" idx="11"/>
          </p:nvPr>
        </p:nvSpPr>
        <p:spPr/>
        <p:txBody>
          <a:bodyPr/>
          <a:lstStyle/>
          <a:p>
            <a:r>
              <a:rPr lang="vi-VN"/>
              <a:t>Chương 3: Sockets</a:t>
            </a:r>
            <a:endParaRPr lang="en-US"/>
          </a:p>
        </p:txBody>
      </p:sp>
      <p:sp>
        <p:nvSpPr>
          <p:cNvPr id="7" name="Slide Number Placeholder 6"/>
          <p:cNvSpPr>
            <a:spLocks noGrp="1"/>
          </p:cNvSpPr>
          <p:nvPr>
            <p:ph type="sldNum" sz="quarter" idx="12"/>
          </p:nvPr>
        </p:nvSpPr>
        <p:spPr/>
        <p:txBody>
          <a:bodyPr/>
          <a:lstStyle/>
          <a:p>
            <a:fld id="{67CF214C-0432-49BA-A478-5B1528AB10DA}" type="slidenum">
              <a:rPr lang="en-US" smtClean="0"/>
              <a:t>‹#›</a:t>
            </a:fld>
            <a:endParaRPr lang="en-US"/>
          </a:p>
        </p:txBody>
      </p:sp>
    </p:spTree>
    <p:extLst>
      <p:ext uri="{BB962C8B-B14F-4D97-AF65-F5344CB8AC3E}">
        <p14:creationId xmlns:p14="http://schemas.microsoft.com/office/powerpoint/2010/main" val="511220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8773D-E871-4B52-9A3B-A0812227FEC6}" type="datetime1">
              <a:rPr lang="vi-VN" smtClean="0"/>
              <a:t>10/09/2024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Chương 3: Sockets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F214C-0432-49BA-A478-5B1528AB10DA}" type="slidenum">
              <a:rPr lang="en-US" smtClean="0"/>
              <a:t>‹#›</a:t>
            </a:fld>
            <a:endParaRPr lang="en-US"/>
          </a:p>
        </p:txBody>
      </p:sp>
    </p:spTree>
    <p:extLst>
      <p:ext uri="{BB962C8B-B14F-4D97-AF65-F5344CB8AC3E}">
        <p14:creationId xmlns:p14="http://schemas.microsoft.com/office/powerpoint/2010/main" val="364472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s-help://MS.VSCC.v80/MS.MSDN.v80/MS.NETDEVFX.v20.en/cpref10/html/F_System_Net_IPAddress_Broadcast.htm" TargetMode="External"/><Relationship Id="rId2" Type="http://schemas.openxmlformats.org/officeDocument/2006/relationships/hyperlink" Target="ms-help://MS.VSCC.v80/MS.MSDN.v80/MS.NETDEVFX.v20.en/cpref10/html/F_System_Net_IPAddress_Any.htm" TargetMode="External"/><Relationship Id="rId1" Type="http://schemas.openxmlformats.org/officeDocument/2006/relationships/slideLayout" Target="../slideLayouts/slideLayout2.xml"/><Relationship Id="rId5" Type="http://schemas.openxmlformats.org/officeDocument/2006/relationships/hyperlink" Target="ms-help://MS.VSCC.v80/MS.MSDN.v80/MS.NETDEVFX.v20.en/cpref10/html/P_System_Net_IPAddress_Address.htm" TargetMode="External"/><Relationship Id="rId4" Type="http://schemas.openxmlformats.org/officeDocument/2006/relationships/hyperlink" Target="ms-help://MS.VSCC.v80/MS.MSDN.v80/MS.NETDEVFX.v20.en/cpref10/html/F_System_Net_IPAddress_Loopback.ht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ms-help://MS.VSCC.v80/MS.MSDN.v80/MS.NETDEVFX.v20.en/cpref10/html/M_System_Net_IPAddress_GetAddressBytes.htm" TargetMode="External"/><Relationship Id="rId2" Type="http://schemas.openxmlformats.org/officeDocument/2006/relationships/hyperlink" Target="ms-help://MS.VSCC.v80/MS.MSDN.v80/MS.NETDEVFX.v20.en/cpref10/html/P_System_Net_IPAddress_AddressFamily.htm" TargetMode="External"/><Relationship Id="rId1" Type="http://schemas.openxmlformats.org/officeDocument/2006/relationships/slideLayout" Target="../slideLayouts/slideLayout2.xml"/><Relationship Id="rId4" Type="http://schemas.openxmlformats.org/officeDocument/2006/relationships/hyperlink" Target="ms-help://MS.VSCC.v80/MS.MSDN.v80/MS.NETDEVFX.v20.en/cpref10/html/O_T_System_Net_IPAddress_HostToNetworkOrder.ht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ms-help://MS.VSCC.v80/MS.MSDN.v80/MS.NETDEVFX.v20.en/cpref10/html/O_T_System_Net_IPAddress_NetworkToHostOrder.htm" TargetMode="External"/><Relationship Id="rId2" Type="http://schemas.openxmlformats.org/officeDocument/2006/relationships/hyperlink" Target="ms-help://MS.VSCC.v80/MS.MSDN.v80/MS.NETDEVFX.v20.en/cpref10/html/M_System_Net_IPAddress_IsLoopback_1_60004a31.htm" TargetMode="External"/><Relationship Id="rId1" Type="http://schemas.openxmlformats.org/officeDocument/2006/relationships/slideLayout" Target="../slideLayouts/slideLayout2.xml"/><Relationship Id="rId6" Type="http://schemas.openxmlformats.org/officeDocument/2006/relationships/hyperlink" Target="ms-help://MS.VSCC.v80/MS.MSDN.v80/MS.NETDEVFX.v20.en/cpref10/html/M_System_Net_IPAddress_TryParse_1_c5158803.htm" TargetMode="External"/><Relationship Id="rId5" Type="http://schemas.openxmlformats.org/officeDocument/2006/relationships/hyperlink" Target="ms-help://MS.VSCC.v80/MS.MSDN.v80/MS.NETDEVFX.v20.en/cpref10/html/M_System_Net_IPAddress_ToString.htm" TargetMode="External"/><Relationship Id="rId4" Type="http://schemas.openxmlformats.org/officeDocument/2006/relationships/hyperlink" Target="ms-help://MS.VSCC.v80/MS.MSDN.v80/MS.NETDEVFX.v20.en/cpref10/html/M_System_Net_IPAddress_Parse_1_16219e3a.ht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s-help://MS.VSCC.v80/MS.MSDN.v80/MS.NETDEVFX.v20.en/cpref10/html/P_System_Net_IPEndPoint_AddressFamily.htm" TargetMode="External"/><Relationship Id="rId2" Type="http://schemas.openxmlformats.org/officeDocument/2006/relationships/hyperlink" Target="ms-help://MS.VSCC.v80/MS.MSDN.v80/MS.NETDEVFX.v20.en/cpref10/html/P_System_Net_IPEndPoint_Address.htm" TargetMode="External"/><Relationship Id="rId1" Type="http://schemas.openxmlformats.org/officeDocument/2006/relationships/slideLayout" Target="../slideLayouts/slideLayout2.xml"/><Relationship Id="rId4" Type="http://schemas.openxmlformats.org/officeDocument/2006/relationships/hyperlink" Target="ms-help://MS.VSCC.v80/MS.MSDN.v80/MS.NETDEVFX.v20.en/cpref10/html/P_System_Net_IPEndPoint_Port.htm"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ms-help://MS.VSCC.v80/MS.MSDN.v80/MS.NETDEVFX.v20.en/cpref10/html/C_System_Net_IPEndPoint_ctor_1_7fcfd676.htm" TargetMode="External"/><Relationship Id="rId2" Type="http://schemas.openxmlformats.org/officeDocument/2006/relationships/hyperlink" Target="ms-help://MS.VSCC.v80/MS.MSDN.v80/MS.NETDEVFX.v20.en/cpref10/html/C_System_Net_IPEndPoint_ctor_1_da075419.htm" TargetMode="External"/><Relationship Id="rId1" Type="http://schemas.openxmlformats.org/officeDocument/2006/relationships/slideLayout" Target="../slideLayouts/slideLayout2.xml"/><Relationship Id="rId5" Type="http://schemas.openxmlformats.org/officeDocument/2006/relationships/hyperlink" Target="ms-help://MS.VSCC.v80/MS.MSDN.v80/MS.NETDEVFX.v20.en/cpref10/html/M_System_Net_IPEndPoint_ToString.htm" TargetMode="External"/><Relationship Id="rId4" Type="http://schemas.openxmlformats.org/officeDocument/2006/relationships/hyperlink" Target="ms-help://MS.VSCC.v80/MS.MSDN.v80/MS.NETDEVFX.v20.en/cpref10/html/M_System_Net_IPEndPoint_Create_1_791bdf8d.ht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s-help://MS.VSCC.v80/MS.MSDN.v80/MS.NETDEVFX.v20.en/cpref10/html/P_System_Net_IPHostEntry_Aliases.htm" TargetMode="External"/><Relationship Id="rId2" Type="http://schemas.openxmlformats.org/officeDocument/2006/relationships/hyperlink" Target="ms-help://MS.VSCC.v80/MS.MSDN.v80/MS.NETDEVFX.v20.en/cpref10/html/P_System_Net_IPHostEntry_AddressList.htm" TargetMode="External"/><Relationship Id="rId1" Type="http://schemas.openxmlformats.org/officeDocument/2006/relationships/slideLayout" Target="../slideLayouts/slideLayout2.xml"/><Relationship Id="rId4" Type="http://schemas.openxmlformats.org/officeDocument/2006/relationships/hyperlink" Target="ms-help://MS.VSCC.v80/MS.MSDN.v80/MS.NETDEVFX.v20.en/cpref10/html/P_System_Net_IPHostEntry_HostName.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ms-help://MS.VSCC.v80/MS.MSDN.v80/MS.NETDEVFX.v20.en/cpref10/html/M_System_Net_Dns_GetHostByName_1_16219e3a.htm" TargetMode="External"/><Relationship Id="rId2" Type="http://schemas.openxmlformats.org/officeDocument/2006/relationships/hyperlink" Target="ms-help://MS.VSCC.v80/MS.MSDN.v80/MS.NETDEVFX.v20.en/cpref10/html/O_T_System_Net_Dns_GetHostByAddress.ht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ms-help://MS.VSCC.v80/MS.MSDN.v80/MS.NETDEVFX.v20.en/cpref10/html/O_T_System_Net_Dns_GetHostEntry.htm" TargetMode="External"/><Relationship Id="rId2" Type="http://schemas.openxmlformats.org/officeDocument/2006/relationships/hyperlink" Target="ms-help://MS.VSCC.v80/MS.MSDN.v80/MS.NETDEVFX.v20.en/cpref10/html/M_System_Net_Dns_GetHostAddresses_1_16219e3a.htm" TargetMode="External"/><Relationship Id="rId1" Type="http://schemas.openxmlformats.org/officeDocument/2006/relationships/slideLayout" Target="../slideLayouts/slideLayout2.xml"/><Relationship Id="rId5" Type="http://schemas.openxmlformats.org/officeDocument/2006/relationships/hyperlink" Target="ms-help://MS.VSCC.v80/MS.MSDN.v80/MS.NETDEVFX.v20.en/cpref10/html/M_System_Net_Dns_Resolve_1_16219e3a.htm" TargetMode="External"/><Relationship Id="rId4" Type="http://schemas.openxmlformats.org/officeDocument/2006/relationships/hyperlink" Target="ms-help://MS.VSCC.v80/MS.MSDN.v80/MS.NETDEVFX.v20.en/cpref10/html/M_System_Net_Dns_GetHostName.ht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ms-help://MS.VSCC.v80/MS.MSDN.v80/MS.NETDEVFX.v20.en/cpref10/html/C_System_Net_Sockets_UdpClient_ctor_1_9e5eac74.htm" TargetMode="External"/><Relationship Id="rId2" Type="http://schemas.openxmlformats.org/officeDocument/2006/relationships/hyperlink" Target="ms-help://MS.VSCC.v80/MS.MSDN.v80/MS.NETDEVFX.v20.en/cpref10/html/C_System_Net_Sockets_UdpClient_ctor.htm" TargetMode="External"/><Relationship Id="rId1" Type="http://schemas.openxmlformats.org/officeDocument/2006/relationships/slideLayout" Target="../slideLayouts/slideLayout2.xml"/><Relationship Id="rId4" Type="http://schemas.openxmlformats.org/officeDocument/2006/relationships/hyperlink" Target="ms-help://MS.VSCC.v80/MS.MSDN.v80/MS.NETDEVFX.v20.en/cpref10/html/C_System_Net_Sockets_UdpClient_ctor_1_f865e12f.htm"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ms-help://MS.VSCC.v80/MS.MSDN.v80/MS.NETDEVFX.v20.en/cpref10/html/C_System_Net_Sockets_UdpClient_ctor_1_bdadfd21.htm" TargetMode="External"/><Relationship Id="rId2" Type="http://schemas.openxmlformats.org/officeDocument/2006/relationships/hyperlink" Target="ms-help://MS.VSCC.v80/MS.MSDN.v80/MS.NETDEVFX.v20.en/cpref10/html/C_System_Net_Sockets_UdpClient_ctor_1_0de96836.htm" TargetMode="External"/><Relationship Id="rId1" Type="http://schemas.openxmlformats.org/officeDocument/2006/relationships/slideLayout" Target="../slideLayouts/slideLayout2.xml"/><Relationship Id="rId4" Type="http://schemas.openxmlformats.org/officeDocument/2006/relationships/hyperlink" Target="ms-help://MS.VSCC.v80/MS.MSDN.v80/MS.NETDEVFX.v20.en/cpref10/html/C_System_Net_Sockets_UdpClient_ctor_1_a896f3dd.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ms-help://MS.VSCC.v80/MS.MSDN.v80/MS.NETDEVFX.v20.en/cpref10/html/M_System_Net_Sockets_UdpClient_Receive_1_91167844.htm" TargetMode="External"/><Relationship Id="rId3" Type="http://schemas.openxmlformats.org/officeDocument/2006/relationships/hyperlink" Target="ms-help://MS.VSCC.v80/MS.MSDN.v80/MS.NETDEVFX.v20.en/cpref10/html/O_T_System_Net_Sockets_UdpClient_BeginSend.htm" TargetMode="External"/><Relationship Id="rId7" Type="http://schemas.openxmlformats.org/officeDocument/2006/relationships/hyperlink" Target="ms-help://MS.VSCC.v80/MS.MSDN.v80/MS.NETDEVFX.v20.en/cpref10/html/M_System_Net_Sockets_UdpClient_EndSend_1_d7321089.htm" TargetMode="External"/><Relationship Id="rId2" Type="http://schemas.openxmlformats.org/officeDocument/2006/relationships/hyperlink" Target="ms-help://MS.VSCC.v80/MS.MSDN.v80/MS.NETDEVFX.v20.en/cpref10/html/M_System_Net_Sockets_UdpClient_BeginReceive_1_2bb042b2.htm" TargetMode="External"/><Relationship Id="rId1" Type="http://schemas.openxmlformats.org/officeDocument/2006/relationships/slideLayout" Target="../slideLayouts/slideLayout2.xml"/><Relationship Id="rId6" Type="http://schemas.openxmlformats.org/officeDocument/2006/relationships/hyperlink" Target="ms-help://MS.VSCC.v80/MS.MSDN.v80/MS.NETDEVFX.v20.en/cpref10/html/M_System_Net_Sockets_UdpClient_EndReceive_2_b4785f65.htm" TargetMode="External"/><Relationship Id="rId5" Type="http://schemas.openxmlformats.org/officeDocument/2006/relationships/hyperlink" Target="ms-help://MS.VSCC.v80/MS.MSDN.v80/MS.NETDEVFX.v20.en/cpref10/html/O_T_System_Net_Sockets_UdpClient_Connect.htm" TargetMode="External"/><Relationship Id="rId4" Type="http://schemas.openxmlformats.org/officeDocument/2006/relationships/hyperlink" Target="ms-help://MS.VSCC.v80/MS.MSDN.v80/MS.NETDEVFX.v20.en/cpref10/html/M_System_Net_Sockets_UdpClient_Close.htm" TargetMode="External"/><Relationship Id="rId9" Type="http://schemas.openxmlformats.org/officeDocument/2006/relationships/hyperlink" Target="ms-help://MS.VSCC.v80/MS.MSDN.v80/MS.NETDEVFX.v20.en/cpref10/html/O_T_System_Net_Sockets_UdpClient_Send.ht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ms-help://MS.VSCC.v80/MS.MSDN.v80/MS.NETDEVFX.v20.en/cpref10/html/C_System_Net_Sockets_TcpClient_ctor_1_0de96836.htm" TargetMode="External"/><Relationship Id="rId2" Type="http://schemas.openxmlformats.org/officeDocument/2006/relationships/hyperlink" Target="ms-help://MS.VSCC.v80/MS.MSDN.v80/MS.NETDEVFX.v20.en/cpref10/html/C_System_Net_Sockets_TcpClient_ctor.htm" TargetMode="External"/><Relationship Id="rId1" Type="http://schemas.openxmlformats.org/officeDocument/2006/relationships/slideLayout" Target="../slideLayouts/slideLayout2.xml"/><Relationship Id="rId4" Type="http://schemas.openxmlformats.org/officeDocument/2006/relationships/hyperlink" Target="ms-help://MS.VSCC.v80/MS.MSDN.v80/MS.NETDEVFX.v20.en/cpref10/html/C_System_Net_Sockets_TcpClient_ctor_1_a896f3dd.htm"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ms-help://MS.VSCC.v80/MS.MSDN.v80/MS.NETDEVFX.v20.en/cpref10/html/P_System_Net_Sockets_TcpClient_Client.htm" TargetMode="External"/><Relationship Id="rId2" Type="http://schemas.openxmlformats.org/officeDocument/2006/relationships/hyperlink" Target="ms-help://MS.VSCC.v80/MS.MSDN.v80/MS.NETDEVFX.v20.en/cpref10/html/P_System_Net_Sockets_TcpClient_Available.htm" TargetMode="External"/><Relationship Id="rId1" Type="http://schemas.openxmlformats.org/officeDocument/2006/relationships/slideLayout" Target="../slideLayouts/slideLayout2.xml"/><Relationship Id="rId4" Type="http://schemas.openxmlformats.org/officeDocument/2006/relationships/hyperlink" Target="ms-help://MS.VSCC.v80/MS.MSDN.v80/MS.NETDEVFX.v20.en/cpref10/html/P_System_Net_Sockets_TcpClient_Connected.htm"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ms-help://MS.VSCC.v80/MS.MSDN.v80/MS.NETDEVFX.v20.en/cpref10/html/O_T_System_Net_Sockets_TcpClient_Connect.htm" TargetMode="External"/><Relationship Id="rId2" Type="http://schemas.openxmlformats.org/officeDocument/2006/relationships/hyperlink" Target="ms-help://MS.VSCC.v80/MS.MSDN.v80/MS.NETDEVFX.v20.en/cpref10/html/M_System_Net_Sockets_TcpClient_Close.htm" TargetMode="External"/><Relationship Id="rId1" Type="http://schemas.openxmlformats.org/officeDocument/2006/relationships/slideLayout" Target="../slideLayouts/slideLayout2.xml"/><Relationship Id="rId5" Type="http://schemas.openxmlformats.org/officeDocument/2006/relationships/hyperlink" Target="ms-help://MS.VSCC.v80/MS.MSDN.v80/MS.NETDEVFX.v20.en/cpref10/html/T_System_Net_Sockets_NetworkStream.htm" TargetMode="External"/><Relationship Id="rId4" Type="http://schemas.openxmlformats.org/officeDocument/2006/relationships/hyperlink" Target="ms-help://MS.VSCC.v80/MS.MSDN.v80/MS.NETDEVFX.v20.en/cpref10/html/M_System_Net_Sockets_TcpClient_GetStream.htm"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ms-help://MS.VSCC.v80/MS.MSDN.v80/MS.NETDEVFX.v20.en/cpref10/html/C_System_Net_Sockets_TcpListener_ctor_1_0de96836.htm" TargetMode="External"/><Relationship Id="rId2" Type="http://schemas.openxmlformats.org/officeDocument/2006/relationships/hyperlink" Target="ms-help://MS.VSCC.v80/MS.MSDN.v80/MS.NETDEVFX.v20.en/cpref10/html/C_System_Net_Sockets_TcpListener_ctor_1_f865e12f.htm" TargetMode="External"/><Relationship Id="rId1" Type="http://schemas.openxmlformats.org/officeDocument/2006/relationships/slideLayout" Target="../slideLayouts/slideLayout2.xml"/><Relationship Id="rId4" Type="http://schemas.openxmlformats.org/officeDocument/2006/relationships/hyperlink" Target="ms-help://MS.VSCC.v80/MS.MSDN.v80/MS.NETDEVFX.v20.en/cpref10/html/C_System_Net_Sockets_TcpListener_ctor_1_7fcfd676.htm" TargetMode="External"/></Relationships>
</file>

<file path=ppt/slides/_rels/slide88.xml.rels><?xml version="1.0" encoding="UTF-8" standalone="yes"?>
<Relationships xmlns="http://schemas.openxmlformats.org/package/2006/relationships"><Relationship Id="rId3" Type="http://schemas.openxmlformats.org/officeDocument/2006/relationships/hyperlink" Target="ms-help://MS.VSCC.v80/MS.MSDN.v80/MS.NETDEVFX.v20.en/cpref10/html/M_System_Net_Sockets_TcpListener_AcceptTcpClient.htm" TargetMode="External"/><Relationship Id="rId2" Type="http://schemas.openxmlformats.org/officeDocument/2006/relationships/hyperlink" Target="ms-help://MS.VSCC.v80/MS.MSDN.v80/MS.NETDEVFX.v20.en/cpref10/html/M_System_Net_Sockets_TcpListener_AcceptSocket.htm" TargetMode="External"/><Relationship Id="rId1" Type="http://schemas.openxmlformats.org/officeDocument/2006/relationships/slideLayout" Target="../slideLayouts/slideLayout2.xml"/><Relationship Id="rId6" Type="http://schemas.openxmlformats.org/officeDocument/2006/relationships/hyperlink" Target="ms-help://MS.VSCC.v80/MS.MSDN.v80/MS.NETDEVFX.v20.en/cpref10/html/M_System_Net_Sockets_TcpListener_Stop.htm" TargetMode="External"/><Relationship Id="rId5" Type="http://schemas.openxmlformats.org/officeDocument/2006/relationships/hyperlink" Target="ms-help://MS.VSCC.v80/MS.MSDN.v80/MS.NETDEVFX.v20.en/cpref10/html/O_T_System_Net_Sockets_TcpListener_Start.htm" TargetMode="External"/><Relationship Id="rId4" Type="http://schemas.openxmlformats.org/officeDocument/2006/relationships/hyperlink" Target="ms-help://MS.VSCC.v80/MS.MSDN.v80/MS.NETDEVFX.v20.en/cpref10/html/M_System_Net_Sockets_TcpListener_Pending.htm"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CHƯƠNG 3</a:t>
            </a:r>
            <a:br>
              <a:rPr lang="en-US"/>
            </a:br>
            <a:r>
              <a:rPr lang="en-US"/>
              <a:t>SOCKETS</a:t>
            </a:r>
          </a:p>
        </p:txBody>
      </p:sp>
      <p:sp>
        <p:nvSpPr>
          <p:cNvPr id="4" name="Subtitle 2"/>
          <p:cNvSpPr txBox="1">
            <a:spLocks/>
          </p:cNvSpPr>
          <p:nvPr/>
        </p:nvSpPr>
        <p:spPr>
          <a:xfrm>
            <a:off x="548184" y="3861048"/>
            <a:ext cx="7992888"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a:solidFill>
                <a:srgbClr val="00B050"/>
              </a:solidFill>
            </a:endParaRPr>
          </a:p>
        </p:txBody>
      </p:sp>
      <p:sp>
        <p:nvSpPr>
          <p:cNvPr id="5" name="Subtitle 4"/>
          <p:cNvSpPr>
            <a:spLocks noGrp="1"/>
          </p:cNvSpPr>
          <p:nvPr>
            <p:ph type="subTitle" idx="1"/>
          </p:nvPr>
        </p:nvSpPr>
        <p:spPr>
          <a:xfrm>
            <a:off x="1344228" y="3717032"/>
            <a:ext cx="6400800" cy="1752600"/>
          </a:xfrm>
        </p:spPr>
        <p:txBody>
          <a:bodyPr>
            <a:normAutofit fontScale="92500" lnSpcReduction="20000"/>
          </a:bodyPr>
          <a:lstStyle/>
          <a:p>
            <a:r>
              <a:rPr lang="en-US">
                <a:solidFill>
                  <a:srgbClr val="00B050"/>
                </a:solidFill>
              </a:rPr>
              <a:t>ThS. Trần Bá Nhiệm</a:t>
            </a:r>
          </a:p>
          <a:p>
            <a:r>
              <a:rPr lang="en-US">
                <a:solidFill>
                  <a:srgbClr val="00B050"/>
                </a:solidFill>
              </a:rPr>
              <a:t>Website: sites.google.com/site/tranbanhiem</a:t>
            </a:r>
          </a:p>
          <a:p>
            <a:r>
              <a:rPr lang="en-US">
                <a:solidFill>
                  <a:srgbClr val="00B050"/>
                </a:solidFill>
              </a:rPr>
              <a:t>Email: tranbanhiem@gmail.com</a:t>
            </a:r>
          </a:p>
          <a:p>
            <a:endParaRPr lang="en-US"/>
          </a:p>
        </p:txBody>
      </p:sp>
    </p:spTree>
    <p:extLst>
      <p:ext uri="{BB962C8B-B14F-4D97-AF65-F5344CB8AC3E}">
        <p14:creationId xmlns:p14="http://schemas.microsoft.com/office/powerpoint/2010/main" val="1447079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Ứng dụng và cổng thường gặp</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856017183"/>
              </p:ext>
            </p:extLst>
          </p:nvPr>
        </p:nvGraphicFramePr>
        <p:xfrm>
          <a:off x="899592" y="2132856"/>
          <a:ext cx="7560840" cy="3169920"/>
        </p:xfrm>
        <a:graphic>
          <a:graphicData uri="http://schemas.openxmlformats.org/drawingml/2006/table">
            <a:tbl>
              <a:tblPr firstRow="1" bandRow="1">
                <a:tableStyleId>{5940675A-B579-460E-94D1-54222C63F5DA}</a:tableStyleId>
              </a:tblPr>
              <a:tblGrid>
                <a:gridCol w="2304256">
                  <a:extLst>
                    <a:ext uri="{9D8B030D-6E8A-4147-A177-3AD203B41FA5}">
                      <a16:colId xmlns:a16="http://schemas.microsoft.com/office/drawing/2014/main" val="20000"/>
                    </a:ext>
                  </a:extLst>
                </a:gridCol>
                <a:gridCol w="5256584">
                  <a:extLst>
                    <a:ext uri="{9D8B030D-6E8A-4147-A177-3AD203B41FA5}">
                      <a16:colId xmlns:a16="http://schemas.microsoft.com/office/drawing/2014/main" val="20001"/>
                    </a:ext>
                  </a:extLst>
                </a:gridCol>
              </a:tblGrid>
              <a:tr h="370840">
                <a:tc>
                  <a:txBody>
                    <a:bodyPr/>
                    <a:lstStyle/>
                    <a:p>
                      <a:pPr algn="ctr"/>
                      <a:r>
                        <a:rPr lang="en-US" sz="2000" b="1"/>
                        <a:t>Port</a:t>
                      </a:r>
                    </a:p>
                  </a:txBody>
                  <a:tcPr/>
                </a:tc>
                <a:tc>
                  <a:txBody>
                    <a:bodyPr/>
                    <a:lstStyle/>
                    <a:p>
                      <a:pPr algn="ctr"/>
                      <a:r>
                        <a:rPr lang="en-US" sz="2000" b="1"/>
                        <a:t>Protocol</a:t>
                      </a:r>
                    </a:p>
                  </a:txBody>
                  <a:tcPr/>
                </a:tc>
                <a:extLst>
                  <a:ext uri="{0D108BD9-81ED-4DB2-BD59-A6C34878D82A}">
                    <a16:rowId xmlns:a16="http://schemas.microsoft.com/office/drawing/2014/main" val="10000"/>
                  </a:ext>
                </a:extLst>
              </a:tr>
              <a:tr h="370840">
                <a:tc>
                  <a:txBody>
                    <a:bodyPr/>
                    <a:lstStyle/>
                    <a:p>
                      <a:r>
                        <a:rPr lang="en-US" sz="2000"/>
                        <a:t>20</a:t>
                      </a:r>
                    </a:p>
                  </a:txBody>
                  <a:tcPr/>
                </a:tc>
                <a:tc>
                  <a:txBody>
                    <a:bodyPr/>
                    <a:lstStyle/>
                    <a:p>
                      <a:r>
                        <a:rPr lang="en-US" sz="2000"/>
                        <a:t>FTP data</a:t>
                      </a:r>
                    </a:p>
                  </a:txBody>
                  <a:tcPr/>
                </a:tc>
                <a:extLst>
                  <a:ext uri="{0D108BD9-81ED-4DB2-BD59-A6C34878D82A}">
                    <a16:rowId xmlns:a16="http://schemas.microsoft.com/office/drawing/2014/main" val="10001"/>
                  </a:ext>
                </a:extLst>
              </a:tr>
              <a:tr h="370840">
                <a:tc>
                  <a:txBody>
                    <a:bodyPr/>
                    <a:lstStyle/>
                    <a:p>
                      <a:r>
                        <a:rPr lang="en-US" sz="2000"/>
                        <a:t>21</a:t>
                      </a:r>
                    </a:p>
                  </a:txBody>
                  <a:tcPr/>
                </a:tc>
                <a:tc>
                  <a:txBody>
                    <a:bodyPr/>
                    <a:lstStyle/>
                    <a:p>
                      <a:r>
                        <a:rPr lang="en-US" sz="2000"/>
                        <a:t>FTP control</a:t>
                      </a:r>
                    </a:p>
                  </a:txBody>
                  <a:tcPr/>
                </a:tc>
                <a:extLst>
                  <a:ext uri="{0D108BD9-81ED-4DB2-BD59-A6C34878D82A}">
                    <a16:rowId xmlns:a16="http://schemas.microsoft.com/office/drawing/2014/main" val="10002"/>
                  </a:ext>
                </a:extLst>
              </a:tr>
              <a:tr h="370840">
                <a:tc>
                  <a:txBody>
                    <a:bodyPr/>
                    <a:lstStyle/>
                    <a:p>
                      <a:r>
                        <a:rPr lang="en-US" sz="2000"/>
                        <a:t>25</a:t>
                      </a:r>
                    </a:p>
                  </a:txBody>
                  <a:tcPr/>
                </a:tc>
                <a:tc>
                  <a:txBody>
                    <a:bodyPr/>
                    <a:lstStyle/>
                    <a:p>
                      <a:r>
                        <a:rPr lang="en-US" sz="2000"/>
                        <a:t>SMTP (email, outgoing)</a:t>
                      </a:r>
                    </a:p>
                  </a:txBody>
                  <a:tcPr/>
                </a:tc>
                <a:extLst>
                  <a:ext uri="{0D108BD9-81ED-4DB2-BD59-A6C34878D82A}">
                    <a16:rowId xmlns:a16="http://schemas.microsoft.com/office/drawing/2014/main" val="10003"/>
                  </a:ext>
                </a:extLst>
              </a:tr>
              <a:tr h="370840">
                <a:tc>
                  <a:txBody>
                    <a:bodyPr/>
                    <a:lstStyle/>
                    <a:p>
                      <a:r>
                        <a:rPr lang="en-US" sz="2000"/>
                        <a:t>53</a:t>
                      </a:r>
                    </a:p>
                  </a:txBody>
                  <a:tcPr/>
                </a:tc>
                <a:tc>
                  <a:txBody>
                    <a:bodyPr/>
                    <a:lstStyle/>
                    <a:p>
                      <a:r>
                        <a:rPr lang="en-US" sz="2000"/>
                        <a:t>DNS (Domain Name Service)</a:t>
                      </a:r>
                    </a:p>
                  </a:txBody>
                  <a:tcPr/>
                </a:tc>
                <a:extLst>
                  <a:ext uri="{0D108BD9-81ED-4DB2-BD59-A6C34878D82A}">
                    <a16:rowId xmlns:a16="http://schemas.microsoft.com/office/drawing/2014/main" val="10004"/>
                  </a:ext>
                </a:extLst>
              </a:tr>
              <a:tr h="370840">
                <a:tc>
                  <a:txBody>
                    <a:bodyPr/>
                    <a:lstStyle/>
                    <a:p>
                      <a:r>
                        <a:rPr lang="en-US" sz="2000"/>
                        <a:t>80</a:t>
                      </a:r>
                    </a:p>
                  </a:txBody>
                  <a:tcPr/>
                </a:tc>
                <a:tc>
                  <a:txBody>
                    <a:bodyPr/>
                    <a:lstStyle/>
                    <a:p>
                      <a:r>
                        <a:rPr lang="en-US" sz="2000"/>
                        <a:t>HTTP (Web)</a:t>
                      </a:r>
                    </a:p>
                  </a:txBody>
                  <a:tcPr/>
                </a:tc>
                <a:extLst>
                  <a:ext uri="{0D108BD9-81ED-4DB2-BD59-A6C34878D82A}">
                    <a16:rowId xmlns:a16="http://schemas.microsoft.com/office/drawing/2014/main" val="10005"/>
                  </a:ext>
                </a:extLst>
              </a:tr>
              <a:tr h="370840">
                <a:tc>
                  <a:txBody>
                    <a:bodyPr/>
                    <a:lstStyle/>
                    <a:p>
                      <a:r>
                        <a:rPr lang="en-US" sz="2000"/>
                        <a:t>110</a:t>
                      </a:r>
                    </a:p>
                  </a:txBody>
                  <a:tcPr/>
                </a:tc>
                <a:tc>
                  <a:txBody>
                    <a:bodyPr/>
                    <a:lstStyle/>
                    <a:p>
                      <a:r>
                        <a:rPr lang="en-US" sz="2000"/>
                        <a:t>POP3 (email, incoming)</a:t>
                      </a:r>
                    </a:p>
                  </a:txBody>
                  <a:tcPr/>
                </a:tc>
                <a:extLst>
                  <a:ext uri="{0D108BD9-81ED-4DB2-BD59-A6C34878D82A}">
                    <a16:rowId xmlns:a16="http://schemas.microsoft.com/office/drawing/2014/main" val="10006"/>
                  </a:ext>
                </a:extLst>
              </a:tr>
              <a:tr h="370840">
                <a:tc>
                  <a:txBody>
                    <a:bodyPr/>
                    <a:lstStyle/>
                    <a:p>
                      <a:r>
                        <a:rPr lang="en-US" sz="2000"/>
                        <a:t>143</a:t>
                      </a:r>
                    </a:p>
                  </a:txBody>
                  <a:tcPr/>
                </a:tc>
                <a:tc>
                  <a:txBody>
                    <a:bodyPr/>
                    <a:lstStyle/>
                    <a:p>
                      <a:r>
                        <a:rPr lang="en-US" sz="2000"/>
                        <a:t>IMAP (email, incoming)</a:t>
                      </a:r>
                    </a:p>
                  </a:txBody>
                  <a:tcPr/>
                </a:tc>
                <a:extLst>
                  <a:ext uri="{0D108BD9-81ED-4DB2-BD59-A6C34878D82A}">
                    <a16:rowId xmlns:a16="http://schemas.microsoft.com/office/drawing/2014/main" val="10007"/>
                  </a:ext>
                </a:extLst>
              </a:tr>
            </a:tbl>
          </a:graphicData>
        </a:graphic>
      </p:graphicFrame>
      <p:sp>
        <p:nvSpPr>
          <p:cNvPr id="4" name="Date Placeholder 3"/>
          <p:cNvSpPr>
            <a:spLocks noGrp="1"/>
          </p:cNvSpPr>
          <p:nvPr>
            <p:ph type="dt" sz="half" idx="10"/>
          </p:nvPr>
        </p:nvSpPr>
        <p:spPr/>
        <p:txBody>
          <a:bodyPr/>
          <a:lstStyle/>
          <a:p>
            <a:fld id="{1EE1825B-1284-45A2-AE19-E8E2CE953194}"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10</a:t>
            </a:fld>
            <a:endParaRPr lang="en-US"/>
          </a:p>
        </p:txBody>
      </p:sp>
    </p:spTree>
    <p:extLst>
      <p:ext uri="{BB962C8B-B14F-4D97-AF65-F5344CB8AC3E}">
        <p14:creationId xmlns:p14="http://schemas.microsoft.com/office/powerpoint/2010/main" val="5779704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a:t>
            </a:r>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startAt="6"/>
            </a:pPr>
            <a:r>
              <a:rPr lang="en-US" dirty="0" err="1">
                <a:solidFill>
                  <a:srgbClr val="FF0000"/>
                </a:solidFill>
              </a:rPr>
              <a:t>Viết</a:t>
            </a:r>
            <a:r>
              <a:rPr lang="en-US" dirty="0">
                <a:solidFill>
                  <a:srgbClr val="FF0000"/>
                </a:solidFill>
              </a:rPr>
              <a:t> </a:t>
            </a:r>
            <a:r>
              <a:rPr lang="en-US" dirty="0" err="1">
                <a:solidFill>
                  <a:srgbClr val="FF0000"/>
                </a:solidFill>
              </a:rPr>
              <a:t>chương</a:t>
            </a:r>
            <a:r>
              <a:rPr lang="en-US" dirty="0">
                <a:solidFill>
                  <a:srgbClr val="FF0000"/>
                </a:solidFill>
              </a:rPr>
              <a:t> </a:t>
            </a:r>
            <a:r>
              <a:rPr lang="en-US" dirty="0" err="1">
                <a:solidFill>
                  <a:srgbClr val="FF0000"/>
                </a:solidFill>
              </a:rPr>
              <a:t>trình</a:t>
            </a:r>
            <a:r>
              <a:rPr lang="en-US" dirty="0">
                <a:solidFill>
                  <a:srgbClr val="FF0000"/>
                </a:solidFill>
              </a:rPr>
              <a:t> </a:t>
            </a:r>
            <a:r>
              <a:rPr lang="en-US" dirty="0" err="1">
                <a:solidFill>
                  <a:srgbClr val="FF0000"/>
                </a:solidFill>
              </a:rPr>
              <a:t>kiểm</a:t>
            </a:r>
            <a:r>
              <a:rPr lang="en-US" dirty="0">
                <a:solidFill>
                  <a:srgbClr val="FF0000"/>
                </a:solidFill>
              </a:rPr>
              <a:t> </a:t>
            </a:r>
            <a:r>
              <a:rPr lang="en-US" dirty="0" err="1">
                <a:solidFill>
                  <a:srgbClr val="FF0000"/>
                </a:solidFill>
              </a:rPr>
              <a:t>tra</a:t>
            </a:r>
            <a:r>
              <a:rPr lang="en-US" dirty="0">
                <a:solidFill>
                  <a:srgbClr val="FF0000"/>
                </a:solidFill>
              </a:rPr>
              <a:t> </a:t>
            </a:r>
            <a:r>
              <a:rPr lang="en-US" dirty="0" err="1">
                <a:solidFill>
                  <a:srgbClr val="FF0000"/>
                </a:solidFill>
              </a:rPr>
              <a:t>xem</a:t>
            </a:r>
            <a:r>
              <a:rPr lang="en-US" dirty="0">
                <a:solidFill>
                  <a:srgbClr val="FF0000"/>
                </a:solidFill>
              </a:rPr>
              <a:t> </a:t>
            </a:r>
            <a:r>
              <a:rPr lang="en-US" dirty="0" err="1">
                <a:solidFill>
                  <a:srgbClr val="FF0000"/>
                </a:solidFill>
              </a:rPr>
              <a:t>máy</a:t>
            </a:r>
            <a:r>
              <a:rPr lang="en-US" dirty="0">
                <a:solidFill>
                  <a:srgbClr val="FF0000"/>
                </a:solidFill>
              </a:rPr>
              <a:t> 192.168.1.1 </a:t>
            </a:r>
            <a:r>
              <a:rPr lang="en-US" dirty="0" err="1">
                <a:solidFill>
                  <a:srgbClr val="FF0000"/>
                </a:solidFill>
              </a:rPr>
              <a:t>có</a:t>
            </a:r>
            <a:r>
              <a:rPr lang="en-US" dirty="0">
                <a:solidFill>
                  <a:srgbClr val="FF0000"/>
                </a:solidFill>
              </a:rPr>
              <a:t> </a:t>
            </a:r>
            <a:r>
              <a:rPr lang="en-US" dirty="0" err="1">
                <a:solidFill>
                  <a:srgbClr val="FF0000"/>
                </a:solidFill>
              </a:rPr>
              <a:t>dịch</a:t>
            </a:r>
            <a:r>
              <a:rPr lang="en-US" dirty="0">
                <a:solidFill>
                  <a:srgbClr val="FF0000"/>
                </a:solidFill>
              </a:rPr>
              <a:t> </a:t>
            </a:r>
            <a:r>
              <a:rPr lang="en-US" dirty="0" err="1">
                <a:solidFill>
                  <a:srgbClr val="FF0000"/>
                </a:solidFill>
              </a:rPr>
              <a:t>vụ</a:t>
            </a:r>
            <a:r>
              <a:rPr lang="en-US" dirty="0">
                <a:solidFill>
                  <a:srgbClr val="FF0000"/>
                </a:solidFill>
              </a:rPr>
              <a:t> FTP </a:t>
            </a:r>
            <a:r>
              <a:rPr lang="en-US" dirty="0" err="1">
                <a:solidFill>
                  <a:srgbClr val="FF0000"/>
                </a:solidFill>
              </a:rPr>
              <a:t>đang</a:t>
            </a:r>
            <a:r>
              <a:rPr lang="en-US" dirty="0">
                <a:solidFill>
                  <a:srgbClr val="FF0000"/>
                </a:solidFill>
              </a:rPr>
              <a:t> </a:t>
            </a:r>
            <a:r>
              <a:rPr lang="en-US" dirty="0" err="1">
                <a:solidFill>
                  <a:srgbClr val="FF0000"/>
                </a:solidFill>
              </a:rPr>
              <a:t>chạy</a:t>
            </a:r>
            <a:r>
              <a:rPr lang="en-US" dirty="0">
                <a:solidFill>
                  <a:srgbClr val="FF0000"/>
                </a:solidFill>
              </a:rPr>
              <a:t> hay </a:t>
            </a:r>
            <a:r>
              <a:rPr lang="en-US" dirty="0" err="1">
                <a:solidFill>
                  <a:srgbClr val="FF0000"/>
                </a:solidFill>
              </a:rPr>
              <a:t>không</a:t>
            </a:r>
            <a:r>
              <a:rPr lang="en-US" dirty="0">
                <a:solidFill>
                  <a:srgbClr val="FF0000"/>
                </a:solidFill>
              </a:rPr>
              <a:t>? – 2 </a:t>
            </a:r>
            <a:r>
              <a:rPr lang="en-US" dirty="0" err="1">
                <a:solidFill>
                  <a:srgbClr val="FF0000"/>
                </a:solidFill>
              </a:rPr>
              <a:t>người</a:t>
            </a:r>
            <a:endParaRPr lang="en-US" dirty="0">
              <a:solidFill>
                <a:srgbClr val="FF0000"/>
              </a:solidFill>
            </a:endParaRPr>
          </a:p>
          <a:p>
            <a:pPr marL="514350" indent="-514350">
              <a:buFont typeface="+mj-lt"/>
              <a:buAutoNum type="arabicPeriod" startAt="6"/>
            </a:pPr>
            <a:r>
              <a:rPr lang="en-US" dirty="0" err="1"/>
              <a:t>Viết</a:t>
            </a:r>
            <a:r>
              <a:rPr lang="en-US" dirty="0"/>
              <a:t> </a:t>
            </a:r>
            <a:r>
              <a:rPr lang="en-US" dirty="0" err="1"/>
              <a:t>chương</a:t>
            </a:r>
            <a:r>
              <a:rPr lang="en-US" dirty="0"/>
              <a:t> </a:t>
            </a:r>
            <a:r>
              <a:rPr lang="en-US" dirty="0" err="1"/>
              <a:t>trình</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máy</a:t>
            </a:r>
            <a:r>
              <a:rPr lang="en-US" dirty="0"/>
              <a:t> "</a:t>
            </a:r>
            <a:r>
              <a:rPr lang="en-US" dirty="0" err="1"/>
              <a:t>Servercntt</a:t>
            </a:r>
            <a:r>
              <a:rPr lang="en-US" dirty="0"/>
              <a:t>" </a:t>
            </a:r>
            <a:r>
              <a:rPr lang="en-US" dirty="0" err="1"/>
              <a:t>có</a:t>
            </a:r>
            <a:r>
              <a:rPr lang="en-US" dirty="0"/>
              <a:t> </a:t>
            </a:r>
            <a:r>
              <a:rPr lang="en-US" dirty="0" err="1"/>
              <a:t>dịch</a:t>
            </a:r>
            <a:r>
              <a:rPr lang="en-US" dirty="0"/>
              <a:t> </a:t>
            </a:r>
            <a:r>
              <a:rPr lang="en-US" dirty="0" err="1"/>
              <a:t>vụ</a:t>
            </a:r>
            <a:r>
              <a:rPr lang="en-US" dirty="0"/>
              <a:t> FTP </a:t>
            </a:r>
            <a:r>
              <a:rPr lang="en-US" dirty="0" err="1"/>
              <a:t>đang</a:t>
            </a:r>
            <a:r>
              <a:rPr lang="en-US" dirty="0"/>
              <a:t> </a:t>
            </a:r>
            <a:r>
              <a:rPr lang="en-US" dirty="0" err="1"/>
              <a:t>chạy</a:t>
            </a:r>
            <a:r>
              <a:rPr lang="en-US" dirty="0"/>
              <a:t> hay </a:t>
            </a:r>
            <a:r>
              <a:rPr lang="en-US" dirty="0" err="1"/>
              <a:t>không</a:t>
            </a:r>
            <a:r>
              <a:rPr lang="en-US" dirty="0"/>
              <a:t>? – </a:t>
            </a:r>
            <a:r>
              <a:rPr lang="en-US" dirty="0" err="1"/>
              <a:t>đề</a:t>
            </a:r>
            <a:r>
              <a:rPr lang="en-US" dirty="0"/>
              <a:t> </a:t>
            </a:r>
            <a:r>
              <a:rPr lang="en-US" dirty="0" err="1"/>
              <a:t>tài</a:t>
            </a:r>
            <a:r>
              <a:rPr lang="en-US" dirty="0"/>
              <a:t> 6, 7 </a:t>
            </a:r>
            <a:r>
              <a:rPr lang="en-US" dirty="0" err="1"/>
              <a:t>gộp</a:t>
            </a:r>
            <a:r>
              <a:rPr lang="en-US" dirty="0"/>
              <a:t> </a:t>
            </a:r>
            <a:r>
              <a:rPr lang="en-US" dirty="0" err="1"/>
              <a:t>chung</a:t>
            </a:r>
            <a:r>
              <a:rPr lang="en-US" dirty="0"/>
              <a:t> </a:t>
            </a:r>
            <a:r>
              <a:rPr lang="en-US" dirty="0" err="1"/>
              <a:t>lại</a:t>
            </a:r>
            <a:r>
              <a:rPr lang="en-US" dirty="0"/>
              <a:t>, </a:t>
            </a:r>
            <a:r>
              <a:rPr lang="en-US" dirty="0" err="1"/>
              <a:t>cho</a:t>
            </a:r>
            <a:r>
              <a:rPr lang="en-US" dirty="0"/>
              <a:t> </a:t>
            </a:r>
            <a:r>
              <a:rPr lang="en-US" dirty="0" err="1"/>
              <a:t>nhóm</a:t>
            </a:r>
            <a:r>
              <a:rPr lang="en-US" dirty="0"/>
              <a:t> 3 </a:t>
            </a:r>
            <a:r>
              <a:rPr lang="en-US" dirty="0" err="1"/>
              <a:t>người</a:t>
            </a:r>
            <a:endParaRPr lang="en-US" dirty="0"/>
          </a:p>
          <a:p>
            <a:pPr marL="514350" indent="-514350">
              <a:buFont typeface="+mj-lt"/>
              <a:buAutoNum type="arabicPeriod" startAt="6"/>
            </a:pPr>
            <a:r>
              <a:rPr lang="en-US" dirty="0" err="1"/>
              <a:t>Viết</a:t>
            </a:r>
            <a:r>
              <a:rPr lang="en-US" dirty="0"/>
              <a:t> </a:t>
            </a:r>
            <a:r>
              <a:rPr lang="en-US" dirty="0" err="1"/>
              <a:t>chương</a:t>
            </a:r>
            <a:r>
              <a:rPr lang="en-US" dirty="0"/>
              <a:t> </a:t>
            </a:r>
            <a:r>
              <a:rPr lang="en-US" dirty="0" err="1"/>
              <a:t>trình</a:t>
            </a:r>
            <a:r>
              <a:rPr lang="en-US" dirty="0"/>
              <a:t> Telnet ở </a:t>
            </a:r>
            <a:r>
              <a:rPr lang="en-US" dirty="0" err="1"/>
              <a:t>trên</a:t>
            </a:r>
            <a:r>
              <a:rPr lang="en-US" dirty="0"/>
              <a:t> </a:t>
            </a:r>
            <a:r>
              <a:rPr lang="en-US" dirty="0" err="1"/>
              <a:t>linh</a:t>
            </a:r>
            <a:r>
              <a:rPr lang="en-US" dirty="0"/>
              <a:t> </a:t>
            </a:r>
            <a:r>
              <a:rPr lang="en-US" dirty="0" err="1"/>
              <a:t>hoạt</a:t>
            </a:r>
            <a:r>
              <a:rPr lang="en-US" dirty="0"/>
              <a:t> </a:t>
            </a:r>
            <a:r>
              <a:rPr lang="en-US" dirty="0" err="1"/>
              <a:t>hơn</a:t>
            </a:r>
            <a:r>
              <a:rPr lang="en-US" dirty="0"/>
              <a:t> (</a:t>
            </a:r>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tên</a:t>
            </a:r>
            <a:r>
              <a:rPr lang="en-US" dirty="0"/>
              <a:t> </a:t>
            </a:r>
            <a:r>
              <a:rPr lang="en-US" dirty="0" err="1"/>
              <a:t>máy</a:t>
            </a:r>
            <a:r>
              <a:rPr lang="en-US" dirty="0"/>
              <a:t>, </a:t>
            </a:r>
            <a:r>
              <a:rPr lang="en-US" dirty="0" err="1"/>
              <a:t>cổng</a:t>
            </a:r>
            <a:r>
              <a:rPr lang="en-US" dirty="0"/>
              <a:t>…)</a:t>
            </a:r>
            <a:r>
              <a:rPr lang="en-US" dirty="0">
                <a:solidFill>
                  <a:srgbClr val="FF0000"/>
                </a:solidFill>
              </a:rPr>
              <a:t> – 2 </a:t>
            </a:r>
            <a:r>
              <a:rPr lang="en-US" dirty="0" err="1">
                <a:solidFill>
                  <a:srgbClr val="FF0000"/>
                </a:solidFill>
              </a:rPr>
              <a:t>người</a:t>
            </a:r>
            <a:endParaRPr lang="en-US" dirty="0"/>
          </a:p>
          <a:p>
            <a:pPr marL="514350" indent="-514350">
              <a:buFont typeface="+mj-lt"/>
              <a:buAutoNum type="arabicPeriod" startAt="6"/>
            </a:pPr>
            <a:r>
              <a:rPr lang="en-US" dirty="0" err="1"/>
              <a:t>Viết</a:t>
            </a:r>
            <a:r>
              <a:rPr lang="en-US" dirty="0"/>
              <a:t> </a:t>
            </a:r>
            <a:r>
              <a:rPr lang="en-US" dirty="0" err="1"/>
              <a:t>chương</a:t>
            </a:r>
            <a:r>
              <a:rPr lang="en-US" dirty="0"/>
              <a:t> </a:t>
            </a:r>
            <a:r>
              <a:rPr lang="en-US" dirty="0" err="1"/>
              <a:t>trình</a:t>
            </a:r>
            <a:r>
              <a:rPr lang="en-US" dirty="0"/>
              <a:t> Server </a:t>
            </a:r>
            <a:r>
              <a:rPr lang="en-US" dirty="0" err="1"/>
              <a:t>giải</a:t>
            </a:r>
            <a:r>
              <a:rPr lang="en-US" dirty="0"/>
              <a:t> </a:t>
            </a:r>
            <a:r>
              <a:rPr lang="en-US" dirty="0" err="1"/>
              <a:t>đáp</a:t>
            </a:r>
            <a:r>
              <a:rPr lang="en-US" dirty="0"/>
              <a:t> </a:t>
            </a:r>
            <a:r>
              <a:rPr lang="en-US" dirty="0" err="1"/>
              <a:t>tên</a:t>
            </a:r>
            <a:r>
              <a:rPr lang="en-US" dirty="0"/>
              <a:t> </a:t>
            </a:r>
            <a:r>
              <a:rPr lang="en-US" dirty="0" err="1"/>
              <a:t>miền</a:t>
            </a:r>
            <a:r>
              <a:rPr lang="en-US" dirty="0"/>
              <a:t>. </a:t>
            </a:r>
            <a:r>
              <a:rPr lang="en-US" dirty="0" err="1"/>
              <a:t>Nếu</a:t>
            </a:r>
            <a:r>
              <a:rPr lang="en-US" dirty="0"/>
              <a:t> </a:t>
            </a:r>
            <a:r>
              <a:rPr lang="en-US" dirty="0" err="1"/>
              <a:t>máy</a:t>
            </a:r>
            <a:r>
              <a:rPr lang="en-US" dirty="0"/>
              <a:t> </a:t>
            </a:r>
            <a:r>
              <a:rPr lang="en-US" dirty="0" err="1"/>
              <a:t>khách</a:t>
            </a:r>
            <a:r>
              <a:rPr lang="en-US" dirty="0"/>
              <a:t> </a:t>
            </a:r>
            <a:r>
              <a:rPr lang="en-US" dirty="0" err="1"/>
              <a:t>gửi</a:t>
            </a:r>
            <a:r>
              <a:rPr lang="en-US" dirty="0"/>
              <a:t> </a:t>
            </a:r>
            <a:r>
              <a:rPr lang="en-US" dirty="0" err="1"/>
              <a:t>tên</a:t>
            </a:r>
            <a:r>
              <a:rPr lang="en-US" dirty="0"/>
              <a:t> </a:t>
            </a:r>
            <a:r>
              <a:rPr lang="en-US" dirty="0" err="1"/>
              <a:t>máy</a:t>
            </a:r>
            <a:r>
              <a:rPr lang="en-US" dirty="0"/>
              <a:t> </a:t>
            </a:r>
            <a:r>
              <a:rPr lang="en-US" dirty="0" err="1"/>
              <a:t>thì</a:t>
            </a:r>
            <a:r>
              <a:rPr lang="en-US" dirty="0"/>
              <a:t> server </a:t>
            </a:r>
            <a:r>
              <a:rPr lang="en-US" dirty="0" err="1"/>
              <a:t>sẽ</a:t>
            </a:r>
            <a:r>
              <a:rPr lang="en-US" dirty="0"/>
              <a:t> </a:t>
            </a:r>
            <a:r>
              <a:rPr lang="en-US" dirty="0" err="1"/>
              <a:t>gửi</a:t>
            </a:r>
            <a:r>
              <a:rPr lang="en-US" dirty="0"/>
              <a:t> </a:t>
            </a:r>
            <a:r>
              <a:rPr lang="en-US" dirty="0" err="1"/>
              <a:t>về</a:t>
            </a:r>
            <a:r>
              <a:rPr lang="en-US" dirty="0"/>
              <a:t> </a:t>
            </a:r>
            <a:r>
              <a:rPr lang="en-US" dirty="0" err="1"/>
              <a:t>địa</a:t>
            </a:r>
            <a:r>
              <a:rPr lang="en-US" dirty="0"/>
              <a:t> </a:t>
            </a:r>
            <a:r>
              <a:rPr lang="en-US" dirty="0" err="1"/>
              <a:t>chỉ</a:t>
            </a:r>
            <a:r>
              <a:rPr lang="en-US" dirty="0"/>
              <a:t> IP. (</a:t>
            </a:r>
            <a:r>
              <a:rPr lang="en-US" dirty="0" err="1"/>
              <a:t>danh</a:t>
            </a:r>
            <a:r>
              <a:rPr lang="en-US" dirty="0"/>
              <a:t> </a:t>
            </a:r>
            <a:r>
              <a:rPr lang="en-US" dirty="0" err="1"/>
              <a:t>sách</a:t>
            </a:r>
            <a:r>
              <a:rPr lang="en-US" dirty="0"/>
              <a:t> </a:t>
            </a:r>
            <a:r>
              <a:rPr lang="en-US" dirty="0" err="1"/>
              <a:t>này</a:t>
            </a:r>
            <a:r>
              <a:rPr lang="en-US" dirty="0"/>
              <a:t> </a:t>
            </a:r>
            <a:r>
              <a:rPr lang="en-US" dirty="0" err="1"/>
              <a:t>tự</a:t>
            </a:r>
            <a:r>
              <a:rPr lang="en-US" dirty="0"/>
              <a:t> </a:t>
            </a:r>
            <a:r>
              <a:rPr lang="en-US" dirty="0" err="1"/>
              <a:t>tạo</a:t>
            </a:r>
            <a:r>
              <a:rPr lang="en-US" dirty="0"/>
              <a:t> </a:t>
            </a:r>
            <a:r>
              <a:rPr lang="en-US" dirty="0" err="1"/>
              <a:t>ra</a:t>
            </a:r>
            <a:r>
              <a:rPr lang="en-US" dirty="0"/>
              <a:t> – </a:t>
            </a:r>
            <a:r>
              <a:rPr lang="en-US" dirty="0" err="1"/>
              <a:t>khoảng</a:t>
            </a:r>
            <a:r>
              <a:rPr lang="en-US" dirty="0"/>
              <a:t> 3 </a:t>
            </a:r>
            <a:r>
              <a:rPr lang="en-US" dirty="0" err="1"/>
              <a:t>cặp</a:t>
            </a:r>
            <a:r>
              <a:rPr lang="en-US" dirty="0"/>
              <a:t> </a:t>
            </a:r>
            <a:r>
              <a:rPr lang="en-US" dirty="0" err="1"/>
              <a:t>để</a:t>
            </a:r>
            <a:r>
              <a:rPr lang="en-US" dirty="0"/>
              <a:t> minh </a:t>
            </a:r>
            <a:r>
              <a:rPr lang="en-US" dirty="0" err="1"/>
              <a:t>họa</a:t>
            </a:r>
            <a:r>
              <a:rPr lang="en-US" dirty="0"/>
              <a:t>).</a:t>
            </a:r>
          </a:p>
        </p:txBody>
      </p:sp>
      <p:sp>
        <p:nvSpPr>
          <p:cNvPr id="4" name="Date Placeholder 3"/>
          <p:cNvSpPr>
            <a:spLocks noGrp="1"/>
          </p:cNvSpPr>
          <p:nvPr>
            <p:ph type="dt" sz="half" idx="10"/>
          </p:nvPr>
        </p:nvSpPr>
        <p:spPr/>
        <p:txBody>
          <a:bodyPr/>
          <a:lstStyle/>
          <a:p>
            <a:fld id="{981F02A7-0A06-4CFB-87AE-3BC146102899}"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100</a:t>
            </a:fld>
            <a:endParaRPr lang="en-US"/>
          </a:p>
        </p:txBody>
      </p:sp>
    </p:spTree>
    <p:extLst>
      <p:ext uri="{BB962C8B-B14F-4D97-AF65-F5344CB8AC3E}">
        <p14:creationId xmlns:p14="http://schemas.microsoft.com/office/powerpoint/2010/main" val="41350822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a:t>
            </a:r>
          </a:p>
        </p:txBody>
      </p:sp>
      <p:sp>
        <p:nvSpPr>
          <p:cNvPr id="3" name="Content Placeholder 2"/>
          <p:cNvSpPr>
            <a:spLocks noGrp="1"/>
          </p:cNvSpPr>
          <p:nvPr>
            <p:ph idx="1"/>
          </p:nvPr>
        </p:nvSpPr>
        <p:spPr/>
        <p:txBody>
          <a:bodyPr/>
          <a:lstStyle/>
          <a:p>
            <a:pPr marL="514350" indent="-514350">
              <a:buFont typeface="+mj-lt"/>
              <a:buAutoNum type="arabicPeriod" startAt="10"/>
            </a:pPr>
            <a:r>
              <a:rPr lang="en-US" dirty="0" err="1">
                <a:highlight>
                  <a:srgbClr val="FFFF00"/>
                </a:highlight>
              </a:rPr>
              <a:t>Viết</a:t>
            </a:r>
            <a:r>
              <a:rPr lang="en-US" dirty="0">
                <a:highlight>
                  <a:srgbClr val="FFFF00"/>
                </a:highlight>
              </a:rPr>
              <a:t> </a:t>
            </a:r>
            <a:r>
              <a:rPr lang="en-US" dirty="0" err="1">
                <a:highlight>
                  <a:srgbClr val="FFFF00"/>
                </a:highlight>
              </a:rPr>
              <a:t>chương</a:t>
            </a:r>
            <a:r>
              <a:rPr lang="en-US" dirty="0">
                <a:highlight>
                  <a:srgbClr val="FFFF00"/>
                </a:highlight>
              </a:rPr>
              <a:t> </a:t>
            </a:r>
            <a:r>
              <a:rPr lang="en-US" dirty="0" err="1">
                <a:highlight>
                  <a:srgbClr val="FFFF00"/>
                </a:highlight>
              </a:rPr>
              <a:t>trình</a:t>
            </a:r>
            <a:r>
              <a:rPr lang="en-US" dirty="0">
                <a:highlight>
                  <a:srgbClr val="FFFF00"/>
                </a:highlight>
              </a:rPr>
              <a:t> chat Client/Server </a:t>
            </a:r>
            <a:r>
              <a:rPr lang="en-US" dirty="0" err="1">
                <a:highlight>
                  <a:srgbClr val="FFFF00"/>
                </a:highlight>
              </a:rPr>
              <a:t>sử</a:t>
            </a:r>
            <a:r>
              <a:rPr lang="en-US" dirty="0">
                <a:highlight>
                  <a:srgbClr val="FFFF00"/>
                </a:highlight>
              </a:rPr>
              <a:t> </a:t>
            </a:r>
            <a:r>
              <a:rPr lang="en-US" dirty="0" err="1">
                <a:highlight>
                  <a:srgbClr val="FFFF00"/>
                </a:highlight>
              </a:rPr>
              <a:t>dụng</a:t>
            </a:r>
            <a:r>
              <a:rPr lang="en-US" dirty="0">
                <a:highlight>
                  <a:srgbClr val="FFFF00"/>
                </a:highlight>
              </a:rPr>
              <a:t> TCP. Khi Client </a:t>
            </a:r>
            <a:r>
              <a:rPr lang="en-US" dirty="0" err="1">
                <a:highlight>
                  <a:srgbClr val="FFFF00"/>
                </a:highlight>
              </a:rPr>
              <a:t>gửi</a:t>
            </a:r>
            <a:r>
              <a:rPr lang="en-US" dirty="0">
                <a:highlight>
                  <a:srgbClr val="FFFF00"/>
                </a:highlight>
              </a:rPr>
              <a:t> 1 </a:t>
            </a:r>
            <a:r>
              <a:rPr lang="en-US" dirty="0" err="1">
                <a:highlight>
                  <a:srgbClr val="FFFF00"/>
                </a:highlight>
              </a:rPr>
              <a:t>đoạn</a:t>
            </a:r>
            <a:r>
              <a:rPr lang="en-US" dirty="0">
                <a:highlight>
                  <a:srgbClr val="FFFF00"/>
                </a:highlight>
              </a:rPr>
              <a:t> </a:t>
            </a:r>
            <a:r>
              <a:rPr lang="en-US" dirty="0" err="1">
                <a:highlight>
                  <a:srgbClr val="FFFF00"/>
                </a:highlight>
              </a:rPr>
              <a:t>dữ</a:t>
            </a:r>
            <a:r>
              <a:rPr lang="en-US" dirty="0">
                <a:highlight>
                  <a:srgbClr val="FFFF00"/>
                </a:highlight>
              </a:rPr>
              <a:t> </a:t>
            </a:r>
            <a:r>
              <a:rPr lang="en-US" dirty="0" err="1">
                <a:highlight>
                  <a:srgbClr val="FFFF00"/>
                </a:highlight>
              </a:rPr>
              <a:t>liệu</a:t>
            </a:r>
            <a:r>
              <a:rPr lang="en-US" dirty="0">
                <a:highlight>
                  <a:srgbClr val="FFFF00"/>
                </a:highlight>
              </a:rPr>
              <a:t> </a:t>
            </a:r>
            <a:r>
              <a:rPr lang="en-US" dirty="0" err="1">
                <a:highlight>
                  <a:srgbClr val="FFFF00"/>
                </a:highlight>
              </a:rPr>
              <a:t>thì</a:t>
            </a:r>
            <a:r>
              <a:rPr lang="en-US" dirty="0">
                <a:highlight>
                  <a:srgbClr val="FFFF00"/>
                </a:highlight>
              </a:rPr>
              <a:t> server </a:t>
            </a:r>
            <a:r>
              <a:rPr lang="en-US" dirty="0" err="1">
                <a:highlight>
                  <a:srgbClr val="FFFF00"/>
                </a:highlight>
              </a:rPr>
              <a:t>gửi</a:t>
            </a:r>
            <a:r>
              <a:rPr lang="en-US" dirty="0">
                <a:highlight>
                  <a:srgbClr val="FFFF00"/>
                </a:highlight>
              </a:rPr>
              <a:t> </a:t>
            </a:r>
            <a:r>
              <a:rPr lang="en-US" dirty="0" err="1">
                <a:highlight>
                  <a:srgbClr val="FFFF00"/>
                </a:highlight>
              </a:rPr>
              <a:t>trả</a:t>
            </a:r>
            <a:r>
              <a:rPr lang="en-US" dirty="0">
                <a:highlight>
                  <a:srgbClr val="FFFF00"/>
                </a:highlight>
              </a:rPr>
              <a:t> </a:t>
            </a:r>
            <a:r>
              <a:rPr lang="en-US" dirty="0" err="1">
                <a:highlight>
                  <a:srgbClr val="FFFF00"/>
                </a:highlight>
              </a:rPr>
              <a:t>cho</a:t>
            </a:r>
            <a:r>
              <a:rPr lang="en-US" dirty="0">
                <a:highlight>
                  <a:srgbClr val="FFFF00"/>
                </a:highlight>
              </a:rPr>
              <a:t> Client </a:t>
            </a:r>
            <a:r>
              <a:rPr lang="en-US" dirty="0" err="1">
                <a:highlight>
                  <a:srgbClr val="FFFF00"/>
                </a:highlight>
              </a:rPr>
              <a:t>nội</a:t>
            </a:r>
            <a:r>
              <a:rPr lang="en-US" dirty="0">
                <a:highlight>
                  <a:srgbClr val="FFFF00"/>
                </a:highlight>
              </a:rPr>
              <a:t> dung </a:t>
            </a:r>
            <a:r>
              <a:rPr lang="en-US" dirty="0" err="1">
                <a:highlight>
                  <a:srgbClr val="FFFF00"/>
                </a:highlight>
              </a:rPr>
              <a:t>dữ</a:t>
            </a:r>
            <a:r>
              <a:rPr lang="en-US" dirty="0">
                <a:highlight>
                  <a:srgbClr val="FFFF00"/>
                </a:highlight>
              </a:rPr>
              <a:t> </a:t>
            </a:r>
            <a:r>
              <a:rPr lang="en-US" dirty="0" err="1">
                <a:highlight>
                  <a:srgbClr val="FFFF00"/>
                </a:highlight>
              </a:rPr>
              <a:t>liệu</a:t>
            </a:r>
            <a:r>
              <a:rPr lang="en-US" dirty="0">
                <a:highlight>
                  <a:srgbClr val="FFFF00"/>
                </a:highlight>
              </a:rPr>
              <a:t> in </a:t>
            </a:r>
            <a:r>
              <a:rPr lang="en-US" dirty="0" err="1">
                <a:highlight>
                  <a:srgbClr val="FFFF00"/>
                </a:highlight>
              </a:rPr>
              <a:t>hoa</a:t>
            </a:r>
            <a:r>
              <a:rPr lang="en-US" dirty="0">
                <a:highlight>
                  <a:srgbClr val="FFFF00"/>
                </a:highlight>
              </a:rPr>
              <a:t>.</a:t>
            </a:r>
            <a:r>
              <a:rPr lang="en-US" dirty="0">
                <a:solidFill>
                  <a:srgbClr val="FF0000"/>
                </a:solidFill>
                <a:highlight>
                  <a:srgbClr val="FFFF00"/>
                </a:highlight>
              </a:rPr>
              <a:t> </a:t>
            </a:r>
            <a:endParaRPr lang="en-US" dirty="0">
              <a:highlight>
                <a:srgbClr val="FFFF00"/>
              </a:highlight>
            </a:endParaRPr>
          </a:p>
          <a:p>
            <a:pPr marL="514350" indent="-514350">
              <a:buFont typeface="+mj-lt"/>
              <a:buAutoNum type="arabicPeriod" startAt="10"/>
            </a:pPr>
            <a:r>
              <a:rPr lang="en-US" dirty="0" err="1"/>
              <a:t>Cài</a:t>
            </a:r>
            <a:r>
              <a:rPr lang="en-US" dirty="0"/>
              <a:t> </a:t>
            </a:r>
            <a:r>
              <a:rPr lang="en-US" dirty="0" err="1"/>
              <a:t>đặt</a:t>
            </a:r>
            <a:r>
              <a:rPr lang="en-US" dirty="0"/>
              <a:t> </a:t>
            </a:r>
            <a:r>
              <a:rPr lang="en-US" dirty="0" err="1"/>
              <a:t>các</a:t>
            </a:r>
            <a:r>
              <a:rPr lang="en-US" dirty="0"/>
              <a:t> </a:t>
            </a:r>
            <a:r>
              <a:rPr lang="en-US" dirty="0" err="1"/>
              <a:t>chương</a:t>
            </a:r>
            <a:r>
              <a:rPr lang="en-US" dirty="0"/>
              <a:t> </a:t>
            </a:r>
            <a:r>
              <a:rPr lang="en-US" dirty="0" err="1"/>
              <a:t>trình</a:t>
            </a:r>
            <a:r>
              <a:rPr lang="en-US" dirty="0"/>
              <a:t> </a:t>
            </a:r>
            <a:r>
              <a:rPr lang="en-US" dirty="0" err="1"/>
              <a:t>đã</a:t>
            </a:r>
            <a:r>
              <a:rPr lang="en-US" dirty="0"/>
              <a:t> minh </a:t>
            </a:r>
            <a:r>
              <a:rPr lang="en-US" dirty="0" err="1"/>
              <a:t>họa</a:t>
            </a:r>
            <a:r>
              <a:rPr lang="en-US" dirty="0"/>
              <a:t> </a:t>
            </a:r>
            <a:r>
              <a:rPr lang="en-US" dirty="0" err="1"/>
              <a:t>trong</a:t>
            </a:r>
            <a:r>
              <a:rPr lang="en-US" dirty="0"/>
              <a:t> </a:t>
            </a:r>
            <a:r>
              <a:rPr lang="en-US" dirty="0" err="1"/>
              <a:t>bài</a:t>
            </a:r>
            <a:r>
              <a:rPr lang="en-US" dirty="0"/>
              <a:t> </a:t>
            </a:r>
            <a:r>
              <a:rPr lang="en-US" dirty="0" err="1"/>
              <a:t>giảng</a:t>
            </a:r>
            <a:r>
              <a:rPr lang="en-US" dirty="0"/>
              <a:t> </a:t>
            </a:r>
            <a:r>
              <a:rPr lang="en-US" dirty="0" err="1"/>
              <a:t>của</a:t>
            </a:r>
            <a:r>
              <a:rPr lang="en-US" dirty="0"/>
              <a:t> </a:t>
            </a:r>
            <a:r>
              <a:rPr lang="en-US" dirty="0" err="1"/>
              <a:t>chương</a:t>
            </a:r>
            <a:r>
              <a:rPr lang="en-US" dirty="0"/>
              <a:t> </a:t>
            </a:r>
            <a:r>
              <a:rPr lang="en-US" dirty="0" err="1"/>
              <a:t>bằng</a:t>
            </a:r>
            <a:r>
              <a:rPr lang="en-US" dirty="0"/>
              <a:t> </a:t>
            </a:r>
            <a:r>
              <a:rPr lang="en-US" dirty="0" err="1"/>
              <a:t>ngôn</a:t>
            </a:r>
            <a:r>
              <a:rPr lang="en-US" dirty="0"/>
              <a:t> </a:t>
            </a:r>
            <a:r>
              <a:rPr lang="en-US" dirty="0" err="1"/>
              <a:t>ngữ</a:t>
            </a:r>
            <a:r>
              <a:rPr lang="en-US" dirty="0"/>
              <a:t> C# </a:t>
            </a:r>
            <a:r>
              <a:rPr lang="en-US" dirty="0" err="1"/>
              <a:t>hoặc</a:t>
            </a:r>
            <a:r>
              <a:rPr lang="en-US" dirty="0"/>
              <a:t> VB.NET</a:t>
            </a:r>
          </a:p>
        </p:txBody>
      </p:sp>
      <p:sp>
        <p:nvSpPr>
          <p:cNvPr id="4" name="Date Placeholder 3"/>
          <p:cNvSpPr>
            <a:spLocks noGrp="1"/>
          </p:cNvSpPr>
          <p:nvPr>
            <p:ph type="dt" sz="half" idx="10"/>
          </p:nvPr>
        </p:nvSpPr>
        <p:spPr/>
        <p:txBody>
          <a:bodyPr/>
          <a:lstStyle/>
          <a:p>
            <a:fld id="{F151148D-9E76-4770-9DD9-C88C278B4AE6}"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3C1A4CF0-D5B8-4A3C-B8AB-B9BC2FAD75B5}" type="slidenum">
              <a:rPr lang="en-US" smtClean="0"/>
              <a:t>101</a:t>
            </a:fld>
            <a:endParaRPr lang="en-US"/>
          </a:p>
        </p:txBody>
      </p:sp>
    </p:spTree>
    <p:extLst>
      <p:ext uri="{BB962C8B-B14F-4D97-AF65-F5344CB8AC3E}">
        <p14:creationId xmlns:p14="http://schemas.microsoft.com/office/powerpoint/2010/main" val="2691588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quy định</a:t>
            </a:r>
          </a:p>
        </p:txBody>
      </p:sp>
      <p:sp>
        <p:nvSpPr>
          <p:cNvPr id="3" name="Content Placeholder 2"/>
          <p:cNvSpPr>
            <a:spLocks noGrp="1"/>
          </p:cNvSpPr>
          <p:nvPr>
            <p:ph idx="1"/>
          </p:nvPr>
        </p:nvSpPr>
        <p:spPr/>
        <p:txBody>
          <a:bodyPr>
            <a:normAutofit fontScale="92500"/>
          </a:bodyPr>
          <a:lstStyle/>
          <a:p>
            <a:r>
              <a:rPr lang="en-US" dirty="0" err="1">
                <a:solidFill>
                  <a:srgbClr val="FF0000"/>
                </a:solidFill>
              </a:rPr>
              <a:t>Không</a:t>
            </a:r>
            <a:r>
              <a:rPr lang="en-US" dirty="0">
                <a:solidFill>
                  <a:srgbClr val="FF0000"/>
                </a:solidFill>
              </a:rPr>
              <a:t> </a:t>
            </a:r>
            <a:r>
              <a:rPr lang="en-US" dirty="0" err="1">
                <a:solidFill>
                  <a:srgbClr val="FF0000"/>
                </a:solidFill>
              </a:rPr>
              <a:t>bao</a:t>
            </a:r>
            <a:r>
              <a:rPr lang="en-US" dirty="0">
                <a:solidFill>
                  <a:srgbClr val="FF0000"/>
                </a:solidFill>
              </a:rPr>
              <a:t> </a:t>
            </a:r>
            <a:r>
              <a:rPr lang="en-US" dirty="0" err="1">
                <a:solidFill>
                  <a:srgbClr val="FF0000"/>
                </a:solidFill>
              </a:rPr>
              <a:t>giờ</a:t>
            </a:r>
            <a:r>
              <a:rPr lang="en-US" dirty="0">
                <a:solidFill>
                  <a:srgbClr val="FF0000"/>
                </a:solidFill>
              </a:rPr>
              <a:t> </a:t>
            </a:r>
            <a:r>
              <a:rPr lang="en-US" dirty="0" err="1">
                <a:solidFill>
                  <a:srgbClr val="FF0000"/>
                </a:solidFill>
              </a:rPr>
              <a:t>có</a:t>
            </a:r>
            <a:r>
              <a:rPr lang="en-US" dirty="0">
                <a:solidFill>
                  <a:srgbClr val="FF0000"/>
                </a:solidFill>
              </a:rPr>
              <a:t> 2 </a:t>
            </a:r>
            <a:r>
              <a:rPr lang="en-US" dirty="0" err="1">
                <a:solidFill>
                  <a:srgbClr val="FF0000"/>
                </a:solidFill>
              </a:rPr>
              <a:t>ứng</a:t>
            </a:r>
            <a:r>
              <a:rPr lang="en-US" dirty="0">
                <a:solidFill>
                  <a:srgbClr val="FF0000"/>
                </a:solidFill>
              </a:rPr>
              <a:t> </a:t>
            </a:r>
            <a:r>
              <a:rPr lang="en-US" dirty="0" err="1">
                <a:solidFill>
                  <a:srgbClr val="FF0000"/>
                </a:solidFill>
              </a:rPr>
              <a:t>dụng</a:t>
            </a:r>
            <a:r>
              <a:rPr lang="en-US" dirty="0">
                <a:solidFill>
                  <a:srgbClr val="FF0000"/>
                </a:solidFill>
              </a:rPr>
              <a:t> </a:t>
            </a:r>
            <a:r>
              <a:rPr lang="en-US" dirty="0" err="1">
                <a:solidFill>
                  <a:srgbClr val="FF0000"/>
                </a:solidFill>
              </a:rPr>
              <a:t>lại</a:t>
            </a:r>
            <a:r>
              <a:rPr lang="en-US" dirty="0">
                <a:solidFill>
                  <a:srgbClr val="FF0000"/>
                </a:solidFill>
              </a:rPr>
              <a:t> </a:t>
            </a:r>
            <a:r>
              <a:rPr lang="en-US" dirty="0" err="1">
                <a:solidFill>
                  <a:srgbClr val="FF0000"/>
                </a:solidFill>
              </a:rPr>
              <a:t>cùng</a:t>
            </a:r>
            <a:r>
              <a:rPr lang="en-US" dirty="0">
                <a:solidFill>
                  <a:srgbClr val="FF0000"/>
                </a:solidFill>
              </a:rPr>
              <a:t> </a:t>
            </a:r>
            <a:r>
              <a:rPr lang="en-US" dirty="0" err="1">
                <a:solidFill>
                  <a:srgbClr val="FF0000"/>
                </a:solidFill>
              </a:rPr>
              <a:t>dùng</a:t>
            </a:r>
            <a:r>
              <a:rPr lang="en-US" dirty="0">
                <a:solidFill>
                  <a:srgbClr val="FF0000"/>
                </a:solidFill>
              </a:rPr>
              <a:t> 1 port</a:t>
            </a:r>
          </a:p>
          <a:p>
            <a:r>
              <a:rPr lang="en-US" dirty="0" err="1"/>
              <a:t>Các</a:t>
            </a:r>
            <a:r>
              <a:rPr lang="en-US" dirty="0"/>
              <a:t> port </a:t>
            </a:r>
            <a:r>
              <a:rPr lang="en-US" dirty="0" err="1"/>
              <a:t>từ</a:t>
            </a:r>
            <a:r>
              <a:rPr lang="en-US" dirty="0"/>
              <a:t> 0 – 1023 (Well-know): </a:t>
            </a:r>
            <a:r>
              <a:rPr lang="en-US" dirty="0" err="1"/>
              <a:t>dùng</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quan</a:t>
            </a:r>
            <a:r>
              <a:rPr lang="en-US" dirty="0"/>
              <a:t> </a:t>
            </a:r>
            <a:r>
              <a:rPr lang="en-US" dirty="0" err="1"/>
              <a:t>trọng</a:t>
            </a:r>
            <a:r>
              <a:rPr lang="en-US" dirty="0"/>
              <a:t> </a:t>
            </a:r>
            <a:r>
              <a:rPr lang="en-US" dirty="0" err="1"/>
              <a:t>trên</a:t>
            </a:r>
            <a:r>
              <a:rPr lang="en-US" dirty="0"/>
              <a:t> </a:t>
            </a:r>
            <a:r>
              <a:rPr lang="en-US" dirty="0" err="1"/>
              <a:t>hệ</a:t>
            </a:r>
            <a:r>
              <a:rPr lang="en-US" dirty="0"/>
              <a:t> </a:t>
            </a:r>
            <a:r>
              <a:rPr lang="en-US" dirty="0" err="1"/>
              <a:t>điều</a:t>
            </a:r>
            <a:r>
              <a:rPr lang="en-US" dirty="0"/>
              <a:t> </a:t>
            </a:r>
            <a:r>
              <a:rPr lang="en-US" dirty="0" err="1"/>
              <a:t>hành</a:t>
            </a:r>
            <a:endParaRPr lang="en-US" dirty="0"/>
          </a:p>
          <a:p>
            <a:r>
              <a:rPr lang="en-US" dirty="0" err="1"/>
              <a:t>Các</a:t>
            </a:r>
            <a:r>
              <a:rPr lang="en-US" dirty="0"/>
              <a:t> port </a:t>
            </a:r>
            <a:r>
              <a:rPr lang="en-US" dirty="0" err="1"/>
              <a:t>từ</a:t>
            </a:r>
            <a:r>
              <a:rPr lang="en-US" dirty="0"/>
              <a:t> 1024 – 49151 (Registered): </a:t>
            </a:r>
            <a:r>
              <a:rPr lang="en-US" dirty="0" err="1"/>
              <a:t>dành</a:t>
            </a:r>
            <a:r>
              <a:rPr lang="en-US" dirty="0"/>
              <a:t> </a:t>
            </a:r>
            <a:r>
              <a:rPr lang="en-US" dirty="0" err="1"/>
              <a:t>cho</a:t>
            </a:r>
            <a:r>
              <a:rPr lang="en-US" dirty="0"/>
              <a:t> </a:t>
            </a:r>
            <a:r>
              <a:rPr lang="en-US" dirty="0" err="1"/>
              <a:t>người</a:t>
            </a:r>
            <a:r>
              <a:rPr lang="en-US" dirty="0"/>
              <a:t> </a:t>
            </a:r>
            <a:r>
              <a:rPr lang="en-US" dirty="0" err="1"/>
              <a:t>lập</a:t>
            </a:r>
            <a:r>
              <a:rPr lang="en-US" dirty="0"/>
              <a:t> </a:t>
            </a:r>
            <a:r>
              <a:rPr lang="en-US" dirty="0" err="1"/>
              <a:t>trình</a:t>
            </a:r>
            <a:r>
              <a:rPr lang="en-US" dirty="0"/>
              <a:t> (</a:t>
            </a:r>
            <a:r>
              <a:rPr lang="en-US" dirty="0" err="1">
                <a:solidFill>
                  <a:srgbClr val="FF0000"/>
                </a:solidFill>
              </a:rPr>
              <a:t>khuyến</a:t>
            </a:r>
            <a:r>
              <a:rPr lang="en-US" dirty="0">
                <a:solidFill>
                  <a:srgbClr val="FF0000"/>
                </a:solidFill>
              </a:rPr>
              <a:t> </a:t>
            </a:r>
            <a:r>
              <a:rPr lang="en-US" dirty="0" err="1">
                <a:solidFill>
                  <a:srgbClr val="FF0000"/>
                </a:solidFill>
              </a:rPr>
              <a:t>cáo</a:t>
            </a:r>
            <a:r>
              <a:rPr lang="en-US" dirty="0">
                <a:solidFill>
                  <a:srgbClr val="FF0000"/>
                </a:solidFill>
              </a:rPr>
              <a:t> </a:t>
            </a:r>
            <a:r>
              <a:rPr lang="en-US" dirty="0" err="1">
                <a:solidFill>
                  <a:srgbClr val="FF0000"/>
                </a:solidFill>
              </a:rPr>
              <a:t>tuân</a:t>
            </a:r>
            <a:r>
              <a:rPr lang="en-US" dirty="0">
                <a:solidFill>
                  <a:srgbClr val="FF0000"/>
                </a:solidFill>
              </a:rPr>
              <a:t> </a:t>
            </a:r>
            <a:r>
              <a:rPr lang="en-US" dirty="0" err="1">
                <a:solidFill>
                  <a:srgbClr val="FF0000"/>
                </a:solidFill>
              </a:rPr>
              <a:t>theo</a:t>
            </a:r>
            <a:r>
              <a:rPr lang="en-US" dirty="0"/>
              <a:t>)</a:t>
            </a:r>
          </a:p>
          <a:p>
            <a:r>
              <a:rPr lang="en-US" dirty="0" err="1"/>
              <a:t>Các</a:t>
            </a:r>
            <a:r>
              <a:rPr lang="en-US" dirty="0"/>
              <a:t> port </a:t>
            </a:r>
            <a:r>
              <a:rPr lang="en-US" dirty="0" err="1"/>
              <a:t>từ</a:t>
            </a:r>
            <a:r>
              <a:rPr lang="en-US" dirty="0"/>
              <a:t> 49152 – 65535 (Dynamic): </a:t>
            </a:r>
            <a:r>
              <a:rPr lang="en-US" dirty="0" err="1"/>
              <a:t>dự</a:t>
            </a:r>
            <a:r>
              <a:rPr lang="en-US" dirty="0"/>
              <a:t> </a:t>
            </a:r>
            <a:r>
              <a:rPr lang="en-US" dirty="0" err="1"/>
              <a:t>trữ</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0CB93F9E-65A7-4AD9-86DA-A59D84336B0E}"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11</a:t>
            </a:fld>
            <a:endParaRPr lang="en-US"/>
          </a:p>
        </p:txBody>
      </p:sp>
    </p:spTree>
    <p:extLst>
      <p:ext uri="{BB962C8B-B14F-4D97-AF65-F5344CB8AC3E}">
        <p14:creationId xmlns:p14="http://schemas.microsoft.com/office/powerpoint/2010/main" val="2188480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IPAddress</a:t>
            </a:r>
          </a:p>
        </p:txBody>
      </p:sp>
      <p:sp>
        <p:nvSpPr>
          <p:cNvPr id="3" name="Content Placeholder 2"/>
          <p:cNvSpPr>
            <a:spLocks noGrp="1"/>
          </p:cNvSpPr>
          <p:nvPr>
            <p:ph idx="1"/>
          </p:nvPr>
        </p:nvSpPr>
        <p:spPr/>
        <p:txBody>
          <a:bodyPr/>
          <a:lstStyle/>
          <a:p>
            <a:r>
              <a:rPr lang="en-US"/>
              <a:t>Trên Internet mỗi một trạm (có thể là máy tính, máy in, thiết bị …) đều có một định danh duy nhất, định danh đó thường được gọi là một địa chỉ (Address). </a:t>
            </a:r>
          </a:p>
          <a:p>
            <a:r>
              <a:rPr lang="en-US"/>
              <a:t>Địa chỉ trên Internet là một tập hợp gồm 4 con số có giá trị từ 0-255 và cách nhau bởi dấu chấm.</a:t>
            </a:r>
          </a:p>
          <a:p>
            <a:endParaRPr lang="en-US"/>
          </a:p>
        </p:txBody>
      </p:sp>
      <p:sp>
        <p:nvSpPr>
          <p:cNvPr id="4" name="Date Placeholder 3"/>
          <p:cNvSpPr>
            <a:spLocks noGrp="1"/>
          </p:cNvSpPr>
          <p:nvPr>
            <p:ph type="dt" sz="half" idx="10"/>
          </p:nvPr>
        </p:nvSpPr>
        <p:spPr/>
        <p:txBody>
          <a:bodyPr/>
          <a:lstStyle/>
          <a:p>
            <a:fld id="{43B5FAE2-FADE-4604-9B58-21E4A7AD0581}"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12</a:t>
            </a:fld>
            <a:endParaRPr lang="en-US"/>
          </a:p>
        </p:txBody>
      </p:sp>
    </p:spTree>
    <p:extLst>
      <p:ext uri="{BB962C8B-B14F-4D97-AF65-F5344CB8AC3E}">
        <p14:creationId xmlns:p14="http://schemas.microsoft.com/office/powerpoint/2010/main" val="4151126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IPAddress</a:t>
            </a:r>
          </a:p>
        </p:txBody>
      </p:sp>
      <p:sp>
        <p:nvSpPr>
          <p:cNvPr id="3" name="Content Placeholder 2"/>
          <p:cNvSpPr>
            <a:spLocks noGrp="1"/>
          </p:cNvSpPr>
          <p:nvPr>
            <p:ph idx="1"/>
          </p:nvPr>
        </p:nvSpPr>
        <p:spPr/>
        <p:txBody>
          <a:bodyPr>
            <a:normAutofit fontScale="92500" lnSpcReduction="20000"/>
          </a:bodyPr>
          <a:lstStyle/>
          <a:p>
            <a:r>
              <a:rPr lang="en-US" dirty="0" err="1"/>
              <a:t>Để</a:t>
            </a:r>
            <a:r>
              <a:rPr lang="en-US" dirty="0"/>
              <a:t> </a:t>
            </a:r>
            <a:r>
              <a:rPr lang="en-US" dirty="0" err="1"/>
              <a:t>thể</a:t>
            </a:r>
            <a:r>
              <a:rPr lang="en-US" dirty="0"/>
              <a:t> </a:t>
            </a:r>
            <a:r>
              <a:rPr lang="en-US" dirty="0" err="1"/>
              <a:t>hiện</a:t>
            </a:r>
            <a:r>
              <a:rPr lang="en-US" dirty="0"/>
              <a:t> </a:t>
            </a:r>
            <a:r>
              <a:rPr lang="en-US" dirty="0" err="1"/>
              <a:t>địa</a:t>
            </a:r>
            <a:r>
              <a:rPr lang="en-US" dirty="0"/>
              <a:t> </a:t>
            </a:r>
            <a:r>
              <a:rPr lang="en-US" dirty="0" err="1"/>
              <a:t>chỉ</a:t>
            </a:r>
            <a:r>
              <a:rPr lang="en-US" dirty="0"/>
              <a:t> </a:t>
            </a:r>
            <a:r>
              <a:rPr lang="en-US" dirty="0" err="1"/>
              <a:t>này</a:t>
            </a:r>
            <a:r>
              <a:rPr lang="en-US" dirty="0"/>
              <a:t>, </a:t>
            </a:r>
            <a:r>
              <a:rPr lang="en-US" dirty="0" err="1"/>
              <a:t>người</a:t>
            </a:r>
            <a:r>
              <a:rPr lang="en-US" dirty="0"/>
              <a:t> ta </a:t>
            </a:r>
            <a:r>
              <a:rPr lang="en-US" dirty="0" err="1"/>
              <a:t>có</a:t>
            </a:r>
            <a:r>
              <a:rPr lang="en-US" dirty="0"/>
              <a:t> </a:t>
            </a:r>
            <a:r>
              <a:rPr lang="en-US" dirty="0" err="1"/>
              <a:t>thể</a:t>
            </a:r>
            <a:r>
              <a:rPr lang="en-US" dirty="0"/>
              <a:t> </a:t>
            </a:r>
            <a:r>
              <a:rPr lang="en-US" dirty="0" err="1"/>
              <a:t>viết</a:t>
            </a:r>
            <a:r>
              <a:rPr lang="en-US" dirty="0"/>
              <a:t> </a:t>
            </a:r>
            <a:r>
              <a:rPr lang="en-US" dirty="0" err="1"/>
              <a:t>dưới</a:t>
            </a:r>
            <a:r>
              <a:rPr lang="en-US" dirty="0"/>
              <a:t> </a:t>
            </a:r>
            <a:r>
              <a:rPr lang="en-US" dirty="0" err="1"/>
              <a:t>các</a:t>
            </a:r>
            <a:r>
              <a:rPr lang="en-US" dirty="0"/>
              <a:t> </a:t>
            </a:r>
            <a:r>
              <a:rPr lang="en-US" dirty="0" err="1"/>
              <a:t>dạng</a:t>
            </a:r>
            <a:r>
              <a:rPr lang="en-US" dirty="0"/>
              <a:t> </a:t>
            </a:r>
            <a:r>
              <a:rPr lang="en-US" dirty="0" err="1"/>
              <a:t>sau</a:t>
            </a:r>
            <a:r>
              <a:rPr lang="en-US" dirty="0"/>
              <a:t>:</a:t>
            </a:r>
          </a:p>
          <a:p>
            <a:pPr lvl="1"/>
            <a:r>
              <a:rPr lang="en-US" dirty="0" err="1"/>
              <a:t>Tên</a:t>
            </a:r>
            <a:r>
              <a:rPr lang="en-US" dirty="0"/>
              <a:t>: </a:t>
            </a:r>
            <a:r>
              <a:rPr lang="en-US" dirty="0" err="1"/>
              <a:t>ví</a:t>
            </a:r>
            <a:r>
              <a:rPr lang="en-US" dirty="0"/>
              <a:t> </a:t>
            </a:r>
            <a:r>
              <a:rPr lang="en-US" dirty="0" err="1"/>
              <a:t>dụ</a:t>
            </a:r>
            <a:r>
              <a:rPr lang="en-US" dirty="0"/>
              <a:t> </a:t>
            </a:r>
            <a:r>
              <a:rPr lang="en-US" dirty="0" err="1"/>
              <a:t>như</a:t>
            </a:r>
            <a:r>
              <a:rPr lang="en-US" dirty="0"/>
              <a:t> May01, Server, …</a:t>
            </a:r>
          </a:p>
          <a:p>
            <a:pPr lvl="1"/>
            <a:r>
              <a:rPr lang="en-US" dirty="0" err="1"/>
              <a:t>Địa</a:t>
            </a:r>
            <a:r>
              <a:rPr lang="en-US" dirty="0"/>
              <a:t> </a:t>
            </a:r>
            <a:r>
              <a:rPr lang="en-US" dirty="0" err="1"/>
              <a:t>chỉ</a:t>
            </a:r>
            <a:r>
              <a:rPr lang="en-US" dirty="0"/>
              <a:t> IP </a:t>
            </a:r>
            <a:r>
              <a:rPr lang="en-US" dirty="0" err="1"/>
              <a:t>nhưng</a:t>
            </a:r>
            <a:r>
              <a:rPr lang="en-US" dirty="0"/>
              <a:t> </a:t>
            </a:r>
            <a:r>
              <a:rPr lang="en-US" dirty="0" err="1"/>
              <a:t>đặt</a:t>
            </a:r>
            <a:r>
              <a:rPr lang="en-US" dirty="0"/>
              <a:t> </a:t>
            </a:r>
            <a:r>
              <a:rPr lang="en-US" dirty="0" err="1"/>
              <a:t>trong</a:t>
            </a:r>
            <a:r>
              <a:rPr lang="en-US" dirty="0"/>
              <a:t> </a:t>
            </a:r>
            <a:r>
              <a:rPr lang="en-US" dirty="0" err="1"/>
              <a:t>một</a:t>
            </a:r>
            <a:r>
              <a:rPr lang="en-US" dirty="0"/>
              <a:t> </a:t>
            </a:r>
            <a:r>
              <a:rPr lang="en-US" dirty="0" err="1"/>
              <a:t>chuỗi</a:t>
            </a:r>
            <a:r>
              <a:rPr lang="en-US" dirty="0"/>
              <a:t>: "192.168.1.1", "127.0.0.1“</a:t>
            </a:r>
          </a:p>
          <a:p>
            <a:pPr lvl="1"/>
            <a:r>
              <a:rPr lang="en-US" dirty="0" err="1"/>
              <a:t>Đặt</a:t>
            </a:r>
            <a:r>
              <a:rPr lang="en-US" dirty="0"/>
              <a:t> </a:t>
            </a:r>
            <a:r>
              <a:rPr lang="en-US" dirty="0" err="1"/>
              <a:t>trong</a:t>
            </a:r>
            <a:r>
              <a:rPr lang="en-US" dirty="0"/>
              <a:t> </a:t>
            </a:r>
            <a:r>
              <a:rPr lang="en-US" dirty="0" err="1"/>
              <a:t>một</a:t>
            </a:r>
            <a:r>
              <a:rPr lang="en-US" dirty="0"/>
              <a:t> </a:t>
            </a:r>
            <a:r>
              <a:rPr lang="en-US" dirty="0" err="1"/>
              <a:t>mảng</a:t>
            </a:r>
            <a:r>
              <a:rPr lang="en-US" dirty="0"/>
              <a:t> 4 byte, </a:t>
            </a:r>
            <a:r>
              <a:rPr lang="en-US" dirty="0" err="1"/>
              <a:t>mỗi</a:t>
            </a:r>
            <a:r>
              <a:rPr lang="en-US" dirty="0"/>
              <a:t> byte </a:t>
            </a:r>
            <a:r>
              <a:rPr lang="en-US" dirty="0" err="1"/>
              <a:t>chứa</a:t>
            </a:r>
            <a:r>
              <a:rPr lang="en-US" dirty="0"/>
              <a:t> </a:t>
            </a:r>
            <a:r>
              <a:rPr lang="en-US" dirty="0" err="1"/>
              <a:t>một</a:t>
            </a:r>
            <a:r>
              <a:rPr lang="en-US" dirty="0"/>
              <a:t> </a:t>
            </a:r>
            <a:r>
              <a:rPr lang="en-US" dirty="0" err="1"/>
              <a:t>số</a:t>
            </a:r>
            <a:r>
              <a:rPr lang="en-US" dirty="0"/>
              <a:t> </a:t>
            </a:r>
            <a:r>
              <a:rPr lang="en-US" dirty="0" err="1"/>
              <a:t>từ</a:t>
            </a:r>
            <a:r>
              <a:rPr lang="en-US" dirty="0"/>
              <a:t> 0-255.</a:t>
            </a:r>
          </a:p>
          <a:p>
            <a:pPr lvl="1"/>
            <a:r>
              <a:rPr lang="en-US" dirty="0" err="1"/>
              <a:t>Hoặc</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một</a:t>
            </a:r>
            <a:r>
              <a:rPr lang="en-US" dirty="0"/>
              <a:t> </a:t>
            </a:r>
            <a:r>
              <a:rPr lang="en-US" dirty="0" err="1"/>
              <a:t>số</a:t>
            </a:r>
            <a:r>
              <a:rPr lang="en-US" dirty="0"/>
              <a:t> (long), </a:t>
            </a:r>
            <a:r>
              <a:rPr lang="en-US" dirty="0" err="1"/>
              <a:t>có</a:t>
            </a:r>
            <a:r>
              <a:rPr lang="en-US" dirty="0"/>
              <a:t> </a:t>
            </a:r>
            <a:r>
              <a:rPr lang="en-US" dirty="0" err="1"/>
              <a:t>độ</a:t>
            </a:r>
            <a:r>
              <a:rPr lang="en-US" dirty="0"/>
              <a:t> </a:t>
            </a:r>
            <a:r>
              <a:rPr lang="en-US" dirty="0" err="1"/>
              <a:t>dài</a:t>
            </a:r>
            <a:r>
              <a:rPr lang="en-US" dirty="0"/>
              <a:t> 4 byte. </a:t>
            </a:r>
            <a:r>
              <a:rPr lang="en-US" dirty="0" err="1"/>
              <a:t>Ví</a:t>
            </a:r>
            <a:r>
              <a:rPr lang="en-US" dirty="0"/>
              <a:t> </a:t>
            </a:r>
            <a:r>
              <a:rPr lang="en-US" dirty="0" err="1"/>
              <a:t>dụ</a:t>
            </a:r>
            <a:r>
              <a:rPr lang="en-US" dirty="0"/>
              <a:t>, </a:t>
            </a:r>
            <a:r>
              <a:rPr lang="en-US" dirty="0" err="1"/>
              <a:t>với</a:t>
            </a:r>
            <a:r>
              <a:rPr lang="en-US" dirty="0"/>
              <a:t> </a:t>
            </a:r>
            <a:r>
              <a:rPr lang="en-US" dirty="0" err="1"/>
              <a:t>địa</a:t>
            </a:r>
            <a:r>
              <a:rPr lang="en-US" dirty="0"/>
              <a:t> </a:t>
            </a:r>
            <a:r>
              <a:rPr lang="en-US" dirty="0" err="1"/>
              <a:t>chỉ</a:t>
            </a:r>
            <a:r>
              <a:rPr lang="en-US" dirty="0"/>
              <a:t> 192.168.1.2 ở </a:t>
            </a:r>
            <a:r>
              <a:rPr lang="en-US" dirty="0" err="1"/>
              <a:t>trên</a:t>
            </a:r>
            <a:r>
              <a:rPr lang="en-US" dirty="0"/>
              <a:t> </a:t>
            </a:r>
            <a:r>
              <a:rPr lang="en-US" dirty="0" err="1"/>
              <a:t>thì</a:t>
            </a:r>
            <a:r>
              <a:rPr lang="en-US" dirty="0"/>
              <a:t> </a:t>
            </a:r>
            <a:r>
              <a:rPr lang="en-US" dirty="0" err="1"/>
              <a:t>giá</a:t>
            </a:r>
            <a:r>
              <a:rPr lang="en-US" dirty="0"/>
              <a:t> </a:t>
            </a:r>
            <a:r>
              <a:rPr lang="en-US" dirty="0" err="1"/>
              <a:t>trị</a:t>
            </a:r>
            <a:r>
              <a:rPr lang="en-US" dirty="0"/>
              <a:t> </a:t>
            </a:r>
            <a:r>
              <a:rPr lang="en-US" dirty="0" err="1"/>
              <a:t>đó</a:t>
            </a:r>
            <a:r>
              <a:rPr lang="en-US" dirty="0"/>
              <a:t> </a:t>
            </a:r>
            <a:r>
              <a:rPr lang="en-US" dirty="0" err="1"/>
              <a:t>sẽ</a:t>
            </a:r>
            <a:r>
              <a:rPr lang="en-US" dirty="0"/>
              <a:t> </a:t>
            </a:r>
            <a:r>
              <a:rPr lang="en-US" dirty="0" err="1"/>
              <a:t>là</a:t>
            </a:r>
            <a:r>
              <a:rPr lang="en-US" dirty="0"/>
              <a:t> 33663168 (</a:t>
            </a:r>
            <a:r>
              <a:rPr lang="en-US" dirty="0" err="1"/>
              <a:t>số</a:t>
            </a:r>
            <a:r>
              <a:rPr lang="en-US" dirty="0"/>
              <a:t> ở </a:t>
            </a:r>
            <a:r>
              <a:rPr lang="en-US" dirty="0" err="1"/>
              <a:t>hệ</a:t>
            </a:r>
            <a:r>
              <a:rPr lang="en-US" dirty="0"/>
              <a:t> </a:t>
            </a:r>
            <a:r>
              <a:rPr lang="en-US" dirty="0" err="1"/>
              <a:t>thập</a:t>
            </a:r>
            <a:r>
              <a:rPr lang="en-US" dirty="0"/>
              <a:t> </a:t>
            </a:r>
            <a:r>
              <a:rPr lang="en-US" dirty="0" err="1"/>
              <a:t>phân</a:t>
            </a:r>
            <a:r>
              <a:rPr lang="en-US" dirty="0"/>
              <a:t> </a:t>
            </a:r>
            <a:r>
              <a:rPr lang="en-US" dirty="0" err="1"/>
              <a:t>khi</a:t>
            </a:r>
            <a:r>
              <a:rPr lang="en-US" dirty="0"/>
              <a:t> </a:t>
            </a:r>
            <a:r>
              <a:rPr lang="en-US" dirty="0" err="1"/>
              <a:t>xếp</a:t>
            </a:r>
            <a:r>
              <a:rPr lang="en-US" dirty="0"/>
              <a:t> </a:t>
            </a:r>
            <a:r>
              <a:rPr lang="en-US" dirty="0" err="1"/>
              <a:t>liền</a:t>
            </a:r>
            <a:r>
              <a:rPr lang="en-US" dirty="0"/>
              <a:t> 4 byte ở </a:t>
            </a:r>
            <a:r>
              <a:rPr lang="en-US" dirty="0" err="1"/>
              <a:t>trên</a:t>
            </a:r>
            <a:r>
              <a:rPr lang="en-US" dirty="0"/>
              <a:t> </a:t>
            </a:r>
            <a:r>
              <a:rPr lang="en-US" dirty="0" err="1"/>
              <a:t>lại</a:t>
            </a:r>
            <a:r>
              <a:rPr lang="en-US" dirty="0"/>
              <a:t> </a:t>
            </a:r>
            <a:r>
              <a:rPr lang="en-US" dirty="0" err="1"/>
              <a:t>với</a:t>
            </a:r>
            <a:r>
              <a:rPr lang="en-US" dirty="0"/>
              <a:t> </a:t>
            </a:r>
            <a:r>
              <a:rPr lang="en-US" dirty="0" err="1"/>
              <a:t>nhau</a:t>
            </a:r>
            <a:r>
              <a:rPr lang="en-US" dirty="0"/>
              <a:t>) </a:t>
            </a:r>
            <a:r>
              <a:rPr lang="en-US" b="1" u="sng" dirty="0"/>
              <a:t>00000010</a:t>
            </a:r>
            <a:r>
              <a:rPr lang="en-US" dirty="0"/>
              <a:t>00000001</a:t>
            </a:r>
            <a:r>
              <a:rPr lang="en-US" b="1" u="sng" dirty="0"/>
              <a:t>10101000</a:t>
            </a:r>
            <a:r>
              <a:rPr lang="en-US" dirty="0"/>
              <a:t>11000000</a:t>
            </a:r>
          </a:p>
        </p:txBody>
      </p:sp>
      <p:cxnSp>
        <p:nvCxnSpPr>
          <p:cNvPr id="5" name="Straight Arrow Connector 4"/>
          <p:cNvCxnSpPr/>
          <p:nvPr/>
        </p:nvCxnSpPr>
        <p:spPr>
          <a:xfrm flipV="1">
            <a:off x="1979712" y="587727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03648" y="6165304"/>
            <a:ext cx="1224136" cy="369332"/>
          </a:xfrm>
          <a:prstGeom prst="rect">
            <a:avLst/>
          </a:prstGeom>
          <a:noFill/>
        </p:spPr>
        <p:txBody>
          <a:bodyPr wrap="square" rtlCol="0">
            <a:spAutoFit/>
          </a:bodyPr>
          <a:lstStyle/>
          <a:p>
            <a:r>
              <a:rPr lang="en-US"/>
              <a:t>2 (byte 0)</a:t>
            </a:r>
          </a:p>
        </p:txBody>
      </p:sp>
      <p:cxnSp>
        <p:nvCxnSpPr>
          <p:cNvPr id="8" name="Straight Arrow Connector 7"/>
          <p:cNvCxnSpPr/>
          <p:nvPr/>
        </p:nvCxnSpPr>
        <p:spPr>
          <a:xfrm flipV="1">
            <a:off x="3357564" y="584500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81500" y="6133038"/>
            <a:ext cx="1224136" cy="369332"/>
          </a:xfrm>
          <a:prstGeom prst="rect">
            <a:avLst/>
          </a:prstGeom>
          <a:noFill/>
        </p:spPr>
        <p:txBody>
          <a:bodyPr wrap="square" rtlCol="0">
            <a:spAutoFit/>
          </a:bodyPr>
          <a:lstStyle/>
          <a:p>
            <a:r>
              <a:rPr lang="en-US"/>
              <a:t>1 (byte 1)</a:t>
            </a:r>
          </a:p>
        </p:txBody>
      </p:sp>
      <p:cxnSp>
        <p:nvCxnSpPr>
          <p:cNvPr id="10" name="Straight Arrow Connector 9"/>
          <p:cNvCxnSpPr/>
          <p:nvPr/>
        </p:nvCxnSpPr>
        <p:spPr>
          <a:xfrm flipV="1">
            <a:off x="4860032" y="584500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283968" y="6133038"/>
            <a:ext cx="1584176" cy="369332"/>
          </a:xfrm>
          <a:prstGeom prst="rect">
            <a:avLst/>
          </a:prstGeom>
          <a:noFill/>
        </p:spPr>
        <p:txBody>
          <a:bodyPr wrap="square" rtlCol="0">
            <a:spAutoFit/>
          </a:bodyPr>
          <a:lstStyle/>
          <a:p>
            <a:r>
              <a:rPr lang="en-US"/>
              <a:t>168 (byte 2)</a:t>
            </a:r>
          </a:p>
        </p:txBody>
      </p:sp>
      <p:cxnSp>
        <p:nvCxnSpPr>
          <p:cNvPr id="12" name="Straight Arrow Connector 11"/>
          <p:cNvCxnSpPr/>
          <p:nvPr/>
        </p:nvCxnSpPr>
        <p:spPr>
          <a:xfrm flipV="1">
            <a:off x="6444208" y="585254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68144" y="6140574"/>
            <a:ext cx="1584176" cy="369332"/>
          </a:xfrm>
          <a:prstGeom prst="rect">
            <a:avLst/>
          </a:prstGeom>
          <a:noFill/>
        </p:spPr>
        <p:txBody>
          <a:bodyPr wrap="square" rtlCol="0">
            <a:spAutoFit/>
          </a:bodyPr>
          <a:lstStyle/>
          <a:p>
            <a:r>
              <a:rPr lang="en-US"/>
              <a:t>192 (byte 3)</a:t>
            </a:r>
          </a:p>
        </p:txBody>
      </p:sp>
      <p:sp>
        <p:nvSpPr>
          <p:cNvPr id="14" name="Date Placeholder 13"/>
          <p:cNvSpPr>
            <a:spLocks noGrp="1"/>
          </p:cNvSpPr>
          <p:nvPr>
            <p:ph type="dt" sz="half" idx="10"/>
          </p:nvPr>
        </p:nvSpPr>
        <p:spPr/>
        <p:txBody>
          <a:bodyPr/>
          <a:lstStyle/>
          <a:p>
            <a:fld id="{B81D523A-A4EA-4D65-96F5-7580F5C817A8}" type="datetime1">
              <a:rPr lang="vi-VN" smtClean="0"/>
              <a:t>10/09/2024</a:t>
            </a:fld>
            <a:endParaRPr lang="en-US"/>
          </a:p>
        </p:txBody>
      </p:sp>
      <p:sp>
        <p:nvSpPr>
          <p:cNvPr id="15" name="Footer Placeholder 14"/>
          <p:cNvSpPr>
            <a:spLocks noGrp="1"/>
          </p:cNvSpPr>
          <p:nvPr>
            <p:ph type="ftr" sz="quarter" idx="11"/>
          </p:nvPr>
        </p:nvSpPr>
        <p:spPr/>
        <p:txBody>
          <a:bodyPr/>
          <a:lstStyle/>
          <a:p>
            <a:r>
              <a:rPr lang="vi-VN"/>
              <a:t>Chương 3: Sockets</a:t>
            </a:r>
            <a:endParaRPr lang="en-US"/>
          </a:p>
        </p:txBody>
      </p:sp>
      <p:sp>
        <p:nvSpPr>
          <p:cNvPr id="16" name="Slide Number Placeholder 15"/>
          <p:cNvSpPr>
            <a:spLocks noGrp="1"/>
          </p:cNvSpPr>
          <p:nvPr>
            <p:ph type="sldNum" sz="quarter" idx="12"/>
          </p:nvPr>
        </p:nvSpPr>
        <p:spPr/>
        <p:txBody>
          <a:bodyPr/>
          <a:lstStyle/>
          <a:p>
            <a:fld id="{67CF214C-0432-49BA-A478-5B1528AB10DA}" type="slidenum">
              <a:rPr lang="en-US" smtClean="0"/>
              <a:t>13</a:t>
            </a:fld>
            <a:endParaRPr lang="en-US"/>
          </a:p>
        </p:txBody>
      </p:sp>
    </p:spTree>
    <p:extLst>
      <p:ext uri="{BB962C8B-B14F-4D97-AF65-F5344CB8AC3E}">
        <p14:creationId xmlns:p14="http://schemas.microsoft.com/office/powerpoint/2010/main" val="1581712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IPAddress</a:t>
            </a:r>
          </a:p>
        </p:txBody>
      </p:sp>
      <p:sp>
        <p:nvSpPr>
          <p:cNvPr id="3" name="Content Placeholder 2"/>
          <p:cNvSpPr>
            <a:spLocks noGrp="1"/>
          </p:cNvSpPr>
          <p:nvPr>
            <p:ph idx="1"/>
          </p:nvPr>
        </p:nvSpPr>
        <p:spPr/>
        <p:txBody>
          <a:bodyPr/>
          <a:lstStyle/>
          <a:p>
            <a:r>
              <a:rPr lang="en-US" dirty="0" err="1"/>
              <a:t>Như</a:t>
            </a:r>
            <a:r>
              <a:rPr lang="en-US" dirty="0"/>
              <a:t> </a:t>
            </a:r>
            <a:r>
              <a:rPr lang="en-US" dirty="0" err="1"/>
              <a:t>vậy</a:t>
            </a:r>
            <a:r>
              <a:rPr lang="en-US" dirty="0"/>
              <a:t>, </a:t>
            </a:r>
            <a:r>
              <a:rPr lang="en-US" dirty="0" err="1"/>
              <a:t>để</a:t>
            </a:r>
            <a:r>
              <a:rPr lang="en-US" dirty="0"/>
              <a:t> </a:t>
            </a:r>
            <a:r>
              <a:rPr lang="en-US" dirty="0" err="1"/>
              <a:t>đổi</a:t>
            </a:r>
            <a:r>
              <a:rPr lang="en-US" dirty="0"/>
              <a:t> </a:t>
            </a:r>
            <a:r>
              <a:rPr lang="en-US" dirty="0" err="1"/>
              <a:t>một</a:t>
            </a:r>
            <a:r>
              <a:rPr lang="en-US" dirty="0"/>
              <a:t> </a:t>
            </a:r>
            <a:r>
              <a:rPr lang="en-US" dirty="0" err="1"/>
              <a:t>địa</a:t>
            </a:r>
            <a:r>
              <a:rPr lang="en-US" dirty="0"/>
              <a:t> </a:t>
            </a:r>
            <a:r>
              <a:rPr lang="en-US" dirty="0" err="1"/>
              <a:t>chỉ</a:t>
            </a:r>
            <a:r>
              <a:rPr lang="en-US" dirty="0"/>
              <a:t> </a:t>
            </a:r>
            <a:r>
              <a:rPr lang="en-US" dirty="0" err="1"/>
              <a:t>chuẩn</a:t>
            </a:r>
            <a:r>
              <a:rPr lang="en-US" dirty="0"/>
              <a:t> </a:t>
            </a:r>
            <a:r>
              <a:rPr lang="en-US" dirty="0" err="1"/>
              <a:t>ra</a:t>
            </a:r>
            <a:r>
              <a:rPr lang="en-US" dirty="0"/>
              <a:t> </a:t>
            </a:r>
            <a:r>
              <a:rPr lang="en-US" dirty="0" err="1"/>
              <a:t>dạng</a:t>
            </a:r>
            <a:r>
              <a:rPr lang="en-US" dirty="0"/>
              <a:t> </a:t>
            </a:r>
            <a:r>
              <a:rPr lang="en-US" dirty="0" err="1"/>
              <a:t>số</a:t>
            </a:r>
            <a:r>
              <a:rPr lang="en-US" dirty="0"/>
              <a:t> </a:t>
            </a:r>
            <a:r>
              <a:rPr lang="en-US" dirty="0" err="1"/>
              <a:t>chúng</a:t>
            </a:r>
            <a:r>
              <a:rPr lang="en-US" dirty="0"/>
              <a:t> ta </a:t>
            </a:r>
            <a:r>
              <a:rPr lang="en-US" dirty="0" err="1"/>
              <a:t>chỉ</a:t>
            </a:r>
            <a:r>
              <a:rPr lang="en-US" dirty="0"/>
              <a:t> </a:t>
            </a:r>
            <a:r>
              <a:rPr lang="en-US" dirty="0" err="1"/>
              <a:t>việc</a:t>
            </a:r>
            <a:r>
              <a:rPr lang="en-US" dirty="0"/>
              <a:t> </a:t>
            </a:r>
            <a:r>
              <a:rPr lang="en-US" dirty="0" err="1"/>
              <a:t>tính</a:t>
            </a:r>
            <a:r>
              <a:rPr lang="en-US" dirty="0"/>
              <a:t> </a:t>
            </a:r>
            <a:r>
              <a:rPr lang="en-US" dirty="0" err="1"/>
              <a:t>toán</a:t>
            </a:r>
            <a:r>
              <a:rPr lang="en-US" dirty="0"/>
              <a:t> </a:t>
            </a:r>
            <a:r>
              <a:rPr lang="en-US" dirty="0" err="1"/>
              <a:t>cho</a:t>
            </a:r>
            <a:r>
              <a:rPr lang="en-US" dirty="0"/>
              <a:t> </a:t>
            </a:r>
            <a:r>
              <a:rPr lang="en-US" dirty="0" err="1"/>
              <a:t>từng</a:t>
            </a:r>
            <a:r>
              <a:rPr lang="en-US" dirty="0"/>
              <a:t> </a:t>
            </a:r>
            <a:r>
              <a:rPr lang="en-US" dirty="0" err="1"/>
              <a:t>thành</a:t>
            </a:r>
            <a:r>
              <a:rPr lang="en-US" dirty="0"/>
              <a:t> </a:t>
            </a:r>
            <a:r>
              <a:rPr lang="en-US" dirty="0" err="1"/>
              <a:t>phần</a:t>
            </a:r>
            <a:r>
              <a:rPr lang="en-US" dirty="0"/>
              <a:t>. </a:t>
            </a:r>
          </a:p>
          <a:p>
            <a:r>
              <a:rPr lang="en-US" dirty="0" err="1"/>
              <a:t>Ví</a:t>
            </a:r>
            <a:r>
              <a:rPr lang="en-US" dirty="0"/>
              <a:t> </a:t>
            </a:r>
            <a:r>
              <a:rPr lang="en-US" dirty="0" err="1"/>
              <a:t>dụ</a:t>
            </a:r>
            <a:r>
              <a:rPr lang="en-US" dirty="0"/>
              <a:t>: </a:t>
            </a:r>
            <a:r>
              <a:rPr lang="en-US" dirty="0" err="1"/>
              <a:t>Đổi</a:t>
            </a:r>
            <a:r>
              <a:rPr lang="en-US" dirty="0"/>
              <a:t> </a:t>
            </a:r>
            <a:r>
              <a:rPr lang="en-US" dirty="0" err="1"/>
              <a:t>địa</a:t>
            </a:r>
            <a:r>
              <a:rPr lang="en-US" dirty="0"/>
              <a:t> </a:t>
            </a:r>
            <a:r>
              <a:rPr lang="en-US" dirty="0" err="1"/>
              <a:t>chỉ</a:t>
            </a:r>
            <a:r>
              <a:rPr lang="en-US" dirty="0"/>
              <a:t> 192.168.1.2 </a:t>
            </a:r>
            <a:r>
              <a:rPr lang="en-US" dirty="0" err="1"/>
              <a:t>ra</a:t>
            </a:r>
            <a:r>
              <a:rPr lang="en-US" dirty="0"/>
              <a:t> </a:t>
            </a:r>
            <a:r>
              <a:rPr lang="en-US" dirty="0" err="1"/>
              <a:t>số</a:t>
            </a:r>
            <a:r>
              <a:rPr lang="en-US" dirty="0"/>
              <a:t>, ta </a:t>
            </a:r>
            <a:r>
              <a:rPr lang="en-US" dirty="0" err="1"/>
              <a:t>tính</a:t>
            </a:r>
            <a:r>
              <a:rPr lang="en-US" dirty="0"/>
              <a:t> </a:t>
            </a:r>
            <a:r>
              <a:rPr lang="en-US" dirty="0" err="1"/>
              <a:t>như</a:t>
            </a:r>
            <a:r>
              <a:rPr lang="en-US" dirty="0"/>
              <a:t> </a:t>
            </a:r>
            <a:r>
              <a:rPr lang="en-US" dirty="0" err="1"/>
              <a:t>sau</a:t>
            </a:r>
            <a:r>
              <a:rPr lang="en-US" dirty="0"/>
              <a:t>:</a:t>
            </a:r>
          </a:p>
          <a:p>
            <a:pPr marL="400050" lvl="1" indent="0">
              <a:buNone/>
            </a:pPr>
            <a:r>
              <a:rPr lang="en-US" b="1" i="1" dirty="0"/>
              <a:t>	2 * 256 ^ 3 + 1 * 256 ^ 2 + 168 * 256 ^ 1 + 192 * 256 ^ 0 = </a:t>
            </a:r>
            <a:r>
              <a:rPr lang="en-US" dirty="0"/>
              <a:t>33663168</a:t>
            </a:r>
          </a:p>
          <a:p>
            <a:pPr marL="400050" lvl="1" indent="0">
              <a:buNone/>
            </a:pPr>
            <a:endParaRPr lang="en-US" dirty="0"/>
          </a:p>
        </p:txBody>
      </p:sp>
      <p:sp>
        <p:nvSpPr>
          <p:cNvPr id="4" name="Date Placeholder 3"/>
          <p:cNvSpPr>
            <a:spLocks noGrp="1"/>
          </p:cNvSpPr>
          <p:nvPr>
            <p:ph type="dt" sz="half" idx="10"/>
          </p:nvPr>
        </p:nvSpPr>
        <p:spPr/>
        <p:txBody>
          <a:bodyPr/>
          <a:lstStyle/>
          <a:p>
            <a:fld id="{2FEAF87A-4098-471E-B569-890691A28F7E}"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14</a:t>
            </a:fld>
            <a:endParaRPr lang="en-US"/>
          </a:p>
        </p:txBody>
      </p:sp>
    </p:spTree>
    <p:extLst>
      <p:ext uri="{BB962C8B-B14F-4D97-AF65-F5344CB8AC3E}">
        <p14:creationId xmlns:p14="http://schemas.microsoft.com/office/powerpoint/2010/main" val="2840951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IPAddress: các thành viên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572292898"/>
              </p:ext>
            </p:extLst>
          </p:nvPr>
        </p:nvGraphicFramePr>
        <p:xfrm>
          <a:off x="539552" y="1556793"/>
          <a:ext cx="8064896" cy="3901440"/>
        </p:xfrm>
        <a:graphic>
          <a:graphicData uri="http://schemas.openxmlformats.org/drawingml/2006/table">
            <a:tbl>
              <a:tblPr firstRow="1" bandRow="1">
                <a:tableStyleId>{5940675A-B579-460E-94D1-54222C63F5DA}</a:tableStyleId>
              </a:tblPr>
              <a:tblGrid>
                <a:gridCol w="1838375">
                  <a:extLst>
                    <a:ext uri="{9D8B030D-6E8A-4147-A177-3AD203B41FA5}">
                      <a16:colId xmlns:a16="http://schemas.microsoft.com/office/drawing/2014/main" val="20000"/>
                    </a:ext>
                  </a:extLst>
                </a:gridCol>
                <a:gridCol w="6226521">
                  <a:extLst>
                    <a:ext uri="{9D8B030D-6E8A-4147-A177-3AD203B41FA5}">
                      <a16:colId xmlns:a16="http://schemas.microsoft.com/office/drawing/2014/main" val="20001"/>
                    </a:ext>
                  </a:extLst>
                </a:gridCol>
              </a:tblGrid>
              <a:tr h="504055">
                <a:tc>
                  <a:txBody>
                    <a:bodyPr/>
                    <a:lstStyle/>
                    <a:p>
                      <a:pPr algn="ctr">
                        <a:spcBef>
                          <a:spcPts val="355"/>
                        </a:spcBef>
                        <a:spcAft>
                          <a:spcPts val="355"/>
                        </a:spcAft>
                      </a:pPr>
                      <a:r>
                        <a:rPr lang="en-US" sz="2000" b="1" kern="1200" dirty="0" err="1">
                          <a:solidFill>
                            <a:srgbClr val="000066"/>
                          </a:solidFill>
                          <a:effectLst/>
                          <a:latin typeface="+mn-lt"/>
                          <a:ea typeface="Times New Roman"/>
                          <a:cs typeface="+mn-cs"/>
                        </a:rPr>
                        <a:t>Tên</a:t>
                      </a:r>
                      <a:r>
                        <a:rPr lang="en-US" sz="2000" b="1" kern="1200" dirty="0">
                          <a:solidFill>
                            <a:srgbClr val="000066"/>
                          </a:solidFill>
                          <a:effectLst/>
                          <a:latin typeface="+mn-lt"/>
                          <a:ea typeface="Times New Roman"/>
                          <a:cs typeface="+mn-cs"/>
                        </a:rPr>
                        <a:t> </a:t>
                      </a:r>
                      <a:r>
                        <a:rPr lang="en-US" sz="2000" b="1" kern="1200" dirty="0" err="1">
                          <a:solidFill>
                            <a:srgbClr val="000066"/>
                          </a:solidFill>
                          <a:effectLst/>
                          <a:latin typeface="+mn-lt"/>
                          <a:ea typeface="Times New Roman"/>
                          <a:cs typeface="+mn-cs"/>
                        </a:rPr>
                        <a:t>thuộc</a:t>
                      </a:r>
                      <a:r>
                        <a:rPr lang="en-US" sz="2000" b="1" kern="1200" baseline="0" dirty="0">
                          <a:solidFill>
                            <a:srgbClr val="000066"/>
                          </a:solidFill>
                          <a:effectLst/>
                          <a:latin typeface="+mn-lt"/>
                          <a:ea typeface="Times New Roman"/>
                          <a:cs typeface="+mn-cs"/>
                        </a:rPr>
                        <a:t> </a:t>
                      </a:r>
                      <a:r>
                        <a:rPr lang="en-US" sz="2000" b="1" kern="1200" baseline="0" dirty="0" err="1">
                          <a:solidFill>
                            <a:srgbClr val="000066"/>
                          </a:solidFill>
                          <a:effectLst/>
                          <a:latin typeface="+mn-lt"/>
                          <a:ea typeface="Times New Roman"/>
                          <a:cs typeface="+mn-cs"/>
                        </a:rPr>
                        <a:t>tính</a:t>
                      </a:r>
                      <a:endParaRPr lang="en-US" sz="2000" b="1" kern="1200" dirty="0">
                        <a:solidFill>
                          <a:srgbClr val="000066"/>
                        </a:solidFill>
                        <a:effectLst/>
                        <a:latin typeface="+mn-lt"/>
                        <a:ea typeface="Times New Roman"/>
                        <a:cs typeface="+mn-cs"/>
                      </a:endParaRPr>
                    </a:p>
                  </a:txBody>
                  <a:tcPr marL="68580" marR="68580" marT="0" marB="0" anchor="ctr"/>
                </a:tc>
                <a:tc>
                  <a:txBody>
                    <a:bodyPr/>
                    <a:lstStyle/>
                    <a:p>
                      <a:pPr algn="ctr">
                        <a:spcBef>
                          <a:spcPts val="355"/>
                        </a:spcBef>
                        <a:spcAft>
                          <a:spcPts val="355"/>
                        </a:spcAft>
                      </a:pPr>
                      <a:r>
                        <a:rPr lang="en-US" sz="2000" b="1">
                          <a:solidFill>
                            <a:srgbClr val="000066"/>
                          </a:solidFill>
                          <a:effectLst/>
                          <a:latin typeface="+mn-lt"/>
                          <a:ea typeface="Times New Roman"/>
                        </a:rPr>
                        <a:t>Mô</a:t>
                      </a:r>
                      <a:r>
                        <a:rPr lang="en-US" sz="2000" b="1" baseline="0">
                          <a:solidFill>
                            <a:srgbClr val="000066"/>
                          </a:solidFill>
                          <a:effectLst/>
                          <a:latin typeface="+mn-lt"/>
                          <a:ea typeface="Times New Roman"/>
                        </a:rPr>
                        <a:t> tả</a:t>
                      </a:r>
                      <a:endParaRPr lang="en-US" sz="2000">
                        <a:effectLst/>
                        <a:latin typeface="+mn-lt"/>
                        <a:ea typeface="Times New Roman"/>
                      </a:endParaRPr>
                    </a:p>
                  </a:txBody>
                  <a:tcPr marL="68580" marR="68580" marT="0" marB="0" anchor="ctr"/>
                </a:tc>
                <a:extLst>
                  <a:ext uri="{0D108BD9-81ED-4DB2-BD59-A6C34878D82A}">
                    <a16:rowId xmlns:a16="http://schemas.microsoft.com/office/drawing/2014/main" val="10000"/>
                  </a:ext>
                </a:extLst>
              </a:tr>
              <a:tr h="977732">
                <a:tc>
                  <a:txBody>
                    <a:bodyPr/>
                    <a:lstStyle/>
                    <a:p>
                      <a:pPr marL="8890" marR="8890">
                        <a:spcBef>
                          <a:spcPts val="70"/>
                        </a:spcBef>
                        <a:spcAft>
                          <a:spcPts val="70"/>
                        </a:spcAft>
                      </a:pPr>
                      <a:r>
                        <a:rPr lang="en-US" sz="1800" u="sng">
                          <a:solidFill>
                            <a:srgbClr val="000000"/>
                          </a:solidFill>
                          <a:effectLst/>
                          <a:latin typeface="+mn-lt"/>
                          <a:ea typeface="Times New Roman"/>
                          <a:cs typeface="Times New Roman"/>
                          <a:hlinkClick r:id="rId2"/>
                        </a:rPr>
                        <a:t>Any</a:t>
                      </a:r>
                      <a:r>
                        <a:rPr lang="en-US" sz="1800">
                          <a:solidFill>
                            <a:srgbClr val="000000"/>
                          </a:solidFill>
                          <a:effectLst/>
                          <a:latin typeface="+mn-lt"/>
                          <a:ea typeface="Times New Roman"/>
                        </a:rPr>
                        <a:t> </a:t>
                      </a:r>
                      <a:endParaRPr lang="en-US" sz="1800">
                        <a:effectLst/>
                        <a:latin typeface="+mn-lt"/>
                        <a:ea typeface="Times New Roman"/>
                      </a:endParaRPr>
                    </a:p>
                  </a:txBody>
                  <a:tcPr marL="68580" marR="68580" marT="0" marB="0" anchor="ctr"/>
                </a:tc>
                <a:tc>
                  <a:txBody>
                    <a:bodyPr/>
                    <a:lstStyle/>
                    <a:p>
                      <a:pPr marL="8890" marR="8890">
                        <a:spcBef>
                          <a:spcPts val="70"/>
                        </a:spcBef>
                        <a:spcAft>
                          <a:spcPts val="70"/>
                        </a:spcAft>
                      </a:pPr>
                      <a:r>
                        <a:rPr lang="en-US" sz="1800">
                          <a:solidFill>
                            <a:srgbClr val="000000"/>
                          </a:solidFill>
                          <a:effectLst/>
                          <a:latin typeface="+mn-lt"/>
                          <a:ea typeface="Times New Roman"/>
                        </a:rPr>
                        <a:t>Cung cấp một địa chỉ IP (thường là 0.0.0.0) để chỉ ra rằng Server phải lắng nghe các hoạt động của Client trên tất cả các Card mạng (sử dụng khi xây dựng Server). Thuộc tính này chỉ đọc.</a:t>
                      </a:r>
                      <a:endParaRPr lang="en-US" sz="1800">
                        <a:effectLst/>
                        <a:latin typeface="+mn-lt"/>
                        <a:ea typeface="Times New Roman"/>
                      </a:endParaRPr>
                    </a:p>
                  </a:txBody>
                  <a:tcPr marL="68580" marR="68580" marT="0" marB="0" anchor="ctr"/>
                </a:tc>
                <a:extLst>
                  <a:ext uri="{0D108BD9-81ED-4DB2-BD59-A6C34878D82A}">
                    <a16:rowId xmlns:a16="http://schemas.microsoft.com/office/drawing/2014/main" val="10001"/>
                  </a:ext>
                </a:extLst>
              </a:tr>
              <a:tr h="784101">
                <a:tc>
                  <a:txBody>
                    <a:bodyPr/>
                    <a:lstStyle/>
                    <a:p>
                      <a:pPr marL="8890" marR="8890">
                        <a:spcBef>
                          <a:spcPts val="70"/>
                        </a:spcBef>
                        <a:spcAft>
                          <a:spcPts val="70"/>
                        </a:spcAft>
                      </a:pPr>
                      <a:r>
                        <a:rPr lang="en-US" sz="1800" u="sng">
                          <a:solidFill>
                            <a:srgbClr val="000000"/>
                          </a:solidFill>
                          <a:effectLst/>
                          <a:latin typeface="+mn-lt"/>
                          <a:ea typeface="Times New Roman"/>
                          <a:cs typeface="Times New Roman"/>
                          <a:hlinkClick r:id="rId3"/>
                        </a:rPr>
                        <a:t>Broadcast</a:t>
                      </a:r>
                      <a:r>
                        <a:rPr lang="en-US" sz="1800">
                          <a:solidFill>
                            <a:srgbClr val="000000"/>
                          </a:solidFill>
                          <a:effectLst/>
                          <a:latin typeface="+mn-lt"/>
                          <a:ea typeface="Times New Roman"/>
                        </a:rPr>
                        <a:t> </a:t>
                      </a:r>
                      <a:endParaRPr lang="en-US" sz="1800">
                        <a:effectLst/>
                        <a:latin typeface="+mn-lt"/>
                        <a:ea typeface="Times New Roman"/>
                      </a:endParaRPr>
                    </a:p>
                  </a:txBody>
                  <a:tcPr marL="68580" marR="68580" marT="0" marB="0" anchor="ctr"/>
                </a:tc>
                <a:tc>
                  <a:txBody>
                    <a:bodyPr/>
                    <a:lstStyle/>
                    <a:p>
                      <a:pPr marL="8890" marR="8890">
                        <a:spcBef>
                          <a:spcPts val="70"/>
                        </a:spcBef>
                        <a:spcAft>
                          <a:spcPts val="70"/>
                        </a:spcAft>
                      </a:pPr>
                      <a:r>
                        <a:rPr lang="en-US" sz="1800">
                          <a:solidFill>
                            <a:srgbClr val="000000"/>
                          </a:solidFill>
                          <a:effectLst/>
                          <a:latin typeface="+mn-lt"/>
                          <a:ea typeface="Times New Roman"/>
                        </a:rPr>
                        <a:t>Cung cấp một địa chỉ IP quảng bá (Broadcast, thường là 255.255.255.255), ở dạng số Long. Muốn lấy ở dạng chuỗi, viết: Broadcast.ToString(). Thuộc tính này chỉ đọc.</a:t>
                      </a:r>
                      <a:endParaRPr lang="en-US" sz="1800">
                        <a:effectLst/>
                        <a:latin typeface="+mn-lt"/>
                        <a:ea typeface="Times New Roman"/>
                      </a:endParaRPr>
                    </a:p>
                  </a:txBody>
                  <a:tcPr marL="68580" marR="68580" marT="0" marB="0" anchor="ctr"/>
                </a:tc>
                <a:extLst>
                  <a:ext uri="{0D108BD9-81ED-4DB2-BD59-A6C34878D82A}">
                    <a16:rowId xmlns:a16="http://schemas.microsoft.com/office/drawing/2014/main" val="10002"/>
                  </a:ext>
                </a:extLst>
              </a:tr>
              <a:tr h="535709">
                <a:tc>
                  <a:txBody>
                    <a:bodyPr/>
                    <a:lstStyle/>
                    <a:p>
                      <a:pPr marL="8890" marR="8890">
                        <a:spcBef>
                          <a:spcPts val="70"/>
                        </a:spcBef>
                        <a:spcAft>
                          <a:spcPts val="70"/>
                        </a:spcAft>
                      </a:pPr>
                      <a:r>
                        <a:rPr lang="en-US" sz="1800" u="sng">
                          <a:solidFill>
                            <a:srgbClr val="000000"/>
                          </a:solidFill>
                          <a:effectLst/>
                          <a:latin typeface="+mn-lt"/>
                          <a:ea typeface="Times New Roman"/>
                          <a:cs typeface="Times New Roman"/>
                          <a:hlinkClick r:id="rId4"/>
                        </a:rPr>
                        <a:t>Loopback</a:t>
                      </a:r>
                      <a:r>
                        <a:rPr lang="en-US" sz="1800">
                          <a:solidFill>
                            <a:srgbClr val="000000"/>
                          </a:solidFill>
                          <a:effectLst/>
                          <a:latin typeface="+mn-lt"/>
                          <a:ea typeface="Times New Roman"/>
                        </a:rPr>
                        <a:t> </a:t>
                      </a:r>
                      <a:endParaRPr lang="en-US" sz="1800">
                        <a:effectLst/>
                        <a:latin typeface="+mn-lt"/>
                        <a:ea typeface="Times New Roman"/>
                      </a:endParaRPr>
                    </a:p>
                  </a:txBody>
                  <a:tcPr marL="68580" marR="68580" marT="0" marB="0" anchor="ctr"/>
                </a:tc>
                <a:tc>
                  <a:txBody>
                    <a:bodyPr/>
                    <a:lstStyle/>
                    <a:p>
                      <a:pPr marL="8890" marR="8890" indent="0" algn="l" defTabSz="914400" rtl="0" eaLnBrk="1" fontAlgn="auto" latinLnBrk="0" hangingPunct="1">
                        <a:lnSpc>
                          <a:spcPct val="100000"/>
                        </a:lnSpc>
                        <a:spcBef>
                          <a:spcPts val="70"/>
                        </a:spcBef>
                        <a:spcAft>
                          <a:spcPts val="70"/>
                        </a:spcAft>
                        <a:buClrTx/>
                        <a:buSzTx/>
                        <a:buFontTx/>
                        <a:buNone/>
                        <a:tabLst/>
                        <a:defRPr/>
                      </a:pPr>
                      <a:r>
                        <a:rPr lang="en-US" sz="1800">
                          <a:solidFill>
                            <a:srgbClr val="000000"/>
                          </a:solidFill>
                          <a:effectLst/>
                          <a:latin typeface="+mn-lt"/>
                          <a:ea typeface="Times New Roman"/>
                        </a:rPr>
                        <a:t>Trả về một địa chỉ IP lặp (IP Loopback, ví dụ 127.0.0.1). Thuộc tính này chỉ đọc.</a:t>
                      </a:r>
                      <a:endParaRPr lang="en-US" sz="1800">
                        <a:effectLst/>
                        <a:latin typeface="+mn-lt"/>
                        <a:ea typeface="Times New Roman"/>
                      </a:endParaRPr>
                    </a:p>
                  </a:txBody>
                  <a:tcPr marL="68580" marR="68580" marT="0" marB="0" anchor="ctr"/>
                </a:tc>
                <a:extLst>
                  <a:ext uri="{0D108BD9-81ED-4DB2-BD59-A6C34878D82A}">
                    <a16:rowId xmlns:a16="http://schemas.microsoft.com/office/drawing/2014/main" val="10003"/>
                  </a:ext>
                </a:extLst>
              </a:tr>
              <a:tr h="784101">
                <a:tc>
                  <a:txBody>
                    <a:bodyPr/>
                    <a:lstStyle/>
                    <a:p>
                      <a:pPr marL="8890" marR="8890">
                        <a:spcBef>
                          <a:spcPts val="70"/>
                        </a:spcBef>
                        <a:spcAft>
                          <a:spcPts val="70"/>
                        </a:spcAft>
                      </a:pPr>
                      <a:r>
                        <a:rPr lang="en-US" sz="1800" u="sng" strike="noStrike">
                          <a:solidFill>
                            <a:srgbClr val="000000"/>
                          </a:solidFill>
                          <a:effectLst/>
                          <a:latin typeface="+mn-lt"/>
                          <a:ea typeface="Times New Roman"/>
                          <a:cs typeface="Times New Roman"/>
                          <a:hlinkClick r:id="rId5"/>
                        </a:rPr>
                        <a:t>Address</a:t>
                      </a:r>
                      <a:r>
                        <a:rPr lang="en-US" sz="1800" strike="noStrike">
                          <a:solidFill>
                            <a:srgbClr val="000000"/>
                          </a:solidFill>
                          <a:effectLst/>
                          <a:latin typeface="+mn-lt"/>
                          <a:ea typeface="Times New Roman"/>
                        </a:rPr>
                        <a:t> </a:t>
                      </a:r>
                      <a:endParaRPr lang="en-US" sz="1800" strike="noStrike">
                        <a:effectLst/>
                        <a:latin typeface="+mn-lt"/>
                        <a:ea typeface="Times New Roman"/>
                      </a:endParaRPr>
                    </a:p>
                  </a:txBody>
                  <a:tcPr marL="68580" marR="68580" marT="0" marB="0" anchor="ctr"/>
                </a:tc>
                <a:tc>
                  <a:txBody>
                    <a:bodyPr/>
                    <a:lstStyle/>
                    <a:p>
                      <a:pPr marL="8890" marR="8890">
                        <a:spcBef>
                          <a:spcPts val="70"/>
                        </a:spcBef>
                        <a:spcAft>
                          <a:spcPts val="70"/>
                        </a:spcAft>
                      </a:pPr>
                      <a:r>
                        <a:rPr lang="en-US" sz="1800" dirty="0" err="1">
                          <a:solidFill>
                            <a:srgbClr val="000000"/>
                          </a:solidFill>
                          <a:effectLst/>
                          <a:latin typeface="+mn-lt"/>
                          <a:ea typeface="Times New Roman"/>
                        </a:rPr>
                        <a:t>Một</a:t>
                      </a:r>
                      <a:r>
                        <a:rPr lang="en-US" sz="1800" dirty="0">
                          <a:solidFill>
                            <a:srgbClr val="000000"/>
                          </a:solidFill>
                          <a:effectLst/>
                          <a:latin typeface="+mn-lt"/>
                          <a:ea typeface="Times New Roman"/>
                        </a:rPr>
                        <a:t> </a:t>
                      </a:r>
                      <a:r>
                        <a:rPr lang="en-US" sz="1800" dirty="0" err="1">
                          <a:solidFill>
                            <a:srgbClr val="000000"/>
                          </a:solidFill>
                          <a:effectLst/>
                          <a:latin typeface="+mn-lt"/>
                          <a:ea typeface="Times New Roman"/>
                        </a:rPr>
                        <a:t>địa</a:t>
                      </a:r>
                      <a:r>
                        <a:rPr lang="en-US" sz="1800" dirty="0">
                          <a:solidFill>
                            <a:srgbClr val="000000"/>
                          </a:solidFill>
                          <a:effectLst/>
                          <a:latin typeface="+mn-lt"/>
                          <a:ea typeface="Times New Roman"/>
                        </a:rPr>
                        <a:t> </a:t>
                      </a:r>
                      <a:r>
                        <a:rPr lang="en-US" sz="1800" dirty="0" err="1">
                          <a:solidFill>
                            <a:srgbClr val="000000"/>
                          </a:solidFill>
                          <a:effectLst/>
                          <a:latin typeface="+mn-lt"/>
                          <a:ea typeface="Times New Roman"/>
                        </a:rPr>
                        <a:t>chỉ</a:t>
                      </a:r>
                      <a:r>
                        <a:rPr lang="en-US" sz="1800" dirty="0">
                          <a:solidFill>
                            <a:srgbClr val="000000"/>
                          </a:solidFill>
                          <a:effectLst/>
                          <a:latin typeface="+mn-lt"/>
                          <a:ea typeface="Times New Roman"/>
                        </a:rPr>
                        <a:t> IP (An Internet Protocol (IP) address) ở </a:t>
                      </a:r>
                      <a:r>
                        <a:rPr lang="en-US" sz="1800" dirty="0" err="1">
                          <a:solidFill>
                            <a:srgbClr val="000000"/>
                          </a:solidFill>
                          <a:effectLst/>
                          <a:latin typeface="+mn-lt"/>
                          <a:ea typeface="Times New Roman"/>
                        </a:rPr>
                        <a:t>dạng</a:t>
                      </a:r>
                      <a:r>
                        <a:rPr lang="en-US" sz="1800" dirty="0">
                          <a:solidFill>
                            <a:srgbClr val="000000"/>
                          </a:solidFill>
                          <a:effectLst/>
                          <a:latin typeface="+mn-lt"/>
                          <a:ea typeface="Times New Roman"/>
                        </a:rPr>
                        <a:t> </a:t>
                      </a:r>
                      <a:r>
                        <a:rPr lang="en-US" sz="1800" dirty="0" err="1">
                          <a:solidFill>
                            <a:srgbClr val="000000"/>
                          </a:solidFill>
                          <a:effectLst/>
                          <a:latin typeface="+mn-lt"/>
                          <a:ea typeface="Times New Roman"/>
                        </a:rPr>
                        <a:t>số</a:t>
                      </a:r>
                      <a:r>
                        <a:rPr lang="en-US" sz="1800" dirty="0">
                          <a:solidFill>
                            <a:srgbClr val="000000"/>
                          </a:solidFill>
                          <a:effectLst/>
                          <a:latin typeface="+mn-lt"/>
                          <a:ea typeface="Times New Roman"/>
                        </a:rPr>
                        <a:t> Long. (</a:t>
                      </a:r>
                      <a:r>
                        <a:rPr lang="en-US" sz="1800" dirty="0" err="1">
                          <a:solidFill>
                            <a:srgbClr val="000000"/>
                          </a:solidFill>
                          <a:effectLst/>
                          <a:latin typeface="+mn-lt"/>
                          <a:ea typeface="Times New Roman"/>
                        </a:rPr>
                        <a:t>Muốn</a:t>
                      </a:r>
                      <a:r>
                        <a:rPr lang="en-US" sz="1800" dirty="0">
                          <a:solidFill>
                            <a:srgbClr val="000000"/>
                          </a:solidFill>
                          <a:effectLst/>
                          <a:latin typeface="+mn-lt"/>
                          <a:ea typeface="Times New Roman"/>
                        </a:rPr>
                        <a:t> </a:t>
                      </a:r>
                      <a:r>
                        <a:rPr lang="en-US" sz="1800" dirty="0" err="1">
                          <a:solidFill>
                            <a:srgbClr val="000000"/>
                          </a:solidFill>
                          <a:effectLst/>
                          <a:latin typeface="+mn-lt"/>
                          <a:ea typeface="Times New Roman"/>
                        </a:rPr>
                        <a:t>chuyển</a:t>
                      </a:r>
                      <a:r>
                        <a:rPr lang="en-US" sz="1800" dirty="0">
                          <a:solidFill>
                            <a:srgbClr val="000000"/>
                          </a:solidFill>
                          <a:effectLst/>
                          <a:latin typeface="+mn-lt"/>
                          <a:ea typeface="Times New Roman"/>
                        </a:rPr>
                        <a:t> sang </a:t>
                      </a:r>
                      <a:r>
                        <a:rPr lang="en-US" sz="1800" dirty="0" err="1">
                          <a:solidFill>
                            <a:srgbClr val="000000"/>
                          </a:solidFill>
                          <a:effectLst/>
                          <a:latin typeface="+mn-lt"/>
                          <a:ea typeface="Times New Roman"/>
                        </a:rPr>
                        <a:t>dạng</a:t>
                      </a:r>
                      <a:r>
                        <a:rPr lang="en-US" sz="1800" dirty="0">
                          <a:solidFill>
                            <a:srgbClr val="000000"/>
                          </a:solidFill>
                          <a:effectLst/>
                          <a:latin typeface="+mn-lt"/>
                          <a:ea typeface="Times New Roman"/>
                        </a:rPr>
                        <a:t> </a:t>
                      </a:r>
                      <a:r>
                        <a:rPr lang="en-US" sz="1800" dirty="0" err="1">
                          <a:solidFill>
                            <a:srgbClr val="000000"/>
                          </a:solidFill>
                          <a:effectLst/>
                          <a:latin typeface="+mn-lt"/>
                          <a:ea typeface="Times New Roman"/>
                        </a:rPr>
                        <a:t>dấu</a:t>
                      </a:r>
                      <a:r>
                        <a:rPr lang="en-US" sz="1800" dirty="0">
                          <a:solidFill>
                            <a:srgbClr val="000000"/>
                          </a:solidFill>
                          <a:effectLst/>
                          <a:latin typeface="+mn-lt"/>
                          <a:ea typeface="Times New Roman"/>
                        </a:rPr>
                        <a:t> </a:t>
                      </a:r>
                      <a:r>
                        <a:rPr lang="en-US" sz="1800" dirty="0" err="1">
                          <a:solidFill>
                            <a:srgbClr val="000000"/>
                          </a:solidFill>
                          <a:effectLst/>
                          <a:latin typeface="+mn-lt"/>
                          <a:ea typeface="Times New Roman"/>
                        </a:rPr>
                        <a:t>chấm</a:t>
                      </a:r>
                      <a:r>
                        <a:rPr lang="en-US" sz="1800" dirty="0">
                          <a:solidFill>
                            <a:srgbClr val="000000"/>
                          </a:solidFill>
                          <a:effectLst/>
                          <a:latin typeface="+mn-lt"/>
                          <a:ea typeface="Times New Roman"/>
                        </a:rPr>
                        <a:t>, </a:t>
                      </a:r>
                      <a:r>
                        <a:rPr lang="en-US" sz="1800" dirty="0" err="1">
                          <a:solidFill>
                            <a:srgbClr val="000000"/>
                          </a:solidFill>
                          <a:effectLst/>
                          <a:latin typeface="+mn-lt"/>
                          <a:ea typeface="Times New Roman"/>
                        </a:rPr>
                        <a:t>viết</a:t>
                      </a:r>
                      <a:r>
                        <a:rPr lang="en-US" sz="1800" dirty="0">
                          <a:solidFill>
                            <a:srgbClr val="000000"/>
                          </a:solidFill>
                          <a:effectLst/>
                          <a:latin typeface="+mn-lt"/>
                          <a:ea typeface="Times New Roman"/>
                        </a:rPr>
                        <a:t> : </a:t>
                      </a:r>
                      <a:r>
                        <a:rPr lang="en-US" sz="1800" dirty="0" err="1">
                          <a:solidFill>
                            <a:srgbClr val="000000"/>
                          </a:solidFill>
                          <a:effectLst/>
                          <a:latin typeface="+mn-lt"/>
                          <a:ea typeface="Times New Roman"/>
                        </a:rPr>
                        <a:t>Address.ToString</a:t>
                      </a:r>
                      <a:r>
                        <a:rPr lang="en-US" sz="1800" dirty="0">
                          <a:solidFill>
                            <a:srgbClr val="000000"/>
                          </a:solidFill>
                          <a:effectLst/>
                          <a:latin typeface="+mn-lt"/>
                          <a:ea typeface="Times New Roman"/>
                        </a:rPr>
                        <a:t>())</a:t>
                      </a:r>
                      <a:endParaRPr lang="en-US" sz="1800" dirty="0">
                        <a:effectLst/>
                        <a:latin typeface="+mn-lt"/>
                        <a:ea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9" name="Date Placeholder 8"/>
          <p:cNvSpPr>
            <a:spLocks noGrp="1"/>
          </p:cNvSpPr>
          <p:nvPr>
            <p:ph type="dt" sz="half" idx="10"/>
          </p:nvPr>
        </p:nvSpPr>
        <p:spPr/>
        <p:txBody>
          <a:bodyPr/>
          <a:lstStyle/>
          <a:p>
            <a:fld id="{C0BD062F-989B-4560-B2D7-73E0689096A0}" type="datetime1">
              <a:rPr lang="vi-VN" smtClean="0"/>
              <a:t>10/09/2024</a:t>
            </a:fld>
            <a:endParaRPr lang="en-US"/>
          </a:p>
        </p:txBody>
      </p:sp>
      <p:sp>
        <p:nvSpPr>
          <p:cNvPr id="10" name="Footer Placeholder 9"/>
          <p:cNvSpPr>
            <a:spLocks noGrp="1"/>
          </p:cNvSpPr>
          <p:nvPr>
            <p:ph type="ftr" sz="quarter" idx="11"/>
          </p:nvPr>
        </p:nvSpPr>
        <p:spPr/>
        <p:txBody>
          <a:bodyPr/>
          <a:lstStyle/>
          <a:p>
            <a:r>
              <a:rPr lang="vi-VN"/>
              <a:t>Chương 3: Sockets</a:t>
            </a:r>
            <a:endParaRPr lang="en-US"/>
          </a:p>
        </p:txBody>
      </p:sp>
      <p:sp>
        <p:nvSpPr>
          <p:cNvPr id="11" name="Slide Number Placeholder 10"/>
          <p:cNvSpPr>
            <a:spLocks noGrp="1"/>
          </p:cNvSpPr>
          <p:nvPr>
            <p:ph type="sldNum" sz="quarter" idx="12"/>
          </p:nvPr>
        </p:nvSpPr>
        <p:spPr/>
        <p:txBody>
          <a:bodyPr/>
          <a:lstStyle/>
          <a:p>
            <a:fld id="{67CF214C-0432-49BA-A478-5B1528AB10DA}" type="slidenum">
              <a:rPr lang="en-US" smtClean="0"/>
              <a:t>15</a:t>
            </a:fld>
            <a:endParaRPr lang="en-US"/>
          </a:p>
        </p:txBody>
      </p:sp>
    </p:spTree>
    <p:extLst>
      <p:ext uri="{BB962C8B-B14F-4D97-AF65-F5344CB8AC3E}">
        <p14:creationId xmlns:p14="http://schemas.microsoft.com/office/powerpoint/2010/main" val="2414994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IPAddress: các thành viên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25281047"/>
              </p:ext>
            </p:extLst>
          </p:nvPr>
        </p:nvGraphicFramePr>
        <p:xfrm>
          <a:off x="539552" y="1556793"/>
          <a:ext cx="8064896" cy="4392486"/>
        </p:xfrm>
        <a:graphic>
          <a:graphicData uri="http://schemas.openxmlformats.org/drawingml/2006/table">
            <a:tbl>
              <a:tblPr firstRow="1" bandRow="1">
                <a:tableStyleId>{5940675A-B579-460E-94D1-54222C63F5DA}</a:tableStyleId>
              </a:tblPr>
              <a:tblGrid>
                <a:gridCol w="2376264">
                  <a:extLst>
                    <a:ext uri="{9D8B030D-6E8A-4147-A177-3AD203B41FA5}">
                      <a16:colId xmlns:a16="http://schemas.microsoft.com/office/drawing/2014/main" val="20000"/>
                    </a:ext>
                  </a:extLst>
                </a:gridCol>
                <a:gridCol w="5688632">
                  <a:extLst>
                    <a:ext uri="{9D8B030D-6E8A-4147-A177-3AD203B41FA5}">
                      <a16:colId xmlns:a16="http://schemas.microsoft.com/office/drawing/2014/main" val="20001"/>
                    </a:ext>
                  </a:extLst>
                </a:gridCol>
              </a:tblGrid>
              <a:tr h="601898">
                <a:tc>
                  <a:txBody>
                    <a:bodyPr/>
                    <a:lstStyle/>
                    <a:p>
                      <a:pPr algn="ctr">
                        <a:spcBef>
                          <a:spcPts val="355"/>
                        </a:spcBef>
                        <a:spcAft>
                          <a:spcPts val="355"/>
                        </a:spcAft>
                      </a:pPr>
                      <a:r>
                        <a:rPr lang="en-US" sz="2000" b="1" kern="1200" dirty="0" err="1">
                          <a:solidFill>
                            <a:srgbClr val="000066"/>
                          </a:solidFill>
                          <a:effectLst/>
                          <a:latin typeface="+mn-lt"/>
                          <a:ea typeface="Times New Roman"/>
                          <a:cs typeface="+mn-cs"/>
                        </a:rPr>
                        <a:t>Tên</a:t>
                      </a:r>
                      <a:r>
                        <a:rPr lang="en-US" sz="2000" b="1" kern="1200" dirty="0">
                          <a:solidFill>
                            <a:srgbClr val="000066"/>
                          </a:solidFill>
                          <a:effectLst/>
                          <a:latin typeface="+mn-lt"/>
                          <a:ea typeface="Times New Roman"/>
                          <a:cs typeface="+mn-cs"/>
                        </a:rPr>
                        <a:t> </a:t>
                      </a:r>
                      <a:r>
                        <a:rPr lang="en-US" sz="2000" b="1" kern="1200" dirty="0" err="1">
                          <a:solidFill>
                            <a:srgbClr val="000066"/>
                          </a:solidFill>
                          <a:effectLst/>
                          <a:latin typeface="+mn-lt"/>
                          <a:ea typeface="Times New Roman"/>
                          <a:cs typeface="+mn-cs"/>
                        </a:rPr>
                        <a:t>phương</a:t>
                      </a:r>
                      <a:r>
                        <a:rPr lang="en-US" sz="2000" b="1" kern="1200" baseline="0" dirty="0">
                          <a:solidFill>
                            <a:srgbClr val="000066"/>
                          </a:solidFill>
                          <a:effectLst/>
                          <a:latin typeface="+mn-lt"/>
                          <a:ea typeface="Times New Roman"/>
                          <a:cs typeface="+mn-cs"/>
                        </a:rPr>
                        <a:t> </a:t>
                      </a:r>
                      <a:r>
                        <a:rPr lang="en-US" sz="2000" b="1" kern="1200" baseline="0" dirty="0" err="1">
                          <a:solidFill>
                            <a:srgbClr val="000066"/>
                          </a:solidFill>
                          <a:effectLst/>
                          <a:latin typeface="+mn-lt"/>
                          <a:ea typeface="Times New Roman"/>
                          <a:cs typeface="+mn-cs"/>
                        </a:rPr>
                        <a:t>thức</a:t>
                      </a:r>
                      <a:endParaRPr lang="en-US" sz="2000" b="1" kern="1200" dirty="0">
                        <a:solidFill>
                          <a:srgbClr val="000066"/>
                        </a:solidFill>
                        <a:effectLst/>
                        <a:latin typeface="+mn-lt"/>
                        <a:ea typeface="Times New Roman"/>
                        <a:cs typeface="+mn-cs"/>
                      </a:endParaRPr>
                    </a:p>
                  </a:txBody>
                  <a:tcPr marL="68580" marR="68580" marT="0" marB="0" anchor="ctr"/>
                </a:tc>
                <a:tc>
                  <a:txBody>
                    <a:bodyPr/>
                    <a:lstStyle/>
                    <a:p>
                      <a:pPr algn="ctr">
                        <a:spcBef>
                          <a:spcPts val="355"/>
                        </a:spcBef>
                        <a:spcAft>
                          <a:spcPts val="355"/>
                        </a:spcAft>
                      </a:pPr>
                      <a:r>
                        <a:rPr lang="en-US" sz="2000" b="1">
                          <a:solidFill>
                            <a:srgbClr val="000066"/>
                          </a:solidFill>
                          <a:effectLst/>
                          <a:latin typeface="+mn-lt"/>
                          <a:ea typeface="Times New Roman"/>
                        </a:rPr>
                        <a:t>Mô</a:t>
                      </a:r>
                      <a:r>
                        <a:rPr lang="en-US" sz="2000" b="1" baseline="0">
                          <a:solidFill>
                            <a:srgbClr val="000066"/>
                          </a:solidFill>
                          <a:effectLst/>
                          <a:latin typeface="+mn-lt"/>
                          <a:ea typeface="Times New Roman"/>
                        </a:rPr>
                        <a:t> tả</a:t>
                      </a:r>
                      <a:endParaRPr lang="en-US" sz="2000">
                        <a:effectLst/>
                        <a:latin typeface="+mn-lt"/>
                        <a:ea typeface="Times New Roman"/>
                      </a:endParaRPr>
                    </a:p>
                  </a:txBody>
                  <a:tcPr marL="68580" marR="68580" marT="0" marB="0" anchor="ctr"/>
                </a:tc>
                <a:extLst>
                  <a:ext uri="{0D108BD9-81ED-4DB2-BD59-A6C34878D82A}">
                    <a16:rowId xmlns:a16="http://schemas.microsoft.com/office/drawing/2014/main" val="10000"/>
                  </a:ext>
                </a:extLst>
              </a:tr>
              <a:tr h="1164023">
                <a:tc>
                  <a:txBody>
                    <a:bodyPr/>
                    <a:lstStyle/>
                    <a:p>
                      <a:pPr marL="8890" marR="8890">
                        <a:spcBef>
                          <a:spcPts val="70"/>
                        </a:spcBef>
                        <a:spcAft>
                          <a:spcPts val="70"/>
                        </a:spcAft>
                      </a:pPr>
                      <a:r>
                        <a:rPr lang="en-US" sz="1800" u="sng">
                          <a:solidFill>
                            <a:srgbClr val="000000"/>
                          </a:solidFill>
                          <a:effectLst/>
                          <a:latin typeface="+mn-lt"/>
                          <a:ea typeface="Times New Roman"/>
                          <a:cs typeface="Times New Roman"/>
                          <a:hlinkClick r:id="rId2"/>
                        </a:rPr>
                        <a:t>AddressFamily</a:t>
                      </a:r>
                      <a:r>
                        <a:rPr lang="en-US" sz="1800">
                          <a:solidFill>
                            <a:srgbClr val="000000"/>
                          </a:solidFill>
                          <a:effectLst/>
                          <a:latin typeface="+mn-lt"/>
                          <a:ea typeface="Times New Roman"/>
                        </a:rPr>
                        <a:t> </a:t>
                      </a:r>
                      <a:endParaRPr lang="en-US" sz="1800">
                        <a:effectLst/>
                        <a:latin typeface="+mn-lt"/>
                        <a:ea typeface="Times New Roman"/>
                      </a:endParaRPr>
                    </a:p>
                  </a:txBody>
                  <a:tcPr marL="68580" marR="68580" marT="0" marB="0" anchor="ctr"/>
                </a:tc>
                <a:tc>
                  <a:txBody>
                    <a:bodyPr/>
                    <a:lstStyle/>
                    <a:p>
                      <a:pPr marL="8890" marR="8890">
                        <a:spcBef>
                          <a:spcPts val="70"/>
                        </a:spcBef>
                        <a:spcAft>
                          <a:spcPts val="70"/>
                        </a:spcAft>
                      </a:pPr>
                      <a:r>
                        <a:rPr lang="en-US" sz="1800" dirty="0" err="1">
                          <a:solidFill>
                            <a:srgbClr val="000000"/>
                          </a:solidFill>
                          <a:effectLst/>
                          <a:latin typeface="+mn-lt"/>
                          <a:ea typeface="Times New Roman"/>
                        </a:rPr>
                        <a:t>Trả</a:t>
                      </a:r>
                      <a:r>
                        <a:rPr lang="en-US" sz="1800" dirty="0">
                          <a:solidFill>
                            <a:srgbClr val="000000"/>
                          </a:solidFill>
                          <a:effectLst/>
                          <a:latin typeface="+mn-lt"/>
                          <a:ea typeface="Times New Roman"/>
                        </a:rPr>
                        <a:t> </a:t>
                      </a:r>
                      <a:r>
                        <a:rPr lang="en-US" sz="1800" dirty="0" err="1">
                          <a:solidFill>
                            <a:srgbClr val="000000"/>
                          </a:solidFill>
                          <a:effectLst/>
                          <a:latin typeface="+mn-lt"/>
                          <a:ea typeface="Times New Roman"/>
                        </a:rPr>
                        <a:t>về</a:t>
                      </a:r>
                      <a:r>
                        <a:rPr lang="en-US" sz="1800" dirty="0">
                          <a:solidFill>
                            <a:srgbClr val="000000"/>
                          </a:solidFill>
                          <a:effectLst/>
                          <a:latin typeface="+mn-lt"/>
                          <a:ea typeface="Times New Roman"/>
                        </a:rPr>
                        <a:t> </a:t>
                      </a:r>
                      <a:r>
                        <a:rPr lang="en-US" sz="1800" dirty="0" err="1">
                          <a:solidFill>
                            <a:srgbClr val="000000"/>
                          </a:solidFill>
                          <a:effectLst/>
                          <a:latin typeface="+mn-lt"/>
                          <a:ea typeface="Times New Roman"/>
                        </a:rPr>
                        <a:t>họ</a:t>
                      </a:r>
                      <a:r>
                        <a:rPr lang="en-US" sz="1800" dirty="0">
                          <a:solidFill>
                            <a:srgbClr val="000000"/>
                          </a:solidFill>
                          <a:effectLst/>
                          <a:latin typeface="+mn-lt"/>
                          <a:ea typeface="Times New Roman"/>
                        </a:rPr>
                        <a:t> </a:t>
                      </a:r>
                      <a:r>
                        <a:rPr lang="en-US" sz="1800" dirty="0" err="1">
                          <a:solidFill>
                            <a:srgbClr val="000000"/>
                          </a:solidFill>
                          <a:effectLst/>
                          <a:latin typeface="+mn-lt"/>
                          <a:ea typeface="Times New Roman"/>
                        </a:rPr>
                        <a:t>địa</a:t>
                      </a:r>
                      <a:r>
                        <a:rPr lang="en-US" sz="1800" dirty="0">
                          <a:solidFill>
                            <a:srgbClr val="000000"/>
                          </a:solidFill>
                          <a:effectLst/>
                          <a:latin typeface="+mn-lt"/>
                          <a:ea typeface="Times New Roman"/>
                        </a:rPr>
                        <a:t> </a:t>
                      </a:r>
                      <a:r>
                        <a:rPr lang="en-US" sz="1800" dirty="0" err="1">
                          <a:solidFill>
                            <a:srgbClr val="000000"/>
                          </a:solidFill>
                          <a:effectLst/>
                          <a:latin typeface="+mn-lt"/>
                          <a:ea typeface="Times New Roman"/>
                        </a:rPr>
                        <a:t>chỉ</a:t>
                      </a:r>
                      <a:r>
                        <a:rPr lang="en-US" sz="1800" dirty="0">
                          <a:solidFill>
                            <a:srgbClr val="000000"/>
                          </a:solidFill>
                          <a:effectLst/>
                          <a:latin typeface="+mn-lt"/>
                          <a:ea typeface="Times New Roman"/>
                        </a:rPr>
                        <a:t> </a:t>
                      </a:r>
                      <a:r>
                        <a:rPr lang="en-US" sz="1800" dirty="0" err="1">
                          <a:solidFill>
                            <a:srgbClr val="000000"/>
                          </a:solidFill>
                          <a:effectLst/>
                          <a:latin typeface="+mn-lt"/>
                          <a:ea typeface="Times New Roman"/>
                        </a:rPr>
                        <a:t>của</a:t>
                      </a:r>
                      <a:r>
                        <a:rPr lang="en-US" sz="1800" dirty="0">
                          <a:solidFill>
                            <a:srgbClr val="000000"/>
                          </a:solidFill>
                          <a:effectLst/>
                          <a:latin typeface="+mn-lt"/>
                          <a:ea typeface="Times New Roman"/>
                        </a:rPr>
                        <a:t> </a:t>
                      </a:r>
                      <a:r>
                        <a:rPr lang="en-US" sz="1800" dirty="0" err="1">
                          <a:solidFill>
                            <a:srgbClr val="000000"/>
                          </a:solidFill>
                          <a:effectLst/>
                          <a:latin typeface="+mn-lt"/>
                          <a:ea typeface="Times New Roman"/>
                        </a:rPr>
                        <a:t>địa</a:t>
                      </a:r>
                      <a:r>
                        <a:rPr lang="en-US" sz="1800" dirty="0">
                          <a:solidFill>
                            <a:srgbClr val="000000"/>
                          </a:solidFill>
                          <a:effectLst/>
                          <a:latin typeface="+mn-lt"/>
                          <a:ea typeface="Times New Roman"/>
                        </a:rPr>
                        <a:t> </a:t>
                      </a:r>
                      <a:r>
                        <a:rPr lang="en-US" sz="1800" dirty="0" err="1">
                          <a:solidFill>
                            <a:srgbClr val="000000"/>
                          </a:solidFill>
                          <a:effectLst/>
                          <a:latin typeface="+mn-lt"/>
                          <a:ea typeface="Times New Roman"/>
                        </a:rPr>
                        <a:t>chỉ</a:t>
                      </a:r>
                      <a:r>
                        <a:rPr lang="en-US" sz="1800" dirty="0">
                          <a:solidFill>
                            <a:srgbClr val="000000"/>
                          </a:solidFill>
                          <a:effectLst/>
                          <a:latin typeface="+mn-lt"/>
                          <a:ea typeface="Times New Roman"/>
                        </a:rPr>
                        <a:t> IP </a:t>
                      </a:r>
                      <a:r>
                        <a:rPr lang="en-US" sz="1800" dirty="0" err="1">
                          <a:solidFill>
                            <a:srgbClr val="000000"/>
                          </a:solidFill>
                          <a:effectLst/>
                          <a:latin typeface="+mn-lt"/>
                          <a:ea typeface="Times New Roman"/>
                        </a:rPr>
                        <a:t>hiện</a:t>
                      </a:r>
                      <a:r>
                        <a:rPr lang="en-US" sz="1800" dirty="0">
                          <a:solidFill>
                            <a:srgbClr val="000000"/>
                          </a:solidFill>
                          <a:effectLst/>
                          <a:latin typeface="+mn-lt"/>
                          <a:ea typeface="Times New Roman"/>
                        </a:rPr>
                        <a:t> </a:t>
                      </a:r>
                      <a:r>
                        <a:rPr lang="en-US" sz="1800" dirty="0" err="1">
                          <a:solidFill>
                            <a:srgbClr val="000000"/>
                          </a:solidFill>
                          <a:effectLst/>
                          <a:latin typeface="+mn-lt"/>
                          <a:ea typeface="Times New Roman"/>
                        </a:rPr>
                        <a:t>hành</a:t>
                      </a:r>
                      <a:r>
                        <a:rPr lang="en-US" sz="1800" dirty="0">
                          <a:solidFill>
                            <a:srgbClr val="000000"/>
                          </a:solidFill>
                          <a:effectLst/>
                          <a:latin typeface="+mn-lt"/>
                          <a:ea typeface="Times New Roman"/>
                        </a:rPr>
                        <a:t>. </a:t>
                      </a:r>
                      <a:r>
                        <a:rPr lang="en-US" sz="1800" dirty="0" err="1">
                          <a:solidFill>
                            <a:srgbClr val="000000"/>
                          </a:solidFill>
                          <a:effectLst/>
                          <a:latin typeface="+mn-lt"/>
                          <a:ea typeface="Times New Roman"/>
                        </a:rPr>
                        <a:t>Nếu</a:t>
                      </a:r>
                      <a:r>
                        <a:rPr lang="en-US" sz="1800" dirty="0">
                          <a:solidFill>
                            <a:srgbClr val="000000"/>
                          </a:solidFill>
                          <a:effectLst/>
                          <a:latin typeface="+mn-lt"/>
                          <a:ea typeface="Times New Roman"/>
                        </a:rPr>
                        <a:t> </a:t>
                      </a:r>
                      <a:r>
                        <a:rPr lang="en-US" sz="1800" dirty="0" err="1">
                          <a:solidFill>
                            <a:srgbClr val="000000"/>
                          </a:solidFill>
                          <a:effectLst/>
                          <a:latin typeface="+mn-lt"/>
                          <a:ea typeface="Times New Roman"/>
                        </a:rPr>
                        <a:t>địa</a:t>
                      </a:r>
                      <a:r>
                        <a:rPr lang="en-US" sz="1800" dirty="0">
                          <a:solidFill>
                            <a:srgbClr val="000000"/>
                          </a:solidFill>
                          <a:effectLst/>
                          <a:latin typeface="+mn-lt"/>
                          <a:ea typeface="Times New Roman"/>
                        </a:rPr>
                        <a:t> </a:t>
                      </a:r>
                      <a:r>
                        <a:rPr lang="en-US" sz="1800" dirty="0" err="1">
                          <a:solidFill>
                            <a:srgbClr val="000000"/>
                          </a:solidFill>
                          <a:effectLst/>
                          <a:latin typeface="+mn-lt"/>
                          <a:ea typeface="Times New Roman"/>
                        </a:rPr>
                        <a:t>chỉ</a:t>
                      </a:r>
                      <a:r>
                        <a:rPr lang="en-US" sz="1800" dirty="0">
                          <a:solidFill>
                            <a:srgbClr val="000000"/>
                          </a:solidFill>
                          <a:effectLst/>
                          <a:latin typeface="+mn-lt"/>
                          <a:ea typeface="Times New Roman"/>
                        </a:rPr>
                        <a:t> ở </a:t>
                      </a:r>
                      <a:r>
                        <a:rPr lang="en-US" sz="1800" dirty="0" err="1">
                          <a:solidFill>
                            <a:srgbClr val="000000"/>
                          </a:solidFill>
                          <a:effectLst/>
                          <a:latin typeface="+mn-lt"/>
                          <a:ea typeface="Times New Roman"/>
                        </a:rPr>
                        <a:t>dạng</a:t>
                      </a:r>
                      <a:r>
                        <a:rPr lang="en-US" sz="1800" dirty="0">
                          <a:solidFill>
                            <a:srgbClr val="000000"/>
                          </a:solidFill>
                          <a:effectLst/>
                          <a:latin typeface="+mn-lt"/>
                          <a:ea typeface="Times New Roman"/>
                        </a:rPr>
                        <a:t> IPv4 </a:t>
                      </a:r>
                      <a:r>
                        <a:rPr lang="en-US" sz="1800" dirty="0" err="1">
                          <a:solidFill>
                            <a:srgbClr val="000000"/>
                          </a:solidFill>
                          <a:effectLst/>
                          <a:latin typeface="+mn-lt"/>
                          <a:ea typeface="Times New Roman"/>
                        </a:rPr>
                        <a:t>thì</a:t>
                      </a:r>
                      <a:r>
                        <a:rPr lang="en-US" sz="1800" dirty="0">
                          <a:solidFill>
                            <a:srgbClr val="000000"/>
                          </a:solidFill>
                          <a:effectLst/>
                          <a:latin typeface="+mn-lt"/>
                          <a:ea typeface="Times New Roman"/>
                        </a:rPr>
                        <a:t> </a:t>
                      </a:r>
                      <a:r>
                        <a:rPr lang="en-US" sz="1800" dirty="0" err="1">
                          <a:solidFill>
                            <a:srgbClr val="000000"/>
                          </a:solidFill>
                          <a:effectLst/>
                          <a:latin typeface="+mn-lt"/>
                          <a:ea typeface="Times New Roman"/>
                        </a:rPr>
                        <a:t>kết</a:t>
                      </a:r>
                      <a:r>
                        <a:rPr lang="en-US" sz="1800" dirty="0">
                          <a:solidFill>
                            <a:srgbClr val="000000"/>
                          </a:solidFill>
                          <a:effectLst/>
                          <a:latin typeface="+mn-lt"/>
                          <a:ea typeface="Times New Roman"/>
                        </a:rPr>
                        <a:t> </a:t>
                      </a:r>
                      <a:r>
                        <a:rPr lang="en-US" sz="1800" dirty="0" err="1">
                          <a:solidFill>
                            <a:srgbClr val="000000"/>
                          </a:solidFill>
                          <a:effectLst/>
                          <a:latin typeface="+mn-lt"/>
                          <a:ea typeface="Times New Roman"/>
                        </a:rPr>
                        <a:t>quả</a:t>
                      </a:r>
                      <a:r>
                        <a:rPr lang="en-US" sz="1800" dirty="0">
                          <a:solidFill>
                            <a:srgbClr val="000000"/>
                          </a:solidFill>
                          <a:effectLst/>
                          <a:latin typeface="+mn-lt"/>
                          <a:ea typeface="Times New Roman"/>
                        </a:rPr>
                        <a:t> </a:t>
                      </a:r>
                      <a:r>
                        <a:rPr lang="en-US" sz="1800" dirty="0" err="1">
                          <a:solidFill>
                            <a:srgbClr val="000000"/>
                          </a:solidFill>
                          <a:effectLst/>
                          <a:latin typeface="+mn-lt"/>
                          <a:ea typeface="Times New Roman"/>
                        </a:rPr>
                        <a:t>là</a:t>
                      </a:r>
                      <a:r>
                        <a:rPr lang="en-US" sz="1800" dirty="0">
                          <a:solidFill>
                            <a:srgbClr val="000000"/>
                          </a:solidFill>
                          <a:effectLst/>
                          <a:latin typeface="+mn-lt"/>
                          <a:ea typeface="Times New Roman"/>
                        </a:rPr>
                        <a:t> Internetwork </a:t>
                      </a:r>
                      <a:r>
                        <a:rPr lang="en-US" sz="1800" dirty="0" err="1">
                          <a:solidFill>
                            <a:srgbClr val="000000"/>
                          </a:solidFill>
                          <a:effectLst/>
                          <a:latin typeface="+mn-lt"/>
                          <a:ea typeface="Times New Roman"/>
                        </a:rPr>
                        <a:t>và</a:t>
                      </a:r>
                      <a:r>
                        <a:rPr lang="en-US" sz="1800" dirty="0">
                          <a:solidFill>
                            <a:srgbClr val="000000"/>
                          </a:solidFill>
                          <a:effectLst/>
                          <a:latin typeface="+mn-lt"/>
                          <a:ea typeface="Times New Roman"/>
                        </a:rPr>
                        <a:t> InternetworkV6 </a:t>
                      </a:r>
                      <a:r>
                        <a:rPr lang="en-US" sz="1800" dirty="0" err="1">
                          <a:solidFill>
                            <a:srgbClr val="000000"/>
                          </a:solidFill>
                          <a:effectLst/>
                          <a:latin typeface="+mn-lt"/>
                          <a:ea typeface="Times New Roman"/>
                        </a:rPr>
                        <a:t>nếu</a:t>
                      </a:r>
                      <a:r>
                        <a:rPr lang="en-US" sz="1800" dirty="0">
                          <a:solidFill>
                            <a:srgbClr val="000000"/>
                          </a:solidFill>
                          <a:effectLst/>
                          <a:latin typeface="+mn-lt"/>
                          <a:ea typeface="Times New Roman"/>
                        </a:rPr>
                        <a:t> </a:t>
                      </a:r>
                      <a:r>
                        <a:rPr lang="en-US" sz="1800" dirty="0" err="1">
                          <a:solidFill>
                            <a:srgbClr val="000000"/>
                          </a:solidFill>
                          <a:effectLst/>
                          <a:latin typeface="+mn-lt"/>
                          <a:ea typeface="Times New Roman"/>
                        </a:rPr>
                        <a:t>là</a:t>
                      </a:r>
                      <a:r>
                        <a:rPr lang="en-US" sz="1800" dirty="0">
                          <a:solidFill>
                            <a:srgbClr val="000000"/>
                          </a:solidFill>
                          <a:effectLst/>
                          <a:latin typeface="+mn-lt"/>
                          <a:ea typeface="Times New Roman"/>
                        </a:rPr>
                        <a:t> </a:t>
                      </a:r>
                      <a:r>
                        <a:rPr lang="en-US" sz="1800" dirty="0" err="1">
                          <a:solidFill>
                            <a:srgbClr val="000000"/>
                          </a:solidFill>
                          <a:effectLst/>
                          <a:latin typeface="+mn-lt"/>
                          <a:ea typeface="Times New Roman"/>
                        </a:rPr>
                        <a:t>địa</a:t>
                      </a:r>
                      <a:r>
                        <a:rPr lang="en-US" sz="1800" dirty="0">
                          <a:solidFill>
                            <a:srgbClr val="000000"/>
                          </a:solidFill>
                          <a:effectLst/>
                          <a:latin typeface="+mn-lt"/>
                          <a:ea typeface="Times New Roman"/>
                        </a:rPr>
                        <a:t> </a:t>
                      </a:r>
                      <a:r>
                        <a:rPr lang="en-US" sz="1800" dirty="0" err="1">
                          <a:solidFill>
                            <a:srgbClr val="000000"/>
                          </a:solidFill>
                          <a:effectLst/>
                          <a:latin typeface="+mn-lt"/>
                          <a:ea typeface="Times New Roman"/>
                        </a:rPr>
                        <a:t>chỉ</a:t>
                      </a:r>
                      <a:r>
                        <a:rPr lang="en-US" sz="1800" dirty="0">
                          <a:solidFill>
                            <a:srgbClr val="000000"/>
                          </a:solidFill>
                          <a:effectLst/>
                          <a:latin typeface="+mn-lt"/>
                          <a:ea typeface="Times New Roman"/>
                        </a:rPr>
                        <a:t> IPv6. </a:t>
                      </a:r>
                      <a:endParaRPr lang="en-US" sz="1800" dirty="0">
                        <a:effectLst/>
                        <a:latin typeface="+mn-lt"/>
                        <a:ea typeface="Times New Roman"/>
                      </a:endParaRPr>
                    </a:p>
                  </a:txBody>
                  <a:tcPr marL="68580" marR="68580" marT="0" marB="0" anchor="ctr"/>
                </a:tc>
                <a:extLst>
                  <a:ext uri="{0D108BD9-81ED-4DB2-BD59-A6C34878D82A}">
                    <a16:rowId xmlns:a16="http://schemas.microsoft.com/office/drawing/2014/main" val="10001"/>
                  </a:ext>
                </a:extLst>
              </a:tr>
              <a:tr h="1404429">
                <a:tc>
                  <a:txBody>
                    <a:bodyPr/>
                    <a:lstStyle/>
                    <a:p>
                      <a:pPr marL="8890" marR="8890">
                        <a:spcBef>
                          <a:spcPts val="70"/>
                        </a:spcBef>
                        <a:spcAft>
                          <a:spcPts val="70"/>
                        </a:spcAft>
                      </a:pPr>
                      <a:r>
                        <a:rPr lang="en-US" sz="1800" b="1">
                          <a:solidFill>
                            <a:srgbClr val="000000"/>
                          </a:solidFill>
                          <a:effectLst/>
                          <a:latin typeface="+mn-lt"/>
                          <a:ea typeface="Times New Roman"/>
                        </a:rPr>
                        <a:t>Constructor</a:t>
                      </a:r>
                      <a:endParaRPr lang="en-US" sz="1800">
                        <a:effectLst/>
                        <a:latin typeface="+mn-lt"/>
                        <a:ea typeface="Times New Roman"/>
                      </a:endParaRPr>
                    </a:p>
                  </a:txBody>
                  <a:tcPr marL="68580" marR="68580" marT="0" marB="0" anchor="ctr"/>
                </a:tc>
                <a:tc>
                  <a:txBody>
                    <a:bodyPr/>
                    <a:lstStyle/>
                    <a:p>
                      <a:pPr marL="342900" marR="8890" lvl="0" indent="-342900">
                        <a:spcBef>
                          <a:spcPts val="70"/>
                        </a:spcBef>
                        <a:spcAft>
                          <a:spcPts val="70"/>
                        </a:spcAft>
                        <a:buFont typeface="Times New Roman"/>
                        <a:buChar char="-"/>
                      </a:pPr>
                      <a:r>
                        <a:rPr lang="en-US" sz="1800" b="0">
                          <a:solidFill>
                            <a:srgbClr val="000000"/>
                          </a:solidFill>
                          <a:effectLst/>
                          <a:latin typeface="+mn-lt"/>
                          <a:ea typeface="Times New Roman"/>
                        </a:rPr>
                        <a:t>IPAddress(Số_Long) </a:t>
                      </a:r>
                      <a:r>
                        <a:rPr lang="en-US" sz="1800" b="0">
                          <a:solidFill>
                            <a:srgbClr val="000000"/>
                          </a:solidFill>
                          <a:effectLst/>
                          <a:latin typeface="+mn-lt"/>
                          <a:ea typeface="Times New Roman"/>
                          <a:sym typeface="Wingdings"/>
                        </a:rPr>
                        <a:t></a:t>
                      </a:r>
                      <a:r>
                        <a:rPr lang="en-US" sz="1800" b="0">
                          <a:solidFill>
                            <a:srgbClr val="000000"/>
                          </a:solidFill>
                          <a:effectLst/>
                          <a:latin typeface="+mn-lt"/>
                          <a:ea typeface="Times New Roman"/>
                        </a:rPr>
                        <a:t> Tạo địa chỉ IP từ một số kiểu</a:t>
                      </a:r>
                      <a:r>
                        <a:rPr lang="en-US" sz="1800" b="0" baseline="0">
                          <a:solidFill>
                            <a:srgbClr val="000000"/>
                          </a:solidFill>
                          <a:effectLst/>
                          <a:latin typeface="+mn-lt"/>
                          <a:ea typeface="Times New Roman"/>
                        </a:rPr>
                        <a:t> </a:t>
                      </a:r>
                      <a:r>
                        <a:rPr lang="en-US" sz="1800" b="0">
                          <a:solidFill>
                            <a:srgbClr val="000000"/>
                          </a:solidFill>
                          <a:effectLst/>
                          <a:latin typeface="+mn-lt"/>
                          <a:ea typeface="Times New Roman"/>
                        </a:rPr>
                        <a:t>long</a:t>
                      </a:r>
                      <a:endParaRPr lang="en-US" sz="1800" b="0">
                        <a:effectLst/>
                        <a:latin typeface="+mn-lt"/>
                        <a:ea typeface="Times New Roman"/>
                      </a:endParaRPr>
                    </a:p>
                    <a:p>
                      <a:pPr marL="342900" marR="8890" lvl="0" indent="-342900">
                        <a:spcBef>
                          <a:spcPts val="70"/>
                        </a:spcBef>
                        <a:spcAft>
                          <a:spcPts val="70"/>
                        </a:spcAft>
                        <a:buFont typeface="Times New Roman"/>
                        <a:buChar char="-"/>
                      </a:pPr>
                      <a:r>
                        <a:rPr lang="en-US" sz="1800" b="0">
                          <a:solidFill>
                            <a:srgbClr val="000000"/>
                          </a:solidFill>
                          <a:effectLst/>
                          <a:latin typeface="+mn-lt"/>
                          <a:ea typeface="Times New Roman"/>
                        </a:rPr>
                        <a:t>IPAddress(Mảng_Byte) </a:t>
                      </a:r>
                      <a:r>
                        <a:rPr lang="en-US" sz="1800" b="0">
                          <a:solidFill>
                            <a:srgbClr val="000000"/>
                          </a:solidFill>
                          <a:effectLst/>
                          <a:latin typeface="+mn-lt"/>
                          <a:ea typeface="Times New Roman"/>
                          <a:sym typeface="Wingdings"/>
                        </a:rPr>
                        <a:t></a:t>
                      </a:r>
                      <a:r>
                        <a:rPr lang="en-US" sz="1800" b="0">
                          <a:solidFill>
                            <a:srgbClr val="000000"/>
                          </a:solidFill>
                          <a:effectLst/>
                          <a:latin typeface="+mn-lt"/>
                          <a:ea typeface="Times New Roman"/>
                        </a:rPr>
                        <a:t> Tạo địa chỉ IP từ một mảng byte (4 byte).</a:t>
                      </a:r>
                      <a:endParaRPr lang="en-US" sz="1800" b="0">
                        <a:effectLst/>
                        <a:latin typeface="+mn-lt"/>
                        <a:ea typeface="Times New Roman"/>
                      </a:endParaRPr>
                    </a:p>
                  </a:txBody>
                  <a:tcPr marL="68580" marR="68580" marT="0" marB="0" anchor="ctr"/>
                </a:tc>
                <a:extLst>
                  <a:ext uri="{0D108BD9-81ED-4DB2-BD59-A6C34878D82A}">
                    <a16:rowId xmlns:a16="http://schemas.microsoft.com/office/drawing/2014/main" val="10002"/>
                  </a:ext>
                </a:extLst>
              </a:tr>
              <a:tr h="651213">
                <a:tc>
                  <a:txBody>
                    <a:bodyPr/>
                    <a:lstStyle/>
                    <a:p>
                      <a:pPr marL="8890" marR="8890">
                        <a:spcBef>
                          <a:spcPts val="70"/>
                        </a:spcBef>
                        <a:spcAft>
                          <a:spcPts val="70"/>
                        </a:spcAft>
                      </a:pPr>
                      <a:r>
                        <a:rPr lang="en-US" sz="1800" u="sng">
                          <a:solidFill>
                            <a:srgbClr val="000000"/>
                          </a:solidFill>
                          <a:effectLst/>
                          <a:latin typeface="+mn-lt"/>
                          <a:ea typeface="Times New Roman"/>
                          <a:cs typeface="Times New Roman"/>
                          <a:hlinkClick r:id="rId3"/>
                        </a:rPr>
                        <a:t>GetAddressBytes</a:t>
                      </a:r>
                      <a:r>
                        <a:rPr lang="en-US" sz="1800">
                          <a:solidFill>
                            <a:srgbClr val="FF0000"/>
                          </a:solidFill>
                          <a:effectLst/>
                          <a:latin typeface="+mn-lt"/>
                          <a:ea typeface="Times New Roman"/>
                        </a:rPr>
                        <a:t> </a:t>
                      </a:r>
                      <a:endParaRPr lang="en-US" sz="1800">
                        <a:effectLst/>
                        <a:latin typeface="+mn-lt"/>
                        <a:ea typeface="Times New Roman"/>
                      </a:endParaRPr>
                    </a:p>
                  </a:txBody>
                  <a:tcPr marL="68580" marR="68580" marT="0" marB="0" anchor="ctr"/>
                </a:tc>
                <a:tc>
                  <a:txBody>
                    <a:bodyPr/>
                    <a:lstStyle/>
                    <a:p>
                      <a:pPr marL="8890" marR="8890">
                        <a:spcBef>
                          <a:spcPts val="70"/>
                        </a:spcBef>
                        <a:spcAft>
                          <a:spcPts val="70"/>
                        </a:spcAft>
                      </a:pPr>
                      <a:r>
                        <a:rPr lang="en-US" sz="1800">
                          <a:solidFill>
                            <a:schemeClr val="tx1"/>
                          </a:solidFill>
                          <a:effectLst/>
                          <a:latin typeface="+mn-lt"/>
                          <a:ea typeface="Times New Roman"/>
                        </a:rPr>
                        <a:t>Chuyển địa chỉ thành mảng byte (4 byte). </a:t>
                      </a:r>
                    </a:p>
                  </a:txBody>
                  <a:tcPr marL="68580" marR="68580" marT="0" marB="0" anchor="ctr"/>
                </a:tc>
                <a:extLst>
                  <a:ext uri="{0D108BD9-81ED-4DB2-BD59-A6C34878D82A}">
                    <a16:rowId xmlns:a16="http://schemas.microsoft.com/office/drawing/2014/main" val="10003"/>
                  </a:ext>
                </a:extLst>
              </a:tr>
              <a:tr h="570923">
                <a:tc>
                  <a:txBody>
                    <a:bodyPr/>
                    <a:lstStyle/>
                    <a:p>
                      <a:pPr marL="8890" marR="8890">
                        <a:spcBef>
                          <a:spcPts val="70"/>
                        </a:spcBef>
                        <a:spcAft>
                          <a:spcPts val="70"/>
                        </a:spcAft>
                      </a:pPr>
                      <a:r>
                        <a:rPr lang="en-US" sz="1800" u="sng">
                          <a:solidFill>
                            <a:srgbClr val="000000"/>
                          </a:solidFill>
                          <a:effectLst/>
                          <a:latin typeface="+mn-lt"/>
                          <a:ea typeface="Times New Roman"/>
                          <a:cs typeface="Times New Roman"/>
                          <a:hlinkClick r:id="rId4"/>
                        </a:rPr>
                        <a:t>HostToNetworkOrder</a:t>
                      </a:r>
                      <a:r>
                        <a:rPr lang="en-US" sz="1800">
                          <a:solidFill>
                            <a:srgbClr val="000000"/>
                          </a:solidFill>
                          <a:effectLst/>
                          <a:latin typeface="+mn-lt"/>
                          <a:ea typeface="Times New Roman"/>
                        </a:rPr>
                        <a:t> </a:t>
                      </a:r>
                      <a:endParaRPr lang="en-US" sz="1800">
                        <a:effectLst/>
                        <a:latin typeface="+mn-lt"/>
                        <a:ea typeface="Times New Roman"/>
                      </a:endParaRPr>
                    </a:p>
                  </a:txBody>
                  <a:tcPr marL="68580" marR="68580" marT="0" marB="0" anchor="ctr"/>
                </a:tc>
                <a:tc>
                  <a:txBody>
                    <a:bodyPr/>
                    <a:lstStyle/>
                    <a:p>
                      <a:pPr marL="8890" marR="8890">
                        <a:spcBef>
                          <a:spcPts val="70"/>
                        </a:spcBef>
                        <a:spcAft>
                          <a:spcPts val="70"/>
                        </a:spcAft>
                      </a:pPr>
                      <a:r>
                        <a:rPr lang="en-US" sz="1800">
                          <a:solidFill>
                            <a:srgbClr val="000000"/>
                          </a:solidFill>
                          <a:effectLst/>
                          <a:latin typeface="+mn-lt"/>
                          <a:ea typeface="Times New Roman"/>
                        </a:rPr>
                        <a:t>Đảo thứ tự byte của một số cho đúng với thứ tự byte trong địa chỉ IPAddress.</a:t>
                      </a:r>
                      <a:endParaRPr lang="en-US" sz="1800">
                        <a:effectLst/>
                        <a:latin typeface="+mn-lt"/>
                        <a:ea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9" name="Date Placeholder 8"/>
          <p:cNvSpPr>
            <a:spLocks noGrp="1"/>
          </p:cNvSpPr>
          <p:nvPr>
            <p:ph type="dt" sz="half" idx="10"/>
          </p:nvPr>
        </p:nvSpPr>
        <p:spPr/>
        <p:txBody>
          <a:bodyPr/>
          <a:lstStyle/>
          <a:p>
            <a:fld id="{571D8E4F-8FD0-4FE3-B544-DE101B168C61}" type="datetime1">
              <a:rPr lang="vi-VN" smtClean="0"/>
              <a:t>10/09/2024</a:t>
            </a:fld>
            <a:endParaRPr lang="en-US"/>
          </a:p>
        </p:txBody>
      </p:sp>
      <p:sp>
        <p:nvSpPr>
          <p:cNvPr id="10" name="Footer Placeholder 9"/>
          <p:cNvSpPr>
            <a:spLocks noGrp="1"/>
          </p:cNvSpPr>
          <p:nvPr>
            <p:ph type="ftr" sz="quarter" idx="11"/>
          </p:nvPr>
        </p:nvSpPr>
        <p:spPr/>
        <p:txBody>
          <a:bodyPr/>
          <a:lstStyle/>
          <a:p>
            <a:r>
              <a:rPr lang="vi-VN"/>
              <a:t>Chương 3: Sockets</a:t>
            </a:r>
            <a:endParaRPr lang="en-US"/>
          </a:p>
        </p:txBody>
      </p:sp>
      <p:sp>
        <p:nvSpPr>
          <p:cNvPr id="11" name="Slide Number Placeholder 10"/>
          <p:cNvSpPr>
            <a:spLocks noGrp="1"/>
          </p:cNvSpPr>
          <p:nvPr>
            <p:ph type="sldNum" sz="quarter" idx="12"/>
          </p:nvPr>
        </p:nvSpPr>
        <p:spPr/>
        <p:txBody>
          <a:bodyPr/>
          <a:lstStyle/>
          <a:p>
            <a:fld id="{67CF214C-0432-49BA-A478-5B1528AB10DA}" type="slidenum">
              <a:rPr lang="en-US" smtClean="0"/>
              <a:t>16</a:t>
            </a:fld>
            <a:endParaRPr lang="en-US"/>
          </a:p>
        </p:txBody>
      </p:sp>
    </p:spTree>
    <p:extLst>
      <p:ext uri="{BB962C8B-B14F-4D97-AF65-F5344CB8AC3E}">
        <p14:creationId xmlns:p14="http://schemas.microsoft.com/office/powerpoint/2010/main" val="3661751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IPAddress: các thành viên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153944474"/>
              </p:ext>
            </p:extLst>
          </p:nvPr>
        </p:nvGraphicFramePr>
        <p:xfrm>
          <a:off x="539552" y="1556792"/>
          <a:ext cx="8064896" cy="4241062"/>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5616624">
                  <a:extLst>
                    <a:ext uri="{9D8B030D-6E8A-4147-A177-3AD203B41FA5}">
                      <a16:colId xmlns:a16="http://schemas.microsoft.com/office/drawing/2014/main" val="20001"/>
                    </a:ext>
                  </a:extLst>
                </a:gridCol>
              </a:tblGrid>
              <a:tr h="676281">
                <a:tc>
                  <a:txBody>
                    <a:bodyPr/>
                    <a:lstStyle/>
                    <a:p>
                      <a:pPr algn="ctr">
                        <a:spcBef>
                          <a:spcPts val="355"/>
                        </a:spcBef>
                        <a:spcAft>
                          <a:spcPts val="355"/>
                        </a:spcAft>
                      </a:pPr>
                      <a:r>
                        <a:rPr lang="en-US" sz="2000" b="1" kern="1200">
                          <a:solidFill>
                            <a:srgbClr val="000066"/>
                          </a:solidFill>
                          <a:effectLst/>
                          <a:latin typeface="+mn-lt"/>
                          <a:ea typeface="Times New Roman"/>
                          <a:cs typeface="+mn-cs"/>
                        </a:rPr>
                        <a:t>Tên phương</a:t>
                      </a:r>
                      <a:r>
                        <a:rPr lang="en-US" sz="2000" b="1" kern="1200" baseline="0">
                          <a:solidFill>
                            <a:srgbClr val="000066"/>
                          </a:solidFill>
                          <a:effectLst/>
                          <a:latin typeface="+mn-lt"/>
                          <a:ea typeface="Times New Roman"/>
                          <a:cs typeface="+mn-cs"/>
                        </a:rPr>
                        <a:t> thức</a:t>
                      </a:r>
                      <a:endParaRPr lang="en-US" sz="2000" b="1" kern="1200">
                        <a:solidFill>
                          <a:srgbClr val="000066"/>
                        </a:solidFill>
                        <a:effectLst/>
                        <a:latin typeface="+mn-lt"/>
                        <a:ea typeface="Times New Roman"/>
                        <a:cs typeface="+mn-cs"/>
                      </a:endParaRPr>
                    </a:p>
                  </a:txBody>
                  <a:tcPr marL="68580" marR="68580" marT="0" marB="0" anchor="ctr"/>
                </a:tc>
                <a:tc>
                  <a:txBody>
                    <a:bodyPr/>
                    <a:lstStyle/>
                    <a:p>
                      <a:pPr algn="ctr">
                        <a:spcBef>
                          <a:spcPts val="355"/>
                        </a:spcBef>
                        <a:spcAft>
                          <a:spcPts val="355"/>
                        </a:spcAft>
                      </a:pPr>
                      <a:r>
                        <a:rPr lang="en-US" sz="2000" b="1">
                          <a:solidFill>
                            <a:srgbClr val="000066"/>
                          </a:solidFill>
                          <a:effectLst/>
                          <a:latin typeface="+mn-lt"/>
                          <a:ea typeface="Times New Roman"/>
                        </a:rPr>
                        <a:t>Mô</a:t>
                      </a:r>
                      <a:r>
                        <a:rPr lang="en-US" sz="2000" b="1" baseline="0">
                          <a:solidFill>
                            <a:srgbClr val="000066"/>
                          </a:solidFill>
                          <a:effectLst/>
                          <a:latin typeface="+mn-lt"/>
                          <a:ea typeface="Times New Roman"/>
                        </a:rPr>
                        <a:t> tả</a:t>
                      </a:r>
                      <a:endParaRPr lang="en-US" sz="2000">
                        <a:effectLst/>
                        <a:latin typeface="+mn-lt"/>
                        <a:ea typeface="Times New Roman"/>
                      </a:endParaRPr>
                    </a:p>
                  </a:txBody>
                  <a:tcPr marL="68580" marR="68580" marT="0" marB="0" anchor="ctr"/>
                </a:tc>
                <a:extLst>
                  <a:ext uri="{0D108BD9-81ED-4DB2-BD59-A6C34878D82A}">
                    <a16:rowId xmlns:a16="http://schemas.microsoft.com/office/drawing/2014/main" val="10000"/>
                  </a:ext>
                </a:extLst>
              </a:tr>
              <a:tr h="594409">
                <a:tc>
                  <a:txBody>
                    <a:bodyPr/>
                    <a:lstStyle/>
                    <a:p>
                      <a:pPr marL="8890" marR="8890">
                        <a:spcBef>
                          <a:spcPts val="70"/>
                        </a:spcBef>
                        <a:spcAft>
                          <a:spcPts val="70"/>
                        </a:spcAft>
                      </a:pPr>
                      <a:r>
                        <a:rPr lang="en-US" sz="1800" u="sng">
                          <a:solidFill>
                            <a:srgbClr val="000000"/>
                          </a:solidFill>
                          <a:effectLst/>
                          <a:latin typeface="+mn-lt"/>
                          <a:ea typeface="Times New Roman"/>
                          <a:cs typeface="Times New Roman"/>
                          <a:hlinkClick r:id="rId2"/>
                        </a:rPr>
                        <a:t>IsLoopback</a:t>
                      </a:r>
                      <a:r>
                        <a:rPr lang="en-US" sz="1800">
                          <a:solidFill>
                            <a:srgbClr val="000000"/>
                          </a:solidFill>
                          <a:effectLst/>
                          <a:latin typeface="+mn-lt"/>
                          <a:ea typeface="Times New Roman"/>
                        </a:rPr>
                        <a:t> </a:t>
                      </a:r>
                      <a:endParaRPr lang="en-US" sz="1800">
                        <a:effectLst/>
                        <a:latin typeface="+mn-lt"/>
                        <a:ea typeface="Times New Roman"/>
                      </a:endParaRPr>
                    </a:p>
                  </a:txBody>
                  <a:tcPr marL="68580" marR="68580" marT="0" marB="0" anchor="ctr"/>
                </a:tc>
                <a:tc>
                  <a:txBody>
                    <a:bodyPr/>
                    <a:lstStyle/>
                    <a:p>
                      <a:pPr marL="8890" marR="8890">
                        <a:spcBef>
                          <a:spcPts val="70"/>
                        </a:spcBef>
                        <a:spcAft>
                          <a:spcPts val="70"/>
                        </a:spcAft>
                      </a:pPr>
                      <a:r>
                        <a:rPr lang="en-US" sz="1800">
                          <a:solidFill>
                            <a:srgbClr val="000000"/>
                          </a:solidFill>
                          <a:effectLst/>
                          <a:latin typeface="+mn-lt"/>
                          <a:ea typeface="Times New Roman"/>
                        </a:rPr>
                        <a:t>Cho biết địa chỉ có phải là địa chỉ lặp hay không? </a:t>
                      </a:r>
                      <a:endParaRPr lang="en-US" sz="1800">
                        <a:effectLst/>
                        <a:latin typeface="+mn-lt"/>
                        <a:ea typeface="Times New Roman"/>
                      </a:endParaRPr>
                    </a:p>
                  </a:txBody>
                  <a:tcPr marL="68580" marR="68580" marT="0" marB="0" anchor="ctr"/>
                </a:tc>
                <a:extLst>
                  <a:ext uri="{0D108BD9-81ED-4DB2-BD59-A6C34878D82A}">
                    <a16:rowId xmlns:a16="http://schemas.microsoft.com/office/drawing/2014/main" val="10001"/>
                  </a:ext>
                </a:extLst>
              </a:tr>
              <a:tr h="817542">
                <a:tc>
                  <a:txBody>
                    <a:bodyPr/>
                    <a:lstStyle/>
                    <a:p>
                      <a:pPr marL="8890" marR="8890">
                        <a:spcBef>
                          <a:spcPts val="70"/>
                        </a:spcBef>
                        <a:spcAft>
                          <a:spcPts val="70"/>
                        </a:spcAft>
                      </a:pPr>
                      <a:r>
                        <a:rPr lang="en-US" sz="1800" u="sng">
                          <a:solidFill>
                            <a:srgbClr val="000000"/>
                          </a:solidFill>
                          <a:effectLst/>
                          <a:latin typeface="+mn-lt"/>
                          <a:ea typeface="Times New Roman"/>
                          <a:cs typeface="Times New Roman"/>
                          <a:hlinkClick r:id="rId3"/>
                        </a:rPr>
                        <a:t>NetworkToHostOrder</a:t>
                      </a:r>
                      <a:r>
                        <a:rPr lang="en-US" sz="1800">
                          <a:solidFill>
                            <a:srgbClr val="000000"/>
                          </a:solidFill>
                          <a:effectLst/>
                          <a:latin typeface="+mn-lt"/>
                          <a:ea typeface="Times New Roman"/>
                        </a:rPr>
                        <a:t> </a:t>
                      </a:r>
                      <a:endParaRPr lang="en-US" sz="1800">
                        <a:effectLst/>
                        <a:latin typeface="+mn-lt"/>
                        <a:ea typeface="Times New Roman"/>
                      </a:endParaRPr>
                    </a:p>
                  </a:txBody>
                  <a:tcPr marL="68580" marR="68580" marT="0" marB="0" anchor="ctr"/>
                </a:tc>
                <a:tc>
                  <a:txBody>
                    <a:bodyPr/>
                    <a:lstStyle/>
                    <a:p>
                      <a:pPr marL="8890" marR="8890">
                        <a:spcBef>
                          <a:spcPts val="70"/>
                        </a:spcBef>
                        <a:spcAft>
                          <a:spcPts val="70"/>
                        </a:spcAft>
                      </a:pPr>
                      <a:r>
                        <a:rPr lang="en-US" sz="1800">
                          <a:solidFill>
                            <a:srgbClr val="000000"/>
                          </a:solidFill>
                          <a:effectLst/>
                          <a:latin typeface="+mn-lt"/>
                          <a:ea typeface="Times New Roman"/>
                        </a:rPr>
                        <a:t>Đảo thứ tự byte của một địa chỉ cho đúng với thứ tự byte thông thường.</a:t>
                      </a:r>
                      <a:endParaRPr lang="en-US" sz="1800">
                        <a:effectLst/>
                        <a:latin typeface="+mn-lt"/>
                        <a:ea typeface="Times New Roman"/>
                      </a:endParaRPr>
                    </a:p>
                  </a:txBody>
                  <a:tcPr marL="68580" marR="68580" marT="0" marB="0" anchor="ctr"/>
                </a:tc>
                <a:extLst>
                  <a:ext uri="{0D108BD9-81ED-4DB2-BD59-A6C34878D82A}">
                    <a16:rowId xmlns:a16="http://schemas.microsoft.com/office/drawing/2014/main" val="10002"/>
                  </a:ext>
                </a:extLst>
              </a:tr>
              <a:tr h="822212">
                <a:tc>
                  <a:txBody>
                    <a:bodyPr/>
                    <a:lstStyle/>
                    <a:p>
                      <a:pPr marL="8890" marR="8890">
                        <a:spcBef>
                          <a:spcPts val="70"/>
                        </a:spcBef>
                        <a:spcAft>
                          <a:spcPts val="70"/>
                        </a:spcAft>
                      </a:pPr>
                      <a:r>
                        <a:rPr lang="en-US" sz="1800" u="sng">
                          <a:solidFill>
                            <a:srgbClr val="000000"/>
                          </a:solidFill>
                          <a:effectLst/>
                          <a:latin typeface="+mn-lt"/>
                          <a:ea typeface="Times New Roman"/>
                          <a:cs typeface="Times New Roman"/>
                          <a:hlinkClick r:id="rId4"/>
                        </a:rPr>
                        <a:t>Parse</a:t>
                      </a:r>
                      <a:r>
                        <a:rPr lang="en-US" sz="1800">
                          <a:solidFill>
                            <a:srgbClr val="FF0000"/>
                          </a:solidFill>
                          <a:effectLst/>
                          <a:latin typeface="+mn-lt"/>
                          <a:ea typeface="Times New Roman"/>
                        </a:rPr>
                        <a:t> </a:t>
                      </a:r>
                      <a:endParaRPr lang="en-US" sz="1800">
                        <a:effectLst/>
                        <a:latin typeface="+mn-lt"/>
                        <a:ea typeface="Times New Roman"/>
                      </a:endParaRPr>
                    </a:p>
                  </a:txBody>
                  <a:tcPr marL="68580" marR="68580" marT="0" marB="0" anchor="ctr"/>
                </a:tc>
                <a:tc>
                  <a:txBody>
                    <a:bodyPr/>
                    <a:lstStyle/>
                    <a:p>
                      <a:pPr marL="8890" marR="8890">
                        <a:spcBef>
                          <a:spcPts val="70"/>
                        </a:spcBef>
                        <a:spcAft>
                          <a:spcPts val="70"/>
                        </a:spcAft>
                      </a:pPr>
                      <a:r>
                        <a:rPr lang="en-US" sz="1800">
                          <a:solidFill>
                            <a:schemeClr val="tx1"/>
                          </a:solidFill>
                          <a:effectLst/>
                          <a:latin typeface="+mn-lt"/>
                          <a:ea typeface="Times New Roman"/>
                        </a:rPr>
                        <a:t>Chuyển một địa chỉ IP ở dạng chuỗi thành một địa chỉ IP chuẩn (Một đối tượng IPAddress) </a:t>
                      </a:r>
                    </a:p>
                  </a:txBody>
                  <a:tcPr marL="68580" marR="68580" marT="0" marB="0" anchor="ctr"/>
                </a:tc>
                <a:extLst>
                  <a:ext uri="{0D108BD9-81ED-4DB2-BD59-A6C34878D82A}">
                    <a16:rowId xmlns:a16="http://schemas.microsoft.com/office/drawing/2014/main" val="10003"/>
                  </a:ext>
                </a:extLst>
              </a:tr>
              <a:tr h="689139">
                <a:tc>
                  <a:txBody>
                    <a:bodyPr/>
                    <a:lstStyle/>
                    <a:p>
                      <a:pPr marL="8890" marR="8890">
                        <a:spcBef>
                          <a:spcPts val="70"/>
                        </a:spcBef>
                        <a:spcAft>
                          <a:spcPts val="70"/>
                        </a:spcAft>
                      </a:pPr>
                      <a:r>
                        <a:rPr lang="en-US" sz="1800" u="sng">
                          <a:solidFill>
                            <a:srgbClr val="000000"/>
                          </a:solidFill>
                          <a:effectLst/>
                          <a:latin typeface="+mn-lt"/>
                          <a:ea typeface="Times New Roman"/>
                          <a:cs typeface="Times New Roman"/>
                          <a:hlinkClick r:id="rId5"/>
                        </a:rPr>
                        <a:t>ToString</a:t>
                      </a:r>
                      <a:r>
                        <a:rPr lang="en-US" sz="1800">
                          <a:solidFill>
                            <a:srgbClr val="FF0000"/>
                          </a:solidFill>
                          <a:effectLst/>
                          <a:latin typeface="+mn-lt"/>
                          <a:ea typeface="Times New Roman"/>
                        </a:rPr>
                        <a:t> </a:t>
                      </a:r>
                      <a:endParaRPr lang="en-US" sz="1800">
                        <a:effectLst/>
                        <a:latin typeface="+mn-lt"/>
                        <a:ea typeface="Times New Roman"/>
                      </a:endParaRPr>
                    </a:p>
                  </a:txBody>
                  <a:tcPr marL="68580" marR="68580" marT="0" marB="0" anchor="ctr"/>
                </a:tc>
                <a:tc>
                  <a:txBody>
                    <a:bodyPr/>
                    <a:lstStyle/>
                    <a:p>
                      <a:pPr marL="8890" marR="8890">
                        <a:spcBef>
                          <a:spcPts val="70"/>
                        </a:spcBef>
                        <a:spcAft>
                          <a:spcPts val="70"/>
                        </a:spcAft>
                      </a:pPr>
                      <a:r>
                        <a:rPr lang="en-US" sz="1800">
                          <a:solidFill>
                            <a:schemeClr val="tx1"/>
                          </a:solidFill>
                          <a:effectLst/>
                          <a:latin typeface="+mn-lt"/>
                          <a:ea typeface="Times New Roman"/>
                        </a:rPr>
                        <a:t>Trả về địa chỉ IP (một chuỗi) nhưng ở dạng ký pháp có dấu chấm. (Ví dụ "192.168.1.1"). </a:t>
                      </a:r>
                    </a:p>
                  </a:txBody>
                  <a:tcPr marL="68580" marR="68580" marT="0" marB="0" anchor="ctr"/>
                </a:tc>
                <a:extLst>
                  <a:ext uri="{0D108BD9-81ED-4DB2-BD59-A6C34878D82A}">
                    <a16:rowId xmlns:a16="http://schemas.microsoft.com/office/drawing/2014/main" val="10004"/>
                  </a:ext>
                </a:extLst>
              </a:tr>
              <a:tr h="641479">
                <a:tc>
                  <a:txBody>
                    <a:bodyPr/>
                    <a:lstStyle/>
                    <a:p>
                      <a:pPr marL="8890" marR="8890">
                        <a:spcBef>
                          <a:spcPts val="70"/>
                        </a:spcBef>
                        <a:spcAft>
                          <a:spcPts val="70"/>
                        </a:spcAft>
                      </a:pPr>
                      <a:r>
                        <a:rPr lang="en-US" sz="1800" u="sng">
                          <a:solidFill>
                            <a:srgbClr val="000000"/>
                          </a:solidFill>
                          <a:effectLst/>
                          <a:latin typeface="+mn-lt"/>
                          <a:ea typeface="Times New Roman"/>
                          <a:cs typeface="Times New Roman"/>
                          <a:hlinkClick r:id="rId6"/>
                        </a:rPr>
                        <a:t>TryParse</a:t>
                      </a:r>
                      <a:r>
                        <a:rPr lang="en-US" sz="1800">
                          <a:solidFill>
                            <a:srgbClr val="FF0000"/>
                          </a:solidFill>
                          <a:effectLst/>
                          <a:latin typeface="+mn-lt"/>
                          <a:ea typeface="Times New Roman"/>
                        </a:rPr>
                        <a:t> (S: String)</a:t>
                      </a:r>
                      <a:endParaRPr lang="en-US" sz="1800">
                        <a:effectLst/>
                        <a:latin typeface="+mn-lt"/>
                        <a:ea typeface="Times New Roman"/>
                      </a:endParaRPr>
                    </a:p>
                  </a:txBody>
                  <a:tcPr marL="68580" marR="68580" marT="0" marB="0" anchor="ctr"/>
                </a:tc>
                <a:tc>
                  <a:txBody>
                    <a:bodyPr/>
                    <a:lstStyle/>
                    <a:p>
                      <a:pPr marL="8890" marR="8890">
                        <a:spcBef>
                          <a:spcPts val="70"/>
                        </a:spcBef>
                        <a:spcAft>
                          <a:spcPts val="70"/>
                        </a:spcAft>
                      </a:pPr>
                      <a:r>
                        <a:rPr lang="en-US" sz="1800">
                          <a:solidFill>
                            <a:schemeClr val="tx1"/>
                          </a:solidFill>
                          <a:effectLst/>
                          <a:latin typeface="+mn-lt"/>
                          <a:ea typeface="Times New Roman"/>
                        </a:rPr>
                        <a:t>Kiểm tra xem một địa chỉ IP (ở dạng chuỗi) có phải đúng là địa chỉ IP hợp lệ hay không? True = đúng</a:t>
                      </a:r>
                    </a:p>
                  </a:txBody>
                  <a:tcPr marL="68580" marR="68580" marT="0" marB="0" anchor="ctr"/>
                </a:tc>
                <a:extLst>
                  <a:ext uri="{0D108BD9-81ED-4DB2-BD59-A6C34878D82A}">
                    <a16:rowId xmlns:a16="http://schemas.microsoft.com/office/drawing/2014/main" val="10005"/>
                  </a:ext>
                </a:extLst>
              </a:tr>
            </a:tbl>
          </a:graphicData>
        </a:graphic>
      </p:graphicFrame>
      <p:sp>
        <p:nvSpPr>
          <p:cNvPr id="9" name="Date Placeholder 8"/>
          <p:cNvSpPr>
            <a:spLocks noGrp="1"/>
          </p:cNvSpPr>
          <p:nvPr>
            <p:ph type="dt" sz="half" idx="10"/>
          </p:nvPr>
        </p:nvSpPr>
        <p:spPr/>
        <p:txBody>
          <a:bodyPr/>
          <a:lstStyle/>
          <a:p>
            <a:fld id="{81F5B6B9-A3D1-4955-8BE8-DE3968E88487}" type="datetime1">
              <a:rPr lang="vi-VN" smtClean="0"/>
              <a:t>10/09/2024</a:t>
            </a:fld>
            <a:endParaRPr lang="en-US"/>
          </a:p>
        </p:txBody>
      </p:sp>
      <p:sp>
        <p:nvSpPr>
          <p:cNvPr id="10" name="Footer Placeholder 9"/>
          <p:cNvSpPr>
            <a:spLocks noGrp="1"/>
          </p:cNvSpPr>
          <p:nvPr>
            <p:ph type="ftr" sz="quarter" idx="11"/>
          </p:nvPr>
        </p:nvSpPr>
        <p:spPr/>
        <p:txBody>
          <a:bodyPr/>
          <a:lstStyle/>
          <a:p>
            <a:r>
              <a:rPr lang="vi-VN"/>
              <a:t>Chương 3: Sockets</a:t>
            </a:r>
            <a:endParaRPr lang="en-US"/>
          </a:p>
        </p:txBody>
      </p:sp>
      <p:sp>
        <p:nvSpPr>
          <p:cNvPr id="11" name="Slide Number Placeholder 10"/>
          <p:cNvSpPr>
            <a:spLocks noGrp="1"/>
          </p:cNvSpPr>
          <p:nvPr>
            <p:ph type="sldNum" sz="quarter" idx="12"/>
          </p:nvPr>
        </p:nvSpPr>
        <p:spPr/>
        <p:txBody>
          <a:bodyPr/>
          <a:lstStyle/>
          <a:p>
            <a:fld id="{67CF214C-0432-49BA-A478-5B1528AB10DA}" type="slidenum">
              <a:rPr lang="en-US" smtClean="0"/>
              <a:t>17</a:t>
            </a:fld>
            <a:endParaRPr lang="en-US"/>
          </a:p>
        </p:txBody>
      </p:sp>
    </p:spTree>
    <p:extLst>
      <p:ext uri="{BB962C8B-B14F-4D97-AF65-F5344CB8AC3E}">
        <p14:creationId xmlns:p14="http://schemas.microsoft.com/office/powerpoint/2010/main" val="2589248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IPAddress: Ví dụ tạo địa chỉ</a:t>
            </a:r>
          </a:p>
        </p:txBody>
      </p:sp>
      <p:sp>
        <p:nvSpPr>
          <p:cNvPr id="3" name="Content Placeholder 2"/>
          <p:cNvSpPr>
            <a:spLocks noGrp="1"/>
          </p:cNvSpPr>
          <p:nvPr>
            <p:ph idx="1"/>
          </p:nvPr>
        </p:nvSpPr>
        <p:spPr/>
        <p:txBody>
          <a:bodyPr>
            <a:normAutofit/>
          </a:bodyPr>
          <a:lstStyle/>
          <a:p>
            <a:r>
              <a:rPr lang="en-US"/>
              <a:t>Cách 1: </a:t>
            </a:r>
            <a:r>
              <a:rPr lang="en-US" i="1"/>
              <a:t>Dùng hàm khởi tạo</a:t>
            </a:r>
          </a:p>
          <a:p>
            <a:pPr marL="400050" lvl="1" indent="0">
              <a:buNone/>
            </a:pPr>
            <a:r>
              <a:rPr lang="en-US"/>
              <a:t>Byte[] b = new Byte[4];</a:t>
            </a:r>
          </a:p>
          <a:p>
            <a:pPr marL="400050" lvl="1" indent="0">
              <a:buNone/>
            </a:pPr>
            <a:r>
              <a:rPr lang="en-US"/>
              <a:t>b[0] = 192;</a:t>
            </a:r>
          </a:p>
          <a:p>
            <a:pPr marL="400050" lvl="1" indent="0">
              <a:buNone/>
            </a:pPr>
            <a:r>
              <a:rPr lang="en-US"/>
              <a:t>b[1] = 168;</a:t>
            </a:r>
          </a:p>
          <a:p>
            <a:pPr marL="400050" lvl="1" indent="0">
              <a:buNone/>
            </a:pPr>
            <a:r>
              <a:rPr lang="en-US"/>
              <a:t>b[2] = 10;</a:t>
            </a:r>
          </a:p>
          <a:p>
            <a:pPr marL="400050" lvl="1" indent="0">
              <a:buNone/>
            </a:pPr>
            <a:r>
              <a:rPr lang="en-US"/>
              <a:t>b[3] = 10;</a:t>
            </a:r>
          </a:p>
          <a:p>
            <a:pPr marL="400050" lvl="1" indent="0">
              <a:buNone/>
            </a:pPr>
            <a:r>
              <a:rPr lang="en-US"/>
              <a:t>IPAddress Ip1 = new IPAddress(b);</a:t>
            </a:r>
          </a:p>
        </p:txBody>
      </p:sp>
      <p:sp>
        <p:nvSpPr>
          <p:cNvPr id="4" name="Date Placeholder 3"/>
          <p:cNvSpPr>
            <a:spLocks noGrp="1"/>
          </p:cNvSpPr>
          <p:nvPr>
            <p:ph type="dt" sz="half" idx="10"/>
          </p:nvPr>
        </p:nvSpPr>
        <p:spPr/>
        <p:txBody>
          <a:bodyPr/>
          <a:lstStyle/>
          <a:p>
            <a:fld id="{478943E7-2C30-40AB-A858-EE836B13B40A}"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18</a:t>
            </a:fld>
            <a:endParaRPr lang="en-US"/>
          </a:p>
        </p:txBody>
      </p:sp>
    </p:spTree>
    <p:extLst>
      <p:ext uri="{BB962C8B-B14F-4D97-AF65-F5344CB8AC3E}">
        <p14:creationId xmlns:p14="http://schemas.microsoft.com/office/powerpoint/2010/main" val="4052977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IPAddress: Ví dụ tạo địa chỉ</a:t>
            </a:r>
          </a:p>
        </p:txBody>
      </p:sp>
      <p:sp>
        <p:nvSpPr>
          <p:cNvPr id="3" name="Content Placeholder 2"/>
          <p:cNvSpPr>
            <a:spLocks noGrp="1"/>
          </p:cNvSpPr>
          <p:nvPr>
            <p:ph idx="1"/>
          </p:nvPr>
        </p:nvSpPr>
        <p:spPr/>
        <p:txBody>
          <a:bodyPr>
            <a:normAutofit/>
          </a:bodyPr>
          <a:lstStyle/>
          <a:p>
            <a:r>
              <a:rPr lang="en-US"/>
              <a:t>Cách 2: </a:t>
            </a:r>
            <a:r>
              <a:rPr lang="en-US" i="1"/>
              <a:t>Dùng hàm khởi tạo</a:t>
            </a:r>
          </a:p>
          <a:p>
            <a:pPr marL="400050" lvl="1" indent="0">
              <a:buNone/>
            </a:pPr>
            <a:r>
              <a:rPr lang="en-US"/>
              <a:t>IPAddress Ip2 = new IPAddress(16885952);</a:t>
            </a:r>
          </a:p>
          <a:p>
            <a:r>
              <a:rPr lang="en-US"/>
              <a:t>Cách 3: </a:t>
            </a:r>
            <a:r>
              <a:rPr lang="en-US" i="1"/>
              <a:t>Dùng hàm khởi tạo</a:t>
            </a:r>
          </a:p>
          <a:p>
            <a:pPr marL="400050" lvl="1" indent="0">
              <a:buNone/>
            </a:pPr>
            <a:r>
              <a:rPr lang="en-US"/>
              <a:t>IPAddress Ip3 = IPAddress.Parse("172.16.1.1")</a:t>
            </a:r>
          </a:p>
          <a:p>
            <a:r>
              <a:rPr lang="en-US"/>
              <a:t>Cách 4: </a:t>
            </a:r>
            <a:r>
              <a:rPr lang="en-US" i="1"/>
              <a:t>Thông qua tính toán</a:t>
            </a:r>
          </a:p>
          <a:p>
            <a:pPr marL="400050" lvl="1" indent="0">
              <a:buNone/>
            </a:pPr>
            <a:r>
              <a:rPr lang="en-US"/>
              <a:t>Long So = 192* 256^0+168* 256^1+1* 256^2 + 2*256^3;</a:t>
            </a:r>
          </a:p>
          <a:p>
            <a:pPr marL="400050" lvl="1" indent="0">
              <a:buNone/>
            </a:pPr>
            <a:r>
              <a:rPr lang="en-US"/>
              <a:t>IPAddress Ip4 = new IPAddress(So);</a:t>
            </a:r>
          </a:p>
        </p:txBody>
      </p:sp>
      <p:sp>
        <p:nvSpPr>
          <p:cNvPr id="4" name="Date Placeholder 3"/>
          <p:cNvSpPr>
            <a:spLocks noGrp="1"/>
          </p:cNvSpPr>
          <p:nvPr>
            <p:ph type="dt" sz="half" idx="10"/>
          </p:nvPr>
        </p:nvSpPr>
        <p:spPr/>
        <p:txBody>
          <a:bodyPr/>
          <a:lstStyle/>
          <a:p>
            <a:fld id="{9B76AA6A-0870-4125-BAFF-B5821DDB22E9}"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19</a:t>
            </a:fld>
            <a:endParaRPr lang="en-US"/>
          </a:p>
        </p:txBody>
      </p:sp>
    </p:spTree>
    <p:extLst>
      <p:ext uri="{BB962C8B-B14F-4D97-AF65-F5344CB8AC3E}">
        <p14:creationId xmlns:p14="http://schemas.microsoft.com/office/powerpoint/2010/main" val="98221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p>
        </p:txBody>
      </p:sp>
      <p:sp>
        <p:nvSpPr>
          <p:cNvPr id="3" name="Content Placeholder 2"/>
          <p:cNvSpPr>
            <a:spLocks noGrp="1"/>
          </p:cNvSpPr>
          <p:nvPr>
            <p:ph idx="1"/>
          </p:nvPr>
        </p:nvSpPr>
        <p:spPr/>
        <p:txBody>
          <a:bodyPr/>
          <a:lstStyle/>
          <a:p>
            <a:r>
              <a:rPr lang="en-US"/>
              <a:t>Giới thiệu</a:t>
            </a:r>
          </a:p>
          <a:p>
            <a:r>
              <a:rPr lang="en-US"/>
              <a:t>Khảo sát chức năng của các lớp Socket, UDP, TCP (TCPClient &amp; TCPListener) và các lớp IPAddress, IPHostEntry, IPEndpoint trong lập trình mạng</a:t>
            </a:r>
          </a:p>
          <a:p>
            <a:r>
              <a:rPr lang="en-US"/>
              <a:t>Khai báo và sử dụng các lớp UDP, TCP</a:t>
            </a:r>
          </a:p>
        </p:txBody>
      </p:sp>
      <p:sp>
        <p:nvSpPr>
          <p:cNvPr id="4" name="Date Placeholder 3"/>
          <p:cNvSpPr>
            <a:spLocks noGrp="1"/>
          </p:cNvSpPr>
          <p:nvPr>
            <p:ph type="dt" sz="half" idx="10"/>
          </p:nvPr>
        </p:nvSpPr>
        <p:spPr/>
        <p:txBody>
          <a:bodyPr/>
          <a:lstStyle/>
          <a:p>
            <a:fld id="{8CF31EB4-A116-4DF8-8577-7D4117876F8D}"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2</a:t>
            </a:fld>
            <a:endParaRPr lang="en-US"/>
          </a:p>
        </p:txBody>
      </p:sp>
    </p:spTree>
    <p:extLst>
      <p:ext uri="{BB962C8B-B14F-4D97-AF65-F5344CB8AC3E}">
        <p14:creationId xmlns:p14="http://schemas.microsoft.com/office/powerpoint/2010/main" val="1084228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IPAddress: Ví dụ kiểm tra địa chỉ</a:t>
            </a:r>
          </a:p>
        </p:txBody>
      </p:sp>
      <p:sp>
        <p:nvSpPr>
          <p:cNvPr id="3" name="Content Placeholder 2"/>
          <p:cNvSpPr>
            <a:spLocks noGrp="1"/>
          </p:cNvSpPr>
          <p:nvPr>
            <p:ph idx="1"/>
          </p:nvPr>
        </p:nvSpPr>
        <p:spPr/>
        <p:txBody>
          <a:bodyPr>
            <a:normAutofit fontScale="92500" lnSpcReduction="10000"/>
          </a:bodyPr>
          <a:lstStyle/>
          <a:p>
            <a:pPr marL="0" indent="0">
              <a:buNone/>
            </a:pPr>
            <a:r>
              <a:rPr lang="en-US"/>
              <a:t>private void </a:t>
            </a:r>
            <a:r>
              <a:rPr lang="en-US" err="1"/>
              <a:t>KiemTra</a:t>
            </a:r>
            <a:r>
              <a:rPr lang="en-US"/>
              <a:t>()</a:t>
            </a:r>
          </a:p>
          <a:p>
            <a:pPr marL="0" indent="0">
              <a:buNone/>
            </a:pPr>
            <a:r>
              <a:rPr lang="en-US"/>
              <a:t>{</a:t>
            </a:r>
          </a:p>
          <a:p>
            <a:pPr marL="400050" lvl="1" indent="0">
              <a:buNone/>
            </a:pPr>
            <a:r>
              <a:rPr lang="en-US"/>
              <a:t> </a:t>
            </a:r>
            <a:r>
              <a:rPr lang="en-US" err="1"/>
              <a:t>IPAddress</a:t>
            </a:r>
            <a:r>
              <a:rPr lang="en-US"/>
              <a:t> </a:t>
            </a:r>
            <a:r>
              <a:rPr lang="en-US" err="1"/>
              <a:t>ip</a:t>
            </a:r>
            <a:r>
              <a:rPr lang="en-US"/>
              <a:t>;</a:t>
            </a:r>
          </a:p>
          <a:p>
            <a:pPr marL="400050" lvl="1" indent="0">
              <a:buNone/>
            </a:pPr>
            <a:r>
              <a:rPr lang="en-US"/>
              <a:t> String Ip4 = "127.0.0.1";</a:t>
            </a:r>
          </a:p>
          <a:p>
            <a:pPr marL="400050" lvl="1" indent="0">
              <a:buNone/>
            </a:pPr>
            <a:r>
              <a:rPr lang="en-US"/>
              <a:t> String Ip5 = "999.0.0.1";</a:t>
            </a:r>
          </a:p>
          <a:p>
            <a:pPr marL="400050" lvl="1" indent="0">
              <a:buNone/>
            </a:pPr>
            <a:r>
              <a:rPr lang="en-US"/>
              <a:t> </a:t>
            </a:r>
            <a:r>
              <a:rPr lang="en-US" err="1"/>
              <a:t>MessageBox.Show</a:t>
            </a:r>
            <a:r>
              <a:rPr lang="en-US"/>
              <a:t>(</a:t>
            </a:r>
            <a:r>
              <a:rPr lang="en-US" err="1"/>
              <a:t>IPAddress.TryParse</a:t>
            </a:r>
            <a:r>
              <a:rPr lang="en-US"/>
              <a:t>(Ip4, out </a:t>
            </a:r>
            <a:r>
              <a:rPr lang="en-US" err="1"/>
              <a:t>ip</a:t>
            </a:r>
            <a:r>
              <a:rPr lang="en-US"/>
              <a:t>).</a:t>
            </a:r>
            <a:r>
              <a:rPr lang="en-US" err="1"/>
              <a:t>ToString</a:t>
            </a:r>
            <a:r>
              <a:rPr lang="en-US"/>
              <a:t>());</a:t>
            </a:r>
          </a:p>
          <a:p>
            <a:pPr marL="400050" lvl="1" indent="0">
              <a:buNone/>
            </a:pPr>
            <a:r>
              <a:rPr lang="en-US"/>
              <a:t> </a:t>
            </a:r>
            <a:r>
              <a:rPr lang="en-US" err="1"/>
              <a:t>MessageBox.Show</a:t>
            </a:r>
            <a:r>
              <a:rPr lang="en-US"/>
              <a:t>(</a:t>
            </a:r>
            <a:r>
              <a:rPr lang="en-US" err="1"/>
              <a:t>IPAddress.TryParse</a:t>
            </a:r>
            <a:r>
              <a:rPr lang="en-US"/>
              <a:t>(Ip5, out </a:t>
            </a:r>
            <a:r>
              <a:rPr lang="en-US" err="1"/>
              <a:t>ip</a:t>
            </a:r>
            <a:r>
              <a:rPr lang="en-US"/>
              <a:t>).</a:t>
            </a:r>
            <a:r>
              <a:rPr lang="en-US" err="1"/>
              <a:t>ToString</a:t>
            </a:r>
            <a:r>
              <a:rPr lang="en-US"/>
              <a:t>());</a:t>
            </a:r>
          </a:p>
          <a:p>
            <a:pPr marL="0" indent="0">
              <a:buNone/>
            </a:pPr>
            <a:r>
              <a:rPr lang="en-US"/>
              <a:t>}</a:t>
            </a:r>
          </a:p>
        </p:txBody>
      </p:sp>
      <p:sp>
        <p:nvSpPr>
          <p:cNvPr id="4" name="Date Placeholder 3"/>
          <p:cNvSpPr>
            <a:spLocks noGrp="1"/>
          </p:cNvSpPr>
          <p:nvPr>
            <p:ph type="dt" sz="half" idx="10"/>
          </p:nvPr>
        </p:nvSpPr>
        <p:spPr/>
        <p:txBody>
          <a:bodyPr/>
          <a:lstStyle/>
          <a:p>
            <a:fld id="{9DF6D089-689B-4D21-BEA1-F9B8F933204F}"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20</a:t>
            </a:fld>
            <a:endParaRPr lang="en-US"/>
          </a:p>
        </p:txBody>
      </p:sp>
    </p:spTree>
    <p:extLst>
      <p:ext uri="{BB962C8B-B14F-4D97-AF65-F5344CB8AC3E}">
        <p14:creationId xmlns:p14="http://schemas.microsoft.com/office/powerpoint/2010/main" val="3382770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IPAddress: Ví dụ chuyển địa chỉ hiện hành ra mảng </a:t>
            </a:r>
          </a:p>
        </p:txBody>
      </p:sp>
      <p:sp>
        <p:nvSpPr>
          <p:cNvPr id="3" name="Content Placeholder 2"/>
          <p:cNvSpPr>
            <a:spLocks noGrp="1"/>
          </p:cNvSpPr>
          <p:nvPr>
            <p:ph idx="1"/>
          </p:nvPr>
        </p:nvSpPr>
        <p:spPr/>
        <p:txBody>
          <a:bodyPr>
            <a:normAutofit/>
          </a:bodyPr>
          <a:lstStyle/>
          <a:p>
            <a:pPr marL="0" indent="0">
              <a:buNone/>
            </a:pPr>
            <a:r>
              <a:rPr lang="en-US"/>
              <a:t>void ChuyenDoi() </a:t>
            </a:r>
          </a:p>
          <a:p>
            <a:pPr marL="0" indent="0">
              <a:buNone/>
            </a:pPr>
            <a:r>
              <a:rPr lang="en-US"/>
              <a:t>{</a:t>
            </a:r>
          </a:p>
          <a:p>
            <a:pPr marL="400050" lvl="1" indent="0">
              <a:buNone/>
            </a:pPr>
            <a:r>
              <a:rPr lang="en-US"/>
              <a:t>	IPAddress Ip3 = new IPAddress(16885952);</a:t>
            </a:r>
          </a:p>
          <a:p>
            <a:pPr marL="400050" lvl="1" indent="0">
              <a:buNone/>
            </a:pPr>
            <a:r>
              <a:rPr lang="en-US"/>
              <a:t>	Byte[] b= new Byte[4];</a:t>
            </a:r>
          </a:p>
          <a:p>
            <a:pPr marL="400050" lvl="1" indent="0">
              <a:buNone/>
            </a:pPr>
            <a:r>
              <a:rPr lang="en-US"/>
              <a:t>	b = Ip3.GetAddressBytes();</a:t>
            </a:r>
          </a:p>
          <a:p>
            <a:pPr marL="400050" lvl="1" indent="0">
              <a:buNone/>
            </a:pPr>
            <a:r>
              <a:rPr lang="en-US"/>
              <a:t>	MessageBox.Show("Address: " + b[0] + "." + b[1] + "." + b[2] + "." + b[3])</a:t>
            </a:r>
          </a:p>
          <a:p>
            <a:pPr marL="0" indent="0">
              <a:buNone/>
            </a:pPr>
            <a:r>
              <a:rPr lang="en-US"/>
              <a:t>}</a:t>
            </a:r>
          </a:p>
        </p:txBody>
      </p:sp>
      <p:sp>
        <p:nvSpPr>
          <p:cNvPr id="4" name="Date Placeholder 3"/>
          <p:cNvSpPr>
            <a:spLocks noGrp="1"/>
          </p:cNvSpPr>
          <p:nvPr>
            <p:ph type="dt" sz="half" idx="10"/>
          </p:nvPr>
        </p:nvSpPr>
        <p:spPr/>
        <p:txBody>
          <a:bodyPr/>
          <a:lstStyle/>
          <a:p>
            <a:fld id="{327B6552-F299-4AC2-81BD-A0DEB51D0C1C}"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21</a:t>
            </a:fld>
            <a:endParaRPr lang="en-US"/>
          </a:p>
        </p:txBody>
      </p:sp>
    </p:spTree>
    <p:extLst>
      <p:ext uri="{BB962C8B-B14F-4D97-AF65-F5344CB8AC3E}">
        <p14:creationId xmlns:p14="http://schemas.microsoft.com/office/powerpoint/2010/main" val="931050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IPEndpoint</a:t>
            </a:r>
          </a:p>
        </p:txBody>
      </p:sp>
      <p:sp>
        <p:nvSpPr>
          <p:cNvPr id="3" name="Content Placeholder 2"/>
          <p:cNvSpPr>
            <a:spLocks noGrp="1"/>
          </p:cNvSpPr>
          <p:nvPr>
            <p:ph idx="1"/>
          </p:nvPr>
        </p:nvSpPr>
        <p:spPr/>
        <p:txBody>
          <a:bodyPr>
            <a:normAutofit fontScale="92500"/>
          </a:bodyPr>
          <a:lstStyle/>
          <a:p>
            <a:r>
              <a:rPr lang="en-US"/>
              <a:t>Trong mạng, để hai trạm có thể trao đổi thông tin được với nhau thì chúng cần phải biết được địa chỉ (IP) của nhau và số hiệu cổng mà hai bên dùng để trao đổi thông tin. </a:t>
            </a:r>
          </a:p>
          <a:p>
            <a:r>
              <a:rPr lang="en-US"/>
              <a:t>Lớp IPAddress mới chỉ cung cấp địa chỉ IP (IPAddress), như vậy vẫn còn thiếu số hiệu cổng (Port number). </a:t>
            </a:r>
          </a:p>
          <a:p>
            <a:r>
              <a:rPr lang="en-US"/>
              <a:t>Lớp IPEndpoint chính là lớp chứa đựng cả IPAddress và Port number.</a:t>
            </a:r>
          </a:p>
        </p:txBody>
      </p:sp>
      <p:sp>
        <p:nvSpPr>
          <p:cNvPr id="4" name="Date Placeholder 3"/>
          <p:cNvSpPr>
            <a:spLocks noGrp="1"/>
          </p:cNvSpPr>
          <p:nvPr>
            <p:ph type="dt" sz="half" idx="10"/>
          </p:nvPr>
        </p:nvSpPr>
        <p:spPr/>
        <p:txBody>
          <a:bodyPr/>
          <a:lstStyle/>
          <a:p>
            <a:fld id="{437E2B9A-47B4-4430-8ACA-DA3889B98348}"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22</a:t>
            </a:fld>
            <a:endParaRPr lang="en-US"/>
          </a:p>
        </p:txBody>
      </p:sp>
    </p:spTree>
    <p:extLst>
      <p:ext uri="{BB962C8B-B14F-4D97-AF65-F5344CB8AC3E}">
        <p14:creationId xmlns:p14="http://schemas.microsoft.com/office/powerpoint/2010/main" val="4012029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IPEndpoint: các thành viên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528781370"/>
              </p:ext>
            </p:extLst>
          </p:nvPr>
        </p:nvGraphicFramePr>
        <p:xfrm>
          <a:off x="539552" y="1556793"/>
          <a:ext cx="8064896" cy="2907142"/>
        </p:xfrm>
        <a:graphic>
          <a:graphicData uri="http://schemas.openxmlformats.org/drawingml/2006/table">
            <a:tbl>
              <a:tblPr firstRow="1" bandRow="1">
                <a:tableStyleId>{5940675A-B579-460E-94D1-54222C63F5DA}</a:tableStyleId>
              </a:tblPr>
              <a:tblGrid>
                <a:gridCol w="1838375">
                  <a:extLst>
                    <a:ext uri="{9D8B030D-6E8A-4147-A177-3AD203B41FA5}">
                      <a16:colId xmlns:a16="http://schemas.microsoft.com/office/drawing/2014/main" val="20000"/>
                    </a:ext>
                  </a:extLst>
                </a:gridCol>
                <a:gridCol w="6226521">
                  <a:extLst>
                    <a:ext uri="{9D8B030D-6E8A-4147-A177-3AD203B41FA5}">
                      <a16:colId xmlns:a16="http://schemas.microsoft.com/office/drawing/2014/main" val="20001"/>
                    </a:ext>
                  </a:extLst>
                </a:gridCol>
              </a:tblGrid>
              <a:tr h="504055">
                <a:tc>
                  <a:txBody>
                    <a:bodyPr/>
                    <a:lstStyle/>
                    <a:p>
                      <a:pPr algn="ctr">
                        <a:spcBef>
                          <a:spcPts val="355"/>
                        </a:spcBef>
                        <a:spcAft>
                          <a:spcPts val="355"/>
                        </a:spcAft>
                      </a:pPr>
                      <a:r>
                        <a:rPr lang="en-US" sz="2000" b="1" kern="1200">
                          <a:solidFill>
                            <a:srgbClr val="000066"/>
                          </a:solidFill>
                          <a:effectLst/>
                          <a:latin typeface="+mn-lt"/>
                          <a:ea typeface="Times New Roman"/>
                          <a:cs typeface="+mn-cs"/>
                        </a:rPr>
                        <a:t>Tên thuộc</a:t>
                      </a:r>
                      <a:r>
                        <a:rPr lang="en-US" sz="2000" b="1" kern="1200" baseline="0">
                          <a:solidFill>
                            <a:srgbClr val="000066"/>
                          </a:solidFill>
                          <a:effectLst/>
                          <a:latin typeface="+mn-lt"/>
                          <a:ea typeface="Times New Roman"/>
                          <a:cs typeface="+mn-cs"/>
                        </a:rPr>
                        <a:t> tính</a:t>
                      </a:r>
                      <a:endParaRPr lang="en-US" sz="2000" b="1" kern="1200">
                        <a:solidFill>
                          <a:srgbClr val="000066"/>
                        </a:solidFill>
                        <a:effectLst/>
                        <a:latin typeface="+mn-lt"/>
                        <a:ea typeface="Times New Roman"/>
                        <a:cs typeface="+mn-cs"/>
                      </a:endParaRPr>
                    </a:p>
                  </a:txBody>
                  <a:tcPr marL="68580" marR="68580" marT="0" marB="0" anchor="ctr"/>
                </a:tc>
                <a:tc>
                  <a:txBody>
                    <a:bodyPr/>
                    <a:lstStyle/>
                    <a:p>
                      <a:pPr algn="ctr">
                        <a:spcBef>
                          <a:spcPts val="355"/>
                        </a:spcBef>
                        <a:spcAft>
                          <a:spcPts val="355"/>
                        </a:spcAft>
                      </a:pPr>
                      <a:r>
                        <a:rPr lang="en-US" sz="2000" b="1">
                          <a:solidFill>
                            <a:srgbClr val="000066"/>
                          </a:solidFill>
                          <a:effectLst/>
                          <a:latin typeface="+mn-lt"/>
                          <a:ea typeface="Times New Roman"/>
                        </a:rPr>
                        <a:t>Mô</a:t>
                      </a:r>
                      <a:r>
                        <a:rPr lang="en-US" sz="2000" b="1" baseline="0">
                          <a:solidFill>
                            <a:srgbClr val="000066"/>
                          </a:solidFill>
                          <a:effectLst/>
                          <a:latin typeface="+mn-lt"/>
                          <a:ea typeface="Times New Roman"/>
                        </a:rPr>
                        <a:t> tả</a:t>
                      </a:r>
                      <a:endParaRPr lang="en-US" sz="2000">
                        <a:effectLst/>
                        <a:latin typeface="+mn-lt"/>
                        <a:ea typeface="Times New Roman"/>
                      </a:endParaRPr>
                    </a:p>
                  </a:txBody>
                  <a:tcPr marL="68580" marR="68580" marT="0" marB="0" anchor="ctr"/>
                </a:tc>
                <a:extLst>
                  <a:ext uri="{0D108BD9-81ED-4DB2-BD59-A6C34878D82A}">
                    <a16:rowId xmlns:a16="http://schemas.microsoft.com/office/drawing/2014/main" val="10000"/>
                  </a:ext>
                </a:extLst>
              </a:tr>
              <a:tr h="977732">
                <a:tc>
                  <a:txBody>
                    <a:bodyPr/>
                    <a:lstStyle/>
                    <a:p>
                      <a:pPr marL="10160" marR="10160">
                        <a:spcBef>
                          <a:spcPts val="80"/>
                        </a:spcBef>
                        <a:spcAft>
                          <a:spcPts val="80"/>
                        </a:spcAft>
                      </a:pPr>
                      <a:r>
                        <a:rPr lang="en-US" sz="2000" u="sng">
                          <a:solidFill>
                            <a:srgbClr val="000000"/>
                          </a:solidFill>
                          <a:effectLst/>
                          <a:latin typeface="+mn-lt"/>
                          <a:ea typeface="Times New Roman"/>
                          <a:cs typeface="Times New Roman"/>
                          <a:hlinkClick r:id="rId2"/>
                        </a:rPr>
                        <a:t>Address</a:t>
                      </a:r>
                      <a:r>
                        <a:rPr lang="en-US" sz="2000">
                          <a:solidFill>
                            <a:srgbClr val="000000"/>
                          </a:solidFill>
                          <a:effectLst/>
                          <a:latin typeface="+mn-lt"/>
                          <a:ea typeface="Times New Roman"/>
                        </a:rPr>
                        <a:t> </a:t>
                      </a:r>
                      <a:endParaRPr lang="en-US" sz="2000">
                        <a:effectLst/>
                        <a:latin typeface="+mn-lt"/>
                        <a:ea typeface="Times New Roman"/>
                      </a:endParaRPr>
                    </a:p>
                  </a:txBody>
                  <a:tcPr marL="50165" marR="50165" marT="47625" marB="47625"/>
                </a:tc>
                <a:tc>
                  <a:txBody>
                    <a:bodyPr/>
                    <a:lstStyle/>
                    <a:p>
                      <a:pPr marL="10160" marR="10160">
                        <a:spcBef>
                          <a:spcPts val="80"/>
                        </a:spcBef>
                        <a:spcAft>
                          <a:spcPts val="80"/>
                        </a:spcAft>
                      </a:pPr>
                      <a:r>
                        <a:rPr lang="en-US" sz="2000">
                          <a:solidFill>
                            <a:srgbClr val="000000"/>
                          </a:solidFill>
                          <a:effectLst/>
                          <a:latin typeface="+mn-lt"/>
                          <a:ea typeface="Times New Roman"/>
                        </a:rPr>
                        <a:t>Trả về hoặc thiết lập địa chỉ IP cho endpoint. (Trả về một đối tượng IPAddress)</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1"/>
                  </a:ext>
                </a:extLst>
              </a:tr>
              <a:tr h="784101">
                <a:tc>
                  <a:txBody>
                    <a:bodyPr/>
                    <a:lstStyle/>
                    <a:p>
                      <a:pPr marL="10160" marR="10160">
                        <a:spcBef>
                          <a:spcPts val="80"/>
                        </a:spcBef>
                        <a:spcAft>
                          <a:spcPts val="80"/>
                        </a:spcAft>
                      </a:pPr>
                      <a:r>
                        <a:rPr lang="en-US" sz="2000" u="sng">
                          <a:solidFill>
                            <a:srgbClr val="000000"/>
                          </a:solidFill>
                          <a:effectLst/>
                          <a:latin typeface="+mn-lt"/>
                          <a:ea typeface="Times New Roman"/>
                          <a:cs typeface="Times New Roman"/>
                          <a:hlinkClick r:id="rId3"/>
                        </a:rPr>
                        <a:t>AddressFamily</a:t>
                      </a:r>
                      <a:r>
                        <a:rPr lang="en-US" sz="2000">
                          <a:solidFill>
                            <a:srgbClr val="000000"/>
                          </a:solidFill>
                          <a:effectLst/>
                          <a:latin typeface="+mn-lt"/>
                          <a:ea typeface="Times New Roman"/>
                        </a:rPr>
                        <a:t> </a:t>
                      </a:r>
                      <a:endParaRPr lang="en-US" sz="2000">
                        <a:effectLst/>
                        <a:latin typeface="+mn-lt"/>
                        <a:ea typeface="Times New Roman"/>
                      </a:endParaRPr>
                    </a:p>
                  </a:txBody>
                  <a:tcPr marL="50165" marR="50165" marT="47625" marB="47625"/>
                </a:tc>
                <a:tc>
                  <a:txBody>
                    <a:bodyPr/>
                    <a:lstStyle/>
                    <a:p>
                      <a:pPr marL="10160" marR="10160">
                        <a:spcBef>
                          <a:spcPts val="80"/>
                        </a:spcBef>
                        <a:spcAft>
                          <a:spcPts val="80"/>
                        </a:spcAft>
                      </a:pPr>
                      <a:r>
                        <a:rPr lang="en-US" sz="2000">
                          <a:solidFill>
                            <a:srgbClr val="000000"/>
                          </a:solidFill>
                          <a:effectLst/>
                          <a:latin typeface="+mn-lt"/>
                          <a:ea typeface="Times New Roman"/>
                        </a:rPr>
                        <a:t>Lấy về loại giao thức mà Endpoint này đang sử dụng.</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2"/>
                  </a:ext>
                </a:extLst>
              </a:tr>
              <a:tr h="535709">
                <a:tc>
                  <a:txBody>
                    <a:bodyPr/>
                    <a:lstStyle/>
                    <a:p>
                      <a:pPr marL="10160" marR="10160">
                        <a:spcBef>
                          <a:spcPts val="80"/>
                        </a:spcBef>
                        <a:spcAft>
                          <a:spcPts val="80"/>
                        </a:spcAft>
                      </a:pPr>
                      <a:r>
                        <a:rPr lang="en-US" sz="2000" u="sng">
                          <a:solidFill>
                            <a:srgbClr val="000000"/>
                          </a:solidFill>
                          <a:effectLst/>
                          <a:latin typeface="+mn-lt"/>
                          <a:ea typeface="Times New Roman"/>
                          <a:cs typeface="Times New Roman"/>
                          <a:hlinkClick r:id="rId4"/>
                        </a:rPr>
                        <a:t>Port</a:t>
                      </a:r>
                      <a:r>
                        <a:rPr lang="en-US" sz="2000">
                          <a:solidFill>
                            <a:srgbClr val="000000"/>
                          </a:solidFill>
                          <a:effectLst/>
                          <a:latin typeface="+mn-lt"/>
                          <a:ea typeface="Times New Roman"/>
                        </a:rPr>
                        <a:t> </a:t>
                      </a:r>
                      <a:endParaRPr lang="en-US" sz="2000">
                        <a:effectLst/>
                        <a:latin typeface="+mn-lt"/>
                        <a:ea typeface="Times New Roman"/>
                      </a:endParaRPr>
                    </a:p>
                  </a:txBody>
                  <a:tcPr marL="50165" marR="50165" marT="47625" marB="47625"/>
                </a:tc>
                <a:tc>
                  <a:txBody>
                    <a:bodyPr/>
                    <a:lstStyle/>
                    <a:p>
                      <a:pPr marL="10160" marR="10160">
                        <a:spcBef>
                          <a:spcPts val="80"/>
                        </a:spcBef>
                        <a:spcAft>
                          <a:spcPts val="80"/>
                        </a:spcAft>
                      </a:pPr>
                      <a:r>
                        <a:rPr lang="en-US" sz="2000">
                          <a:solidFill>
                            <a:srgbClr val="000000"/>
                          </a:solidFill>
                          <a:effectLst/>
                          <a:latin typeface="+mn-lt"/>
                          <a:ea typeface="Times New Roman"/>
                        </a:rPr>
                        <a:t>Lấy</a:t>
                      </a:r>
                      <a:r>
                        <a:rPr lang="en-US" sz="2000" baseline="0">
                          <a:solidFill>
                            <a:srgbClr val="000000"/>
                          </a:solidFill>
                          <a:effectLst/>
                          <a:latin typeface="+mn-lt"/>
                          <a:ea typeface="Times New Roman"/>
                        </a:rPr>
                        <a:t> </a:t>
                      </a:r>
                      <a:r>
                        <a:rPr lang="en-US" sz="2000">
                          <a:solidFill>
                            <a:srgbClr val="000000"/>
                          </a:solidFill>
                          <a:effectLst/>
                          <a:latin typeface="+mn-lt"/>
                          <a:ea typeface="Times New Roman"/>
                        </a:rPr>
                        <a:t>về </a:t>
                      </a:r>
                      <a:r>
                        <a:rPr lang="en-US" sz="2000" baseline="0">
                          <a:solidFill>
                            <a:srgbClr val="000000"/>
                          </a:solidFill>
                          <a:effectLst/>
                          <a:latin typeface="+mn-lt"/>
                          <a:ea typeface="Times New Roman"/>
                        </a:rPr>
                        <a:t>hoặc thiết lập </a:t>
                      </a:r>
                      <a:r>
                        <a:rPr lang="en-US" sz="2000">
                          <a:solidFill>
                            <a:srgbClr val="000000"/>
                          </a:solidFill>
                          <a:effectLst/>
                          <a:latin typeface="+mn-lt"/>
                          <a:ea typeface="Times New Roman"/>
                        </a:rPr>
                        <a:t>số hiệu cổng của endpoint.</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3"/>
                  </a:ext>
                </a:extLst>
              </a:tr>
            </a:tbl>
          </a:graphicData>
        </a:graphic>
      </p:graphicFrame>
      <p:sp>
        <p:nvSpPr>
          <p:cNvPr id="9" name="Date Placeholder 8"/>
          <p:cNvSpPr>
            <a:spLocks noGrp="1"/>
          </p:cNvSpPr>
          <p:nvPr>
            <p:ph type="dt" sz="half" idx="10"/>
          </p:nvPr>
        </p:nvSpPr>
        <p:spPr/>
        <p:txBody>
          <a:bodyPr/>
          <a:lstStyle/>
          <a:p>
            <a:fld id="{50F30B39-A8D9-4E82-BF74-43023261E399}" type="datetime1">
              <a:rPr lang="vi-VN" smtClean="0"/>
              <a:t>10/09/2024</a:t>
            </a:fld>
            <a:endParaRPr lang="en-US"/>
          </a:p>
        </p:txBody>
      </p:sp>
      <p:sp>
        <p:nvSpPr>
          <p:cNvPr id="10" name="Footer Placeholder 9"/>
          <p:cNvSpPr>
            <a:spLocks noGrp="1"/>
          </p:cNvSpPr>
          <p:nvPr>
            <p:ph type="ftr" sz="quarter" idx="11"/>
          </p:nvPr>
        </p:nvSpPr>
        <p:spPr/>
        <p:txBody>
          <a:bodyPr/>
          <a:lstStyle/>
          <a:p>
            <a:r>
              <a:rPr lang="vi-VN"/>
              <a:t>Chương 3: Sockets</a:t>
            </a:r>
            <a:endParaRPr lang="en-US"/>
          </a:p>
        </p:txBody>
      </p:sp>
      <p:sp>
        <p:nvSpPr>
          <p:cNvPr id="11" name="Slide Number Placeholder 10"/>
          <p:cNvSpPr>
            <a:spLocks noGrp="1"/>
          </p:cNvSpPr>
          <p:nvPr>
            <p:ph type="sldNum" sz="quarter" idx="12"/>
          </p:nvPr>
        </p:nvSpPr>
        <p:spPr/>
        <p:txBody>
          <a:bodyPr/>
          <a:lstStyle/>
          <a:p>
            <a:fld id="{67CF214C-0432-49BA-A478-5B1528AB10DA}" type="slidenum">
              <a:rPr lang="en-US" smtClean="0"/>
              <a:t>23</a:t>
            </a:fld>
            <a:endParaRPr lang="en-US"/>
          </a:p>
        </p:txBody>
      </p:sp>
    </p:spTree>
    <p:extLst>
      <p:ext uri="{BB962C8B-B14F-4D97-AF65-F5344CB8AC3E}">
        <p14:creationId xmlns:p14="http://schemas.microsoft.com/office/powerpoint/2010/main" val="2456440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IPEndpoint: các thành viên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518121866"/>
              </p:ext>
            </p:extLst>
          </p:nvPr>
        </p:nvGraphicFramePr>
        <p:xfrm>
          <a:off x="539552" y="1556793"/>
          <a:ext cx="8064896" cy="4343400"/>
        </p:xfrm>
        <a:graphic>
          <a:graphicData uri="http://schemas.openxmlformats.org/drawingml/2006/table">
            <a:tbl>
              <a:tblPr firstRow="1" bandRow="1">
                <a:tableStyleId>{5940675A-B579-460E-94D1-54222C63F5DA}</a:tableStyleId>
              </a:tblPr>
              <a:tblGrid>
                <a:gridCol w="1838375">
                  <a:extLst>
                    <a:ext uri="{9D8B030D-6E8A-4147-A177-3AD203B41FA5}">
                      <a16:colId xmlns:a16="http://schemas.microsoft.com/office/drawing/2014/main" val="20000"/>
                    </a:ext>
                  </a:extLst>
                </a:gridCol>
                <a:gridCol w="6226521">
                  <a:extLst>
                    <a:ext uri="{9D8B030D-6E8A-4147-A177-3AD203B41FA5}">
                      <a16:colId xmlns:a16="http://schemas.microsoft.com/office/drawing/2014/main" val="20001"/>
                    </a:ext>
                  </a:extLst>
                </a:gridCol>
              </a:tblGrid>
              <a:tr h="504055">
                <a:tc>
                  <a:txBody>
                    <a:bodyPr/>
                    <a:lstStyle/>
                    <a:p>
                      <a:pPr algn="ctr">
                        <a:spcBef>
                          <a:spcPts val="355"/>
                        </a:spcBef>
                        <a:spcAft>
                          <a:spcPts val="355"/>
                        </a:spcAft>
                      </a:pPr>
                      <a:r>
                        <a:rPr lang="en-US" sz="2000" b="1" kern="1200">
                          <a:solidFill>
                            <a:srgbClr val="000066"/>
                          </a:solidFill>
                          <a:effectLst/>
                          <a:latin typeface="+mn-lt"/>
                          <a:ea typeface="Times New Roman"/>
                          <a:cs typeface="+mn-cs"/>
                        </a:rPr>
                        <a:t>Tên phương</a:t>
                      </a:r>
                      <a:r>
                        <a:rPr lang="en-US" sz="2000" b="1" kern="1200" baseline="0">
                          <a:solidFill>
                            <a:srgbClr val="000066"/>
                          </a:solidFill>
                          <a:effectLst/>
                          <a:latin typeface="+mn-lt"/>
                          <a:ea typeface="Times New Roman"/>
                          <a:cs typeface="+mn-cs"/>
                        </a:rPr>
                        <a:t> thức</a:t>
                      </a:r>
                      <a:endParaRPr lang="en-US" sz="2000" b="1" kern="1200">
                        <a:solidFill>
                          <a:srgbClr val="000066"/>
                        </a:solidFill>
                        <a:effectLst/>
                        <a:latin typeface="+mn-lt"/>
                        <a:ea typeface="Times New Roman"/>
                        <a:cs typeface="+mn-cs"/>
                      </a:endParaRPr>
                    </a:p>
                  </a:txBody>
                  <a:tcPr marL="68580" marR="68580" marT="0" marB="0" anchor="ctr"/>
                </a:tc>
                <a:tc>
                  <a:txBody>
                    <a:bodyPr/>
                    <a:lstStyle/>
                    <a:p>
                      <a:pPr algn="ctr">
                        <a:spcBef>
                          <a:spcPts val="355"/>
                        </a:spcBef>
                        <a:spcAft>
                          <a:spcPts val="355"/>
                        </a:spcAft>
                      </a:pPr>
                      <a:r>
                        <a:rPr lang="en-US" sz="2000" b="1">
                          <a:solidFill>
                            <a:srgbClr val="000066"/>
                          </a:solidFill>
                          <a:effectLst/>
                          <a:latin typeface="+mn-lt"/>
                          <a:ea typeface="Times New Roman"/>
                        </a:rPr>
                        <a:t>Mô</a:t>
                      </a:r>
                      <a:r>
                        <a:rPr lang="en-US" sz="2000" b="1" baseline="0">
                          <a:solidFill>
                            <a:srgbClr val="000066"/>
                          </a:solidFill>
                          <a:effectLst/>
                          <a:latin typeface="+mn-lt"/>
                          <a:ea typeface="Times New Roman"/>
                        </a:rPr>
                        <a:t> tả</a:t>
                      </a:r>
                      <a:endParaRPr lang="en-US" sz="2000">
                        <a:effectLst/>
                        <a:latin typeface="+mn-lt"/>
                        <a:ea typeface="Times New Roman"/>
                      </a:endParaRPr>
                    </a:p>
                  </a:txBody>
                  <a:tcPr marL="68580" marR="68580" marT="0" marB="0" anchor="ctr"/>
                </a:tc>
                <a:extLst>
                  <a:ext uri="{0D108BD9-81ED-4DB2-BD59-A6C34878D82A}">
                    <a16:rowId xmlns:a16="http://schemas.microsoft.com/office/drawing/2014/main" val="10000"/>
                  </a:ext>
                </a:extLst>
              </a:tr>
              <a:tr h="977732">
                <a:tc>
                  <a:txBody>
                    <a:bodyPr/>
                    <a:lstStyle/>
                    <a:p>
                      <a:pPr marL="10160" marR="10160">
                        <a:spcBef>
                          <a:spcPts val="80"/>
                        </a:spcBef>
                        <a:spcAft>
                          <a:spcPts val="80"/>
                        </a:spcAft>
                      </a:pPr>
                      <a:r>
                        <a:rPr lang="en-US" sz="2000" u="sng">
                          <a:solidFill>
                            <a:srgbClr val="000000"/>
                          </a:solidFill>
                          <a:effectLst/>
                          <a:latin typeface="+mn-lt"/>
                          <a:ea typeface="Times New Roman"/>
                          <a:cs typeface="Times New Roman"/>
                          <a:hlinkClick r:id="rId2"/>
                        </a:rPr>
                        <a:t>IPEndPoint (Int64, Int32) </a:t>
                      </a:r>
                      <a:endParaRPr lang="en-US" sz="2000">
                        <a:effectLst/>
                        <a:latin typeface="+mn-lt"/>
                        <a:ea typeface="Times New Roman"/>
                      </a:endParaRPr>
                    </a:p>
                  </a:txBody>
                  <a:tcPr marL="50165" marR="50165" marT="47625" marB="47625"/>
                </a:tc>
                <a:tc>
                  <a:txBody>
                    <a:bodyPr/>
                    <a:lstStyle/>
                    <a:p>
                      <a:pPr marR="10160">
                        <a:spcBef>
                          <a:spcPts val="790"/>
                        </a:spcBef>
                        <a:spcAft>
                          <a:spcPts val="395"/>
                        </a:spcAft>
                      </a:pPr>
                      <a:r>
                        <a:rPr lang="en-US" sz="2000">
                          <a:solidFill>
                            <a:srgbClr val="000000"/>
                          </a:solidFill>
                          <a:effectLst/>
                          <a:latin typeface="+mn-lt"/>
                          <a:ea typeface="Times New Roman"/>
                        </a:rPr>
                        <a:t>Tạo một đối tượng mới của lớp </a:t>
                      </a:r>
                      <a:r>
                        <a:rPr lang="en-US" sz="2000" b="1">
                          <a:solidFill>
                            <a:srgbClr val="000000"/>
                          </a:solidFill>
                          <a:effectLst/>
                          <a:latin typeface="+mn-lt"/>
                          <a:ea typeface="Times New Roman"/>
                        </a:rPr>
                        <a:t>IPEndPoint,</a:t>
                      </a:r>
                      <a:r>
                        <a:rPr lang="en-US" sz="2000">
                          <a:solidFill>
                            <a:srgbClr val="000000"/>
                          </a:solidFill>
                          <a:effectLst/>
                          <a:latin typeface="+mn-lt"/>
                          <a:ea typeface="Times New Roman"/>
                        </a:rPr>
                        <a:t> tham số truyền vào là </a:t>
                      </a:r>
                      <a:r>
                        <a:rPr lang="en-US" sz="2000">
                          <a:solidFill>
                            <a:srgbClr val="FF0000"/>
                          </a:solidFill>
                          <a:effectLst/>
                          <a:latin typeface="+mn-lt"/>
                          <a:ea typeface="Times New Roman"/>
                        </a:rPr>
                        <a:t>địa </a:t>
                      </a:r>
                      <a:r>
                        <a:rPr lang="en-US" sz="2000" kern="1200">
                          <a:solidFill>
                            <a:srgbClr val="FF0000"/>
                          </a:solidFill>
                          <a:effectLst/>
                          <a:latin typeface="+mn-lt"/>
                          <a:ea typeface="Times New Roman"/>
                          <a:cs typeface="+mn-cs"/>
                        </a:rPr>
                        <a:t>chỉ IP </a:t>
                      </a:r>
                      <a:r>
                        <a:rPr lang="en-US" sz="2000">
                          <a:solidFill>
                            <a:srgbClr val="000000"/>
                          </a:solidFill>
                          <a:effectLst/>
                          <a:latin typeface="+mn-lt"/>
                          <a:ea typeface="Times New Roman"/>
                        </a:rPr>
                        <a:t>(ở dạng số) và </a:t>
                      </a:r>
                      <a:r>
                        <a:rPr lang="en-US" sz="2000" b="1">
                          <a:solidFill>
                            <a:srgbClr val="FF0000"/>
                          </a:solidFill>
                          <a:effectLst/>
                          <a:latin typeface="+mn-lt"/>
                          <a:ea typeface="Times New Roman"/>
                        </a:rPr>
                        <a:t>cổng</a:t>
                      </a:r>
                      <a:r>
                        <a:rPr lang="en-US" sz="2000">
                          <a:solidFill>
                            <a:srgbClr val="FF0000"/>
                          </a:solidFill>
                          <a:effectLst/>
                          <a:latin typeface="+mn-lt"/>
                          <a:ea typeface="Times New Roman"/>
                        </a:rPr>
                        <a:t> </a:t>
                      </a:r>
                      <a:r>
                        <a:rPr lang="en-US" sz="2000">
                          <a:solidFill>
                            <a:srgbClr val="000000"/>
                          </a:solidFill>
                          <a:effectLst/>
                          <a:latin typeface="+mn-lt"/>
                          <a:ea typeface="Times New Roman"/>
                        </a:rPr>
                        <a:t>sẽ dùng để giao tiếp.</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1"/>
                  </a:ext>
                </a:extLst>
              </a:tr>
              <a:tr h="784101">
                <a:tc>
                  <a:txBody>
                    <a:bodyPr/>
                    <a:lstStyle/>
                    <a:p>
                      <a:pPr marL="10160" marR="10160">
                        <a:spcBef>
                          <a:spcPts val="80"/>
                        </a:spcBef>
                        <a:spcAft>
                          <a:spcPts val="80"/>
                        </a:spcAft>
                      </a:pPr>
                      <a:r>
                        <a:rPr lang="en-US" sz="1800" u="sng">
                          <a:solidFill>
                            <a:srgbClr val="000000"/>
                          </a:solidFill>
                          <a:effectLst/>
                          <a:latin typeface="+mn-lt"/>
                          <a:ea typeface="Times New Roman"/>
                          <a:cs typeface="Times New Roman"/>
                          <a:hlinkClick r:id="rId3"/>
                        </a:rPr>
                        <a:t>IPEndPoint (IPAddress, Int32) </a:t>
                      </a:r>
                      <a:endParaRPr lang="en-US" sz="2000">
                        <a:effectLst/>
                        <a:latin typeface="+mn-lt"/>
                        <a:ea typeface="Times New Roman"/>
                      </a:endParaRPr>
                    </a:p>
                  </a:txBody>
                  <a:tcPr marL="50165" marR="50165" marT="47625" marB="47625"/>
                </a:tc>
                <a:tc>
                  <a:txBody>
                    <a:bodyPr/>
                    <a:lstStyle/>
                    <a:p>
                      <a:pPr marL="10160" marR="10160">
                        <a:spcBef>
                          <a:spcPts val="790"/>
                        </a:spcBef>
                        <a:spcAft>
                          <a:spcPts val="395"/>
                        </a:spcAft>
                      </a:pPr>
                      <a:r>
                        <a:rPr lang="en-US" sz="2000">
                          <a:solidFill>
                            <a:srgbClr val="000000"/>
                          </a:solidFill>
                          <a:effectLst/>
                          <a:latin typeface="+mn-lt"/>
                          <a:ea typeface="Times New Roman"/>
                        </a:rPr>
                        <a:t>Tạo một đối tượng mới của lớp </a:t>
                      </a:r>
                      <a:r>
                        <a:rPr lang="en-US" sz="2000" b="1">
                          <a:solidFill>
                            <a:srgbClr val="000000"/>
                          </a:solidFill>
                          <a:effectLst/>
                          <a:latin typeface="+mn-lt"/>
                          <a:ea typeface="Times New Roman"/>
                        </a:rPr>
                        <a:t>IPEndPoint,</a:t>
                      </a:r>
                      <a:r>
                        <a:rPr lang="en-US" sz="2000">
                          <a:solidFill>
                            <a:srgbClr val="000000"/>
                          </a:solidFill>
                          <a:effectLst/>
                          <a:latin typeface="+mn-lt"/>
                          <a:ea typeface="Times New Roman"/>
                        </a:rPr>
                        <a:t> Tham số truyền vào là một địa chỉ </a:t>
                      </a:r>
                      <a:r>
                        <a:rPr lang="en-US" sz="2000" b="1">
                          <a:solidFill>
                            <a:schemeClr val="tx1"/>
                          </a:solidFill>
                          <a:effectLst/>
                          <a:latin typeface="+mn-lt"/>
                          <a:ea typeface="Times New Roman"/>
                        </a:rPr>
                        <a:t>IPAddress</a:t>
                      </a:r>
                      <a:r>
                        <a:rPr lang="en-US" sz="2000">
                          <a:solidFill>
                            <a:schemeClr val="tx1"/>
                          </a:solidFill>
                          <a:effectLst/>
                          <a:latin typeface="+mn-lt"/>
                          <a:ea typeface="Times New Roman"/>
                        </a:rPr>
                        <a:t> </a:t>
                      </a:r>
                      <a:r>
                        <a:rPr lang="en-US" sz="2000">
                          <a:solidFill>
                            <a:srgbClr val="000000"/>
                          </a:solidFill>
                          <a:effectLst/>
                          <a:latin typeface="+mn-lt"/>
                          <a:ea typeface="Times New Roman"/>
                        </a:rPr>
                        <a:t>và số hiệu </a:t>
                      </a:r>
                      <a:r>
                        <a:rPr lang="en-US" sz="2000">
                          <a:solidFill>
                            <a:srgbClr val="FF0000"/>
                          </a:solidFill>
                          <a:effectLst/>
                          <a:latin typeface="+mn-lt"/>
                          <a:ea typeface="Times New Roman"/>
                        </a:rPr>
                        <a:t>cổng</a:t>
                      </a:r>
                      <a:r>
                        <a:rPr lang="en-US" sz="2000">
                          <a:solidFill>
                            <a:srgbClr val="000000"/>
                          </a:solidFill>
                          <a:effectLst/>
                          <a:latin typeface="+mn-lt"/>
                          <a:ea typeface="Times New Roman"/>
                        </a:rPr>
                        <a:t> dùng để giao tiếp. (Tham khảo cách tạo IPAddress ở phần trên)</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2"/>
                  </a:ext>
                </a:extLst>
              </a:tr>
              <a:tr h="535709">
                <a:tc>
                  <a:txBody>
                    <a:bodyPr/>
                    <a:lstStyle/>
                    <a:p>
                      <a:pPr marL="10160" marR="10160">
                        <a:spcBef>
                          <a:spcPts val="80"/>
                        </a:spcBef>
                        <a:spcAft>
                          <a:spcPts val="80"/>
                        </a:spcAft>
                      </a:pPr>
                      <a:r>
                        <a:rPr lang="en-US" sz="2000" u="sng">
                          <a:solidFill>
                            <a:srgbClr val="000000"/>
                          </a:solidFill>
                          <a:effectLst/>
                          <a:latin typeface="+mn-lt"/>
                          <a:ea typeface="Times New Roman"/>
                          <a:cs typeface="Times New Roman"/>
                          <a:hlinkClick r:id="rId4"/>
                        </a:rPr>
                        <a:t>Create</a:t>
                      </a:r>
                      <a:r>
                        <a:rPr lang="en-US" sz="2000">
                          <a:solidFill>
                            <a:srgbClr val="000000"/>
                          </a:solidFill>
                          <a:effectLst/>
                          <a:latin typeface="+mn-lt"/>
                          <a:ea typeface="Times New Roman"/>
                        </a:rPr>
                        <a:t> </a:t>
                      </a:r>
                      <a:endParaRPr lang="en-US" sz="2000">
                        <a:effectLst/>
                        <a:latin typeface="+mn-lt"/>
                        <a:ea typeface="Times New Roman"/>
                      </a:endParaRPr>
                    </a:p>
                  </a:txBody>
                  <a:tcPr marL="50165" marR="50165" marT="47625" marB="47625"/>
                </a:tc>
                <a:tc>
                  <a:txBody>
                    <a:bodyPr/>
                    <a:lstStyle/>
                    <a:p>
                      <a:pPr marL="10160" marR="10160">
                        <a:spcBef>
                          <a:spcPts val="80"/>
                        </a:spcBef>
                        <a:spcAft>
                          <a:spcPts val="80"/>
                        </a:spcAft>
                      </a:pPr>
                      <a:r>
                        <a:rPr lang="en-US" sz="2000">
                          <a:solidFill>
                            <a:srgbClr val="000000"/>
                          </a:solidFill>
                          <a:effectLst/>
                          <a:latin typeface="+mn-lt"/>
                          <a:ea typeface="Times New Roman"/>
                        </a:rPr>
                        <a:t>Tạo một endpoint từ một địa chỉ socket (socket address). </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3"/>
                  </a:ext>
                </a:extLst>
              </a:tr>
              <a:tr h="535709">
                <a:tc>
                  <a:txBody>
                    <a:bodyPr/>
                    <a:lstStyle/>
                    <a:p>
                      <a:pPr marL="10160" marR="10160">
                        <a:spcBef>
                          <a:spcPts val="80"/>
                        </a:spcBef>
                        <a:spcAft>
                          <a:spcPts val="80"/>
                        </a:spcAft>
                      </a:pPr>
                      <a:r>
                        <a:rPr lang="en-US" sz="2000" u="sng">
                          <a:solidFill>
                            <a:srgbClr val="000000"/>
                          </a:solidFill>
                          <a:effectLst/>
                          <a:latin typeface="+mn-lt"/>
                          <a:ea typeface="Times New Roman"/>
                          <a:cs typeface="Times New Roman"/>
                          <a:hlinkClick r:id="rId5"/>
                        </a:rPr>
                        <a:t>ToString</a:t>
                      </a:r>
                      <a:r>
                        <a:rPr lang="en-US" sz="2000">
                          <a:solidFill>
                            <a:srgbClr val="000000"/>
                          </a:solidFill>
                          <a:effectLst/>
                          <a:latin typeface="+mn-lt"/>
                          <a:ea typeface="Times New Roman"/>
                        </a:rPr>
                        <a:t> </a:t>
                      </a:r>
                      <a:endParaRPr lang="en-US" sz="2000">
                        <a:effectLst/>
                        <a:latin typeface="+mn-lt"/>
                        <a:ea typeface="Times New Roman"/>
                      </a:endParaRPr>
                    </a:p>
                  </a:txBody>
                  <a:tcPr marL="50165" marR="50165" marT="47625" marB="47625"/>
                </a:tc>
                <a:tc>
                  <a:txBody>
                    <a:bodyPr/>
                    <a:lstStyle/>
                    <a:p>
                      <a:pPr marL="10160" marR="10160">
                        <a:spcBef>
                          <a:spcPts val="80"/>
                        </a:spcBef>
                        <a:spcAft>
                          <a:spcPts val="80"/>
                        </a:spcAft>
                      </a:pPr>
                      <a:r>
                        <a:rPr lang="en-US" sz="2000">
                          <a:solidFill>
                            <a:srgbClr val="000000"/>
                          </a:solidFill>
                          <a:effectLst/>
                          <a:latin typeface="+mn-lt"/>
                          <a:ea typeface="Times New Roman"/>
                        </a:rPr>
                        <a:t>Trả về địa chỉ IP và số hiệu cổng theo khuôn dạng ĐịaChỉ: Cổng, ví dụ: 192.168.1.1:8080</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4"/>
                  </a:ext>
                </a:extLst>
              </a:tr>
            </a:tbl>
          </a:graphicData>
        </a:graphic>
      </p:graphicFrame>
      <p:sp>
        <p:nvSpPr>
          <p:cNvPr id="9" name="Date Placeholder 8"/>
          <p:cNvSpPr>
            <a:spLocks noGrp="1"/>
          </p:cNvSpPr>
          <p:nvPr>
            <p:ph type="dt" sz="half" idx="10"/>
          </p:nvPr>
        </p:nvSpPr>
        <p:spPr/>
        <p:txBody>
          <a:bodyPr/>
          <a:lstStyle/>
          <a:p>
            <a:fld id="{888DD31B-CA5E-4740-B2F6-5BC16A53A25D}" type="datetime1">
              <a:rPr lang="vi-VN" smtClean="0"/>
              <a:t>10/09/2024</a:t>
            </a:fld>
            <a:endParaRPr lang="en-US"/>
          </a:p>
        </p:txBody>
      </p:sp>
      <p:sp>
        <p:nvSpPr>
          <p:cNvPr id="10" name="Footer Placeholder 9"/>
          <p:cNvSpPr>
            <a:spLocks noGrp="1"/>
          </p:cNvSpPr>
          <p:nvPr>
            <p:ph type="ftr" sz="quarter" idx="11"/>
          </p:nvPr>
        </p:nvSpPr>
        <p:spPr/>
        <p:txBody>
          <a:bodyPr/>
          <a:lstStyle/>
          <a:p>
            <a:r>
              <a:rPr lang="vi-VN"/>
              <a:t>Chương 3: Sockets</a:t>
            </a:r>
            <a:endParaRPr lang="en-US"/>
          </a:p>
        </p:txBody>
      </p:sp>
      <p:sp>
        <p:nvSpPr>
          <p:cNvPr id="11" name="Slide Number Placeholder 10"/>
          <p:cNvSpPr>
            <a:spLocks noGrp="1"/>
          </p:cNvSpPr>
          <p:nvPr>
            <p:ph type="sldNum" sz="quarter" idx="12"/>
          </p:nvPr>
        </p:nvSpPr>
        <p:spPr/>
        <p:txBody>
          <a:bodyPr/>
          <a:lstStyle/>
          <a:p>
            <a:fld id="{67CF214C-0432-49BA-A478-5B1528AB10DA}" type="slidenum">
              <a:rPr lang="en-US" smtClean="0"/>
              <a:t>24</a:t>
            </a:fld>
            <a:endParaRPr lang="en-US"/>
          </a:p>
        </p:txBody>
      </p:sp>
    </p:spTree>
    <p:extLst>
      <p:ext uri="{BB962C8B-B14F-4D97-AF65-F5344CB8AC3E}">
        <p14:creationId xmlns:p14="http://schemas.microsoft.com/office/powerpoint/2010/main" val="4244016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IPEndpoint: ví dụ khởi tạo</a:t>
            </a:r>
          </a:p>
        </p:txBody>
      </p:sp>
      <p:sp>
        <p:nvSpPr>
          <p:cNvPr id="3" name="Content Placeholder 2"/>
          <p:cNvSpPr>
            <a:spLocks noGrp="1"/>
          </p:cNvSpPr>
          <p:nvPr>
            <p:ph idx="1"/>
          </p:nvPr>
        </p:nvSpPr>
        <p:spPr>
          <a:xfrm>
            <a:off x="457200" y="1600200"/>
            <a:ext cx="8229600" cy="4709120"/>
          </a:xfrm>
        </p:spPr>
        <p:txBody>
          <a:bodyPr>
            <a:normAutofit lnSpcReduction="10000"/>
          </a:bodyPr>
          <a:lstStyle/>
          <a:p>
            <a:pPr marL="0" indent="0">
              <a:buNone/>
            </a:pPr>
            <a:r>
              <a:rPr lang="en-US"/>
              <a:t>private void TaoEndpoint()</a:t>
            </a:r>
          </a:p>
          <a:p>
            <a:pPr marL="0" indent="0">
              <a:buNone/>
            </a:pPr>
            <a:r>
              <a:rPr lang="en-US"/>
              <a:t>{</a:t>
            </a:r>
          </a:p>
          <a:p>
            <a:pPr marL="400050" lvl="1" indent="0">
              <a:buNone/>
            </a:pPr>
            <a:r>
              <a:rPr lang="en-US">
                <a:solidFill>
                  <a:srgbClr val="00B050"/>
                </a:solidFill>
              </a:rPr>
              <a:t>// Tạo một địa chỉ IP</a:t>
            </a:r>
          </a:p>
          <a:p>
            <a:pPr marL="400050" lvl="1" indent="0">
              <a:buNone/>
            </a:pPr>
            <a:r>
              <a:rPr lang="en-US"/>
              <a:t>IPAddress </a:t>
            </a:r>
            <a:r>
              <a:rPr lang="en-US" b="1"/>
              <a:t>IPAdd</a:t>
            </a:r>
            <a:r>
              <a:rPr lang="en-US"/>
              <a:t> = IPAddress.Parse("127.0.0.1");</a:t>
            </a:r>
          </a:p>
          <a:p>
            <a:pPr marL="400050" lvl="1" indent="0">
              <a:buNone/>
            </a:pPr>
            <a:r>
              <a:rPr lang="en-US">
                <a:solidFill>
                  <a:srgbClr val="00B050"/>
                </a:solidFill>
              </a:rPr>
              <a:t>// Truyền vào cho hàm khởi tạo để tạo IPEndpoint</a:t>
            </a:r>
          </a:p>
          <a:p>
            <a:pPr marL="400050" lvl="1" indent="0">
              <a:buNone/>
            </a:pPr>
            <a:r>
              <a:rPr lang="en-US"/>
              <a:t>IPEndPoint IPep = new IPEndPoint(</a:t>
            </a:r>
            <a:r>
              <a:rPr lang="en-US" b="1"/>
              <a:t>IPAdd</a:t>
            </a:r>
            <a:r>
              <a:rPr lang="en-US"/>
              <a:t>, 10000);</a:t>
            </a:r>
          </a:p>
          <a:p>
            <a:pPr marL="0" indent="0">
              <a:buNone/>
            </a:pPr>
            <a:r>
              <a:rPr lang="en-US"/>
              <a:t>}</a:t>
            </a:r>
          </a:p>
        </p:txBody>
      </p:sp>
      <p:sp>
        <p:nvSpPr>
          <p:cNvPr id="4" name="Date Placeholder 3"/>
          <p:cNvSpPr>
            <a:spLocks noGrp="1"/>
          </p:cNvSpPr>
          <p:nvPr>
            <p:ph type="dt" sz="half" idx="10"/>
          </p:nvPr>
        </p:nvSpPr>
        <p:spPr/>
        <p:txBody>
          <a:bodyPr/>
          <a:lstStyle/>
          <a:p>
            <a:fld id="{75FD8C73-1D92-40EF-B28D-BE90C0227633}"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25</a:t>
            </a:fld>
            <a:endParaRPr lang="en-US"/>
          </a:p>
        </p:txBody>
      </p:sp>
    </p:spTree>
    <p:extLst>
      <p:ext uri="{BB962C8B-B14F-4D97-AF65-F5344CB8AC3E}">
        <p14:creationId xmlns:p14="http://schemas.microsoft.com/office/powerpoint/2010/main" val="2279883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IPEndpoint: ví dụ khởi tạo</a:t>
            </a:r>
          </a:p>
        </p:txBody>
      </p:sp>
      <p:sp>
        <p:nvSpPr>
          <p:cNvPr id="3" name="Content Placeholder 2"/>
          <p:cNvSpPr>
            <a:spLocks noGrp="1"/>
          </p:cNvSpPr>
          <p:nvPr>
            <p:ph idx="1"/>
          </p:nvPr>
        </p:nvSpPr>
        <p:spPr>
          <a:xfrm>
            <a:off x="457200" y="1600200"/>
            <a:ext cx="8229600" cy="4709120"/>
          </a:xfrm>
        </p:spPr>
        <p:txBody>
          <a:bodyPr>
            <a:normAutofit lnSpcReduction="10000"/>
          </a:bodyPr>
          <a:lstStyle/>
          <a:p>
            <a:pPr marL="0" indent="0">
              <a:buNone/>
            </a:pPr>
            <a:r>
              <a:rPr lang="en-US"/>
              <a:t>private void TaoEndPointBoiTenMay()</a:t>
            </a:r>
          </a:p>
          <a:p>
            <a:pPr marL="0" indent="0">
              <a:buNone/>
            </a:pPr>
            <a:r>
              <a:rPr lang="en-US"/>
              <a:t>{</a:t>
            </a:r>
          </a:p>
          <a:p>
            <a:pPr marL="400050" lvl="1" indent="0">
              <a:buNone/>
            </a:pPr>
            <a:r>
              <a:rPr lang="en-US"/>
              <a:t>IPAddress IPAdd = new IPAddress();</a:t>
            </a:r>
          </a:p>
          <a:p>
            <a:pPr marL="400050" lvl="1" indent="0">
              <a:buNone/>
            </a:pPr>
            <a:r>
              <a:rPr lang="en-US">
                <a:solidFill>
                  <a:srgbClr val="00B050"/>
                </a:solidFill>
              </a:rPr>
              <a:t>//tạo đối tượng IP từ tên của máy thông qua </a:t>
            </a:r>
            <a:r>
              <a:rPr lang="en-US" b="1">
                <a:solidFill>
                  <a:srgbClr val="00B050"/>
                </a:solidFill>
              </a:rPr>
              <a:t>phương thức tĩnh</a:t>
            </a:r>
            <a:r>
              <a:rPr lang="en-US">
                <a:solidFill>
                  <a:srgbClr val="00B050"/>
                </a:solidFill>
              </a:rPr>
              <a:t> Dns.GetHostAddresses của lớp DNS</a:t>
            </a:r>
          </a:p>
          <a:p>
            <a:pPr marL="400050" lvl="1" indent="0">
              <a:buNone/>
            </a:pPr>
            <a:r>
              <a:rPr lang="en-US"/>
              <a:t>IPAdd = Dns.GetHostAddresses("Localhost")[0];</a:t>
            </a:r>
          </a:p>
          <a:p>
            <a:pPr marL="400050" lvl="1" indent="0">
              <a:buNone/>
            </a:pPr>
            <a:r>
              <a:rPr lang="en-US"/>
              <a:t>IPEndPoint IPep = new IPEndPoint(IPAdd, 10000);</a:t>
            </a:r>
          </a:p>
          <a:p>
            <a:pPr marL="0" indent="0">
              <a:buNone/>
            </a:pPr>
            <a:r>
              <a:rPr lang="en-US"/>
              <a:t>}</a:t>
            </a:r>
          </a:p>
        </p:txBody>
      </p:sp>
      <p:sp>
        <p:nvSpPr>
          <p:cNvPr id="4" name="Date Placeholder 3"/>
          <p:cNvSpPr>
            <a:spLocks noGrp="1"/>
          </p:cNvSpPr>
          <p:nvPr>
            <p:ph type="dt" sz="half" idx="10"/>
          </p:nvPr>
        </p:nvSpPr>
        <p:spPr/>
        <p:txBody>
          <a:bodyPr/>
          <a:lstStyle/>
          <a:p>
            <a:fld id="{B19EA1A6-CA04-4695-9EA9-7FF3E7069B38}"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26</a:t>
            </a:fld>
            <a:endParaRPr lang="en-US"/>
          </a:p>
        </p:txBody>
      </p:sp>
    </p:spTree>
    <p:extLst>
      <p:ext uri="{BB962C8B-B14F-4D97-AF65-F5344CB8AC3E}">
        <p14:creationId xmlns:p14="http://schemas.microsoft.com/office/powerpoint/2010/main" val="3167345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IPEndpoint: ví dụ khởi tạo</a:t>
            </a:r>
          </a:p>
        </p:txBody>
      </p:sp>
      <p:sp>
        <p:nvSpPr>
          <p:cNvPr id="3" name="Content Placeholder 2"/>
          <p:cNvSpPr>
            <a:spLocks noGrp="1"/>
          </p:cNvSpPr>
          <p:nvPr>
            <p:ph idx="1"/>
          </p:nvPr>
        </p:nvSpPr>
        <p:spPr>
          <a:xfrm>
            <a:off x="457200" y="1600200"/>
            <a:ext cx="8229600" cy="4709120"/>
          </a:xfrm>
        </p:spPr>
        <p:txBody>
          <a:bodyPr>
            <a:normAutofit/>
          </a:bodyPr>
          <a:lstStyle/>
          <a:p>
            <a:r>
              <a:rPr lang="en-US"/>
              <a:t>Lưu ý : Vì một máy tính có thể có nhiều card mạng (Interface) do vậy có thể có nhiều hơn 1 địa chỉ IP. </a:t>
            </a:r>
          </a:p>
          <a:p>
            <a:r>
              <a:rPr lang="en-US"/>
              <a:t>Hàm GetHostAddresses sẽ trả về cho chúng ta một mảng chứa tất cả các địa chỉ đó. </a:t>
            </a:r>
          </a:p>
          <a:p>
            <a:r>
              <a:rPr lang="en-US"/>
              <a:t>Chúng ta lấy chỉ số là 0 để chọn địa chỉ của card mạng đầu tiên.</a:t>
            </a:r>
          </a:p>
        </p:txBody>
      </p:sp>
      <p:sp>
        <p:nvSpPr>
          <p:cNvPr id="4" name="Date Placeholder 3"/>
          <p:cNvSpPr>
            <a:spLocks noGrp="1"/>
          </p:cNvSpPr>
          <p:nvPr>
            <p:ph type="dt" sz="half" idx="10"/>
          </p:nvPr>
        </p:nvSpPr>
        <p:spPr/>
        <p:txBody>
          <a:bodyPr/>
          <a:lstStyle/>
          <a:p>
            <a:fld id="{7FA1A812-6892-4C4D-BFDB-A56686B6026C}"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27</a:t>
            </a:fld>
            <a:endParaRPr lang="en-US"/>
          </a:p>
        </p:txBody>
      </p:sp>
    </p:spTree>
    <p:extLst>
      <p:ext uri="{BB962C8B-B14F-4D97-AF65-F5344CB8AC3E}">
        <p14:creationId xmlns:p14="http://schemas.microsoft.com/office/powerpoint/2010/main" val="2293096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IPHostEntry</a:t>
            </a:r>
          </a:p>
        </p:txBody>
      </p:sp>
      <p:sp>
        <p:nvSpPr>
          <p:cNvPr id="3" name="Content Placeholder 2"/>
          <p:cNvSpPr>
            <a:spLocks noGrp="1"/>
          </p:cNvSpPr>
          <p:nvPr>
            <p:ph idx="1"/>
          </p:nvPr>
        </p:nvSpPr>
        <p:spPr/>
        <p:txBody>
          <a:bodyPr/>
          <a:lstStyle/>
          <a:p>
            <a:r>
              <a:rPr lang="en-US"/>
              <a:t>IPHostEntry là lớp chứa (Container) về thông tin địa chỉ của các máy trạm trên Internet.</a:t>
            </a:r>
          </a:p>
          <a:p>
            <a:r>
              <a:rPr lang="en-US"/>
              <a:t>Lưu ý: Nó chỉ là nơi để "chứa", do vậy trước khi sử dụng cần phải “nạp" thông tin vào cho nó.</a:t>
            </a:r>
          </a:p>
          <a:p>
            <a:r>
              <a:rPr lang="en-US"/>
              <a:t>Lớp này rất hay được dùng với lớp DNS</a:t>
            </a:r>
          </a:p>
          <a:p>
            <a:endParaRPr lang="en-US"/>
          </a:p>
        </p:txBody>
      </p:sp>
      <p:sp>
        <p:nvSpPr>
          <p:cNvPr id="4" name="Date Placeholder 3"/>
          <p:cNvSpPr>
            <a:spLocks noGrp="1"/>
          </p:cNvSpPr>
          <p:nvPr>
            <p:ph type="dt" sz="half" idx="10"/>
          </p:nvPr>
        </p:nvSpPr>
        <p:spPr/>
        <p:txBody>
          <a:bodyPr/>
          <a:lstStyle/>
          <a:p>
            <a:fld id="{638C7B8A-4A75-4A7A-A5B8-27C50CA8F830}"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28</a:t>
            </a:fld>
            <a:endParaRPr lang="en-US"/>
          </a:p>
        </p:txBody>
      </p:sp>
    </p:spTree>
    <p:extLst>
      <p:ext uri="{BB962C8B-B14F-4D97-AF65-F5344CB8AC3E}">
        <p14:creationId xmlns:p14="http://schemas.microsoft.com/office/powerpoint/2010/main" val="1472487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Lớp IPHostEntry: các thành viên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859651676"/>
              </p:ext>
            </p:extLst>
          </p:nvPr>
        </p:nvGraphicFramePr>
        <p:xfrm>
          <a:off x="539552" y="1556793"/>
          <a:ext cx="8064896" cy="2907142"/>
        </p:xfrm>
        <a:graphic>
          <a:graphicData uri="http://schemas.openxmlformats.org/drawingml/2006/table">
            <a:tbl>
              <a:tblPr firstRow="1" bandRow="1">
                <a:tableStyleId>{5940675A-B579-460E-94D1-54222C63F5DA}</a:tableStyleId>
              </a:tblPr>
              <a:tblGrid>
                <a:gridCol w="1838375">
                  <a:extLst>
                    <a:ext uri="{9D8B030D-6E8A-4147-A177-3AD203B41FA5}">
                      <a16:colId xmlns:a16="http://schemas.microsoft.com/office/drawing/2014/main" val="20000"/>
                    </a:ext>
                  </a:extLst>
                </a:gridCol>
                <a:gridCol w="6226521">
                  <a:extLst>
                    <a:ext uri="{9D8B030D-6E8A-4147-A177-3AD203B41FA5}">
                      <a16:colId xmlns:a16="http://schemas.microsoft.com/office/drawing/2014/main" val="20001"/>
                    </a:ext>
                  </a:extLst>
                </a:gridCol>
              </a:tblGrid>
              <a:tr h="504055">
                <a:tc>
                  <a:txBody>
                    <a:bodyPr/>
                    <a:lstStyle/>
                    <a:p>
                      <a:pPr algn="ctr">
                        <a:spcBef>
                          <a:spcPts val="355"/>
                        </a:spcBef>
                        <a:spcAft>
                          <a:spcPts val="355"/>
                        </a:spcAft>
                      </a:pPr>
                      <a:r>
                        <a:rPr lang="en-US" sz="2000" b="1" kern="1200">
                          <a:solidFill>
                            <a:srgbClr val="000066"/>
                          </a:solidFill>
                          <a:effectLst/>
                          <a:latin typeface="+mn-lt"/>
                          <a:ea typeface="Times New Roman"/>
                          <a:cs typeface="+mn-cs"/>
                        </a:rPr>
                        <a:t>Tên thuộc</a:t>
                      </a:r>
                      <a:r>
                        <a:rPr lang="en-US" sz="2000" b="1" kern="1200" baseline="0">
                          <a:solidFill>
                            <a:srgbClr val="000066"/>
                          </a:solidFill>
                          <a:effectLst/>
                          <a:latin typeface="+mn-lt"/>
                          <a:ea typeface="Times New Roman"/>
                          <a:cs typeface="+mn-cs"/>
                        </a:rPr>
                        <a:t> tính</a:t>
                      </a:r>
                      <a:endParaRPr lang="en-US" sz="2000" b="1" kern="1200">
                        <a:solidFill>
                          <a:srgbClr val="000066"/>
                        </a:solidFill>
                        <a:effectLst/>
                        <a:latin typeface="+mn-lt"/>
                        <a:ea typeface="Times New Roman"/>
                        <a:cs typeface="+mn-cs"/>
                      </a:endParaRPr>
                    </a:p>
                  </a:txBody>
                  <a:tcPr marL="68580" marR="68580" marT="0" marB="0" anchor="ctr"/>
                </a:tc>
                <a:tc>
                  <a:txBody>
                    <a:bodyPr/>
                    <a:lstStyle/>
                    <a:p>
                      <a:pPr algn="ctr">
                        <a:spcBef>
                          <a:spcPts val="355"/>
                        </a:spcBef>
                        <a:spcAft>
                          <a:spcPts val="355"/>
                        </a:spcAft>
                      </a:pPr>
                      <a:r>
                        <a:rPr lang="en-US" sz="2000" b="1">
                          <a:solidFill>
                            <a:srgbClr val="000066"/>
                          </a:solidFill>
                          <a:effectLst/>
                          <a:latin typeface="+mn-lt"/>
                          <a:ea typeface="Times New Roman"/>
                        </a:rPr>
                        <a:t>Mô</a:t>
                      </a:r>
                      <a:r>
                        <a:rPr lang="en-US" sz="2000" b="1" baseline="0">
                          <a:solidFill>
                            <a:srgbClr val="000066"/>
                          </a:solidFill>
                          <a:effectLst/>
                          <a:latin typeface="+mn-lt"/>
                          <a:ea typeface="Times New Roman"/>
                        </a:rPr>
                        <a:t> tả</a:t>
                      </a:r>
                      <a:endParaRPr lang="en-US" sz="2000">
                        <a:effectLst/>
                        <a:latin typeface="+mn-lt"/>
                        <a:ea typeface="Times New Roman"/>
                      </a:endParaRPr>
                    </a:p>
                  </a:txBody>
                  <a:tcPr marL="68580" marR="68580" marT="0" marB="0" anchor="ctr"/>
                </a:tc>
                <a:extLst>
                  <a:ext uri="{0D108BD9-81ED-4DB2-BD59-A6C34878D82A}">
                    <a16:rowId xmlns:a16="http://schemas.microsoft.com/office/drawing/2014/main" val="10000"/>
                  </a:ext>
                </a:extLst>
              </a:tr>
              <a:tr h="977732">
                <a:tc>
                  <a:txBody>
                    <a:bodyPr/>
                    <a:lstStyle/>
                    <a:p>
                      <a:pPr marL="10160" marR="10160">
                        <a:spcBef>
                          <a:spcPts val="80"/>
                        </a:spcBef>
                        <a:spcAft>
                          <a:spcPts val="80"/>
                        </a:spcAft>
                      </a:pPr>
                      <a:r>
                        <a:rPr lang="en-US" sz="2000">
                          <a:solidFill>
                            <a:srgbClr val="0000FF"/>
                          </a:solidFill>
                          <a:effectLst/>
                          <a:latin typeface="+mn-lt"/>
                          <a:ea typeface="Times New Roman"/>
                          <a:cs typeface="Times New Roman" pitchFamily="18" charset="0"/>
                          <a:hlinkClick r:id="rId2"/>
                        </a:rPr>
                        <a:t>AddressList</a:t>
                      </a:r>
                      <a:r>
                        <a:rPr lang="en-US" sz="2000">
                          <a:solidFill>
                            <a:srgbClr val="000000"/>
                          </a:solidFill>
                          <a:effectLst/>
                          <a:latin typeface="+mn-lt"/>
                          <a:ea typeface="Times New Roman"/>
                          <a:cs typeface="Times New Roman" pitchFamily="18" charset="0"/>
                        </a:rPr>
                        <a:t> </a:t>
                      </a:r>
                      <a:endParaRPr lang="en-US" sz="2000">
                        <a:effectLst/>
                        <a:latin typeface="+mn-lt"/>
                        <a:ea typeface="Times New Roman"/>
                        <a:cs typeface="Times New Roman" pitchFamily="18" charset="0"/>
                      </a:endParaRPr>
                    </a:p>
                  </a:txBody>
                  <a:tcPr marL="50165" marR="50165" marT="47625" marB="47625"/>
                </a:tc>
                <a:tc>
                  <a:txBody>
                    <a:bodyPr/>
                    <a:lstStyle/>
                    <a:p>
                      <a:pPr marL="10160" marR="10160">
                        <a:spcBef>
                          <a:spcPts val="80"/>
                        </a:spcBef>
                        <a:spcAft>
                          <a:spcPts val="80"/>
                        </a:spcAft>
                      </a:pPr>
                      <a:r>
                        <a:rPr lang="en-US" sz="2000">
                          <a:solidFill>
                            <a:srgbClr val="000000"/>
                          </a:solidFill>
                          <a:effectLst/>
                          <a:latin typeface="+mn-lt"/>
                          <a:ea typeface="Times New Roman"/>
                          <a:cs typeface="Times New Roman" pitchFamily="18" charset="0"/>
                        </a:rPr>
                        <a:t>Lấy về hoặc thiết lập danh sách</a:t>
                      </a:r>
                      <a:r>
                        <a:rPr lang="en-US" sz="2000" baseline="0">
                          <a:solidFill>
                            <a:srgbClr val="000000"/>
                          </a:solidFill>
                          <a:effectLst/>
                          <a:latin typeface="+mn-lt"/>
                          <a:ea typeface="Times New Roman"/>
                          <a:cs typeface="Times New Roman" pitchFamily="18" charset="0"/>
                        </a:rPr>
                        <a:t> các địa chỉ IP liên kết với một host</a:t>
                      </a:r>
                      <a:r>
                        <a:rPr lang="en-US" sz="2000">
                          <a:solidFill>
                            <a:srgbClr val="000000"/>
                          </a:solidFill>
                          <a:effectLst/>
                          <a:latin typeface="+mn-lt"/>
                          <a:ea typeface="Times New Roman"/>
                          <a:cs typeface="Times New Roman" pitchFamily="18" charset="0"/>
                        </a:rPr>
                        <a:t>.</a:t>
                      </a:r>
                    </a:p>
                  </a:txBody>
                  <a:tcPr marL="50165" marR="50165" marT="47625" marB="47625"/>
                </a:tc>
                <a:extLst>
                  <a:ext uri="{0D108BD9-81ED-4DB2-BD59-A6C34878D82A}">
                    <a16:rowId xmlns:a16="http://schemas.microsoft.com/office/drawing/2014/main" val="10001"/>
                  </a:ext>
                </a:extLst>
              </a:tr>
              <a:tr h="784101">
                <a:tc>
                  <a:txBody>
                    <a:bodyPr/>
                    <a:lstStyle/>
                    <a:p>
                      <a:pPr marL="10160" marR="10160">
                        <a:spcBef>
                          <a:spcPts val="80"/>
                        </a:spcBef>
                        <a:spcAft>
                          <a:spcPts val="80"/>
                        </a:spcAft>
                      </a:pPr>
                      <a:r>
                        <a:rPr lang="en-US" sz="2000">
                          <a:solidFill>
                            <a:srgbClr val="0000FF"/>
                          </a:solidFill>
                          <a:effectLst/>
                          <a:latin typeface="+mn-lt"/>
                          <a:ea typeface="Times New Roman"/>
                          <a:cs typeface="Times New Roman" pitchFamily="18" charset="0"/>
                          <a:hlinkClick r:id="rId3"/>
                        </a:rPr>
                        <a:t>Aliases</a:t>
                      </a:r>
                      <a:r>
                        <a:rPr lang="en-US" sz="2000">
                          <a:solidFill>
                            <a:srgbClr val="000000"/>
                          </a:solidFill>
                          <a:effectLst/>
                          <a:latin typeface="+mn-lt"/>
                          <a:ea typeface="Times New Roman"/>
                          <a:cs typeface="Times New Roman" pitchFamily="18" charset="0"/>
                        </a:rPr>
                        <a:t> </a:t>
                      </a:r>
                      <a:endParaRPr lang="en-US" sz="2000">
                        <a:effectLst/>
                        <a:latin typeface="+mn-lt"/>
                        <a:ea typeface="Times New Roman"/>
                        <a:cs typeface="Times New Roman" pitchFamily="18" charset="0"/>
                      </a:endParaRPr>
                    </a:p>
                  </a:txBody>
                  <a:tcPr marL="50165" marR="50165" marT="47625" marB="47625"/>
                </a:tc>
                <a:tc>
                  <a:txBody>
                    <a:bodyPr/>
                    <a:lstStyle/>
                    <a:p>
                      <a:pPr marL="10160" marR="10160">
                        <a:spcBef>
                          <a:spcPts val="80"/>
                        </a:spcBef>
                        <a:spcAft>
                          <a:spcPts val="80"/>
                        </a:spcAft>
                      </a:pPr>
                      <a:r>
                        <a:rPr lang="vi-VN" sz="2000">
                          <a:solidFill>
                            <a:srgbClr val="000000"/>
                          </a:solidFill>
                          <a:effectLst/>
                          <a:latin typeface="+mn-lt"/>
                          <a:ea typeface="Times New Roman"/>
                          <a:cs typeface="Times New Roman" pitchFamily="18" charset="0"/>
                        </a:rPr>
                        <a:t>Lấy về hoặc thiết lập danh sách các </a:t>
                      </a:r>
                      <a:r>
                        <a:rPr lang="en-US" sz="2000">
                          <a:solidFill>
                            <a:srgbClr val="000000"/>
                          </a:solidFill>
                          <a:effectLst/>
                          <a:latin typeface="+mn-lt"/>
                          <a:ea typeface="Times New Roman"/>
                          <a:cs typeface="Times New Roman" pitchFamily="18" charset="0"/>
                        </a:rPr>
                        <a:t>bí</a:t>
                      </a:r>
                      <a:r>
                        <a:rPr lang="en-US" sz="2000" baseline="0">
                          <a:solidFill>
                            <a:srgbClr val="000000"/>
                          </a:solidFill>
                          <a:effectLst/>
                          <a:latin typeface="+mn-lt"/>
                          <a:ea typeface="Times New Roman"/>
                          <a:cs typeface="Times New Roman" pitchFamily="18" charset="0"/>
                        </a:rPr>
                        <a:t> danh (alias)</a:t>
                      </a:r>
                      <a:r>
                        <a:rPr lang="vi-VN" sz="2000">
                          <a:solidFill>
                            <a:srgbClr val="000000"/>
                          </a:solidFill>
                          <a:effectLst/>
                          <a:latin typeface="+mn-lt"/>
                          <a:ea typeface="Times New Roman"/>
                          <a:cs typeface="Times New Roman" pitchFamily="18" charset="0"/>
                        </a:rPr>
                        <a:t> liên kết với một host.</a:t>
                      </a:r>
                    </a:p>
                  </a:txBody>
                  <a:tcPr marL="50165" marR="50165" marT="47625" marB="47625"/>
                </a:tc>
                <a:extLst>
                  <a:ext uri="{0D108BD9-81ED-4DB2-BD59-A6C34878D82A}">
                    <a16:rowId xmlns:a16="http://schemas.microsoft.com/office/drawing/2014/main" val="10002"/>
                  </a:ext>
                </a:extLst>
              </a:tr>
              <a:tr h="535709">
                <a:tc>
                  <a:txBody>
                    <a:bodyPr/>
                    <a:lstStyle/>
                    <a:p>
                      <a:pPr marL="10160" marR="10160">
                        <a:spcBef>
                          <a:spcPts val="80"/>
                        </a:spcBef>
                        <a:spcAft>
                          <a:spcPts val="80"/>
                        </a:spcAft>
                      </a:pPr>
                      <a:r>
                        <a:rPr lang="en-US" sz="2000">
                          <a:solidFill>
                            <a:srgbClr val="0000FF"/>
                          </a:solidFill>
                          <a:effectLst/>
                          <a:latin typeface="+mn-lt"/>
                          <a:ea typeface="Times New Roman"/>
                          <a:cs typeface="Times New Roman" pitchFamily="18" charset="0"/>
                          <a:hlinkClick r:id="rId4"/>
                        </a:rPr>
                        <a:t>HostName</a:t>
                      </a:r>
                      <a:r>
                        <a:rPr lang="en-US" sz="2000">
                          <a:solidFill>
                            <a:srgbClr val="000000"/>
                          </a:solidFill>
                          <a:effectLst/>
                          <a:latin typeface="+mn-lt"/>
                          <a:ea typeface="Times New Roman"/>
                          <a:cs typeface="Times New Roman" pitchFamily="18" charset="0"/>
                        </a:rPr>
                        <a:t> </a:t>
                      </a:r>
                      <a:endParaRPr lang="en-US" sz="2000">
                        <a:effectLst/>
                        <a:latin typeface="+mn-lt"/>
                        <a:ea typeface="Times New Roman"/>
                        <a:cs typeface="Times New Roman" pitchFamily="18" charset="0"/>
                      </a:endParaRPr>
                    </a:p>
                  </a:txBody>
                  <a:tcPr marL="50165" marR="50165" marT="47625" marB="47625"/>
                </a:tc>
                <a:tc>
                  <a:txBody>
                    <a:bodyPr/>
                    <a:lstStyle/>
                    <a:p>
                      <a:pPr marL="10160" marR="10160">
                        <a:spcBef>
                          <a:spcPts val="80"/>
                        </a:spcBef>
                        <a:spcAft>
                          <a:spcPts val="80"/>
                        </a:spcAft>
                      </a:pPr>
                      <a:r>
                        <a:rPr lang="vi-VN" sz="2000">
                          <a:solidFill>
                            <a:srgbClr val="000000"/>
                          </a:solidFill>
                          <a:effectLst/>
                          <a:latin typeface="+mn-lt"/>
                          <a:ea typeface="Times New Roman"/>
                          <a:cs typeface="Times New Roman" pitchFamily="18" charset="0"/>
                        </a:rPr>
                        <a:t>Lấy về hoặc thiết lập </a:t>
                      </a:r>
                      <a:r>
                        <a:rPr lang="en-US" sz="2000">
                          <a:solidFill>
                            <a:srgbClr val="000000"/>
                          </a:solidFill>
                          <a:effectLst/>
                          <a:latin typeface="+mn-lt"/>
                          <a:ea typeface="Times New Roman"/>
                          <a:cs typeface="Times New Roman" pitchFamily="18" charset="0"/>
                        </a:rPr>
                        <a:t>DNS name của</a:t>
                      </a:r>
                      <a:r>
                        <a:rPr lang="en-US" sz="2000" baseline="0">
                          <a:solidFill>
                            <a:srgbClr val="000000"/>
                          </a:solidFill>
                          <a:effectLst/>
                          <a:latin typeface="+mn-lt"/>
                          <a:ea typeface="Times New Roman"/>
                          <a:cs typeface="Times New Roman" pitchFamily="18" charset="0"/>
                        </a:rPr>
                        <a:t> </a:t>
                      </a:r>
                      <a:r>
                        <a:rPr lang="en-US" sz="2000">
                          <a:solidFill>
                            <a:srgbClr val="000000"/>
                          </a:solidFill>
                          <a:effectLst/>
                          <a:latin typeface="+mn-lt"/>
                          <a:ea typeface="Times New Roman"/>
                          <a:cs typeface="Times New Roman" pitchFamily="18" charset="0"/>
                        </a:rPr>
                        <a:t>host.</a:t>
                      </a:r>
                      <a:endParaRPr lang="en-US" sz="2000">
                        <a:effectLst/>
                        <a:latin typeface="+mn-lt"/>
                        <a:ea typeface="Times New Roman"/>
                        <a:cs typeface="Times New Roman" pitchFamily="18" charset="0"/>
                      </a:endParaRPr>
                    </a:p>
                  </a:txBody>
                  <a:tcPr marL="50165" marR="50165" marT="47625" marB="47625"/>
                </a:tc>
                <a:extLst>
                  <a:ext uri="{0D108BD9-81ED-4DB2-BD59-A6C34878D82A}">
                    <a16:rowId xmlns:a16="http://schemas.microsoft.com/office/drawing/2014/main" val="10003"/>
                  </a:ext>
                </a:extLst>
              </a:tr>
            </a:tbl>
          </a:graphicData>
        </a:graphic>
      </p:graphicFrame>
      <p:sp>
        <p:nvSpPr>
          <p:cNvPr id="9" name="Date Placeholder 8"/>
          <p:cNvSpPr>
            <a:spLocks noGrp="1"/>
          </p:cNvSpPr>
          <p:nvPr>
            <p:ph type="dt" sz="half" idx="10"/>
          </p:nvPr>
        </p:nvSpPr>
        <p:spPr/>
        <p:txBody>
          <a:bodyPr/>
          <a:lstStyle/>
          <a:p>
            <a:fld id="{D324D5CF-1EE5-4CBD-8039-277892535ABA}" type="datetime1">
              <a:rPr lang="vi-VN" smtClean="0"/>
              <a:t>10/09/2024</a:t>
            </a:fld>
            <a:endParaRPr lang="en-US"/>
          </a:p>
        </p:txBody>
      </p:sp>
      <p:sp>
        <p:nvSpPr>
          <p:cNvPr id="10" name="Footer Placeholder 9"/>
          <p:cNvSpPr>
            <a:spLocks noGrp="1"/>
          </p:cNvSpPr>
          <p:nvPr>
            <p:ph type="ftr" sz="quarter" idx="11"/>
          </p:nvPr>
        </p:nvSpPr>
        <p:spPr/>
        <p:txBody>
          <a:bodyPr/>
          <a:lstStyle/>
          <a:p>
            <a:r>
              <a:rPr lang="vi-VN"/>
              <a:t>Chương 3: Sockets</a:t>
            </a:r>
            <a:endParaRPr lang="en-US"/>
          </a:p>
        </p:txBody>
      </p:sp>
      <p:sp>
        <p:nvSpPr>
          <p:cNvPr id="11" name="Slide Number Placeholder 10"/>
          <p:cNvSpPr>
            <a:spLocks noGrp="1"/>
          </p:cNvSpPr>
          <p:nvPr>
            <p:ph type="sldNum" sz="quarter" idx="12"/>
          </p:nvPr>
        </p:nvSpPr>
        <p:spPr/>
        <p:txBody>
          <a:bodyPr/>
          <a:lstStyle/>
          <a:p>
            <a:fld id="{67CF214C-0432-49BA-A478-5B1528AB10DA}" type="slidenum">
              <a:rPr lang="en-US" smtClean="0"/>
              <a:t>29</a:t>
            </a:fld>
            <a:endParaRPr lang="en-US"/>
          </a:p>
        </p:txBody>
      </p:sp>
    </p:spTree>
    <p:extLst>
      <p:ext uri="{BB962C8B-B14F-4D97-AF65-F5344CB8AC3E}">
        <p14:creationId xmlns:p14="http://schemas.microsoft.com/office/powerpoint/2010/main" val="72154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B17C9B-1065-4E10-AF26-A64E0B648540}"/>
              </a:ext>
            </a:extLst>
          </p:cNvPr>
          <p:cNvSpPr>
            <a:spLocks noGrp="1"/>
          </p:cNvSpPr>
          <p:nvPr>
            <p:ph type="title"/>
          </p:nvPr>
        </p:nvSpPr>
        <p:spPr/>
        <p:txBody>
          <a:bodyPr/>
          <a:lstStyle/>
          <a:p>
            <a:r>
              <a:rPr lang="en-US" dirty="0" err="1"/>
              <a:t>Đồ</a:t>
            </a:r>
            <a:r>
              <a:rPr lang="en-US" dirty="0"/>
              <a:t> </a:t>
            </a:r>
            <a:r>
              <a:rPr lang="en-US" dirty="0" err="1"/>
              <a:t>án</a:t>
            </a:r>
            <a:r>
              <a:rPr lang="en-US" dirty="0"/>
              <a:t> </a:t>
            </a:r>
            <a:r>
              <a:rPr lang="en-US" dirty="0" err="1"/>
              <a:t>môn</a:t>
            </a:r>
            <a:r>
              <a:rPr lang="en-US" dirty="0"/>
              <a:t> </a:t>
            </a:r>
            <a:r>
              <a:rPr lang="en-US" dirty="0" err="1"/>
              <a:t>học</a:t>
            </a:r>
            <a:endParaRPr lang="en-MY" dirty="0"/>
          </a:p>
        </p:txBody>
      </p:sp>
      <p:sp>
        <p:nvSpPr>
          <p:cNvPr id="3" name="Chỗ dành sẵn cho Nội dung 2">
            <a:extLst>
              <a:ext uri="{FF2B5EF4-FFF2-40B4-BE49-F238E27FC236}">
                <a16:creationId xmlns:a16="http://schemas.microsoft.com/office/drawing/2014/main" id="{60ED6F27-2F8D-4901-A8FB-6A016A5B1AF0}"/>
              </a:ext>
            </a:extLst>
          </p:cNvPr>
          <p:cNvSpPr>
            <a:spLocks noGrp="1"/>
          </p:cNvSpPr>
          <p:nvPr>
            <p:ph idx="1"/>
          </p:nvPr>
        </p:nvSpPr>
        <p:spPr/>
        <p:txBody>
          <a:bodyPr>
            <a:normAutofit fontScale="70000" lnSpcReduction="20000"/>
          </a:bodyPr>
          <a:lstStyle/>
          <a:p>
            <a:r>
              <a:rPr lang="en-US" dirty="0" err="1"/>
              <a:t>Yêu</a:t>
            </a:r>
            <a:r>
              <a:rPr lang="en-US" dirty="0"/>
              <a:t> </a:t>
            </a:r>
            <a:r>
              <a:rPr lang="en-US" dirty="0" err="1"/>
              <a:t>cầu</a:t>
            </a:r>
            <a:r>
              <a:rPr lang="en-US" dirty="0"/>
              <a:t>:</a:t>
            </a:r>
          </a:p>
          <a:p>
            <a:pPr lvl="1"/>
            <a:r>
              <a:rPr lang="en-US" dirty="0" err="1"/>
              <a:t>Ứng</a:t>
            </a:r>
            <a:r>
              <a:rPr lang="en-US" dirty="0"/>
              <a:t> </a:t>
            </a:r>
            <a:r>
              <a:rPr lang="en-US" dirty="0" err="1"/>
              <a:t>dụng</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ngôn</a:t>
            </a:r>
            <a:r>
              <a:rPr lang="en-US" dirty="0"/>
              <a:t> </a:t>
            </a:r>
            <a:r>
              <a:rPr lang="en-US" dirty="0" err="1"/>
              <a:t>ngữ</a:t>
            </a:r>
            <a:r>
              <a:rPr lang="en-US" dirty="0"/>
              <a:t> C# </a:t>
            </a:r>
            <a:r>
              <a:rPr lang="en-US" dirty="0" err="1"/>
              <a:t>cho</a:t>
            </a:r>
            <a:r>
              <a:rPr lang="en-US" dirty="0"/>
              <a:t> client, C#</a:t>
            </a:r>
          </a:p>
          <a:p>
            <a:pPr lvl="1"/>
            <a:r>
              <a:rPr lang="en-US" dirty="0" err="1"/>
              <a:t>Phía</a:t>
            </a:r>
            <a:r>
              <a:rPr lang="en-US" dirty="0"/>
              <a:t> server side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Java, Python</a:t>
            </a:r>
          </a:p>
          <a:p>
            <a:pPr lvl="1"/>
            <a:r>
              <a:rPr lang="en-US" dirty="0" err="1"/>
              <a:t>Các</a:t>
            </a:r>
            <a:r>
              <a:rPr lang="en-US" dirty="0"/>
              <a:t> client </a:t>
            </a:r>
            <a:r>
              <a:rPr lang="en-US" dirty="0" err="1"/>
              <a:t>bắt</a:t>
            </a:r>
            <a:r>
              <a:rPr lang="en-US" dirty="0"/>
              <a:t> </a:t>
            </a:r>
            <a:r>
              <a:rPr lang="en-US" dirty="0" err="1"/>
              <a:t>buộc</a:t>
            </a:r>
            <a:r>
              <a:rPr lang="en-US" dirty="0"/>
              <a:t> </a:t>
            </a:r>
            <a:r>
              <a:rPr lang="en-US" dirty="0" err="1"/>
              <a:t>phải</a:t>
            </a:r>
            <a:r>
              <a:rPr lang="en-US" dirty="0"/>
              <a:t> </a:t>
            </a:r>
            <a:r>
              <a:rPr lang="en-US" dirty="0" err="1"/>
              <a:t>có</a:t>
            </a:r>
            <a:r>
              <a:rPr lang="en-US" dirty="0"/>
              <a:t> GUI, </a:t>
            </a:r>
            <a:r>
              <a:rPr lang="en-US" dirty="0" err="1"/>
              <a:t>số</a:t>
            </a:r>
            <a:r>
              <a:rPr lang="en-US" dirty="0"/>
              <a:t> client </a:t>
            </a:r>
            <a:r>
              <a:rPr lang="en-US" dirty="0" err="1"/>
              <a:t>tối</a:t>
            </a:r>
            <a:r>
              <a:rPr lang="en-US" dirty="0"/>
              <a:t> </a:t>
            </a:r>
            <a:r>
              <a:rPr lang="en-US" dirty="0" err="1"/>
              <a:t>thiểu</a:t>
            </a:r>
            <a:r>
              <a:rPr lang="en-US" dirty="0"/>
              <a:t> </a:t>
            </a:r>
            <a:r>
              <a:rPr lang="en-US" dirty="0" err="1"/>
              <a:t>là</a:t>
            </a:r>
            <a:r>
              <a:rPr lang="en-US" dirty="0"/>
              <a:t> 2.</a:t>
            </a:r>
          </a:p>
          <a:p>
            <a:pPr lvl="1"/>
            <a:r>
              <a:rPr lang="en-US" dirty="0"/>
              <a:t>Server </a:t>
            </a:r>
            <a:r>
              <a:rPr lang="en-US" dirty="0" err="1"/>
              <a:t>phải</a:t>
            </a:r>
            <a:r>
              <a:rPr lang="en-US" dirty="0"/>
              <a:t> </a:t>
            </a:r>
            <a:r>
              <a:rPr lang="en-US" dirty="0" err="1"/>
              <a:t>có</a:t>
            </a:r>
            <a:r>
              <a:rPr lang="en-US" dirty="0"/>
              <a:t> c</a:t>
            </a:r>
            <a:r>
              <a:rPr lang="vi-VN" dirty="0"/>
              <a:t>ơ</a:t>
            </a:r>
            <a:r>
              <a:rPr lang="en-US" dirty="0"/>
              <a:t> </a:t>
            </a:r>
            <a:r>
              <a:rPr lang="en-US" dirty="0" err="1"/>
              <a:t>sở</a:t>
            </a:r>
            <a:r>
              <a:rPr lang="en-US" dirty="0"/>
              <a:t> </a:t>
            </a:r>
            <a:r>
              <a:rPr lang="en-US" dirty="0" err="1"/>
              <a:t>dữ</a:t>
            </a:r>
            <a:r>
              <a:rPr lang="en-US" dirty="0"/>
              <a:t> </a:t>
            </a:r>
            <a:r>
              <a:rPr lang="en-US" dirty="0" err="1"/>
              <a:t>liệu</a:t>
            </a:r>
            <a:endParaRPr lang="en-US" dirty="0"/>
          </a:p>
          <a:p>
            <a:pPr lvl="1"/>
            <a:r>
              <a:rPr lang="en-US" dirty="0">
                <a:solidFill>
                  <a:srgbClr val="FF0000"/>
                </a:solidFill>
              </a:rPr>
              <a:t>Network stack </a:t>
            </a:r>
            <a:r>
              <a:rPr lang="en-US" dirty="0" err="1">
                <a:solidFill>
                  <a:srgbClr val="FF0000"/>
                </a:solidFill>
              </a:rPr>
              <a:t>phải</a:t>
            </a:r>
            <a:r>
              <a:rPr lang="en-US" dirty="0">
                <a:solidFill>
                  <a:srgbClr val="FF0000"/>
                </a:solidFill>
              </a:rPr>
              <a:t> do </a:t>
            </a:r>
            <a:r>
              <a:rPr lang="en-US" dirty="0" err="1">
                <a:solidFill>
                  <a:srgbClr val="FF0000"/>
                </a:solidFill>
              </a:rPr>
              <a:t>các</a:t>
            </a:r>
            <a:r>
              <a:rPr lang="en-US" dirty="0">
                <a:solidFill>
                  <a:srgbClr val="FF0000"/>
                </a:solidFill>
              </a:rPr>
              <a:t> </a:t>
            </a:r>
            <a:r>
              <a:rPr lang="en-US" dirty="0" err="1">
                <a:solidFill>
                  <a:srgbClr val="FF0000"/>
                </a:solidFill>
              </a:rPr>
              <a:t>nhóm</a:t>
            </a:r>
            <a:r>
              <a:rPr lang="en-US" dirty="0">
                <a:solidFill>
                  <a:srgbClr val="FF0000"/>
                </a:solidFill>
              </a:rPr>
              <a:t> </a:t>
            </a:r>
            <a:r>
              <a:rPr lang="en-US" dirty="0" err="1">
                <a:solidFill>
                  <a:srgbClr val="FF0000"/>
                </a:solidFill>
              </a:rPr>
              <a:t>tự</a:t>
            </a:r>
            <a:r>
              <a:rPr lang="en-US" dirty="0">
                <a:solidFill>
                  <a:srgbClr val="FF0000"/>
                </a:solidFill>
              </a:rPr>
              <a:t> </a:t>
            </a:r>
            <a:r>
              <a:rPr lang="en-US" dirty="0" err="1">
                <a:solidFill>
                  <a:srgbClr val="FF0000"/>
                </a:solidFill>
              </a:rPr>
              <a:t>phát</a:t>
            </a:r>
            <a:r>
              <a:rPr lang="en-US" dirty="0">
                <a:solidFill>
                  <a:srgbClr val="FF0000"/>
                </a:solidFill>
              </a:rPr>
              <a:t> </a:t>
            </a:r>
            <a:r>
              <a:rPr lang="en-US" dirty="0" err="1">
                <a:solidFill>
                  <a:srgbClr val="FF0000"/>
                </a:solidFill>
              </a:rPr>
              <a:t>triển</a:t>
            </a:r>
            <a:endParaRPr lang="en-US" dirty="0">
              <a:solidFill>
                <a:srgbClr val="FF0000"/>
              </a:solidFill>
            </a:endParaRPr>
          </a:p>
          <a:p>
            <a:pPr lvl="2"/>
            <a:r>
              <a:rPr lang="en-US" dirty="0" err="1">
                <a:solidFill>
                  <a:srgbClr val="FF0000"/>
                </a:solidFill>
              </a:rPr>
              <a:t>Đặc</a:t>
            </a:r>
            <a:r>
              <a:rPr lang="en-US" dirty="0">
                <a:solidFill>
                  <a:srgbClr val="FF0000"/>
                </a:solidFill>
              </a:rPr>
              <a:t> </a:t>
            </a:r>
            <a:r>
              <a:rPr lang="en-US" dirty="0" err="1">
                <a:solidFill>
                  <a:srgbClr val="FF0000"/>
                </a:solidFill>
              </a:rPr>
              <a:t>tả</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giao</a:t>
            </a:r>
            <a:r>
              <a:rPr lang="en-US" dirty="0">
                <a:solidFill>
                  <a:srgbClr val="FF0000"/>
                </a:solidFill>
              </a:rPr>
              <a:t> </a:t>
            </a:r>
            <a:r>
              <a:rPr lang="en-US" dirty="0" err="1">
                <a:solidFill>
                  <a:srgbClr val="FF0000"/>
                </a:solidFill>
              </a:rPr>
              <a:t>thức</a:t>
            </a:r>
            <a:r>
              <a:rPr lang="en-US" dirty="0">
                <a:solidFill>
                  <a:srgbClr val="FF0000"/>
                </a:solidFill>
              </a:rPr>
              <a:t> </a:t>
            </a:r>
            <a:r>
              <a:rPr lang="en-US" dirty="0" err="1">
                <a:solidFill>
                  <a:srgbClr val="FF0000"/>
                </a:solidFill>
              </a:rPr>
              <a:t>truyền</a:t>
            </a:r>
            <a:r>
              <a:rPr lang="en-US" dirty="0">
                <a:solidFill>
                  <a:srgbClr val="FF0000"/>
                </a:solidFill>
              </a:rPr>
              <a:t> </a:t>
            </a:r>
            <a:r>
              <a:rPr lang="en-US" dirty="0" err="1">
                <a:solidFill>
                  <a:srgbClr val="FF0000"/>
                </a:solidFill>
              </a:rPr>
              <a:t>thông</a:t>
            </a:r>
            <a:r>
              <a:rPr lang="en-US" dirty="0">
                <a:solidFill>
                  <a:srgbClr val="FF0000"/>
                </a:solidFill>
              </a:rPr>
              <a:t> </a:t>
            </a:r>
            <a:r>
              <a:rPr lang="en-US" dirty="0" err="1">
                <a:solidFill>
                  <a:srgbClr val="FF0000"/>
                </a:solidFill>
              </a:rPr>
              <a:t>của</a:t>
            </a:r>
            <a:r>
              <a:rPr lang="en-US" dirty="0">
                <a:solidFill>
                  <a:srgbClr val="FF0000"/>
                </a:solidFill>
              </a:rPr>
              <a:t> client &lt;-&gt; server (ports, message structure)</a:t>
            </a:r>
          </a:p>
          <a:p>
            <a:pPr lvl="2"/>
            <a:r>
              <a:rPr lang="en-US" dirty="0" err="1">
                <a:solidFill>
                  <a:srgbClr val="FF0000"/>
                </a:solidFill>
              </a:rPr>
              <a:t>Quản</a:t>
            </a:r>
            <a:r>
              <a:rPr lang="en-US" dirty="0">
                <a:solidFill>
                  <a:srgbClr val="FF0000"/>
                </a:solidFill>
              </a:rPr>
              <a:t> </a:t>
            </a:r>
            <a:r>
              <a:rPr lang="en-US" dirty="0" err="1">
                <a:solidFill>
                  <a:srgbClr val="FF0000"/>
                </a:solidFill>
              </a:rPr>
              <a:t>lý</a:t>
            </a:r>
            <a:r>
              <a:rPr lang="en-US" dirty="0">
                <a:solidFill>
                  <a:srgbClr val="FF0000"/>
                </a:solidFill>
              </a:rPr>
              <a:t> </a:t>
            </a:r>
            <a:r>
              <a:rPr lang="en-US" dirty="0" err="1">
                <a:solidFill>
                  <a:srgbClr val="FF0000"/>
                </a:solidFill>
              </a:rPr>
              <a:t>đa</a:t>
            </a:r>
            <a:r>
              <a:rPr lang="en-US" dirty="0">
                <a:solidFill>
                  <a:srgbClr val="FF0000"/>
                </a:solidFill>
              </a:rPr>
              <a:t> </a:t>
            </a:r>
            <a:r>
              <a:rPr lang="en-US" dirty="0" err="1">
                <a:solidFill>
                  <a:srgbClr val="FF0000"/>
                </a:solidFill>
              </a:rPr>
              <a:t>kết</a:t>
            </a:r>
            <a:r>
              <a:rPr lang="en-US" dirty="0">
                <a:solidFill>
                  <a:srgbClr val="FF0000"/>
                </a:solidFill>
              </a:rPr>
              <a:t> </a:t>
            </a:r>
            <a:r>
              <a:rPr lang="en-US" dirty="0" err="1">
                <a:solidFill>
                  <a:srgbClr val="FF0000"/>
                </a:solidFill>
              </a:rPr>
              <a:t>nối</a:t>
            </a:r>
            <a:endParaRPr lang="en-US" dirty="0">
              <a:solidFill>
                <a:srgbClr val="FF0000"/>
              </a:solidFill>
            </a:endParaRPr>
          </a:p>
          <a:p>
            <a:pPr lvl="2"/>
            <a:r>
              <a:rPr lang="en-US" dirty="0" err="1">
                <a:solidFill>
                  <a:srgbClr val="FF0000"/>
                </a:solidFill>
              </a:rPr>
              <a:t>Điểm</a:t>
            </a:r>
            <a:r>
              <a:rPr lang="en-US" dirty="0">
                <a:solidFill>
                  <a:srgbClr val="FF0000"/>
                </a:solidFill>
              </a:rPr>
              <a:t> </a:t>
            </a:r>
            <a:r>
              <a:rPr lang="en-US" dirty="0" err="1">
                <a:solidFill>
                  <a:srgbClr val="FF0000"/>
                </a:solidFill>
              </a:rPr>
              <a:t>cộng</a:t>
            </a:r>
            <a:r>
              <a:rPr lang="en-US" dirty="0">
                <a:solidFill>
                  <a:srgbClr val="FF0000"/>
                </a:solidFill>
              </a:rPr>
              <a:t> </a:t>
            </a:r>
            <a:r>
              <a:rPr lang="en-US" dirty="0" err="1">
                <a:solidFill>
                  <a:srgbClr val="FF0000"/>
                </a:solidFill>
              </a:rPr>
              <a:t>nếu</a:t>
            </a:r>
            <a:r>
              <a:rPr lang="en-US" dirty="0">
                <a:solidFill>
                  <a:srgbClr val="FF0000"/>
                </a:solidFill>
              </a:rPr>
              <a:t> network stack </a:t>
            </a:r>
            <a:r>
              <a:rPr lang="en-US" dirty="0" err="1">
                <a:solidFill>
                  <a:srgbClr val="FF0000"/>
                </a:solidFill>
              </a:rPr>
              <a:t>hoạt</a:t>
            </a:r>
            <a:r>
              <a:rPr lang="en-US" dirty="0">
                <a:solidFill>
                  <a:srgbClr val="FF0000"/>
                </a:solidFill>
              </a:rPr>
              <a:t> </a:t>
            </a:r>
            <a:r>
              <a:rPr lang="en-US" dirty="0" err="1">
                <a:solidFill>
                  <a:srgbClr val="FF0000"/>
                </a:solidFill>
              </a:rPr>
              <a:t>động</a:t>
            </a:r>
            <a:r>
              <a:rPr lang="en-US" dirty="0">
                <a:solidFill>
                  <a:srgbClr val="FF0000"/>
                </a:solidFill>
              </a:rPr>
              <a:t> đ</a:t>
            </a:r>
            <a:r>
              <a:rPr lang="vi-VN" dirty="0">
                <a:solidFill>
                  <a:srgbClr val="FF0000"/>
                </a:solidFill>
              </a:rPr>
              <a:t>ư</a:t>
            </a:r>
            <a:r>
              <a:rPr lang="en-US" dirty="0" err="1">
                <a:solidFill>
                  <a:srgbClr val="FF0000"/>
                </a:solidFill>
              </a:rPr>
              <a:t>ợc</a:t>
            </a:r>
            <a:r>
              <a:rPr lang="en-US" dirty="0">
                <a:solidFill>
                  <a:srgbClr val="FF0000"/>
                </a:solidFill>
              </a:rPr>
              <a:t> </a:t>
            </a:r>
            <a:r>
              <a:rPr lang="en-US" dirty="0" err="1">
                <a:solidFill>
                  <a:srgbClr val="FF0000"/>
                </a:solidFill>
              </a:rPr>
              <a:t>trên</a:t>
            </a:r>
            <a:r>
              <a:rPr lang="en-US" dirty="0">
                <a:solidFill>
                  <a:srgbClr val="FF0000"/>
                </a:solidFill>
              </a:rPr>
              <a:t> </a:t>
            </a:r>
            <a:r>
              <a:rPr lang="en-US" dirty="0" err="1">
                <a:solidFill>
                  <a:srgbClr val="FF0000"/>
                </a:solidFill>
              </a:rPr>
              <a:t>môi</a:t>
            </a:r>
            <a:r>
              <a:rPr lang="en-US" dirty="0">
                <a:solidFill>
                  <a:srgbClr val="FF0000"/>
                </a:solidFill>
              </a:rPr>
              <a:t> tr</a:t>
            </a:r>
            <a:r>
              <a:rPr lang="vi-VN" dirty="0">
                <a:solidFill>
                  <a:srgbClr val="FF0000"/>
                </a:solidFill>
              </a:rPr>
              <a:t>ư</a:t>
            </a:r>
            <a:r>
              <a:rPr lang="en-US" dirty="0" err="1">
                <a:solidFill>
                  <a:srgbClr val="FF0000"/>
                </a:solidFill>
              </a:rPr>
              <a:t>ờng</a:t>
            </a:r>
            <a:r>
              <a:rPr lang="en-US" dirty="0">
                <a:solidFill>
                  <a:srgbClr val="FF0000"/>
                </a:solidFill>
              </a:rPr>
              <a:t> internet</a:t>
            </a:r>
          </a:p>
          <a:p>
            <a:pPr lvl="1"/>
            <a:r>
              <a:rPr lang="en-US" dirty="0" err="1"/>
              <a:t>Phần</a:t>
            </a:r>
            <a:r>
              <a:rPr lang="en-US" dirty="0"/>
              <a:t> </a:t>
            </a:r>
            <a:r>
              <a:rPr lang="en-US" dirty="0" err="1"/>
              <a:t>nội</a:t>
            </a:r>
            <a:r>
              <a:rPr lang="en-US" dirty="0"/>
              <a:t> dung </a:t>
            </a:r>
            <a:r>
              <a:rPr lang="en-US" dirty="0" err="1"/>
              <a:t>các</a:t>
            </a:r>
            <a:r>
              <a:rPr lang="en-US" dirty="0"/>
              <a:t> </a:t>
            </a:r>
            <a:r>
              <a:rPr lang="en-US" dirty="0" err="1"/>
              <a:t>nhóm</a:t>
            </a:r>
            <a:r>
              <a:rPr lang="en-US" dirty="0"/>
              <a:t> </a:t>
            </a:r>
            <a:r>
              <a:rPr lang="en-US" dirty="0" err="1"/>
              <a:t>có</a:t>
            </a:r>
            <a:r>
              <a:rPr lang="en-US" dirty="0"/>
              <a:t> </a:t>
            </a:r>
            <a:r>
              <a:rPr lang="en-US" dirty="0" err="1"/>
              <a:t>thể</a:t>
            </a:r>
            <a:r>
              <a:rPr lang="en-US" dirty="0"/>
              <a:t> </a:t>
            </a:r>
            <a:r>
              <a:rPr lang="en-US" dirty="0" err="1"/>
              <a:t>tham</a:t>
            </a:r>
            <a:r>
              <a:rPr lang="en-US" dirty="0"/>
              <a:t> </a:t>
            </a:r>
            <a:r>
              <a:rPr lang="en-US" dirty="0" err="1"/>
              <a:t>khảo</a:t>
            </a:r>
            <a:r>
              <a:rPr lang="en-US" dirty="0"/>
              <a:t> source code </a:t>
            </a:r>
            <a:r>
              <a:rPr lang="en-US" dirty="0" err="1"/>
              <a:t>trên</a:t>
            </a:r>
            <a:r>
              <a:rPr lang="en-US" dirty="0"/>
              <a:t> </a:t>
            </a:r>
            <a:r>
              <a:rPr lang="en-US" dirty="0" err="1"/>
              <a:t>mạng</a:t>
            </a:r>
            <a:endParaRPr lang="en-US" dirty="0"/>
          </a:p>
          <a:p>
            <a:pPr lvl="1"/>
            <a:r>
              <a:rPr lang="en-US" dirty="0" err="1"/>
              <a:t>Nội</a:t>
            </a:r>
            <a:r>
              <a:rPr lang="en-US" dirty="0"/>
              <a:t> dung </a:t>
            </a:r>
            <a:r>
              <a:rPr lang="en-US" dirty="0" err="1"/>
              <a:t>tự</a:t>
            </a:r>
            <a:r>
              <a:rPr lang="en-US" dirty="0"/>
              <a:t> do: </a:t>
            </a:r>
            <a:r>
              <a:rPr lang="en-US" dirty="0" err="1"/>
              <a:t>ứng</a:t>
            </a:r>
            <a:r>
              <a:rPr lang="en-US" dirty="0"/>
              <a:t> </a:t>
            </a:r>
            <a:r>
              <a:rPr lang="en-US" dirty="0" err="1"/>
              <a:t>dụng</a:t>
            </a:r>
            <a:r>
              <a:rPr lang="en-US" dirty="0"/>
              <a:t> </a:t>
            </a:r>
            <a:r>
              <a:rPr lang="en-US" dirty="0" err="1"/>
              <a:t>đặt</a:t>
            </a:r>
            <a:r>
              <a:rPr lang="en-US" dirty="0"/>
              <a:t> </a:t>
            </a:r>
            <a:r>
              <a:rPr lang="en-US" dirty="0" err="1"/>
              <a:t>vé</a:t>
            </a:r>
            <a:r>
              <a:rPr lang="en-US" dirty="0"/>
              <a:t> </a:t>
            </a:r>
            <a:r>
              <a:rPr lang="en-US" dirty="0" err="1"/>
              <a:t>xem</a:t>
            </a:r>
            <a:r>
              <a:rPr lang="en-US" dirty="0"/>
              <a:t> </a:t>
            </a:r>
            <a:r>
              <a:rPr lang="en-US" dirty="0" err="1"/>
              <a:t>phim</a:t>
            </a:r>
            <a:r>
              <a:rPr lang="en-US" dirty="0"/>
              <a:t>, </a:t>
            </a:r>
            <a:r>
              <a:rPr lang="en-US" dirty="0" err="1"/>
              <a:t>quản</a:t>
            </a:r>
            <a:r>
              <a:rPr lang="en-US" dirty="0"/>
              <a:t> </a:t>
            </a:r>
            <a:r>
              <a:rPr lang="en-US" dirty="0" err="1"/>
              <a:t>lý</a:t>
            </a:r>
            <a:r>
              <a:rPr lang="en-US" dirty="0"/>
              <a:t> </a:t>
            </a:r>
            <a:r>
              <a:rPr lang="en-US" dirty="0" err="1"/>
              <a:t>nhà</a:t>
            </a:r>
            <a:r>
              <a:rPr lang="en-US" dirty="0"/>
              <a:t> hang, game </a:t>
            </a:r>
            <a:r>
              <a:rPr lang="en-US" dirty="0" err="1"/>
              <a:t>đánh</a:t>
            </a:r>
            <a:r>
              <a:rPr lang="en-US" dirty="0"/>
              <a:t> </a:t>
            </a:r>
            <a:r>
              <a:rPr lang="en-US" dirty="0" err="1"/>
              <a:t>cờ</a:t>
            </a:r>
            <a:r>
              <a:rPr lang="en-US" dirty="0"/>
              <a:t> </a:t>
            </a:r>
            <a:r>
              <a:rPr lang="en-US" dirty="0" err="1"/>
              <a:t>vua</a:t>
            </a:r>
            <a:r>
              <a:rPr lang="en-US" dirty="0"/>
              <a:t>, </a:t>
            </a:r>
            <a:r>
              <a:rPr lang="en-US" dirty="0" err="1"/>
              <a:t>cờ</a:t>
            </a:r>
            <a:r>
              <a:rPr lang="en-US" dirty="0"/>
              <a:t> t</a:t>
            </a:r>
            <a:r>
              <a:rPr lang="vi-VN" dirty="0"/>
              <a:t>ư</a:t>
            </a:r>
            <a:r>
              <a:rPr lang="en-US" dirty="0" err="1"/>
              <a:t>ớng</a:t>
            </a:r>
            <a:r>
              <a:rPr lang="en-US" dirty="0"/>
              <a:t>, poker, </a:t>
            </a:r>
            <a:r>
              <a:rPr lang="en-US" dirty="0" err="1"/>
              <a:t>caro</a:t>
            </a:r>
            <a:r>
              <a:rPr lang="en-US" dirty="0"/>
              <a:t>, … </a:t>
            </a:r>
          </a:p>
          <a:p>
            <a:pPr lvl="1"/>
            <a:r>
              <a:rPr lang="en-US" dirty="0" err="1"/>
              <a:t>Không</a:t>
            </a:r>
            <a:r>
              <a:rPr lang="en-US" dirty="0"/>
              <a:t> </a:t>
            </a:r>
            <a:r>
              <a:rPr lang="en-US" dirty="0" err="1"/>
              <a:t>gánh</a:t>
            </a:r>
            <a:r>
              <a:rPr lang="en-US" dirty="0"/>
              <a:t> team </a:t>
            </a:r>
            <a:r>
              <a:rPr lang="en-US" dirty="0" err="1"/>
              <a:t>nha</a:t>
            </a:r>
            <a:r>
              <a:rPr lang="en-US" dirty="0"/>
              <a:t> </a:t>
            </a:r>
            <a:r>
              <a:rPr lang="en-US" dirty="0" err="1"/>
              <a:t>các</a:t>
            </a:r>
            <a:r>
              <a:rPr lang="en-US" dirty="0"/>
              <a:t> </a:t>
            </a:r>
            <a:r>
              <a:rPr lang="en-US" dirty="0" err="1"/>
              <a:t>bạn</a:t>
            </a:r>
            <a:r>
              <a:rPr lang="en-US" dirty="0"/>
              <a:t>!!!</a:t>
            </a:r>
          </a:p>
        </p:txBody>
      </p:sp>
      <p:sp>
        <p:nvSpPr>
          <p:cNvPr id="4" name="Chỗ dành sẵn cho Ngày tháng 3">
            <a:extLst>
              <a:ext uri="{FF2B5EF4-FFF2-40B4-BE49-F238E27FC236}">
                <a16:creationId xmlns:a16="http://schemas.microsoft.com/office/drawing/2014/main" id="{2CD4646A-A36B-495C-82F2-FA3FAE3E2E0D}"/>
              </a:ext>
            </a:extLst>
          </p:cNvPr>
          <p:cNvSpPr>
            <a:spLocks noGrp="1"/>
          </p:cNvSpPr>
          <p:nvPr>
            <p:ph type="dt" sz="half" idx="10"/>
          </p:nvPr>
        </p:nvSpPr>
        <p:spPr/>
        <p:txBody>
          <a:bodyPr/>
          <a:lstStyle/>
          <a:p>
            <a:fld id="{6018C917-1D6F-479E-AAA1-49B8B412859F}" type="datetime1">
              <a:rPr lang="vi-VN" smtClean="0"/>
              <a:t>10/09/2024</a:t>
            </a:fld>
            <a:endParaRPr lang="en-US"/>
          </a:p>
        </p:txBody>
      </p:sp>
      <p:sp>
        <p:nvSpPr>
          <p:cNvPr id="5" name="Chỗ dành sẵn cho Chân trang 4">
            <a:extLst>
              <a:ext uri="{FF2B5EF4-FFF2-40B4-BE49-F238E27FC236}">
                <a16:creationId xmlns:a16="http://schemas.microsoft.com/office/drawing/2014/main" id="{3C18A5D1-75B9-496D-90B4-A4D370E809A2}"/>
              </a:ext>
            </a:extLst>
          </p:cNvPr>
          <p:cNvSpPr>
            <a:spLocks noGrp="1"/>
          </p:cNvSpPr>
          <p:nvPr>
            <p:ph type="ftr" sz="quarter" idx="11"/>
          </p:nvPr>
        </p:nvSpPr>
        <p:spPr/>
        <p:txBody>
          <a:bodyPr/>
          <a:lstStyle/>
          <a:p>
            <a:r>
              <a:rPr lang="vi-VN"/>
              <a:t>Chương 3: Sockets</a:t>
            </a:r>
            <a:endParaRPr lang="en-US"/>
          </a:p>
        </p:txBody>
      </p:sp>
      <p:sp>
        <p:nvSpPr>
          <p:cNvPr id="6" name="Chỗ dành sẵn cho Số hiệu Bản chiếu 5">
            <a:extLst>
              <a:ext uri="{FF2B5EF4-FFF2-40B4-BE49-F238E27FC236}">
                <a16:creationId xmlns:a16="http://schemas.microsoft.com/office/drawing/2014/main" id="{8F96AB22-FDEE-449D-B886-46BA573BDCD4}"/>
              </a:ext>
            </a:extLst>
          </p:cNvPr>
          <p:cNvSpPr>
            <a:spLocks noGrp="1"/>
          </p:cNvSpPr>
          <p:nvPr>
            <p:ph type="sldNum" sz="quarter" idx="12"/>
          </p:nvPr>
        </p:nvSpPr>
        <p:spPr/>
        <p:txBody>
          <a:bodyPr/>
          <a:lstStyle/>
          <a:p>
            <a:fld id="{67CF214C-0432-49BA-A478-5B1528AB10DA}" type="slidenum">
              <a:rPr lang="en-US" smtClean="0"/>
              <a:t>3</a:t>
            </a:fld>
            <a:endParaRPr lang="en-US"/>
          </a:p>
        </p:txBody>
      </p:sp>
    </p:spTree>
    <p:extLst>
      <p:ext uri="{BB962C8B-B14F-4D97-AF65-F5344CB8AC3E}">
        <p14:creationId xmlns:p14="http://schemas.microsoft.com/office/powerpoint/2010/main" val="2316600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DNS</a:t>
            </a:r>
          </a:p>
        </p:txBody>
      </p:sp>
      <p:sp>
        <p:nvSpPr>
          <p:cNvPr id="3" name="Content Placeholder 2"/>
          <p:cNvSpPr>
            <a:spLocks noGrp="1"/>
          </p:cNvSpPr>
          <p:nvPr>
            <p:ph idx="1"/>
          </p:nvPr>
        </p:nvSpPr>
        <p:spPr/>
        <p:txBody>
          <a:bodyPr>
            <a:normAutofit fontScale="92500" lnSpcReduction="10000"/>
          </a:bodyPr>
          <a:lstStyle/>
          <a:p>
            <a:r>
              <a:rPr lang="en-US"/>
              <a:t>DNS (Domain Name Service) là một lớp giúp chúng ta trong việc phân giải tên miền (Domain Resolution) đơn giản. </a:t>
            </a:r>
          </a:p>
          <a:p>
            <a:r>
              <a:rPr lang="en-US"/>
              <a:t>Phân giải tên miền tức là: Đầu vào là tên của máy trạm thì đầu ra sẽ cho ta địa chỉ IP tương ứng của máy đó, ví dụ: ServerCNTT </a:t>
            </a:r>
            <a:r>
              <a:rPr lang="en-US">
                <a:sym typeface="Wingdings" pitchFamily="2" charset="2"/>
              </a:rPr>
              <a:t></a:t>
            </a:r>
            <a:r>
              <a:rPr lang="en-US"/>
              <a:t>192.168.3.8</a:t>
            </a:r>
          </a:p>
          <a:p>
            <a:r>
              <a:rPr lang="en-US"/>
              <a:t>Ngoài ra lớp Dns còn có rất nhiều phương thức cho chúng ta thêm thông tin về máy cục bộ như tên, địa chỉ, v.v.</a:t>
            </a:r>
          </a:p>
        </p:txBody>
      </p:sp>
      <p:sp>
        <p:nvSpPr>
          <p:cNvPr id="4" name="Date Placeholder 3"/>
          <p:cNvSpPr>
            <a:spLocks noGrp="1"/>
          </p:cNvSpPr>
          <p:nvPr>
            <p:ph type="dt" sz="half" idx="10"/>
          </p:nvPr>
        </p:nvSpPr>
        <p:spPr/>
        <p:txBody>
          <a:bodyPr/>
          <a:lstStyle/>
          <a:p>
            <a:fld id="{3F577F06-1F9C-4476-9AFA-0AC2F8F7AAC2}"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30</a:t>
            </a:fld>
            <a:endParaRPr lang="en-US"/>
          </a:p>
        </p:txBody>
      </p:sp>
    </p:spTree>
    <p:extLst>
      <p:ext uri="{BB962C8B-B14F-4D97-AF65-F5344CB8AC3E}">
        <p14:creationId xmlns:p14="http://schemas.microsoft.com/office/powerpoint/2010/main" val="4104272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Lớp DNS: các thành viên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811947323"/>
              </p:ext>
            </p:extLst>
          </p:nvPr>
        </p:nvGraphicFramePr>
        <p:xfrm>
          <a:off x="539552" y="1556793"/>
          <a:ext cx="8064896" cy="3888605"/>
        </p:xfrm>
        <a:graphic>
          <a:graphicData uri="http://schemas.openxmlformats.org/drawingml/2006/table">
            <a:tbl>
              <a:tblPr firstRow="1" bandRow="1">
                <a:tableStyleId>{5940675A-B579-460E-94D1-54222C63F5DA}</a:tableStyleId>
              </a:tblPr>
              <a:tblGrid>
                <a:gridCol w="2520280">
                  <a:extLst>
                    <a:ext uri="{9D8B030D-6E8A-4147-A177-3AD203B41FA5}">
                      <a16:colId xmlns:a16="http://schemas.microsoft.com/office/drawing/2014/main" val="20000"/>
                    </a:ext>
                  </a:extLst>
                </a:gridCol>
                <a:gridCol w="5544616">
                  <a:extLst>
                    <a:ext uri="{9D8B030D-6E8A-4147-A177-3AD203B41FA5}">
                      <a16:colId xmlns:a16="http://schemas.microsoft.com/office/drawing/2014/main" val="20001"/>
                    </a:ext>
                  </a:extLst>
                </a:gridCol>
              </a:tblGrid>
              <a:tr h="504055">
                <a:tc>
                  <a:txBody>
                    <a:bodyPr/>
                    <a:lstStyle/>
                    <a:p>
                      <a:pPr algn="ctr">
                        <a:spcBef>
                          <a:spcPts val="355"/>
                        </a:spcBef>
                        <a:spcAft>
                          <a:spcPts val="355"/>
                        </a:spcAft>
                      </a:pPr>
                      <a:r>
                        <a:rPr lang="en-US" sz="2000" b="1" kern="1200" dirty="0" err="1">
                          <a:solidFill>
                            <a:srgbClr val="000066"/>
                          </a:solidFill>
                          <a:effectLst/>
                          <a:latin typeface="+mn-lt"/>
                          <a:ea typeface="Times New Roman"/>
                          <a:cs typeface="+mn-cs"/>
                        </a:rPr>
                        <a:t>Tên</a:t>
                      </a:r>
                      <a:r>
                        <a:rPr lang="en-US" sz="2000" b="1" kern="1200" dirty="0">
                          <a:solidFill>
                            <a:srgbClr val="000066"/>
                          </a:solidFill>
                          <a:effectLst/>
                          <a:latin typeface="+mn-lt"/>
                          <a:ea typeface="Times New Roman"/>
                          <a:cs typeface="+mn-cs"/>
                        </a:rPr>
                        <a:t> </a:t>
                      </a:r>
                      <a:r>
                        <a:rPr lang="en-US" sz="2000" b="1" kern="1200" dirty="0" err="1">
                          <a:solidFill>
                            <a:srgbClr val="000066"/>
                          </a:solidFill>
                          <a:effectLst/>
                          <a:latin typeface="+mn-lt"/>
                          <a:ea typeface="Times New Roman"/>
                          <a:cs typeface="+mn-cs"/>
                        </a:rPr>
                        <a:t>phương</a:t>
                      </a:r>
                      <a:r>
                        <a:rPr lang="en-US" sz="2000" b="1" kern="1200" baseline="0" dirty="0">
                          <a:solidFill>
                            <a:srgbClr val="000066"/>
                          </a:solidFill>
                          <a:effectLst/>
                          <a:latin typeface="+mn-lt"/>
                          <a:ea typeface="Times New Roman"/>
                          <a:cs typeface="+mn-cs"/>
                        </a:rPr>
                        <a:t> </a:t>
                      </a:r>
                      <a:r>
                        <a:rPr lang="en-US" sz="2000" b="1" kern="1200" baseline="0" dirty="0" err="1">
                          <a:solidFill>
                            <a:srgbClr val="000066"/>
                          </a:solidFill>
                          <a:effectLst/>
                          <a:latin typeface="+mn-lt"/>
                          <a:ea typeface="Times New Roman"/>
                          <a:cs typeface="+mn-cs"/>
                        </a:rPr>
                        <a:t>thức</a:t>
                      </a:r>
                      <a:endParaRPr lang="en-US" sz="2000" b="1" kern="1200" dirty="0">
                        <a:solidFill>
                          <a:srgbClr val="000066"/>
                        </a:solidFill>
                        <a:effectLst/>
                        <a:latin typeface="+mn-lt"/>
                        <a:ea typeface="Times New Roman"/>
                        <a:cs typeface="+mn-cs"/>
                      </a:endParaRPr>
                    </a:p>
                  </a:txBody>
                  <a:tcPr marL="68580" marR="68580" marT="0" marB="0" anchor="ctr"/>
                </a:tc>
                <a:tc>
                  <a:txBody>
                    <a:bodyPr/>
                    <a:lstStyle/>
                    <a:p>
                      <a:pPr algn="ctr">
                        <a:spcBef>
                          <a:spcPts val="355"/>
                        </a:spcBef>
                        <a:spcAft>
                          <a:spcPts val="355"/>
                        </a:spcAft>
                      </a:pPr>
                      <a:r>
                        <a:rPr lang="en-US" sz="2000" b="1">
                          <a:solidFill>
                            <a:srgbClr val="000066"/>
                          </a:solidFill>
                          <a:effectLst/>
                          <a:latin typeface="+mn-lt"/>
                          <a:ea typeface="Times New Roman"/>
                        </a:rPr>
                        <a:t>Mô</a:t>
                      </a:r>
                      <a:r>
                        <a:rPr lang="en-US" sz="2000" b="1" baseline="0">
                          <a:solidFill>
                            <a:srgbClr val="000066"/>
                          </a:solidFill>
                          <a:effectLst/>
                          <a:latin typeface="+mn-lt"/>
                          <a:ea typeface="Times New Roman"/>
                        </a:rPr>
                        <a:t> tả</a:t>
                      </a:r>
                      <a:endParaRPr lang="en-US" sz="2000">
                        <a:effectLst/>
                        <a:latin typeface="+mn-lt"/>
                        <a:ea typeface="Times New Roman"/>
                      </a:endParaRPr>
                    </a:p>
                  </a:txBody>
                  <a:tcPr marL="68580" marR="68580" marT="0" marB="0" anchor="ctr"/>
                </a:tc>
                <a:extLst>
                  <a:ext uri="{0D108BD9-81ED-4DB2-BD59-A6C34878D82A}">
                    <a16:rowId xmlns:a16="http://schemas.microsoft.com/office/drawing/2014/main" val="10000"/>
                  </a:ext>
                </a:extLst>
              </a:tr>
              <a:tr h="977732">
                <a:tc>
                  <a:txBody>
                    <a:bodyPr/>
                    <a:lstStyle/>
                    <a:p>
                      <a:pPr marL="10160" marR="10160">
                        <a:spcBef>
                          <a:spcPts val="80"/>
                        </a:spcBef>
                        <a:spcAft>
                          <a:spcPts val="80"/>
                        </a:spcAft>
                      </a:pPr>
                      <a:r>
                        <a:rPr lang="en-US" sz="2000" u="sng" strike="noStrike" dirty="0" err="1">
                          <a:solidFill>
                            <a:srgbClr val="000000"/>
                          </a:solidFill>
                          <a:effectLst/>
                          <a:latin typeface="+mn-lt"/>
                          <a:ea typeface="Times New Roman"/>
                          <a:cs typeface="Times New Roman"/>
                          <a:hlinkClick r:id="rId2"/>
                        </a:rPr>
                        <a:t>GetHostByAddress</a:t>
                      </a:r>
                      <a:r>
                        <a:rPr lang="en-US" sz="2000" strike="noStrike" dirty="0">
                          <a:solidFill>
                            <a:srgbClr val="000000"/>
                          </a:solidFill>
                          <a:effectLst/>
                          <a:latin typeface="+mn-lt"/>
                          <a:ea typeface="Times New Roman"/>
                        </a:rPr>
                        <a:t> (String IP)</a:t>
                      </a:r>
                    </a:p>
                    <a:p>
                      <a:pPr marR="10160">
                        <a:spcBef>
                          <a:spcPts val="80"/>
                        </a:spcBef>
                        <a:spcAft>
                          <a:spcPts val="80"/>
                        </a:spcAft>
                      </a:pPr>
                      <a:r>
                        <a:rPr lang="en-US" sz="2000" u="sng" strike="noStrike" dirty="0" err="1">
                          <a:solidFill>
                            <a:srgbClr val="000000"/>
                          </a:solidFill>
                          <a:effectLst/>
                          <a:latin typeface="+mn-lt"/>
                          <a:ea typeface="Times New Roman"/>
                          <a:cs typeface="Times New Roman"/>
                          <a:hlinkClick r:id="rId2"/>
                        </a:rPr>
                        <a:t>GetHostByAddress</a:t>
                      </a:r>
                      <a:r>
                        <a:rPr lang="en-US" sz="2000" strike="noStrike" dirty="0">
                          <a:solidFill>
                            <a:srgbClr val="000000"/>
                          </a:solidFill>
                          <a:effectLst/>
                          <a:latin typeface="+mn-lt"/>
                          <a:ea typeface="Times New Roman"/>
                        </a:rPr>
                        <a:t> (</a:t>
                      </a:r>
                      <a:r>
                        <a:rPr lang="en-US" sz="2000" strike="noStrike" dirty="0" err="1">
                          <a:solidFill>
                            <a:srgbClr val="000000"/>
                          </a:solidFill>
                          <a:effectLst/>
                          <a:latin typeface="+mn-lt"/>
                          <a:ea typeface="Times New Roman"/>
                        </a:rPr>
                        <a:t>IPAddress</a:t>
                      </a:r>
                      <a:r>
                        <a:rPr lang="en-US" sz="2000" strike="noStrike" dirty="0">
                          <a:solidFill>
                            <a:srgbClr val="000000"/>
                          </a:solidFill>
                          <a:effectLst/>
                          <a:latin typeface="+mn-lt"/>
                          <a:ea typeface="Times New Roman"/>
                        </a:rPr>
                        <a:t> IP)</a:t>
                      </a:r>
                      <a:endParaRPr lang="en-US" sz="2000" strike="noStrike" dirty="0">
                        <a:effectLst/>
                        <a:latin typeface="+mn-lt"/>
                        <a:ea typeface="Times New Roman"/>
                      </a:endParaRPr>
                    </a:p>
                  </a:txBody>
                  <a:tcPr marL="50165" marR="50165" marT="47625" marB="47625"/>
                </a:tc>
                <a:tc>
                  <a:txBody>
                    <a:bodyPr/>
                    <a:lstStyle/>
                    <a:p>
                      <a:pPr marL="10160" marR="10160">
                        <a:spcBef>
                          <a:spcPts val="80"/>
                        </a:spcBef>
                        <a:spcAft>
                          <a:spcPts val="80"/>
                        </a:spcAft>
                      </a:pPr>
                      <a:r>
                        <a:rPr lang="en-US" sz="2000">
                          <a:solidFill>
                            <a:srgbClr val="000000"/>
                          </a:solidFill>
                          <a:effectLst/>
                          <a:latin typeface="+mn-lt"/>
                          <a:ea typeface="Times New Roman"/>
                        </a:rPr>
                        <a:t>Trả về thông tin (IPHostEntry) của trạm có địa chỉ IP được truyền vào.</a:t>
                      </a:r>
                    </a:p>
                    <a:p>
                      <a:pPr marL="10160" marR="10160">
                        <a:spcBef>
                          <a:spcPts val="80"/>
                        </a:spcBef>
                        <a:spcAft>
                          <a:spcPts val="80"/>
                        </a:spcAft>
                      </a:pPr>
                      <a:r>
                        <a:rPr lang="en-US" sz="2000">
                          <a:solidFill>
                            <a:srgbClr val="000000"/>
                          </a:solidFill>
                          <a:effectLst/>
                          <a:latin typeface="+mn-lt"/>
                          <a:ea typeface="Times New Roman"/>
                        </a:rPr>
                        <a:t> </a:t>
                      </a:r>
                    </a:p>
                    <a:p>
                      <a:pPr marL="10160" marR="10160">
                        <a:spcBef>
                          <a:spcPts val="80"/>
                        </a:spcBef>
                        <a:spcAft>
                          <a:spcPts val="80"/>
                        </a:spcAft>
                      </a:pPr>
                      <a:r>
                        <a:rPr lang="en-US" sz="2000">
                          <a:solidFill>
                            <a:srgbClr val="000000"/>
                          </a:solidFill>
                          <a:effectLst/>
                          <a:latin typeface="+mn-lt"/>
                          <a:ea typeface="Times New Roman"/>
                          <a:sym typeface="Wingdings"/>
                        </a:rPr>
                        <a:t></a:t>
                      </a:r>
                      <a:r>
                        <a:rPr lang="en-US" sz="2000">
                          <a:solidFill>
                            <a:srgbClr val="000000"/>
                          </a:solidFill>
                          <a:effectLst/>
                          <a:latin typeface="+mn-lt"/>
                          <a:ea typeface="Times New Roman"/>
                        </a:rPr>
                        <a:t> Thay bằng </a:t>
                      </a:r>
                      <a:r>
                        <a:rPr lang="en-US" sz="2000" b="1">
                          <a:solidFill>
                            <a:srgbClr val="000000"/>
                          </a:solidFill>
                          <a:effectLst/>
                          <a:latin typeface="+mn-lt"/>
                          <a:ea typeface="Times New Roman"/>
                        </a:rPr>
                        <a:t>GetHostEntry</a:t>
                      </a:r>
                      <a:r>
                        <a:rPr lang="en-US" sz="2000">
                          <a:solidFill>
                            <a:srgbClr val="000000"/>
                          </a:solidFill>
                          <a:effectLst/>
                          <a:latin typeface="+mn-lt"/>
                          <a:ea typeface="Times New Roman"/>
                        </a:rPr>
                        <a:t>()</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1"/>
                  </a:ext>
                </a:extLst>
              </a:tr>
              <a:tr h="784101">
                <a:tc>
                  <a:txBody>
                    <a:bodyPr/>
                    <a:lstStyle/>
                    <a:p>
                      <a:pPr marL="10160" marR="10160">
                        <a:spcBef>
                          <a:spcPts val="80"/>
                        </a:spcBef>
                        <a:spcAft>
                          <a:spcPts val="80"/>
                        </a:spcAft>
                      </a:pPr>
                      <a:r>
                        <a:rPr lang="en-US" sz="2000" u="sng" strike="noStrike" dirty="0" err="1">
                          <a:solidFill>
                            <a:srgbClr val="000000"/>
                          </a:solidFill>
                          <a:effectLst/>
                          <a:latin typeface="+mn-lt"/>
                          <a:ea typeface="Times New Roman"/>
                          <a:cs typeface="Times New Roman"/>
                          <a:hlinkClick r:id="rId3"/>
                        </a:rPr>
                        <a:t>GetHostByName</a:t>
                      </a:r>
                      <a:r>
                        <a:rPr lang="en-US" sz="2000" strike="noStrike" dirty="0">
                          <a:solidFill>
                            <a:srgbClr val="000000"/>
                          </a:solidFill>
                          <a:effectLst/>
                          <a:latin typeface="+mn-lt"/>
                          <a:ea typeface="Times New Roman"/>
                        </a:rPr>
                        <a:t> (String hostname)</a:t>
                      </a:r>
                      <a:endParaRPr lang="en-US" sz="2000" strike="noStrike" dirty="0">
                        <a:effectLst/>
                        <a:latin typeface="+mn-lt"/>
                        <a:ea typeface="Times New Roman"/>
                      </a:endParaRPr>
                    </a:p>
                  </a:txBody>
                  <a:tcPr marL="50165" marR="50165" marT="47625" marB="47625"/>
                </a:tc>
                <a:tc>
                  <a:txBody>
                    <a:bodyPr/>
                    <a:lstStyle/>
                    <a:p>
                      <a:pPr marL="10160" marR="10160">
                        <a:spcBef>
                          <a:spcPts val="80"/>
                        </a:spcBef>
                        <a:spcAft>
                          <a:spcPts val="80"/>
                        </a:spcAft>
                      </a:pPr>
                      <a:r>
                        <a:rPr lang="en-US" sz="2000" dirty="0" err="1">
                          <a:solidFill>
                            <a:srgbClr val="000000"/>
                          </a:solidFill>
                          <a:effectLst/>
                          <a:latin typeface="+mn-lt"/>
                          <a:ea typeface="Times New Roman"/>
                        </a:rPr>
                        <a:t>Trả</a:t>
                      </a:r>
                      <a:r>
                        <a:rPr lang="en-US" sz="2000" dirty="0">
                          <a:solidFill>
                            <a:srgbClr val="000000"/>
                          </a:solidFill>
                          <a:effectLst/>
                          <a:latin typeface="+mn-lt"/>
                          <a:ea typeface="Times New Roman"/>
                        </a:rPr>
                        <a:t> </a:t>
                      </a:r>
                      <a:r>
                        <a:rPr lang="en-US" sz="2000" dirty="0" err="1">
                          <a:solidFill>
                            <a:srgbClr val="000000"/>
                          </a:solidFill>
                          <a:effectLst/>
                          <a:latin typeface="+mn-lt"/>
                          <a:ea typeface="Times New Roman"/>
                        </a:rPr>
                        <a:t>về</a:t>
                      </a:r>
                      <a:r>
                        <a:rPr lang="en-US" sz="2000" dirty="0">
                          <a:solidFill>
                            <a:srgbClr val="000000"/>
                          </a:solidFill>
                          <a:effectLst/>
                          <a:latin typeface="+mn-lt"/>
                          <a:ea typeface="Times New Roman"/>
                        </a:rPr>
                        <a:t> </a:t>
                      </a:r>
                      <a:r>
                        <a:rPr lang="en-US" sz="2000" dirty="0" err="1">
                          <a:solidFill>
                            <a:srgbClr val="000000"/>
                          </a:solidFill>
                          <a:effectLst/>
                          <a:latin typeface="+mn-lt"/>
                          <a:ea typeface="Times New Roman"/>
                        </a:rPr>
                        <a:t>thông</a:t>
                      </a:r>
                      <a:r>
                        <a:rPr lang="en-US" sz="2000" dirty="0">
                          <a:solidFill>
                            <a:srgbClr val="000000"/>
                          </a:solidFill>
                          <a:effectLst/>
                          <a:latin typeface="+mn-lt"/>
                          <a:ea typeface="Times New Roman"/>
                        </a:rPr>
                        <a:t> tin (</a:t>
                      </a:r>
                      <a:r>
                        <a:rPr lang="en-US" sz="2000" dirty="0" err="1">
                          <a:solidFill>
                            <a:srgbClr val="000000"/>
                          </a:solidFill>
                          <a:effectLst/>
                          <a:latin typeface="+mn-lt"/>
                          <a:ea typeface="Times New Roman"/>
                        </a:rPr>
                        <a:t>IPHostEntry</a:t>
                      </a:r>
                      <a:r>
                        <a:rPr lang="en-US" sz="2000" dirty="0">
                          <a:solidFill>
                            <a:srgbClr val="000000"/>
                          </a:solidFill>
                          <a:effectLst/>
                          <a:latin typeface="+mn-lt"/>
                          <a:ea typeface="Times New Roman"/>
                        </a:rPr>
                        <a:t>) DNS </a:t>
                      </a:r>
                      <a:r>
                        <a:rPr lang="en-US" sz="2000" dirty="0" err="1">
                          <a:solidFill>
                            <a:srgbClr val="000000"/>
                          </a:solidFill>
                          <a:effectLst/>
                          <a:latin typeface="+mn-lt"/>
                          <a:ea typeface="Times New Roman"/>
                        </a:rPr>
                        <a:t>của</a:t>
                      </a:r>
                      <a:r>
                        <a:rPr lang="en-US" sz="2000" dirty="0">
                          <a:solidFill>
                            <a:srgbClr val="000000"/>
                          </a:solidFill>
                          <a:effectLst/>
                          <a:latin typeface="+mn-lt"/>
                          <a:ea typeface="Times New Roman"/>
                        </a:rPr>
                        <a:t> </a:t>
                      </a:r>
                      <a:r>
                        <a:rPr lang="en-US" sz="2000" dirty="0" err="1">
                          <a:solidFill>
                            <a:srgbClr val="000000"/>
                          </a:solidFill>
                          <a:effectLst/>
                          <a:latin typeface="+mn-lt"/>
                          <a:ea typeface="Times New Roman"/>
                        </a:rPr>
                        <a:t>một</a:t>
                      </a:r>
                      <a:r>
                        <a:rPr lang="en-US" sz="2000" dirty="0">
                          <a:solidFill>
                            <a:srgbClr val="000000"/>
                          </a:solidFill>
                          <a:effectLst/>
                          <a:latin typeface="+mn-lt"/>
                          <a:ea typeface="Times New Roman"/>
                        </a:rPr>
                        <a:t> </a:t>
                      </a:r>
                      <a:r>
                        <a:rPr lang="en-US" sz="2000" dirty="0" err="1">
                          <a:solidFill>
                            <a:srgbClr val="000000"/>
                          </a:solidFill>
                          <a:effectLst/>
                          <a:latin typeface="+mn-lt"/>
                          <a:ea typeface="Times New Roman"/>
                        </a:rPr>
                        <a:t>trạm</a:t>
                      </a:r>
                      <a:r>
                        <a:rPr lang="en-US" sz="2000" dirty="0">
                          <a:solidFill>
                            <a:srgbClr val="000000"/>
                          </a:solidFill>
                          <a:effectLst/>
                          <a:latin typeface="+mn-lt"/>
                          <a:ea typeface="Times New Roman"/>
                        </a:rPr>
                        <a:t> </a:t>
                      </a:r>
                      <a:r>
                        <a:rPr lang="en-US" sz="2000" dirty="0">
                          <a:solidFill>
                            <a:srgbClr val="000000"/>
                          </a:solidFill>
                          <a:effectLst/>
                          <a:latin typeface="+mn-lt"/>
                          <a:ea typeface="Times New Roman"/>
                          <a:sym typeface="Wingdings"/>
                        </a:rPr>
                        <a:t></a:t>
                      </a:r>
                      <a:r>
                        <a:rPr lang="en-US" sz="2000" dirty="0">
                          <a:solidFill>
                            <a:srgbClr val="000000"/>
                          </a:solidFill>
                          <a:effectLst/>
                          <a:latin typeface="+mn-lt"/>
                          <a:ea typeface="Times New Roman"/>
                        </a:rPr>
                        <a:t> </a:t>
                      </a:r>
                      <a:r>
                        <a:rPr lang="en-US" sz="2000" dirty="0" err="1">
                          <a:solidFill>
                            <a:srgbClr val="FF0000"/>
                          </a:solidFill>
                          <a:effectLst/>
                          <a:latin typeface="+mn-lt"/>
                          <a:ea typeface="Times New Roman"/>
                        </a:rPr>
                        <a:t>Đã</a:t>
                      </a:r>
                      <a:r>
                        <a:rPr lang="en-US" sz="2000" dirty="0">
                          <a:solidFill>
                            <a:srgbClr val="FF0000"/>
                          </a:solidFill>
                          <a:effectLst/>
                          <a:latin typeface="+mn-lt"/>
                          <a:ea typeface="Times New Roman"/>
                        </a:rPr>
                        <a:t> </a:t>
                      </a:r>
                      <a:r>
                        <a:rPr lang="en-US" sz="2000" dirty="0" err="1">
                          <a:solidFill>
                            <a:srgbClr val="FF0000"/>
                          </a:solidFill>
                          <a:effectLst/>
                          <a:latin typeface="+mn-lt"/>
                          <a:ea typeface="Times New Roman"/>
                        </a:rPr>
                        <a:t>bị</a:t>
                      </a:r>
                      <a:r>
                        <a:rPr lang="en-US" sz="2000" dirty="0">
                          <a:solidFill>
                            <a:srgbClr val="FF0000"/>
                          </a:solidFill>
                          <a:effectLst/>
                          <a:latin typeface="+mn-lt"/>
                          <a:ea typeface="Times New Roman"/>
                        </a:rPr>
                        <a:t> </a:t>
                      </a:r>
                      <a:r>
                        <a:rPr lang="en-US" sz="2000" dirty="0" err="1">
                          <a:solidFill>
                            <a:srgbClr val="FF0000"/>
                          </a:solidFill>
                          <a:effectLst/>
                          <a:latin typeface="+mn-lt"/>
                          <a:ea typeface="Times New Roman"/>
                        </a:rPr>
                        <a:t>loại</a:t>
                      </a:r>
                      <a:r>
                        <a:rPr lang="en-US" sz="2000" dirty="0">
                          <a:solidFill>
                            <a:srgbClr val="FF0000"/>
                          </a:solidFill>
                          <a:effectLst/>
                          <a:latin typeface="+mn-lt"/>
                          <a:ea typeface="Times New Roman"/>
                        </a:rPr>
                        <a:t> </a:t>
                      </a:r>
                      <a:r>
                        <a:rPr lang="en-US" sz="2000" dirty="0" err="1">
                          <a:solidFill>
                            <a:srgbClr val="FF0000"/>
                          </a:solidFill>
                          <a:effectLst/>
                          <a:latin typeface="+mn-lt"/>
                          <a:ea typeface="Times New Roman"/>
                        </a:rPr>
                        <a:t>bỏ</a:t>
                      </a:r>
                      <a:r>
                        <a:rPr lang="en-US" sz="2000" dirty="0">
                          <a:solidFill>
                            <a:srgbClr val="000000"/>
                          </a:solidFill>
                          <a:effectLst/>
                          <a:latin typeface="+mn-lt"/>
                          <a:ea typeface="Times New Roman"/>
                        </a:rPr>
                        <a:t>. </a:t>
                      </a:r>
                      <a:r>
                        <a:rPr lang="en-US" sz="2000" dirty="0" err="1">
                          <a:solidFill>
                            <a:srgbClr val="000000"/>
                          </a:solidFill>
                          <a:effectLst/>
                          <a:latin typeface="+mn-lt"/>
                          <a:ea typeface="Times New Roman"/>
                        </a:rPr>
                        <a:t>Thay</a:t>
                      </a:r>
                      <a:r>
                        <a:rPr lang="en-US" sz="2000" dirty="0">
                          <a:solidFill>
                            <a:srgbClr val="000000"/>
                          </a:solidFill>
                          <a:effectLst/>
                          <a:latin typeface="+mn-lt"/>
                          <a:ea typeface="Times New Roman"/>
                        </a:rPr>
                        <a:t> </a:t>
                      </a:r>
                      <a:r>
                        <a:rPr lang="en-US" sz="2000" dirty="0" err="1">
                          <a:solidFill>
                            <a:srgbClr val="000000"/>
                          </a:solidFill>
                          <a:effectLst/>
                          <a:latin typeface="+mn-lt"/>
                          <a:ea typeface="Times New Roman"/>
                        </a:rPr>
                        <a:t>bằng</a:t>
                      </a:r>
                      <a:r>
                        <a:rPr lang="en-US" sz="2000" dirty="0">
                          <a:solidFill>
                            <a:srgbClr val="000000"/>
                          </a:solidFill>
                          <a:effectLst/>
                          <a:latin typeface="+mn-lt"/>
                          <a:ea typeface="Times New Roman"/>
                        </a:rPr>
                        <a:t> </a:t>
                      </a:r>
                      <a:r>
                        <a:rPr lang="en-US" sz="2000" b="1" dirty="0" err="1">
                          <a:solidFill>
                            <a:srgbClr val="000000"/>
                          </a:solidFill>
                          <a:effectLst/>
                          <a:latin typeface="+mn-lt"/>
                          <a:ea typeface="Times New Roman"/>
                        </a:rPr>
                        <a:t>GetHostEntry</a:t>
                      </a:r>
                      <a:r>
                        <a:rPr lang="en-US" sz="2000" b="1" dirty="0">
                          <a:solidFill>
                            <a:srgbClr val="000000"/>
                          </a:solidFill>
                          <a:effectLst/>
                          <a:latin typeface="+mn-lt"/>
                          <a:ea typeface="Times New Roman"/>
                        </a:rPr>
                        <a:t>()</a:t>
                      </a:r>
                      <a:endParaRPr lang="en-US" sz="2000" dirty="0">
                        <a:effectLst/>
                        <a:latin typeface="+mn-lt"/>
                        <a:ea typeface="Times New Roman"/>
                      </a:endParaRPr>
                    </a:p>
                  </a:txBody>
                  <a:tcPr marL="50165" marR="50165" marT="47625" marB="47625"/>
                </a:tc>
                <a:extLst>
                  <a:ext uri="{0D108BD9-81ED-4DB2-BD59-A6C34878D82A}">
                    <a16:rowId xmlns:a16="http://schemas.microsoft.com/office/drawing/2014/main" val="10002"/>
                  </a:ext>
                </a:extLst>
              </a:tr>
              <a:tr h="535709">
                <a:tc>
                  <a:txBody>
                    <a:bodyPr/>
                    <a:lstStyle/>
                    <a:p>
                      <a:pPr marL="10160" marR="10160">
                        <a:spcBef>
                          <a:spcPts val="80"/>
                        </a:spcBef>
                        <a:spcAft>
                          <a:spcPts val="80"/>
                        </a:spcAft>
                      </a:pPr>
                      <a:r>
                        <a:rPr lang="en-US" sz="2000" u="sng">
                          <a:solidFill>
                            <a:srgbClr val="0000FF"/>
                          </a:solidFill>
                          <a:effectLst/>
                          <a:latin typeface="+mn-lt"/>
                          <a:ea typeface="Times New Roman"/>
                        </a:rPr>
                        <a:t>HostName</a:t>
                      </a:r>
                      <a:endParaRPr lang="en-US" sz="2000">
                        <a:effectLst/>
                        <a:latin typeface="+mn-lt"/>
                        <a:ea typeface="Times New Roman"/>
                      </a:endParaRPr>
                    </a:p>
                  </a:txBody>
                  <a:tcPr marL="50165" marR="50165" marT="47625" marB="47625"/>
                </a:tc>
                <a:tc>
                  <a:txBody>
                    <a:bodyPr/>
                    <a:lstStyle/>
                    <a:p>
                      <a:pPr marL="10160" marR="10160">
                        <a:spcBef>
                          <a:spcPts val="80"/>
                        </a:spcBef>
                        <a:spcAft>
                          <a:spcPts val="80"/>
                        </a:spcAft>
                      </a:pPr>
                      <a:r>
                        <a:rPr lang="en-US" sz="2000">
                          <a:solidFill>
                            <a:srgbClr val="000000"/>
                          </a:solidFill>
                          <a:effectLst/>
                          <a:latin typeface="+mn-lt"/>
                          <a:ea typeface="Times New Roman"/>
                        </a:rPr>
                        <a:t>Cho ta biết tên của máy vừa được phân giải. Nếu không phân giải được thì có giá trị là địa chỉ IP.</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3"/>
                  </a:ext>
                </a:extLst>
              </a:tr>
            </a:tbl>
          </a:graphicData>
        </a:graphic>
      </p:graphicFrame>
      <p:sp>
        <p:nvSpPr>
          <p:cNvPr id="9" name="Date Placeholder 8"/>
          <p:cNvSpPr>
            <a:spLocks noGrp="1"/>
          </p:cNvSpPr>
          <p:nvPr>
            <p:ph type="dt" sz="half" idx="10"/>
          </p:nvPr>
        </p:nvSpPr>
        <p:spPr/>
        <p:txBody>
          <a:bodyPr/>
          <a:lstStyle/>
          <a:p>
            <a:fld id="{9C8E56D6-3D36-4AD5-B30F-35D3F34059E7}" type="datetime1">
              <a:rPr lang="vi-VN" smtClean="0"/>
              <a:t>10/09/2024</a:t>
            </a:fld>
            <a:endParaRPr lang="en-US"/>
          </a:p>
        </p:txBody>
      </p:sp>
      <p:sp>
        <p:nvSpPr>
          <p:cNvPr id="10" name="Footer Placeholder 9"/>
          <p:cNvSpPr>
            <a:spLocks noGrp="1"/>
          </p:cNvSpPr>
          <p:nvPr>
            <p:ph type="ftr" sz="quarter" idx="11"/>
          </p:nvPr>
        </p:nvSpPr>
        <p:spPr/>
        <p:txBody>
          <a:bodyPr/>
          <a:lstStyle/>
          <a:p>
            <a:r>
              <a:rPr lang="vi-VN"/>
              <a:t>Chương 3: Sockets</a:t>
            </a:r>
            <a:endParaRPr lang="en-US"/>
          </a:p>
        </p:txBody>
      </p:sp>
      <p:sp>
        <p:nvSpPr>
          <p:cNvPr id="11" name="Slide Number Placeholder 10"/>
          <p:cNvSpPr>
            <a:spLocks noGrp="1"/>
          </p:cNvSpPr>
          <p:nvPr>
            <p:ph type="sldNum" sz="quarter" idx="12"/>
          </p:nvPr>
        </p:nvSpPr>
        <p:spPr/>
        <p:txBody>
          <a:bodyPr/>
          <a:lstStyle/>
          <a:p>
            <a:fld id="{67CF214C-0432-49BA-A478-5B1528AB10DA}" type="slidenum">
              <a:rPr lang="en-US" smtClean="0"/>
              <a:t>31</a:t>
            </a:fld>
            <a:endParaRPr lang="en-US"/>
          </a:p>
        </p:txBody>
      </p:sp>
    </p:spTree>
    <p:extLst>
      <p:ext uri="{BB962C8B-B14F-4D97-AF65-F5344CB8AC3E}">
        <p14:creationId xmlns:p14="http://schemas.microsoft.com/office/powerpoint/2010/main" val="2034516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Lớp DNS: các thành viên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69970640"/>
              </p:ext>
            </p:extLst>
          </p:nvPr>
        </p:nvGraphicFramePr>
        <p:xfrm>
          <a:off x="539552" y="1340768"/>
          <a:ext cx="8064896" cy="4424314"/>
        </p:xfrm>
        <a:graphic>
          <a:graphicData uri="http://schemas.openxmlformats.org/drawingml/2006/table">
            <a:tbl>
              <a:tblPr firstRow="1" bandRow="1">
                <a:tableStyleId>{5940675A-B579-460E-94D1-54222C63F5DA}</a:tableStyleId>
              </a:tblPr>
              <a:tblGrid>
                <a:gridCol w="3024336">
                  <a:extLst>
                    <a:ext uri="{9D8B030D-6E8A-4147-A177-3AD203B41FA5}">
                      <a16:colId xmlns:a16="http://schemas.microsoft.com/office/drawing/2014/main" val="20000"/>
                    </a:ext>
                  </a:extLst>
                </a:gridCol>
                <a:gridCol w="5040560">
                  <a:extLst>
                    <a:ext uri="{9D8B030D-6E8A-4147-A177-3AD203B41FA5}">
                      <a16:colId xmlns:a16="http://schemas.microsoft.com/office/drawing/2014/main" val="20001"/>
                    </a:ext>
                  </a:extLst>
                </a:gridCol>
              </a:tblGrid>
              <a:tr h="504055">
                <a:tc>
                  <a:txBody>
                    <a:bodyPr/>
                    <a:lstStyle/>
                    <a:p>
                      <a:pPr algn="ctr">
                        <a:spcBef>
                          <a:spcPts val="355"/>
                        </a:spcBef>
                        <a:spcAft>
                          <a:spcPts val="355"/>
                        </a:spcAft>
                      </a:pPr>
                      <a:r>
                        <a:rPr lang="en-US" sz="2000" b="1" kern="1200" dirty="0" err="1">
                          <a:solidFill>
                            <a:srgbClr val="000066"/>
                          </a:solidFill>
                          <a:effectLst/>
                          <a:latin typeface="+mn-lt"/>
                          <a:ea typeface="Times New Roman"/>
                          <a:cs typeface="+mn-cs"/>
                        </a:rPr>
                        <a:t>Tên</a:t>
                      </a:r>
                      <a:r>
                        <a:rPr lang="en-US" sz="2000" b="1" kern="1200" dirty="0">
                          <a:solidFill>
                            <a:srgbClr val="000066"/>
                          </a:solidFill>
                          <a:effectLst/>
                          <a:latin typeface="+mn-lt"/>
                          <a:ea typeface="Times New Roman"/>
                          <a:cs typeface="+mn-cs"/>
                        </a:rPr>
                        <a:t> </a:t>
                      </a:r>
                      <a:r>
                        <a:rPr lang="en-US" sz="2000" b="1" kern="1200" dirty="0" err="1">
                          <a:solidFill>
                            <a:srgbClr val="000066"/>
                          </a:solidFill>
                          <a:effectLst/>
                          <a:latin typeface="+mn-lt"/>
                          <a:ea typeface="Times New Roman"/>
                          <a:cs typeface="+mn-cs"/>
                        </a:rPr>
                        <a:t>phương</a:t>
                      </a:r>
                      <a:r>
                        <a:rPr lang="en-US" sz="2000" b="1" kern="1200" baseline="0" dirty="0">
                          <a:solidFill>
                            <a:srgbClr val="000066"/>
                          </a:solidFill>
                          <a:effectLst/>
                          <a:latin typeface="+mn-lt"/>
                          <a:ea typeface="Times New Roman"/>
                          <a:cs typeface="+mn-cs"/>
                        </a:rPr>
                        <a:t> </a:t>
                      </a:r>
                      <a:r>
                        <a:rPr lang="en-US" sz="2000" b="1" kern="1200" baseline="0" dirty="0" err="1">
                          <a:solidFill>
                            <a:srgbClr val="000066"/>
                          </a:solidFill>
                          <a:effectLst/>
                          <a:latin typeface="+mn-lt"/>
                          <a:ea typeface="Times New Roman"/>
                          <a:cs typeface="+mn-cs"/>
                        </a:rPr>
                        <a:t>thức</a:t>
                      </a:r>
                      <a:endParaRPr lang="en-US" sz="2000" b="1" kern="1200" dirty="0">
                        <a:solidFill>
                          <a:srgbClr val="000066"/>
                        </a:solidFill>
                        <a:effectLst/>
                        <a:latin typeface="+mn-lt"/>
                        <a:ea typeface="Times New Roman"/>
                        <a:cs typeface="+mn-cs"/>
                      </a:endParaRPr>
                    </a:p>
                  </a:txBody>
                  <a:tcPr marL="68580" marR="68580" marT="0" marB="0" anchor="ctr"/>
                </a:tc>
                <a:tc>
                  <a:txBody>
                    <a:bodyPr/>
                    <a:lstStyle/>
                    <a:p>
                      <a:pPr algn="ctr">
                        <a:spcBef>
                          <a:spcPts val="355"/>
                        </a:spcBef>
                        <a:spcAft>
                          <a:spcPts val="355"/>
                        </a:spcAft>
                      </a:pPr>
                      <a:r>
                        <a:rPr lang="en-US" sz="2000" b="1">
                          <a:solidFill>
                            <a:srgbClr val="000066"/>
                          </a:solidFill>
                          <a:effectLst/>
                          <a:latin typeface="+mn-lt"/>
                          <a:ea typeface="Times New Roman"/>
                        </a:rPr>
                        <a:t>Mô</a:t>
                      </a:r>
                      <a:r>
                        <a:rPr lang="en-US" sz="2000" b="1" baseline="0">
                          <a:solidFill>
                            <a:srgbClr val="000066"/>
                          </a:solidFill>
                          <a:effectLst/>
                          <a:latin typeface="+mn-lt"/>
                          <a:ea typeface="Times New Roman"/>
                        </a:rPr>
                        <a:t> tả</a:t>
                      </a:r>
                      <a:endParaRPr lang="en-US" sz="2000">
                        <a:effectLst/>
                        <a:latin typeface="+mn-lt"/>
                        <a:ea typeface="Times New Roman"/>
                      </a:endParaRPr>
                    </a:p>
                  </a:txBody>
                  <a:tcPr marL="68580" marR="68580" marT="0" marB="0" anchor="ctr"/>
                </a:tc>
                <a:extLst>
                  <a:ext uri="{0D108BD9-81ED-4DB2-BD59-A6C34878D82A}">
                    <a16:rowId xmlns:a16="http://schemas.microsoft.com/office/drawing/2014/main" val="10000"/>
                  </a:ext>
                </a:extLst>
              </a:tr>
              <a:tr h="977732">
                <a:tc>
                  <a:txBody>
                    <a:bodyPr/>
                    <a:lstStyle/>
                    <a:p>
                      <a:pPr marL="10160" marR="10160">
                        <a:spcBef>
                          <a:spcPts val="80"/>
                        </a:spcBef>
                        <a:spcAft>
                          <a:spcPts val="80"/>
                        </a:spcAft>
                      </a:pPr>
                      <a:r>
                        <a:rPr lang="en-US" sz="2000" u="sng" dirty="0" err="1">
                          <a:solidFill>
                            <a:srgbClr val="000000"/>
                          </a:solidFill>
                          <a:effectLst/>
                          <a:latin typeface="+mn-lt"/>
                          <a:ea typeface="Times New Roman"/>
                          <a:cs typeface="Times New Roman"/>
                          <a:hlinkClick r:id="rId2"/>
                        </a:rPr>
                        <a:t>GetHostAddresses</a:t>
                      </a:r>
                      <a:r>
                        <a:rPr lang="en-US" sz="2000" dirty="0">
                          <a:solidFill>
                            <a:srgbClr val="000000"/>
                          </a:solidFill>
                          <a:effectLst/>
                          <a:latin typeface="+mn-lt"/>
                          <a:ea typeface="Times New Roman"/>
                        </a:rPr>
                        <a:t> (String </a:t>
                      </a:r>
                      <a:r>
                        <a:rPr lang="en-US" sz="2000" dirty="0" err="1">
                          <a:solidFill>
                            <a:srgbClr val="000000"/>
                          </a:solidFill>
                          <a:effectLst/>
                          <a:latin typeface="+mn-lt"/>
                          <a:ea typeface="Times New Roman"/>
                        </a:rPr>
                        <a:t>IP_Or_HostName</a:t>
                      </a:r>
                      <a:r>
                        <a:rPr lang="en-US" sz="2000" dirty="0">
                          <a:solidFill>
                            <a:srgbClr val="000000"/>
                          </a:solidFill>
                          <a:effectLst/>
                          <a:latin typeface="+mn-lt"/>
                          <a:ea typeface="Times New Roman"/>
                        </a:rPr>
                        <a:t>)</a:t>
                      </a:r>
                      <a:endParaRPr lang="en-US" sz="2000" dirty="0">
                        <a:effectLst/>
                        <a:latin typeface="+mn-lt"/>
                        <a:ea typeface="Times New Roman"/>
                      </a:endParaRPr>
                    </a:p>
                  </a:txBody>
                  <a:tcPr marL="50165" marR="50165" marT="47625" marB="47625"/>
                </a:tc>
                <a:tc>
                  <a:txBody>
                    <a:bodyPr/>
                    <a:lstStyle/>
                    <a:p>
                      <a:pPr marL="10160" marR="10160">
                        <a:spcBef>
                          <a:spcPts val="80"/>
                        </a:spcBef>
                        <a:spcAft>
                          <a:spcPts val="80"/>
                        </a:spcAft>
                      </a:pPr>
                      <a:r>
                        <a:rPr lang="en-US" sz="2000" dirty="0" err="1">
                          <a:solidFill>
                            <a:srgbClr val="000000"/>
                          </a:solidFill>
                          <a:effectLst/>
                          <a:latin typeface="+mn-lt"/>
                          <a:ea typeface="Times New Roman"/>
                        </a:rPr>
                        <a:t>Trả</a:t>
                      </a:r>
                      <a:r>
                        <a:rPr lang="en-US" sz="2000" dirty="0">
                          <a:solidFill>
                            <a:srgbClr val="000000"/>
                          </a:solidFill>
                          <a:effectLst/>
                          <a:latin typeface="+mn-lt"/>
                          <a:ea typeface="Times New Roman"/>
                        </a:rPr>
                        <a:t> </a:t>
                      </a:r>
                      <a:r>
                        <a:rPr lang="en-US" sz="2000" dirty="0" err="1">
                          <a:solidFill>
                            <a:srgbClr val="000000"/>
                          </a:solidFill>
                          <a:effectLst/>
                          <a:latin typeface="+mn-lt"/>
                          <a:ea typeface="Times New Roman"/>
                        </a:rPr>
                        <a:t>về</a:t>
                      </a:r>
                      <a:r>
                        <a:rPr lang="en-US" sz="2000" dirty="0">
                          <a:solidFill>
                            <a:srgbClr val="000000"/>
                          </a:solidFill>
                          <a:effectLst/>
                          <a:latin typeface="+mn-lt"/>
                          <a:ea typeface="Times New Roman"/>
                        </a:rPr>
                        <a:t> </a:t>
                      </a:r>
                      <a:r>
                        <a:rPr lang="en-US" sz="2000" dirty="0" err="1">
                          <a:solidFill>
                            <a:srgbClr val="000000"/>
                          </a:solidFill>
                          <a:effectLst/>
                          <a:latin typeface="+mn-lt"/>
                          <a:ea typeface="Times New Roman"/>
                        </a:rPr>
                        <a:t>tất</a:t>
                      </a:r>
                      <a:r>
                        <a:rPr lang="en-US" sz="2000" dirty="0">
                          <a:solidFill>
                            <a:srgbClr val="000000"/>
                          </a:solidFill>
                          <a:effectLst/>
                          <a:latin typeface="+mn-lt"/>
                          <a:ea typeface="Times New Roman"/>
                        </a:rPr>
                        <a:t> </a:t>
                      </a:r>
                      <a:r>
                        <a:rPr lang="en-US" sz="2000" dirty="0" err="1">
                          <a:solidFill>
                            <a:srgbClr val="000000"/>
                          </a:solidFill>
                          <a:effectLst/>
                          <a:latin typeface="+mn-lt"/>
                          <a:ea typeface="Times New Roman"/>
                        </a:rPr>
                        <a:t>cả</a:t>
                      </a:r>
                      <a:r>
                        <a:rPr lang="en-US" sz="2000" dirty="0">
                          <a:solidFill>
                            <a:srgbClr val="000000"/>
                          </a:solidFill>
                          <a:effectLst/>
                          <a:latin typeface="+mn-lt"/>
                          <a:ea typeface="Times New Roman"/>
                        </a:rPr>
                        <a:t> </a:t>
                      </a:r>
                      <a:r>
                        <a:rPr lang="en-US" sz="2000" dirty="0" err="1">
                          <a:solidFill>
                            <a:srgbClr val="000000"/>
                          </a:solidFill>
                          <a:effectLst/>
                          <a:latin typeface="+mn-lt"/>
                          <a:ea typeface="Times New Roman"/>
                        </a:rPr>
                        <a:t>các</a:t>
                      </a:r>
                      <a:r>
                        <a:rPr lang="en-US" sz="2000" dirty="0">
                          <a:solidFill>
                            <a:srgbClr val="000000"/>
                          </a:solidFill>
                          <a:effectLst/>
                          <a:latin typeface="+mn-lt"/>
                          <a:ea typeface="Times New Roman"/>
                        </a:rPr>
                        <a:t> </a:t>
                      </a:r>
                      <a:r>
                        <a:rPr lang="en-US" sz="2000" dirty="0" err="1">
                          <a:solidFill>
                            <a:srgbClr val="000000"/>
                          </a:solidFill>
                          <a:effectLst/>
                          <a:latin typeface="+mn-lt"/>
                          <a:ea typeface="Times New Roman"/>
                        </a:rPr>
                        <a:t>địa</a:t>
                      </a:r>
                      <a:r>
                        <a:rPr lang="en-US" sz="2000" dirty="0">
                          <a:solidFill>
                            <a:srgbClr val="000000"/>
                          </a:solidFill>
                          <a:effectLst/>
                          <a:latin typeface="+mn-lt"/>
                          <a:ea typeface="Times New Roman"/>
                        </a:rPr>
                        <a:t> </a:t>
                      </a:r>
                      <a:r>
                        <a:rPr lang="en-US" sz="2000" dirty="0" err="1">
                          <a:solidFill>
                            <a:srgbClr val="000000"/>
                          </a:solidFill>
                          <a:effectLst/>
                          <a:latin typeface="+mn-lt"/>
                          <a:ea typeface="Times New Roman"/>
                        </a:rPr>
                        <a:t>chỉ</a:t>
                      </a:r>
                      <a:r>
                        <a:rPr lang="en-US" sz="2000" dirty="0">
                          <a:solidFill>
                            <a:srgbClr val="000000"/>
                          </a:solidFill>
                          <a:effectLst/>
                          <a:latin typeface="+mn-lt"/>
                          <a:ea typeface="Times New Roman"/>
                        </a:rPr>
                        <a:t> IP </a:t>
                      </a:r>
                      <a:r>
                        <a:rPr lang="en-US" sz="2000" dirty="0" err="1">
                          <a:solidFill>
                            <a:srgbClr val="000000"/>
                          </a:solidFill>
                          <a:effectLst/>
                          <a:latin typeface="+mn-lt"/>
                          <a:ea typeface="Times New Roman"/>
                        </a:rPr>
                        <a:t>của</a:t>
                      </a:r>
                      <a:r>
                        <a:rPr lang="en-US" sz="2000" dirty="0">
                          <a:solidFill>
                            <a:srgbClr val="000000"/>
                          </a:solidFill>
                          <a:effectLst/>
                          <a:latin typeface="+mn-lt"/>
                          <a:ea typeface="Times New Roman"/>
                        </a:rPr>
                        <a:t> </a:t>
                      </a:r>
                      <a:r>
                        <a:rPr lang="en-US" sz="2000" dirty="0" err="1">
                          <a:solidFill>
                            <a:srgbClr val="000000"/>
                          </a:solidFill>
                          <a:effectLst/>
                          <a:latin typeface="+mn-lt"/>
                          <a:ea typeface="Times New Roman"/>
                        </a:rPr>
                        <a:t>một</a:t>
                      </a:r>
                      <a:r>
                        <a:rPr lang="en-US" sz="2000" dirty="0">
                          <a:solidFill>
                            <a:srgbClr val="000000"/>
                          </a:solidFill>
                          <a:effectLst/>
                          <a:latin typeface="+mn-lt"/>
                          <a:ea typeface="Times New Roman"/>
                        </a:rPr>
                        <a:t> </a:t>
                      </a:r>
                      <a:r>
                        <a:rPr lang="en-US" sz="2000" dirty="0" err="1">
                          <a:solidFill>
                            <a:srgbClr val="000000"/>
                          </a:solidFill>
                          <a:effectLst/>
                          <a:latin typeface="+mn-lt"/>
                          <a:ea typeface="Times New Roman"/>
                        </a:rPr>
                        <a:t>trạm</a:t>
                      </a:r>
                      <a:r>
                        <a:rPr lang="en-US" sz="2000" dirty="0">
                          <a:solidFill>
                            <a:srgbClr val="000000"/>
                          </a:solidFill>
                          <a:effectLst/>
                          <a:latin typeface="+mn-lt"/>
                          <a:ea typeface="Times New Roman"/>
                        </a:rPr>
                        <a:t>. </a:t>
                      </a:r>
                      <a:r>
                        <a:rPr lang="en-US" sz="2000" dirty="0" err="1">
                          <a:solidFill>
                            <a:srgbClr val="000000"/>
                          </a:solidFill>
                          <a:effectLst/>
                          <a:latin typeface="+mn-lt"/>
                          <a:ea typeface="Times New Roman"/>
                        </a:rPr>
                        <a:t>Kiểu</a:t>
                      </a:r>
                      <a:r>
                        <a:rPr lang="en-US" sz="2000" baseline="0" dirty="0">
                          <a:solidFill>
                            <a:srgbClr val="000000"/>
                          </a:solidFill>
                          <a:effectLst/>
                          <a:latin typeface="+mn-lt"/>
                          <a:ea typeface="Times New Roman"/>
                        </a:rPr>
                        <a:t> </a:t>
                      </a:r>
                      <a:r>
                        <a:rPr lang="en-US" sz="2000" dirty="0" err="1">
                          <a:solidFill>
                            <a:srgbClr val="000000"/>
                          </a:solidFill>
                          <a:effectLst/>
                          <a:latin typeface="+mn-lt"/>
                          <a:ea typeface="Times New Roman"/>
                        </a:rPr>
                        <a:t>IPAddress</a:t>
                      </a:r>
                      <a:endParaRPr lang="en-US" sz="2000" dirty="0">
                        <a:effectLst/>
                        <a:latin typeface="+mn-lt"/>
                        <a:ea typeface="Times New Roman"/>
                      </a:endParaRPr>
                    </a:p>
                  </a:txBody>
                  <a:tcPr marL="50165" marR="50165" marT="47625" marB="47625"/>
                </a:tc>
                <a:extLst>
                  <a:ext uri="{0D108BD9-81ED-4DB2-BD59-A6C34878D82A}">
                    <a16:rowId xmlns:a16="http://schemas.microsoft.com/office/drawing/2014/main" val="10001"/>
                  </a:ext>
                </a:extLst>
              </a:tr>
              <a:tr h="784101">
                <a:tc>
                  <a:txBody>
                    <a:bodyPr/>
                    <a:lstStyle/>
                    <a:p>
                      <a:pPr marL="10160" marR="10160">
                        <a:spcBef>
                          <a:spcPts val="80"/>
                        </a:spcBef>
                        <a:spcAft>
                          <a:spcPts val="80"/>
                        </a:spcAft>
                      </a:pPr>
                      <a:r>
                        <a:rPr lang="en-US" sz="2000" u="sng" dirty="0" err="1">
                          <a:solidFill>
                            <a:srgbClr val="000000"/>
                          </a:solidFill>
                          <a:effectLst/>
                          <a:latin typeface="+mn-lt"/>
                          <a:ea typeface="Times New Roman"/>
                          <a:cs typeface="Times New Roman"/>
                          <a:hlinkClick r:id="rId3"/>
                        </a:rPr>
                        <a:t>GetHostEntry</a:t>
                      </a:r>
                      <a:r>
                        <a:rPr lang="en-US" sz="2000" dirty="0">
                          <a:solidFill>
                            <a:srgbClr val="FF0000"/>
                          </a:solidFill>
                          <a:effectLst/>
                          <a:latin typeface="+mn-lt"/>
                          <a:ea typeface="Times New Roman"/>
                        </a:rPr>
                        <a:t> (String </a:t>
                      </a:r>
                      <a:r>
                        <a:rPr lang="en-US" sz="2000" dirty="0" err="1">
                          <a:solidFill>
                            <a:srgbClr val="FF0000"/>
                          </a:solidFill>
                          <a:effectLst/>
                          <a:latin typeface="+mn-lt"/>
                          <a:ea typeface="Times New Roman"/>
                        </a:rPr>
                        <a:t>IP_Or_HostName</a:t>
                      </a:r>
                      <a:r>
                        <a:rPr lang="en-US" sz="2000" dirty="0">
                          <a:solidFill>
                            <a:srgbClr val="FF0000"/>
                          </a:solidFill>
                          <a:effectLst/>
                          <a:latin typeface="+mn-lt"/>
                          <a:ea typeface="Times New Roman"/>
                        </a:rPr>
                        <a:t>)</a:t>
                      </a:r>
                      <a:endParaRPr lang="en-US" sz="2000" dirty="0">
                        <a:effectLst/>
                        <a:latin typeface="+mn-lt"/>
                        <a:ea typeface="Times New Roman"/>
                      </a:endParaRPr>
                    </a:p>
                    <a:p>
                      <a:pPr marL="10160" marR="10160">
                        <a:spcBef>
                          <a:spcPts val="80"/>
                        </a:spcBef>
                        <a:spcAft>
                          <a:spcPts val="80"/>
                        </a:spcAft>
                      </a:pPr>
                      <a:r>
                        <a:rPr lang="en-US" sz="2000" u="sng" dirty="0" err="1">
                          <a:solidFill>
                            <a:srgbClr val="000000"/>
                          </a:solidFill>
                          <a:effectLst/>
                          <a:latin typeface="+mn-lt"/>
                          <a:ea typeface="Times New Roman"/>
                          <a:cs typeface="Times New Roman"/>
                          <a:hlinkClick r:id="rId3"/>
                        </a:rPr>
                        <a:t>GetHostEntry</a:t>
                      </a:r>
                      <a:r>
                        <a:rPr lang="en-US" sz="2000" dirty="0">
                          <a:solidFill>
                            <a:srgbClr val="FF0000"/>
                          </a:solidFill>
                          <a:effectLst/>
                          <a:latin typeface="+mn-lt"/>
                          <a:ea typeface="Times New Roman"/>
                        </a:rPr>
                        <a:t> (</a:t>
                      </a:r>
                      <a:r>
                        <a:rPr lang="en-US" sz="2000" dirty="0" err="1">
                          <a:solidFill>
                            <a:srgbClr val="FF0000"/>
                          </a:solidFill>
                          <a:effectLst/>
                          <a:latin typeface="+mn-lt"/>
                          <a:ea typeface="Times New Roman"/>
                        </a:rPr>
                        <a:t>IPAddress</a:t>
                      </a:r>
                      <a:r>
                        <a:rPr lang="en-US" sz="2000" dirty="0">
                          <a:solidFill>
                            <a:srgbClr val="FF0000"/>
                          </a:solidFill>
                          <a:effectLst/>
                          <a:latin typeface="+mn-lt"/>
                          <a:ea typeface="Times New Roman"/>
                        </a:rPr>
                        <a:t> IP)</a:t>
                      </a:r>
                      <a:endParaRPr lang="en-US" sz="2000" dirty="0">
                        <a:effectLst/>
                        <a:latin typeface="+mn-lt"/>
                        <a:ea typeface="Times New Roman"/>
                      </a:endParaRPr>
                    </a:p>
                  </a:txBody>
                  <a:tcPr marL="50165" marR="50165" marT="47625" marB="47625"/>
                </a:tc>
                <a:tc>
                  <a:txBody>
                    <a:bodyPr/>
                    <a:lstStyle/>
                    <a:p>
                      <a:pPr marL="10160" marR="10160">
                        <a:spcBef>
                          <a:spcPts val="80"/>
                        </a:spcBef>
                        <a:spcAft>
                          <a:spcPts val="80"/>
                        </a:spcAft>
                      </a:pPr>
                      <a:r>
                        <a:rPr lang="en-US" sz="2000" dirty="0" err="1">
                          <a:solidFill>
                            <a:schemeClr val="tx1"/>
                          </a:solidFill>
                          <a:effectLst/>
                          <a:latin typeface="+mn-lt"/>
                          <a:ea typeface="Times New Roman"/>
                        </a:rPr>
                        <a:t>Giải</a:t>
                      </a:r>
                      <a:r>
                        <a:rPr lang="en-US" sz="2000" dirty="0">
                          <a:solidFill>
                            <a:schemeClr val="tx1"/>
                          </a:solidFill>
                          <a:effectLst/>
                          <a:latin typeface="+mn-lt"/>
                          <a:ea typeface="Times New Roman"/>
                        </a:rPr>
                        <a:t> </a:t>
                      </a:r>
                      <a:r>
                        <a:rPr lang="en-US" sz="2000" dirty="0" err="1">
                          <a:solidFill>
                            <a:schemeClr val="tx1"/>
                          </a:solidFill>
                          <a:effectLst/>
                          <a:latin typeface="+mn-lt"/>
                          <a:ea typeface="Times New Roman"/>
                        </a:rPr>
                        <a:t>đáp</a:t>
                      </a:r>
                      <a:r>
                        <a:rPr lang="en-US" sz="2000" dirty="0">
                          <a:solidFill>
                            <a:schemeClr val="tx1"/>
                          </a:solidFill>
                          <a:effectLst/>
                          <a:latin typeface="+mn-lt"/>
                          <a:ea typeface="Times New Roman"/>
                        </a:rPr>
                        <a:t> </a:t>
                      </a:r>
                      <a:r>
                        <a:rPr lang="en-US" sz="2000" dirty="0" err="1">
                          <a:solidFill>
                            <a:schemeClr val="tx1"/>
                          </a:solidFill>
                          <a:effectLst/>
                          <a:latin typeface="+mn-lt"/>
                          <a:ea typeface="Times New Roman"/>
                        </a:rPr>
                        <a:t>tên</a:t>
                      </a:r>
                      <a:r>
                        <a:rPr lang="en-US" sz="2000" dirty="0">
                          <a:solidFill>
                            <a:schemeClr val="tx1"/>
                          </a:solidFill>
                          <a:effectLst/>
                          <a:latin typeface="+mn-lt"/>
                          <a:ea typeface="Times New Roman"/>
                        </a:rPr>
                        <a:t> </a:t>
                      </a:r>
                      <a:r>
                        <a:rPr lang="en-US" sz="2000" dirty="0" err="1">
                          <a:solidFill>
                            <a:schemeClr val="tx1"/>
                          </a:solidFill>
                          <a:effectLst/>
                          <a:latin typeface="+mn-lt"/>
                          <a:ea typeface="Times New Roman"/>
                        </a:rPr>
                        <a:t>hoặc</a:t>
                      </a:r>
                      <a:r>
                        <a:rPr lang="en-US" sz="2000" dirty="0">
                          <a:solidFill>
                            <a:schemeClr val="tx1"/>
                          </a:solidFill>
                          <a:effectLst/>
                          <a:latin typeface="+mn-lt"/>
                          <a:ea typeface="Times New Roman"/>
                        </a:rPr>
                        <a:t> </a:t>
                      </a:r>
                      <a:r>
                        <a:rPr lang="en-US" sz="2000" dirty="0" err="1">
                          <a:solidFill>
                            <a:schemeClr val="tx1"/>
                          </a:solidFill>
                          <a:effectLst/>
                          <a:latin typeface="+mn-lt"/>
                          <a:ea typeface="Times New Roman"/>
                        </a:rPr>
                        <a:t>địa</a:t>
                      </a:r>
                      <a:r>
                        <a:rPr lang="en-US" sz="2000" dirty="0">
                          <a:solidFill>
                            <a:schemeClr val="tx1"/>
                          </a:solidFill>
                          <a:effectLst/>
                          <a:latin typeface="+mn-lt"/>
                          <a:ea typeface="Times New Roman"/>
                        </a:rPr>
                        <a:t> </a:t>
                      </a:r>
                      <a:r>
                        <a:rPr lang="en-US" sz="2000" dirty="0" err="1">
                          <a:solidFill>
                            <a:schemeClr val="tx1"/>
                          </a:solidFill>
                          <a:effectLst/>
                          <a:latin typeface="+mn-lt"/>
                          <a:ea typeface="Times New Roman"/>
                        </a:rPr>
                        <a:t>chỉ</a:t>
                      </a:r>
                      <a:r>
                        <a:rPr lang="en-US" sz="2000" dirty="0">
                          <a:solidFill>
                            <a:schemeClr val="tx1"/>
                          </a:solidFill>
                          <a:effectLst/>
                          <a:latin typeface="+mn-lt"/>
                          <a:ea typeface="Times New Roman"/>
                        </a:rPr>
                        <a:t> IP </a:t>
                      </a:r>
                      <a:r>
                        <a:rPr lang="en-US" sz="2000" dirty="0" err="1">
                          <a:solidFill>
                            <a:schemeClr val="tx1"/>
                          </a:solidFill>
                          <a:effectLst/>
                          <a:latin typeface="+mn-lt"/>
                          <a:ea typeface="Times New Roman"/>
                        </a:rPr>
                        <a:t>truyền</a:t>
                      </a:r>
                      <a:r>
                        <a:rPr lang="en-US" sz="2000" dirty="0">
                          <a:solidFill>
                            <a:schemeClr val="tx1"/>
                          </a:solidFill>
                          <a:effectLst/>
                          <a:latin typeface="+mn-lt"/>
                          <a:ea typeface="Times New Roman"/>
                        </a:rPr>
                        <a:t> </a:t>
                      </a:r>
                      <a:r>
                        <a:rPr lang="en-US" sz="2000" dirty="0" err="1">
                          <a:solidFill>
                            <a:schemeClr val="tx1"/>
                          </a:solidFill>
                          <a:effectLst/>
                          <a:latin typeface="+mn-lt"/>
                          <a:ea typeface="Times New Roman"/>
                        </a:rPr>
                        <a:t>vào</a:t>
                      </a:r>
                      <a:r>
                        <a:rPr lang="en-US" sz="2000" dirty="0">
                          <a:solidFill>
                            <a:schemeClr val="tx1"/>
                          </a:solidFill>
                          <a:effectLst/>
                          <a:latin typeface="+mn-lt"/>
                          <a:ea typeface="Times New Roman"/>
                        </a:rPr>
                        <a:t> </a:t>
                      </a:r>
                      <a:r>
                        <a:rPr lang="en-US" sz="2000" dirty="0" err="1">
                          <a:solidFill>
                            <a:schemeClr val="tx1"/>
                          </a:solidFill>
                          <a:effectLst/>
                          <a:latin typeface="+mn-lt"/>
                          <a:ea typeface="Times New Roman"/>
                        </a:rPr>
                        <a:t>và</a:t>
                      </a:r>
                      <a:r>
                        <a:rPr lang="en-US" sz="2000" dirty="0">
                          <a:solidFill>
                            <a:schemeClr val="tx1"/>
                          </a:solidFill>
                          <a:effectLst/>
                          <a:latin typeface="+mn-lt"/>
                          <a:ea typeface="Times New Roman"/>
                        </a:rPr>
                        <a:t> </a:t>
                      </a:r>
                      <a:r>
                        <a:rPr lang="en-US" sz="2000" dirty="0" err="1">
                          <a:solidFill>
                            <a:schemeClr val="tx1"/>
                          </a:solidFill>
                          <a:effectLst/>
                          <a:latin typeface="+mn-lt"/>
                          <a:ea typeface="Times New Roman"/>
                        </a:rPr>
                        <a:t>trả</a:t>
                      </a:r>
                      <a:r>
                        <a:rPr lang="en-US" sz="2000" dirty="0">
                          <a:solidFill>
                            <a:schemeClr val="tx1"/>
                          </a:solidFill>
                          <a:effectLst/>
                          <a:latin typeface="+mn-lt"/>
                          <a:ea typeface="Times New Roman"/>
                        </a:rPr>
                        <a:t> </a:t>
                      </a:r>
                      <a:r>
                        <a:rPr lang="en-US" sz="2000" dirty="0" err="1">
                          <a:solidFill>
                            <a:schemeClr val="tx1"/>
                          </a:solidFill>
                          <a:effectLst/>
                          <a:latin typeface="+mn-lt"/>
                          <a:ea typeface="Times New Roman"/>
                        </a:rPr>
                        <a:t>về</a:t>
                      </a:r>
                      <a:r>
                        <a:rPr lang="en-US" sz="2000" dirty="0">
                          <a:solidFill>
                            <a:schemeClr val="tx1"/>
                          </a:solidFill>
                          <a:effectLst/>
                          <a:latin typeface="+mn-lt"/>
                          <a:ea typeface="Times New Roman"/>
                        </a:rPr>
                        <a:t> </a:t>
                      </a:r>
                      <a:r>
                        <a:rPr lang="en-US" sz="2000" dirty="0" err="1">
                          <a:solidFill>
                            <a:schemeClr val="tx1"/>
                          </a:solidFill>
                          <a:effectLst/>
                          <a:latin typeface="+mn-lt"/>
                          <a:ea typeface="Times New Roman"/>
                        </a:rPr>
                        <a:t>một</a:t>
                      </a:r>
                      <a:r>
                        <a:rPr lang="en-US" sz="2000" dirty="0">
                          <a:solidFill>
                            <a:schemeClr val="tx1"/>
                          </a:solidFill>
                          <a:effectLst/>
                          <a:latin typeface="+mn-lt"/>
                          <a:ea typeface="Times New Roman"/>
                        </a:rPr>
                        <a:t> </a:t>
                      </a:r>
                      <a:r>
                        <a:rPr lang="en-US" sz="2000" dirty="0" err="1">
                          <a:solidFill>
                            <a:schemeClr val="tx1"/>
                          </a:solidFill>
                          <a:effectLst/>
                          <a:latin typeface="+mn-lt"/>
                          <a:ea typeface="Times New Roman"/>
                        </a:rPr>
                        <a:t>đối</a:t>
                      </a:r>
                      <a:r>
                        <a:rPr lang="en-US" sz="2000" dirty="0">
                          <a:solidFill>
                            <a:schemeClr val="tx1"/>
                          </a:solidFill>
                          <a:effectLst/>
                          <a:latin typeface="+mn-lt"/>
                          <a:ea typeface="Times New Roman"/>
                        </a:rPr>
                        <a:t> </a:t>
                      </a:r>
                      <a:r>
                        <a:rPr lang="en-US" sz="2000" dirty="0" err="1">
                          <a:solidFill>
                            <a:schemeClr val="tx1"/>
                          </a:solidFill>
                          <a:effectLst/>
                          <a:latin typeface="+mn-lt"/>
                          <a:ea typeface="Times New Roman"/>
                        </a:rPr>
                        <a:t>tượng</a:t>
                      </a:r>
                      <a:r>
                        <a:rPr lang="en-US" sz="2000" dirty="0">
                          <a:solidFill>
                            <a:schemeClr val="tx1"/>
                          </a:solidFill>
                          <a:effectLst/>
                          <a:latin typeface="+mn-lt"/>
                          <a:ea typeface="Times New Roman"/>
                        </a:rPr>
                        <a:t> </a:t>
                      </a:r>
                      <a:r>
                        <a:rPr lang="en-US" sz="2000" b="1" dirty="0" err="1">
                          <a:solidFill>
                            <a:schemeClr val="tx1"/>
                          </a:solidFill>
                          <a:effectLst/>
                          <a:latin typeface="+mn-lt"/>
                          <a:ea typeface="Times New Roman"/>
                        </a:rPr>
                        <a:t>IPHostEntry</a:t>
                      </a:r>
                      <a:r>
                        <a:rPr lang="en-US" sz="2000" b="0" baseline="0" dirty="0">
                          <a:solidFill>
                            <a:schemeClr val="tx1"/>
                          </a:solidFill>
                          <a:effectLst/>
                          <a:latin typeface="+mn-lt"/>
                          <a:ea typeface="Times New Roman"/>
                        </a:rPr>
                        <a:t> </a:t>
                      </a:r>
                      <a:r>
                        <a:rPr lang="en-US" sz="2000" dirty="0" err="1">
                          <a:solidFill>
                            <a:schemeClr val="tx1"/>
                          </a:solidFill>
                          <a:effectLst/>
                          <a:latin typeface="+mn-lt"/>
                          <a:ea typeface="Times New Roman"/>
                        </a:rPr>
                        <a:t>tương</a:t>
                      </a:r>
                      <a:r>
                        <a:rPr lang="en-US" sz="2000" dirty="0">
                          <a:solidFill>
                            <a:schemeClr val="tx1"/>
                          </a:solidFill>
                          <a:effectLst/>
                          <a:latin typeface="+mn-lt"/>
                          <a:ea typeface="Times New Roman"/>
                        </a:rPr>
                        <a:t> </a:t>
                      </a:r>
                      <a:r>
                        <a:rPr lang="en-US" sz="2000" dirty="0" err="1">
                          <a:solidFill>
                            <a:schemeClr val="tx1"/>
                          </a:solidFill>
                          <a:effectLst/>
                          <a:latin typeface="+mn-lt"/>
                          <a:ea typeface="Times New Roman"/>
                        </a:rPr>
                        <a:t>ứng</a:t>
                      </a:r>
                      <a:r>
                        <a:rPr lang="en-US" sz="2000" dirty="0">
                          <a:solidFill>
                            <a:schemeClr val="tx1"/>
                          </a:solidFill>
                          <a:effectLst/>
                          <a:latin typeface="+mn-lt"/>
                          <a:ea typeface="Times New Roman"/>
                        </a:rPr>
                        <a:t>. </a:t>
                      </a:r>
                    </a:p>
                  </a:txBody>
                  <a:tcPr marL="50165" marR="50165" marT="47625" marB="47625"/>
                </a:tc>
                <a:extLst>
                  <a:ext uri="{0D108BD9-81ED-4DB2-BD59-A6C34878D82A}">
                    <a16:rowId xmlns:a16="http://schemas.microsoft.com/office/drawing/2014/main" val="10002"/>
                  </a:ext>
                </a:extLst>
              </a:tr>
              <a:tr h="535709">
                <a:tc>
                  <a:txBody>
                    <a:bodyPr/>
                    <a:lstStyle/>
                    <a:p>
                      <a:pPr marL="10160" marR="10160">
                        <a:spcBef>
                          <a:spcPts val="80"/>
                        </a:spcBef>
                        <a:spcAft>
                          <a:spcPts val="80"/>
                        </a:spcAft>
                      </a:pPr>
                      <a:r>
                        <a:rPr lang="en-US" sz="2000" u="sng" dirty="0" err="1">
                          <a:solidFill>
                            <a:srgbClr val="000000"/>
                          </a:solidFill>
                          <a:effectLst/>
                          <a:latin typeface="+mn-lt"/>
                          <a:ea typeface="Times New Roman"/>
                          <a:cs typeface="Times New Roman"/>
                          <a:hlinkClick r:id="rId4"/>
                        </a:rPr>
                        <a:t>GetHostName</a:t>
                      </a:r>
                      <a:endParaRPr lang="en-US" sz="2000" dirty="0">
                        <a:effectLst/>
                        <a:latin typeface="+mn-lt"/>
                        <a:ea typeface="Times New Roman"/>
                      </a:endParaRPr>
                    </a:p>
                  </a:txBody>
                  <a:tcPr marL="50165" marR="50165" marT="47625" marB="47625"/>
                </a:tc>
                <a:tc>
                  <a:txBody>
                    <a:bodyPr/>
                    <a:lstStyle/>
                    <a:p>
                      <a:pPr marL="10160" marR="10160">
                        <a:spcBef>
                          <a:spcPts val="80"/>
                        </a:spcBef>
                        <a:spcAft>
                          <a:spcPts val="80"/>
                        </a:spcAft>
                      </a:pPr>
                      <a:r>
                        <a:rPr lang="en-US" sz="2000" dirty="0" err="1">
                          <a:solidFill>
                            <a:srgbClr val="000000"/>
                          </a:solidFill>
                          <a:effectLst/>
                          <a:latin typeface="+mn-lt"/>
                          <a:ea typeface="Times New Roman"/>
                        </a:rPr>
                        <a:t>Lấy</a:t>
                      </a:r>
                      <a:r>
                        <a:rPr lang="en-US" sz="2000" dirty="0">
                          <a:solidFill>
                            <a:srgbClr val="000000"/>
                          </a:solidFill>
                          <a:effectLst/>
                          <a:latin typeface="+mn-lt"/>
                          <a:ea typeface="Times New Roman"/>
                        </a:rPr>
                        <a:t> </a:t>
                      </a:r>
                      <a:r>
                        <a:rPr lang="en-US" sz="2000" dirty="0" err="1">
                          <a:solidFill>
                            <a:srgbClr val="000000"/>
                          </a:solidFill>
                          <a:effectLst/>
                          <a:latin typeface="+mn-lt"/>
                          <a:ea typeface="Times New Roman"/>
                        </a:rPr>
                        <a:t>về</a:t>
                      </a:r>
                      <a:r>
                        <a:rPr lang="en-US" sz="2000" dirty="0">
                          <a:solidFill>
                            <a:srgbClr val="000000"/>
                          </a:solidFill>
                          <a:effectLst/>
                          <a:latin typeface="+mn-lt"/>
                          <a:ea typeface="Times New Roman"/>
                        </a:rPr>
                        <a:t> </a:t>
                      </a:r>
                      <a:r>
                        <a:rPr lang="en-US" sz="2000" dirty="0" err="1">
                          <a:solidFill>
                            <a:srgbClr val="000000"/>
                          </a:solidFill>
                          <a:effectLst/>
                          <a:latin typeface="+mn-lt"/>
                          <a:ea typeface="Times New Roman"/>
                        </a:rPr>
                        <a:t>tên</a:t>
                      </a:r>
                      <a:r>
                        <a:rPr lang="en-US" sz="2000" dirty="0">
                          <a:solidFill>
                            <a:srgbClr val="000000"/>
                          </a:solidFill>
                          <a:effectLst/>
                          <a:latin typeface="+mn-lt"/>
                          <a:ea typeface="Times New Roman"/>
                        </a:rPr>
                        <a:t> </a:t>
                      </a:r>
                      <a:r>
                        <a:rPr lang="en-US" sz="2000" dirty="0" err="1">
                          <a:solidFill>
                            <a:srgbClr val="000000"/>
                          </a:solidFill>
                          <a:effectLst/>
                          <a:latin typeface="+mn-lt"/>
                          <a:ea typeface="Times New Roman"/>
                        </a:rPr>
                        <a:t>của</a:t>
                      </a:r>
                      <a:r>
                        <a:rPr lang="en-US" sz="2000" dirty="0">
                          <a:solidFill>
                            <a:srgbClr val="000000"/>
                          </a:solidFill>
                          <a:effectLst/>
                          <a:latin typeface="+mn-lt"/>
                          <a:ea typeface="Times New Roman"/>
                        </a:rPr>
                        <a:t> </a:t>
                      </a:r>
                      <a:r>
                        <a:rPr lang="en-US" sz="2000" dirty="0" err="1">
                          <a:solidFill>
                            <a:srgbClr val="000000"/>
                          </a:solidFill>
                          <a:effectLst/>
                          <a:latin typeface="+mn-lt"/>
                          <a:ea typeface="Times New Roman"/>
                        </a:rPr>
                        <a:t>máy</a:t>
                      </a:r>
                      <a:r>
                        <a:rPr lang="en-US" sz="2000" dirty="0">
                          <a:solidFill>
                            <a:srgbClr val="000000"/>
                          </a:solidFill>
                          <a:effectLst/>
                          <a:latin typeface="+mn-lt"/>
                          <a:ea typeface="Times New Roman"/>
                        </a:rPr>
                        <a:t> </a:t>
                      </a:r>
                      <a:r>
                        <a:rPr lang="en-US" sz="2000" dirty="0" err="1">
                          <a:solidFill>
                            <a:srgbClr val="000000"/>
                          </a:solidFill>
                          <a:effectLst/>
                          <a:latin typeface="+mn-lt"/>
                          <a:ea typeface="Times New Roman"/>
                        </a:rPr>
                        <a:t>tính</a:t>
                      </a:r>
                      <a:r>
                        <a:rPr lang="en-US" sz="2000" dirty="0">
                          <a:solidFill>
                            <a:srgbClr val="000000"/>
                          </a:solidFill>
                          <a:effectLst/>
                          <a:latin typeface="+mn-lt"/>
                          <a:ea typeface="Times New Roman"/>
                        </a:rPr>
                        <a:t> </a:t>
                      </a:r>
                      <a:r>
                        <a:rPr lang="en-US" sz="2000" dirty="0" err="1">
                          <a:solidFill>
                            <a:srgbClr val="000000"/>
                          </a:solidFill>
                          <a:effectLst/>
                          <a:latin typeface="+mn-lt"/>
                          <a:ea typeface="Times New Roman"/>
                        </a:rPr>
                        <a:t>cục</a:t>
                      </a:r>
                      <a:r>
                        <a:rPr lang="en-US" sz="2000" dirty="0">
                          <a:solidFill>
                            <a:srgbClr val="000000"/>
                          </a:solidFill>
                          <a:effectLst/>
                          <a:latin typeface="+mn-lt"/>
                          <a:ea typeface="Times New Roman"/>
                        </a:rPr>
                        <a:t> </a:t>
                      </a:r>
                      <a:r>
                        <a:rPr lang="en-US" sz="2000" dirty="0" err="1">
                          <a:solidFill>
                            <a:srgbClr val="000000"/>
                          </a:solidFill>
                          <a:effectLst/>
                          <a:latin typeface="+mn-lt"/>
                          <a:ea typeface="Times New Roman"/>
                        </a:rPr>
                        <a:t>bộ</a:t>
                      </a:r>
                      <a:r>
                        <a:rPr lang="en-US" sz="2000" dirty="0">
                          <a:solidFill>
                            <a:srgbClr val="000000"/>
                          </a:solidFill>
                          <a:effectLst/>
                          <a:latin typeface="+mn-lt"/>
                          <a:ea typeface="Times New Roman"/>
                        </a:rPr>
                        <a:t> (String). </a:t>
                      </a:r>
                      <a:endParaRPr lang="en-US" sz="2000" dirty="0">
                        <a:effectLst/>
                        <a:latin typeface="+mn-lt"/>
                        <a:ea typeface="Times New Roman"/>
                      </a:endParaRPr>
                    </a:p>
                  </a:txBody>
                  <a:tcPr marL="50165" marR="50165" marT="47625" marB="47625"/>
                </a:tc>
                <a:extLst>
                  <a:ext uri="{0D108BD9-81ED-4DB2-BD59-A6C34878D82A}">
                    <a16:rowId xmlns:a16="http://schemas.microsoft.com/office/drawing/2014/main" val="10003"/>
                  </a:ext>
                </a:extLst>
              </a:tr>
              <a:tr h="535709">
                <a:tc>
                  <a:txBody>
                    <a:bodyPr/>
                    <a:lstStyle/>
                    <a:p>
                      <a:pPr marL="10160" marR="10160">
                        <a:spcBef>
                          <a:spcPts val="80"/>
                        </a:spcBef>
                        <a:spcAft>
                          <a:spcPts val="80"/>
                        </a:spcAft>
                      </a:pPr>
                      <a:r>
                        <a:rPr lang="en-US" sz="2000" u="sng" strike="noStrike" dirty="0">
                          <a:solidFill>
                            <a:srgbClr val="000000"/>
                          </a:solidFill>
                          <a:effectLst/>
                          <a:latin typeface="+mn-lt"/>
                          <a:ea typeface="Times New Roman"/>
                          <a:cs typeface="Times New Roman"/>
                          <a:hlinkClick r:id="rId5"/>
                        </a:rPr>
                        <a:t>Resolve</a:t>
                      </a:r>
                      <a:r>
                        <a:rPr lang="en-US" sz="2000" strike="noStrike" dirty="0">
                          <a:solidFill>
                            <a:srgbClr val="000000"/>
                          </a:solidFill>
                          <a:effectLst/>
                          <a:latin typeface="+mn-lt"/>
                          <a:ea typeface="Times New Roman"/>
                        </a:rPr>
                        <a:t> (String Hostname)</a:t>
                      </a:r>
                      <a:endParaRPr lang="en-US" sz="2000" strike="noStrike" dirty="0">
                        <a:effectLst/>
                        <a:latin typeface="+mn-lt"/>
                        <a:ea typeface="Times New Roman"/>
                      </a:endParaRPr>
                    </a:p>
                  </a:txBody>
                  <a:tcPr marL="50165" marR="50165" marT="47625" marB="47625"/>
                </a:tc>
                <a:tc>
                  <a:txBody>
                    <a:bodyPr/>
                    <a:lstStyle/>
                    <a:p>
                      <a:pPr marL="10160" marR="10160">
                        <a:spcBef>
                          <a:spcPts val="80"/>
                        </a:spcBef>
                        <a:spcAft>
                          <a:spcPts val="80"/>
                        </a:spcAft>
                      </a:pPr>
                      <a:r>
                        <a:rPr lang="en-US" sz="2000">
                          <a:solidFill>
                            <a:srgbClr val="000000"/>
                          </a:solidFill>
                          <a:effectLst/>
                          <a:latin typeface="+mn-lt"/>
                          <a:ea typeface="Times New Roman"/>
                        </a:rPr>
                        <a:t>Chuyển tên của máy hoặc địa chỉ IP thành </a:t>
                      </a:r>
                      <a:r>
                        <a:rPr lang="en-US" sz="2000" b="1">
                          <a:solidFill>
                            <a:srgbClr val="000000"/>
                          </a:solidFill>
                          <a:effectLst/>
                          <a:latin typeface="+mn-lt"/>
                          <a:ea typeface="Times New Roman"/>
                        </a:rPr>
                        <a:t>IPHostEntry</a:t>
                      </a:r>
                      <a:r>
                        <a:rPr lang="en-US" sz="2000">
                          <a:solidFill>
                            <a:srgbClr val="000000"/>
                          </a:solidFill>
                          <a:effectLst/>
                          <a:latin typeface="+mn-lt"/>
                          <a:ea typeface="Times New Roman"/>
                        </a:rPr>
                        <a:t> tương ứng. </a:t>
                      </a:r>
                    </a:p>
                    <a:p>
                      <a:pPr marL="10160" marR="10160">
                        <a:spcBef>
                          <a:spcPts val="80"/>
                        </a:spcBef>
                        <a:spcAft>
                          <a:spcPts val="80"/>
                        </a:spcAft>
                      </a:pPr>
                      <a:r>
                        <a:rPr lang="en-US" sz="2000">
                          <a:solidFill>
                            <a:srgbClr val="000000"/>
                          </a:solidFill>
                          <a:effectLst/>
                          <a:latin typeface="+mn-lt"/>
                          <a:ea typeface="Times New Roman"/>
                          <a:sym typeface="Wingdings"/>
                        </a:rPr>
                        <a:t></a:t>
                      </a:r>
                      <a:r>
                        <a:rPr lang="en-US" sz="2000">
                          <a:solidFill>
                            <a:srgbClr val="000000"/>
                          </a:solidFill>
                          <a:effectLst/>
                          <a:latin typeface="+mn-lt"/>
                          <a:ea typeface="Times New Roman"/>
                        </a:rPr>
                        <a:t> Đã bị bỏ, thay bằng </a:t>
                      </a:r>
                      <a:r>
                        <a:rPr lang="en-US" sz="2000" b="1">
                          <a:solidFill>
                            <a:srgbClr val="000000"/>
                          </a:solidFill>
                          <a:effectLst/>
                          <a:latin typeface="+mn-lt"/>
                          <a:ea typeface="Times New Roman"/>
                        </a:rPr>
                        <a:t>GetHostEntry()</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4"/>
                  </a:ext>
                </a:extLst>
              </a:tr>
            </a:tbl>
          </a:graphicData>
        </a:graphic>
      </p:graphicFrame>
      <p:sp>
        <p:nvSpPr>
          <p:cNvPr id="9" name="Date Placeholder 8"/>
          <p:cNvSpPr>
            <a:spLocks noGrp="1"/>
          </p:cNvSpPr>
          <p:nvPr>
            <p:ph type="dt" sz="half" idx="10"/>
          </p:nvPr>
        </p:nvSpPr>
        <p:spPr/>
        <p:txBody>
          <a:bodyPr/>
          <a:lstStyle/>
          <a:p>
            <a:fld id="{D727234D-F93D-423E-AFF0-91002B6D0769}" type="datetime1">
              <a:rPr lang="vi-VN" smtClean="0"/>
              <a:t>10/09/2024</a:t>
            </a:fld>
            <a:endParaRPr lang="en-US"/>
          </a:p>
        </p:txBody>
      </p:sp>
      <p:sp>
        <p:nvSpPr>
          <p:cNvPr id="10" name="Footer Placeholder 9"/>
          <p:cNvSpPr>
            <a:spLocks noGrp="1"/>
          </p:cNvSpPr>
          <p:nvPr>
            <p:ph type="ftr" sz="quarter" idx="11"/>
          </p:nvPr>
        </p:nvSpPr>
        <p:spPr/>
        <p:txBody>
          <a:bodyPr/>
          <a:lstStyle/>
          <a:p>
            <a:r>
              <a:rPr lang="vi-VN"/>
              <a:t>Chương 3: Sockets</a:t>
            </a:r>
            <a:endParaRPr lang="en-US"/>
          </a:p>
        </p:txBody>
      </p:sp>
      <p:sp>
        <p:nvSpPr>
          <p:cNvPr id="11" name="Slide Number Placeholder 10"/>
          <p:cNvSpPr>
            <a:spLocks noGrp="1"/>
          </p:cNvSpPr>
          <p:nvPr>
            <p:ph type="sldNum" sz="quarter" idx="12"/>
          </p:nvPr>
        </p:nvSpPr>
        <p:spPr/>
        <p:txBody>
          <a:bodyPr/>
          <a:lstStyle/>
          <a:p>
            <a:fld id="{67CF214C-0432-49BA-A478-5B1528AB10DA}" type="slidenum">
              <a:rPr lang="en-US" smtClean="0"/>
              <a:t>32</a:t>
            </a:fld>
            <a:endParaRPr lang="en-US"/>
          </a:p>
        </p:txBody>
      </p:sp>
    </p:spTree>
    <p:extLst>
      <p:ext uri="{BB962C8B-B14F-4D97-AF65-F5344CB8AC3E}">
        <p14:creationId xmlns:p14="http://schemas.microsoft.com/office/powerpoint/2010/main" val="242766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Lớp DNS: các thành viên</a:t>
            </a:r>
          </a:p>
        </p:txBody>
      </p:sp>
      <p:sp>
        <p:nvSpPr>
          <p:cNvPr id="9" name="Date Placeholder 8"/>
          <p:cNvSpPr>
            <a:spLocks noGrp="1"/>
          </p:cNvSpPr>
          <p:nvPr>
            <p:ph type="dt" sz="half" idx="10"/>
          </p:nvPr>
        </p:nvSpPr>
        <p:spPr/>
        <p:txBody>
          <a:bodyPr/>
          <a:lstStyle/>
          <a:p>
            <a:fld id="{BBD9AAB8-477D-4680-AD5B-9D9C44FCC0F6}" type="datetime1">
              <a:rPr lang="vi-VN" smtClean="0"/>
              <a:t>10/09/2024</a:t>
            </a:fld>
            <a:endParaRPr lang="en-US"/>
          </a:p>
        </p:txBody>
      </p:sp>
      <p:sp>
        <p:nvSpPr>
          <p:cNvPr id="10" name="Footer Placeholder 9"/>
          <p:cNvSpPr>
            <a:spLocks noGrp="1"/>
          </p:cNvSpPr>
          <p:nvPr>
            <p:ph type="ftr" sz="quarter" idx="11"/>
          </p:nvPr>
        </p:nvSpPr>
        <p:spPr/>
        <p:txBody>
          <a:bodyPr/>
          <a:lstStyle/>
          <a:p>
            <a:r>
              <a:rPr lang="vi-VN"/>
              <a:t>Chương 3: Sockets</a:t>
            </a:r>
            <a:endParaRPr lang="en-US"/>
          </a:p>
        </p:txBody>
      </p:sp>
      <p:sp>
        <p:nvSpPr>
          <p:cNvPr id="11" name="Slide Number Placeholder 10"/>
          <p:cNvSpPr>
            <a:spLocks noGrp="1"/>
          </p:cNvSpPr>
          <p:nvPr>
            <p:ph type="sldNum" sz="quarter" idx="12"/>
          </p:nvPr>
        </p:nvSpPr>
        <p:spPr/>
        <p:txBody>
          <a:bodyPr/>
          <a:lstStyle/>
          <a:p>
            <a:fld id="{67CF214C-0432-49BA-A478-5B1528AB10DA}" type="slidenum">
              <a:rPr lang="en-US" smtClean="0"/>
              <a:t>33</a:t>
            </a:fld>
            <a:endParaRPr lang="en-US"/>
          </a:p>
        </p:txBody>
      </p:sp>
      <p:sp>
        <p:nvSpPr>
          <p:cNvPr id="4" name="Content Placeholder 3"/>
          <p:cNvSpPr>
            <a:spLocks noGrp="1"/>
          </p:cNvSpPr>
          <p:nvPr>
            <p:ph idx="1"/>
          </p:nvPr>
        </p:nvSpPr>
        <p:spPr>
          <a:xfrm>
            <a:off x="457200" y="1600201"/>
            <a:ext cx="8229600" cy="4493095"/>
          </a:xfrm>
        </p:spPr>
        <p:txBody>
          <a:bodyPr>
            <a:normAutofit/>
          </a:bodyPr>
          <a:lstStyle/>
          <a:p>
            <a:r>
              <a:rPr lang="en-US"/>
              <a:t>Lưu ý: Đây là các </a:t>
            </a:r>
            <a:r>
              <a:rPr lang="en-US" b="1"/>
              <a:t>phương thức tĩnh</a:t>
            </a:r>
            <a:r>
              <a:rPr lang="en-US"/>
              <a:t>, do vậy khi gọi thì gọi trực tiếp từ tên lớp mà không cần phải khai báo một đối tượng mới của lớp này. </a:t>
            </a:r>
          </a:p>
          <a:p>
            <a:r>
              <a:rPr lang="en-US"/>
              <a:t>Ví dụ: Dns.Resolve, Dns.GetHostname, Dns.GetHostEntry, v.v…</a:t>
            </a:r>
          </a:p>
          <a:p>
            <a:endParaRPr lang="en-US"/>
          </a:p>
        </p:txBody>
      </p:sp>
    </p:spTree>
    <p:extLst>
      <p:ext uri="{BB962C8B-B14F-4D97-AF65-F5344CB8AC3E}">
        <p14:creationId xmlns:p14="http://schemas.microsoft.com/office/powerpoint/2010/main" val="3330266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Lớp DNS: ví dụ 1</a:t>
            </a:r>
          </a:p>
        </p:txBody>
      </p:sp>
      <p:sp>
        <p:nvSpPr>
          <p:cNvPr id="9" name="Date Placeholder 8"/>
          <p:cNvSpPr>
            <a:spLocks noGrp="1"/>
          </p:cNvSpPr>
          <p:nvPr>
            <p:ph type="dt" sz="half" idx="10"/>
          </p:nvPr>
        </p:nvSpPr>
        <p:spPr/>
        <p:txBody>
          <a:bodyPr/>
          <a:lstStyle/>
          <a:p>
            <a:fld id="{ED314A7F-064B-4224-8733-19AF1CB33685}" type="datetime1">
              <a:rPr lang="vi-VN" smtClean="0"/>
              <a:t>10/09/2024</a:t>
            </a:fld>
            <a:endParaRPr lang="en-US"/>
          </a:p>
        </p:txBody>
      </p:sp>
      <p:sp>
        <p:nvSpPr>
          <p:cNvPr id="10" name="Footer Placeholder 9"/>
          <p:cNvSpPr>
            <a:spLocks noGrp="1"/>
          </p:cNvSpPr>
          <p:nvPr>
            <p:ph type="ftr" sz="quarter" idx="11"/>
          </p:nvPr>
        </p:nvSpPr>
        <p:spPr/>
        <p:txBody>
          <a:bodyPr/>
          <a:lstStyle/>
          <a:p>
            <a:r>
              <a:rPr lang="vi-VN"/>
              <a:t>Chương 3: Sockets</a:t>
            </a:r>
            <a:endParaRPr lang="en-US"/>
          </a:p>
        </p:txBody>
      </p:sp>
      <p:sp>
        <p:nvSpPr>
          <p:cNvPr id="11" name="Slide Number Placeholder 10"/>
          <p:cNvSpPr>
            <a:spLocks noGrp="1"/>
          </p:cNvSpPr>
          <p:nvPr>
            <p:ph type="sldNum" sz="quarter" idx="12"/>
          </p:nvPr>
        </p:nvSpPr>
        <p:spPr/>
        <p:txBody>
          <a:bodyPr/>
          <a:lstStyle/>
          <a:p>
            <a:fld id="{67CF214C-0432-49BA-A478-5B1528AB10DA}" type="slidenum">
              <a:rPr lang="en-US" smtClean="0"/>
              <a:t>34</a:t>
            </a:fld>
            <a:endParaRPr lang="en-US"/>
          </a:p>
        </p:txBody>
      </p:sp>
      <p:sp>
        <p:nvSpPr>
          <p:cNvPr id="4" name="Content Placeholder 3"/>
          <p:cNvSpPr>
            <a:spLocks noGrp="1"/>
          </p:cNvSpPr>
          <p:nvPr>
            <p:ph idx="1"/>
          </p:nvPr>
        </p:nvSpPr>
        <p:spPr>
          <a:xfrm>
            <a:off x="457200" y="1600201"/>
            <a:ext cx="8229600" cy="4781127"/>
          </a:xfrm>
        </p:spPr>
        <p:txBody>
          <a:bodyPr>
            <a:normAutofit fontScale="70000" lnSpcReduction="20000"/>
          </a:bodyPr>
          <a:lstStyle/>
          <a:p>
            <a:pPr marL="0" indent="0">
              <a:buNone/>
            </a:pPr>
            <a:r>
              <a:rPr lang="en-US" dirty="0"/>
              <a:t>private void </a:t>
            </a:r>
            <a:r>
              <a:rPr lang="en-US" dirty="0" err="1"/>
              <a:t>ShowIPs</a:t>
            </a:r>
            <a:r>
              <a:rPr lang="en-US" dirty="0"/>
              <a:t>()</a:t>
            </a:r>
          </a:p>
          <a:p>
            <a:pPr marL="0" indent="0">
              <a:buNone/>
            </a:pPr>
            <a:r>
              <a:rPr lang="en-US" dirty="0"/>
              <a:t>{</a:t>
            </a:r>
          </a:p>
          <a:p>
            <a:pPr marL="0" indent="0">
              <a:buNone/>
            </a:pPr>
            <a:r>
              <a:rPr lang="en-US" dirty="0"/>
              <a:t>	// </a:t>
            </a:r>
            <a:r>
              <a:rPr lang="en-US" dirty="0" err="1"/>
              <a:t>Lấy</a:t>
            </a:r>
            <a:r>
              <a:rPr lang="en-US" dirty="0"/>
              <a:t> </a:t>
            </a:r>
            <a:r>
              <a:rPr lang="en-US" dirty="0" err="1"/>
              <a:t>tất</a:t>
            </a:r>
            <a:r>
              <a:rPr lang="en-US" dirty="0"/>
              <a:t> </a:t>
            </a:r>
            <a:r>
              <a:rPr lang="en-US" dirty="0" err="1"/>
              <a:t>cả</a:t>
            </a:r>
            <a:r>
              <a:rPr lang="en-US" dirty="0"/>
              <a:t> </a:t>
            </a:r>
            <a:r>
              <a:rPr lang="en-US" dirty="0" err="1"/>
              <a:t>địa</a:t>
            </a:r>
            <a:r>
              <a:rPr lang="en-US" dirty="0"/>
              <a:t> </a:t>
            </a:r>
            <a:r>
              <a:rPr lang="en-US" dirty="0" err="1"/>
              <a:t>chỉ</a:t>
            </a:r>
            <a:r>
              <a:rPr lang="en-US" dirty="0"/>
              <a:t> IP </a:t>
            </a:r>
            <a:r>
              <a:rPr lang="en-US" dirty="0" err="1"/>
              <a:t>của</a:t>
            </a:r>
            <a:r>
              <a:rPr lang="en-US" dirty="0"/>
              <a:t> </a:t>
            </a:r>
            <a:r>
              <a:rPr lang="en-US" dirty="0" err="1"/>
              <a:t>máy</a:t>
            </a:r>
            <a:endParaRPr lang="en-US" dirty="0"/>
          </a:p>
          <a:p>
            <a:pPr marL="0" indent="0">
              <a:buNone/>
            </a:pPr>
            <a:r>
              <a:rPr lang="en-US" dirty="0"/>
              <a:t>	 </a:t>
            </a:r>
            <a:r>
              <a:rPr lang="en-US" dirty="0" err="1"/>
              <a:t>IPAddress</a:t>
            </a:r>
            <a:r>
              <a:rPr lang="en-US" dirty="0"/>
              <a:t>[] add = </a:t>
            </a:r>
            <a:r>
              <a:rPr lang="en-US" dirty="0" err="1"/>
              <a:t>Dns.GetHostAddresses</a:t>
            </a:r>
            <a:r>
              <a:rPr lang="en-US" dirty="0"/>
              <a:t>("</a:t>
            </a:r>
            <a:r>
              <a:rPr lang="en-US" dirty="0" err="1"/>
              <a:t>Nhiem</a:t>
            </a:r>
            <a:r>
              <a:rPr lang="en-US" dirty="0"/>
              <a:t>-PC");</a:t>
            </a:r>
          </a:p>
          <a:p>
            <a:pPr marL="0" indent="0">
              <a:buNone/>
            </a:pPr>
            <a:r>
              <a:rPr lang="en-US" dirty="0"/>
              <a:t>            </a:t>
            </a:r>
            <a:r>
              <a:rPr lang="en-US" dirty="0" err="1"/>
              <a:t>foreach</a:t>
            </a:r>
            <a:r>
              <a:rPr lang="en-US" dirty="0"/>
              <a:t> (</a:t>
            </a:r>
            <a:r>
              <a:rPr lang="en-US" dirty="0" err="1"/>
              <a:t>IPAddress</a:t>
            </a:r>
            <a:r>
              <a:rPr lang="en-US" dirty="0"/>
              <a:t> </a:t>
            </a:r>
            <a:r>
              <a:rPr lang="en-US" dirty="0" err="1"/>
              <a:t>ip</a:t>
            </a:r>
            <a:r>
              <a:rPr lang="en-US" dirty="0"/>
              <a:t> in add) {</a:t>
            </a:r>
          </a:p>
          <a:p>
            <a:pPr marL="0" indent="0">
              <a:buNone/>
            </a:pPr>
            <a:r>
              <a:rPr lang="en-US" dirty="0"/>
              <a:t>               </a:t>
            </a:r>
            <a:r>
              <a:rPr lang="en-US" dirty="0" err="1"/>
              <a:t>MessageBox.Show</a:t>
            </a:r>
            <a:r>
              <a:rPr lang="en-US" dirty="0"/>
              <a:t>(</a:t>
            </a:r>
            <a:r>
              <a:rPr lang="en-US" dirty="0" err="1"/>
              <a:t>ip.ToString</a:t>
            </a:r>
            <a:r>
              <a:rPr lang="en-US" dirty="0"/>
              <a:t>());</a:t>
            </a:r>
          </a:p>
          <a:p>
            <a:pPr marL="0" indent="0">
              <a:buNone/>
            </a:pPr>
            <a:r>
              <a:rPr lang="en-US" dirty="0"/>
              <a:t>            }</a:t>
            </a:r>
          </a:p>
          <a:p>
            <a:pPr marL="0" indent="0">
              <a:buNone/>
            </a:pPr>
            <a:r>
              <a:rPr lang="en-US" dirty="0"/>
              <a:t>	//</a:t>
            </a:r>
            <a:r>
              <a:rPr lang="en-US" dirty="0" err="1"/>
              <a:t>Cách</a:t>
            </a:r>
            <a:r>
              <a:rPr lang="en-US" dirty="0"/>
              <a:t> 2</a:t>
            </a:r>
          </a:p>
          <a:p>
            <a:pPr marL="0" indent="0">
              <a:buNone/>
            </a:pPr>
            <a:r>
              <a:rPr lang="nn-NO" dirty="0"/>
              <a:t>            //for (int i = 0; i &lt; add.Length; i++)</a:t>
            </a:r>
          </a:p>
          <a:p>
            <a:pPr marL="0" indent="0">
              <a:buNone/>
            </a:pPr>
            <a:r>
              <a:rPr lang="en-US" dirty="0"/>
              <a:t>            //{</a:t>
            </a:r>
          </a:p>
          <a:p>
            <a:pPr marL="0" indent="0">
              <a:buNone/>
            </a:pPr>
            <a:r>
              <a:rPr lang="en-US" dirty="0"/>
              <a:t>            //    </a:t>
            </a:r>
            <a:r>
              <a:rPr lang="en-US" dirty="0" err="1"/>
              <a:t>MessageBox.Show</a:t>
            </a:r>
            <a:r>
              <a:rPr lang="en-US" dirty="0"/>
              <a:t>(add[</a:t>
            </a:r>
            <a:r>
              <a:rPr lang="en-US" dirty="0" err="1"/>
              <a:t>i</a:t>
            </a:r>
            <a:r>
              <a:rPr lang="en-US" dirty="0"/>
              <a:t>].</a:t>
            </a:r>
            <a:r>
              <a:rPr lang="en-US" dirty="0" err="1"/>
              <a:t>ToString</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642363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Lớp DNS: ví dụ 2</a:t>
            </a:r>
          </a:p>
        </p:txBody>
      </p:sp>
      <p:sp>
        <p:nvSpPr>
          <p:cNvPr id="9" name="Date Placeholder 8"/>
          <p:cNvSpPr>
            <a:spLocks noGrp="1"/>
          </p:cNvSpPr>
          <p:nvPr>
            <p:ph type="dt" sz="half" idx="10"/>
          </p:nvPr>
        </p:nvSpPr>
        <p:spPr/>
        <p:txBody>
          <a:bodyPr/>
          <a:lstStyle/>
          <a:p>
            <a:fld id="{3B5DD192-A959-4C94-8C2F-D43C6A59993E}" type="datetime1">
              <a:rPr lang="vi-VN" smtClean="0"/>
              <a:t>10/09/2024</a:t>
            </a:fld>
            <a:endParaRPr lang="en-US"/>
          </a:p>
        </p:txBody>
      </p:sp>
      <p:sp>
        <p:nvSpPr>
          <p:cNvPr id="10" name="Footer Placeholder 9"/>
          <p:cNvSpPr>
            <a:spLocks noGrp="1"/>
          </p:cNvSpPr>
          <p:nvPr>
            <p:ph type="ftr" sz="quarter" idx="11"/>
          </p:nvPr>
        </p:nvSpPr>
        <p:spPr/>
        <p:txBody>
          <a:bodyPr/>
          <a:lstStyle/>
          <a:p>
            <a:r>
              <a:rPr lang="vi-VN"/>
              <a:t>Chương 3: Sockets</a:t>
            </a:r>
            <a:endParaRPr lang="en-US"/>
          </a:p>
        </p:txBody>
      </p:sp>
      <p:sp>
        <p:nvSpPr>
          <p:cNvPr id="11" name="Slide Number Placeholder 10"/>
          <p:cNvSpPr>
            <a:spLocks noGrp="1"/>
          </p:cNvSpPr>
          <p:nvPr>
            <p:ph type="sldNum" sz="quarter" idx="12"/>
          </p:nvPr>
        </p:nvSpPr>
        <p:spPr/>
        <p:txBody>
          <a:bodyPr/>
          <a:lstStyle/>
          <a:p>
            <a:fld id="{67CF214C-0432-49BA-A478-5B1528AB10DA}" type="slidenum">
              <a:rPr lang="en-US" smtClean="0"/>
              <a:t>35</a:t>
            </a:fld>
            <a:endParaRPr lang="en-US"/>
          </a:p>
        </p:txBody>
      </p:sp>
      <p:sp>
        <p:nvSpPr>
          <p:cNvPr id="4" name="Content Placeholder 3"/>
          <p:cNvSpPr>
            <a:spLocks noGrp="1"/>
          </p:cNvSpPr>
          <p:nvPr>
            <p:ph idx="1"/>
          </p:nvPr>
        </p:nvSpPr>
        <p:spPr>
          <a:xfrm>
            <a:off x="457200" y="1600201"/>
            <a:ext cx="8229600" cy="4493095"/>
          </a:xfrm>
        </p:spPr>
        <p:txBody>
          <a:bodyPr>
            <a:normAutofit fontScale="85000" lnSpcReduction="20000"/>
          </a:bodyPr>
          <a:lstStyle/>
          <a:p>
            <a:pPr marL="0" indent="0">
              <a:buNone/>
            </a:pPr>
            <a:r>
              <a:rPr lang="en-US"/>
              <a:t>private void CreatIPHostEntry() {</a:t>
            </a:r>
          </a:p>
          <a:p>
            <a:pPr marL="0" indent="0">
              <a:buNone/>
            </a:pPr>
            <a:r>
              <a:rPr lang="en-US"/>
              <a:t>	IPHostEntry iphe1, iphe2, iphe3;</a:t>
            </a:r>
          </a:p>
          <a:p>
            <a:pPr marL="0" indent="0">
              <a:buNone/>
            </a:pPr>
            <a:r>
              <a:rPr lang="en-US"/>
              <a:t>	IPAddress ipadd = IPAddress.Parse("127.0.0.1");</a:t>
            </a:r>
          </a:p>
          <a:p>
            <a:pPr marL="0" indent="0">
              <a:buNone/>
            </a:pPr>
            <a:r>
              <a:rPr lang="en-US"/>
              <a:t>	iphe1 = Dns.GetHostEntry("Notebook");</a:t>
            </a:r>
          </a:p>
          <a:p>
            <a:pPr marL="0" indent="0">
              <a:buNone/>
            </a:pPr>
            <a:r>
              <a:rPr lang="en-US"/>
              <a:t>	iphe2 = Dns.GetHostEntry("127.0.0.1");</a:t>
            </a:r>
          </a:p>
          <a:p>
            <a:pPr marL="0" indent="0">
              <a:buNone/>
            </a:pPr>
            <a:r>
              <a:rPr lang="en-US"/>
              <a:t>	iphe3 = Dns.GetHostEntry(ipadd);</a:t>
            </a:r>
          </a:p>
          <a:p>
            <a:pPr marL="0" indent="0">
              <a:buNone/>
            </a:pPr>
            <a:r>
              <a:rPr lang="en-US"/>
              <a:t>	MessageBox.Show(iphe1.HostName); 	MessageBox.Show(iphe2.HostName) ;</a:t>
            </a:r>
          </a:p>
          <a:p>
            <a:pPr marL="0" indent="0">
              <a:buNone/>
            </a:pPr>
            <a:r>
              <a:rPr lang="en-US"/>
              <a:t>	MessageBox.Show(iphe3.HostName) ;</a:t>
            </a:r>
          </a:p>
          <a:p>
            <a:pPr marL="0" indent="0">
              <a:buNone/>
            </a:pPr>
            <a:r>
              <a:rPr lang="en-US"/>
              <a:t>}</a:t>
            </a:r>
          </a:p>
        </p:txBody>
      </p:sp>
    </p:spTree>
    <p:extLst>
      <p:ext uri="{BB962C8B-B14F-4D97-AF65-F5344CB8AC3E}">
        <p14:creationId xmlns:p14="http://schemas.microsoft.com/office/powerpoint/2010/main" val="527287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UDPClient </a:t>
            </a:r>
          </a:p>
        </p:txBody>
      </p:sp>
      <p:sp>
        <p:nvSpPr>
          <p:cNvPr id="3" name="Content Placeholder 2"/>
          <p:cNvSpPr>
            <a:spLocks noGrp="1"/>
          </p:cNvSpPr>
          <p:nvPr>
            <p:ph idx="1"/>
          </p:nvPr>
        </p:nvSpPr>
        <p:spPr/>
        <p:txBody>
          <a:bodyPr>
            <a:normAutofit fontScale="92500" lnSpcReduction="10000"/>
          </a:bodyPr>
          <a:lstStyle/>
          <a:p>
            <a:r>
              <a:rPr lang="en-US"/>
              <a:t>Giao thức UDP (User Datagram Protocol hay User Define Protocol) là một giao thức phi kết nối (Connectionless) </a:t>
            </a:r>
          </a:p>
          <a:p>
            <a:r>
              <a:rPr lang="en-US"/>
              <a:t>Nói cách khác là không cần thiết lập kết nối giữa hai bên khi tiến hành trao đổi thông tin. </a:t>
            </a:r>
          </a:p>
          <a:p>
            <a:r>
              <a:rPr lang="en-US"/>
              <a:t>Giao thức này không tin cậy bằng giao thức TCP nhưng tốc độ lại nhanh và dễ cài đặt. Ngoài ra, với giao thức UDP ta còn có thể gửi các gói tin quảng bá (Broadcast) cho đồng thời nhiều máy</a:t>
            </a:r>
          </a:p>
        </p:txBody>
      </p:sp>
      <p:sp>
        <p:nvSpPr>
          <p:cNvPr id="4" name="Date Placeholder 3"/>
          <p:cNvSpPr>
            <a:spLocks noGrp="1"/>
          </p:cNvSpPr>
          <p:nvPr>
            <p:ph type="dt" sz="half" idx="10"/>
          </p:nvPr>
        </p:nvSpPr>
        <p:spPr/>
        <p:txBody>
          <a:bodyPr/>
          <a:lstStyle/>
          <a:p>
            <a:fld id="{450297EC-D80E-4BC8-BCA4-12B368B951E3}"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36</a:t>
            </a:fld>
            <a:endParaRPr lang="en-US"/>
          </a:p>
        </p:txBody>
      </p:sp>
    </p:spTree>
    <p:extLst>
      <p:ext uri="{BB962C8B-B14F-4D97-AF65-F5344CB8AC3E}">
        <p14:creationId xmlns:p14="http://schemas.microsoft.com/office/powerpoint/2010/main" val="1853915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UDPClient: trình tự kết nối </a:t>
            </a:r>
          </a:p>
        </p:txBody>
      </p:sp>
      <p:sp>
        <p:nvSpPr>
          <p:cNvPr id="3" name="Content Placeholder 2"/>
          <p:cNvSpPr>
            <a:spLocks noGrp="1"/>
          </p:cNvSpPr>
          <p:nvPr>
            <p:ph idx="1"/>
          </p:nvPr>
        </p:nvSpPr>
        <p:spPr/>
        <p:txBody>
          <a:bodyPr>
            <a:normAutofit/>
          </a:bodyPr>
          <a:lstStyle/>
          <a:p>
            <a:endParaRPr lang="en-US"/>
          </a:p>
        </p:txBody>
      </p:sp>
      <p:sp>
        <p:nvSpPr>
          <p:cNvPr id="4" name="Date Placeholder 3"/>
          <p:cNvSpPr>
            <a:spLocks noGrp="1"/>
          </p:cNvSpPr>
          <p:nvPr>
            <p:ph type="dt" sz="half" idx="10"/>
          </p:nvPr>
        </p:nvSpPr>
        <p:spPr/>
        <p:txBody>
          <a:bodyPr/>
          <a:lstStyle/>
          <a:p>
            <a:fld id="{450297EC-D80E-4BC8-BCA4-12B368B951E3}"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37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645816"/>
            <a:ext cx="3990168" cy="28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192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Lớp UDPClient: các thành viên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362204"/>
              </p:ext>
            </p:extLst>
          </p:nvPr>
        </p:nvGraphicFramePr>
        <p:xfrm>
          <a:off x="539552" y="1556793"/>
          <a:ext cx="8064896" cy="4574309"/>
        </p:xfrm>
        <a:graphic>
          <a:graphicData uri="http://schemas.openxmlformats.org/drawingml/2006/table">
            <a:tbl>
              <a:tblPr firstRow="1" bandRow="1">
                <a:tableStyleId>{5940675A-B579-460E-94D1-54222C63F5DA}</a:tableStyleId>
              </a:tblPr>
              <a:tblGrid>
                <a:gridCol w="2592288">
                  <a:extLst>
                    <a:ext uri="{9D8B030D-6E8A-4147-A177-3AD203B41FA5}">
                      <a16:colId xmlns:a16="http://schemas.microsoft.com/office/drawing/2014/main" val="20000"/>
                    </a:ext>
                  </a:extLst>
                </a:gridCol>
                <a:gridCol w="5472608">
                  <a:extLst>
                    <a:ext uri="{9D8B030D-6E8A-4147-A177-3AD203B41FA5}">
                      <a16:colId xmlns:a16="http://schemas.microsoft.com/office/drawing/2014/main" val="20001"/>
                    </a:ext>
                  </a:extLst>
                </a:gridCol>
              </a:tblGrid>
              <a:tr h="504055">
                <a:tc>
                  <a:txBody>
                    <a:bodyPr/>
                    <a:lstStyle/>
                    <a:p>
                      <a:pPr algn="ctr">
                        <a:spcBef>
                          <a:spcPts val="355"/>
                        </a:spcBef>
                        <a:spcAft>
                          <a:spcPts val="355"/>
                        </a:spcAft>
                      </a:pPr>
                      <a:r>
                        <a:rPr lang="en-US" sz="2000" b="1" kern="1200">
                          <a:solidFill>
                            <a:srgbClr val="000066"/>
                          </a:solidFill>
                          <a:effectLst/>
                          <a:latin typeface="+mn-lt"/>
                          <a:ea typeface="Times New Roman"/>
                          <a:cs typeface="+mn-cs"/>
                        </a:rPr>
                        <a:t>Tên phương</a:t>
                      </a:r>
                      <a:r>
                        <a:rPr lang="en-US" sz="2000" b="1" kern="1200" baseline="0">
                          <a:solidFill>
                            <a:srgbClr val="000066"/>
                          </a:solidFill>
                          <a:effectLst/>
                          <a:latin typeface="+mn-lt"/>
                          <a:ea typeface="Times New Roman"/>
                          <a:cs typeface="+mn-cs"/>
                        </a:rPr>
                        <a:t> thức, thuộc tính</a:t>
                      </a:r>
                      <a:endParaRPr lang="en-US" sz="2000" b="1" kern="1200">
                        <a:solidFill>
                          <a:srgbClr val="000066"/>
                        </a:solidFill>
                        <a:effectLst/>
                        <a:latin typeface="+mn-lt"/>
                        <a:ea typeface="Times New Roman"/>
                        <a:cs typeface="+mn-cs"/>
                      </a:endParaRPr>
                    </a:p>
                  </a:txBody>
                  <a:tcPr marL="68580" marR="68580" marT="0" marB="0" anchor="ctr"/>
                </a:tc>
                <a:tc>
                  <a:txBody>
                    <a:bodyPr/>
                    <a:lstStyle/>
                    <a:p>
                      <a:pPr algn="ctr">
                        <a:spcBef>
                          <a:spcPts val="355"/>
                        </a:spcBef>
                        <a:spcAft>
                          <a:spcPts val="355"/>
                        </a:spcAft>
                      </a:pPr>
                      <a:r>
                        <a:rPr lang="en-US" sz="2000" b="1">
                          <a:solidFill>
                            <a:srgbClr val="000066"/>
                          </a:solidFill>
                          <a:effectLst/>
                          <a:latin typeface="+mn-lt"/>
                          <a:ea typeface="Times New Roman"/>
                        </a:rPr>
                        <a:t>Mô</a:t>
                      </a:r>
                      <a:r>
                        <a:rPr lang="en-US" sz="2000" b="1" baseline="0">
                          <a:solidFill>
                            <a:srgbClr val="000066"/>
                          </a:solidFill>
                          <a:effectLst/>
                          <a:latin typeface="+mn-lt"/>
                          <a:ea typeface="Times New Roman"/>
                        </a:rPr>
                        <a:t> tả</a:t>
                      </a:r>
                      <a:endParaRPr lang="en-US" sz="2000">
                        <a:effectLst/>
                        <a:latin typeface="+mn-lt"/>
                        <a:ea typeface="Times New Roman"/>
                      </a:endParaRPr>
                    </a:p>
                  </a:txBody>
                  <a:tcPr marL="68580" marR="68580" marT="0" marB="0" anchor="ctr"/>
                </a:tc>
                <a:extLst>
                  <a:ext uri="{0D108BD9-81ED-4DB2-BD59-A6C34878D82A}">
                    <a16:rowId xmlns:a16="http://schemas.microsoft.com/office/drawing/2014/main" val="10000"/>
                  </a:ext>
                </a:extLst>
              </a:tr>
              <a:tr h="504056">
                <a:tc>
                  <a:txBody>
                    <a:bodyPr/>
                    <a:lstStyle/>
                    <a:p>
                      <a:pPr marL="10160" marR="10160">
                        <a:spcBef>
                          <a:spcPts val="80"/>
                        </a:spcBef>
                        <a:spcAft>
                          <a:spcPts val="80"/>
                        </a:spcAft>
                      </a:pPr>
                      <a:r>
                        <a:rPr lang="en-US" sz="2000" u="sng">
                          <a:solidFill>
                            <a:srgbClr val="000000"/>
                          </a:solidFill>
                          <a:effectLst/>
                          <a:latin typeface="+mn-lt"/>
                          <a:ea typeface="Times New Roman"/>
                          <a:cs typeface="Times New Roman"/>
                          <a:hlinkClick r:id="rId2"/>
                        </a:rPr>
                        <a:t>UdpClient () </a:t>
                      </a:r>
                      <a:endParaRPr lang="en-US" sz="2000">
                        <a:effectLst/>
                        <a:latin typeface="+mn-lt"/>
                        <a:ea typeface="Times New Roman"/>
                      </a:endParaRPr>
                    </a:p>
                  </a:txBody>
                  <a:tcPr marL="50165" marR="50165" marT="47625" marB="47625"/>
                </a:tc>
                <a:tc>
                  <a:txBody>
                    <a:bodyPr/>
                    <a:lstStyle/>
                    <a:p>
                      <a:pPr marL="10160" marR="10160">
                        <a:spcBef>
                          <a:spcPts val="790"/>
                        </a:spcBef>
                        <a:spcAft>
                          <a:spcPts val="395"/>
                        </a:spcAft>
                      </a:pPr>
                      <a:r>
                        <a:rPr lang="en-US" sz="2000">
                          <a:solidFill>
                            <a:srgbClr val="000000"/>
                          </a:solidFill>
                          <a:effectLst/>
                          <a:latin typeface="+mn-lt"/>
                          <a:ea typeface="Times New Roman"/>
                        </a:rPr>
                        <a:t>Tạo một đối tượng (thể hiện) mới của lớp UDPClient. </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1"/>
                  </a:ext>
                </a:extLst>
              </a:tr>
              <a:tr h="784101">
                <a:tc>
                  <a:txBody>
                    <a:bodyPr/>
                    <a:lstStyle/>
                    <a:p>
                      <a:pPr marL="10160" marR="10160">
                        <a:spcBef>
                          <a:spcPts val="80"/>
                        </a:spcBef>
                        <a:spcAft>
                          <a:spcPts val="80"/>
                        </a:spcAft>
                      </a:pPr>
                      <a:r>
                        <a:rPr lang="en-US" sz="2000" u="sng">
                          <a:solidFill>
                            <a:srgbClr val="000000"/>
                          </a:solidFill>
                          <a:effectLst/>
                          <a:latin typeface="+mn-lt"/>
                          <a:ea typeface="Times New Roman"/>
                          <a:cs typeface="Times New Roman"/>
                          <a:hlinkClick r:id="rId3"/>
                        </a:rPr>
                        <a:t>UdpClient (AddressFamily) </a:t>
                      </a:r>
                      <a:endParaRPr lang="en-US" sz="2000">
                        <a:effectLst/>
                        <a:latin typeface="+mn-lt"/>
                        <a:ea typeface="Times New Roman"/>
                      </a:endParaRPr>
                    </a:p>
                  </a:txBody>
                  <a:tcPr marL="50165" marR="50165" marT="47625" marB="47625"/>
                </a:tc>
                <a:tc>
                  <a:txBody>
                    <a:bodyPr/>
                    <a:lstStyle/>
                    <a:p>
                      <a:pPr marL="10160" marR="10160">
                        <a:spcBef>
                          <a:spcPts val="790"/>
                        </a:spcBef>
                        <a:spcAft>
                          <a:spcPts val="395"/>
                        </a:spcAft>
                      </a:pPr>
                      <a:r>
                        <a:rPr lang="en-US" sz="2000">
                          <a:solidFill>
                            <a:srgbClr val="000000"/>
                          </a:solidFill>
                          <a:effectLst/>
                          <a:latin typeface="+mn-lt"/>
                          <a:ea typeface="Times New Roman"/>
                        </a:rPr>
                        <a:t> Tạo một đối tượng (thể hiện) mới của lớp UDPClient. Thuộc một dòng địa chỉ (AddressFamily) được chỉ định.</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2"/>
                  </a:ext>
                </a:extLst>
              </a:tr>
              <a:tr h="535709">
                <a:tc>
                  <a:txBody>
                    <a:bodyPr/>
                    <a:lstStyle/>
                    <a:p>
                      <a:pPr marL="10160" marR="10160">
                        <a:spcBef>
                          <a:spcPts val="80"/>
                        </a:spcBef>
                        <a:spcAft>
                          <a:spcPts val="80"/>
                        </a:spcAft>
                      </a:pPr>
                      <a:r>
                        <a:rPr lang="en-US" sz="2000" u="sng">
                          <a:solidFill>
                            <a:srgbClr val="000000"/>
                          </a:solidFill>
                          <a:effectLst/>
                          <a:latin typeface="+mn-lt"/>
                          <a:ea typeface="Times New Roman"/>
                          <a:cs typeface="Times New Roman"/>
                          <a:hlinkClick r:id="rId4"/>
                        </a:rPr>
                        <a:t>UdpClient (LocalPort: Int32) </a:t>
                      </a:r>
                      <a:endParaRPr lang="en-US" sz="2000">
                        <a:effectLst/>
                        <a:latin typeface="+mn-lt"/>
                        <a:ea typeface="Times New Roman"/>
                      </a:endParaRPr>
                    </a:p>
                  </a:txBody>
                  <a:tcPr marL="50165" marR="50165" marT="47625" marB="47625"/>
                </a:tc>
                <a:tc>
                  <a:txBody>
                    <a:bodyPr/>
                    <a:lstStyle/>
                    <a:p>
                      <a:pPr marL="10160" marR="10160">
                        <a:spcBef>
                          <a:spcPts val="790"/>
                        </a:spcBef>
                        <a:spcAft>
                          <a:spcPts val="395"/>
                        </a:spcAft>
                      </a:pPr>
                      <a:r>
                        <a:rPr lang="en-US" sz="2000">
                          <a:solidFill>
                            <a:srgbClr val="000000"/>
                          </a:solidFill>
                          <a:effectLst/>
                          <a:latin typeface="+mn-lt"/>
                          <a:ea typeface="Times New Roman"/>
                        </a:rPr>
                        <a:t>Tạo một </a:t>
                      </a:r>
                      <a:r>
                        <a:rPr lang="en-US" sz="2000" b="1">
                          <a:solidFill>
                            <a:srgbClr val="000000"/>
                          </a:solidFill>
                          <a:effectLst/>
                          <a:latin typeface="+mn-lt"/>
                          <a:ea typeface="Times New Roman"/>
                        </a:rPr>
                        <a:t>UdpClient</a:t>
                      </a:r>
                      <a:r>
                        <a:rPr lang="en-US" sz="2000">
                          <a:solidFill>
                            <a:srgbClr val="000000"/>
                          </a:solidFill>
                          <a:effectLst/>
                          <a:latin typeface="+mn-lt"/>
                          <a:ea typeface="Times New Roman"/>
                        </a:rPr>
                        <a:t> và gắn (bind) một cổng cho nó. </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3"/>
                  </a:ext>
                </a:extLst>
              </a:tr>
              <a:tr h="535709">
                <a:tc>
                  <a:txBody>
                    <a:bodyPr/>
                    <a:lstStyle/>
                    <a:p>
                      <a:pPr marL="10160" marR="10160">
                        <a:spcBef>
                          <a:spcPts val="80"/>
                        </a:spcBef>
                        <a:spcAft>
                          <a:spcPts val="80"/>
                        </a:spcAft>
                      </a:pPr>
                      <a:r>
                        <a:rPr lang="en-US" sz="2000" u="sng" kern="1200">
                          <a:solidFill>
                            <a:srgbClr val="4A18D8"/>
                          </a:solidFill>
                          <a:effectLst/>
                          <a:latin typeface="+mn-lt"/>
                          <a:ea typeface="Times New Roman"/>
                          <a:cs typeface="Times New Roman"/>
                        </a:rPr>
                        <a:t>Active</a:t>
                      </a:r>
                    </a:p>
                  </a:txBody>
                  <a:tcPr marL="50165" marR="50165" marT="47625" marB="47625"/>
                </a:tc>
                <a:tc>
                  <a:txBody>
                    <a:bodyPr/>
                    <a:lstStyle/>
                    <a:p>
                      <a:pPr marL="10160" marR="10160">
                        <a:spcBef>
                          <a:spcPts val="790"/>
                        </a:spcBef>
                        <a:spcAft>
                          <a:spcPts val="395"/>
                        </a:spcAft>
                      </a:pPr>
                      <a:r>
                        <a:rPr lang="en-US" sz="2000">
                          <a:effectLst/>
                          <a:latin typeface="+mn-lt"/>
                          <a:ea typeface="Times New Roman"/>
                        </a:rPr>
                        <a:t>Lấy</a:t>
                      </a:r>
                      <a:r>
                        <a:rPr lang="en-US" sz="2000" baseline="0">
                          <a:effectLst/>
                          <a:latin typeface="+mn-lt"/>
                          <a:ea typeface="Times New Roman"/>
                        </a:rPr>
                        <a:t> về hoặc thiết lập giá trị cho biết kết nối với máy ở xa đã được tạo ra chưa. Kiểu dữ liệu là bool</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4"/>
                  </a:ext>
                </a:extLst>
              </a:tr>
              <a:tr h="535709">
                <a:tc>
                  <a:txBody>
                    <a:bodyPr/>
                    <a:lstStyle/>
                    <a:p>
                      <a:pPr marL="10160" marR="10160">
                        <a:spcBef>
                          <a:spcPts val="80"/>
                        </a:spcBef>
                        <a:spcAft>
                          <a:spcPts val="80"/>
                        </a:spcAft>
                      </a:pPr>
                      <a:r>
                        <a:rPr lang="en-US" sz="2000">
                          <a:solidFill>
                            <a:srgbClr val="4A18D8"/>
                          </a:solidFill>
                          <a:effectLst/>
                          <a:latin typeface="+mn-lt"/>
                          <a:ea typeface="Times New Roman"/>
                        </a:rPr>
                        <a:t>Client</a:t>
                      </a:r>
                    </a:p>
                  </a:txBody>
                  <a:tcPr marL="50165" marR="50165" marT="47625" marB="47625"/>
                </a:tc>
                <a:tc>
                  <a:txBody>
                    <a:bodyPr/>
                    <a:lstStyle/>
                    <a:p>
                      <a:pPr marL="10160" marR="10160">
                        <a:spcBef>
                          <a:spcPts val="790"/>
                        </a:spcBef>
                        <a:spcAft>
                          <a:spcPts val="395"/>
                        </a:spcAft>
                      </a:pPr>
                      <a:r>
                        <a:rPr lang="en-US" sz="2000">
                          <a:effectLst/>
                          <a:latin typeface="+mn-lt"/>
                          <a:ea typeface="Times New Roman"/>
                        </a:rPr>
                        <a:t>Lấy</a:t>
                      </a:r>
                      <a:r>
                        <a:rPr lang="en-US" sz="2000" baseline="0">
                          <a:effectLst/>
                          <a:latin typeface="+mn-lt"/>
                          <a:ea typeface="Times New Roman"/>
                        </a:rPr>
                        <a:t> về hoặc thiết lập các socket</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5"/>
                  </a:ext>
                </a:extLst>
              </a:tr>
            </a:tbl>
          </a:graphicData>
        </a:graphic>
      </p:graphicFrame>
      <p:sp>
        <p:nvSpPr>
          <p:cNvPr id="9" name="Date Placeholder 8"/>
          <p:cNvSpPr>
            <a:spLocks noGrp="1"/>
          </p:cNvSpPr>
          <p:nvPr>
            <p:ph type="dt" sz="half" idx="10"/>
          </p:nvPr>
        </p:nvSpPr>
        <p:spPr/>
        <p:txBody>
          <a:bodyPr/>
          <a:lstStyle/>
          <a:p>
            <a:fld id="{656FEE23-A689-40D0-9097-EE0B54B150C2}" type="datetime1">
              <a:rPr lang="vi-VN" smtClean="0"/>
              <a:t>10/09/2024</a:t>
            </a:fld>
            <a:endParaRPr lang="en-US"/>
          </a:p>
        </p:txBody>
      </p:sp>
      <p:sp>
        <p:nvSpPr>
          <p:cNvPr id="10" name="Footer Placeholder 9"/>
          <p:cNvSpPr>
            <a:spLocks noGrp="1"/>
          </p:cNvSpPr>
          <p:nvPr>
            <p:ph type="ftr" sz="quarter" idx="11"/>
          </p:nvPr>
        </p:nvSpPr>
        <p:spPr/>
        <p:txBody>
          <a:bodyPr/>
          <a:lstStyle/>
          <a:p>
            <a:r>
              <a:rPr lang="vi-VN"/>
              <a:t>Chương 3: Sockets</a:t>
            </a:r>
            <a:endParaRPr lang="en-US"/>
          </a:p>
        </p:txBody>
      </p:sp>
      <p:sp>
        <p:nvSpPr>
          <p:cNvPr id="11" name="Slide Number Placeholder 10"/>
          <p:cNvSpPr>
            <a:spLocks noGrp="1"/>
          </p:cNvSpPr>
          <p:nvPr>
            <p:ph type="sldNum" sz="quarter" idx="12"/>
          </p:nvPr>
        </p:nvSpPr>
        <p:spPr/>
        <p:txBody>
          <a:bodyPr/>
          <a:lstStyle/>
          <a:p>
            <a:fld id="{67CF214C-0432-49BA-A478-5B1528AB10DA}" type="slidenum">
              <a:rPr lang="en-US" smtClean="0"/>
              <a:t>38</a:t>
            </a:fld>
            <a:endParaRPr lang="en-US"/>
          </a:p>
        </p:txBody>
      </p:sp>
    </p:spTree>
    <p:extLst>
      <p:ext uri="{BB962C8B-B14F-4D97-AF65-F5344CB8AC3E}">
        <p14:creationId xmlns:p14="http://schemas.microsoft.com/office/powerpoint/2010/main" val="26925221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Lớp UDPClient: các thành viên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272212619"/>
              </p:ext>
            </p:extLst>
          </p:nvPr>
        </p:nvGraphicFramePr>
        <p:xfrm>
          <a:off x="539552" y="1556793"/>
          <a:ext cx="8064896" cy="3707506"/>
        </p:xfrm>
        <a:graphic>
          <a:graphicData uri="http://schemas.openxmlformats.org/drawingml/2006/table">
            <a:tbl>
              <a:tblPr firstRow="1" bandRow="1">
                <a:tableStyleId>{5940675A-B579-460E-94D1-54222C63F5DA}</a:tableStyleId>
              </a:tblPr>
              <a:tblGrid>
                <a:gridCol w="2592288">
                  <a:extLst>
                    <a:ext uri="{9D8B030D-6E8A-4147-A177-3AD203B41FA5}">
                      <a16:colId xmlns:a16="http://schemas.microsoft.com/office/drawing/2014/main" val="20000"/>
                    </a:ext>
                  </a:extLst>
                </a:gridCol>
                <a:gridCol w="5472608">
                  <a:extLst>
                    <a:ext uri="{9D8B030D-6E8A-4147-A177-3AD203B41FA5}">
                      <a16:colId xmlns:a16="http://schemas.microsoft.com/office/drawing/2014/main" val="20001"/>
                    </a:ext>
                  </a:extLst>
                </a:gridCol>
              </a:tblGrid>
              <a:tr h="504055">
                <a:tc>
                  <a:txBody>
                    <a:bodyPr/>
                    <a:lstStyle/>
                    <a:p>
                      <a:pPr algn="ctr">
                        <a:spcBef>
                          <a:spcPts val="355"/>
                        </a:spcBef>
                        <a:spcAft>
                          <a:spcPts val="355"/>
                        </a:spcAft>
                      </a:pPr>
                      <a:r>
                        <a:rPr lang="en-US" sz="2000" b="1" kern="1200">
                          <a:solidFill>
                            <a:srgbClr val="000066"/>
                          </a:solidFill>
                          <a:effectLst/>
                          <a:latin typeface="+mn-lt"/>
                          <a:ea typeface="Times New Roman"/>
                          <a:cs typeface="+mn-cs"/>
                        </a:rPr>
                        <a:t>Tên phương</a:t>
                      </a:r>
                      <a:r>
                        <a:rPr lang="en-US" sz="2000" b="1" kern="1200" baseline="0">
                          <a:solidFill>
                            <a:srgbClr val="000066"/>
                          </a:solidFill>
                          <a:effectLst/>
                          <a:latin typeface="+mn-lt"/>
                          <a:ea typeface="Times New Roman"/>
                          <a:cs typeface="+mn-cs"/>
                        </a:rPr>
                        <a:t> thức</a:t>
                      </a:r>
                      <a:endParaRPr lang="en-US" sz="2000" b="1" kern="1200">
                        <a:solidFill>
                          <a:srgbClr val="000066"/>
                        </a:solidFill>
                        <a:effectLst/>
                        <a:latin typeface="+mn-lt"/>
                        <a:ea typeface="Times New Roman"/>
                        <a:cs typeface="+mn-cs"/>
                      </a:endParaRPr>
                    </a:p>
                  </a:txBody>
                  <a:tcPr marL="68580" marR="68580" marT="0" marB="0" anchor="ctr"/>
                </a:tc>
                <a:tc>
                  <a:txBody>
                    <a:bodyPr/>
                    <a:lstStyle/>
                    <a:p>
                      <a:pPr algn="ctr">
                        <a:spcBef>
                          <a:spcPts val="355"/>
                        </a:spcBef>
                        <a:spcAft>
                          <a:spcPts val="355"/>
                        </a:spcAft>
                      </a:pPr>
                      <a:r>
                        <a:rPr lang="en-US" sz="2000" b="1">
                          <a:solidFill>
                            <a:srgbClr val="000066"/>
                          </a:solidFill>
                          <a:effectLst/>
                          <a:latin typeface="+mn-lt"/>
                          <a:ea typeface="Times New Roman"/>
                        </a:rPr>
                        <a:t>Mô</a:t>
                      </a:r>
                      <a:r>
                        <a:rPr lang="en-US" sz="2000" b="1" baseline="0">
                          <a:solidFill>
                            <a:srgbClr val="000066"/>
                          </a:solidFill>
                          <a:effectLst/>
                          <a:latin typeface="+mn-lt"/>
                          <a:ea typeface="Times New Roman"/>
                        </a:rPr>
                        <a:t> tả</a:t>
                      </a:r>
                      <a:endParaRPr lang="en-US" sz="2000">
                        <a:effectLst/>
                        <a:latin typeface="+mn-lt"/>
                        <a:ea typeface="Times New Roman"/>
                      </a:endParaRPr>
                    </a:p>
                  </a:txBody>
                  <a:tcPr marL="68580" marR="68580" marT="0" marB="0" anchor="ctr"/>
                </a:tc>
                <a:extLst>
                  <a:ext uri="{0D108BD9-81ED-4DB2-BD59-A6C34878D82A}">
                    <a16:rowId xmlns:a16="http://schemas.microsoft.com/office/drawing/2014/main" val="10000"/>
                  </a:ext>
                </a:extLst>
              </a:tr>
              <a:tr h="504056">
                <a:tc>
                  <a:txBody>
                    <a:bodyPr/>
                    <a:lstStyle/>
                    <a:p>
                      <a:pPr marL="10160" marR="10160">
                        <a:spcBef>
                          <a:spcPts val="80"/>
                        </a:spcBef>
                        <a:spcAft>
                          <a:spcPts val="80"/>
                        </a:spcAft>
                      </a:pPr>
                      <a:r>
                        <a:rPr lang="en-US" sz="2000" u="sng">
                          <a:solidFill>
                            <a:srgbClr val="000000"/>
                          </a:solidFill>
                          <a:effectLst/>
                          <a:latin typeface="+mn-lt"/>
                          <a:ea typeface="Times New Roman"/>
                          <a:cs typeface="Times New Roman"/>
                          <a:hlinkClick r:id="rId2"/>
                        </a:rPr>
                        <a:t>UdpClient (IPEndPoint) </a:t>
                      </a:r>
                      <a:endParaRPr lang="en-US" sz="2000">
                        <a:effectLst/>
                        <a:latin typeface="+mn-lt"/>
                        <a:ea typeface="Times New Roman"/>
                      </a:endParaRPr>
                    </a:p>
                  </a:txBody>
                  <a:tcPr marL="50165" marR="50165" marT="47625" marB="47625"/>
                </a:tc>
                <a:tc>
                  <a:txBody>
                    <a:bodyPr/>
                    <a:lstStyle/>
                    <a:p>
                      <a:pPr marL="10160" marR="10160">
                        <a:spcBef>
                          <a:spcPts val="790"/>
                        </a:spcBef>
                        <a:spcAft>
                          <a:spcPts val="395"/>
                        </a:spcAft>
                      </a:pPr>
                      <a:r>
                        <a:rPr lang="en-US" sz="2000">
                          <a:solidFill>
                            <a:srgbClr val="000000"/>
                          </a:solidFill>
                          <a:effectLst/>
                          <a:latin typeface="+mn-lt"/>
                          <a:ea typeface="Times New Roman"/>
                        </a:rPr>
                        <a:t>Tạo một </a:t>
                      </a:r>
                      <a:r>
                        <a:rPr lang="en-US" sz="2000" b="1">
                          <a:solidFill>
                            <a:srgbClr val="000000"/>
                          </a:solidFill>
                          <a:effectLst/>
                          <a:latin typeface="+mn-lt"/>
                          <a:ea typeface="Times New Roman"/>
                        </a:rPr>
                        <a:t>UdpClient</a:t>
                      </a:r>
                      <a:r>
                        <a:rPr lang="en-US" sz="2000">
                          <a:solidFill>
                            <a:srgbClr val="000000"/>
                          </a:solidFill>
                          <a:effectLst/>
                          <a:latin typeface="+mn-lt"/>
                          <a:ea typeface="Times New Roman"/>
                        </a:rPr>
                        <a:t> và gắn (bind) một IPEndpoint (gán địa chỉ IP và cổng) cho nó.</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1"/>
                  </a:ext>
                </a:extLst>
              </a:tr>
              <a:tr h="784101">
                <a:tc>
                  <a:txBody>
                    <a:bodyPr/>
                    <a:lstStyle/>
                    <a:p>
                      <a:pPr marL="10160" marR="10160">
                        <a:spcBef>
                          <a:spcPts val="80"/>
                        </a:spcBef>
                        <a:spcAft>
                          <a:spcPts val="80"/>
                        </a:spcAft>
                      </a:pPr>
                      <a:r>
                        <a:rPr lang="en-US" sz="2000" u="sng">
                          <a:solidFill>
                            <a:srgbClr val="000000"/>
                          </a:solidFill>
                          <a:effectLst/>
                          <a:latin typeface="+mn-lt"/>
                          <a:ea typeface="Times New Roman"/>
                          <a:cs typeface="Times New Roman"/>
                          <a:hlinkClick r:id="rId3"/>
                        </a:rPr>
                        <a:t>UdpClient (Int32, AddressFamily) </a:t>
                      </a:r>
                      <a:endParaRPr lang="en-US" sz="2000">
                        <a:effectLst/>
                        <a:latin typeface="+mn-lt"/>
                        <a:ea typeface="Times New Roman"/>
                      </a:endParaRPr>
                    </a:p>
                  </a:txBody>
                  <a:tcPr marL="50165" marR="50165" marT="47625" marB="47625"/>
                </a:tc>
                <a:tc>
                  <a:txBody>
                    <a:bodyPr/>
                    <a:lstStyle/>
                    <a:p>
                      <a:pPr marL="10160" marR="10160">
                        <a:spcBef>
                          <a:spcPts val="790"/>
                        </a:spcBef>
                        <a:spcAft>
                          <a:spcPts val="395"/>
                        </a:spcAft>
                      </a:pPr>
                      <a:r>
                        <a:rPr lang="en-US" sz="2000">
                          <a:solidFill>
                            <a:srgbClr val="000000"/>
                          </a:solidFill>
                          <a:effectLst/>
                          <a:latin typeface="+mn-lt"/>
                          <a:ea typeface="Times New Roman"/>
                        </a:rPr>
                        <a:t>Tạo một </a:t>
                      </a:r>
                      <a:r>
                        <a:rPr lang="en-US" sz="2000" b="1">
                          <a:solidFill>
                            <a:srgbClr val="000000"/>
                          </a:solidFill>
                          <a:effectLst/>
                          <a:latin typeface="+mn-lt"/>
                          <a:ea typeface="Times New Roman"/>
                        </a:rPr>
                        <a:t>UdpClient</a:t>
                      </a:r>
                      <a:r>
                        <a:rPr lang="en-US" sz="2000">
                          <a:solidFill>
                            <a:srgbClr val="000000"/>
                          </a:solidFill>
                          <a:effectLst/>
                          <a:latin typeface="+mn-lt"/>
                          <a:ea typeface="Times New Roman"/>
                        </a:rPr>
                        <a:t> và gán số hiệu cổng, AddressFamily</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2"/>
                  </a:ext>
                </a:extLst>
              </a:tr>
              <a:tr h="535709">
                <a:tc>
                  <a:txBody>
                    <a:bodyPr/>
                    <a:lstStyle/>
                    <a:p>
                      <a:pPr marL="10160" marR="10160">
                        <a:spcBef>
                          <a:spcPts val="80"/>
                        </a:spcBef>
                        <a:spcAft>
                          <a:spcPts val="80"/>
                        </a:spcAft>
                      </a:pPr>
                      <a:r>
                        <a:rPr lang="en-US" sz="2000" u="sng">
                          <a:solidFill>
                            <a:srgbClr val="000000"/>
                          </a:solidFill>
                          <a:effectLst/>
                          <a:latin typeface="+mn-lt"/>
                          <a:ea typeface="Times New Roman"/>
                          <a:cs typeface="Times New Roman"/>
                          <a:hlinkClick r:id="rId4"/>
                        </a:rPr>
                        <a:t>UdpClient (Remotehost: String, Int32) </a:t>
                      </a:r>
                      <a:endParaRPr lang="en-US" sz="2000">
                        <a:effectLst/>
                        <a:latin typeface="+mn-lt"/>
                        <a:ea typeface="Times New Roman"/>
                      </a:endParaRPr>
                    </a:p>
                  </a:txBody>
                  <a:tcPr marL="50165" marR="50165" marT="47625" marB="47625"/>
                </a:tc>
                <a:tc>
                  <a:txBody>
                    <a:bodyPr/>
                    <a:lstStyle/>
                    <a:p>
                      <a:pPr marL="10160" marR="10160">
                        <a:spcBef>
                          <a:spcPts val="790"/>
                        </a:spcBef>
                        <a:spcAft>
                          <a:spcPts val="395"/>
                        </a:spcAft>
                      </a:pPr>
                      <a:r>
                        <a:rPr lang="en-US" sz="2000">
                          <a:solidFill>
                            <a:srgbClr val="000000"/>
                          </a:solidFill>
                          <a:effectLst/>
                          <a:latin typeface="+mn-lt"/>
                          <a:ea typeface="Times New Roman"/>
                        </a:rPr>
                        <a:t>Tạo một </a:t>
                      </a:r>
                      <a:r>
                        <a:rPr lang="en-US" sz="2000" b="1">
                          <a:solidFill>
                            <a:srgbClr val="000000"/>
                          </a:solidFill>
                          <a:effectLst/>
                          <a:latin typeface="+mn-lt"/>
                          <a:ea typeface="Times New Roman"/>
                        </a:rPr>
                        <a:t>UdpClient</a:t>
                      </a:r>
                      <a:r>
                        <a:rPr lang="en-US" sz="2000">
                          <a:solidFill>
                            <a:srgbClr val="000000"/>
                          </a:solidFill>
                          <a:effectLst/>
                          <a:latin typeface="+mn-lt"/>
                          <a:ea typeface="Times New Roman"/>
                        </a:rPr>
                        <a:t> và thiết lập với  một trạm từ xa mặc định. </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3"/>
                  </a:ext>
                </a:extLst>
              </a:tr>
              <a:tr h="535709">
                <a:tc>
                  <a:txBody>
                    <a:bodyPr/>
                    <a:lstStyle/>
                    <a:p>
                      <a:pPr marL="10160" marR="10160">
                        <a:spcBef>
                          <a:spcPts val="80"/>
                        </a:spcBef>
                        <a:spcAft>
                          <a:spcPts val="80"/>
                        </a:spcAft>
                      </a:pPr>
                      <a:r>
                        <a:rPr lang="en-US" sz="2000" u="sng">
                          <a:solidFill>
                            <a:srgbClr val="000000"/>
                          </a:solidFill>
                          <a:effectLst/>
                          <a:latin typeface="+mn-lt"/>
                          <a:ea typeface="Times New Roman"/>
                          <a:cs typeface="Times New Roman"/>
                          <a:hlinkClick r:id="rId2"/>
                        </a:rPr>
                        <a:t>UdpClient (IPEndPoint) </a:t>
                      </a:r>
                      <a:endParaRPr lang="en-US" sz="2000">
                        <a:effectLst/>
                        <a:latin typeface="+mn-lt"/>
                        <a:ea typeface="Times New Roman"/>
                      </a:endParaRPr>
                    </a:p>
                  </a:txBody>
                  <a:tcPr marL="50165" marR="50165" marT="47625" marB="47625"/>
                </a:tc>
                <a:tc>
                  <a:txBody>
                    <a:bodyPr/>
                    <a:lstStyle/>
                    <a:p>
                      <a:pPr marL="10160" marR="10160">
                        <a:spcBef>
                          <a:spcPts val="790"/>
                        </a:spcBef>
                        <a:spcAft>
                          <a:spcPts val="395"/>
                        </a:spcAft>
                      </a:pPr>
                      <a:r>
                        <a:rPr lang="en-US" sz="2000">
                          <a:solidFill>
                            <a:srgbClr val="000000"/>
                          </a:solidFill>
                          <a:effectLst/>
                          <a:latin typeface="+mn-lt"/>
                          <a:ea typeface="Times New Roman"/>
                        </a:rPr>
                        <a:t> Tạo một </a:t>
                      </a:r>
                      <a:r>
                        <a:rPr lang="en-US" sz="2000" b="1">
                          <a:solidFill>
                            <a:srgbClr val="000000"/>
                          </a:solidFill>
                          <a:effectLst/>
                          <a:latin typeface="+mn-lt"/>
                          <a:ea typeface="Times New Roman"/>
                        </a:rPr>
                        <a:t>UdpClient</a:t>
                      </a:r>
                      <a:r>
                        <a:rPr lang="en-US" sz="2000">
                          <a:solidFill>
                            <a:srgbClr val="000000"/>
                          </a:solidFill>
                          <a:effectLst/>
                          <a:latin typeface="+mn-lt"/>
                          <a:ea typeface="Times New Roman"/>
                        </a:rPr>
                        <a:t> và gắn (bind) một IPEndpoint (gán địa chỉ IP và cổng) cho nó.</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4"/>
                  </a:ext>
                </a:extLst>
              </a:tr>
            </a:tbl>
          </a:graphicData>
        </a:graphic>
      </p:graphicFrame>
      <p:sp>
        <p:nvSpPr>
          <p:cNvPr id="9" name="Date Placeholder 8"/>
          <p:cNvSpPr>
            <a:spLocks noGrp="1"/>
          </p:cNvSpPr>
          <p:nvPr>
            <p:ph type="dt" sz="half" idx="10"/>
          </p:nvPr>
        </p:nvSpPr>
        <p:spPr/>
        <p:txBody>
          <a:bodyPr/>
          <a:lstStyle/>
          <a:p>
            <a:fld id="{AB13899C-A460-46E9-9FA3-87F9653AEC82}" type="datetime1">
              <a:rPr lang="vi-VN" smtClean="0"/>
              <a:t>10/09/2024</a:t>
            </a:fld>
            <a:endParaRPr lang="en-US"/>
          </a:p>
        </p:txBody>
      </p:sp>
      <p:sp>
        <p:nvSpPr>
          <p:cNvPr id="10" name="Footer Placeholder 9"/>
          <p:cNvSpPr>
            <a:spLocks noGrp="1"/>
          </p:cNvSpPr>
          <p:nvPr>
            <p:ph type="ftr" sz="quarter" idx="11"/>
          </p:nvPr>
        </p:nvSpPr>
        <p:spPr/>
        <p:txBody>
          <a:bodyPr/>
          <a:lstStyle/>
          <a:p>
            <a:r>
              <a:rPr lang="vi-VN"/>
              <a:t>Chương 3: Sockets</a:t>
            </a:r>
            <a:endParaRPr lang="en-US"/>
          </a:p>
        </p:txBody>
      </p:sp>
      <p:sp>
        <p:nvSpPr>
          <p:cNvPr id="11" name="Slide Number Placeholder 10"/>
          <p:cNvSpPr>
            <a:spLocks noGrp="1"/>
          </p:cNvSpPr>
          <p:nvPr>
            <p:ph type="sldNum" sz="quarter" idx="12"/>
          </p:nvPr>
        </p:nvSpPr>
        <p:spPr/>
        <p:txBody>
          <a:bodyPr/>
          <a:lstStyle/>
          <a:p>
            <a:fld id="{67CF214C-0432-49BA-A478-5B1528AB10DA}" type="slidenum">
              <a:rPr lang="en-US" smtClean="0"/>
              <a:t>39</a:t>
            </a:fld>
            <a:endParaRPr lang="en-US"/>
          </a:p>
        </p:txBody>
      </p:sp>
    </p:spTree>
    <p:extLst>
      <p:ext uri="{BB962C8B-B14F-4D97-AF65-F5344CB8AC3E}">
        <p14:creationId xmlns:p14="http://schemas.microsoft.com/office/powerpoint/2010/main" val="183149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B17C9B-1065-4E10-AF26-A64E0B648540}"/>
              </a:ext>
            </a:extLst>
          </p:cNvPr>
          <p:cNvSpPr>
            <a:spLocks noGrp="1"/>
          </p:cNvSpPr>
          <p:nvPr>
            <p:ph type="title"/>
          </p:nvPr>
        </p:nvSpPr>
        <p:spPr/>
        <p:txBody>
          <a:bodyPr/>
          <a:lstStyle/>
          <a:p>
            <a:r>
              <a:rPr lang="en-US" dirty="0" err="1"/>
              <a:t>Đồ</a:t>
            </a:r>
            <a:r>
              <a:rPr lang="en-US" dirty="0"/>
              <a:t> </a:t>
            </a:r>
            <a:r>
              <a:rPr lang="en-US" dirty="0" err="1"/>
              <a:t>án</a:t>
            </a:r>
            <a:r>
              <a:rPr lang="en-US" dirty="0"/>
              <a:t> </a:t>
            </a:r>
            <a:r>
              <a:rPr lang="en-US" dirty="0" err="1"/>
              <a:t>môn</a:t>
            </a:r>
            <a:r>
              <a:rPr lang="en-US" dirty="0"/>
              <a:t> </a:t>
            </a:r>
            <a:r>
              <a:rPr lang="en-US" dirty="0" err="1"/>
              <a:t>học</a:t>
            </a:r>
            <a:endParaRPr lang="en-MY" dirty="0"/>
          </a:p>
        </p:txBody>
      </p:sp>
      <p:sp>
        <p:nvSpPr>
          <p:cNvPr id="3" name="Chỗ dành sẵn cho Nội dung 2">
            <a:extLst>
              <a:ext uri="{FF2B5EF4-FFF2-40B4-BE49-F238E27FC236}">
                <a16:creationId xmlns:a16="http://schemas.microsoft.com/office/drawing/2014/main" id="{60ED6F27-2F8D-4901-A8FB-6A016A5B1AF0}"/>
              </a:ext>
            </a:extLst>
          </p:cNvPr>
          <p:cNvSpPr>
            <a:spLocks noGrp="1"/>
          </p:cNvSpPr>
          <p:nvPr>
            <p:ph idx="1"/>
          </p:nvPr>
        </p:nvSpPr>
        <p:spPr/>
        <p:txBody>
          <a:bodyPr>
            <a:normAutofit fontScale="92500" lnSpcReduction="10000"/>
          </a:bodyPr>
          <a:lstStyle/>
          <a:p>
            <a:r>
              <a:rPr lang="en-US" dirty="0" err="1"/>
              <a:t>Đánh</a:t>
            </a:r>
            <a:r>
              <a:rPr lang="en-US" dirty="0"/>
              <a:t> </a:t>
            </a:r>
            <a:r>
              <a:rPr lang="en-US" dirty="0" err="1"/>
              <a:t>giá</a:t>
            </a:r>
            <a:r>
              <a:rPr lang="en-US" dirty="0"/>
              <a:t>:</a:t>
            </a:r>
          </a:p>
          <a:p>
            <a:pPr lvl="1"/>
            <a:r>
              <a:rPr lang="en-US" dirty="0" err="1"/>
              <a:t>Báo</a:t>
            </a:r>
            <a:r>
              <a:rPr lang="en-US" dirty="0"/>
              <a:t> </a:t>
            </a:r>
            <a:r>
              <a:rPr lang="en-US" dirty="0" err="1"/>
              <a:t>cáo</a:t>
            </a:r>
            <a:r>
              <a:rPr lang="en-US" dirty="0"/>
              <a:t> </a:t>
            </a:r>
            <a:r>
              <a:rPr lang="en-US" dirty="0" err="1"/>
              <a:t>giữa</a:t>
            </a:r>
            <a:r>
              <a:rPr lang="en-US" dirty="0"/>
              <a:t> </a:t>
            </a:r>
            <a:r>
              <a:rPr lang="en-US" dirty="0" err="1"/>
              <a:t>kì</a:t>
            </a:r>
            <a:r>
              <a:rPr lang="en-US" dirty="0"/>
              <a:t>: </a:t>
            </a:r>
          </a:p>
          <a:p>
            <a:pPr lvl="2"/>
            <a:r>
              <a:rPr lang="en-US" dirty="0" err="1"/>
              <a:t>Các</a:t>
            </a:r>
            <a:r>
              <a:rPr lang="en-US" dirty="0"/>
              <a:t> </a:t>
            </a:r>
            <a:r>
              <a:rPr lang="en-US" dirty="0" err="1"/>
              <a:t>nhóm</a:t>
            </a:r>
            <a:r>
              <a:rPr lang="en-US" dirty="0"/>
              <a:t> </a:t>
            </a:r>
            <a:r>
              <a:rPr lang="en-US" dirty="0" err="1"/>
              <a:t>nộp</a:t>
            </a:r>
            <a:r>
              <a:rPr lang="en-US" dirty="0"/>
              <a:t> </a:t>
            </a:r>
            <a:r>
              <a:rPr lang="en-US" dirty="0" err="1"/>
              <a:t>báo</a:t>
            </a:r>
            <a:r>
              <a:rPr lang="en-US" dirty="0"/>
              <a:t> </a:t>
            </a:r>
            <a:r>
              <a:rPr lang="en-US" dirty="0" err="1"/>
              <a:t>cáo</a:t>
            </a:r>
            <a:r>
              <a:rPr lang="en-US" dirty="0"/>
              <a:t> </a:t>
            </a:r>
          </a:p>
          <a:p>
            <a:pPr lvl="2"/>
            <a:r>
              <a:rPr lang="en-US" dirty="0" err="1"/>
              <a:t>Dùng</a:t>
            </a:r>
            <a:r>
              <a:rPr lang="en-US" dirty="0"/>
              <a:t> draw.io </a:t>
            </a:r>
            <a:r>
              <a:rPr lang="en-US" dirty="0" err="1"/>
              <a:t>để</a:t>
            </a:r>
            <a:r>
              <a:rPr lang="en-US" dirty="0"/>
              <a:t> </a:t>
            </a:r>
            <a:r>
              <a:rPr lang="en-US" dirty="0" err="1"/>
              <a:t>phát</a:t>
            </a:r>
            <a:r>
              <a:rPr lang="en-US" dirty="0"/>
              <a:t> </a:t>
            </a:r>
            <a:r>
              <a:rPr lang="en-US" dirty="0" err="1"/>
              <a:t>thảo</a:t>
            </a:r>
            <a:r>
              <a:rPr lang="en-US" dirty="0"/>
              <a:t> </a:t>
            </a:r>
            <a:r>
              <a:rPr lang="en-US" dirty="0" err="1"/>
              <a:t>kiến</a:t>
            </a:r>
            <a:r>
              <a:rPr lang="en-US" dirty="0"/>
              <a:t> </a:t>
            </a:r>
            <a:r>
              <a:rPr lang="en-US" dirty="0" err="1"/>
              <a:t>trúc</a:t>
            </a:r>
            <a:r>
              <a:rPr lang="en-US" dirty="0"/>
              <a:t> </a:t>
            </a:r>
            <a:r>
              <a:rPr lang="en-US" dirty="0" err="1"/>
              <a:t>hệ</a:t>
            </a:r>
            <a:r>
              <a:rPr lang="en-US" dirty="0"/>
              <a:t> </a:t>
            </a:r>
            <a:r>
              <a:rPr lang="en-US" dirty="0" err="1"/>
              <a:t>thống</a:t>
            </a:r>
            <a:r>
              <a:rPr lang="en-US" dirty="0"/>
              <a:t>, GUI, flow </a:t>
            </a:r>
            <a:r>
              <a:rPr lang="en-US" dirty="0" err="1"/>
              <a:t>của</a:t>
            </a:r>
            <a:r>
              <a:rPr lang="en-US" dirty="0"/>
              <a:t> app, use case.</a:t>
            </a:r>
          </a:p>
          <a:p>
            <a:pPr lvl="2"/>
            <a:r>
              <a:rPr lang="en-US" dirty="0" err="1"/>
              <a:t>Bảng</a:t>
            </a:r>
            <a:r>
              <a:rPr lang="en-US" dirty="0"/>
              <a:t> </a:t>
            </a:r>
            <a:r>
              <a:rPr lang="en-US" dirty="0" err="1"/>
              <a:t>phân</a:t>
            </a:r>
            <a:r>
              <a:rPr lang="en-US" dirty="0"/>
              <a:t> </a:t>
            </a:r>
            <a:r>
              <a:rPr lang="en-US" dirty="0" err="1"/>
              <a:t>công</a:t>
            </a:r>
            <a:r>
              <a:rPr lang="en-US" dirty="0"/>
              <a:t> </a:t>
            </a:r>
            <a:r>
              <a:rPr lang="en-US" dirty="0" err="1"/>
              <a:t>công</a:t>
            </a:r>
            <a:r>
              <a:rPr lang="en-US" dirty="0"/>
              <a:t> </a:t>
            </a:r>
            <a:r>
              <a:rPr lang="en-US" dirty="0" err="1"/>
              <a:t>việc</a:t>
            </a:r>
            <a:endParaRPr lang="en-US" dirty="0"/>
          </a:p>
          <a:p>
            <a:pPr lvl="2"/>
            <a:r>
              <a:rPr lang="en-US" dirty="0" err="1"/>
              <a:t>Nhớ</a:t>
            </a:r>
            <a:r>
              <a:rPr lang="en-US" dirty="0"/>
              <a:t> </a:t>
            </a:r>
            <a:r>
              <a:rPr lang="en-US" dirty="0" err="1"/>
              <a:t>ghi</a:t>
            </a:r>
            <a:r>
              <a:rPr lang="en-US" dirty="0"/>
              <a:t> </a:t>
            </a:r>
            <a:r>
              <a:rPr lang="en-US" dirty="0" err="1"/>
              <a:t>lại</a:t>
            </a:r>
            <a:r>
              <a:rPr lang="en-US" dirty="0"/>
              <a:t> </a:t>
            </a:r>
            <a:r>
              <a:rPr lang="en-US" dirty="0" err="1"/>
              <a:t>thông</a:t>
            </a:r>
            <a:r>
              <a:rPr lang="en-US" dirty="0"/>
              <a:t> tin </a:t>
            </a:r>
            <a:r>
              <a:rPr lang="en-US" dirty="0" err="1"/>
              <a:t>liên</a:t>
            </a:r>
            <a:r>
              <a:rPr lang="en-US" dirty="0"/>
              <a:t> </a:t>
            </a:r>
            <a:r>
              <a:rPr lang="en-US" dirty="0" err="1"/>
              <a:t>lạc</a:t>
            </a:r>
            <a:r>
              <a:rPr lang="en-US" dirty="0"/>
              <a:t> </a:t>
            </a:r>
            <a:r>
              <a:rPr lang="en-US" dirty="0" err="1"/>
              <a:t>của</a:t>
            </a:r>
            <a:r>
              <a:rPr lang="en-US" dirty="0"/>
              <a:t> </a:t>
            </a:r>
            <a:r>
              <a:rPr lang="en-US" dirty="0" err="1"/>
              <a:t>nhóm</a:t>
            </a:r>
            <a:r>
              <a:rPr lang="en-US" dirty="0"/>
              <a:t> tr</a:t>
            </a:r>
            <a:r>
              <a:rPr lang="vi-VN" dirty="0"/>
              <a:t>ư</a:t>
            </a:r>
            <a:r>
              <a:rPr lang="en-US" dirty="0" err="1"/>
              <a:t>ởng</a:t>
            </a:r>
            <a:endParaRPr lang="en-US" dirty="0"/>
          </a:p>
          <a:p>
            <a:pPr lvl="1"/>
            <a:r>
              <a:rPr lang="en-US" dirty="0" err="1"/>
              <a:t>Báo</a:t>
            </a:r>
            <a:r>
              <a:rPr lang="en-US" dirty="0"/>
              <a:t> </a:t>
            </a:r>
            <a:r>
              <a:rPr lang="en-US" dirty="0" err="1"/>
              <a:t>cáo</a:t>
            </a:r>
            <a:r>
              <a:rPr lang="en-US" dirty="0"/>
              <a:t> </a:t>
            </a:r>
            <a:r>
              <a:rPr lang="en-US" dirty="0" err="1"/>
              <a:t>cuối</a:t>
            </a:r>
            <a:r>
              <a:rPr lang="en-US" dirty="0"/>
              <a:t> </a:t>
            </a:r>
            <a:r>
              <a:rPr lang="en-US" dirty="0" err="1"/>
              <a:t>kì</a:t>
            </a:r>
            <a:r>
              <a:rPr lang="en-US" dirty="0"/>
              <a:t>: </a:t>
            </a:r>
            <a:r>
              <a:rPr lang="en-US" dirty="0" err="1"/>
              <a:t>dự</a:t>
            </a:r>
            <a:r>
              <a:rPr lang="en-US" dirty="0"/>
              <a:t> </a:t>
            </a:r>
            <a:r>
              <a:rPr lang="en-US" dirty="0" err="1"/>
              <a:t>kiến</a:t>
            </a:r>
            <a:r>
              <a:rPr lang="en-US" dirty="0"/>
              <a:t> </a:t>
            </a:r>
            <a:r>
              <a:rPr lang="en-US" dirty="0" err="1"/>
              <a:t>tuần</a:t>
            </a:r>
            <a:r>
              <a:rPr lang="en-US" dirty="0"/>
              <a:t> </a:t>
            </a:r>
            <a:r>
              <a:rPr lang="en-US" dirty="0" err="1"/>
              <a:t>cuối</a:t>
            </a:r>
            <a:r>
              <a:rPr lang="en-US" dirty="0"/>
              <a:t> </a:t>
            </a:r>
            <a:r>
              <a:rPr lang="en-US" dirty="0" err="1"/>
              <a:t>tháng</a:t>
            </a:r>
            <a:r>
              <a:rPr lang="en-US" dirty="0"/>
              <a:t> 12/2024</a:t>
            </a:r>
          </a:p>
          <a:p>
            <a:pPr lvl="2"/>
            <a:r>
              <a:rPr lang="en-US" dirty="0" err="1"/>
              <a:t>Các</a:t>
            </a:r>
            <a:r>
              <a:rPr lang="en-US" dirty="0"/>
              <a:t> </a:t>
            </a:r>
            <a:r>
              <a:rPr lang="en-US" dirty="0" err="1"/>
              <a:t>nhóm</a:t>
            </a:r>
            <a:r>
              <a:rPr lang="en-US" dirty="0"/>
              <a:t> </a:t>
            </a:r>
            <a:r>
              <a:rPr lang="en-US" dirty="0" err="1"/>
              <a:t>nộp</a:t>
            </a:r>
            <a:r>
              <a:rPr lang="en-US" dirty="0"/>
              <a:t> </a:t>
            </a:r>
            <a:r>
              <a:rPr lang="en-US" dirty="0" err="1"/>
              <a:t>báo</a:t>
            </a:r>
            <a:r>
              <a:rPr lang="en-US" dirty="0"/>
              <a:t> </a:t>
            </a:r>
            <a:r>
              <a:rPr lang="en-US" dirty="0" err="1"/>
              <a:t>cáo</a:t>
            </a:r>
            <a:r>
              <a:rPr lang="en-US" dirty="0"/>
              <a:t> + </a:t>
            </a:r>
            <a:r>
              <a:rPr lang="en-US" dirty="0" err="1"/>
              <a:t>mã</a:t>
            </a:r>
            <a:r>
              <a:rPr lang="en-US" dirty="0"/>
              <a:t> </a:t>
            </a:r>
            <a:r>
              <a:rPr lang="en-US" dirty="0" err="1"/>
              <a:t>nguồn</a:t>
            </a:r>
            <a:r>
              <a:rPr lang="en-US" dirty="0"/>
              <a:t> </a:t>
            </a:r>
            <a:r>
              <a:rPr lang="en-US" dirty="0" err="1"/>
              <a:t>ứng</a:t>
            </a:r>
            <a:r>
              <a:rPr lang="en-US" dirty="0"/>
              <a:t> </a:t>
            </a:r>
            <a:r>
              <a:rPr lang="en-US" dirty="0" err="1"/>
              <a:t>dụng</a:t>
            </a:r>
            <a:endParaRPr lang="en-US" dirty="0"/>
          </a:p>
          <a:p>
            <a:pPr lvl="2"/>
            <a:r>
              <a:rPr lang="en-US" dirty="0" err="1"/>
              <a:t>Mã</a:t>
            </a:r>
            <a:r>
              <a:rPr lang="en-US" dirty="0"/>
              <a:t> </a:t>
            </a:r>
            <a:r>
              <a:rPr lang="en-US" dirty="0" err="1"/>
              <a:t>nguồn</a:t>
            </a:r>
            <a:r>
              <a:rPr lang="en-US" dirty="0"/>
              <a:t> </a:t>
            </a:r>
            <a:r>
              <a:rPr lang="en-US" dirty="0" err="1"/>
              <a:t>phải</a:t>
            </a:r>
            <a:r>
              <a:rPr lang="en-US" dirty="0"/>
              <a:t> đ</a:t>
            </a:r>
            <a:r>
              <a:rPr lang="vi-VN" dirty="0"/>
              <a:t>ư</a:t>
            </a:r>
            <a:r>
              <a:rPr lang="en-US" dirty="0" err="1"/>
              <a:t>ợc</a:t>
            </a:r>
            <a:r>
              <a:rPr lang="en-US" dirty="0"/>
              <a:t> </a:t>
            </a:r>
            <a:r>
              <a:rPr lang="en-US" dirty="0" err="1"/>
              <a:t>quản</a:t>
            </a:r>
            <a:r>
              <a:rPr lang="en-US" dirty="0"/>
              <a:t> </a:t>
            </a:r>
            <a:r>
              <a:rPr lang="en-US" dirty="0" err="1"/>
              <a:t>lý</a:t>
            </a:r>
            <a:r>
              <a:rPr lang="en-US" dirty="0"/>
              <a:t> </a:t>
            </a:r>
            <a:r>
              <a:rPr lang="en-US" dirty="0" err="1"/>
              <a:t>bằng</a:t>
            </a:r>
            <a:r>
              <a:rPr lang="en-US" dirty="0"/>
              <a:t> Git(git bash, source tree)</a:t>
            </a:r>
          </a:p>
        </p:txBody>
      </p:sp>
      <p:sp>
        <p:nvSpPr>
          <p:cNvPr id="4" name="Chỗ dành sẵn cho Ngày tháng 3">
            <a:extLst>
              <a:ext uri="{FF2B5EF4-FFF2-40B4-BE49-F238E27FC236}">
                <a16:creationId xmlns:a16="http://schemas.microsoft.com/office/drawing/2014/main" id="{2CD4646A-A36B-495C-82F2-FA3FAE3E2E0D}"/>
              </a:ext>
            </a:extLst>
          </p:cNvPr>
          <p:cNvSpPr>
            <a:spLocks noGrp="1"/>
          </p:cNvSpPr>
          <p:nvPr>
            <p:ph type="dt" sz="half" idx="10"/>
          </p:nvPr>
        </p:nvSpPr>
        <p:spPr/>
        <p:txBody>
          <a:bodyPr/>
          <a:lstStyle/>
          <a:p>
            <a:fld id="{6018C917-1D6F-479E-AAA1-49B8B412859F}" type="datetime1">
              <a:rPr lang="vi-VN" smtClean="0"/>
              <a:t>10/09/2024</a:t>
            </a:fld>
            <a:endParaRPr lang="en-US"/>
          </a:p>
        </p:txBody>
      </p:sp>
      <p:sp>
        <p:nvSpPr>
          <p:cNvPr id="5" name="Chỗ dành sẵn cho Chân trang 4">
            <a:extLst>
              <a:ext uri="{FF2B5EF4-FFF2-40B4-BE49-F238E27FC236}">
                <a16:creationId xmlns:a16="http://schemas.microsoft.com/office/drawing/2014/main" id="{3C18A5D1-75B9-496D-90B4-A4D370E809A2}"/>
              </a:ext>
            </a:extLst>
          </p:cNvPr>
          <p:cNvSpPr>
            <a:spLocks noGrp="1"/>
          </p:cNvSpPr>
          <p:nvPr>
            <p:ph type="ftr" sz="quarter" idx="11"/>
          </p:nvPr>
        </p:nvSpPr>
        <p:spPr/>
        <p:txBody>
          <a:bodyPr/>
          <a:lstStyle/>
          <a:p>
            <a:r>
              <a:rPr lang="vi-VN"/>
              <a:t>Chương 3: Sockets</a:t>
            </a:r>
            <a:endParaRPr lang="en-US"/>
          </a:p>
        </p:txBody>
      </p:sp>
      <p:sp>
        <p:nvSpPr>
          <p:cNvPr id="6" name="Chỗ dành sẵn cho Số hiệu Bản chiếu 5">
            <a:extLst>
              <a:ext uri="{FF2B5EF4-FFF2-40B4-BE49-F238E27FC236}">
                <a16:creationId xmlns:a16="http://schemas.microsoft.com/office/drawing/2014/main" id="{8F96AB22-FDEE-449D-B886-46BA573BDCD4}"/>
              </a:ext>
            </a:extLst>
          </p:cNvPr>
          <p:cNvSpPr>
            <a:spLocks noGrp="1"/>
          </p:cNvSpPr>
          <p:nvPr>
            <p:ph type="sldNum" sz="quarter" idx="12"/>
          </p:nvPr>
        </p:nvSpPr>
        <p:spPr/>
        <p:txBody>
          <a:bodyPr/>
          <a:lstStyle/>
          <a:p>
            <a:fld id="{67CF214C-0432-49BA-A478-5B1528AB10DA}" type="slidenum">
              <a:rPr lang="en-US" smtClean="0"/>
              <a:t>4</a:t>
            </a:fld>
            <a:endParaRPr lang="en-US"/>
          </a:p>
        </p:txBody>
      </p:sp>
    </p:spTree>
    <p:extLst>
      <p:ext uri="{BB962C8B-B14F-4D97-AF65-F5344CB8AC3E}">
        <p14:creationId xmlns:p14="http://schemas.microsoft.com/office/powerpoint/2010/main" val="6779780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Lớp UDPClient: các thành viên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185650206"/>
              </p:ext>
            </p:extLst>
          </p:nvPr>
        </p:nvGraphicFramePr>
        <p:xfrm>
          <a:off x="539552" y="1556793"/>
          <a:ext cx="8064896" cy="4752223"/>
        </p:xfrm>
        <a:graphic>
          <a:graphicData uri="http://schemas.openxmlformats.org/drawingml/2006/table">
            <a:tbl>
              <a:tblPr firstRow="1" bandRow="1">
                <a:tableStyleId>{5940675A-B579-460E-94D1-54222C63F5DA}</a:tableStyleId>
              </a:tblPr>
              <a:tblGrid>
                <a:gridCol w="2160240">
                  <a:extLst>
                    <a:ext uri="{9D8B030D-6E8A-4147-A177-3AD203B41FA5}">
                      <a16:colId xmlns:a16="http://schemas.microsoft.com/office/drawing/2014/main" val="20000"/>
                    </a:ext>
                  </a:extLst>
                </a:gridCol>
                <a:gridCol w="5904656">
                  <a:extLst>
                    <a:ext uri="{9D8B030D-6E8A-4147-A177-3AD203B41FA5}">
                      <a16:colId xmlns:a16="http://schemas.microsoft.com/office/drawing/2014/main" val="20001"/>
                    </a:ext>
                  </a:extLst>
                </a:gridCol>
              </a:tblGrid>
              <a:tr h="504055">
                <a:tc>
                  <a:txBody>
                    <a:bodyPr/>
                    <a:lstStyle/>
                    <a:p>
                      <a:pPr algn="ctr">
                        <a:spcBef>
                          <a:spcPts val="355"/>
                        </a:spcBef>
                        <a:spcAft>
                          <a:spcPts val="355"/>
                        </a:spcAft>
                      </a:pPr>
                      <a:r>
                        <a:rPr lang="en-US" sz="2000" b="1" kern="1200">
                          <a:solidFill>
                            <a:srgbClr val="000066"/>
                          </a:solidFill>
                          <a:effectLst/>
                          <a:latin typeface="+mn-lt"/>
                          <a:ea typeface="Times New Roman"/>
                          <a:cs typeface="+mn-cs"/>
                        </a:rPr>
                        <a:t>Tên phương</a:t>
                      </a:r>
                      <a:r>
                        <a:rPr lang="en-US" sz="2000" b="1" kern="1200" baseline="0">
                          <a:solidFill>
                            <a:srgbClr val="000066"/>
                          </a:solidFill>
                          <a:effectLst/>
                          <a:latin typeface="+mn-lt"/>
                          <a:ea typeface="Times New Roman"/>
                          <a:cs typeface="+mn-cs"/>
                        </a:rPr>
                        <a:t> thức</a:t>
                      </a:r>
                      <a:endParaRPr lang="en-US" sz="2000" b="1" kern="1200">
                        <a:solidFill>
                          <a:srgbClr val="000066"/>
                        </a:solidFill>
                        <a:effectLst/>
                        <a:latin typeface="+mn-lt"/>
                        <a:ea typeface="Times New Roman"/>
                        <a:cs typeface="+mn-cs"/>
                      </a:endParaRPr>
                    </a:p>
                  </a:txBody>
                  <a:tcPr marL="68580" marR="68580" marT="0" marB="0" anchor="ctr"/>
                </a:tc>
                <a:tc>
                  <a:txBody>
                    <a:bodyPr/>
                    <a:lstStyle/>
                    <a:p>
                      <a:pPr algn="ctr">
                        <a:spcBef>
                          <a:spcPts val="355"/>
                        </a:spcBef>
                        <a:spcAft>
                          <a:spcPts val="355"/>
                        </a:spcAft>
                      </a:pPr>
                      <a:r>
                        <a:rPr lang="en-US" sz="2000" b="1">
                          <a:solidFill>
                            <a:srgbClr val="000066"/>
                          </a:solidFill>
                          <a:effectLst/>
                          <a:latin typeface="+mn-lt"/>
                          <a:ea typeface="Times New Roman"/>
                        </a:rPr>
                        <a:t>Mô</a:t>
                      </a:r>
                      <a:r>
                        <a:rPr lang="en-US" sz="2000" b="1" baseline="0">
                          <a:solidFill>
                            <a:srgbClr val="000066"/>
                          </a:solidFill>
                          <a:effectLst/>
                          <a:latin typeface="+mn-lt"/>
                          <a:ea typeface="Times New Roman"/>
                        </a:rPr>
                        <a:t> tả</a:t>
                      </a:r>
                      <a:endParaRPr lang="en-US" sz="2000">
                        <a:effectLst/>
                        <a:latin typeface="+mn-lt"/>
                        <a:ea typeface="Times New Roman"/>
                      </a:endParaRPr>
                    </a:p>
                  </a:txBody>
                  <a:tcPr marL="68580" marR="68580" marT="0" marB="0" anchor="ctr"/>
                </a:tc>
                <a:extLst>
                  <a:ext uri="{0D108BD9-81ED-4DB2-BD59-A6C34878D82A}">
                    <a16:rowId xmlns:a16="http://schemas.microsoft.com/office/drawing/2014/main" val="10000"/>
                  </a:ext>
                </a:extLst>
              </a:tr>
              <a:tr h="504056">
                <a:tc>
                  <a:txBody>
                    <a:bodyPr/>
                    <a:lstStyle/>
                    <a:p>
                      <a:pPr marL="10160" marR="10160">
                        <a:spcBef>
                          <a:spcPts val="80"/>
                        </a:spcBef>
                        <a:spcAft>
                          <a:spcPts val="80"/>
                        </a:spcAft>
                      </a:pPr>
                      <a:r>
                        <a:rPr lang="en-US" sz="1800" u="sng">
                          <a:solidFill>
                            <a:srgbClr val="000000"/>
                          </a:solidFill>
                          <a:effectLst/>
                          <a:latin typeface="+mn-lt"/>
                          <a:ea typeface="Times New Roman"/>
                          <a:cs typeface="Times New Roman"/>
                          <a:hlinkClick r:id="rId2"/>
                        </a:rPr>
                        <a:t>BeginReceive</a:t>
                      </a:r>
                      <a:r>
                        <a:rPr lang="en-US" sz="1800">
                          <a:solidFill>
                            <a:srgbClr val="000000"/>
                          </a:solidFill>
                          <a:effectLst/>
                          <a:latin typeface="+mn-lt"/>
                          <a:ea typeface="Times New Roman"/>
                        </a:rPr>
                        <a:t> </a:t>
                      </a:r>
                      <a:endParaRPr lang="en-US" sz="1800">
                        <a:effectLst/>
                        <a:latin typeface="+mn-lt"/>
                        <a:ea typeface="Times New Roman"/>
                      </a:endParaRPr>
                    </a:p>
                  </a:txBody>
                  <a:tcPr marL="50165" marR="50165" marT="47625" marB="47625"/>
                </a:tc>
                <a:tc>
                  <a:txBody>
                    <a:bodyPr/>
                    <a:lstStyle/>
                    <a:p>
                      <a:pPr marL="10160" marR="10160">
                        <a:spcBef>
                          <a:spcPts val="80"/>
                        </a:spcBef>
                        <a:spcAft>
                          <a:spcPts val="80"/>
                        </a:spcAft>
                      </a:pPr>
                      <a:r>
                        <a:rPr lang="en-US" sz="1800">
                          <a:solidFill>
                            <a:srgbClr val="000000"/>
                          </a:solidFill>
                          <a:effectLst/>
                          <a:latin typeface="+mn-lt"/>
                          <a:ea typeface="Times New Roman"/>
                        </a:rPr>
                        <a:t>Nhận dữ liệu không đồng bộ từ máy ở xa. </a:t>
                      </a:r>
                      <a:endParaRPr lang="en-US" sz="1800">
                        <a:effectLst/>
                        <a:latin typeface="+mn-lt"/>
                        <a:ea typeface="Times New Roman"/>
                      </a:endParaRPr>
                    </a:p>
                  </a:txBody>
                  <a:tcPr marL="50165" marR="50165" marT="47625" marB="47625"/>
                </a:tc>
                <a:extLst>
                  <a:ext uri="{0D108BD9-81ED-4DB2-BD59-A6C34878D82A}">
                    <a16:rowId xmlns:a16="http://schemas.microsoft.com/office/drawing/2014/main" val="10001"/>
                  </a:ext>
                </a:extLst>
              </a:tr>
              <a:tr h="432048">
                <a:tc>
                  <a:txBody>
                    <a:bodyPr/>
                    <a:lstStyle/>
                    <a:p>
                      <a:pPr marL="10160" marR="10160">
                        <a:spcBef>
                          <a:spcPts val="80"/>
                        </a:spcBef>
                        <a:spcAft>
                          <a:spcPts val="80"/>
                        </a:spcAft>
                      </a:pPr>
                      <a:r>
                        <a:rPr lang="en-US" sz="1800" u="sng">
                          <a:solidFill>
                            <a:srgbClr val="000000"/>
                          </a:solidFill>
                          <a:effectLst/>
                          <a:latin typeface="+mn-lt"/>
                          <a:ea typeface="Times New Roman"/>
                          <a:cs typeface="Times New Roman"/>
                          <a:hlinkClick r:id="rId3"/>
                        </a:rPr>
                        <a:t>BeginSend</a:t>
                      </a:r>
                      <a:r>
                        <a:rPr lang="en-US" sz="1800">
                          <a:solidFill>
                            <a:srgbClr val="000000"/>
                          </a:solidFill>
                          <a:effectLst/>
                          <a:latin typeface="+mn-lt"/>
                          <a:ea typeface="Times New Roman"/>
                        </a:rPr>
                        <a:t> </a:t>
                      </a:r>
                      <a:endParaRPr lang="en-US" sz="1800">
                        <a:effectLst/>
                        <a:latin typeface="+mn-lt"/>
                        <a:ea typeface="Times New Roman"/>
                      </a:endParaRPr>
                    </a:p>
                  </a:txBody>
                  <a:tcPr marL="50165" marR="50165" marT="47625" marB="47625"/>
                </a:tc>
                <a:tc>
                  <a:txBody>
                    <a:bodyPr/>
                    <a:lstStyle/>
                    <a:p>
                      <a:pPr marL="10160" marR="10160">
                        <a:spcBef>
                          <a:spcPts val="80"/>
                        </a:spcBef>
                        <a:spcAft>
                          <a:spcPts val="80"/>
                        </a:spcAft>
                      </a:pPr>
                      <a:r>
                        <a:rPr lang="en-US" sz="1800">
                          <a:solidFill>
                            <a:srgbClr val="000000"/>
                          </a:solidFill>
                          <a:effectLst/>
                          <a:latin typeface="+mn-lt"/>
                          <a:ea typeface="Times New Roman"/>
                        </a:rPr>
                        <a:t>Gửi không đồng bộ dữ liệu tới máy ở xa</a:t>
                      </a:r>
                      <a:endParaRPr lang="en-US" sz="1800">
                        <a:effectLst/>
                        <a:latin typeface="+mn-lt"/>
                        <a:ea typeface="Times New Roman"/>
                      </a:endParaRPr>
                    </a:p>
                  </a:txBody>
                  <a:tcPr marL="50165" marR="50165" marT="47625" marB="47625"/>
                </a:tc>
                <a:extLst>
                  <a:ext uri="{0D108BD9-81ED-4DB2-BD59-A6C34878D82A}">
                    <a16:rowId xmlns:a16="http://schemas.microsoft.com/office/drawing/2014/main" val="10002"/>
                  </a:ext>
                </a:extLst>
              </a:tr>
              <a:tr h="360040">
                <a:tc>
                  <a:txBody>
                    <a:bodyPr/>
                    <a:lstStyle/>
                    <a:p>
                      <a:pPr marL="10160" marR="10160">
                        <a:spcBef>
                          <a:spcPts val="80"/>
                        </a:spcBef>
                        <a:spcAft>
                          <a:spcPts val="80"/>
                        </a:spcAft>
                      </a:pPr>
                      <a:r>
                        <a:rPr lang="en-US" sz="1800" u="sng">
                          <a:solidFill>
                            <a:srgbClr val="000000"/>
                          </a:solidFill>
                          <a:effectLst/>
                          <a:latin typeface="+mn-lt"/>
                          <a:ea typeface="Times New Roman"/>
                          <a:cs typeface="Times New Roman"/>
                          <a:hlinkClick r:id="rId4"/>
                        </a:rPr>
                        <a:t>Close</a:t>
                      </a:r>
                      <a:r>
                        <a:rPr lang="en-US" sz="1800">
                          <a:solidFill>
                            <a:srgbClr val="000000"/>
                          </a:solidFill>
                          <a:effectLst/>
                          <a:latin typeface="+mn-lt"/>
                          <a:ea typeface="Times New Roman"/>
                        </a:rPr>
                        <a:t> </a:t>
                      </a:r>
                      <a:endParaRPr lang="en-US" sz="1800">
                        <a:effectLst/>
                        <a:latin typeface="+mn-lt"/>
                        <a:ea typeface="Times New Roman"/>
                      </a:endParaRPr>
                    </a:p>
                  </a:txBody>
                  <a:tcPr marL="50165" marR="50165" marT="47625" marB="47625"/>
                </a:tc>
                <a:tc>
                  <a:txBody>
                    <a:bodyPr/>
                    <a:lstStyle/>
                    <a:p>
                      <a:pPr marL="10160" marR="10160">
                        <a:spcBef>
                          <a:spcPts val="80"/>
                        </a:spcBef>
                        <a:spcAft>
                          <a:spcPts val="80"/>
                        </a:spcAft>
                      </a:pPr>
                      <a:r>
                        <a:rPr lang="en-US" sz="1800">
                          <a:solidFill>
                            <a:srgbClr val="000000"/>
                          </a:solidFill>
                          <a:effectLst/>
                          <a:latin typeface="+mn-lt"/>
                          <a:ea typeface="Times New Roman"/>
                        </a:rPr>
                        <a:t>Đóng kết nối.</a:t>
                      </a:r>
                      <a:endParaRPr lang="en-US" sz="1800">
                        <a:effectLst/>
                        <a:latin typeface="+mn-lt"/>
                        <a:ea typeface="Times New Roman"/>
                      </a:endParaRPr>
                    </a:p>
                  </a:txBody>
                  <a:tcPr marL="50165" marR="50165" marT="47625" marB="47625"/>
                </a:tc>
                <a:extLst>
                  <a:ext uri="{0D108BD9-81ED-4DB2-BD59-A6C34878D82A}">
                    <a16:rowId xmlns:a16="http://schemas.microsoft.com/office/drawing/2014/main" val="10003"/>
                  </a:ext>
                </a:extLst>
              </a:tr>
              <a:tr h="360040">
                <a:tc>
                  <a:txBody>
                    <a:bodyPr/>
                    <a:lstStyle/>
                    <a:p>
                      <a:pPr marL="10160" marR="10160">
                        <a:spcBef>
                          <a:spcPts val="80"/>
                        </a:spcBef>
                        <a:spcAft>
                          <a:spcPts val="80"/>
                        </a:spcAft>
                      </a:pPr>
                      <a:r>
                        <a:rPr lang="en-US" sz="1800" u="sng">
                          <a:solidFill>
                            <a:srgbClr val="000000"/>
                          </a:solidFill>
                          <a:effectLst/>
                          <a:latin typeface="+mn-lt"/>
                          <a:ea typeface="Times New Roman"/>
                          <a:cs typeface="Times New Roman"/>
                          <a:hlinkClick r:id="rId5"/>
                        </a:rPr>
                        <a:t>Connect</a:t>
                      </a:r>
                      <a:r>
                        <a:rPr lang="en-US" sz="1800">
                          <a:solidFill>
                            <a:srgbClr val="000000"/>
                          </a:solidFill>
                          <a:effectLst/>
                          <a:latin typeface="+mn-lt"/>
                          <a:ea typeface="Times New Roman"/>
                        </a:rPr>
                        <a:t> </a:t>
                      </a:r>
                      <a:endParaRPr lang="en-US" sz="1800">
                        <a:effectLst/>
                        <a:latin typeface="+mn-lt"/>
                        <a:ea typeface="Times New Roman"/>
                      </a:endParaRPr>
                    </a:p>
                  </a:txBody>
                  <a:tcPr marL="50165" marR="50165" marT="47625" marB="47625"/>
                </a:tc>
                <a:tc>
                  <a:txBody>
                    <a:bodyPr/>
                    <a:lstStyle/>
                    <a:p>
                      <a:pPr marL="10160" marR="10160">
                        <a:spcBef>
                          <a:spcPts val="80"/>
                        </a:spcBef>
                        <a:spcAft>
                          <a:spcPts val="80"/>
                        </a:spcAft>
                      </a:pPr>
                      <a:r>
                        <a:rPr lang="en-US" sz="1800">
                          <a:solidFill>
                            <a:srgbClr val="000000"/>
                          </a:solidFill>
                          <a:effectLst/>
                          <a:latin typeface="+mn-lt"/>
                          <a:ea typeface="Times New Roman"/>
                        </a:rPr>
                        <a:t>Thiết lập một Default remote host.</a:t>
                      </a:r>
                      <a:endParaRPr lang="en-US" sz="1800">
                        <a:effectLst/>
                        <a:latin typeface="+mn-lt"/>
                        <a:ea typeface="Times New Roman"/>
                      </a:endParaRPr>
                    </a:p>
                  </a:txBody>
                  <a:tcPr marL="50165" marR="50165" marT="47625" marB="47625"/>
                </a:tc>
                <a:extLst>
                  <a:ext uri="{0D108BD9-81ED-4DB2-BD59-A6C34878D82A}">
                    <a16:rowId xmlns:a16="http://schemas.microsoft.com/office/drawing/2014/main" val="10004"/>
                  </a:ext>
                </a:extLst>
              </a:tr>
              <a:tr h="360040">
                <a:tc>
                  <a:txBody>
                    <a:bodyPr/>
                    <a:lstStyle/>
                    <a:p>
                      <a:pPr marL="10160" marR="10160">
                        <a:spcBef>
                          <a:spcPts val="80"/>
                        </a:spcBef>
                        <a:spcAft>
                          <a:spcPts val="80"/>
                        </a:spcAft>
                      </a:pPr>
                      <a:r>
                        <a:rPr lang="en-US" sz="1800" u="sng">
                          <a:solidFill>
                            <a:srgbClr val="000000"/>
                          </a:solidFill>
                          <a:effectLst/>
                          <a:latin typeface="+mn-lt"/>
                          <a:ea typeface="Times New Roman"/>
                          <a:cs typeface="Times New Roman"/>
                          <a:hlinkClick r:id="rId6"/>
                        </a:rPr>
                        <a:t>EndReceive</a:t>
                      </a:r>
                      <a:r>
                        <a:rPr lang="en-US" sz="1800">
                          <a:solidFill>
                            <a:srgbClr val="000000"/>
                          </a:solidFill>
                          <a:effectLst/>
                          <a:latin typeface="+mn-lt"/>
                          <a:ea typeface="Times New Roman"/>
                        </a:rPr>
                        <a:t> </a:t>
                      </a:r>
                      <a:endParaRPr lang="en-US" sz="1800">
                        <a:effectLst/>
                        <a:latin typeface="+mn-lt"/>
                        <a:ea typeface="Times New Roman"/>
                      </a:endParaRPr>
                    </a:p>
                  </a:txBody>
                  <a:tcPr marL="50165" marR="50165" marT="47625" marB="47625"/>
                </a:tc>
                <a:tc>
                  <a:txBody>
                    <a:bodyPr/>
                    <a:lstStyle/>
                    <a:p>
                      <a:pPr marL="10160" marR="10160">
                        <a:spcBef>
                          <a:spcPts val="80"/>
                        </a:spcBef>
                        <a:spcAft>
                          <a:spcPts val="80"/>
                        </a:spcAft>
                      </a:pPr>
                      <a:r>
                        <a:rPr lang="en-US" sz="1800">
                          <a:solidFill>
                            <a:srgbClr val="000000"/>
                          </a:solidFill>
                          <a:effectLst/>
                          <a:latin typeface="+mn-lt"/>
                          <a:ea typeface="Times New Roman"/>
                        </a:rPr>
                        <a:t>Kết thúc nhận dữ liệu không đồng bộ ở trên</a:t>
                      </a:r>
                      <a:endParaRPr lang="en-US" sz="1800">
                        <a:effectLst/>
                        <a:latin typeface="+mn-lt"/>
                        <a:ea typeface="Times New Roman"/>
                      </a:endParaRPr>
                    </a:p>
                  </a:txBody>
                  <a:tcPr marL="50165" marR="50165" marT="47625" marB="47625"/>
                </a:tc>
                <a:extLst>
                  <a:ext uri="{0D108BD9-81ED-4DB2-BD59-A6C34878D82A}">
                    <a16:rowId xmlns:a16="http://schemas.microsoft.com/office/drawing/2014/main" val="10005"/>
                  </a:ext>
                </a:extLst>
              </a:tr>
              <a:tr h="288032">
                <a:tc>
                  <a:txBody>
                    <a:bodyPr/>
                    <a:lstStyle/>
                    <a:p>
                      <a:pPr marL="10160" marR="10160">
                        <a:spcBef>
                          <a:spcPts val="80"/>
                        </a:spcBef>
                        <a:spcAft>
                          <a:spcPts val="80"/>
                        </a:spcAft>
                      </a:pPr>
                      <a:r>
                        <a:rPr lang="en-US" sz="1800" u="sng">
                          <a:solidFill>
                            <a:srgbClr val="000000"/>
                          </a:solidFill>
                          <a:effectLst/>
                          <a:latin typeface="+mn-lt"/>
                          <a:ea typeface="Times New Roman"/>
                          <a:cs typeface="Times New Roman"/>
                          <a:hlinkClick r:id="rId7"/>
                        </a:rPr>
                        <a:t>EndSend</a:t>
                      </a:r>
                      <a:r>
                        <a:rPr lang="en-US" sz="1800">
                          <a:solidFill>
                            <a:srgbClr val="000000"/>
                          </a:solidFill>
                          <a:effectLst/>
                          <a:latin typeface="+mn-lt"/>
                          <a:ea typeface="Times New Roman"/>
                        </a:rPr>
                        <a:t> </a:t>
                      </a:r>
                      <a:endParaRPr lang="en-US" sz="1800">
                        <a:effectLst/>
                        <a:latin typeface="+mn-lt"/>
                        <a:ea typeface="Times New Roman"/>
                      </a:endParaRPr>
                    </a:p>
                  </a:txBody>
                  <a:tcPr marL="50165" marR="50165" marT="47625" marB="47625"/>
                </a:tc>
                <a:tc>
                  <a:txBody>
                    <a:bodyPr/>
                    <a:lstStyle/>
                    <a:p>
                      <a:pPr marL="10160" marR="10160">
                        <a:spcBef>
                          <a:spcPts val="80"/>
                        </a:spcBef>
                        <a:spcAft>
                          <a:spcPts val="80"/>
                        </a:spcAft>
                      </a:pPr>
                      <a:r>
                        <a:rPr lang="en-US" sz="1800">
                          <a:solidFill>
                            <a:srgbClr val="000000"/>
                          </a:solidFill>
                          <a:effectLst/>
                          <a:latin typeface="+mn-lt"/>
                          <a:ea typeface="Times New Roman"/>
                        </a:rPr>
                        <a:t>Kết thúc việc gửi dữ liệu không đồng bộ ở trên</a:t>
                      </a:r>
                      <a:endParaRPr lang="en-US" sz="1800">
                        <a:effectLst/>
                        <a:latin typeface="+mn-lt"/>
                        <a:ea typeface="Times New Roman"/>
                      </a:endParaRPr>
                    </a:p>
                  </a:txBody>
                  <a:tcPr marL="50165" marR="50165" marT="47625" marB="47625"/>
                </a:tc>
                <a:extLst>
                  <a:ext uri="{0D108BD9-81ED-4DB2-BD59-A6C34878D82A}">
                    <a16:rowId xmlns:a16="http://schemas.microsoft.com/office/drawing/2014/main" val="10006"/>
                  </a:ext>
                </a:extLst>
              </a:tr>
              <a:tr h="535709">
                <a:tc>
                  <a:txBody>
                    <a:bodyPr/>
                    <a:lstStyle/>
                    <a:p>
                      <a:pPr marL="10160" marR="10160">
                        <a:spcBef>
                          <a:spcPts val="80"/>
                        </a:spcBef>
                        <a:spcAft>
                          <a:spcPts val="80"/>
                        </a:spcAft>
                      </a:pPr>
                      <a:r>
                        <a:rPr lang="en-US" sz="1800" b="0" u="sng">
                          <a:solidFill>
                            <a:srgbClr val="000000"/>
                          </a:solidFill>
                          <a:effectLst/>
                          <a:latin typeface="+mn-lt"/>
                          <a:ea typeface="Times New Roman"/>
                          <a:cs typeface="Times New Roman"/>
                          <a:hlinkClick r:id="rId8"/>
                        </a:rPr>
                        <a:t>Receive</a:t>
                      </a:r>
                      <a:r>
                        <a:rPr lang="en-US" sz="1800" b="0">
                          <a:solidFill>
                            <a:srgbClr val="000000"/>
                          </a:solidFill>
                          <a:effectLst/>
                          <a:latin typeface="+mn-lt"/>
                          <a:ea typeface="Times New Roman"/>
                        </a:rPr>
                        <a:t> (EndPoint của máy ở xa) As Byte()</a:t>
                      </a:r>
                      <a:endParaRPr lang="en-US" sz="1800" b="0">
                        <a:effectLst/>
                        <a:latin typeface="+mn-lt"/>
                        <a:ea typeface="Times New Roman"/>
                      </a:endParaRPr>
                    </a:p>
                  </a:txBody>
                  <a:tcPr marL="50165" marR="50165" marT="47625" marB="47625"/>
                </a:tc>
                <a:tc>
                  <a:txBody>
                    <a:bodyPr/>
                    <a:lstStyle/>
                    <a:p>
                      <a:pPr marL="10160" marR="10160" algn="just">
                        <a:spcBef>
                          <a:spcPts val="80"/>
                        </a:spcBef>
                        <a:spcAft>
                          <a:spcPts val="80"/>
                        </a:spcAft>
                      </a:pPr>
                      <a:r>
                        <a:rPr lang="en-US" sz="1800" b="0">
                          <a:solidFill>
                            <a:srgbClr val="000000"/>
                          </a:solidFill>
                          <a:effectLst/>
                          <a:latin typeface="+mn-lt"/>
                          <a:ea typeface="Times New Roman"/>
                        </a:rPr>
                        <a:t>Nhận dữ liệu (đồng bộ) do máy ở xa gửi. (Đồng bộ có nghĩa là các lệnh ngay sau lệnh Receive chỉ được thực thi nếu Receive đã nhận được dữ liệu về, còn nếu nó chưa nhận được thì nó vẫn cứ chờ (blocking))</a:t>
                      </a:r>
                      <a:endParaRPr lang="en-US" sz="1800" b="0">
                        <a:effectLst/>
                        <a:latin typeface="+mn-lt"/>
                        <a:ea typeface="Times New Roman"/>
                      </a:endParaRPr>
                    </a:p>
                  </a:txBody>
                  <a:tcPr marL="50165" marR="50165" marT="47625" marB="47625"/>
                </a:tc>
                <a:extLst>
                  <a:ext uri="{0D108BD9-81ED-4DB2-BD59-A6C34878D82A}">
                    <a16:rowId xmlns:a16="http://schemas.microsoft.com/office/drawing/2014/main" val="10007"/>
                  </a:ext>
                </a:extLst>
              </a:tr>
              <a:tr h="535709">
                <a:tc>
                  <a:txBody>
                    <a:bodyPr/>
                    <a:lstStyle/>
                    <a:p>
                      <a:pPr marL="10160" marR="10160">
                        <a:spcBef>
                          <a:spcPts val="80"/>
                        </a:spcBef>
                        <a:spcAft>
                          <a:spcPts val="80"/>
                        </a:spcAft>
                      </a:pPr>
                      <a:r>
                        <a:rPr lang="en-US" sz="1800" b="0" u="sng">
                          <a:solidFill>
                            <a:srgbClr val="000000"/>
                          </a:solidFill>
                          <a:effectLst/>
                          <a:latin typeface="+mn-lt"/>
                          <a:ea typeface="Times New Roman"/>
                          <a:cs typeface="Times New Roman"/>
                          <a:hlinkClick r:id="rId9"/>
                        </a:rPr>
                        <a:t>Send</a:t>
                      </a:r>
                      <a:r>
                        <a:rPr lang="en-US" sz="1800" b="0">
                          <a:solidFill>
                            <a:srgbClr val="000000"/>
                          </a:solidFill>
                          <a:effectLst/>
                          <a:latin typeface="+mn-lt"/>
                          <a:ea typeface="Times New Roman"/>
                        </a:rPr>
                        <a:t> </a:t>
                      </a:r>
                      <a:endParaRPr lang="en-US" sz="1800" b="0">
                        <a:effectLst/>
                        <a:latin typeface="+mn-lt"/>
                        <a:ea typeface="Times New Roman"/>
                      </a:endParaRPr>
                    </a:p>
                  </a:txBody>
                  <a:tcPr marL="50165" marR="50165" marT="47625" marB="47625"/>
                </a:tc>
                <a:tc>
                  <a:txBody>
                    <a:bodyPr/>
                    <a:lstStyle/>
                    <a:p>
                      <a:pPr marL="10160" marR="10160">
                        <a:spcBef>
                          <a:spcPts val="80"/>
                        </a:spcBef>
                        <a:spcAft>
                          <a:spcPts val="80"/>
                        </a:spcAft>
                      </a:pPr>
                      <a:r>
                        <a:rPr lang="en-US" sz="1800" b="0">
                          <a:solidFill>
                            <a:srgbClr val="000000"/>
                          </a:solidFill>
                          <a:effectLst/>
                          <a:latin typeface="+mn-lt"/>
                          <a:ea typeface="Times New Roman"/>
                        </a:rPr>
                        <a:t>Gửi dữ liệu (đồng bộ) cho máy ở xa. </a:t>
                      </a:r>
                      <a:endParaRPr lang="en-US" sz="1800" b="0">
                        <a:effectLst/>
                        <a:latin typeface="+mn-lt"/>
                        <a:ea typeface="Times New Roman"/>
                      </a:endParaRPr>
                    </a:p>
                  </a:txBody>
                  <a:tcPr marL="50165" marR="50165" marT="47625" marB="47625"/>
                </a:tc>
                <a:extLst>
                  <a:ext uri="{0D108BD9-81ED-4DB2-BD59-A6C34878D82A}">
                    <a16:rowId xmlns:a16="http://schemas.microsoft.com/office/drawing/2014/main" val="10008"/>
                  </a:ext>
                </a:extLst>
              </a:tr>
            </a:tbl>
          </a:graphicData>
        </a:graphic>
      </p:graphicFrame>
      <p:sp>
        <p:nvSpPr>
          <p:cNvPr id="9" name="Date Placeholder 8"/>
          <p:cNvSpPr>
            <a:spLocks noGrp="1"/>
          </p:cNvSpPr>
          <p:nvPr>
            <p:ph type="dt" sz="half" idx="10"/>
          </p:nvPr>
        </p:nvSpPr>
        <p:spPr/>
        <p:txBody>
          <a:bodyPr/>
          <a:lstStyle/>
          <a:p>
            <a:fld id="{21568AD4-6373-4150-9D45-5B77279D0783}" type="datetime1">
              <a:rPr lang="vi-VN" smtClean="0"/>
              <a:t>10/09/2024</a:t>
            </a:fld>
            <a:endParaRPr lang="en-US"/>
          </a:p>
        </p:txBody>
      </p:sp>
      <p:sp>
        <p:nvSpPr>
          <p:cNvPr id="10" name="Footer Placeholder 9"/>
          <p:cNvSpPr>
            <a:spLocks noGrp="1"/>
          </p:cNvSpPr>
          <p:nvPr>
            <p:ph type="ftr" sz="quarter" idx="11"/>
          </p:nvPr>
        </p:nvSpPr>
        <p:spPr/>
        <p:txBody>
          <a:bodyPr/>
          <a:lstStyle/>
          <a:p>
            <a:r>
              <a:rPr lang="vi-VN"/>
              <a:t>Chương 3: Sockets</a:t>
            </a:r>
            <a:endParaRPr lang="en-US"/>
          </a:p>
        </p:txBody>
      </p:sp>
      <p:sp>
        <p:nvSpPr>
          <p:cNvPr id="11" name="Slide Number Placeholder 10"/>
          <p:cNvSpPr>
            <a:spLocks noGrp="1"/>
          </p:cNvSpPr>
          <p:nvPr>
            <p:ph type="sldNum" sz="quarter" idx="12"/>
          </p:nvPr>
        </p:nvSpPr>
        <p:spPr/>
        <p:txBody>
          <a:bodyPr/>
          <a:lstStyle/>
          <a:p>
            <a:fld id="{67CF214C-0432-49BA-A478-5B1528AB10DA}" type="slidenum">
              <a:rPr lang="en-US" smtClean="0"/>
              <a:t>40</a:t>
            </a:fld>
            <a:endParaRPr lang="en-US"/>
          </a:p>
        </p:txBody>
      </p:sp>
    </p:spTree>
    <p:extLst>
      <p:ext uri="{BB962C8B-B14F-4D97-AF65-F5344CB8AC3E}">
        <p14:creationId xmlns:p14="http://schemas.microsoft.com/office/powerpoint/2010/main" val="4082469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Lớp UDPClient: chương trình chat</a:t>
            </a:r>
          </a:p>
        </p:txBody>
      </p:sp>
      <p:sp>
        <p:nvSpPr>
          <p:cNvPr id="3" name="Content Placeholder 2"/>
          <p:cNvSpPr>
            <a:spLocks noGrp="1"/>
          </p:cNvSpPr>
          <p:nvPr>
            <p:ph idx="1"/>
          </p:nvPr>
        </p:nvSpPr>
        <p:spPr/>
        <p:txBody>
          <a:bodyPr>
            <a:normAutofit/>
          </a:bodyPr>
          <a:lstStyle/>
          <a:p>
            <a:r>
              <a:rPr lang="en-US"/>
              <a:t>Khởi tạo ứng dụng VC#, tạo project mới, có 1 form, 4 textbox với tên: </a:t>
            </a:r>
            <a:r>
              <a:rPr lang="vi-VN"/>
              <a:t>txtIpAddress</a:t>
            </a:r>
            <a:r>
              <a:rPr lang="en-US"/>
              <a:t>, txtLocalPort, txtPort, txtSend; 2 listbox tên lstReceived, lstSent và 2 nút lệnh btnConnect, btnSend</a:t>
            </a:r>
          </a:p>
          <a:p>
            <a:r>
              <a:rPr lang="en-US"/>
              <a:t>Khai báo một số thông tin như sau:</a:t>
            </a:r>
          </a:p>
        </p:txBody>
      </p:sp>
      <p:sp>
        <p:nvSpPr>
          <p:cNvPr id="4" name="Date Placeholder 3"/>
          <p:cNvSpPr>
            <a:spLocks noGrp="1"/>
          </p:cNvSpPr>
          <p:nvPr>
            <p:ph type="dt" sz="half" idx="10"/>
          </p:nvPr>
        </p:nvSpPr>
        <p:spPr/>
        <p:txBody>
          <a:bodyPr/>
          <a:lstStyle/>
          <a:p>
            <a:fld id="{0FB09566-441C-4163-BE9C-146657420B5F}"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41</a:t>
            </a:fld>
            <a:endParaRPr lang="en-US"/>
          </a:p>
        </p:txBody>
      </p:sp>
    </p:spTree>
    <p:extLst>
      <p:ext uri="{BB962C8B-B14F-4D97-AF65-F5344CB8AC3E}">
        <p14:creationId xmlns:p14="http://schemas.microsoft.com/office/powerpoint/2010/main" val="1277244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Lớp UDPClient: chương trình chat</a:t>
            </a:r>
          </a:p>
        </p:txBody>
      </p:sp>
      <p:sp>
        <p:nvSpPr>
          <p:cNvPr id="3" name="Content Placeholder 2"/>
          <p:cNvSpPr>
            <a:spLocks noGrp="1"/>
          </p:cNvSpPr>
          <p:nvPr>
            <p:ph idx="1"/>
          </p:nvPr>
        </p:nvSpPr>
        <p:spPr/>
        <p:txBody>
          <a:bodyPr>
            <a:normAutofit/>
          </a:bodyPr>
          <a:lstStyle/>
          <a:p>
            <a:pPr marL="0" indent="0">
              <a:buNone/>
            </a:pPr>
            <a:r>
              <a:rPr lang="en-US"/>
              <a:t>string _localPort = "10";</a:t>
            </a:r>
          </a:p>
          <a:p>
            <a:pPr marL="0" indent="0">
              <a:buNone/>
            </a:pPr>
            <a:r>
              <a:rPr lang="en-US"/>
              <a:t>string _remotePort = "1000";</a:t>
            </a:r>
          </a:p>
          <a:p>
            <a:pPr marL="0" indent="0">
              <a:buNone/>
            </a:pPr>
            <a:r>
              <a:rPr lang="en-US"/>
              <a:t>UdpClient _applications = new UdpClient();</a:t>
            </a:r>
          </a:p>
          <a:p>
            <a:pPr marL="0" indent="0">
              <a:buNone/>
            </a:pPr>
            <a:r>
              <a:rPr lang="en-US"/>
              <a:t>Thread _thread;</a:t>
            </a:r>
          </a:p>
          <a:p>
            <a:pPr marL="0" indent="0">
              <a:buNone/>
            </a:pPr>
            <a:r>
              <a:rPr lang="en-US"/>
              <a:t>bool _exit = false;</a:t>
            </a:r>
          </a:p>
          <a:p>
            <a:pPr marL="0" indent="0">
              <a:buNone/>
            </a:pPr>
            <a:r>
              <a:rPr lang="en-US"/>
              <a:t>delegate void ClearCacheReceivedData(string Data, string RemoteHost);</a:t>
            </a:r>
          </a:p>
        </p:txBody>
      </p:sp>
      <p:sp>
        <p:nvSpPr>
          <p:cNvPr id="4" name="Date Placeholder 3"/>
          <p:cNvSpPr>
            <a:spLocks noGrp="1"/>
          </p:cNvSpPr>
          <p:nvPr>
            <p:ph type="dt" sz="half" idx="10"/>
          </p:nvPr>
        </p:nvSpPr>
        <p:spPr/>
        <p:txBody>
          <a:bodyPr/>
          <a:lstStyle/>
          <a:p>
            <a:fld id="{0FB09566-441C-4163-BE9C-146657420B5F}"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42</a:t>
            </a:fld>
            <a:endParaRPr lang="en-US"/>
          </a:p>
        </p:txBody>
      </p:sp>
    </p:spTree>
    <p:extLst>
      <p:ext uri="{BB962C8B-B14F-4D97-AF65-F5344CB8AC3E}">
        <p14:creationId xmlns:p14="http://schemas.microsoft.com/office/powerpoint/2010/main" val="15743829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Lớp UDPClient: chương trình chat</a:t>
            </a:r>
          </a:p>
        </p:txBody>
      </p:sp>
      <p:sp>
        <p:nvSpPr>
          <p:cNvPr id="3" name="Content Placeholder 2"/>
          <p:cNvSpPr>
            <a:spLocks noGrp="1"/>
          </p:cNvSpPr>
          <p:nvPr>
            <p:ph idx="1"/>
          </p:nvPr>
        </p:nvSpPr>
        <p:spPr/>
        <p:txBody>
          <a:bodyPr>
            <a:normAutofit lnSpcReduction="10000"/>
          </a:bodyPr>
          <a:lstStyle/>
          <a:p>
            <a:pPr marL="0" indent="0">
              <a:buNone/>
            </a:pPr>
            <a:r>
              <a:rPr lang="vi-VN" sz="2000"/>
              <a:t>private void OnbtSendClick(object sender, EventArgs e)</a:t>
            </a:r>
          </a:p>
          <a:p>
            <a:pPr marL="0" indent="0">
              <a:buNone/>
            </a:pPr>
            <a:r>
              <a:rPr lang="vi-VN" sz="2000"/>
              <a:t>        {</a:t>
            </a:r>
          </a:p>
          <a:p>
            <a:pPr marL="0" indent="0">
              <a:buNone/>
            </a:pPr>
            <a:r>
              <a:rPr lang="vi-VN" sz="2000"/>
              <a:t>            IPAddress ip;</a:t>
            </a:r>
          </a:p>
          <a:p>
            <a:pPr marL="0" indent="0">
              <a:buNone/>
            </a:pPr>
            <a:r>
              <a:rPr lang="vi-VN" sz="2000"/>
              <a:t>            if (!IPAddress.TryParse(txtIpAddress.Text, out ip))</a:t>
            </a:r>
          </a:p>
          <a:p>
            <a:pPr marL="0" indent="0">
              <a:buNone/>
            </a:pPr>
            <a:r>
              <a:rPr lang="vi-VN" sz="2000"/>
              <a:t>                MessageBox.Show("Hãy nhập chính xác IP của người nhận", "Thông báo", MessageBoxButtons.OK, MessageBoxIcon.Error);</a:t>
            </a:r>
          </a:p>
          <a:p>
            <a:pPr marL="0" indent="0">
              <a:buNone/>
            </a:pPr>
            <a:r>
              <a:rPr lang="vi-VN" sz="2000"/>
              <a:t>            else</a:t>
            </a:r>
          </a:p>
          <a:p>
            <a:pPr marL="0" indent="0">
              <a:buNone/>
            </a:pPr>
            <a:r>
              <a:rPr lang="vi-VN" sz="2000"/>
              <a:t>            {</a:t>
            </a:r>
          </a:p>
          <a:p>
            <a:pPr marL="0" indent="0">
              <a:buNone/>
            </a:pPr>
            <a:r>
              <a:rPr lang="vi-VN" sz="2000"/>
              <a:t>                SentData();</a:t>
            </a:r>
          </a:p>
          <a:p>
            <a:pPr marL="0" indent="0">
              <a:buNone/>
            </a:pPr>
            <a:r>
              <a:rPr lang="vi-VN" sz="2000"/>
              <a:t>                lstSent.Items.Insert(0, txtSend.Text);</a:t>
            </a:r>
          </a:p>
          <a:p>
            <a:pPr marL="0" indent="0">
              <a:buNone/>
            </a:pPr>
            <a:r>
              <a:rPr lang="vi-VN" sz="2000"/>
              <a:t>                txtSend.Clear();</a:t>
            </a:r>
          </a:p>
          <a:p>
            <a:pPr marL="0" indent="0">
              <a:buNone/>
            </a:pPr>
            <a:r>
              <a:rPr lang="vi-VN" sz="2000"/>
              <a:t>            }</a:t>
            </a:r>
          </a:p>
          <a:p>
            <a:pPr marL="0" indent="0">
              <a:buNone/>
            </a:pPr>
            <a:r>
              <a:rPr lang="vi-VN" sz="2000"/>
              <a:t>        }</a:t>
            </a:r>
            <a:endParaRPr lang="en-US" sz="2000"/>
          </a:p>
        </p:txBody>
      </p:sp>
      <p:sp>
        <p:nvSpPr>
          <p:cNvPr id="4" name="Date Placeholder 3"/>
          <p:cNvSpPr>
            <a:spLocks noGrp="1"/>
          </p:cNvSpPr>
          <p:nvPr>
            <p:ph type="dt" sz="half" idx="10"/>
          </p:nvPr>
        </p:nvSpPr>
        <p:spPr/>
        <p:txBody>
          <a:bodyPr/>
          <a:lstStyle/>
          <a:p>
            <a:fld id="{0D2E97C8-94F2-41EC-BF48-95269004847F}"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43</a:t>
            </a:fld>
            <a:endParaRPr lang="en-US"/>
          </a:p>
        </p:txBody>
      </p:sp>
    </p:spTree>
    <p:extLst>
      <p:ext uri="{BB962C8B-B14F-4D97-AF65-F5344CB8AC3E}">
        <p14:creationId xmlns:p14="http://schemas.microsoft.com/office/powerpoint/2010/main" val="588931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Lớp UDPClient: chương trình chat</a:t>
            </a:r>
          </a:p>
        </p:txBody>
      </p:sp>
      <p:sp>
        <p:nvSpPr>
          <p:cNvPr id="3" name="Content Placeholder 2"/>
          <p:cNvSpPr>
            <a:spLocks noGrp="1"/>
          </p:cNvSpPr>
          <p:nvPr>
            <p:ph idx="1"/>
          </p:nvPr>
        </p:nvSpPr>
        <p:spPr/>
        <p:txBody>
          <a:bodyPr>
            <a:normAutofit fontScale="92500" lnSpcReduction="10000"/>
          </a:bodyPr>
          <a:lstStyle/>
          <a:p>
            <a:pPr marL="0" indent="0">
              <a:buNone/>
            </a:pPr>
            <a:r>
              <a:rPr lang="vi-VN" sz="2000"/>
              <a:t>private void ReceivedData(string Data, string RemoteHost)</a:t>
            </a:r>
          </a:p>
          <a:p>
            <a:pPr marL="0" indent="0">
              <a:buNone/>
            </a:pPr>
            <a:r>
              <a:rPr lang="vi-VN" sz="2000"/>
              <a:t>        {</a:t>
            </a:r>
          </a:p>
          <a:p>
            <a:pPr marL="0" indent="0">
              <a:buNone/>
            </a:pPr>
            <a:r>
              <a:rPr lang="vi-VN" sz="2000"/>
              <a:t>            if (lstReceived.InvokeRequired)</a:t>
            </a:r>
          </a:p>
          <a:p>
            <a:pPr marL="0" indent="0">
              <a:buNone/>
            </a:pPr>
            <a:r>
              <a:rPr lang="vi-VN" sz="2000"/>
              <a:t>            {</a:t>
            </a:r>
          </a:p>
          <a:p>
            <a:pPr marL="0" indent="0">
              <a:buNone/>
            </a:pPr>
            <a:r>
              <a:rPr lang="vi-VN" sz="2000"/>
              <a:t>                ClearCacheReceivedData clearCacheReceivedData = new ClearCacheReceivedData(ReceivedData);</a:t>
            </a:r>
          </a:p>
          <a:p>
            <a:pPr marL="0" indent="0">
              <a:buNone/>
            </a:pPr>
            <a:r>
              <a:rPr lang="vi-VN" sz="2000"/>
              <a:t>                lstReceived.Invoke(clearCacheReceivedData, new object[] { Data, RemoteHost });</a:t>
            </a:r>
          </a:p>
          <a:p>
            <a:pPr marL="0" indent="0">
              <a:buNone/>
            </a:pPr>
            <a:r>
              <a:rPr lang="vi-VN" sz="2000"/>
              <a:t>                return;</a:t>
            </a:r>
          </a:p>
          <a:p>
            <a:pPr marL="0" indent="0">
              <a:buNone/>
            </a:pPr>
            <a:r>
              <a:rPr lang="vi-VN" sz="2000"/>
              <a:t>            }</a:t>
            </a:r>
          </a:p>
          <a:p>
            <a:pPr marL="0" indent="0">
              <a:buNone/>
            </a:pPr>
            <a:r>
              <a:rPr lang="vi-VN" sz="2000"/>
              <a:t>            string msg = "";</a:t>
            </a:r>
          </a:p>
          <a:p>
            <a:pPr marL="0" indent="0">
              <a:buNone/>
            </a:pPr>
            <a:r>
              <a:rPr lang="vi-VN" sz="2000"/>
              <a:t>            msg = "(Người gửi: " + RemoteHost + ")" + Data;</a:t>
            </a:r>
          </a:p>
          <a:p>
            <a:pPr marL="0" indent="0">
              <a:buNone/>
            </a:pPr>
            <a:r>
              <a:rPr lang="vi-VN" sz="2000"/>
              <a:t>            lstReceived.Items.Insert(0, msg);</a:t>
            </a:r>
          </a:p>
          <a:p>
            <a:pPr marL="0" indent="0">
              <a:buNone/>
            </a:pPr>
            <a:r>
              <a:rPr lang="vi-VN" sz="2000"/>
              <a:t>        }</a:t>
            </a:r>
            <a:endParaRPr lang="en-US" sz="2000"/>
          </a:p>
        </p:txBody>
      </p:sp>
      <p:sp>
        <p:nvSpPr>
          <p:cNvPr id="4" name="Date Placeholder 3"/>
          <p:cNvSpPr>
            <a:spLocks noGrp="1"/>
          </p:cNvSpPr>
          <p:nvPr>
            <p:ph type="dt" sz="half" idx="10"/>
          </p:nvPr>
        </p:nvSpPr>
        <p:spPr/>
        <p:txBody>
          <a:bodyPr/>
          <a:lstStyle/>
          <a:p>
            <a:fld id="{0D2E97C8-94F2-41EC-BF48-95269004847F}"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44</a:t>
            </a:fld>
            <a:endParaRPr lang="en-US"/>
          </a:p>
        </p:txBody>
      </p:sp>
    </p:spTree>
    <p:extLst>
      <p:ext uri="{BB962C8B-B14F-4D97-AF65-F5344CB8AC3E}">
        <p14:creationId xmlns:p14="http://schemas.microsoft.com/office/powerpoint/2010/main" val="40271551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Lớp UDPClient: chương trình chat</a:t>
            </a:r>
          </a:p>
        </p:txBody>
      </p:sp>
      <p:sp>
        <p:nvSpPr>
          <p:cNvPr id="3" name="Content Placeholder 2"/>
          <p:cNvSpPr>
            <a:spLocks noGrp="1"/>
          </p:cNvSpPr>
          <p:nvPr>
            <p:ph idx="1"/>
          </p:nvPr>
        </p:nvSpPr>
        <p:spPr/>
        <p:txBody>
          <a:bodyPr>
            <a:normAutofit/>
          </a:bodyPr>
          <a:lstStyle/>
          <a:p>
            <a:pPr marL="0" indent="0">
              <a:buNone/>
            </a:pPr>
            <a:r>
              <a:rPr lang="en-US" sz="2000"/>
              <a:t>private void SentData()</a:t>
            </a:r>
          </a:p>
          <a:p>
            <a:pPr marL="0" indent="0">
              <a:buNone/>
            </a:pPr>
            <a:r>
              <a:rPr lang="en-US" sz="2000"/>
              <a:t>        {</a:t>
            </a:r>
          </a:p>
          <a:p>
            <a:pPr marL="0" indent="0">
              <a:buNone/>
            </a:pPr>
            <a:r>
              <a:rPr lang="en-US" sz="2000"/>
              <a:t>            byte[] msg;</a:t>
            </a:r>
          </a:p>
          <a:p>
            <a:pPr marL="0" indent="0">
              <a:buNone/>
            </a:pPr>
            <a:r>
              <a:rPr lang="en-US" sz="2000"/>
              <a:t>            msg = System.Text.Encoding.UTF8.GetBytes(txtSend.Text);</a:t>
            </a:r>
          </a:p>
          <a:p>
            <a:pPr marL="0" indent="0">
              <a:buNone/>
            </a:pPr>
            <a:r>
              <a:rPr lang="en-US" sz="2000"/>
              <a:t>            _applications.Send(msg, msg.Length, txtIpAddress.Text, int.Parse(_remotePort));</a:t>
            </a:r>
          </a:p>
          <a:p>
            <a:pPr marL="0" indent="0">
              <a:buNone/>
            </a:pPr>
            <a:r>
              <a:rPr lang="en-US" sz="2000"/>
              <a:t>        }</a:t>
            </a:r>
          </a:p>
        </p:txBody>
      </p:sp>
      <p:sp>
        <p:nvSpPr>
          <p:cNvPr id="4" name="Date Placeholder 3"/>
          <p:cNvSpPr>
            <a:spLocks noGrp="1"/>
          </p:cNvSpPr>
          <p:nvPr>
            <p:ph type="dt" sz="half" idx="10"/>
          </p:nvPr>
        </p:nvSpPr>
        <p:spPr/>
        <p:txBody>
          <a:bodyPr/>
          <a:lstStyle/>
          <a:p>
            <a:fld id="{0D2E97C8-94F2-41EC-BF48-95269004847F}"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45</a:t>
            </a:fld>
            <a:endParaRPr lang="en-US"/>
          </a:p>
        </p:txBody>
      </p:sp>
    </p:spTree>
    <p:extLst>
      <p:ext uri="{BB962C8B-B14F-4D97-AF65-F5344CB8AC3E}">
        <p14:creationId xmlns:p14="http://schemas.microsoft.com/office/powerpoint/2010/main" val="21495131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Lớp UDPClient: chương trình chat</a:t>
            </a:r>
          </a:p>
        </p:txBody>
      </p:sp>
      <p:sp>
        <p:nvSpPr>
          <p:cNvPr id="3" name="Content Placeholder 2"/>
          <p:cNvSpPr>
            <a:spLocks noGrp="1"/>
          </p:cNvSpPr>
          <p:nvPr>
            <p:ph idx="1"/>
          </p:nvPr>
        </p:nvSpPr>
        <p:spPr/>
        <p:txBody>
          <a:bodyPr>
            <a:normAutofit fontScale="77500" lnSpcReduction="20000"/>
          </a:bodyPr>
          <a:lstStyle/>
          <a:p>
            <a:pPr marL="0" indent="0">
              <a:buNone/>
            </a:pPr>
            <a:r>
              <a:rPr lang="en-US" sz="2000"/>
              <a:t>private void Explore()</a:t>
            </a:r>
          </a:p>
          <a:p>
            <a:pPr marL="0" indent="0">
              <a:buNone/>
            </a:pPr>
            <a:r>
              <a:rPr lang="en-US" sz="2000"/>
              <a:t>        {</a:t>
            </a:r>
          </a:p>
          <a:p>
            <a:pPr marL="0" indent="0">
              <a:buNone/>
            </a:pPr>
            <a:r>
              <a:rPr lang="en-US" sz="2000"/>
              <a:t>            IPAddress ip;</a:t>
            </a:r>
          </a:p>
          <a:p>
            <a:pPr marL="0" indent="0">
              <a:buNone/>
            </a:pPr>
            <a:r>
              <a:rPr lang="en-US" sz="2000"/>
              <a:t>            byte[] msg;</a:t>
            </a:r>
          </a:p>
          <a:p>
            <a:pPr marL="0" indent="0">
              <a:buNone/>
            </a:pPr>
            <a:r>
              <a:rPr lang="en-US" sz="2000"/>
              <a:t>            string str = "";</a:t>
            </a:r>
          </a:p>
          <a:p>
            <a:pPr marL="0" indent="0">
              <a:buNone/>
            </a:pPr>
            <a:r>
              <a:rPr lang="en-US" sz="2000"/>
              <a:t>            ip = Dns.GetHostEntry(_remotePort).AddressList[0];</a:t>
            </a:r>
          </a:p>
          <a:p>
            <a:pPr marL="0" indent="0">
              <a:buNone/>
            </a:pPr>
            <a:r>
              <a:rPr lang="en-US" sz="2000"/>
              <a:t>            IPEndPoint ep = new IPEndPoint(ip, Convert.ToInt16(_remotePort));</a:t>
            </a:r>
          </a:p>
          <a:p>
            <a:pPr marL="0" indent="0">
              <a:buNone/>
            </a:pPr>
            <a:r>
              <a:rPr lang="en-US" sz="2000"/>
              <a:t>            while (_exit == false)</a:t>
            </a:r>
          </a:p>
          <a:p>
            <a:pPr marL="0" indent="0">
              <a:buNone/>
            </a:pPr>
            <a:r>
              <a:rPr lang="en-US" sz="2000"/>
              <a:t>            {</a:t>
            </a:r>
          </a:p>
          <a:p>
            <a:pPr marL="0" indent="0">
              <a:buNone/>
            </a:pPr>
            <a:r>
              <a:rPr lang="en-US" sz="2000"/>
              <a:t>                Application.DoEvents();</a:t>
            </a:r>
          </a:p>
          <a:p>
            <a:pPr marL="0" indent="0">
              <a:buNone/>
            </a:pPr>
            <a:r>
              <a:rPr lang="en-US" sz="2000"/>
              <a:t>                if (_applications.Available &gt; 0)</a:t>
            </a:r>
          </a:p>
          <a:p>
            <a:pPr marL="0" indent="0">
              <a:buNone/>
            </a:pPr>
            <a:r>
              <a:rPr lang="en-US" sz="2000"/>
              <a:t>                {</a:t>
            </a:r>
          </a:p>
          <a:p>
            <a:pPr marL="0" indent="0">
              <a:buNone/>
            </a:pPr>
            <a:r>
              <a:rPr lang="en-US" sz="2000"/>
              <a:t>                    msg = _applications.Receive(ref ep);</a:t>
            </a:r>
          </a:p>
          <a:p>
            <a:pPr marL="0" indent="0">
              <a:buNone/>
            </a:pPr>
            <a:r>
              <a:rPr lang="en-US" sz="2000"/>
              <a:t>                    str = System.Text.Encoding.UTF8.GetString(msg);</a:t>
            </a:r>
          </a:p>
          <a:p>
            <a:pPr marL="0" indent="0">
              <a:buNone/>
            </a:pPr>
            <a:r>
              <a:rPr lang="en-US" sz="2000"/>
              <a:t>                    ReceivedData(str, ep.Address.ToString());</a:t>
            </a:r>
          </a:p>
          <a:p>
            <a:pPr marL="0" indent="0">
              <a:buNone/>
            </a:pPr>
            <a:r>
              <a:rPr lang="en-US" sz="2000"/>
              <a:t>                }</a:t>
            </a:r>
          </a:p>
          <a:p>
            <a:pPr marL="0" indent="0">
              <a:buNone/>
            </a:pPr>
            <a:r>
              <a:rPr lang="en-US" sz="2000"/>
              <a:t>            }</a:t>
            </a:r>
          </a:p>
          <a:p>
            <a:pPr marL="0" indent="0">
              <a:buNone/>
            </a:pPr>
            <a:r>
              <a:rPr lang="en-US" sz="2000"/>
              <a:t>        }</a:t>
            </a:r>
          </a:p>
        </p:txBody>
      </p:sp>
      <p:sp>
        <p:nvSpPr>
          <p:cNvPr id="4" name="Date Placeholder 3"/>
          <p:cNvSpPr>
            <a:spLocks noGrp="1"/>
          </p:cNvSpPr>
          <p:nvPr>
            <p:ph type="dt" sz="half" idx="10"/>
          </p:nvPr>
        </p:nvSpPr>
        <p:spPr/>
        <p:txBody>
          <a:bodyPr/>
          <a:lstStyle/>
          <a:p>
            <a:fld id="{0D2E97C8-94F2-41EC-BF48-95269004847F}"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46</a:t>
            </a:fld>
            <a:endParaRPr lang="en-US"/>
          </a:p>
        </p:txBody>
      </p:sp>
    </p:spTree>
    <p:extLst>
      <p:ext uri="{BB962C8B-B14F-4D97-AF65-F5344CB8AC3E}">
        <p14:creationId xmlns:p14="http://schemas.microsoft.com/office/powerpoint/2010/main" val="29244750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Lớp UDPClient: chương trình chat</a:t>
            </a:r>
          </a:p>
        </p:txBody>
      </p:sp>
      <p:sp>
        <p:nvSpPr>
          <p:cNvPr id="3" name="Content Placeholder 2"/>
          <p:cNvSpPr>
            <a:spLocks noGrp="1"/>
          </p:cNvSpPr>
          <p:nvPr>
            <p:ph idx="1"/>
          </p:nvPr>
        </p:nvSpPr>
        <p:spPr/>
        <p:txBody>
          <a:bodyPr>
            <a:normAutofit lnSpcReduction="10000"/>
          </a:bodyPr>
          <a:lstStyle/>
          <a:p>
            <a:pPr marL="0" indent="0">
              <a:buNone/>
            </a:pPr>
            <a:r>
              <a:rPr lang="en-US" sz="2000"/>
              <a:t>private void btnConnect_Click(object sender, EventArgs e)</a:t>
            </a:r>
          </a:p>
          <a:p>
            <a:pPr marL="0" indent="0">
              <a:buNone/>
            </a:pPr>
            <a:r>
              <a:rPr lang="en-US" sz="2000"/>
              <a:t>        {</a:t>
            </a:r>
          </a:p>
          <a:p>
            <a:pPr marL="0" indent="0">
              <a:buNone/>
            </a:pPr>
            <a:r>
              <a:rPr lang="en-US" sz="2000"/>
              <a:t>            _localPort = this.txtLocalPort.Text;</a:t>
            </a:r>
          </a:p>
          <a:p>
            <a:pPr marL="0" indent="0">
              <a:buNone/>
            </a:pPr>
            <a:r>
              <a:rPr lang="en-US" sz="2000"/>
              <a:t>            _remotePort = this.txtPort.Text;        </a:t>
            </a:r>
          </a:p>
          <a:p>
            <a:pPr marL="0" indent="0">
              <a:buNone/>
            </a:pPr>
            <a:r>
              <a:rPr lang="en-US" sz="2000"/>
              <a:t>            _applications = new UdpClient(int.Parse(_localPort));</a:t>
            </a:r>
          </a:p>
          <a:p>
            <a:pPr marL="0" indent="0">
              <a:buNone/>
            </a:pPr>
            <a:r>
              <a:rPr lang="en-US" sz="2000"/>
              <a:t>            _thread = new Thread(Explore);</a:t>
            </a:r>
          </a:p>
          <a:p>
            <a:pPr marL="0" indent="0">
              <a:buNone/>
            </a:pPr>
            <a:r>
              <a:rPr lang="en-US" sz="2000"/>
              <a:t>            _thread.Start();</a:t>
            </a:r>
          </a:p>
          <a:p>
            <a:pPr marL="0" indent="0">
              <a:buNone/>
            </a:pPr>
            <a:r>
              <a:rPr lang="en-US" sz="2000"/>
              <a:t>            this.btSend.Click += OnbtSendClick;</a:t>
            </a:r>
          </a:p>
          <a:p>
            <a:pPr marL="0" indent="0">
              <a:buNone/>
            </a:pPr>
            <a:r>
              <a:rPr lang="en-US" sz="2000"/>
              <a:t>            this.btSend.Enabled = true;</a:t>
            </a:r>
          </a:p>
          <a:p>
            <a:pPr marL="0" indent="0">
              <a:buNone/>
            </a:pPr>
            <a:r>
              <a:rPr lang="en-US" sz="2000"/>
              <a:t>            this.btnConnect.Enabled = false;</a:t>
            </a:r>
          </a:p>
          <a:p>
            <a:pPr marL="0" indent="0">
              <a:buNone/>
            </a:pPr>
            <a:r>
              <a:rPr lang="en-US" sz="2000"/>
              <a:t>            txtIpAddress.ReadOnly = txtLocalPort.ReadOnly = txtPort.ReadOnly = true;</a:t>
            </a:r>
          </a:p>
          <a:p>
            <a:pPr marL="0" indent="0">
              <a:buNone/>
            </a:pPr>
            <a:r>
              <a:rPr lang="en-US" sz="2000"/>
              <a:t>        }</a:t>
            </a:r>
          </a:p>
        </p:txBody>
      </p:sp>
      <p:sp>
        <p:nvSpPr>
          <p:cNvPr id="4" name="Date Placeholder 3"/>
          <p:cNvSpPr>
            <a:spLocks noGrp="1"/>
          </p:cNvSpPr>
          <p:nvPr>
            <p:ph type="dt" sz="half" idx="10"/>
          </p:nvPr>
        </p:nvSpPr>
        <p:spPr/>
        <p:txBody>
          <a:bodyPr/>
          <a:lstStyle/>
          <a:p>
            <a:fld id="{0D2E97C8-94F2-41EC-BF48-95269004847F}"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47</a:t>
            </a:fld>
            <a:endParaRPr lang="en-US"/>
          </a:p>
        </p:txBody>
      </p:sp>
    </p:spTree>
    <p:extLst>
      <p:ext uri="{BB962C8B-B14F-4D97-AF65-F5344CB8AC3E}">
        <p14:creationId xmlns:p14="http://schemas.microsoft.com/office/powerpoint/2010/main" val="856109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Lớp UDPClient: chương trình chat</a:t>
            </a:r>
          </a:p>
        </p:txBody>
      </p:sp>
      <p:sp>
        <p:nvSpPr>
          <p:cNvPr id="4" name="Date Placeholder 3"/>
          <p:cNvSpPr>
            <a:spLocks noGrp="1"/>
          </p:cNvSpPr>
          <p:nvPr>
            <p:ph type="dt" sz="half" idx="10"/>
          </p:nvPr>
        </p:nvSpPr>
        <p:spPr/>
        <p:txBody>
          <a:bodyPr/>
          <a:lstStyle/>
          <a:p>
            <a:fld id="{C4623FD5-61B0-40C5-8104-5A162F5C0C25}"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48</a:t>
            </a:fld>
            <a:endParaRPr lang="en-US"/>
          </a:p>
        </p:txBody>
      </p:sp>
      <p:sp>
        <p:nvSpPr>
          <p:cNvPr id="3" name="Content Placeholder 2"/>
          <p:cNvSpPr>
            <a:spLocks noGrp="1"/>
          </p:cNvSpPr>
          <p:nvPr>
            <p:ph idx="1"/>
          </p:nvPr>
        </p:nvSpPr>
        <p:spPr/>
        <p:txBody>
          <a:bodyPr/>
          <a:lstStyle/>
          <a:p>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8" y="1623789"/>
            <a:ext cx="602932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6326280" y="2820240"/>
              <a:ext cx="557640" cy="1312200"/>
            </p14:xfrm>
          </p:contentPart>
        </mc:Choice>
        <mc:Fallback xmlns="">
          <p:pic>
            <p:nvPicPr>
              <p:cNvPr id="8" name="Ink 7"/>
              <p:cNvPicPr/>
              <p:nvPr/>
            </p:nvPicPr>
            <p:blipFill>
              <a:blip r:embed="rId4"/>
              <a:stretch>
                <a:fillRect/>
              </a:stretch>
            </p:blipFill>
            <p:spPr>
              <a:xfrm>
                <a:off x="6316920" y="2810880"/>
                <a:ext cx="576360" cy="1330920"/>
              </a:xfrm>
              <a:prstGeom prst="rect">
                <a:avLst/>
              </a:prstGeom>
            </p:spPr>
          </p:pic>
        </mc:Fallback>
      </mc:AlternateContent>
    </p:spTree>
    <p:extLst>
      <p:ext uri="{BB962C8B-B14F-4D97-AF65-F5344CB8AC3E}">
        <p14:creationId xmlns:p14="http://schemas.microsoft.com/office/powerpoint/2010/main" val="12833322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Lớp UDPClient: chương trình chat</a:t>
            </a:r>
          </a:p>
        </p:txBody>
      </p:sp>
      <p:sp>
        <p:nvSpPr>
          <p:cNvPr id="4" name="Date Placeholder 3"/>
          <p:cNvSpPr>
            <a:spLocks noGrp="1"/>
          </p:cNvSpPr>
          <p:nvPr>
            <p:ph type="dt" sz="half" idx="10"/>
          </p:nvPr>
        </p:nvSpPr>
        <p:spPr/>
        <p:txBody>
          <a:bodyPr/>
          <a:lstStyle/>
          <a:p>
            <a:fld id="{C4623FD5-61B0-40C5-8104-5A162F5C0C25}"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49</a:t>
            </a:fld>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8" y="1628800"/>
            <a:ext cx="602932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6395040" y="2811600"/>
              <a:ext cx="463320" cy="1320840"/>
            </p14:xfrm>
          </p:contentPart>
        </mc:Choice>
        <mc:Fallback xmlns="">
          <p:pic>
            <p:nvPicPr>
              <p:cNvPr id="8" name="Ink 7"/>
              <p:cNvPicPr/>
              <p:nvPr/>
            </p:nvPicPr>
            <p:blipFill>
              <a:blip r:embed="rId4"/>
              <a:stretch>
                <a:fillRect/>
              </a:stretch>
            </p:blipFill>
            <p:spPr>
              <a:xfrm>
                <a:off x="6385680" y="2802240"/>
                <a:ext cx="482040" cy="1339560"/>
              </a:xfrm>
              <a:prstGeom prst="rect">
                <a:avLst/>
              </a:prstGeom>
            </p:spPr>
          </p:pic>
        </mc:Fallback>
      </mc:AlternateContent>
    </p:spTree>
    <p:extLst>
      <p:ext uri="{BB962C8B-B14F-4D97-AF65-F5344CB8AC3E}">
        <p14:creationId xmlns:p14="http://schemas.microsoft.com/office/powerpoint/2010/main" val="2957053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Socket là gì?</a:t>
            </a:r>
          </a:p>
        </p:txBody>
      </p:sp>
      <p:sp>
        <p:nvSpPr>
          <p:cNvPr id="3" name="Content Placeholder 2"/>
          <p:cNvSpPr>
            <a:spLocks noGrp="1"/>
          </p:cNvSpPr>
          <p:nvPr>
            <p:ph idx="1"/>
          </p:nvPr>
        </p:nvSpPr>
        <p:spPr/>
        <p:txBody>
          <a:bodyPr>
            <a:normAutofit fontScale="92500" lnSpcReduction="20000"/>
          </a:bodyPr>
          <a:lstStyle/>
          <a:p>
            <a:r>
              <a:rPr lang="en-US"/>
              <a:t>Lập trình mức socket là nền tảng của lập trình mạng</a:t>
            </a:r>
          </a:p>
          <a:p>
            <a:r>
              <a:rPr lang="en-US"/>
              <a:t>Socket là một đối tượng thể hiện điểm truy cập mức thấp vào IP stack.</a:t>
            </a:r>
          </a:p>
          <a:p>
            <a:r>
              <a:rPr lang="en-US"/>
              <a:t>Socket có thể ở chế độ mở, đóng hoặc một số trạng thái trung gian khác</a:t>
            </a:r>
          </a:p>
          <a:p>
            <a:r>
              <a:rPr lang="en-US"/>
              <a:t>Socket có thể gửi, nhận dữ liệu </a:t>
            </a:r>
          </a:p>
          <a:p>
            <a:r>
              <a:rPr lang="en-US"/>
              <a:t>Dữ liệu tổng quát được gửi theo từng khối (thường gọi là </a:t>
            </a:r>
            <a:r>
              <a:rPr lang="en-US">
                <a:solidFill>
                  <a:srgbClr val="0070C0"/>
                </a:solidFill>
              </a:rPr>
              <a:t>packet</a:t>
            </a:r>
            <a:r>
              <a:rPr lang="en-US"/>
              <a:t>), khoảng vài KB/lần để tăng hiệu suất </a:t>
            </a:r>
          </a:p>
        </p:txBody>
      </p:sp>
      <p:sp>
        <p:nvSpPr>
          <p:cNvPr id="4" name="Date Placeholder 3"/>
          <p:cNvSpPr>
            <a:spLocks noGrp="1"/>
          </p:cNvSpPr>
          <p:nvPr>
            <p:ph type="dt" sz="half" idx="10"/>
          </p:nvPr>
        </p:nvSpPr>
        <p:spPr/>
        <p:txBody>
          <a:bodyPr/>
          <a:lstStyle/>
          <a:p>
            <a:fld id="{DB911933-8975-4497-87C7-C036127461F7}"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5</a:t>
            </a:fld>
            <a:endParaRPr lang="en-US"/>
          </a:p>
        </p:txBody>
      </p:sp>
    </p:spTree>
    <p:extLst>
      <p:ext uri="{BB962C8B-B14F-4D97-AF65-F5344CB8AC3E}">
        <p14:creationId xmlns:p14="http://schemas.microsoft.com/office/powerpoint/2010/main" val="24780331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Lớp UDPClient: chương trình chat</a:t>
            </a:r>
          </a:p>
        </p:txBody>
      </p:sp>
      <p:sp>
        <p:nvSpPr>
          <p:cNvPr id="4" name="Date Placeholder 3"/>
          <p:cNvSpPr>
            <a:spLocks noGrp="1"/>
          </p:cNvSpPr>
          <p:nvPr>
            <p:ph type="dt" sz="half" idx="10"/>
          </p:nvPr>
        </p:nvSpPr>
        <p:spPr/>
        <p:txBody>
          <a:bodyPr/>
          <a:lstStyle/>
          <a:p>
            <a:fld id="{C4623FD5-61B0-40C5-8104-5A162F5C0C25}"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50</a:t>
            </a:fld>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123" y="1268761"/>
            <a:ext cx="8277225"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8248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UDPClient: tổng kết</a:t>
            </a:r>
          </a:p>
        </p:txBody>
      </p:sp>
      <p:sp>
        <p:nvSpPr>
          <p:cNvPr id="3" name="Content Placeholder 2"/>
          <p:cNvSpPr>
            <a:spLocks noGrp="1"/>
          </p:cNvSpPr>
          <p:nvPr>
            <p:ph idx="1"/>
          </p:nvPr>
        </p:nvSpPr>
        <p:spPr/>
        <p:txBody>
          <a:bodyPr>
            <a:normAutofit fontScale="92500" lnSpcReduction="20000"/>
          </a:bodyPr>
          <a:lstStyle/>
          <a:p>
            <a:r>
              <a:rPr lang="en-US"/>
              <a:t>Khi muốn gửi dữ liệu qua mạng bằng lớp UDPClient, chúng ta theo cách đơn giản nhất như sau:</a:t>
            </a:r>
          </a:p>
          <a:p>
            <a:pPr lvl="1"/>
            <a:r>
              <a:rPr lang="en-US"/>
              <a:t>Tạo một UDPClient và gán cho nó một số hiệu cổng. Ví dụ: UDPClient udp = new UDPClient(1000)</a:t>
            </a:r>
          </a:p>
          <a:p>
            <a:pPr lvl="1"/>
            <a:r>
              <a:rPr lang="en-US"/>
              <a:t>Tạo một địa chỉ IP ứng với địa chỉ của máy mà ta muốn giao tiếp bằng IPEndPoint hoặc IPAddress hoặc IPHostEntry. (Lưu ý: Nếu dùng DNS.GetHostEntry thì ta có thể truyền vào là tên của máy. Sau đó muốn lấy địa chỉ thì: DNS.GetHostEntry("Tên_Máy").Address[0])</a:t>
            </a:r>
          </a:p>
        </p:txBody>
      </p:sp>
      <p:sp>
        <p:nvSpPr>
          <p:cNvPr id="4" name="Date Placeholder 3"/>
          <p:cNvSpPr>
            <a:spLocks noGrp="1"/>
          </p:cNvSpPr>
          <p:nvPr>
            <p:ph type="dt" sz="half" idx="10"/>
          </p:nvPr>
        </p:nvSpPr>
        <p:spPr/>
        <p:txBody>
          <a:bodyPr/>
          <a:lstStyle/>
          <a:p>
            <a:fld id="{49BB8945-1335-4A75-933F-B8FE3B197053}"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51</a:t>
            </a:fld>
            <a:endParaRPr lang="en-US"/>
          </a:p>
        </p:txBody>
      </p:sp>
    </p:spTree>
    <p:extLst>
      <p:ext uri="{BB962C8B-B14F-4D97-AF65-F5344CB8AC3E}">
        <p14:creationId xmlns:p14="http://schemas.microsoft.com/office/powerpoint/2010/main" val="42020278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UDPClient: tổng kết</a:t>
            </a:r>
          </a:p>
        </p:txBody>
      </p:sp>
      <p:sp>
        <p:nvSpPr>
          <p:cNvPr id="3" name="Content Placeholder 2"/>
          <p:cNvSpPr>
            <a:spLocks noGrp="1"/>
          </p:cNvSpPr>
          <p:nvPr>
            <p:ph idx="1"/>
          </p:nvPr>
        </p:nvSpPr>
        <p:spPr/>
        <p:txBody>
          <a:bodyPr>
            <a:normAutofit fontScale="92500" lnSpcReduction="10000"/>
          </a:bodyPr>
          <a:lstStyle/>
          <a:p>
            <a:pPr lvl="1"/>
            <a:r>
              <a:rPr lang="en-US"/>
              <a:t>Gửi dữ liệu đi:</a:t>
            </a:r>
          </a:p>
          <a:p>
            <a:pPr lvl="2"/>
            <a:r>
              <a:rPr lang="en-US"/>
              <a:t>Bước 1: Chuyển chuỗi thành mảng byte</a:t>
            </a:r>
          </a:p>
          <a:p>
            <a:pPr lvl="2"/>
            <a:r>
              <a:rPr lang="en-US"/>
              <a:t>Bước 2: Gọi phương thức Send, trong đó truyền địa chỉ IP của máy ở xa mà ta vừa tạo ở 2 và thêm vào số hiệu cổng mà máy ở xa đang dùng để nhận dữ liệu.</a:t>
            </a:r>
          </a:p>
          <a:p>
            <a:pPr lvl="1"/>
            <a:r>
              <a:rPr lang="vi-VN"/>
              <a:t>Khi nhận: Dùng phương thức Receive để nhận dữ liệu về</a:t>
            </a:r>
            <a:r>
              <a:rPr lang="en-US"/>
              <a:t>. </a:t>
            </a:r>
            <a:r>
              <a:rPr lang="vi-VN"/>
              <a:t>Khi đó </a:t>
            </a:r>
            <a:r>
              <a:rPr lang="en-US"/>
              <a:t>chúng ta </a:t>
            </a:r>
            <a:r>
              <a:rPr lang="vi-VN"/>
              <a:t>cần tạo một đối tượng IPEndPoint với địa chỉ và số hiệu cổng của máy ở xa mà </a:t>
            </a:r>
            <a:r>
              <a:rPr lang="en-US"/>
              <a:t>chúng ta </a:t>
            </a:r>
            <a:r>
              <a:rPr lang="vi-VN"/>
              <a:t>muốn nhận dữ liệu.</a:t>
            </a:r>
            <a:r>
              <a:rPr lang="en-US"/>
              <a:t> </a:t>
            </a:r>
            <a:r>
              <a:rPr lang="vi-VN"/>
              <a:t>Phương thức này trả về dữ liệu ở dạng mảng byte, do vậy để chuyển sang dạng chuỗi ký tự thì cần dùng lớp Encoding để chuyển đổi.</a:t>
            </a:r>
          </a:p>
          <a:p>
            <a:pPr lvl="1"/>
            <a:endParaRPr lang="en-US"/>
          </a:p>
        </p:txBody>
      </p:sp>
      <p:sp>
        <p:nvSpPr>
          <p:cNvPr id="4" name="Date Placeholder 3"/>
          <p:cNvSpPr>
            <a:spLocks noGrp="1"/>
          </p:cNvSpPr>
          <p:nvPr>
            <p:ph type="dt" sz="half" idx="10"/>
          </p:nvPr>
        </p:nvSpPr>
        <p:spPr/>
        <p:txBody>
          <a:bodyPr/>
          <a:lstStyle/>
          <a:p>
            <a:fld id="{812BC035-B97B-432D-9503-6C865FF2E11B}"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52</a:t>
            </a:fld>
            <a:endParaRPr lang="en-US"/>
          </a:p>
        </p:txBody>
      </p:sp>
    </p:spTree>
    <p:extLst>
      <p:ext uri="{BB962C8B-B14F-4D97-AF65-F5344CB8AC3E}">
        <p14:creationId xmlns:p14="http://schemas.microsoft.com/office/powerpoint/2010/main" val="25934156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TCPClient</a:t>
            </a:r>
          </a:p>
        </p:txBody>
      </p:sp>
      <p:sp>
        <p:nvSpPr>
          <p:cNvPr id="3" name="Content Placeholder 2"/>
          <p:cNvSpPr>
            <a:spLocks noGrp="1"/>
          </p:cNvSpPr>
          <p:nvPr>
            <p:ph idx="1"/>
          </p:nvPr>
        </p:nvSpPr>
        <p:spPr/>
        <p:txBody>
          <a:bodyPr>
            <a:normAutofit/>
          </a:bodyPr>
          <a:lstStyle/>
          <a:p>
            <a:r>
              <a:rPr lang="en-US"/>
              <a:t>Để đảm bảo độ tin cậy trong các ứng dụng mạng, người ta còn dùng một giao thức khác, gọi là giao thức có kết nối: TCP (Transport Control Protocol). Trên Internet chủ yếu là dùng loại giao thức này, ví dụ như Telnet, HTTP, SMTP, POP3… Để lập trình theo giao thức TCP, .NET cung cấp hai lớp có tên là TCPClient và TCPListener. </a:t>
            </a:r>
          </a:p>
          <a:p>
            <a:endParaRPr lang="en-US"/>
          </a:p>
        </p:txBody>
      </p:sp>
      <p:sp>
        <p:nvSpPr>
          <p:cNvPr id="4" name="Date Placeholder 3"/>
          <p:cNvSpPr>
            <a:spLocks noGrp="1"/>
          </p:cNvSpPr>
          <p:nvPr>
            <p:ph type="dt" sz="half" idx="10"/>
          </p:nvPr>
        </p:nvSpPr>
        <p:spPr/>
        <p:txBody>
          <a:bodyPr/>
          <a:lstStyle/>
          <a:p>
            <a:fld id="{BB45A4AA-730C-4AE9-8EBD-486EDDA0811F}"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53</a:t>
            </a:fld>
            <a:endParaRPr lang="en-US"/>
          </a:p>
        </p:txBody>
      </p:sp>
    </p:spTree>
    <p:extLst>
      <p:ext uri="{BB962C8B-B14F-4D97-AF65-F5344CB8AC3E}">
        <p14:creationId xmlns:p14="http://schemas.microsoft.com/office/powerpoint/2010/main" val="22873023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Lớp TCPClient: các thành viên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270168777"/>
              </p:ext>
            </p:extLst>
          </p:nvPr>
        </p:nvGraphicFramePr>
        <p:xfrm>
          <a:off x="539552" y="1556793"/>
          <a:ext cx="8064896" cy="3507471"/>
        </p:xfrm>
        <a:graphic>
          <a:graphicData uri="http://schemas.openxmlformats.org/drawingml/2006/table">
            <a:tbl>
              <a:tblPr firstRow="1" bandRow="1">
                <a:tableStyleId>{5940675A-B579-460E-94D1-54222C63F5DA}</a:tableStyleId>
              </a:tblPr>
              <a:tblGrid>
                <a:gridCol w="2592288">
                  <a:extLst>
                    <a:ext uri="{9D8B030D-6E8A-4147-A177-3AD203B41FA5}">
                      <a16:colId xmlns:a16="http://schemas.microsoft.com/office/drawing/2014/main" val="20000"/>
                    </a:ext>
                  </a:extLst>
                </a:gridCol>
                <a:gridCol w="5472608">
                  <a:extLst>
                    <a:ext uri="{9D8B030D-6E8A-4147-A177-3AD203B41FA5}">
                      <a16:colId xmlns:a16="http://schemas.microsoft.com/office/drawing/2014/main" val="20001"/>
                    </a:ext>
                  </a:extLst>
                </a:gridCol>
              </a:tblGrid>
              <a:tr h="504055">
                <a:tc>
                  <a:txBody>
                    <a:bodyPr/>
                    <a:lstStyle/>
                    <a:p>
                      <a:pPr algn="ctr">
                        <a:spcBef>
                          <a:spcPts val="355"/>
                        </a:spcBef>
                        <a:spcAft>
                          <a:spcPts val="355"/>
                        </a:spcAft>
                      </a:pPr>
                      <a:r>
                        <a:rPr lang="en-US" sz="2000" b="1" kern="1200">
                          <a:solidFill>
                            <a:srgbClr val="000066"/>
                          </a:solidFill>
                          <a:effectLst/>
                          <a:latin typeface="+mn-lt"/>
                          <a:ea typeface="Times New Roman"/>
                          <a:cs typeface="+mn-cs"/>
                        </a:rPr>
                        <a:t>Tên phương</a:t>
                      </a:r>
                      <a:r>
                        <a:rPr lang="en-US" sz="2000" b="1" kern="1200" baseline="0">
                          <a:solidFill>
                            <a:srgbClr val="000066"/>
                          </a:solidFill>
                          <a:effectLst/>
                          <a:latin typeface="+mn-lt"/>
                          <a:ea typeface="Times New Roman"/>
                          <a:cs typeface="+mn-cs"/>
                        </a:rPr>
                        <a:t> thức</a:t>
                      </a:r>
                      <a:endParaRPr lang="en-US" sz="2000" b="1" kern="1200">
                        <a:solidFill>
                          <a:srgbClr val="000066"/>
                        </a:solidFill>
                        <a:effectLst/>
                        <a:latin typeface="+mn-lt"/>
                        <a:ea typeface="Times New Roman"/>
                        <a:cs typeface="+mn-cs"/>
                      </a:endParaRPr>
                    </a:p>
                  </a:txBody>
                  <a:tcPr marL="68580" marR="68580" marT="0" marB="0" anchor="ctr"/>
                </a:tc>
                <a:tc>
                  <a:txBody>
                    <a:bodyPr/>
                    <a:lstStyle/>
                    <a:p>
                      <a:pPr algn="ctr">
                        <a:spcBef>
                          <a:spcPts val="355"/>
                        </a:spcBef>
                        <a:spcAft>
                          <a:spcPts val="355"/>
                        </a:spcAft>
                      </a:pPr>
                      <a:r>
                        <a:rPr lang="en-US" sz="2000" b="1">
                          <a:solidFill>
                            <a:srgbClr val="000066"/>
                          </a:solidFill>
                          <a:effectLst/>
                          <a:latin typeface="+mn-lt"/>
                          <a:ea typeface="Times New Roman"/>
                        </a:rPr>
                        <a:t>Mô</a:t>
                      </a:r>
                      <a:r>
                        <a:rPr lang="en-US" sz="2000" b="1" baseline="0">
                          <a:solidFill>
                            <a:srgbClr val="000066"/>
                          </a:solidFill>
                          <a:effectLst/>
                          <a:latin typeface="+mn-lt"/>
                          <a:ea typeface="Times New Roman"/>
                        </a:rPr>
                        <a:t> tả</a:t>
                      </a:r>
                      <a:endParaRPr lang="en-US" sz="2000">
                        <a:effectLst/>
                        <a:latin typeface="+mn-lt"/>
                        <a:ea typeface="Times New Roman"/>
                      </a:endParaRPr>
                    </a:p>
                  </a:txBody>
                  <a:tcPr marL="68580" marR="68580" marT="0" marB="0" anchor="ctr"/>
                </a:tc>
                <a:extLst>
                  <a:ext uri="{0D108BD9-81ED-4DB2-BD59-A6C34878D82A}">
                    <a16:rowId xmlns:a16="http://schemas.microsoft.com/office/drawing/2014/main" val="10000"/>
                  </a:ext>
                </a:extLst>
              </a:tr>
              <a:tr h="504056">
                <a:tc>
                  <a:txBody>
                    <a:bodyPr/>
                    <a:lstStyle/>
                    <a:p>
                      <a:pPr marL="10160" marR="10160">
                        <a:spcBef>
                          <a:spcPts val="80"/>
                        </a:spcBef>
                        <a:spcAft>
                          <a:spcPts val="80"/>
                        </a:spcAft>
                      </a:pPr>
                      <a:r>
                        <a:rPr lang="en-US" sz="1800" u="sng">
                          <a:solidFill>
                            <a:srgbClr val="000000"/>
                          </a:solidFill>
                          <a:effectLst/>
                          <a:latin typeface="+mn-lt"/>
                          <a:ea typeface="Times New Roman"/>
                          <a:cs typeface="Times New Roman"/>
                          <a:hlinkClick r:id="rId2"/>
                        </a:rPr>
                        <a:t>TcpClient () </a:t>
                      </a:r>
                      <a:endParaRPr lang="en-US" sz="1800">
                        <a:effectLst/>
                        <a:latin typeface="+mn-lt"/>
                        <a:ea typeface="Times New Roman"/>
                      </a:endParaRPr>
                    </a:p>
                  </a:txBody>
                  <a:tcPr marL="50165" marR="50165" marT="47625" marB="47625"/>
                </a:tc>
                <a:tc>
                  <a:txBody>
                    <a:bodyPr/>
                    <a:lstStyle/>
                    <a:p>
                      <a:pPr marR="10160">
                        <a:spcBef>
                          <a:spcPts val="790"/>
                        </a:spcBef>
                        <a:spcAft>
                          <a:spcPts val="395"/>
                        </a:spcAft>
                      </a:pPr>
                      <a:r>
                        <a:rPr lang="en-US" sz="1800">
                          <a:solidFill>
                            <a:srgbClr val="000000"/>
                          </a:solidFill>
                          <a:effectLst/>
                          <a:latin typeface="+mn-lt"/>
                          <a:ea typeface="Times New Roman"/>
                        </a:rPr>
                        <a:t>Tạo một đối tượng </a:t>
                      </a:r>
                      <a:r>
                        <a:rPr lang="en-US" sz="1800" b="1">
                          <a:solidFill>
                            <a:srgbClr val="000000"/>
                          </a:solidFill>
                          <a:effectLst/>
                          <a:latin typeface="+mn-lt"/>
                          <a:ea typeface="Times New Roman"/>
                        </a:rPr>
                        <a:t>TcpClient</a:t>
                      </a:r>
                      <a:r>
                        <a:rPr lang="en-US" sz="1800">
                          <a:solidFill>
                            <a:srgbClr val="000000"/>
                          </a:solidFill>
                          <a:effectLst/>
                          <a:latin typeface="+mn-lt"/>
                          <a:ea typeface="Times New Roman"/>
                        </a:rPr>
                        <a:t>. </a:t>
                      </a:r>
                      <a:endParaRPr lang="en-US" sz="1800">
                        <a:effectLst/>
                        <a:latin typeface="+mn-lt"/>
                        <a:ea typeface="Times New Roman"/>
                      </a:endParaRPr>
                    </a:p>
                  </a:txBody>
                  <a:tcPr marL="50165" marR="50165" marT="47625" marB="47625"/>
                </a:tc>
                <a:extLst>
                  <a:ext uri="{0D108BD9-81ED-4DB2-BD59-A6C34878D82A}">
                    <a16:rowId xmlns:a16="http://schemas.microsoft.com/office/drawing/2014/main" val="10001"/>
                  </a:ext>
                </a:extLst>
              </a:tr>
              <a:tr h="784101">
                <a:tc>
                  <a:txBody>
                    <a:bodyPr/>
                    <a:lstStyle/>
                    <a:p>
                      <a:pPr marL="10160" marR="10160">
                        <a:spcBef>
                          <a:spcPts val="80"/>
                        </a:spcBef>
                        <a:spcAft>
                          <a:spcPts val="80"/>
                        </a:spcAft>
                      </a:pPr>
                      <a:r>
                        <a:rPr lang="en-US" sz="1800" u="sng">
                          <a:solidFill>
                            <a:srgbClr val="000000"/>
                          </a:solidFill>
                          <a:effectLst/>
                          <a:latin typeface="+mn-lt"/>
                          <a:ea typeface="Times New Roman"/>
                          <a:cs typeface="Times New Roman"/>
                          <a:hlinkClick r:id="rId3"/>
                        </a:rPr>
                        <a:t>TcpClient (IPEndPoint) </a:t>
                      </a:r>
                      <a:endParaRPr lang="en-US" sz="1800">
                        <a:effectLst/>
                        <a:latin typeface="+mn-lt"/>
                        <a:ea typeface="Times New Roman"/>
                      </a:endParaRPr>
                    </a:p>
                  </a:txBody>
                  <a:tcPr marL="50165" marR="50165" marT="47625" marB="47625"/>
                </a:tc>
                <a:tc>
                  <a:txBody>
                    <a:bodyPr/>
                    <a:lstStyle/>
                    <a:p>
                      <a:pPr marL="10160" marR="10160">
                        <a:spcBef>
                          <a:spcPts val="80"/>
                        </a:spcBef>
                        <a:spcAft>
                          <a:spcPts val="80"/>
                        </a:spcAft>
                      </a:pPr>
                      <a:r>
                        <a:rPr lang="en-US" sz="1800">
                          <a:solidFill>
                            <a:schemeClr val="tx1"/>
                          </a:solidFill>
                          <a:effectLst/>
                          <a:latin typeface="+mn-lt"/>
                          <a:ea typeface="Times New Roman"/>
                        </a:rPr>
                        <a:t>Tạo một </a:t>
                      </a:r>
                      <a:r>
                        <a:rPr lang="en-US" sz="1800" b="1">
                          <a:solidFill>
                            <a:schemeClr val="tx1"/>
                          </a:solidFill>
                          <a:effectLst/>
                          <a:latin typeface="+mn-lt"/>
                          <a:ea typeface="Times New Roman"/>
                        </a:rPr>
                        <a:t>TcpClient</a:t>
                      </a:r>
                      <a:r>
                        <a:rPr lang="en-US" sz="1800">
                          <a:solidFill>
                            <a:schemeClr val="tx1"/>
                          </a:solidFill>
                          <a:effectLst/>
                          <a:latin typeface="+mn-lt"/>
                          <a:ea typeface="Times New Roman"/>
                        </a:rPr>
                        <a:t> và gắn cho nó một EndPoint cục bộ. </a:t>
                      </a:r>
                    </a:p>
                    <a:p>
                      <a:pPr marL="10160" marR="10160">
                        <a:spcBef>
                          <a:spcPts val="790"/>
                        </a:spcBef>
                        <a:spcAft>
                          <a:spcPts val="395"/>
                        </a:spcAft>
                      </a:pPr>
                      <a:r>
                        <a:rPr lang="en-US" sz="1800">
                          <a:solidFill>
                            <a:schemeClr val="tx1"/>
                          </a:solidFill>
                          <a:effectLst/>
                          <a:latin typeface="+mn-lt"/>
                          <a:ea typeface="Times New Roman"/>
                        </a:rPr>
                        <a:t>(Gán địa chỉ máy cục bộ và số hiệu cổng để sử dụng trao đổi thông tin về sau)</a:t>
                      </a:r>
                    </a:p>
                  </a:txBody>
                  <a:tcPr marL="50165" marR="50165" marT="47625" marB="47625"/>
                </a:tc>
                <a:extLst>
                  <a:ext uri="{0D108BD9-81ED-4DB2-BD59-A6C34878D82A}">
                    <a16:rowId xmlns:a16="http://schemas.microsoft.com/office/drawing/2014/main" val="10002"/>
                  </a:ext>
                </a:extLst>
              </a:tr>
              <a:tr h="535709">
                <a:tc>
                  <a:txBody>
                    <a:bodyPr/>
                    <a:lstStyle/>
                    <a:p>
                      <a:pPr marL="10160" marR="10160">
                        <a:spcBef>
                          <a:spcPts val="80"/>
                        </a:spcBef>
                        <a:spcAft>
                          <a:spcPts val="80"/>
                        </a:spcAft>
                      </a:pPr>
                      <a:r>
                        <a:rPr lang="en-US" sz="1800" u="sng">
                          <a:solidFill>
                            <a:srgbClr val="000000"/>
                          </a:solidFill>
                          <a:effectLst/>
                          <a:latin typeface="+mn-lt"/>
                          <a:ea typeface="Times New Roman"/>
                          <a:cs typeface="Times New Roman"/>
                          <a:hlinkClick r:id="rId4"/>
                        </a:rPr>
                        <a:t>TcpClient (RemoteHost: String, RemotePort: Int32) </a:t>
                      </a:r>
                      <a:endParaRPr lang="en-US" sz="1800">
                        <a:effectLst/>
                        <a:latin typeface="+mn-lt"/>
                        <a:ea typeface="Times New Roman"/>
                      </a:endParaRPr>
                    </a:p>
                  </a:txBody>
                  <a:tcPr marL="50165" marR="50165" marT="47625" marB="47625"/>
                </a:tc>
                <a:tc>
                  <a:txBody>
                    <a:bodyPr/>
                    <a:lstStyle/>
                    <a:p>
                      <a:pPr marL="10160" marR="10160">
                        <a:spcBef>
                          <a:spcPts val="790"/>
                        </a:spcBef>
                        <a:spcAft>
                          <a:spcPts val="395"/>
                        </a:spcAft>
                      </a:pPr>
                      <a:r>
                        <a:rPr lang="en-US" sz="1800">
                          <a:solidFill>
                            <a:srgbClr val="000000"/>
                          </a:solidFill>
                          <a:effectLst/>
                          <a:latin typeface="+mn-lt"/>
                          <a:ea typeface="Times New Roman"/>
                        </a:rPr>
                        <a:t>Tạo một đối tượng </a:t>
                      </a:r>
                      <a:r>
                        <a:rPr lang="en-US" sz="1800" b="1">
                          <a:solidFill>
                            <a:srgbClr val="000000"/>
                          </a:solidFill>
                          <a:effectLst/>
                          <a:latin typeface="+mn-lt"/>
                          <a:ea typeface="Times New Roman"/>
                        </a:rPr>
                        <a:t>TcpClient</a:t>
                      </a:r>
                      <a:r>
                        <a:rPr lang="en-US" sz="1800">
                          <a:solidFill>
                            <a:srgbClr val="000000"/>
                          </a:solidFill>
                          <a:effectLst/>
                          <a:latin typeface="+mn-lt"/>
                          <a:ea typeface="Times New Roman"/>
                        </a:rPr>
                        <a:t> và kết nối đến một máy có địa chỉ và số hiệu cổng được truyền vào. RemoteHost có thể là địa chỉ IP chuẩn hoặc tên máy. </a:t>
                      </a:r>
                      <a:endParaRPr lang="en-US" sz="1800">
                        <a:effectLst/>
                        <a:latin typeface="+mn-lt"/>
                        <a:ea typeface="Times New Roman"/>
                      </a:endParaRPr>
                    </a:p>
                  </a:txBody>
                  <a:tcPr marL="50165" marR="50165" marT="47625" marB="47625"/>
                </a:tc>
                <a:extLst>
                  <a:ext uri="{0D108BD9-81ED-4DB2-BD59-A6C34878D82A}">
                    <a16:rowId xmlns:a16="http://schemas.microsoft.com/office/drawing/2014/main" val="10003"/>
                  </a:ext>
                </a:extLst>
              </a:tr>
            </a:tbl>
          </a:graphicData>
        </a:graphic>
      </p:graphicFrame>
      <p:sp>
        <p:nvSpPr>
          <p:cNvPr id="9" name="Date Placeholder 8"/>
          <p:cNvSpPr>
            <a:spLocks noGrp="1"/>
          </p:cNvSpPr>
          <p:nvPr>
            <p:ph type="dt" sz="half" idx="10"/>
          </p:nvPr>
        </p:nvSpPr>
        <p:spPr/>
        <p:txBody>
          <a:bodyPr/>
          <a:lstStyle/>
          <a:p>
            <a:fld id="{EBABD561-6BC6-4485-A46F-3A59E6746A08}" type="datetime1">
              <a:rPr lang="vi-VN" smtClean="0"/>
              <a:t>10/09/2024</a:t>
            </a:fld>
            <a:endParaRPr lang="en-US"/>
          </a:p>
        </p:txBody>
      </p:sp>
      <p:sp>
        <p:nvSpPr>
          <p:cNvPr id="10" name="Footer Placeholder 9"/>
          <p:cNvSpPr>
            <a:spLocks noGrp="1"/>
          </p:cNvSpPr>
          <p:nvPr>
            <p:ph type="ftr" sz="quarter" idx="11"/>
          </p:nvPr>
        </p:nvSpPr>
        <p:spPr/>
        <p:txBody>
          <a:bodyPr/>
          <a:lstStyle/>
          <a:p>
            <a:r>
              <a:rPr lang="vi-VN"/>
              <a:t>Chương 3: Sockets</a:t>
            </a:r>
            <a:endParaRPr lang="en-US"/>
          </a:p>
        </p:txBody>
      </p:sp>
      <p:sp>
        <p:nvSpPr>
          <p:cNvPr id="11" name="Slide Number Placeholder 10"/>
          <p:cNvSpPr>
            <a:spLocks noGrp="1"/>
          </p:cNvSpPr>
          <p:nvPr>
            <p:ph type="sldNum" sz="quarter" idx="12"/>
          </p:nvPr>
        </p:nvSpPr>
        <p:spPr/>
        <p:txBody>
          <a:bodyPr/>
          <a:lstStyle/>
          <a:p>
            <a:fld id="{67CF214C-0432-49BA-A478-5B1528AB10DA}" type="slidenum">
              <a:rPr lang="en-US" smtClean="0"/>
              <a:t>54</a:t>
            </a:fld>
            <a:endParaRPr lang="en-US"/>
          </a:p>
        </p:txBody>
      </p:sp>
    </p:spTree>
    <p:extLst>
      <p:ext uri="{BB962C8B-B14F-4D97-AF65-F5344CB8AC3E}">
        <p14:creationId xmlns:p14="http://schemas.microsoft.com/office/powerpoint/2010/main" val="27165708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Lớp TCPClient: các thành viên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93858346"/>
              </p:ext>
            </p:extLst>
          </p:nvPr>
        </p:nvGraphicFramePr>
        <p:xfrm>
          <a:off x="539552" y="1556793"/>
          <a:ext cx="8064896" cy="2575936"/>
        </p:xfrm>
        <a:graphic>
          <a:graphicData uri="http://schemas.openxmlformats.org/drawingml/2006/table">
            <a:tbl>
              <a:tblPr firstRow="1" bandRow="1">
                <a:tableStyleId>{5940675A-B579-460E-94D1-54222C63F5DA}</a:tableStyleId>
              </a:tblPr>
              <a:tblGrid>
                <a:gridCol w="2592288">
                  <a:extLst>
                    <a:ext uri="{9D8B030D-6E8A-4147-A177-3AD203B41FA5}">
                      <a16:colId xmlns:a16="http://schemas.microsoft.com/office/drawing/2014/main" val="20000"/>
                    </a:ext>
                  </a:extLst>
                </a:gridCol>
                <a:gridCol w="5472608">
                  <a:extLst>
                    <a:ext uri="{9D8B030D-6E8A-4147-A177-3AD203B41FA5}">
                      <a16:colId xmlns:a16="http://schemas.microsoft.com/office/drawing/2014/main" val="20001"/>
                    </a:ext>
                  </a:extLst>
                </a:gridCol>
              </a:tblGrid>
              <a:tr h="504055">
                <a:tc>
                  <a:txBody>
                    <a:bodyPr/>
                    <a:lstStyle/>
                    <a:p>
                      <a:pPr algn="ctr">
                        <a:spcBef>
                          <a:spcPts val="355"/>
                        </a:spcBef>
                        <a:spcAft>
                          <a:spcPts val="355"/>
                        </a:spcAft>
                      </a:pPr>
                      <a:r>
                        <a:rPr lang="en-US" sz="1800" b="1" kern="1200" dirty="0" err="1">
                          <a:solidFill>
                            <a:srgbClr val="000066"/>
                          </a:solidFill>
                          <a:effectLst/>
                          <a:latin typeface="+mn-lt"/>
                          <a:ea typeface="Times New Roman"/>
                          <a:cs typeface="Times New Roman" pitchFamily="18" charset="0"/>
                        </a:rPr>
                        <a:t>Tên</a:t>
                      </a:r>
                      <a:r>
                        <a:rPr lang="en-US" sz="1800" b="1" kern="1200" dirty="0">
                          <a:solidFill>
                            <a:srgbClr val="000066"/>
                          </a:solidFill>
                          <a:effectLst/>
                          <a:latin typeface="+mn-lt"/>
                          <a:ea typeface="Times New Roman"/>
                          <a:cs typeface="Times New Roman" pitchFamily="18" charset="0"/>
                        </a:rPr>
                        <a:t> </a:t>
                      </a:r>
                      <a:r>
                        <a:rPr lang="en-US" sz="1800" b="1" kern="1200" dirty="0" err="1">
                          <a:solidFill>
                            <a:srgbClr val="000066"/>
                          </a:solidFill>
                          <a:effectLst/>
                          <a:latin typeface="+mn-lt"/>
                          <a:ea typeface="Times New Roman"/>
                          <a:cs typeface="Times New Roman" pitchFamily="18" charset="0"/>
                        </a:rPr>
                        <a:t>thuộc</a:t>
                      </a:r>
                      <a:r>
                        <a:rPr lang="en-US" sz="1800" b="1" kern="1200" baseline="0" dirty="0">
                          <a:solidFill>
                            <a:srgbClr val="000066"/>
                          </a:solidFill>
                          <a:effectLst/>
                          <a:latin typeface="+mn-lt"/>
                          <a:ea typeface="Times New Roman"/>
                          <a:cs typeface="Times New Roman" pitchFamily="18" charset="0"/>
                        </a:rPr>
                        <a:t> </a:t>
                      </a:r>
                      <a:r>
                        <a:rPr lang="en-US" sz="1800" b="1" kern="1200" baseline="0" dirty="0" err="1">
                          <a:solidFill>
                            <a:srgbClr val="000066"/>
                          </a:solidFill>
                          <a:effectLst/>
                          <a:latin typeface="+mn-lt"/>
                          <a:ea typeface="Times New Roman"/>
                          <a:cs typeface="Times New Roman" pitchFamily="18" charset="0"/>
                        </a:rPr>
                        <a:t>tính</a:t>
                      </a:r>
                      <a:endParaRPr lang="en-US" sz="1800" b="1" kern="1200" dirty="0">
                        <a:solidFill>
                          <a:srgbClr val="000066"/>
                        </a:solidFill>
                        <a:effectLst/>
                        <a:latin typeface="+mn-lt"/>
                        <a:ea typeface="Times New Roman"/>
                        <a:cs typeface="Times New Roman" pitchFamily="18" charset="0"/>
                      </a:endParaRPr>
                    </a:p>
                  </a:txBody>
                  <a:tcPr marL="68580" marR="68580" marT="0" marB="0" anchor="ctr"/>
                </a:tc>
                <a:tc>
                  <a:txBody>
                    <a:bodyPr/>
                    <a:lstStyle/>
                    <a:p>
                      <a:pPr algn="ctr">
                        <a:spcBef>
                          <a:spcPts val="355"/>
                        </a:spcBef>
                        <a:spcAft>
                          <a:spcPts val="355"/>
                        </a:spcAft>
                      </a:pPr>
                      <a:r>
                        <a:rPr lang="en-US" sz="1800" b="1">
                          <a:solidFill>
                            <a:srgbClr val="000066"/>
                          </a:solidFill>
                          <a:effectLst/>
                          <a:latin typeface="+mn-lt"/>
                          <a:ea typeface="Times New Roman"/>
                          <a:cs typeface="Times New Roman" pitchFamily="18" charset="0"/>
                        </a:rPr>
                        <a:t>Mô</a:t>
                      </a:r>
                      <a:r>
                        <a:rPr lang="en-US" sz="1800" b="1" baseline="0">
                          <a:solidFill>
                            <a:srgbClr val="000066"/>
                          </a:solidFill>
                          <a:effectLst/>
                          <a:latin typeface="+mn-lt"/>
                          <a:ea typeface="Times New Roman"/>
                          <a:cs typeface="Times New Roman" pitchFamily="18" charset="0"/>
                        </a:rPr>
                        <a:t> tả</a:t>
                      </a:r>
                      <a:endParaRPr lang="en-US" sz="1800">
                        <a:effectLst/>
                        <a:latin typeface="+mn-lt"/>
                        <a:ea typeface="Times New Roman"/>
                        <a:cs typeface="Times New Roman" pitchFamily="18" charset="0"/>
                      </a:endParaRPr>
                    </a:p>
                  </a:txBody>
                  <a:tcPr marL="68580" marR="68580" marT="0" marB="0" anchor="ctr"/>
                </a:tc>
                <a:extLst>
                  <a:ext uri="{0D108BD9-81ED-4DB2-BD59-A6C34878D82A}">
                    <a16:rowId xmlns:a16="http://schemas.microsoft.com/office/drawing/2014/main" val="10000"/>
                  </a:ext>
                </a:extLst>
              </a:tr>
              <a:tr h="504056">
                <a:tc>
                  <a:txBody>
                    <a:bodyPr/>
                    <a:lstStyle/>
                    <a:p>
                      <a:pPr marL="10160" marR="10160">
                        <a:spcBef>
                          <a:spcPts val="80"/>
                        </a:spcBef>
                        <a:spcAft>
                          <a:spcPts val="80"/>
                        </a:spcAft>
                      </a:pPr>
                      <a:r>
                        <a:rPr lang="en-US" sz="1800">
                          <a:solidFill>
                            <a:srgbClr val="0000FF"/>
                          </a:solidFill>
                          <a:effectLst/>
                          <a:latin typeface="+mn-lt"/>
                          <a:ea typeface="Times New Roman"/>
                          <a:cs typeface="Times New Roman" pitchFamily="18" charset="0"/>
                          <a:hlinkClick r:id="rId2"/>
                        </a:rPr>
                        <a:t>Available</a:t>
                      </a:r>
                      <a:r>
                        <a:rPr lang="en-US" sz="1800">
                          <a:solidFill>
                            <a:srgbClr val="000000"/>
                          </a:solidFill>
                          <a:effectLst/>
                          <a:latin typeface="+mn-lt"/>
                          <a:ea typeface="Times New Roman"/>
                          <a:cs typeface="Times New Roman" pitchFamily="18" charset="0"/>
                        </a:rPr>
                        <a:t> </a:t>
                      </a:r>
                      <a:endParaRPr lang="en-US" sz="1800">
                        <a:effectLst/>
                        <a:latin typeface="+mn-lt"/>
                        <a:ea typeface="Times New Roman"/>
                        <a:cs typeface="Times New Roman" pitchFamily="18" charset="0"/>
                      </a:endParaRPr>
                    </a:p>
                  </a:txBody>
                  <a:tcPr marL="50165" marR="50165" marT="47625" marB="47625"/>
                </a:tc>
                <a:tc>
                  <a:txBody>
                    <a:bodyPr/>
                    <a:lstStyle/>
                    <a:p>
                      <a:pPr marL="10160" marR="10160">
                        <a:spcBef>
                          <a:spcPts val="80"/>
                        </a:spcBef>
                        <a:spcAft>
                          <a:spcPts val="80"/>
                        </a:spcAft>
                      </a:pPr>
                      <a:r>
                        <a:rPr lang="en-US" sz="1800" dirty="0">
                          <a:solidFill>
                            <a:srgbClr val="000000"/>
                          </a:solidFill>
                          <a:effectLst/>
                          <a:latin typeface="+mn-lt"/>
                          <a:ea typeface="Times New Roman"/>
                          <a:cs typeface="Times New Roman" pitchFamily="18" charset="0"/>
                        </a:rPr>
                        <a:t>Cho </a:t>
                      </a:r>
                      <a:r>
                        <a:rPr lang="en-US" sz="1800" dirty="0" err="1">
                          <a:solidFill>
                            <a:srgbClr val="000000"/>
                          </a:solidFill>
                          <a:effectLst/>
                          <a:latin typeface="+mn-lt"/>
                          <a:ea typeface="Times New Roman"/>
                          <a:cs typeface="Times New Roman" pitchFamily="18" charset="0"/>
                        </a:rPr>
                        <a:t>biết</a:t>
                      </a:r>
                      <a:r>
                        <a:rPr lang="en-US" sz="1800" dirty="0">
                          <a:solidFill>
                            <a:srgbClr val="000000"/>
                          </a:solidFill>
                          <a:effectLst/>
                          <a:latin typeface="+mn-lt"/>
                          <a:ea typeface="Times New Roman"/>
                          <a:cs typeface="Times New Roman" pitchFamily="18" charset="0"/>
                        </a:rPr>
                        <a:t> </a:t>
                      </a:r>
                      <a:r>
                        <a:rPr lang="en-US" sz="1800" dirty="0" err="1">
                          <a:solidFill>
                            <a:srgbClr val="000000"/>
                          </a:solidFill>
                          <a:effectLst/>
                          <a:latin typeface="+mn-lt"/>
                          <a:ea typeface="Times New Roman"/>
                          <a:cs typeface="Times New Roman" pitchFamily="18" charset="0"/>
                        </a:rPr>
                        <a:t>số</a:t>
                      </a:r>
                      <a:r>
                        <a:rPr lang="en-US" sz="1800" dirty="0">
                          <a:solidFill>
                            <a:srgbClr val="000000"/>
                          </a:solidFill>
                          <a:effectLst/>
                          <a:latin typeface="+mn-lt"/>
                          <a:ea typeface="Times New Roman"/>
                          <a:cs typeface="Times New Roman" pitchFamily="18" charset="0"/>
                        </a:rPr>
                        <a:t> byte </a:t>
                      </a:r>
                      <a:r>
                        <a:rPr lang="en-US" sz="1800" dirty="0" err="1">
                          <a:solidFill>
                            <a:srgbClr val="000000"/>
                          </a:solidFill>
                          <a:effectLst/>
                          <a:latin typeface="+mn-lt"/>
                          <a:ea typeface="Times New Roman"/>
                          <a:cs typeface="Times New Roman" pitchFamily="18" charset="0"/>
                        </a:rPr>
                        <a:t>đã</a:t>
                      </a:r>
                      <a:r>
                        <a:rPr lang="en-US" sz="1800" dirty="0">
                          <a:solidFill>
                            <a:srgbClr val="000000"/>
                          </a:solidFill>
                          <a:effectLst/>
                          <a:latin typeface="+mn-lt"/>
                          <a:ea typeface="Times New Roman"/>
                          <a:cs typeface="Times New Roman" pitchFamily="18" charset="0"/>
                        </a:rPr>
                        <a:t> </a:t>
                      </a:r>
                      <a:r>
                        <a:rPr lang="en-US" sz="1800" dirty="0" err="1">
                          <a:solidFill>
                            <a:srgbClr val="000000"/>
                          </a:solidFill>
                          <a:effectLst/>
                          <a:latin typeface="+mn-lt"/>
                          <a:ea typeface="Times New Roman"/>
                          <a:cs typeface="Times New Roman" pitchFamily="18" charset="0"/>
                        </a:rPr>
                        <a:t>nhận</a:t>
                      </a:r>
                      <a:r>
                        <a:rPr lang="en-US" sz="1800" dirty="0">
                          <a:solidFill>
                            <a:srgbClr val="000000"/>
                          </a:solidFill>
                          <a:effectLst/>
                          <a:latin typeface="+mn-lt"/>
                          <a:ea typeface="Times New Roman"/>
                          <a:cs typeface="Times New Roman" pitchFamily="18" charset="0"/>
                        </a:rPr>
                        <a:t> </a:t>
                      </a:r>
                      <a:r>
                        <a:rPr lang="en-US" sz="1800" dirty="0" err="1">
                          <a:solidFill>
                            <a:srgbClr val="000000"/>
                          </a:solidFill>
                          <a:effectLst/>
                          <a:latin typeface="+mn-lt"/>
                          <a:ea typeface="Times New Roman"/>
                          <a:cs typeface="Times New Roman" pitchFamily="18" charset="0"/>
                        </a:rPr>
                        <a:t>về</a:t>
                      </a:r>
                      <a:r>
                        <a:rPr lang="en-US" sz="1800" dirty="0">
                          <a:solidFill>
                            <a:srgbClr val="000000"/>
                          </a:solidFill>
                          <a:effectLst/>
                          <a:latin typeface="+mn-lt"/>
                          <a:ea typeface="Times New Roman"/>
                          <a:cs typeface="Times New Roman" pitchFamily="18" charset="0"/>
                        </a:rPr>
                        <a:t> </a:t>
                      </a:r>
                      <a:r>
                        <a:rPr lang="en-US" sz="1800" dirty="0" err="1">
                          <a:solidFill>
                            <a:srgbClr val="000000"/>
                          </a:solidFill>
                          <a:effectLst/>
                          <a:latin typeface="+mn-lt"/>
                          <a:ea typeface="Times New Roman"/>
                          <a:cs typeface="Times New Roman" pitchFamily="18" charset="0"/>
                        </a:rPr>
                        <a:t>từ</a:t>
                      </a:r>
                      <a:r>
                        <a:rPr lang="en-US" sz="1800" dirty="0">
                          <a:solidFill>
                            <a:srgbClr val="000000"/>
                          </a:solidFill>
                          <a:effectLst/>
                          <a:latin typeface="+mn-lt"/>
                          <a:ea typeface="Times New Roman"/>
                          <a:cs typeface="Times New Roman" pitchFamily="18" charset="0"/>
                        </a:rPr>
                        <a:t> </a:t>
                      </a:r>
                      <a:r>
                        <a:rPr lang="en-US" sz="1800" dirty="0" err="1">
                          <a:solidFill>
                            <a:srgbClr val="000000"/>
                          </a:solidFill>
                          <a:effectLst/>
                          <a:latin typeface="+mn-lt"/>
                          <a:ea typeface="Times New Roman"/>
                          <a:cs typeface="Times New Roman" pitchFamily="18" charset="0"/>
                        </a:rPr>
                        <a:t>mạng</a:t>
                      </a:r>
                      <a:r>
                        <a:rPr lang="en-US" sz="1800" dirty="0">
                          <a:solidFill>
                            <a:srgbClr val="000000"/>
                          </a:solidFill>
                          <a:effectLst/>
                          <a:latin typeface="+mn-lt"/>
                          <a:ea typeface="Times New Roman"/>
                          <a:cs typeface="Times New Roman" pitchFamily="18" charset="0"/>
                        </a:rPr>
                        <a:t> </a:t>
                      </a:r>
                      <a:r>
                        <a:rPr lang="en-US" sz="1800" dirty="0" err="1">
                          <a:solidFill>
                            <a:srgbClr val="000000"/>
                          </a:solidFill>
                          <a:effectLst/>
                          <a:latin typeface="+mn-lt"/>
                          <a:ea typeface="Times New Roman"/>
                          <a:cs typeface="Times New Roman" pitchFamily="18" charset="0"/>
                        </a:rPr>
                        <a:t>và</a:t>
                      </a:r>
                      <a:r>
                        <a:rPr lang="en-US" sz="1800" dirty="0">
                          <a:solidFill>
                            <a:srgbClr val="000000"/>
                          </a:solidFill>
                          <a:effectLst/>
                          <a:latin typeface="+mn-lt"/>
                          <a:ea typeface="Times New Roman"/>
                          <a:cs typeface="Times New Roman" pitchFamily="18" charset="0"/>
                        </a:rPr>
                        <a:t> </a:t>
                      </a:r>
                      <a:r>
                        <a:rPr lang="en-US" sz="1800" dirty="0" err="1">
                          <a:solidFill>
                            <a:srgbClr val="000000"/>
                          </a:solidFill>
                          <a:effectLst/>
                          <a:latin typeface="+mn-lt"/>
                          <a:ea typeface="Times New Roman"/>
                          <a:cs typeface="Times New Roman" pitchFamily="18" charset="0"/>
                        </a:rPr>
                        <a:t>có</a:t>
                      </a:r>
                      <a:r>
                        <a:rPr lang="en-US" sz="1800" dirty="0">
                          <a:solidFill>
                            <a:srgbClr val="000000"/>
                          </a:solidFill>
                          <a:effectLst/>
                          <a:latin typeface="+mn-lt"/>
                          <a:ea typeface="Times New Roman"/>
                          <a:cs typeface="Times New Roman" pitchFamily="18" charset="0"/>
                        </a:rPr>
                        <a:t> </a:t>
                      </a:r>
                      <a:r>
                        <a:rPr lang="en-US" sz="1800" dirty="0" err="1">
                          <a:solidFill>
                            <a:srgbClr val="000000"/>
                          </a:solidFill>
                          <a:effectLst/>
                          <a:latin typeface="+mn-lt"/>
                          <a:ea typeface="Times New Roman"/>
                          <a:cs typeface="Times New Roman" pitchFamily="18" charset="0"/>
                        </a:rPr>
                        <a:t>sẵn</a:t>
                      </a:r>
                      <a:r>
                        <a:rPr lang="en-US" sz="1800" dirty="0">
                          <a:solidFill>
                            <a:srgbClr val="000000"/>
                          </a:solidFill>
                          <a:effectLst/>
                          <a:latin typeface="+mn-lt"/>
                          <a:ea typeface="Times New Roman"/>
                          <a:cs typeface="Times New Roman" pitchFamily="18" charset="0"/>
                        </a:rPr>
                        <a:t> </a:t>
                      </a:r>
                      <a:r>
                        <a:rPr lang="en-US" sz="1800" dirty="0" err="1">
                          <a:solidFill>
                            <a:srgbClr val="000000"/>
                          </a:solidFill>
                          <a:effectLst/>
                          <a:latin typeface="+mn-lt"/>
                          <a:ea typeface="Times New Roman"/>
                          <a:cs typeface="Times New Roman" pitchFamily="18" charset="0"/>
                        </a:rPr>
                        <a:t>để</a:t>
                      </a:r>
                      <a:r>
                        <a:rPr lang="en-US" sz="1800" dirty="0">
                          <a:solidFill>
                            <a:srgbClr val="000000"/>
                          </a:solidFill>
                          <a:effectLst/>
                          <a:latin typeface="+mn-lt"/>
                          <a:ea typeface="Times New Roman"/>
                          <a:cs typeface="Times New Roman" pitchFamily="18" charset="0"/>
                        </a:rPr>
                        <a:t> </a:t>
                      </a:r>
                      <a:r>
                        <a:rPr lang="en-US" sz="1800" dirty="0" err="1">
                          <a:solidFill>
                            <a:srgbClr val="000000"/>
                          </a:solidFill>
                          <a:effectLst/>
                          <a:latin typeface="+mn-lt"/>
                          <a:ea typeface="Times New Roman"/>
                          <a:cs typeface="Times New Roman" pitchFamily="18" charset="0"/>
                        </a:rPr>
                        <a:t>đọc</a:t>
                      </a:r>
                      <a:r>
                        <a:rPr lang="en-US" sz="1800" dirty="0">
                          <a:solidFill>
                            <a:srgbClr val="000000"/>
                          </a:solidFill>
                          <a:effectLst/>
                          <a:latin typeface="+mn-lt"/>
                          <a:ea typeface="Times New Roman"/>
                          <a:cs typeface="Times New Roman" pitchFamily="18" charset="0"/>
                        </a:rPr>
                        <a:t>.</a:t>
                      </a:r>
                      <a:endParaRPr lang="en-US" sz="1800" dirty="0">
                        <a:effectLst/>
                        <a:latin typeface="+mn-lt"/>
                        <a:ea typeface="Times New Roman"/>
                        <a:cs typeface="Times New Roman" pitchFamily="18" charset="0"/>
                      </a:endParaRPr>
                    </a:p>
                  </a:txBody>
                  <a:tcPr marL="50165" marR="50165" marT="47625" marB="47625"/>
                </a:tc>
                <a:extLst>
                  <a:ext uri="{0D108BD9-81ED-4DB2-BD59-A6C34878D82A}">
                    <a16:rowId xmlns:a16="http://schemas.microsoft.com/office/drawing/2014/main" val="10001"/>
                  </a:ext>
                </a:extLst>
              </a:tr>
              <a:tr h="784101">
                <a:tc>
                  <a:txBody>
                    <a:bodyPr/>
                    <a:lstStyle/>
                    <a:p>
                      <a:pPr marL="10160" marR="10160">
                        <a:spcBef>
                          <a:spcPts val="80"/>
                        </a:spcBef>
                        <a:spcAft>
                          <a:spcPts val="80"/>
                        </a:spcAft>
                      </a:pPr>
                      <a:r>
                        <a:rPr lang="en-US" sz="1800">
                          <a:solidFill>
                            <a:srgbClr val="0000FF"/>
                          </a:solidFill>
                          <a:effectLst/>
                          <a:latin typeface="+mn-lt"/>
                          <a:ea typeface="Times New Roman"/>
                          <a:cs typeface="Times New Roman" pitchFamily="18" charset="0"/>
                          <a:hlinkClick r:id="rId3"/>
                        </a:rPr>
                        <a:t>Client</a:t>
                      </a:r>
                      <a:r>
                        <a:rPr lang="en-US" sz="1800">
                          <a:solidFill>
                            <a:srgbClr val="000000"/>
                          </a:solidFill>
                          <a:effectLst/>
                          <a:latin typeface="+mn-lt"/>
                          <a:ea typeface="Times New Roman"/>
                          <a:cs typeface="Times New Roman" pitchFamily="18" charset="0"/>
                        </a:rPr>
                        <a:t> </a:t>
                      </a:r>
                      <a:endParaRPr lang="en-US" sz="1800">
                        <a:effectLst/>
                        <a:latin typeface="+mn-lt"/>
                        <a:ea typeface="Times New Roman"/>
                        <a:cs typeface="Times New Roman" pitchFamily="18" charset="0"/>
                      </a:endParaRPr>
                    </a:p>
                  </a:txBody>
                  <a:tcPr marL="50165" marR="50165" marT="47625" marB="47625"/>
                </a:tc>
                <a:tc>
                  <a:txBody>
                    <a:bodyPr/>
                    <a:lstStyle/>
                    <a:p>
                      <a:pPr marL="10160" marR="10160">
                        <a:spcBef>
                          <a:spcPts val="80"/>
                        </a:spcBef>
                        <a:spcAft>
                          <a:spcPts val="80"/>
                        </a:spcAft>
                      </a:pPr>
                      <a:r>
                        <a:rPr lang="en-US" sz="1800">
                          <a:solidFill>
                            <a:srgbClr val="000000"/>
                          </a:solidFill>
                          <a:effectLst/>
                          <a:latin typeface="+mn-lt"/>
                          <a:ea typeface="Times New Roman"/>
                          <a:cs typeface="Times New Roman" pitchFamily="18" charset="0"/>
                        </a:rPr>
                        <a:t>Trả về Socket ứng với TCPClient hiện hành.</a:t>
                      </a:r>
                      <a:endParaRPr lang="en-US" sz="1800">
                        <a:effectLst/>
                        <a:latin typeface="+mn-lt"/>
                        <a:ea typeface="Times New Roman"/>
                        <a:cs typeface="Times New Roman" pitchFamily="18" charset="0"/>
                      </a:endParaRPr>
                    </a:p>
                  </a:txBody>
                  <a:tcPr marL="50165" marR="50165" marT="47625" marB="47625"/>
                </a:tc>
                <a:extLst>
                  <a:ext uri="{0D108BD9-81ED-4DB2-BD59-A6C34878D82A}">
                    <a16:rowId xmlns:a16="http://schemas.microsoft.com/office/drawing/2014/main" val="10002"/>
                  </a:ext>
                </a:extLst>
              </a:tr>
              <a:tr h="535709">
                <a:tc>
                  <a:txBody>
                    <a:bodyPr/>
                    <a:lstStyle/>
                    <a:p>
                      <a:pPr marL="10160" marR="10160">
                        <a:spcBef>
                          <a:spcPts val="80"/>
                        </a:spcBef>
                        <a:spcAft>
                          <a:spcPts val="80"/>
                        </a:spcAft>
                      </a:pPr>
                      <a:r>
                        <a:rPr lang="en-US" sz="1800">
                          <a:solidFill>
                            <a:srgbClr val="0000FF"/>
                          </a:solidFill>
                          <a:effectLst/>
                          <a:latin typeface="+mn-lt"/>
                          <a:ea typeface="Times New Roman"/>
                          <a:cs typeface="Times New Roman" pitchFamily="18" charset="0"/>
                          <a:hlinkClick r:id="rId4"/>
                        </a:rPr>
                        <a:t>Connected</a:t>
                      </a:r>
                      <a:endParaRPr lang="en-US" sz="1800">
                        <a:effectLst/>
                        <a:latin typeface="+mn-lt"/>
                        <a:ea typeface="Times New Roman"/>
                        <a:cs typeface="Times New Roman" pitchFamily="18" charset="0"/>
                      </a:endParaRPr>
                    </a:p>
                  </a:txBody>
                  <a:tcPr marL="50165" marR="50165" marT="47625" marB="47625"/>
                </a:tc>
                <a:tc>
                  <a:txBody>
                    <a:bodyPr/>
                    <a:lstStyle/>
                    <a:p>
                      <a:pPr>
                        <a:spcAft>
                          <a:spcPts val="0"/>
                        </a:spcAft>
                      </a:pPr>
                      <a:r>
                        <a:rPr lang="en-US" sz="1800">
                          <a:effectLst/>
                          <a:latin typeface="+mn-lt"/>
                          <a:ea typeface="Times New Roman"/>
                          <a:cs typeface="Times New Roman" pitchFamily="18" charset="0"/>
                        </a:rPr>
                        <a:t>Trạng thái cho biết đã</a:t>
                      </a:r>
                      <a:r>
                        <a:rPr lang="en-US" sz="1800" baseline="0">
                          <a:effectLst/>
                          <a:latin typeface="+mn-lt"/>
                          <a:ea typeface="Times New Roman"/>
                          <a:cs typeface="Times New Roman" pitchFamily="18" charset="0"/>
                        </a:rPr>
                        <a:t> </a:t>
                      </a:r>
                      <a:r>
                        <a:rPr lang="en-US" sz="1800">
                          <a:effectLst/>
                          <a:latin typeface="+mn-lt"/>
                          <a:ea typeface="Times New Roman"/>
                          <a:cs typeface="Times New Roman" pitchFamily="18" charset="0"/>
                        </a:rPr>
                        <a:t>kết nối được đến Server hay chưa</a:t>
                      </a:r>
                    </a:p>
                  </a:txBody>
                  <a:tcPr marL="47625" marR="47625" marT="47625" marB="47625"/>
                </a:tc>
                <a:extLst>
                  <a:ext uri="{0D108BD9-81ED-4DB2-BD59-A6C34878D82A}">
                    <a16:rowId xmlns:a16="http://schemas.microsoft.com/office/drawing/2014/main" val="10003"/>
                  </a:ext>
                </a:extLst>
              </a:tr>
            </a:tbl>
          </a:graphicData>
        </a:graphic>
      </p:graphicFrame>
      <p:sp>
        <p:nvSpPr>
          <p:cNvPr id="9" name="Date Placeholder 8"/>
          <p:cNvSpPr>
            <a:spLocks noGrp="1"/>
          </p:cNvSpPr>
          <p:nvPr>
            <p:ph type="dt" sz="half" idx="10"/>
          </p:nvPr>
        </p:nvSpPr>
        <p:spPr/>
        <p:txBody>
          <a:bodyPr/>
          <a:lstStyle/>
          <a:p>
            <a:fld id="{48EFE170-F3C4-4AF7-9801-90CC51C89C03}" type="datetime1">
              <a:rPr lang="vi-VN" smtClean="0"/>
              <a:t>10/09/2024</a:t>
            </a:fld>
            <a:endParaRPr lang="en-US"/>
          </a:p>
        </p:txBody>
      </p:sp>
      <p:sp>
        <p:nvSpPr>
          <p:cNvPr id="10" name="Footer Placeholder 9"/>
          <p:cNvSpPr>
            <a:spLocks noGrp="1"/>
          </p:cNvSpPr>
          <p:nvPr>
            <p:ph type="ftr" sz="quarter" idx="11"/>
          </p:nvPr>
        </p:nvSpPr>
        <p:spPr/>
        <p:txBody>
          <a:bodyPr/>
          <a:lstStyle/>
          <a:p>
            <a:r>
              <a:rPr lang="vi-VN"/>
              <a:t>Chương 3: Sockets</a:t>
            </a:r>
            <a:endParaRPr lang="en-US"/>
          </a:p>
        </p:txBody>
      </p:sp>
      <p:sp>
        <p:nvSpPr>
          <p:cNvPr id="11" name="Slide Number Placeholder 10"/>
          <p:cNvSpPr>
            <a:spLocks noGrp="1"/>
          </p:cNvSpPr>
          <p:nvPr>
            <p:ph type="sldNum" sz="quarter" idx="12"/>
          </p:nvPr>
        </p:nvSpPr>
        <p:spPr/>
        <p:txBody>
          <a:bodyPr/>
          <a:lstStyle/>
          <a:p>
            <a:fld id="{67CF214C-0432-49BA-A478-5B1528AB10DA}" type="slidenum">
              <a:rPr lang="en-US" smtClean="0"/>
              <a:t>55</a:t>
            </a:fld>
            <a:endParaRPr lang="en-US"/>
          </a:p>
        </p:txBody>
      </p:sp>
    </p:spTree>
    <p:extLst>
      <p:ext uri="{BB962C8B-B14F-4D97-AF65-F5344CB8AC3E}">
        <p14:creationId xmlns:p14="http://schemas.microsoft.com/office/powerpoint/2010/main" val="30544937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Lớp TCPClient: các thành viên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920495825"/>
              </p:ext>
            </p:extLst>
          </p:nvPr>
        </p:nvGraphicFramePr>
        <p:xfrm>
          <a:off x="539552" y="1556793"/>
          <a:ext cx="8064896" cy="3698616"/>
        </p:xfrm>
        <a:graphic>
          <a:graphicData uri="http://schemas.openxmlformats.org/drawingml/2006/table">
            <a:tbl>
              <a:tblPr firstRow="1" bandRow="1">
                <a:tableStyleId>{5940675A-B579-460E-94D1-54222C63F5DA}</a:tableStyleId>
              </a:tblPr>
              <a:tblGrid>
                <a:gridCol w="2592288">
                  <a:extLst>
                    <a:ext uri="{9D8B030D-6E8A-4147-A177-3AD203B41FA5}">
                      <a16:colId xmlns:a16="http://schemas.microsoft.com/office/drawing/2014/main" val="20000"/>
                    </a:ext>
                  </a:extLst>
                </a:gridCol>
                <a:gridCol w="5472608">
                  <a:extLst>
                    <a:ext uri="{9D8B030D-6E8A-4147-A177-3AD203B41FA5}">
                      <a16:colId xmlns:a16="http://schemas.microsoft.com/office/drawing/2014/main" val="20001"/>
                    </a:ext>
                  </a:extLst>
                </a:gridCol>
              </a:tblGrid>
              <a:tr h="504055">
                <a:tc>
                  <a:txBody>
                    <a:bodyPr/>
                    <a:lstStyle/>
                    <a:p>
                      <a:pPr algn="ctr">
                        <a:spcBef>
                          <a:spcPts val="355"/>
                        </a:spcBef>
                        <a:spcAft>
                          <a:spcPts val="355"/>
                        </a:spcAft>
                      </a:pPr>
                      <a:r>
                        <a:rPr lang="en-US" sz="1800" b="1" kern="1200">
                          <a:solidFill>
                            <a:srgbClr val="000066"/>
                          </a:solidFill>
                          <a:effectLst/>
                          <a:latin typeface="+mn-lt"/>
                          <a:ea typeface="Times New Roman"/>
                          <a:cs typeface="Times New Roman" pitchFamily="18" charset="0"/>
                        </a:rPr>
                        <a:t>Tên phương</a:t>
                      </a:r>
                      <a:r>
                        <a:rPr lang="en-US" sz="1800" b="1" kern="1200" baseline="0">
                          <a:solidFill>
                            <a:srgbClr val="000066"/>
                          </a:solidFill>
                          <a:effectLst/>
                          <a:latin typeface="+mn-lt"/>
                          <a:ea typeface="Times New Roman"/>
                          <a:cs typeface="Times New Roman" pitchFamily="18" charset="0"/>
                        </a:rPr>
                        <a:t> thức</a:t>
                      </a:r>
                      <a:endParaRPr lang="en-US" sz="1800" b="1" kern="1200">
                        <a:solidFill>
                          <a:srgbClr val="000066"/>
                        </a:solidFill>
                        <a:effectLst/>
                        <a:latin typeface="+mn-lt"/>
                        <a:ea typeface="Times New Roman"/>
                        <a:cs typeface="Times New Roman" pitchFamily="18" charset="0"/>
                      </a:endParaRPr>
                    </a:p>
                  </a:txBody>
                  <a:tcPr marL="68580" marR="68580" marT="0" marB="0" anchor="ctr"/>
                </a:tc>
                <a:tc>
                  <a:txBody>
                    <a:bodyPr/>
                    <a:lstStyle/>
                    <a:p>
                      <a:pPr algn="ctr">
                        <a:spcBef>
                          <a:spcPts val="355"/>
                        </a:spcBef>
                        <a:spcAft>
                          <a:spcPts val="355"/>
                        </a:spcAft>
                      </a:pPr>
                      <a:r>
                        <a:rPr lang="en-US" sz="1800" b="1">
                          <a:solidFill>
                            <a:srgbClr val="000066"/>
                          </a:solidFill>
                          <a:effectLst/>
                          <a:latin typeface="+mn-lt"/>
                          <a:ea typeface="Times New Roman"/>
                          <a:cs typeface="Times New Roman" pitchFamily="18" charset="0"/>
                        </a:rPr>
                        <a:t>Mô</a:t>
                      </a:r>
                      <a:r>
                        <a:rPr lang="en-US" sz="1800" b="1" baseline="0">
                          <a:solidFill>
                            <a:srgbClr val="000066"/>
                          </a:solidFill>
                          <a:effectLst/>
                          <a:latin typeface="+mn-lt"/>
                          <a:ea typeface="Times New Roman"/>
                          <a:cs typeface="Times New Roman" pitchFamily="18" charset="0"/>
                        </a:rPr>
                        <a:t> tả</a:t>
                      </a:r>
                      <a:endParaRPr lang="en-US" sz="1800">
                        <a:effectLst/>
                        <a:latin typeface="+mn-lt"/>
                        <a:ea typeface="Times New Roman"/>
                        <a:cs typeface="Times New Roman" pitchFamily="18" charset="0"/>
                      </a:endParaRPr>
                    </a:p>
                  </a:txBody>
                  <a:tcPr marL="68580" marR="68580" marT="0" marB="0" anchor="ctr"/>
                </a:tc>
                <a:extLst>
                  <a:ext uri="{0D108BD9-81ED-4DB2-BD59-A6C34878D82A}">
                    <a16:rowId xmlns:a16="http://schemas.microsoft.com/office/drawing/2014/main" val="10000"/>
                  </a:ext>
                </a:extLst>
              </a:tr>
              <a:tr h="504056">
                <a:tc>
                  <a:txBody>
                    <a:bodyPr/>
                    <a:lstStyle/>
                    <a:p>
                      <a:pPr marL="10160" marR="10160">
                        <a:spcBef>
                          <a:spcPts val="80"/>
                        </a:spcBef>
                        <a:spcAft>
                          <a:spcPts val="80"/>
                        </a:spcAft>
                      </a:pPr>
                      <a:r>
                        <a:rPr lang="en-US" sz="1800">
                          <a:solidFill>
                            <a:srgbClr val="0000FF"/>
                          </a:solidFill>
                          <a:effectLst/>
                          <a:latin typeface="+mn-lt"/>
                          <a:ea typeface="Times New Roman"/>
                          <a:cs typeface="Times New Roman" pitchFamily="18" charset="0"/>
                          <a:hlinkClick r:id="rId2"/>
                        </a:rPr>
                        <a:t>Close</a:t>
                      </a:r>
                      <a:r>
                        <a:rPr lang="en-US" sz="1800">
                          <a:solidFill>
                            <a:srgbClr val="000000"/>
                          </a:solidFill>
                          <a:effectLst/>
                          <a:latin typeface="+mn-lt"/>
                          <a:ea typeface="Times New Roman"/>
                          <a:cs typeface="Times New Roman" pitchFamily="18" charset="0"/>
                        </a:rPr>
                        <a:t> </a:t>
                      </a:r>
                      <a:endParaRPr lang="en-US" sz="1800">
                        <a:effectLst/>
                        <a:latin typeface="+mn-lt"/>
                        <a:ea typeface="Times New Roman"/>
                        <a:cs typeface="Times New Roman" pitchFamily="18" charset="0"/>
                      </a:endParaRPr>
                    </a:p>
                  </a:txBody>
                  <a:tcPr marL="45720" marR="45720" marT="47625" marB="47625"/>
                </a:tc>
                <a:tc>
                  <a:txBody>
                    <a:bodyPr/>
                    <a:lstStyle/>
                    <a:p>
                      <a:pPr marL="10160" marR="10160">
                        <a:spcBef>
                          <a:spcPts val="80"/>
                        </a:spcBef>
                        <a:spcAft>
                          <a:spcPts val="80"/>
                        </a:spcAft>
                      </a:pPr>
                      <a:r>
                        <a:rPr lang="en-US" sz="1800">
                          <a:solidFill>
                            <a:srgbClr val="000000"/>
                          </a:solidFill>
                          <a:effectLst/>
                          <a:latin typeface="+mn-lt"/>
                          <a:ea typeface="Times New Roman"/>
                          <a:cs typeface="Times New Roman" pitchFamily="18" charset="0"/>
                        </a:rPr>
                        <a:t>Giải phóng đối tượng </a:t>
                      </a:r>
                      <a:r>
                        <a:rPr lang="en-US" sz="1800" b="1">
                          <a:solidFill>
                            <a:srgbClr val="000000"/>
                          </a:solidFill>
                          <a:effectLst/>
                          <a:latin typeface="+mn-lt"/>
                          <a:ea typeface="Times New Roman"/>
                          <a:cs typeface="Times New Roman" pitchFamily="18" charset="0"/>
                        </a:rPr>
                        <a:t>TcpClient</a:t>
                      </a:r>
                      <a:r>
                        <a:rPr lang="en-US" sz="1800">
                          <a:solidFill>
                            <a:srgbClr val="000000"/>
                          </a:solidFill>
                          <a:effectLst/>
                          <a:latin typeface="+mn-lt"/>
                          <a:ea typeface="Times New Roman"/>
                          <a:cs typeface="Times New Roman" pitchFamily="18" charset="0"/>
                        </a:rPr>
                        <a:t> nhưng không đóng kết nối. </a:t>
                      </a:r>
                      <a:endParaRPr lang="en-US" sz="1800">
                        <a:effectLst/>
                        <a:latin typeface="+mn-lt"/>
                        <a:ea typeface="Times New Roman"/>
                        <a:cs typeface="Times New Roman" pitchFamily="18" charset="0"/>
                      </a:endParaRPr>
                    </a:p>
                  </a:txBody>
                  <a:tcPr marL="45720" marR="45720" marT="47625" marB="47625"/>
                </a:tc>
                <a:extLst>
                  <a:ext uri="{0D108BD9-81ED-4DB2-BD59-A6C34878D82A}">
                    <a16:rowId xmlns:a16="http://schemas.microsoft.com/office/drawing/2014/main" val="10001"/>
                  </a:ext>
                </a:extLst>
              </a:tr>
              <a:tr h="784101">
                <a:tc>
                  <a:txBody>
                    <a:bodyPr/>
                    <a:lstStyle/>
                    <a:p>
                      <a:pPr marL="10160" marR="10160">
                        <a:spcBef>
                          <a:spcPts val="80"/>
                        </a:spcBef>
                        <a:spcAft>
                          <a:spcPts val="80"/>
                        </a:spcAft>
                      </a:pPr>
                      <a:r>
                        <a:rPr lang="en-US" sz="1800">
                          <a:solidFill>
                            <a:srgbClr val="FF0000"/>
                          </a:solidFill>
                          <a:effectLst/>
                          <a:latin typeface="+mn-lt"/>
                          <a:ea typeface="Times New Roman"/>
                          <a:cs typeface="Times New Roman" pitchFamily="18" charset="0"/>
                          <a:hlinkClick r:id="rId3"/>
                        </a:rPr>
                        <a:t>Connect</a:t>
                      </a:r>
                      <a:r>
                        <a:rPr lang="en-US" sz="1800">
                          <a:solidFill>
                            <a:srgbClr val="FF0000"/>
                          </a:solidFill>
                          <a:effectLst/>
                          <a:latin typeface="+mn-lt"/>
                          <a:ea typeface="Times New Roman"/>
                          <a:cs typeface="Times New Roman" pitchFamily="18" charset="0"/>
                        </a:rPr>
                        <a:t> (RemoteHost, Port)</a:t>
                      </a:r>
                      <a:endParaRPr lang="en-US" sz="1800">
                        <a:effectLst/>
                        <a:latin typeface="+mn-lt"/>
                        <a:ea typeface="Times New Roman"/>
                        <a:cs typeface="Times New Roman" pitchFamily="18" charset="0"/>
                      </a:endParaRPr>
                    </a:p>
                  </a:txBody>
                  <a:tcPr marL="45720" marR="45720" marT="47625" marB="47625"/>
                </a:tc>
                <a:tc>
                  <a:txBody>
                    <a:bodyPr/>
                    <a:lstStyle/>
                    <a:p>
                      <a:pPr marL="10160" marR="10160">
                        <a:spcBef>
                          <a:spcPts val="80"/>
                        </a:spcBef>
                        <a:spcAft>
                          <a:spcPts val="80"/>
                        </a:spcAft>
                      </a:pPr>
                      <a:r>
                        <a:rPr lang="en-US" sz="1800">
                          <a:solidFill>
                            <a:schemeClr val="tx1"/>
                          </a:solidFill>
                          <a:effectLst/>
                          <a:latin typeface="+mn-lt"/>
                          <a:ea typeface="Times New Roman"/>
                          <a:cs typeface="Times New Roman" pitchFamily="18" charset="0"/>
                        </a:rPr>
                        <a:t>Kết nối đến một máy TCP khác có tên và số hiệu cổng. </a:t>
                      </a:r>
                    </a:p>
                  </a:txBody>
                  <a:tcPr marL="45720" marR="45720" marT="47625" marB="47625"/>
                </a:tc>
                <a:extLst>
                  <a:ext uri="{0D108BD9-81ED-4DB2-BD59-A6C34878D82A}">
                    <a16:rowId xmlns:a16="http://schemas.microsoft.com/office/drawing/2014/main" val="10002"/>
                  </a:ext>
                </a:extLst>
              </a:tr>
              <a:tr h="535709">
                <a:tc>
                  <a:txBody>
                    <a:bodyPr/>
                    <a:lstStyle/>
                    <a:p>
                      <a:pPr marL="10160" marR="10160">
                        <a:spcBef>
                          <a:spcPts val="80"/>
                        </a:spcBef>
                        <a:spcAft>
                          <a:spcPts val="80"/>
                        </a:spcAft>
                      </a:pPr>
                      <a:r>
                        <a:rPr lang="en-US" sz="1800">
                          <a:solidFill>
                            <a:srgbClr val="0000FF"/>
                          </a:solidFill>
                          <a:effectLst/>
                          <a:latin typeface="+mn-lt"/>
                          <a:ea typeface="Times New Roman"/>
                          <a:cs typeface="Times New Roman" pitchFamily="18" charset="0"/>
                          <a:hlinkClick r:id="rId4"/>
                        </a:rPr>
                        <a:t>GetStream</a:t>
                      </a:r>
                      <a:r>
                        <a:rPr lang="en-US" sz="1800">
                          <a:solidFill>
                            <a:srgbClr val="000000"/>
                          </a:solidFill>
                          <a:effectLst/>
                          <a:latin typeface="+mn-lt"/>
                          <a:ea typeface="Times New Roman"/>
                          <a:cs typeface="Times New Roman" pitchFamily="18" charset="0"/>
                        </a:rPr>
                        <a:t> </a:t>
                      </a:r>
                      <a:endParaRPr lang="en-US" sz="1800">
                        <a:effectLst/>
                        <a:latin typeface="+mn-lt"/>
                        <a:ea typeface="Times New Roman"/>
                        <a:cs typeface="Times New Roman" pitchFamily="18" charset="0"/>
                      </a:endParaRPr>
                    </a:p>
                  </a:txBody>
                  <a:tcPr marL="45720" marR="45720" marT="47625" marB="47625"/>
                </a:tc>
                <a:tc>
                  <a:txBody>
                    <a:bodyPr/>
                    <a:lstStyle/>
                    <a:p>
                      <a:pPr marL="10160" marR="10160">
                        <a:spcBef>
                          <a:spcPts val="80"/>
                        </a:spcBef>
                        <a:spcAft>
                          <a:spcPts val="80"/>
                        </a:spcAft>
                      </a:pPr>
                      <a:r>
                        <a:rPr lang="en-US" sz="1800">
                          <a:solidFill>
                            <a:srgbClr val="000000"/>
                          </a:solidFill>
                          <a:effectLst/>
                          <a:latin typeface="+mn-lt"/>
                          <a:ea typeface="Times New Roman"/>
                          <a:cs typeface="Times New Roman" pitchFamily="18" charset="0"/>
                        </a:rPr>
                        <a:t>Trả về </a:t>
                      </a:r>
                      <a:r>
                        <a:rPr lang="en-US" sz="1800">
                          <a:solidFill>
                            <a:srgbClr val="0000FF"/>
                          </a:solidFill>
                          <a:effectLst/>
                          <a:latin typeface="+mn-lt"/>
                          <a:ea typeface="Times New Roman"/>
                          <a:cs typeface="Times New Roman" pitchFamily="18" charset="0"/>
                          <a:hlinkClick r:id="rId5"/>
                        </a:rPr>
                        <a:t>NetworkStream</a:t>
                      </a:r>
                      <a:r>
                        <a:rPr lang="en-US" sz="1800">
                          <a:solidFill>
                            <a:srgbClr val="000000"/>
                          </a:solidFill>
                          <a:effectLst/>
                          <a:latin typeface="+mn-lt"/>
                          <a:ea typeface="Times New Roman"/>
                          <a:cs typeface="Times New Roman" pitchFamily="18" charset="0"/>
                        </a:rPr>
                        <a:t> để từ đó giúp ta gửi hay nhận dữ liệu. (Thường làm tham số khi tạo StreamReader và StreamWriter) .</a:t>
                      </a:r>
                      <a:endParaRPr lang="en-US" sz="1800">
                        <a:effectLst/>
                        <a:latin typeface="+mn-lt"/>
                        <a:ea typeface="Times New Roman"/>
                        <a:cs typeface="Times New Roman" pitchFamily="18" charset="0"/>
                      </a:endParaRPr>
                    </a:p>
                    <a:p>
                      <a:pPr marL="10160" marR="10160" algn="just">
                        <a:spcBef>
                          <a:spcPts val="80"/>
                        </a:spcBef>
                        <a:spcAft>
                          <a:spcPts val="80"/>
                        </a:spcAft>
                      </a:pPr>
                      <a:r>
                        <a:rPr lang="en-US" sz="1800">
                          <a:solidFill>
                            <a:srgbClr val="000000"/>
                          </a:solidFill>
                          <a:effectLst/>
                          <a:latin typeface="+mn-lt"/>
                          <a:ea typeface="Times New Roman"/>
                          <a:cs typeface="Times New Roman" pitchFamily="18" charset="0"/>
                        </a:rPr>
                        <a:t>Khi đó gắn vào StreamReader và StreamWriter rồi ta có thể gửi và nhận dữ liệu thông qua các</a:t>
                      </a:r>
                      <a:r>
                        <a:rPr lang="en-US" sz="1800" baseline="0">
                          <a:solidFill>
                            <a:srgbClr val="000000"/>
                          </a:solidFill>
                          <a:effectLst/>
                          <a:latin typeface="+mn-lt"/>
                          <a:ea typeface="Times New Roman"/>
                          <a:cs typeface="Times New Roman" pitchFamily="18" charset="0"/>
                        </a:rPr>
                        <a:t> </a:t>
                      </a:r>
                      <a:r>
                        <a:rPr lang="en-US" sz="1800">
                          <a:solidFill>
                            <a:srgbClr val="000000"/>
                          </a:solidFill>
                          <a:effectLst/>
                          <a:latin typeface="+mn-lt"/>
                          <a:ea typeface="Times New Roman"/>
                          <a:cs typeface="Times New Roman" pitchFamily="18" charset="0"/>
                        </a:rPr>
                        <a:t>phương thức Readln, Writeln tương ứng của các lớp này.</a:t>
                      </a:r>
                      <a:endParaRPr lang="en-US" sz="1800">
                        <a:effectLst/>
                        <a:latin typeface="+mn-lt"/>
                        <a:ea typeface="Times New Roman"/>
                        <a:cs typeface="Times New Roman" pitchFamily="18" charset="0"/>
                      </a:endParaRPr>
                    </a:p>
                  </a:txBody>
                  <a:tcPr marL="45720" marR="45720" marT="47625" marB="47625"/>
                </a:tc>
                <a:extLst>
                  <a:ext uri="{0D108BD9-81ED-4DB2-BD59-A6C34878D82A}">
                    <a16:rowId xmlns:a16="http://schemas.microsoft.com/office/drawing/2014/main" val="10003"/>
                  </a:ext>
                </a:extLst>
              </a:tr>
            </a:tbl>
          </a:graphicData>
        </a:graphic>
      </p:graphicFrame>
      <p:sp>
        <p:nvSpPr>
          <p:cNvPr id="9" name="Date Placeholder 8"/>
          <p:cNvSpPr>
            <a:spLocks noGrp="1"/>
          </p:cNvSpPr>
          <p:nvPr>
            <p:ph type="dt" sz="half" idx="10"/>
          </p:nvPr>
        </p:nvSpPr>
        <p:spPr/>
        <p:txBody>
          <a:bodyPr/>
          <a:lstStyle/>
          <a:p>
            <a:fld id="{56B711AD-CAFC-4BC6-9C6A-B8DC9950593B}" type="datetime1">
              <a:rPr lang="vi-VN" smtClean="0"/>
              <a:t>10/09/2024</a:t>
            </a:fld>
            <a:endParaRPr lang="en-US"/>
          </a:p>
        </p:txBody>
      </p:sp>
      <p:sp>
        <p:nvSpPr>
          <p:cNvPr id="10" name="Footer Placeholder 9"/>
          <p:cNvSpPr>
            <a:spLocks noGrp="1"/>
          </p:cNvSpPr>
          <p:nvPr>
            <p:ph type="ftr" sz="quarter" idx="11"/>
          </p:nvPr>
        </p:nvSpPr>
        <p:spPr/>
        <p:txBody>
          <a:bodyPr/>
          <a:lstStyle/>
          <a:p>
            <a:r>
              <a:rPr lang="vi-VN"/>
              <a:t>Chương 3: Sockets</a:t>
            </a:r>
            <a:endParaRPr lang="en-US"/>
          </a:p>
        </p:txBody>
      </p:sp>
      <p:sp>
        <p:nvSpPr>
          <p:cNvPr id="11" name="Slide Number Placeholder 10"/>
          <p:cNvSpPr>
            <a:spLocks noGrp="1"/>
          </p:cNvSpPr>
          <p:nvPr>
            <p:ph type="sldNum" sz="quarter" idx="12"/>
          </p:nvPr>
        </p:nvSpPr>
        <p:spPr/>
        <p:txBody>
          <a:bodyPr/>
          <a:lstStyle/>
          <a:p>
            <a:fld id="{67CF214C-0432-49BA-A478-5B1528AB10DA}" type="slidenum">
              <a:rPr lang="en-US" smtClean="0"/>
              <a:t>56</a:t>
            </a:fld>
            <a:endParaRPr lang="en-US"/>
          </a:p>
        </p:txBody>
      </p:sp>
    </p:spTree>
    <p:extLst>
      <p:ext uri="{BB962C8B-B14F-4D97-AF65-F5344CB8AC3E}">
        <p14:creationId xmlns:p14="http://schemas.microsoft.com/office/powerpoint/2010/main" val="25976413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Lớp</a:t>
            </a:r>
            <a:r>
              <a:rPr lang="en-US"/>
              <a:t> </a:t>
            </a:r>
            <a:r>
              <a:rPr lang="en-US" err="1"/>
              <a:t>TCPClient</a:t>
            </a:r>
            <a:r>
              <a:rPr lang="en-US"/>
              <a:t>: </a:t>
            </a:r>
            <a:r>
              <a:rPr lang="en-US" err="1"/>
              <a:t>trình</a:t>
            </a:r>
            <a:r>
              <a:rPr lang="en-US"/>
              <a:t> </a:t>
            </a:r>
            <a:r>
              <a:rPr lang="en-US" err="1"/>
              <a:t>tự</a:t>
            </a:r>
            <a:r>
              <a:rPr lang="en-US"/>
              <a:t> </a:t>
            </a:r>
            <a:r>
              <a:rPr lang="en-US" err="1"/>
              <a:t>kết</a:t>
            </a:r>
            <a:r>
              <a:rPr lang="en-US"/>
              <a:t> </a:t>
            </a:r>
            <a:r>
              <a:rPr lang="en-US" err="1"/>
              <a:t>nối</a:t>
            </a:r>
            <a:endParaRPr lang="en-US"/>
          </a:p>
        </p:txBody>
      </p:sp>
      <p:sp>
        <p:nvSpPr>
          <p:cNvPr id="3" name="Content Placeholder 2"/>
          <p:cNvSpPr>
            <a:spLocks noGrp="1"/>
          </p:cNvSpPr>
          <p:nvPr>
            <p:ph idx="1"/>
          </p:nvPr>
        </p:nvSpPr>
        <p:spPr/>
        <p:txBody>
          <a:bodyPr>
            <a:normAutofit fontScale="85000" lnSpcReduction="20000"/>
          </a:bodyPr>
          <a:lstStyle/>
          <a:p>
            <a:r>
              <a:rPr lang="en-US"/>
              <a:t>Bước 1: Tạo một đối tượng TCPClient </a:t>
            </a:r>
          </a:p>
          <a:p>
            <a:r>
              <a:rPr lang="en-US"/>
              <a:t>Bước 2: Kết nối đến máy chủ (Server) dùng phương thức Connect</a:t>
            </a:r>
          </a:p>
          <a:p>
            <a:r>
              <a:rPr lang="en-US"/>
              <a:t>Bước 3: Tạo 2 đối tượng StreamReader (Receive) và StreamWriter (Send) và </a:t>
            </a:r>
            <a:r>
              <a:rPr lang="en-US" b="1">
                <a:solidFill>
                  <a:srgbClr val="FF0000"/>
                </a:solidFill>
              </a:rPr>
              <a:t>"nối"</a:t>
            </a:r>
            <a:r>
              <a:rPr lang="en-US">
                <a:solidFill>
                  <a:srgbClr val="FF0000"/>
                </a:solidFill>
              </a:rPr>
              <a:t> </a:t>
            </a:r>
            <a:r>
              <a:rPr lang="en-US"/>
              <a:t>với GetStream của TCPClient </a:t>
            </a:r>
          </a:p>
          <a:p>
            <a:r>
              <a:rPr lang="en-US"/>
              <a:t>Bước 4:</a:t>
            </a:r>
          </a:p>
          <a:p>
            <a:pPr lvl="1"/>
            <a:r>
              <a:rPr lang="en-US"/>
              <a:t>Dùng đối tượng StreamWriter.Writeline/Write vừa tạo ở trên để gửi dữ liệu đi.</a:t>
            </a:r>
          </a:p>
          <a:p>
            <a:pPr lvl="1"/>
            <a:r>
              <a:rPr lang="en-US"/>
              <a:t>Dùng đối tượng StreamReader.Readline/Read vừa tạo ở trên để đọc dữ liệu về.</a:t>
            </a:r>
          </a:p>
          <a:p>
            <a:r>
              <a:rPr lang="en-US"/>
              <a:t>Bước 5: Đóng kết nối.</a:t>
            </a:r>
          </a:p>
          <a:p>
            <a:endParaRPr lang="en-US"/>
          </a:p>
        </p:txBody>
      </p:sp>
      <p:sp>
        <p:nvSpPr>
          <p:cNvPr id="4" name="Date Placeholder 3"/>
          <p:cNvSpPr>
            <a:spLocks noGrp="1"/>
          </p:cNvSpPr>
          <p:nvPr>
            <p:ph type="dt" sz="half" idx="10"/>
          </p:nvPr>
        </p:nvSpPr>
        <p:spPr/>
        <p:txBody>
          <a:bodyPr/>
          <a:lstStyle/>
          <a:p>
            <a:fld id="{5A8D5E31-8193-45D2-90FC-961CE7B30792}"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57</a:t>
            </a:fld>
            <a:endParaRPr lang="en-US"/>
          </a:p>
        </p:txBody>
      </p:sp>
    </p:spTree>
    <p:extLst>
      <p:ext uri="{BB962C8B-B14F-4D97-AF65-F5344CB8AC3E}">
        <p14:creationId xmlns:p14="http://schemas.microsoft.com/office/powerpoint/2010/main" val="18165289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Lớp</a:t>
            </a:r>
            <a:r>
              <a:rPr lang="en-US"/>
              <a:t> </a:t>
            </a:r>
            <a:r>
              <a:rPr lang="en-US" err="1"/>
              <a:t>TCPClient</a:t>
            </a:r>
            <a:r>
              <a:rPr lang="en-US"/>
              <a:t>: </a:t>
            </a:r>
            <a:r>
              <a:rPr lang="en-US" err="1"/>
              <a:t>trình</a:t>
            </a:r>
            <a:r>
              <a:rPr lang="en-US"/>
              <a:t> </a:t>
            </a:r>
            <a:r>
              <a:rPr lang="en-US" err="1"/>
              <a:t>tự</a:t>
            </a:r>
            <a:r>
              <a:rPr lang="en-US"/>
              <a:t> </a:t>
            </a:r>
            <a:r>
              <a:rPr lang="en-US" err="1"/>
              <a:t>kết</a:t>
            </a:r>
            <a:r>
              <a:rPr lang="en-US"/>
              <a:t> </a:t>
            </a:r>
            <a:r>
              <a:rPr lang="en-US" err="1"/>
              <a:t>nối</a:t>
            </a:r>
            <a:endParaRPr lang="en-US"/>
          </a:p>
        </p:txBody>
      </p:sp>
      <p:sp>
        <p:nvSpPr>
          <p:cNvPr id="4" name="Date Placeholder 3"/>
          <p:cNvSpPr>
            <a:spLocks noGrp="1"/>
          </p:cNvSpPr>
          <p:nvPr>
            <p:ph type="dt" sz="half" idx="10"/>
          </p:nvPr>
        </p:nvSpPr>
        <p:spPr/>
        <p:txBody>
          <a:bodyPr/>
          <a:lstStyle/>
          <a:p>
            <a:fld id="{BB45A4AA-730C-4AE9-8EBD-486EDDA0811F}"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58</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772816"/>
            <a:ext cx="3492599" cy="321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90772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TCPClient</a:t>
            </a:r>
          </a:p>
        </p:txBody>
      </p:sp>
      <p:sp>
        <p:nvSpPr>
          <p:cNvPr id="3" name="Content Placeholder 2"/>
          <p:cNvSpPr>
            <a:spLocks noGrp="1"/>
          </p:cNvSpPr>
          <p:nvPr>
            <p:ph idx="1"/>
          </p:nvPr>
        </p:nvSpPr>
        <p:spPr/>
        <p:txBody>
          <a:bodyPr/>
          <a:lstStyle/>
          <a:p>
            <a:r>
              <a:rPr lang="en-US"/>
              <a:t>Nếu muốn gửi/nhận dữ liệu ở mức byte (nhị phân) thì dựng NetworkStream (truyền GetStream cho NetworkStream)</a:t>
            </a:r>
          </a:p>
        </p:txBody>
      </p:sp>
      <p:sp>
        <p:nvSpPr>
          <p:cNvPr id="4" name="Date Placeholder 3"/>
          <p:cNvSpPr>
            <a:spLocks noGrp="1"/>
          </p:cNvSpPr>
          <p:nvPr>
            <p:ph type="dt" sz="half" idx="10"/>
          </p:nvPr>
        </p:nvSpPr>
        <p:spPr/>
        <p:txBody>
          <a:bodyPr/>
          <a:lstStyle/>
          <a:p>
            <a:fld id="{D70784DF-6A04-4295-AD15-A2D4152FB0E8}"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59</a:t>
            </a:fld>
            <a:endParaRPr lang="en-US"/>
          </a:p>
        </p:txBody>
      </p:sp>
    </p:spTree>
    <p:extLst>
      <p:ext uri="{BB962C8B-B14F-4D97-AF65-F5344CB8AC3E}">
        <p14:creationId xmlns:p14="http://schemas.microsoft.com/office/powerpoint/2010/main" val="425464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Khái niệm địa chỉ và cổng (Address &amp; Port)</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00808"/>
            <a:ext cx="7361435" cy="4500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B2046414-7266-47EB-9201-7789683E99A2}"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6</a:t>
            </a:fld>
            <a:endParaRPr lang="en-US"/>
          </a:p>
        </p:txBody>
      </p:sp>
    </p:spTree>
    <p:extLst>
      <p:ext uri="{BB962C8B-B14F-4D97-AF65-F5344CB8AC3E}">
        <p14:creationId xmlns:p14="http://schemas.microsoft.com/office/powerpoint/2010/main" val="27164061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 sánh TCP &amp; UDP</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71030497"/>
              </p:ext>
            </p:extLst>
          </p:nvPr>
        </p:nvGraphicFramePr>
        <p:xfrm>
          <a:off x="457200" y="1600200"/>
          <a:ext cx="8229600" cy="219456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r>
                        <a:rPr lang="en-US" sz="2000" b="1"/>
                        <a:t>TCP</a:t>
                      </a:r>
                    </a:p>
                  </a:txBody>
                  <a:tcPr/>
                </a:tc>
                <a:tc>
                  <a:txBody>
                    <a:bodyPr/>
                    <a:lstStyle/>
                    <a:p>
                      <a:pPr algn="ctr"/>
                      <a:r>
                        <a:rPr lang="en-US" sz="2000" b="1"/>
                        <a:t>UDP</a:t>
                      </a:r>
                    </a:p>
                  </a:txBody>
                  <a:tcPr/>
                </a:tc>
                <a:extLst>
                  <a:ext uri="{0D108BD9-81ED-4DB2-BD59-A6C34878D82A}">
                    <a16:rowId xmlns:a16="http://schemas.microsoft.com/office/drawing/2014/main" val="10000"/>
                  </a:ext>
                </a:extLst>
              </a:tr>
              <a:tr h="370840">
                <a:tc>
                  <a:txBody>
                    <a:bodyPr/>
                    <a:lstStyle/>
                    <a:p>
                      <a:r>
                        <a:rPr lang="en-US" sz="2000"/>
                        <a:t>Hoạt</a:t>
                      </a:r>
                      <a:r>
                        <a:rPr lang="en-US" sz="2000" baseline="0"/>
                        <a:t> động tin cậy</a:t>
                      </a:r>
                      <a:endParaRPr lang="en-US" sz="20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t>Hoạt</a:t>
                      </a:r>
                      <a:r>
                        <a:rPr lang="en-US" sz="2000" baseline="0"/>
                        <a:t> động không tin cậy</a:t>
                      </a:r>
                      <a:endParaRPr lang="en-US" sz="2000"/>
                    </a:p>
                  </a:txBody>
                  <a:tcPr/>
                </a:tc>
                <a:extLst>
                  <a:ext uri="{0D108BD9-81ED-4DB2-BD59-A6C34878D82A}">
                    <a16:rowId xmlns:a16="http://schemas.microsoft.com/office/drawing/2014/main" val="10001"/>
                  </a:ext>
                </a:extLst>
              </a:tr>
              <a:tr h="370840">
                <a:tc>
                  <a:txBody>
                    <a:bodyPr/>
                    <a:lstStyle/>
                    <a:p>
                      <a:r>
                        <a:rPr lang="en-US" sz="2000"/>
                        <a:t>Phải</a:t>
                      </a:r>
                      <a:r>
                        <a:rPr lang="en-US" sz="2000" baseline="0"/>
                        <a:t> thiết lập kết nối giữa client &amp; server</a:t>
                      </a:r>
                      <a:endParaRPr lang="en-US" sz="2000"/>
                    </a:p>
                  </a:txBody>
                  <a:tcPr/>
                </a:tc>
                <a:tc>
                  <a:txBody>
                    <a:bodyPr/>
                    <a:lstStyle/>
                    <a:p>
                      <a:r>
                        <a:rPr lang="en-US" sz="2000"/>
                        <a:t>Không</a:t>
                      </a:r>
                      <a:r>
                        <a:rPr lang="en-US" sz="2000" baseline="0"/>
                        <a:t> cần thiết lập kết nối </a:t>
                      </a:r>
                      <a:endParaRPr lang="en-US" sz="2000"/>
                    </a:p>
                  </a:txBody>
                  <a:tcPr/>
                </a:tc>
                <a:extLst>
                  <a:ext uri="{0D108BD9-81ED-4DB2-BD59-A6C34878D82A}">
                    <a16:rowId xmlns:a16="http://schemas.microsoft.com/office/drawing/2014/main" val="10002"/>
                  </a:ext>
                </a:extLst>
              </a:tr>
              <a:tr h="370840">
                <a:tc>
                  <a:txBody>
                    <a:bodyPr/>
                    <a:lstStyle/>
                    <a:p>
                      <a:r>
                        <a:rPr lang="en-US" sz="2000"/>
                        <a:t>Dữ liệu gửi</a:t>
                      </a:r>
                      <a:r>
                        <a:rPr lang="en-US" sz="2000" baseline="0"/>
                        <a:t> không chứa địa chỉ và port của máy nhận</a:t>
                      </a:r>
                      <a:endParaRPr lang="en-US" sz="20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t>Phải xác</a:t>
                      </a:r>
                      <a:r>
                        <a:rPr lang="en-US" sz="2000" baseline="0"/>
                        <a:t> định địa chỉ và port của máy nhận trong dữ liệu gửi</a:t>
                      </a:r>
                      <a:endParaRPr lang="en-US" sz="2000"/>
                    </a:p>
                  </a:txBody>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fld id="{7F58518E-026E-4B84-A385-F96F0DEBA7F5}"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60</a:t>
            </a:fld>
            <a:endParaRPr lang="en-US"/>
          </a:p>
        </p:txBody>
      </p:sp>
    </p:spTree>
    <p:extLst>
      <p:ext uri="{BB962C8B-B14F-4D97-AF65-F5344CB8AC3E}">
        <p14:creationId xmlns:p14="http://schemas.microsoft.com/office/powerpoint/2010/main" val="24946444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Chương trình chat dùng TCPClient</a:t>
            </a:r>
          </a:p>
        </p:txBody>
      </p:sp>
      <p:sp>
        <p:nvSpPr>
          <p:cNvPr id="3" name="Content Placeholder 2"/>
          <p:cNvSpPr>
            <a:spLocks noGrp="1"/>
          </p:cNvSpPr>
          <p:nvPr>
            <p:ph idx="1"/>
          </p:nvPr>
        </p:nvSpPr>
        <p:spPr/>
        <p:txBody>
          <a:bodyPr>
            <a:normAutofit fontScale="70000" lnSpcReduction="20000"/>
          </a:bodyPr>
          <a:lstStyle/>
          <a:p>
            <a:pPr marL="0" indent="0">
              <a:buNone/>
            </a:pPr>
            <a:r>
              <a:rPr lang="en-US"/>
              <a:t>class Connection</a:t>
            </a:r>
          </a:p>
          <a:p>
            <a:pPr marL="0" indent="0">
              <a:buNone/>
            </a:pPr>
            <a:r>
              <a:rPr lang="en-US"/>
              <a:t>{</a:t>
            </a:r>
          </a:p>
          <a:p>
            <a:pPr marL="0" indent="0">
              <a:buNone/>
            </a:pPr>
            <a:r>
              <a:rPr lang="en-US"/>
              <a:t>        TcpClient tcpClient;</a:t>
            </a:r>
          </a:p>
          <a:p>
            <a:pPr marL="0" indent="0">
              <a:buNone/>
            </a:pPr>
            <a:r>
              <a:rPr lang="en-US"/>
              <a:t>        private Thread thrSender;</a:t>
            </a:r>
          </a:p>
          <a:p>
            <a:pPr marL="0" indent="0">
              <a:buNone/>
            </a:pPr>
            <a:r>
              <a:rPr lang="en-US"/>
              <a:t>        private StreamReader srReceiver;</a:t>
            </a:r>
          </a:p>
          <a:p>
            <a:pPr marL="0" indent="0">
              <a:buNone/>
            </a:pPr>
            <a:r>
              <a:rPr lang="en-US"/>
              <a:t>        private StreamWriter swSender;</a:t>
            </a:r>
          </a:p>
          <a:p>
            <a:pPr marL="0" indent="0">
              <a:buNone/>
            </a:pPr>
            <a:r>
              <a:rPr lang="en-US"/>
              <a:t>        private string currUser;</a:t>
            </a:r>
          </a:p>
          <a:p>
            <a:pPr marL="0" indent="0">
              <a:buNone/>
            </a:pPr>
            <a:r>
              <a:rPr lang="en-US"/>
              <a:t>        private string strResponse;</a:t>
            </a:r>
          </a:p>
          <a:p>
            <a:pPr marL="0" indent="0">
              <a:buNone/>
            </a:pPr>
            <a:r>
              <a:rPr lang="en-US"/>
              <a:t>        public Connection(TcpClient tcpCon)  {</a:t>
            </a:r>
          </a:p>
          <a:p>
            <a:pPr marL="0" indent="0">
              <a:buNone/>
            </a:pPr>
            <a:r>
              <a:rPr lang="en-US"/>
              <a:t>            tcpClient = tcpCon;</a:t>
            </a:r>
          </a:p>
          <a:p>
            <a:pPr marL="0" indent="0">
              <a:buNone/>
            </a:pPr>
            <a:r>
              <a:rPr lang="en-US"/>
              <a:t>            thrSender = new Thread(AcceptClient);</a:t>
            </a:r>
          </a:p>
          <a:p>
            <a:pPr marL="0" indent="0">
              <a:buNone/>
            </a:pPr>
            <a:r>
              <a:rPr lang="en-US"/>
              <a:t>            thrSender.Start();</a:t>
            </a:r>
          </a:p>
          <a:p>
            <a:pPr marL="0" indent="0">
              <a:buNone/>
            </a:pPr>
            <a:r>
              <a:rPr lang="en-US"/>
              <a:t>       }</a:t>
            </a:r>
          </a:p>
        </p:txBody>
      </p:sp>
      <p:sp>
        <p:nvSpPr>
          <p:cNvPr id="4" name="Date Placeholder 3"/>
          <p:cNvSpPr>
            <a:spLocks noGrp="1"/>
          </p:cNvSpPr>
          <p:nvPr>
            <p:ph type="dt" sz="half" idx="10"/>
          </p:nvPr>
        </p:nvSpPr>
        <p:spPr/>
        <p:txBody>
          <a:bodyPr/>
          <a:lstStyle/>
          <a:p>
            <a:fld id="{71F2515C-19D7-430F-A09D-9510053A96EE}"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61</a:t>
            </a:fld>
            <a:endParaRPr lang="en-US"/>
          </a:p>
        </p:txBody>
      </p:sp>
    </p:spTree>
    <p:extLst>
      <p:ext uri="{BB962C8B-B14F-4D97-AF65-F5344CB8AC3E}">
        <p14:creationId xmlns:p14="http://schemas.microsoft.com/office/powerpoint/2010/main" val="41227051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Chương trình chat dùng TCPClient</a:t>
            </a:r>
          </a:p>
        </p:txBody>
      </p:sp>
      <p:sp>
        <p:nvSpPr>
          <p:cNvPr id="3" name="Content Placeholder 2"/>
          <p:cNvSpPr>
            <a:spLocks noGrp="1"/>
          </p:cNvSpPr>
          <p:nvPr>
            <p:ph idx="1"/>
          </p:nvPr>
        </p:nvSpPr>
        <p:spPr/>
        <p:txBody>
          <a:bodyPr>
            <a:normAutofit/>
          </a:bodyPr>
          <a:lstStyle/>
          <a:p>
            <a:pPr marL="0" indent="0">
              <a:buNone/>
            </a:pPr>
            <a:r>
              <a:rPr lang="en-US"/>
              <a:t>private void CloseConnection()</a:t>
            </a:r>
          </a:p>
          <a:p>
            <a:pPr marL="0" indent="0">
              <a:buNone/>
            </a:pPr>
            <a:r>
              <a:rPr lang="en-US"/>
              <a:t>        {</a:t>
            </a:r>
          </a:p>
          <a:p>
            <a:pPr marL="0" indent="0">
              <a:buNone/>
            </a:pPr>
            <a:r>
              <a:rPr lang="en-US"/>
              <a:t>            tcpClient.Close();</a:t>
            </a:r>
          </a:p>
          <a:p>
            <a:pPr marL="0" indent="0">
              <a:buNone/>
            </a:pPr>
            <a:r>
              <a:rPr lang="en-US"/>
              <a:t>            srReceiver.Close();</a:t>
            </a:r>
          </a:p>
          <a:p>
            <a:pPr marL="0" indent="0">
              <a:buNone/>
            </a:pPr>
            <a:r>
              <a:rPr lang="en-US"/>
              <a:t>            swSender.Close();</a:t>
            </a:r>
          </a:p>
          <a:p>
            <a:pPr marL="0" indent="0">
              <a:buNone/>
            </a:pPr>
            <a:r>
              <a:rPr lang="en-US"/>
              <a:t>        }</a:t>
            </a:r>
          </a:p>
        </p:txBody>
      </p:sp>
      <p:sp>
        <p:nvSpPr>
          <p:cNvPr id="4" name="Date Placeholder 3"/>
          <p:cNvSpPr>
            <a:spLocks noGrp="1"/>
          </p:cNvSpPr>
          <p:nvPr>
            <p:ph type="dt" sz="half" idx="10"/>
          </p:nvPr>
        </p:nvSpPr>
        <p:spPr/>
        <p:txBody>
          <a:bodyPr/>
          <a:lstStyle/>
          <a:p>
            <a:fld id="{2681CEFC-3A7B-4006-998B-C983F01819B0}"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62</a:t>
            </a:fld>
            <a:endParaRPr lang="en-US"/>
          </a:p>
        </p:txBody>
      </p:sp>
    </p:spTree>
    <p:extLst>
      <p:ext uri="{BB962C8B-B14F-4D97-AF65-F5344CB8AC3E}">
        <p14:creationId xmlns:p14="http://schemas.microsoft.com/office/powerpoint/2010/main" val="23927101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Chương trình chat dùng TCPClient</a:t>
            </a:r>
          </a:p>
        </p:txBody>
      </p:sp>
      <p:sp>
        <p:nvSpPr>
          <p:cNvPr id="3" name="Content Placeholder 2"/>
          <p:cNvSpPr>
            <a:spLocks noGrp="1"/>
          </p:cNvSpPr>
          <p:nvPr>
            <p:ph idx="1"/>
          </p:nvPr>
        </p:nvSpPr>
        <p:spPr/>
        <p:txBody>
          <a:bodyPr>
            <a:normAutofit fontScale="62500" lnSpcReduction="20000"/>
          </a:bodyPr>
          <a:lstStyle/>
          <a:p>
            <a:pPr marL="0" indent="0">
              <a:buNone/>
            </a:pPr>
            <a:r>
              <a:rPr lang="en-US"/>
              <a:t>private void AcceptClient()</a:t>
            </a:r>
          </a:p>
          <a:p>
            <a:pPr marL="0" indent="0">
              <a:buNone/>
            </a:pPr>
            <a:r>
              <a:rPr lang="en-US"/>
              <a:t>{</a:t>
            </a:r>
          </a:p>
          <a:p>
            <a:pPr marL="0" indent="0">
              <a:buNone/>
            </a:pPr>
            <a:r>
              <a:rPr lang="en-US"/>
              <a:t>            srReceiver = new System.IO.StreamReader(tcpClient.GetStream());</a:t>
            </a:r>
          </a:p>
          <a:p>
            <a:pPr marL="0" indent="0">
              <a:buNone/>
            </a:pPr>
            <a:r>
              <a:rPr lang="en-US"/>
              <a:t>            swSender = new System.IO.StreamWriter(tcpClient.GetStream());</a:t>
            </a:r>
          </a:p>
          <a:p>
            <a:pPr marL="0" indent="0">
              <a:buNone/>
            </a:pPr>
            <a:r>
              <a:rPr lang="en-US"/>
              <a:t>            currUser = srReceiver.ReadLine();</a:t>
            </a:r>
          </a:p>
          <a:p>
            <a:pPr marL="0" indent="0">
              <a:buNone/>
            </a:pPr>
            <a:r>
              <a:rPr lang="en-US"/>
              <a:t>            if (currUser != "")   {</a:t>
            </a:r>
          </a:p>
          <a:p>
            <a:pPr marL="0" indent="0">
              <a:buNone/>
            </a:pPr>
            <a:r>
              <a:rPr lang="en-US"/>
              <a:t>                if (ChatServer.htUsers.Contains(currUser) == true)   {</a:t>
            </a:r>
          </a:p>
          <a:p>
            <a:pPr marL="0" indent="0">
              <a:buNone/>
            </a:pPr>
            <a:r>
              <a:rPr lang="en-US"/>
              <a:t>                    swSender.WriteLine("0|This username already exists.");</a:t>
            </a:r>
          </a:p>
          <a:p>
            <a:pPr marL="0" indent="0">
              <a:buNone/>
            </a:pPr>
            <a:r>
              <a:rPr lang="en-US"/>
              <a:t>                    swSender.Flush();</a:t>
            </a:r>
          </a:p>
          <a:p>
            <a:pPr marL="0" indent="0">
              <a:buNone/>
            </a:pPr>
            <a:r>
              <a:rPr lang="en-US"/>
              <a:t>                    CloseConnection();</a:t>
            </a:r>
          </a:p>
          <a:p>
            <a:pPr marL="0" indent="0">
              <a:buNone/>
            </a:pPr>
            <a:r>
              <a:rPr lang="en-US"/>
              <a:t>                    return;</a:t>
            </a:r>
          </a:p>
          <a:p>
            <a:pPr marL="0" indent="0">
              <a:buNone/>
            </a:pPr>
            <a:r>
              <a:rPr lang="en-US"/>
              <a:t>                }</a:t>
            </a:r>
          </a:p>
        </p:txBody>
      </p:sp>
      <p:sp>
        <p:nvSpPr>
          <p:cNvPr id="4" name="Date Placeholder 3"/>
          <p:cNvSpPr>
            <a:spLocks noGrp="1"/>
          </p:cNvSpPr>
          <p:nvPr>
            <p:ph type="dt" sz="half" idx="10"/>
          </p:nvPr>
        </p:nvSpPr>
        <p:spPr/>
        <p:txBody>
          <a:bodyPr/>
          <a:lstStyle/>
          <a:p>
            <a:fld id="{7F6FAC3C-25D0-463B-B151-376A3F13E47F}"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63</a:t>
            </a:fld>
            <a:endParaRPr lang="en-US"/>
          </a:p>
        </p:txBody>
      </p:sp>
    </p:spTree>
    <p:extLst>
      <p:ext uri="{BB962C8B-B14F-4D97-AF65-F5344CB8AC3E}">
        <p14:creationId xmlns:p14="http://schemas.microsoft.com/office/powerpoint/2010/main" val="10191889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Chương trình chat dùng TCPClient</a:t>
            </a:r>
          </a:p>
        </p:txBody>
      </p:sp>
      <p:sp>
        <p:nvSpPr>
          <p:cNvPr id="3" name="Content Placeholder 2"/>
          <p:cNvSpPr>
            <a:spLocks noGrp="1"/>
          </p:cNvSpPr>
          <p:nvPr>
            <p:ph idx="1"/>
          </p:nvPr>
        </p:nvSpPr>
        <p:spPr/>
        <p:txBody>
          <a:bodyPr>
            <a:normAutofit fontScale="77500" lnSpcReduction="20000"/>
          </a:bodyPr>
          <a:lstStyle/>
          <a:p>
            <a:pPr marL="0" indent="0">
              <a:buNone/>
            </a:pPr>
            <a:r>
              <a:rPr lang="en-US"/>
              <a:t>	else if (currUser == "Administrator") {</a:t>
            </a:r>
          </a:p>
          <a:p>
            <a:pPr marL="0" indent="0">
              <a:buNone/>
            </a:pPr>
            <a:r>
              <a:rPr lang="en-US"/>
              <a:t>                    swSender.WriteLine("0|This username is reserved.");</a:t>
            </a:r>
          </a:p>
          <a:p>
            <a:pPr marL="0" indent="0">
              <a:buNone/>
            </a:pPr>
            <a:r>
              <a:rPr lang="en-US"/>
              <a:t>                    swSender.Flush();</a:t>
            </a:r>
          </a:p>
          <a:p>
            <a:pPr marL="0" indent="0">
              <a:buNone/>
            </a:pPr>
            <a:r>
              <a:rPr lang="en-US"/>
              <a:t>                    CloseConnection();</a:t>
            </a:r>
          </a:p>
          <a:p>
            <a:pPr marL="0" indent="0">
              <a:buNone/>
            </a:pPr>
            <a:r>
              <a:rPr lang="en-US"/>
              <a:t>                    return;</a:t>
            </a:r>
          </a:p>
          <a:p>
            <a:pPr marL="0" indent="0">
              <a:buNone/>
            </a:pPr>
            <a:r>
              <a:rPr lang="en-US"/>
              <a:t>                }</a:t>
            </a:r>
          </a:p>
          <a:p>
            <a:pPr marL="0" indent="0">
              <a:buNone/>
            </a:pPr>
            <a:r>
              <a:rPr lang="en-US"/>
              <a:t>                else  {</a:t>
            </a:r>
          </a:p>
          <a:p>
            <a:pPr marL="0" indent="0">
              <a:buNone/>
            </a:pPr>
            <a:r>
              <a:rPr lang="en-US"/>
              <a:t>                    swSender.WriteLine("1");</a:t>
            </a:r>
          </a:p>
          <a:p>
            <a:pPr marL="0" indent="0">
              <a:buNone/>
            </a:pPr>
            <a:r>
              <a:rPr lang="en-US"/>
              <a:t>                    swSender.Flush();</a:t>
            </a:r>
          </a:p>
          <a:p>
            <a:pPr marL="0" indent="0">
              <a:buNone/>
            </a:pPr>
            <a:r>
              <a:rPr lang="en-US"/>
              <a:t>                    ChatServer.AddUser(tcpClient, currUser);</a:t>
            </a:r>
          </a:p>
          <a:p>
            <a:pPr marL="0" indent="0">
              <a:buNone/>
            </a:pPr>
            <a:r>
              <a:rPr lang="en-US"/>
              <a:t>                }</a:t>
            </a:r>
          </a:p>
        </p:txBody>
      </p:sp>
      <p:sp>
        <p:nvSpPr>
          <p:cNvPr id="4" name="Date Placeholder 3"/>
          <p:cNvSpPr>
            <a:spLocks noGrp="1"/>
          </p:cNvSpPr>
          <p:nvPr>
            <p:ph type="dt" sz="half" idx="10"/>
          </p:nvPr>
        </p:nvSpPr>
        <p:spPr/>
        <p:txBody>
          <a:bodyPr/>
          <a:lstStyle/>
          <a:p>
            <a:fld id="{E92A63E8-6F42-495C-826A-909518CF83E8}"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64</a:t>
            </a:fld>
            <a:endParaRPr lang="en-US"/>
          </a:p>
        </p:txBody>
      </p:sp>
    </p:spTree>
    <p:extLst>
      <p:ext uri="{BB962C8B-B14F-4D97-AF65-F5344CB8AC3E}">
        <p14:creationId xmlns:p14="http://schemas.microsoft.com/office/powerpoint/2010/main" val="20361976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Chương trình chat dùng TCPClient</a:t>
            </a:r>
          </a:p>
        </p:txBody>
      </p:sp>
      <p:sp>
        <p:nvSpPr>
          <p:cNvPr id="3" name="Content Placeholder 2"/>
          <p:cNvSpPr>
            <a:spLocks noGrp="1"/>
          </p:cNvSpPr>
          <p:nvPr>
            <p:ph idx="1"/>
          </p:nvPr>
        </p:nvSpPr>
        <p:spPr/>
        <p:txBody>
          <a:bodyPr>
            <a:normAutofit fontScale="85000" lnSpcReduction="20000"/>
          </a:bodyPr>
          <a:lstStyle/>
          <a:p>
            <a:pPr marL="0" indent="0">
              <a:buNone/>
            </a:pPr>
            <a:r>
              <a:rPr lang="en-US"/>
              <a:t>            }</a:t>
            </a:r>
          </a:p>
          <a:p>
            <a:pPr marL="0" indent="0">
              <a:buNone/>
            </a:pPr>
            <a:r>
              <a:rPr lang="en-US"/>
              <a:t>            else {</a:t>
            </a:r>
          </a:p>
          <a:p>
            <a:pPr marL="0" indent="0">
              <a:buNone/>
            </a:pPr>
            <a:r>
              <a:rPr lang="en-US"/>
              <a:t>                CloseConnection();</a:t>
            </a:r>
          </a:p>
          <a:p>
            <a:pPr marL="0" indent="0">
              <a:buNone/>
            </a:pPr>
            <a:r>
              <a:rPr lang="en-US"/>
              <a:t>                return;</a:t>
            </a:r>
          </a:p>
          <a:p>
            <a:pPr marL="0" indent="0">
              <a:buNone/>
            </a:pPr>
            <a:r>
              <a:rPr lang="en-US"/>
              <a:t>            }</a:t>
            </a:r>
          </a:p>
          <a:p>
            <a:pPr marL="0" indent="0">
              <a:buNone/>
            </a:pPr>
            <a:r>
              <a:rPr lang="en-US"/>
              <a:t>            try {</a:t>
            </a:r>
          </a:p>
          <a:p>
            <a:pPr marL="0" indent="0">
              <a:buNone/>
            </a:pPr>
            <a:r>
              <a:rPr lang="en-US"/>
              <a:t>                while ((strResponse = srReceiver.ReadLine()) != "")  {</a:t>
            </a:r>
          </a:p>
          <a:p>
            <a:pPr marL="0" indent="0">
              <a:buNone/>
            </a:pPr>
            <a:r>
              <a:rPr lang="en-US"/>
              <a:t>                    if (strResponse == null) {</a:t>
            </a:r>
          </a:p>
          <a:p>
            <a:pPr marL="0" indent="0">
              <a:buNone/>
            </a:pPr>
            <a:r>
              <a:rPr lang="en-US"/>
              <a:t>                        ChatServer.RemoveUser(tcpClient);</a:t>
            </a:r>
          </a:p>
          <a:p>
            <a:pPr marL="0" indent="0">
              <a:buNone/>
            </a:pPr>
            <a:r>
              <a:rPr lang="en-US"/>
              <a:t>                    }</a:t>
            </a:r>
          </a:p>
        </p:txBody>
      </p:sp>
      <p:sp>
        <p:nvSpPr>
          <p:cNvPr id="4" name="Date Placeholder 3"/>
          <p:cNvSpPr>
            <a:spLocks noGrp="1"/>
          </p:cNvSpPr>
          <p:nvPr>
            <p:ph type="dt" sz="half" idx="10"/>
          </p:nvPr>
        </p:nvSpPr>
        <p:spPr/>
        <p:txBody>
          <a:bodyPr/>
          <a:lstStyle/>
          <a:p>
            <a:fld id="{659595D3-161B-4D80-8823-91F109654753}"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65</a:t>
            </a:fld>
            <a:endParaRPr lang="en-US"/>
          </a:p>
        </p:txBody>
      </p:sp>
    </p:spTree>
    <p:extLst>
      <p:ext uri="{BB962C8B-B14F-4D97-AF65-F5344CB8AC3E}">
        <p14:creationId xmlns:p14="http://schemas.microsoft.com/office/powerpoint/2010/main" val="14224841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Chương trình chat dùng TCPClient</a:t>
            </a:r>
          </a:p>
        </p:txBody>
      </p:sp>
      <p:sp>
        <p:nvSpPr>
          <p:cNvPr id="3" name="Content Placeholder 2"/>
          <p:cNvSpPr>
            <a:spLocks noGrp="1"/>
          </p:cNvSpPr>
          <p:nvPr>
            <p:ph idx="1"/>
          </p:nvPr>
        </p:nvSpPr>
        <p:spPr/>
        <p:txBody>
          <a:bodyPr>
            <a:normAutofit fontScale="85000" lnSpcReduction="10000"/>
          </a:bodyPr>
          <a:lstStyle/>
          <a:p>
            <a:pPr marL="0" indent="0">
              <a:buNone/>
            </a:pPr>
            <a:r>
              <a:rPr lang="en-US"/>
              <a:t>                else {</a:t>
            </a:r>
          </a:p>
          <a:p>
            <a:pPr marL="0" indent="0">
              <a:buNone/>
            </a:pPr>
            <a:r>
              <a:rPr lang="en-US"/>
              <a:t>                        ChatServer.SendMessage(currUser, strResponse);</a:t>
            </a:r>
          </a:p>
          <a:p>
            <a:pPr marL="0" indent="0">
              <a:buNone/>
            </a:pPr>
            <a:r>
              <a:rPr lang="en-US"/>
              <a:t>                    }</a:t>
            </a:r>
          </a:p>
          <a:p>
            <a:pPr marL="0" indent="0">
              <a:buNone/>
            </a:pPr>
            <a:r>
              <a:rPr lang="en-US"/>
              <a:t>                }</a:t>
            </a:r>
          </a:p>
          <a:p>
            <a:pPr marL="0" indent="0">
              <a:buNone/>
            </a:pPr>
            <a:r>
              <a:rPr lang="en-US"/>
              <a:t>            }</a:t>
            </a:r>
          </a:p>
          <a:p>
            <a:pPr marL="0" indent="0">
              <a:buNone/>
            </a:pPr>
            <a:r>
              <a:rPr lang="en-US"/>
              <a:t>            catch {</a:t>
            </a:r>
          </a:p>
          <a:p>
            <a:pPr marL="0" indent="0">
              <a:buNone/>
            </a:pPr>
            <a:r>
              <a:rPr lang="en-US"/>
              <a:t>                ChatServer.RemoveUser(tcpClient);</a:t>
            </a:r>
          </a:p>
          <a:p>
            <a:pPr marL="0" indent="0">
              <a:buNone/>
            </a:pPr>
            <a:r>
              <a:rPr lang="en-US"/>
              <a:t>            }</a:t>
            </a:r>
          </a:p>
          <a:p>
            <a:pPr marL="0" indent="0">
              <a:buNone/>
            </a:pPr>
            <a:r>
              <a:rPr lang="en-US"/>
              <a:t>        }</a:t>
            </a:r>
          </a:p>
        </p:txBody>
      </p:sp>
      <p:sp>
        <p:nvSpPr>
          <p:cNvPr id="4" name="Date Placeholder 3"/>
          <p:cNvSpPr>
            <a:spLocks noGrp="1"/>
          </p:cNvSpPr>
          <p:nvPr>
            <p:ph type="dt" sz="half" idx="10"/>
          </p:nvPr>
        </p:nvSpPr>
        <p:spPr/>
        <p:txBody>
          <a:bodyPr/>
          <a:lstStyle/>
          <a:p>
            <a:fld id="{659595D3-161B-4D80-8823-91F109654753}"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66</a:t>
            </a:fld>
            <a:endParaRPr lang="en-US"/>
          </a:p>
        </p:txBody>
      </p:sp>
    </p:spTree>
    <p:extLst>
      <p:ext uri="{BB962C8B-B14F-4D97-AF65-F5344CB8AC3E}">
        <p14:creationId xmlns:p14="http://schemas.microsoft.com/office/powerpoint/2010/main" val="16852972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Lớp TCPClient: chương trình chat</a:t>
            </a:r>
          </a:p>
        </p:txBody>
      </p:sp>
      <p:sp>
        <p:nvSpPr>
          <p:cNvPr id="4" name="Date Placeholder 3"/>
          <p:cNvSpPr>
            <a:spLocks noGrp="1"/>
          </p:cNvSpPr>
          <p:nvPr>
            <p:ph type="dt" sz="half" idx="10"/>
          </p:nvPr>
        </p:nvSpPr>
        <p:spPr/>
        <p:txBody>
          <a:bodyPr/>
          <a:lstStyle/>
          <a:p>
            <a:fld id="{E80CF18E-EBEF-496C-976B-946E4554ED2B}"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67</a:t>
            </a:fld>
            <a:endParaRPr lang="en-US"/>
          </a:p>
        </p:txBody>
      </p:sp>
      <p:sp>
        <p:nvSpPr>
          <p:cNvPr id="3" name="Content Placeholder 2"/>
          <p:cNvSpPr>
            <a:spLocks noGrp="1"/>
          </p:cNvSpPr>
          <p:nvPr>
            <p:ph idx="1"/>
          </p:nvPr>
        </p:nvSpPr>
        <p:spPr/>
        <p:txBody>
          <a:bodyPr/>
          <a:lstStyle/>
          <a:p>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85888"/>
            <a:ext cx="8228550" cy="485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9159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Lớp TCPClient: chương trình chat</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3C6BC3F7-4725-460A-8AE4-9EEFA388878E}"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68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8424936"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30309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Lớp TCPClient: chương trình chat</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A9A6413B-BE1F-4588-B844-620C43DCB1B6}"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69</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414462"/>
            <a:ext cx="4207166" cy="4822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1290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Địa chỉ và cổng: nguyên lý</a:t>
            </a:r>
          </a:p>
        </p:txBody>
      </p:sp>
      <p:sp>
        <p:nvSpPr>
          <p:cNvPr id="3" name="Content Placeholder 2"/>
          <p:cNvSpPr>
            <a:spLocks noGrp="1"/>
          </p:cNvSpPr>
          <p:nvPr>
            <p:ph idx="1"/>
          </p:nvPr>
        </p:nvSpPr>
        <p:spPr/>
        <p:txBody>
          <a:bodyPr/>
          <a:lstStyle/>
          <a:p>
            <a:r>
              <a:rPr lang="en-US"/>
              <a:t>Trong máy có rất nhiều ứng dụng muốn trao đổi với các ứng dụng khác thông qua mạng. </a:t>
            </a:r>
          </a:p>
          <a:p>
            <a:pPr lvl="1"/>
            <a:r>
              <a:rPr lang="en-US"/>
              <a:t>Ví dụ: có 2 ứng dụng của máy A muốn trao đổi với với 2 ứng dụng trên máy B</a:t>
            </a:r>
          </a:p>
          <a:p>
            <a:r>
              <a:rPr lang="en-US"/>
              <a:t>Mỗi máy tính chỉ có duy nhất một đường truyền dữ liệu (để gửi và nhận)</a:t>
            </a:r>
          </a:p>
        </p:txBody>
      </p:sp>
      <p:sp>
        <p:nvSpPr>
          <p:cNvPr id="4" name="Date Placeholder 3"/>
          <p:cNvSpPr>
            <a:spLocks noGrp="1"/>
          </p:cNvSpPr>
          <p:nvPr>
            <p:ph type="dt" sz="half" idx="10"/>
          </p:nvPr>
        </p:nvSpPr>
        <p:spPr/>
        <p:txBody>
          <a:bodyPr/>
          <a:lstStyle/>
          <a:p>
            <a:fld id="{8D424732-E5BE-4474-AA20-5746FC0959AA}"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7</a:t>
            </a:fld>
            <a:endParaRPr lang="en-US"/>
          </a:p>
        </p:txBody>
      </p:sp>
    </p:spTree>
    <p:extLst>
      <p:ext uri="{BB962C8B-B14F-4D97-AF65-F5344CB8AC3E}">
        <p14:creationId xmlns:p14="http://schemas.microsoft.com/office/powerpoint/2010/main" val="2507746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TCPClient: ví dụ</a:t>
            </a:r>
          </a:p>
        </p:txBody>
      </p:sp>
      <p:sp>
        <p:nvSpPr>
          <p:cNvPr id="3" name="Content Placeholder 2"/>
          <p:cNvSpPr>
            <a:spLocks noGrp="1"/>
          </p:cNvSpPr>
          <p:nvPr>
            <p:ph idx="1"/>
          </p:nvPr>
        </p:nvSpPr>
        <p:spPr>
          <a:xfrm>
            <a:off x="457200" y="1600200"/>
            <a:ext cx="8229600" cy="4565104"/>
          </a:xfrm>
        </p:spPr>
        <p:txBody>
          <a:bodyPr>
            <a:noAutofit/>
          </a:bodyPr>
          <a:lstStyle/>
          <a:p>
            <a:r>
              <a:rPr lang="en-US" sz="2800"/>
              <a:t>Tạo một TCP Client và kết nối đến server (FTP Server), sau đó gửi 1 chuỗi</a:t>
            </a:r>
          </a:p>
          <a:p>
            <a:pPr marL="0" indent="0">
              <a:buNone/>
            </a:pPr>
            <a:r>
              <a:rPr lang="en-US" sz="2800"/>
              <a:t>    using System.Net.Sockets;</a:t>
            </a:r>
          </a:p>
          <a:p>
            <a:pPr marL="0" indent="0">
              <a:buNone/>
            </a:pPr>
            <a:r>
              <a:rPr lang="en-US" sz="2800"/>
              <a:t>    using System.Net;</a:t>
            </a:r>
          </a:p>
          <a:p>
            <a:pPr marL="0" indent="0">
              <a:buNone/>
            </a:pPr>
            <a:r>
              <a:rPr lang="en-US" sz="2800"/>
              <a:t>    using System.IO;</a:t>
            </a:r>
          </a:p>
          <a:p>
            <a:pPr marL="0" indent="0">
              <a:buNone/>
            </a:pPr>
            <a:r>
              <a:rPr lang="en-US" sz="2800"/>
              <a:t>    public class Form1 {</a:t>
            </a:r>
          </a:p>
          <a:p>
            <a:pPr marL="0" indent="0">
              <a:buNone/>
            </a:pPr>
            <a:r>
              <a:rPr lang="en-US" sz="2800"/>
              <a:t>	// Tạo địa chỉ ứng với 127.0.0.1</a:t>
            </a:r>
          </a:p>
          <a:p>
            <a:pPr marL="0" indent="0">
              <a:buNone/>
            </a:pPr>
            <a:r>
              <a:rPr lang="en-US" sz="2800"/>
              <a:t>	Long DiaChi = 1 * 256 ^ 3 + 127 * 256 ^ 0	</a:t>
            </a:r>
          </a:p>
        </p:txBody>
      </p:sp>
      <p:sp>
        <p:nvSpPr>
          <p:cNvPr id="4" name="Date Placeholder 3"/>
          <p:cNvSpPr>
            <a:spLocks noGrp="1"/>
          </p:cNvSpPr>
          <p:nvPr>
            <p:ph type="dt" sz="half" idx="10"/>
          </p:nvPr>
        </p:nvSpPr>
        <p:spPr/>
        <p:txBody>
          <a:bodyPr/>
          <a:lstStyle/>
          <a:p>
            <a:fld id="{B686AA1D-B677-4A60-9422-E436278D6A61}"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70</a:t>
            </a:fld>
            <a:endParaRPr lang="en-US"/>
          </a:p>
        </p:txBody>
      </p:sp>
    </p:spTree>
    <p:extLst>
      <p:ext uri="{BB962C8B-B14F-4D97-AF65-F5344CB8AC3E}">
        <p14:creationId xmlns:p14="http://schemas.microsoft.com/office/powerpoint/2010/main" val="40407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TCPClient: ví dụ</a:t>
            </a:r>
          </a:p>
        </p:txBody>
      </p:sp>
      <p:sp>
        <p:nvSpPr>
          <p:cNvPr id="3" name="Content Placeholder 2"/>
          <p:cNvSpPr>
            <a:spLocks noGrp="1"/>
          </p:cNvSpPr>
          <p:nvPr>
            <p:ph idx="1"/>
          </p:nvPr>
        </p:nvSpPr>
        <p:spPr>
          <a:xfrm>
            <a:off x="457200" y="1600200"/>
            <a:ext cx="8229600" cy="4565104"/>
          </a:xfrm>
        </p:spPr>
        <p:txBody>
          <a:bodyPr>
            <a:normAutofit/>
          </a:bodyPr>
          <a:lstStyle/>
          <a:p>
            <a:pPr marL="0" indent="0">
              <a:buNone/>
            </a:pPr>
            <a:r>
              <a:rPr lang="en-US" sz="2400"/>
              <a:t>	// Tạo một IPEndPoint từ địa chỉ IP và cổng  (TCPClient cần một IPEndPoint)</a:t>
            </a:r>
          </a:p>
          <a:p>
            <a:pPr marL="0" indent="0">
              <a:buNone/>
            </a:pPr>
            <a:r>
              <a:rPr lang="en-US" sz="2400"/>
              <a:t>	IPEndPoint LocalEP = new IPEndPoint(DiaChi, 1000);  '// cho cục bộ (client)</a:t>
            </a:r>
          </a:p>
          <a:p>
            <a:pPr marL="0" indent="0">
              <a:buNone/>
            </a:pPr>
            <a:r>
              <a:rPr lang="en-US" sz="2400"/>
              <a:t>	// Tạo một đối tượng TCP ứng với địa chỉ và cổng ở trên</a:t>
            </a:r>
          </a:p>
          <a:p>
            <a:pPr marL="0" indent="0">
              <a:buNone/>
            </a:pPr>
            <a:r>
              <a:rPr lang="en-US" sz="2400"/>
              <a:t>	TcpClient tcp = new TcpClient(LocalEP);</a:t>
            </a:r>
          </a:p>
          <a:p>
            <a:pPr marL="0" indent="0">
              <a:buNone/>
            </a:pPr>
            <a:r>
              <a:rPr lang="en-US" sz="2400"/>
              <a:t>	// Hai luồng nhập và xuất dùng để đọc/ghi vào kết nối TCP</a:t>
            </a:r>
          </a:p>
          <a:p>
            <a:pPr marL="0" indent="0">
              <a:buNone/>
            </a:pPr>
            <a:r>
              <a:rPr lang="en-US" sz="2400"/>
              <a:t>	StreamWriter Ghi;</a:t>
            </a:r>
          </a:p>
          <a:p>
            <a:pPr marL="0" indent="0">
              <a:buNone/>
            </a:pPr>
            <a:r>
              <a:rPr lang="en-US" sz="2400"/>
              <a:t>	StreamReader Doc;	</a:t>
            </a:r>
          </a:p>
        </p:txBody>
      </p:sp>
      <p:sp>
        <p:nvSpPr>
          <p:cNvPr id="4" name="Date Placeholder 3"/>
          <p:cNvSpPr>
            <a:spLocks noGrp="1"/>
          </p:cNvSpPr>
          <p:nvPr>
            <p:ph type="dt" sz="half" idx="10"/>
          </p:nvPr>
        </p:nvSpPr>
        <p:spPr/>
        <p:txBody>
          <a:bodyPr/>
          <a:lstStyle/>
          <a:p>
            <a:fld id="{B686AA1D-B677-4A60-9422-E436278D6A61}"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71</a:t>
            </a:fld>
            <a:endParaRPr lang="en-US"/>
          </a:p>
        </p:txBody>
      </p:sp>
    </p:spTree>
    <p:extLst>
      <p:ext uri="{BB962C8B-B14F-4D97-AF65-F5344CB8AC3E}">
        <p14:creationId xmlns:p14="http://schemas.microsoft.com/office/powerpoint/2010/main" val="272117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TCPClient: ví dụ</a:t>
            </a:r>
          </a:p>
        </p:txBody>
      </p:sp>
      <p:sp>
        <p:nvSpPr>
          <p:cNvPr id="3" name="Content Placeholder 2"/>
          <p:cNvSpPr>
            <a:spLocks noGrp="1"/>
          </p:cNvSpPr>
          <p:nvPr>
            <p:ph idx="1"/>
          </p:nvPr>
        </p:nvSpPr>
        <p:spPr/>
        <p:txBody>
          <a:bodyPr>
            <a:normAutofit fontScale="70000" lnSpcReduction="20000"/>
          </a:bodyPr>
          <a:lstStyle/>
          <a:p>
            <a:pPr marL="0" indent="0">
              <a:buNone/>
            </a:pPr>
            <a:r>
              <a:rPr lang="en-US"/>
              <a:t>private void Form1_Load(…) {</a:t>
            </a:r>
          </a:p>
          <a:p>
            <a:pPr marL="0" indent="0">
              <a:buNone/>
            </a:pPr>
            <a:r>
              <a:rPr lang="en-US"/>
              <a:t>	tcp.Connect("localhost", 21);</a:t>
            </a:r>
          </a:p>
          <a:p>
            <a:pPr marL="0" indent="0">
              <a:buNone/>
            </a:pPr>
            <a:r>
              <a:rPr lang="en-US"/>
              <a:t>	MessageBox.Show(tcp.Connected)	</a:t>
            </a:r>
          </a:p>
          <a:p>
            <a:pPr marL="0" indent="0">
              <a:buNone/>
            </a:pPr>
            <a:r>
              <a:rPr lang="en-US"/>
              <a:t>	Doc = new StreamReader(tcp.GetStream());</a:t>
            </a:r>
          </a:p>
          <a:p>
            <a:pPr marL="0" indent="0">
              <a:buNone/>
            </a:pPr>
            <a:r>
              <a:rPr lang="en-US"/>
              <a:t>	Ghi = new StreamWriter(tcp.GetStream());</a:t>
            </a:r>
          </a:p>
          <a:p>
            <a:pPr marL="0" indent="0">
              <a:buNone/>
            </a:pPr>
            <a:r>
              <a:rPr lang="en-US"/>
              <a:t>	//Gửi thử một chuỗi cho server (FTP Server)</a:t>
            </a:r>
          </a:p>
          <a:p>
            <a:pPr marL="0" indent="0">
              <a:buNone/>
            </a:pPr>
            <a:r>
              <a:rPr lang="en-US"/>
              <a:t>	Ghi.Writeline("User nhiemtb");</a:t>
            </a:r>
          </a:p>
          <a:p>
            <a:pPr marL="0" indent="0">
              <a:buNone/>
            </a:pPr>
            <a:r>
              <a:rPr lang="en-US"/>
              <a:t>	Ghi.Flush();	</a:t>
            </a:r>
          </a:p>
          <a:p>
            <a:pPr marL="0" indent="0">
              <a:buNone/>
            </a:pPr>
            <a:r>
              <a:rPr lang="en-US"/>
              <a:t>	// Đọc dữ liệu do Server gửi về</a:t>
            </a:r>
          </a:p>
          <a:p>
            <a:pPr marL="0" indent="0">
              <a:buNone/>
            </a:pPr>
            <a:r>
              <a:rPr lang="en-US"/>
              <a:t>	String S = Doc.ReadLine();</a:t>
            </a:r>
          </a:p>
          <a:p>
            <a:pPr marL="0" indent="0">
              <a:buNone/>
            </a:pPr>
            <a:r>
              <a:rPr lang="en-US"/>
              <a:t>	MessageBox.Show("Dữ liệu gửi từ server : " + S);</a:t>
            </a:r>
          </a:p>
          <a:p>
            <a:pPr marL="0" indent="0">
              <a:buNone/>
            </a:pPr>
            <a:r>
              <a:rPr lang="en-US"/>
              <a:t>}</a:t>
            </a:r>
          </a:p>
        </p:txBody>
      </p:sp>
      <p:sp>
        <p:nvSpPr>
          <p:cNvPr id="4" name="Date Placeholder 3"/>
          <p:cNvSpPr>
            <a:spLocks noGrp="1"/>
          </p:cNvSpPr>
          <p:nvPr>
            <p:ph type="dt" sz="half" idx="10"/>
          </p:nvPr>
        </p:nvSpPr>
        <p:spPr/>
        <p:txBody>
          <a:bodyPr/>
          <a:lstStyle/>
          <a:p>
            <a:fld id="{A2D10B39-F4E9-482A-B698-95FF41E0D302}"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72</a:t>
            </a:fld>
            <a:endParaRPr lang="en-US"/>
          </a:p>
        </p:txBody>
      </p:sp>
    </p:spTree>
    <p:extLst>
      <p:ext uri="{BB962C8B-B14F-4D97-AF65-F5344CB8AC3E}">
        <p14:creationId xmlns:p14="http://schemas.microsoft.com/office/powerpoint/2010/main" val="24624402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TCPClient: ví dụ</a:t>
            </a:r>
          </a:p>
        </p:txBody>
      </p:sp>
      <p:sp>
        <p:nvSpPr>
          <p:cNvPr id="3" name="Content Placeholder 2"/>
          <p:cNvSpPr>
            <a:spLocks noGrp="1"/>
          </p:cNvSpPr>
          <p:nvPr>
            <p:ph idx="1"/>
          </p:nvPr>
        </p:nvSpPr>
        <p:spPr/>
        <p:txBody>
          <a:bodyPr>
            <a:normAutofit/>
          </a:bodyPr>
          <a:lstStyle/>
          <a:p>
            <a:pPr marL="400050" lvl="1" indent="0">
              <a:buNone/>
            </a:pPr>
            <a:r>
              <a:rPr lang="en-US"/>
              <a:t>private void Gui_Du_Lieu(String Data)</a:t>
            </a:r>
          </a:p>
          <a:p>
            <a:pPr marL="400050" lvl="1" indent="0">
              <a:buNone/>
            </a:pPr>
            <a:r>
              <a:rPr lang="en-US"/>
              <a:t>{</a:t>
            </a:r>
          </a:p>
          <a:p>
            <a:pPr marL="400050" lvl="1" indent="0">
              <a:buNone/>
            </a:pPr>
            <a:r>
              <a:rPr lang="en-US"/>
              <a:t>	Ghi.WriteLine(Data);</a:t>
            </a:r>
          </a:p>
          <a:p>
            <a:pPr marL="400050" lvl="1" indent="0">
              <a:buNone/>
            </a:pPr>
            <a:r>
              <a:rPr lang="en-US"/>
              <a:t>	Ghi.Flush();</a:t>
            </a:r>
          </a:p>
          <a:p>
            <a:pPr marL="400050" lvl="1" indent="0">
              <a:buNone/>
            </a:pPr>
            <a:r>
              <a:rPr lang="en-US"/>
              <a:t>}</a:t>
            </a:r>
          </a:p>
          <a:p>
            <a:pPr marL="0" indent="0">
              <a:buNone/>
            </a:pPr>
            <a:r>
              <a:rPr lang="en-US"/>
              <a:t>}</a:t>
            </a:r>
          </a:p>
          <a:p>
            <a:pPr marL="0" indent="0">
              <a:buNone/>
            </a:pPr>
            <a:endParaRPr lang="en-US"/>
          </a:p>
        </p:txBody>
      </p:sp>
      <p:sp>
        <p:nvSpPr>
          <p:cNvPr id="4" name="Date Placeholder 3"/>
          <p:cNvSpPr>
            <a:spLocks noGrp="1"/>
          </p:cNvSpPr>
          <p:nvPr>
            <p:ph type="dt" sz="half" idx="10"/>
          </p:nvPr>
        </p:nvSpPr>
        <p:spPr/>
        <p:txBody>
          <a:bodyPr/>
          <a:lstStyle/>
          <a:p>
            <a:fld id="{0469404E-E14F-4A0E-A32D-5749450F9ECB}"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73</a:t>
            </a:fld>
            <a:endParaRPr lang="en-US"/>
          </a:p>
        </p:txBody>
      </p:sp>
    </p:spTree>
    <p:extLst>
      <p:ext uri="{BB962C8B-B14F-4D97-AF65-F5344CB8AC3E}">
        <p14:creationId xmlns:p14="http://schemas.microsoft.com/office/powerpoint/2010/main" val="19685429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Nhận xét</a:t>
            </a:r>
          </a:p>
        </p:txBody>
      </p:sp>
      <p:sp>
        <p:nvSpPr>
          <p:cNvPr id="3" name="Content Placeholder 2"/>
          <p:cNvSpPr>
            <a:spLocks noGrp="1"/>
          </p:cNvSpPr>
          <p:nvPr>
            <p:ph idx="1"/>
          </p:nvPr>
        </p:nvSpPr>
        <p:spPr/>
        <p:txBody>
          <a:bodyPr>
            <a:normAutofit/>
          </a:bodyPr>
          <a:lstStyle/>
          <a:p>
            <a:r>
              <a:rPr lang="en-US"/>
              <a:t>Ở ví dụ trên ta thấy rằng việc gửi thì có thể thực hiện nhiều lần với việc gọi nhiều lần phương thức Gửi_Dữ_Liệu. Tuy nhiên, đối với việc nhận dữ liệu thì ta chỉ thực hiện một lần. Trong trường hợp nếu ta muốn nhận dữ liệu bất cứ khi nào có dữ liệu về thì cần áp dụng kỹ thuật "Thăm dò" và “Kích hoạt sự kiện" như trong phần UDPClient.</a:t>
            </a:r>
          </a:p>
          <a:p>
            <a:endParaRPr lang="en-US"/>
          </a:p>
        </p:txBody>
      </p:sp>
      <p:sp>
        <p:nvSpPr>
          <p:cNvPr id="4" name="Date Placeholder 3"/>
          <p:cNvSpPr>
            <a:spLocks noGrp="1"/>
          </p:cNvSpPr>
          <p:nvPr>
            <p:ph type="dt" sz="half" idx="10"/>
          </p:nvPr>
        </p:nvSpPr>
        <p:spPr/>
        <p:txBody>
          <a:bodyPr/>
          <a:lstStyle/>
          <a:p>
            <a:fld id="{C49ECBD1-E169-44DA-9EFD-61D1E3116689}"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74</a:t>
            </a:fld>
            <a:endParaRPr lang="en-US"/>
          </a:p>
        </p:txBody>
      </p:sp>
    </p:spTree>
    <p:extLst>
      <p:ext uri="{BB962C8B-B14F-4D97-AF65-F5344CB8AC3E}">
        <p14:creationId xmlns:p14="http://schemas.microsoft.com/office/powerpoint/2010/main" val="40757781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Nhận xét</a:t>
            </a:r>
          </a:p>
        </p:txBody>
      </p:sp>
      <p:sp>
        <p:nvSpPr>
          <p:cNvPr id="3" name="Content Placeholder 2"/>
          <p:cNvSpPr>
            <a:spLocks noGrp="1"/>
          </p:cNvSpPr>
          <p:nvPr>
            <p:ph idx="1"/>
          </p:nvPr>
        </p:nvSpPr>
        <p:spPr/>
        <p:txBody>
          <a:bodyPr>
            <a:normAutofit fontScale="92500" lnSpcReduction="10000"/>
          </a:bodyPr>
          <a:lstStyle/>
          <a:p>
            <a:r>
              <a:rPr lang="en-US"/>
              <a:t>Ý tưởng thực hiện như sau:</a:t>
            </a:r>
          </a:p>
          <a:p>
            <a:pPr lvl="1"/>
            <a:r>
              <a:rPr lang="en-US"/>
              <a:t>Bước 1: Tạo một TCPClient</a:t>
            </a:r>
          </a:p>
          <a:p>
            <a:pPr lvl="1"/>
            <a:r>
              <a:rPr lang="en-US"/>
              <a:t>Bước 2: Kết nối </a:t>
            </a:r>
          </a:p>
          <a:p>
            <a:pPr lvl="1"/>
            <a:r>
              <a:rPr lang="en-US"/>
              <a:t>Bước 3: Tạo một luồng mới, luồng này "chuyên theo dõi" xem có dữ liệu mới về hay không (chỉ việc kiểm tra bộ đệm (đối tượng StreamReader.EndOfStream = True/False). Nếu bộ đệm không rỗng (có dữ liệu mới) thì giá trị EndOfStream sẽ bằng False. Khi có dữ liệu trong bộ đệm ta kích hoạt (Raise) sự kiện Có_Dữ_Liệu lên. Trong sự kiện này ta sẽ viết các lệnh xử lý. </a:t>
            </a:r>
          </a:p>
          <a:p>
            <a:endParaRPr lang="en-US"/>
          </a:p>
        </p:txBody>
      </p:sp>
      <p:sp>
        <p:nvSpPr>
          <p:cNvPr id="4" name="Date Placeholder 3"/>
          <p:cNvSpPr>
            <a:spLocks noGrp="1"/>
          </p:cNvSpPr>
          <p:nvPr>
            <p:ph type="dt" sz="half" idx="10"/>
          </p:nvPr>
        </p:nvSpPr>
        <p:spPr/>
        <p:txBody>
          <a:bodyPr/>
          <a:lstStyle/>
          <a:p>
            <a:fld id="{840FCAE0-B1A7-41A8-B693-D763982355CF}"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75</a:t>
            </a:fld>
            <a:endParaRPr lang="en-US"/>
          </a:p>
        </p:txBody>
      </p:sp>
    </p:spTree>
    <p:extLst>
      <p:ext uri="{BB962C8B-B14F-4D97-AF65-F5344CB8AC3E}">
        <p14:creationId xmlns:p14="http://schemas.microsoft.com/office/powerpoint/2010/main" val="37786277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Viết chương tr</a:t>
            </a:r>
            <a:r>
              <a:rPr lang="en-US"/>
              <a:t>ì</a:t>
            </a:r>
            <a:r>
              <a:rPr lang="vi-VN"/>
              <a:t>nh Telnet</a:t>
            </a:r>
            <a:endParaRPr lang="en-US"/>
          </a:p>
        </p:txBody>
      </p:sp>
      <p:sp>
        <p:nvSpPr>
          <p:cNvPr id="3" name="Content Placeholder 2"/>
          <p:cNvSpPr>
            <a:spLocks noGrp="1"/>
          </p:cNvSpPr>
          <p:nvPr>
            <p:ph idx="1"/>
          </p:nvPr>
        </p:nvSpPr>
        <p:spPr>
          <a:xfrm>
            <a:off x="457200" y="1600200"/>
            <a:ext cx="8229600" cy="4781128"/>
          </a:xfrm>
        </p:spPr>
        <p:txBody>
          <a:bodyPr>
            <a:normAutofit fontScale="92500" lnSpcReduction="10000"/>
          </a:bodyPr>
          <a:lstStyle/>
          <a:p>
            <a:pPr marL="0" indent="0">
              <a:buNone/>
            </a:pPr>
            <a:r>
              <a:rPr lang="en-US" dirty="0"/>
              <a:t>using System.Net.Sockets;</a:t>
            </a:r>
          </a:p>
          <a:p>
            <a:pPr marL="0" indent="0">
              <a:buNone/>
            </a:pPr>
            <a:r>
              <a:rPr lang="en-US" dirty="0"/>
              <a:t>using System.Net;</a:t>
            </a:r>
          </a:p>
          <a:p>
            <a:pPr marL="0" indent="0">
              <a:buNone/>
            </a:pPr>
            <a:r>
              <a:rPr lang="en-US" dirty="0"/>
              <a:t>using System.IO;</a:t>
            </a:r>
          </a:p>
          <a:p>
            <a:pPr marL="0" indent="0">
              <a:buNone/>
            </a:pPr>
            <a:r>
              <a:rPr lang="en-US" dirty="0"/>
              <a:t>using System.Threading;</a:t>
            </a:r>
          </a:p>
          <a:p>
            <a:pPr marL="0" indent="0">
              <a:buNone/>
            </a:pPr>
            <a:r>
              <a:rPr lang="en-US" dirty="0"/>
              <a:t>Public class frmTelnet : From </a:t>
            </a:r>
          </a:p>
          <a:p>
            <a:pPr marL="0" indent="0">
              <a:buNone/>
            </a:pPr>
            <a:r>
              <a:rPr lang="en-US" dirty="0"/>
              <a:t>	// Tạo một đối tượng TCPClient</a:t>
            </a:r>
          </a:p>
          <a:p>
            <a:pPr marL="0" indent="0">
              <a:buNone/>
            </a:pPr>
            <a:r>
              <a:rPr lang="en-US" dirty="0"/>
              <a:t>	private TcpClient tcp = new TcpClient();</a:t>
            </a:r>
          </a:p>
          <a:p>
            <a:pPr marL="0" indent="0">
              <a:buNone/>
            </a:pPr>
            <a:r>
              <a:rPr lang="en-US" dirty="0"/>
              <a:t>	'/// Hai luồng nhập và xuất dùng để ghi vào kết nối TCP</a:t>
            </a:r>
          </a:p>
        </p:txBody>
      </p:sp>
      <p:sp>
        <p:nvSpPr>
          <p:cNvPr id="4" name="Date Placeholder 3"/>
          <p:cNvSpPr>
            <a:spLocks noGrp="1"/>
          </p:cNvSpPr>
          <p:nvPr>
            <p:ph type="dt" sz="half" idx="10"/>
          </p:nvPr>
        </p:nvSpPr>
        <p:spPr/>
        <p:txBody>
          <a:bodyPr/>
          <a:lstStyle/>
          <a:p>
            <a:fld id="{D24DB963-52A5-4DB1-B957-E9766D2F5727}"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76</a:t>
            </a:fld>
            <a:endParaRPr lang="en-US"/>
          </a:p>
        </p:txBody>
      </p:sp>
    </p:spTree>
    <p:extLst>
      <p:ext uri="{BB962C8B-B14F-4D97-AF65-F5344CB8AC3E}">
        <p14:creationId xmlns:p14="http://schemas.microsoft.com/office/powerpoint/2010/main" val="25010713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Viết chương tr</a:t>
            </a:r>
            <a:r>
              <a:rPr lang="en-US"/>
              <a:t>ì</a:t>
            </a:r>
            <a:r>
              <a:rPr lang="vi-VN"/>
              <a:t>nh Telnet</a:t>
            </a:r>
            <a:endParaRPr lang="en-US"/>
          </a:p>
        </p:txBody>
      </p:sp>
      <p:sp>
        <p:nvSpPr>
          <p:cNvPr id="3" name="Content Placeholder 2"/>
          <p:cNvSpPr>
            <a:spLocks noGrp="1"/>
          </p:cNvSpPr>
          <p:nvPr>
            <p:ph idx="1"/>
          </p:nvPr>
        </p:nvSpPr>
        <p:spPr>
          <a:xfrm>
            <a:off x="323528" y="1402261"/>
            <a:ext cx="8712968" cy="5179714"/>
          </a:xfrm>
        </p:spPr>
        <p:txBody>
          <a:bodyPr>
            <a:normAutofit fontScale="92500"/>
          </a:bodyPr>
          <a:lstStyle/>
          <a:p>
            <a:pPr marL="0" indent="0">
              <a:buNone/>
            </a:pPr>
            <a:r>
              <a:rPr lang="en-US" dirty="0"/>
              <a:t>private StreamWriter ghi;</a:t>
            </a:r>
          </a:p>
          <a:p>
            <a:pPr marL="0" indent="0">
              <a:buNone/>
            </a:pPr>
            <a:r>
              <a:rPr lang="en-US" dirty="0"/>
              <a:t>private StreamReader doc;</a:t>
            </a:r>
          </a:p>
          <a:p>
            <a:pPr marL="0" indent="0">
              <a:buNone/>
            </a:pPr>
            <a:r>
              <a:rPr lang="en-US" dirty="0"/>
              <a:t>'/// Tạo một thread chuyên thăm dò dữ liệu</a:t>
            </a:r>
          </a:p>
          <a:p>
            <a:pPr marL="0" indent="0">
              <a:buNone/>
            </a:pPr>
            <a:r>
              <a:rPr lang="en-US" dirty="0"/>
              <a:t>private Thread th;</a:t>
            </a:r>
          </a:p>
          <a:p>
            <a:pPr marL="0" indent="0">
              <a:buNone/>
            </a:pPr>
            <a:r>
              <a:rPr lang="en-US" dirty="0"/>
              <a:t>'/// Cờ báo hiệu khi thoát. Để tránh việc lặp vô hạn</a:t>
            </a:r>
          </a:p>
          <a:p>
            <a:pPr marL="0" indent="0">
              <a:buNone/>
            </a:pPr>
            <a:r>
              <a:rPr lang="en-US" dirty="0"/>
              <a:t>boolean thoat = false;</a:t>
            </a:r>
          </a:p>
          <a:p>
            <a:pPr marL="0" indent="0">
              <a:buNone/>
            </a:pPr>
            <a:r>
              <a:rPr lang="en-US" dirty="0"/>
              <a:t>event EventHandler&lt;DataReceivedEventArgs&gt; dataReceived; // xử lý sự kiện dữ liệu về </a:t>
            </a:r>
          </a:p>
          <a:p>
            <a:pPr marL="0" indent="0">
              <a:buNone/>
            </a:pPr>
            <a:r>
              <a:rPr lang="en-US" dirty="0"/>
              <a:t>delegate void DataReceivedDelegate(String text);</a:t>
            </a:r>
          </a:p>
        </p:txBody>
      </p:sp>
      <p:sp>
        <p:nvSpPr>
          <p:cNvPr id="4" name="Date Placeholder 3"/>
          <p:cNvSpPr>
            <a:spLocks noGrp="1"/>
          </p:cNvSpPr>
          <p:nvPr>
            <p:ph type="dt" sz="half" idx="10"/>
          </p:nvPr>
        </p:nvSpPr>
        <p:spPr/>
        <p:txBody>
          <a:bodyPr/>
          <a:lstStyle/>
          <a:p>
            <a:fld id="{D24DB963-52A5-4DB1-B957-E9766D2F5727}"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77</a:t>
            </a:fld>
            <a:endParaRPr lang="en-US"/>
          </a:p>
        </p:txBody>
      </p:sp>
    </p:spTree>
    <p:extLst>
      <p:ext uri="{BB962C8B-B14F-4D97-AF65-F5344CB8AC3E}">
        <p14:creationId xmlns:p14="http://schemas.microsoft.com/office/powerpoint/2010/main" val="28819367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Viết chương tr</a:t>
            </a:r>
            <a:r>
              <a:rPr lang="en-US"/>
              <a:t>ì</a:t>
            </a:r>
            <a:r>
              <a:rPr lang="vi-VN"/>
              <a:t>nh Telnet</a:t>
            </a:r>
            <a:endParaRPr lang="en-US"/>
          </a:p>
        </p:txBody>
      </p:sp>
      <p:sp>
        <p:nvSpPr>
          <p:cNvPr id="3" name="Content Placeholder 2"/>
          <p:cNvSpPr>
            <a:spLocks noGrp="1"/>
          </p:cNvSpPr>
          <p:nvPr>
            <p:ph idx="1"/>
          </p:nvPr>
        </p:nvSpPr>
        <p:spPr>
          <a:xfrm>
            <a:off x="457200" y="1600200"/>
            <a:ext cx="8229600" cy="4997152"/>
          </a:xfrm>
        </p:spPr>
        <p:txBody>
          <a:bodyPr>
            <a:normAutofit/>
          </a:bodyPr>
          <a:lstStyle/>
          <a:p>
            <a:pPr marL="0" indent="0">
              <a:buNone/>
            </a:pPr>
            <a:r>
              <a:rPr lang="en-US" dirty="0"/>
              <a:t>class DataReceivedEventArgs : EventArgs</a:t>
            </a:r>
          </a:p>
          <a:p>
            <a:pPr marL="0" indent="0">
              <a:buNone/>
            </a:pPr>
            <a:r>
              <a:rPr lang="en-US" dirty="0"/>
              <a:t>{</a:t>
            </a:r>
          </a:p>
          <a:p>
            <a:pPr marL="0" indent="0">
              <a:buNone/>
            </a:pPr>
            <a:r>
              <a:rPr lang="en-US" dirty="0"/>
              <a:t>       public DataReceivedEventArgs(String s)</a:t>
            </a:r>
          </a:p>
          <a:p>
            <a:pPr marL="0" indent="0">
              <a:buNone/>
            </a:pPr>
            <a:r>
              <a:rPr lang="en-US" dirty="0"/>
              <a:t>        {</a:t>
            </a:r>
          </a:p>
          <a:p>
            <a:pPr marL="0" indent="0">
              <a:buNone/>
            </a:pPr>
            <a:r>
              <a:rPr lang="en-US" dirty="0"/>
              <a:t>            this.Data = s;</a:t>
            </a:r>
          </a:p>
          <a:p>
            <a:pPr marL="0" indent="0">
              <a:buNone/>
            </a:pPr>
            <a:r>
              <a:rPr lang="en-US" dirty="0"/>
              <a:t>        }</a:t>
            </a:r>
          </a:p>
          <a:p>
            <a:pPr marL="0" indent="0">
              <a:buNone/>
            </a:pPr>
            <a:r>
              <a:rPr lang="en-US" dirty="0"/>
              <a:t>        public String Data { get; set; }</a:t>
            </a:r>
          </a:p>
          <a:p>
            <a:pPr marL="0" indent="0">
              <a:buNone/>
            </a:pPr>
            <a:r>
              <a:rPr lang="en-US" dirty="0"/>
              <a:t>}</a:t>
            </a:r>
          </a:p>
        </p:txBody>
      </p:sp>
      <p:sp>
        <p:nvSpPr>
          <p:cNvPr id="4" name="Date Placeholder 3"/>
          <p:cNvSpPr>
            <a:spLocks noGrp="1"/>
          </p:cNvSpPr>
          <p:nvPr>
            <p:ph type="dt" sz="half" idx="10"/>
          </p:nvPr>
        </p:nvSpPr>
        <p:spPr/>
        <p:txBody>
          <a:bodyPr/>
          <a:lstStyle/>
          <a:p>
            <a:fld id="{2C0ED974-2904-47A5-8A8E-11515E56D168}"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78</a:t>
            </a:fld>
            <a:endParaRPr lang="en-US"/>
          </a:p>
        </p:txBody>
      </p:sp>
    </p:spTree>
    <p:extLst>
      <p:ext uri="{BB962C8B-B14F-4D97-AF65-F5344CB8AC3E}">
        <p14:creationId xmlns:p14="http://schemas.microsoft.com/office/powerpoint/2010/main" val="260557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Viết chương tr</a:t>
            </a:r>
            <a:r>
              <a:rPr lang="en-US"/>
              <a:t>ì</a:t>
            </a:r>
            <a:r>
              <a:rPr lang="vi-VN"/>
              <a:t>nh Telnet</a:t>
            </a:r>
            <a:endParaRPr lang="en-US"/>
          </a:p>
        </p:txBody>
      </p:sp>
      <p:sp>
        <p:nvSpPr>
          <p:cNvPr id="3" name="Content Placeholder 2"/>
          <p:cNvSpPr>
            <a:spLocks noGrp="1"/>
          </p:cNvSpPr>
          <p:nvPr>
            <p:ph idx="1"/>
          </p:nvPr>
        </p:nvSpPr>
        <p:spPr>
          <a:xfrm>
            <a:off x="457200" y="1600200"/>
            <a:ext cx="8435280" cy="4997152"/>
          </a:xfrm>
        </p:spPr>
        <p:txBody>
          <a:bodyPr>
            <a:normAutofit fontScale="77500" lnSpcReduction="20000"/>
          </a:bodyPr>
          <a:lstStyle/>
          <a:p>
            <a:pPr marL="0" indent="0">
              <a:buNone/>
            </a:pPr>
            <a:r>
              <a:rPr lang="en-US" dirty="0"/>
              <a:t>// Ghi dữ liệu nhận lên lstReceived</a:t>
            </a:r>
          </a:p>
          <a:p>
            <a:pPr marL="0" indent="0">
              <a:buNone/>
            </a:pPr>
            <a:r>
              <a:rPr lang="en-US" dirty="0"/>
              <a:t>Private void Nhận_dữ_liệu_Callback(String text)</a:t>
            </a:r>
          </a:p>
          <a:p>
            <a:pPr marL="0" indent="0">
              <a:buNone/>
            </a:pPr>
            <a:r>
              <a:rPr lang="en-US" dirty="0"/>
              <a:t>{</a:t>
            </a:r>
          </a:p>
          <a:p>
            <a:pPr marL="0" indent="0">
              <a:buNone/>
            </a:pPr>
            <a:r>
              <a:rPr lang="en-US" dirty="0"/>
              <a:t>	 if (this.lstReceivedData.InvokeRequired) {</a:t>
            </a:r>
          </a:p>
          <a:p>
            <a:pPr marL="0" indent="0">
              <a:buNone/>
            </a:pPr>
            <a:r>
              <a:rPr lang="en-US" dirty="0"/>
              <a:t>   		DataReceivedDelegate d = new DataReceivedDelegate (Nhận_dữ_liệu_Callback);</a:t>
            </a:r>
          </a:p>
          <a:p>
            <a:pPr marL="0" indent="0">
              <a:buNone/>
            </a:pPr>
            <a:r>
              <a:rPr lang="en-US" dirty="0"/>
              <a:t>                this.Invoke(d, new object[] { text });</a:t>
            </a:r>
          </a:p>
          <a:p>
            <a:pPr marL="0" indent="0">
              <a:buNone/>
            </a:pPr>
            <a:r>
              <a:rPr lang="en-US" dirty="0"/>
              <a:t>           }</a:t>
            </a:r>
          </a:p>
          <a:p>
            <a:pPr marL="0" indent="0">
              <a:buNone/>
            </a:pPr>
            <a:r>
              <a:rPr lang="en-US" dirty="0"/>
              <a:t>           else</a:t>
            </a:r>
          </a:p>
          <a:p>
            <a:pPr marL="0" indent="0">
              <a:buNone/>
            </a:pPr>
            <a:r>
              <a:rPr lang="en-US" dirty="0"/>
              <a:t>           {</a:t>
            </a:r>
          </a:p>
          <a:p>
            <a:pPr marL="0" indent="0">
              <a:buNone/>
            </a:pPr>
            <a:r>
              <a:rPr lang="en-US" dirty="0"/>
              <a:t>                this.lstReceived.Items.Insert(0, text);</a:t>
            </a:r>
          </a:p>
          <a:p>
            <a:pPr marL="0" indent="0">
              <a:buNone/>
            </a:pPr>
            <a:r>
              <a:rPr lang="en-US" dirty="0"/>
              <a:t>           }</a:t>
            </a:r>
          </a:p>
          <a:p>
            <a:pPr marL="0" indent="0">
              <a:buNone/>
            </a:pPr>
            <a:r>
              <a:rPr lang="en-US" dirty="0"/>
              <a:t>}</a:t>
            </a:r>
          </a:p>
        </p:txBody>
      </p:sp>
      <p:sp>
        <p:nvSpPr>
          <p:cNvPr id="4" name="Date Placeholder 3"/>
          <p:cNvSpPr>
            <a:spLocks noGrp="1"/>
          </p:cNvSpPr>
          <p:nvPr>
            <p:ph type="dt" sz="half" idx="10"/>
          </p:nvPr>
        </p:nvSpPr>
        <p:spPr/>
        <p:txBody>
          <a:bodyPr/>
          <a:lstStyle/>
          <a:p>
            <a:fld id="{2C0ED974-2904-47A5-8A8E-11515E56D168}" type="datetime1">
              <a:rPr lang="vi-VN" smtClean="0"/>
              <a:t>10/09/2024</a:t>
            </a:fld>
            <a:endParaRPr lang="en-US" dirty="0"/>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79</a:t>
            </a:fld>
            <a:endParaRPr lang="en-US"/>
          </a:p>
        </p:txBody>
      </p:sp>
    </p:spTree>
    <p:extLst>
      <p:ext uri="{BB962C8B-B14F-4D97-AF65-F5344CB8AC3E}">
        <p14:creationId xmlns:p14="http://schemas.microsoft.com/office/powerpoint/2010/main" val="199167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Địa chỉ và cổng: vấn đề</a:t>
            </a:r>
          </a:p>
        </p:txBody>
      </p:sp>
      <p:sp>
        <p:nvSpPr>
          <p:cNvPr id="3" name="Content Placeholder 2"/>
          <p:cNvSpPr>
            <a:spLocks noGrp="1"/>
          </p:cNvSpPr>
          <p:nvPr>
            <p:ph idx="1"/>
          </p:nvPr>
        </p:nvSpPr>
        <p:spPr/>
        <p:txBody>
          <a:bodyPr/>
          <a:lstStyle/>
          <a:p>
            <a:r>
              <a:rPr lang="en-US"/>
              <a:t>Có thể xảy ra "nhầm lẫn" khi dữ liệu từ máy A gửi đến máy B thì trên máy B không biết là dữ liệu đó gửi cho ứng dụng nào?</a:t>
            </a:r>
          </a:p>
          <a:p>
            <a:r>
              <a:rPr lang="en-US"/>
              <a:t>Mỗi ứng dụng trên máy B sẽ được gán một số hiệu (cổng: Port), từ 0..65535. </a:t>
            </a:r>
          </a:p>
          <a:p>
            <a:endParaRPr lang="en-US"/>
          </a:p>
        </p:txBody>
      </p:sp>
      <p:sp>
        <p:nvSpPr>
          <p:cNvPr id="4" name="Date Placeholder 3"/>
          <p:cNvSpPr>
            <a:spLocks noGrp="1"/>
          </p:cNvSpPr>
          <p:nvPr>
            <p:ph type="dt" sz="half" idx="10"/>
          </p:nvPr>
        </p:nvSpPr>
        <p:spPr/>
        <p:txBody>
          <a:bodyPr/>
          <a:lstStyle/>
          <a:p>
            <a:fld id="{1C0E35CD-6351-4964-B829-FC4807EBEAF5}"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8</a:t>
            </a:fld>
            <a:endParaRPr lang="en-US"/>
          </a:p>
        </p:txBody>
      </p:sp>
    </p:spTree>
    <p:extLst>
      <p:ext uri="{BB962C8B-B14F-4D97-AF65-F5344CB8AC3E}">
        <p14:creationId xmlns:p14="http://schemas.microsoft.com/office/powerpoint/2010/main" val="22167094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Viết chương tr</a:t>
            </a:r>
            <a:r>
              <a:rPr lang="en-US"/>
              <a:t>ì</a:t>
            </a:r>
            <a:r>
              <a:rPr lang="vi-VN"/>
              <a:t>nh Telnet</a:t>
            </a:r>
            <a:endParaRPr lang="en-US"/>
          </a:p>
        </p:txBody>
      </p:sp>
      <p:sp>
        <p:nvSpPr>
          <p:cNvPr id="3" name="Content Placeholder 2"/>
          <p:cNvSpPr>
            <a:spLocks noGrp="1"/>
          </p:cNvSpPr>
          <p:nvPr>
            <p:ph idx="1"/>
          </p:nvPr>
        </p:nvSpPr>
        <p:spPr>
          <a:xfrm>
            <a:off x="457200" y="1600200"/>
            <a:ext cx="8229600" cy="4997152"/>
          </a:xfrm>
        </p:spPr>
        <p:txBody>
          <a:bodyPr>
            <a:normAutofit fontScale="92500" lnSpcReduction="20000"/>
          </a:bodyPr>
          <a:lstStyle/>
          <a:p>
            <a:pPr marL="0" indent="0">
              <a:buNone/>
            </a:pPr>
            <a:r>
              <a:rPr lang="en-US" dirty="0"/>
              <a:t>Void Thăm_Dò() {</a:t>
            </a:r>
          </a:p>
          <a:p>
            <a:pPr marL="0" indent="0">
              <a:buNone/>
            </a:pPr>
            <a:r>
              <a:rPr lang="en-US" dirty="0"/>
              <a:t>	 String s = "";</a:t>
            </a:r>
          </a:p>
          <a:p>
            <a:pPr marL="0" indent="0">
              <a:buNone/>
            </a:pPr>
            <a:r>
              <a:rPr lang="en-US" dirty="0"/>
              <a:t>            while(!thoat) {</a:t>
            </a:r>
          </a:p>
          <a:p>
            <a:pPr marL="0" indent="0">
              <a:buNone/>
            </a:pPr>
            <a:r>
              <a:rPr lang="en-US" dirty="0"/>
              <a:t>                Application.DoEvents();</a:t>
            </a:r>
          </a:p>
          <a:p>
            <a:pPr marL="0" indent="0">
              <a:buNone/>
            </a:pPr>
            <a:r>
              <a:rPr lang="en-US" dirty="0"/>
              <a:t>                if(!doc.EndOfStream) {</a:t>
            </a:r>
          </a:p>
          <a:p>
            <a:pPr marL="0" indent="0">
              <a:buNone/>
            </a:pPr>
            <a:r>
              <a:rPr lang="en-US" dirty="0"/>
              <a:t>                    s = doc.ReadLine();</a:t>
            </a:r>
          </a:p>
          <a:p>
            <a:pPr marL="0" indent="0">
              <a:buNone/>
            </a:pPr>
            <a:r>
              <a:rPr lang="en-US" dirty="0"/>
              <a:t>		   dataReceived(new 						DataReceivedEventArgs(s));</a:t>
            </a:r>
          </a:p>
          <a:p>
            <a:pPr marL="0" indent="0">
              <a:buNone/>
            </a:pPr>
            <a:r>
              <a:rPr lang="en-US" dirty="0"/>
              <a:t>            }</a:t>
            </a:r>
          </a:p>
          <a:p>
            <a:pPr marL="0" indent="0">
              <a:buNone/>
            </a:pPr>
            <a:r>
              <a:rPr lang="en-US" dirty="0"/>
              <a:t>      }</a:t>
            </a:r>
          </a:p>
          <a:p>
            <a:pPr marL="0" indent="0">
              <a:buNone/>
            </a:pPr>
            <a:r>
              <a:rPr lang="en-US" dirty="0"/>
              <a:t>}</a:t>
            </a:r>
          </a:p>
          <a:p>
            <a:pPr marL="0" indent="0">
              <a:buNone/>
            </a:pPr>
            <a:endParaRPr lang="en-US" dirty="0"/>
          </a:p>
        </p:txBody>
      </p:sp>
      <p:sp>
        <p:nvSpPr>
          <p:cNvPr id="4" name="Date Placeholder 3"/>
          <p:cNvSpPr>
            <a:spLocks noGrp="1"/>
          </p:cNvSpPr>
          <p:nvPr>
            <p:ph type="dt" sz="half" idx="10"/>
          </p:nvPr>
        </p:nvSpPr>
        <p:spPr/>
        <p:txBody>
          <a:bodyPr/>
          <a:lstStyle/>
          <a:p>
            <a:fld id="{2C0ED974-2904-47A5-8A8E-11515E56D168}"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80</a:t>
            </a:fld>
            <a:endParaRPr lang="en-US"/>
          </a:p>
        </p:txBody>
      </p:sp>
    </p:spTree>
    <p:extLst>
      <p:ext uri="{BB962C8B-B14F-4D97-AF65-F5344CB8AC3E}">
        <p14:creationId xmlns:p14="http://schemas.microsoft.com/office/powerpoint/2010/main" val="6942024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Viết chương tr</a:t>
            </a:r>
            <a:r>
              <a:rPr lang="en-US"/>
              <a:t>ì</a:t>
            </a:r>
            <a:r>
              <a:rPr lang="vi-VN"/>
              <a:t>nh Telnet</a:t>
            </a:r>
            <a:endParaRPr lang="en-US"/>
          </a:p>
        </p:txBody>
      </p:sp>
      <p:sp>
        <p:nvSpPr>
          <p:cNvPr id="3" name="Content Placeholder 2"/>
          <p:cNvSpPr>
            <a:spLocks noGrp="1"/>
          </p:cNvSpPr>
          <p:nvPr>
            <p:ph idx="1"/>
          </p:nvPr>
        </p:nvSpPr>
        <p:spPr>
          <a:xfrm>
            <a:off x="179512" y="1196752"/>
            <a:ext cx="8856984" cy="5328592"/>
          </a:xfrm>
        </p:spPr>
        <p:txBody>
          <a:bodyPr>
            <a:noAutofit/>
          </a:bodyPr>
          <a:lstStyle/>
          <a:p>
            <a:pPr marL="0" indent="0">
              <a:buNone/>
            </a:pPr>
            <a:r>
              <a:rPr lang="en-US" sz="2400" dirty="0"/>
              <a:t>Private void frmTelnet_Dữ_liệu_về(object sender, DataReceivedEventArgs e)</a:t>
            </a:r>
          </a:p>
          <a:p>
            <a:pPr marL="0" indent="0">
              <a:buNone/>
            </a:pPr>
            <a:r>
              <a:rPr lang="en-US" sz="2400" dirty="0"/>
              <a:t>{        </a:t>
            </a:r>
          </a:p>
          <a:p>
            <a:pPr marL="0" indent="0">
              <a:buNone/>
            </a:pPr>
            <a:r>
              <a:rPr lang="en-US" sz="2400" dirty="0"/>
              <a:t>       this.Nhận_dữ_liệu_Callback(e.Data);</a:t>
            </a:r>
          </a:p>
          <a:p>
            <a:pPr marL="0" indent="0">
              <a:buNone/>
            </a:pPr>
            <a:r>
              <a:rPr lang="en-US" sz="2400" dirty="0"/>
              <a:t>} </a:t>
            </a:r>
          </a:p>
          <a:p>
            <a:pPr marL="0" indent="0">
              <a:buNone/>
            </a:pPr>
            <a:r>
              <a:rPr lang="en-US" sz="2400" dirty="0"/>
              <a:t>Private void frmTelnet_Load(object sender, Event Args args) </a:t>
            </a:r>
          </a:p>
          <a:p>
            <a:pPr marL="0" indent="0">
              <a:buNone/>
            </a:pPr>
            <a:r>
              <a:rPr lang="en-US" sz="2400" dirty="0"/>
              <a:t>{</a:t>
            </a:r>
          </a:p>
          <a:p>
            <a:pPr marL="0" indent="0">
              <a:buNone/>
            </a:pPr>
            <a:r>
              <a:rPr lang="en-US" sz="2400" dirty="0"/>
              <a:t>	Int RPORT = int.Parse(textRemotePort.Text);</a:t>
            </a:r>
          </a:p>
          <a:p>
            <a:pPr marL="0" indent="0">
              <a:buNone/>
            </a:pPr>
            <a:r>
              <a:rPr lang="en-US" sz="2400" dirty="0"/>
              <a:t>	IPEndPoint  ipEnd= new 	IPEndPoint(IPAddress.Parse(textRemoteHost.Text), RPORT);</a:t>
            </a:r>
          </a:p>
        </p:txBody>
      </p:sp>
      <p:sp>
        <p:nvSpPr>
          <p:cNvPr id="4" name="Date Placeholder 3"/>
          <p:cNvSpPr>
            <a:spLocks noGrp="1"/>
          </p:cNvSpPr>
          <p:nvPr>
            <p:ph type="dt" sz="half" idx="10"/>
          </p:nvPr>
        </p:nvSpPr>
        <p:spPr/>
        <p:txBody>
          <a:bodyPr/>
          <a:lstStyle/>
          <a:p>
            <a:fld id="{B317C6E5-AB87-4033-A817-85DC181ABCD9}"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81</a:t>
            </a:fld>
            <a:endParaRPr lang="en-US"/>
          </a:p>
        </p:txBody>
      </p:sp>
    </p:spTree>
    <p:extLst>
      <p:ext uri="{BB962C8B-B14F-4D97-AF65-F5344CB8AC3E}">
        <p14:creationId xmlns:p14="http://schemas.microsoft.com/office/powerpoint/2010/main" val="42677504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Viết chương tr</a:t>
            </a:r>
            <a:r>
              <a:rPr lang="en-US"/>
              <a:t>ì</a:t>
            </a:r>
            <a:r>
              <a:rPr lang="vi-VN"/>
              <a:t>nh Telnet</a:t>
            </a:r>
            <a:endParaRPr lang="en-US"/>
          </a:p>
        </p:txBody>
      </p:sp>
      <p:sp>
        <p:nvSpPr>
          <p:cNvPr id="3" name="Content Placeholder 2"/>
          <p:cNvSpPr>
            <a:spLocks noGrp="1"/>
          </p:cNvSpPr>
          <p:nvPr>
            <p:ph idx="1"/>
          </p:nvPr>
        </p:nvSpPr>
        <p:spPr/>
        <p:txBody>
          <a:bodyPr>
            <a:normAutofit lnSpcReduction="10000"/>
          </a:bodyPr>
          <a:lstStyle/>
          <a:p>
            <a:pPr marL="0" indent="0">
              <a:buNone/>
            </a:pPr>
            <a:r>
              <a:rPr lang="en-US" sz="2800" dirty="0"/>
              <a:t>	'/// Kết nối tới máy chủ</a:t>
            </a:r>
          </a:p>
          <a:p>
            <a:pPr marL="0" indent="0">
              <a:buNone/>
            </a:pPr>
            <a:r>
              <a:rPr lang="en-US" sz="2800" dirty="0"/>
              <a:t>	tcp.Connect(IpEnd);</a:t>
            </a:r>
          </a:p>
          <a:p>
            <a:pPr marL="0" indent="0">
              <a:buNone/>
            </a:pPr>
            <a:r>
              <a:rPr lang="en-US" sz="2800" dirty="0"/>
              <a:t>	Doc = New StreamReader(tcp.GetStream());</a:t>
            </a:r>
          </a:p>
          <a:p>
            <a:pPr marL="0" indent="0">
              <a:buNone/>
            </a:pPr>
            <a:r>
              <a:rPr lang="en-US" sz="2800" dirty="0"/>
              <a:t>	Ghi = New StreamWriter(tcp.GetStream());</a:t>
            </a:r>
          </a:p>
          <a:p>
            <a:pPr marL="0" indent="0">
              <a:buNone/>
            </a:pPr>
            <a:r>
              <a:rPr lang="en-US" sz="2800" dirty="0"/>
              <a:t>         dataReceived += frmTelnet_Dữ_liệu_về;</a:t>
            </a:r>
          </a:p>
          <a:p>
            <a:pPr marL="0" indent="0">
              <a:buNone/>
            </a:pPr>
            <a:r>
              <a:rPr lang="en-US" sz="2800" dirty="0"/>
              <a:t>	Th = New Thread(new ThreadStart( Thăm_Dò));</a:t>
            </a:r>
          </a:p>
          <a:p>
            <a:pPr marL="0" indent="0">
              <a:buNone/>
            </a:pPr>
            <a:r>
              <a:rPr lang="en-US" sz="2800" dirty="0"/>
              <a:t>	Th.Start();</a:t>
            </a:r>
          </a:p>
          <a:p>
            <a:pPr marL="0" indent="0">
              <a:buNone/>
            </a:pPr>
            <a:r>
              <a:rPr lang="en-US" sz="2800" dirty="0"/>
              <a:t>}</a:t>
            </a:r>
          </a:p>
        </p:txBody>
      </p:sp>
      <p:sp>
        <p:nvSpPr>
          <p:cNvPr id="4" name="Date Placeholder 3"/>
          <p:cNvSpPr>
            <a:spLocks noGrp="1"/>
          </p:cNvSpPr>
          <p:nvPr>
            <p:ph type="dt" sz="half" idx="10"/>
          </p:nvPr>
        </p:nvSpPr>
        <p:spPr/>
        <p:txBody>
          <a:bodyPr/>
          <a:lstStyle/>
          <a:p>
            <a:fld id="{B317C6E5-AB87-4033-A817-85DC181ABCD9}"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82</a:t>
            </a:fld>
            <a:endParaRPr lang="en-US"/>
          </a:p>
        </p:txBody>
      </p:sp>
    </p:spTree>
    <p:extLst>
      <p:ext uri="{BB962C8B-B14F-4D97-AF65-F5344CB8AC3E}">
        <p14:creationId xmlns:p14="http://schemas.microsoft.com/office/powerpoint/2010/main" val="13909755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Viết chương tr</a:t>
            </a:r>
            <a:r>
              <a:rPr lang="en-US"/>
              <a:t>ì</a:t>
            </a:r>
            <a:r>
              <a:rPr lang="vi-VN"/>
              <a:t>nh Telnet</a:t>
            </a:r>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Private void cmdSend_Click(object sender, EventArgs e)</a:t>
            </a:r>
          </a:p>
          <a:p>
            <a:pPr marL="0" indent="0">
              <a:buNone/>
            </a:pPr>
            <a:r>
              <a:rPr lang="en-US" dirty="0"/>
              <a:t>{</a:t>
            </a:r>
          </a:p>
          <a:p>
            <a:pPr marL="0" indent="0">
              <a:buNone/>
            </a:pPr>
            <a:r>
              <a:rPr lang="en-US" dirty="0"/>
              <a:t>	Gui_Du_Lieu(txtMsg.Text);</a:t>
            </a:r>
          </a:p>
          <a:p>
            <a:pPr marL="0" indent="0">
              <a:buNone/>
            </a:pPr>
            <a:r>
              <a:rPr lang="en-US" dirty="0"/>
              <a:t>}</a:t>
            </a:r>
          </a:p>
          <a:p>
            <a:pPr marL="0" indent="0">
              <a:buNone/>
            </a:pPr>
            <a:r>
              <a:rPr lang="en-US" dirty="0"/>
              <a:t> </a:t>
            </a:r>
          </a:p>
          <a:p>
            <a:pPr marL="0" indent="0">
              <a:buNone/>
            </a:pPr>
            <a:r>
              <a:rPr lang="en-US" dirty="0"/>
              <a:t>Private void formTelnet_FormClosing(object sender, FormClosingEventArgs e)</a:t>
            </a:r>
          </a:p>
          <a:p>
            <a:pPr marL="0" indent="0">
              <a:buNone/>
            </a:pPr>
            <a:r>
              <a:rPr lang="en-US" dirty="0"/>
              <a:t>{</a:t>
            </a:r>
          </a:p>
          <a:p>
            <a:pPr marL="0" indent="0">
              <a:buNone/>
            </a:pPr>
            <a:r>
              <a:rPr lang="en-US" dirty="0"/>
              <a:t>            thoat = true;</a:t>
            </a:r>
          </a:p>
          <a:p>
            <a:pPr marL="0" indent="0">
              <a:buNone/>
            </a:pPr>
            <a:r>
              <a:rPr lang="en-US" dirty="0"/>
              <a:t>}</a:t>
            </a:r>
          </a:p>
        </p:txBody>
      </p:sp>
      <p:sp>
        <p:nvSpPr>
          <p:cNvPr id="4" name="Date Placeholder 3"/>
          <p:cNvSpPr>
            <a:spLocks noGrp="1"/>
          </p:cNvSpPr>
          <p:nvPr>
            <p:ph type="dt" sz="half" idx="10"/>
          </p:nvPr>
        </p:nvSpPr>
        <p:spPr/>
        <p:txBody>
          <a:bodyPr/>
          <a:lstStyle/>
          <a:p>
            <a:fld id="{B90BDE90-8325-414F-8612-4B0E37F43696}"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83</a:t>
            </a:fld>
            <a:endParaRPr lang="en-US"/>
          </a:p>
        </p:txBody>
      </p:sp>
    </p:spTree>
    <p:extLst>
      <p:ext uri="{BB962C8B-B14F-4D97-AF65-F5344CB8AC3E}">
        <p14:creationId xmlns:p14="http://schemas.microsoft.com/office/powerpoint/2010/main" val="31723562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Viết chương tr</a:t>
            </a:r>
            <a:r>
              <a:rPr lang="en-US"/>
              <a:t>ì</a:t>
            </a:r>
            <a:r>
              <a:rPr lang="vi-VN"/>
              <a:t>nh Telnet</a:t>
            </a:r>
            <a:endParaRPr lang="en-US"/>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Private void Gui_Du_Lieu (String data)	 </a:t>
            </a:r>
          </a:p>
          <a:p>
            <a:pPr marL="0" indent="0">
              <a:buNone/>
            </a:pPr>
            <a:r>
              <a:rPr lang="en-US" dirty="0"/>
              <a:t>{</a:t>
            </a:r>
          </a:p>
          <a:p>
            <a:pPr marL="0" indent="0">
              <a:buNone/>
            </a:pPr>
            <a:r>
              <a:rPr lang="en-US" dirty="0"/>
              <a:t>	Ghi.WriteLine(Data);</a:t>
            </a:r>
          </a:p>
          <a:p>
            <a:pPr marL="0" indent="0">
              <a:buNone/>
            </a:pPr>
            <a:r>
              <a:rPr lang="en-US" dirty="0"/>
              <a:t>	Ghi.Flush();</a:t>
            </a:r>
          </a:p>
          <a:p>
            <a:pPr marL="0" indent="0">
              <a:buNone/>
            </a:pPr>
            <a:r>
              <a:rPr lang="en-US" dirty="0"/>
              <a:t>	lstSent.Items.Insert(0,txtMsg.Text);</a:t>
            </a:r>
          </a:p>
          <a:p>
            <a:pPr marL="0" indent="0">
              <a:buNone/>
            </a:pPr>
            <a:r>
              <a:rPr lang="en-US" dirty="0"/>
              <a:t>}</a:t>
            </a:r>
          </a:p>
        </p:txBody>
      </p:sp>
      <p:sp>
        <p:nvSpPr>
          <p:cNvPr id="4" name="Date Placeholder 3"/>
          <p:cNvSpPr>
            <a:spLocks noGrp="1"/>
          </p:cNvSpPr>
          <p:nvPr>
            <p:ph type="dt" sz="half" idx="10"/>
          </p:nvPr>
        </p:nvSpPr>
        <p:spPr/>
        <p:txBody>
          <a:bodyPr/>
          <a:lstStyle/>
          <a:p>
            <a:fld id="{B90BDE90-8325-414F-8612-4B0E37F43696}"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84</a:t>
            </a:fld>
            <a:endParaRPr lang="en-US"/>
          </a:p>
        </p:txBody>
      </p:sp>
    </p:spTree>
    <p:extLst>
      <p:ext uri="{BB962C8B-B14F-4D97-AF65-F5344CB8AC3E}">
        <p14:creationId xmlns:p14="http://schemas.microsoft.com/office/powerpoint/2010/main" val="22921607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Viết chương tr</a:t>
            </a:r>
            <a:r>
              <a:rPr lang="en-US"/>
              <a:t>ì</a:t>
            </a:r>
            <a:r>
              <a:rPr lang="vi-VN"/>
              <a:t>nh Telnet</a:t>
            </a:r>
            <a:endParaRPr lang="en-US"/>
          </a:p>
        </p:txBody>
      </p:sp>
      <p:sp>
        <p:nvSpPr>
          <p:cNvPr id="4" name="Date Placeholder 3"/>
          <p:cNvSpPr>
            <a:spLocks noGrp="1"/>
          </p:cNvSpPr>
          <p:nvPr>
            <p:ph type="dt" sz="half" idx="10"/>
          </p:nvPr>
        </p:nvSpPr>
        <p:spPr/>
        <p:txBody>
          <a:bodyPr/>
          <a:lstStyle/>
          <a:p>
            <a:fld id="{F71EE1B1-507C-4CB7-B3ED-DC546BC2249C}"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85</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189650"/>
            <a:ext cx="6572052" cy="5191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9846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TCPListener</a:t>
            </a:r>
          </a:p>
        </p:txBody>
      </p:sp>
      <p:sp>
        <p:nvSpPr>
          <p:cNvPr id="3" name="Content Placeholder 2"/>
          <p:cNvSpPr>
            <a:spLocks noGrp="1"/>
          </p:cNvSpPr>
          <p:nvPr>
            <p:ph idx="1"/>
          </p:nvPr>
        </p:nvSpPr>
        <p:spPr/>
        <p:txBody>
          <a:bodyPr/>
          <a:lstStyle/>
          <a:p>
            <a:r>
              <a:rPr lang="en-US"/>
              <a:t>TCPListerner là một lớp cho phép người lập trình có thể xây dựng các ứng dụng Server (Ví dụ: như SMTP Server, FTP Server, DNS Server, POP3 Server hay server tự định nghĩa ….). Ứng dụng server khác với ứng dụng Client ở chỗ nó luôn luôn thực hiện lắng nghe và chấp nhận các kết nối đến từ Client</a:t>
            </a:r>
          </a:p>
        </p:txBody>
      </p:sp>
      <p:sp>
        <p:nvSpPr>
          <p:cNvPr id="4" name="Date Placeholder 3"/>
          <p:cNvSpPr>
            <a:spLocks noGrp="1"/>
          </p:cNvSpPr>
          <p:nvPr>
            <p:ph type="dt" sz="half" idx="10"/>
          </p:nvPr>
        </p:nvSpPr>
        <p:spPr/>
        <p:txBody>
          <a:bodyPr/>
          <a:lstStyle/>
          <a:p>
            <a:fld id="{991163F8-A1A5-4412-8B30-B8B22A3BC2B3}"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86</a:t>
            </a:fld>
            <a:endParaRPr lang="en-US"/>
          </a:p>
        </p:txBody>
      </p:sp>
    </p:spTree>
    <p:extLst>
      <p:ext uri="{BB962C8B-B14F-4D97-AF65-F5344CB8AC3E}">
        <p14:creationId xmlns:p14="http://schemas.microsoft.com/office/powerpoint/2010/main" val="16412561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Lớp TCPClient: các thành viên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228108108"/>
              </p:ext>
            </p:extLst>
          </p:nvPr>
        </p:nvGraphicFramePr>
        <p:xfrm>
          <a:off x="539552" y="1556793"/>
          <a:ext cx="8064896" cy="4243215"/>
        </p:xfrm>
        <a:graphic>
          <a:graphicData uri="http://schemas.openxmlformats.org/drawingml/2006/table">
            <a:tbl>
              <a:tblPr firstRow="1" bandRow="1">
                <a:tableStyleId>{5940675A-B579-460E-94D1-54222C63F5DA}</a:tableStyleId>
              </a:tblPr>
              <a:tblGrid>
                <a:gridCol w="2592288">
                  <a:extLst>
                    <a:ext uri="{9D8B030D-6E8A-4147-A177-3AD203B41FA5}">
                      <a16:colId xmlns:a16="http://schemas.microsoft.com/office/drawing/2014/main" val="20000"/>
                    </a:ext>
                  </a:extLst>
                </a:gridCol>
                <a:gridCol w="5472608">
                  <a:extLst>
                    <a:ext uri="{9D8B030D-6E8A-4147-A177-3AD203B41FA5}">
                      <a16:colId xmlns:a16="http://schemas.microsoft.com/office/drawing/2014/main" val="20001"/>
                    </a:ext>
                  </a:extLst>
                </a:gridCol>
              </a:tblGrid>
              <a:tr h="504055">
                <a:tc>
                  <a:txBody>
                    <a:bodyPr/>
                    <a:lstStyle/>
                    <a:p>
                      <a:pPr algn="ctr">
                        <a:spcBef>
                          <a:spcPts val="355"/>
                        </a:spcBef>
                        <a:spcAft>
                          <a:spcPts val="355"/>
                        </a:spcAft>
                      </a:pPr>
                      <a:r>
                        <a:rPr lang="en-US" sz="2000" b="1" kern="1200">
                          <a:solidFill>
                            <a:srgbClr val="000066"/>
                          </a:solidFill>
                          <a:effectLst/>
                          <a:latin typeface="+mn-lt"/>
                          <a:ea typeface="Times New Roman"/>
                          <a:cs typeface="+mn-cs"/>
                        </a:rPr>
                        <a:t>Tên phương</a:t>
                      </a:r>
                      <a:r>
                        <a:rPr lang="en-US" sz="2000" b="1" kern="1200" baseline="0">
                          <a:solidFill>
                            <a:srgbClr val="000066"/>
                          </a:solidFill>
                          <a:effectLst/>
                          <a:latin typeface="+mn-lt"/>
                          <a:ea typeface="Times New Roman"/>
                          <a:cs typeface="+mn-cs"/>
                        </a:rPr>
                        <a:t> thức</a:t>
                      </a:r>
                      <a:endParaRPr lang="en-US" sz="2000" b="1" kern="1200">
                        <a:solidFill>
                          <a:srgbClr val="000066"/>
                        </a:solidFill>
                        <a:effectLst/>
                        <a:latin typeface="+mn-lt"/>
                        <a:ea typeface="Times New Roman"/>
                        <a:cs typeface="+mn-cs"/>
                      </a:endParaRPr>
                    </a:p>
                  </a:txBody>
                  <a:tcPr marL="68580" marR="68580" marT="0" marB="0" anchor="ctr"/>
                </a:tc>
                <a:tc>
                  <a:txBody>
                    <a:bodyPr/>
                    <a:lstStyle/>
                    <a:p>
                      <a:pPr algn="ctr">
                        <a:spcBef>
                          <a:spcPts val="355"/>
                        </a:spcBef>
                        <a:spcAft>
                          <a:spcPts val="355"/>
                        </a:spcAft>
                      </a:pPr>
                      <a:r>
                        <a:rPr lang="en-US" sz="2000" b="1">
                          <a:solidFill>
                            <a:srgbClr val="000066"/>
                          </a:solidFill>
                          <a:effectLst/>
                          <a:latin typeface="+mn-lt"/>
                          <a:ea typeface="Times New Roman"/>
                        </a:rPr>
                        <a:t>Mô</a:t>
                      </a:r>
                      <a:r>
                        <a:rPr lang="en-US" sz="2000" b="1" baseline="0">
                          <a:solidFill>
                            <a:srgbClr val="000066"/>
                          </a:solidFill>
                          <a:effectLst/>
                          <a:latin typeface="+mn-lt"/>
                          <a:ea typeface="Times New Roman"/>
                        </a:rPr>
                        <a:t> tả</a:t>
                      </a:r>
                      <a:endParaRPr lang="en-US" sz="2000">
                        <a:effectLst/>
                        <a:latin typeface="+mn-lt"/>
                        <a:ea typeface="Times New Roman"/>
                      </a:endParaRPr>
                    </a:p>
                  </a:txBody>
                  <a:tcPr marL="68580" marR="68580" marT="0" marB="0" anchor="ctr"/>
                </a:tc>
                <a:extLst>
                  <a:ext uri="{0D108BD9-81ED-4DB2-BD59-A6C34878D82A}">
                    <a16:rowId xmlns:a16="http://schemas.microsoft.com/office/drawing/2014/main" val="10000"/>
                  </a:ext>
                </a:extLst>
              </a:tr>
              <a:tr h="504056">
                <a:tc>
                  <a:txBody>
                    <a:bodyPr/>
                    <a:lstStyle/>
                    <a:p>
                      <a:pPr marL="10160" marR="10160">
                        <a:spcBef>
                          <a:spcPts val="80"/>
                        </a:spcBef>
                        <a:spcAft>
                          <a:spcPts val="80"/>
                        </a:spcAft>
                      </a:pPr>
                      <a:r>
                        <a:rPr lang="en-US" sz="2000" b="1" u="sng">
                          <a:solidFill>
                            <a:srgbClr val="000000"/>
                          </a:solidFill>
                          <a:effectLst/>
                          <a:latin typeface="+mn-lt"/>
                          <a:ea typeface="Times New Roman"/>
                          <a:cs typeface="Times New Roman"/>
                          <a:hlinkClick r:id="rId2"/>
                        </a:rPr>
                        <a:t>TcpListener (Port: Int32) </a:t>
                      </a:r>
                      <a:endParaRPr lang="en-US" sz="2000">
                        <a:effectLst/>
                        <a:latin typeface="+mn-lt"/>
                        <a:ea typeface="Times New Roman"/>
                      </a:endParaRPr>
                    </a:p>
                  </a:txBody>
                  <a:tcPr marL="50165" marR="50165" marT="47625" marB="47625"/>
                </a:tc>
                <a:tc>
                  <a:txBody>
                    <a:bodyPr/>
                    <a:lstStyle/>
                    <a:p>
                      <a:pPr marR="10160">
                        <a:spcBef>
                          <a:spcPts val="790"/>
                        </a:spcBef>
                        <a:spcAft>
                          <a:spcPts val="395"/>
                        </a:spcAft>
                      </a:pPr>
                      <a:r>
                        <a:rPr lang="en-US" sz="2000">
                          <a:solidFill>
                            <a:schemeClr val="tx1"/>
                          </a:solidFill>
                          <a:effectLst/>
                          <a:latin typeface="+mn-lt"/>
                          <a:ea typeface="Times New Roman"/>
                        </a:rPr>
                        <a:t>Tạo một </a:t>
                      </a:r>
                      <a:r>
                        <a:rPr lang="en-US" sz="2000" b="1">
                          <a:solidFill>
                            <a:schemeClr val="tx1"/>
                          </a:solidFill>
                          <a:effectLst/>
                          <a:latin typeface="+mn-lt"/>
                          <a:ea typeface="Times New Roman"/>
                        </a:rPr>
                        <a:t>TcpListener</a:t>
                      </a:r>
                      <a:r>
                        <a:rPr lang="en-US" sz="2000">
                          <a:solidFill>
                            <a:schemeClr val="tx1"/>
                          </a:solidFill>
                          <a:effectLst/>
                          <a:latin typeface="+mn-lt"/>
                          <a:ea typeface="Times New Roman"/>
                        </a:rPr>
                        <a:t> và lắng nghe tại cổng chỉ định. </a:t>
                      </a:r>
                    </a:p>
                  </a:txBody>
                  <a:tcPr marL="50165" marR="50165" marT="47625" marB="47625"/>
                </a:tc>
                <a:extLst>
                  <a:ext uri="{0D108BD9-81ED-4DB2-BD59-A6C34878D82A}">
                    <a16:rowId xmlns:a16="http://schemas.microsoft.com/office/drawing/2014/main" val="10001"/>
                  </a:ext>
                </a:extLst>
              </a:tr>
              <a:tr h="784101">
                <a:tc>
                  <a:txBody>
                    <a:bodyPr/>
                    <a:lstStyle/>
                    <a:p>
                      <a:pPr marL="10160" marR="10160">
                        <a:spcBef>
                          <a:spcPts val="80"/>
                        </a:spcBef>
                        <a:spcAft>
                          <a:spcPts val="80"/>
                        </a:spcAft>
                      </a:pPr>
                      <a:r>
                        <a:rPr lang="en-US" sz="2000" b="1" u="sng">
                          <a:solidFill>
                            <a:srgbClr val="000000"/>
                          </a:solidFill>
                          <a:effectLst/>
                          <a:latin typeface="+mn-lt"/>
                          <a:ea typeface="Times New Roman"/>
                          <a:cs typeface="Times New Roman"/>
                          <a:hlinkClick r:id="rId3"/>
                        </a:rPr>
                        <a:t>TcpListener (IPEndPoint) </a:t>
                      </a:r>
                      <a:endParaRPr lang="en-US" sz="2000">
                        <a:effectLst/>
                        <a:latin typeface="+mn-lt"/>
                        <a:ea typeface="Times New Roman"/>
                      </a:endParaRPr>
                    </a:p>
                  </a:txBody>
                  <a:tcPr marL="50165" marR="50165" marT="47625" marB="47625"/>
                </a:tc>
                <a:tc>
                  <a:txBody>
                    <a:bodyPr/>
                    <a:lstStyle/>
                    <a:p>
                      <a:pPr marL="10160" marR="10160">
                        <a:spcBef>
                          <a:spcPts val="790"/>
                        </a:spcBef>
                        <a:spcAft>
                          <a:spcPts val="395"/>
                        </a:spcAft>
                      </a:pPr>
                      <a:r>
                        <a:rPr lang="en-US" sz="2000">
                          <a:solidFill>
                            <a:srgbClr val="000000"/>
                          </a:solidFill>
                          <a:effectLst/>
                          <a:latin typeface="+mn-lt"/>
                          <a:ea typeface="Times New Roman"/>
                        </a:rPr>
                        <a:t>Tạo một </a:t>
                      </a:r>
                      <a:r>
                        <a:rPr lang="en-US" sz="2000" b="1">
                          <a:solidFill>
                            <a:srgbClr val="000000"/>
                          </a:solidFill>
                          <a:effectLst/>
                          <a:latin typeface="+mn-lt"/>
                          <a:ea typeface="Times New Roman"/>
                        </a:rPr>
                        <a:t>TcpListener</a:t>
                      </a:r>
                      <a:r>
                        <a:rPr lang="en-US" sz="2000">
                          <a:solidFill>
                            <a:srgbClr val="000000"/>
                          </a:solidFill>
                          <a:effectLst/>
                          <a:latin typeface="+mn-lt"/>
                          <a:ea typeface="Times New Roman"/>
                        </a:rPr>
                        <a:t> với giá trị Endpoint truyền vào. </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2"/>
                  </a:ext>
                </a:extLst>
              </a:tr>
              <a:tr h="535709">
                <a:tc>
                  <a:txBody>
                    <a:bodyPr/>
                    <a:lstStyle/>
                    <a:p>
                      <a:pPr marL="10160" marR="10160">
                        <a:spcBef>
                          <a:spcPts val="80"/>
                        </a:spcBef>
                        <a:spcAft>
                          <a:spcPts val="80"/>
                        </a:spcAft>
                      </a:pPr>
                      <a:r>
                        <a:rPr lang="en-US" sz="2000" b="1" u="sng">
                          <a:solidFill>
                            <a:srgbClr val="000000"/>
                          </a:solidFill>
                          <a:effectLst/>
                          <a:latin typeface="+mn-lt"/>
                          <a:ea typeface="Times New Roman"/>
                          <a:cs typeface="Times New Roman"/>
                          <a:hlinkClick r:id="rId4"/>
                        </a:rPr>
                        <a:t>TcpListener (IPAddress, Port: Int32) </a:t>
                      </a:r>
                      <a:endParaRPr lang="en-US" sz="2000">
                        <a:effectLst/>
                        <a:latin typeface="+mn-lt"/>
                        <a:ea typeface="Times New Roman"/>
                      </a:endParaRPr>
                    </a:p>
                  </a:txBody>
                  <a:tcPr marL="50165" marR="50165" marT="47625" marB="47625"/>
                </a:tc>
                <a:tc>
                  <a:txBody>
                    <a:bodyPr/>
                    <a:lstStyle/>
                    <a:p>
                      <a:pPr marL="10160" marR="10160">
                        <a:spcBef>
                          <a:spcPts val="790"/>
                        </a:spcBef>
                        <a:spcAft>
                          <a:spcPts val="395"/>
                        </a:spcAft>
                      </a:pPr>
                      <a:r>
                        <a:rPr lang="en-US" sz="2000">
                          <a:solidFill>
                            <a:srgbClr val="000000"/>
                          </a:solidFill>
                          <a:effectLst/>
                          <a:latin typeface="+mn-lt"/>
                          <a:ea typeface="Times New Roman"/>
                        </a:rPr>
                        <a:t>Tạo một </a:t>
                      </a:r>
                      <a:r>
                        <a:rPr lang="en-US" sz="2000" b="1">
                          <a:solidFill>
                            <a:srgbClr val="000000"/>
                          </a:solidFill>
                          <a:effectLst/>
                          <a:latin typeface="+mn-lt"/>
                          <a:ea typeface="Times New Roman"/>
                        </a:rPr>
                        <a:t>TcpListener</a:t>
                      </a:r>
                      <a:r>
                        <a:rPr lang="en-US" sz="2000">
                          <a:solidFill>
                            <a:srgbClr val="000000"/>
                          </a:solidFill>
                          <a:effectLst/>
                          <a:latin typeface="+mn-lt"/>
                          <a:ea typeface="Times New Roman"/>
                        </a:rPr>
                        <a:t> và lắng nghe các kết nối đến tại địa chỉ IP và cổng chỉ định. </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3"/>
                  </a:ext>
                </a:extLst>
              </a:tr>
              <a:tr h="535709">
                <a:tc>
                  <a:txBody>
                    <a:bodyPr/>
                    <a:lstStyle/>
                    <a:p>
                      <a:pPr marL="10160" marR="10160">
                        <a:spcBef>
                          <a:spcPts val="80"/>
                        </a:spcBef>
                        <a:spcAft>
                          <a:spcPts val="80"/>
                        </a:spcAft>
                      </a:pPr>
                      <a:r>
                        <a:rPr lang="en-US" sz="2000">
                          <a:effectLst/>
                          <a:latin typeface="+mn-lt"/>
                          <a:ea typeface="Times New Roman"/>
                        </a:rPr>
                        <a:t>Active</a:t>
                      </a:r>
                    </a:p>
                  </a:txBody>
                  <a:tcPr marL="50165" marR="50165" marT="47625" marB="47625"/>
                </a:tc>
                <a:tc>
                  <a:txBody>
                    <a:bodyPr/>
                    <a:lstStyle/>
                    <a:p>
                      <a:pPr marL="10160" marR="10160">
                        <a:spcBef>
                          <a:spcPts val="790"/>
                        </a:spcBef>
                        <a:spcAft>
                          <a:spcPts val="395"/>
                        </a:spcAft>
                      </a:pPr>
                      <a:r>
                        <a:rPr lang="en-US" sz="2000">
                          <a:effectLst/>
                          <a:latin typeface="+mn-lt"/>
                          <a:ea typeface="Times New Roman"/>
                        </a:rPr>
                        <a:t>Trả</a:t>
                      </a:r>
                      <a:r>
                        <a:rPr lang="en-US" sz="2000" baseline="0">
                          <a:effectLst/>
                          <a:latin typeface="+mn-lt"/>
                          <a:ea typeface="Times New Roman"/>
                        </a:rPr>
                        <a:t> về một giá trị cho biết TcpListener đang lắng nghe kết nối từ client. Kiểu bool</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4"/>
                  </a:ext>
                </a:extLst>
              </a:tr>
              <a:tr h="535709">
                <a:tc>
                  <a:txBody>
                    <a:bodyPr/>
                    <a:lstStyle/>
                    <a:p>
                      <a:pPr marL="10160" marR="10160">
                        <a:spcBef>
                          <a:spcPts val="80"/>
                        </a:spcBef>
                        <a:spcAft>
                          <a:spcPts val="80"/>
                        </a:spcAft>
                      </a:pPr>
                      <a:r>
                        <a:rPr lang="en-US" sz="2000">
                          <a:effectLst/>
                          <a:latin typeface="+mn-lt"/>
                          <a:ea typeface="Times New Roman"/>
                        </a:rPr>
                        <a:t>Server</a:t>
                      </a:r>
                    </a:p>
                  </a:txBody>
                  <a:tcPr marL="50165" marR="50165" marT="47625" marB="47625"/>
                </a:tc>
                <a:tc>
                  <a:txBody>
                    <a:bodyPr/>
                    <a:lstStyle/>
                    <a:p>
                      <a:pPr marL="10160" marR="10160">
                        <a:spcBef>
                          <a:spcPts val="790"/>
                        </a:spcBef>
                        <a:spcAft>
                          <a:spcPts val="395"/>
                        </a:spcAft>
                      </a:pPr>
                      <a:r>
                        <a:rPr lang="en-US" sz="2000">
                          <a:effectLst/>
                          <a:latin typeface="+mn-lt"/>
                          <a:ea typeface="Times New Roman"/>
                        </a:rPr>
                        <a:t>Trả</a:t>
                      </a:r>
                      <a:r>
                        <a:rPr lang="en-US" sz="2000" baseline="0">
                          <a:effectLst/>
                          <a:latin typeface="+mn-lt"/>
                          <a:ea typeface="Times New Roman"/>
                        </a:rPr>
                        <a:t> về socket </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5"/>
                  </a:ext>
                </a:extLst>
              </a:tr>
            </a:tbl>
          </a:graphicData>
        </a:graphic>
      </p:graphicFrame>
      <p:sp>
        <p:nvSpPr>
          <p:cNvPr id="9" name="Date Placeholder 8"/>
          <p:cNvSpPr>
            <a:spLocks noGrp="1"/>
          </p:cNvSpPr>
          <p:nvPr>
            <p:ph type="dt" sz="half" idx="10"/>
          </p:nvPr>
        </p:nvSpPr>
        <p:spPr/>
        <p:txBody>
          <a:bodyPr/>
          <a:lstStyle/>
          <a:p>
            <a:fld id="{9B588477-12B4-4FC4-AB00-9601731C1728}" type="datetime1">
              <a:rPr lang="vi-VN" smtClean="0"/>
              <a:t>10/09/2024</a:t>
            </a:fld>
            <a:endParaRPr lang="en-US"/>
          </a:p>
        </p:txBody>
      </p:sp>
      <p:sp>
        <p:nvSpPr>
          <p:cNvPr id="10" name="Footer Placeholder 9"/>
          <p:cNvSpPr>
            <a:spLocks noGrp="1"/>
          </p:cNvSpPr>
          <p:nvPr>
            <p:ph type="ftr" sz="quarter" idx="11"/>
          </p:nvPr>
        </p:nvSpPr>
        <p:spPr/>
        <p:txBody>
          <a:bodyPr/>
          <a:lstStyle/>
          <a:p>
            <a:r>
              <a:rPr lang="vi-VN"/>
              <a:t>Chương 3: Sockets</a:t>
            </a:r>
            <a:endParaRPr lang="en-US"/>
          </a:p>
        </p:txBody>
      </p:sp>
      <p:sp>
        <p:nvSpPr>
          <p:cNvPr id="11" name="Slide Number Placeholder 10"/>
          <p:cNvSpPr>
            <a:spLocks noGrp="1"/>
          </p:cNvSpPr>
          <p:nvPr>
            <p:ph type="sldNum" sz="quarter" idx="12"/>
          </p:nvPr>
        </p:nvSpPr>
        <p:spPr/>
        <p:txBody>
          <a:bodyPr/>
          <a:lstStyle/>
          <a:p>
            <a:fld id="{67CF214C-0432-49BA-A478-5B1528AB10DA}" type="slidenum">
              <a:rPr lang="en-US" smtClean="0"/>
              <a:t>87</a:t>
            </a:fld>
            <a:endParaRPr lang="en-US"/>
          </a:p>
        </p:txBody>
      </p:sp>
    </p:spTree>
    <p:extLst>
      <p:ext uri="{BB962C8B-B14F-4D97-AF65-F5344CB8AC3E}">
        <p14:creationId xmlns:p14="http://schemas.microsoft.com/office/powerpoint/2010/main" val="32305808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Lớp TCPClient: các thành viên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829238455"/>
              </p:ext>
            </p:extLst>
          </p:nvPr>
        </p:nvGraphicFramePr>
        <p:xfrm>
          <a:off x="539552" y="1556793"/>
          <a:ext cx="8064896" cy="3794029"/>
        </p:xfrm>
        <a:graphic>
          <a:graphicData uri="http://schemas.openxmlformats.org/drawingml/2006/table">
            <a:tbl>
              <a:tblPr firstRow="1" bandRow="1">
                <a:tableStyleId>{5940675A-B579-460E-94D1-54222C63F5DA}</a:tableStyleId>
              </a:tblPr>
              <a:tblGrid>
                <a:gridCol w="2592288">
                  <a:extLst>
                    <a:ext uri="{9D8B030D-6E8A-4147-A177-3AD203B41FA5}">
                      <a16:colId xmlns:a16="http://schemas.microsoft.com/office/drawing/2014/main" val="20000"/>
                    </a:ext>
                  </a:extLst>
                </a:gridCol>
                <a:gridCol w="5472608">
                  <a:extLst>
                    <a:ext uri="{9D8B030D-6E8A-4147-A177-3AD203B41FA5}">
                      <a16:colId xmlns:a16="http://schemas.microsoft.com/office/drawing/2014/main" val="20001"/>
                    </a:ext>
                  </a:extLst>
                </a:gridCol>
              </a:tblGrid>
              <a:tr h="504055">
                <a:tc>
                  <a:txBody>
                    <a:bodyPr/>
                    <a:lstStyle/>
                    <a:p>
                      <a:pPr algn="ctr">
                        <a:spcBef>
                          <a:spcPts val="355"/>
                        </a:spcBef>
                        <a:spcAft>
                          <a:spcPts val="355"/>
                        </a:spcAft>
                      </a:pPr>
                      <a:r>
                        <a:rPr lang="en-US" sz="2000" b="1" kern="1200">
                          <a:solidFill>
                            <a:srgbClr val="000066"/>
                          </a:solidFill>
                          <a:effectLst/>
                          <a:latin typeface="+mn-lt"/>
                          <a:ea typeface="Times New Roman"/>
                          <a:cs typeface="+mn-cs"/>
                        </a:rPr>
                        <a:t>Tên phương</a:t>
                      </a:r>
                      <a:r>
                        <a:rPr lang="en-US" sz="2000" b="1" kern="1200" baseline="0">
                          <a:solidFill>
                            <a:srgbClr val="000066"/>
                          </a:solidFill>
                          <a:effectLst/>
                          <a:latin typeface="+mn-lt"/>
                          <a:ea typeface="Times New Roman"/>
                          <a:cs typeface="+mn-cs"/>
                        </a:rPr>
                        <a:t> thức</a:t>
                      </a:r>
                      <a:endParaRPr lang="en-US" sz="2000" b="1" kern="1200">
                        <a:solidFill>
                          <a:srgbClr val="000066"/>
                        </a:solidFill>
                        <a:effectLst/>
                        <a:latin typeface="+mn-lt"/>
                        <a:ea typeface="Times New Roman"/>
                        <a:cs typeface="+mn-cs"/>
                      </a:endParaRPr>
                    </a:p>
                  </a:txBody>
                  <a:tcPr marL="68580" marR="68580" marT="0" marB="0" anchor="ctr"/>
                </a:tc>
                <a:tc>
                  <a:txBody>
                    <a:bodyPr/>
                    <a:lstStyle/>
                    <a:p>
                      <a:pPr algn="ctr">
                        <a:spcBef>
                          <a:spcPts val="355"/>
                        </a:spcBef>
                        <a:spcAft>
                          <a:spcPts val="355"/>
                        </a:spcAft>
                      </a:pPr>
                      <a:r>
                        <a:rPr lang="en-US" sz="2000" b="1">
                          <a:solidFill>
                            <a:srgbClr val="000066"/>
                          </a:solidFill>
                          <a:effectLst/>
                          <a:latin typeface="+mn-lt"/>
                          <a:ea typeface="Times New Roman"/>
                        </a:rPr>
                        <a:t>Mô</a:t>
                      </a:r>
                      <a:r>
                        <a:rPr lang="en-US" sz="2000" b="1" baseline="0">
                          <a:solidFill>
                            <a:srgbClr val="000066"/>
                          </a:solidFill>
                          <a:effectLst/>
                          <a:latin typeface="+mn-lt"/>
                          <a:ea typeface="Times New Roman"/>
                        </a:rPr>
                        <a:t> tả</a:t>
                      </a:r>
                      <a:endParaRPr lang="en-US" sz="2000">
                        <a:effectLst/>
                        <a:latin typeface="+mn-lt"/>
                        <a:ea typeface="Times New Roman"/>
                      </a:endParaRPr>
                    </a:p>
                  </a:txBody>
                  <a:tcPr marL="68580" marR="68580" marT="0" marB="0" anchor="ctr"/>
                </a:tc>
                <a:extLst>
                  <a:ext uri="{0D108BD9-81ED-4DB2-BD59-A6C34878D82A}">
                    <a16:rowId xmlns:a16="http://schemas.microsoft.com/office/drawing/2014/main" val="10000"/>
                  </a:ext>
                </a:extLst>
              </a:tr>
              <a:tr h="504056">
                <a:tc>
                  <a:txBody>
                    <a:bodyPr/>
                    <a:lstStyle/>
                    <a:p>
                      <a:pPr marL="10160" marR="10160">
                        <a:spcBef>
                          <a:spcPts val="80"/>
                        </a:spcBef>
                        <a:spcAft>
                          <a:spcPts val="80"/>
                        </a:spcAft>
                      </a:pPr>
                      <a:r>
                        <a:rPr lang="en-US" sz="2000">
                          <a:solidFill>
                            <a:srgbClr val="0000FF"/>
                          </a:solidFill>
                          <a:effectLst/>
                          <a:latin typeface="+mn-lt"/>
                          <a:ea typeface="Times New Roman"/>
                          <a:hlinkClick r:id="rId2"/>
                        </a:rPr>
                        <a:t>AcceptSocket</a:t>
                      </a:r>
                      <a:r>
                        <a:rPr lang="en-US" sz="2000">
                          <a:solidFill>
                            <a:srgbClr val="000000"/>
                          </a:solidFill>
                          <a:effectLst/>
                          <a:latin typeface="+mn-lt"/>
                          <a:ea typeface="Times New Roman"/>
                        </a:rPr>
                        <a:t> </a:t>
                      </a:r>
                      <a:endParaRPr lang="en-US" sz="2000">
                        <a:effectLst/>
                        <a:latin typeface="+mn-lt"/>
                        <a:ea typeface="Times New Roman"/>
                      </a:endParaRPr>
                    </a:p>
                  </a:txBody>
                  <a:tcPr marL="50165" marR="50165" marT="47625" marB="47625"/>
                </a:tc>
                <a:tc>
                  <a:txBody>
                    <a:bodyPr/>
                    <a:lstStyle/>
                    <a:p>
                      <a:pPr marL="10160" marR="10160">
                        <a:spcBef>
                          <a:spcPts val="80"/>
                        </a:spcBef>
                        <a:spcAft>
                          <a:spcPts val="80"/>
                        </a:spcAft>
                      </a:pPr>
                      <a:r>
                        <a:rPr lang="en-US" sz="2000">
                          <a:solidFill>
                            <a:srgbClr val="000000"/>
                          </a:solidFill>
                          <a:effectLst/>
                          <a:latin typeface="+mn-lt"/>
                          <a:ea typeface="Times New Roman"/>
                        </a:rPr>
                        <a:t>Chấp nhận một yêu cầu kết nối đang chờ. </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1"/>
                  </a:ext>
                </a:extLst>
              </a:tr>
              <a:tr h="784101">
                <a:tc>
                  <a:txBody>
                    <a:bodyPr/>
                    <a:lstStyle/>
                    <a:p>
                      <a:pPr marL="10160" marR="10160">
                        <a:spcBef>
                          <a:spcPts val="80"/>
                        </a:spcBef>
                        <a:spcAft>
                          <a:spcPts val="80"/>
                        </a:spcAft>
                      </a:pPr>
                      <a:r>
                        <a:rPr lang="en-US" sz="2000">
                          <a:solidFill>
                            <a:srgbClr val="0000FF"/>
                          </a:solidFill>
                          <a:effectLst/>
                          <a:latin typeface="+mn-lt"/>
                          <a:ea typeface="Times New Roman"/>
                          <a:hlinkClick r:id="rId3"/>
                        </a:rPr>
                        <a:t>AcceptTcpClient</a:t>
                      </a:r>
                      <a:r>
                        <a:rPr lang="en-US" sz="2000">
                          <a:solidFill>
                            <a:srgbClr val="000000"/>
                          </a:solidFill>
                          <a:effectLst/>
                          <a:latin typeface="+mn-lt"/>
                          <a:ea typeface="Times New Roman"/>
                        </a:rPr>
                        <a:t> </a:t>
                      </a:r>
                      <a:endParaRPr lang="en-US" sz="2000">
                        <a:effectLst/>
                        <a:latin typeface="+mn-lt"/>
                        <a:ea typeface="Times New Roman"/>
                      </a:endParaRPr>
                    </a:p>
                  </a:txBody>
                  <a:tcPr marL="50165" marR="50165" marT="47625" marB="47625"/>
                </a:tc>
                <a:tc>
                  <a:txBody>
                    <a:bodyPr/>
                    <a:lstStyle/>
                    <a:p>
                      <a:pPr marL="10160" marR="10160">
                        <a:spcBef>
                          <a:spcPts val="80"/>
                        </a:spcBef>
                        <a:spcAft>
                          <a:spcPts val="80"/>
                        </a:spcAft>
                      </a:pPr>
                      <a:r>
                        <a:rPr lang="en-US" sz="2000">
                          <a:solidFill>
                            <a:srgbClr val="000000"/>
                          </a:solidFill>
                          <a:effectLst/>
                          <a:latin typeface="+mn-lt"/>
                          <a:ea typeface="Times New Roman"/>
                        </a:rPr>
                        <a:t>Chấp nhận một yêu cầu kết nối đang chờ. (Ứng dụng sẽ dừng tại lệnh này cho đến khi nào có một kết nối đến)   </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2"/>
                  </a:ext>
                </a:extLst>
              </a:tr>
              <a:tr h="535709">
                <a:tc>
                  <a:txBody>
                    <a:bodyPr/>
                    <a:lstStyle/>
                    <a:p>
                      <a:pPr marL="10160" marR="10160">
                        <a:spcBef>
                          <a:spcPts val="80"/>
                        </a:spcBef>
                        <a:spcAft>
                          <a:spcPts val="80"/>
                        </a:spcAft>
                      </a:pPr>
                      <a:r>
                        <a:rPr lang="en-US" sz="2000">
                          <a:solidFill>
                            <a:srgbClr val="0000FF"/>
                          </a:solidFill>
                          <a:effectLst/>
                          <a:latin typeface="+mn-lt"/>
                          <a:ea typeface="Times New Roman"/>
                          <a:hlinkClick r:id="rId4"/>
                        </a:rPr>
                        <a:t>Pending</a:t>
                      </a:r>
                      <a:r>
                        <a:rPr lang="en-US" sz="2000">
                          <a:solidFill>
                            <a:srgbClr val="000000"/>
                          </a:solidFill>
                          <a:effectLst/>
                          <a:latin typeface="+mn-lt"/>
                          <a:ea typeface="Times New Roman"/>
                        </a:rPr>
                        <a:t> </a:t>
                      </a:r>
                      <a:endParaRPr lang="en-US" sz="2000">
                        <a:effectLst/>
                        <a:latin typeface="+mn-lt"/>
                        <a:ea typeface="Times New Roman"/>
                      </a:endParaRPr>
                    </a:p>
                  </a:txBody>
                  <a:tcPr marL="50165" marR="50165" marT="47625" marB="47625"/>
                </a:tc>
                <a:tc>
                  <a:txBody>
                    <a:bodyPr/>
                    <a:lstStyle/>
                    <a:p>
                      <a:pPr marL="10160" marR="10160">
                        <a:spcBef>
                          <a:spcPts val="80"/>
                        </a:spcBef>
                        <a:spcAft>
                          <a:spcPts val="80"/>
                        </a:spcAft>
                      </a:pPr>
                      <a:r>
                        <a:rPr lang="en-US" sz="2000">
                          <a:solidFill>
                            <a:srgbClr val="000000"/>
                          </a:solidFill>
                          <a:effectLst/>
                          <a:latin typeface="+mn-lt"/>
                          <a:ea typeface="Times New Roman"/>
                        </a:rPr>
                        <a:t>Cho biết liệu có kết nối nào đang chờ đợi không? (True = có). </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3"/>
                  </a:ext>
                </a:extLst>
              </a:tr>
              <a:tr h="535709">
                <a:tc>
                  <a:txBody>
                    <a:bodyPr/>
                    <a:lstStyle/>
                    <a:p>
                      <a:pPr marL="10160" marR="10160">
                        <a:spcBef>
                          <a:spcPts val="80"/>
                        </a:spcBef>
                        <a:spcAft>
                          <a:spcPts val="80"/>
                        </a:spcAft>
                      </a:pPr>
                      <a:r>
                        <a:rPr lang="en-US" sz="2000">
                          <a:solidFill>
                            <a:srgbClr val="FF0000"/>
                          </a:solidFill>
                          <a:effectLst/>
                          <a:latin typeface="+mn-lt"/>
                          <a:ea typeface="Times New Roman"/>
                          <a:hlinkClick r:id="rId5"/>
                        </a:rPr>
                        <a:t>Start</a:t>
                      </a:r>
                      <a:r>
                        <a:rPr lang="en-US" sz="2000">
                          <a:solidFill>
                            <a:srgbClr val="FF0000"/>
                          </a:solidFill>
                          <a:effectLst/>
                          <a:latin typeface="+mn-lt"/>
                          <a:ea typeface="Times New Roman"/>
                        </a:rPr>
                        <a:t> </a:t>
                      </a:r>
                      <a:endParaRPr lang="en-US" sz="2000">
                        <a:effectLst/>
                        <a:latin typeface="+mn-lt"/>
                        <a:ea typeface="Times New Roman"/>
                      </a:endParaRPr>
                    </a:p>
                  </a:txBody>
                  <a:tcPr marL="50165" marR="50165" marT="47625" marB="47625"/>
                </a:tc>
                <a:tc>
                  <a:txBody>
                    <a:bodyPr/>
                    <a:lstStyle/>
                    <a:p>
                      <a:pPr marL="10160" marR="10160">
                        <a:spcBef>
                          <a:spcPts val="80"/>
                        </a:spcBef>
                        <a:spcAft>
                          <a:spcPts val="80"/>
                        </a:spcAft>
                      </a:pPr>
                      <a:r>
                        <a:rPr lang="en-US" sz="2000">
                          <a:solidFill>
                            <a:schemeClr val="tx1"/>
                          </a:solidFill>
                          <a:effectLst/>
                          <a:latin typeface="+mn-lt"/>
                          <a:ea typeface="Times New Roman"/>
                        </a:rPr>
                        <a:t>Bắt đầu lắng nghe các yêu cầu kết nối. </a:t>
                      </a:r>
                    </a:p>
                  </a:txBody>
                  <a:tcPr marL="50165" marR="50165" marT="47625" marB="47625"/>
                </a:tc>
                <a:extLst>
                  <a:ext uri="{0D108BD9-81ED-4DB2-BD59-A6C34878D82A}">
                    <a16:rowId xmlns:a16="http://schemas.microsoft.com/office/drawing/2014/main" val="10004"/>
                  </a:ext>
                </a:extLst>
              </a:tr>
              <a:tr h="535709">
                <a:tc>
                  <a:txBody>
                    <a:bodyPr/>
                    <a:lstStyle/>
                    <a:p>
                      <a:pPr marL="10160" marR="10160">
                        <a:spcBef>
                          <a:spcPts val="80"/>
                        </a:spcBef>
                        <a:spcAft>
                          <a:spcPts val="80"/>
                        </a:spcAft>
                      </a:pPr>
                      <a:r>
                        <a:rPr lang="en-US" sz="2000">
                          <a:solidFill>
                            <a:srgbClr val="0000FF"/>
                          </a:solidFill>
                          <a:effectLst/>
                          <a:latin typeface="+mn-lt"/>
                          <a:ea typeface="Times New Roman"/>
                          <a:hlinkClick r:id="rId6"/>
                        </a:rPr>
                        <a:t>Stop</a:t>
                      </a:r>
                      <a:r>
                        <a:rPr lang="en-US" sz="2000">
                          <a:solidFill>
                            <a:srgbClr val="000000"/>
                          </a:solidFill>
                          <a:effectLst/>
                          <a:latin typeface="+mn-lt"/>
                          <a:ea typeface="Times New Roman"/>
                        </a:rPr>
                        <a:t> </a:t>
                      </a:r>
                      <a:endParaRPr lang="en-US" sz="2000">
                        <a:effectLst/>
                        <a:latin typeface="+mn-lt"/>
                        <a:ea typeface="Times New Roman"/>
                      </a:endParaRPr>
                    </a:p>
                  </a:txBody>
                  <a:tcPr marL="50165" marR="50165" marT="47625" marB="47625"/>
                </a:tc>
                <a:tc>
                  <a:txBody>
                    <a:bodyPr/>
                    <a:lstStyle/>
                    <a:p>
                      <a:pPr marL="10160" marR="10160">
                        <a:spcBef>
                          <a:spcPts val="80"/>
                        </a:spcBef>
                        <a:spcAft>
                          <a:spcPts val="80"/>
                        </a:spcAft>
                      </a:pPr>
                      <a:r>
                        <a:rPr lang="en-US" sz="2000">
                          <a:solidFill>
                            <a:srgbClr val="000000"/>
                          </a:solidFill>
                          <a:effectLst/>
                          <a:latin typeface="+mn-lt"/>
                          <a:ea typeface="Times New Roman"/>
                        </a:rPr>
                        <a:t>Dừng việc nghe. </a:t>
                      </a:r>
                      <a:endParaRPr lang="en-US" sz="2000">
                        <a:effectLst/>
                        <a:latin typeface="+mn-lt"/>
                        <a:ea typeface="Times New Roman"/>
                      </a:endParaRPr>
                    </a:p>
                  </a:txBody>
                  <a:tcPr marL="50165" marR="50165" marT="47625" marB="47625"/>
                </a:tc>
                <a:extLst>
                  <a:ext uri="{0D108BD9-81ED-4DB2-BD59-A6C34878D82A}">
                    <a16:rowId xmlns:a16="http://schemas.microsoft.com/office/drawing/2014/main" val="10005"/>
                  </a:ext>
                </a:extLst>
              </a:tr>
            </a:tbl>
          </a:graphicData>
        </a:graphic>
      </p:graphicFrame>
      <p:sp>
        <p:nvSpPr>
          <p:cNvPr id="9" name="Date Placeholder 8"/>
          <p:cNvSpPr>
            <a:spLocks noGrp="1"/>
          </p:cNvSpPr>
          <p:nvPr>
            <p:ph type="dt" sz="half" idx="10"/>
          </p:nvPr>
        </p:nvSpPr>
        <p:spPr/>
        <p:txBody>
          <a:bodyPr/>
          <a:lstStyle/>
          <a:p>
            <a:fld id="{BC552151-DF7D-4AEF-BFEB-6457D7865624}" type="datetime1">
              <a:rPr lang="vi-VN" smtClean="0"/>
              <a:t>10/09/2024</a:t>
            </a:fld>
            <a:endParaRPr lang="en-US"/>
          </a:p>
        </p:txBody>
      </p:sp>
      <p:sp>
        <p:nvSpPr>
          <p:cNvPr id="10" name="Footer Placeholder 9"/>
          <p:cNvSpPr>
            <a:spLocks noGrp="1"/>
          </p:cNvSpPr>
          <p:nvPr>
            <p:ph type="ftr" sz="quarter" idx="11"/>
          </p:nvPr>
        </p:nvSpPr>
        <p:spPr/>
        <p:txBody>
          <a:bodyPr/>
          <a:lstStyle/>
          <a:p>
            <a:r>
              <a:rPr lang="vi-VN"/>
              <a:t>Chương 3: Sockets</a:t>
            </a:r>
            <a:endParaRPr lang="en-US"/>
          </a:p>
        </p:txBody>
      </p:sp>
      <p:sp>
        <p:nvSpPr>
          <p:cNvPr id="11" name="Slide Number Placeholder 10"/>
          <p:cNvSpPr>
            <a:spLocks noGrp="1"/>
          </p:cNvSpPr>
          <p:nvPr>
            <p:ph type="sldNum" sz="quarter" idx="12"/>
          </p:nvPr>
        </p:nvSpPr>
        <p:spPr/>
        <p:txBody>
          <a:bodyPr/>
          <a:lstStyle/>
          <a:p>
            <a:fld id="{67CF214C-0432-49BA-A478-5B1528AB10DA}" type="slidenum">
              <a:rPr lang="en-US" smtClean="0"/>
              <a:t>88</a:t>
            </a:fld>
            <a:endParaRPr lang="en-US"/>
          </a:p>
        </p:txBody>
      </p:sp>
    </p:spTree>
    <p:extLst>
      <p:ext uri="{BB962C8B-B14F-4D97-AF65-F5344CB8AC3E}">
        <p14:creationId xmlns:p14="http://schemas.microsoft.com/office/powerpoint/2010/main" val="20364220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Lớp TCPClient: ví dụ x</a:t>
            </a:r>
            <a:r>
              <a:rPr lang="vi-VN"/>
              <a:t>ây dựng một ứng dụng Server đơn giản</a:t>
            </a:r>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Using System.Net.Sockets</a:t>
            </a:r>
          </a:p>
          <a:p>
            <a:pPr marL="0" indent="0">
              <a:buNone/>
            </a:pPr>
            <a:r>
              <a:rPr lang="en-US" dirty="0"/>
              <a:t>Using System.Net</a:t>
            </a:r>
          </a:p>
          <a:p>
            <a:pPr marL="0" indent="0">
              <a:buNone/>
            </a:pPr>
            <a:r>
              <a:rPr lang="en-US" dirty="0"/>
              <a:t>Using System.IO</a:t>
            </a:r>
          </a:p>
          <a:p>
            <a:pPr marL="0" indent="0">
              <a:buNone/>
            </a:pPr>
            <a:r>
              <a:rPr lang="en-US" dirty="0"/>
              <a:t>Using System.Threading</a:t>
            </a:r>
          </a:p>
          <a:p>
            <a:pPr marL="0" indent="0">
              <a:buNone/>
            </a:pPr>
            <a:r>
              <a:rPr lang="en-US" dirty="0"/>
              <a:t>Public Class frmServer: Form {</a:t>
            </a:r>
          </a:p>
          <a:p>
            <a:pPr marL="0" indent="0">
              <a:buNone/>
            </a:pPr>
            <a:r>
              <a:rPr lang="en-US" dirty="0"/>
              <a:t>	TcpListener TCPServer = new TcpListener(21);</a:t>
            </a:r>
          </a:p>
          <a:p>
            <a:pPr marL="0" indent="0">
              <a:buNone/>
            </a:pPr>
            <a:r>
              <a:rPr lang="en-US" dirty="0"/>
              <a:t>	boolean Thoat;</a:t>
            </a:r>
          </a:p>
          <a:p>
            <a:pPr marL="0" indent="0">
              <a:buNone/>
            </a:pPr>
            <a:r>
              <a:rPr lang="en-US" dirty="0"/>
              <a:t>	TcpClient[] Clients = new TcpClient[100]; </a:t>
            </a:r>
          </a:p>
          <a:p>
            <a:pPr marL="0" indent="0">
              <a:buNone/>
            </a:pPr>
            <a:r>
              <a:rPr lang="en-US" dirty="0"/>
              <a:t>	int CurrClient = 0;</a:t>
            </a:r>
          </a:p>
          <a:p>
            <a:pPr marL="0" indent="0">
              <a:buNone/>
            </a:pPr>
            <a:r>
              <a:rPr lang="en-US" dirty="0"/>
              <a:t>	</a:t>
            </a:r>
          </a:p>
        </p:txBody>
      </p:sp>
      <p:sp>
        <p:nvSpPr>
          <p:cNvPr id="4" name="Date Placeholder 3"/>
          <p:cNvSpPr>
            <a:spLocks noGrp="1"/>
          </p:cNvSpPr>
          <p:nvPr>
            <p:ph type="dt" sz="half" idx="10"/>
          </p:nvPr>
        </p:nvSpPr>
        <p:spPr/>
        <p:txBody>
          <a:bodyPr/>
          <a:lstStyle/>
          <a:p>
            <a:fld id="{D62B1383-8AA3-4069-8330-A85E640E8654}"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89</a:t>
            </a:fld>
            <a:endParaRPr lang="en-US"/>
          </a:p>
        </p:txBody>
      </p:sp>
    </p:spTree>
    <p:extLst>
      <p:ext uri="{BB962C8B-B14F-4D97-AF65-F5344CB8AC3E}">
        <p14:creationId xmlns:p14="http://schemas.microsoft.com/office/powerpoint/2010/main" val="2884930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Địa chỉ và cổng: cách giải quyết</a:t>
            </a:r>
          </a:p>
        </p:txBody>
      </p:sp>
      <p:sp>
        <p:nvSpPr>
          <p:cNvPr id="3" name="Content Placeholder 2"/>
          <p:cNvSpPr>
            <a:spLocks noGrp="1"/>
          </p:cNvSpPr>
          <p:nvPr>
            <p:ph idx="1"/>
          </p:nvPr>
        </p:nvSpPr>
        <p:spPr/>
        <p:txBody>
          <a:bodyPr>
            <a:normAutofit fontScale="92500" lnSpcReduction="10000"/>
          </a:bodyPr>
          <a:lstStyle/>
          <a:p>
            <a:r>
              <a:rPr lang="en-US"/>
              <a:t>Khi ứng dụng trên máy A muốn gửi cho ứng dụng nào trên máy B thì chỉ việc điền thêm số hiệu cổng (vào trường RemotePort) vào gói tin cần gửi. </a:t>
            </a:r>
          </a:p>
          <a:p>
            <a:r>
              <a:rPr lang="en-US"/>
              <a:t>Trên máy B, các ứng dụng chỉ việc kiểm tra giá trị cổng trên mỗi gói tin xem có trùng với số hiệu cổng của mình (đã được gán – chính là giá trị LocalPort) hay không? Nếu bằng thì xử lý, trái lại thì không làm gì (vì không phải là của mình).</a:t>
            </a:r>
          </a:p>
        </p:txBody>
      </p:sp>
      <p:sp>
        <p:nvSpPr>
          <p:cNvPr id="4" name="Date Placeholder 3"/>
          <p:cNvSpPr>
            <a:spLocks noGrp="1"/>
          </p:cNvSpPr>
          <p:nvPr>
            <p:ph type="dt" sz="half" idx="10"/>
          </p:nvPr>
        </p:nvSpPr>
        <p:spPr/>
        <p:txBody>
          <a:bodyPr/>
          <a:lstStyle/>
          <a:p>
            <a:fld id="{D0102595-6B77-4E0C-8F11-8C193D6D8724}"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9</a:t>
            </a:fld>
            <a:endParaRPr lang="en-US"/>
          </a:p>
        </p:txBody>
      </p:sp>
    </p:spTree>
    <p:extLst>
      <p:ext uri="{BB962C8B-B14F-4D97-AF65-F5344CB8AC3E}">
        <p14:creationId xmlns:p14="http://schemas.microsoft.com/office/powerpoint/2010/main" val="243631317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Lớp TCPClient: ví dụ x</a:t>
            </a:r>
            <a:r>
              <a:rPr lang="vi-VN"/>
              <a:t>ây dựng một ứng dụng Server đơn giản</a:t>
            </a:r>
            <a:endParaRPr lang="en-US"/>
          </a:p>
        </p:txBody>
      </p:sp>
      <p:sp>
        <p:nvSpPr>
          <p:cNvPr id="3" name="Content Placeholder 2"/>
          <p:cNvSpPr>
            <a:spLocks noGrp="1"/>
          </p:cNvSpPr>
          <p:nvPr>
            <p:ph idx="1"/>
          </p:nvPr>
        </p:nvSpPr>
        <p:spPr>
          <a:xfrm>
            <a:off x="457200" y="1600201"/>
            <a:ext cx="8229600" cy="4756150"/>
          </a:xfrm>
        </p:spPr>
        <p:txBody>
          <a:bodyPr>
            <a:normAutofit lnSpcReduction="10000"/>
          </a:bodyPr>
          <a:lstStyle/>
          <a:p>
            <a:pPr marL="0" indent="0">
              <a:buNone/>
            </a:pPr>
            <a:r>
              <a:rPr lang="en-US" dirty="0"/>
              <a:t>Void Xử_Lý_Kết_Nối() </a:t>
            </a:r>
          </a:p>
          <a:p>
            <a:pPr marL="0" indent="0">
              <a:buNone/>
            </a:pPr>
            <a:r>
              <a:rPr lang="en-US" dirty="0"/>
              <a:t>{</a:t>
            </a:r>
          </a:p>
          <a:p>
            <a:pPr marL="0" indent="0">
              <a:buNone/>
            </a:pPr>
            <a:r>
              <a:rPr lang="en-US" dirty="0"/>
              <a:t> int lastClient = currentClient - 1;</a:t>
            </a:r>
          </a:p>
          <a:p>
            <a:pPr marL="0" indent="0">
              <a:buNone/>
            </a:pPr>
            <a:r>
              <a:rPr lang="en-US" dirty="0"/>
              <a:t> TcpClient conn = Clients[lastClient];</a:t>
            </a:r>
          </a:p>
          <a:p>
            <a:pPr marL="0" indent="0">
              <a:buNone/>
            </a:pPr>
            <a:r>
              <a:rPr lang="en-US" dirty="0"/>
              <a:t> StreamReader doc = new     	StreamReader(conn.GetStream());</a:t>
            </a:r>
          </a:p>
          <a:p>
            <a:pPr marL="0" indent="0">
              <a:buNone/>
            </a:pPr>
            <a:r>
              <a:rPr lang="en-US" dirty="0"/>
              <a:t> StreamWriter writer = new 	StreamWriter(conn.GetStream());</a:t>
            </a:r>
          </a:p>
          <a:p>
            <a:pPr marL="0" indent="0">
              <a:buNone/>
            </a:pPr>
            <a:r>
              <a:rPr lang="en-US" dirty="0"/>
              <a:t>string s = "";</a:t>
            </a:r>
          </a:p>
        </p:txBody>
      </p:sp>
      <p:sp>
        <p:nvSpPr>
          <p:cNvPr id="4" name="Date Placeholder 3"/>
          <p:cNvSpPr>
            <a:spLocks noGrp="1"/>
          </p:cNvSpPr>
          <p:nvPr>
            <p:ph type="dt" sz="half" idx="10"/>
          </p:nvPr>
        </p:nvSpPr>
        <p:spPr/>
        <p:txBody>
          <a:bodyPr/>
          <a:lstStyle/>
          <a:p>
            <a:fld id="{D62B1383-8AA3-4069-8330-A85E640E8654}" type="datetime1">
              <a:rPr lang="vi-VN" smtClean="0"/>
              <a:t>10/09/2024</a:t>
            </a:fld>
            <a:endParaRPr lang="en-US" dirty="0"/>
          </a:p>
        </p:txBody>
      </p:sp>
      <p:sp>
        <p:nvSpPr>
          <p:cNvPr id="5" name="Footer Placeholder 4"/>
          <p:cNvSpPr>
            <a:spLocks noGrp="1"/>
          </p:cNvSpPr>
          <p:nvPr>
            <p:ph type="ftr" sz="quarter" idx="11"/>
          </p:nvPr>
        </p:nvSpPr>
        <p:spPr/>
        <p:txBody>
          <a:bodyPr/>
          <a:lstStyle/>
          <a:p>
            <a:r>
              <a:rPr lang="vi-VN" dirty="0"/>
              <a:t>Chương 3: Sockets</a:t>
            </a:r>
            <a:endParaRPr lang="en-US" dirty="0"/>
          </a:p>
        </p:txBody>
      </p:sp>
      <p:sp>
        <p:nvSpPr>
          <p:cNvPr id="6" name="Slide Number Placeholder 5"/>
          <p:cNvSpPr>
            <a:spLocks noGrp="1"/>
          </p:cNvSpPr>
          <p:nvPr>
            <p:ph type="sldNum" sz="quarter" idx="12"/>
          </p:nvPr>
        </p:nvSpPr>
        <p:spPr/>
        <p:txBody>
          <a:bodyPr/>
          <a:lstStyle/>
          <a:p>
            <a:fld id="{67CF214C-0432-49BA-A478-5B1528AB10DA}" type="slidenum">
              <a:rPr lang="en-US" smtClean="0"/>
              <a:t>90</a:t>
            </a:fld>
            <a:endParaRPr lang="en-US"/>
          </a:p>
        </p:txBody>
      </p:sp>
    </p:spTree>
    <p:extLst>
      <p:ext uri="{BB962C8B-B14F-4D97-AF65-F5344CB8AC3E}">
        <p14:creationId xmlns:p14="http://schemas.microsoft.com/office/powerpoint/2010/main" val="35363860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Lớp TCPClient: ví dụ x</a:t>
            </a:r>
            <a:r>
              <a:rPr lang="vi-VN"/>
              <a:t>ây dựng một ứng dụng Server đơn giản</a:t>
            </a:r>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	while (!thoat)</a:t>
            </a:r>
          </a:p>
          <a:p>
            <a:pPr marL="0" indent="0">
              <a:buNone/>
            </a:pPr>
            <a:r>
              <a:rPr lang="en-US" dirty="0"/>
              <a:t>            {</a:t>
            </a:r>
          </a:p>
          <a:p>
            <a:pPr marL="0" indent="0">
              <a:buNone/>
            </a:pPr>
            <a:r>
              <a:rPr lang="en-US" dirty="0"/>
              <a:t>                Application.DoEvents();</a:t>
            </a:r>
          </a:p>
          <a:p>
            <a:pPr marL="0" indent="0">
              <a:buNone/>
            </a:pPr>
            <a:r>
              <a:rPr lang="en-US" dirty="0"/>
              <a:t>                if (doc.EndOfStream == false)</a:t>
            </a:r>
          </a:p>
          <a:p>
            <a:pPr marL="0" indent="0">
              <a:buNone/>
            </a:pPr>
            <a:r>
              <a:rPr lang="en-US" dirty="0"/>
              <a:t>                {</a:t>
            </a:r>
          </a:p>
          <a:p>
            <a:pPr marL="0" indent="0">
              <a:buNone/>
            </a:pPr>
            <a:r>
              <a:rPr lang="en-US" dirty="0"/>
              <a:t>                    s = doc.ReadLine();</a:t>
            </a:r>
          </a:p>
          <a:p>
            <a:pPr marL="0" indent="0">
              <a:buNone/>
            </a:pPr>
            <a:r>
              <a:rPr lang="en-US" dirty="0"/>
              <a:t>                    // Xử lý in hoa tất chuỗi gửi tới vả gửi về                   </a:t>
            </a:r>
          </a:p>
          <a:p>
            <a:pPr marL="0" indent="0">
              <a:buNone/>
            </a:pPr>
            <a:r>
              <a:rPr lang="en-US" dirty="0"/>
              <a:t>                    ghi.WriteLine(s.ToUpper());</a:t>
            </a:r>
          </a:p>
          <a:p>
            <a:pPr marL="0" indent="0">
              <a:buNone/>
            </a:pPr>
            <a:r>
              <a:rPr lang="en-US" dirty="0"/>
              <a:t>                    ghi.Flush();</a:t>
            </a:r>
          </a:p>
          <a:p>
            <a:pPr marL="0" indent="0">
              <a:buNone/>
            </a:pPr>
            <a:r>
              <a:rPr lang="en-US" dirty="0"/>
              <a:t>                }</a:t>
            </a:r>
          </a:p>
          <a:p>
            <a:pPr marL="0" indent="0">
              <a:buNone/>
            </a:pPr>
            <a:r>
              <a:rPr lang="en-US" dirty="0"/>
              <a:t>            } </a:t>
            </a:r>
          </a:p>
          <a:p>
            <a:pPr marL="0" indent="0">
              <a:buNone/>
            </a:pPr>
            <a:r>
              <a:rPr lang="en-US" dirty="0"/>
              <a:t>}</a:t>
            </a:r>
          </a:p>
        </p:txBody>
      </p:sp>
      <p:sp>
        <p:nvSpPr>
          <p:cNvPr id="4" name="Date Placeholder 3"/>
          <p:cNvSpPr>
            <a:spLocks noGrp="1"/>
          </p:cNvSpPr>
          <p:nvPr>
            <p:ph type="dt" sz="half" idx="10"/>
          </p:nvPr>
        </p:nvSpPr>
        <p:spPr/>
        <p:txBody>
          <a:bodyPr/>
          <a:lstStyle/>
          <a:p>
            <a:fld id="{A41ECF7E-BC4A-48F8-85F0-A3E01FB31CC0}"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91</a:t>
            </a:fld>
            <a:endParaRPr lang="en-US"/>
          </a:p>
        </p:txBody>
      </p:sp>
    </p:spTree>
    <p:extLst>
      <p:ext uri="{BB962C8B-B14F-4D97-AF65-F5344CB8AC3E}">
        <p14:creationId xmlns:p14="http://schemas.microsoft.com/office/powerpoint/2010/main" val="27085212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Lớp TCPClient: ví dụ x</a:t>
            </a:r>
            <a:r>
              <a:rPr lang="vi-VN"/>
              <a:t>ây dựng một ứng dụng Server đơn giản</a:t>
            </a:r>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Void Nghe_Kết_Nối() </a:t>
            </a:r>
          </a:p>
          <a:p>
            <a:pPr marL="0" indent="0">
              <a:buNone/>
            </a:pPr>
            <a:r>
              <a:rPr lang="en-US" dirty="0"/>
              <a:t>{</a:t>
            </a:r>
          </a:p>
          <a:p>
            <a:pPr marL="0" indent="0">
              <a:buNone/>
            </a:pPr>
            <a:r>
              <a:rPr lang="en-US" dirty="0"/>
              <a:t>      While(thoat == false)</a:t>
            </a:r>
          </a:p>
          <a:p>
            <a:pPr marL="0" indent="0">
              <a:buNone/>
            </a:pPr>
            <a:r>
              <a:rPr lang="en-US" dirty="0"/>
              <a:t>      {</a:t>
            </a:r>
          </a:p>
          <a:p>
            <a:pPr marL="0" indent="0">
              <a:buNone/>
            </a:pPr>
            <a:r>
              <a:rPr lang="en-US" dirty="0"/>
              <a:t>           Clients[currentClient] = TCPServer.AcceptTcpClient();</a:t>
            </a:r>
          </a:p>
          <a:p>
            <a:pPr marL="0" indent="0">
              <a:buNone/>
            </a:pPr>
            <a:r>
              <a:rPr lang="en-US" dirty="0"/>
              <a:t>           currentClient += 1;</a:t>
            </a:r>
          </a:p>
          <a:p>
            <a:pPr marL="0" indent="0">
              <a:buNone/>
            </a:pPr>
            <a:r>
              <a:rPr lang="en-US" dirty="0"/>
              <a:t>MessageBox.Show("Đã có " + currentClient + " kết nối !");</a:t>
            </a:r>
          </a:p>
          <a:p>
            <a:pPr marL="0" indent="0">
              <a:buNone/>
            </a:pPr>
            <a:r>
              <a:rPr lang="en-US" dirty="0"/>
              <a:t>           Thread th = new Thread(new 								ThreadStart(Xử_Lý_Kết_Nối));</a:t>
            </a:r>
          </a:p>
          <a:p>
            <a:pPr marL="0" indent="0">
              <a:buNone/>
            </a:pPr>
            <a:r>
              <a:rPr lang="en-US" dirty="0"/>
              <a:t>	th.Start();</a:t>
            </a:r>
          </a:p>
          <a:p>
            <a:pPr marL="0" indent="0">
              <a:buNone/>
            </a:pPr>
            <a:r>
              <a:rPr lang="en-US" dirty="0"/>
              <a:t>       }</a:t>
            </a:r>
          </a:p>
          <a:p>
            <a:pPr marL="0" indent="0">
              <a:buNone/>
            </a:pPr>
            <a:endParaRPr lang="en-US" dirty="0"/>
          </a:p>
          <a:p>
            <a:pPr marL="0" indent="0">
              <a:buNone/>
            </a:pPr>
            <a:r>
              <a:rPr lang="en-US" dirty="0"/>
              <a:t>}</a:t>
            </a:r>
          </a:p>
          <a:p>
            <a:pPr marL="0" indent="0">
              <a:buNone/>
            </a:pPr>
            <a:endParaRPr lang="en-US" dirty="0"/>
          </a:p>
        </p:txBody>
      </p:sp>
      <p:sp>
        <p:nvSpPr>
          <p:cNvPr id="4" name="Date Placeholder 3"/>
          <p:cNvSpPr>
            <a:spLocks noGrp="1"/>
          </p:cNvSpPr>
          <p:nvPr>
            <p:ph type="dt" sz="half" idx="10"/>
          </p:nvPr>
        </p:nvSpPr>
        <p:spPr/>
        <p:txBody>
          <a:bodyPr/>
          <a:lstStyle/>
          <a:p>
            <a:fld id="{ABCDC32B-0C3C-440D-9DC4-F5428EC605A1}"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92</a:t>
            </a:fld>
            <a:endParaRPr lang="en-US"/>
          </a:p>
        </p:txBody>
      </p:sp>
    </p:spTree>
    <p:extLst>
      <p:ext uri="{BB962C8B-B14F-4D97-AF65-F5344CB8AC3E}">
        <p14:creationId xmlns:p14="http://schemas.microsoft.com/office/powerpoint/2010/main" val="5046897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Lớp TCPClient: ví dụ x</a:t>
            </a:r>
            <a:r>
              <a:rPr lang="vi-VN"/>
              <a:t>ây dựng một ứng dụng Server đơn giản</a:t>
            </a:r>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Private void frmServer _FormClosing(object sender, FormClosingEventArgs e)</a:t>
            </a:r>
          </a:p>
          <a:p>
            <a:pPr marL="0" indent="0">
              <a:buNone/>
            </a:pPr>
            <a:r>
              <a:rPr lang="en-US" dirty="0"/>
              <a:t>{</a:t>
            </a:r>
          </a:p>
          <a:p>
            <a:pPr marL="0" indent="0">
              <a:buNone/>
            </a:pPr>
            <a:r>
              <a:rPr lang="en-US" dirty="0"/>
              <a:t>    thoat = false;</a:t>
            </a:r>
          </a:p>
          <a:p>
            <a:pPr marL="0" indent="0">
              <a:buNone/>
            </a:pPr>
            <a:r>
              <a:rPr lang="en-US" dirty="0"/>
              <a:t>}</a:t>
            </a:r>
          </a:p>
          <a:p>
            <a:pPr marL="0" indent="0">
              <a:buNone/>
            </a:pPr>
            <a:endParaRPr lang="en-US" dirty="0"/>
          </a:p>
          <a:p>
            <a:pPr marL="0" indent="0">
              <a:buNone/>
            </a:pPr>
            <a:r>
              <a:rPr lang="en-US" dirty="0"/>
              <a:t>Private Sub Form1_Load (object sender, EventArgs e) </a:t>
            </a:r>
          </a:p>
          <a:p>
            <a:pPr marL="0" indent="0">
              <a:buNone/>
            </a:pPr>
            <a:r>
              <a:rPr lang="en-US" dirty="0"/>
              <a:t>    { </a:t>
            </a:r>
          </a:p>
          <a:p>
            <a:pPr marL="0" indent="0">
              <a:buNone/>
            </a:pPr>
            <a:r>
              <a:rPr lang="en-US" dirty="0"/>
              <a:t>	TCPServer.Start();</a:t>
            </a:r>
          </a:p>
          <a:p>
            <a:pPr marL="400050" lvl="1" indent="0">
              <a:buNone/>
            </a:pPr>
            <a:r>
              <a:rPr lang="en-US" dirty="0"/>
              <a:t>	Nghe_Kết_Nối();</a:t>
            </a:r>
          </a:p>
          <a:p>
            <a:pPr marL="400050" lvl="1" indent="0">
              <a:buNone/>
            </a:pPr>
            <a:r>
              <a:rPr lang="en-US" dirty="0"/>
              <a:t>}</a:t>
            </a:r>
          </a:p>
          <a:p>
            <a:pPr marL="0" indent="0">
              <a:buNone/>
            </a:pPr>
            <a:r>
              <a:rPr lang="en-US" dirty="0"/>
              <a:t>}</a:t>
            </a:r>
          </a:p>
        </p:txBody>
      </p:sp>
      <p:sp>
        <p:nvSpPr>
          <p:cNvPr id="4" name="Date Placeholder 3"/>
          <p:cNvSpPr>
            <a:spLocks noGrp="1"/>
          </p:cNvSpPr>
          <p:nvPr>
            <p:ph type="dt" sz="half" idx="10"/>
          </p:nvPr>
        </p:nvSpPr>
        <p:spPr/>
        <p:txBody>
          <a:bodyPr/>
          <a:lstStyle/>
          <a:p>
            <a:fld id="{0295DFDC-2C2B-4473-A351-6E7CF8139EFD}"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93</a:t>
            </a:fld>
            <a:endParaRPr lang="en-US"/>
          </a:p>
        </p:txBody>
      </p:sp>
    </p:spTree>
    <p:extLst>
      <p:ext uri="{BB962C8B-B14F-4D97-AF65-F5344CB8AC3E}">
        <p14:creationId xmlns:p14="http://schemas.microsoft.com/office/powerpoint/2010/main" val="5039413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Dùng TCP/IP để truyền file</a:t>
            </a:r>
          </a:p>
        </p:txBody>
      </p:sp>
      <p:sp>
        <p:nvSpPr>
          <p:cNvPr id="3" name="Content Placeholder 2"/>
          <p:cNvSpPr>
            <a:spLocks noGrp="1"/>
          </p:cNvSpPr>
          <p:nvPr>
            <p:ph idx="1"/>
          </p:nvPr>
        </p:nvSpPr>
        <p:spPr/>
        <p:txBody>
          <a:bodyPr>
            <a:normAutofit fontScale="70000" lnSpcReduction="20000"/>
          </a:bodyPr>
          <a:lstStyle/>
          <a:p>
            <a:r>
              <a:rPr lang="en-US"/>
              <a:t>Để đọc file, tạo một stream tương ứng</a:t>
            </a:r>
          </a:p>
          <a:p>
            <a:r>
              <a:rPr lang="en-US"/>
              <a:t>Đọc nội dung file vào buffer array</a:t>
            </a:r>
          </a:p>
          <a:p>
            <a:r>
              <a:rPr lang="en-US"/>
              <a:t>Gửi buffer array trên đường truyền</a:t>
            </a:r>
          </a:p>
          <a:p>
            <a:pPr marL="0" indent="0">
              <a:buNone/>
            </a:pPr>
            <a:r>
              <a:rPr lang="en-US"/>
              <a:t>Stream fileStream = File.OpenRead(tbFilename.Text);         </a:t>
            </a:r>
          </a:p>
          <a:p>
            <a:pPr marL="0" indent="0">
              <a:buNone/>
            </a:pPr>
            <a:r>
              <a:rPr lang="en-US"/>
              <a:t>// Alocate memory space for the file</a:t>
            </a:r>
          </a:p>
          <a:p>
            <a:pPr marL="0" indent="0">
              <a:buNone/>
            </a:pPr>
            <a:r>
              <a:rPr lang="en-US"/>
              <a:t>byte[] fileBuffer = new byte[fileStream.Length];  </a:t>
            </a:r>
          </a:p>
          <a:p>
            <a:pPr marL="0" indent="0">
              <a:buNone/>
            </a:pPr>
            <a:r>
              <a:rPr lang="en-US"/>
              <a:t>fileStream.Read(fileBuffer, 0, (int)fileStream.Length);</a:t>
            </a:r>
          </a:p>
          <a:p>
            <a:pPr marL="0" indent="0">
              <a:buNone/>
            </a:pPr>
            <a:r>
              <a:rPr lang="en-US"/>
              <a:t> // Open a TCP/IP Connection and send the data</a:t>
            </a:r>
          </a:p>
          <a:p>
            <a:pPr marL="0" indent="0">
              <a:buNone/>
            </a:pPr>
            <a:r>
              <a:rPr lang="en-US"/>
              <a:t>TcpClient clientSocket = new TcpClient(tbServer.Text,8080);      </a:t>
            </a:r>
          </a:p>
          <a:p>
            <a:pPr marL="0" indent="0">
              <a:buNone/>
            </a:pPr>
            <a:r>
              <a:rPr lang="en-US"/>
              <a:t>NetworkStream networkStream =  clientSocket.GetStream();</a:t>
            </a:r>
          </a:p>
          <a:p>
            <a:pPr marL="0" indent="0">
              <a:buNone/>
            </a:pPr>
            <a:r>
              <a:rPr lang="en-US"/>
              <a:t>networkStream.Write(fileBuffer,0,fileBuffer.GetLength(0));</a:t>
            </a:r>
          </a:p>
          <a:p>
            <a:pPr marL="0" indent="0">
              <a:buNone/>
            </a:pPr>
            <a:r>
              <a:rPr lang="en-US"/>
              <a:t>networkStream.Close();</a:t>
            </a:r>
          </a:p>
        </p:txBody>
      </p:sp>
      <p:sp>
        <p:nvSpPr>
          <p:cNvPr id="4" name="Date Placeholder 3"/>
          <p:cNvSpPr>
            <a:spLocks noGrp="1"/>
          </p:cNvSpPr>
          <p:nvPr>
            <p:ph type="dt" sz="half" idx="10"/>
          </p:nvPr>
        </p:nvSpPr>
        <p:spPr/>
        <p:txBody>
          <a:bodyPr/>
          <a:lstStyle/>
          <a:p>
            <a:fld id="{2AF3C3B7-D654-4871-BB6F-B5BF6468FA2D}"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94</a:t>
            </a:fld>
            <a:endParaRPr lang="en-US"/>
          </a:p>
        </p:txBody>
      </p:sp>
    </p:spTree>
    <p:extLst>
      <p:ext uri="{BB962C8B-B14F-4D97-AF65-F5344CB8AC3E}">
        <p14:creationId xmlns:p14="http://schemas.microsoft.com/office/powerpoint/2010/main" val="21770571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Debugging network code</a:t>
            </a:r>
          </a:p>
        </p:txBody>
      </p:sp>
      <p:sp>
        <p:nvSpPr>
          <p:cNvPr id="3" name="Content Placeholder 2"/>
          <p:cNvSpPr>
            <a:spLocks noGrp="1"/>
          </p:cNvSpPr>
          <p:nvPr>
            <p:ph idx="1"/>
          </p:nvPr>
        </p:nvSpPr>
        <p:spPr/>
        <p:txBody>
          <a:bodyPr>
            <a:normAutofit fontScale="92500" lnSpcReduction="20000"/>
          </a:bodyPr>
          <a:lstStyle/>
          <a:p>
            <a:r>
              <a:rPr lang="en-US"/>
              <a:t>Debugging là một phương pháp quan trọng để theo dõi và giải quyết các lỗi phát sinh trong khi viết chương trình</a:t>
            </a:r>
          </a:p>
          <a:p>
            <a:r>
              <a:rPr lang="en-US"/>
              <a:t>Nên dùng cấu trúc try/catch</a:t>
            </a:r>
          </a:p>
          <a:p>
            <a:pPr marL="400050" lvl="1" indent="0">
              <a:buNone/>
            </a:pPr>
            <a:r>
              <a:rPr lang="en-US"/>
              <a:t>try {</a:t>
            </a:r>
          </a:p>
          <a:p>
            <a:pPr marL="400050" lvl="1" indent="0">
              <a:buNone/>
            </a:pPr>
            <a:r>
              <a:rPr lang="en-US"/>
              <a:t> serverSocket.Bind(ipepServer);</a:t>
            </a:r>
          </a:p>
          <a:p>
            <a:pPr marL="400050" lvl="1" indent="0">
              <a:buNone/>
            </a:pPr>
            <a:r>
              <a:rPr lang="en-US"/>
              <a:t> serverSocket.Listen(-1);</a:t>
            </a:r>
          </a:p>
          <a:p>
            <a:pPr marL="400050" lvl="1" indent="0">
              <a:buNone/>
            </a:pPr>
            <a:r>
              <a:rPr lang="en-US"/>
              <a:t>}</a:t>
            </a:r>
          </a:p>
          <a:p>
            <a:pPr marL="400050" lvl="1" indent="0">
              <a:buNone/>
            </a:pPr>
            <a:r>
              <a:rPr lang="en-US"/>
              <a:t>catch(SocketException e) {</a:t>
            </a:r>
          </a:p>
          <a:p>
            <a:pPr marL="400050" lvl="1" indent="0">
              <a:buNone/>
            </a:pPr>
            <a:r>
              <a:rPr lang="en-US"/>
              <a:t> MessageBox.Show(e.Message);</a:t>
            </a:r>
          </a:p>
          <a:p>
            <a:pPr marL="400050" lvl="1" indent="0">
              <a:buNone/>
            </a:pPr>
            <a:r>
              <a:rPr lang="en-US"/>
              <a:t>}</a:t>
            </a:r>
          </a:p>
        </p:txBody>
      </p:sp>
      <p:sp>
        <p:nvSpPr>
          <p:cNvPr id="4" name="Date Placeholder 3"/>
          <p:cNvSpPr>
            <a:spLocks noGrp="1"/>
          </p:cNvSpPr>
          <p:nvPr>
            <p:ph type="dt" sz="half" idx="10"/>
          </p:nvPr>
        </p:nvSpPr>
        <p:spPr/>
        <p:txBody>
          <a:bodyPr/>
          <a:lstStyle/>
          <a:p>
            <a:fld id="{4684254A-27F5-444B-8A58-45D302D71EE2}"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95</a:t>
            </a:fld>
            <a:endParaRPr lang="en-US"/>
          </a:p>
        </p:txBody>
      </p:sp>
    </p:spTree>
    <p:extLst>
      <p:ext uri="{BB962C8B-B14F-4D97-AF65-F5344CB8AC3E}">
        <p14:creationId xmlns:p14="http://schemas.microsoft.com/office/powerpoint/2010/main" val="15095606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Debugging network code</a:t>
            </a:r>
          </a:p>
        </p:txBody>
      </p:sp>
      <p:sp>
        <p:nvSpPr>
          <p:cNvPr id="3" name="Content Placeholder 2"/>
          <p:cNvSpPr>
            <a:spLocks noGrp="1"/>
          </p:cNvSpPr>
          <p:nvPr>
            <p:ph idx="1"/>
          </p:nvPr>
        </p:nvSpPr>
        <p:spPr/>
        <p:txBody>
          <a:bodyPr>
            <a:normAutofit/>
          </a:bodyPr>
          <a:lstStyle/>
          <a:p>
            <a:r>
              <a:rPr lang="en-US"/>
              <a:t>Để xác định các trục trặc trong ứng dụng multithreaded, cơ chế theo vết (tracing) đóng vai trò cực kỳ quan trọng</a:t>
            </a:r>
          </a:p>
          <a:p>
            <a:r>
              <a:rPr lang="en-US"/>
              <a:t>Nên dùng System.Diagnostics.Trace</a:t>
            </a:r>
          </a:p>
          <a:p>
            <a:r>
              <a:rPr lang="en-US"/>
              <a:t>Hoặc các phát biểu dạng Console.WriteLine</a:t>
            </a:r>
          </a:p>
        </p:txBody>
      </p:sp>
      <p:sp>
        <p:nvSpPr>
          <p:cNvPr id="4" name="Date Placeholder 3"/>
          <p:cNvSpPr>
            <a:spLocks noGrp="1"/>
          </p:cNvSpPr>
          <p:nvPr>
            <p:ph type="dt" sz="half" idx="10"/>
          </p:nvPr>
        </p:nvSpPr>
        <p:spPr/>
        <p:txBody>
          <a:bodyPr/>
          <a:lstStyle/>
          <a:p>
            <a:fld id="{9650817C-82EB-4F78-B51E-6C329B552763}"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96</a:t>
            </a:fld>
            <a:endParaRPr lang="en-US"/>
          </a:p>
        </p:txBody>
      </p:sp>
    </p:spTree>
    <p:extLst>
      <p:ext uri="{BB962C8B-B14F-4D97-AF65-F5344CB8AC3E}">
        <p14:creationId xmlns:p14="http://schemas.microsoft.com/office/powerpoint/2010/main" val="25259197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err="1">
                <a:highlight>
                  <a:srgbClr val="FFFF00"/>
                </a:highlight>
              </a:rPr>
              <a:t>Viết</a:t>
            </a:r>
            <a:r>
              <a:rPr lang="en-US" dirty="0">
                <a:highlight>
                  <a:srgbClr val="FFFF00"/>
                </a:highlight>
              </a:rPr>
              <a:t> </a:t>
            </a:r>
            <a:r>
              <a:rPr lang="en-US" dirty="0" err="1">
                <a:highlight>
                  <a:srgbClr val="FFFF00"/>
                </a:highlight>
              </a:rPr>
              <a:t>chương</a:t>
            </a:r>
            <a:r>
              <a:rPr lang="en-US" dirty="0">
                <a:highlight>
                  <a:srgbClr val="FFFF00"/>
                </a:highlight>
              </a:rPr>
              <a:t> </a:t>
            </a:r>
            <a:r>
              <a:rPr lang="en-US" dirty="0" err="1">
                <a:highlight>
                  <a:srgbClr val="FFFF00"/>
                </a:highlight>
              </a:rPr>
              <a:t>trình</a:t>
            </a:r>
            <a:r>
              <a:rPr lang="en-US" dirty="0">
                <a:highlight>
                  <a:srgbClr val="FFFF00"/>
                </a:highlight>
              </a:rPr>
              <a:t> UDP </a:t>
            </a:r>
            <a:r>
              <a:rPr lang="en-US" dirty="0" err="1">
                <a:highlight>
                  <a:srgbClr val="FFFF00"/>
                </a:highlight>
              </a:rPr>
              <a:t>đặt</a:t>
            </a:r>
            <a:r>
              <a:rPr lang="en-US" dirty="0">
                <a:highlight>
                  <a:srgbClr val="FFFF00"/>
                </a:highlight>
              </a:rPr>
              <a:t> ở </a:t>
            </a:r>
            <a:r>
              <a:rPr lang="en-US" dirty="0" err="1">
                <a:highlight>
                  <a:srgbClr val="FFFF00"/>
                </a:highlight>
              </a:rPr>
              <a:t>hai</a:t>
            </a:r>
            <a:r>
              <a:rPr lang="en-US" dirty="0">
                <a:highlight>
                  <a:srgbClr val="FFFF00"/>
                </a:highlight>
              </a:rPr>
              <a:t> </a:t>
            </a:r>
            <a:r>
              <a:rPr lang="en-US" dirty="0" err="1">
                <a:highlight>
                  <a:srgbClr val="FFFF00"/>
                </a:highlight>
              </a:rPr>
              <a:t>máy</a:t>
            </a:r>
            <a:r>
              <a:rPr lang="en-US" dirty="0">
                <a:highlight>
                  <a:srgbClr val="FFFF00"/>
                </a:highlight>
              </a:rPr>
              <a:t> </a:t>
            </a:r>
            <a:r>
              <a:rPr lang="en-US" dirty="0" err="1">
                <a:highlight>
                  <a:srgbClr val="FFFF00"/>
                </a:highlight>
              </a:rPr>
              <a:t>thực</a:t>
            </a:r>
            <a:r>
              <a:rPr lang="en-US" dirty="0">
                <a:highlight>
                  <a:srgbClr val="FFFF00"/>
                </a:highlight>
              </a:rPr>
              <a:t> </a:t>
            </a:r>
            <a:r>
              <a:rPr lang="en-US" dirty="0" err="1">
                <a:highlight>
                  <a:srgbClr val="FFFF00"/>
                </a:highlight>
              </a:rPr>
              <a:t>hiện</a:t>
            </a:r>
            <a:r>
              <a:rPr lang="en-US" dirty="0">
                <a:highlight>
                  <a:srgbClr val="FFFF00"/>
                </a:highlight>
              </a:rPr>
              <a:t> </a:t>
            </a:r>
            <a:r>
              <a:rPr lang="en-US" dirty="0" err="1">
                <a:highlight>
                  <a:srgbClr val="FFFF00"/>
                </a:highlight>
              </a:rPr>
              <a:t>công</a:t>
            </a:r>
            <a:r>
              <a:rPr lang="en-US" dirty="0">
                <a:highlight>
                  <a:srgbClr val="FFFF00"/>
                </a:highlight>
              </a:rPr>
              <a:t> </a:t>
            </a:r>
            <a:r>
              <a:rPr lang="en-US" dirty="0" err="1">
                <a:highlight>
                  <a:srgbClr val="FFFF00"/>
                </a:highlight>
              </a:rPr>
              <a:t>việc</a:t>
            </a:r>
            <a:r>
              <a:rPr lang="en-US" dirty="0">
                <a:highlight>
                  <a:srgbClr val="FFFF00"/>
                </a:highlight>
              </a:rPr>
              <a:t> </a:t>
            </a:r>
            <a:r>
              <a:rPr lang="en-US" dirty="0" err="1">
                <a:highlight>
                  <a:srgbClr val="FFFF00"/>
                </a:highlight>
              </a:rPr>
              <a:t>sau</a:t>
            </a:r>
            <a:r>
              <a:rPr lang="en-US" dirty="0">
                <a:highlight>
                  <a:srgbClr val="FFFF00"/>
                </a:highlight>
              </a:rPr>
              <a:t>: Khi </a:t>
            </a:r>
            <a:r>
              <a:rPr lang="en-US" dirty="0" err="1">
                <a:highlight>
                  <a:srgbClr val="FFFF00"/>
                </a:highlight>
              </a:rPr>
              <a:t>một</a:t>
            </a:r>
            <a:r>
              <a:rPr lang="en-US" dirty="0">
                <a:highlight>
                  <a:srgbClr val="FFFF00"/>
                </a:highlight>
              </a:rPr>
              <a:t> </a:t>
            </a:r>
            <a:r>
              <a:rPr lang="en-US" dirty="0" err="1">
                <a:highlight>
                  <a:srgbClr val="FFFF00"/>
                </a:highlight>
              </a:rPr>
              <a:t>ứng</a:t>
            </a:r>
            <a:r>
              <a:rPr lang="en-US" dirty="0">
                <a:highlight>
                  <a:srgbClr val="FFFF00"/>
                </a:highlight>
              </a:rPr>
              <a:t> </a:t>
            </a:r>
            <a:r>
              <a:rPr lang="en-US" dirty="0" err="1">
                <a:highlight>
                  <a:srgbClr val="FFFF00"/>
                </a:highlight>
              </a:rPr>
              <a:t>dụng</a:t>
            </a:r>
            <a:r>
              <a:rPr lang="en-US" dirty="0">
                <a:highlight>
                  <a:srgbClr val="FFFF00"/>
                </a:highlight>
              </a:rPr>
              <a:t> </a:t>
            </a:r>
            <a:r>
              <a:rPr lang="en-US" dirty="0" err="1">
                <a:highlight>
                  <a:srgbClr val="FFFF00"/>
                </a:highlight>
              </a:rPr>
              <a:t>gửi</a:t>
            </a:r>
            <a:r>
              <a:rPr lang="en-US" dirty="0">
                <a:highlight>
                  <a:srgbClr val="FFFF00"/>
                </a:highlight>
              </a:rPr>
              <a:t> </a:t>
            </a:r>
            <a:r>
              <a:rPr lang="en-US" dirty="0" err="1">
                <a:highlight>
                  <a:srgbClr val="FFFF00"/>
                </a:highlight>
              </a:rPr>
              <a:t>chuỗi</a:t>
            </a:r>
            <a:r>
              <a:rPr lang="en-US" dirty="0">
                <a:highlight>
                  <a:srgbClr val="FFFF00"/>
                </a:highlight>
              </a:rPr>
              <a:t> "OPEN#&lt;</a:t>
            </a:r>
            <a:r>
              <a:rPr lang="en-US" dirty="0" err="1">
                <a:highlight>
                  <a:srgbClr val="FFFF00"/>
                </a:highlight>
              </a:rPr>
              <a:t>Đường</a:t>
            </a:r>
            <a:r>
              <a:rPr lang="en-US" dirty="0">
                <a:highlight>
                  <a:srgbClr val="FFFF00"/>
                </a:highlight>
              </a:rPr>
              <a:t> </a:t>
            </a:r>
            <a:r>
              <a:rPr lang="en-US" dirty="0" err="1">
                <a:highlight>
                  <a:srgbClr val="FFFF00"/>
                </a:highlight>
              </a:rPr>
              <a:t>dẫn</a:t>
            </a:r>
            <a:r>
              <a:rPr lang="en-US" dirty="0">
                <a:highlight>
                  <a:srgbClr val="FFFF00"/>
                </a:highlight>
              </a:rPr>
              <a:t> &gt;" </a:t>
            </a:r>
            <a:r>
              <a:rPr lang="en-US" dirty="0" err="1">
                <a:highlight>
                  <a:srgbClr val="FFFF00"/>
                </a:highlight>
              </a:rPr>
              <a:t>thì</a:t>
            </a:r>
            <a:r>
              <a:rPr lang="en-US" dirty="0">
                <a:highlight>
                  <a:srgbClr val="FFFF00"/>
                </a:highlight>
              </a:rPr>
              <a:t> </a:t>
            </a:r>
            <a:r>
              <a:rPr lang="en-US" dirty="0" err="1">
                <a:highlight>
                  <a:srgbClr val="FFFF00"/>
                </a:highlight>
              </a:rPr>
              <a:t>ứng</a:t>
            </a:r>
            <a:r>
              <a:rPr lang="en-US" dirty="0">
                <a:highlight>
                  <a:srgbClr val="FFFF00"/>
                </a:highlight>
              </a:rPr>
              <a:t> </a:t>
            </a:r>
            <a:r>
              <a:rPr lang="en-US" dirty="0" err="1">
                <a:highlight>
                  <a:srgbClr val="FFFF00"/>
                </a:highlight>
              </a:rPr>
              <a:t>dụng</a:t>
            </a:r>
            <a:r>
              <a:rPr lang="en-US" dirty="0">
                <a:highlight>
                  <a:srgbClr val="FFFF00"/>
                </a:highlight>
              </a:rPr>
              <a:t> </a:t>
            </a:r>
            <a:r>
              <a:rPr lang="en-US" dirty="0" err="1">
                <a:highlight>
                  <a:srgbClr val="FFFF00"/>
                </a:highlight>
              </a:rPr>
              <a:t>trên</a:t>
            </a:r>
            <a:r>
              <a:rPr lang="en-US" dirty="0">
                <a:highlight>
                  <a:srgbClr val="FFFF00"/>
                </a:highlight>
              </a:rPr>
              <a:t> </a:t>
            </a:r>
            <a:r>
              <a:rPr lang="en-US" dirty="0" err="1">
                <a:highlight>
                  <a:srgbClr val="FFFF00"/>
                </a:highlight>
              </a:rPr>
              <a:t>máy</a:t>
            </a:r>
            <a:r>
              <a:rPr lang="en-US" dirty="0">
                <a:highlight>
                  <a:srgbClr val="FFFF00"/>
                </a:highlight>
              </a:rPr>
              <a:t> kia </a:t>
            </a:r>
            <a:r>
              <a:rPr lang="en-US" dirty="0" err="1">
                <a:highlight>
                  <a:srgbClr val="FFFF00"/>
                </a:highlight>
              </a:rPr>
              <a:t>sẽ</a:t>
            </a:r>
            <a:r>
              <a:rPr lang="en-US" dirty="0">
                <a:highlight>
                  <a:srgbClr val="FFFF00"/>
                </a:highlight>
              </a:rPr>
              <a:t> </a:t>
            </a:r>
            <a:r>
              <a:rPr lang="en-US" dirty="0" err="1">
                <a:highlight>
                  <a:srgbClr val="FFFF00"/>
                </a:highlight>
              </a:rPr>
              <a:t>mở</a:t>
            </a:r>
            <a:r>
              <a:rPr lang="en-US" dirty="0">
                <a:highlight>
                  <a:srgbClr val="FFFF00"/>
                </a:highlight>
              </a:rPr>
              <a:t> file </a:t>
            </a:r>
            <a:r>
              <a:rPr lang="en-US" dirty="0" err="1">
                <a:highlight>
                  <a:srgbClr val="FFFF00"/>
                </a:highlight>
              </a:rPr>
              <a:t>nằm</a:t>
            </a:r>
            <a:r>
              <a:rPr lang="en-US" dirty="0">
                <a:highlight>
                  <a:srgbClr val="FFFF00"/>
                </a:highlight>
              </a:rPr>
              <a:t> </a:t>
            </a:r>
            <a:r>
              <a:rPr lang="en-US" dirty="0" err="1">
                <a:highlight>
                  <a:srgbClr val="FFFF00"/>
                </a:highlight>
              </a:rPr>
              <a:t>trong</a:t>
            </a:r>
            <a:r>
              <a:rPr lang="en-US" dirty="0">
                <a:highlight>
                  <a:srgbClr val="FFFF00"/>
                </a:highlight>
              </a:rPr>
              <a:t> </a:t>
            </a:r>
            <a:r>
              <a:rPr lang="en-US" dirty="0" err="1">
                <a:highlight>
                  <a:srgbClr val="FFFF00"/>
                </a:highlight>
              </a:rPr>
              <a:t>phần</a:t>
            </a:r>
            <a:r>
              <a:rPr lang="en-US" dirty="0">
                <a:highlight>
                  <a:srgbClr val="FFFF00"/>
                </a:highlight>
              </a:rPr>
              <a:t> &lt;</a:t>
            </a:r>
            <a:r>
              <a:rPr lang="en-US" dirty="0" err="1">
                <a:highlight>
                  <a:srgbClr val="FFFF00"/>
                </a:highlight>
              </a:rPr>
              <a:t>đường</a:t>
            </a:r>
            <a:r>
              <a:rPr lang="en-US" dirty="0">
                <a:highlight>
                  <a:srgbClr val="FFFF00"/>
                </a:highlight>
              </a:rPr>
              <a:t> </a:t>
            </a:r>
            <a:r>
              <a:rPr lang="en-US" dirty="0" err="1">
                <a:highlight>
                  <a:srgbClr val="FFFF00"/>
                </a:highlight>
              </a:rPr>
              <a:t>dẫn</a:t>
            </a:r>
            <a:r>
              <a:rPr lang="en-US" dirty="0">
                <a:highlight>
                  <a:srgbClr val="FFFF00"/>
                </a:highlight>
              </a:rPr>
              <a:t>&gt;. Khi </a:t>
            </a:r>
            <a:r>
              <a:rPr lang="en-US" dirty="0" err="1">
                <a:highlight>
                  <a:srgbClr val="FFFF00"/>
                </a:highlight>
              </a:rPr>
              <a:t>một</a:t>
            </a:r>
            <a:r>
              <a:rPr lang="en-US" dirty="0">
                <a:highlight>
                  <a:srgbClr val="FFFF00"/>
                </a:highlight>
              </a:rPr>
              <a:t> </a:t>
            </a:r>
            <a:r>
              <a:rPr lang="en-US" dirty="0" err="1">
                <a:highlight>
                  <a:srgbClr val="FFFF00"/>
                </a:highlight>
              </a:rPr>
              <a:t>ứng</a:t>
            </a:r>
            <a:r>
              <a:rPr lang="en-US" dirty="0">
                <a:highlight>
                  <a:srgbClr val="FFFF00"/>
                </a:highlight>
              </a:rPr>
              <a:t> </a:t>
            </a:r>
            <a:r>
              <a:rPr lang="en-US" dirty="0" err="1">
                <a:highlight>
                  <a:srgbClr val="FFFF00"/>
                </a:highlight>
              </a:rPr>
              <a:t>dụng</a:t>
            </a:r>
            <a:r>
              <a:rPr lang="en-US" dirty="0">
                <a:highlight>
                  <a:srgbClr val="FFFF00"/>
                </a:highlight>
              </a:rPr>
              <a:t> </a:t>
            </a:r>
            <a:r>
              <a:rPr lang="en-US" dirty="0" err="1">
                <a:highlight>
                  <a:srgbClr val="FFFF00"/>
                </a:highlight>
              </a:rPr>
              <a:t>gửi</a:t>
            </a:r>
            <a:r>
              <a:rPr lang="en-US" dirty="0">
                <a:highlight>
                  <a:srgbClr val="FFFF00"/>
                </a:highlight>
              </a:rPr>
              <a:t> </a:t>
            </a:r>
            <a:r>
              <a:rPr lang="en-US" dirty="0" err="1">
                <a:highlight>
                  <a:srgbClr val="FFFF00"/>
                </a:highlight>
              </a:rPr>
              <a:t>chuỗi</a:t>
            </a:r>
            <a:r>
              <a:rPr lang="en-US" dirty="0">
                <a:highlight>
                  <a:srgbClr val="FFFF00"/>
                </a:highlight>
              </a:rPr>
              <a:t> “CLOSEAPP" </a:t>
            </a:r>
            <a:r>
              <a:rPr lang="en-US" dirty="0" err="1">
                <a:highlight>
                  <a:srgbClr val="FFFF00"/>
                </a:highlight>
              </a:rPr>
              <a:t>thì</a:t>
            </a:r>
            <a:r>
              <a:rPr lang="en-US" dirty="0">
                <a:highlight>
                  <a:srgbClr val="FFFF00"/>
                </a:highlight>
              </a:rPr>
              <a:t> </a:t>
            </a:r>
            <a:r>
              <a:rPr lang="en-US" dirty="0" err="1">
                <a:highlight>
                  <a:srgbClr val="FFFF00"/>
                </a:highlight>
              </a:rPr>
              <a:t>ứng</a:t>
            </a:r>
            <a:r>
              <a:rPr lang="en-US" dirty="0">
                <a:highlight>
                  <a:srgbClr val="FFFF00"/>
                </a:highlight>
              </a:rPr>
              <a:t> </a:t>
            </a:r>
            <a:r>
              <a:rPr lang="en-US" dirty="0" err="1">
                <a:highlight>
                  <a:srgbClr val="FFFF00"/>
                </a:highlight>
              </a:rPr>
              <a:t>dụng</a:t>
            </a:r>
            <a:r>
              <a:rPr lang="en-US" dirty="0">
                <a:highlight>
                  <a:srgbClr val="FFFF00"/>
                </a:highlight>
              </a:rPr>
              <a:t> kia </a:t>
            </a:r>
            <a:r>
              <a:rPr lang="en-US" dirty="0" err="1">
                <a:highlight>
                  <a:srgbClr val="FFFF00"/>
                </a:highlight>
              </a:rPr>
              <a:t>sẽ</a:t>
            </a:r>
            <a:r>
              <a:rPr lang="en-US" dirty="0">
                <a:highlight>
                  <a:srgbClr val="FFFF00"/>
                </a:highlight>
              </a:rPr>
              <a:t> </a:t>
            </a:r>
            <a:r>
              <a:rPr lang="en-US" dirty="0" err="1">
                <a:highlight>
                  <a:srgbClr val="FFFF00"/>
                </a:highlight>
              </a:rPr>
              <a:t>tắt</a:t>
            </a:r>
            <a:r>
              <a:rPr lang="en-US" dirty="0">
                <a:highlight>
                  <a:srgbClr val="FFFF00"/>
                </a:highlight>
              </a:rPr>
              <a:t> </a:t>
            </a:r>
            <a:r>
              <a:rPr lang="en-US" dirty="0" err="1">
                <a:highlight>
                  <a:srgbClr val="FFFF00"/>
                </a:highlight>
              </a:rPr>
              <a:t>ứng</a:t>
            </a:r>
            <a:r>
              <a:rPr lang="en-US" dirty="0">
                <a:highlight>
                  <a:srgbClr val="FFFF00"/>
                </a:highlight>
              </a:rPr>
              <a:t> </a:t>
            </a:r>
            <a:r>
              <a:rPr lang="en-US" dirty="0" err="1">
                <a:highlight>
                  <a:srgbClr val="FFFF00"/>
                </a:highlight>
              </a:rPr>
              <a:t>dụng</a:t>
            </a:r>
            <a:r>
              <a:rPr lang="en-US" dirty="0">
                <a:highlight>
                  <a:srgbClr val="FFFF00"/>
                </a:highlight>
              </a:rPr>
              <a:t>.</a:t>
            </a:r>
          </a:p>
        </p:txBody>
      </p:sp>
      <p:sp>
        <p:nvSpPr>
          <p:cNvPr id="4" name="Date Placeholder 3"/>
          <p:cNvSpPr>
            <a:spLocks noGrp="1"/>
          </p:cNvSpPr>
          <p:nvPr>
            <p:ph type="dt" sz="half" idx="10"/>
          </p:nvPr>
        </p:nvSpPr>
        <p:spPr/>
        <p:txBody>
          <a:bodyPr/>
          <a:lstStyle/>
          <a:p>
            <a:fld id="{453EF719-AE58-4F24-BE73-1491B6AD8294}"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97</a:t>
            </a:fld>
            <a:endParaRPr lang="en-US"/>
          </a:p>
        </p:txBody>
      </p:sp>
    </p:spTree>
    <p:extLst>
      <p:ext uri="{BB962C8B-B14F-4D97-AF65-F5344CB8AC3E}">
        <p14:creationId xmlns:p14="http://schemas.microsoft.com/office/powerpoint/2010/main" val="40719939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a:t>
            </a:r>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US"/>
              <a:t>Viết chương trình UDP (ứng dụng A) đặt trên một máy thực hiện các công việc sau: Khi một ứng dụng (B) gửi một chuỗi chữ tiếng Anh thì ứng dụng A sẽ gửi trả lại nghĩa tiếng Việt tương ứng. Nếu từ tiếng Anh không có trong từ điển (từ điển ở đây chỉ có 3 từ Computer, RAM, HDD) thì ứng dụng A gửi trả lại chuỗi "Not found".</a:t>
            </a:r>
          </a:p>
        </p:txBody>
      </p:sp>
      <p:sp>
        <p:nvSpPr>
          <p:cNvPr id="4" name="Date Placeholder 3"/>
          <p:cNvSpPr>
            <a:spLocks noGrp="1"/>
          </p:cNvSpPr>
          <p:nvPr>
            <p:ph type="dt" sz="half" idx="10"/>
          </p:nvPr>
        </p:nvSpPr>
        <p:spPr/>
        <p:txBody>
          <a:bodyPr/>
          <a:lstStyle/>
          <a:p>
            <a:fld id="{8E364CC9-C99F-4B5D-9121-DE0141B54E88}"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98</a:t>
            </a:fld>
            <a:endParaRPr lang="en-US"/>
          </a:p>
        </p:txBody>
      </p:sp>
    </p:spTree>
    <p:extLst>
      <p:ext uri="{BB962C8B-B14F-4D97-AF65-F5344CB8AC3E}">
        <p14:creationId xmlns:p14="http://schemas.microsoft.com/office/powerpoint/2010/main" val="4660188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3"/>
            </a:pPr>
            <a:r>
              <a:rPr lang="en-US" dirty="0" err="1"/>
              <a:t>Viết</a:t>
            </a:r>
            <a:r>
              <a:rPr lang="en-US" dirty="0"/>
              <a:t> </a:t>
            </a:r>
            <a:r>
              <a:rPr lang="en-US" dirty="0" err="1"/>
              <a:t>chương</a:t>
            </a:r>
            <a:r>
              <a:rPr lang="en-US" dirty="0"/>
              <a:t> </a:t>
            </a:r>
            <a:r>
              <a:rPr lang="en-US" dirty="0" err="1"/>
              <a:t>trình</a:t>
            </a:r>
            <a:r>
              <a:rPr lang="en-US" dirty="0"/>
              <a:t> SMTP server </a:t>
            </a:r>
          </a:p>
          <a:p>
            <a:pPr marL="514350" indent="-514350">
              <a:buFont typeface="+mj-lt"/>
              <a:buAutoNum type="arabicPeriod" startAt="3"/>
            </a:pPr>
            <a:r>
              <a:rPr lang="en-US" dirty="0" err="1">
                <a:solidFill>
                  <a:srgbClr val="FF0000"/>
                </a:solidFill>
              </a:rPr>
              <a:t>Viết</a:t>
            </a:r>
            <a:r>
              <a:rPr lang="en-US" dirty="0">
                <a:solidFill>
                  <a:srgbClr val="FF0000"/>
                </a:solidFill>
              </a:rPr>
              <a:t> </a:t>
            </a:r>
            <a:r>
              <a:rPr lang="en-US" dirty="0" err="1">
                <a:solidFill>
                  <a:srgbClr val="FF0000"/>
                </a:solidFill>
              </a:rPr>
              <a:t>chương</a:t>
            </a:r>
            <a:r>
              <a:rPr lang="en-US" dirty="0">
                <a:solidFill>
                  <a:srgbClr val="FF0000"/>
                </a:solidFill>
              </a:rPr>
              <a:t> </a:t>
            </a:r>
            <a:r>
              <a:rPr lang="en-US" dirty="0" err="1">
                <a:solidFill>
                  <a:srgbClr val="FF0000"/>
                </a:solidFill>
              </a:rPr>
              <a:t>trình</a:t>
            </a:r>
            <a:r>
              <a:rPr lang="en-US" dirty="0">
                <a:solidFill>
                  <a:srgbClr val="FF0000"/>
                </a:solidFill>
              </a:rPr>
              <a:t> client/server </a:t>
            </a:r>
            <a:r>
              <a:rPr lang="en-US" dirty="0" err="1">
                <a:solidFill>
                  <a:srgbClr val="FF0000"/>
                </a:solidFill>
              </a:rPr>
              <a:t>trong</a:t>
            </a:r>
            <a:r>
              <a:rPr lang="en-US" dirty="0">
                <a:solidFill>
                  <a:srgbClr val="FF0000"/>
                </a:solidFill>
              </a:rPr>
              <a:t> </a:t>
            </a:r>
            <a:r>
              <a:rPr lang="en-US" dirty="0" err="1">
                <a:solidFill>
                  <a:srgbClr val="FF0000"/>
                </a:solidFill>
              </a:rPr>
              <a:t>đó</a:t>
            </a:r>
            <a:r>
              <a:rPr lang="en-US" dirty="0">
                <a:solidFill>
                  <a:srgbClr val="FF0000"/>
                </a:solidFill>
              </a:rPr>
              <a:t>, </a:t>
            </a:r>
            <a:r>
              <a:rPr lang="en-US" dirty="0" err="1">
                <a:solidFill>
                  <a:srgbClr val="FF0000"/>
                </a:solidFill>
              </a:rPr>
              <a:t>khi</a:t>
            </a:r>
            <a:r>
              <a:rPr lang="en-US" dirty="0">
                <a:solidFill>
                  <a:srgbClr val="FF0000"/>
                </a:solidFill>
              </a:rPr>
              <a:t> client di </a:t>
            </a:r>
            <a:r>
              <a:rPr lang="en-US" dirty="0" err="1">
                <a:solidFill>
                  <a:srgbClr val="FF0000"/>
                </a:solidFill>
              </a:rPr>
              <a:t>chuyển</a:t>
            </a:r>
            <a:r>
              <a:rPr lang="en-US" dirty="0">
                <a:solidFill>
                  <a:srgbClr val="FF0000"/>
                </a:solidFill>
              </a:rPr>
              <a:t> </a:t>
            </a:r>
            <a:r>
              <a:rPr lang="en-US" dirty="0" err="1">
                <a:solidFill>
                  <a:srgbClr val="FF0000"/>
                </a:solidFill>
              </a:rPr>
              <a:t>chuột</a:t>
            </a:r>
            <a:r>
              <a:rPr lang="en-US" dirty="0">
                <a:solidFill>
                  <a:srgbClr val="FF0000"/>
                </a:solidFill>
              </a:rPr>
              <a:t> </a:t>
            </a:r>
            <a:r>
              <a:rPr lang="en-US" dirty="0" err="1">
                <a:solidFill>
                  <a:srgbClr val="FF0000"/>
                </a:solidFill>
              </a:rPr>
              <a:t>thì</a:t>
            </a:r>
            <a:r>
              <a:rPr lang="en-US" dirty="0">
                <a:solidFill>
                  <a:srgbClr val="FF0000"/>
                </a:solidFill>
              </a:rPr>
              <a:t> server </a:t>
            </a:r>
            <a:r>
              <a:rPr lang="en-US" dirty="0" err="1">
                <a:solidFill>
                  <a:srgbClr val="FF0000"/>
                </a:solidFill>
              </a:rPr>
              <a:t>cũng</a:t>
            </a:r>
            <a:r>
              <a:rPr lang="en-US" dirty="0">
                <a:solidFill>
                  <a:srgbClr val="FF0000"/>
                </a:solidFill>
              </a:rPr>
              <a:t> di </a:t>
            </a:r>
            <a:r>
              <a:rPr lang="en-US" dirty="0" err="1">
                <a:solidFill>
                  <a:srgbClr val="FF0000"/>
                </a:solidFill>
              </a:rPr>
              <a:t>chuyển</a:t>
            </a:r>
            <a:r>
              <a:rPr lang="en-US" dirty="0">
                <a:solidFill>
                  <a:srgbClr val="FF0000"/>
                </a:solidFill>
              </a:rPr>
              <a:t> </a:t>
            </a:r>
            <a:r>
              <a:rPr lang="en-US" dirty="0" err="1">
                <a:solidFill>
                  <a:srgbClr val="FF0000"/>
                </a:solidFill>
              </a:rPr>
              <a:t>chuột</a:t>
            </a:r>
            <a:r>
              <a:rPr lang="en-US" dirty="0">
                <a:solidFill>
                  <a:srgbClr val="FF0000"/>
                </a:solidFill>
              </a:rPr>
              <a:t> </a:t>
            </a:r>
            <a:r>
              <a:rPr lang="en-US" dirty="0" err="1">
                <a:solidFill>
                  <a:srgbClr val="FF0000"/>
                </a:solidFill>
              </a:rPr>
              <a:t>theo.</a:t>
            </a:r>
            <a:r>
              <a:rPr lang="en-US" dirty="0">
                <a:solidFill>
                  <a:srgbClr val="FF0000"/>
                </a:solidFill>
              </a:rPr>
              <a:t> (</a:t>
            </a:r>
            <a:r>
              <a:rPr lang="en-US" dirty="0" err="1">
                <a:solidFill>
                  <a:srgbClr val="FF0000"/>
                </a:solidFill>
              </a:rPr>
              <a:t>dựng</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hàm</a:t>
            </a:r>
            <a:r>
              <a:rPr lang="en-US" dirty="0">
                <a:solidFill>
                  <a:srgbClr val="FF0000"/>
                </a:solidFill>
              </a:rPr>
              <a:t> API </a:t>
            </a:r>
            <a:r>
              <a:rPr lang="en-US" dirty="0" err="1">
                <a:solidFill>
                  <a:srgbClr val="FF0000"/>
                </a:solidFill>
              </a:rPr>
              <a:t>về</a:t>
            </a:r>
            <a:r>
              <a:rPr lang="en-US" dirty="0">
                <a:solidFill>
                  <a:srgbClr val="FF0000"/>
                </a:solidFill>
              </a:rPr>
              <a:t> </a:t>
            </a:r>
            <a:r>
              <a:rPr lang="en-US" dirty="0" err="1">
                <a:solidFill>
                  <a:srgbClr val="FF0000"/>
                </a:solidFill>
              </a:rPr>
              <a:t>SetCursorPos</a:t>
            </a:r>
            <a:r>
              <a:rPr lang="en-US" dirty="0">
                <a:solidFill>
                  <a:srgbClr val="FF0000"/>
                </a:solidFill>
              </a:rPr>
              <a:t>…) -- 3 </a:t>
            </a:r>
            <a:r>
              <a:rPr lang="en-US" dirty="0" err="1">
                <a:solidFill>
                  <a:srgbClr val="FF0000"/>
                </a:solidFill>
              </a:rPr>
              <a:t>người</a:t>
            </a:r>
            <a:endParaRPr lang="en-US" dirty="0">
              <a:solidFill>
                <a:srgbClr val="FF0000"/>
              </a:solidFill>
            </a:endParaRPr>
          </a:p>
          <a:p>
            <a:pPr marL="514350" indent="-514350">
              <a:buFont typeface="+mj-lt"/>
              <a:buAutoNum type="arabicPeriod" startAt="3"/>
            </a:pPr>
            <a:r>
              <a:rPr lang="en-US" dirty="0" err="1">
                <a:solidFill>
                  <a:srgbClr val="FF0000"/>
                </a:solidFill>
              </a:rPr>
              <a:t>Viết</a:t>
            </a:r>
            <a:r>
              <a:rPr lang="en-US" dirty="0">
                <a:solidFill>
                  <a:srgbClr val="FF0000"/>
                </a:solidFill>
              </a:rPr>
              <a:t> </a:t>
            </a:r>
            <a:r>
              <a:rPr lang="en-US" dirty="0" err="1">
                <a:solidFill>
                  <a:srgbClr val="FF0000"/>
                </a:solidFill>
              </a:rPr>
              <a:t>chương</a:t>
            </a:r>
            <a:r>
              <a:rPr lang="en-US" dirty="0">
                <a:solidFill>
                  <a:srgbClr val="FF0000"/>
                </a:solidFill>
              </a:rPr>
              <a:t> </a:t>
            </a:r>
            <a:r>
              <a:rPr lang="en-US" dirty="0" err="1">
                <a:solidFill>
                  <a:srgbClr val="FF0000"/>
                </a:solidFill>
              </a:rPr>
              <a:t>trình</a:t>
            </a:r>
            <a:r>
              <a:rPr lang="en-US" dirty="0">
                <a:solidFill>
                  <a:srgbClr val="FF0000"/>
                </a:solidFill>
              </a:rPr>
              <a:t> Client/Server: </a:t>
            </a:r>
            <a:r>
              <a:rPr lang="en-US" dirty="0" err="1">
                <a:solidFill>
                  <a:srgbClr val="FF0000"/>
                </a:solidFill>
              </a:rPr>
              <a:t>Khi</a:t>
            </a:r>
            <a:r>
              <a:rPr lang="en-US" dirty="0">
                <a:solidFill>
                  <a:srgbClr val="FF0000"/>
                </a:solidFill>
              </a:rPr>
              <a:t> client </a:t>
            </a:r>
            <a:r>
              <a:rPr lang="en-US" dirty="0" err="1">
                <a:solidFill>
                  <a:srgbClr val="FF0000"/>
                </a:solidFill>
              </a:rPr>
              <a:t>gửi</a:t>
            </a:r>
            <a:r>
              <a:rPr lang="en-US" dirty="0">
                <a:solidFill>
                  <a:srgbClr val="FF0000"/>
                </a:solidFill>
              </a:rPr>
              <a:t> </a:t>
            </a:r>
            <a:r>
              <a:rPr lang="en-US" dirty="0" err="1">
                <a:solidFill>
                  <a:srgbClr val="FF0000"/>
                </a:solidFill>
              </a:rPr>
              <a:t>chuỗi</a:t>
            </a:r>
            <a:r>
              <a:rPr lang="en-US" dirty="0">
                <a:solidFill>
                  <a:srgbClr val="FF0000"/>
                </a:solidFill>
              </a:rPr>
              <a:t> "shutdown", "restart" </a:t>
            </a:r>
            <a:r>
              <a:rPr lang="en-US" dirty="0" err="1">
                <a:solidFill>
                  <a:srgbClr val="FF0000"/>
                </a:solidFill>
              </a:rPr>
              <a:t>thì</a:t>
            </a:r>
            <a:r>
              <a:rPr lang="en-US" dirty="0">
                <a:solidFill>
                  <a:srgbClr val="FF0000"/>
                </a:solidFill>
              </a:rPr>
              <a:t> Server </a:t>
            </a:r>
            <a:r>
              <a:rPr lang="en-US" dirty="0" err="1">
                <a:solidFill>
                  <a:srgbClr val="FF0000"/>
                </a:solidFill>
              </a:rPr>
              <a:t>sẽ</a:t>
            </a:r>
            <a:r>
              <a:rPr lang="en-US" dirty="0">
                <a:solidFill>
                  <a:srgbClr val="FF0000"/>
                </a:solidFill>
              </a:rPr>
              <a:t> </a:t>
            </a:r>
            <a:r>
              <a:rPr lang="en-US" dirty="0" err="1">
                <a:solidFill>
                  <a:srgbClr val="FF0000"/>
                </a:solidFill>
              </a:rPr>
              <a:t>tắt</a:t>
            </a:r>
            <a:r>
              <a:rPr lang="en-US" dirty="0">
                <a:solidFill>
                  <a:srgbClr val="FF0000"/>
                </a:solidFill>
              </a:rPr>
              <a:t> </a:t>
            </a:r>
            <a:r>
              <a:rPr lang="en-US" dirty="0" err="1">
                <a:solidFill>
                  <a:srgbClr val="FF0000"/>
                </a:solidFill>
              </a:rPr>
              <a:t>máy</a:t>
            </a:r>
            <a:r>
              <a:rPr lang="en-US" dirty="0">
                <a:solidFill>
                  <a:srgbClr val="FF0000"/>
                </a:solidFill>
              </a:rPr>
              <a:t> </a:t>
            </a:r>
            <a:r>
              <a:rPr lang="en-US" dirty="0" err="1">
                <a:solidFill>
                  <a:srgbClr val="FF0000"/>
                </a:solidFill>
              </a:rPr>
              <a:t>và</a:t>
            </a:r>
            <a:r>
              <a:rPr lang="en-US" dirty="0">
                <a:solidFill>
                  <a:srgbClr val="FF0000"/>
                </a:solidFill>
              </a:rPr>
              <a:t> </a:t>
            </a:r>
            <a:r>
              <a:rPr lang="en-US" dirty="0" err="1">
                <a:solidFill>
                  <a:srgbClr val="FF0000"/>
                </a:solidFill>
              </a:rPr>
              <a:t>khởi</a:t>
            </a:r>
            <a:r>
              <a:rPr lang="en-US" dirty="0">
                <a:solidFill>
                  <a:srgbClr val="FF0000"/>
                </a:solidFill>
              </a:rPr>
              <a:t> </a:t>
            </a:r>
            <a:r>
              <a:rPr lang="en-US" dirty="0" err="1">
                <a:solidFill>
                  <a:srgbClr val="FF0000"/>
                </a:solidFill>
              </a:rPr>
              <a:t>động</a:t>
            </a:r>
            <a:r>
              <a:rPr lang="en-US" dirty="0">
                <a:solidFill>
                  <a:srgbClr val="FF0000"/>
                </a:solidFill>
              </a:rPr>
              <a:t> </a:t>
            </a:r>
            <a:r>
              <a:rPr lang="en-US" dirty="0" err="1">
                <a:solidFill>
                  <a:srgbClr val="FF0000"/>
                </a:solidFill>
              </a:rPr>
              <a:t>tương</a:t>
            </a:r>
            <a:r>
              <a:rPr lang="en-US" dirty="0">
                <a:solidFill>
                  <a:srgbClr val="FF0000"/>
                </a:solidFill>
              </a:rPr>
              <a:t> </a:t>
            </a:r>
            <a:r>
              <a:rPr lang="en-US" dirty="0" err="1">
                <a:solidFill>
                  <a:srgbClr val="FF0000"/>
                </a:solidFill>
              </a:rPr>
              <a:t>ứng</a:t>
            </a:r>
            <a:r>
              <a:rPr lang="en-US" dirty="0">
                <a:solidFill>
                  <a:srgbClr val="FF0000"/>
                </a:solidFill>
              </a:rPr>
              <a:t>. (</a:t>
            </a:r>
            <a:r>
              <a:rPr lang="en-US" dirty="0" err="1">
                <a:solidFill>
                  <a:srgbClr val="FF0000"/>
                </a:solidFill>
              </a:rPr>
              <a:t>dựng</a:t>
            </a:r>
            <a:r>
              <a:rPr lang="en-US" dirty="0">
                <a:solidFill>
                  <a:srgbClr val="FF0000"/>
                </a:solidFill>
              </a:rPr>
              <a:t> </a:t>
            </a:r>
            <a:r>
              <a:rPr lang="en-US" dirty="0" err="1">
                <a:solidFill>
                  <a:srgbClr val="FF0000"/>
                </a:solidFill>
              </a:rPr>
              <a:t>hàm</a:t>
            </a:r>
            <a:r>
              <a:rPr lang="en-US" dirty="0">
                <a:solidFill>
                  <a:srgbClr val="FF0000"/>
                </a:solidFill>
              </a:rPr>
              <a:t> API </a:t>
            </a:r>
            <a:r>
              <a:rPr lang="en-US" dirty="0" err="1">
                <a:solidFill>
                  <a:srgbClr val="FF0000"/>
                </a:solidFill>
              </a:rPr>
              <a:t>ExitWindow</a:t>
            </a:r>
            <a:r>
              <a:rPr lang="en-US" dirty="0">
                <a:solidFill>
                  <a:srgbClr val="FF0000"/>
                </a:solidFill>
              </a:rPr>
              <a:t>…) -- 2 </a:t>
            </a:r>
            <a:r>
              <a:rPr lang="en-US" dirty="0" err="1">
                <a:solidFill>
                  <a:srgbClr val="FF0000"/>
                </a:solidFill>
              </a:rPr>
              <a:t>người</a:t>
            </a:r>
            <a:endParaRPr lang="en-US" dirty="0"/>
          </a:p>
        </p:txBody>
      </p:sp>
      <p:sp>
        <p:nvSpPr>
          <p:cNvPr id="4" name="Date Placeholder 3"/>
          <p:cNvSpPr>
            <a:spLocks noGrp="1"/>
          </p:cNvSpPr>
          <p:nvPr>
            <p:ph type="dt" sz="half" idx="10"/>
          </p:nvPr>
        </p:nvSpPr>
        <p:spPr/>
        <p:txBody>
          <a:bodyPr/>
          <a:lstStyle/>
          <a:p>
            <a:fld id="{E75DDD97-148C-4386-9FD0-E99796295229}" type="datetime1">
              <a:rPr lang="vi-VN" smtClean="0"/>
              <a:t>10/09/2024</a:t>
            </a:fld>
            <a:endParaRPr lang="en-US"/>
          </a:p>
        </p:txBody>
      </p:sp>
      <p:sp>
        <p:nvSpPr>
          <p:cNvPr id="5" name="Footer Placeholder 4"/>
          <p:cNvSpPr>
            <a:spLocks noGrp="1"/>
          </p:cNvSpPr>
          <p:nvPr>
            <p:ph type="ftr" sz="quarter" idx="11"/>
          </p:nvPr>
        </p:nvSpPr>
        <p:spPr/>
        <p:txBody>
          <a:bodyPr/>
          <a:lstStyle/>
          <a:p>
            <a:r>
              <a:rPr lang="vi-VN"/>
              <a:t>Chương 3: Sockets</a:t>
            </a:r>
            <a:endParaRPr lang="en-US"/>
          </a:p>
        </p:txBody>
      </p:sp>
      <p:sp>
        <p:nvSpPr>
          <p:cNvPr id="6" name="Slide Number Placeholder 5"/>
          <p:cNvSpPr>
            <a:spLocks noGrp="1"/>
          </p:cNvSpPr>
          <p:nvPr>
            <p:ph type="sldNum" sz="quarter" idx="12"/>
          </p:nvPr>
        </p:nvSpPr>
        <p:spPr/>
        <p:txBody>
          <a:bodyPr/>
          <a:lstStyle/>
          <a:p>
            <a:fld id="{67CF214C-0432-49BA-A478-5B1528AB10DA}" type="slidenum">
              <a:rPr lang="en-US" smtClean="0"/>
              <a:t>99</a:t>
            </a:fld>
            <a:endParaRPr lang="en-US"/>
          </a:p>
        </p:txBody>
      </p:sp>
    </p:spTree>
    <p:extLst>
      <p:ext uri="{BB962C8B-B14F-4D97-AF65-F5344CB8AC3E}">
        <p14:creationId xmlns:p14="http://schemas.microsoft.com/office/powerpoint/2010/main" val="1738651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1285</TotalTime>
  <Words>7831</Words>
  <Application>Microsoft Office PowerPoint</Application>
  <PresentationFormat>On-screen Show (4:3)</PresentationFormat>
  <Paragraphs>1084</Paragraphs>
  <Slides>101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101</vt:i4>
      </vt:variant>
    </vt:vector>
  </HeadingPairs>
  <TitlesOfParts>
    <vt:vector size="106" baseType="lpstr">
      <vt:lpstr>Arial</vt:lpstr>
      <vt:lpstr>Calibri</vt:lpstr>
      <vt:lpstr>Times New Roman</vt:lpstr>
      <vt:lpstr>Wingdings</vt:lpstr>
      <vt:lpstr>Office Theme</vt:lpstr>
      <vt:lpstr>CHƯƠNG 3 SOCKETS</vt:lpstr>
      <vt:lpstr>Nội dung</vt:lpstr>
      <vt:lpstr>Đồ án môn học</vt:lpstr>
      <vt:lpstr>Đồ án môn học</vt:lpstr>
      <vt:lpstr>Socket là gì?</vt:lpstr>
      <vt:lpstr>Khái niệm địa chỉ và cổng (Address &amp; Port)</vt:lpstr>
      <vt:lpstr>Địa chỉ và cổng: nguyên lý</vt:lpstr>
      <vt:lpstr>Địa chỉ và cổng: vấn đề</vt:lpstr>
      <vt:lpstr>Địa chỉ và cổng: cách giải quyết</vt:lpstr>
      <vt:lpstr>Ứng dụng và cổng thường gặp</vt:lpstr>
      <vt:lpstr>Một số quy định</vt:lpstr>
      <vt:lpstr>Lớp IPAddress</vt:lpstr>
      <vt:lpstr>Lớp IPAddress</vt:lpstr>
      <vt:lpstr>Lớp IPAddress</vt:lpstr>
      <vt:lpstr>Lớp IPAddress: các thành viên</vt:lpstr>
      <vt:lpstr>Lớp IPAddress: các thành viên</vt:lpstr>
      <vt:lpstr>Lớp IPAddress: các thành viên</vt:lpstr>
      <vt:lpstr>IPAddress: Ví dụ tạo địa chỉ</vt:lpstr>
      <vt:lpstr>IPAddress: Ví dụ tạo địa chỉ</vt:lpstr>
      <vt:lpstr>IPAddress: Ví dụ kiểm tra địa chỉ</vt:lpstr>
      <vt:lpstr>IPAddress: Ví dụ chuyển địa chỉ hiện hành ra mảng </vt:lpstr>
      <vt:lpstr>Lớp IPEndpoint</vt:lpstr>
      <vt:lpstr>Lớp IPEndpoint: các thành viên</vt:lpstr>
      <vt:lpstr>Lớp IPEndpoint: các thành viên</vt:lpstr>
      <vt:lpstr>Lớp IPEndpoint: ví dụ khởi tạo</vt:lpstr>
      <vt:lpstr>Lớp IPEndpoint: ví dụ khởi tạo</vt:lpstr>
      <vt:lpstr>Lớp IPEndpoint: ví dụ khởi tạo</vt:lpstr>
      <vt:lpstr>Lớp IPHostEntry</vt:lpstr>
      <vt:lpstr>Lớp IPHostEntry: các thành viên</vt:lpstr>
      <vt:lpstr>Lớp DNS</vt:lpstr>
      <vt:lpstr>Lớp DNS: các thành viên</vt:lpstr>
      <vt:lpstr>Lớp DNS: các thành viên</vt:lpstr>
      <vt:lpstr>Lớp DNS: các thành viên</vt:lpstr>
      <vt:lpstr>Lớp DNS: ví dụ 1</vt:lpstr>
      <vt:lpstr>Lớp DNS: ví dụ 2</vt:lpstr>
      <vt:lpstr>Lớp UDPClient </vt:lpstr>
      <vt:lpstr>Lớp UDPClient: trình tự kết nối </vt:lpstr>
      <vt:lpstr>Lớp UDPClient: các thành viên</vt:lpstr>
      <vt:lpstr>Lớp UDPClient: các thành viên</vt:lpstr>
      <vt:lpstr>Lớp UDPClient: các thành viên</vt:lpstr>
      <vt:lpstr>Lớp UDPClient: chương trình chat</vt:lpstr>
      <vt:lpstr>Lớp UDPClient: chương trình chat</vt:lpstr>
      <vt:lpstr>Lớp UDPClient: chương trình chat</vt:lpstr>
      <vt:lpstr>Lớp UDPClient: chương trình chat</vt:lpstr>
      <vt:lpstr>Lớp UDPClient: chương trình chat</vt:lpstr>
      <vt:lpstr>Lớp UDPClient: chương trình chat</vt:lpstr>
      <vt:lpstr>Lớp UDPClient: chương trình chat</vt:lpstr>
      <vt:lpstr>Lớp UDPClient: chương trình chat</vt:lpstr>
      <vt:lpstr>Lớp UDPClient: chương trình chat</vt:lpstr>
      <vt:lpstr>Lớp UDPClient: chương trình chat</vt:lpstr>
      <vt:lpstr>Lớp UDPClient: tổng kết</vt:lpstr>
      <vt:lpstr>Lớp UDPClient: tổng kết</vt:lpstr>
      <vt:lpstr>Lớp TCPClient</vt:lpstr>
      <vt:lpstr>Lớp TCPClient: các thành viên</vt:lpstr>
      <vt:lpstr>Lớp TCPClient: các thành viên</vt:lpstr>
      <vt:lpstr>Lớp TCPClient: các thành viên</vt:lpstr>
      <vt:lpstr>Lớp TCPClient: trình tự kết nối</vt:lpstr>
      <vt:lpstr>Lớp TCPClient: trình tự kết nối</vt:lpstr>
      <vt:lpstr>Lớp TCPClient</vt:lpstr>
      <vt:lpstr>So sánh TCP &amp; UDP</vt:lpstr>
      <vt:lpstr>Chương trình chat dùng TCPClient</vt:lpstr>
      <vt:lpstr>Chương trình chat dùng TCPClient</vt:lpstr>
      <vt:lpstr>Chương trình chat dùng TCPClient</vt:lpstr>
      <vt:lpstr>Chương trình chat dùng TCPClient</vt:lpstr>
      <vt:lpstr>Chương trình chat dùng TCPClient</vt:lpstr>
      <vt:lpstr>Chương trình chat dùng TCPClient</vt:lpstr>
      <vt:lpstr>Lớp TCPClient: chương trình chat</vt:lpstr>
      <vt:lpstr>Lớp TCPClient: chương trình chat</vt:lpstr>
      <vt:lpstr>Lớp TCPClient: chương trình chat</vt:lpstr>
      <vt:lpstr>Lớp TCPClient: ví dụ</vt:lpstr>
      <vt:lpstr>Lớp TCPClient: ví dụ</vt:lpstr>
      <vt:lpstr>Lớp TCPClient: ví dụ</vt:lpstr>
      <vt:lpstr>Lớp TCPClient: ví dụ</vt:lpstr>
      <vt:lpstr>Nhận xét</vt:lpstr>
      <vt:lpstr>Nhận xét</vt:lpstr>
      <vt:lpstr>Viết chương trình Telnet</vt:lpstr>
      <vt:lpstr>Viết chương trình Telnet</vt:lpstr>
      <vt:lpstr>Viết chương trình Telnet</vt:lpstr>
      <vt:lpstr>Viết chương trình Telnet</vt:lpstr>
      <vt:lpstr>Viết chương trình Telnet</vt:lpstr>
      <vt:lpstr>Viết chương trình Telnet</vt:lpstr>
      <vt:lpstr>Viết chương trình Telnet</vt:lpstr>
      <vt:lpstr>Viết chương trình Telnet</vt:lpstr>
      <vt:lpstr>Viết chương trình Telnet</vt:lpstr>
      <vt:lpstr>Viết chương trình Telnet</vt:lpstr>
      <vt:lpstr>Lớp TCPListener</vt:lpstr>
      <vt:lpstr>Lớp TCPClient: các thành viên</vt:lpstr>
      <vt:lpstr>Lớp TCPClient: các thành viên</vt:lpstr>
      <vt:lpstr>Lớp TCPClient: ví dụ xây dựng một ứng dụng Server đơn giản</vt:lpstr>
      <vt:lpstr>Lớp TCPClient: ví dụ xây dựng một ứng dụng Server đơn giản</vt:lpstr>
      <vt:lpstr>Lớp TCPClient: ví dụ xây dựng một ứng dụng Server đơn giản</vt:lpstr>
      <vt:lpstr>Lớp TCPClient: ví dụ xây dựng một ứng dụng Server đơn giản</vt:lpstr>
      <vt:lpstr>Lớp TCPClient: ví dụ xây dựng một ứng dụng Server đơn giản</vt:lpstr>
      <vt:lpstr>Dùng TCP/IP để truyền file</vt:lpstr>
      <vt:lpstr>Debugging network code</vt:lpstr>
      <vt:lpstr>Debugging network code</vt:lpstr>
      <vt:lpstr>Bài tập</vt:lpstr>
      <vt:lpstr>Bài tập</vt:lpstr>
      <vt:lpstr>Bài tập</vt:lpstr>
      <vt:lpstr>Bài tập</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 SOCKETS</dc:title>
  <dc:creator>Tran Ba Nhiem</dc:creator>
  <cp:lastModifiedBy>Lê Minh Khánh Hội</cp:lastModifiedBy>
  <cp:revision>103</cp:revision>
  <dcterms:created xsi:type="dcterms:W3CDTF">2011-05-12T07:25:39Z</dcterms:created>
  <dcterms:modified xsi:type="dcterms:W3CDTF">2024-09-10T06:05:25Z</dcterms:modified>
</cp:coreProperties>
</file>