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79"/>
  </p:notesMasterIdLst>
  <p:handoutMasterIdLst>
    <p:handoutMasterId r:id="rId80"/>
  </p:handoutMasterIdLst>
  <p:sldIdLst>
    <p:sldId id="494" r:id="rId5"/>
    <p:sldId id="332" r:id="rId6"/>
    <p:sldId id="507" r:id="rId7"/>
    <p:sldId id="1492" r:id="rId8"/>
    <p:sldId id="1495" r:id="rId9"/>
    <p:sldId id="1496" r:id="rId10"/>
    <p:sldId id="1497" r:id="rId11"/>
    <p:sldId id="411" r:id="rId12"/>
    <p:sldId id="1494" r:id="rId13"/>
    <p:sldId id="1439" r:id="rId14"/>
    <p:sldId id="412" r:id="rId15"/>
    <p:sldId id="1507" r:id="rId16"/>
    <p:sldId id="1443" r:id="rId17"/>
    <p:sldId id="414" r:id="rId18"/>
    <p:sldId id="1466" r:id="rId19"/>
    <p:sldId id="1467" r:id="rId20"/>
    <p:sldId id="418" r:id="rId21"/>
    <p:sldId id="1446" r:id="rId22"/>
    <p:sldId id="419" r:id="rId23"/>
    <p:sldId id="1505" r:id="rId24"/>
    <p:sldId id="1400" r:id="rId25"/>
    <p:sldId id="420" r:id="rId26"/>
    <p:sldId id="1504" r:id="rId27"/>
    <p:sldId id="1506" r:id="rId28"/>
    <p:sldId id="415" r:id="rId29"/>
    <p:sldId id="416" r:id="rId30"/>
    <p:sldId id="421" r:id="rId31"/>
    <p:sldId id="422" r:id="rId32"/>
    <p:sldId id="423" r:id="rId33"/>
    <p:sldId id="1410" r:id="rId34"/>
    <p:sldId id="1450" r:id="rId35"/>
    <p:sldId id="1451" r:id="rId36"/>
    <p:sldId id="1470" r:id="rId37"/>
    <p:sldId id="1456" r:id="rId38"/>
    <p:sldId id="256" r:id="rId39"/>
    <p:sldId id="353" r:id="rId40"/>
    <p:sldId id="307" r:id="rId41"/>
    <p:sldId id="346" r:id="rId42"/>
    <p:sldId id="323" r:id="rId43"/>
    <p:sldId id="351" r:id="rId44"/>
    <p:sldId id="345" r:id="rId45"/>
    <p:sldId id="309" r:id="rId46"/>
    <p:sldId id="325" r:id="rId47"/>
    <p:sldId id="1499" r:id="rId48"/>
    <p:sldId id="311" r:id="rId49"/>
    <p:sldId id="312" r:id="rId50"/>
    <p:sldId id="324" r:id="rId51"/>
    <p:sldId id="1503" r:id="rId52"/>
    <p:sldId id="314" r:id="rId53"/>
    <p:sldId id="326" r:id="rId54"/>
    <p:sldId id="315" r:id="rId55"/>
    <p:sldId id="1500" r:id="rId56"/>
    <p:sldId id="336" r:id="rId57"/>
    <p:sldId id="327" r:id="rId58"/>
    <p:sldId id="317" r:id="rId59"/>
    <p:sldId id="337" r:id="rId60"/>
    <p:sldId id="341" r:id="rId61"/>
    <p:sldId id="318" r:id="rId62"/>
    <p:sldId id="1502" r:id="rId63"/>
    <p:sldId id="342" r:id="rId64"/>
    <p:sldId id="319" r:id="rId65"/>
    <p:sldId id="320" r:id="rId66"/>
    <p:sldId id="338" r:id="rId67"/>
    <p:sldId id="321" r:id="rId68"/>
    <p:sldId id="1501" r:id="rId69"/>
    <p:sldId id="343" r:id="rId70"/>
    <p:sldId id="329" r:id="rId71"/>
    <p:sldId id="330" r:id="rId72"/>
    <p:sldId id="352" r:id="rId73"/>
    <p:sldId id="331" r:id="rId74"/>
    <p:sldId id="344" r:id="rId75"/>
    <p:sldId id="1498" r:id="rId76"/>
    <p:sldId id="333" r:id="rId77"/>
    <p:sldId id="349" r:id="rId78"/>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6/19/2025</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2</a:t>
            </a:fld>
            <a:endParaRPr lang="de-DE" altLang="en-US"/>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FE33C-70BE-02D0-DDF2-21ECFD2CA077}"/>
            </a:ext>
          </a:extLst>
        </p:cNvPr>
        <p:cNvGrpSpPr/>
        <p:nvPr/>
      </p:nvGrpSpPr>
      <p:grpSpPr>
        <a:xfrm>
          <a:off x="0" y="0"/>
          <a:ext cx="0" cy="0"/>
          <a:chOff x="0" y="0"/>
          <a:chExt cx="0" cy="0"/>
        </a:xfrm>
      </p:grpSpPr>
      <p:sp>
        <p:nvSpPr>
          <p:cNvPr id="98306" name="Rectangle 2">
            <a:extLst>
              <a:ext uri="{FF2B5EF4-FFF2-40B4-BE49-F238E27FC236}">
                <a16:creationId xmlns:a16="http://schemas.microsoft.com/office/drawing/2014/main" id="{1A8AB042-0604-7E59-5820-BB3E6BA9701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Rectangle 3">
            <a:extLst>
              <a:ext uri="{FF2B5EF4-FFF2-40B4-BE49-F238E27FC236}">
                <a16:creationId xmlns:a16="http://schemas.microsoft.com/office/drawing/2014/main" id="{42FA43A0-105F-FDBA-0F7B-D86A08D431D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4933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Arial" pitchFamily="-84" charset="0"/>
                <a:ea typeface="ＭＳ Ｐゴシック" pitchFamily="-84" charset="-128"/>
                <a:cs typeface="ＭＳ Ｐゴシック" pitchFamily="-84" charset="-128"/>
              </a:rPr>
              <a:t> Figure 6.4 depicts the structure of a full encryption round.</a:t>
            </a: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a:p>
        </p:txBody>
      </p:sp>
    </p:spTree>
    <p:extLst>
      <p:ext uri="{BB962C8B-B14F-4D97-AF65-F5344CB8AC3E}">
        <p14:creationId xmlns:p14="http://schemas.microsoft.com/office/powerpoint/2010/main" val="393315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C98546D2-3E77-4F5B-BD79-60EDA5DE75E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38DC1F76-E316-45AE-86C2-8DB441099BE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a:t>
            </a:r>
            <a:endParaRPr lang="en-US">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a:p>
        </p:txBody>
      </p:sp>
    </p:spTree>
    <p:extLst>
      <p:ext uri="{BB962C8B-B14F-4D97-AF65-F5344CB8AC3E}">
        <p14:creationId xmlns:p14="http://schemas.microsoft.com/office/powerpoint/2010/main" val="332748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inverse substitute byte transformation , called </a:t>
            </a:r>
            <a:r>
              <a:rPr lang="en-US" err="1">
                <a:latin typeface="Arial" pitchFamily="-84" charset="0"/>
                <a:ea typeface="ＭＳ Ｐゴシック" pitchFamily="-84" charset="-128"/>
                <a:cs typeface="ＭＳ Ｐゴシック" pitchFamily="-84" charset="-128"/>
              </a:rPr>
              <a:t>InvSubBytes</a:t>
            </a:r>
            <a:r>
              <a:rPr lang="en-US">
                <a:latin typeface="Arial" pitchFamily="-84" charset="0"/>
                <a:ea typeface="ＭＳ Ｐゴシック" pitchFamily="-84" charset="-128"/>
                <a:cs typeface="ＭＳ Ｐゴシック" pitchFamily="-84" charset="-128"/>
              </a:rPr>
              <a:t>, makes use</a:t>
            </a:r>
          </a:p>
          <a:p>
            <a:r>
              <a:rPr lang="en-US">
                <a:latin typeface="Arial" pitchFamily="-84" charset="0"/>
                <a:ea typeface="ＭＳ Ｐゴシック" pitchFamily="-84" charset="-128"/>
                <a:cs typeface="ＭＳ Ｐゴシック" pitchFamily="-84" charset="-128"/>
              </a:rPr>
              <a:t>of the inverse S-box shown in Table 6.2b.</a:t>
            </a:r>
          </a:p>
          <a:p>
            <a:endParaRPr lang="en-US">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a:p>
        </p:txBody>
      </p:sp>
    </p:spTree>
    <p:extLst>
      <p:ext uri="{BB962C8B-B14F-4D97-AF65-F5344CB8AC3E}">
        <p14:creationId xmlns:p14="http://schemas.microsoft.com/office/powerpoint/2010/main" val="174176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DD94FDD-57B1-4312-ADA6-0FE3915EF9DF}"/>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6CDDDFC6-A9EE-4EF5-8AB8-FD892FF330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27005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a:latin typeface="Arial" pitchFamily="-84" charset="0"/>
                <a:ea typeface="ＭＳ Ｐゴシック" pitchFamily="-84" charset="-128"/>
                <a:cs typeface="ＭＳ Ｐゴシック" pitchFamily="-84" charset="-128"/>
              </a:rPr>
              <a:t> The forward shift row transformation ,</a:t>
            </a:r>
          </a:p>
          <a:p>
            <a:r>
              <a:rPr lang="en-US">
                <a:latin typeface="Arial" pitchFamily="-84" charset="0"/>
                <a:ea typeface="ＭＳ Ｐゴシック" pitchFamily="-84" charset="-128"/>
                <a:cs typeface="ＭＳ Ｐゴシック" pitchFamily="-84" charset="-128"/>
              </a:rPr>
              <a:t>called </a:t>
            </a:r>
            <a:r>
              <a:rPr lang="en-US" err="1">
                <a:latin typeface="Arial" pitchFamily="-84" charset="0"/>
                <a:ea typeface="ＭＳ Ｐゴシック" pitchFamily="-84" charset="-128"/>
                <a:cs typeface="ＭＳ Ｐゴシック" pitchFamily="-84" charset="-128"/>
              </a:rPr>
              <a:t>ShiftRows</a:t>
            </a:r>
            <a:r>
              <a:rPr lang="en-US">
                <a:latin typeface="Arial" pitchFamily="-84" charset="0"/>
                <a:ea typeface="ＭＳ Ｐゴシック" pitchFamily="-84" charset="-128"/>
                <a:cs typeface="ＭＳ Ｐゴシック" pitchFamily="-84" charset="-128"/>
              </a:rPr>
              <a:t>, is depicted in Figure 6.7a. The first row of State  is not altered. For</a:t>
            </a:r>
          </a:p>
          <a:p>
            <a:r>
              <a:rPr lang="en-US">
                <a:latin typeface="Arial" pitchFamily="-84" charset="0"/>
                <a:ea typeface="ＭＳ Ｐゴシック" pitchFamily="-84" charset="-128"/>
                <a:cs typeface="ＭＳ Ｐゴシック" pitchFamily="-84" charset="-128"/>
              </a:rPr>
              <a:t>the second row, a 1-byte circular left shift is performed. For the third row, a 2-byte</a:t>
            </a:r>
          </a:p>
          <a:p>
            <a:r>
              <a:rPr lang="en-US">
                <a:latin typeface="Arial" pitchFamily="-84" charset="0"/>
                <a:ea typeface="ＭＳ Ｐゴシック" pitchFamily="-84" charset="-128"/>
                <a:cs typeface="ＭＳ Ｐゴシック" pitchFamily="-84" charset="-128"/>
              </a:rPr>
              <a:t>circular left shift is performed. For the fourth row, a 3-byte circular left shift is performed.</a:t>
            </a:r>
          </a:p>
          <a:p>
            <a:r>
              <a:rPr lang="en-US">
                <a:latin typeface="Arial" pitchFamily="-84" charset="0"/>
                <a:ea typeface="ＭＳ Ｐゴシック" pitchFamily="-84" charset="-128"/>
                <a:cs typeface="ＭＳ Ｐゴシック" pitchFamily="-84" charset="-128"/>
              </a:rPr>
              <a:t>The following is an example of </a:t>
            </a:r>
            <a:r>
              <a:rPr lang="en-US" err="1">
                <a:latin typeface="Arial" pitchFamily="-84" charset="0"/>
                <a:ea typeface="ＭＳ Ｐゴシック" pitchFamily="-84" charset="-128"/>
                <a:cs typeface="ＭＳ Ｐゴシック" pitchFamily="-84" charset="-128"/>
              </a:rPr>
              <a:t>ShiftRows</a:t>
            </a:r>
            <a:r>
              <a:rPr lang="en-US">
                <a:latin typeface="Arial" pitchFamily="-84" charset="0"/>
                <a:ea typeface="ＭＳ Ｐゴシック" pitchFamily="-84" charset="-128"/>
                <a:cs typeface="ＭＳ Ｐゴシック" pitchFamily="-84" charset="-128"/>
              </a:rPr>
              <a:t>.</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The inverse shift row transformation , called </a:t>
            </a:r>
            <a:r>
              <a:rPr lang="en-US" err="1">
                <a:latin typeface="Arial" pitchFamily="-84" charset="0"/>
                <a:ea typeface="ＭＳ Ｐゴシック" pitchFamily="-84" charset="-128"/>
                <a:cs typeface="ＭＳ Ｐゴシック" pitchFamily="-84" charset="-128"/>
              </a:rPr>
              <a:t>InvShiftRows</a:t>
            </a:r>
            <a:r>
              <a:rPr lang="en-US">
                <a:latin typeface="Arial" pitchFamily="-84" charset="0"/>
                <a:ea typeface="ＭＳ Ｐゴシック" pitchFamily="-84" charset="-128"/>
                <a:cs typeface="ＭＳ Ｐゴシック" pitchFamily="-84" charset="-128"/>
              </a:rPr>
              <a:t>, performs the circular</a:t>
            </a:r>
          </a:p>
          <a:p>
            <a:r>
              <a:rPr lang="en-US">
                <a:latin typeface="Arial" pitchFamily="-84" charset="0"/>
                <a:ea typeface="ＭＳ Ｐゴシック" pitchFamily="-84" charset="-128"/>
                <a:cs typeface="ＭＳ Ｐゴシック" pitchFamily="-84" charset="-128"/>
              </a:rPr>
              <a:t>shifts in the opposite direction for each of the last three rows, with a 1-byte</a:t>
            </a:r>
          </a:p>
          <a:p>
            <a:r>
              <a:rPr lang="en-US">
                <a:latin typeface="Arial" pitchFamily="-84" charset="0"/>
                <a:ea typeface="ＭＳ Ｐゴシック" pitchFamily="-84" charset="-128"/>
                <a:cs typeface="ＭＳ Ｐゴシック" pitchFamily="-84" charset="-128"/>
              </a:rPr>
              <a:t>circular right shift for the second row, and so on.</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The forward mix column transformation,</a:t>
            </a:r>
          </a:p>
          <a:p>
            <a:r>
              <a:rPr lang="en-US">
                <a:latin typeface="Arial" pitchFamily="-84" charset="0"/>
                <a:ea typeface="ＭＳ Ｐゴシック" pitchFamily="-84" charset="-128"/>
                <a:cs typeface="ＭＳ Ｐゴシック" pitchFamily="-84" charset="-128"/>
              </a:rPr>
              <a:t>called </a:t>
            </a:r>
            <a:r>
              <a:rPr lang="en-US" err="1">
                <a:latin typeface="Arial" pitchFamily="-84" charset="0"/>
                <a:ea typeface="ＭＳ Ｐゴシック" pitchFamily="-84" charset="-128"/>
                <a:cs typeface="ＭＳ Ｐゴシック" pitchFamily="-84" charset="-128"/>
              </a:rPr>
              <a:t>MixColumns</a:t>
            </a:r>
            <a:r>
              <a:rPr lang="en-US">
                <a:latin typeface="Arial" pitchFamily="-84" charset="0"/>
                <a:ea typeface="ＭＳ Ｐゴシック" pitchFamily="-84" charset="-128"/>
                <a:cs typeface="ＭＳ Ｐゴシック" pitchFamily="-84" charset="-128"/>
              </a:rPr>
              <a:t>, operates on each column individually. Each byte of a column</a:t>
            </a:r>
          </a:p>
          <a:p>
            <a:r>
              <a:rPr lang="en-US">
                <a:latin typeface="Arial" pitchFamily="-84" charset="0"/>
                <a:ea typeface="ＭＳ Ｐゴシック" pitchFamily="-84" charset="-128"/>
                <a:cs typeface="ＭＳ Ｐゴシック" pitchFamily="-84" charset="-128"/>
              </a:rPr>
              <a:t>is mapped into a new value that is a function of all four bytes in that column. The</a:t>
            </a:r>
          </a:p>
          <a:p>
            <a:r>
              <a:rPr lang="en-US">
                <a:latin typeface="Arial" pitchFamily="-84" charset="0"/>
                <a:ea typeface="ＭＳ Ｐゴシック" pitchFamily="-84" charset="-128"/>
                <a:cs typeface="ＭＳ Ｐゴシック" pitchFamily="-84" charset="-128"/>
              </a:rPr>
              <a:t>transformation can be defined by the following matrix multiplication on State</a:t>
            </a:r>
          </a:p>
          <a:p>
            <a:r>
              <a:rPr lang="en-US">
                <a:latin typeface="Arial" pitchFamily="-84" charset="0"/>
                <a:ea typeface="ＭＳ Ｐゴシック" pitchFamily="-84" charset="-128"/>
                <a:cs typeface="ＭＳ Ｐゴシック" pitchFamily="-84" charset="-128"/>
              </a:rPr>
              <a:t> (Figure 6.7b)</a:t>
            </a:r>
          </a:p>
          <a:p>
            <a:endParaRPr lang="en-US">
              <a:latin typeface="Arial" pitchFamily="-84" charset="0"/>
              <a:ea typeface="ＭＳ Ｐゴシック" pitchFamily="-84" charset="-128"/>
              <a:cs typeface="ＭＳ Ｐゴシック" pitchFamily="-84" charset="-128"/>
            </a:endParaRPr>
          </a:p>
          <a:p>
            <a:r>
              <a:rPr lang="en-US">
                <a:latin typeface="Arial" pitchFamily="-84" charset="0"/>
                <a:ea typeface="ＭＳ Ｐゴシック" pitchFamily="-84" charset="-128"/>
                <a:cs typeface="ＭＳ Ｐゴシック" pitchFamily="-84" charset="-128"/>
              </a:rPr>
              <a:t> Each element in the product matrix is the sum of products of elements of one row</a:t>
            </a:r>
          </a:p>
          <a:p>
            <a:r>
              <a:rPr lang="en-US">
                <a:latin typeface="Arial" pitchFamily="-84" charset="0"/>
                <a:ea typeface="ＭＳ Ｐゴシック" pitchFamily="-84" charset="-128"/>
                <a:cs typeface="ＭＳ Ｐゴシック" pitchFamily="-84" charset="-128"/>
              </a:rPr>
              <a:t>and one column. In this case, the individual additions and multiplications  are</a:t>
            </a:r>
          </a:p>
          <a:p>
            <a:r>
              <a:rPr lang="en-US">
                <a:latin typeface="Arial" pitchFamily="-84" charset="0"/>
                <a:ea typeface="ＭＳ Ｐゴシック" pitchFamily="-84" charset="-128"/>
                <a:cs typeface="ＭＳ Ｐゴシック" pitchFamily="-84" charset="-128"/>
              </a:rPr>
              <a:t> performed in GF(2</a:t>
            </a:r>
            <a:r>
              <a:rPr lang="en-US" baseline="30000">
                <a:latin typeface="Arial" pitchFamily="-84" charset="0"/>
                <a:ea typeface="ＭＳ Ｐゴシック" pitchFamily="-84" charset="-128"/>
                <a:cs typeface="ＭＳ Ｐゴシック" pitchFamily="-84" charset="-128"/>
              </a:rPr>
              <a:t>8</a:t>
            </a:r>
            <a:r>
              <a:rPr lang="en-US">
                <a:latin typeface="Arial" pitchFamily="-84" charset="0"/>
                <a:ea typeface="ＭＳ Ｐゴシック" pitchFamily="-84" charset="-128"/>
                <a:cs typeface="ＭＳ Ｐゴシック" pitchFamily="-84" charset="-128"/>
              </a:rPr>
              <a:t> ).</a:t>
            </a:r>
            <a:endParaRPr lang="en-AU">
              <a:latin typeface="Arial" pitchFamily="-84" charset="0"/>
              <a:ea typeface="Arial" pitchFamily="-84" charset="0"/>
              <a:cs typeface="Arial" pitchFamily="-84" charset="0"/>
            </a:endParaRPr>
          </a:p>
          <a:p>
            <a:endParaRPr lang="en-AU">
              <a:latin typeface="Arial" pitchFamily="-84" charset="0"/>
              <a:ea typeface="ＭＳ Ｐゴシック" pitchFamily="-84" charset="-128"/>
              <a:cs typeface="ＭＳ Ｐゴシック" pitchFamily="-84" charset="-128"/>
            </a:endParaRPr>
          </a:p>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a:p>
        </p:txBody>
      </p:sp>
    </p:spTree>
    <p:extLst>
      <p:ext uri="{BB962C8B-B14F-4D97-AF65-F5344CB8AC3E}">
        <p14:creationId xmlns:p14="http://schemas.microsoft.com/office/powerpoint/2010/main" val="2177974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4862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FF6825F-9E95-471A-B3B5-10A8FE769146}"/>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79CC1B78-CF91-4893-9B9E-D712A153A2E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1665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a:p>
        </p:txBody>
      </p:sp>
    </p:spTree>
    <p:extLst>
      <p:ext uri="{BB962C8B-B14F-4D97-AF65-F5344CB8AC3E}">
        <p14:creationId xmlns:p14="http://schemas.microsoft.com/office/powerpoint/2010/main" val="314688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a:p>
        </p:txBody>
      </p:sp>
    </p:spTree>
    <p:extLst>
      <p:ext uri="{BB962C8B-B14F-4D97-AF65-F5344CB8AC3E}">
        <p14:creationId xmlns:p14="http://schemas.microsoft.com/office/powerpoint/2010/main" val="32373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610351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967C3E9-E50E-4E2C-92C1-8368B7C42FC4}"/>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660F9FA5-95BD-4AD5-B2D4-71E46E216E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215662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F7DD635-71CC-4AA8-BCBD-7A90582ABA8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04936B20-AE55-4349-BCEB-17DC9FD580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88123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83E56E9A-19C0-4345-8B0E-83EA449E8E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1B27BE42-BAC5-479B-ADEB-239080047A71}" type="slidenum">
              <a:rPr lang="en-GB" altLang="zh-CN">
                <a:latin typeface="Garamond" panose="02020404030301010803" pitchFamily="18" charset="0"/>
              </a:rPr>
              <a:pPr eaLnBrk="1" hangingPunct="1">
                <a:spcBef>
                  <a:spcPct val="0"/>
                </a:spcBef>
              </a:pPr>
              <a:t>25</a:t>
            </a:fld>
            <a:endParaRPr lang="en-GB" altLang="zh-CN">
              <a:latin typeface="Garamond" panose="02020404030301010803" pitchFamily="18" charset="0"/>
            </a:endParaRPr>
          </a:p>
        </p:txBody>
      </p:sp>
      <p:sp>
        <p:nvSpPr>
          <p:cNvPr id="100355" name="Rectangle 1">
            <a:extLst>
              <a:ext uri="{FF2B5EF4-FFF2-40B4-BE49-F238E27FC236}">
                <a16:creationId xmlns:a16="http://schemas.microsoft.com/office/drawing/2014/main" id="{24DDFEE2-6051-4EA2-96EA-3B1D2A2D183C}"/>
              </a:ext>
            </a:extLst>
          </p:cNvPr>
          <p:cNvSpPr>
            <a:spLocks noGrp="1" noRot="1" noChangeAspect="1" noChangeArrowheads="1" noTextEdit="1"/>
          </p:cNvSpPr>
          <p:nvPr>
            <p:ph type="sldImg"/>
          </p:nvPr>
        </p:nvSpPr>
        <p:spPr bwMode="auto">
          <a:xfrm>
            <a:off x="381000" y="693738"/>
            <a:ext cx="6096000" cy="3429000"/>
          </a:xfrm>
          <a:solidFill>
            <a:srgbClr val="FFFFFF"/>
          </a:solidFill>
          <a:ln>
            <a:solidFill>
              <a:srgbClr val="000000"/>
            </a:solidFill>
            <a:miter lim="800000"/>
            <a:headEnd/>
            <a:tailEnd/>
          </a:ln>
        </p:spPr>
      </p:sp>
      <p:sp>
        <p:nvSpPr>
          <p:cNvPr id="100356" name="Rectangle 2">
            <a:extLst>
              <a:ext uri="{FF2B5EF4-FFF2-40B4-BE49-F238E27FC236}">
                <a16:creationId xmlns:a16="http://schemas.microsoft.com/office/drawing/2014/main" id="{74C40F32-C796-45DF-B148-D95AD466E5C5}"/>
              </a:ext>
            </a:extLst>
          </p:cNvPr>
          <p:cNvSpPr>
            <a:spLocks noGrp="1" noChangeArrowheads="1"/>
          </p:cNvSpPr>
          <p:nvPr>
            <p:ph type="body" idx="1"/>
          </p:nvPr>
        </p:nvSpPr>
        <p:spPr bwMode="auto">
          <a:xfrm>
            <a:off x="685800" y="4341813"/>
            <a:ext cx="5487988" cy="40338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a:spcBef>
                <a:spcPct val="0"/>
              </a:spcBef>
            </a:pPr>
            <a:endParaRPr lang="zh-CN"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ACF301F-402E-4E5D-AF91-A5C374BA5679}"/>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58320F32-948E-4057-BE05-1F1E357865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0BA6C13-E490-4C37-B413-F5E02C4C0F85}"/>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63378FD5-AA72-4AA5-9D76-9213EE8A03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3EAB938-5289-4B72-A1B6-B5F35771A50D}"/>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01F6D241-97A1-468C-A33E-668C2B0844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15D9DA13-9BB7-405B-86FF-B37E2BEEFA7C}"/>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FDB3111A-5601-4987-B1EB-6727DE9BD0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a:p>
        </p:txBody>
      </p:sp>
    </p:spTree>
    <p:extLst>
      <p:ext uri="{BB962C8B-B14F-4D97-AF65-F5344CB8AC3E}">
        <p14:creationId xmlns:p14="http://schemas.microsoft.com/office/powerpoint/2010/main" val="2110453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0B232888-D883-44B4-8116-A239E1834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D9B260E-2E80-4888-8AA5-A3F77DC3A070}" type="slidenum">
              <a:rPr lang="en-AU" altLang="en-US" sz="1200"/>
              <a:pPr eaLnBrk="1" hangingPunct="1"/>
              <a:t>37</a:t>
            </a:fld>
            <a:endParaRPr lang="en-AU" altLang="en-US" sz="1200"/>
          </a:p>
        </p:txBody>
      </p:sp>
      <p:sp>
        <p:nvSpPr>
          <p:cNvPr id="18435" name="Rectangle 2">
            <a:extLst>
              <a:ext uri="{FF2B5EF4-FFF2-40B4-BE49-F238E27FC236}">
                <a16:creationId xmlns:a16="http://schemas.microsoft.com/office/drawing/2014/main" id="{FFD0EDEB-13F7-448C-912D-CBA139C025AE}"/>
              </a:ext>
            </a:extLst>
          </p:cNvPr>
          <p:cNvSpPr>
            <a:spLocks noGrp="1" noRot="1" noChangeAspect="1" noChangeArrowheads="1" noTextEdit="1"/>
          </p:cNvSpPr>
          <p:nvPr>
            <p:ph type="sldImg"/>
          </p:nvPr>
        </p:nvSpPr>
        <p:spPr>
          <a:xfrm>
            <a:off x="2270125" y="533400"/>
            <a:ext cx="4603750" cy="2590800"/>
          </a:xfrm>
          <a:ln/>
        </p:spPr>
      </p:sp>
      <p:sp>
        <p:nvSpPr>
          <p:cNvPr id="18436" name="Rectangle 3">
            <a:extLst>
              <a:ext uri="{FF2B5EF4-FFF2-40B4-BE49-F238E27FC236}">
                <a16:creationId xmlns:a16="http://schemas.microsoft.com/office/drawing/2014/main" id="{9FFFD097-FDB7-4792-87B8-1FD1EF3B5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38</a:t>
            </a:fld>
            <a:endParaRPr lang="de-DE" altLang="en-US"/>
          </a:p>
        </p:txBody>
      </p:sp>
    </p:spTree>
    <p:extLst>
      <p:ext uri="{BB962C8B-B14F-4D97-AF65-F5344CB8AC3E}">
        <p14:creationId xmlns:p14="http://schemas.microsoft.com/office/powerpoint/2010/main" val="9255590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FE9B248-F55B-4F28-A1E2-5933A5BBD5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88A595-EA5F-40C6-96FB-540B74429B9E}" type="slidenum">
              <a:rPr lang="en-AU" altLang="en-US" sz="1200"/>
              <a:pPr eaLnBrk="1" hangingPunct="1"/>
              <a:t>42</a:t>
            </a:fld>
            <a:endParaRPr lang="en-AU" altLang="en-US" sz="1200"/>
          </a:p>
        </p:txBody>
      </p:sp>
      <p:sp>
        <p:nvSpPr>
          <p:cNvPr id="25603" name="Rectangle 2">
            <a:extLst>
              <a:ext uri="{FF2B5EF4-FFF2-40B4-BE49-F238E27FC236}">
                <a16:creationId xmlns:a16="http://schemas.microsoft.com/office/drawing/2014/main" id="{3A8E603B-A0E3-47B5-ACC7-CCCF65ABEF84}"/>
              </a:ext>
            </a:extLst>
          </p:cNvPr>
          <p:cNvSpPr>
            <a:spLocks noGrp="1" noRot="1" noChangeAspect="1" noChangeArrowheads="1" noTextEdit="1"/>
          </p:cNvSpPr>
          <p:nvPr>
            <p:ph type="sldImg"/>
          </p:nvPr>
        </p:nvSpPr>
        <p:spPr>
          <a:xfrm>
            <a:off x="2270125" y="533400"/>
            <a:ext cx="4603750" cy="2590800"/>
          </a:xfrm>
          <a:ln/>
        </p:spPr>
      </p:sp>
      <p:sp>
        <p:nvSpPr>
          <p:cNvPr id="25604" name="Rectangle 3">
            <a:extLst>
              <a:ext uri="{FF2B5EF4-FFF2-40B4-BE49-F238E27FC236}">
                <a16:creationId xmlns:a16="http://schemas.microsoft.com/office/drawing/2014/main" id="{758BABFA-20E3-4525-9A52-642B592700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3-11.</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43</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3663CC8-C67F-4079-B33F-3FA4F6F31D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8DEAA57-F75E-49BC-8E79-8B47902517E7}" type="slidenum">
              <a:rPr lang="en-AU" altLang="en-US" sz="1200"/>
              <a:pPr eaLnBrk="1" hangingPunct="1"/>
              <a:t>44</a:t>
            </a:fld>
            <a:endParaRPr lang="en-AU" altLang="en-US" sz="1200"/>
          </a:p>
        </p:txBody>
      </p:sp>
      <p:sp>
        <p:nvSpPr>
          <p:cNvPr id="27651" name="Rectangle 2">
            <a:extLst>
              <a:ext uri="{FF2B5EF4-FFF2-40B4-BE49-F238E27FC236}">
                <a16:creationId xmlns:a16="http://schemas.microsoft.com/office/drawing/2014/main" id="{2468CD28-BE64-4BFB-AD8A-9882A9C7CE92}"/>
              </a:ext>
            </a:extLst>
          </p:cNvPr>
          <p:cNvSpPr>
            <a:spLocks noGrp="1" noRot="1" noChangeAspect="1" noChangeArrowheads="1" noTextEdit="1"/>
          </p:cNvSpPr>
          <p:nvPr>
            <p:ph type="sldImg"/>
          </p:nvPr>
        </p:nvSpPr>
        <p:spPr>
          <a:xfrm>
            <a:off x="2270125" y="533400"/>
            <a:ext cx="4603750" cy="2590800"/>
          </a:xfrm>
          <a:ln/>
        </p:spPr>
      </p:sp>
      <p:sp>
        <p:nvSpPr>
          <p:cNvPr id="27652" name="Rectangle 3">
            <a:extLst>
              <a:ext uri="{FF2B5EF4-FFF2-40B4-BE49-F238E27FC236}">
                <a16:creationId xmlns:a16="http://schemas.microsoft.com/office/drawing/2014/main" id="{1DCE8BE8-2CF2-45AB-8927-E9F54E0EA5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93877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4FF4812-F772-4DA3-BB7B-BFAA83C57B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BFB26EF-1C63-406B-A4ED-2E55C7B8BFBD}" type="slidenum">
              <a:rPr lang="en-AU" altLang="en-US" sz="1200"/>
              <a:pPr eaLnBrk="1" hangingPunct="1"/>
              <a:t>45</a:t>
            </a:fld>
            <a:endParaRPr lang="en-AU" altLang="en-US" sz="1200"/>
          </a:p>
        </p:txBody>
      </p:sp>
      <p:sp>
        <p:nvSpPr>
          <p:cNvPr id="29699" name="Rectangle 2">
            <a:extLst>
              <a:ext uri="{FF2B5EF4-FFF2-40B4-BE49-F238E27FC236}">
                <a16:creationId xmlns:a16="http://schemas.microsoft.com/office/drawing/2014/main" id="{22999928-C142-4EFF-A6E9-3D0D68B9D622}"/>
              </a:ext>
            </a:extLst>
          </p:cNvPr>
          <p:cNvSpPr>
            <a:spLocks noGrp="1" noRot="1" noChangeAspect="1" noChangeArrowheads="1" noTextEdit="1"/>
          </p:cNvSpPr>
          <p:nvPr>
            <p:ph type="sldImg"/>
          </p:nvPr>
        </p:nvSpPr>
        <p:spPr>
          <a:xfrm>
            <a:off x="2270125" y="533400"/>
            <a:ext cx="4603750" cy="2590800"/>
          </a:xfrm>
          <a:ln/>
        </p:spPr>
      </p:sp>
      <p:sp>
        <p:nvSpPr>
          <p:cNvPr id="29700" name="Rectangle 3">
            <a:extLst>
              <a:ext uri="{FF2B5EF4-FFF2-40B4-BE49-F238E27FC236}">
                <a16:creationId xmlns:a16="http://schemas.microsoft.com/office/drawing/2014/main" id="{0DB1C7FA-757E-48F7-B3FA-119E49757D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8FF3B7C-87BA-47AC-8188-4A23887D3E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0CB2DD-34CE-4AC2-B36C-55B06EC0082E}" type="slidenum">
              <a:rPr lang="en-AU" altLang="en-US" sz="1200"/>
              <a:pPr eaLnBrk="1" hangingPunct="1"/>
              <a:t>46</a:t>
            </a:fld>
            <a:endParaRPr lang="en-AU" altLang="en-US" sz="1200"/>
          </a:p>
        </p:txBody>
      </p:sp>
      <p:sp>
        <p:nvSpPr>
          <p:cNvPr id="31747" name="Rectangle 2">
            <a:extLst>
              <a:ext uri="{FF2B5EF4-FFF2-40B4-BE49-F238E27FC236}">
                <a16:creationId xmlns:a16="http://schemas.microsoft.com/office/drawing/2014/main" id="{79D06BCF-FD02-4B76-989B-20594A8047A0}"/>
              </a:ext>
            </a:extLst>
          </p:cNvPr>
          <p:cNvSpPr>
            <a:spLocks noGrp="1" noRot="1" noChangeAspect="1" noChangeArrowheads="1" noTextEdit="1"/>
          </p:cNvSpPr>
          <p:nvPr>
            <p:ph type="sldImg"/>
          </p:nvPr>
        </p:nvSpPr>
        <p:spPr>
          <a:xfrm>
            <a:off x="2270125" y="533400"/>
            <a:ext cx="4603750" cy="2590800"/>
          </a:xfrm>
          <a:ln/>
        </p:spPr>
      </p:sp>
      <p:sp>
        <p:nvSpPr>
          <p:cNvPr id="31748" name="Rectangle 3">
            <a:extLst>
              <a:ext uri="{FF2B5EF4-FFF2-40B4-BE49-F238E27FC236}">
                <a16:creationId xmlns:a16="http://schemas.microsoft.com/office/drawing/2014/main" id="{57ADE884-C2E6-4842-8F6B-9F521E8F96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3-12.</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7958782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5FE04B7-9233-4C7E-A963-B144A877F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0022F5-8BB3-4AA6-B3A9-EA339E740B2D}" type="slidenum">
              <a:rPr lang="en-AU" altLang="en-US" sz="1200"/>
              <a:pPr eaLnBrk="1" hangingPunct="1"/>
              <a:t>49</a:t>
            </a:fld>
            <a:endParaRPr lang="en-AU" altLang="en-US" sz="1200"/>
          </a:p>
        </p:txBody>
      </p:sp>
      <p:sp>
        <p:nvSpPr>
          <p:cNvPr id="34819" name="Rectangle 2">
            <a:extLst>
              <a:ext uri="{FF2B5EF4-FFF2-40B4-BE49-F238E27FC236}">
                <a16:creationId xmlns:a16="http://schemas.microsoft.com/office/drawing/2014/main" id="{5EDED335-8B25-4D2D-A246-AD4F359F59D2}"/>
              </a:ext>
            </a:extLst>
          </p:cNvPr>
          <p:cNvSpPr>
            <a:spLocks noGrp="1" noRot="1" noChangeAspect="1" noChangeArrowheads="1" noTextEdit="1"/>
          </p:cNvSpPr>
          <p:nvPr>
            <p:ph type="sldImg"/>
          </p:nvPr>
        </p:nvSpPr>
        <p:spPr>
          <a:xfrm>
            <a:off x="2270125" y="533400"/>
            <a:ext cx="4603750" cy="2590800"/>
          </a:xfrm>
          <a:ln/>
        </p:spPr>
      </p:sp>
      <p:sp>
        <p:nvSpPr>
          <p:cNvPr id="34820" name="Rectangle 3">
            <a:extLst>
              <a:ext uri="{FF2B5EF4-FFF2-40B4-BE49-F238E27FC236}">
                <a16:creationId xmlns:a16="http://schemas.microsoft.com/office/drawing/2014/main" id="{ED67EE19-194B-4DC0-83F4-A1954B58CE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51</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D834A2A-28EE-449A-99F8-4C6FDEED98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BDD5AF-F697-4B01-9505-E79F6BB9F9FB}" type="slidenum">
              <a:rPr lang="en-AU" altLang="en-US" sz="1200"/>
              <a:pPr eaLnBrk="1" hangingPunct="1"/>
              <a:t>52</a:t>
            </a:fld>
            <a:endParaRPr lang="en-AU" altLang="en-US" sz="1200"/>
          </a:p>
        </p:txBody>
      </p:sp>
      <p:sp>
        <p:nvSpPr>
          <p:cNvPr id="37891" name="Rectangle 2">
            <a:extLst>
              <a:ext uri="{FF2B5EF4-FFF2-40B4-BE49-F238E27FC236}">
                <a16:creationId xmlns:a16="http://schemas.microsoft.com/office/drawing/2014/main" id="{8262CC34-5BA2-4DDC-8562-9DB893369E89}"/>
              </a:ext>
            </a:extLst>
          </p:cNvPr>
          <p:cNvSpPr>
            <a:spLocks noGrp="1" noRot="1" noChangeAspect="1" noChangeArrowheads="1" noTextEdit="1"/>
          </p:cNvSpPr>
          <p:nvPr>
            <p:ph type="sldImg"/>
          </p:nvPr>
        </p:nvSpPr>
        <p:spPr>
          <a:xfrm>
            <a:off x="2270125" y="533400"/>
            <a:ext cx="4603750" cy="2590800"/>
          </a:xfrm>
          <a:ln/>
        </p:spPr>
      </p:sp>
      <p:sp>
        <p:nvSpPr>
          <p:cNvPr id="37892" name="Rectangle 3">
            <a:extLst>
              <a:ext uri="{FF2B5EF4-FFF2-40B4-BE49-F238E27FC236}">
                <a16:creationId xmlns:a16="http://schemas.microsoft.com/office/drawing/2014/main" id="{740BBCC7-2422-4F8C-A6BE-34E813D9A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3-13.</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3287951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a:extLst>
              <a:ext uri="{FF2B5EF4-FFF2-40B4-BE49-F238E27FC236}">
                <a16:creationId xmlns:a16="http://schemas.microsoft.com/office/drawing/2014/main" id="{10A6D9E5-550E-4143-8AA6-AE69561910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A40ED2-C149-4029-8237-DC313D7E87FC}" type="slidenum">
              <a:rPr lang="en-AU" altLang="en-US" sz="1200"/>
              <a:pPr eaLnBrk="1" hangingPunct="1"/>
              <a:t>54</a:t>
            </a:fld>
            <a:endParaRPr lang="en-AU" altLang="en-US" sz="1200"/>
          </a:p>
        </p:txBody>
      </p:sp>
      <p:sp>
        <p:nvSpPr>
          <p:cNvPr id="40963" name="Rectangle 2">
            <a:extLst>
              <a:ext uri="{FF2B5EF4-FFF2-40B4-BE49-F238E27FC236}">
                <a16:creationId xmlns:a16="http://schemas.microsoft.com/office/drawing/2014/main" id="{56558498-0BE8-4677-A256-66B9D7644DCE}"/>
              </a:ext>
            </a:extLst>
          </p:cNvPr>
          <p:cNvSpPr>
            <a:spLocks noGrp="1" noRot="1" noChangeAspect="1" noChangeArrowheads="1" noTextEdit="1"/>
          </p:cNvSpPr>
          <p:nvPr>
            <p:ph type="sldImg"/>
          </p:nvPr>
        </p:nvSpPr>
        <p:spPr>
          <a:xfrm>
            <a:off x="2270125" y="533400"/>
            <a:ext cx="4603750" cy="2590800"/>
          </a:xfrm>
          <a:ln/>
        </p:spPr>
      </p:sp>
      <p:sp>
        <p:nvSpPr>
          <p:cNvPr id="40964" name="Rectangle 3">
            <a:extLst>
              <a:ext uri="{FF2B5EF4-FFF2-40B4-BE49-F238E27FC236}">
                <a16:creationId xmlns:a16="http://schemas.microsoft.com/office/drawing/2014/main" id="{9ACF25CB-A2A0-4A64-9CA9-DAF7C028F6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A0817C8F-0266-4E3C-A4AD-857FAB22F2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33079F-9F19-4B05-90EB-D707766FA47D}" type="slidenum">
              <a:rPr lang="en-AU" altLang="en-US" sz="1200"/>
              <a:pPr eaLnBrk="1" hangingPunct="1"/>
              <a:t>55</a:t>
            </a:fld>
            <a:endParaRPr lang="en-AU" altLang="en-US" sz="1200"/>
          </a:p>
        </p:txBody>
      </p:sp>
      <p:sp>
        <p:nvSpPr>
          <p:cNvPr id="43011" name="Rectangle 2">
            <a:extLst>
              <a:ext uri="{FF2B5EF4-FFF2-40B4-BE49-F238E27FC236}">
                <a16:creationId xmlns:a16="http://schemas.microsoft.com/office/drawing/2014/main" id="{925CB696-5FB5-420D-B56A-B75D61EBA4B3}"/>
              </a:ext>
            </a:extLst>
          </p:cNvPr>
          <p:cNvSpPr>
            <a:spLocks noGrp="1" noRot="1" noChangeAspect="1" noChangeArrowheads="1" noTextEdit="1"/>
          </p:cNvSpPr>
          <p:nvPr>
            <p:ph type="sldImg"/>
          </p:nvPr>
        </p:nvSpPr>
        <p:spPr>
          <a:xfrm>
            <a:off x="2270125" y="533400"/>
            <a:ext cx="4603750" cy="2590800"/>
          </a:xfrm>
          <a:ln/>
        </p:spPr>
      </p:sp>
      <p:sp>
        <p:nvSpPr>
          <p:cNvPr id="43012" name="Rectangle 3">
            <a:extLst>
              <a:ext uri="{FF2B5EF4-FFF2-40B4-BE49-F238E27FC236}">
                <a16:creationId xmlns:a16="http://schemas.microsoft.com/office/drawing/2014/main" id="{E826C3B1-9AD1-46B5-960C-BB07855A7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58</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1F3413C-7D0A-4159-9EC6-285EA1C5DF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3FDC37-BA27-45C6-B0CC-8FC605F3AF51}" type="slidenum">
              <a:rPr lang="en-AU" altLang="en-US" sz="1200"/>
              <a:pPr eaLnBrk="1" hangingPunct="1"/>
              <a:t>59</a:t>
            </a:fld>
            <a:endParaRPr lang="en-AU" altLang="en-US" sz="1200"/>
          </a:p>
        </p:txBody>
      </p:sp>
      <p:sp>
        <p:nvSpPr>
          <p:cNvPr id="47107" name="Rectangle 2">
            <a:extLst>
              <a:ext uri="{FF2B5EF4-FFF2-40B4-BE49-F238E27FC236}">
                <a16:creationId xmlns:a16="http://schemas.microsoft.com/office/drawing/2014/main" id="{9B3B96D4-1B87-4D8C-A71E-18ADB9D57E00}"/>
              </a:ext>
            </a:extLst>
          </p:cNvPr>
          <p:cNvSpPr>
            <a:spLocks noGrp="1" noRot="1" noChangeAspect="1" noChangeArrowheads="1" noTextEdit="1"/>
          </p:cNvSpPr>
          <p:nvPr>
            <p:ph type="sldImg"/>
          </p:nvPr>
        </p:nvSpPr>
        <p:spPr>
          <a:xfrm>
            <a:off x="2270125" y="533400"/>
            <a:ext cx="4603750" cy="2590800"/>
          </a:xfrm>
          <a:ln/>
        </p:spPr>
      </p:sp>
      <p:sp>
        <p:nvSpPr>
          <p:cNvPr id="47108" name="Rectangle 3">
            <a:extLst>
              <a:ext uri="{FF2B5EF4-FFF2-40B4-BE49-F238E27FC236}">
                <a16:creationId xmlns:a16="http://schemas.microsoft.com/office/drawing/2014/main" id="{3D0F9876-A5C3-41FD-98BF-1EE1ABA093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3-14.</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5207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943E1A7-7B2F-4EF1-9B5A-5834B6CCE5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D88D50F-3716-4E2A-B48B-D7F4A5C5EEBE}" type="slidenum">
              <a:rPr lang="en-AU" altLang="en-US" sz="1200"/>
              <a:pPr eaLnBrk="1" hangingPunct="1"/>
              <a:t>61</a:t>
            </a:fld>
            <a:endParaRPr lang="en-AU" altLang="en-US" sz="1200"/>
          </a:p>
        </p:txBody>
      </p:sp>
      <p:sp>
        <p:nvSpPr>
          <p:cNvPr id="50179" name="Rectangle 2">
            <a:extLst>
              <a:ext uri="{FF2B5EF4-FFF2-40B4-BE49-F238E27FC236}">
                <a16:creationId xmlns:a16="http://schemas.microsoft.com/office/drawing/2014/main" id="{6CBC1AC8-3100-4FB4-9551-9A6472907B6D}"/>
              </a:ext>
            </a:extLst>
          </p:cNvPr>
          <p:cNvSpPr>
            <a:spLocks noGrp="1" noRot="1" noChangeAspect="1" noChangeArrowheads="1" noTextEdit="1"/>
          </p:cNvSpPr>
          <p:nvPr>
            <p:ph type="sldImg"/>
          </p:nvPr>
        </p:nvSpPr>
        <p:spPr>
          <a:xfrm>
            <a:off x="2270125" y="533400"/>
            <a:ext cx="4603750" cy="2590800"/>
          </a:xfrm>
          <a:ln/>
        </p:spPr>
      </p:sp>
      <p:sp>
        <p:nvSpPr>
          <p:cNvPr id="50180" name="Rectangle 3">
            <a:extLst>
              <a:ext uri="{FF2B5EF4-FFF2-40B4-BE49-F238E27FC236}">
                <a16:creationId xmlns:a16="http://schemas.microsoft.com/office/drawing/2014/main" id="{DB48DF0B-209F-4A1E-8F2B-764AD05F6B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64</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48005E8-C680-4971-BDC4-FC377CFAD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FB4A421-17B4-4D58-B690-8D91D775DBB8}" type="slidenum">
              <a:rPr lang="en-AU" altLang="en-US" sz="1200"/>
              <a:pPr eaLnBrk="1" hangingPunct="1"/>
              <a:t>65</a:t>
            </a:fld>
            <a:endParaRPr lang="en-AU" altLang="en-US" sz="1200"/>
          </a:p>
        </p:txBody>
      </p:sp>
      <p:sp>
        <p:nvSpPr>
          <p:cNvPr id="54275" name="Rectangle 2">
            <a:extLst>
              <a:ext uri="{FF2B5EF4-FFF2-40B4-BE49-F238E27FC236}">
                <a16:creationId xmlns:a16="http://schemas.microsoft.com/office/drawing/2014/main" id="{3C7D53C8-BBFD-4E24-B6EB-732371CA87A8}"/>
              </a:ext>
            </a:extLst>
          </p:cNvPr>
          <p:cNvSpPr>
            <a:spLocks noGrp="1" noRot="1" noChangeAspect="1" noChangeArrowheads="1" noTextEdit="1"/>
          </p:cNvSpPr>
          <p:nvPr>
            <p:ph type="sldImg"/>
          </p:nvPr>
        </p:nvSpPr>
        <p:spPr>
          <a:xfrm>
            <a:off x="2270125" y="533400"/>
            <a:ext cx="4603750" cy="2590800"/>
          </a:xfrm>
          <a:ln/>
        </p:spPr>
      </p:sp>
      <p:sp>
        <p:nvSpPr>
          <p:cNvPr id="54276" name="Rectangle 3">
            <a:extLst>
              <a:ext uri="{FF2B5EF4-FFF2-40B4-BE49-F238E27FC236}">
                <a16:creationId xmlns:a16="http://schemas.microsoft.com/office/drawing/2014/main" id="{DAB398A5-D499-42E0-8EF8-30E5DD6471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 3-15.</a:t>
            </a:r>
            <a:endParaRPr lang="en-AU"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72943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7</a:t>
            </a:fld>
            <a:endParaRPr lang="de-DE" altLang="en-US"/>
          </a:p>
        </p:txBody>
      </p:sp>
    </p:spTree>
    <p:extLst>
      <p:ext uri="{BB962C8B-B14F-4D97-AF65-F5344CB8AC3E}">
        <p14:creationId xmlns:p14="http://schemas.microsoft.com/office/powerpoint/2010/main" val="4282984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CD70981A-51A0-42C9-949A-C4E9EC94BB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64D09E4-FCB8-4F30-9C0D-946C5BE3E99E}" type="slidenum">
              <a:rPr lang="en-AU" altLang="en-US" sz="1200"/>
              <a:pPr eaLnBrk="1" hangingPunct="1"/>
              <a:t>67</a:t>
            </a:fld>
            <a:endParaRPr lang="en-AU" altLang="en-US" sz="1200"/>
          </a:p>
        </p:txBody>
      </p:sp>
      <p:sp>
        <p:nvSpPr>
          <p:cNvPr id="57347" name="Rectangle 2">
            <a:extLst>
              <a:ext uri="{FF2B5EF4-FFF2-40B4-BE49-F238E27FC236}">
                <a16:creationId xmlns:a16="http://schemas.microsoft.com/office/drawing/2014/main" id="{10F23E06-5DD7-4CF7-831B-A145D35CF2C1}"/>
              </a:ext>
            </a:extLst>
          </p:cNvPr>
          <p:cNvSpPr>
            <a:spLocks noGrp="1" noRot="1" noChangeAspect="1" noChangeArrowheads="1" noTextEdit="1"/>
          </p:cNvSpPr>
          <p:nvPr>
            <p:ph type="sldImg"/>
          </p:nvPr>
        </p:nvSpPr>
        <p:spPr>
          <a:xfrm>
            <a:off x="2270125" y="533400"/>
            <a:ext cx="4603750" cy="2590800"/>
          </a:xfrm>
          <a:ln/>
        </p:spPr>
      </p:sp>
      <p:sp>
        <p:nvSpPr>
          <p:cNvPr id="57348" name="Rectangle 3">
            <a:extLst>
              <a:ext uri="{FF2B5EF4-FFF2-40B4-BE49-F238E27FC236}">
                <a16:creationId xmlns:a16="http://schemas.microsoft.com/office/drawing/2014/main" id="{55C895EC-7BCC-4BCD-A49F-5F05D4AF8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F8523166-338E-485D-8B89-4395E2F790D3}"/>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2CCFDB24-9CEF-4A2F-B675-1943E10BB63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a:p>
        </p:txBody>
      </p:sp>
    </p:spTree>
    <p:extLst>
      <p:ext uri="{BB962C8B-B14F-4D97-AF65-F5344CB8AC3E}">
        <p14:creationId xmlns:p14="http://schemas.microsoft.com/office/powerpoint/2010/main" val="553727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85C7793-E8CC-4A22-A26E-2FAB1981FCE2}"/>
              </a:ext>
            </a:extLst>
          </p:cNvPr>
          <p:cNvSpPr>
            <a:spLocks noGrp="1" noRot="1" noChangeAspect="1" noChangeArrowheads="1" noTextEdit="1"/>
          </p:cNvSpPr>
          <p:nvPr>
            <p:ph type="sldImg"/>
          </p:nvPr>
        </p:nvSpPr>
        <p:spPr bwMode="auto">
          <a:xfrm>
            <a:off x="2270125" y="533400"/>
            <a:ext cx="4603750" cy="25908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DD3DCE11-4733-4768-B2BE-CF43029D46B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756891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165691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385905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1996827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880067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865863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10" name="Picture Placeholder 9"/>
          <p:cNvSpPr>
            <a:spLocks noGrp="1"/>
          </p:cNvSpPr>
          <p:nvPr>
            <p:ph type="pic" sz="quarter" idx="14"/>
          </p:nvPr>
        </p:nvSpPr>
        <p:spPr>
          <a:xfrm>
            <a:off x="609600" y="5257800"/>
            <a:ext cx="10972800" cy="762000"/>
          </a:xfrm>
        </p:spPr>
        <p:txBody>
          <a:bodyPr/>
          <a:lstStyle/>
          <a:p>
            <a:endParaRPr lang="en-US"/>
          </a:p>
        </p:txBody>
      </p:sp>
      <p:sp>
        <p:nvSpPr>
          <p:cNvPr id="5" name="Picture Placeholder 4"/>
          <p:cNvSpPr>
            <a:spLocks noGrp="1"/>
          </p:cNvSpPr>
          <p:nvPr>
            <p:ph type="pic" sz="quarter" idx="15"/>
          </p:nvPr>
        </p:nvSpPr>
        <p:spPr>
          <a:xfrm>
            <a:off x="1219200" y="3581400"/>
            <a:ext cx="9347200" cy="914400"/>
          </a:xfrm>
        </p:spPr>
        <p:txBody>
          <a:bodyPr/>
          <a:lstStyle/>
          <a:p>
            <a:endParaRPr lang="en-US"/>
          </a:p>
        </p:txBody>
      </p:sp>
    </p:spTree>
    <p:extLst>
      <p:ext uri="{BB962C8B-B14F-4D97-AF65-F5344CB8AC3E}">
        <p14:creationId xmlns:p14="http://schemas.microsoft.com/office/powerpoint/2010/main" val="35384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a:p>
        </p:txBody>
      </p:sp>
      <p:sp>
        <p:nvSpPr>
          <p:cNvPr id="4" name="Date Placeholder 3">
            <a:extLst>
              <a:ext uri="{FF2B5EF4-FFF2-40B4-BE49-F238E27FC236}">
                <a16:creationId xmlns:a16="http://schemas.microsoft.com/office/drawing/2014/main" id="{B9DE97EC-328B-4D78-892A-1F114E54A5A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69D0C13-D0A7-4C98-8EAB-21F177830BD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31CDA74-F113-46AE-8177-68999F34D310}"/>
              </a:ext>
            </a:extLst>
          </p:cNvPr>
          <p:cNvSpPr>
            <a:spLocks noGrp="1"/>
          </p:cNvSpPr>
          <p:nvPr>
            <p:ph type="sldNum" sz="quarter" idx="12"/>
          </p:nvPr>
        </p:nvSpPr>
        <p:spPr/>
        <p:txBody>
          <a:bodyPr/>
          <a:lstStyle>
            <a:lvl1pPr>
              <a:defRPr/>
            </a:lvl1pPr>
          </a:lstStyle>
          <a:p>
            <a:fld id="{AD2D63F4-449D-4DCC-8BE3-465728E3FE4C}" type="slidenum">
              <a:rPr lang="en-US" altLang="en-US"/>
              <a:pPr/>
              <a:t>‹#›</a:t>
            </a:fld>
            <a:endParaRPr lang="en-US" altLang="en-US"/>
          </a:p>
        </p:txBody>
      </p:sp>
    </p:spTree>
    <p:extLst>
      <p:ext uri="{BB962C8B-B14F-4D97-AF65-F5344CB8AC3E}">
        <p14:creationId xmlns:p14="http://schemas.microsoft.com/office/powerpoint/2010/main" val="2274553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25488" y="109404"/>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35169"/>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5: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492377"/>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3-2025</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22"/>
          <a:stretch>
            <a:fillRect/>
          </a:stretch>
        </p:blipFill>
        <p:spPr>
          <a:xfrm>
            <a:off x="47329" y="50725"/>
            <a:ext cx="1152127" cy="708181"/>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702" r:id="rId13"/>
    <p:sldLayoutId id="2147483703" r:id="rId14"/>
    <p:sldLayoutId id="2147483719" r:id="rId15"/>
    <p:sldLayoutId id="2147483720" r:id="rId16"/>
    <p:sldLayoutId id="2147483721" r:id="rId17"/>
    <p:sldLayoutId id="2147483722" r:id="rId18"/>
    <p:sldLayoutId id="2147483723" r:id="rId19"/>
    <p:sldLayoutId id="2147483725" r:id="rId20"/>
  </p:sldLayoutIdLst>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5.bin"/><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4.wmf"/><Relationship Id="rId5" Type="http://schemas.openxmlformats.org/officeDocument/2006/relationships/oleObject" Target="../embeddings/oleObject6.bin"/><Relationship Id="rId10" Type="http://schemas.openxmlformats.org/officeDocument/2006/relationships/hyperlink" Target="https://en.wikipedia.org/wiki/Finite_field_arithmetic" TargetMode="External"/><Relationship Id="rId4" Type="http://schemas.openxmlformats.org/officeDocument/2006/relationships/image" Target="../media/image23.wmf"/><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hyperlink" Target="https://csrc.nist.gov/projects/block-cipher-techniques/bcm/current-modes"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licegg.tech/2019/06/23/aes-cbc.html" TargetMode="External"/><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hyperlink" Target="https://cve.mitre.org/cgi-bin/cvename.cgi?name=2020-8911"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2.wmf"/><Relationship Id="rId11" Type="http://schemas.openxmlformats.org/officeDocument/2006/relationships/image" Target="../media/image15.png"/><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3092469" y="116632"/>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4" y="933393"/>
            <a:ext cx="8656161"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5: </a:t>
            </a:r>
            <a:r>
              <a:rPr lang="en-US" sz="3600"/>
              <a:t>Modern Symmetric Ciphers (P2)</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188640"/>
            <a:ext cx="8229600" cy="646321"/>
          </a:xfrm>
        </p:spPr>
        <p:txBody>
          <a:bodyPr wrap="square">
            <a:spAutoFit/>
          </a:bodyPr>
          <a:lstStyle/>
          <a:p>
            <a:r>
              <a:rPr lang="en-IN" altLang="en-US">
                <a:ea typeface="ヒラギノ角ゴ Pro W3" charset="-128"/>
              </a:rPr>
              <a:t>Finite Field Arithmetic</a:t>
            </a:r>
            <a:endParaRPr lang="en-US" sz="2800"/>
          </a:p>
        </p:txBody>
      </p:sp>
      <p:sp>
        <p:nvSpPr>
          <p:cNvPr id="3" name="Content Placeholder 2"/>
          <p:cNvSpPr>
            <a:spLocks noGrp="1"/>
          </p:cNvSpPr>
          <p:nvPr>
            <p:ph idx="1"/>
          </p:nvPr>
        </p:nvSpPr>
        <p:spPr>
          <a:xfrm>
            <a:off x="263352" y="1124744"/>
            <a:ext cx="11731311" cy="5400600"/>
          </a:xfrm>
        </p:spPr>
        <p:txBody>
          <a:bodyPr>
            <a:noAutofit/>
          </a:bodyPr>
          <a:lstStyle/>
          <a:p>
            <a:r>
              <a:rPr lang="en-US" sz="2400"/>
              <a:t>If one of the operations used in the </a:t>
            </a:r>
            <a:r>
              <a:rPr lang="en-US" sz="2400">
                <a:solidFill>
                  <a:schemeClr val="accent2"/>
                </a:solidFill>
              </a:rPr>
              <a:t>algorithm is division</a:t>
            </a:r>
            <a:r>
              <a:rPr lang="en-US" sz="2400"/>
              <a:t>, then we need to work in arithmetic defined over a field</a:t>
            </a:r>
          </a:p>
          <a:p>
            <a:pPr lvl="1">
              <a:spcBef>
                <a:spcPts val="1200"/>
              </a:spcBef>
            </a:pPr>
            <a:r>
              <a:rPr lang="en-US" sz="2400"/>
              <a:t>Division requires: nonzero element have a multiplicative inverse</a:t>
            </a:r>
          </a:p>
          <a:p>
            <a:r>
              <a:rPr lang="en-US" sz="2400"/>
              <a:t>For convenience and for implementation efficiency we would like to work with integers that fit </a:t>
            </a:r>
            <a:r>
              <a:rPr lang="en-US" sz="2400">
                <a:solidFill>
                  <a:srgbClr val="FF0000"/>
                </a:solidFill>
              </a:rPr>
              <a:t>exactly into a given number of bits with no wasted bit patterns</a:t>
            </a:r>
          </a:p>
          <a:p>
            <a:pPr lvl="1"/>
            <a:r>
              <a:rPr lang="en-US" sz="2400"/>
              <a:t>Integers in the range 0 through 2</a:t>
            </a:r>
            <a:r>
              <a:rPr lang="en-US" sz="2400" baseline="30000"/>
              <a:t>n</a:t>
            </a:r>
            <a:r>
              <a:rPr lang="en-US" sz="2400"/>
              <a:t> – 1, which fit into an </a:t>
            </a:r>
            <a:r>
              <a:rPr lang="en-US" sz="2400" i="1"/>
              <a:t>n-</a:t>
            </a:r>
            <a:r>
              <a:rPr lang="en-US" sz="2400"/>
              <a:t>bit word</a:t>
            </a:r>
            <a:endParaRPr lang="en-US" sz="2400" baseline="30000"/>
          </a:p>
          <a:p>
            <a:r>
              <a:rPr lang="en-US" sz="2400"/>
              <a:t>The set of such integers, Z</a:t>
            </a:r>
            <a:r>
              <a:rPr lang="en-US" sz="2400" baseline="-25000"/>
              <a:t>2</a:t>
            </a:r>
            <a:r>
              <a:rPr lang="en-US" sz="2400" baseline="30000"/>
              <a:t>n</a:t>
            </a:r>
            <a:r>
              <a:rPr lang="en-US" sz="2400"/>
              <a:t>, using modular arithmetic, </a:t>
            </a:r>
            <a:r>
              <a:rPr lang="en-US" sz="2400" b="1"/>
              <a:t>is not a field</a:t>
            </a:r>
          </a:p>
          <a:p>
            <a:pPr lvl="1"/>
            <a:r>
              <a:rPr lang="en-US" sz="2400"/>
              <a:t>The integer 2 has no multiplicative inverse in Z</a:t>
            </a:r>
            <a:r>
              <a:rPr lang="en-US" sz="2400" baseline="-25000"/>
              <a:t>2</a:t>
            </a:r>
            <a:r>
              <a:rPr lang="en-US" sz="2400" baseline="30000"/>
              <a:t>n</a:t>
            </a:r>
            <a:r>
              <a:rPr lang="en-US" sz="2400"/>
              <a:t>,  (no integer </a:t>
            </a:r>
            <a:r>
              <a:rPr lang="en-US" sz="2400" i="1"/>
              <a:t>b, </a:t>
            </a:r>
            <a:r>
              <a:rPr lang="en-US" sz="2400"/>
              <a:t>such that:</a:t>
            </a:r>
          </a:p>
          <a:p>
            <a:pPr marL="457200" lvl="1" indent="0" algn="ctr">
              <a:buNone/>
            </a:pPr>
            <a:r>
              <a:rPr lang="en-US" sz="2400"/>
              <a:t> 2.</a:t>
            </a:r>
            <a:r>
              <a:rPr lang="en-US" sz="2400" i="1"/>
              <a:t>b </a:t>
            </a:r>
            <a:r>
              <a:rPr lang="en-US" sz="2400"/>
              <a:t>mod 2</a:t>
            </a:r>
            <a:r>
              <a:rPr lang="en-US" sz="2400" i="1" baseline="30000"/>
              <a:t>n</a:t>
            </a:r>
            <a:r>
              <a:rPr lang="en-US" sz="2400" i="1"/>
              <a:t> = 1)</a:t>
            </a:r>
            <a:endParaRPr lang="en-US" sz="2400"/>
          </a:p>
          <a:p>
            <a:r>
              <a:rPr lang="en-US" sz="2400"/>
              <a:t>A finite field containing 2</a:t>
            </a:r>
            <a:r>
              <a:rPr lang="en-US" sz="2400" baseline="30000"/>
              <a:t>n</a:t>
            </a:r>
            <a:r>
              <a:rPr lang="en-US" sz="2400"/>
              <a:t> elements is referred to as </a:t>
            </a:r>
            <a:r>
              <a:rPr lang="en-US" sz="2400" spc="-200">
                <a:solidFill>
                  <a:srgbClr val="FF0000"/>
                </a:solidFill>
              </a:rPr>
              <a:t>G </a:t>
            </a:r>
            <a:r>
              <a:rPr lang="en-US" sz="2400">
                <a:solidFill>
                  <a:srgbClr val="FF0000"/>
                </a:solidFill>
              </a:rPr>
              <a:t>F(2</a:t>
            </a:r>
            <a:r>
              <a:rPr lang="en-US" sz="2400" baseline="30000">
                <a:solidFill>
                  <a:srgbClr val="FF0000"/>
                </a:solidFill>
              </a:rPr>
              <a:t>n</a:t>
            </a:r>
            <a:r>
              <a:rPr lang="en-US" sz="2400">
                <a:solidFill>
                  <a:srgbClr val="FF0000"/>
                </a:solidFill>
              </a:rPr>
              <a:t>)</a:t>
            </a:r>
          </a:p>
          <a:p>
            <a:pPr lvl="1"/>
            <a:r>
              <a:rPr lang="en-US" sz="2400"/>
              <a:t>Every polynomial in </a:t>
            </a:r>
            <a:r>
              <a:rPr lang="en-US" sz="2400" spc="-200"/>
              <a:t>G </a:t>
            </a:r>
            <a:r>
              <a:rPr lang="en-US" sz="2400"/>
              <a:t>F(2</a:t>
            </a:r>
            <a:r>
              <a:rPr lang="en-US" sz="2400" baseline="30000"/>
              <a:t>n</a:t>
            </a:r>
            <a:r>
              <a:rPr lang="en-US" sz="2400"/>
              <a:t>) can be represented by an n-bit number</a:t>
            </a:r>
          </a:p>
        </p:txBody>
      </p:sp>
    </p:spTree>
    <p:extLst>
      <p:ext uri="{BB962C8B-B14F-4D97-AF65-F5344CB8AC3E}">
        <p14:creationId xmlns:p14="http://schemas.microsoft.com/office/powerpoint/2010/main" val="1993276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3">
            <a:extLst>
              <a:ext uri="{FF2B5EF4-FFF2-40B4-BE49-F238E27FC236}">
                <a16:creationId xmlns:a16="http://schemas.microsoft.com/office/drawing/2014/main" id="{3F7C19BB-5E65-4088-8C63-93E7DD7FE2DD}"/>
              </a:ext>
            </a:extLst>
          </p:cNvPr>
          <p:cNvSpPr>
            <a:spLocks noGrp="1"/>
          </p:cNvSpPr>
          <p:nvPr>
            <p:ph type="title" idx="4294967295"/>
          </p:nvPr>
        </p:nvSpPr>
        <p:spPr>
          <a:xfrm>
            <a:off x="1343472" y="0"/>
            <a:ext cx="7543800" cy="884238"/>
          </a:xfrm>
        </p:spPr>
        <p:txBody>
          <a:bodyPr anchor="ctr"/>
          <a:lstStyle/>
          <a:p>
            <a:pPr eaLnBrk="1" hangingPunct="1"/>
            <a:r>
              <a:rPr lang="en-US" altLang="zh-CN">
                <a:ea typeface="宋体" panose="02010600030101010101" pitchFamily="2" charset="-122"/>
                <a:cs typeface="Times New Roman" panose="02020603050405020304" pitchFamily="18" charset="0"/>
              </a:rPr>
              <a:t>The Four Simple Operations</a:t>
            </a:r>
          </a:p>
        </p:txBody>
      </p:sp>
      <p:sp>
        <p:nvSpPr>
          <p:cNvPr id="35844" name="Content Placeholder 2">
            <a:extLst>
              <a:ext uri="{FF2B5EF4-FFF2-40B4-BE49-F238E27FC236}">
                <a16:creationId xmlns:a16="http://schemas.microsoft.com/office/drawing/2014/main" id="{FD98E2AB-2B55-4BCF-AE7F-7A81224D23F9}"/>
              </a:ext>
            </a:extLst>
          </p:cNvPr>
          <p:cNvSpPr>
            <a:spLocks noGrp="1"/>
          </p:cNvSpPr>
          <p:nvPr>
            <p:ph idx="4294967295"/>
          </p:nvPr>
        </p:nvSpPr>
        <p:spPr>
          <a:xfrm>
            <a:off x="767408" y="1052736"/>
            <a:ext cx="11161240" cy="4411662"/>
          </a:xfrm>
        </p:spPr>
        <p:txBody>
          <a:bodyPr/>
          <a:lstStyle/>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substitute-bytes</a:t>
            </a:r>
            <a:r>
              <a:rPr lang="en-US" altLang="zh-CN" sz="2800">
                <a:ea typeface="宋体" panose="02010600030101010101" pitchFamily="2" charset="-122"/>
                <a:cs typeface="Times New Roman" panose="02020603050405020304" pitchFamily="18" charset="0"/>
              </a:rPr>
              <a:t> (sub)</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Non-linear operation based on a defined </a:t>
            </a:r>
            <a:r>
              <a:rPr lang="en-US" altLang="zh-CN" sz="2400" b="1">
                <a:ea typeface="宋体" panose="02010600030101010101" pitchFamily="2" charset="-122"/>
                <a:cs typeface="Times New Roman" panose="02020603050405020304" pitchFamily="18" charset="0"/>
              </a:rPr>
              <a:t>substitution box</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Used to resist cryptanalysis and other mathematical attacks</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shift-rows</a:t>
            </a:r>
            <a:r>
              <a:rPr lang="en-US" altLang="zh-CN" sz="2800">
                <a:ea typeface="宋体" panose="02010600030101010101" pitchFamily="2" charset="-122"/>
                <a:cs typeface="Times New Roman" panose="02020603050405020304" pitchFamily="18" charset="0"/>
              </a:rPr>
              <a:t> (</a:t>
            </a:r>
            <a:r>
              <a:rPr lang="en-US" altLang="zh-CN" sz="2800" err="1">
                <a:ea typeface="宋体" panose="02010600030101010101" pitchFamily="2" charset="-122"/>
                <a:cs typeface="Times New Roman" panose="02020603050405020304" pitchFamily="18" charset="0"/>
              </a:rPr>
              <a:t>shr</a:t>
            </a:r>
            <a:r>
              <a:rPr lang="en-US" altLang="zh-CN" sz="2800">
                <a:ea typeface="宋体" panose="02010600030101010101" pitchFamily="2" charset="-122"/>
                <a:cs typeface="Times New Roman" panose="02020603050405020304" pitchFamily="18" charset="0"/>
              </a:rPr>
              <a:t>)</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mix-columns</a:t>
            </a:r>
            <a:r>
              <a:rPr lang="en-US" altLang="zh-CN" sz="2800">
                <a:ea typeface="宋体" panose="02010600030101010101" pitchFamily="2" charset="-122"/>
                <a:cs typeface="Times New Roman" panose="02020603050405020304" pitchFamily="18" charset="0"/>
              </a:rPr>
              <a:t> (mic)</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Elementary operation also for producing </a:t>
            </a:r>
            <a:r>
              <a:rPr lang="en-US" altLang="zh-CN" sz="2400" b="1">
                <a:ea typeface="宋体" panose="02010600030101010101" pitchFamily="2" charset="-122"/>
                <a:cs typeface="Times New Roman" panose="02020603050405020304" pitchFamily="18" charset="0"/>
              </a:rPr>
              <a:t>diffusion</a:t>
            </a:r>
          </a:p>
          <a:p>
            <a:pPr eaLnBrk="1" hangingPunct="1">
              <a:buFont typeface="Wingdings" panose="05000000000000000000" pitchFamily="2" charset="2"/>
              <a:buChar char=""/>
            </a:pPr>
            <a:r>
              <a:rPr lang="en-US" altLang="zh-CN" sz="2800" b="1">
                <a:ea typeface="宋体" panose="02010600030101010101" pitchFamily="2" charset="-122"/>
                <a:cs typeface="Times New Roman" panose="02020603050405020304" pitchFamily="18" charset="0"/>
              </a:rPr>
              <a:t>add-round-key</a:t>
            </a:r>
            <a:r>
              <a:rPr lang="en-US" altLang="zh-CN" sz="2800">
                <a:ea typeface="宋体" panose="02010600030101010101" pitchFamily="2" charset="-122"/>
                <a:cs typeface="Times New Roman" panose="02020603050405020304" pitchFamily="18" charset="0"/>
              </a:rPr>
              <a:t> (ark)</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Simple set of ⊕ operations on state matrices </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Linear operation</a:t>
            </a:r>
          </a:p>
          <a:p>
            <a:pPr lvl="1" eaLnBrk="1" hangingPunct="1">
              <a:buFont typeface="Wingdings" panose="05000000000000000000" pitchFamily="2" charset="2"/>
              <a:buChar char=""/>
            </a:pPr>
            <a:r>
              <a:rPr lang="en-US" altLang="zh-CN" sz="2400">
                <a:ea typeface="宋体" panose="02010600030101010101" pitchFamily="2" charset="-122"/>
                <a:cs typeface="Times New Roman" panose="02020603050405020304" pitchFamily="18" charset="0"/>
              </a:rPr>
              <a:t>Produces </a:t>
            </a:r>
            <a:r>
              <a:rPr lang="en-US" altLang="zh-CN" sz="2400" b="1">
                <a:ea typeface="宋体" panose="02010600030101010101" pitchFamily="2" charset="-122"/>
                <a:cs typeface="Times New Roman" panose="02020603050405020304" pitchFamily="18" charset="0"/>
              </a:rPr>
              <a:t>confusion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0CB47-AFDD-688F-8F4B-B212D4A430CD}"/>
            </a:ext>
          </a:extLst>
        </p:cNvPr>
        <p:cNvGrpSpPr/>
        <p:nvPr/>
      </p:nvGrpSpPr>
      <p:grpSpPr>
        <a:xfrm>
          <a:off x="0" y="0"/>
          <a:ext cx="0" cy="0"/>
          <a:chOff x="0" y="0"/>
          <a:chExt cx="0" cy="0"/>
        </a:xfrm>
      </p:grpSpPr>
      <p:sp>
        <p:nvSpPr>
          <p:cNvPr id="36867" name="Rectangle 5">
            <a:extLst>
              <a:ext uri="{FF2B5EF4-FFF2-40B4-BE49-F238E27FC236}">
                <a16:creationId xmlns:a16="http://schemas.microsoft.com/office/drawing/2014/main" id="{7A068468-EE50-2E02-6FC4-B230EE366B10}"/>
              </a:ext>
            </a:extLst>
          </p:cNvPr>
          <p:cNvSpPr>
            <a:spLocks noGrp="1" noChangeArrowheads="1"/>
          </p:cNvSpPr>
          <p:nvPr>
            <p:ph type="title"/>
          </p:nvPr>
        </p:nvSpPr>
        <p:spPr>
          <a:xfrm>
            <a:off x="1271464" y="24130"/>
            <a:ext cx="7344816" cy="792163"/>
          </a:xfrm>
        </p:spPr>
        <p:txBody>
          <a:bodyPr/>
          <a:lstStyle/>
          <a:p>
            <a:pPr eaLnBrk="1" hangingPunct="1"/>
            <a:r>
              <a:rPr lang="en-US" altLang="en-US" sz="3600"/>
              <a:t>AES-128</a:t>
            </a:r>
          </a:p>
        </p:txBody>
      </p:sp>
      <p:pic>
        <p:nvPicPr>
          <p:cNvPr id="36868" name="Picture 10" descr="AES">
            <a:extLst>
              <a:ext uri="{FF2B5EF4-FFF2-40B4-BE49-F238E27FC236}">
                <a16:creationId xmlns:a16="http://schemas.microsoft.com/office/drawing/2014/main" id="{7C6A9FA9-CB48-0E16-4A3D-BD1DD8199DD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71364" y="1052736"/>
            <a:ext cx="8748972" cy="54265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6D8803BC-2F3E-4B1A-28B2-EA23A40CA214}"/>
              </a:ext>
            </a:extLst>
          </p:cNvPr>
          <p:cNvSpPr/>
          <p:nvPr/>
        </p:nvSpPr>
        <p:spPr>
          <a:xfrm>
            <a:off x="9252543" y="1268760"/>
            <a:ext cx="2925801" cy="1292662"/>
          </a:xfrm>
          <a:prstGeom prst="rect">
            <a:avLst/>
          </a:prstGeom>
        </p:spPr>
        <p:txBody>
          <a:bodyPr wrap="none">
            <a:spAutoFit/>
          </a:bodyPr>
          <a:lstStyle/>
          <a:p>
            <a:r>
              <a:rPr lang="en-US" altLang="zh-CN" sz="2600">
                <a:ea typeface="宋体" panose="02010600030101010101" pitchFamily="2" charset="-122"/>
              </a:rPr>
              <a:t>AES-128: 10 rounds</a:t>
            </a:r>
          </a:p>
          <a:p>
            <a:r>
              <a:rPr lang="en-US" altLang="zh-CN" sz="2600">
                <a:ea typeface="宋体" panose="02010600030101010101" pitchFamily="2" charset="-122"/>
              </a:rPr>
              <a:t>AES-192: 12 rounds</a:t>
            </a:r>
          </a:p>
          <a:p>
            <a:r>
              <a:rPr lang="en-US" altLang="zh-CN" sz="2600">
                <a:ea typeface="宋体" panose="02010600030101010101" pitchFamily="2" charset="-122"/>
              </a:rPr>
              <a:t> AES-256:14 round</a:t>
            </a:r>
            <a:endParaRPr lang="en-US" sz="2600"/>
          </a:p>
        </p:txBody>
      </p:sp>
    </p:spTree>
    <p:extLst>
      <p:ext uri="{BB962C8B-B14F-4D97-AF65-F5344CB8AC3E}">
        <p14:creationId xmlns:p14="http://schemas.microsoft.com/office/powerpoint/2010/main" val="17647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22811"/>
            <a:ext cx="6480720" cy="669918"/>
          </a:xfrm>
        </p:spPr>
        <p:txBody>
          <a:bodyPr wrap="square">
            <a:spAutoFit/>
          </a:bodyPr>
          <a:lstStyle/>
          <a:p>
            <a:r>
              <a:rPr lang="en-IN" altLang="en-US" spc="-400">
                <a:ea typeface="ヒラギノ角ゴ Pro W3" charset="-128"/>
              </a:rPr>
              <a:t>A E </a:t>
            </a:r>
            <a:r>
              <a:rPr lang="en-IN" altLang="en-US">
                <a:ea typeface="ヒラギノ角ゴ Pro W3" charset="-128"/>
              </a:rPr>
              <a:t>S Encryption Round</a:t>
            </a:r>
            <a:endParaRPr lang="en-US" sz="2800"/>
          </a:p>
        </p:txBody>
      </p:sp>
      <p:pic>
        <p:nvPicPr>
          <p:cNvPr id="7" name="Picture 2" descr="Flow extends from each of 16 states to separate sub-bytes then separate states, with flow from each then leading to an illustration of shift rows. Shifts are illustrated for each state, extending left and right, four in each of four rows, to under a different state. Flow then leads from these shifted states with groups of four leading to four Mix Columns, and then flowing back to separate states, through Add Round Key r sub 0 through r sub 15, from left to right, to states."/>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328" y="980728"/>
            <a:ext cx="11161240" cy="5419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4D095EAA-D881-455F-B506-65F254785AA3}"/>
              </a:ext>
            </a:extLst>
          </p:cNvPr>
          <p:cNvSpPr txBox="1"/>
          <p:nvPr/>
        </p:nvSpPr>
        <p:spPr>
          <a:xfrm>
            <a:off x="10056440" y="363509"/>
            <a:ext cx="1390124" cy="523220"/>
          </a:xfrm>
          <a:prstGeom prst="rect">
            <a:avLst/>
          </a:prstGeom>
          <a:noFill/>
        </p:spPr>
        <p:txBody>
          <a:bodyPr wrap="none" rtlCol="0">
            <a:spAutoFit/>
          </a:bodyPr>
          <a:lstStyle/>
          <a:p>
            <a:r>
              <a:rPr lang="en-US"/>
              <a:t>16 bytes</a:t>
            </a:r>
          </a:p>
        </p:txBody>
      </p:sp>
    </p:spTree>
    <p:extLst>
      <p:ext uri="{BB962C8B-B14F-4D97-AF65-F5344CB8AC3E}">
        <p14:creationId xmlns:p14="http://schemas.microsoft.com/office/powerpoint/2010/main" val="294906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itle 1">
            <a:extLst>
              <a:ext uri="{FF2B5EF4-FFF2-40B4-BE49-F238E27FC236}">
                <a16:creationId xmlns:a16="http://schemas.microsoft.com/office/drawing/2014/main" id="{D663198D-B6A7-4B7B-BE1A-CCBDDFA91171}"/>
              </a:ext>
            </a:extLst>
          </p:cNvPr>
          <p:cNvSpPr>
            <a:spLocks noGrp="1"/>
          </p:cNvSpPr>
          <p:nvPr>
            <p:ph type="title" idx="4294967295"/>
          </p:nvPr>
        </p:nvSpPr>
        <p:spPr>
          <a:xfrm>
            <a:off x="1991544" y="-14670"/>
            <a:ext cx="7543800" cy="736591"/>
          </a:xfrm>
        </p:spPr>
        <p:txBody>
          <a:bodyPr anchor="ctr"/>
          <a:lstStyle/>
          <a:p>
            <a:pPr eaLnBrk="1" hangingPunct="1"/>
            <a:r>
              <a:rPr lang="en-US" altLang="zh-CN">
                <a:ea typeface="宋体" panose="02010600030101010101" pitchFamily="2" charset="-122"/>
              </a:rPr>
              <a:t>AES Substution Box (S-Box)</a:t>
            </a:r>
          </a:p>
        </p:txBody>
      </p:sp>
      <mc:AlternateContent xmlns:mc="http://schemas.openxmlformats.org/markup-compatibility/2006" xmlns:a14="http://schemas.microsoft.com/office/drawing/2010/main">
        <mc:Choice Requires="a14">
          <p:sp>
            <p:nvSpPr>
              <p:cNvPr id="37892" name="Content Placeholder 2">
                <a:extLst>
                  <a:ext uri="{FF2B5EF4-FFF2-40B4-BE49-F238E27FC236}">
                    <a16:creationId xmlns:a16="http://schemas.microsoft.com/office/drawing/2014/main" id="{A95D5603-A5C3-404C-A567-09925D3D5F1B}"/>
                  </a:ext>
                </a:extLst>
              </p:cNvPr>
              <p:cNvSpPr>
                <a:spLocks noGrp="1"/>
              </p:cNvSpPr>
              <p:nvPr>
                <p:ph idx="4294967295"/>
              </p:nvPr>
            </p:nvSpPr>
            <p:spPr>
              <a:xfrm>
                <a:off x="767408" y="908720"/>
                <a:ext cx="10801200" cy="4896544"/>
              </a:xfrm>
            </p:spPr>
            <p:txBody>
              <a:bodyPr/>
              <a:lstStyle/>
              <a:p>
                <a:pPr eaLnBrk="1" hangingPunct="1">
                  <a:lnSpc>
                    <a:spcPct val="150000"/>
                  </a:lnSpc>
                </a:pPr>
                <a:r>
                  <a:rPr lang="en-GB" altLang="zh-CN" sz="2400">
                    <a:ea typeface="宋体" panose="02010600030101010101" pitchFamily="2" charset="-122"/>
                  </a:rPr>
                  <a:t>S-box: a </a:t>
                </a:r>
                <a14:m>
                  <m:oMath xmlns:m="http://schemas.openxmlformats.org/officeDocument/2006/math">
                    <m:r>
                      <a:rPr lang="en-GB" altLang="zh-CN" sz="2400" i="1" dirty="0">
                        <a:latin typeface="Cambria Math" panose="02040503050406030204" pitchFamily="18" charset="0"/>
                        <a:ea typeface="宋体" panose="02010600030101010101" pitchFamily="2" charset="-122"/>
                      </a:rPr>
                      <m:t>16</m:t>
                    </m:r>
                    <m:r>
                      <a:rPr lang="en-GB" altLang="zh-CN" sz="2400" i="1" dirty="0">
                        <a:latin typeface="Cambria Math" panose="02040503050406030204" pitchFamily="18" charset="0"/>
                        <a:ea typeface="Cambria Math" panose="02040503050406030204" pitchFamily="18" charset="0"/>
                      </a:rPr>
                      <m:t>×</m:t>
                    </m:r>
                    <m:r>
                      <a:rPr lang="en-GB" altLang="zh-CN" sz="2400" i="1" dirty="0">
                        <a:latin typeface="Cambria Math" panose="02040503050406030204" pitchFamily="18" charset="0"/>
                        <a:ea typeface="宋体" panose="02010600030101010101" pitchFamily="2" charset="-122"/>
                      </a:rPr>
                      <m:t>16</m:t>
                    </m:r>
                  </m:oMath>
                </a14:m>
                <a:r>
                  <a:rPr lang="en-GB" altLang="zh-CN" sz="2400">
                    <a:ea typeface="宋体" panose="02010600030101010101" pitchFamily="2" charset="-122"/>
                  </a:rPr>
                  <a:t> matrix built from operations over finite field GF(</a:t>
                </a:r>
                <a:r>
                  <a:rPr lang="en-GB" altLang="zh-CN" sz="2400">
                    <a:latin typeface="Times New Roman" panose="02020603050405020304" pitchFamily="18" charset="0"/>
                    <a:ea typeface="宋体" panose="02010600030101010101" pitchFamily="2" charset="-122"/>
                  </a:rPr>
                  <a:t>2</a:t>
                </a:r>
                <a:r>
                  <a:rPr lang="en-GB" altLang="zh-CN" sz="2400" baseline="33000">
                    <a:latin typeface="Times New Roman" panose="02020603050405020304" pitchFamily="18" charset="0"/>
                    <a:ea typeface="宋体" panose="02010600030101010101" pitchFamily="2" charset="-122"/>
                  </a:rPr>
                  <a:t>8</a:t>
                </a:r>
                <a:r>
                  <a:rPr lang="en-GB" altLang="zh-CN" sz="2400">
                    <a:ea typeface="宋体" panose="02010600030101010101" pitchFamily="2" charset="-122"/>
                  </a:rPr>
                  <a:t>) </a:t>
                </a:r>
              </a:p>
              <a:p>
                <a:pPr lvl="1" eaLnBrk="1" hangingPunct="1">
                  <a:lnSpc>
                    <a:spcPct val="150000"/>
                  </a:lnSpc>
                </a:pPr>
                <a:r>
                  <a:rPr lang="en-GB" altLang="zh-CN" sz="2400">
                    <a:ea typeface="宋体" panose="02010600030101010101" pitchFamily="2" charset="-122"/>
                  </a:rPr>
                  <a:t>permute all </a:t>
                </a:r>
                <a:r>
                  <a:rPr lang="en-GB" altLang="zh-CN" sz="2400">
                    <a:latin typeface="Times New Roman" panose="02020603050405020304" pitchFamily="18" charset="0"/>
                    <a:ea typeface="宋体" panose="02010600030101010101" pitchFamily="2" charset="-122"/>
                  </a:rPr>
                  <a:t>256</a:t>
                </a:r>
                <a:r>
                  <a:rPr lang="en-GB" altLang="zh-CN" sz="2400">
                    <a:ea typeface="宋体" panose="02010600030101010101" pitchFamily="2" charset="-122"/>
                  </a:rPr>
                  <a:t> elements in GF(</a:t>
                </a:r>
                <a:r>
                  <a:rPr lang="en-GB" altLang="zh-CN" sz="2400">
                    <a:latin typeface="Times New Roman" panose="02020603050405020304" pitchFamily="18" charset="0"/>
                    <a:ea typeface="宋体" panose="02010600030101010101" pitchFamily="2" charset="-122"/>
                  </a:rPr>
                  <a:t>2</a:t>
                </a:r>
                <a:r>
                  <a:rPr lang="en-GB" altLang="zh-CN" sz="2400" baseline="33000">
                    <a:latin typeface="Times New Roman" panose="02020603050405020304" pitchFamily="18" charset="0"/>
                    <a:ea typeface="宋体" panose="02010600030101010101" pitchFamily="2" charset="-122"/>
                  </a:rPr>
                  <a:t>8</a:t>
                </a:r>
                <a:r>
                  <a:rPr lang="en-GB" altLang="zh-CN" sz="2400">
                    <a:ea typeface="宋体" panose="02010600030101010101" pitchFamily="2" charset="-122"/>
                  </a:rPr>
                  <a:t>)</a:t>
                </a:r>
              </a:p>
              <a:p>
                <a:pPr lvl="1" eaLnBrk="1" hangingPunct="1">
                  <a:lnSpc>
                    <a:spcPct val="150000"/>
                  </a:lnSpc>
                </a:pPr>
                <a:r>
                  <a:rPr lang="en-GB" altLang="zh-CN" sz="2400">
                    <a:ea typeface="宋体" panose="02010600030101010101" pitchFamily="2" charset="-122"/>
                  </a:rPr>
                  <a:t>each element and its index are represented by two hexadecimal digits</a:t>
                </a:r>
              </a:p>
              <a:p>
                <a:pPr eaLnBrk="1" hangingPunct="1">
                  <a:lnSpc>
                    <a:spcPct val="150000"/>
                  </a:lnSpc>
                </a:pPr>
                <a:r>
                  <a:rPr lang="en-GB" altLang="zh-CN" sz="2400">
                    <a:ea typeface="宋体" panose="02010600030101010101" pitchFamily="2" charset="-122"/>
                  </a:rPr>
                  <a:t>Let </a:t>
                </a:r>
                <a:r>
                  <a:rPr lang="en-GB" altLang="zh-CN" sz="2400" i="1">
                    <a:solidFill>
                      <a:srgbClr val="FF0000"/>
                    </a:solidFill>
                    <a:latin typeface="Times New Roman" panose="02020603050405020304" pitchFamily="18" charset="0"/>
                    <a:ea typeface="宋体" panose="02010600030101010101" pitchFamily="2" charset="-122"/>
                  </a:rPr>
                  <a:t>w</a:t>
                </a:r>
                <a:r>
                  <a:rPr lang="en-GB" altLang="zh-CN" sz="2400">
                    <a:solidFill>
                      <a:srgbClr val="FF0000"/>
                    </a:solidFill>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0</a:t>
                </a:r>
                <a:r>
                  <a:rPr lang="en-GB" altLang="zh-CN" sz="2400">
                    <a:solidFill>
                      <a:srgbClr val="FF0000"/>
                    </a:solidFill>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7</a:t>
                </a:r>
                <a:r>
                  <a:rPr lang="en-GB" altLang="zh-CN" sz="2400" baseline="-33000">
                    <a:solidFill>
                      <a:srgbClr val="FF0000"/>
                    </a:solidFill>
                    <a:ea typeface="宋体" panose="02010600030101010101" pitchFamily="2" charset="-122"/>
                  </a:rPr>
                  <a:t>  </a:t>
                </a:r>
                <a:r>
                  <a:rPr lang="en-GB" altLang="zh-CN" sz="2400">
                    <a:ea typeface="宋体" panose="02010600030101010101" pitchFamily="2" charset="-122"/>
                  </a:rPr>
                  <a:t>be a byte. Define a byte-substitution function </a:t>
                </a:r>
                <a:r>
                  <a:rPr lang="en-GB" altLang="zh-CN" sz="2400" i="1">
                    <a:latin typeface="Times New Roman" panose="02020603050405020304" pitchFamily="18" charset="0"/>
                    <a:ea typeface="宋体" panose="02010600030101010101" pitchFamily="2" charset="-122"/>
                  </a:rPr>
                  <a:t>S</a:t>
                </a:r>
                <a:r>
                  <a:rPr lang="en-GB" altLang="zh-CN" sz="2400">
                    <a:ea typeface="宋体" panose="02010600030101010101" pitchFamily="2" charset="-122"/>
                  </a:rPr>
                  <a:t> as follows:</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err="1">
                    <a:latin typeface="Times New Roman" panose="02020603050405020304" pitchFamily="18" charset="0"/>
                    <a:ea typeface="宋体" panose="02010600030101010101" pitchFamily="2" charset="-122"/>
                  </a:rPr>
                  <a:t>i</a:t>
                </a:r>
                <a:r>
                  <a:rPr lang="en-GB" altLang="zh-CN" sz="2400" i="1">
                    <a:latin typeface="Times New Roman" panose="02020603050405020304" pitchFamily="18" charset="0"/>
                    <a:ea typeface="宋体" panose="02010600030101010101" pitchFamily="2" charset="-122"/>
                  </a:rPr>
                  <a:t>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0</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1</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2</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3</a:t>
                </a:r>
                <a:r>
                  <a:rPr lang="en-GB" altLang="zh-CN" sz="2400">
                    <a:ea typeface="宋体" panose="02010600030101010101" pitchFamily="2" charset="-122"/>
                  </a:rPr>
                  <a:t>, the binary representation of the row index</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a:latin typeface="Times New Roman" panose="02020603050405020304" pitchFamily="18" charset="0"/>
                    <a:ea typeface="宋体" panose="02010600030101010101" pitchFamily="2" charset="-122"/>
                  </a:rPr>
                  <a:t>j = </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4</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5</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6</a:t>
                </a:r>
                <a:r>
                  <a:rPr lang="en-GB" altLang="zh-CN" sz="2400" i="1">
                    <a:solidFill>
                      <a:srgbClr val="FF0000"/>
                    </a:solidFill>
                    <a:latin typeface="Times New Roman" panose="02020603050405020304" pitchFamily="18" charset="0"/>
                    <a:ea typeface="宋体" panose="02010600030101010101" pitchFamily="2" charset="-122"/>
                  </a:rPr>
                  <a:t>b</a:t>
                </a:r>
                <a:r>
                  <a:rPr lang="en-GB" altLang="zh-CN" sz="2400" baseline="-33000">
                    <a:solidFill>
                      <a:srgbClr val="FF0000"/>
                    </a:solidFill>
                    <a:latin typeface="Times New Roman" panose="02020603050405020304" pitchFamily="18" charset="0"/>
                    <a:ea typeface="宋体" panose="02010600030101010101" pitchFamily="2" charset="-122"/>
                  </a:rPr>
                  <a:t>7</a:t>
                </a:r>
                <a:r>
                  <a:rPr lang="en-GB" altLang="zh-CN" sz="2400">
                    <a:ea typeface="宋体" panose="02010600030101010101" pitchFamily="2" charset="-122"/>
                  </a:rPr>
                  <a:t>, the binary representation of the column index</a:t>
                </a:r>
              </a:p>
              <a:p>
                <a:pPr eaLnBrk="1" hangingPunct="1">
                  <a:lnSpc>
                    <a:spcPct val="150000"/>
                  </a:lnSpc>
                  <a:buFont typeface="Wingdings" panose="05000000000000000000" pitchFamily="2" charset="2"/>
                  <a:buNone/>
                </a:pPr>
                <a:r>
                  <a:rPr lang="en-GB" altLang="zh-CN" sz="2400">
                    <a:ea typeface="宋体" panose="02010600030101010101" pitchFamily="2" charset="-122"/>
                  </a:rPr>
                  <a:t>	Let </a:t>
                </a:r>
                <a:r>
                  <a:rPr lang="en-GB" altLang="zh-CN" sz="2400" i="1">
                    <a:latin typeface="Times New Roman" panose="02020603050405020304" pitchFamily="18" charset="0"/>
                    <a:ea typeface="宋体" panose="02010600030101010101" pitchFamily="2" charset="-122"/>
                  </a:rPr>
                  <a:t>S</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w</a:t>
                </a:r>
                <a:r>
                  <a:rPr lang="en-GB" altLang="zh-CN" sz="2400">
                    <a:latin typeface="Times New Roman" panose="02020603050405020304" pitchFamily="18" charset="0"/>
                    <a:ea typeface="宋体" panose="02010600030101010101" pitchFamily="2" charset="-122"/>
                  </a:rPr>
                  <a:t>) = </a:t>
                </a:r>
                <a:r>
                  <a:rPr lang="en-GB" altLang="zh-CN" sz="2400" i="1" err="1">
                    <a:latin typeface="Times New Roman" panose="02020603050405020304" pitchFamily="18" charset="0"/>
                    <a:ea typeface="宋体" panose="02010600030101010101" pitchFamily="2" charset="-122"/>
                  </a:rPr>
                  <a:t>s</a:t>
                </a:r>
                <a:r>
                  <a:rPr lang="en-GB" altLang="zh-CN" sz="2400" i="1" baseline="-25000" err="1">
                    <a:latin typeface="Times New Roman" panose="02020603050405020304" pitchFamily="18" charset="0"/>
                    <a:ea typeface="宋体" panose="02010600030101010101" pitchFamily="2" charset="-122"/>
                  </a:rPr>
                  <a:t>ij</a:t>
                </a:r>
                <a:r>
                  <a:rPr lang="en-GB" altLang="zh-CN" sz="2400" baseline="-25000">
                    <a:latin typeface="Times New Roman" panose="02020603050405020304" pitchFamily="18" charset="0"/>
                    <a:ea typeface="宋体" panose="02010600030101010101" pitchFamily="2" charset="-122"/>
                  </a:rPr>
                  <a:t>,</a:t>
                </a:r>
                <a:r>
                  <a:rPr lang="en-GB" altLang="zh-CN" sz="2400">
                    <a:latin typeface="Times New Roman" panose="02020603050405020304" pitchFamily="18" charset="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S</a:t>
                </a:r>
                <a:r>
                  <a:rPr lang="en-GB" altLang="zh-CN" sz="2400" i="1" baseline="30000">
                    <a:latin typeface="Times New Roman" panose="02020603050405020304" pitchFamily="18" charset="0"/>
                    <a:ea typeface="宋体" panose="02010600030101010101" pitchFamily="2" charset="-122"/>
                  </a:rPr>
                  <a:t>-</a:t>
                </a:r>
                <a:r>
                  <a:rPr lang="en-GB" altLang="zh-CN" sz="2400" baseline="30000">
                    <a:latin typeface="Times New Roman" panose="02020603050405020304" pitchFamily="18" charset="0"/>
                    <a:ea typeface="宋体" panose="02010600030101010101" pitchFamily="2" charset="-122"/>
                  </a:rPr>
                  <a:t>1</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w</a:t>
                </a:r>
                <a:r>
                  <a:rPr lang="en-GB" altLang="zh-CN" sz="2400">
                    <a:latin typeface="Times New Roman" panose="02020603050405020304" pitchFamily="18" charset="0"/>
                    <a:ea typeface="宋体" panose="02010600030101010101" pitchFamily="2" charset="-122"/>
                  </a:rPr>
                  <a:t>) = </a:t>
                </a:r>
                <a:r>
                  <a:rPr lang="en-GB" altLang="zh-CN" sz="2400" i="1" err="1">
                    <a:latin typeface="Times New Roman" panose="02020603050405020304" pitchFamily="18" charset="0"/>
                    <a:ea typeface="宋体" panose="02010600030101010101" pitchFamily="2" charset="-122"/>
                  </a:rPr>
                  <a:t>s</a:t>
                </a:r>
                <a:r>
                  <a:rPr lang="en-GB" altLang="zh-CN" sz="2400" i="1" baseline="30000" err="1">
                    <a:latin typeface="Times New Roman" panose="02020603050405020304" pitchFamily="18" charset="0"/>
                    <a:ea typeface="宋体" panose="02010600030101010101" pitchFamily="2" charset="-122"/>
                  </a:rPr>
                  <a:t>’</a:t>
                </a:r>
                <a:r>
                  <a:rPr lang="en-GB" altLang="zh-CN" sz="2400" i="1" baseline="-25000" err="1">
                    <a:latin typeface="Times New Roman" panose="02020603050405020304" pitchFamily="18" charset="0"/>
                    <a:ea typeface="宋体" panose="02010600030101010101" pitchFamily="2" charset="-122"/>
                  </a:rPr>
                  <a:t>ij</a:t>
                </a:r>
                <a:endParaRPr lang="en-GB" altLang="zh-CN" sz="2400" i="1">
                  <a:latin typeface="Times New Roman" panose="02020603050405020304" pitchFamily="18" charset="0"/>
                  <a:ea typeface="宋体" panose="02010600030101010101" pitchFamily="2" charset="-122"/>
                </a:endParaRPr>
              </a:p>
              <a:p>
                <a:pPr eaLnBrk="1" hangingPunct="1">
                  <a:lnSpc>
                    <a:spcPct val="150000"/>
                  </a:lnSpc>
                </a:pPr>
                <a:r>
                  <a:rPr lang="en-US" altLang="zh-CN" sz="2400">
                    <a:ea typeface="宋体" panose="02010600030101010101" pitchFamily="2" charset="-122"/>
                  </a:rPr>
                  <a:t>We have </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w</a:t>
                </a:r>
                <a:r>
                  <a:rPr lang="en-US" altLang="zh-CN" sz="2400">
                    <a:ea typeface="宋体" panose="02010600030101010101" pitchFamily="2" charset="-122"/>
                  </a:rPr>
                  <a:t> and </a:t>
                </a:r>
                <a:r>
                  <a:rPr lang="en-US" altLang="zh-CN" sz="2400" i="1">
                    <a:latin typeface="Times New Roman" panose="02020603050405020304" pitchFamily="18" charset="0"/>
                    <a:ea typeface="宋体" panose="02010600030101010101" pitchFamily="2" charset="-122"/>
                  </a:rPr>
                  <a:t>S</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w</a:t>
                </a:r>
              </a:p>
            </p:txBody>
          </p:sp>
        </mc:Choice>
        <mc:Fallback xmlns="">
          <p:sp>
            <p:nvSpPr>
              <p:cNvPr id="37892" name="Content Placeholder 2">
                <a:extLst>
                  <a:ext uri="{FF2B5EF4-FFF2-40B4-BE49-F238E27FC236}">
                    <a16:creationId xmlns:a16="http://schemas.microsoft.com/office/drawing/2014/main" id="{A95D5603-A5C3-404C-A567-09925D3D5F1B}"/>
                  </a:ext>
                </a:extLst>
              </p:cNvPr>
              <p:cNvSpPr>
                <a:spLocks noGrp="1" noRot="1" noChangeAspect="1" noMove="1" noResize="1" noEditPoints="1" noAdjustHandles="1" noChangeArrowheads="1" noChangeShapeType="1" noTextEdit="1"/>
              </p:cNvSpPr>
              <p:nvPr>
                <p:ph idx="4294967295"/>
              </p:nvPr>
            </p:nvSpPr>
            <p:spPr>
              <a:xfrm>
                <a:off x="767408" y="908720"/>
                <a:ext cx="10801200" cy="4896544"/>
              </a:xfrm>
              <a:blipFill>
                <a:blip r:embed="rId3"/>
                <a:stretch>
                  <a:fillRect l="-1185" b="-4359"/>
                </a:stretch>
              </a:blipFill>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500" y="75171"/>
            <a:ext cx="7494984" cy="646321"/>
          </a:xfrm>
        </p:spPr>
        <p:txBody>
          <a:bodyPr wrap="square">
            <a:spAutoFit/>
          </a:bodyPr>
          <a:lstStyle/>
          <a:p>
            <a:r>
              <a:rPr lang="en-IN">
                <a:latin typeface="+mj-lt"/>
              </a:rPr>
              <a:t>AES S-Boxes </a:t>
            </a:r>
            <a:r>
              <a:rPr lang="en-IN" sz="2800"/>
              <a:t>(1 of 2)</a:t>
            </a:r>
            <a:endParaRPr lang="en-IN">
              <a:latin typeface="+mj-lt"/>
            </a:endParaRPr>
          </a:p>
        </p:txBody>
      </p:sp>
      <p:pic>
        <p:nvPicPr>
          <p:cNvPr id="7" name="Picture 2" descr="The following information is given in the table:&#10;The values for y are given on the top row and the values for x are given in the bottom row.&#10;When y equals 0; the x values are as follows:&#10;• 0: 63&#10;• 1: CA&#10;• 2: B7&#10;• 3: 04&#10;• 4: 09&#10;• 5: 53&#10;• 6: D0&#10;• 7: 51&#10;• 8: CD&#10;• 9: 60&#10;• A: E0&#10;• B: E7&#10;• C: BA&#10;• D: 70&#10;• E: E1&#10;• F: 8C&#10;When y equals 1; the x values are as follows:&#10;• 0: 7C&#10;• 1: 82&#10;• 2: FD&#10;• 3: C7&#10;• 4: 83&#10;• 5: D1&#10;• 6: EF&#10;• 7: A3&#10;• 8: 0C&#10;• 9: 81&#10;• A: 32&#10;• B: C8&#10;• C: 78&#10;• D: 3E&#10;• E: F8&#10;• F: A1&#10;When y equals 2; the x values are as follows:&#10;• 0: 77&#10;• 1: C9&#10;• 2: 93&#10;• 3: 23&#10;• 4: 2C&#10;• 5: 00&#10;• 6: AA&#10;• 7: 40&#10;• 8: 13&#10;• 9: 4F&#10;• A: 3A&#10;• B: 37&#10;• C: 25&#10;• D: B5&#10;• E: 98&#10;• F: 89&#10;When y equals 3; the x values are as follows:&#10;• 0: 7B&#10;• 1: 7D&#10;• 2: 26&#10;• 3: C3&#10;• 4: 1A&#10;• 5: ED&#10;• 6: FB&#10;• 7: 8F&#10;• 8: EC&#10;• 9: DC&#10;• A: 0A&#10;• B: 6D&#10;• C: 2E&#10;• D: 66&#10;• E: 11&#10;• F: 0D&#10;When y equals 4; the x values are as follows:&#10;• 0: F2&#10;• 1: FA&#10;• 2: 36&#10;• 3: 18&#10;• 4: 1B&#10;• 5: 20&#10;• 6: 43&#10;• 7: 92&#10;• 8: 5F&#10;• 9: 22&#10;• A: 49&#10;• B: 8D&#10;• C: 1C&#10;• D: 48&#10;• E: 69&#10;• F: BF&#10;When y equals 5; the x values are as follows:&#10;• 0: 6B&#10;• 1: 59&#10;• 2: 3F&#10;• 3: 96&#10;• 4: 6E&#10;• 5: FC&#10;• 6: 4D&#10;• 7: 9D&#10;• 8: 97&#10;• 9: 2A&#10;• A: 06&#10;• B: D5&#10;• C: A6&#10;• D: 03&#10;• E: D9&#10;• F: E6&#10;When y equals 6; the x values are as follows:&#10;• 0: 6F&#10;• 1: 47&#10;• 2: F7&#10;• 3: 05&#10;• 4: 5A&#10;• 5: B1&#10;• 6: 33&#10;• 7: 38 &#10;• 8: 44&#10;• 9: 90&#10;• A: 24&#10;• B: 4E&#10;• C: B4&#10;• D: F6&#10;• E: 8E&#10;• F: 42&#10;When y equals 7; the x values are as follows:&#10;• 0: C5&#10;• 1: F0&#10;• 2: CC&#10;• 3: 9A&#10;• 4: A0&#10;• 5: 5B&#10;• 6: 85&#10;• 7: F5&#10;• 8: 17&#10;• 9: 88&#10;• A: 5C&#10;• B: A9&#10;• C: C6&#10;• D: 0E&#10;• E: 94&#10;• F: 68&#10;When y equals 8; the x values are as follows:&#10;• 0: 30&#10;• 1: AD&#10;• 2: 34&#10;• 3: 07&#10;• 4: 52&#10;• 5: 6A&#10;• 6: 45&#10;• 7: BC&#10;• 8: C4&#10;• 9: 46&#10;• A: C2&#10;• B: 6C&#10;• C: E8&#10;• D: 61&#10;• E: 9B&#10;• F: 41&#10;When y equals 9; the x values are as follows:&#10;• 0: 01&#10;• 1: D4&#10;• 2: A5&#10;• 3: 12&#10;• 4: 3B&#10;• 5: CB&#10;• 6: F9&#10;• 7: B6&#10;• 8: A7&#10;• 9: EE&#10;• A: D3&#10;• B: 56&#10;• C: DD&#10;• D: 35&#10;• E: 1E&#10;• F: 99&#10;When y equals A; the x values are as follows:&#10;• 0: 67&#10;• 1: A2&#10;• 2: E5&#10;• 3: 80&#10;• 4: D6&#10;• 5: BE&#10;• 6: 02&#10;• 7: DA&#10;• 8: 7E&#10;• 9: B8&#10;• A: AC&#10;• B: F4&#10;• C: 74&#10;• D: 57&#10;• E: 87&#10;• F: 2D&#10;When y equals B; the x values are as follows:&#10;• 0: 2B&#10;• 1: AF&#10;• 2: F1&#10;• 3: E2&#10;• 4: B3&#10;• 5: 39&#10;• 6: 7F&#10;• 7: 21&#10;• 8: 3D&#10;• 9: 14&#10;• A: 62&#10;• B: EA&#10;• C: 1F&#10;• D: B9&#10;• E: E9&#10;• F: 0F&#10;When y equals C; the x values are as follows:&#10;• 0: FE&#10;• 1: 9C&#10;• 2: 71&#10;• 3: EB&#10;• 4: 29&#10;• 5: 4A&#10;• 6: 50&#10;• 7: 10&#10;• 8: 64&#10;• 9: DE&#10;• A: 91&#10;• B: 65&#10;• C: 4B&#10;• D: 86&#10;• E: CE&#10;• F: B0&#10;&#10;When y equals D; the x values are as follows:&#10;• 0: D7&#10;• 1: A4&#10;• 2: D8&#10;• 3: 27&#10;• 4: E3&#10;• 5: 4C&#10;• 6: 3C&#10;• 7: FF&#10;• 8: 5D&#10;• 9: 5E&#10;• A: 95&#10;• B: 7A&#10;• C: BD&#10;• D: C1&#10;• E: 55&#10;• F: 54&#10;When y equals E; the x values are as follows:&#10;• 0: AB&#10;• 1: 72&#10;• 2: 31&#10;• 3: B2&#10;• 4: 2F&#10;• 5: 58&#10;• 6: 9F&#10;• 7: F3&#10;• 8: 19&#10;• 9: 0B&#10;• A: E4&#10;• B: AE&#10;• C: 8B&#10;• D: 1D&#10;• E: 28&#10;• F: BB&#10;When y equals F; the x values are as follows:&#10;• 0: 76&#10;• 1: C0&#10;• 2: 15&#10;• 3: 75&#10;• 4: 84&#10;• 5: CF&#10;• 6: A8&#10;• 7: D2&#10;• 8: 73&#10;• 9: DB&#10;• A: 79&#10;• B: 08&#10;• C: 8A&#10;• D: 9E&#10;• E: DF&#10;• F: 16&#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79375" y="1052736"/>
            <a:ext cx="8403297"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543B5BA7-0BBE-43ED-8478-9770334FE417}"/>
              </a:ext>
            </a:extLst>
          </p:cNvPr>
          <p:cNvSpPr txBox="1"/>
          <p:nvPr/>
        </p:nvSpPr>
        <p:spPr>
          <a:xfrm>
            <a:off x="9264352" y="1412776"/>
            <a:ext cx="2176173" cy="523220"/>
          </a:xfrm>
          <a:prstGeom prst="rect">
            <a:avLst/>
          </a:prstGeom>
          <a:noFill/>
        </p:spPr>
        <p:txBody>
          <a:bodyPr wrap="none" rtlCol="0">
            <a:spAutoFit/>
          </a:bodyPr>
          <a:lstStyle/>
          <a:p>
            <a:r>
              <a:rPr lang="en-US"/>
              <a:t>P=1101  0011</a:t>
            </a:r>
          </a:p>
        </p:txBody>
      </p:sp>
      <p:cxnSp>
        <p:nvCxnSpPr>
          <p:cNvPr id="5" name="Straight Arrow Connector 4">
            <a:extLst>
              <a:ext uri="{FF2B5EF4-FFF2-40B4-BE49-F238E27FC236}">
                <a16:creationId xmlns:a16="http://schemas.microsoft.com/office/drawing/2014/main" id="{798C0837-FE5A-4CC5-82C5-F4DFAE403816}"/>
              </a:ext>
            </a:extLst>
          </p:cNvPr>
          <p:cNvCxnSpPr/>
          <p:nvPr/>
        </p:nvCxnSpPr>
        <p:spPr bwMode="auto">
          <a:xfrm>
            <a:off x="9912424" y="1970502"/>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85F0E810-4D66-4C4D-BE0D-AE89C55685F2}"/>
              </a:ext>
            </a:extLst>
          </p:cNvPr>
          <p:cNvSpPr txBox="1"/>
          <p:nvPr/>
        </p:nvSpPr>
        <p:spPr>
          <a:xfrm>
            <a:off x="9508987" y="2468530"/>
            <a:ext cx="835485" cy="523220"/>
          </a:xfrm>
          <a:prstGeom prst="rect">
            <a:avLst/>
          </a:prstGeom>
          <a:noFill/>
        </p:spPr>
        <p:txBody>
          <a:bodyPr wrap="none" rtlCol="0">
            <a:spAutoFit/>
          </a:bodyPr>
          <a:lstStyle/>
          <a:p>
            <a:r>
              <a:rPr lang="en-US"/>
              <a:t>i =D</a:t>
            </a:r>
          </a:p>
        </p:txBody>
      </p:sp>
      <p:sp>
        <p:nvSpPr>
          <p:cNvPr id="8" name="TextBox 7">
            <a:extLst>
              <a:ext uri="{FF2B5EF4-FFF2-40B4-BE49-F238E27FC236}">
                <a16:creationId xmlns:a16="http://schemas.microsoft.com/office/drawing/2014/main" id="{7557E895-3345-48ED-AF35-C177FB58E14C}"/>
              </a:ext>
            </a:extLst>
          </p:cNvPr>
          <p:cNvSpPr txBox="1"/>
          <p:nvPr/>
        </p:nvSpPr>
        <p:spPr>
          <a:xfrm>
            <a:off x="10961329" y="2468530"/>
            <a:ext cx="755335" cy="523220"/>
          </a:xfrm>
          <a:prstGeom prst="rect">
            <a:avLst/>
          </a:prstGeom>
          <a:noFill/>
        </p:spPr>
        <p:txBody>
          <a:bodyPr wrap="none" rtlCol="0">
            <a:spAutoFit/>
          </a:bodyPr>
          <a:lstStyle/>
          <a:p>
            <a:r>
              <a:rPr lang="en-US"/>
              <a:t>j= 3</a:t>
            </a:r>
          </a:p>
        </p:txBody>
      </p:sp>
      <p:cxnSp>
        <p:nvCxnSpPr>
          <p:cNvPr id="9" name="Straight Arrow Connector 8">
            <a:extLst>
              <a:ext uri="{FF2B5EF4-FFF2-40B4-BE49-F238E27FC236}">
                <a16:creationId xmlns:a16="http://schemas.microsoft.com/office/drawing/2014/main" id="{A00E9AED-DAAD-4353-A641-88A17F26BD59}"/>
              </a:ext>
            </a:extLst>
          </p:cNvPr>
          <p:cNvCxnSpPr/>
          <p:nvPr/>
        </p:nvCxnSpPr>
        <p:spPr bwMode="auto">
          <a:xfrm>
            <a:off x="11136560" y="1935996"/>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9F592784-E35A-4AEE-BCB4-9465E7FEE3B8}"/>
              </a:ext>
            </a:extLst>
          </p:cNvPr>
          <p:cNvSpPr txBox="1"/>
          <p:nvPr/>
        </p:nvSpPr>
        <p:spPr>
          <a:xfrm>
            <a:off x="9055629" y="3396772"/>
            <a:ext cx="3136371" cy="523220"/>
          </a:xfrm>
          <a:prstGeom prst="rect">
            <a:avLst/>
          </a:prstGeom>
          <a:noFill/>
        </p:spPr>
        <p:txBody>
          <a:bodyPr wrap="none" rtlCol="0">
            <a:spAutoFit/>
          </a:bodyPr>
          <a:lstStyle/>
          <a:p>
            <a:r>
              <a:rPr lang="en-US"/>
              <a:t>C=66 = (01100110)</a:t>
            </a:r>
            <a:r>
              <a:rPr lang="en-US" baseline="-25000"/>
              <a:t>2</a:t>
            </a:r>
            <a:endParaRPr lang="en-US"/>
          </a:p>
        </p:txBody>
      </p:sp>
      <p:sp>
        <p:nvSpPr>
          <p:cNvPr id="11" name="Arrow: Down 10">
            <a:extLst>
              <a:ext uri="{FF2B5EF4-FFF2-40B4-BE49-F238E27FC236}">
                <a16:creationId xmlns:a16="http://schemas.microsoft.com/office/drawing/2014/main" id="{50A134FC-1FCE-410C-971B-DC5D2C332246}"/>
              </a:ext>
            </a:extLst>
          </p:cNvPr>
          <p:cNvSpPr/>
          <p:nvPr/>
        </p:nvSpPr>
        <p:spPr bwMode="auto">
          <a:xfrm>
            <a:off x="10128448" y="2991750"/>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0EB32A64-C34C-4282-B839-33FB46EFC6E7}"/>
              </a:ext>
            </a:extLst>
          </p:cNvPr>
          <p:cNvSpPr txBox="1"/>
          <p:nvPr/>
        </p:nvSpPr>
        <p:spPr>
          <a:xfrm>
            <a:off x="9926729" y="1916832"/>
            <a:ext cx="543739" cy="523220"/>
          </a:xfrm>
          <a:prstGeom prst="rect">
            <a:avLst/>
          </a:prstGeom>
          <a:noFill/>
        </p:spPr>
        <p:txBody>
          <a:bodyPr wrap="none" rtlCol="0">
            <a:spAutoFit/>
          </a:bodyPr>
          <a:lstStyle/>
          <a:p>
            <a:r>
              <a:rPr lang="en-US"/>
              <a:t>13</a:t>
            </a:r>
          </a:p>
        </p:txBody>
      </p:sp>
      <p:sp>
        <p:nvSpPr>
          <p:cNvPr id="18" name="TextBox 17">
            <a:extLst>
              <a:ext uri="{FF2B5EF4-FFF2-40B4-BE49-F238E27FC236}">
                <a16:creationId xmlns:a16="http://schemas.microsoft.com/office/drawing/2014/main" id="{C43CD445-46B3-4C66-8005-D42B657FDDA5}"/>
              </a:ext>
            </a:extLst>
          </p:cNvPr>
          <p:cNvSpPr txBox="1"/>
          <p:nvPr/>
        </p:nvSpPr>
        <p:spPr>
          <a:xfrm>
            <a:off x="641879" y="5120775"/>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9" name="TextBox 18">
            <a:extLst>
              <a:ext uri="{FF2B5EF4-FFF2-40B4-BE49-F238E27FC236}">
                <a16:creationId xmlns:a16="http://schemas.microsoft.com/office/drawing/2014/main" id="{67F0B880-023D-4325-8C22-2E3D58C98F21}"/>
              </a:ext>
            </a:extLst>
          </p:cNvPr>
          <p:cNvSpPr txBox="1"/>
          <p:nvPr/>
        </p:nvSpPr>
        <p:spPr>
          <a:xfrm>
            <a:off x="2894376" y="1036568"/>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1330946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30890"/>
            <a:ext cx="8229600" cy="646321"/>
          </a:xfrm>
        </p:spPr>
        <p:txBody>
          <a:bodyPr wrap="square">
            <a:spAutoFit/>
          </a:bodyPr>
          <a:lstStyle/>
          <a:p>
            <a:r>
              <a:rPr lang="en-IN">
                <a:latin typeface="+mj-lt"/>
              </a:rPr>
              <a:t>AES inverse substution Box </a:t>
            </a:r>
            <a:r>
              <a:rPr lang="en-IN" sz="2800"/>
              <a:t>(2 of 2)</a:t>
            </a:r>
            <a:endParaRPr lang="en-IN">
              <a:latin typeface="+mj-lt"/>
            </a:endParaRPr>
          </a:p>
        </p:txBody>
      </p:sp>
      <p:pic>
        <p:nvPicPr>
          <p:cNvPr id="8" name="Picture 2" descr="The following information is given in the table:&#10;The values for y are given on the top row and the values for x are given in the bottom row.&#10;When y equals 0; the x values are as follows:&#10;&#10;When y equals 0; the x values are as follows:&#10;• 0: 52&#10;• 1: 7C&#10;• 2: 54&#10;• 3: 08&#10;• 4: 72&#10;• 5: 6C&#10;• 6: 90&#10;• 7: D0&#10;• 8: 3A&#10;• 9: 96&#10;• A: 47&#10;• B: FC&#10;• C: 1F&#10;• D: 60&#10;• E: A0&#10;• F: 17&#10;When y equals 1; the x values are as follows:&#10;• 0: 09&#10;• 1: E3&#10;• 2: 7B&#10;• 3: 2E&#10;• 4: F8&#10;• 5: 70&#10;• 6: D8&#10;• 7: 2C&#10;• 8: 91&#10;• 9: AC&#10;• A: F1&#10;• B: 56&#10;• C: DD&#10;• D: 51&#10;• E: E0&#10;• F: 2B&#10;When y equals 2; the x values are as follows:&#10;• 0: 6A&#10;• 1: 39&#10;• 2: 94&#10;• 3: A1&#10;• 4: F6&#10;• 5: 48&#10;• 6: AB&#10;• 7: 1E&#10;• 8: 11&#10;• 9: 74&#10;• A: 1A&#10;• B: 3E&#10;• C: A8&#10;• D: 7F&#10;• E: 3B&#10;• F: 04&#10;When y equals 3; the x values are as follows:&#10;• 0: D5&#10;• 1: 82&#10;• 2: 32&#10;• 3: 66&#10;• 4: 64&#10;• 5: 50&#10;• 6: 00&#10;• 7: 8F&#10;• 8: 41&#10;• 9: 22&#10;• A: 71&#10;• B: 4B&#10;• C: 33&#10;• D: A9&#10;• E: 4D&#10;• F: 7E&#10;When y equals 4; the x values are as follows:&#10;• 0: 30&#10;• 1: 9B&#10;• 2: A6&#10;• 3: 28&#10;• 4: 86&#10;• 5: FD&#10;• 6: 8C&#10;• 7: CA&#10;• 8: 4F&#10;• 9: E7&#10;• A: 1D&#10;• B: C6&#10;• C: 88&#10;• D: 19&#10;• E: AE&#10;• F: BA&#10;When y equals 5; the x values are as follows:&#10;• 0: 36&#10;• 1: 2F&#10;• 2: C2&#10;• 3: D9&#10;• 4: 68&#10;• 5: ED&#10;• 6: BC&#10;• 7: 3F&#10;• 8: 67&#10;• 9: AD&#10;• A: 29&#10;• B: D2&#10;• C: 07&#10;• D: B5&#10;• E: 2A&#10;• F: 77&#10;When y equals 6; the x values are as follows:&#10;• 0: A5&#10;• 1: FF&#10;• 2: 23&#10;• 3: 24&#10;• 4: 98&#10;• 5: B9&#10;• 6: D3&#10;• 7: 0F&#10;• 8: DC&#10;• 9: 35&#10;• A: C5&#10;• B: 79&#10;• C: C7&#10;• D: 4A&#10;• E: F5&#10;• F: D6&#10;When y equals 7; the x values are as follows:&#10;• 0: 38&#10;• 1: 87&#10;• 2: 3D&#10;• 3: B2&#10;• 4: 16&#10;• 5: DA&#10;• 6: 0A&#10;• 7: 02&#10;• 8: EA&#10;• 9: 85&#10;• A: 89&#10;• B: 20&#10;• C: 31&#10;• D: 0D&#10;• E: B0&#10;• F: 26&#10;When y equals 8; the x values are as follows:&#10;• 0: BF&#10;• 1: 34&#10;• 2: EE&#10;• 3: 76&#10;• 4: D4&#10;• 5: 5E&#10;• 6: F7&#10;• 7: C1&#10;• 8: 97&#10;• 9: E2&#10;• A: 6F&#10;• B: 9A&#10;• C: B1&#10;• D: 2D&#10;• E: C8&#10;• F: E1&#10;When y equals 9; the x values are as follows:&#10;• 0: 40&#10;• 1: 8E&#10;• 2: 4C&#10;• 3: 5B&#10;• 4: A4&#10;• 5: 15&#10;• 6: E4&#10;• 7: AF&#10;• 8: F2&#10;• 9: F9&#10;• A: B7&#10;• B: DB&#10;• C: 12&#10;• D: E5&#10;• E: EB&#10;• F: 69&#10;When y equals A; the x values are as follows:&#10;• 0: A3&#10;• 1: 43&#10;• 2: 95&#10;• 3: A2&#10;• 4: 5C&#10;• 5: 46&#10;• 6: 58&#10;• 7: BD&#10;• 8: CF&#10;• 9: 37&#10;• A: 62&#10;• B: C0&#10;• C: 10&#10;• D: 7A&#10;• E: BB&#10;• F: 14&#10;&#10;When y equals B; the x values are as follows:&#10;• 0: 9E&#10;• 1: 44&#10;• 2: 0B&#10;• 3: 49&#10;• 4: CC&#10;• 5: 57&#10;• 6: 05&#10;• 7: 03&#10;• 8: CE&#10;• 9: E8&#10;• A: 0E&#10;• B: FE&#10;• C: 59&#10;• D: 9F&#10;• E: 3C&#10;• F: 63&#10;When y equals C the x values are as follows:&#10;• 0: 81&#10;• 1: C4&#10;• 2: 42&#10;• 3: 6D&#10;• 4: 5D&#10;• 5: A7&#10;• 6: B8&#10;• 7: 01&#10;• 8: F0&#10;• 9: 1C&#10;• A: AA&#10;• B: 78&#10;• C: 27&#10;• D: 93&#10;• E: 83&#10;• F: 55&#10;When y equals D the x values are as follows:&#10;• 0: F3&#10;• 1: DE&#10;• 2: FA&#10;• 3: 8B&#10;• 4: 65&#10;• 5: 8D&#10;• 6: B3&#10;• 7: 13&#10;• 8: B4&#10;• 9: 75&#10;• A: 18&#10;• B: CD&#10;• C: 80&#10;• D: C9&#10;• E: 53&#10;• F: 21&#10;When y equals E the x values are as follows:&#10;• 0: D7&#10;• 1: E9&#10;• 2: C3&#10;• 3: D1&#10;• 4: B6&#10;• 5: 9D&#10;• 6: 45&#10;• 7: 8A&#10;• 8: E6&#10;• 9: DF&#10;• A: BE&#10;• B: 5A&#10;• C: EC&#10;• D: 9C&#10;• E: 99&#10;• F: 0C&#10;When y equals F the x values are as follows:&#10;• 0: FB&#10;• 1: CB&#10;• 2: 4E&#10;• 3: 25&#10;• 4: 92&#10;• 5: 84&#10;• 6: 06&#10;• 7: 6B&#10;• 8: 73&#10;• 9: 6E&#10;• A: 1B&#10;• B: F4&#10;• C: 5F&#10;• D: EF&#10;• E: 61&#10;• F: 7D&#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263352" y="985080"/>
            <a:ext cx="8905487" cy="5538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a:extLst>
              <a:ext uri="{FF2B5EF4-FFF2-40B4-BE49-F238E27FC236}">
                <a16:creationId xmlns:a16="http://schemas.microsoft.com/office/drawing/2014/main" id="{EF4D6F8F-3464-49B1-99B6-4F66687FA14C}"/>
              </a:ext>
            </a:extLst>
          </p:cNvPr>
          <p:cNvCxnSpPr/>
          <p:nvPr/>
        </p:nvCxnSpPr>
        <p:spPr bwMode="auto">
          <a:xfrm>
            <a:off x="10615861" y="1754693"/>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 name="TextBox 5">
            <a:extLst>
              <a:ext uri="{FF2B5EF4-FFF2-40B4-BE49-F238E27FC236}">
                <a16:creationId xmlns:a16="http://schemas.microsoft.com/office/drawing/2014/main" id="{140DAF5B-35CA-49DF-9231-BEBED9E1BBE4}"/>
              </a:ext>
            </a:extLst>
          </p:cNvPr>
          <p:cNvSpPr txBox="1"/>
          <p:nvPr/>
        </p:nvSpPr>
        <p:spPr>
          <a:xfrm>
            <a:off x="10206071" y="2328880"/>
            <a:ext cx="755335" cy="523220"/>
          </a:xfrm>
          <a:prstGeom prst="rect">
            <a:avLst/>
          </a:prstGeom>
          <a:noFill/>
        </p:spPr>
        <p:txBody>
          <a:bodyPr wrap="none" rtlCol="0">
            <a:spAutoFit/>
          </a:bodyPr>
          <a:lstStyle/>
          <a:p>
            <a:r>
              <a:rPr lang="en-US"/>
              <a:t>i =6</a:t>
            </a:r>
          </a:p>
        </p:txBody>
      </p:sp>
      <p:sp>
        <p:nvSpPr>
          <p:cNvPr id="7" name="TextBox 6">
            <a:extLst>
              <a:ext uri="{FF2B5EF4-FFF2-40B4-BE49-F238E27FC236}">
                <a16:creationId xmlns:a16="http://schemas.microsoft.com/office/drawing/2014/main" id="{BC4C7280-BE98-4B73-9458-72BFF2CB84D6}"/>
              </a:ext>
            </a:extLst>
          </p:cNvPr>
          <p:cNvSpPr txBox="1"/>
          <p:nvPr/>
        </p:nvSpPr>
        <p:spPr>
          <a:xfrm>
            <a:off x="11325107" y="2370565"/>
            <a:ext cx="755335" cy="523220"/>
          </a:xfrm>
          <a:prstGeom prst="rect">
            <a:avLst/>
          </a:prstGeom>
          <a:noFill/>
        </p:spPr>
        <p:txBody>
          <a:bodyPr wrap="none" rtlCol="0">
            <a:spAutoFit/>
          </a:bodyPr>
          <a:lstStyle/>
          <a:p>
            <a:r>
              <a:rPr lang="en-US"/>
              <a:t>j=6 </a:t>
            </a:r>
          </a:p>
        </p:txBody>
      </p:sp>
      <p:cxnSp>
        <p:nvCxnSpPr>
          <p:cNvPr id="9" name="Straight Arrow Connector 8">
            <a:extLst>
              <a:ext uri="{FF2B5EF4-FFF2-40B4-BE49-F238E27FC236}">
                <a16:creationId xmlns:a16="http://schemas.microsoft.com/office/drawing/2014/main" id="{B3016A19-F296-4E59-A417-B784E8FA47DE}"/>
              </a:ext>
            </a:extLst>
          </p:cNvPr>
          <p:cNvCxnSpPr/>
          <p:nvPr/>
        </p:nvCxnSpPr>
        <p:spPr bwMode="auto">
          <a:xfrm>
            <a:off x="11568608" y="1710390"/>
            <a:ext cx="0" cy="4128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D2BF9F0E-7D95-4037-B38A-DFA2BD72AE09}"/>
              </a:ext>
            </a:extLst>
          </p:cNvPr>
          <p:cNvSpPr txBox="1"/>
          <p:nvPr/>
        </p:nvSpPr>
        <p:spPr>
          <a:xfrm>
            <a:off x="9055629" y="3396772"/>
            <a:ext cx="3267818" cy="523220"/>
          </a:xfrm>
          <a:prstGeom prst="rect">
            <a:avLst/>
          </a:prstGeom>
          <a:noFill/>
        </p:spPr>
        <p:txBody>
          <a:bodyPr wrap="none" rtlCol="0">
            <a:spAutoFit/>
          </a:bodyPr>
          <a:lstStyle/>
          <a:p>
            <a:r>
              <a:rPr lang="en-US"/>
              <a:t>P=D3 = (1101 0011)</a:t>
            </a:r>
            <a:r>
              <a:rPr lang="en-US" baseline="-25000"/>
              <a:t>2</a:t>
            </a:r>
            <a:endParaRPr lang="en-US"/>
          </a:p>
        </p:txBody>
      </p:sp>
      <p:sp>
        <p:nvSpPr>
          <p:cNvPr id="11" name="Arrow: Down 10">
            <a:extLst>
              <a:ext uri="{FF2B5EF4-FFF2-40B4-BE49-F238E27FC236}">
                <a16:creationId xmlns:a16="http://schemas.microsoft.com/office/drawing/2014/main" id="{32FC9010-D3FE-4C81-B2B2-5E583A368A7F}"/>
              </a:ext>
            </a:extLst>
          </p:cNvPr>
          <p:cNvSpPr/>
          <p:nvPr/>
        </p:nvSpPr>
        <p:spPr bwMode="auto">
          <a:xfrm>
            <a:off x="10999857" y="2823635"/>
            <a:ext cx="286799" cy="43725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TextBox 9">
            <a:extLst>
              <a:ext uri="{FF2B5EF4-FFF2-40B4-BE49-F238E27FC236}">
                <a16:creationId xmlns:a16="http://schemas.microsoft.com/office/drawing/2014/main" id="{D2BF9F0E-7D95-4037-B38A-DFA2BD72AE09}"/>
              </a:ext>
            </a:extLst>
          </p:cNvPr>
          <p:cNvSpPr txBox="1"/>
          <p:nvPr/>
        </p:nvSpPr>
        <p:spPr>
          <a:xfrm>
            <a:off x="9010744" y="1231473"/>
            <a:ext cx="3226140" cy="523220"/>
          </a:xfrm>
          <a:prstGeom prst="rect">
            <a:avLst/>
          </a:prstGeom>
          <a:noFill/>
        </p:spPr>
        <p:txBody>
          <a:bodyPr wrap="none" rtlCol="0">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t>C=66 = (0110 0110)</a:t>
            </a:r>
            <a:r>
              <a:rPr lang="en-US" baseline="-25000"/>
              <a:t>2</a:t>
            </a:r>
            <a:endParaRPr lang="en-US"/>
          </a:p>
        </p:txBody>
      </p:sp>
      <p:sp>
        <p:nvSpPr>
          <p:cNvPr id="3" name="TextBox 2">
            <a:extLst>
              <a:ext uri="{FF2B5EF4-FFF2-40B4-BE49-F238E27FC236}">
                <a16:creationId xmlns:a16="http://schemas.microsoft.com/office/drawing/2014/main" id="{1F04D576-C22B-4FF6-8EE2-CFA56D1A2A24}"/>
              </a:ext>
            </a:extLst>
          </p:cNvPr>
          <p:cNvSpPr txBox="1"/>
          <p:nvPr/>
        </p:nvSpPr>
        <p:spPr>
          <a:xfrm>
            <a:off x="531135" y="3253474"/>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
        <p:nvSpPr>
          <p:cNvPr id="14" name="TextBox 13">
            <a:extLst>
              <a:ext uri="{FF2B5EF4-FFF2-40B4-BE49-F238E27FC236}">
                <a16:creationId xmlns:a16="http://schemas.microsoft.com/office/drawing/2014/main" id="{9B7C22DD-9945-4FF9-8B39-0D4B1EDEC7FB}"/>
              </a:ext>
            </a:extLst>
          </p:cNvPr>
          <p:cNvSpPr txBox="1"/>
          <p:nvPr/>
        </p:nvSpPr>
        <p:spPr>
          <a:xfrm>
            <a:off x="4351041" y="969863"/>
            <a:ext cx="736099" cy="523220"/>
          </a:xfrm>
          <a:prstGeom prst="rect">
            <a:avLst/>
          </a:prstGeom>
          <a:noFill/>
        </p:spPr>
        <p:txBody>
          <a:bodyPr wrap="none" rtlCol="0">
            <a:spAutoFit/>
          </a:bodyPr>
          <a:lstStyle/>
          <a:p>
            <a:pPr marL="457200" indent="-457200">
              <a:buFont typeface="Wingdings" panose="05000000000000000000" pitchFamily="2" charset="2"/>
              <a:buChar char="§"/>
            </a:pPr>
            <a:r>
              <a:rPr lang="en-US">
                <a:solidFill>
                  <a:srgbClr val="FF0000"/>
                </a:solidFill>
              </a:rPr>
              <a:t> </a:t>
            </a:r>
          </a:p>
        </p:txBody>
      </p:sp>
    </p:spTree>
    <p:extLst>
      <p:ext uri="{BB962C8B-B14F-4D97-AF65-F5344CB8AC3E}">
        <p14:creationId xmlns:p14="http://schemas.microsoft.com/office/powerpoint/2010/main" val="4269668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tle 4">
            <a:extLst>
              <a:ext uri="{FF2B5EF4-FFF2-40B4-BE49-F238E27FC236}">
                <a16:creationId xmlns:a16="http://schemas.microsoft.com/office/drawing/2014/main" id="{A8B26C9D-62FF-4ED2-B604-40FDBFF5B785}"/>
              </a:ext>
            </a:extLst>
          </p:cNvPr>
          <p:cNvSpPr>
            <a:spLocks noGrp="1"/>
          </p:cNvSpPr>
          <p:nvPr>
            <p:ph type="title" idx="4294967295"/>
          </p:nvPr>
        </p:nvSpPr>
        <p:spPr>
          <a:xfrm>
            <a:off x="1447800" y="-207963"/>
            <a:ext cx="6705600" cy="1295400"/>
          </a:xfrm>
        </p:spPr>
        <p:txBody>
          <a:bodyPr anchor="ctr"/>
          <a:lstStyle/>
          <a:p>
            <a:pPr eaLnBrk="1" hangingPunct="1"/>
            <a:r>
              <a:rPr lang="en-US" altLang="zh-CN">
                <a:ea typeface="宋体" panose="02010600030101010101" pitchFamily="2" charset="-122"/>
              </a:rPr>
              <a:t>Substitute-Bytes (</a:t>
            </a:r>
            <a:r>
              <a:rPr lang="en-US" altLang="zh-CN" i="1">
                <a:latin typeface="Times New Roman" panose="02020603050405020304" pitchFamily="18" charset="0"/>
                <a:ea typeface="宋体" panose="02010600030101010101" pitchFamily="2" charset="-122"/>
              </a:rPr>
              <a:t>sub</a:t>
            </a:r>
            <a:r>
              <a:rPr lang="en-US" altLang="zh-CN">
                <a:ea typeface="宋体" panose="02010600030101010101" pitchFamily="2" charset="-122"/>
              </a:rPr>
              <a:t>)</a:t>
            </a:r>
          </a:p>
        </p:txBody>
      </p:sp>
      <p:sp>
        <p:nvSpPr>
          <p:cNvPr id="41988" name="Content Placeholder 5">
            <a:extLst>
              <a:ext uri="{FF2B5EF4-FFF2-40B4-BE49-F238E27FC236}">
                <a16:creationId xmlns:a16="http://schemas.microsoft.com/office/drawing/2014/main" id="{FF3F25F2-9824-4FF5-8584-101EF1F57E73}"/>
              </a:ext>
            </a:extLst>
          </p:cNvPr>
          <p:cNvSpPr>
            <a:spLocks noGrp="1"/>
          </p:cNvSpPr>
          <p:nvPr>
            <p:ph idx="4294967295"/>
          </p:nvPr>
        </p:nvSpPr>
        <p:spPr>
          <a:xfrm>
            <a:off x="386680" y="1087437"/>
            <a:ext cx="11613976" cy="4683125"/>
          </a:xfrm>
        </p:spPr>
        <p:txBody>
          <a:bodyPr/>
          <a:lstStyle/>
          <a:p>
            <a:pPr eaLnBrk="1" hangingPunct="1"/>
            <a:r>
              <a:rPr lang="en-US" altLang="zh-CN" sz="2000">
                <a:ea typeface="宋体" panose="02010600030101010101" pitchFamily="2" charset="-122"/>
              </a:rPr>
              <a:t>Substitution function that takes a byte as an input, uses its first four bits as the row index and the last four bits as the column index, and outputs a byte using a table-lookup at the S-box</a:t>
            </a:r>
          </a:p>
          <a:p>
            <a:pPr eaLnBrk="1" hangingPunct="1"/>
            <a:r>
              <a:rPr lang="en-US" altLang="zh-CN" sz="2000">
                <a:ea typeface="宋体" panose="02010600030101010101" pitchFamily="2" charset="-122"/>
              </a:rPr>
              <a:t>Let </a:t>
            </a:r>
            <a:r>
              <a:rPr lang="en-US" altLang="zh-CN" sz="2000" i="1">
                <a:latin typeface="Times New Roman" panose="02020603050405020304" pitchFamily="18" charset="0"/>
                <a:ea typeface="宋体" panose="02010600030101010101" pitchFamily="2" charset="-122"/>
              </a:rPr>
              <a:t>A</a:t>
            </a:r>
            <a:r>
              <a:rPr lang="en-US" altLang="zh-CN" sz="2000">
                <a:ea typeface="宋体" panose="02010600030101010101" pitchFamily="2" charset="-122"/>
              </a:rPr>
              <a:t> be a state matrix. Then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0,0 </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     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0,1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0,2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baseline="-25000">
                <a:ea typeface="宋体" panose="02010600030101010101" pitchFamily="2" charset="-122"/>
              </a:rPr>
              <a:t> </a:t>
            </a:r>
            <a:r>
              <a:rPr lang="en-US" altLang="zh-CN" sz="200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C=</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 </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                                           							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	</a:t>
            </a: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a:latin typeface="Times New Roman" panose="02020603050405020304" pitchFamily="18" charset="0"/>
                <a:ea typeface="宋体" panose="02010600030101010101" pitchFamily="2" charset="-122"/>
              </a:rPr>
              <a:t>(a</a:t>
            </a:r>
            <a:r>
              <a:rPr lang="en-US" altLang="zh-CN" sz="2000" baseline="-25000">
                <a:latin typeface="Times New Roman" panose="02020603050405020304" pitchFamily="18" charset="0"/>
                <a:ea typeface="宋体" panose="02010600030101010101" pitchFamily="2" charset="-122"/>
              </a:rPr>
              <a:t>3,3 </a:t>
            </a:r>
            <a:r>
              <a:rPr lang="en-US" altLang="zh-CN" sz="2000">
                <a:latin typeface="Times New Roman" panose="02020603050405020304" pitchFamily="18" charset="0"/>
                <a:ea typeface="宋体" panose="02010600030101010101" pitchFamily="2" charset="-122"/>
              </a:rPr>
              <a:t>)	</a:t>
            </a:r>
          </a:p>
          <a:p>
            <a:pPr eaLnBrk="1" hangingPunct="1"/>
            <a:r>
              <a:rPr lang="en-US" altLang="zh-CN" sz="2000" i="1">
                <a:latin typeface="Times New Roman" panose="02020603050405020304" pitchFamily="18" charset="0"/>
                <a:ea typeface="宋体" panose="02010600030101010101" pitchFamily="2" charset="-122"/>
              </a:rPr>
              <a:t>sub</a:t>
            </a:r>
            <a:r>
              <a:rPr lang="en-US" altLang="zh-CN" sz="2000" baseline="30000">
                <a:ea typeface="宋体" panose="02010600030101010101" pitchFamily="2" charset="-122"/>
              </a:rPr>
              <a:t>-1</a:t>
            </a:r>
            <a:r>
              <a:rPr lang="en-US" altLang="zh-CN" sz="200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ea typeface="宋体" panose="02010600030101010101" pitchFamily="2" charset="-122"/>
              </a:rPr>
              <a:t>) will just be the inverse substitution operation applied to the matrix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0,0 </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     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0,1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0,2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0,3</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 =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1,0</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1,3</a:t>
            </a:r>
            <a:r>
              <a:rPr lang="en-US" altLang="zh-CN" sz="2000">
                <a:latin typeface="Times New Roman" panose="02020603050405020304" pitchFamily="18" charset="0"/>
                <a:ea typeface="宋体" panose="02010600030101010101" pitchFamily="2" charset="-122"/>
              </a:rPr>
              <a:t> ) </a:t>
            </a:r>
            <a:r>
              <a:rPr lang="en-US" altLang="zh-CN" sz="2000" baseline="-25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2,3</a:t>
            </a:r>
            <a:r>
              <a:rPr lang="en-US" altLang="zh-CN" sz="2000">
                <a:latin typeface="Times New Roman" panose="02020603050405020304" pitchFamily="18" charset="0"/>
                <a:ea typeface="宋体" panose="02010600030101010101" pitchFamily="2" charset="-122"/>
              </a:rPr>
              <a:t> )	</a:t>
            </a:r>
          </a:p>
          <a:p>
            <a:pPr eaLnBrk="1" hangingPunct="1">
              <a:buFont typeface="Wingdings" panose="05000000000000000000" pitchFamily="2" charset="2"/>
              <a:buNone/>
            </a:pP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3,0 </a:t>
            </a:r>
            <a:r>
              <a:rPr lang="en-US" altLang="zh-CN" sz="2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3,1</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3,2</a:t>
            </a:r>
            <a:r>
              <a:rPr lang="en-US" altLang="zh-CN" sz="2000">
                <a:latin typeface="Times New Roman" panose="02020603050405020304" pitchFamily="18" charset="0"/>
                <a:ea typeface="宋体" panose="02010600030101010101" pitchFamily="2" charset="-122"/>
              </a:rPr>
              <a:t> )</a:t>
            </a:r>
            <a:r>
              <a:rPr lang="en-US" altLang="zh-CN" sz="2000" baseline="-25000">
                <a:latin typeface="Times New Roman" panose="02020603050405020304" pitchFamily="18" charset="0"/>
                <a:ea typeface="宋体" panose="02010600030101010101" pitchFamily="2" charset="-122"/>
              </a:rPr>
              <a:t>        </a:t>
            </a:r>
            <a:r>
              <a:rPr lang="en-US" altLang="zh-CN" sz="2000" i="1">
                <a:latin typeface="Times New Roman" panose="02020603050405020304" pitchFamily="18" charset="0"/>
                <a:ea typeface="宋体" panose="02010600030101010101" pitchFamily="2" charset="-122"/>
              </a:rPr>
              <a:t>S</a:t>
            </a:r>
            <a:r>
              <a:rPr lang="en-US" altLang="zh-CN" sz="2000" baseline="30000">
                <a:latin typeface="Times New Roman" panose="02020603050405020304" pitchFamily="18" charset="0"/>
                <a:ea typeface="宋体" panose="02010600030101010101" pitchFamily="2" charset="-122"/>
              </a:rPr>
              <a:t>-1 </a:t>
            </a:r>
            <a:r>
              <a:rPr lang="en-US" altLang="zh-CN" sz="2000">
                <a:latin typeface="Times New Roman" panose="02020603050405020304" pitchFamily="18" charset="0"/>
                <a:ea typeface="宋体" panose="02010600030101010101" pitchFamily="2" charset="-122"/>
              </a:rPr>
              <a:t>(c</a:t>
            </a:r>
            <a:r>
              <a:rPr lang="en-US" altLang="zh-CN" sz="2000" baseline="-25000">
                <a:latin typeface="Times New Roman" panose="02020603050405020304" pitchFamily="18" charset="0"/>
                <a:ea typeface="宋体" panose="02010600030101010101" pitchFamily="2" charset="-122"/>
              </a:rPr>
              <a:t>3,3 </a:t>
            </a:r>
            <a:r>
              <a:rPr lang="en-US" altLang="zh-CN" sz="20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endParaRPr lang="en-US" altLang="zh-CN" sz="2000">
              <a:ea typeface="宋体" panose="02010600030101010101" pitchFamily="2" charset="-122"/>
            </a:endParaRPr>
          </a:p>
          <a:p>
            <a:pPr eaLnBrk="1" hangingPunct="1"/>
            <a:r>
              <a:rPr lang="en-US" altLang="zh-CN" sz="2000">
                <a:ea typeface="宋体" panose="02010600030101010101" pitchFamily="2" charset="-122"/>
              </a:rPr>
              <a:t>We have </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sub</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sub</a:t>
            </a:r>
            <a:r>
              <a:rPr lang="en-US" altLang="zh-CN" sz="2000" i="1" baseline="30000">
                <a:latin typeface="Times New Roman" panose="02020603050405020304" pitchFamily="18" charset="0"/>
                <a:ea typeface="宋体" panose="02010600030101010101" pitchFamily="2" charset="-122"/>
              </a:rPr>
              <a:t>-</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sub</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A</a:t>
            </a:r>
          </a:p>
        </p:txBody>
      </p:sp>
      <p:sp>
        <p:nvSpPr>
          <p:cNvPr id="41989" name="AutoShape 5">
            <a:extLst>
              <a:ext uri="{FF2B5EF4-FFF2-40B4-BE49-F238E27FC236}">
                <a16:creationId xmlns:a16="http://schemas.microsoft.com/office/drawing/2014/main" id="{632770A1-9DBF-4F31-AEFD-EA0654B0372F}"/>
              </a:ext>
            </a:extLst>
          </p:cNvPr>
          <p:cNvSpPr>
            <a:spLocks noChangeArrowheads="1"/>
          </p:cNvSpPr>
          <p:nvPr/>
        </p:nvSpPr>
        <p:spPr bwMode="auto">
          <a:xfrm>
            <a:off x="6744072" y="2011253"/>
            <a:ext cx="4032445"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0" name="AutoShape 8">
            <a:extLst>
              <a:ext uri="{FF2B5EF4-FFF2-40B4-BE49-F238E27FC236}">
                <a16:creationId xmlns:a16="http://schemas.microsoft.com/office/drawing/2014/main" id="{05BB32FC-6229-4BF3-91E8-94C9BAEDBA0F}"/>
              </a:ext>
            </a:extLst>
          </p:cNvPr>
          <p:cNvSpPr>
            <a:spLocks noChangeArrowheads="1"/>
          </p:cNvSpPr>
          <p:nvPr/>
        </p:nvSpPr>
        <p:spPr bwMode="auto">
          <a:xfrm>
            <a:off x="5227721" y="3890907"/>
            <a:ext cx="482871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1991" name="Line 9">
            <a:extLst>
              <a:ext uri="{FF2B5EF4-FFF2-40B4-BE49-F238E27FC236}">
                <a16:creationId xmlns:a16="http://schemas.microsoft.com/office/drawing/2014/main" id="{32D49F91-7694-4207-94F5-0A488BEA88DE}"/>
              </a:ext>
            </a:extLst>
          </p:cNvPr>
          <p:cNvSpPr>
            <a:spLocks noChangeShapeType="1"/>
          </p:cNvSpPr>
          <p:nvPr/>
        </p:nvSpPr>
        <p:spPr bwMode="auto">
          <a:xfrm>
            <a:off x="4800600" y="4876800"/>
            <a:ext cx="0" cy="15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Rectangle 1">
            <a:extLst>
              <a:ext uri="{FF2B5EF4-FFF2-40B4-BE49-F238E27FC236}">
                <a16:creationId xmlns:a16="http://schemas.microsoft.com/office/drawing/2014/main" id="{05A4B0C6-20B0-4AF5-A372-343B65E7BFCA}"/>
              </a:ext>
            </a:extLst>
          </p:cNvPr>
          <p:cNvSpPr/>
          <p:nvPr/>
        </p:nvSpPr>
        <p:spPr>
          <a:xfrm>
            <a:off x="10416480" y="3595159"/>
            <a:ext cx="195438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Inverse S-Box</a:t>
            </a:r>
            <a:endParaRPr lang="en-US" sz="3600"/>
          </a:p>
        </p:txBody>
      </p:sp>
      <p:sp>
        <p:nvSpPr>
          <p:cNvPr id="8" name="Rectangle 7">
            <a:extLst>
              <a:ext uri="{FF2B5EF4-FFF2-40B4-BE49-F238E27FC236}">
                <a16:creationId xmlns:a16="http://schemas.microsoft.com/office/drawing/2014/main" id="{2398A57E-CC1F-40BD-8B9E-15DD89E33109}"/>
              </a:ext>
            </a:extLst>
          </p:cNvPr>
          <p:cNvSpPr/>
          <p:nvPr/>
        </p:nvSpPr>
        <p:spPr>
          <a:xfrm>
            <a:off x="4166612" y="1750164"/>
            <a:ext cx="971741" cy="646331"/>
          </a:xfrm>
          <a:prstGeom prst="rect">
            <a:avLst/>
          </a:prstGeom>
        </p:spPr>
        <p:txBody>
          <a:bodyPr wrap="none">
            <a:spAutoFit/>
          </a:bodyPr>
          <a:lstStyle/>
          <a:p>
            <a:r>
              <a:rPr lang="en-US" altLang="zh-CN" sz="3600" baseline="-25000">
                <a:latin typeface="Times New Roman" panose="02020603050405020304" pitchFamily="18" charset="0"/>
                <a:ea typeface="宋体" panose="02010600030101010101" pitchFamily="2" charset="-122"/>
              </a:rPr>
              <a:t>S-Box</a:t>
            </a:r>
            <a:endParaRPr lang="en-US" sz="3600"/>
          </a:p>
        </p:txBody>
      </p:sp>
      <p:sp>
        <p:nvSpPr>
          <p:cNvPr id="10" name="Rectangle 9">
            <a:extLst>
              <a:ext uri="{FF2B5EF4-FFF2-40B4-BE49-F238E27FC236}">
                <a16:creationId xmlns:a16="http://schemas.microsoft.com/office/drawing/2014/main" id="{3411A45F-EAA4-4607-879D-9FD4171CD9F9}"/>
              </a:ext>
            </a:extLst>
          </p:cNvPr>
          <p:cNvSpPr/>
          <p:nvPr/>
        </p:nvSpPr>
        <p:spPr>
          <a:xfrm>
            <a:off x="859559" y="1957865"/>
            <a:ext cx="3048000"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1" name="AutoShape 5">
            <a:extLst>
              <a:ext uri="{FF2B5EF4-FFF2-40B4-BE49-F238E27FC236}">
                <a16:creationId xmlns:a16="http://schemas.microsoft.com/office/drawing/2014/main" id="{0295DD4E-22C9-44C2-B9AF-3BECDD2620D4}"/>
              </a:ext>
            </a:extLst>
          </p:cNvPr>
          <p:cNvSpPr>
            <a:spLocks noChangeArrowheads="1"/>
          </p:cNvSpPr>
          <p:nvPr/>
        </p:nvSpPr>
        <p:spPr bwMode="auto">
          <a:xfrm>
            <a:off x="695400" y="2073330"/>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 name="Arrow: Right 3">
            <a:extLst>
              <a:ext uri="{FF2B5EF4-FFF2-40B4-BE49-F238E27FC236}">
                <a16:creationId xmlns:a16="http://schemas.microsoft.com/office/drawing/2014/main" id="{4F28510A-3F48-4853-BBB7-DD66E9740710}"/>
              </a:ext>
            </a:extLst>
          </p:cNvPr>
          <p:cNvSpPr/>
          <p:nvPr/>
        </p:nvSpPr>
        <p:spPr bwMode="auto">
          <a:xfrm>
            <a:off x="4380438" y="2450732"/>
            <a:ext cx="544091" cy="36289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3" name="Arrow: Right 12">
            <a:extLst>
              <a:ext uri="{FF2B5EF4-FFF2-40B4-BE49-F238E27FC236}">
                <a16:creationId xmlns:a16="http://schemas.microsoft.com/office/drawing/2014/main" id="{567EB12A-ED2E-486B-9E79-F6980DD65EE6}"/>
              </a:ext>
            </a:extLst>
          </p:cNvPr>
          <p:cNvSpPr/>
          <p:nvPr/>
        </p:nvSpPr>
        <p:spPr bwMode="auto">
          <a:xfrm rot="5400000">
            <a:off x="9843935" y="4012815"/>
            <a:ext cx="739512" cy="3145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380236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58853"/>
            <a:ext cx="8229600" cy="523210"/>
          </a:xfrm>
        </p:spPr>
        <p:txBody>
          <a:bodyPr wrap="square">
            <a:spAutoFit/>
          </a:bodyPr>
          <a:lstStyle/>
          <a:p>
            <a:r>
              <a:rPr lang="en-IN" altLang="en-US" sz="2800" spc="-400">
                <a:ea typeface="ヒラギノ角ゴ Pro W3" charset="-128"/>
              </a:rPr>
              <a:t>A E </a:t>
            </a:r>
            <a:r>
              <a:rPr lang="en-IN" altLang="en-US" sz="2800">
                <a:ea typeface="ヒラギノ角ゴ Pro W3" charset="-128"/>
              </a:rPr>
              <a:t>S Row and Column Operations</a:t>
            </a:r>
            <a:endParaRPr lang="en-US" sz="2000"/>
          </a:p>
        </p:txBody>
      </p:sp>
      <p:pic>
        <p:nvPicPr>
          <p:cNvPr id="7" name="Picture 2" descr="a. Shift row transformation: A 16-byte square has first column from s sub 0,0 to s sub 3,0 and first row from s sub 0,0 to s sub 0,3. The bottom three rows have cells shifted: second row with cells s sub 1,1, s sub 1,2, s sub 1,3, and s sub 1,0; third row with cells s sub 2,2, s sub 2,3, s sub 2,0, and s sub 2,1; fourth row with cells s sub 3,3, s sub 3,0, s sub 3,1, and s sub 1,2.&#10;b. Mix column transformation: The 16-byte square has arrows from each column leading to a matrix equation, with numbers 1 through 3 in a 4-by-4 matrix multiplied by a column to get another column, to get a 16-byte square with prime numbers.&#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919536" y="908720"/>
            <a:ext cx="7056784" cy="5601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9265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a:ea typeface="宋体" panose="02010600030101010101" pitchFamily="2" charset="-122"/>
              </a:rPr>
              <a:t>Shift-Rows (</a:t>
            </a:r>
            <a:r>
              <a:rPr lang="en-US" altLang="zh-CN" i="1" err="1">
                <a:latin typeface="Times New Roman" panose="02020603050405020304" pitchFamily="18" charset="0"/>
                <a:ea typeface="宋体" panose="02010600030101010101" pitchFamily="2" charset="-122"/>
              </a:rPr>
              <a:t>shr</a:t>
            </a:r>
            <a:r>
              <a:rPr lang="en-US" altLang="zh-CN">
                <a:ea typeface="宋体" panose="02010600030101010101" pitchFamily="2" charset="-122"/>
              </a:rPr>
              <a:t>)</a:t>
            </a:r>
          </a:p>
        </p:txBody>
      </p:sp>
      <p:sp>
        <p:nvSpPr>
          <p:cNvPr id="43012" name="Content Placeholder 5">
            <a:extLst>
              <a:ext uri="{FF2B5EF4-FFF2-40B4-BE49-F238E27FC236}">
                <a16:creationId xmlns:a16="http://schemas.microsoft.com/office/drawing/2014/main" id="{9548B17D-A8E7-43C9-9268-A95E83FFD58E}"/>
              </a:ext>
            </a:extLst>
          </p:cNvPr>
          <p:cNvSpPr>
            <a:spLocks noGrp="1"/>
          </p:cNvSpPr>
          <p:nvPr>
            <p:ph idx="4294967295"/>
          </p:nvPr>
        </p:nvSpPr>
        <p:spPr>
          <a:xfrm>
            <a:off x="407368" y="1223169"/>
            <a:ext cx="11089232" cy="4411662"/>
          </a:xfrm>
        </p:spPr>
        <p:txBody>
          <a:bodyPr/>
          <a:lstStyle/>
          <a:p>
            <a:pPr eaLnBrk="1" hangingPunct="1"/>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performs a left-circular-shift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a:t>
            </a:r>
            <a:r>
              <a:rPr lang="en-US" altLang="zh-CN" sz="2400">
                <a:ea typeface="宋体" panose="02010600030101010101" pitchFamily="2" charset="-122"/>
              </a:rPr>
              <a:t> times on the </a:t>
            </a:r>
            <a:r>
              <a:rPr lang="en-US" altLang="zh-CN" sz="2400" i="1" err="1">
                <a:latin typeface="Times New Roman" panose="02020603050405020304" pitchFamily="18" charset="0"/>
                <a:ea typeface="宋体" panose="02010600030101010101" pitchFamily="2" charset="-122"/>
              </a:rPr>
              <a:t>i</a:t>
            </a:r>
            <a:r>
              <a:rPr lang="en-US" altLang="zh-CN" sz="2400" err="1">
                <a:ea typeface="宋体" panose="02010600030101010101" pitchFamily="2" charset="-122"/>
              </a:rPr>
              <a:t>-th</a:t>
            </a:r>
            <a:r>
              <a:rPr lang="en-US" altLang="zh-CN" sz="2400">
                <a:ea typeface="宋体" panose="02010600030101010101" pitchFamily="2" charset="-122"/>
              </a:rPr>
              <a:t> row in the matrix </a:t>
            </a:r>
            <a:r>
              <a:rPr lang="en-US" altLang="zh-CN" sz="2400" i="1">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a:ea typeface="宋体" panose="02010600030101010101" pitchFamily="2" charset="-122"/>
              </a:rPr>
              <a:t>a</a:t>
            </a:r>
            <a:r>
              <a:rPr lang="en-US" altLang="zh-CN" sz="2400" baseline="-25000">
                <a:ea typeface="宋体" panose="02010600030101010101" pitchFamily="2" charset="-122"/>
              </a:rPr>
              <a:t>0,1     </a:t>
            </a:r>
            <a:r>
              <a:rPr lang="en-US" altLang="zh-CN" sz="2400">
                <a:ea typeface="宋体" panose="02010600030101010101" pitchFamily="2" charset="-122"/>
              </a:rPr>
              <a:t>a</a:t>
            </a:r>
            <a:r>
              <a:rPr lang="en-US" altLang="zh-CN" sz="2400" baseline="-25000">
                <a:ea typeface="宋体" panose="02010600030101010101" pitchFamily="2" charset="-122"/>
              </a:rPr>
              <a:t>0,2     </a:t>
            </a:r>
            <a:r>
              <a:rPr lang="en-US" altLang="zh-CN" sz="2400">
                <a:ea typeface="宋体" panose="02010600030101010101" pitchFamily="2" charset="-122"/>
              </a:rPr>
              <a:t>a</a:t>
            </a:r>
            <a:r>
              <a:rPr lang="en-US" altLang="zh-CN" sz="2400" baseline="-25000">
                <a:ea typeface="宋体" panose="02010600030101010101" pitchFamily="2" charset="-122"/>
              </a:rPr>
              <a:t>0,3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  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     </a:t>
            </a:r>
            <a:r>
              <a:rPr lang="en-US" altLang="zh-CN" sz="2400">
                <a:ea typeface="宋体" panose="02010600030101010101" pitchFamily="2" charset="-122"/>
              </a:rPr>
              <a:t>a</a:t>
            </a:r>
            <a:r>
              <a:rPr lang="en-US" altLang="zh-CN" sz="2400" baseline="-25000">
                <a:ea typeface="宋体" panose="02010600030101010101" pitchFamily="2" charset="-122"/>
              </a:rPr>
              <a:t>1,0	      = C</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     </a:t>
            </a:r>
            <a:r>
              <a:rPr lang="en-US" altLang="zh-CN" sz="2400">
                <a:ea typeface="宋体" panose="02010600030101010101" pitchFamily="2" charset="-122"/>
              </a:rPr>
              <a:t>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3,3     </a:t>
            </a:r>
            <a:r>
              <a:rPr lang="en-US" altLang="zh-CN" sz="2400">
                <a:ea typeface="宋体" panose="02010600030101010101" pitchFamily="2" charset="-122"/>
              </a:rPr>
              <a:t>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a:t>
            </a:r>
            <a:r>
              <a:rPr lang="en-US" altLang="zh-CN" sz="2400">
                <a:ea typeface="宋体" panose="02010600030101010101" pitchFamily="2" charset="-122"/>
              </a:rPr>
              <a:t> performs a right-circular-shift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a:t>
            </a:r>
            <a:r>
              <a:rPr lang="en-US" altLang="zh-CN" sz="2400">
                <a:ea typeface="宋体" panose="02010600030101010101" pitchFamily="2" charset="-122"/>
              </a:rPr>
              <a:t> times on the </a:t>
            </a:r>
            <a:r>
              <a:rPr lang="en-US" altLang="zh-CN" sz="2400" i="1" err="1">
                <a:latin typeface="Times New Roman" panose="02020603050405020304" pitchFamily="18" charset="0"/>
                <a:ea typeface="宋体" panose="02010600030101010101" pitchFamily="2" charset="-122"/>
              </a:rPr>
              <a:t>i</a:t>
            </a:r>
            <a:r>
              <a:rPr lang="en-US" altLang="zh-CN" sz="2400" err="1">
                <a:ea typeface="宋体" panose="02010600030101010101" pitchFamily="2" charset="-122"/>
              </a:rPr>
              <a:t>-th</a:t>
            </a:r>
            <a:r>
              <a:rPr lang="en-US" altLang="zh-CN" sz="2400">
                <a:ea typeface="宋体" panose="02010600030101010101" pitchFamily="2" charset="-122"/>
              </a:rPr>
              <a:t> row in the matrix </a:t>
            </a:r>
            <a:r>
              <a:rPr lang="en-US" altLang="zh-CN" sz="2400" i="1">
                <a:latin typeface="Times New Roman" panose="02020603050405020304" pitchFamily="18" charset="0"/>
                <a:ea typeface="宋体" panose="02010600030101010101" pitchFamily="2" charset="-122"/>
              </a:rPr>
              <a:t>A</a:t>
            </a: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0,0     </a:t>
            </a:r>
            <a:r>
              <a:rPr lang="en-US" altLang="zh-CN" sz="2400">
                <a:ea typeface="宋体" panose="02010600030101010101" pitchFamily="2" charset="-122"/>
              </a:rPr>
              <a:t>a</a:t>
            </a:r>
            <a:r>
              <a:rPr lang="en-US" altLang="zh-CN" sz="2400" baseline="-25000">
                <a:ea typeface="宋体" panose="02010600030101010101" pitchFamily="2" charset="-122"/>
              </a:rPr>
              <a:t>0,1     </a:t>
            </a:r>
            <a:r>
              <a:rPr lang="en-US" altLang="zh-CN" sz="2400">
                <a:ea typeface="宋体" panose="02010600030101010101" pitchFamily="2" charset="-122"/>
              </a:rPr>
              <a:t>a</a:t>
            </a:r>
            <a:r>
              <a:rPr lang="en-US" altLang="zh-CN" sz="2400" baseline="-25000">
                <a:ea typeface="宋体" panose="02010600030101010101" pitchFamily="2" charset="-122"/>
              </a:rPr>
              <a:t>0,2     </a:t>
            </a:r>
            <a:r>
              <a:rPr lang="en-US" altLang="zh-CN" sz="2400">
                <a:ea typeface="宋体" panose="02010600030101010101" pitchFamily="2" charset="-122"/>
              </a:rPr>
              <a:t>a</a:t>
            </a:r>
            <a:r>
              <a:rPr lang="en-US" altLang="zh-CN" sz="2400" baseline="-25000">
                <a:ea typeface="宋体" panose="02010600030101010101" pitchFamily="2" charset="-122"/>
              </a:rPr>
              <a:t>0,3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ea typeface="宋体" panose="02010600030101010101" pitchFamily="2" charset="-122"/>
              </a:rPr>
              <a:t>1</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a</a:t>
            </a:r>
            <a:r>
              <a:rPr lang="en-US" altLang="zh-CN" sz="2400" baseline="-25000">
                <a:ea typeface="宋体" panose="02010600030101010101" pitchFamily="2" charset="-122"/>
              </a:rPr>
              <a:t>1,0     </a:t>
            </a:r>
            <a:r>
              <a:rPr lang="en-US" altLang="zh-CN" sz="2400">
                <a:ea typeface="宋体" panose="02010600030101010101" pitchFamily="2" charset="-122"/>
              </a:rPr>
              <a:t>a</a:t>
            </a:r>
            <a:r>
              <a:rPr lang="en-US" altLang="zh-CN" sz="2400" baseline="-25000">
                <a:ea typeface="宋体" panose="02010600030101010101" pitchFamily="2" charset="-122"/>
              </a:rPr>
              <a:t>1,1     </a:t>
            </a:r>
            <a:r>
              <a:rPr lang="en-US" altLang="zh-CN" sz="2400">
                <a:ea typeface="宋体" panose="02010600030101010101" pitchFamily="2" charset="-122"/>
              </a:rPr>
              <a:t>a</a:t>
            </a:r>
            <a:r>
              <a:rPr lang="en-US" altLang="zh-CN" sz="2400" baseline="-25000">
                <a:ea typeface="宋体" panose="02010600030101010101" pitchFamily="2" charset="-122"/>
              </a:rPr>
              <a:t>1,2     </a:t>
            </a:r>
            <a:r>
              <a:rPr lang="en-US" altLang="zh-CN" sz="2400">
                <a:ea typeface="宋体" panose="02010600030101010101" pitchFamily="2" charset="-122"/>
              </a:rPr>
              <a:t>a</a:t>
            </a:r>
            <a:r>
              <a:rPr lang="en-US" altLang="zh-CN" sz="2400" baseline="-25000">
                <a:ea typeface="宋体" panose="02010600030101010101" pitchFamily="2" charset="-122"/>
              </a:rPr>
              <a:t>1,3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2,0     </a:t>
            </a:r>
            <a:r>
              <a:rPr lang="en-US" altLang="zh-CN" sz="2400">
                <a:ea typeface="宋体" panose="02010600030101010101" pitchFamily="2" charset="-122"/>
              </a:rPr>
              <a:t>a</a:t>
            </a:r>
            <a:r>
              <a:rPr lang="en-US" altLang="zh-CN" sz="2400" baseline="-25000">
                <a:ea typeface="宋体" panose="02010600030101010101" pitchFamily="2" charset="-122"/>
              </a:rPr>
              <a:t>2,1     </a:t>
            </a:r>
            <a:r>
              <a:rPr lang="en-US" altLang="zh-CN" sz="2400">
                <a:ea typeface="宋体" panose="02010600030101010101" pitchFamily="2" charset="-122"/>
              </a:rPr>
              <a:t>a</a:t>
            </a:r>
            <a:r>
              <a:rPr lang="en-US" altLang="zh-CN" sz="2400" baseline="-25000">
                <a:ea typeface="宋体" panose="02010600030101010101" pitchFamily="2" charset="-122"/>
              </a:rPr>
              <a:t>2,2     </a:t>
            </a:r>
            <a:r>
              <a:rPr lang="en-US" altLang="zh-CN" sz="2400">
                <a:ea typeface="宋体" panose="02010600030101010101" pitchFamily="2" charset="-122"/>
              </a:rPr>
              <a:t>a</a:t>
            </a:r>
            <a:r>
              <a:rPr lang="en-US" altLang="zh-CN" sz="2400" baseline="-25000">
                <a:ea typeface="宋体" panose="02010600030101010101" pitchFamily="2" charset="-122"/>
              </a:rPr>
              <a:t>2,3</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3,0     </a:t>
            </a:r>
            <a:r>
              <a:rPr lang="en-US" altLang="zh-CN" sz="2400">
                <a:ea typeface="宋体" panose="02010600030101010101" pitchFamily="2" charset="-122"/>
              </a:rPr>
              <a:t>a</a:t>
            </a:r>
            <a:r>
              <a:rPr lang="en-US" altLang="zh-CN" sz="2400" baseline="-25000">
                <a:ea typeface="宋体" panose="02010600030101010101" pitchFamily="2" charset="-122"/>
              </a:rPr>
              <a:t>3,1     </a:t>
            </a:r>
            <a:r>
              <a:rPr lang="en-US" altLang="zh-CN" sz="2400">
                <a:ea typeface="宋体" panose="02010600030101010101" pitchFamily="2" charset="-122"/>
              </a:rPr>
              <a:t>a</a:t>
            </a:r>
            <a:r>
              <a:rPr lang="en-US" altLang="zh-CN" sz="2400" baseline="-25000">
                <a:ea typeface="宋体" panose="02010600030101010101" pitchFamily="2" charset="-122"/>
              </a:rPr>
              <a:t>3,2     </a:t>
            </a:r>
            <a:r>
              <a:rPr lang="en-US" altLang="zh-CN" sz="2400">
                <a:ea typeface="宋体" panose="02010600030101010101" pitchFamily="2" charset="-122"/>
              </a:rPr>
              <a:t>a</a:t>
            </a:r>
            <a:r>
              <a:rPr lang="en-US" altLang="zh-CN" sz="2400" baseline="-25000">
                <a:ea typeface="宋体" panose="02010600030101010101" pitchFamily="2" charset="-122"/>
              </a:rPr>
              <a:t>3,3	</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r>
              <a:rPr lang="en-US" altLang="zh-CN" sz="2400">
                <a:ea typeface="宋体" panose="02010600030101010101" pitchFamily="2" charset="-122"/>
              </a:rPr>
              <a:t>We have </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shr</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p>
        </p:txBody>
      </p:sp>
      <p:sp>
        <p:nvSpPr>
          <p:cNvPr id="43013" name="AutoShape 5">
            <a:extLst>
              <a:ext uri="{FF2B5EF4-FFF2-40B4-BE49-F238E27FC236}">
                <a16:creationId xmlns:a16="http://schemas.microsoft.com/office/drawing/2014/main" id="{EEA882E3-01E8-43DF-8EEB-50A58F12B373}"/>
              </a:ext>
            </a:extLst>
          </p:cNvPr>
          <p:cNvSpPr>
            <a:spLocks noChangeArrowheads="1"/>
          </p:cNvSpPr>
          <p:nvPr/>
        </p:nvSpPr>
        <p:spPr bwMode="auto">
          <a:xfrm>
            <a:off x="5984182" y="2026821"/>
            <a:ext cx="2952328" cy="1824250"/>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3014" name="AutoShape 7">
            <a:extLst>
              <a:ext uri="{FF2B5EF4-FFF2-40B4-BE49-F238E27FC236}">
                <a16:creationId xmlns:a16="http://schemas.microsoft.com/office/drawing/2014/main" id="{E82634FE-A95A-4AE6-B6FE-31825075D3D8}"/>
              </a:ext>
            </a:extLst>
          </p:cNvPr>
          <p:cNvSpPr>
            <a:spLocks noChangeArrowheads="1"/>
          </p:cNvSpPr>
          <p:nvPr/>
        </p:nvSpPr>
        <p:spPr bwMode="auto">
          <a:xfrm>
            <a:off x="5735960" y="4619196"/>
            <a:ext cx="3200550" cy="205016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6" name="Rectangle 5">
            <a:extLst>
              <a:ext uri="{FF2B5EF4-FFF2-40B4-BE49-F238E27FC236}">
                <a16:creationId xmlns:a16="http://schemas.microsoft.com/office/drawing/2014/main" id="{3411A45F-EAA4-4607-879D-9FD4171CD9F9}"/>
              </a:ext>
            </a:extLst>
          </p:cNvPr>
          <p:cNvSpPr/>
          <p:nvPr/>
        </p:nvSpPr>
        <p:spPr>
          <a:xfrm>
            <a:off x="695400" y="191135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531241" y="2026821"/>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Arrow: Right 1">
            <a:extLst>
              <a:ext uri="{FF2B5EF4-FFF2-40B4-BE49-F238E27FC236}">
                <a16:creationId xmlns:a16="http://schemas.microsoft.com/office/drawing/2014/main" id="{20617507-6614-47CB-BAD4-89A71BE50999}"/>
              </a:ext>
            </a:extLst>
          </p:cNvPr>
          <p:cNvSpPr/>
          <p:nvPr/>
        </p:nvSpPr>
        <p:spPr bwMode="auto">
          <a:xfrm>
            <a:off x="4299962" y="2590835"/>
            <a:ext cx="427886" cy="2548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8" name="Straight Arrow Connector 7">
            <a:extLst>
              <a:ext uri="{FF2B5EF4-FFF2-40B4-BE49-F238E27FC236}">
                <a16:creationId xmlns:a16="http://schemas.microsoft.com/office/drawing/2014/main" id="{2DB4924C-C2F8-468F-BEAA-CC445D4C4271}"/>
              </a:ext>
            </a:extLst>
          </p:cNvPr>
          <p:cNvCxnSpPr>
            <a:cxnSpLocks/>
          </p:cNvCxnSpPr>
          <p:nvPr/>
        </p:nvCxnSpPr>
        <p:spPr bwMode="auto">
          <a:xfrm flipH="1">
            <a:off x="3863752" y="2204864"/>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C6928B6F-6FCA-451E-B034-BBD1EB04C042}"/>
              </a:ext>
            </a:extLst>
          </p:cNvPr>
          <p:cNvSpPr txBox="1"/>
          <p:nvPr/>
        </p:nvSpPr>
        <p:spPr>
          <a:xfrm>
            <a:off x="3935760" y="1772816"/>
            <a:ext cx="364202" cy="523220"/>
          </a:xfrm>
          <a:prstGeom prst="rect">
            <a:avLst/>
          </a:prstGeom>
          <a:noFill/>
        </p:spPr>
        <p:txBody>
          <a:bodyPr wrap="none" rtlCol="0">
            <a:spAutoFit/>
          </a:bodyPr>
          <a:lstStyle/>
          <a:p>
            <a:r>
              <a:rPr lang="en-US"/>
              <a:t>0</a:t>
            </a:r>
          </a:p>
        </p:txBody>
      </p:sp>
      <p:cxnSp>
        <p:nvCxnSpPr>
          <p:cNvPr id="15" name="Straight Arrow Connector 14">
            <a:extLst>
              <a:ext uri="{FF2B5EF4-FFF2-40B4-BE49-F238E27FC236}">
                <a16:creationId xmlns:a16="http://schemas.microsoft.com/office/drawing/2014/main" id="{64EF7E28-52DB-4611-89F3-D78F78AEF12A}"/>
              </a:ext>
            </a:extLst>
          </p:cNvPr>
          <p:cNvCxnSpPr>
            <a:cxnSpLocks/>
          </p:cNvCxnSpPr>
          <p:nvPr/>
        </p:nvCxnSpPr>
        <p:spPr bwMode="auto">
          <a:xfrm flipH="1">
            <a:off x="3791744" y="2617748"/>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CE5247F5-A48B-4367-8C95-0BC0583FB013}"/>
              </a:ext>
            </a:extLst>
          </p:cNvPr>
          <p:cNvSpPr txBox="1"/>
          <p:nvPr/>
        </p:nvSpPr>
        <p:spPr>
          <a:xfrm>
            <a:off x="3935760" y="2185700"/>
            <a:ext cx="364202" cy="523220"/>
          </a:xfrm>
          <a:prstGeom prst="rect">
            <a:avLst/>
          </a:prstGeom>
          <a:noFill/>
        </p:spPr>
        <p:txBody>
          <a:bodyPr wrap="none" rtlCol="0">
            <a:spAutoFit/>
          </a:bodyPr>
          <a:lstStyle/>
          <a:p>
            <a:r>
              <a:rPr lang="en-US"/>
              <a:t>1</a:t>
            </a:r>
          </a:p>
        </p:txBody>
      </p:sp>
      <p:cxnSp>
        <p:nvCxnSpPr>
          <p:cNvPr id="19" name="Straight Arrow Connector 18">
            <a:extLst>
              <a:ext uri="{FF2B5EF4-FFF2-40B4-BE49-F238E27FC236}">
                <a16:creationId xmlns:a16="http://schemas.microsoft.com/office/drawing/2014/main" id="{07141CEE-238C-4358-91BC-53ADC257019F}"/>
              </a:ext>
            </a:extLst>
          </p:cNvPr>
          <p:cNvCxnSpPr>
            <a:cxnSpLocks/>
          </p:cNvCxnSpPr>
          <p:nvPr/>
        </p:nvCxnSpPr>
        <p:spPr bwMode="auto">
          <a:xfrm flipH="1">
            <a:off x="3791744" y="306896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TextBox 19">
            <a:extLst>
              <a:ext uri="{FF2B5EF4-FFF2-40B4-BE49-F238E27FC236}">
                <a16:creationId xmlns:a16="http://schemas.microsoft.com/office/drawing/2014/main" id="{8361ADA0-3724-4446-B981-4EBAE97BAB0F}"/>
              </a:ext>
            </a:extLst>
          </p:cNvPr>
          <p:cNvSpPr txBox="1"/>
          <p:nvPr/>
        </p:nvSpPr>
        <p:spPr>
          <a:xfrm>
            <a:off x="3863752" y="2636912"/>
            <a:ext cx="453970" cy="523220"/>
          </a:xfrm>
          <a:prstGeom prst="rect">
            <a:avLst/>
          </a:prstGeom>
          <a:noFill/>
        </p:spPr>
        <p:txBody>
          <a:bodyPr wrap="none" rtlCol="0">
            <a:spAutoFit/>
          </a:bodyPr>
          <a:lstStyle/>
          <a:p>
            <a:r>
              <a:rPr lang="en-US"/>
              <a:t> 2</a:t>
            </a:r>
          </a:p>
        </p:txBody>
      </p:sp>
      <p:cxnSp>
        <p:nvCxnSpPr>
          <p:cNvPr id="21" name="Straight Arrow Connector 20">
            <a:extLst>
              <a:ext uri="{FF2B5EF4-FFF2-40B4-BE49-F238E27FC236}">
                <a16:creationId xmlns:a16="http://schemas.microsoft.com/office/drawing/2014/main" id="{E694BFB3-40A9-4539-B6B6-02C06DEF7214}"/>
              </a:ext>
            </a:extLst>
          </p:cNvPr>
          <p:cNvCxnSpPr>
            <a:cxnSpLocks/>
          </p:cNvCxnSpPr>
          <p:nvPr/>
        </p:nvCxnSpPr>
        <p:spPr bwMode="auto">
          <a:xfrm flipH="1">
            <a:off x="3791744" y="3429000"/>
            <a:ext cx="57606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AD45744D-6D3C-45D3-B516-206D987EEA18}"/>
              </a:ext>
            </a:extLst>
          </p:cNvPr>
          <p:cNvSpPr txBox="1"/>
          <p:nvPr/>
        </p:nvSpPr>
        <p:spPr>
          <a:xfrm>
            <a:off x="3935760" y="2996952"/>
            <a:ext cx="364202" cy="523220"/>
          </a:xfrm>
          <a:prstGeom prst="rect">
            <a:avLst/>
          </a:prstGeom>
          <a:noFill/>
        </p:spPr>
        <p:txBody>
          <a:bodyPr wrap="none" rtlCol="0">
            <a:spAutoFit/>
          </a:bodyPr>
          <a:lstStyle/>
          <a:p>
            <a:r>
              <a:rPr lang="en-US"/>
              <a:t>3</a:t>
            </a:r>
          </a:p>
        </p:txBody>
      </p:sp>
    </p:spTree>
    <p:extLst>
      <p:ext uri="{BB962C8B-B14F-4D97-AF65-F5344CB8AC3E}">
        <p14:creationId xmlns:p14="http://schemas.microsoft.com/office/powerpoint/2010/main" val="61323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33365"/>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11424" y="1196752"/>
            <a:ext cx="8278688" cy="4967287"/>
          </a:xfrm>
        </p:spPr>
        <p:txBody>
          <a:bodyPr/>
          <a:lstStyle/>
          <a:p>
            <a:pPr eaLnBrk="1" hangingPunct="1">
              <a:spcBef>
                <a:spcPct val="25000"/>
              </a:spcBef>
            </a:pPr>
            <a:r>
              <a:rPr lang="en-GB" altLang="en-US"/>
              <a:t>Stream Cipher</a:t>
            </a:r>
          </a:p>
          <a:p>
            <a:pPr eaLnBrk="1" hangingPunct="1">
              <a:spcBef>
                <a:spcPct val="25000"/>
              </a:spcBef>
            </a:pPr>
            <a:r>
              <a:rPr lang="en-GB" altLang="en-US"/>
              <a:t>Block cipher</a:t>
            </a:r>
          </a:p>
          <a:p>
            <a:pPr lvl="1" eaLnBrk="1" hangingPunct="1">
              <a:spcBef>
                <a:spcPct val="25000"/>
              </a:spcBef>
            </a:pPr>
            <a:r>
              <a:rPr lang="en-GB" altLang="en-US"/>
              <a:t>Data Encryption Standard (DES)</a:t>
            </a:r>
          </a:p>
          <a:p>
            <a:pPr lvl="1" eaLnBrk="1" hangingPunct="1">
              <a:spcBef>
                <a:spcPct val="25000"/>
              </a:spcBef>
            </a:pPr>
            <a:r>
              <a:rPr lang="en-GB" altLang="en-US">
                <a:solidFill>
                  <a:srgbClr val="FF0000"/>
                </a:solidFill>
              </a:rPr>
              <a:t>Advanced Encryption Standard (AES)</a:t>
            </a:r>
          </a:p>
          <a:p>
            <a:pPr lvl="1" eaLnBrk="1" hangingPunct="1">
              <a:spcBef>
                <a:spcPct val="25000"/>
              </a:spcBef>
            </a:pPr>
            <a:r>
              <a:rPr lang="en-GB" altLang="en-US">
                <a:solidFill>
                  <a:srgbClr val="FF0000"/>
                </a:solidFill>
              </a:rPr>
              <a:t> Mode of operation</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tle 4">
            <a:extLst>
              <a:ext uri="{FF2B5EF4-FFF2-40B4-BE49-F238E27FC236}">
                <a16:creationId xmlns:a16="http://schemas.microsoft.com/office/drawing/2014/main" id="{8FF67B78-7D38-47F7-9972-361F2D3787C8}"/>
              </a:ext>
            </a:extLst>
          </p:cNvPr>
          <p:cNvSpPr>
            <a:spLocks noGrp="1"/>
          </p:cNvSpPr>
          <p:nvPr>
            <p:ph type="title" idx="4294967295"/>
          </p:nvPr>
        </p:nvSpPr>
        <p:spPr>
          <a:xfrm>
            <a:off x="1343472" y="33365"/>
            <a:ext cx="7543800" cy="864596"/>
          </a:xfrm>
        </p:spPr>
        <p:txBody>
          <a:bodyPr anchor="ctr"/>
          <a:lstStyle/>
          <a:p>
            <a:pPr eaLnBrk="1" hangingPunct="1"/>
            <a:r>
              <a:rPr lang="en-US" altLang="zh-CN">
                <a:ea typeface="宋体" panose="02010600030101010101" pitchFamily="2" charset="-122"/>
              </a:rPr>
              <a:t>Mix-Columns (</a:t>
            </a:r>
            <a:r>
              <a:rPr lang="en-US" altLang="zh-CN" i="1">
                <a:latin typeface="Times New Roman" panose="02020603050405020304" pitchFamily="18" charset="0"/>
                <a:ea typeface="宋体" panose="02010600030101010101" pitchFamily="2" charset="-122"/>
              </a:rPr>
              <a:t>mic</a:t>
            </a:r>
            <a:r>
              <a:rPr lang="en-US" altLang="zh-CN">
                <a:ea typeface="宋体" panose="02010600030101010101" pitchFamily="2" charset="-122"/>
              </a:rPr>
              <a:t>)</a:t>
            </a:r>
          </a:p>
        </p:txBody>
      </p:sp>
      <p:sp>
        <p:nvSpPr>
          <p:cNvPr id="6" name="Rectangle 5">
            <a:extLst>
              <a:ext uri="{FF2B5EF4-FFF2-40B4-BE49-F238E27FC236}">
                <a16:creationId xmlns:a16="http://schemas.microsoft.com/office/drawing/2014/main" id="{3411A45F-EAA4-4607-879D-9FD4171CD9F9}"/>
              </a:ext>
            </a:extLst>
          </p:cNvPr>
          <p:cNvSpPr/>
          <p:nvPr/>
        </p:nvSpPr>
        <p:spPr>
          <a:xfrm>
            <a:off x="863588" y="117509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7" name="AutoShape 5">
            <a:extLst>
              <a:ext uri="{FF2B5EF4-FFF2-40B4-BE49-F238E27FC236}">
                <a16:creationId xmlns:a16="http://schemas.microsoft.com/office/drawing/2014/main" id="{0295DD4E-22C9-44C2-B9AF-3BECDD2620D4}"/>
              </a:ext>
            </a:extLst>
          </p:cNvPr>
          <p:cNvSpPr>
            <a:spLocks noChangeArrowheads="1"/>
          </p:cNvSpPr>
          <p:nvPr/>
        </p:nvSpPr>
        <p:spPr bwMode="auto">
          <a:xfrm>
            <a:off x="811500" y="1244522"/>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 name="TextBox 2">
            <a:extLst>
              <a:ext uri="{FF2B5EF4-FFF2-40B4-BE49-F238E27FC236}">
                <a16:creationId xmlns:a16="http://schemas.microsoft.com/office/drawing/2014/main" id="{2FA73596-A520-4BAA-B000-9C996DE0B699}"/>
              </a:ext>
            </a:extLst>
          </p:cNvPr>
          <p:cNvSpPr txBox="1"/>
          <p:nvPr/>
        </p:nvSpPr>
        <p:spPr>
          <a:xfrm>
            <a:off x="183571" y="1769155"/>
            <a:ext cx="646331" cy="523220"/>
          </a:xfrm>
          <a:prstGeom prst="rect">
            <a:avLst/>
          </a:prstGeom>
          <a:noFill/>
        </p:spPr>
        <p:txBody>
          <a:bodyPr wrap="none" rtlCol="0">
            <a:spAutoFit/>
          </a:bodyPr>
          <a:lstStyle/>
          <a:p>
            <a:r>
              <a:rPr lang="en-US"/>
              <a:t>A=</a:t>
            </a:r>
          </a:p>
        </p:txBody>
      </p:sp>
      <p:sp>
        <p:nvSpPr>
          <p:cNvPr id="23" name="Rectangle 22">
            <a:extLst>
              <a:ext uri="{FF2B5EF4-FFF2-40B4-BE49-F238E27FC236}">
                <a16:creationId xmlns:a16="http://schemas.microsoft.com/office/drawing/2014/main" id="{E4FB1ACE-6171-4E5E-B452-182F4D43C0BD}"/>
              </a:ext>
            </a:extLst>
          </p:cNvPr>
          <p:cNvSpPr/>
          <p:nvPr/>
        </p:nvSpPr>
        <p:spPr>
          <a:xfrm>
            <a:off x="5861793" y="1239972"/>
            <a:ext cx="2138597" cy="1569660"/>
          </a:xfrm>
          <a:prstGeom prst="rect">
            <a:avLst/>
          </a:prstGeom>
        </p:spPr>
        <p:txBody>
          <a:bodyPr wrap="square">
            <a:spAutoFit/>
          </a:bodyPr>
          <a:lstStyle/>
          <a:p>
            <a:r>
              <a:rPr lang="en-US" altLang="zh-CN" sz="2400">
                <a:latin typeface="Times New Roman" panose="02020603050405020304" pitchFamily="18" charset="0"/>
                <a:ea typeface="宋体" panose="02010600030101010101" pitchFamily="2" charset="-122"/>
              </a:rPr>
              <a:t>2</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3</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1</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2     3</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1     1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2     3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1</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1     2</a:t>
            </a:r>
            <a:r>
              <a:rPr lang="en-US" altLang="zh-CN" sz="2400">
                <a:ea typeface="宋体" panose="02010600030101010101" pitchFamily="2" charset="-122"/>
              </a:rPr>
              <a:t>	</a:t>
            </a:r>
            <a:endParaRPr lang="en-US" sz="2400"/>
          </a:p>
        </p:txBody>
      </p:sp>
      <p:sp>
        <p:nvSpPr>
          <p:cNvPr id="24" name="AutoShape 5">
            <a:extLst>
              <a:ext uri="{FF2B5EF4-FFF2-40B4-BE49-F238E27FC236}">
                <a16:creationId xmlns:a16="http://schemas.microsoft.com/office/drawing/2014/main" id="{DCDB9597-D1A2-4FFB-9312-6D38F417E671}"/>
              </a:ext>
            </a:extLst>
          </p:cNvPr>
          <p:cNvSpPr>
            <a:spLocks noChangeArrowheads="1"/>
          </p:cNvSpPr>
          <p:nvPr/>
        </p:nvSpPr>
        <p:spPr bwMode="auto">
          <a:xfrm>
            <a:off x="8387199" y="1257137"/>
            <a:ext cx="3048000" cy="1694682"/>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8" name="Rectangle 27">
            <a:extLst>
              <a:ext uri="{FF2B5EF4-FFF2-40B4-BE49-F238E27FC236}">
                <a16:creationId xmlns:a16="http://schemas.microsoft.com/office/drawing/2014/main" id="{85FF6FD3-74BC-4CCB-9C05-C84290686ED8}"/>
              </a:ext>
            </a:extLst>
          </p:cNvPr>
          <p:cNvSpPr/>
          <p:nvPr/>
        </p:nvSpPr>
        <p:spPr>
          <a:xfrm>
            <a:off x="6834908" y="3527686"/>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c</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29" name="AutoShape 5">
            <a:extLst>
              <a:ext uri="{FF2B5EF4-FFF2-40B4-BE49-F238E27FC236}">
                <a16:creationId xmlns:a16="http://schemas.microsoft.com/office/drawing/2014/main" id="{7D856646-AD33-4C27-A06A-DD18FC936A48}"/>
              </a:ext>
            </a:extLst>
          </p:cNvPr>
          <p:cNvSpPr>
            <a:spLocks noChangeArrowheads="1"/>
          </p:cNvSpPr>
          <p:nvPr/>
        </p:nvSpPr>
        <p:spPr bwMode="auto">
          <a:xfrm>
            <a:off x="6499379" y="3500374"/>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5" name="TextBox 4">
            <a:extLst>
              <a:ext uri="{FF2B5EF4-FFF2-40B4-BE49-F238E27FC236}">
                <a16:creationId xmlns:a16="http://schemas.microsoft.com/office/drawing/2014/main" id="{9A669A2E-485D-4674-B95B-B33D7FE7508D}"/>
              </a:ext>
            </a:extLst>
          </p:cNvPr>
          <p:cNvSpPr txBox="1"/>
          <p:nvPr/>
        </p:nvSpPr>
        <p:spPr>
          <a:xfrm>
            <a:off x="794921" y="5726929"/>
            <a:ext cx="10068782" cy="584775"/>
          </a:xfrm>
          <a:prstGeom prst="rect">
            <a:avLst/>
          </a:prstGeom>
          <a:noFill/>
        </p:spPr>
        <p:txBody>
          <a:bodyPr wrap="none" rtlCol="0">
            <a:spAutoFit/>
          </a:bodyPr>
          <a:lstStyle/>
          <a:p>
            <a:r>
              <a:rPr lang="en-US" sz="3200"/>
              <a:t>Addition, subtraction, multiplication, and division on bytes?</a:t>
            </a:r>
          </a:p>
        </p:txBody>
      </p:sp>
      <p:pic>
        <p:nvPicPr>
          <p:cNvPr id="2" name="Picture 1">
            <a:extLst>
              <a:ext uri="{FF2B5EF4-FFF2-40B4-BE49-F238E27FC236}">
                <a16:creationId xmlns:a16="http://schemas.microsoft.com/office/drawing/2014/main" id="{EEBCF96D-285E-4A3D-817B-1294F909C163}"/>
              </a:ext>
            </a:extLst>
          </p:cNvPr>
          <p:cNvPicPr>
            <a:picLocks noChangeAspect="1"/>
          </p:cNvPicPr>
          <p:nvPr/>
        </p:nvPicPr>
        <p:blipFill>
          <a:blip r:embed="rId3"/>
          <a:stretch>
            <a:fillRect/>
          </a:stretch>
        </p:blipFill>
        <p:spPr>
          <a:xfrm>
            <a:off x="2571592" y="3345610"/>
            <a:ext cx="3749709" cy="1997914"/>
          </a:xfrm>
          <a:prstGeom prst="rect">
            <a:avLst/>
          </a:prstGeom>
        </p:spPr>
      </p:pic>
      <p:sp>
        <p:nvSpPr>
          <p:cNvPr id="8" name="TextBox 7">
            <a:extLst>
              <a:ext uri="{FF2B5EF4-FFF2-40B4-BE49-F238E27FC236}">
                <a16:creationId xmlns:a16="http://schemas.microsoft.com/office/drawing/2014/main" id="{F2752CF5-CE23-4FA3-B678-E91E379B9F00}"/>
              </a:ext>
            </a:extLst>
          </p:cNvPr>
          <p:cNvSpPr txBox="1"/>
          <p:nvPr/>
        </p:nvSpPr>
        <p:spPr>
          <a:xfrm>
            <a:off x="6383986" y="654653"/>
            <a:ext cx="503664" cy="523220"/>
          </a:xfrm>
          <a:prstGeom prst="rect">
            <a:avLst/>
          </a:prstGeom>
          <a:noFill/>
        </p:spPr>
        <p:txBody>
          <a:bodyPr wrap="none" rtlCol="0">
            <a:spAutoFit/>
          </a:bodyPr>
          <a:lstStyle/>
          <a:p>
            <a:r>
              <a:rPr lang="en-US"/>
              <a:t>M</a:t>
            </a:r>
          </a:p>
        </p:txBody>
      </p:sp>
      <p:sp>
        <p:nvSpPr>
          <p:cNvPr id="9" name="Arrow: Right 8">
            <a:extLst>
              <a:ext uri="{FF2B5EF4-FFF2-40B4-BE49-F238E27FC236}">
                <a16:creationId xmlns:a16="http://schemas.microsoft.com/office/drawing/2014/main" id="{D85F1027-4585-4F18-BA24-6E3DBD8381DD}"/>
              </a:ext>
            </a:extLst>
          </p:cNvPr>
          <p:cNvSpPr/>
          <p:nvPr/>
        </p:nvSpPr>
        <p:spPr bwMode="auto">
          <a:xfrm>
            <a:off x="4511823" y="1769155"/>
            <a:ext cx="712307" cy="363701"/>
          </a:xfrm>
          <a:prstGeom prst="right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0" name="Rectangle 9">
            <a:extLst>
              <a:ext uri="{FF2B5EF4-FFF2-40B4-BE49-F238E27FC236}">
                <a16:creationId xmlns:a16="http://schemas.microsoft.com/office/drawing/2014/main" id="{CFE6B0BE-0E0A-453E-A1F9-82906267DE9C}"/>
              </a:ext>
            </a:extLst>
          </p:cNvPr>
          <p:cNvSpPr/>
          <p:nvPr/>
        </p:nvSpPr>
        <p:spPr>
          <a:xfrm>
            <a:off x="8442167" y="1189568"/>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12" name="AutoShape 5">
            <a:extLst>
              <a:ext uri="{FF2B5EF4-FFF2-40B4-BE49-F238E27FC236}">
                <a16:creationId xmlns:a16="http://schemas.microsoft.com/office/drawing/2014/main" id="{26FBCBD7-CF51-4CFD-A7D1-74167044ED3D}"/>
              </a:ext>
            </a:extLst>
          </p:cNvPr>
          <p:cNvSpPr>
            <a:spLocks noChangeArrowheads="1"/>
          </p:cNvSpPr>
          <p:nvPr/>
        </p:nvSpPr>
        <p:spPr bwMode="auto">
          <a:xfrm>
            <a:off x="5537293" y="1337971"/>
            <a:ext cx="2485951" cy="1585359"/>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13" name="TextBox 12">
            <a:extLst>
              <a:ext uri="{FF2B5EF4-FFF2-40B4-BE49-F238E27FC236}">
                <a16:creationId xmlns:a16="http://schemas.microsoft.com/office/drawing/2014/main" id="{01FD4749-D30E-271D-E2F9-6045DC6FD8BB}"/>
              </a:ext>
            </a:extLst>
          </p:cNvPr>
          <p:cNvSpPr txBox="1"/>
          <p:nvPr/>
        </p:nvSpPr>
        <p:spPr>
          <a:xfrm>
            <a:off x="9714335" y="633673"/>
            <a:ext cx="444352" cy="523220"/>
          </a:xfrm>
          <a:prstGeom prst="rect">
            <a:avLst/>
          </a:prstGeom>
          <a:noFill/>
        </p:spPr>
        <p:txBody>
          <a:bodyPr wrap="none" rtlCol="0">
            <a:spAutoFit/>
          </a:bodyPr>
          <a:lstStyle/>
          <a:p>
            <a:r>
              <a:rPr lang="en-US"/>
              <a:t>A</a:t>
            </a:r>
          </a:p>
        </p:txBody>
      </p:sp>
      <p:sp>
        <p:nvSpPr>
          <p:cNvPr id="14" name="TextBox 13">
            <a:extLst>
              <a:ext uri="{FF2B5EF4-FFF2-40B4-BE49-F238E27FC236}">
                <a16:creationId xmlns:a16="http://schemas.microsoft.com/office/drawing/2014/main" id="{3FC4B4E0-A5C6-73E6-8B7A-3468FA74F541}"/>
              </a:ext>
            </a:extLst>
          </p:cNvPr>
          <p:cNvSpPr txBox="1"/>
          <p:nvPr/>
        </p:nvSpPr>
        <p:spPr>
          <a:xfrm>
            <a:off x="11435199" y="1842868"/>
            <a:ext cx="625492" cy="523220"/>
          </a:xfrm>
          <a:prstGeom prst="rect">
            <a:avLst/>
          </a:prstGeom>
          <a:noFill/>
        </p:spPr>
        <p:txBody>
          <a:bodyPr wrap="none" rtlCol="0">
            <a:spAutoFit/>
          </a:bodyPr>
          <a:lstStyle/>
          <a:p>
            <a:r>
              <a:rPr lang="en-US"/>
              <a:t>=C</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37C2C4-0C30-B4EC-BF14-B63D1276D9F6}"/>
                  </a:ext>
                </a:extLst>
              </p:cNvPr>
              <p:cNvSpPr txBox="1"/>
              <p:nvPr/>
            </p:nvSpPr>
            <p:spPr>
              <a:xfrm>
                <a:off x="4449552" y="3055686"/>
                <a:ext cx="947311" cy="523220"/>
              </a:xfrm>
              <a:prstGeom prst="rect">
                <a:avLst/>
              </a:prstGeom>
              <a:noFill/>
            </p:spPr>
            <p:txBody>
              <a:bodyPr wrap="none" rtlCol="0">
                <a:spAutoFit/>
              </a:bodyPr>
              <a:lstStyle/>
              <a:p>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𝑀</m:t>
                        </m:r>
                      </m:e>
                      <m:sup>
                        <m:r>
                          <a:rPr lang="en-US" i="1" dirty="0" smtClean="0">
                            <a:latin typeface="Cambria Math" panose="02040503050406030204" pitchFamily="18" charset="0"/>
                          </a:rPr>
                          <m:t>−1</m:t>
                        </m:r>
                      </m:sup>
                    </m:sSup>
                  </m:oMath>
                </a14:m>
                <a:r>
                  <a:rPr lang="en-US"/>
                  <a:t> </a:t>
                </a:r>
              </a:p>
            </p:txBody>
          </p:sp>
        </mc:Choice>
        <mc:Fallback xmlns="">
          <p:sp>
            <p:nvSpPr>
              <p:cNvPr id="15" name="TextBox 14">
                <a:extLst>
                  <a:ext uri="{FF2B5EF4-FFF2-40B4-BE49-F238E27FC236}">
                    <a16:creationId xmlns:a16="http://schemas.microsoft.com/office/drawing/2014/main" id="{4737C2C4-0C30-B4EC-BF14-B63D1276D9F6}"/>
                  </a:ext>
                </a:extLst>
              </p:cNvPr>
              <p:cNvSpPr txBox="1">
                <a:spLocks noRot="1" noChangeAspect="1" noMove="1" noResize="1" noEditPoints="1" noAdjustHandles="1" noChangeArrowheads="1" noChangeShapeType="1" noTextEdit="1"/>
              </p:cNvSpPr>
              <p:nvPr/>
            </p:nvSpPr>
            <p:spPr>
              <a:xfrm>
                <a:off x="4449552" y="3055686"/>
                <a:ext cx="947311" cy="523220"/>
              </a:xfrm>
              <a:prstGeom prst="rect">
                <a:avLst/>
              </a:prstGeom>
              <a:blipFill>
                <a:blip r:embed="rId4"/>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3334EE-3562-CEBC-A4C5-B383DF91684B}"/>
              </a:ext>
            </a:extLst>
          </p:cNvPr>
          <p:cNvSpPr txBox="1"/>
          <p:nvPr/>
        </p:nvSpPr>
        <p:spPr>
          <a:xfrm>
            <a:off x="4236088" y="1186310"/>
            <a:ext cx="1321196" cy="523220"/>
          </a:xfrm>
          <a:prstGeom prst="rect">
            <a:avLst/>
          </a:prstGeom>
          <a:noFill/>
        </p:spPr>
        <p:txBody>
          <a:bodyPr wrap="none" rtlCol="0">
            <a:spAutoFit/>
          </a:bodyPr>
          <a:lstStyle/>
          <a:p>
            <a:r>
              <a:rPr lang="en-US"/>
              <a:t>Encrypt</a:t>
            </a:r>
          </a:p>
        </p:txBody>
      </p:sp>
      <p:sp>
        <p:nvSpPr>
          <p:cNvPr id="17" name="TextBox 16">
            <a:extLst>
              <a:ext uri="{FF2B5EF4-FFF2-40B4-BE49-F238E27FC236}">
                <a16:creationId xmlns:a16="http://schemas.microsoft.com/office/drawing/2014/main" id="{2886B046-196D-BD4E-F325-27E4369CFD9A}"/>
              </a:ext>
            </a:extLst>
          </p:cNvPr>
          <p:cNvSpPr txBox="1"/>
          <p:nvPr/>
        </p:nvSpPr>
        <p:spPr>
          <a:xfrm>
            <a:off x="1727883" y="3297106"/>
            <a:ext cx="1340432" cy="523220"/>
          </a:xfrm>
          <a:prstGeom prst="rect">
            <a:avLst/>
          </a:prstGeom>
          <a:noFill/>
        </p:spPr>
        <p:txBody>
          <a:bodyPr wrap="none" rtlCol="0">
            <a:spAutoFit/>
          </a:bodyPr>
          <a:lstStyle/>
          <a:p>
            <a:r>
              <a:rPr lang="en-US"/>
              <a:t>Decrypt</a:t>
            </a:r>
          </a:p>
        </p:txBody>
      </p:sp>
      <p:sp>
        <p:nvSpPr>
          <p:cNvPr id="19" name="TextBox 18">
            <a:extLst>
              <a:ext uri="{FF2B5EF4-FFF2-40B4-BE49-F238E27FC236}">
                <a16:creationId xmlns:a16="http://schemas.microsoft.com/office/drawing/2014/main" id="{226446FC-90B0-6F32-8906-CCC23E8D334E}"/>
              </a:ext>
            </a:extLst>
          </p:cNvPr>
          <p:cNvSpPr txBox="1"/>
          <p:nvPr/>
        </p:nvSpPr>
        <p:spPr>
          <a:xfrm>
            <a:off x="2033475" y="4057907"/>
            <a:ext cx="678145" cy="523220"/>
          </a:xfrm>
          <a:prstGeom prst="rect">
            <a:avLst/>
          </a:prstGeom>
          <a:solidFill>
            <a:schemeClr val="bg1"/>
          </a:solidFill>
        </p:spPr>
        <p:txBody>
          <a:bodyPr wrap="square" rtlCol="0">
            <a:spAutoFit/>
          </a:bodyPr>
          <a:lstStyle/>
          <a:p>
            <a:r>
              <a:rPr lang="en-US"/>
              <a:t>A</a:t>
            </a:r>
          </a:p>
        </p:txBody>
      </p:sp>
      <p:sp>
        <p:nvSpPr>
          <p:cNvPr id="18" name="Arrow: Right 17">
            <a:extLst>
              <a:ext uri="{FF2B5EF4-FFF2-40B4-BE49-F238E27FC236}">
                <a16:creationId xmlns:a16="http://schemas.microsoft.com/office/drawing/2014/main" id="{F75648E9-FF61-4543-A854-314FCE129A8F}"/>
              </a:ext>
            </a:extLst>
          </p:cNvPr>
          <p:cNvSpPr/>
          <p:nvPr/>
        </p:nvSpPr>
        <p:spPr bwMode="auto">
          <a:xfrm rot="10800000">
            <a:off x="2480463" y="4142939"/>
            <a:ext cx="633684" cy="42749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0" name="TextBox 19">
            <a:extLst>
              <a:ext uri="{FF2B5EF4-FFF2-40B4-BE49-F238E27FC236}">
                <a16:creationId xmlns:a16="http://schemas.microsoft.com/office/drawing/2014/main" id="{6257FB17-C681-E627-14BA-BE0E840D4471}"/>
              </a:ext>
            </a:extLst>
          </p:cNvPr>
          <p:cNvSpPr txBox="1"/>
          <p:nvPr/>
        </p:nvSpPr>
        <p:spPr>
          <a:xfrm>
            <a:off x="7893701" y="3084000"/>
            <a:ext cx="423514" cy="523220"/>
          </a:xfrm>
          <a:prstGeom prst="rect">
            <a:avLst/>
          </a:prstGeom>
          <a:noFill/>
        </p:spPr>
        <p:txBody>
          <a:bodyPr wrap="none" rtlCol="0">
            <a:spAutoFit/>
          </a:bodyPr>
          <a:lstStyle/>
          <a:p>
            <a:r>
              <a:rPr lang="en-US"/>
              <a:t>C</a:t>
            </a:r>
          </a:p>
        </p:txBody>
      </p:sp>
    </p:spTree>
    <p:extLst>
      <p:ext uri="{BB962C8B-B14F-4D97-AF65-F5344CB8AC3E}">
        <p14:creationId xmlns:p14="http://schemas.microsoft.com/office/powerpoint/2010/main" val="373785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48229"/>
            <a:ext cx="8229600" cy="646321"/>
          </a:xfrm>
        </p:spPr>
        <p:txBody>
          <a:bodyPr wrap="square">
            <a:spAutoFit/>
          </a:bodyPr>
          <a:lstStyle/>
          <a:p>
            <a:r>
              <a:rPr lang="en-IN" altLang="en-US">
                <a:ea typeface="ヒラギノ角ゴ Pro W3" charset="-128"/>
              </a:rPr>
              <a:t>Finite Field Arithmetic </a:t>
            </a:r>
            <a:r>
              <a:rPr lang="en-IN" altLang="en-US" sz="2800">
                <a:ea typeface="ヒラギノ角ゴ Pro W3" charset="-128"/>
              </a:rPr>
              <a:t>(3/3)</a:t>
            </a:r>
            <a:endParaRPr lang="en-US" sz="2800"/>
          </a:p>
        </p:txBody>
      </p:sp>
      <p:sp>
        <p:nvSpPr>
          <p:cNvPr id="3" name="Content Placeholder 2"/>
          <p:cNvSpPr>
            <a:spLocks noGrp="1"/>
          </p:cNvSpPr>
          <p:nvPr>
            <p:ph idx="1"/>
          </p:nvPr>
        </p:nvSpPr>
        <p:spPr>
          <a:xfrm>
            <a:off x="479376" y="1081079"/>
            <a:ext cx="11521280" cy="1643517"/>
          </a:xfrm>
        </p:spPr>
        <p:txBody>
          <a:bodyPr wrap="square">
            <a:spAutoFit/>
          </a:bodyPr>
          <a:lstStyle/>
          <a:p>
            <a:r>
              <a:rPr lang="en-IN" sz="2400"/>
              <a:t>In the Advanced Encryption Standard (</a:t>
            </a:r>
            <a:r>
              <a:rPr lang="en-IN" sz="2400" spc="-250"/>
              <a:t>A E </a:t>
            </a:r>
            <a:r>
              <a:rPr lang="en-IN" sz="2400"/>
              <a:t>S) all operations are performed on 8-bit (1 byte);</a:t>
            </a:r>
          </a:p>
          <a:p>
            <a:r>
              <a:rPr lang="en-IN" sz="2400"/>
              <a:t>The arithmetic operations of addition, multiplication, and division are performed over the </a:t>
            </a:r>
            <a:r>
              <a:rPr lang="en-IN" sz="2400" b="1"/>
              <a:t>finite field </a:t>
            </a:r>
            <a:r>
              <a:rPr lang="en-IN" sz="2400" b="1" spc="-250"/>
              <a:t>G </a:t>
            </a:r>
            <a:r>
              <a:rPr lang="en-IN" sz="2400" b="1"/>
              <a:t>F(2</a:t>
            </a:r>
            <a:r>
              <a:rPr lang="en-IN" sz="2400" b="1" baseline="30000"/>
              <a:t>8</a:t>
            </a:r>
            <a:r>
              <a:rPr lang="en-IN" sz="2400" b="1"/>
              <a:t>)</a:t>
            </a:r>
          </a:p>
        </p:txBody>
      </p:sp>
      <p:sp>
        <p:nvSpPr>
          <p:cNvPr id="4" name="Rectangle 3">
            <a:extLst>
              <a:ext uri="{FF2B5EF4-FFF2-40B4-BE49-F238E27FC236}">
                <a16:creationId xmlns:a16="http://schemas.microsoft.com/office/drawing/2014/main" id="{CECAB38B-DB1F-4862-96F9-F840F5341FE6}"/>
              </a:ext>
            </a:extLst>
          </p:cNvPr>
          <p:cNvSpPr/>
          <p:nvPr/>
        </p:nvSpPr>
        <p:spPr>
          <a:xfrm>
            <a:off x="512185" y="3256007"/>
            <a:ext cx="4503156" cy="523220"/>
          </a:xfrm>
          <a:prstGeom prst="rect">
            <a:avLst/>
          </a:prstGeom>
        </p:spPr>
        <p:txBody>
          <a:bodyPr wrap="none">
            <a:spAutoFit/>
          </a:bodyPr>
          <a:lstStyle/>
          <a:p>
            <a:pPr marL="457200" indent="-457200">
              <a:buFont typeface="Wingdings" panose="05000000000000000000" pitchFamily="2" charset="2"/>
              <a:buChar char="§"/>
            </a:pPr>
            <a:r>
              <a:rPr lang="en-US" b="1" err="1">
                <a:solidFill>
                  <a:srgbClr val="242729"/>
                </a:solidFill>
                <a:latin typeface="Georgia" panose="02040502050405020303" pitchFamily="18" charset="0"/>
              </a:rPr>
              <a:t>Rijndael's</a:t>
            </a:r>
            <a:r>
              <a:rPr lang="en-US" b="1">
                <a:solidFill>
                  <a:srgbClr val="242729"/>
                </a:solidFill>
                <a:latin typeface="Georgia" panose="02040502050405020303" pitchFamily="18" charset="0"/>
              </a:rPr>
              <a:t> finite field</a:t>
            </a:r>
            <a:endParaRPr lang="en-US" b="1"/>
          </a:p>
        </p:txBody>
      </p:sp>
      <p:graphicFrame>
        <p:nvGraphicFramePr>
          <p:cNvPr id="5" name="Object 4">
            <a:extLst>
              <a:ext uri="{FF2B5EF4-FFF2-40B4-BE49-F238E27FC236}">
                <a16:creationId xmlns:a16="http://schemas.microsoft.com/office/drawing/2014/main" id="{5E39E4CB-AAB6-463A-8C63-E3B3319F0585}"/>
              </a:ext>
            </a:extLst>
          </p:cNvPr>
          <p:cNvGraphicFramePr>
            <a:graphicFrameLocks noChangeAspect="1"/>
          </p:cNvGraphicFramePr>
          <p:nvPr/>
        </p:nvGraphicFramePr>
        <p:xfrm>
          <a:off x="5047469" y="3337782"/>
          <a:ext cx="1231900" cy="482600"/>
        </p:xfrm>
        <a:graphic>
          <a:graphicData uri="http://schemas.openxmlformats.org/presentationml/2006/ole">
            <mc:AlternateContent xmlns:mc="http://schemas.openxmlformats.org/markup-compatibility/2006">
              <mc:Choice xmlns:v="urn:schemas-microsoft-com:vml" Requires="v">
                <p:oleObj name="Equation" r:id="rId3" imgW="1231560" imgH="482400" progId="Equation.DSMT4">
                  <p:embed/>
                </p:oleObj>
              </mc:Choice>
              <mc:Fallback>
                <p:oleObj name="Equation" r:id="rId3" imgW="1231560" imgH="482400" progId="Equation.DSMT4">
                  <p:embed/>
                  <p:pic>
                    <p:nvPicPr>
                      <p:cNvPr id="5" name="Object 4">
                        <a:extLst>
                          <a:ext uri="{FF2B5EF4-FFF2-40B4-BE49-F238E27FC236}">
                            <a16:creationId xmlns:a16="http://schemas.microsoft.com/office/drawing/2014/main" id="{5E39E4CB-AAB6-463A-8C63-E3B3319F0585}"/>
                          </a:ext>
                        </a:extLst>
                      </p:cNvPr>
                      <p:cNvPicPr/>
                      <p:nvPr/>
                    </p:nvPicPr>
                    <p:blipFill>
                      <a:blip r:embed="rId4"/>
                      <a:stretch>
                        <a:fillRect/>
                      </a:stretch>
                    </p:blipFill>
                    <p:spPr>
                      <a:xfrm>
                        <a:off x="5047469" y="3337782"/>
                        <a:ext cx="1231900" cy="482600"/>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67D9175F-0740-4112-9B85-D28B90D5AC55}"/>
              </a:ext>
            </a:extLst>
          </p:cNvPr>
          <p:cNvGrpSpPr/>
          <p:nvPr/>
        </p:nvGrpSpPr>
        <p:grpSpPr>
          <a:xfrm>
            <a:off x="479376" y="5862147"/>
            <a:ext cx="6009099" cy="560750"/>
            <a:chOff x="9678089" y="2444222"/>
            <a:chExt cx="6009099" cy="560750"/>
          </a:xfrm>
        </p:grpSpPr>
        <p:sp>
          <p:nvSpPr>
            <p:cNvPr id="7" name="Rectangle 6">
              <a:extLst>
                <a:ext uri="{FF2B5EF4-FFF2-40B4-BE49-F238E27FC236}">
                  <a16:creationId xmlns:a16="http://schemas.microsoft.com/office/drawing/2014/main" id="{F5619FCE-E787-411D-8D0B-56AAE97CF66F}"/>
                </a:ext>
              </a:extLst>
            </p:cNvPr>
            <p:cNvSpPr/>
            <p:nvPr/>
          </p:nvSpPr>
          <p:spPr>
            <a:xfrm>
              <a:off x="11312246" y="2444222"/>
              <a:ext cx="4253087" cy="523220"/>
            </a:xfrm>
            <a:prstGeom prst="rect">
              <a:avLst/>
            </a:prstGeom>
          </p:spPr>
          <p:txBody>
            <a:bodyPr wrap="none">
              <a:spAutoFit/>
            </a:bodyPr>
            <a:lstStyle/>
            <a:p>
              <a:r>
                <a:rPr lang="en-US">
                  <a:solidFill>
                    <a:srgbClr val="202122"/>
                  </a:solidFill>
                  <a:latin typeface="Nimbus Roman No9 L"/>
                </a:rPr>
                <a:t>GF(2)[</a:t>
              </a:r>
              <a:r>
                <a:rPr lang="en-US" i="1">
                  <a:solidFill>
                    <a:srgbClr val="202122"/>
                  </a:solidFill>
                  <a:latin typeface="Nimbus Roman No9 L"/>
                </a:rPr>
                <a:t>x</a:t>
              </a:r>
              <a:r>
                <a:rPr lang="en-US">
                  <a:solidFill>
                    <a:srgbClr val="202122"/>
                  </a:solidFill>
                  <a:latin typeface="Nimbus Roman No9 L"/>
                </a:rPr>
                <a:t>]/(</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endParaRPr lang="en-US"/>
            </a:p>
          </p:txBody>
        </p:sp>
        <p:graphicFrame>
          <p:nvGraphicFramePr>
            <p:cNvPr id="8" name="Object 7">
              <a:extLst>
                <a:ext uri="{FF2B5EF4-FFF2-40B4-BE49-F238E27FC236}">
                  <a16:creationId xmlns:a16="http://schemas.microsoft.com/office/drawing/2014/main" id="{F326AB71-9ABB-422D-8003-5AD3EB2E024E}"/>
                </a:ext>
              </a:extLst>
            </p:cNvPr>
            <p:cNvGraphicFramePr>
              <a:graphicFrameLocks noChangeAspect="1"/>
            </p:cNvGraphicFramePr>
            <p:nvPr>
              <p:extLst>
                <p:ext uri="{D42A27DB-BD31-4B8C-83A1-F6EECF244321}">
                  <p14:modId xmlns:p14="http://schemas.microsoft.com/office/powerpoint/2010/main" val="4060455533"/>
                </p:ext>
              </p:extLst>
            </p:nvPr>
          </p:nvGraphicFramePr>
          <p:xfrm>
            <a:off x="9678089" y="2500666"/>
            <a:ext cx="1511300" cy="482600"/>
          </p:xfrm>
          <a:graphic>
            <a:graphicData uri="http://schemas.openxmlformats.org/presentationml/2006/ole">
              <mc:AlternateContent xmlns:mc="http://schemas.openxmlformats.org/markup-compatibility/2006">
                <mc:Choice xmlns:v="urn:schemas-microsoft-com:vml" Requires="v">
                  <p:oleObj name="Equation" r:id="rId5" imgW="1511280" imgH="482400" progId="Equation.DSMT4">
                    <p:embed/>
                  </p:oleObj>
                </mc:Choice>
                <mc:Fallback>
                  <p:oleObj name="Equation" r:id="rId5" imgW="1511280" imgH="482400" progId="Equation.DSMT4">
                    <p:embed/>
                    <p:pic>
                      <p:nvPicPr>
                        <p:cNvPr id="8" name="Object 7">
                          <a:extLst>
                            <a:ext uri="{FF2B5EF4-FFF2-40B4-BE49-F238E27FC236}">
                              <a16:creationId xmlns:a16="http://schemas.microsoft.com/office/drawing/2014/main" id="{F326AB71-9ABB-422D-8003-5AD3EB2E024E}"/>
                            </a:ext>
                          </a:extLst>
                        </p:cNvPr>
                        <p:cNvPicPr/>
                        <p:nvPr/>
                      </p:nvPicPr>
                      <p:blipFill>
                        <a:blip r:embed="rId6"/>
                        <a:stretch>
                          <a:fillRect/>
                        </a:stretch>
                      </p:blipFill>
                      <p:spPr>
                        <a:xfrm>
                          <a:off x="9678089" y="2500666"/>
                          <a:ext cx="1511300" cy="482600"/>
                        </a:xfrm>
                        <a:prstGeom prst="rect">
                          <a:avLst/>
                        </a:prstGeom>
                      </p:spPr>
                    </p:pic>
                  </p:oleObj>
                </mc:Fallback>
              </mc:AlternateContent>
            </a:graphicData>
          </a:graphic>
        </p:graphicFrame>
        <p:sp>
          <p:nvSpPr>
            <p:cNvPr id="9" name="Left Brace 8">
              <a:extLst>
                <a:ext uri="{FF2B5EF4-FFF2-40B4-BE49-F238E27FC236}">
                  <a16:creationId xmlns:a16="http://schemas.microsoft.com/office/drawing/2014/main" id="{9AEA53C6-FF58-44F9-9C9C-7C8EF11490D9}"/>
                </a:ext>
              </a:extLst>
            </p:cNvPr>
            <p:cNvSpPr/>
            <p:nvPr/>
          </p:nvSpPr>
          <p:spPr bwMode="auto">
            <a:xfrm>
              <a:off x="11217166" y="2470967"/>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1" name="Left Brace 10">
              <a:extLst>
                <a:ext uri="{FF2B5EF4-FFF2-40B4-BE49-F238E27FC236}">
                  <a16:creationId xmlns:a16="http://schemas.microsoft.com/office/drawing/2014/main" id="{0591E15F-FC2F-429E-94E1-6AAD8264D06C}"/>
                </a:ext>
              </a:extLst>
            </p:cNvPr>
            <p:cNvSpPr/>
            <p:nvPr/>
          </p:nvSpPr>
          <p:spPr bwMode="auto">
            <a:xfrm rot="10800000">
              <a:off x="15443477" y="2522371"/>
              <a:ext cx="243711" cy="482601"/>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gr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1161C7-6A9D-4E57-A3FC-5661EBDB009C}"/>
                  </a:ext>
                </a:extLst>
              </p:cNvPr>
              <p:cNvSpPr/>
              <p:nvPr/>
            </p:nvSpPr>
            <p:spPr>
              <a:xfrm>
                <a:off x="-1609" y="5182774"/>
                <a:ext cx="8415572" cy="4658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𝑟</m:t>
                      </m:r>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7</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7</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6</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6</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5</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5</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4</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4</m:t>
                              </m:r>
                            </m:sup>
                          </m:sSup>
                          <m:r>
                            <a:rPr lang="en-US" sz="2400" i="1" dirty="0">
                              <a:solidFill>
                                <a:srgbClr val="202122"/>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𝑏</m:t>
                              </m:r>
                            </m:e>
                            <m:sub>
                              <m:r>
                                <a:rPr lang="en-US" sz="2400" i="1" dirty="0">
                                  <a:latin typeface="Cambria Math" panose="02040503050406030204" pitchFamily="18" charset="0"/>
                                </a:rPr>
                                <m:t>3</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3</m:t>
                              </m:r>
                            </m:sup>
                          </m:sSup>
                          <m:sSub>
                            <m:sSubPr>
                              <m:ctrlPr>
                                <a:rPr lang="en-US" sz="2400" i="1" dirty="0">
                                  <a:latin typeface="Cambria Math" panose="02040503050406030204" pitchFamily="18" charset="0"/>
                                </a:rPr>
                              </m:ctrlPr>
                            </m:sSubPr>
                            <m:e>
                              <m:r>
                                <a:rPr lang="en-US" sz="2400" i="1" dirty="0">
                                  <a:latin typeface="Cambria Math" panose="02040503050406030204" pitchFamily="18" charset="0"/>
                                </a:rPr>
                                <m:t>+</m:t>
                              </m:r>
                              <m:r>
                                <a:rPr lang="en-US" sz="2400" i="1" dirty="0">
                                  <a:latin typeface="Cambria Math" panose="02040503050406030204" pitchFamily="18" charset="0"/>
                                </a:rPr>
                                <m:t>𝑏</m:t>
                              </m:r>
                            </m:e>
                            <m:sub>
                              <m:r>
                                <a:rPr lang="en-US" sz="2400" i="1" dirty="0">
                                  <a:latin typeface="Cambria Math" panose="02040503050406030204" pitchFamily="18" charset="0"/>
                                </a:rPr>
                                <m:t>2</m:t>
                              </m:r>
                            </m:sub>
                          </m:sSub>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2</m:t>
                              </m:r>
                            </m:sup>
                          </m:sSup>
                          <m:sSup>
                            <m:sSupPr>
                              <m:ctrlPr>
                                <a:rPr lang="en-US" sz="2400" i="1" dirty="0">
                                  <a:solidFill>
                                    <a:srgbClr val="202122"/>
                                  </a:solidFill>
                                  <a:latin typeface="Cambria Math" panose="02040503050406030204" pitchFamily="18" charset="0"/>
                                </a:rPr>
                              </m:ctrlPr>
                            </m:sSupPr>
                            <m:e>
                              <m:r>
                                <a:rPr lang="en-US" sz="2400" i="1" dirty="0">
                                  <a:solidFill>
                                    <a:srgbClr val="202122"/>
                                  </a:solidFill>
                                  <a:latin typeface="Cambria Math" panose="02040503050406030204" pitchFamily="18" charset="0"/>
                                </a:rPr>
                                <m:t>+</m:t>
                              </m:r>
                              <m:sSub>
                                <m:sSubPr>
                                  <m:ctrlPr>
                                    <a:rPr lang="en-US" sz="2400" i="1" dirty="0">
                                      <a:solidFill>
                                        <a:srgbClr val="202122"/>
                                      </a:solidFill>
                                      <a:latin typeface="Cambria Math" panose="02040503050406030204" pitchFamily="18" charset="0"/>
                                    </a:rPr>
                                  </m:ctrlPr>
                                </m:sSubPr>
                                <m:e>
                                  <m:r>
                                    <a:rPr lang="en-US" sz="2400" i="1" dirty="0">
                                      <a:solidFill>
                                        <a:srgbClr val="202122"/>
                                      </a:solidFill>
                                      <a:latin typeface="Cambria Math" panose="02040503050406030204" pitchFamily="18" charset="0"/>
                                    </a:rPr>
                                    <m:t>𝑏</m:t>
                                  </m:r>
                                </m:e>
                                <m:sub>
                                  <m:r>
                                    <a:rPr lang="en-US" sz="2400" i="1" dirty="0">
                                      <a:solidFill>
                                        <a:srgbClr val="202122"/>
                                      </a:solidFill>
                                      <a:latin typeface="Cambria Math" panose="02040503050406030204" pitchFamily="18" charset="0"/>
                                    </a:rPr>
                                    <m:t>1</m:t>
                                  </m:r>
                                </m:sub>
                              </m:sSub>
                              <m:r>
                                <a:rPr lang="en-US" sz="2400" i="1" dirty="0">
                                  <a:solidFill>
                                    <a:srgbClr val="202122"/>
                                  </a:solidFill>
                                  <a:latin typeface="Cambria Math" panose="02040503050406030204" pitchFamily="18" charset="0"/>
                                </a:rPr>
                                <m:t>𝑥</m:t>
                              </m:r>
                            </m:e>
                            <m:sup>
                              <m:r>
                                <a:rPr lang="en-US" sz="2400" i="1" dirty="0">
                                  <a:solidFill>
                                    <a:srgbClr val="202122"/>
                                  </a:solidFill>
                                  <a:latin typeface="Cambria Math" panose="02040503050406030204" pitchFamily="18" charset="0"/>
                                </a:rPr>
                                <m:t>1</m:t>
                              </m:r>
                            </m:sup>
                          </m:sSup>
                          <m:r>
                            <a:rPr lang="en-US" sz="2400" i="1" dirty="0">
                              <a:solidFill>
                                <a:srgbClr val="202122"/>
                              </a:solidFill>
                              <a:latin typeface="Cambria Math" panose="02040503050406030204" pitchFamily="18" charset="0"/>
                            </a:rPr>
                            <m:t>+</m:t>
                          </m:r>
                          <m:r>
                            <a:rPr lang="en-US" sz="2400" i="1" dirty="0">
                              <a:solidFill>
                                <a:srgbClr val="202122"/>
                              </a:solidFill>
                              <a:latin typeface="Cambria Math" panose="02040503050406030204" pitchFamily="18" charset="0"/>
                            </a:rPr>
                            <m:t>𝑏</m:t>
                          </m:r>
                        </m:e>
                        <m:sub>
                          <m:r>
                            <a:rPr lang="en-US" sz="2400" i="1" dirty="0">
                              <a:latin typeface="Cambria Math" panose="02040503050406030204" pitchFamily="18" charset="0"/>
                            </a:rPr>
                            <m:t>0</m:t>
                          </m:r>
                        </m:sub>
                      </m:sSub>
                    </m:oMath>
                  </m:oMathPara>
                </a14:m>
                <a:endParaRPr lang="en-US" sz="2400"/>
              </a:p>
            </p:txBody>
          </p:sp>
        </mc:Choice>
        <mc:Fallback xmlns="">
          <p:sp>
            <p:nvSpPr>
              <p:cNvPr id="6" name="Rectangle 5">
                <a:extLst>
                  <a:ext uri="{FF2B5EF4-FFF2-40B4-BE49-F238E27FC236}">
                    <a16:creationId xmlns:a16="http://schemas.microsoft.com/office/drawing/2014/main" id="{6E1161C7-6A9D-4E57-A3FC-5661EBDB009C}"/>
                  </a:ext>
                </a:extLst>
              </p:cNvPr>
              <p:cNvSpPr>
                <a:spLocks noRot="1" noChangeAspect="1" noMove="1" noResize="1" noEditPoints="1" noAdjustHandles="1" noChangeArrowheads="1" noChangeShapeType="1" noTextEdit="1"/>
              </p:cNvSpPr>
              <p:nvPr/>
            </p:nvSpPr>
            <p:spPr>
              <a:xfrm>
                <a:off x="-1609" y="5182774"/>
                <a:ext cx="8415572" cy="465833"/>
              </a:xfrm>
              <a:prstGeom prst="rect">
                <a:avLst/>
              </a:prstGeom>
              <a:blipFill>
                <a:blip r:embed="rId8"/>
                <a:stretch>
                  <a:fillRect b="-259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F809CD93-9B0C-4031-92DB-3F3952FE9566}"/>
              </a:ext>
            </a:extLst>
          </p:cNvPr>
          <p:cNvCxnSpPr>
            <a:cxnSpLocks/>
          </p:cNvCxnSpPr>
          <p:nvPr/>
        </p:nvCxnSpPr>
        <p:spPr bwMode="auto">
          <a:xfrm>
            <a:off x="3576381" y="4511609"/>
            <a:ext cx="0" cy="772934"/>
          </a:xfrm>
          <a:prstGeom prst="line">
            <a:avLst/>
          </a:prstGeom>
          <a:solidFill>
            <a:schemeClr val="accent1"/>
          </a:solidFill>
          <a:ln w="28575" cap="flat" cmpd="sng" algn="ctr">
            <a:solidFill>
              <a:schemeClr val="tx1"/>
            </a:solidFill>
            <a:prstDash val="solid"/>
            <a:round/>
            <a:headEnd type="triangle" w="med" len="med"/>
            <a:tailEnd type="triangle" w="med" len="med"/>
          </a:ln>
          <a:effectLst/>
        </p:spPr>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B3E28A-0498-4306-B8E2-F651AA78B484}"/>
                  </a:ext>
                </a:extLst>
              </p:cNvPr>
              <p:cNvSpPr/>
              <p:nvPr/>
            </p:nvSpPr>
            <p:spPr>
              <a:xfrm>
                <a:off x="1272125" y="3957305"/>
                <a:ext cx="5015540" cy="523220"/>
              </a:xfrm>
              <a:prstGeom prst="rect">
                <a:avLst/>
              </a:prstGeom>
            </p:spPr>
            <p:txBody>
              <a:bodyPr wrap="none">
                <a:spAutoFit/>
              </a:bodyPr>
              <a:lstStyle/>
              <a:p>
                <a14:m>
                  <m:oMath xmlns:m="http://schemas.openxmlformats.org/officeDocument/2006/math">
                    <m:r>
                      <a:rPr lang="en-US" i="1" dirty="0">
                        <a:latin typeface="Cambria Math" panose="02040503050406030204" pitchFamily="18" charset="0"/>
                      </a:rPr>
                      <m:t>𝑟</m:t>
                    </m:r>
                    <m:r>
                      <a:rPr lang="en-IN"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7</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6</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5</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4</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3</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oMath>
                </a14:m>
                <a:r>
                  <a:rPr lang="en-US"/>
                  <a:t> (1 byte)</a:t>
                </a:r>
              </a:p>
            </p:txBody>
          </p:sp>
        </mc:Choice>
        <mc:Fallback xmlns="">
          <p:sp>
            <p:nvSpPr>
              <p:cNvPr id="15" name="Rectangle 14">
                <a:extLst>
                  <a:ext uri="{FF2B5EF4-FFF2-40B4-BE49-F238E27FC236}">
                    <a16:creationId xmlns:a16="http://schemas.microsoft.com/office/drawing/2014/main" id="{D1B3E28A-0498-4306-B8E2-F651AA78B484}"/>
                  </a:ext>
                </a:extLst>
              </p:cNvPr>
              <p:cNvSpPr>
                <a:spLocks noRot="1" noChangeAspect="1" noMove="1" noResize="1" noEditPoints="1" noAdjustHandles="1" noChangeArrowheads="1" noChangeShapeType="1" noTextEdit="1"/>
              </p:cNvSpPr>
              <p:nvPr/>
            </p:nvSpPr>
            <p:spPr>
              <a:xfrm>
                <a:off x="1272125" y="3957305"/>
                <a:ext cx="5015540" cy="523220"/>
              </a:xfrm>
              <a:prstGeom prst="rect">
                <a:avLst/>
              </a:prstGeom>
              <a:blipFill>
                <a:blip r:embed="rId9"/>
                <a:stretch>
                  <a:fillRect t="-11628" b="-31395"/>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15C9998E-647B-4940-A478-B74DF2D337D1}"/>
              </a:ext>
            </a:extLst>
          </p:cNvPr>
          <p:cNvCxnSpPr/>
          <p:nvPr/>
        </p:nvCxnSpPr>
        <p:spPr bwMode="auto">
          <a:xfrm>
            <a:off x="695400" y="2996952"/>
            <a:ext cx="903649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TextBox 13">
            <a:extLst>
              <a:ext uri="{FF2B5EF4-FFF2-40B4-BE49-F238E27FC236}">
                <a16:creationId xmlns:a16="http://schemas.microsoft.com/office/drawing/2014/main" id="{19914D3A-0A94-403D-8B00-CF70580D3B20}"/>
              </a:ext>
            </a:extLst>
          </p:cNvPr>
          <p:cNvSpPr txBox="1"/>
          <p:nvPr/>
        </p:nvSpPr>
        <p:spPr>
          <a:xfrm>
            <a:off x="7412206" y="3037774"/>
            <a:ext cx="4950394" cy="2246769"/>
          </a:xfrm>
          <a:prstGeom prst="rect">
            <a:avLst/>
          </a:prstGeom>
          <a:noFill/>
        </p:spPr>
        <p:txBody>
          <a:bodyPr wrap="square" rtlCol="0">
            <a:spAutoFit/>
          </a:bodyPr>
          <a:lstStyle/>
          <a:p>
            <a:pPr marL="457200" indent="-457200">
              <a:buFont typeface="Arial" panose="020B0604020202020204" pitchFamily="34" charset="0"/>
              <a:buChar char="•"/>
            </a:pPr>
            <a:r>
              <a:rPr lang="en-US"/>
              <a:t>addition, </a:t>
            </a:r>
          </a:p>
          <a:p>
            <a:pPr marL="457200" indent="-457200">
              <a:buFont typeface="Arial" panose="020B0604020202020204" pitchFamily="34" charset="0"/>
              <a:buChar char="•"/>
            </a:pPr>
            <a:r>
              <a:rPr lang="en-US"/>
              <a:t>subtraction, </a:t>
            </a:r>
          </a:p>
          <a:p>
            <a:pPr marL="457200" indent="-457200">
              <a:buFont typeface="Arial" panose="020B0604020202020204" pitchFamily="34" charset="0"/>
              <a:buChar char="•"/>
            </a:pPr>
            <a:r>
              <a:rPr lang="en-US"/>
              <a:t>multiplication,</a:t>
            </a:r>
          </a:p>
          <a:p>
            <a:pPr marL="457200" indent="-457200">
              <a:buFont typeface="Arial" panose="020B0604020202020204" pitchFamily="34" charset="0"/>
              <a:buChar char="•"/>
            </a:pPr>
            <a:r>
              <a:rPr lang="en-US"/>
              <a:t>division  on polynomials</a:t>
            </a:r>
          </a:p>
          <a:p>
            <a:r>
              <a:rPr lang="en-US"/>
              <a:t>mod (</a:t>
            </a:r>
            <a:r>
              <a:rPr lang="en-US" i="1">
                <a:solidFill>
                  <a:srgbClr val="202122"/>
                </a:solidFill>
                <a:latin typeface="Nimbus Roman No9 L"/>
              </a:rPr>
              <a:t>x</a:t>
            </a:r>
            <a:r>
              <a:rPr lang="en-US" baseline="30000">
                <a:solidFill>
                  <a:srgbClr val="202122"/>
                </a:solidFill>
                <a:latin typeface="Nimbus Roman No9 L"/>
              </a:rPr>
              <a:t>8</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4</a:t>
            </a:r>
            <a:r>
              <a:rPr lang="en-US">
                <a:solidFill>
                  <a:srgbClr val="202122"/>
                </a:solidFill>
                <a:latin typeface="Nimbus Roman No9 L"/>
              </a:rPr>
              <a:t> + </a:t>
            </a:r>
            <a:r>
              <a:rPr lang="en-US" i="1">
                <a:solidFill>
                  <a:srgbClr val="202122"/>
                </a:solidFill>
                <a:latin typeface="Nimbus Roman No9 L"/>
              </a:rPr>
              <a:t>x</a:t>
            </a:r>
            <a:r>
              <a:rPr lang="en-US" baseline="30000">
                <a:solidFill>
                  <a:srgbClr val="202122"/>
                </a:solidFill>
                <a:latin typeface="Nimbus Roman No9 L"/>
              </a:rPr>
              <a:t>3</a:t>
            </a:r>
            <a:r>
              <a:rPr lang="en-US">
                <a:solidFill>
                  <a:srgbClr val="202122"/>
                </a:solidFill>
                <a:latin typeface="Nimbus Roman No9 L"/>
              </a:rPr>
              <a:t> + </a:t>
            </a:r>
            <a:r>
              <a:rPr lang="en-US" i="1">
                <a:solidFill>
                  <a:srgbClr val="202122"/>
                </a:solidFill>
                <a:latin typeface="Nimbus Roman No9 L"/>
              </a:rPr>
              <a:t>x</a:t>
            </a:r>
            <a:r>
              <a:rPr lang="en-US">
                <a:solidFill>
                  <a:srgbClr val="202122"/>
                </a:solidFill>
                <a:latin typeface="Nimbus Roman No9 L"/>
              </a:rPr>
              <a:t> + 1</a:t>
            </a:r>
            <a:r>
              <a:rPr lang="en-US"/>
              <a:t>) </a:t>
            </a:r>
          </a:p>
        </p:txBody>
      </p:sp>
      <p:cxnSp>
        <p:nvCxnSpPr>
          <p:cNvPr id="13" name="Straight Connector 12">
            <a:extLst>
              <a:ext uri="{FF2B5EF4-FFF2-40B4-BE49-F238E27FC236}">
                <a16:creationId xmlns:a16="http://schemas.microsoft.com/office/drawing/2014/main" id="{5D989E9F-88FB-46DE-92E7-AFC57117C993}"/>
              </a:ext>
            </a:extLst>
          </p:cNvPr>
          <p:cNvCxnSpPr>
            <a:cxnSpLocks/>
          </p:cNvCxnSpPr>
          <p:nvPr/>
        </p:nvCxnSpPr>
        <p:spPr bwMode="auto">
          <a:xfrm>
            <a:off x="7176120" y="2996952"/>
            <a:ext cx="0" cy="19630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Rectangle 19">
            <a:extLst>
              <a:ext uri="{FF2B5EF4-FFF2-40B4-BE49-F238E27FC236}">
                <a16:creationId xmlns:a16="http://schemas.microsoft.com/office/drawing/2014/main" id="{38E46CC4-D4E5-4E1F-927A-63F8417FE6BD}"/>
              </a:ext>
            </a:extLst>
          </p:cNvPr>
          <p:cNvSpPr/>
          <p:nvPr/>
        </p:nvSpPr>
        <p:spPr>
          <a:xfrm>
            <a:off x="6516251" y="5903141"/>
            <a:ext cx="6096000" cy="400110"/>
          </a:xfrm>
          <a:prstGeom prst="rect">
            <a:avLst/>
          </a:prstGeom>
        </p:spPr>
        <p:txBody>
          <a:bodyPr>
            <a:spAutoFit/>
          </a:bodyPr>
          <a:lstStyle/>
          <a:p>
            <a:r>
              <a:rPr lang="en-US" sz="2000">
                <a:hlinkClick r:id="rId10">
                  <a:extLst>
                    <a:ext uri="{A12FA001-AC4F-418D-AE19-62706E023703}">
                      <ahyp:hlinkClr xmlns:ahyp="http://schemas.microsoft.com/office/drawing/2018/hyperlinkcolor" val="tx"/>
                    </a:ext>
                  </a:extLst>
                </a:hlinkClick>
              </a:rPr>
              <a:t>https://en.wikipedia.org/wiki/Finite_field_arithmetic</a:t>
            </a:r>
            <a:endParaRPr lang="en-US" sz="2000"/>
          </a:p>
        </p:txBody>
      </p:sp>
    </p:spTree>
    <p:extLst>
      <p:ext uri="{BB962C8B-B14F-4D97-AF65-F5344CB8AC3E}">
        <p14:creationId xmlns:p14="http://schemas.microsoft.com/office/powerpoint/2010/main" val="2149124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039520" y="0"/>
            <a:ext cx="9881016" cy="962744"/>
          </a:xfrm>
        </p:spPr>
        <p:txBody>
          <a:bodyPr anchor="ctr"/>
          <a:lstStyle/>
          <a:p>
            <a:pPr eaLnBrk="1" hangingPunct="1"/>
            <a:r>
              <a:rPr lang="en-US" altLang="zh-CN" sz="4400">
                <a:ea typeface="宋体" panose="02010600030101010101" pitchFamily="2" charset="-122"/>
              </a:rPr>
              <a:t>Mix-Columns (</a:t>
            </a:r>
            <a:r>
              <a:rPr lang="en-US" altLang="zh-CN" sz="4400" i="1">
                <a:latin typeface="Times New Roman" panose="02020603050405020304" pitchFamily="18" charset="0"/>
                <a:ea typeface="宋体" panose="02010600030101010101" pitchFamily="2" charset="-122"/>
              </a:rPr>
              <a:t>mic</a:t>
            </a:r>
            <a:r>
              <a:rPr lang="en-US" altLang="zh-CN" sz="440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335360" y="1066800"/>
            <a:ext cx="10585176" cy="4724400"/>
          </a:xfrm>
        </p:spPr>
        <p:txBody>
          <a:bodyPr/>
          <a:lstStyle/>
          <a:p>
            <a:pPr eaLnBrk="1" hangingPunct="1"/>
            <a:r>
              <a:rPr lang="en-US" altLang="zh-CN" sz="2400" i="1">
                <a:latin typeface="Times New Roman" panose="02020603050405020304" pitchFamily="18" charset="0"/>
                <a:ea typeface="宋体" panose="02010600030101010101" pitchFamily="2" charset="-122"/>
              </a:rPr>
              <a:t>mic</a:t>
            </a:r>
            <a:r>
              <a:rPr lang="en-US" altLang="zh-CN" sz="240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a:t>
            </a:r>
            <a:r>
              <a:rPr lang="en-US" altLang="zh-CN" sz="2400" err="1">
                <a:latin typeface="Times New Roman" panose="02020603050405020304" pitchFamily="18" charset="0"/>
                <a:ea typeface="宋体" panose="02010600030101010101" pitchFamily="2" charset="-122"/>
              </a:rPr>
              <a:t>a</a:t>
            </a:r>
            <a:r>
              <a:rPr lang="en-US" altLang="zh-CN" sz="2400" baseline="30000" err="1">
                <a:latin typeface="Times New Roman" panose="02020603050405020304" pitchFamily="18" charset="0"/>
                <a:ea typeface="宋体" panose="02010600030101010101" pitchFamily="2" charset="-122"/>
              </a:rPr>
              <a:t>’</a:t>
            </a:r>
            <a:r>
              <a:rPr lang="en-US" altLang="zh-CN" sz="2400" baseline="-25000" err="1">
                <a:latin typeface="Times New Roman" panose="02020603050405020304" pitchFamily="18" charset="0"/>
                <a:ea typeface="宋体" panose="02010600030101010101" pitchFamily="2" charset="-122"/>
              </a:rPr>
              <a:t>ij</a:t>
            </a:r>
            <a:r>
              <a:rPr lang="en-US" altLang="zh-CN" sz="2400">
                <a:latin typeface="Times New Roman" panose="02020603050405020304" pitchFamily="18" charset="0"/>
                <a:ea typeface="宋体" panose="02010600030101010101" pitchFamily="2" charset="-122"/>
              </a:rPr>
              <a:t>]</a:t>
            </a:r>
            <a:r>
              <a:rPr lang="en-US" altLang="zh-CN" sz="2400" baseline="-25000">
                <a:latin typeface="Times New Roman" panose="02020603050405020304" pitchFamily="18" charset="0"/>
                <a:ea typeface="宋体" panose="02010600030101010101" pitchFamily="2" charset="-122"/>
              </a:rPr>
              <a:t>4</a:t>
            </a:r>
            <a:r>
              <a:rPr lang="en-US" altLang="zh-CN" sz="2400" baseline="-25000">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a:ea typeface="宋体" panose="02010600030101010101" pitchFamily="2" charset="-122"/>
              </a:rPr>
              <a:t> is determined by the following operation (</a:t>
            </a:r>
            <a:r>
              <a:rPr lang="en-US" altLang="zh-CN" sz="2400" i="1">
                <a:latin typeface="Times New Roman" panose="02020603050405020304" pitchFamily="18" charset="0"/>
                <a:ea typeface="宋体" panose="02010600030101010101" pitchFamily="2" charset="-122"/>
              </a:rPr>
              <a:t>j</a:t>
            </a:r>
            <a:r>
              <a:rPr lang="en-US" altLang="zh-CN" sz="2400">
                <a:ea typeface="宋体" panose="02010600030101010101" pitchFamily="2" charset="-122"/>
              </a:rPr>
              <a:t> = 0, 1, 2, 3):</a:t>
            </a:r>
          </a:p>
          <a:p>
            <a:pPr eaLnBrk="1" hangingPunct="1">
              <a:buFont typeface="Wingdings" panose="05000000000000000000" pitchFamily="2" charset="2"/>
              <a:buNone/>
            </a:pPr>
            <a:r>
              <a:rPr lang="en-US" altLang="zh-CN" sz="2400">
                <a:ea typeface="宋体" panose="02010600030101010101" pitchFamily="2" charset="-122"/>
              </a:rPr>
              <a:t>                           a’</a:t>
            </a:r>
            <a:r>
              <a:rPr lang="en-US" altLang="zh-CN" sz="2400" baseline="-25000">
                <a:ea typeface="宋体" panose="02010600030101010101" pitchFamily="2" charset="-122"/>
              </a:rPr>
              <a:t>0,j</a:t>
            </a:r>
            <a:r>
              <a:rPr lang="en-US" altLang="zh-CN" sz="2400">
                <a:ea typeface="宋体" panose="02010600030101010101" pitchFamily="2" charset="-122"/>
              </a:rPr>
              <a:t> =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a:t>
            </a:r>
            <a:r>
              <a:rPr lang="en-US" altLang="zh-CN" sz="2400" baseline="-25000">
                <a:ea typeface="宋体" panose="02010600030101010101" pitchFamily="2" charset="-122"/>
              </a:rPr>
              <a:t>0,j</a:t>
            </a:r>
            <a:r>
              <a:rPr lang="en-US" altLang="zh-CN" sz="2400">
                <a:ea typeface="宋体" panose="02010600030101010101" pitchFamily="2" charset="-122"/>
              </a:rPr>
              <a:t>) </a:t>
            </a:r>
            <a:r>
              <a:rPr lang="en-GB" altLang="zh-CN" sz="2400">
                <a:ea typeface="StarBats"/>
                <a:cs typeface="StarBats"/>
              </a:rPr>
              <a:t>⊕ [</a:t>
            </a:r>
            <a:r>
              <a:rPr lang="en-GB" altLang="zh-CN" sz="2400" i="1">
                <a:latin typeface="Times New Roman" panose="02020603050405020304" pitchFamily="18" charset="0"/>
                <a:ea typeface="StarBats"/>
                <a:cs typeface="StarBats"/>
              </a:rPr>
              <a:t>M</a:t>
            </a:r>
            <a:r>
              <a:rPr lang="en-GB" altLang="zh-CN" sz="2400" i="1">
                <a:latin typeface="Blackadder ITC" panose="04020505050007020D02" pitchFamily="82" charset="0"/>
                <a:ea typeface="StarBats"/>
                <a:cs typeface="StarBats"/>
              </a:rPr>
              <a:t> </a:t>
            </a:r>
            <a:r>
              <a:rPr lang="en-GB" altLang="zh-CN" sz="2400">
                <a:ea typeface="StarBats"/>
                <a:cs typeface="StarBats"/>
              </a:rPr>
              <a:t>(a</a:t>
            </a:r>
            <a:r>
              <a:rPr lang="en-GB" altLang="zh-CN" sz="2400" baseline="-25000">
                <a:ea typeface="StarBats"/>
                <a:cs typeface="StarBats"/>
              </a:rPr>
              <a:t>1,j</a:t>
            </a:r>
            <a:r>
              <a:rPr lang="en-GB" altLang="zh-CN" sz="2400">
                <a:ea typeface="StarBats"/>
                <a:cs typeface="StarBats"/>
              </a:rPr>
              <a:t>) ⊕ a</a:t>
            </a:r>
            <a:r>
              <a:rPr lang="en-GB" altLang="zh-CN" sz="2400" baseline="-25000">
                <a:ea typeface="StarBats"/>
                <a:cs typeface="StarBats"/>
              </a:rPr>
              <a:t>1,j</a:t>
            </a:r>
            <a:r>
              <a:rPr lang="en-GB" altLang="zh-CN" sz="2400">
                <a:ea typeface="StarBats"/>
                <a:cs typeface="StarBats"/>
              </a:rPr>
              <a:t>] ⊕ a</a:t>
            </a:r>
            <a:r>
              <a:rPr lang="en-GB" altLang="zh-CN" sz="2400" baseline="-25000">
                <a:ea typeface="StarBats"/>
                <a:cs typeface="StarBats"/>
              </a:rPr>
              <a:t>2,j</a:t>
            </a:r>
            <a:r>
              <a:rPr lang="en-GB" altLang="zh-CN" sz="2400">
                <a:ea typeface="StarBats"/>
                <a:cs typeface="StarBats"/>
              </a:rPr>
              <a:t> ⊕ a</a:t>
            </a:r>
            <a:r>
              <a:rPr lang="en-GB" altLang="zh-CN" sz="2400" baseline="-25000">
                <a:ea typeface="StarBats"/>
                <a:cs typeface="StarBats"/>
              </a:rPr>
              <a:t>3,j</a:t>
            </a:r>
          </a:p>
          <a:p>
            <a:pPr eaLnBrk="1" hangingPunct="1">
              <a:buFont typeface="Wingdings" panose="05000000000000000000" pitchFamily="2" charset="2"/>
              <a:buNone/>
            </a:pPr>
            <a:r>
              <a:rPr lang="en-GB" altLang="zh-CN" sz="2400">
                <a:ea typeface="宋体" panose="02010600030101010101" pitchFamily="2" charset="-122"/>
              </a:rPr>
              <a:t>                           a’</a:t>
            </a:r>
            <a:r>
              <a:rPr lang="en-GB" altLang="zh-CN" sz="2400" baseline="-25000">
                <a:ea typeface="宋体" panose="02010600030101010101" pitchFamily="2" charset="-122"/>
              </a:rPr>
              <a:t>1,j</a:t>
            </a:r>
            <a:r>
              <a:rPr lang="en-GB" altLang="zh-CN" sz="2400">
                <a:ea typeface="宋体" panose="02010600030101010101" pitchFamily="2" charset="-122"/>
              </a:rPr>
              <a:t> = </a:t>
            </a:r>
            <a:r>
              <a:rPr lang="en-US" altLang="zh-CN" sz="2400">
                <a:ea typeface="宋体" panose="02010600030101010101" pitchFamily="2" charset="-122"/>
              </a:rPr>
              <a:t>a</a:t>
            </a:r>
            <a:r>
              <a:rPr lang="en-US" altLang="zh-CN" sz="2400" baseline="-25000">
                <a:ea typeface="宋体" panose="02010600030101010101" pitchFamily="2" charset="-122"/>
              </a:rPr>
              <a:t>0,j </a:t>
            </a:r>
            <a:r>
              <a:rPr lang="en-GB" altLang="zh-CN" sz="2400">
                <a:ea typeface="StarBats"/>
                <a:cs typeface="StarBats"/>
              </a:rPr>
              <a:t>⊕ </a:t>
            </a:r>
            <a:r>
              <a:rPr lang="en-GB" altLang="zh-CN" sz="2400" i="1">
                <a:ea typeface="StarBats"/>
                <a:cs typeface="StarBats"/>
              </a:rPr>
              <a:t>M</a:t>
            </a:r>
            <a:r>
              <a:rPr lang="en-GB" altLang="zh-CN" sz="2400" i="1">
                <a:latin typeface="Blackadder ITC" panose="04020505050007020D02" pitchFamily="82" charset="0"/>
                <a:ea typeface="StarBats"/>
                <a:cs typeface="StarBats"/>
              </a:rPr>
              <a:t> </a:t>
            </a:r>
            <a:r>
              <a:rPr lang="en-GB" altLang="zh-CN" sz="2400">
                <a:ea typeface="StarBats"/>
                <a:cs typeface="StarBats"/>
              </a:rPr>
              <a:t>(a</a:t>
            </a:r>
            <a:r>
              <a:rPr lang="en-GB" altLang="zh-CN" sz="2400" baseline="-25000">
                <a:ea typeface="StarBats"/>
                <a:cs typeface="StarBats"/>
              </a:rPr>
              <a:t>1,j</a:t>
            </a:r>
            <a:r>
              <a:rPr lang="en-GB" altLang="zh-CN" sz="2400">
                <a:ea typeface="StarBats"/>
                <a:cs typeface="StarBats"/>
              </a:rPr>
              <a:t>) ⊕ [</a:t>
            </a:r>
            <a:r>
              <a:rPr lang="en-GB" altLang="zh-CN" sz="2400" i="1">
                <a:ea typeface="StarBats"/>
                <a:cs typeface="StarBats"/>
              </a:rPr>
              <a:t>M</a:t>
            </a:r>
            <a:r>
              <a:rPr lang="en-GB" altLang="zh-CN" sz="2400" i="1">
                <a:latin typeface="Blackadder ITC" panose="04020505050007020D02" pitchFamily="82" charset="0"/>
                <a:ea typeface="StarBats"/>
                <a:cs typeface="StarBats"/>
              </a:rPr>
              <a:t> </a:t>
            </a:r>
            <a:r>
              <a:rPr lang="en-GB" altLang="zh-CN" sz="2400">
                <a:ea typeface="StarBats"/>
                <a:cs typeface="StarBats"/>
              </a:rPr>
              <a:t>(a</a:t>
            </a:r>
            <a:r>
              <a:rPr lang="en-GB" altLang="zh-CN" sz="2400" baseline="-25000">
                <a:ea typeface="StarBats"/>
                <a:cs typeface="StarBats"/>
              </a:rPr>
              <a:t>2,j</a:t>
            </a:r>
            <a:r>
              <a:rPr lang="en-GB" altLang="zh-CN" sz="2400">
                <a:ea typeface="StarBats"/>
                <a:cs typeface="StarBats"/>
              </a:rPr>
              <a:t> )⊕a</a:t>
            </a:r>
            <a:r>
              <a:rPr lang="en-GB" altLang="zh-CN" sz="2400" baseline="-25000">
                <a:ea typeface="StarBats"/>
                <a:cs typeface="StarBats"/>
              </a:rPr>
              <a:t>2,j</a:t>
            </a:r>
            <a:r>
              <a:rPr lang="en-GB" altLang="zh-CN" sz="2400">
                <a:ea typeface="StarBats"/>
                <a:cs typeface="StarBats"/>
              </a:rPr>
              <a:t>] ⊕ a</a:t>
            </a:r>
            <a:r>
              <a:rPr lang="en-GB" altLang="zh-CN" sz="2400" baseline="-25000">
                <a:ea typeface="StarBats"/>
                <a:cs typeface="StarBats"/>
              </a:rPr>
              <a:t>3,j</a:t>
            </a:r>
            <a:endParaRPr lang="en-GB" altLang="zh-CN" sz="2400">
              <a:ea typeface="宋体" panose="02010600030101010101" pitchFamily="2" charset="-122"/>
            </a:endParaRPr>
          </a:p>
          <a:p>
            <a:pPr eaLnBrk="1" hangingPunct="1">
              <a:buFont typeface="Wingdings" panose="05000000000000000000" pitchFamily="2" charset="2"/>
              <a:buNone/>
            </a:pPr>
            <a:r>
              <a:rPr lang="en-GB" altLang="zh-CN" sz="2400">
                <a:ea typeface="宋体" panose="02010600030101010101" pitchFamily="2" charset="-122"/>
              </a:rPr>
              <a:t>                           a’</a:t>
            </a:r>
            <a:r>
              <a:rPr lang="en-GB" altLang="zh-CN" sz="2400" baseline="-25000">
                <a:ea typeface="宋体" panose="02010600030101010101" pitchFamily="2" charset="-122"/>
              </a:rPr>
              <a:t>2,j</a:t>
            </a:r>
            <a:r>
              <a:rPr lang="en-GB" altLang="zh-CN" sz="2400">
                <a:ea typeface="宋体" panose="02010600030101010101" pitchFamily="2" charset="-122"/>
              </a:rPr>
              <a:t> = </a:t>
            </a:r>
            <a:r>
              <a:rPr lang="en-US" altLang="zh-CN" sz="2400">
                <a:ea typeface="宋体" panose="02010600030101010101" pitchFamily="2" charset="-122"/>
              </a:rPr>
              <a:t>a</a:t>
            </a:r>
            <a:r>
              <a:rPr lang="en-US" altLang="zh-CN" sz="2400" baseline="-25000">
                <a:ea typeface="宋体" panose="02010600030101010101" pitchFamily="2" charset="-122"/>
              </a:rPr>
              <a:t>0,j </a:t>
            </a:r>
            <a:r>
              <a:rPr lang="en-GB" altLang="zh-CN" sz="2400">
                <a:ea typeface="StarBats"/>
                <a:cs typeface="StarBats"/>
              </a:rPr>
              <a:t>⊕ a</a:t>
            </a:r>
            <a:r>
              <a:rPr lang="en-GB" altLang="zh-CN" sz="2400" baseline="-25000">
                <a:ea typeface="StarBats"/>
                <a:cs typeface="StarBats"/>
              </a:rPr>
              <a:t>1,j </a:t>
            </a:r>
            <a:r>
              <a:rPr lang="en-GB" altLang="zh-CN" sz="2400">
                <a:ea typeface="StarBats"/>
                <a:cs typeface="StarBats"/>
              </a:rPr>
              <a:t>⊕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t>
            </a:r>
            <a:r>
              <a:rPr lang="en-GB" altLang="zh-CN" sz="2400">
                <a:ea typeface="StarBats"/>
                <a:cs typeface="StarBats"/>
              </a:rPr>
              <a:t>a</a:t>
            </a:r>
            <a:r>
              <a:rPr lang="en-GB" altLang="zh-CN" sz="2400" baseline="-25000">
                <a:ea typeface="StarBats"/>
                <a:cs typeface="StarBats"/>
              </a:rPr>
              <a:t>2,j</a:t>
            </a:r>
            <a:r>
              <a:rPr lang="en-GB" altLang="zh-CN" sz="2400">
                <a:ea typeface="StarBats"/>
                <a:cs typeface="StarBats"/>
              </a:rPr>
              <a:t> ) ⊕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 ) ⊕</a:t>
            </a:r>
            <a:r>
              <a:rPr lang="en-GB" altLang="zh-CN" sz="2400" baseline="-25000">
                <a:ea typeface="StarBats"/>
                <a:cs typeface="StarBats"/>
              </a:rPr>
              <a:t> </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a:t>
            </a:r>
            <a:endParaRPr lang="en-GB" altLang="zh-CN" sz="2400">
              <a:ea typeface="宋体" panose="02010600030101010101" pitchFamily="2" charset="-122"/>
            </a:endParaRPr>
          </a:p>
          <a:p>
            <a:pPr eaLnBrk="1" hangingPunct="1">
              <a:buFont typeface="Wingdings" panose="05000000000000000000" pitchFamily="2" charset="2"/>
              <a:buNone/>
            </a:pPr>
            <a:r>
              <a:rPr lang="en-GB" altLang="zh-CN" sz="2400">
                <a:ea typeface="宋体" panose="02010600030101010101" pitchFamily="2" charset="-122"/>
              </a:rPr>
              <a:t>                           a’</a:t>
            </a:r>
            <a:r>
              <a:rPr lang="en-GB" altLang="zh-CN" sz="2400" baseline="-25000">
                <a:ea typeface="宋体" panose="02010600030101010101" pitchFamily="2" charset="-122"/>
              </a:rPr>
              <a:t>3,j </a:t>
            </a:r>
            <a:r>
              <a:rPr lang="en-GB" altLang="zh-CN" sz="2400">
                <a:ea typeface="宋体" panose="02010600030101010101" pitchFamily="2" charset="-122"/>
              </a:rPr>
              <a:t>=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a:t>
            </a:r>
            <a:r>
              <a:rPr lang="en-US" altLang="zh-CN" sz="2400" baseline="-25000">
                <a:ea typeface="宋体" panose="02010600030101010101" pitchFamily="2" charset="-122"/>
              </a:rPr>
              <a:t>0,j</a:t>
            </a:r>
            <a:r>
              <a:rPr lang="en-GB" altLang="zh-CN" sz="2400">
                <a:ea typeface="StarBats"/>
                <a:cs typeface="StarBats"/>
              </a:rPr>
              <a:t> )⊕</a:t>
            </a:r>
            <a:r>
              <a:rPr lang="en-US" altLang="zh-CN" sz="2400" baseline="-25000">
                <a:ea typeface="宋体" panose="02010600030101010101" pitchFamily="2" charset="-122"/>
              </a:rPr>
              <a:t> </a:t>
            </a:r>
            <a:r>
              <a:rPr lang="en-US" altLang="zh-CN" sz="2400">
                <a:ea typeface="宋体" panose="02010600030101010101" pitchFamily="2" charset="-122"/>
              </a:rPr>
              <a:t>a</a:t>
            </a:r>
            <a:r>
              <a:rPr lang="en-US" altLang="zh-CN" sz="2400" baseline="-25000">
                <a:ea typeface="宋体" panose="02010600030101010101" pitchFamily="2" charset="-122"/>
              </a:rPr>
              <a:t>0,j </a:t>
            </a:r>
            <a:r>
              <a:rPr lang="en-US" altLang="zh-CN" sz="2400">
                <a:ea typeface="宋体" panose="02010600030101010101" pitchFamily="2" charset="-122"/>
              </a:rPr>
              <a:t>] </a:t>
            </a:r>
            <a:r>
              <a:rPr lang="en-GB" altLang="zh-CN" sz="2400">
                <a:ea typeface="StarBats"/>
                <a:cs typeface="StarBats"/>
              </a:rPr>
              <a:t>⊕ a</a:t>
            </a:r>
            <a:r>
              <a:rPr lang="en-GB" altLang="zh-CN" sz="2400" baseline="-25000">
                <a:ea typeface="StarBats"/>
                <a:cs typeface="StarBats"/>
              </a:rPr>
              <a:t>1,j </a:t>
            </a:r>
            <a:r>
              <a:rPr lang="en-GB" altLang="zh-CN" sz="2400">
                <a:ea typeface="StarBats"/>
                <a:cs typeface="StarBats"/>
              </a:rPr>
              <a:t>⊕ a</a:t>
            </a:r>
            <a:r>
              <a:rPr lang="en-GB" altLang="zh-CN" sz="2400" baseline="-25000">
                <a:ea typeface="StarBats"/>
                <a:cs typeface="StarBats"/>
              </a:rPr>
              <a:t>2,j </a:t>
            </a:r>
            <a:r>
              <a:rPr lang="en-GB" altLang="zh-CN" sz="2400">
                <a:ea typeface="StarBats"/>
                <a:cs typeface="StarBats"/>
              </a:rPr>
              <a:t>⊕ </a:t>
            </a:r>
            <a:r>
              <a:rPr lang="en-US" altLang="zh-CN" sz="2400" i="1">
                <a:ea typeface="宋体" panose="02010600030101010101" pitchFamily="2" charset="-122"/>
              </a:rPr>
              <a:t>M</a:t>
            </a:r>
            <a:r>
              <a:rPr lang="en-US" altLang="zh-CN" sz="2400" i="1">
                <a:latin typeface="Blackadder ITC" panose="04020505050007020D02" pitchFamily="82" charset="0"/>
                <a:ea typeface="宋体" panose="02010600030101010101" pitchFamily="2" charset="-122"/>
              </a:rPr>
              <a:t> </a:t>
            </a:r>
            <a:r>
              <a:rPr lang="en-US" altLang="zh-CN" sz="2400">
                <a:ea typeface="宋体" panose="02010600030101010101" pitchFamily="2" charset="-122"/>
              </a:rPr>
              <a:t>(</a:t>
            </a:r>
            <a:r>
              <a:rPr lang="en-GB" altLang="zh-CN" sz="2400">
                <a:ea typeface="StarBats"/>
                <a:cs typeface="StarBats"/>
              </a:rPr>
              <a:t>a</a:t>
            </a:r>
            <a:r>
              <a:rPr lang="en-GB" altLang="zh-CN" sz="2400" baseline="-25000">
                <a:ea typeface="StarBats"/>
                <a:cs typeface="StarBats"/>
              </a:rPr>
              <a:t>3,j</a:t>
            </a:r>
            <a:r>
              <a:rPr lang="en-GB" altLang="zh-CN" sz="2400">
                <a:ea typeface="StarBats"/>
                <a:cs typeface="StarBats"/>
              </a:rPr>
              <a:t> )</a:t>
            </a:r>
          </a:p>
        </p:txBody>
      </p:sp>
    </p:spTree>
    <p:extLst>
      <p:ext uri="{BB962C8B-B14F-4D97-AF65-F5344CB8AC3E}">
        <p14:creationId xmlns:p14="http://schemas.microsoft.com/office/powerpoint/2010/main" val="231192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3">
            <a:extLst>
              <a:ext uri="{FF2B5EF4-FFF2-40B4-BE49-F238E27FC236}">
                <a16:creationId xmlns:a16="http://schemas.microsoft.com/office/drawing/2014/main" id="{19FD5971-C46A-4486-A673-349C14B80AB4}"/>
              </a:ext>
            </a:extLst>
          </p:cNvPr>
          <p:cNvSpPr>
            <a:spLocks noGrp="1"/>
          </p:cNvSpPr>
          <p:nvPr>
            <p:ph type="title" idx="4294967295"/>
          </p:nvPr>
        </p:nvSpPr>
        <p:spPr>
          <a:xfrm>
            <a:off x="1271464" y="0"/>
            <a:ext cx="9881016" cy="1295400"/>
          </a:xfrm>
        </p:spPr>
        <p:txBody>
          <a:bodyPr anchor="ctr"/>
          <a:lstStyle/>
          <a:p>
            <a:pPr eaLnBrk="1" hangingPunct="1"/>
            <a:r>
              <a:rPr lang="en-US" altLang="zh-CN" sz="4400">
                <a:ea typeface="宋体" panose="02010600030101010101" pitchFamily="2" charset="-122"/>
              </a:rPr>
              <a:t>Mix-Columns (</a:t>
            </a:r>
            <a:r>
              <a:rPr lang="en-US" altLang="zh-CN" sz="4400" i="1">
                <a:latin typeface="Times New Roman" panose="02020603050405020304" pitchFamily="18" charset="0"/>
                <a:ea typeface="宋体" panose="02010600030101010101" pitchFamily="2" charset="-122"/>
              </a:rPr>
              <a:t>mic</a:t>
            </a:r>
            <a:r>
              <a:rPr lang="en-US" altLang="zh-CN" sz="4400">
                <a:ea typeface="宋体" panose="02010600030101010101" pitchFamily="2" charset="-122"/>
              </a:rPr>
              <a:t>)</a:t>
            </a:r>
          </a:p>
        </p:txBody>
      </p:sp>
      <p:sp>
        <p:nvSpPr>
          <p:cNvPr id="44036" name="Content Placeholder 4">
            <a:extLst>
              <a:ext uri="{FF2B5EF4-FFF2-40B4-BE49-F238E27FC236}">
                <a16:creationId xmlns:a16="http://schemas.microsoft.com/office/drawing/2014/main" id="{54A21366-0323-4C35-9920-68459FF2F04F}"/>
              </a:ext>
            </a:extLst>
          </p:cNvPr>
          <p:cNvSpPr>
            <a:spLocks noGrp="1"/>
          </p:cNvSpPr>
          <p:nvPr>
            <p:ph idx="4294967295"/>
          </p:nvPr>
        </p:nvSpPr>
        <p:spPr>
          <a:xfrm>
            <a:off x="451332" y="1066800"/>
            <a:ext cx="11521280" cy="4724400"/>
          </a:xfrm>
        </p:spPr>
        <p:txBody>
          <a:bodyPr/>
          <a:lstStyle/>
          <a:p>
            <a:pPr eaLnBrk="1" hangingPunct="1"/>
            <a:r>
              <a:rPr lang="en-GB" altLang="zh-CN" sz="2000" i="1">
                <a:latin typeface="+mj-lt"/>
                <a:ea typeface="宋体" panose="02010600030101010101" pitchFamily="2" charset="-122"/>
              </a:rPr>
              <a:t>mic</a:t>
            </a:r>
            <a:r>
              <a:rPr lang="en-GB" altLang="zh-CN" sz="2000" baseline="30000">
                <a:latin typeface="+mj-lt"/>
                <a:ea typeface="宋体" panose="02010600030101010101" pitchFamily="2" charset="-122"/>
              </a:rPr>
              <a:t>-1</a:t>
            </a:r>
            <a:r>
              <a:rPr lang="en-GB" altLang="zh-CN" sz="2000">
                <a:latin typeface="+mj-lt"/>
                <a:ea typeface="宋体" panose="02010600030101010101" pitchFamily="2" charset="-122"/>
              </a:rPr>
              <a:t>(</a:t>
            </a:r>
            <a:r>
              <a:rPr lang="en-GB" altLang="zh-CN" sz="2000" i="1">
                <a:latin typeface="+mj-lt"/>
                <a:ea typeface="宋体" panose="02010600030101010101" pitchFamily="2" charset="-122"/>
              </a:rPr>
              <a:t>A</a:t>
            </a:r>
            <a:r>
              <a:rPr lang="en-GB" altLang="zh-CN" sz="2000">
                <a:latin typeface="+mj-lt"/>
                <a:ea typeface="宋体" panose="02010600030101010101" pitchFamily="2" charset="-122"/>
              </a:rPr>
              <a:t>) is defined as follows:</a:t>
            </a:r>
          </a:p>
          <a:p>
            <a:pPr lvl="1" eaLnBrk="1" hangingPunct="1"/>
            <a:r>
              <a:rPr lang="en-GB" altLang="zh-CN" sz="2000">
                <a:ea typeface="宋体" panose="02010600030101010101" pitchFamily="2" charset="-122"/>
              </a:rPr>
              <a:t>Let </a:t>
            </a:r>
            <a:r>
              <a:rPr lang="en-GB" altLang="zh-CN" sz="2000">
                <a:latin typeface="Times New Roman" panose="02020603050405020304" pitchFamily="18" charset="0"/>
                <a:ea typeface="宋体" panose="02010600030101010101" pitchFamily="2" charset="-122"/>
              </a:rPr>
              <a:t>w</a:t>
            </a:r>
            <a:r>
              <a:rPr lang="en-GB" altLang="zh-CN" sz="2000">
                <a:ea typeface="宋体" panose="02010600030101010101" pitchFamily="2" charset="-122"/>
              </a:rPr>
              <a:t> be a byte and </a:t>
            </a:r>
            <a:r>
              <a:rPr lang="en-GB" altLang="zh-CN" sz="2000" i="1" err="1">
                <a:latin typeface="Times New Roman" panose="02020603050405020304" pitchFamily="18" charset="0"/>
                <a:ea typeface="宋体" panose="02010600030101010101" pitchFamily="2" charset="-122"/>
              </a:rPr>
              <a:t>i</a:t>
            </a:r>
            <a:r>
              <a:rPr lang="en-GB" altLang="zh-CN" sz="2000">
                <a:ea typeface="宋体" panose="02010600030101010101" pitchFamily="2" charset="-122"/>
              </a:rPr>
              <a:t> a positive integer:</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i="1" baseline="30000" err="1">
                <a:latin typeface="Times New Roman" panose="02020603050405020304" pitchFamily="18" charset="0"/>
                <a:ea typeface="宋体" panose="02010600030101010101" pitchFamily="2" charset="-122"/>
              </a:rPr>
              <a:t>i</a:t>
            </a:r>
            <a:r>
              <a:rPr lang="en-GB" altLang="zh-CN" sz="2000">
                <a:latin typeface="Times New Roman" panose="02020603050405020304" pitchFamily="18" charset="0"/>
                <a:ea typeface="宋体" panose="02010600030101010101" pitchFamily="2" charset="-122"/>
              </a:rPr>
              <a:t>(w) = </a:t>
            </a:r>
            <a:r>
              <a:rPr lang="en-GB" altLang="zh-CN" sz="2000" i="1">
                <a:ea typeface="宋体" panose="02010600030101010101" pitchFamily="2" charset="-122"/>
              </a:rPr>
              <a:t>M </a:t>
            </a:r>
            <a:r>
              <a:rPr lang="en-GB" altLang="zh-CN" sz="2000">
                <a:latin typeface="Times New Roman" panose="02020603050405020304" pitchFamily="18" charset="0"/>
                <a:ea typeface="宋体" panose="02010600030101010101" pitchFamily="2" charset="-122"/>
              </a:rPr>
              <a:t>(</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i="1" baseline="30000">
                <a:latin typeface="Times New Roman" panose="02020603050405020304" pitchFamily="18" charset="0"/>
                <a:ea typeface="宋体" panose="02010600030101010101" pitchFamily="2" charset="-122"/>
              </a:rPr>
              <a:t>i</a:t>
            </a:r>
            <a:r>
              <a:rPr lang="en-GB" altLang="zh-CN" sz="2000" baseline="30000">
                <a:latin typeface="Times New Roman" panose="02020603050405020304" pitchFamily="18" charset="0"/>
                <a:ea typeface="宋体" panose="02010600030101010101" pitchFamily="2" charset="-122"/>
              </a:rPr>
              <a:t>-1</a:t>
            </a:r>
            <a:r>
              <a:rPr lang="en-GB" altLang="zh-CN" sz="2000">
                <a:latin typeface="Times New Roman" panose="02020603050405020304" pitchFamily="18" charset="0"/>
                <a:ea typeface="宋体" panose="02010600030101010101" pitchFamily="2" charset="-122"/>
              </a:rPr>
              <a:t>(w)) (</a:t>
            </a:r>
            <a:r>
              <a:rPr lang="en-GB" altLang="zh-CN" sz="2000" i="1" err="1">
                <a:latin typeface="Times New Roman" panose="02020603050405020304" pitchFamily="18" charset="0"/>
                <a:ea typeface="宋体" panose="02010600030101010101" pitchFamily="2" charset="-122"/>
              </a:rPr>
              <a:t>i</a:t>
            </a:r>
            <a:r>
              <a:rPr lang="en-GB" altLang="zh-CN" sz="2000">
                <a:latin typeface="Times New Roman" panose="02020603050405020304" pitchFamily="18" charset="0"/>
                <a:ea typeface="宋体" panose="02010600030101010101" pitchFamily="2" charset="-122"/>
              </a:rPr>
              <a:t> &gt; 1),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baseline="30000">
                <a:latin typeface="Times New Roman" panose="02020603050405020304" pitchFamily="18" charset="0"/>
                <a:ea typeface="宋体" panose="02010600030101010101" pitchFamily="2" charset="-122"/>
              </a:rPr>
              <a:t>1</a:t>
            </a:r>
            <a:r>
              <a:rPr lang="en-GB" altLang="zh-CN" sz="2000">
                <a:latin typeface="Times New Roman" panose="02020603050405020304" pitchFamily="18" charset="0"/>
                <a:ea typeface="宋体" panose="02010600030101010101" pitchFamily="2" charset="-122"/>
              </a:rPr>
              <a:t>(w) = </a:t>
            </a:r>
            <a:r>
              <a:rPr lang="en-GB" altLang="zh-CN" sz="2000" i="1">
                <a:ea typeface="宋体" panose="02010600030101010101" pitchFamily="2" charset="-122"/>
              </a:rPr>
              <a:t>M</a:t>
            </a:r>
            <a:r>
              <a:rPr lang="en-GB" altLang="zh-CN" sz="2000" i="1">
                <a:latin typeface="Blackadder ITC" panose="04020505050007020D02" pitchFamily="82" charset="0"/>
                <a:ea typeface="宋体" panose="02010600030101010101" pitchFamily="2" charset="-122"/>
              </a:rPr>
              <a:t>  </a:t>
            </a:r>
            <a:r>
              <a:rPr lang="en-GB" altLang="zh-CN" sz="2000">
                <a:latin typeface="Times New Roman" panose="02020603050405020304" pitchFamily="18" charset="0"/>
                <a:ea typeface="宋体" panose="02010600030101010101" pitchFamily="2" charset="-122"/>
              </a:rPr>
              <a:t>(w)</a:t>
            </a:r>
          </a:p>
          <a:p>
            <a:pPr lvl="1" eaLnBrk="1" hangingPunct="1"/>
            <a:r>
              <a:rPr lang="en-GB" altLang="zh-CN" sz="2000">
                <a:ea typeface="宋体" panose="02010600030101010101" pitchFamily="2" charset="-122"/>
              </a:rPr>
              <a:t>Let </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1</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baseline="30000">
                <a:ea typeface="宋体" panose="02010600030101010101" pitchFamily="2" charset="-122"/>
              </a:rPr>
              <a:t>2</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a:ea typeface="宋体" panose="02010600030101010101" pitchFamily="2" charset="-122"/>
              </a:rPr>
              <a:t>(w)</a:t>
            </a: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2</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a:ea typeface="宋体" panose="02010600030101010101" pitchFamily="2" charset="-122"/>
              </a:rPr>
              <a:t>(w) </a:t>
            </a:r>
            <a:r>
              <a:rPr lang="en-GB" altLang="zh-CN" sz="2000">
                <a:ea typeface="StarBats"/>
                <a:cs typeface="StarBats"/>
              </a:rPr>
              <a:t>⊕ w</a:t>
            </a:r>
            <a:endParaRPr lang="en-GB" altLang="zh-CN" sz="2000">
              <a:ea typeface="宋体" panose="02010600030101010101" pitchFamily="2" charset="-122"/>
            </a:endParaRP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3</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a:t>
            </a:r>
            <a:r>
              <a:rPr lang="en-GB" altLang="zh-CN" sz="2000" i="1">
                <a:ea typeface="宋体" panose="02010600030101010101" pitchFamily="2" charset="-122"/>
              </a:rPr>
              <a:t>M</a:t>
            </a:r>
            <a:r>
              <a:rPr lang="en-GB" altLang="zh-CN" sz="2000" baseline="30000">
                <a:ea typeface="宋体" panose="02010600030101010101" pitchFamily="2" charset="-122"/>
              </a:rPr>
              <a:t>2</a:t>
            </a:r>
            <a:r>
              <a:rPr lang="en-GB" altLang="zh-CN" sz="2000">
                <a:ea typeface="宋体" panose="02010600030101010101" pitchFamily="2" charset="-122"/>
              </a:rPr>
              <a:t>(w) </a:t>
            </a:r>
            <a:r>
              <a:rPr lang="en-GB" altLang="zh-CN" sz="2000">
                <a:ea typeface="StarBats"/>
                <a:cs typeface="StarBats"/>
              </a:rPr>
              <a:t>⊕ w</a:t>
            </a:r>
            <a:endParaRPr lang="en-GB" altLang="zh-CN" sz="2000">
              <a:ea typeface="宋体" panose="02010600030101010101" pitchFamily="2" charset="-122"/>
            </a:endParaRPr>
          </a:p>
          <a:p>
            <a:pPr eaLnBrk="1" hangingPunct="1">
              <a:buFont typeface="Wingdings" panose="05000000000000000000" pitchFamily="2" charset="2"/>
              <a:buNone/>
            </a:pPr>
            <a:r>
              <a:rPr lang="en-GB" altLang="zh-CN" sz="2000">
                <a:ea typeface="宋体" panose="02010600030101010101" pitchFamily="2" charset="-122"/>
              </a:rPr>
              <a:t>		</a:t>
            </a:r>
            <a:r>
              <a:rPr lang="en-GB" altLang="zh-CN" sz="2000" i="1">
                <a:ea typeface="宋体" panose="02010600030101010101" pitchFamily="2" charset="-122"/>
              </a:rPr>
              <a:t>M</a:t>
            </a:r>
            <a:r>
              <a:rPr lang="en-GB" altLang="zh-CN" sz="2000" baseline="-25000">
                <a:ea typeface="宋体" panose="02010600030101010101" pitchFamily="2" charset="-122"/>
              </a:rPr>
              <a:t>4</a:t>
            </a:r>
            <a:r>
              <a:rPr lang="en-GB" altLang="zh-CN" sz="2000">
                <a:ea typeface="宋体" panose="02010600030101010101" pitchFamily="2" charset="-122"/>
              </a:rPr>
              <a:t>(w) = </a:t>
            </a:r>
            <a:r>
              <a:rPr lang="en-GB" altLang="zh-CN" sz="2000" i="1">
                <a:ea typeface="宋体" panose="02010600030101010101" pitchFamily="2" charset="-122"/>
              </a:rPr>
              <a:t>M</a:t>
            </a:r>
            <a:r>
              <a:rPr lang="en-GB" altLang="zh-CN" sz="2000" baseline="30000">
                <a:ea typeface="宋体" panose="02010600030101010101" pitchFamily="2" charset="-122"/>
              </a:rPr>
              <a:t>3</a:t>
            </a:r>
            <a:r>
              <a:rPr lang="en-GB" altLang="zh-CN" sz="2000">
                <a:ea typeface="宋体" panose="02010600030101010101" pitchFamily="2" charset="-122"/>
              </a:rPr>
              <a:t>(w) </a:t>
            </a:r>
            <a:r>
              <a:rPr lang="en-GB" altLang="zh-CN" sz="2000">
                <a:ea typeface="StarBats"/>
                <a:cs typeface="StarBats"/>
              </a:rPr>
              <a:t>⊕ w</a:t>
            </a:r>
          </a:p>
          <a:p>
            <a:pPr eaLnBrk="1" hangingPunct="1"/>
            <a:r>
              <a:rPr lang="en-US" altLang="zh-CN" sz="2000" i="1">
                <a:latin typeface="Times New Roman" panose="02020603050405020304" pitchFamily="18" charset="0"/>
                <a:ea typeface="宋体" panose="02010600030101010101" pitchFamily="2" charset="-122"/>
              </a:rPr>
              <a:t>mic</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a:t>
            </a:r>
            <a:r>
              <a:rPr lang="en-US" altLang="zh-CN" sz="2000" baseline="30000">
                <a:latin typeface="Times New Roman" panose="02020603050405020304" pitchFamily="18" charset="0"/>
                <a:ea typeface="宋体" panose="02010600030101010101" pitchFamily="2" charset="-122"/>
              </a:rPr>
              <a:t>’’</a:t>
            </a:r>
            <a:r>
              <a:rPr lang="en-US" altLang="zh-CN" sz="2000" baseline="-25000" err="1">
                <a:latin typeface="Times New Roman" panose="02020603050405020304" pitchFamily="18" charset="0"/>
                <a:ea typeface="宋体" panose="02010600030101010101" pitchFamily="2" charset="-122"/>
              </a:rPr>
              <a:t>ij</a:t>
            </a:r>
            <a:r>
              <a:rPr lang="en-US" altLang="zh-CN" sz="2000">
                <a:latin typeface="Times New Roman" panose="02020603050405020304" pitchFamily="18" charset="0"/>
                <a:ea typeface="宋体" panose="02010600030101010101" pitchFamily="2" charset="-122"/>
              </a:rPr>
              <a:t>]</a:t>
            </a:r>
            <a:r>
              <a:rPr lang="en-US" altLang="zh-CN" sz="2000" baseline="-25000">
                <a:latin typeface="Times New Roman" panose="02020603050405020304" pitchFamily="18" charset="0"/>
                <a:ea typeface="宋体" panose="02010600030101010101" pitchFamily="2" charset="-122"/>
              </a:rPr>
              <a:t>4×4</a:t>
            </a:r>
            <a:r>
              <a:rPr lang="en-US" altLang="zh-CN" sz="2000">
                <a:ea typeface="宋体" panose="02010600030101010101" pitchFamily="2" charset="-122"/>
              </a:rPr>
              <a:t> :</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0,j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1,j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2,j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buFont typeface="Wingdings" panose="05000000000000000000" pitchFamily="2" charset="2"/>
              <a:buNone/>
            </a:pPr>
            <a:r>
              <a:rPr lang="en-US" altLang="zh-CN" sz="2000">
                <a:ea typeface="宋体" panose="02010600030101010101" pitchFamily="2" charset="-122"/>
              </a:rPr>
              <a:t>		 a’’</a:t>
            </a:r>
            <a:r>
              <a:rPr lang="en-US" altLang="zh-CN" sz="2000" baseline="-25000">
                <a:ea typeface="宋体" panose="02010600030101010101" pitchFamily="2" charset="-122"/>
              </a:rPr>
              <a:t>3,j</a:t>
            </a:r>
            <a:r>
              <a:rPr lang="en-US" altLang="zh-CN" sz="2000">
                <a:ea typeface="宋体" panose="02010600030101010101" pitchFamily="2" charset="-122"/>
              </a:rPr>
              <a:t> = </a:t>
            </a:r>
            <a:r>
              <a:rPr lang="en-US" altLang="zh-CN" sz="2000" i="1">
                <a:ea typeface="宋体" panose="02010600030101010101" pitchFamily="2" charset="-122"/>
              </a:rPr>
              <a:t>M</a:t>
            </a:r>
            <a:r>
              <a:rPr lang="en-US" altLang="zh-CN" sz="2000" baseline="-25000">
                <a:ea typeface="宋体" panose="02010600030101010101" pitchFamily="2" charset="-122"/>
              </a:rPr>
              <a:t>2</a:t>
            </a:r>
            <a:r>
              <a:rPr lang="en-US" altLang="zh-CN" sz="2000">
                <a:ea typeface="宋体" panose="02010600030101010101" pitchFamily="2" charset="-122"/>
              </a:rPr>
              <a:t>(a</a:t>
            </a:r>
            <a:r>
              <a:rPr lang="en-US" altLang="zh-CN" sz="2000" baseline="-25000">
                <a:ea typeface="宋体" panose="02010600030101010101" pitchFamily="2" charset="-122"/>
              </a:rPr>
              <a:t>0,j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3</a:t>
            </a:r>
            <a:r>
              <a:rPr lang="en-US" altLang="zh-CN" sz="2000">
                <a:ea typeface="宋体" panose="02010600030101010101" pitchFamily="2" charset="-122"/>
              </a:rPr>
              <a:t>(a</a:t>
            </a:r>
            <a:r>
              <a:rPr lang="en-US" altLang="zh-CN" sz="2000" baseline="-25000">
                <a:ea typeface="宋体" panose="02010600030101010101" pitchFamily="2" charset="-122"/>
              </a:rPr>
              <a:t>1,j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4</a:t>
            </a:r>
            <a:r>
              <a:rPr lang="en-US" altLang="zh-CN" sz="2000">
                <a:ea typeface="宋体" panose="02010600030101010101" pitchFamily="2" charset="-122"/>
              </a:rPr>
              <a:t>(a</a:t>
            </a:r>
            <a:r>
              <a:rPr lang="en-US" altLang="zh-CN" sz="2000" baseline="-25000">
                <a:ea typeface="宋体" panose="02010600030101010101" pitchFamily="2" charset="-122"/>
              </a:rPr>
              <a:t>2,j</a:t>
            </a:r>
            <a:r>
              <a:rPr lang="en-US" altLang="zh-CN" sz="2000">
                <a:ea typeface="宋体" panose="02010600030101010101" pitchFamily="2" charset="-122"/>
              </a:rPr>
              <a:t>) </a:t>
            </a:r>
            <a:r>
              <a:rPr lang="en-GB" altLang="zh-CN" sz="2000">
                <a:ea typeface="StarBats"/>
                <a:cs typeface="StarBats"/>
              </a:rPr>
              <a:t>⊕ </a:t>
            </a:r>
            <a:r>
              <a:rPr lang="en-US" altLang="zh-CN" sz="2000" i="1">
                <a:ea typeface="宋体" panose="02010600030101010101" pitchFamily="2" charset="-122"/>
              </a:rPr>
              <a:t>M</a:t>
            </a:r>
            <a:r>
              <a:rPr lang="en-US" altLang="zh-CN" sz="2000" baseline="-25000">
                <a:ea typeface="宋体" panose="02010600030101010101" pitchFamily="2" charset="-122"/>
              </a:rPr>
              <a:t>1</a:t>
            </a:r>
            <a:r>
              <a:rPr lang="en-US" altLang="zh-CN" sz="2000">
                <a:ea typeface="宋体" panose="02010600030101010101" pitchFamily="2" charset="-122"/>
              </a:rPr>
              <a:t>(a</a:t>
            </a:r>
            <a:r>
              <a:rPr lang="en-US" altLang="zh-CN" sz="2000" baseline="-25000">
                <a:ea typeface="宋体" panose="02010600030101010101" pitchFamily="2" charset="-122"/>
              </a:rPr>
              <a:t>3,j</a:t>
            </a:r>
            <a:r>
              <a:rPr lang="en-US" altLang="zh-CN" sz="2000">
                <a:ea typeface="宋体" panose="02010600030101010101" pitchFamily="2" charset="-122"/>
              </a:rPr>
              <a:t>)</a:t>
            </a:r>
          </a:p>
          <a:p>
            <a:pPr eaLnBrk="1" hangingPunct="1"/>
            <a:r>
              <a:rPr lang="en-US" altLang="zh-CN" sz="2000">
                <a:ea typeface="宋体" panose="02010600030101010101" pitchFamily="2" charset="-122"/>
              </a:rPr>
              <a:t>We have </a:t>
            </a:r>
            <a:r>
              <a:rPr lang="en-US" altLang="zh-CN" sz="2000" i="1">
                <a:latin typeface="Times New Roman" panose="02020603050405020304" pitchFamily="18" charset="0"/>
                <a:ea typeface="宋体" panose="02010600030101010101" pitchFamily="2" charset="-122"/>
              </a:rPr>
              <a:t>mic</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mic</a:t>
            </a:r>
            <a:r>
              <a:rPr lang="en-US" altLang="zh-CN" sz="2000" i="1" baseline="30000">
                <a:latin typeface="Times New Roman" panose="02020603050405020304" pitchFamily="18" charset="0"/>
                <a:ea typeface="宋体" panose="02010600030101010101" pitchFamily="2" charset="-122"/>
              </a:rPr>
              <a:t>-</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mic</a:t>
            </a:r>
            <a:r>
              <a:rPr lang="en-US" altLang="zh-CN" sz="2000" baseline="30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mic</a:t>
            </a:r>
            <a:r>
              <a:rPr lang="en-US" altLang="zh-CN" sz="2000">
                <a:latin typeface="Times New Roman" panose="02020603050405020304" pitchFamily="18" charset="0"/>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A</a:t>
            </a:r>
            <a:r>
              <a:rPr lang="en-US" altLang="zh-CN" sz="2000">
                <a:latin typeface="Times New Roman" panose="02020603050405020304" pitchFamily="18" charset="0"/>
                <a:ea typeface="宋体" panose="02010600030101010101" pitchFamily="2" charset="-122"/>
              </a:rPr>
              <a:t>)) = </a:t>
            </a:r>
            <a:r>
              <a:rPr lang="en-US" altLang="zh-CN" sz="2000" i="1">
                <a:latin typeface="Times New Roman" panose="02020603050405020304" pitchFamily="18" charset="0"/>
                <a:ea typeface="宋体" panose="02010600030101010101" pitchFamily="2" charset="-122"/>
              </a:rPr>
              <a:t>A</a:t>
            </a:r>
          </a:p>
        </p:txBody>
      </p:sp>
    </p:spTree>
    <p:extLst>
      <p:ext uri="{BB962C8B-B14F-4D97-AF65-F5344CB8AC3E}">
        <p14:creationId xmlns:p14="http://schemas.microsoft.com/office/powerpoint/2010/main" val="329184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4">
            <a:extLst>
              <a:ext uri="{FF2B5EF4-FFF2-40B4-BE49-F238E27FC236}">
                <a16:creationId xmlns:a16="http://schemas.microsoft.com/office/drawing/2014/main" id="{9EC51770-7A01-4C90-B7D6-06CA6A6597EB}"/>
              </a:ext>
            </a:extLst>
          </p:cNvPr>
          <p:cNvSpPr>
            <a:spLocks noGrp="1"/>
          </p:cNvSpPr>
          <p:nvPr>
            <p:ph type="title" idx="4294967295"/>
          </p:nvPr>
        </p:nvSpPr>
        <p:spPr>
          <a:xfrm>
            <a:off x="1271464" y="44624"/>
            <a:ext cx="7543800" cy="1106760"/>
          </a:xfrm>
        </p:spPr>
        <p:txBody>
          <a:bodyPr anchor="ctr"/>
          <a:lstStyle/>
          <a:p>
            <a:pPr eaLnBrk="1" hangingPunct="1"/>
            <a:r>
              <a:rPr lang="en-US" altLang="zh-CN">
                <a:ea typeface="宋体" panose="02010600030101010101" pitchFamily="2" charset="-122"/>
              </a:rPr>
              <a:t>Add Round Keys (</a:t>
            </a:r>
            <a:r>
              <a:rPr lang="en-US" altLang="zh-CN" i="1">
                <a:latin typeface="Times New Roman" panose="02020603050405020304" pitchFamily="18" charset="0"/>
                <a:ea typeface="宋体" panose="02010600030101010101" pitchFamily="2" charset="-122"/>
              </a:rPr>
              <a:t>ark</a:t>
            </a:r>
            <a:r>
              <a:rPr lang="en-US" altLang="zh-CN">
                <a:ea typeface="宋体" panose="02010600030101010101" pitchFamily="2" charset="-122"/>
              </a:rPr>
              <a:t>)</a:t>
            </a:r>
          </a:p>
        </p:txBody>
      </p:sp>
      <p:sp>
        <p:nvSpPr>
          <p:cNvPr id="40964" name="Content Placeholder 5">
            <a:extLst>
              <a:ext uri="{FF2B5EF4-FFF2-40B4-BE49-F238E27FC236}">
                <a16:creationId xmlns:a16="http://schemas.microsoft.com/office/drawing/2014/main" id="{A15A2242-60CC-4D94-AE76-61F00657DF29}"/>
              </a:ext>
            </a:extLst>
          </p:cNvPr>
          <p:cNvSpPr>
            <a:spLocks noGrp="1"/>
          </p:cNvSpPr>
          <p:nvPr>
            <p:ph idx="4294967295"/>
          </p:nvPr>
        </p:nvSpPr>
        <p:spPr>
          <a:xfrm>
            <a:off x="479376" y="1105136"/>
            <a:ext cx="11233248" cy="5257328"/>
          </a:xfrm>
        </p:spPr>
        <p:txBody>
          <a:bodyPr/>
          <a:lstStyle/>
          <a:p>
            <a:pPr eaLnBrk="1" hangingPunct="1"/>
            <a:r>
              <a:rPr lang="en-US" altLang="zh-CN" sz="2400">
                <a:ea typeface="宋体" panose="02010600030101010101" pitchFamily="2" charset="-122"/>
              </a:rPr>
              <a:t>Rewrite </a:t>
            </a:r>
            <a:r>
              <a:rPr lang="en-US" altLang="zh-CN" sz="2400" i="1">
                <a:ea typeface="宋体" panose="02010600030101010101" pitchFamily="2" charset="-122"/>
              </a:rPr>
              <a:t>K</a:t>
            </a:r>
            <a:r>
              <a:rPr lang="en-US" altLang="zh-CN" sz="2400" i="1" baseline="-25000">
                <a:ea typeface="宋体" panose="02010600030101010101" pitchFamily="2" charset="-122"/>
              </a:rPr>
              <a:t>i</a:t>
            </a:r>
            <a:r>
              <a:rPr lang="en-US" altLang="zh-CN" sz="2400">
                <a:ea typeface="宋体" panose="02010600030101010101" pitchFamily="2" charset="-122"/>
              </a:rPr>
              <a:t> as a 4 x 4 matrix of bytes:</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0,3</a:t>
            </a:r>
            <a:r>
              <a:rPr lang="en-US" altLang="zh-CN" sz="2400" baseline="-25000">
                <a:ea typeface="宋体" panose="02010600030101010101" pitchFamily="2" charset="-122"/>
              </a:rPr>
              <a:t> </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k</a:t>
            </a:r>
            <a:r>
              <a:rPr lang="en-US" altLang="zh-CN" sz="2400" baseline="-25000">
                <a:latin typeface="Times New Roman" panose="02020603050405020304" pitchFamily="18" charset="0"/>
                <a:ea typeface="宋体" panose="02010600030101010101" pitchFamily="2" charset="-122"/>
              </a:rPr>
              <a:t>1,0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1,3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2,3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3,0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3,3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where each element is a byte and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 </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 = k</a:t>
            </a:r>
            <a:r>
              <a:rPr lang="en-US" altLang="zh-CN" sz="2400" baseline="-25000">
                <a:latin typeface="Times New Roman" panose="02020603050405020304" pitchFamily="18" charset="0"/>
                <a:ea typeface="宋体" panose="02010600030101010101" pitchFamily="2" charset="-122"/>
              </a:rPr>
              <a:t>0,j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2,j</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3,j</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j</a:t>
            </a:r>
            <a:r>
              <a:rPr lang="en-US" altLang="zh-CN" sz="2400">
                <a:latin typeface="Times New Roman" panose="02020603050405020304" pitchFamily="18" charset="0"/>
                <a:ea typeface="宋体" panose="02010600030101010101" pitchFamily="2" charset="-122"/>
              </a:rPr>
              <a:t> = 0, 1 , 2, 3</a:t>
            </a:r>
            <a:r>
              <a:rPr lang="en-US" altLang="zh-CN" sz="2400">
                <a:ea typeface="宋体" panose="02010600030101010101" pitchFamily="2" charset="-122"/>
              </a:rPr>
              <a:t>	</a:t>
            </a:r>
            <a:endParaRPr lang="en-GB" altLang="zh-CN" sz="2400">
              <a:ea typeface="StarBats"/>
              <a:cs typeface="StarBats"/>
            </a:endParaRPr>
          </a:p>
          <a:p>
            <a:pPr eaLnBrk="1" hangingPunct="1"/>
            <a:r>
              <a:rPr lang="en-GB" altLang="zh-CN" sz="2400">
                <a:ea typeface="StarBats"/>
                <a:cs typeface="StarBats"/>
              </a:rPr>
              <a:t>Initially, let </a:t>
            </a:r>
            <a:r>
              <a:rPr lang="en-GB" altLang="zh-CN" sz="2400" i="1">
                <a:latin typeface="Times New Roman" panose="02020603050405020304" pitchFamily="18" charset="0"/>
                <a:ea typeface="StarBats"/>
                <a:cs typeface="StarBats"/>
              </a:rPr>
              <a:t>A = M</a:t>
            </a:r>
            <a:r>
              <a:rPr lang="en-US" altLang="zh-CN" sz="2400">
                <a:ea typeface="宋体" panose="02010600030101010101" pitchFamily="2" charset="-122"/>
              </a:rPr>
              <a:t>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0,0</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0,3</a:t>
            </a:r>
            <a:r>
              <a:rPr lang="en-GB" altLang="zh-CN" sz="2400">
                <a:latin typeface="Times New Roman" panose="02020603050405020304" pitchFamily="18" charset="0"/>
                <a:ea typeface="StarBats"/>
                <a:cs typeface="StarBats"/>
              </a:rPr>
              <a:t> ⊕</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0,3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0,4</a:t>
            </a:r>
            <a:r>
              <a:rPr lang="en-GB" altLang="zh-CN" sz="2400">
                <a:latin typeface="Times New Roman" panose="02020603050405020304" pitchFamily="18" charset="0"/>
                <a:ea typeface="StarBats"/>
                <a:cs typeface="StarBats"/>
              </a:rPr>
              <a:t> ⊕</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0,4	</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GB" altLang="zh-CN" sz="240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ark</a:t>
            </a:r>
            <a:r>
              <a:rPr lang="en-GB" altLang="zh-CN" sz="2400">
                <a:latin typeface="Times New Roman" panose="02020603050405020304" pitchFamily="18" charset="0"/>
                <a:ea typeface="宋体" panose="02010600030101010101" pitchFamily="2" charset="-122"/>
              </a:rPr>
              <a:t>(</a:t>
            </a:r>
            <a:r>
              <a:rPr lang="en-GB" altLang="zh-CN" sz="2400" i="1">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i="1">
                <a:latin typeface="Times New Roman" panose="02020603050405020304" pitchFamily="18" charset="0"/>
                <a:ea typeface="宋体" panose="02010600030101010101" pitchFamily="2" charset="-122"/>
              </a:rPr>
              <a:t>K</a:t>
            </a:r>
            <a:r>
              <a:rPr lang="en-GB" altLang="zh-CN" sz="2400" i="1" baseline="-25000">
                <a:latin typeface="Times New Roman" panose="02020603050405020304" pitchFamily="18" charset="0"/>
                <a:ea typeface="宋体" panose="02010600030101010101" pitchFamily="2" charset="-122"/>
              </a:rPr>
              <a:t>i</a:t>
            </a:r>
            <a:r>
              <a:rPr lang="en-GB" altLang="zh-CN" sz="2400">
                <a:latin typeface="Times New Roman" panose="02020603050405020304" pitchFamily="18" charset="0"/>
                <a:ea typeface="宋体" panose="02010600030101010101" pitchFamily="2" charset="-122"/>
              </a:rPr>
              <a:t>) = </a:t>
            </a:r>
            <a:r>
              <a:rPr lang="en-GB" altLang="zh-CN" sz="2400" i="1">
                <a:latin typeface="Times New Roman" panose="02020603050405020304" pitchFamily="18" charset="0"/>
                <a:ea typeface="宋体" panose="02010600030101010101" pitchFamily="2" charset="-122"/>
              </a:rPr>
              <a:t>A</a:t>
            </a:r>
            <a:r>
              <a:rPr lang="en-GB" altLang="zh-CN" sz="2400">
                <a:latin typeface="Times New Roman" panose="02020603050405020304" pitchFamily="18" charset="0"/>
                <a:ea typeface="宋体" panose="02010600030101010101" pitchFamily="2" charset="-122"/>
              </a:rPr>
              <a:t> </a:t>
            </a:r>
            <a:r>
              <a:rPr lang="en-GB" altLang="zh-CN" sz="2400">
                <a:latin typeface="Times New Roman" panose="02020603050405020304" pitchFamily="18" charset="0"/>
                <a:ea typeface="StarBats"/>
                <a:cs typeface="StarBats"/>
              </a:rPr>
              <a:t>⊕ </a:t>
            </a:r>
            <a:r>
              <a:rPr lang="en-GB" altLang="zh-CN" sz="2400" i="1">
                <a:latin typeface="Times New Roman" panose="02020603050405020304" pitchFamily="18" charset="0"/>
                <a:ea typeface="StarBats"/>
                <a:cs typeface="StarBats"/>
              </a:rPr>
              <a:t>K</a:t>
            </a:r>
            <a:r>
              <a:rPr lang="en-GB" altLang="zh-CN" sz="2400" i="1" baseline="-25000">
                <a:latin typeface="Times New Roman" panose="02020603050405020304" pitchFamily="18" charset="0"/>
                <a:ea typeface="StarBats"/>
                <a:cs typeface="StarBats"/>
              </a:rPr>
              <a:t>i</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1,0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1,3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2,0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2,3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2,3 	</a:t>
            </a:r>
            <a:r>
              <a:rPr lang="en-US" altLang="zh-CN" sz="2400">
                <a:latin typeface="Times New Roman" panose="02020603050405020304" pitchFamily="18" charset="0"/>
                <a:ea typeface="宋体" panose="02010600030101010101" pitchFamily="2" charset="-122"/>
              </a:rPr>
              <a:t>			                         k</a:t>
            </a:r>
            <a:r>
              <a:rPr lang="en-US" altLang="zh-CN" sz="2400" baseline="-25000">
                <a:latin typeface="Times New Roman" panose="02020603050405020304" pitchFamily="18" charset="0"/>
                <a:ea typeface="宋体" panose="02010600030101010101" pitchFamily="2" charset="-122"/>
              </a:rPr>
              <a:t>3,0</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3,1</a:t>
            </a:r>
            <a:r>
              <a:rPr lang="en-GB" altLang="zh-CN" sz="2400">
                <a:latin typeface="Times New Roman" panose="02020603050405020304" pitchFamily="18" charset="0"/>
                <a:ea typeface="StarBats"/>
                <a:cs typeface="StarBats"/>
              </a:rPr>
              <a:t>⊕</a:t>
            </a:r>
            <a:r>
              <a:rPr lang="en-US" altLang="zh-CN" sz="2400" baseline="-25000">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3,2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3,3 </a:t>
            </a:r>
            <a:r>
              <a:rPr lang="en-GB" altLang="zh-CN" sz="2400">
                <a:latin typeface="Times New Roman" panose="02020603050405020304" pitchFamily="18" charset="0"/>
                <a:ea typeface="StarBats"/>
                <a:cs typeface="StarBats"/>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3,3 </a:t>
            </a:r>
            <a:endParaRPr lang="en-US" altLang="zh-CN" sz="2400">
              <a:ea typeface="宋体" panose="02010600030101010101" pitchFamily="2" charset="-122"/>
            </a:endParaRPr>
          </a:p>
          <a:p>
            <a:pPr eaLnBrk="1" hangingPunct="1">
              <a:spcBef>
                <a:spcPts val="1200"/>
              </a:spcBef>
            </a:pPr>
            <a:r>
              <a:rPr lang="en-US" altLang="zh-CN" sz="2400">
                <a:ea typeface="宋体" panose="02010600030101010101" pitchFamily="2" charset="-122"/>
              </a:rPr>
              <a:t>Since this is a ⊕ operation, </a:t>
            </a:r>
            <a:r>
              <a:rPr lang="en-US" altLang="zh-CN" sz="2400" i="1">
                <a:latin typeface="Times New Roman" panose="02020603050405020304" pitchFamily="18" charset="0"/>
                <a:ea typeface="宋体" panose="02010600030101010101" pitchFamily="2" charset="-122"/>
              </a:rPr>
              <a:t>ark</a:t>
            </a:r>
            <a:r>
              <a:rPr lang="en-US" altLang="zh-CN" sz="2400" i="1" baseline="30000">
                <a:latin typeface="Times New Roman" panose="02020603050405020304" pitchFamily="18" charset="0"/>
                <a:ea typeface="宋体" panose="02010600030101010101" pitchFamily="2" charset="-122"/>
              </a:rPr>
              <a:t>–</a:t>
            </a:r>
            <a:r>
              <a:rPr lang="en-US" altLang="zh-CN" sz="2400" baseline="30000">
                <a:latin typeface="Times New Roman" panose="02020603050405020304" pitchFamily="18" charset="0"/>
                <a:ea typeface="宋体" panose="02010600030101010101" pitchFamily="2" charset="-122"/>
              </a:rPr>
              <a:t>1</a:t>
            </a:r>
            <a:r>
              <a:rPr lang="en-US" altLang="zh-CN" sz="2400">
                <a:ea typeface="宋体" panose="02010600030101010101" pitchFamily="2" charset="-122"/>
              </a:rPr>
              <a:t> is the same as </a:t>
            </a:r>
            <a:r>
              <a:rPr lang="en-US" altLang="zh-CN" sz="2400" i="1">
                <a:latin typeface="Times New Roman" panose="02020603050405020304" pitchFamily="18" charset="0"/>
                <a:ea typeface="宋体" panose="02010600030101010101" pitchFamily="2" charset="-122"/>
              </a:rPr>
              <a:t>ark</a:t>
            </a:r>
            <a:r>
              <a:rPr lang="en-US" altLang="zh-CN" sz="2400">
                <a:ea typeface="宋体" panose="02010600030101010101" pitchFamily="2" charset="-122"/>
              </a:rPr>
              <a:t>. We have</a:t>
            </a:r>
          </a:p>
          <a:p>
            <a:pPr eaLnBrk="1" hangingPunct="1">
              <a:spcBef>
                <a:spcPts val="1200"/>
              </a:spcBef>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p>
        </p:txBody>
      </p:sp>
      <p:sp>
        <p:nvSpPr>
          <p:cNvPr id="40965" name="AutoShape 8">
            <a:extLst>
              <a:ext uri="{FF2B5EF4-FFF2-40B4-BE49-F238E27FC236}">
                <a16:creationId xmlns:a16="http://schemas.microsoft.com/office/drawing/2014/main" id="{FC8E2777-7218-4823-94D3-F1FD4E9B1A93}"/>
              </a:ext>
            </a:extLst>
          </p:cNvPr>
          <p:cNvSpPr>
            <a:spLocks noChangeArrowheads="1"/>
          </p:cNvSpPr>
          <p:nvPr/>
        </p:nvSpPr>
        <p:spPr bwMode="auto">
          <a:xfrm>
            <a:off x="3143672" y="1556979"/>
            <a:ext cx="2592288" cy="180001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6" name="Line 9">
            <a:extLst>
              <a:ext uri="{FF2B5EF4-FFF2-40B4-BE49-F238E27FC236}">
                <a16:creationId xmlns:a16="http://schemas.microsoft.com/office/drawing/2014/main" id="{24F26577-6C3B-4A60-888F-1F0647F5EB02}"/>
              </a:ext>
            </a:extLst>
          </p:cNvPr>
          <p:cNvSpPr>
            <a:spLocks noChangeShapeType="1"/>
          </p:cNvSpPr>
          <p:nvPr/>
        </p:nvSpPr>
        <p:spPr bwMode="auto">
          <a:xfrm>
            <a:off x="4648200" y="24384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967" name="AutoShape 11">
            <a:extLst>
              <a:ext uri="{FF2B5EF4-FFF2-40B4-BE49-F238E27FC236}">
                <a16:creationId xmlns:a16="http://schemas.microsoft.com/office/drawing/2014/main" id="{65268DC2-4127-4B7E-A15F-30F74423DDCE}"/>
              </a:ext>
            </a:extLst>
          </p:cNvPr>
          <p:cNvSpPr>
            <a:spLocks noChangeArrowheads="1"/>
          </p:cNvSpPr>
          <p:nvPr/>
        </p:nvSpPr>
        <p:spPr bwMode="auto">
          <a:xfrm>
            <a:off x="4151784" y="4077072"/>
            <a:ext cx="5904656" cy="2016224"/>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40968" name="Line 12">
            <a:extLst>
              <a:ext uri="{FF2B5EF4-FFF2-40B4-BE49-F238E27FC236}">
                <a16:creationId xmlns:a16="http://schemas.microsoft.com/office/drawing/2014/main" id="{EDA1C76C-4304-4561-B66A-6CD65F249548}"/>
              </a:ext>
            </a:extLst>
          </p:cNvPr>
          <p:cNvSpPr>
            <a:spLocks noChangeShapeType="1"/>
          </p:cNvSpPr>
          <p:nvPr/>
        </p:nvSpPr>
        <p:spPr bwMode="auto">
          <a:xfrm>
            <a:off x="4343400" y="4648200"/>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8" name="Rectangle 7">
            <a:extLst>
              <a:ext uri="{FF2B5EF4-FFF2-40B4-BE49-F238E27FC236}">
                <a16:creationId xmlns:a16="http://schemas.microsoft.com/office/drawing/2014/main" id="{8EEBBF1E-E519-4EAE-9250-D539452738E8}"/>
              </a:ext>
            </a:extLst>
          </p:cNvPr>
          <p:cNvSpPr/>
          <p:nvPr/>
        </p:nvSpPr>
        <p:spPr>
          <a:xfrm>
            <a:off x="6958335" y="1441514"/>
            <a:ext cx="3048000" cy="1569660"/>
          </a:xfrm>
          <a:prstGeom prst="rect">
            <a:avLst/>
          </a:prstGeom>
        </p:spPr>
        <p:txBody>
          <a:bodyPr wrap="square">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r>
              <a:rPr lang="en-US" altLang="zh-CN" sz="2400" baseline="-25000">
                <a:latin typeface="Times New Roman" panose="02020603050405020304" pitchFamily="18" charset="0"/>
                <a:ea typeface="宋体" panose="02010600030101010101" pitchFamily="2" charset="-122"/>
              </a:rPr>
              <a:t>a0,0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0,3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1,3</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2,0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2,2</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2,3</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3,0</a:t>
            </a:r>
            <a:r>
              <a:rPr lang="en-US" altLang="zh-CN" sz="2400" i="1">
                <a:latin typeface="Times New Roman" panose="02020603050405020304" pitchFamily="18" charset="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3,1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3,2 </a:t>
            </a:r>
            <a:r>
              <a:rPr lang="en-US" altLang="zh-CN" sz="2400">
                <a:latin typeface="Times New Roman" panose="02020603050405020304" pitchFamily="18" charset="0"/>
                <a:ea typeface="宋体" panose="02010600030101010101" pitchFamily="2" charset="-122"/>
              </a:rPr>
              <a:t>     a</a:t>
            </a:r>
            <a:r>
              <a:rPr lang="en-US" altLang="zh-CN" sz="2400" baseline="-25000">
                <a:latin typeface="Times New Roman" panose="02020603050405020304" pitchFamily="18" charset="0"/>
                <a:ea typeface="宋体" panose="02010600030101010101" pitchFamily="2" charset="-122"/>
              </a:rPr>
              <a:t>3,3</a:t>
            </a:r>
            <a:r>
              <a:rPr lang="en-US" altLang="zh-CN" sz="2400">
                <a:ea typeface="宋体" panose="02010600030101010101" pitchFamily="2" charset="-122"/>
              </a:rPr>
              <a:t>	</a:t>
            </a:r>
            <a:endParaRPr lang="en-US" sz="2400"/>
          </a:p>
        </p:txBody>
      </p:sp>
      <p:sp>
        <p:nvSpPr>
          <p:cNvPr id="9" name="AutoShape 5">
            <a:extLst>
              <a:ext uri="{FF2B5EF4-FFF2-40B4-BE49-F238E27FC236}">
                <a16:creationId xmlns:a16="http://schemas.microsoft.com/office/drawing/2014/main" id="{8DD8C743-0FFC-4946-B848-A5B6918EECE0}"/>
              </a:ext>
            </a:extLst>
          </p:cNvPr>
          <p:cNvSpPr>
            <a:spLocks noChangeArrowheads="1"/>
          </p:cNvSpPr>
          <p:nvPr/>
        </p:nvSpPr>
        <p:spPr bwMode="auto">
          <a:xfrm>
            <a:off x="6794176" y="1556979"/>
            <a:ext cx="3212159" cy="1604753"/>
          </a:xfrm>
          <a:prstGeom prst="bracketPair">
            <a:avLst>
              <a:gd name="adj" fmla="val 1666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2" name="TextBox 1">
            <a:extLst>
              <a:ext uri="{FF2B5EF4-FFF2-40B4-BE49-F238E27FC236}">
                <a16:creationId xmlns:a16="http://schemas.microsoft.com/office/drawing/2014/main" id="{BBD84506-DDA5-4DF1-9CB0-ECBAF5344471}"/>
              </a:ext>
            </a:extLst>
          </p:cNvPr>
          <p:cNvSpPr txBox="1"/>
          <p:nvPr/>
        </p:nvSpPr>
        <p:spPr>
          <a:xfrm>
            <a:off x="6147845" y="2195375"/>
            <a:ext cx="646331" cy="523220"/>
          </a:xfrm>
          <a:prstGeom prst="rect">
            <a:avLst/>
          </a:prstGeom>
          <a:noFill/>
        </p:spPr>
        <p:txBody>
          <a:bodyPr wrap="none" rtlCol="0">
            <a:spAutoFit/>
          </a:bodyPr>
          <a:lstStyle/>
          <a:p>
            <a:r>
              <a:rPr lang="en-US"/>
              <a:t>A=</a:t>
            </a:r>
          </a:p>
        </p:txBody>
      </p:sp>
    </p:spTree>
    <p:extLst>
      <p:ext uri="{BB962C8B-B14F-4D97-AF65-F5344CB8AC3E}">
        <p14:creationId xmlns:p14="http://schemas.microsoft.com/office/powerpoint/2010/main" val="3281266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FF2BFCF-EA86-4CCF-9A62-376DFA962486}"/>
              </a:ext>
            </a:extLst>
          </p:cNvPr>
          <p:cNvSpPr>
            <a:spLocks noGrp="1" noChangeArrowheads="1"/>
          </p:cNvSpPr>
          <p:nvPr>
            <p:ph type="subTitle" idx="4294967295"/>
          </p:nvPr>
        </p:nvSpPr>
        <p:spPr>
          <a:xfrm>
            <a:off x="407368" y="1124744"/>
            <a:ext cx="11377264" cy="6250932"/>
          </a:xfrm>
          <a:ln w="12700">
            <a:solidFill>
              <a:srgbClr val="FFFFFF"/>
            </a:solidFill>
            <a:miter lim="800000"/>
            <a:headEnd/>
            <a:tailEnd/>
          </a:ln>
        </p:spPr>
        <p:txBody>
          <a:bodyPr wrap="square" anchor="ctr">
            <a:spAutoFit/>
          </a:bodyPr>
          <a:lstStyle/>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Let </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 = </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[0,31]</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[32,63]</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[64,95]</a:t>
            </a:r>
            <a:r>
              <a:rPr lang="en-GB" altLang="zh-CN" sz="2300" i="1">
                <a:latin typeface="Times New Roman" panose="02020603050405020304" pitchFamily="18" charset="0"/>
                <a:ea typeface="宋体" panose="02010600030101010101" pitchFamily="2" charset="-122"/>
              </a:rPr>
              <a:t>K</a:t>
            </a:r>
            <a:r>
              <a:rPr lang="en-GB" altLang="zh-CN" sz="2300">
                <a:latin typeface="Times New Roman" panose="02020603050405020304" pitchFamily="18" charset="0"/>
                <a:ea typeface="宋体" panose="02010600030101010101" pitchFamily="2" charset="-122"/>
              </a:rPr>
              <a:t>[96,127]</a:t>
            </a:r>
            <a:r>
              <a:rPr lang="en-GB" altLang="zh-CN" sz="2300">
                <a:ea typeface="宋体" panose="02010600030101010101" pitchFamily="2" charset="-122"/>
              </a:rPr>
              <a:t> be a 4-word encryption key </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AES expands </a:t>
            </a:r>
            <a:r>
              <a:rPr lang="en-GB" altLang="zh-CN" sz="2300" i="1">
                <a:latin typeface="Times New Roman" panose="02020603050405020304" pitchFamily="18" charset="0"/>
                <a:ea typeface="宋体" panose="02010600030101010101" pitchFamily="2" charset="-122"/>
              </a:rPr>
              <a:t>K</a:t>
            </a:r>
            <a:r>
              <a:rPr lang="en-GB" altLang="zh-CN" sz="2300">
                <a:ea typeface="宋体" panose="02010600030101010101" pitchFamily="2" charset="-122"/>
              </a:rPr>
              <a:t> into a 44-word array </a:t>
            </a:r>
            <a:r>
              <a:rPr lang="en-GB" altLang="zh-CN" sz="2300" i="1">
                <a:latin typeface="Times New Roman" panose="02020603050405020304" pitchFamily="18" charset="0"/>
                <a:ea typeface="宋体" panose="02010600030101010101" pitchFamily="2" charset="-122"/>
              </a:rPr>
              <a:t>W</a:t>
            </a:r>
            <a:r>
              <a:rPr lang="en-GB" altLang="zh-CN" sz="2300">
                <a:latin typeface="Times New Roman" panose="02020603050405020304" pitchFamily="18" charset="0"/>
                <a:ea typeface="宋体" panose="02010600030101010101" pitchFamily="2" charset="-122"/>
              </a:rPr>
              <a:t>[0,43]</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Define a byte transformation function </a:t>
            </a:r>
            <a:r>
              <a:rPr lang="en-GB" altLang="zh-CN" sz="2300" i="1">
                <a:latin typeface="Blackadder ITC" panose="04020505050007020D02" pitchFamily="82" charset="0"/>
                <a:ea typeface="宋体" panose="02010600030101010101" pitchFamily="2" charset="-122"/>
              </a:rPr>
              <a:t>M   </a:t>
            </a:r>
            <a:r>
              <a:rPr lang="en-GB" altLang="zh-CN" sz="230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0</a:t>
            </a:r>
            <a:r>
              <a:rPr lang="en-GB" altLang="zh-CN" sz="2300">
                <a:ea typeface="宋体" panose="02010600030101010101" pitchFamily="2" charset="-122"/>
              </a:rPr>
              <a:t>,                     if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 = 0</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a:ea typeface="宋体" panose="02010600030101010101" pitchFamily="2" charset="-122"/>
              </a:rPr>
              <a:t>	</a:t>
            </a:r>
            <a:r>
              <a:rPr lang="en-GB" altLang="zh-CN" sz="2300" i="1">
                <a:latin typeface="Blackadder ITC" panose="04020505050007020D02" pitchFamily="82" charset="0"/>
                <a:ea typeface="宋体" panose="02010600030101010101" pitchFamily="2" charset="-122"/>
              </a:rPr>
              <a:t>M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6</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5</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0</a:t>
            </a:r>
            <a:r>
              <a:rPr lang="en-GB" altLang="zh-CN" sz="2300">
                <a:latin typeface="Times New Roman" panose="02020603050405020304" pitchFamily="18" charset="0"/>
                <a:ea typeface="宋体" panose="02010600030101010101" pitchFamily="2" charset="-122"/>
              </a:rPr>
              <a:t>0 </a:t>
            </a:r>
            <a:r>
              <a:rPr lang="en-GB" altLang="zh-CN" sz="2300">
                <a:latin typeface="Times New Roman" panose="02020603050405020304" pitchFamily="18" charset="0"/>
                <a:ea typeface="StarBats"/>
                <a:cs typeface="StarBats"/>
              </a:rPr>
              <a:t>⊕</a:t>
            </a:r>
            <a:r>
              <a:rPr lang="en-GB" altLang="zh-CN" sz="2300">
                <a:latin typeface="Times New Roman" panose="02020603050405020304" pitchFamily="18" charset="0"/>
                <a:ea typeface="宋体" panose="02010600030101010101" pitchFamily="2" charset="-122"/>
              </a:rPr>
              <a:t> 00011011</a:t>
            </a:r>
            <a:r>
              <a:rPr lang="en-GB" altLang="zh-CN" sz="2300">
                <a:ea typeface="宋体" panose="02010600030101010101" pitchFamily="2" charset="-122"/>
              </a:rPr>
              <a:t>,  if </a:t>
            </a:r>
            <a:r>
              <a:rPr lang="en-GB" altLang="zh-CN" sz="2300">
                <a:latin typeface="Times New Roman" panose="02020603050405020304" pitchFamily="18" charset="0"/>
                <a:ea typeface="宋体" panose="02010600030101010101" pitchFamily="2" charset="-122"/>
              </a:rPr>
              <a:t>b</a:t>
            </a:r>
            <a:r>
              <a:rPr lang="en-GB" altLang="zh-CN" sz="2300" baseline="-33000">
                <a:latin typeface="Times New Roman" panose="02020603050405020304" pitchFamily="18" charset="0"/>
                <a:ea typeface="宋体" panose="02010600030101010101" pitchFamily="2" charset="-122"/>
              </a:rPr>
              <a:t>7</a:t>
            </a:r>
            <a:r>
              <a:rPr lang="en-GB" altLang="zh-CN" sz="2300">
                <a:latin typeface="Times New Roman" panose="02020603050405020304" pitchFamily="18" charset="0"/>
                <a:ea typeface="宋体" panose="02010600030101010101" pitchFamily="2" charset="-122"/>
              </a:rPr>
              <a:t> = 1</a:t>
            </a:r>
            <a:r>
              <a:rPr lang="en-GB" altLang="zh-CN" sz="2300">
                <a:ea typeface="宋体" panose="02010600030101010101" pitchFamily="2" charset="-122"/>
              </a:rPr>
              <a:t> 			</a:t>
            </a:r>
          </a:p>
          <a:p>
            <a:pPr marL="0" indent="0"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Next, let </a:t>
            </a:r>
            <a:r>
              <a:rPr lang="en-GB" altLang="zh-CN" sz="2300">
                <a:latin typeface="Times New Roman" panose="02020603050405020304" pitchFamily="18" charset="0"/>
                <a:ea typeface="宋体" panose="02010600030101010101" pitchFamily="2" charset="-122"/>
              </a:rPr>
              <a:t>j</a:t>
            </a:r>
            <a:r>
              <a:rPr lang="en-GB" altLang="zh-CN" sz="2300">
                <a:ea typeface="宋体" panose="02010600030101010101" pitchFamily="2" charset="-122"/>
              </a:rPr>
              <a:t> be a non-negative number. Define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as follows:</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a:latin typeface="Times New Roman" panose="02020603050405020304" pitchFamily="18" charset="0"/>
                <a:ea typeface="宋体" panose="02010600030101010101" pitchFamily="2" charset="-122"/>
              </a:rPr>
              <a:t>00000001</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0</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00000010</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1</a:t>
            </a:r>
            <a:r>
              <a:rPr lang="en-GB" altLang="zh-CN" sz="2300">
                <a:ea typeface="宋体" panose="02010600030101010101" pitchFamily="2" charset="-122"/>
              </a:rPr>
              <a:t>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a:t>
            </a:r>
            <a:r>
              <a:rPr lang="en-GB" altLang="zh-CN" sz="2300" i="1">
                <a:latin typeface="Blackadder ITC" panose="04020505050007020D02" pitchFamily="82" charset="0"/>
                <a:ea typeface="宋体" panose="02010600030101010101" pitchFamily="2" charset="-122"/>
              </a:rPr>
              <a:t>M  </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(j–1))</a:t>
            </a:r>
            <a:r>
              <a:rPr lang="en-GB" altLang="zh-CN" sz="2300">
                <a:ea typeface="宋体" panose="02010600030101010101" pitchFamily="2" charset="-122"/>
              </a:rPr>
              <a:t>, if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&gt; 1</a:t>
            </a:r>
          </a:p>
          <a:p>
            <a:pPr marL="0" indent="0" eaLnBrk="1" hangingPunct="1">
              <a:buFont typeface="Wingdings" panose="05000000000000000000"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a:ea typeface="宋体" panose="02010600030101010101" pitchFamily="2" charset="-122"/>
              </a:rPr>
              <a:t> Finally, define a word-substitution function </a:t>
            </a:r>
            <a:r>
              <a:rPr lang="en-GB" altLang="zh-CN" sz="2300" i="1">
                <a:latin typeface="Times New Roman" panose="02020603050405020304" pitchFamily="18" charset="0"/>
                <a:ea typeface="宋体" panose="02010600030101010101" pitchFamily="2" charset="-122"/>
              </a:rPr>
              <a:t>T</a:t>
            </a:r>
            <a:r>
              <a:rPr lang="en-GB" altLang="zh-CN" sz="2300">
                <a:ea typeface="宋体" panose="02010600030101010101" pitchFamily="2" charset="-122"/>
              </a:rPr>
              <a:t> as follows, which transforms a 32-bit string into a 32-bit string, using parameter </a:t>
            </a:r>
            <a:r>
              <a:rPr lang="en-GB" altLang="zh-CN" sz="2300" i="1">
                <a:latin typeface="Times New Roman" panose="02020603050405020304" pitchFamily="18" charset="0"/>
                <a:ea typeface="宋体" panose="02010600030101010101" pitchFamily="2" charset="-122"/>
              </a:rPr>
              <a:t>j</a:t>
            </a:r>
            <a:r>
              <a:rPr lang="en-GB" altLang="zh-CN" sz="2300">
                <a:ea typeface="宋体" panose="02010600030101010101" pitchFamily="2" charset="-122"/>
              </a:rPr>
              <a:t> and the AES S-Box:  </a:t>
            </a:r>
            <a:r>
              <a:rPr lang="en-GB" altLang="zh-CN" sz="2300" i="1">
                <a:latin typeface="Times New Roman" panose="02020603050405020304" pitchFamily="18" charset="0"/>
                <a:ea typeface="宋体" panose="02010600030101010101" pitchFamily="2" charset="-122"/>
              </a:rPr>
              <a:t>T</a:t>
            </a:r>
            <a:r>
              <a:rPr lang="en-GB" altLang="zh-CN" sz="2300">
                <a:latin typeface="Times New Roman" panose="02020603050405020304" pitchFamily="18" charset="0"/>
                <a:ea typeface="宋体" panose="02010600030101010101" pitchFamily="2" charset="-122"/>
              </a:rPr>
              <a:t>(w</a:t>
            </a:r>
            <a:r>
              <a:rPr lang="en-GB" altLang="zh-CN" sz="2300">
                <a:ea typeface="宋体" panose="02010600030101010101" pitchFamily="2" charset="-122"/>
              </a:rPr>
              <a:t>,</a:t>
            </a:r>
            <a:r>
              <a:rPr lang="en-GB" altLang="zh-CN" sz="2300">
                <a:latin typeface="Times New Roman" panose="02020603050405020304" pitchFamily="18" charset="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a:t>
            </a:r>
            <a:r>
              <a:rPr lang="en-GB" altLang="zh-CN" sz="2300" i="1">
                <a:latin typeface="Times New Roman" panose="02020603050405020304" pitchFamily="18" charset="0"/>
                <a:ea typeface="宋体" panose="02010600030101010101" pitchFamily="2" charset="-122"/>
              </a:rPr>
              <a:t>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 </a:t>
            </a:r>
            <a:r>
              <a:rPr lang="en-GB" altLang="zh-CN" sz="2300">
                <a:latin typeface="Times New Roman" panose="02020603050405020304" pitchFamily="18" charset="0"/>
                <a:ea typeface="StarBats"/>
                <a:cs typeface="StarBats"/>
              </a:rPr>
              <a:t>⊕</a:t>
            </a:r>
            <a:r>
              <a:rPr lang="en-GB" altLang="zh-CN" sz="2300">
                <a:latin typeface="Times New Roman" panose="02020603050405020304" pitchFamily="18" charset="0"/>
                <a:ea typeface="宋体" panose="02010600030101010101" pitchFamily="2" charset="-122"/>
              </a:rPr>
              <a:t> </a:t>
            </a:r>
            <a:r>
              <a:rPr lang="en-GB" altLang="zh-CN" sz="2300" i="1">
                <a:latin typeface="Times New Roman" panose="02020603050405020304" pitchFamily="18" charset="0"/>
                <a:ea typeface="宋体" panose="02010600030101010101" pitchFamily="2" charset="-122"/>
              </a:rPr>
              <a:t>m</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j</a:t>
            </a:r>
            <a:r>
              <a:rPr lang="en-GB" altLang="zh-CN" sz="2300">
                <a:latin typeface="Times New Roman" panose="02020603050405020304" pitchFamily="18" charset="0"/>
                <a:ea typeface="宋体" panose="02010600030101010101" pitchFamily="2" charset="-122"/>
              </a:rPr>
              <a:t> – 1)]</a:t>
            </a:r>
            <a:r>
              <a:rPr lang="en-GB" altLang="zh-CN" sz="2300" i="1">
                <a:latin typeface="Times New Roman" panose="02020603050405020304" pitchFamily="18" charset="0"/>
                <a:ea typeface="宋体" panose="02010600030101010101" pitchFamily="2" charset="-122"/>
              </a:rPr>
              <a:t>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 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4</a:t>
            </a:r>
            <a:r>
              <a:rPr lang="en-GB" altLang="zh-CN" sz="2300">
                <a:latin typeface="Times New Roman" panose="02020603050405020304" pitchFamily="18" charset="0"/>
                <a:ea typeface="宋体" panose="02010600030101010101" pitchFamily="2" charset="-122"/>
              </a:rPr>
              <a:t>)</a:t>
            </a:r>
            <a:r>
              <a:rPr lang="en-GB" altLang="zh-CN" sz="2300" i="1">
                <a:latin typeface="Times New Roman" panose="02020603050405020304" pitchFamily="18" charset="0"/>
                <a:ea typeface="宋体" panose="02010600030101010101" pitchFamily="2" charset="-122"/>
              </a:rPr>
              <a:t> S</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a:t>
            </a:r>
            <a:r>
              <a:rPr lang="en-GB" altLang="zh-CN" sz="2300">
                <a:ea typeface="宋体" panose="02010600030101010101" pitchFamily="2" charset="-122"/>
              </a:rPr>
              <a:t>,</a:t>
            </a:r>
            <a:r>
              <a:rPr lang="en-GB" altLang="zh-CN" sz="2300">
                <a:latin typeface="Times New Roman" panose="02020603050405020304" pitchFamily="18" charset="0"/>
                <a:ea typeface="宋体" panose="02010600030101010101" pitchFamily="2" charset="-122"/>
              </a:rPr>
              <a:t>  </a:t>
            </a:r>
            <a:r>
              <a:rPr lang="en-GB" altLang="zh-CN" sz="2300">
                <a:ea typeface="宋体" panose="02010600030101010101" pitchFamily="2" charset="-122"/>
              </a:rPr>
              <a:t>where </a:t>
            </a:r>
            <a:r>
              <a:rPr lang="en-GB" altLang="zh-CN" sz="2300">
                <a:latin typeface="Times New Roman" panose="02020603050405020304" pitchFamily="18" charset="0"/>
                <a:ea typeface="宋体" panose="02010600030101010101" pitchFamily="2" charset="-122"/>
              </a:rPr>
              <a:t>w = w</a:t>
            </a:r>
            <a:r>
              <a:rPr lang="en-GB" altLang="zh-CN" sz="2300" baseline="-33000">
                <a:latin typeface="Times New Roman" panose="02020603050405020304" pitchFamily="18" charset="0"/>
                <a:ea typeface="宋体" panose="02010600030101010101" pitchFamily="2" charset="-122"/>
              </a:rPr>
              <a:t>1</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2</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3</a:t>
            </a:r>
            <a:r>
              <a:rPr lang="en-GB" altLang="zh-CN" sz="2300">
                <a:latin typeface="Times New Roman" panose="02020603050405020304" pitchFamily="18" charset="0"/>
                <a:ea typeface="宋体" panose="02010600030101010101" pitchFamily="2" charset="-122"/>
              </a:rPr>
              <a:t>w</a:t>
            </a:r>
            <a:r>
              <a:rPr lang="en-GB" altLang="zh-CN" sz="2300" baseline="-33000">
                <a:latin typeface="Times New Roman" panose="02020603050405020304" pitchFamily="18" charset="0"/>
                <a:ea typeface="宋体" panose="02010600030101010101" pitchFamily="2" charset="-122"/>
              </a:rPr>
              <a:t>4</a:t>
            </a:r>
            <a:r>
              <a:rPr lang="en-GB" altLang="zh-CN" sz="2300" baseline="-33000">
                <a:ea typeface="宋体" panose="02010600030101010101" pitchFamily="2" charset="-122"/>
              </a:rPr>
              <a:t>  </a:t>
            </a:r>
            <a:r>
              <a:rPr lang="en-GB" altLang="zh-CN" sz="2300">
                <a:ea typeface="宋体" panose="02010600030101010101" pitchFamily="2" charset="-122"/>
              </a:rPr>
              <a:t>with each </a:t>
            </a:r>
            <a:r>
              <a:rPr lang="en-GB" altLang="zh-CN" sz="2300" err="1">
                <a:latin typeface="Times New Roman" panose="02020603050405020304" pitchFamily="18" charset="0"/>
                <a:ea typeface="宋体" panose="02010600030101010101" pitchFamily="2" charset="-122"/>
              </a:rPr>
              <a:t>w</a:t>
            </a:r>
            <a:r>
              <a:rPr lang="en-GB" altLang="zh-CN" sz="2300" i="1" baseline="-25000" err="1">
                <a:latin typeface="Times New Roman" panose="02020603050405020304" pitchFamily="18" charset="0"/>
                <a:ea typeface="宋体" panose="02010600030101010101" pitchFamily="2" charset="-122"/>
              </a:rPr>
              <a:t>i</a:t>
            </a:r>
            <a:r>
              <a:rPr lang="en-GB" altLang="zh-CN" sz="2300">
                <a:ea typeface="宋体" panose="02010600030101010101" pitchFamily="2" charset="-122"/>
              </a:rPr>
              <a:t> being a byte </a:t>
            </a:r>
          </a:p>
          <a:p>
            <a:pPr marL="0" indent="0"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300">
              <a:latin typeface="Times New Roman" panose="02020603050405020304" pitchFamily="18" charset="0"/>
              <a:ea typeface="宋体" panose="02010600030101010101" pitchFamily="2" charset="-122"/>
            </a:endParaRPr>
          </a:p>
          <a:p>
            <a:pPr marL="0" indent="0" algn="r" eaLnBrk="1" hangingPunct="1">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300" i="1">
                <a:ea typeface="宋体" panose="02010600030101010101" pitchFamily="2" charset="-122"/>
              </a:rPr>
              <a:t>    </a:t>
            </a:r>
          </a:p>
        </p:txBody>
      </p:sp>
      <p:sp>
        <p:nvSpPr>
          <p:cNvPr id="38916" name="Title 3">
            <a:extLst>
              <a:ext uri="{FF2B5EF4-FFF2-40B4-BE49-F238E27FC236}">
                <a16:creationId xmlns:a16="http://schemas.microsoft.com/office/drawing/2014/main" id="{E70E8A6E-083C-4193-A803-2C40F53D18EF}"/>
              </a:ext>
            </a:extLst>
          </p:cNvPr>
          <p:cNvSpPr>
            <a:spLocks noGrp="1"/>
          </p:cNvSpPr>
          <p:nvPr>
            <p:ph type="title" idx="4294967295"/>
          </p:nvPr>
        </p:nvSpPr>
        <p:spPr>
          <a:xfrm>
            <a:off x="984597" y="193576"/>
            <a:ext cx="7542213" cy="685800"/>
          </a:xfrm>
        </p:spPr>
        <p:txBody>
          <a:bodyPr anchor="ctr"/>
          <a:lstStyle/>
          <a:p>
            <a:pPr eaLnBrk="1" hangingPunct="1"/>
            <a:r>
              <a:rPr lang="en-GB" altLang="zh-CN">
                <a:solidFill>
                  <a:schemeClr val="tx1"/>
                </a:solidFill>
                <a:ea typeface="宋体" panose="02010600030101010101" pitchFamily="2" charset="-122"/>
              </a:rPr>
              <a:t>AES-128 Round Keys</a:t>
            </a:r>
            <a:endParaRPr lang="en-US" altLang="zh-CN">
              <a:solidFill>
                <a:schemeClr val="tx1"/>
              </a:solidFill>
              <a:ea typeface="宋体" panose="02010600030101010101" pitchFamily="2" charset="-122"/>
            </a:endParaRPr>
          </a:p>
        </p:txBody>
      </p:sp>
      <p:sp>
        <p:nvSpPr>
          <p:cNvPr id="38917" name="AutoShape 5">
            <a:extLst>
              <a:ext uri="{FF2B5EF4-FFF2-40B4-BE49-F238E27FC236}">
                <a16:creationId xmlns:a16="http://schemas.microsoft.com/office/drawing/2014/main" id="{B0DDCDB9-B49D-4385-9E93-7054AADE4AC7}"/>
              </a:ext>
            </a:extLst>
          </p:cNvPr>
          <p:cNvSpPr>
            <a:spLocks/>
          </p:cNvSpPr>
          <p:nvPr/>
        </p:nvSpPr>
        <p:spPr bwMode="auto">
          <a:xfrm>
            <a:off x="4583832" y="2492896"/>
            <a:ext cx="144016" cy="1080120"/>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18" name="Line 20">
            <a:extLst>
              <a:ext uri="{FF2B5EF4-FFF2-40B4-BE49-F238E27FC236}">
                <a16:creationId xmlns:a16="http://schemas.microsoft.com/office/drawing/2014/main" id="{8F71D584-A653-4510-8F66-6FAF4FC9AB1D}"/>
              </a:ext>
            </a:extLst>
          </p:cNvPr>
          <p:cNvSpPr>
            <a:spLocks noChangeShapeType="1"/>
          </p:cNvSpPr>
          <p:nvPr/>
        </p:nvSpPr>
        <p:spPr bwMode="auto">
          <a:xfrm>
            <a:off x="4831904" y="3089176"/>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AutoShape 22">
            <a:extLst>
              <a:ext uri="{FF2B5EF4-FFF2-40B4-BE49-F238E27FC236}">
                <a16:creationId xmlns:a16="http://schemas.microsoft.com/office/drawing/2014/main" id="{5C433714-5030-4365-ADE2-2F860B8EED24}"/>
              </a:ext>
            </a:extLst>
          </p:cNvPr>
          <p:cNvSpPr>
            <a:spLocks/>
          </p:cNvSpPr>
          <p:nvPr/>
        </p:nvSpPr>
        <p:spPr bwMode="auto">
          <a:xfrm>
            <a:off x="2279576" y="4437112"/>
            <a:ext cx="152400" cy="914400"/>
          </a:xfrm>
          <a:prstGeom prst="leftBrace">
            <a:avLst>
              <a:gd name="adj1" fmla="val 5000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
        <p:nvSpPr>
          <p:cNvPr id="38920" name="Line 23">
            <a:extLst>
              <a:ext uri="{FF2B5EF4-FFF2-40B4-BE49-F238E27FC236}">
                <a16:creationId xmlns:a16="http://schemas.microsoft.com/office/drawing/2014/main" id="{57718AFD-349D-4CC3-A052-A4562CB86B1A}"/>
              </a:ext>
            </a:extLst>
          </p:cNvPr>
          <p:cNvSpPr>
            <a:spLocks noChangeShapeType="1"/>
          </p:cNvSpPr>
          <p:nvPr/>
        </p:nvSpPr>
        <p:spPr bwMode="auto">
          <a:xfrm>
            <a:off x="4831904" y="2936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8921" name="Line 24">
            <a:extLst>
              <a:ext uri="{FF2B5EF4-FFF2-40B4-BE49-F238E27FC236}">
                <a16:creationId xmlns:a16="http://schemas.microsoft.com/office/drawing/2014/main" id="{9873D696-A0B4-4502-AA17-3C3F827464F1}"/>
              </a:ext>
            </a:extLst>
          </p:cNvPr>
          <p:cNvSpPr>
            <a:spLocks noChangeShapeType="1"/>
          </p:cNvSpPr>
          <p:nvPr/>
        </p:nvSpPr>
        <p:spPr bwMode="auto">
          <a:xfrm>
            <a:off x="3307904" y="4460776"/>
            <a:ext cx="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itle 3">
            <a:extLst>
              <a:ext uri="{FF2B5EF4-FFF2-40B4-BE49-F238E27FC236}">
                <a16:creationId xmlns:a16="http://schemas.microsoft.com/office/drawing/2014/main" id="{C36A9A79-4500-4863-B685-B6406EC1A65D}"/>
              </a:ext>
            </a:extLst>
          </p:cNvPr>
          <p:cNvSpPr>
            <a:spLocks noGrp="1"/>
          </p:cNvSpPr>
          <p:nvPr>
            <p:ph type="title" idx="4294967295"/>
          </p:nvPr>
        </p:nvSpPr>
        <p:spPr>
          <a:xfrm>
            <a:off x="1199456" y="70520"/>
            <a:ext cx="7543800" cy="838200"/>
          </a:xfrm>
        </p:spPr>
        <p:txBody>
          <a:bodyPr anchor="ctr"/>
          <a:lstStyle/>
          <a:p>
            <a:pPr eaLnBrk="1" hangingPunct="1"/>
            <a:r>
              <a:rPr lang="en-US" altLang="zh-CN">
                <a:ea typeface="宋体" panose="02010600030101010101" pitchFamily="2" charset="-122"/>
              </a:rPr>
              <a:t>Putting Things Together</a:t>
            </a:r>
          </a:p>
        </p:txBody>
      </p:sp>
      <p:sp>
        <p:nvSpPr>
          <p:cNvPr id="39940" name="Content Placeholder 5">
            <a:extLst>
              <a:ext uri="{FF2B5EF4-FFF2-40B4-BE49-F238E27FC236}">
                <a16:creationId xmlns:a16="http://schemas.microsoft.com/office/drawing/2014/main" id="{EA6E9FDF-C368-47B2-B111-7AEC693FCE8E}"/>
              </a:ext>
            </a:extLst>
          </p:cNvPr>
          <p:cNvSpPr>
            <a:spLocks noGrp="1"/>
          </p:cNvSpPr>
          <p:nvPr>
            <p:ph idx="4294967295"/>
          </p:nvPr>
        </p:nvSpPr>
        <p:spPr>
          <a:xfrm>
            <a:off x="767408" y="1196752"/>
            <a:ext cx="10945216" cy="4495800"/>
          </a:xfrm>
        </p:spPr>
        <p:txBody>
          <a:bodyPr/>
          <a:lstStyle/>
          <a:p>
            <a:pPr eaLnBrk="1" hangingPunct="1"/>
            <a:r>
              <a:rPr lang="en-US" altLang="zh-CN" sz="2400">
                <a:ea typeface="宋体" panose="02010600030101010101" pitchFamily="2" charset="-122"/>
              </a:rPr>
              <a:t>Use all of these functions to create round keys of size 4 words (11 round keys are needed for AES-128; i.e. 44 words)</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[0] = </a:t>
            </a:r>
            <a:r>
              <a:rPr lang="en-GB" altLang="zh-CN" sz="2400" i="1">
                <a:latin typeface="Times New Roman" panose="02020603050405020304" pitchFamily="18" charset="0"/>
                <a:ea typeface="宋体" panose="02010600030101010101" pitchFamily="2" charset="-122"/>
              </a:rPr>
              <a:t>K</a:t>
            </a:r>
            <a:r>
              <a:rPr lang="en-GB" altLang="zh-CN" sz="2400">
                <a:latin typeface="Times New Roman" panose="02020603050405020304" pitchFamily="18" charset="0"/>
                <a:ea typeface="宋体" panose="02010600030101010101" pitchFamily="2" charset="-122"/>
              </a:rPr>
              <a:t>[0, 31]</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[1] = </a:t>
            </a:r>
            <a:r>
              <a:rPr lang="en-GB" altLang="zh-CN" sz="2400" i="1">
                <a:latin typeface="Times New Roman" panose="02020603050405020304" pitchFamily="18" charset="0"/>
                <a:ea typeface="宋体" panose="02010600030101010101" pitchFamily="2" charset="-122"/>
              </a:rPr>
              <a:t>K</a:t>
            </a:r>
            <a:r>
              <a:rPr lang="en-GB" altLang="zh-CN" sz="2400">
                <a:latin typeface="Times New Roman" panose="02020603050405020304" pitchFamily="18" charset="0"/>
                <a:ea typeface="宋体" panose="02010600030101010101" pitchFamily="2" charset="-122"/>
              </a:rPr>
              <a:t>[32, 63]</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[2] = </a:t>
            </a:r>
            <a:r>
              <a:rPr lang="en-GB" altLang="zh-CN" sz="2400" i="1">
                <a:latin typeface="Times New Roman" panose="02020603050405020304" pitchFamily="18" charset="0"/>
                <a:ea typeface="宋体" panose="02010600030101010101" pitchFamily="2" charset="-122"/>
              </a:rPr>
              <a:t>K</a:t>
            </a:r>
            <a:r>
              <a:rPr lang="en-GB" altLang="zh-CN" sz="2400">
                <a:latin typeface="Times New Roman" panose="02020603050405020304" pitchFamily="18" charset="0"/>
                <a:ea typeface="宋体" panose="02010600030101010101" pitchFamily="2" charset="-122"/>
              </a:rPr>
              <a:t>[64, 95]</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[3] = </a:t>
            </a:r>
            <a:r>
              <a:rPr lang="en-GB" altLang="zh-CN" sz="2400" i="1">
                <a:latin typeface="Times New Roman" panose="02020603050405020304" pitchFamily="18" charset="0"/>
                <a:ea typeface="宋体" panose="02010600030101010101" pitchFamily="2" charset="-122"/>
              </a:rPr>
              <a:t>K</a:t>
            </a:r>
            <a:r>
              <a:rPr lang="en-GB" altLang="zh-CN" sz="2400">
                <a:latin typeface="Times New Roman" panose="02020603050405020304" pitchFamily="18" charset="0"/>
                <a:ea typeface="宋体" panose="02010600030101010101" pitchFamily="2" charset="-122"/>
              </a:rPr>
              <a:t>[96, 127]</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rPr>
              <a:t>4]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T</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–1],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/4),</a:t>
            </a:r>
            <a:r>
              <a:rPr lang="en-US" altLang="zh-CN" sz="2400">
                <a:ea typeface="宋体" panose="02010600030101010101" pitchFamily="2" charset="-122"/>
              </a:rPr>
              <a:t> if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is divisible by 4</a:t>
            </a:r>
            <a:endParaRPr lang="en-US" altLang="zh-CN" sz="24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endParaRPr lang="en-US" altLang="zh-CN" sz="2400">
              <a:ea typeface="宋体" panose="02010600030101010101" pitchFamily="2" charset="-122"/>
            </a:endParaRP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–4]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–1],</a:t>
            </a:r>
            <a:r>
              <a:rPr lang="en-US" altLang="zh-CN" sz="2400">
                <a:ea typeface="宋体" panose="02010600030101010101" pitchFamily="2" charset="-122"/>
              </a:rPr>
              <a:t> otherwise			</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a:latin typeface="Times New Roman" panose="02020603050405020304" pitchFamily="18" charset="0"/>
                <a:ea typeface="宋体" panose="02010600030101010101" pitchFamily="2" charset="-122"/>
              </a:rPr>
              <a:t>= 4, …, 43</a:t>
            </a:r>
          </a:p>
          <a:p>
            <a:pPr eaLnBrk="1" hangingPunct="1"/>
            <a:r>
              <a:rPr lang="en-US" altLang="zh-CN" sz="2400">
                <a:ea typeface="宋体" panose="02010600030101010101" pitchFamily="2" charset="-122"/>
              </a:rPr>
              <a:t>11 round keys: For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0, …, 10</a:t>
            </a:r>
            <a:r>
              <a:rPr lang="en-US" altLang="zh-CN" sz="2400">
                <a:ea typeface="宋体" panose="02010600030101010101" pitchFamily="2" charset="-122"/>
              </a:rPr>
              <a:t>:</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i="1"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[4i, 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+ 3] =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+ 0]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+ 2] </a:t>
            </a:r>
            <a:r>
              <a:rPr lang="en-US" altLang="zh-CN" sz="2400" i="1">
                <a:latin typeface="Times New Roman" panose="02020603050405020304" pitchFamily="18" charset="0"/>
                <a:ea typeface="宋体" panose="02010600030101010101" pitchFamily="2" charset="-122"/>
              </a:rPr>
              <a:t>W</a:t>
            </a:r>
            <a:r>
              <a:rPr lang="en-US" altLang="zh-CN" sz="2400">
                <a:latin typeface="Times New Roman" panose="02020603050405020304" pitchFamily="18" charset="0"/>
                <a:ea typeface="宋体" panose="02010600030101010101" pitchFamily="2" charset="-122"/>
              </a:rPr>
              <a:t>[4</a:t>
            </a:r>
            <a:r>
              <a:rPr lang="en-US" altLang="zh-CN" sz="2400" i="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+ 3]</a:t>
            </a:r>
          </a:p>
          <a:p>
            <a:pPr eaLnBrk="1" hangingPunct="1">
              <a:buFont typeface="Wingdings" panose="05000000000000000000" pitchFamily="2" charset="2"/>
              <a:buNone/>
            </a:pPr>
            <a:endParaRPr lang="en-US" altLang="zh-CN" sz="2400">
              <a:ea typeface="宋体" panose="02010600030101010101" pitchFamily="2" charset="-122"/>
            </a:endParaRPr>
          </a:p>
          <a:p>
            <a:pPr eaLnBrk="1" hangingPunct="1"/>
            <a:endParaRPr lang="en-US" altLang="zh-CN" sz="2000">
              <a:ea typeface="宋体" panose="02010600030101010101" pitchFamily="2" charset="-122"/>
            </a:endParaRPr>
          </a:p>
          <a:p>
            <a:pPr eaLnBrk="1" hangingPunct="1"/>
            <a:endParaRPr lang="en-US" altLang="zh-CN" sz="2000">
              <a:ea typeface="宋体" panose="02010600030101010101" pitchFamily="2" charset="-122"/>
            </a:endParaRPr>
          </a:p>
        </p:txBody>
      </p:sp>
      <p:sp>
        <p:nvSpPr>
          <p:cNvPr id="39941" name="AutoShape 5">
            <a:extLst>
              <a:ext uri="{FF2B5EF4-FFF2-40B4-BE49-F238E27FC236}">
                <a16:creationId xmlns:a16="http://schemas.microsoft.com/office/drawing/2014/main" id="{0BBCAE14-8EBB-41B9-9E16-FF3CAF84C10A}"/>
              </a:ext>
            </a:extLst>
          </p:cNvPr>
          <p:cNvSpPr>
            <a:spLocks/>
          </p:cNvSpPr>
          <p:nvPr/>
        </p:nvSpPr>
        <p:spPr bwMode="auto">
          <a:xfrm>
            <a:off x="3071664" y="3789040"/>
            <a:ext cx="144016" cy="1224136"/>
          </a:xfrm>
          <a:prstGeom prst="leftBrace">
            <a:avLst>
              <a:gd name="adj1" fmla="val 8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20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4">
            <a:extLst>
              <a:ext uri="{FF2B5EF4-FFF2-40B4-BE49-F238E27FC236}">
                <a16:creationId xmlns:a16="http://schemas.microsoft.com/office/drawing/2014/main" id="{0F498CFC-741A-46CC-92F8-AB5AE5B0BAF4}"/>
              </a:ext>
            </a:extLst>
          </p:cNvPr>
          <p:cNvSpPr>
            <a:spLocks noGrp="1"/>
          </p:cNvSpPr>
          <p:nvPr>
            <p:ph type="title" idx="4294967295"/>
          </p:nvPr>
        </p:nvSpPr>
        <p:spPr>
          <a:xfrm>
            <a:off x="1343472" y="-167521"/>
            <a:ext cx="7543800" cy="1295400"/>
          </a:xfrm>
        </p:spPr>
        <p:txBody>
          <a:bodyPr anchor="ctr"/>
          <a:lstStyle/>
          <a:p>
            <a:pPr eaLnBrk="1" hangingPunct="1"/>
            <a:r>
              <a:rPr lang="en-US" altLang="zh-CN">
                <a:ea typeface="宋体" panose="02010600030101010101" pitchFamily="2" charset="-122"/>
              </a:rPr>
              <a:t>AES-128 Encryption/Decryption</a:t>
            </a:r>
          </a:p>
        </p:txBody>
      </p:sp>
      <p:sp>
        <p:nvSpPr>
          <p:cNvPr id="45060" name="Content Placeholder 5">
            <a:extLst>
              <a:ext uri="{FF2B5EF4-FFF2-40B4-BE49-F238E27FC236}">
                <a16:creationId xmlns:a16="http://schemas.microsoft.com/office/drawing/2014/main" id="{71E6335A-D77C-4184-B05D-316258EF03BC}"/>
              </a:ext>
            </a:extLst>
          </p:cNvPr>
          <p:cNvSpPr>
            <a:spLocks noGrp="1"/>
          </p:cNvSpPr>
          <p:nvPr>
            <p:ph idx="4294967295"/>
          </p:nvPr>
        </p:nvSpPr>
        <p:spPr>
          <a:xfrm>
            <a:off x="551384" y="1143000"/>
            <a:ext cx="11640616" cy="4572000"/>
          </a:xfrm>
        </p:spPr>
        <p:txBody>
          <a:bodyPr/>
          <a:lstStyle/>
          <a:p>
            <a:pPr eaLnBrk="1" hangingPunct="1"/>
            <a:r>
              <a:rPr lang="en-US" altLang="zh-CN" sz="2400">
                <a:ea typeface="宋体" panose="02010600030101010101" pitchFamily="2" charset="-122"/>
              </a:rPr>
              <a:t>AES-128 encryption:</a:t>
            </a:r>
          </a:p>
          <a:p>
            <a:pPr eaLnBrk="1" hangingPunct="1"/>
            <a:r>
              <a:rPr lang="en-US" altLang="zh-CN" sz="2400">
                <a:ea typeface="宋体" panose="02010600030101010101" pitchFamily="2" charset="-122"/>
              </a:rPr>
              <a:t>Let </a:t>
            </a:r>
            <a:r>
              <a:rPr lang="en-US" altLang="zh-CN" sz="2400" i="1">
                <a:latin typeface="Times New Roman" panose="02020603050405020304" pitchFamily="18" charset="0"/>
                <a:ea typeface="宋体" panose="02010600030101010101" pitchFamily="2" charset="-122"/>
              </a:rPr>
              <a:t>A</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 0, …, 11) be a sequence of state matrices, where </a:t>
            </a:r>
            <a:r>
              <a:rPr lang="en-US" altLang="zh-CN" sz="2400" i="1">
                <a:latin typeface="Times New Roman" panose="02020603050405020304" pitchFamily="18" charset="0"/>
                <a:ea typeface="宋体" panose="02010600030101010101" pitchFamily="2" charset="-122"/>
              </a:rPr>
              <a:t>A</a:t>
            </a:r>
            <a:r>
              <a:rPr lang="en-US" altLang="zh-CN" sz="2400" baseline="-25000">
                <a:ea typeface="宋体" panose="02010600030101010101" pitchFamily="2" charset="-122"/>
              </a:rPr>
              <a:t>0</a:t>
            </a:r>
            <a:r>
              <a:rPr lang="en-US" altLang="zh-CN" sz="2400">
                <a:ea typeface="宋体" panose="02010600030101010101" pitchFamily="2" charset="-122"/>
              </a:rPr>
              <a:t> is the initial state matrix </a:t>
            </a:r>
            <a:r>
              <a:rPr lang="en-US" altLang="zh-CN" sz="2400" i="1">
                <a:latin typeface="Times New Roman" panose="02020603050405020304" pitchFamily="18" charset="0"/>
                <a:ea typeface="宋体" panose="02010600030101010101" pitchFamily="2" charset="-122"/>
              </a:rPr>
              <a:t>M</a:t>
            </a:r>
            <a:r>
              <a:rPr lang="en-US" altLang="zh-CN" sz="2400">
                <a:ea typeface="宋体" panose="02010600030101010101" pitchFamily="2" charset="-122"/>
              </a:rPr>
              <a:t>, and </a:t>
            </a:r>
            <a:r>
              <a:rPr lang="en-US" altLang="zh-CN" sz="2400" i="1">
                <a:latin typeface="Times New Roman" panose="02020603050405020304" pitchFamily="18" charset="0"/>
                <a:ea typeface="宋体" panose="02010600030101010101" pitchFamily="2" charset="-122"/>
              </a:rPr>
              <a:t>A</a:t>
            </a:r>
            <a:r>
              <a:rPr lang="en-US" altLang="zh-CN" sz="2400" i="1"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 1, …, 10) represents the input state matrix at round </a:t>
            </a:r>
            <a:r>
              <a:rPr lang="en-US" altLang="zh-CN" sz="2400" i="1" err="1">
                <a:latin typeface="Times New Roman" panose="02020603050405020304" pitchFamily="18" charset="0"/>
                <a:ea typeface="宋体" panose="02010600030101010101" pitchFamily="2" charset="-122"/>
              </a:rPr>
              <a:t>i</a:t>
            </a:r>
            <a:endParaRPr lang="en-US" altLang="zh-CN" sz="2400">
              <a:ea typeface="宋体" panose="02010600030101010101" pitchFamily="2" charset="-122"/>
            </a:endParaRPr>
          </a:p>
          <a:p>
            <a:pPr eaLnBrk="1" hangingPunct="1"/>
            <a:r>
              <a:rPr lang="en-US" altLang="zh-CN" sz="2400" i="1">
                <a:latin typeface="Times New Roman" panose="02020603050405020304" pitchFamily="18" charset="0"/>
                <a:ea typeface="宋体" panose="02010600030101010101" pitchFamily="2" charset="-122"/>
              </a:rPr>
              <a:t>A</a:t>
            </a:r>
            <a:r>
              <a:rPr lang="en-US" altLang="zh-CN" sz="2400" baseline="-25000">
                <a:ea typeface="宋体" panose="02010600030101010101" pitchFamily="2" charset="-122"/>
              </a:rPr>
              <a:t>11</a:t>
            </a:r>
            <a:r>
              <a:rPr lang="en-US" altLang="zh-CN" sz="2400">
                <a:ea typeface="宋体" panose="02010600030101010101" pitchFamily="2" charset="-122"/>
              </a:rPr>
              <a:t> is the cipher text block </a:t>
            </a:r>
            <a:r>
              <a:rPr lang="en-US" altLang="zh-CN" sz="2400" i="1">
                <a:latin typeface="Times New Roman" panose="02020603050405020304" pitchFamily="18" charset="0"/>
                <a:ea typeface="宋体" panose="02010600030101010101" pitchFamily="2" charset="-122"/>
              </a:rPr>
              <a:t>C</a:t>
            </a:r>
            <a:r>
              <a:rPr lang="en-US" altLang="zh-CN" sz="2400">
                <a:ea typeface="宋体" panose="02010600030101010101" pitchFamily="2" charset="-122"/>
              </a:rPr>
              <a:t>, obtained as follows:</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i+1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mic</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arc</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a:t>
            </a:r>
          </a:p>
          <a:p>
            <a:pPr eaLnBrk="1" hangingPunct="1"/>
            <a:r>
              <a:rPr lang="en-US" altLang="zh-CN" sz="2400">
                <a:ea typeface="宋体" panose="02010600030101010101" pitchFamily="2" charset="-122"/>
              </a:rPr>
              <a:t>AES-128 decryption: </a:t>
            </a:r>
          </a:p>
          <a:p>
            <a:pPr eaLnBrk="1" hangingPunct="1"/>
            <a:r>
              <a:rPr lang="en-US" altLang="zh-CN" sz="2400">
                <a:ea typeface="宋体" panose="02010600030101010101" pitchFamily="2" charset="-122"/>
              </a:rPr>
              <a:t>Let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C</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a:t>
            </a:r>
            <a:r>
              <a:rPr lang="en-US" altLang="zh-CN" sz="2400" baseline="-25000">
                <a:latin typeface="Times New Roman" panose="02020603050405020304" pitchFamily="18" charset="0"/>
                <a:ea typeface="宋体" panose="02010600030101010101" pitchFamily="2" charset="-122"/>
              </a:rPr>
              <a:t>11</a:t>
            </a:r>
            <a:r>
              <a:rPr lang="en-US" altLang="zh-CN" sz="2400">
                <a:ea typeface="宋体" panose="02010600030101010101" pitchFamily="2" charset="-122"/>
              </a:rPr>
              <a:t>, where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i</a:t>
            </a:r>
            <a:r>
              <a:rPr lang="en-US" altLang="zh-CN" sz="2400">
                <a:ea typeface="宋体" panose="02010600030101010101" pitchFamily="2" charset="-122"/>
              </a:rPr>
              <a:t> is the output state matrix from the previous round</a:t>
            </a:r>
          </a:p>
          <a:p>
            <a:pPr eaLnBrk="1" hangingPunct="1">
              <a:buFont typeface="Wingdings" panose="05000000000000000000" pitchFamily="2" charset="2"/>
              <a:buNone/>
            </a:pPr>
            <a:r>
              <a:rPr lang="en-US" altLang="zh-CN" sz="240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 </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i="1" baseline="-25000">
                <a:latin typeface="Times New Roman" panose="02020603050405020304" pitchFamily="18" charset="0"/>
                <a:ea typeface="宋体" panose="02010600030101010101" pitchFamily="2" charset="-122"/>
              </a:rPr>
              <a:t>i</a:t>
            </a:r>
            <a:r>
              <a:rPr lang="en-US" altLang="zh-CN" sz="2400" baseline="-25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mic</a:t>
            </a:r>
            <a:r>
              <a:rPr lang="en-US" altLang="zh-CN" sz="2400" baseline="30000">
                <a:latin typeface="Times New Roman" panose="02020603050405020304" pitchFamily="18" charset="0"/>
                <a:ea typeface="宋体" panose="02010600030101010101" pitchFamily="2" charset="-122"/>
              </a:rPr>
              <a:t>-1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err="1">
                <a:latin typeface="Times New Roman" panose="02020603050405020304" pitchFamily="18" charset="0"/>
                <a:ea typeface="宋体" panose="02010600030101010101" pitchFamily="2" charset="-122"/>
              </a:rPr>
              <a:t>shr</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10-i</a:t>
            </a:r>
            <a:r>
              <a:rPr lang="en-US" altLang="zh-CN" sz="2400">
                <a:latin typeface="Times New Roman" panose="02020603050405020304" pitchFamily="18" charset="0"/>
                <a:ea typeface="宋体" panose="02010600030101010101" pitchFamily="2" charset="-122"/>
              </a:rPr>
              <a:t>)), </a:t>
            </a:r>
            <a:r>
              <a:rPr lang="en-US" altLang="zh-CN" sz="2400" i="1" err="1">
                <a:latin typeface="Times New Roman" panose="02020603050405020304" pitchFamily="18" charset="0"/>
                <a:ea typeface="宋体" panose="02010600030101010101" pitchFamily="2" charset="-122"/>
              </a:rPr>
              <a:t>i</a:t>
            </a:r>
            <a:r>
              <a:rPr lang="en-US" altLang="zh-CN" sz="2400">
                <a:latin typeface="Times New Roman" panose="02020603050405020304" pitchFamily="18" charset="0"/>
                <a:ea typeface="宋体" panose="02010600030101010101" pitchFamily="2" charset="-122"/>
              </a:rPr>
              <a:t> = 1,…,9</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11</a:t>
            </a:r>
            <a:r>
              <a:rPr lang="en-US" altLang="zh-CN" sz="2400">
                <a:latin typeface="Times New Roman" panose="02020603050405020304" pitchFamily="18" charset="0"/>
                <a:ea typeface="宋体" panose="02010600030101010101" pitchFamily="2" charset="-122"/>
              </a:rPr>
              <a:t> = </a:t>
            </a:r>
            <a:r>
              <a:rPr lang="en-US" altLang="zh-CN" sz="2400" i="1">
                <a:latin typeface="Times New Roman" panose="02020603050405020304" pitchFamily="18" charset="0"/>
                <a:ea typeface="宋体" panose="02010600030101010101" pitchFamily="2" charset="-122"/>
              </a:rPr>
              <a:t>ark</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sub</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err="1">
                <a:latin typeface="Times New Roman" panose="02020603050405020304" pitchFamily="18" charset="0"/>
                <a:ea typeface="宋体" panose="02010600030101010101" pitchFamily="2" charset="-122"/>
              </a:rPr>
              <a:t>shr</a:t>
            </a:r>
            <a:r>
              <a:rPr lang="en-US" altLang="zh-CN" sz="2400" baseline="30000">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a:t>
            </a:r>
            <a:r>
              <a:rPr lang="en-US" altLang="zh-CN" sz="2400" i="1">
                <a:latin typeface="Times New Roman" panose="02020603050405020304" pitchFamily="18" charset="0"/>
                <a:ea typeface="宋体" panose="02010600030101010101" pitchFamily="2" charset="-122"/>
              </a:rPr>
              <a:t>C</a:t>
            </a:r>
            <a:r>
              <a:rPr lang="en-US" altLang="zh-CN" sz="2400" baseline="-25000">
                <a:latin typeface="Times New Roman" panose="02020603050405020304" pitchFamily="18" charset="0"/>
                <a:ea typeface="宋体" panose="02010600030101010101" pitchFamily="2" charset="-122"/>
              </a:rPr>
              <a:t>10</a:t>
            </a:r>
            <a:r>
              <a:rPr lang="en-US" altLang="zh-CN" sz="2400">
                <a:latin typeface="Times New Roman" panose="02020603050405020304" pitchFamily="18" charset="0"/>
                <a:ea typeface="宋体" panose="02010600030101010101" pitchFamily="2" charset="-122"/>
              </a:rPr>
              <a:t>)), </a:t>
            </a:r>
            <a:r>
              <a:rPr lang="en-US" altLang="zh-CN" sz="2400" i="1">
                <a:latin typeface="Times New Roman" panose="02020603050405020304" pitchFamily="18" charset="0"/>
                <a:ea typeface="宋体" panose="02010600030101010101" pitchFamily="2" charset="-122"/>
              </a:rPr>
              <a:t>K</a:t>
            </a:r>
            <a:r>
              <a:rPr lang="en-US" altLang="zh-CN" sz="2400" baseline="-25000">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2400">
                <a:latin typeface="Times New Roman" panose="02020603050405020304" pitchFamily="18" charset="0"/>
                <a:ea typeface="宋体" panose="02010600030101010101" pitchFamily="2" charset="-122"/>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tle 4">
            <a:extLst>
              <a:ext uri="{FF2B5EF4-FFF2-40B4-BE49-F238E27FC236}">
                <a16:creationId xmlns:a16="http://schemas.microsoft.com/office/drawing/2014/main" id="{430E4336-E8D5-47FD-B6AF-9383B180CFCF}"/>
              </a:ext>
            </a:extLst>
          </p:cNvPr>
          <p:cNvSpPr>
            <a:spLocks noGrp="1"/>
          </p:cNvSpPr>
          <p:nvPr>
            <p:ph type="title" idx="4294967295"/>
          </p:nvPr>
        </p:nvSpPr>
        <p:spPr>
          <a:xfrm>
            <a:off x="1199456" y="0"/>
            <a:ext cx="7543800" cy="944562"/>
          </a:xfrm>
        </p:spPr>
        <p:txBody>
          <a:bodyPr anchor="ctr"/>
          <a:lstStyle/>
          <a:p>
            <a:pPr eaLnBrk="1" hangingPunct="1"/>
            <a:r>
              <a:rPr lang="en-US" altLang="zh-CN">
                <a:ea typeface="宋体" panose="02010600030101010101" pitchFamily="2" charset="-122"/>
              </a:rPr>
              <a:t>Correctness Proof of Decryption</a:t>
            </a:r>
          </a:p>
        </p:txBody>
      </p:sp>
      <p:sp>
        <p:nvSpPr>
          <p:cNvPr id="46084" name="Content Placeholder 5">
            <a:extLst>
              <a:ext uri="{FF2B5EF4-FFF2-40B4-BE49-F238E27FC236}">
                <a16:creationId xmlns:a16="http://schemas.microsoft.com/office/drawing/2014/main" id="{1A29B2A3-F3E3-4458-A918-9A21846AC84B}"/>
              </a:ext>
            </a:extLst>
          </p:cNvPr>
          <p:cNvSpPr>
            <a:spLocks noGrp="1"/>
          </p:cNvSpPr>
          <p:nvPr>
            <p:ph idx="4294967295"/>
          </p:nvPr>
        </p:nvSpPr>
        <p:spPr>
          <a:xfrm>
            <a:off x="623392" y="980728"/>
            <a:ext cx="11017224" cy="4953000"/>
          </a:xfrm>
        </p:spPr>
        <p:txBody>
          <a:bodyPr/>
          <a:lstStyle/>
          <a:p>
            <a:pPr eaLnBrk="1" hangingPunct="1"/>
            <a:r>
              <a:rPr lang="en-US" altLang="zh-CN" sz="1600">
                <a:ea typeface="宋体" panose="02010600030101010101" pitchFamily="2" charset="-122"/>
              </a:rPr>
              <a:t>We now show that </a:t>
            </a:r>
            <a:r>
              <a:rPr lang="en-US" altLang="zh-CN" sz="1600" i="1">
                <a:latin typeface="Times New Roman" panose="02020603050405020304" pitchFamily="18" charset="0"/>
                <a:ea typeface="宋体" panose="02010600030101010101" pitchFamily="2" charset="-122"/>
              </a:rPr>
              <a:t>C</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0</a:t>
            </a:r>
            <a:r>
              <a:rPr lang="en-US" altLang="zh-CN" sz="1600">
                <a:ea typeface="宋体" panose="02010600030101010101" pitchFamily="2" charset="-122"/>
              </a:rPr>
              <a:t> </a:t>
            </a:r>
          </a:p>
          <a:p>
            <a:pPr eaLnBrk="1" hangingPunct="1"/>
            <a:r>
              <a:rPr lang="en-US" altLang="zh-CN" sz="1600">
                <a:ea typeface="宋体" panose="02010600030101010101" pitchFamily="2" charset="-122"/>
              </a:rPr>
              <a:t>We first show the following equality using mathematical induction:</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a:solidFill>
                  <a:srgbClr val="0000FF"/>
                </a:solidFill>
                <a:latin typeface="Times New Roman" panose="02020603050405020304" pitchFamily="18" charset="0"/>
                <a:ea typeface="宋体" panose="02010600030101010101" pitchFamily="2" charset="-122"/>
              </a:rPr>
              <a:t>C</a:t>
            </a:r>
            <a:r>
              <a:rPr lang="en-US" altLang="zh-CN" sz="1600" i="1" baseline="-25000">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 </a:t>
            </a:r>
            <a:r>
              <a:rPr lang="en-US" altLang="zh-CN" sz="1600" i="1" err="1">
                <a:solidFill>
                  <a:srgbClr val="0000FF"/>
                </a:solidFill>
                <a:latin typeface="Times New Roman" panose="02020603050405020304" pitchFamily="18" charset="0"/>
                <a:ea typeface="宋体" panose="02010600030101010101" pitchFamily="2" charset="-122"/>
              </a:rPr>
              <a:t>shr</a:t>
            </a:r>
            <a:r>
              <a:rPr lang="en-US" altLang="zh-CN" sz="1600">
                <a:solidFill>
                  <a:srgbClr val="0000FF"/>
                </a:solidFill>
                <a:latin typeface="Times New Roman" panose="02020603050405020304" pitchFamily="18" charset="0"/>
                <a:ea typeface="宋体" panose="02010600030101010101" pitchFamily="2" charset="-122"/>
              </a:rPr>
              <a:t>(</a:t>
            </a:r>
            <a:r>
              <a:rPr lang="en-US" altLang="zh-CN" sz="1600" i="1">
                <a:solidFill>
                  <a:srgbClr val="0000FF"/>
                </a:solidFill>
                <a:latin typeface="Times New Roman" panose="02020603050405020304" pitchFamily="18" charset="0"/>
                <a:ea typeface="宋体" panose="02010600030101010101" pitchFamily="2" charset="-122"/>
              </a:rPr>
              <a:t>sub</a:t>
            </a:r>
            <a:r>
              <a:rPr lang="en-US" altLang="zh-CN" sz="1600">
                <a:solidFill>
                  <a:srgbClr val="0000FF"/>
                </a:solidFill>
                <a:latin typeface="Times New Roman" panose="02020603050405020304" pitchFamily="18" charset="0"/>
                <a:ea typeface="宋体" panose="02010600030101010101" pitchFamily="2" charset="-122"/>
              </a:rPr>
              <a:t>(</a:t>
            </a:r>
            <a:r>
              <a:rPr lang="en-US" altLang="zh-CN" sz="1600" i="1">
                <a:solidFill>
                  <a:srgbClr val="0000FF"/>
                </a:solidFill>
                <a:latin typeface="Times New Roman" panose="02020603050405020304" pitchFamily="18" charset="0"/>
                <a:ea typeface="宋体" panose="02010600030101010101" pitchFamily="2" charset="-122"/>
              </a:rPr>
              <a:t>A</a:t>
            </a:r>
            <a:r>
              <a:rPr lang="en-US" altLang="zh-CN" sz="1600" baseline="-25000">
                <a:solidFill>
                  <a:srgbClr val="0000FF"/>
                </a:solidFill>
                <a:latin typeface="Times New Roman" panose="02020603050405020304" pitchFamily="18" charset="0"/>
                <a:ea typeface="宋体" panose="02010600030101010101" pitchFamily="2" charset="-122"/>
              </a:rPr>
              <a:t>11-</a:t>
            </a:r>
            <a:r>
              <a:rPr lang="en-US" altLang="zh-CN" sz="1600" i="1" baseline="-25000">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a:t>
            </a:r>
            <a:r>
              <a:rPr lang="en-US" altLang="zh-CN" sz="1600" i="1" err="1">
                <a:solidFill>
                  <a:srgbClr val="0000FF"/>
                </a:solidFill>
                <a:latin typeface="Times New Roman" panose="02020603050405020304" pitchFamily="18" charset="0"/>
                <a:ea typeface="宋体" panose="02010600030101010101" pitchFamily="2" charset="-122"/>
              </a:rPr>
              <a:t>i</a:t>
            </a:r>
            <a:r>
              <a:rPr lang="en-US" altLang="zh-CN" sz="1600">
                <a:solidFill>
                  <a:srgbClr val="0000FF"/>
                </a:solidFill>
                <a:latin typeface="Times New Roman" panose="02020603050405020304" pitchFamily="18" charset="0"/>
                <a:ea typeface="宋体" panose="02010600030101010101" pitchFamily="2" charset="-122"/>
              </a:rPr>
              <a:t> = 1, …, 10</a:t>
            </a:r>
          </a:p>
          <a:p>
            <a:pPr eaLnBrk="1" hangingPunct="1">
              <a:buFont typeface="Wingdings" panose="05000000000000000000" pitchFamily="2" charset="2"/>
              <a:buNone/>
            </a:pPr>
            <a:r>
              <a:rPr lang="en-US" altLang="zh-CN" sz="1600">
                <a:ea typeface="宋体" panose="02010600030101010101" pitchFamily="2" charset="-122"/>
              </a:rPr>
              <a:t>	For </a:t>
            </a:r>
            <a:r>
              <a:rPr lang="en-US" altLang="zh-CN" sz="1600" i="1" err="1">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 1</a:t>
            </a:r>
            <a:r>
              <a:rPr lang="en-US" altLang="zh-CN" sz="1600">
                <a:ea typeface="宋体" panose="02010600030101010101" pitchFamily="2" charset="-122"/>
              </a:rPr>
              <a:t> we have</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C</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endParaRPr lang="en-US" altLang="zh-CN" sz="160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a:latin typeface="Times New Roman" panose="02020603050405020304" pitchFamily="18" charset="0"/>
                <a:ea typeface="宋体" panose="02010600030101010101" pitchFamily="2" charset="-122"/>
              </a:rPr>
              <a:t>))</a:t>
            </a:r>
          </a:p>
          <a:p>
            <a:pPr eaLnBrk="1" hangingPunct="1"/>
            <a:r>
              <a:rPr lang="en-US" altLang="zh-CN" sz="1600">
                <a:ea typeface="宋体" panose="02010600030101010101" pitchFamily="2" charset="-122"/>
              </a:rPr>
              <a:t>Assume that the equality holds for </a:t>
            </a:r>
            <a:r>
              <a:rPr lang="en-US" altLang="zh-CN" sz="1600">
                <a:latin typeface="Times New Roman" panose="02020603050405020304" pitchFamily="18" charset="0"/>
                <a:ea typeface="宋体" panose="02010600030101010101" pitchFamily="2" charset="-122"/>
              </a:rPr>
              <a:t>1 ≤ </a:t>
            </a:r>
            <a:r>
              <a:rPr lang="en-US" altLang="zh-CN" sz="1600" i="1" err="1">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 10</a:t>
            </a:r>
            <a:r>
              <a:rPr lang="en-US" altLang="zh-CN" sz="1600">
                <a:ea typeface="宋体" panose="02010600030101010101" pitchFamily="2" charset="-122"/>
              </a:rPr>
              <a:t>. We have</a:t>
            </a:r>
          </a:p>
          <a:p>
            <a:pPr eaLnBrk="1" hangingPunct="1">
              <a:buFont typeface="Wingdings" panose="05000000000000000000" pitchFamily="2" charset="2"/>
              <a:buNone/>
            </a:pPr>
            <a:r>
              <a:rPr lang="en-US" altLang="zh-CN" sz="160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C</a:t>
            </a:r>
            <a:r>
              <a:rPr lang="en-US" altLang="zh-CN" sz="1600" i="1" baseline="-25000">
                <a:latin typeface="Times New Roman" panose="02020603050405020304" pitchFamily="18" charset="0"/>
                <a:ea typeface="宋体" panose="02010600030101010101" pitchFamily="2" charset="-122"/>
              </a:rPr>
              <a:t>i</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C</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baseline="30000">
                <a:latin typeface="Times New Roman" panose="02020603050405020304" pitchFamily="18" charset="0"/>
                <a:ea typeface="宋体" panose="02010600030101010101" pitchFamily="2" charset="-122"/>
              </a:rPr>
              <a:t> -1</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GB" altLang="zh-CN" sz="1600">
                <a:latin typeface="Times New Roman" panose="02020603050405020304" pitchFamily="18" charset="0"/>
                <a:ea typeface="StarBats"/>
                <a:cs typeface="StarBats"/>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a:t>
            </a:r>
          </a:p>
          <a:p>
            <a:pPr eaLnBrk="1" hangingPunct="1">
              <a:buFont typeface="Wingdings" panose="05000000000000000000" pitchFamily="2" charset="2"/>
              <a:buNone/>
            </a:pPr>
            <a:r>
              <a:rPr lang="en-GB" altLang="zh-CN" sz="1600" baseline="-250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ark</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mic</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a:latin typeface="Times New Roman" panose="02020603050405020304" pitchFamily="18" charset="0"/>
                <a:ea typeface="宋体" panose="02010600030101010101" pitchFamily="2" charset="-122"/>
              </a:rPr>
              <a:t>			       = </a:t>
            </a:r>
            <a:r>
              <a:rPr lang="en-US" altLang="zh-CN" sz="1600" i="1">
                <a:latin typeface="Times New Roman" panose="02020603050405020304" pitchFamily="18" charset="0"/>
                <a:ea typeface="宋体" panose="02010600030101010101" pitchFamily="2" charset="-122"/>
              </a:rPr>
              <a:t>mic</a:t>
            </a:r>
            <a:r>
              <a:rPr lang="en-US" altLang="zh-CN" sz="1600" baseline="30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mic</a:t>
            </a:r>
            <a:r>
              <a:rPr lang="en-US" altLang="zh-CN" sz="1600">
                <a:latin typeface="Times New Roman" panose="02020603050405020304" pitchFamily="18" charset="0"/>
                <a:ea typeface="宋体" panose="02010600030101010101" pitchFamily="2" charset="-122"/>
              </a:rPr>
              <a:t>(</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 </a:t>
            </a:r>
            <a:r>
              <a:rPr lang="en-GB" altLang="zh-CN" sz="1600">
                <a:latin typeface="Times New Roman" panose="02020603050405020304" pitchFamily="18" charset="0"/>
                <a:ea typeface="StarBats"/>
                <a:cs typeface="StarBats"/>
              </a:rPr>
              <a:t>⊕</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GB" altLang="zh-CN" sz="1600">
                <a:latin typeface="Times New Roman" panose="02020603050405020304" pitchFamily="18" charset="0"/>
                <a:ea typeface="StarBats"/>
                <a:cs typeface="StarBats"/>
              </a:rPr>
              <a:t>] ⊕</a:t>
            </a:r>
            <a:r>
              <a:rPr lang="en-US" altLang="zh-CN" sz="1600">
                <a:latin typeface="Times New Roman" panose="02020603050405020304" pitchFamily="18" charset="0"/>
                <a:ea typeface="宋体" panose="02010600030101010101" pitchFamily="2" charset="-122"/>
              </a:rPr>
              <a:t> </a:t>
            </a:r>
            <a:r>
              <a:rPr lang="en-US" altLang="zh-CN" sz="1600" i="1">
                <a:latin typeface="Times New Roman" panose="02020603050405020304" pitchFamily="18" charset="0"/>
                <a:ea typeface="宋体" panose="02010600030101010101" pitchFamily="2" charset="-122"/>
              </a:rPr>
              <a:t>K</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10-</a:t>
            </a:r>
            <a:r>
              <a:rPr lang="en-US" altLang="zh-CN" sz="1600" i="1" baseline="-25000">
                <a:latin typeface="Times New Roman" panose="02020603050405020304" pitchFamily="18" charset="0"/>
                <a:ea typeface="宋体" panose="02010600030101010101" pitchFamily="2" charset="-122"/>
              </a:rPr>
              <a:t>i</a:t>
            </a:r>
            <a:r>
              <a:rPr lang="en-US" altLang="zh-CN" sz="1600">
                <a:latin typeface="Times New Roman" panose="02020603050405020304" pitchFamily="18" charset="0"/>
                <a:ea typeface="宋体" panose="02010600030101010101" pitchFamily="2" charset="-122"/>
              </a:rPr>
              <a:t>)</a:t>
            </a:r>
          </a:p>
          <a:p>
            <a:pPr eaLnBrk="1" hangingPunct="1">
              <a:buFont typeface="Wingdings" panose="05000000000000000000" pitchFamily="2" charset="2"/>
              <a:buNone/>
            </a:pPr>
            <a:r>
              <a:rPr lang="en-US" altLang="zh-CN" sz="1600" baseline="-25000">
                <a:latin typeface="Times New Roman" panose="02020603050405020304" pitchFamily="18" charset="0"/>
                <a:ea typeface="宋体" panose="02010600030101010101" pitchFamily="2" charset="-122"/>
              </a:rPr>
              <a:t>			          </a:t>
            </a:r>
            <a:r>
              <a:rPr lang="en-US" altLang="zh-CN" sz="1600">
                <a:latin typeface="Times New Roman" panose="02020603050405020304" pitchFamily="18" charset="0"/>
                <a:ea typeface="宋体" panose="02010600030101010101" pitchFamily="2" charset="-122"/>
              </a:rPr>
              <a:t>= </a:t>
            </a:r>
            <a:r>
              <a:rPr lang="en-US" altLang="zh-CN" sz="1600" i="1" err="1">
                <a:latin typeface="Times New Roman" panose="02020603050405020304" pitchFamily="18" charset="0"/>
                <a:ea typeface="宋体" panose="02010600030101010101" pitchFamily="2" charset="-122"/>
              </a:rPr>
              <a:t>shr</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sub</a:t>
            </a:r>
            <a:r>
              <a:rPr lang="en-US" altLang="zh-CN" sz="1600">
                <a:latin typeface="Times New Roman" panose="02020603050405020304" pitchFamily="18" charset="0"/>
                <a:ea typeface="宋体" panose="02010600030101010101" pitchFamily="2" charset="-122"/>
              </a:rPr>
              <a:t>(</a:t>
            </a:r>
            <a:r>
              <a:rPr lang="en-US" altLang="zh-CN" sz="1600" i="1">
                <a:latin typeface="Times New Roman" panose="02020603050405020304" pitchFamily="18" charset="0"/>
                <a:ea typeface="宋体" panose="02010600030101010101" pitchFamily="2" charset="-122"/>
              </a:rPr>
              <a:t>A</a:t>
            </a:r>
            <a:r>
              <a:rPr lang="en-US" altLang="zh-CN" sz="1600" baseline="-25000">
                <a:latin typeface="Times New Roman" panose="02020603050405020304" pitchFamily="18" charset="0"/>
                <a:ea typeface="宋体" panose="02010600030101010101" pitchFamily="2" charset="-122"/>
              </a:rPr>
              <a:t>11-(</a:t>
            </a:r>
            <a:r>
              <a:rPr lang="en-US" altLang="zh-CN" sz="1600" i="1" baseline="-25000">
                <a:latin typeface="Times New Roman" panose="02020603050405020304" pitchFamily="18" charset="0"/>
                <a:ea typeface="宋体" panose="02010600030101010101" pitchFamily="2" charset="-122"/>
              </a:rPr>
              <a:t>i</a:t>
            </a:r>
            <a:r>
              <a:rPr lang="en-US" altLang="zh-CN" sz="1600" baseline="-25000">
                <a:latin typeface="Times New Roman" panose="02020603050405020304" pitchFamily="18" charset="0"/>
                <a:ea typeface="宋体" panose="02010600030101010101" pitchFamily="2" charset="-122"/>
              </a:rPr>
              <a:t>+1)</a:t>
            </a:r>
            <a:r>
              <a:rPr lang="en-US" altLang="zh-CN" sz="1600">
                <a:latin typeface="Times New Roman" panose="02020603050405020304" pitchFamily="18" charset="0"/>
                <a:ea typeface="宋体" panose="02010600030101010101" pitchFamily="2" charset="-122"/>
              </a:rPr>
              <a:t>))</a:t>
            </a:r>
          </a:p>
          <a:p>
            <a:pPr eaLnBrk="1" hangingPunct="1"/>
            <a:r>
              <a:rPr lang="en-US" altLang="zh-CN" sz="1600">
                <a:ea typeface="宋体" panose="02010600030101010101" pitchFamily="2" charset="-122"/>
              </a:rPr>
              <a:t>This completes the induction proof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275C1EC7-323A-4AC2-9B66-19A3C30FE61C}"/>
              </a:ext>
            </a:extLst>
          </p:cNvPr>
          <p:cNvSpPr>
            <a:spLocks noChangeArrowheads="1"/>
          </p:cNvSpPr>
          <p:nvPr/>
        </p:nvSpPr>
        <p:spPr bwMode="auto">
          <a:xfrm>
            <a:off x="840915" y="1150937"/>
            <a:ext cx="8016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eaLnBrk="0" hangingPunct="0">
              <a:spcBef>
                <a:spcPct val="20000"/>
              </a:spcBef>
              <a:buClr>
                <a:schemeClr val="accent2"/>
              </a:buClr>
              <a:buSzPct val="70000"/>
              <a:buFont typeface="Wingdings" panose="05000000000000000000" pitchFamily="2" charset="2"/>
              <a:buChar char="¨"/>
              <a:defRPr sz="2600">
                <a:solidFill>
                  <a:schemeClr val="tx1"/>
                </a:solidFill>
                <a:latin typeface="Arial" panose="020B0604020202020204" pitchFamily="34" charset="0"/>
              </a:defRPr>
            </a:lvl2pPr>
            <a:lvl3pPr marL="1143000" indent="-228600" eaLnBrk="0" hangingPunct="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eaLnBrk="0" hangingPunct="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eaLnBrk="0" hangingPunct="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
                <a:srgbClr val="9E9EFF"/>
              </a:buClr>
              <a:buSzTx/>
              <a:buFont typeface="Wingdings" panose="05000000000000000000" pitchFamily="2" charset="2"/>
              <a:buChar char=""/>
            </a:pPr>
            <a:r>
              <a:rPr lang="en-US" altLang="zh-CN" sz="2000"/>
              <a:t> </a:t>
            </a:r>
            <a:r>
              <a:rPr lang="en-US" altLang="zh-CN" sz="2400"/>
              <a:t>Finally, we have</a:t>
            </a:r>
          </a:p>
          <a:p>
            <a:pPr eaLnBrk="1" hangingPunct="1">
              <a:spcBef>
                <a:spcPct val="0"/>
              </a:spcBef>
              <a:buClr>
                <a:srgbClr val="9E9EFF"/>
              </a:buClr>
              <a:buSzTx/>
              <a:buFontTx/>
              <a:buNone/>
            </a:pPr>
            <a:r>
              <a:rPr lang="en-US" altLang="zh-CN" sz="2400" baseline="-25000"/>
              <a:t>	</a:t>
            </a:r>
          </a:p>
          <a:p>
            <a:pPr eaLnBrk="1" hangingPunct="1">
              <a:spcBef>
                <a:spcPct val="0"/>
              </a:spcBef>
              <a:buClr>
                <a:srgbClr val="9E9EFF"/>
              </a:buClr>
              <a:buSzTx/>
              <a:buFontTx/>
              <a:buNone/>
            </a:pPr>
            <a:r>
              <a:rPr lang="en-US" altLang="zh-CN" sz="2400" baseline="-25000"/>
              <a:t>	</a:t>
            </a:r>
            <a:r>
              <a:rPr lang="en-US" altLang="zh-CN" sz="2400">
                <a:latin typeface="Times New Roman" panose="02020603050405020304" pitchFamily="18" charset="0"/>
              </a:rPr>
              <a:t>C</a:t>
            </a:r>
            <a:r>
              <a:rPr lang="en-US" altLang="zh-CN" sz="2400" baseline="-25000">
                <a:latin typeface="Times New Roman" panose="02020603050405020304" pitchFamily="18" charset="0"/>
              </a:rPr>
              <a:t>11</a:t>
            </a:r>
            <a:r>
              <a:rPr lang="en-US" altLang="zh-CN" sz="2400">
                <a:latin typeface="Times New Roman" panose="02020603050405020304" pitchFamily="18" charset="0"/>
              </a:rPr>
              <a:t> = ark(sub</a:t>
            </a:r>
            <a:r>
              <a:rPr lang="en-US" altLang="zh-CN" sz="2400" baseline="30000">
                <a:latin typeface="Times New Roman" panose="02020603050405020304" pitchFamily="18" charset="0"/>
              </a:rPr>
              <a:t>-1</a:t>
            </a:r>
            <a:r>
              <a:rPr lang="en-US" altLang="zh-CN" sz="2400">
                <a:latin typeface="Times New Roman" panose="02020603050405020304" pitchFamily="18" charset="0"/>
              </a:rPr>
              <a:t>(shr</a:t>
            </a:r>
            <a:r>
              <a:rPr lang="en-US" altLang="zh-CN" sz="2400" baseline="30000">
                <a:latin typeface="Times New Roman" panose="02020603050405020304" pitchFamily="18" charset="0"/>
              </a:rPr>
              <a:t>-1</a:t>
            </a:r>
            <a:r>
              <a:rPr lang="en-US" altLang="zh-CN" sz="2400">
                <a:latin typeface="Times New Roman" panose="02020603050405020304" pitchFamily="18" charset="0"/>
              </a:rPr>
              <a:t>(C</a:t>
            </a:r>
            <a:r>
              <a:rPr lang="en-US" altLang="zh-CN" sz="2400" baseline="-25000">
                <a:latin typeface="Times New Roman" panose="02020603050405020304" pitchFamily="18" charset="0"/>
              </a:rPr>
              <a:t>10</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r>
              <a:rPr lang="en-US" altLang="zh-CN" sz="2400">
                <a:latin typeface="Times New Roman" panose="02020603050405020304" pitchFamily="18" charset="0"/>
              </a:rPr>
              <a:t>)</a:t>
            </a:r>
          </a:p>
          <a:p>
            <a:pPr eaLnBrk="1" hangingPunct="1">
              <a:spcBef>
                <a:spcPct val="0"/>
              </a:spcBef>
              <a:buClr>
                <a:srgbClr val="9E9EFF"/>
              </a:buClr>
              <a:buSzTx/>
              <a:buFontTx/>
              <a:buNone/>
            </a:pPr>
            <a:r>
              <a:rPr lang="en-US" altLang="zh-CN" sz="2400" baseline="-25000">
                <a:latin typeface="Times New Roman" panose="02020603050405020304" pitchFamily="18" charset="0"/>
              </a:rPr>
              <a:t>	         </a:t>
            </a:r>
            <a:r>
              <a:rPr lang="en-US" altLang="zh-CN" sz="2400">
                <a:latin typeface="Times New Roman" panose="02020603050405020304" pitchFamily="18" charset="0"/>
              </a:rPr>
              <a:t>= sub</a:t>
            </a:r>
            <a:r>
              <a:rPr lang="en-US" altLang="zh-CN" sz="2400" baseline="30000">
                <a:latin typeface="Times New Roman" panose="02020603050405020304" pitchFamily="18" charset="0"/>
              </a:rPr>
              <a:t>-1</a:t>
            </a:r>
            <a:r>
              <a:rPr lang="en-US" altLang="zh-CN" sz="2400">
                <a:latin typeface="Times New Roman" panose="02020603050405020304" pitchFamily="18" charset="0"/>
              </a:rPr>
              <a:t>(shr</a:t>
            </a:r>
            <a:r>
              <a:rPr lang="en-US" altLang="zh-CN" sz="2400" baseline="30000">
                <a:latin typeface="Times New Roman" panose="02020603050405020304" pitchFamily="18" charset="0"/>
              </a:rPr>
              <a:t>-1</a:t>
            </a:r>
            <a:r>
              <a:rPr lang="en-US" altLang="zh-CN" sz="2400">
                <a:latin typeface="Times New Roman" panose="02020603050405020304" pitchFamily="18" charset="0"/>
              </a:rPr>
              <a:t>(</a:t>
            </a:r>
            <a:r>
              <a:rPr lang="en-US" altLang="zh-CN" sz="2400" err="1">
                <a:latin typeface="Times New Roman" panose="02020603050405020304" pitchFamily="18" charset="0"/>
              </a:rPr>
              <a:t>shr</a:t>
            </a:r>
            <a:r>
              <a:rPr lang="en-US" altLang="zh-CN" sz="2400">
                <a:latin typeface="Times New Roman" panose="02020603050405020304" pitchFamily="18" charset="0"/>
              </a:rPr>
              <a:t>(sub(A</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1</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0</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r>
              <a:rPr lang="en-US" altLang="zh-CN" sz="2400">
                <a:latin typeface="Times New Roman" panose="02020603050405020304" pitchFamily="18" charset="0"/>
              </a:rPr>
              <a:t>) </a:t>
            </a:r>
            <a:r>
              <a:rPr lang="en-GB" altLang="zh-CN" sz="2400">
                <a:latin typeface="Times New Roman" panose="02020603050405020304" pitchFamily="18" charset="0"/>
                <a:ea typeface="StarBats"/>
                <a:cs typeface="StarBats"/>
              </a:rPr>
              <a:t>⊕</a:t>
            </a:r>
            <a:r>
              <a:rPr lang="en-US" altLang="zh-CN" sz="2400">
                <a:latin typeface="Times New Roman" panose="02020603050405020304" pitchFamily="18" charset="0"/>
              </a:rPr>
              <a:t> K</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latin typeface="Times New Roman" panose="02020603050405020304" pitchFamily="18" charset="0"/>
              </a:rPr>
              <a:t>	      = A</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a:p>
            <a:pPr eaLnBrk="1" hangingPunct="1">
              <a:spcBef>
                <a:spcPct val="0"/>
              </a:spcBef>
              <a:buClr>
                <a:srgbClr val="9E9EFF"/>
              </a:buClr>
              <a:buSzTx/>
              <a:buFont typeface="Wingdings" panose="05000000000000000000" pitchFamily="2" charset="2"/>
              <a:buChar char=""/>
            </a:pPr>
            <a:endParaRPr lang="en-US" altLang="zh-CN" sz="2400">
              <a:latin typeface="Times New Roman" panose="02020603050405020304" pitchFamily="18" charset="0"/>
            </a:endParaRPr>
          </a:p>
          <a:p>
            <a:pPr eaLnBrk="1" hangingPunct="1">
              <a:spcBef>
                <a:spcPct val="0"/>
              </a:spcBef>
              <a:buClr>
                <a:srgbClr val="9E9EFF"/>
              </a:buClr>
              <a:buSzTx/>
              <a:buFontTx/>
              <a:buNone/>
            </a:pPr>
            <a:r>
              <a:rPr lang="en-US" altLang="zh-CN" sz="2400"/>
              <a:t>This completes the correctness proof of AES-128 Decryption</a:t>
            </a:r>
          </a:p>
          <a:p>
            <a:pPr eaLnBrk="1" hangingPunct="1">
              <a:spcBef>
                <a:spcPct val="0"/>
              </a:spcBef>
              <a:buClr>
                <a:srgbClr val="9E9EFF"/>
              </a:buClr>
              <a:buSzTx/>
              <a:buFontTx/>
              <a:buNone/>
            </a:pPr>
            <a:r>
              <a:rPr lang="en-US" altLang="zh-CN" sz="2400" baseline="-25000"/>
              <a:t>			</a:t>
            </a:r>
          </a:p>
          <a:p>
            <a:pPr eaLnBrk="1" hangingPunct="1">
              <a:spcBef>
                <a:spcPct val="0"/>
              </a:spcBef>
              <a:buClr>
                <a:srgbClr val="9E9EFF"/>
              </a:buClr>
              <a:buSzTx/>
              <a:buFontTx/>
              <a:buNone/>
            </a:pPr>
            <a:endParaRPr lang="en-US" altLang="zh-CN" sz="2400" baseline="-25000"/>
          </a:p>
          <a:p>
            <a:pPr eaLnBrk="1" hangingPunct="1">
              <a:spcBef>
                <a:spcPct val="0"/>
              </a:spcBef>
              <a:buClr>
                <a:srgbClr val="9E9EFF"/>
              </a:buClr>
              <a:buSzTx/>
              <a:buFont typeface="Wingdings" panose="05000000000000000000" pitchFamily="2" charset="2"/>
              <a:buChar char=""/>
            </a:pPr>
            <a:endParaRPr lang="en-US" altLang="zh-CN" sz="2000" baseline="-25000"/>
          </a:p>
          <a:p>
            <a:pPr eaLnBrk="1" hangingPunct="1">
              <a:spcBef>
                <a:spcPct val="0"/>
              </a:spcBef>
              <a:buClr>
                <a:srgbClr val="9E9EFF"/>
              </a:buClr>
              <a:buSzTx/>
              <a:buFont typeface="Wingdings" panose="05000000000000000000" pitchFamily="2" charset="2"/>
              <a:buChar char=""/>
            </a:pPr>
            <a:endParaRPr lang="en-US" altLang="zh-CN" sz="2000" baseline="-25000"/>
          </a:p>
        </p:txBody>
      </p:sp>
      <p:sp>
        <p:nvSpPr>
          <p:cNvPr id="3" name="Title 4">
            <a:extLst>
              <a:ext uri="{FF2B5EF4-FFF2-40B4-BE49-F238E27FC236}">
                <a16:creationId xmlns:a16="http://schemas.microsoft.com/office/drawing/2014/main" id="{8EB1874B-344F-4023-ADFB-A33E80E4773B}"/>
              </a:ext>
            </a:extLst>
          </p:cNvPr>
          <p:cNvSpPr txBox="1">
            <a:spLocks/>
          </p:cNvSpPr>
          <p:nvPr/>
        </p:nvSpPr>
        <p:spPr bwMode="auto">
          <a:xfrm>
            <a:off x="1343472" y="-69011"/>
            <a:ext cx="75438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3600" kern="0">
                <a:ea typeface="宋体" panose="02010600030101010101" pitchFamily="2" charset="-122"/>
              </a:rPr>
              <a:t>Correctness Proof of Decryption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927648" y="188566"/>
            <a:ext cx="6661248" cy="792163"/>
          </a:xfrm>
        </p:spPr>
        <p:txBody>
          <a:bodyPr/>
          <a:lstStyle/>
          <a:p>
            <a:pPr eaLnBrk="1" hangingPunct="1"/>
            <a:r>
              <a:rPr lang="en-US" altLang="en-US"/>
              <a:t>Textbooks and References</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a:t>Text books</a:t>
            </a:r>
          </a:p>
          <a:p>
            <a:pPr marL="0" indent="0" eaLnBrk="1" hangingPunct="1">
              <a:spcBef>
                <a:spcPct val="25000"/>
              </a:spcBef>
              <a:buNone/>
            </a:pPr>
            <a:endParaRPr lang="en-US" altLang="en-US"/>
          </a:p>
          <a:p>
            <a:pPr marL="0" indent="0" eaLnBrk="1" hangingPunct="1">
              <a:spcBef>
                <a:spcPct val="25000"/>
              </a:spcBef>
              <a:buNone/>
            </a:pPr>
            <a:endParaRPr lang="en-GB" altLang="en-US"/>
          </a:p>
        </p:txBody>
      </p:sp>
      <p:sp>
        <p:nvSpPr>
          <p:cNvPr id="2" name="Rectangle 1">
            <a:extLst>
              <a:ext uri="{FF2B5EF4-FFF2-40B4-BE49-F238E27FC236}">
                <a16:creationId xmlns:a16="http://schemas.microsoft.com/office/drawing/2014/main" id="{2EC6BF2E-3E4F-4B44-9AB7-7782F5E6277D}"/>
              </a:ext>
            </a:extLst>
          </p:cNvPr>
          <p:cNvSpPr/>
          <p:nvPr/>
        </p:nvSpPr>
        <p:spPr>
          <a:xfrm>
            <a:off x="2260110" y="5297543"/>
            <a:ext cx="3089518" cy="400110"/>
          </a:xfrm>
          <a:prstGeom prst="rect">
            <a:avLst/>
          </a:prstGeom>
        </p:spPr>
        <p:txBody>
          <a:bodyPr wrap="square">
            <a:spAutoFit/>
          </a:bodyPr>
          <a:lstStyle/>
          <a:p>
            <a:r>
              <a:rPr lang="en-US" sz="2000">
                <a:latin typeface="Times New Roman" panose="02020603050405020304" pitchFamily="18" charset="0"/>
                <a:ea typeface="Times New Roman" panose="02020603050405020304" pitchFamily="18" charset="0"/>
              </a:rPr>
              <a:t>[1] Chapter 4,6</a:t>
            </a:r>
            <a:endParaRPr lang="en-US" sz="2000"/>
          </a:p>
        </p:txBody>
      </p:sp>
      <p:sp>
        <p:nvSpPr>
          <p:cNvPr id="3" name="Rectangle 2">
            <a:extLst>
              <a:ext uri="{FF2B5EF4-FFF2-40B4-BE49-F238E27FC236}">
                <a16:creationId xmlns:a16="http://schemas.microsoft.com/office/drawing/2014/main" id="{564AF6BE-42FE-4845-BDF7-2FD8337A5BF2}"/>
              </a:ext>
            </a:extLst>
          </p:cNvPr>
          <p:cNvSpPr/>
          <p:nvPr/>
        </p:nvSpPr>
        <p:spPr>
          <a:xfrm>
            <a:off x="6429164" y="5297543"/>
            <a:ext cx="3366120" cy="400110"/>
          </a:xfrm>
          <a:prstGeom prst="rect">
            <a:avLst/>
          </a:prstGeom>
        </p:spPr>
        <p:txBody>
          <a:bodyPr wrap="square">
            <a:spAutoFit/>
          </a:bodyPr>
          <a:lstStyle/>
          <a:p>
            <a:pPr marL="457200">
              <a:spcAft>
                <a:spcPts val="0"/>
              </a:spcAft>
            </a:pPr>
            <a:r>
              <a:rPr lang="en-US" sz="2000">
                <a:latin typeface="Calibri" panose="020F0502020204030204" pitchFamily="34" charset="0"/>
                <a:ea typeface="Calibri" panose="020F0502020204030204" pitchFamily="34" charset="0"/>
              </a:rPr>
              <a:t>[2] Chapter 5</a:t>
            </a:r>
            <a:endParaRPr lang="en-US" sz="2000">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1691355"/>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736" y="1629625"/>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332656"/>
            <a:ext cx="7632848" cy="646321"/>
          </a:xfrm>
        </p:spPr>
        <p:txBody>
          <a:bodyPr wrap="square">
            <a:spAutoFit/>
          </a:bodyPr>
          <a:lstStyle/>
          <a:p>
            <a:r>
              <a:rPr lang="en-IN" altLang="en-US" spc="-400">
                <a:ea typeface="ヒラギノ角ゴ Pro W3" charset="-128"/>
              </a:rPr>
              <a:t>A E </a:t>
            </a:r>
            <a:r>
              <a:rPr lang="en-IN" altLang="en-US">
                <a:ea typeface="ヒラギノ角ゴ Pro W3" charset="-128"/>
              </a:rPr>
              <a:t>S Key Expansion</a:t>
            </a:r>
            <a:endParaRPr lang="en-US" sz="2800"/>
          </a:p>
        </p:txBody>
      </p:sp>
      <p:sp>
        <p:nvSpPr>
          <p:cNvPr id="3" name="Content Placeholder 2"/>
          <p:cNvSpPr>
            <a:spLocks noGrp="1"/>
          </p:cNvSpPr>
          <p:nvPr>
            <p:ph idx="1"/>
          </p:nvPr>
        </p:nvSpPr>
        <p:spPr>
          <a:xfrm>
            <a:off x="602704" y="1124744"/>
            <a:ext cx="10893896" cy="5209118"/>
          </a:xfrm>
        </p:spPr>
        <p:txBody>
          <a:bodyPr>
            <a:noAutofit/>
          </a:bodyPr>
          <a:lstStyle/>
          <a:p>
            <a:pPr marL="266700" indent="-266700">
              <a:buSzPct val="100000"/>
              <a:defRPr/>
            </a:pPr>
            <a:r>
              <a:rPr lang="en-IN" sz="2200"/>
              <a:t>Takes as input a four-word (16 byte) key and produces a linear array of 44 words (176) bytes</a:t>
            </a:r>
          </a:p>
          <a:p>
            <a:pPr marL="753618" lvl="1" indent="-266700">
              <a:buSzPct val="100000"/>
              <a:defRPr/>
            </a:pPr>
            <a:r>
              <a:rPr lang="en-IN" sz="2200"/>
              <a:t>This is sufficient to provide a four-word round key for the initial </a:t>
            </a:r>
            <a:r>
              <a:rPr lang="en-IN" sz="2200" err="1"/>
              <a:t>AddRoundKey</a:t>
            </a:r>
            <a:r>
              <a:rPr lang="en-IN" sz="2200"/>
              <a:t> stage and each of the 10 rounds of the cipher</a:t>
            </a:r>
          </a:p>
          <a:p>
            <a:pPr marL="266700" indent="-266700">
              <a:buSzPct val="100000"/>
              <a:defRPr/>
            </a:pPr>
            <a:r>
              <a:rPr lang="en-IN" sz="2200"/>
              <a:t>Key is copied into the first four words of the expanded key</a:t>
            </a:r>
          </a:p>
          <a:p>
            <a:pPr marL="753618" lvl="1" indent="-266700">
              <a:buSzPct val="100000"/>
              <a:defRPr/>
            </a:pPr>
            <a:r>
              <a:rPr lang="en-IN" sz="2200"/>
              <a:t>The remainder of the expanded key is filled in four words at a time</a:t>
            </a:r>
          </a:p>
          <a:p>
            <a:pPr marL="266700" indent="-266700">
              <a:buSzPct val="100000"/>
              <a:defRPr/>
            </a:pPr>
            <a:r>
              <a:rPr lang="en-IN" sz="2200"/>
              <a:t>Each added word </a:t>
            </a:r>
            <a:r>
              <a:rPr lang="en-IN" sz="2200" i="1"/>
              <a:t>w</a:t>
            </a:r>
            <a:r>
              <a:rPr lang="en-IN" sz="2200"/>
              <a:t>[</a:t>
            </a:r>
            <a:r>
              <a:rPr lang="en-IN" sz="2200" err="1"/>
              <a:t>i</a:t>
            </a:r>
            <a:r>
              <a:rPr lang="en-IN" sz="2200"/>
              <a:t>] depends on the immediately preceding word, </a:t>
            </a:r>
            <a:r>
              <a:rPr lang="en-IN" sz="2200" i="1"/>
              <a:t>w[</a:t>
            </a:r>
            <a:r>
              <a:rPr lang="en-IN" sz="2200" i="1" err="1"/>
              <a:t>i</a:t>
            </a:r>
            <a:r>
              <a:rPr lang="en-IN" sz="2200" i="1"/>
              <a:t> – 1]</a:t>
            </a:r>
            <a:r>
              <a:rPr lang="en-IN" sz="2200"/>
              <a:t>, and the word four positions back, w[</a:t>
            </a:r>
            <a:r>
              <a:rPr lang="en-IN" sz="2200" err="1"/>
              <a:t>i</a:t>
            </a:r>
            <a:r>
              <a:rPr lang="en-IN" sz="2200"/>
              <a:t> – 4]</a:t>
            </a:r>
          </a:p>
          <a:p>
            <a:pPr marL="753618" lvl="1" indent="-266700">
              <a:buSzPct val="100000"/>
              <a:defRPr/>
            </a:pPr>
            <a:r>
              <a:rPr lang="en-IN" sz="2200"/>
              <a:t>In three out of four cases a simple </a:t>
            </a:r>
            <a:r>
              <a:rPr lang="en-IN" sz="2200" spc="-300"/>
              <a:t>X O </a:t>
            </a:r>
            <a:r>
              <a:rPr lang="en-IN" sz="2200"/>
              <a:t>R is used</a:t>
            </a:r>
          </a:p>
          <a:p>
            <a:pPr marL="753618" lvl="1" indent="-266700">
              <a:buSzPct val="100000"/>
              <a:defRPr/>
            </a:pPr>
            <a:r>
              <a:rPr lang="en-IN" sz="2200"/>
              <a:t>For a word whose position in the w array is a multiple of 4, a more complex function is used</a:t>
            </a:r>
          </a:p>
        </p:txBody>
      </p:sp>
    </p:spTree>
    <p:extLst>
      <p:ext uri="{BB962C8B-B14F-4D97-AF65-F5344CB8AC3E}">
        <p14:creationId xmlns:p14="http://schemas.microsoft.com/office/powerpoint/2010/main" val="2511428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40" y="0"/>
            <a:ext cx="7740352" cy="646321"/>
          </a:xfrm>
        </p:spPr>
        <p:txBody>
          <a:bodyPr wrap="square">
            <a:spAutoFit/>
          </a:bodyPr>
          <a:lstStyle/>
          <a:p>
            <a:r>
              <a:rPr lang="en-IN" altLang="en-US" spc="-400">
                <a:ea typeface="ヒラギノ角ゴ Pro W3" charset="-128"/>
              </a:rPr>
              <a:t>A E </a:t>
            </a:r>
            <a:r>
              <a:rPr lang="en-IN" altLang="en-US">
                <a:ea typeface="ヒラギノ角ゴ Pro W3" charset="-128"/>
              </a:rPr>
              <a:t>S Key Expansion</a:t>
            </a:r>
            <a:endParaRPr lang="en-US" sz="2800"/>
          </a:p>
        </p:txBody>
      </p:sp>
      <p:pic>
        <p:nvPicPr>
          <p:cNvPr id="7" name="Picture 2" descr="a. Overall algorithm: 16 bytes in a 4-by-4 matrix have cells k sub 0 through k sub 15 down the columns. Flow from each column leads to cells in a row from w sub 0 to w sub 3. Flow from each of these cells leads through an X O R operation to row matrix cells w sub 4 through w sub 7, respectively. A flow from w sub 3 in the first row passes through g to the first X O R operation (w sub 0 to w sub 4). Flow from w sub 4, w sub 5, and w sub 6 rises to the next X O R operation. This sequence is repeated to a row from w sub 40 to w sub 43.&#10;b. Function g: a flow is illustrated from w into g, where flow leads through a row matrix from B sub 0 to B sub 3, which is then shifted to B sub 1 through B sub 0. Flow then leads through states S to B prime sub 1 to B prime sub 0, and then to an X O R operation with input from a row with cells R C sub j, 0, 0, and 0. Flow then leads out of function g to w prime.&#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066369" y="1124744"/>
            <a:ext cx="9577064" cy="4972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9339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0"/>
            <a:ext cx="7472144" cy="646321"/>
          </a:xfrm>
        </p:spPr>
        <p:txBody>
          <a:bodyPr wrap="square">
            <a:spAutoFit/>
          </a:bodyPr>
          <a:lstStyle/>
          <a:p>
            <a:r>
              <a:rPr lang="en-AU"/>
              <a:t>Key Expansion Rationale </a:t>
            </a:r>
            <a:r>
              <a:rPr lang="en-AU" sz="2800"/>
              <a:t>(1 of 2)</a:t>
            </a:r>
            <a:endParaRPr lang="en-US" sz="2800"/>
          </a:p>
        </p:txBody>
      </p:sp>
      <p:sp>
        <p:nvSpPr>
          <p:cNvPr id="3" name="Content Placeholder 2"/>
          <p:cNvSpPr>
            <a:spLocks noGrp="1"/>
          </p:cNvSpPr>
          <p:nvPr>
            <p:ph idx="1"/>
          </p:nvPr>
        </p:nvSpPr>
        <p:spPr>
          <a:xfrm>
            <a:off x="767408" y="1217364"/>
            <a:ext cx="10297144" cy="1646595"/>
          </a:xfrm>
        </p:spPr>
        <p:txBody>
          <a:bodyPr wrap="square">
            <a:spAutoFit/>
          </a:bodyPr>
          <a:lstStyle/>
          <a:p>
            <a:pPr marL="266700" indent="-266700">
              <a:spcBef>
                <a:spcPts val="600"/>
              </a:spcBef>
              <a:buSzPct val="100000"/>
            </a:pPr>
            <a:r>
              <a:rPr lang="en-IN" sz="2400"/>
              <a:t>The </a:t>
            </a:r>
            <a:r>
              <a:rPr lang="en-IN" sz="2400" err="1"/>
              <a:t>Rijndael</a:t>
            </a:r>
            <a:r>
              <a:rPr lang="en-IN" sz="2400"/>
              <a:t> developers designed the expansion key algorithm to be resistant to known cryptanalytic attacks</a:t>
            </a:r>
          </a:p>
          <a:p>
            <a:pPr marL="266700" indent="-266700">
              <a:spcBef>
                <a:spcPts val="600"/>
              </a:spcBef>
              <a:buSzPct val="100000"/>
            </a:pPr>
            <a:r>
              <a:rPr lang="en-IN" sz="2400"/>
              <a:t>Inclusion of a round-dependent round constant eliminates the symmetry between the ways in which round keys are generated in different rounds</a:t>
            </a:r>
          </a:p>
        </p:txBody>
      </p:sp>
    </p:spTree>
    <p:extLst>
      <p:ext uri="{BB962C8B-B14F-4D97-AF65-F5344CB8AC3E}">
        <p14:creationId xmlns:p14="http://schemas.microsoft.com/office/powerpoint/2010/main" val="3253042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214488"/>
            <a:ext cx="9381728" cy="646321"/>
          </a:xfrm>
        </p:spPr>
        <p:txBody>
          <a:bodyPr wrap="square">
            <a:spAutoFit/>
          </a:bodyPr>
          <a:lstStyle/>
          <a:p>
            <a:r>
              <a:rPr lang="en-AU"/>
              <a:t>Key Expansion Rationale </a:t>
            </a:r>
            <a:r>
              <a:rPr lang="en-AU" sz="2800"/>
              <a:t>(2 of 2)</a:t>
            </a:r>
            <a:endParaRPr lang="en-US" sz="2800"/>
          </a:p>
        </p:txBody>
      </p:sp>
      <p:sp>
        <p:nvSpPr>
          <p:cNvPr id="6" name="Content Placeholder 5"/>
          <p:cNvSpPr>
            <a:spLocks noGrp="1"/>
          </p:cNvSpPr>
          <p:nvPr>
            <p:ph idx="13"/>
          </p:nvPr>
        </p:nvSpPr>
        <p:spPr>
          <a:xfrm>
            <a:off x="767408" y="1052736"/>
            <a:ext cx="11017224" cy="4302706"/>
          </a:xfrm>
        </p:spPr>
        <p:txBody>
          <a:bodyPr wrap="square">
            <a:spAutoFit/>
          </a:bodyPr>
          <a:lstStyle/>
          <a:p>
            <a:pPr>
              <a:spcBef>
                <a:spcPts val="600"/>
              </a:spcBef>
            </a:pPr>
            <a:r>
              <a:rPr lang="en-IN" sz="2400"/>
              <a:t>The specific criteria that were used are:</a:t>
            </a:r>
          </a:p>
          <a:p>
            <a:pPr lvl="1"/>
            <a:r>
              <a:rPr lang="en-IN" sz="2400"/>
              <a:t>Knowledge of a part of the cipher key or round key does not enable calculation of many other round-key bits</a:t>
            </a:r>
          </a:p>
          <a:p>
            <a:pPr lvl="1"/>
            <a:r>
              <a:rPr lang="en-IN" sz="2400"/>
              <a:t>An invertible transformation</a:t>
            </a:r>
          </a:p>
          <a:p>
            <a:pPr lvl="1"/>
            <a:r>
              <a:rPr lang="en-IN" sz="2400"/>
              <a:t>Speed on a wide range of processors</a:t>
            </a:r>
          </a:p>
          <a:p>
            <a:pPr lvl="1"/>
            <a:r>
              <a:rPr lang="en-IN" sz="2400"/>
              <a:t>Usage of round constants to eliminate symmetries</a:t>
            </a:r>
          </a:p>
          <a:p>
            <a:pPr lvl="1"/>
            <a:r>
              <a:rPr lang="en-IN" sz="2400"/>
              <a:t>Diffusion of cipher key differences into the round keys</a:t>
            </a:r>
          </a:p>
          <a:p>
            <a:pPr lvl="1"/>
            <a:r>
              <a:rPr lang="en-IN" sz="2400"/>
              <a:t>Enough nonlinearity to prohibit the full determination of round key differences from cipher key differences only</a:t>
            </a:r>
          </a:p>
          <a:p>
            <a:pPr lvl="1"/>
            <a:r>
              <a:rPr lang="en-IN" sz="2400"/>
              <a:t>Simplicity of description</a:t>
            </a:r>
          </a:p>
        </p:txBody>
      </p:sp>
    </p:spTree>
    <p:extLst>
      <p:ext uri="{BB962C8B-B14F-4D97-AF65-F5344CB8AC3E}">
        <p14:creationId xmlns:p14="http://schemas.microsoft.com/office/powerpoint/2010/main" val="3664508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2105"/>
            <a:ext cx="8229600" cy="646321"/>
          </a:xfrm>
        </p:spPr>
        <p:txBody>
          <a:bodyPr wrap="square">
            <a:spAutoFit/>
          </a:bodyPr>
          <a:lstStyle/>
          <a:p>
            <a:r>
              <a:rPr lang="en-AU" spc="-400"/>
              <a:t>A E </a:t>
            </a:r>
            <a:r>
              <a:rPr lang="en-AU"/>
              <a:t>S Implementation</a:t>
            </a:r>
            <a:endParaRPr lang="en-US" sz="2800"/>
          </a:p>
        </p:txBody>
      </p:sp>
      <p:sp>
        <p:nvSpPr>
          <p:cNvPr id="3" name="Content Placeholder 2"/>
          <p:cNvSpPr>
            <a:spLocks noGrp="1"/>
          </p:cNvSpPr>
          <p:nvPr>
            <p:ph idx="1"/>
          </p:nvPr>
        </p:nvSpPr>
        <p:spPr>
          <a:xfrm>
            <a:off x="551384" y="1052737"/>
            <a:ext cx="5392216" cy="5228091"/>
          </a:xfrm>
        </p:spPr>
        <p:txBody>
          <a:bodyPr>
            <a:noAutofit/>
          </a:bodyPr>
          <a:lstStyle/>
          <a:p>
            <a:pPr marL="266700" indent="-266700">
              <a:buSzPct val="100000"/>
            </a:pPr>
            <a:r>
              <a:rPr lang="en-IN" sz="2400" spc="-250"/>
              <a:t>A E </a:t>
            </a:r>
            <a:r>
              <a:rPr lang="en-IN" sz="2400"/>
              <a:t>S decryption cipher is not identical to the encryption cipher</a:t>
            </a:r>
          </a:p>
          <a:p>
            <a:pPr marL="753618" lvl="1" indent="-266700">
              <a:buSzPct val="100000"/>
            </a:pPr>
            <a:r>
              <a:rPr lang="en-IN" sz="2400"/>
              <a:t>The sequence of transformations differs although the form of the key schedules is the same</a:t>
            </a:r>
          </a:p>
          <a:p>
            <a:pPr marL="753618" lvl="1" indent="-266700">
              <a:buSzPct val="100000"/>
            </a:pPr>
            <a:r>
              <a:rPr lang="en-IN" sz="2400"/>
              <a:t>Has the disadvantage that two separate software or firmware modules are needed for applications that require both encryption and decryption</a:t>
            </a:r>
          </a:p>
        </p:txBody>
      </p:sp>
      <p:sp>
        <p:nvSpPr>
          <p:cNvPr id="6" name="Content Placeholder 5"/>
          <p:cNvSpPr>
            <a:spLocks noGrp="1"/>
          </p:cNvSpPr>
          <p:nvPr>
            <p:ph idx="13"/>
          </p:nvPr>
        </p:nvSpPr>
        <p:spPr>
          <a:xfrm>
            <a:off x="6261425" y="1044788"/>
            <a:ext cx="4744142" cy="4403272"/>
          </a:xfrm>
        </p:spPr>
        <p:txBody>
          <a:bodyPr/>
          <a:lstStyle/>
          <a:p>
            <a:pPr marL="285750" indent="-285750"/>
            <a:r>
              <a:rPr lang="en-IN" sz="2400"/>
              <a:t>Two separate changes are needed to bring the decryption structure in line with the encryption structure</a:t>
            </a:r>
          </a:p>
          <a:p>
            <a:pPr marL="285750" indent="-285750"/>
            <a:r>
              <a:rPr lang="en-IN" sz="2400"/>
              <a:t>The first two stages of the decryption round need to be interchanged</a:t>
            </a:r>
          </a:p>
          <a:p>
            <a:pPr marL="285750" indent="-285750"/>
            <a:r>
              <a:rPr lang="en-IN" sz="2400"/>
              <a:t>The second two stages of the decryption round need to be interchanged</a:t>
            </a:r>
          </a:p>
        </p:txBody>
      </p:sp>
    </p:spTree>
    <p:extLst>
      <p:ext uri="{BB962C8B-B14F-4D97-AF65-F5344CB8AC3E}">
        <p14:creationId xmlns:p14="http://schemas.microsoft.com/office/powerpoint/2010/main" val="2066583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008F609-D6FC-44B6-BE7C-5916A30BBAE6}"/>
              </a:ext>
            </a:extLst>
          </p:cNvPr>
          <p:cNvSpPr>
            <a:spLocks noGrp="1"/>
          </p:cNvSpPr>
          <p:nvPr>
            <p:ph type="ctrTitle"/>
          </p:nvPr>
        </p:nvSpPr>
        <p:spPr>
          <a:xfrm>
            <a:off x="1415480" y="-350234"/>
            <a:ext cx="7772400" cy="1470025"/>
          </a:xfrm>
        </p:spPr>
        <p:txBody>
          <a:bodyPr/>
          <a:lstStyle/>
          <a:p>
            <a:pPr eaLnBrk="1" hangingPunct="1"/>
            <a:r>
              <a:rPr lang="en-US" altLang="en-US">
                <a:ea typeface="ＭＳ Ｐゴシック" panose="020B0600070205080204" pitchFamily="34" charset="-128"/>
              </a:rPr>
              <a:t>Modes of Operations</a:t>
            </a:r>
          </a:p>
        </p:txBody>
      </p:sp>
      <p:sp>
        <p:nvSpPr>
          <p:cNvPr id="3" name="Rectangle 2">
            <a:extLst>
              <a:ext uri="{FF2B5EF4-FFF2-40B4-BE49-F238E27FC236}">
                <a16:creationId xmlns:a16="http://schemas.microsoft.com/office/drawing/2014/main" id="{19787084-06CF-4331-B898-100CFAE5A110}"/>
              </a:ext>
            </a:extLst>
          </p:cNvPr>
          <p:cNvSpPr/>
          <p:nvPr/>
        </p:nvSpPr>
        <p:spPr>
          <a:xfrm>
            <a:off x="819944" y="1124744"/>
            <a:ext cx="6030416" cy="523220"/>
          </a:xfrm>
          <a:prstGeom prst="rect">
            <a:avLst/>
          </a:prstGeom>
        </p:spPr>
        <p:txBody>
          <a:bodyPr wrap="square">
            <a:spAutoFit/>
          </a:bodyPr>
          <a:lstStyle/>
          <a:p>
            <a:pPr marL="457200" indent="-457200">
              <a:buFont typeface="Wingdings" panose="05000000000000000000" pitchFamily="2" charset="2"/>
              <a:buChar char="Ø"/>
            </a:pPr>
            <a:r>
              <a:rPr lang="en-US"/>
              <a:t>NIST has approved 14 modes </a:t>
            </a:r>
          </a:p>
        </p:txBody>
      </p:sp>
      <p:sp>
        <p:nvSpPr>
          <p:cNvPr id="6" name="Rectangle 5">
            <a:extLst>
              <a:ext uri="{FF2B5EF4-FFF2-40B4-BE49-F238E27FC236}">
                <a16:creationId xmlns:a16="http://schemas.microsoft.com/office/drawing/2014/main" id="{0B3F0784-B283-476C-BE13-558D8F08B325}"/>
              </a:ext>
            </a:extLst>
          </p:cNvPr>
          <p:cNvSpPr/>
          <p:nvPr/>
        </p:nvSpPr>
        <p:spPr>
          <a:xfrm>
            <a:off x="1199456" y="2090172"/>
            <a:ext cx="7772400" cy="2677656"/>
          </a:xfrm>
          <a:prstGeom prst="rect">
            <a:avLst/>
          </a:prstGeom>
        </p:spPr>
        <p:txBody>
          <a:bodyPr wrap="square">
            <a:spAutoFit/>
          </a:bodyPr>
          <a:lstStyle/>
          <a:p>
            <a:pPr marL="457200" indent="-457200">
              <a:buFont typeface="Wingdings" panose="05000000000000000000" pitchFamily="2" charset="2"/>
              <a:buChar char="ü"/>
            </a:pPr>
            <a:r>
              <a:rPr lang="en-US">
                <a:latin typeface="Source Sans Pro" panose="020B0604020202020204" pitchFamily="34" charset="0"/>
              </a:rPr>
              <a:t>8 confidentiality modes: ECB, CBC, OFB, CFB, CTR, XTS-AES, FF1, FF3;</a:t>
            </a:r>
          </a:p>
          <a:p>
            <a:pPr marL="457200" indent="-457200">
              <a:buFont typeface="Wingdings" panose="05000000000000000000" pitchFamily="2" charset="2"/>
              <a:buChar char="ü"/>
            </a:pPr>
            <a:r>
              <a:rPr lang="en-US"/>
              <a:t>1 authentication mode: CMAC;</a:t>
            </a:r>
          </a:p>
          <a:p>
            <a:pPr marL="457200" indent="-457200">
              <a:buFont typeface="Wingdings" panose="05000000000000000000" pitchFamily="2" charset="2"/>
              <a:buChar char="ü"/>
            </a:pPr>
            <a:r>
              <a:rPr lang="en-US"/>
              <a:t> 5 combined modes for confidentiality and authentication: CCM, GCM, KW, KWP,TKW</a:t>
            </a:r>
          </a:p>
          <a:p>
            <a:pPr marL="457200" indent="-457200">
              <a:buFont typeface="Wingdings" panose="05000000000000000000" pitchFamily="2" charset="2"/>
              <a:buChar char="ü"/>
            </a:pPr>
            <a:endParaRPr lang="en-US"/>
          </a:p>
        </p:txBody>
      </p:sp>
      <p:sp>
        <p:nvSpPr>
          <p:cNvPr id="8" name="Rectangle 7">
            <a:extLst>
              <a:ext uri="{FF2B5EF4-FFF2-40B4-BE49-F238E27FC236}">
                <a16:creationId xmlns:a16="http://schemas.microsoft.com/office/drawing/2014/main" id="{7CB1E036-B399-4ED1-9DC7-DFFAE9E9A4F7}"/>
              </a:ext>
            </a:extLst>
          </p:cNvPr>
          <p:cNvSpPr/>
          <p:nvPr/>
        </p:nvSpPr>
        <p:spPr>
          <a:xfrm>
            <a:off x="1232174" y="5082322"/>
            <a:ext cx="7772399" cy="769441"/>
          </a:xfrm>
          <a:prstGeom prst="rect">
            <a:avLst/>
          </a:prstGeom>
        </p:spPr>
        <p:txBody>
          <a:bodyPr wrap="square">
            <a:spAutoFit/>
          </a:bodyPr>
          <a:lstStyle/>
          <a:p>
            <a:r>
              <a:rPr lang="en-US" sz="2200">
                <a:solidFill>
                  <a:schemeClr val="tx2"/>
                </a:solidFill>
                <a:hlinkClick r:id="rId2">
                  <a:extLst>
                    <a:ext uri="{A12FA001-AC4F-418D-AE19-62706E023703}">
                      <ahyp:hlinkClr xmlns:ahyp="http://schemas.microsoft.com/office/drawing/2018/hyperlinkcolor" val="tx"/>
                    </a:ext>
                  </a:extLst>
                </a:hlinkClick>
              </a:rPr>
              <a:t>https://csrc.nist.gov/projects/block-cipher-techniques/bcm/current-modes</a:t>
            </a:r>
            <a:endParaRPr lang="en-US" sz="2200">
              <a:solidFill>
                <a:schemeClr val="tx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61C3927-77E7-4903-942F-C4890CD59A7C}"/>
              </a:ext>
            </a:extLst>
          </p:cNvPr>
          <p:cNvSpPr>
            <a:spLocks noGrp="1"/>
          </p:cNvSpPr>
          <p:nvPr>
            <p:ph type="title"/>
          </p:nvPr>
        </p:nvSpPr>
        <p:spPr>
          <a:xfrm>
            <a:off x="1415480" y="0"/>
            <a:ext cx="7344816" cy="792163"/>
          </a:xfrm>
        </p:spPr>
        <p:txBody>
          <a:bodyPr/>
          <a:lstStyle/>
          <a:p>
            <a:r>
              <a:rPr lang="en-US" altLang="en-US">
                <a:ea typeface="ＭＳ Ｐゴシック" panose="020B0600070205080204" pitchFamily="34" charset="-128"/>
              </a:rPr>
              <a:t>Topics</a:t>
            </a:r>
          </a:p>
        </p:txBody>
      </p:sp>
      <p:sp>
        <p:nvSpPr>
          <p:cNvPr id="16387" name="Content Placeholder 2">
            <a:extLst>
              <a:ext uri="{FF2B5EF4-FFF2-40B4-BE49-F238E27FC236}">
                <a16:creationId xmlns:a16="http://schemas.microsoft.com/office/drawing/2014/main" id="{5A0D7D95-2E3D-4B2E-89AA-945480F45767}"/>
              </a:ext>
            </a:extLst>
          </p:cNvPr>
          <p:cNvSpPr>
            <a:spLocks noGrp="1"/>
          </p:cNvSpPr>
          <p:nvPr>
            <p:ph sz="quarter" idx="1"/>
          </p:nvPr>
        </p:nvSpPr>
        <p:spPr>
          <a:xfrm>
            <a:off x="1088638" y="764705"/>
            <a:ext cx="8229600" cy="2664295"/>
          </a:xfrm>
        </p:spPr>
        <p:txBody>
          <a:bodyPr/>
          <a:lstStyle/>
          <a:p>
            <a:pPr marL="0" indent="0">
              <a:buNone/>
            </a:pPr>
            <a:endParaRPr lang="en-US" altLang="en-US">
              <a:ea typeface="ＭＳ Ｐゴシック" panose="020B0600070205080204" pitchFamily="34" charset="-128"/>
            </a:endParaRPr>
          </a:p>
          <a:p>
            <a:r>
              <a:rPr lang="en-US" altLang="en-US">
                <a:ea typeface="ＭＳ Ｐゴシック" panose="020B0600070205080204" pitchFamily="34" charset="-128"/>
              </a:rPr>
              <a:t>EBC, CBC, CFB, OFB, CTR</a:t>
            </a:r>
          </a:p>
          <a:p>
            <a:r>
              <a:rPr lang="en-US" altLang="en-US">
                <a:ea typeface="ＭＳ Ｐゴシック" panose="020B0600070205080204" pitchFamily="34" charset="-128"/>
              </a:rPr>
              <a:t>Notes and Remarks on each modes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66589C-3303-457E-8591-D3FA9CB30115}"/>
              </a:ext>
            </a:extLst>
          </p:cNvPr>
          <p:cNvSpPr>
            <a:spLocks noGrp="1" noChangeArrowheads="1"/>
          </p:cNvSpPr>
          <p:nvPr>
            <p:ph type="title"/>
          </p:nvPr>
        </p:nvSpPr>
        <p:spPr>
          <a:xfrm>
            <a:off x="1055440" y="0"/>
            <a:ext cx="7344816" cy="792163"/>
          </a:xfrm>
        </p:spPr>
        <p:txBody>
          <a:bodyPr/>
          <a:lstStyle/>
          <a:p>
            <a:pPr eaLnBrk="1" hangingPunct="1"/>
            <a:r>
              <a:rPr lang="en-US" altLang="en-US">
                <a:ea typeface="ＭＳ Ｐゴシック" panose="020B0600070205080204" pitchFamily="34" charset="-128"/>
              </a:rPr>
              <a:t>Modes of Operation</a:t>
            </a:r>
            <a:endParaRPr lang="en-AU" altLang="en-US">
              <a:ea typeface="ＭＳ Ｐゴシック" panose="020B0600070205080204" pitchFamily="34" charset="-128"/>
            </a:endParaRPr>
          </a:p>
        </p:txBody>
      </p:sp>
      <p:sp>
        <p:nvSpPr>
          <p:cNvPr id="17411" name="Rectangle 3">
            <a:extLst>
              <a:ext uri="{FF2B5EF4-FFF2-40B4-BE49-F238E27FC236}">
                <a16:creationId xmlns:a16="http://schemas.microsoft.com/office/drawing/2014/main" id="{FA3446C2-FDAD-4FDE-955A-7CD4869116D3}"/>
              </a:ext>
            </a:extLst>
          </p:cNvPr>
          <p:cNvSpPr>
            <a:spLocks noGrp="1" noChangeArrowheads="1"/>
          </p:cNvSpPr>
          <p:nvPr>
            <p:ph sz="quarter" idx="1"/>
          </p:nvPr>
        </p:nvSpPr>
        <p:spPr>
          <a:xfrm>
            <a:off x="613048" y="1196752"/>
            <a:ext cx="11387608" cy="4937125"/>
          </a:xfrm>
        </p:spPr>
        <p:txBody>
          <a:bodyPr/>
          <a:lstStyle/>
          <a:p>
            <a:pPr eaLnBrk="1" hangingPunct="1">
              <a:lnSpc>
                <a:spcPct val="90000"/>
              </a:lnSpc>
            </a:pPr>
            <a:r>
              <a:rPr lang="en-AU" altLang="en-US" sz="2400">
                <a:ea typeface="ＭＳ Ｐゴシック" panose="020B0600070205080204" pitchFamily="34" charset="-128"/>
              </a:rPr>
              <a:t>Block ciphers encrypt fixed size blocks</a:t>
            </a:r>
          </a:p>
          <a:p>
            <a:pPr lvl="1" eaLnBrk="1" hangingPunct="1">
              <a:lnSpc>
                <a:spcPct val="90000"/>
              </a:lnSpc>
            </a:pPr>
            <a:r>
              <a:rPr lang="en-AU" altLang="en-US" sz="2400">
                <a:ea typeface="ＭＳ Ｐゴシック" panose="020B0600070205080204" pitchFamily="34" charset="-128"/>
              </a:rPr>
              <a:t>eg. DES encrypts 64-bit blocks, with 56-bit key </a:t>
            </a:r>
          </a:p>
          <a:p>
            <a:pPr lvl="1" eaLnBrk="1" hangingPunct="1">
              <a:lnSpc>
                <a:spcPct val="90000"/>
              </a:lnSpc>
            </a:pPr>
            <a:r>
              <a:rPr lang="en-AU" altLang="en-US" sz="2400">
                <a:ea typeface="ＭＳ Ｐゴシック" panose="020B0600070205080204" pitchFamily="34" charset="-128"/>
              </a:rPr>
              <a:t> AES encrypts 128-bit blocks with 128, 192, 256-bit key </a:t>
            </a:r>
          </a:p>
          <a:p>
            <a:pPr marL="0" indent="0" eaLnBrk="1" hangingPunct="1">
              <a:lnSpc>
                <a:spcPct val="90000"/>
              </a:lnSpc>
              <a:buNone/>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Need way to use in practise, given </a:t>
            </a:r>
            <a:r>
              <a:rPr lang="en-AU" altLang="en-US" sz="2400" b="1">
                <a:ea typeface="ＭＳ Ｐゴシック" panose="020B0600070205080204" pitchFamily="34" charset="-128"/>
              </a:rPr>
              <a:t>usually have arbitrary amount of data to encrypt</a:t>
            </a:r>
          </a:p>
          <a:p>
            <a:pPr lvl="1" eaLnBrk="1" hangingPunct="1">
              <a:lnSpc>
                <a:spcPct val="90000"/>
              </a:lnSpc>
            </a:pPr>
            <a:r>
              <a:rPr lang="en-US" altLang="en-US" sz="2400">
                <a:ea typeface="ＭＳ Ｐゴシック" panose="020B0600070205080204" pitchFamily="34" charset="-128"/>
              </a:rPr>
              <a:t>Partition message into separate block for ciphering</a:t>
            </a: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A </a:t>
            </a:r>
            <a:r>
              <a:rPr lang="en-US" altLang="en-US" sz="2400" b="1">
                <a:ea typeface="ＭＳ Ｐゴシック" panose="020B0600070205080204" pitchFamily="34" charset="-128"/>
              </a:rPr>
              <a:t>mode of operation </a:t>
            </a:r>
            <a:r>
              <a:rPr lang="en-US" altLang="en-US" sz="2400">
                <a:ea typeface="ＭＳ Ｐゴシック" panose="020B0600070205080204" pitchFamily="34" charset="-128"/>
              </a:rPr>
              <a:t>describes the process of encrypting each of these blocks </a:t>
            </a:r>
            <a:r>
              <a:rPr lang="en-US" altLang="en-US" sz="2400" b="1">
                <a:ea typeface="ＭＳ Ｐゴシック" panose="020B0600070205080204" pitchFamily="34" charset="-128"/>
              </a:rPr>
              <a:t>under a single key</a:t>
            </a:r>
            <a:endParaRPr lang="en-AU" altLang="en-US" sz="2400">
              <a:ea typeface="ＭＳ Ｐゴシック" panose="020B0600070205080204" pitchFamily="34" charset="-128"/>
            </a:endParaRP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Some modes may use randomized addition input value</a:t>
            </a:r>
            <a:endParaRPr lang="en-AU" altLang="en-US" sz="2400">
              <a:ea typeface="ＭＳ Ｐゴシック"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23AA3A3-F607-4144-9364-62D779285ABA}"/>
              </a:ext>
            </a:extLst>
          </p:cNvPr>
          <p:cNvSpPr>
            <a:spLocks noGrp="1"/>
          </p:cNvSpPr>
          <p:nvPr>
            <p:ph type="title"/>
          </p:nvPr>
        </p:nvSpPr>
        <p:spPr>
          <a:xfrm>
            <a:off x="1271464" y="16112"/>
            <a:ext cx="7344816" cy="792163"/>
          </a:xfrm>
        </p:spPr>
        <p:txBody>
          <a:bodyPr/>
          <a:lstStyle/>
          <a:p>
            <a:r>
              <a:rPr lang="en-US" altLang="en-US">
                <a:ea typeface="ＭＳ Ｐゴシック" panose="020B0600070205080204" pitchFamily="34" charset="-128"/>
              </a:rPr>
              <a:t>Quick History</a:t>
            </a:r>
          </a:p>
        </p:txBody>
      </p:sp>
      <p:sp>
        <p:nvSpPr>
          <p:cNvPr id="19459" name="Content Placeholder 2">
            <a:extLst>
              <a:ext uri="{FF2B5EF4-FFF2-40B4-BE49-F238E27FC236}">
                <a16:creationId xmlns:a16="http://schemas.microsoft.com/office/drawing/2014/main" id="{274EE958-B580-45A9-95F4-F6ADF5C7E316}"/>
              </a:ext>
            </a:extLst>
          </p:cNvPr>
          <p:cNvSpPr>
            <a:spLocks noGrp="1"/>
          </p:cNvSpPr>
          <p:nvPr>
            <p:ph sz="quarter" idx="1"/>
          </p:nvPr>
        </p:nvSpPr>
        <p:spPr>
          <a:xfrm>
            <a:off x="1379240" y="1122947"/>
            <a:ext cx="9662120" cy="4937125"/>
          </a:xfrm>
        </p:spPr>
        <p:txBody>
          <a:bodyPr/>
          <a:lstStyle/>
          <a:p>
            <a:r>
              <a:rPr lang="en-US" altLang="en-US">
                <a:ea typeface="ＭＳ Ｐゴシック" panose="020B0600070205080204" pitchFamily="34" charset="-128"/>
              </a:rPr>
              <a:t>Early modes of operation: </a:t>
            </a:r>
            <a:r>
              <a:rPr lang="en-US" altLang="en-US" b="1">
                <a:ea typeface="ＭＳ Ｐゴシック" panose="020B0600070205080204" pitchFamily="34" charset="-128"/>
              </a:rPr>
              <a:t>ECB, CBC, CFB, OFB</a:t>
            </a:r>
          </a:p>
          <a:p>
            <a:pPr lvl="1"/>
            <a:r>
              <a:rPr lang="en-US" altLang="en-US" sz="2000">
                <a:ea typeface="ＭＳ Ｐゴシック" panose="020B0600070205080204" pitchFamily="34" charset="-128"/>
              </a:rPr>
              <a:t>DES Modes of operation </a:t>
            </a:r>
          </a:p>
          <a:p>
            <a:pPr lvl="1">
              <a:buFont typeface="Wingdings 3" panose="05040102010807070707" pitchFamily="18" charset="2"/>
              <a:buNone/>
            </a:pPr>
            <a:r>
              <a:rPr lang="en-US" altLang="en-US" sz="1800" i="1">
                <a:ea typeface="ＭＳ Ｐゴシック" panose="020B0600070205080204" pitchFamily="34" charset="-128"/>
              </a:rPr>
              <a:t>	http://www.itl.nist.gov/fipspubs/fip81.htm</a:t>
            </a:r>
            <a:endParaRPr lang="en-US" altLang="en-US">
              <a:ea typeface="ＭＳ Ｐゴシック" panose="020B0600070205080204" pitchFamily="34" charset="-128"/>
            </a:endParaRPr>
          </a:p>
          <a:p>
            <a:r>
              <a:rPr lang="en-US" altLang="en-US">
                <a:ea typeface="ＭＳ Ｐゴシック" panose="020B0600070205080204" pitchFamily="34" charset="-128"/>
              </a:rPr>
              <a:t>Revised and including </a:t>
            </a:r>
            <a:r>
              <a:rPr lang="en-US" altLang="en-US" b="1">
                <a:ea typeface="ＭＳ Ｐゴシック" panose="020B0600070205080204" pitchFamily="34" charset="-128"/>
              </a:rPr>
              <a:t>CTR</a:t>
            </a:r>
            <a:r>
              <a:rPr lang="en-US" altLang="en-US">
                <a:ea typeface="ＭＳ Ｐゴシック" panose="020B0600070205080204" pitchFamily="34" charset="-128"/>
              </a:rPr>
              <a:t> mode and AES </a:t>
            </a:r>
          </a:p>
          <a:p>
            <a:pPr lvl="1"/>
            <a:r>
              <a:rPr lang="en-US" altLang="en-US" sz="2000">
                <a:ea typeface="ＭＳ Ｐゴシック" panose="020B0600070205080204" pitchFamily="34" charset="-128"/>
              </a:rPr>
              <a:t>Recommendation for Block Cipher Modes of Operation</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http://csrc.nist.gov/publications/nistpubs/800-38a/sp800-38a.pdf</a:t>
            </a:r>
            <a:endParaRPr lang="en-US" altLang="en-US">
              <a:ea typeface="ＭＳ Ｐゴシック" panose="020B0600070205080204" pitchFamily="34" charset="-128"/>
            </a:endParaRPr>
          </a:p>
          <a:p>
            <a:r>
              <a:rPr lang="en-US" altLang="en-US">
                <a:ea typeface="ＭＳ Ｐゴシック" panose="020B0600070205080204" pitchFamily="34" charset="-128"/>
              </a:rPr>
              <a:t>New Mode : </a:t>
            </a:r>
            <a:r>
              <a:rPr lang="en-US" altLang="en-US" b="1">
                <a:ea typeface="ＭＳ Ｐゴシック" panose="020B0600070205080204" pitchFamily="34" charset="-128"/>
              </a:rPr>
              <a:t>XTS-AES</a:t>
            </a:r>
          </a:p>
          <a:p>
            <a:pPr lvl="1"/>
            <a:r>
              <a:rPr lang="en-US" altLang="en-US" sz="1700">
                <a:ea typeface="ＭＳ Ｐゴシック" panose="020B0600070205080204" pitchFamily="34" charset="-128"/>
              </a:rPr>
              <a:t>Recommendation for Block Cipher Modes of Operation: The XTS-AES Mode for Confidentiality on Storage Devices</a:t>
            </a:r>
          </a:p>
          <a:p>
            <a:pPr lvl="1">
              <a:buFont typeface="Wingdings 3" panose="05040102010807070707" pitchFamily="18" charset="2"/>
              <a:buNone/>
            </a:pPr>
            <a:r>
              <a:rPr lang="en-US" altLang="en-US" sz="1800" i="1">
                <a:ea typeface="ＭＳ Ｐゴシック" panose="020B0600070205080204" pitchFamily="34" charset="-128"/>
              </a:rPr>
              <a:t>	http://csrc.nist.gov/publications/nistpubs/800-38E/nist-sp-800-38E.pdf</a:t>
            </a:r>
            <a:endParaRPr lang="en-US" altLang="en-US">
              <a:ea typeface="ＭＳ Ｐゴシック" panose="020B0600070205080204" pitchFamily="34" charset="-128"/>
            </a:endParaRPr>
          </a:p>
        </p:txBody>
      </p:sp>
      <p:sp>
        <p:nvSpPr>
          <p:cNvPr id="4" name="Rectangle 3">
            <a:extLst>
              <a:ext uri="{FF2B5EF4-FFF2-40B4-BE49-F238E27FC236}">
                <a16:creationId xmlns:a16="http://schemas.microsoft.com/office/drawing/2014/main" id="{7C9F0287-C513-48A6-A0C3-531D32A31257}"/>
              </a:ext>
            </a:extLst>
          </p:cNvPr>
          <p:cNvSpPr/>
          <p:nvPr/>
        </p:nvSpPr>
        <p:spPr>
          <a:xfrm>
            <a:off x="1415480" y="1122946"/>
            <a:ext cx="107776" cy="51797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58ADEB1F-849B-4353-BFF3-F4598E173205}"/>
              </a:ext>
            </a:extLst>
          </p:cNvPr>
          <p:cNvSpPr/>
          <p:nvPr/>
        </p:nvSpPr>
        <p:spPr>
          <a:xfrm>
            <a:off x="541041" y="1199146"/>
            <a:ext cx="986167" cy="523220"/>
          </a:xfrm>
          <a:prstGeom prst="rect">
            <a:avLst/>
          </a:prstGeom>
        </p:spPr>
        <p:txBody>
          <a:bodyPr wrap="none">
            <a:spAutoFit/>
          </a:bodyPr>
          <a:lstStyle/>
          <a:p>
            <a:pPr>
              <a:defRPr/>
            </a:pPr>
            <a:r>
              <a:rPr lang="en-US">
                <a:latin typeface="+mn-lt"/>
              </a:rPr>
              <a:t>1981</a:t>
            </a:r>
          </a:p>
        </p:txBody>
      </p:sp>
      <p:sp>
        <p:nvSpPr>
          <p:cNvPr id="6" name="Rectangle 5">
            <a:extLst>
              <a:ext uri="{FF2B5EF4-FFF2-40B4-BE49-F238E27FC236}">
                <a16:creationId xmlns:a16="http://schemas.microsoft.com/office/drawing/2014/main" id="{363182B2-7876-45EF-B606-6E61EDFEAF96}"/>
              </a:ext>
            </a:extLst>
          </p:cNvPr>
          <p:cNvSpPr/>
          <p:nvPr/>
        </p:nvSpPr>
        <p:spPr>
          <a:xfrm>
            <a:off x="464841" y="2418346"/>
            <a:ext cx="986167" cy="523220"/>
          </a:xfrm>
          <a:prstGeom prst="rect">
            <a:avLst/>
          </a:prstGeom>
        </p:spPr>
        <p:txBody>
          <a:bodyPr wrap="none">
            <a:spAutoFit/>
          </a:bodyPr>
          <a:lstStyle/>
          <a:p>
            <a:pPr>
              <a:defRPr/>
            </a:pPr>
            <a:r>
              <a:rPr lang="en-US">
                <a:latin typeface="+mn-lt"/>
              </a:rPr>
              <a:t>2001</a:t>
            </a:r>
          </a:p>
        </p:txBody>
      </p:sp>
      <p:sp>
        <p:nvSpPr>
          <p:cNvPr id="7" name="Rectangle 6">
            <a:extLst>
              <a:ext uri="{FF2B5EF4-FFF2-40B4-BE49-F238E27FC236}">
                <a16:creationId xmlns:a16="http://schemas.microsoft.com/office/drawing/2014/main" id="{44F035C6-ECF8-4FB3-BF2E-AFD43BB04CC6}"/>
              </a:ext>
            </a:extLst>
          </p:cNvPr>
          <p:cNvSpPr/>
          <p:nvPr/>
        </p:nvSpPr>
        <p:spPr>
          <a:xfrm>
            <a:off x="464841" y="3561346"/>
            <a:ext cx="986167" cy="523220"/>
          </a:xfrm>
          <a:prstGeom prst="rect">
            <a:avLst/>
          </a:prstGeom>
        </p:spPr>
        <p:txBody>
          <a:bodyPr wrap="none">
            <a:spAutoFit/>
          </a:bodyPr>
          <a:lstStyle/>
          <a:p>
            <a:pPr>
              <a:defRPr/>
            </a:pPr>
            <a:r>
              <a:rPr lang="en-US">
                <a:latin typeface="+mn-lt"/>
              </a:rPr>
              <a:t>2010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E4A3DE-49E9-4B61-8F34-F51968EAD99B}"/>
              </a:ext>
            </a:extLst>
          </p:cNvPr>
          <p:cNvSpPr>
            <a:spLocks noGrp="1"/>
          </p:cNvSpPr>
          <p:nvPr>
            <p:ph type="title"/>
          </p:nvPr>
        </p:nvSpPr>
        <p:spPr>
          <a:xfrm>
            <a:off x="1271464" y="16112"/>
            <a:ext cx="7344816" cy="792163"/>
          </a:xfrm>
        </p:spPr>
        <p:txBody>
          <a:bodyPr/>
          <a:lstStyle/>
          <a:p>
            <a:pPr eaLnBrk="1" hangingPunct="1"/>
            <a:r>
              <a:rPr lang="en-US" altLang="en-US">
                <a:ea typeface="ＭＳ Ｐゴシック" panose="020B0600070205080204" pitchFamily="34" charset="-128"/>
              </a:rPr>
              <a:t>Modes of Operation Taxonomy</a:t>
            </a:r>
          </a:p>
        </p:txBody>
      </p:sp>
      <p:pic>
        <p:nvPicPr>
          <p:cNvPr id="20483" name="Picture 8">
            <a:extLst>
              <a:ext uri="{FF2B5EF4-FFF2-40B4-BE49-F238E27FC236}">
                <a16:creationId xmlns:a16="http://schemas.microsoft.com/office/drawing/2014/main" id="{9437C778-FD71-48CA-BC5F-182F648FE3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091" y="2132856"/>
            <a:ext cx="822642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3">
            <a:extLst>
              <a:ext uri="{FF2B5EF4-FFF2-40B4-BE49-F238E27FC236}">
                <a16:creationId xmlns:a16="http://schemas.microsoft.com/office/drawing/2014/main" id="{096612CC-E056-4C9C-99BA-4009FE1DEDBE}"/>
              </a:ext>
            </a:extLst>
          </p:cNvPr>
          <p:cNvSpPr>
            <a:spLocks noGrp="1" noChangeArrowheads="1"/>
          </p:cNvSpPr>
          <p:nvPr>
            <p:ph sz="quarter" idx="1"/>
          </p:nvPr>
        </p:nvSpPr>
        <p:spPr>
          <a:xfrm>
            <a:off x="460649" y="1293145"/>
            <a:ext cx="8229600" cy="990600"/>
          </a:xfrm>
        </p:spPr>
        <p:txBody>
          <a:bodyPr/>
          <a:lstStyle/>
          <a:p>
            <a:pPr eaLnBrk="1" hangingPunct="1">
              <a:lnSpc>
                <a:spcPct val="90000"/>
              </a:lnSpc>
            </a:pPr>
            <a:r>
              <a:rPr lang="en-AU" altLang="en-US" sz="2400">
                <a:ea typeface="ＭＳ Ｐゴシック" panose="020B0600070205080204" pitchFamily="34" charset="-128"/>
              </a:rPr>
              <a:t>Current well-known modes of operation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90392"/>
            <a:ext cx="6480720" cy="646321"/>
          </a:xfrm>
        </p:spPr>
        <p:txBody>
          <a:bodyPr wrap="square">
            <a:spAutoFit/>
          </a:bodyPr>
          <a:lstStyle/>
          <a:p>
            <a:r>
              <a:rPr lang="en-IN" altLang="en-US">
                <a:ea typeface="ヒラギノ角ゴ Pro W3" charset="-128"/>
              </a:rPr>
              <a:t>DES review</a:t>
            </a:r>
            <a:endParaRPr lang="en-US" sz="2800"/>
          </a:p>
        </p:txBody>
      </p:sp>
      <p:pic>
        <p:nvPicPr>
          <p:cNvPr id="18" name="Picture 17">
            <a:extLst>
              <a:ext uri="{FF2B5EF4-FFF2-40B4-BE49-F238E27FC236}">
                <a16:creationId xmlns:a16="http://schemas.microsoft.com/office/drawing/2014/main" id="{85454DE9-F723-45B5-8267-97A19F0A69BE}"/>
              </a:ext>
            </a:extLst>
          </p:cNvPr>
          <p:cNvPicPr>
            <a:picLocks noChangeAspect="1"/>
          </p:cNvPicPr>
          <p:nvPr/>
        </p:nvPicPr>
        <p:blipFill>
          <a:blip r:embed="rId3"/>
          <a:stretch>
            <a:fillRect/>
          </a:stretch>
        </p:blipFill>
        <p:spPr>
          <a:xfrm>
            <a:off x="1746228" y="978977"/>
            <a:ext cx="4349773" cy="5202178"/>
          </a:xfrm>
          <a:prstGeom prst="rect">
            <a:avLst/>
          </a:prstGeom>
        </p:spPr>
      </p:pic>
      <p:sp>
        <p:nvSpPr>
          <p:cNvPr id="20" name="TextBox 19">
            <a:extLst>
              <a:ext uri="{FF2B5EF4-FFF2-40B4-BE49-F238E27FC236}">
                <a16:creationId xmlns:a16="http://schemas.microsoft.com/office/drawing/2014/main" id="{5AFF0764-89AB-4851-81A3-393806428BCE}"/>
              </a:ext>
            </a:extLst>
          </p:cNvPr>
          <p:cNvSpPr txBox="1"/>
          <p:nvPr/>
        </p:nvSpPr>
        <p:spPr>
          <a:xfrm>
            <a:off x="1771420" y="978978"/>
            <a:ext cx="1083951" cy="492443"/>
          </a:xfrm>
          <a:prstGeom prst="rect">
            <a:avLst/>
          </a:prstGeom>
          <a:noFill/>
        </p:spPr>
        <p:txBody>
          <a:bodyPr wrap="none" rtlCol="0">
            <a:spAutoFit/>
          </a:bodyPr>
          <a:lstStyle/>
          <a:p>
            <a:r>
              <a:rPr lang="en-US" sz="2600"/>
              <a:t>64 bits</a:t>
            </a:r>
          </a:p>
        </p:txBody>
      </p:sp>
      <p:pic>
        <p:nvPicPr>
          <p:cNvPr id="23" name="Picture 22">
            <a:extLst>
              <a:ext uri="{FF2B5EF4-FFF2-40B4-BE49-F238E27FC236}">
                <a16:creationId xmlns:a16="http://schemas.microsoft.com/office/drawing/2014/main" id="{3E372614-FCD5-4485-B67B-00D9D2BE2E54}"/>
              </a:ext>
            </a:extLst>
          </p:cNvPr>
          <p:cNvPicPr>
            <a:picLocks noChangeAspect="1"/>
          </p:cNvPicPr>
          <p:nvPr/>
        </p:nvPicPr>
        <p:blipFill>
          <a:blip r:embed="rId4"/>
          <a:stretch>
            <a:fillRect/>
          </a:stretch>
        </p:blipFill>
        <p:spPr>
          <a:xfrm>
            <a:off x="6312041" y="978574"/>
            <a:ext cx="4108535" cy="5485374"/>
          </a:xfrm>
          <a:prstGeom prst="rect">
            <a:avLst/>
          </a:prstGeom>
        </p:spPr>
      </p:pic>
      <p:cxnSp>
        <p:nvCxnSpPr>
          <p:cNvPr id="25" name="Straight Arrow Connector 24">
            <a:extLst>
              <a:ext uri="{FF2B5EF4-FFF2-40B4-BE49-F238E27FC236}">
                <a16:creationId xmlns:a16="http://schemas.microsoft.com/office/drawing/2014/main" id="{23C4828A-A262-4625-9226-07A89AB567C5}"/>
              </a:ext>
            </a:extLst>
          </p:cNvPr>
          <p:cNvCxnSpPr>
            <a:cxnSpLocks/>
          </p:cNvCxnSpPr>
          <p:nvPr/>
        </p:nvCxnSpPr>
        <p:spPr bwMode="auto">
          <a:xfrm>
            <a:off x="2567608" y="5949281"/>
            <a:ext cx="0" cy="41720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264117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AA852CE-5748-4F53-9970-C94B84C94C27}"/>
              </a:ext>
            </a:extLst>
          </p:cNvPr>
          <p:cNvSpPr>
            <a:spLocks noGrp="1"/>
          </p:cNvSpPr>
          <p:nvPr>
            <p:ph type="title"/>
          </p:nvPr>
        </p:nvSpPr>
        <p:spPr>
          <a:xfrm>
            <a:off x="1199456" y="116632"/>
            <a:ext cx="7344816" cy="792163"/>
          </a:xfrm>
        </p:spPr>
        <p:txBody>
          <a:bodyPr/>
          <a:lstStyle/>
          <a:p>
            <a:r>
              <a:rPr lang="en-US" altLang="en-US">
                <a:ea typeface="ＭＳ Ｐゴシック" panose="020B0600070205080204" pitchFamily="34" charset="-128"/>
              </a:rPr>
              <a:t>Moe Technical Notes</a:t>
            </a:r>
          </a:p>
        </p:txBody>
      </p:sp>
      <p:sp>
        <p:nvSpPr>
          <p:cNvPr id="21507" name="Content Placeholder 2">
            <a:extLst>
              <a:ext uri="{FF2B5EF4-FFF2-40B4-BE49-F238E27FC236}">
                <a16:creationId xmlns:a16="http://schemas.microsoft.com/office/drawing/2014/main" id="{4D56F818-CE0E-4F2D-A601-13D8657ABC20}"/>
              </a:ext>
            </a:extLst>
          </p:cNvPr>
          <p:cNvSpPr>
            <a:spLocks noGrp="1"/>
          </p:cNvSpPr>
          <p:nvPr>
            <p:ph sz="quarter" idx="1"/>
          </p:nvPr>
        </p:nvSpPr>
        <p:spPr>
          <a:xfrm>
            <a:off x="623392" y="1219201"/>
            <a:ext cx="9587408" cy="4937125"/>
          </a:xfrm>
        </p:spPr>
        <p:txBody>
          <a:bodyPr/>
          <a:lstStyle/>
          <a:p>
            <a:r>
              <a:rPr lang="en-US" altLang="en-US" sz="2400">
                <a:ea typeface="ＭＳ Ｐゴシック" panose="020B0600070205080204" pitchFamily="34" charset="-128"/>
              </a:rPr>
              <a:t>Initialize Vector (IV)</a:t>
            </a:r>
          </a:p>
          <a:p>
            <a:pPr lvl="1"/>
            <a:r>
              <a:rPr lang="en-US" altLang="en-US" sz="2000">
                <a:ea typeface="ＭＳ Ｐゴシック" panose="020B0600070205080204" pitchFamily="34" charset="-128"/>
              </a:rPr>
              <a:t>a block of bits to randomize the encryption and hence to produce distinct ciphertext</a:t>
            </a:r>
          </a:p>
          <a:p>
            <a:r>
              <a:rPr lang="en-US" altLang="en-US" sz="2400">
                <a:ea typeface="ＭＳ Ｐゴシック" panose="020B0600070205080204" pitchFamily="34" charset="-128"/>
              </a:rPr>
              <a:t>Nonce : Number (used) Once </a:t>
            </a:r>
          </a:p>
          <a:p>
            <a:pPr lvl="1"/>
            <a:r>
              <a:rPr lang="en-US" altLang="en-US" sz="2000">
                <a:ea typeface="ＭＳ Ｐゴシック" panose="020B0600070205080204" pitchFamily="34" charset="-128"/>
              </a:rPr>
              <a:t>Random of psuedorandom number to ensure that past communications can not be reused in replay attacks</a:t>
            </a:r>
          </a:p>
          <a:p>
            <a:pPr lvl="1"/>
            <a:r>
              <a:rPr lang="en-US" altLang="en-US" sz="2000">
                <a:ea typeface="ＭＳ Ｐゴシック" panose="020B0600070205080204" pitchFamily="34" charset="-128"/>
              </a:rPr>
              <a:t>Some also refer to initialize vector as nonce  </a:t>
            </a:r>
          </a:p>
          <a:p>
            <a:r>
              <a:rPr lang="en-US" altLang="en-US" sz="2400">
                <a:ea typeface="ＭＳ Ｐゴシック" panose="020B0600070205080204" pitchFamily="34" charset="-128"/>
              </a:rPr>
              <a:t>Padding</a:t>
            </a:r>
          </a:p>
          <a:p>
            <a:pPr lvl="1"/>
            <a:r>
              <a:rPr lang="en-US" altLang="en-US" sz="2000">
                <a:ea typeface="ＭＳ Ｐゴシック" panose="020B0600070205080204" pitchFamily="34" charset="-128"/>
              </a:rPr>
              <a:t>final block may require a padding to fit a block size</a:t>
            </a:r>
          </a:p>
          <a:p>
            <a:pPr lvl="1"/>
            <a:r>
              <a:rPr lang="en-US" altLang="en-US" sz="2000">
                <a:ea typeface="ＭＳ Ｐゴシック" panose="020B0600070205080204" pitchFamily="34" charset="-128"/>
              </a:rPr>
              <a:t>Method</a:t>
            </a:r>
          </a:p>
          <a:p>
            <a:pPr lvl="2"/>
            <a:r>
              <a:rPr lang="en-US" altLang="en-US" sz="1800">
                <a:ea typeface="ＭＳ Ｐゴシック" panose="020B0600070205080204" pitchFamily="34" charset="-128"/>
              </a:rPr>
              <a:t>Add null Bytes</a:t>
            </a:r>
          </a:p>
          <a:p>
            <a:pPr lvl="2"/>
            <a:r>
              <a:rPr lang="en-US" altLang="en-US" sz="1800">
                <a:ea typeface="ＭＳ Ｐゴシック" panose="020B0600070205080204" pitchFamily="34" charset="-128"/>
              </a:rPr>
              <a:t>Add 0x80 and many 0x00</a:t>
            </a:r>
          </a:p>
          <a:p>
            <a:pPr lvl="2"/>
            <a:r>
              <a:rPr lang="en-US" altLang="en-US" sz="1800">
                <a:ea typeface="ＭＳ Ｐゴシック" panose="020B0600070205080204" pitchFamily="34" charset="-128"/>
              </a:rPr>
              <a:t>Add the </a:t>
            </a:r>
            <a:r>
              <a:rPr lang="en-US" altLang="en-US" sz="1800" i="1">
                <a:ea typeface="ＭＳ Ｐゴシック" panose="020B0600070205080204" pitchFamily="34" charset="-128"/>
              </a:rPr>
              <a:t>n</a:t>
            </a:r>
            <a:r>
              <a:rPr lang="en-US" altLang="en-US" sz="1800">
                <a:ea typeface="ＭＳ Ｐゴシック" panose="020B0600070205080204" pitchFamily="34" charset="-128"/>
              </a:rPr>
              <a:t> bytes with value </a:t>
            </a:r>
            <a:r>
              <a:rPr lang="en-US" altLang="en-US" sz="1800" i="1">
                <a:ea typeface="ＭＳ Ｐゴシック" panose="020B0600070205080204" pitchFamily="34" charset="-128"/>
              </a:rPr>
              <a:t>n</a:t>
            </a:r>
            <a:r>
              <a:rPr lang="en-US" altLang="en-US" sz="1800">
                <a:ea typeface="ＭＳ Ｐゴシック" panose="020B0600070205080204" pitchFamily="34" charset="-128"/>
              </a:rPr>
              <a:t> </a:t>
            </a:r>
          </a:p>
          <a:p>
            <a:endParaRPr lang="en-US" altLang="en-US" sz="2400">
              <a:ea typeface="ＭＳ Ｐゴシック" panose="020B0600070205080204"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D6156FE-066E-4705-A276-B0087510B18F}"/>
              </a:ext>
            </a:extLst>
          </p:cNvPr>
          <p:cNvSpPr>
            <a:spLocks noGrp="1"/>
          </p:cNvSpPr>
          <p:nvPr>
            <p:ph type="title"/>
          </p:nvPr>
        </p:nvSpPr>
        <p:spPr>
          <a:xfrm>
            <a:off x="1343472" y="17253"/>
            <a:ext cx="7704856" cy="792163"/>
          </a:xfrm>
        </p:spPr>
        <p:txBody>
          <a:bodyPr/>
          <a:lstStyle/>
          <a:p>
            <a:pPr eaLnBrk="1" hangingPunct="1"/>
            <a:r>
              <a:rPr lang="en-AU" altLang="en-US">
                <a:ea typeface="ＭＳ Ｐゴシック" panose="020B0600070205080204" pitchFamily="34" charset="-128"/>
              </a:rPr>
              <a:t>Electronic Codebook Book (ECB)</a:t>
            </a:r>
            <a:endParaRPr lang="en-US" altLang="en-US">
              <a:ea typeface="ＭＳ Ｐゴシック" panose="020B0600070205080204" pitchFamily="34" charset="-128"/>
            </a:endParaRPr>
          </a:p>
        </p:txBody>
      </p:sp>
      <mc:AlternateContent xmlns:mc="http://schemas.openxmlformats.org/markup-compatibility/2006" xmlns:a14="http://schemas.microsoft.com/office/drawing/2010/main">
        <mc:Choice Requires="a14">
          <p:sp>
            <p:nvSpPr>
              <p:cNvPr id="19459" name="Content Placeholder 2">
                <a:extLst>
                  <a:ext uri="{FF2B5EF4-FFF2-40B4-BE49-F238E27FC236}">
                    <a16:creationId xmlns:a16="http://schemas.microsoft.com/office/drawing/2014/main" id="{A63AB86A-C7A4-44D1-ABF3-B0BB7FDAE89F}"/>
                  </a:ext>
                </a:extLst>
              </p:cNvPr>
              <p:cNvSpPr>
                <a:spLocks noGrp="1"/>
              </p:cNvSpPr>
              <p:nvPr>
                <p:ph sz="quarter" idx="1"/>
              </p:nvPr>
            </p:nvSpPr>
            <p:spPr>
              <a:xfrm>
                <a:off x="479376" y="960438"/>
                <a:ext cx="11521280" cy="4937125"/>
              </a:xfrm>
            </p:spPr>
            <p:txBody>
              <a:bodyPr/>
              <a:lstStyle/>
              <a:p>
                <a:pPr eaLnBrk="1" hangingPunct="1"/>
                <a:r>
                  <a:rPr lang="en-AU" altLang="en-US">
                    <a:ea typeface="ＭＳ Ｐゴシック" panose="020B0600070205080204" pitchFamily="34" charset="-128"/>
                  </a:rPr>
                  <a:t>Message is broken into independent blocks which are encrypted </a:t>
                </a:r>
              </a:p>
              <a:p>
                <a:pPr eaLnBrk="1" hangingPunct="1"/>
                <a:r>
                  <a:rPr lang="en-AU" altLang="en-US">
                    <a:ea typeface="ＭＳ Ｐゴシック" panose="020B0600070205080204" pitchFamily="34" charset="-128"/>
                  </a:rPr>
                  <a:t>Each block is a value which is substituted, like a codebook, hence name </a:t>
                </a:r>
              </a:p>
              <a:p>
                <a:pPr eaLnBrk="1" hangingPunct="1"/>
                <a:r>
                  <a:rPr lang="en-AU" altLang="en-US">
                    <a:ea typeface="ＭＳ Ｐゴシック" panose="020B0600070205080204" pitchFamily="34" charset="-128"/>
                  </a:rPr>
                  <a:t>Each block is encoded independently of the other blocks </a:t>
                </a:r>
              </a:p>
              <a:p>
                <a:pPr lvl="1" eaLnBrk="1" hangingPunct="1">
                  <a:buFontTx/>
                  <a:buNone/>
                </a:pPr>
                <a:r>
                  <a:rPr lang="en-AU" altLang="en-US">
                    <a:latin typeface="Courier New" panose="02070309020205020404" pitchFamily="49" charset="0"/>
                    <a:ea typeface="ＭＳ Ｐゴシック" panose="020B0600070205080204" pitchFamily="34" charset="-128"/>
                  </a:rPr>
                  <a:t>				</a:t>
                </a:r>
                <a14:m>
                  <m:oMath xmlns:m="http://schemas.openxmlformats.org/officeDocument/2006/math">
                    <m:r>
                      <a:rPr lang="en-AU" altLang="en-US" i="1" smtClean="0">
                        <a:latin typeface="Cambria Math" panose="02040503050406030204" pitchFamily="18" charset="0"/>
                        <a:ea typeface="ＭＳ Ｐゴシック" panose="020B0600070205080204" pitchFamily="34" charset="-128"/>
                      </a:rPr>
                      <m:t>𝐶</m:t>
                    </m:r>
                    <m:r>
                      <a:rPr lang="en-AU" altLang="en-US" i="1" baseline="-25000">
                        <a:latin typeface="Cambria Math" panose="02040503050406030204" pitchFamily="18" charset="0"/>
                        <a:ea typeface="ＭＳ Ｐゴシック" panose="020B0600070205080204" pitchFamily="34" charset="-128"/>
                      </a:rPr>
                      <m:t>𝑖</m:t>
                    </m:r>
                    <m:r>
                      <a:rPr lang="en-AU" altLang="en-US" i="1">
                        <a:latin typeface="Cambria Math" panose="02040503050406030204" pitchFamily="18" charset="0"/>
                        <a:ea typeface="ＭＳ Ｐゴシック" panose="020B0600070205080204" pitchFamily="34" charset="-128"/>
                      </a:rPr>
                      <m:t> = </m:t>
                    </m:r>
                    <m:sSub>
                      <m:sSubPr>
                        <m:ctrlPr>
                          <a:rPr lang="en-US" altLang="en-US" b="0" i="1" smtClean="0">
                            <a:latin typeface="Cambria Math" panose="02040503050406030204" pitchFamily="18" charset="0"/>
                            <a:ea typeface="ＭＳ Ｐゴシック" panose="020B0600070205080204" pitchFamily="34" charset="-128"/>
                          </a:rPr>
                        </m:ctrlPr>
                      </m:sSubPr>
                      <m:e>
                        <m:r>
                          <a:rPr lang="en-AU" altLang="en-US" i="1">
                            <a:latin typeface="Cambria Math" panose="02040503050406030204" pitchFamily="18" charset="0"/>
                            <a:ea typeface="ＭＳ Ｐゴシック" panose="020B0600070205080204" pitchFamily="34" charset="-128"/>
                          </a:rPr>
                          <m:t>𝐸</m:t>
                        </m:r>
                      </m:e>
                      <m:sub>
                        <m:r>
                          <a:rPr lang="en-AU" altLang="en-US" i="1">
                            <a:latin typeface="Cambria Math" panose="02040503050406030204" pitchFamily="18" charset="0"/>
                            <a:ea typeface="ＭＳ Ｐゴシック" panose="020B0600070205080204" pitchFamily="34" charset="-128"/>
                          </a:rPr>
                          <m:t>𝐾</m:t>
                        </m:r>
                      </m:sub>
                    </m:sSub>
                    <m:r>
                      <a:rPr lang="en-US" altLang="en-US" b="0" i="1" smtClean="0">
                        <a:latin typeface="Cambria Math" panose="02040503050406030204" pitchFamily="18" charset="0"/>
                        <a:ea typeface="ＭＳ Ｐゴシック" panose="020B0600070205080204" pitchFamily="34" charset="-128"/>
                      </a:rPr>
                      <m:t>(</m:t>
                    </m:r>
                    <m:r>
                      <a:rPr lang="en-AU" altLang="en-US" i="1">
                        <a:latin typeface="Cambria Math" panose="02040503050406030204" pitchFamily="18" charset="0"/>
                        <a:ea typeface="ＭＳ Ｐゴシック" panose="020B0600070205080204" pitchFamily="34" charset="-128"/>
                      </a:rPr>
                      <m:t>𝑃𝑖</m:t>
                    </m:r>
                    <m:r>
                      <a:rPr lang="en-AU" altLang="en-US" i="1">
                        <a:latin typeface="Cambria Math" panose="02040503050406030204" pitchFamily="18" charset="0"/>
                        <a:ea typeface="ＭＳ Ｐゴシック" panose="020B0600070205080204" pitchFamily="34" charset="-128"/>
                      </a:rPr>
                      <m:t>)</m:t>
                    </m:r>
                  </m:oMath>
                </a14:m>
                <a:endParaRPr lang="en-AU" altLang="en-US">
                  <a:ea typeface="ＭＳ Ｐゴシック" panose="020B0600070205080204" pitchFamily="34" charset="-128"/>
                </a:endParaRPr>
              </a:p>
              <a:p>
                <a:pPr eaLnBrk="1" hangingPunct="1"/>
                <a:r>
                  <a:rPr lang="en-US" altLang="en-US">
                    <a:ea typeface="ＭＳ Ｐゴシック" panose="020B0600070205080204" pitchFamily="34" charset="-128"/>
                  </a:rPr>
                  <a:t>Uses: secure transmission of single values</a:t>
                </a:r>
              </a:p>
              <a:p>
                <a:pPr lvl="1" eaLnBrk="1" hangingPunct="1">
                  <a:buFontTx/>
                  <a:buNone/>
                </a:pPr>
                <a:r>
                  <a:rPr lang="en-US" altLang="en-US">
                    <a:ea typeface="ＭＳ Ｐゴシック" panose="020B0600070205080204" pitchFamily="34" charset="-128"/>
                  </a:rPr>
                  <a:t>		</a:t>
                </a:r>
              </a:p>
              <a:p>
                <a:pPr marL="0" indent="0" eaLnBrk="1" hangingPunct="1">
                  <a:buNone/>
                </a:pPr>
                <a:endParaRPr lang="en-US" altLang="en-US">
                  <a:ea typeface="ＭＳ Ｐゴシック" panose="020B0600070205080204" pitchFamily="34" charset="-128"/>
                </a:endParaRPr>
              </a:p>
            </p:txBody>
          </p:sp>
        </mc:Choice>
        <mc:Fallback xmlns="">
          <p:sp>
            <p:nvSpPr>
              <p:cNvPr id="19459" name="Content Placeholder 2">
                <a:extLst>
                  <a:ext uri="{FF2B5EF4-FFF2-40B4-BE49-F238E27FC236}">
                    <a16:creationId xmlns:a16="http://schemas.microsoft.com/office/drawing/2014/main" id="{A63AB86A-C7A4-44D1-ABF3-B0BB7FDAE89F}"/>
                  </a:ext>
                </a:extLst>
              </p:cNvPr>
              <p:cNvSpPr>
                <a:spLocks noGrp="1" noRot="1" noChangeAspect="1" noMove="1" noResize="1" noEditPoints="1" noAdjustHandles="1" noChangeArrowheads="1" noChangeShapeType="1" noTextEdit="1"/>
              </p:cNvSpPr>
              <p:nvPr>
                <p:ph sz="quarter" idx="1"/>
              </p:nvPr>
            </p:nvSpPr>
            <p:spPr>
              <a:xfrm>
                <a:off x="479376" y="960438"/>
                <a:ext cx="11521280" cy="4937125"/>
              </a:xfrm>
              <a:blipFill>
                <a:blip r:embed="rId2"/>
                <a:stretch>
                  <a:fillRect l="-1693" t="-3337"/>
                </a:stretch>
              </a:blipFill>
            </p:spPr>
            <p:txBody>
              <a:bodyPr/>
              <a:lstStyle/>
              <a:p>
                <a:r>
                  <a:rPr lang="en-US">
                    <a:noFill/>
                  </a:rPr>
                  <a:t> </a:t>
                </a:r>
              </a:p>
            </p:txBody>
          </p:sp>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9771198-D0EE-416F-BAB2-7462716D17C6}"/>
              </a:ext>
            </a:extLst>
          </p:cNvPr>
          <p:cNvSpPr>
            <a:spLocks noGrp="1" noChangeArrowheads="1"/>
          </p:cNvSpPr>
          <p:nvPr>
            <p:ph type="title"/>
          </p:nvPr>
        </p:nvSpPr>
        <p:spPr>
          <a:xfrm>
            <a:off x="2639616" y="188641"/>
            <a:ext cx="7344816" cy="792163"/>
          </a:xfrm>
        </p:spPr>
        <p:txBody>
          <a:bodyPr/>
          <a:lstStyle/>
          <a:p>
            <a:pPr eaLnBrk="1" hangingPunct="1"/>
            <a:r>
              <a:rPr lang="en-AU" altLang="en-US">
                <a:ea typeface="ＭＳ Ｐゴシック" panose="020B0600070205080204" pitchFamily="34" charset="-128"/>
              </a:rPr>
              <a:t>ECB Scheme</a:t>
            </a:r>
          </a:p>
        </p:txBody>
      </p:sp>
      <p:pic>
        <p:nvPicPr>
          <p:cNvPr id="24579" name="Picture 14">
            <a:extLst>
              <a:ext uri="{FF2B5EF4-FFF2-40B4-BE49-F238E27FC236}">
                <a16:creationId xmlns:a16="http://schemas.microsoft.com/office/drawing/2014/main" id="{AA52840F-C9BF-44F0-8DD9-4AC6EFC51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368" y="1018176"/>
            <a:ext cx="86868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9">
            <a:extLst>
              <a:ext uri="{FF2B5EF4-FFF2-40B4-BE49-F238E27FC236}">
                <a16:creationId xmlns:a16="http://schemas.microsoft.com/office/drawing/2014/main" id="{4CD635BA-D98C-4187-8FEF-5BCD32B24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1247" y="1810338"/>
            <a:ext cx="81216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FA85C1-7B2C-4493-9E39-5EB18728261F}"/>
                  </a:ext>
                </a:extLst>
              </p:cNvPr>
              <p:cNvSpPr txBox="1"/>
              <p:nvPr/>
            </p:nvSpPr>
            <p:spPr>
              <a:xfrm>
                <a:off x="3503713" y="2276873"/>
                <a:ext cx="21437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=64 </m:t>
                      </m:r>
                      <m:r>
                        <a:rPr lang="en-US" sz="2400" i="1">
                          <a:latin typeface="Cambria Math" panose="02040503050406030204" pitchFamily="18" charset="0"/>
                        </a:rPr>
                        <m:t>𝑜𝑟</m:t>
                      </m:r>
                      <m:r>
                        <a:rPr lang="en-US" sz="2400" i="1">
                          <a:latin typeface="Cambria Math" panose="02040503050406030204" pitchFamily="18" charset="0"/>
                        </a:rPr>
                        <m:t> 128</m:t>
                      </m:r>
                    </m:oMath>
                  </m:oMathPara>
                </a14:m>
                <a:endParaRPr lang="en-US" sz="2400"/>
              </a:p>
            </p:txBody>
          </p:sp>
        </mc:Choice>
        <mc:Fallback xmlns="">
          <p:sp>
            <p:nvSpPr>
              <p:cNvPr id="2" name="TextBox 1">
                <a:extLst>
                  <a:ext uri="{FF2B5EF4-FFF2-40B4-BE49-F238E27FC236}">
                    <a16:creationId xmlns:a16="http://schemas.microsoft.com/office/drawing/2014/main" id="{57FA85C1-7B2C-4493-9E39-5EB18728261F}"/>
                  </a:ext>
                </a:extLst>
              </p:cNvPr>
              <p:cNvSpPr txBox="1">
                <a:spLocks noRot="1" noChangeAspect="1" noMove="1" noResize="1" noEditPoints="1" noAdjustHandles="1" noChangeArrowheads="1" noChangeShapeType="1" noTextEdit="1"/>
              </p:cNvSpPr>
              <p:nvPr/>
            </p:nvSpPr>
            <p:spPr>
              <a:xfrm>
                <a:off x="3503713" y="2276873"/>
                <a:ext cx="2143727" cy="461665"/>
              </a:xfrm>
              <a:prstGeom prst="rect">
                <a:avLst/>
              </a:prstGeom>
              <a:blipFill>
                <a:blip r:embed="rId5"/>
                <a:stretch>
                  <a:fillRect/>
                </a:stretch>
              </a:blipFill>
            </p:spPr>
            <p:txBody>
              <a:bodyPr/>
              <a:lstStyle/>
              <a:p>
                <a:r>
                  <a:rPr lang="en-US">
                    <a:noFill/>
                  </a:rPr>
                  <a:t> </a:t>
                </a:r>
              </a:p>
            </p:txBody>
          </p:sp>
        </mc:Fallback>
      </mc:AlternateContent>
      <p:sp>
        <p:nvSpPr>
          <p:cNvPr id="3" name="Arrow: Down 2">
            <a:extLst>
              <a:ext uri="{FF2B5EF4-FFF2-40B4-BE49-F238E27FC236}">
                <a16:creationId xmlns:a16="http://schemas.microsoft.com/office/drawing/2014/main" id="{28F4956C-80A4-4DC0-9614-ED8ECA198AA2}"/>
              </a:ext>
            </a:extLst>
          </p:cNvPr>
          <p:cNvSpPr/>
          <p:nvPr/>
        </p:nvSpPr>
        <p:spPr bwMode="auto">
          <a:xfrm>
            <a:off x="1631504" y="3573016"/>
            <a:ext cx="144016" cy="18722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4" name="Arrow: Down 3">
            <a:extLst>
              <a:ext uri="{FF2B5EF4-FFF2-40B4-BE49-F238E27FC236}">
                <a16:creationId xmlns:a16="http://schemas.microsoft.com/office/drawing/2014/main" id="{B6F666BA-84DE-4B0B-A6F7-1089D6114210}"/>
              </a:ext>
            </a:extLst>
          </p:cNvPr>
          <p:cNvSpPr/>
          <p:nvPr/>
        </p:nvSpPr>
        <p:spPr bwMode="auto">
          <a:xfrm rot="10800000">
            <a:off x="10298970" y="3429000"/>
            <a:ext cx="91005" cy="216024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ABAD2B-9D9B-4022-8C64-901A14207C0A}"/>
                  </a:ext>
                </a:extLst>
              </p:cNvPr>
              <p:cNvSpPr txBox="1"/>
              <p:nvPr/>
            </p:nvSpPr>
            <p:spPr>
              <a:xfrm>
                <a:off x="1976420" y="5851364"/>
                <a:ext cx="3026149"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sub>
                    </m:sSub>
                  </m:oMath>
                </a14:m>
                <a:r>
                  <a:rPr lang="en-US"/>
                  <a:t> </a:t>
                </a:r>
              </a:p>
            </p:txBody>
          </p:sp>
        </mc:Choice>
        <mc:Fallback xmlns="">
          <p:sp>
            <p:nvSpPr>
              <p:cNvPr id="5" name="TextBox 4">
                <a:extLst>
                  <a:ext uri="{FF2B5EF4-FFF2-40B4-BE49-F238E27FC236}">
                    <a16:creationId xmlns:a16="http://schemas.microsoft.com/office/drawing/2014/main" id="{44ABAD2B-9D9B-4022-8C64-901A14207C0A}"/>
                  </a:ext>
                </a:extLst>
              </p:cNvPr>
              <p:cNvSpPr txBox="1">
                <a:spLocks noRot="1" noChangeAspect="1" noMove="1" noResize="1" noEditPoints="1" noAdjustHandles="1" noChangeArrowheads="1" noChangeShapeType="1" noTextEdit="1"/>
              </p:cNvSpPr>
              <p:nvPr/>
            </p:nvSpPr>
            <p:spPr>
              <a:xfrm>
                <a:off x="1976420" y="5851364"/>
                <a:ext cx="3026149" cy="57868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B66E5F-A9F9-461C-B092-25F70AC44894}"/>
                  </a:ext>
                </a:extLst>
              </p:cNvPr>
              <p:cNvSpPr txBox="1"/>
              <p:nvPr/>
            </p:nvSpPr>
            <p:spPr>
              <a:xfrm>
                <a:off x="6897828" y="2078604"/>
                <a:ext cx="2998128" cy="578685"/>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2</m:t>
                                </m:r>
                              </m:sub>
                            </m:sSub>
                          </m:e>
                        </m:d>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𝑛</m:t>
                        </m:r>
                      </m:sub>
                      <m:sup>
                        <m:r>
                          <a:rPr lang="en-US" i="1">
                            <a:latin typeface="Cambria Math" panose="02040503050406030204" pitchFamily="18" charset="0"/>
                          </a:rPr>
                          <m:t>∗</m:t>
                        </m:r>
                      </m:sup>
                    </m:sSubSup>
                  </m:oMath>
                </a14:m>
                <a:r>
                  <a:rPr lang="en-US"/>
                  <a:t> </a:t>
                </a:r>
              </a:p>
            </p:txBody>
          </p:sp>
        </mc:Choice>
        <mc:Fallback xmlns="">
          <p:sp>
            <p:nvSpPr>
              <p:cNvPr id="9" name="TextBox 8">
                <a:extLst>
                  <a:ext uri="{FF2B5EF4-FFF2-40B4-BE49-F238E27FC236}">
                    <a16:creationId xmlns:a16="http://schemas.microsoft.com/office/drawing/2014/main" id="{3BB66E5F-A9F9-461C-B092-25F70AC44894}"/>
                  </a:ext>
                </a:extLst>
              </p:cNvPr>
              <p:cNvSpPr txBox="1">
                <a:spLocks noRot="1" noChangeAspect="1" noMove="1" noResize="1" noEditPoints="1" noAdjustHandles="1" noChangeArrowheads="1" noChangeShapeType="1" noTextEdit="1"/>
              </p:cNvSpPr>
              <p:nvPr/>
            </p:nvSpPr>
            <p:spPr>
              <a:xfrm>
                <a:off x="6897828" y="2078604"/>
                <a:ext cx="2998128" cy="578685"/>
              </a:xfrm>
              <a:prstGeom prst="rect">
                <a:avLst/>
              </a:prstGeom>
              <a:blipFill>
                <a:blip r:embed="rId7"/>
                <a:stretch>
                  <a:fillRect/>
                </a:stretch>
              </a:blipFill>
            </p:spPr>
            <p:txBody>
              <a:bodyPr/>
              <a:lstStyle/>
              <a:p>
                <a:r>
                  <a:rPr 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0"/>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sp>
        <p:nvSpPr>
          <p:cNvPr id="26628" name="Rectangle 3">
            <a:extLst>
              <a:ext uri="{FF2B5EF4-FFF2-40B4-BE49-F238E27FC236}">
                <a16:creationId xmlns:a16="http://schemas.microsoft.com/office/drawing/2014/main" id="{09AB2AE4-0CA7-4F21-8694-18E0C9779F8F}"/>
              </a:ext>
            </a:extLst>
          </p:cNvPr>
          <p:cNvSpPr>
            <a:spLocks noGrp="1" noChangeArrowheads="1"/>
          </p:cNvSpPr>
          <p:nvPr>
            <p:ph sz="quarter" idx="1"/>
          </p:nvPr>
        </p:nvSpPr>
        <p:spPr>
          <a:xfrm>
            <a:off x="623392" y="1052737"/>
            <a:ext cx="9587408" cy="4937125"/>
          </a:xfrm>
        </p:spPr>
        <p:txBody>
          <a:bodyPr/>
          <a:lstStyle/>
          <a:p>
            <a:pPr eaLnBrk="1" hangingPunct="1"/>
            <a:r>
              <a:rPr lang="en-AU" altLang="en-US" sz="2800">
                <a:ea typeface="ＭＳ Ｐゴシック" panose="020B0600070205080204" pitchFamily="34" charset="-128"/>
                <a:cs typeface="Arial" panose="020B0604020202020204" pitchFamily="34" charset="0"/>
              </a:rPr>
              <a:t>Strength: it’s simple.</a:t>
            </a:r>
          </a:p>
          <a:p>
            <a:pPr eaLnBrk="1" hangingPunct="1">
              <a:lnSpc>
                <a:spcPct val="90000"/>
              </a:lnSpc>
            </a:pPr>
            <a:r>
              <a:rPr lang="en-AU" altLang="en-US" sz="2800">
                <a:ea typeface="ＭＳ Ｐゴシック" panose="020B0600070205080204" pitchFamily="34" charset="-128"/>
                <a:cs typeface="Arial" panose="020B0604020202020204" pitchFamily="34" charset="0"/>
              </a:rPr>
              <a:t>Weakness:</a:t>
            </a:r>
          </a:p>
          <a:p>
            <a:pPr lvl="1" eaLnBrk="1" hangingPunct="1">
              <a:lnSpc>
                <a:spcPct val="90000"/>
              </a:lnSpc>
            </a:pPr>
            <a:r>
              <a:rPr lang="en-US" altLang="en-US">
                <a:ea typeface="ＭＳ Ｐゴシック" panose="020B0600070205080204" pitchFamily="34" charset="-128"/>
                <a:cs typeface="Arial" panose="020B0604020202020204" pitchFamily="34" charset="0"/>
              </a:rPr>
              <a:t>Repetitive data contained in the plaintext</a:t>
            </a:r>
            <a:r>
              <a:rPr lang="en-AU" altLang="en-US">
                <a:ea typeface="ＭＳ Ｐゴシック" panose="020B0600070205080204" pitchFamily="34" charset="-128"/>
                <a:cs typeface="Arial" panose="020B0604020202020204" pitchFamily="34" charset="0"/>
              </a:rPr>
              <a:t> may show in the ciphertext, if aligned with blocks. </a:t>
            </a:r>
          </a:p>
          <a:p>
            <a:pPr lvl="1" eaLnBrk="1" hangingPunct="1">
              <a:lnSpc>
                <a:spcPct val="90000"/>
              </a:lnSpc>
            </a:pPr>
            <a:r>
              <a:rPr lang="en-US" altLang="en-US">
                <a:ea typeface="ＭＳ Ｐゴシック" panose="020B0600070205080204" pitchFamily="34" charset="-128"/>
                <a:cs typeface="Arial" panose="020B0604020202020204" pitchFamily="34" charset="0"/>
              </a:rPr>
              <a:t>If the same message is encrypted (with the same key) and sent twice, their ciphertext are the same.</a:t>
            </a:r>
          </a:p>
          <a:p>
            <a:pPr eaLnBrk="1" hangingPunct="1">
              <a:lnSpc>
                <a:spcPct val="90000"/>
              </a:lnSpc>
            </a:pPr>
            <a:endParaRPr lang="en-US" altLang="en-US" sz="2800">
              <a:ea typeface="ＭＳ Ｐゴシック" panose="020B0600070205080204" pitchFamily="34" charset="-128"/>
              <a:cs typeface="Arial" panose="020B0604020202020204" pitchFamily="34" charset="0"/>
            </a:endParaRPr>
          </a:p>
          <a:p>
            <a:pPr eaLnBrk="1" hangingPunct="1">
              <a:lnSpc>
                <a:spcPct val="90000"/>
              </a:lnSpc>
            </a:pPr>
            <a:r>
              <a:rPr lang="en-US" altLang="en-US" sz="2800">
                <a:ea typeface="ＭＳ Ｐゴシック" panose="020B0600070205080204" pitchFamily="34" charset="-128"/>
                <a:cs typeface="Arial" panose="020B0604020202020204" pitchFamily="34" charset="0"/>
              </a:rPr>
              <a:t>Typical application: </a:t>
            </a:r>
          </a:p>
          <a:p>
            <a:pPr lvl="1" eaLnBrk="1" hangingPunct="1">
              <a:lnSpc>
                <a:spcPct val="90000"/>
              </a:lnSpc>
            </a:pPr>
            <a:r>
              <a:rPr lang="en-US" altLang="en-US" sz="2500">
                <a:ea typeface="ＭＳ Ｐゴシック" panose="020B0600070205080204" pitchFamily="34" charset="-128"/>
                <a:cs typeface="Arial" panose="020B0604020202020204" pitchFamily="34" charset="0"/>
              </a:rPr>
              <a:t>secure transmission of short pieces of information (e.g. a temporary encryption key)</a:t>
            </a:r>
          </a:p>
          <a:p>
            <a:pPr eaLnBrk="1" hangingPunct="1">
              <a:buFontTx/>
              <a:buNone/>
            </a:pPr>
            <a:endParaRPr lang="en-US" altLang="en-US" sz="2800">
              <a:ea typeface="ＭＳ Ｐゴシック" panose="020B0600070205080204" pitchFamily="34" charset="-128"/>
              <a:cs typeface="Arial" panose="020B0604020202020204" pitchFamily="34" charset="0"/>
            </a:endParaRPr>
          </a:p>
          <a:p>
            <a:pPr eaLnBrk="1" hangingPunct="1"/>
            <a:endParaRPr lang="en-AU" altLang="en-US" sz="2800">
              <a:ea typeface="ＭＳ Ｐゴシック" panose="020B0600070205080204" pitchFamily="34" charset="-128"/>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755B0B-5495-4D24-BBDA-83F8ECC47F80}"/>
              </a:ext>
            </a:extLst>
          </p:cNvPr>
          <p:cNvSpPr>
            <a:spLocks noGrp="1" noChangeArrowheads="1"/>
          </p:cNvSpPr>
          <p:nvPr>
            <p:ph type="title"/>
          </p:nvPr>
        </p:nvSpPr>
        <p:spPr>
          <a:xfrm>
            <a:off x="1415480" y="43408"/>
            <a:ext cx="7344816" cy="792163"/>
          </a:xfrm>
        </p:spPr>
        <p:txBody>
          <a:bodyPr/>
          <a:lstStyle/>
          <a:p>
            <a:pPr eaLnBrk="1" hangingPunct="1"/>
            <a:r>
              <a:rPr lang="en-AU" altLang="en-US" sz="3600">
                <a:ea typeface="ＭＳ Ｐゴシック" panose="020B0600070205080204" pitchFamily="34" charset="-128"/>
                <a:cs typeface="Arial" panose="020B0604020202020204" pitchFamily="34" charset="0"/>
              </a:rPr>
              <a:t>Remarks on ECB</a:t>
            </a:r>
            <a:endParaRPr lang="en-AU" altLang="en-US">
              <a:ea typeface="ＭＳ Ｐゴシック" panose="020B0600070205080204" pitchFamily="34" charset="-128"/>
              <a:cs typeface="Arial" panose="020B0604020202020204" pitchFamily="34" charset="0"/>
            </a:endParaRPr>
          </a:p>
        </p:txBody>
      </p:sp>
      <p:pic>
        <p:nvPicPr>
          <p:cNvPr id="4" name="Picture 3">
            <a:extLst>
              <a:ext uri="{FF2B5EF4-FFF2-40B4-BE49-F238E27FC236}">
                <a16:creationId xmlns:a16="http://schemas.microsoft.com/office/drawing/2014/main" id="{B9A2B831-99BD-48F5-A0EB-9FA5C2E74A42}"/>
              </a:ext>
            </a:extLst>
          </p:cNvPr>
          <p:cNvPicPr>
            <a:picLocks noChangeAspect="1"/>
          </p:cNvPicPr>
          <p:nvPr/>
        </p:nvPicPr>
        <p:blipFill>
          <a:blip r:embed="rId3"/>
          <a:stretch>
            <a:fillRect/>
          </a:stretch>
        </p:blipFill>
        <p:spPr>
          <a:xfrm>
            <a:off x="1775520" y="1268761"/>
            <a:ext cx="8712968" cy="4752527"/>
          </a:xfrm>
          <a:prstGeom prst="rect">
            <a:avLst/>
          </a:prstGeom>
        </p:spPr>
      </p:pic>
    </p:spTree>
    <p:extLst>
      <p:ext uri="{BB962C8B-B14F-4D97-AF65-F5344CB8AC3E}">
        <p14:creationId xmlns:p14="http://schemas.microsoft.com/office/powerpoint/2010/main" val="3291011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967D7B6-9818-4BD3-8572-25B1B888CAD5}"/>
              </a:ext>
            </a:extLst>
          </p:cNvPr>
          <p:cNvSpPr>
            <a:spLocks noGrp="1" noChangeArrowheads="1"/>
          </p:cNvSpPr>
          <p:nvPr>
            <p:ph type="title"/>
          </p:nvPr>
        </p:nvSpPr>
        <p:spPr>
          <a:xfrm>
            <a:off x="1127448" y="0"/>
            <a:ext cx="7344816" cy="792163"/>
          </a:xfrm>
        </p:spPr>
        <p:txBody>
          <a:bodyPr/>
          <a:lstStyle/>
          <a:p>
            <a:pPr eaLnBrk="1" hangingPunct="1"/>
            <a:r>
              <a:rPr lang="en-AU" altLang="en-US">
                <a:ea typeface="ＭＳ Ｐゴシック" panose="020B0600070205080204" pitchFamily="34" charset="-128"/>
              </a:rPr>
              <a:t>Cipher Block Chaining (CBC) </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097A9E10-4711-49E7-B876-A9C5E92B3D4E}"/>
                  </a:ext>
                </a:extLst>
              </p:cNvPr>
              <p:cNvSpPr>
                <a:spLocks noGrp="1" noChangeArrowheads="1"/>
              </p:cNvSpPr>
              <p:nvPr>
                <p:ph sz="quarter" idx="1"/>
              </p:nvPr>
            </p:nvSpPr>
            <p:spPr>
              <a:xfrm>
                <a:off x="767408" y="960437"/>
                <a:ext cx="9875440" cy="4937125"/>
              </a:xfrm>
            </p:spPr>
            <p:txBody>
              <a:bodyPr/>
              <a:lstStyle/>
              <a:p>
                <a:pPr eaLnBrk="1" hangingPunct="1">
                  <a:lnSpc>
                    <a:spcPct val="90000"/>
                  </a:lnSpc>
                </a:pPr>
                <a:r>
                  <a:rPr lang="en-AU" altLang="en-US">
                    <a:ea typeface="ＭＳ Ｐゴシック" panose="020B0600070205080204" pitchFamily="34" charset="-128"/>
                  </a:rPr>
                  <a:t>Solve security deficiencies in ECB</a:t>
                </a:r>
              </a:p>
              <a:p>
                <a:pPr lvl="1" eaLnBrk="1" hangingPunct="1">
                  <a:lnSpc>
                    <a:spcPct val="90000"/>
                  </a:lnSpc>
                </a:pPr>
                <a:r>
                  <a:rPr lang="en-AU" altLang="en-US" sz="2400">
                    <a:ea typeface="ＭＳ Ｐゴシック" panose="020B0600070205080204" pitchFamily="34" charset="-128"/>
                  </a:rPr>
                  <a:t>Repeated same plaintext block result different ciphertext block</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Each previous cipher blocks is chained to be input with current plaintext block, hence name </a:t>
                </a:r>
              </a:p>
              <a:p>
                <a:pPr eaLnBrk="1" hangingPunct="1">
                  <a:lnSpc>
                    <a:spcPct val="90000"/>
                  </a:lnSpc>
                </a:pPr>
                <a:endParaRPr lang="en-AU" altLang="en-US">
                  <a:ea typeface="ＭＳ Ｐゴシック" panose="020B0600070205080204" pitchFamily="34" charset="-128"/>
                </a:endParaRPr>
              </a:p>
              <a:p>
                <a:pPr eaLnBrk="1" hangingPunct="1">
                  <a:lnSpc>
                    <a:spcPct val="90000"/>
                  </a:lnSpc>
                </a:pPr>
                <a:r>
                  <a:rPr lang="en-AU" altLang="en-US">
                    <a:ea typeface="ＭＳ Ｐゴシック" panose="020B0600070205080204" pitchFamily="34" charset="-128"/>
                  </a:rPr>
                  <a:t>Use Initial Vector (IV) to start process </a:t>
                </a:r>
              </a:p>
              <a:p>
                <a:pPr lvl="1" eaLnBrk="1" hangingPunct="1">
                  <a:lnSpc>
                    <a:spcPct val="90000"/>
                  </a:lnSpc>
                  <a:buFontTx/>
                  <a:buNone/>
                </a:pPr>
                <a:r>
                  <a:rPr lang="en-AU" altLang="en-US">
                    <a:latin typeface="Courier New" panose="02070309020205020404" pitchFamily="49" charset="0"/>
                    <a:ea typeface="ＭＳ Ｐゴシック" panose="020B0600070205080204" pitchFamily="34" charset="-128"/>
                  </a:rPr>
                  <a:t>			</a:t>
                </a:r>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a:t>
                </a:r>
                <a:r>
                  <a:rPr lang="en-AU" altLang="en-US" b="1">
                    <a:latin typeface="Courier New" panose="02070309020205020404" pitchFamily="49" charset="0"/>
                    <a:ea typeface="ＭＳ Ｐゴシック" panose="020B0600070205080204" pitchFamily="34" charset="-128"/>
                  </a:rPr>
                  <a:t> = E</a:t>
                </a:r>
                <a:r>
                  <a:rPr lang="en-AU" altLang="en-US" b="1" baseline="-25000">
                    <a:latin typeface="Courier New" panose="02070309020205020404" pitchFamily="49" charset="0"/>
                    <a:ea typeface="ＭＳ Ｐゴシック" panose="020B0600070205080204" pitchFamily="34" charset="-128"/>
                  </a:rPr>
                  <a:t>K </a:t>
                </a:r>
                <a:r>
                  <a:rPr lang="en-AU" altLang="en-US" b="1">
                    <a:latin typeface="Courier New" panose="02070309020205020404" pitchFamily="49" charset="0"/>
                    <a:ea typeface="ＭＳ Ｐゴシック" panose="020B0600070205080204" pitchFamily="34" charset="-128"/>
                  </a:rPr>
                  <a:t>(P</a:t>
                </a:r>
                <a:r>
                  <a:rPr lang="en-AU" altLang="en-US" b="1" baseline="-25000">
                    <a:latin typeface="Courier New" panose="02070309020205020404" pitchFamily="49" charset="0"/>
                    <a:ea typeface="ＭＳ Ｐゴシック" panose="020B0600070205080204" pitchFamily="34" charset="-128"/>
                  </a:rPr>
                  <a:t>i</a:t>
                </a:r>
                <a14:m>
                  <m:oMath xmlns:m="http://schemas.openxmlformats.org/officeDocument/2006/math">
                    <m:r>
                      <a:rPr lang="en-AU" altLang="en-US" b="1" i="1" smtClean="0">
                        <a:latin typeface="Cambria Math" panose="02040503050406030204" pitchFamily="18" charset="0"/>
                        <a:ea typeface="Cambria Math" panose="02040503050406030204" pitchFamily="18" charset="0"/>
                      </a:rPr>
                      <m:t>⊕</m:t>
                    </m:r>
                  </m:oMath>
                </a14:m>
                <a:r>
                  <a:rPr lang="en-AU" altLang="en-US" b="1">
                    <a:latin typeface="Courier New" panose="02070309020205020404" pitchFamily="49" charset="0"/>
                    <a:ea typeface="ＭＳ Ｐゴシック" panose="020B0600070205080204" pitchFamily="34" charset="-128"/>
                  </a:rPr>
                  <a:t>C</a:t>
                </a:r>
                <a:r>
                  <a:rPr lang="en-AU" altLang="en-US" b="1" baseline="-25000">
                    <a:latin typeface="Courier New" panose="02070309020205020404" pitchFamily="49" charset="0"/>
                    <a:ea typeface="ＭＳ Ｐゴシック" panose="020B0600070205080204" pitchFamily="34" charset="-128"/>
                  </a:rPr>
                  <a:t>i-1</a:t>
                </a:r>
                <a:r>
                  <a:rPr lang="en-AU" altLang="en-US" b="1">
                    <a:latin typeface="Courier New" panose="02070309020205020404" pitchFamily="49" charset="0"/>
                    <a:ea typeface="ＭＳ Ｐゴシック" panose="020B0600070205080204" pitchFamily="34" charset="-128"/>
                  </a:rPr>
                  <a:t>)</a:t>
                </a:r>
              </a:p>
              <a:p>
                <a:pPr lvl="1" eaLnBrk="1" hangingPunct="1">
                  <a:lnSpc>
                    <a:spcPct val="90000"/>
                  </a:lnSpc>
                  <a:buFontTx/>
                  <a:buNone/>
                </a:pPr>
                <a:r>
                  <a:rPr lang="en-AU" altLang="en-US" b="1">
                    <a:latin typeface="Courier New" panose="02070309020205020404" pitchFamily="49" charset="0"/>
                    <a:ea typeface="ＭＳ Ｐゴシック" panose="020B0600070205080204" pitchFamily="34" charset="-128"/>
                  </a:rPr>
                  <a:t>			C</a:t>
                </a:r>
                <a:r>
                  <a:rPr lang="en-AU" altLang="en-US" b="1" baseline="-25000">
                    <a:latin typeface="Courier New" panose="02070309020205020404" pitchFamily="49" charset="0"/>
                    <a:ea typeface="ＭＳ Ｐゴシック" panose="020B0600070205080204" pitchFamily="34" charset="-128"/>
                  </a:rPr>
                  <a:t>0 </a:t>
                </a:r>
                <a:r>
                  <a:rPr lang="en-AU" altLang="en-US" b="1">
                    <a:latin typeface="Courier New" panose="02070309020205020404" pitchFamily="49" charset="0"/>
                    <a:ea typeface="ＭＳ Ｐゴシック" panose="020B0600070205080204" pitchFamily="34" charset="-128"/>
                  </a:rPr>
                  <a:t>= IV</a:t>
                </a:r>
                <a:r>
                  <a:rPr lang="en-AU" altLang="en-US" b="1">
                    <a:ea typeface="ＭＳ Ｐゴシック" panose="020B0600070205080204" pitchFamily="34" charset="-128"/>
                  </a:rPr>
                  <a:t> </a:t>
                </a:r>
                <a:endParaRPr lang="en-US" altLang="en-US">
                  <a:ea typeface="ＭＳ Ｐゴシック" panose="020B0600070205080204" pitchFamily="34" charset="-128"/>
                </a:endParaRPr>
              </a:p>
              <a:p>
                <a:pPr eaLnBrk="1" hangingPunct="1">
                  <a:lnSpc>
                    <a:spcPct val="90000"/>
                  </a:lnSpc>
                </a:pPr>
                <a:r>
                  <a:rPr lang="en-US" altLang="en-US">
                    <a:ea typeface="ＭＳ Ｐゴシック" panose="020B0600070205080204" pitchFamily="34" charset="-128"/>
                  </a:rPr>
                  <a:t>Uses: bulk data encryption, authentication</a:t>
                </a:r>
                <a:endParaRPr lang="en-AU" altLang="en-US">
                  <a:ea typeface="ＭＳ Ｐゴシック" panose="020B0600070205080204" pitchFamily="34" charset="-128"/>
                </a:endParaRPr>
              </a:p>
            </p:txBody>
          </p:sp>
        </mc:Choice>
        <mc:Fallback xmlns="">
          <p:sp>
            <p:nvSpPr>
              <p:cNvPr id="28675" name="Rectangle 3">
                <a:extLst>
                  <a:ext uri="{FF2B5EF4-FFF2-40B4-BE49-F238E27FC236}">
                    <a16:creationId xmlns:a16="http://schemas.microsoft.com/office/drawing/2014/main" id="{097A9E10-4711-49E7-B876-A9C5E92B3D4E}"/>
                  </a:ext>
                </a:extLst>
              </p:cNvPr>
              <p:cNvSpPr>
                <a:spLocks noGrp="1" noRot="1" noChangeAspect="1" noMove="1" noResize="1" noEditPoints="1" noAdjustHandles="1" noChangeArrowheads="1" noChangeShapeType="1" noTextEdit="1"/>
              </p:cNvSpPr>
              <p:nvPr>
                <p:ph sz="quarter" idx="1"/>
              </p:nvPr>
            </p:nvSpPr>
            <p:spPr>
              <a:xfrm>
                <a:off x="767408" y="960437"/>
                <a:ext cx="9875440" cy="4937125"/>
              </a:xfrm>
              <a:blipFill>
                <a:blip r:embed="rId3"/>
                <a:stretch>
                  <a:fillRect l="-1975" t="-4326" b="-6428"/>
                </a:stretch>
              </a:blipFill>
            </p:spPr>
            <p:txBody>
              <a:bodyPr/>
              <a:lstStyle/>
              <a:p>
                <a:r>
                  <a:rPr 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846650A-42B9-42D2-98B9-47D5AAE4B6C4}"/>
              </a:ext>
            </a:extLst>
          </p:cNvPr>
          <p:cNvSpPr>
            <a:spLocks noGrp="1" noChangeArrowheads="1"/>
          </p:cNvSpPr>
          <p:nvPr>
            <p:ph type="title"/>
          </p:nvPr>
        </p:nvSpPr>
        <p:spPr>
          <a:xfrm>
            <a:off x="1343472" y="36630"/>
            <a:ext cx="7344816" cy="792163"/>
          </a:xfrm>
        </p:spPr>
        <p:txBody>
          <a:bodyPr/>
          <a:lstStyle/>
          <a:p>
            <a:pPr eaLnBrk="1" hangingPunct="1"/>
            <a:r>
              <a:rPr lang="en-AU" altLang="en-US">
                <a:ea typeface="ＭＳ Ｐゴシック" panose="020B0600070205080204" pitchFamily="34" charset="-128"/>
              </a:rPr>
              <a:t>CBC scheme</a:t>
            </a:r>
          </a:p>
        </p:txBody>
      </p:sp>
      <p:pic>
        <p:nvPicPr>
          <p:cNvPr id="30723" name="Picture 12">
            <a:extLst>
              <a:ext uri="{FF2B5EF4-FFF2-40B4-BE49-F238E27FC236}">
                <a16:creationId xmlns:a16="http://schemas.microsoft.com/office/drawing/2014/main" id="{6DDE1F11-1D80-432A-B586-E17D35839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19200"/>
            <a:ext cx="8426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13">
            <a:extLst>
              <a:ext uri="{FF2B5EF4-FFF2-40B4-BE49-F238E27FC236}">
                <a16:creationId xmlns:a16="http://schemas.microsoft.com/office/drawing/2014/main" id="{A10C164C-C92E-496B-80EA-FFB69D424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8396" y="5105400"/>
            <a:ext cx="9089604" cy="12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a:extLst>
              <a:ext uri="{FF2B5EF4-FFF2-40B4-BE49-F238E27FC236}">
                <a16:creationId xmlns:a16="http://schemas.microsoft.com/office/drawing/2014/main" id="{5E4F446B-1A96-432C-A46D-3ECCB2F525A3}"/>
              </a:ext>
            </a:extLst>
          </p:cNvPr>
          <p:cNvGrpSpPr>
            <a:grpSpLocks/>
          </p:cNvGrpSpPr>
          <p:nvPr/>
        </p:nvGrpSpPr>
        <p:grpSpPr bwMode="auto">
          <a:xfrm>
            <a:off x="1828800" y="2893892"/>
            <a:ext cx="1066800" cy="2906715"/>
            <a:chOff x="336" y="1968"/>
            <a:chExt cx="672" cy="1831"/>
          </a:xfrm>
        </p:grpSpPr>
        <p:sp>
          <p:nvSpPr>
            <p:cNvPr id="30726" name="Oval 14">
              <a:extLst>
                <a:ext uri="{FF2B5EF4-FFF2-40B4-BE49-F238E27FC236}">
                  <a16:creationId xmlns:a16="http://schemas.microsoft.com/office/drawing/2014/main" id="{21F555A1-8E38-4FBF-9DD4-E3BD3893750D}"/>
                </a:ext>
              </a:extLst>
            </p:cNvPr>
            <p:cNvSpPr>
              <a:spLocks noChangeArrowheads="1"/>
            </p:cNvSpPr>
            <p:nvPr/>
          </p:nvSpPr>
          <p:spPr bwMode="auto">
            <a:xfrm>
              <a:off x="432" y="3607"/>
              <a:ext cx="576" cy="192"/>
            </a:xfrm>
            <a:prstGeom prst="ellipse">
              <a:avLst/>
            </a:prstGeom>
            <a:noFill/>
            <a:ln w="19050">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0727" name="Line 15">
              <a:extLst>
                <a:ext uri="{FF2B5EF4-FFF2-40B4-BE49-F238E27FC236}">
                  <a16:creationId xmlns:a16="http://schemas.microsoft.com/office/drawing/2014/main" id="{21235A64-F350-44AE-A4D2-BFFAA7A0A5C6}"/>
                </a:ext>
              </a:extLst>
            </p:cNvPr>
            <p:cNvSpPr>
              <a:spLocks noChangeShapeType="1"/>
            </p:cNvSpPr>
            <p:nvPr/>
          </p:nvSpPr>
          <p:spPr bwMode="auto">
            <a:xfrm flipH="1" flipV="1">
              <a:off x="336" y="1968"/>
              <a:ext cx="288" cy="1584"/>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3967"/>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145704" y="960437"/>
            <a:ext cx="9900592" cy="4937125"/>
          </a:xfrm>
        </p:spPr>
        <p:txBody>
          <a:bodyPr/>
          <a:lstStyle/>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The encryption of a block depends on the current and </a:t>
            </a:r>
            <a:r>
              <a:rPr lang="en-AU" altLang="en-US" sz="2700" b="1">
                <a:ea typeface="ＭＳ Ｐゴシック" panose="020B0600070205080204" pitchFamily="34" charset="-128"/>
                <a:cs typeface="Arial" panose="020B0604020202020204" pitchFamily="34" charset="0"/>
              </a:rPr>
              <a:t>all</a:t>
            </a:r>
            <a:r>
              <a:rPr lang="en-AU" altLang="en-US" sz="2700">
                <a:ea typeface="ＭＳ Ｐゴシック" panose="020B0600070205080204" pitchFamily="34" charset="-128"/>
                <a:cs typeface="Arial" panose="020B0604020202020204" pitchFamily="34" charset="0"/>
              </a:rPr>
              <a:t> blocks before it.</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So, repeated plaintext blocks are encrypted differently.</a:t>
            </a:r>
          </a:p>
          <a:p>
            <a:pPr eaLnBrk="1" hangingPunct="1"/>
            <a:endParaRPr lang="en-AU" altLang="en-US" sz="800">
              <a:ea typeface="ＭＳ Ｐゴシック" panose="020B0600070205080204" pitchFamily="34" charset="-128"/>
              <a:cs typeface="Arial" panose="020B0604020202020204" pitchFamily="34" charset="0"/>
            </a:endParaRPr>
          </a:p>
          <a:p>
            <a:pPr eaLnBrk="1" hangingPunct="1"/>
            <a:r>
              <a:rPr lang="en-AU" altLang="en-US" sz="2700">
                <a:ea typeface="ＭＳ Ｐゴシック" panose="020B0600070205080204" pitchFamily="34" charset="-128"/>
                <a:cs typeface="Arial" panose="020B0604020202020204" pitchFamily="34" charset="0"/>
              </a:rPr>
              <a:t>Initialization Vector (IV)</a:t>
            </a:r>
          </a:p>
          <a:p>
            <a:pPr lvl="1" eaLnBrk="1" hangingPunct="1"/>
            <a:r>
              <a:rPr lang="en-AU" altLang="en-US" sz="2400">
                <a:ea typeface="ＭＳ Ｐゴシック" panose="020B0600070205080204" pitchFamily="34" charset="-128"/>
                <a:cs typeface="Arial" panose="020B0604020202020204" pitchFamily="34" charset="0"/>
              </a:rPr>
              <a:t>May sent encrypted in ECB mode before the rest of ciphertext</a:t>
            </a:r>
          </a:p>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310DDC0-03E6-4ACE-8977-9AAFBB9F0D93}"/>
              </a:ext>
            </a:extLst>
          </p:cNvPr>
          <p:cNvSpPr>
            <a:spLocks noGrp="1"/>
          </p:cNvSpPr>
          <p:nvPr>
            <p:ph type="title"/>
          </p:nvPr>
        </p:nvSpPr>
        <p:spPr>
          <a:xfrm>
            <a:off x="1271464" y="-41892"/>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Remarks on CBC</a:t>
            </a:r>
            <a:endParaRPr lang="en-US" altLang="en-US">
              <a:ea typeface="ＭＳ Ｐゴシック" panose="020B0600070205080204" pitchFamily="34" charset="-128"/>
              <a:cs typeface="Arial" panose="020B0604020202020204" pitchFamily="34" charset="0"/>
            </a:endParaRPr>
          </a:p>
        </p:txBody>
      </p:sp>
      <p:sp>
        <p:nvSpPr>
          <p:cNvPr id="32772" name="Content Placeholder 2">
            <a:extLst>
              <a:ext uri="{FF2B5EF4-FFF2-40B4-BE49-F238E27FC236}">
                <a16:creationId xmlns:a16="http://schemas.microsoft.com/office/drawing/2014/main" id="{498CAC7B-4152-47B7-A560-1338A882BD96}"/>
              </a:ext>
            </a:extLst>
          </p:cNvPr>
          <p:cNvSpPr>
            <a:spLocks noGrp="1"/>
          </p:cNvSpPr>
          <p:nvPr>
            <p:ph sz="quarter" idx="1"/>
          </p:nvPr>
        </p:nvSpPr>
        <p:spPr>
          <a:xfrm>
            <a:off x="1001578" y="1073474"/>
            <a:ext cx="8748464" cy="4937125"/>
          </a:xfrm>
        </p:spPr>
        <p:txBody>
          <a:bodyPr/>
          <a:lstStyle/>
          <a:p>
            <a:pPr eaLnBrk="1" hangingPunct="1">
              <a:lnSpc>
                <a:spcPct val="90000"/>
              </a:lnSpc>
            </a:pPr>
            <a:r>
              <a:rPr lang="en-US" sz="2800">
                <a:solidFill>
                  <a:srgbClr val="FF0000"/>
                </a:solidFill>
                <a:latin typeface="Times New Roman" panose="02020603050405020304" pitchFamily="18" charset="0"/>
                <a:cs typeface="Times New Roman" panose="02020603050405020304" pitchFamily="18" charset="0"/>
              </a:rPr>
              <a:t>Does not guarantee data integrity!</a:t>
            </a:r>
          </a:p>
          <a:p>
            <a:pPr eaLnBrk="1" hangingPunct="1">
              <a:lnSpc>
                <a:spcPct val="90000"/>
              </a:lnSpc>
            </a:pPr>
            <a:endParaRPr lang="en-US" altLang="en-US" sz="2700">
              <a:ea typeface="ＭＳ Ｐゴシック" panose="020B0600070205080204" pitchFamily="34" charset="-128"/>
              <a:cs typeface="Arial" panose="020B0604020202020204" pitchFamily="34" charset="0"/>
            </a:endParaRPr>
          </a:p>
        </p:txBody>
      </p:sp>
      <p:pic>
        <p:nvPicPr>
          <p:cNvPr id="6146" name="Picture 2" descr="CBC encryption">
            <a:extLst>
              <a:ext uri="{FF2B5EF4-FFF2-40B4-BE49-F238E27FC236}">
                <a16:creationId xmlns:a16="http://schemas.microsoft.com/office/drawing/2014/main" id="{B5C94AA9-0836-4B60-A361-087E1C6DB0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528206"/>
            <a:ext cx="8560041" cy="40276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FF1386E-860F-478D-B080-F4DF9A9F9EDB}"/>
              </a:ext>
            </a:extLst>
          </p:cNvPr>
          <p:cNvSpPr/>
          <p:nvPr/>
        </p:nvSpPr>
        <p:spPr>
          <a:xfrm>
            <a:off x="1919536" y="5555865"/>
            <a:ext cx="7560840" cy="400110"/>
          </a:xfrm>
          <a:prstGeom prst="rect">
            <a:avLst/>
          </a:prstGeom>
        </p:spPr>
        <p:txBody>
          <a:bodyPr wrap="square">
            <a:spAutoFit/>
          </a:bodyPr>
          <a:lstStyle/>
          <a:p>
            <a:r>
              <a:rPr lang="en-US" sz="2000">
                <a:solidFill>
                  <a:schemeClr val="tx2"/>
                </a:solidFill>
                <a:hlinkClick r:id="rId3">
                  <a:extLst>
                    <a:ext uri="{A12FA001-AC4F-418D-AE19-62706E023703}">
                      <ahyp:hlinkClr xmlns:ahyp="http://schemas.microsoft.com/office/drawing/2018/hyperlinkcolor" val="tx"/>
                    </a:ext>
                  </a:extLst>
                </a:hlinkClick>
              </a:rPr>
              <a:t>https://alicegg.tech/2019/06/23/aes-cbc.html</a:t>
            </a:r>
            <a:endParaRPr lang="en-US" sz="2000">
              <a:solidFill>
                <a:schemeClr val="tx2"/>
              </a:solidFill>
            </a:endParaRPr>
          </a:p>
        </p:txBody>
      </p:sp>
      <p:sp>
        <p:nvSpPr>
          <p:cNvPr id="3" name="Rectangle 2">
            <a:extLst>
              <a:ext uri="{FF2B5EF4-FFF2-40B4-BE49-F238E27FC236}">
                <a16:creationId xmlns:a16="http://schemas.microsoft.com/office/drawing/2014/main" id="{047E4B38-6C87-4CAD-8823-39D57364AE07}"/>
              </a:ext>
            </a:extLst>
          </p:cNvPr>
          <p:cNvSpPr/>
          <p:nvPr/>
        </p:nvSpPr>
        <p:spPr>
          <a:xfrm>
            <a:off x="1919536" y="6036234"/>
            <a:ext cx="7992888" cy="400110"/>
          </a:xfrm>
          <a:prstGeom prst="rect">
            <a:avLst/>
          </a:prstGeom>
        </p:spPr>
        <p:txBody>
          <a:bodyPr wrap="square">
            <a:spAutoFit/>
          </a:bodyPr>
          <a:lstStyle/>
          <a:p>
            <a:r>
              <a:rPr lang="en-US" sz="2000">
                <a:solidFill>
                  <a:schemeClr val="tx2"/>
                </a:solidFill>
                <a:hlinkClick r:id="rId4">
                  <a:extLst>
                    <a:ext uri="{A12FA001-AC4F-418D-AE19-62706E023703}">
                      <ahyp:hlinkClr xmlns:ahyp="http://schemas.microsoft.com/office/drawing/2018/hyperlinkcolor" val="tx"/>
                    </a:ext>
                  </a:extLst>
                </a:hlinkClick>
              </a:rPr>
              <a:t>https://cve.mitre.org/cgi-bin/cvename.cgi?name=2020-8911</a:t>
            </a:r>
            <a:endParaRPr lang="en-US" sz="2000">
              <a:solidFill>
                <a:schemeClr val="tx2"/>
              </a:solidFill>
            </a:endParaRPr>
          </a:p>
        </p:txBody>
      </p:sp>
    </p:spTree>
    <p:extLst>
      <p:ext uri="{BB962C8B-B14F-4D97-AF65-F5344CB8AC3E}">
        <p14:creationId xmlns:p14="http://schemas.microsoft.com/office/powerpoint/2010/main" val="1457341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07F9E23-86F7-4F71-8FD4-5136C439953E}"/>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Cipher FeedBack (CFB)</a:t>
            </a:r>
          </a:p>
        </p:txBody>
      </p:sp>
      <mc:AlternateContent xmlns:mc="http://schemas.openxmlformats.org/markup-compatibility/2006" xmlns:a14="http://schemas.microsoft.com/office/drawing/2010/main">
        <mc:Choice Requires="a14">
          <p:sp>
            <p:nvSpPr>
              <p:cNvPr id="87043" name="Rectangle 3">
                <a:extLst>
                  <a:ext uri="{FF2B5EF4-FFF2-40B4-BE49-F238E27FC236}">
                    <a16:creationId xmlns:a16="http://schemas.microsoft.com/office/drawing/2014/main" id="{184DF9AD-4BD1-49A3-9EEC-8448FB9703D0}"/>
                  </a:ext>
                </a:extLst>
              </p:cNvPr>
              <p:cNvSpPr>
                <a:spLocks noGrp="1" noChangeArrowheads="1"/>
              </p:cNvSpPr>
              <p:nvPr>
                <p:ph sz="quarter" idx="1"/>
              </p:nvPr>
            </p:nvSpPr>
            <p:spPr>
              <a:xfrm>
                <a:off x="767408" y="1012155"/>
                <a:ext cx="10081120" cy="4937125"/>
              </a:xfrm>
            </p:spPr>
            <p:txBody>
              <a:bodyPr>
                <a:noAutofit/>
              </a:bodyPr>
              <a:lstStyle/>
              <a:p>
                <a:pPr eaLnBrk="1" hangingPunct="1">
                  <a:lnSpc>
                    <a:spcPct val="110000"/>
                  </a:lnSpc>
                  <a:spcBef>
                    <a:spcPts val="1200"/>
                  </a:spcBef>
                </a:pPr>
                <a:r>
                  <a:rPr lang="en-US" altLang="en-US" sz="2000">
                    <a:ea typeface="ＭＳ Ｐゴシック" panose="020B0600070205080204" pitchFamily="34" charset="-128"/>
                  </a:rPr>
                  <a:t>Use Initial Vector to start process</a:t>
                </a:r>
              </a:p>
              <a:p>
                <a:pPr eaLnBrk="1" hangingPunct="1">
                  <a:lnSpc>
                    <a:spcPct val="110000"/>
                  </a:lnSpc>
                  <a:spcBef>
                    <a:spcPts val="1200"/>
                  </a:spcBef>
                </a:pPr>
                <a:r>
                  <a:rPr lang="en-US" altLang="en-US" sz="2000">
                    <a:ea typeface="ＭＳ Ｐゴシック" panose="020B0600070205080204" pitchFamily="34" charset="-128"/>
                  </a:rPr>
                  <a:t>Encrypt previous ciphertext , then combined with the plaintext block using X-OR to produce the current ciphertext</a:t>
                </a:r>
                <a:endParaRPr lang="en-AU" altLang="en-US" sz="2000">
                  <a:ea typeface="ＭＳ Ｐゴシック" panose="020B0600070205080204" pitchFamily="34" charset="-128"/>
                </a:endParaRPr>
              </a:p>
              <a:p>
                <a:pPr eaLnBrk="1" hangingPunct="1">
                  <a:lnSpc>
                    <a:spcPct val="110000"/>
                  </a:lnSpc>
                  <a:spcBef>
                    <a:spcPts val="1200"/>
                  </a:spcBef>
                </a:pPr>
                <a:r>
                  <a:rPr lang="en-AU" altLang="en-US" sz="2000">
                    <a:ea typeface="ＭＳ Ｐゴシック" panose="020B0600070205080204" pitchFamily="34" charset="-128"/>
                  </a:rPr>
                  <a:t>Cipher is fed back (hence name) to concatenate with the rest of IV</a:t>
                </a:r>
              </a:p>
              <a:p>
                <a:pPr eaLnBrk="1" hangingPunct="1">
                  <a:lnSpc>
                    <a:spcPct val="110000"/>
                  </a:lnSpc>
                  <a:spcBef>
                    <a:spcPts val="1200"/>
                  </a:spcBef>
                </a:pPr>
                <a:r>
                  <a:rPr lang="en-AU" altLang="en-US" sz="2000">
                    <a:ea typeface="ＭＳ Ｐゴシック" panose="020B0600070205080204" pitchFamily="34" charset="-128"/>
                  </a:rPr>
                  <a:t>Plaintext is treated as a stream of bits </a:t>
                </a:r>
              </a:p>
              <a:p>
                <a:pPr lvl="1" eaLnBrk="1" hangingPunct="1">
                  <a:lnSpc>
                    <a:spcPct val="110000"/>
                  </a:lnSpc>
                  <a:spcBef>
                    <a:spcPts val="1200"/>
                  </a:spcBef>
                </a:pPr>
                <a:r>
                  <a:rPr lang="en-AU" altLang="en-US" sz="2000">
                    <a:ea typeface="ＭＳ Ｐゴシック" panose="020B0600070205080204" pitchFamily="34" charset="-128"/>
                  </a:rPr>
                  <a:t>Any number of bit (1, 8 or 64 or whatever) to be feed back (denoted CFB-1, CFB-8, CFB-64)</a:t>
                </a:r>
                <a:endParaRPr lang="en-US" altLang="en-US" sz="2000">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Relation between plaintext and ciphertext</a:t>
                </a:r>
                <a:endParaRPr lang="en-AU" altLang="en-US" sz="2000">
                  <a:ea typeface="ＭＳ Ｐゴシック" panose="020B0600070205080204" pitchFamily="34" charset="-128"/>
                </a:endParaRPr>
              </a:p>
              <a:p>
                <a:pPr lvl="1" eaLnBrk="1" hangingPunct="1">
                  <a:lnSpc>
                    <a:spcPct val="110000"/>
                  </a:lnSpc>
                  <a:spcBef>
                    <a:spcPts val="1200"/>
                  </a:spcBef>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14:m>
                  <m:oMath xmlns:m="http://schemas.openxmlformats.org/officeDocument/2006/math">
                    <m:r>
                      <a:rPr lang="en-AU" altLang="en-US" sz="2200" b="1" i="1">
                        <a:latin typeface="Cambria Math" panose="02040503050406030204" pitchFamily="18" charset="0"/>
                        <a:ea typeface="Cambria Math" panose="02040503050406030204" pitchFamily="18" charset="0"/>
                      </a:rPr>
                      <m:t>⊕</m:t>
                    </m:r>
                  </m:oMath>
                </a14:m>
                <a:r>
                  <a:rPr lang="en-AU" altLang="en-US" sz="2200" b="1">
                    <a:latin typeface="Courier New" panose="02070309020205020404" pitchFamily="49" charset="0"/>
                    <a:ea typeface="ＭＳ Ｐゴシック" panose="020B0600070205080204" pitchFamily="34" charset="-128"/>
                  </a:rPr>
                  <a:t> SelectLeft(E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(ShiftLeft(C</a:t>
                </a:r>
                <a:r>
                  <a:rPr lang="en-AU" altLang="en-US" sz="2200" b="1" baseline="-25000">
                    <a:latin typeface="Courier New" panose="02070309020205020404" pitchFamily="49" charset="0"/>
                    <a:ea typeface="ＭＳ Ｐゴシック" panose="020B0600070205080204" pitchFamily="34" charset="-128"/>
                  </a:rPr>
                  <a:t>i-1</a:t>
                </a:r>
                <a:r>
                  <a:rPr lang="en-AU" altLang="en-US" sz="2200" b="1">
                    <a:latin typeface="Courier New" panose="02070309020205020404" pitchFamily="49" charset="0"/>
                    <a:ea typeface="ＭＳ Ｐゴシック" panose="020B0600070205080204" pitchFamily="34" charset="-128"/>
                  </a:rPr>
                  <a:t>)))</a:t>
                </a:r>
              </a:p>
              <a:p>
                <a:pPr lvl="1" eaLnBrk="1" hangingPunct="1">
                  <a:lnSpc>
                    <a:spcPct val="110000"/>
                  </a:lnSpc>
                  <a:spcBef>
                    <a:spcPts val="1200"/>
                  </a:spcBef>
                  <a:buNone/>
                </a:pPr>
                <a:r>
                  <a:rPr lang="en-AU" altLang="en-US" sz="2200" b="1">
                    <a:latin typeface="Courier New" panose="02070309020205020404" pitchFamily="49" charset="0"/>
                    <a:ea typeface="ＭＳ Ｐゴシック" panose="020B0600070205080204" pitchFamily="34" charset="-128"/>
                  </a:rPr>
                  <a:t>		C</a:t>
                </a:r>
                <a:r>
                  <a:rPr lang="en-AU" altLang="en-US" sz="2200" b="1" baseline="-25000">
                    <a:latin typeface="Courier New" panose="02070309020205020404" pitchFamily="49" charset="0"/>
                    <a:ea typeface="ＭＳ Ｐゴシック" panose="020B0600070205080204" pitchFamily="34" charset="-128"/>
                  </a:rPr>
                  <a:t>0</a:t>
                </a:r>
                <a:r>
                  <a:rPr lang="en-AU" altLang="en-US" sz="2200" b="1">
                    <a:latin typeface="Courier New" panose="02070309020205020404" pitchFamily="49" charset="0"/>
                    <a:ea typeface="ＭＳ Ｐゴシック" panose="020B0600070205080204" pitchFamily="34" charset="-128"/>
                  </a:rPr>
                  <a:t> = IV</a:t>
                </a:r>
                <a:r>
                  <a:rPr lang="en-AU" altLang="en-US" sz="2200" b="1">
                    <a:ea typeface="ＭＳ Ｐゴシック" panose="020B0600070205080204" pitchFamily="34" charset="-128"/>
                  </a:rPr>
                  <a:t> </a:t>
                </a:r>
                <a:endParaRPr lang="en-US" altLang="en-US" sz="2200" b="1">
                  <a:ea typeface="ＭＳ Ｐゴシック" panose="020B0600070205080204" pitchFamily="34" charset="-128"/>
                </a:endParaRPr>
              </a:p>
              <a:p>
                <a:pPr eaLnBrk="1" hangingPunct="1">
                  <a:lnSpc>
                    <a:spcPct val="110000"/>
                  </a:lnSpc>
                  <a:spcBef>
                    <a:spcPts val="1200"/>
                  </a:spcBef>
                </a:pPr>
                <a:r>
                  <a:rPr lang="en-US" altLang="en-US" sz="2000">
                    <a:ea typeface="ＭＳ Ｐゴシック" panose="020B0600070205080204" pitchFamily="34" charset="-128"/>
                  </a:rPr>
                  <a:t>Uses: stream data encryption, authentication</a:t>
                </a:r>
                <a:endParaRPr lang="en-AU" altLang="en-US" sz="2000">
                  <a:ea typeface="ＭＳ Ｐゴシック" panose="020B0600070205080204" pitchFamily="34" charset="-128"/>
                </a:endParaRPr>
              </a:p>
            </p:txBody>
          </p:sp>
        </mc:Choice>
        <mc:Fallback xmlns="">
          <p:sp>
            <p:nvSpPr>
              <p:cNvPr id="87043" name="Rectangle 3">
                <a:extLst>
                  <a:ext uri="{FF2B5EF4-FFF2-40B4-BE49-F238E27FC236}">
                    <a16:creationId xmlns:a16="http://schemas.microsoft.com/office/drawing/2014/main" id="{184DF9AD-4BD1-49A3-9EEC-8448FB9703D0}"/>
                  </a:ext>
                </a:extLst>
              </p:cNvPr>
              <p:cNvSpPr>
                <a:spLocks noGrp="1" noRot="1" noChangeAspect="1" noMove="1" noResize="1" noEditPoints="1" noAdjustHandles="1" noChangeArrowheads="1" noChangeShapeType="1" noTextEdit="1"/>
              </p:cNvSpPr>
              <p:nvPr>
                <p:ph sz="quarter" idx="1"/>
              </p:nvPr>
            </p:nvSpPr>
            <p:spPr>
              <a:xfrm>
                <a:off x="767408" y="1012155"/>
                <a:ext cx="10081120" cy="4937125"/>
              </a:xfrm>
              <a:blipFill>
                <a:blip r:embed="rId3"/>
                <a:stretch>
                  <a:fillRect l="-907" t="-1605" r="-121" b="-4938"/>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64090"/>
            <a:ext cx="7725080" cy="646321"/>
          </a:xfrm>
        </p:spPr>
        <p:txBody>
          <a:bodyPr wrap="square">
            <a:spAutoFit/>
          </a:bodyPr>
          <a:lstStyle/>
          <a:p>
            <a:r>
              <a:rPr lang="en-IN" altLang="en-US">
                <a:ea typeface="ヒラギノ角ゴ Pro W3" charset="-128"/>
              </a:rPr>
              <a:t>DES review</a:t>
            </a:r>
            <a:endParaRPr lang="en-US" sz="2800"/>
          </a:p>
        </p:txBody>
      </p:sp>
      <p:pic>
        <p:nvPicPr>
          <p:cNvPr id="3" name="Picture 2">
            <a:extLst>
              <a:ext uri="{FF2B5EF4-FFF2-40B4-BE49-F238E27FC236}">
                <a16:creationId xmlns:a16="http://schemas.microsoft.com/office/drawing/2014/main" id="{DA8871B5-FFDF-4BFA-A269-D0C0421D78E1}"/>
              </a:ext>
            </a:extLst>
          </p:cNvPr>
          <p:cNvPicPr>
            <a:picLocks noChangeAspect="1"/>
          </p:cNvPicPr>
          <p:nvPr/>
        </p:nvPicPr>
        <p:blipFill>
          <a:blip r:embed="rId3"/>
          <a:stretch>
            <a:fillRect/>
          </a:stretch>
        </p:blipFill>
        <p:spPr>
          <a:xfrm>
            <a:off x="2010058" y="1395172"/>
            <a:ext cx="5112568" cy="5091354"/>
          </a:xfrm>
          <a:prstGeom prst="rect">
            <a:avLst/>
          </a:prstGeom>
        </p:spPr>
      </p:pic>
      <p:cxnSp>
        <p:nvCxnSpPr>
          <p:cNvPr id="5" name="Straight Arrow Connector 4">
            <a:extLst>
              <a:ext uri="{FF2B5EF4-FFF2-40B4-BE49-F238E27FC236}">
                <a16:creationId xmlns:a16="http://schemas.microsoft.com/office/drawing/2014/main" id="{237A6853-16C6-4921-94E3-946C5FA25623}"/>
              </a:ext>
            </a:extLst>
          </p:cNvPr>
          <p:cNvCxnSpPr>
            <a:cxnSpLocks/>
          </p:cNvCxnSpPr>
          <p:nvPr/>
        </p:nvCxnSpPr>
        <p:spPr bwMode="auto">
          <a:xfrm>
            <a:off x="6600056" y="2727432"/>
            <a:ext cx="0" cy="1090448"/>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6CF4C359-B7E7-4146-BF47-CA07C586BE55}"/>
              </a:ext>
            </a:extLst>
          </p:cNvPr>
          <p:cNvSpPr txBox="1"/>
          <p:nvPr/>
        </p:nvSpPr>
        <p:spPr>
          <a:xfrm>
            <a:off x="6456211" y="2249915"/>
            <a:ext cx="1919115" cy="523220"/>
          </a:xfrm>
          <a:prstGeom prst="rect">
            <a:avLst/>
          </a:prstGeom>
          <a:noFill/>
        </p:spPr>
        <p:txBody>
          <a:bodyPr wrap="none" rtlCol="0">
            <a:spAutoFit/>
          </a:bodyPr>
          <a:lstStyle/>
          <a:p>
            <a:r>
              <a:rPr lang="en-US"/>
              <a:t>Substitution</a:t>
            </a:r>
          </a:p>
        </p:txBody>
      </p:sp>
      <p:cxnSp>
        <p:nvCxnSpPr>
          <p:cNvPr id="8" name="Straight Arrow Connector 7">
            <a:extLst>
              <a:ext uri="{FF2B5EF4-FFF2-40B4-BE49-F238E27FC236}">
                <a16:creationId xmlns:a16="http://schemas.microsoft.com/office/drawing/2014/main" id="{C482E940-35D3-4212-A56F-B51F3E594B43}"/>
              </a:ext>
            </a:extLst>
          </p:cNvPr>
          <p:cNvCxnSpPr>
            <a:cxnSpLocks/>
          </p:cNvCxnSpPr>
          <p:nvPr/>
        </p:nvCxnSpPr>
        <p:spPr bwMode="auto">
          <a:xfrm flipH="1">
            <a:off x="6502156" y="3749640"/>
            <a:ext cx="1250028" cy="1427195"/>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5908A61F-87AC-4C91-B8B6-A72E0BFB04E5}"/>
              </a:ext>
            </a:extLst>
          </p:cNvPr>
          <p:cNvSpPr txBox="1"/>
          <p:nvPr/>
        </p:nvSpPr>
        <p:spPr>
          <a:xfrm>
            <a:off x="7143049" y="3226419"/>
            <a:ext cx="1938351" cy="523220"/>
          </a:xfrm>
          <a:prstGeom prst="rect">
            <a:avLst/>
          </a:prstGeom>
          <a:noFill/>
        </p:spPr>
        <p:txBody>
          <a:bodyPr wrap="none" rtlCol="0">
            <a:spAutoFit/>
          </a:bodyPr>
          <a:lstStyle/>
          <a:p>
            <a:r>
              <a:rPr lang="en-US"/>
              <a:t>Permutation</a:t>
            </a:r>
          </a:p>
        </p:txBody>
      </p:sp>
      <p:pic>
        <p:nvPicPr>
          <p:cNvPr id="16" name="Picture 15">
            <a:extLst>
              <a:ext uri="{FF2B5EF4-FFF2-40B4-BE49-F238E27FC236}">
                <a16:creationId xmlns:a16="http://schemas.microsoft.com/office/drawing/2014/main" id="{B993C907-E716-4159-9D91-1176FB871BE3}"/>
              </a:ext>
            </a:extLst>
          </p:cNvPr>
          <p:cNvPicPr>
            <a:picLocks noChangeAspect="1"/>
          </p:cNvPicPr>
          <p:nvPr/>
        </p:nvPicPr>
        <p:blipFill>
          <a:blip r:embed="rId4"/>
          <a:stretch>
            <a:fillRect/>
          </a:stretch>
        </p:blipFill>
        <p:spPr>
          <a:xfrm>
            <a:off x="7143048" y="4363307"/>
            <a:ext cx="3448050" cy="2000250"/>
          </a:xfrm>
          <a:prstGeom prst="rect">
            <a:avLst/>
          </a:prstGeom>
        </p:spPr>
      </p:pic>
      <p:sp>
        <p:nvSpPr>
          <p:cNvPr id="4" name="Rectangle 3">
            <a:extLst>
              <a:ext uri="{FF2B5EF4-FFF2-40B4-BE49-F238E27FC236}">
                <a16:creationId xmlns:a16="http://schemas.microsoft.com/office/drawing/2014/main" id="{2F9AF1B5-9962-497C-9F7A-D3DDE11A920F}"/>
              </a:ext>
            </a:extLst>
          </p:cNvPr>
          <p:cNvSpPr/>
          <p:nvPr/>
        </p:nvSpPr>
        <p:spPr>
          <a:xfrm>
            <a:off x="2135560" y="871952"/>
            <a:ext cx="8154620" cy="523220"/>
          </a:xfrm>
          <a:prstGeom prst="rect">
            <a:avLst/>
          </a:prstGeom>
        </p:spPr>
        <p:txBody>
          <a:bodyPr wrap="square">
            <a:spAutoFit/>
          </a:bodyPr>
          <a:lstStyle/>
          <a:p>
            <a:pPr eaLnBrk="1" hangingPunct="1">
              <a:buFont typeface="Wingdings" panose="05000000000000000000" pitchFamily="2" charset="2"/>
              <a:buNone/>
            </a:pPr>
            <a:r>
              <a:rPr lang="en-US" altLang="zh-CN" i="1">
                <a:solidFill>
                  <a:schemeClr val="accent6"/>
                </a:solidFill>
                <a:latin typeface="Times New Roman" panose="02020603050405020304" pitchFamily="18" charset="0"/>
                <a:ea typeface="宋体" panose="02010600030101010101" pitchFamily="2" charset="-122"/>
              </a:rPr>
              <a:t>F</a:t>
            </a:r>
            <a:r>
              <a:rPr lang="en-US" altLang="zh-CN">
                <a:solidFill>
                  <a:schemeClr val="accent6"/>
                </a:solidFill>
                <a:ea typeface="宋体" panose="02010600030101010101" pitchFamily="2" charset="-122"/>
              </a:rPr>
              <a:t>(</a:t>
            </a:r>
            <a:r>
              <a:rPr lang="en-US" altLang="zh-CN" i="1">
                <a:solidFill>
                  <a:schemeClr val="accent6"/>
                </a:solidFill>
                <a:latin typeface="Times New Roman" panose="02020603050405020304" pitchFamily="18" charset="0"/>
                <a:ea typeface="宋体" panose="02010600030101010101" pitchFamily="2" charset="-122"/>
              </a:rPr>
              <a:t>R</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i="1" baseline="-25000">
                <a:solidFill>
                  <a:schemeClr val="accent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aseline="-25000">
                <a:solidFill>
                  <a:schemeClr val="accent6"/>
                </a:solidFill>
                <a:ea typeface="宋体" panose="02010600030101010101" pitchFamily="2" charset="-122"/>
              </a:rPr>
              <a:t>1</a:t>
            </a:r>
            <a:r>
              <a:rPr lang="en-US" altLang="zh-CN">
                <a:solidFill>
                  <a:schemeClr val="accent6"/>
                </a:solidFill>
                <a:ea typeface="宋体" panose="02010600030101010101" pitchFamily="2" charset="-122"/>
              </a:rPr>
              <a:t>, </a:t>
            </a:r>
            <a:r>
              <a:rPr lang="en-US" altLang="zh-CN" i="1">
                <a:solidFill>
                  <a:schemeClr val="accent6"/>
                </a:solidFill>
                <a:latin typeface="Times New Roman" panose="02020603050405020304" pitchFamily="18" charset="0"/>
                <a:ea typeface="宋体" panose="02010600030101010101" pitchFamily="2" charset="-122"/>
              </a:rPr>
              <a:t>K</a:t>
            </a:r>
            <a:r>
              <a:rPr lang="en-US" altLang="zh-CN" i="1" baseline="-25000">
                <a:solidFill>
                  <a:schemeClr val="accent6"/>
                </a:solidFill>
                <a:latin typeface="Times New Roman" panose="02020603050405020304" pitchFamily="18" charset="0"/>
                <a:ea typeface="宋体" panose="02010600030101010101" pitchFamily="2" charset="-122"/>
              </a:rPr>
              <a:t>i</a:t>
            </a:r>
            <a:r>
              <a:rPr lang="en-US" altLang="zh-CN">
                <a:solidFill>
                  <a:schemeClr val="accent6"/>
                </a:solidFill>
                <a:ea typeface="宋体" panose="02010600030101010101" pitchFamily="2" charset="-122"/>
              </a:rPr>
              <a:t>) </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S</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EP</a:t>
            </a:r>
            <a:r>
              <a:rPr lang="en-US" altLang="zh-CN">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i–</a:t>
            </a:r>
            <a:r>
              <a:rPr lang="en-US" altLang="zh-CN" baseline="-25000">
                <a:ea typeface="宋体" panose="02010600030101010101" pitchFamily="2" charset="-122"/>
              </a:rPr>
              <a:t>1</a:t>
            </a:r>
            <a:r>
              <a:rPr lang="en-US" altLang="zh-CN">
                <a:ea typeface="宋体" panose="02010600030101010101" pitchFamily="2" charset="-122"/>
              </a:rPr>
              <a:t>) </a:t>
            </a:r>
            <a:r>
              <a:rPr lang="en-GB" altLang="zh-CN">
                <a:ea typeface="StarBats"/>
                <a:cs typeface="StarBats"/>
              </a:rPr>
              <a:t>⊕</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K</a:t>
            </a:r>
            <a:r>
              <a:rPr lang="en-US" altLang="zh-CN" i="1" baseline="-25000">
                <a:latin typeface="Times New Roman" panose="02020603050405020304" pitchFamily="18" charset="0"/>
                <a:ea typeface="宋体" panose="02010600030101010101" pitchFamily="2" charset="-122"/>
              </a:rPr>
              <a:t>i</a:t>
            </a:r>
            <a:r>
              <a:rPr lang="en-US" altLang="zh-CN">
                <a:ea typeface="宋体" panose="02010600030101010101" pitchFamily="2" charset="-122"/>
              </a:rPr>
              <a:t>)), </a:t>
            </a:r>
            <a:r>
              <a:rPr lang="en-US" altLang="zh-CN" i="1">
                <a:latin typeface="Times New Roman" panose="02020603050405020304" pitchFamily="18" charset="0"/>
                <a:ea typeface="宋体" panose="02010600030101010101" pitchFamily="2" charset="-122"/>
              </a:rPr>
              <a:t>i</a:t>
            </a:r>
            <a:r>
              <a:rPr lang="en-US" altLang="zh-CN">
                <a:ea typeface="宋体" panose="02010600030101010101" pitchFamily="2" charset="-122"/>
              </a:rPr>
              <a:t> = </a:t>
            </a:r>
            <a:r>
              <a:rPr lang="en-US" altLang="zh-CN">
                <a:latin typeface="Times New Roman" panose="02020603050405020304" pitchFamily="18" charset="0"/>
                <a:ea typeface="宋体" panose="02010600030101010101" pitchFamily="2" charset="-122"/>
              </a:rPr>
              <a:t>1,…,16</a:t>
            </a:r>
          </a:p>
        </p:txBody>
      </p:sp>
    </p:spTree>
    <p:extLst>
      <p:ext uri="{BB962C8B-B14F-4D97-AF65-F5344CB8AC3E}">
        <p14:creationId xmlns:p14="http://schemas.microsoft.com/office/powerpoint/2010/main" val="2199289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9250600-BBD1-484A-8D9C-5EC90BEDA4BA}"/>
              </a:ext>
            </a:extLst>
          </p:cNvPr>
          <p:cNvSpPr>
            <a:spLocks noGrp="1"/>
          </p:cNvSpPr>
          <p:nvPr>
            <p:ph type="title"/>
          </p:nvPr>
        </p:nvSpPr>
        <p:spPr>
          <a:xfrm>
            <a:off x="1199456" y="47004"/>
            <a:ext cx="7344816" cy="792163"/>
          </a:xfrm>
        </p:spPr>
        <p:txBody>
          <a:bodyPr/>
          <a:lstStyle/>
          <a:p>
            <a:pPr eaLnBrk="1" hangingPunct="1"/>
            <a:r>
              <a:rPr lang="en-US" altLang="en-US">
                <a:ea typeface="ＭＳ Ｐゴシック" panose="020B0600070205080204" pitchFamily="34" charset="-128"/>
                <a:cs typeface="Arial" panose="020B0604020202020204" pitchFamily="34" charset="0"/>
              </a:rPr>
              <a:t>CFB Scheme</a:t>
            </a:r>
          </a:p>
        </p:txBody>
      </p:sp>
      <p:pic>
        <p:nvPicPr>
          <p:cNvPr id="35844" name="Picture 18">
            <a:extLst>
              <a:ext uri="{FF2B5EF4-FFF2-40B4-BE49-F238E27FC236}">
                <a16:creationId xmlns:a16="http://schemas.microsoft.com/office/drawing/2014/main" id="{1D222EBA-E4BD-4CE6-AA19-D617D2D4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22" y="2204863"/>
            <a:ext cx="8281987"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17">
            <a:extLst>
              <a:ext uri="{FF2B5EF4-FFF2-40B4-BE49-F238E27FC236}">
                <a16:creationId xmlns:a16="http://schemas.microsoft.com/office/drawing/2014/main" id="{76FE3076-F620-48AC-89AE-E0C9D9B8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268760"/>
            <a:ext cx="722153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055440" y="0"/>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4" name="Picture 3">
            <a:extLst>
              <a:ext uri="{FF2B5EF4-FFF2-40B4-BE49-F238E27FC236}">
                <a16:creationId xmlns:a16="http://schemas.microsoft.com/office/drawing/2014/main" id="{9930E099-AED1-40B9-9B64-17309C325D71}"/>
              </a:ext>
            </a:extLst>
          </p:cNvPr>
          <p:cNvPicPr>
            <a:picLocks noChangeAspect="1"/>
          </p:cNvPicPr>
          <p:nvPr/>
        </p:nvPicPr>
        <p:blipFill>
          <a:blip r:embed="rId3"/>
          <a:stretch>
            <a:fillRect/>
          </a:stretch>
        </p:blipFill>
        <p:spPr>
          <a:xfrm>
            <a:off x="767408" y="1160747"/>
            <a:ext cx="10081120" cy="500823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D267ED4-B92E-4112-A8D5-5F5C0655690B}"/>
              </a:ext>
            </a:extLst>
          </p:cNvPr>
          <p:cNvSpPr>
            <a:spLocks noGrp="1" noChangeArrowheads="1"/>
          </p:cNvSpPr>
          <p:nvPr>
            <p:ph type="title"/>
          </p:nvPr>
        </p:nvSpPr>
        <p:spPr>
          <a:xfrm>
            <a:off x="1343472" y="33365"/>
            <a:ext cx="7344816" cy="792163"/>
          </a:xfrm>
        </p:spPr>
        <p:txBody>
          <a:bodyPr/>
          <a:lstStyle/>
          <a:p>
            <a:pPr eaLnBrk="1" hangingPunct="1"/>
            <a:r>
              <a:rPr lang="en-AU" altLang="en-US">
                <a:ea typeface="ＭＳ Ｐゴシック" panose="020B0600070205080204" pitchFamily="34" charset="-128"/>
              </a:rPr>
              <a:t>CFB Encryption/Decryption</a:t>
            </a:r>
          </a:p>
        </p:txBody>
      </p:sp>
      <p:pic>
        <p:nvPicPr>
          <p:cNvPr id="2" name="Picture 1">
            <a:extLst>
              <a:ext uri="{FF2B5EF4-FFF2-40B4-BE49-F238E27FC236}">
                <a16:creationId xmlns:a16="http://schemas.microsoft.com/office/drawing/2014/main" id="{B3AB767F-EB2C-4A94-A342-6379F420087B}"/>
              </a:ext>
            </a:extLst>
          </p:cNvPr>
          <p:cNvPicPr>
            <a:picLocks noChangeAspect="1"/>
          </p:cNvPicPr>
          <p:nvPr/>
        </p:nvPicPr>
        <p:blipFill>
          <a:blip r:embed="rId3"/>
          <a:stretch>
            <a:fillRect/>
          </a:stretch>
        </p:blipFill>
        <p:spPr>
          <a:xfrm>
            <a:off x="1055440" y="1484784"/>
            <a:ext cx="9781728" cy="4752528"/>
          </a:xfrm>
          <a:prstGeom prst="rect">
            <a:avLst/>
          </a:prstGeom>
        </p:spPr>
      </p:pic>
    </p:spTree>
    <p:extLst>
      <p:ext uri="{BB962C8B-B14F-4D97-AF65-F5344CB8AC3E}">
        <p14:creationId xmlns:p14="http://schemas.microsoft.com/office/powerpoint/2010/main" val="297832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C3B57D88-A192-4378-9E89-183B0DE1FFC2}"/>
              </a:ext>
            </a:extLst>
          </p:cNvPr>
          <p:cNvSpPr>
            <a:spLocks noGrp="1"/>
          </p:cNvSpPr>
          <p:nvPr>
            <p:ph type="title"/>
          </p:nvPr>
        </p:nvSpPr>
        <p:spPr/>
        <p:txBody>
          <a:bodyPr/>
          <a:lstStyle/>
          <a:p>
            <a:pPr eaLnBrk="1" hangingPunct="1"/>
            <a:r>
              <a:rPr lang="en-US" altLang="en-US">
                <a:ea typeface="ＭＳ Ｐゴシック" panose="020B0600070205080204" pitchFamily="34" charset="-128"/>
              </a:rPr>
              <a:t>CFB as a Stream Cipher</a:t>
            </a:r>
          </a:p>
        </p:txBody>
      </p:sp>
      <p:sp>
        <p:nvSpPr>
          <p:cNvPr id="90115" name="Content Placeholder 2">
            <a:extLst>
              <a:ext uri="{FF2B5EF4-FFF2-40B4-BE49-F238E27FC236}">
                <a16:creationId xmlns:a16="http://schemas.microsoft.com/office/drawing/2014/main" id="{02D38FCA-31BA-4150-B2A3-2343B1C17DA7}"/>
              </a:ext>
            </a:extLst>
          </p:cNvPr>
          <p:cNvSpPr>
            <a:spLocks noGrp="1"/>
          </p:cNvSpPr>
          <p:nvPr>
            <p:ph sz="quarter" idx="1"/>
          </p:nvPr>
        </p:nvSpPr>
        <p:spPr>
          <a:xfrm>
            <a:off x="1981200" y="908720"/>
            <a:ext cx="8229600" cy="838200"/>
          </a:xfrm>
        </p:spPr>
        <p:txBody>
          <a:bodyPr>
            <a:noAutofit/>
          </a:bodyPr>
          <a:lstStyle/>
          <a:p>
            <a:pPr eaLnBrk="1" hangingPunct="1">
              <a:lnSpc>
                <a:spcPct val="170000"/>
              </a:lnSpc>
            </a:pPr>
            <a:r>
              <a:rPr lang="en-US" altLang="en-US" sz="2200">
                <a:ea typeface="ＭＳ Ｐゴシック" panose="020B0600070205080204" pitchFamily="34" charset="-128"/>
              </a:rPr>
              <a:t>In CFB mode, encipherment and decipherment use the encryption function of the underlying block cipher.</a:t>
            </a:r>
          </a:p>
          <a:p>
            <a:pPr eaLnBrk="1" hangingPunct="1">
              <a:lnSpc>
                <a:spcPct val="170000"/>
              </a:lnSpc>
            </a:pPr>
            <a:endParaRPr lang="en-US" altLang="en-US" sz="2200">
              <a:ea typeface="ＭＳ Ｐゴシック" panose="020B0600070205080204" pitchFamily="34" charset="-128"/>
            </a:endParaRPr>
          </a:p>
        </p:txBody>
      </p:sp>
      <p:pic>
        <p:nvPicPr>
          <p:cNvPr id="38916" name="Picture 12">
            <a:extLst>
              <a:ext uri="{FF2B5EF4-FFF2-40B4-BE49-F238E27FC236}">
                <a16:creationId xmlns:a16="http://schemas.microsoft.com/office/drawing/2014/main" id="{95E57813-99F5-45C7-8BDE-90DE922DD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5" y="2250976"/>
            <a:ext cx="8790583" cy="41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21F8D00-194F-4101-8B87-F7DAF4E7B039}"/>
              </a:ext>
            </a:extLst>
          </p:cNvPr>
          <p:cNvSpPr>
            <a:spLocks noGrp="1" noChangeArrowheads="1"/>
          </p:cNvSpPr>
          <p:nvPr>
            <p:ph type="title"/>
          </p:nvPr>
        </p:nvSpPr>
        <p:spPr>
          <a:xfrm>
            <a:off x="1415480" y="69011"/>
            <a:ext cx="7344816"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CFB</a:t>
            </a:r>
          </a:p>
        </p:txBody>
      </p:sp>
      <p:sp>
        <p:nvSpPr>
          <p:cNvPr id="39940" name="Rectangle 3">
            <a:extLst>
              <a:ext uri="{FF2B5EF4-FFF2-40B4-BE49-F238E27FC236}">
                <a16:creationId xmlns:a16="http://schemas.microsoft.com/office/drawing/2014/main" id="{96BE9E2C-4221-42A1-A56C-A225EFFA87A9}"/>
              </a:ext>
            </a:extLst>
          </p:cNvPr>
          <p:cNvSpPr>
            <a:spLocks noGrp="1" noChangeArrowheads="1"/>
          </p:cNvSpPr>
          <p:nvPr>
            <p:ph sz="quarter" idx="1"/>
          </p:nvPr>
        </p:nvSpPr>
        <p:spPr>
          <a:xfrm>
            <a:off x="551384" y="1166019"/>
            <a:ext cx="10801200" cy="5071293"/>
          </a:xfrm>
        </p:spPr>
        <p:txBody>
          <a:bodyPr/>
          <a:lstStyle/>
          <a:p>
            <a:pPr eaLnBrk="1" hangingPunct="1"/>
            <a:r>
              <a:rPr lang="en-AU" altLang="en-US" sz="2800">
                <a:ea typeface="ＭＳ Ｐゴシック" panose="020B0600070205080204" pitchFamily="34" charset="-128"/>
                <a:cs typeface="Arial" panose="020B0604020202020204" pitchFamily="34" charset="0"/>
              </a:rPr>
              <a:t>The block cipher is used as a stream cipher.</a:t>
            </a:r>
          </a:p>
          <a:p>
            <a:pPr lvl="1" eaLnBrk="1" hangingPunct="1">
              <a:buFont typeface="Arial" panose="020B0604020202020204" pitchFamily="34" charset="0"/>
              <a:buChar char="•"/>
            </a:pPr>
            <a:r>
              <a:rPr lang="en-US" altLang="en-US" sz="2400">
                <a:ea typeface="ＭＳ Ｐゴシック" panose="020B0600070205080204" pitchFamily="34" charset="-128"/>
              </a:rPr>
              <a:t>enable to encrypt any number of bits e.g. single bits or single characters (bytes)</a:t>
            </a:r>
            <a:r>
              <a:rPr lang="en-AU" altLang="en-US" sz="2400">
                <a:ea typeface="ＭＳ Ｐゴシック" panose="020B0600070205080204" pitchFamily="34" charset="-128"/>
                <a:cs typeface="Arial" panose="020B0604020202020204" pitchFamily="34" charset="0"/>
              </a:rPr>
              <a:t>  </a:t>
            </a:r>
            <a:endParaRPr lang="en-AU" altLang="en-US" sz="400">
              <a:ea typeface="ＭＳ Ｐゴシック" panose="020B0600070205080204" pitchFamily="34" charset="-128"/>
              <a:cs typeface="Arial" panose="020B0604020202020204" pitchFamily="34" charset="0"/>
            </a:endParaRPr>
          </a:p>
          <a:p>
            <a:pPr lvl="1" eaLnBrk="1" hangingPunct="1">
              <a:buFont typeface="Arial" panose="020B0604020202020204" pitchFamily="34" charset="0"/>
              <a:buChar char="•"/>
            </a:pPr>
            <a:r>
              <a:rPr lang="en-AU" altLang="en-US" sz="2400">
                <a:ea typeface="ＭＳ Ｐゴシック" panose="020B0600070205080204" pitchFamily="34" charset="-128"/>
              </a:rPr>
              <a:t>S=1  : bit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S=8  : character stream cipher</a:t>
            </a:r>
          </a:p>
          <a:p>
            <a:pPr lvl="1" eaLnBrk="1" hangingPunct="1">
              <a:buFont typeface="Arial" panose="020B0604020202020204" pitchFamily="34" charset="0"/>
              <a:buChar char="•"/>
            </a:pPr>
            <a:r>
              <a:rPr lang="en-AU" altLang="en-US" sz="2400">
                <a:ea typeface="ＭＳ Ｐゴシック" panose="020B0600070205080204" pitchFamily="34" charset="-128"/>
              </a:rPr>
              <a:t>S=64, S=128 (block cipher)</a:t>
            </a:r>
            <a:endParaRPr lang="en-AU" altLang="en-US" sz="2800">
              <a:ea typeface="ＭＳ Ｐゴシック" panose="020B0600070205080204" pitchFamily="34" charset="-128"/>
              <a:cs typeface="Arial" panose="020B0604020202020204" pitchFamily="34" charset="0"/>
            </a:endParaRPr>
          </a:p>
          <a:p>
            <a:pPr eaLnBrk="1" hangingPunct="1"/>
            <a:r>
              <a:rPr lang="en-AU" altLang="en-US" sz="2800">
                <a:ea typeface="ＭＳ Ｐゴシック" panose="020B0600070205080204" pitchFamily="34" charset="-128"/>
                <a:cs typeface="Arial" panose="020B0604020202020204" pitchFamily="34" charset="0"/>
              </a:rPr>
              <a:t>A ciphertext segment depends on the current and all preceding plaintext segments.</a:t>
            </a:r>
          </a:p>
          <a:p>
            <a:pPr eaLnBrk="1" hangingPunct="1"/>
            <a:r>
              <a:rPr lang="en-AU" altLang="en-US" sz="2800">
                <a:ea typeface="ＭＳ Ｐゴシック" panose="020B0600070205080204" pitchFamily="34" charset="-128"/>
                <a:cs typeface="Arial" panose="020B0604020202020204" pitchFamily="34" charset="0"/>
              </a:rPr>
              <a:t>A corrupted ciphertext segment during transmission will affect the current and next several plaintext segments.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4388D82-FA78-488E-97B6-477087FDF9BC}"/>
              </a:ext>
            </a:extLst>
          </p:cNvPr>
          <p:cNvSpPr>
            <a:spLocks noGrp="1" noChangeArrowheads="1"/>
          </p:cNvSpPr>
          <p:nvPr>
            <p:ph type="title"/>
          </p:nvPr>
        </p:nvSpPr>
        <p:spPr>
          <a:xfrm>
            <a:off x="1199456" y="-90489"/>
            <a:ext cx="7344816" cy="792163"/>
          </a:xfrm>
        </p:spPr>
        <p:txBody>
          <a:bodyPr/>
          <a:lstStyle/>
          <a:p>
            <a:pPr eaLnBrk="1" hangingPunct="1"/>
            <a:r>
              <a:rPr lang="en-AU" altLang="en-US">
                <a:ea typeface="ＭＳ Ｐゴシック" panose="020B0600070205080204" pitchFamily="34" charset="-128"/>
              </a:rPr>
              <a:t>Output FeedBack (OFB)</a:t>
            </a:r>
          </a:p>
        </p:txBody>
      </p:sp>
      <p:sp>
        <p:nvSpPr>
          <p:cNvPr id="41987" name="Rectangle 3">
            <a:extLst>
              <a:ext uri="{FF2B5EF4-FFF2-40B4-BE49-F238E27FC236}">
                <a16:creationId xmlns:a16="http://schemas.microsoft.com/office/drawing/2014/main" id="{342A27C6-7AC6-4223-A9BF-0070C05F97A6}"/>
              </a:ext>
            </a:extLst>
          </p:cNvPr>
          <p:cNvSpPr>
            <a:spLocks noGrp="1" noChangeArrowheads="1"/>
          </p:cNvSpPr>
          <p:nvPr>
            <p:ph sz="quarter" idx="1"/>
          </p:nvPr>
        </p:nvSpPr>
        <p:spPr>
          <a:xfrm>
            <a:off x="983432" y="960437"/>
            <a:ext cx="8229600" cy="4937125"/>
          </a:xfrm>
        </p:spPr>
        <p:txBody>
          <a:bodyPr/>
          <a:lstStyle/>
          <a:p>
            <a:pPr eaLnBrk="1" hangingPunct="1"/>
            <a:r>
              <a:rPr lang="en-AU" altLang="en-US" sz="2400">
                <a:ea typeface="ＭＳ Ｐゴシック" panose="020B0600070205080204" pitchFamily="34" charset="-128"/>
              </a:rPr>
              <a:t>Very similar to CFB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But output </a:t>
            </a:r>
            <a:r>
              <a:rPr lang="en-US" altLang="en-US" sz="2400">
                <a:ea typeface="ＭＳ Ｐゴシック" panose="020B0600070205080204" pitchFamily="34" charset="-128"/>
              </a:rPr>
              <a:t>of the encryption function </a:t>
            </a:r>
            <a:r>
              <a:rPr lang="en-AU" altLang="en-US" sz="2400">
                <a:ea typeface="ＭＳ Ｐゴシック" panose="020B0600070205080204" pitchFamily="34" charset="-128"/>
              </a:rPr>
              <a:t>output of cipher is fed back (hence name), instead of ciphertext </a:t>
            </a:r>
          </a:p>
          <a:p>
            <a:pPr eaLnBrk="1" hangingPunct="1"/>
            <a:endParaRPr lang="en-AU" altLang="en-US" sz="2400">
              <a:ea typeface="ＭＳ Ｐゴシック" panose="020B0600070205080204" pitchFamily="34" charset="-128"/>
            </a:endParaRPr>
          </a:p>
          <a:p>
            <a:pPr eaLnBrk="1" hangingPunct="1"/>
            <a:r>
              <a:rPr lang="en-AU" altLang="en-US" sz="2400">
                <a:ea typeface="ＭＳ Ｐゴシック" panose="020B0600070205080204" pitchFamily="34" charset="-128"/>
              </a:rPr>
              <a:t>Feedback is independent of message </a:t>
            </a:r>
          </a:p>
          <a:p>
            <a:pPr eaLnBrk="1" hangingPunct="1"/>
            <a:endParaRPr lang="en-AU"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 between plaintext and ciphertext</a:t>
            </a:r>
            <a:endParaRPr lang="en-AU" altLang="en-US" sz="2400">
              <a:ea typeface="ＭＳ Ｐゴシック" panose="020B0600070205080204" pitchFamily="34" charset="-128"/>
            </a:endParaRPr>
          </a:p>
          <a:p>
            <a:pPr lvl="1" eaLnBrk="1" hangingPunct="1">
              <a:buFontTx/>
              <a:buNone/>
            </a:pPr>
            <a:r>
              <a:rPr lang="en-AU" altLang="en-US" sz="2000">
                <a:latin typeface="Courier New" panose="02070309020205020404" pitchFamily="49" charset="0"/>
                <a:ea typeface="ＭＳ Ｐゴシック" panose="020B0600070205080204" pitchFamily="34" charset="-128"/>
              </a:rPr>
              <a:t>		C</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P</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i</a:t>
            </a:r>
            <a:r>
              <a:rPr lang="en-AU" altLang="en-US" sz="2000">
                <a:latin typeface="Courier New" panose="02070309020205020404" pitchFamily="49" charset="0"/>
                <a:ea typeface="ＭＳ Ｐゴシック" panose="020B0600070205080204" pitchFamily="34" charset="-128"/>
              </a:rPr>
              <a:t> = E</a:t>
            </a:r>
            <a:r>
              <a:rPr lang="en-AU" altLang="en-US" sz="2000" baseline="-25000">
                <a:latin typeface="Courier New" panose="02070309020205020404" pitchFamily="49" charset="0"/>
                <a:ea typeface="ＭＳ Ｐゴシック" panose="020B0600070205080204" pitchFamily="34" charset="-128"/>
              </a:rPr>
              <a:t>K </a:t>
            </a:r>
            <a:r>
              <a:rPr lang="en-AU" altLang="en-US" sz="2000">
                <a:latin typeface="Courier New" panose="02070309020205020404" pitchFamily="49" charset="0"/>
                <a:ea typeface="ＭＳ Ｐゴシック" panose="020B0600070205080204" pitchFamily="34" charset="-128"/>
              </a:rPr>
              <a:t>(O</a:t>
            </a:r>
            <a:r>
              <a:rPr lang="en-AU" altLang="en-US" sz="2000" baseline="-25000">
                <a:latin typeface="Courier New" panose="02070309020205020404" pitchFamily="49" charset="0"/>
                <a:ea typeface="ＭＳ Ｐゴシック" panose="020B0600070205080204" pitchFamily="34" charset="-128"/>
              </a:rPr>
              <a:t>i-1</a:t>
            </a:r>
            <a:r>
              <a:rPr lang="en-AU" altLang="en-US" sz="2000">
                <a:latin typeface="Courier New" panose="02070309020205020404" pitchFamily="49" charset="0"/>
                <a:ea typeface="ＭＳ Ｐゴシック" panose="020B0600070205080204" pitchFamily="34" charset="-128"/>
              </a:rPr>
              <a:t>)</a:t>
            </a:r>
          </a:p>
          <a:p>
            <a:pPr lvl="1" eaLnBrk="1" hangingPunct="1">
              <a:buFontTx/>
              <a:buNone/>
            </a:pPr>
            <a:r>
              <a:rPr lang="en-AU" altLang="en-US" sz="2000">
                <a:latin typeface="Courier New" panose="02070309020205020404" pitchFamily="49" charset="0"/>
                <a:ea typeface="ＭＳ Ｐゴシック" panose="020B0600070205080204" pitchFamily="34" charset="-128"/>
              </a:rPr>
              <a:t>		O</a:t>
            </a:r>
            <a:r>
              <a:rPr lang="en-AU" altLang="en-US" sz="2000" baseline="-25000">
                <a:latin typeface="Courier New" panose="02070309020205020404" pitchFamily="49" charset="0"/>
                <a:ea typeface="ＭＳ Ｐゴシック" panose="020B0600070205080204" pitchFamily="34" charset="-128"/>
              </a:rPr>
              <a:t>0</a:t>
            </a:r>
            <a:r>
              <a:rPr lang="en-AU" altLang="en-US" sz="2000">
                <a:latin typeface="Courier New" panose="02070309020205020404" pitchFamily="49" charset="0"/>
                <a:ea typeface="ＭＳ Ｐゴシック" panose="020B0600070205080204" pitchFamily="34" charset="-128"/>
              </a:rPr>
              <a:t> = IV</a:t>
            </a:r>
          </a:p>
          <a:p>
            <a:pPr eaLnBrk="1" hangingPunct="1"/>
            <a:r>
              <a:rPr lang="en-US" altLang="en-US" sz="2400">
                <a:ea typeface="ＭＳ Ｐゴシック" panose="020B0600070205080204" pitchFamily="34" charset="-128"/>
              </a:rPr>
              <a:t>Uses: stream encryption over noisy channels</a:t>
            </a:r>
            <a:endParaRPr lang="en-AU" altLang="en-US" sz="2400">
              <a:ea typeface="ＭＳ Ｐゴシック" panose="020B0600070205080204"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16E6A74-EFD7-42EB-8A32-FA14C5DAD0AB}"/>
              </a:ext>
            </a:extLst>
          </p:cNvPr>
          <p:cNvSpPr>
            <a:spLocks noGrp="1"/>
          </p:cNvSpPr>
          <p:nvPr>
            <p:ph type="title"/>
          </p:nvPr>
        </p:nvSpPr>
        <p:spPr>
          <a:xfrm>
            <a:off x="1199456" y="31303"/>
            <a:ext cx="9793088" cy="792163"/>
          </a:xfrm>
        </p:spPr>
        <p:txBody>
          <a:bodyPr/>
          <a:lstStyle/>
          <a:p>
            <a:pPr eaLnBrk="1" hangingPunct="1"/>
            <a:r>
              <a:rPr lang="en-US" altLang="en-US">
                <a:ea typeface="ＭＳ Ｐゴシック" panose="020B0600070205080204" pitchFamily="34" charset="-128"/>
              </a:rPr>
              <a:t>OFB Scheme</a:t>
            </a:r>
          </a:p>
        </p:txBody>
      </p:sp>
      <p:pic>
        <p:nvPicPr>
          <p:cNvPr id="45060" name="Picture 18">
            <a:extLst>
              <a:ext uri="{FF2B5EF4-FFF2-40B4-BE49-F238E27FC236}">
                <a16:creationId xmlns:a16="http://schemas.microsoft.com/office/drawing/2014/main" id="{38E576E1-DF63-4134-B354-6F1C56B241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242" y="1134840"/>
            <a:ext cx="9795439" cy="52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975C0221-5F9D-4812-AB97-CB0B40E6C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3657601"/>
            <a:ext cx="4267200" cy="2633663"/>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EEFF9969-86AD-4E3C-9162-0D17FC2F5C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62050"/>
            <a:ext cx="4260850" cy="2419350"/>
          </a:xfrm>
          <a:prstGeom prst="rect">
            <a:avLst/>
          </a:prstGeom>
          <a:noFill/>
          <a:ln w="9525">
            <a:solidFill>
              <a:srgbClr val="595959"/>
            </a:solidFill>
            <a:miter lim="800000"/>
            <a:headEnd/>
            <a:tailEnd/>
          </a:ln>
          <a:effectLst>
            <a:outerShdw blurRad="406400" dist="38100" dir="2700000" rotWithShape="0">
              <a:srgbClr val="808080">
                <a:alpha val="42999"/>
              </a:srgbClr>
            </a:outerShdw>
          </a:effectLst>
          <a:extLst>
            <a:ext uri="{909E8E84-426E-40DD-AFC4-6F175D3DCCD1}">
              <a14:hiddenFill xmlns:a14="http://schemas.microsoft.com/office/drawing/2010/main">
                <a:solidFill>
                  <a:srgbClr val="FFFFFF"/>
                </a:solidFill>
              </a14:hiddenFill>
            </a:ext>
          </a:extLst>
        </p:spPr>
      </p:pic>
      <p:sp>
        <p:nvSpPr>
          <p:cNvPr id="44036" name="Title 1">
            <a:extLst>
              <a:ext uri="{FF2B5EF4-FFF2-40B4-BE49-F238E27FC236}">
                <a16:creationId xmlns:a16="http://schemas.microsoft.com/office/drawing/2014/main" id="{1C4BA9C7-C931-4383-B9F9-103F4BFF1FB9}"/>
              </a:ext>
            </a:extLst>
          </p:cNvPr>
          <p:cNvSpPr>
            <a:spLocks noGrp="1"/>
          </p:cNvSpPr>
          <p:nvPr>
            <p:ph type="title"/>
          </p:nvPr>
        </p:nvSpPr>
        <p:spPr/>
        <p:txBody>
          <a:bodyPr/>
          <a:lstStyle/>
          <a:p>
            <a:pPr eaLnBrk="1" hangingPunct="1"/>
            <a:r>
              <a:rPr lang="en-US" altLang="en-US">
                <a:ea typeface="ＭＳ Ｐゴシック" panose="020B0600070205080204" pitchFamily="34" charset="-128"/>
              </a:rPr>
              <a:t>CFB V.S. OFB</a:t>
            </a:r>
          </a:p>
        </p:txBody>
      </p:sp>
      <p:sp>
        <p:nvSpPr>
          <p:cNvPr id="44037" name="TextBox 6">
            <a:extLst>
              <a:ext uri="{FF2B5EF4-FFF2-40B4-BE49-F238E27FC236}">
                <a16:creationId xmlns:a16="http://schemas.microsoft.com/office/drawing/2014/main" id="{0067F886-6C80-47D8-A4C9-DB14CBC10F47}"/>
              </a:ext>
            </a:extLst>
          </p:cNvPr>
          <p:cNvSpPr txBox="1">
            <a:spLocks noChangeArrowheads="1"/>
          </p:cNvSpPr>
          <p:nvPr/>
        </p:nvSpPr>
        <p:spPr bwMode="auto">
          <a:xfrm>
            <a:off x="2057400" y="1905001"/>
            <a:ext cx="26924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2800">
                <a:solidFill>
                  <a:schemeClr val="tx2"/>
                </a:solidFill>
                <a:latin typeface="Calibri" panose="020F0502020204030204" pitchFamily="34" charset="0"/>
              </a:rPr>
              <a:t>Cipher Feedback</a:t>
            </a: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endParaRPr lang="en-US" altLang="en-US" sz="2800">
              <a:solidFill>
                <a:schemeClr val="tx2"/>
              </a:solidFill>
              <a:latin typeface="Calibri" panose="020F0502020204030204" pitchFamily="34" charset="0"/>
            </a:endParaRPr>
          </a:p>
          <a:p>
            <a:pPr eaLnBrk="1" hangingPunct="1"/>
            <a:r>
              <a:rPr lang="en-US" altLang="en-US" sz="2800">
                <a:solidFill>
                  <a:schemeClr val="tx2"/>
                </a:solidFill>
                <a:latin typeface="Calibri" panose="020F0502020204030204" pitchFamily="34" charset="0"/>
              </a:rPr>
              <a:t>Output Feedback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199456" y="1856"/>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29698" name="Picture 2" descr="OFB encryption.svg">
            <a:extLst>
              <a:ext uri="{FF2B5EF4-FFF2-40B4-BE49-F238E27FC236}">
                <a16:creationId xmlns:a16="http://schemas.microsoft.com/office/drawing/2014/main" id="{8D44BAC9-039C-4B2D-8C48-F40DB06C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84" y="980728"/>
            <a:ext cx="10280651" cy="5652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25B31F-0DF1-4571-B422-EF817B39B0E1}"/>
              </a:ext>
            </a:extLst>
          </p:cNvPr>
          <p:cNvSpPr>
            <a:spLocks noGrp="1" noChangeArrowheads="1"/>
          </p:cNvSpPr>
          <p:nvPr>
            <p:ph type="title"/>
          </p:nvPr>
        </p:nvSpPr>
        <p:spPr>
          <a:xfrm>
            <a:off x="1313756" y="130150"/>
            <a:ext cx="9793088" cy="792163"/>
          </a:xfrm>
        </p:spPr>
        <p:txBody>
          <a:bodyPr/>
          <a:lstStyle/>
          <a:p>
            <a:pPr eaLnBrk="1" hangingPunct="1"/>
            <a:r>
              <a:rPr lang="en-AU" altLang="en-US">
                <a:ea typeface="ＭＳ Ｐゴシック" panose="020B0600070205080204" pitchFamily="34" charset="-128"/>
              </a:rPr>
              <a:t>OFB Encryption and Decryption</a:t>
            </a:r>
          </a:p>
        </p:txBody>
      </p:sp>
      <p:sp>
        <p:nvSpPr>
          <p:cNvPr id="4" name="Freeform 3">
            <a:extLst>
              <a:ext uri="{FF2B5EF4-FFF2-40B4-BE49-F238E27FC236}">
                <a16:creationId xmlns:a16="http://schemas.microsoft.com/office/drawing/2014/main" id="{7308FC9E-9AB0-4482-B999-09C30A450EA5}"/>
              </a:ext>
            </a:extLst>
          </p:cNvPr>
          <p:cNvSpPr/>
          <p:nvPr/>
        </p:nvSpPr>
        <p:spPr>
          <a:xfrm>
            <a:off x="5638800" y="5486400"/>
            <a:ext cx="1143000" cy="152400"/>
          </a:xfrm>
          <a:custGeom>
            <a:avLst/>
            <a:gdLst>
              <a:gd name="connsiteX0" fmla="*/ 0 w 1143000"/>
              <a:gd name="connsiteY0" fmla="*/ 0 h 152400"/>
              <a:gd name="connsiteX1" fmla="*/ 1143000 w 1143000"/>
              <a:gd name="connsiteY1" fmla="*/ 0 h 152400"/>
              <a:gd name="connsiteX2" fmla="*/ 1143000 w 1143000"/>
              <a:gd name="connsiteY2" fmla="*/ 152400 h 152400"/>
              <a:gd name="connsiteX3" fmla="*/ 0 w 1143000"/>
              <a:gd name="connsiteY3" fmla="*/ 152400 h 152400"/>
              <a:gd name="connsiteX4" fmla="*/ 0 w 1143000"/>
              <a:gd name="connsiteY4" fmla="*/ 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52400">
                <a:moveTo>
                  <a:pt x="0" y="0"/>
                </a:moveTo>
                <a:lnTo>
                  <a:pt x="1143000" y="0"/>
                </a:lnTo>
                <a:lnTo>
                  <a:pt x="1143000" y="152400"/>
                </a:lnTo>
                <a:lnTo>
                  <a:pt x="0" y="152400"/>
                </a:lnTo>
                <a:lnTo>
                  <a:pt x="0" y="0"/>
                </a:lnTo>
                <a:close/>
              </a:path>
            </a:pathLst>
          </a:cu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63490" name="Picture 2" descr="OFB decryption.svg">
            <a:extLst>
              <a:ext uri="{FF2B5EF4-FFF2-40B4-BE49-F238E27FC236}">
                <a16:creationId xmlns:a16="http://schemas.microsoft.com/office/drawing/2014/main" id="{1191066B-0604-4F04-93A9-D54BD23C5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052736"/>
            <a:ext cx="8784976"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769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04587"/>
            <a:ext cx="7776864" cy="646321"/>
          </a:xfrm>
        </p:spPr>
        <p:txBody>
          <a:bodyPr wrap="square">
            <a:spAutoFit/>
          </a:bodyPr>
          <a:lstStyle/>
          <a:p>
            <a:r>
              <a:rPr lang="en-IN" altLang="en-US">
                <a:ea typeface="ヒラギノ角ゴ Pro W3" charset="-128"/>
              </a:rPr>
              <a:t>DES review</a:t>
            </a:r>
            <a:endParaRPr lang="en-US" sz="2800"/>
          </a:p>
        </p:txBody>
      </p:sp>
      <p:sp>
        <p:nvSpPr>
          <p:cNvPr id="3" name="TextBox 2">
            <a:extLst>
              <a:ext uri="{FF2B5EF4-FFF2-40B4-BE49-F238E27FC236}">
                <a16:creationId xmlns:a16="http://schemas.microsoft.com/office/drawing/2014/main" id="{01ABD2C7-18C2-45D9-9ABB-CBD0305BC5A0}"/>
              </a:ext>
            </a:extLst>
          </p:cNvPr>
          <p:cNvSpPr txBox="1"/>
          <p:nvPr/>
        </p:nvSpPr>
        <p:spPr>
          <a:xfrm>
            <a:off x="1841065" y="992720"/>
            <a:ext cx="2714205" cy="523220"/>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Security analysis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2D2B6A-FAB8-47A6-988C-82E1B9D635C1}"/>
                  </a:ext>
                </a:extLst>
              </p:cNvPr>
              <p:cNvSpPr txBox="1"/>
              <p:nvPr/>
            </p:nvSpPr>
            <p:spPr>
              <a:xfrm>
                <a:off x="1841064" y="1430290"/>
                <a:ext cx="6140592" cy="528093"/>
              </a:xfrm>
              <a:prstGeom prst="rect">
                <a:avLst/>
              </a:prstGeom>
              <a:noFill/>
            </p:spPr>
            <p:txBody>
              <a:bodyPr wrap="none" rtlCol="0">
                <a:spAutoFit/>
              </a:bodyPr>
              <a:lstStyle/>
              <a:p>
                <a:r>
                  <a:rPr lang="en-US"/>
                  <a:t>Key spaces: </a:t>
                </a:r>
                <a14:m>
                  <m:oMath xmlns:m="http://schemas.openxmlformats.org/officeDocument/2006/math">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r>
                              <a:rPr lang="en-US" i="1" dirty="0">
                                <a:latin typeface="Cambria Math" panose="02040503050406030204" pitchFamily="18" charset="0"/>
                              </a:rPr>
                              <m:t>0,1</m:t>
                            </m:r>
                          </m:e>
                        </m:d>
                      </m:e>
                      <m:sup>
                        <m:r>
                          <a:rPr lang="en-US" i="1" dirty="0">
                            <a:latin typeface="Cambria Math" panose="02040503050406030204" pitchFamily="18" charset="0"/>
                          </a:rPr>
                          <m:t>56</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56</m:t>
                        </m:r>
                      </m:sup>
                    </m:sSup>
                    <m:r>
                      <a:rPr lang="en-US" i="1" dirty="0">
                        <a:latin typeface="Cambria Math" panose="02040503050406030204" pitchFamily="18" charset="0"/>
                      </a:rPr>
                      <m:t> </m:t>
                    </m:r>
                  </m:oMath>
                </a14:m>
                <a:r>
                  <a:rPr lang="en-US"/>
                  <a:t>possible keys </a:t>
                </a:r>
              </a:p>
            </p:txBody>
          </p:sp>
        </mc:Choice>
        <mc:Fallback xmlns="">
          <p:sp>
            <p:nvSpPr>
              <p:cNvPr id="6" name="TextBox 5">
                <a:extLst>
                  <a:ext uri="{FF2B5EF4-FFF2-40B4-BE49-F238E27FC236}">
                    <a16:creationId xmlns:a16="http://schemas.microsoft.com/office/drawing/2014/main" id="{572D2B6A-FAB8-47A6-988C-82E1B9D635C1}"/>
                  </a:ext>
                </a:extLst>
              </p:cNvPr>
              <p:cNvSpPr txBox="1">
                <a:spLocks noRot="1" noChangeAspect="1" noMove="1" noResize="1" noEditPoints="1" noAdjustHandles="1" noChangeArrowheads="1" noChangeShapeType="1" noTextEdit="1"/>
              </p:cNvSpPr>
              <p:nvPr/>
            </p:nvSpPr>
            <p:spPr>
              <a:xfrm>
                <a:off x="1841064" y="1430290"/>
                <a:ext cx="6140592" cy="528093"/>
              </a:xfrm>
              <a:prstGeom prst="rect">
                <a:avLst/>
              </a:prstGeom>
              <a:blipFill>
                <a:blip r:embed="rId3"/>
                <a:stretch>
                  <a:fillRect l="-1986" t="-11628" r="-1092" b="-3255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19BDDA-F86B-450F-8005-153B63969D4A}"/>
              </a:ext>
            </a:extLst>
          </p:cNvPr>
          <p:cNvSpPr txBox="1"/>
          <p:nvPr/>
        </p:nvSpPr>
        <p:spPr>
          <a:xfrm>
            <a:off x="1854425" y="1913913"/>
            <a:ext cx="2972289" cy="523220"/>
          </a:xfrm>
          <a:prstGeom prst="rect">
            <a:avLst/>
          </a:prstGeom>
          <a:noFill/>
        </p:spPr>
        <p:txBody>
          <a:bodyPr wrap="none" rtlCol="0">
            <a:spAutoFit/>
          </a:bodyPr>
          <a:lstStyle/>
          <a:p>
            <a:r>
              <a:rPr lang="en-US"/>
              <a:t>Brute Force attacks</a:t>
            </a:r>
          </a:p>
        </p:txBody>
      </p:sp>
      <p:pic>
        <p:nvPicPr>
          <p:cNvPr id="10" name="Picture 9">
            <a:extLst>
              <a:ext uri="{FF2B5EF4-FFF2-40B4-BE49-F238E27FC236}">
                <a16:creationId xmlns:a16="http://schemas.microsoft.com/office/drawing/2014/main" id="{E04C8650-7E40-4106-8319-8BD74B0E6976}"/>
              </a:ext>
            </a:extLst>
          </p:cNvPr>
          <p:cNvPicPr>
            <a:picLocks noChangeAspect="1"/>
          </p:cNvPicPr>
          <p:nvPr/>
        </p:nvPicPr>
        <p:blipFill>
          <a:blip r:embed="rId4"/>
          <a:stretch>
            <a:fillRect/>
          </a:stretch>
        </p:blipFill>
        <p:spPr>
          <a:xfrm>
            <a:off x="1735891" y="2492897"/>
            <a:ext cx="8678980" cy="1146341"/>
          </a:xfrm>
          <a:prstGeom prst="rect">
            <a:avLst/>
          </a:prstGeom>
        </p:spPr>
      </p:pic>
      <p:pic>
        <p:nvPicPr>
          <p:cNvPr id="11" name="Picture 10">
            <a:extLst>
              <a:ext uri="{FF2B5EF4-FFF2-40B4-BE49-F238E27FC236}">
                <a16:creationId xmlns:a16="http://schemas.microsoft.com/office/drawing/2014/main" id="{A619A2AE-E872-43AF-BB8E-98FD4EE0AE79}"/>
              </a:ext>
            </a:extLst>
          </p:cNvPr>
          <p:cNvPicPr>
            <a:picLocks noChangeAspect="1"/>
          </p:cNvPicPr>
          <p:nvPr/>
        </p:nvPicPr>
        <p:blipFill>
          <a:blip r:embed="rId5"/>
          <a:stretch>
            <a:fillRect/>
          </a:stretch>
        </p:blipFill>
        <p:spPr>
          <a:xfrm>
            <a:off x="1735892" y="3814323"/>
            <a:ext cx="8608581" cy="2076450"/>
          </a:xfrm>
          <a:prstGeom prst="rect">
            <a:avLst/>
          </a:prstGeom>
        </p:spPr>
      </p:pic>
      <p:sp>
        <p:nvSpPr>
          <p:cNvPr id="12" name="Rectangle 11">
            <a:extLst>
              <a:ext uri="{FF2B5EF4-FFF2-40B4-BE49-F238E27FC236}">
                <a16:creationId xmlns:a16="http://schemas.microsoft.com/office/drawing/2014/main" id="{9331C46F-195F-4C4A-BFF3-63AD3FB073E2}"/>
              </a:ext>
            </a:extLst>
          </p:cNvPr>
          <p:cNvSpPr/>
          <p:nvPr/>
        </p:nvSpPr>
        <p:spPr>
          <a:xfrm>
            <a:off x="1758299" y="5930117"/>
            <a:ext cx="8586173" cy="461665"/>
          </a:xfrm>
          <a:prstGeom prst="rect">
            <a:avLst/>
          </a:prstGeom>
        </p:spPr>
        <p:txBody>
          <a:bodyPr wrap="square">
            <a:spAutoFit/>
          </a:bodyPr>
          <a:lstStyle/>
          <a:p>
            <a:r>
              <a:rPr lang="en-US" sz="2400"/>
              <a:t>https://en.wikipedia.org/wiki/Data_Encryption_Standard</a:t>
            </a:r>
          </a:p>
        </p:txBody>
      </p:sp>
    </p:spTree>
    <p:extLst>
      <p:ext uri="{BB962C8B-B14F-4D97-AF65-F5344CB8AC3E}">
        <p14:creationId xmlns:p14="http://schemas.microsoft.com/office/powerpoint/2010/main" val="18671264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9232D23C-0ADB-44E2-A948-BAC56D160A17}"/>
              </a:ext>
            </a:extLst>
          </p:cNvPr>
          <p:cNvSpPr>
            <a:spLocks noGrp="1"/>
          </p:cNvSpPr>
          <p:nvPr>
            <p:ph type="title"/>
          </p:nvPr>
        </p:nvSpPr>
        <p:spPr>
          <a:xfrm>
            <a:off x="1295500"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48131" name="Picture 12">
            <a:extLst>
              <a:ext uri="{FF2B5EF4-FFF2-40B4-BE49-F238E27FC236}">
                <a16:creationId xmlns:a16="http://schemas.microsoft.com/office/drawing/2014/main" id="{E1198029-BCF3-4923-BBF0-38ED272C6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88" y="1893833"/>
            <a:ext cx="9361040" cy="4456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19608409-3AEF-41B4-B9E5-F79D1BBEED88}"/>
              </a:ext>
            </a:extLst>
          </p:cNvPr>
          <p:cNvSpPr>
            <a:spLocks noGrp="1"/>
          </p:cNvSpPr>
          <p:nvPr>
            <p:ph sz="quarter" idx="1"/>
          </p:nvPr>
        </p:nvSpPr>
        <p:spPr>
          <a:xfrm>
            <a:off x="403176" y="1055633"/>
            <a:ext cx="10685412" cy="838200"/>
          </a:xfrm>
        </p:spPr>
        <p:txBody>
          <a:bodyPr>
            <a:normAutofit/>
          </a:bodyPr>
          <a:lstStyle/>
          <a:p>
            <a:pPr eaLnBrk="1" hangingPunct="1"/>
            <a:r>
              <a:rPr lang="en-US" altLang="en-US" sz="2000">
                <a:solidFill>
                  <a:srgbClr val="595959"/>
                </a:solidFill>
                <a:ea typeface="ＭＳ Ｐゴシック" panose="020B0600070205080204" pitchFamily="34" charset="-128"/>
              </a:rPr>
              <a:t>In OFB mode, encipherment and decipherment use the encryption function of the underlying block cipher.</a:t>
            </a:r>
          </a:p>
          <a:p>
            <a:pPr eaLnBrk="1" hangingPunct="1"/>
            <a:endParaRPr lang="en-US" altLang="en-US" sz="1800">
              <a:solidFill>
                <a:srgbClr val="595959"/>
              </a:solidFill>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098F245-E09B-4372-8B5A-A3AAE31218ED}"/>
              </a:ext>
            </a:extLst>
          </p:cNvPr>
          <p:cNvSpPr>
            <a:spLocks noGrp="1" noChangeArrowheads="1"/>
          </p:cNvSpPr>
          <p:nvPr>
            <p:ph type="title"/>
          </p:nvPr>
        </p:nvSpPr>
        <p:spPr>
          <a:xfrm>
            <a:off x="1055440" y="0"/>
            <a:ext cx="9793088" cy="792163"/>
          </a:xfrm>
        </p:spPr>
        <p:txBody>
          <a:bodyPr/>
          <a:lstStyle/>
          <a:p>
            <a:pPr eaLnBrk="1" hangingPunct="1"/>
            <a:r>
              <a:rPr lang="en-AU" altLang="en-US">
                <a:ea typeface="ＭＳ Ｐゴシック" panose="020B0600070205080204" pitchFamily="34" charset="-128"/>
              </a:rPr>
              <a:t>Remarks on OFB</a:t>
            </a:r>
          </a:p>
        </p:txBody>
      </p:sp>
      <p:sp>
        <p:nvSpPr>
          <p:cNvPr id="49155" name="Rectangle 3">
            <a:extLst>
              <a:ext uri="{FF2B5EF4-FFF2-40B4-BE49-F238E27FC236}">
                <a16:creationId xmlns:a16="http://schemas.microsoft.com/office/drawing/2014/main" id="{8E74CE23-8857-4239-A2A9-63A0996E6F66}"/>
              </a:ext>
            </a:extLst>
          </p:cNvPr>
          <p:cNvSpPr>
            <a:spLocks noGrp="1" noChangeArrowheads="1"/>
          </p:cNvSpPr>
          <p:nvPr>
            <p:ph sz="quarter" idx="1"/>
          </p:nvPr>
        </p:nvSpPr>
        <p:spPr>
          <a:xfrm>
            <a:off x="417712" y="1219201"/>
            <a:ext cx="11438928" cy="4937125"/>
          </a:xfrm>
        </p:spPr>
        <p:txBody>
          <a:bodyPr/>
          <a:lstStyle/>
          <a:p>
            <a:pPr eaLnBrk="1" hangingPunct="1">
              <a:lnSpc>
                <a:spcPct val="90000"/>
              </a:lnSpc>
            </a:pPr>
            <a:r>
              <a:rPr lang="en-US" altLang="en-US" sz="2400">
                <a:ea typeface="ＭＳ Ｐゴシック" panose="020B0600070205080204" pitchFamily="34" charset="-128"/>
              </a:rPr>
              <a:t>Each bit in the ciphertext is independent of the previous bit or bits. This avoids error propagation</a:t>
            </a:r>
          </a:p>
          <a:p>
            <a:pPr eaLnBrk="1" hangingPunct="1">
              <a:lnSpc>
                <a:spcPct val="90000"/>
              </a:lnSpc>
            </a:pPr>
            <a:endParaRPr lang="en-US" altLang="en-US" sz="2400">
              <a:ea typeface="ＭＳ Ｐゴシック" panose="020B0600070205080204" pitchFamily="34" charset="-128"/>
            </a:endParaRPr>
          </a:p>
          <a:p>
            <a:pPr eaLnBrk="1" hangingPunct="1">
              <a:lnSpc>
                <a:spcPct val="90000"/>
              </a:lnSpc>
            </a:pPr>
            <a:r>
              <a:rPr lang="en-US" altLang="en-US" sz="2400">
                <a:ea typeface="ＭＳ Ｐゴシック" panose="020B0600070205080204" pitchFamily="34" charset="-128"/>
              </a:rPr>
              <a:t>Pre-compute of forward cipher is possible</a:t>
            </a:r>
          </a:p>
          <a:p>
            <a:pPr eaLnBrk="1" hangingPunct="1">
              <a:lnSpc>
                <a:spcPct val="90000"/>
              </a:lnSpc>
            </a:pPr>
            <a:endParaRPr lang="en-AU" altLang="en-US" sz="24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Security issue </a:t>
            </a:r>
          </a:p>
          <a:p>
            <a:pPr lvl="1" eaLnBrk="1" hangingPunct="1">
              <a:lnSpc>
                <a:spcPct val="90000"/>
              </a:lnSpc>
            </a:pPr>
            <a:r>
              <a:rPr lang="en-AU" altLang="en-US" sz="2100">
                <a:ea typeface="ＭＳ Ｐゴシック" panose="020B0600070205080204" pitchFamily="34" charset="-128"/>
              </a:rPr>
              <a:t>when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is known, the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output of the forward cipher function will be known</a:t>
            </a:r>
          </a:p>
          <a:p>
            <a:pPr lvl="1" eaLnBrk="1" hangingPunct="1">
              <a:lnSpc>
                <a:spcPct val="90000"/>
              </a:lnSpc>
            </a:pPr>
            <a:r>
              <a:rPr lang="en-AU" altLang="en-US" sz="2100">
                <a:ea typeface="ＭＳ Ｐゴシック" panose="020B0600070205080204" pitchFamily="34" charset="-128"/>
              </a:rPr>
              <a:t>Easily cover </a:t>
            </a:r>
            <a:r>
              <a:rPr lang="en-AU" altLang="en-US" sz="2100" i="1">
                <a:ea typeface="ＭＳ Ｐゴシック" panose="020B0600070205080204" pitchFamily="34" charset="-128"/>
              </a:rPr>
              <a:t>j</a:t>
            </a:r>
            <a:r>
              <a:rPr lang="en-AU" altLang="en-US" sz="2100" i="1" baseline="30000">
                <a:ea typeface="ＭＳ Ｐゴシック" panose="020B0600070205080204" pitchFamily="34" charset="-128"/>
              </a:rPr>
              <a:t>th</a:t>
            </a:r>
            <a:r>
              <a:rPr lang="en-AU" altLang="en-US" sz="2100">
                <a:ea typeface="ＭＳ Ｐゴシック" panose="020B0600070205080204" pitchFamily="34" charset="-128"/>
              </a:rPr>
              <a:t> plaintext block of other message with the same IV    </a:t>
            </a:r>
          </a:p>
          <a:p>
            <a:pPr lvl="1" eaLnBrk="1" hangingPunct="1">
              <a:lnSpc>
                <a:spcPct val="90000"/>
              </a:lnSpc>
            </a:pPr>
            <a:endParaRPr lang="en-AU" altLang="en-US" sz="2100">
              <a:ea typeface="ＭＳ Ｐゴシック" panose="020B0600070205080204" pitchFamily="34" charset="-128"/>
            </a:endParaRPr>
          </a:p>
          <a:p>
            <a:pPr eaLnBrk="1" hangingPunct="1">
              <a:lnSpc>
                <a:spcPct val="90000"/>
              </a:lnSpc>
            </a:pPr>
            <a:r>
              <a:rPr lang="en-AU" altLang="en-US" sz="2400">
                <a:ea typeface="ＭＳ Ｐゴシック" panose="020B0600070205080204" pitchFamily="34" charset="-128"/>
              </a:rPr>
              <a:t>Require that the IV is a nonce</a:t>
            </a:r>
            <a:r>
              <a:rPr lang="en-AU" altLang="en-US" sz="2100">
                <a:ea typeface="ＭＳ Ｐゴシック" panose="020B0600070205080204" pitchFamily="34" charset="-128"/>
              </a:rPr>
              <a:t>   </a:t>
            </a:r>
          </a:p>
          <a:p>
            <a:pPr lvl="1" eaLnBrk="1" hangingPunct="1">
              <a:lnSpc>
                <a:spcPct val="90000"/>
              </a:lnSpc>
            </a:pPr>
            <a:endParaRPr lang="en-AU" altLang="en-US" sz="2100">
              <a:ea typeface="ＭＳ Ｐゴシック" panose="020B0600070205080204" pitchFamily="34" charset="-128"/>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EE4D7DA-4F94-4CDF-8745-0BA0FC40B77B}"/>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Counter (CTR)</a:t>
            </a:r>
            <a:endParaRPr lang="en-AU" altLang="en-US">
              <a:ea typeface="ＭＳ Ｐゴシック" panose="020B0600070205080204" pitchFamily="34" charset="-128"/>
            </a:endParaRPr>
          </a:p>
        </p:txBody>
      </p:sp>
      <p:sp>
        <p:nvSpPr>
          <p:cNvPr id="51203" name="Rectangle 3">
            <a:extLst>
              <a:ext uri="{FF2B5EF4-FFF2-40B4-BE49-F238E27FC236}">
                <a16:creationId xmlns:a16="http://schemas.microsoft.com/office/drawing/2014/main" id="{CAD9284F-B5B4-4B15-A832-B290806A6BCC}"/>
              </a:ext>
            </a:extLst>
          </p:cNvPr>
          <p:cNvSpPr>
            <a:spLocks noGrp="1" noChangeArrowheads="1"/>
          </p:cNvSpPr>
          <p:nvPr>
            <p:ph sz="quarter" idx="1"/>
          </p:nvPr>
        </p:nvSpPr>
        <p:spPr>
          <a:xfrm>
            <a:off x="479376" y="1219201"/>
            <a:ext cx="11640616" cy="4937125"/>
          </a:xfrm>
        </p:spPr>
        <p:txBody>
          <a:bodyPr/>
          <a:lstStyle/>
          <a:p>
            <a:pPr eaLnBrk="1" hangingPunct="1"/>
            <a:r>
              <a:rPr lang="en-US" altLang="en-US" sz="2400">
                <a:ea typeface="ＭＳ Ｐゴシック" panose="020B0600070205080204" pitchFamily="34" charset="-128"/>
              </a:rPr>
              <a:t>Encrypts counter value with the key rather than any feedback value (no feedback)</a:t>
            </a: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Counter for each plaintext will be different </a:t>
            </a:r>
          </a:p>
          <a:p>
            <a:pPr lvl="1" eaLnBrk="1" hangingPunct="1"/>
            <a:r>
              <a:rPr lang="en-US" altLang="en-US" sz="2000">
                <a:ea typeface="ＭＳ Ｐゴシック" panose="020B0600070205080204" pitchFamily="34" charset="-128"/>
              </a:rPr>
              <a:t>can be any function which produces a sequence which is guaranteed not to repeat for a long time</a:t>
            </a:r>
            <a:endParaRPr lang="en-US" altLang="en-US" sz="2100">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Relation</a:t>
            </a:r>
          </a:p>
          <a:p>
            <a:pPr lvl="1" eaLnBrk="1" hangingPunct="1">
              <a:buFontTx/>
              <a:buNone/>
            </a:pPr>
            <a:r>
              <a:rPr lang="en-AU" altLang="en-US" sz="2000">
                <a:latin typeface="Courier New" panose="02070309020205020404" pitchFamily="49" charset="0"/>
                <a:ea typeface="ＭＳ Ｐゴシック" panose="020B0600070205080204" pitchFamily="34" charset="-128"/>
              </a:rPr>
              <a:t>			</a:t>
            </a:r>
            <a:r>
              <a:rPr lang="en-AU" altLang="en-US" sz="2200" b="1">
                <a:latin typeface="Courier New" panose="02070309020205020404" pitchFamily="49" charset="0"/>
                <a:ea typeface="ＭＳ Ｐゴシック" panose="020B0600070205080204" pitchFamily="34" charset="-128"/>
              </a:rPr>
              <a:t>C</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P</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a:t>
            </a:r>
          </a:p>
          <a:p>
            <a:pPr lvl="1" eaLnBrk="1" hangingPunct="1">
              <a:buFontTx/>
              <a:buNone/>
            </a:pPr>
            <a:r>
              <a:rPr lang="en-AU" altLang="en-US" sz="2200" b="1">
                <a:latin typeface="Courier New" panose="02070309020205020404" pitchFamily="49" charset="0"/>
                <a:ea typeface="ＭＳ Ｐゴシック" panose="020B0600070205080204" pitchFamily="34" charset="-128"/>
              </a:rPr>
              <a:t>			O</a:t>
            </a:r>
            <a:r>
              <a:rPr lang="en-AU" altLang="en-US" sz="2200" b="1" baseline="-25000">
                <a:latin typeface="Courier New" panose="02070309020205020404" pitchFamily="49" charset="0"/>
                <a:ea typeface="ＭＳ Ｐゴシック" panose="020B0600070205080204" pitchFamily="34" charset="-128"/>
              </a:rPr>
              <a:t>i</a:t>
            </a:r>
            <a:r>
              <a:rPr lang="en-AU" altLang="en-US" sz="2200" b="1">
                <a:latin typeface="Courier New" panose="02070309020205020404" pitchFamily="49" charset="0"/>
                <a:ea typeface="ＭＳ Ｐゴシック" panose="020B0600070205080204" pitchFamily="34" charset="-128"/>
              </a:rPr>
              <a:t> = E</a:t>
            </a:r>
            <a:r>
              <a:rPr lang="en-AU" altLang="en-US" sz="2200" b="1" baseline="-25000">
                <a:latin typeface="Courier New" panose="02070309020205020404" pitchFamily="49" charset="0"/>
                <a:ea typeface="ＭＳ Ｐゴシック" panose="020B0600070205080204" pitchFamily="34" charset="-128"/>
              </a:rPr>
              <a:t>K </a:t>
            </a:r>
            <a:r>
              <a:rPr lang="en-AU" altLang="en-US" sz="2200" b="1">
                <a:latin typeface="Courier New" panose="02070309020205020404" pitchFamily="49" charset="0"/>
                <a:ea typeface="ＭＳ Ｐゴシック" panose="020B0600070205080204" pitchFamily="34" charset="-128"/>
              </a:rPr>
              <a:t>(i)</a:t>
            </a:r>
            <a:endParaRPr lang="en-US" altLang="en-US" sz="2200" b="1">
              <a:ea typeface="ＭＳ Ｐゴシック" panose="020B0600070205080204" pitchFamily="34" charset="-128"/>
            </a:endParaRPr>
          </a:p>
          <a:p>
            <a:pPr eaLnBrk="1" hangingPunct="1"/>
            <a:endParaRPr lang="en-US" altLang="en-US" sz="2400">
              <a:ea typeface="ＭＳ Ｐゴシック" panose="020B0600070205080204" pitchFamily="34" charset="-128"/>
            </a:endParaRPr>
          </a:p>
          <a:p>
            <a:pPr eaLnBrk="1" hangingPunct="1"/>
            <a:r>
              <a:rPr lang="en-US" altLang="en-US" sz="2400">
                <a:ea typeface="ＭＳ Ｐゴシック" panose="020B0600070205080204" pitchFamily="34" charset="-128"/>
              </a:rPr>
              <a:t>Uses: high-speed network encryptions</a:t>
            </a:r>
            <a:endParaRPr lang="en-AU" altLang="en-US" sz="2400">
              <a:ea typeface="ＭＳ Ｐゴシック"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DE210D2-6B4A-4075-A188-0C7FBBD43CBA}"/>
              </a:ext>
            </a:extLst>
          </p:cNvPr>
          <p:cNvSpPr>
            <a:spLocks noGrp="1"/>
          </p:cNvSpPr>
          <p:nvPr>
            <p:ph type="title"/>
          </p:nvPr>
        </p:nvSpPr>
        <p:spPr>
          <a:xfrm>
            <a:off x="1199456" y="80590"/>
            <a:ext cx="9793088" cy="792163"/>
          </a:xfrm>
        </p:spPr>
        <p:txBody>
          <a:bodyPr/>
          <a:lstStyle/>
          <a:p>
            <a:pPr eaLnBrk="1" hangingPunct="1"/>
            <a:r>
              <a:rPr lang="en-US" altLang="en-US">
                <a:ea typeface="ＭＳ Ｐゴシック" panose="020B0600070205080204" pitchFamily="34" charset="-128"/>
              </a:rPr>
              <a:t>CTR Scheme</a:t>
            </a:r>
          </a:p>
        </p:txBody>
      </p:sp>
      <p:pic>
        <p:nvPicPr>
          <p:cNvPr id="52228" name="Picture 18">
            <a:extLst>
              <a:ext uri="{FF2B5EF4-FFF2-40B4-BE49-F238E27FC236}">
                <a16:creationId xmlns:a16="http://schemas.microsoft.com/office/drawing/2014/main" id="{7933033C-0F08-46E5-B32A-2C1EF0B66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1196752"/>
            <a:ext cx="10976048"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22530" name="Picture 2" descr="CTR encryption 2.svg">
            <a:extLst>
              <a:ext uri="{FF2B5EF4-FFF2-40B4-BE49-F238E27FC236}">
                <a16:creationId xmlns:a16="http://schemas.microsoft.com/office/drawing/2014/main" id="{F9D62360-8DD8-4010-B6BB-E26C9250F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44" y="1412776"/>
            <a:ext cx="10931911" cy="5040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BB7F416-63DF-4C2C-A4C6-4C5EE64AD4D7}"/>
              </a:ext>
            </a:extLst>
          </p:cNvPr>
          <p:cNvSpPr>
            <a:spLocks noGrp="1" noChangeArrowheads="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CTR Encryption and Decryption</a:t>
            </a:r>
            <a:endParaRPr lang="en-AU" altLang="en-US">
              <a:ea typeface="ＭＳ Ｐゴシック" panose="020B0600070205080204" pitchFamily="34" charset="-128"/>
            </a:endParaRPr>
          </a:p>
        </p:txBody>
      </p:sp>
      <p:pic>
        <p:nvPicPr>
          <p:cNvPr id="61442" name="Picture 2" descr="CTR decryption 2.svg">
            <a:extLst>
              <a:ext uri="{FF2B5EF4-FFF2-40B4-BE49-F238E27FC236}">
                <a16:creationId xmlns:a16="http://schemas.microsoft.com/office/drawing/2014/main" id="{E480CD12-95BC-4E6C-A4ED-A3D74A31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10" y="1124744"/>
            <a:ext cx="11158779"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830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9894A33-283F-4F7E-9661-F59B976ED003}"/>
              </a:ext>
            </a:extLst>
          </p:cNvPr>
          <p:cNvSpPr>
            <a:spLocks noGrp="1"/>
          </p:cNvSpPr>
          <p:nvPr>
            <p:ph type="title"/>
          </p:nvPr>
        </p:nvSpPr>
        <p:spPr>
          <a:xfrm>
            <a:off x="1199456" y="0"/>
            <a:ext cx="9793088" cy="792163"/>
          </a:xfrm>
        </p:spPr>
        <p:txBody>
          <a:bodyPr/>
          <a:lstStyle/>
          <a:p>
            <a:pPr eaLnBrk="1" hangingPunct="1"/>
            <a:r>
              <a:rPr lang="en-US" altLang="en-US">
                <a:ea typeface="ＭＳ Ｐゴシック" panose="020B0600070205080204" pitchFamily="34" charset="-128"/>
              </a:rPr>
              <a:t>OFB as a Stream Cipher</a:t>
            </a:r>
          </a:p>
        </p:txBody>
      </p:sp>
      <p:pic>
        <p:nvPicPr>
          <p:cNvPr id="55299" name="Picture 12">
            <a:extLst>
              <a:ext uri="{FF2B5EF4-FFF2-40B4-BE49-F238E27FC236}">
                <a16:creationId xmlns:a16="http://schemas.microsoft.com/office/drawing/2014/main" id="{B33A07DC-CAC5-4CBE-A1B6-2E6A1EB60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168" y="1168758"/>
            <a:ext cx="10542376" cy="514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015D5FB-2DDE-4DEF-942A-E26930F483E3}"/>
              </a:ext>
            </a:extLst>
          </p:cNvPr>
          <p:cNvSpPr>
            <a:spLocks noGrp="1" noChangeArrowheads="1"/>
          </p:cNvSpPr>
          <p:nvPr>
            <p:ph type="title"/>
          </p:nvPr>
        </p:nvSpPr>
        <p:spPr>
          <a:xfrm>
            <a:off x="1199456" y="19108"/>
            <a:ext cx="9793088" cy="792163"/>
          </a:xfrm>
        </p:spPr>
        <p:txBody>
          <a:bodyPr/>
          <a:lstStyle/>
          <a:p>
            <a:pPr eaLnBrk="1" hangingPunct="1"/>
            <a:r>
              <a:rPr lang="en-AU" altLang="en-US">
                <a:ea typeface="ＭＳ Ｐゴシック" panose="020B0600070205080204" pitchFamily="34" charset="-128"/>
                <a:cs typeface="Arial" panose="020B0604020202020204" pitchFamily="34" charset="0"/>
              </a:rPr>
              <a:t>Remark on CTR</a:t>
            </a:r>
          </a:p>
        </p:txBody>
      </p:sp>
      <p:sp>
        <p:nvSpPr>
          <p:cNvPr id="56324" name="Rectangle 3">
            <a:extLst>
              <a:ext uri="{FF2B5EF4-FFF2-40B4-BE49-F238E27FC236}">
                <a16:creationId xmlns:a16="http://schemas.microsoft.com/office/drawing/2014/main" id="{9A5EE987-22B8-44D4-9531-A98FB9E0E552}"/>
              </a:ext>
            </a:extLst>
          </p:cNvPr>
          <p:cNvSpPr>
            <a:spLocks noGrp="1" noChangeArrowheads="1"/>
          </p:cNvSpPr>
          <p:nvPr>
            <p:ph sz="quarter" idx="1"/>
          </p:nvPr>
        </p:nvSpPr>
        <p:spPr>
          <a:xfrm>
            <a:off x="493912" y="1340769"/>
            <a:ext cx="11074696" cy="4525963"/>
          </a:xfrm>
        </p:spPr>
        <p:txBody>
          <a:bodyPr/>
          <a:lstStyle/>
          <a:p>
            <a:pPr eaLnBrk="1" hangingPunct="1">
              <a:lnSpc>
                <a:spcPct val="120000"/>
              </a:lnSpc>
            </a:pPr>
            <a:r>
              <a:rPr lang="en-AU" altLang="en-US" sz="2400">
                <a:ea typeface="ＭＳ Ｐゴシック" panose="020B0600070205080204" pitchFamily="34" charset="-128"/>
                <a:cs typeface="Arial" panose="020B0604020202020204" pitchFamily="34" charset="0"/>
              </a:rPr>
              <a:t>Strengthes:  </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Needs only the encryption algorithm</a:t>
            </a:r>
          </a:p>
          <a:p>
            <a:pPr lvl="1" eaLnBrk="1" hangingPunct="1">
              <a:lnSpc>
                <a:spcPct val="120000"/>
              </a:lnSpc>
            </a:pPr>
            <a:r>
              <a:rPr lang="en-US" altLang="en-US" sz="2000">
                <a:ea typeface="ＭＳ Ｐゴシック" panose="020B0600070205080204" pitchFamily="34" charset="-128"/>
                <a:cs typeface="Arial" panose="020B0604020202020204" pitchFamily="34" charset="0"/>
              </a:rPr>
              <a:t>Random access to encrypted data blocks</a:t>
            </a:r>
          </a:p>
          <a:p>
            <a:pPr lvl="2" eaLnBrk="1" hangingPunct="1">
              <a:lnSpc>
                <a:spcPct val="120000"/>
              </a:lnSpc>
            </a:pPr>
            <a:r>
              <a:rPr lang="en-AU" altLang="en-US">
                <a:ea typeface="ＭＳ Ｐゴシック" panose="020B0600070205080204" pitchFamily="34" charset="-128"/>
                <a:cs typeface="Arial" panose="020B0604020202020204" pitchFamily="34" charset="0"/>
              </a:rPr>
              <a:t>blocks can be processed (encrypted or decrypted) in parallel</a:t>
            </a:r>
          </a:p>
          <a:p>
            <a:pPr lvl="1" eaLnBrk="1" hangingPunct="1">
              <a:lnSpc>
                <a:spcPct val="120000"/>
              </a:lnSpc>
            </a:pPr>
            <a:r>
              <a:rPr lang="en-AU" altLang="en-US" sz="2000">
                <a:ea typeface="ＭＳ Ｐゴシック" panose="020B0600070205080204" pitchFamily="34" charset="-128"/>
                <a:cs typeface="Arial" panose="020B0604020202020204" pitchFamily="34" charset="0"/>
              </a:rPr>
              <a:t>Simple; fast encryption/decryption</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eaLnBrk="1" hangingPunct="1">
              <a:lnSpc>
                <a:spcPct val="120000"/>
              </a:lnSpc>
            </a:pPr>
            <a:r>
              <a:rPr lang="en-AU" altLang="en-US" sz="2400">
                <a:ea typeface="ＭＳ Ｐゴシック" panose="020B0600070205080204" pitchFamily="34" charset="-128"/>
                <a:cs typeface="Arial" panose="020B0604020202020204" pitchFamily="34" charset="0"/>
              </a:rPr>
              <a:t>Counter must be </a:t>
            </a:r>
          </a:p>
          <a:p>
            <a:pPr lvl="1" eaLnBrk="1" hangingPunct="1"/>
            <a:r>
              <a:rPr lang="en-US" altLang="en-US" sz="2100">
                <a:ea typeface="ＭＳ Ｐゴシック" panose="020B0600070205080204" pitchFamily="34" charset="-128"/>
              </a:rPr>
              <a:t>Must be unknown and unpredictable</a:t>
            </a:r>
          </a:p>
          <a:p>
            <a:pPr lvl="1" eaLnBrk="1" hangingPunct="1"/>
            <a:r>
              <a:rPr lang="en-US" altLang="en-US" sz="2100">
                <a:ea typeface="ＭＳ Ｐゴシック" panose="020B0600070205080204" pitchFamily="34" charset="-128"/>
              </a:rPr>
              <a:t>pseudo-randomness in the key stream is a goal</a:t>
            </a:r>
          </a:p>
          <a:p>
            <a:pPr eaLnBrk="1" hangingPunct="1">
              <a:lnSpc>
                <a:spcPct val="120000"/>
              </a:lnSpc>
            </a:pPr>
            <a:endParaRPr lang="en-AU" altLang="en-US" sz="2400">
              <a:ea typeface="ＭＳ Ｐゴシック" panose="020B0600070205080204" pitchFamily="34" charset="-128"/>
              <a:cs typeface="Arial" panose="020B0604020202020204" pitchFamily="34" charset="0"/>
            </a:endParaRPr>
          </a:p>
          <a:p>
            <a:pPr lvl="1" eaLnBrk="1" hangingPunct="1"/>
            <a:endParaRPr lang="en-AU" altLang="en-US" sz="2000">
              <a:ea typeface="ＭＳ Ｐゴシック" panose="020B0600070205080204" pitchFamily="34" charset="-128"/>
              <a:cs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837668C-A649-41D7-A2BE-98949457207A}"/>
              </a:ext>
            </a:extLst>
          </p:cNvPr>
          <p:cNvSpPr>
            <a:spLocks noGrp="1" noChangeArrowheads="1"/>
          </p:cNvSpPr>
          <p:nvPr>
            <p:ph type="title"/>
          </p:nvPr>
        </p:nvSpPr>
        <p:spPr>
          <a:xfrm>
            <a:off x="1217712" y="0"/>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Remark on each mode</a:t>
            </a:r>
          </a:p>
        </p:txBody>
      </p:sp>
      <p:sp>
        <p:nvSpPr>
          <p:cNvPr id="59396" name="Rectangle 3">
            <a:extLst>
              <a:ext uri="{FF2B5EF4-FFF2-40B4-BE49-F238E27FC236}">
                <a16:creationId xmlns:a16="http://schemas.microsoft.com/office/drawing/2014/main" id="{1A5EDC7D-FE4C-4E8C-A4DD-575F75AAAFD9}"/>
              </a:ext>
            </a:extLst>
          </p:cNvPr>
          <p:cNvSpPr>
            <a:spLocks noGrp="1" noChangeArrowheads="1"/>
          </p:cNvSpPr>
          <p:nvPr>
            <p:ph sz="quarter" idx="1"/>
          </p:nvPr>
        </p:nvSpPr>
        <p:spPr>
          <a:xfrm>
            <a:off x="1217712" y="1219201"/>
            <a:ext cx="9198768" cy="4937125"/>
          </a:xfrm>
        </p:spPr>
        <p:txBody>
          <a:bodyPr/>
          <a:lstStyle/>
          <a:p>
            <a:pPr eaLnBrk="1" hangingPunct="1"/>
            <a:r>
              <a:rPr lang="en-US" altLang="en-US">
                <a:ea typeface="ＭＳ Ｐゴシック" panose="020B0600070205080204" pitchFamily="34" charset="-128"/>
              </a:rPr>
              <a:t>Basically two types: </a:t>
            </a:r>
          </a:p>
          <a:p>
            <a:pPr lvl="1" eaLnBrk="1" hangingPunct="1"/>
            <a:r>
              <a:rPr lang="en-US" altLang="en-US">
                <a:ea typeface="ＭＳ Ｐゴシック" panose="020B0600070205080204" pitchFamily="34" charset="-128"/>
              </a:rPr>
              <a:t>block cipher </a:t>
            </a:r>
          </a:p>
          <a:p>
            <a:pPr lvl="1" eaLnBrk="1" hangingPunct="1"/>
            <a:r>
              <a:rPr lang="en-US" altLang="en-US">
                <a:ea typeface="ＭＳ Ｐゴシック" panose="020B0600070205080204" pitchFamily="34" charset="-128"/>
              </a:rPr>
              <a:t>stream cipher</a:t>
            </a:r>
          </a:p>
          <a:p>
            <a:pPr eaLnBrk="1" hangingPunct="1"/>
            <a:r>
              <a:rPr lang="en-US" altLang="en-US">
                <a:ea typeface="ＭＳ Ｐゴシック" panose="020B0600070205080204" pitchFamily="34" charset="-128"/>
              </a:rPr>
              <a:t>CBC is an excellent block cipher</a:t>
            </a:r>
          </a:p>
          <a:p>
            <a:pPr eaLnBrk="1" hangingPunct="1"/>
            <a:r>
              <a:rPr lang="en-US" altLang="en-US">
                <a:ea typeface="ＭＳ Ｐゴシック" panose="020B0600070205080204" pitchFamily="34" charset="-128"/>
              </a:rPr>
              <a:t>CFB, OFB, and CTR are stream ciphers</a:t>
            </a:r>
          </a:p>
          <a:p>
            <a:pPr eaLnBrk="1" hangingPunct="1"/>
            <a:r>
              <a:rPr lang="en-US" altLang="en-US">
                <a:ea typeface="ＭＳ Ｐゴシック" panose="020B0600070205080204" pitchFamily="34" charset="-128"/>
              </a:rPr>
              <a:t>CTR is faster because simpler and it allows parallel processing</a:t>
            </a:r>
          </a:p>
          <a:p>
            <a:pPr eaLnBrk="1" hangingPunct="1"/>
            <a:endParaRPr lang="en-US" altLang="en-US">
              <a:ea typeface="ＭＳ Ｐゴシック" panose="020B0600070205080204" pitchFamily="34" charset="-128"/>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05D9319-4629-436D-B38D-08B96E9104CF}"/>
              </a:ext>
            </a:extLst>
          </p:cNvPr>
          <p:cNvSpPr>
            <a:spLocks noGrp="1"/>
          </p:cNvSpPr>
          <p:nvPr>
            <p:ph type="title"/>
          </p:nvPr>
        </p:nvSpPr>
        <p:spPr>
          <a:xfrm>
            <a:off x="1235460" y="116632"/>
            <a:ext cx="9793088" cy="792163"/>
          </a:xfrm>
        </p:spPr>
        <p:txBody>
          <a:bodyPr/>
          <a:lstStyle/>
          <a:p>
            <a:r>
              <a:rPr lang="en-US" altLang="en-US">
                <a:ea typeface="ＭＳ Ｐゴシック" panose="020B0600070205080204" pitchFamily="34" charset="-128"/>
              </a:rPr>
              <a:t>Modes and IV</a:t>
            </a:r>
          </a:p>
        </p:txBody>
      </p:sp>
      <p:sp>
        <p:nvSpPr>
          <p:cNvPr id="60419" name="Content Placeholder 2">
            <a:extLst>
              <a:ext uri="{FF2B5EF4-FFF2-40B4-BE49-F238E27FC236}">
                <a16:creationId xmlns:a16="http://schemas.microsoft.com/office/drawing/2014/main" id="{E3E9AAE2-512F-4FD5-A6A0-8051A57443B7}"/>
              </a:ext>
            </a:extLst>
          </p:cNvPr>
          <p:cNvSpPr>
            <a:spLocks noGrp="1"/>
          </p:cNvSpPr>
          <p:nvPr>
            <p:ph sz="quarter" idx="1"/>
          </p:nvPr>
        </p:nvSpPr>
        <p:spPr>
          <a:xfrm>
            <a:off x="623392" y="1219201"/>
            <a:ext cx="11017224" cy="4937125"/>
          </a:xfrm>
        </p:spPr>
        <p:txBody>
          <a:bodyPr/>
          <a:lstStyle/>
          <a:p>
            <a:r>
              <a:rPr lang="en-US" altLang="en-US">
                <a:ea typeface="ＭＳ Ｐゴシック" panose="020B0600070205080204" pitchFamily="34" charset="-128"/>
              </a:rPr>
              <a:t>An IV has different security requirements than a key</a:t>
            </a:r>
          </a:p>
          <a:p>
            <a:r>
              <a:rPr lang="en-US" altLang="en-US">
                <a:ea typeface="ＭＳ Ｐゴシック" panose="020B0600070205080204" pitchFamily="34" charset="-128"/>
              </a:rPr>
              <a:t>Generally, an IV will not be reused under the same key </a:t>
            </a:r>
          </a:p>
          <a:p>
            <a:r>
              <a:rPr lang="en-US" altLang="en-US">
                <a:ea typeface="ＭＳ Ｐゴシック" panose="020B0600070205080204" pitchFamily="34" charset="-128"/>
              </a:rPr>
              <a:t>CBC and CFB </a:t>
            </a:r>
          </a:p>
          <a:p>
            <a:pPr lvl="1"/>
            <a:r>
              <a:rPr lang="en-US" altLang="en-US">
                <a:ea typeface="ＭＳ Ｐゴシック" panose="020B0600070205080204" pitchFamily="34" charset="-128"/>
              </a:rPr>
              <a:t>reusing an IV leaks some information about the first block of plaintext, and about any common prefix shared by the two messages</a:t>
            </a:r>
          </a:p>
          <a:p>
            <a:r>
              <a:rPr lang="en-US" altLang="en-US">
                <a:ea typeface="ＭＳ Ｐゴシック" panose="020B0600070205080204" pitchFamily="34" charset="-128"/>
              </a:rPr>
              <a:t>OFB and CTR</a:t>
            </a:r>
          </a:p>
          <a:p>
            <a:pPr lvl="1"/>
            <a:r>
              <a:rPr lang="en-US" altLang="en-US">
                <a:ea typeface="ＭＳ Ｐゴシック" panose="020B0600070205080204" pitchFamily="34" charset="-128"/>
              </a:rPr>
              <a:t>reusing an IV completely destroys security</a:t>
            </a:r>
          </a:p>
          <a:p>
            <a:endParaRPr lang="en-US" altLang="en-US">
              <a:ea typeface="ＭＳ Ｐゴシック" panose="020B0600070205080204" pitchFamily="34" charset="-128"/>
            </a:endParaRPr>
          </a:p>
          <a:p>
            <a:endParaRPr lang="en-US" altLang="en-US">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04528" y="1196752"/>
            <a:ext cx="8278688" cy="4967287"/>
          </a:xfrm>
        </p:spPr>
        <p:txBody>
          <a:bodyPr/>
          <a:lstStyle/>
          <a:p>
            <a:pPr eaLnBrk="1" hangingPunct="1">
              <a:spcBef>
                <a:spcPct val="25000"/>
              </a:spcBef>
            </a:pPr>
            <a:r>
              <a:rPr lang="en-GB" altLang="en-US"/>
              <a:t>Stream Cipher</a:t>
            </a:r>
          </a:p>
          <a:p>
            <a:pPr eaLnBrk="1" hangingPunct="1">
              <a:spcBef>
                <a:spcPct val="25000"/>
              </a:spcBef>
            </a:pPr>
            <a:r>
              <a:rPr lang="en-GB" altLang="en-US"/>
              <a:t>Block cipher</a:t>
            </a:r>
          </a:p>
          <a:p>
            <a:pPr lvl="1" eaLnBrk="1" hangingPunct="1">
              <a:spcBef>
                <a:spcPct val="25000"/>
              </a:spcBef>
            </a:pPr>
            <a:r>
              <a:rPr lang="en-GB" altLang="en-US"/>
              <a:t>Data Encryption Standard (DES)</a:t>
            </a:r>
          </a:p>
          <a:p>
            <a:pPr lvl="1" eaLnBrk="1" hangingPunct="1">
              <a:spcBef>
                <a:spcPct val="25000"/>
              </a:spcBef>
            </a:pPr>
            <a:r>
              <a:rPr lang="en-GB" altLang="en-US">
                <a:solidFill>
                  <a:srgbClr val="FF0000"/>
                </a:solidFill>
              </a:rPr>
              <a:t>Advanced Encryption Standard (AES)</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extLst>
      <p:ext uri="{BB962C8B-B14F-4D97-AF65-F5344CB8AC3E}">
        <p14:creationId xmlns:p14="http://schemas.microsoft.com/office/powerpoint/2010/main" val="2022642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A9ED12BE-EE53-4DF7-B9D0-A293C60421CE}"/>
              </a:ext>
            </a:extLst>
          </p:cNvPr>
          <p:cNvSpPr>
            <a:spLocks noGrp="1" noChangeArrowheads="1"/>
          </p:cNvSpPr>
          <p:nvPr>
            <p:ph type="title"/>
          </p:nvPr>
        </p:nvSpPr>
        <p:spPr>
          <a:xfrm>
            <a:off x="1271464" y="-101904"/>
            <a:ext cx="8229600" cy="1102568"/>
          </a:xfrm>
        </p:spPr>
        <p:txBody>
          <a:bodyPr/>
          <a:lstStyle/>
          <a:p>
            <a:pPr eaLnBrk="1" hangingPunct="1"/>
            <a:r>
              <a:rPr lang="en-US" altLang="en-US">
                <a:ea typeface="ＭＳ Ｐゴシック" panose="020B0600070205080204" pitchFamily="34" charset="-128"/>
                <a:cs typeface="Arial" panose="020B0604020202020204" pitchFamily="34" charset="0"/>
              </a:rPr>
              <a:t>CBC and CTR comparison</a:t>
            </a:r>
          </a:p>
        </p:txBody>
      </p:sp>
      <p:graphicFrame>
        <p:nvGraphicFramePr>
          <p:cNvPr id="34849" name="Group 33">
            <a:extLst>
              <a:ext uri="{FF2B5EF4-FFF2-40B4-BE49-F238E27FC236}">
                <a16:creationId xmlns:a16="http://schemas.microsoft.com/office/drawing/2014/main" id="{5F8F6ECD-BEA4-4621-ACC3-A5B01D354B46}"/>
              </a:ext>
            </a:extLst>
          </p:cNvPr>
          <p:cNvGraphicFramePr>
            <a:graphicFrameLocks noGrp="1"/>
          </p:cNvGraphicFramePr>
          <p:nvPr>
            <p:ph type="tbl" idx="1"/>
            <p:extLst>
              <p:ext uri="{D42A27DB-BD31-4B8C-83A1-F6EECF244321}">
                <p14:modId xmlns:p14="http://schemas.microsoft.com/office/powerpoint/2010/main" val="2775678173"/>
              </p:ext>
            </p:extLst>
          </p:nvPr>
        </p:nvGraphicFramePr>
        <p:xfrm>
          <a:off x="1981200" y="1676400"/>
          <a:ext cx="8229600" cy="4267200"/>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31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CTR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Padding needed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padding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26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 parallel processing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Parallel processing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50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Separate encryption and decryption functions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Encryption function alone is enough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12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Random IV or a nonce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Unique nonce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259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leaks some information about initial plaintext block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Nonce reuse will leak information about the entire message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F51FC1D-224B-4BEE-8D7E-2501D9C81E85}"/>
              </a:ext>
            </a:extLst>
          </p:cNvPr>
          <p:cNvSpPr>
            <a:spLocks noGrp="1"/>
          </p:cNvSpPr>
          <p:nvPr>
            <p:ph type="title"/>
          </p:nvPr>
        </p:nvSpPr>
        <p:spPr>
          <a:xfrm>
            <a:off x="1415480" y="116632"/>
            <a:ext cx="9793088" cy="792163"/>
          </a:xfrm>
        </p:spPr>
        <p:txBody>
          <a:bodyPr/>
          <a:lstStyle/>
          <a:p>
            <a:pPr eaLnBrk="1" hangingPunct="1"/>
            <a:r>
              <a:rPr lang="en-US" altLang="en-US">
                <a:ea typeface="ＭＳ Ｐゴシック" panose="020B0600070205080204" pitchFamily="34" charset="-128"/>
                <a:cs typeface="Arial" panose="020B0604020202020204" pitchFamily="34" charset="0"/>
              </a:rPr>
              <a:t>Comparison of Different Modes</a:t>
            </a:r>
          </a:p>
        </p:txBody>
      </p:sp>
      <p:pic>
        <p:nvPicPr>
          <p:cNvPr id="62467" name="Picture 3">
            <a:extLst>
              <a:ext uri="{FF2B5EF4-FFF2-40B4-BE49-F238E27FC236}">
                <a16:creationId xmlns:a16="http://schemas.microsoft.com/office/drawing/2014/main" id="{84A0AA34-9C50-4066-BB2D-357880632F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1196752"/>
            <a:ext cx="10391721" cy="47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a:extLst>
              <a:ext uri="{FF2B5EF4-FFF2-40B4-BE49-F238E27FC236}">
                <a16:creationId xmlns:a16="http://schemas.microsoft.com/office/drawing/2014/main" id="{BA4ED868-FC6D-43E4-9673-AE90CF9E5E97}"/>
              </a:ext>
            </a:extLst>
          </p:cNvPr>
          <p:cNvSpPr>
            <a:spLocks noGrp="1" noChangeArrowheads="1"/>
          </p:cNvSpPr>
          <p:nvPr>
            <p:ph type="title"/>
          </p:nvPr>
        </p:nvSpPr>
        <p:spPr>
          <a:xfrm>
            <a:off x="1055440" y="0"/>
            <a:ext cx="8229600" cy="838200"/>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37951" name="Group 63">
            <a:extLst>
              <a:ext uri="{FF2B5EF4-FFF2-40B4-BE49-F238E27FC236}">
                <a16:creationId xmlns:a16="http://schemas.microsoft.com/office/drawing/2014/main" id="{48B2E410-B9A7-44BA-8793-7A5DB91C80C5}"/>
              </a:ext>
            </a:extLst>
          </p:cNvPr>
          <p:cNvGraphicFramePr>
            <a:graphicFrameLocks noGrp="1"/>
          </p:cNvGraphicFramePr>
          <p:nvPr>
            <p:ph type="tbl" idx="1"/>
            <p:extLst>
              <p:ext uri="{D42A27DB-BD31-4B8C-83A1-F6EECF244321}">
                <p14:modId xmlns:p14="http://schemas.microsoft.com/office/powerpoint/2010/main" val="4271984509"/>
              </p:ext>
            </p:extLst>
          </p:nvPr>
        </p:nvGraphicFramePr>
        <p:xfrm>
          <a:off x="1981200" y="1600200"/>
          <a:ext cx="8939336" cy="4439537"/>
        </p:xfrm>
        <a:graphic>
          <a:graphicData uri="http://schemas.openxmlformats.org/drawingml/2006/table">
            <a:tbl>
              <a:tblPr/>
              <a:tblGrid>
                <a:gridCol w="1572466">
                  <a:extLst>
                    <a:ext uri="{9D8B030D-6E8A-4147-A177-3AD203B41FA5}">
                      <a16:colId xmlns:a16="http://schemas.microsoft.com/office/drawing/2014/main" val="20000"/>
                    </a:ext>
                  </a:extLst>
                </a:gridCol>
                <a:gridCol w="4387091">
                  <a:extLst>
                    <a:ext uri="{9D8B030D-6E8A-4147-A177-3AD203B41FA5}">
                      <a16:colId xmlns:a16="http://schemas.microsoft.com/office/drawing/2014/main" val="20001"/>
                    </a:ext>
                  </a:extLst>
                </a:gridCol>
                <a:gridCol w="2979779">
                  <a:extLst>
                    <a:ext uri="{9D8B030D-6E8A-4147-A177-3AD203B41FA5}">
                      <a16:colId xmlns:a16="http://schemas.microsoft.com/office/drawing/2014/main" val="20002"/>
                    </a:ext>
                  </a:extLst>
                </a:gridCol>
              </a:tblGrid>
              <a:tr h="8555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Mode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Description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Gill Sans MT" charset="0"/>
                        </a:rPr>
                        <a:t>Application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ECB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 encoded separately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Secure transmission of encryption key</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689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CBC</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64-bit plaintext blocks are XORed with preceding 64-bit ciphertext</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Commonly used method.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262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CFB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s bits are processed at a time and used similar to CBC</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Gill Sans MT" charset="0"/>
                        </a:rPr>
                        <a:t>Primary stream cipher. Used for authentication</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8C20E768-A6E3-4CBB-9A8D-8B69AE5A1AEB}"/>
              </a:ext>
            </a:extLst>
          </p:cNvPr>
          <p:cNvSpPr>
            <a:spLocks noGrp="1" noChangeArrowheads="1"/>
          </p:cNvSpPr>
          <p:nvPr>
            <p:ph type="title"/>
          </p:nvPr>
        </p:nvSpPr>
        <p:spPr>
          <a:xfrm>
            <a:off x="1415480" y="0"/>
            <a:ext cx="8229600" cy="944562"/>
          </a:xfrm>
        </p:spPr>
        <p:txBody>
          <a:bodyPr/>
          <a:lstStyle/>
          <a:p>
            <a:pPr eaLnBrk="1" hangingPunct="1"/>
            <a:r>
              <a:rPr lang="en-US" altLang="en-US">
                <a:ea typeface="ＭＳ Ｐゴシック" panose="020B0600070205080204" pitchFamily="34" charset="-128"/>
                <a:cs typeface="Arial" panose="020B0604020202020204" pitchFamily="34" charset="0"/>
              </a:rPr>
              <a:t>Comparison of Modes</a:t>
            </a:r>
          </a:p>
        </p:txBody>
      </p:sp>
      <p:graphicFrame>
        <p:nvGraphicFramePr>
          <p:cNvPr id="42038" name="Group 54">
            <a:extLst>
              <a:ext uri="{FF2B5EF4-FFF2-40B4-BE49-F238E27FC236}">
                <a16:creationId xmlns:a16="http://schemas.microsoft.com/office/drawing/2014/main" id="{299BD7F3-DE64-4D4F-A7F7-2712E6A72E21}"/>
              </a:ext>
            </a:extLst>
          </p:cNvPr>
          <p:cNvGraphicFramePr>
            <a:graphicFrameLocks noGrp="1"/>
          </p:cNvGraphicFramePr>
          <p:nvPr>
            <p:ph type="tbl" idx="1"/>
            <p:extLst>
              <p:ext uri="{D42A27DB-BD31-4B8C-83A1-F6EECF244321}">
                <p14:modId xmlns:p14="http://schemas.microsoft.com/office/powerpoint/2010/main" val="825457687"/>
              </p:ext>
            </p:extLst>
          </p:nvPr>
        </p:nvGraphicFramePr>
        <p:xfrm>
          <a:off x="2209800" y="1600200"/>
          <a:ext cx="8854752" cy="4493096"/>
        </p:xfrm>
        <a:graphic>
          <a:graphicData uri="http://schemas.openxmlformats.org/drawingml/2006/table">
            <a:tbl>
              <a:tblPr/>
              <a:tblGrid>
                <a:gridCol w="1637906">
                  <a:extLst>
                    <a:ext uri="{9D8B030D-6E8A-4147-A177-3AD203B41FA5}">
                      <a16:colId xmlns:a16="http://schemas.microsoft.com/office/drawing/2014/main" val="20000"/>
                    </a:ext>
                  </a:extLst>
                </a:gridCol>
                <a:gridCol w="3773331">
                  <a:extLst>
                    <a:ext uri="{9D8B030D-6E8A-4147-A177-3AD203B41FA5}">
                      <a16:colId xmlns:a16="http://schemas.microsoft.com/office/drawing/2014/main" val="20001"/>
                    </a:ext>
                  </a:extLst>
                </a:gridCol>
                <a:gridCol w="3443515">
                  <a:extLst>
                    <a:ext uri="{9D8B030D-6E8A-4147-A177-3AD203B41FA5}">
                      <a16:colId xmlns:a16="http://schemas.microsoft.com/office/drawing/2014/main" val="20002"/>
                    </a:ext>
                  </a:extLst>
                </a:gridCol>
              </a:tblGrid>
              <a:tr h="832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Mode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rPr>
                        <a:t>Application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56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OFB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Similar to CFB except that the output is fed 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Stream cipher well suited for transmission over noisy channels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49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CTR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Key calculated using the nonce and the counter value.  Counter is incremented for each block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General purpose block oriented transmission.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mn-lt"/>
                        </a:rPr>
                        <a:t>Used for high-speed communications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294F5BE-6592-4D35-9498-DF9372967F1D}"/>
              </a:ext>
            </a:extLst>
          </p:cNvPr>
          <p:cNvSpPr>
            <a:spLocks noGrp="1" noChangeArrowheads="1"/>
          </p:cNvSpPr>
          <p:nvPr>
            <p:ph type="title"/>
          </p:nvPr>
        </p:nvSpPr>
        <p:spPr>
          <a:xfrm>
            <a:off x="1271464" y="103517"/>
            <a:ext cx="7344816" cy="792163"/>
          </a:xfrm>
        </p:spPr>
        <p:txBody>
          <a:bodyPr/>
          <a:lstStyle/>
          <a:p>
            <a:pPr eaLnBrk="1" hangingPunct="1"/>
            <a:r>
              <a:rPr lang="en-US" altLang="en-US">
                <a:ea typeface="ＭＳ Ｐゴシック" panose="020B0600070205080204" pitchFamily="34" charset="-128"/>
              </a:rPr>
              <a:t>Final Notes</a:t>
            </a:r>
            <a:endParaRPr lang="en-US" altLang="en-US">
              <a:ea typeface="ＭＳ Ｐゴシック" panose="020B0600070205080204" pitchFamily="34" charset="-128"/>
              <a:cs typeface="Arial" panose="020B0604020202020204" pitchFamily="34" charset="0"/>
            </a:endParaRPr>
          </a:p>
        </p:txBody>
      </p:sp>
      <p:sp>
        <p:nvSpPr>
          <p:cNvPr id="65540" name="Rectangle 3">
            <a:extLst>
              <a:ext uri="{FF2B5EF4-FFF2-40B4-BE49-F238E27FC236}">
                <a16:creationId xmlns:a16="http://schemas.microsoft.com/office/drawing/2014/main" id="{14AA0E90-A7A0-444F-95B3-C705114CA164}"/>
              </a:ext>
            </a:extLst>
          </p:cNvPr>
          <p:cNvSpPr>
            <a:spLocks noGrp="1" noChangeArrowheads="1"/>
          </p:cNvSpPr>
          <p:nvPr>
            <p:ph sz="quarter" idx="1"/>
          </p:nvPr>
        </p:nvSpPr>
        <p:spPr>
          <a:xfrm>
            <a:off x="767408" y="1196752"/>
            <a:ext cx="11161240" cy="4937125"/>
          </a:xfrm>
        </p:spPr>
        <p:txBody>
          <a:bodyPr/>
          <a:lstStyle/>
          <a:p>
            <a:pPr eaLnBrk="1" hangingPunct="1"/>
            <a:r>
              <a:rPr lang="en-US" altLang="en-US" sz="2400">
                <a:ea typeface="ＭＳ Ｐゴシック" panose="020B0600070205080204" pitchFamily="34" charset="-128"/>
              </a:rPr>
              <a:t>ECB, CBC, OFB, CFB, CTR, and XTS modes only provide confidentiality</a:t>
            </a:r>
          </a:p>
          <a:p>
            <a:pPr eaLnBrk="1" hangingPunct="1"/>
            <a:endParaRPr lang="en-US" altLang="en-US" sz="1200">
              <a:ea typeface="ＭＳ Ｐゴシック" panose="020B0600070205080204" pitchFamily="34" charset="-128"/>
            </a:endParaRPr>
          </a:p>
          <a:p>
            <a:pPr eaLnBrk="1" hangingPunct="1"/>
            <a:r>
              <a:rPr lang="en-US" altLang="en-US" sz="2400">
                <a:ea typeface="ＭＳ Ｐゴシック" panose="020B0600070205080204" pitchFamily="34" charset="-128"/>
              </a:rPr>
              <a:t>To ensure an encrypted message is not accidentally modified or maliciously tampered requires a separate Message Authentication Code (MAC)</a:t>
            </a:r>
          </a:p>
          <a:p>
            <a:pPr eaLnBrk="1" hangingPunct="1"/>
            <a:endParaRPr lang="en-US" altLang="en-US" sz="1400">
              <a:ea typeface="ＭＳ Ｐゴシック" panose="020B0600070205080204" pitchFamily="34" charset="-128"/>
            </a:endParaRPr>
          </a:p>
          <a:p>
            <a:pPr eaLnBrk="1" hangingPunct="1"/>
            <a:r>
              <a:rPr lang="en-US" altLang="en-US" sz="2400">
                <a:ea typeface="ＭＳ Ｐゴシック" panose="020B0600070205080204" pitchFamily="34" charset="-128"/>
              </a:rPr>
              <a:t>Several MAC schemes</a:t>
            </a:r>
          </a:p>
          <a:p>
            <a:pPr lvl="1" eaLnBrk="1" hangingPunct="1"/>
            <a:r>
              <a:rPr lang="en-US" altLang="en-US" sz="2000">
                <a:ea typeface="ＭＳ Ｐゴシック" panose="020B0600070205080204" pitchFamily="34" charset="-128"/>
              </a:rPr>
              <a:t>HMAC, CMAC and GMAC </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But.. compositing a confidentiality mode with an authenticity mode could be difficult and error prone</a:t>
            </a:r>
          </a:p>
          <a:p>
            <a:pPr eaLnBrk="1" hangingPunct="1"/>
            <a:endParaRPr lang="en-US" altLang="en-US" sz="1600">
              <a:ea typeface="ＭＳ Ｐゴシック" panose="020B0600070205080204" pitchFamily="34" charset="-128"/>
            </a:endParaRPr>
          </a:p>
          <a:p>
            <a:pPr eaLnBrk="1" hangingPunct="1"/>
            <a:r>
              <a:rPr lang="en-US" altLang="en-US" sz="2400">
                <a:ea typeface="ＭＳ Ｐゴシック" panose="020B0600070205080204" pitchFamily="34" charset="-128"/>
              </a:rPr>
              <a:t>New modes combined confidentiality and data integrity into a single cryptographic primitive</a:t>
            </a:r>
          </a:p>
          <a:p>
            <a:pPr lvl="1" eaLnBrk="1" hangingPunct="1"/>
            <a:r>
              <a:rPr lang="en-US" altLang="en-US" sz="2400">
                <a:ea typeface="ＭＳ Ｐゴシック" panose="020B0600070205080204" pitchFamily="34" charset="-128"/>
              </a:rPr>
              <a:t>CCM, GCM, CWC, EAX, IAPM and OCB</a:t>
            </a:r>
          </a:p>
          <a:p>
            <a:pPr eaLnBrk="1" hangingPunct="1"/>
            <a:endParaRPr lang="en-US" altLang="en-US" sz="2400">
              <a:ea typeface="ＭＳ Ｐゴシック" panose="020B0600070205080204" pitchFamily="34" charset="-128"/>
            </a:endParaRPr>
          </a:p>
          <a:p>
            <a:pPr eaLnBrk="1" hangingPunct="1"/>
            <a:endParaRPr lang="en-US" altLang="en-US" sz="2400">
              <a:ea typeface="ＭＳ Ｐゴシック"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DC5213F-42A5-47E6-BC6E-F03F941F437E}"/>
              </a:ext>
            </a:extLst>
          </p:cNvPr>
          <p:cNvSpPr>
            <a:spLocks noGrp="1"/>
          </p:cNvSpPr>
          <p:nvPr>
            <p:ph type="body" idx="4294967295"/>
          </p:nvPr>
        </p:nvSpPr>
        <p:spPr>
          <a:xfrm>
            <a:off x="168696" y="1014160"/>
            <a:ext cx="11831960" cy="5867400"/>
          </a:xfrm>
        </p:spPr>
        <p:txBody>
          <a:bodyPr/>
          <a:lstStyle/>
          <a:p>
            <a:pPr eaLnBrk="1" hangingPunct="1">
              <a:buFont typeface="Wingdings" panose="05000000000000000000" pitchFamily="2" charset="2"/>
              <a:buChar char="ü"/>
            </a:pPr>
            <a:r>
              <a:rPr lang="en-US" altLang="zh-CN" sz="2800">
                <a:ea typeface="宋体" panose="02010600030101010101" pitchFamily="2" charset="-122"/>
              </a:rPr>
              <a:t>Advanced Encryption Standard competition began in 1997</a:t>
            </a:r>
          </a:p>
          <a:p>
            <a:pPr eaLnBrk="1" hangingPunct="1">
              <a:buFont typeface="Wingdings" panose="05000000000000000000" pitchFamily="2" charset="2"/>
              <a:buChar char="ü"/>
            </a:pPr>
            <a:r>
              <a:rPr lang="en-US" altLang="zh-CN" sz="2800" err="1">
                <a:ea typeface="宋体" panose="02010600030101010101" pitchFamily="2" charset="-122"/>
              </a:rPr>
              <a:t>Rijndael</a:t>
            </a:r>
            <a:r>
              <a:rPr lang="en-US" altLang="zh-CN" sz="2800">
                <a:ea typeface="宋体" panose="02010600030101010101" pitchFamily="2" charset="-122"/>
              </a:rPr>
              <a:t> was selected to be the new AES in 2001 </a:t>
            </a:r>
          </a:p>
          <a:p>
            <a:pPr eaLnBrk="1" hangingPunct="1">
              <a:buFont typeface="Wingdings" panose="05000000000000000000" pitchFamily="2" charset="2"/>
              <a:buChar char="ü"/>
            </a:pPr>
            <a:r>
              <a:rPr lang="en-US" altLang="zh-CN" sz="2800">
                <a:ea typeface="宋体" panose="02010600030101010101" pitchFamily="2" charset="-122"/>
              </a:rPr>
              <a:t>AES basic structures:</a:t>
            </a:r>
          </a:p>
          <a:p>
            <a:pPr lvl="1" eaLnBrk="1" hangingPunct="1">
              <a:buFont typeface="Wingdings" panose="05000000000000000000" pitchFamily="2" charset="2"/>
              <a:buChar char=""/>
            </a:pPr>
            <a:r>
              <a:rPr lang="en-US" altLang="zh-CN" sz="2400">
                <a:ea typeface="宋体" panose="02010600030101010101" pitchFamily="2" charset="-122"/>
              </a:rPr>
              <a:t>block cipher, but not Feistel cipher</a:t>
            </a:r>
          </a:p>
          <a:p>
            <a:pPr lvl="1" eaLnBrk="1" hangingPunct="1">
              <a:buFont typeface="Wingdings" panose="05000000000000000000" pitchFamily="2" charset="2"/>
              <a:buChar char=""/>
            </a:pPr>
            <a:r>
              <a:rPr lang="en-US" altLang="zh-CN" sz="2400">
                <a:ea typeface="宋体" panose="02010600030101010101" pitchFamily="2" charset="-122"/>
              </a:rPr>
              <a:t>encryption and decryption are similar, but not symmetrical</a:t>
            </a:r>
          </a:p>
          <a:p>
            <a:pPr lvl="1" eaLnBrk="1" hangingPunct="1">
              <a:buFont typeface="Wingdings" panose="05000000000000000000" pitchFamily="2" charset="2"/>
              <a:buChar char=""/>
            </a:pPr>
            <a:r>
              <a:rPr lang="en-US" altLang="zh-CN" sz="2400">
                <a:ea typeface="宋体" panose="02010600030101010101" pitchFamily="2" charset="-122"/>
              </a:rPr>
              <a:t>basic unit: byte, not bit</a:t>
            </a:r>
          </a:p>
          <a:p>
            <a:pPr lvl="1" eaLnBrk="1" hangingPunct="1">
              <a:buFont typeface="Wingdings" panose="05000000000000000000" pitchFamily="2" charset="2"/>
              <a:buChar char=""/>
            </a:pPr>
            <a:r>
              <a:rPr lang="en-US" altLang="zh-CN" sz="2400">
                <a:ea typeface="宋体" panose="02010600030101010101" pitchFamily="2" charset="-122"/>
              </a:rPr>
              <a:t>block size: 16-bytes (128 bits)</a:t>
            </a:r>
          </a:p>
          <a:p>
            <a:pPr lvl="1" eaLnBrk="1" hangingPunct="1">
              <a:buFont typeface="Wingdings" panose="05000000000000000000" pitchFamily="2" charset="2"/>
              <a:buChar char=""/>
            </a:pPr>
            <a:r>
              <a:rPr lang="en-US" altLang="zh-CN" sz="2400">
                <a:ea typeface="宋体" panose="02010600030101010101" pitchFamily="2" charset="-122"/>
              </a:rPr>
              <a:t>three different key lengths: 128, 192, </a:t>
            </a:r>
            <a:r>
              <a:rPr lang="en-US" altLang="zh-CN" sz="2400">
                <a:solidFill>
                  <a:schemeClr val="accent1">
                    <a:lumMod val="50000"/>
                  </a:schemeClr>
                </a:solidFill>
                <a:ea typeface="宋体" panose="02010600030101010101" pitchFamily="2" charset="-122"/>
              </a:rPr>
              <a:t>256 bits </a:t>
            </a:r>
            <a:r>
              <a:rPr lang="en-US" altLang="zh-CN" sz="2400">
                <a:ea typeface="宋体" panose="02010600030101010101" pitchFamily="2" charset="-122"/>
              </a:rPr>
              <a:t>(AES-128, AES-192, AES-256) </a:t>
            </a:r>
          </a:p>
          <a:p>
            <a:pPr lvl="1" eaLnBrk="1" hangingPunct="1">
              <a:buFont typeface="Wingdings" panose="05000000000000000000" pitchFamily="2" charset="2"/>
              <a:buChar char=""/>
            </a:pPr>
            <a:r>
              <a:rPr lang="en-US" altLang="zh-CN" sz="2400">
                <a:ea typeface="宋体" panose="02010600030101010101" pitchFamily="2" charset="-122"/>
              </a:rPr>
              <a:t>each 16-byte block is represented as a 4 x 4 square matrix, called the </a:t>
            </a:r>
            <a:r>
              <a:rPr lang="en-US" altLang="zh-CN" sz="2400" b="1" i="1">
                <a:ea typeface="宋体" panose="02010600030101010101" pitchFamily="2" charset="-122"/>
              </a:rPr>
              <a:t>state matrix</a:t>
            </a:r>
            <a:endParaRPr lang="en-US" altLang="zh-CN" sz="2400" b="1">
              <a:ea typeface="宋体" panose="02010600030101010101" pitchFamily="2" charset="-122"/>
            </a:endParaRPr>
          </a:p>
          <a:p>
            <a:pPr lvl="1" eaLnBrk="1" hangingPunct="1">
              <a:buFont typeface="Wingdings" panose="05000000000000000000" pitchFamily="2" charset="2"/>
              <a:buChar char=""/>
            </a:pPr>
            <a:r>
              <a:rPr lang="en-GB" altLang="zh-CN" sz="2400">
                <a:ea typeface="宋体" panose="02010600030101010101" pitchFamily="2" charset="-122"/>
              </a:rPr>
              <a:t>the number of rounds depends on key lengths</a:t>
            </a:r>
          </a:p>
          <a:p>
            <a:pPr lvl="1" eaLnBrk="1" hangingPunct="1">
              <a:buFont typeface="Wingdings" panose="05000000000000000000" pitchFamily="2" charset="2"/>
              <a:buChar char=""/>
            </a:pPr>
            <a:r>
              <a:rPr lang="en-US" altLang="zh-CN" sz="2400">
                <a:ea typeface="宋体" panose="02010600030101010101" pitchFamily="2" charset="-122"/>
              </a:rPr>
              <a:t>4 simple operations on the state matrix every round (except the last round)</a:t>
            </a:r>
          </a:p>
        </p:txBody>
      </p:sp>
      <p:sp>
        <p:nvSpPr>
          <p:cNvPr id="5" name="Title 1">
            <a:extLst>
              <a:ext uri="{FF2B5EF4-FFF2-40B4-BE49-F238E27FC236}">
                <a16:creationId xmlns:a16="http://schemas.microsoft.com/office/drawing/2014/main" id="{52351E6F-DF97-4431-BB38-1E3E3049B6CA}"/>
              </a:ext>
            </a:extLst>
          </p:cNvPr>
          <p:cNvSpPr txBox="1">
            <a:spLocks/>
          </p:cNvSpPr>
          <p:nvPr/>
        </p:nvSpPr>
        <p:spPr bwMode="auto">
          <a:xfrm>
            <a:off x="1271464" y="0"/>
            <a:ext cx="7803976" cy="97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zh-CN" sz="4100" kern="0">
                <a:ea typeface="宋体" panose="02010600030101010101" pitchFamily="2" charset="-122"/>
              </a:rPr>
              <a:t>Advanced Encryption Standard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3" y="126127"/>
            <a:ext cx="8229600" cy="646321"/>
          </a:xfrm>
        </p:spPr>
        <p:txBody>
          <a:bodyPr wrap="square">
            <a:spAutoFit/>
          </a:bodyPr>
          <a:lstStyle/>
          <a:p>
            <a:r>
              <a:rPr lang="en-IN" altLang="en-US">
                <a:ea typeface="ヒラギノ角ゴ Pro W3" charset="-128"/>
              </a:rPr>
              <a:t>Finite Field Arithmetic</a:t>
            </a:r>
            <a:endParaRPr lang="en-US" sz="2800"/>
          </a:p>
        </p:txBody>
      </p:sp>
      <p:sp>
        <p:nvSpPr>
          <p:cNvPr id="3" name="Content Placeholder 2"/>
          <p:cNvSpPr>
            <a:spLocks noGrp="1"/>
          </p:cNvSpPr>
          <p:nvPr>
            <p:ph idx="1"/>
          </p:nvPr>
        </p:nvSpPr>
        <p:spPr>
          <a:xfrm>
            <a:off x="191344" y="1196752"/>
            <a:ext cx="3826768" cy="509592"/>
          </a:xfrm>
        </p:spPr>
        <p:txBody>
          <a:bodyPr wrap="square">
            <a:spAutoFit/>
          </a:bodyPr>
          <a:lstStyle/>
          <a:p>
            <a:r>
              <a:rPr lang="en-IN" sz="2600"/>
              <a:t>p is a prime number</a:t>
            </a:r>
          </a:p>
        </p:txBody>
      </p:sp>
      <p:graphicFrame>
        <p:nvGraphicFramePr>
          <p:cNvPr id="5" name="Object 4">
            <a:extLst>
              <a:ext uri="{FF2B5EF4-FFF2-40B4-BE49-F238E27FC236}">
                <a16:creationId xmlns:a16="http://schemas.microsoft.com/office/drawing/2014/main" id="{A84C8BE0-1289-4DFE-9217-4F6FE861BFD6}"/>
              </a:ext>
            </a:extLst>
          </p:cNvPr>
          <p:cNvGraphicFramePr>
            <a:graphicFrameLocks noChangeAspect="1"/>
          </p:cNvGraphicFramePr>
          <p:nvPr>
            <p:extLst>
              <p:ext uri="{D42A27DB-BD31-4B8C-83A1-F6EECF244321}">
                <p14:modId xmlns:p14="http://schemas.microsoft.com/office/powerpoint/2010/main" val="1803711343"/>
              </p:ext>
            </p:extLst>
          </p:nvPr>
        </p:nvGraphicFramePr>
        <p:xfrm>
          <a:off x="659657" y="1805772"/>
          <a:ext cx="2882900" cy="469900"/>
        </p:xfrm>
        <a:graphic>
          <a:graphicData uri="http://schemas.openxmlformats.org/presentationml/2006/ole">
            <mc:AlternateContent xmlns:mc="http://schemas.openxmlformats.org/markup-compatibility/2006">
              <mc:Choice xmlns:v="urn:schemas-microsoft-com:vml" Requires="v">
                <p:oleObj name="Equation" r:id="rId3" imgW="2882880" imgH="469800" progId="Equation.DSMT4">
                  <p:embed/>
                </p:oleObj>
              </mc:Choice>
              <mc:Fallback>
                <p:oleObj name="Equation" r:id="rId3" imgW="2882880" imgH="469800" progId="Equation.DSMT4">
                  <p:embed/>
                  <p:pic>
                    <p:nvPicPr>
                      <p:cNvPr id="5" name="Object 4">
                        <a:extLst>
                          <a:ext uri="{FF2B5EF4-FFF2-40B4-BE49-F238E27FC236}">
                            <a16:creationId xmlns:a16="http://schemas.microsoft.com/office/drawing/2014/main" id="{A84C8BE0-1289-4DFE-9217-4F6FE861BFD6}"/>
                          </a:ext>
                        </a:extLst>
                      </p:cNvPr>
                      <p:cNvPicPr/>
                      <p:nvPr/>
                    </p:nvPicPr>
                    <p:blipFill>
                      <a:blip r:embed="rId4"/>
                      <a:stretch>
                        <a:fillRect/>
                      </a:stretch>
                    </p:blipFill>
                    <p:spPr>
                      <a:xfrm>
                        <a:off x="659657" y="1805772"/>
                        <a:ext cx="2882900" cy="469900"/>
                      </a:xfrm>
                      <a:prstGeom prst="rect">
                        <a:avLst/>
                      </a:prstGeom>
                    </p:spPr>
                  </p:pic>
                </p:oleObj>
              </mc:Fallback>
            </mc:AlternateContent>
          </a:graphicData>
        </a:graphic>
      </p:graphicFrame>
      <p:sp>
        <p:nvSpPr>
          <p:cNvPr id="6" name="Content Placeholder 2">
            <a:extLst>
              <a:ext uri="{FF2B5EF4-FFF2-40B4-BE49-F238E27FC236}">
                <a16:creationId xmlns:a16="http://schemas.microsoft.com/office/drawing/2014/main" id="{FCA616C6-7AE6-4EB5-A42F-0115F2D253C2}"/>
              </a:ext>
            </a:extLst>
          </p:cNvPr>
          <p:cNvSpPr txBox="1">
            <a:spLocks/>
          </p:cNvSpPr>
          <p:nvPr/>
        </p:nvSpPr>
        <p:spPr bwMode="auto">
          <a:xfrm>
            <a:off x="3466064" y="1759262"/>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a:t> is a  finite field; </a:t>
            </a:r>
          </a:p>
        </p:txBody>
      </p:sp>
      <p:sp>
        <p:nvSpPr>
          <p:cNvPr id="7" name="Content Placeholder 2">
            <a:extLst>
              <a:ext uri="{FF2B5EF4-FFF2-40B4-BE49-F238E27FC236}">
                <a16:creationId xmlns:a16="http://schemas.microsoft.com/office/drawing/2014/main" id="{738A59B3-C5EE-4BDD-9C18-C9DB522C65C4}"/>
              </a:ext>
            </a:extLst>
          </p:cNvPr>
          <p:cNvSpPr txBox="1">
            <a:spLocks/>
          </p:cNvSpPr>
          <p:nvPr/>
        </p:nvSpPr>
        <p:spPr bwMode="auto">
          <a:xfrm>
            <a:off x="210384" y="2518695"/>
            <a:ext cx="5351864" cy="49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IN" sz="2600" kern="0"/>
              <a:t>N=2</a:t>
            </a:r>
            <a:r>
              <a:rPr lang="en-IN" sz="2600" kern="0" baseline="30000"/>
              <a:t>n</a:t>
            </a:r>
            <a:r>
              <a:rPr lang="en-IN" sz="2600" kern="0"/>
              <a:t>  is a composite number</a:t>
            </a:r>
          </a:p>
        </p:txBody>
      </p:sp>
      <p:graphicFrame>
        <p:nvGraphicFramePr>
          <p:cNvPr id="8" name="Object 7">
            <a:extLst>
              <a:ext uri="{FF2B5EF4-FFF2-40B4-BE49-F238E27FC236}">
                <a16:creationId xmlns:a16="http://schemas.microsoft.com/office/drawing/2014/main" id="{EC74FABC-8E4D-4FF6-8B41-E8FB575C389B}"/>
              </a:ext>
            </a:extLst>
          </p:cNvPr>
          <p:cNvGraphicFramePr>
            <a:graphicFrameLocks noChangeAspect="1"/>
          </p:cNvGraphicFramePr>
          <p:nvPr>
            <p:extLst>
              <p:ext uri="{D42A27DB-BD31-4B8C-83A1-F6EECF244321}">
                <p14:modId xmlns:p14="http://schemas.microsoft.com/office/powerpoint/2010/main" val="2175462611"/>
              </p:ext>
            </p:extLst>
          </p:nvPr>
        </p:nvGraphicFramePr>
        <p:xfrm>
          <a:off x="577107" y="3361522"/>
          <a:ext cx="3048000" cy="520700"/>
        </p:xfrm>
        <a:graphic>
          <a:graphicData uri="http://schemas.openxmlformats.org/presentationml/2006/ole">
            <mc:AlternateContent xmlns:mc="http://schemas.openxmlformats.org/markup-compatibility/2006">
              <mc:Choice xmlns:v="urn:schemas-microsoft-com:vml" Requires="v">
                <p:oleObj name="Equation" r:id="rId5" imgW="3047760" imgH="520560" progId="Equation.DSMT4">
                  <p:embed/>
                </p:oleObj>
              </mc:Choice>
              <mc:Fallback>
                <p:oleObj name="Equation" r:id="rId5" imgW="3047760" imgH="52056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6"/>
                      <a:stretch>
                        <a:fillRect/>
                      </a:stretch>
                    </p:blipFill>
                    <p:spPr>
                      <a:xfrm>
                        <a:off x="577107" y="3361522"/>
                        <a:ext cx="3048000" cy="520700"/>
                      </a:xfrm>
                      <a:prstGeom prst="rect">
                        <a:avLst/>
                      </a:prstGeom>
                    </p:spPr>
                  </p:pic>
                </p:oleObj>
              </mc:Fallback>
            </mc:AlternateContent>
          </a:graphicData>
        </a:graphic>
      </p:graphicFrame>
      <p:sp>
        <p:nvSpPr>
          <p:cNvPr id="9" name="Content Placeholder 2">
            <a:extLst>
              <a:ext uri="{FF2B5EF4-FFF2-40B4-BE49-F238E27FC236}">
                <a16:creationId xmlns:a16="http://schemas.microsoft.com/office/drawing/2014/main" id="{89601AD6-52E7-452D-AC1E-FA294E4416F5}"/>
              </a:ext>
            </a:extLst>
          </p:cNvPr>
          <p:cNvSpPr txBox="1">
            <a:spLocks/>
          </p:cNvSpPr>
          <p:nvPr/>
        </p:nvSpPr>
        <p:spPr bwMode="auto">
          <a:xfrm>
            <a:off x="3466084" y="3340884"/>
            <a:ext cx="3826768" cy="509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None/>
            </a:pPr>
            <a:r>
              <a:rPr lang="en-IN" sz="2600" kern="0"/>
              <a:t>  is a finite field? </a:t>
            </a:r>
          </a:p>
        </p:txBody>
      </p:sp>
      <p:sp>
        <p:nvSpPr>
          <p:cNvPr id="10" name="TextBox 9">
            <a:extLst>
              <a:ext uri="{FF2B5EF4-FFF2-40B4-BE49-F238E27FC236}">
                <a16:creationId xmlns:a16="http://schemas.microsoft.com/office/drawing/2014/main" id="{A5739A84-61E9-4661-916F-952452D3BFE0}"/>
              </a:ext>
            </a:extLst>
          </p:cNvPr>
          <p:cNvSpPr txBox="1"/>
          <p:nvPr/>
        </p:nvSpPr>
        <p:spPr>
          <a:xfrm>
            <a:off x="5150115" y="3697868"/>
            <a:ext cx="824265" cy="523220"/>
          </a:xfrm>
          <a:prstGeom prst="rect">
            <a:avLst/>
          </a:prstGeom>
          <a:noFill/>
        </p:spPr>
        <p:txBody>
          <a:bodyPr wrap="none" rtlCol="0">
            <a:spAutoFit/>
          </a:bodyPr>
          <a:lstStyle/>
          <a:p>
            <a:r>
              <a:rPr lang="en-US">
                <a:solidFill>
                  <a:srgbClr val="FF0000"/>
                </a:solidFill>
              </a:rPr>
              <a:t>NO!</a:t>
            </a:r>
          </a:p>
        </p:txBody>
      </p:sp>
      <p:sp>
        <p:nvSpPr>
          <p:cNvPr id="11" name="TextBox 10">
            <a:extLst>
              <a:ext uri="{FF2B5EF4-FFF2-40B4-BE49-F238E27FC236}">
                <a16:creationId xmlns:a16="http://schemas.microsoft.com/office/drawing/2014/main" id="{9E8F62AF-DE3D-4645-991A-BDED7A4AFA0F}"/>
              </a:ext>
            </a:extLst>
          </p:cNvPr>
          <p:cNvSpPr txBox="1"/>
          <p:nvPr/>
        </p:nvSpPr>
        <p:spPr>
          <a:xfrm>
            <a:off x="1268797" y="5129940"/>
            <a:ext cx="4519186" cy="523220"/>
          </a:xfrm>
          <a:prstGeom prst="rect">
            <a:avLst/>
          </a:prstGeom>
          <a:noFill/>
        </p:spPr>
        <p:txBody>
          <a:bodyPr wrap="square" rtlCol="0">
            <a:spAutoFit/>
          </a:bodyPr>
          <a:lstStyle/>
          <a:p>
            <a:r>
              <a:rPr lang="en-US">
                <a:solidFill>
                  <a:schemeClr val="accent2"/>
                </a:solidFill>
              </a:rPr>
              <a:t>But                is a finite field!  </a:t>
            </a:r>
          </a:p>
        </p:txBody>
      </p:sp>
      <p:graphicFrame>
        <p:nvGraphicFramePr>
          <p:cNvPr id="12" name="Object 11">
            <a:extLst>
              <a:ext uri="{FF2B5EF4-FFF2-40B4-BE49-F238E27FC236}">
                <a16:creationId xmlns:a16="http://schemas.microsoft.com/office/drawing/2014/main" id="{E77D2B07-4B79-4EA7-A3F7-09FF1E6893CE}"/>
              </a:ext>
            </a:extLst>
          </p:cNvPr>
          <p:cNvGraphicFramePr>
            <a:graphicFrameLocks noChangeAspect="1"/>
          </p:cNvGraphicFramePr>
          <p:nvPr>
            <p:extLst>
              <p:ext uri="{D42A27DB-BD31-4B8C-83A1-F6EECF244321}">
                <p14:modId xmlns:p14="http://schemas.microsoft.com/office/powerpoint/2010/main" val="2791143562"/>
              </p:ext>
            </p:extLst>
          </p:nvPr>
        </p:nvGraphicFramePr>
        <p:xfrm>
          <a:off x="1960438" y="5223404"/>
          <a:ext cx="1295400" cy="482600"/>
        </p:xfrm>
        <a:graphic>
          <a:graphicData uri="http://schemas.openxmlformats.org/presentationml/2006/ole">
            <mc:AlternateContent xmlns:mc="http://schemas.openxmlformats.org/markup-compatibility/2006">
              <mc:Choice xmlns:v="urn:schemas-microsoft-com:vml" Requires="v">
                <p:oleObj name="Equation" r:id="rId7" imgW="1295280" imgH="482400" progId="Equation.DSMT4">
                  <p:embed/>
                </p:oleObj>
              </mc:Choice>
              <mc:Fallback>
                <p:oleObj name="Equation" r:id="rId7" imgW="1295280" imgH="482400" progId="Equation.DSMT4">
                  <p:embed/>
                  <p:pic>
                    <p:nvPicPr>
                      <p:cNvPr id="12" name="Object 11">
                        <a:extLst>
                          <a:ext uri="{FF2B5EF4-FFF2-40B4-BE49-F238E27FC236}">
                            <a16:creationId xmlns:a16="http://schemas.microsoft.com/office/drawing/2014/main" id="{E77D2B07-4B79-4EA7-A3F7-09FF1E6893CE}"/>
                          </a:ext>
                        </a:extLst>
                      </p:cNvPr>
                      <p:cNvPicPr/>
                      <p:nvPr/>
                    </p:nvPicPr>
                    <p:blipFill>
                      <a:blip r:embed="rId8"/>
                      <a:stretch>
                        <a:fillRect/>
                      </a:stretch>
                    </p:blipFill>
                    <p:spPr>
                      <a:xfrm>
                        <a:off x="1960438" y="5223404"/>
                        <a:ext cx="1295400" cy="4826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398158DE-D803-4308-BFB6-040D8BCC6045}"/>
              </a:ext>
            </a:extLst>
          </p:cNvPr>
          <p:cNvSpPr txBox="1"/>
          <p:nvPr/>
        </p:nvSpPr>
        <p:spPr>
          <a:xfrm>
            <a:off x="960794" y="5003661"/>
            <a:ext cx="4827189" cy="773565"/>
          </a:xfrm>
          <a:prstGeom prst="rect">
            <a:avLst/>
          </a:prstGeom>
          <a:noFill/>
          <a:ln>
            <a:solidFill>
              <a:schemeClr val="tx1"/>
            </a:solidFill>
          </a:ln>
        </p:spPr>
        <p:txBody>
          <a:bodyPr wrap="square" rtlCol="0">
            <a:spAutoFit/>
          </a:bodyPr>
          <a:lstStyle/>
          <a:p>
            <a:endParaRPr lang="en-US"/>
          </a:p>
        </p:txBody>
      </p:sp>
      <p:graphicFrame>
        <p:nvGraphicFramePr>
          <p:cNvPr id="13" name="Object 12">
            <a:extLst>
              <a:ext uri="{FF2B5EF4-FFF2-40B4-BE49-F238E27FC236}">
                <a16:creationId xmlns:a16="http://schemas.microsoft.com/office/drawing/2014/main" id="{60E28729-C3FE-4EC1-B910-B420DF89C70F}"/>
              </a:ext>
            </a:extLst>
          </p:cNvPr>
          <p:cNvGraphicFramePr>
            <a:graphicFrameLocks noChangeAspect="1"/>
          </p:cNvGraphicFramePr>
          <p:nvPr>
            <p:extLst>
              <p:ext uri="{D42A27DB-BD31-4B8C-83A1-F6EECF244321}">
                <p14:modId xmlns:p14="http://schemas.microsoft.com/office/powerpoint/2010/main" val="4165102531"/>
              </p:ext>
            </p:extLst>
          </p:nvPr>
        </p:nvGraphicFramePr>
        <p:xfrm>
          <a:off x="2212975" y="4213225"/>
          <a:ext cx="3467100" cy="482600"/>
        </p:xfrm>
        <a:graphic>
          <a:graphicData uri="http://schemas.openxmlformats.org/presentationml/2006/ole">
            <mc:AlternateContent xmlns:mc="http://schemas.openxmlformats.org/markup-compatibility/2006">
              <mc:Choice xmlns:v="urn:schemas-microsoft-com:vml" Requires="v">
                <p:oleObj name="Equation" r:id="rId9" imgW="3466800" imgH="482400" progId="Equation.DSMT4">
                  <p:embed/>
                </p:oleObj>
              </mc:Choice>
              <mc:Fallback>
                <p:oleObj name="Equation" r:id="rId9" imgW="3466800" imgH="482400" progId="Equation.DSMT4">
                  <p:embed/>
                  <p:pic>
                    <p:nvPicPr>
                      <p:cNvPr id="8" name="Object 7">
                        <a:extLst>
                          <a:ext uri="{FF2B5EF4-FFF2-40B4-BE49-F238E27FC236}">
                            <a16:creationId xmlns:a16="http://schemas.microsoft.com/office/drawing/2014/main" id="{EC74FABC-8E4D-4FF6-8B41-E8FB575C389B}"/>
                          </a:ext>
                        </a:extLst>
                      </p:cNvPr>
                      <p:cNvPicPr/>
                      <p:nvPr/>
                    </p:nvPicPr>
                    <p:blipFill>
                      <a:blip r:embed="rId10"/>
                      <a:stretch>
                        <a:fillRect/>
                      </a:stretch>
                    </p:blipFill>
                    <p:spPr>
                      <a:xfrm>
                        <a:off x="2212975" y="4213225"/>
                        <a:ext cx="3467100" cy="482600"/>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C1077174-000B-4135-92CE-DD7D0099CEDF}"/>
              </a:ext>
            </a:extLst>
          </p:cNvPr>
          <p:cNvSpPr txBox="1"/>
          <p:nvPr/>
        </p:nvSpPr>
        <p:spPr>
          <a:xfrm>
            <a:off x="534304" y="4132567"/>
            <a:ext cx="1558440" cy="523220"/>
          </a:xfrm>
          <a:prstGeom prst="rect">
            <a:avLst/>
          </a:prstGeom>
          <a:noFill/>
        </p:spPr>
        <p:txBody>
          <a:bodyPr wrap="none" rtlCol="0">
            <a:spAutoFit/>
          </a:bodyPr>
          <a:lstStyle/>
          <a:p>
            <a:r>
              <a:rPr lang="en-US"/>
              <a:t>Example:</a:t>
            </a:r>
          </a:p>
        </p:txBody>
      </p:sp>
      <p:pic>
        <p:nvPicPr>
          <p:cNvPr id="15" name="Picture 14">
            <a:extLst>
              <a:ext uri="{FF2B5EF4-FFF2-40B4-BE49-F238E27FC236}">
                <a16:creationId xmlns:a16="http://schemas.microsoft.com/office/drawing/2014/main" id="{B0338586-D113-48ED-AF73-1533EC5E163E}"/>
              </a:ext>
            </a:extLst>
          </p:cNvPr>
          <p:cNvPicPr>
            <a:picLocks noChangeAspect="1"/>
          </p:cNvPicPr>
          <p:nvPr/>
        </p:nvPicPr>
        <p:blipFill>
          <a:blip r:embed="rId11"/>
          <a:stretch>
            <a:fillRect/>
          </a:stretch>
        </p:blipFill>
        <p:spPr>
          <a:xfrm>
            <a:off x="6096000" y="1075237"/>
            <a:ext cx="5885616" cy="3767779"/>
          </a:xfrm>
          <a:prstGeom prst="rect">
            <a:avLst/>
          </a:prstGeom>
        </p:spPr>
      </p:pic>
      <p:sp>
        <p:nvSpPr>
          <p:cNvPr id="16" name="TextBox 15">
            <a:extLst>
              <a:ext uri="{FF2B5EF4-FFF2-40B4-BE49-F238E27FC236}">
                <a16:creationId xmlns:a16="http://schemas.microsoft.com/office/drawing/2014/main" id="{BC76A079-4BCA-4D75-B7CA-B5A1617E1EA0}"/>
              </a:ext>
            </a:extLst>
          </p:cNvPr>
          <p:cNvSpPr txBox="1"/>
          <p:nvPr/>
        </p:nvSpPr>
        <p:spPr>
          <a:xfrm>
            <a:off x="6364398" y="4941168"/>
            <a:ext cx="2260555" cy="523220"/>
          </a:xfrm>
          <a:prstGeom prst="rect">
            <a:avLst/>
          </a:prstGeom>
          <a:noFill/>
        </p:spPr>
        <p:txBody>
          <a:bodyPr wrap="none" rtlCol="0">
            <a:spAutoFit/>
          </a:bodyPr>
          <a:lstStyle/>
          <a:p>
            <a:r>
              <a:rPr lang="en-US"/>
              <a:t>3.3 mode 8 =1</a:t>
            </a:r>
          </a:p>
        </p:txBody>
      </p:sp>
      <p:sp>
        <p:nvSpPr>
          <p:cNvPr id="17" name="TextBox 16">
            <a:extLst>
              <a:ext uri="{FF2B5EF4-FFF2-40B4-BE49-F238E27FC236}">
                <a16:creationId xmlns:a16="http://schemas.microsoft.com/office/drawing/2014/main" id="{0BE8EBAC-E250-4C0A-8B2B-A3EB0B83F723}"/>
              </a:ext>
            </a:extLst>
          </p:cNvPr>
          <p:cNvSpPr txBox="1"/>
          <p:nvPr/>
        </p:nvSpPr>
        <p:spPr>
          <a:xfrm>
            <a:off x="6360344" y="5452963"/>
            <a:ext cx="2260555" cy="523220"/>
          </a:xfrm>
          <a:prstGeom prst="rect">
            <a:avLst/>
          </a:prstGeom>
          <a:noFill/>
        </p:spPr>
        <p:txBody>
          <a:bodyPr wrap="none" rtlCol="0">
            <a:spAutoFit/>
          </a:bodyPr>
          <a:lstStyle/>
          <a:p>
            <a:r>
              <a:rPr lang="en-US"/>
              <a:t>5.5 mode 8 =1</a:t>
            </a:r>
          </a:p>
        </p:txBody>
      </p:sp>
      <p:sp>
        <p:nvSpPr>
          <p:cNvPr id="18" name="TextBox 17">
            <a:extLst>
              <a:ext uri="{FF2B5EF4-FFF2-40B4-BE49-F238E27FC236}">
                <a16:creationId xmlns:a16="http://schemas.microsoft.com/office/drawing/2014/main" id="{2F26B300-6D53-456E-BDE0-593A94D9A7BC}"/>
              </a:ext>
            </a:extLst>
          </p:cNvPr>
          <p:cNvSpPr txBox="1"/>
          <p:nvPr/>
        </p:nvSpPr>
        <p:spPr>
          <a:xfrm>
            <a:off x="6360344" y="5949280"/>
            <a:ext cx="2260555" cy="523220"/>
          </a:xfrm>
          <a:prstGeom prst="rect">
            <a:avLst/>
          </a:prstGeom>
          <a:noFill/>
        </p:spPr>
        <p:txBody>
          <a:bodyPr wrap="none" rtlCol="0">
            <a:spAutoFit/>
          </a:bodyPr>
          <a:lstStyle/>
          <a:p>
            <a:r>
              <a:rPr lang="en-US"/>
              <a:t>7.7 mode 8 =1</a:t>
            </a:r>
          </a:p>
        </p:txBody>
      </p:sp>
      <p:sp>
        <p:nvSpPr>
          <p:cNvPr id="19" name="TextBox 18">
            <a:extLst>
              <a:ext uri="{FF2B5EF4-FFF2-40B4-BE49-F238E27FC236}">
                <a16:creationId xmlns:a16="http://schemas.microsoft.com/office/drawing/2014/main" id="{21DB678B-0859-47D5-A67E-0837D84DD557}"/>
              </a:ext>
            </a:extLst>
          </p:cNvPr>
          <p:cNvSpPr txBox="1"/>
          <p:nvPr/>
        </p:nvSpPr>
        <p:spPr>
          <a:xfrm>
            <a:off x="9021936" y="4941168"/>
            <a:ext cx="2419252" cy="523220"/>
          </a:xfrm>
          <a:prstGeom prst="rect">
            <a:avLst/>
          </a:prstGeom>
          <a:noFill/>
        </p:spPr>
        <p:txBody>
          <a:bodyPr wrap="none" rtlCol="0">
            <a:spAutoFit/>
          </a:bodyPr>
          <a:lstStyle/>
          <a:p>
            <a:r>
              <a:rPr lang="en-US"/>
              <a:t>2.x mode 8 =1?</a:t>
            </a:r>
          </a:p>
        </p:txBody>
      </p:sp>
      <p:sp>
        <p:nvSpPr>
          <p:cNvPr id="20" name="TextBox 19">
            <a:extLst>
              <a:ext uri="{FF2B5EF4-FFF2-40B4-BE49-F238E27FC236}">
                <a16:creationId xmlns:a16="http://schemas.microsoft.com/office/drawing/2014/main" id="{77CB6253-4B84-42A7-82F9-86B6C3B432B8}"/>
              </a:ext>
            </a:extLst>
          </p:cNvPr>
          <p:cNvSpPr txBox="1"/>
          <p:nvPr/>
        </p:nvSpPr>
        <p:spPr>
          <a:xfrm>
            <a:off x="9048328" y="5462477"/>
            <a:ext cx="2419252" cy="523220"/>
          </a:xfrm>
          <a:prstGeom prst="rect">
            <a:avLst/>
          </a:prstGeom>
          <a:noFill/>
        </p:spPr>
        <p:txBody>
          <a:bodyPr wrap="none" rtlCol="0">
            <a:spAutoFit/>
          </a:bodyPr>
          <a:lstStyle/>
          <a:p>
            <a:r>
              <a:rPr lang="en-US"/>
              <a:t>4.x mode 8 =1?</a:t>
            </a:r>
          </a:p>
        </p:txBody>
      </p:sp>
      <p:sp>
        <p:nvSpPr>
          <p:cNvPr id="21" name="TextBox 20">
            <a:extLst>
              <a:ext uri="{FF2B5EF4-FFF2-40B4-BE49-F238E27FC236}">
                <a16:creationId xmlns:a16="http://schemas.microsoft.com/office/drawing/2014/main" id="{60A0C169-510E-460D-9A73-92EE5C83A9AD}"/>
              </a:ext>
            </a:extLst>
          </p:cNvPr>
          <p:cNvSpPr txBox="1"/>
          <p:nvPr/>
        </p:nvSpPr>
        <p:spPr>
          <a:xfrm>
            <a:off x="9048328" y="5947369"/>
            <a:ext cx="2419252" cy="523220"/>
          </a:xfrm>
          <a:prstGeom prst="rect">
            <a:avLst/>
          </a:prstGeom>
          <a:noFill/>
        </p:spPr>
        <p:txBody>
          <a:bodyPr wrap="none" rtlCol="0">
            <a:spAutoFit/>
          </a:bodyPr>
          <a:lstStyle/>
          <a:p>
            <a:r>
              <a:rPr lang="en-US"/>
              <a:t>6.x mode 8 =1?</a:t>
            </a:r>
          </a:p>
        </p:txBody>
      </p:sp>
      <p:cxnSp>
        <p:nvCxnSpPr>
          <p:cNvPr id="23" name="Straight Connector 22">
            <a:extLst>
              <a:ext uri="{FF2B5EF4-FFF2-40B4-BE49-F238E27FC236}">
                <a16:creationId xmlns:a16="http://schemas.microsoft.com/office/drawing/2014/main" id="{01D0D292-2244-4089-B0A8-D851C0128E67}"/>
              </a:ext>
            </a:extLst>
          </p:cNvPr>
          <p:cNvCxnSpPr/>
          <p:nvPr/>
        </p:nvCxnSpPr>
        <p:spPr bwMode="auto">
          <a:xfrm>
            <a:off x="8832304" y="4843016"/>
            <a:ext cx="2635276" cy="16823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220970419"/>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4DF376B2D2375846A4CAAAB0E2C9C93C" ma:contentTypeVersion="12" ma:contentTypeDescription="Tạo tài liệu mới." ma:contentTypeScope="" ma:versionID="d1e3b19e88acc71d47794354119bf001">
  <xsd:schema xmlns:xsd="http://www.w3.org/2001/XMLSchema" xmlns:xs="http://www.w3.org/2001/XMLSchema" xmlns:p="http://schemas.microsoft.com/office/2006/metadata/properties" xmlns:ns2="5ef61426-0e10-4280-8fba-e9a96162fedc" xmlns:ns3="8ce3eb15-a429-4b26-917f-6653cdc387b0" targetNamespace="http://schemas.microsoft.com/office/2006/metadata/properties" ma:root="true" ma:fieldsID="bd61f6e575e4fa34df9ac3132e802ff9" ns2:_="" ns3:_="">
    <xsd:import namespace="5ef61426-0e10-4280-8fba-e9a96162fedc"/>
    <xsd:import namespace="8ce3eb15-a429-4b26-917f-6653cdc387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61426-0e10-4280-8fba-e9a96162f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e3eb15-a429-4b26-917f-6653cdc387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f4498ad-eb82-4d97-954c-b576ce6c862c}" ma:internalName="TaxCatchAll" ma:showField="CatchAllData" ma:web="8ce3eb15-a429-4b26-917f-6653cdc387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ef61426-0e10-4280-8fba-e9a96162fedc">
      <Terms xmlns="http://schemas.microsoft.com/office/infopath/2007/PartnerControls"/>
    </lcf76f155ced4ddcb4097134ff3c332f>
    <TaxCatchAll xmlns="8ce3eb15-a429-4b26-917f-6653cdc387b0" xsi:nil="true"/>
  </documentManagement>
</p:properties>
</file>

<file path=customXml/itemProps1.xml><?xml version="1.0" encoding="utf-8"?>
<ds:datastoreItem xmlns:ds="http://schemas.openxmlformats.org/officeDocument/2006/customXml" ds:itemID="{96FC64E7-1890-4FB5-98D5-C0222F08A643}">
  <ds:schemaRefs>
    <ds:schemaRef ds:uri="5ef61426-0e10-4280-8fba-e9a96162fedc"/>
    <ds:schemaRef ds:uri="8ce3eb15-a429-4b26-917f-6653cdc387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8650F44-4C14-4020-93C6-3D0BBF57F070}">
  <ds:schemaRefs>
    <ds:schemaRef ds:uri="http://schemas.microsoft.com/sharepoint/v3/contenttype/forms"/>
  </ds:schemaRefs>
</ds:datastoreItem>
</file>

<file path=customXml/itemProps3.xml><?xml version="1.0" encoding="utf-8"?>
<ds:datastoreItem xmlns:ds="http://schemas.openxmlformats.org/officeDocument/2006/customXml" ds:itemID="{0C08B6DF-DB2C-4387-A093-F0D02452272A}">
  <ds:schemaRefs>
    <ds:schemaRef ds:uri="5ef61426-0e10-4280-8fba-e9a96162fedc"/>
    <ds:schemaRef ds:uri="8ce3eb15-a429-4b26-917f-6653cdc387b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74</Slides>
  <Notes>50</Notes>
  <HiddenSlides>0</HiddenSlide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2_Standarddesign</vt:lpstr>
      <vt:lpstr>  NT219- Cryptography    </vt:lpstr>
      <vt:lpstr>Outline</vt:lpstr>
      <vt:lpstr>Textbooks and References</vt:lpstr>
      <vt:lpstr>DES review</vt:lpstr>
      <vt:lpstr>DES review</vt:lpstr>
      <vt:lpstr>DES review</vt:lpstr>
      <vt:lpstr>Outline</vt:lpstr>
      <vt:lpstr>PowerPoint Presentation</vt:lpstr>
      <vt:lpstr>Finite Field Arithmetic</vt:lpstr>
      <vt:lpstr>Finite Field Arithmetic</vt:lpstr>
      <vt:lpstr>The Four Simple Operations</vt:lpstr>
      <vt:lpstr>AES-128</vt:lpstr>
      <vt:lpstr>A E S Encryption Round</vt:lpstr>
      <vt:lpstr>AES Substution Box (S-Box)</vt:lpstr>
      <vt:lpstr>AES S-Boxes (1 of 2)</vt:lpstr>
      <vt:lpstr>AES inverse substution Box (2 of 2)</vt:lpstr>
      <vt:lpstr>Substitute-Bytes (sub)</vt:lpstr>
      <vt:lpstr>A E S Row and Column Operations</vt:lpstr>
      <vt:lpstr>Shift-Rows (shr)</vt:lpstr>
      <vt:lpstr>Mix-Columns (mic)</vt:lpstr>
      <vt:lpstr>Finite Field Arithmetic (3/3)</vt:lpstr>
      <vt:lpstr>Mix-Columns (mic)</vt:lpstr>
      <vt:lpstr>Mix-Columns (mic)</vt:lpstr>
      <vt:lpstr>Add Round Keys (ark)</vt:lpstr>
      <vt:lpstr>AES-128 Round Keys</vt:lpstr>
      <vt:lpstr>Putting Things Together</vt:lpstr>
      <vt:lpstr>AES-128 Encryption/Decryption</vt:lpstr>
      <vt:lpstr>Correctness Proof of Decryption</vt:lpstr>
      <vt:lpstr>PowerPoint Presentation</vt:lpstr>
      <vt:lpstr>A E S Key Expansion</vt:lpstr>
      <vt:lpstr>A E S Key Expansion</vt:lpstr>
      <vt:lpstr>Key Expansion Rationale (1 of 2)</vt:lpstr>
      <vt:lpstr>Key Expansion Rationale (2 of 2)</vt:lpstr>
      <vt:lpstr>A E S Implementation</vt:lpstr>
      <vt:lpstr>Modes of Operations</vt:lpstr>
      <vt:lpstr>Topics</vt:lpstr>
      <vt:lpstr>Modes of Operation</vt:lpstr>
      <vt:lpstr>Quick History</vt:lpstr>
      <vt:lpstr>Modes of Operation Taxonomy</vt:lpstr>
      <vt:lpstr>Moe Technical Notes</vt:lpstr>
      <vt:lpstr>Electronic Codebook Book (ECB)</vt:lpstr>
      <vt:lpstr>ECB Scheme</vt:lpstr>
      <vt:lpstr>Remarks on ECB</vt:lpstr>
      <vt:lpstr>Remarks on ECB</vt:lpstr>
      <vt:lpstr>Cipher Block Chaining (CBC) </vt:lpstr>
      <vt:lpstr>CBC scheme</vt:lpstr>
      <vt:lpstr>Remarks on CBC</vt:lpstr>
      <vt:lpstr>Remarks on CBC</vt:lpstr>
      <vt:lpstr>Cipher FeedBack (CFB)</vt:lpstr>
      <vt:lpstr>CFB Scheme</vt:lpstr>
      <vt:lpstr>CFB Encryption/Decryption</vt:lpstr>
      <vt:lpstr>CFB Encryption/Decryption</vt:lpstr>
      <vt:lpstr>CFB as a Stream Cipher</vt:lpstr>
      <vt:lpstr>Remark on CFB</vt:lpstr>
      <vt:lpstr>Output FeedBack (OFB)</vt:lpstr>
      <vt:lpstr>OFB Scheme</vt:lpstr>
      <vt:lpstr>CFB V.S. OFB</vt:lpstr>
      <vt:lpstr>OFB Encryption and Decryption</vt:lpstr>
      <vt:lpstr>OFB Encryption and Decryption</vt:lpstr>
      <vt:lpstr>OFB as a Stream Cipher</vt:lpstr>
      <vt:lpstr>Remarks on OFB</vt:lpstr>
      <vt:lpstr>Counter (CTR)</vt:lpstr>
      <vt:lpstr>CTR Scheme</vt:lpstr>
      <vt:lpstr>CTR Encryption and Decryption</vt:lpstr>
      <vt:lpstr>CTR Encryption and Decryption</vt:lpstr>
      <vt:lpstr>OFB as a Stream Cipher</vt:lpstr>
      <vt:lpstr>Remark on CTR</vt:lpstr>
      <vt:lpstr>Remark on each mode</vt:lpstr>
      <vt:lpstr>Modes and IV</vt:lpstr>
      <vt:lpstr>CBC and CTR comparison</vt:lpstr>
      <vt:lpstr>Comparison of Different Modes</vt:lpstr>
      <vt:lpstr>Comparison of Modes</vt:lpstr>
      <vt:lpstr>Comparison of Modes</vt:lpstr>
      <vt:lpstr>Final Notes</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10</cp:revision>
  <cp:lastPrinted>1999-07-26T11:07:16Z</cp:lastPrinted>
  <dcterms:created xsi:type="dcterms:W3CDTF">1999-06-21T09:15:32Z</dcterms:created>
  <dcterms:modified xsi:type="dcterms:W3CDTF">2025-06-19T13:20:30Z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0x0101004DF376B2D2375846A4CAAAB0E2C9C93C</vt:lpwstr>
  </property>
  <property fmtid="{D5CDD505-2E9C-101B-9397-08002B2CF9AE}" pid="3" name="MediaServiceImageTags">
    <vt:lpwstr/>
  </property>
</Properties>
</file>