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7" r:id="rId4"/>
  </p:sldMasterIdLst>
  <p:notesMasterIdLst>
    <p:notesMasterId r:id="rId52"/>
  </p:notesMasterIdLst>
  <p:handoutMasterIdLst>
    <p:handoutMasterId r:id="rId53"/>
  </p:handoutMasterIdLst>
  <p:sldIdLst>
    <p:sldId id="494" r:id="rId5"/>
    <p:sldId id="1505" r:id="rId6"/>
    <p:sldId id="1496" r:id="rId7"/>
    <p:sldId id="412" r:id="rId8"/>
    <p:sldId id="1513" r:id="rId9"/>
    <p:sldId id="1443" r:id="rId10"/>
    <p:sldId id="1508" r:id="rId11"/>
    <p:sldId id="1402" r:id="rId12"/>
    <p:sldId id="504" r:id="rId13"/>
    <p:sldId id="1515" r:id="rId14"/>
    <p:sldId id="1514" r:id="rId15"/>
    <p:sldId id="1516" r:id="rId16"/>
    <p:sldId id="1403" r:id="rId17"/>
    <p:sldId id="1408" r:id="rId18"/>
    <p:sldId id="1409" r:id="rId19"/>
    <p:sldId id="1511" r:id="rId20"/>
    <p:sldId id="1411" r:id="rId21"/>
    <p:sldId id="1412" r:id="rId22"/>
    <p:sldId id="1440" r:id="rId23"/>
    <p:sldId id="1413" r:id="rId24"/>
    <p:sldId id="1414" r:id="rId25"/>
    <p:sldId id="1438" r:id="rId26"/>
    <p:sldId id="1416" r:id="rId27"/>
    <p:sldId id="520" r:id="rId28"/>
    <p:sldId id="1431" r:id="rId29"/>
    <p:sldId id="1512" r:id="rId30"/>
    <p:sldId id="1419" r:id="rId31"/>
    <p:sldId id="1417" r:id="rId32"/>
    <p:sldId id="1418" r:id="rId33"/>
    <p:sldId id="1421" r:id="rId34"/>
    <p:sldId id="1423" r:id="rId35"/>
    <p:sldId id="1424" r:id="rId36"/>
    <p:sldId id="1425" r:id="rId37"/>
    <p:sldId id="1426" r:id="rId38"/>
    <p:sldId id="1427" r:id="rId39"/>
    <p:sldId id="1428" r:id="rId40"/>
    <p:sldId id="1429" r:id="rId41"/>
    <p:sldId id="1415" r:id="rId42"/>
    <p:sldId id="1430" r:id="rId43"/>
    <p:sldId id="1432" r:id="rId44"/>
    <p:sldId id="1433" r:id="rId45"/>
    <p:sldId id="1434" r:id="rId46"/>
    <p:sldId id="1435" r:id="rId47"/>
    <p:sldId id="1436" r:id="rId48"/>
    <p:sldId id="1401" r:id="rId49"/>
    <p:sldId id="1510" r:id="rId50"/>
    <p:sldId id="1437" r:id="rId51"/>
  </p:sldIdLst>
  <p:sldSz cx="12192000" cy="6858000"/>
  <p:notesSz cx="9144000" cy="6858000"/>
  <p:defaultTex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OCTU" initials="N" lastIdx="1" clrIdx="0">
    <p:extLst>
      <p:ext uri="{19B8F6BF-5375-455C-9EA6-DF929625EA0E}">
        <p15:presenceInfo xmlns:p15="http://schemas.microsoft.com/office/powerpoint/2012/main" userId="NGOCT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66"/>
    <a:srgbClr val="990000"/>
    <a:srgbClr val="006666"/>
    <a:srgbClr val="339966"/>
    <a:srgbClr val="97FFE4"/>
    <a:srgbClr val="FF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113445-3EE3-CD7C-53C8-83468B6FF410}" v="8" dt="2025-06-19T09:18:47.564"/>
    <p1510:client id="{C7E80169-3E95-90AC-B1C7-B592C9E9CA1C}" v="13" dt="2025-06-18T14:32:00.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ào Minh Đức" userId="S::23520315@ms.uit.edu.vn::cf1de174-c57f-4f9c-9aa1-c82598dec551" providerId="AD" clId="Web-{3A83C043-1CC3-EE67-D3FA-C87F4FBD5F6D}"/>
    <pc:docChg chg="modSld">
      <pc:chgData name="Tào Minh Đức" userId="S::23520315@ms.uit.edu.vn::cf1de174-c57f-4f9c-9aa1-c82598dec551" providerId="AD" clId="Web-{3A83C043-1CC3-EE67-D3FA-C87F4FBD5F6D}" dt="2025-06-17T09:48:05.611" v="4"/>
      <pc:docMkLst>
        <pc:docMk/>
      </pc:docMkLst>
      <pc:sldChg chg="modSp">
        <pc:chgData name="Tào Minh Đức" userId="S::23520315@ms.uit.edu.vn::cf1de174-c57f-4f9c-9aa1-c82598dec551" providerId="AD" clId="Web-{3A83C043-1CC3-EE67-D3FA-C87F4FBD5F6D}" dt="2025-06-17T09:32:24.736" v="1" actId="20577"/>
        <pc:sldMkLst>
          <pc:docMk/>
          <pc:sldMk cId="1692994783" sldId="1432"/>
        </pc:sldMkLst>
        <pc:spChg chg="mod">
          <ac:chgData name="Tào Minh Đức" userId="S::23520315@ms.uit.edu.vn::cf1de174-c57f-4f9c-9aa1-c82598dec551" providerId="AD" clId="Web-{3A83C043-1CC3-EE67-D3FA-C87F4FBD5F6D}" dt="2025-06-17T09:32:24.736" v="1" actId="20577"/>
          <ac:spMkLst>
            <pc:docMk/>
            <pc:sldMk cId="1692994783" sldId="1432"/>
            <ac:spMk id="5" creationId="{00000000-0000-0000-0000-000000000000}"/>
          </ac:spMkLst>
        </pc:spChg>
      </pc:sldChg>
      <pc:sldChg chg="modSp">
        <pc:chgData name="Tào Minh Đức" userId="S::23520315@ms.uit.edu.vn::cf1de174-c57f-4f9c-9aa1-c82598dec551" providerId="AD" clId="Web-{3A83C043-1CC3-EE67-D3FA-C87F4FBD5F6D}" dt="2025-06-17T09:48:05.611" v="4"/>
        <pc:sldMkLst>
          <pc:docMk/>
          <pc:sldMk cId="4077417470" sldId="1510"/>
        </pc:sldMkLst>
        <pc:graphicFrameChg chg="mod modGraphic">
          <ac:chgData name="Tào Minh Đức" userId="S::23520315@ms.uit.edu.vn::cf1de174-c57f-4f9c-9aa1-c82598dec551" providerId="AD" clId="Web-{3A83C043-1CC3-EE67-D3FA-C87F4FBD5F6D}" dt="2025-06-17T09:48:05.611" v="4"/>
          <ac:graphicFrameMkLst>
            <pc:docMk/>
            <pc:sldMk cId="4077417470" sldId="1510"/>
            <ac:graphicFrameMk id="4" creationId="{00000000-0000-0000-0000-000000000000}"/>
          </ac:graphicFrameMkLst>
        </pc:graphicFrameChg>
      </pc:sldChg>
    </pc:docChg>
  </pc:docChgLst>
  <pc:docChgLst>
    <pc:chgData name="Tống Xuân Vũ" userId="S::23521817@ms.uit.edu.vn::754fb220-8a74-4172-aac1-be6e3b753834" providerId="AD" clId="Web-{7C87D89C-909B-8F65-A2B4-6961E5BECBC3}"/>
    <pc:docChg chg="modSld">
      <pc:chgData name="Tống Xuân Vũ" userId="S::23521817@ms.uit.edu.vn::754fb220-8a74-4172-aac1-be6e3b753834" providerId="AD" clId="Web-{7C87D89C-909B-8F65-A2B4-6961E5BECBC3}" dt="2025-03-24T04:09:50.379" v="0" actId="1076"/>
      <pc:docMkLst>
        <pc:docMk/>
      </pc:docMkLst>
      <pc:sldChg chg="modSp">
        <pc:chgData name="Tống Xuân Vũ" userId="S::23521817@ms.uit.edu.vn::754fb220-8a74-4172-aac1-be6e3b753834" providerId="AD" clId="Web-{7C87D89C-909B-8F65-A2B4-6961E5BECBC3}" dt="2025-03-24T04:09:50.379" v="0" actId="1076"/>
        <pc:sldMkLst>
          <pc:docMk/>
          <pc:sldMk cId="1114022507" sldId="1513"/>
        </pc:sldMkLst>
        <pc:picChg chg="mod">
          <ac:chgData name="Tống Xuân Vũ" userId="S::23521817@ms.uit.edu.vn::754fb220-8a74-4172-aac1-be6e3b753834" providerId="AD" clId="Web-{7C87D89C-909B-8F65-A2B4-6961E5BECBC3}" dt="2025-03-24T04:09:50.379" v="0" actId="1076"/>
          <ac:picMkLst>
            <pc:docMk/>
            <pc:sldMk cId="1114022507" sldId="1513"/>
            <ac:picMk id="7" creationId="{00000000-0000-0000-0000-000000000000}"/>
          </ac:picMkLst>
        </pc:picChg>
      </pc:sldChg>
    </pc:docChg>
  </pc:docChgLst>
  <pc:docChgLst>
    <pc:chgData name="Lê Đăng Khôi" userId="S::23520766@ms.uit.edu.vn::4714730c-4bf4-4445-8ba3-a237b0449579" providerId="AD" clId="Web-{9ADF1AD4-A9A6-FABA-9F0A-6BD7919B2630}"/>
    <pc:docChg chg="modSld">
      <pc:chgData name="Lê Đăng Khôi" userId="S::23520766@ms.uit.edu.vn::4714730c-4bf4-4445-8ba3-a237b0449579" providerId="AD" clId="Web-{9ADF1AD4-A9A6-FABA-9F0A-6BD7919B2630}" dt="2025-04-27T19:44:31.295" v="2" actId="20577"/>
      <pc:docMkLst>
        <pc:docMk/>
      </pc:docMkLst>
      <pc:sldChg chg="modSp">
        <pc:chgData name="Lê Đăng Khôi" userId="S::23520766@ms.uit.edu.vn::4714730c-4bf4-4445-8ba3-a237b0449579" providerId="AD" clId="Web-{9ADF1AD4-A9A6-FABA-9F0A-6BD7919B2630}" dt="2025-04-27T19:44:31.295" v="2" actId="20577"/>
        <pc:sldMkLst>
          <pc:docMk/>
          <pc:sldMk cId="1238419977" sldId="1403"/>
        </pc:sldMkLst>
        <pc:spChg chg="mod">
          <ac:chgData name="Lê Đăng Khôi" userId="S::23520766@ms.uit.edu.vn::4714730c-4bf4-4445-8ba3-a237b0449579" providerId="AD" clId="Web-{9ADF1AD4-A9A6-FABA-9F0A-6BD7919B2630}" dt="2025-04-27T19:44:31.295" v="2" actId="20577"/>
          <ac:spMkLst>
            <pc:docMk/>
            <pc:sldMk cId="1238419977" sldId="1403"/>
            <ac:spMk id="3" creationId="{00000000-0000-0000-0000-000000000000}"/>
          </ac:spMkLst>
        </pc:spChg>
      </pc:sldChg>
    </pc:docChg>
  </pc:docChgLst>
  <pc:docChgLst>
    <pc:chgData name="Lê Quốc Khôi" userId="S::23520769@ms.uit.edu.vn::252112e7-061b-4cce-9729-75e77cd3f657" providerId="AD" clId="Web-{AC7BF93F-C3FF-FC8B-A758-621054FA8556}"/>
    <pc:docChg chg="modSld">
      <pc:chgData name="Lê Quốc Khôi" userId="S::23520769@ms.uit.edu.vn::252112e7-061b-4cce-9729-75e77cd3f657" providerId="AD" clId="Web-{AC7BF93F-C3FF-FC8B-A758-621054FA8556}" dt="2025-06-10T16:36:29.598" v="23" actId="1076"/>
      <pc:docMkLst>
        <pc:docMk/>
      </pc:docMkLst>
      <pc:sldChg chg="modSp">
        <pc:chgData name="Lê Quốc Khôi" userId="S::23520769@ms.uit.edu.vn::252112e7-061b-4cce-9729-75e77cd3f657" providerId="AD" clId="Web-{AC7BF93F-C3FF-FC8B-A758-621054FA8556}" dt="2025-06-10T14:30:37.599" v="21" actId="20577"/>
        <pc:sldMkLst>
          <pc:docMk/>
          <pc:sldMk cId="1455734743" sldId="1402"/>
        </pc:sldMkLst>
        <pc:spChg chg="mod">
          <ac:chgData name="Lê Quốc Khôi" userId="S::23520769@ms.uit.edu.vn::252112e7-061b-4cce-9729-75e77cd3f657" providerId="AD" clId="Web-{AC7BF93F-C3FF-FC8B-A758-621054FA8556}" dt="2025-06-10T14:30:37.599" v="21" actId="20577"/>
          <ac:spMkLst>
            <pc:docMk/>
            <pc:sldMk cId="1455734743" sldId="1402"/>
            <ac:spMk id="3" creationId="{00000000-0000-0000-0000-000000000000}"/>
          </ac:spMkLst>
        </pc:spChg>
      </pc:sldChg>
      <pc:sldChg chg="modSp">
        <pc:chgData name="Lê Quốc Khôi" userId="S::23520769@ms.uit.edu.vn::252112e7-061b-4cce-9729-75e77cd3f657" providerId="AD" clId="Web-{AC7BF93F-C3FF-FC8B-A758-621054FA8556}" dt="2025-06-10T16:36:29.598" v="23" actId="1076"/>
        <pc:sldMkLst>
          <pc:docMk/>
          <pc:sldMk cId="3450059448" sldId="1514"/>
        </pc:sldMkLst>
        <pc:picChg chg="mod">
          <ac:chgData name="Lê Quốc Khôi" userId="S::23520769@ms.uit.edu.vn::252112e7-061b-4cce-9729-75e77cd3f657" providerId="AD" clId="Web-{AC7BF93F-C3FF-FC8B-A758-621054FA8556}" dt="2025-06-10T16:36:29.598" v="23" actId="1076"/>
          <ac:picMkLst>
            <pc:docMk/>
            <pc:sldMk cId="3450059448" sldId="1514"/>
            <ac:picMk id="1026" creationId="{101C5DDE-444B-B6BA-15D1-F14C23874E02}"/>
          </ac:picMkLst>
        </pc:picChg>
      </pc:sldChg>
    </pc:docChg>
  </pc:docChgLst>
  <pc:docChgLst>
    <pc:chgData name="Nguyễn Viết Tùng" userId="S::23521746@ms.uit.edu.vn::6841e7be-0c7c-402a-ae9c-e8468025c634" providerId="AD" clId="Web-{C7E80169-3E95-90AC-B1C7-B592C9E9CA1C}"/>
    <pc:docChg chg="modSld">
      <pc:chgData name="Nguyễn Viết Tùng" userId="S::23521746@ms.uit.edu.vn::6841e7be-0c7c-402a-ae9c-e8468025c634" providerId="AD" clId="Web-{C7E80169-3E95-90AC-B1C7-B592C9E9CA1C}" dt="2025-06-18T14:31:59.882" v="6" actId="20577"/>
      <pc:docMkLst>
        <pc:docMk/>
      </pc:docMkLst>
      <pc:sldChg chg="modSp">
        <pc:chgData name="Nguyễn Viết Tùng" userId="S::23521746@ms.uit.edu.vn::6841e7be-0c7c-402a-ae9c-e8468025c634" providerId="AD" clId="Web-{C7E80169-3E95-90AC-B1C7-B592C9E9CA1C}" dt="2025-06-18T14:31:59.882" v="6" actId="20577"/>
        <pc:sldMkLst>
          <pc:docMk/>
          <pc:sldMk cId="1455734743" sldId="1402"/>
        </pc:sldMkLst>
        <pc:spChg chg="mod">
          <ac:chgData name="Nguyễn Viết Tùng" userId="S::23521746@ms.uit.edu.vn::6841e7be-0c7c-402a-ae9c-e8468025c634" providerId="AD" clId="Web-{C7E80169-3E95-90AC-B1C7-B592C9E9CA1C}" dt="2025-06-18T14:31:59.882" v="6" actId="20577"/>
          <ac:spMkLst>
            <pc:docMk/>
            <pc:sldMk cId="1455734743" sldId="1402"/>
            <ac:spMk id="3" creationId="{00000000-0000-0000-0000-000000000000}"/>
          </ac:spMkLst>
        </pc:spChg>
      </pc:sldChg>
    </pc:docChg>
  </pc:docChgLst>
  <pc:docChgLst>
    <pc:chgData name="Trần Gia Bảo" userId="3616934c-7063-4e23-ba02-ee7dba0f7652" providerId="ADAL" clId="{663F9E1D-6C93-4375-B7DE-BAE1AE164C9A}"/>
    <pc:docChg chg="undo custSel modSld">
      <pc:chgData name="Trần Gia Bảo" userId="3616934c-7063-4e23-ba02-ee7dba0f7652" providerId="ADAL" clId="{663F9E1D-6C93-4375-B7DE-BAE1AE164C9A}" dt="2025-06-12T05:46:50.775" v="7" actId="20577"/>
      <pc:docMkLst>
        <pc:docMk/>
      </pc:docMkLst>
      <pc:sldChg chg="modSp">
        <pc:chgData name="Trần Gia Bảo" userId="3616934c-7063-4e23-ba02-ee7dba0f7652" providerId="ADAL" clId="{663F9E1D-6C93-4375-B7DE-BAE1AE164C9A}" dt="2025-06-10T05:40:20.123" v="0" actId="1076"/>
        <pc:sldMkLst>
          <pc:docMk/>
          <pc:sldMk cId="2522072038" sldId="1408"/>
        </pc:sldMkLst>
        <pc:picChg chg="mod">
          <ac:chgData name="Trần Gia Bảo" userId="3616934c-7063-4e23-ba02-ee7dba0f7652" providerId="ADAL" clId="{663F9E1D-6C93-4375-B7DE-BAE1AE164C9A}" dt="2025-06-10T05:40:20.123" v="0" actId="1076"/>
          <ac:picMkLst>
            <pc:docMk/>
            <pc:sldMk cId="2522072038" sldId="1408"/>
            <ac:picMk id="7" creationId="{00000000-0000-0000-0000-000000000000}"/>
          </ac:picMkLst>
        </pc:picChg>
      </pc:sldChg>
      <pc:sldChg chg="modSp mod">
        <pc:chgData name="Trần Gia Bảo" userId="3616934c-7063-4e23-ba02-ee7dba0f7652" providerId="ADAL" clId="{663F9E1D-6C93-4375-B7DE-BAE1AE164C9A}" dt="2025-06-10T05:49:29.603" v="1" actId="14734"/>
        <pc:sldMkLst>
          <pc:docMk/>
          <pc:sldMk cId="1311435641" sldId="1412"/>
        </pc:sldMkLst>
        <pc:graphicFrameChg chg="modGraphic">
          <ac:chgData name="Trần Gia Bảo" userId="3616934c-7063-4e23-ba02-ee7dba0f7652" providerId="ADAL" clId="{663F9E1D-6C93-4375-B7DE-BAE1AE164C9A}" dt="2025-06-10T05:49:29.603" v="1" actId="14734"/>
          <ac:graphicFrameMkLst>
            <pc:docMk/>
            <pc:sldMk cId="1311435641" sldId="1412"/>
            <ac:graphicFrameMk id="3" creationId="{00000000-0000-0000-0000-000000000000}"/>
          </ac:graphicFrameMkLst>
        </pc:graphicFrameChg>
      </pc:sldChg>
      <pc:sldChg chg="modSp mod">
        <pc:chgData name="Trần Gia Bảo" userId="3616934c-7063-4e23-ba02-ee7dba0f7652" providerId="ADAL" clId="{663F9E1D-6C93-4375-B7DE-BAE1AE164C9A}" dt="2025-06-10T07:45:14.678" v="3" actId="1076"/>
        <pc:sldMkLst>
          <pc:docMk/>
          <pc:sldMk cId="341475049" sldId="1419"/>
        </pc:sldMkLst>
        <pc:picChg chg="mod">
          <ac:chgData name="Trần Gia Bảo" userId="3616934c-7063-4e23-ba02-ee7dba0f7652" providerId="ADAL" clId="{663F9E1D-6C93-4375-B7DE-BAE1AE164C9A}" dt="2025-06-10T07:45:14.678" v="3" actId="1076"/>
          <ac:picMkLst>
            <pc:docMk/>
            <pc:sldMk cId="341475049" sldId="1419"/>
            <ac:picMk id="5" creationId="{9E53B371-479F-46D4-B8F9-F4FC5EB32C11}"/>
          </ac:picMkLst>
        </pc:picChg>
      </pc:sldChg>
      <pc:sldChg chg="modSp mod">
        <pc:chgData name="Trần Gia Bảo" userId="3616934c-7063-4e23-ba02-ee7dba0f7652" providerId="ADAL" clId="{663F9E1D-6C93-4375-B7DE-BAE1AE164C9A}" dt="2025-06-12T05:46:50.775" v="7" actId="20577"/>
        <pc:sldMkLst>
          <pc:docMk/>
          <pc:sldMk cId="4077417470" sldId="1510"/>
        </pc:sldMkLst>
        <pc:graphicFrameChg chg="modGraphic">
          <ac:chgData name="Trần Gia Bảo" userId="3616934c-7063-4e23-ba02-ee7dba0f7652" providerId="ADAL" clId="{663F9E1D-6C93-4375-B7DE-BAE1AE164C9A}" dt="2025-06-12T05:46:50.775" v="7" actId="20577"/>
          <ac:graphicFrameMkLst>
            <pc:docMk/>
            <pc:sldMk cId="4077417470" sldId="1510"/>
            <ac:graphicFrameMk id="4" creationId="{00000000-0000-0000-0000-000000000000}"/>
          </ac:graphicFrameMkLst>
        </pc:graphicFrameChg>
      </pc:sldChg>
    </pc:docChg>
  </pc:docChgLst>
  <pc:docChgLst>
    <pc:chgData name="Bùi Nguyễn Công Hiếu" userId="S::23520468@ms.uit.edu.vn::ee81b071-f7b8-4c62-901d-56fae1034c66" providerId="AD" clId="Web-{9D113445-3EE3-CD7C-53C8-83468B6FF410}"/>
    <pc:docChg chg="modSld">
      <pc:chgData name="Bùi Nguyễn Công Hiếu" userId="S::23520468@ms.uit.edu.vn::ee81b071-f7b8-4c62-901d-56fae1034c66" providerId="AD" clId="Web-{9D113445-3EE3-CD7C-53C8-83468B6FF410}" dt="2025-06-19T09:18:47.564" v="7" actId="1076"/>
      <pc:docMkLst>
        <pc:docMk/>
      </pc:docMkLst>
      <pc:sldChg chg="modSp">
        <pc:chgData name="Bùi Nguyễn Công Hiếu" userId="S::23520468@ms.uit.edu.vn::ee81b071-f7b8-4c62-901d-56fae1034c66" providerId="AD" clId="Web-{9D113445-3EE3-CD7C-53C8-83468B6FF410}" dt="2025-06-19T09:18:47.564" v="7" actId="1076"/>
        <pc:sldMkLst>
          <pc:docMk/>
          <pc:sldMk cId="2908129892" sldId="1421"/>
        </pc:sldMkLst>
        <pc:picChg chg="mod">
          <ac:chgData name="Bùi Nguyễn Công Hiếu" userId="S::23520468@ms.uit.edu.vn::ee81b071-f7b8-4c62-901d-56fae1034c66" providerId="AD" clId="Web-{9D113445-3EE3-CD7C-53C8-83468B6FF410}" dt="2025-06-19T09:18:47.564" v="7" actId="1076"/>
          <ac:picMkLst>
            <pc:docMk/>
            <pc:sldMk cId="2908129892" sldId="1421"/>
            <ac:picMk id="5" creationId="{DE50D678-5C34-4600-9D18-DFB6CECD492B}"/>
          </ac:picMkLst>
        </pc:picChg>
      </pc:sldChg>
    </pc:docChg>
  </pc:docChgLst>
  <pc:docChgLst>
    <pc:chgData name="Kim Thái Vi Anh" userId="S::23520045@ms.uit.edu.vn::4001d79e-034d-4b0e-99fd-cdf02408a5cc" providerId="AD" clId="Web-{314ADC6F-FE80-8786-C78E-C1251B93796F}"/>
    <pc:docChg chg="modSld">
      <pc:chgData name="Kim Thái Vi Anh" userId="S::23520045@ms.uit.edu.vn::4001d79e-034d-4b0e-99fd-cdf02408a5cc" providerId="AD" clId="Web-{314ADC6F-FE80-8786-C78E-C1251B93796F}" dt="2025-06-17T15:44:33.757" v="1" actId="1076"/>
      <pc:docMkLst>
        <pc:docMk/>
      </pc:docMkLst>
      <pc:sldChg chg="modSp">
        <pc:chgData name="Kim Thái Vi Anh" userId="S::23520045@ms.uit.edu.vn::4001d79e-034d-4b0e-99fd-cdf02408a5cc" providerId="AD" clId="Web-{314ADC6F-FE80-8786-C78E-C1251B93796F}" dt="2025-06-17T15:44:03.584" v="0" actId="14100"/>
        <pc:sldMkLst>
          <pc:docMk/>
          <pc:sldMk cId="1749184670" sldId="1428"/>
        </pc:sldMkLst>
        <pc:spChg chg="mod">
          <ac:chgData name="Kim Thái Vi Anh" userId="S::23520045@ms.uit.edu.vn::4001d79e-034d-4b0e-99fd-cdf02408a5cc" providerId="AD" clId="Web-{314ADC6F-FE80-8786-C78E-C1251B93796F}" dt="2025-06-17T15:44:03.584" v="0" actId="14100"/>
          <ac:spMkLst>
            <pc:docMk/>
            <pc:sldMk cId="1749184670" sldId="1428"/>
            <ac:spMk id="2" creationId="{00000000-0000-0000-0000-000000000000}"/>
          </ac:spMkLst>
        </pc:spChg>
      </pc:sldChg>
      <pc:sldChg chg="modSp">
        <pc:chgData name="Kim Thái Vi Anh" userId="S::23520045@ms.uit.edu.vn::4001d79e-034d-4b0e-99fd-cdf02408a5cc" providerId="AD" clId="Web-{314ADC6F-FE80-8786-C78E-C1251B93796F}" dt="2025-06-17T15:44:33.757" v="1" actId="1076"/>
        <pc:sldMkLst>
          <pc:docMk/>
          <pc:sldMk cId="1160328421" sldId="1429"/>
        </pc:sldMkLst>
        <pc:spChg chg="mod">
          <ac:chgData name="Kim Thái Vi Anh" userId="S::23520045@ms.uit.edu.vn::4001d79e-034d-4b0e-99fd-cdf02408a5cc" providerId="AD" clId="Web-{314ADC6F-FE80-8786-C78E-C1251B93796F}" dt="2025-06-17T15:44:33.757" v="1" actId="1076"/>
          <ac:spMkLst>
            <pc:docMk/>
            <pc:sldMk cId="1160328421" sldId="1429"/>
            <ac:spMk id="5" creationId="{00000000-0000-0000-0000-000000000000}"/>
          </ac:spMkLst>
        </pc:spChg>
      </pc:sldChg>
    </pc:docChg>
  </pc:docChgLst>
  <pc:docChgLst>
    <pc:chgData name="Nguyễn Viết Tùng" userId="S::23521746@ms.uit.edu.vn::6841e7be-0c7c-402a-ae9c-e8468025c634" providerId="AD" clId="Web-{395BCEE7-648C-FFAB-A624-146AE983D7D2}"/>
    <pc:docChg chg="modSld">
      <pc:chgData name="Nguyễn Viết Tùng" userId="S::23521746@ms.uit.edu.vn::6841e7be-0c7c-402a-ae9c-e8468025c634" providerId="AD" clId="Web-{395BCEE7-648C-FFAB-A624-146AE983D7D2}" dt="2025-03-25T07:26:38.940" v="0" actId="14100"/>
      <pc:docMkLst>
        <pc:docMk/>
      </pc:docMkLst>
      <pc:sldChg chg="modSp">
        <pc:chgData name="Nguyễn Viết Tùng" userId="S::23521746@ms.uit.edu.vn::6841e7be-0c7c-402a-ae9c-e8468025c634" providerId="AD" clId="Web-{395BCEE7-648C-FFAB-A624-146AE983D7D2}" dt="2025-03-25T07:26:38.940" v="0" actId="14100"/>
        <pc:sldMkLst>
          <pc:docMk/>
          <pc:sldMk cId="2307288759" sldId="1434"/>
        </pc:sldMkLst>
        <pc:spChg chg="mod">
          <ac:chgData name="Nguyễn Viết Tùng" userId="S::23521746@ms.uit.edu.vn::6841e7be-0c7c-402a-ae9c-e8468025c634" providerId="AD" clId="Web-{395BCEE7-648C-FFAB-A624-146AE983D7D2}" dt="2025-03-25T07:26:38.940" v="0" actId="14100"/>
          <ac:spMkLst>
            <pc:docMk/>
            <pc:sldMk cId="2307288759" sldId="1434"/>
            <ac:spMk id="5" creationId="{00000000-0000-0000-0000-000000000000}"/>
          </ac:spMkLst>
        </pc:spChg>
      </pc:sldChg>
    </pc:docChg>
  </pc:docChgLst>
  <pc:docChgLst>
    <pc:chgData name="Tào Minh Đức" userId="S::23520315@ms.uit.edu.vn::cf1de174-c57f-4f9c-9aa1-c82598dec551" providerId="AD" clId="Web-{9878AF8E-CC91-303B-B4E2-57A72275779E}"/>
    <pc:docChg chg="modSld">
      <pc:chgData name="Tào Minh Đức" userId="S::23520315@ms.uit.edu.vn::cf1de174-c57f-4f9c-9aa1-c82598dec551" providerId="AD" clId="Web-{9878AF8E-CC91-303B-B4E2-57A72275779E}" dt="2025-05-30T15:03:56.864" v="1" actId="1076"/>
      <pc:docMkLst>
        <pc:docMk/>
      </pc:docMkLst>
      <pc:sldChg chg="modSp">
        <pc:chgData name="Tào Minh Đức" userId="S::23520315@ms.uit.edu.vn::cf1de174-c57f-4f9c-9aa1-c82598dec551" providerId="AD" clId="Web-{9878AF8E-CC91-303B-B4E2-57A72275779E}" dt="2025-05-30T15:03:56.864" v="1" actId="1076"/>
        <pc:sldMkLst>
          <pc:docMk/>
          <pc:sldMk cId="1160328421" sldId="1429"/>
        </pc:sldMkLst>
        <pc:spChg chg="mod">
          <ac:chgData name="Tào Minh Đức" userId="S::23520315@ms.uit.edu.vn::cf1de174-c57f-4f9c-9aa1-c82598dec551" providerId="AD" clId="Web-{9878AF8E-CC91-303B-B4E2-57A72275779E}" dt="2025-05-30T15:03:56.864" v="1" actId="1076"/>
          <ac:spMkLst>
            <pc:docMk/>
            <pc:sldMk cId="1160328421" sldId="1429"/>
            <ac:spMk id="5" creationId="{00000000-0000-0000-0000-000000000000}"/>
          </ac:spMkLst>
        </pc:spChg>
      </pc:sldChg>
    </pc:docChg>
  </pc:docChgLst>
  <pc:docChgLst>
    <pc:chgData name="Huỳnh Gia Bảo" userId="S::23520100@ms.uit.edu.vn::efa4f948-5218-4e1e-bef1-2db3b403d522" providerId="AD" clId="Web-{9D473CB7-1BA6-D4EA-D4A3-B4D735D1A5FE}"/>
    <pc:docChg chg="modSld">
      <pc:chgData name="Huỳnh Gia Bảo" userId="S::23520100@ms.uit.edu.vn::efa4f948-5218-4e1e-bef1-2db3b403d522" providerId="AD" clId="Web-{9D473CB7-1BA6-D4EA-D4A3-B4D735D1A5FE}" dt="2025-03-24T03:54:32.264" v="0" actId="1076"/>
      <pc:docMkLst>
        <pc:docMk/>
      </pc:docMkLst>
      <pc:sldChg chg="modSp">
        <pc:chgData name="Huỳnh Gia Bảo" userId="S::23520100@ms.uit.edu.vn::efa4f948-5218-4e1e-bef1-2db3b403d522" providerId="AD" clId="Web-{9D473CB7-1BA6-D4EA-D4A3-B4D735D1A5FE}" dt="2025-03-24T03:54:32.264" v="0" actId="1076"/>
        <pc:sldMkLst>
          <pc:docMk/>
          <pc:sldMk cId="3628020644" sldId="1505"/>
        </pc:sldMkLst>
        <pc:picChg chg="mod">
          <ac:chgData name="Huỳnh Gia Bảo" userId="S::23520100@ms.uit.edu.vn::efa4f948-5218-4e1e-bef1-2db3b403d522" providerId="AD" clId="Web-{9D473CB7-1BA6-D4EA-D4A3-B4D735D1A5FE}" dt="2025-03-24T03:54:32.264" v="0" actId="1076"/>
          <ac:picMkLst>
            <pc:docMk/>
            <pc:sldMk cId="3628020644" sldId="1505"/>
            <ac:picMk id="5" creationId="{74D67801-74DD-453A-A642-AAEAB3DD88A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DBFA35-EFC2-4E0C-8C61-5A61F15CC40F}"/>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7CE2F6-0387-4D2B-8455-B121F1A8411C}"/>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2CB49A8A-77DC-4813-A074-2F5920BD117B}" type="datetimeFigureOut">
              <a:rPr lang="en-US" smtClean="0"/>
              <a:t>6/19/2025</a:t>
            </a:fld>
            <a:endParaRPr lang="en-US"/>
          </a:p>
        </p:txBody>
      </p:sp>
      <p:sp>
        <p:nvSpPr>
          <p:cNvPr id="4" name="Footer Placeholder 3">
            <a:extLst>
              <a:ext uri="{FF2B5EF4-FFF2-40B4-BE49-F238E27FC236}">
                <a16:creationId xmlns:a16="http://schemas.microsoft.com/office/drawing/2014/main" id="{B1E07F94-EB59-42D4-9E83-E6458367D288}"/>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13A441-DF7C-471E-B7CF-4ABDF4D55CB4}"/>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70EBAA95-9C46-4AE0-B3EF-9222AB21C33F}" type="slidenum">
              <a:rPr lang="en-US" smtClean="0"/>
              <a:t>‹#›</a:t>
            </a:fld>
            <a:endParaRPr lang="en-US"/>
          </a:p>
        </p:txBody>
      </p:sp>
    </p:spTree>
    <p:extLst>
      <p:ext uri="{BB962C8B-B14F-4D97-AF65-F5344CB8AC3E}">
        <p14:creationId xmlns:p14="http://schemas.microsoft.com/office/powerpoint/2010/main" val="697478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9F9BDD6-77D8-4570-AAD0-E568BE7BCFF8}"/>
              </a:ext>
            </a:extLst>
          </p:cNvPr>
          <p:cNvSpPr>
            <a:spLocks noGrp="1" noChangeArrowheads="1"/>
          </p:cNvSpPr>
          <p:nvPr>
            <p:ph type="hdr" sz="quarter"/>
          </p:nvPr>
        </p:nvSpPr>
        <p:spPr bwMode="auto">
          <a:xfrm>
            <a:off x="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3075" name="Rectangle 3">
            <a:extLst>
              <a:ext uri="{FF2B5EF4-FFF2-40B4-BE49-F238E27FC236}">
                <a16:creationId xmlns:a16="http://schemas.microsoft.com/office/drawing/2014/main" id="{3C594F78-DFE3-42DE-8B5C-0CAA9A9AA633}"/>
              </a:ext>
            </a:extLst>
          </p:cNvPr>
          <p:cNvSpPr>
            <a:spLocks noGrp="1" noChangeArrowheads="1"/>
          </p:cNvSpPr>
          <p:nvPr>
            <p:ph type="dt" idx="1"/>
          </p:nvPr>
        </p:nvSpPr>
        <p:spPr bwMode="auto">
          <a:xfrm>
            <a:off x="518160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5124" name="Rectangle 4">
            <a:extLst>
              <a:ext uri="{FF2B5EF4-FFF2-40B4-BE49-F238E27FC236}">
                <a16:creationId xmlns:a16="http://schemas.microsoft.com/office/drawing/2014/main" id="{A805972B-DC15-40F7-BD10-B99756306F88}"/>
              </a:ext>
            </a:extLst>
          </p:cNvPr>
          <p:cNvSpPr>
            <a:spLocks noGrp="1" noRot="1" noChangeAspect="1" noChangeArrowheads="1" noTextEdit="1"/>
          </p:cNvSpPr>
          <p:nvPr>
            <p:ph type="sldImg" idx="2"/>
          </p:nvPr>
        </p:nvSpPr>
        <p:spPr bwMode="auto">
          <a:xfrm>
            <a:off x="2270125" y="533400"/>
            <a:ext cx="4603750" cy="2590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532D3062-1C55-490F-86DB-0951D5B78D27}"/>
              </a:ext>
            </a:extLst>
          </p:cNvPr>
          <p:cNvSpPr>
            <a:spLocks noGrp="1" noChangeArrowheads="1"/>
          </p:cNvSpPr>
          <p:nvPr>
            <p:ph type="body" sz="quarter" idx="3"/>
          </p:nvPr>
        </p:nvSpPr>
        <p:spPr bwMode="auto">
          <a:xfrm>
            <a:off x="1219200" y="3276600"/>
            <a:ext cx="6705600" cy="304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3078" name="Rectangle 6">
            <a:extLst>
              <a:ext uri="{FF2B5EF4-FFF2-40B4-BE49-F238E27FC236}">
                <a16:creationId xmlns:a16="http://schemas.microsoft.com/office/drawing/2014/main" id="{36FDE4E7-31AF-4FCD-BBB1-112CAFB360E4}"/>
              </a:ext>
            </a:extLst>
          </p:cNvPr>
          <p:cNvSpPr>
            <a:spLocks noGrp="1" noChangeArrowheads="1"/>
          </p:cNvSpPr>
          <p:nvPr>
            <p:ph type="ftr" sz="quarter" idx="4"/>
          </p:nvPr>
        </p:nvSpPr>
        <p:spPr bwMode="auto">
          <a:xfrm>
            <a:off x="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3079" name="Rectangle 7">
            <a:extLst>
              <a:ext uri="{FF2B5EF4-FFF2-40B4-BE49-F238E27FC236}">
                <a16:creationId xmlns:a16="http://schemas.microsoft.com/office/drawing/2014/main" id="{7431C41B-4B40-453A-9DEB-EC6A6E5B3A32}"/>
              </a:ext>
            </a:extLst>
          </p:cNvPr>
          <p:cNvSpPr>
            <a:spLocks noGrp="1" noChangeArrowheads="1"/>
          </p:cNvSpPr>
          <p:nvPr>
            <p:ph type="sldNum" sz="quarter" idx="5"/>
          </p:nvPr>
        </p:nvSpPr>
        <p:spPr bwMode="auto">
          <a:xfrm>
            <a:off x="518160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43114AD-DAFD-41DA-863F-8D7ADE8A126D}" type="slidenum">
              <a:rPr lang="de-DE" altLang="en-US"/>
              <a:pPr>
                <a:defRPr/>
              </a:pPr>
              <a:t>‹#›</a:t>
            </a:fld>
            <a:endParaRPr lang="de-DE"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AU">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a:p>
        </p:txBody>
      </p:sp>
    </p:spTree>
    <p:extLst>
      <p:ext uri="{BB962C8B-B14F-4D97-AF65-F5344CB8AC3E}">
        <p14:creationId xmlns:p14="http://schemas.microsoft.com/office/powerpoint/2010/main" val="1820780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67488-DCA8-261F-4925-6F39626A73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A838FA-B8CA-F9E0-E921-8C752FD014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E0B165-875E-E19D-2F1D-72696C84850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8D2D277-2FD9-99C2-9CFA-74825FDD423D}"/>
              </a:ext>
            </a:extLst>
          </p:cNvPr>
          <p:cNvSpPr>
            <a:spLocks noGrp="1"/>
          </p:cNvSpPr>
          <p:nvPr>
            <p:ph type="sldNum" sz="quarter" idx="10"/>
          </p:nvPr>
        </p:nvSpPr>
        <p:spPr/>
        <p:txBody>
          <a:bodyPr/>
          <a:lstStyle/>
          <a:p>
            <a:fld id="{7B27BF64-F7CD-4FBE-82E1-2B4DD2565617}" type="slidenum">
              <a:rPr lang="en-US" smtClean="0"/>
              <a:t>11</a:t>
            </a:fld>
            <a:endParaRPr lang="en-US"/>
          </a:p>
        </p:txBody>
      </p:sp>
    </p:spTree>
    <p:extLst>
      <p:ext uri="{BB962C8B-B14F-4D97-AF65-F5344CB8AC3E}">
        <p14:creationId xmlns:p14="http://schemas.microsoft.com/office/powerpoint/2010/main" val="345652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9EC51-FD2C-D11C-EA11-12F3F50C09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9C82B0-F766-E2D1-B156-7C86E8497B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7F2F93-59FF-2E0F-1405-23DBAA98C16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010E59C-F9F3-AB90-C3E5-1D51396946BF}"/>
              </a:ext>
            </a:extLst>
          </p:cNvPr>
          <p:cNvSpPr>
            <a:spLocks noGrp="1"/>
          </p:cNvSpPr>
          <p:nvPr>
            <p:ph type="sldNum" sz="quarter" idx="10"/>
          </p:nvPr>
        </p:nvSpPr>
        <p:spPr/>
        <p:txBody>
          <a:bodyPr/>
          <a:lstStyle/>
          <a:p>
            <a:fld id="{7B27BF64-F7CD-4FBE-82E1-2B4DD2565617}" type="slidenum">
              <a:rPr lang="en-US" smtClean="0"/>
              <a:t>12</a:t>
            </a:fld>
            <a:endParaRPr lang="en-US"/>
          </a:p>
        </p:txBody>
      </p:sp>
    </p:spTree>
    <p:extLst>
      <p:ext uri="{BB962C8B-B14F-4D97-AF65-F5344CB8AC3E}">
        <p14:creationId xmlns:p14="http://schemas.microsoft.com/office/powerpoint/2010/main" val="3285948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Asymmetric algorithms rely on one key for encryption and a different but related</a:t>
            </a:r>
          </a:p>
          <a:p>
            <a:r>
              <a:rPr lang="en-US" sz="1300">
                <a:latin typeface="Arial" charset="0"/>
                <a:ea typeface="ＭＳ Ｐゴシック" pitchFamily="-107" charset="-128"/>
                <a:cs typeface="ＭＳ Ｐゴシック" pitchFamily="-107" charset="-128"/>
              </a:rPr>
              <a:t>key for decryption. These algorithms have the following important characteristic.</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It is computationally infeasible to determine the decryption key given only</a:t>
            </a:r>
          </a:p>
          <a:p>
            <a:r>
              <a:rPr lang="en-US" sz="1300">
                <a:latin typeface="Arial" charset="0"/>
                <a:ea typeface="ＭＳ Ｐゴシック" pitchFamily="-107" charset="-128"/>
                <a:cs typeface="ＭＳ Ｐゴシック" pitchFamily="-107" charset="-128"/>
              </a:rPr>
              <a:t>knowledge of the cryptographic algorithm and the encryption key.</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In addition, some algorithms, such as RSA, also exhibit the following characteristic.</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Either of the two related keys can be used for encryption, with the other used</a:t>
            </a:r>
          </a:p>
          <a:p>
            <a:r>
              <a:rPr lang="en-US" sz="1300">
                <a:latin typeface="Arial" charset="0"/>
                <a:ea typeface="ＭＳ Ｐゴシック" pitchFamily="-107" charset="-128"/>
                <a:cs typeface="ＭＳ Ｐゴシック" pitchFamily="-107" charset="-128"/>
              </a:rPr>
              <a:t>for decryption.</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A </a:t>
            </a:r>
            <a:r>
              <a:rPr lang="en-US" sz="1300" b="1">
                <a:latin typeface="Arial" charset="0"/>
                <a:ea typeface="ＭＳ Ｐゴシック" pitchFamily="-107" charset="-128"/>
                <a:cs typeface="ＭＳ Ｐゴシック" pitchFamily="-107" charset="-128"/>
              </a:rPr>
              <a:t>public-key encryption </a:t>
            </a:r>
            <a:r>
              <a:rPr lang="en-US" sz="1300">
                <a:latin typeface="Arial" charset="0"/>
                <a:ea typeface="ＭＳ Ｐゴシック" pitchFamily="-107" charset="-128"/>
                <a:cs typeface="ＭＳ Ｐゴシック" pitchFamily="-107" charset="-128"/>
              </a:rPr>
              <a:t>scheme has six ingredients (Figure 9.1a; compare</a:t>
            </a:r>
          </a:p>
          <a:p>
            <a:r>
              <a:rPr lang="en-US" sz="1300">
                <a:latin typeface="Arial" charset="0"/>
                <a:ea typeface="ＭＳ Ｐゴシック" pitchFamily="-107" charset="-128"/>
                <a:cs typeface="ＭＳ Ｐゴシック" pitchFamily="-107" charset="-128"/>
              </a:rPr>
              <a:t>with Figure 3.1).</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a:t>
            </a:r>
            <a:r>
              <a:rPr lang="en-US" sz="1300" b="1">
                <a:latin typeface="Arial" charset="0"/>
                <a:ea typeface="ＭＳ Ｐゴシック" pitchFamily="-107" charset="-128"/>
                <a:cs typeface="ＭＳ Ｐゴシック" pitchFamily="-107" charset="-128"/>
              </a:rPr>
              <a:t>Plaintext</a:t>
            </a:r>
            <a:r>
              <a:rPr lang="en-US" sz="1300">
                <a:latin typeface="Arial" charset="0"/>
                <a:ea typeface="ＭＳ Ｐゴシック" pitchFamily="-107" charset="-128"/>
                <a:cs typeface="ＭＳ Ｐゴシック" pitchFamily="-107" charset="-128"/>
              </a:rPr>
              <a:t>: This is the readable message or data that is fed into the algorithm as</a:t>
            </a:r>
          </a:p>
          <a:p>
            <a:r>
              <a:rPr lang="en-US" sz="1300">
                <a:latin typeface="Arial" charset="0"/>
                <a:ea typeface="ＭＳ Ｐゴシック" pitchFamily="-107" charset="-128"/>
                <a:cs typeface="ＭＳ Ｐゴシック" pitchFamily="-107" charset="-128"/>
              </a:rPr>
              <a:t>input.</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a:t>
            </a:r>
            <a:r>
              <a:rPr lang="en-US" sz="1300" b="1">
                <a:latin typeface="Arial" charset="0"/>
                <a:ea typeface="ＭＳ Ｐゴシック" pitchFamily="-107" charset="-128"/>
                <a:cs typeface="ＭＳ Ｐゴシック" pitchFamily="-107" charset="-128"/>
              </a:rPr>
              <a:t>Encryption algorithm</a:t>
            </a:r>
            <a:r>
              <a:rPr lang="en-US" sz="1300">
                <a:latin typeface="Arial" charset="0"/>
                <a:ea typeface="ＭＳ Ｐゴシック" pitchFamily="-107" charset="-128"/>
                <a:cs typeface="ＭＳ Ｐゴシック" pitchFamily="-107" charset="-128"/>
              </a:rPr>
              <a:t>: The encryption algorithm performs various transformations</a:t>
            </a:r>
          </a:p>
          <a:p>
            <a:r>
              <a:rPr lang="en-US" sz="1300">
                <a:latin typeface="Arial" charset="0"/>
                <a:ea typeface="ＭＳ Ｐゴシック" pitchFamily="-107" charset="-128"/>
                <a:cs typeface="ＭＳ Ｐゴシック" pitchFamily="-107" charset="-128"/>
              </a:rPr>
              <a:t>on the plaintext.</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a:t>
            </a:r>
            <a:r>
              <a:rPr lang="en-US" sz="1300" b="1">
                <a:latin typeface="Arial" charset="0"/>
                <a:ea typeface="ＭＳ Ｐゴシック" pitchFamily="-107" charset="-128"/>
                <a:cs typeface="ＭＳ Ｐゴシック" pitchFamily="-107" charset="-128"/>
              </a:rPr>
              <a:t>Public and private keys</a:t>
            </a:r>
            <a:r>
              <a:rPr lang="en-US" sz="1300">
                <a:latin typeface="Arial" charset="0"/>
                <a:ea typeface="ＭＳ Ｐゴシック" pitchFamily="-107" charset="-128"/>
                <a:cs typeface="ＭＳ Ｐゴシック" pitchFamily="-107" charset="-128"/>
              </a:rPr>
              <a:t>: This is a pair of keys that have been selected so that</a:t>
            </a:r>
          </a:p>
          <a:p>
            <a:r>
              <a:rPr lang="en-US" sz="1300">
                <a:latin typeface="Arial" charset="0"/>
                <a:ea typeface="ＭＳ Ｐゴシック" pitchFamily="-107" charset="-128"/>
                <a:cs typeface="ＭＳ Ｐゴシック" pitchFamily="-107" charset="-128"/>
              </a:rPr>
              <a:t>if one is used for encryption, the other is used for decryption. The exact transformations</a:t>
            </a:r>
          </a:p>
          <a:p>
            <a:r>
              <a:rPr lang="en-US" sz="1300">
                <a:latin typeface="Arial" charset="0"/>
                <a:ea typeface="ＭＳ Ｐゴシック" pitchFamily="-107" charset="-128"/>
                <a:cs typeface="ＭＳ Ｐゴシック" pitchFamily="-107" charset="-128"/>
              </a:rPr>
              <a:t>performed by the algorithm depend on the public or private key</a:t>
            </a:r>
          </a:p>
          <a:p>
            <a:r>
              <a:rPr lang="en-US" sz="1300">
                <a:latin typeface="Arial" charset="0"/>
                <a:ea typeface="ＭＳ Ｐゴシック" pitchFamily="-107" charset="-128"/>
                <a:cs typeface="ＭＳ Ｐゴシック" pitchFamily="-107" charset="-128"/>
              </a:rPr>
              <a:t>that is provided as input.</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a:t>
            </a:r>
            <a:r>
              <a:rPr lang="en-US" sz="1300" b="1" err="1">
                <a:latin typeface="Arial" charset="0"/>
                <a:ea typeface="ＭＳ Ｐゴシック" pitchFamily="-107" charset="-128"/>
                <a:cs typeface="ＭＳ Ｐゴシック" pitchFamily="-107" charset="-128"/>
              </a:rPr>
              <a:t>Ciphertext</a:t>
            </a:r>
            <a:r>
              <a:rPr lang="en-US" sz="1300">
                <a:latin typeface="Arial" charset="0"/>
                <a:ea typeface="ＭＳ Ｐゴシック" pitchFamily="-107" charset="-128"/>
                <a:cs typeface="ＭＳ Ｐゴシック" pitchFamily="-107" charset="-128"/>
              </a:rPr>
              <a:t>: This is the scrambled message produced as output. It depends on</a:t>
            </a:r>
          </a:p>
          <a:p>
            <a:r>
              <a:rPr lang="en-US" sz="1300">
                <a:latin typeface="Arial" charset="0"/>
                <a:ea typeface="ＭＳ Ｐゴシック" pitchFamily="-107" charset="-128"/>
                <a:cs typeface="ＭＳ Ｐゴシック" pitchFamily="-107" charset="-128"/>
              </a:rPr>
              <a:t>the plaintext and the key. For a given message, two different keys will produce</a:t>
            </a:r>
          </a:p>
          <a:p>
            <a:r>
              <a:rPr lang="en-US" sz="1300">
                <a:latin typeface="Arial" charset="0"/>
                <a:ea typeface="ＭＳ Ｐゴシック" pitchFamily="-107" charset="-128"/>
                <a:cs typeface="ＭＳ Ｐゴシック" pitchFamily="-107" charset="-128"/>
              </a:rPr>
              <a:t>two different </a:t>
            </a:r>
            <a:r>
              <a:rPr lang="en-US" sz="1300" err="1">
                <a:latin typeface="Arial" charset="0"/>
                <a:ea typeface="ＭＳ Ｐゴシック" pitchFamily="-107" charset="-128"/>
                <a:cs typeface="ＭＳ Ｐゴシック" pitchFamily="-107" charset="-128"/>
              </a:rPr>
              <a:t>ciphertexts</a:t>
            </a:r>
            <a:r>
              <a:rPr lang="en-US" sz="1300">
                <a:latin typeface="Arial" charset="0"/>
                <a:ea typeface="ＭＳ Ｐゴシック" pitchFamily="-107" charset="-128"/>
                <a:cs typeface="ＭＳ Ｐゴシック" pitchFamily="-107" charset="-128"/>
              </a:rPr>
              <a:t>.</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a:t>
            </a:r>
            <a:r>
              <a:rPr lang="en-US" sz="1300" b="1">
                <a:latin typeface="Arial" charset="0"/>
                <a:ea typeface="ＭＳ Ｐゴシック" pitchFamily="-107" charset="-128"/>
                <a:cs typeface="ＭＳ Ｐゴシック" pitchFamily="-107" charset="-128"/>
              </a:rPr>
              <a:t>Decryption algorithm: </a:t>
            </a:r>
            <a:r>
              <a:rPr lang="en-US" sz="1300">
                <a:latin typeface="Arial" charset="0"/>
                <a:ea typeface="ＭＳ Ｐゴシック" pitchFamily="-107" charset="-128"/>
                <a:cs typeface="ＭＳ Ｐゴシック" pitchFamily="-107" charset="-128"/>
              </a:rPr>
              <a:t>This algorithm accepts the </a:t>
            </a:r>
            <a:r>
              <a:rPr lang="en-US" sz="1300" err="1">
                <a:latin typeface="Arial" charset="0"/>
                <a:ea typeface="ＭＳ Ｐゴシック" pitchFamily="-107" charset="-128"/>
                <a:cs typeface="ＭＳ Ｐゴシック" pitchFamily="-107" charset="-128"/>
              </a:rPr>
              <a:t>ciphertext</a:t>
            </a:r>
            <a:r>
              <a:rPr lang="en-US" sz="1300">
                <a:latin typeface="Arial" charset="0"/>
                <a:ea typeface="ＭＳ Ｐゴシック" pitchFamily="-107" charset="-128"/>
                <a:cs typeface="ＭＳ Ｐゴシック" pitchFamily="-107" charset="-128"/>
              </a:rPr>
              <a:t> and the matching</a:t>
            </a:r>
          </a:p>
          <a:p>
            <a:r>
              <a:rPr lang="en-US" sz="1300">
                <a:latin typeface="Arial" charset="0"/>
                <a:ea typeface="ＭＳ Ｐゴシック" pitchFamily="-107" charset="-128"/>
                <a:cs typeface="ＭＳ Ｐゴシック" pitchFamily="-107" charset="-128"/>
              </a:rPr>
              <a:t>key and produces the original plaintext.</a:t>
            </a:r>
            <a:endParaRPr lang="en-AU">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FD34B02D-0534-4FDC-97CC-5F63C3B94210}"/>
              </a:ext>
            </a:extLst>
          </p:cNvPr>
          <p:cNvSpPr>
            <a:spLocks noGrp="1"/>
          </p:cNvSpPr>
          <p:nvPr>
            <p:ph type="sldNum" sz="quarter" idx="5"/>
          </p:nvPr>
        </p:nvSpPr>
        <p:spPr/>
        <p:txBody>
          <a:bodyPr/>
          <a:lstStyle/>
          <a:p>
            <a:pPr>
              <a:defRPr/>
            </a:pPr>
            <a:fld id="{643114AD-DAFD-41DA-863F-8D7ADE8A126D}" type="slidenum">
              <a:rPr lang="de-DE" altLang="en-US" smtClean="0"/>
              <a:pPr>
                <a:defRPr/>
              </a:pPr>
              <a:t>13</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Let us take a closer look at the essential elements of a public-key encryption</a:t>
            </a:r>
          </a:p>
          <a:p>
            <a:r>
              <a:rPr lang="en-US" sz="1300">
                <a:latin typeface="Arial" charset="0"/>
                <a:ea typeface="ＭＳ Ｐゴシック" pitchFamily="-107" charset="-128"/>
                <a:cs typeface="ＭＳ Ｐゴシック" pitchFamily="-107" charset="-128"/>
              </a:rPr>
              <a:t>scheme, using Figure 9.2 (compare with Figure 3.2).</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The scheme illustrated in Figure 9.2 provides confidentiality.</a:t>
            </a:r>
            <a:endParaRPr lang="en-AU">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2A43CA9B-99DA-4BAE-889F-A47850AC62F6}"/>
              </a:ext>
            </a:extLst>
          </p:cNvPr>
          <p:cNvSpPr>
            <a:spLocks noGrp="1"/>
          </p:cNvSpPr>
          <p:nvPr>
            <p:ph type="sldNum" sz="quarter" idx="5"/>
          </p:nvPr>
        </p:nvSpPr>
        <p:spPr/>
        <p:txBody>
          <a:bodyPr/>
          <a:lstStyle/>
          <a:p>
            <a:pPr>
              <a:defRPr/>
            </a:pPr>
            <a:fld id="{643114AD-DAFD-41DA-863F-8D7ADE8A126D}" type="slidenum">
              <a:rPr lang="de-DE" altLang="en-US" smtClean="0"/>
              <a:pPr>
                <a:defRPr/>
              </a:pPr>
              <a:t>14</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We mentioned earlier that either of the two related keys can be used for encryption,</a:t>
            </a:r>
          </a:p>
          <a:p>
            <a:r>
              <a:rPr lang="en-US" sz="1300">
                <a:latin typeface="Arial" charset="0"/>
                <a:ea typeface="ＭＳ Ｐゴシック" pitchFamily="-107" charset="-128"/>
                <a:cs typeface="ＭＳ Ｐゴシック" pitchFamily="-107" charset="-128"/>
              </a:rPr>
              <a:t>with the other being used for decryption. This enables a rather different</a:t>
            </a:r>
          </a:p>
          <a:p>
            <a:r>
              <a:rPr lang="en-US" sz="1300">
                <a:latin typeface="Arial" charset="0"/>
                <a:ea typeface="ＭＳ Ｐゴシック" pitchFamily="-107" charset="-128"/>
                <a:cs typeface="ＭＳ Ｐゴシック" pitchFamily="-107" charset="-128"/>
              </a:rPr>
              <a:t>cryptographic scheme to be implemented. Whereas the scheme illustrated in</a:t>
            </a:r>
          </a:p>
          <a:p>
            <a:r>
              <a:rPr lang="en-US" sz="1300">
                <a:latin typeface="Arial" charset="0"/>
                <a:ea typeface="ＭＳ Ｐゴシック" pitchFamily="-107" charset="-128"/>
                <a:cs typeface="ＭＳ Ｐゴシック" pitchFamily="-107" charset="-128"/>
              </a:rPr>
              <a:t>Figure 9.2 provides confidentiality, Figures 9.1b and 9.3 show the use of public-key</a:t>
            </a:r>
          </a:p>
          <a:p>
            <a:r>
              <a:rPr lang="en-US" sz="1300">
                <a:latin typeface="Arial" charset="0"/>
                <a:ea typeface="ＭＳ Ｐゴシック" pitchFamily="-107" charset="-128"/>
                <a:cs typeface="ＭＳ Ｐゴシック" pitchFamily="-107" charset="-128"/>
              </a:rPr>
              <a:t>encryption to provide authentication.</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It is important to emphasize that the encryption process depicted in</a:t>
            </a:r>
          </a:p>
          <a:p>
            <a:r>
              <a:rPr lang="en-US" sz="1300">
                <a:latin typeface="Arial" charset="0"/>
                <a:ea typeface="ＭＳ Ｐゴシック" pitchFamily="-107" charset="-128"/>
                <a:cs typeface="ＭＳ Ｐゴシック" pitchFamily="-107" charset="-128"/>
              </a:rPr>
              <a:t>Figures 9.1b and 9.3 does not provide confidentiality. That is, the message being</a:t>
            </a:r>
          </a:p>
          <a:p>
            <a:r>
              <a:rPr lang="en-US" sz="1300">
                <a:latin typeface="Arial" charset="0"/>
                <a:ea typeface="ＭＳ Ｐゴシック" pitchFamily="-107" charset="-128"/>
                <a:cs typeface="ＭＳ Ｐゴシック" pitchFamily="-107" charset="-128"/>
              </a:rPr>
              <a:t>sent is safe from alteration but not from eavesdropping. This is obvious in the</a:t>
            </a:r>
          </a:p>
          <a:p>
            <a:r>
              <a:rPr lang="en-US" sz="1300">
                <a:latin typeface="Arial" charset="0"/>
                <a:ea typeface="ＭＳ Ｐゴシック" pitchFamily="-107" charset="-128"/>
                <a:cs typeface="ＭＳ Ｐゴシック" pitchFamily="-107" charset="-128"/>
              </a:rPr>
              <a:t>case of a signature based on a portion of the message, because the rest of the</a:t>
            </a:r>
          </a:p>
          <a:p>
            <a:r>
              <a:rPr lang="en-US" sz="1300">
                <a:latin typeface="Arial" charset="0"/>
                <a:ea typeface="ＭＳ Ｐゴシック" pitchFamily="-107" charset="-128"/>
                <a:cs typeface="ＭＳ Ｐゴシック" pitchFamily="-107" charset="-128"/>
              </a:rPr>
              <a:t>message is transmitted in the clear. Even in the case of complete encryption,</a:t>
            </a:r>
          </a:p>
          <a:p>
            <a:r>
              <a:rPr lang="en-US" sz="1300">
                <a:latin typeface="Arial" charset="0"/>
                <a:ea typeface="ＭＳ Ｐゴシック" pitchFamily="-107" charset="-128"/>
                <a:cs typeface="ＭＳ Ｐゴシック" pitchFamily="-107" charset="-128"/>
              </a:rPr>
              <a:t>as shown in Figure 9.3, there is no protection of confidentiality because any</a:t>
            </a:r>
          </a:p>
          <a:p>
            <a:r>
              <a:rPr lang="en-US" sz="1300">
                <a:latin typeface="Arial" charset="0"/>
                <a:ea typeface="ＭＳ Ｐゴシック" pitchFamily="-107" charset="-128"/>
                <a:cs typeface="ＭＳ Ｐゴシック" pitchFamily="-107" charset="-128"/>
              </a:rPr>
              <a:t>observer can decrypt the message by using the sender’s public key.</a:t>
            </a:r>
            <a:endParaRPr lang="en-US"/>
          </a:p>
        </p:txBody>
      </p:sp>
      <p:sp>
        <p:nvSpPr>
          <p:cNvPr id="5" name="Slide Number Placeholder 4">
            <a:extLst>
              <a:ext uri="{FF2B5EF4-FFF2-40B4-BE49-F238E27FC236}">
                <a16:creationId xmlns:a16="http://schemas.microsoft.com/office/drawing/2014/main" id="{6D9D706C-E01F-44BF-9BC2-D789D8D174F0}"/>
              </a:ext>
            </a:extLst>
          </p:cNvPr>
          <p:cNvSpPr>
            <a:spLocks noGrp="1"/>
          </p:cNvSpPr>
          <p:nvPr>
            <p:ph type="sldNum" sz="quarter" idx="5"/>
          </p:nvPr>
        </p:nvSpPr>
        <p:spPr/>
        <p:txBody>
          <a:bodyPr/>
          <a:lstStyle/>
          <a:p>
            <a:pPr>
              <a:defRPr/>
            </a:pPr>
            <a:fld id="{643114AD-DAFD-41DA-863F-8D7ADE8A126D}" type="slidenum">
              <a:rPr lang="de-DE" altLang="en-US" smtClean="0"/>
              <a:pPr>
                <a:defRPr/>
              </a:pPr>
              <a:t>15</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It is, however, possible to provide both the authentication function and confidentiality</a:t>
            </a:r>
          </a:p>
          <a:p>
            <a:r>
              <a:rPr lang="en-US" sz="1300">
                <a:latin typeface="Arial" charset="0"/>
                <a:ea typeface="ＭＳ Ｐゴシック" pitchFamily="-107" charset="-128"/>
                <a:cs typeface="ＭＳ Ｐゴシック" pitchFamily="-107" charset="-128"/>
              </a:rPr>
              <a:t>by a double use of the public-key scheme (Figure 9.4).</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In this case, we begin as before by encrypting a message, using the sender’s private</a:t>
            </a:r>
          </a:p>
          <a:p>
            <a:r>
              <a:rPr lang="en-US" sz="1300">
                <a:latin typeface="Arial" charset="0"/>
                <a:ea typeface="ＭＳ Ｐゴシック" pitchFamily="-107" charset="-128"/>
                <a:cs typeface="ＭＳ Ｐゴシック" pitchFamily="-107" charset="-128"/>
              </a:rPr>
              <a:t>key. This provides the digital signature. Next, we encrypt again, using the receiver’s</a:t>
            </a:r>
          </a:p>
          <a:p>
            <a:r>
              <a:rPr lang="en-US" sz="1300">
                <a:latin typeface="Arial" charset="0"/>
                <a:ea typeface="ＭＳ Ｐゴシック" pitchFamily="-107" charset="-128"/>
                <a:cs typeface="ＭＳ Ｐゴシック" pitchFamily="-107" charset="-128"/>
              </a:rPr>
              <a:t>public key. The final ciphertext can be decrypted only by the intended receiver, who</a:t>
            </a:r>
          </a:p>
          <a:p>
            <a:r>
              <a:rPr lang="en-US" sz="1300">
                <a:latin typeface="Arial" charset="0"/>
                <a:ea typeface="ＭＳ Ｐゴシック" pitchFamily="-107" charset="-128"/>
                <a:cs typeface="ＭＳ Ｐゴシック" pitchFamily="-107" charset="-128"/>
              </a:rPr>
              <a:t>alone has the matching private key. Thus, confidentiality is provided. The disadvantage</a:t>
            </a:r>
          </a:p>
          <a:p>
            <a:r>
              <a:rPr lang="en-US" sz="1300">
                <a:latin typeface="Arial" charset="0"/>
                <a:ea typeface="ＭＳ Ｐゴシック" pitchFamily="-107" charset="-128"/>
                <a:cs typeface="ＭＳ Ｐゴシック" pitchFamily="-107" charset="-128"/>
              </a:rPr>
              <a:t>of this approach is that the public-key algorithm, which is complex, must be</a:t>
            </a:r>
          </a:p>
          <a:p>
            <a:r>
              <a:rPr lang="en-US" sz="1300">
                <a:latin typeface="Arial" charset="0"/>
                <a:ea typeface="ＭＳ Ｐゴシック" pitchFamily="-107" charset="-128"/>
                <a:cs typeface="ＭＳ Ｐゴシック" pitchFamily="-107" charset="-128"/>
              </a:rPr>
              <a:t>exercised four times rather than two in each communication.</a:t>
            </a:r>
          </a:p>
          <a:p>
            <a:endParaRPr lang="en-US" sz="1300">
              <a:latin typeface="Arial" charset="0"/>
              <a:ea typeface="ＭＳ Ｐゴシック" pitchFamily="-107" charset="-128"/>
              <a:cs typeface="ＭＳ Ｐゴシック" pitchFamily="-107" charset="-128"/>
            </a:endParaRPr>
          </a:p>
          <a:p>
            <a:endParaRPr lang="en-US"/>
          </a:p>
        </p:txBody>
      </p:sp>
      <p:sp>
        <p:nvSpPr>
          <p:cNvPr id="5" name="Slide Number Placeholder 4">
            <a:extLst>
              <a:ext uri="{FF2B5EF4-FFF2-40B4-BE49-F238E27FC236}">
                <a16:creationId xmlns:a16="http://schemas.microsoft.com/office/drawing/2014/main" id="{043D8D86-A794-4BC7-A42D-F29503C9AD4E}"/>
              </a:ext>
            </a:extLst>
          </p:cNvPr>
          <p:cNvSpPr>
            <a:spLocks noGrp="1"/>
          </p:cNvSpPr>
          <p:nvPr>
            <p:ph type="sldNum" sz="quarter" idx="5"/>
          </p:nvPr>
        </p:nvSpPr>
        <p:spPr/>
        <p:txBody>
          <a:bodyPr/>
          <a:lstStyle/>
          <a:p>
            <a:pPr>
              <a:defRPr/>
            </a:pPr>
            <a:fld id="{643114AD-DAFD-41DA-863F-8D7ADE8A126D}" type="slidenum">
              <a:rPr lang="de-DE" altLang="en-US" smtClean="0"/>
              <a:pPr>
                <a:defRPr/>
              </a:pPr>
              <a:t>16</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AC0C9767-776D-49AC-9717-FB7D2D1D62BC}"/>
              </a:ext>
            </a:extLst>
          </p:cNvPr>
          <p:cNvSpPr>
            <a:spLocks noGrp="1"/>
          </p:cNvSpPr>
          <p:nvPr>
            <p:ph type="sldNum" sz="quarter" idx="5"/>
          </p:nvPr>
        </p:nvSpPr>
        <p:spPr/>
        <p:txBody>
          <a:bodyPr/>
          <a:lstStyle/>
          <a:p>
            <a:pPr>
              <a:defRPr/>
            </a:pPr>
            <a:fld id="{643114AD-DAFD-41DA-863F-8D7ADE8A126D}" type="slidenum">
              <a:rPr lang="de-DE" altLang="en-US" smtClean="0"/>
              <a:pPr>
                <a:defRPr/>
              </a:pPr>
              <a:t>17</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a:t>
            </a:r>
            <a:endParaRPr lang="en-US"/>
          </a:p>
        </p:txBody>
      </p:sp>
      <p:sp>
        <p:nvSpPr>
          <p:cNvPr id="5" name="Slide Number Placeholder 4">
            <a:extLst>
              <a:ext uri="{FF2B5EF4-FFF2-40B4-BE49-F238E27FC236}">
                <a16:creationId xmlns:a16="http://schemas.microsoft.com/office/drawing/2014/main" id="{BE2A2321-BD90-4EEA-A9CA-DCA69781C30F}"/>
              </a:ext>
            </a:extLst>
          </p:cNvPr>
          <p:cNvSpPr>
            <a:spLocks noGrp="1"/>
          </p:cNvSpPr>
          <p:nvPr>
            <p:ph type="sldNum" sz="quarter" idx="5"/>
          </p:nvPr>
        </p:nvSpPr>
        <p:spPr/>
        <p:txBody>
          <a:bodyPr/>
          <a:lstStyle/>
          <a:p>
            <a:pPr>
              <a:defRPr/>
            </a:pPr>
            <a:fld id="{643114AD-DAFD-41DA-863F-8D7ADE8A126D}" type="slidenum">
              <a:rPr lang="de-DE" altLang="en-US" smtClean="0"/>
              <a:pPr>
                <a:defRPr/>
              </a:pPr>
              <a:t>18</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478" eaLnBrk="1" hangingPunct="1">
              <a:defRPr/>
            </a:pPr>
            <a:r>
              <a:rPr lang="en-US">
                <a:latin typeface="Arial" pitchFamily="-84" charset="0"/>
                <a:ea typeface="ＭＳ Ｐゴシック" pitchFamily="-84" charset="-128"/>
                <a:cs typeface="ＭＳ Ｐゴシック" pitchFamily="-84" charset="-128"/>
              </a:rPr>
              <a:t>The cryptosystem illustrated in Figures 9.2 through 9.4 depends on a cryptographic algorithm based on two related keys. </a:t>
            </a:r>
            <a:r>
              <a:rPr lang="en-US" err="1">
                <a:latin typeface="Arial" pitchFamily="-84" charset="0"/>
                <a:ea typeface="ＭＳ Ｐゴシック" pitchFamily="-84" charset="-128"/>
                <a:cs typeface="ＭＳ Ｐゴシック" pitchFamily="-84" charset="-128"/>
              </a:rPr>
              <a:t>Diffie</a:t>
            </a:r>
            <a:r>
              <a:rPr lang="en-US">
                <a:latin typeface="Arial" pitchFamily="-84" charset="0"/>
                <a:ea typeface="ＭＳ Ｐゴシック" pitchFamily="-84" charset="-128"/>
                <a:cs typeface="ＭＳ Ｐゴシック" pitchFamily="-84" charset="-128"/>
              </a:rPr>
              <a:t> and Hellman postulated this system without demonstrating that such algorithms exist. However, they did lay out the conditions that such algorithms must fulfill: </a:t>
            </a:r>
            <a:r>
              <a:rPr lang="en-US" sz="1300">
                <a:latin typeface="Arial" charset="0"/>
                <a:ea typeface="ＭＳ Ｐゴシック" pitchFamily="-107" charset="-128"/>
                <a:cs typeface="ＭＳ Ｐゴシック" pitchFamily="-107" charset="-128"/>
              </a:rPr>
              <a:t>[DIFF76b]. </a:t>
            </a:r>
            <a:endParaRPr lang="en-US">
              <a:latin typeface="Arial" pitchFamily="-84" charset="0"/>
              <a:ea typeface="ＭＳ Ｐゴシック" pitchFamily="-84" charset="-128"/>
              <a:cs typeface="ＭＳ Ｐゴシック" pitchFamily="-84" charset="-128"/>
            </a:endParaRPr>
          </a:p>
          <a:p>
            <a:pPr eaLnBrk="1" hangingPunct="1"/>
            <a:endParaRPr lang="en-US">
              <a:latin typeface="Arial" pitchFamily="-84" charset="0"/>
              <a:ea typeface="ＭＳ Ｐゴシック" pitchFamily="-84" charset="-128"/>
              <a:cs typeface="ＭＳ Ｐゴシック" pitchFamily="-84" charset="-128"/>
            </a:endParaRPr>
          </a:p>
          <a:p>
            <a:pPr eaLnBrk="1" hangingPunct="1">
              <a:buFontTx/>
              <a:buAutoNum type="arabicPeriod"/>
            </a:pPr>
            <a:r>
              <a:rPr lang="en-US">
                <a:latin typeface="Arial" pitchFamily="-84" charset="0"/>
                <a:ea typeface="ＭＳ Ｐゴシック" pitchFamily="-84" charset="-128"/>
                <a:cs typeface="ＭＳ Ｐゴシック" pitchFamily="-84" charset="-128"/>
              </a:rPr>
              <a:t>It is computationally easy for a party B to generate a pair (public key </a:t>
            </a:r>
            <a:r>
              <a:rPr lang="en-US" i="1" err="1">
                <a:latin typeface="Arial" pitchFamily="-84" charset="0"/>
                <a:ea typeface="ＭＳ Ｐゴシック" pitchFamily="-84" charset="-128"/>
                <a:cs typeface="ＭＳ Ｐゴシック" pitchFamily="-84" charset="-128"/>
              </a:rPr>
              <a:t>PU</a:t>
            </a:r>
            <a:r>
              <a:rPr lang="en-US"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a:t>
            </a:r>
            <a:r>
              <a:rPr lang="en-US">
                <a:latin typeface="Arial" pitchFamily="-84" charset="0"/>
                <a:ea typeface="ＭＳ Ｐゴシック" pitchFamily="-84" charset="-128"/>
                <a:cs typeface="ＭＳ Ｐゴシック" pitchFamily="-84" charset="-128"/>
              </a:rPr>
              <a:t>private key </a:t>
            </a:r>
            <a:r>
              <a:rPr lang="en-US" i="1" err="1">
                <a:latin typeface="Arial" pitchFamily="-84" charset="0"/>
                <a:ea typeface="ＭＳ Ｐゴシック" pitchFamily="-84" charset="-128"/>
                <a:cs typeface="ＭＳ Ｐゴシック" pitchFamily="-84" charset="-128"/>
              </a:rPr>
              <a:t>PR</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a:t>
            </a:r>
            <a:endParaRPr lang="en-US">
              <a:latin typeface="Times-Roman" charset="0"/>
              <a:ea typeface="ＭＳ Ｐゴシック" pitchFamily="-84" charset="-128"/>
              <a:cs typeface="ＭＳ Ｐゴシック" pitchFamily="-84" charset="-128"/>
            </a:endParaRPr>
          </a:p>
          <a:p>
            <a:pPr eaLnBrk="1" hangingPunct="1">
              <a:buFontTx/>
              <a:buAutoNum type="arabicPeriod"/>
            </a:pPr>
            <a:r>
              <a:rPr lang="en-US">
                <a:latin typeface="Arial" pitchFamily="-84" charset="0"/>
                <a:ea typeface="ＭＳ Ｐゴシック" pitchFamily="-84" charset="-128"/>
                <a:cs typeface="ＭＳ Ｐゴシック" pitchFamily="-84" charset="-128"/>
              </a:rPr>
              <a:t>It is computationally easy for a sender A, knowing the public key and the message to be encrypted, </a:t>
            </a:r>
            <a:r>
              <a:rPr lang="en-US" i="1">
                <a:latin typeface="Arial" pitchFamily="-84" charset="0"/>
                <a:ea typeface="ＭＳ Ｐゴシック" pitchFamily="-84" charset="-128"/>
                <a:cs typeface="ＭＳ Ｐゴシック" pitchFamily="-84" charset="-128"/>
              </a:rPr>
              <a:t>M</a:t>
            </a:r>
            <a:r>
              <a:rPr lang="en-US">
                <a:latin typeface="Arial" pitchFamily="-84" charset="0"/>
                <a:ea typeface="ＭＳ Ｐゴシック" pitchFamily="-84" charset="-128"/>
                <a:cs typeface="ＭＳ Ｐゴシック" pitchFamily="-84" charset="-128"/>
              </a:rPr>
              <a:t>, to generate the corresponding </a:t>
            </a:r>
            <a:r>
              <a:rPr lang="en-US" err="1">
                <a:latin typeface="Arial" pitchFamily="-84" charset="0"/>
                <a:ea typeface="ＭＳ Ｐゴシック" pitchFamily="-84" charset="-128"/>
                <a:cs typeface="ＭＳ Ｐゴシック" pitchFamily="-84" charset="-128"/>
              </a:rPr>
              <a:t>ciphertext</a:t>
            </a:r>
            <a:r>
              <a:rPr lang="en-US">
                <a:latin typeface="Arial" pitchFamily="-84" charset="0"/>
                <a:ea typeface="ＭＳ Ｐゴシック" pitchFamily="-84" charset="-128"/>
                <a:cs typeface="ＭＳ Ｐゴシック" pitchFamily="-84" charset="-128"/>
              </a:rPr>
              <a:t>:  </a:t>
            </a:r>
          </a:p>
          <a:p>
            <a:pPr eaLnBrk="1" hangingPunct="1">
              <a:buFontTx/>
              <a:buNone/>
            </a:pPr>
            <a:r>
              <a:rPr lang="en-US">
                <a:latin typeface="Arial" pitchFamily="-84" charset="0"/>
                <a:ea typeface="ＭＳ Ｐゴシック" pitchFamily="-84" charset="-128"/>
                <a:cs typeface="ＭＳ Ｐゴシック" pitchFamily="-84" charset="-128"/>
              </a:rPr>
              <a:t>	</a:t>
            </a:r>
            <a:r>
              <a:rPr lang="en-US" i="1">
                <a:latin typeface="Arial" pitchFamily="-84" charset="0"/>
                <a:ea typeface="ＭＳ Ｐゴシック" pitchFamily="-84" charset="-128"/>
                <a:cs typeface="ＭＳ Ｐゴシック" pitchFamily="-84" charset="-128"/>
              </a:rPr>
              <a:t>C</a:t>
            </a:r>
            <a:r>
              <a:rPr lang="en-US">
                <a:latin typeface="Arial" pitchFamily="-84" charset="0"/>
                <a:ea typeface="ＭＳ Ｐゴシック" pitchFamily="-84" charset="-128"/>
                <a:cs typeface="ＭＳ Ｐゴシック" pitchFamily="-84" charset="-128"/>
              </a:rPr>
              <a:t> = E(</a:t>
            </a:r>
            <a:r>
              <a:rPr lang="en-US" i="1" err="1">
                <a:latin typeface="Arial" pitchFamily="-84" charset="0"/>
                <a:ea typeface="ＭＳ Ｐゴシック" pitchFamily="-84" charset="-128"/>
                <a:cs typeface="ＭＳ Ｐゴシック" pitchFamily="-84" charset="-128"/>
              </a:rPr>
              <a:t>PU</a:t>
            </a:r>
            <a:r>
              <a:rPr lang="en-US"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M</a:t>
            </a:r>
            <a:r>
              <a:rPr lang="en-US">
                <a:latin typeface="Arial" pitchFamily="-84" charset="0"/>
                <a:ea typeface="ＭＳ Ｐゴシック" pitchFamily="-84" charset="-128"/>
                <a:cs typeface="ＭＳ Ｐゴシック" pitchFamily="-84" charset="-128"/>
              </a:rPr>
              <a:t>) </a:t>
            </a:r>
          </a:p>
          <a:p>
            <a:pPr eaLnBrk="1" hangingPunct="1">
              <a:buFontTx/>
              <a:buNone/>
            </a:pPr>
            <a:r>
              <a:rPr lang="en-US">
                <a:latin typeface="Arial" pitchFamily="-84" charset="0"/>
                <a:ea typeface="ＭＳ Ｐゴシック" pitchFamily="-84" charset="-128"/>
                <a:cs typeface="ＭＳ Ｐゴシック" pitchFamily="-84" charset="-128"/>
              </a:rPr>
              <a:t>3. It is computationally easy for the receiver B to decrypt the resulting </a:t>
            </a:r>
            <a:r>
              <a:rPr lang="en-US" err="1">
                <a:latin typeface="Arial" pitchFamily="-84" charset="0"/>
                <a:ea typeface="ＭＳ Ｐゴシック" pitchFamily="-84" charset="-128"/>
                <a:cs typeface="ＭＳ Ｐゴシック" pitchFamily="-84" charset="-128"/>
              </a:rPr>
              <a:t>ciphertext</a:t>
            </a:r>
            <a:r>
              <a:rPr lang="en-US">
                <a:latin typeface="Arial" pitchFamily="-84" charset="0"/>
                <a:ea typeface="ＭＳ Ｐゴシック" pitchFamily="-84" charset="-128"/>
                <a:cs typeface="ＭＳ Ｐゴシック" pitchFamily="-84" charset="-128"/>
              </a:rPr>
              <a:t> using the private key to recover the original message:    </a:t>
            </a:r>
          </a:p>
          <a:p>
            <a:pPr eaLnBrk="1" hangingPunct="1">
              <a:buFontTx/>
              <a:buNone/>
            </a:pPr>
            <a:r>
              <a:rPr lang="en-US">
                <a:latin typeface="Arial" pitchFamily="-84" charset="0"/>
                <a:ea typeface="ＭＳ Ｐゴシック" pitchFamily="-84" charset="-128"/>
                <a:cs typeface="ＭＳ Ｐゴシック" pitchFamily="-84" charset="-128"/>
              </a:rPr>
              <a:t>	</a:t>
            </a:r>
            <a:r>
              <a:rPr lang="en-US" i="1">
                <a:latin typeface="Arial" pitchFamily="-84" charset="0"/>
                <a:ea typeface="ＭＳ Ｐゴシック" pitchFamily="-84" charset="-128"/>
                <a:cs typeface="ＭＳ Ｐゴシック" pitchFamily="-84" charset="-128"/>
              </a:rPr>
              <a:t>M</a:t>
            </a:r>
            <a:r>
              <a:rPr lang="en-US">
                <a:latin typeface="Arial" pitchFamily="-84" charset="0"/>
                <a:ea typeface="ＭＳ Ｐゴシック" pitchFamily="-84" charset="-128"/>
                <a:cs typeface="ＭＳ Ｐゴシック" pitchFamily="-84" charset="-128"/>
              </a:rPr>
              <a:t> = D(</a:t>
            </a:r>
            <a:r>
              <a:rPr lang="en-US" i="1" err="1">
                <a:latin typeface="Arial" pitchFamily="-84" charset="0"/>
                <a:ea typeface="ＭＳ Ｐゴシック" pitchFamily="-84" charset="-128"/>
                <a:cs typeface="ＭＳ Ｐゴシック" pitchFamily="-84" charset="-128"/>
              </a:rPr>
              <a:t>PR</a:t>
            </a:r>
            <a:r>
              <a:rPr lang="en-US"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C) </a:t>
            </a:r>
            <a:r>
              <a:rPr lang="en-US">
                <a:latin typeface="Arial" pitchFamily="-84" charset="0"/>
                <a:ea typeface="ＭＳ Ｐゴシック" pitchFamily="-84" charset="-128"/>
                <a:cs typeface="ＭＳ Ｐゴシック" pitchFamily="-84" charset="-128"/>
              </a:rPr>
              <a:t>= D[</a:t>
            </a:r>
            <a:r>
              <a:rPr lang="en-US" i="1" err="1">
                <a:latin typeface="Arial" pitchFamily="-84" charset="0"/>
                <a:ea typeface="ＭＳ Ｐゴシック" pitchFamily="-84" charset="-128"/>
                <a:cs typeface="ＭＳ Ｐゴシック" pitchFamily="-84" charset="-128"/>
              </a:rPr>
              <a:t>PR</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a:t>
            </a:r>
            <a:r>
              <a:rPr lang="en-US">
                <a:latin typeface="Arial" pitchFamily="-84" charset="0"/>
                <a:ea typeface="ＭＳ Ｐゴシック" pitchFamily="-84" charset="-128"/>
                <a:cs typeface="ＭＳ Ｐゴシック" pitchFamily="-84" charset="-128"/>
              </a:rPr>
              <a:t> E(</a:t>
            </a:r>
            <a:r>
              <a:rPr lang="en-US" i="1" err="1">
                <a:latin typeface="Arial" pitchFamily="-84" charset="0"/>
                <a:ea typeface="ＭＳ Ｐゴシック" pitchFamily="-84" charset="-128"/>
                <a:cs typeface="ＭＳ Ｐゴシック" pitchFamily="-84" charset="-128"/>
              </a:rPr>
              <a:t>PU</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M)</a:t>
            </a:r>
          </a:p>
          <a:p>
            <a:pPr eaLnBrk="1" hangingPunct="1">
              <a:buFontTx/>
              <a:buNone/>
            </a:pPr>
            <a:r>
              <a:rPr lang="en-US">
                <a:latin typeface="Arial" pitchFamily="-84" charset="0"/>
                <a:ea typeface="ＭＳ Ｐゴシック" pitchFamily="-84" charset="-128"/>
                <a:cs typeface="ＭＳ Ｐゴシック" pitchFamily="-84" charset="-128"/>
              </a:rPr>
              <a:t>4. It is computationally infeasible for an adversary, knowing the public key, </a:t>
            </a:r>
            <a:r>
              <a:rPr lang="en-US" i="1" err="1">
                <a:latin typeface="Arial" pitchFamily="-84" charset="0"/>
                <a:ea typeface="ＭＳ Ｐゴシック" pitchFamily="-84" charset="-128"/>
                <a:cs typeface="ＭＳ Ｐゴシック" pitchFamily="-84" charset="-128"/>
              </a:rPr>
              <a:t>PU</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a:t>
            </a:r>
            <a:r>
              <a:rPr lang="en-US">
                <a:latin typeface="Arial" pitchFamily="-84" charset="0"/>
                <a:ea typeface="ＭＳ Ｐゴシック" pitchFamily="-84" charset="-128"/>
                <a:cs typeface="ＭＳ Ｐゴシック" pitchFamily="-84" charset="-128"/>
              </a:rPr>
              <a:t> to determine the private key, </a:t>
            </a:r>
            <a:r>
              <a:rPr lang="en-US" i="1" err="1">
                <a:latin typeface="Arial" pitchFamily="-84" charset="0"/>
                <a:ea typeface="ＭＳ Ｐゴシック" pitchFamily="-84" charset="-128"/>
                <a:cs typeface="ＭＳ Ｐゴシック" pitchFamily="-84" charset="-128"/>
              </a:rPr>
              <a:t>PR</a:t>
            </a:r>
            <a:r>
              <a:rPr lang="en-US" sz="1300" i="1" baseline="-25000" err="1">
                <a:latin typeface="Arial" pitchFamily="-84" charset="0"/>
                <a:ea typeface="ＭＳ Ｐゴシック" pitchFamily="-84" charset="-128"/>
                <a:cs typeface="ＭＳ Ｐゴシック" pitchFamily="-84" charset="-128"/>
              </a:rPr>
              <a:t>b</a:t>
            </a:r>
            <a:endParaRPr lang="en-US" sz="1300" i="1" baseline="-25000">
              <a:latin typeface="Arial" pitchFamily="-84" charset="0"/>
              <a:ea typeface="ＭＳ Ｐゴシック" pitchFamily="-84" charset="-128"/>
              <a:cs typeface="ＭＳ Ｐゴシック" pitchFamily="-84" charset="-128"/>
            </a:endParaRPr>
          </a:p>
          <a:p>
            <a:pPr eaLnBrk="1" hangingPunct="1">
              <a:buFontTx/>
              <a:buNone/>
            </a:pPr>
            <a:r>
              <a:rPr lang="en-US">
                <a:latin typeface="Arial" pitchFamily="-84" charset="0"/>
                <a:ea typeface="ＭＳ Ｐゴシック" pitchFamily="-84" charset="-128"/>
                <a:cs typeface="ＭＳ Ｐゴシック" pitchFamily="-84" charset="-128"/>
              </a:rPr>
              <a:t>5. It is computationally infeasible for an adversary, knowing the public key, </a:t>
            </a:r>
            <a:r>
              <a:rPr lang="en-US" i="1" err="1">
                <a:latin typeface="Arial" pitchFamily="-84" charset="0"/>
                <a:ea typeface="ＭＳ Ｐゴシック" pitchFamily="-84" charset="-128"/>
                <a:cs typeface="ＭＳ Ｐゴシック" pitchFamily="-84" charset="-128"/>
              </a:rPr>
              <a:t>PU</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a:t>
            </a:r>
            <a:r>
              <a:rPr lang="en-US">
                <a:latin typeface="Arial" pitchFamily="-84" charset="0"/>
                <a:ea typeface="ＭＳ Ｐゴシック" pitchFamily="-84" charset="-128"/>
                <a:cs typeface="ＭＳ Ｐゴシック" pitchFamily="-84" charset="-128"/>
              </a:rPr>
              <a:t>and a </a:t>
            </a:r>
            <a:r>
              <a:rPr lang="en-US" err="1">
                <a:latin typeface="Arial" pitchFamily="-84" charset="0"/>
                <a:ea typeface="ＭＳ Ｐゴシック" pitchFamily="-84" charset="-128"/>
                <a:cs typeface="ＭＳ Ｐゴシック" pitchFamily="-84" charset="-128"/>
              </a:rPr>
              <a:t>ciphertext</a:t>
            </a:r>
            <a:r>
              <a:rPr lang="en-US">
                <a:latin typeface="Arial" pitchFamily="-84" charset="0"/>
                <a:ea typeface="ＭＳ Ｐゴシック" pitchFamily="-84" charset="-128"/>
                <a:cs typeface="ＭＳ Ｐゴシック" pitchFamily="-84" charset="-128"/>
              </a:rPr>
              <a:t>, </a:t>
            </a:r>
            <a:r>
              <a:rPr lang="en-US" i="1">
                <a:latin typeface="Arial" pitchFamily="-84" charset="0"/>
                <a:ea typeface="ＭＳ Ｐゴシック" pitchFamily="-84" charset="-128"/>
                <a:cs typeface="ＭＳ Ｐゴシック" pitchFamily="-84" charset="-128"/>
              </a:rPr>
              <a:t>C</a:t>
            </a:r>
            <a:r>
              <a:rPr lang="en-US">
                <a:latin typeface="Arial" pitchFamily="-84" charset="0"/>
                <a:ea typeface="ＭＳ Ｐゴシック" pitchFamily="-84" charset="-128"/>
                <a:cs typeface="ＭＳ Ｐゴシック" pitchFamily="-84" charset="-128"/>
              </a:rPr>
              <a:t>, to recover the original message, </a:t>
            </a:r>
            <a:r>
              <a:rPr lang="en-US" i="1">
                <a:latin typeface="Arial" pitchFamily="-84" charset="0"/>
                <a:ea typeface="ＭＳ Ｐゴシック" pitchFamily="-84" charset="-128"/>
                <a:cs typeface="ＭＳ Ｐゴシック" pitchFamily="-84" charset="-128"/>
              </a:rPr>
              <a:t>M</a:t>
            </a:r>
            <a:r>
              <a:rPr lang="en-US">
                <a:latin typeface="Arial" pitchFamily="-84" charset="0"/>
                <a:ea typeface="ＭＳ Ｐゴシック" pitchFamily="-84" charset="-128"/>
                <a:cs typeface="ＭＳ Ｐゴシック" pitchFamily="-84" charset="-128"/>
              </a:rPr>
              <a:t>.</a:t>
            </a:r>
          </a:p>
          <a:p>
            <a:pPr eaLnBrk="1" hangingPunct="1">
              <a:buFontTx/>
              <a:buNone/>
            </a:pPr>
            <a:r>
              <a:rPr lang="en-US">
                <a:latin typeface="Arial" pitchFamily="-84" charset="0"/>
                <a:ea typeface="ＭＳ Ｐゴシック" pitchFamily="-84" charset="-128"/>
                <a:cs typeface="ＭＳ Ｐゴシック" pitchFamily="-84" charset="-128"/>
              </a:rPr>
              <a:t>6. The two keys can be applied in either order: </a:t>
            </a:r>
          </a:p>
          <a:p>
            <a:pPr eaLnBrk="1" hangingPunct="1"/>
            <a:r>
              <a:rPr lang="en-US">
                <a:latin typeface="Arial" pitchFamily="-84" charset="0"/>
                <a:ea typeface="ＭＳ Ｐゴシック" pitchFamily="-84" charset="-128"/>
                <a:cs typeface="ＭＳ Ｐゴシック" pitchFamily="-84" charset="-128"/>
              </a:rPr>
              <a:t>	</a:t>
            </a:r>
            <a:r>
              <a:rPr lang="en-US" i="1">
                <a:latin typeface="Arial" pitchFamily="-84" charset="0"/>
                <a:ea typeface="ＭＳ Ｐゴシック" pitchFamily="-84" charset="-128"/>
                <a:cs typeface="ＭＳ Ｐゴシック" pitchFamily="-84" charset="-128"/>
              </a:rPr>
              <a:t>M = </a:t>
            </a:r>
            <a:r>
              <a:rPr lang="en-US" i="0">
                <a:latin typeface="Arial" pitchFamily="-84" charset="0"/>
                <a:ea typeface="ＭＳ Ｐゴシック" pitchFamily="-84" charset="-128"/>
                <a:cs typeface="ＭＳ Ｐゴシック" pitchFamily="-84" charset="-128"/>
              </a:rPr>
              <a:t>D[</a:t>
            </a:r>
            <a:r>
              <a:rPr lang="en-US" i="1" err="1">
                <a:latin typeface="Arial" pitchFamily="-84" charset="0"/>
                <a:ea typeface="ＭＳ Ｐゴシック" pitchFamily="-84" charset="-128"/>
                <a:cs typeface="ＭＳ Ｐゴシック" pitchFamily="-84" charset="-128"/>
              </a:rPr>
              <a:t>PU</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 </a:t>
            </a:r>
            <a:r>
              <a:rPr lang="en-US" i="0">
                <a:latin typeface="Arial" pitchFamily="-84" charset="0"/>
                <a:ea typeface="ＭＳ Ｐゴシック" pitchFamily="-84" charset="-128"/>
                <a:cs typeface="ＭＳ Ｐゴシック" pitchFamily="-84" charset="-128"/>
              </a:rPr>
              <a:t>E</a:t>
            </a:r>
            <a:r>
              <a:rPr lang="en-US" i="1">
                <a:latin typeface="Arial" pitchFamily="-84" charset="0"/>
                <a:ea typeface="ＭＳ Ｐゴシック" pitchFamily="-84" charset="-128"/>
                <a:cs typeface="ＭＳ Ｐゴシック" pitchFamily="-84" charset="-128"/>
              </a:rPr>
              <a:t>(</a:t>
            </a:r>
            <a:r>
              <a:rPr lang="en-US" i="1" err="1">
                <a:latin typeface="Arial" pitchFamily="-84" charset="0"/>
                <a:ea typeface="ＭＳ Ｐゴシック" pitchFamily="-84" charset="-128"/>
                <a:cs typeface="ＭＳ Ｐゴシック" pitchFamily="-84" charset="-128"/>
              </a:rPr>
              <a:t>PR</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M)] = </a:t>
            </a:r>
            <a:r>
              <a:rPr lang="en-US" i="0">
                <a:latin typeface="Arial" pitchFamily="-84" charset="0"/>
                <a:ea typeface="ＭＳ Ｐゴシック" pitchFamily="-84" charset="-128"/>
                <a:cs typeface="ＭＳ Ｐゴシック" pitchFamily="-84" charset="-128"/>
              </a:rPr>
              <a:t>D</a:t>
            </a:r>
            <a:r>
              <a:rPr lang="en-US" i="1">
                <a:latin typeface="Arial" pitchFamily="-84" charset="0"/>
                <a:ea typeface="ＭＳ Ｐゴシック" pitchFamily="-84" charset="-128"/>
                <a:cs typeface="ＭＳ Ｐゴシック" pitchFamily="-84" charset="-128"/>
              </a:rPr>
              <a:t>[</a:t>
            </a:r>
            <a:r>
              <a:rPr lang="en-US" i="1" err="1">
                <a:latin typeface="Arial" pitchFamily="-84" charset="0"/>
                <a:ea typeface="ＭＳ Ｐゴシック" pitchFamily="-84" charset="-128"/>
                <a:cs typeface="ＭＳ Ｐゴシック" pitchFamily="-84" charset="-128"/>
              </a:rPr>
              <a:t>PR</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a:t>
            </a:r>
            <a:r>
              <a:rPr lang="en-US" i="0">
                <a:latin typeface="Arial" pitchFamily="-84" charset="0"/>
                <a:ea typeface="ＭＳ Ｐゴシック" pitchFamily="-84" charset="-128"/>
                <a:cs typeface="ＭＳ Ｐゴシック" pitchFamily="-84" charset="-128"/>
              </a:rPr>
              <a:t>E</a:t>
            </a:r>
            <a:r>
              <a:rPr lang="en-US" i="1">
                <a:latin typeface="Arial" pitchFamily="-84" charset="0"/>
                <a:ea typeface="ＭＳ Ｐゴシック" pitchFamily="-84" charset="-128"/>
                <a:cs typeface="ＭＳ Ｐゴシック" pitchFamily="-84" charset="-128"/>
              </a:rPr>
              <a:t>(</a:t>
            </a:r>
            <a:r>
              <a:rPr lang="en-US" i="1" err="1">
                <a:latin typeface="Arial" pitchFamily="-84" charset="0"/>
                <a:ea typeface="ＭＳ Ｐゴシック" pitchFamily="-84" charset="-128"/>
                <a:cs typeface="ＭＳ Ｐゴシック" pitchFamily="-84" charset="-128"/>
              </a:rPr>
              <a:t>PU</a:t>
            </a:r>
            <a:r>
              <a:rPr lang="en-US" sz="1300" i="1" baseline="-25000" err="1">
                <a:latin typeface="Arial" pitchFamily="-84" charset="0"/>
                <a:ea typeface="ＭＳ Ｐゴシック" pitchFamily="-84" charset="-128"/>
                <a:cs typeface="ＭＳ Ｐゴシック" pitchFamily="-84" charset="-128"/>
              </a:rPr>
              <a:t>b</a:t>
            </a:r>
            <a:r>
              <a:rPr lang="en-US" i="1">
                <a:latin typeface="Arial" pitchFamily="-84" charset="0"/>
                <a:ea typeface="ＭＳ Ｐゴシック" pitchFamily="-84" charset="-128"/>
                <a:cs typeface="ＭＳ Ｐゴシック" pitchFamily="-84" charset="-128"/>
              </a:rPr>
              <a:t>, M)]</a:t>
            </a:r>
            <a:endParaRPr lang="en-US" i="1">
              <a:latin typeface="Times-Roman" charset="0"/>
              <a:ea typeface="ＭＳ Ｐゴシック" pitchFamily="-84" charset="-128"/>
              <a:cs typeface="ＭＳ Ｐゴシック" pitchFamily="-84" charset="-128"/>
            </a:endParaRPr>
          </a:p>
          <a:p>
            <a:pPr eaLnBrk="1" hangingPunct="1"/>
            <a:endParaRPr lang="en-US">
              <a:latin typeface="Arial" pitchFamily="-84" charset="0"/>
              <a:ea typeface="ＭＳ Ｐゴシック" pitchFamily="-84" charset="-128"/>
              <a:cs typeface="ＭＳ Ｐゴシック" pitchFamily="-84" charset="-128"/>
            </a:endParaRPr>
          </a:p>
          <a:p>
            <a:pPr eaLnBrk="1" hangingPunct="1"/>
            <a:r>
              <a:rPr lang="en-US">
                <a:latin typeface="Arial" pitchFamily="-84" charset="0"/>
                <a:ea typeface="ＭＳ Ｐゴシック" pitchFamily="-84" charset="-128"/>
                <a:cs typeface="ＭＳ Ｐゴシック" pitchFamily="-84" charset="-128"/>
              </a:rPr>
              <a:t>These are formidable requirements, as evidenced by the fact that only a few algorithms (RSA, elliptic curve cryptography, </a:t>
            </a:r>
            <a:r>
              <a:rPr lang="en-US" err="1">
                <a:latin typeface="Arial" pitchFamily="-84" charset="0"/>
                <a:ea typeface="ＭＳ Ｐゴシック" pitchFamily="-84" charset="-128"/>
                <a:cs typeface="ＭＳ Ｐゴシック" pitchFamily="-84" charset="-128"/>
              </a:rPr>
              <a:t>Diffie</a:t>
            </a:r>
            <a:r>
              <a:rPr lang="en-US">
                <a:latin typeface="Arial" pitchFamily="-84" charset="0"/>
                <a:ea typeface="ＭＳ Ｐゴシック" pitchFamily="-84" charset="-128"/>
                <a:cs typeface="ＭＳ Ｐゴシック" pitchFamily="-84" charset="-128"/>
              </a:rPr>
              <a:t>-Hellman, DSS) have received widespread acceptance in the several decades since the concept of public-key cryptography was proposed.</a:t>
            </a:r>
          </a:p>
        </p:txBody>
      </p:sp>
      <p:sp>
        <p:nvSpPr>
          <p:cNvPr id="5" name="Slide Number Placeholder 4">
            <a:extLst>
              <a:ext uri="{FF2B5EF4-FFF2-40B4-BE49-F238E27FC236}">
                <a16:creationId xmlns:a16="http://schemas.microsoft.com/office/drawing/2014/main" id="{40A0EC87-2FA5-4EA0-B954-BE941D39F4EB}"/>
              </a:ext>
            </a:extLst>
          </p:cNvPr>
          <p:cNvSpPr>
            <a:spLocks noGrp="1"/>
          </p:cNvSpPr>
          <p:nvPr>
            <p:ph type="sldNum" sz="quarter" idx="5"/>
          </p:nvPr>
        </p:nvSpPr>
        <p:spPr/>
        <p:txBody>
          <a:bodyPr/>
          <a:lstStyle/>
          <a:p>
            <a:pPr>
              <a:defRPr/>
            </a:pPr>
            <a:fld id="{643114AD-DAFD-41DA-863F-8D7ADE8A126D}" type="slidenum">
              <a:rPr lang="de-DE" altLang="en-US" smtClean="0"/>
              <a:pPr>
                <a:defRPr/>
              </a:pPr>
              <a:t>20</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62D666E8-A488-4F6D-9456-5606B96D7038}"/>
              </a:ext>
            </a:extLst>
          </p:cNvPr>
          <p:cNvSpPr>
            <a:spLocks noGrp="1"/>
          </p:cNvSpPr>
          <p:nvPr>
            <p:ph type="sldNum" sz="quarter" idx="5"/>
          </p:nvPr>
        </p:nvSpPr>
        <p:spPr/>
        <p:txBody>
          <a:bodyPr/>
          <a:lstStyle/>
          <a:p>
            <a:pPr>
              <a:defRPr/>
            </a:pPr>
            <a:fld id="{643114AD-DAFD-41DA-863F-8D7ADE8A126D}" type="slidenum">
              <a:rPr lang="de-DE" altLang="en-US" smtClean="0"/>
              <a:pPr>
                <a:defRPr/>
              </a:pPr>
              <a:t>21</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a:p>
        </p:txBody>
      </p:sp>
    </p:spTree>
    <p:extLst>
      <p:ext uri="{BB962C8B-B14F-4D97-AF65-F5344CB8AC3E}">
        <p14:creationId xmlns:p14="http://schemas.microsoft.com/office/powerpoint/2010/main" val="795878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b="1"/>
              <a:t>Cipher=</a:t>
            </a:r>
            <a:r>
              <a:rPr lang="en-US" sz="1300"/>
              <a:t>a secret system of writing;</a:t>
            </a:r>
            <a:endParaRPr lang="en-US"/>
          </a:p>
        </p:txBody>
      </p:sp>
      <p:sp>
        <p:nvSpPr>
          <p:cNvPr id="5" name="Slide Number Placeholder 4">
            <a:extLst>
              <a:ext uri="{FF2B5EF4-FFF2-40B4-BE49-F238E27FC236}">
                <a16:creationId xmlns:a16="http://schemas.microsoft.com/office/drawing/2014/main" id="{E7A306AA-0BB2-4BB1-B1C4-C766EA432897}"/>
              </a:ext>
            </a:extLst>
          </p:cNvPr>
          <p:cNvSpPr>
            <a:spLocks noGrp="1"/>
          </p:cNvSpPr>
          <p:nvPr>
            <p:ph type="sldNum" sz="quarter" idx="5"/>
          </p:nvPr>
        </p:nvSpPr>
        <p:spPr/>
        <p:txBody>
          <a:bodyPr/>
          <a:lstStyle/>
          <a:p>
            <a:pPr>
              <a:defRPr/>
            </a:pPr>
            <a:fld id="{643114AD-DAFD-41DA-863F-8D7ADE8A126D}" type="slidenum">
              <a:rPr lang="de-DE" altLang="en-US" smtClean="0"/>
              <a:pPr>
                <a:defRPr/>
              </a:pPr>
              <a:t>22</a:t>
            </a:fld>
            <a:endParaRPr lang="de-DE" altLang="en-US"/>
          </a:p>
        </p:txBody>
      </p:sp>
    </p:spTree>
    <p:extLst>
      <p:ext uri="{BB962C8B-B14F-4D97-AF65-F5344CB8AC3E}">
        <p14:creationId xmlns:p14="http://schemas.microsoft.com/office/powerpoint/2010/main" val="2116737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a:t>
            </a:r>
            <a:endParaRPr lang="en-AU">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6341E04C-EEE9-4863-B19F-1E388ABA1D02}"/>
              </a:ext>
            </a:extLst>
          </p:cNvPr>
          <p:cNvSpPr>
            <a:spLocks noGrp="1"/>
          </p:cNvSpPr>
          <p:nvPr>
            <p:ph type="sldNum" sz="quarter" idx="5"/>
          </p:nvPr>
        </p:nvSpPr>
        <p:spPr/>
        <p:txBody>
          <a:bodyPr/>
          <a:lstStyle/>
          <a:p>
            <a:pPr>
              <a:defRPr/>
            </a:pPr>
            <a:fld id="{643114AD-DAFD-41DA-863F-8D7ADE8A126D}" type="slidenum">
              <a:rPr lang="de-DE" altLang="en-US" smtClean="0"/>
              <a:pPr>
                <a:defRPr/>
              </a:pPr>
              <a:t>23</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None/>
            </a:pPr>
            <a:endParaRPr lang="en-US">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5D080327-895F-43D4-B82B-CAF24361A63D}"/>
              </a:ext>
            </a:extLst>
          </p:cNvPr>
          <p:cNvSpPr>
            <a:spLocks noGrp="1"/>
          </p:cNvSpPr>
          <p:nvPr>
            <p:ph type="sldNum" sz="quarter" idx="5"/>
          </p:nvPr>
        </p:nvSpPr>
        <p:spPr/>
        <p:txBody>
          <a:bodyPr/>
          <a:lstStyle/>
          <a:p>
            <a:pPr>
              <a:defRPr/>
            </a:pPr>
            <a:fld id="{643114AD-DAFD-41DA-863F-8D7ADE8A126D}" type="slidenum">
              <a:rPr lang="de-DE" altLang="en-US" smtClean="0"/>
              <a:pPr>
                <a:defRPr/>
              </a:pPr>
              <a:t>25</a:t>
            </a:fld>
            <a:endParaRPr lang="de-DE" altLang="en-US"/>
          </a:p>
        </p:txBody>
      </p:sp>
    </p:spTree>
    <p:extLst>
      <p:ext uri="{BB962C8B-B14F-4D97-AF65-F5344CB8AC3E}">
        <p14:creationId xmlns:p14="http://schemas.microsoft.com/office/powerpoint/2010/main" val="502984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None/>
            </a:pPr>
            <a:endParaRPr lang="en-US">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5D080327-895F-43D4-B82B-CAF24361A63D}"/>
              </a:ext>
            </a:extLst>
          </p:cNvPr>
          <p:cNvSpPr>
            <a:spLocks noGrp="1"/>
          </p:cNvSpPr>
          <p:nvPr>
            <p:ph type="sldNum" sz="quarter" idx="5"/>
          </p:nvPr>
        </p:nvSpPr>
        <p:spPr/>
        <p:txBody>
          <a:bodyPr/>
          <a:lstStyle/>
          <a:p>
            <a:pPr>
              <a:defRPr/>
            </a:pPr>
            <a:fld id="{643114AD-DAFD-41DA-863F-8D7ADE8A126D}" type="slidenum">
              <a:rPr lang="de-DE" altLang="en-US" smtClean="0"/>
              <a:pPr>
                <a:defRPr/>
              </a:pPr>
              <a:t>26</a:t>
            </a:fld>
            <a:endParaRPr lang="de-DE" altLang="en-US"/>
          </a:p>
        </p:txBody>
      </p:sp>
    </p:spTree>
    <p:extLst>
      <p:ext uri="{BB962C8B-B14F-4D97-AF65-F5344CB8AC3E}">
        <p14:creationId xmlns:p14="http://schemas.microsoft.com/office/powerpoint/2010/main" val="278642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Figure 9.5 summarizes the RSA algorithm. It corresponds to Figure 9.1a: Alice</a:t>
            </a:r>
          </a:p>
          <a:p>
            <a:r>
              <a:rPr lang="en-US" sz="1300">
                <a:latin typeface="Arial" charset="0"/>
                <a:ea typeface="ＭＳ Ｐゴシック" pitchFamily="-107" charset="-128"/>
                <a:cs typeface="ＭＳ Ｐゴシック" pitchFamily="-107" charset="-128"/>
              </a:rPr>
              <a:t>generates a public/private key pair; Bob encrypts using Alice’s public key; and Alice</a:t>
            </a:r>
          </a:p>
          <a:p>
            <a:r>
              <a:rPr lang="en-US" sz="1300">
                <a:latin typeface="Arial" charset="0"/>
                <a:ea typeface="ＭＳ Ｐゴシック" pitchFamily="-107" charset="-128"/>
                <a:cs typeface="ＭＳ Ｐゴシック" pitchFamily="-107" charset="-128"/>
              </a:rPr>
              <a:t>decrypts using her private key.</a:t>
            </a:r>
            <a:endParaRPr lang="en-AU">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A805AD8A-3E45-4711-AD20-0FF580FC41DA}"/>
              </a:ext>
            </a:extLst>
          </p:cNvPr>
          <p:cNvSpPr>
            <a:spLocks noGrp="1"/>
          </p:cNvSpPr>
          <p:nvPr>
            <p:ph type="sldNum" sz="quarter" idx="5"/>
          </p:nvPr>
        </p:nvSpPr>
        <p:spPr/>
        <p:txBody>
          <a:bodyPr/>
          <a:lstStyle/>
          <a:p>
            <a:pPr>
              <a:defRPr/>
            </a:pPr>
            <a:fld id="{643114AD-DAFD-41DA-863F-8D7ADE8A126D}" type="slidenum">
              <a:rPr lang="de-DE" altLang="en-US" smtClean="0"/>
              <a:pPr>
                <a:defRPr/>
              </a:pPr>
              <a:t>27</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a:t>
            </a:r>
            <a:endParaRPr lang="en-US" b="0" i="1">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2C5BA1C7-B7C0-4E5F-9981-F288EF61ACED}"/>
              </a:ext>
            </a:extLst>
          </p:cNvPr>
          <p:cNvSpPr>
            <a:spLocks noGrp="1"/>
          </p:cNvSpPr>
          <p:nvPr>
            <p:ph type="sldNum" sz="quarter" idx="5"/>
          </p:nvPr>
        </p:nvSpPr>
        <p:spPr/>
        <p:txBody>
          <a:bodyPr/>
          <a:lstStyle/>
          <a:p>
            <a:pPr>
              <a:defRPr/>
            </a:pPr>
            <a:fld id="{643114AD-DAFD-41DA-863F-8D7ADE8A126D}" type="slidenum">
              <a:rPr lang="de-DE" altLang="en-US" smtClean="0"/>
              <a:pPr>
                <a:defRPr/>
              </a:pPr>
              <a:t>28</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For this algorithm to be satisfactory for public-key encryption, the following requirements</a:t>
            </a:r>
          </a:p>
          <a:p>
            <a:r>
              <a:rPr lang="en-US" sz="1300">
                <a:latin typeface="Arial" charset="0"/>
                <a:ea typeface="ＭＳ Ｐゴシック" pitchFamily="-107" charset="-128"/>
                <a:cs typeface="ＭＳ Ｐゴシック" pitchFamily="-107" charset="-128"/>
              </a:rPr>
              <a:t>must be met.</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1. It is possible to find values of e, d, and n such that </a:t>
            </a:r>
            <a:r>
              <a:rPr lang="en-US" sz="1300" i="1">
                <a:latin typeface="Arial" charset="0"/>
                <a:ea typeface="ＭＳ Ｐゴシック" pitchFamily="-107" charset="-128"/>
                <a:cs typeface="ＭＳ Ｐゴシック" pitchFamily="-107" charset="-128"/>
              </a:rPr>
              <a:t>M</a:t>
            </a:r>
            <a:r>
              <a:rPr lang="en-US" sz="1300" i="1" baseline="30000">
                <a:latin typeface="Arial" charset="0"/>
                <a:ea typeface="ＭＳ Ｐゴシック" pitchFamily="-107" charset="-128"/>
                <a:cs typeface="ＭＳ Ｐゴシック" pitchFamily="-107" charset="-128"/>
              </a:rPr>
              <a:t>ed</a:t>
            </a:r>
            <a:r>
              <a:rPr lang="en-US" sz="1300">
                <a:latin typeface="Arial" charset="0"/>
                <a:ea typeface="ＭＳ Ｐゴシック" pitchFamily="-107" charset="-128"/>
                <a:cs typeface="ＭＳ Ｐゴシック" pitchFamily="-107" charset="-128"/>
              </a:rPr>
              <a:t> mod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 </a:t>
            </a:r>
            <a:r>
              <a:rPr lang="en-US" sz="1300" i="1">
                <a:latin typeface="Arial" charset="0"/>
                <a:ea typeface="ＭＳ Ｐゴシック" pitchFamily="-107" charset="-128"/>
                <a:cs typeface="ＭＳ Ｐゴシック" pitchFamily="-107" charset="-128"/>
              </a:rPr>
              <a:t>M</a:t>
            </a:r>
            <a:r>
              <a:rPr lang="en-US" sz="1300">
                <a:latin typeface="Arial" charset="0"/>
                <a:ea typeface="ＭＳ Ｐゴシック" pitchFamily="-107" charset="-128"/>
                <a:cs typeface="ＭＳ Ｐゴシック" pitchFamily="-107" charset="-128"/>
              </a:rPr>
              <a:t> for all </a:t>
            </a:r>
            <a:r>
              <a:rPr lang="en-US" sz="1300" i="1">
                <a:latin typeface="Arial" charset="0"/>
                <a:ea typeface="ＭＳ Ｐゴシック" pitchFamily="-107" charset="-128"/>
                <a:cs typeface="ＭＳ Ｐゴシック" pitchFamily="-107" charset="-128"/>
              </a:rPr>
              <a:t>M &lt; n </a:t>
            </a:r>
            <a:r>
              <a:rPr lang="en-US" sz="1300">
                <a:latin typeface="Arial" charset="0"/>
                <a:ea typeface="ＭＳ Ｐゴシック" pitchFamily="-107" charset="-128"/>
                <a:cs typeface="ＭＳ Ｐゴシック" pitchFamily="-107" charset="-128"/>
              </a:rPr>
              <a:t>.</a:t>
            </a:r>
          </a:p>
          <a:p>
            <a:r>
              <a:rPr lang="en-US" sz="1300">
                <a:latin typeface="Arial" charset="0"/>
                <a:ea typeface="ＭＳ Ｐゴシック" pitchFamily="-107" charset="-128"/>
                <a:cs typeface="ＭＳ Ｐゴシック" pitchFamily="-107" charset="-128"/>
              </a:rPr>
              <a:t>2. It is relatively easy to calculate </a:t>
            </a:r>
            <a:r>
              <a:rPr lang="en-US" sz="1300" i="1">
                <a:latin typeface="Arial" charset="0"/>
                <a:ea typeface="ＭＳ Ｐゴシック" pitchFamily="-107" charset="-128"/>
                <a:cs typeface="ＭＳ Ｐゴシック" pitchFamily="-107" charset="-128"/>
              </a:rPr>
              <a:t>M</a:t>
            </a:r>
            <a:r>
              <a:rPr lang="en-US" sz="1300" i="1" baseline="30000">
                <a:latin typeface="Arial" charset="0"/>
                <a:ea typeface="ＭＳ Ｐゴシック" pitchFamily="-107" charset="-128"/>
                <a:cs typeface="ＭＳ Ｐゴシック" pitchFamily="-107" charset="-128"/>
              </a:rPr>
              <a:t>e</a:t>
            </a:r>
            <a:r>
              <a:rPr lang="en-US" sz="1300" baseline="30000">
                <a:latin typeface="Arial" charset="0"/>
                <a:ea typeface="ＭＳ Ｐゴシック" pitchFamily="-107" charset="-128"/>
                <a:cs typeface="ＭＳ Ｐゴシック" pitchFamily="-107" charset="-128"/>
              </a:rPr>
              <a:t> </a:t>
            </a:r>
            <a:r>
              <a:rPr lang="en-US" sz="1300">
                <a:latin typeface="Arial" charset="0"/>
                <a:ea typeface="ＭＳ Ｐゴシック" pitchFamily="-107" charset="-128"/>
                <a:cs typeface="ＭＳ Ｐゴシック" pitchFamily="-107" charset="-128"/>
              </a:rPr>
              <a:t>mod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and </a:t>
            </a:r>
            <a:r>
              <a:rPr lang="en-US" sz="1300" i="1">
                <a:latin typeface="Arial" charset="0"/>
                <a:ea typeface="ＭＳ Ｐゴシック" pitchFamily="-107" charset="-128"/>
                <a:cs typeface="ＭＳ Ｐゴシック" pitchFamily="-107" charset="-128"/>
              </a:rPr>
              <a:t>C</a:t>
            </a:r>
            <a:r>
              <a:rPr lang="en-US" sz="1300" i="1" baseline="30000">
                <a:latin typeface="Arial" charset="0"/>
                <a:ea typeface="ＭＳ Ｐゴシック" pitchFamily="-107" charset="-128"/>
                <a:cs typeface="ＭＳ Ｐゴシック" pitchFamily="-107" charset="-128"/>
              </a:rPr>
              <a:t>d</a:t>
            </a:r>
            <a:r>
              <a:rPr lang="en-US" sz="1300">
                <a:latin typeface="Arial" charset="0"/>
                <a:ea typeface="ＭＳ Ｐゴシック" pitchFamily="-107" charset="-128"/>
                <a:cs typeface="ＭＳ Ｐゴシック" pitchFamily="-107" charset="-128"/>
              </a:rPr>
              <a:t> mod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for all values of </a:t>
            </a:r>
            <a:r>
              <a:rPr lang="en-US" sz="1300" i="1">
                <a:latin typeface="Arial" charset="0"/>
                <a:ea typeface="ＭＳ Ｐゴシック" pitchFamily="-107" charset="-128"/>
                <a:cs typeface="ＭＳ Ｐゴシック" pitchFamily="-107" charset="-128"/>
              </a:rPr>
              <a:t>M &lt; n .</a:t>
            </a:r>
          </a:p>
          <a:p>
            <a:r>
              <a:rPr lang="en-US" sz="1300">
                <a:latin typeface="Arial" charset="0"/>
                <a:ea typeface="ＭＳ Ｐゴシック" pitchFamily="-107" charset="-128"/>
                <a:cs typeface="ＭＳ Ｐゴシック" pitchFamily="-107" charset="-128"/>
              </a:rPr>
              <a:t>3. It is infeasible to determine </a:t>
            </a:r>
            <a:r>
              <a:rPr lang="en-US" sz="1300" i="1">
                <a:latin typeface="Arial" charset="0"/>
                <a:ea typeface="ＭＳ Ｐゴシック" pitchFamily="-107" charset="-128"/>
                <a:cs typeface="ＭＳ Ｐゴシック" pitchFamily="-107" charset="-128"/>
              </a:rPr>
              <a:t>d</a:t>
            </a:r>
            <a:r>
              <a:rPr lang="en-US" sz="1300">
                <a:latin typeface="Arial" charset="0"/>
                <a:ea typeface="ＭＳ Ｐゴシック" pitchFamily="-107" charset="-128"/>
                <a:cs typeface="ＭＳ Ｐゴシック" pitchFamily="-107" charset="-128"/>
              </a:rPr>
              <a:t> given </a:t>
            </a:r>
            <a:r>
              <a:rPr lang="en-US" sz="1300" i="1">
                <a:latin typeface="Arial" charset="0"/>
                <a:ea typeface="ＭＳ Ｐゴシック" pitchFamily="-107" charset="-128"/>
                <a:cs typeface="ＭＳ Ｐゴシック" pitchFamily="-107" charset="-128"/>
              </a:rPr>
              <a:t>e</a:t>
            </a:r>
            <a:r>
              <a:rPr lang="en-US" sz="1300">
                <a:latin typeface="Arial" charset="0"/>
                <a:ea typeface="ＭＳ Ｐゴシック" pitchFamily="-107" charset="-128"/>
                <a:cs typeface="ＭＳ Ｐゴシック" pitchFamily="-107" charset="-128"/>
              </a:rPr>
              <a:t> and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a:t>
            </a:r>
            <a:endParaRPr lang="en-AU" b="0">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2D946959-3E6D-485E-8E8C-BF80B0C7344F}"/>
              </a:ext>
            </a:extLst>
          </p:cNvPr>
          <p:cNvSpPr>
            <a:spLocks noGrp="1"/>
          </p:cNvSpPr>
          <p:nvPr>
            <p:ph type="sldNum" sz="quarter" idx="5"/>
          </p:nvPr>
        </p:nvSpPr>
        <p:spPr/>
        <p:txBody>
          <a:bodyPr/>
          <a:lstStyle/>
          <a:p>
            <a:pPr>
              <a:defRPr/>
            </a:pPr>
            <a:fld id="{643114AD-DAFD-41DA-863F-8D7ADE8A126D}" type="slidenum">
              <a:rPr lang="de-DE" altLang="en-US" smtClean="0"/>
              <a:pPr>
                <a:defRPr/>
              </a:pPr>
              <a:t>29</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12E355D9-2BCB-4AFA-B5E3-B73597909C61}"/>
              </a:ext>
            </a:extLst>
          </p:cNvPr>
          <p:cNvSpPr>
            <a:spLocks noGrp="1"/>
          </p:cNvSpPr>
          <p:nvPr>
            <p:ph type="sldNum" sz="quarter" idx="5"/>
          </p:nvPr>
        </p:nvSpPr>
        <p:spPr/>
        <p:txBody>
          <a:bodyPr/>
          <a:lstStyle/>
          <a:p>
            <a:pPr>
              <a:defRPr/>
            </a:pPr>
            <a:fld id="{643114AD-DAFD-41DA-863F-8D7ADE8A126D}" type="slidenum">
              <a:rPr lang="de-DE" altLang="en-US" smtClean="0"/>
              <a:pPr>
                <a:defRPr/>
              </a:pPr>
              <a:t>30</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Both encryption and decryption in RSA</a:t>
            </a:r>
          </a:p>
          <a:p>
            <a:r>
              <a:rPr lang="en-US" sz="1300">
                <a:latin typeface="Arial" charset="0"/>
                <a:ea typeface="ＭＳ Ｐゴシック" pitchFamily="-107" charset="-128"/>
                <a:cs typeface="ＭＳ Ｐゴシック" pitchFamily="-107" charset="-128"/>
              </a:rPr>
              <a:t>involve raising an integer to an integer power, mod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 If the exponentiation is done</a:t>
            </a:r>
          </a:p>
          <a:p>
            <a:r>
              <a:rPr lang="en-US" sz="1300">
                <a:latin typeface="Arial" charset="0"/>
                <a:ea typeface="ＭＳ Ｐゴシック" pitchFamily="-107" charset="-128"/>
                <a:cs typeface="ＭＳ Ｐゴシック" pitchFamily="-107" charset="-128"/>
              </a:rPr>
              <a:t>over the integers and then reduced modulo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 the intermediate values would be</a:t>
            </a:r>
          </a:p>
          <a:p>
            <a:r>
              <a:rPr lang="en-US" sz="1300">
                <a:latin typeface="Arial" charset="0"/>
                <a:ea typeface="ＭＳ Ｐゴシック" pitchFamily="-107" charset="-128"/>
                <a:cs typeface="ＭＳ Ｐゴシック" pitchFamily="-107" charset="-128"/>
              </a:rPr>
              <a:t>gargantuan. Fortunately, as the preceding example shows, we can make use of a</a:t>
            </a:r>
          </a:p>
          <a:p>
            <a:r>
              <a:rPr lang="en-US" sz="1300">
                <a:latin typeface="Arial" charset="0"/>
                <a:ea typeface="ＭＳ Ｐゴシック" pitchFamily="-107" charset="-128"/>
                <a:cs typeface="ＭＳ Ｐゴシック" pitchFamily="-107" charset="-128"/>
              </a:rPr>
              <a:t>property of modular arithmetic:</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a:t>
            </a:r>
            <a:r>
              <a:rPr lang="en-US" sz="1300" i="1">
                <a:latin typeface="Arial" charset="0"/>
                <a:ea typeface="ＭＳ Ｐゴシック" pitchFamily="-107" charset="-128"/>
                <a:cs typeface="ＭＳ Ｐゴシック" pitchFamily="-107" charset="-128"/>
              </a:rPr>
              <a:t>a</a:t>
            </a:r>
            <a:r>
              <a:rPr lang="en-US" sz="1300">
                <a:latin typeface="Arial" charset="0"/>
                <a:ea typeface="ＭＳ Ｐゴシック" pitchFamily="-107" charset="-128"/>
                <a:cs typeface="ＭＳ Ｐゴシック" pitchFamily="-107" charset="-128"/>
              </a:rPr>
              <a:t> mod </a:t>
            </a:r>
            <a:r>
              <a:rPr lang="en-US" sz="1300" i="1">
                <a:latin typeface="Arial" charset="0"/>
                <a:ea typeface="ＭＳ Ｐゴシック" pitchFamily="-107" charset="-128"/>
                <a:cs typeface="ＭＳ Ｐゴシック" pitchFamily="-107" charset="-128"/>
              </a:rPr>
              <a:t>n </a:t>
            </a:r>
            <a:r>
              <a:rPr lang="en-US" sz="1300">
                <a:latin typeface="Arial" charset="0"/>
                <a:ea typeface="ＭＳ Ｐゴシック" pitchFamily="-107" charset="-128"/>
                <a:cs typeface="ＭＳ Ｐゴシック" pitchFamily="-107" charset="-128"/>
              </a:rPr>
              <a:t>) * (</a:t>
            </a:r>
            <a:r>
              <a:rPr lang="en-US" sz="1300" i="1">
                <a:latin typeface="Arial" charset="0"/>
                <a:ea typeface="ＭＳ Ｐゴシック" pitchFamily="-107" charset="-128"/>
                <a:cs typeface="ＭＳ Ｐゴシック" pitchFamily="-107" charset="-128"/>
              </a:rPr>
              <a:t>b </a:t>
            </a:r>
            <a:r>
              <a:rPr lang="en-US" sz="1300">
                <a:latin typeface="Arial" charset="0"/>
                <a:ea typeface="ＭＳ Ｐゴシック" pitchFamily="-107" charset="-128"/>
                <a:cs typeface="ＭＳ Ｐゴシック" pitchFamily="-107" charset="-128"/>
              </a:rPr>
              <a:t>mod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 mod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 (</a:t>
            </a:r>
            <a:r>
              <a:rPr lang="en-US" sz="1300" i="1">
                <a:latin typeface="Arial" charset="0"/>
                <a:ea typeface="ＭＳ Ｐゴシック" pitchFamily="-107" charset="-128"/>
                <a:cs typeface="ＭＳ Ｐゴシック" pitchFamily="-107" charset="-128"/>
              </a:rPr>
              <a:t>a * b </a:t>
            </a:r>
            <a:r>
              <a:rPr lang="en-US" sz="1300">
                <a:latin typeface="Arial" charset="0"/>
                <a:ea typeface="ＭＳ Ｐゴシック" pitchFamily="-107" charset="-128"/>
                <a:cs typeface="ＭＳ Ｐゴシック" pitchFamily="-107" charset="-128"/>
              </a:rPr>
              <a:t>) mod </a:t>
            </a:r>
            <a:r>
              <a:rPr lang="en-US" sz="1300" i="1">
                <a:latin typeface="Arial" charset="0"/>
                <a:ea typeface="ＭＳ Ｐゴシック" pitchFamily="-107" charset="-128"/>
                <a:cs typeface="ＭＳ Ｐゴシック" pitchFamily="-107" charset="-128"/>
              </a:rPr>
              <a:t>n</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Thus, we can reduce intermediate results modulo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 This makes the calculation</a:t>
            </a:r>
          </a:p>
          <a:p>
            <a:r>
              <a:rPr lang="en-US" sz="1300">
                <a:latin typeface="Arial" charset="0"/>
                <a:ea typeface="ＭＳ Ｐゴシック" pitchFamily="-107" charset="-128"/>
                <a:cs typeface="ＭＳ Ｐゴシック" pitchFamily="-107" charset="-128"/>
              </a:rPr>
              <a:t>practical.</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Another consideration is the efficiency of exponentiation, because with RSA,</a:t>
            </a:r>
          </a:p>
          <a:p>
            <a:r>
              <a:rPr lang="en-US" sz="1300">
                <a:latin typeface="Arial" charset="0"/>
                <a:ea typeface="ＭＳ Ｐゴシック" pitchFamily="-107" charset="-128"/>
                <a:cs typeface="ＭＳ Ｐゴシック" pitchFamily="-107" charset="-128"/>
              </a:rPr>
              <a:t>we are dealing with potentially large exponents. To see how efficiency might be increased,</a:t>
            </a:r>
          </a:p>
          <a:p>
            <a:r>
              <a:rPr lang="en-US" sz="1300">
                <a:latin typeface="Arial" charset="0"/>
                <a:ea typeface="ＭＳ Ｐゴシック" pitchFamily="-107" charset="-128"/>
                <a:cs typeface="ＭＳ Ｐゴシック" pitchFamily="-107" charset="-128"/>
              </a:rPr>
              <a:t>consider that we wish to compute x</a:t>
            </a:r>
            <a:r>
              <a:rPr lang="en-US" sz="1300" baseline="30000">
                <a:latin typeface="Arial" charset="0"/>
                <a:ea typeface="ＭＳ Ｐゴシック" pitchFamily="-107" charset="-128"/>
                <a:cs typeface="ＭＳ Ｐゴシック" pitchFamily="-107" charset="-128"/>
              </a:rPr>
              <a:t>16</a:t>
            </a:r>
            <a:r>
              <a:rPr lang="en-US" sz="1300">
                <a:latin typeface="Arial" charset="0"/>
                <a:ea typeface="ＭＳ Ｐゴシック" pitchFamily="-107" charset="-128"/>
                <a:cs typeface="ＭＳ Ｐゴシック" pitchFamily="-107" charset="-128"/>
              </a:rPr>
              <a:t> . A straightforward approach requires</a:t>
            </a:r>
          </a:p>
          <a:p>
            <a:r>
              <a:rPr lang="en-US" sz="1300">
                <a:latin typeface="Arial" charset="0"/>
                <a:ea typeface="ＭＳ Ｐゴシック" pitchFamily="-107" charset="-128"/>
                <a:cs typeface="ＭＳ Ｐゴシック" pitchFamily="-107" charset="-128"/>
              </a:rPr>
              <a:t>15 multiplications:</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x</a:t>
            </a:r>
            <a:r>
              <a:rPr lang="en-US" sz="1300" baseline="30000">
                <a:latin typeface="Arial" charset="0"/>
                <a:ea typeface="ＭＳ Ｐゴシック" pitchFamily="-107" charset="-128"/>
                <a:cs typeface="ＭＳ Ｐゴシック" pitchFamily="-107" charset="-128"/>
              </a:rPr>
              <a:t>16</a:t>
            </a:r>
            <a:r>
              <a:rPr lang="en-US" sz="1300">
                <a:latin typeface="Arial" charset="0"/>
                <a:ea typeface="ＭＳ Ｐゴシック" pitchFamily="-107" charset="-128"/>
                <a:cs typeface="ＭＳ Ｐゴシック" pitchFamily="-107" charset="-128"/>
              </a:rPr>
              <a:t> = </a:t>
            </a:r>
            <a:r>
              <a:rPr lang="en-US" sz="1300" i="1">
                <a:latin typeface="Arial" charset="0"/>
                <a:ea typeface="ＭＳ Ｐゴシック" pitchFamily="-107" charset="-128"/>
                <a:cs typeface="ＭＳ Ｐゴシック" pitchFamily="-107" charset="-128"/>
              </a:rPr>
              <a:t>x * x * x * x * x * x * x * x * x * x * x * x * x * x * x * x</a:t>
            </a:r>
          </a:p>
          <a:p>
            <a:endParaRPr lang="en-US" sz="1300" i="1">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However, we can achieve the same final result with only four multiplications if we</a:t>
            </a:r>
          </a:p>
          <a:p>
            <a:r>
              <a:rPr lang="en-US" sz="1300">
                <a:latin typeface="Arial" charset="0"/>
                <a:ea typeface="ＭＳ Ｐゴシック" pitchFamily="-107" charset="-128"/>
                <a:cs typeface="ＭＳ Ｐゴシック" pitchFamily="-107" charset="-128"/>
              </a:rPr>
              <a:t>repeatedly take the square of each partial result, successively forming (x</a:t>
            </a:r>
            <a:r>
              <a:rPr lang="en-US" sz="1300" baseline="30000">
                <a:latin typeface="Arial" charset="0"/>
                <a:ea typeface="ＭＳ Ｐゴシック" pitchFamily="-107" charset="-128"/>
                <a:cs typeface="ＭＳ Ｐゴシック" pitchFamily="-107" charset="-128"/>
              </a:rPr>
              <a:t>2</a:t>
            </a:r>
            <a:r>
              <a:rPr lang="en-US" sz="1300">
                <a:latin typeface="Arial" charset="0"/>
                <a:ea typeface="ＭＳ Ｐゴシック" pitchFamily="-107" charset="-128"/>
                <a:cs typeface="ＭＳ Ｐゴシック" pitchFamily="-107" charset="-128"/>
              </a:rPr>
              <a:t> , x</a:t>
            </a:r>
            <a:r>
              <a:rPr lang="en-US" sz="1300" baseline="30000">
                <a:latin typeface="Arial" charset="0"/>
                <a:ea typeface="ＭＳ Ｐゴシック" pitchFamily="-107" charset="-128"/>
                <a:cs typeface="ＭＳ Ｐゴシック" pitchFamily="-107" charset="-128"/>
              </a:rPr>
              <a:t>4</a:t>
            </a:r>
            <a:r>
              <a:rPr lang="en-US" sz="1300">
                <a:latin typeface="Arial" charset="0"/>
                <a:ea typeface="ＭＳ Ｐゴシック" pitchFamily="-107" charset="-128"/>
                <a:cs typeface="ＭＳ Ｐゴシック" pitchFamily="-107" charset="-128"/>
              </a:rPr>
              <a:t> , x</a:t>
            </a:r>
            <a:r>
              <a:rPr lang="en-US" sz="1300" baseline="30000">
                <a:latin typeface="Arial" charset="0"/>
                <a:ea typeface="ＭＳ Ｐゴシック" pitchFamily="-107" charset="-128"/>
                <a:cs typeface="ＭＳ Ｐゴシック" pitchFamily="-107" charset="-128"/>
              </a:rPr>
              <a:t>8</a:t>
            </a:r>
            <a:r>
              <a:rPr lang="en-US" sz="1300">
                <a:latin typeface="Arial" charset="0"/>
                <a:ea typeface="ＭＳ Ｐゴシック" pitchFamily="-107" charset="-128"/>
                <a:cs typeface="ＭＳ Ｐゴシック" pitchFamily="-107" charset="-128"/>
              </a:rPr>
              <a:t> , x</a:t>
            </a:r>
            <a:r>
              <a:rPr lang="en-US" sz="1300" baseline="30000">
                <a:latin typeface="Arial" charset="0"/>
                <a:ea typeface="ＭＳ Ｐゴシック" pitchFamily="-107" charset="-128"/>
                <a:cs typeface="ＭＳ Ｐゴシック" pitchFamily="-107" charset="-128"/>
              </a:rPr>
              <a:t>16 </a:t>
            </a:r>
            <a:r>
              <a:rPr lang="en-US" sz="1300">
                <a:latin typeface="Arial" charset="0"/>
                <a:ea typeface="ＭＳ Ｐゴシック" pitchFamily="-107" charset="-128"/>
                <a:cs typeface="ＭＳ Ｐゴシック" pitchFamily="-107" charset="-128"/>
              </a:rPr>
              <a:t>).</a:t>
            </a:r>
            <a:endParaRPr lang="en-US" b="0" i="0">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A2F034C7-2CBC-4645-8B78-7E078FB2729C}"/>
              </a:ext>
            </a:extLst>
          </p:cNvPr>
          <p:cNvSpPr>
            <a:spLocks noGrp="1"/>
          </p:cNvSpPr>
          <p:nvPr>
            <p:ph type="sldNum" sz="quarter" idx="5"/>
          </p:nvPr>
        </p:nvSpPr>
        <p:spPr/>
        <p:txBody>
          <a:bodyPr/>
          <a:lstStyle/>
          <a:p>
            <a:pPr>
              <a:defRPr/>
            </a:pPr>
            <a:fld id="{643114AD-DAFD-41DA-863F-8D7ADE8A126D}" type="slidenum">
              <a:rPr lang="de-DE" altLang="en-US" smtClean="0"/>
              <a:pPr>
                <a:defRPr/>
              </a:pPr>
              <a:t>31</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We can therefore develop the algorithm for computing </a:t>
            </a:r>
            <a:r>
              <a:rPr lang="en-US" sz="1300" i="1" err="1">
                <a:latin typeface="Arial" charset="0"/>
                <a:ea typeface="ＭＳ Ｐゴシック" pitchFamily="-107" charset="-128"/>
                <a:cs typeface="ＭＳ Ｐゴシック" pitchFamily="-107" charset="-128"/>
              </a:rPr>
              <a:t>a</a:t>
            </a:r>
            <a:r>
              <a:rPr lang="en-US" sz="1300" baseline="30000" err="1">
                <a:latin typeface="Arial" charset="0"/>
                <a:ea typeface="ＭＳ Ｐゴシック" pitchFamily="-107" charset="-128"/>
                <a:cs typeface="ＭＳ Ｐゴシック" pitchFamily="-107" charset="-128"/>
              </a:rPr>
              <a:t>b</a:t>
            </a:r>
            <a:r>
              <a:rPr lang="en-US" sz="1300">
                <a:latin typeface="Arial" charset="0"/>
                <a:ea typeface="ＭＳ Ｐゴシック" pitchFamily="-107" charset="-128"/>
                <a:cs typeface="ＭＳ Ｐゴシック" pitchFamily="-107" charset="-128"/>
              </a:rPr>
              <a:t> mod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shown in</a:t>
            </a:r>
          </a:p>
          <a:p>
            <a:r>
              <a:rPr lang="en-US" sz="1300">
                <a:latin typeface="Arial" charset="0"/>
                <a:ea typeface="ＭＳ Ｐゴシック" pitchFamily="-107" charset="-128"/>
                <a:cs typeface="ＭＳ Ｐゴシック" pitchFamily="-107" charset="-128"/>
              </a:rPr>
              <a:t>Figure 9.8.</a:t>
            </a:r>
            <a:endParaRPr lang="en-US" b="0">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F4FA0B04-779F-428B-AC70-8F0F008E3B19}"/>
              </a:ext>
            </a:extLst>
          </p:cNvPr>
          <p:cNvSpPr>
            <a:spLocks noGrp="1"/>
          </p:cNvSpPr>
          <p:nvPr>
            <p:ph type="sldNum" sz="quarter" idx="5"/>
          </p:nvPr>
        </p:nvSpPr>
        <p:spPr/>
        <p:txBody>
          <a:bodyPr/>
          <a:lstStyle/>
          <a:p>
            <a:pPr>
              <a:defRPr/>
            </a:pPr>
            <a:fld id="{643114AD-DAFD-41DA-863F-8D7ADE8A126D}" type="slidenum">
              <a:rPr lang="de-DE" altLang="en-US" smtClean="0"/>
              <a:pPr>
                <a:defRPr/>
              </a:pPr>
              <a:t>32</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85C7793-E8CC-4A22-A26E-2FAB1981FCE2}"/>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a:extLst>
              <a:ext uri="{FF2B5EF4-FFF2-40B4-BE49-F238E27FC236}">
                <a16:creationId xmlns:a16="http://schemas.microsoft.com/office/drawing/2014/main" id="{DD3DCE11-4733-4768-B2BE-CF43029D46B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Table 9.4 shows an example of the execution of this algorithm. Note that the variable </a:t>
            </a:r>
            <a:r>
              <a:rPr lang="en-US" sz="1300" i="1">
                <a:latin typeface="Arial" charset="0"/>
                <a:ea typeface="ＭＳ Ｐゴシック" pitchFamily="-107" charset="-128"/>
                <a:cs typeface="ＭＳ Ｐゴシック" pitchFamily="-107" charset="-128"/>
              </a:rPr>
              <a:t>c</a:t>
            </a:r>
            <a:r>
              <a:rPr lang="en-US" sz="1300">
                <a:latin typeface="Arial" charset="0"/>
                <a:ea typeface="ＭＳ Ｐゴシック" pitchFamily="-107" charset="-128"/>
                <a:cs typeface="ＭＳ Ｐゴシック" pitchFamily="-107" charset="-128"/>
              </a:rPr>
              <a:t> is not needed; it is included for explanatory purposes. The final value of </a:t>
            </a:r>
            <a:r>
              <a:rPr lang="en-US" sz="1300" i="1">
                <a:latin typeface="Arial" charset="0"/>
                <a:ea typeface="ＭＳ Ｐゴシック" pitchFamily="-107" charset="-128"/>
                <a:cs typeface="ＭＳ Ｐゴシック" pitchFamily="-107" charset="-128"/>
              </a:rPr>
              <a:t>c </a:t>
            </a:r>
            <a:r>
              <a:rPr lang="en-US" sz="1300">
                <a:latin typeface="Arial" charset="0"/>
                <a:ea typeface="ＭＳ Ｐゴシック" pitchFamily="-107" charset="-128"/>
                <a:cs typeface="ＭＳ Ｐゴシック" pitchFamily="-107" charset="-128"/>
              </a:rPr>
              <a:t>is the value of the exponent.</a:t>
            </a:r>
            <a:endParaRPr lang="en-US"/>
          </a:p>
        </p:txBody>
      </p:sp>
      <p:sp>
        <p:nvSpPr>
          <p:cNvPr id="5" name="Slide Number Placeholder 4">
            <a:extLst>
              <a:ext uri="{FF2B5EF4-FFF2-40B4-BE49-F238E27FC236}">
                <a16:creationId xmlns:a16="http://schemas.microsoft.com/office/drawing/2014/main" id="{1AC9CD5F-7021-4845-8914-068F6FD479D2}"/>
              </a:ext>
            </a:extLst>
          </p:cNvPr>
          <p:cNvSpPr>
            <a:spLocks noGrp="1"/>
          </p:cNvSpPr>
          <p:nvPr>
            <p:ph type="sldNum" sz="quarter" idx="5"/>
          </p:nvPr>
        </p:nvSpPr>
        <p:spPr/>
        <p:txBody>
          <a:bodyPr/>
          <a:lstStyle/>
          <a:p>
            <a:pPr>
              <a:defRPr/>
            </a:pPr>
            <a:fld id="{643114AD-DAFD-41DA-863F-8D7ADE8A126D}" type="slidenum">
              <a:rPr lang="de-DE" altLang="en-US" smtClean="0"/>
              <a:pPr>
                <a:defRPr/>
              </a:pPr>
              <a:t>33</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478" eaLnBrk="1" hangingPunct="1">
              <a:defRPr/>
            </a:pPr>
            <a:endParaRPr lang="en-US">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A2B09293-395C-4C5E-A020-3736F650639A}"/>
              </a:ext>
            </a:extLst>
          </p:cNvPr>
          <p:cNvSpPr>
            <a:spLocks noGrp="1"/>
          </p:cNvSpPr>
          <p:nvPr>
            <p:ph type="sldNum" sz="quarter" idx="5"/>
          </p:nvPr>
        </p:nvSpPr>
        <p:spPr/>
        <p:txBody>
          <a:bodyPr/>
          <a:lstStyle/>
          <a:p>
            <a:pPr>
              <a:defRPr/>
            </a:pPr>
            <a:fld id="{643114AD-DAFD-41DA-863F-8D7ADE8A126D}" type="slidenum">
              <a:rPr lang="de-DE" altLang="en-US" smtClean="0"/>
              <a:pPr>
                <a:defRPr/>
              </a:pPr>
              <a:t>34</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atin typeface="Arial" pitchFamily="-84" charset="0"/>
                <a:ea typeface="ＭＳ Ｐゴシック" pitchFamily="-84" charset="-128"/>
                <a:cs typeface="ＭＳ Ｐゴシック" pitchFamily="-84" charset="-128"/>
              </a:rPr>
              <a:t>We cannot similarly choose a small constant value of </a:t>
            </a:r>
            <a:r>
              <a:rPr lang="en-US" i="1">
                <a:latin typeface="Arial" pitchFamily="-84" charset="0"/>
                <a:ea typeface="ＭＳ Ｐゴシック" pitchFamily="-84" charset="-128"/>
                <a:cs typeface="ＭＳ Ｐゴシック" pitchFamily="-84" charset="-128"/>
              </a:rPr>
              <a:t>d </a:t>
            </a:r>
            <a:r>
              <a:rPr lang="en-US">
                <a:latin typeface="Arial" pitchFamily="-84" charset="0"/>
                <a:ea typeface="ＭＳ Ｐゴシック" pitchFamily="-84" charset="-128"/>
                <a:cs typeface="ＭＳ Ｐゴシック" pitchFamily="-84" charset="-128"/>
              </a:rPr>
              <a:t>for efficient operation. A small value of </a:t>
            </a:r>
            <a:r>
              <a:rPr lang="en-US" i="1">
                <a:latin typeface="Arial" pitchFamily="-84" charset="0"/>
                <a:ea typeface="ＭＳ Ｐゴシック" pitchFamily="-84" charset="-128"/>
                <a:cs typeface="ＭＳ Ｐゴシック" pitchFamily="-84" charset="-128"/>
              </a:rPr>
              <a:t>d</a:t>
            </a:r>
            <a:r>
              <a:rPr lang="en-US">
                <a:latin typeface="Arial" pitchFamily="-84" charset="0"/>
                <a:ea typeface="ＭＳ Ｐゴシック" pitchFamily="-84" charset="-128"/>
                <a:cs typeface="ＭＳ Ｐゴシック" pitchFamily="-84" charset="-128"/>
              </a:rPr>
              <a:t> is vulnerable to a brute-force attack and to other forms of cryptanalysis [WIEN90]. However, there is a way to speed up computation using the</a:t>
            </a:r>
            <a:r>
              <a:rPr lang="en-US" baseline="0">
                <a:latin typeface="Arial" pitchFamily="-84" charset="0"/>
                <a:ea typeface="ＭＳ Ｐゴシック" pitchFamily="-84" charset="-128"/>
                <a:cs typeface="ＭＳ Ｐゴシック" pitchFamily="-84" charset="-128"/>
              </a:rPr>
              <a:t> </a:t>
            </a:r>
            <a:r>
              <a:rPr lang="en-US">
                <a:latin typeface="Arial" pitchFamily="-84" charset="0"/>
                <a:ea typeface="ＭＳ Ｐゴシック" pitchFamily="-84" charset="-128"/>
                <a:cs typeface="ＭＳ Ｐゴシック" pitchFamily="-84" charset="-128"/>
              </a:rPr>
              <a:t>CRT.</a:t>
            </a:r>
          </a:p>
          <a:p>
            <a:pPr eaLnBrk="1" hangingPunct="1"/>
            <a:endParaRPr lang="en-AU">
              <a:latin typeface="Arial" pitchFamily="-84" charset="0"/>
              <a:ea typeface="ＭＳ Ｐゴシック" pitchFamily="-84" charset="-128"/>
              <a:cs typeface="ＭＳ Ｐゴシック" pitchFamily="-84" charset="-128"/>
            </a:endParaRPr>
          </a:p>
          <a:p>
            <a:r>
              <a:rPr lang="en-US" sz="1300">
                <a:latin typeface="Arial" charset="0"/>
                <a:ea typeface="ＭＳ Ｐゴシック" pitchFamily="-107" charset="-128"/>
                <a:cs typeface="ＭＳ Ｐゴシック" pitchFamily="-107" charset="-128"/>
              </a:rPr>
              <a:t>The quantities </a:t>
            </a:r>
            <a:r>
              <a:rPr lang="en-US" sz="1300" i="1">
                <a:latin typeface="Arial" charset="0"/>
                <a:ea typeface="ＭＳ Ｐゴシック" pitchFamily="-107" charset="-128"/>
                <a:cs typeface="ＭＳ Ｐゴシック" pitchFamily="-107" charset="-128"/>
              </a:rPr>
              <a:t>d</a:t>
            </a:r>
            <a:r>
              <a:rPr lang="en-US" sz="1300">
                <a:latin typeface="Arial" charset="0"/>
                <a:ea typeface="ＭＳ Ｐゴシック" pitchFamily="-107" charset="-128"/>
                <a:cs typeface="ＭＳ Ｐゴシック" pitchFamily="-107" charset="-128"/>
              </a:rPr>
              <a:t> mod (</a:t>
            </a:r>
            <a:r>
              <a:rPr lang="en-US" sz="1300" i="1">
                <a:latin typeface="Arial" charset="0"/>
                <a:ea typeface="ＭＳ Ｐゴシック" pitchFamily="-107" charset="-128"/>
                <a:cs typeface="ＭＳ Ｐゴシック" pitchFamily="-107" charset="-128"/>
              </a:rPr>
              <a:t>p - 1</a:t>
            </a:r>
            <a:r>
              <a:rPr lang="en-US" sz="1300">
                <a:latin typeface="Arial" charset="0"/>
                <a:ea typeface="ＭＳ Ｐゴシック" pitchFamily="-107" charset="-128"/>
                <a:cs typeface="ＭＳ Ｐゴシック" pitchFamily="-107" charset="-128"/>
              </a:rPr>
              <a:t>) and </a:t>
            </a:r>
            <a:r>
              <a:rPr lang="en-US" sz="1300" i="1">
                <a:latin typeface="Arial" charset="0"/>
                <a:ea typeface="ＭＳ Ｐゴシック" pitchFamily="-107" charset="-128"/>
                <a:cs typeface="ＭＳ Ｐゴシック" pitchFamily="-107" charset="-128"/>
              </a:rPr>
              <a:t>d</a:t>
            </a:r>
            <a:r>
              <a:rPr lang="en-US" sz="1300">
                <a:latin typeface="Arial" charset="0"/>
                <a:ea typeface="ＭＳ Ｐゴシック" pitchFamily="-107" charset="-128"/>
                <a:cs typeface="ＭＳ Ｐゴシック" pitchFamily="-107" charset="-128"/>
              </a:rPr>
              <a:t> mod (</a:t>
            </a:r>
            <a:r>
              <a:rPr lang="en-US" sz="1300" i="1">
                <a:latin typeface="Arial" charset="0"/>
                <a:ea typeface="ＭＳ Ｐゴシック" pitchFamily="-107" charset="-128"/>
                <a:cs typeface="ＭＳ Ｐゴシック" pitchFamily="-107" charset="-128"/>
              </a:rPr>
              <a:t>q - 1</a:t>
            </a:r>
            <a:r>
              <a:rPr lang="en-US" sz="1300">
                <a:latin typeface="Arial" charset="0"/>
                <a:ea typeface="ＭＳ Ｐゴシック" pitchFamily="-107" charset="-128"/>
                <a:cs typeface="ＭＳ Ｐゴシック" pitchFamily="-107" charset="-128"/>
              </a:rPr>
              <a:t>) can be </a:t>
            </a:r>
            <a:r>
              <a:rPr lang="en-US" sz="1300" err="1">
                <a:latin typeface="Arial" charset="0"/>
                <a:ea typeface="ＭＳ Ｐゴシック" pitchFamily="-107" charset="-128"/>
                <a:cs typeface="ＭＳ Ｐゴシック" pitchFamily="-107" charset="-128"/>
              </a:rPr>
              <a:t>precalculated</a:t>
            </a:r>
            <a:r>
              <a:rPr lang="en-US" sz="1300">
                <a:latin typeface="Arial" charset="0"/>
                <a:ea typeface="ＭＳ Ｐゴシック" pitchFamily="-107" charset="-128"/>
                <a:cs typeface="ＭＳ Ｐゴシック" pitchFamily="-107" charset="-128"/>
              </a:rPr>
              <a:t>. The end</a:t>
            </a:r>
          </a:p>
          <a:p>
            <a:r>
              <a:rPr lang="en-US" sz="1300">
                <a:latin typeface="Arial" charset="0"/>
                <a:ea typeface="ＭＳ Ｐゴシック" pitchFamily="-107" charset="-128"/>
                <a:cs typeface="ＭＳ Ｐゴシック" pitchFamily="-107" charset="-128"/>
              </a:rPr>
              <a:t>result is that the calculation is approximately four times as fast as evaluating </a:t>
            </a:r>
            <a:r>
              <a:rPr lang="en-US" sz="1300" i="1">
                <a:latin typeface="Arial" charset="0"/>
                <a:ea typeface="ＭＳ Ｐゴシック" pitchFamily="-107" charset="-128"/>
                <a:cs typeface="ＭＳ Ｐゴシック" pitchFamily="-107" charset="-128"/>
              </a:rPr>
              <a:t>M = C</a:t>
            </a:r>
            <a:r>
              <a:rPr lang="en-US" sz="2800" i="1" baseline="30000">
                <a:solidFill>
                  <a:schemeClr val="tx2"/>
                </a:solidFill>
                <a:latin typeface="+mn-lt"/>
                <a:ea typeface="ＭＳ Ｐゴシック" pitchFamily="-84" charset="-128"/>
              </a:rPr>
              <a:t>d</a:t>
            </a:r>
          </a:p>
          <a:p>
            <a:r>
              <a:rPr lang="en-US" sz="1300">
                <a:latin typeface="Arial" charset="0"/>
                <a:ea typeface="ＭＳ Ｐゴシック" pitchFamily="-107" charset="-128"/>
                <a:cs typeface="ＭＳ Ｐゴシック" pitchFamily="-107" charset="-128"/>
              </a:rPr>
              <a:t> mod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directly [BONE02].</a:t>
            </a:r>
            <a:endParaRPr lang="en-AU">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C24D3077-0FB1-478F-BF93-8DECA27077F3}"/>
              </a:ext>
            </a:extLst>
          </p:cNvPr>
          <p:cNvSpPr>
            <a:spLocks noGrp="1"/>
          </p:cNvSpPr>
          <p:nvPr>
            <p:ph type="sldNum" sz="quarter" idx="5"/>
          </p:nvPr>
        </p:nvSpPr>
        <p:spPr/>
        <p:txBody>
          <a:bodyPr/>
          <a:lstStyle/>
          <a:p>
            <a:pPr>
              <a:defRPr/>
            </a:pPr>
            <a:fld id="{643114AD-DAFD-41DA-863F-8D7ADE8A126D}" type="slidenum">
              <a:rPr lang="de-DE" altLang="en-US" smtClean="0"/>
              <a:pPr>
                <a:defRPr/>
              </a:pPr>
              <a:t>35</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Before the application of the public-key cryptosystem, each</a:t>
            </a:r>
          </a:p>
          <a:p>
            <a:r>
              <a:rPr lang="en-US" sz="1300">
                <a:latin typeface="Arial" charset="0"/>
                <a:ea typeface="ＭＳ Ｐゴシック" pitchFamily="-107" charset="-128"/>
                <a:cs typeface="ＭＳ Ｐゴシック" pitchFamily="-107" charset="-128"/>
              </a:rPr>
              <a:t>participant must generate a pair of keys. This involves the following tasks.</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Determining two prime numbers,</a:t>
            </a:r>
            <a:r>
              <a:rPr lang="en-US" sz="1300" i="1">
                <a:latin typeface="Arial" charset="0"/>
                <a:ea typeface="ＭＳ Ｐゴシック" pitchFamily="-107" charset="-128"/>
                <a:cs typeface="ＭＳ Ｐゴシック" pitchFamily="-107" charset="-128"/>
              </a:rPr>
              <a:t> p </a:t>
            </a:r>
            <a:r>
              <a:rPr lang="en-US" sz="1300">
                <a:latin typeface="Arial" charset="0"/>
                <a:ea typeface="ＭＳ Ｐゴシック" pitchFamily="-107" charset="-128"/>
                <a:cs typeface="ＭＳ Ｐゴシック" pitchFamily="-107" charset="-128"/>
              </a:rPr>
              <a:t>and </a:t>
            </a:r>
            <a:r>
              <a:rPr lang="en-US" sz="1300" i="1">
                <a:latin typeface="Arial" charset="0"/>
                <a:ea typeface="ＭＳ Ｐゴシック" pitchFamily="-107" charset="-128"/>
                <a:cs typeface="ＭＳ Ｐゴシック" pitchFamily="-107" charset="-128"/>
              </a:rPr>
              <a:t>q</a:t>
            </a:r>
            <a:r>
              <a:rPr lang="en-US" sz="1300">
                <a:latin typeface="Arial" charset="0"/>
                <a:ea typeface="ＭＳ Ｐゴシック" pitchFamily="-107" charset="-128"/>
                <a:cs typeface="ＭＳ Ｐゴシック" pitchFamily="-107" charset="-128"/>
              </a:rPr>
              <a:t>.</a:t>
            </a:r>
          </a:p>
          <a:p>
            <a:r>
              <a:rPr lang="en-US" sz="1300">
                <a:latin typeface="Arial" charset="0"/>
                <a:ea typeface="ＭＳ Ｐゴシック" pitchFamily="-107" charset="-128"/>
                <a:cs typeface="ＭＳ Ｐゴシック" pitchFamily="-107" charset="-128"/>
              </a:rPr>
              <a:t>• Selecting either </a:t>
            </a:r>
            <a:r>
              <a:rPr lang="en-US" sz="1300" i="1">
                <a:latin typeface="Arial" charset="0"/>
                <a:ea typeface="ＭＳ Ｐゴシック" pitchFamily="-107" charset="-128"/>
                <a:cs typeface="ＭＳ Ｐゴシック" pitchFamily="-107" charset="-128"/>
              </a:rPr>
              <a:t>e</a:t>
            </a:r>
            <a:r>
              <a:rPr lang="en-US" sz="1300">
                <a:latin typeface="Arial" charset="0"/>
                <a:ea typeface="ＭＳ Ｐゴシック" pitchFamily="-107" charset="-128"/>
                <a:cs typeface="ＭＳ Ｐゴシック" pitchFamily="-107" charset="-128"/>
              </a:rPr>
              <a:t> or </a:t>
            </a:r>
            <a:r>
              <a:rPr lang="en-US" sz="1300" i="1">
                <a:latin typeface="Arial" charset="0"/>
                <a:ea typeface="ＭＳ Ｐゴシック" pitchFamily="-107" charset="-128"/>
                <a:cs typeface="ＭＳ Ｐゴシック" pitchFamily="-107" charset="-128"/>
              </a:rPr>
              <a:t>d</a:t>
            </a:r>
            <a:r>
              <a:rPr lang="en-US" sz="1300">
                <a:latin typeface="Arial" charset="0"/>
                <a:ea typeface="ＭＳ Ｐゴシック" pitchFamily="-107" charset="-128"/>
                <a:cs typeface="ＭＳ Ｐゴシック" pitchFamily="-107" charset="-128"/>
              </a:rPr>
              <a:t> and calculating the other.</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First, consider the selection of </a:t>
            </a:r>
            <a:r>
              <a:rPr lang="en-US" sz="1300" i="1">
                <a:latin typeface="Arial" charset="0"/>
                <a:ea typeface="ＭＳ Ｐゴシック" pitchFamily="-107" charset="-128"/>
                <a:cs typeface="ＭＳ Ｐゴシック" pitchFamily="-107" charset="-128"/>
              </a:rPr>
              <a:t>p </a:t>
            </a:r>
            <a:r>
              <a:rPr lang="en-US" sz="1300">
                <a:latin typeface="Arial" charset="0"/>
                <a:ea typeface="ＭＳ Ｐゴシック" pitchFamily="-107" charset="-128"/>
                <a:cs typeface="ＭＳ Ｐゴシック" pitchFamily="-107" charset="-128"/>
              </a:rPr>
              <a:t>and </a:t>
            </a:r>
            <a:r>
              <a:rPr lang="en-US" sz="1300" i="1">
                <a:latin typeface="Arial" charset="0"/>
                <a:ea typeface="ＭＳ Ｐゴシック" pitchFamily="-107" charset="-128"/>
                <a:cs typeface="ＭＳ Ｐゴシック" pitchFamily="-107" charset="-128"/>
              </a:rPr>
              <a:t>q</a:t>
            </a:r>
            <a:r>
              <a:rPr lang="en-US" sz="1300">
                <a:latin typeface="Arial" charset="0"/>
                <a:ea typeface="ＭＳ Ｐゴシック" pitchFamily="-107" charset="-128"/>
                <a:cs typeface="ＭＳ Ｐゴシック" pitchFamily="-107" charset="-128"/>
              </a:rPr>
              <a:t> . Because the value of </a:t>
            </a:r>
            <a:r>
              <a:rPr lang="en-US" sz="1300" i="1">
                <a:latin typeface="Arial" charset="0"/>
                <a:ea typeface="ＭＳ Ｐゴシック" pitchFamily="-107" charset="-128"/>
                <a:cs typeface="ＭＳ Ｐゴシック" pitchFamily="-107" charset="-128"/>
              </a:rPr>
              <a:t>n = </a:t>
            </a:r>
            <a:r>
              <a:rPr lang="en-US" sz="1300" i="1" err="1">
                <a:latin typeface="Arial" charset="0"/>
                <a:ea typeface="ＭＳ Ｐゴシック" pitchFamily="-107" charset="-128"/>
                <a:cs typeface="ＭＳ Ｐゴシック" pitchFamily="-107" charset="-128"/>
              </a:rPr>
              <a:t>pq</a:t>
            </a:r>
            <a:r>
              <a:rPr lang="en-US" sz="1300" i="1">
                <a:latin typeface="Arial" charset="0"/>
                <a:ea typeface="ＭＳ Ｐゴシック" pitchFamily="-107" charset="-128"/>
                <a:cs typeface="ＭＳ Ｐゴシック" pitchFamily="-107" charset="-128"/>
              </a:rPr>
              <a:t> </a:t>
            </a:r>
            <a:r>
              <a:rPr lang="en-US" sz="1300">
                <a:latin typeface="Arial" charset="0"/>
                <a:ea typeface="ＭＳ Ｐゴシック" pitchFamily="-107" charset="-128"/>
                <a:cs typeface="ＭＳ Ｐゴシック" pitchFamily="-107" charset="-128"/>
              </a:rPr>
              <a:t>will be</a:t>
            </a:r>
          </a:p>
          <a:p>
            <a:r>
              <a:rPr lang="en-US" sz="1300">
                <a:latin typeface="Arial" charset="0"/>
                <a:ea typeface="ＭＳ Ｐゴシック" pitchFamily="-107" charset="-128"/>
                <a:cs typeface="ＭＳ Ｐゴシック" pitchFamily="-107" charset="-128"/>
              </a:rPr>
              <a:t>known to any potential adversary, in order to prevent the discovery of </a:t>
            </a:r>
            <a:r>
              <a:rPr lang="en-US" sz="1300" i="1">
                <a:latin typeface="Arial" charset="0"/>
                <a:ea typeface="ＭＳ Ｐゴシック" pitchFamily="-107" charset="-128"/>
                <a:cs typeface="ＭＳ Ｐゴシック" pitchFamily="-107" charset="-128"/>
              </a:rPr>
              <a:t>p</a:t>
            </a:r>
            <a:r>
              <a:rPr lang="en-US" sz="1300">
                <a:latin typeface="Arial" charset="0"/>
                <a:ea typeface="ＭＳ Ｐゴシック" pitchFamily="-107" charset="-128"/>
                <a:cs typeface="ＭＳ Ｐゴシック" pitchFamily="-107" charset="-128"/>
              </a:rPr>
              <a:t> and </a:t>
            </a:r>
            <a:r>
              <a:rPr lang="en-US" sz="1300" i="1">
                <a:latin typeface="Arial" charset="0"/>
                <a:ea typeface="ＭＳ Ｐゴシック" pitchFamily="-107" charset="-128"/>
                <a:cs typeface="ＭＳ Ｐゴシック" pitchFamily="-107" charset="-128"/>
              </a:rPr>
              <a:t>q</a:t>
            </a:r>
            <a:r>
              <a:rPr lang="en-US" sz="1300">
                <a:latin typeface="Arial" charset="0"/>
                <a:ea typeface="ＭＳ Ｐゴシック" pitchFamily="-107" charset="-128"/>
                <a:cs typeface="ＭＳ Ｐゴシック" pitchFamily="-107" charset="-128"/>
              </a:rPr>
              <a:t> by</a:t>
            </a:r>
          </a:p>
          <a:p>
            <a:r>
              <a:rPr lang="en-US" sz="1300">
                <a:latin typeface="Arial" charset="0"/>
                <a:ea typeface="ＭＳ Ｐゴシック" pitchFamily="-107" charset="-128"/>
                <a:cs typeface="ＭＳ Ｐゴシック" pitchFamily="-107" charset="-128"/>
              </a:rPr>
              <a:t>exhaustive methods, these primes must be chosen from a sufficiently large set (i.e.,</a:t>
            </a:r>
          </a:p>
          <a:p>
            <a:r>
              <a:rPr lang="en-US" sz="1300" i="1">
                <a:latin typeface="Arial" charset="0"/>
                <a:ea typeface="ＭＳ Ｐゴシック" pitchFamily="-107" charset="-128"/>
                <a:cs typeface="ＭＳ Ｐゴシック" pitchFamily="-107" charset="-128"/>
              </a:rPr>
              <a:t>p </a:t>
            </a:r>
            <a:r>
              <a:rPr lang="en-US" sz="1300">
                <a:latin typeface="Arial" charset="0"/>
                <a:ea typeface="ＭＳ Ｐゴシック" pitchFamily="-107" charset="-128"/>
                <a:cs typeface="ＭＳ Ｐゴシック" pitchFamily="-107" charset="-128"/>
              </a:rPr>
              <a:t>and </a:t>
            </a:r>
            <a:r>
              <a:rPr lang="en-US" sz="1300" i="1">
                <a:latin typeface="Arial" charset="0"/>
                <a:ea typeface="ＭＳ Ｐゴシック" pitchFamily="-107" charset="-128"/>
                <a:cs typeface="ＭＳ Ｐゴシック" pitchFamily="-107" charset="-128"/>
              </a:rPr>
              <a:t>q</a:t>
            </a:r>
            <a:r>
              <a:rPr lang="en-US" sz="1300">
                <a:latin typeface="Arial" charset="0"/>
                <a:ea typeface="ＭＳ Ｐゴシック" pitchFamily="-107" charset="-128"/>
                <a:cs typeface="ＭＳ Ｐゴシック" pitchFamily="-107" charset="-128"/>
              </a:rPr>
              <a:t> must be large numbers). On the other hand, the method used for finding</a:t>
            </a:r>
          </a:p>
          <a:p>
            <a:r>
              <a:rPr lang="en-US" sz="1300">
                <a:latin typeface="Arial" charset="0"/>
                <a:ea typeface="ＭＳ Ｐゴシック" pitchFamily="-107" charset="-128"/>
                <a:cs typeface="ＭＳ Ｐゴシック" pitchFamily="-107" charset="-128"/>
              </a:rPr>
              <a:t>large primes must be reasonably efficient.</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At present, there are no useful techniques that yield arbitrarily large primes,</a:t>
            </a:r>
          </a:p>
          <a:p>
            <a:r>
              <a:rPr lang="en-US" sz="1300">
                <a:latin typeface="Arial" charset="0"/>
                <a:ea typeface="ＭＳ Ｐゴシック" pitchFamily="-107" charset="-128"/>
                <a:cs typeface="ＭＳ Ｐゴシック" pitchFamily="-107" charset="-128"/>
              </a:rPr>
              <a:t>so some other means of tackling the problem is needed. The procedure that is generally</a:t>
            </a:r>
          </a:p>
          <a:p>
            <a:r>
              <a:rPr lang="en-US" sz="1300">
                <a:latin typeface="Arial" charset="0"/>
                <a:ea typeface="ＭＳ Ｐゴシック" pitchFamily="-107" charset="-128"/>
                <a:cs typeface="ＭＳ Ｐゴシック" pitchFamily="-107" charset="-128"/>
              </a:rPr>
              <a:t>used is to pick at random an odd number of the desired order of magnitude</a:t>
            </a:r>
          </a:p>
          <a:p>
            <a:r>
              <a:rPr lang="en-US" sz="1300">
                <a:latin typeface="Arial" charset="0"/>
                <a:ea typeface="ＭＳ Ｐゴシック" pitchFamily="-107" charset="-128"/>
                <a:cs typeface="ＭＳ Ｐゴシック" pitchFamily="-107" charset="-128"/>
              </a:rPr>
              <a:t>and test whether that number is prime. If not, pick successive random numbers until</a:t>
            </a:r>
          </a:p>
          <a:p>
            <a:r>
              <a:rPr lang="en-US" sz="1300">
                <a:latin typeface="Arial" charset="0"/>
                <a:ea typeface="ＭＳ Ｐゴシック" pitchFamily="-107" charset="-128"/>
                <a:cs typeface="ＭＳ Ｐゴシック" pitchFamily="-107" charset="-128"/>
              </a:rPr>
              <a:t>one is found that tests prime.</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A variety of tests for primality have been developed (e.g., see [KNUT98] for</a:t>
            </a:r>
          </a:p>
          <a:p>
            <a:r>
              <a:rPr lang="en-US" sz="1300">
                <a:latin typeface="Arial" charset="0"/>
                <a:ea typeface="ＭＳ Ｐゴシック" pitchFamily="-107" charset="-128"/>
                <a:cs typeface="ＭＳ Ｐゴシック" pitchFamily="-107" charset="-128"/>
              </a:rPr>
              <a:t>a description of a number of such tests). Almost invariably, the tests are probabilistic.</a:t>
            </a:r>
          </a:p>
          <a:p>
            <a:r>
              <a:rPr lang="en-US" sz="1300">
                <a:latin typeface="Arial" charset="0"/>
                <a:ea typeface="ＭＳ Ｐゴシック" pitchFamily="-107" charset="-128"/>
                <a:cs typeface="ＭＳ Ｐゴシック" pitchFamily="-107" charset="-128"/>
              </a:rPr>
              <a:t>That is, the test will merely determine that a given integer is probably prime.</a:t>
            </a:r>
          </a:p>
          <a:p>
            <a:r>
              <a:rPr lang="en-US" sz="1300">
                <a:latin typeface="Arial" charset="0"/>
                <a:ea typeface="ＭＳ Ｐゴシック" pitchFamily="-107" charset="-128"/>
                <a:cs typeface="ＭＳ Ｐゴシック" pitchFamily="-107" charset="-128"/>
              </a:rPr>
              <a:t>Despite this lack of certainty, these tests can be run in such a way as to make the</a:t>
            </a:r>
          </a:p>
          <a:p>
            <a:r>
              <a:rPr lang="en-US" sz="1300">
                <a:latin typeface="Arial" charset="0"/>
                <a:ea typeface="ＭＳ Ｐゴシック" pitchFamily="-107" charset="-128"/>
                <a:cs typeface="ＭＳ Ｐゴシック" pitchFamily="-107" charset="-128"/>
              </a:rPr>
              <a:t>probability as close to 1.0 as desired. As an example, one of the more efficient</a:t>
            </a:r>
          </a:p>
          <a:p>
            <a:r>
              <a:rPr lang="en-US" sz="1300">
                <a:latin typeface="Arial" charset="0"/>
                <a:ea typeface="ＭＳ Ｐゴシック" pitchFamily="-107" charset="-128"/>
                <a:cs typeface="ＭＳ Ｐゴシック" pitchFamily="-107" charset="-128"/>
              </a:rPr>
              <a:t>and popular algorithms, the Miller-Rabin algorithm, is described in Chapter 2.</a:t>
            </a:r>
          </a:p>
          <a:p>
            <a:r>
              <a:rPr lang="en-US" sz="1300">
                <a:latin typeface="Arial" charset="0"/>
                <a:ea typeface="ＭＳ Ｐゴシック" pitchFamily="-107" charset="-128"/>
                <a:cs typeface="ＭＳ Ｐゴシック" pitchFamily="-107" charset="-128"/>
              </a:rPr>
              <a:t>With this algorithm and most such algorithms, the procedure for testing whether</a:t>
            </a:r>
          </a:p>
          <a:p>
            <a:r>
              <a:rPr lang="en-US" sz="1300">
                <a:latin typeface="Arial" charset="0"/>
                <a:ea typeface="ＭＳ Ｐゴシック" pitchFamily="-107" charset="-128"/>
                <a:cs typeface="ＭＳ Ｐゴシック" pitchFamily="-107" charset="-128"/>
              </a:rPr>
              <a:t>a given integer</a:t>
            </a:r>
            <a:r>
              <a:rPr lang="en-US" sz="1300" i="1">
                <a:latin typeface="Arial" charset="0"/>
                <a:ea typeface="ＭＳ Ｐゴシック" pitchFamily="-107" charset="-128"/>
                <a:cs typeface="ＭＳ Ｐゴシック" pitchFamily="-107" charset="-128"/>
              </a:rPr>
              <a:t> n </a:t>
            </a:r>
            <a:r>
              <a:rPr lang="en-US" sz="1300">
                <a:latin typeface="Arial" charset="0"/>
                <a:ea typeface="ＭＳ Ｐゴシック" pitchFamily="-107" charset="-128"/>
                <a:cs typeface="ＭＳ Ｐゴシック" pitchFamily="-107" charset="-128"/>
              </a:rPr>
              <a:t>is prime is to perform some calculation that involves</a:t>
            </a:r>
            <a:r>
              <a:rPr lang="en-US" sz="1300" i="1">
                <a:latin typeface="Arial" charset="0"/>
                <a:ea typeface="ＭＳ Ｐゴシック" pitchFamily="-107" charset="-128"/>
                <a:cs typeface="ＭＳ Ｐゴシック" pitchFamily="-107" charset="-128"/>
              </a:rPr>
              <a:t> n </a:t>
            </a:r>
            <a:r>
              <a:rPr lang="en-US" sz="1300">
                <a:latin typeface="Arial" charset="0"/>
                <a:ea typeface="ＭＳ Ｐゴシック" pitchFamily="-107" charset="-128"/>
                <a:cs typeface="ＭＳ Ｐゴシック" pitchFamily="-107" charset="-128"/>
              </a:rPr>
              <a:t>and a</a:t>
            </a:r>
          </a:p>
          <a:p>
            <a:r>
              <a:rPr lang="en-US" sz="1300">
                <a:latin typeface="Arial" charset="0"/>
                <a:ea typeface="ＭＳ Ｐゴシック" pitchFamily="-107" charset="-128"/>
                <a:cs typeface="ＭＳ Ｐゴシック" pitchFamily="-107" charset="-128"/>
              </a:rPr>
              <a:t>randomly chosen integer</a:t>
            </a:r>
            <a:r>
              <a:rPr lang="en-US" sz="1300" i="1">
                <a:latin typeface="Arial" charset="0"/>
                <a:ea typeface="ＭＳ Ｐゴシック" pitchFamily="-107" charset="-128"/>
                <a:cs typeface="ＭＳ Ｐゴシック" pitchFamily="-107" charset="-128"/>
              </a:rPr>
              <a:t> a </a:t>
            </a:r>
            <a:r>
              <a:rPr lang="en-US" sz="1300">
                <a:latin typeface="Arial" charset="0"/>
                <a:ea typeface="ＭＳ Ｐゴシック" pitchFamily="-107" charset="-128"/>
                <a:cs typeface="ＭＳ Ｐゴシック" pitchFamily="-107" charset="-128"/>
              </a:rPr>
              <a:t>. If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“fails” the test, then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is not prime. If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“passes”</a:t>
            </a:r>
          </a:p>
          <a:p>
            <a:r>
              <a:rPr lang="en-US" sz="1300">
                <a:latin typeface="Arial" charset="0"/>
                <a:ea typeface="ＭＳ Ｐゴシック" pitchFamily="-107" charset="-128"/>
                <a:cs typeface="ＭＳ Ｐゴシック" pitchFamily="-107" charset="-128"/>
              </a:rPr>
              <a:t>the test, then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may be prime or nonprime. If</a:t>
            </a:r>
            <a:r>
              <a:rPr lang="en-US" sz="1300" i="1">
                <a:latin typeface="Arial" charset="0"/>
                <a:ea typeface="ＭＳ Ｐゴシック" pitchFamily="-107" charset="-128"/>
                <a:cs typeface="ＭＳ Ｐゴシック" pitchFamily="-107" charset="-128"/>
              </a:rPr>
              <a:t> n </a:t>
            </a:r>
            <a:r>
              <a:rPr lang="en-US" sz="1300">
                <a:latin typeface="Arial" charset="0"/>
                <a:ea typeface="ＭＳ Ｐゴシック" pitchFamily="-107" charset="-128"/>
                <a:cs typeface="ＭＳ Ｐゴシック" pitchFamily="-107" charset="-128"/>
              </a:rPr>
              <a:t>passes many such tests with many</a:t>
            </a:r>
          </a:p>
          <a:p>
            <a:r>
              <a:rPr lang="en-US" sz="1300">
                <a:latin typeface="Arial" charset="0"/>
                <a:ea typeface="ＭＳ Ｐゴシック" pitchFamily="-107" charset="-128"/>
                <a:cs typeface="ＭＳ Ｐゴシック" pitchFamily="-107" charset="-128"/>
              </a:rPr>
              <a:t>different randomly chosen values for </a:t>
            </a:r>
            <a:r>
              <a:rPr lang="en-US" sz="1300" i="1">
                <a:latin typeface="Arial" charset="0"/>
                <a:ea typeface="ＭＳ Ｐゴシック" pitchFamily="-107" charset="-128"/>
                <a:cs typeface="ＭＳ Ｐゴシック" pitchFamily="-107" charset="-128"/>
              </a:rPr>
              <a:t>a</a:t>
            </a:r>
            <a:r>
              <a:rPr lang="en-US" sz="1300">
                <a:latin typeface="Arial" charset="0"/>
                <a:ea typeface="ＭＳ Ｐゴシック" pitchFamily="-107" charset="-128"/>
                <a:cs typeface="ＭＳ Ｐゴシック" pitchFamily="-107" charset="-128"/>
              </a:rPr>
              <a:t> , then we can have high confidence that </a:t>
            </a:r>
            <a:r>
              <a:rPr lang="en-US" sz="1300" i="1">
                <a:latin typeface="Arial" charset="0"/>
                <a:ea typeface="ＭＳ Ｐゴシック" pitchFamily="-107" charset="-128"/>
                <a:cs typeface="ＭＳ Ｐゴシック" pitchFamily="-107" charset="-128"/>
              </a:rPr>
              <a:t>n</a:t>
            </a:r>
          </a:p>
          <a:p>
            <a:r>
              <a:rPr lang="en-US" sz="1300">
                <a:latin typeface="Arial" charset="0"/>
                <a:ea typeface="ＭＳ Ｐゴシック" pitchFamily="-107" charset="-128"/>
                <a:cs typeface="ＭＳ Ｐゴシック" pitchFamily="-107" charset="-128"/>
              </a:rPr>
              <a:t> is, in fact, prime.</a:t>
            </a:r>
            <a:endParaRPr lang="en-AU">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36167724-FA13-40D3-8EBF-54EC5E8BEA42}"/>
              </a:ext>
            </a:extLst>
          </p:cNvPr>
          <p:cNvSpPr>
            <a:spLocks noGrp="1"/>
          </p:cNvSpPr>
          <p:nvPr>
            <p:ph type="sldNum" sz="quarter" idx="5"/>
          </p:nvPr>
        </p:nvSpPr>
        <p:spPr/>
        <p:txBody>
          <a:bodyPr/>
          <a:lstStyle/>
          <a:p>
            <a:pPr>
              <a:defRPr/>
            </a:pPr>
            <a:fld id="{643114AD-DAFD-41DA-863F-8D7ADE8A126D}" type="slidenum">
              <a:rPr lang="de-DE" altLang="en-US" smtClean="0"/>
              <a:pPr>
                <a:defRPr/>
              </a:pPr>
              <a:t>36</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In summary, the procedure for picking a prime number is as follows.</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1. Pick an odd integer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at random (e.g., using a pseudorandom number</a:t>
            </a:r>
          </a:p>
          <a:p>
            <a:r>
              <a:rPr lang="en-US" sz="1300">
                <a:latin typeface="Arial" charset="0"/>
                <a:ea typeface="ＭＳ Ｐゴシック" pitchFamily="-107" charset="-128"/>
                <a:cs typeface="ＭＳ Ｐゴシック" pitchFamily="-107" charset="-128"/>
              </a:rPr>
              <a:t>generator).</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2. Pick an integer </a:t>
            </a:r>
            <a:r>
              <a:rPr lang="en-US" sz="1300" i="1">
                <a:latin typeface="Arial" charset="0"/>
                <a:ea typeface="ＭＳ Ｐゴシック" pitchFamily="-107" charset="-128"/>
                <a:cs typeface="ＭＳ Ｐゴシック" pitchFamily="-107" charset="-128"/>
              </a:rPr>
              <a:t>a &lt; n </a:t>
            </a:r>
            <a:r>
              <a:rPr lang="en-US" sz="1300">
                <a:latin typeface="Arial" charset="0"/>
                <a:ea typeface="ＭＳ Ｐゴシック" pitchFamily="-107" charset="-128"/>
                <a:cs typeface="ＭＳ Ｐゴシック" pitchFamily="-107" charset="-128"/>
              </a:rPr>
              <a:t>at random.</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3. Perform the probabilistic primality test, such as Miller-Rabin, with </a:t>
            </a:r>
            <a:r>
              <a:rPr lang="en-US" sz="1300" i="1">
                <a:latin typeface="Arial" charset="0"/>
                <a:ea typeface="ＭＳ Ｐゴシック" pitchFamily="-107" charset="-128"/>
                <a:cs typeface="ＭＳ Ｐゴシック" pitchFamily="-107" charset="-128"/>
              </a:rPr>
              <a:t>a</a:t>
            </a:r>
            <a:r>
              <a:rPr lang="en-US" sz="1300">
                <a:latin typeface="Arial" charset="0"/>
                <a:ea typeface="ＭＳ Ｐゴシック" pitchFamily="-107" charset="-128"/>
                <a:cs typeface="ＭＳ Ｐゴシック" pitchFamily="-107" charset="-128"/>
              </a:rPr>
              <a:t> as a</a:t>
            </a:r>
          </a:p>
          <a:p>
            <a:r>
              <a:rPr lang="en-US" sz="1300">
                <a:latin typeface="Arial" charset="0"/>
                <a:ea typeface="ＭＳ Ｐゴシック" pitchFamily="-107" charset="-128"/>
                <a:cs typeface="ＭＳ Ｐゴシック" pitchFamily="-107" charset="-128"/>
              </a:rPr>
              <a:t>parameter. If n fails the test, reject the value n and go to step 1.</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4. If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has passed a sufficient number of tests, accept </a:t>
            </a:r>
            <a:r>
              <a:rPr lang="en-US" sz="1300" i="1">
                <a:latin typeface="Arial" charset="0"/>
                <a:ea typeface="ＭＳ Ｐゴシック" pitchFamily="-107" charset="-128"/>
                <a:cs typeface="ＭＳ Ｐゴシック" pitchFamily="-107" charset="-128"/>
              </a:rPr>
              <a:t>n</a:t>
            </a:r>
            <a:r>
              <a:rPr lang="en-US" sz="1300">
                <a:latin typeface="Arial" charset="0"/>
                <a:ea typeface="ＭＳ Ｐゴシック" pitchFamily="-107" charset="-128"/>
                <a:cs typeface="ＭＳ Ｐゴシック" pitchFamily="-107" charset="-128"/>
              </a:rPr>
              <a:t> ; otherwise, go to step 2.</a:t>
            </a:r>
            <a:endParaRPr lang="en-US"/>
          </a:p>
        </p:txBody>
      </p:sp>
      <p:sp>
        <p:nvSpPr>
          <p:cNvPr id="5" name="Slide Number Placeholder 4">
            <a:extLst>
              <a:ext uri="{FF2B5EF4-FFF2-40B4-BE49-F238E27FC236}">
                <a16:creationId xmlns:a16="http://schemas.microsoft.com/office/drawing/2014/main" id="{30B91214-14B0-4F56-872F-AA0F717EA854}"/>
              </a:ext>
            </a:extLst>
          </p:cNvPr>
          <p:cNvSpPr>
            <a:spLocks noGrp="1"/>
          </p:cNvSpPr>
          <p:nvPr>
            <p:ph type="sldNum" sz="quarter" idx="5"/>
          </p:nvPr>
        </p:nvSpPr>
        <p:spPr/>
        <p:txBody>
          <a:bodyPr/>
          <a:lstStyle/>
          <a:p>
            <a:pPr>
              <a:defRPr/>
            </a:pPr>
            <a:fld id="{643114AD-DAFD-41DA-863F-8D7ADE8A126D}" type="slidenum">
              <a:rPr lang="de-DE" altLang="en-US" smtClean="0"/>
              <a:pPr>
                <a:defRPr/>
              </a:pPr>
              <a:t>37</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As with symmetric encryption, a public-key encryption scheme is vulnerable to a</a:t>
            </a:r>
          </a:p>
          <a:p>
            <a:r>
              <a:rPr lang="en-US" sz="1300">
                <a:latin typeface="Arial" charset="0"/>
                <a:ea typeface="ＭＳ Ｐゴシック" pitchFamily="-107" charset="-128"/>
                <a:cs typeface="ＭＳ Ｐゴシック" pitchFamily="-107" charset="-128"/>
              </a:rPr>
              <a:t>brute-force attack. The countermeasure is the same: Use large keys. However, there</a:t>
            </a:r>
          </a:p>
          <a:p>
            <a:r>
              <a:rPr lang="en-US" sz="1300">
                <a:latin typeface="Arial" charset="0"/>
                <a:ea typeface="ＭＳ Ｐゴシック" pitchFamily="-107" charset="-128"/>
                <a:cs typeface="ＭＳ Ｐゴシック" pitchFamily="-107" charset="-128"/>
              </a:rPr>
              <a:t>is a tradeoff to be considered. Public-key systems depend on the use of some sort of</a:t>
            </a:r>
          </a:p>
          <a:p>
            <a:r>
              <a:rPr lang="en-US" sz="1300">
                <a:latin typeface="Arial" charset="0"/>
                <a:ea typeface="ＭＳ Ｐゴシック" pitchFamily="-107" charset="-128"/>
                <a:cs typeface="ＭＳ Ｐゴシック" pitchFamily="-107" charset="-128"/>
              </a:rPr>
              <a:t>invertible mathematical function. The complexity of calculating these functions may</a:t>
            </a:r>
          </a:p>
          <a:p>
            <a:r>
              <a:rPr lang="en-US" sz="1300">
                <a:latin typeface="Arial" charset="0"/>
                <a:ea typeface="ＭＳ Ｐゴシック" pitchFamily="-107" charset="-128"/>
                <a:cs typeface="ＭＳ Ｐゴシック" pitchFamily="-107" charset="-128"/>
              </a:rPr>
              <a:t>not scale linearly with the number of bits in the key but grow more rapidly than that.</a:t>
            </a:r>
          </a:p>
          <a:p>
            <a:r>
              <a:rPr lang="en-US" sz="1300">
                <a:latin typeface="Arial" charset="0"/>
                <a:ea typeface="ＭＳ Ｐゴシック" pitchFamily="-107" charset="-128"/>
                <a:cs typeface="ＭＳ Ｐゴシック" pitchFamily="-107" charset="-128"/>
              </a:rPr>
              <a:t>Thus, the key size must be large enough to make brute-force attack impractical but</a:t>
            </a:r>
          </a:p>
          <a:p>
            <a:r>
              <a:rPr lang="en-US" sz="1300">
                <a:latin typeface="Arial" charset="0"/>
                <a:ea typeface="ＭＳ Ｐゴシック" pitchFamily="-107" charset="-128"/>
                <a:cs typeface="ＭＳ Ｐゴシック" pitchFamily="-107" charset="-128"/>
              </a:rPr>
              <a:t>small enough for practical encryption and decryption. In practice, the key sizes that</a:t>
            </a:r>
          </a:p>
          <a:p>
            <a:r>
              <a:rPr lang="en-US" sz="1300">
                <a:latin typeface="Arial" charset="0"/>
                <a:ea typeface="ＭＳ Ｐゴシック" pitchFamily="-107" charset="-128"/>
                <a:cs typeface="ＭＳ Ｐゴシック" pitchFamily="-107" charset="-128"/>
              </a:rPr>
              <a:t>have been proposed do make brute-force attack impractical but result in encryption/</a:t>
            </a:r>
          </a:p>
          <a:p>
            <a:r>
              <a:rPr lang="en-US" sz="1300">
                <a:latin typeface="Arial" charset="0"/>
                <a:ea typeface="ＭＳ Ｐゴシック" pitchFamily="-107" charset="-128"/>
                <a:cs typeface="ＭＳ Ｐゴシック" pitchFamily="-107" charset="-128"/>
              </a:rPr>
              <a:t>decryption speeds that are too slow for general-purpose use. Instead, as was mentioned</a:t>
            </a:r>
          </a:p>
          <a:p>
            <a:r>
              <a:rPr lang="en-US" sz="1300">
                <a:latin typeface="Arial" charset="0"/>
                <a:ea typeface="ＭＳ Ｐゴシック" pitchFamily="-107" charset="-128"/>
                <a:cs typeface="ＭＳ Ｐゴシック" pitchFamily="-107" charset="-128"/>
              </a:rPr>
              <a:t>earlier, public-key encryption is currently confined to key management and</a:t>
            </a:r>
          </a:p>
          <a:p>
            <a:r>
              <a:rPr lang="en-US" sz="1300">
                <a:latin typeface="Arial" charset="0"/>
                <a:ea typeface="ＭＳ Ｐゴシック" pitchFamily="-107" charset="-128"/>
                <a:cs typeface="ＭＳ Ｐゴシック" pitchFamily="-107" charset="-128"/>
              </a:rPr>
              <a:t>signature applications.</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Another form of attack is to find some way to compute the private key given</a:t>
            </a:r>
          </a:p>
          <a:p>
            <a:r>
              <a:rPr lang="en-US" sz="1300">
                <a:latin typeface="Arial" charset="0"/>
                <a:ea typeface="ＭＳ Ｐゴシック" pitchFamily="-107" charset="-128"/>
                <a:cs typeface="ＭＳ Ｐゴシック" pitchFamily="-107" charset="-128"/>
              </a:rPr>
              <a:t>the public key. To date, it has not been mathematically proven that this form of attack</a:t>
            </a:r>
          </a:p>
          <a:p>
            <a:r>
              <a:rPr lang="en-US" sz="1300">
                <a:latin typeface="Arial" charset="0"/>
                <a:ea typeface="ＭＳ Ｐゴシック" pitchFamily="-107" charset="-128"/>
                <a:cs typeface="ＭＳ Ｐゴシック" pitchFamily="-107" charset="-128"/>
              </a:rPr>
              <a:t>is infeasible for a particular public-key algorithm. Thus, any given algorithm,</a:t>
            </a:r>
          </a:p>
          <a:p>
            <a:r>
              <a:rPr lang="en-US" sz="1300">
                <a:latin typeface="Arial" charset="0"/>
                <a:ea typeface="ＭＳ Ｐゴシック" pitchFamily="-107" charset="-128"/>
                <a:cs typeface="ＭＳ Ｐゴシック" pitchFamily="-107" charset="-128"/>
              </a:rPr>
              <a:t>including the widely used RSA algorithm, is suspect. The history of cryptanalysis</a:t>
            </a:r>
          </a:p>
          <a:p>
            <a:r>
              <a:rPr lang="en-US" sz="1300">
                <a:latin typeface="Arial" charset="0"/>
                <a:ea typeface="ＭＳ Ｐゴシック" pitchFamily="-107" charset="-128"/>
                <a:cs typeface="ＭＳ Ｐゴシック" pitchFamily="-107" charset="-128"/>
              </a:rPr>
              <a:t>shows that a problem that seems insoluble from one perspective can be found to</a:t>
            </a:r>
          </a:p>
          <a:p>
            <a:r>
              <a:rPr lang="en-US" sz="1300">
                <a:latin typeface="Arial" charset="0"/>
                <a:ea typeface="ＭＳ Ｐゴシック" pitchFamily="-107" charset="-128"/>
                <a:cs typeface="ＭＳ Ｐゴシック" pitchFamily="-107" charset="-128"/>
              </a:rPr>
              <a:t>have a solution if looked at in an entirely different way.</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Finally, there is a form of attack that is peculiar to public-key systems. This is,</a:t>
            </a:r>
          </a:p>
          <a:p>
            <a:r>
              <a:rPr lang="en-US" sz="1300">
                <a:latin typeface="Arial" charset="0"/>
                <a:ea typeface="ＭＳ Ｐゴシック" pitchFamily="-107" charset="-128"/>
                <a:cs typeface="ＭＳ Ｐゴシック" pitchFamily="-107" charset="-128"/>
              </a:rPr>
              <a:t>in essence, a probable-message attack. Suppose, for example, that a message were to</a:t>
            </a:r>
          </a:p>
          <a:p>
            <a:r>
              <a:rPr lang="en-US" sz="1300">
                <a:latin typeface="Arial" charset="0"/>
                <a:ea typeface="ＭＳ Ｐゴシック" pitchFamily="-107" charset="-128"/>
                <a:cs typeface="ＭＳ Ｐゴシック" pitchFamily="-107" charset="-128"/>
              </a:rPr>
              <a:t>be sent that consisted solely of a 56-bit DES key. An adversary could encrypt all possible</a:t>
            </a:r>
          </a:p>
          <a:p>
            <a:r>
              <a:rPr lang="en-US" sz="1300">
                <a:latin typeface="Arial" charset="0"/>
                <a:ea typeface="ＭＳ Ｐゴシック" pitchFamily="-107" charset="-128"/>
                <a:cs typeface="ＭＳ Ｐゴシック" pitchFamily="-107" charset="-128"/>
              </a:rPr>
              <a:t>56-bit DES keys using the public key and could discover the encrypted key by</a:t>
            </a:r>
          </a:p>
          <a:p>
            <a:r>
              <a:rPr lang="en-US" sz="1300">
                <a:latin typeface="Arial" charset="0"/>
                <a:ea typeface="ＭＳ Ｐゴシック" pitchFamily="-107" charset="-128"/>
                <a:cs typeface="ＭＳ Ｐゴシック" pitchFamily="-107" charset="-128"/>
              </a:rPr>
              <a:t>matching the transmitted </a:t>
            </a:r>
            <a:r>
              <a:rPr lang="en-US" sz="1300" err="1">
                <a:latin typeface="Arial" charset="0"/>
                <a:ea typeface="ＭＳ Ｐゴシック" pitchFamily="-107" charset="-128"/>
                <a:cs typeface="ＭＳ Ｐゴシック" pitchFamily="-107" charset="-128"/>
              </a:rPr>
              <a:t>ciphertext</a:t>
            </a:r>
            <a:r>
              <a:rPr lang="en-US" sz="1300">
                <a:latin typeface="Arial" charset="0"/>
                <a:ea typeface="ＭＳ Ｐゴシック" pitchFamily="-107" charset="-128"/>
                <a:cs typeface="ＭＳ Ｐゴシック" pitchFamily="-107" charset="-128"/>
              </a:rPr>
              <a:t>. Thus, no matter how large the key size of the</a:t>
            </a:r>
          </a:p>
          <a:p>
            <a:r>
              <a:rPr lang="en-US" sz="1300">
                <a:latin typeface="Arial" charset="0"/>
                <a:ea typeface="ＭＳ Ｐゴシック" pitchFamily="-107" charset="-128"/>
                <a:cs typeface="ＭＳ Ｐゴシック" pitchFamily="-107" charset="-128"/>
              </a:rPr>
              <a:t>public-key scheme, the attack is reduced to a brute-force attack on a 56-bit key. This</a:t>
            </a:r>
          </a:p>
          <a:p>
            <a:r>
              <a:rPr lang="en-US" sz="1300">
                <a:latin typeface="Arial" charset="0"/>
                <a:ea typeface="ＭＳ Ｐゴシック" pitchFamily="-107" charset="-128"/>
                <a:cs typeface="ＭＳ Ｐゴシック" pitchFamily="-107" charset="-128"/>
              </a:rPr>
              <a:t>attack can be thwarted by appending some random bits to such simple messages.</a:t>
            </a:r>
            <a:endParaRPr lang="en-AU">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E6622C66-D391-48E4-9343-A75F13DB3172}"/>
              </a:ext>
            </a:extLst>
          </p:cNvPr>
          <p:cNvSpPr>
            <a:spLocks noGrp="1"/>
          </p:cNvSpPr>
          <p:nvPr>
            <p:ph type="sldNum" sz="quarter" idx="5"/>
          </p:nvPr>
        </p:nvSpPr>
        <p:spPr/>
        <p:txBody>
          <a:bodyPr/>
          <a:lstStyle/>
          <a:p>
            <a:pPr>
              <a:defRPr/>
            </a:pPr>
            <a:fld id="{643114AD-DAFD-41DA-863F-8D7ADE8A126D}" type="slidenum">
              <a:rPr lang="de-DE" altLang="en-US" smtClean="0"/>
              <a:pPr>
                <a:defRPr/>
              </a:pPr>
              <a:t>38</a:t>
            </a:fld>
            <a:endParaRPr lang="de-DE" altLang="en-US"/>
          </a:p>
        </p:txBody>
      </p:sp>
    </p:spTree>
    <p:extLst>
      <p:ext uri="{BB962C8B-B14F-4D97-AF65-F5344CB8AC3E}">
        <p14:creationId xmlns:p14="http://schemas.microsoft.com/office/powerpoint/2010/main" val="15697803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Five possible approaches to attacking the RSA algorithm are</a:t>
            </a:r>
          </a:p>
          <a:p>
            <a:endParaRPr lang="en-US" sz="1300">
              <a:latin typeface="Arial" charset="0"/>
              <a:ea typeface="ＭＳ Ｐゴシック" pitchFamily="-107" charset="-128"/>
              <a:cs typeface="ＭＳ Ｐゴシック" pitchFamily="-107" charset="-128"/>
            </a:endParaRPr>
          </a:p>
          <a:p>
            <a:r>
              <a:rPr lang="en-US" sz="1300" b="1">
                <a:latin typeface="Arial" charset="0"/>
                <a:ea typeface="ＭＳ Ｐゴシック" pitchFamily="-107" charset="-128"/>
                <a:cs typeface="ＭＳ Ｐゴシック" pitchFamily="-107" charset="-128"/>
              </a:rPr>
              <a:t>■ Brute force</a:t>
            </a:r>
            <a:r>
              <a:rPr lang="en-US" sz="1300">
                <a:latin typeface="Arial" charset="0"/>
                <a:ea typeface="ＭＳ Ｐゴシック" pitchFamily="-107" charset="-128"/>
                <a:cs typeface="ＭＳ Ｐゴシック" pitchFamily="-107" charset="-128"/>
              </a:rPr>
              <a:t>: This involves trying all possible private keys.</a:t>
            </a:r>
          </a:p>
          <a:p>
            <a:endParaRPr lang="en-US" sz="1300">
              <a:latin typeface="Arial" charset="0"/>
              <a:ea typeface="ＭＳ Ｐゴシック" pitchFamily="-107" charset="-128"/>
              <a:cs typeface="ＭＳ Ｐゴシック" pitchFamily="-107" charset="-128"/>
            </a:endParaRPr>
          </a:p>
          <a:p>
            <a:r>
              <a:rPr lang="en-US" sz="1300" b="1">
                <a:latin typeface="Arial" charset="0"/>
                <a:ea typeface="ＭＳ Ｐゴシック" pitchFamily="-107" charset="-128"/>
                <a:cs typeface="ＭＳ Ｐゴシック" pitchFamily="-107" charset="-128"/>
              </a:rPr>
              <a:t>■ Mathematical attacks: </a:t>
            </a:r>
            <a:r>
              <a:rPr lang="en-US" sz="1300">
                <a:latin typeface="Arial" charset="0"/>
                <a:ea typeface="ＭＳ Ｐゴシック" pitchFamily="-107" charset="-128"/>
                <a:cs typeface="ＭＳ Ｐゴシック" pitchFamily="-107" charset="-128"/>
              </a:rPr>
              <a:t>There are several approaches, all equivalent in effort to</a:t>
            </a:r>
          </a:p>
          <a:p>
            <a:r>
              <a:rPr lang="en-US" sz="1300">
                <a:latin typeface="Arial" charset="0"/>
                <a:ea typeface="ＭＳ Ｐゴシック" pitchFamily="-107" charset="-128"/>
                <a:cs typeface="ＭＳ Ｐゴシック" pitchFamily="-107" charset="-128"/>
              </a:rPr>
              <a:t>factoring the product of two primes.</a:t>
            </a:r>
          </a:p>
          <a:p>
            <a:endParaRPr lang="en-US" sz="1300" b="1">
              <a:latin typeface="Arial" charset="0"/>
              <a:ea typeface="ＭＳ Ｐゴシック" pitchFamily="-107" charset="-128"/>
              <a:cs typeface="ＭＳ Ｐゴシック" pitchFamily="-107" charset="-128"/>
            </a:endParaRPr>
          </a:p>
          <a:p>
            <a:r>
              <a:rPr lang="en-US" sz="1300" b="1">
                <a:latin typeface="Arial" charset="0"/>
                <a:ea typeface="ＭＳ Ｐゴシック" pitchFamily="-107" charset="-128"/>
                <a:cs typeface="ＭＳ Ｐゴシック" pitchFamily="-107" charset="-128"/>
              </a:rPr>
              <a:t>■ Timing attacks: </a:t>
            </a:r>
            <a:r>
              <a:rPr lang="en-US" sz="1300">
                <a:latin typeface="Arial" charset="0"/>
                <a:ea typeface="ＭＳ Ｐゴシック" pitchFamily="-107" charset="-128"/>
                <a:cs typeface="ＭＳ Ｐゴシック" pitchFamily="-107" charset="-128"/>
              </a:rPr>
              <a:t>These depend on the running time of the decryption algorithm.</a:t>
            </a:r>
          </a:p>
          <a:p>
            <a:endParaRPr lang="en-US" sz="1300" b="1">
              <a:latin typeface="Arial" charset="0"/>
              <a:ea typeface="ＭＳ Ｐゴシック" pitchFamily="-107" charset="-128"/>
              <a:cs typeface="ＭＳ Ｐゴシック" pitchFamily="-107" charset="-128"/>
            </a:endParaRPr>
          </a:p>
          <a:p>
            <a:r>
              <a:rPr lang="en-US" sz="1300" b="1">
                <a:latin typeface="Arial" charset="0"/>
                <a:ea typeface="ＭＳ Ｐゴシック" pitchFamily="-107" charset="-128"/>
                <a:cs typeface="ＭＳ Ｐゴシック" pitchFamily="-107" charset="-128"/>
              </a:rPr>
              <a:t>■ Hardware fault-based attack: </a:t>
            </a:r>
            <a:r>
              <a:rPr lang="en-US" sz="1300">
                <a:latin typeface="Arial" charset="0"/>
                <a:ea typeface="ＭＳ Ｐゴシック" pitchFamily="-107" charset="-128"/>
                <a:cs typeface="ＭＳ Ｐゴシック" pitchFamily="-107" charset="-128"/>
              </a:rPr>
              <a:t>This involves inducing hardware faults in the</a:t>
            </a:r>
          </a:p>
          <a:p>
            <a:r>
              <a:rPr lang="en-US" sz="1300">
                <a:latin typeface="Arial" charset="0"/>
                <a:ea typeface="ＭＳ Ｐゴシック" pitchFamily="-107" charset="-128"/>
                <a:cs typeface="ＭＳ Ｐゴシック" pitchFamily="-107" charset="-128"/>
              </a:rPr>
              <a:t>processor that is generating digital signatures.</a:t>
            </a:r>
          </a:p>
          <a:p>
            <a:endParaRPr lang="en-US" sz="1300" b="1">
              <a:latin typeface="Arial" charset="0"/>
              <a:ea typeface="ＭＳ Ｐゴシック" pitchFamily="-107" charset="-128"/>
              <a:cs typeface="ＭＳ Ｐゴシック" pitchFamily="-107" charset="-128"/>
            </a:endParaRPr>
          </a:p>
          <a:p>
            <a:r>
              <a:rPr lang="en-US" sz="1300" b="1">
                <a:latin typeface="Arial" charset="0"/>
                <a:ea typeface="ＭＳ Ｐゴシック" pitchFamily="-107" charset="-128"/>
                <a:cs typeface="ＭＳ Ｐゴシック" pitchFamily="-107" charset="-128"/>
              </a:rPr>
              <a:t>■ Chosen </a:t>
            </a:r>
            <a:r>
              <a:rPr lang="en-US" sz="1300" b="1" err="1">
                <a:latin typeface="Arial" charset="0"/>
                <a:ea typeface="ＭＳ Ｐゴシック" pitchFamily="-107" charset="-128"/>
                <a:cs typeface="ＭＳ Ｐゴシック" pitchFamily="-107" charset="-128"/>
              </a:rPr>
              <a:t>ciphertext</a:t>
            </a:r>
            <a:r>
              <a:rPr lang="en-US" sz="1300" b="1">
                <a:latin typeface="Arial" charset="0"/>
                <a:ea typeface="ＭＳ Ｐゴシック" pitchFamily="-107" charset="-128"/>
                <a:cs typeface="ＭＳ Ｐゴシック" pitchFamily="-107" charset="-128"/>
              </a:rPr>
              <a:t> attacks: </a:t>
            </a:r>
            <a:r>
              <a:rPr lang="en-US" sz="1300">
                <a:latin typeface="Arial" charset="0"/>
                <a:ea typeface="ＭＳ Ｐゴシック" pitchFamily="-107" charset="-128"/>
                <a:cs typeface="ＭＳ Ｐゴシック" pitchFamily="-107" charset="-128"/>
              </a:rPr>
              <a:t>This type of attack exploits properties of the RSA</a:t>
            </a:r>
          </a:p>
          <a:p>
            <a:r>
              <a:rPr lang="en-US" sz="1300">
                <a:latin typeface="Arial" charset="0"/>
                <a:ea typeface="ＭＳ Ｐゴシック" pitchFamily="-107" charset="-128"/>
                <a:cs typeface="ＭＳ Ｐゴシック" pitchFamily="-107" charset="-128"/>
              </a:rPr>
              <a:t>algorithm.</a:t>
            </a:r>
          </a:p>
          <a:p>
            <a:endParaRPr lang="en-US" sz="1300">
              <a:latin typeface="Arial" charset="0"/>
              <a:ea typeface="ＭＳ Ｐゴシック" pitchFamily="-107" charset="-128"/>
              <a:cs typeface="ＭＳ Ｐゴシック" pitchFamily="-107" charset="-128"/>
            </a:endParaRPr>
          </a:p>
          <a:p>
            <a:r>
              <a:rPr lang="en-US" b="0">
                <a:latin typeface="Arial" pitchFamily="-84" charset="0"/>
                <a:ea typeface="Arial" pitchFamily="-84" charset="0"/>
                <a:cs typeface="Arial" pitchFamily="-84" charset="0"/>
              </a:rPr>
              <a:t>The defense against the brute-force approach is the same for RSA as for other cryptosystems, namely, use a large key space. Thus the larger the number of bits in </a:t>
            </a:r>
            <a:r>
              <a:rPr lang="en-US" b="0" i="1">
                <a:latin typeface="Arial" pitchFamily="-84" charset="0"/>
                <a:ea typeface="Arial" pitchFamily="-84" charset="0"/>
                <a:cs typeface="Arial" pitchFamily="-84" charset="0"/>
              </a:rPr>
              <a:t>d</a:t>
            </a:r>
            <a:r>
              <a:rPr lang="en-US" b="0">
                <a:latin typeface="Arial" pitchFamily="-84" charset="0"/>
                <a:ea typeface="Arial" pitchFamily="-84" charset="0"/>
                <a:cs typeface="Arial" pitchFamily="-84" charset="0"/>
              </a:rPr>
              <a:t>, the better. However because the calculations involved both in key generation and in encryption/decryption are complex, the larger the size of the key, the slower the system will run.</a:t>
            </a:r>
          </a:p>
        </p:txBody>
      </p:sp>
      <p:sp>
        <p:nvSpPr>
          <p:cNvPr id="5" name="Slide Number Placeholder 4">
            <a:extLst>
              <a:ext uri="{FF2B5EF4-FFF2-40B4-BE49-F238E27FC236}">
                <a16:creationId xmlns:a16="http://schemas.microsoft.com/office/drawing/2014/main" id="{09F38FB3-F476-4DE1-AABF-5B33147E984F}"/>
              </a:ext>
            </a:extLst>
          </p:cNvPr>
          <p:cNvSpPr>
            <a:spLocks noGrp="1"/>
          </p:cNvSpPr>
          <p:nvPr>
            <p:ph type="sldNum" sz="quarter" idx="5"/>
          </p:nvPr>
        </p:nvSpPr>
        <p:spPr/>
        <p:txBody>
          <a:bodyPr/>
          <a:lstStyle/>
          <a:p>
            <a:pPr>
              <a:defRPr/>
            </a:pPr>
            <a:fld id="{643114AD-DAFD-41DA-863F-8D7ADE8A126D}" type="slidenum">
              <a:rPr lang="de-DE" altLang="en-US" smtClean="0"/>
              <a:pPr>
                <a:defRPr/>
              </a:pPr>
              <a:t>39</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If one needed yet another lesson about how difficult it is to</a:t>
            </a:r>
          </a:p>
          <a:p>
            <a:r>
              <a:rPr lang="en-US" sz="1300">
                <a:latin typeface="Arial" charset="0"/>
                <a:ea typeface="ＭＳ Ｐゴシック" pitchFamily="-107" charset="-128"/>
                <a:cs typeface="ＭＳ Ｐゴシック" pitchFamily="-107" charset="-128"/>
              </a:rPr>
              <a:t>assess the security of a cryptographic algorithm, the appearance of timing attacks</a:t>
            </a:r>
          </a:p>
          <a:p>
            <a:r>
              <a:rPr lang="en-US" sz="1300">
                <a:latin typeface="Arial" charset="0"/>
                <a:ea typeface="ＭＳ Ｐゴシック" pitchFamily="-107" charset="-128"/>
                <a:cs typeface="ＭＳ Ｐゴシック" pitchFamily="-107" charset="-128"/>
              </a:rPr>
              <a:t>provides a stunning one. Paul Kocher, a cryptographic consultant, demonstrated</a:t>
            </a:r>
          </a:p>
          <a:p>
            <a:r>
              <a:rPr lang="en-US" sz="1300">
                <a:latin typeface="Arial" charset="0"/>
                <a:ea typeface="ＭＳ Ｐゴシック" pitchFamily="-107" charset="-128"/>
                <a:cs typeface="ＭＳ Ｐゴシック" pitchFamily="-107" charset="-128"/>
              </a:rPr>
              <a:t>that a snooper can determine a private key by keeping track of how long a computer</a:t>
            </a:r>
          </a:p>
          <a:p>
            <a:r>
              <a:rPr lang="en-US" sz="1300">
                <a:latin typeface="Arial" charset="0"/>
                <a:ea typeface="ＭＳ Ｐゴシック" pitchFamily="-107" charset="-128"/>
                <a:cs typeface="ＭＳ Ｐゴシック" pitchFamily="-107" charset="-128"/>
              </a:rPr>
              <a:t>takes to decipher messages [KOCH96, KALI96b]. Timing attacks are applicable</a:t>
            </a:r>
          </a:p>
          <a:p>
            <a:r>
              <a:rPr lang="en-US" sz="1300">
                <a:latin typeface="Arial" charset="0"/>
                <a:ea typeface="ＭＳ Ｐゴシック" pitchFamily="-107" charset="-128"/>
                <a:cs typeface="ＭＳ Ｐゴシック" pitchFamily="-107" charset="-128"/>
              </a:rPr>
              <a:t>not just to RSA, but to other public-key cryptography systems. This attack is alarming</a:t>
            </a:r>
          </a:p>
          <a:p>
            <a:r>
              <a:rPr lang="en-US" sz="1300">
                <a:latin typeface="Arial" charset="0"/>
                <a:ea typeface="ＭＳ Ｐゴシック" pitchFamily="-107" charset="-128"/>
                <a:cs typeface="ＭＳ Ｐゴシック" pitchFamily="-107" charset="-128"/>
              </a:rPr>
              <a:t>for two reasons: It comes from a completely unexpected direction, and it is a</a:t>
            </a:r>
          </a:p>
          <a:p>
            <a:r>
              <a:rPr lang="en-US" sz="1300">
                <a:latin typeface="Arial" charset="0"/>
                <a:ea typeface="ＭＳ Ｐゴシック" pitchFamily="-107" charset="-128"/>
                <a:cs typeface="ＭＳ Ｐゴシック" pitchFamily="-107" charset="-128"/>
              </a:rPr>
              <a:t>ciphertext-only attack.</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A </a:t>
            </a:r>
            <a:r>
              <a:rPr lang="en-US" sz="1300" b="1">
                <a:latin typeface="Arial" charset="0"/>
                <a:ea typeface="ＭＳ Ｐゴシック" pitchFamily="-107" charset="-128"/>
                <a:cs typeface="ＭＳ Ｐゴシック" pitchFamily="-107" charset="-128"/>
              </a:rPr>
              <a:t>timing attack </a:t>
            </a:r>
            <a:r>
              <a:rPr lang="en-US" sz="1300">
                <a:latin typeface="Arial" charset="0"/>
                <a:ea typeface="ＭＳ Ｐゴシック" pitchFamily="-107" charset="-128"/>
                <a:cs typeface="ＭＳ Ｐゴシック" pitchFamily="-107" charset="-128"/>
              </a:rPr>
              <a:t>is somewhat analogous to a burglar guessing the combination</a:t>
            </a:r>
          </a:p>
          <a:p>
            <a:r>
              <a:rPr lang="en-US" sz="1300">
                <a:latin typeface="Arial" charset="0"/>
                <a:ea typeface="ＭＳ Ｐゴシック" pitchFamily="-107" charset="-128"/>
                <a:cs typeface="ＭＳ Ｐゴシック" pitchFamily="-107" charset="-128"/>
              </a:rPr>
              <a:t>of a safe by observing how long it takes for someone to turn the dial from number</a:t>
            </a:r>
          </a:p>
          <a:p>
            <a:r>
              <a:rPr lang="en-US" sz="1300">
                <a:latin typeface="Arial" charset="0"/>
                <a:ea typeface="ＭＳ Ｐゴシック" pitchFamily="-107" charset="-128"/>
                <a:cs typeface="ＭＳ Ｐゴシック" pitchFamily="-107" charset="-128"/>
              </a:rPr>
              <a:t>to number. We can explain the attack using the modular exponentiation algorithm</a:t>
            </a:r>
          </a:p>
          <a:p>
            <a:r>
              <a:rPr lang="en-US" sz="1300">
                <a:latin typeface="Arial" charset="0"/>
                <a:ea typeface="ＭＳ Ｐゴシック" pitchFamily="-107" charset="-128"/>
                <a:cs typeface="ＭＳ Ｐゴシック" pitchFamily="-107" charset="-128"/>
              </a:rPr>
              <a:t>of Figure 9.8, but the attack can be adapted to work with any implementation that</a:t>
            </a:r>
          </a:p>
          <a:p>
            <a:r>
              <a:rPr lang="en-US" sz="1300">
                <a:latin typeface="Arial" charset="0"/>
                <a:ea typeface="ＭＳ Ｐゴシック" pitchFamily="-107" charset="-128"/>
                <a:cs typeface="ＭＳ Ｐゴシック" pitchFamily="-107" charset="-128"/>
              </a:rPr>
              <a:t>does not run in fixed time. In this algorithm, modular exponentiation is accomplished</a:t>
            </a:r>
          </a:p>
          <a:p>
            <a:r>
              <a:rPr lang="en-US" sz="1300">
                <a:latin typeface="Arial" charset="0"/>
                <a:ea typeface="ＭＳ Ｐゴシック" pitchFamily="-107" charset="-128"/>
                <a:cs typeface="ＭＳ Ｐゴシック" pitchFamily="-107" charset="-128"/>
              </a:rPr>
              <a:t>bit by bit, with one modular multiplication performed at each iteration and</a:t>
            </a:r>
          </a:p>
          <a:p>
            <a:r>
              <a:rPr lang="en-US" sz="1300">
                <a:latin typeface="Arial" charset="0"/>
                <a:ea typeface="ＭＳ Ｐゴシック" pitchFamily="-107" charset="-128"/>
                <a:cs typeface="ＭＳ Ｐゴシック" pitchFamily="-107" charset="-128"/>
              </a:rPr>
              <a:t>an additional modular multiplication performed for each 1 bit.</a:t>
            </a:r>
            <a:endParaRPr lang="en-US">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39E9470D-3993-40E8-8ABB-00C3133BAE11}"/>
              </a:ext>
            </a:extLst>
          </p:cNvPr>
          <p:cNvSpPr>
            <a:spLocks noGrp="1"/>
          </p:cNvSpPr>
          <p:nvPr>
            <p:ph type="sldNum" sz="quarter" idx="5"/>
          </p:nvPr>
        </p:nvSpPr>
        <p:spPr/>
        <p:txBody>
          <a:bodyPr/>
          <a:lstStyle/>
          <a:p>
            <a:pPr>
              <a:defRPr/>
            </a:pPr>
            <a:fld id="{643114AD-DAFD-41DA-863F-8D7ADE8A126D}" type="slidenum">
              <a:rPr lang="de-DE" altLang="en-US" smtClean="0"/>
              <a:pPr>
                <a:defRPr/>
              </a:pPr>
              <a:t>40</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Although the timing attack is a serious threat, there are simple countermeasures</a:t>
            </a:r>
          </a:p>
          <a:p>
            <a:r>
              <a:rPr lang="en-US" sz="1300">
                <a:latin typeface="Arial" charset="0"/>
                <a:ea typeface="ＭＳ Ｐゴシック" pitchFamily="-107" charset="-128"/>
                <a:cs typeface="ＭＳ Ｐゴシック" pitchFamily="-107" charset="-128"/>
              </a:rPr>
              <a:t>that can be used, including the following.</a:t>
            </a:r>
          </a:p>
          <a:p>
            <a:endParaRPr lang="en-US" sz="1300">
              <a:latin typeface="Arial" charset="0"/>
              <a:ea typeface="ＭＳ Ｐゴシック" pitchFamily="-107" charset="-128"/>
              <a:cs typeface="ＭＳ Ｐゴシック" pitchFamily="-107" charset="-128"/>
            </a:endParaRPr>
          </a:p>
          <a:p>
            <a:r>
              <a:rPr lang="en-US" sz="1300" b="1">
                <a:latin typeface="Arial" charset="0"/>
                <a:ea typeface="ＭＳ Ｐゴシック" pitchFamily="-107" charset="-128"/>
                <a:cs typeface="ＭＳ Ｐゴシック" pitchFamily="-107" charset="-128"/>
              </a:rPr>
              <a:t>• Constant exponentiation time: </a:t>
            </a:r>
            <a:r>
              <a:rPr lang="en-US" sz="1300">
                <a:latin typeface="Arial" charset="0"/>
                <a:ea typeface="ＭＳ Ｐゴシック" pitchFamily="-107" charset="-128"/>
                <a:cs typeface="ＭＳ Ｐゴシック" pitchFamily="-107" charset="-128"/>
              </a:rPr>
              <a:t>Ensure that all exponentiations take the same</a:t>
            </a:r>
          </a:p>
          <a:p>
            <a:r>
              <a:rPr lang="en-US" sz="1300">
                <a:latin typeface="Arial" charset="0"/>
                <a:ea typeface="ＭＳ Ｐゴシック" pitchFamily="-107" charset="-128"/>
                <a:cs typeface="ＭＳ Ｐゴシック" pitchFamily="-107" charset="-128"/>
              </a:rPr>
              <a:t>amount of time before returning a result. This is a simple fix but does degrade</a:t>
            </a:r>
          </a:p>
          <a:p>
            <a:r>
              <a:rPr lang="en-US" sz="1300">
                <a:latin typeface="Arial" charset="0"/>
                <a:ea typeface="ＭＳ Ｐゴシック" pitchFamily="-107" charset="-128"/>
                <a:cs typeface="ＭＳ Ｐゴシック" pitchFamily="-107" charset="-128"/>
              </a:rPr>
              <a:t>performance.</a:t>
            </a:r>
          </a:p>
          <a:p>
            <a:endParaRPr lang="en-US" sz="1300">
              <a:latin typeface="Arial" charset="0"/>
              <a:ea typeface="ＭＳ Ｐゴシック" pitchFamily="-107" charset="-128"/>
              <a:cs typeface="ＭＳ Ｐゴシック" pitchFamily="-107" charset="-128"/>
            </a:endParaRPr>
          </a:p>
          <a:p>
            <a:r>
              <a:rPr lang="en-US" sz="1300" b="1">
                <a:latin typeface="Arial" charset="0"/>
                <a:ea typeface="ＭＳ Ｐゴシック" pitchFamily="-107" charset="-128"/>
                <a:cs typeface="ＭＳ Ｐゴシック" pitchFamily="-107" charset="-128"/>
              </a:rPr>
              <a:t>• Random delay: </a:t>
            </a:r>
            <a:r>
              <a:rPr lang="en-US" sz="1300">
                <a:latin typeface="Arial" charset="0"/>
                <a:ea typeface="ＭＳ Ｐゴシック" pitchFamily="-107" charset="-128"/>
                <a:cs typeface="ＭＳ Ｐゴシック" pitchFamily="-107" charset="-128"/>
              </a:rPr>
              <a:t>Better performance could be achieved by adding a random</a:t>
            </a:r>
          </a:p>
          <a:p>
            <a:r>
              <a:rPr lang="en-US" sz="1300">
                <a:latin typeface="Arial" charset="0"/>
                <a:ea typeface="ＭＳ Ｐゴシック" pitchFamily="-107" charset="-128"/>
                <a:cs typeface="ＭＳ Ｐゴシック" pitchFamily="-107" charset="-128"/>
              </a:rPr>
              <a:t>delay to the exponentiation algorithm to confuse the timing attack. Kocher</a:t>
            </a:r>
          </a:p>
          <a:p>
            <a:r>
              <a:rPr lang="en-US" sz="1300">
                <a:latin typeface="Arial" charset="0"/>
                <a:ea typeface="ＭＳ Ｐゴシック" pitchFamily="-107" charset="-128"/>
                <a:cs typeface="ＭＳ Ｐゴシック" pitchFamily="-107" charset="-128"/>
              </a:rPr>
              <a:t>points out that if defenders don’t add enough noise, attackers could still succeed</a:t>
            </a:r>
          </a:p>
          <a:p>
            <a:r>
              <a:rPr lang="en-US" sz="1300">
                <a:latin typeface="Arial" charset="0"/>
                <a:ea typeface="ＭＳ Ｐゴシック" pitchFamily="-107" charset="-128"/>
                <a:cs typeface="ＭＳ Ｐゴシック" pitchFamily="-107" charset="-128"/>
              </a:rPr>
              <a:t>by collecting additional measurements to compensate for the random delays.</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a:t>
            </a:r>
            <a:r>
              <a:rPr lang="en-US" sz="1300" b="1">
                <a:latin typeface="Arial" charset="0"/>
                <a:ea typeface="ＭＳ Ｐゴシック" pitchFamily="-107" charset="-128"/>
                <a:cs typeface="ＭＳ Ｐゴシック" pitchFamily="-107" charset="-128"/>
              </a:rPr>
              <a:t>Blinding</a:t>
            </a:r>
            <a:r>
              <a:rPr lang="en-US" sz="1300">
                <a:latin typeface="Arial" charset="0"/>
                <a:ea typeface="ＭＳ Ｐゴシック" pitchFamily="-107" charset="-128"/>
                <a:cs typeface="ＭＳ Ｐゴシック" pitchFamily="-107" charset="-128"/>
              </a:rPr>
              <a:t>: Multiply the </a:t>
            </a:r>
            <a:r>
              <a:rPr lang="en-US" sz="1300" err="1">
                <a:latin typeface="Arial" charset="0"/>
                <a:ea typeface="ＭＳ Ｐゴシック" pitchFamily="-107" charset="-128"/>
                <a:cs typeface="ＭＳ Ｐゴシック" pitchFamily="-107" charset="-128"/>
              </a:rPr>
              <a:t>ciphertext</a:t>
            </a:r>
            <a:r>
              <a:rPr lang="en-US" sz="1300">
                <a:latin typeface="Arial" charset="0"/>
                <a:ea typeface="ＭＳ Ｐゴシック" pitchFamily="-107" charset="-128"/>
                <a:cs typeface="ＭＳ Ｐゴシック" pitchFamily="-107" charset="-128"/>
              </a:rPr>
              <a:t> by a random number before performing</a:t>
            </a:r>
          </a:p>
          <a:p>
            <a:r>
              <a:rPr lang="en-US" sz="1300">
                <a:latin typeface="Arial" charset="0"/>
                <a:ea typeface="ＭＳ Ｐゴシック" pitchFamily="-107" charset="-128"/>
                <a:cs typeface="ＭＳ Ｐゴシック" pitchFamily="-107" charset="-128"/>
              </a:rPr>
              <a:t>exponentiation. This process prevents the attacker from knowing what </a:t>
            </a:r>
            <a:r>
              <a:rPr lang="en-US" sz="1300" err="1">
                <a:latin typeface="Arial" charset="0"/>
                <a:ea typeface="ＭＳ Ｐゴシック" pitchFamily="-107" charset="-128"/>
                <a:cs typeface="ＭＳ Ｐゴシック" pitchFamily="-107" charset="-128"/>
              </a:rPr>
              <a:t>ciphertext</a:t>
            </a:r>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bits are being processed inside the computer and therefore prevents the</a:t>
            </a:r>
          </a:p>
          <a:p>
            <a:r>
              <a:rPr lang="en-US" sz="1300">
                <a:latin typeface="Arial" charset="0"/>
                <a:ea typeface="ＭＳ Ｐゴシック" pitchFamily="-107" charset="-128"/>
                <a:cs typeface="ＭＳ Ｐゴシック" pitchFamily="-107" charset="-128"/>
              </a:rPr>
              <a:t>bit-by-bit analysis essential to the timing attack.</a:t>
            </a:r>
            <a:endParaRPr lang="en-US"/>
          </a:p>
        </p:txBody>
      </p:sp>
      <p:sp>
        <p:nvSpPr>
          <p:cNvPr id="5" name="Slide Number Placeholder 4">
            <a:extLst>
              <a:ext uri="{FF2B5EF4-FFF2-40B4-BE49-F238E27FC236}">
                <a16:creationId xmlns:a16="http://schemas.microsoft.com/office/drawing/2014/main" id="{71F87756-1B57-4A91-BFF1-5C7FAF53FC77}"/>
              </a:ext>
            </a:extLst>
          </p:cNvPr>
          <p:cNvSpPr>
            <a:spLocks noGrp="1"/>
          </p:cNvSpPr>
          <p:nvPr>
            <p:ph type="sldNum" sz="quarter" idx="5"/>
          </p:nvPr>
        </p:nvSpPr>
        <p:spPr/>
        <p:txBody>
          <a:bodyPr/>
          <a:lstStyle/>
          <a:p>
            <a:pPr>
              <a:defRPr/>
            </a:pPr>
            <a:fld id="{643114AD-DAFD-41DA-863F-8D7ADE8A126D}" type="slidenum">
              <a:rPr lang="de-DE" altLang="en-US" smtClean="0"/>
              <a:pPr>
                <a:defRPr/>
              </a:pPr>
              <a:t>41</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Still another unorthodox approach to attacking RSA is reported</a:t>
            </a:r>
          </a:p>
          <a:p>
            <a:r>
              <a:rPr lang="en-US" sz="1300">
                <a:latin typeface="Arial" charset="0"/>
                <a:ea typeface="ＭＳ Ｐゴシック" pitchFamily="-107" charset="-128"/>
                <a:cs typeface="ＭＳ Ｐゴシック" pitchFamily="-107" charset="-128"/>
              </a:rPr>
              <a:t>in [PELL10]. The approach is an attack on a processor that is generating</a:t>
            </a:r>
          </a:p>
          <a:p>
            <a:r>
              <a:rPr lang="en-US" sz="1300">
                <a:latin typeface="Arial" charset="0"/>
                <a:ea typeface="ＭＳ Ｐゴシック" pitchFamily="-107" charset="-128"/>
                <a:cs typeface="ＭＳ Ｐゴシック" pitchFamily="-107" charset="-128"/>
              </a:rPr>
              <a:t>RSA digital signatures. The attack induces faults in the signature computation by</a:t>
            </a:r>
          </a:p>
          <a:p>
            <a:r>
              <a:rPr lang="en-US" sz="1300">
                <a:latin typeface="Arial" charset="0"/>
                <a:ea typeface="ＭＳ Ｐゴシック" pitchFamily="-107" charset="-128"/>
                <a:cs typeface="ＭＳ Ｐゴシック" pitchFamily="-107" charset="-128"/>
              </a:rPr>
              <a:t>reducing the power to the processor. The faults cause the software to produce invalid</a:t>
            </a:r>
          </a:p>
          <a:p>
            <a:r>
              <a:rPr lang="en-US" sz="1300">
                <a:latin typeface="Arial" charset="0"/>
                <a:ea typeface="ＭＳ Ｐゴシック" pitchFamily="-107" charset="-128"/>
                <a:cs typeface="ＭＳ Ｐゴシック" pitchFamily="-107" charset="-128"/>
              </a:rPr>
              <a:t>signatures, which can then be analyzed by the attacker to recover the private</a:t>
            </a:r>
          </a:p>
          <a:p>
            <a:r>
              <a:rPr lang="en-US" sz="1300">
                <a:latin typeface="Arial" charset="0"/>
                <a:ea typeface="ＭＳ Ｐゴシック" pitchFamily="-107" charset="-128"/>
                <a:cs typeface="ＭＳ Ｐゴシック" pitchFamily="-107" charset="-128"/>
              </a:rPr>
              <a:t>key. The authors show how such an analysis can be done and then demonstrate it</a:t>
            </a:r>
          </a:p>
          <a:p>
            <a:r>
              <a:rPr lang="en-US" sz="1300">
                <a:latin typeface="Arial" charset="0"/>
                <a:ea typeface="ＭＳ Ｐゴシック" pitchFamily="-107" charset="-128"/>
                <a:cs typeface="ＭＳ Ｐゴシック" pitchFamily="-107" charset="-128"/>
              </a:rPr>
              <a:t>by extracting a 1024-bit private RSA key in approximately 100 hours, using a commercially</a:t>
            </a:r>
          </a:p>
          <a:p>
            <a:r>
              <a:rPr lang="en-US" sz="1300">
                <a:latin typeface="Arial" charset="0"/>
                <a:ea typeface="ＭＳ Ｐゴシック" pitchFamily="-107" charset="-128"/>
                <a:cs typeface="ＭＳ Ｐゴシック" pitchFamily="-107" charset="-128"/>
              </a:rPr>
              <a:t>available microprocessor.</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The attack algorithm involves inducing single-bit errors and observing the results.</a:t>
            </a:r>
          </a:p>
          <a:p>
            <a:r>
              <a:rPr lang="en-US" sz="1300">
                <a:latin typeface="Arial" charset="0"/>
                <a:ea typeface="ＭＳ Ｐゴシック" pitchFamily="-107" charset="-128"/>
                <a:cs typeface="ＭＳ Ｐゴシック" pitchFamily="-107" charset="-128"/>
              </a:rPr>
              <a:t>The details are provided in [PELL10], which also references other proposed</a:t>
            </a:r>
          </a:p>
          <a:p>
            <a:r>
              <a:rPr lang="en-US" sz="1300">
                <a:latin typeface="Arial" charset="0"/>
                <a:ea typeface="ＭＳ Ｐゴシック" pitchFamily="-107" charset="-128"/>
                <a:cs typeface="ＭＳ Ｐゴシック" pitchFamily="-107" charset="-128"/>
              </a:rPr>
              <a:t>hardware fault-based attacks against RSA.</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This attack, while worthy of consideration, does not appear to be a serious</a:t>
            </a:r>
          </a:p>
          <a:p>
            <a:r>
              <a:rPr lang="en-US" sz="1300">
                <a:latin typeface="Arial" charset="0"/>
                <a:ea typeface="ＭＳ Ｐゴシック" pitchFamily="-107" charset="-128"/>
                <a:cs typeface="ＭＳ Ｐゴシック" pitchFamily="-107" charset="-128"/>
              </a:rPr>
              <a:t>threat to RSA. It requires that the attacker have physical access to the target</a:t>
            </a:r>
          </a:p>
          <a:p>
            <a:r>
              <a:rPr lang="en-US" sz="1300">
                <a:latin typeface="Arial" charset="0"/>
                <a:ea typeface="ＭＳ Ｐゴシック" pitchFamily="-107" charset="-128"/>
                <a:cs typeface="ＭＳ Ｐゴシック" pitchFamily="-107" charset="-128"/>
              </a:rPr>
              <a:t>machine and that the attacker is able to directly control the input power to the</a:t>
            </a:r>
          </a:p>
          <a:p>
            <a:r>
              <a:rPr lang="en-US" sz="1300">
                <a:latin typeface="Arial" charset="0"/>
                <a:ea typeface="ＭＳ Ｐゴシック" pitchFamily="-107" charset="-128"/>
                <a:cs typeface="ＭＳ Ｐゴシック" pitchFamily="-107" charset="-128"/>
              </a:rPr>
              <a:t>processor. Controlling the input power would for most hardware require more than</a:t>
            </a:r>
          </a:p>
          <a:p>
            <a:r>
              <a:rPr lang="en-US" sz="1300">
                <a:latin typeface="Arial" charset="0"/>
                <a:ea typeface="ＭＳ Ｐゴシック" pitchFamily="-107" charset="-128"/>
                <a:cs typeface="ＭＳ Ｐゴシック" pitchFamily="-107" charset="-128"/>
              </a:rPr>
              <a:t>simply controlling the AC power, but would also involve the power supply control</a:t>
            </a:r>
          </a:p>
          <a:p>
            <a:r>
              <a:rPr lang="en-US" sz="1300">
                <a:latin typeface="Arial" charset="0"/>
                <a:ea typeface="ＭＳ Ｐゴシック" pitchFamily="-107" charset="-128"/>
                <a:cs typeface="ＭＳ Ｐゴシック" pitchFamily="-107" charset="-128"/>
              </a:rPr>
              <a:t>hardware on the chip.</a:t>
            </a:r>
            <a:endParaRPr lang="en-US"/>
          </a:p>
        </p:txBody>
      </p:sp>
      <p:sp>
        <p:nvSpPr>
          <p:cNvPr id="5" name="Slide Number Placeholder 4">
            <a:extLst>
              <a:ext uri="{FF2B5EF4-FFF2-40B4-BE49-F238E27FC236}">
                <a16:creationId xmlns:a16="http://schemas.microsoft.com/office/drawing/2014/main" id="{C6FCC6C3-B348-44EC-B642-96F116985EC3}"/>
              </a:ext>
            </a:extLst>
          </p:cNvPr>
          <p:cNvSpPr>
            <a:spLocks noGrp="1"/>
          </p:cNvSpPr>
          <p:nvPr>
            <p:ph type="sldNum" sz="quarter" idx="5"/>
          </p:nvPr>
        </p:nvSpPr>
        <p:spPr/>
        <p:txBody>
          <a:bodyPr/>
          <a:lstStyle/>
          <a:p>
            <a:pPr>
              <a:defRPr/>
            </a:pPr>
            <a:fld id="{643114AD-DAFD-41DA-863F-8D7ADE8A126D}" type="slidenum">
              <a:rPr lang="de-DE" altLang="en-US" smtClean="0"/>
              <a:pPr>
                <a:defRPr/>
              </a:pPr>
              <a:t>42</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Arial" pitchFamily="-84" charset="0"/>
                <a:ea typeface="ＭＳ Ｐゴシック" pitchFamily="-84" charset="-128"/>
                <a:cs typeface="ＭＳ Ｐゴシック" pitchFamily="-84" charset="-128"/>
              </a:rPr>
              <a:t> Figure 6.4 depicts the structure of a full encryption round.</a:t>
            </a:r>
          </a:p>
          <a:p>
            <a:endParaRPr lang="en-US">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a:p>
        </p:txBody>
      </p:sp>
    </p:spTree>
    <p:extLst>
      <p:ext uri="{BB962C8B-B14F-4D97-AF65-F5344CB8AC3E}">
        <p14:creationId xmlns:p14="http://schemas.microsoft.com/office/powerpoint/2010/main" val="32205268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The basic RSA algorithm is vulnerable to a </a:t>
            </a:r>
            <a:r>
              <a:rPr lang="en-US" sz="1300" b="1">
                <a:latin typeface="Arial" charset="0"/>
                <a:ea typeface="ＭＳ Ｐゴシック" pitchFamily="-107" charset="-128"/>
                <a:cs typeface="ＭＳ Ｐゴシック" pitchFamily="-107" charset="-128"/>
              </a:rPr>
              <a:t>chosen </a:t>
            </a:r>
            <a:r>
              <a:rPr lang="en-US" sz="1300" b="1" err="1">
                <a:latin typeface="Arial" charset="0"/>
                <a:ea typeface="ＭＳ Ｐゴシック" pitchFamily="-107" charset="-128"/>
                <a:cs typeface="ＭＳ Ｐゴシック" pitchFamily="-107" charset="-128"/>
              </a:rPr>
              <a:t>ciphertext</a:t>
            </a:r>
            <a:r>
              <a:rPr lang="en-US" sz="1300" b="1">
                <a:latin typeface="Arial" charset="0"/>
                <a:ea typeface="ＭＳ Ｐゴシック" pitchFamily="-107" charset="-128"/>
                <a:cs typeface="ＭＳ Ｐゴシック" pitchFamily="-107" charset="-128"/>
              </a:rPr>
              <a:t> attack (CCA). </a:t>
            </a:r>
            <a:r>
              <a:rPr lang="en-US" sz="1300">
                <a:latin typeface="Arial" charset="0"/>
                <a:ea typeface="ＭＳ Ｐゴシック" pitchFamily="-107" charset="-128"/>
                <a:cs typeface="ＭＳ Ｐゴシック" pitchFamily="-107" charset="-128"/>
              </a:rPr>
              <a:t>CCA is</a:t>
            </a:r>
          </a:p>
          <a:p>
            <a:r>
              <a:rPr lang="en-US" sz="1300">
                <a:latin typeface="Arial" charset="0"/>
                <a:ea typeface="ＭＳ Ｐゴシック" pitchFamily="-107" charset="-128"/>
                <a:cs typeface="ＭＳ Ｐゴシック" pitchFamily="-107" charset="-128"/>
              </a:rPr>
              <a:t>defined as an attack in which the adversary chooses a number of </a:t>
            </a:r>
            <a:r>
              <a:rPr lang="en-US" sz="1300" err="1">
                <a:latin typeface="Arial" charset="0"/>
                <a:ea typeface="ＭＳ Ｐゴシック" pitchFamily="-107" charset="-128"/>
                <a:cs typeface="ＭＳ Ｐゴシック" pitchFamily="-107" charset="-128"/>
              </a:rPr>
              <a:t>ciphertexts</a:t>
            </a:r>
            <a:r>
              <a:rPr lang="en-US" sz="1300">
                <a:latin typeface="Arial" charset="0"/>
                <a:ea typeface="ＭＳ Ｐゴシック" pitchFamily="-107" charset="-128"/>
                <a:cs typeface="ＭＳ Ｐゴシック" pitchFamily="-107" charset="-128"/>
              </a:rPr>
              <a:t> and</a:t>
            </a:r>
          </a:p>
          <a:p>
            <a:r>
              <a:rPr lang="en-US" sz="1300">
                <a:latin typeface="Arial" charset="0"/>
                <a:ea typeface="ＭＳ Ｐゴシック" pitchFamily="-107" charset="-128"/>
                <a:cs typeface="ＭＳ Ｐゴシック" pitchFamily="-107" charset="-128"/>
              </a:rPr>
              <a:t>is then given the corresponding plaintexts, decrypted with the target’s private key.</a:t>
            </a:r>
          </a:p>
          <a:p>
            <a:r>
              <a:rPr lang="en-US" sz="1300">
                <a:latin typeface="Arial" charset="0"/>
                <a:ea typeface="ＭＳ Ｐゴシック" pitchFamily="-107" charset="-128"/>
                <a:cs typeface="ＭＳ Ｐゴシック" pitchFamily="-107" charset="-128"/>
              </a:rPr>
              <a:t>Thus, the adversary could select a plaintext, encrypt it with the target’s public key,</a:t>
            </a:r>
          </a:p>
          <a:p>
            <a:r>
              <a:rPr lang="en-US" sz="1300">
                <a:latin typeface="Arial" charset="0"/>
                <a:ea typeface="ＭＳ Ｐゴシック" pitchFamily="-107" charset="-128"/>
                <a:cs typeface="ＭＳ Ｐゴシック" pitchFamily="-107" charset="-128"/>
              </a:rPr>
              <a:t>and then be able to get the plaintext back by having it decrypted with the private</a:t>
            </a:r>
          </a:p>
          <a:p>
            <a:r>
              <a:rPr lang="en-US" sz="1300">
                <a:latin typeface="Arial" charset="0"/>
                <a:ea typeface="ＭＳ Ｐゴシック" pitchFamily="-107" charset="-128"/>
                <a:cs typeface="ＭＳ Ｐゴシック" pitchFamily="-107" charset="-128"/>
              </a:rPr>
              <a:t>key. Clearly, this provides the adversary with no new information. Instead, the adversary</a:t>
            </a:r>
          </a:p>
          <a:p>
            <a:r>
              <a:rPr lang="en-US" sz="1300">
                <a:latin typeface="Arial" charset="0"/>
                <a:ea typeface="ＭＳ Ｐゴシック" pitchFamily="-107" charset="-128"/>
                <a:cs typeface="ＭＳ Ｐゴシック" pitchFamily="-107" charset="-128"/>
              </a:rPr>
              <a:t>exploits properties of RSA and selects blocks of data that, when processed</a:t>
            </a:r>
          </a:p>
          <a:p>
            <a:r>
              <a:rPr lang="en-US" sz="1300">
                <a:latin typeface="Arial" charset="0"/>
                <a:ea typeface="ＭＳ Ｐゴシック" pitchFamily="-107" charset="-128"/>
                <a:cs typeface="ＭＳ Ｐゴシック" pitchFamily="-107" charset="-128"/>
              </a:rPr>
              <a:t>using the target’s private key, yield information needed for cryptanalysis.</a:t>
            </a:r>
          </a:p>
          <a:p>
            <a:endParaRPr lang="en-US" sz="1300">
              <a:latin typeface="Arial" charset="0"/>
              <a:ea typeface="ＭＳ Ｐゴシック" pitchFamily="-107" charset="-128"/>
              <a:cs typeface="ＭＳ Ｐゴシック" pitchFamily="-107" charset="-128"/>
            </a:endParaRPr>
          </a:p>
          <a:p>
            <a:r>
              <a:rPr lang="en-US" sz="1300">
                <a:latin typeface="Arial" charset="0"/>
                <a:ea typeface="ＭＳ Ｐゴシック" pitchFamily="-107" charset="-128"/>
                <a:cs typeface="ＭＳ Ｐゴシック" pitchFamily="-107" charset="-128"/>
              </a:rPr>
              <a:t> To counter such attacks, RSA Security Inc., a leading RSA vendor and former holder</a:t>
            </a:r>
          </a:p>
          <a:p>
            <a:r>
              <a:rPr lang="en-US" sz="1300">
                <a:latin typeface="Arial" charset="0"/>
                <a:ea typeface="ＭＳ Ｐゴシック" pitchFamily="-107" charset="-128"/>
                <a:cs typeface="ＭＳ Ｐゴシック" pitchFamily="-107" charset="-128"/>
              </a:rPr>
              <a:t>of the RSA patent, recommends modifying the plaintext using a procedure known</a:t>
            </a:r>
          </a:p>
          <a:p>
            <a:r>
              <a:rPr lang="en-US" sz="1300">
                <a:latin typeface="Arial" charset="0"/>
                <a:ea typeface="ＭＳ Ｐゴシック" pitchFamily="-107" charset="-128"/>
                <a:cs typeface="ＭＳ Ｐゴシック" pitchFamily="-107" charset="-128"/>
              </a:rPr>
              <a:t>as </a:t>
            </a:r>
            <a:r>
              <a:rPr lang="en-US" sz="1300" b="1">
                <a:latin typeface="Arial" charset="0"/>
                <a:ea typeface="ＭＳ Ｐゴシック" pitchFamily="-107" charset="-128"/>
                <a:cs typeface="ＭＳ Ｐゴシック" pitchFamily="-107" charset="-128"/>
              </a:rPr>
              <a:t>optimal asymmetric encryption padding (OAEP). </a:t>
            </a:r>
            <a:r>
              <a:rPr lang="en-US" sz="1300">
                <a:latin typeface="Arial" charset="0"/>
                <a:ea typeface="ＭＳ Ｐゴシック" pitchFamily="-107" charset="-128"/>
                <a:cs typeface="ＭＳ Ｐゴシック" pitchFamily="-107" charset="-128"/>
              </a:rPr>
              <a:t>A full discussion of the threats</a:t>
            </a:r>
          </a:p>
          <a:p>
            <a:r>
              <a:rPr lang="en-US" sz="1300">
                <a:latin typeface="Arial" charset="0"/>
                <a:ea typeface="ＭＳ Ｐゴシック" pitchFamily="-107" charset="-128"/>
                <a:cs typeface="ＭＳ Ｐゴシック" pitchFamily="-107" charset="-128"/>
              </a:rPr>
              <a:t>and OAEP are beyond our scope; see [POIN02] for an introduction and [BELL94a]</a:t>
            </a:r>
          </a:p>
          <a:p>
            <a:r>
              <a:rPr lang="en-US" sz="1300">
                <a:latin typeface="Arial" charset="0"/>
                <a:ea typeface="ＭＳ Ｐゴシック" pitchFamily="-107" charset="-128"/>
                <a:cs typeface="ＭＳ Ｐゴシック" pitchFamily="-107" charset="-128"/>
              </a:rPr>
              <a:t>for a thorough analysis. Here, we simply summarize the OAEP procedure.</a:t>
            </a:r>
            <a:endParaRPr lang="en-US">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4054CA96-7CAB-422B-85B4-E37020E4DB64}"/>
              </a:ext>
            </a:extLst>
          </p:cNvPr>
          <p:cNvSpPr>
            <a:spLocks noGrp="1"/>
          </p:cNvSpPr>
          <p:nvPr>
            <p:ph type="sldNum" sz="quarter" idx="5"/>
          </p:nvPr>
        </p:nvSpPr>
        <p:spPr/>
        <p:txBody>
          <a:bodyPr/>
          <a:lstStyle/>
          <a:p>
            <a:pPr>
              <a:defRPr/>
            </a:pPr>
            <a:fld id="{643114AD-DAFD-41DA-863F-8D7ADE8A126D}" type="slidenum">
              <a:rPr lang="de-DE" altLang="en-US" smtClean="0"/>
              <a:pPr>
                <a:defRPr/>
              </a:pPr>
              <a:t>43</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latin typeface="Arial" pitchFamily="-84" charset="0"/>
              <a:ea typeface="ＭＳ Ｐゴシック" pitchFamily="-84" charset="-128"/>
              <a:cs typeface="ＭＳ Ｐゴシック" pitchFamily="-84" charset="-128"/>
            </a:endParaRPr>
          </a:p>
        </p:txBody>
      </p:sp>
      <p:sp>
        <p:nvSpPr>
          <p:cNvPr id="5" name="Slide Number Placeholder 4">
            <a:extLst>
              <a:ext uri="{FF2B5EF4-FFF2-40B4-BE49-F238E27FC236}">
                <a16:creationId xmlns:a16="http://schemas.microsoft.com/office/drawing/2014/main" id="{9FD11C4C-9E4A-42EE-A3EE-A57B5944180F}"/>
              </a:ext>
            </a:extLst>
          </p:cNvPr>
          <p:cNvSpPr>
            <a:spLocks noGrp="1"/>
          </p:cNvSpPr>
          <p:nvPr>
            <p:ph type="sldNum" sz="quarter" idx="5"/>
          </p:nvPr>
        </p:nvSpPr>
        <p:spPr/>
        <p:txBody>
          <a:bodyPr/>
          <a:lstStyle/>
          <a:p>
            <a:pPr>
              <a:defRPr/>
            </a:pPr>
            <a:fld id="{643114AD-DAFD-41DA-863F-8D7ADE8A126D}" type="slidenum">
              <a:rPr lang="de-DE" altLang="en-US" smtClean="0"/>
              <a:pPr>
                <a:defRPr/>
              </a:pPr>
              <a:t>44</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ECAC2619-A733-4633-A515-7CD427B0FED0}"/>
              </a:ext>
            </a:extLst>
          </p:cNvPr>
          <p:cNvSpPr>
            <a:spLocks noGrp="1"/>
          </p:cNvSpPr>
          <p:nvPr>
            <p:ph type="sldNum" sz="quarter" idx="5"/>
          </p:nvPr>
        </p:nvSpPr>
        <p:spPr/>
        <p:txBody>
          <a:bodyPr/>
          <a:lstStyle/>
          <a:p>
            <a:pPr>
              <a:defRPr/>
            </a:pPr>
            <a:fld id="{643114AD-DAFD-41DA-863F-8D7ADE8A126D}" type="slidenum">
              <a:rPr lang="de-DE" altLang="en-US" smtClean="0"/>
              <a:pPr>
                <a:defRPr/>
              </a:pPr>
              <a:t>45</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a:latin typeface="Arial" charset="0"/>
                <a:ea typeface="ＭＳ Ｐゴシック" pitchFamily="-107" charset="-128"/>
                <a:cs typeface="ＭＳ Ｐゴシック" pitchFamily="-107" charset="-128"/>
              </a:rPr>
              <a:t> Table 9.1 defines some key terms.</a:t>
            </a:r>
            <a:endParaRPr lang="en-US"/>
          </a:p>
        </p:txBody>
      </p:sp>
      <p:sp>
        <p:nvSpPr>
          <p:cNvPr id="5" name="Slide Number Placeholder 4">
            <a:extLst>
              <a:ext uri="{FF2B5EF4-FFF2-40B4-BE49-F238E27FC236}">
                <a16:creationId xmlns:a16="http://schemas.microsoft.com/office/drawing/2014/main" id="{A6450384-110F-4888-9C93-53FC41ABB522}"/>
              </a:ext>
            </a:extLst>
          </p:cNvPr>
          <p:cNvSpPr>
            <a:spLocks noGrp="1"/>
          </p:cNvSpPr>
          <p:nvPr>
            <p:ph type="sldNum" sz="quarter" idx="5"/>
          </p:nvPr>
        </p:nvSpPr>
        <p:spPr/>
        <p:txBody>
          <a:bodyPr/>
          <a:lstStyle/>
          <a:p>
            <a:pPr>
              <a:defRPr/>
            </a:pPr>
            <a:fld id="{643114AD-DAFD-41DA-863F-8D7ADE8A126D}" type="slidenum">
              <a:rPr lang="de-DE" altLang="en-US" smtClean="0"/>
              <a:pPr>
                <a:defRPr/>
              </a:pPr>
              <a:t>46</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atin typeface="Arial" pitchFamily="-84" charset="0"/>
                <a:ea typeface="ＭＳ Ｐゴシック" pitchFamily="-84" charset="-128"/>
                <a:cs typeface="ＭＳ Ｐゴシック" pitchFamily="-84" charset="-128"/>
              </a:rPr>
              <a:t>Chapter 9 summary.</a:t>
            </a:r>
          </a:p>
        </p:txBody>
      </p:sp>
      <p:sp>
        <p:nvSpPr>
          <p:cNvPr id="5" name="Slide Number Placeholder 4">
            <a:extLst>
              <a:ext uri="{FF2B5EF4-FFF2-40B4-BE49-F238E27FC236}">
                <a16:creationId xmlns:a16="http://schemas.microsoft.com/office/drawing/2014/main" id="{B2FA50BC-6F70-4100-9D7D-6CCBB052AB87}"/>
              </a:ext>
            </a:extLst>
          </p:cNvPr>
          <p:cNvSpPr>
            <a:spLocks noGrp="1"/>
          </p:cNvSpPr>
          <p:nvPr>
            <p:ph type="sldNum" sz="quarter" idx="5"/>
          </p:nvPr>
        </p:nvSpPr>
        <p:spPr/>
        <p:txBody>
          <a:bodyPr/>
          <a:lstStyle/>
          <a:p>
            <a:pPr>
              <a:defRPr/>
            </a:pPr>
            <a:fld id="{643114AD-DAFD-41DA-863F-8D7ADE8A126D}" type="slidenum">
              <a:rPr lang="de-DE" altLang="en-US" smtClean="0"/>
              <a:pPr>
                <a:defRPr/>
              </a:pPr>
              <a:t>47</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Arial" pitchFamily="-84" charset="0"/>
                <a:ea typeface="ＭＳ Ｐゴシック" pitchFamily="-84" charset="-128"/>
                <a:cs typeface="ＭＳ Ｐゴシック" pitchFamily="-84" charset="-128"/>
              </a:rPr>
              <a:t> Figure 6.4 depicts the structure of a full encryption round.</a:t>
            </a:r>
          </a:p>
          <a:p>
            <a:endParaRPr lang="en-US">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a:p>
        </p:txBody>
      </p:sp>
    </p:spTree>
    <p:extLst>
      <p:ext uri="{BB962C8B-B14F-4D97-AF65-F5344CB8AC3E}">
        <p14:creationId xmlns:p14="http://schemas.microsoft.com/office/powerpoint/2010/main" val="3933156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b="1"/>
              <a:t>Cipher=</a:t>
            </a:r>
            <a:r>
              <a:rPr lang="en-US" sz="1300"/>
              <a:t>a secret system of writing;</a:t>
            </a:r>
            <a:endParaRPr lang="en-US"/>
          </a:p>
        </p:txBody>
      </p:sp>
      <p:sp>
        <p:nvSpPr>
          <p:cNvPr id="5" name="Slide Number Placeholder 4">
            <a:extLst>
              <a:ext uri="{FF2B5EF4-FFF2-40B4-BE49-F238E27FC236}">
                <a16:creationId xmlns:a16="http://schemas.microsoft.com/office/drawing/2014/main" id="{E7A306AA-0BB2-4BB1-B1C4-C766EA432897}"/>
              </a:ext>
            </a:extLst>
          </p:cNvPr>
          <p:cNvSpPr>
            <a:spLocks noGrp="1"/>
          </p:cNvSpPr>
          <p:nvPr>
            <p:ph type="sldNum" sz="quarter" idx="5"/>
          </p:nvPr>
        </p:nvSpPr>
        <p:spPr/>
        <p:txBody>
          <a:bodyPr/>
          <a:lstStyle/>
          <a:p>
            <a:pPr>
              <a:defRPr/>
            </a:pPr>
            <a:fld id="{643114AD-DAFD-41DA-863F-8D7ADE8A126D}" type="slidenum">
              <a:rPr lang="de-DE" altLang="en-US" smtClean="0"/>
              <a:pPr>
                <a:defRPr/>
              </a:pPr>
              <a:t>7</a:t>
            </a:fld>
            <a:endParaRPr lang="de-DE" altLang="en-US"/>
          </a:p>
        </p:txBody>
      </p:sp>
    </p:spTree>
    <p:extLst>
      <p:ext uri="{BB962C8B-B14F-4D97-AF65-F5344CB8AC3E}">
        <p14:creationId xmlns:p14="http://schemas.microsoft.com/office/powerpoint/2010/main" val="1294440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44413C80-22A9-4B4E-8748-E9B06A73EDF6}"/>
              </a:ext>
            </a:extLst>
          </p:cNvPr>
          <p:cNvSpPr>
            <a:spLocks noGrp="1"/>
          </p:cNvSpPr>
          <p:nvPr>
            <p:ph type="sldNum" sz="quarter" idx="5"/>
          </p:nvPr>
        </p:nvSpPr>
        <p:spPr/>
        <p:txBody>
          <a:bodyPr/>
          <a:lstStyle/>
          <a:p>
            <a:pPr>
              <a:defRPr/>
            </a:pPr>
            <a:fld id="{643114AD-DAFD-41DA-863F-8D7ADE8A126D}" type="slidenum">
              <a:rPr lang="de-DE" altLang="en-US" smtClean="0"/>
              <a:pPr>
                <a:defRPr/>
              </a:pPr>
              <a:t>8</a:t>
            </a:fld>
            <a:endParaRPr lang="de-DE" altLang="en-US"/>
          </a:p>
        </p:txBody>
      </p:sp>
    </p:spTree>
    <p:extLst>
      <p:ext uri="{BB962C8B-B14F-4D97-AF65-F5344CB8AC3E}">
        <p14:creationId xmlns:p14="http://schemas.microsoft.com/office/powerpoint/2010/main" val="1385819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27BF64-F7CD-4FBE-82E1-2B4DD2565617}" type="slidenum">
              <a:rPr lang="en-US" smtClean="0"/>
              <a:t>9</a:t>
            </a:fld>
            <a:endParaRPr lang="en-US"/>
          </a:p>
        </p:txBody>
      </p:sp>
    </p:spTree>
    <p:extLst>
      <p:ext uri="{BB962C8B-B14F-4D97-AF65-F5344CB8AC3E}">
        <p14:creationId xmlns:p14="http://schemas.microsoft.com/office/powerpoint/2010/main" val="1708799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73A201-8301-6BEE-A111-FF4CBF4B9E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F56BD4-4082-0D7F-C2E2-CB21BC9D21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42451F-15E2-CF6D-DA19-972D905CB7F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42C2FDF-A2C6-E260-2877-572E017B229A}"/>
              </a:ext>
            </a:extLst>
          </p:cNvPr>
          <p:cNvSpPr>
            <a:spLocks noGrp="1"/>
          </p:cNvSpPr>
          <p:nvPr>
            <p:ph type="sldNum" sz="quarter" idx="10"/>
          </p:nvPr>
        </p:nvSpPr>
        <p:spPr/>
        <p:txBody>
          <a:bodyPr/>
          <a:lstStyle/>
          <a:p>
            <a:fld id="{7B27BF64-F7CD-4FBE-82E1-2B4DD2565617}" type="slidenum">
              <a:rPr lang="en-US" smtClean="0"/>
              <a:t>10</a:t>
            </a:fld>
            <a:endParaRPr lang="en-US"/>
          </a:p>
        </p:txBody>
      </p:sp>
    </p:spTree>
    <p:extLst>
      <p:ext uri="{BB962C8B-B14F-4D97-AF65-F5344CB8AC3E}">
        <p14:creationId xmlns:p14="http://schemas.microsoft.com/office/powerpoint/2010/main" val="4177189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323065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775520" y="281885"/>
            <a:ext cx="9313035" cy="792163"/>
          </a:xfrm>
        </p:spPr>
        <p:txBody>
          <a:bodyPr/>
          <a:lstStyle>
            <a:lvl1pPr>
              <a:defRPr sz="4000"/>
            </a:lvl1p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477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260351"/>
            <a:ext cx="2590800" cy="60483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14400" y="260351"/>
            <a:ext cx="7569200" cy="6048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46911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75520" y="260649"/>
            <a:ext cx="8928992" cy="792163"/>
          </a:xfrm>
        </p:spPr>
        <p:txBody>
          <a:bodyPr/>
          <a:lstStyle>
            <a:lvl1pPr>
              <a:defRPr sz="4000"/>
            </a:lvl1pPr>
          </a:lstStyle>
          <a:p>
            <a:r>
              <a:rPr lang="en-US"/>
              <a:t>Click to edit Master title style</a:t>
            </a:r>
            <a:endParaRPr lang="en-GB"/>
          </a:p>
        </p:txBody>
      </p:sp>
      <p:sp>
        <p:nvSpPr>
          <p:cNvPr id="3" name="Text Placeholder 2"/>
          <p:cNvSpPr>
            <a:spLocks noGrp="1"/>
          </p:cNvSpPr>
          <p:nvPr>
            <p:ph type="body" sz="half" idx="1"/>
          </p:nvPr>
        </p:nvSpPr>
        <p:spPr>
          <a:xfrm>
            <a:off x="914400" y="1341439"/>
            <a:ext cx="5080000" cy="4967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197600" y="1341438"/>
            <a:ext cx="5080000" cy="240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197600" y="3900489"/>
            <a:ext cx="50800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72176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3756891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391586" y="197203"/>
            <a:ext cx="8448831" cy="783526"/>
          </a:xfrm>
        </p:spPr>
        <p:txBody>
          <a:bodyPr/>
          <a:lstStyle>
            <a:lvl1pPr>
              <a:defRPr sz="3800"/>
            </a:lvl1pPr>
          </a:lstStyle>
          <a:p>
            <a:r>
              <a:rPr lang="en-US"/>
              <a:t>Click to edit Master title style</a:t>
            </a:r>
          </a:p>
        </p:txBody>
      </p:sp>
      <p:sp>
        <p:nvSpPr>
          <p:cNvPr id="3" name="Content Placeholder 2"/>
          <p:cNvSpPr>
            <a:spLocks noGrp="1"/>
          </p:cNvSpPr>
          <p:nvPr>
            <p:ph idx="1"/>
          </p:nvPr>
        </p:nvSpPr>
        <p:spPr>
          <a:xfrm>
            <a:off x="560775" y="1415114"/>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807477"/>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5" name="Picture Placeholder 4"/>
          <p:cNvSpPr>
            <a:spLocks noGrp="1"/>
          </p:cNvSpPr>
          <p:nvPr>
            <p:ph type="pic" sz="quarter" idx="14"/>
          </p:nvPr>
        </p:nvSpPr>
        <p:spPr>
          <a:xfrm>
            <a:off x="609600" y="5181600"/>
            <a:ext cx="10972800" cy="762000"/>
          </a:xfrm>
        </p:spPr>
        <p:txBody>
          <a:bodyPr/>
          <a:lstStyle/>
          <a:p>
            <a:endParaRPr lang="en-US"/>
          </a:p>
        </p:txBody>
      </p:sp>
      <p:sp>
        <p:nvSpPr>
          <p:cNvPr id="10" name="Picture Placeholder 9"/>
          <p:cNvSpPr>
            <a:spLocks noGrp="1"/>
          </p:cNvSpPr>
          <p:nvPr>
            <p:ph type="pic" sz="quarter" idx="15"/>
          </p:nvPr>
        </p:nvSpPr>
        <p:spPr>
          <a:xfrm>
            <a:off x="1219200" y="6019800"/>
            <a:ext cx="9347200" cy="304800"/>
          </a:xfrm>
        </p:spPr>
        <p:txBody>
          <a:bodyPr/>
          <a:lstStyle/>
          <a:p>
            <a:endParaRPr lang="en-US"/>
          </a:p>
        </p:txBody>
      </p:sp>
    </p:spTree>
    <p:extLst>
      <p:ext uri="{BB962C8B-B14F-4D97-AF65-F5344CB8AC3E}">
        <p14:creationId xmlns:p14="http://schemas.microsoft.com/office/powerpoint/2010/main" val="4286695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79510" y="253047"/>
            <a:ext cx="9002429" cy="799411"/>
          </a:xfrm>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fld id="{A9DF6EFB-3F44-496C-A842-1E0B3D3B975A}" type="datetimeFigureOut">
              <a:rPr lang="en-US" smtClean="0"/>
              <a:t>6/19/2025</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Tree>
    <p:extLst>
      <p:ext uri="{BB962C8B-B14F-4D97-AF65-F5344CB8AC3E}">
        <p14:creationId xmlns:p14="http://schemas.microsoft.com/office/powerpoint/2010/main" val="1204122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9509" y="260574"/>
            <a:ext cx="9793088"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55984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2136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79510" y="265297"/>
            <a:ext cx="9121013"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sz="half" idx="1"/>
          </p:nvPr>
        </p:nvSpPr>
        <p:spPr>
          <a:xfrm>
            <a:off x="9144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6910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83499" y="140494"/>
            <a:ext cx="8832981" cy="1143000"/>
          </a:xfrm>
        </p:spPr>
        <p:txBody>
          <a:bodyPr/>
          <a:lstStyle>
            <a:lvl1pPr>
              <a:defRPr sz="4000"/>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7144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9510" y="265113"/>
            <a:ext cx="8928039" cy="792163"/>
          </a:xfrm>
        </p:spPr>
        <p:txBody>
          <a:bodyPr/>
          <a:lstStyle>
            <a:lvl1pPr>
              <a:defRPr sz="4000"/>
            </a:lvl1pPr>
          </a:lstStyle>
          <a:p>
            <a:r>
              <a:rPr lang="en-US"/>
              <a:t>Click to edit Master title style</a:t>
            </a:r>
            <a:endParaRPr lang="en-GB"/>
          </a:p>
        </p:txBody>
      </p:sp>
    </p:spTree>
    <p:extLst>
      <p:ext uri="{BB962C8B-B14F-4D97-AF65-F5344CB8AC3E}">
        <p14:creationId xmlns:p14="http://schemas.microsoft.com/office/powerpoint/2010/main" val="187911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580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530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81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835A416-0BA9-4264-8A01-EEB3FFAC9EE0}"/>
              </a:ext>
            </a:extLst>
          </p:cNvPr>
          <p:cNvSpPr>
            <a:spLocks noGrp="1" noChangeArrowheads="1"/>
          </p:cNvSpPr>
          <p:nvPr>
            <p:ph type="title"/>
          </p:nvPr>
        </p:nvSpPr>
        <p:spPr bwMode="auto">
          <a:xfrm>
            <a:off x="1137000" y="6168"/>
            <a:ext cx="9002429" cy="79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de-DE" altLang="en-US"/>
              <a:t>Click to edit Master title style</a:t>
            </a:r>
          </a:p>
        </p:txBody>
      </p:sp>
      <p:sp>
        <p:nvSpPr>
          <p:cNvPr id="1027" name="Rectangle 3">
            <a:extLst>
              <a:ext uri="{FF2B5EF4-FFF2-40B4-BE49-F238E27FC236}">
                <a16:creationId xmlns:a16="http://schemas.microsoft.com/office/drawing/2014/main" id="{0B2CA537-2676-4E51-AAC8-F0C3E5F1A56F}"/>
              </a:ext>
            </a:extLst>
          </p:cNvPr>
          <p:cNvSpPr>
            <a:spLocks noGrp="1" noChangeArrowheads="1"/>
          </p:cNvSpPr>
          <p:nvPr>
            <p:ph type="body" idx="1"/>
          </p:nvPr>
        </p:nvSpPr>
        <p:spPr bwMode="auto">
          <a:xfrm>
            <a:off x="914400" y="1341439"/>
            <a:ext cx="103632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de-DE" altLang="en-US"/>
              <a:t>Click to edit Master text styles</a:t>
            </a:r>
          </a:p>
          <a:p>
            <a:pPr lvl="1"/>
            <a:r>
              <a:rPr lang="de-DE" altLang="en-US"/>
              <a:t>Second level</a:t>
            </a:r>
          </a:p>
          <a:p>
            <a:pPr lvl="2"/>
            <a:r>
              <a:rPr lang="de-DE" altLang="en-US"/>
              <a:t>Third level</a:t>
            </a:r>
          </a:p>
          <a:p>
            <a:pPr lvl="3"/>
            <a:r>
              <a:rPr lang="de-DE" altLang="en-US"/>
              <a:t>Fourth level</a:t>
            </a:r>
          </a:p>
          <a:p>
            <a:pPr lvl="4"/>
            <a:r>
              <a:rPr lang="de-DE" altLang="en-US"/>
              <a:t>Fifth level</a:t>
            </a:r>
          </a:p>
        </p:txBody>
      </p:sp>
      <p:sp>
        <p:nvSpPr>
          <p:cNvPr id="1028" name="Line 4">
            <a:extLst>
              <a:ext uri="{FF2B5EF4-FFF2-40B4-BE49-F238E27FC236}">
                <a16:creationId xmlns:a16="http://schemas.microsoft.com/office/drawing/2014/main" id="{411683D1-7B74-4FD6-AA23-0A865C918354}"/>
              </a:ext>
            </a:extLst>
          </p:cNvPr>
          <p:cNvSpPr>
            <a:spLocks noChangeShapeType="1"/>
          </p:cNvSpPr>
          <p:nvPr userDrawn="1"/>
        </p:nvSpPr>
        <p:spPr bwMode="auto">
          <a:xfrm>
            <a:off x="431800" y="817185"/>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345093" name="Text Box 5">
            <a:extLst>
              <a:ext uri="{FF2B5EF4-FFF2-40B4-BE49-F238E27FC236}">
                <a16:creationId xmlns:a16="http://schemas.microsoft.com/office/drawing/2014/main" id="{BB2D38F9-5A3D-4000-83B0-1B26F0433CDD}"/>
              </a:ext>
            </a:extLst>
          </p:cNvPr>
          <p:cNvSpPr txBox="1">
            <a:spLocks noChangeArrowheads="1"/>
          </p:cNvSpPr>
          <p:nvPr userDrawn="1"/>
        </p:nvSpPr>
        <p:spPr bwMode="auto">
          <a:xfrm>
            <a:off x="8976785" y="6508750"/>
            <a:ext cx="2688167" cy="336550"/>
          </a:xfrm>
          <a:prstGeom prst="rect">
            <a:avLst/>
          </a:prstGeom>
          <a:noFill/>
          <a:ln w="9525">
            <a:noFill/>
            <a:miter lim="800000"/>
            <a:headEnd/>
            <a:tailEnd/>
          </a:ln>
          <a:effec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lgn="r">
              <a:defRPr/>
            </a:pPr>
            <a:r>
              <a:rPr lang="en-GB" altLang="en-US" sz="1600">
                <a:latin typeface="Arial" panose="020B0604020202020204" pitchFamily="34" charset="0"/>
              </a:rPr>
              <a:t>Week 6: </a:t>
            </a:r>
            <a:fld id="{F82382A3-3314-49A0-B193-00795800CFEF}" type="slidenum">
              <a:rPr lang="de-DE" altLang="en-US" sz="1600" smtClean="0">
                <a:latin typeface="Arial" panose="020B0604020202020204" pitchFamily="34" charset="0"/>
              </a:rPr>
              <a:pPr algn="r">
                <a:defRPr/>
              </a:pPr>
              <a:t>‹#›</a:t>
            </a:fld>
            <a:r>
              <a:rPr lang="en-GB" altLang="en-US" sz="1600">
                <a:latin typeface="Arial" panose="020B0604020202020204" pitchFamily="34" charset="0"/>
              </a:rPr>
              <a:t> </a:t>
            </a:r>
          </a:p>
        </p:txBody>
      </p:sp>
      <p:sp>
        <p:nvSpPr>
          <p:cNvPr id="1030" name="Line 6">
            <a:extLst>
              <a:ext uri="{FF2B5EF4-FFF2-40B4-BE49-F238E27FC236}">
                <a16:creationId xmlns:a16="http://schemas.microsoft.com/office/drawing/2014/main" id="{48E10BD9-0495-4989-B7AE-19AEDC4AB44D}"/>
              </a:ext>
            </a:extLst>
          </p:cNvPr>
          <p:cNvSpPr>
            <a:spLocks noChangeShapeType="1"/>
          </p:cNvSpPr>
          <p:nvPr userDrawn="1"/>
        </p:nvSpPr>
        <p:spPr bwMode="auto">
          <a:xfrm>
            <a:off x="431800" y="6492377"/>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9" name="TextBox 8">
            <a:extLst>
              <a:ext uri="{FF2B5EF4-FFF2-40B4-BE49-F238E27FC236}">
                <a16:creationId xmlns:a16="http://schemas.microsoft.com/office/drawing/2014/main" id="{BE4C2190-5B25-4748-9C0B-4D7F6AD21C27}"/>
              </a:ext>
            </a:extLst>
          </p:cNvPr>
          <p:cNvSpPr txBox="1"/>
          <p:nvPr userDrawn="1"/>
        </p:nvSpPr>
        <p:spPr>
          <a:xfrm>
            <a:off x="406400" y="6503214"/>
            <a:ext cx="1625600" cy="338554"/>
          </a:xfrm>
          <a:prstGeom prst="rect">
            <a:avLst/>
          </a:prstGeom>
          <a:noFill/>
        </p:spPr>
        <p:txBody>
          <a:bodyPr wrap="square" rtlCol="0">
            <a:spAutoFit/>
          </a:bodyPr>
          <a:lstStyle/>
          <a:p>
            <a:r>
              <a:rPr lang="en-US" sz="1600" b="1"/>
              <a:t>3-2025</a:t>
            </a:r>
          </a:p>
        </p:txBody>
      </p:sp>
      <p:sp>
        <p:nvSpPr>
          <p:cNvPr id="10" name="TextBox 9">
            <a:extLst>
              <a:ext uri="{FF2B5EF4-FFF2-40B4-BE49-F238E27FC236}">
                <a16:creationId xmlns:a16="http://schemas.microsoft.com/office/drawing/2014/main" id="{EE611547-FA0D-412F-B507-C266383B699E}"/>
              </a:ext>
            </a:extLst>
          </p:cNvPr>
          <p:cNvSpPr txBox="1"/>
          <p:nvPr userDrawn="1"/>
        </p:nvSpPr>
        <p:spPr>
          <a:xfrm>
            <a:off x="4577247" y="6506383"/>
            <a:ext cx="3744416" cy="338554"/>
          </a:xfrm>
          <a:prstGeom prst="rect">
            <a:avLst/>
          </a:prstGeom>
          <a:noFill/>
        </p:spPr>
        <p:txBody>
          <a:bodyPr wrap="square" rtlCol="0">
            <a:spAutoFit/>
          </a:bodyPr>
          <a:lstStyle/>
          <a:p>
            <a:r>
              <a:rPr lang="en-US" sz="1600" b="1" kern="1200">
                <a:solidFill>
                  <a:schemeClr val="tx1"/>
                </a:solidFill>
                <a:effectLst/>
                <a:latin typeface="+mn-lt"/>
                <a:ea typeface="+mn-ea"/>
                <a:cs typeface="+mn-cs"/>
              </a:rPr>
              <a:t>NT219–Cryptography</a:t>
            </a:r>
            <a:endParaRPr lang="en-US" sz="1600" b="1">
              <a:latin typeface="+mn-lt"/>
            </a:endParaRPr>
          </a:p>
        </p:txBody>
      </p:sp>
      <p:pic>
        <p:nvPicPr>
          <p:cNvPr id="11" name="Picture 10">
            <a:extLst>
              <a:ext uri="{FF2B5EF4-FFF2-40B4-BE49-F238E27FC236}">
                <a16:creationId xmlns:a16="http://schemas.microsoft.com/office/drawing/2014/main" id="{BFFDA27E-0E4C-4070-8A6B-A96E3375685D}"/>
              </a:ext>
            </a:extLst>
          </p:cNvPr>
          <p:cNvPicPr>
            <a:picLocks noChangeAspect="1"/>
          </p:cNvPicPr>
          <p:nvPr userDrawn="1"/>
        </p:nvPicPr>
        <p:blipFill>
          <a:blip r:embed="rId17"/>
          <a:stretch>
            <a:fillRect/>
          </a:stretch>
        </p:blipFill>
        <p:spPr>
          <a:xfrm>
            <a:off x="47329" y="50725"/>
            <a:ext cx="1152127" cy="708181"/>
          </a:xfrm>
          <a:prstGeom prst="rect">
            <a:avLst/>
          </a:prstGeom>
        </p:spPr>
      </p:pic>
    </p:spTree>
    <p:extLst>
      <p:ext uri="{BB962C8B-B14F-4D97-AF65-F5344CB8AC3E}">
        <p14:creationId xmlns:p14="http://schemas.microsoft.com/office/powerpoint/2010/main" val="20115944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702" r:id="rId13"/>
    <p:sldLayoutId id="2147483726" r:id="rId14"/>
    <p:sldLayoutId id="2147483727" r:id="rId15"/>
  </p:sldLayoutIdLst>
  <p:hf sldNum="0"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2800">
          <a:solidFill>
            <a:schemeClr val="tx1"/>
          </a:solidFill>
          <a:latin typeface="+mn-lt"/>
        </a:defRPr>
      </a:lvl2pPr>
      <a:lvl3pPr marL="1143000" indent="-228600" algn="l" rtl="0" eaLnBrk="0" fontAlgn="base" hangingPunct="0">
        <a:spcBef>
          <a:spcPct val="20000"/>
        </a:spcBef>
        <a:spcAft>
          <a:spcPct val="0"/>
        </a:spcAft>
        <a:buSzPct val="15000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unn@uit.edu.v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23.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4.xml"/><Relationship Id="rId5" Type="http://schemas.openxmlformats.org/officeDocument/2006/relationships/image" Target="../media/image25.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oleObject" Target="../embeddings/oleObject6.bin"/><Relationship Id="rId3" Type="http://schemas.openxmlformats.org/officeDocument/2006/relationships/image" Target="../media/image26.png"/><Relationship Id="rId7" Type="http://schemas.openxmlformats.org/officeDocument/2006/relationships/image" Target="../media/image27.wmf"/><Relationship Id="rId12" Type="http://schemas.openxmlformats.org/officeDocument/2006/relationships/image" Target="../media/image29.wmf"/><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oleObject" Target="../embeddings/oleObject3.bin"/><Relationship Id="rId11" Type="http://schemas.openxmlformats.org/officeDocument/2006/relationships/oleObject" Target="../embeddings/oleObject5.bin"/><Relationship Id="rId5" Type="http://schemas.openxmlformats.org/officeDocument/2006/relationships/image" Target="../media/image26.wmf"/><Relationship Id="rId10" Type="http://schemas.openxmlformats.org/officeDocument/2006/relationships/image" Target="../media/image28.wmf"/><Relationship Id="rId4" Type="http://schemas.openxmlformats.org/officeDocument/2006/relationships/oleObject" Target="../embeddings/oleObject2.bin"/><Relationship Id="rId9" Type="http://schemas.openxmlformats.org/officeDocument/2006/relationships/oleObject" Target="../embeddings/oleObject4.bin"/><Relationship Id="rId14" Type="http://schemas.openxmlformats.org/officeDocument/2006/relationships/image" Target="../media/image30.wmf"/></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14.xml"/><Relationship Id="rId6" Type="http://schemas.openxmlformats.org/officeDocument/2006/relationships/image" Target="../media/image36.png"/><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14.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35.png"/><Relationship Id="rId9" Type="http://schemas.openxmlformats.org/officeDocument/2006/relationships/image" Target="../media/image46.png"/><Relationship Id="rId1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D9A1DF2-0093-44AD-812A-6950BE79B825}"/>
              </a:ext>
            </a:extLst>
          </p:cNvPr>
          <p:cNvSpPr>
            <a:spLocks noGrp="1" noChangeArrowheads="1"/>
          </p:cNvSpPr>
          <p:nvPr>
            <p:ph type="title"/>
          </p:nvPr>
        </p:nvSpPr>
        <p:spPr>
          <a:xfrm>
            <a:off x="2264375" y="0"/>
            <a:ext cx="6984775" cy="792162"/>
          </a:xfrm>
        </p:spPr>
        <p:txBody>
          <a:bodyPr/>
          <a:lstStyle/>
          <a:p>
            <a:pPr algn="ctr"/>
            <a:br>
              <a:rPr lang="en-US"/>
            </a:br>
            <a:r>
              <a:rPr lang="en-US"/>
              <a:t> NT219- Cryptography  	</a:t>
            </a:r>
            <a:br>
              <a:rPr lang="en-US"/>
            </a:br>
            <a:endParaRPr lang="en-GB" altLang="en-US"/>
          </a:p>
        </p:txBody>
      </p:sp>
      <p:sp>
        <p:nvSpPr>
          <p:cNvPr id="13315" name="Content Placeholder 2">
            <a:extLst>
              <a:ext uri="{FF2B5EF4-FFF2-40B4-BE49-F238E27FC236}">
                <a16:creationId xmlns:a16="http://schemas.microsoft.com/office/drawing/2014/main" id="{40C80A85-8428-4F04-9DC5-1372080F8C60}"/>
              </a:ext>
            </a:extLst>
          </p:cNvPr>
          <p:cNvSpPr>
            <a:spLocks noGrp="1" noChangeArrowheads="1"/>
          </p:cNvSpPr>
          <p:nvPr>
            <p:ph idx="1"/>
          </p:nvPr>
        </p:nvSpPr>
        <p:spPr>
          <a:xfrm>
            <a:off x="1703513" y="2276775"/>
            <a:ext cx="8496513" cy="1783655"/>
          </a:xfrm>
        </p:spPr>
        <p:txBody>
          <a:bodyPr/>
          <a:lstStyle/>
          <a:p>
            <a:pPr algn="ctr" eaLnBrk="1" hangingPunct="1">
              <a:buNone/>
            </a:pPr>
            <a:r>
              <a:rPr lang="en-GB" altLang="en-US"/>
              <a:t>PhD. Ngoc-Tu Nguyen</a:t>
            </a:r>
          </a:p>
          <a:p>
            <a:pPr algn="ctr" eaLnBrk="1" hangingPunct="1">
              <a:buNone/>
            </a:pPr>
            <a:r>
              <a:rPr lang="en-GB" altLang="en-US" sz="2200">
                <a:solidFill>
                  <a:srgbClr val="FF0000"/>
                </a:solidFill>
                <a:hlinkClick r:id="rId2">
                  <a:extLst>
                    <a:ext uri="{A12FA001-AC4F-418D-AE19-62706E023703}">
                      <ahyp:hlinkClr xmlns:ahyp="http://schemas.microsoft.com/office/drawing/2018/hyperlinkcolor" val="tx"/>
                    </a:ext>
                  </a:extLst>
                </a:hlinkClick>
              </a:rPr>
              <a:t>tunn@uit.edu.vn</a:t>
            </a:r>
            <a:endParaRPr lang="en-GB" altLang="en-US" sz="2200">
              <a:solidFill>
                <a:srgbClr val="FF0000"/>
              </a:solidFill>
            </a:endParaRPr>
          </a:p>
        </p:txBody>
      </p:sp>
      <p:sp>
        <p:nvSpPr>
          <p:cNvPr id="5" name="Rectangle 2">
            <a:extLst>
              <a:ext uri="{FF2B5EF4-FFF2-40B4-BE49-F238E27FC236}">
                <a16:creationId xmlns:a16="http://schemas.microsoft.com/office/drawing/2014/main" id="{0E2076DD-4A36-4D39-8891-1036AB868E2E}"/>
              </a:ext>
            </a:extLst>
          </p:cNvPr>
          <p:cNvSpPr txBox="1">
            <a:spLocks noChangeArrowheads="1"/>
          </p:cNvSpPr>
          <p:nvPr/>
        </p:nvSpPr>
        <p:spPr bwMode="auto">
          <a:xfrm>
            <a:off x="2264375" y="933393"/>
            <a:ext cx="8080098"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GB" altLang="en-US" sz="3600" kern="0"/>
              <a:t>Week 6: </a:t>
            </a:r>
            <a:r>
              <a:rPr lang="en-US" sz="3600"/>
              <a:t>Modern Asymmetric Ciphers</a:t>
            </a:r>
            <a:endParaRPr lang="de-DE" altLang="en-US" sz="3600" kern="0"/>
          </a:p>
        </p:txBody>
      </p:sp>
      <p:cxnSp>
        <p:nvCxnSpPr>
          <p:cNvPr id="3" name="Straight Connector 2">
            <a:extLst>
              <a:ext uri="{FF2B5EF4-FFF2-40B4-BE49-F238E27FC236}">
                <a16:creationId xmlns:a16="http://schemas.microsoft.com/office/drawing/2014/main" id="{88B172C3-4A19-44D7-839F-950EA8B42720}"/>
              </a:ext>
            </a:extLst>
          </p:cNvPr>
          <p:cNvCxnSpPr>
            <a:cxnSpLocks/>
          </p:cNvCxnSpPr>
          <p:nvPr/>
        </p:nvCxnSpPr>
        <p:spPr bwMode="auto">
          <a:xfrm>
            <a:off x="3575721" y="2132856"/>
            <a:ext cx="440768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3511E-FE15-B082-4BF5-B43C791F2712}"/>
            </a:ext>
          </a:extLst>
        </p:cNvPr>
        <p:cNvGrpSpPr/>
        <p:nvPr/>
      </p:nvGrpSpPr>
      <p:grpSpPr>
        <a:xfrm>
          <a:off x="0" y="0"/>
          <a:ext cx="0" cy="0"/>
          <a:chOff x="0" y="0"/>
          <a:chExt cx="0" cy="0"/>
        </a:xfrm>
      </p:grpSpPr>
      <p:sp>
        <p:nvSpPr>
          <p:cNvPr id="32" name="Title 5">
            <a:extLst>
              <a:ext uri="{FF2B5EF4-FFF2-40B4-BE49-F238E27FC236}">
                <a16:creationId xmlns:a16="http://schemas.microsoft.com/office/drawing/2014/main" id="{F4C5F475-C455-52A1-A28D-1AC70C6EC2C1}"/>
              </a:ext>
            </a:extLst>
          </p:cNvPr>
          <p:cNvSpPr txBox="1">
            <a:spLocks/>
          </p:cNvSpPr>
          <p:nvPr/>
        </p:nvSpPr>
        <p:spPr>
          <a:xfrm>
            <a:off x="1271464" y="-13808"/>
            <a:ext cx="7139647" cy="747713"/>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900" b="1">
                <a:solidFill>
                  <a:schemeClr val="tx1"/>
                </a:solidFill>
                <a:latin typeface="Tahoma" panose="020B0604030504040204" pitchFamily="34" charset="0"/>
                <a:ea typeface="宋体" panose="02010600030101010101" pitchFamily="2" charset="-122"/>
                <a:cs typeface="Tahoma" panose="020B0604030504040204" pitchFamily="34" charset="0"/>
              </a:rPr>
              <a:t>Web’s Server Public Key</a:t>
            </a:r>
            <a:endParaRPr lang="en-US" sz="39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25C2F790-64AB-45F6-3B65-D2C2A024CE07}"/>
              </a:ext>
            </a:extLst>
          </p:cNvPr>
          <p:cNvSpPr txBox="1"/>
          <p:nvPr/>
        </p:nvSpPr>
        <p:spPr>
          <a:xfrm>
            <a:off x="479376" y="915180"/>
            <a:ext cx="10009112" cy="523220"/>
          </a:xfrm>
          <a:prstGeom prst="rect">
            <a:avLst/>
          </a:prstGeom>
          <a:noFill/>
        </p:spPr>
        <p:txBody>
          <a:bodyPr wrap="square">
            <a:spAutoFit/>
          </a:bodyPr>
          <a:lstStyle/>
          <a:p>
            <a:r>
              <a:rPr lang="en-US" err="1"/>
              <a:t>openssl</a:t>
            </a:r>
            <a:r>
              <a:rPr lang="en-US"/>
              <a:t> </a:t>
            </a:r>
            <a:r>
              <a:rPr lang="en-US" err="1"/>
              <a:t>s_client</a:t>
            </a:r>
            <a:r>
              <a:rPr lang="en-US"/>
              <a:t> -connect &lt;server&gt;:&lt;port&gt; -</a:t>
            </a:r>
            <a:r>
              <a:rPr lang="en-US" err="1"/>
              <a:t>showcerts</a:t>
            </a:r>
            <a:endParaRPr lang="en-US"/>
          </a:p>
        </p:txBody>
      </p:sp>
      <p:sp>
        <p:nvSpPr>
          <p:cNvPr id="6" name="TextBox 5">
            <a:extLst>
              <a:ext uri="{FF2B5EF4-FFF2-40B4-BE49-F238E27FC236}">
                <a16:creationId xmlns:a16="http://schemas.microsoft.com/office/drawing/2014/main" id="{9C697EDA-9BB8-9583-7BFC-15F52A5C910B}"/>
              </a:ext>
            </a:extLst>
          </p:cNvPr>
          <p:cNvSpPr txBox="1"/>
          <p:nvPr/>
        </p:nvSpPr>
        <p:spPr>
          <a:xfrm>
            <a:off x="479376" y="1635260"/>
            <a:ext cx="11521280" cy="1815882"/>
          </a:xfrm>
          <a:prstGeom prst="rect">
            <a:avLst/>
          </a:prstGeom>
          <a:noFill/>
        </p:spPr>
        <p:txBody>
          <a:bodyPr wrap="square">
            <a:spAutoFit/>
          </a:bodyPr>
          <a:lstStyle/>
          <a:p>
            <a:r>
              <a:rPr lang="en-US" err="1"/>
              <a:t>openssl</a:t>
            </a:r>
            <a:r>
              <a:rPr lang="en-US"/>
              <a:t> </a:t>
            </a:r>
            <a:r>
              <a:rPr lang="en-US" err="1"/>
              <a:t>s_client</a:t>
            </a:r>
            <a:r>
              <a:rPr lang="en-US"/>
              <a:t> -connect google.com:443 –</a:t>
            </a:r>
            <a:r>
              <a:rPr lang="en-US" err="1"/>
              <a:t>showcerts</a:t>
            </a:r>
            <a:endParaRPr lang="en-US"/>
          </a:p>
          <a:p>
            <a:r>
              <a:rPr lang="en-US"/>
              <a:t>View in X590 format</a:t>
            </a:r>
          </a:p>
          <a:p>
            <a:r>
              <a:rPr lang="en-US" err="1"/>
              <a:t>openssl</a:t>
            </a:r>
            <a:r>
              <a:rPr lang="en-US"/>
              <a:t> </a:t>
            </a:r>
            <a:r>
              <a:rPr lang="en-US" err="1"/>
              <a:t>s_client</a:t>
            </a:r>
            <a:r>
              <a:rPr lang="en-US"/>
              <a:t> -connect uit.edu.vn:443 -</a:t>
            </a:r>
            <a:r>
              <a:rPr lang="en-US" err="1"/>
              <a:t>showcerts</a:t>
            </a:r>
            <a:r>
              <a:rPr lang="en-US"/>
              <a:t> 2&gt;NUL | </a:t>
            </a:r>
            <a:r>
              <a:rPr lang="en-US" err="1"/>
              <a:t>openssl</a:t>
            </a:r>
            <a:r>
              <a:rPr lang="en-US"/>
              <a:t> x509 -text -</a:t>
            </a:r>
            <a:r>
              <a:rPr lang="en-US" err="1"/>
              <a:t>noout</a:t>
            </a:r>
            <a:endParaRPr lang="en-US"/>
          </a:p>
        </p:txBody>
      </p:sp>
      <p:pic>
        <p:nvPicPr>
          <p:cNvPr id="11" name="Picture 10">
            <a:extLst>
              <a:ext uri="{FF2B5EF4-FFF2-40B4-BE49-F238E27FC236}">
                <a16:creationId xmlns:a16="http://schemas.microsoft.com/office/drawing/2014/main" id="{3C62D1C0-85BA-D6A4-8015-C47082DB52EC}"/>
              </a:ext>
            </a:extLst>
          </p:cNvPr>
          <p:cNvPicPr>
            <a:picLocks noChangeAspect="1"/>
          </p:cNvPicPr>
          <p:nvPr/>
        </p:nvPicPr>
        <p:blipFill>
          <a:blip r:embed="rId3"/>
          <a:stretch>
            <a:fillRect/>
          </a:stretch>
        </p:blipFill>
        <p:spPr>
          <a:xfrm>
            <a:off x="1055440" y="3451142"/>
            <a:ext cx="9647756" cy="2909243"/>
          </a:xfrm>
          <a:prstGeom prst="rect">
            <a:avLst/>
          </a:prstGeom>
        </p:spPr>
      </p:pic>
    </p:spTree>
    <p:extLst>
      <p:ext uri="{BB962C8B-B14F-4D97-AF65-F5344CB8AC3E}">
        <p14:creationId xmlns:p14="http://schemas.microsoft.com/office/powerpoint/2010/main" val="3486153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3DE38-99C2-48B1-C994-348C89A9D55D}"/>
            </a:ext>
          </a:extLst>
        </p:cNvPr>
        <p:cNvGrpSpPr/>
        <p:nvPr/>
      </p:nvGrpSpPr>
      <p:grpSpPr>
        <a:xfrm>
          <a:off x="0" y="0"/>
          <a:ext cx="0" cy="0"/>
          <a:chOff x="0" y="0"/>
          <a:chExt cx="0" cy="0"/>
        </a:xfrm>
      </p:grpSpPr>
      <p:sp>
        <p:nvSpPr>
          <p:cNvPr id="32" name="Title 5">
            <a:extLst>
              <a:ext uri="{FF2B5EF4-FFF2-40B4-BE49-F238E27FC236}">
                <a16:creationId xmlns:a16="http://schemas.microsoft.com/office/drawing/2014/main" id="{B541A5EC-9E42-68C2-DC65-594AEA92AB90}"/>
              </a:ext>
            </a:extLst>
          </p:cNvPr>
          <p:cNvSpPr txBox="1">
            <a:spLocks/>
          </p:cNvSpPr>
          <p:nvPr/>
        </p:nvSpPr>
        <p:spPr>
          <a:xfrm>
            <a:off x="1271464" y="-13808"/>
            <a:ext cx="7139647" cy="747713"/>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900" b="1">
                <a:solidFill>
                  <a:schemeClr val="tx1"/>
                </a:solidFill>
                <a:latin typeface="Tahoma" panose="020B0604030504040204" pitchFamily="34" charset="0"/>
                <a:ea typeface="宋体" panose="02010600030101010101" pitchFamily="2" charset="-122"/>
                <a:cs typeface="Tahoma" panose="020B0604030504040204" pitchFamily="34" charset="0"/>
              </a:rPr>
              <a:t>Example</a:t>
            </a:r>
            <a:endParaRPr lang="en-US" sz="39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privk_to_pubK_to_addressA">
            <a:extLst>
              <a:ext uri="{FF2B5EF4-FFF2-40B4-BE49-F238E27FC236}">
                <a16:creationId xmlns:a16="http://schemas.microsoft.com/office/drawing/2014/main" id="{101C5DDE-444B-B6BA-15D1-F14C23874E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730" y="1855706"/>
            <a:ext cx="11665296" cy="296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059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6B884-CC0D-CAB4-0D17-26A73B4D31FC}"/>
            </a:ext>
          </a:extLst>
        </p:cNvPr>
        <p:cNvGrpSpPr/>
        <p:nvPr/>
      </p:nvGrpSpPr>
      <p:grpSpPr>
        <a:xfrm>
          <a:off x="0" y="0"/>
          <a:ext cx="0" cy="0"/>
          <a:chOff x="0" y="0"/>
          <a:chExt cx="0" cy="0"/>
        </a:xfrm>
      </p:grpSpPr>
      <p:sp>
        <p:nvSpPr>
          <p:cNvPr id="32" name="Title 5">
            <a:extLst>
              <a:ext uri="{FF2B5EF4-FFF2-40B4-BE49-F238E27FC236}">
                <a16:creationId xmlns:a16="http://schemas.microsoft.com/office/drawing/2014/main" id="{7C94968F-5168-508B-B979-366547239C6C}"/>
              </a:ext>
            </a:extLst>
          </p:cNvPr>
          <p:cNvSpPr txBox="1">
            <a:spLocks/>
          </p:cNvSpPr>
          <p:nvPr/>
        </p:nvSpPr>
        <p:spPr>
          <a:xfrm>
            <a:off x="1271464" y="-13808"/>
            <a:ext cx="7139647" cy="747713"/>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900" b="1">
                <a:solidFill>
                  <a:schemeClr val="tx1"/>
                </a:solidFill>
                <a:latin typeface="Tahoma" panose="020B0604030504040204" pitchFamily="34" charset="0"/>
                <a:ea typeface="宋体" panose="02010600030101010101" pitchFamily="2" charset="-122"/>
                <a:cs typeface="Tahoma" panose="020B0604030504040204" pitchFamily="34" charset="0"/>
              </a:rPr>
              <a:t>Example</a:t>
            </a:r>
            <a:endParaRPr lang="en-US" sz="39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2050" name="Picture 2" descr="pubkey_to_address">
            <a:extLst>
              <a:ext uri="{FF2B5EF4-FFF2-40B4-BE49-F238E27FC236}">
                <a16:creationId xmlns:a16="http://schemas.microsoft.com/office/drawing/2014/main" id="{F259667F-E09F-8EB6-92B1-E2B7EBB7D3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433" y="733905"/>
            <a:ext cx="9505056" cy="5647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557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28116"/>
            <a:ext cx="7560840" cy="646321"/>
          </a:xfrm>
        </p:spPr>
        <p:txBody>
          <a:bodyPr wrap="square">
            <a:spAutoFit/>
          </a:bodyPr>
          <a:lstStyle/>
          <a:p>
            <a:r>
              <a:rPr lang="en-US" altLang="en-US" sz="3600">
                <a:ea typeface="ヒラギノ角ゴ Pro W3" charset="-128"/>
              </a:rPr>
              <a:t>Public-Key Cryptosystems</a:t>
            </a:r>
            <a:endParaRPr lang="en-US" sz="3600"/>
          </a:p>
        </p:txBody>
      </p:sp>
      <p:sp>
        <p:nvSpPr>
          <p:cNvPr id="3" name="Content Placeholder 2"/>
          <p:cNvSpPr>
            <a:spLocks noGrp="1"/>
          </p:cNvSpPr>
          <p:nvPr>
            <p:ph idx="1"/>
          </p:nvPr>
        </p:nvSpPr>
        <p:spPr>
          <a:xfrm>
            <a:off x="947428" y="980728"/>
            <a:ext cx="10297144" cy="5277140"/>
          </a:xfrm>
        </p:spPr>
        <p:txBody>
          <a:bodyPr wrap="square">
            <a:spAutoFit/>
          </a:bodyPr>
          <a:lstStyle/>
          <a:p>
            <a:pPr>
              <a:lnSpc>
                <a:spcPct val="110000"/>
              </a:lnSpc>
              <a:spcBef>
                <a:spcPts val="0"/>
              </a:spcBef>
            </a:pPr>
            <a:r>
              <a:rPr lang="en-US" sz="2200"/>
              <a:t>A public-key encryption scheme has six ingredients:</a:t>
            </a:r>
          </a:p>
          <a:p>
            <a:pPr>
              <a:lnSpc>
                <a:spcPct val="110000"/>
              </a:lnSpc>
              <a:spcBef>
                <a:spcPts val="0"/>
              </a:spcBef>
            </a:pPr>
            <a:r>
              <a:rPr lang="en-AU" sz="2200" b="1"/>
              <a:t>Plaintext</a:t>
            </a:r>
            <a:endParaRPr lang="en-US" sz="2200" b="1"/>
          </a:p>
          <a:p>
            <a:pPr lvl="1">
              <a:lnSpc>
                <a:spcPct val="110000"/>
              </a:lnSpc>
              <a:spcBef>
                <a:spcPts val="0"/>
              </a:spcBef>
            </a:pPr>
            <a:r>
              <a:rPr lang="en-AU" sz="2200"/>
              <a:t>The readable message or data that is fed into the algorithm as input</a:t>
            </a:r>
            <a:endParaRPr lang="en-AU" sz="2200">
              <a:cs typeface="Arial"/>
            </a:endParaRPr>
          </a:p>
          <a:p>
            <a:pPr>
              <a:lnSpc>
                <a:spcPct val="110000"/>
              </a:lnSpc>
              <a:spcBef>
                <a:spcPts val="0"/>
              </a:spcBef>
            </a:pPr>
            <a:r>
              <a:rPr lang="en-AU" sz="2200" b="1"/>
              <a:t>Encryption algorithm</a:t>
            </a:r>
            <a:endParaRPr lang="en-AU" sz="2200" b="1">
              <a:cs typeface="Arial"/>
            </a:endParaRPr>
          </a:p>
          <a:p>
            <a:pPr lvl="1">
              <a:lnSpc>
                <a:spcPct val="110000"/>
              </a:lnSpc>
              <a:spcBef>
                <a:spcPts val="0"/>
              </a:spcBef>
            </a:pPr>
            <a:r>
              <a:rPr lang="en-AU" sz="2200"/>
              <a:t>Performs various </a:t>
            </a:r>
            <a:r>
              <a:rPr lang="en-AU" sz="2200" err="1"/>
              <a:t>transforma-tions</a:t>
            </a:r>
            <a:r>
              <a:rPr lang="en-AU" sz="2200"/>
              <a:t> on the plaintext</a:t>
            </a:r>
            <a:endParaRPr lang="en-AU" sz="2200">
              <a:cs typeface="Arial"/>
            </a:endParaRPr>
          </a:p>
          <a:p>
            <a:pPr>
              <a:lnSpc>
                <a:spcPct val="110000"/>
              </a:lnSpc>
              <a:spcBef>
                <a:spcPts val="0"/>
              </a:spcBef>
            </a:pPr>
            <a:r>
              <a:rPr lang="en-AU" sz="2200" b="1"/>
              <a:t>Public key</a:t>
            </a:r>
            <a:endParaRPr lang="en-AU" sz="2200" b="1">
              <a:cs typeface="Arial"/>
            </a:endParaRPr>
          </a:p>
          <a:p>
            <a:pPr lvl="1">
              <a:lnSpc>
                <a:spcPct val="110000"/>
              </a:lnSpc>
              <a:spcBef>
                <a:spcPts val="0"/>
              </a:spcBef>
            </a:pPr>
            <a:r>
              <a:rPr lang="en-AU" sz="2200"/>
              <a:t>Used for encryption or decryption</a:t>
            </a:r>
            <a:endParaRPr lang="en-AU" sz="2200">
              <a:cs typeface="Arial"/>
            </a:endParaRPr>
          </a:p>
          <a:p>
            <a:pPr>
              <a:lnSpc>
                <a:spcPct val="110000"/>
              </a:lnSpc>
              <a:spcBef>
                <a:spcPts val="0"/>
              </a:spcBef>
            </a:pPr>
            <a:r>
              <a:rPr lang="en-AU" sz="2200" b="1"/>
              <a:t>Private key</a:t>
            </a:r>
            <a:endParaRPr lang="en-AU" sz="2200" b="1">
              <a:cs typeface="Arial"/>
            </a:endParaRPr>
          </a:p>
          <a:p>
            <a:pPr lvl="1">
              <a:lnSpc>
                <a:spcPct val="110000"/>
              </a:lnSpc>
              <a:spcBef>
                <a:spcPts val="0"/>
              </a:spcBef>
            </a:pPr>
            <a:r>
              <a:rPr lang="en-AU" sz="2200"/>
              <a:t>Used for encryption or decryption</a:t>
            </a:r>
            <a:endParaRPr lang="en-AU" sz="2200">
              <a:cs typeface="Arial"/>
            </a:endParaRPr>
          </a:p>
          <a:p>
            <a:pPr>
              <a:lnSpc>
                <a:spcPct val="110000"/>
              </a:lnSpc>
              <a:spcBef>
                <a:spcPts val="0"/>
              </a:spcBef>
            </a:pPr>
            <a:r>
              <a:rPr lang="en-AU" sz="2200" b="1"/>
              <a:t>Ciphertext</a:t>
            </a:r>
          </a:p>
          <a:p>
            <a:pPr lvl="1">
              <a:lnSpc>
                <a:spcPct val="110000"/>
              </a:lnSpc>
              <a:spcBef>
                <a:spcPts val="0"/>
              </a:spcBef>
            </a:pPr>
            <a:r>
              <a:rPr lang="en-AU" sz="2200"/>
              <a:t>The scrambled message produced as output</a:t>
            </a:r>
            <a:endParaRPr lang="en-AU" sz="2200">
              <a:cs typeface="Arial"/>
            </a:endParaRPr>
          </a:p>
          <a:p>
            <a:pPr>
              <a:lnSpc>
                <a:spcPct val="110000"/>
              </a:lnSpc>
              <a:spcBef>
                <a:spcPts val="0"/>
              </a:spcBef>
            </a:pPr>
            <a:r>
              <a:rPr lang="en-AU" sz="2200" b="1"/>
              <a:t>Decryption algorithm</a:t>
            </a:r>
            <a:endParaRPr lang="en-AU" sz="2200" b="1">
              <a:cs typeface="Arial"/>
            </a:endParaRPr>
          </a:p>
          <a:p>
            <a:pPr lvl="1">
              <a:lnSpc>
                <a:spcPct val="110000"/>
              </a:lnSpc>
              <a:spcBef>
                <a:spcPts val="0"/>
              </a:spcBef>
            </a:pPr>
            <a:r>
              <a:rPr lang="en-AU" sz="2200"/>
              <a:t>Accepts the ciphertext and the matching key and produces the original plaintext</a:t>
            </a:r>
            <a:endParaRPr lang="en-AU" sz="2200">
              <a:cs typeface="Arial"/>
            </a:endParaRPr>
          </a:p>
        </p:txBody>
      </p:sp>
    </p:spTree>
    <p:extLst>
      <p:ext uri="{BB962C8B-B14F-4D97-AF65-F5344CB8AC3E}">
        <p14:creationId xmlns:p14="http://schemas.microsoft.com/office/powerpoint/2010/main" val="123841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0"/>
            <a:ext cx="7827282" cy="584765"/>
          </a:xfrm>
        </p:spPr>
        <p:txBody>
          <a:bodyPr wrap="square">
            <a:spAutoFit/>
          </a:bodyPr>
          <a:lstStyle/>
          <a:p>
            <a:r>
              <a:rPr lang="en-US" altLang="en-US" sz="3200">
                <a:ea typeface="ヒラギノ角ゴ Pro W3" charset="-128"/>
              </a:rPr>
              <a:t>Public-Key Cryptosystem: Confidentiality</a:t>
            </a:r>
          </a:p>
        </p:txBody>
      </p:sp>
      <p:sp>
        <p:nvSpPr>
          <p:cNvPr id="5" name="Content Placeholder 4"/>
          <p:cNvSpPr>
            <a:spLocks noGrp="1"/>
          </p:cNvSpPr>
          <p:nvPr>
            <p:ph idx="1"/>
          </p:nvPr>
        </p:nvSpPr>
        <p:spPr>
          <a:xfrm>
            <a:off x="989761" y="857194"/>
            <a:ext cx="8229600" cy="461655"/>
          </a:xfrm>
        </p:spPr>
        <p:txBody>
          <a:bodyPr>
            <a:spAutoFit/>
          </a:bodyPr>
          <a:lstStyle/>
          <a:p>
            <a:pPr marL="0" indent="0">
              <a:buNone/>
            </a:pPr>
            <a:r>
              <a:rPr lang="en-US" sz="2400"/>
              <a:t>Public-Key Cryptosystem: Confidentiality</a:t>
            </a:r>
          </a:p>
        </p:txBody>
      </p:sp>
      <p:pic>
        <p:nvPicPr>
          <p:cNvPr id="7" name="Picture 2" descr="Within Source A, X is sent from message source to encryption algorithm, which receives input P U sub b from key pair source under destination B. From the algorithm, Y=E[P U sub b, X) is sent to decryption algorithm within destination B, which receives input P R sub b from the same key pair source, and then X=D[P R sub b, Y] is sent to destination. Output from the encryption algorithm is also sent to cryptanalyst, which also receives input from the key pair source, producing outputs X hat and P hat R sub b."/>
          <p:cNvPicPr>
            <a:picLocks noGrp="1" noChangeAspect="1" noChangeArrowheads="1"/>
          </p:cNvPicPr>
          <p:nvPr>
            <p:ph type="pic" sz="quarter" idx="14"/>
          </p:nvPr>
        </p:nvPicPr>
        <p:blipFill rotWithShape="1">
          <a:blip r:embed="rId3">
            <a:extLst>
              <a:ext uri="{28A0092B-C50C-407E-A947-70E740481C1C}">
                <a14:useLocalDpi xmlns:a14="http://schemas.microsoft.com/office/drawing/2010/main" val="0"/>
              </a:ext>
            </a:extLst>
          </a:blip>
          <a:stretch/>
        </p:blipFill>
        <p:spPr bwMode="auto">
          <a:xfrm>
            <a:off x="1729086" y="1591278"/>
            <a:ext cx="8733828" cy="4869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2072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30105"/>
            <a:ext cx="9145016" cy="584765"/>
          </a:xfrm>
        </p:spPr>
        <p:txBody>
          <a:bodyPr wrap="square">
            <a:spAutoFit/>
          </a:bodyPr>
          <a:lstStyle/>
          <a:p>
            <a:r>
              <a:rPr lang="en-US" altLang="en-US" sz="3200">
                <a:ea typeface="ヒラギノ角ゴ Pro W3" charset="-128"/>
              </a:rPr>
              <a:t>Public-Key Cryptosystem: Data Authentication</a:t>
            </a:r>
          </a:p>
        </p:txBody>
      </p:sp>
      <p:sp>
        <p:nvSpPr>
          <p:cNvPr id="5" name="Content Placeholder 4"/>
          <p:cNvSpPr>
            <a:spLocks noGrp="1"/>
          </p:cNvSpPr>
          <p:nvPr>
            <p:ph idx="1"/>
          </p:nvPr>
        </p:nvSpPr>
        <p:spPr>
          <a:xfrm>
            <a:off x="623392" y="892141"/>
            <a:ext cx="8229600" cy="461655"/>
          </a:xfrm>
        </p:spPr>
        <p:txBody>
          <a:bodyPr>
            <a:spAutoFit/>
          </a:bodyPr>
          <a:lstStyle/>
          <a:p>
            <a:pPr marL="0" indent="0">
              <a:buNone/>
            </a:pPr>
            <a:r>
              <a:rPr lang="en-US" sz="2400"/>
              <a:t>Public-Key Cryptosystem: Authentication</a:t>
            </a:r>
          </a:p>
        </p:txBody>
      </p:sp>
      <p:pic>
        <p:nvPicPr>
          <p:cNvPr id="7" name="Picture 2" descr="Within Source A, X is sent from message source to encryption algorithm, which receives input P R sub a from key pair source under source A. From the algorithm, Y=E[P R sub a, X) is sent to decryption algorithm within destination B, which receives input P U sub a from the same key pair source, and then X=D[P U sub a, Y] is sent to destination. Output from the encryption algorithm is also sent to cryptanalyst, which also receives input from the key pair source, producing output P hat R sub a."/>
          <p:cNvPicPr>
            <a:picLocks noGrp="1" noChangeAspect="1" noChangeArrowheads="1"/>
          </p:cNvPicPr>
          <p:nvPr>
            <p:ph type="pic" sz="quarter" idx="14"/>
          </p:nvPr>
        </p:nvPicPr>
        <p:blipFill rotWithShape="1">
          <a:blip r:embed="rId3">
            <a:extLst>
              <a:ext uri="{28A0092B-C50C-407E-A947-70E740481C1C}">
                <a14:useLocalDpi xmlns:a14="http://schemas.microsoft.com/office/drawing/2010/main" val="0"/>
              </a:ext>
            </a:extLst>
          </a:blip>
          <a:stretch/>
        </p:blipFill>
        <p:spPr bwMode="auto">
          <a:xfrm>
            <a:off x="1601356" y="1353797"/>
            <a:ext cx="9059137" cy="5081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6246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432" y="115113"/>
            <a:ext cx="11305256" cy="646321"/>
          </a:xfrm>
        </p:spPr>
        <p:txBody>
          <a:bodyPr wrap="square">
            <a:spAutoFit/>
          </a:bodyPr>
          <a:lstStyle/>
          <a:p>
            <a:r>
              <a:rPr lang="en-US" altLang="en-US" sz="3600">
                <a:latin typeface="+mj-lt"/>
                <a:ea typeface="ヒラギノ角ゴ Pro W3" charset="-128"/>
              </a:rPr>
              <a:t>Public-Key Cryptosystem: Authentication and Secrecy</a:t>
            </a:r>
          </a:p>
        </p:txBody>
      </p:sp>
      <p:sp>
        <p:nvSpPr>
          <p:cNvPr id="5" name="Content Placeholder 4"/>
          <p:cNvSpPr>
            <a:spLocks noGrp="1"/>
          </p:cNvSpPr>
          <p:nvPr>
            <p:ph idx="1"/>
          </p:nvPr>
        </p:nvSpPr>
        <p:spPr>
          <a:xfrm>
            <a:off x="695400" y="967145"/>
            <a:ext cx="8229600" cy="762000"/>
          </a:xfrm>
        </p:spPr>
        <p:txBody>
          <a:bodyPr/>
          <a:lstStyle/>
          <a:p>
            <a:pPr marL="0" indent="0">
              <a:buNone/>
            </a:pPr>
            <a:r>
              <a:rPr lang="en-US" sz="2400"/>
              <a:t>Public-Key Cryptosystem: Authentication and Secrecy</a:t>
            </a:r>
          </a:p>
        </p:txBody>
      </p:sp>
      <p:pic>
        <p:nvPicPr>
          <p:cNvPr id="7" name="Picture 2" descr="Within Source A, X is sent from message source to encryption algorithm, which receives input P R sub a from key pair source under source A, and then Y is sent to second encryption algorithm, receiving input P U sub b from key pair source under destination B. From this last algorithm, Y=Z is sent to decryption algorithm within destination B, which receives input P R sub b from the key pair source under destination B, and then Y is sent to a second decryption algorithm, receiving input P U sub a from key pair source under source A and producing output X to message destination."/>
          <p:cNvPicPr>
            <a:picLocks noGrp="1" noChangeAspect="1" noChangeArrowheads="1"/>
          </p:cNvPicPr>
          <p:nvPr>
            <p:ph type="pic" sz="quarter" idx="14"/>
          </p:nvPr>
        </p:nvPicPr>
        <p:blipFill rotWithShape="1">
          <a:blip r:embed="rId3">
            <a:extLst>
              <a:ext uri="{28A0092B-C50C-407E-A947-70E740481C1C}">
                <a14:useLocalDpi xmlns:a14="http://schemas.microsoft.com/office/drawing/2010/main" val="0"/>
              </a:ext>
            </a:extLst>
          </a:blip>
          <a:stretch/>
        </p:blipFill>
        <p:spPr bwMode="auto">
          <a:xfrm>
            <a:off x="1981200" y="1504196"/>
            <a:ext cx="9299376" cy="4915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4802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0"/>
            <a:ext cx="8856984" cy="646321"/>
          </a:xfrm>
        </p:spPr>
        <p:txBody>
          <a:bodyPr wrap="square">
            <a:spAutoFit/>
          </a:bodyPr>
          <a:lstStyle/>
          <a:p>
            <a:r>
              <a:rPr lang="en-US" altLang="en-US" sz="3600">
                <a:ea typeface="ヒラギノ角ゴ Pro W3" charset="-128"/>
              </a:rPr>
              <a:t>Applications for Public-Key Cryptosystems</a:t>
            </a:r>
          </a:p>
        </p:txBody>
      </p:sp>
      <p:sp>
        <p:nvSpPr>
          <p:cNvPr id="5" name="Content Placeholder 4"/>
          <p:cNvSpPr>
            <a:spLocks noGrp="1"/>
          </p:cNvSpPr>
          <p:nvPr>
            <p:ph idx="1"/>
          </p:nvPr>
        </p:nvSpPr>
        <p:spPr>
          <a:xfrm>
            <a:off x="767408" y="1070812"/>
            <a:ext cx="10297144" cy="4716376"/>
          </a:xfrm>
        </p:spPr>
        <p:txBody>
          <a:bodyPr/>
          <a:lstStyle/>
          <a:p>
            <a:pPr marL="0" indent="0">
              <a:buNone/>
            </a:pPr>
            <a:r>
              <a:rPr lang="en-US" sz="2400"/>
              <a:t>Public-key cryptosystems can be classified into three categories:</a:t>
            </a:r>
          </a:p>
          <a:p>
            <a:pPr>
              <a:spcBef>
                <a:spcPts val="1200"/>
              </a:spcBef>
            </a:pPr>
            <a:r>
              <a:rPr lang="en-US" sz="2400" b="1"/>
              <a:t>Encryption/decryption</a:t>
            </a:r>
          </a:p>
          <a:p>
            <a:pPr lvl="1"/>
            <a:r>
              <a:rPr lang="en-US" sz="2400"/>
              <a:t>The sender encrypts a message with the recipient’s public key</a:t>
            </a:r>
          </a:p>
          <a:p>
            <a:r>
              <a:rPr lang="en-US" sz="2400" b="1"/>
              <a:t>Digital signature</a:t>
            </a:r>
          </a:p>
          <a:p>
            <a:pPr lvl="1"/>
            <a:r>
              <a:rPr lang="en-US" sz="2400"/>
              <a:t>The sender “signs” a message with its private key</a:t>
            </a:r>
          </a:p>
          <a:p>
            <a:r>
              <a:rPr lang="en-US" sz="2400" b="1"/>
              <a:t>Key exchange</a:t>
            </a:r>
          </a:p>
          <a:p>
            <a:pPr lvl="1"/>
            <a:r>
              <a:rPr lang="en-US" sz="2400"/>
              <a:t>Two sides cooperate to exchange a session key</a:t>
            </a:r>
          </a:p>
          <a:p>
            <a:pPr marL="0" indent="0">
              <a:buNone/>
            </a:pPr>
            <a:endParaRPr lang="en-US" sz="2400"/>
          </a:p>
          <a:p>
            <a:pPr marL="0" indent="0">
              <a:buNone/>
            </a:pPr>
            <a:r>
              <a:rPr lang="en-US" sz="2400"/>
              <a:t>Some algorithms are suitable for all three applications, whereas others can be used only for one or two</a:t>
            </a:r>
          </a:p>
        </p:txBody>
      </p:sp>
    </p:spTree>
    <p:extLst>
      <p:ext uri="{BB962C8B-B14F-4D97-AF65-F5344CB8AC3E}">
        <p14:creationId xmlns:p14="http://schemas.microsoft.com/office/powerpoint/2010/main" val="1779240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14046"/>
            <a:ext cx="9073008" cy="646321"/>
          </a:xfrm>
        </p:spPr>
        <p:txBody>
          <a:bodyPr wrap="square">
            <a:spAutoFit/>
          </a:bodyPr>
          <a:lstStyle/>
          <a:p>
            <a:r>
              <a:rPr lang="en-US" altLang="en-US" sz="3600">
                <a:ea typeface="ヒラギノ角ゴ Pro W3" charset="-128"/>
              </a:rPr>
              <a:t>Applications for Public-Key Cryptosystems</a:t>
            </a:r>
          </a:p>
        </p:txBody>
      </p:sp>
      <p:graphicFrame>
        <p:nvGraphicFramePr>
          <p:cNvPr id="3" name="Table 2"/>
          <p:cNvGraphicFramePr>
            <a:graphicFrameLocks noGrp="1"/>
          </p:cNvGraphicFramePr>
          <p:nvPr>
            <p:extLst>
              <p:ext uri="{D42A27DB-BD31-4B8C-83A1-F6EECF244321}">
                <p14:modId xmlns:p14="http://schemas.microsoft.com/office/powerpoint/2010/main" val="1659485708"/>
              </p:ext>
            </p:extLst>
          </p:nvPr>
        </p:nvGraphicFramePr>
        <p:xfrm>
          <a:off x="767408" y="1052736"/>
          <a:ext cx="10009111" cy="5223554"/>
        </p:xfrm>
        <a:graphic>
          <a:graphicData uri="http://schemas.openxmlformats.org/drawingml/2006/table">
            <a:tbl>
              <a:tblPr firstRow="1" bandRow="1">
                <a:tableStyleId>{3B4B98B0-60AC-42C2-AFA5-B58CD77FA1E5}</a:tableStyleId>
              </a:tblPr>
              <a:tblGrid>
                <a:gridCol w="2309795">
                  <a:extLst>
                    <a:ext uri="{9D8B030D-6E8A-4147-A177-3AD203B41FA5}">
                      <a16:colId xmlns:a16="http://schemas.microsoft.com/office/drawing/2014/main" val="20000"/>
                    </a:ext>
                  </a:extLst>
                </a:gridCol>
                <a:gridCol w="3368451">
                  <a:extLst>
                    <a:ext uri="{9D8B030D-6E8A-4147-A177-3AD203B41FA5}">
                      <a16:colId xmlns:a16="http://schemas.microsoft.com/office/drawing/2014/main" val="20001"/>
                    </a:ext>
                  </a:extLst>
                </a:gridCol>
                <a:gridCol w="2117311">
                  <a:extLst>
                    <a:ext uri="{9D8B030D-6E8A-4147-A177-3AD203B41FA5}">
                      <a16:colId xmlns:a16="http://schemas.microsoft.com/office/drawing/2014/main" val="20002"/>
                    </a:ext>
                  </a:extLst>
                </a:gridCol>
                <a:gridCol w="2213554">
                  <a:extLst>
                    <a:ext uri="{9D8B030D-6E8A-4147-A177-3AD203B41FA5}">
                      <a16:colId xmlns:a16="http://schemas.microsoft.com/office/drawing/2014/main" val="20003"/>
                    </a:ext>
                  </a:extLst>
                </a:gridCol>
              </a:tblGrid>
              <a:tr h="1004419">
                <a:tc>
                  <a:txBody>
                    <a:bodyPr/>
                    <a:lstStyle/>
                    <a:p>
                      <a:pPr algn="ctr"/>
                      <a:r>
                        <a:rPr lang="en-IN" sz="2200" b="1" i="0" u="none" strike="noStrike" kern="1200" baseline="0">
                          <a:solidFill>
                            <a:schemeClr val="bg1"/>
                          </a:solidFill>
                          <a:latin typeface="+mn-lt"/>
                          <a:ea typeface="+mn-ea"/>
                          <a:cs typeface="+mn-cs"/>
                        </a:rPr>
                        <a:t>Algorithm</a:t>
                      </a:r>
                      <a:endParaRPr lang="en-IN" sz="22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2200" b="1" i="0" u="none" strike="noStrike" kern="1200" baseline="0">
                          <a:solidFill>
                            <a:schemeClr val="bg1"/>
                          </a:solidFill>
                          <a:latin typeface="+mn-lt"/>
                          <a:ea typeface="+mn-ea"/>
                          <a:cs typeface="+mn-cs"/>
                        </a:rPr>
                        <a:t>Encryption/Decryption</a:t>
                      </a:r>
                      <a:endParaRPr lang="en-IN" sz="22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2200" b="1" i="0" u="none" strike="noStrike" kern="1200" baseline="0">
                          <a:solidFill>
                            <a:schemeClr val="bg1"/>
                          </a:solidFill>
                          <a:latin typeface="+mn-lt"/>
                          <a:ea typeface="+mn-ea"/>
                          <a:cs typeface="+mn-cs"/>
                        </a:rPr>
                        <a:t>Digital Signature</a:t>
                      </a:r>
                      <a:endParaRPr lang="en-IN" sz="22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2200" b="1" i="0" u="none" strike="noStrike" kern="1200" baseline="0">
                          <a:solidFill>
                            <a:schemeClr val="bg1"/>
                          </a:solidFill>
                          <a:latin typeface="+mn-lt"/>
                          <a:ea typeface="+mn-ea"/>
                          <a:cs typeface="+mn-cs"/>
                        </a:rPr>
                        <a:t>Key Exchange</a:t>
                      </a:r>
                      <a:endParaRPr lang="en-IN" sz="22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0000"/>
                  </a:ext>
                </a:extLst>
              </a:tr>
              <a:tr h="1043397">
                <a:tc>
                  <a:txBody>
                    <a:bodyPr/>
                    <a:lstStyle/>
                    <a:p>
                      <a:pPr algn="ctr"/>
                      <a:r>
                        <a:rPr lang="en-IN" sz="2200" b="0" i="0" u="none" strike="noStrike" kern="1200" baseline="0">
                          <a:solidFill>
                            <a:schemeClr val="tx1"/>
                          </a:solidFill>
                          <a:latin typeface="+mn-lt"/>
                          <a:ea typeface="+mn-ea"/>
                          <a:cs typeface="+mn-cs"/>
                        </a:rPr>
                        <a:t>RSA</a:t>
                      </a:r>
                      <a:endParaRPr lang="en-IN" sz="220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2200" b="0" i="0" u="none" strike="noStrike" kern="1200" baseline="0">
                          <a:solidFill>
                            <a:schemeClr val="tx1"/>
                          </a:solidFill>
                          <a:latin typeface="+mn-lt"/>
                          <a:ea typeface="+mn-ea"/>
                          <a:cs typeface="+mn-cs"/>
                        </a:rPr>
                        <a:t>Yes</a:t>
                      </a:r>
                      <a:endParaRPr lang="en-IN" sz="220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a:solidFill>
                            <a:schemeClr val="tx1"/>
                          </a:solidFill>
                          <a:latin typeface="+mn-lt"/>
                          <a:ea typeface="+mn-ea"/>
                          <a:cs typeface="+mn-cs"/>
                        </a:rPr>
                        <a:t>Yes</a:t>
                      </a:r>
                      <a:endParaRPr lang="en-IN" sz="2200"/>
                    </a:p>
                    <a:p>
                      <a:pPr algn="ctr"/>
                      <a:endParaRPr lang="en-IN" sz="220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a:solidFill>
                            <a:schemeClr val="tx1"/>
                          </a:solidFill>
                          <a:latin typeface="+mn-lt"/>
                          <a:ea typeface="+mn-ea"/>
                          <a:cs typeface="+mn-cs"/>
                        </a:rPr>
                        <a:t>Yes</a:t>
                      </a:r>
                      <a:endParaRPr lang="en-IN" sz="2200"/>
                    </a:p>
                    <a:p>
                      <a:pPr algn="ctr"/>
                      <a:endParaRPr lang="en-IN" sz="2200" i="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1166900">
                <a:tc>
                  <a:txBody>
                    <a:bodyPr/>
                    <a:lstStyle/>
                    <a:p>
                      <a:pPr algn="ctr"/>
                      <a:r>
                        <a:rPr lang="en-IN" sz="2200" b="0" i="0" u="none" strike="noStrike" kern="1200" baseline="0">
                          <a:solidFill>
                            <a:schemeClr val="tx1"/>
                          </a:solidFill>
                          <a:latin typeface="+mn-lt"/>
                          <a:ea typeface="+mn-ea"/>
                          <a:cs typeface="+mn-cs"/>
                        </a:rPr>
                        <a:t>Elliptic Curve</a:t>
                      </a: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a:solidFill>
                            <a:schemeClr val="tx1"/>
                          </a:solidFill>
                          <a:latin typeface="+mn-lt"/>
                          <a:ea typeface="+mn-ea"/>
                          <a:cs typeface="+mn-cs"/>
                        </a:rPr>
                        <a:t>Yes</a:t>
                      </a:r>
                      <a:endParaRPr lang="en-IN" sz="2200"/>
                    </a:p>
                    <a:p>
                      <a:pPr algn="ct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a:solidFill>
                            <a:schemeClr val="tx1"/>
                          </a:solidFill>
                          <a:latin typeface="+mn-lt"/>
                          <a:ea typeface="+mn-ea"/>
                          <a:cs typeface="+mn-cs"/>
                        </a:rPr>
                        <a:t>Yes</a:t>
                      </a:r>
                      <a:endParaRPr lang="en-IN" sz="2200"/>
                    </a:p>
                    <a:p>
                      <a:pPr algn="ct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a:solidFill>
                            <a:schemeClr val="tx1"/>
                          </a:solidFill>
                          <a:latin typeface="+mn-lt"/>
                          <a:ea typeface="+mn-ea"/>
                          <a:cs typeface="+mn-cs"/>
                        </a:rPr>
                        <a:t>Yes</a:t>
                      </a:r>
                      <a:endParaRPr lang="en-IN" sz="2200"/>
                    </a:p>
                    <a:p>
                      <a:pPr algn="ct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1004419">
                <a:tc>
                  <a:txBody>
                    <a:bodyPr/>
                    <a:lstStyle/>
                    <a:p>
                      <a:pPr algn="ctr"/>
                      <a:r>
                        <a:rPr lang="en-IN" sz="2200" b="0" i="0" u="none" strike="noStrike" kern="1200" baseline="0">
                          <a:solidFill>
                            <a:schemeClr val="tx1"/>
                          </a:solidFill>
                          <a:latin typeface="+mn-lt"/>
                          <a:ea typeface="+mn-ea"/>
                          <a:cs typeface="+mn-cs"/>
                        </a:rPr>
                        <a:t>Diffie–Hellman</a:t>
                      </a: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2200"/>
                        <a:t>No</a:t>
                      </a: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2200"/>
                        <a:t>No</a:t>
                      </a: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a:solidFill>
                            <a:schemeClr val="tx1"/>
                          </a:solidFill>
                          <a:latin typeface="+mn-lt"/>
                          <a:ea typeface="+mn-ea"/>
                          <a:cs typeface="+mn-cs"/>
                        </a:rPr>
                        <a:t>Yes</a:t>
                      </a:r>
                      <a:endParaRPr lang="en-IN" sz="2200"/>
                    </a:p>
                    <a:p>
                      <a:pPr algn="ct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1004419">
                <a:tc>
                  <a:txBody>
                    <a:bodyPr/>
                    <a:lstStyle/>
                    <a:p>
                      <a:pPr algn="ctr"/>
                      <a:r>
                        <a:rPr lang="en-IN" sz="2200" b="0" i="0" u="none" strike="noStrike" kern="1200" baseline="0">
                          <a:solidFill>
                            <a:schemeClr val="tx1"/>
                          </a:solidFill>
                          <a:latin typeface="+mn-lt"/>
                          <a:ea typeface="+mn-ea"/>
                          <a:cs typeface="+mn-cs"/>
                        </a:rPr>
                        <a:t>DSS</a:t>
                      </a: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2200"/>
                        <a:t>No</a:t>
                      </a: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b="0" i="0" u="none" strike="noStrike" kern="1200" baseline="0">
                          <a:solidFill>
                            <a:schemeClr val="tx1"/>
                          </a:solidFill>
                          <a:latin typeface="+mn-lt"/>
                          <a:ea typeface="+mn-ea"/>
                          <a:cs typeface="+mn-cs"/>
                        </a:rPr>
                        <a:t>Yes</a:t>
                      </a:r>
                      <a:endParaRPr lang="en-IN" sz="2200"/>
                    </a:p>
                    <a:p>
                      <a:pPr algn="ct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2200"/>
                        <a:t>No</a:t>
                      </a:r>
                      <a:endParaRPr lang="en-IN" sz="220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11435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992660" y="1196753"/>
            <a:ext cx="8206680" cy="1763648"/>
          </a:xfrm>
        </p:spPr>
        <p:txBody>
          <a:bodyPr/>
          <a:lstStyle/>
          <a:p>
            <a:pPr eaLnBrk="1" hangingPunct="1">
              <a:spcBef>
                <a:spcPct val="25000"/>
              </a:spcBef>
            </a:pPr>
            <a:r>
              <a:rPr lang="en-US" altLang="en-US"/>
              <a:t>Cryptology= Cryptography + Cryptanalysis</a:t>
            </a:r>
            <a:endParaRPr lang="en-GB" altLang="en-US"/>
          </a:p>
        </p:txBody>
      </p:sp>
      <p:cxnSp>
        <p:nvCxnSpPr>
          <p:cNvPr id="6" name="Straight Arrow Connector 5">
            <a:extLst>
              <a:ext uri="{FF2B5EF4-FFF2-40B4-BE49-F238E27FC236}">
                <a16:creationId xmlns:a16="http://schemas.microsoft.com/office/drawing/2014/main" id="{81AB3803-ED4C-4E1E-97CE-5BBF2B7FF106}"/>
              </a:ext>
            </a:extLst>
          </p:cNvPr>
          <p:cNvCxnSpPr>
            <a:cxnSpLocks/>
          </p:cNvCxnSpPr>
          <p:nvPr/>
        </p:nvCxnSpPr>
        <p:spPr bwMode="auto">
          <a:xfrm flipH="1">
            <a:off x="4869026" y="1803588"/>
            <a:ext cx="794929" cy="9773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1" name="TextBox 20">
            <a:extLst>
              <a:ext uri="{FF2B5EF4-FFF2-40B4-BE49-F238E27FC236}">
                <a16:creationId xmlns:a16="http://schemas.microsoft.com/office/drawing/2014/main" id="{A9450067-7C88-4CD5-AD2C-13AE90EDFB1B}"/>
              </a:ext>
            </a:extLst>
          </p:cNvPr>
          <p:cNvSpPr txBox="1"/>
          <p:nvPr/>
        </p:nvSpPr>
        <p:spPr>
          <a:xfrm>
            <a:off x="6764281" y="2413920"/>
            <a:ext cx="1042273" cy="523220"/>
          </a:xfrm>
          <a:prstGeom prst="rect">
            <a:avLst/>
          </a:prstGeom>
          <a:noFill/>
        </p:spPr>
        <p:txBody>
          <a:bodyPr wrap="none" rtlCol="0">
            <a:spAutoFit/>
          </a:bodyPr>
          <a:lstStyle/>
          <a:p>
            <a:r>
              <a:rPr lang="en-US"/>
              <a:t>How?</a:t>
            </a:r>
          </a:p>
        </p:txBody>
      </p:sp>
      <p:cxnSp>
        <p:nvCxnSpPr>
          <p:cNvPr id="14" name="Straight Arrow Connector 13">
            <a:extLst>
              <a:ext uri="{FF2B5EF4-FFF2-40B4-BE49-F238E27FC236}">
                <a16:creationId xmlns:a16="http://schemas.microsoft.com/office/drawing/2014/main" id="{9FE833FD-A144-4BFB-B578-1BA107482C25}"/>
              </a:ext>
            </a:extLst>
          </p:cNvPr>
          <p:cNvCxnSpPr>
            <a:cxnSpLocks/>
          </p:cNvCxnSpPr>
          <p:nvPr/>
        </p:nvCxnSpPr>
        <p:spPr bwMode="auto">
          <a:xfrm>
            <a:off x="5775974" y="1818088"/>
            <a:ext cx="680067" cy="10348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9" name="TextBox 18">
            <a:extLst>
              <a:ext uri="{FF2B5EF4-FFF2-40B4-BE49-F238E27FC236}">
                <a16:creationId xmlns:a16="http://schemas.microsoft.com/office/drawing/2014/main" id="{CE23EDD3-F396-4DA5-814F-1F2468AC8968}"/>
              </a:ext>
            </a:extLst>
          </p:cNvPr>
          <p:cNvSpPr txBox="1"/>
          <p:nvPr/>
        </p:nvSpPr>
        <p:spPr>
          <a:xfrm>
            <a:off x="6240016" y="1789099"/>
            <a:ext cx="3898824" cy="584775"/>
          </a:xfrm>
          <a:prstGeom prst="rect">
            <a:avLst/>
          </a:prstGeom>
          <a:noFill/>
        </p:spPr>
        <p:txBody>
          <a:bodyPr wrap="none" rtlCol="0">
            <a:spAutoFit/>
          </a:bodyPr>
          <a:lstStyle/>
          <a:p>
            <a:r>
              <a:rPr lang="en-US" sz="3200"/>
              <a:t>Secret writing (cipher)</a:t>
            </a:r>
          </a:p>
        </p:txBody>
      </p:sp>
      <p:sp>
        <p:nvSpPr>
          <p:cNvPr id="15" name="TextBox 14">
            <a:extLst>
              <a:ext uri="{FF2B5EF4-FFF2-40B4-BE49-F238E27FC236}">
                <a16:creationId xmlns:a16="http://schemas.microsoft.com/office/drawing/2014/main" id="{7A75CA4E-F960-461D-9184-EE0B3CFC9025}"/>
              </a:ext>
            </a:extLst>
          </p:cNvPr>
          <p:cNvSpPr txBox="1"/>
          <p:nvPr/>
        </p:nvSpPr>
        <p:spPr>
          <a:xfrm>
            <a:off x="2088499" y="3308251"/>
            <a:ext cx="2520242" cy="523220"/>
          </a:xfrm>
          <a:prstGeom prst="rect">
            <a:avLst/>
          </a:prstGeom>
          <a:noFill/>
          <a:ln w="19050">
            <a:solidFill>
              <a:schemeClr val="tx1"/>
            </a:solidFill>
          </a:ln>
        </p:spPr>
        <p:txBody>
          <a:bodyPr wrap="none" rtlCol="0">
            <a:spAutoFit/>
          </a:bodyPr>
          <a:lstStyle/>
          <a:p>
            <a:r>
              <a:rPr lang="en-US">
                <a:solidFill>
                  <a:schemeClr val="accent2"/>
                </a:solidFill>
              </a:rPr>
              <a:t>“Readable data”</a:t>
            </a:r>
          </a:p>
        </p:txBody>
      </p:sp>
      <p:sp>
        <p:nvSpPr>
          <p:cNvPr id="22" name="TextBox 21">
            <a:extLst>
              <a:ext uri="{FF2B5EF4-FFF2-40B4-BE49-F238E27FC236}">
                <a16:creationId xmlns:a16="http://schemas.microsoft.com/office/drawing/2014/main" id="{6DFD0470-C7E8-49E0-9873-67B0DB0443B4}"/>
              </a:ext>
            </a:extLst>
          </p:cNvPr>
          <p:cNvSpPr txBox="1"/>
          <p:nvPr/>
        </p:nvSpPr>
        <p:spPr>
          <a:xfrm>
            <a:off x="7714612" y="3320126"/>
            <a:ext cx="2828018" cy="523220"/>
          </a:xfrm>
          <a:prstGeom prst="rect">
            <a:avLst/>
          </a:prstGeom>
          <a:noFill/>
          <a:ln w="19050">
            <a:solidFill>
              <a:schemeClr val="tx1"/>
            </a:solidFill>
          </a:ln>
        </p:spPr>
        <p:txBody>
          <a:bodyPr wrap="none" rtlCol="0">
            <a:spAutoFit/>
          </a:bodyPr>
          <a:lstStyle/>
          <a:p>
            <a:r>
              <a:rPr lang="en-US">
                <a:solidFill>
                  <a:srgbClr val="FF0000"/>
                </a:solidFill>
              </a:rPr>
              <a:t>“Unreadable data”</a:t>
            </a:r>
          </a:p>
        </p:txBody>
      </p:sp>
      <p:sp>
        <p:nvSpPr>
          <p:cNvPr id="16" name="TextBox 15">
            <a:extLst>
              <a:ext uri="{FF2B5EF4-FFF2-40B4-BE49-F238E27FC236}">
                <a16:creationId xmlns:a16="http://schemas.microsoft.com/office/drawing/2014/main" id="{D1BC2FE9-A834-441D-BEF2-3514A785B94F}"/>
              </a:ext>
            </a:extLst>
          </p:cNvPr>
          <p:cNvSpPr txBox="1"/>
          <p:nvPr/>
        </p:nvSpPr>
        <p:spPr>
          <a:xfrm>
            <a:off x="2318296" y="3901386"/>
            <a:ext cx="1459054" cy="523220"/>
          </a:xfrm>
          <a:prstGeom prst="rect">
            <a:avLst/>
          </a:prstGeom>
          <a:noFill/>
        </p:spPr>
        <p:txBody>
          <a:bodyPr wrap="none" rtlCol="0">
            <a:spAutoFit/>
          </a:bodyPr>
          <a:lstStyle/>
          <a:p>
            <a:r>
              <a:rPr lang="en-US"/>
              <a:t>Plaintext</a:t>
            </a:r>
          </a:p>
        </p:txBody>
      </p:sp>
      <p:cxnSp>
        <p:nvCxnSpPr>
          <p:cNvPr id="23" name="Straight Arrow Connector 22">
            <a:extLst>
              <a:ext uri="{FF2B5EF4-FFF2-40B4-BE49-F238E27FC236}">
                <a16:creationId xmlns:a16="http://schemas.microsoft.com/office/drawing/2014/main" id="{B5124743-1B6C-467E-80F4-8466D3B921C1}"/>
              </a:ext>
            </a:extLst>
          </p:cNvPr>
          <p:cNvCxnSpPr/>
          <p:nvPr/>
        </p:nvCxnSpPr>
        <p:spPr bwMode="auto">
          <a:xfrm flipV="1">
            <a:off x="5006214" y="3664107"/>
            <a:ext cx="2545044" cy="11875"/>
          </a:xfrm>
          <a:prstGeom prst="straightConnector1">
            <a:avLst/>
          </a:prstGeom>
          <a:solidFill>
            <a:schemeClr val="accent1"/>
          </a:solidFill>
          <a:ln w="38100" cap="flat" cmpd="sng" algn="ctr">
            <a:solidFill>
              <a:schemeClr val="tx1"/>
            </a:solidFill>
            <a:prstDash val="solid"/>
            <a:round/>
            <a:headEnd type="arrow" w="med" len="med"/>
            <a:tailEnd type="arrow" w="med" len="med"/>
          </a:ln>
          <a:effectLst/>
        </p:spPr>
      </p:cxnSp>
      <p:sp>
        <p:nvSpPr>
          <p:cNvPr id="25" name="TextBox 24">
            <a:extLst>
              <a:ext uri="{FF2B5EF4-FFF2-40B4-BE49-F238E27FC236}">
                <a16:creationId xmlns:a16="http://schemas.microsoft.com/office/drawing/2014/main" id="{20477A1C-465C-4921-932C-E9C1BACEEDCF}"/>
              </a:ext>
            </a:extLst>
          </p:cNvPr>
          <p:cNvSpPr txBox="1"/>
          <p:nvPr/>
        </p:nvSpPr>
        <p:spPr>
          <a:xfrm>
            <a:off x="4694561" y="3058516"/>
            <a:ext cx="3090911" cy="523220"/>
          </a:xfrm>
          <a:prstGeom prst="rect">
            <a:avLst/>
          </a:prstGeom>
          <a:noFill/>
        </p:spPr>
        <p:txBody>
          <a:bodyPr wrap="none" rtlCol="0">
            <a:spAutoFit/>
          </a:bodyPr>
          <a:lstStyle/>
          <a:p>
            <a:r>
              <a:rPr lang="en-US"/>
              <a:t>“One-way function”</a:t>
            </a:r>
          </a:p>
        </p:txBody>
      </p:sp>
      <p:sp>
        <p:nvSpPr>
          <p:cNvPr id="26" name="Arrow: Down 25">
            <a:extLst>
              <a:ext uri="{FF2B5EF4-FFF2-40B4-BE49-F238E27FC236}">
                <a16:creationId xmlns:a16="http://schemas.microsoft.com/office/drawing/2014/main" id="{6C3EC0DD-495D-47EC-8F8E-766B0023FA0D}"/>
              </a:ext>
            </a:extLst>
          </p:cNvPr>
          <p:cNvSpPr/>
          <p:nvPr/>
        </p:nvSpPr>
        <p:spPr bwMode="auto">
          <a:xfrm>
            <a:off x="6023991" y="3747309"/>
            <a:ext cx="432048" cy="799345"/>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9" name="TextBox 28">
            <a:extLst>
              <a:ext uri="{FF2B5EF4-FFF2-40B4-BE49-F238E27FC236}">
                <a16:creationId xmlns:a16="http://schemas.microsoft.com/office/drawing/2014/main" id="{4EB9D0EB-7338-4C73-9650-DB6CB5AC6DD9}"/>
              </a:ext>
            </a:extLst>
          </p:cNvPr>
          <p:cNvSpPr txBox="1"/>
          <p:nvPr/>
        </p:nvSpPr>
        <p:spPr>
          <a:xfrm>
            <a:off x="8201765" y="3846021"/>
            <a:ext cx="1697901" cy="523220"/>
          </a:xfrm>
          <a:prstGeom prst="rect">
            <a:avLst/>
          </a:prstGeom>
          <a:noFill/>
        </p:spPr>
        <p:txBody>
          <a:bodyPr wrap="none" rtlCol="0">
            <a:spAutoFit/>
          </a:bodyPr>
          <a:lstStyle/>
          <a:p>
            <a:r>
              <a:rPr lang="en-US"/>
              <a:t>Ciphertext</a:t>
            </a:r>
          </a:p>
        </p:txBody>
      </p:sp>
      <p:cxnSp>
        <p:nvCxnSpPr>
          <p:cNvPr id="30" name="Straight Arrow Connector 29">
            <a:extLst>
              <a:ext uri="{FF2B5EF4-FFF2-40B4-BE49-F238E27FC236}">
                <a16:creationId xmlns:a16="http://schemas.microsoft.com/office/drawing/2014/main" id="{F7FE0919-A2C8-4DD7-8EBF-00DD8A5503C1}"/>
              </a:ext>
            </a:extLst>
          </p:cNvPr>
          <p:cNvCxnSpPr/>
          <p:nvPr/>
        </p:nvCxnSpPr>
        <p:spPr bwMode="auto">
          <a:xfrm flipV="1">
            <a:off x="4869025" y="5160370"/>
            <a:ext cx="2545044" cy="11875"/>
          </a:xfrm>
          <a:prstGeom prst="straightConnector1">
            <a:avLst/>
          </a:prstGeom>
          <a:solidFill>
            <a:schemeClr val="accent1"/>
          </a:solidFill>
          <a:ln w="38100" cap="flat" cmpd="sng" algn="ctr">
            <a:solidFill>
              <a:schemeClr val="accent2"/>
            </a:solidFill>
            <a:prstDash val="solid"/>
            <a:round/>
            <a:headEnd type="none" w="med" len="med"/>
            <a:tailEnd type="arrow" w="med" len="med"/>
          </a:ln>
          <a:effectLst/>
        </p:spPr>
      </p:cxnSp>
      <p:cxnSp>
        <p:nvCxnSpPr>
          <p:cNvPr id="31" name="Straight Arrow Connector 30">
            <a:extLst>
              <a:ext uri="{FF2B5EF4-FFF2-40B4-BE49-F238E27FC236}">
                <a16:creationId xmlns:a16="http://schemas.microsoft.com/office/drawing/2014/main" id="{93B18BBB-D9C5-4E9D-952E-C29EEA2F752D}"/>
              </a:ext>
            </a:extLst>
          </p:cNvPr>
          <p:cNvCxnSpPr/>
          <p:nvPr/>
        </p:nvCxnSpPr>
        <p:spPr bwMode="auto">
          <a:xfrm flipV="1">
            <a:off x="4852228" y="6015990"/>
            <a:ext cx="2545044" cy="11875"/>
          </a:xfrm>
          <a:prstGeom prst="straightConnector1">
            <a:avLst/>
          </a:prstGeom>
          <a:solidFill>
            <a:schemeClr val="accent1"/>
          </a:solidFill>
          <a:ln w="38100" cap="flat" cmpd="sng" algn="ctr">
            <a:solidFill>
              <a:srgbClr val="FF0000"/>
            </a:solidFill>
            <a:prstDash val="solid"/>
            <a:round/>
            <a:headEnd type="arrow" w="med" len="med"/>
            <a:tailEnd type="none" w="med" len="med"/>
          </a:ln>
          <a:effectLst/>
        </p:spPr>
      </p:cxnSp>
      <p:sp>
        <p:nvSpPr>
          <p:cNvPr id="27" name="TextBox 26">
            <a:extLst>
              <a:ext uri="{FF2B5EF4-FFF2-40B4-BE49-F238E27FC236}">
                <a16:creationId xmlns:a16="http://schemas.microsoft.com/office/drawing/2014/main" id="{D4047CA4-FF83-4820-9CD0-F61F9A737866}"/>
              </a:ext>
            </a:extLst>
          </p:cNvPr>
          <p:cNvSpPr txBox="1"/>
          <p:nvPr/>
        </p:nvSpPr>
        <p:spPr>
          <a:xfrm>
            <a:off x="4869025" y="4550406"/>
            <a:ext cx="2574744" cy="523220"/>
          </a:xfrm>
          <a:prstGeom prst="rect">
            <a:avLst/>
          </a:prstGeom>
          <a:noFill/>
        </p:spPr>
        <p:txBody>
          <a:bodyPr wrap="none" rtlCol="0">
            <a:spAutoFit/>
          </a:bodyPr>
          <a:lstStyle/>
          <a:p>
            <a:r>
              <a:rPr lang="en-US"/>
              <a:t>Easy to compute</a:t>
            </a:r>
          </a:p>
        </p:txBody>
      </p:sp>
      <p:sp>
        <p:nvSpPr>
          <p:cNvPr id="33" name="TextBox 32">
            <a:extLst>
              <a:ext uri="{FF2B5EF4-FFF2-40B4-BE49-F238E27FC236}">
                <a16:creationId xmlns:a16="http://schemas.microsoft.com/office/drawing/2014/main" id="{9C7DECAC-F689-4DDF-BCC2-99AC275B7419}"/>
              </a:ext>
            </a:extLst>
          </p:cNvPr>
          <p:cNvSpPr txBox="1"/>
          <p:nvPr/>
        </p:nvSpPr>
        <p:spPr>
          <a:xfrm>
            <a:off x="4706321" y="5371393"/>
            <a:ext cx="2900153" cy="523220"/>
          </a:xfrm>
          <a:prstGeom prst="rect">
            <a:avLst/>
          </a:prstGeom>
          <a:noFill/>
        </p:spPr>
        <p:txBody>
          <a:bodyPr wrap="none" rtlCol="0">
            <a:spAutoFit/>
          </a:bodyPr>
          <a:lstStyle/>
          <a:p>
            <a:r>
              <a:rPr lang="en-US"/>
              <a:t>“Hard” to compute</a:t>
            </a:r>
          </a:p>
        </p:txBody>
      </p:sp>
      <p:sp>
        <p:nvSpPr>
          <p:cNvPr id="24" name="Title 1">
            <a:extLst>
              <a:ext uri="{FF2B5EF4-FFF2-40B4-BE49-F238E27FC236}">
                <a16:creationId xmlns:a16="http://schemas.microsoft.com/office/drawing/2014/main" id="{D0100E30-D609-41F7-B1CC-A71D1936C2D7}"/>
              </a:ext>
            </a:extLst>
          </p:cNvPr>
          <p:cNvSpPr>
            <a:spLocks noGrp="1"/>
          </p:cNvSpPr>
          <p:nvPr>
            <p:ph type="title"/>
          </p:nvPr>
        </p:nvSpPr>
        <p:spPr>
          <a:xfrm>
            <a:off x="1153786" y="85882"/>
            <a:ext cx="7704856" cy="707876"/>
          </a:xfrm>
        </p:spPr>
        <p:txBody>
          <a:bodyPr wrap="square">
            <a:spAutoFit/>
          </a:bodyPr>
          <a:lstStyle/>
          <a:p>
            <a:r>
              <a:rPr lang="en-US" altLang="en-US">
                <a:ea typeface="ヒラギノ角ゴ Pro W3" charset="-128"/>
              </a:rPr>
              <a:t>Public-Key Requirements</a:t>
            </a:r>
          </a:p>
        </p:txBody>
      </p:sp>
    </p:spTree>
    <p:extLst>
      <p:ext uri="{BB962C8B-B14F-4D97-AF65-F5344CB8AC3E}">
        <p14:creationId xmlns:p14="http://schemas.microsoft.com/office/powerpoint/2010/main" val="4085049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0"/>
            <a:ext cx="7416824" cy="646321"/>
          </a:xfrm>
        </p:spPr>
        <p:txBody>
          <a:bodyPr wrap="square">
            <a:spAutoFit/>
          </a:bodyPr>
          <a:lstStyle/>
          <a:p>
            <a:r>
              <a:rPr lang="en-IN" altLang="en-US">
                <a:ea typeface="ヒラギノ角ゴ Pro W3" charset="-128"/>
              </a:rPr>
              <a:t>Stream Cipher Review</a:t>
            </a:r>
            <a:endParaRPr lang="en-US"/>
          </a:p>
        </p:txBody>
      </p:sp>
      <p:pic>
        <p:nvPicPr>
          <p:cNvPr id="5" name="Picture 4">
            <a:extLst>
              <a:ext uri="{FF2B5EF4-FFF2-40B4-BE49-F238E27FC236}">
                <a16:creationId xmlns:a16="http://schemas.microsoft.com/office/drawing/2014/main" id="{74D67801-74DD-453A-A642-AAEAB3DD88A7}"/>
              </a:ext>
            </a:extLst>
          </p:cNvPr>
          <p:cNvPicPr>
            <a:picLocks noChangeAspect="1"/>
          </p:cNvPicPr>
          <p:nvPr/>
        </p:nvPicPr>
        <p:blipFill>
          <a:blip r:embed="rId3"/>
          <a:stretch>
            <a:fillRect/>
          </a:stretch>
        </p:blipFill>
        <p:spPr>
          <a:xfrm>
            <a:off x="-24680" y="1146705"/>
            <a:ext cx="10153128" cy="4494915"/>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B6EE9CC-0E8C-40D7-A075-C15B704283D0}"/>
                  </a:ext>
                </a:extLst>
              </p:cNvPr>
              <p:cNvSpPr txBox="1"/>
              <p:nvPr/>
            </p:nvSpPr>
            <p:spPr>
              <a:xfrm>
                <a:off x="616621" y="3869231"/>
                <a:ext cx="209884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oMath>
                  </m:oMathPara>
                </a14:m>
                <a:endParaRPr lang="en-US"/>
              </a:p>
            </p:txBody>
          </p:sp>
        </mc:Choice>
        <mc:Fallback xmlns="">
          <p:sp>
            <p:nvSpPr>
              <p:cNvPr id="3" name="TextBox 2">
                <a:extLst>
                  <a:ext uri="{FF2B5EF4-FFF2-40B4-BE49-F238E27FC236}">
                    <a16:creationId xmlns:a16="http://schemas.microsoft.com/office/drawing/2014/main" id="{4B6EE9CC-0E8C-40D7-A075-C15B704283D0}"/>
                  </a:ext>
                </a:extLst>
              </p:cNvPr>
              <p:cNvSpPr txBox="1">
                <a:spLocks noRot="1" noChangeAspect="1" noMove="1" noResize="1" noEditPoints="1" noAdjustHandles="1" noChangeArrowheads="1" noChangeShapeType="1" noTextEdit="1"/>
              </p:cNvSpPr>
              <p:nvPr/>
            </p:nvSpPr>
            <p:spPr>
              <a:xfrm>
                <a:off x="616621" y="3869231"/>
                <a:ext cx="2098844"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3C27C09-55B2-46FA-BADD-6E965EC2AF56}"/>
                  </a:ext>
                </a:extLst>
              </p:cNvPr>
              <p:cNvSpPr txBox="1"/>
              <p:nvPr/>
            </p:nvSpPr>
            <p:spPr>
              <a:xfrm>
                <a:off x="8328248" y="3443021"/>
                <a:ext cx="3071418" cy="954107"/>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oMath>
                  </m:oMathPara>
                </a14:m>
                <a:endParaRPr lang="en-US" b="0" i="1">
                  <a:latin typeface="Cambria Math" panose="02040503050406030204" pitchFamily="18" charset="0"/>
                  <a:ea typeface="Cambria Math" panose="02040503050406030204" pitchFamily="18" charset="0"/>
                </a:endParaRPr>
              </a:p>
              <a:p>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𝑀</m:t>
                    </m:r>
                  </m:oMath>
                </a14:m>
                <a:r>
                  <a:rPr lang="en-US">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𝐾</m:t>
                    </m:r>
                  </m:oMath>
                </a14:m>
                <a:r>
                  <a:rPr lang="en-US">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𝐾</m:t>
                    </m:r>
                  </m:oMath>
                </a14:m>
                <a:endParaRPr lang="en-US"/>
              </a:p>
            </p:txBody>
          </p:sp>
        </mc:Choice>
        <mc:Fallback xmlns="">
          <p:sp>
            <p:nvSpPr>
              <p:cNvPr id="6" name="TextBox 5">
                <a:extLst>
                  <a:ext uri="{FF2B5EF4-FFF2-40B4-BE49-F238E27FC236}">
                    <a16:creationId xmlns:a16="http://schemas.microsoft.com/office/drawing/2014/main" id="{33C27C09-55B2-46FA-BADD-6E965EC2AF56}"/>
                  </a:ext>
                </a:extLst>
              </p:cNvPr>
              <p:cNvSpPr txBox="1">
                <a:spLocks noRot="1" noChangeAspect="1" noMove="1" noResize="1" noEditPoints="1" noAdjustHandles="1" noChangeArrowheads="1" noChangeShapeType="1" noTextEdit="1"/>
              </p:cNvSpPr>
              <p:nvPr/>
            </p:nvSpPr>
            <p:spPr>
              <a:xfrm>
                <a:off x="8328248" y="3443021"/>
                <a:ext cx="3071418" cy="954107"/>
              </a:xfrm>
              <a:prstGeom prst="rect">
                <a:avLst/>
              </a:prstGeom>
              <a:blipFill>
                <a:blip r:embed="rId5"/>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0517556-8A26-4638-92FF-EFCA5274EF30}"/>
              </a:ext>
            </a:extLst>
          </p:cNvPr>
          <p:cNvSpPr txBox="1"/>
          <p:nvPr/>
        </p:nvSpPr>
        <p:spPr>
          <a:xfrm>
            <a:off x="762129" y="1749075"/>
            <a:ext cx="2207656" cy="954107"/>
          </a:xfrm>
          <a:prstGeom prst="rect">
            <a:avLst/>
          </a:prstGeom>
          <a:noFill/>
        </p:spPr>
        <p:txBody>
          <a:bodyPr wrap="none" rtlCol="0">
            <a:spAutoFit/>
          </a:bodyPr>
          <a:lstStyle/>
          <a:p>
            <a:r>
              <a:rPr lang="en-US"/>
              <a:t>Chaotic </a:t>
            </a:r>
          </a:p>
          <a:p>
            <a:r>
              <a:rPr lang="en-US"/>
              <a:t>system for ex.</a:t>
            </a:r>
          </a:p>
        </p:txBody>
      </p:sp>
      <p:sp>
        <p:nvSpPr>
          <p:cNvPr id="7" name="Oval 6">
            <a:extLst>
              <a:ext uri="{FF2B5EF4-FFF2-40B4-BE49-F238E27FC236}">
                <a16:creationId xmlns:a16="http://schemas.microsoft.com/office/drawing/2014/main" id="{551BA87F-8FC6-4867-A63B-F92342149349}"/>
              </a:ext>
            </a:extLst>
          </p:cNvPr>
          <p:cNvSpPr/>
          <p:nvPr/>
        </p:nvSpPr>
        <p:spPr bwMode="auto">
          <a:xfrm>
            <a:off x="3147780" y="1008064"/>
            <a:ext cx="4104456" cy="772881"/>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8" name="TextBox 7">
            <a:extLst>
              <a:ext uri="{FF2B5EF4-FFF2-40B4-BE49-F238E27FC236}">
                <a16:creationId xmlns:a16="http://schemas.microsoft.com/office/drawing/2014/main" id="{08F4EA0D-83B9-4909-A4E2-4DDA26268427}"/>
              </a:ext>
            </a:extLst>
          </p:cNvPr>
          <p:cNvSpPr txBox="1"/>
          <p:nvPr/>
        </p:nvSpPr>
        <p:spPr>
          <a:xfrm>
            <a:off x="7314857" y="907943"/>
            <a:ext cx="2813591" cy="523220"/>
          </a:xfrm>
          <a:prstGeom prst="rect">
            <a:avLst/>
          </a:prstGeom>
          <a:noFill/>
        </p:spPr>
        <p:txBody>
          <a:bodyPr wrap="none" rtlCol="0">
            <a:spAutoFit/>
          </a:bodyPr>
          <a:lstStyle/>
          <a:p>
            <a:r>
              <a:rPr lang="en-US"/>
              <a:t>How to negotiate?</a:t>
            </a:r>
          </a:p>
        </p:txBody>
      </p:sp>
      <p:sp>
        <p:nvSpPr>
          <p:cNvPr id="9" name="TextBox 8">
            <a:extLst>
              <a:ext uri="{FF2B5EF4-FFF2-40B4-BE49-F238E27FC236}">
                <a16:creationId xmlns:a16="http://schemas.microsoft.com/office/drawing/2014/main" id="{45A41391-54DA-4EC6-A56B-DCEE5CBF2977}"/>
              </a:ext>
            </a:extLst>
          </p:cNvPr>
          <p:cNvSpPr txBox="1"/>
          <p:nvPr/>
        </p:nvSpPr>
        <p:spPr>
          <a:xfrm>
            <a:off x="404018" y="5688447"/>
            <a:ext cx="5131533" cy="523220"/>
          </a:xfrm>
          <a:prstGeom prst="rect">
            <a:avLst/>
          </a:prstGeom>
          <a:noFill/>
        </p:spPr>
        <p:txBody>
          <a:bodyPr wrap="none" rtlCol="0">
            <a:spAutoFit/>
          </a:bodyPr>
          <a:lstStyle/>
          <a:p>
            <a:r>
              <a:rPr lang="en-US">
                <a:solidFill>
                  <a:srgbClr val="FF0000"/>
                </a:solidFill>
              </a:rPr>
              <a:t>Attacks (chosen plaintext attacks):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F965A49-6209-47E4-BD1F-38C4A98829B1}"/>
                  </a:ext>
                </a:extLst>
              </p:cNvPr>
              <p:cNvSpPr txBox="1"/>
              <p:nvPr/>
            </p:nvSpPr>
            <p:spPr>
              <a:xfrm>
                <a:off x="5438425" y="5688447"/>
                <a:ext cx="6771213" cy="523220"/>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rPr>
                      <m:t>𝐾𝑛𝑜𝑤𝑛</m:t>
                    </m:r>
                    <m:r>
                      <a:rPr lang="en-US" i="1" smtClean="0">
                        <a:latin typeface="Cambria Math" panose="02040503050406030204" pitchFamily="18" charset="0"/>
                      </a:rPr>
                      <m:t> </m:t>
                    </m:r>
                    <m:d>
                      <m:dPr>
                        <m:ctrlPr>
                          <a:rPr lang="en-US" i="1" smtClean="0">
                            <a:latin typeface="Cambria Math" panose="02040503050406030204" pitchFamily="18" charset="0"/>
                          </a:rPr>
                        </m:ctrlPr>
                      </m:dPr>
                      <m:e>
                        <m:r>
                          <a:rPr lang="en-US" i="1" smtClean="0">
                            <a:latin typeface="Cambria Math" panose="02040503050406030204" pitchFamily="18" charset="0"/>
                          </a:rPr>
                          <m:t>𝑀</m:t>
                        </m:r>
                        <m:r>
                          <a:rPr lang="en-US" i="1" smtClean="0">
                            <a:latin typeface="Cambria Math" panose="02040503050406030204" pitchFamily="18" charset="0"/>
                          </a:rPr>
                          <m:t>, </m:t>
                        </m:r>
                        <m:r>
                          <a:rPr lang="en-US" i="1" smtClean="0">
                            <a:latin typeface="Cambria Math" panose="02040503050406030204" pitchFamily="18" charset="0"/>
                          </a:rPr>
                          <m:t>𝐶</m:t>
                        </m:r>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oMath>
                </a14:m>
                <a:r>
                  <a:rPr lang="en-US"/>
                  <a:t> </a:t>
                </a:r>
                <a14:m>
                  <m:oMath xmlns:m="http://schemas.openxmlformats.org/officeDocument/2006/math">
                    <m:r>
                      <a:rPr lang="en-US" i="1">
                        <a:latin typeface="Cambria Math" panose="02040503050406030204" pitchFamily="18" charset="0"/>
                      </a:rPr>
                      <m:t>𝑀</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𝐾</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oMath>
                </a14:m>
                <a:endParaRPr lang="en-US"/>
              </a:p>
            </p:txBody>
          </p:sp>
        </mc:Choice>
        <mc:Fallback xmlns="">
          <p:sp>
            <p:nvSpPr>
              <p:cNvPr id="10" name="TextBox 9">
                <a:extLst>
                  <a:ext uri="{FF2B5EF4-FFF2-40B4-BE49-F238E27FC236}">
                    <a16:creationId xmlns:a16="http://schemas.microsoft.com/office/drawing/2014/main" id="{BF965A49-6209-47E4-BD1F-38C4A98829B1}"/>
                  </a:ext>
                </a:extLst>
              </p:cNvPr>
              <p:cNvSpPr txBox="1">
                <a:spLocks noRot="1" noChangeAspect="1" noMove="1" noResize="1" noEditPoints="1" noAdjustHandles="1" noChangeArrowheads="1" noChangeShapeType="1" noTextEdit="1"/>
              </p:cNvSpPr>
              <p:nvPr/>
            </p:nvSpPr>
            <p:spPr>
              <a:xfrm>
                <a:off x="5438425" y="5688447"/>
                <a:ext cx="6771213" cy="523220"/>
              </a:xfrm>
              <a:prstGeom prst="rect">
                <a:avLst/>
              </a:prstGeom>
              <a:blipFill>
                <a:blip r:embed="rId6"/>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A47A8DF4-0741-4879-9271-C21516FE5577}"/>
              </a:ext>
            </a:extLst>
          </p:cNvPr>
          <p:cNvSpPr txBox="1"/>
          <p:nvPr/>
        </p:nvSpPr>
        <p:spPr>
          <a:xfrm>
            <a:off x="4015228" y="3474816"/>
            <a:ext cx="2369559" cy="523220"/>
          </a:xfrm>
          <a:prstGeom prst="rect">
            <a:avLst/>
          </a:prstGeom>
          <a:noFill/>
        </p:spPr>
        <p:txBody>
          <a:bodyPr wrap="none" rtlCol="0">
            <a:spAutoFit/>
          </a:bodyPr>
          <a:lstStyle/>
          <a:p>
            <a:r>
              <a:rPr lang="en-US" b="1"/>
              <a:t>One-time key!</a:t>
            </a:r>
          </a:p>
        </p:txBody>
      </p:sp>
      <p:cxnSp>
        <p:nvCxnSpPr>
          <p:cNvPr id="16" name="Straight Connector 15">
            <a:extLst>
              <a:ext uri="{FF2B5EF4-FFF2-40B4-BE49-F238E27FC236}">
                <a16:creationId xmlns:a16="http://schemas.microsoft.com/office/drawing/2014/main" id="{013D0DD1-FA05-47DB-878F-78389393A4AB}"/>
              </a:ext>
            </a:extLst>
          </p:cNvPr>
          <p:cNvCxnSpPr/>
          <p:nvPr/>
        </p:nvCxnSpPr>
        <p:spPr bwMode="auto">
          <a:xfrm>
            <a:off x="263352" y="5445224"/>
            <a:ext cx="1173730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628020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6112"/>
            <a:ext cx="7704856" cy="707876"/>
          </a:xfrm>
        </p:spPr>
        <p:txBody>
          <a:bodyPr wrap="square">
            <a:spAutoFit/>
          </a:bodyPr>
          <a:lstStyle/>
          <a:p>
            <a:r>
              <a:rPr lang="en-US" altLang="en-US">
                <a:ea typeface="ヒラギノ角ゴ Pro W3" charset="-128"/>
              </a:rPr>
              <a:t>Public-Key Requirements </a:t>
            </a:r>
            <a:r>
              <a:rPr lang="en-US" altLang="en-US" sz="2800">
                <a:ea typeface="ヒラギノ角ゴ Pro W3" charset="-128"/>
              </a:rPr>
              <a:t>(1 of 2)</a:t>
            </a:r>
            <a:endParaRPr lang="en-US" altLang="en-US">
              <a:ea typeface="ヒラギノ角ゴ Pro W3" charset="-128"/>
            </a:endParaRPr>
          </a:p>
        </p:txBody>
      </p:sp>
      <p:sp>
        <p:nvSpPr>
          <p:cNvPr id="5" name="Content Placeholder 4"/>
          <p:cNvSpPr>
            <a:spLocks noGrp="1"/>
          </p:cNvSpPr>
          <p:nvPr>
            <p:ph idx="1"/>
          </p:nvPr>
        </p:nvSpPr>
        <p:spPr>
          <a:xfrm>
            <a:off x="623392" y="1036280"/>
            <a:ext cx="10585176" cy="5257800"/>
          </a:xfrm>
        </p:spPr>
        <p:txBody>
          <a:bodyPr/>
          <a:lstStyle/>
          <a:p>
            <a:r>
              <a:rPr lang="en-AU" sz="2400"/>
              <a:t>Conditions that these algorithms must </a:t>
            </a:r>
            <a:r>
              <a:rPr lang="en-AU" sz="2400" err="1"/>
              <a:t>fulfill</a:t>
            </a:r>
            <a:r>
              <a:rPr lang="en-AU" sz="2400"/>
              <a:t>:</a:t>
            </a:r>
          </a:p>
          <a:p>
            <a:pPr lvl="1"/>
            <a:r>
              <a:rPr lang="en-AU" sz="2400"/>
              <a:t>It is computationally easy for a party B to generate a pair (public-key </a:t>
            </a:r>
            <a:r>
              <a:rPr lang="en-AU" sz="2400" i="1" spc="-300"/>
              <a:t>P </a:t>
            </a:r>
            <a:r>
              <a:rPr lang="en-AU" sz="2400" i="1" err="1"/>
              <a:t>U</a:t>
            </a:r>
            <a:r>
              <a:rPr lang="en-AU" sz="2400" i="1" baseline="-25000" err="1"/>
              <a:t>b</a:t>
            </a:r>
            <a:r>
              <a:rPr lang="en-AU" sz="2400" i="1"/>
              <a:t>, </a:t>
            </a:r>
            <a:r>
              <a:rPr lang="en-AU" sz="2400"/>
              <a:t>private key </a:t>
            </a:r>
            <a:r>
              <a:rPr lang="en-AU" sz="2400" spc="-300"/>
              <a:t>P </a:t>
            </a:r>
            <a:r>
              <a:rPr lang="en-AU" sz="2400" err="1"/>
              <a:t>R</a:t>
            </a:r>
            <a:r>
              <a:rPr lang="en-AU" sz="2400" i="1" baseline="-25000" err="1"/>
              <a:t>b</a:t>
            </a:r>
            <a:r>
              <a:rPr lang="en-AU" sz="2400"/>
              <a:t>)</a:t>
            </a:r>
          </a:p>
          <a:p>
            <a:pPr lvl="1"/>
            <a:r>
              <a:rPr lang="en-AU" sz="2400"/>
              <a:t>It is computationally easy for a sender A, knowing the public key and the message to be encrypted, to generate the corresponding </a:t>
            </a:r>
            <a:r>
              <a:rPr lang="en-AU" sz="2400" err="1"/>
              <a:t>ciphertext</a:t>
            </a:r>
            <a:r>
              <a:rPr lang="en-AU" sz="2400"/>
              <a:t> </a:t>
            </a:r>
          </a:p>
          <a:p>
            <a:pPr lvl="1"/>
            <a:r>
              <a:rPr lang="en-AU" sz="2400"/>
              <a:t>It is computationally easy for the receiver B to decrypt the resulting </a:t>
            </a:r>
            <a:r>
              <a:rPr lang="en-AU" sz="2400" err="1"/>
              <a:t>ciphertext</a:t>
            </a:r>
            <a:r>
              <a:rPr lang="en-AU" sz="2400"/>
              <a:t> using the private key to recover the original message</a:t>
            </a:r>
          </a:p>
          <a:p>
            <a:pPr lvl="1"/>
            <a:r>
              <a:rPr lang="en-AU" sz="2400"/>
              <a:t>It is computationally infeasible for an adversary, knowing the public key, to determine the private key</a:t>
            </a:r>
          </a:p>
          <a:p>
            <a:pPr lvl="1"/>
            <a:r>
              <a:rPr lang="en-AU" sz="2400"/>
              <a:t>It is computationally infeasible for an adversary, knowing the public key and a </a:t>
            </a:r>
            <a:r>
              <a:rPr lang="en-AU" sz="2400" err="1"/>
              <a:t>ciphertext</a:t>
            </a:r>
            <a:r>
              <a:rPr lang="en-AU" sz="2400"/>
              <a:t>, to recover the original message</a:t>
            </a:r>
          </a:p>
          <a:p>
            <a:pPr lvl="1"/>
            <a:r>
              <a:rPr lang="en-AU" sz="2400"/>
              <a:t>The two keys can be applied in either order</a:t>
            </a:r>
          </a:p>
        </p:txBody>
      </p:sp>
    </p:spTree>
    <p:extLst>
      <p:ext uri="{BB962C8B-B14F-4D97-AF65-F5344CB8AC3E}">
        <p14:creationId xmlns:p14="http://schemas.microsoft.com/office/powerpoint/2010/main" val="3967863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35647"/>
            <a:ext cx="8229600" cy="707876"/>
          </a:xfrm>
        </p:spPr>
        <p:txBody>
          <a:bodyPr wrap="square">
            <a:spAutoFit/>
          </a:bodyPr>
          <a:lstStyle/>
          <a:p>
            <a:r>
              <a:rPr lang="en-US" altLang="en-US">
                <a:ea typeface="ヒラギノ角ゴ Pro W3" charset="-128"/>
              </a:rPr>
              <a:t>Public-Key Requirements </a:t>
            </a:r>
            <a:r>
              <a:rPr lang="en-US" altLang="en-US" sz="2800">
                <a:ea typeface="ヒラギノ角ゴ Pro W3" charset="-128"/>
              </a:rPr>
              <a:t>(2 of 2)</a:t>
            </a:r>
            <a:endParaRPr lang="en-US" altLang="en-US">
              <a:ea typeface="ヒラギノ角ゴ Pro W3" charset="-128"/>
            </a:endParaRPr>
          </a:p>
        </p:txBody>
      </p:sp>
      <p:sp>
        <p:nvSpPr>
          <p:cNvPr id="5" name="Content Placeholder 4"/>
          <p:cNvSpPr>
            <a:spLocks noGrp="1"/>
          </p:cNvSpPr>
          <p:nvPr>
            <p:ph idx="1"/>
          </p:nvPr>
        </p:nvSpPr>
        <p:spPr>
          <a:xfrm>
            <a:off x="623392" y="838200"/>
            <a:ext cx="10945216" cy="5181600"/>
          </a:xfrm>
        </p:spPr>
        <p:txBody>
          <a:bodyPr/>
          <a:lstStyle/>
          <a:p>
            <a:r>
              <a:rPr lang="en-US" sz="2400" b="1"/>
              <a:t>Need a trap-door one-way function</a:t>
            </a:r>
          </a:p>
          <a:p>
            <a:pPr lvl="1"/>
            <a:r>
              <a:rPr lang="en-US" sz="2400"/>
              <a:t>A one-way function is one that maps a domain into a range such that every function value has a unique inverse, with the condition that the calculation of the function is easy, whereas the calculation of the inverse is infeasible</a:t>
            </a:r>
          </a:p>
          <a:p>
            <a:pPr lvl="2"/>
            <a:r>
              <a:rPr lang="en-US"/>
              <a:t>Y = f(X) easy </a:t>
            </a:r>
          </a:p>
          <a:p>
            <a:pPr lvl="2"/>
            <a:r>
              <a:rPr lang="en-US"/>
              <a:t>X = f</a:t>
            </a:r>
            <a:r>
              <a:rPr lang="en-US" baseline="30000"/>
              <a:t>–1</a:t>
            </a:r>
            <a:r>
              <a:rPr lang="en-US"/>
              <a:t>(Y) infeasible</a:t>
            </a:r>
          </a:p>
          <a:p>
            <a:r>
              <a:rPr lang="en-US" sz="2400"/>
              <a:t>A trap-door one-way function is a family of invertible functions </a:t>
            </a:r>
            <a:r>
              <a:rPr lang="en-US" sz="2400" err="1"/>
              <a:t>f</a:t>
            </a:r>
            <a:r>
              <a:rPr lang="en-US" sz="2400" baseline="-25000" err="1"/>
              <a:t>k</a:t>
            </a:r>
            <a:r>
              <a:rPr lang="en-US" sz="2400"/>
              <a:t>, such that</a:t>
            </a:r>
          </a:p>
          <a:p>
            <a:pPr lvl="1"/>
            <a:r>
              <a:rPr lang="en-US" sz="2400"/>
              <a:t>Y = </a:t>
            </a:r>
            <a:r>
              <a:rPr lang="en-US" sz="2400" err="1"/>
              <a:t>f</a:t>
            </a:r>
            <a:r>
              <a:rPr lang="en-US" sz="2400" baseline="-25000" err="1">
                <a:cs typeface="ＭＳ Ｐゴシック" pitchFamily="-84" charset="-128"/>
              </a:rPr>
              <a:t>k</a:t>
            </a:r>
            <a:r>
              <a:rPr lang="en-US" sz="2400"/>
              <a:t>(X) easy, if k and X are known</a:t>
            </a:r>
          </a:p>
          <a:p>
            <a:pPr lvl="1"/>
            <a:r>
              <a:rPr lang="en-US" sz="2400"/>
              <a:t>X = </a:t>
            </a:r>
            <a:r>
              <a:rPr lang="en-US" sz="2400" err="1"/>
              <a:t>f</a:t>
            </a:r>
            <a:r>
              <a:rPr lang="en-US" sz="2400" baseline="-25000" err="1">
                <a:cs typeface="ＭＳ Ｐゴシック" pitchFamily="-84" charset="-128"/>
              </a:rPr>
              <a:t>k</a:t>
            </a:r>
            <a:r>
              <a:rPr lang="en-US" sz="2400" baseline="30000"/>
              <a:t>–1</a:t>
            </a:r>
            <a:r>
              <a:rPr lang="en-US" sz="2400"/>
              <a:t>(Y) easy, if k and Y are known</a:t>
            </a:r>
          </a:p>
          <a:p>
            <a:pPr lvl="1"/>
            <a:r>
              <a:rPr lang="en-US" sz="2400"/>
              <a:t>X = </a:t>
            </a:r>
            <a:r>
              <a:rPr lang="en-US" sz="2400" err="1"/>
              <a:t>f</a:t>
            </a:r>
            <a:r>
              <a:rPr lang="en-US" sz="2400" baseline="-25000" err="1">
                <a:cs typeface="ＭＳ Ｐゴシック" pitchFamily="-84" charset="-128"/>
              </a:rPr>
              <a:t>k</a:t>
            </a:r>
            <a:r>
              <a:rPr lang="en-US" sz="2400" baseline="30000"/>
              <a:t>–1</a:t>
            </a:r>
            <a:r>
              <a:rPr lang="en-US" sz="2400"/>
              <a:t>(Y) infeasible, if Y known but k not known</a:t>
            </a:r>
          </a:p>
          <a:p>
            <a:r>
              <a:rPr lang="en-US" sz="2400" b="1">
                <a:solidFill>
                  <a:srgbClr val="FF0000"/>
                </a:solidFill>
              </a:rPr>
              <a:t>A practical public-key scheme depends on a suitable trap-door one-way function</a:t>
            </a:r>
          </a:p>
        </p:txBody>
      </p:sp>
    </p:spTree>
    <p:extLst>
      <p:ext uri="{BB962C8B-B14F-4D97-AF65-F5344CB8AC3E}">
        <p14:creationId xmlns:p14="http://schemas.microsoft.com/office/powerpoint/2010/main" val="4293175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199456" y="0"/>
            <a:ext cx="9793088" cy="792163"/>
          </a:xfrm>
        </p:spPr>
        <p:txBody>
          <a:bodyPr/>
          <a:lstStyle/>
          <a:p>
            <a:pPr eaLnBrk="1" hangingPunct="1"/>
            <a:r>
              <a:rPr lang="en-GB" altLang="en-US"/>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983432" y="945356"/>
            <a:ext cx="10297144" cy="4967287"/>
          </a:xfrm>
        </p:spPr>
        <p:txBody>
          <a:bodyPr/>
          <a:lstStyle/>
          <a:p>
            <a:pPr eaLnBrk="1" hangingPunct="1">
              <a:spcBef>
                <a:spcPct val="25000"/>
              </a:spcBef>
            </a:pPr>
            <a:r>
              <a:rPr lang="en-US"/>
              <a:t>Why asymmetric cryptography?</a:t>
            </a:r>
          </a:p>
          <a:p>
            <a:pPr eaLnBrk="1" hangingPunct="1">
              <a:spcBef>
                <a:spcPct val="25000"/>
              </a:spcBef>
            </a:pPr>
            <a:r>
              <a:rPr lang="en-US">
                <a:solidFill>
                  <a:srgbClr val="FF0000"/>
                </a:solidFill>
              </a:rPr>
              <a:t>Factoring Based Cryptography (P1)</a:t>
            </a:r>
          </a:p>
          <a:p>
            <a:pPr lvl="1" eaLnBrk="1" hangingPunct="1">
              <a:spcBef>
                <a:spcPct val="25000"/>
              </a:spcBef>
            </a:pPr>
            <a:r>
              <a:rPr lang="en-US">
                <a:solidFill>
                  <a:srgbClr val="FF0000"/>
                </a:solidFill>
              </a:rPr>
              <a:t>RSA</a:t>
            </a:r>
          </a:p>
          <a:p>
            <a:pPr lvl="1" eaLnBrk="1" hangingPunct="1">
              <a:spcBef>
                <a:spcPct val="25000"/>
              </a:spcBef>
            </a:pPr>
            <a:r>
              <a:rPr lang="en-US" i="1"/>
              <a:t>Rabin</a:t>
            </a:r>
            <a:endParaRPr lang="en-US"/>
          </a:p>
          <a:p>
            <a:pPr eaLnBrk="1" hangingPunct="1">
              <a:spcBef>
                <a:spcPct val="25000"/>
              </a:spcBef>
            </a:pPr>
            <a:r>
              <a:rPr lang="en-GB" altLang="en-US"/>
              <a:t>Logarithm Based Cryptography (P2)</a:t>
            </a:r>
          </a:p>
          <a:p>
            <a:pPr eaLnBrk="1" hangingPunct="1">
              <a:spcBef>
                <a:spcPct val="25000"/>
              </a:spcBef>
            </a:pPr>
            <a:r>
              <a:rPr lang="en-US"/>
              <a:t>Elliptic Curve Cryptography (P3)</a:t>
            </a:r>
          </a:p>
          <a:p>
            <a:pPr eaLnBrk="1" hangingPunct="1">
              <a:spcBef>
                <a:spcPct val="25000"/>
              </a:spcBef>
            </a:pPr>
            <a:r>
              <a:rPr lang="en-US" altLang="en-US"/>
              <a:t>Some advanced c</a:t>
            </a:r>
            <a:r>
              <a:rPr lang="en-US"/>
              <a:t>ryptography system (quantum resistance)</a:t>
            </a:r>
            <a:r>
              <a:rPr lang="en-US" altLang="en-US"/>
              <a:t> </a:t>
            </a:r>
            <a:endParaRPr lang="en-GB" altLang="en-US"/>
          </a:p>
        </p:txBody>
      </p:sp>
    </p:spTree>
    <p:extLst>
      <p:ext uri="{BB962C8B-B14F-4D97-AF65-F5344CB8AC3E}">
        <p14:creationId xmlns:p14="http://schemas.microsoft.com/office/powerpoint/2010/main" val="1947607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5724" y="107377"/>
            <a:ext cx="8686800" cy="646321"/>
          </a:xfrm>
        </p:spPr>
        <p:txBody>
          <a:bodyPr wrap="square">
            <a:spAutoFit/>
          </a:bodyPr>
          <a:lstStyle/>
          <a:p>
            <a:r>
              <a:rPr lang="en-US" altLang="en-US" sz="3600">
                <a:ea typeface="ヒラギノ角ゴ Pro W3" charset="-128"/>
              </a:rPr>
              <a:t>Rivest-Shamir-Adleman (</a:t>
            </a:r>
            <a:r>
              <a:rPr lang="en-US" altLang="en-US" sz="3600" spc="-450">
                <a:ea typeface="ヒラギノ角ゴ Pro W3" charset="-128"/>
              </a:rPr>
              <a:t>R S </a:t>
            </a:r>
            <a:r>
              <a:rPr lang="en-US" altLang="en-US" sz="3600">
                <a:ea typeface="ヒラギノ角ゴ Pro W3" charset="-128"/>
              </a:rPr>
              <a:t>A) Algorithm</a:t>
            </a:r>
          </a:p>
        </p:txBody>
      </p:sp>
      <p:sp>
        <p:nvSpPr>
          <p:cNvPr id="5" name="Content Placeholder 4"/>
          <p:cNvSpPr>
            <a:spLocks noGrp="1"/>
          </p:cNvSpPr>
          <p:nvPr>
            <p:ph idx="1"/>
          </p:nvPr>
        </p:nvSpPr>
        <p:spPr>
          <a:xfrm>
            <a:off x="731404" y="952665"/>
            <a:ext cx="10729192" cy="3124200"/>
          </a:xfrm>
        </p:spPr>
        <p:txBody>
          <a:bodyPr/>
          <a:lstStyle/>
          <a:p>
            <a:r>
              <a:rPr lang="en-AU" sz="2800"/>
              <a:t>Developed in 1977 at </a:t>
            </a:r>
            <a:r>
              <a:rPr lang="en-AU" sz="2800" spc="-300"/>
              <a:t>M I </a:t>
            </a:r>
            <a:r>
              <a:rPr lang="en-AU" sz="2800"/>
              <a:t>T by Ron </a:t>
            </a:r>
            <a:r>
              <a:rPr lang="en-AU" sz="2800" err="1"/>
              <a:t>Rivest</a:t>
            </a:r>
            <a:r>
              <a:rPr lang="en-AU" sz="2800"/>
              <a:t>, </a:t>
            </a:r>
            <a:r>
              <a:rPr lang="en-AU" sz="2800" err="1"/>
              <a:t>Adi</a:t>
            </a:r>
            <a:r>
              <a:rPr lang="en-AU" sz="2800"/>
              <a:t> Shamir &amp; Len </a:t>
            </a:r>
            <a:r>
              <a:rPr lang="en-AU" sz="2800" err="1"/>
              <a:t>Adleman</a:t>
            </a:r>
            <a:endParaRPr lang="en-AU" sz="2800"/>
          </a:p>
          <a:p>
            <a:r>
              <a:rPr lang="en-AU" sz="2800"/>
              <a:t>Most widely used general-purpose approach to public-key encryption</a:t>
            </a:r>
          </a:p>
          <a:p>
            <a:r>
              <a:rPr lang="en-AU" sz="2800"/>
              <a:t>Is a cipher in which the plaintext and </a:t>
            </a:r>
            <a:r>
              <a:rPr lang="en-AU" sz="2800" err="1"/>
              <a:t>ciphertext</a:t>
            </a:r>
            <a:r>
              <a:rPr lang="en-AU" sz="2800"/>
              <a:t> are integers between 0 and </a:t>
            </a:r>
            <a:r>
              <a:rPr lang="en-AU" sz="2800" i="1"/>
              <a:t>n – </a:t>
            </a:r>
            <a:r>
              <a:rPr lang="en-AU" sz="2800"/>
              <a:t>1 for some </a:t>
            </a:r>
            <a:r>
              <a:rPr lang="en-AU" sz="2800" i="1"/>
              <a:t>n</a:t>
            </a:r>
          </a:p>
          <a:p>
            <a:pPr lvl="1"/>
            <a:r>
              <a:rPr lang="en-AU" sz="2800"/>
              <a:t>A typical size for </a:t>
            </a:r>
            <a:r>
              <a:rPr lang="en-AU" sz="2800" i="1"/>
              <a:t>n </a:t>
            </a:r>
            <a:r>
              <a:rPr lang="en-AU" sz="2800"/>
              <a:t>is 3072 bits</a:t>
            </a:r>
          </a:p>
        </p:txBody>
      </p:sp>
      <p:pic>
        <p:nvPicPr>
          <p:cNvPr id="29" name="Picture Placeholder 28">
            <a:extLst>
              <a:ext uri="{C183D7F6-B498-43B3-948B-1728B52AA6E4}">
                <adec:decorative xmlns:adec="http://schemas.microsoft.com/office/drawing/2017/decorative" val="1"/>
              </a:ext>
            </a:extLst>
          </p:cNvPr>
          <p:cNvPicPr>
            <a:picLocks noGrp="1" noChangeAspect="1"/>
          </p:cNvPicPr>
          <p:nvPr>
            <p:ph type="pic" sz="quarter" idx="15"/>
          </p:nvPr>
        </p:nvPicPr>
        <p:blipFill>
          <a:blip r:embed="rId3"/>
          <a:stretch>
            <a:fillRect/>
          </a:stretch>
        </p:blipFill>
        <p:spPr>
          <a:xfrm rot="7123388">
            <a:off x="8734545" y="5266290"/>
            <a:ext cx="1367998" cy="619321"/>
          </a:xfrm>
          <a:prstGeom prst="rect">
            <a:avLst/>
          </a:prstGeom>
          <a:noFill/>
          <a:ln>
            <a:noFill/>
          </a:ln>
        </p:spPr>
      </p:pic>
      <p:pic>
        <p:nvPicPr>
          <p:cNvPr id="26" name="Picture Placeholder 25">
            <a:extLst>
              <a:ext uri="{C183D7F6-B498-43B3-948B-1728B52AA6E4}">
                <adec:decorative xmlns:adec="http://schemas.microsoft.com/office/drawing/2017/decorative" val="1"/>
              </a:ext>
            </a:extLst>
          </p:cNvPr>
          <p:cNvPicPr>
            <a:picLocks noGrp="1" noChangeAspect="1"/>
          </p:cNvPicPr>
          <p:nvPr>
            <p:ph type="pic" sz="quarter" idx="14"/>
          </p:nvPr>
        </p:nvPicPr>
        <p:blipFill>
          <a:blip r:embed="rId4"/>
          <a:stretch>
            <a:fillRect/>
          </a:stretch>
        </p:blipFill>
        <p:spPr>
          <a:xfrm>
            <a:off x="8824361" y="5300358"/>
            <a:ext cx="877359" cy="634530"/>
          </a:xfrm>
          <a:prstGeom prst="rect">
            <a:avLst/>
          </a:prstGeom>
          <a:noFill/>
          <a:ln>
            <a:noFill/>
          </a:ln>
        </p:spPr>
      </p:pic>
    </p:spTree>
    <p:extLst>
      <p:ext uri="{BB962C8B-B14F-4D97-AF65-F5344CB8AC3E}">
        <p14:creationId xmlns:p14="http://schemas.microsoft.com/office/powerpoint/2010/main" val="139509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675590" y="4982"/>
            <a:ext cx="6661248" cy="792163"/>
          </a:xfrm>
        </p:spPr>
        <p:txBody>
          <a:bodyPr/>
          <a:lstStyle/>
          <a:p>
            <a:pPr eaLnBrk="1" hangingPunct="1"/>
            <a:r>
              <a:rPr lang="en-GB" altLang="en-US"/>
              <a:t>Cryptograph review</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992660" y="1196753"/>
            <a:ext cx="8206680" cy="1763648"/>
          </a:xfrm>
        </p:spPr>
        <p:txBody>
          <a:bodyPr/>
          <a:lstStyle/>
          <a:p>
            <a:pPr eaLnBrk="1" hangingPunct="1">
              <a:spcBef>
                <a:spcPct val="25000"/>
              </a:spcBef>
            </a:pPr>
            <a:r>
              <a:rPr lang="en-US" altLang="en-US"/>
              <a:t>Cryptology= Cryptography + Cryptanalysis</a:t>
            </a:r>
            <a:endParaRPr lang="en-GB" altLang="en-US"/>
          </a:p>
        </p:txBody>
      </p:sp>
      <p:cxnSp>
        <p:nvCxnSpPr>
          <p:cNvPr id="6" name="Straight Arrow Connector 5">
            <a:extLst>
              <a:ext uri="{FF2B5EF4-FFF2-40B4-BE49-F238E27FC236}">
                <a16:creationId xmlns:a16="http://schemas.microsoft.com/office/drawing/2014/main" id="{81AB3803-ED4C-4E1E-97CE-5BBF2B7FF106}"/>
              </a:ext>
            </a:extLst>
          </p:cNvPr>
          <p:cNvCxnSpPr>
            <a:cxnSpLocks/>
          </p:cNvCxnSpPr>
          <p:nvPr/>
        </p:nvCxnSpPr>
        <p:spPr bwMode="auto">
          <a:xfrm flipH="1">
            <a:off x="4869026" y="1803588"/>
            <a:ext cx="794929" cy="9773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1" name="TextBox 20">
            <a:extLst>
              <a:ext uri="{FF2B5EF4-FFF2-40B4-BE49-F238E27FC236}">
                <a16:creationId xmlns:a16="http://schemas.microsoft.com/office/drawing/2014/main" id="{A9450067-7C88-4CD5-AD2C-13AE90EDFB1B}"/>
              </a:ext>
            </a:extLst>
          </p:cNvPr>
          <p:cNvSpPr txBox="1"/>
          <p:nvPr/>
        </p:nvSpPr>
        <p:spPr>
          <a:xfrm>
            <a:off x="6764281" y="2413920"/>
            <a:ext cx="1042273" cy="523220"/>
          </a:xfrm>
          <a:prstGeom prst="rect">
            <a:avLst/>
          </a:prstGeom>
          <a:noFill/>
        </p:spPr>
        <p:txBody>
          <a:bodyPr wrap="none" rtlCol="0">
            <a:spAutoFit/>
          </a:bodyPr>
          <a:lstStyle/>
          <a:p>
            <a:r>
              <a:rPr lang="en-US"/>
              <a:t>How?</a:t>
            </a:r>
          </a:p>
        </p:txBody>
      </p:sp>
      <p:cxnSp>
        <p:nvCxnSpPr>
          <p:cNvPr id="14" name="Straight Arrow Connector 13">
            <a:extLst>
              <a:ext uri="{FF2B5EF4-FFF2-40B4-BE49-F238E27FC236}">
                <a16:creationId xmlns:a16="http://schemas.microsoft.com/office/drawing/2014/main" id="{9FE833FD-A144-4BFB-B578-1BA107482C25}"/>
              </a:ext>
            </a:extLst>
          </p:cNvPr>
          <p:cNvCxnSpPr>
            <a:cxnSpLocks/>
          </p:cNvCxnSpPr>
          <p:nvPr/>
        </p:nvCxnSpPr>
        <p:spPr bwMode="auto">
          <a:xfrm>
            <a:off x="5775974" y="1818088"/>
            <a:ext cx="680067" cy="10348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9" name="TextBox 18">
            <a:extLst>
              <a:ext uri="{FF2B5EF4-FFF2-40B4-BE49-F238E27FC236}">
                <a16:creationId xmlns:a16="http://schemas.microsoft.com/office/drawing/2014/main" id="{CE23EDD3-F396-4DA5-814F-1F2468AC8968}"/>
              </a:ext>
            </a:extLst>
          </p:cNvPr>
          <p:cNvSpPr txBox="1"/>
          <p:nvPr/>
        </p:nvSpPr>
        <p:spPr>
          <a:xfrm>
            <a:off x="6240016" y="1789099"/>
            <a:ext cx="2497800" cy="584775"/>
          </a:xfrm>
          <a:prstGeom prst="rect">
            <a:avLst/>
          </a:prstGeom>
          <a:noFill/>
        </p:spPr>
        <p:txBody>
          <a:bodyPr wrap="none" rtlCol="0">
            <a:spAutoFit/>
          </a:bodyPr>
          <a:lstStyle/>
          <a:p>
            <a:r>
              <a:rPr lang="en-US" sz="3200"/>
              <a:t>Secret writing</a:t>
            </a:r>
          </a:p>
        </p:txBody>
      </p:sp>
      <p:sp>
        <p:nvSpPr>
          <p:cNvPr id="15" name="TextBox 14">
            <a:extLst>
              <a:ext uri="{FF2B5EF4-FFF2-40B4-BE49-F238E27FC236}">
                <a16:creationId xmlns:a16="http://schemas.microsoft.com/office/drawing/2014/main" id="{7A75CA4E-F960-461D-9184-EE0B3CFC9025}"/>
              </a:ext>
            </a:extLst>
          </p:cNvPr>
          <p:cNvSpPr txBox="1"/>
          <p:nvPr/>
        </p:nvSpPr>
        <p:spPr>
          <a:xfrm>
            <a:off x="2088499" y="3308251"/>
            <a:ext cx="2520242" cy="523220"/>
          </a:xfrm>
          <a:prstGeom prst="rect">
            <a:avLst/>
          </a:prstGeom>
          <a:noFill/>
          <a:ln w="19050">
            <a:solidFill>
              <a:schemeClr val="tx1"/>
            </a:solidFill>
          </a:ln>
        </p:spPr>
        <p:txBody>
          <a:bodyPr wrap="none" rtlCol="0">
            <a:spAutoFit/>
          </a:bodyPr>
          <a:lstStyle/>
          <a:p>
            <a:r>
              <a:rPr lang="en-US">
                <a:solidFill>
                  <a:schemeClr val="accent2"/>
                </a:solidFill>
              </a:rPr>
              <a:t>“Readable data”</a:t>
            </a:r>
          </a:p>
        </p:txBody>
      </p:sp>
      <p:sp>
        <p:nvSpPr>
          <p:cNvPr id="22" name="TextBox 21">
            <a:extLst>
              <a:ext uri="{FF2B5EF4-FFF2-40B4-BE49-F238E27FC236}">
                <a16:creationId xmlns:a16="http://schemas.microsoft.com/office/drawing/2014/main" id="{6DFD0470-C7E8-49E0-9873-67B0DB0443B4}"/>
              </a:ext>
            </a:extLst>
          </p:cNvPr>
          <p:cNvSpPr txBox="1"/>
          <p:nvPr/>
        </p:nvSpPr>
        <p:spPr>
          <a:xfrm>
            <a:off x="7714612" y="3320126"/>
            <a:ext cx="2828018" cy="523220"/>
          </a:xfrm>
          <a:prstGeom prst="rect">
            <a:avLst/>
          </a:prstGeom>
          <a:noFill/>
          <a:ln w="19050">
            <a:solidFill>
              <a:schemeClr val="tx1"/>
            </a:solidFill>
          </a:ln>
        </p:spPr>
        <p:txBody>
          <a:bodyPr wrap="none" rtlCol="0">
            <a:spAutoFit/>
          </a:bodyPr>
          <a:lstStyle/>
          <a:p>
            <a:r>
              <a:rPr lang="en-US">
                <a:solidFill>
                  <a:srgbClr val="FF0000"/>
                </a:solidFill>
              </a:rPr>
              <a:t>“Unreadable data”</a:t>
            </a:r>
          </a:p>
        </p:txBody>
      </p:sp>
      <p:sp>
        <p:nvSpPr>
          <p:cNvPr id="16" name="TextBox 15">
            <a:extLst>
              <a:ext uri="{FF2B5EF4-FFF2-40B4-BE49-F238E27FC236}">
                <a16:creationId xmlns:a16="http://schemas.microsoft.com/office/drawing/2014/main" id="{D1BC2FE9-A834-441D-BEF2-3514A785B94F}"/>
              </a:ext>
            </a:extLst>
          </p:cNvPr>
          <p:cNvSpPr txBox="1"/>
          <p:nvPr/>
        </p:nvSpPr>
        <p:spPr>
          <a:xfrm>
            <a:off x="2318296" y="3901386"/>
            <a:ext cx="1459054" cy="523220"/>
          </a:xfrm>
          <a:prstGeom prst="rect">
            <a:avLst/>
          </a:prstGeom>
          <a:noFill/>
        </p:spPr>
        <p:txBody>
          <a:bodyPr wrap="none" rtlCol="0">
            <a:spAutoFit/>
          </a:bodyPr>
          <a:lstStyle/>
          <a:p>
            <a:r>
              <a:rPr lang="en-US"/>
              <a:t>Plaintext</a:t>
            </a:r>
          </a:p>
        </p:txBody>
      </p:sp>
      <p:cxnSp>
        <p:nvCxnSpPr>
          <p:cNvPr id="23" name="Straight Arrow Connector 22">
            <a:extLst>
              <a:ext uri="{FF2B5EF4-FFF2-40B4-BE49-F238E27FC236}">
                <a16:creationId xmlns:a16="http://schemas.microsoft.com/office/drawing/2014/main" id="{B5124743-1B6C-467E-80F4-8466D3B921C1}"/>
              </a:ext>
            </a:extLst>
          </p:cNvPr>
          <p:cNvCxnSpPr/>
          <p:nvPr/>
        </p:nvCxnSpPr>
        <p:spPr bwMode="auto">
          <a:xfrm flipV="1">
            <a:off x="5006214" y="3664107"/>
            <a:ext cx="2545044" cy="11875"/>
          </a:xfrm>
          <a:prstGeom prst="straightConnector1">
            <a:avLst/>
          </a:prstGeom>
          <a:solidFill>
            <a:schemeClr val="accent1"/>
          </a:solidFill>
          <a:ln w="38100" cap="flat" cmpd="sng" algn="ctr">
            <a:solidFill>
              <a:schemeClr val="tx1"/>
            </a:solidFill>
            <a:prstDash val="solid"/>
            <a:round/>
            <a:headEnd type="arrow" w="med" len="med"/>
            <a:tailEnd type="arrow" w="med" len="med"/>
          </a:ln>
          <a:effectLst/>
        </p:spPr>
      </p:cxnSp>
      <p:sp>
        <p:nvSpPr>
          <p:cNvPr id="25" name="TextBox 24">
            <a:extLst>
              <a:ext uri="{FF2B5EF4-FFF2-40B4-BE49-F238E27FC236}">
                <a16:creationId xmlns:a16="http://schemas.microsoft.com/office/drawing/2014/main" id="{20477A1C-465C-4921-932C-E9C1BACEEDCF}"/>
              </a:ext>
            </a:extLst>
          </p:cNvPr>
          <p:cNvSpPr txBox="1"/>
          <p:nvPr/>
        </p:nvSpPr>
        <p:spPr>
          <a:xfrm>
            <a:off x="4694561" y="3058516"/>
            <a:ext cx="3090911" cy="523220"/>
          </a:xfrm>
          <a:prstGeom prst="rect">
            <a:avLst/>
          </a:prstGeom>
          <a:noFill/>
        </p:spPr>
        <p:txBody>
          <a:bodyPr wrap="none" rtlCol="0">
            <a:spAutoFit/>
          </a:bodyPr>
          <a:lstStyle/>
          <a:p>
            <a:r>
              <a:rPr lang="en-US"/>
              <a:t>“One-way function”</a:t>
            </a:r>
          </a:p>
        </p:txBody>
      </p:sp>
      <p:sp>
        <p:nvSpPr>
          <p:cNvPr id="26" name="Arrow: Down 25">
            <a:extLst>
              <a:ext uri="{FF2B5EF4-FFF2-40B4-BE49-F238E27FC236}">
                <a16:creationId xmlns:a16="http://schemas.microsoft.com/office/drawing/2014/main" id="{6C3EC0DD-495D-47EC-8F8E-766B0023FA0D}"/>
              </a:ext>
            </a:extLst>
          </p:cNvPr>
          <p:cNvSpPr/>
          <p:nvPr/>
        </p:nvSpPr>
        <p:spPr bwMode="auto">
          <a:xfrm>
            <a:off x="6023991" y="3747309"/>
            <a:ext cx="432048" cy="799345"/>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9" name="TextBox 28">
            <a:extLst>
              <a:ext uri="{FF2B5EF4-FFF2-40B4-BE49-F238E27FC236}">
                <a16:creationId xmlns:a16="http://schemas.microsoft.com/office/drawing/2014/main" id="{4EB9D0EB-7338-4C73-9650-DB6CB5AC6DD9}"/>
              </a:ext>
            </a:extLst>
          </p:cNvPr>
          <p:cNvSpPr txBox="1"/>
          <p:nvPr/>
        </p:nvSpPr>
        <p:spPr>
          <a:xfrm>
            <a:off x="8201765" y="3846021"/>
            <a:ext cx="1697901" cy="523220"/>
          </a:xfrm>
          <a:prstGeom prst="rect">
            <a:avLst/>
          </a:prstGeom>
          <a:noFill/>
        </p:spPr>
        <p:txBody>
          <a:bodyPr wrap="none" rtlCol="0">
            <a:spAutoFit/>
          </a:bodyPr>
          <a:lstStyle/>
          <a:p>
            <a:r>
              <a:rPr lang="en-US"/>
              <a:t>Ciphertext</a:t>
            </a:r>
          </a:p>
        </p:txBody>
      </p:sp>
      <p:cxnSp>
        <p:nvCxnSpPr>
          <p:cNvPr id="30" name="Straight Arrow Connector 29">
            <a:extLst>
              <a:ext uri="{FF2B5EF4-FFF2-40B4-BE49-F238E27FC236}">
                <a16:creationId xmlns:a16="http://schemas.microsoft.com/office/drawing/2014/main" id="{F7FE0919-A2C8-4DD7-8EBF-00DD8A5503C1}"/>
              </a:ext>
            </a:extLst>
          </p:cNvPr>
          <p:cNvCxnSpPr/>
          <p:nvPr/>
        </p:nvCxnSpPr>
        <p:spPr bwMode="auto">
          <a:xfrm flipV="1">
            <a:off x="4869025" y="5160370"/>
            <a:ext cx="2545044" cy="11875"/>
          </a:xfrm>
          <a:prstGeom prst="straightConnector1">
            <a:avLst/>
          </a:prstGeom>
          <a:solidFill>
            <a:schemeClr val="accent1"/>
          </a:solidFill>
          <a:ln w="38100" cap="flat" cmpd="sng" algn="ctr">
            <a:solidFill>
              <a:schemeClr val="accent2"/>
            </a:solidFill>
            <a:prstDash val="solid"/>
            <a:round/>
            <a:headEnd type="none" w="med" len="med"/>
            <a:tailEnd type="arrow" w="med" len="med"/>
          </a:ln>
          <a:effectLst/>
        </p:spPr>
      </p:cxnSp>
      <p:cxnSp>
        <p:nvCxnSpPr>
          <p:cNvPr id="31" name="Straight Arrow Connector 30">
            <a:extLst>
              <a:ext uri="{FF2B5EF4-FFF2-40B4-BE49-F238E27FC236}">
                <a16:creationId xmlns:a16="http://schemas.microsoft.com/office/drawing/2014/main" id="{93B18BBB-D9C5-4E9D-952E-C29EEA2F752D}"/>
              </a:ext>
            </a:extLst>
          </p:cNvPr>
          <p:cNvCxnSpPr/>
          <p:nvPr/>
        </p:nvCxnSpPr>
        <p:spPr bwMode="auto">
          <a:xfrm flipV="1">
            <a:off x="4852228" y="6015990"/>
            <a:ext cx="2545044" cy="11875"/>
          </a:xfrm>
          <a:prstGeom prst="straightConnector1">
            <a:avLst/>
          </a:prstGeom>
          <a:solidFill>
            <a:schemeClr val="accent1"/>
          </a:solidFill>
          <a:ln w="38100" cap="flat" cmpd="sng" algn="ctr">
            <a:solidFill>
              <a:srgbClr val="FF0000"/>
            </a:solidFill>
            <a:prstDash val="solid"/>
            <a:round/>
            <a:headEnd type="arrow" w="med" len="med"/>
            <a:tailEnd type="none" w="med" len="med"/>
          </a:ln>
          <a:effectLst/>
        </p:spPr>
      </p:cxnSp>
      <p:sp>
        <p:nvSpPr>
          <p:cNvPr id="27" name="TextBox 26">
            <a:extLst>
              <a:ext uri="{FF2B5EF4-FFF2-40B4-BE49-F238E27FC236}">
                <a16:creationId xmlns:a16="http://schemas.microsoft.com/office/drawing/2014/main" id="{D4047CA4-FF83-4820-9CD0-F61F9A737866}"/>
              </a:ext>
            </a:extLst>
          </p:cNvPr>
          <p:cNvSpPr txBox="1"/>
          <p:nvPr/>
        </p:nvSpPr>
        <p:spPr>
          <a:xfrm>
            <a:off x="4869025" y="4550406"/>
            <a:ext cx="2574744" cy="523220"/>
          </a:xfrm>
          <a:prstGeom prst="rect">
            <a:avLst/>
          </a:prstGeom>
          <a:noFill/>
        </p:spPr>
        <p:txBody>
          <a:bodyPr wrap="none" rtlCol="0">
            <a:spAutoFit/>
          </a:bodyPr>
          <a:lstStyle/>
          <a:p>
            <a:r>
              <a:rPr lang="en-US"/>
              <a:t>Easy to compute</a:t>
            </a:r>
          </a:p>
        </p:txBody>
      </p:sp>
      <p:sp>
        <p:nvSpPr>
          <p:cNvPr id="33" name="TextBox 32">
            <a:extLst>
              <a:ext uri="{FF2B5EF4-FFF2-40B4-BE49-F238E27FC236}">
                <a16:creationId xmlns:a16="http://schemas.microsoft.com/office/drawing/2014/main" id="{9C7DECAC-F689-4DDF-BCC2-99AC275B7419}"/>
              </a:ext>
            </a:extLst>
          </p:cNvPr>
          <p:cNvSpPr txBox="1"/>
          <p:nvPr/>
        </p:nvSpPr>
        <p:spPr>
          <a:xfrm>
            <a:off x="4706321" y="5371393"/>
            <a:ext cx="2900153" cy="523220"/>
          </a:xfrm>
          <a:prstGeom prst="rect">
            <a:avLst/>
          </a:prstGeom>
          <a:noFill/>
        </p:spPr>
        <p:txBody>
          <a:bodyPr wrap="none" rtlCol="0">
            <a:spAutoFit/>
          </a:bodyPr>
          <a:lstStyle/>
          <a:p>
            <a:r>
              <a:rPr lang="en-US"/>
              <a:t>“Hard” to compute</a:t>
            </a:r>
          </a:p>
        </p:txBody>
      </p:sp>
    </p:spTree>
    <p:extLst>
      <p:ext uri="{BB962C8B-B14F-4D97-AF65-F5344CB8AC3E}">
        <p14:creationId xmlns:p14="http://schemas.microsoft.com/office/powerpoint/2010/main" val="3324471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113875"/>
            <a:ext cx="7571184" cy="677098"/>
          </a:xfrm>
        </p:spPr>
        <p:txBody>
          <a:bodyPr wrap="square">
            <a:spAutoFit/>
          </a:bodyPr>
          <a:lstStyle/>
          <a:p>
            <a:r>
              <a:rPr lang="en-US" b="1"/>
              <a:t>Prime factorization problem</a:t>
            </a:r>
            <a:endParaRPr lang="en-US" altLang="en-US" sz="3600">
              <a:ea typeface="ヒラギノ角ゴ Pro W3" charset="-128"/>
            </a:endParaRPr>
          </a:p>
        </p:txBody>
      </p:sp>
      <p:pic>
        <p:nvPicPr>
          <p:cNvPr id="1026" name="Picture 2" descr="https://upload.wikimedia.org/wikipedia/commons/2/2b/PrimeDecompositionExample.png">
            <a:extLst>
              <a:ext uri="{FF2B5EF4-FFF2-40B4-BE49-F238E27FC236}">
                <a16:creationId xmlns:a16="http://schemas.microsoft.com/office/drawing/2014/main" id="{37FD94FF-0CE5-494D-8D4F-A4B44FF815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775" y="1173383"/>
            <a:ext cx="3065412" cy="219784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EEAD4E4-12FD-44A2-A785-B409BC21C0AF}"/>
              </a:ext>
            </a:extLst>
          </p:cNvPr>
          <p:cNvSpPr/>
          <p:nvPr/>
        </p:nvSpPr>
        <p:spPr>
          <a:xfrm>
            <a:off x="1038466" y="1414518"/>
            <a:ext cx="1553630" cy="954107"/>
          </a:xfrm>
          <a:prstGeom prst="rect">
            <a:avLst/>
          </a:prstGeom>
        </p:spPr>
        <p:txBody>
          <a:bodyPr wrap="none">
            <a:spAutoFit/>
          </a:bodyPr>
          <a:lstStyle/>
          <a:p>
            <a:r>
              <a:rPr lang="pt-BR" i="1">
                <a:solidFill>
                  <a:srgbClr val="202122"/>
                </a:solidFill>
                <a:latin typeface="Arial" panose="020B0604020202020204" pitchFamily="34" charset="0"/>
              </a:rPr>
              <a:t>N</a:t>
            </a:r>
            <a:r>
              <a:rPr lang="pt-BR">
                <a:solidFill>
                  <a:srgbClr val="202122"/>
                </a:solidFill>
                <a:latin typeface="Arial" panose="020B0604020202020204" pitchFamily="34" charset="0"/>
              </a:rPr>
              <a:t> = 864 </a:t>
            </a:r>
          </a:p>
          <a:p>
            <a:r>
              <a:rPr lang="pt-BR">
                <a:solidFill>
                  <a:srgbClr val="202122"/>
                </a:solidFill>
                <a:latin typeface="Arial" panose="020B0604020202020204" pitchFamily="34" charset="0"/>
              </a:rPr>
              <a:t>= </a:t>
            </a:r>
            <a:r>
              <a:rPr lang="pt-BR">
                <a:solidFill>
                  <a:srgbClr val="202122"/>
                </a:solidFill>
                <a:latin typeface="Nimbus Roman No9 L"/>
              </a:rPr>
              <a:t>2</a:t>
            </a:r>
            <a:r>
              <a:rPr lang="pt-BR" baseline="30000">
                <a:solidFill>
                  <a:srgbClr val="202122"/>
                </a:solidFill>
                <a:latin typeface="Nimbus Roman No9 L"/>
              </a:rPr>
              <a:t>5</a:t>
            </a:r>
            <a:r>
              <a:rPr lang="pt-BR">
                <a:solidFill>
                  <a:srgbClr val="202122"/>
                </a:solidFill>
                <a:latin typeface="Nimbus Roman No9 L"/>
              </a:rPr>
              <a:t> × 3</a:t>
            </a:r>
            <a:r>
              <a:rPr lang="pt-BR" baseline="30000">
                <a:solidFill>
                  <a:srgbClr val="202122"/>
                </a:solidFill>
                <a:latin typeface="Nimbus Roman No9 L"/>
              </a:rPr>
              <a:t>3</a:t>
            </a:r>
            <a:endParaRPr lang="en-US"/>
          </a:p>
        </p:txBody>
      </p:sp>
      <p:sp>
        <p:nvSpPr>
          <p:cNvPr id="8" name="Rectangle 7">
            <a:extLst>
              <a:ext uri="{FF2B5EF4-FFF2-40B4-BE49-F238E27FC236}">
                <a16:creationId xmlns:a16="http://schemas.microsoft.com/office/drawing/2014/main" id="{56C663E4-AF02-45AB-B45C-5F1BF83D792A}"/>
              </a:ext>
            </a:extLst>
          </p:cNvPr>
          <p:cNvSpPr/>
          <p:nvPr/>
        </p:nvSpPr>
        <p:spPr>
          <a:xfrm>
            <a:off x="972384" y="4811386"/>
            <a:ext cx="8388423" cy="954107"/>
          </a:xfrm>
          <a:prstGeom prst="rect">
            <a:avLst/>
          </a:prstGeom>
        </p:spPr>
        <p:txBody>
          <a:bodyPr wrap="square">
            <a:spAutoFit/>
          </a:bodyPr>
          <a:lstStyle/>
          <a:p>
            <a:r>
              <a:rPr lang="en-US" i="1"/>
              <a:t>No classical algorithm has been published that can factor all integers in polynomial time.</a:t>
            </a:r>
          </a:p>
        </p:txBody>
      </p:sp>
      <p:sp>
        <p:nvSpPr>
          <p:cNvPr id="10" name="TextBox 9">
            <a:extLst>
              <a:ext uri="{FF2B5EF4-FFF2-40B4-BE49-F238E27FC236}">
                <a16:creationId xmlns:a16="http://schemas.microsoft.com/office/drawing/2014/main" id="{110C63F0-0EDF-4131-B541-4F175ABD6EA2}"/>
              </a:ext>
            </a:extLst>
          </p:cNvPr>
          <p:cNvSpPr txBox="1"/>
          <p:nvPr/>
        </p:nvSpPr>
        <p:spPr>
          <a:xfrm>
            <a:off x="983432" y="3731265"/>
            <a:ext cx="5048177" cy="523220"/>
          </a:xfrm>
          <a:prstGeom prst="rect">
            <a:avLst/>
          </a:prstGeom>
          <a:noFill/>
        </p:spPr>
        <p:txBody>
          <a:bodyPr wrap="none" rtlCol="0">
            <a:spAutoFit/>
          </a:bodyPr>
          <a:lstStyle/>
          <a:p>
            <a:r>
              <a:rPr lang="en-US"/>
              <a:t>Input: n-bits composite number N</a:t>
            </a:r>
          </a:p>
        </p:txBody>
      </p:sp>
      <p:sp>
        <p:nvSpPr>
          <p:cNvPr id="11" name="TextBox 10">
            <a:extLst>
              <a:ext uri="{FF2B5EF4-FFF2-40B4-BE49-F238E27FC236}">
                <a16:creationId xmlns:a16="http://schemas.microsoft.com/office/drawing/2014/main" id="{A8414982-DF3F-4914-AE81-8C6387E22F43}"/>
              </a:ext>
            </a:extLst>
          </p:cNvPr>
          <p:cNvSpPr txBox="1"/>
          <p:nvPr/>
        </p:nvSpPr>
        <p:spPr>
          <a:xfrm>
            <a:off x="972383" y="4288165"/>
            <a:ext cx="1281120" cy="523220"/>
          </a:xfrm>
          <a:prstGeom prst="rect">
            <a:avLst/>
          </a:prstGeom>
          <a:noFill/>
        </p:spPr>
        <p:txBody>
          <a:bodyPr wrap="none" rtlCol="0">
            <a:spAutoFit/>
          </a:bodyPr>
          <a:lstStyle/>
          <a:p>
            <a:r>
              <a:rPr lang="en-US"/>
              <a:t>Output:</a:t>
            </a:r>
          </a:p>
        </p:txBody>
      </p:sp>
      <p:sp>
        <p:nvSpPr>
          <p:cNvPr id="12" name="Rectangle 11">
            <a:extLst>
              <a:ext uri="{FF2B5EF4-FFF2-40B4-BE49-F238E27FC236}">
                <a16:creationId xmlns:a16="http://schemas.microsoft.com/office/drawing/2014/main" id="{EC7B0FBD-1487-4B8D-AB41-95E22C468AC4}"/>
              </a:ext>
            </a:extLst>
          </p:cNvPr>
          <p:cNvSpPr/>
          <p:nvPr/>
        </p:nvSpPr>
        <p:spPr>
          <a:xfrm>
            <a:off x="1026769" y="5819497"/>
            <a:ext cx="8334037" cy="523220"/>
          </a:xfrm>
          <a:prstGeom prst="rect">
            <a:avLst/>
          </a:prstGeom>
        </p:spPr>
        <p:txBody>
          <a:bodyPr wrap="square">
            <a:spAutoFit/>
          </a:bodyPr>
          <a:lstStyle/>
          <a:p>
            <a:r>
              <a:rPr lang="en-US"/>
              <a:t>https://en.wikipedia.org/wiki/Integer_factorization</a:t>
            </a:r>
          </a:p>
        </p:txBody>
      </p:sp>
      <p:graphicFrame>
        <p:nvGraphicFramePr>
          <p:cNvPr id="13" name="Object 12">
            <a:extLst>
              <a:ext uri="{FF2B5EF4-FFF2-40B4-BE49-F238E27FC236}">
                <a16:creationId xmlns:a16="http://schemas.microsoft.com/office/drawing/2014/main" id="{B5414A26-2187-44E9-9992-44E157288D2A}"/>
              </a:ext>
            </a:extLst>
          </p:cNvPr>
          <p:cNvGraphicFramePr>
            <a:graphicFrameLocks noChangeAspect="1"/>
          </p:cNvGraphicFramePr>
          <p:nvPr>
            <p:extLst>
              <p:ext uri="{D42A27DB-BD31-4B8C-83A1-F6EECF244321}">
                <p14:modId xmlns:p14="http://schemas.microsoft.com/office/powerpoint/2010/main" val="420701282"/>
              </p:ext>
            </p:extLst>
          </p:nvPr>
        </p:nvGraphicFramePr>
        <p:xfrm>
          <a:off x="2295425" y="4313937"/>
          <a:ext cx="3568700" cy="482600"/>
        </p:xfrm>
        <a:graphic>
          <a:graphicData uri="http://schemas.openxmlformats.org/presentationml/2006/ole">
            <mc:AlternateContent xmlns:mc="http://schemas.openxmlformats.org/markup-compatibility/2006">
              <mc:Choice xmlns:v="urn:schemas-microsoft-com:vml" Requires="v">
                <p:oleObj name="Equation" r:id="rId4" imgW="3568680" imgH="482400" progId="Equation.DSMT4">
                  <p:embed/>
                </p:oleObj>
              </mc:Choice>
              <mc:Fallback>
                <p:oleObj name="Equation" r:id="rId4" imgW="3568680" imgH="482400" progId="Equation.DSMT4">
                  <p:embed/>
                  <p:pic>
                    <p:nvPicPr>
                      <p:cNvPr id="13" name="Object 12">
                        <a:extLst>
                          <a:ext uri="{FF2B5EF4-FFF2-40B4-BE49-F238E27FC236}">
                            <a16:creationId xmlns:a16="http://schemas.microsoft.com/office/drawing/2014/main" id="{B5414A26-2187-44E9-9992-44E157288D2A}"/>
                          </a:ext>
                        </a:extLst>
                      </p:cNvPr>
                      <p:cNvPicPr/>
                      <p:nvPr/>
                    </p:nvPicPr>
                    <p:blipFill>
                      <a:blip r:embed="rId5"/>
                      <a:stretch>
                        <a:fillRect/>
                      </a:stretch>
                    </p:blipFill>
                    <p:spPr>
                      <a:xfrm>
                        <a:off x="2295425" y="4313937"/>
                        <a:ext cx="3568700" cy="482600"/>
                      </a:xfrm>
                      <a:prstGeom prst="rect">
                        <a:avLst/>
                      </a:prstGeom>
                    </p:spPr>
                  </p:pic>
                </p:oleObj>
              </mc:Fallback>
            </mc:AlternateContent>
          </a:graphicData>
        </a:graphic>
      </p:graphicFrame>
      <p:sp>
        <p:nvSpPr>
          <p:cNvPr id="14" name="Rectangle 13">
            <a:extLst>
              <a:ext uri="{FF2B5EF4-FFF2-40B4-BE49-F238E27FC236}">
                <a16:creationId xmlns:a16="http://schemas.microsoft.com/office/drawing/2014/main" id="{FB5B63E5-253C-4478-949C-2D93C39C89B9}"/>
              </a:ext>
            </a:extLst>
          </p:cNvPr>
          <p:cNvSpPr/>
          <p:nvPr/>
        </p:nvSpPr>
        <p:spPr>
          <a:xfrm>
            <a:off x="839416" y="980728"/>
            <a:ext cx="2925801" cy="523220"/>
          </a:xfrm>
          <a:prstGeom prst="rect">
            <a:avLst/>
          </a:prstGeom>
        </p:spPr>
        <p:txBody>
          <a:bodyPr wrap="none">
            <a:spAutoFit/>
          </a:bodyPr>
          <a:lstStyle/>
          <a:p>
            <a:r>
              <a:rPr lang="en-US" b="1"/>
              <a:t>Factorize number</a:t>
            </a:r>
            <a:endParaRPr lang="en-US"/>
          </a:p>
        </p:txBody>
      </p:sp>
    </p:spTree>
    <p:extLst>
      <p:ext uri="{BB962C8B-B14F-4D97-AF65-F5344CB8AC3E}">
        <p14:creationId xmlns:p14="http://schemas.microsoft.com/office/powerpoint/2010/main" val="50727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9108"/>
            <a:ext cx="7571184" cy="677098"/>
          </a:xfrm>
        </p:spPr>
        <p:txBody>
          <a:bodyPr wrap="square">
            <a:spAutoFit/>
          </a:bodyPr>
          <a:lstStyle/>
          <a:p>
            <a:r>
              <a:rPr lang="en-US" b="1"/>
              <a:t>Prime factorization problem</a:t>
            </a:r>
            <a:endParaRPr lang="en-US" altLang="en-US" sz="3600">
              <a:ea typeface="ヒラギノ角ゴ Pro W3" charset="-128"/>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10C63F0-0EDF-4131-B541-4F175ABD6EA2}"/>
                  </a:ext>
                </a:extLst>
              </p:cNvPr>
              <p:cNvSpPr txBox="1"/>
              <p:nvPr/>
            </p:nvSpPr>
            <p:spPr>
              <a:xfrm>
                <a:off x="854466" y="1531276"/>
                <a:ext cx="8089138" cy="523220"/>
              </a:xfrm>
              <a:prstGeom prst="rect">
                <a:avLst/>
              </a:prstGeom>
              <a:noFill/>
            </p:spPr>
            <p:txBody>
              <a:bodyPr wrap="none" rtlCol="0">
                <a:spAutoFit/>
              </a:bodyPr>
              <a:lstStyle/>
              <a:p>
                <a:r>
                  <a:rPr lang="en-US"/>
                  <a:t>Input: large prime number        and </a:t>
                </a:r>
                <a:r>
                  <a:rPr lang="en-US">
                    <a:solidFill>
                      <a:srgbClr val="FF0000"/>
                    </a:solidFill>
                  </a:rPr>
                  <a:t>a large number </a:t>
                </a:r>
                <a14:m>
                  <m:oMath xmlns:m="http://schemas.openxmlformats.org/officeDocument/2006/math">
                    <m:r>
                      <a:rPr lang="en-US" b="0" i="1" smtClean="0">
                        <a:solidFill>
                          <a:srgbClr val="FF0000"/>
                        </a:solidFill>
                        <a:latin typeface="Cambria Math" panose="02040503050406030204" pitchFamily="18" charset="0"/>
                      </a:rPr>
                      <m:t>𝑒</m:t>
                    </m:r>
                  </m:oMath>
                </a14:m>
                <a:r>
                  <a:rPr lang="en-US">
                    <a:solidFill>
                      <a:srgbClr val="FF0000"/>
                    </a:solidFill>
                  </a:rPr>
                  <a:t>  </a:t>
                </a:r>
              </a:p>
            </p:txBody>
          </p:sp>
        </mc:Choice>
        <mc:Fallback xmlns="">
          <p:sp>
            <p:nvSpPr>
              <p:cNvPr id="10" name="TextBox 9">
                <a:extLst>
                  <a:ext uri="{FF2B5EF4-FFF2-40B4-BE49-F238E27FC236}">
                    <a16:creationId xmlns:a16="http://schemas.microsoft.com/office/drawing/2014/main" id="{110C63F0-0EDF-4131-B541-4F175ABD6EA2}"/>
                  </a:ext>
                </a:extLst>
              </p:cNvPr>
              <p:cNvSpPr txBox="1">
                <a:spLocks noRot="1" noChangeAspect="1" noMove="1" noResize="1" noEditPoints="1" noAdjustHandles="1" noChangeArrowheads="1" noChangeShapeType="1" noTextEdit="1"/>
              </p:cNvSpPr>
              <p:nvPr/>
            </p:nvSpPr>
            <p:spPr>
              <a:xfrm>
                <a:off x="854466" y="1531276"/>
                <a:ext cx="8089138" cy="523220"/>
              </a:xfrm>
              <a:prstGeom prst="rect">
                <a:avLst/>
              </a:prstGeom>
              <a:blipFill>
                <a:blip r:embed="rId3"/>
                <a:stretch>
                  <a:fillRect l="-1507" t="-11628" b="-31395"/>
                </a:stretch>
              </a:blipFill>
            </p:spPr>
            <p:txBody>
              <a:bodyPr/>
              <a:lstStyle/>
              <a:p>
                <a:r>
                  <a:rPr lang="en-US">
                    <a:noFill/>
                  </a:rPr>
                  <a:t> </a:t>
                </a:r>
              </a:p>
            </p:txBody>
          </p:sp>
        </mc:Fallback>
      </mc:AlternateContent>
      <p:graphicFrame>
        <p:nvGraphicFramePr>
          <p:cNvPr id="13" name="Object 12">
            <a:extLst>
              <a:ext uri="{FF2B5EF4-FFF2-40B4-BE49-F238E27FC236}">
                <a16:creationId xmlns:a16="http://schemas.microsoft.com/office/drawing/2014/main" id="{B5414A26-2187-44E9-9992-44E157288D2A}"/>
              </a:ext>
            </a:extLst>
          </p:cNvPr>
          <p:cNvGraphicFramePr>
            <a:graphicFrameLocks noChangeAspect="1"/>
          </p:cNvGraphicFramePr>
          <p:nvPr>
            <p:extLst>
              <p:ext uri="{D42A27DB-BD31-4B8C-83A1-F6EECF244321}">
                <p14:modId xmlns:p14="http://schemas.microsoft.com/office/powerpoint/2010/main" val="127969815"/>
              </p:ext>
            </p:extLst>
          </p:nvPr>
        </p:nvGraphicFramePr>
        <p:xfrm>
          <a:off x="4732412" y="1672705"/>
          <a:ext cx="571500" cy="304800"/>
        </p:xfrm>
        <a:graphic>
          <a:graphicData uri="http://schemas.openxmlformats.org/presentationml/2006/ole">
            <mc:AlternateContent xmlns:mc="http://schemas.openxmlformats.org/markup-compatibility/2006">
              <mc:Choice xmlns:v="urn:schemas-microsoft-com:vml" Requires="v">
                <p:oleObj name="Equation" r:id="rId4" imgW="571320" imgH="304560" progId="Equation.DSMT4">
                  <p:embed/>
                </p:oleObj>
              </mc:Choice>
              <mc:Fallback>
                <p:oleObj name="Equation" r:id="rId4" imgW="571320" imgH="304560" progId="Equation.DSMT4">
                  <p:embed/>
                  <p:pic>
                    <p:nvPicPr>
                      <p:cNvPr id="13" name="Object 12">
                        <a:extLst>
                          <a:ext uri="{FF2B5EF4-FFF2-40B4-BE49-F238E27FC236}">
                            <a16:creationId xmlns:a16="http://schemas.microsoft.com/office/drawing/2014/main" id="{B5414A26-2187-44E9-9992-44E157288D2A}"/>
                          </a:ext>
                        </a:extLst>
                      </p:cNvPr>
                      <p:cNvPicPr/>
                      <p:nvPr/>
                    </p:nvPicPr>
                    <p:blipFill>
                      <a:blip r:embed="rId5"/>
                      <a:stretch>
                        <a:fillRect/>
                      </a:stretch>
                    </p:blipFill>
                    <p:spPr>
                      <a:xfrm>
                        <a:off x="4732412" y="1672705"/>
                        <a:ext cx="571500" cy="304800"/>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A79C6767-5500-468D-881D-760D4D16E6B5}"/>
              </a:ext>
            </a:extLst>
          </p:cNvPr>
          <p:cNvSpPr txBox="1"/>
          <p:nvPr/>
        </p:nvSpPr>
        <p:spPr>
          <a:xfrm>
            <a:off x="777894" y="808951"/>
            <a:ext cx="6338595" cy="523220"/>
          </a:xfrm>
          <a:prstGeom prst="rect">
            <a:avLst/>
          </a:prstGeom>
          <a:noFill/>
        </p:spPr>
        <p:txBody>
          <a:bodyPr wrap="none" rtlCol="0">
            <a:spAutoFit/>
          </a:bodyPr>
          <a:lstStyle/>
          <a:p>
            <a:r>
              <a:rPr lang="en-US"/>
              <a:t>“</a:t>
            </a:r>
            <a:r>
              <a:rPr lang="en-US" b="1"/>
              <a:t>Prime factorization one-way function!</a:t>
            </a:r>
            <a:r>
              <a:rPr lang="en-US"/>
              <a:t>”</a:t>
            </a:r>
          </a:p>
        </p:txBody>
      </p:sp>
      <p:cxnSp>
        <p:nvCxnSpPr>
          <p:cNvPr id="17" name="Straight Arrow Connector 16">
            <a:extLst>
              <a:ext uri="{FF2B5EF4-FFF2-40B4-BE49-F238E27FC236}">
                <a16:creationId xmlns:a16="http://schemas.microsoft.com/office/drawing/2014/main" id="{1231452D-7454-44C0-A2B3-E7D69DC481BB}"/>
              </a:ext>
            </a:extLst>
          </p:cNvPr>
          <p:cNvCxnSpPr/>
          <p:nvPr/>
        </p:nvCxnSpPr>
        <p:spPr bwMode="auto">
          <a:xfrm flipV="1">
            <a:off x="1287488" y="2786476"/>
            <a:ext cx="2545044" cy="11875"/>
          </a:xfrm>
          <a:prstGeom prst="straightConnector1">
            <a:avLst/>
          </a:prstGeom>
          <a:solidFill>
            <a:schemeClr val="accent1"/>
          </a:solidFill>
          <a:ln w="38100" cap="flat" cmpd="sng" algn="ctr">
            <a:solidFill>
              <a:schemeClr val="accent2"/>
            </a:solidFill>
            <a:prstDash val="solid"/>
            <a:round/>
            <a:headEnd type="none" w="med" len="med"/>
            <a:tailEnd type="arrow" w="med" len="med"/>
          </a:ln>
          <a:effectLst/>
        </p:spPr>
      </p:cxnSp>
      <p:cxnSp>
        <p:nvCxnSpPr>
          <p:cNvPr id="18" name="Straight Arrow Connector 17">
            <a:extLst>
              <a:ext uri="{FF2B5EF4-FFF2-40B4-BE49-F238E27FC236}">
                <a16:creationId xmlns:a16="http://schemas.microsoft.com/office/drawing/2014/main" id="{7DDC1B02-8482-4175-B172-B9E7AA940943}"/>
              </a:ext>
            </a:extLst>
          </p:cNvPr>
          <p:cNvCxnSpPr/>
          <p:nvPr/>
        </p:nvCxnSpPr>
        <p:spPr bwMode="auto">
          <a:xfrm flipV="1">
            <a:off x="4823042" y="4840379"/>
            <a:ext cx="2545044" cy="11875"/>
          </a:xfrm>
          <a:prstGeom prst="straightConnector1">
            <a:avLst/>
          </a:prstGeom>
          <a:solidFill>
            <a:schemeClr val="accent1"/>
          </a:solidFill>
          <a:ln w="38100" cap="flat" cmpd="sng" algn="ctr">
            <a:solidFill>
              <a:srgbClr val="FF0000"/>
            </a:solidFill>
            <a:prstDash val="solid"/>
            <a:round/>
            <a:headEnd type="arrow" w="med" len="med"/>
            <a:tailEnd type="none" w="med" len="med"/>
          </a:ln>
          <a:effectLst/>
        </p:spPr>
      </p:cxnSp>
      <p:sp>
        <p:nvSpPr>
          <p:cNvPr id="19" name="TextBox 18">
            <a:extLst>
              <a:ext uri="{FF2B5EF4-FFF2-40B4-BE49-F238E27FC236}">
                <a16:creationId xmlns:a16="http://schemas.microsoft.com/office/drawing/2014/main" id="{FBAB10D5-845D-4260-9815-2455FE8B9105}"/>
              </a:ext>
            </a:extLst>
          </p:cNvPr>
          <p:cNvSpPr txBox="1"/>
          <p:nvPr/>
        </p:nvSpPr>
        <p:spPr>
          <a:xfrm>
            <a:off x="1383611" y="2209250"/>
            <a:ext cx="2574744" cy="523220"/>
          </a:xfrm>
          <a:prstGeom prst="rect">
            <a:avLst/>
          </a:prstGeom>
          <a:noFill/>
        </p:spPr>
        <p:txBody>
          <a:bodyPr wrap="none" rtlCol="0">
            <a:spAutoFit/>
          </a:bodyPr>
          <a:lstStyle/>
          <a:p>
            <a:r>
              <a:rPr lang="en-US"/>
              <a:t>Easy to compute</a:t>
            </a:r>
          </a:p>
        </p:txBody>
      </p:sp>
      <p:sp>
        <p:nvSpPr>
          <p:cNvPr id="20" name="TextBox 19">
            <a:extLst>
              <a:ext uri="{FF2B5EF4-FFF2-40B4-BE49-F238E27FC236}">
                <a16:creationId xmlns:a16="http://schemas.microsoft.com/office/drawing/2014/main" id="{67F749BF-F95C-451E-BF8A-17F55E0C025E}"/>
              </a:ext>
            </a:extLst>
          </p:cNvPr>
          <p:cNvSpPr txBox="1"/>
          <p:nvPr/>
        </p:nvSpPr>
        <p:spPr>
          <a:xfrm>
            <a:off x="4610473" y="4267703"/>
            <a:ext cx="2900153" cy="523220"/>
          </a:xfrm>
          <a:prstGeom prst="rect">
            <a:avLst/>
          </a:prstGeom>
          <a:noFill/>
        </p:spPr>
        <p:txBody>
          <a:bodyPr wrap="none" rtlCol="0">
            <a:spAutoFit/>
          </a:bodyPr>
          <a:lstStyle/>
          <a:p>
            <a:r>
              <a:rPr lang="en-US"/>
              <a:t>“Hard” to compute</a:t>
            </a:r>
          </a:p>
        </p:txBody>
      </p:sp>
      <p:sp>
        <p:nvSpPr>
          <p:cNvPr id="3" name="Rectangle 2">
            <a:extLst>
              <a:ext uri="{FF2B5EF4-FFF2-40B4-BE49-F238E27FC236}">
                <a16:creationId xmlns:a16="http://schemas.microsoft.com/office/drawing/2014/main" id="{3D9036D1-2137-486C-AE6C-8689A2087E10}"/>
              </a:ext>
            </a:extLst>
          </p:cNvPr>
          <p:cNvSpPr/>
          <p:nvPr/>
        </p:nvSpPr>
        <p:spPr>
          <a:xfrm>
            <a:off x="4511824" y="2950184"/>
            <a:ext cx="2571538" cy="523220"/>
          </a:xfrm>
          <a:prstGeom prst="rect">
            <a:avLst/>
          </a:prstGeom>
        </p:spPr>
        <p:txBody>
          <a:bodyPr wrap="none">
            <a:spAutoFit/>
          </a:bodyPr>
          <a:lstStyle/>
          <a:p>
            <a:pPr marL="255588" indent="-23813">
              <a:spcBef>
                <a:spcPts val="600"/>
              </a:spcBef>
            </a:pPr>
            <a:r>
              <a:rPr lang="en-AU" i="1"/>
              <a:t>C = M </a:t>
            </a:r>
            <a:r>
              <a:rPr lang="en-AU" baseline="30000"/>
              <a:t>e</a:t>
            </a:r>
            <a:r>
              <a:rPr lang="en-AU" i="1"/>
              <a:t> </a:t>
            </a:r>
            <a:r>
              <a:rPr lang="en-AU"/>
              <a:t>mod </a:t>
            </a:r>
            <a:r>
              <a:rPr lang="en-AU" i="1"/>
              <a:t>n</a:t>
            </a:r>
          </a:p>
        </p:txBody>
      </p:sp>
      <p:graphicFrame>
        <p:nvGraphicFramePr>
          <p:cNvPr id="21" name="Object 20">
            <a:extLst>
              <a:ext uri="{FF2B5EF4-FFF2-40B4-BE49-F238E27FC236}">
                <a16:creationId xmlns:a16="http://schemas.microsoft.com/office/drawing/2014/main" id="{95956CA6-F259-4FE8-905B-705ECA45E30D}"/>
              </a:ext>
            </a:extLst>
          </p:cNvPr>
          <p:cNvGraphicFramePr>
            <a:graphicFrameLocks noChangeAspect="1"/>
          </p:cNvGraphicFramePr>
          <p:nvPr>
            <p:extLst>
              <p:ext uri="{D42A27DB-BD31-4B8C-83A1-F6EECF244321}">
                <p14:modId xmlns:p14="http://schemas.microsoft.com/office/powerpoint/2010/main" val="2156148391"/>
              </p:ext>
            </p:extLst>
          </p:nvPr>
        </p:nvGraphicFramePr>
        <p:xfrm>
          <a:off x="4759856" y="2261085"/>
          <a:ext cx="1054100" cy="304800"/>
        </p:xfrm>
        <a:graphic>
          <a:graphicData uri="http://schemas.openxmlformats.org/presentationml/2006/ole">
            <mc:AlternateContent xmlns:mc="http://schemas.openxmlformats.org/markup-compatibility/2006">
              <mc:Choice xmlns:v="urn:schemas-microsoft-com:vml" Requires="v">
                <p:oleObj name="Equation" r:id="rId6" imgW="1054080" imgH="304560" progId="Equation.DSMT4">
                  <p:embed/>
                </p:oleObj>
              </mc:Choice>
              <mc:Fallback>
                <p:oleObj name="Equation" r:id="rId6" imgW="1054080" imgH="304560" progId="Equation.DSMT4">
                  <p:embed/>
                  <p:pic>
                    <p:nvPicPr>
                      <p:cNvPr id="21" name="Object 20">
                        <a:extLst>
                          <a:ext uri="{FF2B5EF4-FFF2-40B4-BE49-F238E27FC236}">
                            <a16:creationId xmlns:a16="http://schemas.microsoft.com/office/drawing/2014/main" id="{95956CA6-F259-4FE8-905B-705ECA45E30D}"/>
                          </a:ext>
                        </a:extLst>
                      </p:cNvPr>
                      <p:cNvPicPr/>
                      <p:nvPr/>
                    </p:nvPicPr>
                    <p:blipFill>
                      <a:blip r:embed="rId7"/>
                      <a:stretch>
                        <a:fillRect/>
                      </a:stretch>
                    </p:blipFill>
                    <p:spPr>
                      <a:xfrm>
                        <a:off x="4759856" y="2261085"/>
                        <a:ext cx="1054100" cy="304800"/>
                      </a:xfrm>
                      <a:prstGeom prst="rect">
                        <a:avLst/>
                      </a:prstGeom>
                    </p:spPr>
                  </p:pic>
                </p:oleObj>
              </mc:Fallback>
            </mc:AlternateContent>
          </a:graphicData>
        </a:graphic>
      </p:graphicFrame>
      <p:sp>
        <p:nvSpPr>
          <p:cNvPr id="4" name="Left Brace 3">
            <a:extLst>
              <a:ext uri="{FF2B5EF4-FFF2-40B4-BE49-F238E27FC236}">
                <a16:creationId xmlns:a16="http://schemas.microsoft.com/office/drawing/2014/main" id="{63255297-7550-4AAB-9D6B-75F289960025}"/>
              </a:ext>
            </a:extLst>
          </p:cNvPr>
          <p:cNvSpPr/>
          <p:nvPr/>
        </p:nvSpPr>
        <p:spPr bwMode="auto">
          <a:xfrm>
            <a:off x="4380466" y="2120378"/>
            <a:ext cx="315376" cy="1237484"/>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23" name="Object 22">
                <a:extLst>
                  <a:ext uri="{FF2B5EF4-FFF2-40B4-BE49-F238E27FC236}">
                    <a16:creationId xmlns:a16="http://schemas.microsoft.com/office/drawing/2014/main" id="{41521C4B-648C-4272-9F9F-55C14960C608}"/>
                  </a:ext>
                </a:extLst>
              </p:cNvPr>
              <p:cNvSpPr txBox="1"/>
              <p:nvPr/>
            </p:nvSpPr>
            <p:spPr>
              <a:xfrm>
                <a:off x="4764088" y="2557463"/>
                <a:ext cx="7308576" cy="457200"/>
              </a:xfrm>
              <a:prstGeom prst="rect">
                <a:avLst/>
              </a:prstGeom>
            </p:spPr>
            <p:txBody>
              <a:bodyPr>
                <a:noAutofit/>
              </a:bodyPr>
              <a:lstStyle/>
              <a:p>
                <a14:m>
                  <m:oMath xmlns:m="http://schemas.openxmlformats.org/officeDocument/2006/math">
                    <m:r>
                      <a:rPr lang="en-US" sz="2400" i="1" smtClean="0">
                        <a:solidFill>
                          <a:srgbClr val="FF0000"/>
                        </a:solidFill>
                        <a:latin typeface="Cambria Math" panose="02040503050406030204" pitchFamily="18" charset="0"/>
                      </a:rPr>
                      <m:t>𝑑</m:t>
                    </m:r>
                    <m:r>
                      <a:rPr lang="en-US" sz="2400" i="1" smtClean="0">
                        <a:solidFill>
                          <a:srgbClr val="FF0000"/>
                        </a:solidFill>
                        <a:latin typeface="Cambria Math" panose="02040503050406030204" pitchFamily="18" charset="0"/>
                      </a:rPr>
                      <m:t>=</m:t>
                    </m:r>
                    <m:sSup>
                      <m:sSupPr>
                        <m:ctrlPr>
                          <a:rPr lang="en-US" sz="2400" i="1">
                            <a:solidFill>
                              <a:srgbClr val="FF0000"/>
                            </a:solidFill>
                            <a:latin typeface="Cambria Math" panose="02040503050406030204" pitchFamily="18" charset="0"/>
                          </a:rPr>
                        </m:ctrlPr>
                      </m:sSupPr>
                      <m:e>
                        <m:r>
                          <a:rPr lang="en-US" sz="2400" i="1">
                            <a:solidFill>
                              <a:srgbClr val="FF0000"/>
                            </a:solidFill>
                            <a:latin typeface="Cambria Math" panose="02040503050406030204" pitchFamily="18" charset="0"/>
                          </a:rPr>
                          <m:t>𝑒</m:t>
                        </m:r>
                      </m:e>
                      <m:sup>
                        <m:r>
                          <a:rPr lang="en-US" sz="2400" i="1">
                            <a:solidFill>
                              <a:srgbClr val="FF0000"/>
                            </a:solidFill>
                            <a:latin typeface="Cambria Math" panose="02040503050406030204" pitchFamily="18" charset="0"/>
                          </a:rPr>
                          <m:t>−1</m:t>
                        </m:r>
                      </m:sup>
                    </m:sSup>
                    <m:func>
                      <m:funcPr>
                        <m:ctrlPr>
                          <a:rPr lang="en-US" sz="2400" i="1">
                            <a:solidFill>
                              <a:srgbClr val="FF0000"/>
                            </a:solidFill>
                            <a:latin typeface="Cambria Math" panose="02040503050406030204" pitchFamily="18" charset="0"/>
                          </a:rPr>
                        </m:ctrlPr>
                      </m:funcPr>
                      <m:fName>
                        <m:r>
                          <m:rPr>
                            <m:sty m:val="p"/>
                          </m:rPr>
                          <a:rPr lang="en-US" sz="2400" i="0">
                            <a:solidFill>
                              <a:srgbClr val="FF0000"/>
                            </a:solidFill>
                            <a:latin typeface="Cambria Math" panose="02040503050406030204" pitchFamily="18" charset="0"/>
                          </a:rPr>
                          <m:t>mod</m:t>
                        </m:r>
                      </m:fName>
                      <m:e>
                        <m:r>
                          <a:rPr lang="en-US" sz="2400" i="1">
                            <a:solidFill>
                              <a:srgbClr val="FF0000"/>
                            </a:solidFill>
                            <a:latin typeface="Cambria Math" panose="02040503050406030204" pitchFamily="18" charset="0"/>
                          </a:rPr>
                          <m:t>(</m:t>
                        </m:r>
                      </m:e>
                    </m:func>
                    <m:r>
                      <a:rPr lang="en-US" sz="2400" i="1">
                        <a:solidFill>
                          <a:srgbClr val="FF0000"/>
                        </a:solidFill>
                        <a:latin typeface="Cambria Math" panose="02040503050406030204" pitchFamily="18" charset="0"/>
                      </a:rPr>
                      <m:t>𝑝</m:t>
                    </m:r>
                    <m:r>
                      <a:rPr lang="en-US" sz="2400" i="1">
                        <a:solidFill>
                          <a:srgbClr val="FF0000"/>
                        </a:solidFill>
                        <a:latin typeface="Cambria Math" panose="02040503050406030204" pitchFamily="18" charset="0"/>
                      </a:rPr>
                      <m:t>−1)(</m:t>
                    </m:r>
                    <m:r>
                      <a:rPr lang="en-US" sz="2400" i="1">
                        <a:solidFill>
                          <a:srgbClr val="FF0000"/>
                        </a:solidFill>
                        <a:latin typeface="Cambria Math" panose="02040503050406030204" pitchFamily="18" charset="0"/>
                      </a:rPr>
                      <m:t>𝑞</m:t>
                    </m:r>
                    <m:r>
                      <a:rPr lang="en-US" sz="2400" i="1">
                        <a:solidFill>
                          <a:srgbClr val="FF0000"/>
                        </a:solidFill>
                        <a:latin typeface="Cambria Math" panose="02040503050406030204" pitchFamily="18" charset="0"/>
                      </a:rPr>
                      <m:t>−1)</m:t>
                    </m:r>
                  </m:oMath>
                </a14:m>
                <a:r>
                  <a:rPr lang="en-US" sz="2400">
                    <a:solidFill>
                      <a:srgbClr val="FF0000"/>
                    </a:solidFill>
                  </a:rPr>
                  <a:t>, e.d =1 mode (p-1)(q-1)</a:t>
                </a:r>
              </a:p>
            </p:txBody>
          </p:sp>
        </mc:Choice>
        <mc:Fallback xmlns="">
          <p:sp>
            <p:nvSpPr>
              <p:cNvPr id="23" name="Object 22">
                <a:extLst>
                  <a:ext uri="{FF2B5EF4-FFF2-40B4-BE49-F238E27FC236}">
                    <a16:creationId xmlns:a16="http://schemas.microsoft.com/office/drawing/2014/main" id="{41521C4B-648C-4272-9F9F-55C14960C608}"/>
                  </a:ext>
                </a:extLst>
              </p:cNvPr>
              <p:cNvSpPr txBox="1">
                <a:spLocks noRot="1" noChangeAspect="1" noMove="1" noResize="1" noEditPoints="1" noAdjustHandles="1" noChangeArrowheads="1" noChangeShapeType="1" noTextEdit="1"/>
              </p:cNvSpPr>
              <p:nvPr/>
            </p:nvSpPr>
            <p:spPr>
              <a:xfrm>
                <a:off x="4764088" y="2557463"/>
                <a:ext cx="7308576" cy="457200"/>
              </a:xfrm>
              <a:prstGeom prst="rect">
                <a:avLst/>
              </a:prstGeom>
              <a:blipFill>
                <a:blip r:embed="rId8"/>
                <a:stretch>
                  <a:fillRect l="-250" t="-10667" b="-30667"/>
                </a:stretch>
              </a:blipFill>
            </p:spPr>
            <p:txBody>
              <a:bodyPr/>
              <a:lstStyle/>
              <a:p>
                <a:r>
                  <a:rPr lang="en-US">
                    <a:noFill/>
                  </a:rPr>
                  <a:t> </a:t>
                </a:r>
              </a:p>
            </p:txBody>
          </p:sp>
        </mc:Fallback>
      </mc:AlternateContent>
      <p:graphicFrame>
        <p:nvGraphicFramePr>
          <p:cNvPr id="24" name="Object 23">
            <a:extLst>
              <a:ext uri="{FF2B5EF4-FFF2-40B4-BE49-F238E27FC236}">
                <a16:creationId xmlns:a16="http://schemas.microsoft.com/office/drawing/2014/main" id="{F75DCA1C-8CD5-45F3-85EE-FACAC6B9D7B8}"/>
              </a:ext>
            </a:extLst>
          </p:cNvPr>
          <p:cNvGraphicFramePr>
            <a:graphicFrameLocks noChangeAspect="1"/>
          </p:cNvGraphicFramePr>
          <p:nvPr>
            <p:extLst>
              <p:ext uri="{D42A27DB-BD31-4B8C-83A1-F6EECF244321}">
                <p14:modId xmlns:p14="http://schemas.microsoft.com/office/powerpoint/2010/main" val="2097400525"/>
              </p:ext>
            </p:extLst>
          </p:nvPr>
        </p:nvGraphicFramePr>
        <p:xfrm>
          <a:off x="5697811" y="3792298"/>
          <a:ext cx="863600" cy="368300"/>
        </p:xfrm>
        <a:graphic>
          <a:graphicData uri="http://schemas.openxmlformats.org/presentationml/2006/ole">
            <mc:AlternateContent xmlns:mc="http://schemas.openxmlformats.org/markup-compatibility/2006">
              <mc:Choice xmlns:v="urn:schemas-microsoft-com:vml" Requires="v">
                <p:oleObj name="Equation" r:id="rId9" imgW="863280" imgH="368280" progId="Equation.DSMT4">
                  <p:embed/>
                </p:oleObj>
              </mc:Choice>
              <mc:Fallback>
                <p:oleObj name="Equation" r:id="rId9" imgW="863280" imgH="368280" progId="Equation.DSMT4">
                  <p:embed/>
                  <p:pic>
                    <p:nvPicPr>
                      <p:cNvPr id="24" name="Object 23">
                        <a:extLst>
                          <a:ext uri="{FF2B5EF4-FFF2-40B4-BE49-F238E27FC236}">
                            <a16:creationId xmlns:a16="http://schemas.microsoft.com/office/drawing/2014/main" id="{F75DCA1C-8CD5-45F3-85EE-FACAC6B9D7B8}"/>
                          </a:ext>
                        </a:extLst>
                      </p:cNvPr>
                      <p:cNvPicPr/>
                      <p:nvPr/>
                    </p:nvPicPr>
                    <p:blipFill>
                      <a:blip r:embed="rId10"/>
                      <a:stretch>
                        <a:fillRect/>
                      </a:stretch>
                    </p:blipFill>
                    <p:spPr>
                      <a:xfrm>
                        <a:off x="5697811" y="3792298"/>
                        <a:ext cx="863600" cy="368300"/>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BAA19FD7-AF54-4112-95BC-6A49A84DC28B}"/>
              </a:ext>
            </a:extLst>
          </p:cNvPr>
          <p:cNvSpPr/>
          <p:nvPr/>
        </p:nvSpPr>
        <p:spPr>
          <a:xfrm>
            <a:off x="4669330" y="3681054"/>
            <a:ext cx="1042273" cy="523220"/>
          </a:xfrm>
          <a:prstGeom prst="rect">
            <a:avLst/>
          </a:prstGeom>
        </p:spPr>
        <p:txBody>
          <a:bodyPr wrap="square">
            <a:spAutoFit/>
          </a:bodyPr>
          <a:lstStyle/>
          <a:p>
            <a:r>
              <a:rPr lang="en-US"/>
              <a:t>Input:</a:t>
            </a:r>
          </a:p>
        </p:txBody>
      </p:sp>
      <p:sp>
        <p:nvSpPr>
          <p:cNvPr id="25" name="Left Brace 24">
            <a:extLst>
              <a:ext uri="{FF2B5EF4-FFF2-40B4-BE49-F238E27FC236}">
                <a16:creationId xmlns:a16="http://schemas.microsoft.com/office/drawing/2014/main" id="{DEA54F00-F1D3-4C2E-A4B4-7C72974026D1}"/>
              </a:ext>
            </a:extLst>
          </p:cNvPr>
          <p:cNvSpPr/>
          <p:nvPr/>
        </p:nvSpPr>
        <p:spPr bwMode="auto">
          <a:xfrm>
            <a:off x="776366" y="4012214"/>
            <a:ext cx="329128" cy="906574"/>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aphicFrame>
        <p:nvGraphicFramePr>
          <p:cNvPr id="26" name="Object 25">
            <a:extLst>
              <a:ext uri="{FF2B5EF4-FFF2-40B4-BE49-F238E27FC236}">
                <a16:creationId xmlns:a16="http://schemas.microsoft.com/office/drawing/2014/main" id="{FDC06ECB-0E6C-4EAE-AF73-3D2047862F40}"/>
              </a:ext>
            </a:extLst>
          </p:cNvPr>
          <p:cNvGraphicFramePr>
            <a:graphicFrameLocks noChangeAspect="1"/>
          </p:cNvGraphicFramePr>
          <p:nvPr>
            <p:extLst>
              <p:ext uri="{D42A27DB-BD31-4B8C-83A1-F6EECF244321}">
                <p14:modId xmlns:p14="http://schemas.microsoft.com/office/powerpoint/2010/main" val="2567246847"/>
              </p:ext>
            </p:extLst>
          </p:nvPr>
        </p:nvGraphicFramePr>
        <p:xfrm>
          <a:off x="1105494" y="4095677"/>
          <a:ext cx="2095500" cy="317500"/>
        </p:xfrm>
        <a:graphic>
          <a:graphicData uri="http://schemas.openxmlformats.org/presentationml/2006/ole">
            <mc:AlternateContent xmlns:mc="http://schemas.openxmlformats.org/markup-compatibility/2006">
              <mc:Choice xmlns:v="urn:schemas-microsoft-com:vml" Requires="v">
                <p:oleObj name="Equation" r:id="rId11" imgW="2095200" imgH="317160" progId="Equation.DSMT4">
                  <p:embed/>
                </p:oleObj>
              </mc:Choice>
              <mc:Fallback>
                <p:oleObj name="Equation" r:id="rId11" imgW="2095200" imgH="317160" progId="Equation.DSMT4">
                  <p:embed/>
                  <p:pic>
                    <p:nvPicPr>
                      <p:cNvPr id="26" name="Object 25">
                        <a:extLst>
                          <a:ext uri="{FF2B5EF4-FFF2-40B4-BE49-F238E27FC236}">
                            <a16:creationId xmlns:a16="http://schemas.microsoft.com/office/drawing/2014/main" id="{FDC06ECB-0E6C-4EAE-AF73-3D2047862F40}"/>
                          </a:ext>
                        </a:extLst>
                      </p:cNvPr>
                      <p:cNvPicPr/>
                      <p:nvPr/>
                    </p:nvPicPr>
                    <p:blipFill>
                      <a:blip r:embed="rId12"/>
                      <a:stretch>
                        <a:fillRect/>
                      </a:stretch>
                    </p:blipFill>
                    <p:spPr>
                      <a:xfrm>
                        <a:off x="1105494" y="4095677"/>
                        <a:ext cx="2095500" cy="317500"/>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id="{DFD336BD-078D-4EDF-835D-653F36A843F4}"/>
              </a:ext>
            </a:extLst>
          </p:cNvPr>
          <p:cNvGraphicFramePr>
            <a:graphicFrameLocks noChangeAspect="1"/>
          </p:cNvGraphicFramePr>
          <p:nvPr>
            <p:extLst>
              <p:ext uri="{D42A27DB-BD31-4B8C-83A1-F6EECF244321}">
                <p14:modId xmlns:p14="http://schemas.microsoft.com/office/powerpoint/2010/main" val="3337168631"/>
              </p:ext>
            </p:extLst>
          </p:nvPr>
        </p:nvGraphicFramePr>
        <p:xfrm>
          <a:off x="1078854" y="4461588"/>
          <a:ext cx="3441700" cy="457200"/>
        </p:xfrm>
        <a:graphic>
          <a:graphicData uri="http://schemas.openxmlformats.org/presentationml/2006/ole">
            <mc:AlternateContent xmlns:mc="http://schemas.openxmlformats.org/markup-compatibility/2006">
              <mc:Choice xmlns:v="urn:schemas-microsoft-com:vml" Requires="v">
                <p:oleObj name="Equation" r:id="rId13" imgW="3441600" imgH="457200" progId="Equation.DSMT4">
                  <p:embed/>
                </p:oleObj>
              </mc:Choice>
              <mc:Fallback>
                <p:oleObj name="Equation" r:id="rId13" imgW="3441600" imgH="457200" progId="Equation.DSMT4">
                  <p:embed/>
                  <p:pic>
                    <p:nvPicPr>
                      <p:cNvPr id="27" name="Object 26">
                        <a:extLst>
                          <a:ext uri="{FF2B5EF4-FFF2-40B4-BE49-F238E27FC236}">
                            <a16:creationId xmlns:a16="http://schemas.microsoft.com/office/drawing/2014/main" id="{DFD336BD-078D-4EDF-835D-653F36A843F4}"/>
                          </a:ext>
                        </a:extLst>
                      </p:cNvPr>
                      <p:cNvPicPr/>
                      <p:nvPr/>
                    </p:nvPicPr>
                    <p:blipFill>
                      <a:blip r:embed="rId14"/>
                      <a:stretch>
                        <a:fillRect/>
                      </a:stretch>
                    </p:blipFill>
                    <p:spPr>
                      <a:xfrm>
                        <a:off x="1078854" y="4461588"/>
                        <a:ext cx="3441700" cy="457200"/>
                      </a:xfrm>
                      <a:prstGeom prst="rect">
                        <a:avLst/>
                      </a:prstGeom>
                    </p:spPr>
                  </p:pic>
                </p:oleObj>
              </mc:Fallback>
            </mc:AlternateContent>
          </a:graphicData>
        </a:graphic>
      </p:graphicFrame>
      <p:sp>
        <p:nvSpPr>
          <p:cNvPr id="29" name="Rectangle 28">
            <a:extLst>
              <a:ext uri="{FF2B5EF4-FFF2-40B4-BE49-F238E27FC236}">
                <a16:creationId xmlns:a16="http://schemas.microsoft.com/office/drawing/2014/main" id="{B3E8EAEB-6CA3-413B-A19B-920DF808EDCD}"/>
              </a:ext>
            </a:extLst>
          </p:cNvPr>
          <p:cNvSpPr/>
          <p:nvPr/>
        </p:nvSpPr>
        <p:spPr>
          <a:xfrm>
            <a:off x="908119" y="5478393"/>
            <a:ext cx="7787709" cy="523220"/>
          </a:xfrm>
          <a:prstGeom prst="rect">
            <a:avLst/>
          </a:prstGeom>
          <a:ln w="28575">
            <a:solidFill>
              <a:schemeClr val="accent2"/>
            </a:solidFill>
          </a:ln>
        </p:spPr>
        <p:txBody>
          <a:bodyPr wrap="none">
            <a:spAutoFit/>
          </a:bodyPr>
          <a:lstStyle/>
          <a:p>
            <a:pPr marL="255588" indent="-23813">
              <a:spcBef>
                <a:spcPts val="600"/>
              </a:spcBef>
            </a:pPr>
            <a:r>
              <a:rPr lang="en-AU" i="1"/>
              <a:t>C</a:t>
            </a:r>
            <a:r>
              <a:rPr lang="en-AU" i="1" baseline="30000"/>
              <a:t>d</a:t>
            </a:r>
            <a:r>
              <a:rPr lang="en-AU" i="1"/>
              <a:t> </a:t>
            </a:r>
            <a:r>
              <a:rPr lang="en-AU"/>
              <a:t>mod </a:t>
            </a:r>
            <a:r>
              <a:rPr lang="en-AU" i="1"/>
              <a:t>n=</a:t>
            </a:r>
            <a:r>
              <a:rPr lang="en-AU" err="1"/>
              <a:t>M</a:t>
            </a:r>
            <a:r>
              <a:rPr lang="en-AU" i="1" baseline="30000" err="1"/>
              <a:t>e.d</a:t>
            </a:r>
            <a:r>
              <a:rPr lang="en-AU" i="1"/>
              <a:t> </a:t>
            </a:r>
            <a:r>
              <a:rPr lang="en-AU"/>
              <a:t>mod n = </a:t>
            </a:r>
            <a:r>
              <a:rPr lang="en-AU" err="1"/>
              <a:t>M</a:t>
            </a:r>
            <a:r>
              <a:rPr lang="en-AU" i="1" baseline="30000" err="1"/>
              <a:t>e.d</a:t>
            </a:r>
            <a:r>
              <a:rPr lang="en-AU" i="1" baseline="30000"/>
              <a:t> mod(p-1)(q-1)</a:t>
            </a:r>
            <a:r>
              <a:rPr lang="en-AU" i="1"/>
              <a:t> </a:t>
            </a:r>
            <a:r>
              <a:rPr lang="en-AU"/>
              <a:t>mod n = M </a:t>
            </a:r>
            <a:endParaRPr lang="en-AU" i="1"/>
          </a:p>
        </p:txBody>
      </p:sp>
      <p:cxnSp>
        <p:nvCxnSpPr>
          <p:cNvPr id="9" name="Straight Connector 8">
            <a:extLst>
              <a:ext uri="{FF2B5EF4-FFF2-40B4-BE49-F238E27FC236}">
                <a16:creationId xmlns:a16="http://schemas.microsoft.com/office/drawing/2014/main" id="{8871483B-FB06-47EE-ADA2-0539DB389E7C}"/>
              </a:ext>
            </a:extLst>
          </p:cNvPr>
          <p:cNvCxnSpPr>
            <a:cxnSpLocks/>
          </p:cNvCxnSpPr>
          <p:nvPr/>
        </p:nvCxnSpPr>
        <p:spPr bwMode="auto">
          <a:xfrm>
            <a:off x="155848" y="3681054"/>
            <a:ext cx="9144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91297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431" y="19108"/>
            <a:ext cx="8229600" cy="646321"/>
          </a:xfrm>
        </p:spPr>
        <p:txBody>
          <a:bodyPr wrap="square">
            <a:spAutoFit/>
          </a:bodyPr>
          <a:lstStyle/>
          <a:p>
            <a:r>
              <a:rPr lang="en-US" altLang="en-US" sz="3600">
                <a:ea typeface="ヒラギノ角ゴ Pro W3" charset="-128"/>
              </a:rPr>
              <a:t>The </a:t>
            </a:r>
            <a:r>
              <a:rPr lang="en-US" altLang="en-US" sz="3600" spc="-450">
                <a:ea typeface="ヒラギノ角ゴ Pro W3" charset="-128"/>
              </a:rPr>
              <a:t>R S </a:t>
            </a:r>
            <a:r>
              <a:rPr lang="en-US" altLang="en-US" sz="3600">
                <a:ea typeface="ヒラギノ角ゴ Pro W3" charset="-128"/>
              </a:rPr>
              <a:t>A Algorithm</a:t>
            </a:r>
          </a:p>
        </p:txBody>
      </p:sp>
      <p:pic>
        <p:nvPicPr>
          <p:cNvPr id="5" name="Picture 4">
            <a:extLst>
              <a:ext uri="{FF2B5EF4-FFF2-40B4-BE49-F238E27FC236}">
                <a16:creationId xmlns:a16="http://schemas.microsoft.com/office/drawing/2014/main" id="{9E53B371-479F-46D4-B8F9-F4FC5EB32C11}"/>
              </a:ext>
            </a:extLst>
          </p:cNvPr>
          <p:cNvPicPr>
            <a:picLocks noChangeAspect="1"/>
          </p:cNvPicPr>
          <p:nvPr/>
        </p:nvPicPr>
        <p:blipFill>
          <a:blip r:embed="rId3"/>
          <a:stretch>
            <a:fillRect/>
          </a:stretch>
        </p:blipFill>
        <p:spPr>
          <a:xfrm>
            <a:off x="695400" y="917368"/>
            <a:ext cx="9721080" cy="3178640"/>
          </a:xfrm>
          <a:prstGeom prst="rect">
            <a:avLst/>
          </a:prstGeom>
        </p:spPr>
      </p:pic>
      <p:pic>
        <p:nvPicPr>
          <p:cNvPr id="6" name="Picture 5">
            <a:extLst>
              <a:ext uri="{FF2B5EF4-FFF2-40B4-BE49-F238E27FC236}">
                <a16:creationId xmlns:a16="http://schemas.microsoft.com/office/drawing/2014/main" id="{F7FF189E-9580-43CA-87BD-FB088672B925}"/>
              </a:ext>
            </a:extLst>
          </p:cNvPr>
          <p:cNvPicPr>
            <a:picLocks noChangeAspect="1"/>
          </p:cNvPicPr>
          <p:nvPr/>
        </p:nvPicPr>
        <p:blipFill>
          <a:blip r:embed="rId4"/>
          <a:stretch>
            <a:fillRect/>
          </a:stretch>
        </p:blipFill>
        <p:spPr>
          <a:xfrm>
            <a:off x="695398" y="3967142"/>
            <a:ext cx="8871667" cy="1372897"/>
          </a:xfrm>
          <a:prstGeom prst="rect">
            <a:avLst/>
          </a:prstGeom>
        </p:spPr>
      </p:pic>
      <p:pic>
        <p:nvPicPr>
          <p:cNvPr id="7" name="Picture 6">
            <a:extLst>
              <a:ext uri="{FF2B5EF4-FFF2-40B4-BE49-F238E27FC236}">
                <a16:creationId xmlns:a16="http://schemas.microsoft.com/office/drawing/2014/main" id="{E6A9DD4B-2538-4140-979C-E9DEAC3ABDD7}"/>
              </a:ext>
            </a:extLst>
          </p:cNvPr>
          <p:cNvPicPr>
            <a:picLocks noChangeAspect="1"/>
          </p:cNvPicPr>
          <p:nvPr/>
        </p:nvPicPr>
        <p:blipFill>
          <a:blip r:embed="rId5"/>
          <a:stretch>
            <a:fillRect/>
          </a:stretch>
        </p:blipFill>
        <p:spPr>
          <a:xfrm>
            <a:off x="695399" y="5340038"/>
            <a:ext cx="7128793" cy="106680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31A37B2-C51F-42A9-AE6C-DCE752F85F8B}"/>
                  </a:ext>
                </a:extLst>
              </p:cNvPr>
              <p:cNvSpPr txBox="1"/>
              <p:nvPr/>
            </p:nvSpPr>
            <p:spPr>
              <a:xfrm>
                <a:off x="8112224" y="5459731"/>
                <a:ext cx="4210704" cy="9618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𝑑</m:t>
                          </m:r>
                        </m:sup>
                      </m:sSup>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𝑀</m:t>
                              </m:r>
                            </m:e>
                            <m:sup>
                              <m:r>
                                <a:rPr lang="en-US" b="0" i="1" smtClean="0">
                                  <a:latin typeface="Cambria Math" panose="02040503050406030204" pitchFamily="18" charset="0"/>
                                </a:rPr>
                                <m:t>𝑒</m:t>
                              </m:r>
                            </m:sup>
                          </m:sSup>
                          <m:r>
                            <a:rPr lang="en-US" b="0" i="1" smtClean="0">
                              <a:latin typeface="Cambria Math" panose="02040503050406030204" pitchFamily="18" charset="0"/>
                            </a:rPr>
                            <m:t>)</m:t>
                          </m:r>
                        </m:e>
                        <m:sup>
                          <m:r>
                            <a:rPr lang="en-US" b="0" i="1" smtClean="0">
                              <a:latin typeface="Cambria Math" panose="02040503050406030204" pitchFamily="18" charset="0"/>
                            </a:rPr>
                            <m:t>𝑑</m:t>
                          </m:r>
                        </m:sup>
                      </m:sSup>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oMath>
                  </m:oMathPara>
                </a14:m>
                <a:endParaRPr lang="en-US"/>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𝑀</m:t>
                          </m:r>
                        </m:e>
                        <m:sup>
                          <m:r>
                            <a:rPr lang="en-US" b="0" i="1" smtClean="0">
                              <a:latin typeface="Cambria Math" panose="02040503050406030204" pitchFamily="18" charset="0"/>
                            </a:rPr>
                            <m:t>𝑒𝑑</m:t>
                          </m:r>
                        </m:sup>
                      </m:sSup>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US"/>
              </a:p>
            </p:txBody>
          </p:sp>
        </mc:Choice>
        <mc:Fallback xmlns="">
          <p:sp>
            <p:nvSpPr>
              <p:cNvPr id="3" name="TextBox 2">
                <a:extLst>
                  <a:ext uri="{FF2B5EF4-FFF2-40B4-BE49-F238E27FC236}">
                    <a16:creationId xmlns:a16="http://schemas.microsoft.com/office/drawing/2014/main" id="{231A37B2-C51F-42A9-AE6C-DCE752F85F8B}"/>
                  </a:ext>
                </a:extLst>
              </p:cNvPr>
              <p:cNvSpPr txBox="1">
                <a:spLocks noRot="1" noChangeAspect="1" noMove="1" noResize="1" noEditPoints="1" noAdjustHandles="1" noChangeArrowheads="1" noChangeShapeType="1" noTextEdit="1"/>
              </p:cNvSpPr>
              <p:nvPr/>
            </p:nvSpPr>
            <p:spPr>
              <a:xfrm>
                <a:off x="8112224" y="5459731"/>
                <a:ext cx="4210704" cy="961802"/>
              </a:xfrm>
              <a:prstGeom prst="rect">
                <a:avLst/>
              </a:prstGeom>
              <a:blipFill>
                <a:blip r:embed="rId6"/>
                <a:stretch>
                  <a:fillRect/>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2ED6CB40-BF80-4CF6-A4A6-15540B9376F6}"/>
              </a:ext>
            </a:extLst>
          </p:cNvPr>
          <p:cNvCxnSpPr>
            <a:cxnSpLocks/>
          </p:cNvCxnSpPr>
          <p:nvPr/>
        </p:nvCxnSpPr>
        <p:spPr bwMode="auto">
          <a:xfrm>
            <a:off x="8112224" y="5340039"/>
            <a:ext cx="0" cy="106679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66A52155-4789-4B8A-99BC-C2B60C22F612}"/>
              </a:ext>
            </a:extLst>
          </p:cNvPr>
          <p:cNvCxnSpPr/>
          <p:nvPr/>
        </p:nvCxnSpPr>
        <p:spPr bwMode="auto">
          <a:xfrm>
            <a:off x="9048328" y="2852936"/>
            <a:ext cx="0" cy="576064"/>
          </a:xfrm>
          <a:prstGeom prst="line">
            <a:avLst/>
          </a:prstGeom>
          <a:solidFill>
            <a:schemeClr val="accent1"/>
          </a:solidFill>
          <a:ln w="9525"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581D4C3-83B4-4C53-9610-8BB00FF089AC}"/>
                  </a:ext>
                </a:extLst>
              </p:cNvPr>
              <p:cNvSpPr txBox="1"/>
              <p:nvPr/>
            </p:nvSpPr>
            <p:spPr>
              <a:xfrm>
                <a:off x="9059260" y="2762061"/>
                <a:ext cx="31127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𝑒</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𝑑</m:t>
                      </m:r>
                      <m:r>
                        <a:rPr lang="en-US" b="0" i="1" smtClean="0">
                          <a:solidFill>
                            <a:srgbClr val="FF0000"/>
                          </a:solidFill>
                          <a:latin typeface="Cambria Math" panose="02040503050406030204" pitchFamily="18" charset="0"/>
                        </a:rPr>
                        <m:t>=1 </m:t>
                      </m:r>
                      <m:r>
                        <a:rPr lang="en-US" b="0" i="1" smtClean="0">
                          <a:solidFill>
                            <a:srgbClr val="FF0000"/>
                          </a:solidFill>
                          <a:latin typeface="Cambria Math" panose="02040503050406030204" pitchFamily="18" charset="0"/>
                        </a:rPr>
                        <m:t>𝑚𝑜𝑑</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𝜙</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𝑛</m:t>
                      </m:r>
                      <m:r>
                        <a:rPr lang="en-US" b="0" i="1" smtClean="0">
                          <a:solidFill>
                            <a:srgbClr val="FF0000"/>
                          </a:solidFill>
                          <a:latin typeface="Cambria Math" panose="02040503050406030204" pitchFamily="18" charset="0"/>
                        </a:rPr>
                        <m:t>)</m:t>
                      </m:r>
                    </m:oMath>
                  </m:oMathPara>
                </a14:m>
                <a:endParaRPr lang="en-US">
                  <a:solidFill>
                    <a:srgbClr val="FF0000"/>
                  </a:solidFill>
                </a:endParaRPr>
              </a:p>
            </p:txBody>
          </p:sp>
        </mc:Choice>
        <mc:Fallback xmlns="">
          <p:sp>
            <p:nvSpPr>
              <p:cNvPr id="12" name="TextBox 11">
                <a:extLst>
                  <a:ext uri="{FF2B5EF4-FFF2-40B4-BE49-F238E27FC236}">
                    <a16:creationId xmlns:a16="http://schemas.microsoft.com/office/drawing/2014/main" id="{F581D4C3-83B4-4C53-9610-8BB00FF089AC}"/>
                  </a:ext>
                </a:extLst>
              </p:cNvPr>
              <p:cNvSpPr txBox="1">
                <a:spLocks noRot="1" noChangeAspect="1" noMove="1" noResize="1" noEditPoints="1" noAdjustHandles="1" noChangeArrowheads="1" noChangeShapeType="1" noTextEdit="1"/>
              </p:cNvSpPr>
              <p:nvPr/>
            </p:nvSpPr>
            <p:spPr>
              <a:xfrm>
                <a:off x="9059260" y="2762061"/>
                <a:ext cx="3112712" cy="52322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1475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0"/>
            <a:ext cx="8028384" cy="646321"/>
          </a:xfrm>
        </p:spPr>
        <p:txBody>
          <a:bodyPr wrap="square">
            <a:spAutoFit/>
          </a:bodyPr>
          <a:lstStyle/>
          <a:p>
            <a:r>
              <a:rPr lang="en-US" altLang="en-US" sz="3600" spc="-450">
                <a:ea typeface="ヒラギノ角ゴ Pro W3" charset="-128"/>
              </a:rPr>
              <a:t>R S </a:t>
            </a:r>
            <a:r>
              <a:rPr lang="en-US" altLang="en-US" sz="3600">
                <a:ea typeface="ヒラギノ角ゴ Pro W3" charset="-128"/>
              </a:rPr>
              <a:t>A Algorithm</a:t>
            </a:r>
          </a:p>
        </p:txBody>
      </p:sp>
      <p:sp>
        <p:nvSpPr>
          <p:cNvPr id="5" name="Content Placeholder 4"/>
          <p:cNvSpPr>
            <a:spLocks noGrp="1"/>
          </p:cNvSpPr>
          <p:nvPr>
            <p:ph idx="1"/>
          </p:nvPr>
        </p:nvSpPr>
        <p:spPr>
          <a:xfrm>
            <a:off x="685056" y="955416"/>
            <a:ext cx="11027568" cy="2113544"/>
          </a:xfrm>
        </p:spPr>
        <p:txBody>
          <a:bodyPr/>
          <a:lstStyle/>
          <a:p>
            <a:r>
              <a:rPr lang="en-AU" sz="2400"/>
              <a:t>RSA makes use of an expression with exponentials</a:t>
            </a:r>
          </a:p>
          <a:p>
            <a:r>
              <a:rPr lang="en-AU" sz="2400"/>
              <a:t>Plaintext is encrypted in blocks with each block having a binary value less than some number </a:t>
            </a:r>
            <a:r>
              <a:rPr lang="en-AU" sz="2400" i="1"/>
              <a:t>n </a:t>
            </a:r>
            <a:endParaRPr lang="en-AU" sz="2400"/>
          </a:p>
          <a:p>
            <a:r>
              <a:rPr lang="en-AU" sz="2400"/>
              <a:t>Encryption and decryption are of the following form, for some plaintext block </a:t>
            </a:r>
            <a:r>
              <a:rPr lang="en-AU" sz="2400" i="1"/>
              <a:t>M </a:t>
            </a:r>
            <a:r>
              <a:rPr lang="en-AU" sz="2400"/>
              <a:t>and </a:t>
            </a:r>
            <a:r>
              <a:rPr lang="en-AU" sz="2400" err="1"/>
              <a:t>ciphertext</a:t>
            </a:r>
            <a:r>
              <a:rPr lang="en-AU" sz="2400" i="1"/>
              <a:t> </a:t>
            </a:r>
            <a:r>
              <a:rPr lang="en-AU" sz="2400"/>
              <a:t>block C</a:t>
            </a:r>
          </a:p>
        </p:txBody>
      </p:sp>
      <p:sp>
        <p:nvSpPr>
          <p:cNvPr id="3" name="Content Placeholder 2"/>
          <p:cNvSpPr>
            <a:spLocks noGrp="1"/>
          </p:cNvSpPr>
          <p:nvPr>
            <p:ph idx="13"/>
          </p:nvPr>
        </p:nvSpPr>
        <p:spPr>
          <a:xfrm>
            <a:off x="685056" y="3212976"/>
            <a:ext cx="10824400" cy="3017822"/>
          </a:xfrm>
        </p:spPr>
        <p:txBody>
          <a:bodyPr/>
          <a:lstStyle/>
          <a:p>
            <a:pPr marL="255588" indent="-23813">
              <a:spcBef>
                <a:spcPts val="600"/>
              </a:spcBef>
              <a:buNone/>
            </a:pPr>
            <a:r>
              <a:rPr lang="en-AU" sz="2400" b="1" i="1"/>
              <a:t> C = M</a:t>
            </a:r>
            <a:r>
              <a:rPr lang="en-AU" sz="2400" b="1" baseline="30000"/>
              <a:t>e</a:t>
            </a:r>
            <a:r>
              <a:rPr lang="en-AU" sz="2400" b="1" i="1"/>
              <a:t> </a:t>
            </a:r>
            <a:r>
              <a:rPr lang="en-AU" sz="2400" b="1"/>
              <a:t>mod </a:t>
            </a:r>
            <a:r>
              <a:rPr lang="en-AU" sz="2400" b="1" i="1"/>
              <a:t>n</a:t>
            </a:r>
          </a:p>
          <a:p>
            <a:pPr>
              <a:spcBef>
                <a:spcPts val="600"/>
              </a:spcBef>
              <a:buNone/>
            </a:pPr>
            <a:r>
              <a:rPr lang="en-AU" sz="2400" b="1" i="1"/>
              <a:t>	M = C</a:t>
            </a:r>
            <a:r>
              <a:rPr lang="en-AU" sz="2400" b="1" i="1" baseline="30000"/>
              <a:t>d</a:t>
            </a:r>
            <a:r>
              <a:rPr lang="en-AU" sz="2400" b="1" i="1"/>
              <a:t> mod n = (M</a:t>
            </a:r>
            <a:r>
              <a:rPr lang="en-AU" sz="2400" b="1" i="1" baseline="30000"/>
              <a:t>e</a:t>
            </a:r>
            <a:r>
              <a:rPr lang="en-AU" sz="2400" b="1" i="1"/>
              <a:t>)</a:t>
            </a:r>
            <a:r>
              <a:rPr lang="en-AU" sz="2400" b="1" i="1" baseline="30000"/>
              <a:t>d</a:t>
            </a:r>
            <a:r>
              <a:rPr lang="en-AU" sz="2400" b="1" i="1"/>
              <a:t> mod n = M</a:t>
            </a:r>
            <a:r>
              <a:rPr lang="en-AU" sz="2400" b="1" i="1" baseline="30000"/>
              <a:t>ed</a:t>
            </a:r>
            <a:r>
              <a:rPr lang="en-AU" sz="2400" b="1" i="1"/>
              <a:t> mod n</a:t>
            </a:r>
            <a:endParaRPr lang="en-AU" sz="2400" b="1"/>
          </a:p>
          <a:p>
            <a:r>
              <a:rPr lang="en-AU" sz="2400"/>
              <a:t>Both sender and receiver must know the value of </a:t>
            </a:r>
            <a:r>
              <a:rPr lang="en-AU" sz="2400" i="1"/>
              <a:t>n</a:t>
            </a:r>
          </a:p>
          <a:p>
            <a:r>
              <a:rPr lang="en-AU" sz="2400"/>
              <a:t>The sender knows the value of </a:t>
            </a:r>
            <a:r>
              <a:rPr lang="en-AU" sz="2400" i="1"/>
              <a:t>e, </a:t>
            </a:r>
            <a:r>
              <a:rPr lang="en-AU" sz="2400"/>
              <a:t>and only the receiver knows the value of </a:t>
            </a:r>
            <a:r>
              <a:rPr lang="en-AU" sz="2400" i="1"/>
              <a:t>d</a:t>
            </a:r>
          </a:p>
          <a:p>
            <a:pPr>
              <a:defRPr/>
            </a:pPr>
            <a:r>
              <a:rPr lang="en-AU" sz="2400"/>
              <a:t>This is a public-key encryption algorithm with a public key of </a:t>
            </a:r>
            <a:r>
              <a:rPr lang="en-AU" sz="2400" i="1"/>
              <a:t>PU={</a:t>
            </a:r>
            <a:r>
              <a:rPr lang="en-AU" sz="2400" i="1" err="1"/>
              <a:t>e,n</a:t>
            </a:r>
            <a:r>
              <a:rPr lang="en-AU" sz="2400" i="1"/>
              <a:t>}</a:t>
            </a:r>
            <a:r>
              <a:rPr lang="en-AU" sz="2400"/>
              <a:t> and a private key of </a:t>
            </a:r>
            <a:r>
              <a:rPr lang="en-AU" sz="2400" i="1"/>
              <a:t>PR={</a:t>
            </a:r>
            <a:r>
              <a:rPr lang="en-AU" sz="2400" i="1" err="1"/>
              <a:t>d,n</a:t>
            </a:r>
            <a:r>
              <a:rPr lang="en-AU" sz="2400" i="1"/>
              <a:t>} </a:t>
            </a:r>
          </a:p>
        </p:txBody>
      </p:sp>
    </p:spTree>
    <p:extLst>
      <p:ext uri="{BB962C8B-B14F-4D97-AF65-F5344CB8AC3E}">
        <p14:creationId xmlns:p14="http://schemas.microsoft.com/office/powerpoint/2010/main" val="2579022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200772"/>
            <a:ext cx="8229600" cy="553998"/>
          </a:xfrm>
        </p:spPr>
        <p:txBody>
          <a:bodyPr wrap="square">
            <a:noAutofit/>
          </a:bodyPr>
          <a:lstStyle/>
          <a:p>
            <a:r>
              <a:rPr lang="en-US" altLang="en-US" sz="3600">
                <a:ea typeface="ヒラギノ角ゴ Pro W3" charset="-128"/>
              </a:rPr>
              <a:t>Algorithm Requirements</a:t>
            </a:r>
          </a:p>
        </p:txBody>
      </p:sp>
      <p:sp>
        <p:nvSpPr>
          <p:cNvPr id="5" name="Content Placeholder 4"/>
          <p:cNvSpPr>
            <a:spLocks noGrp="1"/>
          </p:cNvSpPr>
          <p:nvPr>
            <p:ph idx="1"/>
          </p:nvPr>
        </p:nvSpPr>
        <p:spPr>
          <a:xfrm>
            <a:off x="911424" y="980728"/>
            <a:ext cx="10657184" cy="3024336"/>
          </a:xfrm>
        </p:spPr>
        <p:txBody>
          <a:bodyPr/>
          <a:lstStyle/>
          <a:p>
            <a:r>
              <a:rPr lang="en-US" sz="2800"/>
              <a:t>For this algorithm to be satisfactory for public-key encryption, the following requirements must be met:</a:t>
            </a:r>
          </a:p>
          <a:p>
            <a:pPr marL="800100" lvl="1" indent="-457200">
              <a:buFont typeface="+mj-lt"/>
              <a:buAutoNum type="arabicPeriod"/>
            </a:pPr>
            <a:r>
              <a:rPr lang="en-US" sz="2800">
                <a:ea typeface="ＭＳ Ｐゴシック" pitchFamily="-107" charset="-128"/>
                <a:cs typeface="ＭＳ Ｐゴシック" pitchFamily="-107" charset="-128"/>
              </a:rPr>
              <a:t>It is possible to find values of </a:t>
            </a:r>
            <a:r>
              <a:rPr lang="en-US" sz="2800" i="1">
                <a:ea typeface="ＭＳ Ｐゴシック" pitchFamily="-107" charset="-128"/>
                <a:cs typeface="ＭＳ Ｐゴシック" pitchFamily="-107" charset="-128"/>
              </a:rPr>
              <a:t>e, d, n </a:t>
            </a:r>
            <a:r>
              <a:rPr lang="en-US" sz="2800">
                <a:ea typeface="ＭＳ Ｐゴシック" pitchFamily="-107" charset="-128"/>
                <a:cs typeface="ＭＳ Ｐゴシック" pitchFamily="-107" charset="-128"/>
              </a:rPr>
              <a:t>such that </a:t>
            </a:r>
            <a:r>
              <a:rPr lang="en-US" sz="2800" i="1">
                <a:ea typeface="ＭＳ Ｐゴシック" pitchFamily="-107" charset="-128"/>
                <a:cs typeface="ＭＳ Ｐゴシック" pitchFamily="-107" charset="-128"/>
              </a:rPr>
              <a:t>M</a:t>
            </a:r>
            <a:r>
              <a:rPr lang="en-US" sz="2800" i="1" baseline="30000">
                <a:ea typeface="ＭＳ Ｐゴシック" pitchFamily="-107" charset="-128"/>
                <a:cs typeface="ＭＳ Ｐゴシック" pitchFamily="-107" charset="-128"/>
              </a:rPr>
              <a:t>ed</a:t>
            </a:r>
            <a:r>
              <a:rPr lang="en-US" sz="2800">
                <a:ea typeface="ＭＳ Ｐゴシック" pitchFamily="-107" charset="-128"/>
                <a:cs typeface="ＭＳ Ｐゴシック" pitchFamily="-107" charset="-128"/>
              </a:rPr>
              <a:t> mod </a:t>
            </a:r>
            <a:r>
              <a:rPr lang="en-US" sz="2800" i="1">
                <a:ea typeface="ＭＳ Ｐゴシック" pitchFamily="-107" charset="-128"/>
                <a:cs typeface="ＭＳ Ｐゴシック" pitchFamily="-107" charset="-128"/>
              </a:rPr>
              <a:t>n</a:t>
            </a:r>
            <a:r>
              <a:rPr lang="en-US" sz="2800">
                <a:ea typeface="ＭＳ Ｐゴシック" pitchFamily="-107" charset="-128"/>
                <a:cs typeface="ＭＳ Ｐゴシック" pitchFamily="-107" charset="-128"/>
              </a:rPr>
              <a:t> = </a:t>
            </a:r>
            <a:r>
              <a:rPr lang="en-US" sz="2800" i="1">
                <a:ea typeface="ＭＳ Ｐゴシック" pitchFamily="-107" charset="-128"/>
                <a:cs typeface="ＭＳ Ｐゴシック" pitchFamily="-107" charset="-128"/>
              </a:rPr>
              <a:t>M</a:t>
            </a:r>
            <a:r>
              <a:rPr lang="en-US" sz="2800">
                <a:ea typeface="ＭＳ Ｐゴシック" pitchFamily="-107" charset="-128"/>
                <a:cs typeface="ＭＳ Ｐゴシック" pitchFamily="-107" charset="-128"/>
              </a:rPr>
              <a:t> for all </a:t>
            </a:r>
            <a:r>
              <a:rPr lang="en-US" sz="2800" i="1">
                <a:ea typeface="ＭＳ Ｐゴシック" pitchFamily="-107" charset="-128"/>
                <a:cs typeface="ＭＳ Ｐゴシック" pitchFamily="-107" charset="-128"/>
              </a:rPr>
              <a:t>M</a:t>
            </a:r>
            <a:r>
              <a:rPr lang="en-US" sz="2800">
                <a:ea typeface="ＭＳ Ｐゴシック" pitchFamily="-107" charset="-128"/>
                <a:cs typeface="ＭＳ Ｐゴシック" pitchFamily="-107" charset="-128"/>
              </a:rPr>
              <a:t> &lt; </a:t>
            </a:r>
            <a:r>
              <a:rPr lang="en-US" sz="2800" i="1">
                <a:ea typeface="ＭＳ Ｐゴシック" pitchFamily="-107" charset="-128"/>
                <a:cs typeface="ＭＳ Ｐゴシック" pitchFamily="-107" charset="-128"/>
              </a:rPr>
              <a:t>n</a:t>
            </a:r>
            <a:r>
              <a:rPr lang="en-US" sz="2800">
                <a:ea typeface="ＭＳ Ｐゴシック" pitchFamily="-107" charset="-128"/>
                <a:cs typeface="ＭＳ Ｐゴシック" pitchFamily="-107" charset="-128"/>
              </a:rPr>
              <a:t> </a:t>
            </a:r>
          </a:p>
          <a:p>
            <a:pPr marL="800100" lvl="1" indent="-457200">
              <a:buFont typeface="+mj-lt"/>
              <a:buAutoNum type="arabicPeriod"/>
            </a:pPr>
            <a:r>
              <a:rPr lang="en-US" sz="2800">
                <a:ea typeface="ＭＳ Ｐゴシック" pitchFamily="-107" charset="-128"/>
                <a:cs typeface="ＭＳ Ｐゴシック" pitchFamily="-107" charset="-128"/>
              </a:rPr>
              <a:t>It is relatively easy to calculate </a:t>
            </a:r>
            <a:r>
              <a:rPr lang="en-US" sz="2800" i="1">
                <a:ea typeface="ＭＳ Ｐゴシック" pitchFamily="-107" charset="-128"/>
                <a:cs typeface="ＭＳ Ｐゴシック" pitchFamily="-107" charset="-128"/>
              </a:rPr>
              <a:t>M</a:t>
            </a:r>
            <a:r>
              <a:rPr lang="en-US" sz="2800" i="1" baseline="30000">
                <a:ea typeface="ＭＳ Ｐゴシック" pitchFamily="-107" charset="-128"/>
                <a:cs typeface="ＭＳ Ｐゴシック" pitchFamily="-107" charset="-128"/>
              </a:rPr>
              <a:t>e</a:t>
            </a:r>
            <a:r>
              <a:rPr lang="en-US" sz="2800" baseline="30000">
                <a:ea typeface="ＭＳ Ｐゴシック" pitchFamily="-107" charset="-128"/>
                <a:cs typeface="ＭＳ Ｐゴシック" pitchFamily="-107" charset="-128"/>
              </a:rPr>
              <a:t> </a:t>
            </a:r>
            <a:r>
              <a:rPr lang="en-US" sz="2800">
                <a:ea typeface="ＭＳ Ｐゴシック" pitchFamily="-107" charset="-128"/>
                <a:cs typeface="ＭＳ Ｐゴシック" pitchFamily="-107" charset="-128"/>
              </a:rPr>
              <a:t>mod </a:t>
            </a:r>
            <a:r>
              <a:rPr lang="en-US" sz="2800" i="1">
                <a:ea typeface="ＭＳ Ｐゴシック" pitchFamily="-107" charset="-128"/>
                <a:cs typeface="ＭＳ Ｐゴシック" pitchFamily="-107" charset="-128"/>
              </a:rPr>
              <a:t>n</a:t>
            </a:r>
            <a:r>
              <a:rPr lang="en-US" sz="2800">
                <a:ea typeface="ＭＳ Ｐゴシック" pitchFamily="-107" charset="-128"/>
                <a:cs typeface="ＭＳ Ｐゴシック" pitchFamily="-107" charset="-128"/>
              </a:rPr>
              <a:t> and </a:t>
            </a:r>
            <a:r>
              <a:rPr lang="en-US" sz="2800" i="1">
                <a:ea typeface="ＭＳ Ｐゴシック" pitchFamily="-107" charset="-128"/>
                <a:cs typeface="ＭＳ Ｐゴシック" pitchFamily="-107" charset="-128"/>
              </a:rPr>
              <a:t>C</a:t>
            </a:r>
            <a:r>
              <a:rPr lang="en-US" sz="2800" i="1" baseline="30000">
                <a:ea typeface="ＭＳ Ｐゴシック" pitchFamily="-107" charset="-128"/>
                <a:cs typeface="ＭＳ Ｐゴシック" pitchFamily="-107" charset="-128"/>
              </a:rPr>
              <a:t>d</a:t>
            </a:r>
            <a:r>
              <a:rPr lang="en-US" sz="2800">
                <a:ea typeface="ＭＳ Ｐゴシック" pitchFamily="-107" charset="-128"/>
                <a:cs typeface="ＭＳ Ｐゴシック" pitchFamily="-107" charset="-128"/>
              </a:rPr>
              <a:t> mod </a:t>
            </a:r>
            <a:r>
              <a:rPr lang="en-US" sz="2800" i="1">
                <a:ea typeface="ＭＳ Ｐゴシック" pitchFamily="-107" charset="-128"/>
                <a:cs typeface="ＭＳ Ｐゴシック" pitchFamily="-107" charset="-128"/>
              </a:rPr>
              <a:t>n</a:t>
            </a:r>
            <a:r>
              <a:rPr lang="en-US" sz="2800">
                <a:ea typeface="ＭＳ Ｐゴシック" pitchFamily="-107" charset="-128"/>
                <a:cs typeface="ＭＳ Ｐゴシック" pitchFamily="-107" charset="-128"/>
              </a:rPr>
              <a:t> for all values of </a:t>
            </a:r>
            <a:r>
              <a:rPr lang="en-US" sz="2800" i="1">
                <a:ea typeface="ＭＳ Ｐゴシック" pitchFamily="-107" charset="-128"/>
                <a:cs typeface="ＭＳ Ｐゴシック" pitchFamily="-107" charset="-128"/>
              </a:rPr>
              <a:t>M &lt; n </a:t>
            </a:r>
          </a:p>
          <a:p>
            <a:pPr marL="800100" lvl="1" indent="-457200">
              <a:buFont typeface="+mj-lt"/>
              <a:buAutoNum type="arabicPeriod"/>
            </a:pPr>
            <a:r>
              <a:rPr lang="en-US" sz="2800">
                <a:ea typeface="ＭＳ Ｐゴシック" pitchFamily="-107" charset="-128"/>
                <a:cs typeface="ＭＳ Ｐゴシック" pitchFamily="-107" charset="-128"/>
              </a:rPr>
              <a:t>It is infeasible to determine </a:t>
            </a:r>
            <a:r>
              <a:rPr lang="en-US" sz="2800" i="1">
                <a:ea typeface="ＭＳ Ｐゴシック" pitchFamily="-107" charset="-128"/>
                <a:cs typeface="ＭＳ Ｐゴシック" pitchFamily="-107" charset="-128"/>
              </a:rPr>
              <a:t>d</a:t>
            </a:r>
            <a:r>
              <a:rPr lang="en-US" sz="2800">
                <a:ea typeface="ＭＳ Ｐゴシック" pitchFamily="-107" charset="-128"/>
                <a:cs typeface="ＭＳ Ｐゴシック" pitchFamily="-107" charset="-128"/>
              </a:rPr>
              <a:t> given </a:t>
            </a:r>
            <a:r>
              <a:rPr lang="en-US" sz="2800" i="1">
                <a:ea typeface="ＭＳ Ｐゴシック" pitchFamily="-107" charset="-128"/>
                <a:cs typeface="ＭＳ Ｐゴシック" pitchFamily="-107" charset="-128"/>
              </a:rPr>
              <a:t>e </a:t>
            </a:r>
            <a:r>
              <a:rPr lang="en-US" sz="2800">
                <a:ea typeface="ＭＳ Ｐゴシック" pitchFamily="-107" charset="-128"/>
                <a:cs typeface="ＭＳ Ｐゴシック" pitchFamily="-107" charset="-128"/>
              </a:rPr>
              <a:t>and </a:t>
            </a:r>
            <a:r>
              <a:rPr lang="en-US" sz="2800" i="1">
                <a:ea typeface="ＭＳ Ｐゴシック" pitchFamily="-107" charset="-128"/>
                <a:cs typeface="ＭＳ Ｐゴシック" pitchFamily="-107" charset="-128"/>
              </a:rPr>
              <a:t>n</a:t>
            </a:r>
            <a:endParaRPr lang="en-AU" sz="2800" i="1"/>
          </a:p>
        </p:txBody>
      </p:sp>
    </p:spTree>
    <p:extLst>
      <p:ext uri="{BB962C8B-B14F-4D97-AF65-F5344CB8AC3E}">
        <p14:creationId xmlns:p14="http://schemas.microsoft.com/office/powerpoint/2010/main" val="65423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143057"/>
            <a:ext cx="7776864" cy="646321"/>
          </a:xfrm>
        </p:spPr>
        <p:txBody>
          <a:bodyPr wrap="square">
            <a:spAutoFit/>
          </a:bodyPr>
          <a:lstStyle/>
          <a:p>
            <a:r>
              <a:rPr lang="en-IN" altLang="en-US">
                <a:ea typeface="ヒラギノ角ゴ Pro W3" charset="-128"/>
              </a:rPr>
              <a:t>DES review</a:t>
            </a:r>
            <a:endParaRPr lang="en-US" sz="2800"/>
          </a:p>
        </p:txBody>
      </p:sp>
      <p:sp>
        <p:nvSpPr>
          <p:cNvPr id="3" name="TextBox 2">
            <a:extLst>
              <a:ext uri="{FF2B5EF4-FFF2-40B4-BE49-F238E27FC236}">
                <a16:creationId xmlns:a16="http://schemas.microsoft.com/office/drawing/2014/main" id="{01ABD2C7-18C2-45D9-9ABB-CBD0305BC5A0}"/>
              </a:ext>
            </a:extLst>
          </p:cNvPr>
          <p:cNvSpPr txBox="1"/>
          <p:nvPr/>
        </p:nvSpPr>
        <p:spPr>
          <a:xfrm>
            <a:off x="816830" y="874022"/>
            <a:ext cx="4012637" cy="523220"/>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DES: 64-bits block cipher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72D2B6A-FAB8-47A6-988C-82E1B9D635C1}"/>
                  </a:ext>
                </a:extLst>
              </p:cNvPr>
              <p:cNvSpPr txBox="1"/>
              <p:nvPr/>
            </p:nvSpPr>
            <p:spPr>
              <a:xfrm>
                <a:off x="839416" y="1484784"/>
                <a:ext cx="6140592" cy="528093"/>
              </a:xfrm>
              <a:prstGeom prst="rect">
                <a:avLst/>
              </a:prstGeom>
              <a:noFill/>
            </p:spPr>
            <p:txBody>
              <a:bodyPr wrap="none" rtlCol="0">
                <a:spAutoFit/>
              </a:bodyPr>
              <a:lstStyle/>
              <a:p>
                <a:r>
                  <a:rPr lang="en-US"/>
                  <a:t>Key spaces: </a:t>
                </a:r>
                <a14:m>
                  <m:oMath xmlns:m="http://schemas.openxmlformats.org/officeDocument/2006/math">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r>
                              <a:rPr lang="en-US" i="1" dirty="0">
                                <a:latin typeface="Cambria Math" panose="02040503050406030204" pitchFamily="18" charset="0"/>
                              </a:rPr>
                              <m:t>0,1</m:t>
                            </m:r>
                          </m:e>
                        </m:d>
                      </m:e>
                      <m:sup>
                        <m:r>
                          <a:rPr lang="en-US" i="1" dirty="0">
                            <a:latin typeface="Cambria Math" panose="02040503050406030204" pitchFamily="18" charset="0"/>
                          </a:rPr>
                          <m:t>56</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56</m:t>
                        </m:r>
                      </m:sup>
                    </m:sSup>
                    <m:r>
                      <a:rPr lang="en-US" i="1" dirty="0">
                        <a:latin typeface="Cambria Math" panose="02040503050406030204" pitchFamily="18" charset="0"/>
                      </a:rPr>
                      <m:t> </m:t>
                    </m:r>
                  </m:oMath>
                </a14:m>
                <a:r>
                  <a:rPr lang="en-US"/>
                  <a:t>possible keys </a:t>
                </a:r>
              </a:p>
            </p:txBody>
          </p:sp>
        </mc:Choice>
        <mc:Fallback xmlns="">
          <p:sp>
            <p:nvSpPr>
              <p:cNvPr id="6" name="TextBox 5">
                <a:extLst>
                  <a:ext uri="{FF2B5EF4-FFF2-40B4-BE49-F238E27FC236}">
                    <a16:creationId xmlns:a16="http://schemas.microsoft.com/office/drawing/2014/main" id="{572D2B6A-FAB8-47A6-988C-82E1B9D635C1}"/>
                  </a:ext>
                </a:extLst>
              </p:cNvPr>
              <p:cNvSpPr txBox="1">
                <a:spLocks noRot="1" noChangeAspect="1" noMove="1" noResize="1" noEditPoints="1" noAdjustHandles="1" noChangeArrowheads="1" noChangeShapeType="1" noTextEdit="1"/>
              </p:cNvSpPr>
              <p:nvPr/>
            </p:nvSpPr>
            <p:spPr>
              <a:xfrm>
                <a:off x="839416" y="1484784"/>
                <a:ext cx="6140592" cy="528093"/>
              </a:xfrm>
              <a:prstGeom prst="rect">
                <a:avLst/>
              </a:prstGeom>
              <a:blipFill>
                <a:blip r:embed="rId3"/>
                <a:stretch>
                  <a:fillRect l="-2085" t="-11628" r="-993" b="-3255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919BDDA-F86B-450F-8005-153B63969D4A}"/>
              </a:ext>
            </a:extLst>
          </p:cNvPr>
          <p:cNvSpPr txBox="1"/>
          <p:nvPr/>
        </p:nvSpPr>
        <p:spPr>
          <a:xfrm>
            <a:off x="852777" y="1968407"/>
            <a:ext cx="2972289" cy="523220"/>
          </a:xfrm>
          <a:prstGeom prst="rect">
            <a:avLst/>
          </a:prstGeom>
          <a:noFill/>
        </p:spPr>
        <p:txBody>
          <a:bodyPr wrap="none" rtlCol="0">
            <a:spAutoFit/>
          </a:bodyPr>
          <a:lstStyle/>
          <a:p>
            <a:r>
              <a:rPr lang="en-US"/>
              <a:t>Brute Force attacks</a:t>
            </a:r>
          </a:p>
        </p:txBody>
      </p:sp>
      <p:pic>
        <p:nvPicPr>
          <p:cNvPr id="10" name="Picture 9">
            <a:extLst>
              <a:ext uri="{FF2B5EF4-FFF2-40B4-BE49-F238E27FC236}">
                <a16:creationId xmlns:a16="http://schemas.microsoft.com/office/drawing/2014/main" id="{E04C8650-7E40-4106-8319-8BD74B0E6976}"/>
              </a:ext>
            </a:extLst>
          </p:cNvPr>
          <p:cNvPicPr>
            <a:picLocks noChangeAspect="1"/>
          </p:cNvPicPr>
          <p:nvPr/>
        </p:nvPicPr>
        <p:blipFill>
          <a:blip r:embed="rId4"/>
          <a:stretch>
            <a:fillRect/>
          </a:stretch>
        </p:blipFill>
        <p:spPr>
          <a:xfrm>
            <a:off x="297340" y="2491627"/>
            <a:ext cx="8678980" cy="1146341"/>
          </a:xfrm>
          <a:prstGeom prst="rect">
            <a:avLst/>
          </a:prstGeom>
        </p:spPr>
      </p:pic>
      <p:pic>
        <p:nvPicPr>
          <p:cNvPr id="11" name="Picture 10">
            <a:extLst>
              <a:ext uri="{FF2B5EF4-FFF2-40B4-BE49-F238E27FC236}">
                <a16:creationId xmlns:a16="http://schemas.microsoft.com/office/drawing/2014/main" id="{A619A2AE-E872-43AF-BB8E-98FD4EE0AE79}"/>
              </a:ext>
            </a:extLst>
          </p:cNvPr>
          <p:cNvPicPr>
            <a:picLocks noChangeAspect="1"/>
          </p:cNvPicPr>
          <p:nvPr/>
        </p:nvPicPr>
        <p:blipFill>
          <a:blip r:embed="rId5"/>
          <a:stretch>
            <a:fillRect/>
          </a:stretch>
        </p:blipFill>
        <p:spPr>
          <a:xfrm>
            <a:off x="368136" y="3743884"/>
            <a:ext cx="8608581" cy="2240093"/>
          </a:xfrm>
          <a:prstGeom prst="rect">
            <a:avLst/>
          </a:prstGeom>
        </p:spPr>
      </p:pic>
      <p:sp>
        <p:nvSpPr>
          <p:cNvPr id="12" name="Rectangle 11">
            <a:extLst>
              <a:ext uri="{FF2B5EF4-FFF2-40B4-BE49-F238E27FC236}">
                <a16:creationId xmlns:a16="http://schemas.microsoft.com/office/drawing/2014/main" id="{9331C46F-195F-4C4A-BFF3-63AD3FB073E2}"/>
              </a:ext>
            </a:extLst>
          </p:cNvPr>
          <p:cNvSpPr/>
          <p:nvPr/>
        </p:nvSpPr>
        <p:spPr>
          <a:xfrm>
            <a:off x="756651" y="5984611"/>
            <a:ext cx="8586173" cy="461665"/>
          </a:xfrm>
          <a:prstGeom prst="rect">
            <a:avLst/>
          </a:prstGeom>
        </p:spPr>
        <p:txBody>
          <a:bodyPr wrap="square">
            <a:spAutoFit/>
          </a:bodyPr>
          <a:lstStyle/>
          <a:p>
            <a:r>
              <a:rPr lang="en-US" sz="2400"/>
              <a:t>https://en.wikipedia.org/wiki/Data_Encryption_Standard</a:t>
            </a:r>
          </a:p>
        </p:txBody>
      </p:sp>
      <p:cxnSp>
        <p:nvCxnSpPr>
          <p:cNvPr id="5" name="Straight Connector 4">
            <a:extLst>
              <a:ext uri="{FF2B5EF4-FFF2-40B4-BE49-F238E27FC236}">
                <a16:creationId xmlns:a16="http://schemas.microsoft.com/office/drawing/2014/main" id="{C3BCDAB3-4DED-4B0B-BC7F-3D0FD2BF21C2}"/>
              </a:ext>
            </a:extLst>
          </p:cNvPr>
          <p:cNvCxnSpPr/>
          <p:nvPr/>
        </p:nvCxnSpPr>
        <p:spPr bwMode="auto">
          <a:xfrm>
            <a:off x="7320136" y="874022"/>
            <a:ext cx="0" cy="161760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 name="TextBox 7">
            <a:extLst>
              <a:ext uri="{FF2B5EF4-FFF2-40B4-BE49-F238E27FC236}">
                <a16:creationId xmlns:a16="http://schemas.microsoft.com/office/drawing/2014/main" id="{5D85B2D7-FB76-4675-823C-3988170DCE2B}"/>
              </a:ext>
            </a:extLst>
          </p:cNvPr>
          <p:cNvSpPr txBox="1"/>
          <p:nvPr/>
        </p:nvSpPr>
        <p:spPr>
          <a:xfrm>
            <a:off x="7494822" y="1357032"/>
            <a:ext cx="1659429" cy="523220"/>
          </a:xfrm>
          <a:prstGeom prst="rect">
            <a:avLst/>
          </a:prstGeom>
          <a:noFill/>
        </p:spPr>
        <p:txBody>
          <a:bodyPr wrap="none" rtlCol="0">
            <a:spAutoFit/>
          </a:bodyPr>
          <a:lstStyle/>
          <a:p>
            <a:r>
              <a:rPr lang="en-US">
                <a:solidFill>
                  <a:srgbClr val="FF0000"/>
                </a:solidFill>
              </a:rPr>
              <a:t>Unsecure!</a:t>
            </a:r>
          </a:p>
        </p:txBody>
      </p:sp>
      <p:sp>
        <p:nvSpPr>
          <p:cNvPr id="13" name="TextBox 12">
            <a:extLst>
              <a:ext uri="{FF2B5EF4-FFF2-40B4-BE49-F238E27FC236}">
                <a16:creationId xmlns:a16="http://schemas.microsoft.com/office/drawing/2014/main" id="{F1B41EC4-6E96-4372-AF1B-09B1BDAF600D}"/>
              </a:ext>
            </a:extLst>
          </p:cNvPr>
          <p:cNvSpPr txBox="1"/>
          <p:nvPr/>
        </p:nvSpPr>
        <p:spPr>
          <a:xfrm>
            <a:off x="9342824" y="5005220"/>
            <a:ext cx="2642070" cy="954107"/>
          </a:xfrm>
          <a:prstGeom prst="rect">
            <a:avLst/>
          </a:prstGeom>
          <a:noFill/>
        </p:spPr>
        <p:txBody>
          <a:bodyPr wrap="none" rtlCol="0">
            <a:spAutoFit/>
          </a:bodyPr>
          <a:lstStyle/>
          <a:p>
            <a:r>
              <a:rPr lang="en-US">
                <a:solidFill>
                  <a:srgbClr val="FF0000"/>
                </a:solidFill>
              </a:rPr>
              <a:t>Choosen </a:t>
            </a:r>
          </a:p>
          <a:p>
            <a:r>
              <a:rPr lang="en-US">
                <a:solidFill>
                  <a:srgbClr val="FF0000"/>
                </a:solidFill>
              </a:rPr>
              <a:t>plaintext attacks!</a:t>
            </a:r>
          </a:p>
        </p:txBody>
      </p:sp>
      <p:sp>
        <p:nvSpPr>
          <p:cNvPr id="9" name="Arrow: Right 8">
            <a:extLst>
              <a:ext uri="{FF2B5EF4-FFF2-40B4-BE49-F238E27FC236}">
                <a16:creationId xmlns:a16="http://schemas.microsoft.com/office/drawing/2014/main" id="{BC50377E-802D-47F0-8E42-31DAE9F1A4F0}"/>
              </a:ext>
            </a:extLst>
          </p:cNvPr>
          <p:cNvSpPr/>
          <p:nvPr/>
        </p:nvSpPr>
        <p:spPr bwMode="auto">
          <a:xfrm>
            <a:off x="8976321" y="5373216"/>
            <a:ext cx="366504" cy="23228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1867126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6112"/>
            <a:ext cx="8229600" cy="646321"/>
          </a:xfrm>
        </p:spPr>
        <p:txBody>
          <a:bodyPr wrap="square">
            <a:spAutoFit/>
          </a:bodyPr>
          <a:lstStyle/>
          <a:p>
            <a:r>
              <a:rPr lang="en-US" altLang="en-US" sz="3600" spc="-450">
                <a:ea typeface="ヒラギノ角ゴ Pro W3" charset="-128"/>
              </a:rPr>
              <a:t>R S </a:t>
            </a:r>
            <a:r>
              <a:rPr lang="en-US" altLang="en-US" sz="3600">
                <a:ea typeface="ヒラギノ角ゴ Pro W3" charset="-128"/>
              </a:rPr>
              <a:t>A Processing of Multiple Blocks</a:t>
            </a:r>
          </a:p>
        </p:txBody>
      </p:sp>
      <p:pic>
        <p:nvPicPr>
          <p:cNvPr id="5" name="Picture 4">
            <a:extLst>
              <a:ext uri="{FF2B5EF4-FFF2-40B4-BE49-F238E27FC236}">
                <a16:creationId xmlns:a16="http://schemas.microsoft.com/office/drawing/2014/main" id="{DE50D678-5C34-4600-9D18-DFB6CECD492B}"/>
              </a:ext>
            </a:extLst>
          </p:cNvPr>
          <p:cNvPicPr>
            <a:picLocks noChangeAspect="1"/>
          </p:cNvPicPr>
          <p:nvPr/>
        </p:nvPicPr>
        <p:blipFill>
          <a:blip r:embed="rId3"/>
          <a:stretch>
            <a:fillRect/>
          </a:stretch>
        </p:blipFill>
        <p:spPr>
          <a:xfrm>
            <a:off x="5354151" y="651214"/>
            <a:ext cx="4368060" cy="6580631"/>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33CB895-B12F-4C88-A093-F78772F73058}"/>
                  </a:ext>
                </a:extLst>
              </p:cNvPr>
              <p:cNvSpPr txBox="1"/>
              <p:nvPr/>
            </p:nvSpPr>
            <p:spPr>
              <a:xfrm>
                <a:off x="695400" y="1196752"/>
                <a:ext cx="4821320" cy="954107"/>
              </a:xfrm>
              <a:prstGeom prst="rect">
                <a:avLst/>
              </a:prstGeom>
              <a:noFill/>
            </p:spPr>
            <p:txBody>
              <a:bodyPr wrap="none" rtlCol="0">
                <a:spAutoFit/>
              </a:bodyPr>
              <a:lstStyle/>
              <a:p>
                <a:r>
                  <a:rPr lang="en-US"/>
                  <a:t>What are flaws  if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𝑛</m:t>
                        </m:r>
                      </m:sub>
                    </m:sSub>
                    <m:r>
                      <a:rPr lang="en-US" b="0" i="1" smtClean="0">
                        <a:latin typeface="Cambria Math" panose="02040503050406030204" pitchFamily="18" charset="0"/>
                      </a:rPr>
                      <m:t> </m:t>
                    </m:r>
                  </m:oMath>
                </a14:m>
                <a:endParaRPr lang="en-US" b="0" i="1">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𝑎𝑟𝑒</m:t>
                    </m:r>
                    <m:r>
                      <a:rPr lang="en-US" b="0" i="1" smtClean="0">
                        <a:latin typeface="Cambria Math" panose="02040503050406030204" pitchFamily="18" charset="0"/>
                      </a:rPr>
                      <m:t> </m:t>
                    </m:r>
                    <m:r>
                      <a:rPr lang="en-US" b="0" i="1" smtClean="0">
                        <a:latin typeface="Cambria Math" panose="02040503050406030204" pitchFamily="18" charset="0"/>
                      </a:rPr>
                      <m:t>𝑣𝑒𝑟𝑦</m:t>
                    </m:r>
                    <m:r>
                      <a:rPr lang="en-US" b="0" i="1" smtClean="0">
                        <a:latin typeface="Cambria Math" panose="02040503050406030204" pitchFamily="18" charset="0"/>
                      </a:rPr>
                      <m:t> </m:t>
                    </m:r>
                    <m:r>
                      <a:rPr lang="en-US" b="0" i="1" smtClean="0">
                        <a:latin typeface="Cambria Math" panose="02040503050406030204" pitchFamily="18" charset="0"/>
                      </a:rPr>
                      <m:t>𝑠𝑚𝑎𝑙𝑙</m:t>
                    </m:r>
                    <m:r>
                      <a:rPr lang="en-US" b="0" i="1" smtClean="0">
                        <a:latin typeface="Cambria Math" panose="02040503050406030204" pitchFamily="18" charset="0"/>
                      </a:rPr>
                      <m:t>?</m:t>
                    </m:r>
                  </m:oMath>
                </a14:m>
                <a:r>
                  <a:rPr lang="en-US"/>
                  <a:t> </a:t>
                </a:r>
              </a:p>
            </p:txBody>
          </p:sp>
        </mc:Choice>
        <mc:Fallback xmlns="">
          <p:sp>
            <p:nvSpPr>
              <p:cNvPr id="3" name="TextBox 2">
                <a:extLst>
                  <a:ext uri="{FF2B5EF4-FFF2-40B4-BE49-F238E27FC236}">
                    <a16:creationId xmlns:a16="http://schemas.microsoft.com/office/drawing/2014/main" id="{733CB895-B12F-4C88-A093-F78772F73058}"/>
                  </a:ext>
                </a:extLst>
              </p:cNvPr>
              <p:cNvSpPr txBox="1">
                <a:spLocks noRot="1" noChangeAspect="1" noMove="1" noResize="1" noEditPoints="1" noAdjustHandles="1" noChangeArrowheads="1" noChangeShapeType="1" noTextEdit="1"/>
              </p:cNvSpPr>
              <p:nvPr/>
            </p:nvSpPr>
            <p:spPr>
              <a:xfrm>
                <a:off x="695400" y="1196752"/>
                <a:ext cx="4821320" cy="954107"/>
              </a:xfrm>
              <a:prstGeom prst="rect">
                <a:avLst/>
              </a:prstGeom>
              <a:blipFill>
                <a:blip r:embed="rId4"/>
                <a:stretch>
                  <a:fillRect l="-2528" t="-6369"/>
                </a:stretch>
              </a:blipFill>
            </p:spPr>
            <p:txBody>
              <a:bodyPr/>
              <a:lstStyle/>
              <a:p>
                <a:r>
                  <a:rPr lang="en-US">
                    <a:noFill/>
                  </a:rPr>
                  <a:t> </a:t>
                </a:r>
              </a:p>
            </p:txBody>
          </p:sp>
        </mc:Fallback>
      </mc:AlternateContent>
    </p:spTree>
    <p:extLst>
      <p:ext uri="{BB962C8B-B14F-4D97-AF65-F5344CB8AC3E}">
        <p14:creationId xmlns:p14="http://schemas.microsoft.com/office/powerpoint/2010/main" val="2908129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89787"/>
            <a:ext cx="8229600" cy="646321"/>
          </a:xfrm>
        </p:spPr>
        <p:txBody>
          <a:bodyPr wrap="square">
            <a:spAutoFit/>
          </a:bodyPr>
          <a:lstStyle/>
          <a:p>
            <a:r>
              <a:rPr lang="en-US" altLang="en-US" sz="3600">
                <a:ea typeface="ヒラギノ角ゴ Pro W3" charset="-128"/>
              </a:rPr>
              <a:t>Exponentiation in Modular Arithmetic</a:t>
            </a:r>
          </a:p>
        </p:txBody>
      </p:sp>
      <p:sp>
        <p:nvSpPr>
          <p:cNvPr id="5" name="Content Placeholder 4"/>
          <p:cNvSpPr>
            <a:spLocks noGrp="1"/>
          </p:cNvSpPr>
          <p:nvPr>
            <p:ph idx="1"/>
          </p:nvPr>
        </p:nvSpPr>
        <p:spPr>
          <a:xfrm>
            <a:off x="498744" y="1102744"/>
            <a:ext cx="11089232" cy="1308099"/>
          </a:xfrm>
        </p:spPr>
        <p:txBody>
          <a:bodyPr/>
          <a:lstStyle/>
          <a:p>
            <a:r>
              <a:rPr lang="en-AU" sz="2800"/>
              <a:t>Both encryption and decryption in RSA involve raising an integer to an integer power, mod </a:t>
            </a:r>
            <a:r>
              <a:rPr lang="en-AU" sz="2800" i="1"/>
              <a:t>n</a:t>
            </a:r>
          </a:p>
          <a:p>
            <a:r>
              <a:rPr lang="en-AU" sz="2800"/>
              <a:t>Can make use of a property of modular arithmetic:</a:t>
            </a:r>
          </a:p>
        </p:txBody>
      </p:sp>
      <p:sp>
        <p:nvSpPr>
          <p:cNvPr id="3" name="Content Placeholder 2"/>
          <p:cNvSpPr>
            <a:spLocks noGrp="1"/>
          </p:cNvSpPr>
          <p:nvPr>
            <p:ph idx="13"/>
          </p:nvPr>
        </p:nvSpPr>
        <p:spPr>
          <a:xfrm>
            <a:off x="479376" y="2777480"/>
            <a:ext cx="11089232" cy="1371600"/>
          </a:xfrm>
        </p:spPr>
        <p:txBody>
          <a:bodyPr/>
          <a:lstStyle/>
          <a:p>
            <a:pPr marL="0" indent="228600">
              <a:buNone/>
            </a:pPr>
            <a:r>
              <a:rPr lang="en-AU" sz="2800"/>
              <a:t>[(</a:t>
            </a:r>
            <a:r>
              <a:rPr lang="en-AU" sz="2800" i="1"/>
              <a:t>a </a:t>
            </a:r>
            <a:r>
              <a:rPr lang="en-AU" sz="2800"/>
              <a:t>mod </a:t>
            </a:r>
            <a:r>
              <a:rPr lang="en-AU" sz="2800" i="1"/>
              <a:t>n) x (b </a:t>
            </a:r>
            <a:r>
              <a:rPr lang="en-AU" sz="2800"/>
              <a:t>mod </a:t>
            </a:r>
            <a:r>
              <a:rPr lang="en-AU" sz="2800" i="1"/>
              <a:t>n)] </a:t>
            </a:r>
            <a:r>
              <a:rPr lang="en-AU" sz="2800"/>
              <a:t>mod </a:t>
            </a:r>
            <a:r>
              <a:rPr lang="en-AU" sz="2800" i="1"/>
              <a:t>n </a:t>
            </a:r>
            <a:r>
              <a:rPr lang="en-AU" sz="2800"/>
              <a:t>=(</a:t>
            </a:r>
            <a:r>
              <a:rPr lang="en-AU" sz="2800" i="1"/>
              <a:t>a x b) </a:t>
            </a:r>
            <a:r>
              <a:rPr lang="en-AU" sz="2800"/>
              <a:t>mod </a:t>
            </a:r>
            <a:r>
              <a:rPr lang="en-AU" sz="2800" i="1"/>
              <a:t>n</a:t>
            </a:r>
          </a:p>
          <a:p>
            <a:r>
              <a:rPr lang="en-AU" sz="2800"/>
              <a:t>With RSA you are dealing with potentially large exponents so efficiency of exponentiation is a consideration</a:t>
            </a:r>
          </a:p>
        </p:txBody>
      </p:sp>
    </p:spTree>
    <p:extLst>
      <p:ext uri="{BB962C8B-B14F-4D97-AF65-F5344CB8AC3E}">
        <p14:creationId xmlns:p14="http://schemas.microsoft.com/office/powerpoint/2010/main" val="1482787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25460"/>
            <a:ext cx="8229600" cy="646321"/>
          </a:xfrm>
        </p:spPr>
        <p:txBody>
          <a:bodyPr wrap="square">
            <a:spAutoFit/>
          </a:bodyPr>
          <a:lstStyle/>
          <a:p>
            <a:r>
              <a:rPr lang="en-US" sz="3600"/>
              <a:t>Algorithm for Computing </a:t>
            </a:r>
            <a:r>
              <a:rPr lang="en-US" sz="3600" i="1"/>
              <a:t>a</a:t>
            </a:r>
            <a:r>
              <a:rPr lang="en-US" sz="3600" i="1" baseline="30000"/>
              <a:t>b</a:t>
            </a:r>
            <a:r>
              <a:rPr lang="en-US" sz="3600" i="1"/>
              <a:t> </a:t>
            </a:r>
            <a:r>
              <a:rPr lang="en-US" sz="3600"/>
              <a:t>mod </a:t>
            </a:r>
            <a:r>
              <a:rPr lang="en-US" sz="3600" i="1"/>
              <a:t>n</a:t>
            </a:r>
            <a:endParaRPr lang="en-US" sz="360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9420" y="887951"/>
                <a:ext cx="10927180" cy="492432"/>
              </a:xfrm>
            </p:spPr>
            <p:txBody>
              <a:bodyPr wrap="square">
                <a:spAutoFit/>
              </a:bodyPr>
              <a:lstStyle/>
              <a:p>
                <a:pPr marL="0" indent="0">
                  <a:buNone/>
                </a:pPr>
                <a:r>
                  <a:rPr lang="en-US" sz="2600" i="1"/>
                  <a:t>Note: </a:t>
                </a:r>
                <a:r>
                  <a:rPr lang="en-US" sz="2600"/>
                  <a:t>The integer b is expressed as a binary number </a:t>
                </a:r>
                <a14:m>
                  <m:oMath xmlns:m="http://schemas.openxmlformats.org/officeDocument/2006/math">
                    <m:r>
                      <a:rPr lang="en-US" sz="2600" i="1" smtClean="0">
                        <a:latin typeface="Cambria Math" panose="02040503050406030204" pitchFamily="18" charset="0"/>
                      </a:rPr>
                      <m:t>𝑏</m:t>
                    </m:r>
                    <m:r>
                      <a:rPr lang="en-US" sz="260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𝑏</m:t>
                        </m:r>
                      </m:e>
                      <m:sub>
                        <m:r>
                          <a:rPr lang="en-US" sz="2600" i="1">
                            <a:latin typeface="Cambria Math" panose="02040503050406030204" pitchFamily="18" charset="0"/>
                          </a:rPr>
                          <m:t>𝑘</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𝑏</m:t>
                        </m:r>
                      </m:e>
                      <m:sub>
                        <m:r>
                          <a:rPr lang="en-US" sz="2600" i="1">
                            <a:latin typeface="Cambria Math" panose="02040503050406030204" pitchFamily="18" charset="0"/>
                          </a:rPr>
                          <m:t>𝑘</m:t>
                        </m:r>
                        <m:r>
                          <a:rPr lang="en-US" sz="2600" i="1">
                            <a:latin typeface="Cambria Math" panose="02040503050406030204" pitchFamily="18" charset="0"/>
                          </a:rPr>
                          <m:t>−1</m:t>
                        </m:r>
                      </m:sub>
                    </m:sSub>
                    <m:r>
                      <a:rPr lang="en-US" sz="2600" i="1" dirty="0">
                        <a:latin typeface="Cambria Math" panose="02040503050406030204" pitchFamily="18" charset="0"/>
                      </a:rPr>
                      <m:t>…</m:t>
                    </m:r>
                    <m:r>
                      <a:rPr lang="en-US" sz="2600" i="1" dirty="0">
                        <a:latin typeface="Cambria Math" panose="02040503050406030204" pitchFamily="18" charset="0"/>
                      </a:rPr>
                      <m:t>𝑏</m:t>
                    </m:r>
                    <m:r>
                      <a:rPr lang="en-US" sz="2600" i="1" baseline="-25000" dirty="0">
                        <a:latin typeface="Cambria Math" panose="02040503050406030204" pitchFamily="18" charset="0"/>
                      </a:rPr>
                      <m:t>0</m:t>
                    </m:r>
                  </m:oMath>
                </a14:m>
                <a:endParaRPr lang="en-US" sz="2600" i="1"/>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9420" y="887951"/>
                <a:ext cx="10927180" cy="492432"/>
              </a:xfrm>
              <a:blipFill>
                <a:blip r:embed="rId3"/>
                <a:stretch>
                  <a:fillRect l="-1004" t="-12500" b="-31250"/>
                </a:stretch>
              </a:blipFill>
            </p:spPr>
            <p:txBody>
              <a:bodyPr/>
              <a:lstStyle/>
              <a:p>
                <a:r>
                  <a:rPr lang="en-US">
                    <a:noFill/>
                  </a:rPr>
                  <a:t> </a:t>
                </a:r>
              </a:p>
            </p:txBody>
          </p:sp>
        </mc:Fallback>
      </mc:AlternateContent>
      <p:pic>
        <p:nvPicPr>
          <p:cNvPr id="8" name="Picture 2" descr="The 'a' subscript b mod n algorithm reads, c gets 0; f gets 1 for i gets k downto 0 do c gets 2 times c f gets (f times f) mod n if b subscript i equals 1 then c gets c plus 1 f gets (f times a) mod n return f"/>
          <p:cNvPicPr>
            <a:picLocks noGrp="1" noChangeAspect="1" noChangeArrowheads="1"/>
          </p:cNvPicPr>
          <p:nvPr>
            <p:ph type="pic" sz="quarter" idx="15"/>
          </p:nvPr>
        </p:nvPicPr>
        <p:blipFill>
          <a:blip r:embed="rId4">
            <a:extLst>
              <a:ext uri="{28A0092B-C50C-407E-A947-70E740481C1C}">
                <a14:useLocalDpi xmlns:a14="http://schemas.microsoft.com/office/drawing/2010/main" val="0"/>
              </a:ext>
            </a:extLst>
          </a:blip>
          <a:stretch>
            <a:fillRect/>
          </a:stretch>
        </p:blipFill>
        <p:spPr bwMode="auto">
          <a:xfrm>
            <a:off x="6060507" y="1380383"/>
            <a:ext cx="6148400" cy="4920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33F4F52-20D9-4846-80FC-C548B9D095A1}"/>
                  </a:ext>
                </a:extLst>
              </p:cNvPr>
              <p:cNvSpPr/>
              <p:nvPr/>
            </p:nvSpPr>
            <p:spPr>
              <a:xfrm>
                <a:off x="475125" y="1669893"/>
                <a:ext cx="4490653" cy="1052468"/>
              </a:xfrm>
              <a:prstGeom prst="rect">
                <a:avLst/>
              </a:prstGeom>
            </p:spPr>
            <p:txBody>
              <a:bodyPr wrap="none">
                <a:spAutoFit/>
              </a:bodyPr>
              <a:lstStyle/>
              <a:p>
                <a:pPr algn="just"/>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i="1" smtClean="0">
                              <a:latin typeface="Cambria Math" panose="02040503050406030204" pitchFamily="18" charset="0"/>
                            </a:rPr>
                            <m:t>𝑎</m:t>
                          </m:r>
                        </m:e>
                        <m:sup>
                          <m:r>
                            <a:rPr lang="en-US" b="0" i="1" smtClean="0">
                              <a:latin typeface="Cambria Math" panose="02040503050406030204" pitchFamily="18" charset="0"/>
                            </a:rPr>
                            <m:t>𝑏</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𝑘</m:t>
                              </m:r>
                              <m:r>
                                <a:rPr lang="en-US" i="1">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𝑏</m:t>
                          </m:r>
                          <m:r>
                            <a:rPr lang="en-US" i="1" baseline="-25000" dirty="0">
                              <a:latin typeface="Cambria Math" panose="02040503050406030204" pitchFamily="18" charset="0"/>
                            </a:rPr>
                            <m:t>0</m:t>
                          </m:r>
                          <m:r>
                            <a:rPr lang="en-US" b="0" i="1" smtClean="0">
                              <a:latin typeface="Cambria Math" panose="02040503050406030204" pitchFamily="18" charset="0"/>
                            </a:rPr>
                            <m:t>)</m:t>
                          </m:r>
                        </m:sup>
                      </m:sSup>
                    </m:oMath>
                  </m:oMathPara>
                </a14:m>
                <a:endParaRPr lang="en-US" b="0"/>
              </a:p>
              <a:p>
                <a:r>
                  <a:rPr lang="en-US"/>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𝑘</m:t>
                            </m:r>
                          </m:sub>
                        </m:sSub>
                        <m:r>
                          <a:rPr lang="en-US" b="0" i="1" smtClean="0">
                            <a:latin typeface="Cambria Math" panose="02040503050406030204" pitchFamily="18" charset="0"/>
                          </a:rPr>
                          <m:t> +</m:t>
                        </m:r>
                        <m:r>
                          <a:rPr lang="en-US" i="1" dirty="0">
                            <a:latin typeface="Cambria Math" panose="02040503050406030204" pitchFamily="18" charset="0"/>
                          </a:rPr>
                          <m:t>…</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i="1" dirty="0">
                            <a:latin typeface="Cambria Math" panose="02040503050406030204" pitchFamily="18" charset="0"/>
                          </a:rPr>
                          <m:t>𝑏</m:t>
                        </m:r>
                        <m:r>
                          <a:rPr lang="en-US" i="1" baseline="-25000" dirty="0">
                            <a:latin typeface="Cambria Math" panose="02040503050406030204" pitchFamily="18" charset="0"/>
                          </a:rPr>
                          <m:t>0</m:t>
                        </m:r>
                        <m:r>
                          <a:rPr lang="en-US" i="1">
                            <a:latin typeface="Cambria Math" panose="02040503050406030204" pitchFamily="18" charset="0"/>
                          </a:rPr>
                          <m:t>)</m:t>
                        </m:r>
                      </m:sup>
                    </m:sSup>
                  </m:oMath>
                </a14:m>
                <a:endParaRPr lang="en-US"/>
              </a:p>
            </p:txBody>
          </p:sp>
        </mc:Choice>
        <mc:Fallback xmlns="">
          <p:sp>
            <p:nvSpPr>
              <p:cNvPr id="4" name="Rectangle 3">
                <a:extLst>
                  <a:ext uri="{FF2B5EF4-FFF2-40B4-BE49-F238E27FC236}">
                    <a16:creationId xmlns:a16="http://schemas.microsoft.com/office/drawing/2014/main" id="{A33F4F52-20D9-4846-80FC-C548B9D095A1}"/>
                  </a:ext>
                </a:extLst>
              </p:cNvPr>
              <p:cNvSpPr>
                <a:spLocks noRot="1" noChangeAspect="1" noMove="1" noResize="1" noEditPoints="1" noAdjustHandles="1" noChangeArrowheads="1" noChangeShapeType="1" noTextEdit="1"/>
              </p:cNvSpPr>
              <p:nvPr/>
            </p:nvSpPr>
            <p:spPr>
              <a:xfrm>
                <a:off x="475125" y="1669893"/>
                <a:ext cx="4490653" cy="1052468"/>
              </a:xfrm>
              <a:prstGeom prst="rect">
                <a:avLst/>
              </a:prstGeom>
              <a:blipFill>
                <a:blip r:embed="rId5"/>
                <a:stretch>
                  <a:fillRect b="-150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556891C-E1A4-4B4D-9087-D66A89B746EB}"/>
                  </a:ext>
                </a:extLst>
              </p:cNvPr>
              <p:cNvSpPr/>
              <p:nvPr/>
            </p:nvSpPr>
            <p:spPr>
              <a:xfrm>
                <a:off x="989307" y="2811767"/>
                <a:ext cx="5222581" cy="617092"/>
              </a:xfrm>
              <a:prstGeom prst="rect">
                <a:avLst/>
              </a:prstGeom>
            </p:spPr>
            <p:txBody>
              <a:bodyPr wrap="square">
                <a:spAutoFit/>
              </a:bodyPr>
              <a:lstStyle/>
              <a:p>
                <a:r>
                  <a:rPr lang="en-US"/>
                  <a:t>=</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𝑘</m:t>
                        </m:r>
                      </m:sup>
                      <m:e>
                        <m:sSup>
                          <m:sSupPr>
                            <m:ctrlPr>
                              <a:rPr lang="en-US" i="1">
                                <a:latin typeface="Cambria Math" panose="02040503050406030204" pitchFamily="18" charset="0"/>
                              </a:rPr>
                            </m:ctrlPr>
                          </m:sSupPr>
                          <m:e>
                            <m:r>
                              <a:rPr lang="en-US" i="1">
                                <a:latin typeface="Cambria Math" panose="02040503050406030204" pitchFamily="18" charset="0"/>
                              </a:rPr>
                              <m:t>𝑎</m:t>
                            </m:r>
                          </m:e>
                          <m:sup>
                            <m:sSub>
                              <m:sSubPr>
                                <m:ctrlPr>
                                  <a:rPr lang="en-US" b="0" i="1" dirty="0" smtClean="0">
                                    <a:latin typeface="Cambria Math" panose="02040503050406030204" pitchFamily="18" charset="0"/>
                                  </a:rPr>
                                </m:ctrlPr>
                              </m:sSubPr>
                              <m:e>
                                <m:r>
                                  <a:rPr lang="en-US" i="1" dirty="0">
                                    <a:latin typeface="Cambria Math" panose="02040503050406030204" pitchFamily="18" charset="0"/>
                                  </a:rPr>
                                  <m:t>𝑏</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𝑖</m:t>
                                </m:r>
                              </m:sup>
                            </m:sSup>
                          </m:sup>
                        </m:sSup>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𝑘</m:t>
                        </m:r>
                      </m:sup>
                      <m:e>
                        <m:sSup>
                          <m:sSupPr>
                            <m:ctrlPr>
                              <a:rPr lang="en-US" i="1">
                                <a:latin typeface="Cambria Math" panose="02040503050406030204" pitchFamily="18" charset="0"/>
                              </a:rPr>
                            </m:ctrlPr>
                          </m:sSupPr>
                          <m:e>
                            <m:r>
                              <a:rPr lang="en-US" b="0" i="1" smtClean="0">
                                <a:latin typeface="Cambria Math" panose="02040503050406030204" pitchFamily="18" charset="0"/>
                              </a:rPr>
                              <m:t>(</m:t>
                            </m:r>
                            <m:r>
                              <a:rPr lang="en-US" i="1">
                                <a:latin typeface="Cambria Math" panose="02040503050406030204" pitchFamily="18" charset="0"/>
                              </a:rPr>
                              <m:t>𝑎</m:t>
                            </m:r>
                          </m:e>
                          <m:sup>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𝑖</m:t>
                                </m:r>
                              </m:sub>
                            </m:sSub>
                            <m:r>
                              <a:rPr lang="en-US" i="1" dirty="0" smtClean="0">
                                <a:latin typeface="Cambria Math" panose="02040503050406030204" pitchFamily="18" charset="0"/>
                              </a:rPr>
                              <m:t> </m:t>
                            </m:r>
                          </m:sup>
                        </m:sSup>
                        <m:sSup>
                          <m:sSupPr>
                            <m:ctrlPr>
                              <a:rPr lang="en-US" i="1">
                                <a:latin typeface="Cambria Math" panose="02040503050406030204" pitchFamily="18" charset="0"/>
                              </a:rPr>
                            </m:ctrlPr>
                          </m:sSupPr>
                          <m:e>
                            <m:r>
                              <a:rPr lang="en-US" b="0" i="1" smtClean="0">
                                <a:latin typeface="Cambria Math" panose="02040503050406030204" pitchFamily="18" charset="0"/>
                              </a:rPr>
                              <m:t>.</m:t>
                            </m:r>
                            <m:r>
                              <a:rPr lang="en-US" i="1">
                                <a:latin typeface="Cambria Math" panose="02040503050406030204" pitchFamily="18" charset="0"/>
                              </a:rPr>
                              <m:t>𝑎</m:t>
                            </m:r>
                          </m:e>
                          <m: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𝑖</m:t>
                                </m:r>
                              </m:sup>
                            </m:sSup>
                          </m:sup>
                        </m:sSup>
                        <m:r>
                          <a:rPr lang="en-US" b="0" i="1" dirty="0" smtClean="0">
                            <a:latin typeface="Cambria Math" panose="02040503050406030204" pitchFamily="18" charset="0"/>
                          </a:rPr>
                          <m:t>)</m:t>
                        </m:r>
                      </m:e>
                    </m:nary>
                  </m:oMath>
                </a14:m>
                <a:endParaRPr lang="en-US"/>
              </a:p>
            </p:txBody>
          </p:sp>
        </mc:Choice>
        <mc:Fallback xmlns="">
          <p:sp>
            <p:nvSpPr>
              <p:cNvPr id="5" name="Rectangle 4">
                <a:extLst>
                  <a:ext uri="{FF2B5EF4-FFF2-40B4-BE49-F238E27FC236}">
                    <a16:creationId xmlns:a16="http://schemas.microsoft.com/office/drawing/2014/main" id="{7556891C-E1A4-4B4D-9087-D66A89B746EB}"/>
                  </a:ext>
                </a:extLst>
              </p:cNvPr>
              <p:cNvSpPr>
                <a:spLocks noRot="1" noChangeAspect="1" noMove="1" noResize="1" noEditPoints="1" noAdjustHandles="1" noChangeArrowheads="1" noChangeShapeType="1" noTextEdit="1"/>
              </p:cNvSpPr>
              <p:nvPr/>
            </p:nvSpPr>
            <p:spPr>
              <a:xfrm>
                <a:off x="989307" y="2811767"/>
                <a:ext cx="5222581" cy="617092"/>
              </a:xfrm>
              <a:prstGeom prst="rect">
                <a:avLst/>
              </a:prstGeom>
              <a:blipFill>
                <a:blip r:embed="rId6"/>
                <a:stretch>
                  <a:fillRect l="-2334" b="-25743"/>
                </a:stretch>
              </a:blipFill>
            </p:spPr>
            <p:txBody>
              <a:bodyPr/>
              <a:lstStyle/>
              <a:p>
                <a:r>
                  <a:rPr lang="en-US">
                    <a:noFill/>
                  </a:rPr>
                  <a:t> </a:t>
                </a:r>
              </a:p>
            </p:txBody>
          </p:sp>
        </mc:Fallback>
      </mc:AlternateContent>
      <p:sp>
        <p:nvSpPr>
          <p:cNvPr id="6" name="Arrow: Down 5">
            <a:extLst>
              <a:ext uri="{FF2B5EF4-FFF2-40B4-BE49-F238E27FC236}">
                <a16:creationId xmlns:a16="http://schemas.microsoft.com/office/drawing/2014/main" id="{5ABF655E-B698-4048-8FF4-A1FD10699016}"/>
              </a:ext>
            </a:extLst>
          </p:cNvPr>
          <p:cNvSpPr/>
          <p:nvPr/>
        </p:nvSpPr>
        <p:spPr bwMode="auto">
          <a:xfrm rot="10800000">
            <a:off x="4628814" y="3715705"/>
            <a:ext cx="275208" cy="394581"/>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14956C1-4CB6-46CC-B1FB-663500DFC9D0}"/>
                  </a:ext>
                </a:extLst>
              </p:cNvPr>
              <p:cNvSpPr txBox="1"/>
              <p:nvPr/>
            </p:nvSpPr>
            <p:spPr>
              <a:xfrm>
                <a:off x="4223792" y="4221088"/>
                <a:ext cx="27520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𝑎</m:t>
                          </m:r>
                        </m:e>
                        <m:sup>
                          <m:r>
                            <a:rPr lang="en-US" b="0" i="1" smtClean="0">
                              <a:latin typeface="Cambria Math" panose="02040503050406030204" pitchFamily="18" charset="0"/>
                            </a:rPr>
                            <m:t>𝑐</m:t>
                          </m:r>
                        </m:sup>
                      </m:sSup>
                    </m:oMath>
                  </m:oMathPara>
                </a14:m>
                <a:endParaRPr lang="en-US"/>
              </a:p>
            </p:txBody>
          </p:sp>
        </mc:Choice>
        <mc:Fallback xmlns="">
          <p:sp>
            <p:nvSpPr>
              <p:cNvPr id="7" name="TextBox 6">
                <a:extLst>
                  <a:ext uri="{FF2B5EF4-FFF2-40B4-BE49-F238E27FC236}">
                    <a16:creationId xmlns:a16="http://schemas.microsoft.com/office/drawing/2014/main" id="{C14956C1-4CB6-46CC-B1FB-663500DFC9D0}"/>
                  </a:ext>
                </a:extLst>
              </p:cNvPr>
              <p:cNvSpPr txBox="1">
                <a:spLocks noRot="1" noChangeAspect="1" noMove="1" noResize="1" noEditPoints="1" noAdjustHandles="1" noChangeArrowheads="1" noChangeShapeType="1" noTextEdit="1"/>
              </p:cNvSpPr>
              <p:nvPr/>
            </p:nvSpPr>
            <p:spPr>
              <a:xfrm>
                <a:off x="4223792" y="4221088"/>
                <a:ext cx="275209" cy="523220"/>
              </a:xfrm>
              <a:prstGeom prst="rect">
                <a:avLst/>
              </a:prstGeom>
              <a:blipFill>
                <a:blip r:embed="rId7"/>
                <a:stretch>
                  <a:fillRect r="-3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4D5DACAD-6965-498F-9BD3-4775C52ACE27}"/>
                  </a:ext>
                </a:extLst>
              </p:cNvPr>
              <p:cNvSpPr/>
              <p:nvPr/>
            </p:nvSpPr>
            <p:spPr>
              <a:xfrm>
                <a:off x="557309" y="4004601"/>
                <a:ext cx="1519711" cy="6053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rPr>
                            <m:t>𝑎</m:t>
                          </m:r>
                        </m:e>
                        <m: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𝑖</m:t>
                              </m:r>
                            </m:sup>
                          </m:sSup>
                        </m:sup>
                      </m:sSup>
                    </m:oMath>
                  </m:oMathPara>
                </a14:m>
                <a:endParaRPr lang="en-US"/>
              </a:p>
            </p:txBody>
          </p:sp>
        </mc:Choice>
        <mc:Fallback xmlns="">
          <p:sp>
            <p:nvSpPr>
              <p:cNvPr id="9" name="Rectangle 8">
                <a:extLst>
                  <a:ext uri="{FF2B5EF4-FFF2-40B4-BE49-F238E27FC236}">
                    <a16:creationId xmlns:a16="http://schemas.microsoft.com/office/drawing/2014/main" id="{4D5DACAD-6965-498F-9BD3-4775C52ACE27}"/>
                  </a:ext>
                </a:extLst>
              </p:cNvPr>
              <p:cNvSpPr>
                <a:spLocks noRot="1" noChangeAspect="1" noMove="1" noResize="1" noEditPoints="1" noAdjustHandles="1" noChangeArrowheads="1" noChangeShapeType="1" noTextEdit="1"/>
              </p:cNvSpPr>
              <p:nvPr/>
            </p:nvSpPr>
            <p:spPr>
              <a:xfrm>
                <a:off x="557309" y="4004601"/>
                <a:ext cx="1519711" cy="605359"/>
              </a:xfrm>
              <a:prstGeom prst="rect">
                <a:avLst/>
              </a:prstGeom>
              <a:blipFill>
                <a:blip r:embed="rId8"/>
                <a:stretch>
                  <a:fillRect/>
                </a:stretch>
              </a:blipFill>
            </p:spPr>
            <p:txBody>
              <a:bodyPr/>
              <a:lstStyle/>
              <a:p>
                <a:r>
                  <a:rPr lang="en-US">
                    <a:noFill/>
                  </a:rPr>
                  <a:t> </a:t>
                </a:r>
              </a:p>
            </p:txBody>
          </p:sp>
        </mc:Fallback>
      </mc:AlternateContent>
      <p:sp>
        <p:nvSpPr>
          <p:cNvPr id="10" name="Arrow: Right 9">
            <a:extLst>
              <a:ext uri="{FF2B5EF4-FFF2-40B4-BE49-F238E27FC236}">
                <a16:creationId xmlns:a16="http://schemas.microsoft.com/office/drawing/2014/main" id="{B1B51A1D-6BCE-43E6-B9FF-91F9B3FE4005}"/>
              </a:ext>
            </a:extLst>
          </p:cNvPr>
          <p:cNvSpPr/>
          <p:nvPr/>
        </p:nvSpPr>
        <p:spPr bwMode="auto">
          <a:xfrm rot="5400000">
            <a:off x="937037" y="4607592"/>
            <a:ext cx="380728" cy="45114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627242A8-CFA7-44F6-8196-9A76AF0955BF}"/>
                  </a:ext>
                </a:extLst>
              </p:cNvPr>
              <p:cNvSpPr/>
              <p:nvPr/>
            </p:nvSpPr>
            <p:spPr>
              <a:xfrm>
                <a:off x="157552" y="5059101"/>
                <a:ext cx="3657411" cy="1118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 </m:t>
                          </m:r>
                          <m:r>
                            <a:rPr lang="en-US" i="1">
                              <a:latin typeface="Cambria Math" panose="02040503050406030204" pitchFamily="18" charset="0"/>
                            </a:rPr>
                            <m:t>𝑎</m:t>
                          </m:r>
                        </m:e>
                        <m: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𝑖</m:t>
                              </m:r>
                              <m:r>
                                <a:rPr lang="en-US" b="0" i="1" dirty="0" smtClean="0">
                                  <a:latin typeface="Cambria Math" panose="02040503050406030204" pitchFamily="18" charset="0"/>
                                </a:rPr>
                                <m:t>+1</m:t>
                              </m:r>
                            </m:sup>
                          </m:sSup>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𝑎</m:t>
                          </m:r>
                        </m:e>
                        <m: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2.2</m:t>
                              </m:r>
                            </m:e>
                            <m:sup>
                              <m:r>
                                <a:rPr lang="en-US" b="0" i="1" dirty="0" smtClean="0">
                                  <a:latin typeface="Cambria Math" panose="02040503050406030204" pitchFamily="18" charset="0"/>
                                </a:rPr>
                                <m:t>𝑖</m:t>
                              </m:r>
                            </m:sup>
                          </m:sSup>
                        </m:sup>
                      </m:sSup>
                    </m:oMath>
                  </m:oMathPara>
                </a14:m>
                <a:endParaRPr lang="en-US" b="0" i="1">
                  <a:latin typeface="Cambria Math" panose="02040503050406030204" pitchFamily="18" charset="0"/>
                </a:endParaRPr>
              </a:p>
              <a:p>
                <a:r>
                  <a:rPr lang="en-US" b="0"/>
                  <a:t>           </a:t>
                </a:r>
                <a14:m>
                  <m:oMath xmlns:m="http://schemas.openxmlformats.org/officeDocument/2006/math">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rPr>
                              <m:t>𝑎</m:t>
                            </m:r>
                          </m:e>
                          <m:sup>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𝑖</m:t>
                                </m:r>
                              </m:sup>
                            </m:sSup>
                          </m:sup>
                        </m:sSup>
                        <m:r>
                          <a:rPr lang="en-US" i="1" dirty="0">
                            <a:latin typeface="Cambria Math" panose="02040503050406030204" pitchFamily="18" charset="0"/>
                          </a:rPr>
                          <m:t>)</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𝑓</m:t>
                                </m:r>
                              </m:e>
                              <m:sub>
                                <m:r>
                                  <a:rPr lang="en-US" i="1" dirty="0">
                                    <a:latin typeface="Cambria Math" panose="02040503050406030204" pitchFamily="18" charset="0"/>
                                  </a:rPr>
                                  <m:t>𝑖</m:t>
                                </m:r>
                              </m:sub>
                            </m:sSub>
                          </m:e>
                        </m:d>
                      </m:e>
                      <m:sup>
                        <m:r>
                          <a:rPr lang="en-US" i="1" dirty="0">
                            <a:latin typeface="Cambria Math" panose="02040503050406030204" pitchFamily="18" charset="0"/>
                          </a:rPr>
                          <m:t>2</m:t>
                        </m:r>
                      </m:sup>
                    </m:sSup>
                  </m:oMath>
                </a14:m>
                <a:endParaRPr lang="en-US" b="0"/>
              </a:p>
            </p:txBody>
          </p:sp>
        </mc:Choice>
        <mc:Fallback xmlns="">
          <p:sp>
            <p:nvSpPr>
              <p:cNvPr id="11" name="Rectangle 10">
                <a:extLst>
                  <a:ext uri="{FF2B5EF4-FFF2-40B4-BE49-F238E27FC236}">
                    <a16:creationId xmlns:a16="http://schemas.microsoft.com/office/drawing/2014/main" id="{627242A8-CFA7-44F6-8196-9A76AF0955BF}"/>
                  </a:ext>
                </a:extLst>
              </p:cNvPr>
              <p:cNvSpPr>
                <a:spLocks noRot="1" noChangeAspect="1" noMove="1" noResize="1" noEditPoints="1" noAdjustHandles="1" noChangeArrowheads="1" noChangeShapeType="1" noTextEdit="1"/>
              </p:cNvSpPr>
              <p:nvPr/>
            </p:nvSpPr>
            <p:spPr>
              <a:xfrm>
                <a:off x="157552" y="5059101"/>
                <a:ext cx="3657411" cy="1118383"/>
              </a:xfrm>
              <a:prstGeom prst="rect">
                <a:avLst/>
              </a:prstGeom>
              <a:blipFill>
                <a:blip r:embed="rId9"/>
                <a:stretch>
                  <a:fillRect/>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F59B0E1D-96F7-4775-BAD7-7783B1DE98DE}"/>
              </a:ext>
            </a:extLst>
          </p:cNvPr>
          <p:cNvSpPr/>
          <p:nvPr/>
        </p:nvSpPr>
        <p:spPr bwMode="auto">
          <a:xfrm>
            <a:off x="1349347" y="2029933"/>
            <a:ext cx="1108773" cy="919295"/>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3" name="Right Brace 12">
            <a:extLst>
              <a:ext uri="{FF2B5EF4-FFF2-40B4-BE49-F238E27FC236}">
                <a16:creationId xmlns:a16="http://schemas.microsoft.com/office/drawing/2014/main" id="{6D8BBD52-A6EC-424F-820A-7B5647272404}"/>
              </a:ext>
            </a:extLst>
          </p:cNvPr>
          <p:cNvSpPr/>
          <p:nvPr/>
        </p:nvSpPr>
        <p:spPr bwMode="auto">
          <a:xfrm rot="5400000">
            <a:off x="4595277" y="2971607"/>
            <a:ext cx="342283" cy="1086737"/>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grpSp>
        <p:nvGrpSpPr>
          <p:cNvPr id="20" name="Group 19">
            <a:extLst>
              <a:ext uri="{FF2B5EF4-FFF2-40B4-BE49-F238E27FC236}">
                <a16:creationId xmlns:a16="http://schemas.microsoft.com/office/drawing/2014/main" id="{6DB5D2D4-E514-46CB-9724-52D87E3049B3}"/>
              </a:ext>
            </a:extLst>
          </p:cNvPr>
          <p:cNvGrpSpPr/>
          <p:nvPr/>
        </p:nvGrpSpPr>
        <p:grpSpPr>
          <a:xfrm>
            <a:off x="10209655" y="2422353"/>
            <a:ext cx="1986075" cy="2527528"/>
            <a:chOff x="4871864" y="2299050"/>
            <a:chExt cx="1986075" cy="2527528"/>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EFDD0E8-81BF-4872-A707-F1FEA210E3C9}"/>
                    </a:ext>
                  </a:extLst>
                </p:cNvPr>
                <p:cNvSpPr txBox="1"/>
                <p:nvPr/>
              </p:nvSpPr>
              <p:spPr>
                <a:xfrm>
                  <a:off x="5064765" y="2651729"/>
                  <a:ext cx="1232132" cy="5371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𝑐</m:t>
                        </m:r>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2</m:t>
                            </m:r>
                          </m:e>
                          <m:sup>
                            <m:r>
                              <a:rPr lang="en-US" b="0" i="1" smtClean="0">
                                <a:solidFill>
                                  <a:srgbClr val="FF0000"/>
                                </a:solidFill>
                                <a:latin typeface="Cambria Math" panose="02040503050406030204" pitchFamily="18" charset="0"/>
                              </a:rPr>
                              <m:t>𝑖</m:t>
                            </m:r>
                          </m:sup>
                        </m:sSup>
                      </m:oMath>
                    </m:oMathPara>
                  </a14:m>
                  <a:endParaRPr lang="en-US"/>
                </a:p>
              </p:txBody>
            </p:sp>
          </mc:Choice>
          <mc:Fallback xmlns="">
            <p:sp>
              <p:nvSpPr>
                <p:cNvPr id="14" name="TextBox 13">
                  <a:extLst>
                    <a:ext uri="{FF2B5EF4-FFF2-40B4-BE49-F238E27FC236}">
                      <a16:creationId xmlns:a16="http://schemas.microsoft.com/office/drawing/2014/main" id="{4EFDD0E8-81BF-4872-A707-F1FEA210E3C9}"/>
                    </a:ext>
                  </a:extLst>
                </p:cNvPr>
                <p:cNvSpPr txBox="1">
                  <a:spLocks noRot="1" noChangeAspect="1" noMove="1" noResize="1" noEditPoints="1" noAdjustHandles="1" noChangeArrowheads="1" noChangeShapeType="1" noTextEdit="1"/>
                </p:cNvSpPr>
                <p:nvPr/>
              </p:nvSpPr>
              <p:spPr>
                <a:xfrm>
                  <a:off x="5064765" y="2651729"/>
                  <a:ext cx="1232132" cy="53713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A4CACA4-0545-45B6-BA19-BDDB6F9BBB52}"/>
                    </a:ext>
                  </a:extLst>
                </p:cNvPr>
                <p:cNvSpPr txBox="1"/>
                <p:nvPr/>
              </p:nvSpPr>
              <p:spPr>
                <a:xfrm>
                  <a:off x="5334060" y="3986983"/>
                  <a:ext cx="1523879" cy="537135"/>
                </a:xfrm>
                <a:prstGeom prst="rect">
                  <a:avLst/>
                </a:prstGeom>
                <a:noFill/>
              </p:spPr>
              <p:txBody>
                <a:bodyPr wrap="none" rtlCol="0">
                  <a:spAutoFit/>
                </a:bodyPr>
                <a:lstStyle/>
                <a:p>
                  <a14:m>
                    <m:oMath xmlns:m="http://schemas.openxmlformats.org/officeDocument/2006/math">
                      <m:r>
                        <a:rPr lang="en-US" b="0" i="1" smtClean="0">
                          <a:solidFill>
                            <a:srgbClr val="FF0000"/>
                          </a:solidFill>
                          <a:latin typeface="Cambria Math" panose="02040503050406030204" pitchFamily="18" charset="0"/>
                        </a:rPr>
                        <m:t>𝑐</m:t>
                      </m:r>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2</m:t>
                          </m:r>
                        </m:e>
                        <m:sup>
                          <m:r>
                            <a:rPr lang="en-US" b="0" i="1" smtClean="0">
                              <a:solidFill>
                                <a:srgbClr val="FF0000"/>
                              </a:solidFill>
                              <a:latin typeface="Cambria Math" panose="02040503050406030204" pitchFamily="18" charset="0"/>
                            </a:rPr>
                            <m:t>𝑖</m:t>
                          </m:r>
                        </m:sup>
                      </m:sSup>
                    </m:oMath>
                  </a14:m>
                  <a:r>
                    <a:rPr lang="en-US">
                      <a:solidFill>
                        <a:srgbClr val="FF0000"/>
                      </a:solidFill>
                    </a:rPr>
                    <a:t>+1</a:t>
                  </a:r>
                </a:p>
              </p:txBody>
            </p:sp>
          </mc:Choice>
          <mc:Fallback xmlns="">
            <p:sp>
              <p:nvSpPr>
                <p:cNvPr id="15" name="TextBox 14">
                  <a:extLst>
                    <a:ext uri="{FF2B5EF4-FFF2-40B4-BE49-F238E27FC236}">
                      <a16:creationId xmlns:a16="http://schemas.microsoft.com/office/drawing/2014/main" id="{CA4CACA4-0545-45B6-BA19-BDDB6F9BBB52}"/>
                    </a:ext>
                  </a:extLst>
                </p:cNvPr>
                <p:cNvSpPr txBox="1">
                  <a:spLocks noRot="1" noChangeAspect="1" noMove="1" noResize="1" noEditPoints="1" noAdjustHandles="1" noChangeArrowheads="1" noChangeShapeType="1" noTextEdit="1"/>
                </p:cNvSpPr>
                <p:nvPr/>
              </p:nvSpPr>
              <p:spPr>
                <a:xfrm>
                  <a:off x="5334060" y="3986983"/>
                  <a:ext cx="1523879" cy="537135"/>
                </a:xfrm>
                <a:prstGeom prst="rect">
                  <a:avLst/>
                </a:prstGeom>
                <a:blipFill>
                  <a:blip r:embed="rId11"/>
                  <a:stretch>
                    <a:fillRect t="-7955" r="-7200" b="-31818"/>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C88E0A52-B2E8-47F4-BD84-E6F93A3DBFE7}"/>
                </a:ext>
              </a:extLst>
            </p:cNvPr>
            <p:cNvCxnSpPr/>
            <p:nvPr/>
          </p:nvCxnSpPr>
          <p:spPr bwMode="auto">
            <a:xfrm>
              <a:off x="4871864" y="2299050"/>
              <a:ext cx="0" cy="99308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BA9CD411-67AE-4F1C-8B73-CDBF29250DAB}"/>
                </a:ext>
              </a:extLst>
            </p:cNvPr>
            <p:cNvCxnSpPr/>
            <p:nvPr/>
          </p:nvCxnSpPr>
          <p:spPr bwMode="auto">
            <a:xfrm>
              <a:off x="5257508" y="3833492"/>
              <a:ext cx="0" cy="993086"/>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1593388-FC6D-414F-AF31-56E68C0377C7}"/>
                  </a:ext>
                </a:extLst>
              </p:cNvPr>
              <p:cNvSpPr txBox="1"/>
              <p:nvPr/>
            </p:nvSpPr>
            <p:spPr>
              <a:xfrm>
                <a:off x="638090" y="3583977"/>
                <a:ext cx="1232132" cy="5371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𝑐</m:t>
                      </m:r>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2</m:t>
                          </m:r>
                        </m:e>
                        <m:sup>
                          <m:r>
                            <a:rPr lang="en-US" b="0" i="1" smtClean="0">
                              <a:solidFill>
                                <a:srgbClr val="FF0000"/>
                              </a:solidFill>
                              <a:latin typeface="Cambria Math" panose="02040503050406030204" pitchFamily="18" charset="0"/>
                            </a:rPr>
                            <m:t>𝑖</m:t>
                          </m:r>
                        </m:sup>
                      </m:sSup>
                    </m:oMath>
                  </m:oMathPara>
                </a14:m>
                <a:endParaRPr lang="en-US">
                  <a:solidFill>
                    <a:srgbClr val="FF0000"/>
                  </a:solidFill>
                </a:endParaRPr>
              </a:p>
            </p:txBody>
          </p:sp>
        </mc:Choice>
        <mc:Fallback xmlns="">
          <p:sp>
            <p:nvSpPr>
              <p:cNvPr id="21" name="TextBox 20">
                <a:extLst>
                  <a:ext uri="{FF2B5EF4-FFF2-40B4-BE49-F238E27FC236}">
                    <a16:creationId xmlns:a16="http://schemas.microsoft.com/office/drawing/2014/main" id="{61593388-FC6D-414F-AF31-56E68C0377C7}"/>
                  </a:ext>
                </a:extLst>
              </p:cNvPr>
              <p:cNvSpPr txBox="1">
                <a:spLocks noRot="1" noChangeAspect="1" noMove="1" noResize="1" noEditPoints="1" noAdjustHandles="1" noChangeArrowheads="1" noChangeShapeType="1" noTextEdit="1"/>
              </p:cNvSpPr>
              <p:nvPr/>
            </p:nvSpPr>
            <p:spPr>
              <a:xfrm>
                <a:off x="638090" y="3583977"/>
                <a:ext cx="1232132" cy="537135"/>
              </a:xfrm>
              <a:prstGeom prst="rect">
                <a:avLst/>
              </a:prstGeom>
              <a:blipFill>
                <a:blip r:embed="rId12"/>
                <a:stretch>
                  <a:fillRect/>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2E4FDA47-BCEE-428A-AD2C-2025613FEAF3}"/>
              </a:ext>
            </a:extLst>
          </p:cNvPr>
          <p:cNvCxnSpPr/>
          <p:nvPr/>
        </p:nvCxnSpPr>
        <p:spPr bwMode="auto">
          <a:xfrm>
            <a:off x="3814963" y="4833163"/>
            <a:ext cx="0" cy="1709028"/>
          </a:xfrm>
          <a:prstGeom prst="line">
            <a:avLst/>
          </a:prstGeom>
          <a:solidFill>
            <a:schemeClr val="accent1"/>
          </a:solidFill>
          <a:ln w="9525"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3B10D38-27A2-4286-B900-809E087FAA94}"/>
                  </a:ext>
                </a:extLst>
              </p:cNvPr>
              <p:cNvSpPr txBox="1"/>
              <p:nvPr/>
            </p:nvSpPr>
            <p:spPr>
              <a:xfrm>
                <a:off x="4142082" y="4852929"/>
                <a:ext cx="1523879" cy="537135"/>
              </a:xfrm>
              <a:prstGeom prst="rect">
                <a:avLst/>
              </a:prstGeom>
              <a:noFill/>
            </p:spPr>
            <p:txBody>
              <a:bodyPr wrap="none" rtlCol="0">
                <a:spAutoFit/>
              </a:bodyPr>
              <a:lstStyle/>
              <a:p>
                <a14:m>
                  <m:oMath xmlns:m="http://schemas.openxmlformats.org/officeDocument/2006/math">
                    <m:r>
                      <a:rPr lang="en-US" b="0" i="1" smtClean="0">
                        <a:solidFill>
                          <a:srgbClr val="FF0000"/>
                        </a:solidFill>
                        <a:latin typeface="Cambria Math" panose="02040503050406030204" pitchFamily="18" charset="0"/>
                      </a:rPr>
                      <m:t>𝑐</m:t>
                    </m:r>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2</m:t>
                        </m:r>
                      </m:e>
                      <m:sup>
                        <m:r>
                          <a:rPr lang="en-US" b="0" i="1" smtClean="0">
                            <a:solidFill>
                              <a:srgbClr val="FF0000"/>
                            </a:solidFill>
                            <a:latin typeface="Cambria Math" panose="02040503050406030204" pitchFamily="18" charset="0"/>
                          </a:rPr>
                          <m:t>𝑖</m:t>
                        </m:r>
                      </m:sup>
                    </m:sSup>
                  </m:oMath>
                </a14:m>
                <a:r>
                  <a:rPr lang="en-US">
                    <a:solidFill>
                      <a:srgbClr val="FF0000"/>
                    </a:solidFill>
                  </a:rPr>
                  <a:t>+1</a:t>
                </a:r>
              </a:p>
            </p:txBody>
          </p:sp>
        </mc:Choice>
        <mc:Fallback xmlns="">
          <p:sp>
            <p:nvSpPr>
              <p:cNvPr id="24" name="TextBox 23">
                <a:extLst>
                  <a:ext uri="{FF2B5EF4-FFF2-40B4-BE49-F238E27FC236}">
                    <a16:creationId xmlns:a16="http://schemas.microsoft.com/office/drawing/2014/main" id="{D3B10D38-27A2-4286-B900-809E087FAA94}"/>
                  </a:ext>
                </a:extLst>
              </p:cNvPr>
              <p:cNvSpPr txBox="1">
                <a:spLocks noRot="1" noChangeAspect="1" noMove="1" noResize="1" noEditPoints="1" noAdjustHandles="1" noChangeArrowheads="1" noChangeShapeType="1" noTextEdit="1"/>
              </p:cNvSpPr>
              <p:nvPr/>
            </p:nvSpPr>
            <p:spPr>
              <a:xfrm>
                <a:off x="4142082" y="4852929"/>
                <a:ext cx="1523879" cy="537135"/>
              </a:xfrm>
              <a:prstGeom prst="rect">
                <a:avLst/>
              </a:prstGeom>
              <a:blipFill>
                <a:blip r:embed="rId13"/>
                <a:stretch>
                  <a:fillRect t="-7955" r="-7600" b="-3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3D0E90EC-CAD0-4508-A4FE-76D432862213}"/>
                  </a:ext>
                </a:extLst>
              </p:cNvPr>
              <p:cNvSpPr/>
              <p:nvPr/>
            </p:nvSpPr>
            <p:spPr>
              <a:xfrm>
                <a:off x="3675504" y="5617621"/>
                <a:ext cx="2644454"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𝑓</m:t>
                          </m:r>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𝑓</m:t>
                                  </m:r>
                                </m:e>
                                <m:sub>
                                  <m:r>
                                    <a:rPr lang="en-US" b="0" i="1" dirty="0" smtClean="0">
                                      <a:latin typeface="Cambria Math" panose="02040503050406030204" pitchFamily="18" charset="0"/>
                                    </a:rPr>
                                    <m:t>𝑖</m:t>
                                  </m:r>
                                </m:sub>
                              </m:sSub>
                            </m:e>
                          </m:d>
                        </m:e>
                        <m:sup>
                          <m:r>
                            <a:rPr lang="en-US" b="0" i="1" dirty="0" smtClean="0">
                              <a:latin typeface="Cambria Math" panose="02040503050406030204" pitchFamily="18" charset="0"/>
                            </a:rPr>
                            <m:t>2</m:t>
                          </m:r>
                        </m:sup>
                      </m:sSup>
                      <m:r>
                        <a:rPr lang="en-US" b="0" i="1" dirty="0" smtClean="0">
                          <a:latin typeface="Cambria Math" panose="02040503050406030204" pitchFamily="18" charset="0"/>
                        </a:rPr>
                        <m:t>.</m:t>
                      </m:r>
                      <m:r>
                        <a:rPr lang="en-US" b="0" i="1" dirty="0" smtClean="0">
                          <a:latin typeface="Cambria Math" panose="02040503050406030204" pitchFamily="18" charset="0"/>
                        </a:rPr>
                        <m:t>𝑎</m:t>
                      </m:r>
                    </m:oMath>
                  </m:oMathPara>
                </a14:m>
                <a:endParaRPr lang="en-US"/>
              </a:p>
            </p:txBody>
          </p:sp>
        </mc:Choice>
        <mc:Fallback xmlns="">
          <p:sp>
            <p:nvSpPr>
              <p:cNvPr id="25" name="Rectangle 24">
                <a:extLst>
                  <a:ext uri="{FF2B5EF4-FFF2-40B4-BE49-F238E27FC236}">
                    <a16:creationId xmlns:a16="http://schemas.microsoft.com/office/drawing/2014/main" id="{3D0E90EC-CAD0-4508-A4FE-76D432862213}"/>
                  </a:ext>
                </a:extLst>
              </p:cNvPr>
              <p:cNvSpPr>
                <a:spLocks noRot="1" noChangeAspect="1" noMove="1" noResize="1" noEditPoints="1" noAdjustHandles="1" noChangeArrowheads="1" noChangeShapeType="1" noTextEdit="1"/>
              </p:cNvSpPr>
              <p:nvPr/>
            </p:nvSpPr>
            <p:spPr>
              <a:xfrm>
                <a:off x="3675504" y="5617621"/>
                <a:ext cx="2644454" cy="523220"/>
              </a:xfrm>
              <a:prstGeom prst="rect">
                <a:avLst/>
              </a:prstGeom>
              <a:blipFill>
                <a:blip r:embed="rId14"/>
                <a:stretch>
                  <a:fillRect/>
                </a:stretch>
              </a:blipFill>
            </p:spPr>
            <p:txBody>
              <a:bodyPr/>
              <a:lstStyle/>
              <a:p>
                <a:r>
                  <a:rPr lang="en-US">
                    <a:noFill/>
                  </a:rPr>
                  <a:t> </a:t>
                </a:r>
              </a:p>
            </p:txBody>
          </p:sp>
        </mc:Fallback>
      </mc:AlternateContent>
      <p:sp>
        <p:nvSpPr>
          <p:cNvPr id="26" name="Arrow: Right 25">
            <a:extLst>
              <a:ext uri="{FF2B5EF4-FFF2-40B4-BE49-F238E27FC236}">
                <a16:creationId xmlns:a16="http://schemas.microsoft.com/office/drawing/2014/main" id="{204403E6-9591-4824-A7FF-815510D8CA69}"/>
              </a:ext>
            </a:extLst>
          </p:cNvPr>
          <p:cNvSpPr/>
          <p:nvPr/>
        </p:nvSpPr>
        <p:spPr bwMode="auto">
          <a:xfrm rot="5400000">
            <a:off x="4461803" y="5349889"/>
            <a:ext cx="380728" cy="45114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26281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432" y="1047559"/>
            <a:ext cx="10441160" cy="954097"/>
          </a:xfrm>
        </p:spPr>
        <p:txBody>
          <a:bodyPr wrap="square">
            <a:spAutoFit/>
          </a:bodyPr>
          <a:lstStyle/>
          <a:p>
            <a:r>
              <a:rPr lang="en-US" sz="2800"/>
              <a:t>Result of the Fast Modular Exponentiation Algorithm for </a:t>
            </a:r>
            <a:r>
              <a:rPr lang="en-US" sz="2800" i="1"/>
              <a:t>a</a:t>
            </a:r>
            <a:r>
              <a:rPr lang="en-US" sz="2800" i="1" baseline="30000"/>
              <a:t>b</a:t>
            </a:r>
            <a:r>
              <a:rPr lang="en-US" sz="2800" i="1"/>
              <a:t> </a:t>
            </a:r>
            <a:r>
              <a:rPr lang="en-US" sz="2800"/>
              <a:t>mod </a:t>
            </a:r>
            <a:r>
              <a:rPr lang="en-US" sz="2800" i="1"/>
              <a:t>n</a:t>
            </a:r>
            <a:r>
              <a:rPr lang="en-US" sz="2800"/>
              <a:t>, where </a:t>
            </a:r>
            <a:r>
              <a:rPr lang="en-US" sz="2800" i="1"/>
              <a:t>a </a:t>
            </a:r>
            <a:r>
              <a:rPr lang="en-US" sz="2800"/>
              <a:t>= 7, </a:t>
            </a:r>
            <a:r>
              <a:rPr lang="en-US" sz="2800" i="1"/>
              <a:t>b </a:t>
            </a:r>
            <a:r>
              <a:rPr lang="en-US" sz="2800"/>
              <a:t>= 560 = 1000110000, and </a:t>
            </a:r>
            <a:r>
              <a:rPr lang="en-US" sz="2800" i="1"/>
              <a:t>n </a:t>
            </a:r>
            <a:r>
              <a:rPr lang="en-US" sz="2800"/>
              <a:t>= 561</a:t>
            </a:r>
          </a:p>
        </p:txBody>
      </p:sp>
      <p:graphicFrame>
        <p:nvGraphicFramePr>
          <p:cNvPr id="3" name="Table 2"/>
          <p:cNvGraphicFramePr>
            <a:graphicFrameLocks noGrp="1"/>
          </p:cNvGraphicFramePr>
          <p:nvPr>
            <p:extLst>
              <p:ext uri="{D42A27DB-BD31-4B8C-83A1-F6EECF244321}">
                <p14:modId xmlns:p14="http://schemas.microsoft.com/office/powerpoint/2010/main" val="4121527675"/>
              </p:ext>
            </p:extLst>
          </p:nvPr>
        </p:nvGraphicFramePr>
        <p:xfrm>
          <a:off x="1575468" y="3438943"/>
          <a:ext cx="9041063" cy="2453447"/>
        </p:xfrm>
        <a:graphic>
          <a:graphicData uri="http://schemas.openxmlformats.org/drawingml/2006/table">
            <a:tbl>
              <a:tblPr firstRow="1" bandRow="1">
                <a:tableStyleId>{3B4B98B0-60AC-42C2-AFA5-B58CD77FA1E5}</a:tableStyleId>
              </a:tblPr>
              <a:tblGrid>
                <a:gridCol w="1080998">
                  <a:extLst>
                    <a:ext uri="{9D8B030D-6E8A-4147-A177-3AD203B41FA5}">
                      <a16:colId xmlns:a16="http://schemas.microsoft.com/office/drawing/2014/main" val="20000"/>
                    </a:ext>
                  </a:extLst>
                </a:gridCol>
                <a:gridCol w="884454">
                  <a:extLst>
                    <a:ext uri="{9D8B030D-6E8A-4147-A177-3AD203B41FA5}">
                      <a16:colId xmlns:a16="http://schemas.microsoft.com/office/drawing/2014/main" val="20001"/>
                    </a:ext>
                  </a:extLst>
                </a:gridCol>
                <a:gridCol w="786179">
                  <a:extLst>
                    <a:ext uri="{9D8B030D-6E8A-4147-A177-3AD203B41FA5}">
                      <a16:colId xmlns:a16="http://schemas.microsoft.com/office/drawing/2014/main" val="20002"/>
                    </a:ext>
                  </a:extLst>
                </a:gridCol>
                <a:gridCol w="786179">
                  <a:extLst>
                    <a:ext uri="{9D8B030D-6E8A-4147-A177-3AD203B41FA5}">
                      <a16:colId xmlns:a16="http://schemas.microsoft.com/office/drawing/2014/main" val="20003"/>
                    </a:ext>
                  </a:extLst>
                </a:gridCol>
                <a:gridCol w="786179">
                  <a:extLst>
                    <a:ext uri="{9D8B030D-6E8A-4147-A177-3AD203B41FA5}">
                      <a16:colId xmlns:a16="http://schemas.microsoft.com/office/drawing/2014/main" val="20004"/>
                    </a:ext>
                  </a:extLst>
                </a:gridCol>
                <a:gridCol w="786179">
                  <a:extLst>
                    <a:ext uri="{9D8B030D-6E8A-4147-A177-3AD203B41FA5}">
                      <a16:colId xmlns:a16="http://schemas.microsoft.com/office/drawing/2014/main" val="20005"/>
                    </a:ext>
                  </a:extLst>
                </a:gridCol>
                <a:gridCol w="786179">
                  <a:extLst>
                    <a:ext uri="{9D8B030D-6E8A-4147-A177-3AD203B41FA5}">
                      <a16:colId xmlns:a16="http://schemas.microsoft.com/office/drawing/2014/main" val="20006"/>
                    </a:ext>
                  </a:extLst>
                </a:gridCol>
                <a:gridCol w="786179">
                  <a:extLst>
                    <a:ext uri="{9D8B030D-6E8A-4147-A177-3AD203B41FA5}">
                      <a16:colId xmlns:a16="http://schemas.microsoft.com/office/drawing/2014/main" val="20007"/>
                    </a:ext>
                  </a:extLst>
                </a:gridCol>
                <a:gridCol w="786179">
                  <a:extLst>
                    <a:ext uri="{9D8B030D-6E8A-4147-A177-3AD203B41FA5}">
                      <a16:colId xmlns:a16="http://schemas.microsoft.com/office/drawing/2014/main" val="20008"/>
                    </a:ext>
                  </a:extLst>
                </a:gridCol>
                <a:gridCol w="786179">
                  <a:extLst>
                    <a:ext uri="{9D8B030D-6E8A-4147-A177-3AD203B41FA5}">
                      <a16:colId xmlns:a16="http://schemas.microsoft.com/office/drawing/2014/main" val="20009"/>
                    </a:ext>
                  </a:extLst>
                </a:gridCol>
                <a:gridCol w="786179">
                  <a:extLst>
                    <a:ext uri="{9D8B030D-6E8A-4147-A177-3AD203B41FA5}">
                      <a16:colId xmlns:a16="http://schemas.microsoft.com/office/drawing/2014/main" val="20010"/>
                    </a:ext>
                  </a:extLst>
                </a:gridCol>
              </a:tblGrid>
              <a:tr h="796383">
                <a:tc>
                  <a:txBody>
                    <a:bodyPr/>
                    <a:lstStyle/>
                    <a:p>
                      <a:pPr algn="ctr"/>
                      <a:r>
                        <a:rPr lang="en-IN" sz="1800" b="1" i="1" u="none" strike="noStrike" kern="1200" baseline="0">
                          <a:solidFill>
                            <a:schemeClr val="bg1"/>
                          </a:solidFill>
                          <a:latin typeface="+mn-lt"/>
                          <a:ea typeface="+mn-ea"/>
                          <a:cs typeface="+mn-cs"/>
                        </a:rPr>
                        <a:t>i</a:t>
                      </a:r>
                      <a:endParaRPr lang="en-IN" sz="1800" b="1">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9</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8</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7</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6</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5</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4</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3</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2</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1</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US" sz="1800">
                          <a:solidFill>
                            <a:schemeClr val="bg1"/>
                          </a:solidFill>
                        </a:rPr>
                        <a:t>0</a:t>
                      </a:r>
                      <a:endParaRPr lang="en-IN" sz="180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0000"/>
                  </a:ext>
                </a:extLst>
              </a:tr>
              <a:tr h="682594">
                <a:tc>
                  <a:txBody>
                    <a:bodyPr/>
                    <a:lstStyle/>
                    <a:p>
                      <a:pPr algn="ctr"/>
                      <a:r>
                        <a:rPr lang="en-IN" sz="1800" b="0" i="1" u="none" strike="noStrike" kern="1200" baseline="0">
                          <a:solidFill>
                            <a:schemeClr val="tx1"/>
                          </a:solidFill>
                          <a:latin typeface="+mn-lt"/>
                          <a:ea typeface="+mn-ea"/>
                          <a:cs typeface="+mn-cs"/>
                        </a:rPr>
                        <a:t>b</a:t>
                      </a:r>
                      <a:r>
                        <a:rPr lang="en-IN" sz="1800" b="0" i="1" u="none" strike="noStrike" kern="1200" baseline="-25000">
                          <a:solidFill>
                            <a:schemeClr val="tx1"/>
                          </a:solidFill>
                          <a:latin typeface="+mn-lt"/>
                          <a:ea typeface="+mn-ea"/>
                          <a:cs typeface="+mn-cs"/>
                        </a:rPr>
                        <a:t>i</a:t>
                      </a:r>
                      <a:endParaRPr lang="en-IN" sz="1800" baseline="-25000">
                        <a:solidFill>
                          <a:schemeClr val="tx1"/>
                        </a:solidFill>
                      </a:endParaRP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0</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0</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0</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0</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0</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0</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0</a:t>
                      </a:r>
                      <a:endParaRPr lang="en-IN" sz="1900" b="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487235">
                <a:tc>
                  <a:txBody>
                    <a:bodyPr/>
                    <a:lstStyle/>
                    <a:p>
                      <a:pPr algn="ctr"/>
                      <a:r>
                        <a:rPr lang="en-IN" sz="1800" b="0" i="1" u="none" strike="noStrike" kern="1200" baseline="0">
                          <a:solidFill>
                            <a:schemeClr val="tx1"/>
                          </a:solidFill>
                          <a:latin typeface="+mn-lt"/>
                          <a:ea typeface="+mn-ea"/>
                          <a:cs typeface="+mn-cs"/>
                        </a:rPr>
                        <a:t>c</a:t>
                      </a:r>
                      <a:endParaRPr lang="en-IN" sz="1800">
                        <a:solidFill>
                          <a:schemeClr val="tx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2</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4</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8</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17</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35</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70</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140</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280</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560</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487235">
                <a:tc>
                  <a:txBody>
                    <a:bodyPr/>
                    <a:lstStyle/>
                    <a:p>
                      <a:pPr algn="ctr"/>
                      <a:r>
                        <a:rPr lang="en-IN" sz="1800" b="0" i="1" u="none" strike="noStrike" kern="1200" baseline="0">
                          <a:solidFill>
                            <a:schemeClr val="tx1"/>
                          </a:solidFill>
                          <a:latin typeface="+mn-lt"/>
                          <a:ea typeface="+mn-ea"/>
                          <a:cs typeface="+mn-cs"/>
                        </a:rPr>
                        <a:t>f</a:t>
                      </a:r>
                      <a:endParaRPr lang="en-IN" sz="1800">
                        <a:solidFill>
                          <a:schemeClr val="tx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7</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49</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157</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526</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160</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241</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298</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166</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67</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900" b="0"/>
                        <a:t>1</a:t>
                      </a:r>
                      <a:endParaRPr lang="en-IN" sz="1900" b="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bl>
          </a:graphicData>
        </a:graphic>
      </p:graphicFrame>
      <p:sp>
        <p:nvSpPr>
          <p:cNvPr id="4" name="Title 1">
            <a:extLst>
              <a:ext uri="{FF2B5EF4-FFF2-40B4-BE49-F238E27FC236}">
                <a16:creationId xmlns:a16="http://schemas.microsoft.com/office/drawing/2014/main" id="{AA31C474-0E14-4093-9773-27D00FB78E75}"/>
              </a:ext>
            </a:extLst>
          </p:cNvPr>
          <p:cNvSpPr txBox="1">
            <a:spLocks/>
          </p:cNvSpPr>
          <p:nvPr/>
        </p:nvSpPr>
        <p:spPr bwMode="auto">
          <a:xfrm>
            <a:off x="1343472" y="35954"/>
            <a:ext cx="8229600"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spAutoFit/>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r>
              <a:rPr lang="en-US" sz="3600" kern="0"/>
              <a:t>Algorithm for Computing </a:t>
            </a:r>
            <a:r>
              <a:rPr lang="en-US" sz="3600" i="1" kern="0"/>
              <a:t>a</a:t>
            </a:r>
            <a:r>
              <a:rPr lang="en-US" sz="3600" i="1" kern="0" baseline="30000"/>
              <a:t>b</a:t>
            </a:r>
            <a:r>
              <a:rPr lang="en-US" sz="3600" i="1" kern="0"/>
              <a:t> </a:t>
            </a:r>
            <a:r>
              <a:rPr lang="en-US" sz="3600" kern="0"/>
              <a:t>mod </a:t>
            </a:r>
            <a:r>
              <a:rPr lang="en-US" sz="3600" i="1" kern="0"/>
              <a:t>n</a:t>
            </a:r>
            <a:endParaRPr lang="en-US" sz="3600" kern="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65CB11B-E694-4207-A4B1-2F8D47C6549B}"/>
                  </a:ext>
                </a:extLst>
              </p:cNvPr>
              <p:cNvSpPr txBox="1"/>
              <p:nvPr/>
            </p:nvSpPr>
            <p:spPr>
              <a:xfrm>
                <a:off x="839416" y="2332434"/>
                <a:ext cx="7708264" cy="7284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7</m:t>
                          </m:r>
                        </m:e>
                        <m:sup>
                          <m:r>
                            <a:rPr lang="en-US" sz="3600" b="0" i="1" smtClean="0">
                              <a:latin typeface="Cambria Math" panose="02040503050406030204" pitchFamily="18" charset="0"/>
                            </a:rPr>
                            <m:t>560</m:t>
                          </m:r>
                        </m:sup>
                      </m:sSup>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7</m:t>
                          </m:r>
                        </m:e>
                        <m:sup>
                          <m:sSub>
                            <m:sSubPr>
                              <m:ctrlPr>
                                <a:rPr lang="en-US" sz="3600" b="0" i="1" smtClean="0">
                                  <a:latin typeface="Cambria Math" panose="02040503050406030204" pitchFamily="18" charset="0"/>
                                </a:rPr>
                              </m:ctrlPr>
                            </m:sSubPr>
                            <m:e>
                              <m:d>
                                <m:dPr>
                                  <m:ctrlPr>
                                    <a:rPr lang="en-US" sz="3600" b="0" i="1" smtClean="0">
                                      <a:latin typeface="Cambria Math" panose="02040503050406030204" pitchFamily="18" charset="0"/>
                                    </a:rPr>
                                  </m:ctrlPr>
                                </m:dPr>
                                <m:e>
                                  <m:r>
                                    <a:rPr lang="en-US" sz="3600" b="0" i="1" smtClean="0">
                                      <a:latin typeface="Cambria Math" panose="02040503050406030204" pitchFamily="18" charset="0"/>
                                    </a:rPr>
                                    <m:t>1000110000</m:t>
                                  </m:r>
                                </m:e>
                              </m:d>
                            </m:e>
                            <m:sub>
                              <m:r>
                                <a:rPr lang="en-US" sz="3600" b="0" i="1" smtClean="0">
                                  <a:latin typeface="Cambria Math" panose="02040503050406030204" pitchFamily="18" charset="0"/>
                                </a:rPr>
                                <m:t>2</m:t>
                              </m:r>
                            </m:sub>
                          </m:sSub>
                        </m:sup>
                      </m:sSup>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7</m:t>
                          </m:r>
                        </m:e>
                        <m:sup>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2</m:t>
                              </m:r>
                            </m:e>
                            <m:sup>
                              <m:r>
                                <a:rPr lang="en-US" sz="3600" b="0" i="1" smtClean="0">
                                  <a:latin typeface="Cambria Math" panose="02040503050406030204" pitchFamily="18" charset="0"/>
                                </a:rPr>
                                <m:t>10</m:t>
                              </m:r>
                            </m:sup>
                          </m:sSup>
                        </m:sup>
                      </m:sSup>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7</m:t>
                          </m:r>
                        </m:e>
                        <m:sup>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2</m:t>
                              </m:r>
                            </m:e>
                            <m:sup>
                              <m:r>
                                <a:rPr lang="en-US" sz="3600" b="0" i="1" smtClean="0">
                                  <a:latin typeface="Cambria Math" panose="02040503050406030204" pitchFamily="18" charset="0"/>
                                </a:rPr>
                                <m:t>5</m:t>
                              </m:r>
                            </m:sup>
                          </m:sSup>
                        </m:sup>
                      </m:sSup>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7</m:t>
                          </m:r>
                        </m:e>
                        <m:sup>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2</m:t>
                              </m:r>
                            </m:e>
                            <m:sup>
                              <m:r>
                                <a:rPr lang="en-US" sz="3600" b="0" i="1" smtClean="0">
                                  <a:latin typeface="Cambria Math" panose="02040503050406030204" pitchFamily="18" charset="0"/>
                                </a:rPr>
                                <m:t>4</m:t>
                              </m:r>
                            </m:sup>
                          </m:sSup>
                        </m:sup>
                      </m:sSup>
                    </m:oMath>
                  </m:oMathPara>
                </a14:m>
                <a:endParaRPr lang="en-US" sz="3600"/>
              </a:p>
            </p:txBody>
          </p:sp>
        </mc:Choice>
        <mc:Fallback xmlns="">
          <p:sp>
            <p:nvSpPr>
              <p:cNvPr id="5" name="TextBox 4">
                <a:extLst>
                  <a:ext uri="{FF2B5EF4-FFF2-40B4-BE49-F238E27FC236}">
                    <a16:creationId xmlns:a16="http://schemas.microsoft.com/office/drawing/2014/main" id="{765CB11B-E694-4207-A4B1-2F8D47C6549B}"/>
                  </a:ext>
                </a:extLst>
              </p:cNvPr>
              <p:cNvSpPr txBox="1">
                <a:spLocks noRot="1" noChangeAspect="1" noMove="1" noResize="1" noEditPoints="1" noAdjustHandles="1" noChangeArrowheads="1" noChangeShapeType="1" noTextEdit="1"/>
              </p:cNvSpPr>
              <p:nvPr/>
            </p:nvSpPr>
            <p:spPr>
              <a:xfrm>
                <a:off x="839416" y="2332434"/>
                <a:ext cx="7708264" cy="72846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3491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16632"/>
            <a:ext cx="8507288" cy="646321"/>
          </a:xfrm>
        </p:spPr>
        <p:txBody>
          <a:bodyPr wrap="square">
            <a:spAutoFit/>
          </a:bodyPr>
          <a:lstStyle/>
          <a:p>
            <a:r>
              <a:rPr lang="en-US" altLang="en-US" sz="3600">
                <a:ea typeface="ヒラギノ角ゴ Pro W3" charset="-128"/>
              </a:rPr>
              <a:t>Efficient Operation Using the Public Key</a:t>
            </a:r>
          </a:p>
        </p:txBody>
      </p:sp>
      <p:sp>
        <p:nvSpPr>
          <p:cNvPr id="5" name="Content Placeholder 4"/>
          <p:cNvSpPr>
            <a:spLocks noGrp="1"/>
          </p:cNvSpPr>
          <p:nvPr>
            <p:ph idx="1"/>
          </p:nvPr>
        </p:nvSpPr>
        <p:spPr>
          <a:xfrm>
            <a:off x="767408" y="980728"/>
            <a:ext cx="11161240" cy="4320480"/>
          </a:xfrm>
        </p:spPr>
        <p:txBody>
          <a:bodyPr/>
          <a:lstStyle/>
          <a:p>
            <a:r>
              <a:rPr lang="en-US" sz="2600"/>
              <a:t>To speed up the operation of the </a:t>
            </a:r>
            <a:r>
              <a:rPr lang="en-US" sz="2600" spc="-300"/>
              <a:t>R S </a:t>
            </a:r>
            <a:r>
              <a:rPr lang="en-US" sz="2600"/>
              <a:t>A algorithm using the public key, a specific choice of </a:t>
            </a:r>
            <a:r>
              <a:rPr lang="en-US" sz="2600" i="1"/>
              <a:t>e </a:t>
            </a:r>
            <a:r>
              <a:rPr lang="en-US" sz="2600"/>
              <a:t>is usually made</a:t>
            </a:r>
          </a:p>
          <a:p>
            <a:r>
              <a:rPr lang="en-US" sz="2600"/>
              <a:t>The most common choice is 65537 (2</a:t>
            </a:r>
            <a:r>
              <a:rPr lang="en-US" sz="2600" baseline="30000"/>
              <a:t>16</a:t>
            </a:r>
            <a:r>
              <a:rPr lang="en-US" sz="2600"/>
              <a:t> + 1)</a:t>
            </a:r>
          </a:p>
          <a:p>
            <a:pPr lvl="1"/>
            <a:r>
              <a:rPr lang="en-US" sz="2600"/>
              <a:t>Two other popular choices are </a:t>
            </a:r>
            <a:r>
              <a:rPr lang="en-US" sz="2600" i="1"/>
              <a:t>e</a:t>
            </a:r>
            <a:r>
              <a:rPr lang="en-US" sz="2600"/>
              <a:t>=3 and </a:t>
            </a:r>
            <a:r>
              <a:rPr lang="en-US" sz="2600" i="1"/>
              <a:t>e</a:t>
            </a:r>
            <a:r>
              <a:rPr lang="en-US" sz="2600"/>
              <a:t>=17</a:t>
            </a:r>
          </a:p>
          <a:p>
            <a:pPr lvl="1"/>
            <a:r>
              <a:rPr lang="en-US" sz="2600"/>
              <a:t>Each of these choices has only two 1 bits, so the number of multiplications required to perform exponentiation is minimized</a:t>
            </a:r>
          </a:p>
          <a:p>
            <a:pPr lvl="1"/>
            <a:r>
              <a:rPr lang="en-US" sz="2600"/>
              <a:t>With a very small public key, such as </a:t>
            </a:r>
            <a:r>
              <a:rPr lang="en-US" sz="2600" i="1"/>
              <a:t>e </a:t>
            </a:r>
            <a:r>
              <a:rPr lang="en-US" sz="2600"/>
              <a:t>= 3, </a:t>
            </a:r>
            <a:r>
              <a:rPr lang="en-US" sz="2600" spc="-300"/>
              <a:t>R S </a:t>
            </a:r>
            <a:r>
              <a:rPr lang="en-US" sz="2600"/>
              <a:t>A becomes vulnerable to a </a:t>
            </a:r>
            <a:r>
              <a:rPr lang="en-US" sz="2600">
                <a:solidFill>
                  <a:srgbClr val="FF0000"/>
                </a:solidFill>
              </a:rPr>
              <a:t>simple attack</a:t>
            </a:r>
          </a:p>
        </p:txBody>
      </p:sp>
    </p:spTree>
    <p:extLst>
      <p:ext uri="{BB962C8B-B14F-4D97-AF65-F5344CB8AC3E}">
        <p14:creationId xmlns:p14="http://schemas.microsoft.com/office/powerpoint/2010/main" val="1857078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16112"/>
            <a:ext cx="8579296" cy="646321"/>
          </a:xfrm>
        </p:spPr>
        <p:txBody>
          <a:bodyPr wrap="square">
            <a:spAutoFit/>
          </a:bodyPr>
          <a:lstStyle/>
          <a:p>
            <a:r>
              <a:rPr lang="en-US" altLang="en-US" sz="3600">
                <a:ea typeface="ヒラギノ角ゴ Pro W3" charset="-128"/>
              </a:rPr>
              <a:t>Efficient Operation Using the Private Key</a:t>
            </a:r>
          </a:p>
        </p:txBody>
      </p:sp>
      <p:sp>
        <p:nvSpPr>
          <p:cNvPr id="5" name="Content Placeholder 4"/>
          <p:cNvSpPr>
            <a:spLocks noGrp="1"/>
          </p:cNvSpPr>
          <p:nvPr>
            <p:ph idx="1"/>
          </p:nvPr>
        </p:nvSpPr>
        <p:spPr>
          <a:xfrm>
            <a:off x="695400" y="980728"/>
            <a:ext cx="10801200" cy="4536503"/>
          </a:xfrm>
        </p:spPr>
        <p:txBody>
          <a:bodyPr/>
          <a:lstStyle/>
          <a:p>
            <a:r>
              <a:rPr lang="en-US" sz="2600"/>
              <a:t>Decryption uses exponentiation to power </a:t>
            </a:r>
            <a:r>
              <a:rPr lang="en-US" sz="2600" i="1"/>
              <a:t>d</a:t>
            </a:r>
          </a:p>
          <a:p>
            <a:pPr lvl="1"/>
            <a:r>
              <a:rPr lang="en-US" sz="2600"/>
              <a:t>A small value of </a:t>
            </a:r>
            <a:r>
              <a:rPr lang="en-US" sz="2600" i="1"/>
              <a:t>d </a:t>
            </a:r>
            <a:r>
              <a:rPr lang="en-US" sz="2600"/>
              <a:t>is vulnerable to a brute-force attack and to other forms of cryptanalysis</a:t>
            </a:r>
          </a:p>
          <a:p>
            <a:r>
              <a:rPr lang="en-US" sz="2600"/>
              <a:t>Can use the Chinese Remainder Theorem (</a:t>
            </a:r>
            <a:r>
              <a:rPr lang="en-US" sz="2600" spc="-300"/>
              <a:t>C R </a:t>
            </a:r>
            <a:r>
              <a:rPr lang="en-US" sz="2600"/>
              <a:t>T) to </a:t>
            </a:r>
            <a:r>
              <a:rPr lang="en-US" sz="2600">
                <a:solidFill>
                  <a:srgbClr val="FF0000"/>
                </a:solidFill>
              </a:rPr>
              <a:t>speed up computation</a:t>
            </a:r>
          </a:p>
          <a:p>
            <a:pPr lvl="1"/>
            <a:r>
              <a:rPr lang="en-US" sz="2600"/>
              <a:t>The quantities </a:t>
            </a:r>
            <a:r>
              <a:rPr lang="en-US" sz="2600" i="1"/>
              <a:t>d </a:t>
            </a:r>
            <a:r>
              <a:rPr lang="en-US" sz="2600"/>
              <a:t>mod (</a:t>
            </a:r>
            <a:r>
              <a:rPr lang="en-US" sz="2600" i="1"/>
              <a:t>p – 1) </a:t>
            </a:r>
            <a:r>
              <a:rPr lang="en-US" sz="2600"/>
              <a:t>and</a:t>
            </a:r>
            <a:r>
              <a:rPr lang="en-US" sz="2600" i="1"/>
              <a:t> d</a:t>
            </a:r>
            <a:r>
              <a:rPr lang="en-US" sz="2600"/>
              <a:t> mod (</a:t>
            </a:r>
            <a:r>
              <a:rPr lang="en-US" sz="2600" i="1"/>
              <a:t>q – 1) </a:t>
            </a:r>
            <a:r>
              <a:rPr lang="en-US" sz="2600"/>
              <a:t>can be </a:t>
            </a:r>
            <a:r>
              <a:rPr lang="en-US" sz="2600" err="1"/>
              <a:t>precalculated</a:t>
            </a:r>
            <a:endParaRPr lang="en-US" sz="2600"/>
          </a:p>
          <a:p>
            <a:pPr lvl="1"/>
            <a:r>
              <a:rPr lang="en-US" sz="2600"/>
              <a:t> End result is that the calculation is approximately four times as fast as evaluating </a:t>
            </a:r>
            <a:r>
              <a:rPr lang="en-US" sz="2600" i="1"/>
              <a:t>M = C</a:t>
            </a:r>
            <a:r>
              <a:rPr lang="en-US" sz="2600" i="1" baseline="30000"/>
              <a:t>d</a:t>
            </a:r>
            <a:r>
              <a:rPr lang="en-US" sz="2600" i="1"/>
              <a:t> </a:t>
            </a:r>
            <a:r>
              <a:rPr lang="en-US" sz="2600"/>
              <a:t>mod </a:t>
            </a:r>
            <a:r>
              <a:rPr lang="en-US" sz="2600" i="1"/>
              <a:t>n </a:t>
            </a:r>
            <a:r>
              <a:rPr lang="en-US" sz="2600"/>
              <a:t>directly</a:t>
            </a:r>
          </a:p>
        </p:txBody>
      </p:sp>
    </p:spTree>
    <p:extLst>
      <p:ext uri="{BB962C8B-B14F-4D97-AF65-F5344CB8AC3E}">
        <p14:creationId xmlns:p14="http://schemas.microsoft.com/office/powerpoint/2010/main" val="3517183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3807" y="0"/>
            <a:ext cx="7622538" cy="646321"/>
          </a:xfrm>
        </p:spPr>
        <p:txBody>
          <a:bodyPr wrap="square">
            <a:spAutoFit/>
          </a:bodyPr>
          <a:lstStyle/>
          <a:p>
            <a:r>
              <a:rPr lang="en-US" altLang="en-US" sz="3600">
                <a:ea typeface="ヒラギノ角ゴ Pro W3" charset="-128"/>
              </a:rPr>
              <a:t>Key Generation</a:t>
            </a:r>
          </a:p>
        </p:txBody>
      </p:sp>
      <p:sp>
        <p:nvSpPr>
          <p:cNvPr id="5" name="Content Placeholder 4"/>
          <p:cNvSpPr>
            <a:spLocks noGrp="1"/>
          </p:cNvSpPr>
          <p:nvPr>
            <p:ph idx="1"/>
          </p:nvPr>
        </p:nvSpPr>
        <p:spPr>
          <a:xfrm>
            <a:off x="695400" y="878004"/>
            <a:ext cx="11233248" cy="3810000"/>
          </a:xfrm>
        </p:spPr>
        <p:txBody>
          <a:bodyPr/>
          <a:lstStyle/>
          <a:p>
            <a:pPr>
              <a:lnSpc>
                <a:spcPct val="150000"/>
              </a:lnSpc>
            </a:pPr>
            <a:r>
              <a:rPr lang="en-US" sz="2600"/>
              <a:t>Before the application of the public-key cryptosystem each participant must generate a pair of keys:</a:t>
            </a:r>
          </a:p>
          <a:p>
            <a:pPr lvl="1">
              <a:lnSpc>
                <a:spcPct val="150000"/>
              </a:lnSpc>
            </a:pPr>
            <a:r>
              <a:rPr lang="en-US" sz="2600"/>
              <a:t>Determine two prime numbers </a:t>
            </a:r>
            <a:r>
              <a:rPr lang="en-AU" sz="2600" i="1"/>
              <a:t>p</a:t>
            </a:r>
            <a:r>
              <a:rPr lang="en-AU" sz="2600"/>
              <a:t> and </a:t>
            </a:r>
            <a:r>
              <a:rPr lang="en-AU" sz="2600" i="1"/>
              <a:t>q</a:t>
            </a:r>
            <a:r>
              <a:rPr lang="en-AU" sz="2600"/>
              <a:t> </a:t>
            </a:r>
          </a:p>
          <a:p>
            <a:pPr lvl="1">
              <a:lnSpc>
                <a:spcPct val="150000"/>
              </a:lnSpc>
            </a:pPr>
            <a:r>
              <a:rPr lang="en-US" sz="2600"/>
              <a:t>Select either </a:t>
            </a:r>
            <a:r>
              <a:rPr lang="en-US" sz="2600" i="1"/>
              <a:t>e</a:t>
            </a:r>
            <a:r>
              <a:rPr lang="en-US" sz="2600"/>
              <a:t> or </a:t>
            </a:r>
            <a:r>
              <a:rPr lang="en-US" sz="2600" i="1"/>
              <a:t>d</a:t>
            </a:r>
            <a:r>
              <a:rPr lang="en-US" sz="2600"/>
              <a:t> and calculate the other</a:t>
            </a:r>
          </a:p>
          <a:p>
            <a:pPr>
              <a:lnSpc>
                <a:spcPct val="150000"/>
              </a:lnSpc>
            </a:pPr>
            <a:r>
              <a:rPr lang="en-AU" sz="2600"/>
              <a:t>Because the value of </a:t>
            </a:r>
            <a:r>
              <a:rPr lang="en-AU" sz="2600" i="1"/>
              <a:t>n = </a:t>
            </a:r>
            <a:r>
              <a:rPr lang="en-AU" sz="2600" i="1" err="1"/>
              <a:t>pq</a:t>
            </a:r>
            <a:r>
              <a:rPr lang="en-AU" sz="2600" i="1"/>
              <a:t> </a:t>
            </a:r>
            <a:r>
              <a:rPr lang="en-AU" sz="2600"/>
              <a:t>will be known to any potential adversary, primes must be chosen from a sufficiently large set</a:t>
            </a:r>
          </a:p>
          <a:p>
            <a:pPr lvl="1">
              <a:lnSpc>
                <a:spcPct val="150000"/>
              </a:lnSpc>
            </a:pPr>
            <a:r>
              <a:rPr lang="en-AU" sz="2600"/>
              <a:t>The </a:t>
            </a:r>
            <a:r>
              <a:rPr lang="en-AU" sz="2600">
                <a:solidFill>
                  <a:srgbClr val="FF0000"/>
                </a:solidFill>
              </a:rPr>
              <a:t>method used for finding large primes must be reasonably efficient</a:t>
            </a:r>
          </a:p>
        </p:txBody>
      </p:sp>
    </p:spTree>
    <p:extLst>
      <p:ext uri="{BB962C8B-B14F-4D97-AF65-F5344CB8AC3E}">
        <p14:creationId xmlns:p14="http://schemas.microsoft.com/office/powerpoint/2010/main" val="17491846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0"/>
            <a:ext cx="8229600" cy="646321"/>
          </a:xfrm>
        </p:spPr>
        <p:txBody>
          <a:bodyPr wrap="square">
            <a:spAutoFit/>
          </a:bodyPr>
          <a:lstStyle/>
          <a:p>
            <a:r>
              <a:rPr lang="en-US" altLang="en-US" sz="3600">
                <a:ea typeface="ヒラギノ角ゴ Pro W3" charset="-128"/>
              </a:rPr>
              <a:t>Procedure for Picking a Prime Number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731404" y="992542"/>
                <a:ext cx="10729192" cy="4320480"/>
              </a:xfrm>
            </p:spPr>
            <p:txBody>
              <a:bodyPr/>
              <a:lstStyle/>
              <a:p>
                <a:r>
                  <a:rPr lang="en-US" sz="2600"/>
                  <a:t>Pick an odd integer </a:t>
                </a:r>
                <a:r>
                  <a:rPr lang="en-US" sz="2600" i="1"/>
                  <a:t>n</a:t>
                </a:r>
                <a:r>
                  <a:rPr lang="en-US" sz="2600"/>
                  <a:t> at random</a:t>
                </a:r>
              </a:p>
              <a:p>
                <a:r>
                  <a:rPr lang="en-US" sz="2600"/>
                  <a:t>Pick an integer </a:t>
                </a:r>
                <a:r>
                  <a:rPr lang="en-US" sz="2600" i="1"/>
                  <a:t>a &lt; n </a:t>
                </a:r>
                <a:r>
                  <a:rPr lang="en-US" sz="2600"/>
                  <a:t>at random</a:t>
                </a:r>
              </a:p>
              <a:p>
                <a:r>
                  <a:rPr lang="en-US" sz="2600"/>
                  <a:t>Perform the probabilistic </a:t>
                </a:r>
                <a:r>
                  <a:rPr lang="en-US" sz="2600" err="1"/>
                  <a:t>primality</a:t>
                </a:r>
                <a:r>
                  <a:rPr lang="en-US" sz="2600"/>
                  <a:t> test with </a:t>
                </a:r>
                <a14:m>
                  <m:oMath xmlns:m="http://schemas.openxmlformats.org/officeDocument/2006/math">
                    <m:r>
                      <a:rPr lang="en-US" sz="2600" i="1" dirty="0" smtClean="0">
                        <a:solidFill>
                          <a:srgbClr val="FF0000"/>
                        </a:solidFill>
                        <a:latin typeface="Cambria Math" panose="02040503050406030204" pitchFamily="18" charset="0"/>
                      </a:rPr>
                      <m:t>𝑎</m:t>
                    </m:r>
                  </m:oMath>
                </a14:m>
                <a:r>
                  <a:rPr lang="en-US" sz="2600" i="1"/>
                  <a:t> </a:t>
                </a:r>
                <a:r>
                  <a:rPr lang="en-US" sz="2600"/>
                  <a:t>as a parameter. If </a:t>
                </a:r>
                <a:r>
                  <a:rPr lang="en-US" sz="2600" i="1"/>
                  <a:t>n </a:t>
                </a:r>
                <a:r>
                  <a:rPr lang="en-US" sz="2600"/>
                  <a:t>fails the test, reject the value </a:t>
                </a:r>
                <a:r>
                  <a:rPr lang="en-US" sz="2600" i="1"/>
                  <a:t>n </a:t>
                </a:r>
                <a:r>
                  <a:rPr lang="en-US" sz="2600"/>
                  <a:t>and go to step 1</a:t>
                </a:r>
              </a:p>
              <a:p>
                <a:r>
                  <a:rPr lang="en-US" sz="2600"/>
                  <a:t>If </a:t>
                </a:r>
                <a:r>
                  <a:rPr lang="en-US" sz="2600" i="1"/>
                  <a:t>n </a:t>
                </a:r>
                <a:r>
                  <a:rPr lang="en-US" sz="2600"/>
                  <a:t>has passed a sufficient number of tests, accept </a:t>
                </a:r>
                <a:r>
                  <a:rPr lang="en-US" sz="2600" i="1"/>
                  <a:t>n; </a:t>
                </a:r>
                <a:r>
                  <a:rPr lang="en-US" sz="2600"/>
                  <a:t>otherwise, go to step 2</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731404" y="992542"/>
                <a:ext cx="10729192" cy="4320480"/>
              </a:xfrm>
              <a:blipFill>
                <a:blip r:embed="rId3"/>
                <a:stretch>
                  <a:fillRect l="-1307" t="-2821" r="-1080"/>
                </a:stretch>
              </a:blipFill>
            </p:spPr>
            <p:txBody>
              <a:bodyPr/>
              <a:lstStyle/>
              <a:p>
                <a:r>
                  <a:rPr lang="en-US">
                    <a:noFill/>
                  </a:rPr>
                  <a:t> </a:t>
                </a:r>
              </a:p>
            </p:txBody>
          </p:sp>
        </mc:Fallback>
      </mc:AlternateContent>
    </p:spTree>
    <p:extLst>
      <p:ext uri="{BB962C8B-B14F-4D97-AF65-F5344CB8AC3E}">
        <p14:creationId xmlns:p14="http://schemas.microsoft.com/office/powerpoint/2010/main" val="1160328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9108"/>
            <a:ext cx="7344816" cy="707876"/>
          </a:xfrm>
        </p:spPr>
        <p:txBody>
          <a:bodyPr wrap="square">
            <a:spAutoFit/>
          </a:bodyPr>
          <a:lstStyle/>
          <a:p>
            <a:r>
              <a:rPr lang="en-US" altLang="en-US">
                <a:ea typeface="ヒラギノ角ゴ Pro W3" charset="-128"/>
              </a:rPr>
              <a:t>Public-Key Cryptanalysis</a:t>
            </a:r>
          </a:p>
        </p:txBody>
      </p:sp>
      <p:sp>
        <p:nvSpPr>
          <p:cNvPr id="5" name="Content Placeholder 4"/>
          <p:cNvSpPr>
            <a:spLocks noGrp="1"/>
          </p:cNvSpPr>
          <p:nvPr>
            <p:ph idx="1"/>
          </p:nvPr>
        </p:nvSpPr>
        <p:spPr>
          <a:xfrm>
            <a:off x="407368" y="888332"/>
            <a:ext cx="11971174" cy="5081336"/>
          </a:xfrm>
        </p:spPr>
        <p:txBody>
          <a:bodyPr/>
          <a:lstStyle/>
          <a:p>
            <a:pPr>
              <a:lnSpc>
                <a:spcPct val="110000"/>
              </a:lnSpc>
            </a:pPr>
            <a:r>
              <a:rPr lang="en-US" sz="2400"/>
              <a:t>A public-key encryption scheme is vulnerable to a brute-force attack</a:t>
            </a:r>
          </a:p>
          <a:p>
            <a:pPr lvl="1">
              <a:lnSpc>
                <a:spcPct val="110000"/>
              </a:lnSpc>
            </a:pPr>
            <a:r>
              <a:rPr lang="en-US" sz="2400"/>
              <a:t>Countermeasure: use large keys</a:t>
            </a:r>
          </a:p>
          <a:p>
            <a:pPr lvl="1">
              <a:lnSpc>
                <a:spcPct val="110000"/>
              </a:lnSpc>
            </a:pPr>
            <a:r>
              <a:rPr lang="en-US" sz="2400"/>
              <a:t>Key size must be small enough for practical encryption and decryption</a:t>
            </a:r>
          </a:p>
          <a:p>
            <a:pPr lvl="1">
              <a:lnSpc>
                <a:spcPct val="110000"/>
              </a:lnSpc>
            </a:pPr>
            <a:r>
              <a:rPr lang="en-US" sz="2400"/>
              <a:t>Key sizes that have been proposed result in encryption/decryption speeds that are too slow for general-purpose use</a:t>
            </a:r>
          </a:p>
          <a:p>
            <a:pPr lvl="1">
              <a:lnSpc>
                <a:spcPct val="110000"/>
              </a:lnSpc>
            </a:pPr>
            <a:r>
              <a:rPr lang="en-US" sz="2400"/>
              <a:t>Public-key encryption is currently confined to key management and signature applications</a:t>
            </a:r>
          </a:p>
          <a:p>
            <a:pPr>
              <a:lnSpc>
                <a:spcPct val="110000"/>
              </a:lnSpc>
            </a:pPr>
            <a:r>
              <a:rPr lang="en-US" sz="2400"/>
              <a:t>Another form of attack is to find some way to compute the private key given the public key</a:t>
            </a:r>
          </a:p>
          <a:p>
            <a:pPr lvl="1">
              <a:lnSpc>
                <a:spcPct val="110000"/>
              </a:lnSpc>
            </a:pPr>
            <a:r>
              <a:rPr lang="en-US" sz="2400"/>
              <a:t>To date it has not been mathematically proven that this form of attack is infeasible for a particular public-key algorithm</a:t>
            </a:r>
          </a:p>
          <a:p>
            <a:pPr>
              <a:lnSpc>
                <a:spcPct val="110000"/>
              </a:lnSpc>
            </a:pPr>
            <a:r>
              <a:rPr lang="en-US" sz="2400"/>
              <a:t>Finally, there is a probable-message attack</a:t>
            </a:r>
          </a:p>
          <a:p>
            <a:pPr lvl="1">
              <a:lnSpc>
                <a:spcPct val="110000"/>
              </a:lnSpc>
            </a:pPr>
            <a:r>
              <a:rPr lang="en-US" sz="2400"/>
              <a:t>This attack can be thwarted by appending some random bits to simple messages</a:t>
            </a:r>
          </a:p>
        </p:txBody>
      </p:sp>
    </p:spTree>
    <p:extLst>
      <p:ext uri="{BB962C8B-B14F-4D97-AF65-F5344CB8AC3E}">
        <p14:creationId xmlns:p14="http://schemas.microsoft.com/office/powerpoint/2010/main" val="37015322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46375"/>
            <a:ext cx="7776864" cy="646321"/>
          </a:xfrm>
        </p:spPr>
        <p:txBody>
          <a:bodyPr wrap="square">
            <a:spAutoFit/>
          </a:bodyPr>
          <a:lstStyle/>
          <a:p>
            <a:r>
              <a:rPr lang="en-US" altLang="en-US" sz="3600">
                <a:ea typeface="ヒラギノ角ゴ Pro W3" charset="-128"/>
              </a:rPr>
              <a:t>The Security of </a:t>
            </a:r>
            <a:r>
              <a:rPr lang="en-US" altLang="en-US" sz="3600" spc="-450">
                <a:ea typeface="ヒラギノ角ゴ Pro W3" charset="-128"/>
              </a:rPr>
              <a:t>R S </a:t>
            </a:r>
            <a:r>
              <a:rPr lang="en-US" altLang="en-US" sz="3600">
                <a:ea typeface="ヒラギノ角ゴ Pro W3" charset="-128"/>
              </a:rPr>
              <a:t>A</a:t>
            </a:r>
          </a:p>
        </p:txBody>
      </p:sp>
      <p:sp>
        <p:nvSpPr>
          <p:cNvPr id="5" name="Content Placeholder 4"/>
          <p:cNvSpPr>
            <a:spLocks noGrp="1"/>
          </p:cNvSpPr>
          <p:nvPr>
            <p:ph idx="1"/>
          </p:nvPr>
        </p:nvSpPr>
        <p:spPr>
          <a:xfrm>
            <a:off x="0" y="980728"/>
            <a:ext cx="12432704" cy="5334000"/>
          </a:xfrm>
        </p:spPr>
        <p:txBody>
          <a:bodyPr/>
          <a:lstStyle/>
          <a:p>
            <a:pPr>
              <a:lnSpc>
                <a:spcPts val="2400"/>
              </a:lnSpc>
            </a:pPr>
            <a:r>
              <a:rPr lang="en-US" sz="2400"/>
              <a:t>Five possible approaches to attacking RSA are:</a:t>
            </a:r>
          </a:p>
          <a:p>
            <a:pPr lvl="1">
              <a:lnSpc>
                <a:spcPts val="2400"/>
              </a:lnSpc>
            </a:pPr>
            <a:r>
              <a:rPr lang="en-US" sz="2400"/>
              <a:t> </a:t>
            </a:r>
            <a:r>
              <a:rPr lang="en-US" sz="2400" b="1"/>
              <a:t>Brute force</a:t>
            </a:r>
          </a:p>
          <a:p>
            <a:pPr lvl="2">
              <a:lnSpc>
                <a:spcPts val="2400"/>
              </a:lnSpc>
            </a:pPr>
            <a:r>
              <a:rPr lang="en-US" sz="2400"/>
              <a:t>Involves trying all possible private keys</a:t>
            </a:r>
            <a:endParaRPr lang="en-AU" sz="2400"/>
          </a:p>
          <a:p>
            <a:pPr lvl="1">
              <a:lnSpc>
                <a:spcPts val="2400"/>
              </a:lnSpc>
            </a:pPr>
            <a:r>
              <a:rPr lang="en-US" sz="2400"/>
              <a:t> </a:t>
            </a:r>
            <a:r>
              <a:rPr lang="en-US" sz="2400" b="1"/>
              <a:t>Mathematical attacks </a:t>
            </a:r>
          </a:p>
          <a:p>
            <a:pPr lvl="2">
              <a:lnSpc>
                <a:spcPts val="2400"/>
              </a:lnSpc>
            </a:pPr>
            <a:r>
              <a:rPr lang="en-US" sz="2400"/>
              <a:t>There are several approaches, all equivalent in effort to factoring the product of two primes</a:t>
            </a:r>
          </a:p>
          <a:p>
            <a:pPr lvl="1">
              <a:lnSpc>
                <a:spcPts val="2400"/>
              </a:lnSpc>
            </a:pPr>
            <a:r>
              <a:rPr lang="en-US" sz="2400" b="1"/>
              <a:t>Timing attacks</a:t>
            </a:r>
          </a:p>
          <a:p>
            <a:pPr lvl="2">
              <a:lnSpc>
                <a:spcPts val="2400"/>
              </a:lnSpc>
            </a:pPr>
            <a:r>
              <a:rPr lang="en-US" sz="2400"/>
              <a:t>These depend on the running time of the decryption algorithm</a:t>
            </a:r>
          </a:p>
          <a:p>
            <a:pPr lvl="1">
              <a:lnSpc>
                <a:spcPts val="2400"/>
              </a:lnSpc>
            </a:pPr>
            <a:r>
              <a:rPr lang="en-US" sz="2400" b="1"/>
              <a:t> Hardware fault-based attack</a:t>
            </a:r>
          </a:p>
          <a:p>
            <a:pPr lvl="2">
              <a:lnSpc>
                <a:spcPts val="2400"/>
              </a:lnSpc>
            </a:pPr>
            <a:r>
              <a:rPr lang="en-US" sz="2400"/>
              <a:t>This involves inducing hardware faults in the processor that is generating digital signatures</a:t>
            </a:r>
          </a:p>
          <a:p>
            <a:pPr lvl="1">
              <a:lnSpc>
                <a:spcPts val="2400"/>
              </a:lnSpc>
            </a:pPr>
            <a:r>
              <a:rPr lang="en-US" sz="2400"/>
              <a:t> </a:t>
            </a:r>
            <a:r>
              <a:rPr lang="en-US" sz="2400" b="1"/>
              <a:t>Chosen </a:t>
            </a:r>
            <a:r>
              <a:rPr lang="en-US" sz="2400" b="1" err="1"/>
              <a:t>ciphertext</a:t>
            </a:r>
            <a:r>
              <a:rPr lang="en-US" sz="2400" b="1"/>
              <a:t> attacks</a:t>
            </a:r>
          </a:p>
          <a:p>
            <a:pPr lvl="2">
              <a:lnSpc>
                <a:spcPts val="2400"/>
              </a:lnSpc>
            </a:pPr>
            <a:r>
              <a:rPr lang="en-US" sz="2400"/>
              <a:t>This type of attack exploits properties of the RSA algorithm</a:t>
            </a:r>
            <a:endParaRPr lang="en-AU" sz="2400"/>
          </a:p>
        </p:txBody>
      </p:sp>
    </p:spTree>
    <p:extLst>
      <p:ext uri="{BB962C8B-B14F-4D97-AF65-F5344CB8AC3E}">
        <p14:creationId xmlns:p14="http://schemas.microsoft.com/office/powerpoint/2010/main" val="3846442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3">
            <a:extLst>
              <a:ext uri="{FF2B5EF4-FFF2-40B4-BE49-F238E27FC236}">
                <a16:creationId xmlns:a16="http://schemas.microsoft.com/office/drawing/2014/main" id="{3F7C19BB-5E65-4088-8C63-93E7DD7FE2DD}"/>
              </a:ext>
            </a:extLst>
          </p:cNvPr>
          <p:cNvSpPr>
            <a:spLocks noGrp="1"/>
          </p:cNvSpPr>
          <p:nvPr>
            <p:ph type="title" idx="4294967295"/>
          </p:nvPr>
        </p:nvSpPr>
        <p:spPr>
          <a:xfrm>
            <a:off x="1271464" y="0"/>
            <a:ext cx="7543800" cy="884238"/>
          </a:xfrm>
        </p:spPr>
        <p:txBody>
          <a:bodyPr anchor="ctr"/>
          <a:lstStyle/>
          <a:p>
            <a:pPr eaLnBrk="1" hangingPunct="1"/>
            <a:r>
              <a:rPr lang="en-IN" altLang="en-US" spc="-400">
                <a:ea typeface="ヒラギノ角ゴ Pro W3" charset="-128"/>
              </a:rPr>
              <a:t>A E </a:t>
            </a:r>
            <a:r>
              <a:rPr lang="en-IN" altLang="en-US">
                <a:ea typeface="ヒラギノ角ゴ Pro W3" charset="-128"/>
              </a:rPr>
              <a:t>S review</a:t>
            </a:r>
            <a:endParaRPr lang="en-US" altLang="zh-CN">
              <a:ea typeface="宋体" panose="02010600030101010101" pitchFamily="2" charset="-122"/>
              <a:cs typeface="Times New Roman" panose="02020603050405020304" pitchFamily="18" charset="0"/>
            </a:endParaRPr>
          </a:p>
        </p:txBody>
      </p:sp>
      <p:sp>
        <p:nvSpPr>
          <p:cNvPr id="35844" name="Content Placeholder 2">
            <a:extLst>
              <a:ext uri="{FF2B5EF4-FFF2-40B4-BE49-F238E27FC236}">
                <a16:creationId xmlns:a16="http://schemas.microsoft.com/office/drawing/2014/main" id="{FD98E2AB-2B55-4BCF-AE7F-7A81224D23F9}"/>
              </a:ext>
            </a:extLst>
          </p:cNvPr>
          <p:cNvSpPr>
            <a:spLocks noGrp="1"/>
          </p:cNvSpPr>
          <p:nvPr>
            <p:ph idx="4294967295"/>
          </p:nvPr>
        </p:nvSpPr>
        <p:spPr>
          <a:xfrm>
            <a:off x="767408" y="884238"/>
            <a:ext cx="11161240" cy="4411662"/>
          </a:xfrm>
        </p:spPr>
        <p:txBody>
          <a:bodyPr/>
          <a:lstStyle/>
          <a:p>
            <a:pPr eaLnBrk="1" hangingPunct="1">
              <a:buFont typeface="Wingdings" panose="05000000000000000000" pitchFamily="2" charset="2"/>
              <a:buChar char=""/>
            </a:pPr>
            <a:r>
              <a:rPr lang="en-US" altLang="zh-CN" sz="2800" b="1">
                <a:ea typeface="宋体" panose="02010600030101010101" pitchFamily="2" charset="-122"/>
                <a:cs typeface="Times New Roman" panose="02020603050405020304" pitchFamily="18" charset="0"/>
              </a:rPr>
              <a:t>substitute-bytes</a:t>
            </a:r>
            <a:r>
              <a:rPr lang="en-US" altLang="zh-CN" sz="2800">
                <a:ea typeface="宋体" panose="02010600030101010101" pitchFamily="2" charset="-122"/>
                <a:cs typeface="Times New Roman" panose="02020603050405020304" pitchFamily="18" charset="0"/>
              </a:rPr>
              <a:t> (sub)</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Non-linear operation based on a defined </a:t>
            </a:r>
            <a:r>
              <a:rPr lang="en-US" altLang="zh-CN" sz="2400" b="1">
                <a:ea typeface="宋体" panose="02010600030101010101" pitchFamily="2" charset="-122"/>
                <a:cs typeface="Times New Roman" panose="02020603050405020304" pitchFamily="18" charset="0"/>
              </a:rPr>
              <a:t>substitution box</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Used to resist cryptanalysis and other mathematical attacks</a:t>
            </a:r>
          </a:p>
          <a:p>
            <a:pPr eaLnBrk="1" hangingPunct="1">
              <a:buFont typeface="Wingdings" panose="05000000000000000000" pitchFamily="2" charset="2"/>
              <a:buChar char=""/>
            </a:pPr>
            <a:r>
              <a:rPr lang="en-US" altLang="zh-CN" sz="2800" b="1">
                <a:ea typeface="宋体" panose="02010600030101010101" pitchFamily="2" charset="-122"/>
                <a:cs typeface="Times New Roman" panose="02020603050405020304" pitchFamily="18" charset="0"/>
              </a:rPr>
              <a:t>shift-rows</a:t>
            </a:r>
            <a:r>
              <a:rPr lang="en-US" altLang="zh-CN" sz="2800">
                <a:ea typeface="宋体" panose="02010600030101010101" pitchFamily="2" charset="-122"/>
                <a:cs typeface="Times New Roman" panose="02020603050405020304" pitchFamily="18" charset="0"/>
              </a:rPr>
              <a:t> (</a:t>
            </a:r>
            <a:r>
              <a:rPr lang="en-US" altLang="zh-CN" sz="2800" err="1">
                <a:ea typeface="宋体" panose="02010600030101010101" pitchFamily="2" charset="-122"/>
                <a:cs typeface="Times New Roman" panose="02020603050405020304" pitchFamily="18" charset="0"/>
              </a:rPr>
              <a:t>shr</a:t>
            </a:r>
            <a:r>
              <a:rPr lang="en-US" altLang="zh-CN" sz="2800">
                <a:ea typeface="宋体" panose="02010600030101010101" pitchFamily="2" charset="-122"/>
                <a:cs typeface="Times New Roman" panose="02020603050405020304" pitchFamily="18" charset="0"/>
              </a:rPr>
              <a:t>)</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Linear operation for producing </a:t>
            </a:r>
            <a:r>
              <a:rPr lang="en-US" altLang="zh-CN" sz="2400" b="1">
                <a:ea typeface="宋体" panose="02010600030101010101" pitchFamily="2" charset="-122"/>
                <a:cs typeface="Times New Roman" panose="02020603050405020304" pitchFamily="18" charset="0"/>
              </a:rPr>
              <a:t>diffusion</a:t>
            </a:r>
          </a:p>
          <a:p>
            <a:pPr eaLnBrk="1" hangingPunct="1">
              <a:buFont typeface="Wingdings" panose="05000000000000000000" pitchFamily="2" charset="2"/>
              <a:buChar char=""/>
            </a:pPr>
            <a:r>
              <a:rPr lang="en-US" altLang="zh-CN" sz="2800" b="1">
                <a:ea typeface="宋体" panose="02010600030101010101" pitchFamily="2" charset="-122"/>
                <a:cs typeface="Times New Roman" panose="02020603050405020304" pitchFamily="18" charset="0"/>
              </a:rPr>
              <a:t>mix-columns</a:t>
            </a:r>
            <a:r>
              <a:rPr lang="en-US" altLang="zh-CN" sz="2800">
                <a:ea typeface="宋体" panose="02010600030101010101" pitchFamily="2" charset="-122"/>
                <a:cs typeface="Times New Roman" panose="02020603050405020304" pitchFamily="18" charset="0"/>
              </a:rPr>
              <a:t> (mic)</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Elementary operation also for producing </a:t>
            </a:r>
            <a:r>
              <a:rPr lang="en-US" altLang="zh-CN" sz="2400" b="1">
                <a:ea typeface="宋体" panose="02010600030101010101" pitchFamily="2" charset="-122"/>
                <a:cs typeface="Times New Roman" panose="02020603050405020304" pitchFamily="18" charset="0"/>
              </a:rPr>
              <a:t>diffusion</a:t>
            </a:r>
          </a:p>
          <a:p>
            <a:pPr eaLnBrk="1" hangingPunct="1">
              <a:buFont typeface="Wingdings" panose="05000000000000000000" pitchFamily="2" charset="2"/>
              <a:buChar char=""/>
            </a:pPr>
            <a:r>
              <a:rPr lang="en-US" altLang="zh-CN" sz="2800" b="1">
                <a:solidFill>
                  <a:srgbClr val="FF0000"/>
                </a:solidFill>
                <a:ea typeface="宋体" panose="02010600030101010101" pitchFamily="2" charset="-122"/>
                <a:cs typeface="Times New Roman" panose="02020603050405020304" pitchFamily="18" charset="0"/>
              </a:rPr>
              <a:t>add-round-key</a:t>
            </a:r>
            <a:r>
              <a:rPr lang="en-US" altLang="zh-CN" sz="2800">
                <a:solidFill>
                  <a:srgbClr val="FF0000"/>
                </a:solidFill>
                <a:ea typeface="宋体" panose="02010600030101010101" pitchFamily="2" charset="-122"/>
                <a:cs typeface="Times New Roman" panose="02020603050405020304" pitchFamily="18" charset="0"/>
              </a:rPr>
              <a:t> (ark) (128, 192, 256 bits)</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Simple set of ⊕ operations on state matrices </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Linear operation</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Produces </a:t>
            </a:r>
            <a:r>
              <a:rPr lang="en-US" altLang="zh-CN" sz="2400" b="1">
                <a:ea typeface="宋体" panose="02010600030101010101" pitchFamily="2" charset="-122"/>
                <a:cs typeface="Times New Roman" panose="02020603050405020304" pitchFamily="18" charset="0"/>
              </a:rPr>
              <a:t>confusion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0"/>
            <a:ext cx="8110656" cy="606967"/>
          </a:xfrm>
        </p:spPr>
        <p:txBody>
          <a:bodyPr wrap="square">
            <a:noAutofit/>
          </a:bodyPr>
          <a:lstStyle/>
          <a:p>
            <a:r>
              <a:rPr lang="en-US" altLang="en-US" sz="3600">
                <a:ea typeface="ヒラギノ角ゴ Pro W3" charset="-128"/>
              </a:rPr>
              <a:t>Timing Attacks</a:t>
            </a:r>
          </a:p>
        </p:txBody>
      </p:sp>
      <p:sp>
        <p:nvSpPr>
          <p:cNvPr id="5" name="Content Placeholder 4"/>
          <p:cNvSpPr>
            <a:spLocks noGrp="1"/>
          </p:cNvSpPr>
          <p:nvPr>
            <p:ph idx="1"/>
          </p:nvPr>
        </p:nvSpPr>
        <p:spPr>
          <a:xfrm>
            <a:off x="695400" y="908720"/>
            <a:ext cx="11269252" cy="3581400"/>
          </a:xfrm>
        </p:spPr>
        <p:txBody>
          <a:bodyPr/>
          <a:lstStyle/>
          <a:p>
            <a:pPr>
              <a:lnSpc>
                <a:spcPct val="150000"/>
              </a:lnSpc>
            </a:pPr>
            <a:r>
              <a:rPr lang="en-US" sz="2400"/>
              <a:t>Paul Kocher, a cryptographic consultant, demonstrated that a snooper can </a:t>
            </a:r>
            <a:r>
              <a:rPr lang="en-US" sz="2400">
                <a:solidFill>
                  <a:srgbClr val="FF0000"/>
                </a:solidFill>
              </a:rPr>
              <a:t>determine a private key </a:t>
            </a:r>
            <a:r>
              <a:rPr lang="en-US" sz="2400"/>
              <a:t>by keeping track of how long a computer takes to decipher messages</a:t>
            </a:r>
            <a:endParaRPr lang="en-US"/>
          </a:p>
          <a:p>
            <a:r>
              <a:rPr lang="en-US" sz="2400"/>
              <a:t>Are applicable not just to RSA but to other public-key cryptography systems</a:t>
            </a:r>
            <a:endParaRPr lang="en-US"/>
          </a:p>
          <a:p>
            <a:r>
              <a:rPr lang="en-US" sz="2400"/>
              <a:t>Are alarming for two reasons:</a:t>
            </a:r>
            <a:endParaRPr lang="en-US"/>
          </a:p>
          <a:p>
            <a:pPr lvl="1"/>
            <a:r>
              <a:rPr lang="en-US" sz="2400"/>
              <a:t>It comes from a completely unexpected direction</a:t>
            </a:r>
            <a:endParaRPr lang="en-US"/>
          </a:p>
          <a:p>
            <a:pPr lvl="1"/>
            <a:r>
              <a:rPr lang="en-US" sz="2400"/>
              <a:t>It is a ciphertext-only attack</a:t>
            </a:r>
            <a:endParaRPr lang="en-AU" sz="2400">
              <a:cs typeface="Arial"/>
            </a:endParaRPr>
          </a:p>
        </p:txBody>
      </p:sp>
    </p:spTree>
    <p:extLst>
      <p:ext uri="{BB962C8B-B14F-4D97-AF65-F5344CB8AC3E}">
        <p14:creationId xmlns:p14="http://schemas.microsoft.com/office/powerpoint/2010/main" val="16929947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0"/>
            <a:ext cx="8229600" cy="646321"/>
          </a:xfrm>
        </p:spPr>
        <p:txBody>
          <a:bodyPr wrap="square">
            <a:spAutoFit/>
          </a:bodyPr>
          <a:lstStyle/>
          <a:p>
            <a:r>
              <a:rPr lang="en-US" altLang="en-US" sz="3600">
                <a:ea typeface="ヒラギノ角ゴ Pro W3" charset="-128"/>
              </a:rPr>
              <a:t>Countermeasures</a:t>
            </a:r>
          </a:p>
        </p:txBody>
      </p:sp>
      <p:sp>
        <p:nvSpPr>
          <p:cNvPr id="5" name="Content Placeholder 4"/>
          <p:cNvSpPr>
            <a:spLocks noGrp="1"/>
          </p:cNvSpPr>
          <p:nvPr>
            <p:ph idx="1"/>
          </p:nvPr>
        </p:nvSpPr>
        <p:spPr>
          <a:xfrm>
            <a:off x="551384" y="788406"/>
            <a:ext cx="11089232" cy="5281188"/>
          </a:xfrm>
        </p:spPr>
        <p:txBody>
          <a:bodyPr/>
          <a:lstStyle/>
          <a:p>
            <a:pPr>
              <a:lnSpc>
                <a:spcPct val="120000"/>
              </a:lnSpc>
            </a:pPr>
            <a:r>
              <a:rPr lang="en-US" sz="2400" b="1"/>
              <a:t>Constant exponentiation time</a:t>
            </a:r>
          </a:p>
          <a:p>
            <a:pPr lvl="1">
              <a:lnSpc>
                <a:spcPct val="120000"/>
              </a:lnSpc>
            </a:pPr>
            <a:r>
              <a:rPr lang="en-US" sz="2400"/>
              <a:t>Ensure that all exponentiations take the same amount of time before returning a result; this is a simple fix but does degrade performance</a:t>
            </a:r>
          </a:p>
          <a:p>
            <a:pPr>
              <a:lnSpc>
                <a:spcPct val="120000"/>
              </a:lnSpc>
            </a:pPr>
            <a:r>
              <a:rPr lang="en-US" sz="2400" b="1"/>
              <a:t>Random delay</a:t>
            </a:r>
          </a:p>
          <a:p>
            <a:pPr lvl="1">
              <a:lnSpc>
                <a:spcPct val="120000"/>
              </a:lnSpc>
            </a:pPr>
            <a:r>
              <a:rPr lang="en-US" sz="2400"/>
              <a:t>Better performance could be achieved by adding a random delay to the exponentiation algorithm to confuse the timing attack</a:t>
            </a:r>
          </a:p>
          <a:p>
            <a:pPr>
              <a:lnSpc>
                <a:spcPct val="120000"/>
              </a:lnSpc>
            </a:pPr>
            <a:r>
              <a:rPr lang="en-US" sz="2400" b="1"/>
              <a:t>Blinding</a:t>
            </a:r>
          </a:p>
          <a:p>
            <a:pPr lvl="1">
              <a:lnSpc>
                <a:spcPct val="120000"/>
              </a:lnSpc>
            </a:pPr>
            <a:r>
              <a:rPr lang="en-US" sz="2400"/>
              <a:t>Multiply the ciphertext by a random number before performing exponentiation; this process prevents the attacker from knowing what ciphertext bits are being processed inside the computer and therefore prevents the </a:t>
            </a:r>
            <a:r>
              <a:rPr lang="en-US" sz="2400">
                <a:solidFill>
                  <a:srgbClr val="FF0000"/>
                </a:solidFill>
              </a:rPr>
              <a:t>bit-by-bit analysis essential to the timing attack</a:t>
            </a:r>
          </a:p>
        </p:txBody>
      </p:sp>
    </p:spTree>
    <p:extLst>
      <p:ext uri="{BB962C8B-B14F-4D97-AF65-F5344CB8AC3E}">
        <p14:creationId xmlns:p14="http://schemas.microsoft.com/office/powerpoint/2010/main" val="919683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0"/>
            <a:ext cx="8229600" cy="646321"/>
          </a:xfrm>
        </p:spPr>
        <p:txBody>
          <a:bodyPr wrap="square">
            <a:spAutoFit/>
          </a:bodyPr>
          <a:lstStyle/>
          <a:p>
            <a:r>
              <a:rPr lang="en-US" altLang="en-US" sz="3600">
                <a:ea typeface="ヒラギノ角ゴ Pro W3" charset="-128"/>
              </a:rPr>
              <a:t>Fault-Based Attack</a:t>
            </a:r>
          </a:p>
        </p:txBody>
      </p:sp>
      <p:sp>
        <p:nvSpPr>
          <p:cNvPr id="5" name="Content Placeholder 4"/>
          <p:cNvSpPr>
            <a:spLocks noGrp="1"/>
          </p:cNvSpPr>
          <p:nvPr>
            <p:ph idx="1"/>
          </p:nvPr>
        </p:nvSpPr>
        <p:spPr>
          <a:xfrm>
            <a:off x="335360" y="652591"/>
            <a:ext cx="11449272" cy="6213635"/>
          </a:xfrm>
        </p:spPr>
        <p:txBody>
          <a:bodyPr/>
          <a:lstStyle/>
          <a:p>
            <a:pPr>
              <a:lnSpc>
                <a:spcPct val="150000"/>
              </a:lnSpc>
            </a:pPr>
            <a:r>
              <a:rPr lang="en-US" sz="2400"/>
              <a:t>An attack on a processor that is generating </a:t>
            </a:r>
            <a:r>
              <a:rPr lang="en-US" sz="2400" spc="-300"/>
              <a:t>R S </a:t>
            </a:r>
            <a:r>
              <a:rPr lang="en-US" sz="2400"/>
              <a:t>A digital signatures</a:t>
            </a:r>
          </a:p>
          <a:p>
            <a:pPr lvl="1">
              <a:lnSpc>
                <a:spcPct val="150000"/>
              </a:lnSpc>
            </a:pPr>
            <a:r>
              <a:rPr lang="en-US" sz="2400"/>
              <a:t>Induces faults in the signature computation by reducing the power to the processor</a:t>
            </a:r>
          </a:p>
          <a:p>
            <a:pPr lvl="1">
              <a:lnSpc>
                <a:spcPct val="150000"/>
              </a:lnSpc>
            </a:pPr>
            <a:r>
              <a:rPr lang="en-US" sz="2400"/>
              <a:t>The faults cause the software to produce invalid signatures which can then be analyzed by the attacker to recover the private key</a:t>
            </a:r>
          </a:p>
          <a:p>
            <a:pPr>
              <a:lnSpc>
                <a:spcPct val="150000"/>
              </a:lnSpc>
            </a:pPr>
            <a:r>
              <a:rPr lang="en-US" sz="2400"/>
              <a:t>The attack algorithm involves inducing single-bit errors and observing the results</a:t>
            </a:r>
          </a:p>
          <a:p>
            <a:pPr>
              <a:lnSpc>
                <a:spcPct val="150000"/>
              </a:lnSpc>
            </a:pPr>
            <a:r>
              <a:rPr lang="en-US" sz="2400"/>
              <a:t>While worthy of consideration, this attack does not appear to be a serious threat to </a:t>
            </a:r>
            <a:r>
              <a:rPr lang="en-US" sz="2400" spc="-300"/>
              <a:t>R S </a:t>
            </a:r>
            <a:r>
              <a:rPr lang="en-US" sz="2400"/>
              <a:t>A</a:t>
            </a:r>
          </a:p>
          <a:p>
            <a:pPr lvl="1">
              <a:lnSpc>
                <a:spcPct val="150000"/>
              </a:lnSpc>
            </a:pPr>
            <a:r>
              <a:rPr lang="en-US" sz="2400"/>
              <a:t>It requires that the attacker have physical access to the target machine and is able to directly control the input power to the processor</a:t>
            </a:r>
          </a:p>
        </p:txBody>
      </p:sp>
    </p:spTree>
    <p:extLst>
      <p:ext uri="{BB962C8B-B14F-4D97-AF65-F5344CB8AC3E}">
        <p14:creationId xmlns:p14="http://schemas.microsoft.com/office/powerpoint/2010/main" val="23072887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313"/>
            <a:ext cx="8229600" cy="646321"/>
          </a:xfrm>
        </p:spPr>
        <p:txBody>
          <a:bodyPr wrap="square">
            <a:spAutoFit/>
          </a:bodyPr>
          <a:lstStyle/>
          <a:p>
            <a:r>
              <a:rPr lang="en-US" altLang="en-US" sz="3600">
                <a:ea typeface="ヒラギノ角ゴ Pro W3" charset="-128"/>
              </a:rPr>
              <a:t>Chosen </a:t>
            </a:r>
            <a:r>
              <a:rPr lang="en-US" altLang="en-US" sz="3600" err="1">
                <a:ea typeface="ヒラギノ角ゴ Pro W3" charset="-128"/>
              </a:rPr>
              <a:t>Ciphertext</a:t>
            </a:r>
            <a:r>
              <a:rPr lang="en-US" altLang="en-US" sz="3600">
                <a:ea typeface="ヒラギノ角ゴ Pro W3" charset="-128"/>
              </a:rPr>
              <a:t> Attack (</a:t>
            </a:r>
            <a:r>
              <a:rPr lang="en-US" altLang="en-US" sz="3600" spc="-450">
                <a:ea typeface="ヒラギノ角ゴ Pro W3" charset="-128"/>
              </a:rPr>
              <a:t>C </a:t>
            </a:r>
            <a:r>
              <a:rPr lang="en-US" altLang="en-US" sz="3600" spc="-450" err="1">
                <a:ea typeface="ヒラギノ角ゴ Pro W3" charset="-128"/>
              </a:rPr>
              <a:t>C</a:t>
            </a:r>
            <a:r>
              <a:rPr lang="en-US" altLang="en-US" sz="3600" spc="-450">
                <a:ea typeface="ヒラギノ角ゴ Pro W3" charset="-128"/>
              </a:rPr>
              <a:t> </a:t>
            </a:r>
            <a:r>
              <a:rPr lang="en-US" altLang="en-US" sz="3600">
                <a:ea typeface="ヒラギノ角ゴ Pro W3" charset="-128"/>
              </a:rPr>
              <a:t>A)</a:t>
            </a:r>
          </a:p>
        </p:txBody>
      </p:sp>
      <p:sp>
        <p:nvSpPr>
          <p:cNvPr id="5" name="Content Placeholder 4"/>
          <p:cNvSpPr>
            <a:spLocks noGrp="1"/>
          </p:cNvSpPr>
          <p:nvPr>
            <p:ph idx="1"/>
          </p:nvPr>
        </p:nvSpPr>
        <p:spPr>
          <a:xfrm>
            <a:off x="407368" y="646634"/>
            <a:ext cx="11784632" cy="5281188"/>
          </a:xfrm>
        </p:spPr>
        <p:txBody>
          <a:bodyPr/>
          <a:lstStyle/>
          <a:p>
            <a:pPr>
              <a:lnSpc>
                <a:spcPct val="150000"/>
              </a:lnSpc>
            </a:pPr>
            <a:r>
              <a:rPr lang="en-US" sz="2400"/>
              <a:t>The adversary chooses a number of </a:t>
            </a:r>
            <a:r>
              <a:rPr lang="en-US" sz="2400" err="1"/>
              <a:t>ciphertexts</a:t>
            </a:r>
            <a:r>
              <a:rPr lang="en-US" sz="2400"/>
              <a:t> and is then given the corresponding plaintexts, decrypted with the target’s private key</a:t>
            </a:r>
          </a:p>
          <a:p>
            <a:pPr lvl="1">
              <a:lnSpc>
                <a:spcPct val="150000"/>
              </a:lnSpc>
            </a:pPr>
            <a:r>
              <a:rPr lang="en-US" sz="2400"/>
              <a:t>Thus the adversary could select a plaintext, encrypt it with the target’s public key, and then be able to get the plaintext back by having it decrypted with the private key</a:t>
            </a:r>
          </a:p>
          <a:p>
            <a:pPr lvl="1">
              <a:lnSpc>
                <a:spcPct val="150000"/>
              </a:lnSpc>
            </a:pPr>
            <a:r>
              <a:rPr lang="en-US" sz="2400"/>
              <a:t>The adversary exploits properties of </a:t>
            </a:r>
            <a:r>
              <a:rPr lang="en-US" sz="2400" spc="-350"/>
              <a:t>R S </a:t>
            </a:r>
            <a:r>
              <a:rPr lang="en-US" sz="2400"/>
              <a:t>A and selects blocks of data that, when processed using the target’s private key, yield information needed for cryptanalysis</a:t>
            </a:r>
          </a:p>
          <a:p>
            <a:pPr>
              <a:lnSpc>
                <a:spcPct val="150000"/>
              </a:lnSpc>
              <a:spcBef>
                <a:spcPts val="600"/>
              </a:spcBef>
              <a:buClr>
                <a:schemeClr val="bg2"/>
              </a:buClr>
            </a:pPr>
            <a:r>
              <a:rPr lang="en-US" sz="2400">
                <a:cs typeface="ＭＳ Ｐゴシック" pitchFamily="-84" charset="-128"/>
              </a:rPr>
              <a:t>To counter such attacks, </a:t>
            </a:r>
            <a:r>
              <a:rPr lang="en-US" sz="2400" spc="-350">
                <a:cs typeface="ＭＳ Ｐゴシック" pitchFamily="-84" charset="-128"/>
              </a:rPr>
              <a:t>R S </a:t>
            </a:r>
            <a:r>
              <a:rPr lang="en-US" sz="2400">
                <a:cs typeface="ＭＳ Ｐゴシック" pitchFamily="-84" charset="-128"/>
              </a:rPr>
              <a:t>A Security Inc. recommends modifying the plaintext using a procedure known as </a:t>
            </a:r>
            <a:r>
              <a:rPr lang="en-US" sz="2400" i="1">
                <a:solidFill>
                  <a:srgbClr val="FF0000"/>
                </a:solidFill>
                <a:cs typeface="ＭＳ Ｐゴシック" pitchFamily="-84" charset="-128"/>
              </a:rPr>
              <a:t>optimal asymmetric encryption padding</a:t>
            </a:r>
            <a:r>
              <a:rPr lang="en-US" sz="2400">
                <a:solidFill>
                  <a:srgbClr val="FF0000"/>
                </a:solidFill>
                <a:cs typeface="ＭＳ Ｐゴシック" pitchFamily="-84" charset="-128"/>
              </a:rPr>
              <a:t> (</a:t>
            </a:r>
            <a:r>
              <a:rPr lang="en-US" sz="2400" spc="-350">
                <a:solidFill>
                  <a:srgbClr val="FF0000"/>
                </a:solidFill>
                <a:cs typeface="ＭＳ Ｐゴシック" pitchFamily="-84" charset="-128"/>
              </a:rPr>
              <a:t>O A E </a:t>
            </a:r>
            <a:r>
              <a:rPr lang="en-US" sz="2400">
                <a:solidFill>
                  <a:srgbClr val="FF0000"/>
                </a:solidFill>
                <a:cs typeface="ＭＳ Ｐゴシック" pitchFamily="-84" charset="-128"/>
              </a:rPr>
              <a:t>P)</a:t>
            </a:r>
          </a:p>
        </p:txBody>
      </p:sp>
    </p:spTree>
    <p:extLst>
      <p:ext uri="{BB962C8B-B14F-4D97-AF65-F5344CB8AC3E}">
        <p14:creationId xmlns:p14="http://schemas.microsoft.com/office/powerpoint/2010/main" val="1366934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923"/>
            <a:ext cx="12457384" cy="584765"/>
          </a:xfrm>
        </p:spPr>
        <p:txBody>
          <a:bodyPr wrap="square">
            <a:spAutoFit/>
          </a:bodyPr>
          <a:lstStyle/>
          <a:p>
            <a:r>
              <a:rPr lang="en-US" altLang="en-US" sz="3200">
                <a:ea typeface="ヒラギノ角ゴ Pro W3" charset="-128"/>
              </a:rPr>
              <a:t>Encryption Using Optimal Asymmetric Encryption Padding (</a:t>
            </a:r>
            <a:r>
              <a:rPr lang="en-US" altLang="en-US" sz="3200" spc="-450">
                <a:ea typeface="ヒラギノ角ゴ Pro W3" charset="-128"/>
              </a:rPr>
              <a:t>O A E </a:t>
            </a:r>
            <a:r>
              <a:rPr lang="en-US" altLang="en-US" sz="3200">
                <a:ea typeface="ヒラギノ角ゴ Pro W3" charset="-128"/>
              </a:rPr>
              <a:t>P)</a:t>
            </a:r>
          </a:p>
        </p:txBody>
      </p:sp>
      <p:pic>
        <p:nvPicPr>
          <p:cNvPr id="5" name="Picture 4">
            <a:extLst>
              <a:ext uri="{FF2B5EF4-FFF2-40B4-BE49-F238E27FC236}">
                <a16:creationId xmlns:a16="http://schemas.microsoft.com/office/drawing/2014/main" id="{2757B0A1-F5BB-4783-AB26-860F44B1DBCF}"/>
              </a:ext>
            </a:extLst>
          </p:cNvPr>
          <p:cNvPicPr>
            <a:picLocks noChangeAspect="1"/>
          </p:cNvPicPr>
          <p:nvPr/>
        </p:nvPicPr>
        <p:blipFill>
          <a:blip r:embed="rId3"/>
          <a:stretch>
            <a:fillRect/>
          </a:stretch>
        </p:blipFill>
        <p:spPr>
          <a:xfrm>
            <a:off x="1343472" y="1055002"/>
            <a:ext cx="9001000" cy="5802998"/>
          </a:xfrm>
          <a:prstGeom prst="rect">
            <a:avLst/>
          </a:prstGeom>
        </p:spPr>
      </p:pic>
      <p:sp>
        <p:nvSpPr>
          <p:cNvPr id="6" name="TextBox 5">
            <a:extLst>
              <a:ext uri="{FF2B5EF4-FFF2-40B4-BE49-F238E27FC236}">
                <a16:creationId xmlns:a16="http://schemas.microsoft.com/office/drawing/2014/main" id="{4197E30A-FBF7-4BD5-B278-10BEE33A0E97}"/>
              </a:ext>
            </a:extLst>
          </p:cNvPr>
          <p:cNvSpPr txBox="1"/>
          <p:nvPr/>
        </p:nvSpPr>
        <p:spPr>
          <a:xfrm>
            <a:off x="8224423" y="2564904"/>
            <a:ext cx="3344185" cy="523220"/>
          </a:xfrm>
          <a:prstGeom prst="rect">
            <a:avLst/>
          </a:prstGeom>
          <a:noFill/>
        </p:spPr>
        <p:txBody>
          <a:bodyPr wrap="none" rtlCol="0">
            <a:spAutoFit/>
          </a:bodyPr>
          <a:lstStyle/>
          <a:p>
            <a:r>
              <a:rPr lang="en-US"/>
              <a:t>MGF: a hash function</a:t>
            </a:r>
          </a:p>
        </p:txBody>
      </p:sp>
    </p:spTree>
    <p:extLst>
      <p:ext uri="{BB962C8B-B14F-4D97-AF65-F5344CB8AC3E}">
        <p14:creationId xmlns:p14="http://schemas.microsoft.com/office/powerpoint/2010/main" val="18033687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7640" y="142719"/>
            <a:ext cx="8939336" cy="615543"/>
          </a:xfrm>
        </p:spPr>
        <p:txBody>
          <a:bodyPr wrap="square">
            <a:spAutoFit/>
          </a:bodyPr>
          <a:lstStyle/>
          <a:p>
            <a:r>
              <a:rPr lang="en-US" altLang="en-US" sz="3400">
                <a:ea typeface="ヒラギノ角ゴ Pro W3" charset="-128"/>
              </a:rPr>
              <a:t>Misconceptions about Public-Key Encryption</a:t>
            </a:r>
            <a:endParaRPr lang="en-US" sz="3400"/>
          </a:p>
        </p:txBody>
      </p:sp>
      <p:sp>
        <p:nvSpPr>
          <p:cNvPr id="3" name="Content Placeholder 2"/>
          <p:cNvSpPr>
            <a:spLocks noGrp="1"/>
          </p:cNvSpPr>
          <p:nvPr>
            <p:ph idx="1"/>
          </p:nvPr>
        </p:nvSpPr>
        <p:spPr>
          <a:xfrm>
            <a:off x="659396" y="1072580"/>
            <a:ext cx="10873208" cy="3679202"/>
          </a:xfrm>
        </p:spPr>
        <p:txBody>
          <a:bodyPr wrap="square">
            <a:spAutoFit/>
          </a:bodyPr>
          <a:lstStyle/>
          <a:p>
            <a:pPr>
              <a:lnSpc>
                <a:spcPct val="130000"/>
              </a:lnSpc>
              <a:spcBef>
                <a:spcPts val="0"/>
              </a:spcBef>
            </a:pPr>
            <a:r>
              <a:rPr lang="en-US" sz="2600"/>
              <a:t>Public-key encryption is </a:t>
            </a:r>
            <a:r>
              <a:rPr lang="en-US" sz="2600">
                <a:solidFill>
                  <a:srgbClr val="FF0000"/>
                </a:solidFill>
              </a:rPr>
              <a:t>more secure </a:t>
            </a:r>
            <a:r>
              <a:rPr lang="en-US" sz="2600"/>
              <a:t>from cryptanalysis than symmetric encryption</a:t>
            </a:r>
          </a:p>
          <a:p>
            <a:pPr>
              <a:lnSpc>
                <a:spcPct val="130000"/>
              </a:lnSpc>
              <a:spcBef>
                <a:spcPts val="0"/>
              </a:spcBef>
            </a:pPr>
            <a:r>
              <a:rPr lang="en-US" sz="2600"/>
              <a:t>Public-key encryption is a general-purpose technique that has </a:t>
            </a:r>
            <a:r>
              <a:rPr lang="en-US" sz="2600">
                <a:solidFill>
                  <a:srgbClr val="FF0000"/>
                </a:solidFill>
              </a:rPr>
              <a:t>made symmetric encryption obsolete</a:t>
            </a:r>
          </a:p>
          <a:p>
            <a:pPr>
              <a:lnSpc>
                <a:spcPct val="130000"/>
              </a:lnSpc>
              <a:spcBef>
                <a:spcPts val="0"/>
              </a:spcBef>
            </a:pPr>
            <a:r>
              <a:rPr lang="en-US" sz="2600"/>
              <a:t>There is a feeling that </a:t>
            </a:r>
            <a:r>
              <a:rPr lang="en-US" sz="2600">
                <a:solidFill>
                  <a:srgbClr val="FF0000"/>
                </a:solidFill>
              </a:rPr>
              <a:t>key distribution is trivial </a:t>
            </a:r>
            <a:r>
              <a:rPr lang="en-US" sz="2600"/>
              <a:t>when using public-key encryption, compared to the cumbersome handshaking involved with key distribution centers for symmetric encryption</a:t>
            </a:r>
          </a:p>
        </p:txBody>
      </p:sp>
      <p:pic>
        <p:nvPicPr>
          <p:cNvPr id="4" name="Picture 3">
            <a:extLst>
              <a:ext uri="{FF2B5EF4-FFF2-40B4-BE49-F238E27FC236}">
                <a16:creationId xmlns:a16="http://schemas.microsoft.com/office/drawing/2014/main" id="{C346028E-88D6-452D-9BA6-DA85109AFB9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rot="3562930">
            <a:off x="9073446" y="5437121"/>
            <a:ext cx="1162275" cy="526186"/>
          </a:xfrm>
          <a:prstGeom prst="rect">
            <a:avLst/>
          </a:prstGeom>
        </p:spPr>
      </p:pic>
    </p:spTree>
    <p:extLst>
      <p:ext uri="{BB962C8B-B14F-4D97-AF65-F5344CB8AC3E}">
        <p14:creationId xmlns:p14="http://schemas.microsoft.com/office/powerpoint/2010/main" val="38070530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98953"/>
            <a:ext cx="8229600" cy="523210"/>
          </a:xfrm>
        </p:spPr>
        <p:txBody>
          <a:bodyPr wrap="square">
            <a:spAutoFit/>
          </a:bodyPr>
          <a:lstStyle/>
          <a:p>
            <a:r>
              <a:rPr lang="en-US" altLang="en-US" sz="2800">
                <a:ea typeface="ヒラギノ角ゴ Pro W3" charset="-128"/>
              </a:rPr>
              <a:t>Terminology Related to Asymmetric Encryption</a:t>
            </a:r>
            <a:endParaRPr lang="en-US" sz="2000"/>
          </a:p>
        </p:txBody>
      </p:sp>
      <p:graphicFrame>
        <p:nvGraphicFramePr>
          <p:cNvPr id="4" name="Table 3" descr="The following information is given in the table:&#10;Asymmetric Keys: Two related keys, a public key and a private key, that are used to perform complementary operations, such as encryption and decryption or signature generation and signature verification.&#10;Public Key Certificate: A digital document issued and digitally signed by the private key of a Certification Authority that binds the name of a subscriber Io a public key. The certificate indicates that the subscriber identified in the certificate has sole control and access to the corresponding private key.&#10;Public Key (Asymmetric) Cryptographic Algorithm: A cryptographic algorithm that uses two related keys, a public key and a private key. The two keys have the property that deriving the private key from the public key is computationally infeasible.&#10;Public Key Infrastructure (PKI): A set of policies, processes. server platforms, software and workstations used for the purpose of administering certificates and public-private key pairs, including the ability to issue, maintain, and revoke public key certificates.&#10;"/>
          <p:cNvGraphicFramePr>
            <a:graphicFrameLocks noGrp="1"/>
          </p:cNvGraphicFramePr>
          <p:nvPr>
            <p:extLst>
              <p:ext uri="{D42A27DB-BD31-4B8C-83A1-F6EECF244321}">
                <p14:modId xmlns:p14="http://schemas.microsoft.com/office/powerpoint/2010/main" val="2774236831"/>
              </p:ext>
            </p:extLst>
          </p:nvPr>
        </p:nvGraphicFramePr>
        <p:xfrm>
          <a:off x="920150" y="920150"/>
          <a:ext cx="10846836" cy="5016118"/>
        </p:xfrm>
        <a:graphic>
          <a:graphicData uri="http://schemas.openxmlformats.org/drawingml/2006/table">
            <a:tbl>
              <a:tblPr firstRow="1" bandRow="1">
                <a:tableStyleId>{3B4B98B0-60AC-42C2-AFA5-B58CD77FA1E5}</a:tableStyleId>
              </a:tblPr>
              <a:tblGrid>
                <a:gridCol w="10846836">
                  <a:extLst>
                    <a:ext uri="{9D8B030D-6E8A-4147-A177-3AD203B41FA5}">
                      <a16:colId xmlns:a16="http://schemas.microsoft.com/office/drawing/2014/main" val="20000"/>
                    </a:ext>
                  </a:extLst>
                </a:gridCol>
              </a:tblGrid>
              <a:tr h="1116107">
                <a:tc>
                  <a:txBody>
                    <a:bodyPr/>
                    <a:lstStyle/>
                    <a:p>
                      <a:r>
                        <a:rPr lang="en-IN" sz="1800" b="1" i="0" u="none" strike="noStrike" kern="1200" baseline="0">
                          <a:solidFill>
                            <a:schemeClr val="tx1"/>
                          </a:solidFill>
                          <a:latin typeface="+mn-lt"/>
                          <a:ea typeface="+mn-ea"/>
                          <a:cs typeface="+mn-cs"/>
                        </a:rPr>
                        <a:t>Asymmetric Keys</a:t>
                      </a:r>
                    </a:p>
                    <a:p>
                      <a:r>
                        <a:rPr lang="en-IN" sz="1800" b="0" i="0" u="none" strike="noStrike" kern="1200" baseline="0">
                          <a:solidFill>
                            <a:schemeClr val="tx1"/>
                          </a:solidFill>
                          <a:latin typeface="+mn-lt"/>
                          <a:ea typeface="+mn-ea"/>
                          <a:cs typeface="+mn-cs"/>
                        </a:rPr>
                        <a:t>Two related keys, a public key and a private key, that are used to perform complementary operations, such as encryption and decryption or signature generation and signature </a:t>
                      </a:r>
                      <a:r>
                        <a:rPr lang="en-IN" sz="1800" b="0" i="0" u="none" strike="noStrike" kern="1200" baseline="0" err="1">
                          <a:solidFill>
                            <a:schemeClr val="tx1"/>
                          </a:solidFill>
                          <a:latin typeface="+mn-lt"/>
                          <a:ea typeface="+mn-ea"/>
                          <a:cs typeface="+mn-cs"/>
                        </a:rPr>
                        <a:t>verification.X</a:t>
                      </a:r>
                      <a:r>
                        <a:rPr lang="en-IN" sz="1800" b="0" i="0" u="none" strike="noStrike" kern="1200" baseline="0">
                          <a:solidFill>
                            <a:schemeClr val="tx1"/>
                          </a:solidFill>
                          <a:latin typeface="+mn-lt"/>
                          <a:ea typeface="+mn-ea"/>
                          <a:cs typeface="+mn-cs"/>
                        </a:rPr>
                        <a:t>`</a:t>
                      </a:r>
                      <a:endParaRPr lang="en-IN" sz="1800">
                        <a:solidFill>
                          <a:schemeClr val="bg2"/>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0"/>
                  </a:ext>
                </a:extLst>
              </a:tr>
              <a:tr h="1371218">
                <a:tc>
                  <a:txBody>
                    <a:bodyPr/>
                    <a:lstStyle/>
                    <a:p>
                      <a:r>
                        <a:rPr lang="en-IN" sz="1800" b="1"/>
                        <a:t>Public Key Certificate</a:t>
                      </a:r>
                    </a:p>
                    <a:p>
                      <a:r>
                        <a:rPr lang="en-IN" sz="1800"/>
                        <a:t>A digital document issued and digitally signed by the private key of a Certification Authority that binds the</a:t>
                      </a:r>
                      <a:r>
                        <a:rPr lang="en-IN" sz="1800" baseline="0"/>
                        <a:t> </a:t>
                      </a:r>
                      <a:r>
                        <a:rPr lang="en-IN" sz="1800"/>
                        <a:t>name of a subscriber to a public key. The certificate indicates that the subscriber identified in the certificate</a:t>
                      </a:r>
                      <a:r>
                        <a:rPr lang="en-IN" sz="1800" baseline="0"/>
                        <a:t> </a:t>
                      </a:r>
                      <a:r>
                        <a:rPr lang="en-IN" sz="1800"/>
                        <a:t>has sole control and access to the corresponding private key.</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1116107">
                <a:tc>
                  <a:txBody>
                    <a:bodyPr/>
                    <a:lstStyle/>
                    <a:p>
                      <a:r>
                        <a:rPr lang="en-IN" sz="1800" b="1"/>
                        <a:t>Public Key (Asymmetric) Cryptographic Algorithm</a:t>
                      </a:r>
                    </a:p>
                    <a:p>
                      <a:r>
                        <a:rPr lang="en-IN" sz="1800"/>
                        <a:t>A cryptographic algorithm that uses two related keys, a public key and a private key. The two keys</a:t>
                      </a:r>
                      <a:r>
                        <a:rPr lang="en-IN" sz="1800" baseline="0"/>
                        <a:t> </a:t>
                      </a:r>
                      <a:r>
                        <a:rPr lang="en-IN" sz="1800"/>
                        <a:t>have the</a:t>
                      </a:r>
                      <a:r>
                        <a:rPr lang="en-IN" sz="1800" baseline="0"/>
                        <a:t> </a:t>
                      </a:r>
                      <a:r>
                        <a:rPr lang="en-IN" sz="1800"/>
                        <a:t>property that deriving the private key from the public key is computationally infeasible.</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1412686">
                <a:tc>
                  <a:txBody>
                    <a:bodyPr/>
                    <a:lstStyle/>
                    <a:p>
                      <a:r>
                        <a:rPr lang="en-IN" sz="1800" b="1"/>
                        <a:t>Public Key Infrastructure (PKI)</a:t>
                      </a:r>
                    </a:p>
                    <a:p>
                      <a:r>
                        <a:rPr lang="en-IN" sz="1800"/>
                        <a:t>A set of policies, processes, server platforms, software and workstations used for the purpose of administering</a:t>
                      </a:r>
                      <a:r>
                        <a:rPr lang="en-IN" sz="1800" baseline="0"/>
                        <a:t> </a:t>
                      </a:r>
                      <a:r>
                        <a:rPr lang="en-IN" sz="1800"/>
                        <a:t>certificates and public-private key pairs, including the ability to issue, maintain, and revoke public key</a:t>
                      </a:r>
                      <a:r>
                        <a:rPr lang="en-IN" sz="1800" baseline="0"/>
                        <a:t> </a:t>
                      </a:r>
                      <a:r>
                        <a:rPr lang="en-IN" sz="1800"/>
                        <a:t>certificates.</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bl>
          </a:graphicData>
        </a:graphic>
      </p:graphicFrame>
      <p:sp>
        <p:nvSpPr>
          <p:cNvPr id="3" name="Content Placeholder 2"/>
          <p:cNvSpPr>
            <a:spLocks noGrp="1"/>
          </p:cNvSpPr>
          <p:nvPr>
            <p:ph idx="1"/>
          </p:nvPr>
        </p:nvSpPr>
        <p:spPr>
          <a:xfrm>
            <a:off x="1981200" y="6068854"/>
            <a:ext cx="8229600" cy="338544"/>
          </a:xfrm>
        </p:spPr>
        <p:txBody>
          <a:bodyPr>
            <a:spAutoFit/>
          </a:bodyPr>
          <a:lstStyle/>
          <a:p>
            <a:pPr marL="0" indent="0">
              <a:buNone/>
            </a:pPr>
            <a:r>
              <a:rPr lang="en-US" b="1"/>
              <a:t>Source: </a:t>
            </a:r>
            <a:r>
              <a:rPr lang="en-US" i="1"/>
              <a:t>Glossary of Key Information Security Terms</a:t>
            </a:r>
            <a:r>
              <a:rPr lang="en-US"/>
              <a:t>, NISTIR 7298.</a:t>
            </a:r>
            <a:endParaRPr lang="en-US" i="1"/>
          </a:p>
        </p:txBody>
      </p:sp>
    </p:spTree>
    <p:extLst>
      <p:ext uri="{BB962C8B-B14F-4D97-AF65-F5344CB8AC3E}">
        <p14:creationId xmlns:p14="http://schemas.microsoft.com/office/powerpoint/2010/main" val="4077417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0"/>
            <a:ext cx="8229600" cy="646321"/>
          </a:xfrm>
        </p:spPr>
        <p:txBody>
          <a:bodyPr wrap="square">
            <a:spAutoFit/>
          </a:bodyPr>
          <a:lstStyle/>
          <a:p>
            <a:r>
              <a:rPr lang="en-US" altLang="en-US" sz="3600">
                <a:ea typeface="ヒラギノ角ゴ Pro W3" charset="-128"/>
              </a:rPr>
              <a:t>Summary</a:t>
            </a:r>
          </a:p>
        </p:txBody>
      </p:sp>
      <p:sp>
        <p:nvSpPr>
          <p:cNvPr id="5" name="Content Placeholder 4"/>
          <p:cNvSpPr>
            <a:spLocks noGrp="1"/>
          </p:cNvSpPr>
          <p:nvPr>
            <p:ph idx="1"/>
          </p:nvPr>
        </p:nvSpPr>
        <p:spPr>
          <a:xfrm>
            <a:off x="767408" y="1153934"/>
            <a:ext cx="10513168" cy="3970308"/>
          </a:xfrm>
        </p:spPr>
        <p:txBody>
          <a:bodyPr wrap="square">
            <a:spAutoFit/>
          </a:bodyPr>
          <a:lstStyle/>
          <a:p>
            <a:pPr>
              <a:buClr>
                <a:schemeClr val="bg2"/>
              </a:buClr>
            </a:pPr>
            <a:r>
              <a:rPr lang="en-US" sz="2800"/>
              <a:t>Present an overview of the basic principles of public-key cryptosystems</a:t>
            </a:r>
          </a:p>
          <a:p>
            <a:pPr>
              <a:buClr>
                <a:schemeClr val="bg2"/>
              </a:buClr>
            </a:pPr>
            <a:r>
              <a:rPr lang="en-US" sz="2800"/>
              <a:t>Explain the two distinct uses of public-key cryptosystems</a:t>
            </a:r>
          </a:p>
          <a:p>
            <a:pPr>
              <a:buClr>
                <a:schemeClr val="bg2"/>
              </a:buClr>
            </a:pPr>
            <a:r>
              <a:rPr lang="en-US" sz="2800"/>
              <a:t>List and explain the requirements for a public-key cryptosystem</a:t>
            </a:r>
          </a:p>
          <a:p>
            <a:pPr>
              <a:buClr>
                <a:schemeClr val="bg2"/>
              </a:buClr>
              <a:defRPr/>
            </a:pPr>
            <a:r>
              <a:rPr lang="en-US" sz="2800"/>
              <a:t>Present an overview of the </a:t>
            </a:r>
            <a:r>
              <a:rPr lang="en-US" sz="2800" spc="-300"/>
              <a:t>R S </a:t>
            </a:r>
            <a:r>
              <a:rPr lang="en-US" sz="2800"/>
              <a:t>A algorithm</a:t>
            </a:r>
          </a:p>
          <a:p>
            <a:pPr>
              <a:buClr>
                <a:schemeClr val="bg2"/>
              </a:buClr>
              <a:defRPr/>
            </a:pPr>
            <a:r>
              <a:rPr lang="en-US" sz="2800"/>
              <a:t>Understand the timing attack</a:t>
            </a:r>
          </a:p>
          <a:p>
            <a:pPr>
              <a:buClr>
                <a:schemeClr val="bg2"/>
              </a:buClr>
              <a:defRPr/>
            </a:pPr>
            <a:r>
              <a:rPr lang="en-US" sz="2800"/>
              <a:t>Summarize the relevant issues related to the complexity of algorithms</a:t>
            </a:r>
          </a:p>
        </p:txBody>
      </p:sp>
      <p:pic>
        <p:nvPicPr>
          <p:cNvPr id="1026" name="Picture 2"/>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4682443" y="4853228"/>
            <a:ext cx="2827115" cy="1458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8056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22811"/>
            <a:ext cx="6480720" cy="669918"/>
          </a:xfrm>
        </p:spPr>
        <p:txBody>
          <a:bodyPr wrap="square">
            <a:spAutoFit/>
          </a:bodyPr>
          <a:lstStyle/>
          <a:p>
            <a:r>
              <a:rPr lang="en-IN" altLang="en-US" spc="-400">
                <a:ea typeface="ヒラギノ角ゴ Pro W3" charset="-128"/>
              </a:rPr>
              <a:t>Dynamic AES?</a:t>
            </a:r>
            <a:endParaRPr lang="en-US" sz="2800"/>
          </a:p>
        </p:txBody>
      </p:sp>
      <p:pic>
        <p:nvPicPr>
          <p:cNvPr id="7" name="Picture 2" descr="Flow extends from each of 16 states to separate sub-bytes then separate states, with flow from each then leading to an illustration of shift rows. Shifts are illustrated for each state, extending left and right, four in each of four rows, to under a different state. Flow then leads from these shifted states with groups of four leading to four Mix Columns, and then flowing back to separate states, through Add Round Key r sub 0 through r sub 15, from left to right, to states."/>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225369" y="1013920"/>
            <a:ext cx="10657184" cy="5419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a:extLst>
              <a:ext uri="{FF2B5EF4-FFF2-40B4-BE49-F238E27FC236}">
                <a16:creationId xmlns:a16="http://schemas.microsoft.com/office/drawing/2014/main" id="{1A493A37-6AD4-4707-B13F-46AD5788A3E8}"/>
              </a:ext>
            </a:extLst>
          </p:cNvPr>
          <p:cNvSpPr txBox="1"/>
          <p:nvPr/>
        </p:nvSpPr>
        <p:spPr>
          <a:xfrm>
            <a:off x="119336" y="4869160"/>
            <a:ext cx="1845217" cy="1384995"/>
          </a:xfrm>
          <a:prstGeom prst="rect">
            <a:avLst/>
          </a:prstGeom>
          <a:noFill/>
        </p:spPr>
        <p:txBody>
          <a:bodyPr wrap="square" rtlCol="0">
            <a:spAutoFit/>
          </a:bodyPr>
          <a:lstStyle/>
          <a:p>
            <a:r>
              <a:rPr lang="en-US">
                <a:solidFill>
                  <a:srgbClr val="FF0000"/>
                </a:solidFill>
              </a:rPr>
              <a:t>Negotiate </a:t>
            </a:r>
          </a:p>
          <a:p>
            <a:r>
              <a:rPr lang="en-US">
                <a:solidFill>
                  <a:srgbClr val="FF0000"/>
                </a:solidFill>
              </a:rPr>
              <a:t>the secret key?</a:t>
            </a:r>
          </a:p>
        </p:txBody>
      </p:sp>
    </p:spTree>
    <p:extLst>
      <p:ext uri="{BB962C8B-B14F-4D97-AF65-F5344CB8AC3E}">
        <p14:creationId xmlns:p14="http://schemas.microsoft.com/office/powerpoint/2010/main" val="1114022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22811"/>
            <a:ext cx="6480720" cy="669918"/>
          </a:xfrm>
        </p:spPr>
        <p:txBody>
          <a:bodyPr wrap="square">
            <a:spAutoFit/>
          </a:bodyPr>
          <a:lstStyle/>
          <a:p>
            <a:r>
              <a:rPr lang="en-IN" altLang="en-US" spc="-400">
                <a:ea typeface="ヒラギノ角ゴ Pro W3" charset="-128"/>
              </a:rPr>
              <a:t>A E </a:t>
            </a:r>
            <a:r>
              <a:rPr lang="en-IN" altLang="en-US">
                <a:ea typeface="ヒラギノ角ゴ Pro W3" charset="-128"/>
              </a:rPr>
              <a:t>S review</a:t>
            </a:r>
            <a:endParaRPr lang="en-US" sz="2800"/>
          </a:p>
        </p:txBody>
      </p:sp>
      <p:pic>
        <p:nvPicPr>
          <p:cNvPr id="7" name="Picture 2" descr="Flow extends from each of 16 states to separate sub-bytes then separate states, with flow from each then leading to an illustration of shift rows. Shifts are illustrated for each state, extending left and right, four in each of four rows, to under a different state. Flow then leads from these shifted states with groups of four leading to four Mix Columns, and then flowing back to separate states, through Add Round Key r sub 0 through r sub 15, from left to right, to states."/>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225369" y="973280"/>
            <a:ext cx="10657184" cy="5419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a:extLst>
              <a:ext uri="{FF2B5EF4-FFF2-40B4-BE49-F238E27FC236}">
                <a16:creationId xmlns:a16="http://schemas.microsoft.com/office/drawing/2014/main" id="{1A493A37-6AD4-4707-B13F-46AD5788A3E8}"/>
              </a:ext>
            </a:extLst>
          </p:cNvPr>
          <p:cNvSpPr txBox="1"/>
          <p:nvPr/>
        </p:nvSpPr>
        <p:spPr>
          <a:xfrm>
            <a:off x="119336" y="4869160"/>
            <a:ext cx="1845217" cy="1384995"/>
          </a:xfrm>
          <a:prstGeom prst="rect">
            <a:avLst/>
          </a:prstGeom>
          <a:noFill/>
        </p:spPr>
        <p:txBody>
          <a:bodyPr wrap="square" rtlCol="0">
            <a:spAutoFit/>
          </a:bodyPr>
          <a:lstStyle/>
          <a:p>
            <a:r>
              <a:rPr lang="en-US">
                <a:solidFill>
                  <a:srgbClr val="FF0000"/>
                </a:solidFill>
              </a:rPr>
              <a:t>Negotiate </a:t>
            </a:r>
          </a:p>
          <a:p>
            <a:r>
              <a:rPr lang="en-US">
                <a:solidFill>
                  <a:srgbClr val="FF0000"/>
                </a:solidFill>
              </a:rPr>
              <a:t>the secret key?</a:t>
            </a:r>
          </a:p>
        </p:txBody>
      </p:sp>
    </p:spTree>
    <p:extLst>
      <p:ext uri="{BB962C8B-B14F-4D97-AF65-F5344CB8AC3E}">
        <p14:creationId xmlns:p14="http://schemas.microsoft.com/office/powerpoint/2010/main" val="2949066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343472" y="-17253"/>
            <a:ext cx="7344816" cy="792163"/>
          </a:xfrm>
        </p:spPr>
        <p:txBody>
          <a:bodyPr/>
          <a:lstStyle/>
          <a:p>
            <a:pPr eaLnBrk="1" hangingPunct="1"/>
            <a:r>
              <a:rPr lang="en-GB" altLang="en-US"/>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983432" y="945356"/>
            <a:ext cx="9937104" cy="4967287"/>
          </a:xfrm>
        </p:spPr>
        <p:txBody>
          <a:bodyPr/>
          <a:lstStyle/>
          <a:p>
            <a:pPr eaLnBrk="1" hangingPunct="1">
              <a:spcBef>
                <a:spcPct val="25000"/>
              </a:spcBef>
            </a:pPr>
            <a:r>
              <a:rPr lang="en-US">
                <a:solidFill>
                  <a:srgbClr val="FF0000"/>
                </a:solidFill>
              </a:rPr>
              <a:t>Why asymmetric cryptography?</a:t>
            </a:r>
          </a:p>
          <a:p>
            <a:pPr eaLnBrk="1" hangingPunct="1">
              <a:spcBef>
                <a:spcPct val="25000"/>
              </a:spcBef>
            </a:pPr>
            <a:r>
              <a:rPr lang="en-US">
                <a:solidFill>
                  <a:srgbClr val="FF0000"/>
                </a:solidFill>
              </a:rPr>
              <a:t>Factoring Based Cryptography (P1)</a:t>
            </a:r>
          </a:p>
          <a:p>
            <a:pPr lvl="1" eaLnBrk="1" hangingPunct="1">
              <a:spcBef>
                <a:spcPct val="25000"/>
              </a:spcBef>
            </a:pPr>
            <a:r>
              <a:rPr lang="en-US">
                <a:solidFill>
                  <a:srgbClr val="FF0000"/>
                </a:solidFill>
              </a:rPr>
              <a:t>RSA</a:t>
            </a:r>
          </a:p>
          <a:p>
            <a:pPr lvl="1" eaLnBrk="1" hangingPunct="1">
              <a:spcBef>
                <a:spcPct val="25000"/>
              </a:spcBef>
            </a:pPr>
            <a:r>
              <a:rPr lang="en-US" i="1">
                <a:solidFill>
                  <a:srgbClr val="FF0000"/>
                </a:solidFill>
              </a:rPr>
              <a:t>Rabin</a:t>
            </a:r>
            <a:endParaRPr lang="en-US">
              <a:solidFill>
                <a:srgbClr val="FF0000"/>
              </a:solidFill>
            </a:endParaRPr>
          </a:p>
          <a:p>
            <a:pPr eaLnBrk="1" hangingPunct="1">
              <a:spcBef>
                <a:spcPct val="25000"/>
              </a:spcBef>
            </a:pPr>
            <a:r>
              <a:rPr lang="en-GB" altLang="en-US"/>
              <a:t>Logarithm Based Cryptography (P2)</a:t>
            </a:r>
          </a:p>
          <a:p>
            <a:pPr eaLnBrk="1" hangingPunct="1">
              <a:spcBef>
                <a:spcPct val="25000"/>
              </a:spcBef>
            </a:pPr>
            <a:r>
              <a:rPr lang="en-US"/>
              <a:t>Elliptic Curve Cryptography (P3)</a:t>
            </a:r>
          </a:p>
          <a:p>
            <a:pPr eaLnBrk="1" hangingPunct="1">
              <a:spcBef>
                <a:spcPct val="25000"/>
              </a:spcBef>
            </a:pPr>
            <a:r>
              <a:rPr lang="en-US" altLang="en-US"/>
              <a:t>Some advanced c</a:t>
            </a:r>
            <a:r>
              <a:rPr lang="en-US"/>
              <a:t>ryptography system (quantum resistance)</a:t>
            </a:r>
            <a:r>
              <a:rPr lang="en-US" altLang="en-US"/>
              <a:t> </a:t>
            </a:r>
            <a:endParaRPr lang="en-GB" altLang="en-US"/>
          </a:p>
        </p:txBody>
      </p:sp>
    </p:spTree>
    <p:extLst>
      <p:ext uri="{BB962C8B-B14F-4D97-AF65-F5344CB8AC3E}">
        <p14:creationId xmlns:p14="http://schemas.microsoft.com/office/powerpoint/2010/main" val="2917773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0"/>
            <a:ext cx="7819960" cy="677098"/>
          </a:xfrm>
        </p:spPr>
        <p:txBody>
          <a:bodyPr wrap="square">
            <a:spAutoFit/>
          </a:bodyPr>
          <a:lstStyle/>
          <a:p>
            <a:r>
              <a:rPr lang="en-US" altLang="en-US">
                <a:ea typeface="ヒラギノ角ゴ Pro W3" charset="-128"/>
              </a:rPr>
              <a:t>Why </a:t>
            </a:r>
            <a:r>
              <a:rPr lang="en-US" altLang="en-US">
                <a:latin typeface="+mj-lt"/>
                <a:ea typeface="ヒラギノ角ゴ Pro W3" charset="-128"/>
              </a:rPr>
              <a:t>Public-Key Cryptosystems?</a:t>
            </a:r>
            <a:endParaRPr lang="en-US">
              <a:latin typeface="+mj-lt"/>
            </a:endParaRPr>
          </a:p>
        </p:txBody>
      </p:sp>
      <p:sp>
        <p:nvSpPr>
          <p:cNvPr id="3" name="Content Placeholder 2"/>
          <p:cNvSpPr>
            <a:spLocks noGrp="1"/>
          </p:cNvSpPr>
          <p:nvPr>
            <p:ph idx="1"/>
          </p:nvPr>
        </p:nvSpPr>
        <p:spPr>
          <a:xfrm>
            <a:off x="767408" y="1311694"/>
            <a:ext cx="10657184" cy="3416310"/>
          </a:xfrm>
        </p:spPr>
        <p:txBody>
          <a:bodyPr wrap="square">
            <a:spAutoFit/>
          </a:bodyPr>
          <a:lstStyle/>
          <a:p>
            <a:pPr marL="0" indent="0">
              <a:buNone/>
            </a:pPr>
            <a:r>
              <a:rPr lang="en-US" sz="2400"/>
              <a:t>To </a:t>
            </a:r>
            <a:r>
              <a:rPr lang="en-US" sz="2400" err="1"/>
              <a:t>ove</a:t>
            </a:r>
            <a:r>
              <a:rPr lang="en-US" sz="2400"/>
              <a:t>                           :</a:t>
            </a:r>
          </a:p>
          <a:p>
            <a:r>
              <a:rPr lang="en-US" sz="2400" b="1">
                <a:solidFill>
                  <a:srgbClr val="FF0000"/>
                </a:solidFill>
              </a:rPr>
              <a:t>Key distribution (key for </a:t>
            </a:r>
            <a:r>
              <a:rPr lang="en-US" sz="2400" b="1" err="1">
                <a:solidFill>
                  <a:srgbClr val="FF0000"/>
                </a:solidFill>
              </a:rPr>
              <a:t>sysmetric</a:t>
            </a:r>
            <a:r>
              <a:rPr lang="en-US" sz="2400" b="1">
                <a:solidFill>
                  <a:srgbClr val="FF0000"/>
                </a:solidFill>
              </a:rPr>
              <a:t> encryption)</a:t>
            </a:r>
            <a:endParaRPr lang="en-US" sz="2400" b="1">
              <a:solidFill>
                <a:srgbClr val="FF0000"/>
              </a:solidFill>
              <a:cs typeface="Arial"/>
            </a:endParaRPr>
          </a:p>
          <a:p>
            <a:pPr lvl="1"/>
            <a:r>
              <a:rPr lang="en-US" sz="2400"/>
              <a:t>How to have secure communications in general without having to trust a </a:t>
            </a:r>
            <a:r>
              <a:rPr lang="en-US" sz="2400" spc="-300"/>
              <a:t>KDC  </a:t>
            </a:r>
            <a:r>
              <a:rPr lang="en-US" sz="2400"/>
              <a:t>with your key</a:t>
            </a:r>
            <a:endParaRPr lang="en-US" sz="2400">
              <a:cs typeface="Arial"/>
            </a:endParaRPr>
          </a:p>
          <a:p>
            <a:r>
              <a:rPr lang="en-US" sz="2400" b="1">
                <a:solidFill>
                  <a:srgbClr val="FF0000"/>
                </a:solidFill>
              </a:rPr>
              <a:t>Digital signatures</a:t>
            </a:r>
            <a:endParaRPr lang="en-US" sz="2400" b="1">
              <a:solidFill>
                <a:srgbClr val="FF0000"/>
              </a:solidFill>
              <a:cs typeface="Arial"/>
            </a:endParaRPr>
          </a:p>
          <a:p>
            <a:pPr lvl="1"/>
            <a:r>
              <a:rPr lang="en-US" sz="2400"/>
              <a:t>How to verify that a message comes intact from the claimed sender</a:t>
            </a:r>
            <a:endParaRPr lang="en-US" sz="2400">
              <a:cs typeface="Arial"/>
            </a:endParaRPr>
          </a:p>
          <a:p>
            <a:pPr marL="0" indent="0">
              <a:buNone/>
            </a:pPr>
            <a:r>
              <a:rPr lang="en-US" sz="2400" b="1"/>
              <a:t>Whitfield Diffie and Martin Hellman: proposed a </a:t>
            </a:r>
            <a:r>
              <a:rPr lang="en-US" sz="2400"/>
              <a:t>method that addressed both problems (1976)</a:t>
            </a:r>
            <a:endParaRPr lang="en-US" sz="2400">
              <a:cs typeface="Arial"/>
            </a:endParaRPr>
          </a:p>
        </p:txBody>
      </p:sp>
    </p:spTree>
    <p:extLst>
      <p:ext uri="{BB962C8B-B14F-4D97-AF65-F5344CB8AC3E}">
        <p14:creationId xmlns:p14="http://schemas.microsoft.com/office/powerpoint/2010/main" val="1455734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5">
            <a:extLst>
              <a:ext uri="{FF2B5EF4-FFF2-40B4-BE49-F238E27FC236}">
                <a16:creationId xmlns:a16="http://schemas.microsoft.com/office/drawing/2014/main" id="{FF2BA8C4-8950-4FD0-81B4-2CE12AF5E1A6}"/>
              </a:ext>
            </a:extLst>
          </p:cNvPr>
          <p:cNvSpPr txBox="1">
            <a:spLocks/>
          </p:cNvSpPr>
          <p:nvPr/>
        </p:nvSpPr>
        <p:spPr>
          <a:xfrm>
            <a:off x="1271464" y="-13808"/>
            <a:ext cx="7139647" cy="747713"/>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sz="3900" b="1">
                <a:solidFill>
                  <a:schemeClr val="tx1"/>
                </a:solidFill>
                <a:ea typeface="宋体" panose="02010600030101010101" pitchFamily="2" charset="-122"/>
              </a:rPr>
              <a:t>Moden Asymmetric ciphers</a:t>
            </a:r>
            <a:endParaRPr lang="en-US" sz="39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1" name="Rectangle 40">
            <a:extLst>
              <a:ext uri="{FF2B5EF4-FFF2-40B4-BE49-F238E27FC236}">
                <a16:creationId xmlns:a16="http://schemas.microsoft.com/office/drawing/2014/main" id="{89511855-0DC5-4836-9BED-D6614BAAFC3E}"/>
              </a:ext>
            </a:extLst>
          </p:cNvPr>
          <p:cNvSpPr/>
          <p:nvPr/>
        </p:nvSpPr>
        <p:spPr>
          <a:xfrm>
            <a:off x="4151784" y="881485"/>
            <a:ext cx="6337953" cy="523220"/>
          </a:xfrm>
          <a:prstGeom prst="rect">
            <a:avLst/>
          </a:prstGeom>
        </p:spPr>
        <p:txBody>
          <a:bodyPr wrap="none">
            <a:spAutoFit/>
          </a:bodyPr>
          <a:lstStyle/>
          <a:p>
            <a:r>
              <a:rPr lang="en-US" b="1"/>
              <a:t>Symmetric cipher vs Asymmetric cipher</a:t>
            </a:r>
          </a:p>
        </p:txBody>
      </p:sp>
      <p:pic>
        <p:nvPicPr>
          <p:cNvPr id="3" name="Picture 2">
            <a:extLst>
              <a:ext uri="{FF2B5EF4-FFF2-40B4-BE49-F238E27FC236}">
                <a16:creationId xmlns:a16="http://schemas.microsoft.com/office/drawing/2014/main" id="{06118B63-7146-4AE4-9815-B5082304FA8C}"/>
              </a:ext>
            </a:extLst>
          </p:cNvPr>
          <p:cNvPicPr>
            <a:picLocks noChangeAspect="1"/>
          </p:cNvPicPr>
          <p:nvPr/>
        </p:nvPicPr>
        <p:blipFill>
          <a:blip r:embed="rId3"/>
          <a:stretch>
            <a:fillRect/>
          </a:stretch>
        </p:blipFill>
        <p:spPr>
          <a:xfrm>
            <a:off x="3652112" y="1467010"/>
            <a:ext cx="8234719" cy="4896031"/>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758CA33-1FCA-4176-9E74-D4D2FDD03F3E}"/>
                  </a:ext>
                </a:extLst>
              </p:cNvPr>
              <p:cNvSpPr txBox="1"/>
              <p:nvPr/>
            </p:nvSpPr>
            <p:spPr>
              <a:xfrm>
                <a:off x="296186" y="4823574"/>
                <a:ext cx="192353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i="1" smtClean="0">
                          <a:latin typeface="Cambria Math" panose="02040503050406030204" pitchFamily="18" charset="0"/>
                        </a:rPr>
                        <m:t>𝑃</m:t>
                      </m:r>
                      <m:sSub>
                        <m:sSubPr>
                          <m:ctrlPr>
                            <a:rPr lang="en-US" i="1" smtClean="0">
                              <a:latin typeface="Cambria Math" panose="02040503050406030204" pitchFamily="18" charset="0"/>
                            </a:rPr>
                          </m:ctrlPr>
                        </m:sSubPr>
                        <m:e>
                          <m:r>
                            <a:rPr lang="en-US" i="1" smtClean="0">
                              <a:latin typeface="Cambria Math" panose="02040503050406030204" pitchFamily="18" charset="0"/>
                            </a:rPr>
                            <m:t>𝐾</m:t>
                          </m:r>
                        </m:e>
                        <m:sub>
                          <m:r>
                            <a:rPr lang="en-US" i="1" smtClean="0">
                              <a:latin typeface="Cambria Math" panose="02040503050406030204" pitchFamily="18" charset="0"/>
                            </a:rPr>
                            <m:t>𝐴</m:t>
                          </m:r>
                        </m:sub>
                      </m:sSub>
                      <m:r>
                        <a:rPr lang="en-US" i="1" smtClean="0">
                          <a:latin typeface="Cambria Math" panose="02040503050406030204" pitchFamily="18" charset="0"/>
                        </a:rPr>
                        <m:t>, </m:t>
                      </m:r>
                      <m:r>
                        <a:rPr lang="en-US" i="1" smtClean="0">
                          <a:latin typeface="Cambria Math" panose="02040503050406030204" pitchFamily="18" charset="0"/>
                        </a:rPr>
                        <m:t>𝑆</m:t>
                      </m:r>
                      <m:sSub>
                        <m:sSubPr>
                          <m:ctrlPr>
                            <a:rPr lang="en-US" i="1" smtClean="0">
                              <a:latin typeface="Cambria Math" panose="02040503050406030204" pitchFamily="18" charset="0"/>
                            </a:rPr>
                          </m:ctrlPr>
                        </m:sSubPr>
                        <m:e>
                          <m:r>
                            <a:rPr lang="en-US" i="1" smtClean="0">
                              <a:latin typeface="Cambria Math" panose="02040503050406030204" pitchFamily="18" charset="0"/>
                            </a:rPr>
                            <m:t>𝐾</m:t>
                          </m:r>
                        </m:e>
                        <m:sub>
                          <m:r>
                            <a:rPr lang="en-US" i="1" smtClean="0">
                              <a:latin typeface="Cambria Math" panose="02040503050406030204" pitchFamily="18" charset="0"/>
                            </a:rPr>
                            <m:t>𝐴</m:t>
                          </m:r>
                        </m:sub>
                      </m:sSub>
                      <m:r>
                        <a:rPr lang="en-US" i="1" smtClean="0">
                          <a:latin typeface="Cambria Math" panose="02040503050406030204" pitchFamily="18" charset="0"/>
                        </a:rPr>
                        <m:t>)</m:t>
                      </m:r>
                    </m:oMath>
                  </m:oMathPara>
                </a14:m>
                <a:endParaRPr lang="en-US"/>
              </a:p>
            </p:txBody>
          </p:sp>
        </mc:Choice>
        <mc:Fallback xmlns="">
          <p:sp>
            <p:nvSpPr>
              <p:cNvPr id="2" name="TextBox 1">
                <a:extLst>
                  <a:ext uri="{FF2B5EF4-FFF2-40B4-BE49-F238E27FC236}">
                    <a16:creationId xmlns:a16="http://schemas.microsoft.com/office/drawing/2014/main" id="{5758CA33-1FCA-4176-9E74-D4D2FDD03F3E}"/>
                  </a:ext>
                </a:extLst>
              </p:cNvPr>
              <p:cNvSpPr txBox="1">
                <a:spLocks noRot="1" noChangeAspect="1" noMove="1" noResize="1" noEditPoints="1" noAdjustHandles="1" noChangeArrowheads="1" noChangeShapeType="1" noTextEdit="1"/>
              </p:cNvSpPr>
              <p:nvPr/>
            </p:nvSpPr>
            <p:spPr>
              <a:xfrm>
                <a:off x="296186" y="4823574"/>
                <a:ext cx="1923539" cy="523220"/>
              </a:xfrm>
              <a:prstGeom prst="rect">
                <a:avLst/>
              </a:prstGeom>
              <a:blipFill>
                <a:blip r:embed="rId4"/>
                <a:stretch>
                  <a:fillRect/>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CF35DB7D-7EC8-4541-ACD6-38E02F1FF15F}"/>
              </a:ext>
            </a:extLst>
          </p:cNvPr>
          <p:cNvCxnSpPr>
            <a:cxnSpLocks/>
          </p:cNvCxnSpPr>
          <p:nvPr/>
        </p:nvCxnSpPr>
        <p:spPr bwMode="auto">
          <a:xfrm flipH="1">
            <a:off x="2233233" y="5085184"/>
            <a:ext cx="3430719"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61686C85-E20B-4AF0-A238-F34027EF92B6}"/>
              </a:ext>
            </a:extLst>
          </p:cNvPr>
          <p:cNvCxnSpPr>
            <a:cxnSpLocks/>
          </p:cNvCxnSpPr>
          <p:nvPr/>
        </p:nvCxnSpPr>
        <p:spPr bwMode="auto">
          <a:xfrm flipH="1">
            <a:off x="1978640" y="4241337"/>
            <a:ext cx="3109248" cy="5175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D6C662A-64F8-4C26-B7AB-86DA6AEC5B03}"/>
                  </a:ext>
                </a:extLst>
              </p:cNvPr>
              <p:cNvSpPr txBox="1"/>
              <p:nvPr/>
            </p:nvSpPr>
            <p:spPr>
              <a:xfrm>
                <a:off x="185382" y="4107690"/>
                <a:ext cx="192353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i="1" smtClean="0">
                          <a:latin typeface="Cambria Math" panose="02040503050406030204" pitchFamily="18" charset="0"/>
                        </a:rPr>
                        <m:t>𝑃</m:t>
                      </m:r>
                      <m:sSub>
                        <m:sSubPr>
                          <m:ctrlPr>
                            <a:rPr lang="en-US" i="1" smtClean="0">
                              <a:latin typeface="Cambria Math" panose="02040503050406030204" pitchFamily="18" charset="0"/>
                            </a:rPr>
                          </m:ctrlPr>
                        </m:sSubPr>
                        <m:e>
                          <m:r>
                            <a:rPr lang="en-US" i="1" smtClean="0">
                              <a:latin typeface="Cambria Math" panose="02040503050406030204" pitchFamily="18" charset="0"/>
                            </a:rPr>
                            <m:t>𝐾</m:t>
                          </m:r>
                        </m:e>
                        <m:sub>
                          <m:r>
                            <a:rPr lang="en-US" i="1" smtClean="0">
                              <a:latin typeface="Cambria Math" panose="02040503050406030204" pitchFamily="18" charset="0"/>
                            </a:rPr>
                            <m:t>𝐴</m:t>
                          </m:r>
                        </m:sub>
                      </m:sSub>
                      <m:r>
                        <a:rPr lang="en-US" i="1" smtClean="0">
                          <a:latin typeface="Cambria Math" panose="02040503050406030204" pitchFamily="18" charset="0"/>
                        </a:rPr>
                        <m:t>, </m:t>
                      </m:r>
                      <m:r>
                        <a:rPr lang="en-US" i="1" smtClean="0">
                          <a:latin typeface="Cambria Math" panose="02040503050406030204" pitchFamily="18" charset="0"/>
                        </a:rPr>
                        <m:t>𝑆</m:t>
                      </m:r>
                      <m:sSub>
                        <m:sSubPr>
                          <m:ctrlPr>
                            <a:rPr lang="en-US" i="1" smtClean="0">
                              <a:latin typeface="Cambria Math" panose="02040503050406030204" pitchFamily="18" charset="0"/>
                            </a:rPr>
                          </m:ctrlPr>
                        </m:sSubPr>
                        <m:e>
                          <m:r>
                            <a:rPr lang="en-US" i="1" smtClean="0">
                              <a:latin typeface="Cambria Math" panose="02040503050406030204" pitchFamily="18" charset="0"/>
                            </a:rPr>
                            <m:t>𝐾</m:t>
                          </m:r>
                        </m:e>
                        <m:sub>
                          <m:r>
                            <a:rPr lang="en-US" i="1" smtClean="0">
                              <a:latin typeface="Cambria Math" panose="02040503050406030204" pitchFamily="18" charset="0"/>
                            </a:rPr>
                            <m:t>𝐴</m:t>
                          </m:r>
                        </m:sub>
                      </m:sSub>
                      <m:r>
                        <a:rPr lang="en-US" i="1" smtClean="0">
                          <a:latin typeface="Cambria Math" panose="02040503050406030204" pitchFamily="18" charset="0"/>
                        </a:rPr>
                        <m:t>)</m:t>
                      </m:r>
                    </m:oMath>
                  </m:oMathPara>
                </a14:m>
                <a:endParaRPr lang="en-US"/>
              </a:p>
            </p:txBody>
          </p:sp>
        </mc:Choice>
        <mc:Fallback xmlns="">
          <p:sp>
            <p:nvSpPr>
              <p:cNvPr id="13" name="TextBox 12">
                <a:extLst>
                  <a:ext uri="{FF2B5EF4-FFF2-40B4-BE49-F238E27FC236}">
                    <a16:creationId xmlns:a16="http://schemas.microsoft.com/office/drawing/2014/main" id="{BD6C662A-64F8-4C26-B7AB-86DA6AEC5B03}"/>
                  </a:ext>
                </a:extLst>
              </p:cNvPr>
              <p:cNvSpPr txBox="1">
                <a:spLocks noRot="1" noChangeAspect="1" noMove="1" noResize="1" noEditPoints="1" noAdjustHandles="1" noChangeArrowheads="1" noChangeShapeType="1" noTextEdit="1"/>
              </p:cNvSpPr>
              <p:nvPr/>
            </p:nvSpPr>
            <p:spPr>
              <a:xfrm>
                <a:off x="185382" y="4107690"/>
                <a:ext cx="1923539" cy="523220"/>
              </a:xfrm>
              <a:prstGeom prst="rect">
                <a:avLst/>
              </a:prstGeom>
              <a:blipFill>
                <a:blip r:embed="rId5"/>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6C82A15B-3E22-485B-BDDC-81E5E5F85F8D}"/>
              </a:ext>
            </a:extLst>
          </p:cNvPr>
          <p:cNvSpPr txBox="1"/>
          <p:nvPr/>
        </p:nvSpPr>
        <p:spPr>
          <a:xfrm>
            <a:off x="528108" y="3391806"/>
            <a:ext cx="564578" cy="523220"/>
          </a:xfrm>
          <a:prstGeom prst="rect">
            <a:avLst/>
          </a:prstGeom>
          <a:noFill/>
        </p:spPr>
        <p:txBody>
          <a:bodyPr wrap="none" rtlCol="0">
            <a:spAutoFit/>
          </a:bodyPr>
          <a:lstStyle/>
          <a:p>
            <a:r>
              <a:rPr lang="en-US"/>
              <a:t>ID</a:t>
            </a:r>
          </a:p>
        </p:txBody>
      </p:sp>
      <p:cxnSp>
        <p:nvCxnSpPr>
          <p:cNvPr id="14" name="Straight Arrow Connector 13">
            <a:extLst>
              <a:ext uri="{FF2B5EF4-FFF2-40B4-BE49-F238E27FC236}">
                <a16:creationId xmlns:a16="http://schemas.microsoft.com/office/drawing/2014/main" id="{D0DA05F6-6625-4A36-8DF4-01ECC5F951C8}"/>
              </a:ext>
            </a:extLst>
          </p:cNvPr>
          <p:cNvCxnSpPr>
            <a:cxnSpLocks/>
          </p:cNvCxnSpPr>
          <p:nvPr/>
        </p:nvCxnSpPr>
        <p:spPr bwMode="auto">
          <a:xfrm>
            <a:off x="771308" y="3796595"/>
            <a:ext cx="0" cy="444742"/>
          </a:xfrm>
          <a:prstGeom prst="straightConnector1">
            <a:avLst/>
          </a:prstGeom>
          <a:solidFill>
            <a:schemeClr val="accent1"/>
          </a:solidFill>
          <a:ln w="57150" cap="flat" cmpd="sng" algn="ctr">
            <a:solidFill>
              <a:schemeClr val="tx1"/>
            </a:solidFill>
            <a:prstDash val="solid"/>
            <a:round/>
            <a:headEnd type="triangle"/>
            <a:tailEnd type="triangle"/>
          </a:ln>
          <a:effectLst/>
        </p:spPr>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F9723E3-0147-4149-A001-8B3F88E81DF8}"/>
                  </a:ext>
                </a:extLst>
              </p:cNvPr>
              <p:cNvSpPr txBox="1"/>
              <p:nvPr/>
            </p:nvSpPr>
            <p:spPr>
              <a:xfrm>
                <a:off x="55101" y="2932703"/>
                <a:ext cx="335566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i="1" smtClean="0">
                          <a:latin typeface="Cambria Math" panose="02040503050406030204" pitchFamily="18" charset="0"/>
                        </a:rPr>
                        <m:t>𝑃</m:t>
                      </m:r>
                      <m:sSub>
                        <m:sSubPr>
                          <m:ctrlPr>
                            <a:rPr lang="en-US" i="1" smtClean="0">
                              <a:latin typeface="Cambria Math" panose="02040503050406030204" pitchFamily="18" charset="0"/>
                            </a:rPr>
                          </m:ctrlPr>
                        </m:sSubPr>
                        <m:e>
                          <m:r>
                            <a:rPr lang="en-US" i="1" smtClean="0">
                              <a:latin typeface="Cambria Math" panose="02040503050406030204" pitchFamily="18" charset="0"/>
                            </a:rPr>
                            <m:t>𝐾</m:t>
                          </m:r>
                        </m:e>
                        <m:sub>
                          <m:r>
                            <a:rPr lang="en-US" i="1" smtClean="0">
                              <a:latin typeface="Cambria Math" panose="02040503050406030204" pitchFamily="18" charset="0"/>
                            </a:rPr>
                            <m:t>𝐴</m:t>
                          </m:r>
                        </m:sub>
                      </m:sSub>
                      <m:r>
                        <a:rPr lang="en-US" i="1" smtClean="0">
                          <a:latin typeface="Cambria Math" panose="02040503050406030204" pitchFamily="18" charset="0"/>
                        </a:rPr>
                        <m:t>, </m:t>
                      </m:r>
                      <m:r>
                        <a:rPr lang="en-US" b="0" i="1" smtClean="0">
                          <a:latin typeface="Cambria Math" panose="02040503050406030204" pitchFamily="18" charset="0"/>
                        </a:rPr>
                        <m:t>{</m:t>
                      </m:r>
                      <m:r>
                        <a:rPr lang="en-US" i="1" smtClean="0">
                          <a:latin typeface="Cambria Math" panose="02040503050406030204" pitchFamily="18" charset="0"/>
                        </a:rPr>
                        <m:t>𝑆</m:t>
                      </m:r>
                      <m:sSub>
                        <m:sSubPr>
                          <m:ctrlPr>
                            <a:rPr lang="en-US" i="1" smtClean="0">
                              <a:latin typeface="Cambria Math" panose="02040503050406030204" pitchFamily="18" charset="0"/>
                            </a:rPr>
                          </m:ctrlPr>
                        </m:sSubPr>
                        <m:e>
                          <m:r>
                            <a:rPr lang="en-US" i="1" smtClean="0">
                              <a:latin typeface="Cambria Math" panose="02040503050406030204" pitchFamily="18" charset="0"/>
                            </a:rPr>
                            <m:t>𝐾</m:t>
                          </m:r>
                        </m:e>
                        <m:sub>
                          <m:r>
                            <a:rPr lang="en-US" i="1" smtClean="0">
                              <a:latin typeface="Cambria Math" panose="02040503050406030204" pitchFamily="18" charset="0"/>
                            </a:rPr>
                            <m:t>𝐴</m:t>
                          </m:r>
                        </m:sub>
                      </m:sSub>
                      <m:r>
                        <a:rPr lang="en-US" b="0" i="1" smtClean="0">
                          <a:latin typeface="Cambria Math" panose="02040503050406030204" pitchFamily="18" charset="0"/>
                        </a:rPr>
                        <m:t>,</m:t>
                      </m:r>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b="0" i="1" smtClean="0">
                              <a:latin typeface="Cambria Math" panose="02040503050406030204" pitchFamily="18" charset="0"/>
                            </a:rPr>
                            <m:t>𝐵</m:t>
                          </m:r>
                        </m:sub>
                      </m:sSub>
                      <m:r>
                        <a:rPr lang="en-US" b="0" i="1" smtClean="0">
                          <a:latin typeface="Cambria Math" panose="02040503050406030204" pitchFamily="18" charset="0"/>
                        </a:rPr>
                        <m:t>,..}</m:t>
                      </m:r>
                      <m:r>
                        <a:rPr lang="en-US" i="1" smtClean="0">
                          <a:latin typeface="Cambria Math" panose="02040503050406030204" pitchFamily="18" charset="0"/>
                        </a:rPr>
                        <m:t>)</m:t>
                      </m:r>
                    </m:oMath>
                  </m:oMathPara>
                </a14:m>
                <a:endParaRPr lang="en-US"/>
              </a:p>
            </p:txBody>
          </p:sp>
        </mc:Choice>
        <mc:Fallback xmlns="">
          <p:sp>
            <p:nvSpPr>
              <p:cNvPr id="19" name="TextBox 18">
                <a:extLst>
                  <a:ext uri="{FF2B5EF4-FFF2-40B4-BE49-F238E27FC236}">
                    <a16:creationId xmlns:a16="http://schemas.microsoft.com/office/drawing/2014/main" id="{4F9723E3-0147-4149-A001-8B3F88E81DF8}"/>
                  </a:ext>
                </a:extLst>
              </p:cNvPr>
              <p:cNvSpPr txBox="1">
                <a:spLocks noRot="1" noChangeAspect="1" noMove="1" noResize="1" noEditPoints="1" noAdjustHandles="1" noChangeArrowheads="1" noChangeShapeType="1" noTextEdit="1"/>
              </p:cNvSpPr>
              <p:nvPr/>
            </p:nvSpPr>
            <p:spPr>
              <a:xfrm>
                <a:off x="55101" y="2932703"/>
                <a:ext cx="3355662" cy="523220"/>
              </a:xfrm>
              <a:prstGeom prst="rect">
                <a:avLst/>
              </a:prstGeom>
              <a:blipFill>
                <a:blip r:embed="rId6"/>
                <a:stretch>
                  <a:fillRect/>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983951C6-4F67-409D-B8A9-4168829EB5C4}"/>
              </a:ext>
            </a:extLst>
          </p:cNvPr>
          <p:cNvCxnSpPr>
            <a:cxnSpLocks/>
            <a:endCxn id="19" idx="3"/>
          </p:cNvCxnSpPr>
          <p:nvPr/>
        </p:nvCxnSpPr>
        <p:spPr bwMode="auto">
          <a:xfrm flipH="1">
            <a:off x="3410763" y="3166360"/>
            <a:ext cx="2106956" cy="2795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34E0410-868F-4B00-9EEB-141E04DC3AD7}"/>
                  </a:ext>
                </a:extLst>
              </p:cNvPr>
              <p:cNvSpPr txBox="1"/>
              <p:nvPr/>
            </p:nvSpPr>
            <p:spPr>
              <a:xfrm>
                <a:off x="-56667" y="2182688"/>
                <a:ext cx="2729145" cy="523220"/>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rPr>
                      <m:t>𝐼</m:t>
                    </m:r>
                    <m:sSub>
                      <m:sSubPr>
                        <m:ctrlPr>
                          <a:rPr lang="en-US" i="1" smtClean="0">
                            <a:latin typeface="Cambria Math" panose="02040503050406030204" pitchFamily="18" charset="0"/>
                          </a:rPr>
                        </m:ctrlPr>
                      </m:sSubPr>
                      <m:e>
                        <m:r>
                          <a:rPr lang="en-US" i="1" smtClean="0">
                            <a:latin typeface="Cambria Math" panose="02040503050406030204" pitchFamily="18" charset="0"/>
                          </a:rPr>
                          <m:t>𝐷</m:t>
                        </m:r>
                      </m:e>
                      <m:sub>
                        <m:r>
                          <a:rPr lang="en-US"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𝑎𝑡𝑟𝑖𝑏𝑢𝑡𝑒𝑠</m:t>
                    </m:r>
                    <m:r>
                      <a:rPr lang="en-US" b="0" i="1" smtClean="0">
                        <a:latin typeface="Cambria Math" panose="02040503050406030204" pitchFamily="18" charset="0"/>
                      </a:rPr>
                      <m:t>)</m:t>
                    </m:r>
                  </m:oMath>
                </a14:m>
                <a:r>
                  <a:rPr lang="en-US"/>
                  <a:t>  </a:t>
                </a:r>
              </a:p>
            </p:txBody>
          </p:sp>
        </mc:Choice>
        <mc:Fallback xmlns="">
          <p:sp>
            <p:nvSpPr>
              <p:cNvPr id="25" name="TextBox 24">
                <a:extLst>
                  <a:ext uri="{FF2B5EF4-FFF2-40B4-BE49-F238E27FC236}">
                    <a16:creationId xmlns:a16="http://schemas.microsoft.com/office/drawing/2014/main" id="{934E0410-868F-4B00-9EEB-141E04DC3AD7}"/>
                  </a:ext>
                </a:extLst>
              </p:cNvPr>
              <p:cNvSpPr txBox="1">
                <a:spLocks noRot="1" noChangeAspect="1" noMove="1" noResize="1" noEditPoints="1" noAdjustHandles="1" noChangeArrowheads="1" noChangeShapeType="1" noTextEdit="1"/>
              </p:cNvSpPr>
              <p:nvPr/>
            </p:nvSpPr>
            <p:spPr>
              <a:xfrm>
                <a:off x="-56667" y="2182688"/>
                <a:ext cx="2729145" cy="523220"/>
              </a:xfrm>
              <a:prstGeom prst="rect">
                <a:avLst/>
              </a:prstGeom>
              <a:blipFill>
                <a:blip r:embed="rId7"/>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78E7244C-C28B-44E7-AEC2-A6ED7815BA39}"/>
              </a:ext>
            </a:extLst>
          </p:cNvPr>
          <p:cNvCxnSpPr>
            <a:cxnSpLocks/>
          </p:cNvCxnSpPr>
          <p:nvPr/>
        </p:nvCxnSpPr>
        <p:spPr bwMode="auto">
          <a:xfrm>
            <a:off x="1487488" y="2567308"/>
            <a:ext cx="0" cy="444742"/>
          </a:xfrm>
          <a:prstGeom prst="straightConnector1">
            <a:avLst/>
          </a:prstGeom>
          <a:solidFill>
            <a:schemeClr val="accent1"/>
          </a:solidFill>
          <a:ln w="57150" cap="flat" cmpd="sng" algn="ctr">
            <a:solidFill>
              <a:schemeClr val="tx1"/>
            </a:solidFill>
            <a:prstDash val="solid"/>
            <a:round/>
            <a:headEnd type="triangle"/>
            <a:tailEnd type="triangle"/>
          </a:ln>
          <a:effectLst/>
        </p:spPr>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B514232-8FF4-4BD0-AA7E-325ED6F10FE9}"/>
                  </a:ext>
                </a:extLst>
              </p:cNvPr>
              <p:cNvSpPr txBox="1"/>
              <p:nvPr/>
            </p:nvSpPr>
            <p:spPr>
              <a:xfrm>
                <a:off x="2399077" y="2190119"/>
                <a:ext cx="2832827" cy="523220"/>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rPr>
                      <m:t>𝐼</m:t>
                    </m:r>
                    <m:sSub>
                      <m:sSubPr>
                        <m:ctrlPr>
                          <a:rPr lang="en-US" i="1" smtClean="0">
                            <a:latin typeface="Cambria Math" panose="02040503050406030204" pitchFamily="18" charset="0"/>
                          </a:rPr>
                        </m:ctrlPr>
                      </m:sSubPr>
                      <m:e>
                        <m:r>
                          <a:rPr lang="en-US" i="1" smtClean="0">
                            <a:latin typeface="Cambria Math" panose="02040503050406030204" pitchFamily="18" charset="0"/>
                          </a:rPr>
                          <m:t>𝐷</m:t>
                        </m:r>
                      </m:e>
                      <m:sub>
                        <m:r>
                          <a:rPr lang="en-US" b="0" i="1" smtClean="0">
                            <a:latin typeface="Cambria Math" panose="02040503050406030204" pitchFamily="18" charset="0"/>
                          </a:rPr>
                          <m:t>𝐵</m:t>
                        </m:r>
                      </m:sub>
                    </m:sSub>
                    <m:r>
                      <a:rPr lang="en-US" b="0" i="1" smtClean="0">
                        <a:latin typeface="Cambria Math" panose="02040503050406030204" pitchFamily="18" charset="0"/>
                      </a:rPr>
                      <m:t>(</m:t>
                    </m:r>
                    <m:r>
                      <a:rPr lang="en-US" b="0" i="1" smtClean="0">
                        <a:latin typeface="Cambria Math" panose="02040503050406030204" pitchFamily="18" charset="0"/>
                      </a:rPr>
                      <m:t>𝑎𝑡𝑟𝑖𝑏𝑢𝑡𝑒𝑠</m:t>
                    </m:r>
                    <m:r>
                      <a:rPr lang="en-US" b="0" i="1" smtClean="0">
                        <a:latin typeface="Cambria Math" panose="02040503050406030204" pitchFamily="18" charset="0"/>
                      </a:rPr>
                      <m:t>)</m:t>
                    </m:r>
                  </m:oMath>
                </a14:m>
                <a:r>
                  <a:rPr lang="en-US"/>
                  <a:t>  </a:t>
                </a:r>
              </a:p>
            </p:txBody>
          </p:sp>
        </mc:Choice>
        <mc:Fallback xmlns="">
          <p:sp>
            <p:nvSpPr>
              <p:cNvPr id="27" name="TextBox 26">
                <a:extLst>
                  <a:ext uri="{FF2B5EF4-FFF2-40B4-BE49-F238E27FC236}">
                    <a16:creationId xmlns:a16="http://schemas.microsoft.com/office/drawing/2014/main" id="{7B514232-8FF4-4BD0-AA7E-325ED6F10FE9}"/>
                  </a:ext>
                </a:extLst>
              </p:cNvPr>
              <p:cNvSpPr txBox="1">
                <a:spLocks noRot="1" noChangeAspect="1" noMove="1" noResize="1" noEditPoints="1" noAdjustHandles="1" noChangeArrowheads="1" noChangeShapeType="1" noTextEdit="1"/>
              </p:cNvSpPr>
              <p:nvPr/>
            </p:nvSpPr>
            <p:spPr>
              <a:xfrm>
                <a:off x="2399077" y="2190119"/>
                <a:ext cx="2832827" cy="523220"/>
              </a:xfrm>
              <a:prstGeom prst="rect">
                <a:avLst/>
              </a:prstGeom>
              <a:blipFill>
                <a:blip r:embed="rId8"/>
                <a:stretch>
                  <a:fillRect/>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D2F7F98C-1E12-4033-AF9C-5EB49892ABF3}"/>
              </a:ext>
            </a:extLst>
          </p:cNvPr>
          <p:cNvCxnSpPr>
            <a:cxnSpLocks/>
          </p:cNvCxnSpPr>
          <p:nvPr/>
        </p:nvCxnSpPr>
        <p:spPr bwMode="auto">
          <a:xfrm flipH="1">
            <a:off x="2349126" y="2684924"/>
            <a:ext cx="434506" cy="327126"/>
          </a:xfrm>
          <a:prstGeom prst="straightConnector1">
            <a:avLst/>
          </a:prstGeom>
          <a:solidFill>
            <a:schemeClr val="accent1"/>
          </a:solidFill>
          <a:ln w="57150" cap="flat" cmpd="sng" algn="ctr">
            <a:solidFill>
              <a:schemeClr val="tx1"/>
            </a:solidFill>
            <a:prstDash val="solid"/>
            <a:round/>
            <a:headEnd type="triangle"/>
            <a:tailEnd type="triangle"/>
          </a:ln>
          <a:effectLst/>
        </p:spPr>
      </p:cxnSp>
      <p:cxnSp>
        <p:nvCxnSpPr>
          <p:cNvPr id="31" name="Straight Arrow Connector 30">
            <a:extLst>
              <a:ext uri="{FF2B5EF4-FFF2-40B4-BE49-F238E27FC236}">
                <a16:creationId xmlns:a16="http://schemas.microsoft.com/office/drawing/2014/main" id="{1771947F-2A29-458A-A54E-06FF03138092}"/>
              </a:ext>
            </a:extLst>
          </p:cNvPr>
          <p:cNvCxnSpPr>
            <a:cxnSpLocks/>
          </p:cNvCxnSpPr>
          <p:nvPr/>
        </p:nvCxnSpPr>
        <p:spPr bwMode="auto">
          <a:xfrm flipH="1" flipV="1">
            <a:off x="4841287" y="1864236"/>
            <a:ext cx="822665" cy="1246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0" name="TextBox 29">
            <a:extLst>
              <a:ext uri="{FF2B5EF4-FFF2-40B4-BE49-F238E27FC236}">
                <a16:creationId xmlns:a16="http://schemas.microsoft.com/office/drawing/2014/main" id="{7D61D767-8D87-4B36-BEA3-5FF480740829}"/>
              </a:ext>
            </a:extLst>
          </p:cNvPr>
          <p:cNvSpPr txBox="1"/>
          <p:nvPr/>
        </p:nvSpPr>
        <p:spPr>
          <a:xfrm>
            <a:off x="55053" y="1341016"/>
            <a:ext cx="5713424" cy="523220"/>
          </a:xfrm>
          <a:prstGeom prst="rect">
            <a:avLst/>
          </a:prstGeom>
          <a:noFill/>
        </p:spPr>
        <p:txBody>
          <a:bodyPr wrap="none" rtlCol="0">
            <a:spAutoFit/>
          </a:bodyPr>
          <a:lstStyle/>
          <a:p>
            <a:r>
              <a:rPr lang="en-US"/>
              <a:t>Hommophic, Searchable encryption,.. </a:t>
            </a:r>
          </a:p>
        </p:txBody>
      </p:sp>
    </p:spTree>
    <p:extLst>
      <p:ext uri="{BB962C8B-B14F-4D97-AF65-F5344CB8AC3E}">
        <p14:creationId xmlns:p14="http://schemas.microsoft.com/office/powerpoint/2010/main" val="885173329"/>
      </p:ext>
    </p:extLst>
  </p:cSld>
  <p:clrMapOvr>
    <a:masterClrMapping/>
  </p:clrMapOvr>
</p:sld>
</file>

<file path=ppt/theme/theme1.xml><?xml version="1.0" encoding="utf-8"?>
<a:theme xmlns:a="http://schemas.openxmlformats.org/drawingml/2006/main" name="2_Standarddesign">
  <a:themeElements>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4DF376B2D2375846A4CAAAB0E2C9C93C" ma:contentTypeVersion="12" ma:contentTypeDescription="Tạo tài liệu mới." ma:contentTypeScope="" ma:versionID="d1e3b19e88acc71d47794354119bf001">
  <xsd:schema xmlns:xsd="http://www.w3.org/2001/XMLSchema" xmlns:xs="http://www.w3.org/2001/XMLSchema" xmlns:p="http://schemas.microsoft.com/office/2006/metadata/properties" xmlns:ns2="5ef61426-0e10-4280-8fba-e9a96162fedc" xmlns:ns3="8ce3eb15-a429-4b26-917f-6653cdc387b0" targetNamespace="http://schemas.microsoft.com/office/2006/metadata/properties" ma:root="true" ma:fieldsID="bd61f6e575e4fa34df9ac3132e802ff9" ns2:_="" ns3:_="">
    <xsd:import namespace="5ef61426-0e10-4280-8fba-e9a96162fedc"/>
    <xsd:import namespace="8ce3eb15-a429-4b26-917f-6653cdc387b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lcf76f155ced4ddcb4097134ff3c332f" minOccurs="0"/>
                <xsd:element ref="ns3:TaxCatchAll" minOccurs="0"/>
                <xsd:element ref="ns2:MediaLengthInSecond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f61426-0e10-4280-8fba-e9a96162fe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Thẻ Hình ảnh" ma:readOnly="false" ma:fieldId="{5cf76f15-5ced-4ddc-b409-7134ff3c332f}" ma:taxonomyMulti="true" ma:sspId="094ae118-d9ff-499e-981a-26f90b796747" ma:termSetId="09814cd3-568e-fe90-9814-8d621ff8fb84" ma:anchorId="fba54fb3-c3e1-fe81-a776-ca4b69148c4d" ma:open="true" ma:isKeyword="false">
      <xsd:complexType>
        <xsd:sequence>
          <xsd:element ref="pc:Terms" minOccurs="0" maxOccurs="1"/>
        </xsd:sequence>
      </xsd:complexType>
    </xsd:element>
    <xsd:element name="MediaLengthInSeconds" ma:index="18" nillable="true" ma:displayName="MediaLengthInSeconds" ma:hidden="true" ma:internalName="MediaLengthInSeconds" ma:readOnly="true">
      <xsd:simpleType>
        <xsd:restriction base="dms:Unknown"/>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ce3eb15-a429-4b26-917f-6653cdc387b0"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2f4498ad-eb82-4d97-954c-b576ce6c862c}" ma:internalName="TaxCatchAll" ma:showField="CatchAllData" ma:web="8ce3eb15-a429-4b26-917f-6653cdc387b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ef61426-0e10-4280-8fba-e9a96162fedc">
      <Terms xmlns="http://schemas.microsoft.com/office/infopath/2007/PartnerControls"/>
    </lcf76f155ced4ddcb4097134ff3c332f>
    <TaxCatchAll xmlns="8ce3eb15-a429-4b26-917f-6653cdc387b0" xsi:nil="true"/>
  </documentManagement>
</p:properties>
</file>

<file path=customXml/itemProps1.xml><?xml version="1.0" encoding="utf-8"?>
<ds:datastoreItem xmlns:ds="http://schemas.openxmlformats.org/officeDocument/2006/customXml" ds:itemID="{5D127390-55DF-43AE-9C49-520B57850C1D}">
  <ds:schemaRefs>
    <ds:schemaRef ds:uri="5ef61426-0e10-4280-8fba-e9a96162fedc"/>
    <ds:schemaRef ds:uri="8ce3eb15-a429-4b26-917f-6653cdc387b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C22ECFE-71C7-43DE-A4CA-6960DE2E27AD}">
  <ds:schemaRefs>
    <ds:schemaRef ds:uri="http://schemas.microsoft.com/sharepoint/v3/contenttype/forms"/>
  </ds:schemaRefs>
</ds:datastoreItem>
</file>

<file path=customXml/itemProps3.xml><?xml version="1.0" encoding="utf-8"?>
<ds:datastoreItem xmlns:ds="http://schemas.openxmlformats.org/officeDocument/2006/customXml" ds:itemID="{3E62362F-637C-47BF-8E74-917E15EFA796}">
  <ds:schemaRefs>
    <ds:schemaRef ds:uri="5ef61426-0e10-4280-8fba-e9a96162fedc"/>
    <ds:schemaRef ds:uri="8ce3eb15-a429-4b26-917f-6653cdc387b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47</Slides>
  <Notes>44</Notes>
  <HiddenSlides>0</HiddenSlide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2_Standarddesign</vt:lpstr>
      <vt:lpstr>  NT219- Cryptography    </vt:lpstr>
      <vt:lpstr>Stream Cipher Review</vt:lpstr>
      <vt:lpstr>DES review</vt:lpstr>
      <vt:lpstr>A E S review</vt:lpstr>
      <vt:lpstr>Dynamic AES?</vt:lpstr>
      <vt:lpstr>A E S review</vt:lpstr>
      <vt:lpstr>Outline</vt:lpstr>
      <vt:lpstr>Why Public-Key Cryptosystems?</vt:lpstr>
      <vt:lpstr>PowerPoint Presentation</vt:lpstr>
      <vt:lpstr>PowerPoint Presentation</vt:lpstr>
      <vt:lpstr>PowerPoint Presentation</vt:lpstr>
      <vt:lpstr>PowerPoint Presentation</vt:lpstr>
      <vt:lpstr>Public-Key Cryptosystems</vt:lpstr>
      <vt:lpstr>Public-Key Cryptosystem: Confidentiality</vt:lpstr>
      <vt:lpstr>Public-Key Cryptosystem: Data Authentication</vt:lpstr>
      <vt:lpstr>Public-Key Cryptosystem: Authentication and Secrecy</vt:lpstr>
      <vt:lpstr>Applications for Public-Key Cryptosystems</vt:lpstr>
      <vt:lpstr>Applications for Public-Key Cryptosystems</vt:lpstr>
      <vt:lpstr>Public-Key Requirements</vt:lpstr>
      <vt:lpstr>Public-Key Requirements (1 of 2)</vt:lpstr>
      <vt:lpstr>Public-Key Requirements (2 of 2)</vt:lpstr>
      <vt:lpstr>Outline</vt:lpstr>
      <vt:lpstr>Rivest-Shamir-Adleman (R S A) Algorithm</vt:lpstr>
      <vt:lpstr>Cryptograph review</vt:lpstr>
      <vt:lpstr>Prime factorization problem</vt:lpstr>
      <vt:lpstr>Prime factorization problem</vt:lpstr>
      <vt:lpstr>The R S A Algorithm</vt:lpstr>
      <vt:lpstr>R S A Algorithm</vt:lpstr>
      <vt:lpstr>Algorithm Requirements</vt:lpstr>
      <vt:lpstr>R S A Processing of Multiple Blocks</vt:lpstr>
      <vt:lpstr>Exponentiation in Modular Arithmetic</vt:lpstr>
      <vt:lpstr>Algorithm for Computing ab mod n</vt:lpstr>
      <vt:lpstr>Result of the Fast Modular Exponentiation Algorithm for ab mod n, where a = 7, b = 560 = 1000110000, and n = 561</vt:lpstr>
      <vt:lpstr>Efficient Operation Using the Public Key</vt:lpstr>
      <vt:lpstr>Efficient Operation Using the Private Key</vt:lpstr>
      <vt:lpstr>Key Generation</vt:lpstr>
      <vt:lpstr>Procedure for Picking a Prime Number</vt:lpstr>
      <vt:lpstr>Public-Key Cryptanalysis</vt:lpstr>
      <vt:lpstr>The Security of R S A</vt:lpstr>
      <vt:lpstr>Timing Attacks</vt:lpstr>
      <vt:lpstr>Countermeasures</vt:lpstr>
      <vt:lpstr>Fault-Based Attack</vt:lpstr>
      <vt:lpstr>Chosen Ciphertext Attack (C C A)</vt:lpstr>
      <vt:lpstr>Encryption Using Optimal Asymmetric Encryption Padding (O A E P)</vt:lpstr>
      <vt:lpstr>Misconceptions about Public-Key Encryption</vt:lpstr>
      <vt:lpstr>Terminology Related to Asymmetric Encryption</vt:lpstr>
      <vt:lpstr>Summary</vt:lpstr>
    </vt:vector>
  </TitlesOfParts>
  <Company>formlab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Technische Universität Hamburg-Harburg</dc:title>
  <dc:creator>b-tina</dc:creator>
  <cp:revision>6</cp:revision>
  <cp:lastPrinted>1999-07-26T11:07:16Z</cp:lastPrinted>
  <dcterms:created xsi:type="dcterms:W3CDTF">1999-06-21T09:15:32Z</dcterms:created>
  <dcterms:modified xsi:type="dcterms:W3CDTF">2025-06-20T01:23:05Z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0x0101004DF376B2D2375846A4CAAAB0E2C9C93C</vt:lpwstr>
  </property>
  <property fmtid="{D5CDD505-2E9C-101B-9397-08002B2CF9AE}" pid="3" name="MediaServiceImageTags">
    <vt:lpwstr/>
  </property>
</Properties>
</file>