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40"/>
  </p:notesMasterIdLst>
  <p:handoutMasterIdLst>
    <p:handoutMasterId r:id="rId41"/>
  </p:handoutMasterIdLst>
  <p:sldIdLst>
    <p:sldId id="494" r:id="rId5"/>
    <p:sldId id="1505" r:id="rId6"/>
    <p:sldId id="332" r:id="rId7"/>
    <p:sldId id="507" r:id="rId8"/>
    <p:sldId id="509" r:id="rId9"/>
    <p:sldId id="1474" r:id="rId10"/>
    <p:sldId id="1515" r:id="rId11"/>
    <p:sldId id="508" r:id="rId12"/>
    <p:sldId id="511" r:id="rId13"/>
    <p:sldId id="259" r:id="rId14"/>
    <p:sldId id="512" r:id="rId15"/>
    <p:sldId id="1460" r:id="rId16"/>
    <p:sldId id="1402" r:id="rId17"/>
    <p:sldId id="452" r:id="rId18"/>
    <p:sldId id="415" r:id="rId19"/>
    <p:sldId id="434" r:id="rId20"/>
    <p:sldId id="435" r:id="rId21"/>
    <p:sldId id="1506" r:id="rId22"/>
    <p:sldId id="438" r:id="rId23"/>
    <p:sldId id="501" r:id="rId24"/>
    <p:sldId id="1507" r:id="rId25"/>
    <p:sldId id="1508" r:id="rId26"/>
    <p:sldId id="1509" r:id="rId27"/>
    <p:sldId id="1510" r:id="rId28"/>
    <p:sldId id="519" r:id="rId29"/>
    <p:sldId id="417" r:id="rId30"/>
    <p:sldId id="1511" r:id="rId31"/>
    <p:sldId id="520" r:id="rId32"/>
    <p:sldId id="1512" r:id="rId33"/>
    <p:sldId id="1513" r:id="rId34"/>
    <p:sldId id="524" r:id="rId35"/>
    <p:sldId id="1514" r:id="rId36"/>
    <p:sldId id="525" r:id="rId37"/>
    <p:sldId id="451" r:id="rId38"/>
    <p:sldId id="502" r:id="rId39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339966"/>
    <a:srgbClr val="33CC33"/>
    <a:srgbClr val="FF0000"/>
    <a:srgbClr val="990000"/>
    <a:srgbClr val="0066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18FAD3-F873-2BBC-EF85-62ACF113629D}" v="2" dt="2025-06-20T04:37:40.227"/>
    <p1510:client id="{F00AA226-E1FF-B8E2-82CA-239ABC2FA8C0}" v="3" dt="2025-06-18T11:43:00.6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ào Minh Đức" userId="S::23520315@ms.uit.edu.vn::cf1de174-c57f-4f9c-9aa1-c82598dec551" providerId="AD" clId="Web-{BDB299D8-4220-1275-FDC2-F0F9FE07C0A3}"/>
    <pc:docChg chg="modSld">
      <pc:chgData name="Tào Minh Đức" userId="S::23520315@ms.uit.edu.vn::cf1de174-c57f-4f9c-9aa1-c82598dec551" providerId="AD" clId="Web-{BDB299D8-4220-1275-FDC2-F0F9FE07C0A3}" dt="2025-05-25T07:05:38.206" v="1" actId="20577"/>
      <pc:docMkLst>
        <pc:docMk/>
      </pc:docMkLst>
      <pc:sldChg chg="modSp">
        <pc:chgData name="Tào Minh Đức" userId="S::23520315@ms.uit.edu.vn::cf1de174-c57f-4f9c-9aa1-c82598dec551" providerId="AD" clId="Web-{BDB299D8-4220-1275-FDC2-F0F9FE07C0A3}" dt="2025-05-25T07:05:38.206" v="1" actId="20577"/>
        <pc:sldMkLst>
          <pc:docMk/>
          <pc:sldMk cId="389535402" sldId="512"/>
        </pc:sldMkLst>
        <pc:spChg chg="mod">
          <ac:chgData name="Tào Minh Đức" userId="S::23520315@ms.uit.edu.vn::cf1de174-c57f-4f9c-9aa1-c82598dec551" providerId="AD" clId="Web-{BDB299D8-4220-1275-FDC2-F0F9FE07C0A3}" dt="2025-05-25T07:05:38.206" v="1" actId="20577"/>
          <ac:spMkLst>
            <pc:docMk/>
            <pc:sldMk cId="389535402" sldId="512"/>
            <ac:spMk id="30" creationId="{14273AF0-ADBA-46C1-8D36-43376316D741}"/>
          </ac:spMkLst>
        </pc:spChg>
      </pc:sldChg>
    </pc:docChg>
  </pc:docChgLst>
  <pc:docChgLst>
    <pc:chgData name="Tào Minh Đức" userId="S::23520315@ms.uit.edu.vn::cf1de174-c57f-4f9c-9aa1-c82598dec551" providerId="AD" clId="Web-{F00AA226-E1FF-B8E2-82CA-239ABC2FA8C0}"/>
    <pc:docChg chg="addSld delSld">
      <pc:chgData name="Tào Minh Đức" userId="S::23520315@ms.uit.edu.vn::cf1de174-c57f-4f9c-9aa1-c82598dec551" providerId="AD" clId="Web-{F00AA226-E1FF-B8E2-82CA-239ABC2FA8C0}" dt="2025-06-18T11:42:59.999" v="1"/>
      <pc:docMkLst>
        <pc:docMk/>
      </pc:docMkLst>
      <pc:sldChg chg="add del">
        <pc:chgData name="Tào Minh Đức" userId="S::23520315@ms.uit.edu.vn::cf1de174-c57f-4f9c-9aa1-c82598dec551" providerId="AD" clId="Web-{F00AA226-E1FF-B8E2-82CA-239ABC2FA8C0}" dt="2025-06-18T11:42:59.999" v="1"/>
        <pc:sldMkLst>
          <pc:docMk/>
          <pc:sldMk cId="381185658" sldId="519"/>
        </pc:sldMkLst>
      </pc:sldChg>
    </pc:docChg>
  </pc:docChgLst>
  <pc:docChgLst>
    <pc:chgData name="Nguyễn Minh Nguyễn" userId="S::23521046@ms.uit.edu.vn::f98cffcf-faf5-46e8-bdab-b32ae62d1b0c" providerId="AD" clId="Web-{B318FAD3-F873-2BBC-EF85-62ACF113629D}"/>
    <pc:docChg chg="modSld">
      <pc:chgData name="Nguyễn Minh Nguyễn" userId="S::23521046@ms.uit.edu.vn::f98cffcf-faf5-46e8-bdab-b32ae62d1b0c" providerId="AD" clId="Web-{B318FAD3-F873-2BBC-EF85-62ACF113629D}" dt="2025-06-20T04:37:40.227" v="1" actId="1076"/>
      <pc:docMkLst>
        <pc:docMk/>
      </pc:docMkLst>
      <pc:sldChg chg="modSp">
        <pc:chgData name="Nguyễn Minh Nguyễn" userId="S::23521046@ms.uit.edu.vn::f98cffcf-faf5-46e8-bdab-b32ae62d1b0c" providerId="AD" clId="Web-{B318FAD3-F873-2BBC-EF85-62ACF113629D}" dt="2025-06-20T04:37:40.227" v="1" actId="1076"/>
        <pc:sldMkLst>
          <pc:docMk/>
          <pc:sldMk cId="381185658" sldId="519"/>
        </pc:sldMkLst>
        <pc:picChg chg="mod">
          <ac:chgData name="Nguyễn Minh Nguyễn" userId="S::23521046@ms.uit.edu.vn::f98cffcf-faf5-46e8-bdab-b32ae62d1b0c" providerId="AD" clId="Web-{B318FAD3-F873-2BBC-EF85-62ACF113629D}" dt="2025-06-20T04:37:40.227" v="1" actId="1076"/>
          <ac:picMkLst>
            <pc:docMk/>
            <pc:sldMk cId="381185658" sldId="519"/>
            <ac:picMk id="5" creationId="{26397B45-8290-4ECB-A53C-1846A9BD070B}"/>
          </ac:picMkLst>
        </pc:picChg>
      </pc:sldChg>
    </pc:docChg>
  </pc:docChgLst>
  <pc:docChgLst>
    <pc:chgData name="Tào Minh Đức" userId="S::23520315@ms.uit.edu.vn::cf1de174-c57f-4f9c-9aa1-c82598dec551" providerId="AD" clId="Web-{EAC5AAD5-8057-5D5F-3FD0-470B300C0C95}"/>
    <pc:docChg chg="modSld">
      <pc:chgData name="Tào Minh Đức" userId="S::23520315@ms.uit.edu.vn::cf1de174-c57f-4f9c-9aa1-c82598dec551" providerId="AD" clId="Web-{EAC5AAD5-8057-5D5F-3FD0-470B300C0C95}" dt="2025-06-06T01:26:00.378" v="2" actId="1076"/>
      <pc:docMkLst>
        <pc:docMk/>
      </pc:docMkLst>
      <pc:sldChg chg="modSp">
        <pc:chgData name="Tào Minh Đức" userId="S::23520315@ms.uit.edu.vn::cf1de174-c57f-4f9c-9aa1-c82598dec551" providerId="AD" clId="Web-{EAC5AAD5-8057-5D5F-3FD0-470B300C0C95}" dt="2025-06-06T01:26:00.378" v="2" actId="1076"/>
        <pc:sldMkLst>
          <pc:docMk/>
          <pc:sldMk cId="495367890" sldId="1402"/>
        </pc:sldMkLst>
        <pc:spChg chg="mod">
          <ac:chgData name="Tào Minh Đức" userId="S::23520315@ms.uit.edu.vn::cf1de174-c57f-4f9c-9aa1-c82598dec551" providerId="AD" clId="Web-{EAC5AAD5-8057-5D5F-3FD0-470B300C0C95}" dt="2025-06-06T01:26:00.378" v="2" actId="1076"/>
          <ac:spMkLst>
            <pc:docMk/>
            <pc:sldMk cId="495367890" sldId="1402"/>
            <ac:spMk id="23" creationId="{FC546C1A-646D-4AD1-8A4E-443EF8FE8A37}"/>
          </ac:spMkLst>
        </pc:spChg>
      </pc:sldChg>
    </pc:docChg>
  </pc:docChgLst>
  <pc:docChgLst>
    <pc:chgData name="Tống Xuân Vũ" userId="S::23521817@ms.uit.edu.vn::754fb220-8a74-4172-aac1-be6e3b753834" providerId="AD" clId="Web-{9EB17069-A4B7-3FE2-52A2-E62DE80B5A1A}"/>
    <pc:docChg chg="modSld">
      <pc:chgData name="Tống Xuân Vũ" userId="S::23521817@ms.uit.edu.vn::754fb220-8a74-4172-aac1-be6e3b753834" providerId="AD" clId="Web-{9EB17069-A4B7-3FE2-52A2-E62DE80B5A1A}" dt="2025-04-28T04:14:22.958" v="0" actId="1076"/>
      <pc:docMkLst>
        <pc:docMk/>
      </pc:docMkLst>
      <pc:sldChg chg="modSp">
        <pc:chgData name="Tống Xuân Vũ" userId="S::23521817@ms.uit.edu.vn::754fb220-8a74-4172-aac1-be6e3b753834" providerId="AD" clId="Web-{9EB17069-A4B7-3FE2-52A2-E62DE80B5A1A}" dt="2025-04-28T04:14:22.958" v="0" actId="1076"/>
        <pc:sldMkLst>
          <pc:docMk/>
          <pc:sldMk cId="0" sldId="434"/>
        </pc:sldMkLst>
        <pc:spChg chg="mod">
          <ac:chgData name="Tống Xuân Vũ" userId="S::23521817@ms.uit.edu.vn::754fb220-8a74-4172-aac1-be6e3b753834" providerId="AD" clId="Web-{9EB17069-A4B7-3FE2-52A2-E62DE80B5A1A}" dt="2025-04-28T04:14:22.958" v="0" actId="1076"/>
          <ac:spMkLst>
            <pc:docMk/>
            <pc:sldMk cId="0" sldId="434"/>
            <ac:spMk id="21510" creationId="{E85DE075-8EF6-42ED-AED3-68D4348B371E}"/>
          </ac:spMkLst>
        </pc:spChg>
      </pc:sldChg>
    </pc:docChg>
  </pc:docChgLst>
  <pc:docChgLst>
    <pc:chgData name="Lê Quốc Khôi" userId="S::23520769@ms.uit.edu.vn::252112e7-061b-4cce-9729-75e77cd3f657" providerId="AD" clId="Web-{7F31416A-5F18-381E-758C-75E879A68ED3}"/>
    <pc:docChg chg="modSld">
      <pc:chgData name="Lê Quốc Khôi" userId="S::23520769@ms.uit.edu.vn::252112e7-061b-4cce-9729-75e77cd3f657" providerId="AD" clId="Web-{7F31416A-5F18-381E-758C-75E879A68ED3}" dt="2025-06-14T08:24:12.155" v="3" actId="1076"/>
      <pc:docMkLst>
        <pc:docMk/>
      </pc:docMkLst>
      <pc:sldChg chg="modSp">
        <pc:chgData name="Lê Quốc Khôi" userId="S::23520769@ms.uit.edu.vn::252112e7-061b-4cce-9729-75e77cd3f657" providerId="AD" clId="Web-{7F31416A-5F18-381E-758C-75E879A68ED3}" dt="2025-06-13T18:17:23.371" v="0" actId="1076"/>
        <pc:sldMkLst>
          <pc:docMk/>
          <pc:sldMk cId="3569020834" sldId="452"/>
        </pc:sldMkLst>
        <pc:spChg chg="mod">
          <ac:chgData name="Lê Quốc Khôi" userId="S::23520769@ms.uit.edu.vn::252112e7-061b-4cce-9729-75e77cd3f657" providerId="AD" clId="Web-{7F31416A-5F18-381E-758C-75E879A68ED3}" dt="2025-06-13T18:17:23.371" v="0" actId="1076"/>
          <ac:spMkLst>
            <pc:docMk/>
            <pc:sldMk cId="3569020834" sldId="452"/>
            <ac:spMk id="19459" creationId="{0C8C4DE0-9A8A-4EEC-BA43-EEFEF2EA8E64}"/>
          </ac:spMkLst>
        </pc:spChg>
      </pc:sldChg>
      <pc:sldChg chg="modSp">
        <pc:chgData name="Lê Quốc Khôi" userId="S::23520769@ms.uit.edu.vn::252112e7-061b-4cce-9729-75e77cd3f657" providerId="AD" clId="Web-{7F31416A-5F18-381E-758C-75E879A68ED3}" dt="2025-06-14T06:50:54.344" v="2" actId="1076"/>
        <pc:sldMkLst>
          <pc:docMk/>
          <pc:sldMk cId="4282269602" sldId="501"/>
        </pc:sldMkLst>
        <pc:picChg chg="mod">
          <ac:chgData name="Lê Quốc Khôi" userId="S::23520769@ms.uit.edu.vn::252112e7-061b-4cce-9729-75e77cd3f657" providerId="AD" clId="Web-{7F31416A-5F18-381E-758C-75E879A68ED3}" dt="2025-06-14T06:50:54.344" v="2" actId="1076"/>
          <ac:picMkLst>
            <pc:docMk/>
            <pc:sldMk cId="4282269602" sldId="501"/>
            <ac:picMk id="4" creationId="{2E457DA3-F151-44F8-8D16-98986D0CE07D}"/>
          </ac:picMkLst>
        </pc:picChg>
      </pc:sldChg>
      <pc:sldChg chg="modSp">
        <pc:chgData name="Lê Quốc Khôi" userId="S::23520769@ms.uit.edu.vn::252112e7-061b-4cce-9729-75e77cd3f657" providerId="AD" clId="Web-{7F31416A-5F18-381E-758C-75E879A68ED3}" dt="2025-06-14T08:24:12.155" v="3" actId="1076"/>
        <pc:sldMkLst>
          <pc:docMk/>
          <pc:sldMk cId="1912579555" sldId="525"/>
        </pc:sldMkLst>
        <pc:picChg chg="mod">
          <ac:chgData name="Lê Quốc Khôi" userId="S::23520769@ms.uit.edu.vn::252112e7-061b-4cce-9729-75e77cd3f657" providerId="AD" clId="Web-{7F31416A-5F18-381E-758C-75E879A68ED3}" dt="2025-06-14T08:24:12.155" v="3" actId="1076"/>
          <ac:picMkLst>
            <pc:docMk/>
            <pc:sldMk cId="1912579555" sldId="525"/>
            <ac:picMk id="14" creationId="{BC014E2B-61F2-483B-B76C-97B1622A0AFF}"/>
          </ac:picMkLst>
        </pc:picChg>
      </pc:sldChg>
    </pc:docChg>
  </pc:docChgLst>
  <pc:docChgLst>
    <pc:chgData name="Nguyễn Thiện Chí" userId="S::23520178@ms.uit.edu.vn::39364f4e-a2f7-41fd-8b2d-55c740b787df" providerId="AD" clId="Web-{BD781A72-E14D-4FE8-8B70-C0EB3744CCB5}"/>
    <pc:docChg chg="modSld">
      <pc:chgData name="Nguyễn Thiện Chí" userId="S::23520178@ms.uit.edu.vn::39364f4e-a2f7-41fd-8b2d-55c740b787df" providerId="AD" clId="Web-{BD781A72-E14D-4FE8-8B70-C0EB3744CCB5}" dt="2025-05-04T05:09:17.794" v="3" actId="1076"/>
      <pc:docMkLst>
        <pc:docMk/>
      </pc:docMkLst>
      <pc:sldChg chg="modSp">
        <pc:chgData name="Nguyễn Thiện Chí" userId="S::23520178@ms.uit.edu.vn::39364f4e-a2f7-41fd-8b2d-55c740b787df" providerId="AD" clId="Web-{BD781A72-E14D-4FE8-8B70-C0EB3744CCB5}" dt="2025-05-04T02:46:19.358" v="2" actId="20577"/>
        <pc:sldMkLst>
          <pc:docMk/>
          <pc:sldMk cId="0" sldId="434"/>
        </pc:sldMkLst>
        <pc:spChg chg="mod">
          <ac:chgData name="Nguyễn Thiện Chí" userId="S::23520178@ms.uit.edu.vn::39364f4e-a2f7-41fd-8b2d-55c740b787df" providerId="AD" clId="Web-{BD781A72-E14D-4FE8-8B70-C0EB3744CCB5}" dt="2025-05-04T02:46:19.358" v="2" actId="20577"/>
          <ac:spMkLst>
            <pc:docMk/>
            <pc:sldMk cId="0" sldId="434"/>
            <ac:spMk id="21509" creationId="{918CC9BC-8515-4127-AE36-8FF82C977A7E}"/>
          </ac:spMkLst>
        </pc:spChg>
      </pc:sldChg>
      <pc:sldChg chg="modSp">
        <pc:chgData name="Nguyễn Thiện Chí" userId="S::23520178@ms.uit.edu.vn::39364f4e-a2f7-41fd-8b2d-55c740b787df" providerId="AD" clId="Web-{BD781A72-E14D-4FE8-8B70-C0EB3744CCB5}" dt="2025-05-04T05:09:17.794" v="3" actId="1076"/>
        <pc:sldMkLst>
          <pc:docMk/>
          <pc:sldMk cId="0" sldId="435"/>
        </pc:sldMkLst>
        <pc:spChg chg="mod">
          <ac:chgData name="Nguyễn Thiện Chí" userId="S::23520178@ms.uit.edu.vn::39364f4e-a2f7-41fd-8b2d-55c740b787df" providerId="AD" clId="Web-{BD781A72-E14D-4FE8-8B70-C0EB3744CCB5}" dt="2025-05-04T05:09:17.794" v="3" actId="1076"/>
          <ac:spMkLst>
            <pc:docMk/>
            <pc:sldMk cId="0" sldId="435"/>
            <ac:spMk id="22534" creationId="{5693A170-A4AB-4950-83E7-D016F1DDE929}"/>
          </ac:spMkLst>
        </pc:spChg>
      </pc:sldChg>
      <pc:sldChg chg="modSp">
        <pc:chgData name="Nguyễn Thiện Chí" userId="S::23520178@ms.uit.edu.vn::39364f4e-a2f7-41fd-8b2d-55c740b787df" providerId="AD" clId="Web-{BD781A72-E14D-4FE8-8B70-C0EB3744CCB5}" dt="2025-05-04T02:46:09.389" v="0" actId="1076"/>
        <pc:sldMkLst>
          <pc:docMk/>
          <pc:sldMk cId="3569020834" sldId="452"/>
        </pc:sldMkLst>
        <pc:spChg chg="mod">
          <ac:chgData name="Nguyễn Thiện Chí" userId="S::23520178@ms.uit.edu.vn::39364f4e-a2f7-41fd-8b2d-55c740b787df" providerId="AD" clId="Web-{BD781A72-E14D-4FE8-8B70-C0EB3744CCB5}" dt="2025-05-04T02:46:09.389" v="0" actId="1076"/>
          <ac:spMkLst>
            <pc:docMk/>
            <pc:sldMk cId="3569020834" sldId="452"/>
            <ac:spMk id="19459" creationId="{0C8C4DE0-9A8A-4EEC-BA43-EEFEF2EA8E6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050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50" y="523875"/>
            <a:ext cx="4522788" cy="2544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13C80-22A9-4B4E-8748-E9B06A73E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9CA79CA5-F073-47C3-83D6-98192D8609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A2DC8B9E-197F-4BA8-99FC-9E7065AC45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Example hash function: v:=1; for each character c, v=v*(c+1)+2 mod 2^{32};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7856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8F56A771-6956-44B0-8FC0-55E67EC020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FC0A44E-0864-4734-AC55-7BB619B7F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>
            <a:extLst>
              <a:ext uri="{FF2B5EF4-FFF2-40B4-BE49-F238E27FC236}">
                <a16:creationId xmlns:a16="http://schemas.microsoft.com/office/drawing/2014/main" id="{6D1117F0-946B-4DF0-A3F9-24D031E4F33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4035" name="Notes Placeholder 2">
            <a:extLst>
              <a:ext uri="{FF2B5EF4-FFF2-40B4-BE49-F238E27FC236}">
                <a16:creationId xmlns:a16="http://schemas.microsoft.com/office/drawing/2014/main" id="{ED745832-0CC7-4815-B83C-032AAEE9B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>
            <a:extLst>
              <a:ext uri="{FF2B5EF4-FFF2-40B4-BE49-F238E27FC236}">
                <a16:creationId xmlns:a16="http://schemas.microsoft.com/office/drawing/2014/main" id="{98644C9A-8FDE-420E-9952-E007611522B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5059" name="Notes Placeholder 2">
            <a:extLst>
              <a:ext uri="{FF2B5EF4-FFF2-40B4-BE49-F238E27FC236}">
                <a16:creationId xmlns:a16="http://schemas.microsoft.com/office/drawing/2014/main" id="{C09169AC-7CB1-4819-988C-67957D0F4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>
            <a:extLst>
              <a:ext uri="{FF2B5EF4-FFF2-40B4-BE49-F238E27FC236}">
                <a16:creationId xmlns:a16="http://schemas.microsoft.com/office/drawing/2014/main" id="{B2C9E022-08C0-4053-B8DF-9FAEDE098C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3011" name="Notes Placeholder 2">
            <a:extLst>
              <a:ext uri="{FF2B5EF4-FFF2-40B4-BE49-F238E27FC236}">
                <a16:creationId xmlns:a16="http://schemas.microsoft.com/office/drawing/2014/main" id="{9BE9972D-0B89-4D9C-94A8-06683B0E7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058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D0E67067-5541-43E3-A9F1-70179BCF1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BF7B7489-2CE0-4780-A3A3-C9D1738852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10388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D3983CE-5BBE-4919-A434-2F8FD4574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41E30F98-A447-4F81-8F0A-07C177335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CBC=Cipher block chaining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5D3983CE-5BBE-4919-A434-2F8FD4574E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41E30F98-A447-4F81-8F0A-07C177335D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/>
              <a:t>CBC=Cipher block chaining</a:t>
            </a:r>
          </a:p>
        </p:txBody>
      </p:sp>
    </p:spTree>
    <p:extLst>
      <p:ext uri="{BB962C8B-B14F-4D97-AF65-F5344CB8AC3E}">
        <p14:creationId xmlns:p14="http://schemas.microsoft.com/office/powerpoint/2010/main" val="2091525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130F1688-4F6D-49E9-9053-F79061915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729DA406-42DB-4F47-87B5-B930609FB3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87036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982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8796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E4E94130-9721-4E50-902E-184AC99526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2270125" y="533400"/>
            <a:ext cx="4603750" cy="25908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id="{81132FBF-2D25-4FE7-8B77-955DE33DC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617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D8D26A24-661F-44AC-9A66-EC2E65A76B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id="{BA9EC9CC-5098-42B5-A8E7-8DEAA8B26D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A391A069-8D3A-4A07-B5C1-93572EE42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4E1AC35-DC86-4C50-A759-C7E5A06C4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1109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A391A069-8D3A-4A07-B5C1-93572EE42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14E1AC35-DC86-4C50-A759-C7E5A06C4B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8F4566E8-9DF0-4089-9EFA-317A4B5863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8" name="Rectangle 3">
            <a:extLst>
              <a:ext uri="{FF2B5EF4-FFF2-40B4-BE49-F238E27FC236}">
                <a16:creationId xmlns:a16="http://schemas.microsoft.com/office/drawing/2014/main" id="{B20DBF06-F638-435B-8458-2126872D19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6597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BCA18-061D-4636-9E6C-8A9A14B23B9E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1789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>
            <a:extLst>
              <a:ext uri="{FF2B5EF4-FFF2-40B4-BE49-F238E27FC236}">
                <a16:creationId xmlns:a16="http://schemas.microsoft.com/office/drawing/2014/main" id="{122BD9C4-9D7B-4987-B11E-88A151FB90D2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xfrm>
            <a:off x="2270125" y="533400"/>
            <a:ext cx="4603750" cy="2590800"/>
          </a:xfrm>
          <a:ln/>
        </p:spPr>
      </p:sp>
      <p:sp>
        <p:nvSpPr>
          <p:cNvPr id="40963" name="Notes Placeholder 2">
            <a:extLst>
              <a:ext uri="{FF2B5EF4-FFF2-40B4-BE49-F238E27FC236}">
                <a16:creationId xmlns:a16="http://schemas.microsoft.com/office/drawing/2014/main" id="{273A44C7-0E40-48AB-935A-67DA8BDCD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Modified ciphertext can often still be decrypted into plaintexts?</a:t>
            </a:r>
          </a:p>
        </p:txBody>
      </p:sp>
    </p:spTree>
    <p:extLst>
      <p:ext uri="{BB962C8B-B14F-4D97-AF65-F5344CB8AC3E}">
        <p14:creationId xmlns:p14="http://schemas.microsoft.com/office/powerpoint/2010/main" val="2216249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62914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246B9-22FB-8A1B-1AEA-3EA570432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7B996F-EB9F-7D74-0152-6FA1DA41B4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C03F4-DE93-19E5-35C0-3682E004E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23A58-44BE-2A60-D7AE-F377A7517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7128135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730425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324402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673350" y="523875"/>
            <a:ext cx="4522788" cy="25447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13C80-22A9-4B4E-8748-E9B06A73E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4758634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104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bk object 25"/>
          <p:cNvSpPr/>
          <p:nvPr/>
        </p:nvSpPr>
        <p:spPr>
          <a:xfrm>
            <a:off x="2031227" y="316470"/>
            <a:ext cx="2172" cy="6218841"/>
          </a:xfrm>
          <a:custGeom>
            <a:avLst/>
            <a:gdLst/>
            <a:ahLst/>
            <a:cxnLst/>
            <a:rect l="l" t="t" r="r" b="b"/>
            <a:pathLst>
              <a:path w="1905" h="6858000">
                <a:moveTo>
                  <a:pt x="0" y="0"/>
                </a:moveTo>
                <a:lnTo>
                  <a:pt x="0" y="6858000"/>
                </a:lnTo>
                <a:lnTo>
                  <a:pt x="1524" y="6858000"/>
                </a:lnTo>
                <a:lnTo>
                  <a:pt x="1524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6" name="bk object 26"/>
          <p:cNvSpPr/>
          <p:nvPr/>
        </p:nvSpPr>
        <p:spPr>
          <a:xfrm>
            <a:off x="2032965" y="316470"/>
            <a:ext cx="83983" cy="6218841"/>
          </a:xfrm>
          <a:custGeom>
            <a:avLst/>
            <a:gdLst/>
            <a:ahLst/>
            <a:cxnLst/>
            <a:rect l="l" t="t" r="r" b="b"/>
            <a:pathLst>
              <a:path w="73660" h="6858000">
                <a:moveTo>
                  <a:pt x="0" y="0"/>
                </a:moveTo>
                <a:lnTo>
                  <a:pt x="0" y="6857999"/>
                </a:lnTo>
                <a:lnTo>
                  <a:pt x="73151" y="6857999"/>
                </a:lnTo>
                <a:lnTo>
                  <a:pt x="7315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36" b="0" i="0">
                <a:solidFill>
                  <a:srgbClr val="56221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B5A788"/>
                </a:solidFill>
                <a:latin typeface="Trebuchet MS"/>
                <a:cs typeface="Trebuchet MS"/>
              </a:defRPr>
            </a:lvl1pPr>
          </a:lstStyle>
          <a:p>
            <a:pPr marL="10860"/>
            <a:r>
              <a:rPr lang="en-US" spc="-73"/>
              <a:t>In</a:t>
            </a:r>
            <a:r>
              <a:rPr lang="en-US" spc="-81"/>
              <a:t>f</a:t>
            </a:r>
            <a:r>
              <a:rPr lang="en-US" spc="4"/>
              <a:t>o</a:t>
            </a:r>
            <a:r>
              <a:rPr lang="en-US"/>
              <a:t>r</a:t>
            </a:r>
            <a:r>
              <a:rPr lang="en-US" spc="-73"/>
              <a:t>m</a:t>
            </a:r>
            <a:r>
              <a:rPr lang="en-US" spc="-103"/>
              <a:t>a</a:t>
            </a:r>
            <a:r>
              <a:rPr lang="en-US" spc="-73"/>
              <a:t>ti</a:t>
            </a:r>
            <a:r>
              <a:rPr lang="en-US" spc="4"/>
              <a:t>o</a:t>
            </a:r>
            <a:r>
              <a:rPr lang="en-US" spc="-51"/>
              <a:t>n</a:t>
            </a:r>
            <a:r>
              <a:rPr lang="en-US" spc="-21"/>
              <a:t> </a:t>
            </a:r>
            <a:r>
              <a:rPr lang="en-US" spc="-26"/>
              <a:t>S</a:t>
            </a:r>
            <a:r>
              <a:rPr lang="en-US" spc="-73"/>
              <a:t>e</a:t>
            </a:r>
            <a:r>
              <a:rPr lang="en-US" spc="-64"/>
              <a:t>c</a:t>
            </a:r>
            <a:r>
              <a:rPr lang="en-US" spc="-26"/>
              <a:t>ur</a:t>
            </a:r>
            <a:r>
              <a:rPr lang="en-US" spc="-73"/>
              <a:t>it</a:t>
            </a:r>
            <a:r>
              <a:rPr lang="en-US" spc="-64"/>
              <a:t>y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26" b="0" i="0">
                <a:solidFill>
                  <a:srgbClr val="B5A788"/>
                </a:solidFill>
                <a:latin typeface="Trebuchet MS"/>
                <a:cs typeface="Trebuchet MS"/>
              </a:defRPr>
            </a:lvl1pPr>
          </a:lstStyle>
          <a:p>
            <a:pPr marL="21720"/>
            <a:fld id="{81D60167-4931-47E6-BA6A-407CBD079E47}" type="slidenum">
              <a:rPr lang="en-US" spc="-30" smtClean="0"/>
              <a:pPr marL="21720"/>
              <a:t>‹#›</a:t>
            </a:fld>
            <a:endParaRPr lang="en-US" spc="-30"/>
          </a:p>
        </p:txBody>
      </p:sp>
      <p:sp>
        <p:nvSpPr>
          <p:cNvPr id="27" name="Line 4">
            <a:extLst>
              <a:ext uri="{FF2B5EF4-FFF2-40B4-BE49-F238E27FC236}">
                <a16:creationId xmlns:a16="http://schemas.microsoft.com/office/drawing/2014/main" id="{71CD492E-1D6D-478B-B8BF-009AAB90443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1052736"/>
            <a:ext cx="11176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AFE4AED-59E4-4CF1-86D1-9C208E80B4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29" y="25909"/>
            <a:ext cx="1552673" cy="954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096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91586" y="197203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65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99456" y="44624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052736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/>
              <a:t>Click to edit Master text styles</a:t>
            </a:r>
          </a:p>
          <a:p>
            <a:pPr lvl="1"/>
            <a:r>
              <a:rPr lang="de-DE" altLang="en-US"/>
              <a:t>Second level</a:t>
            </a:r>
          </a:p>
          <a:p>
            <a:pPr lvl="2"/>
            <a:r>
              <a:rPr lang="de-DE" altLang="en-US"/>
              <a:t>Third level</a:t>
            </a:r>
          </a:p>
          <a:p>
            <a:pPr lvl="3"/>
            <a:r>
              <a:rPr lang="de-DE" altLang="en-US"/>
              <a:t>Fourth level</a:t>
            </a:r>
          </a:p>
          <a:p>
            <a:pPr lvl="4"/>
            <a:r>
              <a:rPr lang="de-DE" altLang="en-US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908720"/>
            <a:ext cx="11176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>
                <a:latin typeface="Arial" panose="020B0604020202020204" pitchFamily="34" charset="0"/>
              </a:rPr>
              <a:t>Week 09: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8000" y="6503214"/>
            <a:ext cx="11176000" cy="0"/>
          </a:xfrm>
          <a:prstGeom prst="line">
            <a:avLst/>
          </a:prstGeom>
          <a:noFill/>
          <a:ln w="38100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/>
              <a:t>5-2025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NT219–Cryptography</a:t>
            </a:r>
            <a:endParaRPr lang="en-US" sz="1600" b="1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7330" y="59160"/>
            <a:ext cx="1271110" cy="7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1" r:id="rId13"/>
    <p:sldLayoutId id="2147483692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unn@uit.edu.v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hyperlink" Target="https://en.wikipedia.org/wiki/Cyclic_redundancy_check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.wmf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4.wmf"/><Relationship Id="rId9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.wmf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eleases.ubuntu.com/focal/" TargetMode="External"/><Relationship Id="rId4" Type="http://schemas.openxmlformats.org/officeDocument/2006/relationships/hyperlink" Target="https://en.wikipedia.org/wiki/Cryptographic_hash_function" TargetMode="Externa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hyperlink" Target="https://releases.ubuntu.com/focal/" TargetMode="External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ecure_Hash_Algorithms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7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7.png"/><Relationship Id="rId4" Type="http://schemas.openxmlformats.org/officeDocument/2006/relationships/image" Target="../media/image8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92.png"/><Relationship Id="rId7" Type="http://schemas.openxmlformats.org/officeDocument/2006/relationships/image" Target="../media/image95.png"/><Relationship Id="rId12" Type="http://schemas.openxmlformats.org/officeDocument/2006/relationships/image" Target="../media/image9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4.png"/><Relationship Id="rId11" Type="http://schemas.openxmlformats.org/officeDocument/2006/relationships/image" Target="../media/image98.png"/><Relationship Id="rId5" Type="http://schemas.openxmlformats.org/officeDocument/2006/relationships/image" Target="../media/image93.png"/><Relationship Id="rId10" Type="http://schemas.openxmlformats.org/officeDocument/2006/relationships/image" Target="../media/image97.png"/><Relationship Id="rId4" Type="http://schemas.openxmlformats.org/officeDocument/2006/relationships/image" Target="../media/image66.png"/><Relationship Id="rId9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100.png"/><Relationship Id="rId7" Type="http://schemas.openxmlformats.org/officeDocument/2006/relationships/image" Target="../media/image102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image" Target="../media/image4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jp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jp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8.png"/><Relationship Id="rId7" Type="http://schemas.openxmlformats.org/officeDocument/2006/relationships/image" Target="../media/image7.jp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7.png"/><Relationship Id="rId5" Type="http://schemas.openxmlformats.org/officeDocument/2006/relationships/image" Target="../media/image23.png"/><Relationship Id="rId10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6.jpg"/><Relationship Id="rId1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Message_authentication_code" TargetMode="External"/><Relationship Id="rId2" Type="http://schemas.openxmlformats.org/officeDocument/2006/relationships/hyperlink" Target="http://en.wikipedia.org/wiki/Cryptographic_hash_functi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633" y="148543"/>
            <a:ext cx="6984775" cy="792162"/>
          </a:xfrm>
        </p:spPr>
        <p:txBody>
          <a:bodyPr/>
          <a:lstStyle/>
          <a:p>
            <a:pPr algn="ctr"/>
            <a:br>
              <a:rPr lang="en-US"/>
            </a:br>
            <a:r>
              <a:rPr lang="en-US"/>
              <a:t> NT219- Cryptography  	</a:t>
            </a:r>
            <a:br>
              <a:rPr lang="en-US"/>
            </a:br>
            <a:endParaRPr lang="en-GB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392" y="1115784"/>
            <a:ext cx="1051316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altLang="en-US" sz="3600" kern="0"/>
              <a:t>Week 09</a:t>
            </a:r>
            <a:r>
              <a:rPr lang="en-GB" altLang="en-US" sz="3600" kern="0"/>
              <a:t>: Hash Function and </a:t>
            </a:r>
            <a:r>
              <a:rPr lang="en-US" sz="3600"/>
              <a:t>Message Authentication Codes</a:t>
            </a:r>
          </a:p>
          <a:p>
            <a:pPr eaLnBrk="1" hangingPunct="1"/>
            <a:endParaRPr lang="de-DE" altLang="en-US" sz="3600" kern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704538" y="2258101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59496" y="313492"/>
            <a:ext cx="5773530" cy="52322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6471"/>
            <a:r>
              <a:rPr lang="en-US" altLang="en-US" sz="3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function: An example</a:t>
            </a:r>
            <a:endParaRPr sz="3400" spc="-209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11624" y="2423283"/>
            <a:ext cx="2422616" cy="242261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4" name="object 4"/>
          <p:cNvSpPr txBox="1"/>
          <p:nvPr/>
        </p:nvSpPr>
        <p:spPr>
          <a:xfrm>
            <a:off x="3126903" y="2521642"/>
            <a:ext cx="174844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07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07011" y="3506848"/>
            <a:ext cx="417019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58">
                <a:latin typeface="Trebuchet MS"/>
                <a:cs typeface="Trebuchet MS"/>
              </a:rPr>
              <a:t>C</a:t>
            </a:r>
            <a:r>
              <a:rPr sz="1539" spc="26">
                <a:latin typeface="Trebuchet MS"/>
                <a:cs typeface="Trebuchet MS"/>
              </a:rPr>
              <a:t>R</a:t>
            </a:r>
            <a:r>
              <a:rPr sz="1539" spc="162">
                <a:latin typeface="Trebuchet MS"/>
                <a:cs typeface="Trebuchet MS"/>
              </a:rPr>
              <a:t>C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2170" y="4480901"/>
            <a:ext cx="28670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indent="2172"/>
            <a:r>
              <a:rPr sz="1197" spc="128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97" spc="-34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197" spc="-2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97" spc="-26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97" spc="-73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35911" y="3384348"/>
            <a:ext cx="174844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07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2452" y="3311946"/>
            <a:ext cx="349687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7104" marR="4344" indent="-66788"/>
            <a:r>
              <a:rPr sz="1197" spc="128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97" spc="-38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197" spc="-3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97" spc="-2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97" spc="-73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185063" y="3434553"/>
            <a:ext cx="2155682" cy="95567"/>
          </a:xfrm>
          <a:custGeom>
            <a:avLst/>
            <a:gdLst/>
            <a:ahLst/>
            <a:cxnLst/>
            <a:rect l="l" t="t" r="r" b="b"/>
            <a:pathLst>
              <a:path w="2520950" h="111760">
                <a:moveTo>
                  <a:pt x="2482105" y="55483"/>
                </a:moveTo>
                <a:lnTo>
                  <a:pt x="2465796" y="45698"/>
                </a:lnTo>
                <a:lnTo>
                  <a:pt x="0" y="44195"/>
                </a:lnTo>
                <a:lnTo>
                  <a:pt x="0" y="64007"/>
                </a:lnTo>
                <a:lnTo>
                  <a:pt x="2464818" y="65510"/>
                </a:lnTo>
                <a:lnTo>
                  <a:pt x="2482105" y="55483"/>
                </a:lnTo>
                <a:close/>
              </a:path>
              <a:path w="2520950" h="111760">
                <a:moveTo>
                  <a:pt x="2520695" y="54863"/>
                </a:moveTo>
                <a:lnTo>
                  <a:pt x="2429255" y="3047"/>
                </a:lnTo>
                <a:lnTo>
                  <a:pt x="2424683" y="0"/>
                </a:lnTo>
                <a:lnTo>
                  <a:pt x="2420111" y="1523"/>
                </a:lnTo>
                <a:lnTo>
                  <a:pt x="2414015" y="10667"/>
                </a:lnTo>
                <a:lnTo>
                  <a:pt x="2415539" y="16763"/>
                </a:lnTo>
                <a:lnTo>
                  <a:pt x="2420111" y="18287"/>
                </a:lnTo>
                <a:lnTo>
                  <a:pt x="2465796" y="45698"/>
                </a:lnTo>
                <a:lnTo>
                  <a:pt x="2500883" y="45719"/>
                </a:lnTo>
                <a:lnTo>
                  <a:pt x="2500883" y="66420"/>
                </a:lnTo>
                <a:lnTo>
                  <a:pt x="2520695" y="54863"/>
                </a:lnTo>
                <a:close/>
              </a:path>
              <a:path w="2520950" h="111760">
                <a:moveTo>
                  <a:pt x="2500883" y="66420"/>
                </a:moveTo>
                <a:lnTo>
                  <a:pt x="2500883" y="65531"/>
                </a:lnTo>
                <a:lnTo>
                  <a:pt x="2464818" y="65510"/>
                </a:lnTo>
                <a:lnTo>
                  <a:pt x="2420111" y="91439"/>
                </a:lnTo>
                <a:lnTo>
                  <a:pt x="2415539" y="94487"/>
                </a:lnTo>
                <a:lnTo>
                  <a:pt x="2414015" y="100583"/>
                </a:lnTo>
                <a:lnTo>
                  <a:pt x="2420111" y="109727"/>
                </a:lnTo>
                <a:lnTo>
                  <a:pt x="2424683" y="111251"/>
                </a:lnTo>
                <a:lnTo>
                  <a:pt x="2429255" y="108203"/>
                </a:lnTo>
                <a:lnTo>
                  <a:pt x="2500883" y="66420"/>
                </a:lnTo>
                <a:close/>
              </a:path>
              <a:path w="2520950" h="111760">
                <a:moveTo>
                  <a:pt x="2496311" y="65529"/>
                </a:moveTo>
                <a:lnTo>
                  <a:pt x="2496311" y="64007"/>
                </a:lnTo>
                <a:lnTo>
                  <a:pt x="2482105" y="55483"/>
                </a:lnTo>
                <a:lnTo>
                  <a:pt x="2464818" y="65510"/>
                </a:lnTo>
                <a:lnTo>
                  <a:pt x="2496311" y="65529"/>
                </a:lnTo>
                <a:close/>
              </a:path>
              <a:path w="2520950" h="111760">
                <a:moveTo>
                  <a:pt x="2500883" y="65531"/>
                </a:moveTo>
                <a:lnTo>
                  <a:pt x="2500883" y="45719"/>
                </a:lnTo>
                <a:lnTo>
                  <a:pt x="2465796" y="45698"/>
                </a:lnTo>
                <a:lnTo>
                  <a:pt x="2482105" y="55483"/>
                </a:lnTo>
                <a:lnTo>
                  <a:pt x="2496311" y="47243"/>
                </a:lnTo>
                <a:lnTo>
                  <a:pt x="2496311" y="65529"/>
                </a:lnTo>
                <a:lnTo>
                  <a:pt x="2500883" y="65531"/>
                </a:lnTo>
                <a:close/>
              </a:path>
              <a:path w="2520950" h="111760">
                <a:moveTo>
                  <a:pt x="2496311" y="64007"/>
                </a:moveTo>
                <a:lnTo>
                  <a:pt x="2496311" y="47243"/>
                </a:lnTo>
                <a:lnTo>
                  <a:pt x="2482105" y="55483"/>
                </a:lnTo>
                <a:lnTo>
                  <a:pt x="2496311" y="6400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0" name="object 10"/>
          <p:cNvSpPr/>
          <p:nvPr/>
        </p:nvSpPr>
        <p:spPr>
          <a:xfrm>
            <a:off x="7340528" y="3296416"/>
            <a:ext cx="616840" cy="369235"/>
          </a:xfrm>
          <a:custGeom>
            <a:avLst/>
            <a:gdLst/>
            <a:ahLst/>
            <a:cxnLst/>
            <a:rect l="l" t="t" r="r" b="b"/>
            <a:pathLst>
              <a:path w="721359" h="431800">
                <a:moveTo>
                  <a:pt x="0" y="0"/>
                </a:moveTo>
                <a:lnTo>
                  <a:pt x="0" y="431291"/>
                </a:lnTo>
                <a:lnTo>
                  <a:pt x="720851" y="431291"/>
                </a:lnTo>
                <a:lnTo>
                  <a:pt x="720851" y="0"/>
                </a:lnTo>
                <a:lnTo>
                  <a:pt x="0" y="0"/>
                </a:lnTo>
                <a:close/>
              </a:path>
            </a:pathLst>
          </a:custGeom>
          <a:solidFill>
            <a:srgbClr val="3790A6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1" name="object 11"/>
          <p:cNvSpPr/>
          <p:nvPr/>
        </p:nvSpPr>
        <p:spPr>
          <a:xfrm>
            <a:off x="7328800" y="3284688"/>
            <a:ext cx="638560" cy="390955"/>
          </a:xfrm>
          <a:custGeom>
            <a:avLst/>
            <a:gdLst/>
            <a:ahLst/>
            <a:cxnLst/>
            <a:rect l="l" t="t" r="r" b="b"/>
            <a:pathLst>
              <a:path w="746759" h="457200">
                <a:moveTo>
                  <a:pt x="746759" y="452627"/>
                </a:moveTo>
                <a:lnTo>
                  <a:pt x="746759" y="6095"/>
                </a:lnTo>
                <a:lnTo>
                  <a:pt x="740663" y="0"/>
                </a:lnTo>
                <a:lnTo>
                  <a:pt x="6095" y="0"/>
                </a:lnTo>
                <a:lnTo>
                  <a:pt x="0" y="6095"/>
                </a:lnTo>
                <a:lnTo>
                  <a:pt x="0" y="452627"/>
                </a:lnTo>
                <a:lnTo>
                  <a:pt x="6095" y="457199"/>
                </a:lnTo>
                <a:lnTo>
                  <a:pt x="13715" y="457199"/>
                </a:lnTo>
                <a:lnTo>
                  <a:pt x="13715" y="25907"/>
                </a:lnTo>
                <a:lnTo>
                  <a:pt x="25907" y="13715"/>
                </a:lnTo>
                <a:lnTo>
                  <a:pt x="25907" y="25907"/>
                </a:lnTo>
                <a:lnTo>
                  <a:pt x="720851" y="25907"/>
                </a:lnTo>
                <a:lnTo>
                  <a:pt x="720851" y="13715"/>
                </a:lnTo>
                <a:lnTo>
                  <a:pt x="734567" y="25907"/>
                </a:lnTo>
                <a:lnTo>
                  <a:pt x="734567" y="457199"/>
                </a:lnTo>
                <a:lnTo>
                  <a:pt x="740663" y="457199"/>
                </a:lnTo>
                <a:lnTo>
                  <a:pt x="746759" y="452627"/>
                </a:lnTo>
                <a:close/>
              </a:path>
              <a:path w="746759" h="457200">
                <a:moveTo>
                  <a:pt x="25907" y="25907"/>
                </a:moveTo>
                <a:lnTo>
                  <a:pt x="25907" y="13715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746759" h="457200">
                <a:moveTo>
                  <a:pt x="25907" y="432815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432815"/>
                </a:lnTo>
                <a:lnTo>
                  <a:pt x="25907" y="432815"/>
                </a:lnTo>
                <a:close/>
              </a:path>
              <a:path w="746759" h="457200">
                <a:moveTo>
                  <a:pt x="734567" y="432815"/>
                </a:moveTo>
                <a:lnTo>
                  <a:pt x="13715" y="432815"/>
                </a:lnTo>
                <a:lnTo>
                  <a:pt x="25907" y="445007"/>
                </a:lnTo>
                <a:lnTo>
                  <a:pt x="25907" y="457199"/>
                </a:lnTo>
                <a:lnTo>
                  <a:pt x="720851" y="457199"/>
                </a:lnTo>
                <a:lnTo>
                  <a:pt x="720851" y="445007"/>
                </a:lnTo>
                <a:lnTo>
                  <a:pt x="734567" y="432815"/>
                </a:lnTo>
                <a:close/>
              </a:path>
              <a:path w="746759" h="457200">
                <a:moveTo>
                  <a:pt x="25907" y="457199"/>
                </a:moveTo>
                <a:lnTo>
                  <a:pt x="25907" y="445007"/>
                </a:lnTo>
                <a:lnTo>
                  <a:pt x="13715" y="432815"/>
                </a:lnTo>
                <a:lnTo>
                  <a:pt x="13715" y="457199"/>
                </a:lnTo>
                <a:lnTo>
                  <a:pt x="25907" y="457199"/>
                </a:lnTo>
                <a:close/>
              </a:path>
              <a:path w="746759" h="457200">
                <a:moveTo>
                  <a:pt x="734567" y="25907"/>
                </a:moveTo>
                <a:lnTo>
                  <a:pt x="720851" y="13715"/>
                </a:lnTo>
                <a:lnTo>
                  <a:pt x="720851" y="25907"/>
                </a:lnTo>
                <a:lnTo>
                  <a:pt x="734567" y="25907"/>
                </a:lnTo>
                <a:close/>
              </a:path>
              <a:path w="746759" h="457200">
                <a:moveTo>
                  <a:pt x="734567" y="432815"/>
                </a:moveTo>
                <a:lnTo>
                  <a:pt x="734567" y="25907"/>
                </a:lnTo>
                <a:lnTo>
                  <a:pt x="720851" y="25907"/>
                </a:lnTo>
                <a:lnTo>
                  <a:pt x="720851" y="432815"/>
                </a:lnTo>
                <a:lnTo>
                  <a:pt x="734567" y="432815"/>
                </a:lnTo>
                <a:close/>
              </a:path>
              <a:path w="746759" h="457200">
                <a:moveTo>
                  <a:pt x="734567" y="457199"/>
                </a:moveTo>
                <a:lnTo>
                  <a:pt x="734567" y="432815"/>
                </a:lnTo>
                <a:lnTo>
                  <a:pt x="720851" y="445007"/>
                </a:lnTo>
                <a:lnTo>
                  <a:pt x="720851" y="457199"/>
                </a:lnTo>
                <a:lnTo>
                  <a:pt x="734567" y="457199"/>
                </a:lnTo>
                <a:close/>
              </a:path>
            </a:pathLst>
          </a:custGeom>
          <a:solidFill>
            <a:srgbClr val="25687A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2" name="object 12"/>
          <p:cNvSpPr txBox="1"/>
          <p:nvPr/>
        </p:nvSpPr>
        <p:spPr>
          <a:xfrm>
            <a:off x="7560329" y="3384348"/>
            <a:ext cx="174844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07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956933" y="3296416"/>
            <a:ext cx="493038" cy="369235"/>
          </a:xfrm>
          <a:custGeom>
            <a:avLst/>
            <a:gdLst/>
            <a:ahLst/>
            <a:cxnLst/>
            <a:rect l="l" t="t" r="r" b="b"/>
            <a:pathLst>
              <a:path w="576579" h="431800">
                <a:moveTo>
                  <a:pt x="0" y="0"/>
                </a:moveTo>
                <a:lnTo>
                  <a:pt x="0" y="431291"/>
                </a:lnTo>
                <a:lnTo>
                  <a:pt x="576071" y="431291"/>
                </a:lnTo>
                <a:lnTo>
                  <a:pt x="576071" y="0"/>
                </a:lnTo>
                <a:lnTo>
                  <a:pt x="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4" name="object 14"/>
          <p:cNvSpPr/>
          <p:nvPr/>
        </p:nvSpPr>
        <p:spPr>
          <a:xfrm>
            <a:off x="7945207" y="3284688"/>
            <a:ext cx="514757" cy="390955"/>
          </a:xfrm>
          <a:custGeom>
            <a:avLst/>
            <a:gdLst/>
            <a:ahLst/>
            <a:cxnLst/>
            <a:rect l="l" t="t" r="r" b="b"/>
            <a:pathLst>
              <a:path w="601979" h="457200">
                <a:moveTo>
                  <a:pt x="601979" y="452627"/>
                </a:moveTo>
                <a:lnTo>
                  <a:pt x="601979" y="6095"/>
                </a:lnTo>
                <a:lnTo>
                  <a:pt x="595883" y="0"/>
                </a:lnTo>
                <a:lnTo>
                  <a:pt x="6095" y="0"/>
                </a:lnTo>
                <a:lnTo>
                  <a:pt x="0" y="6095"/>
                </a:lnTo>
                <a:lnTo>
                  <a:pt x="0" y="452627"/>
                </a:lnTo>
                <a:lnTo>
                  <a:pt x="6095" y="457199"/>
                </a:lnTo>
                <a:lnTo>
                  <a:pt x="13715" y="457199"/>
                </a:lnTo>
                <a:lnTo>
                  <a:pt x="13715" y="25907"/>
                </a:lnTo>
                <a:lnTo>
                  <a:pt x="25907" y="13715"/>
                </a:lnTo>
                <a:lnTo>
                  <a:pt x="25907" y="25907"/>
                </a:lnTo>
                <a:lnTo>
                  <a:pt x="576071" y="25907"/>
                </a:lnTo>
                <a:lnTo>
                  <a:pt x="576071" y="13715"/>
                </a:lnTo>
                <a:lnTo>
                  <a:pt x="589787" y="25907"/>
                </a:lnTo>
                <a:lnTo>
                  <a:pt x="589787" y="457199"/>
                </a:lnTo>
                <a:lnTo>
                  <a:pt x="595883" y="457199"/>
                </a:lnTo>
                <a:lnTo>
                  <a:pt x="601979" y="452627"/>
                </a:lnTo>
                <a:close/>
              </a:path>
              <a:path w="601979" h="457200">
                <a:moveTo>
                  <a:pt x="25907" y="25907"/>
                </a:moveTo>
                <a:lnTo>
                  <a:pt x="25907" y="13715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601979" h="457200">
                <a:moveTo>
                  <a:pt x="25907" y="432815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432815"/>
                </a:lnTo>
                <a:lnTo>
                  <a:pt x="25907" y="432815"/>
                </a:lnTo>
                <a:close/>
              </a:path>
              <a:path w="601979" h="457200">
                <a:moveTo>
                  <a:pt x="589787" y="432815"/>
                </a:moveTo>
                <a:lnTo>
                  <a:pt x="13715" y="432815"/>
                </a:lnTo>
                <a:lnTo>
                  <a:pt x="25907" y="445007"/>
                </a:lnTo>
                <a:lnTo>
                  <a:pt x="25907" y="457199"/>
                </a:lnTo>
                <a:lnTo>
                  <a:pt x="576071" y="457199"/>
                </a:lnTo>
                <a:lnTo>
                  <a:pt x="576071" y="445007"/>
                </a:lnTo>
                <a:lnTo>
                  <a:pt x="589787" y="432815"/>
                </a:lnTo>
                <a:close/>
              </a:path>
              <a:path w="601979" h="457200">
                <a:moveTo>
                  <a:pt x="25907" y="457199"/>
                </a:moveTo>
                <a:lnTo>
                  <a:pt x="25907" y="445007"/>
                </a:lnTo>
                <a:lnTo>
                  <a:pt x="13715" y="432815"/>
                </a:lnTo>
                <a:lnTo>
                  <a:pt x="13715" y="457199"/>
                </a:lnTo>
                <a:lnTo>
                  <a:pt x="25907" y="457199"/>
                </a:lnTo>
                <a:close/>
              </a:path>
              <a:path w="601979" h="457200">
                <a:moveTo>
                  <a:pt x="589787" y="25907"/>
                </a:moveTo>
                <a:lnTo>
                  <a:pt x="576071" y="13715"/>
                </a:lnTo>
                <a:lnTo>
                  <a:pt x="576071" y="25907"/>
                </a:lnTo>
                <a:lnTo>
                  <a:pt x="589787" y="25907"/>
                </a:lnTo>
                <a:close/>
              </a:path>
              <a:path w="601979" h="457200">
                <a:moveTo>
                  <a:pt x="589787" y="432815"/>
                </a:moveTo>
                <a:lnTo>
                  <a:pt x="589787" y="25907"/>
                </a:lnTo>
                <a:lnTo>
                  <a:pt x="576071" y="25907"/>
                </a:lnTo>
                <a:lnTo>
                  <a:pt x="576071" y="432815"/>
                </a:lnTo>
                <a:lnTo>
                  <a:pt x="589787" y="432815"/>
                </a:lnTo>
                <a:close/>
              </a:path>
              <a:path w="601979" h="457200">
                <a:moveTo>
                  <a:pt x="589787" y="457199"/>
                </a:moveTo>
                <a:lnTo>
                  <a:pt x="589787" y="432815"/>
                </a:lnTo>
                <a:lnTo>
                  <a:pt x="576071" y="445007"/>
                </a:lnTo>
                <a:lnTo>
                  <a:pt x="576071" y="457199"/>
                </a:lnTo>
                <a:lnTo>
                  <a:pt x="589787" y="457199"/>
                </a:lnTo>
                <a:close/>
              </a:path>
            </a:pathLst>
          </a:custGeom>
          <a:solidFill>
            <a:srgbClr val="25687A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5" name="object 15"/>
          <p:cNvSpPr txBox="1"/>
          <p:nvPr/>
        </p:nvSpPr>
        <p:spPr>
          <a:xfrm>
            <a:off x="8059448" y="3311946"/>
            <a:ext cx="28670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 marR="4344" indent="2172"/>
            <a:r>
              <a:rPr sz="1197" spc="128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97" spc="-34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197" spc="-2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97" spc="-26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97" spc="-73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155476" y="4219069"/>
            <a:ext cx="985532" cy="369235"/>
          </a:xfrm>
          <a:custGeom>
            <a:avLst/>
            <a:gdLst/>
            <a:ahLst/>
            <a:cxnLst/>
            <a:rect l="l" t="t" r="r" b="b"/>
            <a:pathLst>
              <a:path w="1152525" h="431800">
                <a:moveTo>
                  <a:pt x="111044" y="343399"/>
                </a:moveTo>
                <a:lnTo>
                  <a:pt x="111044" y="88221"/>
                </a:lnTo>
                <a:lnTo>
                  <a:pt x="86222" y="102024"/>
                </a:lnTo>
                <a:lnTo>
                  <a:pt x="45219" y="131802"/>
                </a:lnTo>
                <a:lnTo>
                  <a:pt x="16721" y="164117"/>
                </a:lnTo>
                <a:lnTo>
                  <a:pt x="0" y="216407"/>
                </a:lnTo>
                <a:lnTo>
                  <a:pt x="1907" y="234058"/>
                </a:lnTo>
                <a:lnTo>
                  <a:pt x="29333" y="284402"/>
                </a:lnTo>
                <a:lnTo>
                  <a:pt x="64232" y="315245"/>
                </a:lnTo>
                <a:lnTo>
                  <a:pt x="111044" y="343399"/>
                </a:lnTo>
                <a:close/>
              </a:path>
              <a:path w="1152525" h="431800">
                <a:moveTo>
                  <a:pt x="168592" y="368426"/>
                </a:moveTo>
                <a:lnTo>
                  <a:pt x="168592" y="63055"/>
                </a:lnTo>
                <a:lnTo>
                  <a:pt x="138550" y="75213"/>
                </a:lnTo>
                <a:lnTo>
                  <a:pt x="138550" y="356331"/>
                </a:lnTo>
                <a:lnTo>
                  <a:pt x="168592" y="368426"/>
                </a:lnTo>
                <a:close/>
              </a:path>
              <a:path w="1152525" h="431800">
                <a:moveTo>
                  <a:pt x="393850" y="420355"/>
                </a:moveTo>
                <a:lnTo>
                  <a:pt x="393850" y="10948"/>
                </a:lnTo>
                <a:lnTo>
                  <a:pt x="351686" y="16883"/>
                </a:lnTo>
                <a:lnTo>
                  <a:pt x="311174" y="23989"/>
                </a:lnTo>
                <a:lnTo>
                  <a:pt x="272462" y="32213"/>
                </a:lnTo>
                <a:lnTo>
                  <a:pt x="272462" y="399143"/>
                </a:lnTo>
                <a:lnTo>
                  <a:pt x="311174" y="407343"/>
                </a:lnTo>
                <a:lnTo>
                  <a:pt x="351686" y="414432"/>
                </a:lnTo>
                <a:lnTo>
                  <a:pt x="393850" y="420355"/>
                </a:lnTo>
                <a:close/>
              </a:path>
              <a:path w="1152525" h="431800">
                <a:moveTo>
                  <a:pt x="576071" y="431291"/>
                </a:moveTo>
                <a:lnTo>
                  <a:pt x="576071" y="0"/>
                </a:lnTo>
                <a:lnTo>
                  <a:pt x="528776" y="711"/>
                </a:lnTo>
                <a:lnTo>
                  <a:pt x="528776" y="430581"/>
                </a:lnTo>
                <a:lnTo>
                  <a:pt x="576071" y="431291"/>
                </a:lnTo>
                <a:close/>
              </a:path>
              <a:path w="1152525" h="431800">
                <a:moveTo>
                  <a:pt x="714625" y="425058"/>
                </a:moveTo>
                <a:lnTo>
                  <a:pt x="714625" y="6239"/>
                </a:lnTo>
                <a:lnTo>
                  <a:pt x="669601" y="2808"/>
                </a:lnTo>
                <a:lnTo>
                  <a:pt x="623367" y="711"/>
                </a:lnTo>
                <a:lnTo>
                  <a:pt x="623367" y="430581"/>
                </a:lnTo>
                <a:lnTo>
                  <a:pt x="669601" y="428484"/>
                </a:lnTo>
                <a:lnTo>
                  <a:pt x="714625" y="425058"/>
                </a:lnTo>
                <a:close/>
              </a:path>
              <a:path w="1152525" h="431800">
                <a:moveTo>
                  <a:pt x="800457" y="414432"/>
                </a:moveTo>
                <a:lnTo>
                  <a:pt x="800457" y="16883"/>
                </a:lnTo>
                <a:lnTo>
                  <a:pt x="758293" y="10948"/>
                </a:lnTo>
                <a:lnTo>
                  <a:pt x="758293" y="420355"/>
                </a:lnTo>
                <a:lnTo>
                  <a:pt x="800457" y="414432"/>
                </a:lnTo>
                <a:close/>
              </a:path>
              <a:path w="1152525" h="431800">
                <a:moveTo>
                  <a:pt x="983551" y="368426"/>
                </a:moveTo>
                <a:lnTo>
                  <a:pt x="983551" y="63055"/>
                </a:lnTo>
                <a:lnTo>
                  <a:pt x="951120" y="51800"/>
                </a:lnTo>
                <a:lnTo>
                  <a:pt x="916448" y="41501"/>
                </a:lnTo>
                <a:lnTo>
                  <a:pt x="916448" y="389887"/>
                </a:lnTo>
                <a:lnTo>
                  <a:pt x="951120" y="379630"/>
                </a:lnTo>
                <a:lnTo>
                  <a:pt x="983551" y="368426"/>
                </a:lnTo>
                <a:close/>
              </a:path>
              <a:path w="1152525" h="431800">
                <a:moveTo>
                  <a:pt x="1065921" y="329686"/>
                </a:moveTo>
                <a:lnTo>
                  <a:pt x="1065921" y="102024"/>
                </a:lnTo>
                <a:lnTo>
                  <a:pt x="1041099" y="88221"/>
                </a:lnTo>
                <a:lnTo>
                  <a:pt x="1041099" y="343399"/>
                </a:lnTo>
                <a:lnTo>
                  <a:pt x="1065921" y="329686"/>
                </a:lnTo>
                <a:close/>
              </a:path>
              <a:path w="1152525" h="431800">
                <a:moveTo>
                  <a:pt x="1106924" y="300132"/>
                </a:moveTo>
                <a:lnTo>
                  <a:pt x="1106924" y="131802"/>
                </a:lnTo>
                <a:lnTo>
                  <a:pt x="1087911" y="116569"/>
                </a:lnTo>
                <a:lnTo>
                  <a:pt x="1087911" y="315245"/>
                </a:lnTo>
                <a:lnTo>
                  <a:pt x="1106924" y="300132"/>
                </a:lnTo>
                <a:close/>
              </a:path>
              <a:path w="1152525" h="431800">
                <a:moveTo>
                  <a:pt x="1152143" y="216407"/>
                </a:moveTo>
                <a:lnTo>
                  <a:pt x="1150236" y="198540"/>
                </a:lnTo>
                <a:lnTo>
                  <a:pt x="1144613" y="181092"/>
                </a:lnTo>
                <a:lnTo>
                  <a:pt x="1135422" y="164117"/>
                </a:lnTo>
                <a:lnTo>
                  <a:pt x="1122810" y="147669"/>
                </a:lnTo>
                <a:lnTo>
                  <a:pt x="1122810" y="284402"/>
                </a:lnTo>
                <a:lnTo>
                  <a:pt x="1135422" y="268110"/>
                </a:lnTo>
                <a:lnTo>
                  <a:pt x="1144613" y="251310"/>
                </a:lnTo>
                <a:lnTo>
                  <a:pt x="1150236" y="234058"/>
                </a:lnTo>
                <a:lnTo>
                  <a:pt x="1152143" y="2164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7" name="object 17"/>
          <p:cNvSpPr/>
          <p:nvPr/>
        </p:nvSpPr>
        <p:spPr>
          <a:xfrm>
            <a:off x="7145051" y="4208644"/>
            <a:ext cx="1006166" cy="390955"/>
          </a:xfrm>
          <a:custGeom>
            <a:avLst/>
            <a:gdLst/>
            <a:ahLst/>
            <a:cxnLst/>
            <a:rect l="l" t="t" r="r" b="b"/>
            <a:pathLst>
              <a:path w="1176654" h="457200">
                <a:moveTo>
                  <a:pt x="1176527" y="239267"/>
                </a:moveTo>
                <a:lnTo>
                  <a:pt x="1176527" y="214883"/>
                </a:lnTo>
                <a:lnTo>
                  <a:pt x="1173479" y="201167"/>
                </a:lnTo>
                <a:lnTo>
                  <a:pt x="1156715" y="166115"/>
                </a:lnTo>
                <a:lnTo>
                  <a:pt x="1127759" y="134111"/>
                </a:lnTo>
                <a:lnTo>
                  <a:pt x="1088135" y="105155"/>
                </a:lnTo>
                <a:lnTo>
                  <a:pt x="1071371" y="96011"/>
                </a:lnTo>
                <a:lnTo>
                  <a:pt x="1056131" y="86867"/>
                </a:lnTo>
                <a:lnTo>
                  <a:pt x="1019555" y="71627"/>
                </a:lnTo>
                <a:lnTo>
                  <a:pt x="979931" y="56387"/>
                </a:lnTo>
                <a:lnTo>
                  <a:pt x="890015" y="30479"/>
                </a:lnTo>
                <a:lnTo>
                  <a:pt x="787907" y="12191"/>
                </a:lnTo>
                <a:lnTo>
                  <a:pt x="705611" y="3047"/>
                </a:lnTo>
                <a:lnTo>
                  <a:pt x="647699" y="0"/>
                </a:lnTo>
                <a:lnTo>
                  <a:pt x="528827" y="0"/>
                </a:lnTo>
                <a:lnTo>
                  <a:pt x="470915" y="4571"/>
                </a:lnTo>
                <a:lnTo>
                  <a:pt x="416051" y="9143"/>
                </a:lnTo>
                <a:lnTo>
                  <a:pt x="361187" y="16763"/>
                </a:lnTo>
                <a:lnTo>
                  <a:pt x="336803" y="21335"/>
                </a:lnTo>
                <a:lnTo>
                  <a:pt x="310895" y="25907"/>
                </a:lnTo>
                <a:lnTo>
                  <a:pt x="262127" y="36575"/>
                </a:lnTo>
                <a:lnTo>
                  <a:pt x="217931" y="48767"/>
                </a:lnTo>
                <a:lnTo>
                  <a:pt x="156971" y="71627"/>
                </a:lnTo>
                <a:lnTo>
                  <a:pt x="120395" y="86867"/>
                </a:lnTo>
                <a:lnTo>
                  <a:pt x="74675" y="114299"/>
                </a:lnTo>
                <a:lnTo>
                  <a:pt x="60959" y="124967"/>
                </a:lnTo>
                <a:lnTo>
                  <a:pt x="48767" y="134111"/>
                </a:lnTo>
                <a:lnTo>
                  <a:pt x="27431" y="155447"/>
                </a:lnTo>
                <a:lnTo>
                  <a:pt x="19811" y="167639"/>
                </a:lnTo>
                <a:lnTo>
                  <a:pt x="12191" y="178307"/>
                </a:lnTo>
                <a:lnTo>
                  <a:pt x="6095" y="190499"/>
                </a:lnTo>
                <a:lnTo>
                  <a:pt x="3047" y="202691"/>
                </a:lnTo>
                <a:lnTo>
                  <a:pt x="0" y="216407"/>
                </a:lnTo>
                <a:lnTo>
                  <a:pt x="0" y="242315"/>
                </a:lnTo>
                <a:lnTo>
                  <a:pt x="3047" y="254507"/>
                </a:lnTo>
                <a:lnTo>
                  <a:pt x="12191" y="278891"/>
                </a:lnTo>
                <a:lnTo>
                  <a:pt x="19811" y="289559"/>
                </a:lnTo>
                <a:lnTo>
                  <a:pt x="24383" y="294893"/>
                </a:lnTo>
                <a:lnTo>
                  <a:pt x="24383" y="227075"/>
                </a:lnTo>
                <a:lnTo>
                  <a:pt x="27431" y="208787"/>
                </a:lnTo>
                <a:lnTo>
                  <a:pt x="56387" y="163067"/>
                </a:lnTo>
                <a:lnTo>
                  <a:pt x="77723" y="144779"/>
                </a:lnTo>
                <a:lnTo>
                  <a:pt x="88391" y="135635"/>
                </a:lnTo>
                <a:lnTo>
                  <a:pt x="102107" y="126491"/>
                </a:lnTo>
                <a:lnTo>
                  <a:pt x="117347" y="118871"/>
                </a:lnTo>
                <a:lnTo>
                  <a:pt x="132587" y="109727"/>
                </a:lnTo>
                <a:lnTo>
                  <a:pt x="166115" y="94487"/>
                </a:lnTo>
                <a:lnTo>
                  <a:pt x="185927" y="86867"/>
                </a:lnTo>
                <a:lnTo>
                  <a:pt x="205739" y="80771"/>
                </a:lnTo>
                <a:lnTo>
                  <a:pt x="225551" y="73151"/>
                </a:lnTo>
                <a:lnTo>
                  <a:pt x="246887" y="67055"/>
                </a:lnTo>
                <a:lnTo>
                  <a:pt x="269747" y="60959"/>
                </a:lnTo>
                <a:lnTo>
                  <a:pt x="292607" y="56387"/>
                </a:lnTo>
                <a:lnTo>
                  <a:pt x="316991" y="50291"/>
                </a:lnTo>
                <a:lnTo>
                  <a:pt x="365759" y="41147"/>
                </a:lnTo>
                <a:lnTo>
                  <a:pt x="473963" y="28955"/>
                </a:lnTo>
                <a:lnTo>
                  <a:pt x="530351" y="25907"/>
                </a:lnTo>
                <a:lnTo>
                  <a:pt x="588263" y="24383"/>
                </a:lnTo>
                <a:lnTo>
                  <a:pt x="647699" y="25907"/>
                </a:lnTo>
                <a:lnTo>
                  <a:pt x="704087" y="28955"/>
                </a:lnTo>
                <a:lnTo>
                  <a:pt x="758951" y="35051"/>
                </a:lnTo>
                <a:lnTo>
                  <a:pt x="810767" y="41147"/>
                </a:lnTo>
                <a:lnTo>
                  <a:pt x="861059" y="50291"/>
                </a:lnTo>
                <a:lnTo>
                  <a:pt x="883919" y="56387"/>
                </a:lnTo>
                <a:lnTo>
                  <a:pt x="908303" y="60959"/>
                </a:lnTo>
                <a:lnTo>
                  <a:pt x="950975" y="73151"/>
                </a:lnTo>
                <a:lnTo>
                  <a:pt x="972311" y="80771"/>
                </a:lnTo>
                <a:lnTo>
                  <a:pt x="992123" y="86867"/>
                </a:lnTo>
                <a:lnTo>
                  <a:pt x="1028699" y="102107"/>
                </a:lnTo>
                <a:lnTo>
                  <a:pt x="1074419" y="126491"/>
                </a:lnTo>
                <a:lnTo>
                  <a:pt x="1110995" y="153923"/>
                </a:lnTo>
                <a:lnTo>
                  <a:pt x="1141475" y="190499"/>
                </a:lnTo>
                <a:lnTo>
                  <a:pt x="1152143" y="219455"/>
                </a:lnTo>
                <a:lnTo>
                  <a:pt x="1152143" y="295351"/>
                </a:lnTo>
                <a:lnTo>
                  <a:pt x="1156715" y="288035"/>
                </a:lnTo>
                <a:lnTo>
                  <a:pt x="1164335" y="277367"/>
                </a:lnTo>
                <a:lnTo>
                  <a:pt x="1170431" y="265175"/>
                </a:lnTo>
                <a:lnTo>
                  <a:pt x="1173479" y="252983"/>
                </a:lnTo>
                <a:lnTo>
                  <a:pt x="1176527" y="239267"/>
                </a:lnTo>
                <a:close/>
              </a:path>
              <a:path w="1176654" h="457200">
                <a:moveTo>
                  <a:pt x="1152143" y="295351"/>
                </a:moveTo>
                <a:lnTo>
                  <a:pt x="1152143" y="228599"/>
                </a:lnTo>
                <a:lnTo>
                  <a:pt x="1149095" y="246887"/>
                </a:lnTo>
                <a:lnTo>
                  <a:pt x="1146047" y="256031"/>
                </a:lnTo>
                <a:lnTo>
                  <a:pt x="1110995" y="303275"/>
                </a:lnTo>
                <a:lnTo>
                  <a:pt x="1088135" y="320039"/>
                </a:lnTo>
                <a:lnTo>
                  <a:pt x="1074419" y="329183"/>
                </a:lnTo>
                <a:lnTo>
                  <a:pt x="1010411" y="361187"/>
                </a:lnTo>
                <a:lnTo>
                  <a:pt x="970787" y="376427"/>
                </a:lnTo>
                <a:lnTo>
                  <a:pt x="929639" y="388619"/>
                </a:lnTo>
                <a:lnTo>
                  <a:pt x="883919" y="400811"/>
                </a:lnTo>
                <a:lnTo>
                  <a:pt x="835151" y="409955"/>
                </a:lnTo>
                <a:lnTo>
                  <a:pt x="810767" y="414527"/>
                </a:lnTo>
                <a:lnTo>
                  <a:pt x="784859" y="417575"/>
                </a:lnTo>
                <a:lnTo>
                  <a:pt x="757427" y="422147"/>
                </a:lnTo>
                <a:lnTo>
                  <a:pt x="702563" y="426719"/>
                </a:lnTo>
                <a:lnTo>
                  <a:pt x="646175" y="429767"/>
                </a:lnTo>
                <a:lnTo>
                  <a:pt x="588263" y="431291"/>
                </a:lnTo>
                <a:lnTo>
                  <a:pt x="530351" y="429767"/>
                </a:lnTo>
                <a:lnTo>
                  <a:pt x="472439" y="426719"/>
                </a:lnTo>
                <a:lnTo>
                  <a:pt x="417575" y="422147"/>
                </a:lnTo>
                <a:lnTo>
                  <a:pt x="391667" y="417575"/>
                </a:lnTo>
                <a:lnTo>
                  <a:pt x="365759" y="414527"/>
                </a:lnTo>
                <a:lnTo>
                  <a:pt x="341375" y="409955"/>
                </a:lnTo>
                <a:lnTo>
                  <a:pt x="315467" y="405383"/>
                </a:lnTo>
                <a:lnTo>
                  <a:pt x="292607" y="400811"/>
                </a:lnTo>
                <a:lnTo>
                  <a:pt x="246887" y="388619"/>
                </a:lnTo>
                <a:lnTo>
                  <a:pt x="204215" y="376427"/>
                </a:lnTo>
                <a:lnTo>
                  <a:pt x="166115" y="361187"/>
                </a:lnTo>
                <a:lnTo>
                  <a:pt x="115823" y="336803"/>
                </a:lnTo>
                <a:lnTo>
                  <a:pt x="76199" y="310895"/>
                </a:lnTo>
                <a:lnTo>
                  <a:pt x="47243" y="283463"/>
                </a:lnTo>
                <a:lnTo>
                  <a:pt x="27431" y="245363"/>
                </a:lnTo>
                <a:lnTo>
                  <a:pt x="24383" y="227075"/>
                </a:lnTo>
                <a:lnTo>
                  <a:pt x="24383" y="294893"/>
                </a:lnTo>
                <a:lnTo>
                  <a:pt x="60959" y="332231"/>
                </a:lnTo>
                <a:lnTo>
                  <a:pt x="105155" y="359663"/>
                </a:lnTo>
                <a:lnTo>
                  <a:pt x="120395" y="368807"/>
                </a:lnTo>
                <a:lnTo>
                  <a:pt x="138683" y="376427"/>
                </a:lnTo>
                <a:lnTo>
                  <a:pt x="156971" y="385571"/>
                </a:lnTo>
                <a:lnTo>
                  <a:pt x="176783" y="393191"/>
                </a:lnTo>
                <a:lnTo>
                  <a:pt x="196595" y="399287"/>
                </a:lnTo>
                <a:lnTo>
                  <a:pt x="217931" y="406907"/>
                </a:lnTo>
                <a:lnTo>
                  <a:pt x="286511" y="425195"/>
                </a:lnTo>
                <a:lnTo>
                  <a:pt x="310895" y="429767"/>
                </a:lnTo>
                <a:lnTo>
                  <a:pt x="336803" y="435863"/>
                </a:lnTo>
                <a:lnTo>
                  <a:pt x="362711" y="438911"/>
                </a:lnTo>
                <a:lnTo>
                  <a:pt x="388619" y="443483"/>
                </a:lnTo>
                <a:lnTo>
                  <a:pt x="470915" y="452627"/>
                </a:lnTo>
                <a:lnTo>
                  <a:pt x="528827" y="455675"/>
                </a:lnTo>
                <a:lnTo>
                  <a:pt x="588263" y="457199"/>
                </a:lnTo>
                <a:lnTo>
                  <a:pt x="647699" y="455675"/>
                </a:lnTo>
                <a:lnTo>
                  <a:pt x="705611" y="452627"/>
                </a:lnTo>
                <a:lnTo>
                  <a:pt x="761999" y="446531"/>
                </a:lnTo>
                <a:lnTo>
                  <a:pt x="815339" y="438911"/>
                </a:lnTo>
                <a:lnTo>
                  <a:pt x="890015" y="425195"/>
                </a:lnTo>
                <a:lnTo>
                  <a:pt x="937259" y="413003"/>
                </a:lnTo>
                <a:lnTo>
                  <a:pt x="979931" y="399287"/>
                </a:lnTo>
                <a:lnTo>
                  <a:pt x="999743" y="393191"/>
                </a:lnTo>
                <a:lnTo>
                  <a:pt x="1019555" y="385571"/>
                </a:lnTo>
                <a:lnTo>
                  <a:pt x="1037843" y="376427"/>
                </a:lnTo>
                <a:lnTo>
                  <a:pt x="1056131" y="368807"/>
                </a:lnTo>
                <a:lnTo>
                  <a:pt x="1072895" y="359663"/>
                </a:lnTo>
                <a:lnTo>
                  <a:pt x="1088135" y="350519"/>
                </a:lnTo>
                <a:lnTo>
                  <a:pt x="1101851" y="341375"/>
                </a:lnTo>
                <a:lnTo>
                  <a:pt x="1115567" y="330707"/>
                </a:lnTo>
                <a:lnTo>
                  <a:pt x="1127759" y="321563"/>
                </a:lnTo>
                <a:lnTo>
                  <a:pt x="1149095" y="300227"/>
                </a:lnTo>
                <a:lnTo>
                  <a:pt x="1152143" y="295351"/>
                </a:lnTo>
                <a:close/>
              </a:path>
            </a:pathLst>
          </a:custGeom>
          <a:solidFill>
            <a:srgbClr val="25687A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18" name="object 18"/>
          <p:cNvSpPr txBox="1"/>
          <p:nvPr/>
        </p:nvSpPr>
        <p:spPr>
          <a:xfrm>
            <a:off x="7440438" y="4307002"/>
            <a:ext cx="417019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158">
                <a:latin typeface="Trebuchet MS"/>
                <a:cs typeface="Trebuchet MS"/>
              </a:rPr>
              <a:t>C</a:t>
            </a:r>
            <a:r>
              <a:rPr sz="1539" spc="26">
                <a:latin typeface="Trebuchet MS"/>
                <a:cs typeface="Trebuchet MS"/>
              </a:rPr>
              <a:t>R</a:t>
            </a:r>
            <a:r>
              <a:rPr sz="1539" spc="162">
                <a:latin typeface="Trebuchet MS"/>
                <a:cs typeface="Trebuchet MS"/>
              </a:rPr>
              <a:t>C</a:t>
            </a:r>
            <a:endParaRPr sz="1539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7601165" y="3665216"/>
            <a:ext cx="95567" cy="553853"/>
          </a:xfrm>
          <a:custGeom>
            <a:avLst/>
            <a:gdLst/>
            <a:ahLst/>
            <a:cxnLst/>
            <a:rect l="l" t="t" r="r" b="b"/>
            <a:pathLst>
              <a:path w="111759" h="647700">
                <a:moveTo>
                  <a:pt x="45804" y="594558"/>
                </a:moveTo>
                <a:lnTo>
                  <a:pt x="18287" y="547115"/>
                </a:lnTo>
                <a:lnTo>
                  <a:pt x="16763" y="542543"/>
                </a:lnTo>
                <a:lnTo>
                  <a:pt x="10667" y="541019"/>
                </a:lnTo>
                <a:lnTo>
                  <a:pt x="1523" y="547115"/>
                </a:lnTo>
                <a:lnTo>
                  <a:pt x="0" y="553211"/>
                </a:lnTo>
                <a:lnTo>
                  <a:pt x="3047" y="557783"/>
                </a:lnTo>
                <a:lnTo>
                  <a:pt x="45719" y="631832"/>
                </a:lnTo>
                <a:lnTo>
                  <a:pt x="45719" y="629411"/>
                </a:lnTo>
                <a:lnTo>
                  <a:pt x="45804" y="594558"/>
                </a:lnTo>
                <a:close/>
              </a:path>
              <a:path w="111759" h="647700">
                <a:moveTo>
                  <a:pt x="54863" y="610178"/>
                </a:moveTo>
                <a:lnTo>
                  <a:pt x="45804" y="594558"/>
                </a:lnTo>
                <a:lnTo>
                  <a:pt x="45719" y="629411"/>
                </a:lnTo>
                <a:lnTo>
                  <a:pt x="47243" y="629411"/>
                </a:lnTo>
                <a:lnTo>
                  <a:pt x="47243" y="623315"/>
                </a:lnTo>
                <a:lnTo>
                  <a:pt x="54863" y="610178"/>
                </a:lnTo>
                <a:close/>
              </a:path>
              <a:path w="111759" h="647700">
                <a:moveTo>
                  <a:pt x="111251" y="553211"/>
                </a:moveTo>
                <a:lnTo>
                  <a:pt x="109727" y="547115"/>
                </a:lnTo>
                <a:lnTo>
                  <a:pt x="100583" y="541019"/>
                </a:lnTo>
                <a:lnTo>
                  <a:pt x="94487" y="542543"/>
                </a:lnTo>
                <a:lnTo>
                  <a:pt x="91439" y="547115"/>
                </a:lnTo>
                <a:lnTo>
                  <a:pt x="64093" y="594265"/>
                </a:lnTo>
                <a:lnTo>
                  <a:pt x="64007" y="629411"/>
                </a:lnTo>
                <a:lnTo>
                  <a:pt x="45719" y="629411"/>
                </a:lnTo>
                <a:lnTo>
                  <a:pt x="45719" y="631832"/>
                </a:lnTo>
                <a:lnTo>
                  <a:pt x="54863" y="647699"/>
                </a:lnTo>
                <a:lnTo>
                  <a:pt x="108203" y="557783"/>
                </a:lnTo>
                <a:lnTo>
                  <a:pt x="111251" y="553211"/>
                </a:lnTo>
                <a:close/>
              </a:path>
              <a:path w="111759" h="647700">
                <a:moveTo>
                  <a:pt x="65531" y="0"/>
                </a:moveTo>
                <a:lnTo>
                  <a:pt x="47243" y="0"/>
                </a:lnTo>
                <a:lnTo>
                  <a:pt x="45804" y="594558"/>
                </a:lnTo>
                <a:lnTo>
                  <a:pt x="54863" y="610178"/>
                </a:lnTo>
                <a:lnTo>
                  <a:pt x="64093" y="594265"/>
                </a:lnTo>
                <a:lnTo>
                  <a:pt x="65531" y="0"/>
                </a:lnTo>
                <a:close/>
              </a:path>
              <a:path w="111759" h="647700">
                <a:moveTo>
                  <a:pt x="62483" y="623315"/>
                </a:moveTo>
                <a:lnTo>
                  <a:pt x="54863" y="610178"/>
                </a:lnTo>
                <a:lnTo>
                  <a:pt x="47243" y="623315"/>
                </a:lnTo>
                <a:lnTo>
                  <a:pt x="62483" y="623315"/>
                </a:lnTo>
                <a:close/>
              </a:path>
              <a:path w="111759" h="647700">
                <a:moveTo>
                  <a:pt x="62483" y="629411"/>
                </a:moveTo>
                <a:lnTo>
                  <a:pt x="62483" y="623315"/>
                </a:lnTo>
                <a:lnTo>
                  <a:pt x="47243" y="623315"/>
                </a:lnTo>
                <a:lnTo>
                  <a:pt x="47243" y="629411"/>
                </a:lnTo>
                <a:lnTo>
                  <a:pt x="62483" y="629411"/>
                </a:lnTo>
                <a:close/>
              </a:path>
              <a:path w="111759" h="647700">
                <a:moveTo>
                  <a:pt x="64093" y="594265"/>
                </a:moveTo>
                <a:lnTo>
                  <a:pt x="54863" y="610178"/>
                </a:lnTo>
                <a:lnTo>
                  <a:pt x="62483" y="623315"/>
                </a:lnTo>
                <a:lnTo>
                  <a:pt x="62483" y="629411"/>
                </a:lnTo>
                <a:lnTo>
                  <a:pt x="64007" y="629411"/>
                </a:lnTo>
                <a:lnTo>
                  <a:pt x="64093" y="59426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0" name="object 20"/>
          <p:cNvSpPr/>
          <p:nvPr/>
        </p:nvSpPr>
        <p:spPr>
          <a:xfrm>
            <a:off x="7601165" y="4589174"/>
            <a:ext cx="93938" cy="615211"/>
          </a:xfrm>
          <a:custGeom>
            <a:avLst/>
            <a:gdLst/>
            <a:ahLst/>
            <a:cxnLst/>
            <a:rect l="l" t="t" r="r" b="b"/>
            <a:pathLst>
              <a:path w="109854" h="719454">
                <a:moveTo>
                  <a:pt x="45792" y="667689"/>
                </a:moveTo>
                <a:lnTo>
                  <a:pt x="18287" y="620267"/>
                </a:lnTo>
                <a:lnTo>
                  <a:pt x="16763" y="615695"/>
                </a:lnTo>
                <a:lnTo>
                  <a:pt x="10667" y="614171"/>
                </a:lnTo>
                <a:lnTo>
                  <a:pt x="6095" y="615695"/>
                </a:lnTo>
                <a:lnTo>
                  <a:pt x="1523" y="618743"/>
                </a:lnTo>
                <a:lnTo>
                  <a:pt x="0" y="624839"/>
                </a:lnTo>
                <a:lnTo>
                  <a:pt x="3047" y="629411"/>
                </a:lnTo>
                <a:lnTo>
                  <a:pt x="45719" y="703460"/>
                </a:lnTo>
                <a:lnTo>
                  <a:pt x="45719" y="701039"/>
                </a:lnTo>
                <a:lnTo>
                  <a:pt x="45792" y="667689"/>
                </a:lnTo>
                <a:close/>
              </a:path>
              <a:path w="109854" h="719454">
                <a:moveTo>
                  <a:pt x="54863" y="683330"/>
                </a:moveTo>
                <a:lnTo>
                  <a:pt x="45792" y="667689"/>
                </a:lnTo>
                <a:lnTo>
                  <a:pt x="45719" y="701039"/>
                </a:lnTo>
                <a:lnTo>
                  <a:pt x="47243" y="701039"/>
                </a:lnTo>
                <a:lnTo>
                  <a:pt x="47243" y="696467"/>
                </a:lnTo>
                <a:lnTo>
                  <a:pt x="54863" y="683330"/>
                </a:lnTo>
                <a:close/>
              </a:path>
              <a:path w="109854" h="719454">
                <a:moveTo>
                  <a:pt x="109727" y="624839"/>
                </a:moveTo>
                <a:lnTo>
                  <a:pt x="108203" y="618743"/>
                </a:lnTo>
                <a:lnTo>
                  <a:pt x="105155" y="615695"/>
                </a:lnTo>
                <a:lnTo>
                  <a:pt x="100583" y="614171"/>
                </a:lnTo>
                <a:lnTo>
                  <a:pt x="94487" y="615695"/>
                </a:lnTo>
                <a:lnTo>
                  <a:pt x="91439" y="620267"/>
                </a:lnTo>
                <a:lnTo>
                  <a:pt x="64081" y="667438"/>
                </a:lnTo>
                <a:lnTo>
                  <a:pt x="64007" y="701039"/>
                </a:lnTo>
                <a:lnTo>
                  <a:pt x="45719" y="701039"/>
                </a:lnTo>
                <a:lnTo>
                  <a:pt x="45719" y="703460"/>
                </a:lnTo>
                <a:lnTo>
                  <a:pt x="54863" y="719327"/>
                </a:lnTo>
                <a:lnTo>
                  <a:pt x="108203" y="629411"/>
                </a:lnTo>
                <a:lnTo>
                  <a:pt x="109727" y="624839"/>
                </a:lnTo>
                <a:close/>
              </a:path>
              <a:path w="109854" h="719454">
                <a:moveTo>
                  <a:pt x="65531" y="0"/>
                </a:moveTo>
                <a:lnTo>
                  <a:pt x="47243" y="0"/>
                </a:lnTo>
                <a:lnTo>
                  <a:pt x="45792" y="667689"/>
                </a:lnTo>
                <a:lnTo>
                  <a:pt x="54863" y="683330"/>
                </a:lnTo>
                <a:lnTo>
                  <a:pt x="64081" y="667438"/>
                </a:lnTo>
                <a:lnTo>
                  <a:pt x="65531" y="0"/>
                </a:lnTo>
                <a:close/>
              </a:path>
              <a:path w="109854" h="719454">
                <a:moveTo>
                  <a:pt x="62483" y="696467"/>
                </a:moveTo>
                <a:lnTo>
                  <a:pt x="54863" y="683330"/>
                </a:lnTo>
                <a:lnTo>
                  <a:pt x="47243" y="696467"/>
                </a:lnTo>
                <a:lnTo>
                  <a:pt x="62483" y="696467"/>
                </a:lnTo>
                <a:close/>
              </a:path>
              <a:path w="109854" h="719454">
                <a:moveTo>
                  <a:pt x="62483" y="701039"/>
                </a:moveTo>
                <a:lnTo>
                  <a:pt x="62483" y="696467"/>
                </a:lnTo>
                <a:lnTo>
                  <a:pt x="47243" y="696467"/>
                </a:lnTo>
                <a:lnTo>
                  <a:pt x="47243" y="701039"/>
                </a:lnTo>
                <a:lnTo>
                  <a:pt x="62483" y="701039"/>
                </a:lnTo>
                <a:close/>
              </a:path>
              <a:path w="109854" h="719454">
                <a:moveTo>
                  <a:pt x="64081" y="667438"/>
                </a:moveTo>
                <a:lnTo>
                  <a:pt x="54863" y="683330"/>
                </a:lnTo>
                <a:lnTo>
                  <a:pt x="62483" y="696467"/>
                </a:lnTo>
                <a:lnTo>
                  <a:pt x="62483" y="701039"/>
                </a:lnTo>
                <a:lnTo>
                  <a:pt x="64007" y="701039"/>
                </a:lnTo>
                <a:lnTo>
                  <a:pt x="64081" y="66743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1" name="object 21"/>
          <p:cNvSpPr/>
          <p:nvPr/>
        </p:nvSpPr>
        <p:spPr>
          <a:xfrm>
            <a:off x="7391354" y="5193850"/>
            <a:ext cx="576115" cy="390955"/>
          </a:xfrm>
          <a:custGeom>
            <a:avLst/>
            <a:gdLst/>
            <a:ahLst/>
            <a:cxnLst/>
            <a:rect l="l" t="t" r="r" b="b"/>
            <a:pathLst>
              <a:path w="673734" h="457200">
                <a:moveTo>
                  <a:pt x="673607" y="451103"/>
                </a:moveTo>
                <a:lnTo>
                  <a:pt x="673607" y="6095"/>
                </a:lnTo>
                <a:lnTo>
                  <a:pt x="667511" y="0"/>
                </a:lnTo>
                <a:lnTo>
                  <a:pt x="6095" y="0"/>
                </a:lnTo>
                <a:lnTo>
                  <a:pt x="0" y="6095"/>
                </a:lnTo>
                <a:lnTo>
                  <a:pt x="0" y="451103"/>
                </a:lnTo>
                <a:lnTo>
                  <a:pt x="6095" y="457199"/>
                </a:lnTo>
                <a:lnTo>
                  <a:pt x="13715" y="457199"/>
                </a:lnTo>
                <a:lnTo>
                  <a:pt x="13715" y="25907"/>
                </a:lnTo>
                <a:lnTo>
                  <a:pt x="25907" y="12191"/>
                </a:lnTo>
                <a:lnTo>
                  <a:pt x="25907" y="25907"/>
                </a:lnTo>
                <a:lnTo>
                  <a:pt x="647699" y="25907"/>
                </a:lnTo>
                <a:lnTo>
                  <a:pt x="647699" y="12191"/>
                </a:lnTo>
                <a:lnTo>
                  <a:pt x="661415" y="25907"/>
                </a:lnTo>
                <a:lnTo>
                  <a:pt x="661415" y="457199"/>
                </a:lnTo>
                <a:lnTo>
                  <a:pt x="667511" y="457199"/>
                </a:lnTo>
                <a:lnTo>
                  <a:pt x="673607" y="451103"/>
                </a:lnTo>
                <a:close/>
              </a:path>
              <a:path w="673734" h="457200">
                <a:moveTo>
                  <a:pt x="25907" y="25907"/>
                </a:moveTo>
                <a:lnTo>
                  <a:pt x="25907" y="12191"/>
                </a:lnTo>
                <a:lnTo>
                  <a:pt x="13715" y="25907"/>
                </a:lnTo>
                <a:lnTo>
                  <a:pt x="25907" y="25907"/>
                </a:lnTo>
                <a:close/>
              </a:path>
              <a:path w="673734" h="457200">
                <a:moveTo>
                  <a:pt x="25907" y="431291"/>
                </a:moveTo>
                <a:lnTo>
                  <a:pt x="25907" y="25907"/>
                </a:lnTo>
                <a:lnTo>
                  <a:pt x="13715" y="25907"/>
                </a:lnTo>
                <a:lnTo>
                  <a:pt x="13715" y="431291"/>
                </a:lnTo>
                <a:lnTo>
                  <a:pt x="25907" y="431291"/>
                </a:lnTo>
                <a:close/>
              </a:path>
              <a:path w="673734" h="457200">
                <a:moveTo>
                  <a:pt x="661415" y="431291"/>
                </a:moveTo>
                <a:lnTo>
                  <a:pt x="13715" y="431291"/>
                </a:lnTo>
                <a:lnTo>
                  <a:pt x="25907" y="445007"/>
                </a:lnTo>
                <a:lnTo>
                  <a:pt x="25907" y="457199"/>
                </a:lnTo>
                <a:lnTo>
                  <a:pt x="647699" y="457199"/>
                </a:lnTo>
                <a:lnTo>
                  <a:pt x="647699" y="445007"/>
                </a:lnTo>
                <a:lnTo>
                  <a:pt x="661415" y="431291"/>
                </a:lnTo>
                <a:close/>
              </a:path>
              <a:path w="673734" h="457200">
                <a:moveTo>
                  <a:pt x="25907" y="457199"/>
                </a:moveTo>
                <a:lnTo>
                  <a:pt x="25907" y="445007"/>
                </a:lnTo>
                <a:lnTo>
                  <a:pt x="13715" y="431291"/>
                </a:lnTo>
                <a:lnTo>
                  <a:pt x="13715" y="457199"/>
                </a:lnTo>
                <a:lnTo>
                  <a:pt x="25907" y="457199"/>
                </a:lnTo>
                <a:close/>
              </a:path>
              <a:path w="673734" h="457200">
                <a:moveTo>
                  <a:pt x="661415" y="25907"/>
                </a:moveTo>
                <a:lnTo>
                  <a:pt x="647699" y="12191"/>
                </a:lnTo>
                <a:lnTo>
                  <a:pt x="647699" y="25907"/>
                </a:lnTo>
                <a:lnTo>
                  <a:pt x="661415" y="25907"/>
                </a:lnTo>
                <a:close/>
              </a:path>
              <a:path w="673734" h="457200">
                <a:moveTo>
                  <a:pt x="661415" y="431291"/>
                </a:moveTo>
                <a:lnTo>
                  <a:pt x="661415" y="25907"/>
                </a:lnTo>
                <a:lnTo>
                  <a:pt x="647699" y="25907"/>
                </a:lnTo>
                <a:lnTo>
                  <a:pt x="647699" y="431291"/>
                </a:lnTo>
                <a:lnTo>
                  <a:pt x="661415" y="431291"/>
                </a:lnTo>
                <a:close/>
              </a:path>
              <a:path w="673734" h="457200">
                <a:moveTo>
                  <a:pt x="661415" y="457199"/>
                </a:moveTo>
                <a:lnTo>
                  <a:pt x="661415" y="431291"/>
                </a:lnTo>
                <a:lnTo>
                  <a:pt x="647699" y="445007"/>
                </a:lnTo>
                <a:lnTo>
                  <a:pt x="647699" y="457199"/>
                </a:lnTo>
                <a:lnTo>
                  <a:pt x="661415" y="457199"/>
                </a:lnTo>
                <a:close/>
              </a:path>
            </a:pathLst>
          </a:custGeom>
          <a:solidFill>
            <a:srgbClr val="25687A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2" name="object 22"/>
          <p:cNvSpPr txBox="1"/>
          <p:nvPr/>
        </p:nvSpPr>
        <p:spPr>
          <a:xfrm>
            <a:off x="7403081" y="5204275"/>
            <a:ext cx="553853" cy="368434"/>
          </a:xfrm>
          <a:prstGeom prst="rect">
            <a:avLst/>
          </a:prstGeom>
          <a:solidFill>
            <a:srgbClr val="FF0000"/>
          </a:solidFill>
        </p:spPr>
        <p:txBody>
          <a:bodyPr vert="horz" wrap="square" lIns="0" tIns="0" rIns="0" bIns="0" rtlCol="0">
            <a:spAutoFit/>
          </a:bodyPr>
          <a:lstStyle/>
          <a:p>
            <a:pPr marL="125973" marR="122715" indent="20634"/>
            <a:r>
              <a:rPr sz="1197" spc="128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sz="1197" spc="-34">
                <a:solidFill>
                  <a:srgbClr val="FFFFFF"/>
                </a:solidFill>
                <a:latin typeface="Trebuchet MS"/>
                <a:cs typeface="Trebuchet MS"/>
              </a:rPr>
              <a:t>k</a:t>
            </a:r>
            <a:r>
              <a:rPr sz="1197" spc="-2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197" spc="-26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sz="1197" spc="-56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sz="1197" spc="-77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sz="1197" spc="-184">
                <a:solidFill>
                  <a:srgbClr val="FFFFFF"/>
                </a:solidFill>
                <a:latin typeface="Trebuchet MS"/>
                <a:cs typeface="Trebuchet MS"/>
              </a:rPr>
              <a:t>’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8259273" y="3719950"/>
            <a:ext cx="744443" cy="684171"/>
          </a:xfrm>
          <a:custGeom>
            <a:avLst/>
            <a:gdLst/>
            <a:ahLst/>
            <a:cxnLst/>
            <a:rect l="l" t="t" r="r" b="b"/>
            <a:pathLst>
              <a:path w="870584" h="800100">
                <a:moveTo>
                  <a:pt x="54863" y="39623"/>
                </a:moveTo>
                <a:lnTo>
                  <a:pt x="12191" y="0"/>
                </a:lnTo>
                <a:lnTo>
                  <a:pt x="0" y="13715"/>
                </a:lnTo>
                <a:lnTo>
                  <a:pt x="41147" y="53339"/>
                </a:lnTo>
                <a:lnTo>
                  <a:pt x="54863" y="39623"/>
                </a:lnTo>
                <a:close/>
              </a:path>
              <a:path w="870584" h="800100">
                <a:moveTo>
                  <a:pt x="111251" y="89915"/>
                </a:moveTo>
                <a:lnTo>
                  <a:pt x="68579" y="51815"/>
                </a:lnTo>
                <a:lnTo>
                  <a:pt x="56387" y="65531"/>
                </a:lnTo>
                <a:lnTo>
                  <a:pt x="97535" y="105155"/>
                </a:lnTo>
                <a:lnTo>
                  <a:pt x="111251" y="89915"/>
                </a:lnTo>
                <a:close/>
              </a:path>
              <a:path w="870584" h="800100">
                <a:moveTo>
                  <a:pt x="167639" y="141731"/>
                </a:moveTo>
                <a:lnTo>
                  <a:pt x="124967" y="103631"/>
                </a:lnTo>
                <a:lnTo>
                  <a:pt x="111251" y="117347"/>
                </a:lnTo>
                <a:lnTo>
                  <a:pt x="153923" y="155447"/>
                </a:lnTo>
                <a:lnTo>
                  <a:pt x="167639" y="141731"/>
                </a:lnTo>
                <a:close/>
              </a:path>
              <a:path w="870584" h="800100">
                <a:moveTo>
                  <a:pt x="222503" y="193547"/>
                </a:moveTo>
                <a:lnTo>
                  <a:pt x="181355" y="155447"/>
                </a:lnTo>
                <a:lnTo>
                  <a:pt x="167639" y="169163"/>
                </a:lnTo>
                <a:lnTo>
                  <a:pt x="210311" y="207263"/>
                </a:lnTo>
                <a:lnTo>
                  <a:pt x="222503" y="193547"/>
                </a:lnTo>
                <a:close/>
              </a:path>
              <a:path w="870584" h="800100">
                <a:moveTo>
                  <a:pt x="278891" y="245363"/>
                </a:moveTo>
                <a:lnTo>
                  <a:pt x="237743" y="205739"/>
                </a:lnTo>
                <a:lnTo>
                  <a:pt x="224027" y="220979"/>
                </a:lnTo>
                <a:lnTo>
                  <a:pt x="266699" y="259079"/>
                </a:lnTo>
                <a:lnTo>
                  <a:pt x="278891" y="245363"/>
                </a:lnTo>
                <a:close/>
              </a:path>
              <a:path w="870584" h="800100">
                <a:moveTo>
                  <a:pt x="335279" y="297179"/>
                </a:moveTo>
                <a:lnTo>
                  <a:pt x="292607" y="257555"/>
                </a:lnTo>
                <a:lnTo>
                  <a:pt x="280415" y="271271"/>
                </a:lnTo>
                <a:lnTo>
                  <a:pt x="323087" y="310895"/>
                </a:lnTo>
                <a:lnTo>
                  <a:pt x="335279" y="297179"/>
                </a:lnTo>
                <a:close/>
              </a:path>
              <a:path w="870584" h="800100">
                <a:moveTo>
                  <a:pt x="391667" y="347471"/>
                </a:moveTo>
                <a:lnTo>
                  <a:pt x="348995" y="309371"/>
                </a:lnTo>
                <a:lnTo>
                  <a:pt x="336803" y="323087"/>
                </a:lnTo>
                <a:lnTo>
                  <a:pt x="377951" y="362711"/>
                </a:lnTo>
                <a:lnTo>
                  <a:pt x="391667" y="347471"/>
                </a:lnTo>
                <a:close/>
              </a:path>
              <a:path w="870584" h="800100">
                <a:moveTo>
                  <a:pt x="448055" y="399287"/>
                </a:moveTo>
                <a:lnTo>
                  <a:pt x="405383" y="361187"/>
                </a:lnTo>
                <a:lnTo>
                  <a:pt x="393191" y="374903"/>
                </a:lnTo>
                <a:lnTo>
                  <a:pt x="434339" y="413003"/>
                </a:lnTo>
                <a:lnTo>
                  <a:pt x="448055" y="399287"/>
                </a:lnTo>
                <a:close/>
              </a:path>
              <a:path w="870584" h="800100">
                <a:moveTo>
                  <a:pt x="504443" y="451103"/>
                </a:moveTo>
                <a:lnTo>
                  <a:pt x="461771" y="413003"/>
                </a:lnTo>
                <a:lnTo>
                  <a:pt x="449579" y="426719"/>
                </a:lnTo>
                <a:lnTo>
                  <a:pt x="490727" y="464819"/>
                </a:lnTo>
                <a:lnTo>
                  <a:pt x="504443" y="451103"/>
                </a:lnTo>
                <a:close/>
              </a:path>
              <a:path w="870584" h="800100">
                <a:moveTo>
                  <a:pt x="559307" y="502919"/>
                </a:moveTo>
                <a:lnTo>
                  <a:pt x="518159" y="463295"/>
                </a:lnTo>
                <a:lnTo>
                  <a:pt x="504443" y="478535"/>
                </a:lnTo>
                <a:lnTo>
                  <a:pt x="547115" y="516635"/>
                </a:lnTo>
                <a:lnTo>
                  <a:pt x="559307" y="502919"/>
                </a:lnTo>
                <a:close/>
              </a:path>
              <a:path w="870584" h="800100">
                <a:moveTo>
                  <a:pt x="615695" y="554735"/>
                </a:moveTo>
                <a:lnTo>
                  <a:pt x="574547" y="515111"/>
                </a:lnTo>
                <a:lnTo>
                  <a:pt x="560831" y="528827"/>
                </a:lnTo>
                <a:lnTo>
                  <a:pt x="603503" y="568451"/>
                </a:lnTo>
                <a:lnTo>
                  <a:pt x="615695" y="554735"/>
                </a:lnTo>
                <a:close/>
              </a:path>
              <a:path w="870584" h="800100">
                <a:moveTo>
                  <a:pt x="672083" y="605027"/>
                </a:moveTo>
                <a:lnTo>
                  <a:pt x="630935" y="566927"/>
                </a:lnTo>
                <a:lnTo>
                  <a:pt x="617219" y="580643"/>
                </a:lnTo>
                <a:lnTo>
                  <a:pt x="659891" y="620267"/>
                </a:lnTo>
                <a:lnTo>
                  <a:pt x="672083" y="605027"/>
                </a:lnTo>
                <a:close/>
              </a:path>
              <a:path w="870584" h="800100">
                <a:moveTo>
                  <a:pt x="728471" y="656843"/>
                </a:moveTo>
                <a:lnTo>
                  <a:pt x="685799" y="618743"/>
                </a:lnTo>
                <a:lnTo>
                  <a:pt x="673607" y="632459"/>
                </a:lnTo>
                <a:lnTo>
                  <a:pt x="716279" y="670559"/>
                </a:lnTo>
                <a:lnTo>
                  <a:pt x="728471" y="656843"/>
                </a:lnTo>
                <a:close/>
              </a:path>
              <a:path w="870584" h="800100">
                <a:moveTo>
                  <a:pt x="784859" y="708659"/>
                </a:moveTo>
                <a:lnTo>
                  <a:pt x="742187" y="670559"/>
                </a:lnTo>
                <a:lnTo>
                  <a:pt x="729995" y="684275"/>
                </a:lnTo>
                <a:lnTo>
                  <a:pt x="771143" y="722375"/>
                </a:lnTo>
                <a:lnTo>
                  <a:pt x="784859" y="708659"/>
                </a:lnTo>
                <a:close/>
              </a:path>
              <a:path w="870584" h="800100">
                <a:moveTo>
                  <a:pt x="845089" y="782542"/>
                </a:moveTo>
                <a:lnTo>
                  <a:pt x="842269" y="773925"/>
                </a:lnTo>
                <a:lnTo>
                  <a:pt x="830314" y="771409"/>
                </a:lnTo>
                <a:lnTo>
                  <a:pt x="827531" y="774191"/>
                </a:lnTo>
                <a:lnTo>
                  <a:pt x="822822" y="769831"/>
                </a:lnTo>
                <a:lnTo>
                  <a:pt x="771143" y="758951"/>
                </a:lnTo>
                <a:lnTo>
                  <a:pt x="766571" y="757427"/>
                </a:lnTo>
                <a:lnTo>
                  <a:pt x="761999" y="760475"/>
                </a:lnTo>
                <a:lnTo>
                  <a:pt x="760475" y="766571"/>
                </a:lnTo>
                <a:lnTo>
                  <a:pt x="758951" y="771143"/>
                </a:lnTo>
                <a:lnTo>
                  <a:pt x="761999" y="775715"/>
                </a:lnTo>
                <a:lnTo>
                  <a:pt x="768095" y="777239"/>
                </a:lnTo>
                <a:lnTo>
                  <a:pt x="841247" y="793617"/>
                </a:lnTo>
                <a:lnTo>
                  <a:pt x="841247" y="786383"/>
                </a:lnTo>
                <a:lnTo>
                  <a:pt x="845089" y="782542"/>
                </a:lnTo>
                <a:close/>
              </a:path>
              <a:path w="870584" h="800100">
                <a:moveTo>
                  <a:pt x="838701" y="763022"/>
                </a:moveTo>
                <a:lnTo>
                  <a:pt x="836391" y="755966"/>
                </a:lnTo>
                <a:lnTo>
                  <a:pt x="798575" y="720851"/>
                </a:lnTo>
                <a:lnTo>
                  <a:pt x="786383" y="736091"/>
                </a:lnTo>
                <a:lnTo>
                  <a:pt x="822822" y="769831"/>
                </a:lnTo>
                <a:lnTo>
                  <a:pt x="830314" y="771409"/>
                </a:lnTo>
                <a:lnTo>
                  <a:pt x="838701" y="763022"/>
                </a:lnTo>
                <a:close/>
              </a:path>
              <a:path w="870584" h="800100">
                <a:moveTo>
                  <a:pt x="870203" y="800099"/>
                </a:moveTo>
                <a:lnTo>
                  <a:pt x="838199" y="699515"/>
                </a:lnTo>
                <a:lnTo>
                  <a:pt x="836675" y="694943"/>
                </a:lnTo>
                <a:lnTo>
                  <a:pt x="832103" y="691895"/>
                </a:lnTo>
                <a:lnTo>
                  <a:pt x="827531" y="693419"/>
                </a:lnTo>
                <a:lnTo>
                  <a:pt x="821435" y="694943"/>
                </a:lnTo>
                <a:lnTo>
                  <a:pt x="818387" y="699515"/>
                </a:lnTo>
                <a:lnTo>
                  <a:pt x="819911" y="705611"/>
                </a:lnTo>
                <a:lnTo>
                  <a:pt x="836391" y="755966"/>
                </a:lnTo>
                <a:lnTo>
                  <a:pt x="841247" y="760475"/>
                </a:lnTo>
                <a:lnTo>
                  <a:pt x="841247" y="770805"/>
                </a:lnTo>
                <a:lnTo>
                  <a:pt x="842269" y="773925"/>
                </a:lnTo>
                <a:lnTo>
                  <a:pt x="851717" y="775914"/>
                </a:lnTo>
                <a:lnTo>
                  <a:pt x="854963" y="772667"/>
                </a:lnTo>
                <a:lnTo>
                  <a:pt x="862583" y="780287"/>
                </a:lnTo>
                <a:lnTo>
                  <a:pt x="862583" y="798394"/>
                </a:lnTo>
                <a:lnTo>
                  <a:pt x="870203" y="800099"/>
                </a:lnTo>
                <a:close/>
              </a:path>
              <a:path w="870584" h="800100">
                <a:moveTo>
                  <a:pt x="830314" y="771409"/>
                </a:moveTo>
                <a:lnTo>
                  <a:pt x="822822" y="769831"/>
                </a:lnTo>
                <a:lnTo>
                  <a:pt x="827531" y="774191"/>
                </a:lnTo>
                <a:lnTo>
                  <a:pt x="830314" y="771409"/>
                </a:lnTo>
                <a:close/>
              </a:path>
              <a:path w="870584" h="800100">
                <a:moveTo>
                  <a:pt x="841247" y="760475"/>
                </a:moveTo>
                <a:lnTo>
                  <a:pt x="836391" y="755966"/>
                </a:lnTo>
                <a:lnTo>
                  <a:pt x="838701" y="763022"/>
                </a:lnTo>
                <a:lnTo>
                  <a:pt x="841247" y="760475"/>
                </a:lnTo>
                <a:close/>
              </a:path>
              <a:path w="870584" h="800100">
                <a:moveTo>
                  <a:pt x="841247" y="770805"/>
                </a:moveTo>
                <a:lnTo>
                  <a:pt x="841247" y="760475"/>
                </a:lnTo>
                <a:lnTo>
                  <a:pt x="838701" y="763022"/>
                </a:lnTo>
                <a:lnTo>
                  <a:pt x="841247" y="770805"/>
                </a:lnTo>
                <a:close/>
              </a:path>
              <a:path w="870584" h="800100">
                <a:moveTo>
                  <a:pt x="858011" y="784859"/>
                </a:moveTo>
                <a:lnTo>
                  <a:pt x="858011" y="777239"/>
                </a:lnTo>
                <a:lnTo>
                  <a:pt x="847343" y="789431"/>
                </a:lnTo>
                <a:lnTo>
                  <a:pt x="845089" y="782542"/>
                </a:lnTo>
                <a:lnTo>
                  <a:pt x="841247" y="786383"/>
                </a:lnTo>
                <a:lnTo>
                  <a:pt x="848867" y="794003"/>
                </a:lnTo>
                <a:lnTo>
                  <a:pt x="858011" y="784859"/>
                </a:lnTo>
                <a:close/>
              </a:path>
              <a:path w="870584" h="800100">
                <a:moveTo>
                  <a:pt x="862583" y="798394"/>
                </a:moveTo>
                <a:lnTo>
                  <a:pt x="862583" y="780287"/>
                </a:lnTo>
                <a:lnTo>
                  <a:pt x="848867" y="794003"/>
                </a:lnTo>
                <a:lnTo>
                  <a:pt x="841247" y="786383"/>
                </a:lnTo>
                <a:lnTo>
                  <a:pt x="841247" y="793617"/>
                </a:lnTo>
                <a:lnTo>
                  <a:pt x="862583" y="798394"/>
                </a:lnTo>
                <a:close/>
              </a:path>
              <a:path w="870584" h="800100">
                <a:moveTo>
                  <a:pt x="851717" y="775914"/>
                </a:moveTo>
                <a:lnTo>
                  <a:pt x="842269" y="773925"/>
                </a:lnTo>
                <a:lnTo>
                  <a:pt x="845089" y="782542"/>
                </a:lnTo>
                <a:lnTo>
                  <a:pt x="851717" y="775914"/>
                </a:lnTo>
                <a:close/>
              </a:path>
              <a:path w="870584" h="800100">
                <a:moveTo>
                  <a:pt x="858011" y="777239"/>
                </a:moveTo>
                <a:lnTo>
                  <a:pt x="851717" y="775914"/>
                </a:lnTo>
                <a:lnTo>
                  <a:pt x="845089" y="782542"/>
                </a:lnTo>
                <a:lnTo>
                  <a:pt x="847343" y="789431"/>
                </a:lnTo>
                <a:lnTo>
                  <a:pt x="858011" y="777239"/>
                </a:lnTo>
                <a:close/>
              </a:path>
              <a:path w="870584" h="800100">
                <a:moveTo>
                  <a:pt x="862583" y="780287"/>
                </a:moveTo>
                <a:lnTo>
                  <a:pt x="854963" y="772667"/>
                </a:lnTo>
                <a:lnTo>
                  <a:pt x="851717" y="775914"/>
                </a:lnTo>
                <a:lnTo>
                  <a:pt x="858011" y="777239"/>
                </a:lnTo>
                <a:lnTo>
                  <a:pt x="858011" y="784859"/>
                </a:lnTo>
                <a:lnTo>
                  <a:pt x="862583" y="7802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4" name="object 24"/>
          <p:cNvSpPr/>
          <p:nvPr/>
        </p:nvSpPr>
        <p:spPr>
          <a:xfrm>
            <a:off x="8011668" y="4587871"/>
            <a:ext cx="930690" cy="745529"/>
          </a:xfrm>
          <a:custGeom>
            <a:avLst/>
            <a:gdLst/>
            <a:ahLst/>
            <a:cxnLst/>
            <a:rect l="l" t="t" r="r" b="b"/>
            <a:pathLst>
              <a:path w="1088390" h="871854">
                <a:moveTo>
                  <a:pt x="57911" y="835151"/>
                </a:moveTo>
                <a:lnTo>
                  <a:pt x="45719" y="821435"/>
                </a:lnTo>
                <a:lnTo>
                  <a:pt x="0" y="856487"/>
                </a:lnTo>
                <a:lnTo>
                  <a:pt x="12191" y="871727"/>
                </a:lnTo>
                <a:lnTo>
                  <a:pt x="57911" y="835151"/>
                </a:lnTo>
                <a:close/>
              </a:path>
              <a:path w="1088390" h="871854">
                <a:moveTo>
                  <a:pt x="117347" y="787907"/>
                </a:moveTo>
                <a:lnTo>
                  <a:pt x="105155" y="772667"/>
                </a:lnTo>
                <a:lnTo>
                  <a:pt x="60959" y="809243"/>
                </a:lnTo>
                <a:lnTo>
                  <a:pt x="71627" y="824483"/>
                </a:lnTo>
                <a:lnTo>
                  <a:pt x="117347" y="787907"/>
                </a:lnTo>
                <a:close/>
              </a:path>
              <a:path w="1088390" h="871854">
                <a:moveTo>
                  <a:pt x="176783" y="740663"/>
                </a:moveTo>
                <a:lnTo>
                  <a:pt x="164591" y="725423"/>
                </a:lnTo>
                <a:lnTo>
                  <a:pt x="120395" y="761999"/>
                </a:lnTo>
                <a:lnTo>
                  <a:pt x="131063" y="775715"/>
                </a:lnTo>
                <a:lnTo>
                  <a:pt x="176783" y="740663"/>
                </a:lnTo>
                <a:close/>
              </a:path>
              <a:path w="1088390" h="871854">
                <a:moveTo>
                  <a:pt x="236219" y="693419"/>
                </a:moveTo>
                <a:lnTo>
                  <a:pt x="224027" y="678179"/>
                </a:lnTo>
                <a:lnTo>
                  <a:pt x="179831" y="713231"/>
                </a:lnTo>
                <a:lnTo>
                  <a:pt x="190499" y="728471"/>
                </a:lnTo>
                <a:lnTo>
                  <a:pt x="236219" y="693419"/>
                </a:lnTo>
                <a:close/>
              </a:path>
              <a:path w="1088390" h="871854">
                <a:moveTo>
                  <a:pt x="295655" y="646175"/>
                </a:moveTo>
                <a:lnTo>
                  <a:pt x="283463" y="630935"/>
                </a:lnTo>
                <a:lnTo>
                  <a:pt x="239267" y="665987"/>
                </a:lnTo>
                <a:lnTo>
                  <a:pt x="251459" y="681227"/>
                </a:lnTo>
                <a:lnTo>
                  <a:pt x="295655" y="646175"/>
                </a:lnTo>
                <a:close/>
              </a:path>
              <a:path w="1088390" h="871854">
                <a:moveTo>
                  <a:pt x="355091" y="597407"/>
                </a:moveTo>
                <a:lnTo>
                  <a:pt x="342899" y="583691"/>
                </a:lnTo>
                <a:lnTo>
                  <a:pt x="298703" y="618743"/>
                </a:lnTo>
                <a:lnTo>
                  <a:pt x="310895" y="633983"/>
                </a:lnTo>
                <a:lnTo>
                  <a:pt x="355091" y="597407"/>
                </a:lnTo>
                <a:close/>
              </a:path>
              <a:path w="1088390" h="871854">
                <a:moveTo>
                  <a:pt x="414527" y="550163"/>
                </a:moveTo>
                <a:lnTo>
                  <a:pt x="402335" y="534923"/>
                </a:lnTo>
                <a:lnTo>
                  <a:pt x="358139" y="571499"/>
                </a:lnTo>
                <a:lnTo>
                  <a:pt x="370331" y="586739"/>
                </a:lnTo>
                <a:lnTo>
                  <a:pt x="414527" y="550163"/>
                </a:lnTo>
                <a:close/>
              </a:path>
              <a:path w="1088390" h="871854">
                <a:moveTo>
                  <a:pt x="473963" y="502919"/>
                </a:moveTo>
                <a:lnTo>
                  <a:pt x="461771" y="487679"/>
                </a:lnTo>
                <a:lnTo>
                  <a:pt x="417575" y="524255"/>
                </a:lnTo>
                <a:lnTo>
                  <a:pt x="429767" y="537971"/>
                </a:lnTo>
                <a:lnTo>
                  <a:pt x="473963" y="502919"/>
                </a:lnTo>
                <a:close/>
              </a:path>
              <a:path w="1088390" h="871854">
                <a:moveTo>
                  <a:pt x="533399" y="455675"/>
                </a:moveTo>
                <a:lnTo>
                  <a:pt x="521207" y="440435"/>
                </a:lnTo>
                <a:lnTo>
                  <a:pt x="477011" y="475487"/>
                </a:lnTo>
                <a:lnTo>
                  <a:pt x="489203" y="490727"/>
                </a:lnTo>
                <a:lnTo>
                  <a:pt x="533399" y="455675"/>
                </a:lnTo>
                <a:close/>
              </a:path>
              <a:path w="1088390" h="871854">
                <a:moveTo>
                  <a:pt x="592835" y="408431"/>
                </a:moveTo>
                <a:lnTo>
                  <a:pt x="580643" y="393191"/>
                </a:lnTo>
                <a:lnTo>
                  <a:pt x="536447" y="428243"/>
                </a:lnTo>
                <a:lnTo>
                  <a:pt x="548639" y="443483"/>
                </a:lnTo>
                <a:lnTo>
                  <a:pt x="592835" y="408431"/>
                </a:lnTo>
                <a:close/>
              </a:path>
              <a:path w="1088390" h="871854">
                <a:moveTo>
                  <a:pt x="652271" y="359663"/>
                </a:moveTo>
                <a:lnTo>
                  <a:pt x="640079" y="345947"/>
                </a:lnTo>
                <a:lnTo>
                  <a:pt x="595883" y="380999"/>
                </a:lnTo>
                <a:lnTo>
                  <a:pt x="608075" y="396239"/>
                </a:lnTo>
                <a:lnTo>
                  <a:pt x="652271" y="359663"/>
                </a:lnTo>
                <a:close/>
              </a:path>
              <a:path w="1088390" h="871854">
                <a:moveTo>
                  <a:pt x="711707" y="312419"/>
                </a:moveTo>
                <a:lnTo>
                  <a:pt x="701039" y="297179"/>
                </a:lnTo>
                <a:lnTo>
                  <a:pt x="655319" y="333755"/>
                </a:lnTo>
                <a:lnTo>
                  <a:pt x="667511" y="348995"/>
                </a:lnTo>
                <a:lnTo>
                  <a:pt x="711707" y="312419"/>
                </a:lnTo>
                <a:close/>
              </a:path>
              <a:path w="1088390" h="871854">
                <a:moveTo>
                  <a:pt x="771143" y="265175"/>
                </a:moveTo>
                <a:lnTo>
                  <a:pt x="760475" y="249935"/>
                </a:lnTo>
                <a:lnTo>
                  <a:pt x="714755" y="286511"/>
                </a:lnTo>
                <a:lnTo>
                  <a:pt x="726947" y="300227"/>
                </a:lnTo>
                <a:lnTo>
                  <a:pt x="771143" y="265175"/>
                </a:lnTo>
                <a:close/>
              </a:path>
              <a:path w="1088390" h="871854">
                <a:moveTo>
                  <a:pt x="830579" y="217931"/>
                </a:moveTo>
                <a:lnTo>
                  <a:pt x="819911" y="202691"/>
                </a:lnTo>
                <a:lnTo>
                  <a:pt x="774191" y="237743"/>
                </a:lnTo>
                <a:lnTo>
                  <a:pt x="786383" y="252983"/>
                </a:lnTo>
                <a:lnTo>
                  <a:pt x="830579" y="217931"/>
                </a:lnTo>
                <a:close/>
              </a:path>
              <a:path w="1088390" h="871854">
                <a:moveTo>
                  <a:pt x="891539" y="170687"/>
                </a:moveTo>
                <a:lnTo>
                  <a:pt x="879347" y="155447"/>
                </a:lnTo>
                <a:lnTo>
                  <a:pt x="833627" y="190499"/>
                </a:lnTo>
                <a:lnTo>
                  <a:pt x="845819" y="205739"/>
                </a:lnTo>
                <a:lnTo>
                  <a:pt x="891539" y="170687"/>
                </a:lnTo>
                <a:close/>
              </a:path>
              <a:path w="1088390" h="871854">
                <a:moveTo>
                  <a:pt x="950975" y="121919"/>
                </a:moveTo>
                <a:lnTo>
                  <a:pt x="938783" y="108203"/>
                </a:lnTo>
                <a:lnTo>
                  <a:pt x="893063" y="143255"/>
                </a:lnTo>
                <a:lnTo>
                  <a:pt x="905255" y="158495"/>
                </a:lnTo>
                <a:lnTo>
                  <a:pt x="950975" y="121919"/>
                </a:lnTo>
                <a:close/>
              </a:path>
              <a:path w="1088390" h="871854">
                <a:moveTo>
                  <a:pt x="1010411" y="74675"/>
                </a:moveTo>
                <a:lnTo>
                  <a:pt x="998219" y="59435"/>
                </a:lnTo>
                <a:lnTo>
                  <a:pt x="954023" y="96011"/>
                </a:lnTo>
                <a:lnTo>
                  <a:pt x="964691" y="111251"/>
                </a:lnTo>
                <a:lnTo>
                  <a:pt x="1010411" y="74675"/>
                </a:lnTo>
                <a:close/>
              </a:path>
              <a:path w="1088390" h="871854">
                <a:moveTo>
                  <a:pt x="1088135" y="0"/>
                </a:moveTo>
                <a:lnTo>
                  <a:pt x="984503" y="15239"/>
                </a:lnTo>
                <a:lnTo>
                  <a:pt x="978407" y="16763"/>
                </a:lnTo>
                <a:lnTo>
                  <a:pt x="975359" y="21335"/>
                </a:lnTo>
                <a:lnTo>
                  <a:pt x="976883" y="25907"/>
                </a:lnTo>
                <a:lnTo>
                  <a:pt x="976883" y="32003"/>
                </a:lnTo>
                <a:lnTo>
                  <a:pt x="981455" y="35051"/>
                </a:lnTo>
                <a:lnTo>
                  <a:pt x="987551" y="35051"/>
                </a:lnTo>
                <a:lnTo>
                  <a:pt x="1040049" y="26762"/>
                </a:lnTo>
                <a:lnTo>
                  <a:pt x="1057655" y="12191"/>
                </a:lnTo>
                <a:lnTo>
                  <a:pt x="1060960" y="16322"/>
                </a:lnTo>
                <a:lnTo>
                  <a:pt x="1063751" y="9143"/>
                </a:lnTo>
                <a:lnTo>
                  <a:pt x="1074419" y="21335"/>
                </a:lnTo>
                <a:lnTo>
                  <a:pt x="1074419" y="35112"/>
                </a:lnTo>
                <a:lnTo>
                  <a:pt x="1088135" y="0"/>
                </a:lnTo>
                <a:close/>
              </a:path>
              <a:path w="1088390" h="871854">
                <a:moveTo>
                  <a:pt x="1058002" y="23928"/>
                </a:moveTo>
                <a:lnTo>
                  <a:pt x="1040049" y="26762"/>
                </a:lnTo>
                <a:lnTo>
                  <a:pt x="1013459" y="48767"/>
                </a:lnTo>
                <a:lnTo>
                  <a:pt x="1024127" y="62483"/>
                </a:lnTo>
                <a:lnTo>
                  <a:pt x="1051029" y="41859"/>
                </a:lnTo>
                <a:lnTo>
                  <a:pt x="1058002" y="23928"/>
                </a:lnTo>
                <a:close/>
              </a:path>
              <a:path w="1088390" h="871854">
                <a:moveTo>
                  <a:pt x="1069847" y="46817"/>
                </a:moveTo>
                <a:lnTo>
                  <a:pt x="1069847" y="27431"/>
                </a:lnTo>
                <a:lnTo>
                  <a:pt x="1051029" y="41859"/>
                </a:lnTo>
                <a:lnTo>
                  <a:pt x="1031747" y="91439"/>
                </a:lnTo>
                <a:lnTo>
                  <a:pt x="1030223" y="96011"/>
                </a:lnTo>
                <a:lnTo>
                  <a:pt x="1033271" y="102107"/>
                </a:lnTo>
                <a:lnTo>
                  <a:pt x="1042415" y="105155"/>
                </a:lnTo>
                <a:lnTo>
                  <a:pt x="1048511" y="102107"/>
                </a:lnTo>
                <a:lnTo>
                  <a:pt x="1050035" y="97535"/>
                </a:lnTo>
                <a:lnTo>
                  <a:pt x="1069847" y="46817"/>
                </a:lnTo>
                <a:close/>
              </a:path>
              <a:path w="1088390" h="871854">
                <a:moveTo>
                  <a:pt x="1060960" y="16322"/>
                </a:moveTo>
                <a:lnTo>
                  <a:pt x="1057655" y="12191"/>
                </a:lnTo>
                <a:lnTo>
                  <a:pt x="1040049" y="26762"/>
                </a:lnTo>
                <a:lnTo>
                  <a:pt x="1058002" y="23928"/>
                </a:lnTo>
                <a:lnTo>
                  <a:pt x="1060960" y="16322"/>
                </a:lnTo>
                <a:close/>
              </a:path>
              <a:path w="1088390" h="871854">
                <a:moveTo>
                  <a:pt x="1069847" y="27431"/>
                </a:moveTo>
                <a:lnTo>
                  <a:pt x="1066030" y="22660"/>
                </a:lnTo>
                <a:lnTo>
                  <a:pt x="1058002" y="23928"/>
                </a:lnTo>
                <a:lnTo>
                  <a:pt x="1051029" y="41859"/>
                </a:lnTo>
                <a:lnTo>
                  <a:pt x="1069847" y="27431"/>
                </a:lnTo>
                <a:close/>
              </a:path>
              <a:path w="1088390" h="871854">
                <a:moveTo>
                  <a:pt x="1066030" y="22660"/>
                </a:moveTo>
                <a:lnTo>
                  <a:pt x="1060960" y="16322"/>
                </a:lnTo>
                <a:lnTo>
                  <a:pt x="1058002" y="23928"/>
                </a:lnTo>
                <a:lnTo>
                  <a:pt x="1066030" y="22660"/>
                </a:lnTo>
                <a:close/>
              </a:path>
              <a:path w="1088390" h="871854">
                <a:moveTo>
                  <a:pt x="1074419" y="21335"/>
                </a:moveTo>
                <a:lnTo>
                  <a:pt x="1063751" y="9143"/>
                </a:lnTo>
                <a:lnTo>
                  <a:pt x="1060960" y="16322"/>
                </a:lnTo>
                <a:lnTo>
                  <a:pt x="1066030" y="22660"/>
                </a:lnTo>
                <a:lnTo>
                  <a:pt x="1074419" y="21335"/>
                </a:lnTo>
                <a:close/>
              </a:path>
              <a:path w="1088390" h="871854">
                <a:moveTo>
                  <a:pt x="1074419" y="35112"/>
                </a:moveTo>
                <a:lnTo>
                  <a:pt x="1074419" y="21335"/>
                </a:lnTo>
                <a:lnTo>
                  <a:pt x="1066030" y="22660"/>
                </a:lnTo>
                <a:lnTo>
                  <a:pt x="1069847" y="27431"/>
                </a:lnTo>
                <a:lnTo>
                  <a:pt x="1069847" y="46817"/>
                </a:lnTo>
                <a:lnTo>
                  <a:pt x="1074419" y="351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5" name="object 25"/>
          <p:cNvSpPr txBox="1"/>
          <p:nvPr/>
        </p:nvSpPr>
        <p:spPr>
          <a:xfrm>
            <a:off x="9131967" y="4525471"/>
            <a:ext cx="298646" cy="2368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539" spc="-13">
                <a:latin typeface="Arial"/>
                <a:cs typeface="Arial"/>
              </a:rPr>
              <a:t>=</a:t>
            </a:r>
            <a:r>
              <a:rPr sz="1539" spc="-4">
                <a:latin typeface="Arial"/>
                <a:cs typeface="Arial"/>
              </a:rPr>
              <a:t> </a:t>
            </a:r>
            <a:r>
              <a:rPr sz="1539">
                <a:latin typeface="Arial"/>
                <a:cs typeface="Arial"/>
              </a:rPr>
              <a:t>?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3036984" y="1835368"/>
            <a:ext cx="1002365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21">
                <a:latin typeface="Arial"/>
                <a:cs typeface="Arial"/>
              </a:rPr>
              <a:t>S</a:t>
            </a:r>
            <a:r>
              <a:rPr sz="2394" spc="-13">
                <a:latin typeface="Arial"/>
                <a:cs typeface="Arial"/>
              </a:rPr>
              <a:t>ender</a:t>
            </a:r>
            <a:endParaRPr sz="239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285357" y="1772816"/>
            <a:ext cx="122282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26">
                <a:latin typeface="Arial"/>
                <a:cs typeface="Arial"/>
              </a:rPr>
              <a:t>R</a:t>
            </a:r>
            <a:r>
              <a:rPr sz="2394" spc="-17">
                <a:latin typeface="Arial"/>
                <a:cs typeface="Arial"/>
              </a:rPr>
              <a:t>e</a:t>
            </a:r>
            <a:r>
              <a:rPr sz="2394" spc="-9">
                <a:latin typeface="Arial"/>
                <a:cs typeface="Arial"/>
              </a:rPr>
              <a:t>c</a:t>
            </a:r>
            <a:r>
              <a:rPr sz="2394" spc="-13">
                <a:latin typeface="Arial"/>
                <a:cs typeface="Arial"/>
              </a:rPr>
              <a:t>ei</a:t>
            </a:r>
            <a:r>
              <a:rPr sz="2394" spc="-9">
                <a:latin typeface="Arial"/>
                <a:cs typeface="Arial"/>
              </a:rPr>
              <a:t>v</a:t>
            </a:r>
            <a:r>
              <a:rPr sz="2394" spc="-13">
                <a:latin typeface="Arial"/>
                <a:cs typeface="Arial"/>
              </a:rPr>
              <a:t>er</a:t>
            </a:r>
            <a:endParaRPr sz="2394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5482190" y="3040992"/>
            <a:ext cx="1433500" cy="942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394"/>
          </a:p>
        </p:txBody>
      </p:sp>
      <p:sp>
        <p:nvSpPr>
          <p:cNvPr id="29" name="object 29"/>
          <p:cNvSpPr txBox="1"/>
          <p:nvPr/>
        </p:nvSpPr>
        <p:spPr>
          <a:xfrm>
            <a:off x="5788003" y="3352345"/>
            <a:ext cx="728153" cy="1842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1197" spc="-38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sz="1197" spc="162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97" spc="26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197" spc="-43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97" spc="26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sz="1197" spc="162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sz="1197" spc="-43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sz="1197" spc="26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endParaRPr sz="1197">
              <a:latin typeface="Trebuchet MS"/>
              <a:cs typeface="Trebuchet MS"/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14273AF0-ADBA-46C1-8D36-43376316D741}"/>
              </a:ext>
            </a:extLst>
          </p:cNvPr>
          <p:cNvSpPr txBox="1">
            <a:spLocks/>
          </p:cNvSpPr>
          <p:nvPr/>
        </p:nvSpPr>
        <p:spPr bwMode="auto">
          <a:xfrm>
            <a:off x="489374" y="1193503"/>
            <a:ext cx="57735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36" b="0" i="0">
                <a:solidFill>
                  <a:srgbClr val="562213"/>
                </a:solidFill>
                <a:latin typeface="Trebuchet MS"/>
                <a:ea typeface="+mj-ea"/>
                <a:cs typeface="Trebuchet M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176471"/>
            <a:r>
              <a:rPr lang="en-US" sz="2800" kern="0" spc="28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4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800" kern="0" spc="29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-77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28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US" sz="2800" kern="0" spc="-13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</a:t>
            </a:r>
            <a:r>
              <a:rPr lang="en-US" sz="2800" kern="0" spc="-17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</a:t>
            </a:r>
            <a:r>
              <a:rPr lang="en-US" sz="2800" kern="0" spc="-6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ks</a:t>
            </a:r>
            <a:r>
              <a:rPr lang="en-US" sz="2800" kern="0" spc="-13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</a:t>
            </a:r>
            <a:r>
              <a:rPr lang="en-US" sz="2800" kern="0" spc="-162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</a:t>
            </a:r>
            <a:r>
              <a:rPr lang="en-US" sz="2800" kern="0" spc="-8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-18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kern="0" spc="-137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7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800" kern="0" spc="376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18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</a:t>
            </a:r>
            <a:r>
              <a:rPr lang="en-US" sz="2800" kern="0" spc="-174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</a:t>
            </a:r>
            <a:r>
              <a:rPr lang="en-US" sz="2800" kern="0" spc="-14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</a:t>
            </a:r>
            <a:r>
              <a:rPr lang="en-US" sz="2800" kern="0" spc="2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</a:t>
            </a:r>
            <a:r>
              <a:rPr lang="en-US" sz="2800" kern="0" spc="9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</a:t>
            </a:r>
            <a:r>
              <a:rPr lang="en-US" sz="2800" kern="0" spc="-7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</a:t>
            </a:r>
            <a:r>
              <a:rPr lang="en-US" sz="2800" kern="0" spc="-18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</a:t>
            </a:r>
            <a:r>
              <a:rPr lang="en-US" sz="2800" kern="0" spc="-133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sz="2800" kern="0" spc="-209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C8C2F-C111-4B1A-9B0F-D972FEF9A77E}"/>
                  </a:ext>
                </a:extLst>
              </p:cNvPr>
              <p:cNvSpPr txBox="1"/>
              <p:nvPr/>
            </p:nvSpPr>
            <p:spPr>
              <a:xfrm>
                <a:off x="1986053" y="5407895"/>
                <a:ext cx="53174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Message:</a:t>
                </a:r>
                <a:r>
                  <a:rPr lang="en-US" altLang="en-US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=11010011101100</m:t>
                    </m:r>
                  </m:oMath>
                </a14:m>
                <a:endParaRPr lang="en-US" altLang="en-US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Checksum: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𝑀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)/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sup>
                    </m:sSup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+1  </m:t>
                    </m:r>
                  </m:oMath>
                </a14:m>
                <a:endParaRPr lang="en-US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C8C2F-C111-4B1A-9B0F-D972FEF9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053" y="5407895"/>
                <a:ext cx="5317418" cy="954107"/>
              </a:xfrm>
              <a:prstGeom prst="rect">
                <a:avLst/>
              </a:prstGeom>
              <a:blipFill>
                <a:blip r:embed="rId5"/>
                <a:stretch>
                  <a:fillRect l="-2408" t="-7006" b="-159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948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4461" y="335320"/>
            <a:ext cx="5773530" cy="523220"/>
          </a:xfrm>
          <a:prstGeom prst="rect">
            <a:avLst/>
          </a:prstGeom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76471"/>
            <a:r>
              <a:rPr lang="en-US" altLang="en-US" sz="34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Hash function: An example</a:t>
            </a:r>
            <a:endParaRPr sz="3400" spc="-209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70209" y="4717860"/>
            <a:ext cx="1002365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21">
                <a:latin typeface="Arial"/>
                <a:cs typeface="Arial"/>
              </a:rPr>
              <a:t>S</a:t>
            </a:r>
            <a:r>
              <a:rPr sz="2394" spc="-13">
                <a:latin typeface="Arial"/>
                <a:cs typeface="Arial"/>
              </a:rPr>
              <a:t>ender</a:t>
            </a:r>
            <a:endParaRPr sz="2394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34232" y="4857228"/>
            <a:ext cx="1222820" cy="36843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860"/>
            <a:r>
              <a:rPr sz="2394" spc="-26">
                <a:latin typeface="Arial"/>
                <a:cs typeface="Arial"/>
              </a:rPr>
              <a:t>R</a:t>
            </a:r>
            <a:r>
              <a:rPr sz="2394" spc="-17">
                <a:latin typeface="Arial"/>
                <a:cs typeface="Arial"/>
              </a:rPr>
              <a:t>e</a:t>
            </a:r>
            <a:r>
              <a:rPr sz="2394" spc="-9">
                <a:latin typeface="Arial"/>
                <a:cs typeface="Arial"/>
              </a:rPr>
              <a:t>c</a:t>
            </a:r>
            <a:r>
              <a:rPr sz="2394" spc="-13">
                <a:latin typeface="Arial"/>
                <a:cs typeface="Arial"/>
              </a:rPr>
              <a:t>ei</a:t>
            </a:r>
            <a:r>
              <a:rPr sz="2394" spc="-9">
                <a:latin typeface="Arial"/>
                <a:cs typeface="Arial"/>
              </a:rPr>
              <a:t>v</a:t>
            </a:r>
            <a:r>
              <a:rPr sz="2394" spc="-13">
                <a:latin typeface="Arial"/>
                <a:cs typeface="Arial"/>
              </a:rPr>
              <a:t>er</a:t>
            </a:r>
            <a:endParaRPr sz="2394">
              <a:latin typeface="Arial"/>
              <a:cs typeface="Arial"/>
            </a:endParaRPr>
          </a:p>
        </p:txBody>
      </p:sp>
      <p:sp>
        <p:nvSpPr>
          <p:cNvPr id="30" name="object 2">
            <a:extLst>
              <a:ext uri="{FF2B5EF4-FFF2-40B4-BE49-F238E27FC236}">
                <a16:creationId xmlns:a16="http://schemas.microsoft.com/office/drawing/2014/main" id="{14273AF0-ADBA-46C1-8D36-43376316D741}"/>
              </a:ext>
            </a:extLst>
          </p:cNvPr>
          <p:cNvSpPr txBox="1">
            <a:spLocks/>
          </p:cNvSpPr>
          <p:nvPr/>
        </p:nvSpPr>
        <p:spPr bwMode="auto">
          <a:xfrm>
            <a:off x="843016" y="1180035"/>
            <a:ext cx="5773530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736" b="0" i="0">
                <a:solidFill>
                  <a:srgbClr val="562213"/>
                </a:solidFill>
                <a:latin typeface="Trebuchet MS"/>
                <a:ea typeface="+mj-ea"/>
                <a:cs typeface="Trebuchet M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marL="633095" indent="-457200">
              <a:buFont typeface="Wingdings" panose="05000000000000000000" pitchFamily="2" charset="2"/>
              <a:buChar char="Ø"/>
            </a:pPr>
            <a:r>
              <a:rPr lang="en-US" sz="2800" kern="0" spc="286">
                <a:latin typeface="Tahoma"/>
                <a:ea typeface="Tahoma"/>
                <a:cs typeface="Tahoma"/>
              </a:rPr>
              <a:t>C</a:t>
            </a:r>
            <a:r>
              <a:rPr lang="en-US" sz="2800" kern="0" spc="43">
                <a:latin typeface="Tahoma"/>
                <a:ea typeface="Tahoma"/>
                <a:cs typeface="Tahoma"/>
              </a:rPr>
              <a:t>R</a:t>
            </a:r>
            <a:r>
              <a:rPr lang="en-US" sz="2800" kern="0" spc="291">
                <a:latin typeface="Tahoma"/>
                <a:ea typeface="Tahoma"/>
                <a:cs typeface="Tahoma"/>
              </a:rPr>
              <a:t>C</a:t>
            </a:r>
            <a:r>
              <a:rPr lang="en-US" sz="2800" kern="0" spc="-77">
                <a:latin typeface="Tahoma"/>
                <a:ea typeface="Tahoma"/>
                <a:cs typeface="Tahoma"/>
              </a:rPr>
              <a:t> </a:t>
            </a:r>
            <a:r>
              <a:rPr lang="en-US" sz="2800" kern="0" spc="286">
                <a:latin typeface="Tahoma"/>
                <a:ea typeface="Tahoma"/>
                <a:cs typeface="Tahoma"/>
              </a:rPr>
              <a:t>C</a:t>
            </a:r>
            <a:r>
              <a:rPr lang="en-US" sz="2800" kern="0" spc="-133">
                <a:latin typeface="Tahoma"/>
                <a:ea typeface="Tahoma"/>
                <a:cs typeface="Tahoma"/>
              </a:rPr>
              <a:t>h</a:t>
            </a:r>
            <a:r>
              <a:rPr lang="en-US" sz="2800" kern="0" spc="-171">
                <a:latin typeface="Tahoma"/>
                <a:ea typeface="Tahoma"/>
                <a:cs typeface="Tahoma"/>
              </a:rPr>
              <a:t>ec</a:t>
            </a:r>
            <a:r>
              <a:rPr lang="en-US" sz="2800" kern="0" spc="-64">
                <a:latin typeface="Tahoma"/>
                <a:ea typeface="Tahoma"/>
                <a:cs typeface="Tahoma"/>
              </a:rPr>
              <a:t>ks</a:t>
            </a:r>
            <a:r>
              <a:rPr lang="en-US" sz="2800" kern="0" spc="-133">
                <a:latin typeface="Tahoma"/>
                <a:ea typeface="Tahoma"/>
                <a:cs typeface="Tahoma"/>
              </a:rPr>
              <a:t>u</a:t>
            </a:r>
            <a:r>
              <a:rPr lang="en-US" sz="2800" kern="0" spc="-162">
                <a:latin typeface="Tahoma"/>
                <a:ea typeface="Tahoma"/>
                <a:cs typeface="Tahoma"/>
              </a:rPr>
              <a:t>m</a:t>
            </a:r>
            <a:r>
              <a:rPr lang="en-US" sz="2800" kern="0" spc="-86">
                <a:latin typeface="Tahoma"/>
                <a:ea typeface="Tahoma"/>
                <a:cs typeface="Tahoma"/>
              </a:rPr>
              <a:t> </a:t>
            </a:r>
            <a:r>
              <a:rPr lang="en-US" sz="2800" kern="0" spc="-180">
                <a:latin typeface="Tahoma"/>
                <a:ea typeface="Tahoma"/>
                <a:cs typeface="Tahoma"/>
              </a:rPr>
              <a:t>i</a:t>
            </a:r>
            <a:r>
              <a:rPr lang="en-US" sz="2800" kern="0" spc="-137">
                <a:latin typeface="Tahoma"/>
                <a:ea typeface="Tahoma"/>
                <a:cs typeface="Tahoma"/>
              </a:rPr>
              <a:t>n</a:t>
            </a:r>
            <a:r>
              <a:rPr lang="en-US" sz="2800" kern="0" spc="-73">
                <a:latin typeface="Tahoma"/>
                <a:ea typeface="Tahoma"/>
                <a:cs typeface="Tahoma"/>
              </a:rPr>
              <a:t> </a:t>
            </a:r>
            <a:r>
              <a:rPr lang="en-US" sz="2800" kern="0" spc="376">
                <a:latin typeface="Tahoma"/>
                <a:ea typeface="Tahoma"/>
                <a:cs typeface="Tahoma"/>
              </a:rPr>
              <a:t>N</a:t>
            </a:r>
            <a:r>
              <a:rPr lang="en-US" sz="2800" kern="0" spc="-180">
                <a:latin typeface="Tahoma"/>
                <a:ea typeface="Tahoma"/>
                <a:cs typeface="Tahoma"/>
              </a:rPr>
              <a:t>e</a:t>
            </a:r>
            <a:r>
              <a:rPr lang="en-US" sz="2800" kern="0" spc="-174">
                <a:latin typeface="Tahoma"/>
                <a:ea typeface="Tahoma"/>
                <a:cs typeface="Tahoma"/>
              </a:rPr>
              <a:t>t</a:t>
            </a:r>
            <a:r>
              <a:rPr lang="en-US" sz="2800" kern="0" spc="-141">
                <a:latin typeface="Tahoma"/>
                <a:ea typeface="Tahoma"/>
                <a:cs typeface="Tahoma"/>
              </a:rPr>
              <a:t>w</a:t>
            </a:r>
            <a:r>
              <a:rPr lang="en-US" sz="2800" kern="0" spc="21">
                <a:latin typeface="Tahoma"/>
                <a:ea typeface="Tahoma"/>
                <a:cs typeface="Tahoma"/>
              </a:rPr>
              <a:t>o</a:t>
            </a:r>
            <a:r>
              <a:rPr lang="en-US" sz="2800" kern="0" spc="9">
                <a:latin typeface="Tahoma"/>
                <a:ea typeface="Tahoma"/>
                <a:cs typeface="Tahoma"/>
              </a:rPr>
              <a:t>r</a:t>
            </a:r>
            <a:r>
              <a:rPr lang="en-US" sz="2800" kern="0" spc="-73">
                <a:latin typeface="Tahoma"/>
                <a:ea typeface="Tahoma"/>
                <a:cs typeface="Tahoma"/>
              </a:rPr>
              <a:t>k</a:t>
            </a:r>
            <a:r>
              <a:rPr lang="en-US" sz="2800" kern="0" spc="-180">
                <a:latin typeface="Tahoma"/>
                <a:ea typeface="Tahoma"/>
                <a:cs typeface="Tahoma"/>
              </a:rPr>
              <a:t>i</a:t>
            </a:r>
            <a:r>
              <a:rPr lang="en-US" sz="2800" kern="0" spc="-133">
                <a:latin typeface="Tahoma"/>
                <a:ea typeface="Tahoma"/>
                <a:cs typeface="Tahoma"/>
              </a:rPr>
              <a:t>n</a:t>
            </a:r>
            <a:r>
              <a:rPr lang="en-US" sz="2800" kern="0" spc="-209">
                <a:latin typeface="Tahoma"/>
                <a:ea typeface="Tahoma"/>
                <a:cs typeface="Tahoma"/>
              </a:rPr>
              <a:t>g</a:t>
            </a:r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C8C2F-C111-4B1A-9B0F-D972FEF9A77E}"/>
                  </a:ext>
                </a:extLst>
              </p:cNvPr>
              <p:cNvSpPr txBox="1"/>
              <p:nvPr/>
            </p:nvSpPr>
            <p:spPr>
              <a:xfrm>
                <a:off x="1127448" y="1698673"/>
                <a:ext cx="9523648" cy="2892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sz="24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Message:</a:t>
                </a:r>
                <a:r>
                  <a:rPr lang="en-US" altLang="en-US" sz="240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𝑀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=11010011101100</m:t>
                    </m:r>
                    <m: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(14 </m:t>
                    </m:r>
                    <m:r>
                      <m:rPr>
                        <m:sty m:val="p"/>
                      </m:rP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bits</m:t>
                    </m:r>
                    <m:r>
                      <a:rPr lang="en-US" altLang="en-US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br>
                  <a:rPr lang="en-US" altLang="en-US" sz="2400">
                    <a:solidFill>
                      <a:srgbClr val="000000"/>
                    </a:solidFill>
                    <a:latin typeface="Tahoma" panose="020B0604030504040204" pitchFamily="34" charset="0"/>
                    <a:cs typeface="Courier New" panose="02070309020205020404" pitchFamily="49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𝑀</m:t>
                        </m:r>
                      </m:e>
                      <m:sup>
                        <m:r>
                          <a:rPr lang="en-US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p>
                    <m:r>
                      <a:rPr lang="en-US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11010011101100</m:t>
                    </m:r>
                  </m:oMath>
                </a14:m>
                <a:r>
                  <a:rPr lang="en-US" altLang="en-US" sz="2400">
                    <a:solidFill>
                      <a:srgbClr val="000000"/>
                    </a:solidFill>
                    <a:latin typeface="Tahoma" panose="020B0604030504040204" pitchFamily="34" charset="0"/>
                    <a:cs typeface="Courier New" panose="02070309020205020404" pitchFamily="49" charset="0"/>
                  </a:rPr>
                  <a:t> </a:t>
                </a:r>
                <a:r>
                  <a:rPr lang="en-US" altLang="en-US" sz="2400">
                    <a:solidFill>
                      <a:srgbClr val="FF0000"/>
                    </a:solidFill>
                    <a:latin typeface="Tahoma" panose="020B0604030504040204" pitchFamily="34" charset="0"/>
                    <a:cs typeface="Courier New" panose="02070309020205020404" pitchFamily="49" charset="0"/>
                  </a:rPr>
                  <a:t>000</a:t>
                </a:r>
                <a:br>
                  <a:rPr lang="en-US" altLang="en-US" sz="2400">
                    <a:solidFill>
                      <a:srgbClr val="000000"/>
                    </a:solidFill>
                    <a:latin typeface="Tahoma" panose="020B0604030504040204" pitchFamily="34" charset="0"/>
                    <a:cs typeface="Courier New" panose="02070309020205020404" pitchFamily="49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𝑀</m:t>
                      </m:r>
                      <m:r>
                        <a:rPr lang="en-US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′</m:t>
                      </m:r>
                      <m:d>
                        <m:dPr>
                          <m:ctrlPr>
                            <a:rPr lang="en-US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dPr>
                        <m:e>
                          <m:r>
                            <a:rPr lang="en-US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</m:d>
                      <m:r>
                        <a:rPr lang="en-US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16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15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13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10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 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9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8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6</m:t>
                          </m:r>
                        </m:sup>
                      </m:sSup>
                      <m:r>
                        <a:rPr lang="en-US" altLang="en-US" sz="2400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+</m:t>
                      </m:r>
                      <m:sSup>
                        <m:sSupPr>
                          <m:ctrlP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</m:ctrlPr>
                        </m:sSupPr>
                        <m:e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en-US" sz="24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cs typeface="Courier New" panose="02070309020205020404" pitchFamily="49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altLang="en-US" sz="2400">
                  <a:solidFill>
                    <a:srgbClr val="000000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>
                    <a:solidFill>
                      <a:srgbClr val="00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Checksum: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</m:t>
                        </m:r>
                      </m:den>
                    </m:f>
                  </m:oMath>
                </a14:m>
                <a:endParaRPr lang="en-US" sz="2400" i="1">
                  <a:solidFill>
                    <a:srgbClr val="000000"/>
                  </a:solidFill>
                  <a:latin typeface="Cambria Math" panose="02040503050406030204" pitchFamily="18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r>
                  <a:rPr lang="en-US" sz="240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Quotient: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𝑄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13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12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11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10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6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5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4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3</m:t>
                        </m:r>
                      </m:sup>
                    </m:sSup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+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br>
                  <a:rPr lang="en-US" sz="240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</a:br>
                <a:r>
                  <a:rPr lang="en-US" sz="2400">
                    <a:solidFill>
                      <a:srgbClr val="000000"/>
                    </a:solidFill>
                    <a:ea typeface="Tahoma" panose="020B0604030504040204" pitchFamily="34" charset="0"/>
                    <a:cs typeface="Tahoma" panose="020B0604030504040204" pitchFamily="34" charset="0"/>
                  </a:rPr>
                  <a:t>Remider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:  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𝑅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(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𝑥</m:t>
                    </m:r>
                    <m:r>
                      <a:rPr lang="en-US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m:t>)=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(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𝑥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) −&gt;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𝑅𝐶𝑅</m:t>
                      </m:r>
                      <m:r>
                        <a:rPr lang="en-US" sz="2400" i="1" dirty="0">
                          <a:latin typeface="Cambria Math" panose="02040503050406030204" pitchFamily="18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m:t> =100 </m:t>
                      </m:r>
                    </m:oMath>
                  </m:oMathPara>
                </a14:m>
                <a:endParaRPr lang="en-US" sz="24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8FC8C2F-C111-4B1A-9B0F-D972FEF9A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1698673"/>
                <a:ext cx="9523648" cy="2892458"/>
              </a:xfrm>
              <a:prstGeom prst="rect">
                <a:avLst/>
              </a:prstGeom>
              <a:blipFill>
                <a:blip r:embed="rId3"/>
                <a:stretch>
                  <a:fillRect l="-1024" t="-1899" b="-2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1D0BA16-11DB-4D71-99BB-14D6D57C6F2A}"/>
                  </a:ext>
                </a:extLst>
              </p:cNvPr>
              <p:cNvSpPr/>
              <p:nvPr/>
            </p:nvSpPr>
            <p:spPr>
              <a:xfrm>
                <a:off x="1028760" y="5542529"/>
                <a:ext cx="3732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11010011101100 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100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1D0BA16-11DB-4D71-99BB-14D6D57C6F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760" y="5542529"/>
                <a:ext cx="373211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F13310D4-AD1F-4138-AEF0-1AA16C90B703}"/>
              </a:ext>
            </a:extLst>
          </p:cNvPr>
          <p:cNvSpPr txBox="1"/>
          <p:nvPr/>
        </p:nvSpPr>
        <p:spPr>
          <a:xfrm>
            <a:off x="1127449" y="5041445"/>
            <a:ext cx="16049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(M||</a:t>
            </a:r>
            <a:r>
              <a:rPr lang="en-US">
                <a:solidFill>
                  <a:srgbClr val="FF0000"/>
                </a:solidFill>
              </a:rPr>
              <a:t>CRC</a:t>
            </a:r>
            <a:r>
              <a:rPr lang="en-US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E1306D-168F-458C-9E11-A7FFAFFE70F8}"/>
                  </a:ext>
                </a:extLst>
              </p:cNvPr>
              <p:cNvSpPr/>
              <p:nvPr/>
            </p:nvSpPr>
            <p:spPr>
              <a:xfrm>
                <a:off x="5779586" y="5280919"/>
                <a:ext cx="373211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11010011101100 </m:t>
                      </m:r>
                      <m:r>
                        <a:rPr lang="en-US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100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7E1306D-168F-458C-9E11-A7FFAFFE70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586" y="5280919"/>
                <a:ext cx="373211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Left Brace 34">
            <a:extLst>
              <a:ext uri="{FF2B5EF4-FFF2-40B4-BE49-F238E27FC236}">
                <a16:creationId xmlns:a16="http://schemas.microsoft.com/office/drawing/2014/main" id="{0D8A789B-E22F-4568-8ADA-8703D467AF14}"/>
              </a:ext>
            </a:extLst>
          </p:cNvPr>
          <p:cNvSpPr/>
          <p:nvPr/>
        </p:nvSpPr>
        <p:spPr bwMode="auto">
          <a:xfrm>
            <a:off x="1028760" y="1616737"/>
            <a:ext cx="242760" cy="2893549"/>
          </a:xfrm>
          <a:prstGeom prst="leftBrace">
            <a:avLst/>
          </a:prstGeom>
          <a:noFill/>
          <a:ln w="9525" cap="flat" cmpd="sng" algn="ctr">
            <a:solidFill>
              <a:srgbClr val="0033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53B5BCA-FC19-4590-8047-12D8B915A1AF}"/>
              </a:ext>
            </a:extLst>
          </p:cNvPr>
          <p:cNvSpPr txBox="1"/>
          <p:nvPr/>
        </p:nvSpPr>
        <p:spPr>
          <a:xfrm>
            <a:off x="5792436" y="5660224"/>
            <a:ext cx="17251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(M’||</a:t>
            </a:r>
            <a:r>
              <a:rPr lang="en-US">
                <a:solidFill>
                  <a:srgbClr val="FF0000"/>
                </a:solidFill>
              </a:rPr>
              <a:t>CRC</a:t>
            </a:r>
            <a:r>
              <a:rPr lang="en-US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112B8B-57D0-4BD7-8F31-39680CFFF0BD}"/>
                  </a:ext>
                </a:extLst>
              </p:cNvPr>
              <p:cNvSpPr txBox="1"/>
              <p:nvPr/>
            </p:nvSpPr>
            <p:spPr>
              <a:xfrm>
                <a:off x="5861066" y="6130095"/>
                <a:ext cx="3459217" cy="763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Check: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Tahoma" panose="020B0604030504040204" pitchFamily="34" charset="0"/>
                                <a:cs typeface="Tahoma" panose="020B0604030504040204" pitchFamily="34" charset="0"/>
                              </a:rPr>
                              <m:t>3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𝑥</m:t>
                        </m:r>
                        <m:r>
                          <a:rPr lang="en-US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/>
                  <a:t>=CRC? </a:t>
                </a: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7112B8B-57D0-4BD7-8F31-39680CFFF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066" y="6130095"/>
                <a:ext cx="3459217" cy="763863"/>
              </a:xfrm>
              <a:prstGeom prst="rect">
                <a:avLst/>
              </a:prstGeom>
              <a:blipFill>
                <a:blip r:embed="rId6"/>
                <a:stretch>
                  <a:fillRect l="-3521" r="-2641" b="-8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9E7A8DF6-444B-43EE-9182-078C194BAAD2}"/>
              </a:ext>
            </a:extLst>
          </p:cNvPr>
          <p:cNvSpPr/>
          <p:nvPr/>
        </p:nvSpPr>
        <p:spPr>
          <a:xfrm>
            <a:off x="335360" y="6253687"/>
            <a:ext cx="54570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https://en.wikipedia.org/wiki/Cyclic_redundancy_check</a:t>
            </a:r>
            <a:endParaRPr lang="en-US" sz="180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EA3F49B-E83E-4F3E-ADC9-B0B8CB148820}"/>
              </a:ext>
            </a:extLst>
          </p:cNvPr>
          <p:cNvCxnSpPr/>
          <p:nvPr/>
        </p:nvCxnSpPr>
        <p:spPr bwMode="auto">
          <a:xfrm>
            <a:off x="956752" y="4591131"/>
            <a:ext cx="89644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37D891A-0191-4CCB-AC25-8AB7010E897F}"/>
                  </a:ext>
                </a:extLst>
              </p:cNvPr>
              <p:cNvSpPr/>
              <p:nvPr/>
            </p:nvSpPr>
            <p:spPr>
              <a:xfrm>
                <a:off x="5930615" y="1160218"/>
                <a:ext cx="29838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en-US" i="1"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en-US" i="1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437D891A-0191-4CCB-AC25-8AB7010E89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615" y="1160218"/>
                <a:ext cx="298389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535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116632"/>
            <a:ext cx="7819960" cy="677098"/>
          </a:xfrm>
        </p:spPr>
        <p:txBody>
          <a:bodyPr wrap="square">
            <a:spAutoFit/>
          </a:bodyPr>
          <a:lstStyle/>
          <a:p>
            <a:r>
              <a:rPr lang="en-US" altLang="en-US">
                <a:ea typeface="ヒラギノ角ゴ Pro W3" charset="-128"/>
              </a:rPr>
              <a:t>Motivations</a:t>
            </a:r>
            <a:endParaRPr lang="en-US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424" y="896185"/>
            <a:ext cx="9983071" cy="1452695"/>
          </a:xfrm>
        </p:spPr>
        <p:txBody>
          <a:bodyPr wrap="square">
            <a:spAutoFit/>
          </a:bodyPr>
          <a:lstStyle/>
          <a:p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ensure that the message is the original one?</a:t>
            </a:r>
          </a:p>
          <a:p>
            <a:pPr lvl="1"/>
            <a:endParaRPr lang="en-US" sz="2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verify that a message comes from the claimed sender?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507D0-F4AC-434A-923E-BD924CAE716C}"/>
              </a:ext>
            </a:extLst>
          </p:cNvPr>
          <p:cNvSpPr/>
          <p:nvPr/>
        </p:nvSpPr>
        <p:spPr>
          <a:xfrm>
            <a:off x="2313521" y="2311773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Authentication?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D8578-C761-41F3-9DBA-EE157EE858D5}"/>
              </a:ext>
            </a:extLst>
          </p:cNvPr>
          <p:cNvSpPr/>
          <p:nvPr/>
        </p:nvSpPr>
        <p:spPr>
          <a:xfrm>
            <a:off x="2355724" y="1231071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Integrity?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93EAC-4B3E-44DB-BECA-480A7D83BC4C}"/>
              </a:ext>
            </a:extLst>
          </p:cNvPr>
          <p:cNvSpPr txBox="1"/>
          <p:nvPr/>
        </p:nvSpPr>
        <p:spPr>
          <a:xfrm>
            <a:off x="742397" y="2791472"/>
            <a:ext cx="60943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accent2"/>
                </a:solidFill>
              </a:rPr>
              <a:t>Message Authentication Code (MAC)</a:t>
            </a:r>
          </a:p>
        </p:txBody>
      </p:sp>
      <p:pic>
        <p:nvPicPr>
          <p:cNvPr id="8" name="Picture 4" descr="j0312092">
            <a:extLst>
              <a:ext uri="{FF2B5EF4-FFF2-40B4-BE49-F238E27FC236}">
                <a16:creationId xmlns:a16="http://schemas.microsoft.com/office/drawing/2014/main" id="{10D08F1C-B0A4-49C3-BAD6-9EEDB95A4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8505" y="3657328"/>
            <a:ext cx="11684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j0223594">
            <a:extLst>
              <a:ext uri="{FF2B5EF4-FFF2-40B4-BE49-F238E27FC236}">
                <a16:creationId xmlns:a16="http://schemas.microsoft.com/office/drawing/2014/main" id="{8D821635-6B96-42BE-9156-43442BDE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8492" y="3657327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A15D4-0548-4B87-8E92-69E049E4B4D4}"/>
              </a:ext>
            </a:extLst>
          </p:cNvPr>
          <p:cNvSpPr txBox="1"/>
          <p:nvPr/>
        </p:nvSpPr>
        <p:spPr>
          <a:xfrm>
            <a:off x="577426" y="3965629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988B0-3121-490F-91D1-E632DEC30456}"/>
              </a:ext>
            </a:extLst>
          </p:cNvPr>
          <p:cNvSpPr txBox="1"/>
          <p:nvPr/>
        </p:nvSpPr>
        <p:spPr>
          <a:xfrm>
            <a:off x="8579815" y="3852917"/>
            <a:ext cx="7825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Bob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7C084-AF88-47AB-87E0-3E7109F6A797}"/>
              </a:ext>
            </a:extLst>
          </p:cNvPr>
          <p:cNvCxnSpPr>
            <a:cxnSpLocks/>
          </p:cNvCxnSpPr>
          <p:nvPr/>
        </p:nvCxnSpPr>
        <p:spPr bwMode="auto">
          <a:xfrm>
            <a:off x="2760405" y="3965629"/>
            <a:ext cx="48017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/>
              <p:nvPr/>
            </p:nvSpPr>
            <p:spPr>
              <a:xfrm>
                <a:off x="2285000" y="3193812"/>
                <a:ext cx="62425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If A and B can not agree a session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/>
                  <a:t>?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5000" y="3193812"/>
                <a:ext cx="6242543" cy="523220"/>
              </a:xfrm>
              <a:prstGeom prst="rect">
                <a:avLst/>
              </a:prstGeom>
              <a:blipFill>
                <a:blip r:embed="rId5"/>
                <a:stretch>
                  <a:fillRect l="-879" t="-12791" r="-78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/>
              <p:nvPr/>
            </p:nvSpPr>
            <p:spPr>
              <a:xfrm>
                <a:off x="1170547" y="4891080"/>
                <a:ext cx="1589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0547" y="4891080"/>
                <a:ext cx="158985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3F412A-04D3-42F2-AF80-F4EEF7F6A8E4}"/>
              </a:ext>
            </a:extLst>
          </p:cNvPr>
          <p:cNvCxnSpPr>
            <a:cxnSpLocks/>
          </p:cNvCxnSpPr>
          <p:nvPr/>
        </p:nvCxnSpPr>
        <p:spPr bwMode="auto">
          <a:xfrm>
            <a:off x="3148985" y="5085184"/>
            <a:ext cx="495718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/>
              <p:nvPr/>
            </p:nvSpPr>
            <p:spPr>
              <a:xfrm>
                <a:off x="3025698" y="4582290"/>
                <a:ext cx="224734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𝑡𝑎𝑔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𝐶𝑅𝐶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5698" y="4582290"/>
                <a:ext cx="2247346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/>
              <p:nvPr/>
            </p:nvSpPr>
            <p:spPr>
              <a:xfrm>
                <a:off x="6980306" y="5139103"/>
                <a:ext cx="266143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𝑡𝑎𝑔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0306" y="5139103"/>
                <a:ext cx="2661434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/>
              <p:nvPr/>
            </p:nvSpPr>
            <p:spPr>
              <a:xfrm>
                <a:off x="7396018" y="5848151"/>
                <a:ext cx="1455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6018" y="5848151"/>
                <a:ext cx="145578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227D1E-34F8-48AF-895D-01FC59E7E8A8}"/>
              </a:ext>
            </a:extLst>
          </p:cNvPr>
          <p:cNvSpPr/>
          <p:nvPr/>
        </p:nvSpPr>
        <p:spPr bwMode="auto">
          <a:xfrm>
            <a:off x="6970514" y="5970360"/>
            <a:ext cx="360040" cy="3620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42B61A3-D5DB-49AC-B663-8768BC185277}"/>
              </a:ext>
            </a:extLst>
          </p:cNvPr>
          <p:cNvCxnSpPr>
            <a:cxnSpLocks/>
          </p:cNvCxnSpPr>
          <p:nvPr/>
        </p:nvCxnSpPr>
        <p:spPr bwMode="auto">
          <a:xfrm flipV="1">
            <a:off x="2686905" y="4582290"/>
            <a:ext cx="6099432" cy="13795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77C3DCD-67D3-4878-96CA-46E33E2CA2BD}"/>
              </a:ext>
            </a:extLst>
          </p:cNvPr>
          <p:cNvCxnSpPr/>
          <p:nvPr/>
        </p:nvCxnSpPr>
        <p:spPr bwMode="auto">
          <a:xfrm>
            <a:off x="2881681" y="4025069"/>
            <a:ext cx="6349792" cy="240554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DA3A7DE-B6D4-6A12-AE3B-D9BB76F54F5A}"/>
              </a:ext>
            </a:extLst>
          </p:cNvPr>
          <p:cNvSpPr txBox="1"/>
          <p:nvPr/>
        </p:nvSpPr>
        <p:spPr>
          <a:xfrm>
            <a:off x="4206496" y="5727164"/>
            <a:ext cx="1337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attacks?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863CCBC6-70B6-B6DC-AC69-7412E5B63A7F}"/>
              </a:ext>
            </a:extLst>
          </p:cNvPr>
          <p:cNvSpPr/>
          <p:nvPr/>
        </p:nvSpPr>
        <p:spPr bwMode="auto">
          <a:xfrm rot="10800000">
            <a:off x="4729156" y="5121939"/>
            <a:ext cx="291905" cy="65910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532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331" y="87606"/>
            <a:ext cx="7819960" cy="677098"/>
          </a:xfrm>
        </p:spPr>
        <p:txBody>
          <a:bodyPr wrap="square">
            <a:spAutoFit/>
          </a:bodyPr>
          <a:lstStyle/>
          <a:p>
            <a:r>
              <a:rPr lang="en-US" altLang="en-US">
                <a:ea typeface="ヒラギノ角ゴ Pro W3" charset="-128"/>
              </a:rPr>
              <a:t>Motivations</a:t>
            </a:r>
            <a:endParaRPr lang="en-US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432" y="854461"/>
            <a:ext cx="10199095" cy="1452695"/>
          </a:xfrm>
        </p:spPr>
        <p:txBody>
          <a:bodyPr wrap="square">
            <a:spAutoFit/>
          </a:bodyPr>
          <a:lstStyle/>
          <a:p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ensure that the message is the original one?</a:t>
            </a:r>
          </a:p>
          <a:p>
            <a:pPr lvl="1"/>
            <a:endParaRPr lang="en-US" sz="260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60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How to verify that a message comes from the claimed sender?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26507D0-F4AC-434A-923E-BD924CAE716C}"/>
              </a:ext>
            </a:extLst>
          </p:cNvPr>
          <p:cNvSpPr/>
          <p:nvPr/>
        </p:nvSpPr>
        <p:spPr>
          <a:xfrm>
            <a:off x="2385529" y="2383781"/>
            <a:ext cx="31261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Authentication?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ED8578-C761-41F3-9DBA-EE157EE858D5}"/>
              </a:ext>
            </a:extLst>
          </p:cNvPr>
          <p:cNvSpPr/>
          <p:nvPr/>
        </p:nvSpPr>
        <p:spPr>
          <a:xfrm>
            <a:off x="2427732" y="1303079"/>
            <a:ext cx="212590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FF0000"/>
                </a:solidFill>
                <a:latin typeface="arial" panose="020B0604020202020204" pitchFamily="34" charset="0"/>
              </a:rPr>
              <a:t>Integrity?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793EAC-4B3E-44DB-BECA-480A7D83BC4C}"/>
              </a:ext>
            </a:extLst>
          </p:cNvPr>
          <p:cNvSpPr txBox="1"/>
          <p:nvPr/>
        </p:nvSpPr>
        <p:spPr>
          <a:xfrm>
            <a:off x="871985" y="2947041"/>
            <a:ext cx="27206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>
                <a:solidFill>
                  <a:schemeClr val="accent2"/>
                </a:solidFill>
              </a:rPr>
              <a:t>MAC, HMAC</a:t>
            </a:r>
          </a:p>
        </p:txBody>
      </p:sp>
      <p:pic>
        <p:nvPicPr>
          <p:cNvPr id="9" name="Picture 5" descr="j0223594">
            <a:extLst>
              <a:ext uri="{FF2B5EF4-FFF2-40B4-BE49-F238E27FC236}">
                <a16:creationId xmlns:a16="http://schemas.microsoft.com/office/drawing/2014/main" id="{8D821635-6B96-42BE-9156-43442BDE1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0500" y="3729335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A15D4-0548-4B87-8E92-69E049E4B4D4}"/>
              </a:ext>
            </a:extLst>
          </p:cNvPr>
          <p:cNvSpPr txBox="1"/>
          <p:nvPr/>
        </p:nvSpPr>
        <p:spPr>
          <a:xfrm>
            <a:off x="168370" y="4037637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Elder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988B0-3121-490F-91D1-E632DEC30456}"/>
              </a:ext>
            </a:extLst>
          </p:cNvPr>
          <p:cNvSpPr txBox="1"/>
          <p:nvPr/>
        </p:nvSpPr>
        <p:spPr>
          <a:xfrm>
            <a:off x="8686012" y="3746009"/>
            <a:ext cx="30011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Health care system </a:t>
            </a:r>
          </a:p>
          <a:p>
            <a:r>
              <a:rPr lang="en-US"/>
              <a:t>server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C7C084-AF88-47AB-87E0-3E7109F6A797}"/>
              </a:ext>
            </a:extLst>
          </p:cNvPr>
          <p:cNvCxnSpPr>
            <a:cxnSpLocks/>
          </p:cNvCxnSpPr>
          <p:nvPr/>
        </p:nvCxnSpPr>
        <p:spPr bwMode="auto">
          <a:xfrm>
            <a:off x="2832413" y="4005064"/>
            <a:ext cx="480179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/>
              <p:nvPr/>
            </p:nvSpPr>
            <p:spPr>
              <a:xfrm>
                <a:off x="3132670" y="3066197"/>
                <a:ext cx="4584845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/>
                  <a:t>agree a session key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>
                  <a:latin typeface="Cambria Math" panose="02040503050406030204" pitchFamily="18" charset="0"/>
                </a:endParaRPr>
              </a:p>
              <a:p>
                <a:r>
                  <a:rPr lang="en-US">
                    <a:latin typeface="+mj-lt"/>
                  </a:rPr>
                  <a:t>(</a:t>
                </a:r>
                <a:r>
                  <a:rPr lang="en-US"/>
                  <a:t>using Diffie–Hellman for ex.)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530C48D-383A-4AE9-B0C3-0AB14B82E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670" y="3066197"/>
                <a:ext cx="4584845" cy="954107"/>
              </a:xfrm>
              <a:prstGeom prst="rect">
                <a:avLst/>
              </a:prstGeom>
              <a:blipFill>
                <a:blip r:embed="rId4"/>
                <a:stretch>
                  <a:fillRect l="-2793" t="-7051" r="-1596" b="-17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/>
              <p:nvPr/>
            </p:nvSpPr>
            <p:spPr>
              <a:xfrm>
                <a:off x="1242555" y="4963088"/>
                <a:ext cx="1589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9323E0-E21E-4FEE-9E97-E840477CB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2555" y="4963088"/>
                <a:ext cx="158985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D3F412A-04D3-42F2-AF80-F4EEF7F6A8E4}"/>
              </a:ext>
            </a:extLst>
          </p:cNvPr>
          <p:cNvCxnSpPr>
            <a:cxnSpLocks/>
          </p:cNvCxnSpPr>
          <p:nvPr/>
        </p:nvCxnSpPr>
        <p:spPr bwMode="auto">
          <a:xfrm>
            <a:off x="3220993" y="5157192"/>
            <a:ext cx="4957182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/>
              <p:nvPr/>
            </p:nvSpPr>
            <p:spPr>
              <a:xfrm>
                <a:off x="3097706" y="4654298"/>
                <a:ext cx="535261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F287FBD-A619-4B4D-86BB-5BF248BAF9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7706" y="4654298"/>
                <a:ext cx="535261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/>
              <p:nvPr/>
            </p:nvSpPr>
            <p:spPr>
              <a:xfrm>
                <a:off x="8114086" y="5013181"/>
                <a:ext cx="13980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𝑡𝑎𝑔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9BFD6FF-DE9B-4EA8-B1FF-08CA30799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086" y="5013181"/>
                <a:ext cx="13980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546C1A-646D-4AD1-8A4E-443EF8FE8A37}"/>
                  </a:ext>
                </a:extLst>
              </p:cNvPr>
              <p:cNvSpPr/>
              <p:nvPr/>
            </p:nvSpPr>
            <p:spPr>
              <a:xfrm>
                <a:off x="5041922" y="5533109"/>
                <a:ext cx="460748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/>
              </a:p>
            </p:txBody>
          </p:sp>
        </mc:Choice>
        <mc:Fallback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C546C1A-646D-4AD1-8A4E-443EF8FE8A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1922" y="5533109"/>
                <a:ext cx="4607480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/>
              <p:nvPr/>
            </p:nvSpPr>
            <p:spPr>
              <a:xfrm>
                <a:off x="6757618" y="5949280"/>
                <a:ext cx="145578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257504B-87E6-47B2-887A-7448438944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618" y="5949280"/>
                <a:ext cx="145578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row: Right 24">
            <a:extLst>
              <a:ext uri="{FF2B5EF4-FFF2-40B4-BE49-F238E27FC236}">
                <a16:creationId xmlns:a16="http://schemas.microsoft.com/office/drawing/2014/main" id="{13227D1E-34F8-48AF-895D-01FC59E7E8A8}"/>
              </a:ext>
            </a:extLst>
          </p:cNvPr>
          <p:cNvSpPr/>
          <p:nvPr/>
        </p:nvSpPr>
        <p:spPr bwMode="auto">
          <a:xfrm>
            <a:off x="6397577" y="6046756"/>
            <a:ext cx="360040" cy="362065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0D412A-17C5-49E8-AB73-68C7F57F2657}"/>
                  </a:ext>
                </a:extLst>
              </p:cNvPr>
              <p:cNvSpPr/>
              <p:nvPr/>
            </p:nvSpPr>
            <p:spPr>
              <a:xfrm>
                <a:off x="2564712" y="4037637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0D412A-17C5-49E8-AB73-68C7F57F26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712" y="4037637"/>
                <a:ext cx="53540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F069437-43D5-4241-802A-D3D64F4714BF}"/>
                  </a:ext>
                </a:extLst>
              </p:cNvPr>
              <p:cNvSpPr/>
              <p:nvPr/>
            </p:nvSpPr>
            <p:spPr>
              <a:xfrm>
                <a:off x="7170815" y="4027481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6F069437-43D5-4241-802A-D3D64F4714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0815" y="4027481"/>
                <a:ext cx="53540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Đồng hồ thông minh Xiaomi Redmi Watch 2 Lite">
            <a:extLst>
              <a:ext uri="{FF2B5EF4-FFF2-40B4-BE49-F238E27FC236}">
                <a16:creationId xmlns:a16="http://schemas.microsoft.com/office/drawing/2014/main" id="{69CD6BEC-D997-84B2-BC9C-749A9148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8026" y="3686905"/>
            <a:ext cx="1164648" cy="1164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5367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D4287C0C-5C6F-4B8C-920E-004D6AF3A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9456" y="116557"/>
            <a:ext cx="9793088" cy="792163"/>
          </a:xfrm>
        </p:spPr>
        <p:txBody>
          <a:bodyPr/>
          <a:lstStyle/>
          <a:p>
            <a:r>
              <a:rPr lang="en-US" altLang="en-US"/>
              <a:t>Hash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0C8C4DE0-9A8A-4EEC-BA43-EEFEF2EA8E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3002" y="1073071"/>
                <a:ext cx="11233247" cy="4967287"/>
              </a:xfrm>
            </p:spPr>
            <p:txBody>
              <a:bodyPr/>
              <a:lstStyle/>
              <a:p>
                <a:pPr eaLnBrk="1" hangingPunct="1"/>
                <a:r>
                  <a:rPr lang="en-US" altLang="en-US" sz="2800"/>
                  <a:t>A hash function maps a message of an arbitrary length to a </a:t>
                </a:r>
                <a14:m>
                  <m:oMath xmlns:m="http://schemas.openxmlformats.org/officeDocument/2006/math">
                    <m:r>
                      <a:rPr lang="en-US" altLang="en-US" sz="28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800" i="1" dirty="0">
                        <a:latin typeface="Cambria Math" panose="02040503050406030204" pitchFamily="18" charset="0"/>
                      </a:rPr>
                      <m:t>𝑏𝑖𝑡</m:t>
                    </m:r>
                  </m:oMath>
                </a14:m>
                <a:r>
                  <a:rPr lang="en-US" altLang="en-US" sz="2800"/>
                  <a:t> output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altLang="en-US"/>
              </a:p>
              <a:p>
                <a:pPr lvl="1" eaLnBrk="1" hangingPunct="1"/>
                <a:r>
                  <a:rPr lang="en-US" altLang="en-US"/>
                  <a:t>output known as the </a:t>
                </a:r>
                <a:r>
                  <a:rPr lang="en-US" altLang="en-US">
                    <a:solidFill>
                      <a:schemeClr val="accent2"/>
                    </a:solidFill>
                  </a:rPr>
                  <a:t>fingerprint</a:t>
                </a:r>
                <a:r>
                  <a:rPr lang="en-US" altLang="en-US"/>
                  <a:t> or the </a:t>
                </a:r>
                <a:r>
                  <a:rPr lang="en-US" altLang="en-US">
                    <a:solidFill>
                      <a:schemeClr val="accent2"/>
                    </a:solidFill>
                  </a:rPr>
                  <a:t>message digest</a:t>
                </a:r>
              </a:p>
              <a:p>
                <a:pPr marL="0" indent="0">
                  <a:buNone/>
                </a:pPr>
                <a:endParaRPr lang="en-US" altLang="en-US" sz="2800"/>
              </a:p>
              <a:p>
                <a:pPr eaLnBrk="1" hangingPunct="1"/>
                <a:r>
                  <a:rPr lang="en-US" altLang="en-US" sz="2800"/>
                  <a:t>What is an example of hash functions?</a:t>
                </a:r>
              </a:p>
              <a:p>
                <a:pPr lvl="1" eaLnBrk="1" hangingPunct="1"/>
                <a:r>
                  <a:rPr lang="en-US" altLang="en-US"/>
                  <a:t>Give a hash function that maps Strings to integers in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  <m:sup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  <m:r>
                      <a:rPr lang="en-US" altLang="en-US" i="1" dirty="0">
                        <a:latin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altLang="en-US"/>
              </a:p>
              <a:p>
                <a:endParaRPr lang="en-US" altLang="en-US" sz="2800"/>
              </a:p>
              <a:p>
                <a:r>
                  <a:rPr lang="en-US" altLang="en-US" sz="2800" b="1"/>
                  <a:t>Cryptographic hash functions </a:t>
                </a:r>
                <a:r>
                  <a:rPr lang="en-US" altLang="en-US" sz="2800"/>
                  <a:t>are hash functions with additional security requirements</a:t>
                </a:r>
              </a:p>
            </p:txBody>
          </p:sp>
        </mc:Choice>
        <mc:Fallback>
          <p:sp>
            <p:nvSpPr>
              <p:cNvPr id="19459" name="Content Placeholder 2">
                <a:extLst>
                  <a:ext uri="{FF2B5EF4-FFF2-40B4-BE49-F238E27FC236}">
                    <a16:creationId xmlns:a16="http://schemas.microsoft.com/office/drawing/2014/main" id="{0C8C4DE0-9A8A-4EEC-BA43-EEFEF2EA8E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3002" y="1073071"/>
                <a:ext cx="11233247" cy="4967287"/>
              </a:xfrm>
              <a:blipFill>
                <a:blip r:embed="rId3"/>
                <a:stretch>
                  <a:fillRect l="-1411" t="-2699" b="-2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0208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83B65061-6246-46F7-BEE1-8AEF496FC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44624"/>
            <a:ext cx="7543800" cy="884238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Some terminology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4" name="Rectangle 3">
                <a:extLst>
                  <a:ext uri="{FF2B5EF4-FFF2-40B4-BE49-F238E27FC236}">
                    <a16:creationId xmlns:a16="http://schemas.microsoft.com/office/drawing/2014/main" id="{FAE18159-9284-4B7D-8CF2-B0B2C93C7FB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39416" y="1052736"/>
                <a:ext cx="10873208" cy="4967287"/>
              </a:xfrm>
            </p:spPr>
            <p:txBody>
              <a:bodyPr/>
              <a:lstStyle/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short representation of </a:t>
                </a:r>
                <a:r>
                  <a:rPr lang="en-US" altLang="zh-CN" sz="2300" i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generated </a:t>
                </a:r>
                <a:r>
                  <a:rPr lang="en-US" altLang="zh-CN" sz="2300" b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without using secret 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key is referred to as a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digital digest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or a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digital fingerprint</a:t>
                </a:r>
                <a:endParaRPr lang="en-US" altLang="zh-CN" sz="23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Digital fingerprint can be obtained using a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cryptographic hash function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, also called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one-way hash function</a:t>
                </a:r>
                <a:endParaRPr lang="en-US" altLang="zh-CN" sz="23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A short representation of M generated using a </a:t>
                </a:r>
                <a:r>
                  <a:rPr lang="en-US" altLang="zh-CN" sz="2300" b="1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secret key 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is referred to as a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message authentication code </a:t>
                </a:r>
                <a:r>
                  <a:rPr lang="en-US" altLang="zh-CN" sz="230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MAC</a:t>
                </a:r>
                <a:r>
                  <a:rPr lang="en-US" altLang="zh-CN" sz="230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or a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tag</a:t>
                </a:r>
                <a:endParaRPr lang="en-US" altLang="zh-CN" sz="23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MAC can be obtained using an 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encrypted checksum algorithm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eaLnBrk="1" hangingPunct="1">
                  <a:spcBef>
                    <a:spcPct val="50000"/>
                  </a:spcBef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Hash-based message authentication code </a:t>
                </a:r>
                <a:r>
                  <a:rPr lang="en-US" altLang="zh-CN" sz="230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(</a:t>
                </a:r>
                <a:r>
                  <a:rPr lang="en-US" altLang="zh-CN" sz="2300" i="1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HMAC</a:t>
                </a:r>
                <a:r>
                  <a:rPr lang="en-US" altLang="zh-CN" sz="2300">
                    <a:solidFill>
                      <a:srgbClr val="0913E5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)</a:t>
                </a:r>
                <a:r>
                  <a:rPr lang="en-US" altLang="zh-CN" sz="2300"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is the combination of cryptographic hash function and encrypted checksum algorithm</a:t>
                </a:r>
              </a:p>
              <a:p>
                <a:pPr marL="0" indent="0" algn="ctr" eaLnBrk="1" hangingPunct="1">
                  <a:spcBef>
                    <a:spcPct val="50000"/>
                  </a:spcBef>
                  <a:buClr>
                    <a:srgbClr val="9E9EFF"/>
                  </a:buClr>
                  <a:buNone/>
                  <a:defRPr/>
                </a:pPr>
                <a14:m>
                  <m:oMath xmlns:m="http://schemas.openxmlformats.org/officeDocument/2006/math"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𝐻𝑀𝐴𝐶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𝐾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  <m:r>
                      <a:rPr lang="en-US" altLang="zh-CN" sz="23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</m:oMath>
                </a14:m>
                <a:r>
                  <a:rPr lang="en-US" altLang="zh-CN" sz="2300">
                    <a:solidFill>
                      <a:srgbClr val="FF0000"/>
                    </a:solidFill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</a:t>
                </a:r>
              </a:p>
              <a:p>
                <a:pPr eaLnBrk="1" hangingPunct="1">
                  <a:buFont typeface="Wingdings" charset="2"/>
                  <a:buChar char="l"/>
                  <a:defRPr/>
                </a:pPr>
                <a:endParaRPr lang="en-US" altLang="en-US" sz="230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5124" name="Rectangle 3">
                <a:extLst>
                  <a:ext uri="{FF2B5EF4-FFF2-40B4-BE49-F238E27FC236}">
                    <a16:creationId xmlns:a16="http://schemas.microsoft.com/office/drawing/2014/main" id="{FAE18159-9284-4B7D-8CF2-B0B2C93C7F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416" y="1052736"/>
                <a:ext cx="10873208" cy="4967287"/>
              </a:xfrm>
              <a:blipFill>
                <a:blip r:embed="rId3"/>
                <a:stretch>
                  <a:fillRect l="-1066" t="-1963" r="-16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>
            <a:extLst>
              <a:ext uri="{FF2B5EF4-FFF2-40B4-BE49-F238E27FC236}">
                <a16:creationId xmlns:a16="http://schemas.microsoft.com/office/drawing/2014/main" id="{918CC9BC-8515-4127-AE36-8FF82C977A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16632"/>
            <a:ext cx="9793088" cy="792163"/>
          </a:xfrm>
        </p:spPr>
        <p:txBody>
          <a:bodyPr/>
          <a:lstStyle/>
          <a:p>
            <a:pPr eaLnBrk="1" hangingPunct="1"/>
            <a:r>
              <a:rPr lang="en-US" altLang="en-US" sz="3200">
                <a:solidFill>
                  <a:srgbClr val="0070C0"/>
                </a:solidFill>
              </a:rPr>
              <a:t>Cryptographic</a:t>
            </a:r>
            <a:r>
              <a:rPr lang="en-US" altLang="en-US" sz="3200"/>
              <a:t> Hash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510" name="Rectangle 3">
                <a:extLst>
                  <a:ext uri="{FF2B5EF4-FFF2-40B4-BE49-F238E27FC236}">
                    <a16:creationId xmlns:a16="http://schemas.microsoft.com/office/drawing/2014/main" id="{E85DE075-8EF6-42ED-AED3-68D4348B371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47428" y="1309400"/>
                <a:ext cx="10873208" cy="4717504"/>
              </a:xfrm>
            </p:spPr>
            <p:txBody>
              <a:bodyPr/>
              <a:lstStyle/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/>
                  <a:t>   </a:t>
                </a:r>
                <a:r>
                  <a:rPr lang="en-US" altLang="en-US" sz="2600" b="1"/>
                  <a:t>Given a function </a:t>
                </a:r>
                <a14:m>
                  <m:oMath xmlns:m="http://schemas.openxmlformats.org/officeDocument/2006/math"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 →</m:t>
                    </m:r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en-US" sz="2600" b="1"/>
                  <a:t>, then we say that </a:t>
                </a:r>
                <a14:m>
                  <m:oMath xmlns:m="http://schemas.openxmlformats.org/officeDocument/2006/math">
                    <m:r>
                      <a:rPr lang="en-US" altLang="en-US" sz="2600" b="1" i="1" dirty="0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altLang="en-US" sz="2600" b="1"/>
                  <a:t> is:</a:t>
                </a:r>
              </a:p>
              <a:p>
                <a:pPr eaLnBrk="1" hangingPunct="1"/>
                <a:r>
                  <a:rPr lang="en-US" altLang="en-US" sz="2600">
                    <a:solidFill>
                      <a:srgbClr val="CC0099"/>
                    </a:solidFill>
                  </a:rPr>
                  <a:t>preimage resistant (one-way):</a:t>
                </a:r>
              </a:p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/>
                  <a:t>    if given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en-US" sz="2600"/>
                  <a:t>, it is </a:t>
                </a:r>
                <a:r>
                  <a:rPr lang="en-US" altLang="en-US" sz="2600" b="1"/>
                  <a:t>computationally infeasible </a:t>
                </a:r>
                <a:r>
                  <a:rPr lang="en-US" altLang="en-US" sz="2600"/>
                  <a:t>to find a value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600">
                    <a:latin typeface="+mj-lt"/>
                  </a:rPr>
                  <a:t>s.t.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sz="2600"/>
              </a:p>
              <a:p>
                <a:pPr eaLnBrk="1" hangingPunct="1"/>
                <a:r>
                  <a:rPr lang="en-US" altLang="en-US" sz="2600">
                    <a:solidFill>
                      <a:srgbClr val="CC0099"/>
                    </a:solidFill>
                  </a:rPr>
                  <a:t>2-nd preimage resistant (weak collision resistant):</a:t>
                </a:r>
              </a:p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/>
                  <a:t>    if given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en-US" sz="2600"/>
                  <a:t>it is computationally infeasible to find a value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’∈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altLang="en-US" sz="2600"/>
                  <a:t>, </a:t>
                </a:r>
                <a:r>
                  <a:rPr lang="en-US" altLang="en-US" sz="2600" err="1"/>
                  <a:t>s.t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.  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</a:rPr>
                      <m:t>’≠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</m:oMath>
                </a14:m>
                <a:r>
                  <a:rPr lang="en-US" altLang="en-US" sz="2600"/>
                  <a:t> and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’) =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600"/>
              </a:p>
              <a:p>
                <a:pPr eaLnBrk="1" hangingPunct="1"/>
                <a:r>
                  <a:rPr lang="en-US" altLang="en-US" sz="2600">
                    <a:solidFill>
                      <a:srgbClr val="CC0099"/>
                    </a:solidFill>
                  </a:rPr>
                  <a:t>collision resistant (strong collision resistant)</a:t>
                </a:r>
                <a:r>
                  <a:rPr lang="en-US" altLang="en-US" sz="2600"/>
                  <a:t>:</a:t>
                </a:r>
              </a:p>
              <a:p>
                <a:pPr eaLnBrk="1" hangingPunct="1">
                  <a:buFont typeface="Times" panose="02020603050405020304" pitchFamily="18" charset="0"/>
                  <a:buNone/>
                </a:pPr>
                <a:r>
                  <a:rPr lang="en-US" altLang="en-US" sz="2600"/>
                  <a:t>    if it is computationally infeasible to find two distinct values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’,</m:t>
                    </m:r>
                    <m:r>
                      <a:rPr lang="en-US" altLang="en-US" sz="2600" i="1" dirty="0" err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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𝑋</m:t>
                    </m:r>
                  </m:oMath>
                </a14:m>
                <a:r>
                  <a:rPr lang="en-US" altLang="en-US" sz="2600">
                    <a:sym typeface="Symbol" panose="05050102010706020507" pitchFamily="18" charset="2"/>
                  </a:rPr>
                  <a:t>, </a:t>
                </a:r>
                <a:r>
                  <a:rPr lang="en-US" altLang="en-US" sz="2600"/>
                  <a:t> </a:t>
                </a:r>
                <a:r>
                  <a:rPr lang="en-US" altLang="en-US" sz="2600" err="1"/>
                  <a:t>s.t.</a:t>
                </a:r>
                <a:r>
                  <a:rPr lang="en-US" altLang="en-US" sz="2600"/>
                  <a:t> </a:t>
                </a:r>
                <a14:m>
                  <m:oMath xmlns:m="http://schemas.openxmlformats.org/officeDocument/2006/math"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’) = 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26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altLang="en-US" sz="2600"/>
              </a:p>
            </p:txBody>
          </p:sp>
        </mc:Choice>
        <mc:Fallback>
          <p:sp>
            <p:nvSpPr>
              <p:cNvPr id="21510" name="Rectangle 3">
                <a:extLst>
                  <a:ext uri="{FF2B5EF4-FFF2-40B4-BE49-F238E27FC236}">
                    <a16:creationId xmlns:a16="http://schemas.microsoft.com/office/drawing/2014/main" id="{E85DE075-8EF6-42ED-AED3-68D4348B37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947428" y="1309400"/>
                <a:ext cx="10873208" cy="4717504"/>
              </a:xfrm>
              <a:blipFill>
                <a:blip r:embed="rId3"/>
                <a:stretch>
                  <a:fillRect l="-1289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2">
            <a:extLst>
              <a:ext uri="{FF2B5EF4-FFF2-40B4-BE49-F238E27FC236}">
                <a16:creationId xmlns:a16="http://schemas.microsoft.com/office/drawing/2014/main" id="{FAD5A84C-F2D1-4F41-82D7-95F52C2E5C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-143758"/>
            <a:ext cx="8388418" cy="1143000"/>
          </a:xfrm>
        </p:spPr>
        <p:txBody>
          <a:bodyPr/>
          <a:lstStyle/>
          <a:p>
            <a:pPr eaLnBrk="1" hangingPunct="1"/>
            <a:r>
              <a:rPr lang="en-US" altLang="en-US" sz="3500"/>
              <a:t>Usages of Cryptographic Hash Functions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4" name="Rectangle 3">
                <a:extLst>
                  <a:ext uri="{FF2B5EF4-FFF2-40B4-BE49-F238E27FC236}">
                    <a16:creationId xmlns:a16="http://schemas.microsoft.com/office/drawing/2014/main" id="{5693A170-A4AB-4950-83E7-D016F1DDE92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01259" y="843378"/>
                <a:ext cx="10081118" cy="4967287"/>
              </a:xfrm>
            </p:spPr>
            <p:txBody>
              <a:bodyPr/>
              <a:lstStyle/>
              <a:p>
                <a:pPr eaLnBrk="1" hangingPunct="1"/>
                <a:r>
                  <a:rPr lang="en-US" altLang="en-US"/>
                  <a:t>Software integrity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400"/>
                  <a:t>File: windows_10_enterprise_x64_dvd_9058303.iso /          Ubuntu 20.04</a:t>
                </a:r>
              </a:p>
              <a:p>
                <a:pPr marL="0" indent="0" eaLnBrk="1" hangingPunct="1">
                  <a:buNone/>
                </a:pPr>
                <a:r>
                  <a:rPr lang="en-US" altLang="en-US" sz="2400"/>
                  <a:t>SHA1:0629BF04AA2A61E125EE6EDDF917DB471DCB8535</a:t>
                </a:r>
              </a:p>
              <a:p>
                <a:pPr eaLnBrk="1" hangingPunct="1"/>
                <a:r>
                  <a:rPr lang="en-US" altLang="en-US"/>
                  <a:t>Timestamping</a:t>
                </a:r>
              </a:p>
              <a:p>
                <a:pPr lvl="1" eaLnBrk="1" hangingPunct="1"/>
                <a:r>
                  <a:rPr lang="en-US" altLang="en-US"/>
                  <a:t>How to prove that you have discovered a secret on an earlier date without disclosing it?</a:t>
                </a:r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en-US">
                  <a:solidFill>
                    <a:srgbClr val="FF0000"/>
                  </a:solidFill>
                </a:endParaRPr>
              </a:p>
              <a:p>
                <a:pPr eaLnBrk="1" hangingPunct="1"/>
                <a:r>
                  <a:rPr lang="en-US" altLang="en-US" b="1"/>
                  <a:t>Covered later</a:t>
                </a:r>
              </a:p>
              <a:p>
                <a:pPr lvl="1" eaLnBrk="1" hangingPunct="1"/>
                <a:r>
                  <a:rPr lang="en-US" altLang="en-US"/>
                  <a:t>Message authentication</a:t>
                </a:r>
              </a:p>
              <a:p>
                <a:pPr lvl="1" eaLnBrk="1" hangingPunct="1"/>
                <a:r>
                  <a:rPr lang="en-US" altLang="en-US"/>
                  <a:t>One-time passwords</a:t>
                </a:r>
              </a:p>
              <a:p>
                <a:pPr lvl="1" eaLnBrk="1" hangingPunct="1"/>
                <a:r>
                  <a:rPr lang="en-US" altLang="en-US"/>
                  <a:t>Digital signature, Digital certificate</a:t>
                </a:r>
              </a:p>
              <a:p>
                <a:pPr eaLnBrk="1" hangingPunct="1"/>
                <a:endParaRPr lang="en-US" altLang="en-US"/>
              </a:p>
            </p:txBody>
          </p:sp>
        </mc:Choice>
        <mc:Fallback>
          <p:sp>
            <p:nvSpPr>
              <p:cNvPr id="22534" name="Rectangle 3">
                <a:extLst>
                  <a:ext uri="{FF2B5EF4-FFF2-40B4-BE49-F238E27FC236}">
                    <a16:creationId xmlns:a16="http://schemas.microsoft.com/office/drawing/2014/main" id="{5693A170-A4AB-4950-83E7-D016F1DDE9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01259" y="843378"/>
                <a:ext cx="10081118" cy="4967287"/>
              </a:xfrm>
              <a:blipFill>
                <a:blip r:embed="rId3"/>
                <a:stretch>
                  <a:fillRect l="-1935" t="-3190" r="-665" b="-14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7E89637-64AF-4A5B-AA34-8538F9B6934A}"/>
              </a:ext>
            </a:extLst>
          </p:cNvPr>
          <p:cNvCxnSpPr/>
          <p:nvPr/>
        </p:nvCxnSpPr>
        <p:spPr bwMode="auto">
          <a:xfrm>
            <a:off x="6888088" y="4509120"/>
            <a:ext cx="0" cy="165618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EB9AC626-C9F5-493F-9DF7-50256B40C9AB}"/>
              </a:ext>
            </a:extLst>
          </p:cNvPr>
          <p:cNvSpPr/>
          <p:nvPr/>
        </p:nvSpPr>
        <p:spPr>
          <a:xfrm>
            <a:off x="7007562" y="5032283"/>
            <a:ext cx="333244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https://en.wikipedia.org/wiki/Cryptographic_hash_function</a:t>
            </a:r>
            <a:endParaRPr lang="en-US" sz="200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A23FA-B3C8-4805-8BF7-A8C4091EA7C7}"/>
              </a:ext>
            </a:extLst>
          </p:cNvPr>
          <p:cNvSpPr txBox="1"/>
          <p:nvPr/>
        </p:nvSpPr>
        <p:spPr>
          <a:xfrm>
            <a:off x="7032104" y="4537339"/>
            <a:ext cx="26547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Further reading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CAFADA-6B9F-47C0-909C-A1457F4C5706}"/>
              </a:ext>
            </a:extLst>
          </p:cNvPr>
          <p:cNvSpPr txBox="1"/>
          <p:nvPr/>
        </p:nvSpPr>
        <p:spPr>
          <a:xfrm>
            <a:off x="9716756" y="1942187"/>
            <a:ext cx="205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UBUNTO 20 ISO</a:t>
            </a:r>
            <a:endParaRPr lang="en-US" sz="2000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023770A7-B07D-414C-B09D-0830352D5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5135" y="167517"/>
            <a:ext cx="8352928" cy="792163"/>
          </a:xfrm>
        </p:spPr>
        <p:txBody>
          <a:bodyPr/>
          <a:lstStyle/>
          <a:p>
            <a:pPr eaLnBrk="1" hangingPunct="1"/>
            <a:r>
              <a:rPr lang="en-US" altLang="en-US" sz="3200"/>
              <a:t>Using Hash Functions for Message Integrity</a:t>
            </a: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97F8240B-0365-420E-9D9B-1FDBECB816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069788"/>
            <a:ext cx="8352928" cy="1220825"/>
          </a:xfrm>
        </p:spPr>
        <p:txBody>
          <a:bodyPr/>
          <a:lstStyle/>
          <a:p>
            <a:pPr eaLnBrk="1" hangingPunct="1"/>
            <a:r>
              <a:rPr lang="en-US" altLang="en-US" sz="2600">
                <a:solidFill>
                  <a:srgbClr val="FF0000"/>
                </a:solidFill>
              </a:rPr>
              <a:t>Is this secure scheme (M cannot be modified)? </a:t>
            </a:r>
          </a:p>
          <a:p>
            <a:pPr lvl="1" eaLnBrk="1" hangingPunct="1"/>
            <a:r>
              <a:rPr lang="en-US" altLang="en-US" sz="2600">
                <a:solidFill>
                  <a:srgbClr val="FF0000"/>
                </a:solidFill>
              </a:rPr>
              <a:t>Case 1:</a:t>
            </a:r>
          </a:p>
          <a:p>
            <a:pPr eaLnBrk="1" hangingPunct="1"/>
            <a:endParaRPr lang="en-US" altLang="en-US" sz="2400">
              <a:solidFill>
                <a:srgbClr val="FF0000"/>
              </a:solidFill>
            </a:endParaRPr>
          </a:p>
          <a:p>
            <a:pPr eaLnBrk="1" hangingPunct="1"/>
            <a:endParaRPr lang="en-US" altLang="en-US" sz="2400">
              <a:solidFill>
                <a:srgbClr val="FF0000"/>
              </a:solidFill>
            </a:endParaRPr>
          </a:p>
          <a:p>
            <a:pPr marL="0" indent="0" eaLnBrk="1" hangingPunct="1">
              <a:buNone/>
            </a:pPr>
            <a:endParaRPr lang="en-US" altLang="en-US" sz="240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en-US" sz="2600">
                <a:solidFill>
                  <a:srgbClr val="FF0000"/>
                </a:solidFill>
              </a:rPr>
              <a:t>Case 2: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658703-6BF0-45ED-B9ED-41FE4F2BE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24" y="1961991"/>
            <a:ext cx="1365300" cy="13106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F7D9B7-F46F-461A-A28A-470BF8FF2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5904" y="1892219"/>
            <a:ext cx="1257554" cy="131069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8D6FFA0-55F9-4CC7-BFA5-DA7DAC9CD767}"/>
              </a:ext>
            </a:extLst>
          </p:cNvPr>
          <p:cNvCxnSpPr/>
          <p:nvPr/>
        </p:nvCxnSpPr>
        <p:spPr bwMode="auto">
          <a:xfrm>
            <a:off x="2796476" y="2882078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B35DA781-8361-483C-8559-D1E8DD3FB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681" y="3732151"/>
            <a:ext cx="1293292" cy="12415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BC91B2-CE88-4901-A904-7A9F1B321E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6588" y="3755828"/>
            <a:ext cx="1171333" cy="122082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40177C1-1F53-4302-BEE5-24ED2F682408}"/>
              </a:ext>
            </a:extLst>
          </p:cNvPr>
          <p:cNvCxnSpPr/>
          <p:nvPr/>
        </p:nvCxnSpPr>
        <p:spPr bwMode="auto">
          <a:xfrm>
            <a:off x="2671259" y="4057369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48F1C-D8D2-4B35-B80B-B2D62B432184}"/>
                  </a:ext>
                </a:extLst>
              </p:cNvPr>
              <p:cNvSpPr txBox="1"/>
              <p:nvPr/>
            </p:nvSpPr>
            <p:spPr>
              <a:xfrm>
                <a:off x="3738484" y="2340336"/>
                <a:ext cx="15409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548F1C-D8D2-4B35-B80B-B2D62B432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484" y="2340336"/>
                <a:ext cx="154099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B7332-561C-49DE-9248-41C199300DCD}"/>
                  </a:ext>
                </a:extLst>
              </p:cNvPr>
              <p:cNvSpPr txBox="1"/>
              <p:nvPr/>
            </p:nvSpPr>
            <p:spPr>
              <a:xfrm>
                <a:off x="4103035" y="3617107"/>
                <a:ext cx="58939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5B7332-561C-49DE-9248-41C199300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035" y="3617107"/>
                <a:ext cx="58939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B88C4D-9362-4478-8771-3108E821ACF0}"/>
              </a:ext>
            </a:extLst>
          </p:cNvPr>
          <p:cNvCxnSpPr/>
          <p:nvPr/>
        </p:nvCxnSpPr>
        <p:spPr bwMode="auto">
          <a:xfrm>
            <a:off x="2671259" y="4774140"/>
            <a:ext cx="4104456" cy="0"/>
          </a:xfrm>
          <a:prstGeom prst="line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5609-5B91-43BE-BE87-F5B765735F10}"/>
                  </a:ext>
                </a:extLst>
              </p:cNvPr>
              <p:cNvSpPr txBox="1"/>
              <p:nvPr/>
            </p:nvSpPr>
            <p:spPr>
              <a:xfrm>
                <a:off x="2869736" y="4283325"/>
                <a:ext cx="39008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𝑠𝑒𝑐𝑢𝑟𝑒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B815609-5B91-43BE-BE87-F5B765735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736" y="4283325"/>
                <a:ext cx="390087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DDB05B8A-F4E3-4826-A672-BA3D7999A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965" y="5346581"/>
            <a:ext cx="1193399" cy="11456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55BCFE7-1370-4E66-B3D7-1A97754629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9016" y="5336033"/>
            <a:ext cx="1171333" cy="122082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1996158-D7C6-4227-BB8C-187D700EDB6A}"/>
              </a:ext>
            </a:extLst>
          </p:cNvPr>
          <p:cNvCxnSpPr/>
          <p:nvPr/>
        </p:nvCxnSpPr>
        <p:spPr bwMode="auto">
          <a:xfrm>
            <a:off x="2796476" y="6262577"/>
            <a:ext cx="4104456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/>
              <p:nvPr/>
            </p:nvSpPr>
            <p:spPr>
              <a:xfrm>
                <a:off x="4228252" y="5822315"/>
                <a:ext cx="18917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E3C70A0-DF5E-44D9-8926-DEAB1C627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8252" y="5822315"/>
                <a:ext cx="1891736" cy="523220"/>
              </a:xfrm>
              <a:prstGeom prst="rect">
                <a:avLst/>
              </a:prstGeom>
              <a:blipFill>
                <a:blip r:embed="rId8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/>
              <p:nvPr/>
            </p:nvSpPr>
            <p:spPr>
              <a:xfrm>
                <a:off x="2135857" y="5456319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B4BBA50-97E0-4816-BAC5-9FBF8FC2E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857" y="5456319"/>
                <a:ext cx="53540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/>
              <p:nvPr/>
            </p:nvSpPr>
            <p:spPr>
              <a:xfrm>
                <a:off x="7041085" y="5378236"/>
                <a:ext cx="53540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34D67-05B0-4846-816D-DC1344FAB4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1085" y="5378236"/>
                <a:ext cx="53540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5D7444FE-A1FF-49D1-A5DE-9E65C9E36E5A}"/>
              </a:ext>
            </a:extLst>
          </p:cNvPr>
          <p:cNvSpPr/>
          <p:nvPr/>
        </p:nvSpPr>
        <p:spPr>
          <a:xfrm>
            <a:off x="850540" y="4913753"/>
            <a:ext cx="2098651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914400" lvl="1" indent="-457200" eaLnBrk="1" hangingPunct="1">
              <a:buFont typeface="Wingdings" panose="05000000000000000000" pitchFamily="2" charset="2"/>
              <a:buChar char="Ø"/>
            </a:pPr>
            <a:r>
              <a:rPr lang="en-US" altLang="en-US" sz="2600">
                <a:solidFill>
                  <a:srgbClr val="FF0000"/>
                </a:solidFill>
              </a:rPr>
              <a:t>Case 3: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A83922-CA0E-4C1B-BDF1-50F8FE5D625F}"/>
              </a:ext>
            </a:extLst>
          </p:cNvPr>
          <p:cNvSpPr txBox="1"/>
          <p:nvPr/>
        </p:nvSpPr>
        <p:spPr>
          <a:xfrm>
            <a:off x="7904681" y="3272680"/>
            <a:ext cx="2050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chemeClr val="tx2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UBUNTO 20 ISO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63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9" grpId="0"/>
      <p:bldP spid="2" grpId="0"/>
      <p:bldP spid="20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>
            <a:extLst>
              <a:ext uri="{FF2B5EF4-FFF2-40B4-BE49-F238E27FC236}">
                <a16:creationId xmlns:a16="http://schemas.microsoft.com/office/drawing/2014/main" id="{C65FB460-BC21-4130-ADF7-F184782A4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31504" y="152598"/>
            <a:ext cx="7575376" cy="792163"/>
          </a:xfrm>
        </p:spPr>
        <p:txBody>
          <a:bodyPr/>
          <a:lstStyle/>
          <a:p>
            <a:pPr eaLnBrk="1" hangingPunct="1"/>
            <a:r>
              <a:rPr lang="en-US" altLang="en-US"/>
              <a:t>Well Known Hash Functions</a:t>
            </a:r>
          </a:p>
        </p:txBody>
      </p:sp>
      <p:sp>
        <p:nvSpPr>
          <p:cNvPr id="25606" name="Rectangle 3">
            <a:extLst>
              <a:ext uri="{FF2B5EF4-FFF2-40B4-BE49-F238E27FC236}">
                <a16:creationId xmlns:a16="http://schemas.microsoft.com/office/drawing/2014/main" id="{3CBE0298-FC3B-4A8B-9B5B-E645DD6BD3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400" y="908720"/>
            <a:ext cx="11881320" cy="5040560"/>
          </a:xfrm>
        </p:spPr>
        <p:txBody>
          <a:bodyPr/>
          <a:lstStyle/>
          <a:p>
            <a:pPr eaLnBrk="1" hangingPunct="1"/>
            <a:r>
              <a:rPr lang="en-US" altLang="en-US" sz="2800"/>
              <a:t>MD5 (phased out)</a:t>
            </a:r>
          </a:p>
          <a:p>
            <a:pPr lvl="1" eaLnBrk="1" hangingPunct="1"/>
            <a:r>
              <a:rPr lang="en-US" altLang="en-US" sz="2400"/>
              <a:t>output 128 bits</a:t>
            </a:r>
          </a:p>
          <a:p>
            <a:pPr lvl="1" eaLnBrk="1" hangingPunct="1"/>
            <a:r>
              <a:rPr lang="en-US" altLang="en-US" sz="2400">
                <a:solidFill>
                  <a:srgbClr val="FF0000"/>
                </a:solidFill>
              </a:rPr>
              <a:t>collision resistance completely broken</a:t>
            </a:r>
          </a:p>
          <a:p>
            <a:pPr eaLnBrk="1" hangingPunct="1"/>
            <a:r>
              <a:rPr lang="en-US" altLang="en-US" sz="2800"/>
              <a:t>SHA1 (phased out)</a:t>
            </a:r>
          </a:p>
          <a:p>
            <a:pPr lvl="1" eaLnBrk="1" hangingPunct="1"/>
            <a:r>
              <a:rPr lang="en-US" altLang="en-US" sz="2400"/>
              <a:t>output 160 bits</a:t>
            </a:r>
          </a:p>
          <a:p>
            <a:pPr lvl="1" eaLnBrk="1" hangingPunct="1"/>
            <a:r>
              <a:rPr lang="en-US" altLang="en-US" sz="2400">
                <a:solidFill>
                  <a:srgbClr val="FF0000"/>
                </a:solidFill>
              </a:rPr>
              <a:t>collision attacks; length extension attacks</a:t>
            </a:r>
          </a:p>
          <a:p>
            <a:pPr eaLnBrk="1" hangingPunct="1"/>
            <a:r>
              <a:rPr lang="en-US" altLang="en-US" sz="2800"/>
              <a:t>SHA2 (SHA-224, SHA-256, SHA-384, SHA-512)</a:t>
            </a:r>
          </a:p>
          <a:p>
            <a:pPr lvl="1" eaLnBrk="1" hangingPunct="1"/>
            <a:r>
              <a:rPr lang="en-US" altLang="en-US" sz="2400"/>
              <a:t>outputs 224, 256, 384, and 512 bits, respectively</a:t>
            </a:r>
          </a:p>
          <a:p>
            <a:pPr lvl="1" eaLnBrk="1" hangingPunct="1"/>
            <a:r>
              <a:rPr lang="en-US" altLang="en-US" sz="2400">
                <a:solidFill>
                  <a:srgbClr val="FF0000"/>
                </a:solidFill>
              </a:rPr>
              <a:t>collision attacks; length extension attacks</a:t>
            </a:r>
          </a:p>
          <a:p>
            <a:pPr marL="400050" eaLnBrk="1" hangingPunct="1"/>
            <a:r>
              <a:rPr lang="en-US" altLang="en-US" sz="2800"/>
              <a:t>SHA3 </a:t>
            </a:r>
          </a:p>
          <a:p>
            <a:pPr marL="57150" indent="0" eaLnBrk="1" hangingPunct="1">
              <a:buNone/>
            </a:pPr>
            <a:r>
              <a:rPr lang="en-US" altLang="en-US" sz="2800"/>
              <a:t>      https://csrc.nist.gov/publications/detail/fips/202/final</a:t>
            </a:r>
            <a:br>
              <a:rPr lang="en-US" altLang="en-US" sz="2800"/>
            </a:br>
            <a:r>
              <a:rPr lang="en-US" altLang="en-US" sz="2800"/>
              <a:t>      </a:t>
            </a:r>
            <a:r>
              <a:rPr lang="en-US" sz="2800"/>
              <a:t>https://en.wikipedia.org/wiki/Secure_Hash_Algorithm</a:t>
            </a:r>
            <a:endParaRPr lang="en-US" altLang="en-US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104429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Security goals</a:t>
            </a:r>
            <a:endParaRPr lang="en-GB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751671" y="1787836"/>
            <a:ext cx="2906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Confidentiality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837492" y="3949535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823074" y="3276937"/>
            <a:ext cx="192552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Integrity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765066" y="4735284"/>
            <a:ext cx="57887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Non-repudiation (Accountability)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807676" y="5858108"/>
            <a:ext cx="23390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Availability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765066" y="2449626"/>
            <a:ext cx="1824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Privacy</a:t>
            </a:r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450067-7C88-4CD5-AD2C-13AE90EDFB1B}"/>
              </a:ext>
            </a:extLst>
          </p:cNvPr>
          <p:cNvSpPr txBox="1"/>
          <p:nvPr/>
        </p:nvSpPr>
        <p:spPr>
          <a:xfrm>
            <a:off x="996145" y="989398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/>
              <a:t>Goals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B02A3E-5BF7-49E2-B316-01B3196F0894}"/>
              </a:ext>
            </a:extLst>
          </p:cNvPr>
          <p:cNvSpPr txBox="1"/>
          <p:nvPr/>
        </p:nvSpPr>
        <p:spPr>
          <a:xfrm>
            <a:off x="6563122" y="1541685"/>
            <a:ext cx="54409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Cipher systems</a:t>
            </a:r>
          </a:p>
          <a:p>
            <a:pPr lvl="1"/>
            <a:r>
              <a:rPr lang="en-US"/>
              <a:t>- Symmetric (DES, AES)</a:t>
            </a:r>
          </a:p>
          <a:p>
            <a:pPr lvl="1"/>
            <a:r>
              <a:rPr lang="en-US"/>
              <a:t>- Asymmetric (RSA, ECC, CRYSTALS-KYBER)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047D41A-855E-42CF-87CF-9427AB1E5E96}"/>
              </a:ext>
            </a:extLst>
          </p:cNvPr>
          <p:cNvSpPr/>
          <p:nvPr/>
        </p:nvSpPr>
        <p:spPr bwMode="auto">
          <a:xfrm rot="5400000">
            <a:off x="5770863" y="2240419"/>
            <a:ext cx="442776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565FA75-E241-43CE-A253-43C984C3B8BD}"/>
              </a:ext>
            </a:extLst>
          </p:cNvPr>
          <p:cNvCxnSpPr>
            <a:cxnSpLocks/>
          </p:cNvCxnSpPr>
          <p:nvPr/>
        </p:nvCxnSpPr>
        <p:spPr bwMode="auto">
          <a:xfrm>
            <a:off x="837492" y="3301393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59BED67-D942-4C52-B01A-F026B76D8866}"/>
              </a:ext>
            </a:extLst>
          </p:cNvPr>
          <p:cNvCxnSpPr>
            <a:cxnSpLocks/>
          </p:cNvCxnSpPr>
          <p:nvPr/>
        </p:nvCxnSpPr>
        <p:spPr bwMode="auto">
          <a:xfrm>
            <a:off x="807676" y="5258504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C0D91C8-2F67-46F2-9407-5E1BDEA2A676}"/>
              </a:ext>
            </a:extLst>
          </p:cNvPr>
          <p:cNvSpPr txBox="1"/>
          <p:nvPr/>
        </p:nvSpPr>
        <p:spPr>
          <a:xfrm>
            <a:off x="6490933" y="3480175"/>
            <a:ext cx="57887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Hash functions</a:t>
            </a:r>
          </a:p>
          <a:p>
            <a:r>
              <a:rPr lang="en-US">
                <a:solidFill>
                  <a:srgbClr val="FF0000"/>
                </a:solidFill>
              </a:rPr>
              <a:t>Message authentication code (MAC</a:t>
            </a:r>
            <a:r>
              <a:rPr lang="en-US"/>
              <a:t>)</a:t>
            </a:r>
          </a:p>
          <a:p>
            <a:r>
              <a:rPr lang="en-US"/>
              <a:t>Digital signature (digital certificate)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00A880F4-1F07-46C6-8759-D02C15F31F10}"/>
              </a:ext>
            </a:extLst>
          </p:cNvPr>
          <p:cNvSpPr/>
          <p:nvPr/>
        </p:nvSpPr>
        <p:spPr bwMode="auto">
          <a:xfrm rot="5400000">
            <a:off x="5748255" y="3806410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800861-1BF5-49D9-9DB1-DE8BFA83309A}"/>
              </a:ext>
            </a:extLst>
          </p:cNvPr>
          <p:cNvCxnSpPr>
            <a:cxnSpLocks/>
          </p:cNvCxnSpPr>
          <p:nvPr/>
        </p:nvCxnSpPr>
        <p:spPr bwMode="auto">
          <a:xfrm>
            <a:off x="884630" y="5877272"/>
            <a:ext cx="1032393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DFB74A5-58E6-4B06-8E0C-D99A3E49AF35}"/>
              </a:ext>
            </a:extLst>
          </p:cNvPr>
          <p:cNvSpPr/>
          <p:nvPr/>
        </p:nvSpPr>
        <p:spPr>
          <a:xfrm>
            <a:off x="804634" y="5298255"/>
            <a:ext cx="29835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Access control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6F6FAC-F34F-494F-9CE8-344F5C2E78A4}"/>
              </a:ext>
            </a:extLst>
          </p:cNvPr>
          <p:cNvSpPr txBox="1"/>
          <p:nvPr/>
        </p:nvSpPr>
        <p:spPr>
          <a:xfrm>
            <a:off x="6563122" y="5298255"/>
            <a:ext cx="34349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RBAC, ABAC, PBAC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D785A0FB-3E08-428A-9D37-4BDDD161F179}"/>
              </a:ext>
            </a:extLst>
          </p:cNvPr>
          <p:cNvSpPr/>
          <p:nvPr/>
        </p:nvSpPr>
        <p:spPr bwMode="auto">
          <a:xfrm rot="5400000">
            <a:off x="5778071" y="5197044"/>
            <a:ext cx="442778" cy="768945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48954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61" name="Text Box 188">
            <a:extLst>
              <a:ext uri="{FF2B5EF4-FFF2-40B4-BE49-F238E27FC236}">
                <a16:creationId xmlns:a16="http://schemas.microsoft.com/office/drawing/2014/main" id="{98A26F8A-6C38-4C20-BEEB-8ED5529A7D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0700" y="163058"/>
            <a:ext cx="7239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defRPr/>
            </a:pPr>
            <a:r>
              <a:rPr lang="en-US" altLang="zh-CN" sz="3600">
                <a:cs typeface="Times" panose="02020603050405020304" pitchFamily="18" charset="0"/>
              </a:rPr>
              <a:t>SHA-1, SHA-2,</a:t>
            </a:r>
            <a:r>
              <a:rPr lang="en-US" altLang="zh-CN" sz="3600">
                <a:ea typeface="宋体" charset="-122"/>
                <a:cs typeface="Times" panose="02020603050405020304" pitchFamily="18" charset="0"/>
              </a:rPr>
              <a:t> SHA-3</a:t>
            </a:r>
            <a:endParaRPr lang="en-US" altLang="zh-CN" sz="3600">
              <a:cs typeface="Times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4FD45A-414D-4991-A510-466445E3426B}"/>
              </a:ext>
            </a:extLst>
          </p:cNvPr>
          <p:cNvSpPr/>
          <p:nvPr/>
        </p:nvSpPr>
        <p:spPr>
          <a:xfrm>
            <a:off x="2063552" y="5969913"/>
            <a:ext cx="8147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https://en.wikipedia.org/wiki/Secure_Hash_Algorithms</a:t>
            </a:r>
            <a:endParaRPr lang="en-US">
              <a:solidFill>
                <a:schemeClr val="tx2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457DA3-F151-44F8-8D16-98986D0CE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9001" y="998344"/>
            <a:ext cx="9865096" cy="4971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269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EC04448-00F7-4A99-8A48-BC9FC05D81D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15480" y="-49525"/>
            <a:ext cx="10081120" cy="1020762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500"/>
              <a:t>Merkle-</a:t>
            </a:r>
            <a:r>
              <a:rPr lang="en-US" altLang="en-US" sz="3500" err="1"/>
              <a:t>Damgard</a:t>
            </a:r>
            <a:r>
              <a:rPr lang="en-US" altLang="en-US" sz="3500"/>
              <a:t> Construction for Hash Functions</a:t>
            </a:r>
            <a:endParaRPr lang="en-US" altLang="zh-CN" sz="3500">
              <a:ea typeface="宋体" charset="-122"/>
            </a:endParaRPr>
          </a:p>
        </p:txBody>
      </p:sp>
      <p:sp>
        <p:nvSpPr>
          <p:cNvPr id="11268" name="Rectangle 89">
            <a:extLst>
              <a:ext uri="{FF2B5EF4-FFF2-40B4-BE49-F238E27FC236}">
                <a16:creationId xmlns:a16="http://schemas.microsoft.com/office/drawing/2014/main" id="{45A4952C-E124-432A-9F91-E9F969A2096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5400" y="971237"/>
            <a:ext cx="10081119" cy="22018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100">
                <a:ea typeface="宋体" charset="-122"/>
              </a:rPr>
              <a:t>SHA-1, SHA-2 (a series of hash functions), and WHIRLPOOL all have the same basic structure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100">
                <a:ea typeface="宋体" charset="-122"/>
              </a:rPr>
              <a:t>The heart of this basic structure is a </a:t>
            </a:r>
            <a:r>
              <a:rPr lang="en-US" altLang="zh-CN" sz="2100" i="1">
                <a:solidFill>
                  <a:srgbClr val="0913E5"/>
                </a:solidFill>
                <a:ea typeface="宋体" charset="-122"/>
              </a:rPr>
              <a:t>compression function F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¨"/>
              <a:defRPr/>
            </a:pPr>
            <a:r>
              <a:rPr lang="en-US" altLang="zh-CN" sz="2000">
                <a:ea typeface="宋体" charset="-122"/>
              </a:rPr>
              <a:t>Different hash algorithms use different compression functions</a:t>
            </a:r>
          </a:p>
          <a:p>
            <a:pPr lvl="1"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Char char="¨"/>
              <a:defRPr/>
            </a:pPr>
            <a:r>
              <a:rPr lang="en-US" altLang="zh-CN" sz="2000">
                <a:ea typeface="宋体" charset="-122"/>
              </a:rPr>
              <a:t>Use a CBC mode of repeated applications of </a:t>
            </a:r>
            <a:r>
              <a:rPr lang="en-US" altLang="zh-CN" sz="2000" i="1">
                <a:latin typeface="Times New Roman" charset="0"/>
                <a:ea typeface="宋体" charset="-122"/>
              </a:rPr>
              <a:t>F</a:t>
            </a:r>
            <a:r>
              <a:rPr lang="en-US" altLang="zh-CN" sz="2000">
                <a:ea typeface="宋体" charset="-122"/>
              </a:rPr>
              <a:t> without using secret keys</a:t>
            </a:r>
          </a:p>
          <a:p>
            <a:pPr eaLnBrk="1" hangingPunct="1">
              <a:lnSpc>
                <a:spcPct val="90000"/>
              </a:lnSpc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2100">
              <a:ea typeface="宋体" charset="-122"/>
            </a:endParaRPr>
          </a:p>
        </p:txBody>
      </p:sp>
      <p:sp>
        <p:nvSpPr>
          <p:cNvPr id="28675" name="Text Box 139">
            <a:extLst>
              <a:ext uri="{FF2B5EF4-FFF2-40B4-BE49-F238E27FC236}">
                <a16:creationId xmlns:a16="http://schemas.microsoft.com/office/drawing/2014/main" id="{438C0BF5-851F-4694-B962-D07B724F7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99" y="5388070"/>
            <a:ext cx="9614401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>
                <a:latin typeface="Times New Roman" panose="02020603050405020304" pitchFamily="18" charset="0"/>
              </a:rPr>
              <a:t>M</a:t>
            </a:r>
            <a:r>
              <a:rPr lang="en-US" altLang="zh-CN" sz="2000"/>
              <a:t> is a plaintext block, </a:t>
            </a:r>
            <a:r>
              <a:rPr lang="en-US" altLang="zh-CN" sz="2000">
                <a:latin typeface="Times New Roman" panose="02020603050405020304" pitchFamily="18" charset="0"/>
              </a:rPr>
              <a:t>IV</a:t>
            </a:r>
            <a:r>
              <a:rPr lang="en-US" altLang="zh-CN" sz="2000"/>
              <a:t> is an initial vector, </a:t>
            </a:r>
            <a:r>
              <a:rPr lang="en-US" altLang="zh-CN" sz="2000">
                <a:latin typeface="Times New Roman" panose="02020603050405020304" pitchFamily="18" charset="0"/>
              </a:rPr>
              <a:t>F</a:t>
            </a:r>
            <a:r>
              <a:rPr lang="en-US" altLang="zh-CN" sz="2000"/>
              <a:t> is a compression function, and “+” is some form of modular addition operation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C341D-4558-4325-8904-3BE667CF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799" y="3040204"/>
            <a:ext cx="9894432" cy="2201863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>
            <a:extLst>
              <a:ext uri="{FF2B5EF4-FFF2-40B4-BE49-F238E27FC236}">
                <a16:creationId xmlns:a16="http://schemas.microsoft.com/office/drawing/2014/main" id="{FEC04448-00F7-4A99-8A48-BC9FC05D81D3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343472" y="63401"/>
            <a:ext cx="10441160" cy="1020762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en-US" sz="3500"/>
              <a:t>Merkle-</a:t>
            </a:r>
            <a:r>
              <a:rPr lang="en-US" altLang="en-US" sz="3500" err="1"/>
              <a:t>Damgard</a:t>
            </a:r>
            <a:r>
              <a:rPr lang="en-US" altLang="en-US" sz="3500"/>
              <a:t> Construction for Hash Functions</a:t>
            </a:r>
            <a:endParaRPr lang="en-US" altLang="zh-CN" sz="3500">
              <a:ea typeface="宋体" charset="-12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6C341D-4558-4325-8904-3BE667CFA9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700" y="1412776"/>
            <a:ext cx="8877300" cy="2962878"/>
          </a:xfrm>
          <a:prstGeom prst="rect">
            <a:avLst/>
          </a:prstGeom>
        </p:spPr>
      </p:pic>
      <p:pic>
        <p:nvPicPr>
          <p:cNvPr id="5" name="Picture 9" descr="sha512">
            <a:extLst>
              <a:ext uri="{FF2B5EF4-FFF2-40B4-BE49-F238E27FC236}">
                <a16:creationId xmlns:a16="http://schemas.microsoft.com/office/drawing/2014/main" id="{C30D0880-C589-44D5-86B8-1BC6D431C3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712" y="5013177"/>
            <a:ext cx="4027488" cy="134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40DACB4-5AD5-4217-BB1E-20D9DA98591A}"/>
              </a:ext>
            </a:extLst>
          </p:cNvPr>
          <p:cNvSpPr/>
          <p:nvPr/>
        </p:nvSpPr>
        <p:spPr>
          <a:xfrm>
            <a:off x="2495600" y="4551512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400">
                <a:ea typeface="宋体" charset="-122"/>
              </a:rPr>
              <a:t>The </a:t>
            </a:r>
            <a:r>
              <a:rPr lang="en-US" altLang="zh-CN" sz="2400" i="1">
                <a:latin typeface="Times New Roman" charset="0"/>
                <a:ea typeface="宋体" charset="-122"/>
              </a:rPr>
              <a:t>M</a:t>
            </a:r>
            <a:r>
              <a:rPr lang="en-US" altLang="zh-CN" sz="2400">
                <a:ea typeface="宋体" charset="-122"/>
              </a:rPr>
              <a:t>’s digital fingerprint is </a:t>
            </a:r>
            <a:r>
              <a:rPr lang="en-US" altLang="zh-CN" sz="2400" i="1">
                <a:latin typeface="Times New Roman" charset="0"/>
                <a:ea typeface="宋体" charset="-122"/>
              </a:rPr>
              <a:t>H</a:t>
            </a:r>
            <a:r>
              <a:rPr lang="en-US" altLang="zh-CN" sz="2400">
                <a:latin typeface="Times New Roman" charset="0"/>
                <a:ea typeface="宋体" charset="-122"/>
              </a:rPr>
              <a:t>(</a:t>
            </a:r>
            <a:r>
              <a:rPr lang="en-US" altLang="zh-CN" sz="2400" i="1">
                <a:latin typeface="Times New Roman" charset="0"/>
                <a:ea typeface="宋体" charset="-122"/>
              </a:rPr>
              <a:t>M</a:t>
            </a:r>
            <a:r>
              <a:rPr lang="en-US" altLang="zh-CN" sz="2400">
                <a:latin typeface="Times New Roman" charset="0"/>
                <a:ea typeface="宋体" charset="-122"/>
              </a:rPr>
              <a:t>) = </a:t>
            </a:r>
            <a:r>
              <a:rPr lang="en-US" altLang="zh-CN" sz="2400" i="1">
                <a:latin typeface="Times New Roman" charset="0"/>
                <a:ea typeface="宋体" charset="-122"/>
              </a:rPr>
              <a:t>H</a:t>
            </a:r>
            <a:r>
              <a:rPr lang="en-US" altLang="zh-CN" sz="2400" i="1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400">
                <a:ea typeface="宋体" charset="-122"/>
              </a:rPr>
              <a:t>, where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330EC2-DAA1-4232-A005-F2496113EEA0}"/>
              </a:ext>
            </a:extLst>
          </p:cNvPr>
          <p:cNvSpPr/>
          <p:nvPr/>
        </p:nvSpPr>
        <p:spPr>
          <a:xfrm>
            <a:off x="7772155" y="5445224"/>
            <a:ext cx="15632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SHA-512</a:t>
            </a:r>
          </a:p>
        </p:txBody>
      </p:sp>
    </p:spTree>
    <p:extLst>
      <p:ext uri="{BB962C8B-B14F-4D97-AF65-F5344CB8AC3E}">
        <p14:creationId xmlns:p14="http://schemas.microsoft.com/office/powerpoint/2010/main" val="2025523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>
            <a:extLst>
              <a:ext uri="{FF2B5EF4-FFF2-40B4-BE49-F238E27FC236}">
                <a16:creationId xmlns:a16="http://schemas.microsoft.com/office/drawing/2014/main" id="{A2C63330-BBAA-41BA-B811-17F9BA868F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03512" y="88939"/>
            <a:ext cx="7543800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>
                <a:ea typeface="宋体" charset="-122"/>
              </a:rPr>
              <a:t>SHA-512 Algorithm</a:t>
            </a:r>
            <a:r>
              <a:rPr lang="en-US" altLang="zh-CN" sz="3700">
                <a:ea typeface="宋体" charset="-122"/>
              </a:rPr>
              <a:t> </a:t>
            </a:r>
          </a:p>
        </p:txBody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AFD20396-3472-4CCE-8943-58F6BE792D2F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23392" y="1128130"/>
            <a:ext cx="10225136" cy="1231900"/>
          </a:xfrm>
        </p:spPr>
        <p:txBody>
          <a:bodyPr/>
          <a:lstStyle/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r>
              <a:rPr lang="en-US" altLang="zh-CN" sz="2400">
                <a:ea typeface="宋体" charset="-122"/>
              </a:rPr>
              <a:t>Let </a:t>
            </a:r>
            <a:r>
              <a:rPr lang="en-US" altLang="zh-CN" sz="2400">
                <a:latin typeface="Times New Roman" charset="0"/>
                <a:ea typeface="宋体" charset="-122"/>
              </a:rPr>
              <a:t>X = X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</a:t>
            </a:r>
            <a:r>
              <a:rPr lang="en-US" altLang="zh-CN" sz="2400" err="1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k</a:t>
            </a:r>
            <a:r>
              <a:rPr lang="en-US" altLang="zh-CN" sz="2400">
                <a:ea typeface="宋体" charset="-122"/>
              </a:rPr>
              <a:t>, </a:t>
            </a:r>
            <a:r>
              <a:rPr lang="en-US" altLang="zh-CN" sz="2400">
                <a:latin typeface="Times New Roman" charset="0"/>
                <a:ea typeface="宋体" charset="-122"/>
              </a:rPr>
              <a:t>Y = Y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Y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</a:t>
            </a:r>
            <a:r>
              <a:rPr lang="en-US" altLang="zh-CN" sz="2400" err="1">
                <a:latin typeface="Times New Roman" charset="0"/>
                <a:ea typeface="宋体" charset="-122"/>
              </a:rPr>
              <a:t>Y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k</a:t>
            </a:r>
            <a:r>
              <a:rPr lang="en-US" altLang="zh-CN" sz="2400">
                <a:ea typeface="宋体" charset="-122"/>
              </a:rPr>
              <a:t> be binary strings, where each </a:t>
            </a:r>
            <a:r>
              <a:rPr lang="en-US" altLang="zh-CN" sz="2400" err="1">
                <a:latin typeface="Times New Roman" charset="0"/>
                <a:ea typeface="宋体" charset="-122"/>
              </a:rPr>
              <a:t>X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i</a:t>
            </a:r>
            <a:r>
              <a:rPr lang="en-US" altLang="zh-CN" sz="2400" err="1">
                <a:latin typeface="Times New Roman" charset="0"/>
                <a:ea typeface="宋体" charset="-122"/>
              </a:rPr>
              <a:t>,Y</a:t>
            </a:r>
            <a:r>
              <a:rPr lang="en-US" altLang="zh-CN" sz="2400" baseline="-25000" err="1">
                <a:latin typeface="Times New Roman" charset="0"/>
                <a:ea typeface="宋体" charset="-122"/>
              </a:rPr>
              <a:t>i</a:t>
            </a:r>
            <a:r>
              <a:rPr lang="en-US" altLang="zh-CN" sz="2400">
                <a:ea typeface="宋体" charset="-122"/>
              </a:rPr>
              <a:t> is an </a:t>
            </a:r>
            <a:r>
              <a:rPr lang="en-US" altLang="zh-CN" sz="2400" i="1">
                <a:latin typeface="Times New Roman" charset="0"/>
                <a:ea typeface="宋体" charset="-122"/>
              </a:rPr>
              <a:t>l</a:t>
            </a:r>
            <a:r>
              <a:rPr lang="en-US" altLang="zh-CN" sz="2400">
                <a:ea typeface="宋体" charset="-122"/>
              </a:rPr>
              <a:t>-bit binary string. Generalize the bitwise-XOR operation to an </a:t>
            </a:r>
            <a:r>
              <a:rPr lang="en-US" altLang="zh-CN" sz="2400" i="1">
                <a:latin typeface="Times New Roman" charset="0"/>
                <a:ea typeface="宋体" charset="-122"/>
              </a:rPr>
              <a:t>l</a:t>
            </a:r>
            <a:r>
              <a:rPr lang="en-US" altLang="zh-CN" sz="2400">
                <a:ea typeface="宋体" charset="-122"/>
              </a:rPr>
              <a:t>-bitwise-XOR operation as follows:</a:t>
            </a:r>
          </a:p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endParaRPr lang="en-US" altLang="zh-CN" sz="2400">
              <a:ea typeface="宋体" charset="-122"/>
            </a:endParaRPr>
          </a:p>
          <a:p>
            <a:pPr marL="342900" lvl="1" indent="-342900" eaLnBrk="1" hangingPunct="1">
              <a:buClr>
                <a:srgbClr val="9E9EFF"/>
              </a:buClr>
              <a:buFont typeface="Wingdings" charset="2"/>
              <a:buChar char="l"/>
              <a:defRPr/>
            </a:pPr>
            <a:endParaRPr lang="en-US" altLang="zh-CN" sz="1700">
              <a:ea typeface="宋体" charset="-122"/>
            </a:endParaRPr>
          </a:p>
        </p:txBody>
      </p:sp>
      <p:pic>
        <p:nvPicPr>
          <p:cNvPr id="40964" name="Picture 5" descr="Picture34.png">
            <a:extLst>
              <a:ext uri="{FF2B5EF4-FFF2-40B4-BE49-F238E27FC236}">
                <a16:creationId xmlns:a16="http://schemas.microsoft.com/office/drawing/2014/main" id="{9CF1A673-915B-4B76-84E4-521F68C22D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649" y="2605337"/>
            <a:ext cx="9799090" cy="607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89">
                <a:extLst>
                  <a:ext uri="{FF2B5EF4-FFF2-40B4-BE49-F238E27FC236}">
                    <a16:creationId xmlns:a16="http://schemas.microsoft.com/office/drawing/2014/main" id="{71B73953-0EB4-4D43-8D4B-3AC3F39981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9453" y="3860870"/>
                <a:ext cx="10225137" cy="22018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29" tIns="45715" rIns="91429" bIns="45715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16AFC2"/>
                  </a:buClr>
                  <a:buSzPct val="125000"/>
                  <a:buFont typeface="Wingdings" panose="05000000000000000000" pitchFamily="2" charset="2"/>
                  <a:buChar char="§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339966"/>
                  </a:buClr>
                  <a:buSzPct val="85000"/>
                  <a:buFont typeface="Wingdings" panose="05000000000000000000" pitchFamily="2" charset="2"/>
                  <a:buChar char="Ø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SzPct val="150000"/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endParaRPr lang="en-US" altLang="zh-CN" sz="2600" kern="0">
                  <a:ea typeface="宋体" charset="-122"/>
                </a:endParaRP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Padding?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Initial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𝐼𝑉</m:t>
                        </m:r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600" i="1" kern="0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600" kern="0">
                    <a:ea typeface="宋体" charset="-122"/>
                  </a:rPr>
                  <a:t>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600" kern="0">
                    <a:ea typeface="宋体" charset="-122"/>
                  </a:rPr>
                  <a:t>Function F?</a:t>
                </a:r>
              </a:p>
              <a:p>
                <a:pPr eaLnBrk="1" hangingPunct="1">
                  <a:lnSpc>
                    <a:spcPct val="90000"/>
                  </a:lnSpc>
                  <a:buClr>
                    <a:srgbClr val="9E9EFF"/>
                  </a:buClr>
                  <a:buFont typeface="Wingdings" charset="2"/>
                  <a:buNone/>
                  <a:defRPr/>
                </a:pPr>
                <a:endParaRPr lang="en-US" altLang="zh-CN" sz="2600" kern="0">
                  <a:ea typeface="宋体" charset="-122"/>
                </a:endParaRPr>
              </a:p>
            </p:txBody>
          </p:sp>
        </mc:Choice>
        <mc:Fallback>
          <p:sp>
            <p:nvSpPr>
              <p:cNvPr id="6" name="Rectangle 89">
                <a:extLst>
                  <a:ext uri="{FF2B5EF4-FFF2-40B4-BE49-F238E27FC236}">
                    <a16:creationId xmlns:a16="http://schemas.microsoft.com/office/drawing/2014/main" id="{71B73953-0EB4-4D43-8D4B-3AC3F3998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453" y="3860870"/>
                <a:ext cx="10225137" cy="2201863"/>
              </a:xfrm>
              <a:prstGeom prst="rect">
                <a:avLst/>
              </a:prstGeom>
              <a:blipFill>
                <a:blip r:embed="rId4"/>
                <a:stretch>
                  <a:fillRect l="-137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54045-4852-4CF0-86C6-73E7A984BE43}"/>
                  </a:ext>
                </a:extLst>
              </p:cNvPr>
              <p:cNvSpPr txBox="1"/>
              <p:nvPr/>
            </p:nvSpPr>
            <p:spPr>
              <a:xfrm>
                <a:off x="3029135" y="3683007"/>
                <a:ext cx="414035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/>
                  <a:t>For SHA-512: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=64</m:t>
                    </m:r>
                  </m:oMath>
                </a14:m>
                <a:endParaRPr lang="en-US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554045-4852-4CF0-86C6-73E7A984BE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135" y="3683007"/>
                <a:ext cx="4140353" cy="523220"/>
              </a:xfrm>
              <a:prstGeom prst="rect">
                <a:avLst/>
              </a:prstGeom>
              <a:blipFill>
                <a:blip r:embed="rId5"/>
                <a:stretch>
                  <a:fillRect l="-3093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CF76DFA-0E4E-421C-B503-AE9C6F8936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4240" y="3623826"/>
            <a:ext cx="1431499" cy="197507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F7A7CF-C8AD-442E-A7BA-62894EA93348}"/>
              </a:ext>
            </a:extLst>
          </p:cNvPr>
          <p:cNvSpPr txBox="1"/>
          <p:nvPr/>
        </p:nvSpPr>
        <p:spPr>
          <a:xfrm>
            <a:off x="6037831" y="4956647"/>
            <a:ext cx="44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B29A58-3980-40F7-B552-75D1BB1E5437}"/>
              </a:ext>
            </a:extLst>
          </p:cNvPr>
          <p:cNvSpPr txBox="1"/>
          <p:nvPr/>
        </p:nvSpPr>
        <p:spPr>
          <a:xfrm>
            <a:off x="7382699" y="4455592"/>
            <a:ext cx="447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71019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07160" y="9992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SHA-512 Initial Process (I)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7961" y="5517233"/>
            <a:ext cx="7848600" cy="10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Length(M)=L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M</a:t>
            </a:r>
            <a:r>
              <a:rPr lang="en-US" altLang="zh-CN" sz="2400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2400" b="1">
                <a:latin typeface="Times New Roman" charset="0"/>
                <a:ea typeface="宋体" charset="-122"/>
              </a:rPr>
              <a:t> = M || 1(0</a:t>
            </a:r>
            <a:r>
              <a:rPr lang="en-US" altLang="zh-CN" sz="2400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2400" b="1">
                <a:latin typeface="Script MT Bold" charset="0"/>
                <a:ea typeface="宋体" charset="-122"/>
              </a:rPr>
              <a:t> </a:t>
            </a:r>
            <a:r>
              <a:rPr lang="en-US" altLang="zh-CN" sz="2400" b="1">
                <a:latin typeface="Times New Roman" charset="0"/>
                <a:ea typeface="宋体" charset="-122"/>
              </a:rPr>
              <a:t>|| b</a:t>
            </a:r>
            <a:r>
              <a:rPr lang="en-US" altLang="zh-CN" sz="2400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2400" b="1">
                <a:latin typeface="Times New Roman" charset="0"/>
                <a:ea typeface="宋体" charset="-122"/>
              </a:rPr>
              <a:t>(L), where </a:t>
            </a:r>
            <a:r>
              <a:rPr lang="en-US" altLang="zh-CN" sz="2400" b="1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 New Roman" charset="0"/>
                <a:ea typeface="宋体" charset="-122"/>
              </a:rPr>
              <a:t>  ≥ 0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700">
                <a:ea typeface="宋体" charset="-122"/>
              </a:rPr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1524001" y="1134442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4223792" y="1529226"/>
            <a:ext cx="37561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M       </a:t>
            </a:r>
            <a:r>
              <a:rPr lang="en-US" altLang="zh-CN" sz="2400" b="1" err="1"/>
              <a:t>M</a:t>
            </a:r>
            <a:r>
              <a:rPr lang="en-US" altLang="zh-CN" sz="2400" b="1"/>
              <a:t>’=</a:t>
            </a:r>
            <a:r>
              <a:rPr lang="en-US" altLang="zh-CN" sz="2400">
                <a:latin typeface="Times New Roman" charset="0"/>
                <a:ea typeface="宋体" charset="-122"/>
              </a:rPr>
              <a:t> 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400">
                <a:latin typeface="Times New Roman" charset="0"/>
                <a:ea typeface="宋体" charset="-122"/>
              </a:rPr>
              <a:t>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400">
                <a:latin typeface="Times New Roman" charset="0"/>
                <a:ea typeface="宋体" charset="-122"/>
              </a:rPr>
              <a:t>…M</a:t>
            </a:r>
            <a:r>
              <a:rPr lang="en-US" altLang="zh-CN" sz="2400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400" b="1"/>
              <a:t>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6532B-4C6C-4B5C-B667-52B9195D7802}"/>
              </a:ext>
            </a:extLst>
          </p:cNvPr>
          <p:cNvCxnSpPr/>
          <p:nvPr/>
        </p:nvCxnSpPr>
        <p:spPr bwMode="auto">
          <a:xfrm>
            <a:off x="5088047" y="1780814"/>
            <a:ext cx="4572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72262F-A88F-40A7-9928-57103030FA6C}"/>
                  </a:ext>
                </a:extLst>
              </p:cNvPr>
              <p:cNvSpPr/>
              <p:nvPr/>
            </p:nvSpPr>
            <p:spPr>
              <a:xfrm>
                <a:off x="7913047" y="1756093"/>
                <a:ext cx="278749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𝑀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>
                    <a:ea typeface="宋体" charset="-122"/>
                  </a:rPr>
                  <a:t>:1024-bit block</a:t>
                </a:r>
                <a:endParaRPr lang="en-US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772262F-A88F-40A7-9928-57103030FA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3047" y="1756093"/>
                <a:ext cx="2787494" cy="523220"/>
              </a:xfrm>
              <a:prstGeom prst="rect">
                <a:avLst/>
              </a:prstGeom>
              <a:blipFill>
                <a:blip r:embed="rId3"/>
                <a:stretch>
                  <a:fillRect t="-11628" r="-3282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53328B33-2944-41C7-B404-01BD75059B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6167" y="2561183"/>
            <a:ext cx="8292191" cy="2767592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063599EC-1BED-422A-9D6D-FFB0517F7C7F}"/>
              </a:ext>
            </a:extLst>
          </p:cNvPr>
          <p:cNvSpPr/>
          <p:nvPr/>
        </p:nvSpPr>
        <p:spPr bwMode="auto">
          <a:xfrm>
            <a:off x="7979948" y="2353642"/>
            <a:ext cx="996372" cy="1020557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8AB00B-4451-4CF2-864F-D259743FA2AA}"/>
              </a:ext>
            </a:extLst>
          </p:cNvPr>
          <p:cNvSpPr/>
          <p:nvPr/>
        </p:nvSpPr>
        <p:spPr>
          <a:xfrm>
            <a:off x="3507445" y="2111117"/>
            <a:ext cx="12266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</a:t>
            </a:r>
            <a:endParaRPr lang="en-US" sz="220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8485D2-685F-4B78-9952-12760F9B4AA5}"/>
              </a:ext>
            </a:extLst>
          </p:cNvPr>
          <p:cNvSpPr/>
          <p:nvPr/>
        </p:nvSpPr>
        <p:spPr>
          <a:xfrm>
            <a:off x="5013398" y="2134018"/>
            <a:ext cx="12266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</a:t>
            </a:r>
            <a:endParaRPr lang="en-US" sz="2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19F39B-78E3-41EB-9D33-9D58BFCD2DA2}"/>
              </a:ext>
            </a:extLst>
          </p:cNvPr>
          <p:cNvSpPr/>
          <p:nvPr/>
        </p:nvSpPr>
        <p:spPr>
          <a:xfrm>
            <a:off x="8976320" y="2492897"/>
            <a:ext cx="135165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charset="-122"/>
              </a:rPr>
              <a:t>1024 bits?</a:t>
            </a:r>
            <a:endParaRPr lang="en-US" sz="22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028" y="-4477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SHA-512 Initial Process (I)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5703" y="2416682"/>
            <a:ext cx="7848600" cy="102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Length(M)=24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2400" b="1">
                <a:latin typeface="Times New Roman" charset="0"/>
                <a:ea typeface="宋体" charset="-122"/>
              </a:rPr>
              <a:t>M</a:t>
            </a:r>
            <a:r>
              <a:rPr lang="en-US" altLang="zh-CN" sz="2400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2400" b="1">
                <a:latin typeface="Times New Roman" charset="0"/>
                <a:ea typeface="宋体" charset="-122"/>
              </a:rPr>
              <a:t> = M || 1(0</a:t>
            </a:r>
            <a:r>
              <a:rPr lang="en-US" altLang="zh-CN" sz="2400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2400" b="1">
                <a:latin typeface="Script MT Bold" charset="0"/>
                <a:ea typeface="宋体" charset="-122"/>
              </a:rPr>
              <a:t> </a:t>
            </a:r>
            <a:r>
              <a:rPr lang="en-US" altLang="zh-CN" sz="2400" b="1">
                <a:latin typeface="Times New Roman" charset="0"/>
                <a:ea typeface="宋体" charset="-122"/>
              </a:rPr>
              <a:t>|| b</a:t>
            </a:r>
            <a:r>
              <a:rPr lang="en-US" altLang="zh-CN" sz="2400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2400" b="1">
                <a:latin typeface="Times New Roman" charset="0"/>
                <a:ea typeface="宋体" charset="-122"/>
              </a:rPr>
              <a:t>(L), where </a:t>
            </a:r>
            <a:r>
              <a:rPr lang="en-US" altLang="zh-CN" sz="2400" b="1">
                <a:latin typeface="Script MT Bold" charset="0"/>
                <a:ea typeface="宋体" charset="-122"/>
              </a:rPr>
              <a:t>l</a:t>
            </a:r>
            <a:r>
              <a:rPr lang="en-US" altLang="zh-CN" sz="2400" b="1">
                <a:latin typeface="Times New Roman" charset="0"/>
                <a:ea typeface="宋体" charset="-122"/>
              </a:rPr>
              <a:t> =1024 -24 -1 -128 = 871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700">
                <a:ea typeface="宋体" charset="-122"/>
              </a:rPr>
              <a:t>	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526183" y="1306870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705694" y="1768535"/>
            <a:ext cx="2914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Example: M=abc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397B45-8290-4ECB-A53C-1846A9BD07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244" y="3920124"/>
            <a:ext cx="8064896" cy="1564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944B56E-18EE-4328-B17A-F260C631239D}"/>
              </a:ext>
            </a:extLst>
          </p:cNvPr>
          <p:cNvSpPr txBox="1"/>
          <p:nvPr/>
        </p:nvSpPr>
        <p:spPr>
          <a:xfrm>
            <a:off x="7836942" y="5094432"/>
            <a:ext cx="404278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/>
              <a:t>L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FB3E6E-CFE2-4DF8-9ADF-17E858DE4ED7}"/>
              </a:ext>
            </a:extLst>
          </p:cNvPr>
          <p:cNvCxnSpPr>
            <a:stCxn id="7" idx="3"/>
          </p:cNvCxnSpPr>
          <p:nvPr/>
        </p:nvCxnSpPr>
        <p:spPr bwMode="auto">
          <a:xfrm flipV="1">
            <a:off x="3620274" y="1987413"/>
            <a:ext cx="829836" cy="1195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85FE6C1-6013-4F10-8553-2757948D2E27}"/>
              </a:ext>
            </a:extLst>
          </p:cNvPr>
          <p:cNvSpPr/>
          <p:nvPr/>
        </p:nvSpPr>
        <p:spPr>
          <a:xfrm>
            <a:off x="4583832" y="1700808"/>
            <a:ext cx="2314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/>
              <a:t>M’ (1024 bits)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85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6">
            <a:extLst>
              <a:ext uri="{FF2B5EF4-FFF2-40B4-BE49-F238E27FC236}">
                <a16:creationId xmlns:a16="http://schemas.microsoft.com/office/drawing/2014/main" id="{E2E99F95-6CF8-4C8B-830B-C058AD96F9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78655" y="61119"/>
            <a:ext cx="7543800" cy="1020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/>
              <a:t>SHA-512 Initial Process (II)</a:t>
            </a:r>
          </a:p>
        </p:txBody>
      </p:sp>
      <p:sp>
        <p:nvSpPr>
          <p:cNvPr id="13317" name="Rectangle 3">
            <a:extLst>
              <a:ext uri="{FF2B5EF4-FFF2-40B4-BE49-F238E27FC236}">
                <a16:creationId xmlns:a16="http://schemas.microsoft.com/office/drawing/2014/main" id="{08EB796E-9FA9-4FA5-84BA-D4FBE31434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1152525"/>
            <a:ext cx="9617682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Set </a:t>
            </a:r>
            <a:r>
              <a:rPr lang="en-US" altLang="zh-CN" sz="180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>
                <a:latin typeface="Times New Roman" charset="0"/>
                <a:ea typeface="宋体" charset="-122"/>
              </a:rPr>
              <a:t> = 2</a:t>
            </a:r>
            <a:r>
              <a:rPr lang="en-US" altLang="zh-CN" sz="1800" baseline="30000">
                <a:latin typeface="Times New Roman" charset="0"/>
                <a:ea typeface="宋体" charset="-122"/>
              </a:rPr>
              <a:t>128 </a:t>
            </a:r>
            <a:r>
              <a:rPr lang="en-US" altLang="zh-CN" sz="1800">
                <a:latin typeface="Times New Roman" charset="0"/>
                <a:ea typeface="宋体" charset="-122"/>
                <a:cs typeface="Times New Roman" charset="0"/>
              </a:rPr>
              <a:t>– </a:t>
            </a:r>
            <a:r>
              <a:rPr lang="en-US" altLang="zh-CN" sz="1800">
                <a:latin typeface="Times New Roman" charset="0"/>
                <a:ea typeface="宋体" charset="-122"/>
              </a:rPr>
              <a:t>1</a:t>
            </a:r>
            <a:r>
              <a:rPr lang="en-US" altLang="zh-CN" sz="1800">
                <a:ea typeface="宋体" charset="-122"/>
              </a:rPr>
              <a:t> and </a:t>
            </a:r>
            <a:r>
              <a:rPr lang="en-US" altLang="zh-CN" sz="180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>
                <a:latin typeface="Times New Roman" charset="0"/>
                <a:ea typeface="宋体" charset="-122"/>
              </a:rPr>
              <a:t> = 512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latin typeface="Times New Roman" charset="0"/>
                <a:ea typeface="宋体" charset="-122"/>
              </a:rPr>
              <a:t>M</a:t>
            </a:r>
            <a:r>
              <a:rPr lang="en-US" altLang="zh-CN" sz="1800">
                <a:ea typeface="宋体" charset="-122"/>
              </a:rPr>
              <a:t> is a binary with </a:t>
            </a:r>
            <a:r>
              <a:rPr lang="en-US" altLang="zh-CN" sz="1800">
                <a:latin typeface="Times New Roman" charset="0"/>
                <a:ea typeface="宋体" charset="-122"/>
              </a:rPr>
              <a:t>|M| = L ≤ </a:t>
            </a:r>
            <a:r>
              <a:rPr lang="en-US" altLang="zh-CN" sz="1800" err="1">
                <a:latin typeface="Times New Roman" charset="0"/>
                <a:ea typeface="宋体" charset="-122"/>
              </a:rPr>
              <a:t>Γ</a:t>
            </a:r>
            <a:r>
              <a:rPr lang="en-US" altLang="zh-CN" sz="1800">
                <a:ea typeface="宋体" charset="-122"/>
              </a:rPr>
              <a:t> 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Represent </a:t>
            </a:r>
            <a:r>
              <a:rPr lang="en-US" altLang="zh-CN" sz="1800">
                <a:latin typeface="Times New Roman" charset="0"/>
                <a:ea typeface="宋体" charset="-122"/>
              </a:rPr>
              <a:t>L</a:t>
            </a:r>
            <a:r>
              <a:rPr lang="en-US" altLang="zh-CN" sz="1800">
                <a:ea typeface="宋体" charset="-122"/>
              </a:rPr>
              <a:t> as a 128-bit binary string, denoted by </a:t>
            </a:r>
            <a:r>
              <a:rPr lang="en-US" altLang="zh-CN" sz="1800">
                <a:latin typeface="Times New Roman" charset="0"/>
                <a:ea typeface="宋体" charset="-122"/>
              </a:rPr>
              <a:t>b</a:t>
            </a:r>
            <a:r>
              <a:rPr lang="en-US" altLang="zh-CN" sz="1800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1800">
                <a:latin typeface="Times New Roman" charset="0"/>
                <a:ea typeface="宋体" charset="-122"/>
              </a:rPr>
              <a:t>(L)</a:t>
            </a: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Pad </a:t>
            </a:r>
            <a:r>
              <a:rPr lang="en-US" altLang="zh-CN" sz="1800">
                <a:latin typeface="Times New Roman" charset="0"/>
                <a:ea typeface="宋体" charset="-122"/>
              </a:rPr>
              <a:t>M</a:t>
            </a:r>
            <a:r>
              <a:rPr lang="en-US" altLang="zh-CN" sz="1800">
                <a:ea typeface="宋体" charset="-122"/>
              </a:rPr>
              <a:t> to produce a new binary string </a:t>
            </a:r>
            <a:r>
              <a:rPr lang="en-US" altLang="zh-CN" sz="1800">
                <a:latin typeface="Times New Roman" charset="0"/>
                <a:ea typeface="宋体" charset="-122"/>
              </a:rPr>
              <a:t>M’</a:t>
            </a:r>
            <a:r>
              <a:rPr lang="en-US" altLang="zh-CN" sz="1800">
                <a:ea typeface="宋体" charset="-122"/>
              </a:rPr>
              <a:t> as follows: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r>
              <a:rPr lang="en-US" altLang="zh-CN" sz="1800">
                <a:ea typeface="宋体" charset="-122"/>
              </a:rPr>
              <a:t>                                </a:t>
            </a:r>
            <a:r>
              <a:rPr lang="en-US" altLang="zh-CN" sz="1800" b="1">
                <a:latin typeface="Times New Roman" charset="0"/>
                <a:ea typeface="宋体" charset="-122"/>
              </a:rPr>
              <a:t>M</a:t>
            </a:r>
            <a:r>
              <a:rPr lang="en-US" altLang="zh-CN" sz="1800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1800" b="1">
                <a:latin typeface="Times New Roman" charset="0"/>
                <a:ea typeface="宋体" charset="-122"/>
              </a:rPr>
              <a:t> = M || 1(0</a:t>
            </a:r>
            <a:r>
              <a:rPr lang="en-US" altLang="zh-CN" sz="1800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sz="1800" b="1">
                <a:latin typeface="Times" panose="02020603050405020304" pitchFamily="18" charset="0"/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sz="1800" b="1">
                <a:latin typeface="Script MT Bold" charset="0"/>
                <a:ea typeface="宋体" charset="-122"/>
              </a:rPr>
              <a:t> </a:t>
            </a:r>
            <a:r>
              <a:rPr lang="en-US" altLang="zh-CN" sz="1800" b="1">
                <a:latin typeface="Times New Roman" charset="0"/>
                <a:ea typeface="宋体" charset="-122"/>
              </a:rPr>
              <a:t>|| b</a:t>
            </a:r>
            <a:r>
              <a:rPr lang="en-US" altLang="zh-CN" sz="1800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sz="1800" b="1">
                <a:latin typeface="Times New Roman" charset="0"/>
                <a:ea typeface="宋体" charset="-122"/>
              </a:rPr>
              <a:t>(L), where </a:t>
            </a:r>
            <a:r>
              <a:rPr lang="en-US" altLang="zh-CN" sz="1800" b="1">
                <a:latin typeface="Script MT Bold" charset="0"/>
                <a:ea typeface="宋体" charset="-122"/>
              </a:rPr>
              <a:t>l</a:t>
            </a:r>
            <a:r>
              <a:rPr lang="en-US" altLang="zh-CN" sz="1800" b="1">
                <a:latin typeface="Times New Roman" charset="0"/>
                <a:ea typeface="宋体" charset="-122"/>
              </a:rPr>
              <a:t>  ≥ 0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r>
              <a:rPr lang="en-US" altLang="zh-CN" sz="1600">
                <a:latin typeface="Times New Roman" charset="0"/>
                <a:ea typeface="宋体" charset="-122"/>
              </a:rPr>
              <a:t>       </a:t>
            </a:r>
            <a:r>
              <a:rPr lang="en-US" altLang="zh-CN" sz="1800">
                <a:ea typeface="宋体" charset="-122"/>
              </a:rPr>
              <a:t>such that </a:t>
            </a:r>
            <a:r>
              <a:rPr lang="en-US" altLang="zh-CN" sz="1800">
                <a:latin typeface="Times New Roman" charset="0"/>
                <a:ea typeface="宋体" charset="-122"/>
              </a:rPr>
              <a:t>|M’|</a:t>
            </a:r>
            <a:r>
              <a:rPr lang="en-US" altLang="zh-CN" sz="1800">
                <a:ea typeface="宋体" charset="-122"/>
              </a:rPr>
              <a:t> (denoted by </a:t>
            </a:r>
            <a:r>
              <a:rPr lang="en-US" altLang="zh-CN" sz="1800">
                <a:latin typeface="Times New Roman" charset="0"/>
                <a:ea typeface="宋体" charset="-122"/>
              </a:rPr>
              <a:t>L</a:t>
            </a:r>
            <a:r>
              <a:rPr lang="en-US" altLang="zh-CN" sz="1800">
                <a:ea typeface="宋体" charset="-122"/>
              </a:rPr>
              <a:t>’) is divisible by 1024. We have</a:t>
            </a:r>
          </a:p>
          <a:p>
            <a:pPr eaLnBrk="1" hangingPunct="1">
              <a:buClr>
                <a:srgbClr val="9E9EFF"/>
              </a:buClr>
              <a:buNone/>
              <a:defRPr/>
            </a:pPr>
            <a:r>
              <a:rPr lang="en-US" altLang="zh-CN" sz="1800">
                <a:ea typeface="宋体" charset="-122"/>
              </a:rPr>
              <a:t>	                          </a:t>
            </a:r>
            <a:r>
              <a:rPr lang="en-US" altLang="zh-CN" sz="1800">
                <a:latin typeface="Times New Roman" charset="0"/>
                <a:ea typeface="宋体" charset="-122"/>
              </a:rPr>
              <a:t>L</a:t>
            </a:r>
            <a:r>
              <a:rPr lang="en-US" altLang="zh-CN" sz="1800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sz="1800">
                <a:latin typeface="Times New Roman" charset="0"/>
                <a:ea typeface="宋体" charset="-122"/>
              </a:rPr>
              <a:t> = L + (1 + </a:t>
            </a:r>
            <a:r>
              <a:rPr lang="en-US" altLang="zh-CN" sz="1800">
                <a:latin typeface="Script MT Bold" charset="0"/>
                <a:ea typeface="宋体" charset="-122"/>
              </a:rPr>
              <a:t>l</a:t>
            </a:r>
            <a:r>
              <a:rPr lang="en-US" altLang="zh-CN" sz="1800">
                <a:latin typeface="Times New Roman" charset="0"/>
                <a:ea typeface="宋体" charset="-122"/>
              </a:rPr>
              <a:t>) + 128 = L + </a:t>
            </a:r>
            <a:r>
              <a:rPr lang="en-US" altLang="zh-CN" sz="1800">
                <a:latin typeface="Script MT Bold" charset="0"/>
                <a:ea typeface="宋体" charset="-122"/>
              </a:rPr>
              <a:t>l </a:t>
            </a:r>
            <a:r>
              <a:rPr lang="en-US" altLang="zh-CN" sz="1800">
                <a:latin typeface="Times New Roman" charset="0"/>
                <a:ea typeface="宋体" charset="-122"/>
              </a:rPr>
              <a:t>+ 129 = L + (1024 – 895) + </a:t>
            </a:r>
            <a:r>
              <a:rPr lang="en-US" altLang="zh-CN" sz="1800">
                <a:latin typeface="Script MT Bold" charset="0"/>
                <a:ea typeface="宋体" charset="-122"/>
              </a:rPr>
              <a:t>l </a:t>
            </a:r>
            <a:endParaRPr lang="en-US" altLang="zh-CN" sz="1800">
              <a:latin typeface="Times New Roman" charset="0"/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latin typeface="Times New Roman" charset="0"/>
                <a:ea typeface="宋体" charset="-122"/>
              </a:rPr>
              <a:t>L </a:t>
            </a:r>
            <a:r>
              <a:rPr lang="en-US" altLang="zh-CN" sz="1800">
                <a:ea typeface="宋体" charset="-122"/>
              </a:rPr>
              <a:t>can be represented as  </a:t>
            </a:r>
          </a:p>
          <a:p>
            <a:pPr eaLnBrk="1" hangingPunct="1"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Hence, </a:t>
            </a:r>
            <a:r>
              <a:rPr lang="en-US" altLang="zh-CN" sz="1800">
                <a:latin typeface="Script MT Bold" charset="0"/>
                <a:ea typeface="宋体" charset="-122"/>
              </a:rPr>
              <a:t>l</a:t>
            </a:r>
            <a:r>
              <a:rPr lang="en-US" altLang="zh-CN" sz="1800">
                <a:ea typeface="宋体" charset="-122"/>
              </a:rPr>
              <a:t> can be determined as follows:</a:t>
            </a: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endParaRPr lang="en-US" altLang="zh-CN" sz="1800">
              <a:ea typeface="宋体" charset="-122"/>
            </a:endParaRPr>
          </a:p>
          <a:p>
            <a:pPr eaLnBrk="1" hangingPunct="1">
              <a:buClr>
                <a:srgbClr val="9E9EFF"/>
              </a:buClr>
              <a:defRPr/>
            </a:pPr>
            <a:r>
              <a:rPr lang="en-US" altLang="zh-CN" sz="1800">
                <a:ea typeface="宋体" charset="-122"/>
              </a:rPr>
              <a:t>Thus, </a:t>
            </a:r>
            <a:r>
              <a:rPr lang="en-US" altLang="zh-CN" sz="1800">
                <a:latin typeface="Times New Roman" charset="0"/>
                <a:ea typeface="宋体" charset="-122"/>
              </a:rPr>
              <a:t>L’</a:t>
            </a:r>
            <a:r>
              <a:rPr lang="en-US" altLang="zh-CN" sz="1800">
                <a:ea typeface="宋体" charset="-122"/>
              </a:rPr>
              <a:t> is divisible by 1024. Let </a:t>
            </a:r>
            <a:r>
              <a:rPr lang="en-US" altLang="zh-CN" sz="1800">
                <a:latin typeface="Times New Roman" charset="0"/>
                <a:ea typeface="宋体" charset="-122"/>
              </a:rPr>
              <a:t>L’ = 1024N</a:t>
            </a:r>
            <a:r>
              <a:rPr lang="en-US" altLang="zh-CN" sz="1800">
                <a:ea typeface="宋体" charset="-122"/>
              </a:rPr>
              <a:t> and write as a sequence of 1024-bit blocks: </a:t>
            </a:r>
            <a:r>
              <a:rPr lang="en-US" altLang="zh-CN" sz="2000">
                <a:latin typeface="Times New Roman" charset="0"/>
                <a:ea typeface="宋体" charset="-122"/>
              </a:rPr>
              <a:t>M’ = M</a:t>
            </a:r>
            <a:r>
              <a:rPr lang="en-US" altLang="zh-CN" sz="2000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 sz="2000">
                <a:latin typeface="Times New Roman" charset="0"/>
                <a:ea typeface="宋体" charset="-122"/>
              </a:rPr>
              <a:t>M</a:t>
            </a:r>
            <a:r>
              <a:rPr lang="en-US" altLang="zh-CN" sz="2000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 sz="2000">
                <a:latin typeface="Times New Roman" charset="0"/>
                <a:ea typeface="宋体" charset="-122"/>
              </a:rPr>
              <a:t>…M</a:t>
            </a:r>
            <a:r>
              <a:rPr lang="en-US" altLang="zh-CN" sz="2000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 sz="2000">
                <a:latin typeface="Times New Roman" charset="0"/>
                <a:ea typeface="宋体" charset="-122"/>
              </a:rPr>
              <a:t> </a:t>
            </a:r>
          </a:p>
          <a:p>
            <a:pPr lvl="1" eaLnBrk="1" hangingPunct="1">
              <a:buClr>
                <a:srgbClr val="9E9EFF"/>
              </a:buClr>
              <a:buFont typeface="Wingdings" charset="2"/>
              <a:buNone/>
              <a:defRPr/>
            </a:pPr>
            <a:endParaRPr lang="en-US" altLang="zh-CN" sz="1600">
              <a:ea typeface="宋体" charset="-122"/>
            </a:endParaRPr>
          </a:p>
        </p:txBody>
      </p:sp>
      <p:pic>
        <p:nvPicPr>
          <p:cNvPr id="32772" name="Picture 13" descr="sha512b">
            <a:extLst>
              <a:ext uri="{FF2B5EF4-FFF2-40B4-BE49-F238E27FC236}">
                <a16:creationId xmlns:a16="http://schemas.microsoft.com/office/drawing/2014/main" id="{810DCA34-0BFD-4A67-B7B3-566F32339DB7}"/>
              </a:ext>
            </a:extLst>
          </p:cNvPr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99741" y="4724400"/>
            <a:ext cx="6010859" cy="8001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F74DB27-5E77-44F0-A78F-08FAC52AD07A}"/>
              </a:ext>
            </a:extLst>
          </p:cNvPr>
          <p:cNvSpPr/>
          <p:nvPr/>
        </p:nvSpPr>
        <p:spPr>
          <a:xfrm>
            <a:off x="7592981" y="1153536"/>
            <a:ext cx="286411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Padding process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E596F3-5305-442C-8B80-96CCDC63E4AA}"/>
              </a:ext>
            </a:extLst>
          </p:cNvPr>
          <p:cNvSpPr/>
          <p:nvPr/>
        </p:nvSpPr>
        <p:spPr>
          <a:xfrm>
            <a:off x="8229601" y="1586707"/>
            <a:ext cx="19988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>
              <a:buClr>
                <a:srgbClr val="9E9EFF"/>
              </a:buClr>
              <a:buSzTx/>
            </a:pPr>
            <a:r>
              <a:rPr lang="en-US" altLang="zh-CN" sz="2400" b="1"/>
              <a:t>M       </a:t>
            </a:r>
            <a:r>
              <a:rPr lang="en-US" altLang="zh-CN" sz="2400" b="1" err="1"/>
              <a:t>M</a:t>
            </a:r>
            <a:r>
              <a:rPr lang="en-US" altLang="zh-CN" sz="2400" b="1"/>
              <a:t>’ 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446532B-4C6C-4B5C-B667-52B9195D7802}"/>
              </a:ext>
            </a:extLst>
          </p:cNvPr>
          <p:cNvCxnSpPr>
            <a:cxnSpLocks/>
          </p:cNvCxnSpPr>
          <p:nvPr/>
        </p:nvCxnSpPr>
        <p:spPr bwMode="auto">
          <a:xfrm>
            <a:off x="9020685" y="1838295"/>
            <a:ext cx="53037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32770" name="Picture 12" descr="sha512a">
            <a:extLst>
              <a:ext uri="{FF2B5EF4-FFF2-40B4-BE49-F238E27FC236}">
                <a16:creationId xmlns:a16="http://schemas.microsoft.com/office/drawing/2014/main" id="{BD910EC4-D710-4942-B422-1E140C664E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121922" y="3629025"/>
            <a:ext cx="3469503" cy="5905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Double Bracket 4">
            <a:extLst>
              <a:ext uri="{FF2B5EF4-FFF2-40B4-BE49-F238E27FC236}">
                <a16:creationId xmlns:a16="http://schemas.microsoft.com/office/drawing/2014/main" id="{B13B8D37-68E2-43A5-8639-D08D2B5BBB24}"/>
              </a:ext>
            </a:extLst>
          </p:cNvPr>
          <p:cNvSpPr/>
          <p:nvPr/>
        </p:nvSpPr>
        <p:spPr bwMode="auto">
          <a:xfrm>
            <a:off x="6298648" y="3733800"/>
            <a:ext cx="1292777" cy="304800"/>
          </a:xfrm>
          <a:prstGeom prst="bracketPair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32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F6F0BD-0288-4DA2-85FA-50820A8ADCB9}"/>
              </a:ext>
            </a:extLst>
          </p:cNvPr>
          <p:cNvSpPr/>
          <p:nvPr/>
        </p:nvSpPr>
        <p:spPr>
          <a:xfrm>
            <a:off x="7968208" y="1984355"/>
            <a:ext cx="3877856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 </a:t>
            </a:r>
            <a:r>
              <a:rPr lang="en-US" altLang="zh-CN" b="1">
                <a:latin typeface="Times New Roman" charset="0"/>
                <a:ea typeface="宋体" charset="-122"/>
              </a:rPr>
              <a:t>M</a:t>
            </a:r>
            <a:r>
              <a:rPr lang="en-US" altLang="zh-CN" b="1" baseline="30000">
                <a:latin typeface="Times New Roman" charset="0"/>
                <a:ea typeface="宋体" charset="-122"/>
              </a:rPr>
              <a:t>’</a:t>
            </a:r>
            <a:r>
              <a:rPr lang="en-US" altLang="zh-CN" b="1">
                <a:latin typeface="Times New Roman" charset="0"/>
                <a:ea typeface="宋体" charset="-122"/>
              </a:rPr>
              <a:t> = M || 1(0</a:t>
            </a:r>
            <a:r>
              <a:rPr lang="en-US" altLang="zh-CN" b="1" baseline="30000">
                <a:latin typeface="Script MT Bold" charset="0"/>
                <a:ea typeface="宋体" charset="-122"/>
              </a:rPr>
              <a:t>l</a:t>
            </a:r>
            <a:r>
              <a:rPr lang="en-US" altLang="zh-CN" b="1">
                <a:ea typeface="宋体" charset="-122"/>
                <a:cs typeface="Times" panose="02020603050405020304" pitchFamily="18" charset="0"/>
              </a:rPr>
              <a:t>)</a:t>
            </a:r>
            <a:r>
              <a:rPr lang="en-US" altLang="zh-CN" b="1">
                <a:latin typeface="Script MT Bold" charset="0"/>
                <a:ea typeface="宋体" charset="-122"/>
              </a:rPr>
              <a:t> </a:t>
            </a:r>
            <a:r>
              <a:rPr lang="en-US" altLang="zh-CN" b="1">
                <a:latin typeface="Times New Roman" charset="0"/>
                <a:ea typeface="宋体" charset="-122"/>
              </a:rPr>
              <a:t>|| b</a:t>
            </a:r>
            <a:r>
              <a:rPr lang="en-US" altLang="zh-CN" b="1" baseline="-25000">
                <a:latin typeface="Times New Roman" charset="0"/>
                <a:ea typeface="宋体" charset="-122"/>
              </a:rPr>
              <a:t>128</a:t>
            </a:r>
            <a:r>
              <a:rPr lang="en-US" altLang="zh-CN" b="1">
                <a:latin typeface="Times New Roman" charset="0"/>
                <a:ea typeface="宋体" charset="-122"/>
              </a:rPr>
              <a:t>(L),</a:t>
            </a:r>
          </a:p>
          <a:p>
            <a:r>
              <a:rPr lang="en-US" altLang="zh-CN" b="1">
                <a:latin typeface="Times New Roman" charset="0"/>
                <a:ea typeface="宋体" charset="-122"/>
              </a:rPr>
              <a:t> where </a:t>
            </a:r>
            <a:r>
              <a:rPr lang="en-US" altLang="zh-CN" b="1">
                <a:latin typeface="Script MT Bold" charset="0"/>
                <a:ea typeface="宋体" charset="-122"/>
              </a:rPr>
              <a:t>l</a:t>
            </a:r>
            <a:r>
              <a:rPr lang="en-US" altLang="zh-CN" b="1">
                <a:latin typeface="Times New Roman" charset="0"/>
                <a:ea typeface="宋体" charset="-122"/>
              </a:rPr>
              <a:t>  ≥ 0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4A5814-9374-4405-B0A8-0216C21E33A7}"/>
              </a:ext>
            </a:extLst>
          </p:cNvPr>
          <p:cNvSpPr/>
          <p:nvPr/>
        </p:nvSpPr>
        <p:spPr>
          <a:xfrm>
            <a:off x="8256240" y="3046601"/>
            <a:ext cx="27981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>
              <a:buClr>
                <a:srgbClr val="9E9EFF"/>
              </a:buClr>
              <a:defRPr/>
            </a:pPr>
            <a:r>
              <a:rPr lang="en-US" altLang="zh-CN">
                <a:latin typeface="Times New Roman" charset="0"/>
                <a:ea typeface="宋体" charset="-122"/>
              </a:rPr>
              <a:t>M’ = M</a:t>
            </a:r>
            <a:r>
              <a:rPr lang="en-US" altLang="zh-CN" baseline="-25000">
                <a:latin typeface="Times New Roman" charset="0"/>
                <a:ea typeface="宋体" charset="-122"/>
              </a:rPr>
              <a:t>1</a:t>
            </a:r>
            <a:r>
              <a:rPr lang="en-US" altLang="zh-CN">
                <a:latin typeface="Times New Roman" charset="0"/>
                <a:ea typeface="宋体" charset="-122"/>
              </a:rPr>
              <a:t>M</a:t>
            </a:r>
            <a:r>
              <a:rPr lang="en-US" altLang="zh-CN" baseline="-25000">
                <a:latin typeface="Times New Roman" charset="0"/>
                <a:ea typeface="宋体" charset="-122"/>
              </a:rPr>
              <a:t>2</a:t>
            </a:r>
            <a:r>
              <a:rPr lang="en-US" altLang="zh-CN">
                <a:latin typeface="Times New Roman" charset="0"/>
                <a:ea typeface="宋体" charset="-122"/>
              </a:rPr>
              <a:t>…M</a:t>
            </a:r>
            <a:r>
              <a:rPr lang="en-US" altLang="zh-CN" baseline="-25000">
                <a:latin typeface="Times New Roman" charset="0"/>
                <a:ea typeface="宋体" charset="-122"/>
              </a:rPr>
              <a:t>N</a:t>
            </a:r>
            <a:r>
              <a:rPr lang="en-US" altLang="zh-CN">
                <a:latin typeface="Times New Roman" charset="0"/>
                <a:ea typeface="宋体" charset="-122"/>
              </a:rPr>
              <a:t>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9EDE813-23E2-41D8-8862-6E370C050C17}"/>
              </a:ext>
            </a:extLst>
          </p:cNvPr>
          <p:cNvCxnSpPr>
            <a:cxnSpLocks/>
          </p:cNvCxnSpPr>
          <p:nvPr/>
        </p:nvCxnSpPr>
        <p:spPr bwMode="auto">
          <a:xfrm>
            <a:off x="7968208" y="1081881"/>
            <a:ext cx="0" cy="28424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EAC22-A758-4552-8811-C0CA5CDE20EE}"/>
                  </a:ext>
                </a:extLst>
              </p:cNvPr>
              <p:cNvSpPr txBox="1"/>
              <p:nvPr/>
            </p:nvSpPr>
            <p:spPr>
              <a:xfrm>
                <a:off x="8158970" y="3683094"/>
                <a:ext cx="28184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𝑒𝑛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 =1024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EEAC22-A758-4552-8811-C0CA5CDE20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8970" y="3683094"/>
                <a:ext cx="2818464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9284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>
            <a:extLst>
              <a:ext uri="{FF2B5EF4-FFF2-40B4-BE49-F238E27FC236}">
                <a16:creationId xmlns:a16="http://schemas.microsoft.com/office/drawing/2014/main" id="{D1163577-4D4D-476E-AA57-D47EA81A1B3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/>
        <p:txBody>
          <a:bodyPr anchor="ctr"/>
          <a:lstStyle/>
          <a:p>
            <a:pPr eaLnBrk="1" hangingPunct="1">
              <a:defRPr/>
            </a:pPr>
            <a:r>
              <a:rPr lang="en-US" altLang="zh-CN" sz="3600">
                <a:ea typeface="宋体" charset="-122"/>
              </a:rPr>
              <a:t>SHA-512 Initial Process (II)</a:t>
            </a:r>
            <a:endParaRPr lang="zh-CN" altLang="en-US" sz="3600">
              <a:ea typeface="宋体" charset="-122"/>
            </a:endParaRPr>
          </a:p>
        </p:txBody>
      </p:sp>
      <p:sp>
        <p:nvSpPr>
          <p:cNvPr id="30722" name="Rectangle 9">
            <a:extLst>
              <a:ext uri="{FF2B5EF4-FFF2-40B4-BE49-F238E27FC236}">
                <a16:creationId xmlns:a16="http://schemas.microsoft.com/office/drawing/2014/main" id="{D9466FD0-5969-4630-96C0-9E9329408A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919" y="-8317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>
              <a:latin typeface="Garamond" panose="02020404030301010803" pitchFamily="18" charset="0"/>
            </a:endParaRP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51192F82-260F-417C-8459-81EF2740D9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808" y="1131235"/>
            <a:ext cx="503456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</a:tabLst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41313" indent="-341313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tabLst>
                <a:tab pos="0" algn="l"/>
              </a:tabLst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798513" indent="-341313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tabLst>
                <a:tab pos="0" algn="l"/>
              </a:tabLst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tabLst>
                <a:tab pos="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Clr>
                <a:srgbClr val="9E9EFF"/>
              </a:buClr>
              <a:buSzTx/>
              <a:buFont typeface="Wingdings" panose="05000000000000000000" pitchFamily="2" charset="2"/>
              <a:buChar char=""/>
            </a:pPr>
            <a:r>
              <a:rPr lang="en-US" altLang="zh-CN" sz="2400"/>
              <a:t>SHA-512 uses a 512-bit IV </a:t>
            </a:r>
          </a:p>
          <a:p>
            <a:pPr lvl="1">
              <a:buClr>
                <a:srgbClr val="9E9EFF"/>
              </a:buClr>
              <a:buSzTx/>
              <a:buFont typeface="Wingdings" panose="05000000000000000000" pitchFamily="2" charset="2"/>
              <a:buChar char=""/>
            </a:pPr>
            <a:r>
              <a:rPr lang="en-US" altLang="zh-CN" sz="2400"/>
              <a:t>Let r</a:t>
            </a:r>
            <a:r>
              <a:rPr lang="en-US" altLang="zh-CN" sz="2400" baseline="-25000"/>
              <a:t>1</a:t>
            </a:r>
            <a:r>
              <a:rPr lang="en-US" altLang="zh-CN" sz="2400"/>
              <a:t>, r</a:t>
            </a:r>
            <a:r>
              <a:rPr lang="en-US" altLang="zh-CN" sz="2400" baseline="-25000"/>
              <a:t>2</a:t>
            </a:r>
            <a:r>
              <a:rPr lang="en-US" altLang="zh-CN" sz="2400"/>
              <a:t>, r</a:t>
            </a:r>
            <a:r>
              <a:rPr lang="en-US" altLang="zh-CN" sz="2400" baseline="-25000"/>
              <a:t>3</a:t>
            </a:r>
            <a:r>
              <a:rPr lang="en-US" altLang="zh-CN" sz="2400"/>
              <a:t>, r</a:t>
            </a:r>
            <a:r>
              <a:rPr lang="en-US" altLang="zh-CN" sz="2400" baseline="-25000"/>
              <a:t>4</a:t>
            </a:r>
            <a:r>
              <a:rPr lang="en-US" altLang="zh-CN" sz="2400"/>
              <a:t>, r</a:t>
            </a:r>
            <a:r>
              <a:rPr lang="en-US" altLang="zh-CN" sz="2400" baseline="-25000"/>
              <a:t>5</a:t>
            </a:r>
            <a:r>
              <a:rPr lang="en-US" altLang="zh-CN" sz="2400"/>
              <a:t>, r</a:t>
            </a:r>
            <a:r>
              <a:rPr lang="en-US" altLang="zh-CN" sz="2400" baseline="-25000"/>
              <a:t>6</a:t>
            </a:r>
            <a:r>
              <a:rPr lang="en-US" altLang="zh-CN" sz="2400"/>
              <a:t>, r</a:t>
            </a:r>
            <a:r>
              <a:rPr lang="en-US" altLang="zh-CN" sz="2400" baseline="-25000"/>
              <a:t>7,</a:t>
            </a:r>
            <a:r>
              <a:rPr lang="en-US" altLang="zh-CN" sz="2400"/>
              <a:t> and r</a:t>
            </a:r>
            <a:r>
              <a:rPr lang="en-US" altLang="zh-CN" sz="2400" baseline="-25000"/>
              <a:t>8</a:t>
            </a:r>
            <a:r>
              <a:rPr lang="en-US" altLang="zh-CN" sz="2400"/>
              <a:t> be eight 64-bit registers</a:t>
            </a:r>
            <a:endParaRPr lang="en-US" altLang="zh-CN" sz="2000"/>
          </a:p>
          <a:p>
            <a:pPr lvl="2">
              <a:buClr>
                <a:srgbClr val="9E9EFF"/>
              </a:buClr>
              <a:buSzPct val="85000"/>
              <a:buFont typeface="Wingdings" panose="05000000000000000000" pitchFamily="2" charset="2"/>
              <a:buChar char="q"/>
            </a:pPr>
            <a:r>
              <a:rPr lang="en-US" altLang="zh-CN" sz="2000"/>
              <a:t>Initially they are set to, respectively, the 64-bit binary string in the prefix of the fractional component of the </a:t>
            </a:r>
            <a:r>
              <a:rPr lang="en-US" altLang="zh-CN" sz="2000">
                <a:solidFill>
                  <a:srgbClr val="FF0000"/>
                </a:solidFill>
              </a:rPr>
              <a:t>square root </a:t>
            </a:r>
            <a:r>
              <a:rPr lang="en-US" altLang="zh-CN" sz="2000"/>
              <a:t>of the first 8 prime numbers:</a:t>
            </a:r>
          </a:p>
          <a:p>
            <a:pPr lvl="2">
              <a:lnSpc>
                <a:spcPct val="60000"/>
              </a:lnSpc>
              <a:buClr>
                <a:srgbClr val="9E9EFF"/>
              </a:buClr>
              <a:buSzPct val="85000"/>
              <a:buNone/>
            </a:pPr>
            <a:r>
              <a:rPr lang="en-US" altLang="zh-CN" sz="2000">
                <a:latin typeface="Times New Roman" panose="02020603050405020304" pitchFamily="18" charset="0"/>
                <a:cs typeface="Arial" panose="020B0604020202020204" pitchFamily="34" charset="0"/>
              </a:rPr>
              <a:t> √2,</a:t>
            </a:r>
            <a:r>
              <a:rPr lang="en-US" altLang="zh-CN" sz="2000"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√3,</a:t>
            </a:r>
            <a:r>
              <a:rPr lang="en-US" altLang="zh-CN" sz="3600">
                <a:latin typeface="Times New Roman" panose="02020603050405020304" pitchFamily="18" charset="0"/>
              </a:rPr>
              <a:t> </a:t>
            </a:r>
            <a:r>
              <a:rPr lang="en-US" altLang="zh-CN" sz="2000">
                <a:latin typeface="Times New Roman" panose="02020603050405020304" pitchFamily="18" charset="0"/>
              </a:rPr>
              <a:t>√5, √7, √11, √13, √17, √19</a:t>
            </a:r>
            <a:r>
              <a:rPr lang="en-US" altLang="zh-CN" sz="2000">
                <a:latin typeface="Times New Roman" panose="02020603050405020304" pitchFamily="18" charset="0"/>
                <a:cs typeface="Arial" panose="020B0604020202020204" pitchFamily="34" charset="0"/>
              </a:rPr>
              <a:t>     </a:t>
            </a:r>
            <a:r>
              <a:rPr lang="en-US" altLang="zh-CN" sz="2000"/>
              <a:t> </a:t>
            </a:r>
          </a:p>
          <a:p>
            <a:pPr lvl="1">
              <a:buClr>
                <a:schemeClr val="accent1"/>
              </a:buClr>
              <a:buSzTx/>
              <a:buFont typeface="Wingdings" panose="05000000000000000000" pitchFamily="2" charset="2"/>
              <a:buNone/>
            </a:pPr>
            <a:endParaRPr lang="en-US" altLang="zh-CN" sz="2000"/>
          </a:p>
        </p:txBody>
      </p:sp>
      <p:pic>
        <p:nvPicPr>
          <p:cNvPr id="30724" name="Picture 17" descr="Picture17.png">
            <a:extLst>
              <a:ext uri="{FF2B5EF4-FFF2-40B4-BE49-F238E27FC236}">
                <a16:creationId xmlns:a16="http://schemas.microsoft.com/office/drawing/2014/main" id="{8E35D9C4-D61D-4C55-A5C2-61BB3E348F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308" y="1286497"/>
            <a:ext cx="3443288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EF59A22-5287-4641-9A2F-4B1DD7AAF5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8776" y="4572811"/>
            <a:ext cx="3407955" cy="79478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03C66D-7B86-4FBD-8B2C-48050804475D}"/>
                  </a:ext>
                </a:extLst>
              </p:cNvPr>
              <p:cNvSpPr txBox="1"/>
              <p:nvPr/>
            </p:nvSpPr>
            <p:spPr>
              <a:xfrm>
                <a:off x="1604208" y="4116994"/>
                <a:ext cx="1136850" cy="320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altLang="zh-CN" sz="2000" i="1" dirty="0"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en-US" altLang="zh-CN" sz="20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altLang="zh-CN" sz="2000" dirty="0"/>
                        <m:t>IV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03C66D-7B86-4FBD-8B2C-480508044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4208" y="4116994"/>
                <a:ext cx="1136850" cy="320601"/>
              </a:xfrm>
              <a:prstGeom prst="rect">
                <a:avLst/>
              </a:prstGeom>
              <a:blipFill>
                <a:blip r:embed="rId5"/>
                <a:stretch>
                  <a:fillRect l="-4278" t="-1887" r="-4278" b="-9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792901DE-167B-481B-87DE-0AAFA42038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4749" y="5292892"/>
            <a:ext cx="3467679" cy="87930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ABFDEBD-AB9C-4522-9C42-68CF45EF1A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0086" y="4528087"/>
            <a:ext cx="3467679" cy="1596629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559496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6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44F238-3A81-4BB4-B7C8-F86DFA7C0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1124744"/>
            <a:ext cx="9145016" cy="5197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8180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Content Placeholder 6" descr="Picture31.png">
            <a:extLst>
              <a:ext uri="{FF2B5EF4-FFF2-40B4-BE49-F238E27FC236}">
                <a16:creationId xmlns:a16="http://schemas.microsoft.com/office/drawing/2014/main" id="{2D2B90A4-0DE2-4C3A-A1E3-B6AFE4360E0E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11425" y="1663546"/>
            <a:ext cx="8640960" cy="2999294"/>
          </a:xfrm>
        </p:spPr>
      </p:pic>
      <p:pic>
        <p:nvPicPr>
          <p:cNvPr id="36867" name="Picture 7" descr="Picture32.png">
            <a:extLst>
              <a:ext uri="{FF2B5EF4-FFF2-40B4-BE49-F238E27FC236}">
                <a16:creationId xmlns:a16="http://schemas.microsoft.com/office/drawing/2014/main" id="{6D4A4958-6768-443B-B1E6-4BA216AD22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5" y="4956620"/>
            <a:ext cx="6844256" cy="102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343472" y="21218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600">
              <a:solidFill>
                <a:schemeClr val="tx2"/>
              </a:solidFill>
              <a:ea typeface="宋体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3F5EE9-30E8-42D1-AF8C-DC281D87EFAB}"/>
              </a:ext>
            </a:extLst>
          </p:cNvPr>
          <p:cNvSpPr txBox="1"/>
          <p:nvPr/>
        </p:nvSpPr>
        <p:spPr>
          <a:xfrm>
            <a:off x="839417" y="1049760"/>
            <a:ext cx="3309419" cy="539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Bitwise operations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7408" y="1268760"/>
            <a:ext cx="11424592" cy="3960440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/>
              <a:t>Motivations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Hash function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CRC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Cryptographic Hash function</a:t>
            </a:r>
          </a:p>
          <a:p>
            <a:pPr lvl="1" eaLnBrk="1" hangingPunct="1">
              <a:spcBef>
                <a:spcPct val="25000"/>
              </a:spcBef>
            </a:pPr>
            <a:r>
              <a:rPr lang="en-US"/>
              <a:t>SHA2, SHA3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M</a:t>
            </a:r>
            <a:r>
              <a:rPr lang="en-US"/>
              <a:t>essage authentication code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>
            <a:extLst>
              <a:ext uri="{FF2B5EF4-FFF2-40B4-BE49-F238E27FC236}">
                <a16:creationId xmlns:a16="http://schemas.microsoft.com/office/drawing/2014/main" id="{0BDF4667-E894-4EFA-96A6-DF646F9F7C27}"/>
              </a:ext>
            </a:extLst>
          </p:cNvPr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438526" y="70520"/>
            <a:ext cx="7506478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600">
                <a:ea typeface="宋体" charset="-122"/>
              </a:rPr>
              <a:t>SHA-512 Compression Function (</a:t>
            </a:r>
            <a:r>
              <a:rPr lang="en-US" altLang="zh-CN" sz="3600" err="1">
                <a:ea typeface="宋体" charset="-122"/>
              </a:rPr>
              <a:t>IlI</a:t>
            </a:r>
            <a:r>
              <a:rPr lang="en-US" altLang="zh-CN" sz="3600">
                <a:ea typeface="宋体" charset="-122"/>
              </a:rPr>
              <a:t>)</a:t>
            </a:r>
            <a:endParaRPr lang="zh-CN" altLang="en-US" sz="3600">
              <a:ea typeface="宋体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340" name="Rectangle 3">
                <a:extLst>
                  <a:ext uri="{FF2B5EF4-FFF2-40B4-BE49-F238E27FC236}">
                    <a16:creationId xmlns:a16="http://schemas.microsoft.com/office/drawing/2014/main" id="{72782AA7-04FB-4FC5-BFE3-5F8D0D9AB709}"/>
                  </a:ext>
                </a:extLst>
              </p:cNvPr>
              <p:cNvSpPr>
                <a:spLocks noGrp="1" noChangeArrowheads="1"/>
              </p:cNvSpPr>
              <p:nvPr>
                <p:ph type="body" sz="half" idx="4294967295"/>
              </p:nvPr>
            </p:nvSpPr>
            <p:spPr>
              <a:xfrm>
                <a:off x="695965" y="1434707"/>
                <a:ext cx="8991600" cy="4525963"/>
              </a:xfrm>
            </p:spPr>
            <p:txBody>
              <a:bodyPr/>
              <a:lstStyle/>
              <a:p>
                <a:pPr eaLnBrk="1" hangingPunct="1">
                  <a:buClr>
                    <a:srgbClr val="9E9EFF"/>
                  </a:buClr>
                  <a:buFont typeface="Wingdings" charset="2"/>
                  <a:buChar char="l"/>
                  <a:defRPr/>
                </a:pPr>
                <a:r>
                  <a:rPr lang="en-US" altLang="zh-CN" sz="2200">
                    <a:ea typeface="宋体" charset="-122"/>
                  </a:rPr>
                  <a:t> </a:t>
                </a:r>
                <a:r>
                  <a:rPr lang="en-US" altLang="zh-CN" sz="2200" b="1">
                    <a:ea typeface="宋体" charset="-122"/>
                  </a:rPr>
                  <a:t>Two inputs</a:t>
                </a:r>
                <a:r>
                  <a:rPr lang="en-US" altLang="zh-CN" sz="2200">
                    <a:ea typeface="宋体" charset="-122"/>
                  </a:rPr>
                  <a:t>:</a:t>
                </a:r>
              </a:p>
              <a:p>
                <a:pPr lvl="1" eaLnBrk="1" hangingPunct="1">
                  <a:buClr>
                    <a:srgbClr val="9E9EFF"/>
                  </a:buClr>
                  <a:buFont typeface="Wingdings" charset="2"/>
                  <a:buChar char="¨"/>
                  <a:defRPr/>
                </a:pPr>
                <a:r>
                  <a:rPr lang="en-US" altLang="zh-CN" sz="2200">
                    <a:ea typeface="宋体" charset="-122"/>
                  </a:rPr>
                  <a:t>a 1024-bit plaintext block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M</a:t>
                </a:r>
                <a:r>
                  <a:rPr lang="en-US" altLang="zh-CN" sz="2200" i="1" baseline="-25000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>
                    <a:ea typeface="宋体" charset="-122"/>
                  </a:rPr>
                  <a:t> </a:t>
                </a:r>
              </a:p>
              <a:p>
                <a:pPr lvl="1" eaLnBrk="1" hangingPunct="1">
                  <a:buClr>
                    <a:srgbClr val="9E9EFF"/>
                  </a:buClr>
                  <a:buFont typeface="Wingdings" charset="2"/>
                  <a:buChar char="¨"/>
                  <a:defRPr/>
                </a:pPr>
                <a:r>
                  <a:rPr lang="en-US" altLang="zh-CN" sz="2200">
                    <a:ea typeface="宋体" charset="-122"/>
                  </a:rPr>
                  <a:t>a 512-bit string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H</a:t>
                </a:r>
                <a:r>
                  <a:rPr lang="en-US" altLang="zh-CN" sz="2200" i="1" baseline="-25000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 baseline="-25000">
                    <a:latin typeface="Times New Roman" charset="0"/>
                    <a:ea typeface="宋体" charset="-122"/>
                  </a:rPr>
                  <a:t>-1</a:t>
                </a:r>
                <a:r>
                  <a:rPr lang="en-US" altLang="zh-CN" sz="2200">
                    <a:ea typeface="宋体" charset="-122"/>
                  </a:rPr>
                  <a:t>, where </a:t>
                </a:r>
                <a:r>
                  <a:rPr lang="en-US" altLang="zh-CN" sz="2200">
                    <a:latin typeface="Times New Roman" charset="0"/>
                    <a:ea typeface="宋体" charset="-122"/>
                  </a:rPr>
                  <a:t>1 ≤ </a:t>
                </a:r>
                <a:r>
                  <a:rPr lang="en-US" altLang="zh-CN" sz="2200" i="1" err="1">
                    <a:latin typeface="Times New Roman" charset="0"/>
                    <a:ea typeface="宋体" charset="-122"/>
                  </a:rPr>
                  <a:t>i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  </a:t>
                </a:r>
                <a:r>
                  <a:rPr lang="en-US" altLang="zh-CN" sz="2200">
                    <a:latin typeface="Times New Roman" charset="0"/>
                    <a:ea typeface="宋体" charset="-122"/>
                  </a:rPr>
                  <a:t>≤ </a:t>
                </a:r>
                <a:r>
                  <a:rPr lang="en-US" altLang="zh-CN" sz="2200" i="1">
                    <a:latin typeface="Times New Roman" charset="0"/>
                    <a:ea typeface="宋体" charset="-122"/>
                  </a:rPr>
                  <a:t>N</a:t>
                </a:r>
                <a:endParaRPr lang="en-US" altLang="zh-CN" sz="2200">
                  <a:ea typeface="宋体" charset="-122"/>
                </a:endParaRPr>
              </a:p>
              <a:p>
                <a:pPr marL="457200" lvl="1" indent="0" eaLnBrk="1" hangingPunct="1">
                  <a:buClr>
                    <a:srgbClr val="9E9EFF"/>
                  </a:buClr>
                  <a:buNone/>
                  <a:defRPr/>
                </a:pPr>
                <a:r>
                  <a:rPr lang="en-US" altLang="zh-CN" sz="2200">
                    <a:ea typeface="宋体" charset="-122"/>
                  </a:rPr>
                  <a:t>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6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7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8</m:t>
                    </m:r>
                  </m:oMath>
                </a14:m>
                <a:endParaRPr lang="en-US" altLang="zh-CN" sz="2200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zh-CN" altLang="en-US" sz="1500" b="1">
                    <a:ea typeface="宋体" charset="-122"/>
                  </a:rPr>
                  <a:t>         </a:t>
                </a: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>
                    <a:ea typeface="宋体" charset="-122"/>
                  </a:rPr>
                  <a:t>        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endParaRPr lang="en-US" altLang="zh-CN" sz="1500" b="1">
                  <a:ea typeface="宋体" charset="-122"/>
                </a:endParaRP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>
                    <a:ea typeface="宋体" charset="-122"/>
                  </a:rPr>
                  <a:t>	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1500" b="1">
                    <a:ea typeface="宋体" charset="-122"/>
                  </a:rPr>
                  <a:t>	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W&gt;&gt;&gt;n</a:t>
                </a:r>
                <a:r>
                  <a:rPr lang="en-US" altLang="zh-CN" sz="2000">
                    <a:ea typeface="宋体" charset="-122"/>
                  </a:rPr>
                  <a:t>: </a:t>
                </a:r>
                <a:r>
                  <a:rPr lang="en-US" altLang="zh-CN" sz="2000" b="1">
                    <a:ea typeface="宋体" charset="-122"/>
                  </a:rPr>
                  <a:t>circularly right shift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 </a:t>
                </a:r>
                <a:r>
                  <a:rPr lang="en-US" altLang="zh-CN" sz="2000">
                    <a:ea typeface="宋体" charset="-122"/>
                  </a:rPr>
                  <a:t>for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>
                    <a:ea typeface="宋体" charset="-122"/>
                  </a:rPr>
                  <a:t> times</a:t>
                </a:r>
              </a:p>
              <a:p>
                <a:pPr eaLnBrk="1" hangingPunct="1">
                  <a:buFont typeface="Wingdings" charset="2"/>
                  <a:buNone/>
                  <a:defRPr/>
                </a:pPr>
                <a:r>
                  <a:rPr lang="en-US" altLang="zh-CN" sz="2000">
                    <a:ea typeface="宋体" charset="-122"/>
                  </a:rPr>
                  <a:t>	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W&lt;&lt;n</a:t>
                </a:r>
                <a:r>
                  <a:rPr lang="en-US" altLang="zh-CN" sz="2000">
                    <a:ea typeface="宋体" charset="-122"/>
                  </a:rPr>
                  <a:t>: </a:t>
                </a:r>
                <a:r>
                  <a:rPr lang="en-US" altLang="zh-CN" sz="2000" b="1">
                    <a:ea typeface="宋体" charset="-122"/>
                  </a:rPr>
                  <a:t>linearly left shift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W </a:t>
                </a:r>
                <a:r>
                  <a:rPr lang="en-US" altLang="zh-CN" sz="2000">
                    <a:ea typeface="宋体" charset="-122"/>
                  </a:rPr>
                  <a:t>for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>
                    <a:ea typeface="宋体" charset="-122"/>
                  </a:rPr>
                  <a:t> times (with the </a:t>
                </a:r>
                <a:r>
                  <a:rPr lang="en-US" altLang="zh-CN" sz="2000" i="1">
                    <a:latin typeface="Times New Roman" charset="0"/>
                    <a:ea typeface="宋体" charset="-122"/>
                  </a:rPr>
                  <a:t>n</a:t>
                </a:r>
                <a:r>
                  <a:rPr lang="en-US" altLang="zh-CN" sz="2000">
                    <a:ea typeface="宋体" charset="-122"/>
                  </a:rPr>
                  <a:t>-bit suffix of filled with 0’s)</a:t>
                </a:r>
              </a:p>
            </p:txBody>
          </p:sp>
        </mc:Choice>
        <mc:Fallback>
          <p:sp>
            <p:nvSpPr>
              <p:cNvPr id="14340" name="Rectangle 3">
                <a:extLst>
                  <a:ext uri="{FF2B5EF4-FFF2-40B4-BE49-F238E27FC236}">
                    <a16:creationId xmlns:a16="http://schemas.microsoft.com/office/drawing/2014/main" id="{72782AA7-04FB-4FC5-BFE3-5F8D0D9AB7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4294967295"/>
              </p:nvPr>
            </p:nvSpPr>
            <p:spPr>
              <a:xfrm>
                <a:off x="695965" y="1434707"/>
                <a:ext cx="8991600" cy="4525963"/>
              </a:xfrm>
              <a:blipFill>
                <a:blip r:embed="rId3"/>
                <a:stretch>
                  <a:fillRect l="-1153" t="-1884" r="-610" b="-9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819" name="Picture 4" descr="Picture30.png">
            <a:extLst>
              <a:ext uri="{FF2B5EF4-FFF2-40B4-BE49-F238E27FC236}">
                <a16:creationId xmlns:a16="http://schemas.microsoft.com/office/drawing/2014/main" id="{AA5CE986-74A9-4B07-B1D4-206942365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8966" y="3012976"/>
            <a:ext cx="5715000" cy="2410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7" descr="Picture17.png">
            <a:extLst>
              <a:ext uri="{FF2B5EF4-FFF2-40B4-BE49-F238E27FC236}">
                <a16:creationId xmlns:a16="http://schemas.microsoft.com/office/drawing/2014/main" id="{C74AE0BD-E722-4E40-AF72-C77E9295B4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277" y="1255613"/>
            <a:ext cx="3443288" cy="279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13186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Rectangle 2">
            <a:extLst>
              <a:ext uri="{FF2B5EF4-FFF2-40B4-BE49-F238E27FC236}">
                <a16:creationId xmlns:a16="http://schemas.microsoft.com/office/drawing/2014/main" id="{16CBFEAC-44FC-45E6-9191-4C53A209BF77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05394" y="0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6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6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50C69E-3BCA-4A53-9D7D-FAF41DF2B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022" y="2014686"/>
            <a:ext cx="10421694" cy="443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F5D9FC-69F6-4CEE-9C53-549DBCBF2D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047" y="1078582"/>
            <a:ext cx="3991937" cy="53167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45E125B-03B6-4C2D-AAB6-7A36145B84A6}"/>
              </a:ext>
            </a:extLst>
          </p:cNvPr>
          <p:cNvSpPr/>
          <p:nvPr/>
        </p:nvSpPr>
        <p:spPr>
          <a:xfrm>
            <a:off x="1575456" y="1087439"/>
            <a:ext cx="106165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/>
              <a:t>                                    : first sixty-four bits of the fractional parts of the cube roots of the first eighty prime numbers</a:t>
            </a:r>
          </a:p>
        </p:txBody>
      </p:sp>
    </p:spTree>
    <p:extLst>
      <p:ext uri="{BB962C8B-B14F-4D97-AF65-F5344CB8AC3E}">
        <p14:creationId xmlns:p14="http://schemas.microsoft.com/office/powerpoint/2010/main" val="31400744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>
            <a:extLst>
              <a:ext uri="{FF2B5EF4-FFF2-40B4-BE49-F238E27FC236}">
                <a16:creationId xmlns:a16="http://schemas.microsoft.com/office/drawing/2014/main" id="{C98BB879-4630-40FB-A25E-9A8725F5CE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8130" y="1623754"/>
            <a:ext cx="404309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000">
                <a:latin typeface="+mn-lt"/>
              </a:rPr>
              <a:t>For each </a:t>
            </a:r>
            <a:r>
              <a:rPr lang="en-US" altLang="zh-CN" sz="2000" err="1">
                <a:latin typeface="+mn-lt"/>
              </a:rPr>
              <a:t>i</a:t>
            </a:r>
            <a:r>
              <a:rPr lang="en-US" altLang="zh-CN" sz="2000">
                <a:latin typeface="+mn-lt"/>
              </a:rPr>
              <a:t> is executed 80 rounds: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5763" y="5798840"/>
                <a:ext cx="8305800" cy="73866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/>
                  <a:t>After 80 rounds of executions, the output is 512-bit string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solidFill>
                      <a:srgbClr val="FF0000"/>
                    </a:solidFill>
                    <a:latin typeface="Times New Roman" panose="02020603050405020304" pitchFamily="18" charset="0"/>
                  </a:rPr>
                  <a:t>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𝑀𝑖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altLang="zh-CN" sz="2400" i="1" baseline="-250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05763" y="5798840"/>
                <a:ext cx="8305800" cy="738664"/>
              </a:xfrm>
              <a:prstGeom prst="rect">
                <a:avLst/>
              </a:prstGeom>
              <a:blipFill>
                <a:blip r:embed="rId3"/>
                <a:stretch>
                  <a:fillRect l="-587" t="-4132" b="-1239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615889" y="142528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SHA-512 Compression Function (III)</a:t>
            </a:r>
            <a:endParaRPr lang="zh-CN" altLang="en-US" sz="35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4C13B-430C-493C-8FF4-F792C1466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8130" y="1988840"/>
            <a:ext cx="6685472" cy="381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7AF6463-3878-4E52-B369-39FBA6158080}"/>
              </a:ext>
            </a:extLst>
          </p:cNvPr>
          <p:cNvSpPr txBox="1"/>
          <p:nvPr/>
        </p:nvSpPr>
        <p:spPr>
          <a:xfrm>
            <a:off x="5411659" y="1607228"/>
            <a:ext cx="15969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t=0,1,2,..79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4DAA46-055A-4841-8E04-228DADF91FEA}"/>
                  </a:ext>
                </a:extLst>
              </p:cNvPr>
              <p:cNvSpPr/>
              <p:nvPr/>
            </p:nvSpPr>
            <p:spPr>
              <a:xfrm>
                <a:off x="1105764" y="1176413"/>
                <a:ext cx="7177927" cy="430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 eaLnBrk="1" hangingPunct="1">
                  <a:buClr>
                    <a:srgbClr val="9E9EFF"/>
                  </a:buClr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𝐻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−1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6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7</m:t>
                    </m:r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𝑟</m:t>
                    </m:r>
                    <m:r>
                      <a:rPr lang="en-US" altLang="zh-CN" sz="2200" i="1" baseline="-25000">
                        <a:latin typeface="Cambria Math" panose="02040503050406030204" pitchFamily="18" charset="0"/>
                        <a:ea typeface="宋体" charset="-122"/>
                      </a:rPr>
                      <m:t>8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𝑊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79</m:t>
                        </m:r>
                      </m:sub>
                    </m:sSub>
                  </m:oMath>
                </a14:m>
                <a:r>
                  <a:rPr lang="en-US" altLang="zh-CN" sz="220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0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</m:oMath>
                </a14:m>
                <a:r>
                  <a:rPr lang="en-US" altLang="zh-CN" sz="220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sz="2200" i="1">
                        <a:latin typeface="Cambria Math" panose="02040503050406030204" pitchFamily="18" charset="0"/>
                        <a:ea typeface="宋体" charset="-122"/>
                      </a:rPr>
                      <m:t>,…,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𝐾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79</m:t>
                        </m:r>
                      </m:sub>
                    </m:sSub>
                  </m:oMath>
                </a14:m>
                <a:endParaRPr lang="en-US" altLang="zh-CN" sz="2200">
                  <a:ea typeface="宋体" charset="-122"/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84DAA46-055A-4841-8E04-228DADF91F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5764" y="1176413"/>
                <a:ext cx="7177927" cy="430887"/>
              </a:xfrm>
              <a:prstGeom prst="rect">
                <a:avLst/>
              </a:prstGeom>
              <a:blipFill>
                <a:blip r:embed="rId5"/>
                <a:stretch>
                  <a:fillRect t="-9859" b="-26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ED671AA-6B74-46ED-AF03-591CC799B0B8}"/>
              </a:ext>
            </a:extLst>
          </p:cNvPr>
          <p:cNvCxnSpPr>
            <a:cxnSpLocks/>
          </p:cNvCxnSpPr>
          <p:nvPr/>
        </p:nvCxnSpPr>
        <p:spPr bwMode="auto">
          <a:xfrm>
            <a:off x="1226437" y="1607300"/>
            <a:ext cx="8244408" cy="1645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70000"/>
                  <a:buFont typeface="Wingdings" panose="05000000000000000000" pitchFamily="2" charset="2"/>
                  <a:buChar char="l"/>
                  <a:defRPr sz="3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SzPct val="70000"/>
                  <a:buFont typeface="Wingdings" panose="05000000000000000000" pitchFamily="2" charset="2"/>
                  <a:buChar char="¨"/>
                  <a:defRPr sz="2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3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75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folHlink"/>
                  </a:buClr>
                  <a:buSzPct val="80000"/>
                  <a:buFont typeface="Wingdings" panose="05000000000000000000" pitchFamily="2" charset="2"/>
                  <a:buChar char="§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 b="1"/>
                  <a:t>can 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||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EX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altLang="zh-CN" sz="1800" b="1"/>
                  <a:t>without knowing  the input </a:t>
                </a:r>
                <a14:m>
                  <m:oMath xmlns:m="http://schemas.openxmlformats.org/officeDocument/2006/math">
                    <m:r>
                      <a:rPr lang="en-US" altLang="zh-CN" sz="1800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altLang="zh-CN" sz="1800" b="1"/>
                  <a:t> 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800">
                    <a:latin typeface="Times New Roman" panose="02020603050405020304" pitchFamily="18" charset="0"/>
                  </a:rPr>
                  <a:t>                                                 </a:t>
                </a:r>
                <a:endParaRPr lang="en-US" altLang="zh-CN" sz="2400"/>
              </a:p>
            </p:txBody>
          </p:sp>
        </mc:Choice>
        <mc:Fallback>
          <p:sp>
            <p:nvSpPr>
              <p:cNvPr id="38915" name="Rectangle 4">
                <a:extLst>
                  <a:ext uri="{FF2B5EF4-FFF2-40B4-BE49-F238E27FC236}">
                    <a16:creationId xmlns:a16="http://schemas.microsoft.com/office/drawing/2014/main" id="{3108E282-4763-47FC-8598-9898611A97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703" y="5292809"/>
                <a:ext cx="6937741" cy="646331"/>
              </a:xfrm>
              <a:prstGeom prst="rect">
                <a:avLst/>
              </a:prstGeom>
              <a:blipFill>
                <a:blip r:embed="rId3"/>
                <a:stretch>
                  <a:fillRect l="-703" t="-471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389" name="Rectangle 2">
            <a:extLst>
              <a:ext uri="{FF2B5EF4-FFF2-40B4-BE49-F238E27FC236}">
                <a16:creationId xmlns:a16="http://schemas.microsoft.com/office/drawing/2014/main" id="{1A14918D-8E8A-4143-8418-94674F6EC673}"/>
              </a:ext>
            </a:extLst>
          </p:cNvPr>
          <p:cNvSpPr>
            <a:spLocks noRot="1" noChangeArrowheads="1"/>
          </p:cNvSpPr>
          <p:nvPr/>
        </p:nvSpPr>
        <p:spPr bwMode="auto">
          <a:xfrm>
            <a:off x="1415480" y="116632"/>
            <a:ext cx="7848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Clr>
                <a:schemeClr val="tx2"/>
              </a:buClr>
              <a:buSzPct val="70000"/>
              <a:buFont typeface="Wingdings" charset="2"/>
              <a:buChar char="l"/>
              <a:defRPr sz="30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" charset="2"/>
              <a:buChar char="¨"/>
              <a:defRPr sz="26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SzPct val="70000"/>
              <a:buFont typeface="Wingdings" charset="2"/>
              <a:buChar char="l"/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zh-CN" sz="3500">
                <a:solidFill>
                  <a:schemeClr val="tx2"/>
                </a:solidFill>
                <a:ea typeface="宋体" charset="-122"/>
              </a:rPr>
              <a:t>Length extension attack on SHA2 </a:t>
            </a:r>
            <a:endParaRPr lang="zh-CN" altLang="en-US" sz="3500">
              <a:solidFill>
                <a:schemeClr val="tx2"/>
              </a:solidFill>
              <a:ea typeface="宋体" charset="-122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992A54-3E6E-4913-AB67-1F07C056D7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67" y="1363452"/>
            <a:ext cx="8292191" cy="276759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/>
              <p:nvPr/>
            </p:nvSpPr>
            <p:spPr>
              <a:xfrm>
                <a:off x="4362382" y="4633972"/>
                <a:ext cx="5426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 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𝐸𝑋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C76736B-F187-4F22-B92C-67E59DE07E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82" y="4633972"/>
                <a:ext cx="542680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/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5B552BAB-5F20-4D18-916C-985E8B01CB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30262" y="834539"/>
                <a:ext cx="68640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/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8B65DF1-F62E-4FD8-9034-36B150359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044" y="4110752"/>
                <a:ext cx="488172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BC014E2B-61F2-483B-B76C-97B1622A0A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68853" y="1363181"/>
            <a:ext cx="1152128" cy="1975077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20BFBDD4-083D-5E42-6FBB-DE7915CEA8C2}"/>
              </a:ext>
            </a:extLst>
          </p:cNvPr>
          <p:cNvSpPr/>
          <p:nvPr/>
        </p:nvSpPr>
        <p:spPr bwMode="auto">
          <a:xfrm>
            <a:off x="3886247" y="4788503"/>
            <a:ext cx="498630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/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85F7DBC-3406-0922-C9A5-7464EB757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92226"/>
                <a:ext cx="609805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/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CA84A1-6412-1955-E0DA-3ADB8364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5520" y="2204864"/>
                <a:ext cx="1152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/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B370935E-BCC4-E0F0-F91C-ED5D0515B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434" y="977515"/>
                <a:ext cx="73449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3F2AC-6F8A-0352-4CC7-3BFB58E4517A}"/>
                  </a:ext>
                </a:extLst>
              </p:cNvPr>
              <p:cNvSpPr/>
              <p:nvPr/>
            </p:nvSpPr>
            <p:spPr>
              <a:xfrm>
                <a:off x="759183" y="5617131"/>
                <a:ext cx="28743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𝑂𝐾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A63F2AC-6F8A-0352-4CC7-3BFB58E451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83" y="5617131"/>
                <a:ext cx="28743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25795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1504" y="132086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SHA3 Standard</a:t>
            </a:r>
            <a:endParaRPr lang="en-US" altLang="en-US"/>
          </a:p>
        </p:txBody>
      </p:sp>
      <p:sp>
        <p:nvSpPr>
          <p:cNvPr id="25603" name="Content Placeholder 4">
            <a:extLst>
              <a:ext uri="{FF2B5EF4-FFF2-40B4-BE49-F238E27FC236}">
                <a16:creationId xmlns:a16="http://schemas.microsoft.com/office/drawing/2014/main" id="{17C36E06-94C1-414D-AC4D-86392648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400" y="1181100"/>
            <a:ext cx="9155360" cy="4495800"/>
          </a:xfrm>
        </p:spPr>
        <p:txBody>
          <a:bodyPr/>
          <a:lstStyle/>
          <a:p>
            <a:pPr>
              <a:buFont typeface="Wingdings" charset="2"/>
              <a:buChar char="l"/>
              <a:defRPr/>
            </a:pPr>
            <a:r>
              <a:rPr lang="en-US" altLang="en-US" sz="2600"/>
              <a:t>SHA-3 provides an alternative to SHA-2, and is drop-in compatible with any system using SHA-2</a:t>
            </a:r>
          </a:p>
          <a:p>
            <a:pPr marL="0" indent="0">
              <a:buNone/>
              <a:defRPr/>
            </a:pPr>
            <a:endParaRPr lang="en-US" altLang="en-US" sz="2600"/>
          </a:p>
          <a:p>
            <a:pPr>
              <a:buFont typeface="Wingdings" charset="2"/>
              <a:buChar char="l"/>
              <a:defRPr/>
            </a:pPr>
            <a:r>
              <a:rPr lang="en-US" altLang="en-US" sz="2600"/>
              <a:t>SHA-3 uses a </a:t>
            </a:r>
            <a:r>
              <a:rPr lang="en-US" altLang="en-US" sz="2600" b="1"/>
              <a:t>sponge construction</a:t>
            </a:r>
            <a:r>
              <a:rPr lang="en-US" altLang="en-US" sz="2600"/>
              <a:t>, instead of the CBC mode of repeated compressions used by SHA-1, SHA-2, and Whirlpool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7E91F5F-76DD-49E3-9954-5CA838EB9BD2}"/>
              </a:ext>
            </a:extLst>
          </p:cNvPr>
          <p:cNvSpPr/>
          <p:nvPr/>
        </p:nvSpPr>
        <p:spPr>
          <a:xfrm>
            <a:off x="695400" y="4077072"/>
            <a:ext cx="853244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/>
              <a:t>https://nvlpubs.nist.gov/nistpubs/FIPS/NIST.FIPS.202.pdf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:a16="http://schemas.microsoft.com/office/drawing/2014/main" id="{43AD605C-9D80-43B3-8146-972C220E0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3914" y="77267"/>
            <a:ext cx="7315200" cy="685800"/>
          </a:xfrm>
        </p:spPr>
        <p:txBody>
          <a:bodyPr/>
          <a:lstStyle/>
          <a:p>
            <a:pPr>
              <a:defRPr/>
            </a:pPr>
            <a:r>
              <a:rPr lang="en-US" altLang="zh-CN">
                <a:ea typeface="宋体" charset="-122"/>
              </a:rPr>
              <a:t>SHA3 Standard</a:t>
            </a:r>
            <a:endParaRPr lang="en-US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DE2EF1-2859-4C20-99A6-52A3D939DB4B}"/>
              </a:ext>
            </a:extLst>
          </p:cNvPr>
          <p:cNvSpPr/>
          <p:nvPr/>
        </p:nvSpPr>
        <p:spPr>
          <a:xfrm>
            <a:off x="8956147" y="1458585"/>
            <a:ext cx="286168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/>
              <a:t>Sponge construction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F2720F9-1164-4BFD-BDA3-93034831A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630" y="1059214"/>
            <a:ext cx="7111376" cy="3190428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8A8BCE9-29CD-4645-96B4-EFD3A6C54816}"/>
              </a:ext>
            </a:extLst>
          </p:cNvPr>
          <p:cNvGrpSpPr/>
          <p:nvPr/>
        </p:nvGrpSpPr>
        <p:grpSpPr>
          <a:xfrm>
            <a:off x="2133600" y="4344952"/>
            <a:ext cx="8279152" cy="2123292"/>
            <a:chOff x="432424" y="5182335"/>
            <a:chExt cx="8279152" cy="212329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C21EED4-EDE0-49C3-A9F0-1946836DB2F3}"/>
                </a:ext>
              </a:extLst>
            </p:cNvPr>
            <p:cNvSpPr/>
            <p:nvPr/>
          </p:nvSpPr>
          <p:spPr>
            <a:xfrm>
              <a:off x="432424" y="5182335"/>
              <a:ext cx="8279152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sz="2600"/>
                <a:t>Let </a:t>
              </a:r>
              <a:r>
                <a:rPr lang="en-US" altLang="en-US" sz="2600">
                  <a:latin typeface="Times New Roman" charset="0"/>
                  <a:ea typeface="Times New Roman" charset="0"/>
                  <a:cs typeface="Times New Roman" charset="0"/>
                </a:rPr>
                <a:t>M</a:t>
              </a:r>
              <a:r>
                <a:rPr lang="en-US" altLang="en-US" sz="2600"/>
                <a:t> be the input string; </a:t>
              </a:r>
              <a:r>
                <a:rPr lang="el-GR" altLang="zh-CN" sz="2600">
                  <a:latin typeface="Times New Roman" charset="0"/>
                </a:rPr>
                <a:t>γ</a:t>
              </a:r>
              <a:r>
                <a:rPr lang="en-US" altLang="en-US" sz="2600"/>
                <a:t> = the hash length.</a:t>
              </a:r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sz="2600"/>
                <a:t>b = r + c, where c = 2</a:t>
              </a:r>
              <a:r>
                <a:rPr lang="el-GR" altLang="zh-CN" sz="2600">
                  <a:latin typeface="Times New Roman" charset="0"/>
                </a:rPr>
                <a:t>γ</a:t>
              </a:r>
              <a:endParaRPr lang="en-US" altLang="zh-CN" sz="2600">
                <a:latin typeface="Times New Roman" charset="0"/>
                <a:ea typeface="宋体" charset="-122"/>
              </a:endParaRPr>
            </a:p>
            <a:p>
              <a:pPr marL="914400" lvl="1" indent="-457200">
                <a:buFont typeface="Wingdings" panose="05000000000000000000" pitchFamily="2" charset="2"/>
                <a:buChar char="ü"/>
                <a:defRPr/>
              </a:pPr>
              <a:r>
                <a:rPr lang="en-US" altLang="en-US" sz="2600">
                  <a:latin typeface="Times New Roman" charset="0"/>
                </a:rPr>
                <a:t>r is called </a:t>
              </a:r>
              <a:r>
                <a:rPr lang="en-US" altLang="en-US" sz="2600" b="1">
                  <a:latin typeface="Times New Roman" charset="0"/>
                </a:rPr>
                <a:t>rate</a:t>
              </a:r>
              <a:r>
                <a:rPr lang="en-US" altLang="en-US" sz="2600">
                  <a:latin typeface="Times New Roman" charset="0"/>
                </a:rPr>
                <a:t> and c </a:t>
              </a:r>
              <a:r>
                <a:rPr lang="en-US" altLang="en-US" sz="2600" b="1">
                  <a:latin typeface="Times New Roman" charset="0"/>
                </a:rPr>
                <a:t>capacity</a:t>
              </a:r>
              <a:endParaRPr lang="en-US" altLang="en-US" sz="2600" b="1"/>
            </a:p>
            <a:p>
              <a:pPr marL="457200" indent="-457200">
                <a:buFont typeface="Wingdings" panose="05000000000000000000" pitchFamily="2" charset="2"/>
                <a:buChar char="§"/>
                <a:defRPr/>
              </a:pPr>
              <a:r>
                <a:rPr lang="en-US" altLang="en-US" sz="2600"/>
                <a:t> Where </a:t>
              </a:r>
            </a:p>
            <a:p>
              <a:pPr>
                <a:defRPr/>
              </a:pPr>
              <a:r>
                <a:rPr lang="en-US" altLang="en-US" sz="2600"/>
                <a:t> </a:t>
              </a:r>
            </a:p>
          </p:txBody>
        </p:sp>
        <p:graphicFrame>
          <p:nvGraphicFramePr>
            <p:cNvPr id="14" name="Object 6">
              <a:extLst>
                <a:ext uri="{FF2B5EF4-FFF2-40B4-BE49-F238E27FC236}">
                  <a16:creationId xmlns:a16="http://schemas.microsoft.com/office/drawing/2014/main" id="{7305C5BE-4932-44ED-A878-CA79922D36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5411" y="6367446"/>
            <a:ext cx="3519463" cy="489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459866" imgH="203112" progId="Equation.DSMT4">
                    <p:embed/>
                  </p:oleObj>
                </mc:Choice>
                <mc:Fallback>
                  <p:oleObj name="Equation" r:id="rId4" imgW="1459866" imgH="203112" progId="Equation.DSMT4">
                    <p:embed/>
                    <p:pic>
                      <p:nvPicPr>
                        <p:cNvPr id="14" name="Object 6">
                          <a:extLst>
                            <a:ext uri="{FF2B5EF4-FFF2-40B4-BE49-F238E27FC236}">
                              <a16:creationId xmlns:a16="http://schemas.microsoft.com/office/drawing/2014/main" id="{7305C5BE-4932-44ED-A878-CA79922D36C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411" y="6367446"/>
                          <a:ext cx="3519463" cy="489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Object 7">
              <a:extLst>
                <a:ext uri="{FF2B5EF4-FFF2-40B4-BE49-F238E27FC236}">
                  <a16:creationId xmlns:a16="http://schemas.microsoft.com/office/drawing/2014/main" id="{5E7D1E81-7853-4DBE-BCC5-C8B5F560F7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38738" y="6837314"/>
            <a:ext cx="5029200" cy="4683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184400" imgH="203200" progId="Equation.DSMT4">
                    <p:embed/>
                  </p:oleObj>
                </mc:Choice>
                <mc:Fallback>
                  <p:oleObj name="Equation" r:id="rId6" imgW="2184400" imgH="203200" progId="Equation.DSMT4">
                    <p:embed/>
                    <p:pic>
                      <p:nvPicPr>
                        <p:cNvPr id="15" name="Object 7">
                          <a:extLst>
                            <a:ext uri="{FF2B5EF4-FFF2-40B4-BE49-F238E27FC236}">
                              <a16:creationId xmlns:a16="http://schemas.microsoft.com/office/drawing/2014/main" id="{5E7D1E81-7853-4DBE-BCC5-C8B5F560F7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38738" y="6837314"/>
                          <a:ext cx="5029200" cy="46831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1EE7F87F-2045-498A-885A-1C2C4EB66B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9114" y="2090544"/>
            <a:ext cx="2187519" cy="1149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382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721818" y="200655"/>
            <a:ext cx="6661248" cy="792163"/>
          </a:xfrm>
        </p:spPr>
        <p:txBody>
          <a:bodyPr/>
          <a:lstStyle/>
          <a:p>
            <a:pPr eaLnBrk="1" hangingPunct="1"/>
            <a:r>
              <a:rPr lang="en-US" altLang="en-US"/>
              <a:t>Textbooks and References</a:t>
            </a:r>
            <a:endParaRPr lang="en-GB" altLang="en-US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2660" y="1160346"/>
            <a:ext cx="6119564" cy="576064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altLang="en-US"/>
              <a:t>Text books</a:t>
            </a:r>
          </a:p>
          <a:p>
            <a:pPr marL="0" indent="0" eaLnBrk="1" hangingPunct="1">
              <a:spcBef>
                <a:spcPct val="25000"/>
              </a:spcBef>
              <a:buNone/>
            </a:pPr>
            <a:endParaRPr lang="en-US" altLang="en-US"/>
          </a:p>
          <a:p>
            <a:pPr marL="0" indent="0" eaLnBrk="1" hangingPunct="1">
              <a:spcBef>
                <a:spcPct val="25000"/>
              </a:spcBef>
              <a:buNone/>
            </a:pPr>
            <a:endParaRPr lang="en-GB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EC6BF2E-3E4F-4B44-9AB7-7782F5E6277D}"/>
              </a:ext>
            </a:extLst>
          </p:cNvPr>
          <p:cNvSpPr/>
          <p:nvPr/>
        </p:nvSpPr>
        <p:spPr>
          <a:xfrm>
            <a:off x="4655840" y="5370805"/>
            <a:ext cx="30895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>
                <a:latin typeface="Times New Roman" panose="02020603050405020304" pitchFamily="18" charset="0"/>
                <a:ea typeface="Times New Roman" panose="02020603050405020304" pitchFamily="18" charset="0"/>
              </a:rPr>
              <a:t>[1] Chapter 11,12</a:t>
            </a:r>
            <a:endParaRPr lang="en-US" sz="2000"/>
          </a:p>
        </p:txBody>
      </p:sp>
      <p:pic>
        <p:nvPicPr>
          <p:cNvPr id="1026" name="Picture 2" descr="Cryptography and Network Security: Principles and Practice, 8th Edition">
            <a:extLst>
              <a:ext uri="{FF2B5EF4-FFF2-40B4-BE49-F238E27FC236}">
                <a16:creationId xmlns:a16="http://schemas.microsoft.com/office/drawing/2014/main" id="{3254D2E9-76A3-4B06-8D21-629FA2C005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801" y="1727986"/>
            <a:ext cx="2665463" cy="3475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962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>
            <a:extLst>
              <a:ext uri="{FF2B5EF4-FFF2-40B4-BE49-F238E27FC236}">
                <a16:creationId xmlns:a16="http://schemas.microsoft.com/office/drawing/2014/main" id="{A9F61B70-D9BB-47D0-9197-331CE40448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81373" y="181227"/>
            <a:ext cx="7974472" cy="792163"/>
          </a:xfrm>
        </p:spPr>
        <p:txBody>
          <a:bodyPr/>
          <a:lstStyle/>
          <a:p>
            <a:pPr eaLnBrk="1" hangingPunct="1"/>
            <a:r>
              <a:rPr lang="en-US" altLang="en-US" sz="3400"/>
              <a:t>Motivations</a:t>
            </a:r>
          </a:p>
        </p:txBody>
      </p:sp>
      <p:sp>
        <p:nvSpPr>
          <p:cNvPr id="18438" name="Rectangle 3">
            <a:extLst>
              <a:ext uri="{FF2B5EF4-FFF2-40B4-BE49-F238E27FC236}">
                <a16:creationId xmlns:a16="http://schemas.microsoft.com/office/drawing/2014/main" id="{2AEB8672-92B7-422E-AFA2-9557B74183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57076" y="1174993"/>
            <a:ext cx="6998769" cy="2086306"/>
          </a:xfrm>
        </p:spPr>
        <p:txBody>
          <a:bodyPr/>
          <a:lstStyle/>
          <a:p>
            <a:pPr eaLnBrk="1" hangingPunct="1"/>
            <a:endParaRPr lang="en-US" altLang="en-US" sz="2000"/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pic>
        <p:nvPicPr>
          <p:cNvPr id="18439" name="Picture 4" descr="j0312092">
            <a:extLst>
              <a:ext uri="{FF2B5EF4-FFF2-40B4-BE49-F238E27FC236}">
                <a16:creationId xmlns:a16="http://schemas.microsoft.com/office/drawing/2014/main" id="{E20628AE-A213-40F3-A6E4-777FE6C92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9850" y="2001144"/>
            <a:ext cx="11684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5" descr="j0223594">
            <a:extLst>
              <a:ext uri="{FF2B5EF4-FFF2-40B4-BE49-F238E27FC236}">
                <a16:creationId xmlns:a16="http://schemas.microsoft.com/office/drawing/2014/main" id="{2ED84413-967D-49FC-8954-A78C64BA9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50" y="2023368"/>
            <a:ext cx="8953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1" name="Picture 6" descr="j0130993">
            <a:extLst>
              <a:ext uri="{FF2B5EF4-FFF2-40B4-BE49-F238E27FC236}">
                <a16:creationId xmlns:a16="http://schemas.microsoft.com/office/drawing/2014/main" id="{937EEE95-2654-484D-96B0-4B8FA024B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5450" y="1162943"/>
            <a:ext cx="12954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8442" name="AutoShape 7">
            <a:extLst>
              <a:ext uri="{FF2B5EF4-FFF2-40B4-BE49-F238E27FC236}">
                <a16:creationId xmlns:a16="http://schemas.microsoft.com/office/drawing/2014/main" id="{D5581F17-BE06-48AE-B71E-8FB39E9751D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78250" y="1772544"/>
            <a:ext cx="1727200" cy="798513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99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443" name="AutoShape 8">
            <a:extLst>
              <a:ext uri="{FF2B5EF4-FFF2-40B4-BE49-F238E27FC236}">
                <a16:creationId xmlns:a16="http://schemas.microsoft.com/office/drawing/2014/main" id="{04812DA3-60D0-41F1-A157-E82D82521A6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00850" y="1772544"/>
            <a:ext cx="1600200" cy="708025"/>
          </a:xfrm>
          <a:prstGeom prst="bentConnector3">
            <a:avLst>
              <a:gd name="adj1" fmla="val 50000"/>
            </a:avLst>
          </a:prstGeom>
          <a:noFill/>
          <a:ln w="50800">
            <a:solidFill>
              <a:srgbClr val="FF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444" name="Rectangle 9">
            <a:extLst>
              <a:ext uri="{FF2B5EF4-FFF2-40B4-BE49-F238E27FC236}">
                <a16:creationId xmlns:a16="http://schemas.microsoft.com/office/drawing/2014/main" id="{D2E5CA6D-C1AC-4049-9D1B-0CE4FFC0C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361" y="4259227"/>
            <a:ext cx="11593288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800100" indent="-3429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</a:pPr>
            <a:r>
              <a:rPr lang="en-US" altLang="en-US" b="1" u="sng">
                <a:latin typeface="Arial" panose="020B0604020202020204" pitchFamily="34" charset="0"/>
              </a:rPr>
              <a:t>Needs: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a way to ensure that data arrives at destination in its </a:t>
            </a:r>
            <a:r>
              <a:rPr lang="en-US" altLang="en-US" b="1">
                <a:latin typeface="Arial" panose="020B0604020202020204" pitchFamily="34" charset="0"/>
              </a:rPr>
              <a:t>original form </a:t>
            </a:r>
            <a:r>
              <a:rPr lang="en-US" altLang="en-US">
                <a:latin typeface="Arial" panose="020B0604020202020204" pitchFamily="34" charset="0"/>
              </a:rPr>
              <a:t>sent by the sender;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Times" panose="02020603050405020304" pitchFamily="18" charset="0"/>
              <a:buChar char="•"/>
            </a:pPr>
            <a:r>
              <a:rPr lang="en-US" altLang="en-US">
                <a:latin typeface="Arial" panose="020B0604020202020204" pitchFamily="34" charset="0"/>
              </a:rPr>
              <a:t>it is coming from an </a:t>
            </a:r>
            <a:r>
              <a:rPr lang="en-US" altLang="en-US" b="1">
                <a:latin typeface="Arial" panose="020B0604020202020204" pitchFamily="34" charset="0"/>
              </a:rPr>
              <a:t>authenticated source </a:t>
            </a:r>
            <a:r>
              <a:rPr lang="en-US" altLang="en-US">
                <a:latin typeface="Arial" panose="020B0604020202020204" pitchFamily="34" charset="0"/>
              </a:rPr>
              <a:t>(user, server, mediate node).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B9B957-803F-499B-A795-BACA2D7EF030}"/>
              </a:ext>
            </a:extLst>
          </p:cNvPr>
          <p:cNvSpPr txBox="1"/>
          <p:nvPr/>
        </p:nvSpPr>
        <p:spPr>
          <a:xfrm>
            <a:off x="2787721" y="150014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F7A81-44B6-4A0F-8017-029E5AAC1338}"/>
              </a:ext>
            </a:extLst>
          </p:cNvPr>
          <p:cNvSpPr txBox="1"/>
          <p:nvPr/>
        </p:nvSpPr>
        <p:spPr>
          <a:xfrm>
            <a:off x="8512399" y="1386466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B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28B8D4D-6BAE-4D0D-AEF1-97B0F5A63C5C}"/>
              </a:ext>
            </a:extLst>
          </p:cNvPr>
          <p:cNvCxnSpPr/>
          <p:nvPr/>
        </p:nvCxnSpPr>
        <p:spPr bwMode="auto">
          <a:xfrm flipV="1">
            <a:off x="3896611" y="2754276"/>
            <a:ext cx="4359275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44387F6E-E9DF-415C-97AC-F044473F9E25}"/>
              </a:ext>
            </a:extLst>
          </p:cNvPr>
          <p:cNvSpPr/>
          <p:nvPr/>
        </p:nvSpPr>
        <p:spPr>
          <a:xfrm>
            <a:off x="209786" y="3331785"/>
            <a:ext cx="67794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Who are we communication with?</a:t>
            </a:r>
          </a:p>
          <a:p>
            <a:pPr marL="457200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100000"/>
              <a:buFont typeface="Courier New" panose="02070309020205020404" pitchFamily="49" charset="0"/>
              <a:buChar char="o"/>
            </a:pPr>
            <a:r>
              <a:rPr lang="en-US" altLang="en-US" sz="2400">
                <a:solidFill>
                  <a:srgbClr val="FF0000"/>
                </a:solidFill>
                <a:latin typeface="Arial" panose="020B0604020202020204" pitchFamily="34" charset="0"/>
              </a:rPr>
              <a:t>Does the destination data original form?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3BEF6C-699E-4FBB-81E1-9F244E5B45B0}"/>
              </a:ext>
            </a:extLst>
          </p:cNvPr>
          <p:cNvSpPr/>
          <p:nvPr/>
        </p:nvSpPr>
        <p:spPr>
          <a:xfrm>
            <a:off x="4739942" y="2689756"/>
            <a:ext cx="29466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propagation errors!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F5AB42-8C85-4CA3-8F7C-0A4B7B3FE603}"/>
              </a:ext>
            </a:extLst>
          </p:cNvPr>
          <p:cNvSpPr txBox="1"/>
          <p:nvPr/>
        </p:nvSpPr>
        <p:spPr>
          <a:xfrm>
            <a:off x="4149622" y="2782583"/>
            <a:ext cx="604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(1)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B11370-C7E9-4AC4-86ED-8C23D288C540}"/>
              </a:ext>
            </a:extLst>
          </p:cNvPr>
          <p:cNvSpPr txBox="1"/>
          <p:nvPr/>
        </p:nvSpPr>
        <p:spPr>
          <a:xfrm>
            <a:off x="6656003" y="1046188"/>
            <a:ext cx="1672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(2) MITM</a:t>
            </a:r>
          </a:p>
        </p:txBody>
      </p:sp>
    </p:spTree>
    <p:extLst>
      <p:ext uri="{BB962C8B-B14F-4D97-AF65-F5344CB8AC3E}">
        <p14:creationId xmlns:p14="http://schemas.microsoft.com/office/powerpoint/2010/main" val="264519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96398" y="274626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spc="-74"/>
              <a:t>Motivations</a:t>
            </a:r>
            <a:endParaRPr sz="3530"/>
          </a:p>
        </p:txBody>
      </p:sp>
      <p:sp>
        <p:nvSpPr>
          <p:cNvPr id="4" name="object 4"/>
          <p:cNvSpPr/>
          <p:nvPr/>
        </p:nvSpPr>
        <p:spPr>
          <a:xfrm>
            <a:off x="9687030" y="993806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768369" y="118936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708402" y="3693313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203" y="1913630"/>
                <a:ext cx="224593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198" y="1790207"/>
                <a:ext cx="2241511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659861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𝑎𝑏𝐺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1993" y="2805042"/>
                <a:ext cx="3949414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35562" y="1085144"/>
                <a:ext cx="121712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01535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9605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Alice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8034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Bob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𝑏𝐺</m:t>
                      </m:r>
                    </m:oMath>
                  </m:oMathPara>
                </a14:m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1788" y="5791356"/>
                <a:ext cx="2017219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en-US" sz="28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n-US" altLang="en-US" sz="1600" b="1"/>
              </a:p>
            </p:txBody>
          </p:sp>
        </mc:Choice>
        <mc:Fallback>
          <p:sp>
            <p:nvSpPr>
              <p:cNvPr id="29" name="Text Box 13">
                <a:extLst>
                  <a:ext uri="{FF2B5EF4-FFF2-40B4-BE49-F238E27FC236}">
                    <a16:creationId xmlns:a16="http://schemas.microsoft.com/office/drawing/2014/main" id="{FC024DC7-F900-4737-AB1A-3D75B7D65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3912" y="1916832"/>
                <a:ext cx="121712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/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7534FB6-70DB-44AF-B275-22A330C38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56" y="5499980"/>
                <a:ext cx="224593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935" y="5828519"/>
                <a:ext cx="2506840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/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B6C9901-FD34-4A1B-9CB8-A26D83CDE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5738" y="5602584"/>
                <a:ext cx="224151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C2758BF-2403-401D-A48C-287715EB0B19}"/>
              </a:ext>
            </a:extLst>
          </p:cNvPr>
          <p:cNvSpPr txBox="1"/>
          <p:nvPr/>
        </p:nvSpPr>
        <p:spPr>
          <a:xfrm>
            <a:off x="5088054" y="3398471"/>
            <a:ext cx="4184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Need authentication entities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E215FB-69EE-4738-B57C-BFD96A091C19}"/>
              </a:ext>
            </a:extLst>
          </p:cNvPr>
          <p:cNvCxnSpPr/>
          <p:nvPr/>
        </p:nvCxnSpPr>
        <p:spPr bwMode="auto">
          <a:xfrm flipH="1">
            <a:off x="5233995" y="4149544"/>
            <a:ext cx="1519392" cy="15747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E1654F3-8198-48C1-B86A-5B24E33C4FD9}"/>
              </a:ext>
            </a:extLst>
          </p:cNvPr>
          <p:cNvCxnSpPr/>
          <p:nvPr/>
        </p:nvCxnSpPr>
        <p:spPr bwMode="auto">
          <a:xfrm>
            <a:off x="5088054" y="4216533"/>
            <a:ext cx="1869952" cy="16119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51716D5-0E16-4151-A5A8-DDEDC366E7D9}"/>
              </a:ext>
            </a:extLst>
          </p:cNvPr>
          <p:cNvSpPr/>
          <p:nvPr/>
        </p:nvSpPr>
        <p:spPr bwMode="auto">
          <a:xfrm>
            <a:off x="5770010" y="3917420"/>
            <a:ext cx="285294" cy="41387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387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F72A1-04F4-3DC6-AD1B-DE7053E2D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0064861-6319-8D19-D8E2-CC129DD9B2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96398" y="274626"/>
            <a:ext cx="9396146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spc="-74"/>
              <a:t>Warmup: Man-in-the-Middle (</a:t>
            </a:r>
            <a:r>
              <a:rPr lang="en-US" sz="3530" spc="-74" err="1"/>
              <a:t>MiTM</a:t>
            </a:r>
            <a:r>
              <a:rPr lang="en-US" sz="3530" spc="-74"/>
              <a:t>) attacks</a:t>
            </a:r>
            <a:endParaRPr sz="353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963E7E-3AAA-9048-B2ED-E2E525EF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472" y="1963962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2F4B02-2D2F-8DFC-9EBC-4C58EBB797F3}"/>
              </a:ext>
            </a:extLst>
          </p:cNvPr>
          <p:cNvSpPr txBox="1"/>
          <p:nvPr/>
        </p:nvSpPr>
        <p:spPr>
          <a:xfrm>
            <a:off x="777945" y="134757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036655-8C0D-78D7-09B0-4755D7409B9B}"/>
              </a:ext>
            </a:extLst>
          </p:cNvPr>
          <p:cNvCxnSpPr>
            <a:cxnSpLocks/>
          </p:cNvCxnSpPr>
          <p:nvPr/>
        </p:nvCxnSpPr>
        <p:spPr bwMode="auto">
          <a:xfrm>
            <a:off x="2830546" y="2508343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0FAB42EE-CBCF-24D8-E07F-158232D671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27420" y="1964393"/>
                <a:ext cx="65986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0FAB42EE-CBCF-24D8-E07F-158232D671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27420" y="1964393"/>
                <a:ext cx="65986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43C74C3-9ABC-EE16-194F-C551EC85E3D3}"/>
              </a:ext>
            </a:extLst>
          </p:cNvPr>
          <p:cNvCxnSpPr>
            <a:cxnSpLocks/>
          </p:cNvCxnSpPr>
          <p:nvPr/>
        </p:nvCxnSpPr>
        <p:spPr bwMode="auto">
          <a:xfrm>
            <a:off x="2867844" y="3154245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953778D7-6EE4-5071-6467-9D690B908A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7026" y="2596882"/>
                <a:ext cx="1211293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953778D7-6EE4-5071-6467-9D690B908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57026" y="2596882"/>
                <a:ext cx="121129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E7E44F-6335-3900-88E4-314568382DA5}"/>
                  </a:ext>
                </a:extLst>
              </p:cNvPr>
              <p:cNvSpPr txBox="1"/>
              <p:nvPr/>
            </p:nvSpPr>
            <p:spPr>
              <a:xfrm>
                <a:off x="2402207" y="3482784"/>
                <a:ext cx="20153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9E7E44F-6335-3900-88E4-314568382D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207" y="3482784"/>
                <a:ext cx="201535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425BDD22-431E-6DF2-9AB5-C6F2CC532F3D}"/>
              </a:ext>
            </a:extLst>
          </p:cNvPr>
          <p:cNvSpPr/>
          <p:nvPr/>
        </p:nvSpPr>
        <p:spPr>
          <a:xfrm>
            <a:off x="1627125" y="2099993"/>
            <a:ext cx="1120302" cy="97799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52FB781-835E-86F1-05D7-7650ADA217A6}"/>
              </a:ext>
            </a:extLst>
          </p:cNvPr>
          <p:cNvCxnSpPr>
            <a:cxnSpLocks/>
          </p:cNvCxnSpPr>
          <p:nvPr/>
        </p:nvCxnSpPr>
        <p:spPr bwMode="auto">
          <a:xfrm>
            <a:off x="6910603" y="2370945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EB9984E0-23D0-1F67-911A-CA995EED19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13097" y="1754284"/>
                <a:ext cx="1217128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𝑚𝐺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EB9984E0-23D0-1F67-911A-CA995EED19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13097" y="1754284"/>
                <a:ext cx="1217128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964858C9-47B3-9677-7008-2F2628EE858A}"/>
              </a:ext>
            </a:extLst>
          </p:cNvPr>
          <p:cNvSpPr/>
          <p:nvPr/>
        </p:nvSpPr>
        <p:spPr>
          <a:xfrm>
            <a:off x="9500541" y="1821294"/>
            <a:ext cx="858005" cy="12287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D20CBE4-4479-A161-C325-ECC2389614C5}"/>
              </a:ext>
            </a:extLst>
          </p:cNvPr>
          <p:cNvCxnSpPr>
            <a:cxnSpLocks/>
          </p:cNvCxnSpPr>
          <p:nvPr/>
        </p:nvCxnSpPr>
        <p:spPr bwMode="auto">
          <a:xfrm>
            <a:off x="6822930" y="3098331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7409F92D-31A1-9AE3-573E-E93A69B58A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12112" y="2540968"/>
                <a:ext cx="1211293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𝑏𝐺</m:t>
                      </m:r>
                    </m:oMath>
                  </m:oMathPara>
                </a14:m>
                <a:endParaRPr lang="en-US" altLang="en-US" sz="16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7409F92D-31A1-9AE3-573E-E93A69B58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12112" y="2540968"/>
                <a:ext cx="121129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0D07A84-AF56-5960-3D60-C0806A364997}"/>
                  </a:ext>
                </a:extLst>
              </p:cNvPr>
              <p:cNvSpPr txBox="1"/>
              <p:nvPr/>
            </p:nvSpPr>
            <p:spPr>
              <a:xfrm>
                <a:off x="7511331" y="3445621"/>
                <a:ext cx="201721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𝑏𝑚𝐺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0D07A84-AF56-5960-3D60-C0806A364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1331" y="3445621"/>
                <a:ext cx="2017219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65F4EC-87D7-4130-7D10-C7BCD35F3558}"/>
                  </a:ext>
                </a:extLst>
              </p:cNvPr>
              <p:cNvSpPr txBox="1"/>
              <p:nvPr/>
            </p:nvSpPr>
            <p:spPr>
              <a:xfrm>
                <a:off x="339799" y="3154245"/>
                <a:ext cx="224593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F65F4EC-87D7-4130-7D10-C7BCD35F3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99" y="3154245"/>
                <a:ext cx="224593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B5A6BE27-8534-3CFB-1F30-0B46E7BA68F7}"/>
                  </a:ext>
                </a:extLst>
              </p:cNvPr>
              <p:cNvSpPr txBox="1"/>
              <p:nvPr/>
            </p:nvSpPr>
            <p:spPr>
              <a:xfrm>
                <a:off x="4687478" y="3482784"/>
                <a:ext cx="250684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1" name="TextBox 5">
                <a:extLst>
                  <a:ext uri="{FF2B5EF4-FFF2-40B4-BE49-F238E27FC236}">
                    <a16:creationId xmlns:a16="http://schemas.microsoft.com/office/drawing/2014/main" id="{B5A6BE27-8534-3CFB-1F30-0B46E7BA68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7478" y="3482784"/>
                <a:ext cx="2506840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2B8FAF2-A7A5-8297-C1FC-90D94AD70D2E}"/>
                  </a:ext>
                </a:extLst>
              </p:cNvPr>
              <p:cNvSpPr txBox="1"/>
              <p:nvPr/>
            </p:nvSpPr>
            <p:spPr>
              <a:xfrm>
                <a:off x="9985281" y="3256849"/>
                <a:ext cx="22415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2B8FAF2-A7A5-8297-C1FC-90D94AD70D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5281" y="3256849"/>
                <a:ext cx="2241511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269B429-B5D0-26C8-F5B8-D7BFA8886BEC}"/>
              </a:ext>
            </a:extLst>
          </p:cNvPr>
          <p:cNvSpPr txBox="1"/>
          <p:nvPr/>
        </p:nvSpPr>
        <p:spPr>
          <a:xfrm>
            <a:off x="5157597" y="1052736"/>
            <a:ext cx="41841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Need authentication entities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6A3733-39F4-FBA6-4AA1-E74E8A68831F}"/>
              </a:ext>
            </a:extLst>
          </p:cNvPr>
          <p:cNvCxnSpPr/>
          <p:nvPr/>
        </p:nvCxnSpPr>
        <p:spPr bwMode="auto">
          <a:xfrm flipH="1">
            <a:off x="5303538" y="1803809"/>
            <a:ext cx="1519392" cy="157474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EE5CE19-1473-2774-819B-152684721B6C}"/>
              </a:ext>
            </a:extLst>
          </p:cNvPr>
          <p:cNvCxnSpPr/>
          <p:nvPr/>
        </p:nvCxnSpPr>
        <p:spPr bwMode="auto">
          <a:xfrm>
            <a:off x="5157597" y="1870798"/>
            <a:ext cx="1869952" cy="161198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Arrow: Down 17">
            <a:extLst>
              <a:ext uri="{FF2B5EF4-FFF2-40B4-BE49-F238E27FC236}">
                <a16:creationId xmlns:a16="http://schemas.microsoft.com/office/drawing/2014/main" id="{5A96FBE8-3F9F-650C-B7A1-161CE720F6E8}"/>
              </a:ext>
            </a:extLst>
          </p:cNvPr>
          <p:cNvSpPr/>
          <p:nvPr/>
        </p:nvSpPr>
        <p:spPr bwMode="auto">
          <a:xfrm>
            <a:off x="5839553" y="1571685"/>
            <a:ext cx="285294" cy="413878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F9449-A9F8-54FA-301A-A3F8D159653D}"/>
              </a:ext>
            </a:extLst>
          </p:cNvPr>
          <p:cNvSpPr txBox="1"/>
          <p:nvPr/>
        </p:nvSpPr>
        <p:spPr>
          <a:xfrm>
            <a:off x="656775" y="4534006"/>
            <a:ext cx="1127539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https://csrc.nist.gov/csrc/media/projects/cryptographic-standards-and-guidelines/documents/examples/sha256.pdf</a:t>
            </a:r>
          </a:p>
        </p:txBody>
      </p:sp>
    </p:spTree>
    <p:extLst>
      <p:ext uri="{BB962C8B-B14F-4D97-AF65-F5344CB8AC3E}">
        <p14:creationId xmlns:p14="http://schemas.microsoft.com/office/powerpoint/2010/main" val="1741447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595831" y="198696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/>
              <a:t>Cryptographic Ciphers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D3E79E-1E54-474B-9B0B-8529F6CD010A}"/>
              </a:ext>
            </a:extLst>
          </p:cNvPr>
          <p:cNvSpPr/>
          <p:nvPr/>
        </p:nvSpPr>
        <p:spPr>
          <a:xfrm>
            <a:off x="1900578" y="3289840"/>
            <a:ext cx="34259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33CC33"/>
                </a:solidFill>
                <a:latin typeface="arial" panose="020B0604020202020204" pitchFamily="34" charset="0"/>
              </a:rPr>
              <a:t>Confidentiality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6624193" y="3852531"/>
            <a:ext cx="34050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6628482" y="3212976"/>
            <a:ext cx="240482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Integrity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6624193" y="4528035"/>
            <a:ext cx="36888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Non-repudiation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6642931" y="5203539"/>
            <a:ext cx="29177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Availability 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</a:t>
            </a: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B79019-F4EA-429D-A8FD-4425949F1F96}"/>
              </a:ext>
            </a:extLst>
          </p:cNvPr>
          <p:cNvSpPr/>
          <p:nvPr/>
        </p:nvSpPr>
        <p:spPr>
          <a:xfrm>
            <a:off x="1938232" y="3908689"/>
            <a:ext cx="23439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33CC33"/>
                </a:solidFill>
                <a:latin typeface="arial" panose="020B0604020202020204" pitchFamily="34" charset="0"/>
              </a:rPr>
              <a:t>Privacy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</a:rPr>
              <a:t> </a:t>
            </a:r>
            <a:endParaRPr lang="en-US">
              <a:solidFill>
                <a:srgbClr val="33CC3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03D926-FC10-417F-811C-68FE992F1A01}"/>
              </a:ext>
            </a:extLst>
          </p:cNvPr>
          <p:cNvSpPr txBox="1"/>
          <p:nvPr/>
        </p:nvSpPr>
        <p:spPr>
          <a:xfrm>
            <a:off x="2423592" y="1353326"/>
            <a:ext cx="46741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Symmetric Cipher (DES, AES)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8E637B-24B6-4CE7-9F58-3CB70B23EF6A}"/>
              </a:ext>
            </a:extLst>
          </p:cNvPr>
          <p:cNvSpPr txBox="1"/>
          <p:nvPr/>
        </p:nvSpPr>
        <p:spPr>
          <a:xfrm>
            <a:off x="2410542" y="1920514"/>
            <a:ext cx="6383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Asymmetric Cipher (RSA, ECC, ElGamal)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6FA3DA20-CD5E-445D-BC8E-9DF5CC84799D}"/>
              </a:ext>
            </a:extLst>
          </p:cNvPr>
          <p:cNvSpPr/>
          <p:nvPr/>
        </p:nvSpPr>
        <p:spPr bwMode="auto">
          <a:xfrm>
            <a:off x="2279576" y="1353326"/>
            <a:ext cx="216024" cy="121157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AE5E2-6705-4587-8364-CBFCE0BD877B}"/>
              </a:ext>
            </a:extLst>
          </p:cNvPr>
          <p:cNvSpPr txBox="1"/>
          <p:nvPr/>
        </p:nvSpPr>
        <p:spPr>
          <a:xfrm>
            <a:off x="2675344" y="2605177"/>
            <a:ext cx="59199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provide which security services?</a:t>
            </a:r>
          </a:p>
        </p:txBody>
      </p:sp>
    </p:spTree>
    <p:extLst>
      <p:ext uri="{BB962C8B-B14F-4D97-AF65-F5344CB8AC3E}">
        <p14:creationId xmlns:p14="http://schemas.microsoft.com/office/powerpoint/2010/main" val="2746135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71298" y="222100"/>
            <a:ext cx="6661248" cy="792163"/>
          </a:xfrm>
        </p:spPr>
        <p:txBody>
          <a:bodyPr/>
          <a:lstStyle/>
          <a:p>
            <a:pPr eaLnBrk="1" hangingPunct="1"/>
            <a:r>
              <a:rPr lang="en-GB" altLang="en-US"/>
              <a:t>Hash function and MACs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5ED866-991E-4FBB-A0E8-1616834BB8E1}"/>
              </a:ext>
            </a:extLst>
          </p:cNvPr>
          <p:cNvSpPr/>
          <p:nvPr/>
        </p:nvSpPr>
        <p:spPr>
          <a:xfrm>
            <a:off x="6624192" y="3852531"/>
            <a:ext cx="334578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Authentication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AEF098-5D07-4512-8A64-E78E53453818}"/>
              </a:ext>
            </a:extLst>
          </p:cNvPr>
          <p:cNvSpPr/>
          <p:nvPr/>
        </p:nvSpPr>
        <p:spPr>
          <a:xfrm>
            <a:off x="6628482" y="3212976"/>
            <a:ext cx="23455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Integrity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509AA8-0CA5-48E7-8478-5CE6A5572C69}"/>
              </a:ext>
            </a:extLst>
          </p:cNvPr>
          <p:cNvSpPr/>
          <p:nvPr/>
        </p:nvSpPr>
        <p:spPr>
          <a:xfrm>
            <a:off x="6624192" y="5061435"/>
            <a:ext cx="36295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Non-repudiation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464221-2D12-402A-9BB2-5CC167591CE2}"/>
              </a:ext>
            </a:extLst>
          </p:cNvPr>
          <p:cNvSpPr/>
          <p:nvPr/>
        </p:nvSpPr>
        <p:spPr>
          <a:xfrm>
            <a:off x="6627745" y="4492086"/>
            <a:ext cx="2759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t>Availability </a:t>
            </a:r>
            <a:r>
              <a:rPr lang="en-US">
                <a:solidFill>
                  <a:srgbClr val="33CC33"/>
                </a:solidFill>
                <a:latin typeface="arial" panose="020B0604020202020204" pitchFamily="34" charset="0"/>
                <a:sym typeface="Wingdings" panose="05000000000000000000" pitchFamily="2" charset="2"/>
              </a:rPr>
              <a:t>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AE5E2-6705-4587-8364-CBFCE0BD877B}"/>
              </a:ext>
            </a:extLst>
          </p:cNvPr>
          <p:cNvSpPr txBox="1"/>
          <p:nvPr/>
        </p:nvSpPr>
        <p:spPr>
          <a:xfrm>
            <a:off x="3829934" y="3429000"/>
            <a:ext cx="2021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 provide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485FD8-0BE1-43B8-AA11-F28659492845}"/>
              </a:ext>
            </a:extLst>
          </p:cNvPr>
          <p:cNvSpPr txBox="1"/>
          <p:nvPr/>
        </p:nvSpPr>
        <p:spPr>
          <a:xfrm>
            <a:off x="1974177" y="1116561"/>
            <a:ext cx="623382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Hash function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Message Authentication Codes (MAC)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Digital signature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Digital certificate 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3793873F-AF72-4FE8-AFBC-69C7A48F6EDB}"/>
              </a:ext>
            </a:extLst>
          </p:cNvPr>
          <p:cNvSpPr/>
          <p:nvPr/>
        </p:nvSpPr>
        <p:spPr bwMode="auto">
          <a:xfrm>
            <a:off x="4001149" y="3777021"/>
            <a:ext cx="2179878" cy="674241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88D8EE6-3F59-4A1C-8F65-427036CB72EC}"/>
              </a:ext>
            </a:extLst>
          </p:cNvPr>
          <p:cNvSpPr/>
          <p:nvPr/>
        </p:nvSpPr>
        <p:spPr bwMode="auto">
          <a:xfrm>
            <a:off x="1811524" y="1167082"/>
            <a:ext cx="252028" cy="176122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A9398B13-C72A-4F64-9198-3C28ADFB2752}"/>
              </a:ext>
            </a:extLst>
          </p:cNvPr>
          <p:cNvSpPr/>
          <p:nvPr/>
        </p:nvSpPr>
        <p:spPr bwMode="auto">
          <a:xfrm>
            <a:off x="6307732" y="3222351"/>
            <a:ext cx="350578" cy="2362304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 algn="ctr">
            <a:solidFill>
              <a:srgbClr val="339966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0B9356E3-0CEC-4DA6-BF13-A7C9B7F5C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111" y="4870606"/>
            <a:ext cx="5962910" cy="1428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6AFC2"/>
              </a:buClr>
              <a:buSzPct val="125000"/>
              <a:buFont typeface="Wingdings" panose="05000000000000000000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339966"/>
              </a:buClr>
              <a:buSzPct val="85000"/>
              <a:buFont typeface="Wingdings" panose="05000000000000000000" pitchFamily="2" charset="2"/>
              <a:buChar char="Ø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50000"/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800" kern="0"/>
              <a:t>Further reading (Wikipedia)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 kern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Cryptographic Hash Functions</a:t>
            </a:r>
            <a:endParaRPr lang="en-US" altLang="en-US" sz="1800" kern="0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Char char="•"/>
            </a:pPr>
            <a:r>
              <a:rPr lang="en-US" altLang="en-US" sz="1800" kern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Message Authentication Code</a:t>
            </a:r>
            <a:endParaRPr lang="en-US" altLang="en-US" sz="1800" kern="0"/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Char char="•"/>
            </a:pPr>
            <a:endParaRPr lang="en-US" altLang="en-US" sz="1800" kern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1CE980EF-B3E1-4796-B1CB-297CBE68116A}"/>
              </a:ext>
            </a:extLst>
          </p:cNvPr>
          <p:cNvSpPr/>
          <p:nvPr/>
        </p:nvSpPr>
        <p:spPr bwMode="auto">
          <a:xfrm>
            <a:off x="8007256" y="1167082"/>
            <a:ext cx="252028" cy="948092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0E8DDA-7D12-4A62-BAAA-5CFBB875927C}"/>
              </a:ext>
            </a:extLst>
          </p:cNvPr>
          <p:cNvSpPr txBox="1"/>
          <p:nvPr/>
        </p:nvSpPr>
        <p:spPr>
          <a:xfrm>
            <a:off x="8297087" y="1197114"/>
            <a:ext cx="16979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symmetric</a:t>
            </a:r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F8D6244D-B5AA-4B88-9484-3D99C6154AA7}"/>
              </a:ext>
            </a:extLst>
          </p:cNvPr>
          <p:cNvSpPr/>
          <p:nvPr/>
        </p:nvSpPr>
        <p:spPr bwMode="auto">
          <a:xfrm>
            <a:off x="5601922" y="2024503"/>
            <a:ext cx="249079" cy="828369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3E2971-A006-4344-B3EA-81C190ED2212}"/>
              </a:ext>
            </a:extLst>
          </p:cNvPr>
          <p:cNvSpPr txBox="1"/>
          <p:nvPr/>
        </p:nvSpPr>
        <p:spPr>
          <a:xfrm>
            <a:off x="6053820" y="2144226"/>
            <a:ext cx="18565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asymmetric</a:t>
            </a:r>
          </a:p>
        </p:txBody>
      </p:sp>
    </p:spTree>
    <p:extLst>
      <p:ext uri="{BB962C8B-B14F-4D97-AF65-F5344CB8AC3E}">
        <p14:creationId xmlns:p14="http://schemas.microsoft.com/office/powerpoint/2010/main" val="1334885296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f61426-0e10-4280-8fba-e9a96162fedc">
      <Terms xmlns="http://schemas.microsoft.com/office/infopath/2007/PartnerControls"/>
    </lcf76f155ced4ddcb4097134ff3c332f>
    <TaxCatchAll xmlns="8ce3eb15-a429-4b26-917f-6653cdc387b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4DF376B2D2375846A4CAAAB0E2C9C93C" ma:contentTypeVersion="12" ma:contentTypeDescription="Tạo tài liệu mới." ma:contentTypeScope="" ma:versionID="d1e3b19e88acc71d47794354119bf001">
  <xsd:schema xmlns:xsd="http://www.w3.org/2001/XMLSchema" xmlns:xs="http://www.w3.org/2001/XMLSchema" xmlns:p="http://schemas.microsoft.com/office/2006/metadata/properties" xmlns:ns2="5ef61426-0e10-4280-8fba-e9a96162fedc" xmlns:ns3="8ce3eb15-a429-4b26-917f-6653cdc387b0" targetNamespace="http://schemas.microsoft.com/office/2006/metadata/properties" ma:root="true" ma:fieldsID="bd61f6e575e4fa34df9ac3132e802ff9" ns2:_="" ns3:_="">
    <xsd:import namespace="5ef61426-0e10-4280-8fba-e9a96162fedc"/>
    <xsd:import namespace="8ce3eb15-a429-4b26-917f-6653cdc387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61426-0e10-4280-8fba-e9a96162f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3eb15-a429-4b26-917f-6653cdc387b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f4498ad-eb82-4d97-954c-b576ce6c862c}" ma:internalName="TaxCatchAll" ma:showField="CatchAllData" ma:web="8ce3eb15-a429-4b26-917f-6653cdc387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818A2AA-9463-4D54-AA43-8A3934C9158D}">
  <ds:schemaRefs>
    <ds:schemaRef ds:uri="5ef61426-0e10-4280-8fba-e9a96162fedc"/>
    <ds:schemaRef ds:uri="8ce3eb15-a429-4b26-917f-6653cdc387b0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4ACD467-D18A-4053-80A7-10C1656BC1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1B42C0-94C4-4759-B58B-5CEBB0386AFF}">
  <ds:schemaRefs>
    <ds:schemaRef ds:uri="5ef61426-0e10-4280-8fba-e9a96162fedc"/>
    <ds:schemaRef ds:uri="8ce3eb15-a429-4b26-917f-6653cdc387b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35</Slides>
  <Notes>30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2_Standarddesign</vt:lpstr>
      <vt:lpstr>  NT219- Cryptography    </vt:lpstr>
      <vt:lpstr>Security goals</vt:lpstr>
      <vt:lpstr>Outline</vt:lpstr>
      <vt:lpstr>Textbooks and References</vt:lpstr>
      <vt:lpstr>Motivations</vt:lpstr>
      <vt:lpstr>Motivations</vt:lpstr>
      <vt:lpstr>Warmup: Man-in-the-Middle (MiTM) attacks</vt:lpstr>
      <vt:lpstr>Cryptographic Ciphers</vt:lpstr>
      <vt:lpstr>Hash function and MACs</vt:lpstr>
      <vt:lpstr>Hash function: An example</vt:lpstr>
      <vt:lpstr>Hash function: An example</vt:lpstr>
      <vt:lpstr>Motivations</vt:lpstr>
      <vt:lpstr>Motivations</vt:lpstr>
      <vt:lpstr>Hash Functions</vt:lpstr>
      <vt:lpstr>Some terminology</vt:lpstr>
      <vt:lpstr>Cryptographic Hash Functions</vt:lpstr>
      <vt:lpstr>Usages of Cryptographic Hash Functions</vt:lpstr>
      <vt:lpstr>Using Hash Functions for Message Integrity</vt:lpstr>
      <vt:lpstr>Well Known Hash Functions</vt:lpstr>
      <vt:lpstr>PowerPoint Presentation</vt:lpstr>
      <vt:lpstr>Merkle-Damgard Construction for Hash Functions</vt:lpstr>
      <vt:lpstr>Merkle-Damgard Construction for Hash Functions</vt:lpstr>
      <vt:lpstr>SHA-512 Algorithm </vt:lpstr>
      <vt:lpstr>SHA-512 Initial Process (I)</vt:lpstr>
      <vt:lpstr>SHA-512 Initial Process (I)</vt:lpstr>
      <vt:lpstr>SHA-512 Initial Process (II)</vt:lpstr>
      <vt:lpstr>SHA-512 Initial Process (II)</vt:lpstr>
      <vt:lpstr>PowerPoint Presentation</vt:lpstr>
      <vt:lpstr>PowerPoint Presentation</vt:lpstr>
      <vt:lpstr>SHA-512 Compression Function (IlI)</vt:lpstr>
      <vt:lpstr>PowerPoint Presentation</vt:lpstr>
      <vt:lpstr>PowerPoint Presentation</vt:lpstr>
      <vt:lpstr>PowerPoint Presentation</vt:lpstr>
      <vt:lpstr>SHA3 Standard</vt:lpstr>
      <vt:lpstr>SHA3 Standard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revision>1</cp:revision>
  <cp:lastPrinted>1999-07-26T11:07:16Z</cp:lastPrinted>
  <dcterms:created xsi:type="dcterms:W3CDTF">1999-06-21T09:15:32Z</dcterms:created>
  <dcterms:modified xsi:type="dcterms:W3CDTF">2025-06-20T04:38:29Z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0x0101004DF376B2D2375846A4CAAAB0E2C9C93C</vt:lpwstr>
  </property>
  <property fmtid="{D5CDD505-2E9C-101B-9397-08002B2CF9AE}" pid="3" name="MediaServiceImageTags">
    <vt:lpwstr/>
  </property>
</Properties>
</file>