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7" r:id="rId4"/>
  </p:sldMasterIdLst>
  <p:notesMasterIdLst>
    <p:notesMasterId r:id="rId58"/>
  </p:notesMasterIdLst>
  <p:handoutMasterIdLst>
    <p:handoutMasterId r:id="rId59"/>
  </p:handoutMasterIdLst>
  <p:sldIdLst>
    <p:sldId id="494" r:id="rId5"/>
    <p:sldId id="332" r:id="rId6"/>
    <p:sldId id="507" r:id="rId7"/>
    <p:sldId id="501" r:id="rId8"/>
    <p:sldId id="518" r:id="rId9"/>
    <p:sldId id="1520" r:id="rId10"/>
    <p:sldId id="1521" r:id="rId11"/>
    <p:sldId id="1522" r:id="rId12"/>
    <p:sldId id="520" r:id="rId13"/>
    <p:sldId id="1525" r:id="rId14"/>
    <p:sldId id="1526" r:id="rId15"/>
    <p:sldId id="524" r:id="rId16"/>
    <p:sldId id="1527" r:id="rId17"/>
    <p:sldId id="1528" r:id="rId18"/>
    <p:sldId id="1529" r:id="rId19"/>
    <p:sldId id="1523" r:id="rId20"/>
    <p:sldId id="519" r:id="rId21"/>
    <p:sldId id="417" r:id="rId22"/>
    <p:sldId id="1524" r:id="rId23"/>
    <p:sldId id="1513" r:id="rId24"/>
    <p:sldId id="525" r:id="rId25"/>
    <p:sldId id="1506" r:id="rId26"/>
    <p:sldId id="451" r:id="rId27"/>
    <p:sldId id="1508" r:id="rId28"/>
    <p:sldId id="502" r:id="rId29"/>
    <p:sldId id="513" r:id="rId30"/>
    <p:sldId id="514" r:id="rId31"/>
    <p:sldId id="526" r:id="rId32"/>
    <p:sldId id="1514" r:id="rId33"/>
    <p:sldId id="1515" r:id="rId34"/>
    <p:sldId id="1516" r:id="rId35"/>
    <p:sldId id="1517" r:id="rId36"/>
    <p:sldId id="1519" r:id="rId37"/>
    <p:sldId id="1518" r:id="rId38"/>
    <p:sldId id="515" r:id="rId39"/>
    <p:sldId id="457" r:id="rId40"/>
    <p:sldId id="458" r:id="rId41"/>
    <p:sldId id="459" r:id="rId42"/>
    <p:sldId id="456" r:id="rId43"/>
    <p:sldId id="439" r:id="rId44"/>
    <p:sldId id="440" r:id="rId45"/>
    <p:sldId id="1507" r:id="rId46"/>
    <p:sldId id="499" r:id="rId47"/>
    <p:sldId id="1512" r:id="rId48"/>
    <p:sldId id="1511" r:id="rId49"/>
    <p:sldId id="442" r:id="rId50"/>
    <p:sldId id="454" r:id="rId51"/>
    <p:sldId id="443" r:id="rId52"/>
    <p:sldId id="444" r:id="rId53"/>
    <p:sldId id="1509" r:id="rId54"/>
    <p:sldId id="438" r:id="rId55"/>
    <p:sldId id="446" r:id="rId56"/>
    <p:sldId id="1510" r:id="rId57"/>
  </p:sldIdLst>
  <p:sldSz cx="12192000" cy="6858000"/>
  <p:notesSz cx="9144000" cy="6858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OCTU" initials="N" lastIdx="1" clrIdx="0">
    <p:extLst>
      <p:ext uri="{19B8F6BF-5375-455C-9EA6-DF929625EA0E}">
        <p15:presenceInfo xmlns:p15="http://schemas.microsoft.com/office/powerpoint/2012/main" userId="NGOCT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3366"/>
    <a:srgbClr val="339966"/>
    <a:srgbClr val="33CC33"/>
    <a:srgbClr val="990000"/>
    <a:srgbClr val="006666"/>
    <a:srgbClr val="97FFE4"/>
    <a:srgbClr val="FF99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2AE5C4-5D10-D41A-F2D3-2BFF56FB86DC}" v="1" dt="2025-06-19T12:48:20.322"/>
    <p1510:client id="{9FAF6186-632B-1AEA-826F-659971B25C0C}" v="2" dt="2025-06-19T01:53:24.6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66" Type="http://schemas.microsoft.com/office/2015/10/relationships/revisionInfo" Target="revisionInfo.xml"/><Relationship Id="rId5" Type="http://schemas.openxmlformats.org/officeDocument/2006/relationships/slide" Target="slides/slide1.xml"/><Relationship Id="rId61" Type="http://schemas.openxmlformats.org/officeDocument/2006/relationships/presProps" Target="pres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commentAuthors" Target="commentAuthors.xml"/><Relationship Id="rId65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ái Tuấn Khang" userId="S::23520709@ms.uit.edu.vn::0532d2a0-8f39-49f6-ad88-adabed2d98d1" providerId="AD" clId="Web-{2A2AE5C4-5D10-D41A-F2D3-2BFF56FB86DC}"/>
    <pc:docChg chg="modSld">
      <pc:chgData name="Thái Tuấn Khang" userId="S::23520709@ms.uit.edu.vn::0532d2a0-8f39-49f6-ad88-adabed2d98d1" providerId="AD" clId="Web-{2A2AE5C4-5D10-D41A-F2D3-2BFF56FB86DC}" dt="2025-06-19T12:48:20.322" v="0" actId="1076"/>
      <pc:docMkLst>
        <pc:docMk/>
      </pc:docMkLst>
      <pc:sldChg chg="modSp">
        <pc:chgData name="Thái Tuấn Khang" userId="S::23520709@ms.uit.edu.vn::0532d2a0-8f39-49f6-ad88-adabed2d98d1" providerId="AD" clId="Web-{2A2AE5C4-5D10-D41A-F2D3-2BFF56FB86DC}" dt="2025-06-19T12:48:20.322" v="0" actId="1076"/>
        <pc:sldMkLst>
          <pc:docMk/>
          <pc:sldMk cId="3307888289" sldId="1513"/>
        </pc:sldMkLst>
        <pc:spChg chg="mod">
          <ac:chgData name="Thái Tuấn Khang" userId="S::23520709@ms.uit.edu.vn::0532d2a0-8f39-49f6-ad88-adabed2d98d1" providerId="AD" clId="Web-{2A2AE5C4-5D10-D41A-F2D3-2BFF56FB86DC}" dt="2025-06-19T12:48:20.322" v="0" actId="1076"/>
          <ac:spMkLst>
            <pc:docMk/>
            <pc:sldMk cId="3307888289" sldId="1513"/>
            <ac:spMk id="10" creationId="{5B552BAB-5F20-4D18-916C-985E8B01CBB8}"/>
          </ac:spMkLst>
        </pc:spChg>
      </pc:sldChg>
    </pc:docChg>
  </pc:docChgLst>
  <pc:docChgLst>
    <pc:chgData name="Tào Minh Đức" userId="S::23520315@ms.uit.edu.vn::cf1de174-c57f-4f9c-9aa1-c82598dec551" providerId="AD" clId="Web-{9FAF6186-632B-1AEA-826F-659971B25C0C}"/>
    <pc:docChg chg="modSld">
      <pc:chgData name="Tào Minh Đức" userId="S::23520315@ms.uit.edu.vn::cf1de174-c57f-4f9c-9aa1-c82598dec551" providerId="AD" clId="Web-{9FAF6186-632B-1AEA-826F-659971B25C0C}" dt="2025-06-19T01:53:24.691" v="1" actId="1076"/>
      <pc:docMkLst>
        <pc:docMk/>
      </pc:docMkLst>
      <pc:sldChg chg="modSp">
        <pc:chgData name="Tào Minh Đức" userId="S::23520315@ms.uit.edu.vn::cf1de174-c57f-4f9c-9aa1-c82598dec551" providerId="AD" clId="Web-{9FAF6186-632B-1AEA-826F-659971B25C0C}" dt="2025-06-19T01:53:24.691" v="1" actId="1076"/>
        <pc:sldMkLst>
          <pc:docMk/>
          <pc:sldMk cId="759382631" sldId="502"/>
        </pc:sldMkLst>
        <pc:picChg chg="mod">
          <ac:chgData name="Tào Minh Đức" userId="S::23520315@ms.uit.edu.vn::cf1de174-c57f-4f9c-9aa1-c82598dec551" providerId="AD" clId="Web-{9FAF6186-632B-1AEA-826F-659971B25C0C}" dt="2025-06-19T01:53:24.691" v="1" actId="1076"/>
          <ac:picMkLst>
            <pc:docMk/>
            <pc:sldMk cId="759382631" sldId="502"/>
            <ac:picMk id="2" creationId="{1EE7F87F-2045-498A-885A-1C2C4EB66B71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DBFA35-EFC2-4E0C-8C61-5A61F15CC4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7CE2F6-0387-4D2B-8455-B121F1A8411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49A8A-77DC-4813-A074-2F5920BD117B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07F94-EB59-42D4-9E83-E6458367D2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13A441-DF7C-471E-B7CF-4ABDF4D55C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BAA95-9C46-4AE0-B3EF-9222AB21C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7817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9F9BDD6-77D8-4570-AAD0-E568BE7BCFF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C594F78-DFE3-42DE-8B5C-0CAA9A9AA63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A805972B-DC15-40F7-BD10-B99756306F8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70125" y="533400"/>
            <a:ext cx="4603750" cy="2590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532D3062-1C55-490F-86DB-0951D5B78D2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36FDE4E7-31AF-4FCD-BBB1-112CAFB360E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7431C41B-4B40-453A-9DEB-EC6A6E5B3A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43114AD-DAFD-41DA-863F-8D7ADE8A126D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943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8F4566E8-9DF0-4089-9EFA-317A4B5863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B20DBF06-F638-435B-8458-2126872D19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8F4566E8-9DF0-4089-9EFA-317A4B5863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B20DBF06-F638-435B-8458-2126872D19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65979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E4E94130-9721-4E50-902E-184AC99526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81132FBF-2D25-4FE7-8B77-955DE33DC6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E4E94130-9721-4E50-902E-184AC99526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81132FBF-2D25-4FE7-8B77-955DE33DC6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8879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E4E94130-9721-4E50-902E-184AC99526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81132FBF-2D25-4FE7-8B77-955DE33DC6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6175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D8D26A24-661F-44AC-9A66-EC2E65A76B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BA9EC9CC-5098-42B5-A8E7-8DEAA8B26D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8F4566E8-9DF0-4089-9EFA-317A4B5863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B20DBF06-F638-435B-8458-2126872D19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65979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8F4566E8-9DF0-4089-9EFA-317A4B5863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B20DBF06-F638-435B-8458-2126872D19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65979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B2C9E022-08C0-4053-B8DF-9FAEDE098C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9BE9972D-0B89-4D9C-94A8-06683B0E7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058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D0E67067-5541-43E3-A9F1-70179BCF19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id="{BF7B7489-2CE0-4780-A3A3-C9D1738852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10388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BCA18-061D-4636-9E6C-8A9A14B23B9E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17899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>
            <a:extLst>
              <a:ext uri="{FF2B5EF4-FFF2-40B4-BE49-F238E27FC236}">
                <a16:creationId xmlns:a16="http://schemas.microsoft.com/office/drawing/2014/main" id="{96A5E951-0E33-4E7D-A05A-76DFF57E956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47107" name="Notes Placeholder 2">
            <a:extLst>
              <a:ext uri="{FF2B5EF4-FFF2-40B4-BE49-F238E27FC236}">
                <a16:creationId xmlns:a16="http://schemas.microsoft.com/office/drawing/2014/main" id="{1CA2F458-0144-46FC-A6CF-F247214C3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Which hash function to use?</a:t>
            </a:r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8F56A771-6956-44B0-8FC0-55E67EC020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3FC0A44E-0864-4734-AC55-7BB619B7F8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96441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8F56A771-6956-44B0-8FC0-55E67EC020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3FC0A44E-0864-4734-AC55-7BB619B7F8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36430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8F56A771-6956-44B0-8FC0-55E67EC020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3FC0A44E-0864-4734-AC55-7BB619B7F8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08398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>
            <a:extLst>
              <a:ext uri="{FF2B5EF4-FFF2-40B4-BE49-F238E27FC236}">
                <a16:creationId xmlns:a16="http://schemas.microsoft.com/office/drawing/2014/main" id="{B514214A-E6B5-4418-85BD-457540CC6AB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48131" name="Notes Placeholder 2">
            <a:extLst>
              <a:ext uri="{FF2B5EF4-FFF2-40B4-BE49-F238E27FC236}">
                <a16:creationId xmlns:a16="http://schemas.microsoft.com/office/drawing/2014/main" id="{3C8B9897-9641-45BC-A2AC-2742F8393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Good homework problem, break simple MAC constructions. </a:t>
            </a:r>
          </a:p>
          <a:p>
            <a:endParaRPr lang="en-US" altLang="en-US"/>
          </a:p>
          <a:p>
            <a:r>
              <a:rPr lang="en-US" altLang="en-US"/>
              <a:t>MAC uses shared secret key to bootstrap integrity/authenticity.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>
            <a:extLst>
              <a:ext uri="{FF2B5EF4-FFF2-40B4-BE49-F238E27FC236}">
                <a16:creationId xmlns:a16="http://schemas.microsoft.com/office/drawing/2014/main" id="{3989A4A5-BF5C-489B-8C7B-1C787DEC07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6763"/>
            <a:ext cx="6821487" cy="3838575"/>
          </a:xfrm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0AA00A44-E546-4583-BE72-A8DA2DD381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B2C9E022-08C0-4053-B8DF-9FAEDE098C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9BE9972D-0B89-4D9C-94A8-06683B0E7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1294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authentication factors= </a:t>
            </a:r>
            <a:r>
              <a:rPr lang="en-US" sz="120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12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yếu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7BF64-F7CD-4FBE-82E1-2B4DD256561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251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28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D0E67067-5541-43E3-A9F1-70179BCF19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id="{BF7B7489-2CE0-4780-A3A3-C9D1738852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59516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25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5D3983CE-5BBE-4919-A434-2F8FD4574E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41E30F98-A447-4F81-8F0A-07C177335D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CBC=Cipher block chaining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5D3983CE-5BBE-4919-A434-2F8FD4574E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41E30F98-A447-4F81-8F0A-07C177335D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CBC=Cipher block chaining</a:t>
            </a:r>
          </a:p>
        </p:txBody>
      </p:sp>
    </p:spTree>
    <p:extLst>
      <p:ext uri="{BB962C8B-B14F-4D97-AF65-F5344CB8AC3E}">
        <p14:creationId xmlns:p14="http://schemas.microsoft.com/office/powerpoint/2010/main" val="2091525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130F1688-4F6D-49E9-9053-F79061915B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729DA406-42DB-4F47-87B5-B930609FB3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7036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A391A069-8D3A-4A07-B5C1-93572EE426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14E1AC35-DC86-4C50-A759-C7E5A06C4B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1109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A391A069-8D3A-4A07-B5C1-93572EE426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14E1AC35-DC86-4C50-A759-C7E5A06C4B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065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09" y="281885"/>
            <a:ext cx="9313035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77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260351"/>
            <a:ext cx="2590800" cy="60483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60351"/>
            <a:ext cx="7569200" cy="6048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911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104" y="260649"/>
            <a:ext cx="8928992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341439"/>
            <a:ext cx="5080000" cy="49672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341438"/>
            <a:ext cx="5080000" cy="240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00489"/>
            <a:ext cx="5080000" cy="2408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76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499" y="260574"/>
            <a:ext cx="9793088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98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136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499" y="265297"/>
            <a:ext cx="9121013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341439"/>
            <a:ext cx="50800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41439"/>
            <a:ext cx="50800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10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488" y="140494"/>
            <a:ext cx="8832981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44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499" y="265113"/>
            <a:ext cx="8928039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110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580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5300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15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835A416-0BA9-4264-8A01-EEB3FFAC9E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91478" y="44625"/>
            <a:ext cx="9002429" cy="79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B2CA537-2676-4E51-AAC8-F0C3E5F1A5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052737"/>
            <a:ext cx="103632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Click to edit Master text styles</a:t>
            </a:r>
          </a:p>
          <a:p>
            <a:pPr lvl="1"/>
            <a:r>
              <a:rPr lang="de-DE" altLang="en-US"/>
              <a:t>Second level</a:t>
            </a:r>
          </a:p>
          <a:p>
            <a:pPr lvl="2"/>
            <a:r>
              <a:rPr lang="de-DE" altLang="en-US"/>
              <a:t>Third level</a:t>
            </a:r>
          </a:p>
          <a:p>
            <a:pPr lvl="3"/>
            <a:r>
              <a:rPr lang="de-DE" altLang="en-US"/>
              <a:t>Fourth level</a:t>
            </a:r>
          </a:p>
          <a:p>
            <a:pPr lvl="4"/>
            <a:r>
              <a:rPr lang="de-DE" altLang="en-US"/>
              <a:t>Fifth level</a:t>
            </a:r>
          </a:p>
        </p:txBody>
      </p:sp>
      <p:sp>
        <p:nvSpPr>
          <p:cNvPr id="1028" name="Line 4">
            <a:extLst>
              <a:ext uri="{FF2B5EF4-FFF2-40B4-BE49-F238E27FC236}">
                <a16:creationId xmlns:a16="http://schemas.microsoft.com/office/drawing/2014/main" id="{411683D1-7B74-4FD6-AA23-0A865C91835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31800" y="864476"/>
            <a:ext cx="11176000" cy="0"/>
          </a:xfrm>
          <a:prstGeom prst="line">
            <a:avLst/>
          </a:prstGeom>
          <a:noFill/>
          <a:ln w="28575">
            <a:solidFill>
              <a:srgbClr val="16AF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45093" name="Text Box 5">
            <a:extLst>
              <a:ext uri="{FF2B5EF4-FFF2-40B4-BE49-F238E27FC236}">
                <a16:creationId xmlns:a16="http://schemas.microsoft.com/office/drawing/2014/main" id="{BB2D38F9-5A3D-4000-83B0-1B26F0433CD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976785" y="6508750"/>
            <a:ext cx="268816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>
              <a:defRPr/>
            </a:pPr>
            <a:r>
              <a:rPr lang="en-GB" altLang="en-US" sz="1600">
                <a:latin typeface="Arial" panose="020B0604020202020204" pitchFamily="34" charset="0"/>
              </a:rPr>
              <a:t>Week 10: </a:t>
            </a:r>
            <a:fld id="{F82382A3-3314-49A0-B193-00795800CFEF}" type="slidenum">
              <a:rPr lang="de-DE" altLang="en-US" sz="1600" smtClean="0">
                <a:latin typeface="Arial" panose="020B0604020202020204" pitchFamily="34" charset="0"/>
              </a:rPr>
              <a:pPr algn="r">
                <a:defRPr/>
              </a:pPr>
              <a:t>‹#›</a:t>
            </a:fld>
            <a:r>
              <a:rPr lang="en-GB" altLang="en-US" sz="16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48E10BD9-0495-4989-B7AE-19AEDC4AB44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31800" y="6505440"/>
            <a:ext cx="11176000" cy="0"/>
          </a:xfrm>
          <a:prstGeom prst="line">
            <a:avLst/>
          </a:prstGeom>
          <a:noFill/>
          <a:ln w="28575">
            <a:solidFill>
              <a:srgbClr val="16AF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4C2190-5B25-4748-9C0B-4D7F6AD21C27}"/>
              </a:ext>
            </a:extLst>
          </p:cNvPr>
          <p:cNvSpPr txBox="1"/>
          <p:nvPr userDrawn="1"/>
        </p:nvSpPr>
        <p:spPr>
          <a:xfrm>
            <a:off x="406400" y="6503214"/>
            <a:ext cx="162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05-2025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611547-FA0D-412F-B507-C266383B699E}"/>
              </a:ext>
            </a:extLst>
          </p:cNvPr>
          <p:cNvSpPr txBox="1"/>
          <p:nvPr userDrawn="1"/>
        </p:nvSpPr>
        <p:spPr>
          <a:xfrm>
            <a:off x="4577247" y="6506383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NT219–Cryptography</a:t>
            </a:r>
            <a:endParaRPr lang="en-US" sz="1600" b="1">
              <a:latin typeface="+mn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FDA27E-0E4C-4070-8A6B-A96E3375685D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47329" y="59161"/>
            <a:ext cx="1344149" cy="82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9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6AFC2"/>
        </a:buClr>
        <a:buSzPct val="125000"/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9966"/>
        </a:buClr>
        <a:buSzPct val="85000"/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5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unn@uit.edu.vn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0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70.png"/><Relationship Id="rId7" Type="http://schemas.openxmlformats.org/officeDocument/2006/relationships/image" Target="../media/image411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2.png"/><Relationship Id="rId11" Type="http://schemas.openxmlformats.org/officeDocument/2006/relationships/image" Target="../media/image44.png"/><Relationship Id="rId5" Type="http://schemas.openxmlformats.org/officeDocument/2006/relationships/image" Target="../media/image401.png"/><Relationship Id="rId10" Type="http://schemas.openxmlformats.org/officeDocument/2006/relationships/image" Target="../media/image43.png"/><Relationship Id="rId4" Type="http://schemas.openxmlformats.org/officeDocument/2006/relationships/image" Target="../media/image5.png"/><Relationship Id="rId9" Type="http://schemas.openxmlformats.org/officeDocument/2006/relationships/image" Target="../media/image4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0.png"/><Relationship Id="rId4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440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570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90.png"/><Relationship Id="rId5" Type="http://schemas.openxmlformats.org/officeDocument/2006/relationships/image" Target="../media/image6.png"/><Relationship Id="rId10" Type="http://schemas.openxmlformats.org/officeDocument/2006/relationships/image" Target="../media/image430.png"/><Relationship Id="rId4" Type="http://schemas.openxmlformats.org/officeDocument/2006/relationships/image" Target="../media/image5.png"/><Relationship Id="rId9" Type="http://schemas.openxmlformats.org/officeDocument/2006/relationships/image" Target="../media/image410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0.png"/><Relationship Id="rId7" Type="http://schemas.openxmlformats.org/officeDocument/2006/relationships/image" Target="../media/image1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.png"/><Relationship Id="rId11" Type="http://schemas.openxmlformats.org/officeDocument/2006/relationships/image" Target="../media/image130.png"/><Relationship Id="rId5" Type="http://schemas.openxmlformats.org/officeDocument/2006/relationships/image" Target="../media/image110.png"/><Relationship Id="rId10" Type="http://schemas.openxmlformats.org/officeDocument/2006/relationships/image" Target="../media/image120.png"/><Relationship Id="rId4" Type="http://schemas.openxmlformats.org/officeDocument/2006/relationships/image" Target="../media/image5.png"/><Relationship Id="rId9" Type="http://schemas.openxmlformats.org/officeDocument/2006/relationships/image" Target="../media/image14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230.png"/><Relationship Id="rId18" Type="http://schemas.openxmlformats.org/officeDocument/2006/relationships/image" Target="../media/image270.png"/><Relationship Id="rId3" Type="http://schemas.openxmlformats.org/officeDocument/2006/relationships/image" Target="../media/image26.png"/><Relationship Id="rId21" Type="http://schemas.openxmlformats.org/officeDocument/2006/relationships/image" Target="../media/image30.png"/><Relationship Id="rId7" Type="http://schemas.openxmlformats.org/officeDocument/2006/relationships/image" Target="../media/image18.png"/><Relationship Id="rId12" Type="http://schemas.openxmlformats.org/officeDocument/2006/relationships/image" Target="../media/image201.png"/><Relationship Id="rId17" Type="http://schemas.openxmlformats.org/officeDocument/2006/relationships/image" Target="../media/image260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8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11" Type="http://schemas.openxmlformats.org/officeDocument/2006/relationships/image" Target="../media/image210.png"/><Relationship Id="rId5" Type="http://schemas.openxmlformats.org/officeDocument/2006/relationships/image" Target="../media/image211.png"/><Relationship Id="rId15" Type="http://schemas.openxmlformats.org/officeDocument/2006/relationships/image" Target="../media/image250.png"/><Relationship Id="rId23" Type="http://schemas.openxmlformats.org/officeDocument/2006/relationships/image" Target="../media/image310.png"/><Relationship Id="rId10" Type="http://schemas.openxmlformats.org/officeDocument/2006/relationships/image" Target="../media/image200.png"/><Relationship Id="rId19" Type="http://schemas.openxmlformats.org/officeDocument/2006/relationships/image" Target="../media/image280.png"/><Relationship Id="rId4" Type="http://schemas.openxmlformats.org/officeDocument/2006/relationships/image" Target="../media/image27.png"/><Relationship Id="rId14" Type="http://schemas.openxmlformats.org/officeDocument/2006/relationships/image" Target="../media/image220.png"/><Relationship Id="rId22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8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34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wmf"/><Relationship Id="rId11" Type="http://schemas.openxmlformats.org/officeDocument/2006/relationships/image" Target="../media/image3600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32.wmf"/><Relationship Id="rId9" Type="http://schemas.openxmlformats.org/officeDocument/2006/relationships/image" Target="../media/image36.png"/><Relationship Id="rId1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10.png"/><Relationship Id="rId3" Type="http://schemas.openxmlformats.org/officeDocument/2006/relationships/image" Target="../media/image3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8.png"/><Relationship Id="rId5" Type="http://schemas.openxmlformats.org/officeDocument/2006/relationships/image" Target="../media/image33.wmf"/><Relationship Id="rId10" Type="http://schemas.openxmlformats.org/officeDocument/2006/relationships/image" Target="../media/image42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jpeg"/><Relationship Id="rId4" Type="http://schemas.openxmlformats.org/officeDocument/2006/relationships/image" Target="../media/image64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0.png"/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leases.ubuntu.com/focal/" TargetMode="External"/><Relationship Id="rId5" Type="http://schemas.openxmlformats.org/officeDocument/2006/relationships/image" Target="../media/image530.png"/><Relationship Id="rId4" Type="http://schemas.openxmlformats.org/officeDocument/2006/relationships/image" Target="../media/image52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src.nist.gov/pubs/sp/800/38/b/upd1/final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sv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0.png"/><Relationship Id="rId4" Type="http://schemas.openxmlformats.org/officeDocument/2006/relationships/image" Target="../media/image59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6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0.png"/><Relationship Id="rId3" Type="http://schemas.openxmlformats.org/officeDocument/2006/relationships/image" Target="../media/image26.png"/><Relationship Id="rId7" Type="http://schemas.openxmlformats.org/officeDocument/2006/relationships/image" Target="../media/image59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0.png"/><Relationship Id="rId5" Type="http://schemas.openxmlformats.org/officeDocument/2006/relationships/image" Target="../media/image5700.png"/><Relationship Id="rId4" Type="http://schemas.openxmlformats.org/officeDocument/2006/relationships/image" Target="../media/image27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0.png"/><Relationship Id="rId3" Type="http://schemas.openxmlformats.org/officeDocument/2006/relationships/image" Target="../media/image75.png"/><Relationship Id="rId7" Type="http://schemas.openxmlformats.org/officeDocument/2006/relationships/image" Target="../media/image6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0.png"/><Relationship Id="rId5" Type="http://schemas.openxmlformats.org/officeDocument/2006/relationships/image" Target="../media/image610.png"/><Relationship Id="rId4" Type="http://schemas.openxmlformats.org/officeDocument/2006/relationships/image" Target="../media/image76.png"/><Relationship Id="rId9" Type="http://schemas.openxmlformats.org/officeDocument/2006/relationships/image" Target="../media/image77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hashkiller.io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1D9A1DF2-0093-44AD-812A-6950BE79B8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3633" y="116632"/>
            <a:ext cx="6984775" cy="792162"/>
          </a:xfrm>
        </p:spPr>
        <p:txBody>
          <a:bodyPr/>
          <a:lstStyle/>
          <a:p>
            <a:pPr algn="ctr"/>
            <a:br>
              <a:rPr lang="en-US"/>
            </a:br>
            <a:r>
              <a:rPr lang="en-US"/>
              <a:t> NT219- Cryptography  	</a:t>
            </a:r>
            <a:br>
              <a:rPr lang="en-US"/>
            </a:br>
            <a:endParaRPr lang="en-GB" altLang="en-US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40C80A85-8428-4F04-9DC5-1372080F8C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03513" y="2276775"/>
            <a:ext cx="8496513" cy="1783655"/>
          </a:xfrm>
        </p:spPr>
        <p:txBody>
          <a:bodyPr/>
          <a:lstStyle/>
          <a:p>
            <a:pPr algn="ctr" eaLnBrk="1" hangingPunct="1">
              <a:buNone/>
            </a:pPr>
            <a:r>
              <a:rPr lang="en-GB" altLang="en-US"/>
              <a:t>PhD. Ngoc-Tu Nguyen</a:t>
            </a:r>
          </a:p>
          <a:p>
            <a:pPr algn="ctr" eaLnBrk="1" hangingPunct="1">
              <a:buNone/>
            </a:pPr>
            <a:r>
              <a:rPr lang="en-GB" altLang="en-US" sz="220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tunn@uit.edu.vn</a:t>
            </a:r>
            <a:endParaRPr lang="en-GB" altLang="en-US" sz="2200">
              <a:solidFill>
                <a:srgbClr val="FF0000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2076DD-4A36-4D39-8891-1036AB868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8390" y="1115784"/>
            <a:ext cx="8080098" cy="15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600" kern="0"/>
              <a:t>Week 10</a:t>
            </a:r>
            <a:r>
              <a:rPr lang="en-GB" altLang="en-US" sz="3600" kern="0"/>
              <a:t>: Hash Function and </a:t>
            </a:r>
            <a:r>
              <a:rPr lang="en-US" sz="3600"/>
              <a:t>Message Authentication Codes (P2)</a:t>
            </a:r>
          </a:p>
          <a:p>
            <a:pPr eaLnBrk="1" hangingPunct="1"/>
            <a:endParaRPr lang="de-DE" altLang="en-US" sz="3600" kern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8B172C3-4A19-44D7-839F-950EA8B42720}"/>
              </a:ext>
            </a:extLst>
          </p:cNvPr>
          <p:cNvCxnSpPr>
            <a:cxnSpLocks/>
          </p:cNvCxnSpPr>
          <p:nvPr/>
        </p:nvCxnSpPr>
        <p:spPr bwMode="auto">
          <a:xfrm>
            <a:off x="3704538" y="2258101"/>
            <a:ext cx="44076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Content Placeholder 6" descr="Picture31.png">
            <a:extLst>
              <a:ext uri="{FF2B5EF4-FFF2-40B4-BE49-F238E27FC236}">
                <a16:creationId xmlns:a16="http://schemas.microsoft.com/office/drawing/2014/main" id="{2D2B90A4-0DE2-4C3A-A1E3-B6AFE4360E0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1425" y="1663546"/>
            <a:ext cx="8640960" cy="2999294"/>
          </a:xfrm>
        </p:spPr>
      </p:pic>
      <p:pic>
        <p:nvPicPr>
          <p:cNvPr id="36867" name="Picture 7" descr="Picture32.png">
            <a:extLst>
              <a:ext uri="{FF2B5EF4-FFF2-40B4-BE49-F238E27FC236}">
                <a16:creationId xmlns:a16="http://schemas.microsoft.com/office/drawing/2014/main" id="{6D4A4958-6768-443B-B1E6-4BA216AD22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5" y="4956620"/>
            <a:ext cx="6844256" cy="1020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Rectangle 2">
            <a:extLst>
              <a:ext uri="{FF2B5EF4-FFF2-40B4-BE49-F238E27FC236}">
                <a16:creationId xmlns:a16="http://schemas.microsoft.com/office/drawing/2014/main" id="{16CBFEAC-44FC-45E6-9191-4C53A209BF77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1343472" y="21218"/>
            <a:ext cx="7848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3600">
                <a:solidFill>
                  <a:schemeClr val="tx2"/>
                </a:solidFill>
                <a:ea typeface="宋体" charset="-122"/>
              </a:rPr>
              <a:t>SHA-512 Compression Function (III)</a:t>
            </a:r>
            <a:endParaRPr lang="zh-CN" altLang="en-US" sz="3600">
              <a:solidFill>
                <a:schemeClr val="tx2"/>
              </a:solidFill>
              <a:ea typeface="宋体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3F5EE9-30E8-42D1-AF8C-DC281D87EFAB}"/>
              </a:ext>
            </a:extLst>
          </p:cNvPr>
          <p:cNvSpPr txBox="1"/>
          <p:nvPr/>
        </p:nvSpPr>
        <p:spPr>
          <a:xfrm>
            <a:off x="839417" y="1049760"/>
            <a:ext cx="3309419" cy="539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Bitwise operations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>
            <a:extLst>
              <a:ext uri="{FF2B5EF4-FFF2-40B4-BE49-F238E27FC236}">
                <a16:creationId xmlns:a16="http://schemas.microsoft.com/office/drawing/2014/main" id="{0BDF4667-E894-4EFA-96A6-DF646F9F7C27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438526" y="70520"/>
            <a:ext cx="7506478" cy="838200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3600">
                <a:ea typeface="宋体" charset="-122"/>
              </a:rPr>
              <a:t>SHA-512 Compression Function (</a:t>
            </a:r>
            <a:r>
              <a:rPr lang="en-US" altLang="zh-CN" sz="3600" err="1">
                <a:ea typeface="宋体" charset="-122"/>
              </a:rPr>
              <a:t>IlI</a:t>
            </a:r>
            <a:r>
              <a:rPr lang="en-US" altLang="zh-CN" sz="3600">
                <a:ea typeface="宋体" charset="-122"/>
              </a:rPr>
              <a:t>)</a:t>
            </a:r>
            <a:endParaRPr lang="zh-CN" altLang="en-US" sz="3600">
              <a:ea typeface="宋体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40" name="Rectangle 3">
                <a:extLst>
                  <a:ext uri="{FF2B5EF4-FFF2-40B4-BE49-F238E27FC236}">
                    <a16:creationId xmlns:a16="http://schemas.microsoft.com/office/drawing/2014/main" id="{72782AA7-04FB-4FC5-BFE3-5F8D0D9AB709}"/>
                  </a:ext>
                </a:extLst>
              </p:cNvPr>
              <p:cNvSpPr>
                <a:spLocks noGrp="1" noChangeArrowheads="1"/>
              </p:cNvSpPr>
              <p:nvPr>
                <p:ph type="body" sz="half" idx="4294967295"/>
              </p:nvPr>
            </p:nvSpPr>
            <p:spPr>
              <a:xfrm>
                <a:off x="695965" y="1434707"/>
                <a:ext cx="8991600" cy="4525963"/>
              </a:xfrm>
            </p:spPr>
            <p:txBody>
              <a:bodyPr/>
              <a:lstStyle/>
              <a:p>
                <a:pPr eaLnBrk="1" hangingPunct="1">
                  <a:buClr>
                    <a:srgbClr val="9E9EFF"/>
                  </a:buClr>
                  <a:buFont typeface="Wingdings" charset="2"/>
                  <a:buChar char="l"/>
                  <a:defRPr/>
                </a:pPr>
                <a:r>
                  <a:rPr lang="en-US" altLang="zh-CN" sz="2200">
                    <a:ea typeface="宋体" charset="-122"/>
                  </a:rPr>
                  <a:t> </a:t>
                </a:r>
                <a:r>
                  <a:rPr lang="en-US" altLang="zh-CN" sz="2200" b="1">
                    <a:ea typeface="宋体" charset="-122"/>
                  </a:rPr>
                  <a:t>Two inputs</a:t>
                </a:r>
                <a:r>
                  <a:rPr lang="en-US" altLang="zh-CN" sz="2200">
                    <a:ea typeface="宋体" charset="-122"/>
                  </a:rPr>
                  <a:t>:</a:t>
                </a:r>
              </a:p>
              <a:p>
                <a:pPr lvl="1" eaLnBrk="1" hangingPunct="1">
                  <a:buClr>
                    <a:srgbClr val="9E9EFF"/>
                  </a:buClr>
                  <a:buFont typeface="Wingdings" charset="2"/>
                  <a:buChar char="¨"/>
                  <a:defRPr/>
                </a:pPr>
                <a:r>
                  <a:rPr lang="en-US" altLang="zh-CN" sz="2200">
                    <a:ea typeface="宋体" charset="-122"/>
                  </a:rPr>
                  <a:t>a 1024-bit plaintext block </a:t>
                </a:r>
                <a:r>
                  <a:rPr lang="en-US" altLang="zh-CN" sz="2200" i="1">
                    <a:latin typeface="Times New Roman" charset="0"/>
                    <a:ea typeface="宋体" charset="-122"/>
                  </a:rPr>
                  <a:t>M</a:t>
                </a:r>
                <a:r>
                  <a:rPr lang="en-US" altLang="zh-CN" sz="2200" i="1" baseline="-25000">
                    <a:latin typeface="Times New Roman" charset="0"/>
                    <a:ea typeface="宋体" charset="-122"/>
                  </a:rPr>
                  <a:t>i</a:t>
                </a:r>
                <a:r>
                  <a:rPr lang="en-US" altLang="zh-CN" sz="2200">
                    <a:ea typeface="宋体" charset="-122"/>
                  </a:rPr>
                  <a:t> </a:t>
                </a:r>
              </a:p>
              <a:p>
                <a:pPr lvl="1" eaLnBrk="1" hangingPunct="1">
                  <a:buClr>
                    <a:srgbClr val="9E9EFF"/>
                  </a:buClr>
                  <a:buFont typeface="Wingdings" charset="2"/>
                  <a:buChar char="¨"/>
                  <a:defRPr/>
                </a:pPr>
                <a:r>
                  <a:rPr lang="en-US" altLang="zh-CN" sz="2200">
                    <a:ea typeface="宋体" charset="-122"/>
                  </a:rPr>
                  <a:t>a 512-bit string </a:t>
                </a:r>
                <a:r>
                  <a:rPr lang="en-US" altLang="zh-CN" sz="2200" i="1">
                    <a:latin typeface="Times New Roman" charset="0"/>
                    <a:ea typeface="宋体" charset="-122"/>
                  </a:rPr>
                  <a:t>H</a:t>
                </a:r>
                <a:r>
                  <a:rPr lang="en-US" altLang="zh-CN" sz="2200" i="1" baseline="-25000">
                    <a:latin typeface="Times New Roman" charset="0"/>
                    <a:ea typeface="宋体" charset="-122"/>
                  </a:rPr>
                  <a:t>i</a:t>
                </a:r>
                <a:r>
                  <a:rPr lang="en-US" altLang="zh-CN" sz="2200" baseline="-25000">
                    <a:latin typeface="Times New Roman" charset="0"/>
                    <a:ea typeface="宋体" charset="-122"/>
                  </a:rPr>
                  <a:t>-1</a:t>
                </a:r>
                <a:r>
                  <a:rPr lang="en-US" altLang="zh-CN" sz="2200">
                    <a:ea typeface="宋体" charset="-122"/>
                  </a:rPr>
                  <a:t>, where </a:t>
                </a:r>
                <a:r>
                  <a:rPr lang="en-US" altLang="zh-CN" sz="2200">
                    <a:latin typeface="Times New Roman" charset="0"/>
                    <a:ea typeface="宋体" charset="-122"/>
                  </a:rPr>
                  <a:t>1 ≤ </a:t>
                </a:r>
                <a:r>
                  <a:rPr lang="en-US" altLang="zh-CN" sz="2200" i="1" err="1">
                    <a:latin typeface="Times New Roman" charset="0"/>
                    <a:ea typeface="宋体" charset="-122"/>
                  </a:rPr>
                  <a:t>i</a:t>
                </a:r>
                <a:r>
                  <a:rPr lang="en-US" altLang="zh-CN" sz="2200" i="1">
                    <a:latin typeface="Times New Roman" charset="0"/>
                    <a:ea typeface="宋体" charset="-122"/>
                  </a:rPr>
                  <a:t>  </a:t>
                </a:r>
                <a:r>
                  <a:rPr lang="en-US" altLang="zh-CN" sz="2200">
                    <a:latin typeface="Times New Roman" charset="0"/>
                    <a:ea typeface="宋体" charset="-122"/>
                  </a:rPr>
                  <a:t>≤ </a:t>
                </a:r>
                <a:r>
                  <a:rPr lang="en-US" altLang="zh-CN" sz="2200" i="1">
                    <a:latin typeface="Times New Roman" charset="0"/>
                    <a:ea typeface="宋体" charset="-122"/>
                  </a:rPr>
                  <a:t>N</a:t>
                </a:r>
                <a:endParaRPr lang="en-US" altLang="zh-CN" sz="2200">
                  <a:ea typeface="宋体" charset="-122"/>
                </a:endParaRPr>
              </a:p>
              <a:p>
                <a:pPr marL="457200" lvl="1" indent="0" eaLnBrk="1" hangingPunct="1">
                  <a:buClr>
                    <a:srgbClr val="9E9EFF"/>
                  </a:buClr>
                  <a:buNone/>
                  <a:defRPr/>
                </a:pPr>
                <a:r>
                  <a:rPr lang="en-US" altLang="zh-CN" sz="2200">
                    <a:ea typeface="宋体" charset="-122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𝐻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−1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 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4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5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6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7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8</m:t>
                    </m:r>
                  </m:oMath>
                </a14:m>
                <a:endParaRPr lang="en-US" altLang="zh-CN" sz="2200">
                  <a:ea typeface="宋体" charset="-122"/>
                </a:endParaRPr>
              </a:p>
              <a:p>
                <a:pPr eaLnBrk="1" hangingPunct="1">
                  <a:buFont typeface="Wingdings" charset="2"/>
                  <a:buNone/>
                  <a:defRPr/>
                </a:pPr>
                <a:r>
                  <a:rPr lang="zh-CN" altLang="en-US" sz="1500" b="1">
                    <a:ea typeface="宋体" charset="-122"/>
                  </a:rPr>
                  <a:t>         </a:t>
                </a:r>
                <a:endParaRPr lang="en-US" altLang="zh-CN" sz="1500" b="1">
                  <a:ea typeface="宋体" charset="-122"/>
                </a:endParaRPr>
              </a:p>
              <a:p>
                <a:pPr eaLnBrk="1" hangingPunct="1">
                  <a:buFont typeface="Wingdings" charset="2"/>
                  <a:buNone/>
                  <a:defRPr/>
                </a:pPr>
                <a:endParaRPr lang="en-US" altLang="zh-CN" sz="1500" b="1">
                  <a:ea typeface="宋体" charset="-122"/>
                </a:endParaRPr>
              </a:p>
              <a:p>
                <a:pPr eaLnBrk="1" hangingPunct="1">
                  <a:buFont typeface="Wingdings" charset="2"/>
                  <a:buNone/>
                  <a:defRPr/>
                </a:pPr>
                <a:endParaRPr lang="en-US" altLang="zh-CN" sz="1500" b="1">
                  <a:ea typeface="宋体" charset="-122"/>
                </a:endParaRPr>
              </a:p>
              <a:p>
                <a:pPr eaLnBrk="1" hangingPunct="1">
                  <a:buFont typeface="Wingdings" charset="2"/>
                  <a:buNone/>
                  <a:defRPr/>
                </a:pPr>
                <a:endParaRPr lang="en-US" altLang="zh-CN" sz="1500" b="1">
                  <a:ea typeface="宋体" charset="-122"/>
                </a:endParaRPr>
              </a:p>
              <a:p>
                <a:pPr eaLnBrk="1" hangingPunct="1">
                  <a:buFont typeface="Wingdings" charset="2"/>
                  <a:buNone/>
                  <a:defRPr/>
                </a:pPr>
                <a:r>
                  <a:rPr lang="en-US" altLang="zh-CN" sz="1500" b="1">
                    <a:ea typeface="宋体" charset="-122"/>
                  </a:rPr>
                  <a:t>        </a:t>
                </a:r>
              </a:p>
              <a:p>
                <a:pPr eaLnBrk="1" hangingPunct="1">
                  <a:buFont typeface="Wingdings" charset="2"/>
                  <a:buNone/>
                  <a:defRPr/>
                </a:pPr>
                <a:endParaRPr lang="en-US" altLang="zh-CN" sz="1500" b="1">
                  <a:ea typeface="宋体" charset="-122"/>
                </a:endParaRPr>
              </a:p>
              <a:p>
                <a:pPr eaLnBrk="1" hangingPunct="1">
                  <a:buFont typeface="Wingdings" charset="2"/>
                  <a:buNone/>
                  <a:defRPr/>
                </a:pPr>
                <a:endParaRPr lang="en-US" altLang="zh-CN" sz="1500" b="1">
                  <a:ea typeface="宋体" charset="-122"/>
                </a:endParaRPr>
              </a:p>
              <a:p>
                <a:pPr eaLnBrk="1" hangingPunct="1">
                  <a:buFont typeface="Wingdings" charset="2"/>
                  <a:buNone/>
                  <a:defRPr/>
                </a:pPr>
                <a:endParaRPr lang="en-US" altLang="zh-CN" sz="1500" b="1">
                  <a:ea typeface="宋体" charset="-122"/>
                </a:endParaRPr>
              </a:p>
              <a:p>
                <a:pPr eaLnBrk="1" hangingPunct="1">
                  <a:buFont typeface="Wingdings" charset="2"/>
                  <a:buNone/>
                  <a:defRPr/>
                </a:pPr>
                <a:r>
                  <a:rPr lang="en-US" altLang="zh-CN" sz="1500" b="1">
                    <a:ea typeface="宋体" charset="-122"/>
                  </a:rPr>
                  <a:t>	</a:t>
                </a:r>
              </a:p>
              <a:p>
                <a:pPr eaLnBrk="1" hangingPunct="1">
                  <a:buFont typeface="Wingdings" charset="2"/>
                  <a:buNone/>
                  <a:defRPr/>
                </a:pPr>
                <a:r>
                  <a:rPr lang="en-US" altLang="zh-CN" sz="1500" b="1">
                    <a:ea typeface="宋体" charset="-122"/>
                  </a:rPr>
                  <a:t>	 </a:t>
                </a:r>
                <a:r>
                  <a:rPr lang="en-US" altLang="zh-CN" sz="2000" i="1">
                    <a:latin typeface="Times New Roman" charset="0"/>
                    <a:ea typeface="宋体" charset="-122"/>
                  </a:rPr>
                  <a:t>W&gt;&gt;&gt;n</a:t>
                </a:r>
                <a:r>
                  <a:rPr lang="en-US" altLang="zh-CN" sz="2000">
                    <a:ea typeface="宋体" charset="-122"/>
                  </a:rPr>
                  <a:t>: </a:t>
                </a:r>
                <a:r>
                  <a:rPr lang="en-US" altLang="zh-CN" sz="2000" b="1">
                    <a:ea typeface="宋体" charset="-122"/>
                  </a:rPr>
                  <a:t>circularly right shift </a:t>
                </a:r>
                <a:r>
                  <a:rPr lang="en-US" altLang="zh-CN" sz="2000" i="1">
                    <a:latin typeface="Times New Roman" charset="0"/>
                    <a:ea typeface="宋体" charset="-122"/>
                  </a:rPr>
                  <a:t>W </a:t>
                </a:r>
                <a:r>
                  <a:rPr lang="en-US" altLang="zh-CN" sz="2000">
                    <a:ea typeface="宋体" charset="-122"/>
                  </a:rPr>
                  <a:t>for </a:t>
                </a:r>
                <a:r>
                  <a:rPr lang="en-US" altLang="zh-CN" sz="2000" i="1">
                    <a:latin typeface="Times New Roman" charset="0"/>
                    <a:ea typeface="宋体" charset="-122"/>
                  </a:rPr>
                  <a:t>n</a:t>
                </a:r>
                <a:r>
                  <a:rPr lang="en-US" altLang="zh-CN" sz="2000">
                    <a:ea typeface="宋体" charset="-122"/>
                  </a:rPr>
                  <a:t> times</a:t>
                </a:r>
              </a:p>
              <a:p>
                <a:pPr eaLnBrk="1" hangingPunct="1">
                  <a:buFont typeface="Wingdings" charset="2"/>
                  <a:buNone/>
                  <a:defRPr/>
                </a:pPr>
                <a:r>
                  <a:rPr lang="en-US" altLang="zh-CN" sz="2000">
                    <a:ea typeface="宋体" charset="-122"/>
                  </a:rPr>
                  <a:t>	 </a:t>
                </a:r>
                <a:r>
                  <a:rPr lang="en-US" altLang="zh-CN" sz="2000" i="1">
                    <a:latin typeface="Times New Roman" charset="0"/>
                    <a:ea typeface="宋体" charset="-122"/>
                  </a:rPr>
                  <a:t>W&lt;&lt;n</a:t>
                </a:r>
                <a:r>
                  <a:rPr lang="en-US" altLang="zh-CN" sz="2000">
                    <a:ea typeface="宋体" charset="-122"/>
                  </a:rPr>
                  <a:t>: </a:t>
                </a:r>
                <a:r>
                  <a:rPr lang="en-US" altLang="zh-CN" sz="2000" b="1">
                    <a:ea typeface="宋体" charset="-122"/>
                  </a:rPr>
                  <a:t>linearly left shift </a:t>
                </a:r>
                <a:r>
                  <a:rPr lang="en-US" altLang="zh-CN" sz="2000" i="1">
                    <a:latin typeface="Times New Roman" charset="0"/>
                    <a:ea typeface="宋体" charset="-122"/>
                  </a:rPr>
                  <a:t>W </a:t>
                </a:r>
                <a:r>
                  <a:rPr lang="en-US" altLang="zh-CN" sz="2000">
                    <a:ea typeface="宋体" charset="-122"/>
                  </a:rPr>
                  <a:t>for </a:t>
                </a:r>
                <a:r>
                  <a:rPr lang="en-US" altLang="zh-CN" sz="2000" i="1">
                    <a:latin typeface="Times New Roman" charset="0"/>
                    <a:ea typeface="宋体" charset="-122"/>
                  </a:rPr>
                  <a:t>n</a:t>
                </a:r>
                <a:r>
                  <a:rPr lang="en-US" altLang="zh-CN" sz="2000">
                    <a:ea typeface="宋体" charset="-122"/>
                  </a:rPr>
                  <a:t> times (with the </a:t>
                </a:r>
                <a:r>
                  <a:rPr lang="en-US" altLang="zh-CN" sz="2000" i="1">
                    <a:latin typeface="Times New Roman" charset="0"/>
                    <a:ea typeface="宋体" charset="-122"/>
                  </a:rPr>
                  <a:t>n</a:t>
                </a:r>
                <a:r>
                  <a:rPr lang="en-US" altLang="zh-CN" sz="2000">
                    <a:ea typeface="宋体" charset="-122"/>
                  </a:rPr>
                  <a:t>-bit suffix of filled with 0’s)</a:t>
                </a:r>
              </a:p>
            </p:txBody>
          </p:sp>
        </mc:Choice>
        <mc:Fallback xmlns="">
          <p:sp>
            <p:nvSpPr>
              <p:cNvPr id="14340" name="Rectangle 3">
                <a:extLst>
                  <a:ext uri="{FF2B5EF4-FFF2-40B4-BE49-F238E27FC236}">
                    <a16:creationId xmlns:a16="http://schemas.microsoft.com/office/drawing/2014/main" id="{72782AA7-04FB-4FC5-BFE3-5F8D0D9AB7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4294967295"/>
              </p:nvPr>
            </p:nvSpPr>
            <p:spPr>
              <a:xfrm>
                <a:off x="695965" y="1434707"/>
                <a:ext cx="8991600" cy="4525963"/>
              </a:xfrm>
              <a:blipFill>
                <a:blip r:embed="rId3"/>
                <a:stretch>
                  <a:fillRect l="-1153" t="-1884" r="-610" b="-9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819" name="Picture 4" descr="Picture30.png">
            <a:extLst>
              <a:ext uri="{FF2B5EF4-FFF2-40B4-BE49-F238E27FC236}">
                <a16:creationId xmlns:a16="http://schemas.microsoft.com/office/drawing/2014/main" id="{AA5CE986-74A9-4B07-B1D4-206942365F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966" y="3012976"/>
            <a:ext cx="5715000" cy="2410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7" descr="Picture17.png">
            <a:extLst>
              <a:ext uri="{FF2B5EF4-FFF2-40B4-BE49-F238E27FC236}">
                <a16:creationId xmlns:a16="http://schemas.microsoft.com/office/drawing/2014/main" id="{C74AE0BD-E722-4E40-AF72-C77E9295B4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277" y="1255613"/>
            <a:ext cx="3443288" cy="279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1318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2">
            <a:extLst>
              <a:ext uri="{FF2B5EF4-FFF2-40B4-BE49-F238E27FC236}">
                <a16:creationId xmlns:a16="http://schemas.microsoft.com/office/drawing/2014/main" id="{16CBFEAC-44FC-45E6-9191-4C53A209BF77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1405394" y="0"/>
            <a:ext cx="7848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3600">
                <a:solidFill>
                  <a:schemeClr val="tx2"/>
                </a:solidFill>
                <a:ea typeface="宋体" charset="-122"/>
              </a:rPr>
              <a:t>SHA-512 Compression Function (III)</a:t>
            </a:r>
            <a:endParaRPr lang="zh-CN" altLang="en-US" sz="3600">
              <a:solidFill>
                <a:schemeClr val="tx2"/>
              </a:solidFill>
              <a:ea typeface="宋体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50C69E-3BCA-4A53-9D7D-FAF41DF2B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22" y="2014686"/>
            <a:ext cx="10421694" cy="44386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F5D9FC-69F6-4CEE-9C53-549DBCBF2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047" y="1078582"/>
            <a:ext cx="3991937" cy="53167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45E125B-03B6-4C2D-AAB6-7A36145B84A6}"/>
              </a:ext>
            </a:extLst>
          </p:cNvPr>
          <p:cNvSpPr/>
          <p:nvPr/>
        </p:nvSpPr>
        <p:spPr>
          <a:xfrm>
            <a:off x="1575456" y="1087439"/>
            <a:ext cx="106165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                                    : first sixty-four bits of the fractional parts of the cube roots of the first eighty prime numbers</a:t>
            </a:r>
          </a:p>
        </p:txBody>
      </p:sp>
    </p:spTree>
    <p:extLst>
      <p:ext uri="{BB962C8B-B14F-4D97-AF65-F5344CB8AC3E}">
        <p14:creationId xmlns:p14="http://schemas.microsoft.com/office/powerpoint/2010/main" val="3140074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>
            <a:extLst>
              <a:ext uri="{FF2B5EF4-FFF2-40B4-BE49-F238E27FC236}">
                <a16:creationId xmlns:a16="http://schemas.microsoft.com/office/drawing/2014/main" id="{C98BB879-4630-40FB-A25E-9A8725F5C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8130" y="1623754"/>
            <a:ext cx="40430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000">
                <a:latin typeface="+mn-lt"/>
              </a:rPr>
              <a:t>For each </a:t>
            </a:r>
            <a:r>
              <a:rPr lang="en-US" altLang="zh-CN" sz="2000" err="1">
                <a:latin typeface="+mn-lt"/>
              </a:rPr>
              <a:t>i</a:t>
            </a:r>
            <a:r>
              <a:rPr lang="en-US" altLang="zh-CN" sz="2000">
                <a:latin typeface="+mn-lt"/>
              </a:rPr>
              <a:t> is executed 80 rounds: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915" name="Rectangle 4">
                <a:extLst>
                  <a:ext uri="{FF2B5EF4-FFF2-40B4-BE49-F238E27FC236}">
                    <a16:creationId xmlns:a16="http://schemas.microsoft.com/office/drawing/2014/main" id="{3108E282-4763-47FC-8598-9898611A97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5763" y="5798840"/>
                <a:ext cx="8305800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After 80 rounds of executions, the output is 512-bit string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𝑀𝑖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en-US" altLang="zh-CN" sz="24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915" name="Rectangle 4">
                <a:extLst>
                  <a:ext uri="{FF2B5EF4-FFF2-40B4-BE49-F238E27FC236}">
                    <a16:creationId xmlns:a16="http://schemas.microsoft.com/office/drawing/2014/main" id="{3108E282-4763-47FC-8598-9898611A97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05763" y="5798840"/>
                <a:ext cx="8305800" cy="738664"/>
              </a:xfrm>
              <a:prstGeom prst="rect">
                <a:avLst/>
              </a:prstGeom>
              <a:blipFill>
                <a:blip r:embed="rId3"/>
                <a:stretch>
                  <a:fillRect l="-587" t="-4132" b="-1239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89" name="Rectangle 2">
            <a:extLst>
              <a:ext uri="{FF2B5EF4-FFF2-40B4-BE49-F238E27FC236}">
                <a16:creationId xmlns:a16="http://schemas.microsoft.com/office/drawing/2014/main" id="{1A14918D-8E8A-4143-8418-94674F6EC673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1615889" y="142528"/>
            <a:ext cx="7848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3500">
                <a:solidFill>
                  <a:schemeClr val="tx2"/>
                </a:solidFill>
                <a:ea typeface="宋体" charset="-122"/>
              </a:rPr>
              <a:t>SHA-512 Compression Function (III)</a:t>
            </a:r>
            <a:endParaRPr lang="zh-CN" altLang="en-US" sz="3500">
              <a:solidFill>
                <a:schemeClr val="tx2"/>
              </a:solidFill>
              <a:ea typeface="宋体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F4C13B-430C-493C-8FF4-F792C1466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8130" y="1988840"/>
            <a:ext cx="6685472" cy="381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AF6463-3878-4E52-B369-39FBA6158080}"/>
              </a:ext>
            </a:extLst>
          </p:cNvPr>
          <p:cNvSpPr txBox="1"/>
          <p:nvPr/>
        </p:nvSpPr>
        <p:spPr>
          <a:xfrm>
            <a:off x="5411659" y="1607228"/>
            <a:ext cx="1596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t=0,1,2,..79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84DAA46-055A-4841-8E04-228DADF91FEA}"/>
                  </a:ext>
                </a:extLst>
              </p:cNvPr>
              <p:cNvSpPr/>
              <p:nvPr/>
            </p:nvSpPr>
            <p:spPr>
              <a:xfrm>
                <a:off x="1105764" y="1176413"/>
                <a:ext cx="7177927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 eaLnBrk="1" hangingPunct="1">
                  <a:buClr>
                    <a:srgbClr val="9E9EFF"/>
                  </a:buCl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𝐻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−1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 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4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5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6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7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8</m:t>
                    </m:r>
                  </m:oMath>
                </a14:m>
                <a:r>
                  <a:rPr lang="en-US" altLang="zh-CN" sz="2200">
                    <a:ea typeface="宋体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𝑊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0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,</m:t>
                    </m:r>
                  </m:oMath>
                </a14:m>
                <a:r>
                  <a:rPr lang="en-US" altLang="zh-CN" sz="2200">
                    <a:ea typeface="宋体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𝑊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𝑊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79</m:t>
                        </m:r>
                      </m:sub>
                    </m:sSub>
                  </m:oMath>
                </a14:m>
                <a:r>
                  <a:rPr lang="en-US" altLang="zh-CN" sz="2200">
                    <a:ea typeface="宋体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𝐾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0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,</m:t>
                    </m:r>
                  </m:oMath>
                </a14:m>
                <a:r>
                  <a:rPr lang="en-US" altLang="zh-CN" sz="2200">
                    <a:ea typeface="宋体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𝐾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𝐾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79</m:t>
                        </m:r>
                      </m:sub>
                    </m:sSub>
                  </m:oMath>
                </a14:m>
                <a:endParaRPr lang="en-US" altLang="zh-CN" sz="2200">
                  <a:ea typeface="宋体" charset="-122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84DAA46-055A-4841-8E04-228DADF91F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764" y="1176413"/>
                <a:ext cx="7177927" cy="430887"/>
              </a:xfrm>
              <a:prstGeom prst="rect">
                <a:avLst/>
              </a:prstGeom>
              <a:blipFill>
                <a:blip r:embed="rId5"/>
                <a:stretch>
                  <a:fillRect t="-9859" b="-26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ED671AA-6B74-46ED-AF03-591CC799B0B8}"/>
              </a:ext>
            </a:extLst>
          </p:cNvPr>
          <p:cNvCxnSpPr>
            <a:cxnSpLocks/>
          </p:cNvCxnSpPr>
          <p:nvPr/>
        </p:nvCxnSpPr>
        <p:spPr bwMode="auto">
          <a:xfrm>
            <a:off x="1226437" y="1607300"/>
            <a:ext cx="8244408" cy="164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8915" name="Rectangle 4">
                <a:extLst>
                  <a:ext uri="{FF2B5EF4-FFF2-40B4-BE49-F238E27FC236}">
                    <a16:creationId xmlns:a16="http://schemas.microsoft.com/office/drawing/2014/main" id="{3108E282-4763-47FC-8598-9898611A97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5703" y="5292809"/>
                <a:ext cx="6937741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/>
                  <a:t>can 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𝑝𝑎𝑑𝑑𝑒𝑑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||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EX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1800" b="1"/>
                  <a:t>without knowing  the input </a:t>
                </a:r>
                <a14:m>
                  <m:oMath xmlns:m="http://schemas.openxmlformats.org/officeDocument/2006/math">
                    <m:r>
                      <a:rPr lang="en-US" altLang="zh-CN" sz="1800" b="1" i="1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altLang="zh-CN" sz="1800" b="1"/>
                  <a:t> 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latin typeface="Times New Roman" panose="02020603050405020304" pitchFamily="18" charset="0"/>
                  </a:rPr>
                  <a:t>                                                 </a:t>
                </a:r>
                <a:endParaRPr lang="en-US" altLang="zh-CN" sz="2400"/>
              </a:p>
            </p:txBody>
          </p:sp>
        </mc:Choice>
        <mc:Fallback xmlns="">
          <p:sp>
            <p:nvSpPr>
              <p:cNvPr id="38915" name="Rectangle 4">
                <a:extLst>
                  <a:ext uri="{FF2B5EF4-FFF2-40B4-BE49-F238E27FC236}">
                    <a16:creationId xmlns:a16="http://schemas.microsoft.com/office/drawing/2014/main" id="{3108E282-4763-47FC-8598-9898611A97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35703" y="5292809"/>
                <a:ext cx="6937741" cy="646331"/>
              </a:xfrm>
              <a:prstGeom prst="rect">
                <a:avLst/>
              </a:prstGeom>
              <a:blipFill>
                <a:blip r:embed="rId3"/>
                <a:stretch>
                  <a:fillRect l="-703" t="-471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89" name="Rectangle 2">
            <a:extLst>
              <a:ext uri="{FF2B5EF4-FFF2-40B4-BE49-F238E27FC236}">
                <a16:creationId xmlns:a16="http://schemas.microsoft.com/office/drawing/2014/main" id="{1A14918D-8E8A-4143-8418-94674F6EC673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1415480" y="116632"/>
            <a:ext cx="7848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3500">
                <a:solidFill>
                  <a:schemeClr val="tx2"/>
                </a:solidFill>
                <a:ea typeface="宋体" charset="-122"/>
              </a:rPr>
              <a:t>Length extension attack on SHA2 </a:t>
            </a:r>
            <a:endParaRPr lang="zh-CN" altLang="en-US" sz="3500">
              <a:solidFill>
                <a:schemeClr val="tx2"/>
              </a:solidFill>
              <a:ea typeface="宋体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992A54-3E6E-4913-AB67-1F07C056D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867" y="1363452"/>
            <a:ext cx="8292191" cy="27675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76736B-F187-4F22-B92C-67E59DE07EDE}"/>
                  </a:ext>
                </a:extLst>
              </p:cNvPr>
              <p:cNvSpPr txBox="1"/>
              <p:nvPr/>
            </p:nvSpPr>
            <p:spPr>
              <a:xfrm>
                <a:off x="4362382" y="4633972"/>
                <a:ext cx="54268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𝑝𝑎𝑑𝑑𝑒𝑑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||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EX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 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76736B-F187-4F22-B92C-67E59DE07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382" y="4633972"/>
                <a:ext cx="542680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B552BAB-5F20-4D18-916C-985E8B01CBB8}"/>
                  </a:ext>
                </a:extLst>
              </p:cNvPr>
              <p:cNvSpPr/>
              <p:nvPr/>
            </p:nvSpPr>
            <p:spPr>
              <a:xfrm>
                <a:off x="9930262" y="834539"/>
                <a:ext cx="68640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EX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B552BAB-5F20-4D18-916C-985E8B01CB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0262" y="834539"/>
                <a:ext cx="68640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8B65DF1-F62E-4FD8-9034-36B150359F02}"/>
                  </a:ext>
                </a:extLst>
              </p:cNvPr>
              <p:cNvSpPr/>
              <p:nvPr/>
            </p:nvSpPr>
            <p:spPr>
              <a:xfrm>
                <a:off x="3200044" y="4110752"/>
                <a:ext cx="48817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𝑝𝑎𝑑𝑑𝑒𝑑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8B65DF1-F62E-4FD8-9034-36B150359F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044" y="4110752"/>
                <a:ext cx="488172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BC014E2B-61F2-483B-B76C-97B1622A0A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6088" y="1340769"/>
            <a:ext cx="1152128" cy="1975077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20BFBDD4-083D-5E42-6FBB-DE7915CEA8C2}"/>
              </a:ext>
            </a:extLst>
          </p:cNvPr>
          <p:cNvSpPr/>
          <p:nvPr/>
        </p:nvSpPr>
        <p:spPr bwMode="auto">
          <a:xfrm>
            <a:off x="3886247" y="4788503"/>
            <a:ext cx="498630" cy="2880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85F7DBC-3406-0922-C9A5-7464EB7576A5}"/>
                  </a:ext>
                </a:extLst>
              </p:cNvPr>
              <p:cNvSpPr txBox="1"/>
              <p:nvPr/>
            </p:nvSpPr>
            <p:spPr>
              <a:xfrm>
                <a:off x="6096000" y="1792226"/>
                <a:ext cx="609805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85F7DBC-3406-0922-C9A5-7464EB757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792226"/>
                <a:ext cx="6098058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CA84A1-6412-1955-E0DA-3ADB8364FBF3}"/>
                  </a:ext>
                </a:extLst>
              </p:cNvPr>
              <p:cNvSpPr txBox="1"/>
              <p:nvPr/>
            </p:nvSpPr>
            <p:spPr>
              <a:xfrm>
                <a:off x="1775520" y="2204864"/>
                <a:ext cx="115212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CA84A1-6412-1955-E0DA-3ADB8364F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520" y="2204864"/>
                <a:ext cx="1152128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370935E-BCC4-E0F0-F91C-ED5D0515BD0D}"/>
                  </a:ext>
                </a:extLst>
              </p:cNvPr>
              <p:cNvSpPr/>
              <p:nvPr/>
            </p:nvSpPr>
            <p:spPr>
              <a:xfrm>
                <a:off x="8864434" y="977515"/>
                <a:ext cx="73449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370935E-BCC4-E0F0-F91C-ED5D0515BD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434" y="977515"/>
                <a:ext cx="734496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A63F2AC-6F8A-0352-4CC7-3BFB58E4517A}"/>
                  </a:ext>
                </a:extLst>
              </p:cNvPr>
              <p:cNvSpPr/>
              <p:nvPr/>
            </p:nvSpPr>
            <p:spPr>
              <a:xfrm>
                <a:off x="759183" y="5617131"/>
                <a:ext cx="28743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𝑂𝐾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A63F2AC-6F8A-0352-4CC7-3BFB58E451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183" y="5617131"/>
                <a:ext cx="2874377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0392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2">
            <a:extLst>
              <a:ext uri="{FF2B5EF4-FFF2-40B4-BE49-F238E27FC236}">
                <a16:creationId xmlns:a16="http://schemas.microsoft.com/office/drawing/2014/main" id="{43AD605C-9D80-43B3-8146-972C220E0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504" y="132086"/>
            <a:ext cx="7315200" cy="6858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SHA3 Standard</a:t>
            </a:r>
            <a:endParaRPr lang="en-US" altLang="en-US"/>
          </a:p>
        </p:txBody>
      </p:sp>
      <p:sp>
        <p:nvSpPr>
          <p:cNvPr id="25603" name="Content Placeholder 4">
            <a:extLst>
              <a:ext uri="{FF2B5EF4-FFF2-40B4-BE49-F238E27FC236}">
                <a16:creationId xmlns:a16="http://schemas.microsoft.com/office/drawing/2014/main" id="{17C36E06-94C1-414D-AC4D-86392648F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181100"/>
            <a:ext cx="9155360" cy="4495800"/>
          </a:xfrm>
        </p:spPr>
        <p:txBody>
          <a:bodyPr/>
          <a:lstStyle/>
          <a:p>
            <a:pPr>
              <a:buFont typeface="Wingdings" charset="2"/>
              <a:buChar char="l"/>
              <a:defRPr/>
            </a:pPr>
            <a:r>
              <a:rPr lang="en-US" altLang="en-US" sz="2600"/>
              <a:t>SHA-3 provides an alternative to SHA-2, and is drop-in compatible with any system using SHA-2</a:t>
            </a:r>
          </a:p>
          <a:p>
            <a:pPr marL="0" indent="0">
              <a:buNone/>
              <a:defRPr/>
            </a:pPr>
            <a:endParaRPr lang="en-US" altLang="en-US" sz="2600"/>
          </a:p>
          <a:p>
            <a:pPr>
              <a:buFont typeface="Wingdings" charset="2"/>
              <a:buChar char="l"/>
              <a:defRPr/>
            </a:pPr>
            <a:r>
              <a:rPr lang="en-US" altLang="en-US" sz="2600"/>
              <a:t>SHA-3 uses a </a:t>
            </a:r>
            <a:r>
              <a:rPr lang="en-US" altLang="en-US" sz="2600" b="1"/>
              <a:t>sponge construction</a:t>
            </a:r>
            <a:r>
              <a:rPr lang="en-US" altLang="en-US" sz="2600"/>
              <a:t>, instead of the CBC mode of repeated compressions used by SHA-1, SHA-2, and Whirlpool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E91F5F-76DD-49E3-9954-5CA838EB9BD2}"/>
              </a:ext>
            </a:extLst>
          </p:cNvPr>
          <p:cNvSpPr/>
          <p:nvPr/>
        </p:nvSpPr>
        <p:spPr>
          <a:xfrm>
            <a:off x="695400" y="4077072"/>
            <a:ext cx="85324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https://nvlpubs.nist.gov/nistpubs/FIPS/NIST.FIPS.202.pdf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6">
            <a:extLst>
              <a:ext uri="{FF2B5EF4-FFF2-40B4-BE49-F238E27FC236}">
                <a16:creationId xmlns:a16="http://schemas.microsoft.com/office/drawing/2014/main" id="{E2E99F95-6CF8-4C8B-830B-C058AD96F9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07160" y="99929"/>
            <a:ext cx="7543800" cy="10207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/>
              <a:t>SHA-512 Initial Process (I)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08EB796E-9FA9-4FA5-84BA-D4FBE3143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7961" y="5517233"/>
            <a:ext cx="7848600" cy="1020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rgbClr val="9E9EFF"/>
              </a:buClr>
              <a:defRPr/>
            </a:pPr>
            <a:r>
              <a:rPr lang="en-US" altLang="zh-CN" sz="2400" b="1">
                <a:latin typeface="Times New Roman" charset="0"/>
                <a:ea typeface="宋体" charset="-122"/>
              </a:rPr>
              <a:t>Length(M)=L</a:t>
            </a:r>
          </a:p>
          <a:p>
            <a:pPr eaLnBrk="1" hangingPunct="1">
              <a:buClr>
                <a:srgbClr val="9E9EFF"/>
              </a:buClr>
              <a:defRPr/>
            </a:pPr>
            <a:r>
              <a:rPr lang="en-US" altLang="zh-CN" sz="2400" b="1">
                <a:latin typeface="Times New Roman" charset="0"/>
                <a:ea typeface="宋体" charset="-122"/>
              </a:rPr>
              <a:t>M</a:t>
            </a:r>
            <a:r>
              <a:rPr lang="en-US" altLang="zh-CN" sz="2400" b="1" baseline="30000">
                <a:latin typeface="Times New Roman" charset="0"/>
                <a:ea typeface="宋体" charset="-122"/>
              </a:rPr>
              <a:t>’</a:t>
            </a:r>
            <a:r>
              <a:rPr lang="en-US" altLang="zh-CN" sz="2400" b="1">
                <a:latin typeface="Times New Roman" charset="0"/>
                <a:ea typeface="宋体" charset="-122"/>
              </a:rPr>
              <a:t> = M || 1(0</a:t>
            </a:r>
            <a:r>
              <a:rPr lang="en-US" altLang="zh-CN" sz="2400" b="1" baseline="30000">
                <a:latin typeface="Script MT Bold" charset="0"/>
                <a:ea typeface="宋体" charset="-122"/>
              </a:rPr>
              <a:t>l</a:t>
            </a:r>
            <a:r>
              <a:rPr lang="en-US" altLang="zh-CN" sz="2400" b="1">
                <a:latin typeface="Times" panose="02020603050405020304" pitchFamily="18" charset="0"/>
                <a:ea typeface="宋体" charset="-122"/>
                <a:cs typeface="Times" panose="02020603050405020304" pitchFamily="18" charset="0"/>
              </a:rPr>
              <a:t>)</a:t>
            </a:r>
            <a:r>
              <a:rPr lang="en-US" altLang="zh-CN" sz="2400" b="1">
                <a:latin typeface="Script MT Bold" charset="0"/>
                <a:ea typeface="宋体" charset="-122"/>
              </a:rPr>
              <a:t> </a:t>
            </a:r>
            <a:r>
              <a:rPr lang="en-US" altLang="zh-CN" sz="2400" b="1">
                <a:latin typeface="Times New Roman" charset="0"/>
                <a:ea typeface="宋体" charset="-122"/>
              </a:rPr>
              <a:t>|| b</a:t>
            </a:r>
            <a:r>
              <a:rPr lang="en-US" altLang="zh-CN" sz="2400" b="1" baseline="-25000">
                <a:latin typeface="Times New Roman" charset="0"/>
                <a:ea typeface="宋体" charset="-122"/>
              </a:rPr>
              <a:t>128</a:t>
            </a:r>
            <a:r>
              <a:rPr lang="en-US" altLang="zh-CN" sz="2400" b="1">
                <a:latin typeface="Times New Roman" charset="0"/>
                <a:ea typeface="宋体" charset="-122"/>
              </a:rPr>
              <a:t>(L), where </a:t>
            </a:r>
            <a:r>
              <a:rPr lang="en-US" altLang="zh-CN" sz="2400" b="1">
                <a:latin typeface="Script MT Bold" charset="0"/>
                <a:ea typeface="宋体" charset="-122"/>
              </a:rPr>
              <a:t>l</a:t>
            </a:r>
            <a:r>
              <a:rPr lang="en-US" altLang="zh-CN" sz="2400" b="1">
                <a:latin typeface="Times New Roman" charset="0"/>
                <a:ea typeface="宋体" charset="-122"/>
              </a:rPr>
              <a:t>  ≥ 0</a:t>
            </a:r>
          </a:p>
          <a:p>
            <a:pPr eaLnBrk="1" hangingPunct="1">
              <a:buClr>
                <a:srgbClr val="9E9EFF"/>
              </a:buClr>
              <a:buNone/>
              <a:defRPr/>
            </a:pPr>
            <a:r>
              <a:rPr lang="en-US" altLang="zh-CN" sz="1700">
                <a:ea typeface="宋体" charset="-122"/>
              </a:rPr>
              <a:t>	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74DB27-5E77-44F0-A78F-08FAC52AD07A}"/>
              </a:ext>
            </a:extLst>
          </p:cNvPr>
          <p:cNvSpPr/>
          <p:nvPr/>
        </p:nvSpPr>
        <p:spPr>
          <a:xfrm>
            <a:off x="1524001" y="1134442"/>
            <a:ext cx="28641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Clr>
                <a:srgbClr val="9E9EFF"/>
              </a:buClr>
              <a:buSzTx/>
            </a:pPr>
            <a:r>
              <a:rPr lang="en-US" altLang="zh-CN" sz="2400" b="1"/>
              <a:t>Padding process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E596F3-5305-442C-8B80-96CCDC63E4AA}"/>
              </a:ext>
            </a:extLst>
          </p:cNvPr>
          <p:cNvSpPr/>
          <p:nvPr/>
        </p:nvSpPr>
        <p:spPr>
          <a:xfrm>
            <a:off x="4223792" y="1529226"/>
            <a:ext cx="3756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Clr>
                <a:srgbClr val="9E9EFF"/>
              </a:buClr>
              <a:buSzTx/>
            </a:pPr>
            <a:r>
              <a:rPr lang="en-US" altLang="zh-CN" sz="2400" b="1"/>
              <a:t>M       </a:t>
            </a:r>
            <a:r>
              <a:rPr lang="en-US" altLang="zh-CN" sz="2400" b="1" err="1"/>
              <a:t>M</a:t>
            </a:r>
            <a:r>
              <a:rPr lang="en-US" altLang="zh-CN" sz="2400" b="1"/>
              <a:t>’=</a:t>
            </a:r>
            <a:r>
              <a:rPr lang="en-US" altLang="zh-CN" sz="2400">
                <a:latin typeface="Times New Roman" charset="0"/>
                <a:ea typeface="宋体" charset="-122"/>
              </a:rPr>
              <a:t> M</a:t>
            </a:r>
            <a:r>
              <a:rPr lang="en-US" altLang="zh-CN" sz="2400" baseline="-25000">
                <a:latin typeface="Times New Roman" charset="0"/>
                <a:ea typeface="宋体" charset="-122"/>
              </a:rPr>
              <a:t>1</a:t>
            </a:r>
            <a:r>
              <a:rPr lang="en-US" altLang="zh-CN" sz="2400">
                <a:latin typeface="Times New Roman" charset="0"/>
                <a:ea typeface="宋体" charset="-122"/>
              </a:rPr>
              <a:t>M</a:t>
            </a:r>
            <a:r>
              <a:rPr lang="en-US" altLang="zh-CN" sz="2400" baseline="-25000">
                <a:latin typeface="Times New Roman" charset="0"/>
                <a:ea typeface="宋体" charset="-122"/>
              </a:rPr>
              <a:t>2</a:t>
            </a:r>
            <a:r>
              <a:rPr lang="en-US" altLang="zh-CN" sz="2400">
                <a:latin typeface="Times New Roman" charset="0"/>
                <a:ea typeface="宋体" charset="-122"/>
              </a:rPr>
              <a:t>…M</a:t>
            </a:r>
            <a:r>
              <a:rPr lang="en-US" altLang="zh-CN" sz="2400" baseline="-25000">
                <a:latin typeface="Times New Roman" charset="0"/>
                <a:ea typeface="宋体" charset="-122"/>
              </a:rPr>
              <a:t>N</a:t>
            </a:r>
            <a:r>
              <a:rPr lang="en-US" altLang="zh-CN" sz="2400" b="1"/>
              <a:t> 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446532B-4C6C-4B5C-B667-52B9195D7802}"/>
              </a:ext>
            </a:extLst>
          </p:cNvPr>
          <p:cNvCxnSpPr/>
          <p:nvPr/>
        </p:nvCxnSpPr>
        <p:spPr bwMode="auto">
          <a:xfrm>
            <a:off x="5088047" y="1780814"/>
            <a:ext cx="457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772262F-A88F-40A7-9928-57103030FA6C}"/>
                  </a:ext>
                </a:extLst>
              </p:cNvPr>
              <p:cNvSpPr/>
              <p:nvPr/>
            </p:nvSpPr>
            <p:spPr>
              <a:xfrm>
                <a:off x="7913047" y="1756093"/>
                <a:ext cx="278749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>
                    <a:ea typeface="宋体" charset="-122"/>
                  </a:rPr>
                  <a:t>:1024-bit block</a:t>
                </a:r>
                <a:endParaRPr lang="en-US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772262F-A88F-40A7-9928-57103030FA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3047" y="1756093"/>
                <a:ext cx="2787494" cy="523220"/>
              </a:xfrm>
              <a:prstGeom prst="rect">
                <a:avLst/>
              </a:prstGeom>
              <a:blipFill>
                <a:blip r:embed="rId3"/>
                <a:stretch>
                  <a:fillRect t="-11628" r="-3282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53328B33-2944-41C7-B404-01BD75059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6167" y="2561183"/>
            <a:ext cx="8292191" cy="2767592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063599EC-1BED-422A-9D6D-FFB0517F7C7F}"/>
              </a:ext>
            </a:extLst>
          </p:cNvPr>
          <p:cNvSpPr/>
          <p:nvPr/>
        </p:nvSpPr>
        <p:spPr bwMode="auto">
          <a:xfrm>
            <a:off x="7979948" y="2353642"/>
            <a:ext cx="996372" cy="1020557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8AB00B-4451-4CF2-864F-D259743FA2AA}"/>
              </a:ext>
            </a:extLst>
          </p:cNvPr>
          <p:cNvSpPr/>
          <p:nvPr/>
        </p:nvSpPr>
        <p:spPr>
          <a:xfrm>
            <a:off x="3507445" y="2111117"/>
            <a:ext cx="122661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charset="-122"/>
              </a:rPr>
              <a:t>1024 bits</a:t>
            </a:r>
            <a:endParaRPr lang="en-US" sz="22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8485D2-685F-4B78-9952-12760F9B4AA5}"/>
              </a:ext>
            </a:extLst>
          </p:cNvPr>
          <p:cNvSpPr/>
          <p:nvPr/>
        </p:nvSpPr>
        <p:spPr>
          <a:xfrm>
            <a:off x="5013398" y="2134018"/>
            <a:ext cx="122661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charset="-122"/>
              </a:rPr>
              <a:t>1024 bits</a:t>
            </a:r>
            <a:endParaRPr lang="en-US" sz="22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19F39B-78E3-41EB-9D33-9D58BFCD2DA2}"/>
              </a:ext>
            </a:extLst>
          </p:cNvPr>
          <p:cNvSpPr/>
          <p:nvPr/>
        </p:nvSpPr>
        <p:spPr>
          <a:xfrm>
            <a:off x="8976320" y="2492897"/>
            <a:ext cx="135165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charset="-122"/>
              </a:rPr>
              <a:t>1024 bits?</a:t>
            </a:r>
            <a:endParaRPr lang="en-US" sz="2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6">
            <a:extLst>
              <a:ext uri="{FF2B5EF4-FFF2-40B4-BE49-F238E27FC236}">
                <a16:creationId xmlns:a16="http://schemas.microsoft.com/office/drawing/2014/main" id="{E2E99F95-6CF8-4C8B-830B-C058AD96F9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028" y="-44779"/>
            <a:ext cx="7543800" cy="10207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/>
              <a:t>SHA-512 Initial Process (I)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08EB796E-9FA9-4FA5-84BA-D4FBE3143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703" y="2416682"/>
            <a:ext cx="7848600" cy="1020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rgbClr val="9E9EFF"/>
              </a:buClr>
              <a:defRPr/>
            </a:pPr>
            <a:r>
              <a:rPr lang="en-US" altLang="zh-CN" sz="2400" b="1">
                <a:latin typeface="Times New Roman" charset="0"/>
                <a:ea typeface="宋体" charset="-122"/>
              </a:rPr>
              <a:t>Length(M)=24</a:t>
            </a:r>
          </a:p>
          <a:p>
            <a:pPr eaLnBrk="1" hangingPunct="1">
              <a:buClr>
                <a:srgbClr val="9E9EFF"/>
              </a:buClr>
              <a:defRPr/>
            </a:pPr>
            <a:r>
              <a:rPr lang="en-US" altLang="zh-CN" sz="2400" b="1">
                <a:latin typeface="Times New Roman" charset="0"/>
                <a:ea typeface="宋体" charset="-122"/>
              </a:rPr>
              <a:t>M</a:t>
            </a:r>
            <a:r>
              <a:rPr lang="en-US" altLang="zh-CN" sz="2400" b="1" baseline="30000">
                <a:latin typeface="Times New Roman" charset="0"/>
                <a:ea typeface="宋体" charset="-122"/>
              </a:rPr>
              <a:t>’</a:t>
            </a:r>
            <a:r>
              <a:rPr lang="en-US" altLang="zh-CN" sz="2400" b="1">
                <a:latin typeface="Times New Roman" charset="0"/>
                <a:ea typeface="宋体" charset="-122"/>
              </a:rPr>
              <a:t> = M || 1(0</a:t>
            </a:r>
            <a:r>
              <a:rPr lang="en-US" altLang="zh-CN" sz="2400" b="1" baseline="30000">
                <a:latin typeface="Script MT Bold" charset="0"/>
                <a:ea typeface="宋体" charset="-122"/>
              </a:rPr>
              <a:t>l</a:t>
            </a:r>
            <a:r>
              <a:rPr lang="en-US" altLang="zh-CN" sz="2400" b="1">
                <a:latin typeface="Times" panose="02020603050405020304" pitchFamily="18" charset="0"/>
                <a:ea typeface="宋体" charset="-122"/>
                <a:cs typeface="Times" panose="02020603050405020304" pitchFamily="18" charset="0"/>
              </a:rPr>
              <a:t>)</a:t>
            </a:r>
            <a:r>
              <a:rPr lang="en-US" altLang="zh-CN" sz="2400" b="1">
                <a:latin typeface="Script MT Bold" charset="0"/>
                <a:ea typeface="宋体" charset="-122"/>
              </a:rPr>
              <a:t> </a:t>
            </a:r>
            <a:r>
              <a:rPr lang="en-US" altLang="zh-CN" sz="2400" b="1">
                <a:latin typeface="Times New Roman" charset="0"/>
                <a:ea typeface="宋体" charset="-122"/>
              </a:rPr>
              <a:t>|| b</a:t>
            </a:r>
            <a:r>
              <a:rPr lang="en-US" altLang="zh-CN" sz="2400" b="1" baseline="-25000">
                <a:latin typeface="Times New Roman" charset="0"/>
                <a:ea typeface="宋体" charset="-122"/>
              </a:rPr>
              <a:t>128</a:t>
            </a:r>
            <a:r>
              <a:rPr lang="en-US" altLang="zh-CN" sz="2400" b="1">
                <a:latin typeface="Times New Roman" charset="0"/>
                <a:ea typeface="宋体" charset="-122"/>
              </a:rPr>
              <a:t>(L), where </a:t>
            </a:r>
            <a:r>
              <a:rPr lang="en-US" altLang="zh-CN" sz="2400" b="1">
                <a:latin typeface="Script MT Bold" charset="0"/>
                <a:ea typeface="宋体" charset="-122"/>
              </a:rPr>
              <a:t>l</a:t>
            </a:r>
            <a:r>
              <a:rPr lang="en-US" altLang="zh-CN" sz="2400" b="1">
                <a:latin typeface="Times New Roman" charset="0"/>
                <a:ea typeface="宋体" charset="-122"/>
              </a:rPr>
              <a:t> =1024 -24 -1 -128 = 871</a:t>
            </a:r>
          </a:p>
          <a:p>
            <a:pPr eaLnBrk="1" hangingPunct="1">
              <a:buClr>
                <a:srgbClr val="9E9EFF"/>
              </a:buClr>
              <a:buNone/>
              <a:defRPr/>
            </a:pPr>
            <a:r>
              <a:rPr lang="en-US" altLang="zh-CN" sz="1700">
                <a:ea typeface="宋体" charset="-122"/>
              </a:rPr>
              <a:t>	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74DB27-5E77-44F0-A78F-08FAC52AD07A}"/>
              </a:ext>
            </a:extLst>
          </p:cNvPr>
          <p:cNvSpPr/>
          <p:nvPr/>
        </p:nvSpPr>
        <p:spPr>
          <a:xfrm>
            <a:off x="526183" y="1306870"/>
            <a:ext cx="28641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Clr>
                <a:srgbClr val="9E9EFF"/>
              </a:buClr>
              <a:buSzTx/>
            </a:pPr>
            <a:r>
              <a:rPr lang="en-US" altLang="zh-CN" sz="2400" b="1"/>
              <a:t>Padding process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E596F3-5305-442C-8B80-96CCDC63E4AA}"/>
              </a:ext>
            </a:extLst>
          </p:cNvPr>
          <p:cNvSpPr/>
          <p:nvPr/>
        </p:nvSpPr>
        <p:spPr>
          <a:xfrm>
            <a:off x="705694" y="1768535"/>
            <a:ext cx="2914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Clr>
                <a:srgbClr val="9E9EFF"/>
              </a:buClr>
              <a:buSzTx/>
            </a:pPr>
            <a:r>
              <a:rPr lang="en-US" altLang="zh-CN" sz="2400" b="1"/>
              <a:t>Example: M=abc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397B45-8290-4ECB-A53C-1846A9BD0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341" y="3989637"/>
            <a:ext cx="8064896" cy="15640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44B56E-18EE-4328-B17A-F260C631239D}"/>
              </a:ext>
            </a:extLst>
          </p:cNvPr>
          <p:cNvSpPr txBox="1"/>
          <p:nvPr/>
        </p:nvSpPr>
        <p:spPr>
          <a:xfrm>
            <a:off x="7836942" y="5094432"/>
            <a:ext cx="40427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/>
              <a:t>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FB3E6E-CFE2-4DF8-9ADF-17E858DE4ED7}"/>
              </a:ext>
            </a:extLst>
          </p:cNvPr>
          <p:cNvCxnSpPr>
            <a:stCxn id="7" idx="3"/>
          </p:cNvCxnSpPr>
          <p:nvPr/>
        </p:nvCxnSpPr>
        <p:spPr bwMode="auto">
          <a:xfrm flipV="1">
            <a:off x="3620274" y="1987413"/>
            <a:ext cx="829836" cy="119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85FE6C1-6013-4F10-8553-2757948D2E27}"/>
              </a:ext>
            </a:extLst>
          </p:cNvPr>
          <p:cNvSpPr/>
          <p:nvPr/>
        </p:nvSpPr>
        <p:spPr>
          <a:xfrm>
            <a:off x="4583832" y="1700808"/>
            <a:ext cx="23140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M’ (1024 bits)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5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6">
            <a:extLst>
              <a:ext uri="{FF2B5EF4-FFF2-40B4-BE49-F238E27FC236}">
                <a16:creationId xmlns:a16="http://schemas.microsoft.com/office/drawing/2014/main" id="{E2E99F95-6CF8-4C8B-830B-C058AD96F9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78655" y="61119"/>
            <a:ext cx="7543800" cy="10207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/>
              <a:t>SHA-512 Initial Process (II)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08EB796E-9FA9-4FA5-84BA-D4FBE3143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68" y="1152525"/>
            <a:ext cx="9617682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rgbClr val="9E9EFF"/>
              </a:buClr>
              <a:defRPr/>
            </a:pPr>
            <a:r>
              <a:rPr lang="en-US" altLang="zh-CN" sz="1800">
                <a:ea typeface="宋体" charset="-122"/>
              </a:rPr>
              <a:t>Set </a:t>
            </a:r>
            <a:r>
              <a:rPr lang="en-US" altLang="zh-CN" sz="1800" err="1">
                <a:latin typeface="Times New Roman" charset="0"/>
                <a:ea typeface="宋体" charset="-122"/>
              </a:rPr>
              <a:t>Γ</a:t>
            </a:r>
            <a:r>
              <a:rPr lang="en-US" altLang="zh-CN" sz="1800">
                <a:latin typeface="Times New Roman" charset="0"/>
                <a:ea typeface="宋体" charset="-122"/>
              </a:rPr>
              <a:t> = 2</a:t>
            </a:r>
            <a:r>
              <a:rPr lang="en-US" altLang="zh-CN" sz="1800" baseline="30000">
                <a:latin typeface="Times New Roman" charset="0"/>
                <a:ea typeface="宋体" charset="-122"/>
              </a:rPr>
              <a:t>128 </a:t>
            </a:r>
            <a:r>
              <a:rPr lang="en-US" altLang="zh-CN" sz="1800">
                <a:latin typeface="Times New Roman" charset="0"/>
                <a:ea typeface="宋体" charset="-122"/>
                <a:cs typeface="Times New Roman" charset="0"/>
              </a:rPr>
              <a:t>– </a:t>
            </a:r>
            <a:r>
              <a:rPr lang="en-US" altLang="zh-CN" sz="1800">
                <a:latin typeface="Times New Roman" charset="0"/>
                <a:ea typeface="宋体" charset="-122"/>
              </a:rPr>
              <a:t>1</a:t>
            </a:r>
            <a:r>
              <a:rPr lang="en-US" altLang="zh-CN" sz="1800">
                <a:ea typeface="宋体" charset="-122"/>
              </a:rPr>
              <a:t> and </a:t>
            </a:r>
            <a:r>
              <a:rPr lang="en-US" altLang="zh-CN" sz="1800" err="1">
                <a:latin typeface="Times New Roman" charset="0"/>
                <a:ea typeface="宋体" charset="-122"/>
              </a:rPr>
              <a:t>γ</a:t>
            </a:r>
            <a:r>
              <a:rPr lang="en-US" altLang="zh-CN" sz="1800">
                <a:latin typeface="Times New Roman" charset="0"/>
                <a:ea typeface="宋体" charset="-122"/>
              </a:rPr>
              <a:t> = 512</a:t>
            </a:r>
          </a:p>
          <a:p>
            <a:pPr eaLnBrk="1" hangingPunct="1">
              <a:buClr>
                <a:srgbClr val="9E9EFF"/>
              </a:buClr>
              <a:defRPr/>
            </a:pPr>
            <a:r>
              <a:rPr lang="en-US" altLang="zh-CN" sz="1800">
                <a:latin typeface="Times New Roman" charset="0"/>
                <a:ea typeface="宋体" charset="-122"/>
              </a:rPr>
              <a:t>M</a:t>
            </a:r>
            <a:r>
              <a:rPr lang="en-US" altLang="zh-CN" sz="1800">
                <a:ea typeface="宋体" charset="-122"/>
              </a:rPr>
              <a:t> is a binary with </a:t>
            </a:r>
            <a:r>
              <a:rPr lang="en-US" altLang="zh-CN" sz="1800">
                <a:latin typeface="Times New Roman" charset="0"/>
                <a:ea typeface="宋体" charset="-122"/>
              </a:rPr>
              <a:t>|M| = L ≤ </a:t>
            </a:r>
            <a:r>
              <a:rPr lang="en-US" altLang="zh-CN" sz="1800" err="1">
                <a:latin typeface="Times New Roman" charset="0"/>
                <a:ea typeface="宋体" charset="-122"/>
              </a:rPr>
              <a:t>Γ</a:t>
            </a:r>
            <a:r>
              <a:rPr lang="en-US" altLang="zh-CN" sz="1800">
                <a:ea typeface="宋体" charset="-122"/>
              </a:rPr>
              <a:t> </a:t>
            </a:r>
          </a:p>
          <a:p>
            <a:pPr eaLnBrk="1" hangingPunct="1">
              <a:buClr>
                <a:srgbClr val="9E9EFF"/>
              </a:buClr>
              <a:defRPr/>
            </a:pPr>
            <a:r>
              <a:rPr lang="en-US" altLang="zh-CN" sz="1800">
                <a:ea typeface="宋体" charset="-122"/>
              </a:rPr>
              <a:t>Represent </a:t>
            </a:r>
            <a:r>
              <a:rPr lang="en-US" altLang="zh-CN" sz="1800">
                <a:latin typeface="Times New Roman" charset="0"/>
                <a:ea typeface="宋体" charset="-122"/>
              </a:rPr>
              <a:t>L</a:t>
            </a:r>
            <a:r>
              <a:rPr lang="en-US" altLang="zh-CN" sz="1800">
                <a:ea typeface="宋体" charset="-122"/>
              </a:rPr>
              <a:t> as a 128-bit binary string, denoted by </a:t>
            </a:r>
            <a:r>
              <a:rPr lang="en-US" altLang="zh-CN" sz="1800">
                <a:latin typeface="Times New Roman" charset="0"/>
                <a:ea typeface="宋体" charset="-122"/>
              </a:rPr>
              <a:t>b</a:t>
            </a:r>
            <a:r>
              <a:rPr lang="en-US" altLang="zh-CN" sz="1800" baseline="-25000">
                <a:latin typeface="Times New Roman" charset="0"/>
                <a:ea typeface="宋体" charset="-122"/>
              </a:rPr>
              <a:t>128</a:t>
            </a:r>
            <a:r>
              <a:rPr lang="en-US" altLang="zh-CN" sz="1800">
                <a:latin typeface="Times New Roman" charset="0"/>
                <a:ea typeface="宋体" charset="-122"/>
              </a:rPr>
              <a:t>(L)</a:t>
            </a:r>
          </a:p>
          <a:p>
            <a:pPr eaLnBrk="1" hangingPunct="1">
              <a:buClr>
                <a:srgbClr val="9E9EFF"/>
              </a:buClr>
              <a:defRPr/>
            </a:pPr>
            <a:r>
              <a:rPr lang="en-US" altLang="zh-CN" sz="1800">
                <a:ea typeface="宋体" charset="-122"/>
              </a:rPr>
              <a:t>Pad </a:t>
            </a:r>
            <a:r>
              <a:rPr lang="en-US" altLang="zh-CN" sz="1800">
                <a:latin typeface="Times New Roman" charset="0"/>
                <a:ea typeface="宋体" charset="-122"/>
              </a:rPr>
              <a:t>M</a:t>
            </a:r>
            <a:r>
              <a:rPr lang="en-US" altLang="zh-CN" sz="1800">
                <a:ea typeface="宋体" charset="-122"/>
              </a:rPr>
              <a:t> to produce a new binary string </a:t>
            </a:r>
            <a:r>
              <a:rPr lang="en-US" altLang="zh-CN" sz="1800">
                <a:latin typeface="Times New Roman" charset="0"/>
                <a:ea typeface="宋体" charset="-122"/>
              </a:rPr>
              <a:t>M’</a:t>
            </a:r>
            <a:r>
              <a:rPr lang="en-US" altLang="zh-CN" sz="1800">
                <a:ea typeface="宋体" charset="-122"/>
              </a:rPr>
              <a:t> as follows:</a:t>
            </a:r>
          </a:p>
          <a:p>
            <a:pPr eaLnBrk="1" hangingPunct="1">
              <a:buClr>
                <a:srgbClr val="9E9EFF"/>
              </a:buClr>
              <a:buFont typeface="Wingdings" charset="2"/>
              <a:buNone/>
              <a:defRPr/>
            </a:pPr>
            <a:r>
              <a:rPr lang="en-US" altLang="zh-CN" sz="1800">
                <a:ea typeface="宋体" charset="-122"/>
              </a:rPr>
              <a:t>                                </a:t>
            </a:r>
            <a:r>
              <a:rPr lang="en-US" altLang="zh-CN" sz="1800" b="1">
                <a:latin typeface="Times New Roman" charset="0"/>
                <a:ea typeface="宋体" charset="-122"/>
              </a:rPr>
              <a:t>M</a:t>
            </a:r>
            <a:r>
              <a:rPr lang="en-US" altLang="zh-CN" sz="1800" b="1" baseline="30000">
                <a:latin typeface="Times New Roman" charset="0"/>
                <a:ea typeface="宋体" charset="-122"/>
              </a:rPr>
              <a:t>’</a:t>
            </a:r>
            <a:r>
              <a:rPr lang="en-US" altLang="zh-CN" sz="1800" b="1">
                <a:latin typeface="Times New Roman" charset="0"/>
                <a:ea typeface="宋体" charset="-122"/>
              </a:rPr>
              <a:t> = M || 1(0</a:t>
            </a:r>
            <a:r>
              <a:rPr lang="en-US" altLang="zh-CN" sz="1800" b="1" baseline="30000">
                <a:latin typeface="Script MT Bold" charset="0"/>
                <a:ea typeface="宋体" charset="-122"/>
              </a:rPr>
              <a:t>l</a:t>
            </a:r>
            <a:r>
              <a:rPr lang="en-US" altLang="zh-CN" sz="1800" b="1">
                <a:latin typeface="Times" panose="02020603050405020304" pitchFamily="18" charset="0"/>
                <a:ea typeface="宋体" charset="-122"/>
                <a:cs typeface="Times" panose="02020603050405020304" pitchFamily="18" charset="0"/>
              </a:rPr>
              <a:t>)</a:t>
            </a:r>
            <a:r>
              <a:rPr lang="en-US" altLang="zh-CN" sz="1800" b="1">
                <a:latin typeface="Script MT Bold" charset="0"/>
                <a:ea typeface="宋体" charset="-122"/>
              </a:rPr>
              <a:t> </a:t>
            </a:r>
            <a:r>
              <a:rPr lang="en-US" altLang="zh-CN" sz="1800" b="1">
                <a:latin typeface="Times New Roman" charset="0"/>
                <a:ea typeface="宋体" charset="-122"/>
              </a:rPr>
              <a:t>|| b</a:t>
            </a:r>
            <a:r>
              <a:rPr lang="en-US" altLang="zh-CN" sz="1800" b="1" baseline="-25000">
                <a:latin typeface="Times New Roman" charset="0"/>
                <a:ea typeface="宋体" charset="-122"/>
              </a:rPr>
              <a:t>128</a:t>
            </a:r>
            <a:r>
              <a:rPr lang="en-US" altLang="zh-CN" sz="1800" b="1">
                <a:latin typeface="Times New Roman" charset="0"/>
                <a:ea typeface="宋体" charset="-122"/>
              </a:rPr>
              <a:t>(L), where </a:t>
            </a:r>
            <a:r>
              <a:rPr lang="en-US" altLang="zh-CN" sz="1800" b="1">
                <a:latin typeface="Script MT Bold" charset="0"/>
                <a:ea typeface="宋体" charset="-122"/>
              </a:rPr>
              <a:t>l</a:t>
            </a:r>
            <a:r>
              <a:rPr lang="en-US" altLang="zh-CN" sz="1800" b="1">
                <a:latin typeface="Times New Roman" charset="0"/>
                <a:ea typeface="宋体" charset="-122"/>
              </a:rPr>
              <a:t>  ≥ 0</a:t>
            </a:r>
          </a:p>
          <a:p>
            <a:pPr eaLnBrk="1" hangingPunct="1">
              <a:buClr>
                <a:srgbClr val="9E9EFF"/>
              </a:buClr>
              <a:buFont typeface="Wingdings" charset="2"/>
              <a:buNone/>
              <a:defRPr/>
            </a:pPr>
            <a:r>
              <a:rPr lang="en-US" altLang="zh-CN" sz="1600">
                <a:latin typeface="Times New Roman" charset="0"/>
                <a:ea typeface="宋体" charset="-122"/>
              </a:rPr>
              <a:t>       </a:t>
            </a:r>
            <a:r>
              <a:rPr lang="en-US" altLang="zh-CN" sz="1800">
                <a:ea typeface="宋体" charset="-122"/>
              </a:rPr>
              <a:t>such that </a:t>
            </a:r>
            <a:r>
              <a:rPr lang="en-US" altLang="zh-CN" sz="1800">
                <a:latin typeface="Times New Roman" charset="0"/>
                <a:ea typeface="宋体" charset="-122"/>
              </a:rPr>
              <a:t>|M’|</a:t>
            </a:r>
            <a:r>
              <a:rPr lang="en-US" altLang="zh-CN" sz="1800">
                <a:ea typeface="宋体" charset="-122"/>
              </a:rPr>
              <a:t> (denoted by </a:t>
            </a:r>
            <a:r>
              <a:rPr lang="en-US" altLang="zh-CN" sz="1800">
                <a:latin typeface="Times New Roman" charset="0"/>
                <a:ea typeface="宋体" charset="-122"/>
              </a:rPr>
              <a:t>L</a:t>
            </a:r>
            <a:r>
              <a:rPr lang="en-US" altLang="zh-CN" sz="1800">
                <a:ea typeface="宋体" charset="-122"/>
              </a:rPr>
              <a:t>’) is divisible by 1024. We have</a:t>
            </a:r>
          </a:p>
          <a:p>
            <a:pPr eaLnBrk="1" hangingPunct="1">
              <a:buClr>
                <a:srgbClr val="9E9EFF"/>
              </a:buClr>
              <a:buNone/>
              <a:defRPr/>
            </a:pPr>
            <a:r>
              <a:rPr lang="en-US" altLang="zh-CN" sz="1800">
                <a:ea typeface="宋体" charset="-122"/>
              </a:rPr>
              <a:t>	                          </a:t>
            </a:r>
            <a:r>
              <a:rPr lang="en-US" altLang="zh-CN" sz="1800">
                <a:latin typeface="Times New Roman" charset="0"/>
                <a:ea typeface="宋体" charset="-122"/>
              </a:rPr>
              <a:t>L</a:t>
            </a:r>
            <a:r>
              <a:rPr lang="en-US" altLang="zh-CN" sz="1800" baseline="30000">
                <a:latin typeface="Times New Roman" charset="0"/>
                <a:ea typeface="宋体" charset="-122"/>
              </a:rPr>
              <a:t>’</a:t>
            </a:r>
            <a:r>
              <a:rPr lang="en-US" altLang="zh-CN" sz="1800">
                <a:latin typeface="Times New Roman" charset="0"/>
                <a:ea typeface="宋体" charset="-122"/>
              </a:rPr>
              <a:t> = L + (1 + </a:t>
            </a:r>
            <a:r>
              <a:rPr lang="en-US" altLang="zh-CN" sz="1800">
                <a:latin typeface="Script MT Bold" charset="0"/>
                <a:ea typeface="宋体" charset="-122"/>
              </a:rPr>
              <a:t>l</a:t>
            </a:r>
            <a:r>
              <a:rPr lang="en-US" altLang="zh-CN" sz="1800">
                <a:latin typeface="Times New Roman" charset="0"/>
                <a:ea typeface="宋体" charset="-122"/>
              </a:rPr>
              <a:t>) + 128 = L + </a:t>
            </a:r>
            <a:r>
              <a:rPr lang="en-US" altLang="zh-CN" sz="1800">
                <a:latin typeface="Script MT Bold" charset="0"/>
                <a:ea typeface="宋体" charset="-122"/>
              </a:rPr>
              <a:t>l </a:t>
            </a:r>
            <a:r>
              <a:rPr lang="en-US" altLang="zh-CN" sz="1800">
                <a:latin typeface="Times New Roman" charset="0"/>
                <a:ea typeface="宋体" charset="-122"/>
              </a:rPr>
              <a:t>+ 129 = L + (1024 – 895) + </a:t>
            </a:r>
            <a:r>
              <a:rPr lang="en-US" altLang="zh-CN" sz="1800">
                <a:latin typeface="Script MT Bold" charset="0"/>
                <a:ea typeface="宋体" charset="-122"/>
              </a:rPr>
              <a:t>l </a:t>
            </a:r>
            <a:endParaRPr lang="en-US" altLang="zh-CN" sz="1800">
              <a:latin typeface="Times New Roman" charset="0"/>
              <a:ea typeface="宋体" charset="-122"/>
            </a:endParaRPr>
          </a:p>
          <a:p>
            <a:pPr eaLnBrk="1" hangingPunct="1">
              <a:buClr>
                <a:srgbClr val="9E9EFF"/>
              </a:buClr>
              <a:defRPr/>
            </a:pPr>
            <a:r>
              <a:rPr lang="en-US" altLang="zh-CN" sz="1800">
                <a:latin typeface="Times New Roman" charset="0"/>
                <a:ea typeface="宋体" charset="-122"/>
              </a:rPr>
              <a:t>L </a:t>
            </a:r>
            <a:r>
              <a:rPr lang="en-US" altLang="zh-CN" sz="1800">
                <a:ea typeface="宋体" charset="-122"/>
              </a:rPr>
              <a:t>can be represented as  </a:t>
            </a:r>
          </a:p>
          <a:p>
            <a:pPr eaLnBrk="1" hangingPunct="1">
              <a:buClr>
                <a:srgbClr val="9E9EFF"/>
              </a:buClr>
              <a:buFont typeface="Wingdings" charset="2"/>
              <a:buNone/>
              <a:defRPr/>
            </a:pPr>
            <a:endParaRPr lang="en-US" altLang="zh-CN" sz="1800">
              <a:ea typeface="宋体" charset="-122"/>
            </a:endParaRPr>
          </a:p>
          <a:p>
            <a:pPr eaLnBrk="1" hangingPunct="1">
              <a:buClr>
                <a:srgbClr val="9E9EFF"/>
              </a:buClr>
              <a:defRPr/>
            </a:pPr>
            <a:endParaRPr lang="en-US" altLang="zh-CN" sz="1800">
              <a:ea typeface="宋体" charset="-122"/>
            </a:endParaRPr>
          </a:p>
          <a:p>
            <a:pPr eaLnBrk="1" hangingPunct="1">
              <a:buClr>
                <a:srgbClr val="9E9EFF"/>
              </a:buClr>
              <a:defRPr/>
            </a:pPr>
            <a:r>
              <a:rPr lang="en-US" altLang="zh-CN" sz="1800">
                <a:ea typeface="宋体" charset="-122"/>
              </a:rPr>
              <a:t>Hence, </a:t>
            </a:r>
            <a:r>
              <a:rPr lang="en-US" altLang="zh-CN" sz="1800">
                <a:latin typeface="Script MT Bold" charset="0"/>
                <a:ea typeface="宋体" charset="-122"/>
              </a:rPr>
              <a:t>l</a:t>
            </a:r>
            <a:r>
              <a:rPr lang="en-US" altLang="zh-CN" sz="1800">
                <a:ea typeface="宋体" charset="-122"/>
              </a:rPr>
              <a:t> can be determined as follows:</a:t>
            </a:r>
          </a:p>
          <a:p>
            <a:pPr eaLnBrk="1" hangingPunct="1">
              <a:buClr>
                <a:srgbClr val="9E9EFF"/>
              </a:buClr>
              <a:defRPr/>
            </a:pPr>
            <a:endParaRPr lang="en-US" altLang="zh-CN" sz="1800">
              <a:ea typeface="宋体" charset="-122"/>
            </a:endParaRPr>
          </a:p>
          <a:p>
            <a:pPr eaLnBrk="1" hangingPunct="1">
              <a:buClr>
                <a:srgbClr val="9E9EFF"/>
              </a:buClr>
              <a:defRPr/>
            </a:pPr>
            <a:endParaRPr lang="en-US" altLang="zh-CN" sz="1800">
              <a:ea typeface="宋体" charset="-122"/>
            </a:endParaRPr>
          </a:p>
          <a:p>
            <a:pPr eaLnBrk="1" hangingPunct="1">
              <a:buClr>
                <a:srgbClr val="9E9EFF"/>
              </a:buClr>
              <a:defRPr/>
            </a:pPr>
            <a:endParaRPr lang="en-US" altLang="zh-CN" sz="1800">
              <a:ea typeface="宋体" charset="-122"/>
            </a:endParaRPr>
          </a:p>
          <a:p>
            <a:pPr eaLnBrk="1" hangingPunct="1">
              <a:buClr>
                <a:srgbClr val="9E9EFF"/>
              </a:buClr>
              <a:defRPr/>
            </a:pPr>
            <a:r>
              <a:rPr lang="en-US" altLang="zh-CN" sz="1800">
                <a:ea typeface="宋体" charset="-122"/>
              </a:rPr>
              <a:t>Thus, </a:t>
            </a:r>
            <a:r>
              <a:rPr lang="en-US" altLang="zh-CN" sz="1800">
                <a:latin typeface="Times New Roman" charset="0"/>
                <a:ea typeface="宋体" charset="-122"/>
              </a:rPr>
              <a:t>L’</a:t>
            </a:r>
            <a:r>
              <a:rPr lang="en-US" altLang="zh-CN" sz="1800">
                <a:ea typeface="宋体" charset="-122"/>
              </a:rPr>
              <a:t> is divisible by 1024. Let </a:t>
            </a:r>
            <a:r>
              <a:rPr lang="en-US" altLang="zh-CN" sz="1800">
                <a:latin typeface="Times New Roman" charset="0"/>
                <a:ea typeface="宋体" charset="-122"/>
              </a:rPr>
              <a:t>L’ = 1024N</a:t>
            </a:r>
            <a:r>
              <a:rPr lang="en-US" altLang="zh-CN" sz="1800">
                <a:ea typeface="宋体" charset="-122"/>
              </a:rPr>
              <a:t> and write as a sequence of 1024-bit blocks: </a:t>
            </a:r>
            <a:r>
              <a:rPr lang="en-US" altLang="zh-CN" sz="2000">
                <a:latin typeface="Times New Roman" charset="0"/>
                <a:ea typeface="宋体" charset="-122"/>
              </a:rPr>
              <a:t>M’ = M</a:t>
            </a:r>
            <a:r>
              <a:rPr lang="en-US" altLang="zh-CN" sz="2000" baseline="-25000">
                <a:latin typeface="Times New Roman" charset="0"/>
                <a:ea typeface="宋体" charset="-122"/>
              </a:rPr>
              <a:t>1</a:t>
            </a:r>
            <a:r>
              <a:rPr lang="en-US" altLang="zh-CN" sz="2000">
                <a:latin typeface="Times New Roman" charset="0"/>
                <a:ea typeface="宋体" charset="-122"/>
              </a:rPr>
              <a:t>M</a:t>
            </a:r>
            <a:r>
              <a:rPr lang="en-US" altLang="zh-CN" sz="2000" baseline="-25000">
                <a:latin typeface="Times New Roman" charset="0"/>
                <a:ea typeface="宋体" charset="-122"/>
              </a:rPr>
              <a:t>2</a:t>
            </a:r>
            <a:r>
              <a:rPr lang="en-US" altLang="zh-CN" sz="2000">
                <a:latin typeface="Times New Roman" charset="0"/>
                <a:ea typeface="宋体" charset="-122"/>
              </a:rPr>
              <a:t>…M</a:t>
            </a:r>
            <a:r>
              <a:rPr lang="en-US" altLang="zh-CN" sz="2000" baseline="-25000">
                <a:latin typeface="Times New Roman" charset="0"/>
                <a:ea typeface="宋体" charset="-122"/>
              </a:rPr>
              <a:t>N</a:t>
            </a:r>
            <a:r>
              <a:rPr lang="en-US" altLang="zh-CN" sz="2000">
                <a:latin typeface="Times New Roman" charset="0"/>
                <a:ea typeface="宋体" charset="-122"/>
              </a:rPr>
              <a:t> </a:t>
            </a:r>
          </a:p>
          <a:p>
            <a:pPr lvl="1" eaLnBrk="1" hangingPunct="1">
              <a:buClr>
                <a:srgbClr val="9E9EFF"/>
              </a:buClr>
              <a:buFont typeface="Wingdings" charset="2"/>
              <a:buNone/>
              <a:defRPr/>
            </a:pPr>
            <a:endParaRPr lang="en-US" altLang="zh-CN" sz="1600">
              <a:ea typeface="宋体" charset="-122"/>
            </a:endParaRPr>
          </a:p>
        </p:txBody>
      </p:sp>
      <p:pic>
        <p:nvPicPr>
          <p:cNvPr id="32772" name="Picture 13" descr="sha512b">
            <a:extLst>
              <a:ext uri="{FF2B5EF4-FFF2-40B4-BE49-F238E27FC236}">
                <a16:creationId xmlns:a16="http://schemas.microsoft.com/office/drawing/2014/main" id="{810DCA34-0BFD-4A67-B7B3-566F32339DB7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99741" y="4724400"/>
            <a:ext cx="6010859" cy="800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F74DB27-5E77-44F0-A78F-08FAC52AD07A}"/>
              </a:ext>
            </a:extLst>
          </p:cNvPr>
          <p:cNvSpPr/>
          <p:nvPr/>
        </p:nvSpPr>
        <p:spPr>
          <a:xfrm>
            <a:off x="7592981" y="1153536"/>
            <a:ext cx="28641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Clr>
                <a:srgbClr val="9E9EFF"/>
              </a:buClr>
              <a:buSzTx/>
            </a:pPr>
            <a:r>
              <a:rPr lang="en-US" altLang="zh-CN" sz="2400" b="1"/>
              <a:t>Padding process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E596F3-5305-442C-8B80-96CCDC63E4AA}"/>
              </a:ext>
            </a:extLst>
          </p:cNvPr>
          <p:cNvSpPr/>
          <p:nvPr/>
        </p:nvSpPr>
        <p:spPr>
          <a:xfrm>
            <a:off x="8229601" y="1586707"/>
            <a:ext cx="19988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Clr>
                <a:srgbClr val="9E9EFF"/>
              </a:buClr>
              <a:buSzTx/>
            </a:pPr>
            <a:r>
              <a:rPr lang="en-US" altLang="zh-CN" sz="2400" b="1"/>
              <a:t>M       </a:t>
            </a:r>
            <a:r>
              <a:rPr lang="en-US" altLang="zh-CN" sz="2400" b="1" err="1"/>
              <a:t>M</a:t>
            </a:r>
            <a:r>
              <a:rPr lang="en-US" altLang="zh-CN" sz="2400" b="1"/>
              <a:t>’ 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446532B-4C6C-4B5C-B667-52B9195D7802}"/>
              </a:ext>
            </a:extLst>
          </p:cNvPr>
          <p:cNvCxnSpPr>
            <a:cxnSpLocks/>
          </p:cNvCxnSpPr>
          <p:nvPr/>
        </p:nvCxnSpPr>
        <p:spPr bwMode="auto">
          <a:xfrm>
            <a:off x="9020685" y="1838295"/>
            <a:ext cx="53037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2770" name="Picture 12" descr="sha512a">
            <a:extLst>
              <a:ext uri="{FF2B5EF4-FFF2-40B4-BE49-F238E27FC236}">
                <a16:creationId xmlns:a16="http://schemas.microsoft.com/office/drawing/2014/main" id="{BD910EC4-D710-4942-B422-1E140C664E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21922" y="3629025"/>
            <a:ext cx="3469503" cy="590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Double Bracket 4">
            <a:extLst>
              <a:ext uri="{FF2B5EF4-FFF2-40B4-BE49-F238E27FC236}">
                <a16:creationId xmlns:a16="http://schemas.microsoft.com/office/drawing/2014/main" id="{B13B8D37-68E2-43A5-8639-D08D2B5BBB24}"/>
              </a:ext>
            </a:extLst>
          </p:cNvPr>
          <p:cNvSpPr/>
          <p:nvPr/>
        </p:nvSpPr>
        <p:spPr bwMode="auto">
          <a:xfrm>
            <a:off x="6298648" y="3733800"/>
            <a:ext cx="1292777" cy="304800"/>
          </a:xfrm>
          <a:prstGeom prst="bracketPai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F6F0BD-0288-4DA2-85FA-50820A8ADCB9}"/>
              </a:ext>
            </a:extLst>
          </p:cNvPr>
          <p:cNvSpPr/>
          <p:nvPr/>
        </p:nvSpPr>
        <p:spPr>
          <a:xfrm>
            <a:off x="7968208" y="1984355"/>
            <a:ext cx="387785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 </a:t>
            </a:r>
            <a:r>
              <a:rPr lang="en-US" altLang="zh-CN" b="1">
                <a:latin typeface="Times New Roman" charset="0"/>
                <a:ea typeface="宋体" charset="-122"/>
              </a:rPr>
              <a:t>M</a:t>
            </a:r>
            <a:r>
              <a:rPr lang="en-US" altLang="zh-CN" b="1" baseline="30000">
                <a:latin typeface="Times New Roman" charset="0"/>
                <a:ea typeface="宋体" charset="-122"/>
              </a:rPr>
              <a:t>’</a:t>
            </a:r>
            <a:r>
              <a:rPr lang="en-US" altLang="zh-CN" b="1">
                <a:latin typeface="Times New Roman" charset="0"/>
                <a:ea typeface="宋体" charset="-122"/>
              </a:rPr>
              <a:t> = M || 1(0</a:t>
            </a:r>
            <a:r>
              <a:rPr lang="en-US" altLang="zh-CN" b="1" baseline="30000">
                <a:latin typeface="Script MT Bold" charset="0"/>
                <a:ea typeface="宋体" charset="-122"/>
              </a:rPr>
              <a:t>l</a:t>
            </a:r>
            <a:r>
              <a:rPr lang="en-US" altLang="zh-CN" b="1">
                <a:ea typeface="宋体" charset="-122"/>
                <a:cs typeface="Times" panose="02020603050405020304" pitchFamily="18" charset="0"/>
              </a:rPr>
              <a:t>)</a:t>
            </a:r>
            <a:r>
              <a:rPr lang="en-US" altLang="zh-CN" b="1">
                <a:latin typeface="Script MT Bold" charset="0"/>
                <a:ea typeface="宋体" charset="-122"/>
              </a:rPr>
              <a:t> </a:t>
            </a:r>
            <a:r>
              <a:rPr lang="en-US" altLang="zh-CN" b="1">
                <a:latin typeface="Times New Roman" charset="0"/>
                <a:ea typeface="宋体" charset="-122"/>
              </a:rPr>
              <a:t>|| b</a:t>
            </a:r>
            <a:r>
              <a:rPr lang="en-US" altLang="zh-CN" b="1" baseline="-25000">
                <a:latin typeface="Times New Roman" charset="0"/>
                <a:ea typeface="宋体" charset="-122"/>
              </a:rPr>
              <a:t>128</a:t>
            </a:r>
            <a:r>
              <a:rPr lang="en-US" altLang="zh-CN" b="1">
                <a:latin typeface="Times New Roman" charset="0"/>
                <a:ea typeface="宋体" charset="-122"/>
              </a:rPr>
              <a:t>(L),</a:t>
            </a:r>
          </a:p>
          <a:p>
            <a:r>
              <a:rPr lang="en-US" altLang="zh-CN" b="1">
                <a:latin typeface="Times New Roman" charset="0"/>
                <a:ea typeface="宋体" charset="-122"/>
              </a:rPr>
              <a:t> where </a:t>
            </a:r>
            <a:r>
              <a:rPr lang="en-US" altLang="zh-CN" b="1">
                <a:latin typeface="Script MT Bold" charset="0"/>
                <a:ea typeface="宋体" charset="-122"/>
              </a:rPr>
              <a:t>l</a:t>
            </a:r>
            <a:r>
              <a:rPr lang="en-US" altLang="zh-CN" b="1">
                <a:latin typeface="Times New Roman" charset="0"/>
                <a:ea typeface="宋体" charset="-122"/>
              </a:rPr>
              <a:t>  ≥ 0</a:t>
            </a: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4A5814-9374-4405-B0A8-0216C21E33A7}"/>
              </a:ext>
            </a:extLst>
          </p:cNvPr>
          <p:cNvSpPr/>
          <p:nvPr/>
        </p:nvSpPr>
        <p:spPr>
          <a:xfrm>
            <a:off x="8256240" y="3046601"/>
            <a:ext cx="27981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Clr>
                <a:srgbClr val="9E9EFF"/>
              </a:buClr>
              <a:defRPr/>
            </a:pPr>
            <a:r>
              <a:rPr lang="en-US" altLang="zh-CN">
                <a:latin typeface="Times New Roman" charset="0"/>
                <a:ea typeface="宋体" charset="-122"/>
              </a:rPr>
              <a:t>M’ = M</a:t>
            </a:r>
            <a:r>
              <a:rPr lang="en-US" altLang="zh-CN" baseline="-25000">
                <a:latin typeface="Times New Roman" charset="0"/>
                <a:ea typeface="宋体" charset="-122"/>
              </a:rPr>
              <a:t>1</a:t>
            </a:r>
            <a:r>
              <a:rPr lang="en-US" altLang="zh-CN">
                <a:latin typeface="Times New Roman" charset="0"/>
                <a:ea typeface="宋体" charset="-122"/>
              </a:rPr>
              <a:t>M</a:t>
            </a:r>
            <a:r>
              <a:rPr lang="en-US" altLang="zh-CN" baseline="-25000">
                <a:latin typeface="Times New Roman" charset="0"/>
                <a:ea typeface="宋体" charset="-122"/>
              </a:rPr>
              <a:t>2</a:t>
            </a:r>
            <a:r>
              <a:rPr lang="en-US" altLang="zh-CN">
                <a:latin typeface="Times New Roman" charset="0"/>
                <a:ea typeface="宋体" charset="-122"/>
              </a:rPr>
              <a:t>…M</a:t>
            </a:r>
            <a:r>
              <a:rPr lang="en-US" altLang="zh-CN" baseline="-25000">
                <a:latin typeface="Times New Roman" charset="0"/>
                <a:ea typeface="宋体" charset="-122"/>
              </a:rPr>
              <a:t>N</a:t>
            </a:r>
            <a:r>
              <a:rPr lang="en-US" altLang="zh-CN">
                <a:latin typeface="Times New Roman" charset="0"/>
                <a:ea typeface="宋体" charset="-122"/>
              </a:rPr>
              <a:t>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9EDE813-23E2-41D8-8862-6E370C050C17}"/>
              </a:ext>
            </a:extLst>
          </p:cNvPr>
          <p:cNvCxnSpPr>
            <a:cxnSpLocks/>
          </p:cNvCxnSpPr>
          <p:nvPr/>
        </p:nvCxnSpPr>
        <p:spPr bwMode="auto">
          <a:xfrm>
            <a:off x="7968208" y="1081881"/>
            <a:ext cx="0" cy="28424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3EEAC22-A758-4552-8811-C0CA5CDE20EE}"/>
                  </a:ext>
                </a:extLst>
              </p:cNvPr>
              <p:cNvSpPr txBox="1"/>
              <p:nvPr/>
            </p:nvSpPr>
            <p:spPr>
              <a:xfrm>
                <a:off x="8158970" y="3683094"/>
                <a:ext cx="28184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) =1024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3EEAC22-A758-4552-8811-C0CA5CDE2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8970" y="3683094"/>
                <a:ext cx="281846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0928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>
            <a:extLst>
              <a:ext uri="{FF2B5EF4-FFF2-40B4-BE49-F238E27FC236}">
                <a16:creationId xmlns:a16="http://schemas.microsoft.com/office/drawing/2014/main" id="{D1163577-4D4D-476E-AA57-D47EA81A1B37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>
              <a:defRPr/>
            </a:pPr>
            <a:r>
              <a:rPr lang="en-US" altLang="zh-CN" sz="3600">
                <a:ea typeface="宋体" charset="-122"/>
              </a:rPr>
              <a:t>SHA-512 Initial Process (II)</a:t>
            </a:r>
            <a:endParaRPr lang="zh-CN" altLang="en-US" sz="3600">
              <a:ea typeface="宋体" charset="-122"/>
            </a:endParaRPr>
          </a:p>
        </p:txBody>
      </p:sp>
      <p:sp>
        <p:nvSpPr>
          <p:cNvPr id="30722" name="Rectangle 9">
            <a:extLst>
              <a:ext uri="{FF2B5EF4-FFF2-40B4-BE49-F238E27FC236}">
                <a16:creationId xmlns:a16="http://schemas.microsoft.com/office/drawing/2014/main" id="{D9466FD0-5969-4630-96C0-9E9329408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919" y="-8317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latin typeface="Garamond" panose="02020404030301010803" pitchFamily="18" charset="0"/>
            </a:endParaRP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51192F82-260F-417C-8459-81EF2740D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7808" y="1131235"/>
            <a:ext cx="5034563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0" algn="l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41313" indent="-3413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0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98513" indent="-341313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tabLst>
                <a:tab pos="0" algn="l"/>
              </a:tabLst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buClr>
                <a:srgbClr val="9E9EFF"/>
              </a:buClr>
              <a:buSzTx/>
              <a:buFont typeface="Wingdings" panose="05000000000000000000" pitchFamily="2" charset="2"/>
              <a:buChar char=""/>
            </a:pPr>
            <a:r>
              <a:rPr lang="en-US" altLang="zh-CN" sz="2400"/>
              <a:t>SHA-512 uses a 512-bit IV </a:t>
            </a:r>
          </a:p>
          <a:p>
            <a:pPr lvl="1">
              <a:buClr>
                <a:srgbClr val="9E9EFF"/>
              </a:buClr>
              <a:buSzTx/>
              <a:buFont typeface="Wingdings" panose="05000000000000000000" pitchFamily="2" charset="2"/>
              <a:buChar char=""/>
            </a:pPr>
            <a:r>
              <a:rPr lang="en-US" altLang="zh-CN" sz="2400"/>
              <a:t>Let r</a:t>
            </a:r>
            <a:r>
              <a:rPr lang="en-US" altLang="zh-CN" sz="2400" baseline="-25000"/>
              <a:t>1</a:t>
            </a:r>
            <a:r>
              <a:rPr lang="en-US" altLang="zh-CN" sz="2400"/>
              <a:t>, r</a:t>
            </a:r>
            <a:r>
              <a:rPr lang="en-US" altLang="zh-CN" sz="2400" baseline="-25000"/>
              <a:t>2</a:t>
            </a:r>
            <a:r>
              <a:rPr lang="en-US" altLang="zh-CN" sz="2400"/>
              <a:t>, r</a:t>
            </a:r>
            <a:r>
              <a:rPr lang="en-US" altLang="zh-CN" sz="2400" baseline="-25000"/>
              <a:t>3</a:t>
            </a:r>
            <a:r>
              <a:rPr lang="en-US" altLang="zh-CN" sz="2400"/>
              <a:t>, r</a:t>
            </a:r>
            <a:r>
              <a:rPr lang="en-US" altLang="zh-CN" sz="2400" baseline="-25000"/>
              <a:t>4</a:t>
            </a:r>
            <a:r>
              <a:rPr lang="en-US" altLang="zh-CN" sz="2400"/>
              <a:t>, r</a:t>
            </a:r>
            <a:r>
              <a:rPr lang="en-US" altLang="zh-CN" sz="2400" baseline="-25000"/>
              <a:t>5</a:t>
            </a:r>
            <a:r>
              <a:rPr lang="en-US" altLang="zh-CN" sz="2400"/>
              <a:t>, r</a:t>
            </a:r>
            <a:r>
              <a:rPr lang="en-US" altLang="zh-CN" sz="2400" baseline="-25000"/>
              <a:t>6</a:t>
            </a:r>
            <a:r>
              <a:rPr lang="en-US" altLang="zh-CN" sz="2400"/>
              <a:t>, r</a:t>
            </a:r>
            <a:r>
              <a:rPr lang="en-US" altLang="zh-CN" sz="2400" baseline="-25000"/>
              <a:t>7,</a:t>
            </a:r>
            <a:r>
              <a:rPr lang="en-US" altLang="zh-CN" sz="2400"/>
              <a:t> and r</a:t>
            </a:r>
            <a:r>
              <a:rPr lang="en-US" altLang="zh-CN" sz="2400" baseline="-25000"/>
              <a:t>8</a:t>
            </a:r>
            <a:r>
              <a:rPr lang="en-US" altLang="zh-CN" sz="2400"/>
              <a:t> be eight 64-bit registers</a:t>
            </a:r>
            <a:endParaRPr lang="en-US" altLang="zh-CN" sz="2000"/>
          </a:p>
          <a:p>
            <a:pPr lvl="2">
              <a:buClr>
                <a:srgbClr val="9E9EFF"/>
              </a:buClr>
              <a:buSzPct val="85000"/>
              <a:buFont typeface="Wingdings" panose="05000000000000000000" pitchFamily="2" charset="2"/>
              <a:buChar char="q"/>
            </a:pPr>
            <a:r>
              <a:rPr lang="en-US" altLang="zh-CN" sz="2000"/>
              <a:t>Initially they are set to, respectively, the 64-bit binary string in the prefix of the fractional component of the </a:t>
            </a:r>
            <a:r>
              <a:rPr lang="en-US" altLang="zh-CN" sz="2000">
                <a:solidFill>
                  <a:srgbClr val="FF0000"/>
                </a:solidFill>
              </a:rPr>
              <a:t>square root </a:t>
            </a:r>
            <a:r>
              <a:rPr lang="en-US" altLang="zh-CN" sz="2000"/>
              <a:t>of the first 8 prime numbers:</a:t>
            </a:r>
          </a:p>
          <a:p>
            <a:pPr lvl="2">
              <a:lnSpc>
                <a:spcPct val="60000"/>
              </a:lnSpc>
              <a:buClr>
                <a:srgbClr val="9E9EFF"/>
              </a:buClr>
              <a:buSzPct val="85000"/>
              <a:buNone/>
            </a:pPr>
            <a:r>
              <a:rPr lang="en-US" altLang="zh-CN" sz="2000">
                <a:latin typeface="Times New Roman" panose="02020603050405020304" pitchFamily="18" charset="0"/>
                <a:cs typeface="Arial" panose="020B0604020202020204" pitchFamily="34" charset="0"/>
              </a:rPr>
              <a:t> √2,</a:t>
            </a:r>
            <a:r>
              <a:rPr lang="en-US" altLang="zh-CN" sz="2000">
                <a:cs typeface="Arial" panose="020B0604020202020204" pitchFamily="34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</a:rPr>
              <a:t>√3,</a:t>
            </a:r>
            <a:r>
              <a:rPr lang="en-US" altLang="zh-CN" sz="3600">
                <a:latin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</a:rPr>
              <a:t>√5, √7, √11, √13, √17, √19</a:t>
            </a:r>
            <a:r>
              <a:rPr lang="en-US" altLang="zh-CN" sz="2000">
                <a:latin typeface="Times New Roman" panose="02020603050405020304" pitchFamily="18" charset="0"/>
                <a:cs typeface="Arial" panose="020B0604020202020204" pitchFamily="34" charset="0"/>
              </a:rPr>
              <a:t>     </a:t>
            </a:r>
            <a:r>
              <a:rPr lang="en-US" altLang="zh-CN" sz="2000"/>
              <a:t> </a:t>
            </a:r>
          </a:p>
          <a:p>
            <a:pPr lvl="1"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endParaRPr lang="en-US" altLang="zh-CN" sz="2000"/>
          </a:p>
        </p:txBody>
      </p:sp>
      <p:pic>
        <p:nvPicPr>
          <p:cNvPr id="30724" name="Picture 17" descr="Picture17.png">
            <a:extLst>
              <a:ext uri="{FF2B5EF4-FFF2-40B4-BE49-F238E27FC236}">
                <a16:creationId xmlns:a16="http://schemas.microsoft.com/office/drawing/2014/main" id="{8E35D9C4-D61D-4C55-A5C2-61BB3E348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308" y="1286497"/>
            <a:ext cx="3443288" cy="279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F59A22-5287-4641-9A2F-4B1DD7AAF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8776" y="4572811"/>
            <a:ext cx="3407955" cy="7947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03C66D-7B86-4FBD-8B2C-48050804475D}"/>
                  </a:ext>
                </a:extLst>
              </p:cNvPr>
              <p:cNvSpPr txBox="1"/>
              <p:nvPr/>
            </p:nvSpPr>
            <p:spPr>
              <a:xfrm>
                <a:off x="1604208" y="4116994"/>
                <a:ext cx="1136850" cy="3206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sz="2000" dirty="0"/>
                        <m:t>IV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03C66D-7B86-4FBD-8B2C-480508044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208" y="4116994"/>
                <a:ext cx="1136850" cy="320601"/>
              </a:xfrm>
              <a:prstGeom prst="rect">
                <a:avLst/>
              </a:prstGeom>
              <a:blipFill>
                <a:blip r:embed="rId5"/>
                <a:stretch>
                  <a:fillRect l="-4278" t="-3774" r="-4278" b="-9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792901DE-167B-481B-87DE-0AAFA42038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4749" y="5292892"/>
            <a:ext cx="3467679" cy="87930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ABFDEBD-AB9C-4522-9C42-68CF45EF1A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0086" y="4528087"/>
            <a:ext cx="3467679" cy="159662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8360" y="35796"/>
            <a:ext cx="9793088" cy="792163"/>
          </a:xfrm>
        </p:spPr>
        <p:txBody>
          <a:bodyPr/>
          <a:lstStyle/>
          <a:p>
            <a:pPr eaLnBrk="1" hangingPunct="1"/>
            <a:r>
              <a:rPr lang="en-GB" altLang="en-US"/>
              <a:t>Outline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9416" y="1196752"/>
            <a:ext cx="8278688" cy="3960440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/>
              <a:t>Motivations</a:t>
            </a:r>
          </a:p>
          <a:p>
            <a:pPr eaLnBrk="1" hangingPunct="1">
              <a:spcBef>
                <a:spcPct val="25000"/>
              </a:spcBef>
            </a:pPr>
            <a:r>
              <a:rPr lang="en-US"/>
              <a:t>Hash function</a:t>
            </a:r>
          </a:p>
          <a:p>
            <a:pPr lvl="1" eaLnBrk="1" hangingPunct="1">
              <a:spcBef>
                <a:spcPct val="25000"/>
              </a:spcBef>
            </a:pPr>
            <a:r>
              <a:rPr lang="en-US"/>
              <a:t>CRC</a:t>
            </a:r>
          </a:p>
          <a:p>
            <a:pPr eaLnBrk="1" hangingPunct="1">
              <a:spcBef>
                <a:spcPct val="25000"/>
              </a:spcBef>
            </a:pPr>
            <a:r>
              <a:rPr lang="en-US">
                <a:solidFill>
                  <a:schemeClr val="tx2"/>
                </a:solidFill>
              </a:rPr>
              <a:t>Cryptographic Hash function</a:t>
            </a:r>
          </a:p>
          <a:p>
            <a:pPr lvl="1" eaLnBrk="1" hangingPunct="1">
              <a:spcBef>
                <a:spcPct val="25000"/>
              </a:spcBef>
            </a:pPr>
            <a:r>
              <a:rPr lang="en-US">
                <a:solidFill>
                  <a:schemeClr val="tx2"/>
                </a:solidFill>
              </a:rPr>
              <a:t>SHA2</a:t>
            </a:r>
            <a:endParaRPr lang="en-US">
              <a:solidFill>
                <a:srgbClr val="FF0000"/>
              </a:solidFill>
            </a:endParaRPr>
          </a:p>
          <a:p>
            <a:pPr lvl="1" eaLnBrk="1" hangingPunct="1">
              <a:spcBef>
                <a:spcPct val="25000"/>
              </a:spcBef>
            </a:pPr>
            <a:r>
              <a:rPr lang="en-US">
                <a:solidFill>
                  <a:srgbClr val="FF0000"/>
                </a:solidFill>
              </a:rPr>
              <a:t>SHA3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en-US">
                <a:solidFill>
                  <a:srgbClr val="FF0000"/>
                </a:solidFill>
              </a:rPr>
              <a:t>M</a:t>
            </a:r>
            <a:r>
              <a:rPr lang="en-US">
                <a:solidFill>
                  <a:srgbClr val="FF0000"/>
                </a:solidFill>
              </a:rPr>
              <a:t>essage authentication code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8915" name="Rectangle 4">
                <a:extLst>
                  <a:ext uri="{FF2B5EF4-FFF2-40B4-BE49-F238E27FC236}">
                    <a16:creationId xmlns:a16="http://schemas.microsoft.com/office/drawing/2014/main" id="{3108E282-4763-47FC-8598-9898611A97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5703" y="5292809"/>
                <a:ext cx="6937741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/>
                  <a:t>can 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𝑝𝑎𝑑𝑑𝑒𝑑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||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EX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1800" b="1"/>
                  <a:t>without knowing  the input </a:t>
                </a:r>
                <a14:m>
                  <m:oMath xmlns:m="http://schemas.openxmlformats.org/officeDocument/2006/math">
                    <m:r>
                      <a:rPr lang="en-US" altLang="zh-CN" sz="1800" b="1" i="1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altLang="zh-CN" sz="1800" b="1"/>
                  <a:t> 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latin typeface="Times New Roman" panose="02020603050405020304" pitchFamily="18" charset="0"/>
                  </a:rPr>
                  <a:t>                                                 </a:t>
                </a:r>
                <a:endParaRPr lang="en-US" altLang="zh-CN" sz="2400"/>
              </a:p>
            </p:txBody>
          </p:sp>
        </mc:Choice>
        <mc:Fallback xmlns="">
          <p:sp>
            <p:nvSpPr>
              <p:cNvPr id="38915" name="Rectangle 4">
                <a:extLst>
                  <a:ext uri="{FF2B5EF4-FFF2-40B4-BE49-F238E27FC236}">
                    <a16:creationId xmlns:a16="http://schemas.microsoft.com/office/drawing/2014/main" id="{3108E282-4763-47FC-8598-9898611A97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35703" y="5292809"/>
                <a:ext cx="6937741" cy="646331"/>
              </a:xfrm>
              <a:prstGeom prst="rect">
                <a:avLst/>
              </a:prstGeom>
              <a:blipFill>
                <a:blip r:embed="rId3"/>
                <a:stretch>
                  <a:fillRect l="-703" t="-471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89" name="Rectangle 2">
            <a:extLst>
              <a:ext uri="{FF2B5EF4-FFF2-40B4-BE49-F238E27FC236}">
                <a16:creationId xmlns:a16="http://schemas.microsoft.com/office/drawing/2014/main" id="{1A14918D-8E8A-4143-8418-94674F6EC673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1415480" y="116632"/>
            <a:ext cx="7848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3500">
                <a:solidFill>
                  <a:schemeClr val="tx2"/>
                </a:solidFill>
                <a:ea typeface="宋体" charset="-122"/>
              </a:rPr>
              <a:t>Length extension attack on SHA2 </a:t>
            </a:r>
            <a:endParaRPr lang="zh-CN" altLang="en-US" sz="3500">
              <a:solidFill>
                <a:schemeClr val="tx2"/>
              </a:solidFill>
              <a:ea typeface="宋体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992A54-3E6E-4913-AB67-1F07C056D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867" y="1363452"/>
            <a:ext cx="8292191" cy="27675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76736B-F187-4F22-B92C-67E59DE07EDE}"/>
                  </a:ext>
                </a:extLst>
              </p:cNvPr>
              <p:cNvSpPr txBox="1"/>
              <p:nvPr/>
            </p:nvSpPr>
            <p:spPr>
              <a:xfrm>
                <a:off x="1559496" y="4626894"/>
                <a:ext cx="9257214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𝑝𝑎𝑑𝑑𝑒𝑑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EX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𝑝𝑎𝑑𝑑𝑒𝑑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EX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76736B-F187-4F22-B92C-67E59DE07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496" y="4626894"/>
                <a:ext cx="9257214" cy="5786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B552BAB-5F20-4D18-916C-985E8B01CBB8}"/>
                  </a:ext>
                </a:extLst>
              </p:cNvPr>
              <p:cNvSpPr/>
              <p:nvPr/>
            </p:nvSpPr>
            <p:spPr>
              <a:xfrm>
                <a:off x="10033235" y="834539"/>
                <a:ext cx="68640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EX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B552BAB-5F20-4D18-916C-985E8B01CB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3235" y="834539"/>
                <a:ext cx="68640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8B65DF1-F62E-4FD8-9034-36B150359F02}"/>
                  </a:ext>
                </a:extLst>
              </p:cNvPr>
              <p:cNvSpPr/>
              <p:nvPr/>
            </p:nvSpPr>
            <p:spPr>
              <a:xfrm>
                <a:off x="550435" y="4016444"/>
                <a:ext cx="617053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/>
                  <a:t>(M, tag=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𝑝𝑎𝑑𝑑𝑒𝑑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)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8B65DF1-F62E-4FD8-9034-36B150359F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5" y="4016444"/>
                <a:ext cx="6170535" cy="523220"/>
              </a:xfrm>
              <a:prstGeom prst="rect">
                <a:avLst/>
              </a:prstGeom>
              <a:blipFill>
                <a:blip r:embed="rId7"/>
                <a:stretch>
                  <a:fillRect l="-1974" t="-12791" r="-88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BC014E2B-61F2-483B-B76C-97B1622A0A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6088" y="1340769"/>
            <a:ext cx="1152128" cy="1975077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20BFBDD4-083D-5E42-6FBB-DE7915CEA8C2}"/>
              </a:ext>
            </a:extLst>
          </p:cNvPr>
          <p:cNvSpPr/>
          <p:nvPr/>
        </p:nvSpPr>
        <p:spPr bwMode="auto">
          <a:xfrm>
            <a:off x="913469" y="4806293"/>
            <a:ext cx="498630" cy="2880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85F7DBC-3406-0922-C9A5-7464EB7576A5}"/>
                  </a:ext>
                </a:extLst>
              </p:cNvPr>
              <p:cNvSpPr txBox="1"/>
              <p:nvPr/>
            </p:nvSpPr>
            <p:spPr>
              <a:xfrm>
                <a:off x="6096000" y="1792226"/>
                <a:ext cx="609805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85F7DBC-3406-0922-C9A5-7464EB757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792226"/>
                <a:ext cx="6098058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CA84A1-6412-1955-E0DA-3ADB8364FBF3}"/>
                  </a:ext>
                </a:extLst>
              </p:cNvPr>
              <p:cNvSpPr txBox="1"/>
              <p:nvPr/>
            </p:nvSpPr>
            <p:spPr>
              <a:xfrm>
                <a:off x="1775520" y="2204864"/>
                <a:ext cx="115212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CA84A1-6412-1955-E0DA-3ADB8364F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520" y="2204864"/>
                <a:ext cx="1152128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370935E-BCC4-E0F0-F91C-ED5D0515BD0D}"/>
                  </a:ext>
                </a:extLst>
              </p:cNvPr>
              <p:cNvSpPr/>
              <p:nvPr/>
            </p:nvSpPr>
            <p:spPr>
              <a:xfrm>
                <a:off x="8864434" y="977515"/>
                <a:ext cx="73449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370935E-BCC4-E0F0-F91C-ED5D0515BD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434" y="977515"/>
                <a:ext cx="734496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7888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8915" name="Rectangle 4">
                <a:extLst>
                  <a:ext uri="{FF2B5EF4-FFF2-40B4-BE49-F238E27FC236}">
                    <a16:creationId xmlns:a16="http://schemas.microsoft.com/office/drawing/2014/main" id="{3108E282-4763-47FC-8598-9898611A97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352" y="4966916"/>
                <a:ext cx="1019038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2900" indent="-342900" eaLnBrk="1" hangingPunct="1">
                  <a:spcBef>
                    <a:spcPct val="0"/>
                  </a:spcBef>
                  <a:buClrTx/>
                  <a:buSzTx/>
                  <a:buFont typeface="Wingdings" panose="05000000000000000000" pitchFamily="2" charset="2"/>
                  <a:buChar char="Ø"/>
                </a:pPr>
                <a:r>
                  <a:rPr lang="en-US" altLang="zh-CN" sz="2400" b="1"/>
                  <a:t>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𝑝𝑎𝑑𝑑𝑒𝑑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||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EX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2400" b="1"/>
                  <a:t>without knowing the input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altLang="zh-CN" sz="2400" b="1"/>
                  <a:t> </a:t>
                </a:r>
              </a:p>
            </p:txBody>
          </p:sp>
        </mc:Choice>
        <mc:Fallback xmlns="">
          <p:sp>
            <p:nvSpPr>
              <p:cNvPr id="38915" name="Rectangle 4">
                <a:extLst>
                  <a:ext uri="{FF2B5EF4-FFF2-40B4-BE49-F238E27FC236}">
                    <a16:creationId xmlns:a16="http://schemas.microsoft.com/office/drawing/2014/main" id="{3108E282-4763-47FC-8598-9898611A97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3352" y="4966916"/>
                <a:ext cx="10190384" cy="461665"/>
              </a:xfrm>
              <a:prstGeom prst="rect">
                <a:avLst/>
              </a:prstGeom>
              <a:blipFill>
                <a:blip r:embed="rId3"/>
                <a:stretch>
                  <a:fillRect l="-778" t="-9211" b="-302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89" name="Rectangle 2">
            <a:extLst>
              <a:ext uri="{FF2B5EF4-FFF2-40B4-BE49-F238E27FC236}">
                <a16:creationId xmlns:a16="http://schemas.microsoft.com/office/drawing/2014/main" id="{1A14918D-8E8A-4143-8418-94674F6EC673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1775792" y="-27557"/>
            <a:ext cx="7848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3500">
                <a:solidFill>
                  <a:schemeClr val="tx2"/>
                </a:solidFill>
                <a:ea typeface="宋体" charset="-122"/>
              </a:rPr>
              <a:t>Length extension attack on SHA2 </a:t>
            </a:r>
            <a:endParaRPr lang="zh-CN" altLang="en-US" sz="3500">
              <a:solidFill>
                <a:schemeClr val="tx2"/>
              </a:solidFill>
              <a:ea typeface="宋体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992A54-3E6E-4913-AB67-1F07C056D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4755" y="1029131"/>
            <a:ext cx="8292191" cy="27675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76736B-F187-4F22-B92C-67E59DE07EDE}"/>
                  </a:ext>
                </a:extLst>
              </p:cNvPr>
              <p:cNvSpPr txBox="1"/>
              <p:nvPr/>
            </p:nvSpPr>
            <p:spPr>
              <a:xfrm>
                <a:off x="6096000" y="5387511"/>
                <a:ext cx="5445593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𝑝𝑎𝑑𝑑𝑒𝑑</m:t>
                                  </m:r>
                                </m:e>
                              </m:d>
                            </m:e>
                          </m:d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𝐸𝑋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76736B-F187-4F22-B92C-67E59DE07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387511"/>
                <a:ext cx="5445593" cy="5786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B552BAB-5F20-4D18-916C-985E8B01CBB8}"/>
                  </a:ext>
                </a:extLst>
              </p:cNvPr>
              <p:cNvSpPr/>
              <p:nvPr/>
            </p:nvSpPr>
            <p:spPr>
              <a:xfrm>
                <a:off x="8270050" y="970784"/>
                <a:ext cx="370364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𝑝𝑎𝑑𝑑𝑒𝑑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EX</m:t>
                    </m:r>
                  </m:oMath>
                </a14:m>
                <a:r>
                  <a:rPr lang="en-US"/>
                  <a:t>)?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B552BAB-5F20-4D18-916C-985E8B01CB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50" y="970784"/>
                <a:ext cx="3703643" cy="523220"/>
              </a:xfrm>
              <a:prstGeom prst="rect">
                <a:avLst/>
              </a:prstGeom>
              <a:blipFill>
                <a:blip r:embed="rId6"/>
                <a:stretch>
                  <a:fillRect t="-11628" r="-2142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8B65DF1-F62E-4FD8-9034-36B150359F02}"/>
                  </a:ext>
                </a:extLst>
              </p:cNvPr>
              <p:cNvSpPr/>
              <p:nvPr/>
            </p:nvSpPr>
            <p:spPr>
              <a:xfrm>
                <a:off x="3359696" y="3646812"/>
                <a:ext cx="580877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𝑝𝑎𝑑𝑑𝑒𝑑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8B65DF1-F62E-4FD8-9034-36B150359F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696" y="3646812"/>
                <a:ext cx="580877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BC014E2B-61F2-483B-B76C-97B1622A0A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24392" y="2988314"/>
            <a:ext cx="1152128" cy="19750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899213-CC89-439F-B106-53D49E837D1B}"/>
                  </a:ext>
                </a:extLst>
              </p:cNvPr>
              <p:cNvSpPr txBox="1"/>
              <p:nvPr/>
            </p:nvSpPr>
            <p:spPr>
              <a:xfrm>
                <a:off x="6264081" y="5906530"/>
                <a:ext cx="33446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where IV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899213-CC89-439F-B106-53D49E837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081" y="5906530"/>
                <a:ext cx="3344634" cy="523220"/>
              </a:xfrm>
              <a:prstGeom prst="rect">
                <a:avLst/>
              </a:prstGeom>
              <a:blipFill>
                <a:blip r:embed="rId9"/>
                <a:stretch>
                  <a:fillRect l="-3832"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577BA3E-1669-441D-AF41-16D90A83838F}"/>
                  </a:ext>
                </a:extLst>
              </p:cNvPr>
              <p:cNvSpPr/>
              <p:nvPr/>
            </p:nvSpPr>
            <p:spPr>
              <a:xfrm>
                <a:off x="8365787" y="1755537"/>
                <a:ext cx="349063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𝐸𝑋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|…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577BA3E-1669-441D-AF41-16D90A8383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5787" y="1755537"/>
                <a:ext cx="3490636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4B63558-07C6-4A2E-8CA1-3D4CDFB22D88}"/>
                  </a:ext>
                </a:extLst>
              </p:cNvPr>
              <p:cNvSpPr/>
              <p:nvPr/>
            </p:nvSpPr>
            <p:spPr>
              <a:xfrm>
                <a:off x="10200456" y="2420487"/>
                <a:ext cx="102489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4B63558-07C6-4A2E-8CA1-3D4CDFB22D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0456" y="2420487"/>
                <a:ext cx="1024896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2579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>
            <a:extLst>
              <a:ext uri="{FF2B5EF4-FFF2-40B4-BE49-F238E27FC236}">
                <a16:creationId xmlns:a16="http://schemas.microsoft.com/office/drawing/2014/main" id="{023770A7-B07D-414C-B09D-0830352D5A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56435" y="81279"/>
            <a:ext cx="8352928" cy="7921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200">
                <a:ea typeface="宋体" charset="-122"/>
              </a:rPr>
              <a:t>Length extension attack on SHA2 </a:t>
            </a:r>
            <a:endParaRPr lang="zh-CN" altLang="en-US" sz="3200">
              <a:ea typeface="宋体" charset="-122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DB05B8A-F4E3-4826-A672-BA3D7999A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296" y="986349"/>
            <a:ext cx="1193399" cy="11456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55BCFE7-1370-4E66-B3D7-1A9775462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4500" y="854761"/>
            <a:ext cx="1171333" cy="122082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996158-D7C6-4227-BB8C-187D700EDB6A}"/>
              </a:ext>
            </a:extLst>
          </p:cNvPr>
          <p:cNvCxnSpPr/>
          <p:nvPr/>
        </p:nvCxnSpPr>
        <p:spPr bwMode="auto">
          <a:xfrm>
            <a:off x="3294829" y="1858372"/>
            <a:ext cx="410445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3C70A0-DF5E-44D9-8926-DEAB1C627F6C}"/>
                  </a:ext>
                </a:extLst>
              </p:cNvPr>
              <p:cNvSpPr txBox="1"/>
              <p:nvPr/>
            </p:nvSpPr>
            <p:spPr>
              <a:xfrm>
                <a:off x="3736926" y="1290633"/>
                <a:ext cx="38545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tag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3C70A0-DF5E-44D9-8926-DEAB1C627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926" y="1290633"/>
                <a:ext cx="3854581" cy="523220"/>
              </a:xfrm>
              <a:prstGeom prst="rect">
                <a:avLst/>
              </a:prstGeom>
              <a:blipFill>
                <a:blip r:embed="rId5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B4BBA50-97E0-4816-BAC5-9FBF8FC2E86E}"/>
                  </a:ext>
                </a:extLst>
              </p:cNvPr>
              <p:cNvSpPr/>
              <p:nvPr/>
            </p:nvSpPr>
            <p:spPr>
              <a:xfrm>
                <a:off x="2623401" y="1231953"/>
                <a:ext cx="53540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B4BBA50-97E0-4816-BAC5-9FBF8FC2E8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401" y="1231953"/>
                <a:ext cx="53540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5034D67-05B0-4846-816D-DC1344FAB4FB}"/>
                  </a:ext>
                </a:extLst>
              </p:cNvPr>
              <p:cNvSpPr/>
              <p:nvPr/>
            </p:nvSpPr>
            <p:spPr>
              <a:xfrm>
                <a:off x="7856057" y="1134809"/>
                <a:ext cx="53540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5034D67-05B0-4846-816D-DC1344FAB4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6057" y="1134809"/>
                <a:ext cx="53540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82DC6D4A-D698-4DF7-911E-8F09245F48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70723" y="3474887"/>
            <a:ext cx="1171331" cy="107164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7FCC38B-1E6D-44D0-89D4-092FC292B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35" y="3616432"/>
            <a:ext cx="1193399" cy="1145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3E0B77F-6CB2-43C9-9B9B-85800CDFAE78}"/>
                  </a:ext>
                </a:extLst>
              </p:cNvPr>
              <p:cNvSpPr/>
              <p:nvPr/>
            </p:nvSpPr>
            <p:spPr>
              <a:xfrm>
                <a:off x="494232" y="3036985"/>
                <a:ext cx="53540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3E0B77F-6CB2-43C9-9B9B-85800CDFAE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32" y="3036985"/>
                <a:ext cx="53540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359445F-38B2-4D92-8BAC-6A5159040767}"/>
                  </a:ext>
                </a:extLst>
              </p:cNvPr>
              <p:cNvSpPr/>
              <p:nvPr/>
            </p:nvSpPr>
            <p:spPr>
              <a:xfrm>
                <a:off x="11047399" y="2952881"/>
                <a:ext cx="53540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359445F-38B2-4D92-8BAC-6A51590407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7399" y="2952881"/>
                <a:ext cx="53540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C38D546-FE9A-4142-AC3D-566F8670CE75}"/>
              </a:ext>
            </a:extLst>
          </p:cNvPr>
          <p:cNvCxnSpPr/>
          <p:nvPr/>
        </p:nvCxnSpPr>
        <p:spPr bwMode="auto">
          <a:xfrm>
            <a:off x="0" y="2132013"/>
            <a:ext cx="118566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F0D6580-8EF9-414C-9C26-821AD99557E4}"/>
                  </a:ext>
                </a:extLst>
              </p:cNvPr>
              <p:cNvSpPr txBox="1"/>
              <p:nvPr/>
            </p:nvSpPr>
            <p:spPr>
              <a:xfrm>
                <a:off x="2533087" y="2494680"/>
                <a:ext cx="8846653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𝑝𝑎𝑑𝑑𝑖𝑛𝑔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𝐸𝑋</m:t>
                    </m:r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tag</m:t>
                        </m:r>
                      </m:e>
                      <m:sup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F0D6580-8EF9-414C-9C26-821AD9955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087" y="2494680"/>
                <a:ext cx="8846653" cy="578685"/>
              </a:xfrm>
              <a:prstGeom prst="rect">
                <a:avLst/>
              </a:prstGeom>
              <a:blipFill>
                <a:blip r:embed="rId12"/>
                <a:stretch>
                  <a:fillRect t="-6316" b="-2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7F93B35-2F0A-4C9C-A540-0B937945530C}"/>
              </a:ext>
            </a:extLst>
          </p:cNvPr>
          <p:cNvCxnSpPr>
            <a:cxnSpLocks/>
          </p:cNvCxnSpPr>
          <p:nvPr/>
        </p:nvCxnSpPr>
        <p:spPr bwMode="auto">
          <a:xfrm>
            <a:off x="1907582" y="4278528"/>
            <a:ext cx="324449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1EAED12-D0CD-42AD-8EE7-468A56CBA0E9}"/>
                  </a:ext>
                </a:extLst>
              </p:cNvPr>
              <p:cNvSpPr txBox="1"/>
              <p:nvPr/>
            </p:nvSpPr>
            <p:spPr>
              <a:xfrm>
                <a:off x="1418836" y="3544573"/>
                <a:ext cx="385458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tag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1EAED12-D0CD-42AD-8EE7-468A56CBA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836" y="3544573"/>
                <a:ext cx="3854581" cy="523220"/>
              </a:xfrm>
              <a:prstGeom prst="rect">
                <a:avLst/>
              </a:prstGeom>
              <a:blipFill>
                <a:blip r:embed="rId13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94E09A6-2359-4157-80FC-00BF2BB23847}"/>
              </a:ext>
            </a:extLst>
          </p:cNvPr>
          <p:cNvCxnSpPr>
            <a:cxnSpLocks/>
          </p:cNvCxnSpPr>
          <p:nvPr/>
        </p:nvCxnSpPr>
        <p:spPr bwMode="auto">
          <a:xfrm>
            <a:off x="7399804" y="4189264"/>
            <a:ext cx="324449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9716F18-10A3-4B7C-9161-325384D46321}"/>
                  </a:ext>
                </a:extLst>
              </p:cNvPr>
              <p:cNvSpPr txBox="1"/>
              <p:nvPr/>
            </p:nvSpPr>
            <p:spPr>
              <a:xfrm>
                <a:off x="7339918" y="3550632"/>
                <a:ext cx="385458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tag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′=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𝐸𝑋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9716F18-10A3-4B7C-9161-325384D46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9918" y="3550632"/>
                <a:ext cx="3854581" cy="523220"/>
              </a:xfrm>
              <a:prstGeom prst="rect">
                <a:avLst/>
              </a:prstGeom>
              <a:blipFill>
                <a:blip r:embed="rId14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B552BAB-5F20-4D18-916C-985E8B01CBB8}"/>
                  </a:ext>
                </a:extLst>
              </p:cNvPr>
              <p:cNvSpPr/>
              <p:nvPr/>
            </p:nvSpPr>
            <p:spPr>
              <a:xfrm>
                <a:off x="39666" y="5150410"/>
                <a:ext cx="697556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de-D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𝑝𝑎𝑑𝑑𝑖𝑛𝑔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EX</m:t>
                    </m:r>
                  </m:oMath>
                </a14:m>
                <a:r>
                  <a:rPr lang="en-US"/>
                  <a:t>)=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𝐸𝑋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B552BAB-5F20-4D18-916C-985E8B01CB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6" y="5150410"/>
                <a:ext cx="6975564" cy="523220"/>
              </a:xfrm>
              <a:prstGeom prst="rect">
                <a:avLst/>
              </a:prstGeom>
              <a:blipFill>
                <a:blip r:embed="rId15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Picture 41">
            <a:extLst>
              <a:ext uri="{FF2B5EF4-FFF2-40B4-BE49-F238E27FC236}">
                <a16:creationId xmlns:a16="http://schemas.microsoft.com/office/drawing/2014/main" id="{BC014E2B-61F2-483B-B76C-97B1622A0AF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365671" y="4643660"/>
            <a:ext cx="1152128" cy="19750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2577BA3E-1669-441D-AF41-16D90A83838F}"/>
                  </a:ext>
                </a:extLst>
              </p:cNvPr>
              <p:cNvSpPr/>
              <p:nvPr/>
            </p:nvSpPr>
            <p:spPr>
              <a:xfrm>
                <a:off x="4100368" y="5677262"/>
                <a:ext cx="349063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de-D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𝐸𝑋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|…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2577BA3E-1669-441D-AF41-16D90A8383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368" y="5677262"/>
                <a:ext cx="3490636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4B63558-07C6-4A2E-8CA1-3D4CDFB22D88}"/>
                  </a:ext>
                </a:extLst>
              </p:cNvPr>
              <p:cNvSpPr/>
              <p:nvPr/>
            </p:nvSpPr>
            <p:spPr>
              <a:xfrm>
                <a:off x="7922803" y="4338227"/>
                <a:ext cx="102489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de-D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4B63558-07C6-4A2E-8CA1-3D4CDFB22D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803" y="4338227"/>
                <a:ext cx="1024896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8F35AE2-75B6-4BFE-8BAB-8EC430E3C2B4}"/>
                  </a:ext>
                </a:extLst>
              </p:cNvPr>
              <p:cNvSpPr/>
              <p:nvPr/>
            </p:nvSpPr>
            <p:spPr>
              <a:xfrm>
                <a:off x="6664789" y="4415942"/>
                <a:ext cx="73449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8F35AE2-75B6-4BFE-8BAB-8EC430E3C2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789" y="4415942"/>
                <a:ext cx="734496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Picture 45">
            <a:extLst>
              <a:ext uri="{FF2B5EF4-FFF2-40B4-BE49-F238E27FC236}">
                <a16:creationId xmlns:a16="http://schemas.microsoft.com/office/drawing/2014/main" id="{7276A060-1775-463A-989B-8B2EF2186FA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022053" y="4663112"/>
            <a:ext cx="1152128" cy="19750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EDEA541-846F-41E6-A2B2-797A1B81F3D1}"/>
                  </a:ext>
                </a:extLst>
              </p:cNvPr>
              <p:cNvSpPr/>
              <p:nvPr/>
            </p:nvSpPr>
            <p:spPr>
              <a:xfrm>
                <a:off x="9474104" y="4293841"/>
                <a:ext cx="102489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de-D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EDEA541-846F-41E6-A2B2-797A1B81F3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104" y="4293841"/>
                <a:ext cx="1024896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906990F-1E66-49EC-BD6F-7F7A9F98CE95}"/>
              </a:ext>
            </a:extLst>
          </p:cNvPr>
          <p:cNvCxnSpPr>
            <a:cxnSpLocks/>
          </p:cNvCxnSpPr>
          <p:nvPr/>
        </p:nvCxnSpPr>
        <p:spPr bwMode="auto">
          <a:xfrm flipV="1">
            <a:off x="8517799" y="4889076"/>
            <a:ext cx="0" cy="14205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DA9234A-0801-4E57-8C72-852FC77B33AD}"/>
              </a:ext>
            </a:extLst>
          </p:cNvPr>
          <p:cNvCxnSpPr>
            <a:cxnSpLocks/>
          </p:cNvCxnSpPr>
          <p:nvPr/>
        </p:nvCxnSpPr>
        <p:spPr bwMode="auto">
          <a:xfrm>
            <a:off x="8517799" y="4833817"/>
            <a:ext cx="6391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46F6181-159C-45BF-9D56-8D7C858AA6E8}"/>
                  </a:ext>
                </a:extLst>
              </p:cNvPr>
              <p:cNvSpPr/>
              <p:nvPr/>
            </p:nvSpPr>
            <p:spPr>
              <a:xfrm>
                <a:off x="8381863" y="5861536"/>
                <a:ext cx="107753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46F6181-159C-45BF-9D56-8D7C858AA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863" y="5861536"/>
                <a:ext cx="1077539" cy="5232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C162AFC-D587-4B46-F6C8-3C8642118DF2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789957" y="29295"/>
            <a:ext cx="1878955" cy="19105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32C14F-7DE4-0882-F826-90410AD994A8}"/>
                  </a:ext>
                </a:extLst>
              </p:cNvPr>
              <p:cNvSpPr txBox="1"/>
              <p:nvPr/>
            </p:nvSpPr>
            <p:spPr>
              <a:xfrm>
                <a:off x="10729434" y="3749098"/>
                <a:ext cx="13727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tag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32C14F-7DE4-0882-F826-90410AD99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9434" y="3749098"/>
                <a:ext cx="1372703" cy="523220"/>
              </a:xfrm>
              <a:prstGeom prst="rect">
                <a:avLst/>
              </a:prstGeom>
              <a:blipFill>
                <a:blip r:embed="rId23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136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1" grpId="0"/>
      <p:bldP spid="33" grpId="0"/>
      <p:bldP spid="36" grpId="0"/>
      <p:bldP spid="41" grpId="0"/>
      <p:bldP spid="43" grpId="0"/>
      <p:bldP spid="44" grpId="0"/>
      <p:bldP spid="30" grpId="0"/>
      <p:bldP spid="47" grpId="0"/>
      <p:bldP spid="56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2">
            <a:extLst>
              <a:ext uri="{FF2B5EF4-FFF2-40B4-BE49-F238E27FC236}">
                <a16:creationId xmlns:a16="http://schemas.microsoft.com/office/drawing/2014/main" id="{43AD605C-9D80-43B3-8146-972C220E0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8" y="30020"/>
            <a:ext cx="7315200" cy="6858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SHA3 Standard</a:t>
            </a:r>
            <a:endParaRPr lang="en-US" altLang="en-US"/>
          </a:p>
        </p:txBody>
      </p:sp>
      <p:sp>
        <p:nvSpPr>
          <p:cNvPr id="25603" name="Content Placeholder 4">
            <a:extLst>
              <a:ext uri="{FF2B5EF4-FFF2-40B4-BE49-F238E27FC236}">
                <a16:creationId xmlns:a16="http://schemas.microsoft.com/office/drawing/2014/main" id="{17C36E06-94C1-414D-AC4D-86392648F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84" y="1052736"/>
            <a:ext cx="10588432" cy="4495800"/>
          </a:xfrm>
        </p:spPr>
        <p:txBody>
          <a:bodyPr/>
          <a:lstStyle/>
          <a:p>
            <a:pPr>
              <a:buFont typeface="Wingdings" charset="2"/>
              <a:buChar char="l"/>
              <a:defRPr/>
            </a:pPr>
            <a:r>
              <a:rPr lang="en-US" altLang="en-US" sz="2600"/>
              <a:t>SHA-3 provides an alternative to SHA-2, and is drop-in compatible with any system using SHA-2</a:t>
            </a:r>
          </a:p>
          <a:p>
            <a:pPr marL="0" indent="0">
              <a:buNone/>
              <a:defRPr/>
            </a:pPr>
            <a:endParaRPr lang="en-US" altLang="en-US" sz="2600"/>
          </a:p>
          <a:p>
            <a:pPr>
              <a:buFont typeface="Wingdings" charset="2"/>
              <a:buChar char="l"/>
              <a:defRPr/>
            </a:pPr>
            <a:r>
              <a:rPr lang="en-US" altLang="en-US" sz="2600"/>
              <a:t>SHA-3 uses a </a:t>
            </a:r>
            <a:r>
              <a:rPr lang="en-US" altLang="en-US" sz="2600" b="1"/>
              <a:t>sponge construction</a:t>
            </a:r>
            <a:r>
              <a:rPr lang="en-US" altLang="en-US" sz="2600"/>
              <a:t>, instead of the CBC mode of repeated compressions used by SHA-1, SHA-2, and Whirlpool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E91F5F-76DD-49E3-9954-5CA838EB9BD2}"/>
              </a:ext>
            </a:extLst>
          </p:cNvPr>
          <p:cNvSpPr/>
          <p:nvPr/>
        </p:nvSpPr>
        <p:spPr>
          <a:xfrm>
            <a:off x="1127448" y="3645024"/>
            <a:ext cx="85324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https://nvlpubs.nist.gov/nistpubs/FIPS/NIST.FIPS.202.pdf</a:t>
            </a:r>
          </a:p>
          <a:p>
            <a:endParaRPr lang="en-US"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2FDD50FA-C001-4850-A533-16B53C6CE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512" y="0"/>
            <a:ext cx="7344816" cy="792163"/>
          </a:xfrm>
        </p:spPr>
        <p:txBody>
          <a:bodyPr/>
          <a:lstStyle/>
          <a:p>
            <a:r>
              <a:rPr lang="en-US" altLang="en-US"/>
              <a:t>NIST SHA-3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D9E50CF3-DBA9-4306-A1C7-C71B3409D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1124744"/>
            <a:ext cx="11233248" cy="4967287"/>
          </a:xfrm>
        </p:spPr>
        <p:txBody>
          <a:bodyPr/>
          <a:lstStyle/>
          <a:p>
            <a:pPr>
              <a:defRPr/>
            </a:pPr>
            <a:r>
              <a:rPr lang="en-US" sz="2500">
                <a:solidFill>
                  <a:schemeClr val="tx2"/>
                </a:solidFill>
              </a:rPr>
              <a:t>2007: Request for submissions of new hash functions</a:t>
            </a:r>
          </a:p>
          <a:p>
            <a:pPr>
              <a:defRPr/>
            </a:pPr>
            <a:r>
              <a:rPr lang="en-US" sz="2500">
                <a:solidFill>
                  <a:schemeClr val="tx2"/>
                </a:solidFill>
              </a:rPr>
              <a:t>2008: Submissions deadline.  Received 64 entries. Announced first-round selections of 51 candidates.</a:t>
            </a:r>
          </a:p>
          <a:p>
            <a:pPr>
              <a:defRPr/>
            </a:pPr>
            <a:r>
              <a:rPr lang="en-US" sz="2500">
                <a:solidFill>
                  <a:schemeClr val="tx2"/>
                </a:solidFill>
              </a:rPr>
              <a:t>2009: After First SHA-3 candidate conference in Feb, announced 14 Second Round Candidates in July.</a:t>
            </a:r>
          </a:p>
          <a:p>
            <a:pPr>
              <a:defRPr/>
            </a:pPr>
            <a:r>
              <a:rPr lang="en-US" sz="2500">
                <a:solidFill>
                  <a:schemeClr val="tx2"/>
                </a:solidFill>
              </a:rPr>
              <a:t>2010: After one year public review of the algorithms, hold second SHA-3 candidate conference in Aug.  Announced 5 Third-round candidates in Dec.  </a:t>
            </a:r>
          </a:p>
          <a:p>
            <a:pPr>
              <a:defRPr/>
            </a:pPr>
            <a:r>
              <a:rPr lang="en-US" sz="2500">
                <a:solidFill>
                  <a:schemeClr val="tx2"/>
                </a:solidFill>
              </a:rPr>
              <a:t>2011: Public comment for final round</a:t>
            </a:r>
          </a:p>
          <a:p>
            <a:pPr>
              <a:defRPr/>
            </a:pPr>
            <a:r>
              <a:rPr lang="en-US" sz="2500">
                <a:solidFill>
                  <a:schemeClr val="tx2"/>
                </a:solidFill>
              </a:rPr>
              <a:t>2012: October 2, NIST selected SHA3 </a:t>
            </a:r>
          </a:p>
          <a:p>
            <a:pPr lvl="1">
              <a:defRPr/>
            </a:pPr>
            <a:r>
              <a:rPr lang="en-US" sz="2500" err="1">
                <a:solidFill>
                  <a:schemeClr val="tx2"/>
                </a:solidFill>
              </a:rPr>
              <a:t>Keccak</a:t>
            </a:r>
            <a:r>
              <a:rPr lang="en-US" sz="2500">
                <a:solidFill>
                  <a:schemeClr val="tx2"/>
                </a:solidFill>
              </a:rPr>
              <a:t> (pronounced “catch-</a:t>
            </a:r>
            <a:r>
              <a:rPr lang="en-US" sz="2500" err="1">
                <a:solidFill>
                  <a:schemeClr val="tx2"/>
                </a:solidFill>
              </a:rPr>
              <a:t>ack</a:t>
            </a:r>
            <a:r>
              <a:rPr lang="en-US" sz="2500">
                <a:solidFill>
                  <a:schemeClr val="tx2"/>
                </a:solidFill>
              </a:rPr>
              <a:t>”) created by Guido </a:t>
            </a:r>
            <a:r>
              <a:rPr lang="en-US" sz="2500" err="1">
                <a:solidFill>
                  <a:schemeClr val="tx2"/>
                </a:solidFill>
              </a:rPr>
              <a:t>Bertoni</a:t>
            </a:r>
            <a:r>
              <a:rPr lang="en-US" sz="2500">
                <a:solidFill>
                  <a:schemeClr val="tx2"/>
                </a:solidFill>
              </a:rPr>
              <a:t>, Joan </a:t>
            </a:r>
            <a:r>
              <a:rPr lang="en-US" sz="2500" err="1">
                <a:solidFill>
                  <a:schemeClr val="tx2"/>
                </a:solidFill>
              </a:rPr>
              <a:t>Daemen</a:t>
            </a:r>
            <a:r>
              <a:rPr lang="en-US" sz="2500">
                <a:solidFill>
                  <a:schemeClr val="tx2"/>
                </a:solidFill>
              </a:rPr>
              <a:t> and Gilles Van </a:t>
            </a:r>
            <a:r>
              <a:rPr lang="en-US" sz="2500" err="1">
                <a:solidFill>
                  <a:schemeClr val="tx2"/>
                </a:solidFill>
              </a:rPr>
              <a:t>Assche</a:t>
            </a:r>
            <a:r>
              <a:rPr lang="en-US" sz="2500">
                <a:solidFill>
                  <a:schemeClr val="tx2"/>
                </a:solidFill>
              </a:rPr>
              <a:t>, </a:t>
            </a:r>
            <a:r>
              <a:rPr lang="en-US" sz="2500" err="1">
                <a:solidFill>
                  <a:schemeClr val="tx2"/>
                </a:solidFill>
              </a:rPr>
              <a:t>Michaël</a:t>
            </a:r>
            <a:r>
              <a:rPr lang="en-US" sz="2500">
                <a:solidFill>
                  <a:schemeClr val="tx2"/>
                </a:solidFill>
              </a:rPr>
              <a:t> </a:t>
            </a:r>
            <a:r>
              <a:rPr lang="en-US" sz="2500" err="1">
                <a:solidFill>
                  <a:schemeClr val="tx2"/>
                </a:solidFill>
              </a:rPr>
              <a:t>Peeters</a:t>
            </a:r>
            <a:endParaRPr lang="en-US" sz="25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67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2">
            <a:extLst>
              <a:ext uri="{FF2B5EF4-FFF2-40B4-BE49-F238E27FC236}">
                <a16:creationId xmlns:a16="http://schemas.microsoft.com/office/drawing/2014/main" id="{43AD605C-9D80-43B3-8146-972C220E0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935" y="44624"/>
            <a:ext cx="7315200" cy="6858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SHA3 Standard</a:t>
            </a: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DE2EF1-2859-4C20-99A6-52A3D939DB4B}"/>
              </a:ext>
            </a:extLst>
          </p:cNvPr>
          <p:cNvSpPr/>
          <p:nvPr/>
        </p:nvSpPr>
        <p:spPr>
          <a:xfrm>
            <a:off x="7736852" y="209946"/>
            <a:ext cx="42386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/>
              <a:t>Sponge construction (</a:t>
            </a:r>
            <a:r>
              <a:rPr lang="en-US" sz="2400">
                <a:solidFill>
                  <a:srgbClr val="222222"/>
                </a:solidFill>
                <a:latin typeface="Arial" panose="020B0604020202020204" pitchFamily="34" charset="0"/>
              </a:rPr>
              <a:t>Keccak</a:t>
            </a:r>
            <a:r>
              <a:rPr lang="en-US" altLang="en-US" sz="2400" b="1"/>
              <a:t>)</a:t>
            </a:r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8A8BCE9-29CD-4645-96B4-EFD3A6C54816}"/>
              </a:ext>
            </a:extLst>
          </p:cNvPr>
          <p:cNvGrpSpPr/>
          <p:nvPr/>
        </p:nvGrpSpPr>
        <p:grpSpPr>
          <a:xfrm>
            <a:off x="1642212" y="3868031"/>
            <a:ext cx="9363000" cy="2246769"/>
            <a:chOff x="432424" y="5182335"/>
            <a:chExt cx="8279152" cy="224676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C21EED4-EDE0-49C3-A9F0-1946836DB2F3}"/>
                </a:ext>
              </a:extLst>
            </p:cNvPr>
            <p:cNvSpPr/>
            <p:nvPr/>
          </p:nvSpPr>
          <p:spPr>
            <a:xfrm>
              <a:off x="432424" y="5182335"/>
              <a:ext cx="8279152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§"/>
                <a:defRPr/>
              </a:pPr>
              <a:r>
                <a:rPr lang="en-US" altLang="en-US"/>
                <a:t>Let </a:t>
              </a:r>
              <a:r>
                <a:rPr lang="en-US" altLang="en-US">
                  <a:latin typeface="Times New Roman" charset="0"/>
                  <a:ea typeface="Times New Roman" charset="0"/>
                  <a:cs typeface="Times New Roman" charset="0"/>
                </a:rPr>
                <a:t>M</a:t>
              </a:r>
              <a:r>
                <a:rPr lang="en-US" altLang="en-US"/>
                <a:t> be the input string; </a:t>
              </a:r>
              <a:r>
                <a:rPr lang="en-US" altLang="en-US">
                  <a:latin typeface="Times New Roman" charset="0"/>
                </a:rPr>
                <a:t>d</a:t>
              </a:r>
              <a:r>
                <a:rPr lang="en-US" altLang="en-US"/>
                <a:t> = the hash length.</a:t>
              </a:r>
            </a:p>
            <a:p>
              <a:pPr marL="457200" indent="-457200">
                <a:buFont typeface="Wingdings" panose="05000000000000000000" pitchFamily="2" charset="2"/>
                <a:buChar char="§"/>
                <a:defRPr/>
              </a:pPr>
              <a:r>
                <a:rPr lang="en-US" altLang="en-US"/>
                <a:t>b = r + c, where c = 2</a:t>
              </a:r>
              <a:r>
                <a:rPr lang="en-US" altLang="en-US">
                  <a:latin typeface="Times New Roman" charset="0"/>
                </a:rPr>
                <a:t>d</a:t>
              </a:r>
              <a:endParaRPr lang="en-US" altLang="zh-CN">
                <a:latin typeface="Times New Roman" charset="0"/>
                <a:ea typeface="宋体" charset="-122"/>
              </a:endParaRPr>
            </a:p>
            <a:p>
              <a:pPr marL="914400" lvl="1" indent="-457200">
                <a:buFont typeface="Wingdings" panose="05000000000000000000" pitchFamily="2" charset="2"/>
                <a:buChar char="ü"/>
                <a:defRPr/>
              </a:pPr>
              <a:r>
                <a:rPr lang="en-US" altLang="en-US">
                  <a:latin typeface="Times New Roman" charset="0"/>
                </a:rPr>
                <a:t>r is called </a:t>
              </a:r>
              <a:r>
                <a:rPr lang="en-US" altLang="en-US" b="1">
                  <a:latin typeface="Times New Roman" charset="0"/>
                </a:rPr>
                <a:t>rate</a:t>
              </a:r>
              <a:r>
                <a:rPr lang="en-US" altLang="en-US">
                  <a:latin typeface="Times New Roman" charset="0"/>
                </a:rPr>
                <a:t> and c </a:t>
              </a:r>
              <a:r>
                <a:rPr lang="en-US" altLang="en-US" b="1">
                  <a:latin typeface="Times New Roman" charset="0"/>
                </a:rPr>
                <a:t>capacity</a:t>
              </a:r>
              <a:endParaRPr lang="en-US" altLang="en-US" b="1"/>
            </a:p>
            <a:p>
              <a:pPr marL="457200" indent="-457200">
                <a:buFont typeface="Wingdings" panose="05000000000000000000" pitchFamily="2" charset="2"/>
                <a:buChar char="§"/>
                <a:defRPr/>
              </a:pPr>
              <a:r>
                <a:rPr lang="en-US" altLang="en-US"/>
                <a:t> Where </a:t>
              </a:r>
            </a:p>
            <a:p>
              <a:pPr>
                <a:defRPr/>
              </a:pPr>
              <a:r>
                <a:rPr lang="en-US" altLang="en-US"/>
                <a:t> </a:t>
              </a:r>
            </a:p>
          </p:txBody>
        </p:sp>
        <p:graphicFrame>
          <p:nvGraphicFramePr>
            <p:cNvPr id="14" name="Object 6">
              <a:extLst>
                <a:ext uri="{FF2B5EF4-FFF2-40B4-BE49-F238E27FC236}">
                  <a16:creationId xmlns:a16="http://schemas.microsoft.com/office/drawing/2014/main" id="{7305C5BE-4932-44ED-A878-CA79922D36C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5411" y="6367446"/>
            <a:ext cx="3519463" cy="4897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459866" imgH="203112" progId="Equation.DSMT4">
                    <p:embed/>
                  </p:oleObj>
                </mc:Choice>
                <mc:Fallback>
                  <p:oleObj name="Equation" r:id="rId3" imgW="1459866" imgH="203112" progId="Equation.DSMT4">
                    <p:embed/>
                    <p:pic>
                      <p:nvPicPr>
                        <p:cNvPr id="14" name="Object 6">
                          <a:extLst>
                            <a:ext uri="{FF2B5EF4-FFF2-40B4-BE49-F238E27FC236}">
                              <a16:creationId xmlns:a16="http://schemas.microsoft.com/office/drawing/2014/main" id="{7305C5BE-4932-44ED-A878-CA79922D36C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5411" y="6367446"/>
                          <a:ext cx="3519463" cy="4897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7">
              <a:extLst>
                <a:ext uri="{FF2B5EF4-FFF2-40B4-BE49-F238E27FC236}">
                  <a16:creationId xmlns:a16="http://schemas.microsoft.com/office/drawing/2014/main" id="{5E7D1E81-7853-4DBE-BCC5-C8B5F560F7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38738" y="6837314"/>
            <a:ext cx="5029200" cy="468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2184400" imgH="203200" progId="Equation.DSMT4">
                    <p:embed/>
                  </p:oleObj>
                </mc:Choice>
                <mc:Fallback>
                  <p:oleObj name="Equation" r:id="rId5" imgW="2184400" imgH="203200" progId="Equation.DSMT4">
                    <p:embed/>
                    <p:pic>
                      <p:nvPicPr>
                        <p:cNvPr id="15" name="Object 7">
                          <a:extLst>
                            <a:ext uri="{FF2B5EF4-FFF2-40B4-BE49-F238E27FC236}">
                              <a16:creationId xmlns:a16="http://schemas.microsoft.com/office/drawing/2014/main" id="{5E7D1E81-7853-4DBE-BCC5-C8B5F560F7B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8738" y="6837314"/>
                          <a:ext cx="5029200" cy="468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370E4E2-CF54-4F0A-BABB-64840A6C0E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2734" y="580784"/>
            <a:ext cx="8027981" cy="328724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EE7F87F-2045-498A-885A-1C2C4EB66B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29532" y="1758249"/>
            <a:ext cx="3182936" cy="167253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7B3BF26-B278-4C5F-97D5-8897EA3C7B91}"/>
              </a:ext>
            </a:extLst>
          </p:cNvPr>
          <p:cNvSpPr/>
          <p:nvPr/>
        </p:nvSpPr>
        <p:spPr>
          <a:xfrm>
            <a:off x="920788" y="5949280"/>
            <a:ext cx="110408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222222"/>
                </a:solidFill>
                <a:latin typeface="Arial" panose="020B0604020202020204" pitchFamily="34" charset="0"/>
              </a:rPr>
              <a:t>Bertoni, G., Daemen, J., Peeters, M., Van Assche, G., &amp; Van Keer, R. (2012). Keccak implementation overview. </a:t>
            </a:r>
            <a:r>
              <a:rPr lang="en-US" sz="1600" i="1">
                <a:solidFill>
                  <a:srgbClr val="222222"/>
                </a:solidFill>
                <a:latin typeface="Arial" panose="020B0604020202020204" pitchFamily="34" charset="0"/>
              </a:rPr>
              <a:t>URL: http://keccak. neokeon. org/Keccak-implementation-3.2. pdf</a:t>
            </a:r>
            <a:r>
              <a:rPr lang="en-US" sz="160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en-US" sz="16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0E7C18-53E1-496F-AF7B-5E11536401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46400" y="3424045"/>
            <a:ext cx="2555338" cy="25672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F6A868A-70AF-49A1-A8E7-65AE8A36E774}"/>
                  </a:ext>
                </a:extLst>
              </p:cNvPr>
              <p:cNvSpPr txBox="1"/>
              <p:nvPr/>
            </p:nvSpPr>
            <p:spPr>
              <a:xfrm>
                <a:off x="4163729" y="916457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F6A868A-70AF-49A1-A8E7-65AE8A36E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729" y="916457"/>
                <a:ext cx="492443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49AE4E3-EBEB-45E0-87CE-8833E31C394B}"/>
                  </a:ext>
                </a:extLst>
              </p:cNvPr>
              <p:cNvSpPr txBox="1"/>
              <p:nvPr/>
            </p:nvSpPr>
            <p:spPr>
              <a:xfrm>
                <a:off x="3223385" y="954914"/>
                <a:ext cx="5547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49AE4E3-EBEB-45E0-87CE-8833E31C3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85" y="954914"/>
                <a:ext cx="554767" cy="461665"/>
              </a:xfrm>
              <a:prstGeom prst="rect">
                <a:avLst/>
              </a:prstGeom>
              <a:blipFill>
                <a:blip r:embed="rId12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ADAAE9A-DE1B-45BF-8ED1-E7B19BFC514C}"/>
                  </a:ext>
                </a:extLst>
              </p:cNvPr>
              <p:cNvSpPr txBox="1"/>
              <p:nvPr/>
            </p:nvSpPr>
            <p:spPr>
              <a:xfrm>
                <a:off x="2473170" y="939924"/>
                <a:ext cx="5618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ADAAE9A-DE1B-45BF-8ED1-E7B19BFC5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3170" y="939924"/>
                <a:ext cx="561885" cy="461665"/>
              </a:xfrm>
              <a:prstGeom prst="rect">
                <a:avLst/>
              </a:prstGeom>
              <a:blipFill>
                <a:blip r:embed="rId1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1B497C9-7A5B-43DB-8907-CA44EABFAB9D}"/>
                  </a:ext>
                </a:extLst>
              </p:cNvPr>
              <p:cNvSpPr txBox="1"/>
              <p:nvPr/>
            </p:nvSpPr>
            <p:spPr>
              <a:xfrm>
                <a:off x="4971497" y="980728"/>
                <a:ext cx="9005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1B497C9-7A5B-43DB-8907-CA44EABFA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497" y="980728"/>
                <a:ext cx="900568" cy="461665"/>
              </a:xfrm>
              <a:prstGeom prst="rect">
                <a:avLst/>
              </a:prstGeom>
              <a:blipFill>
                <a:blip r:embed="rId1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F9EF4894-6530-4CFB-B19F-7C357DD7174A}"/>
              </a:ext>
            </a:extLst>
          </p:cNvPr>
          <p:cNvSpPr txBox="1"/>
          <p:nvPr/>
        </p:nvSpPr>
        <p:spPr>
          <a:xfrm>
            <a:off x="9536040" y="1299889"/>
            <a:ext cx="2077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 (block size)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C833C4-B012-490D-B945-F051D96ED14A}"/>
              </a:ext>
            </a:extLst>
          </p:cNvPr>
          <p:cNvSpPr txBox="1"/>
          <p:nvPr/>
        </p:nvSpPr>
        <p:spPr>
          <a:xfrm>
            <a:off x="8612003" y="3048835"/>
            <a:ext cx="3698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c=2d = 2.(output length)</a:t>
            </a:r>
          </a:p>
        </p:txBody>
      </p:sp>
    </p:spTree>
    <p:extLst>
      <p:ext uri="{BB962C8B-B14F-4D97-AF65-F5344CB8AC3E}">
        <p14:creationId xmlns:p14="http://schemas.microsoft.com/office/powerpoint/2010/main" val="7593826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4">
            <a:extLst>
              <a:ext uri="{FF2B5EF4-FFF2-40B4-BE49-F238E27FC236}">
                <a16:creationId xmlns:a16="http://schemas.microsoft.com/office/drawing/2014/main" id="{317B07A9-5635-4F80-A4AD-B9A56B00A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137" y="-83037"/>
            <a:ext cx="7543800" cy="8382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B2667C-0650-4050-A2D2-CE8A36220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438" y="945356"/>
            <a:ext cx="8061920" cy="4967287"/>
          </a:xfrm>
        </p:spPr>
        <p:txBody>
          <a:bodyPr/>
          <a:lstStyle/>
          <a:p>
            <a:pPr>
              <a:defRPr/>
            </a:pPr>
            <a:endParaRPr lang="en-US" sz="2800"/>
          </a:p>
          <a:p>
            <a:pPr>
              <a:defRPr/>
            </a:pPr>
            <a:endParaRPr lang="en-US" sz="2800"/>
          </a:p>
          <a:p>
            <a:pPr>
              <a:defRPr/>
            </a:pPr>
            <a:endParaRPr lang="en-US" sz="2800"/>
          </a:p>
          <a:p>
            <a:pPr>
              <a:defRPr/>
            </a:pPr>
            <a:endParaRPr lang="en-US" sz="2800"/>
          </a:p>
          <a:p>
            <a:pPr marL="0" indent="0">
              <a:buNone/>
              <a:defRPr/>
            </a:pPr>
            <a:r>
              <a:rPr lang="en-US" sz="2800"/>
              <a:t>Ex. </a:t>
            </a:r>
            <a:r>
              <a:rPr lang="en-US" altLang="zh-CN" sz="2800" i="1">
                <a:latin typeface="Times New Roman" pitchFamily="18" charset="0"/>
              </a:rPr>
              <a:t>d = </a:t>
            </a:r>
            <a:r>
              <a:rPr lang="en-US" altLang="zh-CN" sz="2800">
                <a:latin typeface="Times New Roman" pitchFamily="18" charset="0"/>
              </a:rPr>
              <a:t>512, then c = 1024. </a:t>
            </a:r>
          </a:p>
          <a:p>
            <a:pPr marL="0" indent="0">
              <a:buNone/>
              <a:defRPr/>
            </a:pPr>
            <a:r>
              <a:rPr lang="en-US" altLang="zh-CN" sz="2800">
                <a:latin typeface="Times New Roman" pitchFamily="18" charset="0"/>
              </a:rPr>
              <a:t>Choose b = 1600, then r = 576.</a:t>
            </a:r>
          </a:p>
          <a:p>
            <a:pPr marL="0" indent="0">
              <a:buNone/>
              <a:defRPr/>
            </a:pPr>
            <a:endParaRPr lang="en-US" sz="28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CF93C55-8662-4C88-9289-26E3E7848FD7}"/>
              </a:ext>
            </a:extLst>
          </p:cNvPr>
          <p:cNvGrpSpPr/>
          <p:nvPr/>
        </p:nvGrpSpPr>
        <p:grpSpPr>
          <a:xfrm>
            <a:off x="610828" y="2060848"/>
            <a:ext cx="5964801" cy="1064363"/>
            <a:chOff x="664684" y="6367446"/>
            <a:chExt cx="5029200" cy="1064363"/>
          </a:xfrm>
        </p:grpSpPr>
        <p:graphicFrame>
          <p:nvGraphicFramePr>
            <p:cNvPr id="7" name="Object 6">
              <a:extLst>
                <a:ext uri="{FF2B5EF4-FFF2-40B4-BE49-F238E27FC236}">
                  <a16:creationId xmlns:a16="http://schemas.microsoft.com/office/drawing/2014/main" id="{D8AC7431-6A29-4E48-9436-0EF686A69A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5411" y="6367446"/>
            <a:ext cx="3519463" cy="4897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459866" imgH="203112" progId="Equation.DSMT4">
                    <p:embed/>
                  </p:oleObj>
                </mc:Choice>
                <mc:Fallback>
                  <p:oleObj name="Equation" r:id="rId2" imgW="1459866" imgH="203112" progId="Equation.DSMT4">
                    <p:embed/>
                    <p:pic>
                      <p:nvPicPr>
                        <p:cNvPr id="7" name="Object 6">
                          <a:extLst>
                            <a:ext uri="{FF2B5EF4-FFF2-40B4-BE49-F238E27FC236}">
                              <a16:creationId xmlns:a16="http://schemas.microsoft.com/office/drawing/2014/main" id="{D8AC7431-6A29-4E48-9436-0EF686A69AB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5411" y="6367446"/>
                          <a:ext cx="3519463" cy="4897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">
              <a:extLst>
                <a:ext uri="{FF2B5EF4-FFF2-40B4-BE49-F238E27FC236}">
                  <a16:creationId xmlns:a16="http://schemas.microsoft.com/office/drawing/2014/main" id="{CE11CF48-5337-49A0-83FE-6FD61C65CDA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8073631"/>
                </p:ext>
              </p:extLst>
            </p:nvPr>
          </p:nvGraphicFramePr>
          <p:xfrm>
            <a:off x="664684" y="6963496"/>
            <a:ext cx="5029200" cy="468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184400" imgH="203200" progId="Equation.DSMT4">
                    <p:embed/>
                  </p:oleObj>
                </mc:Choice>
                <mc:Fallback>
                  <p:oleObj name="Equation" r:id="rId4" imgW="2184400" imgH="203200" progId="Equation.DSMT4">
                    <p:embed/>
                    <p:pic>
                      <p:nvPicPr>
                        <p:cNvPr id="8" name="Object 7">
                          <a:extLst>
                            <a:ext uri="{FF2B5EF4-FFF2-40B4-BE49-F238E27FC236}">
                              <a16:creationId xmlns:a16="http://schemas.microsoft.com/office/drawing/2014/main" id="{CE11CF48-5337-49A0-83FE-6FD61C65CDA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4684" y="6963496"/>
                          <a:ext cx="5029200" cy="468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A7CD7C37-6DA4-403D-9C39-D2B942BAAF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9932" y="1390649"/>
            <a:ext cx="5438775" cy="40767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87E78D8-1C9B-4D67-BD12-DC85A6FC935E}"/>
              </a:ext>
            </a:extLst>
          </p:cNvPr>
          <p:cNvCxnSpPr/>
          <p:nvPr/>
        </p:nvCxnSpPr>
        <p:spPr bwMode="auto">
          <a:xfrm flipH="1">
            <a:off x="6397112" y="4471935"/>
            <a:ext cx="357034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6F21265-CC14-47EF-BC5B-9F6FE2D3B5E0}"/>
              </a:ext>
            </a:extLst>
          </p:cNvPr>
          <p:cNvSpPr txBox="1"/>
          <p:nvPr/>
        </p:nvSpPr>
        <p:spPr>
          <a:xfrm>
            <a:off x="6115168" y="486916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871EBA-B7A8-4EC7-8F44-03053A76F167}"/>
                  </a:ext>
                </a:extLst>
              </p:cNvPr>
              <p:cNvSpPr txBox="1"/>
              <p:nvPr/>
            </p:nvSpPr>
            <p:spPr>
              <a:xfrm>
                <a:off x="6864710" y="5612070"/>
                <a:ext cx="46905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</m:oMath>
                </a14:m>
                <a:r>
                  <a:rPr lang="en-US"/>
                  <a:t>=…</a:t>
                </a:r>
                <a:r>
                  <a:rPr lang="en-US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871EBA-B7A8-4EC7-8F44-03053A76F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4710" y="5612070"/>
                <a:ext cx="4690515" cy="523220"/>
              </a:xfrm>
              <a:prstGeom prst="rect">
                <a:avLst/>
              </a:prstGeom>
              <a:blipFill>
                <a:blip r:embed="rId8"/>
                <a:stretch>
                  <a:fillRect t="-12941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13CB1704-BB5D-4019-9D24-D4AE830DA3F9}"/>
              </a:ext>
            </a:extLst>
          </p:cNvPr>
          <p:cNvSpPr/>
          <p:nvPr/>
        </p:nvSpPr>
        <p:spPr>
          <a:xfrm>
            <a:off x="335360" y="827523"/>
            <a:ext cx="9819354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  <a:defRPr/>
            </a:pPr>
            <a:r>
              <a:rPr lang="en-US" altLang="en-US" sz="2600"/>
              <a:t>Let </a:t>
            </a:r>
            <a:r>
              <a:rPr lang="en-US" altLang="en-US" sz="2600">
                <a:latin typeface="Times New Roman" charset="0"/>
                <a:ea typeface="Times New Roman" charset="0"/>
                <a:cs typeface="Times New Roman" charset="0"/>
              </a:rPr>
              <a:t>M</a:t>
            </a:r>
            <a:r>
              <a:rPr lang="en-US" altLang="en-US" sz="2600"/>
              <a:t> be the input string; </a:t>
            </a:r>
            <a:r>
              <a:rPr lang="en-US" altLang="en-US" sz="2600">
                <a:latin typeface="Times New Roman" charset="0"/>
              </a:rPr>
              <a:t>d</a:t>
            </a:r>
            <a:r>
              <a:rPr lang="en-US" altLang="en-US" sz="2600"/>
              <a:t> = the hash length.</a:t>
            </a:r>
          </a:p>
          <a:p>
            <a:pPr marL="457200" indent="-457200">
              <a:buFont typeface="Wingdings" panose="05000000000000000000" pitchFamily="2" charset="2"/>
              <a:buChar char="§"/>
              <a:defRPr/>
            </a:pPr>
            <a:r>
              <a:rPr lang="en-US" altLang="en-US" sz="2600"/>
              <a:t>b = r + c, where c = 2</a:t>
            </a:r>
            <a:r>
              <a:rPr lang="en-US" altLang="en-US" sz="2600">
                <a:latin typeface="Times New Roman" charset="0"/>
              </a:rPr>
              <a:t>d</a:t>
            </a:r>
            <a:endParaRPr lang="en-US" altLang="zh-CN" sz="2600">
              <a:latin typeface="Times New Roman" charset="0"/>
              <a:ea typeface="宋体" charset="-122"/>
            </a:endParaRPr>
          </a:p>
          <a:p>
            <a:pPr marL="914400" lvl="1" indent="-457200">
              <a:buFont typeface="Wingdings" panose="05000000000000000000" pitchFamily="2" charset="2"/>
              <a:buChar char="ü"/>
              <a:defRPr/>
            </a:pPr>
            <a:r>
              <a:rPr lang="en-US" altLang="en-US" sz="2600">
                <a:latin typeface="Times New Roman" charset="0"/>
              </a:rPr>
              <a:t>r (</a:t>
            </a:r>
            <a:r>
              <a:rPr lang="en-US" b="1"/>
              <a:t>block size</a:t>
            </a:r>
            <a:r>
              <a:rPr lang="en-US" altLang="en-US" sz="2600">
                <a:latin typeface="Times New Roman" charset="0"/>
              </a:rPr>
              <a:t>) is called </a:t>
            </a:r>
            <a:r>
              <a:rPr lang="en-US" altLang="en-US" sz="2600" b="1">
                <a:latin typeface="Times New Roman" charset="0"/>
              </a:rPr>
              <a:t>rate</a:t>
            </a:r>
            <a:r>
              <a:rPr lang="en-US" b="1"/>
              <a:t>, </a:t>
            </a:r>
            <a:r>
              <a:rPr lang="en-US" altLang="en-US" sz="2600">
                <a:latin typeface="Times New Roman" charset="0"/>
              </a:rPr>
              <a:t> and c=2d </a:t>
            </a:r>
            <a:r>
              <a:rPr lang="en-US" altLang="en-US" sz="2600" b="1">
                <a:latin typeface="Times New Roman" charset="0"/>
              </a:rPr>
              <a:t>capacity</a:t>
            </a:r>
            <a:endParaRPr lang="en-US" altLang="en-US" sz="2600" b="1"/>
          </a:p>
          <a:p>
            <a:pPr marL="457200" indent="-457200">
              <a:buFont typeface="Wingdings" panose="05000000000000000000" pitchFamily="2" charset="2"/>
              <a:buChar char="§"/>
              <a:defRPr/>
            </a:pPr>
            <a:r>
              <a:rPr lang="en-US" altLang="en-US" sz="2600"/>
              <a:t> Where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7E84E8-A02C-4EBD-9CE2-60EBEB0EAB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3050" y="4019606"/>
            <a:ext cx="5641596" cy="23617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30CFA58-066C-311E-F9AC-8742673C0DC7}"/>
                  </a:ext>
                </a:extLst>
              </p:cNvPr>
              <p:cNvSpPr/>
              <p:nvPr/>
            </p:nvSpPr>
            <p:spPr>
              <a:xfrm>
                <a:off x="9403155" y="-99392"/>
                <a:ext cx="717440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30CFA58-066C-311E-F9AC-8742673C0D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3155" y="-99392"/>
                <a:ext cx="717440" cy="95410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FBEA758-EA24-D6D9-7FE2-D7BD8C0EA27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08981" y="406839"/>
            <a:ext cx="1152128" cy="127524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17045C7-4231-A8EF-6064-18F684839AB3}"/>
              </a:ext>
            </a:extLst>
          </p:cNvPr>
          <p:cNvSpPr/>
          <p:nvPr/>
        </p:nvSpPr>
        <p:spPr>
          <a:xfrm>
            <a:off x="8337327" y="43584"/>
            <a:ext cx="5645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IV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4">
            <a:extLst>
              <a:ext uri="{FF2B5EF4-FFF2-40B4-BE49-F238E27FC236}">
                <a16:creationId xmlns:a16="http://schemas.microsoft.com/office/drawing/2014/main" id="{39399D74-DCDE-43C5-BAF7-3984F2080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512" y="57514"/>
            <a:ext cx="6858000" cy="792163"/>
          </a:xfrm>
        </p:spPr>
        <p:txBody>
          <a:bodyPr/>
          <a:lstStyle/>
          <a:p>
            <a:pPr>
              <a:defRPr/>
            </a:pPr>
            <a:r>
              <a:rPr lang="en-US" altLang="en-US"/>
              <a:t>Setup</a:t>
            </a:r>
          </a:p>
        </p:txBody>
      </p:sp>
      <p:sp>
        <p:nvSpPr>
          <p:cNvPr id="27651" name="Content Placeholder 5">
            <a:extLst>
              <a:ext uri="{FF2B5EF4-FFF2-40B4-BE49-F238E27FC236}">
                <a16:creationId xmlns:a16="http://schemas.microsoft.com/office/drawing/2014/main" id="{3FEB8326-0888-4011-8459-699DC33CE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052736"/>
            <a:ext cx="8712968" cy="4967287"/>
          </a:xfrm>
        </p:spPr>
        <p:txBody>
          <a:bodyPr/>
          <a:lstStyle/>
          <a:p>
            <a:pPr>
              <a:buFont typeface="Wingdings" charset="2"/>
              <a:buChar char="l"/>
              <a:defRPr/>
            </a:pPr>
            <a:r>
              <a:rPr lang="en-US" altLang="en-US" sz="2400"/>
              <a:t>Pad M by appending </a:t>
            </a:r>
            <a:r>
              <a:rPr lang="en-US" altLang="en-US" sz="2400">
                <a:solidFill>
                  <a:srgbClr val="FF0000"/>
                </a:solidFill>
              </a:rPr>
              <a:t>1{0}*1 </a:t>
            </a:r>
            <a:r>
              <a:rPr lang="en-US" altLang="en-US" sz="2400"/>
              <a:t>to </a:t>
            </a:r>
            <a:r>
              <a:rPr lang="en-US" altLang="zh-CN" sz="2400"/>
              <a:t>produce</a:t>
            </a:r>
            <a:r>
              <a:rPr lang="en-US" altLang="en-US" sz="2400"/>
              <a:t> M’ such that |M’| is divisible by r.</a:t>
            </a:r>
          </a:p>
          <a:p>
            <a:pPr>
              <a:buFont typeface="Wingdings" charset="2"/>
              <a:buChar char="l"/>
              <a:defRPr/>
            </a:pPr>
            <a:r>
              <a:rPr lang="en-US" altLang="zh-CN" sz="2400">
                <a:ea typeface="宋体" charset="-122"/>
              </a:rPr>
              <a:t>Divide M’ into N = |M’|/r blocks: M</a:t>
            </a:r>
            <a:r>
              <a:rPr lang="en-US" altLang="zh-CN" sz="2400" baseline="-25000">
                <a:ea typeface="宋体" charset="-122"/>
              </a:rPr>
              <a:t>1</a:t>
            </a:r>
            <a:r>
              <a:rPr lang="en-US" altLang="zh-CN" sz="2400">
                <a:ea typeface="宋体" charset="-122"/>
              </a:rPr>
              <a:t>, …, M</a:t>
            </a:r>
            <a:r>
              <a:rPr lang="en-US" altLang="zh-CN" sz="2400" baseline="-25000">
                <a:ea typeface="宋体" charset="-122"/>
              </a:rPr>
              <a:t>N</a:t>
            </a:r>
          </a:p>
          <a:p>
            <a:pPr>
              <a:buFont typeface="Wingdings" charset="2"/>
              <a:buChar char="l"/>
              <a:defRPr/>
            </a:pPr>
            <a:r>
              <a:rPr lang="en-US" altLang="en-US" sz="2400"/>
              <a:t>Let A be a b-bit string and denote A as a 5X5 matrix</a:t>
            </a:r>
          </a:p>
          <a:p>
            <a:pPr>
              <a:buFont typeface="Wingdings" charset="2"/>
              <a:buChar char="l"/>
              <a:defRPr/>
            </a:pPr>
            <a:r>
              <a:rPr lang="en-US" altLang="en-US" sz="2400"/>
              <a:t>Let </a:t>
            </a:r>
            <a:r>
              <a:rPr lang="en-US" altLang="en-US" sz="2400" err="1"/>
              <a:t>a</a:t>
            </a:r>
            <a:r>
              <a:rPr lang="en-US" altLang="en-US" sz="2400" baseline="-25000" err="1"/>
              <a:t>i,j,k</a:t>
            </a:r>
            <a:r>
              <a:rPr lang="en-US" altLang="en-US" sz="2400"/>
              <a:t> denote the k</a:t>
            </a:r>
            <a:r>
              <a:rPr lang="en-US" altLang="en-US" sz="2400" baseline="30000"/>
              <a:t>th</a:t>
            </a:r>
            <a:r>
              <a:rPr lang="en-US" altLang="en-US" sz="2400"/>
              <a:t> bit in </a:t>
            </a:r>
            <a:r>
              <a:rPr lang="en-US" altLang="en-US" sz="2400" err="1"/>
              <a:t>a</a:t>
            </a:r>
            <a:r>
              <a:rPr lang="en-US" altLang="en-US" sz="2400" baseline="-25000" err="1"/>
              <a:t>i,j</a:t>
            </a:r>
            <a:endParaRPr lang="en-US" altLang="en-US" sz="2400" baseline="-25000"/>
          </a:p>
          <a:p>
            <a:pPr>
              <a:buFont typeface="Wingdings" charset="2"/>
              <a:buChar char="l"/>
              <a:defRPr/>
            </a:pPr>
            <a:r>
              <a:rPr lang="en-US" altLang="en-US" sz="2400"/>
              <a:t>Let f</a:t>
            </a:r>
            <a:r>
              <a:rPr lang="en-US" altLang="en-US" sz="2400" baseline="-25000"/>
              <a:t>b </a:t>
            </a:r>
            <a:r>
              <a:rPr lang="en-US" altLang="en-US" sz="2400"/>
              <a:t>be a fixed-length permutation on b-bit inputs</a:t>
            </a:r>
          </a:p>
          <a:p>
            <a:pPr>
              <a:buFont typeface="Wingdings" charset="2"/>
              <a:buChar char="l"/>
              <a:defRPr/>
            </a:pPr>
            <a:r>
              <a:rPr lang="en-US" altLang="en-US" sz="2400"/>
              <a:t>Let </a:t>
            </a:r>
            <a:r>
              <a:rPr lang="en-US" altLang="en-US" sz="2400" err="1"/>
              <a:t>p</a:t>
            </a:r>
            <a:r>
              <a:rPr lang="en-US" altLang="en-US" sz="2400" baseline="-25000" err="1"/>
              <a:t>r</a:t>
            </a:r>
            <a:r>
              <a:rPr lang="en-US" altLang="en-US" sz="2400"/>
              <a:t> = </a:t>
            </a:r>
            <a:r>
              <a:rPr lang="en-US" altLang="en-US" sz="2400" err="1"/>
              <a:t>pfx</a:t>
            </a:r>
            <a:r>
              <a:rPr lang="en-US" altLang="en-US" sz="2400" baseline="-25000" err="1"/>
              <a:t>r</a:t>
            </a:r>
            <a:r>
              <a:rPr lang="en-US" altLang="en-US" sz="2400"/>
              <a:t>, </a:t>
            </a:r>
            <a:r>
              <a:rPr lang="en-US" altLang="en-US" sz="2400" err="1"/>
              <a:t>s</a:t>
            </a:r>
            <a:r>
              <a:rPr lang="en-US" altLang="en-US" sz="2400" baseline="-25000" err="1"/>
              <a:t>c</a:t>
            </a:r>
            <a:r>
              <a:rPr lang="en-US" altLang="en-US" sz="2400"/>
              <a:t> = </a:t>
            </a:r>
            <a:r>
              <a:rPr lang="en-US" altLang="en-US" sz="2400" err="1"/>
              <a:t>sfx</a:t>
            </a:r>
            <a:r>
              <a:rPr lang="en-US" altLang="en-US" sz="2400" baseline="-25000" err="1"/>
              <a:t>c</a:t>
            </a:r>
            <a:endParaRPr lang="en-US" altLang="en-US" sz="2400"/>
          </a:p>
          <a:p>
            <a:pPr>
              <a:buFont typeface="Wingdings" charset="2"/>
              <a:buChar char="l"/>
              <a:defRPr/>
            </a:pPr>
            <a:endParaRPr lang="en-US" altLang="en-US" sz="2800"/>
          </a:p>
          <a:p>
            <a:pPr>
              <a:buFont typeface="Wingdings" charset="2"/>
              <a:buChar char="l"/>
              <a:defRPr/>
            </a:pPr>
            <a:endParaRPr lang="en-US" altLang="en-US" sz="2800"/>
          </a:p>
          <a:p>
            <a:pPr>
              <a:buFont typeface="Wingdings" charset="2"/>
              <a:buChar char="l"/>
              <a:defRPr/>
            </a:pPr>
            <a:endParaRPr lang="en-US" altLang="en-US" sz="2800" baseline="-25000"/>
          </a:p>
          <a:p>
            <a:pPr>
              <a:buFont typeface="Wingdings" charset="2"/>
              <a:buChar char="l"/>
              <a:defRPr/>
            </a:pPr>
            <a:endParaRPr lang="en-US" altLang="en-US" sz="2800" baseline="-25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93AE43-4648-4294-A818-BF96F41BC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199" y="1052736"/>
            <a:ext cx="4181809" cy="42013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6B33D04-4253-4BBC-A421-504C2F9DC8C7}"/>
                  </a:ext>
                </a:extLst>
              </p:cNvPr>
              <p:cNvSpPr/>
              <p:nvPr/>
            </p:nvSpPr>
            <p:spPr>
              <a:xfrm>
                <a:off x="8638362" y="5113834"/>
                <a:ext cx="269748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en-US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en-US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en-US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en-US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en-US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  <m:sub>
                          <m:r>
                            <a:rPr lang="en-US" altLang="en-US" b="0" i="1" baseline="-250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en-US" i="1" baseline="-250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en-US" b="0" i="1" baseline="-250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5×</m:t>
                          </m:r>
                          <m:r>
                            <a:rPr lang="en-US" altLang="en-US" b="0" i="1" baseline="-250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6B33D04-4253-4BBC-A421-504C2F9DC8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8362" y="5113834"/>
                <a:ext cx="2697481" cy="523220"/>
              </a:xfrm>
              <a:prstGeom prst="rect">
                <a:avLst/>
              </a:prstGeom>
              <a:blipFill>
                <a:blip r:embed="rId3"/>
                <a:stretch>
                  <a:fillRect b="-19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DD447810-2991-40DD-9038-AB31391D2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0"/>
            <a:ext cx="7543800" cy="868362"/>
          </a:xfrm>
        </p:spPr>
        <p:txBody>
          <a:bodyPr/>
          <a:lstStyle/>
          <a:p>
            <a:pPr>
              <a:defRPr/>
            </a:pPr>
            <a:r>
              <a:rPr lang="en-US" altLang="en-US"/>
              <a:t>Absorb and Squeeze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ACE52D-BEA7-4C20-B514-D10B1A9A7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1" y="1033355"/>
            <a:ext cx="8158413" cy="37637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B97176-224F-4F3A-A418-6897D7575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0256" y="1033355"/>
            <a:ext cx="3456384" cy="3979821"/>
          </a:xfrm>
          <a:prstGeom prst="rect">
            <a:avLst/>
          </a:prstGeom>
        </p:spPr>
      </p:pic>
      <p:pic>
        <p:nvPicPr>
          <p:cNvPr id="8194" name="Picture 2" descr="https://chemejon.io/wp-content/uploads/2022/06/sha-3-keccek-f-steps.png">
            <a:extLst>
              <a:ext uri="{FF2B5EF4-FFF2-40B4-BE49-F238E27FC236}">
                <a16:creationId xmlns:a16="http://schemas.microsoft.com/office/drawing/2014/main" id="{01725D37-9CFD-48DC-AB1C-A3972AA38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4653136"/>
            <a:ext cx="5303912" cy="177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EFAFACA-D424-4853-A3A5-4590F64083A4}"/>
              </a:ext>
            </a:extLst>
          </p:cNvPr>
          <p:cNvSpPr/>
          <p:nvPr/>
        </p:nvSpPr>
        <p:spPr>
          <a:xfrm>
            <a:off x="6096000" y="5350627"/>
            <a:ext cx="54312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https://chemejon.io/sha-3-explained/</a:t>
            </a:r>
          </a:p>
        </p:txBody>
      </p:sp>
    </p:spTree>
    <p:extLst>
      <p:ext uri="{BB962C8B-B14F-4D97-AF65-F5344CB8AC3E}">
        <p14:creationId xmlns:p14="http://schemas.microsoft.com/office/powerpoint/2010/main" val="30522562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DD447810-2991-40DD-9038-AB31391D2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0"/>
            <a:ext cx="7543800" cy="868362"/>
          </a:xfrm>
        </p:spPr>
        <p:txBody>
          <a:bodyPr/>
          <a:lstStyle/>
          <a:p>
            <a:pPr>
              <a:defRPr/>
            </a:pPr>
            <a:r>
              <a:rPr lang="en-US" altLang="en-US"/>
              <a:t>Absorb and Squeeze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B97176-224F-4F3A-A418-6897D7575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5616" y="160476"/>
            <a:ext cx="3456384" cy="3979821"/>
          </a:xfrm>
          <a:prstGeom prst="rect">
            <a:avLst/>
          </a:prstGeom>
        </p:spPr>
      </p:pic>
      <p:pic>
        <p:nvPicPr>
          <p:cNvPr id="8194" name="Picture 2" descr="https://chemejon.io/wp-content/uploads/2022/06/sha-3-keccek-f-steps.png">
            <a:extLst>
              <a:ext uri="{FF2B5EF4-FFF2-40B4-BE49-F238E27FC236}">
                <a16:creationId xmlns:a16="http://schemas.microsoft.com/office/drawing/2014/main" id="{01725D37-9CFD-48DC-AB1C-A3972AA38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908720"/>
            <a:ext cx="5303912" cy="177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836EED-FE6C-8224-4F19-BC7738B4E6C5}"/>
              </a:ext>
            </a:extLst>
          </p:cNvPr>
          <p:cNvSpPr txBox="1"/>
          <p:nvPr/>
        </p:nvSpPr>
        <p:spPr>
          <a:xfrm>
            <a:off x="5975110" y="5989638"/>
            <a:ext cx="60975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/>
              <a:t>https://nvlpubs.nist.gov/nistpubs/FIPS/NIST.FIPS.202.pdf</a:t>
            </a:r>
          </a:p>
          <a:p>
            <a:endParaRPr lang="en-US" sz="20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1236F8-218B-BADB-2944-3153F87263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51" y="2564904"/>
            <a:ext cx="2531331" cy="4075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A4E6E8-01E8-85B6-CC8A-9EE2F995BB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351" y="3256569"/>
            <a:ext cx="9468101" cy="21886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DCAC7B6-D125-E0BD-FD98-89E3FB8C6928}"/>
              </a:ext>
            </a:extLst>
          </p:cNvPr>
          <p:cNvSpPr txBox="1"/>
          <p:nvPr/>
        </p:nvSpPr>
        <p:spPr>
          <a:xfrm>
            <a:off x="8688288" y="1531422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D5FCB6-8776-1E29-9FD1-CA7F7A6AC83E}"/>
              </a:ext>
            </a:extLst>
          </p:cNvPr>
          <p:cNvCxnSpPr>
            <a:cxnSpLocks/>
          </p:cNvCxnSpPr>
          <p:nvPr/>
        </p:nvCxnSpPr>
        <p:spPr bwMode="auto">
          <a:xfrm>
            <a:off x="2927648" y="3933056"/>
            <a:ext cx="669674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1F8F1B6-7E78-4CE4-003A-8846384FA236}"/>
              </a:ext>
            </a:extLst>
          </p:cNvPr>
          <p:cNvCxnSpPr>
            <a:cxnSpLocks/>
          </p:cNvCxnSpPr>
          <p:nvPr/>
        </p:nvCxnSpPr>
        <p:spPr bwMode="auto">
          <a:xfrm>
            <a:off x="3143672" y="5373216"/>
            <a:ext cx="223224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03281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1504" y="-6232"/>
            <a:ext cx="6661248" cy="792163"/>
          </a:xfrm>
        </p:spPr>
        <p:txBody>
          <a:bodyPr/>
          <a:lstStyle/>
          <a:p>
            <a:pPr eaLnBrk="1" hangingPunct="1"/>
            <a:r>
              <a:rPr lang="en-US" altLang="en-US"/>
              <a:t>Textbooks and References</a:t>
            </a:r>
            <a:endParaRPr lang="en-GB" alt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92660" y="1160346"/>
            <a:ext cx="6119564" cy="576064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 altLang="en-US"/>
              <a:t>Text books</a:t>
            </a:r>
          </a:p>
          <a:p>
            <a:pPr marL="0" indent="0" eaLnBrk="1" hangingPunct="1">
              <a:spcBef>
                <a:spcPct val="25000"/>
              </a:spcBef>
              <a:buNone/>
            </a:pPr>
            <a:endParaRPr lang="en-US" altLang="en-US"/>
          </a:p>
          <a:p>
            <a:pPr marL="0" indent="0" eaLnBrk="1" hangingPunct="1">
              <a:spcBef>
                <a:spcPct val="25000"/>
              </a:spcBef>
              <a:buNone/>
            </a:pPr>
            <a:endParaRPr lang="en-GB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C6BF2E-3E4F-4B44-9AB7-7782F5E6277D}"/>
              </a:ext>
            </a:extLst>
          </p:cNvPr>
          <p:cNvSpPr/>
          <p:nvPr/>
        </p:nvSpPr>
        <p:spPr>
          <a:xfrm>
            <a:off x="4655840" y="5370805"/>
            <a:ext cx="30895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ea typeface="Times New Roman" panose="02020603050405020304" pitchFamily="18" charset="0"/>
              </a:rPr>
              <a:t>[1] Chapter 11,12</a:t>
            </a:r>
            <a:endParaRPr lang="en-US" sz="2000"/>
          </a:p>
        </p:txBody>
      </p:sp>
      <p:pic>
        <p:nvPicPr>
          <p:cNvPr id="1026" name="Picture 2" descr="Cryptography and Network Security: Principles and Practice, 8th Edition">
            <a:extLst>
              <a:ext uri="{FF2B5EF4-FFF2-40B4-BE49-F238E27FC236}">
                <a16:creationId xmlns:a16="http://schemas.microsoft.com/office/drawing/2014/main" id="{3254D2E9-76A3-4B06-8D21-629FA2C00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801" y="1727986"/>
            <a:ext cx="2665463" cy="347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6270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DD447810-2991-40DD-9038-AB31391D2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0"/>
            <a:ext cx="7543800" cy="868362"/>
          </a:xfrm>
        </p:spPr>
        <p:txBody>
          <a:bodyPr/>
          <a:lstStyle/>
          <a:p>
            <a:pPr>
              <a:defRPr/>
            </a:pPr>
            <a:r>
              <a:rPr lang="en-US" altLang="en-US"/>
              <a:t>Absorb and Squeeze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B97176-224F-4F3A-A418-6897D7575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5616" y="160476"/>
            <a:ext cx="3456384" cy="3979821"/>
          </a:xfrm>
          <a:prstGeom prst="rect">
            <a:avLst/>
          </a:prstGeom>
        </p:spPr>
      </p:pic>
      <p:pic>
        <p:nvPicPr>
          <p:cNvPr id="8194" name="Picture 2" descr="https://chemejon.io/wp-content/uploads/2022/06/sha-3-keccek-f-steps.png">
            <a:extLst>
              <a:ext uri="{FF2B5EF4-FFF2-40B4-BE49-F238E27FC236}">
                <a16:creationId xmlns:a16="http://schemas.microsoft.com/office/drawing/2014/main" id="{01725D37-9CFD-48DC-AB1C-A3972AA38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908720"/>
            <a:ext cx="5303912" cy="177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836EED-FE6C-8224-4F19-BC7738B4E6C5}"/>
              </a:ext>
            </a:extLst>
          </p:cNvPr>
          <p:cNvSpPr txBox="1"/>
          <p:nvPr/>
        </p:nvSpPr>
        <p:spPr>
          <a:xfrm>
            <a:off x="5975110" y="5989638"/>
            <a:ext cx="60975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/>
              <a:t>https://nvlpubs.nist.gov/nistpubs/FIPS/NIST.FIPS.202.pdf</a:t>
            </a:r>
          </a:p>
          <a:p>
            <a:endParaRPr lang="en-US" sz="2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CAC7B6-D125-E0BD-FD98-89E3FB8C6928}"/>
              </a:ext>
            </a:extLst>
          </p:cNvPr>
          <p:cNvSpPr txBox="1"/>
          <p:nvPr/>
        </p:nvSpPr>
        <p:spPr>
          <a:xfrm>
            <a:off x="8688288" y="1531422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1CA5DB-048D-016E-4845-1E2E723D1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59" y="2682905"/>
            <a:ext cx="2681533" cy="5300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541296-8971-A0D3-D95A-05C3C69B81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359" y="3429000"/>
            <a:ext cx="7312410" cy="7588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770D96-8959-C980-B833-CD2714DFB1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359" y="4140298"/>
            <a:ext cx="10513169" cy="148798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B87CCFF-C105-80B8-2788-5A0703F95B48}"/>
              </a:ext>
            </a:extLst>
          </p:cNvPr>
          <p:cNvCxnSpPr/>
          <p:nvPr/>
        </p:nvCxnSpPr>
        <p:spPr bwMode="auto">
          <a:xfrm>
            <a:off x="6888088" y="5085184"/>
            <a:ext cx="295232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907465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DD447810-2991-40DD-9038-AB31391D2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0"/>
            <a:ext cx="7543800" cy="868362"/>
          </a:xfrm>
        </p:spPr>
        <p:txBody>
          <a:bodyPr/>
          <a:lstStyle/>
          <a:p>
            <a:pPr>
              <a:defRPr/>
            </a:pPr>
            <a:r>
              <a:rPr lang="en-US" altLang="en-US"/>
              <a:t>Absorb and Squeeze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B97176-224F-4F3A-A418-6897D7575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5616" y="160476"/>
            <a:ext cx="3456384" cy="3979821"/>
          </a:xfrm>
          <a:prstGeom prst="rect">
            <a:avLst/>
          </a:prstGeom>
        </p:spPr>
      </p:pic>
      <p:pic>
        <p:nvPicPr>
          <p:cNvPr id="8194" name="Picture 2" descr="https://chemejon.io/wp-content/uploads/2022/06/sha-3-keccek-f-steps.png">
            <a:extLst>
              <a:ext uri="{FF2B5EF4-FFF2-40B4-BE49-F238E27FC236}">
                <a16:creationId xmlns:a16="http://schemas.microsoft.com/office/drawing/2014/main" id="{01725D37-9CFD-48DC-AB1C-A3972AA38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908720"/>
            <a:ext cx="5303912" cy="177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836EED-FE6C-8224-4F19-BC7738B4E6C5}"/>
              </a:ext>
            </a:extLst>
          </p:cNvPr>
          <p:cNvSpPr txBox="1"/>
          <p:nvPr/>
        </p:nvSpPr>
        <p:spPr>
          <a:xfrm>
            <a:off x="5975110" y="5989638"/>
            <a:ext cx="60975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/>
              <a:t>https://nvlpubs.nist.gov/nistpubs/FIPS/NIST.FIPS.202.pdf</a:t>
            </a:r>
          </a:p>
          <a:p>
            <a:endParaRPr lang="en-US" sz="2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CAC7B6-D125-E0BD-FD98-89E3FB8C6928}"/>
              </a:ext>
            </a:extLst>
          </p:cNvPr>
          <p:cNvSpPr txBox="1"/>
          <p:nvPr/>
        </p:nvSpPr>
        <p:spPr>
          <a:xfrm>
            <a:off x="8688288" y="1531422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600A90-A0E2-E91E-1326-6C9C140BB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59" y="2727982"/>
            <a:ext cx="2602171" cy="4520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DFCAFB-029F-301B-8996-F80253F36C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368" y="3389640"/>
            <a:ext cx="8928992" cy="102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6426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DD447810-2991-40DD-9038-AB31391D2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0"/>
            <a:ext cx="7543800" cy="868362"/>
          </a:xfrm>
        </p:spPr>
        <p:txBody>
          <a:bodyPr/>
          <a:lstStyle/>
          <a:p>
            <a:pPr>
              <a:defRPr/>
            </a:pPr>
            <a:r>
              <a:rPr lang="en-US" altLang="en-US"/>
              <a:t>Absorb and Squeeze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B97176-224F-4F3A-A418-6897D7575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5616" y="160476"/>
            <a:ext cx="3456384" cy="3979821"/>
          </a:xfrm>
          <a:prstGeom prst="rect">
            <a:avLst/>
          </a:prstGeom>
        </p:spPr>
      </p:pic>
      <p:pic>
        <p:nvPicPr>
          <p:cNvPr id="8194" name="Picture 2" descr="https://chemejon.io/wp-content/uploads/2022/06/sha-3-keccek-f-steps.png">
            <a:extLst>
              <a:ext uri="{FF2B5EF4-FFF2-40B4-BE49-F238E27FC236}">
                <a16:creationId xmlns:a16="http://schemas.microsoft.com/office/drawing/2014/main" id="{01725D37-9CFD-48DC-AB1C-A3972AA38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908720"/>
            <a:ext cx="5303912" cy="177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836EED-FE6C-8224-4F19-BC7738B4E6C5}"/>
              </a:ext>
            </a:extLst>
          </p:cNvPr>
          <p:cNvSpPr txBox="1"/>
          <p:nvPr/>
        </p:nvSpPr>
        <p:spPr>
          <a:xfrm>
            <a:off x="5975110" y="5989638"/>
            <a:ext cx="60975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/>
              <a:t>https://nvlpubs.nist.gov/nistpubs/FIPS/NIST.FIPS.202.pdf</a:t>
            </a:r>
          </a:p>
          <a:p>
            <a:endParaRPr lang="en-US" sz="2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CAC7B6-D125-E0BD-FD98-89E3FB8C6928}"/>
              </a:ext>
            </a:extLst>
          </p:cNvPr>
          <p:cNvSpPr txBox="1"/>
          <p:nvPr/>
        </p:nvSpPr>
        <p:spPr>
          <a:xfrm>
            <a:off x="8688288" y="1531422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53E17A-D659-3380-EBAE-81E3B64AF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68" y="2759214"/>
            <a:ext cx="2448272" cy="4179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0311EC-A364-9F1F-99AA-4C3D63603C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500" y="3568750"/>
            <a:ext cx="11017219" cy="10081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84E4A2D-B381-3C1C-0356-29A3B43A63DE}"/>
              </a:ext>
            </a:extLst>
          </p:cNvPr>
          <p:cNvSpPr txBox="1"/>
          <p:nvPr/>
        </p:nvSpPr>
        <p:spPr>
          <a:xfrm>
            <a:off x="7799512" y="4445180"/>
            <a:ext cx="43924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“.” “ integer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2189189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DD447810-2991-40DD-9038-AB31391D2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0"/>
            <a:ext cx="7543800" cy="868362"/>
          </a:xfrm>
        </p:spPr>
        <p:txBody>
          <a:bodyPr/>
          <a:lstStyle/>
          <a:p>
            <a:pPr>
              <a:defRPr/>
            </a:pPr>
            <a:r>
              <a:rPr lang="en-US" altLang="en-US"/>
              <a:t>Absorb and Squeeze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B97176-224F-4F3A-A418-6897D7575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5616" y="160476"/>
            <a:ext cx="3456384" cy="3979821"/>
          </a:xfrm>
          <a:prstGeom prst="rect">
            <a:avLst/>
          </a:prstGeom>
        </p:spPr>
      </p:pic>
      <p:pic>
        <p:nvPicPr>
          <p:cNvPr id="8194" name="Picture 2" descr="https://chemejon.io/wp-content/uploads/2022/06/sha-3-keccek-f-steps.png">
            <a:extLst>
              <a:ext uri="{FF2B5EF4-FFF2-40B4-BE49-F238E27FC236}">
                <a16:creationId xmlns:a16="http://schemas.microsoft.com/office/drawing/2014/main" id="{01725D37-9CFD-48DC-AB1C-A3972AA38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908720"/>
            <a:ext cx="5303912" cy="177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836EED-FE6C-8224-4F19-BC7738B4E6C5}"/>
              </a:ext>
            </a:extLst>
          </p:cNvPr>
          <p:cNvSpPr txBox="1"/>
          <p:nvPr/>
        </p:nvSpPr>
        <p:spPr>
          <a:xfrm>
            <a:off x="5975110" y="5989638"/>
            <a:ext cx="60975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/>
              <a:t>https://nvlpubs.nist.gov/nistpubs/FIPS/NIST.FIPS.202.pdf</a:t>
            </a:r>
          </a:p>
          <a:p>
            <a:endParaRPr lang="en-US" sz="2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CAC7B6-D125-E0BD-FD98-89E3FB8C6928}"/>
              </a:ext>
            </a:extLst>
          </p:cNvPr>
          <p:cNvSpPr txBox="1"/>
          <p:nvPr/>
        </p:nvSpPr>
        <p:spPr>
          <a:xfrm>
            <a:off x="8688288" y="1531422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829AED-AD25-CA66-AA30-EBA2EB8BA4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52" y="2908596"/>
            <a:ext cx="2641254" cy="5040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18DB17-EDFB-8E88-E9A9-C412AB08F4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335" y="3697376"/>
            <a:ext cx="10934165" cy="177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7048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DD447810-2991-40DD-9038-AB31391D2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0"/>
            <a:ext cx="7543800" cy="868362"/>
          </a:xfrm>
        </p:spPr>
        <p:txBody>
          <a:bodyPr/>
          <a:lstStyle/>
          <a:p>
            <a:pPr>
              <a:defRPr/>
            </a:pPr>
            <a:r>
              <a:rPr lang="en-US" altLang="en-US"/>
              <a:t>Absorb and Squeeze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B97176-224F-4F3A-A418-6897D7575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5616" y="160476"/>
            <a:ext cx="3456384" cy="39798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DCAC7B6-D125-E0BD-FD98-89E3FB8C6928}"/>
              </a:ext>
            </a:extLst>
          </p:cNvPr>
          <p:cNvSpPr txBox="1"/>
          <p:nvPr/>
        </p:nvSpPr>
        <p:spPr>
          <a:xfrm>
            <a:off x="8688288" y="1531422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F4DAB8-4F45-1D37-F41E-F3862C287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15" y="1215019"/>
            <a:ext cx="2678593" cy="3841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95BA94-5958-52E7-1BFF-7955F374F9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2988" y="1215019"/>
            <a:ext cx="4032448" cy="32769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10962CA-0AE4-3C33-F92F-11EDF4540A1E}"/>
              </a:ext>
            </a:extLst>
          </p:cNvPr>
          <p:cNvSpPr txBox="1"/>
          <p:nvPr/>
        </p:nvSpPr>
        <p:spPr>
          <a:xfrm>
            <a:off x="364215" y="1638489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round constant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6DBFA86-ABD2-3864-A226-560EE15A4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526" y="4988323"/>
            <a:ext cx="11559393" cy="94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5648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DD447810-2991-40DD-9038-AB31391D2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20" y="0"/>
            <a:ext cx="7543800" cy="868362"/>
          </a:xfrm>
        </p:spPr>
        <p:txBody>
          <a:bodyPr/>
          <a:lstStyle/>
          <a:p>
            <a:pPr>
              <a:defRPr/>
            </a:pPr>
            <a:r>
              <a:rPr lang="en-US" altLang="en-US"/>
              <a:t>Absorb and Squeeze</a:t>
            </a:r>
          </a:p>
        </p:txBody>
      </p:sp>
      <p:pic>
        <p:nvPicPr>
          <p:cNvPr id="28675" name="Content Placeholder 4">
            <a:extLst>
              <a:ext uri="{FF2B5EF4-FFF2-40B4-BE49-F238E27FC236}">
                <a16:creationId xmlns:a16="http://schemas.microsoft.com/office/drawing/2014/main" id="{0B1DC91A-CF9F-4102-A935-37E7C0600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6638" y="2160588"/>
            <a:ext cx="2819400" cy="963612"/>
          </a:xfrm>
        </p:spPr>
      </p:pic>
      <p:pic>
        <p:nvPicPr>
          <p:cNvPr id="60420" name="Picture 5">
            <a:extLst>
              <a:ext uri="{FF2B5EF4-FFF2-40B4-BE49-F238E27FC236}">
                <a16:creationId xmlns:a16="http://schemas.microsoft.com/office/drawing/2014/main" id="{7B87E930-B99D-4CE6-AA3B-C4C8ADDE02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1" y="2124076"/>
            <a:ext cx="2378075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1" name="Picture 6">
            <a:extLst>
              <a:ext uri="{FF2B5EF4-FFF2-40B4-BE49-F238E27FC236}">
                <a16:creationId xmlns:a16="http://schemas.microsoft.com/office/drawing/2014/main" id="{278EF9B9-34D3-47E1-9BCB-4AD9AAD330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985" y="3151188"/>
            <a:ext cx="7285037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2" name="Picture 7">
            <a:extLst>
              <a:ext uri="{FF2B5EF4-FFF2-40B4-BE49-F238E27FC236}">
                <a16:creationId xmlns:a16="http://schemas.microsoft.com/office/drawing/2014/main" id="{D07B8859-EA7C-4519-974C-8BD6F19A42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901" y="1270000"/>
            <a:ext cx="480377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3" name="TextBox 8">
            <a:extLst>
              <a:ext uri="{FF2B5EF4-FFF2-40B4-BE49-F238E27FC236}">
                <a16:creationId xmlns:a16="http://schemas.microsoft.com/office/drawing/2014/main" id="{A9ADCCCA-E4BE-4144-A1CD-17481BFDE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1243013"/>
            <a:ext cx="1341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latin typeface="Times New Roman" panose="02020603050405020304" pitchFamily="18" charset="0"/>
              </a:rPr>
              <a:t>Absorb:</a:t>
            </a:r>
          </a:p>
        </p:txBody>
      </p:sp>
      <p:sp>
        <p:nvSpPr>
          <p:cNvPr id="60424" name="Rectangle 9">
            <a:extLst>
              <a:ext uri="{FF2B5EF4-FFF2-40B4-BE49-F238E27FC236}">
                <a16:creationId xmlns:a16="http://schemas.microsoft.com/office/drawing/2014/main" id="{53451686-9F13-4837-BF0A-74A2EF49B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6" y="2160589"/>
            <a:ext cx="14779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latin typeface="Times New Roman" panose="02020603050405020304" pitchFamily="18" charset="0"/>
              </a:rPr>
              <a:t>Squeeze: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58D2C10B-5009-4F7E-9118-B4973AA3D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0596" y="-64790"/>
            <a:ext cx="7543800" cy="868363"/>
          </a:xfrm>
        </p:spPr>
        <p:txBody>
          <a:bodyPr/>
          <a:lstStyle/>
          <a:p>
            <a:pPr>
              <a:defRPr/>
            </a:pPr>
            <a:r>
              <a:rPr lang="en-US" altLang="en-US"/>
              <a:t>SHA-3 Hash</a:t>
            </a:r>
          </a:p>
        </p:txBody>
      </p:sp>
      <p:pic>
        <p:nvPicPr>
          <p:cNvPr id="29699" name="Content Placeholder 4">
            <a:extLst>
              <a:ext uri="{FF2B5EF4-FFF2-40B4-BE49-F238E27FC236}">
                <a16:creationId xmlns:a16="http://schemas.microsoft.com/office/drawing/2014/main" id="{44136BFA-1365-4085-B74C-A32E9F392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99456" y="1523387"/>
            <a:ext cx="9793088" cy="488311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FAAC979-A619-4F90-A10E-471715714F72}"/>
                  </a:ext>
                </a:extLst>
              </p:cNvPr>
              <p:cNvSpPr txBox="1"/>
              <p:nvPr/>
            </p:nvSpPr>
            <p:spPr>
              <a:xfrm>
                <a:off x="1487488" y="901870"/>
                <a:ext cx="292996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/>
                  <a:t>Permitation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FAAC979-A619-4F90-A10E-471715714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488" y="901870"/>
                <a:ext cx="2929969" cy="523220"/>
              </a:xfrm>
              <a:prstGeom prst="rect">
                <a:avLst/>
              </a:prstGeom>
              <a:blipFill>
                <a:blip r:embed="rId3"/>
                <a:stretch>
                  <a:fillRect l="-4158"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4">
            <a:extLst>
              <a:ext uri="{FF2B5EF4-FFF2-40B4-BE49-F238E27FC236}">
                <a16:creationId xmlns:a16="http://schemas.microsoft.com/office/drawing/2014/main" id="{A87718D7-CF1E-4BB0-B886-DEC7EEE62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84" y="984996"/>
            <a:ext cx="10441159" cy="5468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B8E5FCA-8B97-4B82-AF24-48520007660D}"/>
              </a:ext>
            </a:extLst>
          </p:cNvPr>
          <p:cNvSpPr txBox="1">
            <a:spLocks/>
          </p:cNvSpPr>
          <p:nvPr/>
        </p:nvSpPr>
        <p:spPr>
          <a:xfrm>
            <a:off x="2783632" y="116633"/>
            <a:ext cx="75438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en-US" kern="0"/>
              <a:t>SHA-3 Hash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>
            <a:extLst>
              <a:ext uri="{FF2B5EF4-FFF2-40B4-BE49-F238E27FC236}">
                <a16:creationId xmlns:a16="http://schemas.microsoft.com/office/drawing/2014/main" id="{C136B8B8-1A63-421C-93D6-7AF5D9405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958905"/>
            <a:ext cx="9323014" cy="4940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2123F6E-4811-4E9C-8270-0A6DA4710B18}"/>
              </a:ext>
            </a:extLst>
          </p:cNvPr>
          <p:cNvSpPr txBox="1">
            <a:spLocks/>
          </p:cNvSpPr>
          <p:nvPr/>
        </p:nvSpPr>
        <p:spPr>
          <a:xfrm>
            <a:off x="1631504" y="-3289"/>
            <a:ext cx="75438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en-US" kern="0"/>
              <a:t>SHA-3 Hash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979CD740-6CF9-4225-823F-8DF44BD40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480" y="35796"/>
            <a:ext cx="10776520" cy="792163"/>
          </a:xfrm>
        </p:spPr>
        <p:txBody>
          <a:bodyPr/>
          <a:lstStyle/>
          <a:p>
            <a:r>
              <a:rPr lang="en-US" altLang="en-US" sz="3500"/>
              <a:t>The Sponge Construction: Used by SHA-3</a:t>
            </a:r>
          </a:p>
        </p:txBody>
      </p:sp>
      <p:pic>
        <p:nvPicPr>
          <p:cNvPr id="28678" name="Picture 2" descr="File:SpongeConstruction.svg">
            <a:extLst>
              <a:ext uri="{FF2B5EF4-FFF2-40B4-BE49-F238E27FC236}">
                <a16:creationId xmlns:a16="http://schemas.microsoft.com/office/drawing/2014/main" id="{CD7E3078-0023-4094-816A-AE1471F6B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750107"/>
            <a:ext cx="8568952" cy="326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9" name="Content Placeholder 2">
            <a:extLst>
              <a:ext uri="{FF2B5EF4-FFF2-40B4-BE49-F238E27FC236}">
                <a16:creationId xmlns:a16="http://schemas.microsoft.com/office/drawing/2014/main" id="{9E2DE64B-3E11-4E34-BB8D-F55C15628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176" y="4018769"/>
            <a:ext cx="10340416" cy="1752600"/>
          </a:xfrm>
        </p:spPr>
        <p:txBody>
          <a:bodyPr/>
          <a:lstStyle/>
          <a:p>
            <a:r>
              <a:rPr lang="en-US" altLang="en-US" sz="2400"/>
              <a:t>Each round, the next r bits of message is XOR’ed into the first r bits of the state, and a function f is applied to the state.</a:t>
            </a:r>
          </a:p>
          <a:p>
            <a:r>
              <a:rPr lang="en-US" altLang="en-US" sz="2400"/>
              <a:t>After message is consumed, output r bits of each round as the hash output; continue applying f to get new states </a:t>
            </a:r>
          </a:p>
          <a:p>
            <a:r>
              <a:rPr lang="en-US" altLang="en-US" sz="2400"/>
              <a:t>SHA-3 uses 1600 bits for state size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61" name="Text Box 188">
            <a:extLst>
              <a:ext uri="{FF2B5EF4-FFF2-40B4-BE49-F238E27FC236}">
                <a16:creationId xmlns:a16="http://schemas.microsoft.com/office/drawing/2014/main" id="{98A26F8A-6C38-4C20-BEEB-8ED5529A7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790" y="0"/>
            <a:ext cx="7239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600">
                <a:latin typeface="+mj-lt"/>
              </a:rPr>
              <a:t>SHA-1, SHA-2,</a:t>
            </a:r>
            <a:r>
              <a:rPr lang="en-US" altLang="zh-CN" sz="3600">
                <a:ea typeface="宋体" charset="-122"/>
              </a:rPr>
              <a:t> SHA-3</a:t>
            </a:r>
            <a:endParaRPr lang="en-US" altLang="zh-CN" sz="3600"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4FD45A-414D-4991-A510-466445E3426B}"/>
              </a:ext>
            </a:extLst>
          </p:cNvPr>
          <p:cNvSpPr/>
          <p:nvPr/>
        </p:nvSpPr>
        <p:spPr>
          <a:xfrm>
            <a:off x="2209800" y="5969914"/>
            <a:ext cx="8001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https://en.wikipedia.org/wiki/Secure_Hash_Algorithms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457DA3-F151-44F8-8D16-98986D0CE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440" y="730227"/>
            <a:ext cx="10009112" cy="528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2696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>
            <a:extLst>
              <a:ext uri="{FF2B5EF4-FFF2-40B4-BE49-F238E27FC236}">
                <a16:creationId xmlns:a16="http://schemas.microsoft.com/office/drawing/2014/main" id="{1A84DDA0-284B-4907-8CC4-B7D052557D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59496" y="16042"/>
            <a:ext cx="7772400" cy="792163"/>
          </a:xfrm>
        </p:spPr>
        <p:txBody>
          <a:bodyPr/>
          <a:lstStyle/>
          <a:p>
            <a:pPr eaLnBrk="1" hangingPunct="1"/>
            <a:r>
              <a:rPr lang="en-US" altLang="en-US" sz="3500"/>
              <a:t>Choosing the length of Hash outputs</a:t>
            </a:r>
          </a:p>
        </p:txBody>
      </p:sp>
      <p:sp>
        <p:nvSpPr>
          <p:cNvPr id="29702" name="Rectangle 3">
            <a:extLst>
              <a:ext uri="{FF2B5EF4-FFF2-40B4-BE49-F238E27FC236}">
                <a16:creationId xmlns:a16="http://schemas.microsoft.com/office/drawing/2014/main" id="{5022AA57-DDDD-4771-BB90-F39F7E6E4E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052737"/>
            <a:ext cx="11277600" cy="4967287"/>
          </a:xfrm>
        </p:spPr>
        <p:txBody>
          <a:bodyPr/>
          <a:lstStyle/>
          <a:p>
            <a:pPr eaLnBrk="1" hangingPunct="1"/>
            <a:r>
              <a:rPr lang="en-US" altLang="en-US" sz="2600"/>
              <a:t>The Weakest Link Principle: </a:t>
            </a:r>
          </a:p>
          <a:p>
            <a:pPr lvl="1" eaLnBrk="1" hangingPunct="1"/>
            <a:r>
              <a:rPr lang="en-US" altLang="en-US" sz="2600"/>
              <a:t>A system is only as secure as its weakest link.</a:t>
            </a:r>
          </a:p>
          <a:p>
            <a:pPr eaLnBrk="1" hangingPunct="1"/>
            <a:r>
              <a:rPr lang="en-US" altLang="en-US" sz="2600"/>
              <a:t>Hence all links in a system should have similar levels of security.</a:t>
            </a:r>
          </a:p>
          <a:p>
            <a:pPr eaLnBrk="1" hangingPunct="1"/>
            <a:r>
              <a:rPr lang="en-US" altLang="en-US" sz="2600"/>
              <a:t>Because of the birthday attack, the length of hash outputs in general should double the key length of block ciphers </a:t>
            </a:r>
          </a:p>
          <a:p>
            <a:pPr lvl="1" eaLnBrk="1" hangingPunct="1"/>
            <a:r>
              <a:rPr lang="en-US" altLang="en-US" sz="2600"/>
              <a:t>SHA-224 matches the 112-bit strength of triple-DES (encryption 3 times using DES)</a:t>
            </a:r>
          </a:p>
          <a:p>
            <a:pPr lvl="1" eaLnBrk="1" hangingPunct="1"/>
            <a:r>
              <a:rPr lang="en-US" altLang="en-US" sz="2600"/>
              <a:t>SHA-256, SHA-384, SHA-512 match the new key lengths (128,192,256) in AES</a:t>
            </a:r>
          </a:p>
          <a:p>
            <a:pPr lvl="1" eaLnBrk="1" hangingPunct="1"/>
            <a:r>
              <a:rPr lang="en-US" altLang="en-US" sz="2600"/>
              <a:t> SHAKE: </a:t>
            </a:r>
            <a:r>
              <a:rPr lang="en-US" altLang="en-US" sz="2600" err="1">
                <a:solidFill>
                  <a:srgbClr val="FF0000"/>
                </a:solidFill>
              </a:rPr>
              <a:t>ouput</a:t>
            </a:r>
            <a:r>
              <a:rPr lang="en-US" altLang="en-US" sz="2600">
                <a:solidFill>
                  <a:srgbClr val="FF0000"/>
                </a:solidFill>
              </a:rPr>
              <a:t> length d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>
            <a:extLst>
              <a:ext uri="{FF2B5EF4-FFF2-40B4-BE49-F238E27FC236}">
                <a16:creationId xmlns:a16="http://schemas.microsoft.com/office/drawing/2014/main" id="{1AAFD7CB-9528-4B21-8F9B-34CA1F52A1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1316" y="69561"/>
            <a:ext cx="11158264" cy="792163"/>
          </a:xfrm>
        </p:spPr>
        <p:txBody>
          <a:bodyPr/>
          <a:lstStyle/>
          <a:p>
            <a:pPr algn="ctr" eaLnBrk="1" hangingPunct="1"/>
            <a:r>
              <a:rPr lang="en-US" altLang="en-US" sz="3500"/>
              <a:t>Limitation of Using Hash Functions for Data Authentication</a:t>
            </a:r>
          </a:p>
        </p:txBody>
      </p:sp>
      <p:sp>
        <p:nvSpPr>
          <p:cNvPr id="30726" name="Rectangle 3">
            <a:extLst>
              <a:ext uri="{FF2B5EF4-FFF2-40B4-BE49-F238E27FC236}">
                <a16:creationId xmlns:a16="http://schemas.microsoft.com/office/drawing/2014/main" id="{0702C86A-4B39-4483-B326-73D7683DC3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9416" y="3333440"/>
            <a:ext cx="11158264" cy="3384376"/>
          </a:xfrm>
        </p:spPr>
        <p:txBody>
          <a:bodyPr/>
          <a:lstStyle/>
          <a:p>
            <a:pPr eaLnBrk="1" hangingPunct="1"/>
            <a:r>
              <a:rPr lang="en-US" altLang="en-US" sz="2600"/>
              <a:t>Require an authentic channel to transmit the hash of a message</a:t>
            </a:r>
          </a:p>
          <a:p>
            <a:pPr lvl="1" eaLnBrk="1" hangingPunct="1"/>
            <a:r>
              <a:rPr lang="en-US" altLang="en-US" sz="2600"/>
              <a:t>Without such a channel, it is insecure, because anyone can compute the hash value of any message, as the hash function is public</a:t>
            </a:r>
          </a:p>
          <a:p>
            <a:pPr lvl="1" eaLnBrk="1" hangingPunct="1"/>
            <a:r>
              <a:rPr lang="en-US" altLang="en-US" sz="2600"/>
              <a:t>Such a channel may not always exist</a:t>
            </a:r>
          </a:p>
          <a:p>
            <a:pPr eaLnBrk="1" hangingPunct="1"/>
            <a:r>
              <a:rPr lang="en-US" altLang="en-US" sz="2600"/>
              <a:t>How to address this?</a:t>
            </a:r>
          </a:p>
          <a:p>
            <a:pPr lvl="1" eaLnBrk="1" hangingPunct="1"/>
            <a:r>
              <a:rPr lang="en-US" altLang="en-US" sz="2600"/>
              <a:t>use more than one hash functions</a:t>
            </a:r>
          </a:p>
          <a:p>
            <a:pPr lvl="1" eaLnBrk="1" hangingPunct="1"/>
            <a:r>
              <a:rPr lang="en-US" altLang="en-US" sz="2600"/>
              <a:t>use a key to select which one to use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F8262247-98C3-F997-555B-381419DA4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715" y="864931"/>
            <a:ext cx="8352928" cy="12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en-US" sz="2600" kern="0">
                <a:solidFill>
                  <a:srgbClr val="FF0000"/>
                </a:solidFill>
              </a:rPr>
              <a:t>Is this secure scheme (M cannot be modified)? </a:t>
            </a:r>
          </a:p>
          <a:p>
            <a:pPr lvl="1" eaLnBrk="1" hangingPunct="1"/>
            <a:r>
              <a:rPr lang="en-US" altLang="en-US" sz="2600" kern="0">
                <a:solidFill>
                  <a:srgbClr val="FF0000"/>
                </a:solidFill>
              </a:rPr>
              <a:t>Case 1:</a:t>
            </a:r>
          </a:p>
          <a:p>
            <a:pPr eaLnBrk="1" hangingPunct="1"/>
            <a:endParaRPr lang="en-US" altLang="en-US" sz="2400" kern="0">
              <a:solidFill>
                <a:srgbClr val="FF0000"/>
              </a:solidFill>
            </a:endParaRPr>
          </a:p>
          <a:p>
            <a:pPr eaLnBrk="1" hangingPunct="1"/>
            <a:endParaRPr lang="en-US" altLang="en-US" sz="2400" kern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98109F-51C3-7437-F29B-96A2BADDB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715" y="1757134"/>
            <a:ext cx="1365300" cy="13106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42AA95E-79DB-FE32-C9FA-3AF17E89C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195" y="1687362"/>
            <a:ext cx="1257554" cy="131069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FFE46AF-364D-A573-3835-0FBC3FA77BA6}"/>
              </a:ext>
            </a:extLst>
          </p:cNvPr>
          <p:cNvCxnSpPr/>
          <p:nvPr/>
        </p:nvCxnSpPr>
        <p:spPr bwMode="auto">
          <a:xfrm>
            <a:off x="2835767" y="2421144"/>
            <a:ext cx="410445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982BFC-C45E-BE05-4253-18EFBF96ED15}"/>
                  </a:ext>
                </a:extLst>
              </p:cNvPr>
              <p:cNvSpPr txBox="1"/>
              <p:nvPr/>
            </p:nvSpPr>
            <p:spPr>
              <a:xfrm>
                <a:off x="3863752" y="1807632"/>
                <a:ext cx="15409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982BFC-C45E-BE05-4253-18EFBF96E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752" y="1807632"/>
                <a:ext cx="154099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3F8DB2-1414-0BA0-B87C-FC7FD745E4D1}"/>
                  </a:ext>
                </a:extLst>
              </p:cNvPr>
              <p:cNvSpPr txBox="1"/>
              <p:nvPr/>
            </p:nvSpPr>
            <p:spPr>
              <a:xfrm>
                <a:off x="3039348" y="2643294"/>
                <a:ext cx="39008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𝑠𝑒𝑐𝑢𝑟𝑒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𝑐h𝑎𝑛𝑛𝑒𝑙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3F8DB2-1414-0BA0-B87C-FC7FD745E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348" y="2643294"/>
                <a:ext cx="390087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3DD473D-E1FD-ED08-F973-E9BA735EF840}"/>
              </a:ext>
            </a:extLst>
          </p:cNvPr>
          <p:cNvSpPr txBox="1"/>
          <p:nvPr/>
        </p:nvSpPr>
        <p:spPr>
          <a:xfrm>
            <a:off x="7943972" y="3067823"/>
            <a:ext cx="2050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tx2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UBUNTO 20 ISO</a:t>
            </a:r>
            <a:endParaRPr lang="en-US" sz="2000">
              <a:solidFill>
                <a:schemeClr val="tx2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DB57B47-CB17-BA30-79E4-86430CCD7F21}"/>
              </a:ext>
            </a:extLst>
          </p:cNvPr>
          <p:cNvCxnSpPr/>
          <p:nvPr/>
        </p:nvCxnSpPr>
        <p:spPr bwMode="auto">
          <a:xfrm>
            <a:off x="2835767" y="3233249"/>
            <a:ext cx="4104456" cy="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 descr="MAC.svg">
            <a:extLst>
              <a:ext uri="{FF2B5EF4-FFF2-40B4-BE49-F238E27FC236}">
                <a16:creationId xmlns:a16="http://schemas.microsoft.com/office/drawing/2014/main" id="{3B987BC9-6759-436B-BDE0-3C5B355C7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979" y="1293846"/>
            <a:ext cx="8258328" cy="45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139803A-1C5F-45ED-A59D-667A7DEA6CA2}"/>
              </a:ext>
            </a:extLst>
          </p:cNvPr>
          <p:cNvSpPr/>
          <p:nvPr/>
        </p:nvSpPr>
        <p:spPr>
          <a:xfrm>
            <a:off x="1719940" y="5908008"/>
            <a:ext cx="95996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https://en.wikipedia.org/wiki/Message_authentication_code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15A51C-6573-4018-B2C9-B5C07117A108}"/>
              </a:ext>
            </a:extLst>
          </p:cNvPr>
          <p:cNvSpPr txBox="1"/>
          <p:nvPr/>
        </p:nvSpPr>
        <p:spPr>
          <a:xfrm>
            <a:off x="5897472" y="3570046"/>
            <a:ext cx="622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tag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AE481CD-B6ED-421D-B40E-2D3A6F2197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40979" y="53198"/>
            <a:ext cx="7344816" cy="792163"/>
          </a:xfrm>
        </p:spPr>
        <p:txBody>
          <a:bodyPr/>
          <a:lstStyle/>
          <a:p>
            <a:pPr eaLnBrk="1" hangingPunct="1"/>
            <a:r>
              <a:rPr lang="en-US" altLang="en-US"/>
              <a:t>Message Authentication Code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A22979F-91B9-44F8-B424-48A82019A2B1}"/>
              </a:ext>
            </a:extLst>
          </p:cNvPr>
          <p:cNvCxnSpPr/>
          <p:nvPr/>
        </p:nvCxnSpPr>
        <p:spPr bwMode="auto">
          <a:xfrm flipH="1">
            <a:off x="1199456" y="3570046"/>
            <a:ext cx="2376264" cy="4350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50D14B6-4965-4149-97EE-245DD768A9FA}"/>
              </a:ext>
            </a:extLst>
          </p:cNvPr>
          <p:cNvSpPr txBox="1"/>
          <p:nvPr/>
        </p:nvSpPr>
        <p:spPr>
          <a:xfrm>
            <a:off x="43462" y="3834346"/>
            <a:ext cx="15969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Collision </a:t>
            </a:r>
          </a:p>
          <a:p>
            <a:r>
              <a:rPr lang="en-US"/>
              <a:t>resistance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8034A9-D066-649D-DCC2-8B8FBA98B3E9}"/>
              </a:ext>
            </a:extLst>
          </p:cNvPr>
          <p:cNvSpPr txBox="1"/>
          <p:nvPr/>
        </p:nvSpPr>
        <p:spPr>
          <a:xfrm>
            <a:off x="2858499" y="4651898"/>
            <a:ext cx="3020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MAC=MAC(M, K)</a:t>
            </a:r>
          </a:p>
        </p:txBody>
      </p:sp>
    </p:spTree>
    <p:extLst>
      <p:ext uri="{BB962C8B-B14F-4D97-AF65-F5344CB8AC3E}">
        <p14:creationId xmlns:p14="http://schemas.microsoft.com/office/powerpoint/2010/main" val="10320924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8AE481CD-B6ED-421D-B40E-2D3A6F2197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40979" y="53198"/>
            <a:ext cx="7344816" cy="792163"/>
          </a:xfrm>
        </p:spPr>
        <p:txBody>
          <a:bodyPr/>
          <a:lstStyle/>
          <a:p>
            <a:pPr eaLnBrk="1" hangingPunct="1"/>
            <a:r>
              <a:rPr lang="en-US" altLang="en-US"/>
              <a:t>Message Authentication Code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81C4FA-4A0D-4A97-8E8F-5CA0D861D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68" y="1052736"/>
            <a:ext cx="11377264" cy="50726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FB3F3E-34ED-6FC8-140A-373FAEA6C208}"/>
              </a:ext>
            </a:extLst>
          </p:cNvPr>
          <p:cNvSpPr txBox="1"/>
          <p:nvPr/>
        </p:nvSpPr>
        <p:spPr>
          <a:xfrm>
            <a:off x="191344" y="6007768"/>
            <a:ext cx="1252939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/>
              <a:t>CMAC: </a:t>
            </a:r>
            <a:r>
              <a:rPr lang="en-US" sz="2600">
                <a:solidFill>
                  <a:srgbClr val="CCCC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en-US" sz="2600">
                <a:solidFill>
                  <a:schemeClr val="tx1">
                    <a:lumMod val="95000"/>
                    <a:lumOff val="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://csrc.nist.gov/pubs/sp/800/38/b/upd1/final</a:t>
            </a:r>
            <a:endParaRPr lang="en-US" sz="2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4555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8AE481CD-B6ED-421D-B40E-2D3A6F2197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99456" y="476672"/>
            <a:ext cx="7344816" cy="792163"/>
          </a:xfrm>
        </p:spPr>
        <p:txBody>
          <a:bodyPr/>
          <a:lstStyle/>
          <a:p>
            <a:pPr eaLnBrk="1" hangingPunct="1"/>
            <a:r>
              <a:rPr lang="en-US" altLang="en-US"/>
              <a:t>Message Authentication Code</a:t>
            </a:r>
            <a:br>
              <a:rPr lang="en-US" altLang="en-US"/>
            </a:br>
            <a:r>
              <a:rPr lang="en-US" altLang="en-US"/>
              <a:t>CMAC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990E4E-077F-D614-413A-295448224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1628800"/>
            <a:ext cx="10994945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7600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>
            <a:extLst>
              <a:ext uri="{FF2B5EF4-FFF2-40B4-BE49-F238E27FC236}">
                <a16:creationId xmlns:a16="http://schemas.microsoft.com/office/drawing/2014/main" id="{F879CE4A-F95D-4E75-9694-95A0A33E69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27848" y="705066"/>
            <a:ext cx="7344816" cy="792163"/>
          </a:xfrm>
        </p:spPr>
        <p:txBody>
          <a:bodyPr/>
          <a:lstStyle/>
          <a:p>
            <a:pPr algn="r" eaLnBrk="1" hangingPunct="1"/>
            <a:r>
              <a:rPr lang="en-US" altLang="en-US"/>
              <a:t>Message Authentication Code</a:t>
            </a:r>
            <a:br>
              <a:rPr lang="en-US" altLang="en-US"/>
            </a:br>
            <a:r>
              <a:rPr 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GMAC</a:t>
            </a:r>
            <a:br>
              <a:rPr lang="en-US"/>
            </a:br>
            <a:endParaRPr lang="en-US" alt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B07BBE3-A4AC-31CA-8063-394759B17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5480" y="169775"/>
            <a:ext cx="8592326" cy="669674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47BB33-434F-E2F6-DAA0-B3FAD13C1871}"/>
              </a:ext>
            </a:extLst>
          </p:cNvPr>
          <p:cNvCxnSpPr/>
          <p:nvPr/>
        </p:nvCxnSpPr>
        <p:spPr bwMode="auto">
          <a:xfrm>
            <a:off x="23011" y="2564904"/>
            <a:ext cx="1137726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3CC5E98-704E-EE91-5F81-87ED09C79666}"/>
              </a:ext>
            </a:extLst>
          </p:cNvPr>
          <p:cNvSpPr txBox="1"/>
          <p:nvPr/>
        </p:nvSpPr>
        <p:spPr>
          <a:xfrm>
            <a:off x="293847" y="3717032"/>
            <a:ext cx="11936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GCM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57EEFE-593E-13DA-3056-F518FB9D6E24}"/>
              </a:ext>
            </a:extLst>
          </p:cNvPr>
          <p:cNvSpPr txBox="1"/>
          <p:nvPr/>
        </p:nvSpPr>
        <p:spPr>
          <a:xfrm>
            <a:off x="142710" y="4960034"/>
            <a:ext cx="1985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(C, auth tag)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545700-0DF5-16EF-317D-20AFE93DFE53}"/>
                  </a:ext>
                </a:extLst>
              </p:cNvPr>
              <p:cNvSpPr txBox="1"/>
              <p:nvPr/>
            </p:nvSpPr>
            <p:spPr>
              <a:xfrm>
                <a:off x="141604" y="4338533"/>
                <a:ext cx="269176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|| …||</m:t>
                      </m:r>
                      <m:sSub>
                        <m:sSubPr>
                          <m:ctrlPr>
                            <a:rPr lang="en-US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545700-0DF5-16EF-317D-20AFE93DF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04" y="4338533"/>
                <a:ext cx="269176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1746EBCA-9B6D-13CE-FA13-56BE8117DE9A}"/>
              </a:ext>
            </a:extLst>
          </p:cNvPr>
          <p:cNvSpPr txBox="1"/>
          <p:nvPr/>
        </p:nvSpPr>
        <p:spPr>
          <a:xfrm>
            <a:off x="6023992" y="188908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….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3B8096-D2F0-0D69-CAAD-3248615914DD}"/>
              </a:ext>
            </a:extLst>
          </p:cNvPr>
          <p:cNvSpPr txBox="1"/>
          <p:nvPr/>
        </p:nvSpPr>
        <p:spPr>
          <a:xfrm>
            <a:off x="6690263" y="3713890"/>
            <a:ext cx="63350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/>
              <a:t>….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85633F-3A6F-6645-EA6B-7028E187CFA8}"/>
              </a:ext>
            </a:extLst>
          </p:cNvPr>
          <p:cNvSpPr txBox="1"/>
          <p:nvPr/>
        </p:nvSpPr>
        <p:spPr>
          <a:xfrm>
            <a:off x="7943334" y="2051517"/>
            <a:ext cx="31290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/>
              <a:t>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7604FD-3991-E95B-E9CB-9BAFAE694EE8}"/>
              </a:ext>
            </a:extLst>
          </p:cNvPr>
          <p:cNvSpPr txBox="1"/>
          <p:nvPr/>
        </p:nvSpPr>
        <p:spPr>
          <a:xfrm>
            <a:off x="7635399" y="592343"/>
            <a:ext cx="63350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/>
              <a:t>….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021E3E-813C-DB56-4B56-93BE122A1903}"/>
              </a:ext>
            </a:extLst>
          </p:cNvPr>
          <p:cNvSpPr txBox="1"/>
          <p:nvPr/>
        </p:nvSpPr>
        <p:spPr>
          <a:xfrm>
            <a:off x="6657499" y="3752636"/>
            <a:ext cx="63350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/>
              <a:t>….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B409D0-AE62-4A2C-2353-5EB1BB72DAFD}"/>
              </a:ext>
            </a:extLst>
          </p:cNvPr>
          <p:cNvSpPr txBox="1"/>
          <p:nvPr/>
        </p:nvSpPr>
        <p:spPr>
          <a:xfrm>
            <a:off x="9407435" y="708718"/>
            <a:ext cx="31290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/>
              <a:t>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791D0D-5E8F-E67F-9A02-E8DD6CA8BE0A}"/>
              </a:ext>
            </a:extLst>
          </p:cNvPr>
          <p:cNvSpPr txBox="1"/>
          <p:nvPr/>
        </p:nvSpPr>
        <p:spPr>
          <a:xfrm>
            <a:off x="9491226" y="2606886"/>
            <a:ext cx="31290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/>
              <a:t>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B11AFC-1D4F-12C4-1C88-FC840935A115}"/>
              </a:ext>
            </a:extLst>
          </p:cNvPr>
          <p:cNvSpPr txBox="1"/>
          <p:nvPr/>
        </p:nvSpPr>
        <p:spPr>
          <a:xfrm>
            <a:off x="6974252" y="2487176"/>
            <a:ext cx="63350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/>
              <a:t>….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DBB84B-C73A-277F-9085-BB15D8F635AB}"/>
              </a:ext>
            </a:extLst>
          </p:cNvPr>
          <p:cNvSpPr txBox="1"/>
          <p:nvPr/>
        </p:nvSpPr>
        <p:spPr>
          <a:xfrm>
            <a:off x="262474" y="5788463"/>
            <a:ext cx="50255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/>
              <a:t>https://csrc.nist.gov/pubs/sp/800/38/d/final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1DD1603-D2EF-7C4A-B119-C860CD12AC09}"/>
                  </a:ext>
                </a:extLst>
              </p:cNvPr>
              <p:cNvSpPr txBox="1"/>
              <p:nvPr/>
            </p:nvSpPr>
            <p:spPr>
              <a:xfrm>
                <a:off x="10170772" y="3798802"/>
                <a:ext cx="1840568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Page 19 for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𝑀𝑢𝑙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1DD1603-D2EF-7C4A-B119-C860CD12A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0772" y="3798802"/>
                <a:ext cx="1840568" cy="954107"/>
              </a:xfrm>
              <a:prstGeom prst="rect">
                <a:avLst/>
              </a:prstGeom>
              <a:blipFill>
                <a:blip r:embed="rId5"/>
                <a:stretch>
                  <a:fillRect l="-6623" t="-6369" r="-5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796C4F87-92E8-049B-D2FB-AEF060FA6245}"/>
              </a:ext>
            </a:extLst>
          </p:cNvPr>
          <p:cNvSpPr txBox="1"/>
          <p:nvPr/>
        </p:nvSpPr>
        <p:spPr>
          <a:xfrm>
            <a:off x="256480" y="6125234"/>
            <a:ext cx="96870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/>
              <a:t>https://csrc.nist.gov/projects/crypto-publication-review-project</a:t>
            </a:r>
          </a:p>
        </p:txBody>
      </p:sp>
    </p:spTree>
    <p:extLst>
      <p:ext uri="{BB962C8B-B14F-4D97-AF65-F5344CB8AC3E}">
        <p14:creationId xmlns:p14="http://schemas.microsoft.com/office/powerpoint/2010/main" val="21535573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>
            <a:extLst>
              <a:ext uri="{FF2B5EF4-FFF2-40B4-BE49-F238E27FC236}">
                <a16:creationId xmlns:a16="http://schemas.microsoft.com/office/drawing/2014/main" id="{F879CE4A-F95D-4E75-9694-95A0A33E69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23120" y="476672"/>
            <a:ext cx="10153128" cy="792163"/>
          </a:xfrm>
        </p:spPr>
        <p:txBody>
          <a:bodyPr/>
          <a:lstStyle/>
          <a:p>
            <a:pPr algn="r" eaLnBrk="1" hangingPunct="1"/>
            <a:r>
              <a:rPr lang="en-US" altLang="en-US"/>
              <a:t>Keyed-Hash Message Authentication Code</a:t>
            </a:r>
            <a:br>
              <a:rPr lang="en-US" altLang="en-US"/>
            </a:br>
            <a:r>
              <a:rPr lang="en-US" altLang="en-US"/>
              <a:t>HMAC</a:t>
            </a:r>
          </a:p>
        </p:txBody>
      </p:sp>
      <p:sp>
        <p:nvSpPr>
          <p:cNvPr id="32774" name="Rectangle 3">
            <a:extLst>
              <a:ext uri="{FF2B5EF4-FFF2-40B4-BE49-F238E27FC236}">
                <a16:creationId xmlns:a16="http://schemas.microsoft.com/office/drawing/2014/main" id="{D365D593-02F0-40EF-B38F-D9839913D6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7408" y="1052736"/>
            <a:ext cx="11064552" cy="338437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/>
              <a:t>A hash family (H) use for message authentication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/>
              <a:t>MAC(K,M) = H</a:t>
            </a:r>
            <a:r>
              <a:rPr lang="en-US" altLang="en-US" sz="2600" baseline="-25000"/>
              <a:t>K</a:t>
            </a:r>
            <a:r>
              <a:rPr lang="en-US" altLang="en-US" sz="2600"/>
              <a:t>(M)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/>
              <a:t>The sender and the receiver share secret 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/>
              <a:t>The sender sends (M, </a:t>
            </a:r>
            <a:r>
              <a:rPr lang="en-US" altLang="en-US" sz="2600" err="1"/>
              <a:t>H</a:t>
            </a:r>
            <a:r>
              <a:rPr lang="en-US" altLang="en-US" sz="2600" baseline="-25000" err="1"/>
              <a:t>k</a:t>
            </a:r>
            <a:r>
              <a:rPr lang="en-US" altLang="en-US" sz="2600"/>
              <a:t>(M))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/>
              <a:t>The receiver receives (X,Y) and verifies that H</a:t>
            </a:r>
            <a:r>
              <a:rPr lang="en-US" altLang="en-US" sz="2600" baseline="-25000"/>
              <a:t>K</a:t>
            </a:r>
            <a:r>
              <a:rPr lang="en-US" altLang="en-US" sz="2600"/>
              <a:t>(X)=Y, if so, then accepts the message as from the sender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/>
              <a:t>To be secure, an adversary shouldn’t be able to come up with (X’,Y’) such that H</a:t>
            </a:r>
            <a:r>
              <a:rPr lang="en-US" altLang="en-US" sz="2600" baseline="-25000"/>
              <a:t>K</a:t>
            </a:r>
            <a:r>
              <a:rPr lang="en-US" altLang="en-US" sz="2600"/>
              <a:t>(X’)=Y’.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E4E354-B2EA-47DD-761A-C3BCB824C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117" y="4575311"/>
            <a:ext cx="1193399" cy="11456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216A406-FF3E-2A72-1779-5FEDEAAEB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168" y="4564763"/>
            <a:ext cx="1171333" cy="1220826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578BF28-C45D-A665-D6DA-1CA1E9BD33EA}"/>
              </a:ext>
            </a:extLst>
          </p:cNvPr>
          <p:cNvCxnSpPr/>
          <p:nvPr/>
        </p:nvCxnSpPr>
        <p:spPr bwMode="auto">
          <a:xfrm>
            <a:off x="3085628" y="5491307"/>
            <a:ext cx="410445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A32FA3-DAA1-3753-3C3E-C99C21087609}"/>
                  </a:ext>
                </a:extLst>
              </p:cNvPr>
              <p:cNvSpPr txBox="1"/>
              <p:nvPr/>
            </p:nvSpPr>
            <p:spPr>
              <a:xfrm>
                <a:off x="3940031" y="4939966"/>
                <a:ext cx="257326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/>
                  <a:t>, tag=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A32FA3-DAA1-3753-3C3E-C99C21087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031" y="4939966"/>
                <a:ext cx="2573269" cy="523220"/>
              </a:xfrm>
              <a:prstGeom prst="rect">
                <a:avLst/>
              </a:prstGeom>
              <a:blipFill>
                <a:blip r:embed="rId4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BE31C8A-A8F4-CA6C-65D5-AC2FDD15AC6D}"/>
                  </a:ext>
                </a:extLst>
              </p:cNvPr>
              <p:cNvSpPr/>
              <p:nvPr/>
            </p:nvSpPr>
            <p:spPr>
              <a:xfrm>
                <a:off x="2425009" y="4685049"/>
                <a:ext cx="53540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BE31C8A-A8F4-CA6C-65D5-AC2FDD15AC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009" y="4685049"/>
                <a:ext cx="53540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B7CF6AF-31E3-67CE-B039-BC8E9542DA1A}"/>
                  </a:ext>
                </a:extLst>
              </p:cNvPr>
              <p:cNvSpPr/>
              <p:nvPr/>
            </p:nvSpPr>
            <p:spPr>
              <a:xfrm>
                <a:off x="7225217" y="4774982"/>
                <a:ext cx="53540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B7CF6AF-31E3-67CE-B039-BC8E9542DA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5217" y="4774982"/>
                <a:ext cx="53540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B0EAD5B-9D9D-9338-6858-C2F05ED715E5}"/>
                  </a:ext>
                </a:extLst>
              </p:cNvPr>
              <p:cNvSpPr txBox="1"/>
              <p:nvPr/>
            </p:nvSpPr>
            <p:spPr>
              <a:xfrm>
                <a:off x="6277643" y="5829178"/>
                <a:ext cx="45322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𝑡𝑎𝑔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US"/>
                  <a:t>?=tag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B0EAD5B-9D9D-9338-6858-C2F05ED71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643" y="5829178"/>
                <a:ext cx="4532233" cy="523220"/>
              </a:xfrm>
              <a:prstGeom prst="rect">
                <a:avLst/>
              </a:prstGeom>
              <a:blipFill>
                <a:blip r:embed="rId7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166EB205-B836-4368-BB64-A87D59C66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6" y="45813"/>
            <a:ext cx="7344816" cy="792163"/>
          </a:xfrm>
        </p:spPr>
        <p:txBody>
          <a:bodyPr/>
          <a:lstStyle/>
          <a:p>
            <a:r>
              <a:rPr lang="en-US" altLang="en-US"/>
              <a:t>Security Requirements for MAC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DCD6BCD9-A8E5-4EB2-8B5C-148A88566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16" y="945356"/>
            <a:ext cx="10363200" cy="4967287"/>
          </a:xfrm>
        </p:spPr>
        <p:txBody>
          <a:bodyPr/>
          <a:lstStyle/>
          <a:p>
            <a:r>
              <a:rPr lang="en-US" altLang="en-US" sz="2600"/>
              <a:t>Resist the Existential Forgery under Chosen Plaintext Attack</a:t>
            </a:r>
          </a:p>
          <a:p>
            <a:pPr lvl="1"/>
            <a:r>
              <a:rPr lang="en-US" altLang="en-US" sz="2600"/>
              <a:t>Challenger chooses a random key K</a:t>
            </a:r>
          </a:p>
          <a:p>
            <a:pPr lvl="1"/>
            <a:r>
              <a:rPr lang="en-US" altLang="en-US" sz="2600"/>
              <a:t>Adversary chooses a number of messages M</a:t>
            </a:r>
            <a:r>
              <a:rPr lang="en-US" altLang="en-US" sz="2600" baseline="-25000"/>
              <a:t>1</a:t>
            </a:r>
            <a:r>
              <a:rPr lang="en-US" altLang="en-US" sz="2600"/>
              <a:t>, M</a:t>
            </a:r>
            <a:r>
              <a:rPr lang="en-US" altLang="en-US" sz="2600" baseline="-25000"/>
              <a:t>2</a:t>
            </a:r>
            <a:r>
              <a:rPr lang="en-US" altLang="en-US" sz="2600"/>
              <a:t>, .., M</a:t>
            </a:r>
            <a:r>
              <a:rPr lang="en-US" altLang="en-US" sz="2600" baseline="-25000"/>
              <a:t>n</a:t>
            </a:r>
            <a:r>
              <a:rPr lang="en-US" altLang="en-US" sz="2600"/>
              <a:t>, and obtains </a:t>
            </a:r>
            <a:r>
              <a:rPr lang="en-US" altLang="en-US" sz="2600" err="1"/>
              <a:t>t</a:t>
            </a:r>
            <a:r>
              <a:rPr lang="en-US" altLang="en-US" sz="2600" baseline="-25000" err="1"/>
              <a:t>j</a:t>
            </a:r>
            <a:r>
              <a:rPr lang="en-US" altLang="en-US" sz="2600"/>
              <a:t>=MAC(</a:t>
            </a:r>
            <a:r>
              <a:rPr lang="en-US" altLang="en-US" sz="2600" err="1"/>
              <a:t>K,M</a:t>
            </a:r>
            <a:r>
              <a:rPr lang="en-US" altLang="en-US" sz="2600" baseline="-25000" err="1"/>
              <a:t>j</a:t>
            </a:r>
            <a:r>
              <a:rPr lang="en-US" altLang="en-US" sz="2600"/>
              <a:t>) for 1</a:t>
            </a:r>
            <a:r>
              <a:rPr lang="en-US" altLang="en-US" sz="2600">
                <a:sym typeface="Symbol" panose="05050102010706020507" pitchFamily="18" charset="2"/>
              </a:rPr>
              <a:t>jn</a:t>
            </a:r>
            <a:endParaRPr lang="en-US" altLang="en-US" sz="2600"/>
          </a:p>
          <a:p>
            <a:pPr lvl="1"/>
            <a:r>
              <a:rPr lang="en-US" altLang="en-US" sz="2600"/>
              <a:t>Adversary outputs M’ and t’</a:t>
            </a:r>
          </a:p>
          <a:p>
            <a:pPr lvl="1"/>
            <a:r>
              <a:rPr lang="en-US" altLang="en-US" sz="2600"/>
              <a:t>Adversary wins if </a:t>
            </a:r>
            <a:r>
              <a:rPr lang="en-US" altLang="en-US" sz="2600">
                <a:sym typeface="Symbol" panose="05050102010706020507" pitchFamily="18" charset="2"/>
              </a:rPr>
              <a:t>j </a:t>
            </a:r>
            <a:r>
              <a:rPr lang="en-US" altLang="en-US" sz="2600"/>
              <a:t>M’≠</a:t>
            </a:r>
            <a:r>
              <a:rPr lang="en-US" altLang="en-US" sz="2600" err="1"/>
              <a:t>M</a:t>
            </a:r>
            <a:r>
              <a:rPr lang="en-US" altLang="en-US" sz="2600" baseline="-25000" err="1"/>
              <a:t>j</a:t>
            </a:r>
            <a:r>
              <a:rPr lang="en-US" altLang="en-US" sz="2600"/>
              <a:t>, and t’=MAC(K,M’)</a:t>
            </a:r>
          </a:p>
          <a:p>
            <a:pPr lvl="1"/>
            <a:endParaRPr lang="en-US" altLang="en-US" sz="2600"/>
          </a:p>
          <a:p>
            <a:r>
              <a:rPr lang="en-US" altLang="en-US" sz="2600"/>
              <a:t>Basically, adversary cannot create the MAC for a message for which it hasn’t seen an MAC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11860179-C6CC-45F4-942D-9F9BA6A54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472" y="0"/>
            <a:ext cx="8316416" cy="792163"/>
          </a:xfrm>
        </p:spPr>
        <p:txBody>
          <a:bodyPr/>
          <a:lstStyle/>
          <a:p>
            <a:r>
              <a:rPr lang="en-US" altLang="en-US" sz="3500"/>
              <a:t>Constructing MAC from Hash Functions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77286DFC-A6C4-4310-B891-AC58A853D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/>
              <a:t>Let h be a one-way hash function (SHA2)</a:t>
            </a:r>
          </a:p>
          <a:p>
            <a:r>
              <a:rPr lang="en-US" altLang="en-US" sz="2600"/>
              <a:t>MAC(K,M) </a:t>
            </a:r>
            <a:r>
              <a:rPr lang="en-US" altLang="en-US" sz="2600">
                <a:solidFill>
                  <a:srgbClr val="FF0000"/>
                </a:solidFill>
              </a:rPr>
              <a:t>= h(K || M), </a:t>
            </a:r>
            <a:r>
              <a:rPr lang="en-US" altLang="en-US" sz="2600"/>
              <a:t>where || denote concatenation</a:t>
            </a:r>
          </a:p>
          <a:p>
            <a:pPr lvl="1"/>
            <a:r>
              <a:rPr lang="en-US" altLang="en-US" sz="2600">
                <a:solidFill>
                  <a:srgbClr val="FF0000"/>
                </a:solidFill>
              </a:rPr>
              <a:t>Insecure as MAC</a:t>
            </a:r>
          </a:p>
          <a:p>
            <a:pPr lvl="1"/>
            <a:r>
              <a:rPr lang="en-US" altLang="en-US" sz="2600"/>
              <a:t>Because of the </a:t>
            </a:r>
            <a:r>
              <a:rPr lang="en-US" altLang="en-US" sz="2600">
                <a:solidFill>
                  <a:srgbClr val="FF0000"/>
                </a:solidFill>
              </a:rPr>
              <a:t>Merkle-</a:t>
            </a:r>
            <a:r>
              <a:rPr lang="en-US" altLang="en-US" sz="2600" err="1">
                <a:solidFill>
                  <a:srgbClr val="FF0000"/>
                </a:solidFill>
              </a:rPr>
              <a:t>Damgard</a:t>
            </a:r>
            <a:r>
              <a:rPr lang="en-US" altLang="en-US" sz="2600">
                <a:solidFill>
                  <a:srgbClr val="FF0000"/>
                </a:solidFill>
              </a:rPr>
              <a:t> </a:t>
            </a:r>
            <a:r>
              <a:rPr lang="en-US" altLang="en-US" sz="2600"/>
              <a:t>construction for hash functions, given M and t=h(K || M), adversary can compute M’=M||Pad(M)||X and t’, such that h(K||M’) = t’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2">
            <a:extLst>
              <a:ext uri="{FF2B5EF4-FFF2-40B4-BE49-F238E27FC236}">
                <a16:creationId xmlns:a16="http://schemas.microsoft.com/office/drawing/2014/main" id="{EFC8EEC9-41CA-489B-A4CF-25CF249202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99456" y="422834"/>
            <a:ext cx="10920535" cy="792163"/>
          </a:xfrm>
        </p:spPr>
        <p:txBody>
          <a:bodyPr/>
          <a:lstStyle/>
          <a:p>
            <a:pPr eaLnBrk="1" hangingPunct="1"/>
            <a:r>
              <a:rPr lang="en-US" altLang="en-US" sz="3500"/>
              <a:t>Constructing MAC from Cryptographic Hash Functions</a:t>
            </a:r>
            <a:br>
              <a:rPr lang="en-US" altLang="en-US" sz="3500"/>
            </a:br>
            <a:r>
              <a:rPr lang="en-US" altLang="en-US" sz="3500"/>
              <a:t>HMAC</a:t>
            </a:r>
            <a:endParaRPr lang="en-AU" altLang="en-US" sz="35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46" name="Rectangle 3">
                <a:extLst>
                  <a:ext uri="{FF2B5EF4-FFF2-40B4-BE49-F238E27FC236}">
                    <a16:creationId xmlns:a16="http://schemas.microsoft.com/office/drawing/2014/main" id="{05264E3F-703A-4D84-B9B2-8633BC35A5FA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92051" y="2440181"/>
                <a:ext cx="9863881" cy="2057400"/>
              </a:xfrm>
            </p:spPr>
            <p:txBody>
              <a:bodyPr/>
              <a:lstStyle/>
              <a:p>
                <a:pPr eaLnBrk="1" hangingPunct="1"/>
                <a:r>
                  <a:rPr lang="en-AU" altLang="en-US" sz="2400"/>
                  <a:t>K</a:t>
                </a:r>
                <a:r>
                  <a:rPr lang="en-AU" altLang="en-US" sz="2400" baseline="30000"/>
                  <a:t>+</a:t>
                </a:r>
                <a:r>
                  <a:rPr lang="en-AU" altLang="en-US" sz="2400"/>
                  <a:t> =</a:t>
                </a:r>
                <a14:m>
                  <m:oMath xmlns:m="http://schemas.openxmlformats.org/officeDocument/2006/math">
                    <m:r>
                      <a:rPr lang="en-AU" altLang="en-US" sz="240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AU" altLang="en-US" sz="2400" i="1" smtClean="0">
                        <a:latin typeface="Cambria Math" panose="02040503050406030204" pitchFamily="18" charset="0"/>
                      </a:rPr>
                      <m:t>||</m:t>
                    </m:r>
                    <m:sSup>
                      <m:sSup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altLang="en-US" sz="24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p>
                        <m:r>
                          <a:rPr lang="en-US" altLang="en-US" sz="240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en-US" sz="2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400"/>
                  <a:t>(</a:t>
                </a:r>
                <a:r>
                  <a:rPr lang="en-AU" altLang="en-US" sz="2400"/>
                  <a:t>to B bytes, the input block size of the hash function)</a:t>
                </a:r>
              </a:p>
              <a:p>
                <a:pPr eaLnBrk="1" hangingPunct="1"/>
                <a:r>
                  <a:rPr lang="en-US" altLang="en-US" sz="2400" err="1"/>
                  <a:t>ipad</a:t>
                </a:r>
                <a:r>
                  <a:rPr lang="en-US" altLang="en-US" sz="2400"/>
                  <a:t> = 0x36 </a:t>
                </a:r>
                <a:r>
                  <a:rPr lang="en-US" altLang="en-US" sz="2400" err="1"/>
                  <a:t>0x36</a:t>
                </a:r>
                <a:r>
                  <a:rPr lang="en-US" altLang="en-US" sz="2400"/>
                  <a:t> … 0x36 (repeated B times)</a:t>
                </a:r>
              </a:p>
              <a:p>
                <a:pPr eaLnBrk="1" hangingPunct="1"/>
                <a:r>
                  <a:rPr lang="en-US" altLang="en-US" sz="2400" err="1"/>
                  <a:t>opad</a:t>
                </a:r>
                <a:r>
                  <a:rPr lang="en-US" altLang="en-US" sz="2400"/>
                  <a:t> = 0x5C </a:t>
                </a:r>
                <a:r>
                  <a:rPr lang="en-US" altLang="en-US" sz="2400" err="1"/>
                  <a:t>0x5C</a:t>
                </a:r>
                <a:r>
                  <a:rPr lang="en-US" altLang="en-US" sz="2400"/>
                  <a:t> …. 0x5C (repeated B times). </a:t>
                </a:r>
                <a:endParaRPr lang="en-AU" altLang="en-US" sz="2400"/>
              </a:p>
            </p:txBody>
          </p:sp>
        </mc:Choice>
        <mc:Fallback xmlns="">
          <p:sp>
            <p:nvSpPr>
              <p:cNvPr id="35846" name="Rectangle 3">
                <a:extLst>
                  <a:ext uri="{FF2B5EF4-FFF2-40B4-BE49-F238E27FC236}">
                    <a16:creationId xmlns:a16="http://schemas.microsoft.com/office/drawing/2014/main" id="{05264E3F-703A-4D84-B9B2-8633BC35A5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92051" y="2440181"/>
                <a:ext cx="9863881" cy="2057400"/>
              </a:xfrm>
              <a:blipFill>
                <a:blip r:embed="rId3"/>
                <a:stretch>
                  <a:fillRect l="-1236" t="-5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47" name="Text Box 4">
            <a:extLst>
              <a:ext uri="{FF2B5EF4-FFF2-40B4-BE49-F238E27FC236}">
                <a16:creationId xmlns:a16="http://schemas.microsoft.com/office/drawing/2014/main" id="{79F99FAC-CB4C-4A0C-955A-8005C0333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957" y="1226219"/>
            <a:ext cx="82365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endParaRPr lang="en-AU" altLang="en-US">
              <a:latin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AU" altLang="en-US">
                <a:latin typeface="Arial" panose="020B0604020202020204" pitchFamily="34" charset="0"/>
              </a:rPr>
              <a:t>HMAC</a:t>
            </a:r>
            <a:r>
              <a:rPr lang="en-AU" altLang="en-US" baseline="-25000">
                <a:latin typeface="Arial" panose="020B0604020202020204" pitchFamily="34" charset="0"/>
              </a:rPr>
              <a:t>K</a:t>
            </a:r>
            <a:r>
              <a:rPr lang="en-AU" altLang="en-US">
                <a:latin typeface="Arial" panose="020B0604020202020204" pitchFamily="34" charset="0"/>
              </a:rPr>
              <a:t>[M] = Hash[(K</a:t>
            </a:r>
            <a:r>
              <a:rPr lang="en-AU" altLang="en-US" baseline="30000">
                <a:latin typeface="Arial" panose="020B0604020202020204" pitchFamily="34" charset="0"/>
              </a:rPr>
              <a:t>+</a:t>
            </a:r>
            <a:r>
              <a:rPr lang="en-AU" altLang="en-US">
                <a:latin typeface="Arial" panose="020B0604020202020204" pitchFamily="34" charset="0"/>
              </a:rPr>
              <a:t> </a:t>
            </a:r>
            <a:r>
              <a:rPr lang="en-AU" altLang="en-US">
                <a:latin typeface="Arial" panose="020B0604020202020204" pitchFamily="34" charset="0"/>
                <a:sym typeface="Symbol" panose="05050102010706020507" pitchFamily="18" charset="2"/>
              </a:rPr>
              <a:t></a:t>
            </a:r>
            <a:r>
              <a:rPr lang="en-AU" altLang="en-US">
                <a:latin typeface="Arial" panose="020B0604020202020204" pitchFamily="34" charset="0"/>
              </a:rPr>
              <a:t> </a:t>
            </a:r>
            <a:r>
              <a:rPr lang="en-AU" altLang="en-US" err="1">
                <a:latin typeface="Arial" panose="020B0604020202020204" pitchFamily="34" charset="0"/>
              </a:rPr>
              <a:t>opad</a:t>
            </a:r>
            <a:r>
              <a:rPr lang="en-AU" altLang="en-US">
                <a:latin typeface="Arial" panose="020B0604020202020204" pitchFamily="34" charset="0"/>
              </a:rPr>
              <a:t>) || </a:t>
            </a:r>
            <a:r>
              <a:rPr lang="en-AU" altLang="en-US">
                <a:solidFill>
                  <a:schemeClr val="accent2"/>
                </a:solidFill>
                <a:latin typeface="Arial" panose="020B0604020202020204" pitchFamily="34" charset="0"/>
              </a:rPr>
              <a:t>Hash[(K</a:t>
            </a:r>
            <a:r>
              <a:rPr lang="en-AU" altLang="en-US" baseline="30000">
                <a:solidFill>
                  <a:schemeClr val="accent2"/>
                </a:solidFill>
                <a:latin typeface="Arial" panose="020B0604020202020204" pitchFamily="34" charset="0"/>
              </a:rPr>
              <a:t>+</a:t>
            </a:r>
            <a:r>
              <a:rPr lang="en-AU" altLang="en-US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AU" altLang="en-US">
                <a:solidFill>
                  <a:schemeClr val="accent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</a:t>
            </a:r>
            <a:r>
              <a:rPr lang="en-AU" altLang="en-US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AU" altLang="en-US" err="1">
                <a:solidFill>
                  <a:schemeClr val="accent2"/>
                </a:solidFill>
                <a:latin typeface="Arial" panose="020B0604020202020204" pitchFamily="34" charset="0"/>
              </a:rPr>
              <a:t>ipad</a:t>
            </a:r>
            <a:r>
              <a:rPr lang="en-AU" altLang="en-US">
                <a:solidFill>
                  <a:schemeClr val="accent2"/>
                </a:solidFill>
                <a:latin typeface="Arial" panose="020B0604020202020204" pitchFamily="34" charset="0"/>
              </a:rPr>
              <a:t>)||M)]</a:t>
            </a:r>
            <a:r>
              <a:rPr lang="en-AU" altLang="en-US">
                <a:latin typeface="Arial" panose="020B0604020202020204" pitchFamily="34" charset="0"/>
              </a:rPr>
              <a:t>]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5848" name="TextBox 1">
            <a:extLst>
              <a:ext uri="{FF2B5EF4-FFF2-40B4-BE49-F238E27FC236}">
                <a16:creationId xmlns:a16="http://schemas.microsoft.com/office/drawing/2014/main" id="{913330A9-F2EA-47F6-AE4F-1AD474AC8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2051" y="4052769"/>
            <a:ext cx="5943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At high level, </a:t>
            </a:r>
            <a:r>
              <a:rPr lang="en-AU" altLang="en-US">
                <a:latin typeface="Arial" panose="020B0604020202020204" pitchFamily="34" charset="0"/>
              </a:rPr>
              <a:t>HMAC</a:t>
            </a:r>
            <a:r>
              <a:rPr lang="en-AU" altLang="en-US" baseline="-25000">
                <a:latin typeface="Arial" panose="020B0604020202020204" pitchFamily="34" charset="0"/>
              </a:rPr>
              <a:t>K</a:t>
            </a:r>
            <a:r>
              <a:rPr lang="en-AU" altLang="en-US">
                <a:latin typeface="Arial" panose="020B0604020202020204" pitchFamily="34" charset="0"/>
              </a:rPr>
              <a:t>[M] = H(K || H(K || M))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61" name="Text Box 188">
            <a:extLst>
              <a:ext uri="{FF2B5EF4-FFF2-40B4-BE49-F238E27FC236}">
                <a16:creationId xmlns:a16="http://schemas.microsoft.com/office/drawing/2014/main" id="{98A26F8A-6C38-4C20-BEEB-8ED5529A7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5480" y="232582"/>
            <a:ext cx="7239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600">
                <a:latin typeface="+mj-lt"/>
              </a:rPr>
              <a:t>SHA-1, SHA-2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88C0F7-BBEA-4F17-A4D8-8345BFD40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0" y="1150432"/>
            <a:ext cx="9048750" cy="2790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53ABC7-8CF6-42CF-B07F-1AF02BB15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250" y="3941257"/>
            <a:ext cx="8077200" cy="220186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B43A4A4-2482-4245-9143-6F16A0954785}"/>
              </a:ext>
            </a:extLst>
          </p:cNvPr>
          <p:cNvSpPr/>
          <p:nvPr/>
        </p:nvSpPr>
        <p:spPr>
          <a:xfrm>
            <a:off x="8205664" y="4203601"/>
            <a:ext cx="23670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/>
              <a:t>Merkle-Damgard Construction </a:t>
            </a:r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82FED7-62E5-6687-F64F-5837C9F4DCBD}"/>
              </a:ext>
            </a:extLst>
          </p:cNvPr>
          <p:cNvSpPr txBox="1"/>
          <p:nvPr/>
        </p:nvSpPr>
        <p:spPr>
          <a:xfrm>
            <a:off x="551384" y="5991671"/>
            <a:ext cx="98650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https://csrc.nist.gov/publications/fips#fips180-4</a:t>
            </a:r>
          </a:p>
        </p:txBody>
      </p:sp>
    </p:spTree>
    <p:extLst>
      <p:ext uri="{BB962C8B-B14F-4D97-AF65-F5344CB8AC3E}">
        <p14:creationId xmlns:p14="http://schemas.microsoft.com/office/powerpoint/2010/main" val="30388649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>
            <a:extLst>
              <a:ext uri="{FF2B5EF4-FFF2-40B4-BE49-F238E27FC236}">
                <a16:creationId xmlns:a16="http://schemas.microsoft.com/office/drawing/2014/main" id="{023770A7-B07D-414C-B09D-0830352D5A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55135" y="167517"/>
            <a:ext cx="8352928" cy="7921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200">
                <a:ea typeface="宋体" charset="-122"/>
              </a:rPr>
              <a:t>Authentication and Integrity checking</a:t>
            </a:r>
            <a:endParaRPr lang="zh-CN" altLang="en-US" sz="3200">
              <a:ea typeface="宋体" charset="-122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DB05B8A-F4E3-4826-A672-BA3D7999A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296" y="986349"/>
            <a:ext cx="1193399" cy="11456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55BCFE7-1370-4E66-B3D7-1A9775462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4500" y="854761"/>
            <a:ext cx="1171333" cy="122082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996158-D7C6-4227-BB8C-187D700EDB6A}"/>
              </a:ext>
            </a:extLst>
          </p:cNvPr>
          <p:cNvCxnSpPr/>
          <p:nvPr/>
        </p:nvCxnSpPr>
        <p:spPr bwMode="auto">
          <a:xfrm>
            <a:off x="3287688" y="1858372"/>
            <a:ext cx="410445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3C70A0-DF5E-44D9-8926-DEAB1C627F6C}"/>
                  </a:ext>
                </a:extLst>
              </p:cNvPr>
              <p:cNvSpPr txBox="1"/>
              <p:nvPr/>
            </p:nvSpPr>
            <p:spPr>
              <a:xfrm>
                <a:off x="3736926" y="1290633"/>
                <a:ext cx="28334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tag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3C70A0-DF5E-44D9-8926-DEAB1C627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926" y="1290633"/>
                <a:ext cx="2833468" cy="523220"/>
              </a:xfrm>
              <a:prstGeom prst="rect">
                <a:avLst/>
              </a:prstGeom>
              <a:blipFill>
                <a:blip r:embed="rId5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B4BBA50-97E0-4816-BAC5-9FBF8FC2E86E}"/>
                  </a:ext>
                </a:extLst>
              </p:cNvPr>
              <p:cNvSpPr/>
              <p:nvPr/>
            </p:nvSpPr>
            <p:spPr>
              <a:xfrm>
                <a:off x="1070554" y="959723"/>
                <a:ext cx="53540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B4BBA50-97E0-4816-BAC5-9FBF8FC2E8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554" y="959723"/>
                <a:ext cx="53540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5034D67-05B0-4846-816D-DC1344FAB4FB}"/>
                  </a:ext>
                </a:extLst>
              </p:cNvPr>
              <p:cNvSpPr/>
              <p:nvPr/>
            </p:nvSpPr>
            <p:spPr>
              <a:xfrm>
                <a:off x="9446358" y="986349"/>
                <a:ext cx="53540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5034D67-05B0-4846-816D-DC1344FAB4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6358" y="986349"/>
                <a:ext cx="53540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C38D546-FE9A-4142-AC3D-566F8670CE75}"/>
              </a:ext>
            </a:extLst>
          </p:cNvPr>
          <p:cNvCxnSpPr/>
          <p:nvPr/>
        </p:nvCxnSpPr>
        <p:spPr bwMode="auto">
          <a:xfrm>
            <a:off x="0" y="2132013"/>
            <a:ext cx="118566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Text Box 4">
            <a:extLst>
              <a:ext uri="{FF2B5EF4-FFF2-40B4-BE49-F238E27FC236}">
                <a16:creationId xmlns:a16="http://schemas.microsoft.com/office/drawing/2014/main" id="{8F6898DB-F395-4F81-95EB-53CF56C91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8379" y="2332889"/>
            <a:ext cx="722665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endParaRPr lang="en-AU" altLang="en-US">
              <a:latin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AU" altLang="en-US">
                <a:latin typeface="Arial" panose="020B0604020202020204" pitchFamily="34" charset="0"/>
              </a:rPr>
              <a:t>h(K, M) = h[(K</a:t>
            </a:r>
            <a:r>
              <a:rPr lang="en-AU" altLang="en-US" baseline="30000">
                <a:latin typeface="Arial" panose="020B0604020202020204" pitchFamily="34" charset="0"/>
              </a:rPr>
              <a:t>+</a:t>
            </a:r>
            <a:r>
              <a:rPr lang="en-AU" altLang="en-US">
                <a:latin typeface="Arial" panose="020B0604020202020204" pitchFamily="34" charset="0"/>
              </a:rPr>
              <a:t> </a:t>
            </a:r>
            <a:r>
              <a:rPr lang="en-AU" altLang="en-US">
                <a:latin typeface="Arial" panose="020B0604020202020204" pitchFamily="34" charset="0"/>
                <a:sym typeface="Symbol" panose="05050102010706020507" pitchFamily="18" charset="2"/>
              </a:rPr>
              <a:t></a:t>
            </a:r>
            <a:r>
              <a:rPr lang="en-AU" altLang="en-US">
                <a:latin typeface="Arial" panose="020B0604020202020204" pitchFamily="34" charset="0"/>
              </a:rPr>
              <a:t> </a:t>
            </a:r>
            <a:r>
              <a:rPr lang="en-AU" altLang="en-US" err="1">
                <a:latin typeface="Arial" panose="020B0604020202020204" pitchFamily="34" charset="0"/>
              </a:rPr>
              <a:t>opad</a:t>
            </a:r>
            <a:r>
              <a:rPr lang="en-AU" altLang="en-US">
                <a:latin typeface="Arial" panose="020B0604020202020204" pitchFamily="34" charset="0"/>
              </a:rPr>
              <a:t>) || </a:t>
            </a:r>
            <a:r>
              <a:rPr lang="en-AU" altLang="en-US">
                <a:solidFill>
                  <a:schemeClr val="accent2"/>
                </a:solidFill>
                <a:latin typeface="Arial" panose="020B0604020202020204" pitchFamily="34" charset="0"/>
              </a:rPr>
              <a:t>Hash[(K</a:t>
            </a:r>
            <a:r>
              <a:rPr lang="en-AU" altLang="en-US" baseline="30000">
                <a:solidFill>
                  <a:schemeClr val="accent2"/>
                </a:solidFill>
                <a:latin typeface="Arial" panose="020B0604020202020204" pitchFamily="34" charset="0"/>
              </a:rPr>
              <a:t>+</a:t>
            </a:r>
            <a:r>
              <a:rPr lang="en-AU" altLang="en-US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AU" altLang="en-US">
                <a:solidFill>
                  <a:schemeClr val="accent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</a:t>
            </a:r>
            <a:r>
              <a:rPr lang="en-AU" altLang="en-US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AU" altLang="en-US" err="1">
                <a:solidFill>
                  <a:schemeClr val="accent2"/>
                </a:solidFill>
                <a:latin typeface="Arial" panose="020B0604020202020204" pitchFamily="34" charset="0"/>
              </a:rPr>
              <a:t>ipad</a:t>
            </a:r>
            <a:r>
              <a:rPr lang="en-AU" altLang="en-US">
                <a:solidFill>
                  <a:schemeClr val="accent2"/>
                </a:solidFill>
                <a:latin typeface="Arial" panose="020B0604020202020204" pitchFamily="34" charset="0"/>
              </a:rPr>
              <a:t>)||M)]</a:t>
            </a:r>
            <a:r>
              <a:rPr lang="en-AU" altLang="en-US">
                <a:latin typeface="Arial" panose="020B0604020202020204" pitchFamily="34" charset="0"/>
              </a:rPr>
              <a:t>]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92B6157-977E-480D-8C76-89505CADF396}"/>
                  </a:ext>
                </a:extLst>
              </p:cNvPr>
              <p:cNvSpPr/>
              <p:nvPr/>
            </p:nvSpPr>
            <p:spPr>
              <a:xfrm>
                <a:off x="1511296" y="3460440"/>
                <a:ext cx="10009112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/>
                <a:r>
                  <a:rPr lang="en-AU" altLang="en-US"/>
                  <a:t>K</a:t>
                </a:r>
                <a:r>
                  <a:rPr lang="en-AU" altLang="en-US" baseline="30000"/>
                  <a:t>+</a:t>
                </a:r>
                <a:r>
                  <a:rPr lang="en-AU" altLang="en-US"/>
                  <a:t> =</a:t>
                </a:r>
                <a14:m>
                  <m:oMath xmlns:m="http://schemas.openxmlformats.org/officeDocument/2006/math">
                    <m:r>
                      <a:rPr lang="en-AU" alt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AU" altLang="en-US" i="1">
                        <a:latin typeface="Cambria Math" panose="02040503050406030204" pitchFamily="18" charset="0"/>
                      </a:rPr>
                      <m:t>||</m:t>
                    </m:r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alt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/>
                  <a:t>(</a:t>
                </a:r>
                <a:r>
                  <a:rPr lang="en-AU" altLang="en-US"/>
                  <a:t>to B bytes, the input </a:t>
                </a:r>
                <a:r>
                  <a:rPr lang="en-AU" altLang="en-US">
                    <a:solidFill>
                      <a:srgbClr val="FF0000"/>
                    </a:solidFill>
                  </a:rPr>
                  <a:t>block size </a:t>
                </a:r>
                <a:r>
                  <a:rPr lang="en-AU" altLang="en-US"/>
                  <a:t>of the hash function)</a:t>
                </a:r>
              </a:p>
              <a:p>
                <a:pPr eaLnBrk="1" hangingPunct="1"/>
                <a:r>
                  <a:rPr lang="en-US" altLang="en-US" sz="2800" err="1"/>
                  <a:t>ipad</a:t>
                </a:r>
                <a:r>
                  <a:rPr lang="en-US" altLang="en-US" sz="2800"/>
                  <a:t> = 0x36 </a:t>
                </a:r>
                <a:r>
                  <a:rPr lang="en-US" altLang="en-US" sz="2800" err="1"/>
                  <a:t>0x36</a:t>
                </a:r>
                <a:r>
                  <a:rPr lang="en-US" altLang="en-US" sz="2800"/>
                  <a:t> … 0x36 (repeated B times)</a:t>
                </a:r>
              </a:p>
              <a:p>
                <a:pPr eaLnBrk="1" hangingPunct="1"/>
                <a:r>
                  <a:rPr lang="en-US" altLang="en-US" sz="2800" err="1"/>
                  <a:t>opad</a:t>
                </a:r>
                <a:r>
                  <a:rPr lang="en-US" altLang="en-US" sz="2800"/>
                  <a:t> = 0x5C </a:t>
                </a:r>
                <a:r>
                  <a:rPr lang="en-US" altLang="en-US" sz="2800" err="1"/>
                  <a:t>0x5C</a:t>
                </a:r>
                <a:r>
                  <a:rPr lang="en-US" altLang="en-US" sz="2800"/>
                  <a:t> …. 0x5C (repeated B times). </a:t>
                </a:r>
                <a:endParaRPr lang="en-AU" altLang="en-US" sz="280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92B6157-977E-480D-8C76-89505CADF3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296" y="3460440"/>
                <a:ext cx="10009112" cy="1384995"/>
              </a:xfrm>
              <a:prstGeom prst="rect">
                <a:avLst/>
              </a:prstGeom>
              <a:blipFill>
                <a:blip r:embed="rId8"/>
                <a:stretch>
                  <a:fillRect l="-1279" t="-4846" b="-1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4EC2E12-303A-7986-78AD-BEEE47BBA209}"/>
              </a:ext>
            </a:extLst>
          </p:cNvPr>
          <p:cNvSpPr txBox="1"/>
          <p:nvPr/>
        </p:nvSpPr>
        <p:spPr>
          <a:xfrm>
            <a:off x="1422280" y="5044147"/>
            <a:ext cx="2417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Pros and Cons?</a:t>
            </a:r>
          </a:p>
        </p:txBody>
      </p:sp>
    </p:spTree>
    <p:extLst>
      <p:ext uri="{BB962C8B-B14F-4D97-AF65-F5344CB8AC3E}">
        <p14:creationId xmlns:p14="http://schemas.microsoft.com/office/powerpoint/2010/main" val="103845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" grpId="0"/>
      <p:bldP spid="2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B6F046-EDC9-4E03-AEAB-40BCBEC18494}"/>
              </a:ext>
            </a:extLst>
          </p:cNvPr>
          <p:cNvSpPr/>
          <p:nvPr/>
        </p:nvSpPr>
        <p:spPr>
          <a:xfrm>
            <a:off x="1199456" y="807127"/>
            <a:ext cx="54236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>
                <a:solidFill>
                  <a:srgbClr val="00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(1) Password-based Authentication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AA811C7-C7EE-42AE-A85D-0E8341736D92}"/>
              </a:ext>
            </a:extLst>
          </p:cNvPr>
          <p:cNvSpPr txBox="1">
            <a:spLocks noChangeArrowheads="1"/>
          </p:cNvSpPr>
          <p:nvPr/>
        </p:nvSpPr>
        <p:spPr>
          <a:xfrm>
            <a:off x="2063553" y="2756951"/>
            <a:ext cx="2231653" cy="648744"/>
          </a:xfrm>
          <a:prstGeom prst="rect">
            <a:avLst/>
          </a:prstGeom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  <a:defRPr/>
            </a:pPr>
            <a:r>
              <a:rPr lang="en-US" sz="2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Login</a:t>
            </a:r>
          </a:p>
          <a:p>
            <a:pPr marL="0" indent="0">
              <a:buNone/>
              <a:defRPr/>
            </a:pPr>
            <a:endParaRPr lang="en-US" sz="22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ADBFD591-A202-47AB-8FC5-2D80333EE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480" y="18024"/>
            <a:ext cx="78258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3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Authenticate user/end-devices case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388E5D-A1D9-41EC-AD4F-6A15D145C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469" y="1328277"/>
            <a:ext cx="1021246" cy="9416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B4AA28-4A28-4FEB-82D7-9F7C3038E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4134" y="931411"/>
            <a:ext cx="628679" cy="7761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978CCF-72A4-4218-9AAA-7807D492FD6D}"/>
                  </a:ext>
                </a:extLst>
              </p:cNvPr>
              <p:cNvSpPr txBox="1"/>
              <p:nvPr/>
            </p:nvSpPr>
            <p:spPr>
              <a:xfrm>
                <a:off x="2517475" y="2211352"/>
                <a:ext cx="17777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𝑛𝑎𝑚𝑒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𝑝𝑤</m:t>
                    </m:r>
                  </m:oMath>
                </a14:m>
                <a:r>
                  <a:rPr lang="en-US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978CCF-72A4-4218-9AAA-7807D492F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475" y="2211352"/>
                <a:ext cx="177773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08975D-7FAE-41C0-A74B-584510BAF8EE}"/>
                  </a:ext>
                </a:extLst>
              </p:cNvPr>
              <p:cNvSpPr txBox="1"/>
              <p:nvPr/>
            </p:nvSpPr>
            <p:spPr>
              <a:xfrm>
                <a:off x="7164534" y="1707559"/>
                <a:ext cx="340920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𝑠𝑡𝑜𝑟𝑒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𝑛𝑎𝑚𝑒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08975D-7FAE-41C0-A74B-584510BAF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534" y="1707559"/>
                <a:ext cx="340920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09C231-F669-4363-8A9D-6C13B503254D}"/>
                  </a:ext>
                </a:extLst>
              </p:cNvPr>
              <p:cNvSpPr txBox="1"/>
              <p:nvPr/>
            </p:nvSpPr>
            <p:spPr>
              <a:xfrm>
                <a:off x="2123973" y="4176468"/>
                <a:ext cx="504056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/>
                  <a:t>Provide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𝑛𝑎𝑚𝑒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/>
                  <a:t> to server? 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09C231-F669-4363-8A9D-6C13B5032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973" y="4176468"/>
                <a:ext cx="5040560" cy="954107"/>
              </a:xfrm>
              <a:prstGeom prst="rect">
                <a:avLst/>
              </a:prstGeom>
              <a:blipFill>
                <a:blip r:embed="rId7"/>
                <a:stretch>
                  <a:fillRect l="-2177" t="-6369" r="-1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D02F550-B22D-4EC5-8F0B-81A109D257FF}"/>
              </a:ext>
            </a:extLst>
          </p:cNvPr>
          <p:cNvSpPr txBox="1"/>
          <p:nvPr/>
        </p:nvSpPr>
        <p:spPr>
          <a:xfrm>
            <a:off x="6240016" y="4725144"/>
            <a:ext cx="4620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Locate the row using name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0A1304-2C48-430F-9D51-17ABB872F6A0}"/>
                  </a:ext>
                </a:extLst>
              </p:cNvPr>
              <p:cNvSpPr txBox="1"/>
              <p:nvPr/>
            </p:nvSpPr>
            <p:spPr>
              <a:xfrm>
                <a:off x="6240016" y="5349284"/>
                <a:ext cx="44808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/>
                  <a:t>Check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?=</m:t>
                    </m:r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𝑝𝑤</m:t>
                        </m:r>
                      </m:e>
                    </m:d>
                  </m:oMath>
                </a14:m>
                <a:r>
                  <a:rPr lang="en-US"/>
                  <a:t> 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0A1304-2C48-430F-9D51-17ABB872F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16" y="5349284"/>
                <a:ext cx="4480842" cy="523220"/>
              </a:xfrm>
              <a:prstGeom prst="rect">
                <a:avLst/>
              </a:prstGeom>
              <a:blipFill>
                <a:blip r:embed="rId8"/>
                <a:stretch>
                  <a:fillRect l="-2449" t="-12941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row: Right 14">
            <a:extLst>
              <a:ext uri="{FF2B5EF4-FFF2-40B4-BE49-F238E27FC236}">
                <a16:creationId xmlns:a16="http://schemas.microsoft.com/office/drawing/2014/main" id="{4060C087-6402-4604-97A5-42EB1A5EFD1D}"/>
              </a:ext>
            </a:extLst>
          </p:cNvPr>
          <p:cNvSpPr/>
          <p:nvPr/>
        </p:nvSpPr>
        <p:spPr bwMode="auto">
          <a:xfrm>
            <a:off x="6480546" y="6093297"/>
            <a:ext cx="683987" cy="26869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BAD0C0-6877-47AA-A711-129A06D86F10}"/>
              </a:ext>
            </a:extLst>
          </p:cNvPr>
          <p:cNvSpPr/>
          <p:nvPr/>
        </p:nvSpPr>
        <p:spPr>
          <a:xfrm>
            <a:off x="7248129" y="5930116"/>
            <a:ext cx="3219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authenticate the user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444077F-C93C-48F7-B9CD-146D5E5F7C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78015" y="2266146"/>
            <a:ext cx="5870460" cy="180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84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>
            <a:extLst>
              <a:ext uri="{FF2B5EF4-FFF2-40B4-BE49-F238E27FC236}">
                <a16:creationId xmlns:a16="http://schemas.microsoft.com/office/drawing/2014/main" id="{5A0A0875-DDF0-46A6-BE5B-4A6C5554B4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87488" y="0"/>
            <a:ext cx="7344816" cy="792163"/>
          </a:xfrm>
        </p:spPr>
        <p:txBody>
          <a:bodyPr/>
          <a:lstStyle/>
          <a:p>
            <a:pPr eaLnBrk="1" hangingPunct="1"/>
            <a:r>
              <a:rPr lang="en-US" altLang="en-US"/>
              <a:t>HMAC Security</a:t>
            </a:r>
            <a:endParaRPr lang="en-AU" altLang="en-US"/>
          </a:p>
        </p:txBody>
      </p:sp>
      <p:sp>
        <p:nvSpPr>
          <p:cNvPr id="36870" name="Rectangle 3">
            <a:extLst>
              <a:ext uri="{FF2B5EF4-FFF2-40B4-BE49-F238E27FC236}">
                <a16:creationId xmlns:a16="http://schemas.microsoft.com/office/drawing/2014/main" id="{F5E6C6F3-B4DA-4D24-B92C-47131EE562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7408" y="990600"/>
            <a:ext cx="10333148" cy="4876800"/>
          </a:xfrm>
        </p:spPr>
        <p:txBody>
          <a:bodyPr/>
          <a:lstStyle/>
          <a:p>
            <a:pPr eaLnBrk="1" hangingPunct="1"/>
            <a:r>
              <a:rPr lang="en-AU" altLang="en-US"/>
              <a:t>If used with a secure hash functions (e.g., SHA3-256) and according to the specification (key size, and use correct output), no known practical attacks against HMAC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>
            <a:extLst>
              <a:ext uri="{FF2B5EF4-FFF2-40B4-BE49-F238E27FC236}">
                <a16:creationId xmlns:a16="http://schemas.microsoft.com/office/drawing/2014/main" id="{5A0A0875-DDF0-46A6-BE5B-4A6C5554B4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87488" y="44549"/>
            <a:ext cx="8712968" cy="792163"/>
          </a:xfrm>
        </p:spPr>
        <p:txBody>
          <a:bodyPr/>
          <a:lstStyle/>
          <a:p>
            <a:pPr eaLnBrk="1" hangingPunct="1"/>
            <a:r>
              <a:rPr lang="en-US" altLang="en-US"/>
              <a:t>Dictionary attacks on hash function</a:t>
            </a:r>
            <a:endParaRPr lang="en-AU" altLang="en-US"/>
          </a:p>
        </p:txBody>
      </p:sp>
      <p:sp>
        <p:nvSpPr>
          <p:cNvPr id="36870" name="Rectangle 3">
            <a:extLst>
              <a:ext uri="{FF2B5EF4-FFF2-40B4-BE49-F238E27FC236}">
                <a16:creationId xmlns:a16="http://schemas.microsoft.com/office/drawing/2014/main" id="{F5E6C6F3-B4DA-4D24-B92C-47131EE562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5360" y="1196752"/>
            <a:ext cx="11449272" cy="4876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AU" altLang="en-US"/>
              <a:t>h(</a:t>
            </a:r>
            <a:r>
              <a:rPr lang="en-AU" altLang="en-US">
                <a:solidFill>
                  <a:srgbClr val="FF0000"/>
                </a:solidFill>
              </a:rPr>
              <a:t>password</a:t>
            </a:r>
            <a:r>
              <a:rPr lang="en-AU" altLang="en-US"/>
              <a:t>)= b1b6a3de29ab907153614683d357b2db943a317d036ff25f7022d4707109005a </a:t>
            </a:r>
          </a:p>
          <a:p>
            <a:pPr marL="0" indent="0" eaLnBrk="1" hangingPunct="1">
              <a:buNone/>
            </a:pPr>
            <a:r>
              <a:rPr lang="en-AU" altLang="en-US"/>
              <a:t>password=?</a:t>
            </a:r>
          </a:p>
        </p:txBody>
      </p:sp>
      <p:sp>
        <p:nvSpPr>
          <p:cNvPr id="2" name="Rectangle 1">
            <a:hlinkClick r:id="rId3"/>
            <a:extLst>
              <a:ext uri="{FF2B5EF4-FFF2-40B4-BE49-F238E27FC236}">
                <a16:creationId xmlns:a16="http://schemas.microsoft.com/office/drawing/2014/main" id="{90557CF7-CA04-44ED-A396-067F195573A2}"/>
              </a:ext>
            </a:extLst>
          </p:cNvPr>
          <p:cNvSpPr/>
          <p:nvPr/>
        </p:nvSpPr>
        <p:spPr>
          <a:xfrm>
            <a:off x="8679334" y="5661248"/>
            <a:ext cx="30422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https://hashkiller.io/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9D553A7-101C-47AE-A341-06A2C2047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364186"/>
              </p:ext>
            </p:extLst>
          </p:nvPr>
        </p:nvGraphicFramePr>
        <p:xfrm>
          <a:off x="3728640" y="2852328"/>
          <a:ext cx="7623945" cy="17526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524789">
                  <a:extLst>
                    <a:ext uri="{9D8B030D-6E8A-4147-A177-3AD203B41FA5}">
                      <a16:colId xmlns:a16="http://schemas.microsoft.com/office/drawing/2014/main" val="841929240"/>
                    </a:ext>
                  </a:extLst>
                </a:gridCol>
                <a:gridCol w="1524789">
                  <a:extLst>
                    <a:ext uri="{9D8B030D-6E8A-4147-A177-3AD203B41FA5}">
                      <a16:colId xmlns:a16="http://schemas.microsoft.com/office/drawing/2014/main" val="3965117068"/>
                    </a:ext>
                  </a:extLst>
                </a:gridCol>
                <a:gridCol w="1524789">
                  <a:extLst>
                    <a:ext uri="{9D8B030D-6E8A-4147-A177-3AD203B41FA5}">
                      <a16:colId xmlns:a16="http://schemas.microsoft.com/office/drawing/2014/main" val="2917749154"/>
                    </a:ext>
                  </a:extLst>
                </a:gridCol>
                <a:gridCol w="1524789">
                  <a:extLst>
                    <a:ext uri="{9D8B030D-6E8A-4147-A177-3AD203B41FA5}">
                      <a16:colId xmlns:a16="http://schemas.microsoft.com/office/drawing/2014/main" val="4227910253"/>
                    </a:ext>
                  </a:extLst>
                </a:gridCol>
                <a:gridCol w="1524789">
                  <a:extLst>
                    <a:ext uri="{9D8B030D-6E8A-4147-A177-3AD203B41FA5}">
                      <a16:colId xmlns:a16="http://schemas.microsoft.com/office/drawing/2014/main" val="1564741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Guest password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sha256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sha384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rgbClr val="00B0F0"/>
                          </a:solidFill>
                        </a:rPr>
                        <a:t>sha512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370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abc123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…..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4354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abcd1234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….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514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….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43666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BD5B6D4-F8BD-4D4E-9DBE-036C88A5A2B5}"/>
              </a:ext>
            </a:extLst>
          </p:cNvPr>
          <p:cNvSpPr txBox="1"/>
          <p:nvPr/>
        </p:nvSpPr>
        <p:spPr>
          <a:xfrm>
            <a:off x="5087888" y="4703358"/>
            <a:ext cx="2265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Rainbow table</a:t>
            </a:r>
          </a:p>
        </p:txBody>
      </p:sp>
    </p:spTree>
    <p:extLst>
      <p:ext uri="{BB962C8B-B14F-4D97-AF65-F5344CB8AC3E}">
        <p14:creationId xmlns:p14="http://schemas.microsoft.com/office/powerpoint/2010/main" val="4200715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>
            <a:extLst>
              <a:ext uri="{FF2B5EF4-FFF2-40B4-BE49-F238E27FC236}">
                <a16:creationId xmlns:a16="http://schemas.microsoft.com/office/drawing/2014/main" id="{FEC04448-00F7-4A99-8A48-BC9FC05D81D3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415480" y="-49525"/>
            <a:ext cx="10081120" cy="1020762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altLang="en-US" sz="3500"/>
              <a:t>Merkle-</a:t>
            </a:r>
            <a:r>
              <a:rPr lang="en-US" altLang="en-US" sz="3500" err="1"/>
              <a:t>Damgard</a:t>
            </a:r>
            <a:r>
              <a:rPr lang="en-US" altLang="en-US" sz="3500"/>
              <a:t> Construction for Hash Functions</a:t>
            </a:r>
            <a:endParaRPr lang="en-US" altLang="zh-CN" sz="3500">
              <a:ea typeface="宋体" charset="-122"/>
            </a:endParaRPr>
          </a:p>
        </p:txBody>
      </p:sp>
      <p:sp>
        <p:nvSpPr>
          <p:cNvPr id="11268" name="Rectangle 89">
            <a:extLst>
              <a:ext uri="{FF2B5EF4-FFF2-40B4-BE49-F238E27FC236}">
                <a16:creationId xmlns:a16="http://schemas.microsoft.com/office/drawing/2014/main" id="{45A4952C-E124-432A-9F91-E9F969A2096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95400" y="971237"/>
            <a:ext cx="10081119" cy="22018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9E9EFF"/>
              </a:buClr>
              <a:buFont typeface="Wingdings" charset="2"/>
              <a:buChar char="l"/>
              <a:defRPr/>
            </a:pPr>
            <a:r>
              <a:rPr lang="en-US" altLang="zh-CN" sz="2100">
                <a:ea typeface="宋体" charset="-122"/>
              </a:rPr>
              <a:t>SHA-1, SHA-2 (a series of hash functions), and WHIRLPOOL all have the same basic structure</a:t>
            </a:r>
          </a:p>
          <a:p>
            <a:pPr eaLnBrk="1" hangingPunct="1">
              <a:lnSpc>
                <a:spcPct val="90000"/>
              </a:lnSpc>
              <a:buClr>
                <a:srgbClr val="9E9EFF"/>
              </a:buClr>
              <a:buFont typeface="Wingdings" charset="2"/>
              <a:buChar char="l"/>
              <a:defRPr/>
            </a:pPr>
            <a:r>
              <a:rPr lang="en-US" altLang="zh-CN" sz="2100">
                <a:ea typeface="宋体" charset="-122"/>
              </a:rPr>
              <a:t>The heart of this basic structure is a </a:t>
            </a:r>
            <a:r>
              <a:rPr lang="en-US" altLang="zh-CN" sz="2100" i="1">
                <a:solidFill>
                  <a:srgbClr val="0913E5"/>
                </a:solidFill>
                <a:ea typeface="宋体" charset="-122"/>
              </a:rPr>
              <a:t>compression function F</a:t>
            </a:r>
          </a:p>
          <a:p>
            <a:pPr lvl="1" eaLnBrk="1" hangingPunct="1">
              <a:lnSpc>
                <a:spcPct val="90000"/>
              </a:lnSpc>
              <a:buClr>
                <a:srgbClr val="9E9EFF"/>
              </a:buClr>
              <a:buFont typeface="Wingdings" charset="2"/>
              <a:buChar char="¨"/>
              <a:defRPr/>
            </a:pPr>
            <a:r>
              <a:rPr lang="en-US" altLang="zh-CN" sz="2000">
                <a:ea typeface="宋体" charset="-122"/>
              </a:rPr>
              <a:t>Different hash algorithms use different compression functions</a:t>
            </a:r>
          </a:p>
          <a:p>
            <a:pPr lvl="1" eaLnBrk="1" hangingPunct="1">
              <a:lnSpc>
                <a:spcPct val="90000"/>
              </a:lnSpc>
              <a:buClr>
                <a:srgbClr val="9E9EFF"/>
              </a:buClr>
              <a:buFont typeface="Wingdings" charset="2"/>
              <a:buChar char="¨"/>
              <a:defRPr/>
            </a:pPr>
            <a:r>
              <a:rPr lang="en-US" altLang="zh-CN" sz="2000">
                <a:ea typeface="宋体" charset="-122"/>
              </a:rPr>
              <a:t>Use a CBC mode of repeated applications of </a:t>
            </a:r>
            <a:r>
              <a:rPr lang="en-US" altLang="zh-CN" sz="2000" i="1">
                <a:latin typeface="Times New Roman" charset="0"/>
                <a:ea typeface="宋体" charset="-122"/>
              </a:rPr>
              <a:t>F</a:t>
            </a:r>
            <a:r>
              <a:rPr lang="en-US" altLang="zh-CN" sz="2000">
                <a:ea typeface="宋体" charset="-122"/>
              </a:rPr>
              <a:t> without using secret keys</a:t>
            </a:r>
          </a:p>
          <a:p>
            <a:pPr eaLnBrk="1" hangingPunct="1">
              <a:lnSpc>
                <a:spcPct val="90000"/>
              </a:lnSpc>
              <a:buClr>
                <a:srgbClr val="9E9EFF"/>
              </a:buClr>
              <a:buFont typeface="Wingdings" charset="2"/>
              <a:buNone/>
              <a:defRPr/>
            </a:pPr>
            <a:endParaRPr lang="en-US" altLang="zh-CN" sz="2100">
              <a:ea typeface="宋体" charset="-122"/>
            </a:endParaRPr>
          </a:p>
        </p:txBody>
      </p:sp>
      <p:sp>
        <p:nvSpPr>
          <p:cNvPr id="28675" name="Text Box 139">
            <a:extLst>
              <a:ext uri="{FF2B5EF4-FFF2-40B4-BE49-F238E27FC236}">
                <a16:creationId xmlns:a16="http://schemas.microsoft.com/office/drawing/2014/main" id="{438C0BF5-851F-4694-B962-D07B724F7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899" y="5388070"/>
            <a:ext cx="961440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M</a:t>
            </a:r>
            <a:r>
              <a:rPr lang="en-US" altLang="zh-CN" sz="2000"/>
              <a:t> is a plaintext block, </a:t>
            </a:r>
            <a:r>
              <a:rPr lang="en-US" altLang="zh-CN" sz="2000">
                <a:latin typeface="Times New Roman" panose="02020603050405020304" pitchFamily="18" charset="0"/>
              </a:rPr>
              <a:t>IV</a:t>
            </a:r>
            <a:r>
              <a:rPr lang="en-US" altLang="zh-CN" sz="2000"/>
              <a:t> is an initial vector, </a:t>
            </a:r>
            <a:r>
              <a:rPr lang="en-US" altLang="zh-CN" sz="2000">
                <a:latin typeface="Times New Roman" panose="02020603050405020304" pitchFamily="18" charset="0"/>
              </a:rPr>
              <a:t>F</a:t>
            </a:r>
            <a:r>
              <a:rPr lang="en-US" altLang="zh-CN" sz="2000"/>
              <a:t> is a compression function, and “+” is some form of modular addition operation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6C341D-4558-4325-8904-3BE667CFA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99" y="3040204"/>
            <a:ext cx="9894432" cy="220186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>
            <a:extLst>
              <a:ext uri="{FF2B5EF4-FFF2-40B4-BE49-F238E27FC236}">
                <a16:creationId xmlns:a16="http://schemas.microsoft.com/office/drawing/2014/main" id="{FEC04448-00F7-4A99-8A48-BC9FC05D81D3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343472" y="63401"/>
            <a:ext cx="10441160" cy="1020762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altLang="en-US" sz="3500"/>
              <a:t>Merkle-</a:t>
            </a:r>
            <a:r>
              <a:rPr lang="en-US" altLang="en-US" sz="3500" err="1"/>
              <a:t>Damgard</a:t>
            </a:r>
            <a:r>
              <a:rPr lang="en-US" altLang="en-US" sz="3500"/>
              <a:t> Construction for Hash Functions</a:t>
            </a:r>
            <a:endParaRPr lang="en-US" altLang="zh-CN" sz="3500">
              <a:ea typeface="宋体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6C341D-4558-4325-8904-3BE667CFA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700" y="1412776"/>
            <a:ext cx="8877300" cy="2962878"/>
          </a:xfrm>
          <a:prstGeom prst="rect">
            <a:avLst/>
          </a:prstGeom>
        </p:spPr>
      </p:pic>
      <p:pic>
        <p:nvPicPr>
          <p:cNvPr id="5" name="Picture 9" descr="sha512">
            <a:extLst>
              <a:ext uri="{FF2B5EF4-FFF2-40B4-BE49-F238E27FC236}">
                <a16:creationId xmlns:a16="http://schemas.microsoft.com/office/drawing/2014/main" id="{C30D0880-C589-44D5-86B8-1BC6D431C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2" y="5013177"/>
            <a:ext cx="4027488" cy="134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40DACB4-5AD5-4217-BB1E-20D9DA98591A}"/>
              </a:ext>
            </a:extLst>
          </p:cNvPr>
          <p:cNvSpPr/>
          <p:nvPr/>
        </p:nvSpPr>
        <p:spPr>
          <a:xfrm>
            <a:off x="2495600" y="4551512"/>
            <a:ext cx="7056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eaLnBrk="1" hangingPunct="1">
              <a:buClr>
                <a:srgbClr val="9E9EFF"/>
              </a:buClr>
              <a:buFont typeface="Wingdings" charset="2"/>
              <a:buChar char="l"/>
              <a:defRPr/>
            </a:pPr>
            <a:r>
              <a:rPr lang="en-US" altLang="zh-CN" sz="2400">
                <a:ea typeface="宋体" charset="-122"/>
              </a:rPr>
              <a:t>The </a:t>
            </a:r>
            <a:r>
              <a:rPr lang="en-US" altLang="zh-CN" sz="2400" i="1">
                <a:latin typeface="Times New Roman" charset="0"/>
                <a:ea typeface="宋体" charset="-122"/>
              </a:rPr>
              <a:t>M</a:t>
            </a:r>
            <a:r>
              <a:rPr lang="en-US" altLang="zh-CN" sz="2400">
                <a:ea typeface="宋体" charset="-122"/>
              </a:rPr>
              <a:t>’s digital fingerprint is </a:t>
            </a:r>
            <a:r>
              <a:rPr lang="en-US" altLang="zh-CN" sz="2400" i="1">
                <a:latin typeface="Times New Roman" charset="0"/>
                <a:ea typeface="宋体" charset="-122"/>
              </a:rPr>
              <a:t>H</a:t>
            </a:r>
            <a:r>
              <a:rPr lang="en-US" altLang="zh-CN" sz="2400">
                <a:latin typeface="Times New Roman" charset="0"/>
                <a:ea typeface="宋体" charset="-122"/>
              </a:rPr>
              <a:t>(</a:t>
            </a:r>
            <a:r>
              <a:rPr lang="en-US" altLang="zh-CN" sz="2400" i="1">
                <a:latin typeface="Times New Roman" charset="0"/>
                <a:ea typeface="宋体" charset="-122"/>
              </a:rPr>
              <a:t>M</a:t>
            </a:r>
            <a:r>
              <a:rPr lang="en-US" altLang="zh-CN" sz="2400">
                <a:latin typeface="Times New Roman" charset="0"/>
                <a:ea typeface="宋体" charset="-122"/>
              </a:rPr>
              <a:t>) = </a:t>
            </a:r>
            <a:r>
              <a:rPr lang="en-US" altLang="zh-CN" sz="2400" i="1">
                <a:latin typeface="Times New Roman" charset="0"/>
                <a:ea typeface="宋体" charset="-122"/>
              </a:rPr>
              <a:t>H</a:t>
            </a:r>
            <a:r>
              <a:rPr lang="en-US" altLang="zh-CN" sz="2400" i="1" baseline="-25000">
                <a:latin typeface="Times New Roman" charset="0"/>
                <a:ea typeface="宋体" charset="-122"/>
              </a:rPr>
              <a:t>N</a:t>
            </a:r>
            <a:r>
              <a:rPr lang="en-US" altLang="zh-CN" sz="2400">
                <a:ea typeface="宋体" charset="-122"/>
              </a:rPr>
              <a:t>, where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330EC2-DAA1-4232-A005-F2496113EEA0}"/>
              </a:ext>
            </a:extLst>
          </p:cNvPr>
          <p:cNvSpPr/>
          <p:nvPr/>
        </p:nvSpPr>
        <p:spPr>
          <a:xfrm>
            <a:off x="7772155" y="5445224"/>
            <a:ext cx="15632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SHA-512</a:t>
            </a:r>
          </a:p>
        </p:txBody>
      </p:sp>
    </p:spTree>
    <p:extLst>
      <p:ext uri="{BB962C8B-B14F-4D97-AF65-F5344CB8AC3E}">
        <p14:creationId xmlns:p14="http://schemas.microsoft.com/office/powerpoint/2010/main" val="2025523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A2C63330-BBAA-41BA-B811-17F9BA868F2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03512" y="88939"/>
            <a:ext cx="7543800" cy="838200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3600">
                <a:ea typeface="宋体" charset="-122"/>
              </a:rPr>
              <a:t>SHA-512 Algorithm</a:t>
            </a:r>
            <a:r>
              <a:rPr lang="en-US" altLang="zh-CN" sz="3700">
                <a:ea typeface="宋体" charset="-122"/>
              </a:rPr>
              <a:t> 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AFD20396-3472-4CCE-8943-58F6BE792D2F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23392" y="1128130"/>
            <a:ext cx="10225136" cy="1231900"/>
          </a:xfrm>
        </p:spPr>
        <p:txBody>
          <a:bodyPr/>
          <a:lstStyle/>
          <a:p>
            <a:pPr marL="342900" lvl="1" indent="-342900" eaLnBrk="1" hangingPunct="1">
              <a:buClr>
                <a:srgbClr val="9E9EFF"/>
              </a:buClr>
              <a:buFont typeface="Wingdings" charset="2"/>
              <a:buChar char="l"/>
              <a:defRPr/>
            </a:pPr>
            <a:r>
              <a:rPr lang="en-US" altLang="zh-CN" sz="2400">
                <a:ea typeface="宋体" charset="-122"/>
              </a:rPr>
              <a:t>Let </a:t>
            </a:r>
            <a:r>
              <a:rPr lang="en-US" altLang="zh-CN" sz="2400">
                <a:latin typeface="Times New Roman" charset="0"/>
                <a:ea typeface="宋体" charset="-122"/>
              </a:rPr>
              <a:t>X = X</a:t>
            </a:r>
            <a:r>
              <a:rPr lang="en-US" altLang="zh-CN" sz="2400" baseline="-25000">
                <a:latin typeface="Times New Roman" charset="0"/>
                <a:ea typeface="宋体" charset="-122"/>
              </a:rPr>
              <a:t>1</a:t>
            </a:r>
            <a:r>
              <a:rPr lang="en-US" altLang="zh-CN" sz="2400">
                <a:latin typeface="Times New Roman" charset="0"/>
                <a:ea typeface="宋体" charset="-122"/>
              </a:rPr>
              <a:t>X</a:t>
            </a:r>
            <a:r>
              <a:rPr lang="en-US" altLang="zh-CN" sz="2400" baseline="-25000">
                <a:latin typeface="Times New Roman" charset="0"/>
                <a:ea typeface="宋体" charset="-122"/>
              </a:rPr>
              <a:t>2</a:t>
            </a:r>
            <a:r>
              <a:rPr lang="en-US" altLang="zh-CN" sz="2400">
                <a:latin typeface="Times New Roman" charset="0"/>
                <a:ea typeface="宋体" charset="-122"/>
              </a:rPr>
              <a:t>…</a:t>
            </a:r>
            <a:r>
              <a:rPr lang="en-US" altLang="zh-CN" sz="2400" err="1">
                <a:latin typeface="Times New Roman" charset="0"/>
                <a:ea typeface="宋体" charset="-122"/>
              </a:rPr>
              <a:t>X</a:t>
            </a:r>
            <a:r>
              <a:rPr lang="en-US" altLang="zh-CN" sz="2400" baseline="-25000" err="1">
                <a:latin typeface="Times New Roman" charset="0"/>
                <a:ea typeface="宋体" charset="-122"/>
              </a:rPr>
              <a:t>k</a:t>
            </a:r>
            <a:r>
              <a:rPr lang="en-US" altLang="zh-CN" sz="2400">
                <a:ea typeface="宋体" charset="-122"/>
              </a:rPr>
              <a:t>, </a:t>
            </a:r>
            <a:r>
              <a:rPr lang="en-US" altLang="zh-CN" sz="2400">
                <a:latin typeface="Times New Roman" charset="0"/>
                <a:ea typeface="宋体" charset="-122"/>
              </a:rPr>
              <a:t>Y = Y</a:t>
            </a:r>
            <a:r>
              <a:rPr lang="en-US" altLang="zh-CN" sz="2400" baseline="-25000">
                <a:latin typeface="Times New Roman" charset="0"/>
                <a:ea typeface="宋体" charset="-122"/>
              </a:rPr>
              <a:t>1</a:t>
            </a:r>
            <a:r>
              <a:rPr lang="en-US" altLang="zh-CN" sz="2400">
                <a:latin typeface="Times New Roman" charset="0"/>
                <a:ea typeface="宋体" charset="-122"/>
              </a:rPr>
              <a:t>Y</a:t>
            </a:r>
            <a:r>
              <a:rPr lang="en-US" altLang="zh-CN" sz="2400" baseline="-25000">
                <a:latin typeface="Times New Roman" charset="0"/>
                <a:ea typeface="宋体" charset="-122"/>
              </a:rPr>
              <a:t>2</a:t>
            </a:r>
            <a:r>
              <a:rPr lang="en-US" altLang="zh-CN" sz="2400">
                <a:latin typeface="Times New Roman" charset="0"/>
                <a:ea typeface="宋体" charset="-122"/>
              </a:rPr>
              <a:t>…</a:t>
            </a:r>
            <a:r>
              <a:rPr lang="en-US" altLang="zh-CN" sz="2400" err="1">
                <a:latin typeface="Times New Roman" charset="0"/>
                <a:ea typeface="宋体" charset="-122"/>
              </a:rPr>
              <a:t>Y</a:t>
            </a:r>
            <a:r>
              <a:rPr lang="en-US" altLang="zh-CN" sz="2400" baseline="-25000" err="1">
                <a:latin typeface="Times New Roman" charset="0"/>
                <a:ea typeface="宋体" charset="-122"/>
              </a:rPr>
              <a:t>k</a:t>
            </a:r>
            <a:r>
              <a:rPr lang="en-US" altLang="zh-CN" sz="2400">
                <a:ea typeface="宋体" charset="-122"/>
              </a:rPr>
              <a:t> be binary strings, where each </a:t>
            </a:r>
            <a:r>
              <a:rPr lang="en-US" altLang="zh-CN" sz="2400" err="1">
                <a:latin typeface="Times New Roman" charset="0"/>
                <a:ea typeface="宋体" charset="-122"/>
              </a:rPr>
              <a:t>X</a:t>
            </a:r>
            <a:r>
              <a:rPr lang="en-US" altLang="zh-CN" sz="2400" baseline="-25000" err="1">
                <a:latin typeface="Times New Roman" charset="0"/>
                <a:ea typeface="宋体" charset="-122"/>
              </a:rPr>
              <a:t>i</a:t>
            </a:r>
            <a:r>
              <a:rPr lang="en-US" altLang="zh-CN" sz="2400" err="1">
                <a:latin typeface="Times New Roman" charset="0"/>
                <a:ea typeface="宋体" charset="-122"/>
              </a:rPr>
              <a:t>,Y</a:t>
            </a:r>
            <a:r>
              <a:rPr lang="en-US" altLang="zh-CN" sz="2400" baseline="-25000" err="1">
                <a:latin typeface="Times New Roman" charset="0"/>
                <a:ea typeface="宋体" charset="-122"/>
              </a:rPr>
              <a:t>i</a:t>
            </a:r>
            <a:r>
              <a:rPr lang="en-US" altLang="zh-CN" sz="2400">
                <a:ea typeface="宋体" charset="-122"/>
              </a:rPr>
              <a:t> is an </a:t>
            </a:r>
            <a:r>
              <a:rPr lang="en-US" altLang="zh-CN" sz="2400" i="1">
                <a:latin typeface="Times New Roman" charset="0"/>
                <a:ea typeface="宋体" charset="-122"/>
              </a:rPr>
              <a:t>l</a:t>
            </a:r>
            <a:r>
              <a:rPr lang="en-US" altLang="zh-CN" sz="2400">
                <a:ea typeface="宋体" charset="-122"/>
              </a:rPr>
              <a:t>-bit binary string. Generalize the bitwise-XOR operation to an </a:t>
            </a:r>
            <a:r>
              <a:rPr lang="en-US" altLang="zh-CN" sz="2400" i="1">
                <a:latin typeface="Times New Roman" charset="0"/>
                <a:ea typeface="宋体" charset="-122"/>
              </a:rPr>
              <a:t>l</a:t>
            </a:r>
            <a:r>
              <a:rPr lang="en-US" altLang="zh-CN" sz="2400">
                <a:ea typeface="宋体" charset="-122"/>
              </a:rPr>
              <a:t>-bitwise-XOR operation as follows:</a:t>
            </a:r>
          </a:p>
          <a:p>
            <a:pPr marL="342900" lvl="1" indent="-342900" eaLnBrk="1" hangingPunct="1">
              <a:buClr>
                <a:srgbClr val="9E9EFF"/>
              </a:buClr>
              <a:buFont typeface="Wingdings" charset="2"/>
              <a:buChar char="l"/>
              <a:defRPr/>
            </a:pPr>
            <a:endParaRPr lang="en-US" altLang="zh-CN" sz="2400">
              <a:ea typeface="宋体" charset="-122"/>
            </a:endParaRPr>
          </a:p>
          <a:p>
            <a:pPr marL="342900" lvl="1" indent="-342900" eaLnBrk="1" hangingPunct="1">
              <a:buClr>
                <a:srgbClr val="9E9EFF"/>
              </a:buClr>
              <a:buFont typeface="Wingdings" charset="2"/>
              <a:buChar char="l"/>
              <a:defRPr/>
            </a:pPr>
            <a:endParaRPr lang="en-US" altLang="zh-CN" sz="1700">
              <a:ea typeface="宋体" charset="-122"/>
            </a:endParaRPr>
          </a:p>
        </p:txBody>
      </p:sp>
      <p:pic>
        <p:nvPicPr>
          <p:cNvPr id="40964" name="Picture 5" descr="Picture34.png">
            <a:extLst>
              <a:ext uri="{FF2B5EF4-FFF2-40B4-BE49-F238E27FC236}">
                <a16:creationId xmlns:a16="http://schemas.microsoft.com/office/drawing/2014/main" id="{9CF1A673-915B-4B76-84E4-521F68C22D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649" y="2605337"/>
            <a:ext cx="9799090" cy="607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89">
                <a:extLst>
                  <a:ext uri="{FF2B5EF4-FFF2-40B4-BE49-F238E27FC236}">
                    <a16:creationId xmlns:a16="http://schemas.microsoft.com/office/drawing/2014/main" id="{71B73953-0EB4-4D43-8D4B-3AC3F39981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9453" y="3860870"/>
                <a:ext cx="10225137" cy="2201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9" tIns="45715" rIns="91429" bIns="45715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6AFC2"/>
                  </a:buClr>
                  <a:buSzPct val="12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9966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rgbClr val="9E9EFF"/>
                  </a:buClr>
                  <a:buFont typeface="Wingdings" charset="2"/>
                  <a:buChar char="l"/>
                  <a:defRPr/>
                </a:pPr>
                <a:endParaRPr lang="en-US" altLang="zh-CN" sz="2600" kern="0">
                  <a:ea typeface="宋体" charset="-122"/>
                </a:endParaRPr>
              </a:p>
              <a:p>
                <a:pPr eaLnBrk="1" hangingPunct="1">
                  <a:lnSpc>
                    <a:spcPct val="90000"/>
                  </a:lnSpc>
                  <a:buClr>
                    <a:srgbClr val="9E9EFF"/>
                  </a:buClr>
                  <a:buFont typeface="Wingdings" charset="2"/>
                  <a:buChar char="l"/>
                  <a:defRPr/>
                </a:pPr>
                <a:r>
                  <a:rPr lang="en-US" altLang="zh-CN" sz="2600" kern="0">
                    <a:ea typeface="宋体" charset="-122"/>
                  </a:rPr>
                  <a:t>Padding?</a:t>
                </a:r>
              </a:p>
              <a:p>
                <a:pPr eaLnBrk="1" hangingPunct="1">
                  <a:lnSpc>
                    <a:spcPct val="90000"/>
                  </a:lnSpc>
                  <a:buClr>
                    <a:srgbClr val="9E9EFF"/>
                  </a:buClr>
                  <a:buFont typeface="Wingdings" charset="2"/>
                  <a:buChar char="l"/>
                  <a:defRPr/>
                </a:pPr>
                <a:r>
                  <a:rPr lang="en-US" altLang="zh-CN" sz="2600" kern="0">
                    <a:ea typeface="宋体" charset="-122"/>
                  </a:rPr>
                  <a:t>Initial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ker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sz="2600" i="1" kern="0">
                            <a:latin typeface="Cambria Math" panose="02040503050406030204" pitchFamily="18" charset="0"/>
                            <a:ea typeface="宋体" charset="-122"/>
                          </a:rPr>
                          <m:t>𝐼𝑉</m:t>
                        </m:r>
                        <m:r>
                          <a:rPr lang="en-US" altLang="zh-CN" sz="2600" i="1" kern="0">
                            <a:latin typeface="Cambria Math" panose="02040503050406030204" pitchFamily="18" charset="0"/>
                            <a:ea typeface="宋体" charset="-122"/>
                          </a:rPr>
                          <m:t>=</m:t>
                        </m:r>
                        <m:r>
                          <a:rPr lang="en-US" altLang="zh-CN" sz="2600" i="1" kern="0">
                            <a:latin typeface="Cambria Math" panose="02040503050406030204" pitchFamily="18" charset="0"/>
                            <a:ea typeface="宋体" charset="-122"/>
                          </a:rPr>
                          <m:t>𝐻</m:t>
                        </m:r>
                      </m:e>
                      <m:sub>
                        <m:r>
                          <a:rPr lang="en-US" altLang="zh-CN" sz="2600" i="1" kern="0">
                            <a:latin typeface="Cambria Math" panose="02040503050406030204" pitchFamily="18" charset="0"/>
                            <a:ea typeface="宋体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600" kern="0">
                    <a:ea typeface="宋体" charset="-122"/>
                  </a:rPr>
                  <a:t>?</a:t>
                </a:r>
              </a:p>
              <a:p>
                <a:pPr eaLnBrk="1" hangingPunct="1">
                  <a:lnSpc>
                    <a:spcPct val="90000"/>
                  </a:lnSpc>
                  <a:buClr>
                    <a:srgbClr val="9E9EFF"/>
                  </a:buClr>
                  <a:buFont typeface="Wingdings" charset="2"/>
                  <a:buChar char="l"/>
                  <a:defRPr/>
                </a:pPr>
                <a:r>
                  <a:rPr lang="en-US" altLang="zh-CN" sz="2600" kern="0">
                    <a:ea typeface="宋体" charset="-122"/>
                  </a:rPr>
                  <a:t>Function F?</a:t>
                </a:r>
              </a:p>
              <a:p>
                <a:pPr eaLnBrk="1" hangingPunct="1">
                  <a:lnSpc>
                    <a:spcPct val="90000"/>
                  </a:lnSpc>
                  <a:buClr>
                    <a:srgbClr val="9E9EFF"/>
                  </a:buClr>
                  <a:buFont typeface="Wingdings" charset="2"/>
                  <a:buNone/>
                  <a:defRPr/>
                </a:pPr>
                <a:endParaRPr lang="en-US" altLang="zh-CN" sz="2600" kern="0">
                  <a:ea typeface="宋体" charset="-122"/>
                </a:endParaRPr>
              </a:p>
            </p:txBody>
          </p:sp>
        </mc:Choice>
        <mc:Fallback xmlns="">
          <p:sp>
            <p:nvSpPr>
              <p:cNvPr id="6" name="Rectangle 89">
                <a:extLst>
                  <a:ext uri="{FF2B5EF4-FFF2-40B4-BE49-F238E27FC236}">
                    <a16:creationId xmlns:a16="http://schemas.microsoft.com/office/drawing/2014/main" id="{71B73953-0EB4-4D43-8D4B-3AC3F3998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9453" y="3860870"/>
                <a:ext cx="10225137" cy="2201863"/>
              </a:xfrm>
              <a:prstGeom prst="rect">
                <a:avLst/>
              </a:prstGeom>
              <a:blipFill>
                <a:blip r:embed="rId4"/>
                <a:stretch>
                  <a:fillRect l="-137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9554045-4852-4CF0-86C6-73E7A984BE43}"/>
                  </a:ext>
                </a:extLst>
              </p:cNvPr>
              <p:cNvSpPr txBox="1"/>
              <p:nvPr/>
            </p:nvSpPr>
            <p:spPr>
              <a:xfrm>
                <a:off x="3029135" y="3683007"/>
                <a:ext cx="41403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For SHA-512: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=64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9554045-4852-4CF0-86C6-73E7A984B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135" y="3683007"/>
                <a:ext cx="4140353" cy="523220"/>
              </a:xfrm>
              <a:prstGeom prst="rect">
                <a:avLst/>
              </a:prstGeom>
              <a:blipFill>
                <a:blip r:embed="rId5"/>
                <a:stretch>
                  <a:fillRect l="-3093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CF76DFA-0E4E-421C-B503-AE9C6F8936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4240" y="3623826"/>
            <a:ext cx="1431499" cy="19750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F7A7CF-C8AD-442E-A7BA-62894EA93348}"/>
              </a:ext>
            </a:extLst>
          </p:cNvPr>
          <p:cNvSpPr txBox="1"/>
          <p:nvPr/>
        </p:nvSpPr>
        <p:spPr>
          <a:xfrm>
            <a:off x="6037831" y="4956647"/>
            <a:ext cx="447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B29A58-3980-40F7-B552-75D1BB1E5437}"/>
              </a:ext>
            </a:extLst>
          </p:cNvPr>
          <p:cNvSpPr txBox="1"/>
          <p:nvPr/>
        </p:nvSpPr>
        <p:spPr>
          <a:xfrm>
            <a:off x="7382699" y="4455592"/>
            <a:ext cx="447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971019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2">
            <a:extLst>
              <a:ext uri="{FF2B5EF4-FFF2-40B4-BE49-F238E27FC236}">
                <a16:creationId xmlns:a16="http://schemas.microsoft.com/office/drawing/2014/main" id="{16CBFEAC-44FC-45E6-9191-4C53A209BF77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1559496" y="0"/>
            <a:ext cx="7848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3600">
                <a:solidFill>
                  <a:schemeClr val="tx2"/>
                </a:solidFill>
                <a:ea typeface="宋体" charset="-122"/>
              </a:rPr>
              <a:t>SHA-512 Compression Function (III)</a:t>
            </a:r>
            <a:endParaRPr lang="zh-CN" altLang="en-US" sz="3600">
              <a:solidFill>
                <a:schemeClr val="tx2"/>
              </a:solidFill>
              <a:ea typeface="宋体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44F238-3A81-4BB4-B7C8-F86DFA7C0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1124744"/>
            <a:ext cx="9145016" cy="519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818044"/>
      </p:ext>
    </p:extLst>
  </p:cSld>
  <p:clrMapOvr>
    <a:masterClrMapping/>
  </p:clrMapOvr>
</p:sld>
</file>

<file path=ppt/theme/theme1.xml><?xml version="1.0" encoding="utf-8"?>
<a:theme xmlns:a="http://schemas.openxmlformats.org/drawingml/2006/main" name="2_Standarddesign">
  <a:themeElements>
    <a:clrScheme name="1_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4DF376B2D2375846A4CAAAB0E2C9C93C" ma:contentTypeVersion="12" ma:contentTypeDescription="Tạo tài liệu mới." ma:contentTypeScope="" ma:versionID="d1e3b19e88acc71d47794354119bf001">
  <xsd:schema xmlns:xsd="http://www.w3.org/2001/XMLSchema" xmlns:xs="http://www.w3.org/2001/XMLSchema" xmlns:p="http://schemas.microsoft.com/office/2006/metadata/properties" xmlns:ns2="5ef61426-0e10-4280-8fba-e9a96162fedc" xmlns:ns3="8ce3eb15-a429-4b26-917f-6653cdc387b0" targetNamespace="http://schemas.microsoft.com/office/2006/metadata/properties" ma:root="true" ma:fieldsID="bd61f6e575e4fa34df9ac3132e802ff9" ns2:_="" ns3:_="">
    <xsd:import namespace="5ef61426-0e10-4280-8fba-e9a96162fedc"/>
    <xsd:import namespace="8ce3eb15-a429-4b26-917f-6653cdc387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LengthInSecond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f61426-0e10-4280-8fba-e9a96162fe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Thẻ Hình ảnh" ma:readOnly="false" ma:fieldId="{5cf76f15-5ced-4ddc-b409-7134ff3c332f}" ma:taxonomyMulti="true" ma:sspId="094ae118-d9ff-499e-981a-26f90b79674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e3eb15-a429-4b26-917f-6653cdc387b0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2f4498ad-eb82-4d97-954c-b576ce6c862c}" ma:internalName="TaxCatchAll" ma:showField="CatchAllData" ma:web="8ce3eb15-a429-4b26-917f-6653cdc387b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ef61426-0e10-4280-8fba-e9a96162fedc">
      <Terms xmlns="http://schemas.microsoft.com/office/infopath/2007/PartnerControls"/>
    </lcf76f155ced4ddcb4097134ff3c332f>
    <TaxCatchAll xmlns="8ce3eb15-a429-4b26-917f-6653cdc387b0" xsi:nil="true"/>
  </documentManagement>
</p:properties>
</file>

<file path=customXml/itemProps1.xml><?xml version="1.0" encoding="utf-8"?>
<ds:datastoreItem xmlns:ds="http://schemas.openxmlformats.org/officeDocument/2006/customXml" ds:itemID="{5194ADE2-D1E1-4705-B960-A6D9B27B96B3}">
  <ds:schemaRefs>
    <ds:schemaRef ds:uri="5ef61426-0e10-4280-8fba-e9a96162fedc"/>
    <ds:schemaRef ds:uri="8ce3eb15-a429-4b26-917f-6653cdc387b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6665582-AC1B-4F80-8BBE-BCA035A99EE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0AD6D1-3F4D-46CB-B511-2F90691DA538}">
  <ds:schemaRefs>
    <ds:schemaRef ds:uri="5ef61426-0e10-4280-8fba-e9a96162fedc"/>
    <ds:schemaRef ds:uri="8ce3eb15-a429-4b26-917f-6653cdc387b0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53</Slides>
  <Notes>30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2_Standarddesign</vt:lpstr>
      <vt:lpstr>  NT219- Cryptography    </vt:lpstr>
      <vt:lpstr>Outline</vt:lpstr>
      <vt:lpstr>Textbooks and References</vt:lpstr>
      <vt:lpstr>PowerPoint Presentation</vt:lpstr>
      <vt:lpstr>PowerPoint Presentation</vt:lpstr>
      <vt:lpstr>Merkle-Damgard Construction for Hash Functions</vt:lpstr>
      <vt:lpstr>Merkle-Damgard Construction for Hash Functions</vt:lpstr>
      <vt:lpstr>SHA-512 Algorithm </vt:lpstr>
      <vt:lpstr>PowerPoint Presentation</vt:lpstr>
      <vt:lpstr>PowerPoint Presentation</vt:lpstr>
      <vt:lpstr>SHA-512 Compression Function (IlI)</vt:lpstr>
      <vt:lpstr>PowerPoint Presentation</vt:lpstr>
      <vt:lpstr>PowerPoint Presentation</vt:lpstr>
      <vt:lpstr>PowerPoint Presentation</vt:lpstr>
      <vt:lpstr>SHA3 Standard</vt:lpstr>
      <vt:lpstr>SHA-512 Initial Process (I)</vt:lpstr>
      <vt:lpstr>SHA-512 Initial Process (I)</vt:lpstr>
      <vt:lpstr>SHA-512 Initial Process (II)</vt:lpstr>
      <vt:lpstr>SHA-512 Initial Process (II)</vt:lpstr>
      <vt:lpstr>PowerPoint Presentation</vt:lpstr>
      <vt:lpstr>PowerPoint Presentation</vt:lpstr>
      <vt:lpstr>Length extension attack on SHA2 </vt:lpstr>
      <vt:lpstr>SHA3 Standard</vt:lpstr>
      <vt:lpstr>NIST SHA-3</vt:lpstr>
      <vt:lpstr>SHA3 Standard</vt:lpstr>
      <vt:lpstr>Example</vt:lpstr>
      <vt:lpstr>Setup</vt:lpstr>
      <vt:lpstr>Absorb and Squeeze</vt:lpstr>
      <vt:lpstr>Absorb and Squeeze</vt:lpstr>
      <vt:lpstr>Absorb and Squeeze</vt:lpstr>
      <vt:lpstr>Absorb and Squeeze</vt:lpstr>
      <vt:lpstr>Absorb and Squeeze</vt:lpstr>
      <vt:lpstr>Absorb and Squeeze</vt:lpstr>
      <vt:lpstr>Absorb and Squeeze</vt:lpstr>
      <vt:lpstr>Absorb and Squeeze</vt:lpstr>
      <vt:lpstr>SHA-3 Hash</vt:lpstr>
      <vt:lpstr>PowerPoint Presentation</vt:lpstr>
      <vt:lpstr>PowerPoint Presentation</vt:lpstr>
      <vt:lpstr>The Sponge Construction: Used by SHA-3</vt:lpstr>
      <vt:lpstr>Choosing the length of Hash outputs</vt:lpstr>
      <vt:lpstr>Limitation of Using Hash Functions for Data Authentication</vt:lpstr>
      <vt:lpstr>Message Authentication Code</vt:lpstr>
      <vt:lpstr>Message Authentication Code</vt:lpstr>
      <vt:lpstr>Message Authentication Code CMAC</vt:lpstr>
      <vt:lpstr>Message Authentication Code GMAC </vt:lpstr>
      <vt:lpstr>Keyed-Hash Message Authentication Code HMAC</vt:lpstr>
      <vt:lpstr>Security Requirements for MAC</vt:lpstr>
      <vt:lpstr>Constructing MAC from Hash Functions</vt:lpstr>
      <vt:lpstr>Constructing MAC from Cryptographic Hash Functions HMAC</vt:lpstr>
      <vt:lpstr>Authentication and Integrity checking</vt:lpstr>
      <vt:lpstr>PowerPoint Presentation</vt:lpstr>
      <vt:lpstr>HMAC Security</vt:lpstr>
      <vt:lpstr>Dictionary attacks on hash function</vt:lpstr>
    </vt:vector>
  </TitlesOfParts>
  <Company>formlab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Technische Universität Hamburg-Harburg</dc:title>
  <dc:creator>b-tina</dc:creator>
  <cp:revision>8</cp:revision>
  <cp:lastPrinted>1999-07-26T11:07:16Z</cp:lastPrinted>
  <dcterms:created xsi:type="dcterms:W3CDTF">1999-06-21T09:15:32Z</dcterms:created>
  <dcterms:modified xsi:type="dcterms:W3CDTF">2025-06-19T12:48:22Z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0x0101004DF376B2D2375846A4CAAAB0E2C9C93C</vt:lpwstr>
  </property>
  <property fmtid="{D5CDD505-2E9C-101B-9397-08002B2CF9AE}" pid="3" name="MediaServiceImageTags">
    <vt:lpwstr/>
  </property>
</Properties>
</file>