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7" r:id="rId4"/>
  </p:sldMasterIdLst>
  <p:notesMasterIdLst>
    <p:notesMasterId r:id="rId52"/>
  </p:notesMasterIdLst>
  <p:handoutMasterIdLst>
    <p:handoutMasterId r:id="rId53"/>
  </p:handoutMasterIdLst>
  <p:sldIdLst>
    <p:sldId id="494" r:id="rId5"/>
    <p:sldId id="507" r:id="rId6"/>
    <p:sldId id="332" r:id="rId7"/>
    <p:sldId id="1402" r:id="rId8"/>
    <p:sldId id="1460" r:id="rId9"/>
    <p:sldId id="1458" r:id="rId10"/>
    <p:sldId id="1369" r:id="rId11"/>
    <p:sldId id="1474" r:id="rId12"/>
    <p:sldId id="1408" r:id="rId13"/>
    <p:sldId id="1407" r:id="rId14"/>
    <p:sldId id="1374" r:id="rId15"/>
    <p:sldId id="1464" r:id="rId16"/>
    <p:sldId id="1410" r:id="rId17"/>
    <p:sldId id="1411" r:id="rId18"/>
    <p:sldId id="1465" r:id="rId19"/>
    <p:sldId id="1376" r:id="rId20"/>
    <p:sldId id="1377" r:id="rId21"/>
    <p:sldId id="887" r:id="rId22"/>
    <p:sldId id="1462" r:id="rId23"/>
    <p:sldId id="1471" r:id="rId24"/>
    <p:sldId id="1384" r:id="rId25"/>
    <p:sldId id="1385" r:id="rId26"/>
    <p:sldId id="1473" r:id="rId27"/>
    <p:sldId id="1378" r:id="rId28"/>
    <p:sldId id="1412" r:id="rId29"/>
    <p:sldId id="1415" r:id="rId30"/>
    <p:sldId id="1414" r:id="rId31"/>
    <p:sldId id="1472" r:id="rId32"/>
    <p:sldId id="1450" r:id="rId33"/>
    <p:sldId id="1451" r:id="rId34"/>
    <p:sldId id="1452" r:id="rId35"/>
    <p:sldId id="1466" r:id="rId36"/>
    <p:sldId id="281" r:id="rId37"/>
    <p:sldId id="282" r:id="rId38"/>
    <p:sldId id="385" r:id="rId39"/>
    <p:sldId id="371" r:id="rId40"/>
    <p:sldId id="389" r:id="rId41"/>
    <p:sldId id="384" r:id="rId42"/>
    <p:sldId id="1469" r:id="rId43"/>
    <p:sldId id="1467" r:id="rId44"/>
    <p:sldId id="1468" r:id="rId45"/>
    <p:sldId id="1370" r:id="rId46"/>
    <p:sldId id="1404" r:id="rId47"/>
    <p:sldId id="1403" r:id="rId48"/>
    <p:sldId id="1371" r:id="rId49"/>
    <p:sldId id="1372" r:id="rId50"/>
    <p:sldId id="1373" r:id="rId51"/>
  </p:sldIdLst>
  <p:sldSz cx="12192000" cy="6858000"/>
  <p:notesSz cx="9869488" cy="6735763"/>
  <p:defaultTextStyle>
    <a:defPPr>
      <a:defRPr lang="de-DE"/>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TU" initials="N" lastIdx="1" clrIdx="0">
    <p:extLst>
      <p:ext uri="{19B8F6BF-5375-455C-9EA6-DF929625EA0E}">
        <p15:presenceInfo xmlns:p15="http://schemas.microsoft.com/office/powerpoint/2012/main" userId="NGOCTU"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9966"/>
    <a:srgbClr val="003366"/>
    <a:srgbClr val="33CC33"/>
    <a:srgbClr val="990000"/>
    <a:srgbClr val="006666"/>
    <a:srgbClr val="97FFE4"/>
    <a:srgbClr val="FF990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298AC-56AD-B090-5475-A595CEB2AC64}" v="2" dt="2025-06-19T21:03:34.700"/>
    <p1510:client id="{DBD10F3F-F480-62A4-8AE0-178E9FCAF8B9}" v="2" dt="2025-06-19T14:41:46.109"/>
    <p1510:client id="{DFAE1790-3016-2D3C-787D-E9011F367DC1}" v="4" dt="2025-06-19T17:58:02.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 Khải Đông" userId="S::23520299@ms.uit.edu.vn::c2c33b1e-c8a6-4938-ac87-0452bd44f4a4" providerId="AD" clId="Web-{DBD10F3F-F480-62A4-8AE0-178E9FCAF8B9}"/>
    <pc:docChg chg="modSld">
      <pc:chgData name="Sit Khải Đông" userId="S::23520299@ms.uit.edu.vn::c2c33b1e-c8a6-4938-ac87-0452bd44f4a4" providerId="AD" clId="Web-{DBD10F3F-F480-62A4-8AE0-178E9FCAF8B9}" dt="2025-06-19T14:41:46.109" v="1" actId="1076"/>
      <pc:docMkLst>
        <pc:docMk/>
      </pc:docMkLst>
      <pc:sldChg chg="modSp">
        <pc:chgData name="Sit Khải Đông" userId="S::23520299@ms.uit.edu.vn::c2c33b1e-c8a6-4938-ac87-0452bd44f4a4" providerId="AD" clId="Web-{DBD10F3F-F480-62A4-8AE0-178E9FCAF8B9}" dt="2025-06-19T14:41:46.109" v="1" actId="1076"/>
        <pc:sldMkLst>
          <pc:docMk/>
          <pc:sldMk cId="347257671" sldId="1374"/>
        </pc:sldMkLst>
        <pc:spChg chg="mod">
          <ac:chgData name="Sit Khải Đông" userId="S::23520299@ms.uit.edu.vn::c2c33b1e-c8a6-4938-ac87-0452bd44f4a4" providerId="AD" clId="Web-{DBD10F3F-F480-62A4-8AE0-178E9FCAF8B9}" dt="2025-06-19T14:41:46.109" v="1" actId="1076"/>
          <ac:spMkLst>
            <pc:docMk/>
            <pc:sldMk cId="347257671" sldId="1374"/>
            <ac:spMk id="15" creationId="{D1E9B940-1116-4169-9986-707AF8E9B003}"/>
          </ac:spMkLst>
        </pc:spChg>
      </pc:sldChg>
    </pc:docChg>
  </pc:docChgLst>
  <pc:docChgLst>
    <pc:chgData name="Lê Quốc Khôi" userId="S::23520769@ms.uit.edu.vn::252112e7-061b-4cce-9729-75e77cd3f657" providerId="AD" clId="Web-{DFAE1790-3016-2D3C-787D-E9011F367DC1}"/>
    <pc:docChg chg="addSld delSld">
      <pc:chgData name="Lê Quốc Khôi" userId="S::23520769@ms.uit.edu.vn::252112e7-061b-4cce-9729-75e77cd3f657" providerId="AD" clId="Web-{DFAE1790-3016-2D3C-787D-E9011F367DC1}" dt="2025-06-19T17:58:02.638" v="3"/>
      <pc:docMkLst>
        <pc:docMk/>
      </pc:docMkLst>
      <pc:sldChg chg="new del">
        <pc:chgData name="Lê Quốc Khôi" userId="S::23520769@ms.uit.edu.vn::252112e7-061b-4cce-9729-75e77cd3f657" providerId="AD" clId="Web-{DFAE1790-3016-2D3C-787D-E9011F367DC1}" dt="2025-06-19T17:58:02.638" v="3"/>
        <pc:sldMkLst>
          <pc:docMk/>
          <pc:sldMk cId="3041903925" sldId="1475"/>
        </pc:sldMkLst>
      </pc:sldChg>
      <pc:sldChg chg="new del">
        <pc:chgData name="Lê Quốc Khôi" userId="S::23520769@ms.uit.edu.vn::252112e7-061b-4cce-9729-75e77cd3f657" providerId="AD" clId="Web-{DFAE1790-3016-2D3C-787D-E9011F367DC1}" dt="2025-06-19T17:58:01.841" v="2"/>
        <pc:sldMkLst>
          <pc:docMk/>
          <pc:sldMk cId="2714360479" sldId="1476"/>
        </pc:sldMkLst>
      </pc:sldChg>
    </pc:docChg>
  </pc:docChgLst>
  <pc:docChgLst>
    <pc:chgData name="Lê Đăng Khôi" userId="S::23520766@ms.uit.edu.vn::4714730c-4bf4-4445-8ba3-a237b0449579" providerId="AD" clId="Web-{6D2298AC-56AD-B090-5475-A595CEB2AC64}"/>
    <pc:docChg chg="modSld">
      <pc:chgData name="Lê Đăng Khôi" userId="S::23520766@ms.uit.edu.vn::4714730c-4bf4-4445-8ba3-a237b0449579" providerId="AD" clId="Web-{6D2298AC-56AD-B090-5475-A595CEB2AC64}" dt="2025-06-19T21:03:34.700" v="1" actId="1076"/>
      <pc:docMkLst>
        <pc:docMk/>
      </pc:docMkLst>
      <pc:sldChg chg="modSp">
        <pc:chgData name="Lê Đăng Khôi" userId="S::23520766@ms.uit.edu.vn::4714730c-4bf4-4445-8ba3-a237b0449579" providerId="AD" clId="Web-{6D2298AC-56AD-B090-5475-A595CEB2AC64}" dt="2025-06-19T21:03:34.700" v="1" actId="1076"/>
        <pc:sldMkLst>
          <pc:docMk/>
          <pc:sldMk cId="4227254390" sldId="1471"/>
        </pc:sldMkLst>
        <pc:spChg chg="mod">
          <ac:chgData name="Lê Đăng Khôi" userId="S::23520766@ms.uit.edu.vn::4714730c-4bf4-4445-8ba3-a237b0449579" providerId="AD" clId="Web-{6D2298AC-56AD-B090-5475-A595CEB2AC64}" dt="2025-06-19T21:03:34.700" v="1" actId="1076"/>
          <ac:spMkLst>
            <pc:docMk/>
            <pc:sldMk cId="4227254390" sldId="1471"/>
            <ac:spMk id="17" creationId="{C9395912-BAE9-4F10-9869-6418A6B94EF6}"/>
          </ac:spMkLst>
        </pc:spChg>
      </pc:sldChg>
    </pc:docChg>
  </pc:docChgLst>
  <pc:docChgLst>
    <pc:chgData name="Lê Quốc Khôi" userId="S::23520769@ms.uit.edu.vn::252112e7-061b-4cce-9729-75e77cd3f657" providerId="AD" clId="Web-{7E2B9828-7E4A-6543-0734-CDFFC0C6F5CA}"/>
    <pc:docChg chg="modSld">
      <pc:chgData name="Lê Quốc Khôi" userId="S::23520769@ms.uit.edu.vn::252112e7-061b-4cce-9729-75e77cd3f657" providerId="AD" clId="Web-{7E2B9828-7E4A-6543-0734-CDFFC0C6F5CA}" dt="2025-06-14T17:46:10.365" v="2" actId="14100"/>
      <pc:docMkLst>
        <pc:docMk/>
      </pc:docMkLst>
      <pc:sldChg chg="modSp">
        <pc:chgData name="Lê Quốc Khôi" userId="S::23520769@ms.uit.edu.vn::252112e7-061b-4cce-9729-75e77cd3f657" providerId="AD" clId="Web-{7E2B9828-7E4A-6543-0734-CDFFC0C6F5CA}" dt="2025-06-14T17:46:10.365" v="2" actId="14100"/>
        <pc:sldMkLst>
          <pc:docMk/>
          <pc:sldMk cId="0" sldId="389"/>
        </pc:sldMkLst>
        <pc:spChg chg="mod">
          <ac:chgData name="Lê Quốc Khôi" userId="S::23520769@ms.uit.edu.vn::252112e7-061b-4cce-9729-75e77cd3f657" providerId="AD" clId="Web-{7E2B9828-7E4A-6543-0734-CDFFC0C6F5CA}" dt="2025-06-14T17:46:10.365" v="2" actId="14100"/>
          <ac:spMkLst>
            <pc:docMk/>
            <pc:sldMk cId="0" sldId="389"/>
            <ac:spMk id="13316" creationId="{6D0C8063-64E2-4C19-8A84-80E0A058D80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DBFA35-EFC2-4E0C-8C61-5A61F15CC40F}"/>
              </a:ext>
            </a:extLst>
          </p:cNvPr>
          <p:cNvSpPr>
            <a:spLocks noGrp="1"/>
          </p:cNvSpPr>
          <p:nvPr>
            <p:ph type="hdr" sz="quarter"/>
          </p:nvPr>
        </p:nvSpPr>
        <p:spPr>
          <a:xfrm>
            <a:off x="0" y="0"/>
            <a:ext cx="4276778" cy="33834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A7CE2F6-0387-4D2B-8455-B121F1A8411C}"/>
              </a:ext>
            </a:extLst>
          </p:cNvPr>
          <p:cNvSpPr>
            <a:spLocks noGrp="1"/>
          </p:cNvSpPr>
          <p:nvPr>
            <p:ph type="dt" sz="quarter" idx="1"/>
          </p:nvPr>
        </p:nvSpPr>
        <p:spPr>
          <a:xfrm>
            <a:off x="5590997" y="0"/>
            <a:ext cx="4276778" cy="338348"/>
          </a:xfrm>
          <a:prstGeom prst="rect">
            <a:avLst/>
          </a:prstGeom>
        </p:spPr>
        <p:txBody>
          <a:bodyPr vert="horz" lIns="91440" tIns="45720" rIns="91440" bIns="45720" rtlCol="0"/>
          <a:lstStyle>
            <a:lvl1pPr algn="r">
              <a:defRPr sz="1200"/>
            </a:lvl1pPr>
          </a:lstStyle>
          <a:p>
            <a:fld id="{2CB49A8A-77DC-4813-A074-2F5920BD117B}" type="datetimeFigureOut">
              <a:rPr lang="en-US" smtClean="0"/>
              <a:t>6/19/2025</a:t>
            </a:fld>
            <a:endParaRPr lang="en-US"/>
          </a:p>
        </p:txBody>
      </p:sp>
      <p:sp>
        <p:nvSpPr>
          <p:cNvPr id="4" name="Footer Placeholder 3">
            <a:extLst>
              <a:ext uri="{FF2B5EF4-FFF2-40B4-BE49-F238E27FC236}">
                <a16:creationId xmlns:a16="http://schemas.microsoft.com/office/drawing/2014/main" id="{B1E07F94-EB59-42D4-9E83-E6458367D288}"/>
              </a:ext>
            </a:extLst>
          </p:cNvPr>
          <p:cNvSpPr>
            <a:spLocks noGrp="1"/>
          </p:cNvSpPr>
          <p:nvPr>
            <p:ph type="ftr" sz="quarter" idx="2"/>
          </p:nvPr>
        </p:nvSpPr>
        <p:spPr>
          <a:xfrm>
            <a:off x="0" y="6397417"/>
            <a:ext cx="4276778" cy="3383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313A441-DF7C-471E-B7CF-4ABDF4D55CB4}"/>
              </a:ext>
            </a:extLst>
          </p:cNvPr>
          <p:cNvSpPr>
            <a:spLocks noGrp="1"/>
          </p:cNvSpPr>
          <p:nvPr>
            <p:ph type="sldNum" sz="quarter" idx="3"/>
          </p:nvPr>
        </p:nvSpPr>
        <p:spPr>
          <a:xfrm>
            <a:off x="5590997" y="6397417"/>
            <a:ext cx="4276778" cy="338347"/>
          </a:xfrm>
          <a:prstGeom prst="rect">
            <a:avLst/>
          </a:prstGeom>
        </p:spPr>
        <p:txBody>
          <a:bodyPr vert="horz" lIns="91440" tIns="45720" rIns="91440" bIns="45720" rtlCol="0" anchor="b"/>
          <a:lstStyle>
            <a:lvl1pPr algn="r">
              <a:defRPr sz="1200"/>
            </a:lvl1pPr>
          </a:lstStyle>
          <a:p>
            <a:fld id="{70EBAA95-9C46-4AE0-B3EF-9222AB21C33F}" type="slidenum">
              <a:rPr lang="en-US" smtClean="0"/>
              <a:t>‹#›</a:t>
            </a:fld>
            <a:endParaRPr lang="en-US"/>
          </a:p>
        </p:txBody>
      </p:sp>
    </p:spTree>
    <p:extLst>
      <p:ext uri="{BB962C8B-B14F-4D97-AF65-F5344CB8AC3E}">
        <p14:creationId xmlns:p14="http://schemas.microsoft.com/office/powerpoint/2010/main" val="69747817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B9F9BDD6-77D8-4570-AAD0-E568BE7BCFF8}"/>
              </a:ext>
            </a:extLst>
          </p:cNvPr>
          <p:cNvSpPr>
            <a:spLocks noGrp="1" noChangeArrowheads="1"/>
          </p:cNvSpPr>
          <p:nvPr>
            <p:ph type="hdr" sz="quarter"/>
          </p:nvPr>
        </p:nvSpPr>
        <p:spPr bwMode="auto">
          <a:xfrm>
            <a:off x="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de-DE"/>
          </a:p>
        </p:txBody>
      </p:sp>
      <p:sp>
        <p:nvSpPr>
          <p:cNvPr id="3075" name="Rectangle 3">
            <a:extLst>
              <a:ext uri="{FF2B5EF4-FFF2-40B4-BE49-F238E27FC236}">
                <a16:creationId xmlns:a16="http://schemas.microsoft.com/office/drawing/2014/main" id="{3C594F78-DFE3-42DE-8B5C-0CAA9A9AA633}"/>
              </a:ext>
            </a:extLst>
          </p:cNvPr>
          <p:cNvSpPr>
            <a:spLocks noGrp="1" noChangeArrowheads="1"/>
          </p:cNvSpPr>
          <p:nvPr>
            <p:ph type="dt" idx="1"/>
          </p:nvPr>
        </p:nvSpPr>
        <p:spPr bwMode="auto">
          <a:xfrm>
            <a:off x="5592710" y="0"/>
            <a:ext cx="4276778" cy="37420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de-DE"/>
          </a:p>
        </p:txBody>
      </p:sp>
      <p:sp>
        <p:nvSpPr>
          <p:cNvPr id="5124" name="Rectangle 4">
            <a:extLst>
              <a:ext uri="{FF2B5EF4-FFF2-40B4-BE49-F238E27FC236}">
                <a16:creationId xmlns:a16="http://schemas.microsoft.com/office/drawing/2014/main" id="{A805972B-DC15-40F7-BD10-B99756306F88}"/>
              </a:ext>
            </a:extLst>
          </p:cNvPr>
          <p:cNvSpPr>
            <a:spLocks noGrp="1" noRot="1" noChangeAspect="1" noChangeArrowheads="1" noTextEdit="1"/>
          </p:cNvSpPr>
          <p:nvPr>
            <p:ph type="sldImg" idx="2"/>
          </p:nvPr>
        </p:nvSpPr>
        <p:spPr bwMode="auto">
          <a:xfrm>
            <a:off x="2673350" y="523875"/>
            <a:ext cx="4522788" cy="25447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32D3062-1C55-490F-86DB-0951D5B78D27}"/>
              </a:ext>
            </a:extLst>
          </p:cNvPr>
          <p:cNvSpPr>
            <a:spLocks noGrp="1" noChangeArrowheads="1"/>
          </p:cNvSpPr>
          <p:nvPr>
            <p:ph type="body" sz="quarter" idx="3"/>
          </p:nvPr>
        </p:nvSpPr>
        <p:spPr bwMode="auto">
          <a:xfrm>
            <a:off x="1315932" y="3218198"/>
            <a:ext cx="7237625" cy="299367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de-DE" noProof="0"/>
              <a:t>Click to edit Master text styles</a:t>
            </a:r>
          </a:p>
          <a:p>
            <a:pPr lvl="1"/>
            <a:r>
              <a:rPr lang="de-DE" noProof="0"/>
              <a:t>Second level</a:t>
            </a:r>
          </a:p>
          <a:p>
            <a:pPr lvl="2"/>
            <a:r>
              <a:rPr lang="de-DE" noProof="0"/>
              <a:t>Third level</a:t>
            </a:r>
          </a:p>
          <a:p>
            <a:pPr lvl="3"/>
            <a:r>
              <a:rPr lang="de-DE" noProof="0"/>
              <a:t>Fourth level</a:t>
            </a:r>
          </a:p>
          <a:p>
            <a:pPr lvl="4"/>
            <a:r>
              <a:rPr lang="de-DE" noProof="0"/>
              <a:t>Fifth level</a:t>
            </a:r>
          </a:p>
        </p:txBody>
      </p:sp>
      <p:sp>
        <p:nvSpPr>
          <p:cNvPr id="3078" name="Rectangle 6">
            <a:extLst>
              <a:ext uri="{FF2B5EF4-FFF2-40B4-BE49-F238E27FC236}">
                <a16:creationId xmlns:a16="http://schemas.microsoft.com/office/drawing/2014/main" id="{36FDE4E7-31AF-4FCD-BBB1-112CAFB360E4}"/>
              </a:ext>
            </a:extLst>
          </p:cNvPr>
          <p:cNvSpPr>
            <a:spLocks noGrp="1" noChangeArrowheads="1"/>
          </p:cNvSpPr>
          <p:nvPr>
            <p:ph type="ftr" sz="quarter" idx="4"/>
          </p:nvPr>
        </p:nvSpPr>
        <p:spPr bwMode="auto">
          <a:xfrm>
            <a:off x="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de-DE"/>
          </a:p>
        </p:txBody>
      </p:sp>
      <p:sp>
        <p:nvSpPr>
          <p:cNvPr id="3079" name="Rectangle 7">
            <a:extLst>
              <a:ext uri="{FF2B5EF4-FFF2-40B4-BE49-F238E27FC236}">
                <a16:creationId xmlns:a16="http://schemas.microsoft.com/office/drawing/2014/main" id="{7431C41B-4B40-453A-9DEB-EC6A6E5B3A32}"/>
              </a:ext>
            </a:extLst>
          </p:cNvPr>
          <p:cNvSpPr>
            <a:spLocks noGrp="1" noChangeArrowheads="1"/>
          </p:cNvSpPr>
          <p:nvPr>
            <p:ph type="sldNum" sz="quarter" idx="5"/>
          </p:nvPr>
        </p:nvSpPr>
        <p:spPr bwMode="auto">
          <a:xfrm>
            <a:off x="5592710" y="6361554"/>
            <a:ext cx="4276778" cy="374209"/>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smtClean="0"/>
            </a:lvl1pPr>
          </a:lstStyle>
          <a:p>
            <a:pPr>
              <a:defRPr/>
            </a:pPr>
            <a:fld id="{643114AD-DAFD-41DA-863F-8D7ADE8A126D}" type="slidenum">
              <a:rPr lang="de-DE" altLang="en-US"/>
              <a:pPr>
                <a:defRPr/>
              </a:pPr>
              <a:t>‹#›</a:t>
            </a:fld>
            <a:endParaRPr lang="de-DE"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Tree>
    <p:extLst>
      <p:ext uri="{BB962C8B-B14F-4D97-AF65-F5344CB8AC3E}">
        <p14:creationId xmlns:p14="http://schemas.microsoft.com/office/powerpoint/2010/main" val="1140494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675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3704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1623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8463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16</a:t>
            </a:fld>
            <a:endParaRPr lang="en-US"/>
          </a:p>
        </p:txBody>
      </p:sp>
    </p:spTree>
    <p:extLst>
      <p:ext uri="{BB962C8B-B14F-4D97-AF65-F5344CB8AC3E}">
        <p14:creationId xmlns:p14="http://schemas.microsoft.com/office/powerpoint/2010/main" val="25715946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DSA uses an algorithm that is designed to provide only the digital signature</a:t>
            </a:r>
          </a:p>
          <a:p>
            <a:r>
              <a:rPr lang="en-US" sz="1200" kern="1200" baseline="0">
                <a:solidFill>
                  <a:schemeClr val="tx1"/>
                </a:solidFill>
                <a:latin typeface="Arial" charset="0"/>
                <a:ea typeface="ＭＳ Ｐゴシック" pitchFamily="-107" charset="-128"/>
                <a:cs typeface="ＭＳ Ｐゴシック" pitchFamily="-107" charset="-128"/>
              </a:rPr>
              <a:t>function. Unlike RSA, it cannot be used for encryption or key exchange.</a:t>
            </a:r>
          </a:p>
          <a:p>
            <a:r>
              <a:rPr lang="en-US" sz="1200" kern="1200" baseline="0">
                <a:solidFill>
                  <a:schemeClr val="tx1"/>
                </a:solidFill>
                <a:latin typeface="Arial" charset="0"/>
                <a:ea typeface="ＭＳ Ｐゴシック" pitchFamily="-107" charset="-128"/>
                <a:cs typeface="ＭＳ Ｐゴシック" pitchFamily="-107" charset="-128"/>
              </a:rPr>
              <a:t>Nevertheless, it is a public-key technique.</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13.2 contrasts the DSA approach for generating digital signatures to</a:t>
            </a:r>
          </a:p>
          <a:p>
            <a:r>
              <a:rPr lang="en-US" sz="1200" kern="1200" baseline="0">
                <a:solidFill>
                  <a:schemeClr val="tx1"/>
                </a:solidFill>
                <a:latin typeface="Arial" charset="0"/>
                <a:ea typeface="ＭＳ Ｐゴシック" pitchFamily="-107" charset="-128"/>
                <a:cs typeface="ＭＳ Ｐゴシック" pitchFamily="-107" charset="-128"/>
              </a:rPr>
              <a:t>that used with RSA. In the RSA approach, the message to be signed is input to a</a:t>
            </a:r>
          </a:p>
          <a:p>
            <a:r>
              <a:rPr lang="en-US" sz="1200" kern="1200" baseline="0">
                <a:solidFill>
                  <a:schemeClr val="tx1"/>
                </a:solidFill>
                <a:latin typeface="Arial" charset="0"/>
                <a:ea typeface="ＭＳ Ｐゴシック" pitchFamily="-107" charset="-128"/>
                <a:cs typeface="ＭＳ Ｐゴシック" pitchFamily="-107" charset="-128"/>
              </a:rPr>
              <a:t>hash function that produces a secure hash code of fixed length. This hash code is</a:t>
            </a:r>
          </a:p>
          <a:p>
            <a:r>
              <a:rPr lang="en-US" sz="1200" kern="1200" baseline="0">
                <a:solidFill>
                  <a:schemeClr val="tx1"/>
                </a:solidFill>
                <a:latin typeface="Arial" charset="0"/>
                <a:ea typeface="ＭＳ Ｐゴシック" pitchFamily="-107" charset="-128"/>
                <a:cs typeface="ＭＳ Ｐゴシック" pitchFamily="-107" charset="-128"/>
              </a:rPr>
              <a:t>then encrypted using the sender’s private key to form the signature. Both the message</a:t>
            </a:r>
          </a:p>
          <a:p>
            <a:r>
              <a:rPr lang="en-US" sz="1200" kern="1200" baseline="0">
                <a:solidFill>
                  <a:schemeClr val="tx1"/>
                </a:solidFill>
                <a:latin typeface="Arial" charset="0"/>
                <a:ea typeface="ＭＳ Ｐゴシック" pitchFamily="-107" charset="-128"/>
                <a:cs typeface="ＭＳ Ｐゴシック" pitchFamily="-107" charset="-128"/>
              </a:rPr>
              <a:t>and the signature are then transmitted. The recipient takes the message and</a:t>
            </a:r>
          </a:p>
          <a:p>
            <a:r>
              <a:rPr lang="en-US" sz="1200" kern="1200" baseline="0">
                <a:solidFill>
                  <a:schemeClr val="tx1"/>
                </a:solidFill>
                <a:latin typeface="Arial" charset="0"/>
                <a:ea typeface="ＭＳ Ｐゴシック" pitchFamily="-107" charset="-128"/>
                <a:cs typeface="ＭＳ Ｐゴシック" pitchFamily="-107" charset="-128"/>
              </a:rPr>
              <a:t>produces a hash code. The recipient also decrypts the signature using the sender’s</a:t>
            </a:r>
          </a:p>
          <a:p>
            <a:r>
              <a:rPr lang="en-US" sz="1200" kern="1200" baseline="0">
                <a:solidFill>
                  <a:schemeClr val="tx1"/>
                </a:solidFill>
                <a:latin typeface="Arial" charset="0"/>
                <a:ea typeface="ＭＳ Ｐゴシック" pitchFamily="-107" charset="-128"/>
                <a:cs typeface="ＭＳ Ｐゴシック" pitchFamily="-107" charset="-128"/>
              </a:rPr>
              <a:t>public key. If the calculated hash code matches the decrypted signature, the signature</a:t>
            </a:r>
          </a:p>
          <a:p>
            <a:r>
              <a:rPr lang="en-US" sz="1200" kern="1200" baseline="0">
                <a:solidFill>
                  <a:schemeClr val="tx1"/>
                </a:solidFill>
                <a:latin typeface="Arial" charset="0"/>
                <a:ea typeface="ＭＳ Ｐゴシック" pitchFamily="-107" charset="-128"/>
                <a:cs typeface="ＭＳ Ｐゴシック" pitchFamily="-107" charset="-128"/>
              </a:rPr>
              <a:t>is accepted as valid. Because only the sender knows the private key, only the</a:t>
            </a:r>
          </a:p>
          <a:p>
            <a:r>
              <a:rPr lang="en-US" sz="1200" kern="1200" baseline="0">
                <a:solidFill>
                  <a:schemeClr val="tx1"/>
                </a:solidFill>
                <a:latin typeface="Arial" charset="0"/>
                <a:ea typeface="ＭＳ Ｐゴシック" pitchFamily="-107" charset="-128"/>
                <a:cs typeface="ＭＳ Ｐゴシック" pitchFamily="-107" charset="-128"/>
              </a:rPr>
              <a:t>sender could have produced a valid signature.</a:t>
            </a:r>
            <a:endParaRPr lang="en-US">
              <a:latin typeface="Arial" pitchFamily="-84" charset="0"/>
              <a:ea typeface="ＭＳ Ｐゴシック" pitchFamily="-84" charset="-128"/>
              <a:cs typeface="ＭＳ Ｐゴシック" pitchFamily="-84" charset="-128"/>
            </a:endParaRP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The DSA approach also makes use of a hash function. The hash code is provided</a:t>
            </a:r>
          </a:p>
          <a:p>
            <a:r>
              <a:rPr lang="en-US" sz="1200" kern="1200" baseline="0">
                <a:solidFill>
                  <a:schemeClr val="tx1"/>
                </a:solidFill>
                <a:latin typeface="Arial" charset="0"/>
                <a:ea typeface="ＭＳ Ｐゴシック" pitchFamily="-107" charset="-128"/>
                <a:cs typeface="ＭＳ Ｐゴシック" pitchFamily="-107" charset="-128"/>
              </a:rPr>
              <a:t>as input to a signature function along with a random number </a:t>
            </a:r>
            <a:r>
              <a:rPr lang="en-US" sz="1200" i="1" kern="1200" baseline="0">
                <a:solidFill>
                  <a:schemeClr val="tx1"/>
                </a:solidFill>
                <a:latin typeface="Arial" charset="0"/>
                <a:ea typeface="ＭＳ Ｐゴシック" pitchFamily="-107" charset="-128"/>
                <a:cs typeface="ＭＳ Ｐゴシック" pitchFamily="-107" charset="-128"/>
              </a:rPr>
              <a:t>k</a:t>
            </a:r>
            <a:r>
              <a:rPr lang="en-US" sz="1200" kern="1200" baseline="0">
                <a:solidFill>
                  <a:schemeClr val="tx1"/>
                </a:solidFill>
                <a:latin typeface="Arial" charset="0"/>
                <a:ea typeface="ＭＳ Ｐゴシック" pitchFamily="-107" charset="-128"/>
                <a:cs typeface="ＭＳ Ｐゴシック" pitchFamily="-107" charset="-128"/>
              </a:rPr>
              <a:t> generated</a:t>
            </a:r>
          </a:p>
          <a:p>
            <a:r>
              <a:rPr lang="en-US" sz="1200" kern="1200" baseline="0">
                <a:solidFill>
                  <a:schemeClr val="tx1"/>
                </a:solidFill>
                <a:latin typeface="Arial" charset="0"/>
                <a:ea typeface="ＭＳ Ｐゴシック" pitchFamily="-107" charset="-128"/>
                <a:cs typeface="ＭＳ Ｐゴシック" pitchFamily="-107" charset="-128"/>
              </a:rPr>
              <a:t>for this particular signature. The signature function also depends on the sender’s</a:t>
            </a:r>
          </a:p>
          <a:p>
            <a:r>
              <a:rPr lang="en-US" sz="1200" kern="1200" baseline="0">
                <a:solidFill>
                  <a:schemeClr val="tx1"/>
                </a:solidFill>
                <a:latin typeface="Arial" charset="0"/>
                <a:ea typeface="ＭＳ Ｐゴシック" pitchFamily="-107" charset="-128"/>
                <a:cs typeface="ＭＳ Ｐゴシック" pitchFamily="-107" charset="-128"/>
              </a:rPr>
              <a:t>private key (</a:t>
            </a:r>
            <a:r>
              <a:rPr lang="en-US" sz="1200" kern="1200" baseline="0" err="1">
                <a:solidFill>
                  <a:schemeClr val="tx1"/>
                </a:solidFill>
                <a:latin typeface="Arial" charset="0"/>
                <a:ea typeface="ＭＳ Ｐゴシック" pitchFamily="-107" charset="-128"/>
                <a:cs typeface="ＭＳ Ｐゴシック" pitchFamily="-107" charset="-128"/>
              </a:rPr>
              <a:t>PR</a:t>
            </a:r>
            <a:r>
              <a:rPr lang="en-US" sz="1200" kern="1200" baseline="-2500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 and a set of parameters known to a group of communicating principals.</a:t>
            </a:r>
          </a:p>
          <a:p>
            <a:r>
              <a:rPr lang="en-US" sz="1200" kern="1200" baseline="0">
                <a:solidFill>
                  <a:schemeClr val="tx1"/>
                </a:solidFill>
                <a:latin typeface="Arial" charset="0"/>
                <a:ea typeface="ＭＳ Ｐゴシック" pitchFamily="-107" charset="-128"/>
                <a:cs typeface="ＭＳ Ｐゴシック" pitchFamily="-107" charset="-128"/>
              </a:rPr>
              <a:t>We can consider this set to constitute a global public key (PU</a:t>
            </a:r>
            <a:r>
              <a:rPr lang="en-US" sz="1200" kern="1200" baseline="-25000">
                <a:solidFill>
                  <a:schemeClr val="tx1"/>
                </a:solidFill>
                <a:latin typeface="Arial" charset="0"/>
                <a:ea typeface="ＭＳ Ｐゴシック" pitchFamily="-107" charset="-128"/>
                <a:cs typeface="ＭＳ Ｐゴシック" pitchFamily="-107" charset="-128"/>
              </a:rPr>
              <a:t>G</a:t>
            </a:r>
            <a:r>
              <a:rPr lang="en-US" sz="1200" kern="1200" baseline="0">
                <a:solidFill>
                  <a:schemeClr val="tx1"/>
                </a:solidFill>
                <a:latin typeface="Arial" charset="0"/>
                <a:ea typeface="ＭＳ Ｐゴシック" pitchFamily="-107" charset="-128"/>
                <a:cs typeface="ＭＳ Ｐゴシック" pitchFamily="-107" charset="-128"/>
              </a:rPr>
              <a:t> ). The result</a:t>
            </a:r>
          </a:p>
          <a:p>
            <a:r>
              <a:rPr lang="en-US" sz="1200" kern="1200" baseline="0">
                <a:solidFill>
                  <a:schemeClr val="tx1"/>
                </a:solidFill>
                <a:latin typeface="Arial" charset="0"/>
                <a:ea typeface="ＭＳ Ｐゴシック" pitchFamily="-107" charset="-128"/>
                <a:cs typeface="ＭＳ Ｐゴシック" pitchFamily="-107" charset="-128"/>
              </a:rPr>
              <a:t>is a signature consisting of two components, labeled </a:t>
            </a:r>
            <a:r>
              <a:rPr lang="en-US" sz="1200" i="1" kern="1200" baseline="0">
                <a:solidFill>
                  <a:schemeClr val="tx1"/>
                </a:solidFill>
                <a:latin typeface="Arial" charset="0"/>
                <a:ea typeface="ＭＳ Ｐゴシック" pitchFamily="-107" charset="-128"/>
                <a:cs typeface="ＭＳ Ｐゴシック" pitchFamily="-107" charset="-128"/>
              </a:rPr>
              <a:t>s</a:t>
            </a:r>
            <a:r>
              <a:rPr lang="en-US" sz="1200" kern="1200" baseline="0">
                <a:solidFill>
                  <a:schemeClr val="tx1"/>
                </a:solidFill>
                <a:latin typeface="Arial" charset="0"/>
                <a:ea typeface="ＭＳ Ｐゴシック" pitchFamily="-107" charset="-128"/>
                <a:cs typeface="ＭＳ Ｐゴシック" pitchFamily="-107" charset="-128"/>
              </a:rPr>
              <a:t> and </a:t>
            </a:r>
            <a:r>
              <a:rPr lang="en-US" sz="1200" i="1" kern="1200" baseline="0">
                <a:solidFill>
                  <a:schemeClr val="tx1"/>
                </a:solidFill>
                <a:latin typeface="Arial" charset="0"/>
                <a:ea typeface="ＭＳ Ｐゴシック" pitchFamily="-107" charset="-128"/>
                <a:cs typeface="ＭＳ Ｐゴシック" pitchFamily="-107" charset="-128"/>
              </a:rPr>
              <a:t>r</a:t>
            </a:r>
            <a:r>
              <a:rPr lang="en-US" sz="1200" kern="1200" baseline="0">
                <a:solidFill>
                  <a:schemeClr val="tx1"/>
                </a:solidFill>
                <a:latin typeface="Arial" charset="0"/>
                <a:ea typeface="ＭＳ Ｐゴシック" pitchFamily="-107" charset="-128"/>
                <a:cs typeface="ＭＳ Ｐゴシック" pitchFamily="-107" charset="-128"/>
              </a:rPr>
              <a:t> .</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At the receiving end, the hash code of the incoming message is generated. This</a:t>
            </a:r>
          </a:p>
          <a:p>
            <a:r>
              <a:rPr lang="en-US" sz="1200" kern="1200" baseline="0">
                <a:solidFill>
                  <a:schemeClr val="tx1"/>
                </a:solidFill>
                <a:latin typeface="Arial" charset="0"/>
                <a:ea typeface="ＭＳ Ｐゴシック" pitchFamily="-107" charset="-128"/>
                <a:cs typeface="ＭＳ Ｐゴシック" pitchFamily="-107" charset="-128"/>
              </a:rPr>
              <a:t>plus the signature is input to a verification function. The verification function also</a:t>
            </a:r>
          </a:p>
          <a:p>
            <a:r>
              <a:rPr lang="en-US" sz="1200" kern="1200" baseline="0">
                <a:solidFill>
                  <a:schemeClr val="tx1"/>
                </a:solidFill>
                <a:latin typeface="Arial" charset="0"/>
                <a:ea typeface="ＭＳ Ｐゴシック" pitchFamily="-107" charset="-128"/>
                <a:cs typeface="ＭＳ Ｐゴシック" pitchFamily="-107" charset="-128"/>
              </a:rPr>
              <a:t>depends on the global public key as well as the sender’s public key (</a:t>
            </a:r>
            <a:r>
              <a:rPr lang="en-US" sz="1200" kern="1200" baseline="0" err="1">
                <a:solidFill>
                  <a:schemeClr val="tx1"/>
                </a:solidFill>
                <a:latin typeface="Arial" charset="0"/>
                <a:ea typeface="ＭＳ Ｐゴシック" pitchFamily="-107" charset="-128"/>
                <a:cs typeface="ＭＳ Ｐゴシック" pitchFamily="-107" charset="-128"/>
              </a:rPr>
              <a:t>PU</a:t>
            </a:r>
            <a:r>
              <a:rPr lang="en-US" sz="1200" kern="1200" baseline="-25000" err="1">
                <a:solidFill>
                  <a:schemeClr val="tx1"/>
                </a:solidFill>
                <a:latin typeface="Arial" charset="0"/>
                <a:ea typeface="ＭＳ Ｐゴシック" pitchFamily="-107" charset="-128"/>
                <a:cs typeface="ＭＳ Ｐゴシック" pitchFamily="-107" charset="-128"/>
              </a:rPr>
              <a:t>a</a:t>
            </a:r>
            <a:r>
              <a:rPr lang="en-US" sz="1200" kern="1200" baseline="0">
                <a:solidFill>
                  <a:schemeClr val="tx1"/>
                </a:solidFill>
                <a:latin typeface="Arial" charset="0"/>
                <a:ea typeface="ＭＳ Ｐゴシック" pitchFamily="-107" charset="-128"/>
                <a:cs typeface="ＭＳ Ｐゴシック" pitchFamily="-107" charset="-128"/>
              </a:rPr>
              <a:t> ), which</a:t>
            </a:r>
          </a:p>
          <a:p>
            <a:r>
              <a:rPr lang="en-US" sz="1200" kern="1200" baseline="0">
                <a:solidFill>
                  <a:schemeClr val="tx1"/>
                </a:solidFill>
                <a:latin typeface="Arial" charset="0"/>
                <a:ea typeface="ＭＳ Ｐゴシック" pitchFamily="-107" charset="-128"/>
                <a:cs typeface="ＭＳ Ｐゴシック" pitchFamily="-107" charset="-128"/>
              </a:rPr>
              <a:t>is paired with the sender’s private key. The output of the verification function is a</a:t>
            </a:r>
          </a:p>
          <a:p>
            <a:r>
              <a:rPr lang="en-US" sz="1200" kern="1200" baseline="0">
                <a:solidFill>
                  <a:schemeClr val="tx1"/>
                </a:solidFill>
                <a:latin typeface="Arial" charset="0"/>
                <a:ea typeface="ＭＳ Ｐゴシック" pitchFamily="-107" charset="-128"/>
                <a:cs typeface="ＭＳ Ｐゴシック" pitchFamily="-107" charset="-128"/>
              </a:rPr>
              <a:t>value that is equal to the signature component </a:t>
            </a:r>
            <a:r>
              <a:rPr lang="en-US" sz="1200" i="1" kern="1200" baseline="0">
                <a:solidFill>
                  <a:schemeClr val="tx1"/>
                </a:solidFill>
                <a:latin typeface="Arial" charset="0"/>
                <a:ea typeface="ＭＳ Ｐゴシック" pitchFamily="-107" charset="-128"/>
                <a:cs typeface="ＭＳ Ｐゴシック" pitchFamily="-107" charset="-128"/>
              </a:rPr>
              <a:t>r</a:t>
            </a:r>
            <a:r>
              <a:rPr lang="en-US" sz="1200" kern="1200" baseline="0">
                <a:solidFill>
                  <a:schemeClr val="tx1"/>
                </a:solidFill>
                <a:latin typeface="Arial" charset="0"/>
                <a:ea typeface="ＭＳ Ｐゴシック" pitchFamily="-107" charset="-128"/>
                <a:cs typeface="ＭＳ Ｐゴシック" pitchFamily="-107" charset="-128"/>
              </a:rPr>
              <a:t> if the signature is valid. The signature</a:t>
            </a:r>
          </a:p>
          <a:p>
            <a:r>
              <a:rPr lang="en-US" sz="1200" kern="1200" baseline="0">
                <a:solidFill>
                  <a:schemeClr val="tx1"/>
                </a:solidFill>
                <a:latin typeface="Arial" charset="0"/>
                <a:ea typeface="ＭＳ Ｐゴシック" pitchFamily="-107" charset="-128"/>
                <a:cs typeface="ＭＳ Ｐゴシック" pitchFamily="-107" charset="-128"/>
              </a:rPr>
              <a:t>function is such that only the sender, with knowledge of the private key, could</a:t>
            </a:r>
          </a:p>
          <a:p>
            <a:r>
              <a:rPr lang="en-US" sz="1200" kern="1200" baseline="0">
                <a:solidFill>
                  <a:schemeClr val="tx1"/>
                </a:solidFill>
                <a:latin typeface="Arial" charset="0"/>
                <a:ea typeface="ＭＳ Ｐゴシック" pitchFamily="-107" charset="-128"/>
                <a:cs typeface="ＭＳ Ｐゴシック" pitchFamily="-107" charset="-128"/>
              </a:rPr>
              <a:t>have produced the valid signature.</a:t>
            </a:r>
          </a:p>
        </p:txBody>
      </p:sp>
      <p:sp>
        <p:nvSpPr>
          <p:cNvPr id="4" name="Slide Number Placeholder 3"/>
          <p:cNvSpPr>
            <a:spLocks noGrp="1"/>
          </p:cNvSpPr>
          <p:nvPr>
            <p:ph type="sldNum" sz="quarter" idx="10"/>
          </p:nvPr>
        </p:nvSpPr>
        <p:spPr/>
        <p:txBody>
          <a:bodyPr/>
          <a:lstStyle/>
          <a:p>
            <a:fld id="{A73D6722-9B4D-4E29-B226-C325925A8118}" type="slidenum">
              <a:rPr lang="en-US" smtClean="0"/>
              <a:t>17</a:t>
            </a:fld>
            <a:endParaRPr lang="en-US"/>
          </a:p>
        </p:txBody>
      </p:sp>
    </p:spTree>
    <p:extLst>
      <p:ext uri="{BB962C8B-B14F-4D97-AF65-F5344CB8AC3E}">
        <p14:creationId xmlns:p14="http://schemas.microsoft.com/office/powerpoint/2010/main" val="11104280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The first stage in generating an RSA-PSS signature of a message</a:t>
            </a:r>
          </a:p>
          <a:p>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is to generate from </a:t>
            </a:r>
            <a:r>
              <a:rPr lang="en-US" sz="1200" i="1" kern="1200" baseline="0">
                <a:solidFill>
                  <a:schemeClr val="tx1"/>
                </a:solidFill>
                <a:latin typeface="Arial" charset="0"/>
                <a:ea typeface="ＭＳ Ｐゴシック" pitchFamily="-107" charset="-128"/>
                <a:cs typeface="ＭＳ Ｐゴシック" pitchFamily="-107" charset="-128"/>
              </a:rPr>
              <a:t>M</a:t>
            </a:r>
            <a:r>
              <a:rPr lang="en-US" sz="1200" kern="1200" baseline="0">
                <a:solidFill>
                  <a:schemeClr val="tx1"/>
                </a:solidFill>
                <a:latin typeface="Arial" charset="0"/>
                <a:ea typeface="ＭＳ Ｐゴシック" pitchFamily="-107" charset="-128"/>
                <a:cs typeface="ＭＳ Ｐゴシック" pitchFamily="-107" charset="-128"/>
              </a:rPr>
              <a:t> a fixed-length message digest, called an encoded message</a:t>
            </a:r>
          </a:p>
          <a:p>
            <a:r>
              <a:rPr lang="en-US" sz="1200" i="1" kern="1200" baseline="0">
                <a:solidFill>
                  <a:schemeClr val="tx1"/>
                </a:solidFill>
                <a:latin typeface="Arial" charset="0"/>
                <a:ea typeface="ＭＳ Ｐゴシック" pitchFamily="-107" charset="-128"/>
                <a:cs typeface="ＭＳ Ｐゴシック" pitchFamily="-107" charset="-128"/>
              </a:rPr>
              <a:t>(EM </a:t>
            </a:r>
            <a:r>
              <a:rPr lang="en-US" sz="1200" kern="1200" baseline="0">
                <a:solidFill>
                  <a:schemeClr val="tx1"/>
                </a:solidFill>
                <a:latin typeface="Arial" charset="0"/>
                <a:ea typeface="ＭＳ Ｐゴシック" pitchFamily="-107" charset="-128"/>
                <a:cs typeface="ＭＳ Ｐゴシック" pitchFamily="-107" charset="-128"/>
              </a:rPr>
              <a:t>). Figure 13.6 illustrates this process.</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 We make several comments about the complex nature of this message digest</a:t>
            </a:r>
          </a:p>
          <a:p>
            <a:r>
              <a:rPr lang="en-US" sz="1200" kern="1200" baseline="0">
                <a:solidFill>
                  <a:schemeClr val="tx1"/>
                </a:solidFill>
                <a:latin typeface="Arial" charset="0"/>
                <a:ea typeface="ＭＳ Ｐゴシック" pitchFamily="-107" charset="-128"/>
                <a:cs typeface="ＭＳ Ｐゴシック" pitchFamily="-107" charset="-128"/>
              </a:rPr>
              <a:t>algorithm. All of the RSA-based standardized digital signature schemes involve appending</a:t>
            </a:r>
          </a:p>
          <a:p>
            <a:r>
              <a:rPr lang="en-US" sz="1200" kern="1200" baseline="0">
                <a:solidFill>
                  <a:schemeClr val="tx1"/>
                </a:solidFill>
                <a:latin typeface="Arial" charset="0"/>
                <a:ea typeface="ＭＳ Ｐゴシック" pitchFamily="-107" charset="-128"/>
                <a:cs typeface="ＭＳ Ｐゴシック" pitchFamily="-107" charset="-128"/>
              </a:rPr>
              <a:t>one or more constants (e.g., padding</a:t>
            </a:r>
            <a:r>
              <a:rPr lang="en-US" sz="1200" kern="1200" baseline="-25000">
                <a:solidFill>
                  <a:schemeClr val="tx1"/>
                </a:solidFill>
                <a:latin typeface="Arial" charset="0"/>
                <a:ea typeface="ＭＳ Ｐゴシック" pitchFamily="-107" charset="-128"/>
                <a:cs typeface="ＭＳ Ｐゴシック" pitchFamily="-107" charset="-128"/>
              </a:rPr>
              <a:t>1</a:t>
            </a:r>
            <a:r>
              <a:rPr lang="en-US" sz="1200" kern="1200" baseline="0">
                <a:solidFill>
                  <a:schemeClr val="tx1"/>
                </a:solidFill>
                <a:latin typeface="Arial" charset="0"/>
                <a:ea typeface="ＭＳ Ｐゴシック" pitchFamily="-107" charset="-128"/>
                <a:cs typeface="ＭＳ Ｐゴシック" pitchFamily="-107" charset="-128"/>
              </a:rPr>
              <a:t> and padding</a:t>
            </a:r>
            <a:r>
              <a:rPr lang="en-US" sz="1200" kern="1200" baseline="-25000">
                <a:solidFill>
                  <a:schemeClr val="tx1"/>
                </a:solidFill>
                <a:latin typeface="Arial" charset="0"/>
                <a:ea typeface="ＭＳ Ｐゴシック" pitchFamily="-107" charset="-128"/>
                <a:cs typeface="ＭＳ Ｐゴシック" pitchFamily="-107" charset="-128"/>
              </a:rPr>
              <a:t>2</a:t>
            </a:r>
            <a:r>
              <a:rPr lang="en-US" sz="1200" kern="1200" baseline="0">
                <a:solidFill>
                  <a:schemeClr val="tx1"/>
                </a:solidFill>
                <a:latin typeface="Arial" charset="0"/>
                <a:ea typeface="ＭＳ Ｐゴシック" pitchFamily="-107" charset="-128"/>
                <a:cs typeface="ＭＳ Ｐゴシック" pitchFamily="-107" charset="-128"/>
              </a:rPr>
              <a:t> ) in the process of forming</a:t>
            </a:r>
          </a:p>
          <a:p>
            <a:r>
              <a:rPr lang="en-US" sz="1200" kern="1200" baseline="0">
                <a:solidFill>
                  <a:schemeClr val="tx1"/>
                </a:solidFill>
                <a:latin typeface="Arial" charset="0"/>
                <a:ea typeface="ＭＳ Ｐゴシック" pitchFamily="-107" charset="-128"/>
                <a:cs typeface="ＭＳ Ｐゴシック" pitchFamily="-107" charset="-128"/>
              </a:rPr>
              <a:t>the message digest. The objective is to make it more difficult for an adversary to</a:t>
            </a:r>
          </a:p>
          <a:p>
            <a:r>
              <a:rPr lang="en-US" sz="1200" kern="1200" baseline="0">
                <a:solidFill>
                  <a:schemeClr val="tx1"/>
                </a:solidFill>
                <a:latin typeface="Arial" charset="0"/>
                <a:ea typeface="ＭＳ Ｐゴシック" pitchFamily="-107" charset="-128"/>
                <a:cs typeface="ＭＳ Ｐゴシック" pitchFamily="-107" charset="-128"/>
              </a:rPr>
              <a:t>find another message that maps to the same message digest as a given message or to</a:t>
            </a:r>
          </a:p>
          <a:p>
            <a:r>
              <a:rPr lang="en-US" sz="1200" kern="1200" baseline="0">
                <a:solidFill>
                  <a:schemeClr val="tx1"/>
                </a:solidFill>
                <a:latin typeface="Arial" charset="0"/>
                <a:ea typeface="ＭＳ Ｐゴシック" pitchFamily="-107" charset="-128"/>
                <a:cs typeface="ＭＳ Ｐゴシック" pitchFamily="-107" charset="-128"/>
              </a:rPr>
              <a:t>find two messages that map to the same message digest. RSA-PSS also incorporates</a:t>
            </a:r>
          </a:p>
          <a:p>
            <a:r>
              <a:rPr lang="en-US" sz="1200" kern="1200" baseline="0">
                <a:solidFill>
                  <a:schemeClr val="tx1"/>
                </a:solidFill>
                <a:latin typeface="Arial" charset="0"/>
                <a:ea typeface="ＭＳ Ｐゴシック" pitchFamily="-107" charset="-128"/>
                <a:cs typeface="ＭＳ Ｐゴシック" pitchFamily="-107" charset="-128"/>
              </a:rPr>
              <a:t>a pseudorandom number, namely the salt. Because the salt changes with every use,</a:t>
            </a:r>
          </a:p>
          <a:p>
            <a:r>
              <a:rPr lang="en-US" sz="1200" kern="1200" baseline="0">
                <a:solidFill>
                  <a:schemeClr val="tx1"/>
                </a:solidFill>
                <a:latin typeface="Arial" charset="0"/>
                <a:ea typeface="ＭＳ Ｐゴシック" pitchFamily="-107" charset="-128"/>
                <a:cs typeface="ＭＳ Ｐゴシック" pitchFamily="-107" charset="-128"/>
              </a:rPr>
              <a:t>signing the same message twice using the same private key will yield two different</a:t>
            </a:r>
          </a:p>
          <a:p>
            <a:r>
              <a:rPr lang="en-US" sz="1200" kern="1200" baseline="0">
                <a:solidFill>
                  <a:schemeClr val="tx1"/>
                </a:solidFill>
                <a:latin typeface="Arial" charset="0"/>
                <a:ea typeface="ＭＳ Ｐゴシック" pitchFamily="-107" charset="-128"/>
                <a:cs typeface="ＭＳ Ｐゴシック" pitchFamily="-107" charset="-128"/>
              </a:rPr>
              <a:t>signatures. This is an added measure of security.</a:t>
            </a:r>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21</a:t>
            </a:fld>
            <a:endParaRPr lang="en-US"/>
          </a:p>
        </p:txBody>
      </p:sp>
    </p:spTree>
    <p:extLst>
      <p:ext uri="{BB962C8B-B14F-4D97-AF65-F5344CB8AC3E}">
        <p14:creationId xmlns:p14="http://schemas.microsoft.com/office/powerpoint/2010/main" val="3208895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Figure 13.7 RSA-PSS EM Verification</a:t>
            </a:r>
          </a:p>
          <a:p>
            <a:endParaRPr lang="en-US" sz="1200" kern="1200" baseline="0">
              <a:solidFill>
                <a:schemeClr val="tx1"/>
              </a:solidFill>
              <a:latin typeface="Arial" charset="0"/>
              <a:ea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The shaded boxes labeled </a:t>
            </a:r>
            <a:r>
              <a:rPr lang="en-US" sz="1200" i="1" kern="1200">
                <a:solidFill>
                  <a:schemeClr val="tx1"/>
                </a:solidFill>
                <a:effectLst/>
                <a:latin typeface="Arial" charset="0"/>
                <a:ea typeface="ＭＳ Ｐゴシック" pitchFamily="-107" charset="-128"/>
                <a:cs typeface="ＭＳ Ｐゴシック" pitchFamily="-107" charset="-128"/>
              </a:rPr>
              <a:t>H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H</a:t>
            </a:r>
            <a:r>
              <a:rPr lang="en-US" sz="1200" kern="1200">
                <a:solidFill>
                  <a:schemeClr val="tx1"/>
                </a:solidFill>
                <a:effectLst/>
                <a:latin typeface="Arial" charset="0"/>
                <a:ea typeface="ＭＳ Ｐゴシック" pitchFamily="-107" charset="-128"/>
                <a:cs typeface="ＭＳ Ｐゴシック" pitchFamily="-107" charset="-128"/>
              </a:rPr>
              <a:t>′ correspond, respectively, to the value contained in the decrypted signature and the value generated from the message </a:t>
            </a:r>
            <a:r>
              <a:rPr lang="en-US" sz="1200" i="1" kern="1200">
                <a:solidFill>
                  <a:schemeClr val="tx1"/>
                </a:solidFill>
                <a:effectLst/>
                <a:latin typeface="Arial" charset="0"/>
                <a:ea typeface="ＭＳ Ｐゴシック" pitchFamily="-107" charset="-128"/>
                <a:cs typeface="ＭＳ Ｐゴシック" pitchFamily="-107" charset="-128"/>
              </a:rPr>
              <a:t>M </a:t>
            </a:r>
            <a:r>
              <a:rPr lang="en-US" sz="1200" kern="1200">
                <a:solidFill>
                  <a:schemeClr val="tx1"/>
                </a:solidFill>
                <a:effectLst/>
                <a:latin typeface="Arial" charset="0"/>
                <a:ea typeface="ＭＳ Ｐゴシック" pitchFamily="-107" charset="-128"/>
                <a:cs typeface="ＭＳ Ｐゴシック" pitchFamily="-107" charset="-128"/>
              </a:rPr>
              <a:t>associated with the signature. The remaining three shaded areas contain values generated from the decrypted signature and compared to known constants. We can now see more clearly the different roles played by the constants and the pseudorandom value </a:t>
            </a:r>
            <a:r>
              <a:rPr lang="en-US" sz="1200" i="1" kern="1200">
                <a:solidFill>
                  <a:schemeClr val="tx1"/>
                </a:solidFill>
                <a:effectLst/>
                <a:latin typeface="Arial" charset="0"/>
                <a:ea typeface="ＭＳ Ｐゴシック" pitchFamily="-107" charset="-128"/>
                <a:cs typeface="ＭＳ Ｐゴシック" pitchFamily="-107" charset="-128"/>
              </a:rPr>
              <a:t>salt</a:t>
            </a:r>
            <a:r>
              <a:rPr lang="en-US" sz="1200" kern="1200">
                <a:solidFill>
                  <a:schemeClr val="tx1"/>
                </a:solidFill>
                <a:effectLst/>
                <a:latin typeface="Arial" charset="0"/>
                <a:ea typeface="ＭＳ Ｐゴシック" pitchFamily="-107" charset="-128"/>
                <a:cs typeface="ＭＳ Ｐゴシック" pitchFamily="-107" charset="-128"/>
              </a:rPr>
              <a:t>, all of which are embedded in the </a:t>
            </a:r>
            <a:r>
              <a:rPr lang="en-US" sz="1200" i="1" kern="1200">
                <a:solidFill>
                  <a:schemeClr val="tx1"/>
                </a:solidFill>
                <a:effectLst/>
                <a:latin typeface="Arial" charset="0"/>
                <a:ea typeface="ＭＳ Ｐゴシック" pitchFamily="-107" charset="-128"/>
                <a:cs typeface="ＭＳ Ｐゴシック" pitchFamily="-107" charset="-128"/>
              </a:rPr>
              <a:t>EM </a:t>
            </a:r>
            <a:r>
              <a:rPr lang="en-US" sz="1200" kern="1200">
                <a:solidFill>
                  <a:schemeClr val="tx1"/>
                </a:solidFill>
                <a:effectLst/>
                <a:latin typeface="Arial" charset="0"/>
                <a:ea typeface="ＭＳ Ｐゴシック" pitchFamily="-107" charset="-128"/>
                <a:cs typeface="ＭＳ Ｐゴシック" pitchFamily="-107" charset="-128"/>
              </a:rPr>
              <a:t>generated by the signer. The constants are known to the verifier, so that the computed constants can be compared to the known constants as an additional check that the signature is valid (in addition to comparing </a:t>
            </a:r>
            <a:r>
              <a:rPr lang="en-US" sz="1200" i="1" kern="1200">
                <a:solidFill>
                  <a:schemeClr val="tx1"/>
                </a:solidFill>
                <a:effectLst/>
                <a:latin typeface="Arial" charset="0"/>
                <a:ea typeface="ＭＳ Ｐゴシック" pitchFamily="-107" charset="-128"/>
                <a:cs typeface="ＭＳ Ｐゴシック" pitchFamily="-107" charset="-128"/>
              </a:rPr>
              <a:t>H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H</a:t>
            </a:r>
            <a:r>
              <a:rPr lang="en-US" sz="1200" kern="1200">
                <a:solidFill>
                  <a:schemeClr val="tx1"/>
                </a:solidFill>
                <a:effectLst/>
                <a:latin typeface="Arial" charset="0"/>
                <a:ea typeface="ＭＳ Ｐゴシック" pitchFamily="-107" charset="-128"/>
                <a:cs typeface="ＭＳ Ｐゴシック" pitchFamily="-107" charset="-128"/>
              </a:rPr>
              <a:t>′). The salt results in a different signature every time a given message is signed with the same private key. The verifier does not know the value of the salt and does not attempt a comparison. Thus, the salt plays a similar role to the pseudorandom variable </a:t>
            </a:r>
            <a:r>
              <a:rPr lang="en-US" sz="1200" i="1" kern="1200">
                <a:solidFill>
                  <a:schemeClr val="tx1"/>
                </a:solidFill>
                <a:effectLst/>
                <a:latin typeface="Arial" charset="0"/>
                <a:ea typeface="ＭＳ Ｐゴシック" pitchFamily="-107" charset="-128"/>
                <a:cs typeface="ＭＳ Ｐゴシック" pitchFamily="-107" charset="-128"/>
              </a:rPr>
              <a:t>k </a:t>
            </a:r>
            <a:r>
              <a:rPr lang="en-US" sz="1200" kern="1200">
                <a:solidFill>
                  <a:schemeClr val="tx1"/>
                </a:solidFill>
                <a:effectLst/>
                <a:latin typeface="Arial" charset="0"/>
                <a:ea typeface="ＭＳ Ｐゴシック" pitchFamily="-107" charset="-128"/>
                <a:cs typeface="ＭＳ Ｐゴシック" pitchFamily="-107" charset="-128"/>
              </a:rPr>
              <a:t>in the NIST DSA and in ECDSA. In both of those schemes, </a:t>
            </a:r>
            <a:r>
              <a:rPr lang="en-US" sz="1200" i="1" kern="1200">
                <a:solidFill>
                  <a:schemeClr val="tx1"/>
                </a:solidFill>
                <a:effectLst/>
                <a:latin typeface="Arial" charset="0"/>
                <a:ea typeface="ＭＳ Ｐゴシック" pitchFamily="-107" charset="-128"/>
                <a:cs typeface="ＭＳ Ｐゴシック" pitchFamily="-107" charset="-128"/>
              </a:rPr>
              <a:t>k </a:t>
            </a:r>
            <a:r>
              <a:rPr lang="en-US" sz="1200" kern="1200">
                <a:solidFill>
                  <a:schemeClr val="tx1"/>
                </a:solidFill>
                <a:effectLst/>
                <a:latin typeface="Arial" charset="0"/>
                <a:ea typeface="ＭＳ Ｐゴシック" pitchFamily="-107" charset="-128"/>
                <a:cs typeface="ＭＳ Ｐゴシック" pitchFamily="-107" charset="-128"/>
              </a:rPr>
              <a:t>is a pseudorandom number generated by the signer, resulting in different signatures from multiple signings of the same </a:t>
            </a:r>
            <a:r>
              <a:rPr lang="en-US" sz="1200" kern="1200" err="1">
                <a:solidFill>
                  <a:schemeClr val="tx1"/>
                </a:solidFill>
                <a:effectLst/>
                <a:latin typeface="Arial" charset="0"/>
                <a:ea typeface="ＭＳ Ｐゴシック" pitchFamily="-107" charset="-128"/>
                <a:cs typeface="ＭＳ Ｐゴシック" pitchFamily="-107" charset="-128"/>
              </a:rPr>
              <a:t>mes</a:t>
            </a:r>
            <a:r>
              <a:rPr lang="en-US" sz="1200" kern="1200">
                <a:solidFill>
                  <a:schemeClr val="tx1"/>
                </a:solidFill>
                <a:effectLst/>
                <a:latin typeface="Arial" charset="0"/>
                <a:ea typeface="ＭＳ Ｐゴシック" pitchFamily="-107" charset="-128"/>
                <a:cs typeface="ＭＳ Ｐゴシック" pitchFamily="-107" charset="-128"/>
              </a:rPr>
              <a:t>- sage with the same private key. A verifier does not and need not know the value of </a:t>
            </a:r>
            <a:r>
              <a:rPr lang="en-US" sz="1200" i="1" kern="1200">
                <a:solidFill>
                  <a:schemeClr val="tx1"/>
                </a:solidFill>
                <a:effectLst/>
                <a:latin typeface="Arial" charset="0"/>
                <a:ea typeface="ＭＳ Ｐゴシック" pitchFamily="-107" charset="-128"/>
                <a:cs typeface="ＭＳ Ｐゴシック" pitchFamily="-107" charset="-128"/>
              </a:rPr>
              <a:t>k</a:t>
            </a:r>
            <a:r>
              <a:rPr lang="en-US" sz="1200" kern="1200">
                <a:solidFill>
                  <a:schemeClr val="tx1"/>
                </a:solidFill>
                <a:effectLst/>
                <a:latin typeface="Arial" charset="0"/>
                <a:ea typeface="ＭＳ Ｐゴシック" pitchFamily="-107" charset="-128"/>
                <a:cs typeface="ＭＳ Ｐゴシック" pitchFamily="-107" charset="-128"/>
              </a:rPr>
              <a:t>. </a:t>
            </a:r>
            <a:endParaRPr lang="en-US"/>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22</a:t>
            </a:fld>
            <a:endParaRPr lang="en-US"/>
          </a:p>
        </p:txBody>
      </p:sp>
    </p:spTree>
    <p:extLst>
      <p:ext uri="{BB962C8B-B14F-4D97-AF65-F5344CB8AC3E}">
        <p14:creationId xmlns:p14="http://schemas.microsoft.com/office/powerpoint/2010/main" val="20898587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427314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err="1">
                <a:solidFill>
                  <a:schemeClr val="tx1"/>
                </a:solidFill>
                <a:latin typeface="Arial" charset="0"/>
                <a:ea typeface="ＭＳ Ｐゴシック" pitchFamily="-107" charset="-128"/>
                <a:cs typeface="ＭＳ Ｐゴシック" pitchFamily="-107" charset="-128"/>
              </a:rPr>
              <a:t>Elgamal</a:t>
            </a:r>
            <a:r>
              <a:rPr lang="en-US" sz="1200" kern="1200" baseline="0">
                <a:solidFill>
                  <a:schemeClr val="tx1"/>
                </a:solidFill>
                <a:latin typeface="Arial" charset="0"/>
                <a:ea typeface="ＭＳ Ｐゴシック" pitchFamily="-107" charset="-128"/>
                <a:cs typeface="ＭＳ Ｐゴシック" pitchFamily="-107" charset="-128"/>
              </a:rPr>
              <a:t> [ELGA85] and </a:t>
            </a:r>
            <a:r>
              <a:rPr lang="en-US" sz="1200" kern="1200" baseline="0" err="1">
                <a:solidFill>
                  <a:schemeClr val="tx1"/>
                </a:solidFill>
                <a:latin typeface="Arial" charset="0"/>
                <a:ea typeface="ＭＳ Ｐゴシック" pitchFamily="-107" charset="-128"/>
                <a:cs typeface="ＭＳ Ｐゴシック" pitchFamily="-107" charset="-128"/>
              </a:rPr>
              <a:t>Schnorr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[SCHN91].</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a:solidFill>
                <a:schemeClr val="tx1"/>
              </a:solidFill>
              <a:latin typeface="Arial" charset="0"/>
              <a:ea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a:solidFill>
                  <a:schemeClr val="tx1"/>
                </a:solidFill>
                <a:effectLst/>
                <a:latin typeface="Arial" charset="0"/>
                <a:ea typeface="ＭＳ Ｐゴシック" pitchFamily="-107" charset="-128"/>
                <a:cs typeface="ＭＳ Ｐゴシック" pitchFamily="-107" charset="-128"/>
              </a:rPr>
              <a:t>N</a:t>
            </a:r>
            <a:r>
              <a:rPr lang="en-US" sz="1200" kern="1200">
                <a:solidFill>
                  <a:schemeClr val="tx1"/>
                </a:solidFill>
                <a:effectLst/>
                <a:latin typeface="Arial" charset="0"/>
                <a:ea typeface="ＭＳ Ｐゴシック" pitchFamily="-107" charset="-128"/>
                <a:cs typeface="ＭＳ Ｐゴシック" pitchFamily="-107" charset="-128"/>
              </a:rPr>
              <a:t>-bit prime number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divides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Finally,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a:solidFill>
                  <a:schemeClr val="tx1"/>
                </a:solidFill>
                <a:effectLst/>
                <a:latin typeface="Arial" charset="0"/>
                <a:ea typeface="ＭＳ Ｐゴシック" pitchFamily="-107" charset="-128"/>
                <a:cs typeface="ＭＳ Ｐゴシック" pitchFamily="-107" charset="-128"/>
              </a:rPr>
              <a:t>h</a:t>
            </a:r>
            <a:r>
              <a:rPr lang="en-US" sz="1200" kern="1200" baseline="30000">
                <a:solidFill>
                  <a:schemeClr val="tx1"/>
                </a:solidFill>
                <a:effectLst/>
                <a:latin typeface="Arial" charset="0"/>
                <a:ea typeface="ＭＳ Ｐゴシック" pitchFamily="-107" charset="-128"/>
                <a:cs typeface="ＭＳ Ｐゴシック" pitchFamily="-107" charset="-128"/>
              </a:rPr>
              <a:t>(</a:t>
            </a:r>
            <a:r>
              <a:rPr lang="en-US" sz="1200" i="1" kern="1200" baseline="30000">
                <a:solidFill>
                  <a:schemeClr val="tx1"/>
                </a:solidFill>
                <a:effectLst/>
                <a:latin typeface="Arial" charset="0"/>
                <a:ea typeface="ＭＳ Ｐゴシック" pitchFamily="-107" charset="-128"/>
                <a:cs typeface="ＭＳ Ｐゴシック" pitchFamily="-107" charset="-128"/>
              </a:rPr>
              <a:t>p</a:t>
            </a:r>
            <a:r>
              <a:rPr lang="en-US" sz="1200" kern="1200" baseline="30000">
                <a:solidFill>
                  <a:schemeClr val="tx1"/>
                </a:solidFill>
                <a:effectLst/>
                <a:latin typeface="Arial" charset="0"/>
                <a:ea typeface="ＭＳ Ｐゴシック" pitchFamily="-107" charset="-128"/>
                <a:cs typeface="ＭＳ Ｐゴシック" pitchFamily="-107" charset="-128"/>
              </a:rPr>
              <a:t>-1)/</a:t>
            </a:r>
            <a:r>
              <a:rPr lang="en-US" sz="1200" i="1" kern="1200" baseline="300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where </a:t>
            </a:r>
            <a:r>
              <a:rPr lang="en-US" sz="1200" i="1" kern="1200">
                <a:solidFill>
                  <a:schemeClr val="tx1"/>
                </a:solidFill>
                <a:effectLst/>
                <a:latin typeface="Arial" charset="0"/>
                <a:ea typeface="ＭＳ Ｐゴシック" pitchFamily="-107" charset="-128"/>
                <a:cs typeface="ＭＳ Ｐゴシック" pitchFamily="-107" charset="-128"/>
              </a:rPr>
              <a:t>h </a:t>
            </a:r>
            <a:r>
              <a:rPr lang="en-US" sz="1200" kern="120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err="1">
                <a:solidFill>
                  <a:schemeClr val="tx1"/>
                </a:solidFill>
                <a:effectLst/>
                <a:latin typeface="Arial" charset="0"/>
                <a:ea typeface="ＭＳ Ｐゴシック" pitchFamily="-107" charset="-128"/>
                <a:cs typeface="ＭＳ Ｐゴシック" pitchFamily="-107" charset="-128"/>
              </a:rPr>
              <a:t>Schnorr</a:t>
            </a:r>
            <a:r>
              <a:rPr lang="en-US" sz="1200" kern="1200">
                <a:solidFill>
                  <a:schemeClr val="tx1"/>
                </a:solidFill>
                <a:effectLst/>
                <a:latin typeface="Arial" charset="0"/>
                <a:ea typeface="ＭＳ Ｐゴシック" pitchFamily="-107" charset="-128"/>
                <a:cs typeface="ＭＳ Ｐゴシック" pitchFamily="-107" charset="-128"/>
              </a:rPr>
              <a:t> sig- nature scheme.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err="1">
                <a:solidFill>
                  <a:schemeClr val="tx1"/>
                </a:solidFill>
                <a:effectLst/>
                <a:latin typeface="Arial" charset="0"/>
                <a:ea typeface="ＭＳ Ｐゴシック" pitchFamily="-107" charset="-128"/>
                <a:cs typeface="ＭＳ Ｐゴシック" pitchFamily="-107" charset="-128"/>
              </a:rPr>
              <a:t>g</a:t>
            </a:r>
            <a:r>
              <a:rPr lang="en-US" sz="1200" i="1" kern="1200" baseline="30000" err="1">
                <a:solidFill>
                  <a:schemeClr val="tx1"/>
                </a:solidFill>
                <a:effectLst/>
                <a:latin typeface="Arial" charset="0"/>
                <a:ea typeface="ＭＳ Ｐゴシック" pitchFamily="-107" charset="-128"/>
                <a:cs typeface="ＭＳ Ｐゴシック" pitchFamily="-107" charset="-128"/>
              </a:rPr>
              <a:t>x</a:t>
            </a:r>
            <a:r>
              <a:rPr lang="en-US" sz="1200" i="1" kern="1200">
                <a:solidFill>
                  <a:schemeClr val="tx1"/>
                </a:solidFill>
                <a:effectLst/>
                <a:latin typeface="Arial" charset="0"/>
                <a:ea typeface="ＭＳ Ｐゴシック" pitchFamily="-107" charset="-128"/>
                <a:cs typeface="ＭＳ Ｐゴシック" pitchFamily="-107" charset="-128"/>
              </a:rPr>
              <a:t>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The calculation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given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a:solidFill>
                  <a:schemeClr val="tx1"/>
                </a:solidFill>
                <a:effectLst/>
                <a:latin typeface="Arial" charset="0"/>
                <a:ea typeface="ＭＳ Ｐゴシック" pitchFamily="-107" charset="-128"/>
                <a:cs typeface="ＭＳ Ｐゴシック" pitchFamily="-107" charset="-128"/>
              </a:rPr>
              <a:t>y</a:t>
            </a:r>
            <a:r>
              <a:rPr lang="en-US" sz="1200" kern="120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to the base </a:t>
            </a:r>
            <a:r>
              <a:rPr lang="en-US" sz="1200" i="1" kern="1200">
                <a:solidFill>
                  <a:schemeClr val="tx1"/>
                </a:solidFill>
                <a:effectLst/>
                <a:latin typeface="Arial" charset="0"/>
                <a:ea typeface="ＭＳ Ｐゴシック" pitchFamily="-107" charset="-128"/>
                <a:cs typeface="ＭＳ Ｐゴシック" pitchFamily="-107" charset="-128"/>
              </a:rPr>
              <a:t>g</a:t>
            </a:r>
            <a:r>
              <a:rPr lang="en-US" sz="1200" kern="1200">
                <a:solidFill>
                  <a:schemeClr val="tx1"/>
                </a:solidFill>
                <a:effectLst/>
                <a:latin typeface="Arial" charset="0"/>
                <a:ea typeface="ＭＳ Ｐゴシック" pitchFamily="-107" charset="-128"/>
                <a:cs typeface="ＭＳ Ｐゴシック" pitchFamily="-107" charset="-128"/>
              </a:rPr>
              <a:t>, mod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(see Chapter 2). </a:t>
            </a:r>
            <a:endParaRPr lang="en-US"/>
          </a:p>
          <a:p>
            <a:endParaRPr lang="en-US"/>
          </a:p>
          <a:p>
            <a:r>
              <a:rPr lang="en-US" sz="1200" kern="120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a:solidFill>
                  <a:schemeClr val="tx1"/>
                </a:solidFill>
                <a:effectLst/>
                <a:latin typeface="Arial" charset="0"/>
                <a:ea typeface="ＭＳ Ｐゴシック" pitchFamily="-107" charset="-128"/>
                <a:cs typeface="ＭＳ Ｐゴシック" pitchFamily="-107" charset="-128"/>
              </a:rPr>
              <a:t>M </a:t>
            </a:r>
            <a:r>
              <a:rPr lang="en-US" sz="1200" kern="120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a:solidFill>
                  <a:schemeClr val="tx1"/>
                </a:solidFill>
                <a:effectLst/>
                <a:latin typeface="Arial" charset="0"/>
                <a:ea typeface="ＭＳ Ｐゴシック" pitchFamily="-107" charset="-128"/>
                <a:cs typeface="ＭＳ Ｐゴシック" pitchFamily="-107" charset="-128"/>
              </a:rPr>
              <a:t>p, q, g</a:t>
            </a:r>
            <a:r>
              <a:rPr lang="en-US" sz="1200" kern="1200">
                <a:solidFill>
                  <a:schemeClr val="tx1"/>
                </a:solidFill>
                <a:effectLst/>
                <a:latin typeface="Arial" charset="0"/>
                <a:ea typeface="ＭＳ Ｐゴシック" pitchFamily="-107" charset="-128"/>
                <a:cs typeface="ＭＳ Ｐゴシック" pitchFamily="-107" charset="-128"/>
              </a:rPr>
              <a:t>), the user’s private key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a:solidFill>
                  <a:schemeClr val="tx1"/>
                </a:solidFill>
                <a:effectLst/>
                <a:latin typeface="Arial" charset="0"/>
                <a:ea typeface="ＭＳ Ｐゴシック" pitchFamily="-107" charset="-128"/>
                <a:cs typeface="ＭＳ Ｐゴシック" pitchFamily="-107" charset="-128"/>
              </a:rPr>
              <a:t>k </a:t>
            </a:r>
            <a:r>
              <a:rPr lang="en-US" sz="1200" kern="120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and be unique for each signing.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Let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a:solidFill>
                  <a:schemeClr val="tx1"/>
                </a:solidFill>
                <a:effectLst/>
                <a:latin typeface="Arial" charset="0"/>
                <a:ea typeface="ＭＳ Ｐゴシック" pitchFamily="-107" charset="-128"/>
                <a:cs typeface="ＭＳ Ｐゴシック" pitchFamily="-107" charset="-128"/>
              </a:rPr>
              <a:t>v </a:t>
            </a:r>
            <a:r>
              <a:rPr lang="en-US" sz="1200" kern="120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24</a:t>
            </a:fld>
            <a:endParaRPr lang="en-US"/>
          </a:p>
        </p:txBody>
      </p:sp>
    </p:spTree>
    <p:extLst>
      <p:ext uri="{BB962C8B-B14F-4D97-AF65-F5344CB8AC3E}">
        <p14:creationId xmlns:p14="http://schemas.microsoft.com/office/powerpoint/2010/main" val="2659675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4</a:t>
            </a:fld>
            <a:endParaRPr lang="de-DE" altLang="en-US"/>
          </a:p>
        </p:txBody>
      </p:sp>
    </p:spTree>
    <p:extLst>
      <p:ext uri="{BB962C8B-B14F-4D97-AF65-F5344CB8AC3E}">
        <p14:creationId xmlns:p14="http://schemas.microsoft.com/office/powerpoint/2010/main" val="14684218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err="1">
                <a:solidFill>
                  <a:schemeClr val="tx1"/>
                </a:solidFill>
                <a:latin typeface="Arial" charset="0"/>
                <a:ea typeface="ＭＳ Ｐゴシック" pitchFamily="-107" charset="-128"/>
                <a:cs typeface="ＭＳ Ｐゴシック" pitchFamily="-107" charset="-128"/>
              </a:rPr>
              <a:t>Elgamal</a:t>
            </a:r>
            <a:r>
              <a:rPr lang="en-US" sz="1200" kern="1200" baseline="0">
                <a:solidFill>
                  <a:schemeClr val="tx1"/>
                </a:solidFill>
                <a:latin typeface="Arial" charset="0"/>
                <a:ea typeface="ＭＳ Ｐゴシック" pitchFamily="-107" charset="-128"/>
                <a:cs typeface="ＭＳ Ｐゴシック" pitchFamily="-107" charset="-128"/>
              </a:rPr>
              <a:t> [ELGA85] and </a:t>
            </a:r>
            <a:r>
              <a:rPr lang="en-US" sz="1200" kern="1200" baseline="0" err="1">
                <a:solidFill>
                  <a:schemeClr val="tx1"/>
                </a:solidFill>
                <a:latin typeface="Arial" charset="0"/>
                <a:ea typeface="ＭＳ Ｐゴシック" pitchFamily="-107" charset="-128"/>
                <a:cs typeface="ＭＳ Ｐゴシック" pitchFamily="-107" charset="-128"/>
              </a:rPr>
              <a:t>Schnorr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[SCHN91].</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a:solidFill>
                <a:schemeClr val="tx1"/>
              </a:solidFill>
              <a:latin typeface="Arial" charset="0"/>
              <a:ea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a:solidFill>
                  <a:schemeClr val="tx1"/>
                </a:solidFill>
                <a:effectLst/>
                <a:latin typeface="Arial" charset="0"/>
                <a:ea typeface="ＭＳ Ｐゴシック" pitchFamily="-107" charset="-128"/>
                <a:cs typeface="ＭＳ Ｐゴシック" pitchFamily="-107" charset="-128"/>
              </a:rPr>
              <a:t>N</a:t>
            </a:r>
            <a:r>
              <a:rPr lang="en-US" sz="1200" kern="1200">
                <a:solidFill>
                  <a:schemeClr val="tx1"/>
                </a:solidFill>
                <a:effectLst/>
                <a:latin typeface="Arial" charset="0"/>
                <a:ea typeface="ＭＳ Ｐゴシック" pitchFamily="-107" charset="-128"/>
                <a:cs typeface="ＭＳ Ｐゴシック" pitchFamily="-107" charset="-128"/>
              </a:rPr>
              <a:t>-bit prime number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divides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Finally,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a:solidFill>
                  <a:schemeClr val="tx1"/>
                </a:solidFill>
                <a:effectLst/>
                <a:latin typeface="Arial" charset="0"/>
                <a:ea typeface="ＭＳ Ｐゴシック" pitchFamily="-107" charset="-128"/>
                <a:cs typeface="ＭＳ Ｐゴシック" pitchFamily="-107" charset="-128"/>
              </a:rPr>
              <a:t>h</a:t>
            </a:r>
            <a:r>
              <a:rPr lang="en-US" sz="1200" kern="1200" baseline="30000">
                <a:solidFill>
                  <a:schemeClr val="tx1"/>
                </a:solidFill>
                <a:effectLst/>
                <a:latin typeface="Arial" charset="0"/>
                <a:ea typeface="ＭＳ Ｐゴシック" pitchFamily="-107" charset="-128"/>
                <a:cs typeface="ＭＳ Ｐゴシック" pitchFamily="-107" charset="-128"/>
              </a:rPr>
              <a:t>(</a:t>
            </a:r>
            <a:r>
              <a:rPr lang="en-US" sz="1200" i="1" kern="1200" baseline="30000">
                <a:solidFill>
                  <a:schemeClr val="tx1"/>
                </a:solidFill>
                <a:effectLst/>
                <a:latin typeface="Arial" charset="0"/>
                <a:ea typeface="ＭＳ Ｐゴシック" pitchFamily="-107" charset="-128"/>
                <a:cs typeface="ＭＳ Ｐゴシック" pitchFamily="-107" charset="-128"/>
              </a:rPr>
              <a:t>p</a:t>
            </a:r>
            <a:r>
              <a:rPr lang="en-US" sz="1200" kern="1200" baseline="30000">
                <a:solidFill>
                  <a:schemeClr val="tx1"/>
                </a:solidFill>
                <a:effectLst/>
                <a:latin typeface="Arial" charset="0"/>
                <a:ea typeface="ＭＳ Ｐゴシック" pitchFamily="-107" charset="-128"/>
                <a:cs typeface="ＭＳ Ｐゴシック" pitchFamily="-107" charset="-128"/>
              </a:rPr>
              <a:t>-1)/</a:t>
            </a:r>
            <a:r>
              <a:rPr lang="en-US" sz="1200" i="1" kern="1200" baseline="300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where </a:t>
            </a:r>
            <a:r>
              <a:rPr lang="en-US" sz="1200" i="1" kern="1200">
                <a:solidFill>
                  <a:schemeClr val="tx1"/>
                </a:solidFill>
                <a:effectLst/>
                <a:latin typeface="Arial" charset="0"/>
                <a:ea typeface="ＭＳ Ｐゴシック" pitchFamily="-107" charset="-128"/>
                <a:cs typeface="ＭＳ Ｐゴシック" pitchFamily="-107" charset="-128"/>
              </a:rPr>
              <a:t>h </a:t>
            </a:r>
            <a:r>
              <a:rPr lang="en-US" sz="1200" kern="120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err="1">
                <a:solidFill>
                  <a:schemeClr val="tx1"/>
                </a:solidFill>
                <a:effectLst/>
                <a:latin typeface="Arial" charset="0"/>
                <a:ea typeface="ＭＳ Ｐゴシック" pitchFamily="-107" charset="-128"/>
                <a:cs typeface="ＭＳ Ｐゴシック" pitchFamily="-107" charset="-128"/>
              </a:rPr>
              <a:t>Schnorr</a:t>
            </a:r>
            <a:r>
              <a:rPr lang="en-US" sz="1200" kern="1200">
                <a:solidFill>
                  <a:schemeClr val="tx1"/>
                </a:solidFill>
                <a:effectLst/>
                <a:latin typeface="Arial" charset="0"/>
                <a:ea typeface="ＭＳ Ｐゴシック" pitchFamily="-107" charset="-128"/>
                <a:cs typeface="ＭＳ Ｐゴシック" pitchFamily="-107" charset="-128"/>
              </a:rPr>
              <a:t> sig- nature scheme.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err="1">
                <a:solidFill>
                  <a:schemeClr val="tx1"/>
                </a:solidFill>
                <a:effectLst/>
                <a:latin typeface="Arial" charset="0"/>
                <a:ea typeface="ＭＳ Ｐゴシック" pitchFamily="-107" charset="-128"/>
                <a:cs typeface="ＭＳ Ｐゴシック" pitchFamily="-107" charset="-128"/>
              </a:rPr>
              <a:t>g</a:t>
            </a:r>
            <a:r>
              <a:rPr lang="en-US" sz="1200" i="1" kern="1200" baseline="30000" err="1">
                <a:solidFill>
                  <a:schemeClr val="tx1"/>
                </a:solidFill>
                <a:effectLst/>
                <a:latin typeface="Arial" charset="0"/>
                <a:ea typeface="ＭＳ Ｐゴシック" pitchFamily="-107" charset="-128"/>
                <a:cs typeface="ＭＳ Ｐゴシック" pitchFamily="-107" charset="-128"/>
              </a:rPr>
              <a:t>x</a:t>
            </a:r>
            <a:r>
              <a:rPr lang="en-US" sz="1200" i="1" kern="1200">
                <a:solidFill>
                  <a:schemeClr val="tx1"/>
                </a:solidFill>
                <a:effectLst/>
                <a:latin typeface="Arial" charset="0"/>
                <a:ea typeface="ＭＳ Ｐゴシック" pitchFamily="-107" charset="-128"/>
                <a:cs typeface="ＭＳ Ｐゴシック" pitchFamily="-107" charset="-128"/>
              </a:rPr>
              <a:t>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The calculation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given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a:solidFill>
                  <a:schemeClr val="tx1"/>
                </a:solidFill>
                <a:effectLst/>
                <a:latin typeface="Arial" charset="0"/>
                <a:ea typeface="ＭＳ Ｐゴシック" pitchFamily="-107" charset="-128"/>
                <a:cs typeface="ＭＳ Ｐゴシック" pitchFamily="-107" charset="-128"/>
              </a:rPr>
              <a:t>y</a:t>
            </a:r>
            <a:r>
              <a:rPr lang="en-US" sz="1200" kern="120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to the base </a:t>
            </a:r>
            <a:r>
              <a:rPr lang="en-US" sz="1200" i="1" kern="1200">
                <a:solidFill>
                  <a:schemeClr val="tx1"/>
                </a:solidFill>
                <a:effectLst/>
                <a:latin typeface="Arial" charset="0"/>
                <a:ea typeface="ＭＳ Ｐゴシック" pitchFamily="-107" charset="-128"/>
                <a:cs typeface="ＭＳ Ｐゴシック" pitchFamily="-107" charset="-128"/>
              </a:rPr>
              <a:t>g</a:t>
            </a:r>
            <a:r>
              <a:rPr lang="en-US" sz="1200" kern="1200">
                <a:solidFill>
                  <a:schemeClr val="tx1"/>
                </a:solidFill>
                <a:effectLst/>
                <a:latin typeface="Arial" charset="0"/>
                <a:ea typeface="ＭＳ Ｐゴシック" pitchFamily="-107" charset="-128"/>
                <a:cs typeface="ＭＳ Ｐゴシック" pitchFamily="-107" charset="-128"/>
              </a:rPr>
              <a:t>, mod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(see Chapter 2). </a:t>
            </a:r>
            <a:endParaRPr lang="en-US"/>
          </a:p>
          <a:p>
            <a:endParaRPr lang="en-US"/>
          </a:p>
          <a:p>
            <a:r>
              <a:rPr lang="en-US" sz="1200" kern="120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a:solidFill>
                  <a:schemeClr val="tx1"/>
                </a:solidFill>
                <a:effectLst/>
                <a:latin typeface="Arial" charset="0"/>
                <a:ea typeface="ＭＳ Ｐゴシック" pitchFamily="-107" charset="-128"/>
                <a:cs typeface="ＭＳ Ｐゴシック" pitchFamily="-107" charset="-128"/>
              </a:rPr>
              <a:t>M </a:t>
            </a:r>
            <a:r>
              <a:rPr lang="en-US" sz="1200" kern="120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a:solidFill>
                  <a:schemeClr val="tx1"/>
                </a:solidFill>
                <a:effectLst/>
                <a:latin typeface="Arial" charset="0"/>
                <a:ea typeface="ＭＳ Ｐゴシック" pitchFamily="-107" charset="-128"/>
                <a:cs typeface="ＭＳ Ｐゴシック" pitchFamily="-107" charset="-128"/>
              </a:rPr>
              <a:t>p, q, g</a:t>
            </a:r>
            <a:r>
              <a:rPr lang="en-US" sz="1200" kern="1200">
                <a:solidFill>
                  <a:schemeClr val="tx1"/>
                </a:solidFill>
                <a:effectLst/>
                <a:latin typeface="Arial" charset="0"/>
                <a:ea typeface="ＭＳ Ｐゴシック" pitchFamily="-107" charset="-128"/>
                <a:cs typeface="ＭＳ Ｐゴシック" pitchFamily="-107" charset="-128"/>
              </a:rPr>
              <a:t>), the user’s private key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a:solidFill>
                  <a:schemeClr val="tx1"/>
                </a:solidFill>
                <a:effectLst/>
                <a:latin typeface="Arial" charset="0"/>
                <a:ea typeface="ＭＳ Ｐゴシック" pitchFamily="-107" charset="-128"/>
                <a:cs typeface="ＭＳ Ｐゴシック" pitchFamily="-107" charset="-128"/>
              </a:rPr>
              <a:t>k </a:t>
            </a:r>
            <a:r>
              <a:rPr lang="en-US" sz="1200" kern="120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and be unique for each signing.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Let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a:solidFill>
                  <a:schemeClr val="tx1"/>
                </a:solidFill>
                <a:effectLst/>
                <a:latin typeface="Arial" charset="0"/>
                <a:ea typeface="ＭＳ Ｐゴシック" pitchFamily="-107" charset="-128"/>
                <a:cs typeface="ＭＳ Ｐゴシック" pitchFamily="-107" charset="-128"/>
              </a:rPr>
              <a:t>v </a:t>
            </a:r>
            <a:r>
              <a:rPr lang="en-US" sz="1200" kern="120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25</a:t>
            </a:fld>
            <a:endParaRPr lang="en-US"/>
          </a:p>
        </p:txBody>
      </p:sp>
    </p:spTree>
    <p:extLst>
      <p:ext uri="{BB962C8B-B14F-4D97-AF65-F5344CB8AC3E}">
        <p14:creationId xmlns:p14="http://schemas.microsoft.com/office/powerpoint/2010/main" val="32148492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0535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4682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91376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kern="1200" baseline="0">
                <a:solidFill>
                  <a:schemeClr val="tx1"/>
                </a:solidFill>
                <a:latin typeface="Arial" charset="0"/>
                <a:ea typeface="ＭＳ Ｐゴシック" pitchFamily="-107" charset="-128"/>
                <a:cs typeface="ＭＳ Ｐゴシック" pitchFamily="-107" charset="-128"/>
              </a:rPr>
              <a:t> The DSA is based on the difficulty of computing discrete logarithms (see Chapter 2)</a:t>
            </a:r>
          </a:p>
          <a:p>
            <a:r>
              <a:rPr lang="en-US" sz="1200" kern="1200" baseline="0">
                <a:solidFill>
                  <a:schemeClr val="tx1"/>
                </a:solidFill>
                <a:latin typeface="Arial" charset="0"/>
                <a:ea typeface="ＭＳ Ｐゴシック" pitchFamily="-107" charset="-128"/>
                <a:cs typeface="ＭＳ Ｐゴシック" pitchFamily="-107" charset="-128"/>
              </a:rPr>
              <a:t>and is based on schemes originally presented by </a:t>
            </a:r>
            <a:r>
              <a:rPr lang="en-US" sz="1200" kern="1200" baseline="0" err="1">
                <a:solidFill>
                  <a:schemeClr val="tx1"/>
                </a:solidFill>
                <a:latin typeface="Arial" charset="0"/>
                <a:ea typeface="ＭＳ Ｐゴシック" pitchFamily="-107" charset="-128"/>
                <a:cs typeface="ＭＳ Ｐゴシック" pitchFamily="-107" charset="-128"/>
              </a:rPr>
              <a:t>Elgamal</a:t>
            </a:r>
            <a:r>
              <a:rPr lang="en-US" sz="1200" kern="1200" baseline="0">
                <a:solidFill>
                  <a:schemeClr val="tx1"/>
                </a:solidFill>
                <a:latin typeface="Arial" charset="0"/>
                <a:ea typeface="ＭＳ Ｐゴシック" pitchFamily="-107" charset="-128"/>
                <a:cs typeface="ＭＳ Ｐゴシック" pitchFamily="-107" charset="-128"/>
              </a:rPr>
              <a:t> [ELGA85] and </a:t>
            </a:r>
            <a:r>
              <a:rPr lang="en-US" sz="1200" kern="1200" baseline="0" err="1">
                <a:solidFill>
                  <a:schemeClr val="tx1"/>
                </a:solidFill>
                <a:latin typeface="Arial" charset="0"/>
                <a:ea typeface="ＭＳ Ｐゴシック" pitchFamily="-107" charset="-128"/>
                <a:cs typeface="ＭＳ Ｐゴシック" pitchFamily="-107" charset="-128"/>
              </a:rPr>
              <a:t>Schnorr</a:t>
            </a:r>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[SCHN91].</a:t>
            </a:r>
          </a:p>
          <a:p>
            <a:endParaRPr lang="en-US" sz="1200" kern="1200" baseline="0">
              <a:solidFill>
                <a:schemeClr val="tx1"/>
              </a:solidFill>
              <a:latin typeface="Arial" charset="0"/>
              <a:ea typeface="ＭＳ Ｐゴシック" pitchFamily="-107" charset="-128"/>
              <a:cs typeface="ＭＳ Ｐゴシック" pitchFamily="-107" charset="-128"/>
            </a:endParaRPr>
          </a:p>
          <a:p>
            <a:r>
              <a:rPr lang="en-US" sz="1200" kern="1200" baseline="0">
                <a:solidFill>
                  <a:schemeClr val="tx1"/>
                </a:solidFill>
                <a:latin typeface="Arial" charset="0"/>
                <a:ea typeface="ＭＳ Ｐゴシック" pitchFamily="-107" charset="-128"/>
                <a:cs typeface="ＭＳ Ｐゴシック" pitchFamily="-107" charset="-128"/>
              </a:rPr>
              <a:t>Figure 13.3 summarizes the algorithm.</a:t>
            </a:r>
          </a:p>
          <a:p>
            <a:endParaRPr lang="en-US" sz="1200" kern="1200" baseline="0">
              <a:solidFill>
                <a:schemeClr val="tx1"/>
              </a:solidFill>
              <a:latin typeface="Arial" charset="0"/>
              <a:ea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There are three parameters that are public and can be common to a group of users. An </a:t>
            </a:r>
            <a:r>
              <a:rPr lang="en-US" sz="1200" i="1" kern="1200">
                <a:solidFill>
                  <a:schemeClr val="tx1"/>
                </a:solidFill>
                <a:effectLst/>
                <a:latin typeface="Arial" charset="0"/>
                <a:ea typeface="ＭＳ Ｐゴシック" pitchFamily="-107" charset="-128"/>
                <a:cs typeface="ＭＳ Ｐゴシック" pitchFamily="-107" charset="-128"/>
              </a:rPr>
              <a:t>N</a:t>
            </a:r>
            <a:r>
              <a:rPr lang="en-US" sz="1200" kern="1200">
                <a:solidFill>
                  <a:schemeClr val="tx1"/>
                </a:solidFill>
                <a:effectLst/>
                <a:latin typeface="Arial" charset="0"/>
                <a:ea typeface="ＭＳ Ｐゴシック" pitchFamily="-107" charset="-128"/>
                <a:cs typeface="ＭＳ Ｐゴシック" pitchFamily="-107" charset="-128"/>
              </a:rPr>
              <a:t>-bit prime number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is chosen. Next, a prime number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is selected with a length between 512 and 1024 bits such that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divides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Finally,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is chosen to be of the form </a:t>
            </a:r>
            <a:r>
              <a:rPr lang="en-US" sz="1200" i="1" kern="1200">
                <a:solidFill>
                  <a:schemeClr val="tx1"/>
                </a:solidFill>
                <a:effectLst/>
                <a:latin typeface="Arial" charset="0"/>
                <a:ea typeface="ＭＳ Ｐゴシック" pitchFamily="-107" charset="-128"/>
                <a:cs typeface="ＭＳ Ｐゴシック" pitchFamily="-107" charset="-128"/>
              </a:rPr>
              <a:t>h</a:t>
            </a:r>
            <a:r>
              <a:rPr lang="en-US" sz="1200" kern="1200" baseline="30000">
                <a:solidFill>
                  <a:schemeClr val="tx1"/>
                </a:solidFill>
                <a:effectLst/>
                <a:latin typeface="Arial" charset="0"/>
                <a:ea typeface="ＭＳ Ｐゴシック" pitchFamily="-107" charset="-128"/>
                <a:cs typeface="ＭＳ Ｐゴシック" pitchFamily="-107" charset="-128"/>
              </a:rPr>
              <a:t>(</a:t>
            </a:r>
            <a:r>
              <a:rPr lang="en-US" sz="1200" i="1" kern="1200" baseline="30000">
                <a:solidFill>
                  <a:schemeClr val="tx1"/>
                </a:solidFill>
                <a:effectLst/>
                <a:latin typeface="Arial" charset="0"/>
                <a:ea typeface="ＭＳ Ｐゴシック" pitchFamily="-107" charset="-128"/>
                <a:cs typeface="ＭＳ Ｐゴシック" pitchFamily="-107" charset="-128"/>
              </a:rPr>
              <a:t>p</a:t>
            </a:r>
            <a:r>
              <a:rPr lang="en-US" sz="1200" kern="1200" baseline="30000">
                <a:solidFill>
                  <a:schemeClr val="tx1"/>
                </a:solidFill>
                <a:effectLst/>
                <a:latin typeface="Arial" charset="0"/>
                <a:ea typeface="ＭＳ Ｐゴシック" pitchFamily="-107" charset="-128"/>
                <a:cs typeface="ＭＳ Ｐゴシック" pitchFamily="-107" charset="-128"/>
              </a:rPr>
              <a:t>-1)/</a:t>
            </a:r>
            <a:r>
              <a:rPr lang="en-US" sz="1200" i="1" kern="1200" baseline="300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where </a:t>
            </a:r>
            <a:r>
              <a:rPr lang="en-US" sz="1200" i="1" kern="1200">
                <a:solidFill>
                  <a:schemeClr val="tx1"/>
                </a:solidFill>
                <a:effectLst/>
                <a:latin typeface="Arial" charset="0"/>
                <a:ea typeface="ＭＳ Ｐゴシック" pitchFamily="-107" charset="-128"/>
                <a:cs typeface="ＭＳ Ｐゴシック" pitchFamily="-107" charset="-128"/>
              </a:rPr>
              <a:t>h </a:t>
            </a:r>
            <a:r>
              <a:rPr lang="en-US" sz="1200" kern="1200">
                <a:solidFill>
                  <a:schemeClr val="tx1"/>
                </a:solidFill>
                <a:effectLst/>
                <a:latin typeface="Arial" charset="0"/>
                <a:ea typeface="ＭＳ Ｐゴシック" pitchFamily="-107" charset="-128"/>
                <a:cs typeface="ＭＳ Ｐゴシック" pitchFamily="-107" charset="-128"/>
              </a:rPr>
              <a:t>is an integer between 1 and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- 1) with the restriction that </a:t>
            </a:r>
            <a:r>
              <a:rPr lang="en-US" sz="1200" i="1" kern="1200">
                <a:solidFill>
                  <a:schemeClr val="tx1"/>
                </a:solidFill>
                <a:effectLst/>
                <a:latin typeface="Arial" charset="0"/>
                <a:ea typeface="ＭＳ Ｐゴシック" pitchFamily="-107" charset="-128"/>
                <a:cs typeface="ＭＳ Ｐゴシック" pitchFamily="-107" charset="-128"/>
              </a:rPr>
              <a:t>g </a:t>
            </a:r>
            <a:r>
              <a:rPr lang="en-US" sz="1200" kern="1200">
                <a:solidFill>
                  <a:schemeClr val="tx1"/>
                </a:solidFill>
                <a:effectLst/>
                <a:latin typeface="Arial" charset="0"/>
                <a:ea typeface="ＭＳ Ｐゴシック" pitchFamily="-107" charset="-128"/>
                <a:cs typeface="ＭＳ Ｐゴシック" pitchFamily="-107" charset="-128"/>
              </a:rPr>
              <a:t>must be greater than 1. Thus, the global public-key components of DSA are the same as in the </a:t>
            </a:r>
            <a:r>
              <a:rPr lang="en-US" sz="1200" kern="1200" err="1">
                <a:solidFill>
                  <a:schemeClr val="tx1"/>
                </a:solidFill>
                <a:effectLst/>
                <a:latin typeface="Arial" charset="0"/>
                <a:ea typeface="ＭＳ Ｐゴシック" pitchFamily="-107" charset="-128"/>
                <a:cs typeface="ＭＳ Ｐゴシック" pitchFamily="-107" charset="-128"/>
              </a:rPr>
              <a:t>Schnorr</a:t>
            </a:r>
            <a:r>
              <a:rPr lang="en-US" sz="1200" kern="1200">
                <a:solidFill>
                  <a:schemeClr val="tx1"/>
                </a:solidFill>
                <a:effectLst/>
                <a:latin typeface="Arial" charset="0"/>
                <a:ea typeface="ＭＳ Ｐゴシック" pitchFamily="-107" charset="-128"/>
                <a:cs typeface="ＭＳ Ｐゴシック" pitchFamily="-107" charset="-128"/>
              </a:rPr>
              <a:t> sig- nature scheme.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With these parameters in hand, each user selects a private key and generates a public key. The private key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must be a number from 1 to (</a:t>
            </a:r>
            <a:r>
              <a:rPr lang="en-US" sz="1200" i="1" kern="1200">
                <a:solidFill>
                  <a:schemeClr val="tx1"/>
                </a:solidFill>
                <a:effectLst/>
                <a:latin typeface="Arial" charset="0"/>
                <a:ea typeface="ＭＳ Ｐゴシック" pitchFamily="-107" charset="-128"/>
                <a:cs typeface="ＭＳ Ｐゴシック" pitchFamily="-107" charset="-128"/>
              </a:rPr>
              <a:t>q </a:t>
            </a:r>
            <a:r>
              <a:rPr lang="en-US" sz="1200" kern="1200">
                <a:solidFill>
                  <a:schemeClr val="tx1"/>
                </a:solidFill>
                <a:effectLst/>
                <a:latin typeface="Arial" charset="0"/>
                <a:ea typeface="ＭＳ Ｐゴシック" pitchFamily="-107" charset="-128"/>
                <a:cs typeface="ＭＳ Ｐゴシック" pitchFamily="-107" charset="-128"/>
              </a:rPr>
              <a:t>- 1) and should be chosen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The public key is calculated from the private key as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err="1">
                <a:solidFill>
                  <a:schemeClr val="tx1"/>
                </a:solidFill>
                <a:effectLst/>
                <a:latin typeface="Arial" charset="0"/>
                <a:ea typeface="ＭＳ Ｐゴシック" pitchFamily="-107" charset="-128"/>
                <a:cs typeface="ＭＳ Ｐゴシック" pitchFamily="-107" charset="-128"/>
              </a:rPr>
              <a:t>g</a:t>
            </a:r>
            <a:r>
              <a:rPr lang="en-US" sz="1200" i="1" kern="1200" baseline="30000" err="1">
                <a:solidFill>
                  <a:schemeClr val="tx1"/>
                </a:solidFill>
                <a:effectLst/>
                <a:latin typeface="Arial" charset="0"/>
                <a:ea typeface="ＭＳ Ｐゴシック" pitchFamily="-107" charset="-128"/>
                <a:cs typeface="ＭＳ Ｐゴシック" pitchFamily="-107" charset="-128"/>
              </a:rPr>
              <a:t>x</a:t>
            </a:r>
            <a:r>
              <a:rPr lang="en-US" sz="1200" i="1" kern="1200">
                <a:solidFill>
                  <a:schemeClr val="tx1"/>
                </a:solidFill>
                <a:effectLst/>
                <a:latin typeface="Arial" charset="0"/>
                <a:ea typeface="ＭＳ Ｐゴシック" pitchFamily="-107" charset="-128"/>
                <a:cs typeface="ＭＳ Ｐゴシック" pitchFamily="-107" charset="-128"/>
              </a:rPr>
              <a:t> </a:t>
            </a:r>
            <a:r>
              <a:rPr lang="en-US" sz="1200" kern="1200">
                <a:solidFill>
                  <a:schemeClr val="tx1"/>
                </a:solidFill>
                <a:effectLst/>
                <a:latin typeface="Arial" charset="0"/>
                <a:ea typeface="ＭＳ Ｐゴシック" pitchFamily="-107" charset="-128"/>
                <a:cs typeface="ＭＳ Ｐゴシック" pitchFamily="-107" charset="-128"/>
              </a:rPr>
              <a:t>mod </a:t>
            </a:r>
            <a:r>
              <a:rPr lang="en-US" sz="1200" i="1" kern="1200">
                <a:solidFill>
                  <a:schemeClr val="tx1"/>
                </a:solidFill>
                <a:effectLst/>
                <a:latin typeface="Arial" charset="0"/>
                <a:ea typeface="ＭＳ Ｐゴシック" pitchFamily="-107" charset="-128"/>
                <a:cs typeface="ＭＳ Ｐゴシック" pitchFamily="-107" charset="-128"/>
              </a:rPr>
              <a:t>p</a:t>
            </a:r>
            <a:r>
              <a:rPr lang="en-US" sz="1200" kern="1200">
                <a:solidFill>
                  <a:schemeClr val="tx1"/>
                </a:solidFill>
                <a:effectLst/>
                <a:latin typeface="Arial" charset="0"/>
                <a:ea typeface="ＭＳ Ｐゴシック" pitchFamily="-107" charset="-128"/>
                <a:cs typeface="ＭＳ Ｐゴシック" pitchFamily="-107" charset="-128"/>
              </a:rPr>
              <a:t>. The calculation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given </a:t>
            </a:r>
            <a:r>
              <a:rPr lang="en-US" sz="1200" i="1" kern="1200">
                <a:solidFill>
                  <a:schemeClr val="tx1"/>
                </a:solidFill>
                <a:effectLst/>
                <a:latin typeface="Arial" charset="0"/>
                <a:ea typeface="ＭＳ Ｐゴシック" pitchFamily="-107" charset="-128"/>
                <a:cs typeface="ＭＳ Ｐゴシック" pitchFamily="-107" charset="-128"/>
              </a:rPr>
              <a:t>x </a:t>
            </a:r>
            <a:r>
              <a:rPr lang="en-US" sz="1200" kern="1200">
                <a:solidFill>
                  <a:schemeClr val="tx1"/>
                </a:solidFill>
                <a:effectLst/>
                <a:latin typeface="Arial" charset="0"/>
                <a:ea typeface="ＭＳ Ｐゴシック" pitchFamily="-107" charset="-128"/>
                <a:cs typeface="ＭＳ Ｐゴシック" pitchFamily="-107" charset="-128"/>
              </a:rPr>
              <a:t>is relatively straight- forward. However, given the public key </a:t>
            </a:r>
            <a:r>
              <a:rPr lang="en-US" sz="1200" i="1" kern="1200">
                <a:solidFill>
                  <a:schemeClr val="tx1"/>
                </a:solidFill>
                <a:effectLst/>
                <a:latin typeface="Arial" charset="0"/>
                <a:ea typeface="ＭＳ Ｐゴシック" pitchFamily="-107" charset="-128"/>
                <a:cs typeface="ＭＳ Ｐゴシック" pitchFamily="-107" charset="-128"/>
              </a:rPr>
              <a:t>y</a:t>
            </a:r>
            <a:r>
              <a:rPr lang="en-US" sz="1200" kern="1200">
                <a:solidFill>
                  <a:schemeClr val="tx1"/>
                </a:solidFill>
                <a:effectLst/>
                <a:latin typeface="Arial" charset="0"/>
                <a:ea typeface="ＭＳ Ｐゴシック" pitchFamily="-107" charset="-128"/>
                <a:cs typeface="ＭＳ Ｐゴシック" pitchFamily="-107" charset="-128"/>
              </a:rPr>
              <a:t>, it is believed to be computationally infeasible to determine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which is the discrete logarithm of </a:t>
            </a:r>
            <a:r>
              <a:rPr lang="en-US" sz="1200" i="1" kern="1200">
                <a:solidFill>
                  <a:schemeClr val="tx1"/>
                </a:solidFill>
                <a:effectLst/>
                <a:latin typeface="Arial" charset="0"/>
                <a:ea typeface="ＭＳ Ｐゴシック" pitchFamily="-107" charset="-128"/>
                <a:cs typeface="ＭＳ Ｐゴシック" pitchFamily="-107" charset="-128"/>
              </a:rPr>
              <a:t>y </a:t>
            </a:r>
            <a:r>
              <a:rPr lang="en-US" sz="1200" kern="1200">
                <a:solidFill>
                  <a:schemeClr val="tx1"/>
                </a:solidFill>
                <a:effectLst/>
                <a:latin typeface="Arial" charset="0"/>
                <a:ea typeface="ＭＳ Ｐゴシック" pitchFamily="-107" charset="-128"/>
                <a:cs typeface="ＭＳ Ｐゴシック" pitchFamily="-107" charset="-128"/>
              </a:rPr>
              <a:t>to the base </a:t>
            </a:r>
            <a:r>
              <a:rPr lang="en-US" sz="1200" i="1" kern="1200">
                <a:solidFill>
                  <a:schemeClr val="tx1"/>
                </a:solidFill>
                <a:effectLst/>
                <a:latin typeface="Arial" charset="0"/>
                <a:ea typeface="ＭＳ Ｐゴシック" pitchFamily="-107" charset="-128"/>
                <a:cs typeface="ＭＳ Ｐゴシック" pitchFamily="-107" charset="-128"/>
              </a:rPr>
              <a:t>g</a:t>
            </a:r>
            <a:r>
              <a:rPr lang="en-US" sz="1200" kern="1200">
                <a:solidFill>
                  <a:schemeClr val="tx1"/>
                </a:solidFill>
                <a:effectLst/>
                <a:latin typeface="Arial" charset="0"/>
                <a:ea typeface="ＭＳ Ｐゴシック" pitchFamily="-107" charset="-128"/>
                <a:cs typeface="ＭＳ Ｐゴシック" pitchFamily="-107" charset="-128"/>
              </a:rPr>
              <a:t>, mod </a:t>
            </a:r>
            <a:r>
              <a:rPr lang="en-US" sz="1200" i="1" kern="1200">
                <a:solidFill>
                  <a:schemeClr val="tx1"/>
                </a:solidFill>
                <a:effectLst/>
                <a:latin typeface="Arial" charset="0"/>
                <a:ea typeface="ＭＳ Ｐゴシック" pitchFamily="-107" charset="-128"/>
                <a:cs typeface="ＭＳ Ｐゴシック" pitchFamily="-107" charset="-128"/>
              </a:rPr>
              <a:t>p </a:t>
            </a:r>
            <a:r>
              <a:rPr lang="en-US" sz="1200" kern="1200">
                <a:solidFill>
                  <a:schemeClr val="tx1"/>
                </a:solidFill>
                <a:effectLst/>
                <a:latin typeface="Arial" charset="0"/>
                <a:ea typeface="ＭＳ Ｐゴシック" pitchFamily="-107" charset="-128"/>
                <a:cs typeface="ＭＳ Ｐゴシック" pitchFamily="-107" charset="-128"/>
              </a:rPr>
              <a:t>(see Chapter 2). </a:t>
            </a:r>
            <a:endParaRPr lang="en-US"/>
          </a:p>
          <a:p>
            <a:endParaRPr lang="en-US"/>
          </a:p>
          <a:p>
            <a:r>
              <a:rPr lang="en-US" sz="1200" kern="1200">
                <a:solidFill>
                  <a:schemeClr val="tx1"/>
                </a:solidFill>
                <a:effectLst/>
                <a:latin typeface="Arial" charset="0"/>
                <a:ea typeface="ＭＳ Ｐゴシック" pitchFamily="-107" charset="-128"/>
                <a:cs typeface="ＭＳ Ｐゴシック" pitchFamily="-107" charset="-128"/>
              </a:rPr>
              <a:t>The signature of a message </a:t>
            </a:r>
            <a:r>
              <a:rPr lang="en-US" sz="1200" i="1" kern="1200">
                <a:solidFill>
                  <a:schemeClr val="tx1"/>
                </a:solidFill>
                <a:effectLst/>
                <a:latin typeface="Arial" charset="0"/>
                <a:ea typeface="ＭＳ Ｐゴシック" pitchFamily="-107" charset="-128"/>
                <a:cs typeface="ＭＳ Ｐゴシック" pitchFamily="-107" charset="-128"/>
              </a:rPr>
              <a:t>M </a:t>
            </a:r>
            <a:r>
              <a:rPr lang="en-US" sz="1200" kern="1200">
                <a:solidFill>
                  <a:schemeClr val="tx1"/>
                </a:solidFill>
                <a:effectLst/>
                <a:latin typeface="Arial" charset="0"/>
                <a:ea typeface="ＭＳ Ｐゴシック" pitchFamily="-107" charset="-128"/>
                <a:cs typeface="ＭＳ Ｐゴシック" pitchFamily="-107" charset="-128"/>
              </a:rPr>
              <a:t>consists of the pair of numbers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which are functions of the public key components (</a:t>
            </a:r>
            <a:r>
              <a:rPr lang="en-US" sz="1200" i="1" kern="1200">
                <a:solidFill>
                  <a:schemeClr val="tx1"/>
                </a:solidFill>
                <a:effectLst/>
                <a:latin typeface="Arial" charset="0"/>
                <a:ea typeface="ＭＳ Ｐゴシック" pitchFamily="-107" charset="-128"/>
                <a:cs typeface="ＭＳ Ｐゴシック" pitchFamily="-107" charset="-128"/>
              </a:rPr>
              <a:t>p, q, g</a:t>
            </a:r>
            <a:r>
              <a:rPr lang="en-US" sz="1200" kern="1200">
                <a:solidFill>
                  <a:schemeClr val="tx1"/>
                </a:solidFill>
                <a:effectLst/>
                <a:latin typeface="Arial" charset="0"/>
                <a:ea typeface="ＭＳ Ｐゴシック" pitchFamily="-107" charset="-128"/>
                <a:cs typeface="ＭＳ Ｐゴシック" pitchFamily="-107" charset="-128"/>
              </a:rPr>
              <a:t>), the user’s private key (</a:t>
            </a:r>
            <a:r>
              <a:rPr lang="en-US" sz="1200" i="1" kern="1200">
                <a:solidFill>
                  <a:schemeClr val="tx1"/>
                </a:solidFill>
                <a:effectLst/>
                <a:latin typeface="Arial" charset="0"/>
                <a:ea typeface="ＭＳ Ｐゴシック" pitchFamily="-107" charset="-128"/>
                <a:cs typeface="ＭＳ Ｐゴシック" pitchFamily="-107" charset="-128"/>
              </a:rPr>
              <a:t>x</a:t>
            </a:r>
            <a:r>
              <a:rPr lang="en-US" sz="1200" kern="1200">
                <a:solidFill>
                  <a:schemeClr val="tx1"/>
                </a:solidFill>
                <a:effectLst/>
                <a:latin typeface="Arial" charset="0"/>
                <a:ea typeface="ＭＳ Ｐゴシック" pitchFamily="-107" charset="-128"/>
                <a:cs typeface="ＭＳ Ｐゴシック" pitchFamily="-107" charset="-128"/>
              </a:rPr>
              <a:t>), the hash code of the message H(</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and an additional integer </a:t>
            </a:r>
            <a:r>
              <a:rPr lang="en-US" sz="1200" i="1" kern="1200">
                <a:solidFill>
                  <a:schemeClr val="tx1"/>
                </a:solidFill>
                <a:effectLst/>
                <a:latin typeface="Arial" charset="0"/>
                <a:ea typeface="ＭＳ Ｐゴシック" pitchFamily="-107" charset="-128"/>
                <a:cs typeface="ＭＳ Ｐゴシック" pitchFamily="-107" charset="-128"/>
              </a:rPr>
              <a:t>k </a:t>
            </a:r>
            <a:r>
              <a:rPr lang="en-US" sz="1200" kern="1200">
                <a:solidFill>
                  <a:schemeClr val="tx1"/>
                </a:solidFill>
                <a:effectLst/>
                <a:latin typeface="Arial" charset="0"/>
                <a:ea typeface="ＭＳ Ｐゴシック" pitchFamily="-107" charset="-128"/>
                <a:cs typeface="ＭＳ Ｐゴシック" pitchFamily="-107" charset="-128"/>
              </a:rPr>
              <a:t>that should be generated randomly or </a:t>
            </a:r>
            <a:r>
              <a:rPr lang="en-US" sz="1200" kern="1200" err="1">
                <a:solidFill>
                  <a:schemeClr val="tx1"/>
                </a:solidFill>
                <a:effectLst/>
                <a:latin typeface="Arial" charset="0"/>
                <a:ea typeface="ＭＳ Ｐゴシック" pitchFamily="-107" charset="-128"/>
                <a:cs typeface="ＭＳ Ｐゴシック" pitchFamily="-107" charset="-128"/>
              </a:rPr>
              <a:t>pseudorandomly</a:t>
            </a:r>
            <a:r>
              <a:rPr lang="en-US" sz="1200" kern="1200">
                <a:solidFill>
                  <a:schemeClr val="tx1"/>
                </a:solidFill>
                <a:effectLst/>
                <a:latin typeface="Arial" charset="0"/>
                <a:ea typeface="ＭＳ Ｐゴシック" pitchFamily="-107" charset="-128"/>
                <a:cs typeface="ＭＳ Ｐゴシック" pitchFamily="-107" charset="-128"/>
              </a:rPr>
              <a:t> and be unique for each signing. </a:t>
            </a:r>
            <a:endParaRPr lang="en-US"/>
          </a:p>
          <a:p>
            <a:endParaRPr lang="en-US" sz="1200" kern="1200">
              <a:solidFill>
                <a:schemeClr val="tx1"/>
              </a:solidFill>
              <a:effectLst/>
              <a:latin typeface="Arial" charset="0"/>
              <a:ea typeface="ＭＳ Ｐゴシック" pitchFamily="-107" charset="-128"/>
              <a:cs typeface="ＭＳ Ｐゴシック" pitchFamily="-107" charset="-128"/>
            </a:endParaRPr>
          </a:p>
          <a:p>
            <a:r>
              <a:rPr lang="en-US" sz="1200" kern="1200">
                <a:solidFill>
                  <a:schemeClr val="tx1"/>
                </a:solidFill>
                <a:effectLst/>
                <a:latin typeface="Arial" charset="0"/>
                <a:ea typeface="ＭＳ Ｐゴシック" pitchFamily="-107" charset="-128"/>
                <a:cs typeface="ＭＳ Ｐゴシック" pitchFamily="-107" charset="-128"/>
              </a:rPr>
              <a:t>Let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be the received versions of </a:t>
            </a:r>
            <a:r>
              <a:rPr lang="en-US" sz="1200" i="1" kern="1200">
                <a:solidFill>
                  <a:schemeClr val="tx1"/>
                </a:solidFill>
                <a:effectLst/>
                <a:latin typeface="Arial" charset="0"/>
                <a:ea typeface="ＭＳ Ｐゴシック" pitchFamily="-107" charset="-128"/>
                <a:cs typeface="ＭＳ Ｐゴシック" pitchFamily="-107" charset="-128"/>
              </a:rPr>
              <a:t>M</a:t>
            </a:r>
            <a:r>
              <a:rPr lang="en-US" sz="1200" kern="1200">
                <a:solidFill>
                  <a:schemeClr val="tx1"/>
                </a:solidFill>
                <a:effectLst/>
                <a:latin typeface="Arial" charset="0"/>
                <a:ea typeface="ＭＳ Ｐゴシック" pitchFamily="-107" charset="-128"/>
                <a:cs typeface="ＭＳ Ｐゴシック" pitchFamily="-107" charset="-128"/>
              </a:rPr>
              <a:t>, </a:t>
            </a:r>
            <a:r>
              <a:rPr lang="en-US" sz="1200" i="1" kern="1200">
                <a:solidFill>
                  <a:schemeClr val="tx1"/>
                </a:solidFill>
                <a:effectLst/>
                <a:latin typeface="Arial" charset="0"/>
                <a:ea typeface="ＭＳ Ｐゴシック" pitchFamily="-107" charset="-128"/>
                <a:cs typeface="ＭＳ Ｐゴシック" pitchFamily="-107" charset="-128"/>
              </a:rPr>
              <a:t>r</a:t>
            </a:r>
            <a:r>
              <a:rPr lang="en-US" sz="1200" kern="1200">
                <a:solidFill>
                  <a:schemeClr val="tx1"/>
                </a:solidFill>
                <a:effectLst/>
                <a:latin typeface="Arial" charset="0"/>
                <a:ea typeface="ＭＳ Ｐゴシック" pitchFamily="-107" charset="-128"/>
                <a:cs typeface="ＭＳ Ｐゴシック" pitchFamily="-107" charset="-128"/>
              </a:rPr>
              <a:t>, 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respectively. Verification is performed using the formulas shown in Figure 13.3. The receiver generates a quantity </a:t>
            </a:r>
            <a:r>
              <a:rPr lang="en-US" sz="1200" i="1" kern="1200">
                <a:solidFill>
                  <a:schemeClr val="tx1"/>
                </a:solidFill>
                <a:effectLst/>
                <a:latin typeface="Arial" charset="0"/>
                <a:ea typeface="ＭＳ Ｐゴシック" pitchFamily="-107" charset="-128"/>
                <a:cs typeface="ＭＳ Ｐゴシック" pitchFamily="-107" charset="-128"/>
              </a:rPr>
              <a:t>v </a:t>
            </a:r>
            <a:r>
              <a:rPr lang="en-US" sz="1200" kern="1200">
                <a:solidFill>
                  <a:schemeClr val="tx1"/>
                </a:solidFill>
                <a:effectLst/>
                <a:latin typeface="Arial" charset="0"/>
                <a:ea typeface="ＭＳ Ｐゴシック" pitchFamily="-107" charset="-128"/>
                <a:cs typeface="ＭＳ Ｐゴシック" pitchFamily="-107" charset="-128"/>
              </a:rPr>
              <a:t>that is a function of the public key components, the sender’s public key, the hash code of the incoming message, and the received versions of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and </a:t>
            </a:r>
            <a:r>
              <a:rPr lang="en-US" sz="1200" i="1" kern="1200">
                <a:solidFill>
                  <a:schemeClr val="tx1"/>
                </a:solidFill>
                <a:effectLst/>
                <a:latin typeface="Arial" charset="0"/>
                <a:ea typeface="ＭＳ Ｐゴシック" pitchFamily="-107" charset="-128"/>
                <a:cs typeface="ＭＳ Ｐゴシック" pitchFamily="-107" charset="-128"/>
              </a:rPr>
              <a:t>s</a:t>
            </a:r>
            <a:r>
              <a:rPr lang="en-US" sz="1200" kern="1200">
                <a:solidFill>
                  <a:schemeClr val="tx1"/>
                </a:solidFill>
                <a:effectLst/>
                <a:latin typeface="Arial" charset="0"/>
                <a:ea typeface="ＭＳ Ｐゴシック" pitchFamily="-107" charset="-128"/>
                <a:cs typeface="ＭＳ Ｐゴシック" pitchFamily="-107" charset="-128"/>
              </a:rPr>
              <a:t>. If this quantity matches the </a:t>
            </a:r>
            <a:r>
              <a:rPr lang="en-US" sz="1200" i="1" kern="1200">
                <a:solidFill>
                  <a:schemeClr val="tx1"/>
                </a:solidFill>
                <a:effectLst/>
                <a:latin typeface="Arial" charset="0"/>
                <a:ea typeface="ＭＳ Ｐゴシック" pitchFamily="-107" charset="-128"/>
                <a:cs typeface="ＭＳ Ｐゴシック" pitchFamily="-107" charset="-128"/>
              </a:rPr>
              <a:t>r </a:t>
            </a:r>
            <a:r>
              <a:rPr lang="en-US" sz="1200" kern="1200">
                <a:solidFill>
                  <a:schemeClr val="tx1"/>
                </a:solidFill>
                <a:effectLst/>
                <a:latin typeface="Arial" charset="0"/>
                <a:ea typeface="ＭＳ Ｐゴシック" pitchFamily="-107" charset="-128"/>
                <a:cs typeface="ＭＳ Ｐゴシック" pitchFamily="-107" charset="-128"/>
              </a:rPr>
              <a:t>component of the signature, then the signature is validated. </a:t>
            </a:r>
            <a:endParaRPr lang="en-US"/>
          </a:p>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29</a:t>
            </a:fld>
            <a:endParaRPr lang="en-US"/>
          </a:p>
        </p:txBody>
      </p:sp>
    </p:spTree>
    <p:extLst>
      <p:ext uri="{BB962C8B-B14F-4D97-AF65-F5344CB8AC3E}">
        <p14:creationId xmlns:p14="http://schemas.microsoft.com/office/powerpoint/2010/main" val="732299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631632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479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093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6AD40F8E-1D1F-406C-AB6B-9946199239E3}"/>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26DFF264-1A19-4247-8119-E8756C148BA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639390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6" name="Rectangle 6">
            <a:extLst>
              <a:ext uri="{FF2B5EF4-FFF2-40B4-BE49-F238E27FC236}">
                <a16:creationId xmlns:a16="http://schemas.microsoft.com/office/drawing/2014/main" id="{4DE27E79-4281-4021-890B-E1997A886B7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eaLnBrk="1" hangingPunct="1">
              <a:spcBef>
                <a:spcPct val="0"/>
              </a:spcBef>
            </a:pPr>
            <a:fld id="{70F2304A-A651-438E-AD90-3BD6AE58299F}" type="slidenum">
              <a:rPr lang="en-GB" altLang="zh-CN">
                <a:latin typeface="Garamond" panose="02020404030301010803" pitchFamily="18" charset="0"/>
              </a:rPr>
              <a:pPr eaLnBrk="1" hangingPunct="1">
                <a:spcBef>
                  <a:spcPct val="0"/>
                </a:spcBef>
              </a:pPr>
              <a:t>36</a:t>
            </a:fld>
            <a:endParaRPr lang="en-GB" altLang="zh-CN">
              <a:latin typeface="Garamond" panose="02020404030301010803" pitchFamily="18" charset="0"/>
            </a:endParaRPr>
          </a:p>
        </p:txBody>
      </p:sp>
      <p:sp>
        <p:nvSpPr>
          <p:cNvPr id="82947" name="Rectangle 1">
            <a:extLst>
              <a:ext uri="{FF2B5EF4-FFF2-40B4-BE49-F238E27FC236}">
                <a16:creationId xmlns:a16="http://schemas.microsoft.com/office/drawing/2014/main" id="{0F70FEBE-7C2E-430C-AE15-DE65926D2C04}"/>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2948" name="Rectangle 2">
            <a:extLst>
              <a:ext uri="{FF2B5EF4-FFF2-40B4-BE49-F238E27FC236}">
                <a16:creationId xmlns:a16="http://schemas.microsoft.com/office/drawing/2014/main" id="{49184D0E-1504-4A90-A188-F9D12CB49067}"/>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5</a:t>
            </a:fld>
            <a:endParaRPr lang="de-DE" altLang="en-US"/>
          </a:p>
        </p:txBody>
      </p:sp>
    </p:spTree>
    <p:extLst>
      <p:ext uri="{BB962C8B-B14F-4D97-AF65-F5344CB8AC3E}">
        <p14:creationId xmlns:p14="http://schemas.microsoft.com/office/powerpoint/2010/main" val="2475863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6">
            <a:extLst>
              <a:ext uri="{FF2B5EF4-FFF2-40B4-BE49-F238E27FC236}">
                <a16:creationId xmlns:a16="http://schemas.microsoft.com/office/drawing/2014/main" id="{00232D70-AC1B-43E1-9687-0FF4AD8426F5}"/>
              </a:ext>
            </a:extLst>
          </p:cNvPr>
          <p:cNvSpPr txBox="1">
            <a:spLocks noGrp="1" noChangeArrowheads="1"/>
          </p:cNvSpPr>
          <p:nvPr/>
        </p:nvSpPr>
        <p:spPr bwMode="auto">
          <a:xfrm>
            <a:off x="4192819" y="8530408"/>
            <a:ext cx="3207584" cy="449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lgn="r" eaLnBrk="1" hangingPunct="1">
              <a:spcBef>
                <a:spcPct val="0"/>
              </a:spcBef>
            </a:pPr>
            <a:fld id="{9810E4D0-E086-4D77-98EC-BFDFA8C0283B}" type="slidenum">
              <a:rPr lang="en-GB" altLang="zh-CN" i="0">
                <a:latin typeface="Garamond" panose="02020404030301010803" pitchFamily="18" charset="0"/>
              </a:rPr>
              <a:pPr algn="r" eaLnBrk="1" hangingPunct="1">
                <a:spcBef>
                  <a:spcPct val="0"/>
                </a:spcBef>
              </a:pPr>
              <a:t>37</a:t>
            </a:fld>
            <a:endParaRPr lang="en-GB" altLang="zh-CN" i="0">
              <a:latin typeface="Garamond" panose="02020404030301010803" pitchFamily="18" charset="0"/>
            </a:endParaRPr>
          </a:p>
        </p:txBody>
      </p:sp>
      <p:sp>
        <p:nvSpPr>
          <p:cNvPr id="83971" name="Rectangle 1">
            <a:extLst>
              <a:ext uri="{FF2B5EF4-FFF2-40B4-BE49-F238E27FC236}">
                <a16:creationId xmlns:a16="http://schemas.microsoft.com/office/drawing/2014/main" id="{0128EF32-7B57-47EE-AC6C-03456A5F992D}"/>
              </a:ext>
            </a:extLst>
          </p:cNvPr>
          <p:cNvSpPr>
            <a:spLocks noGrp="1" noRot="1" noChangeAspect="1" noChangeArrowheads="1" noTextEdit="1"/>
          </p:cNvSpPr>
          <p:nvPr>
            <p:ph type="sldImg"/>
          </p:nvPr>
        </p:nvSpPr>
        <p:spPr bwMode="auto">
          <a:xfrm>
            <a:off x="708025" y="681038"/>
            <a:ext cx="5986463" cy="3368675"/>
          </a:xfrm>
          <a:solidFill>
            <a:srgbClr val="FFFFFF"/>
          </a:solidFill>
          <a:ln>
            <a:solidFill>
              <a:srgbClr val="000000"/>
            </a:solidFill>
            <a:miter lim="800000"/>
            <a:headEnd/>
            <a:tailEnd/>
          </a:ln>
        </p:spPr>
      </p:sp>
      <p:sp>
        <p:nvSpPr>
          <p:cNvPr id="83972" name="Rectangle 2">
            <a:extLst>
              <a:ext uri="{FF2B5EF4-FFF2-40B4-BE49-F238E27FC236}">
                <a16:creationId xmlns:a16="http://schemas.microsoft.com/office/drawing/2014/main" id="{76B42562-3A7F-4D20-B7CA-449A683E5F6B}"/>
              </a:ext>
            </a:extLst>
          </p:cNvPr>
          <p:cNvSpPr>
            <a:spLocks noGrp="1" noChangeArrowheads="1"/>
          </p:cNvSpPr>
          <p:nvPr>
            <p:ph type="body" idx="1"/>
          </p:nvPr>
        </p:nvSpPr>
        <p:spPr bwMode="auto">
          <a:xfrm>
            <a:off x="740211" y="4264425"/>
            <a:ext cx="5923407" cy="396037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E0266DC8-D8DB-4400-801A-2C1C96C7C418}"/>
              </a:ext>
            </a:extLst>
          </p:cNvPr>
          <p:cNvSpPr>
            <a:spLocks noGrp="1" noRot="1" noChangeAspect="1" noChangeArrowheads="1" noTextEdit="1"/>
          </p:cNvSpPr>
          <p:nvPr>
            <p:ph type="sldImg"/>
          </p:nvPr>
        </p:nvSpPr>
        <p:spPr bwMode="auto">
          <a:xfrm>
            <a:off x="2673350" y="523875"/>
            <a:ext cx="4522788" cy="2544763"/>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A963F75D-A892-426A-97D9-42F5DF588DB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8545407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42</a:t>
            </a:fld>
            <a:endParaRPr lang="en-US"/>
          </a:p>
        </p:txBody>
      </p:sp>
    </p:spTree>
    <p:extLst>
      <p:ext uri="{BB962C8B-B14F-4D97-AF65-F5344CB8AC3E}">
        <p14:creationId xmlns:p14="http://schemas.microsoft.com/office/powerpoint/2010/main" val="308422890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43</a:t>
            </a:fld>
            <a:endParaRPr lang="en-US"/>
          </a:p>
        </p:txBody>
      </p:sp>
    </p:spTree>
    <p:extLst>
      <p:ext uri="{BB962C8B-B14F-4D97-AF65-F5344CB8AC3E}">
        <p14:creationId xmlns:p14="http://schemas.microsoft.com/office/powerpoint/2010/main" val="2885332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sz="1200" b="0" kern="1200" baseline="0">
              <a:solidFill>
                <a:schemeClr val="tx1"/>
              </a:solidFill>
              <a:latin typeface="Arial" charset="0"/>
              <a:ea typeface="ＭＳ Ｐゴシック" pitchFamily="-107" charset="-128"/>
              <a:cs typeface="ＭＳ Ｐゴシック" pitchFamily="-107"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44</a:t>
            </a:fld>
            <a:endParaRPr lang="en-US"/>
          </a:p>
        </p:txBody>
      </p:sp>
    </p:spTree>
    <p:extLst>
      <p:ext uri="{BB962C8B-B14F-4D97-AF65-F5344CB8AC3E}">
        <p14:creationId xmlns:p14="http://schemas.microsoft.com/office/powerpoint/2010/main" val="37305127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3D6722-9B4D-4E29-B226-C325925A8118}" type="slidenum">
              <a:rPr lang="en-US" smtClean="0"/>
              <a:t>45</a:t>
            </a:fld>
            <a:endParaRPr lang="en-US"/>
          </a:p>
        </p:txBody>
      </p:sp>
    </p:spTree>
    <p:extLst>
      <p:ext uri="{BB962C8B-B14F-4D97-AF65-F5344CB8AC3E}">
        <p14:creationId xmlns:p14="http://schemas.microsoft.com/office/powerpoint/2010/main" val="30842289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46</a:t>
            </a:fld>
            <a:endParaRPr lang="en-US"/>
          </a:p>
        </p:txBody>
      </p:sp>
    </p:spTree>
    <p:extLst>
      <p:ext uri="{BB962C8B-B14F-4D97-AF65-F5344CB8AC3E}">
        <p14:creationId xmlns:p14="http://schemas.microsoft.com/office/powerpoint/2010/main" val="308422890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47</a:t>
            </a:fld>
            <a:endParaRPr lang="en-US"/>
          </a:p>
        </p:txBody>
      </p:sp>
    </p:spTree>
    <p:extLst>
      <p:ext uri="{BB962C8B-B14F-4D97-AF65-F5344CB8AC3E}">
        <p14:creationId xmlns:p14="http://schemas.microsoft.com/office/powerpoint/2010/main" val="308422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AU">
              <a:latin typeface="Arial" pitchFamily="-84" charset="0"/>
              <a:ea typeface="Arial" pitchFamily="-84" charset="0"/>
              <a:cs typeface="Arial" pitchFamily="-84" charset="0"/>
            </a:endParaRPr>
          </a:p>
        </p:txBody>
      </p:sp>
      <p:sp>
        <p:nvSpPr>
          <p:cNvPr id="5" name="Slide Number Placeholder 4">
            <a:extLst>
              <a:ext uri="{FF2B5EF4-FFF2-40B4-BE49-F238E27FC236}">
                <a16:creationId xmlns:a16="http://schemas.microsoft.com/office/drawing/2014/main" id="{44413C80-22A9-4B4E-8748-E9B06A73EDF6}"/>
              </a:ext>
            </a:extLst>
          </p:cNvPr>
          <p:cNvSpPr>
            <a:spLocks noGrp="1"/>
          </p:cNvSpPr>
          <p:nvPr>
            <p:ph type="sldNum" sz="quarter" idx="5"/>
          </p:nvPr>
        </p:nvSpPr>
        <p:spPr/>
        <p:txBody>
          <a:bodyPr/>
          <a:lstStyle/>
          <a:p>
            <a:pPr>
              <a:defRPr/>
            </a:pPr>
            <a:fld id="{643114AD-DAFD-41DA-863F-8D7ADE8A126D}" type="slidenum">
              <a:rPr lang="de-DE" altLang="en-US" smtClean="0"/>
              <a:pPr>
                <a:defRPr/>
              </a:pPr>
              <a:t>6</a:t>
            </a:fld>
            <a:endParaRPr lang="de-DE" altLang="en-US"/>
          </a:p>
        </p:txBody>
      </p:sp>
    </p:spTree>
    <p:extLst>
      <p:ext uri="{BB962C8B-B14F-4D97-AF65-F5344CB8AC3E}">
        <p14:creationId xmlns:p14="http://schemas.microsoft.com/office/powerpoint/2010/main" val="3161992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latin typeface="Arial" pitchFamily="-84" charset="0"/>
              <a:ea typeface="Arial" pitchFamily="-84" charset="0"/>
              <a:cs typeface="Arial" pitchFamily="-84"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7</a:t>
            </a:fld>
            <a:endParaRPr lang="en-US"/>
          </a:p>
        </p:txBody>
      </p:sp>
    </p:spTree>
    <p:extLst>
      <p:ext uri="{BB962C8B-B14F-4D97-AF65-F5344CB8AC3E}">
        <p14:creationId xmlns:p14="http://schemas.microsoft.com/office/powerpoint/2010/main" val="3084228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r>
              <a:rPr lang="en-US" sz="1200" b="1" kern="1200">
                <a:solidFill>
                  <a:schemeClr val="tx1"/>
                </a:solidFill>
                <a:effectLst/>
                <a:latin typeface="Times" pitchFamily="18" charset="0"/>
                <a:ea typeface="+mn-ea"/>
                <a:cs typeface="+mn-cs"/>
              </a:rPr>
              <a:t>Cipher=</a:t>
            </a:r>
            <a:r>
              <a:rPr lang="en-US" sz="1200" kern="1200">
                <a:solidFill>
                  <a:schemeClr val="tx1"/>
                </a:solidFill>
                <a:effectLst/>
                <a:latin typeface="Times" pitchFamily="18" charset="0"/>
                <a:ea typeface="+mn-ea"/>
                <a:cs typeface="+mn-cs"/>
              </a:rPr>
              <a:t>a secret system of writing;</a:t>
            </a:r>
            <a:endParaRPr lang="en-US"/>
          </a:p>
        </p:txBody>
      </p:sp>
    </p:spTree>
    <p:extLst>
      <p:ext uri="{BB962C8B-B14F-4D97-AF65-F5344CB8AC3E}">
        <p14:creationId xmlns:p14="http://schemas.microsoft.com/office/powerpoint/2010/main" val="1176136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255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a:p>
        </p:txBody>
      </p:sp>
    </p:spTree>
    <p:extLst>
      <p:ext uri="{BB962C8B-B14F-4D97-AF65-F5344CB8AC3E}">
        <p14:creationId xmlns:p14="http://schemas.microsoft.com/office/powerpoint/2010/main" val="3372037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673350" y="523875"/>
            <a:ext cx="4522788" cy="2544763"/>
          </a:xfrm>
        </p:spPr>
      </p:sp>
      <p:sp>
        <p:nvSpPr>
          <p:cNvPr id="3" name="Notes Placeholder 2"/>
          <p:cNvSpPr>
            <a:spLocks noGrp="1"/>
          </p:cNvSpPr>
          <p:nvPr>
            <p:ph type="body" idx="1"/>
          </p:nvPr>
        </p:nvSpPr>
        <p:spPr/>
        <p:txBody>
          <a:bodyPr/>
          <a:lstStyle/>
          <a:p>
            <a:endParaRPr lang="en-US">
              <a:latin typeface="Times-Roman" charset="0"/>
              <a:ea typeface="ＭＳ Ｐゴシック" pitchFamily="-84" charset="-128"/>
              <a:cs typeface="ＭＳ Ｐゴシック" pitchFamily="-84" charset="-128"/>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t>11</a:t>
            </a:fld>
            <a:endParaRPr lang="en-US"/>
          </a:p>
        </p:txBody>
      </p:sp>
    </p:spTree>
    <p:extLst>
      <p:ext uri="{BB962C8B-B14F-4D97-AF65-F5344CB8AC3E}">
        <p14:creationId xmlns:p14="http://schemas.microsoft.com/office/powerpoint/2010/main" val="3120141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3323065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79509" y="281885"/>
            <a:ext cx="9313035" cy="792163"/>
          </a:xfrm>
        </p:spPr>
        <p:txBody>
          <a:bodyPr/>
          <a:lstStyle>
            <a:lvl1pPr>
              <a:defRPr sz="4000"/>
            </a:lvl1p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8947798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260351"/>
            <a:ext cx="2590800" cy="604837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914400" y="260351"/>
            <a:ext cx="7569200" cy="60483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246911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733104" y="260649"/>
            <a:ext cx="8928992" cy="792163"/>
          </a:xfrm>
        </p:spPr>
        <p:txBody>
          <a:bodyPr/>
          <a:lstStyle>
            <a:lvl1pPr>
              <a:defRPr sz="4000"/>
            </a:lvl1pPr>
          </a:lstStyle>
          <a:p>
            <a:r>
              <a:rPr lang="en-US"/>
              <a:t>Click to edit Master title style</a:t>
            </a:r>
            <a:endParaRPr lang="en-GB"/>
          </a:p>
        </p:txBody>
      </p:sp>
      <p:sp>
        <p:nvSpPr>
          <p:cNvPr id="3" name="Text Placeholder 2"/>
          <p:cNvSpPr>
            <a:spLocks noGrp="1"/>
          </p:cNvSpPr>
          <p:nvPr>
            <p:ph type="body" sz="half" idx="1"/>
          </p:nvPr>
        </p:nvSpPr>
        <p:spPr>
          <a:xfrm>
            <a:off x="914400" y="1341439"/>
            <a:ext cx="5080000" cy="49672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6197600" y="1341438"/>
            <a:ext cx="5080000" cy="2406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6197600" y="3900489"/>
            <a:ext cx="5080000" cy="2408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72176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16002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962401"/>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fld id="{A9DF6EFB-3F44-496C-A842-1E0B3D3B975A}" type="datetimeFigureOut">
              <a:rPr lang="en-US" smtClean="0"/>
              <a:t>6/19/2025</a:t>
            </a:fld>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711200" y="3810000"/>
            <a:ext cx="10566400" cy="990600"/>
          </a:xfrm>
        </p:spPr>
        <p:txBody>
          <a:bodyPr/>
          <a:lstStyle/>
          <a:p>
            <a:endParaRPr lang="en-US"/>
          </a:p>
        </p:txBody>
      </p:sp>
    </p:spTree>
    <p:extLst>
      <p:ext uri="{BB962C8B-B14F-4D97-AF65-F5344CB8AC3E}">
        <p14:creationId xmlns:p14="http://schemas.microsoft.com/office/powerpoint/2010/main" val="7267516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391586" y="197203"/>
            <a:ext cx="8448831" cy="783526"/>
          </a:xfrm>
        </p:spPr>
        <p:txBody>
          <a:bodyPr/>
          <a:lstStyle>
            <a:lvl1pPr>
              <a:defRPr sz="3800"/>
            </a:lvl1pPr>
          </a:lstStyle>
          <a:p>
            <a:r>
              <a:rPr lang="en-US"/>
              <a:t>Click to edit Master title style</a:t>
            </a:r>
          </a:p>
        </p:txBody>
      </p:sp>
      <p:sp>
        <p:nvSpPr>
          <p:cNvPr id="3" name="Content Placeholder 2"/>
          <p:cNvSpPr>
            <a:spLocks noGrp="1"/>
          </p:cNvSpPr>
          <p:nvPr>
            <p:ph idx="1"/>
          </p:nvPr>
        </p:nvSpPr>
        <p:spPr>
          <a:xfrm>
            <a:off x="560775" y="1415114"/>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p:cNvSpPr>
            <a:spLocks noGrp="1"/>
          </p:cNvSpPr>
          <p:nvPr>
            <p:ph idx="13"/>
          </p:nvPr>
        </p:nvSpPr>
        <p:spPr>
          <a:xfrm>
            <a:off x="609600" y="3807477"/>
            <a:ext cx="109728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11"/>
          </p:nvPr>
        </p:nvSpPr>
        <p:spPr>
          <a:xfrm>
            <a:off x="101600" y="6172201"/>
            <a:ext cx="11460480" cy="235463"/>
          </a:xfrm>
        </p:spPr>
        <p:txBody>
          <a:bodyPr/>
          <a:lstStyle/>
          <a:p>
            <a:endParaRPr lang="en-US"/>
          </a:p>
        </p:txBody>
      </p:sp>
      <p:sp>
        <p:nvSpPr>
          <p:cNvPr id="4" name="Date Placeholder 3"/>
          <p:cNvSpPr>
            <a:spLocks noGrp="1"/>
          </p:cNvSpPr>
          <p:nvPr>
            <p:ph type="dt" sz="half" idx="10"/>
          </p:nvPr>
        </p:nvSpPr>
        <p:spPr/>
        <p:txBody>
          <a:bodyPr/>
          <a:lstStyle/>
          <a:p>
            <a:endParaRPr lang="en-US"/>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a:p>
        </p:txBody>
      </p:sp>
      <p:sp>
        <p:nvSpPr>
          <p:cNvPr id="5" name="Picture Placeholder 4"/>
          <p:cNvSpPr>
            <a:spLocks noGrp="1"/>
          </p:cNvSpPr>
          <p:nvPr>
            <p:ph type="pic" sz="quarter" idx="14"/>
          </p:nvPr>
        </p:nvSpPr>
        <p:spPr>
          <a:xfrm>
            <a:off x="609600" y="5181600"/>
            <a:ext cx="10972800" cy="762000"/>
          </a:xfrm>
        </p:spPr>
        <p:txBody>
          <a:bodyPr/>
          <a:lstStyle/>
          <a:p>
            <a:endParaRPr lang="en-US"/>
          </a:p>
        </p:txBody>
      </p:sp>
      <p:sp>
        <p:nvSpPr>
          <p:cNvPr id="10" name="Picture Placeholder 9"/>
          <p:cNvSpPr>
            <a:spLocks noGrp="1"/>
          </p:cNvSpPr>
          <p:nvPr>
            <p:ph type="pic" sz="quarter" idx="15"/>
          </p:nvPr>
        </p:nvSpPr>
        <p:spPr>
          <a:xfrm>
            <a:off x="1219200" y="6019800"/>
            <a:ext cx="9347200" cy="304800"/>
          </a:xfrm>
        </p:spPr>
        <p:txBody>
          <a:bodyPr/>
          <a:lstStyle/>
          <a:p>
            <a:endParaRPr lang="en-US"/>
          </a:p>
        </p:txBody>
      </p:sp>
    </p:spTree>
    <p:extLst>
      <p:ext uri="{BB962C8B-B14F-4D97-AF65-F5344CB8AC3E}">
        <p14:creationId xmlns:p14="http://schemas.microsoft.com/office/powerpoint/2010/main" val="4145620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0574"/>
            <a:ext cx="9793088"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95598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213644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297"/>
            <a:ext cx="9121013" cy="792163"/>
          </a:xfrm>
        </p:spPr>
        <p:txBody>
          <a:bodyPr/>
          <a:lstStyle>
            <a:lvl1pPr>
              <a:defRPr sz="4000"/>
            </a:lvl1pPr>
          </a:lstStyle>
          <a:p>
            <a:r>
              <a:rPr lang="en-US"/>
              <a:t>Click to edit Master title style</a:t>
            </a:r>
            <a:endParaRPr lang="en-GB"/>
          </a:p>
        </p:txBody>
      </p:sp>
      <p:sp>
        <p:nvSpPr>
          <p:cNvPr id="3" name="Content Placeholder 2"/>
          <p:cNvSpPr>
            <a:spLocks noGrp="1"/>
          </p:cNvSpPr>
          <p:nvPr>
            <p:ph sz="half" idx="1"/>
          </p:nvPr>
        </p:nvSpPr>
        <p:spPr>
          <a:xfrm>
            <a:off x="9144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341439"/>
            <a:ext cx="50800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86910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488" y="140494"/>
            <a:ext cx="8832981" cy="1143000"/>
          </a:xfrm>
        </p:spPr>
        <p:txBody>
          <a:bodyPr/>
          <a:lstStyle>
            <a:lvl1pPr>
              <a:defRPr sz="4000"/>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714483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583499" y="265113"/>
            <a:ext cx="8928039" cy="792163"/>
          </a:xfrm>
        </p:spPr>
        <p:txBody>
          <a:bodyPr/>
          <a:lstStyle>
            <a:lvl1pPr>
              <a:defRPr sz="4000"/>
            </a:lvl1pPr>
          </a:lstStyle>
          <a:p>
            <a:r>
              <a:rPr lang="en-US"/>
              <a:t>Click to edit Master title style</a:t>
            </a:r>
            <a:endParaRPr lang="en-GB"/>
          </a:p>
        </p:txBody>
      </p:sp>
    </p:spTree>
    <p:extLst>
      <p:ext uri="{BB962C8B-B14F-4D97-AF65-F5344CB8AC3E}">
        <p14:creationId xmlns:p14="http://schemas.microsoft.com/office/powerpoint/2010/main" val="1879110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6580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75300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81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A835A416-0BA9-4264-8A01-EEB3FFAC9EE0}"/>
              </a:ext>
            </a:extLst>
          </p:cNvPr>
          <p:cNvSpPr>
            <a:spLocks noGrp="1" noChangeArrowheads="1"/>
          </p:cNvSpPr>
          <p:nvPr>
            <p:ph type="title"/>
          </p:nvPr>
        </p:nvSpPr>
        <p:spPr bwMode="auto">
          <a:xfrm>
            <a:off x="1277367" y="-2186"/>
            <a:ext cx="9002429" cy="799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p>
            <a:pPr lvl="0"/>
            <a:r>
              <a:rPr lang="de-DE" altLang="en-US"/>
              <a:t>Click to edit Master title style</a:t>
            </a:r>
          </a:p>
        </p:txBody>
      </p:sp>
      <p:sp>
        <p:nvSpPr>
          <p:cNvPr id="1027" name="Rectangle 3">
            <a:extLst>
              <a:ext uri="{FF2B5EF4-FFF2-40B4-BE49-F238E27FC236}">
                <a16:creationId xmlns:a16="http://schemas.microsoft.com/office/drawing/2014/main" id="{0B2CA537-2676-4E51-AAC8-F0C3E5F1A56F}"/>
              </a:ext>
            </a:extLst>
          </p:cNvPr>
          <p:cNvSpPr>
            <a:spLocks noGrp="1" noChangeArrowheads="1"/>
          </p:cNvSpPr>
          <p:nvPr>
            <p:ph type="body" idx="1"/>
          </p:nvPr>
        </p:nvSpPr>
        <p:spPr bwMode="auto">
          <a:xfrm>
            <a:off x="914400" y="1276123"/>
            <a:ext cx="103632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bodyPr>
          <a:lstStyle/>
          <a:p>
            <a:pPr lvl="0"/>
            <a:r>
              <a:rPr lang="de-DE" altLang="en-US"/>
              <a:t>Click to edit Master text styles</a:t>
            </a:r>
          </a:p>
          <a:p>
            <a:pPr lvl="1"/>
            <a:r>
              <a:rPr lang="de-DE" altLang="en-US"/>
              <a:t>Second level</a:t>
            </a:r>
          </a:p>
          <a:p>
            <a:pPr lvl="2"/>
            <a:r>
              <a:rPr lang="de-DE" altLang="en-US"/>
              <a:t>Third level</a:t>
            </a:r>
          </a:p>
          <a:p>
            <a:pPr lvl="3"/>
            <a:r>
              <a:rPr lang="de-DE" altLang="en-US"/>
              <a:t>Fourth level</a:t>
            </a:r>
          </a:p>
          <a:p>
            <a:pPr lvl="4"/>
            <a:r>
              <a:rPr lang="de-DE" altLang="en-US"/>
              <a:t>Fifth level</a:t>
            </a:r>
          </a:p>
        </p:txBody>
      </p:sp>
      <p:sp>
        <p:nvSpPr>
          <p:cNvPr id="1028" name="Line 4">
            <a:extLst>
              <a:ext uri="{FF2B5EF4-FFF2-40B4-BE49-F238E27FC236}">
                <a16:creationId xmlns:a16="http://schemas.microsoft.com/office/drawing/2014/main" id="{411683D1-7B74-4FD6-AA23-0A865C918354}"/>
              </a:ext>
            </a:extLst>
          </p:cNvPr>
          <p:cNvSpPr>
            <a:spLocks noChangeShapeType="1"/>
          </p:cNvSpPr>
          <p:nvPr userDrawn="1"/>
        </p:nvSpPr>
        <p:spPr bwMode="auto">
          <a:xfrm>
            <a:off x="431800" y="836693"/>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345093" name="Text Box 5">
            <a:extLst>
              <a:ext uri="{FF2B5EF4-FFF2-40B4-BE49-F238E27FC236}">
                <a16:creationId xmlns:a16="http://schemas.microsoft.com/office/drawing/2014/main" id="{BB2D38F9-5A3D-4000-83B0-1B26F0433CDD}"/>
              </a:ext>
            </a:extLst>
          </p:cNvPr>
          <p:cNvSpPr txBox="1">
            <a:spLocks noChangeArrowheads="1"/>
          </p:cNvSpPr>
          <p:nvPr userDrawn="1"/>
        </p:nvSpPr>
        <p:spPr bwMode="auto">
          <a:xfrm>
            <a:off x="8976785" y="6508750"/>
            <a:ext cx="2688167" cy="336550"/>
          </a:xfrm>
          <a:prstGeom prst="rect">
            <a:avLst/>
          </a:prstGeom>
          <a:noFill/>
          <a:ln w="9525">
            <a:noFill/>
            <a:miter lim="800000"/>
            <a:headEnd/>
            <a:tailEnd/>
          </a:ln>
          <a:effectLst/>
        </p:spPr>
        <p:txBody>
          <a:bodyPr>
            <a:spAutoFit/>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pPr algn="r">
              <a:defRPr/>
            </a:pPr>
            <a:r>
              <a:rPr lang="en-GB" altLang="en-US" sz="1600">
                <a:latin typeface="Arial" panose="020B0604020202020204" pitchFamily="34" charset="0"/>
              </a:rPr>
              <a:t>Week 12: </a:t>
            </a:r>
            <a:fld id="{F82382A3-3314-49A0-B193-00795800CFEF}" type="slidenum">
              <a:rPr lang="de-DE" altLang="en-US" sz="1600" smtClean="0">
                <a:latin typeface="Arial" panose="020B0604020202020204" pitchFamily="34" charset="0"/>
              </a:rPr>
              <a:pPr algn="r">
                <a:defRPr/>
              </a:pPr>
              <a:t>‹#›</a:t>
            </a:fld>
            <a:r>
              <a:rPr lang="en-GB" altLang="en-US" sz="1600">
                <a:latin typeface="Arial" panose="020B0604020202020204" pitchFamily="34" charset="0"/>
              </a:rPr>
              <a:t> </a:t>
            </a:r>
          </a:p>
        </p:txBody>
      </p:sp>
      <p:sp>
        <p:nvSpPr>
          <p:cNvPr id="1030" name="Line 6">
            <a:extLst>
              <a:ext uri="{FF2B5EF4-FFF2-40B4-BE49-F238E27FC236}">
                <a16:creationId xmlns:a16="http://schemas.microsoft.com/office/drawing/2014/main" id="{48E10BD9-0495-4989-B7AE-19AEDC4AB44D}"/>
              </a:ext>
            </a:extLst>
          </p:cNvPr>
          <p:cNvSpPr>
            <a:spLocks noChangeShapeType="1"/>
          </p:cNvSpPr>
          <p:nvPr userDrawn="1"/>
        </p:nvSpPr>
        <p:spPr bwMode="auto">
          <a:xfrm>
            <a:off x="431800" y="6505440"/>
            <a:ext cx="11176000" cy="0"/>
          </a:xfrm>
          <a:prstGeom prst="line">
            <a:avLst/>
          </a:prstGeom>
          <a:noFill/>
          <a:ln w="28575">
            <a:solidFill>
              <a:srgbClr val="16AFC2"/>
            </a:solidFill>
            <a:round/>
            <a:headEnd/>
            <a:tailEnd/>
          </a:ln>
          <a:extLst>
            <a:ext uri="{909E8E84-426E-40DD-AFC4-6F175D3DCCD1}">
              <a14:hiddenFill xmlns:a14="http://schemas.microsoft.com/office/drawing/2010/main">
                <a:noFill/>
              </a14:hiddenFill>
            </a:ext>
          </a:extLst>
        </p:spPr>
        <p:txBody>
          <a:bodyPr wrap="none" anchor="ctr"/>
          <a:lstStyle/>
          <a:p>
            <a:endParaRPr lang="en-US" sz="2800"/>
          </a:p>
        </p:txBody>
      </p:sp>
      <p:sp>
        <p:nvSpPr>
          <p:cNvPr id="9" name="TextBox 8">
            <a:extLst>
              <a:ext uri="{FF2B5EF4-FFF2-40B4-BE49-F238E27FC236}">
                <a16:creationId xmlns:a16="http://schemas.microsoft.com/office/drawing/2014/main" id="{BE4C2190-5B25-4748-9C0B-4D7F6AD21C27}"/>
              </a:ext>
            </a:extLst>
          </p:cNvPr>
          <p:cNvSpPr txBox="1"/>
          <p:nvPr userDrawn="1"/>
        </p:nvSpPr>
        <p:spPr>
          <a:xfrm>
            <a:off x="406400" y="6503214"/>
            <a:ext cx="1625600" cy="338554"/>
          </a:xfrm>
          <a:prstGeom prst="rect">
            <a:avLst/>
          </a:prstGeom>
          <a:noFill/>
        </p:spPr>
        <p:txBody>
          <a:bodyPr wrap="square" rtlCol="0">
            <a:spAutoFit/>
          </a:bodyPr>
          <a:lstStyle/>
          <a:p>
            <a:r>
              <a:rPr lang="en-US" sz="1600" b="1"/>
              <a:t>5-2023</a:t>
            </a:r>
          </a:p>
        </p:txBody>
      </p:sp>
      <p:sp>
        <p:nvSpPr>
          <p:cNvPr id="10" name="TextBox 9">
            <a:extLst>
              <a:ext uri="{FF2B5EF4-FFF2-40B4-BE49-F238E27FC236}">
                <a16:creationId xmlns:a16="http://schemas.microsoft.com/office/drawing/2014/main" id="{EE611547-FA0D-412F-B507-C266383B699E}"/>
              </a:ext>
            </a:extLst>
          </p:cNvPr>
          <p:cNvSpPr txBox="1"/>
          <p:nvPr userDrawn="1"/>
        </p:nvSpPr>
        <p:spPr>
          <a:xfrm>
            <a:off x="4577247" y="6506383"/>
            <a:ext cx="3744416" cy="338554"/>
          </a:xfrm>
          <a:prstGeom prst="rect">
            <a:avLst/>
          </a:prstGeom>
          <a:noFill/>
        </p:spPr>
        <p:txBody>
          <a:bodyPr wrap="square" rtlCol="0">
            <a:spAutoFit/>
          </a:bodyPr>
          <a:lstStyle/>
          <a:p>
            <a:r>
              <a:rPr lang="en-US" sz="1600" b="1" kern="1200">
                <a:solidFill>
                  <a:schemeClr val="tx1"/>
                </a:solidFill>
                <a:effectLst/>
                <a:latin typeface="+mn-lt"/>
                <a:ea typeface="+mn-ea"/>
                <a:cs typeface="+mn-cs"/>
              </a:rPr>
              <a:t>NT219–Cryptography</a:t>
            </a:r>
            <a:endParaRPr lang="en-US" sz="1600" b="1">
              <a:latin typeface="+mn-lt"/>
            </a:endParaRPr>
          </a:p>
        </p:txBody>
      </p:sp>
      <p:pic>
        <p:nvPicPr>
          <p:cNvPr id="11" name="Picture 10">
            <a:extLst>
              <a:ext uri="{FF2B5EF4-FFF2-40B4-BE49-F238E27FC236}">
                <a16:creationId xmlns:a16="http://schemas.microsoft.com/office/drawing/2014/main" id="{BFFDA27E-0E4C-4070-8A6B-A96E3375685D}"/>
              </a:ext>
            </a:extLst>
          </p:cNvPr>
          <p:cNvPicPr>
            <a:picLocks noChangeAspect="1"/>
          </p:cNvPicPr>
          <p:nvPr userDrawn="1"/>
        </p:nvPicPr>
        <p:blipFill>
          <a:blip r:embed="rId16"/>
          <a:stretch>
            <a:fillRect/>
          </a:stretch>
        </p:blipFill>
        <p:spPr>
          <a:xfrm>
            <a:off x="47329" y="59162"/>
            <a:ext cx="1248139" cy="767197"/>
          </a:xfrm>
          <a:prstGeom prst="rect">
            <a:avLst/>
          </a:prstGeom>
        </p:spPr>
      </p:pic>
    </p:spTree>
    <p:extLst>
      <p:ext uri="{BB962C8B-B14F-4D97-AF65-F5344CB8AC3E}">
        <p14:creationId xmlns:p14="http://schemas.microsoft.com/office/powerpoint/2010/main" val="20115944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1" r:id="rId13"/>
    <p:sldLayoutId id="2147483692" r:id="rId14"/>
  </p:sldLayoutIdLst>
  <p:hf sldNum="0"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2800">
          <a:solidFill>
            <a:schemeClr val="tx1"/>
          </a:solidFill>
          <a:latin typeface="+mn-lt"/>
        </a:defRPr>
      </a:lvl2pPr>
      <a:lvl3pPr marL="1143000" indent="-228600" algn="l" rtl="0" eaLnBrk="0" fontAlgn="base" hangingPunct="0">
        <a:spcBef>
          <a:spcPct val="20000"/>
        </a:spcBef>
        <a:spcAft>
          <a:spcPct val="0"/>
        </a:spcAft>
        <a:buSzPct val="150000"/>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tunn@uit.edu.vn"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44.png"/><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hyperlink" Target="https://datatracker.ietf.org/doc/html/rfc8017"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wmf"/><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wmf"/><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wmf"/><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wmf"/><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4.wmf"/><Relationship Id="rId9"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3.wmf"/><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4.wmf"/><Relationship Id="rId9" Type="http://schemas.openxmlformats.org/officeDocument/2006/relationships/image" Target="../media/image23.png"/><Relationship Id="rId1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3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0.png"/><Relationship Id="rId11" Type="http://schemas.openxmlformats.org/officeDocument/2006/relationships/image" Target="../media/image33.png"/><Relationship Id="rId5" Type="http://schemas.openxmlformats.org/officeDocument/2006/relationships/image" Target="../media/image4.wmf"/><Relationship Id="rId10" Type="http://schemas.openxmlformats.org/officeDocument/2006/relationships/image" Target="../media/image32.png"/><Relationship Id="rId4" Type="http://schemas.openxmlformats.org/officeDocument/2006/relationships/image" Target="../media/image3.wmf"/><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D9A1DF2-0093-44AD-812A-6950BE79B825}"/>
              </a:ext>
            </a:extLst>
          </p:cNvPr>
          <p:cNvSpPr>
            <a:spLocks noGrp="1" noChangeArrowheads="1"/>
          </p:cNvSpPr>
          <p:nvPr>
            <p:ph type="title"/>
          </p:nvPr>
        </p:nvSpPr>
        <p:spPr>
          <a:xfrm>
            <a:off x="2495600" y="52443"/>
            <a:ext cx="6984775" cy="792162"/>
          </a:xfrm>
        </p:spPr>
        <p:txBody>
          <a:bodyPr/>
          <a:lstStyle/>
          <a:p>
            <a:pPr algn="ctr"/>
            <a:br>
              <a:rPr lang="en-US"/>
            </a:br>
            <a:r>
              <a:rPr lang="en-US"/>
              <a:t> NT219- Cryptography  	</a:t>
            </a:r>
            <a:br>
              <a:rPr lang="en-US"/>
            </a:br>
            <a:endParaRPr lang="en-GB" altLang="en-US"/>
          </a:p>
        </p:txBody>
      </p:sp>
      <p:sp>
        <p:nvSpPr>
          <p:cNvPr id="13315" name="Content Placeholder 2">
            <a:extLst>
              <a:ext uri="{FF2B5EF4-FFF2-40B4-BE49-F238E27FC236}">
                <a16:creationId xmlns:a16="http://schemas.microsoft.com/office/drawing/2014/main" id="{40C80A85-8428-4F04-9DC5-1372080F8C60}"/>
              </a:ext>
            </a:extLst>
          </p:cNvPr>
          <p:cNvSpPr>
            <a:spLocks noGrp="1" noChangeArrowheads="1"/>
          </p:cNvSpPr>
          <p:nvPr>
            <p:ph idx="1"/>
          </p:nvPr>
        </p:nvSpPr>
        <p:spPr>
          <a:xfrm>
            <a:off x="1847744" y="2906149"/>
            <a:ext cx="8496513" cy="1783655"/>
          </a:xfrm>
        </p:spPr>
        <p:txBody>
          <a:bodyPr/>
          <a:lstStyle/>
          <a:p>
            <a:pPr algn="ctr" eaLnBrk="1" hangingPunct="1">
              <a:buNone/>
            </a:pPr>
            <a:r>
              <a:rPr lang="en-GB" altLang="en-US"/>
              <a:t>PhD. Ngoc-Tu Nguyen</a:t>
            </a:r>
          </a:p>
          <a:p>
            <a:pPr algn="ctr" eaLnBrk="1" hangingPunct="1">
              <a:buNone/>
            </a:pPr>
            <a:r>
              <a:rPr lang="en-GB" altLang="en-US" sz="2200">
                <a:solidFill>
                  <a:srgbClr val="FF0000"/>
                </a:solidFill>
                <a:hlinkClick r:id="rId2">
                  <a:extLst>
                    <a:ext uri="{A12FA001-AC4F-418D-AE19-62706E023703}">
                      <ahyp:hlinkClr xmlns:ahyp="http://schemas.microsoft.com/office/drawing/2018/hyperlinkcolor" val="tx"/>
                    </a:ext>
                  </a:extLst>
                </a:hlinkClick>
              </a:rPr>
              <a:t>tunn@uit.edu.vn</a:t>
            </a:r>
            <a:endParaRPr lang="en-GB" altLang="en-US" sz="2200">
              <a:solidFill>
                <a:srgbClr val="FF0000"/>
              </a:solidFill>
            </a:endParaRPr>
          </a:p>
        </p:txBody>
      </p:sp>
      <p:sp>
        <p:nvSpPr>
          <p:cNvPr id="5" name="Rectangle 2">
            <a:extLst>
              <a:ext uri="{FF2B5EF4-FFF2-40B4-BE49-F238E27FC236}">
                <a16:creationId xmlns:a16="http://schemas.microsoft.com/office/drawing/2014/main" id="{0E2076DD-4A36-4D39-8891-1036AB868E2E}"/>
              </a:ext>
            </a:extLst>
          </p:cNvPr>
          <p:cNvSpPr txBox="1">
            <a:spLocks noChangeArrowheads="1"/>
          </p:cNvSpPr>
          <p:nvPr/>
        </p:nvSpPr>
        <p:spPr bwMode="auto">
          <a:xfrm>
            <a:off x="2972035" y="865295"/>
            <a:ext cx="6768752"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ctr" anchorCtr="0" compatLnSpc="1">
            <a:prstTxWarp prst="textNoShape">
              <a:avLst/>
            </a:prstTxWarp>
          </a:bodyPr>
          <a:lst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a:lstStyle>
          <a:p>
            <a:pPr eaLnBrk="1" hangingPunct="1"/>
            <a:r>
              <a:rPr lang="en-US" altLang="en-US" sz="3600" kern="0"/>
              <a:t>Week 12</a:t>
            </a:r>
            <a:r>
              <a:rPr lang="en-GB" altLang="en-US" sz="3600" kern="0"/>
              <a:t>: Digital </a:t>
            </a:r>
            <a:r>
              <a:rPr lang="en-US" altLang="en-US" sz="3600" kern="0"/>
              <a:t>Signature</a:t>
            </a:r>
            <a:endParaRPr lang="de-DE" altLang="en-US" sz="3600" kern="0"/>
          </a:p>
        </p:txBody>
      </p:sp>
      <p:cxnSp>
        <p:nvCxnSpPr>
          <p:cNvPr id="3" name="Straight Connector 2">
            <a:extLst>
              <a:ext uri="{FF2B5EF4-FFF2-40B4-BE49-F238E27FC236}">
                <a16:creationId xmlns:a16="http://schemas.microsoft.com/office/drawing/2014/main" id="{88B172C3-4A19-44D7-839F-950EA8B42720}"/>
              </a:ext>
            </a:extLst>
          </p:cNvPr>
          <p:cNvCxnSpPr>
            <a:cxnSpLocks/>
          </p:cNvCxnSpPr>
          <p:nvPr/>
        </p:nvCxnSpPr>
        <p:spPr bwMode="auto">
          <a:xfrm>
            <a:off x="3647729" y="2655658"/>
            <a:ext cx="4407687"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7488" y="116632"/>
            <a:ext cx="8229600" cy="553998"/>
          </a:xfrm>
        </p:spPr>
        <p:txBody>
          <a:bodyPr wrap="square">
            <a:noAutofit/>
          </a:bodyPr>
          <a:lstStyle/>
          <a:p>
            <a:r>
              <a:rPr lang="en-US" altLang="en-US" err="1">
                <a:ea typeface="ヒラギノ角ゴ Pro W3" charset="-128"/>
              </a:rPr>
              <a:t>ElGamal</a:t>
            </a:r>
            <a:r>
              <a:rPr lang="en-US" altLang="en-US">
                <a:ea typeface="ヒラギノ角ゴ Pro W3" charset="-128"/>
              </a:rPr>
              <a:t> Digital Signature</a:t>
            </a:r>
            <a:endParaRPr lang="en-US" sz="36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911424" y="908720"/>
                <a:ext cx="8496944" cy="3141758"/>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a key length </a:t>
                </a:r>
                <a14:m>
                  <m:oMath xmlns:m="http://schemas.openxmlformats.org/officeDocument/2006/math">
                    <m:r>
                      <a:rPr lang="en-US" i="1">
                        <a:latin typeface="Cambria Math" panose="02040503050406030204" pitchFamily="18" charset="0"/>
                        <a:cs typeface="Times New Roman" panose="02020603050405020304" pitchFamily="18" charset="0"/>
                      </a:rPr>
                      <m:t>𝜆</m:t>
                    </m:r>
                    <m:r>
                      <a:rPr lang="en-US">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14:m>
                  <m:oMath xmlns:m="http://schemas.openxmlformats.org/officeDocument/2006/math">
                    <m:r>
                      <a:rPr lang="en-US" i="1">
                        <a:latin typeface="Cambria Math" panose="02040503050406030204" pitchFamily="18" charset="0"/>
                        <a:cs typeface="Times New Roman" panose="02020603050405020304" pitchFamily="18" charset="0"/>
                      </a:rPr>
                      <m:t>𝜆</m:t>
                    </m:r>
                  </m:oMath>
                </a14:m>
                <a:r>
                  <a:rPr lang="en-US">
                    <a:latin typeface="Times New Roman" panose="02020603050405020304" pitchFamily="18" charset="0"/>
                    <a:cs typeface="Times New Roman" panose="02020603050405020304" pitchFamily="18" charset="0"/>
                  </a:rPr>
                  <a:t>-bit prime number</a:t>
                </a:r>
                <a14:m>
                  <m:oMath xmlns:m="http://schemas.openxmlformats.org/officeDocument/2006/math">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oMath>
                </a14:m>
                <a:r>
                  <a:rPr lang="en-US">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a:latin typeface="Times New Roman" panose="02020603050405020304" pitchFamily="18" charset="0"/>
                  <a:cs typeface="Times New Roman" panose="02020603050405020304" pitchFamily="18" charset="0"/>
                </a:endParaRPr>
              </a:p>
              <a:p>
                <a:pPr algn="ctr"/>
                <a14:m>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𝐿</m:t>
                        </m:r>
                      </m:sup>
                    </m:sSup>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𝐿</m:t>
                    </m:r>
                    <m:r>
                      <a:rPr lang="en-US" i="1" dirty="0">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𝜆</m:t>
                    </m:r>
                    <m:r>
                      <a:rPr lang="en-US" i="1">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Public parameters:</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a:solidFill>
                    <a:srgbClr val="FF0000"/>
                  </a:solidFill>
                  <a:latin typeface="Times New Roman" panose="02020603050405020304" pitchFamily="18" charset="0"/>
                  <a:cs typeface="Times New Roman" panose="02020603050405020304" pitchFamily="18" charset="0"/>
                </a:endParaRPr>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4" y="908720"/>
                <a:ext cx="8496944" cy="3141758"/>
              </a:xfrm>
              <a:prstGeom prst="rect">
                <a:avLst/>
              </a:prstGeom>
              <a:blipFill>
                <a:blip r:embed="rId3"/>
                <a:stretch>
                  <a:fillRect l="-1508" t="-1942" b="-466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6346DD5-D3E0-4617-A0FC-DEF070008F2E}"/>
                  </a:ext>
                </a:extLst>
              </p:cNvPr>
              <p:cNvSpPr/>
              <p:nvPr/>
            </p:nvSpPr>
            <p:spPr>
              <a:xfrm>
                <a:off x="911424" y="4004494"/>
                <a:ext cx="8496944" cy="1418209"/>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p:txBody>
          </p:sp>
        </mc:Choice>
        <mc:Fallback>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911424" y="4004494"/>
                <a:ext cx="8496944" cy="1418209"/>
              </a:xfrm>
              <a:prstGeom prst="rect">
                <a:avLst/>
              </a:prstGeom>
              <a:blipFill>
                <a:blip r:embed="rId4"/>
                <a:stretch>
                  <a:fillRect l="-1508" t="-4721" b="-111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FEF96815-430B-4269-BB35-654B567D1CB2}"/>
                  </a:ext>
                </a:extLst>
              </p:cNvPr>
              <p:cNvSpPr/>
              <p:nvPr/>
            </p:nvSpPr>
            <p:spPr>
              <a:xfrm>
                <a:off x="911424" y="5400219"/>
                <a:ext cx="8496944" cy="954107"/>
              </a:xfrm>
              <a:prstGeom prst="rect">
                <a:avLst/>
              </a:prstGeom>
            </p:spPr>
            <p:txBody>
              <a:bodyPr wrap="square">
                <a:spAutoFit/>
              </a:bodyPr>
              <a:lstStyle/>
              <a:p>
                <a:r>
                  <a:rPr lang="en-US" b="1"/>
                  <a:t>Key distribution</a:t>
                </a: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911424" y="5400219"/>
                <a:ext cx="8496944" cy="954107"/>
              </a:xfrm>
              <a:prstGeom prst="rect">
                <a:avLst/>
              </a:prstGeom>
              <a:blipFill>
                <a:blip r:embed="rId5"/>
                <a:stretch>
                  <a:fillRect l="-150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291944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188640"/>
            <a:ext cx="8229600" cy="553998"/>
          </a:xfrm>
        </p:spPr>
        <p:txBody>
          <a:bodyPr wrap="square">
            <a:noAutofit/>
          </a:bodyPr>
          <a:lstStyle/>
          <a:p>
            <a:r>
              <a:rPr lang="en-US" altLang="en-US" err="1">
                <a:ea typeface="ヒラギノ角ゴ Pro W3" charset="-128"/>
              </a:rPr>
              <a:t>ElGamal</a:t>
            </a:r>
            <a:r>
              <a:rPr lang="en-US" altLang="en-US">
                <a:ea typeface="ヒラギノ角ゴ Pro W3" charset="-128"/>
              </a:rPr>
              <a:t> Digital Signature</a:t>
            </a:r>
            <a:endParaRPr lang="en-US" sz="36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698651" y="1112433"/>
                <a:ext cx="8496944" cy="5111015"/>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spcBef>
                    <a:spcPts val="600"/>
                  </a:spcBef>
                  <a:buFont typeface="Arial" panose="020B0604020202020204" pitchFamily="34" charset="0"/>
                  <a:buChar char="•"/>
                </a:pPr>
                <a:r>
                  <a:rPr lang="en-US"/>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b="0" i="1" dirty="0" smtClean="0">
                        <a:latin typeface="Cambria Math" panose="02040503050406030204" pitchFamily="18" charset="0"/>
                        <a:cs typeface="Times New Roman" panose="02020603050405020304" pitchFamily="18" charset="0"/>
                      </a:rPr>
                      <m:t>𝑚𝑜𝑑𝑒</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r>
                      <a:rPr lang="en-US" i="1">
                        <a:latin typeface="Cambria Math" panose="02040503050406030204" pitchFamily="18" charset="0"/>
                        <a:cs typeface="Times New Roman" panose="02020603050405020304" pitchFamily="18" charset="0"/>
                      </a:rPr>
                      <m:t>−1)</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t>Output signature </a:t>
                </a:r>
                <a14:m>
                  <m:oMath xmlns:m="http://schemas.openxmlformats.org/officeDocument/2006/math">
                    <m:d>
                      <m:dPr>
                        <m:ctrlPr>
                          <a:rPr lang="en-US" b="1" i="1" dirty="0">
                            <a:latin typeface="Cambria Math" panose="02040503050406030204" pitchFamily="18" charset="0"/>
                          </a:rPr>
                        </m:ctrlPr>
                      </m:dPr>
                      <m:e>
                        <m:r>
                          <a:rPr lang="en-US" b="1" i="1" dirty="0">
                            <a:latin typeface="Cambria Math" panose="02040503050406030204" pitchFamily="18" charset="0"/>
                          </a:rPr>
                          <m:t>𝒓</m:t>
                        </m:r>
                        <m:r>
                          <a:rPr lang="en-US" b="1" i="1" dirty="0">
                            <a:latin typeface="Cambria Math" panose="02040503050406030204" pitchFamily="18" charset="0"/>
                          </a:rPr>
                          <m:t>, </m:t>
                        </m:r>
                        <m:r>
                          <a:rPr lang="en-US" b="1" i="1" dirty="0">
                            <a:latin typeface="Cambria Math" panose="02040503050406030204" pitchFamily="18" charset="0"/>
                          </a:rPr>
                          <m:t>𝒔</m:t>
                        </m:r>
                      </m:e>
                    </m:d>
                    <m:r>
                      <a:rPr lang="en-US" b="1" i="0" dirty="0" smtClean="0">
                        <a:latin typeface="Cambria Math" panose="02040503050406030204" pitchFamily="18" charset="0"/>
                      </a:rPr>
                      <m:t>, </m:t>
                    </m:r>
                    <m:r>
                      <a:rPr lang="en-US" b="1" i="0" dirty="0" smtClean="0">
                        <a:latin typeface="Cambria Math" panose="02040503050406030204" pitchFamily="18" charset="0"/>
                      </a:rPr>
                      <m:t>𝐬</m:t>
                    </m:r>
                  </m:oMath>
                </a14:m>
                <a:r>
                  <a:rPr lang="en-US" b="1"/>
                  <a:t>end out (m, (</a:t>
                </a:r>
                <a:r>
                  <a:rPr lang="en-US" b="1" err="1"/>
                  <a:t>r,s</a:t>
                </a:r>
                <a:r>
                  <a:rPr lang="en-US" b="1"/>
                  <a:t>))</a:t>
                </a:r>
              </a:p>
              <a:p>
                <a:endParaRPr lang="en-US" b="1"/>
              </a:p>
              <a:p>
                <a:r>
                  <a:rPr lang="en-US" b="1"/>
                  <a:t>Verifying a signature</a:t>
                </a:r>
              </a:p>
              <a:p>
                <a:pPr marL="914400" lvl="1" indent="-457200">
                  <a:buFont typeface="Arial" panose="020B0604020202020204" pitchFamily="34" charset="0"/>
                  <a:buChar char="•"/>
                </a:pPr>
                <a:r>
                  <a:rPr lang="en-US"/>
                  <a:t> 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 </m:t>
                    </m:r>
                    <m:r>
                      <a:rPr lang="en-US" i="1" dirty="0">
                        <a:latin typeface="Cambria Math" panose="02040503050406030204" pitchFamily="18" charset="0"/>
                      </a:rPr>
                      <m:t>𝑠</m:t>
                    </m:r>
                    <m:r>
                      <a:rPr lang="en-US" i="1" dirty="0">
                        <a:latin typeface="Cambria Math" panose="02040503050406030204" pitchFamily="18" charset="0"/>
                      </a:rPr>
                      <m:t>)</m:t>
                    </m:r>
                  </m:oMath>
                </a14:m>
                <a:endParaRPr lang="en-US"/>
              </a:p>
              <a:p>
                <a:pPr marL="914400" lvl="1" indent="-457200">
                  <a:buFont typeface="Arial" panose="020B0604020202020204" pitchFamily="34" charset="0"/>
                  <a:buChar char="•"/>
                </a:pPr>
                <a:r>
                  <a:rPr lang="en-US"/>
                  <a:t>Verify  </a:t>
                </a:r>
                <a14:m>
                  <m:oMath xmlns:m="http://schemas.openxmlformats.org/officeDocument/2006/math">
                    <m:r>
                      <a:rPr lang="en-US" i="1" dirty="0">
                        <a:latin typeface="Cambria Math" panose="02040503050406030204" pitchFamily="18" charset="0"/>
                      </a:rPr>
                      <m:t>0&lt; </m:t>
                    </m:r>
                    <m:r>
                      <a:rPr lang="en-US" i="1" dirty="0">
                        <a:latin typeface="Cambria Math" panose="02040503050406030204" pitchFamily="18" charset="0"/>
                      </a:rPr>
                      <m:t>𝑟</m:t>
                    </m:r>
                    <m:r>
                      <a:rPr lang="en-US" i="1" dirty="0">
                        <a:latin typeface="Cambria Math" panose="02040503050406030204" pitchFamily="18" charset="0"/>
                      </a:rPr>
                      <m:t> &lt;</m:t>
                    </m:r>
                    <m:r>
                      <a:rPr lang="en-US" i="1" dirty="0">
                        <a:latin typeface="Cambria Math" panose="02040503050406030204" pitchFamily="18" charset="0"/>
                      </a:rPr>
                      <m:t>𝑝</m:t>
                    </m:r>
                    <m:r>
                      <a:rPr lang="en-US" i="1" dirty="0">
                        <a:latin typeface="Cambria Math" panose="02040503050406030204" pitchFamily="18" charset="0"/>
                      </a:rPr>
                      <m:t>, 0 &lt; </m:t>
                    </m:r>
                    <m:r>
                      <a:rPr lang="en-US" i="1" dirty="0">
                        <a:latin typeface="Cambria Math" panose="02040503050406030204" pitchFamily="18" charset="0"/>
                      </a:rPr>
                      <m:t>𝑠</m:t>
                    </m:r>
                    <m:r>
                      <a:rPr lang="en-US" i="1" dirty="0">
                        <a:latin typeface="Cambria Math" panose="02040503050406030204" pitchFamily="18" charset="0"/>
                      </a:rPr>
                      <m:t> &lt; </m:t>
                    </m:r>
                    <m:r>
                      <a:rPr lang="en-US" i="1" dirty="0">
                        <a:latin typeface="Cambria Math" panose="02040503050406030204" pitchFamily="18" charset="0"/>
                      </a:rPr>
                      <m:t>𝑝</m:t>
                    </m:r>
                    <m:r>
                      <a:rPr lang="en-US" i="1" dirty="0">
                        <a:latin typeface="Cambria Math" panose="02040503050406030204" pitchFamily="18" charset="0"/>
                      </a:rPr>
                      <m:t>−1</m:t>
                    </m:r>
                  </m:oMath>
                </a14:m>
                <a:endParaRPr lang="en-US"/>
              </a:p>
              <a:p>
                <a:pPr marL="914400" lvl="1" indent="-457200">
                  <a:buFont typeface="Arial" panose="020B0604020202020204" pitchFamily="34" charset="0"/>
                  <a:buChar char="•"/>
                </a:pPr>
                <a:r>
                  <a:rPr lang="en-US"/>
                  <a:t>Verify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𝑟</m:t>
                        </m:r>
                      </m:e>
                      <m:sup>
                        <m:r>
                          <a:rPr lang="en-US" sz="3000" i="1">
                            <a:latin typeface="Cambria Math" panose="02040503050406030204" pitchFamily="18" charset="0"/>
                          </a:rPr>
                          <m:t>𝑠</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𝑟</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𝐻</m:t>
                            </m:r>
                            <m:d>
                              <m:dPr>
                                <m:ctrlPr>
                                  <a:rPr lang="en-US"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𝑚</m:t>
                                </m:r>
                              </m:e>
                            </m:d>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𝑟</m:t>
                            </m:r>
                          </m:e>
                        </m:d>
                        <m:r>
                          <a:rPr lang="en-US" sz="3200" i="1">
                            <a:latin typeface="Cambria Math" panose="02040503050406030204" pitchFamily="18" charset="0"/>
                            <a:cs typeface="Times New Roman" panose="02020603050405020304" pitchFamily="18" charset="0"/>
                          </a:rPr>
                          <m:t>.</m:t>
                        </m:r>
                        <m:sSup>
                          <m:sSupPr>
                            <m:ctrlPr>
                              <a:rPr lang="en-US" sz="3200" i="1">
                                <a:latin typeface="Cambria Math" panose="02040503050406030204" pitchFamily="18" charset="0"/>
                                <a:cs typeface="Times New Roman" panose="02020603050405020304" pitchFamily="18" charset="0"/>
                              </a:rPr>
                            </m:ctrlPr>
                          </m:sSupPr>
                          <m:e>
                            <m:r>
                              <a:rPr lang="en-US" sz="3200" i="1">
                                <a:latin typeface="Cambria Math" panose="02040503050406030204" pitchFamily="18" charset="0"/>
                                <a:cs typeface="Times New Roman" panose="02020603050405020304" pitchFamily="18" charset="0"/>
                              </a:rPr>
                              <m:t>𝑘</m:t>
                            </m:r>
                          </m:e>
                          <m:sup>
                            <m:r>
                              <a:rPr lang="en-US" sz="3200" i="1">
                                <a:latin typeface="Cambria Math" panose="02040503050406030204" pitchFamily="18" charset="0"/>
                                <a:cs typeface="Times New Roman" panose="02020603050405020304" pitchFamily="18" charset="0"/>
                              </a:rPr>
                              <m:t>−1</m:t>
                            </m:r>
                          </m:sup>
                        </m:sSup>
                      </m:sup>
                    </m:sSup>
                  </m:oMath>
                </a14:m>
                <a:endParaRPr lang="en-US" sz="3000"/>
              </a:p>
              <a:p>
                <a:pPr lvl="2"/>
                <a:r>
                  <a:rPr lang="en-US" sz="3000" i="1"/>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𝐻</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𝑚</m:t>
                            </m:r>
                          </m:e>
                          <m:sup>
                            <m:r>
                              <a:rPr lang="en-US" i="1">
                                <a:latin typeface="Cambria Math" panose="02040503050406030204" pitchFamily="18" charset="0"/>
                              </a:rPr>
                              <m:t>′</m:t>
                            </m:r>
                          </m:sup>
                        </m:sSup>
                        <m:r>
                          <a:rPr lang="en-US" i="1">
                            <a:latin typeface="Cambria Math" panose="02040503050406030204" pitchFamily="18" charset="0"/>
                          </a:rPr>
                          <m:t>)</m:t>
                        </m:r>
                      </m:sup>
                    </m:sSup>
                  </m:oMath>
                </a14:m>
                <a:endParaRPr lang="en-US" sz="3000" i="1"/>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8651" y="1112433"/>
                <a:ext cx="8496944" cy="5111015"/>
              </a:xfrm>
              <a:prstGeom prst="rect">
                <a:avLst/>
              </a:prstGeom>
              <a:blipFill>
                <a:blip r:embed="rId3"/>
                <a:stretch>
                  <a:fillRect l="-1508" t="-1192"/>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6F0ACE77-9E59-4304-9C31-3C12B79811E9}"/>
              </a:ext>
            </a:extLst>
          </p:cNvPr>
          <p:cNvCxnSpPr/>
          <p:nvPr/>
        </p:nvCxnSpPr>
        <p:spPr bwMode="auto">
          <a:xfrm flipV="1">
            <a:off x="5573114"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44CAF3E5-592F-4899-997F-EFC22E7B038B}"/>
              </a:ext>
            </a:extLst>
          </p:cNvPr>
          <p:cNvSpPr txBox="1"/>
          <p:nvPr/>
        </p:nvSpPr>
        <p:spPr>
          <a:xfrm>
            <a:off x="4943873" y="3566422"/>
            <a:ext cx="2077813" cy="523220"/>
          </a:xfrm>
          <a:prstGeom prst="rect">
            <a:avLst/>
          </a:prstGeom>
          <a:noFill/>
        </p:spPr>
        <p:txBody>
          <a:bodyPr wrap="none" rtlCol="0">
            <a:spAutoFit/>
          </a:bodyPr>
          <a:lstStyle/>
          <a:p>
            <a:r>
              <a:rPr lang="en-US"/>
              <a:t>In public key</a:t>
            </a:r>
          </a:p>
        </p:txBody>
      </p:sp>
      <p:cxnSp>
        <p:nvCxnSpPr>
          <p:cNvPr id="9" name="Straight Arrow Connector 8">
            <a:extLst>
              <a:ext uri="{FF2B5EF4-FFF2-40B4-BE49-F238E27FC236}">
                <a16:creationId xmlns:a16="http://schemas.microsoft.com/office/drawing/2014/main" id="{59C6385A-ADF5-4030-87A3-B1F4360A4058}"/>
              </a:ext>
            </a:extLst>
          </p:cNvPr>
          <p:cNvCxnSpPr/>
          <p:nvPr/>
        </p:nvCxnSpPr>
        <p:spPr bwMode="auto">
          <a:xfrm flipV="1">
            <a:off x="7638962" y="4077072"/>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10" name="TextBox 9">
            <a:extLst>
              <a:ext uri="{FF2B5EF4-FFF2-40B4-BE49-F238E27FC236}">
                <a16:creationId xmlns:a16="http://schemas.microsoft.com/office/drawing/2014/main" id="{4D41F95E-C222-4261-87EF-B5497A833D96}"/>
              </a:ext>
            </a:extLst>
          </p:cNvPr>
          <p:cNvSpPr txBox="1"/>
          <p:nvPr/>
        </p:nvSpPr>
        <p:spPr>
          <a:xfrm>
            <a:off x="7226870" y="3577372"/>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4725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solidFill>
                  <a:srgbClr val="FF0000"/>
                </a:solidFill>
              </a:rPr>
              <a:t>Schnorr</a:t>
            </a:r>
            <a:r>
              <a:rPr lang="en-US">
                <a:solidFill>
                  <a:srgbClr val="FF0000"/>
                </a:solidFill>
              </a:rPr>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941991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88640"/>
            <a:ext cx="8229600" cy="553998"/>
          </a:xfrm>
        </p:spPr>
        <p:txBody>
          <a:bodyPr wrap="square">
            <a:noAutofit/>
          </a:bodyPr>
          <a:lstStyle/>
          <a:p>
            <a:r>
              <a:rPr lang="en-US" altLang="en-US" err="1">
                <a:ea typeface="ヒラギノ角ゴ Pro W3" charset="-128"/>
              </a:rPr>
              <a:t>Schnorr</a:t>
            </a:r>
            <a:r>
              <a:rPr lang="en-US" altLang="en-US">
                <a:ea typeface="ヒラギノ角ゴ Pro W3" charset="-128"/>
              </a:rPr>
              <a:t> Digital Signature</a:t>
            </a:r>
            <a:endParaRPr lang="en-US" sz="36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695400" y="883836"/>
                <a:ext cx="8496944" cy="2790892"/>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Parameter generation</a:t>
                </a:r>
              </a:p>
              <a:p>
                <a:pPr marL="457200" indent="-457200">
                  <a:buFont typeface="Arial" panose="020B0604020202020204" pitchFamily="34" charset="0"/>
                  <a:buChar char="•"/>
                </a:pPr>
                <a14:m>
                  <m:oMath xmlns:m="http://schemas.openxmlformats.org/officeDocument/2006/math">
                    <m:r>
                      <m:rPr>
                        <m:sty m:val="p"/>
                      </m:rPr>
                      <a:rPr lang="en-US">
                        <a:latin typeface="Cambria Math" panose="02040503050406030204" pitchFamily="18" charset="0"/>
                        <a:cs typeface="Times New Roman" panose="02020603050405020304" pitchFamily="18" charset="0"/>
                      </a:rPr>
                      <m:t>prime</m:t>
                    </m:r>
                    <m:r>
                      <a:rPr lang="en-US">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numbers</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𝑝</m:t>
                    </m:r>
                  </m:oMath>
                </a14:m>
                <a:r>
                  <a:rPr lang="en-US" i="1">
                    <a:latin typeface="Times New Roman" panose="02020603050405020304" pitchFamily="18" charset="0"/>
                    <a:cs typeface="Times New Roman" panose="02020603050405020304" pitchFamily="18" charset="0"/>
                  </a:rPr>
                  <a:t>,q, </a:t>
                </a:r>
                <a:r>
                  <a:rPr lang="en-US">
                    <a:latin typeface="Times New Roman" panose="02020603050405020304" pitchFamily="18" charset="0"/>
                    <a:cs typeface="Times New Roman" panose="02020603050405020304" pitchFamily="18" charset="0"/>
                  </a:rPr>
                  <a:t>where</a:t>
                </a:r>
                <a:r>
                  <a:rPr lang="en-US" i="1">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𝑞𝑟</m:t>
                    </m:r>
                    <m:r>
                      <a:rPr lang="en-US" i="1" dirty="0">
                        <a:latin typeface="Cambria Math" panose="02040503050406030204" pitchFamily="18" charset="0"/>
                        <a:cs typeface="Times New Roman" panose="02020603050405020304" pitchFamily="18" charset="0"/>
                      </a:rPr>
                      <m:t>+1</m:t>
                    </m:r>
                  </m:oMath>
                </a14:m>
                <a:endParaRPr lang="en-US" i="1">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a generator </a:t>
                </a:r>
                <a14:m>
                  <m:oMath xmlns:m="http://schemas.openxmlformats.org/officeDocument/2006/math">
                    <m:r>
                      <a:rPr lang="en-US" i="1" dirty="0">
                        <a:latin typeface="Cambria Math" panose="02040503050406030204" pitchFamily="18" charset="0"/>
                        <a:cs typeface="Times New Roman" panose="02020603050405020304" pitchFamily="18" charset="0"/>
                      </a:rPr>
                      <m:t>𝑔</m:t>
                    </m:r>
                  </m:oMath>
                </a14:m>
                <a:r>
                  <a:rPr lang="en-US">
                    <a:latin typeface="Times New Roman" panose="02020603050405020304" pitchFamily="18" charset="0"/>
                    <a:cs typeface="Times New Roman" panose="02020603050405020304" pitchFamily="18" charset="0"/>
                  </a:rPr>
                  <a:t> of the multiplicative group </a:t>
                </a:r>
                <a14:m>
                  <m:oMath xmlns:m="http://schemas.openxmlformats.org/officeDocument/2006/math">
                    <m:sSubSup>
                      <m:sSubSupPr>
                        <m:ctrlPr>
                          <a:rPr lang="en-US" i="1" dirty="0" err="1">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𝑍</m:t>
                        </m:r>
                      </m:e>
                      <m:sub>
                        <m:r>
                          <a:rPr lang="en-US" i="1" dirty="0">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a cryptographic hash function </a:t>
                </a:r>
                <a14:m>
                  <m:oMath xmlns:m="http://schemas.openxmlformats.org/officeDocument/2006/math">
                    <m:r>
                      <a:rPr lang="en-US" i="1" dirty="0">
                        <a:latin typeface="Cambria Math" panose="02040503050406030204" pitchFamily="18" charset="0"/>
                        <a:cs typeface="Times New Roman" panose="02020603050405020304" pitchFamily="18" charset="0"/>
                      </a:rPr>
                      <m:t>𝐻</m:t>
                    </m:r>
                  </m:oMath>
                </a14:m>
                <a:endParaRPr lang="en-US">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𝐻</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d>
                            <m:dPr>
                              <m:begChr m:val="{"/>
                              <m:end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0,1</m:t>
                              </m:r>
                            </m:e>
                          </m:d>
                        </m:e>
                        <m:sup>
                          <m:r>
                            <a:rPr lang="en-US" i="1">
                              <a:latin typeface="Cambria Math" panose="02040503050406030204" pitchFamily="18" charset="0"/>
                              <a:cs typeface="Times New Roman" panose="02020603050405020304" pitchFamily="18" charset="0"/>
                            </a:rPr>
                            <m:t>∗</m:t>
                          </m:r>
                        </m:sup>
                      </m:sSup>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m:oMathPara>
                </a14:m>
                <a:endParaRPr lang="en-US">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Public parameters</a:t>
                </a:r>
                <a:r>
                  <a:rPr lang="en-US">
                    <a:latin typeface="Times New Roman" panose="02020603050405020304" pitchFamily="18" charset="0"/>
                    <a:cs typeface="Times New Roman" panose="02020603050405020304" pitchFamily="18" charset="0"/>
                  </a:rPr>
                  <a:t>:</a:t>
                </a:r>
                <a14:m>
                  <m:oMath xmlns:m="http://schemas.openxmlformats.org/officeDocument/2006/math">
                    <m:r>
                      <a:rPr lang="en-US"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𝒑</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𝒒</m:t>
                    </m:r>
                    <m:r>
                      <a:rPr lang="en-US" b="1" i="1" dirty="0">
                        <a:solidFill>
                          <a:srgbClr val="FF0000"/>
                        </a:solidFill>
                        <a:latin typeface="Cambria Math" panose="02040503050406030204" pitchFamily="18" charset="0"/>
                        <a:cs typeface="Times New Roman" panose="02020603050405020304" pitchFamily="18" charset="0"/>
                      </a:rPr>
                      <m:t>,</m:t>
                    </m:r>
                    <m:r>
                      <a:rPr lang="en-US" b="1" i="1" dirty="0">
                        <a:solidFill>
                          <a:srgbClr val="FF0000"/>
                        </a:solidFill>
                        <a:latin typeface="Cambria Math" panose="02040503050406030204" pitchFamily="18" charset="0"/>
                        <a:cs typeface="Times New Roman" panose="02020603050405020304" pitchFamily="18" charset="0"/>
                      </a:rPr>
                      <m:t>𝒈</m:t>
                    </m:r>
                    <m:r>
                      <a:rPr lang="en-US" b="1" i="1" dirty="0">
                        <a:solidFill>
                          <a:srgbClr val="FF0000"/>
                        </a:solidFill>
                        <a:latin typeface="Cambria Math" panose="02040503050406030204" pitchFamily="18" charset="0"/>
                        <a:cs typeface="Times New Roman" panose="02020603050405020304" pitchFamily="18" charset="0"/>
                      </a:rPr>
                      <m:t>, </m:t>
                    </m:r>
                    <m:r>
                      <a:rPr lang="en-US" b="1" i="1" dirty="0">
                        <a:solidFill>
                          <a:srgbClr val="FF0000"/>
                        </a:solidFill>
                        <a:latin typeface="Cambria Math" panose="02040503050406030204" pitchFamily="18" charset="0"/>
                        <a:cs typeface="Times New Roman" panose="02020603050405020304" pitchFamily="18" charset="0"/>
                      </a:rPr>
                      <m:t>𝑯</m:t>
                    </m:r>
                    <m:r>
                      <a:rPr lang="en-US" b="1" i="1" dirty="0">
                        <a:solidFill>
                          <a:srgbClr val="FF0000"/>
                        </a:solidFill>
                        <a:latin typeface="Cambria Math" panose="02040503050406030204" pitchFamily="18" charset="0"/>
                        <a:cs typeface="Times New Roman" panose="02020603050405020304" pitchFamily="18" charset="0"/>
                      </a:rPr>
                      <m:t>)</m:t>
                    </m:r>
                  </m:oMath>
                </a14:m>
                <a:endParaRPr lang="en-US" b="1">
                  <a:solidFill>
                    <a:srgbClr val="FF0000"/>
                  </a:solidFill>
                  <a:latin typeface="Times New Roman" panose="02020603050405020304" pitchFamily="18" charset="0"/>
                  <a:cs typeface="Times New Roman" panose="02020603050405020304" pitchFamily="18" charset="0"/>
                </a:endParaRPr>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695400" y="883836"/>
                <a:ext cx="8496944" cy="2790892"/>
              </a:xfrm>
              <a:prstGeom prst="rect">
                <a:avLst/>
              </a:prstGeom>
              <a:blipFill>
                <a:blip r:embed="rId3"/>
                <a:stretch>
                  <a:fillRect l="-1435" t="-2402" b="-349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A6346DD5-D3E0-4617-A0FC-DEF070008F2E}"/>
                  </a:ext>
                </a:extLst>
              </p:cNvPr>
              <p:cNvSpPr/>
              <p:nvPr/>
            </p:nvSpPr>
            <p:spPr>
              <a:xfrm>
                <a:off x="697142" y="3815927"/>
                <a:ext cx="8496944" cy="1418209"/>
              </a:xfrm>
              <a:prstGeom prst="rect">
                <a:avLst/>
              </a:prstGeom>
            </p:spPr>
            <p:txBody>
              <a:bodyPr wrap="square">
                <a:spAutoFit/>
              </a:bodyPr>
              <a:lstStyle/>
              <a:p>
                <a:r>
                  <a:rPr lang="en-US" b="1">
                    <a:latin typeface="Times New Roman" panose="02020603050405020304" pitchFamily="18" charset="0"/>
                    <a:cs typeface="Times New Roman" panose="02020603050405020304" pitchFamily="18" charset="0"/>
                  </a:rPr>
                  <a:t>Key generation (for signer)</a:t>
                </a:r>
              </a:p>
              <a:p>
                <a:pPr marL="457200" indent="-457200">
                  <a:buFont typeface="Arial" panose="020B0604020202020204" pitchFamily="34" charset="0"/>
                  <a:buChar char="•"/>
                </a:pPr>
                <a:r>
                  <a:rPr lang="en-US">
                    <a:cs typeface="Times New Roman" panose="02020603050405020304" pitchFamily="18" charset="0"/>
                  </a:rPr>
                  <a:t>Secret key: </a:t>
                </a:r>
                <a14:m>
                  <m:oMath xmlns:m="http://schemas.openxmlformats.org/officeDocument/2006/math">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𝑥</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r>
                      <a:rPr lang="en-US">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 </m:t>
                    </m:r>
                    <m:r>
                      <m:rPr>
                        <m:sty m:val="p"/>
                      </m:rPr>
                      <a:rPr lang="en-US" dirty="0">
                        <a:latin typeface="Cambria Math" panose="02040503050406030204" pitchFamily="18" charset="0"/>
                        <a:cs typeface="Times New Roman" panose="02020603050405020304" pitchFamily="18" charset="0"/>
                      </a:rPr>
                      <m:t>mod</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p:txBody>
          </p:sp>
        </mc:Choice>
        <mc:Fallback>
          <p:sp>
            <p:nvSpPr>
              <p:cNvPr id="4" name="Rectangle 3">
                <a:extLst>
                  <a:ext uri="{FF2B5EF4-FFF2-40B4-BE49-F238E27FC236}">
                    <a16:creationId xmlns:a16="http://schemas.microsoft.com/office/drawing/2014/main" id="{A6346DD5-D3E0-4617-A0FC-DEF070008F2E}"/>
                  </a:ext>
                </a:extLst>
              </p:cNvPr>
              <p:cNvSpPr>
                <a:spLocks noRot="1" noChangeAspect="1" noMove="1" noResize="1" noEditPoints="1" noAdjustHandles="1" noChangeArrowheads="1" noChangeShapeType="1" noTextEdit="1"/>
              </p:cNvSpPr>
              <p:nvPr/>
            </p:nvSpPr>
            <p:spPr>
              <a:xfrm>
                <a:off x="697142" y="3815927"/>
                <a:ext cx="8496944" cy="1418209"/>
              </a:xfrm>
              <a:prstGeom prst="rect">
                <a:avLst/>
              </a:prstGeom>
              <a:blipFill>
                <a:blip r:embed="rId4"/>
                <a:stretch>
                  <a:fillRect l="-1435" t="-4721" b="-1115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FEF96815-430B-4269-BB35-654B567D1CB2}"/>
                  </a:ext>
                </a:extLst>
              </p:cNvPr>
              <p:cNvSpPr/>
              <p:nvPr/>
            </p:nvSpPr>
            <p:spPr>
              <a:xfrm>
                <a:off x="706361" y="5360869"/>
                <a:ext cx="8496944" cy="954107"/>
              </a:xfrm>
              <a:prstGeom prst="rect">
                <a:avLst/>
              </a:prstGeom>
            </p:spPr>
            <p:txBody>
              <a:bodyPr wrap="square">
                <a:spAutoFit/>
              </a:bodyPr>
              <a:lstStyle/>
              <a:p>
                <a:r>
                  <a:rPr lang="en-US" b="1"/>
                  <a:t>Key distribution</a:t>
                </a: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i="1"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p:txBody>
          </p:sp>
        </mc:Choice>
        <mc:Fallback>
          <p:sp>
            <p:nvSpPr>
              <p:cNvPr id="5" name="Rectangle 4">
                <a:extLst>
                  <a:ext uri="{FF2B5EF4-FFF2-40B4-BE49-F238E27FC236}">
                    <a16:creationId xmlns:a16="http://schemas.microsoft.com/office/drawing/2014/main" id="{FEF96815-430B-4269-BB35-654B567D1CB2}"/>
                  </a:ext>
                </a:extLst>
              </p:cNvPr>
              <p:cNvSpPr>
                <a:spLocks noRot="1" noChangeAspect="1" noMove="1" noResize="1" noEditPoints="1" noAdjustHandles="1" noChangeArrowheads="1" noChangeShapeType="1" noTextEdit="1"/>
              </p:cNvSpPr>
              <p:nvPr/>
            </p:nvSpPr>
            <p:spPr>
              <a:xfrm>
                <a:off x="706361" y="5360869"/>
                <a:ext cx="8496944" cy="954107"/>
              </a:xfrm>
              <a:prstGeom prst="rect">
                <a:avLst/>
              </a:prstGeom>
              <a:blipFill>
                <a:blip r:embed="rId5"/>
                <a:stretch>
                  <a:fillRect l="-1506" t="-6369" b="-16561"/>
                </a:stretch>
              </a:blipFill>
            </p:spPr>
            <p:txBody>
              <a:bodyPr/>
              <a:lstStyle/>
              <a:p>
                <a:r>
                  <a:rPr lang="en-US">
                    <a:noFill/>
                  </a:rPr>
                  <a:t> </a:t>
                </a:r>
              </a:p>
            </p:txBody>
          </p:sp>
        </mc:Fallback>
      </mc:AlternateContent>
    </p:spTree>
    <p:extLst>
      <p:ext uri="{BB962C8B-B14F-4D97-AF65-F5344CB8AC3E}">
        <p14:creationId xmlns:p14="http://schemas.microsoft.com/office/powerpoint/2010/main" val="12467605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err="1">
                <a:ea typeface="ヒラギノ角ゴ Pro W3" charset="-128"/>
              </a:rPr>
              <a:t>Schnorr</a:t>
            </a:r>
            <a:r>
              <a:rPr lang="en-US" altLang="en-US">
                <a:ea typeface="ヒラギノ角ゴ Pro W3" charset="-128"/>
              </a:rPr>
              <a:t> Digital Signature</a:t>
            </a:r>
            <a:endParaRPr lang="en-US" sz="36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872778" y="892109"/>
                <a:ext cx="9903742" cy="5096203"/>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spcBef>
                    <a:spcPts val="600"/>
                  </a:spcBef>
                  <a:buFont typeface="Arial" panose="020B0604020202020204" pitchFamily="34" charset="0"/>
                  <a:buChar char="•"/>
                </a:pPr>
                <a:r>
                  <a:rPr lang="en-US"/>
                  <a:t>Choose </a:t>
                </a:r>
                <a14:m>
                  <m:oMath xmlns:m="http://schemas.openxmlformats.org/officeDocument/2006/math">
                    <m:r>
                      <a:rPr lang="en-US" dirty="0">
                        <a:latin typeface="Cambria Math" panose="02040503050406030204" pitchFamily="18" charset="0"/>
                        <a:cs typeface="Times New Roman" panose="02020603050405020304" pitchFamily="18" charset="0"/>
                      </a:rPr>
                      <m:t> </m:t>
                    </m:r>
                    <m:sSubSup>
                      <m:sSubSupPr>
                        <m:ctrlPr>
                          <a:rPr lang="en-US" i="1" dirty="0">
                            <a:latin typeface="Cambria Math" panose="02040503050406030204" pitchFamily="18" charset="0"/>
                            <a:cs typeface="Times New Roman" panose="02020603050405020304" pitchFamily="18" charset="0"/>
                          </a:rPr>
                        </m:ctrlPr>
                      </m:sSubSupPr>
                      <m:e>
                        <m:r>
                          <a:rPr lang="en-US" i="1" dirty="0">
                            <a:latin typeface="Cambria Math" panose="02040503050406030204" pitchFamily="18" charset="0"/>
                            <a:cs typeface="Times New Roman" panose="02020603050405020304" pitchFamily="18" charset="0"/>
                          </a:rPr>
                          <m:t>𝑘</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m:t>
                            </m:r>
                          </m:e>
                          <m:sub>
                            <m:r>
                              <a:rPr lang="en-US" i="1" dirty="0">
                                <a:latin typeface="Cambria Math" panose="02040503050406030204" pitchFamily="18" charset="0"/>
                                <a:cs typeface="Times New Roman" panose="02020603050405020304" pitchFamily="18" charset="0"/>
                              </a:rPr>
                              <m:t>𝑅</m:t>
                            </m:r>
                          </m:sub>
                        </m:sSub>
                        <m:r>
                          <a:rPr lang="en-US" i="1" dirty="0">
                            <a:latin typeface="Cambria Math" panose="02040503050406030204" pitchFamily="18" charset="0"/>
                            <a:cs typeface="Times New Roman" panose="02020603050405020304" pitchFamily="18" charset="0"/>
                          </a:rPr>
                          <m:t>𝑍</m:t>
                        </m:r>
                      </m:e>
                      <m:sub>
                        <m:r>
                          <a:rPr lang="en-US" i="1" dirty="0" err="1">
                            <a:latin typeface="Cambria Math" panose="02040503050406030204" pitchFamily="18" charset="0"/>
                            <a:cs typeface="Times New Roman" panose="02020603050405020304" pitchFamily="18" charset="0"/>
                          </a:rPr>
                          <m:t>𝑝</m:t>
                        </m:r>
                      </m:sub>
                      <m:sup>
                        <m:r>
                          <a:rPr lang="en-US" i="1" dirty="0">
                            <a:latin typeface="Cambria Math" panose="02040503050406030204" pitchFamily="18" charset="0"/>
                            <a:cs typeface="Times New Roman" panose="02020603050405020304" pitchFamily="18" charset="0"/>
                          </a:rPr>
                          <m:t>∗</m:t>
                        </m:r>
                      </m:sup>
                    </m:sSubSup>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sSub>
                      <m:sSubPr>
                        <m:ctrlPr>
                          <a:rPr lang="en-US" i="1">
                            <a:latin typeface="Cambria Math" panose="02040503050406030204" pitchFamily="18" charset="0"/>
                            <a:cs typeface="Times New Roman" panose="02020603050405020304" pitchFamily="18" charset="0"/>
                          </a:rPr>
                        </m:ctrlPr>
                      </m:sSubPr>
                      <m:e>
                        <m:r>
                          <a:rPr lang="en-US" i="1">
                            <a:latin typeface="Cambria Math" panose="02040503050406030204" pitchFamily="18" charset="0"/>
                            <a:cs typeface="Times New Roman" panose="02020603050405020304" pitchFamily="18" charset="0"/>
                          </a:rPr>
                          <m:t>𝑍</m:t>
                        </m:r>
                      </m:e>
                      <m:sub>
                        <m:r>
                          <a:rPr lang="en-US" i="1">
                            <a:latin typeface="Cambria Math" panose="02040503050406030204" pitchFamily="18" charset="0"/>
                            <a:cs typeface="Times New Roman" panose="02020603050405020304" pitchFamily="18" charset="0"/>
                          </a:rPr>
                          <m:t>𝑞</m:t>
                        </m:r>
                      </m:sub>
                    </m:sSub>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𝑒</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r>
                      <a:rPr lang="en-US" b="0" i="1" smtClean="0">
                        <a:latin typeface="Cambria Math" panose="02040503050406030204" pitchFamily="18" charset="0"/>
                        <a:cs typeface="Times New Roman" panose="02020603050405020304" pitchFamily="18" charset="0"/>
                      </a:rPr>
                      <m:t>=</m:t>
                    </m:r>
                  </m:oMath>
                </a14:m>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𝑘</m:t>
                    </m:r>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h</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m:t>
                    </m:r>
                    <m:d>
                      <m:dPr>
                        <m:begChr m:val="|"/>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t>Output signature </a:t>
                </a:r>
                <a14:m>
                  <m:oMath xmlns:m="http://schemas.openxmlformats.org/officeDocument/2006/math">
                    <m:r>
                      <a:rPr lang="en-US" b="1" i="1" dirty="0">
                        <a:latin typeface="Cambria Math" panose="02040503050406030204" pitchFamily="18" charset="0"/>
                      </a:rPr>
                      <m:t>(</m:t>
                    </m:r>
                    <m:r>
                      <a:rPr lang="en-US" b="1" i="1" dirty="0">
                        <a:latin typeface="Cambria Math" panose="02040503050406030204" pitchFamily="18" charset="0"/>
                      </a:rPr>
                      <m:t>𝒔</m:t>
                    </m:r>
                    <m:r>
                      <a:rPr lang="en-US" b="1" i="1" dirty="0">
                        <a:latin typeface="Cambria Math" panose="02040503050406030204" pitchFamily="18" charset="0"/>
                      </a:rPr>
                      <m:t>,</m:t>
                    </m:r>
                    <m:r>
                      <a:rPr lang="en-US" b="1" i="1" dirty="0">
                        <a:latin typeface="Cambria Math" panose="02040503050406030204" pitchFamily="18" charset="0"/>
                      </a:rPr>
                      <m:t>𝒆</m:t>
                    </m:r>
                    <m:r>
                      <a:rPr lang="en-US" b="1" i="1" dirty="0">
                        <a:latin typeface="Cambria Math" panose="02040503050406030204" pitchFamily="18" charset="0"/>
                      </a:rPr>
                      <m:t>)</m:t>
                    </m:r>
                  </m:oMath>
                </a14:m>
                <a:endParaRPr lang="en-US" b="1"/>
              </a:p>
              <a:p>
                <a:r>
                  <a:rPr lang="en-US" b="1"/>
                  <a:t>Verifying a signature</a:t>
                </a:r>
              </a:p>
              <a:p>
                <a:pPr marL="914400" lvl="1" indent="-457200">
                  <a:buFont typeface="Arial" panose="020B0604020202020204" pitchFamily="34" charset="0"/>
                  <a:buChar char="•"/>
                </a:pPr>
                <a:r>
                  <a:rPr lang="en-US"/>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m:t>
                    </m:r>
                    <m:r>
                      <a:rPr lang="en-US" i="1" dirty="0">
                        <a:latin typeface="Cambria Math" panose="02040503050406030204" pitchFamily="18" charset="0"/>
                      </a:rPr>
                      <m:t>𝑒</m:t>
                    </m:r>
                    <m:r>
                      <a:rPr lang="en-US" i="1" dirty="0">
                        <a:latin typeface="Cambria Math" panose="02040503050406030204" pitchFamily="18" charset="0"/>
                      </a:rPr>
                      <m:t>)</m:t>
                    </m:r>
                  </m:oMath>
                </a14:m>
                <a:endParaRPr lang="en-US"/>
              </a:p>
              <a:p>
                <a:pPr marL="914400" lvl="1" indent="-457200">
                  <a:buFont typeface="Arial" panose="020B0604020202020204" pitchFamily="34" charset="0"/>
                  <a:buChar char="•"/>
                </a:pPr>
                <a:r>
                  <a:rPr lang="en-US"/>
                  <a:t>Compute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𝑠</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a:latin typeface="Cambria Math" panose="02040503050406030204" pitchFamily="18" charset="0"/>
                      </a:rPr>
                      <m:t> </m:t>
                    </m:r>
                    <m:r>
                      <a:rPr lang="en-US" sz="3000" i="1">
                        <a:latin typeface="Cambria Math" panose="02040503050406030204" pitchFamily="18" charset="0"/>
                      </a:rPr>
                      <m:t>𝑝</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200" i="1">
                            <a:latin typeface="Cambria Math" panose="02040503050406030204" pitchFamily="18" charset="0"/>
                            <a:cs typeface="Times New Roman" panose="02020603050405020304" pitchFamily="18" charset="0"/>
                          </a:rPr>
                          <m:t>𝑘</m:t>
                        </m:r>
                        <m:r>
                          <a:rPr lang="en-US" sz="3200" i="1">
                            <a:latin typeface="Cambria Math" panose="02040503050406030204" pitchFamily="18" charset="0"/>
                            <a:cs typeface="Times New Roman" panose="02020603050405020304" pitchFamily="18" charset="0"/>
                          </a:rPr>
                          <m:t>−</m:t>
                        </m:r>
                        <m:r>
                          <a:rPr lang="en-US" sz="3200" i="1">
                            <a:solidFill>
                              <a:srgbClr val="FF0000"/>
                            </a:solidFill>
                            <a:latin typeface="Cambria Math" panose="02040503050406030204" pitchFamily="18" charset="0"/>
                            <a:cs typeface="Times New Roman" panose="02020603050405020304" pitchFamily="18" charset="0"/>
                          </a:rPr>
                          <m:t>𝑥</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𝑒</m:t>
                        </m:r>
                        <m:r>
                          <m:rPr>
                            <m:nor/>
                          </m:rPr>
                          <a:rPr lang="en-US" sz="3200" dirty="0">
                            <a:latin typeface="Times New Roman" panose="02020603050405020304" pitchFamily="18" charset="0"/>
                            <a:cs typeface="Times New Roman" panose="02020603050405020304" pitchFamily="18" charset="0"/>
                          </a:rPr>
                          <m:t> </m:t>
                        </m:r>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𝑒</m:t>
                        </m:r>
                      </m:sup>
                    </m:sSup>
                    <m:r>
                      <m:rPr>
                        <m:sty m:val="p"/>
                      </m:rPr>
                      <a:rPr lang="en-US" sz="3000">
                        <a:latin typeface="Cambria Math" panose="02040503050406030204" pitchFamily="18" charset="0"/>
                      </a:rPr>
                      <m:t>mod</m:t>
                    </m:r>
                    <m:r>
                      <a:rPr lang="en-US" sz="3000" i="1">
                        <a:latin typeface="Cambria Math" panose="02040503050406030204" pitchFamily="18" charset="0"/>
                      </a:rPr>
                      <m:t> </m:t>
                    </m:r>
                    <m:r>
                      <a:rPr lang="en-US" sz="3000" i="1">
                        <a:latin typeface="Cambria Math" panose="02040503050406030204" pitchFamily="18" charset="0"/>
                      </a:rPr>
                      <m:t>𝑝</m:t>
                    </m:r>
                  </m:oMath>
                </a14:m>
                <a:endParaRPr lang="en-US" sz="3000"/>
              </a:p>
              <a:p>
                <a:pPr lvl="2"/>
                <a:r>
                  <a:rPr lang="en-US" sz="3000" i="1"/>
                  <a:t>      </a:t>
                </a:r>
                <a14:m>
                  <m:oMath xmlns:m="http://schemas.openxmlformats.org/officeDocument/2006/math">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𝑔</m:t>
                        </m:r>
                      </m:e>
                      <m:sup>
                        <m:r>
                          <a:rPr lang="en-US" i="1">
                            <a:latin typeface="Cambria Math" panose="02040503050406030204" pitchFamily="18" charset="0"/>
                          </a:rPr>
                          <m:t>𝑘</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𝑣</m:t>
                        </m:r>
                      </m:sub>
                    </m:sSub>
                  </m:oMath>
                </a14:m>
                <a:endParaRPr lang="en-US" sz="3000" i="1"/>
              </a:p>
              <a:p>
                <a:pPr marL="914400" lvl="1" indent="-457200">
                  <a:buFont typeface="Arial" panose="020B0604020202020204" pitchFamily="34" charset="0"/>
                  <a:buChar char="•"/>
                </a:pPr>
                <a:r>
                  <a:rPr lang="en-US" sz="3000"/>
                  <a:t>Verify</a:t>
                </a:r>
                <a:r>
                  <a:rPr lang="en-US" sz="3000" i="1"/>
                  <a:t> </a:t>
                </a:r>
                <a14:m>
                  <m:oMath xmlns:m="http://schemas.openxmlformats.org/officeDocument/2006/math">
                    <m:r>
                      <a:rPr lang="en-US" sz="3000" i="1">
                        <a:solidFill>
                          <a:schemeClr val="accent2"/>
                        </a:solidFill>
                        <a:latin typeface="Cambria Math" panose="02040503050406030204" pitchFamily="18" charset="0"/>
                      </a:rPr>
                      <m:t>𝑒</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𝑟</m:t>
                    </m:r>
                    <m:r>
                      <a:rPr lang="en-US" sz="3000" i="1">
                        <a:solidFill>
                          <a:schemeClr val="accent2"/>
                        </a:solidFill>
                        <a:latin typeface="Cambria Math" panose="02040503050406030204" pitchFamily="18" charset="0"/>
                      </a:rPr>
                      <m:t>|</m:t>
                    </m:r>
                    <m:d>
                      <m:dPr>
                        <m:begChr m:val="|"/>
                        <m:ctrlPr>
                          <a:rPr lang="en-US" sz="3000" i="1">
                            <a:solidFill>
                              <a:schemeClr val="accent2"/>
                            </a:solidFill>
                            <a:latin typeface="Cambria Math" panose="02040503050406030204" pitchFamily="18" charset="0"/>
                          </a:rPr>
                        </m:ctrlPr>
                      </m:dPr>
                      <m:e>
                        <m:r>
                          <a:rPr lang="en-US" sz="3000" i="1">
                            <a:solidFill>
                              <a:schemeClr val="accent2"/>
                            </a:solidFill>
                            <a:latin typeface="Cambria Math" panose="02040503050406030204" pitchFamily="18" charset="0"/>
                          </a:rPr>
                          <m:t>𝑚</m:t>
                        </m:r>
                      </m:e>
                    </m:d>
                    <m:r>
                      <a:rPr lang="en-US" sz="3000" i="1">
                        <a:solidFill>
                          <a:schemeClr val="accent2"/>
                        </a:solidFill>
                        <a:latin typeface="Cambria Math" panose="02040503050406030204" pitchFamily="18" charset="0"/>
                      </a:rPr>
                      <m:t>=?</m:t>
                    </m:r>
                    <m:r>
                      <a:rPr lang="en-US" sz="3000" i="1">
                        <a:solidFill>
                          <a:schemeClr val="accent2"/>
                        </a:solidFill>
                        <a:latin typeface="Cambria Math" panose="02040503050406030204" pitchFamily="18" charset="0"/>
                      </a:rPr>
                      <m:t>h</m:t>
                    </m:r>
                    <m:r>
                      <a:rPr lang="en-US" sz="3000" i="1">
                        <a:solidFill>
                          <a:schemeClr val="accent2"/>
                        </a:solidFill>
                        <a:latin typeface="Cambria Math" panose="02040503050406030204" pitchFamily="18" charset="0"/>
                      </a:rPr>
                      <m:t>(</m:t>
                    </m:r>
                    <m:sSub>
                      <m:sSubPr>
                        <m:ctrlPr>
                          <a:rPr lang="en-US" sz="3000" i="1">
                            <a:solidFill>
                              <a:schemeClr val="accent2"/>
                            </a:solidFill>
                            <a:latin typeface="Cambria Math" panose="02040503050406030204" pitchFamily="18" charset="0"/>
                          </a:rPr>
                        </m:ctrlPr>
                      </m:sSubPr>
                      <m:e>
                        <m:r>
                          <a:rPr lang="en-US" sz="3000" i="1">
                            <a:solidFill>
                              <a:schemeClr val="accent2"/>
                            </a:solidFill>
                            <a:latin typeface="Cambria Math" panose="02040503050406030204" pitchFamily="18" charset="0"/>
                          </a:rPr>
                          <m:t>𝑟</m:t>
                        </m:r>
                      </m:e>
                      <m:sub>
                        <m:r>
                          <a:rPr lang="en-US" sz="3000" i="1">
                            <a:solidFill>
                              <a:schemeClr val="accent2"/>
                            </a:solidFill>
                            <a:latin typeface="Cambria Math" panose="02040503050406030204" pitchFamily="18" charset="0"/>
                          </a:rPr>
                          <m:t>𝑣</m:t>
                        </m:r>
                      </m:sub>
                    </m:sSub>
                    <m:r>
                      <a:rPr lang="en-US" sz="3000" i="1">
                        <a:solidFill>
                          <a:schemeClr val="accent2"/>
                        </a:solidFill>
                        <a:latin typeface="Cambria Math" panose="02040503050406030204" pitchFamily="18" charset="0"/>
                      </a:rPr>
                      <m:t>||</m:t>
                    </m:r>
                    <m:sSup>
                      <m:sSupPr>
                        <m:ctrlPr>
                          <a:rPr lang="en-US" sz="3000" i="1">
                            <a:solidFill>
                              <a:schemeClr val="accent2"/>
                            </a:solidFill>
                            <a:latin typeface="Cambria Math" panose="02040503050406030204" pitchFamily="18" charset="0"/>
                          </a:rPr>
                        </m:ctrlPr>
                      </m:sSupPr>
                      <m:e>
                        <m:r>
                          <a:rPr lang="en-US" sz="3000" i="1">
                            <a:solidFill>
                              <a:schemeClr val="accent2"/>
                            </a:solidFill>
                            <a:latin typeface="Cambria Math" panose="02040503050406030204" pitchFamily="18" charset="0"/>
                          </a:rPr>
                          <m:t>𝑚</m:t>
                        </m:r>
                      </m:e>
                      <m:sup>
                        <m:r>
                          <a:rPr lang="en-US" sz="3000" i="1">
                            <a:solidFill>
                              <a:schemeClr val="accent2"/>
                            </a:solidFill>
                            <a:latin typeface="Cambria Math" panose="02040503050406030204" pitchFamily="18" charset="0"/>
                          </a:rPr>
                          <m:t>′</m:t>
                        </m:r>
                      </m:sup>
                    </m:sSup>
                    <m:r>
                      <a:rPr lang="en-US" sz="3000" i="1">
                        <a:solidFill>
                          <a:schemeClr val="accent2"/>
                        </a:solidFill>
                        <a:latin typeface="Cambria Math" panose="02040503050406030204" pitchFamily="18" charset="0"/>
                      </a:rPr>
                      <m:t>)</m:t>
                    </m:r>
                  </m:oMath>
                </a14:m>
                <a:endParaRPr lang="en-US" sz="3000" i="1"/>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872778" y="892109"/>
                <a:ext cx="9903742" cy="5096203"/>
              </a:xfrm>
              <a:prstGeom prst="rect">
                <a:avLst/>
              </a:prstGeom>
              <a:blipFill>
                <a:blip r:embed="rId3"/>
                <a:stretch>
                  <a:fillRect l="-1231" t="-1196" b="-2751"/>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C004884D-5589-431D-866D-388B5B79754C}"/>
              </a:ext>
            </a:extLst>
          </p:cNvPr>
          <p:cNvCxnSpPr/>
          <p:nvPr/>
        </p:nvCxnSpPr>
        <p:spPr bwMode="auto">
          <a:xfrm flipV="1">
            <a:off x="6550990"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5" name="TextBox 4">
            <a:extLst>
              <a:ext uri="{FF2B5EF4-FFF2-40B4-BE49-F238E27FC236}">
                <a16:creationId xmlns:a16="http://schemas.microsoft.com/office/drawing/2014/main" id="{3F8E522B-12DD-4CBA-B342-99C940E2ED9B}"/>
              </a:ext>
            </a:extLst>
          </p:cNvPr>
          <p:cNvSpPr txBox="1"/>
          <p:nvPr/>
        </p:nvSpPr>
        <p:spPr>
          <a:xfrm>
            <a:off x="7464090" y="3091824"/>
            <a:ext cx="2077813" cy="523220"/>
          </a:xfrm>
          <a:prstGeom prst="rect">
            <a:avLst/>
          </a:prstGeom>
          <a:noFill/>
        </p:spPr>
        <p:txBody>
          <a:bodyPr wrap="none" rtlCol="0">
            <a:spAutoFit/>
          </a:bodyPr>
          <a:lstStyle/>
          <a:p>
            <a:r>
              <a:rPr lang="en-US"/>
              <a:t>In public key</a:t>
            </a:r>
          </a:p>
        </p:txBody>
      </p:sp>
      <p:cxnSp>
        <p:nvCxnSpPr>
          <p:cNvPr id="6" name="Straight Arrow Connector 5">
            <a:extLst>
              <a:ext uri="{FF2B5EF4-FFF2-40B4-BE49-F238E27FC236}">
                <a16:creationId xmlns:a16="http://schemas.microsoft.com/office/drawing/2014/main" id="{FEC4DFBC-197D-4449-83F2-FDE4EBCF1042}"/>
              </a:ext>
            </a:extLst>
          </p:cNvPr>
          <p:cNvCxnSpPr/>
          <p:nvPr/>
        </p:nvCxnSpPr>
        <p:spPr bwMode="auto">
          <a:xfrm flipV="1">
            <a:off x="7500538" y="3561887"/>
            <a:ext cx="288032" cy="1008112"/>
          </a:xfrm>
          <a:prstGeom prst="straightConnector1">
            <a:avLst/>
          </a:prstGeom>
          <a:solidFill>
            <a:schemeClr val="accent1"/>
          </a:solidFill>
          <a:ln w="28575" cap="flat" cmpd="sng" algn="ctr">
            <a:solidFill>
              <a:schemeClr val="tx1"/>
            </a:solidFill>
            <a:prstDash val="solid"/>
            <a:round/>
            <a:headEnd type="arrow" w="med" len="med"/>
            <a:tailEnd type="none" w="med" len="med"/>
          </a:ln>
          <a:effectLst/>
        </p:spPr>
      </p:cxnSp>
      <p:sp>
        <p:nvSpPr>
          <p:cNvPr id="7" name="TextBox 6">
            <a:extLst>
              <a:ext uri="{FF2B5EF4-FFF2-40B4-BE49-F238E27FC236}">
                <a16:creationId xmlns:a16="http://schemas.microsoft.com/office/drawing/2014/main" id="{7AFF1286-5C43-4475-87A6-20DA059DE885}"/>
              </a:ext>
            </a:extLst>
          </p:cNvPr>
          <p:cNvSpPr txBox="1"/>
          <p:nvPr/>
        </p:nvSpPr>
        <p:spPr>
          <a:xfrm>
            <a:off x="5787755" y="3111564"/>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912500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127447" y="0"/>
            <a:ext cx="8654109"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731404" y="792088"/>
            <a:ext cx="9757084"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solidFill>
                  <a:srgbClr val="FF0000"/>
                </a:solidFill>
              </a:rPr>
              <a:t>NIST digital signature schemes</a:t>
            </a:r>
          </a:p>
          <a:p>
            <a:pPr lvl="1" eaLnBrk="1" hangingPunct="1">
              <a:spcBef>
                <a:spcPct val="25000"/>
              </a:spcBef>
            </a:pPr>
            <a:r>
              <a:rPr lang="en-US">
                <a:solidFill>
                  <a:srgbClr val="FF0000"/>
                </a:solidFill>
              </a:rPr>
              <a:t>RSASSA-PKCS, RSASSA-PSS</a:t>
            </a:r>
          </a:p>
          <a:p>
            <a:pPr lvl="1" eaLnBrk="1" hangingPunct="1">
              <a:spcBef>
                <a:spcPct val="25000"/>
              </a:spcBef>
            </a:pPr>
            <a:r>
              <a:rPr lang="en-US">
                <a:solidFill>
                  <a:srgbClr val="FF0000"/>
                </a:solidFill>
              </a:rPr>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655557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260648"/>
            <a:ext cx="8229600" cy="550652"/>
          </a:xfrm>
        </p:spPr>
        <p:txBody>
          <a:bodyPr wrap="square">
            <a:noAutofit/>
          </a:bodyPr>
          <a:lstStyle/>
          <a:p>
            <a:r>
              <a:rPr lang="en-US" altLang="en-US" sz="3600" spc="-450">
                <a:ea typeface="ヒラギノ角ゴ Pro W3" charset="-128"/>
              </a:rPr>
              <a:t>N I S </a:t>
            </a:r>
            <a:r>
              <a:rPr lang="en-US" altLang="en-US" sz="3600">
                <a:ea typeface="ヒラギノ角ゴ Pro W3" charset="-128"/>
              </a:rPr>
              <a:t>T Digital Signature Algorithm</a:t>
            </a:r>
            <a:endParaRPr lang="en-US"/>
          </a:p>
        </p:txBody>
      </p:sp>
      <p:sp>
        <p:nvSpPr>
          <p:cNvPr id="4" name="Content Placeholder 3"/>
          <p:cNvSpPr>
            <a:spLocks noGrp="1"/>
          </p:cNvSpPr>
          <p:nvPr>
            <p:ph idx="1"/>
          </p:nvPr>
        </p:nvSpPr>
        <p:spPr>
          <a:xfrm>
            <a:off x="623392" y="1052736"/>
            <a:ext cx="10385537" cy="2661312"/>
          </a:xfrm>
        </p:spPr>
        <p:txBody>
          <a:bodyPr/>
          <a:lstStyle/>
          <a:p>
            <a:r>
              <a:rPr lang="en-AU" sz="2400"/>
              <a:t>Published by </a:t>
            </a:r>
            <a:r>
              <a:rPr lang="en-AU" sz="2400" spc="-350"/>
              <a:t>N I S </a:t>
            </a:r>
            <a:r>
              <a:rPr lang="en-AU" sz="2400"/>
              <a:t>T as Federal Information Processing Standard </a:t>
            </a:r>
            <a:r>
              <a:rPr lang="en-AU" sz="2400" spc="-350"/>
              <a:t>F I P </a:t>
            </a:r>
            <a:r>
              <a:rPr lang="en-AU" sz="2400"/>
              <a:t>S 186 (1994)</a:t>
            </a:r>
          </a:p>
          <a:p>
            <a:pPr lvl="1"/>
            <a:r>
              <a:rPr lang="en-AU" sz="2400"/>
              <a:t>https://nvlpubs.nist.gov/nistpubs/Legacy/FIPS/fipspub186.pdf</a:t>
            </a:r>
          </a:p>
          <a:p>
            <a:pPr lvl="1"/>
            <a:r>
              <a:rPr lang="en-AU" sz="2400"/>
              <a:t>Makes use of the Secure Hash Algorithm (</a:t>
            </a:r>
            <a:r>
              <a:rPr lang="en-AU" sz="2400" spc="-350"/>
              <a:t>S H </a:t>
            </a:r>
            <a:r>
              <a:rPr lang="en-AU" sz="2400"/>
              <a:t>A)</a:t>
            </a:r>
          </a:p>
          <a:p>
            <a:r>
              <a:rPr lang="en-AU" sz="2400"/>
              <a:t>The latest version, </a:t>
            </a:r>
            <a:r>
              <a:rPr lang="en-AU" sz="2400" spc="-350"/>
              <a:t>F I P </a:t>
            </a:r>
            <a:r>
              <a:rPr lang="en-AU" sz="2400"/>
              <a:t>S 186-4 (2013)</a:t>
            </a:r>
          </a:p>
          <a:p>
            <a:pPr lvl="1" indent="-342900"/>
            <a:r>
              <a:rPr lang="en-AU" sz="2400"/>
              <a:t>https://nvlpubs.nist.gov/nistpubs/FIPS/NIST.FIPS.186-4.pdf</a:t>
            </a:r>
          </a:p>
          <a:p>
            <a:r>
              <a:rPr lang="en-AU" sz="2400"/>
              <a:t>Current version </a:t>
            </a:r>
            <a:r>
              <a:rPr lang="en-AU" sz="2400" spc="-350"/>
              <a:t>F I P </a:t>
            </a:r>
            <a:r>
              <a:rPr lang="en-AU" sz="2400"/>
              <a:t>S 186-5 (2023)</a:t>
            </a:r>
          </a:p>
          <a:p>
            <a:pPr lvl="1"/>
            <a:r>
              <a:rPr lang="en-AU" sz="2400"/>
              <a:t>https://csrc.nist.gov/publications/detail/fips/186/5/final</a:t>
            </a:r>
          </a:p>
          <a:p>
            <a:endParaRPr lang="en-AU" sz="2400"/>
          </a:p>
        </p:txBody>
      </p:sp>
      <p:sp>
        <p:nvSpPr>
          <p:cNvPr id="5" name="TextBox 4">
            <a:extLst>
              <a:ext uri="{FF2B5EF4-FFF2-40B4-BE49-F238E27FC236}">
                <a16:creationId xmlns:a16="http://schemas.microsoft.com/office/drawing/2014/main" id="{BC455118-5E1F-4AF0-00E0-087D4D437428}"/>
              </a:ext>
            </a:extLst>
          </p:cNvPr>
          <p:cNvSpPr txBox="1"/>
          <p:nvPr/>
        </p:nvSpPr>
        <p:spPr>
          <a:xfrm>
            <a:off x="767408" y="4869160"/>
            <a:ext cx="6097554" cy="523220"/>
          </a:xfrm>
          <a:prstGeom prst="rect">
            <a:avLst/>
          </a:prstGeom>
          <a:noFill/>
        </p:spPr>
        <p:txBody>
          <a:bodyPr wrap="square">
            <a:spAutoFit/>
          </a:bodyPr>
          <a:lstStyle/>
          <a:p>
            <a:r>
              <a:rPr lang="en-AU" sz="2800"/>
              <a:t> </a:t>
            </a:r>
            <a:r>
              <a:rPr lang="en-AU" sz="2800" spc="-350"/>
              <a:t>F I P </a:t>
            </a:r>
            <a:r>
              <a:rPr lang="en-AU" sz="2800"/>
              <a:t>S </a:t>
            </a:r>
            <a:r>
              <a:rPr lang="en-AU"/>
              <a:t>203, 204</a:t>
            </a:r>
            <a:r>
              <a:rPr lang="en-AU" sz="2800"/>
              <a:t> (2024)</a:t>
            </a:r>
          </a:p>
        </p:txBody>
      </p:sp>
    </p:spTree>
    <p:extLst>
      <p:ext uri="{BB962C8B-B14F-4D97-AF65-F5344CB8AC3E}">
        <p14:creationId xmlns:p14="http://schemas.microsoft.com/office/powerpoint/2010/main" val="3775030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0379" y="-94132"/>
            <a:ext cx="8229600" cy="1097280"/>
          </a:xfrm>
        </p:spPr>
        <p:txBody>
          <a:bodyPr wrap="square">
            <a:noAutofit/>
          </a:bodyPr>
          <a:lstStyle/>
          <a:p>
            <a:r>
              <a:rPr lang="en-US" altLang="en-US" sz="3600">
                <a:ea typeface="ヒラギノ角ゴ Pro W3" charset="-128"/>
              </a:rPr>
              <a:t>Two Approaches to Digital Signatures</a:t>
            </a:r>
            <a:endParaRPr lang="en-US"/>
          </a:p>
        </p:txBody>
      </p:sp>
      <p:pic>
        <p:nvPicPr>
          <p:cNvPr id="7" name="Picture 2" descr="1. R S A approach: M passes through H then E, with input P R sub a, with output joining M to get M plus E(P R sub a, H(M)). M then goes through H while E goes through D, with input P U sub a, with outputs compared.&#10;2. D S A approach: M passes through H then Sig, with inputs k, P U sub G, and P R sub a. Output from Sig joins M to get M plus s and r. M then goes through H with output to V e r, with input s , r, P U sub G, and P U sub g. Output V e r is compared to r.&#10;"/>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983432" y="1003148"/>
            <a:ext cx="9649071" cy="53061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85BF807D-6333-4830-8244-AF6DEA8449DD}"/>
                  </a:ext>
                </a:extLst>
              </p:cNvPr>
              <p:cNvSpPr txBox="1"/>
              <p:nvPr/>
            </p:nvSpPr>
            <p:spPr>
              <a:xfrm>
                <a:off x="8112225" y="3196602"/>
                <a:ext cx="2795509" cy="556434"/>
              </a:xfrm>
              <a:prstGeom prst="rect">
                <a:avLst/>
              </a:prstGeom>
              <a:noFill/>
            </p:spPr>
            <p:txBody>
              <a:bodyPr wrap="none" rtlCol="0">
                <a:spAutoFit/>
              </a:bodyPr>
              <a:lstStyle/>
              <a:p>
                <a:pPr marL="457200" indent="-457200">
                  <a:buFont typeface="Arial" panose="020B0604020202020204" pitchFamily="34" charset="0"/>
                  <a:buChar char="•"/>
                </a:pPr>
                <a:r>
                  <a:rPr lang="en-US"/>
                  <a:t>Finite field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𝑍</m:t>
                        </m:r>
                      </m:e>
                      <m:sub>
                        <m:r>
                          <a:rPr lang="en-US" i="1">
                            <a:latin typeface="Cambria Math" panose="02040503050406030204" pitchFamily="18" charset="0"/>
                          </a:rPr>
                          <m:t>𝑝</m:t>
                        </m:r>
                      </m:sub>
                    </m:sSub>
                  </m:oMath>
                </a14:m>
                <a:r>
                  <a:rPr lang="en-US"/>
                  <a:t> </a:t>
                </a:r>
              </a:p>
            </p:txBody>
          </p:sp>
        </mc:Choice>
        <mc:Fallback>
          <p:sp>
            <p:nvSpPr>
              <p:cNvPr id="3" name="TextBox 2">
                <a:extLst>
                  <a:ext uri="{FF2B5EF4-FFF2-40B4-BE49-F238E27FC236}">
                    <a16:creationId xmlns:a16="http://schemas.microsoft.com/office/drawing/2014/main" id="{85BF807D-6333-4830-8244-AF6DEA8449DD}"/>
                  </a:ext>
                </a:extLst>
              </p:cNvPr>
              <p:cNvSpPr txBox="1">
                <a:spLocks noRot="1" noChangeAspect="1" noMove="1" noResize="1" noEditPoints="1" noAdjustHandles="1" noChangeArrowheads="1" noChangeShapeType="1" noTextEdit="1"/>
              </p:cNvSpPr>
              <p:nvPr/>
            </p:nvSpPr>
            <p:spPr>
              <a:xfrm>
                <a:off x="8112225" y="3196602"/>
                <a:ext cx="2795509" cy="556434"/>
              </a:xfrm>
              <a:prstGeom prst="rect">
                <a:avLst/>
              </a:prstGeom>
              <a:blipFill>
                <a:blip r:embed="rId4"/>
                <a:stretch>
                  <a:fillRect l="-3930" t="-10870" b="-2282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38BA177C-7016-48E2-BDB8-36F6B27B1D29}"/>
                  </a:ext>
                </a:extLst>
              </p:cNvPr>
              <p:cNvSpPr txBox="1"/>
              <p:nvPr/>
            </p:nvSpPr>
            <p:spPr>
              <a:xfrm>
                <a:off x="8112225" y="3592646"/>
                <a:ext cx="2334293" cy="523220"/>
              </a:xfrm>
              <a:prstGeom prst="rect">
                <a:avLst/>
              </a:prstGeom>
              <a:noFill/>
            </p:spPr>
            <p:txBody>
              <a:bodyPr wrap="none" rtlCol="0">
                <a:spAutoFit/>
              </a:bodyPr>
              <a:lstStyle/>
              <a:p>
                <a:pPr marL="457200" indent="-457200">
                  <a:buFont typeface="Arial" panose="020B0604020202020204" pitchFamily="34" charset="0"/>
                  <a:buChar char="•"/>
                </a:pPr>
                <a:r>
                  <a:rPr lang="en-US"/>
                  <a:t>G</a:t>
                </a:r>
                <a14:m>
                  <m:oMath xmlns:m="http://schemas.openxmlformats.org/officeDocument/2006/math">
                    <m:r>
                      <m:rPr>
                        <m:sty m:val="p"/>
                      </m:rPr>
                      <a:rPr lang="en-US">
                        <a:latin typeface="Cambria Math" panose="02040503050406030204" pitchFamily="18" charset="0"/>
                      </a:rPr>
                      <m:t>roup</m:t>
                    </m:r>
                    <m:r>
                      <a:rPr lang="en-US">
                        <a:latin typeface="Cambria Math" panose="02040503050406030204" pitchFamily="18" charset="0"/>
                      </a:rPr>
                      <m:t> </m:t>
                    </m:r>
                    <m:r>
                      <m:rPr>
                        <m:sty m:val="p"/>
                      </m:rPr>
                      <a:rPr lang="en-US">
                        <a:latin typeface="Cambria Math" panose="02040503050406030204" pitchFamily="18" charset="0"/>
                      </a:rPr>
                      <m:t>ECC</m:t>
                    </m:r>
                  </m:oMath>
                </a14:m>
                <a:endParaRPr lang="en-US"/>
              </a:p>
            </p:txBody>
          </p:sp>
        </mc:Choice>
        <mc:Fallback>
          <p:sp>
            <p:nvSpPr>
              <p:cNvPr id="5" name="TextBox 4">
                <a:extLst>
                  <a:ext uri="{FF2B5EF4-FFF2-40B4-BE49-F238E27FC236}">
                    <a16:creationId xmlns:a16="http://schemas.microsoft.com/office/drawing/2014/main" id="{38BA177C-7016-48E2-BDB8-36F6B27B1D29}"/>
                  </a:ext>
                </a:extLst>
              </p:cNvPr>
              <p:cNvSpPr txBox="1">
                <a:spLocks noRot="1" noChangeAspect="1" noMove="1" noResize="1" noEditPoints="1" noAdjustHandles="1" noChangeArrowheads="1" noChangeShapeType="1" noTextEdit="1"/>
              </p:cNvSpPr>
              <p:nvPr/>
            </p:nvSpPr>
            <p:spPr>
              <a:xfrm>
                <a:off x="8112225" y="3592646"/>
                <a:ext cx="2334293" cy="523220"/>
              </a:xfrm>
              <a:prstGeom prst="rect">
                <a:avLst/>
              </a:prstGeom>
              <a:blipFill>
                <a:blip r:embed="rId5"/>
                <a:stretch>
                  <a:fillRect l="-4700" t="-11628" b="-31395"/>
                </a:stretch>
              </a:blipFill>
            </p:spPr>
            <p:txBody>
              <a:bodyPr/>
              <a:lstStyle/>
              <a:p>
                <a:r>
                  <a:rPr lang="en-US">
                    <a:noFill/>
                  </a:rPr>
                  <a:t> </a:t>
                </a:r>
              </a:p>
            </p:txBody>
          </p:sp>
        </mc:Fallback>
      </mc:AlternateContent>
    </p:spTree>
    <p:extLst>
      <p:ext uri="{BB962C8B-B14F-4D97-AF65-F5344CB8AC3E}">
        <p14:creationId xmlns:p14="http://schemas.microsoft.com/office/powerpoint/2010/main" val="32259990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415480" y="0"/>
            <a:ext cx="6840760" cy="828328"/>
          </a:xfrm>
        </p:spPr>
        <p:txBody>
          <a:bodyPr/>
          <a:lstStyle/>
          <a:p>
            <a:r>
              <a:rPr lang="en-US" altLang="en-US"/>
              <a:t>RSASSA Signatures</a:t>
            </a:r>
            <a:endParaRPr lang="en-US" altLang="en-US" sz="2400"/>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335360" y="1491952"/>
                <a:ext cx="11856640" cy="5105400"/>
              </a:xfrm>
            </p:spPr>
            <p:txBody>
              <a:bodyPr/>
              <a:lstStyle/>
              <a:p>
                <a:r>
                  <a:rPr lang="en-US" altLang="en-US">
                    <a:sym typeface="Symbol" panose="05050102010706020507" pitchFamily="18" charset="2"/>
                  </a:rPr>
                  <a:t>Public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𝑛</m:t>
                    </m:r>
                    <m:r>
                      <a:rPr lang="en-US" altLang="en-US" i="1" dirty="0" err="1">
                        <a:latin typeface="Cambria Math" panose="02040503050406030204" pitchFamily="18" charset="0"/>
                        <a:sym typeface="Symbol" panose="05050102010706020507" pitchFamily="18" charset="2"/>
                      </a:rPr>
                      <m:t>,</m:t>
                    </m:r>
                    <m:r>
                      <a:rPr lang="en-US" altLang="en-US" i="1" dirty="0" err="1">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m:t>
                    </m:r>
                  </m:oMath>
                </a14:m>
                <a:r>
                  <a:rPr lang="en-US" altLang="en-US">
                    <a:sym typeface="Symbol" panose="05050102010706020507" pitchFamily="18" charset="2"/>
                  </a:rPr>
                  <a:t>, private key is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𝑑</m:t>
                    </m:r>
                  </m:oMath>
                </a14:m>
                <a:endParaRPr lang="en-US" altLang="en-US">
                  <a:sym typeface="Symbol" panose="05050102010706020507" pitchFamily="18" charset="2"/>
                </a:endParaRPr>
              </a:p>
              <a:p>
                <a:r>
                  <a:rPr lang="en-US" altLang="en-US">
                    <a:sym typeface="Symbol" panose="05050102010706020507" pitchFamily="18" charset="2"/>
                  </a:rPr>
                  <a:t>To sign message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oMath>
                </a14:m>
                <a:r>
                  <a:rPr lang="en-US" altLang="en-US">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dirty="0" smtClean="0">
                        <a:latin typeface="Cambria Math" panose="02040503050406030204" pitchFamily="18" charset="0"/>
                        <a:sym typeface="Symbol" panose="05050102010706020507" pitchFamily="18" charset="2"/>
                      </a:rPr>
                      <m:t> = </m:t>
                    </m:r>
                    <m:r>
                      <a:rPr lang="en-US" altLang="en-US" i="1" dirty="0" smtClean="0">
                        <a:latin typeface="Cambria Math" panose="02040503050406030204" pitchFamily="18" charset="0"/>
                        <a:sym typeface="Symbol" panose="05050102010706020507" pitchFamily="18" charset="2"/>
                      </a:rPr>
                      <m:t>h𝑎𝑠h</m:t>
                    </m:r>
                    <m:r>
                      <a:rPr lang="en-US" altLang="en-US" i="1" dirty="0" smtClean="0">
                        <a:latin typeface="Cambria Math" panose="02040503050406030204" pitchFamily="18" charset="0"/>
                        <a:sym typeface="Symbol" panose="05050102010706020507" pitchFamily="18" charset="2"/>
                      </a:rPr>
                      <m:t>(</m:t>
                    </m:r>
                    <m:r>
                      <a:rPr lang="en-US" altLang="en-US" i="1" dirty="0" smtClean="0">
                        <a:latin typeface="Cambria Math" panose="02040503050406030204" pitchFamily="18" charset="0"/>
                        <a:sym typeface="Symbol" panose="05050102010706020507" pitchFamily="18" charset="2"/>
                      </a:rPr>
                      <m:t>𝑚</m:t>
                    </m:r>
                    <m:r>
                      <a:rPr lang="en-US" altLang="en-US" i="1" dirty="0" smtClean="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𝑚𝑜𝑑</m:t>
                    </m:r>
                    <m:r>
                      <a:rPr lang="en-US" altLang="en-US" i="1" dirty="0" smtClean="0">
                        <a:latin typeface="Cambria Math" panose="02040503050406030204" pitchFamily="18" charset="0"/>
                        <a:sym typeface="Symbol" panose="05050102010706020507" pitchFamily="18" charset="2"/>
                      </a:rPr>
                      <m:t> </m:t>
                    </m:r>
                    <m:r>
                      <a:rPr lang="en-US" altLang="en-US" i="1" dirty="0" smtClean="0">
                        <a:latin typeface="Cambria Math" panose="02040503050406030204" pitchFamily="18" charset="0"/>
                        <a:sym typeface="Symbol" panose="05050102010706020507" pitchFamily="18" charset="2"/>
                      </a:rPr>
                      <m:t>𝑛</m:t>
                    </m:r>
                  </m:oMath>
                </a14:m>
                <a:endParaRPr lang="en-US" altLang="en-US">
                  <a:sym typeface="Symbol" panose="05050102010706020507" pitchFamily="18" charset="2"/>
                </a:endParaRPr>
              </a:p>
              <a:p>
                <a:pPr lvl="1"/>
                <a:r>
                  <a:rPr lang="en-US" altLang="en-US">
                    <a:sym typeface="Symbol" panose="05050102010706020507" pitchFamily="18" charset="2"/>
                  </a:rPr>
                  <a:t>Signing and encryption are the same mathematical operation in RSA</a:t>
                </a:r>
              </a:p>
              <a:p>
                <a:r>
                  <a:rPr lang="en-US" altLang="en-US">
                    <a:sym typeface="Symbol" panose="05050102010706020507" pitchFamily="18" charset="2"/>
                  </a:rPr>
                  <a:t>To verify signature s on message m’:   </a:t>
                </a:r>
              </a:p>
              <a:p>
                <a:pPr>
                  <a:buNone/>
                </a:pPr>
                <a:r>
                  <a:rPr lang="en-US" altLang="en-US">
                    <a:sym typeface="Symbol" panose="05050102010706020507" pitchFamily="18" charset="2"/>
                  </a:rPr>
                  <a:t>    </a:t>
                </a:r>
                <a14:m>
                  <m:oMath xmlns:m="http://schemas.openxmlformats.org/officeDocument/2006/math">
                    <m:r>
                      <a:rPr lang="en-US" altLang="en-US" i="1" dirty="0" smtClean="0">
                        <a:latin typeface="Cambria Math" panose="02040503050406030204" pitchFamily="18" charset="0"/>
                        <a:sym typeface="Symbol" panose="05050102010706020507" pitchFamily="18" charset="2"/>
                      </a:rPr>
                      <m:t>𝑠</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𝑑</m:t>
                    </m:r>
                    <m:r>
                      <a:rPr lang="en-US" altLang="en-US" i="1" dirty="0">
                        <a:latin typeface="Cambria Math" panose="02040503050406030204" pitchFamily="18" charset="0"/>
                        <a:sym typeface="Symbol" panose="05050102010706020507" pitchFamily="18" charset="2"/>
                      </a:rPr>
                      <m:t>)</m:t>
                    </m:r>
                    <m:r>
                      <a:rPr lang="en-US" altLang="en-US" i="1" baseline="30000" dirty="0">
                        <a:latin typeface="Cambria Math" panose="02040503050406030204" pitchFamily="18" charset="0"/>
                        <a:sym typeface="Symbol" panose="05050102010706020507" pitchFamily="18" charset="2"/>
                      </a:rPr>
                      <m:t>𝑒</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𝑚𝑜𝑑</m:t>
                    </m:r>
                    <m:r>
                      <a:rPr lang="en-US" altLang="en-US" i="1" dirty="0">
                        <a:latin typeface="Cambria Math" panose="02040503050406030204" pitchFamily="18" charset="0"/>
                        <a:sym typeface="Symbol" panose="05050102010706020507" pitchFamily="18" charset="2"/>
                      </a:rPr>
                      <m:t> </m:t>
                    </m:r>
                    <m:r>
                      <a:rPr lang="en-US" altLang="en-US" i="1" dirty="0">
                        <a:latin typeface="Cambria Math" panose="02040503050406030204" pitchFamily="18" charset="0"/>
                        <a:sym typeface="Symbol" panose="05050102010706020507" pitchFamily="18" charset="2"/>
                      </a:rPr>
                      <m:t>𝑛</m:t>
                    </m:r>
                    <m:r>
                      <a:rPr lang="en-US" altLang="en-US" i="1" dirty="0">
                        <a:latin typeface="Cambria Math" panose="02040503050406030204" pitchFamily="18" charset="0"/>
                        <a:sym typeface="Symbol" panose="05050102010706020507" pitchFamily="18" charset="2"/>
                      </a:rPr>
                      <m:t> = </m:t>
                    </m:r>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r>
                  <a:rPr lang="en-US" altLang="en-US">
                    <a:sym typeface="Symbol" panose="05050102010706020507" pitchFamily="18" charset="2"/>
                  </a:rPr>
                  <a:t> ? = </a:t>
                </a:r>
                <a14:m>
                  <m:oMath xmlns:m="http://schemas.openxmlformats.org/officeDocument/2006/math">
                    <m:r>
                      <a:rPr lang="en-US" altLang="en-US" i="1" dirty="0">
                        <a:latin typeface="Cambria Math" panose="02040503050406030204" pitchFamily="18" charset="0"/>
                        <a:sym typeface="Symbol" panose="05050102010706020507" pitchFamily="18" charset="2"/>
                      </a:rPr>
                      <m:t>h𝑎𝑠h</m:t>
                    </m:r>
                    <m:r>
                      <a:rPr lang="en-US" altLang="en-US" i="1" dirty="0">
                        <a:latin typeface="Cambria Math" panose="02040503050406030204" pitchFamily="18" charset="0"/>
                        <a:sym typeface="Symbol" panose="05050102010706020507" pitchFamily="18" charset="2"/>
                      </a:rPr>
                      <m:t>(</m:t>
                    </m:r>
                    <m:r>
                      <a:rPr lang="en-US" altLang="en-US" i="1" dirty="0">
                        <a:latin typeface="Cambria Math" panose="02040503050406030204" pitchFamily="18" charset="0"/>
                        <a:sym typeface="Symbol" panose="05050102010706020507" pitchFamily="18" charset="2"/>
                      </a:rPr>
                      <m:t>𝑚</m:t>
                    </m:r>
                    <m:r>
                      <a:rPr lang="en-US" altLang="en-US" i="1" dirty="0">
                        <a:latin typeface="Cambria Math" panose="02040503050406030204" pitchFamily="18" charset="0"/>
                        <a:sym typeface="Symbol" panose="05050102010706020507" pitchFamily="18" charset="2"/>
                      </a:rPr>
                      <m:t>′)</m:t>
                    </m:r>
                  </m:oMath>
                </a14:m>
                <a:endParaRPr lang="en-US" altLang="en-US">
                  <a:sym typeface="Symbol" panose="05050102010706020507" pitchFamily="18" charset="2"/>
                </a:endParaRPr>
              </a:p>
              <a:p>
                <a:pPr lvl="1"/>
                <a:r>
                  <a:rPr lang="en-US" altLang="en-US">
                    <a:sym typeface="Symbol" panose="05050102010706020507" pitchFamily="18" charset="2"/>
                  </a:rPr>
                  <a:t>Verification and </a:t>
                </a:r>
                <a:r>
                  <a:rPr lang="en-US" altLang="en-US" err="1">
                    <a:sym typeface="Symbol" panose="05050102010706020507" pitchFamily="18" charset="2"/>
                  </a:rPr>
                  <a:t>dencryption</a:t>
                </a:r>
                <a:r>
                  <a:rPr lang="en-US" altLang="en-US">
                    <a:sym typeface="Symbol" panose="05050102010706020507" pitchFamily="18" charset="2"/>
                  </a:rPr>
                  <a:t> are the same mathematical operation in RSA</a:t>
                </a:r>
              </a:p>
              <a:p>
                <a:r>
                  <a:rPr lang="en-US" altLang="en-US">
                    <a:sym typeface="Symbol" panose="05050102010706020507" pitchFamily="18" charset="2"/>
                  </a:rPr>
                  <a:t>Message must be padded and hashed (why?)</a:t>
                </a:r>
              </a:p>
            </p:txBody>
          </p:sp>
        </mc:Choice>
        <mc:Fallback>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335360" y="1491952"/>
                <a:ext cx="11856640" cy="5105400"/>
              </a:xfrm>
              <a:blipFill>
                <a:blip r:embed="rId2"/>
                <a:stretch>
                  <a:fillRect l="-1645" t="-3226" r="-411"/>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30FD519C-5502-43EF-888D-CD6F072763E5}"/>
              </a:ext>
            </a:extLst>
          </p:cNvPr>
          <p:cNvSpPr txBox="1"/>
          <p:nvPr/>
        </p:nvSpPr>
        <p:spPr>
          <a:xfrm>
            <a:off x="623392" y="764704"/>
            <a:ext cx="2634054" cy="646331"/>
          </a:xfrm>
          <a:prstGeom prst="rect">
            <a:avLst/>
          </a:prstGeom>
          <a:noFill/>
        </p:spPr>
        <p:txBody>
          <a:bodyPr wrap="none" rtlCol="0">
            <a:spAutoFit/>
          </a:bodyPr>
          <a:lstStyle/>
          <a:p>
            <a:r>
              <a:rPr lang="en-US" sz="3600" b="1" u="sng">
                <a:solidFill>
                  <a:srgbClr val="FF0000"/>
                </a:solidFill>
              </a:rPr>
              <a:t>Raw version</a:t>
            </a:r>
          </a:p>
        </p:txBody>
      </p:sp>
    </p:spTree>
    <p:extLst>
      <p:ext uri="{BB962C8B-B14F-4D97-AF65-F5344CB8AC3E}">
        <p14:creationId xmlns:p14="http://schemas.microsoft.com/office/powerpoint/2010/main" val="90822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271464" y="59960"/>
            <a:ext cx="6840760" cy="828328"/>
          </a:xfrm>
        </p:spPr>
        <p:txBody>
          <a:bodyPr/>
          <a:lstStyle/>
          <a:p>
            <a:r>
              <a:rPr lang="en-US" altLang="en-US"/>
              <a:t>RSASSA Signatures</a:t>
            </a:r>
            <a:endParaRPr lang="en-US" altLang="en-US" sz="2400"/>
          </a:p>
        </p:txBody>
      </p:sp>
      <mc:AlternateContent xmlns:mc="http://schemas.openxmlformats.org/markup-compatibility/2006">
        <mc:Choice xmlns:a14="http://schemas.microsoft.com/office/drawing/2010/main" Requires="a14">
          <p:sp>
            <p:nvSpPr>
              <p:cNvPr id="15364" name="Rectangle 3">
                <a:extLst>
                  <a:ext uri="{FF2B5EF4-FFF2-40B4-BE49-F238E27FC236}">
                    <a16:creationId xmlns:a16="http://schemas.microsoft.com/office/drawing/2014/main" id="{7EFE9E80-3ABC-4A8D-AA42-15F4FBF3E0B3}"/>
                  </a:ext>
                </a:extLst>
              </p:cNvPr>
              <p:cNvSpPr>
                <a:spLocks noGrp="1" noChangeArrowheads="1"/>
              </p:cNvSpPr>
              <p:nvPr>
                <p:ph type="body" idx="1"/>
              </p:nvPr>
            </p:nvSpPr>
            <p:spPr>
              <a:xfrm>
                <a:off x="623392" y="888770"/>
                <a:ext cx="10153128" cy="5105400"/>
              </a:xfrm>
            </p:spPr>
            <p:txBody>
              <a:bodyPr/>
              <a:lstStyle/>
              <a:p>
                <a:r>
                  <a:rPr lang="en-US" altLang="en-US">
                    <a:sym typeface="Symbol" panose="05050102010706020507" pitchFamily="18" charset="2"/>
                  </a:rPr>
                  <a:t>Padding </a:t>
                </a:r>
                <a14:m>
                  <m:oMath xmlns:m="http://schemas.openxmlformats.org/officeDocument/2006/math">
                    <m:r>
                      <a:rPr lang="en-US" altLang="en-US" i="1" dirty="0">
                        <a:latin typeface="Cambria Math" panose="02040503050406030204" pitchFamily="18" charset="0"/>
                        <a:sym typeface="Symbol" panose="05050102010706020507" pitchFamily="18" charset="2"/>
                      </a:rPr>
                      <m:t>𝑚</m:t>
                    </m:r>
                  </m:oMath>
                </a14:m>
                <a:endParaRPr lang="en-US" altLang="en-US">
                  <a:sym typeface="Symbol" panose="05050102010706020507" pitchFamily="18" charset="2"/>
                </a:endParaRPr>
              </a:p>
              <a:p>
                <a:pPr lvl="1"/>
                <a:r>
                  <a:rPr lang="en-US" altLang="en-US">
                    <a:sym typeface="Symbol" panose="05050102010706020507" pitchFamily="18" charset="2"/>
                  </a:rPr>
                  <a:t> Public-Key Cryptography Standards  PKCS </a:t>
                </a:r>
                <a:r>
                  <a:rPr lang="en-US"/>
                  <a:t>#1(v2.2):</a:t>
                </a:r>
              </a:p>
              <a:p>
                <a:pPr marL="457200" lvl="1" indent="0">
                  <a:buNone/>
                </a:pPr>
                <a:r>
                  <a:rPr lang="en-US"/>
                  <a:t> </a:t>
                </a:r>
                <a:r>
                  <a:rPr lang="en-US" b="1"/>
                  <a:t>RSASSA-PKCS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914400" lvl="2" indent="0">
                  <a:buNone/>
                </a:pPr>
                <a:endParaRPr lang="en-US" altLang="en-US">
                  <a:sym typeface="Symbol" panose="05050102010706020507" pitchFamily="18" charset="2"/>
                </a:endParaRPr>
              </a:p>
              <a:p>
                <a:pPr lvl="1"/>
                <a:r>
                  <a:rPr lang="en-US" altLang="en-US">
                    <a:sym typeface="Symbol" panose="05050102010706020507" pitchFamily="18" charset="2"/>
                  </a:rPr>
                  <a:t> Probabilistic Signature Scheme</a:t>
                </a:r>
              </a:p>
              <a:p>
                <a:pPr marL="457200" lvl="1" indent="0">
                  <a:buNone/>
                </a:pPr>
                <a:r>
                  <a:rPr lang="en-US">
                    <a:sym typeface="Symbol" panose="05050102010706020507" pitchFamily="18" charset="2"/>
                  </a:rPr>
                  <a:t> </a:t>
                </a:r>
                <a:r>
                  <a:rPr lang="en-US"/>
                  <a:t>RSASSA-PSS</a:t>
                </a:r>
              </a:p>
              <a:p>
                <a:pPr lvl="2"/>
                <a:r>
                  <a:rPr lang="en-US" altLang="en-US">
                    <a:sym typeface="Symbol" panose="05050102010706020507" pitchFamily="18" charset="2"/>
                    <a:hlinkClick r:id="rId2">
                      <a:extLst>
                        <a:ext uri="{A12FA001-AC4F-418D-AE19-62706E023703}">
                          <ahyp:hlinkClr xmlns:ahyp="http://schemas.microsoft.com/office/drawing/2018/hyperlinkcolor" val="tx"/>
                        </a:ext>
                      </a:extLst>
                    </a:hlinkClick>
                  </a:rPr>
                  <a:t>https://datatracker.ietf.org/doc/html/rfc8017</a:t>
                </a:r>
                <a:endParaRPr lang="en-US" altLang="en-US">
                  <a:sym typeface="Symbol" panose="05050102010706020507" pitchFamily="18" charset="2"/>
                </a:endParaRPr>
              </a:p>
              <a:p>
                <a:pPr marL="457200" lvl="1" indent="0">
                  <a:buNone/>
                </a:pPr>
                <a:endParaRPr lang="en-US" altLang="en-US">
                  <a:sym typeface="Symbol" panose="05050102010706020507" pitchFamily="18" charset="2"/>
                </a:endParaRPr>
              </a:p>
            </p:txBody>
          </p:sp>
        </mc:Choice>
        <mc:Fallback>
          <p:sp>
            <p:nvSpPr>
              <p:cNvPr id="15364" name="Rectangle 3">
                <a:extLst>
                  <a:ext uri="{FF2B5EF4-FFF2-40B4-BE49-F238E27FC236}">
                    <a16:creationId xmlns:a16="http://schemas.microsoft.com/office/drawing/2014/main" id="{7EFE9E80-3ABC-4A8D-AA42-15F4FBF3E0B3}"/>
                  </a:ext>
                </a:extLst>
              </p:cNvPr>
              <p:cNvSpPr>
                <a:spLocks noGrp="1" noRot="1" noChangeAspect="1" noMove="1" noResize="1" noEditPoints="1" noAdjustHandles="1" noChangeArrowheads="1" noChangeShapeType="1" noTextEdit="1"/>
              </p:cNvSpPr>
              <p:nvPr>
                <p:ph type="body" idx="1"/>
              </p:nvPr>
            </p:nvSpPr>
            <p:spPr>
              <a:xfrm>
                <a:off x="623392" y="888770"/>
                <a:ext cx="10153128" cy="5105400"/>
              </a:xfrm>
              <a:blipFill>
                <a:blip r:embed="rId3"/>
                <a:stretch>
                  <a:fillRect l="-1921" t="-3106"/>
                </a:stretch>
              </a:blipFill>
            </p:spPr>
            <p:txBody>
              <a:bodyPr/>
              <a:lstStyle/>
              <a:p>
                <a:r>
                  <a:rPr lang="en-US">
                    <a:noFill/>
                  </a:rPr>
                  <a:t> </a:t>
                </a:r>
              </a:p>
            </p:txBody>
          </p:sp>
        </mc:Fallback>
      </mc:AlternateContent>
    </p:spTree>
    <p:extLst>
      <p:ext uri="{BB962C8B-B14F-4D97-AF65-F5344CB8AC3E}">
        <p14:creationId xmlns:p14="http://schemas.microsoft.com/office/powerpoint/2010/main" val="397836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3143672" y="21498"/>
            <a:ext cx="6661248" cy="792163"/>
          </a:xfrm>
        </p:spPr>
        <p:txBody>
          <a:bodyPr/>
          <a:lstStyle/>
          <a:p>
            <a:pPr eaLnBrk="1" hangingPunct="1"/>
            <a:r>
              <a:rPr lang="en-US" altLang="en-US"/>
              <a:t>Textbooks and References</a:t>
            </a:r>
            <a:endParaRPr lang="en-GB" altLang="en-US"/>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992660" y="1160346"/>
            <a:ext cx="6119564" cy="576064"/>
          </a:xfrm>
        </p:spPr>
        <p:txBody>
          <a:bodyPr/>
          <a:lstStyle/>
          <a:p>
            <a:pPr eaLnBrk="1" hangingPunct="1">
              <a:spcBef>
                <a:spcPct val="25000"/>
              </a:spcBef>
            </a:pPr>
            <a:r>
              <a:rPr lang="en-US" altLang="en-US"/>
              <a:t>Text books</a:t>
            </a:r>
          </a:p>
          <a:p>
            <a:pPr marL="0" indent="0" eaLnBrk="1" hangingPunct="1">
              <a:spcBef>
                <a:spcPct val="25000"/>
              </a:spcBef>
              <a:buNone/>
            </a:pPr>
            <a:endParaRPr lang="en-US" altLang="en-US"/>
          </a:p>
          <a:p>
            <a:pPr marL="0" indent="0" eaLnBrk="1" hangingPunct="1">
              <a:spcBef>
                <a:spcPct val="25000"/>
              </a:spcBef>
              <a:buNone/>
            </a:pPr>
            <a:endParaRPr lang="en-GB" altLang="en-US"/>
          </a:p>
        </p:txBody>
      </p:sp>
      <p:sp>
        <p:nvSpPr>
          <p:cNvPr id="2" name="Rectangle 1">
            <a:extLst>
              <a:ext uri="{FF2B5EF4-FFF2-40B4-BE49-F238E27FC236}">
                <a16:creationId xmlns:a16="http://schemas.microsoft.com/office/drawing/2014/main" id="{2EC6BF2E-3E4F-4B44-9AB7-7782F5E6277D}"/>
              </a:ext>
            </a:extLst>
          </p:cNvPr>
          <p:cNvSpPr/>
          <p:nvPr/>
        </p:nvSpPr>
        <p:spPr>
          <a:xfrm>
            <a:off x="4655840" y="5370805"/>
            <a:ext cx="3089518" cy="400110"/>
          </a:xfrm>
          <a:prstGeom prst="rect">
            <a:avLst/>
          </a:prstGeom>
        </p:spPr>
        <p:txBody>
          <a:bodyPr wrap="square">
            <a:spAutoFit/>
          </a:bodyPr>
          <a:lstStyle/>
          <a:p>
            <a:r>
              <a:rPr lang="en-US" sz="2000">
                <a:latin typeface="Times New Roman" panose="02020603050405020304" pitchFamily="18" charset="0"/>
                <a:ea typeface="Times New Roman" panose="02020603050405020304" pitchFamily="18" charset="0"/>
              </a:rPr>
              <a:t>[1] Chapter 13.14</a:t>
            </a:r>
            <a:endParaRPr lang="en-US" sz="2000"/>
          </a:p>
        </p:txBody>
      </p:sp>
      <p:pic>
        <p:nvPicPr>
          <p:cNvPr id="1026" name="Picture 2" descr="Cryptography and Network Security: Principles and Practice, 8th Edition">
            <a:extLst>
              <a:ext uri="{FF2B5EF4-FFF2-40B4-BE49-F238E27FC236}">
                <a16:creationId xmlns:a16="http://schemas.microsoft.com/office/drawing/2014/main" id="{3254D2E9-76A3-4B06-8D21-629FA2C00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1" y="1727986"/>
            <a:ext cx="2665463" cy="347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96270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D1E20858-65ED-45DE-B807-5A0E07D5C523}"/>
              </a:ext>
            </a:extLst>
          </p:cNvPr>
          <p:cNvSpPr>
            <a:spLocks noGrp="1" noChangeArrowheads="1"/>
          </p:cNvSpPr>
          <p:nvPr>
            <p:ph type="title"/>
          </p:nvPr>
        </p:nvSpPr>
        <p:spPr>
          <a:xfrm>
            <a:off x="1199456" y="59960"/>
            <a:ext cx="6840760" cy="828328"/>
          </a:xfrm>
        </p:spPr>
        <p:txBody>
          <a:bodyPr/>
          <a:lstStyle/>
          <a:p>
            <a:r>
              <a:rPr lang="en-US" sz="3600"/>
              <a:t>RSASSA-PKCS</a:t>
            </a:r>
            <a:endParaRPr lang="en-US" altLang="en-US" sz="3600"/>
          </a:p>
        </p:txBody>
      </p:sp>
      <p:sp>
        <p:nvSpPr>
          <p:cNvPr id="4" name="Rectangle 3">
            <a:extLst>
              <a:ext uri="{FF2B5EF4-FFF2-40B4-BE49-F238E27FC236}">
                <a16:creationId xmlns:a16="http://schemas.microsoft.com/office/drawing/2014/main" id="{186622E1-EC11-4D4C-8C25-73AE78594FE3}"/>
              </a:ext>
            </a:extLst>
          </p:cNvPr>
          <p:cNvSpPr>
            <a:spLocks noChangeArrowheads="1"/>
          </p:cNvSpPr>
          <p:nvPr/>
        </p:nvSpPr>
        <p:spPr bwMode="auto">
          <a:xfrm>
            <a:off x="47328" y="2670083"/>
            <a:ext cx="10585176"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kumimoji="0" lang="en-US" altLang="en-US" sz="2600" b="0" i="0" u="none" strike="noStrike" cap="none" normalizeH="0" baseline="0">
                <a:ln>
                  <a:noFill/>
                </a:ln>
                <a:solidFill>
                  <a:srgbClr val="000000"/>
                </a:solidFill>
                <a:effectLst/>
                <a:latin typeface="Arial Unicode MS"/>
              </a:rPr>
              <a:t>EM = 0x00 || 0x01 || </a:t>
            </a:r>
            <a:r>
              <a:rPr lang="en-US" altLang="en-US">
                <a:solidFill>
                  <a:srgbClr val="000000"/>
                </a:solidFill>
                <a:latin typeface="Arial Unicode MS"/>
              </a:rPr>
              <a:t>0xff… 0xff</a:t>
            </a:r>
            <a:r>
              <a:rPr kumimoji="0" lang="en-US" altLang="en-US" sz="2600" b="0" i="0" u="none" strike="noStrike" cap="none" normalizeH="0" baseline="0">
                <a:ln>
                  <a:noFill/>
                </a:ln>
                <a:solidFill>
                  <a:srgbClr val="000000"/>
                </a:solidFill>
                <a:effectLst/>
                <a:latin typeface="Arial Unicode MS"/>
              </a:rPr>
              <a:t> || 0x00 || </a:t>
            </a:r>
            <a:r>
              <a:rPr lang="en-US" altLang="en-US">
                <a:solidFill>
                  <a:srgbClr val="FF0000"/>
                </a:solidFill>
                <a:latin typeface="Arial Unicode MS"/>
              </a:rPr>
              <a:t>DigestInfo value</a:t>
            </a:r>
            <a:r>
              <a:rPr lang="en-US" altLang="en-US" sz="2000">
                <a:solidFill>
                  <a:srgbClr val="FF0000"/>
                </a:solidFill>
              </a:rPr>
              <a:t> </a:t>
            </a:r>
            <a:r>
              <a:rPr kumimoji="0" lang="en-US" altLang="en-US" sz="2600" b="0" i="0" u="none" strike="noStrike" cap="none" normalizeH="0" baseline="0">
                <a:ln>
                  <a:noFill/>
                </a:ln>
                <a:solidFill>
                  <a:srgbClr val="FF0000"/>
                </a:solidFill>
                <a:effectLst/>
                <a:latin typeface="Arial Unicode MS"/>
              </a:rPr>
              <a:t>||H(M)</a:t>
            </a:r>
            <a:r>
              <a:rPr kumimoji="0" lang="en-US" altLang="en-US" sz="2600" b="0" i="0" u="none" strike="noStrike" cap="none" normalizeH="0" baseline="0">
                <a:ln>
                  <a:noFill/>
                </a:ln>
                <a:solidFill>
                  <a:srgbClr val="FF0000"/>
                </a:solidFill>
                <a:effectLst/>
              </a:rPr>
              <a:t> </a:t>
            </a:r>
            <a:endParaRPr kumimoji="0" lang="en-US" altLang="en-US" sz="2600" b="0" i="0" u="none" strike="noStrike" cap="none" normalizeH="0" baseline="0">
              <a:ln>
                <a:noFill/>
              </a:ln>
              <a:solidFill>
                <a:srgbClr val="FF0000"/>
              </a:solidFill>
              <a:effectLst/>
              <a:latin typeface="Arial" panose="020B0604020202020204" pitchFamily="34" charset="0"/>
            </a:endParaRPr>
          </a:p>
        </p:txBody>
      </p:sp>
      <p:sp>
        <p:nvSpPr>
          <p:cNvPr id="7" name="Rectangle 6">
            <a:extLst>
              <a:ext uri="{FF2B5EF4-FFF2-40B4-BE49-F238E27FC236}">
                <a16:creationId xmlns:a16="http://schemas.microsoft.com/office/drawing/2014/main" id="{37C2E139-D3D1-4400-B84B-564AD44C5413}"/>
              </a:ext>
            </a:extLst>
          </p:cNvPr>
          <p:cNvSpPr>
            <a:spLocks noChangeArrowheads="1"/>
          </p:cNvSpPr>
          <p:nvPr/>
        </p:nvSpPr>
        <p:spPr bwMode="auto">
          <a:xfrm>
            <a:off x="2324647" y="1379075"/>
            <a:ext cx="18937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0" i="0" u="none" strike="noStrike" cap="none" normalizeH="0" baseline="0">
                <a:ln>
                  <a:noFill/>
                </a:ln>
                <a:solidFill>
                  <a:srgbClr val="000000"/>
                </a:solidFill>
                <a:effectLst/>
                <a:latin typeface="Arial Unicode MS"/>
              </a:rPr>
              <a:t>(M, emLen)</a:t>
            </a:r>
            <a:endParaRPr kumimoji="0" lang="en-US" altLang="en-US" sz="2600" b="0" i="0" u="none" strike="noStrike" cap="none" normalizeH="0" baseline="0">
              <a:ln>
                <a:noFill/>
              </a:ln>
              <a:solidFill>
                <a:schemeClr val="tx1"/>
              </a:solidFill>
              <a:effectLst/>
              <a:latin typeface="Arial" panose="020B0604020202020204" pitchFamily="34" charset="0"/>
            </a:endParaRPr>
          </a:p>
        </p:txBody>
      </p:sp>
      <p:sp>
        <p:nvSpPr>
          <p:cNvPr id="5" name="Arrow: Down 4">
            <a:extLst>
              <a:ext uri="{FF2B5EF4-FFF2-40B4-BE49-F238E27FC236}">
                <a16:creationId xmlns:a16="http://schemas.microsoft.com/office/drawing/2014/main" id="{6504CC38-0EDC-4CC4-94FF-2D754641DA30}"/>
              </a:ext>
            </a:extLst>
          </p:cNvPr>
          <p:cNvSpPr/>
          <p:nvPr/>
        </p:nvSpPr>
        <p:spPr bwMode="auto">
          <a:xfrm>
            <a:off x="2828703" y="1904805"/>
            <a:ext cx="442823" cy="668379"/>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sp>
        <p:nvSpPr>
          <p:cNvPr id="12" name="Rectangle 11">
            <a:extLst>
              <a:ext uri="{FF2B5EF4-FFF2-40B4-BE49-F238E27FC236}">
                <a16:creationId xmlns:a16="http://schemas.microsoft.com/office/drawing/2014/main" id="{EB791CD1-D94C-4FFE-BC08-6C7139878C87}"/>
              </a:ext>
            </a:extLst>
          </p:cNvPr>
          <p:cNvSpPr/>
          <p:nvPr/>
        </p:nvSpPr>
        <p:spPr>
          <a:xfrm>
            <a:off x="695400" y="3501479"/>
            <a:ext cx="11219666" cy="3046988"/>
          </a:xfrm>
          <a:prstGeom prst="rect">
            <a:avLst/>
          </a:prstGeom>
        </p:spPr>
        <p:txBody>
          <a:bodyPr wrap="square">
            <a:spAutoFit/>
          </a:bodyPr>
          <a:lstStyle/>
          <a:p>
            <a:r>
              <a:rPr lang="en-US" sz="2400"/>
              <a:t>MD2:     (0x)30 20 30 0c 06 08 2a 86 48 86 f7 0d 02 02 05 00 04 10 || H(M)</a:t>
            </a:r>
          </a:p>
          <a:p>
            <a:r>
              <a:rPr lang="en-US" sz="2400"/>
              <a:t>MD5:     (0x)30 20 30 0c 06 08 2a 86 48 86 f7 0d 02 05 05 00 04 10 || H(M)</a:t>
            </a:r>
          </a:p>
          <a:p>
            <a:r>
              <a:rPr lang="en-US" sz="2400"/>
              <a:t>SHA-1:   (0x)30 21 30 09 06 05 2b 0e 03 02 1a 05 00 04 14 || H(M)</a:t>
            </a:r>
          </a:p>
          <a:p>
            <a:r>
              <a:rPr lang="en-US" sz="2400"/>
              <a:t>SHA-224:  (0x)30 2d 30 0d 06 09 60 86 48 01 65 03 04 02 04 05 00 04 1c || H(M)</a:t>
            </a:r>
          </a:p>
          <a:p>
            <a:r>
              <a:rPr lang="en-US" sz="2400"/>
              <a:t>SHA-256: (0x)30 31 30 0d 06 09 60 86 48 01 65 03 04 02 01 05 00 04 20 || H(M)</a:t>
            </a:r>
          </a:p>
          <a:p>
            <a:r>
              <a:rPr lang="en-US" sz="2400"/>
              <a:t>SHA-384: (0x)30 41 30 0d 06 09 60 86 48 01 65 03 04 02 02 05 00 04 30 || H(M)</a:t>
            </a:r>
          </a:p>
          <a:p>
            <a:r>
              <a:rPr lang="en-US" sz="2400"/>
              <a:t>SHA-512: (0x)30 51 30 0d 06 09 60 86 48 01 65 03 04 02 03 05 00 04 40 || H(M)</a:t>
            </a:r>
          </a:p>
          <a:p>
            <a:r>
              <a:rPr lang="en-US" sz="2400"/>
              <a:t>SHA-512/224:  (0x)30 2d 30 0d 06 09 60 86 48 01 65 03 04 02 05 05 00 04 1c || H(M)</a:t>
            </a:r>
          </a:p>
        </p:txBody>
      </p:sp>
      <p:sp>
        <p:nvSpPr>
          <p:cNvPr id="6" name="Rectangle 5">
            <a:extLst>
              <a:ext uri="{FF2B5EF4-FFF2-40B4-BE49-F238E27FC236}">
                <a16:creationId xmlns:a16="http://schemas.microsoft.com/office/drawing/2014/main" id="{7A65B8E1-BD41-4A2F-8F6E-A5BB9FF4FF77}"/>
              </a:ext>
            </a:extLst>
          </p:cNvPr>
          <p:cNvSpPr/>
          <p:nvPr/>
        </p:nvSpPr>
        <p:spPr>
          <a:xfrm>
            <a:off x="-55223" y="838370"/>
            <a:ext cx="2954655" cy="523220"/>
          </a:xfrm>
          <a:prstGeom prst="rect">
            <a:avLst/>
          </a:prstGeom>
        </p:spPr>
        <p:txBody>
          <a:bodyPr wrap="none">
            <a:spAutoFit/>
          </a:bodyPr>
          <a:lstStyle/>
          <a:p>
            <a:pPr lvl="1"/>
            <a:r>
              <a:rPr lang="en-US" b="1"/>
              <a:t>PKCS padding</a:t>
            </a:r>
          </a:p>
        </p:txBody>
      </p:sp>
      <p:sp>
        <p:nvSpPr>
          <p:cNvPr id="13" name="Arrow: Down 12">
            <a:extLst>
              <a:ext uri="{FF2B5EF4-FFF2-40B4-BE49-F238E27FC236}">
                <a16:creationId xmlns:a16="http://schemas.microsoft.com/office/drawing/2014/main" id="{3B426266-3799-4821-AF2E-1830F0C3F60A}"/>
              </a:ext>
            </a:extLst>
          </p:cNvPr>
          <p:cNvSpPr/>
          <p:nvPr/>
        </p:nvSpPr>
        <p:spPr bwMode="auto">
          <a:xfrm>
            <a:off x="8688288" y="3078530"/>
            <a:ext cx="288032" cy="486193"/>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cxnSp>
        <p:nvCxnSpPr>
          <p:cNvPr id="9" name="Straight Arrow Connector 8">
            <a:extLst>
              <a:ext uri="{FF2B5EF4-FFF2-40B4-BE49-F238E27FC236}">
                <a16:creationId xmlns:a16="http://schemas.microsoft.com/office/drawing/2014/main" id="{BE370C7E-809B-4150-8B2C-837372D932D2}"/>
              </a:ext>
            </a:extLst>
          </p:cNvPr>
          <p:cNvCxnSpPr/>
          <p:nvPr/>
        </p:nvCxnSpPr>
        <p:spPr bwMode="auto">
          <a:xfrm>
            <a:off x="3575720" y="1904805"/>
            <a:ext cx="792088" cy="76527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5" name="Arrow: Right 14">
            <a:extLst>
              <a:ext uri="{FF2B5EF4-FFF2-40B4-BE49-F238E27FC236}">
                <a16:creationId xmlns:a16="http://schemas.microsoft.com/office/drawing/2014/main" id="{3D9920B0-334B-411B-A344-7401DDA87313}"/>
              </a:ext>
            </a:extLst>
          </p:cNvPr>
          <p:cNvSpPr/>
          <p:nvPr/>
        </p:nvSpPr>
        <p:spPr bwMode="auto">
          <a:xfrm>
            <a:off x="9768408" y="2760592"/>
            <a:ext cx="538318" cy="29420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TextBox 15">
            <a:extLst>
              <a:ext uri="{FF2B5EF4-FFF2-40B4-BE49-F238E27FC236}">
                <a16:creationId xmlns:a16="http://schemas.microsoft.com/office/drawing/2014/main" id="{54ECD0AD-1A18-4146-9B22-0D8C3636D4DA}"/>
              </a:ext>
            </a:extLst>
          </p:cNvPr>
          <p:cNvSpPr txBox="1"/>
          <p:nvPr/>
        </p:nvSpPr>
        <p:spPr>
          <a:xfrm>
            <a:off x="10272464" y="2641343"/>
            <a:ext cx="2118913" cy="523220"/>
          </a:xfrm>
          <a:prstGeom prst="rect">
            <a:avLst/>
          </a:prstGeom>
          <a:noFill/>
        </p:spPr>
        <p:txBody>
          <a:bodyPr wrap="none" rtlCol="0">
            <a:spAutoFit/>
          </a:bodyPr>
          <a:lstStyle/>
          <a:p>
            <a:r>
              <a:rPr lang="en-US"/>
              <a:t>RSA encrypt </a:t>
            </a:r>
          </a:p>
        </p:txBody>
      </p:sp>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C9395912-BAE9-4F10-9869-6418A6B94EF6}"/>
                  </a:ext>
                </a:extLst>
              </p:cNvPr>
              <p:cNvSpPr txBox="1"/>
              <p:nvPr/>
            </p:nvSpPr>
            <p:spPr>
              <a:xfrm>
                <a:off x="10020043" y="3068960"/>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p:sp>
            <p:nvSpPr>
              <p:cNvPr id="17" name="TextBox 16">
                <a:extLst>
                  <a:ext uri="{FF2B5EF4-FFF2-40B4-BE49-F238E27FC236}">
                    <a16:creationId xmlns:a16="http://schemas.microsoft.com/office/drawing/2014/main" id="{C9395912-BAE9-4F10-9869-6418A6B94EF6}"/>
                  </a:ext>
                </a:extLst>
              </p:cNvPr>
              <p:cNvSpPr txBox="1">
                <a:spLocks noRot="1" noChangeAspect="1" noMove="1" noResize="1" noEditPoints="1" noAdjustHandles="1" noChangeArrowheads="1" noChangeShapeType="1" noTextEdit="1"/>
              </p:cNvSpPr>
              <p:nvPr/>
            </p:nvSpPr>
            <p:spPr>
              <a:xfrm>
                <a:off x="10020043" y="3068960"/>
                <a:ext cx="2290755" cy="523220"/>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72543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6860" y="185882"/>
            <a:ext cx="7618040" cy="455830"/>
          </a:xfrm>
        </p:spPr>
        <p:txBody>
          <a:bodyPr wrap="square">
            <a:noAutofit/>
          </a:bodyPr>
          <a:lstStyle/>
          <a:p>
            <a:r>
              <a:rPr lang="en-US" sz="3600"/>
              <a:t>RSASSA-PSS </a:t>
            </a:r>
            <a:r>
              <a:rPr lang="en-US" altLang="en-US" sz="3600">
                <a:ea typeface="ヒラギノ角ゴ Pro W3" charset="-128"/>
              </a:rPr>
              <a:t>Encoding</a:t>
            </a:r>
            <a:endParaRPr lang="en-US"/>
          </a:p>
        </p:txBody>
      </p:sp>
      <p:pic>
        <p:nvPicPr>
          <p:cNvPr id="7" name="Picture 2" descr="M passes through Hash to get m Hash within M prime=padding sub 1, m Hash, and salt, which then passes through another hash., with output H and output through M G F. M G F and D B=padding sub 2 and salt are inputs for X O R, with output masked D B within E M, which includes hash output H and b c."/>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1883522" y="933711"/>
            <a:ext cx="6147822" cy="54476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1">
            <a:extLst>
              <a:ext uri="{FF2B5EF4-FFF2-40B4-BE49-F238E27FC236}">
                <a16:creationId xmlns:a16="http://schemas.microsoft.com/office/drawing/2014/main" id="{8A936231-D749-4BC5-98C2-735764ABE002}"/>
              </a:ext>
            </a:extLst>
          </p:cNvPr>
          <p:cNvSpPr>
            <a:spLocks noChangeArrowheads="1"/>
          </p:cNvSpPr>
          <p:nvPr/>
        </p:nvSpPr>
        <p:spPr bwMode="auto">
          <a:xfrm>
            <a:off x="2005105" y="2043714"/>
            <a:ext cx="3419872"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(0x)00 00 00 00 00 00 00 00</a:t>
            </a:r>
            <a:r>
              <a:rPr lang="en-US" altLang="en-US" sz="2000"/>
              <a:t> </a:t>
            </a:r>
            <a:endParaRPr lang="en-US" altLang="en-US" sz="2000">
              <a:latin typeface="Arial" panose="020B0604020202020204" pitchFamily="34" charset="0"/>
            </a:endParaRPr>
          </a:p>
        </p:txBody>
      </p:sp>
      <p:sp>
        <p:nvSpPr>
          <p:cNvPr id="5" name="Rectangle 1">
            <a:extLst>
              <a:ext uri="{FF2B5EF4-FFF2-40B4-BE49-F238E27FC236}">
                <a16:creationId xmlns:a16="http://schemas.microsoft.com/office/drawing/2014/main" id="{C8957A10-2311-477C-AEDE-17684501FC76}"/>
              </a:ext>
            </a:extLst>
          </p:cNvPr>
          <p:cNvSpPr>
            <a:spLocks noChangeArrowheads="1"/>
          </p:cNvSpPr>
          <p:nvPr/>
        </p:nvSpPr>
        <p:spPr bwMode="auto">
          <a:xfrm>
            <a:off x="6541610" y="4996042"/>
            <a:ext cx="13399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r>
              <a:rPr lang="en-US" altLang="en-US" sz="2000">
                <a:solidFill>
                  <a:srgbClr val="000000"/>
                </a:solidFill>
                <a:latin typeface="Arial Unicode MS"/>
              </a:rPr>
              <a:t>(0x)bc</a:t>
            </a:r>
            <a:endParaRPr lang="en-US" altLang="en-US" sz="2000">
              <a:latin typeface="Arial" panose="020B0604020202020204" pitchFamily="34" charset="0"/>
            </a:endParaRPr>
          </a:p>
        </p:txBody>
      </p:sp>
      <p:sp>
        <p:nvSpPr>
          <p:cNvPr id="4" name="Rectangle 3">
            <a:extLst>
              <a:ext uri="{FF2B5EF4-FFF2-40B4-BE49-F238E27FC236}">
                <a16:creationId xmlns:a16="http://schemas.microsoft.com/office/drawing/2014/main" id="{484D3AAA-22AC-4373-B4E5-4381610A40D0}"/>
              </a:ext>
            </a:extLst>
          </p:cNvPr>
          <p:cNvSpPr/>
          <p:nvPr/>
        </p:nvSpPr>
        <p:spPr>
          <a:xfrm>
            <a:off x="1977438" y="3281776"/>
            <a:ext cx="2169184" cy="461665"/>
          </a:xfrm>
          <a:prstGeom prst="rect">
            <a:avLst/>
          </a:prstGeom>
        </p:spPr>
        <p:txBody>
          <a:bodyPr wrap="none">
            <a:spAutoFit/>
          </a:bodyPr>
          <a:lstStyle/>
          <a:p>
            <a:r>
              <a:rPr lang="en-US" altLang="en-US" sz="2400">
                <a:solidFill>
                  <a:srgbClr val="000000"/>
                </a:solidFill>
                <a:latin typeface="Arial Unicode MS"/>
              </a:rPr>
              <a:t>(0x) 00 ..00 01</a:t>
            </a:r>
            <a:endParaRPr lang="en-US" sz="2400"/>
          </a:p>
        </p:txBody>
      </p:sp>
      <p:sp>
        <p:nvSpPr>
          <p:cNvPr id="6" name="Arrow: Right 5">
            <a:extLst>
              <a:ext uri="{FF2B5EF4-FFF2-40B4-BE49-F238E27FC236}">
                <a16:creationId xmlns:a16="http://schemas.microsoft.com/office/drawing/2014/main" id="{933EBC63-E055-4F7A-8A3C-F4167519303D}"/>
              </a:ext>
            </a:extLst>
          </p:cNvPr>
          <p:cNvSpPr/>
          <p:nvPr/>
        </p:nvSpPr>
        <p:spPr bwMode="auto">
          <a:xfrm>
            <a:off x="7847218" y="5754288"/>
            <a:ext cx="819230" cy="30777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655E4E67-D521-45D7-A0DF-FCDA8F3783E4}"/>
              </a:ext>
            </a:extLst>
          </p:cNvPr>
          <p:cNvSpPr txBox="1"/>
          <p:nvPr/>
        </p:nvSpPr>
        <p:spPr>
          <a:xfrm>
            <a:off x="7289441" y="5303818"/>
            <a:ext cx="2118913" cy="523220"/>
          </a:xfrm>
          <a:prstGeom prst="rect">
            <a:avLst/>
          </a:prstGeom>
          <a:noFill/>
        </p:spPr>
        <p:txBody>
          <a:bodyPr wrap="none" rtlCol="0">
            <a:spAutoFit/>
          </a:bodyPr>
          <a:lstStyle/>
          <a:p>
            <a:r>
              <a:rPr lang="en-US"/>
              <a:t>RSA encrypt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8377519A-2144-4CA2-824E-F434DDA82A5A}"/>
                  </a:ext>
                </a:extLst>
              </p:cNvPr>
              <p:cNvSpPr txBox="1"/>
              <p:nvPr/>
            </p:nvSpPr>
            <p:spPr>
              <a:xfrm>
                <a:off x="9098542" y="5646565"/>
                <a:ext cx="229075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𝑠𝑖𝑔𝑛𝑎𝑡𝑢𝑟𝑒</m:t>
                      </m:r>
                      <m:r>
                        <a:rPr lang="en-US" b="0" i="1" smtClean="0">
                          <a:latin typeface="Cambria Math" panose="02040503050406030204" pitchFamily="18" charset="0"/>
                        </a:rPr>
                        <m:t>: </m:t>
                      </m:r>
                      <m:r>
                        <a:rPr lang="en-US" b="0" i="1" smtClean="0">
                          <a:latin typeface="Cambria Math" panose="02040503050406030204" pitchFamily="18" charset="0"/>
                        </a:rPr>
                        <m:t>𝑠</m:t>
                      </m:r>
                    </m:oMath>
                  </m:oMathPara>
                </a14:m>
                <a:endParaRPr lang="en-US"/>
              </a:p>
            </p:txBody>
          </p:sp>
        </mc:Choice>
        <mc:Fallback>
          <p:sp>
            <p:nvSpPr>
              <p:cNvPr id="9" name="TextBox 8">
                <a:extLst>
                  <a:ext uri="{FF2B5EF4-FFF2-40B4-BE49-F238E27FC236}">
                    <a16:creationId xmlns:a16="http://schemas.microsoft.com/office/drawing/2014/main" id="{8377519A-2144-4CA2-824E-F434DDA82A5A}"/>
                  </a:ext>
                </a:extLst>
              </p:cNvPr>
              <p:cNvSpPr txBox="1">
                <a:spLocks noRot="1" noChangeAspect="1" noMove="1" noResize="1" noEditPoints="1" noAdjustHandles="1" noChangeArrowheads="1" noChangeShapeType="1" noTextEdit="1"/>
              </p:cNvSpPr>
              <p:nvPr/>
            </p:nvSpPr>
            <p:spPr>
              <a:xfrm>
                <a:off x="9098542" y="5646565"/>
                <a:ext cx="2290755" cy="523220"/>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11BADE64-EC28-4934-9759-61B6FD54A197}"/>
              </a:ext>
            </a:extLst>
          </p:cNvPr>
          <p:cNvSpPr/>
          <p:nvPr/>
        </p:nvSpPr>
        <p:spPr>
          <a:xfrm>
            <a:off x="335360" y="845244"/>
            <a:ext cx="3422732" cy="523220"/>
          </a:xfrm>
          <a:prstGeom prst="rect">
            <a:avLst/>
          </a:prstGeom>
        </p:spPr>
        <p:txBody>
          <a:bodyPr wrap="none">
            <a:spAutoFit/>
          </a:bodyPr>
          <a:lstStyle/>
          <a:p>
            <a:r>
              <a:rPr lang="en-US" altLang="en-US">
                <a:sym typeface="Symbol" panose="05050102010706020507" pitchFamily="18" charset="2"/>
              </a:rPr>
              <a:t> Probabilistic padding </a:t>
            </a:r>
            <a:endParaRPr lang="en-US"/>
          </a:p>
        </p:txBody>
      </p:sp>
      <p:sp>
        <p:nvSpPr>
          <p:cNvPr id="11" name="TextBox 10">
            <a:extLst>
              <a:ext uri="{FF2B5EF4-FFF2-40B4-BE49-F238E27FC236}">
                <a16:creationId xmlns:a16="http://schemas.microsoft.com/office/drawing/2014/main" id="{8FB8097F-743C-4F1C-ABC1-4D7C02E7C739}"/>
              </a:ext>
            </a:extLst>
          </p:cNvPr>
          <p:cNvSpPr txBox="1"/>
          <p:nvPr/>
        </p:nvSpPr>
        <p:spPr>
          <a:xfrm>
            <a:off x="211429" y="4794915"/>
            <a:ext cx="3344185" cy="523220"/>
          </a:xfrm>
          <a:prstGeom prst="rect">
            <a:avLst/>
          </a:prstGeom>
          <a:noFill/>
        </p:spPr>
        <p:txBody>
          <a:bodyPr wrap="none" rtlCol="0">
            <a:spAutoFit/>
          </a:bodyPr>
          <a:lstStyle/>
          <a:p>
            <a:r>
              <a:rPr lang="en-US"/>
              <a:t>MGF: a hash function</a:t>
            </a:r>
          </a:p>
        </p:txBody>
      </p:sp>
    </p:spTree>
    <p:extLst>
      <p:ext uri="{BB962C8B-B14F-4D97-AF65-F5344CB8AC3E}">
        <p14:creationId xmlns:p14="http://schemas.microsoft.com/office/powerpoint/2010/main" val="2077298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91723"/>
            <a:ext cx="7776864" cy="484342"/>
          </a:xfrm>
        </p:spPr>
        <p:txBody>
          <a:bodyPr wrap="square">
            <a:noAutofit/>
          </a:bodyPr>
          <a:lstStyle/>
          <a:p>
            <a:r>
              <a:rPr lang="en-US" altLang="en-US" spc="-450">
                <a:ea typeface="ヒラギノ角ゴ Pro W3" charset="-128"/>
              </a:rPr>
              <a:t>R S </a:t>
            </a:r>
            <a:r>
              <a:rPr lang="en-US" altLang="en-US">
                <a:latin typeface="+mj-lt"/>
                <a:ea typeface="ヒラギノ角ゴ Pro W3" charset="-128"/>
              </a:rPr>
              <a:t>A</a:t>
            </a:r>
            <a:r>
              <a:rPr lang="en-US"/>
              <a:t>SSA</a:t>
            </a:r>
            <a:r>
              <a:rPr lang="en-US" altLang="en-US">
                <a:latin typeface="+mj-lt"/>
                <a:ea typeface="ヒラギノ角ゴ Pro W3" charset="-128"/>
              </a:rPr>
              <a:t>-</a:t>
            </a:r>
            <a:r>
              <a:rPr lang="en-US" altLang="en-US" spc="-450">
                <a:ea typeface="ヒラギノ角ゴ Pro W3" charset="-128"/>
              </a:rPr>
              <a:t>P S </a:t>
            </a:r>
            <a:r>
              <a:rPr lang="en-US" altLang="en-US" err="1">
                <a:latin typeface="+mj-lt"/>
                <a:ea typeface="ヒラギノ角ゴ Pro W3" charset="-128"/>
              </a:rPr>
              <a:t>S</a:t>
            </a:r>
            <a:r>
              <a:rPr lang="en-US" altLang="en-US">
                <a:latin typeface="+mj-lt"/>
                <a:ea typeface="ヒラギノ角ゴ Pro W3" charset="-128"/>
              </a:rPr>
              <a:t> verifying</a:t>
            </a:r>
            <a:endParaRPr lang="en-US" sz="3600"/>
          </a:p>
        </p:txBody>
      </p:sp>
      <p:pic>
        <p:nvPicPr>
          <p:cNvPr id="7" name="Picture 2" descr="M passes through Hash to get m Hash. E M=masked D B, H, and b c has H passing through M G F to get d b Mask, which joins masked D B as inputs for X O R. Output X O R is part of D B with salt. Outputs m Hash and salt are part of M prime along with padding sub 1. From M prime, m Hash is input for Hash with output H prime."/>
          <p:cNvPicPr>
            <a:picLocks noGrp="1" noChangeAspect="1" noChangeArrowheads="1"/>
          </p:cNvPicPr>
          <p:nvPr>
            <p:ph type="pic" sz="quarter" idx="14"/>
          </p:nvPr>
        </p:nvPicPr>
        <p:blipFill>
          <a:blip r:embed="rId3">
            <a:extLst>
              <a:ext uri="{28A0092B-C50C-407E-A947-70E740481C1C}">
                <a14:useLocalDpi xmlns:a14="http://schemas.microsoft.com/office/drawing/2010/main" val="0"/>
              </a:ext>
            </a:extLst>
          </a:blip>
          <a:stretch>
            <a:fillRect/>
          </a:stretch>
        </p:blipFill>
        <p:spPr bwMode="auto">
          <a:xfrm>
            <a:off x="4367808" y="980728"/>
            <a:ext cx="5561018" cy="54316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Right 3">
            <a:extLst>
              <a:ext uri="{FF2B5EF4-FFF2-40B4-BE49-F238E27FC236}">
                <a16:creationId xmlns:a16="http://schemas.microsoft.com/office/drawing/2014/main" id="{38B53613-A477-47F9-99F1-BBD537CF3306}"/>
              </a:ext>
            </a:extLst>
          </p:cNvPr>
          <p:cNvSpPr/>
          <p:nvPr/>
        </p:nvSpPr>
        <p:spPr bwMode="auto">
          <a:xfrm rot="5400000">
            <a:off x="7918070" y="1240120"/>
            <a:ext cx="564469" cy="446916"/>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5" name="TextBox 4">
            <a:extLst>
              <a:ext uri="{FF2B5EF4-FFF2-40B4-BE49-F238E27FC236}">
                <a16:creationId xmlns:a16="http://schemas.microsoft.com/office/drawing/2014/main" id="{D92E9B5C-607E-4EE6-8C63-89A5610794EE}"/>
              </a:ext>
            </a:extLst>
          </p:cNvPr>
          <p:cNvSpPr txBox="1"/>
          <p:nvPr/>
        </p:nvSpPr>
        <p:spPr>
          <a:xfrm>
            <a:off x="8616391" y="1059411"/>
            <a:ext cx="2029145" cy="523220"/>
          </a:xfrm>
          <a:prstGeom prst="rect">
            <a:avLst/>
          </a:prstGeom>
          <a:noFill/>
        </p:spPr>
        <p:txBody>
          <a:bodyPr wrap="none" rtlCol="0">
            <a:spAutoFit/>
          </a:bodyPr>
          <a:lstStyle/>
          <a:p>
            <a:r>
              <a:rPr lang="en-US"/>
              <a:t>RSA decrypt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995F986-5380-4BFE-865A-7BD2778F0B73}"/>
                  </a:ext>
                </a:extLst>
              </p:cNvPr>
              <p:cNvSpPr txBox="1"/>
              <p:nvPr/>
            </p:nvSpPr>
            <p:spPr>
              <a:xfrm>
                <a:off x="442803" y="1067823"/>
                <a:ext cx="14136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m:oMathPara>
                </a14:m>
                <a:endParaRPr lang="en-US"/>
              </a:p>
            </p:txBody>
          </p:sp>
        </mc:Choice>
        <mc:Fallback>
          <p:sp>
            <p:nvSpPr>
              <p:cNvPr id="6" name="TextBox 5">
                <a:extLst>
                  <a:ext uri="{FF2B5EF4-FFF2-40B4-BE49-F238E27FC236}">
                    <a16:creationId xmlns:a16="http://schemas.microsoft.com/office/drawing/2014/main" id="{5995F986-5380-4BFE-865A-7BD2778F0B73}"/>
                  </a:ext>
                </a:extLst>
              </p:cNvPr>
              <p:cNvSpPr txBox="1">
                <a:spLocks noRot="1" noChangeAspect="1" noMove="1" noResize="1" noEditPoints="1" noAdjustHandles="1" noChangeArrowheads="1" noChangeShapeType="1" noTextEdit="1"/>
              </p:cNvSpPr>
              <p:nvPr/>
            </p:nvSpPr>
            <p:spPr>
              <a:xfrm>
                <a:off x="442803" y="1067823"/>
                <a:ext cx="1413657"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95F7A451-F5A2-4C2B-8E92-B37CA54C91FD}"/>
                  </a:ext>
                </a:extLst>
              </p:cNvPr>
              <p:cNvSpPr/>
              <p:nvPr/>
            </p:nvSpPr>
            <p:spPr>
              <a:xfrm>
                <a:off x="5465500" y="1011969"/>
                <a:ext cx="556426" cy="49244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𝑀</m:t>
                          </m:r>
                        </m:e>
                        <m:sup>
                          <m:r>
                            <a:rPr lang="en-US" sz="2600" i="1">
                              <a:latin typeface="Cambria Math" panose="02040503050406030204" pitchFamily="18" charset="0"/>
                            </a:rPr>
                            <m:t>∗</m:t>
                          </m:r>
                        </m:sup>
                      </m:sSup>
                    </m:oMath>
                  </m:oMathPara>
                </a14:m>
                <a:endParaRPr lang="en-US" sz="2600"/>
              </a:p>
            </p:txBody>
          </p:sp>
        </mc:Choice>
        <mc:Fallback>
          <p:sp>
            <p:nvSpPr>
              <p:cNvPr id="3" name="Rectangle 2">
                <a:extLst>
                  <a:ext uri="{FF2B5EF4-FFF2-40B4-BE49-F238E27FC236}">
                    <a16:creationId xmlns:a16="http://schemas.microsoft.com/office/drawing/2014/main" id="{95F7A451-F5A2-4C2B-8E92-B37CA54C91FD}"/>
                  </a:ext>
                </a:extLst>
              </p:cNvPr>
              <p:cNvSpPr>
                <a:spLocks noRot="1" noChangeAspect="1" noMove="1" noResize="1" noEditPoints="1" noAdjustHandles="1" noChangeArrowheads="1" noChangeShapeType="1" noTextEdit="1"/>
              </p:cNvSpPr>
              <p:nvPr/>
            </p:nvSpPr>
            <p:spPr>
              <a:xfrm>
                <a:off x="5465500" y="1011969"/>
                <a:ext cx="556426" cy="4924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963DA07E-AB13-45EE-8ED2-CA9227E3728D}"/>
                  </a:ext>
                </a:extLst>
              </p:cNvPr>
              <p:cNvSpPr/>
              <p:nvPr/>
            </p:nvSpPr>
            <p:spPr>
              <a:xfrm>
                <a:off x="7976847" y="658123"/>
                <a:ext cx="44691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a:p>
            </p:txBody>
          </p:sp>
        </mc:Choice>
        <mc:Fallback>
          <p:sp>
            <p:nvSpPr>
              <p:cNvPr id="8" name="Rectangle 7">
                <a:extLst>
                  <a:ext uri="{FF2B5EF4-FFF2-40B4-BE49-F238E27FC236}">
                    <a16:creationId xmlns:a16="http://schemas.microsoft.com/office/drawing/2014/main" id="{963DA07E-AB13-45EE-8ED2-CA9227E3728D}"/>
                  </a:ext>
                </a:extLst>
              </p:cNvPr>
              <p:cNvSpPr>
                <a:spLocks noRot="1" noChangeAspect="1" noMove="1" noResize="1" noEditPoints="1" noAdjustHandles="1" noChangeArrowheads="1" noChangeShapeType="1" noTextEdit="1"/>
              </p:cNvSpPr>
              <p:nvPr/>
            </p:nvSpPr>
            <p:spPr>
              <a:xfrm>
                <a:off x="7976847" y="658123"/>
                <a:ext cx="446917" cy="523220"/>
              </a:xfrm>
              <a:prstGeom prst="rect">
                <a:avLst/>
              </a:prstGeom>
              <a:blipFill>
                <a:blip r:embed="rId6"/>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35B3B036-371F-46B5-A623-7E06F04BED3B}"/>
              </a:ext>
            </a:extLst>
          </p:cNvPr>
          <p:cNvSpPr txBox="1"/>
          <p:nvPr/>
        </p:nvSpPr>
        <p:spPr>
          <a:xfrm>
            <a:off x="623392" y="2132856"/>
            <a:ext cx="3581430" cy="523220"/>
          </a:xfrm>
          <a:prstGeom prst="rect">
            <a:avLst/>
          </a:prstGeom>
          <a:noFill/>
        </p:spPr>
        <p:txBody>
          <a:bodyPr wrap="none" rtlCol="0">
            <a:spAutoFit/>
          </a:bodyPr>
          <a:lstStyle/>
          <a:p>
            <a:r>
              <a:rPr lang="en-US"/>
              <a:t>H(M*)=?H(M)=mHash</a:t>
            </a:r>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E7289D9A-1054-4D7A-A4C4-6082AF465857}"/>
                  </a:ext>
                </a:extLst>
              </p:cNvPr>
              <p:cNvSpPr/>
              <p:nvPr/>
            </p:nvSpPr>
            <p:spPr>
              <a:xfrm>
                <a:off x="4400792" y="2936557"/>
                <a:ext cx="556426" cy="4924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600" b="0" i="1" smtClean="0">
                          <a:solidFill>
                            <a:srgbClr val="FF0000"/>
                          </a:solidFill>
                          <a:latin typeface="Cambria Math" panose="02040503050406030204" pitchFamily="18" charset="0"/>
                        </a:rPr>
                        <m:t>?</m:t>
                      </m:r>
                    </m:oMath>
                  </m:oMathPara>
                </a14:m>
                <a:endParaRPr lang="en-US" sz="2600">
                  <a:solidFill>
                    <a:srgbClr val="FF0000"/>
                  </a:solidFill>
                </a:endParaRPr>
              </a:p>
            </p:txBody>
          </p:sp>
        </mc:Choice>
        <mc:Fallback>
          <p:sp>
            <p:nvSpPr>
              <p:cNvPr id="10" name="Rectangle 9">
                <a:extLst>
                  <a:ext uri="{FF2B5EF4-FFF2-40B4-BE49-F238E27FC236}">
                    <a16:creationId xmlns:a16="http://schemas.microsoft.com/office/drawing/2014/main" id="{E7289D9A-1054-4D7A-A4C4-6082AF465857}"/>
                  </a:ext>
                </a:extLst>
              </p:cNvPr>
              <p:cNvSpPr>
                <a:spLocks noRot="1" noChangeAspect="1" noMove="1" noResize="1" noEditPoints="1" noAdjustHandles="1" noChangeArrowheads="1" noChangeShapeType="1" noTextEdit="1"/>
              </p:cNvSpPr>
              <p:nvPr/>
            </p:nvSpPr>
            <p:spPr>
              <a:xfrm>
                <a:off x="4400792" y="2936557"/>
                <a:ext cx="556426" cy="492443"/>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520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solidFill>
                  <a:srgbClr val="FF0000"/>
                </a:solidFill>
              </a:rPr>
              <a:t>DSA,</a:t>
            </a:r>
            <a:r>
              <a:rPr lang="en-US"/>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349409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6757"/>
            <a:ext cx="8229600" cy="1097280"/>
          </a:xfrm>
        </p:spPr>
        <p:txBody>
          <a:bodyPr wrap="square">
            <a:noAutofit/>
          </a:bodyPr>
          <a:lstStyle/>
          <a:p>
            <a:r>
              <a:rPr lang="en-US" altLang="en-US" sz="3600">
                <a:ea typeface="ヒラギノ角ゴ Pro W3" charset="-128"/>
              </a:rPr>
              <a:t>The Digital Signature Algorithm (</a:t>
            </a:r>
            <a:r>
              <a:rPr lang="en-US" altLang="en-US" sz="3600" spc="-450">
                <a:ea typeface="ヒラギノ角ゴ Pro W3" charset="-128"/>
              </a:rPr>
              <a:t>D S </a:t>
            </a:r>
            <a:r>
              <a:rPr lang="en-US" altLang="en-US" sz="3600">
                <a:ea typeface="ヒラギノ角ゴ Pro W3" charset="-128"/>
              </a:rPr>
              <a:t>A)</a:t>
            </a:r>
            <a:endParaRPr lang="en-US"/>
          </a:p>
        </p:txBody>
      </p:sp>
      <p:pic>
        <p:nvPicPr>
          <p:cNvPr id="5" name="Picture 4">
            <a:extLst>
              <a:ext uri="{FF2B5EF4-FFF2-40B4-BE49-F238E27FC236}">
                <a16:creationId xmlns:a16="http://schemas.microsoft.com/office/drawing/2014/main" id="{65995DF9-5FFD-48B2-A3C6-ED333953A265}"/>
              </a:ext>
            </a:extLst>
          </p:cNvPr>
          <p:cNvPicPr>
            <a:picLocks noChangeAspect="1"/>
          </p:cNvPicPr>
          <p:nvPr/>
        </p:nvPicPr>
        <p:blipFill>
          <a:blip r:embed="rId3"/>
          <a:stretch>
            <a:fillRect/>
          </a:stretch>
        </p:blipFill>
        <p:spPr>
          <a:xfrm>
            <a:off x="1173386" y="1543742"/>
            <a:ext cx="9459118" cy="4837585"/>
          </a:xfrm>
          <a:prstGeom prst="rect">
            <a:avLst/>
          </a:prstGeom>
        </p:spPr>
      </p:pic>
      <p:sp>
        <p:nvSpPr>
          <p:cNvPr id="6" name="Rectangle 5">
            <a:extLst>
              <a:ext uri="{FF2B5EF4-FFF2-40B4-BE49-F238E27FC236}">
                <a16:creationId xmlns:a16="http://schemas.microsoft.com/office/drawing/2014/main" id="{C341F391-CF53-4DFE-8F56-4EEB33F73AC5}"/>
              </a:ext>
            </a:extLst>
          </p:cNvPr>
          <p:cNvSpPr/>
          <p:nvPr/>
        </p:nvSpPr>
        <p:spPr>
          <a:xfrm>
            <a:off x="911424" y="908720"/>
            <a:ext cx="3029419" cy="523220"/>
          </a:xfrm>
          <a:prstGeom prst="rect">
            <a:avLst/>
          </a:prstGeom>
        </p:spPr>
        <p:txBody>
          <a:bodyPr wrap="none">
            <a:spAutoFit/>
          </a:bodyPr>
          <a:lstStyle/>
          <a:p>
            <a:pPr marL="457200" indent="-457200">
              <a:buFont typeface="Wingdings" panose="05000000000000000000" pitchFamily="2" charset="2"/>
              <a:buChar char="Ø"/>
            </a:pPr>
            <a:r>
              <a:rPr lang="en-US"/>
              <a:t>DSA Parameters</a:t>
            </a:r>
          </a:p>
        </p:txBody>
      </p:sp>
    </p:spTree>
    <p:extLst>
      <p:ext uri="{BB962C8B-B14F-4D97-AF65-F5344CB8AC3E}">
        <p14:creationId xmlns:p14="http://schemas.microsoft.com/office/powerpoint/2010/main" val="23116919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75331"/>
            <a:ext cx="8229600" cy="1097280"/>
          </a:xfrm>
        </p:spPr>
        <p:txBody>
          <a:bodyPr wrap="square">
            <a:noAutofit/>
          </a:bodyPr>
          <a:lstStyle/>
          <a:p>
            <a:r>
              <a:rPr lang="en-US" altLang="en-US" sz="3600">
                <a:ea typeface="ヒラギノ角ゴ Pro W3" charset="-128"/>
              </a:rPr>
              <a:t>The Digital Signature Algorithm (</a:t>
            </a:r>
            <a:r>
              <a:rPr lang="en-US" altLang="en-US" sz="3600" spc="-450">
                <a:ea typeface="ヒラギノ角ゴ Pro W3" charset="-128"/>
              </a:rPr>
              <a:t>D S </a:t>
            </a:r>
            <a:r>
              <a:rPr lang="en-US" altLang="en-US" sz="3600">
                <a:ea typeface="ヒラギノ角ゴ Pro W3" charset="-128"/>
              </a:rPr>
              <a:t>A)</a:t>
            </a:r>
            <a:endParaRPr lang="en-US"/>
          </a:p>
        </p:txBody>
      </p:sp>
      <p:sp>
        <p:nvSpPr>
          <p:cNvPr id="6" name="Rectangle 5">
            <a:extLst>
              <a:ext uri="{FF2B5EF4-FFF2-40B4-BE49-F238E27FC236}">
                <a16:creationId xmlns:a16="http://schemas.microsoft.com/office/drawing/2014/main" id="{C341F391-CF53-4DFE-8F56-4EEB33F73AC5}"/>
              </a:ext>
            </a:extLst>
          </p:cNvPr>
          <p:cNvSpPr/>
          <p:nvPr/>
        </p:nvSpPr>
        <p:spPr>
          <a:xfrm>
            <a:off x="671601" y="1031629"/>
            <a:ext cx="2747291" cy="523220"/>
          </a:xfrm>
          <a:prstGeom prst="rect">
            <a:avLst/>
          </a:prstGeom>
        </p:spPr>
        <p:txBody>
          <a:bodyPr wrap="none">
            <a:spAutoFit/>
          </a:bodyPr>
          <a:lstStyle/>
          <a:p>
            <a:r>
              <a:rPr lang="en-US" b="1"/>
              <a:t>DSA Parameters</a:t>
            </a:r>
          </a:p>
        </p:txBody>
      </p:sp>
      <p:pic>
        <p:nvPicPr>
          <p:cNvPr id="3" name="Picture 2">
            <a:extLst>
              <a:ext uri="{FF2B5EF4-FFF2-40B4-BE49-F238E27FC236}">
                <a16:creationId xmlns:a16="http://schemas.microsoft.com/office/drawing/2014/main" id="{1E948078-B083-4006-AF62-FAE026146F91}"/>
              </a:ext>
            </a:extLst>
          </p:cNvPr>
          <p:cNvPicPr>
            <a:picLocks noChangeAspect="1"/>
          </p:cNvPicPr>
          <p:nvPr/>
        </p:nvPicPr>
        <p:blipFill>
          <a:blip r:embed="rId3"/>
          <a:stretch>
            <a:fillRect/>
          </a:stretch>
        </p:blipFill>
        <p:spPr>
          <a:xfrm>
            <a:off x="5855694" y="1334714"/>
            <a:ext cx="3108345" cy="2016224"/>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BAB87AA-1A76-482E-837C-3D572E7578BC}"/>
                  </a:ext>
                </a:extLst>
              </p:cNvPr>
              <p:cNvSpPr txBox="1"/>
              <p:nvPr/>
            </p:nvSpPr>
            <p:spPr>
              <a:xfrm>
                <a:off x="968914" y="1671529"/>
                <a:ext cx="3782895"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𝐿</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𝑝</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𝐿</m:t>
                        </m:r>
                      </m:sup>
                    </m:sSup>
                    <m:r>
                      <a:rPr lang="en-US" i="1" dirty="0">
                        <a:latin typeface="Cambria Math" panose="02040503050406030204" pitchFamily="18" charset="0"/>
                      </a:rPr>
                      <m:t>, </m:t>
                    </m:r>
                    <m:r>
                      <a:rPr lang="en-US" i="1" dirty="0">
                        <a:latin typeface="Cambria Math" panose="02040503050406030204" pitchFamily="18" charset="0"/>
                      </a:rPr>
                      <m:t>𝑝</m:t>
                    </m:r>
                    <m:r>
                      <a:rPr lang="en-US" i="1" dirty="0">
                        <a:latin typeface="Cambria Math" panose="02040503050406030204" pitchFamily="18" charset="0"/>
                      </a:rPr>
                      <m:t>−1⋮</m:t>
                    </m:r>
                    <m:r>
                      <a:rPr lang="en-US" i="1" dirty="0" err="1">
                        <a:latin typeface="Cambria Math" panose="02040503050406030204" pitchFamily="18" charset="0"/>
                      </a:rPr>
                      <m:t>𝑞</m:t>
                    </m:r>
                  </m:oMath>
                </a14:m>
                <a:r>
                  <a:rPr lang="en-US"/>
                  <a:t> </a:t>
                </a:r>
              </a:p>
            </p:txBody>
          </p:sp>
        </mc:Choice>
        <mc:Fallback>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968914" y="1671529"/>
                <a:ext cx="3782895"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5FEAE05E-29C3-4917-873A-CBD18F0AF47C}"/>
                  </a:ext>
                </a:extLst>
              </p:cNvPr>
              <p:cNvSpPr txBox="1"/>
              <p:nvPr/>
            </p:nvSpPr>
            <p:spPr>
              <a:xfrm>
                <a:off x="942738" y="2165588"/>
                <a:ext cx="2502288" cy="430887"/>
              </a:xfrm>
              <a:prstGeom prst="rect">
                <a:avLst/>
              </a:prstGeom>
              <a:noFill/>
            </p:spPr>
            <p:txBody>
              <a:bodyPr wrap="none" lIns="0" tIns="0" rIns="0" bIns="0" rtlCol="0">
                <a:spAutoFit/>
              </a:bodyPr>
              <a:lstStyle/>
              <a:p>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𝑁</m:t>
                        </m:r>
                        <m:r>
                          <a:rPr lang="en-US" i="1">
                            <a:latin typeface="Cambria Math" panose="02040503050406030204" pitchFamily="18" charset="0"/>
                          </a:rPr>
                          <m:t>−1</m:t>
                        </m:r>
                      </m:sup>
                    </m:sSup>
                    <m:r>
                      <a:rPr lang="en-US" i="1">
                        <a:latin typeface="Cambria Math" panose="02040503050406030204" pitchFamily="18" charset="0"/>
                      </a:rPr>
                      <m:t>&lt;</m:t>
                    </m:r>
                    <m:r>
                      <a:rPr lang="en-US" i="1">
                        <a:latin typeface="Cambria Math" panose="02040503050406030204" pitchFamily="18" charset="0"/>
                      </a:rPr>
                      <m:t>𝑞</m:t>
                    </m:r>
                    <m:r>
                      <a:rPr lang="en-US" i="1">
                        <a:latin typeface="Cambria Math" panose="02040503050406030204" pitchFamily="18" charset="0"/>
                      </a:rPr>
                      <m:t>&lt;</m:t>
                    </m:r>
                    <m:sSup>
                      <m:sSupPr>
                        <m:ctrlPr>
                          <a:rPr lang="en-US" i="1" dirty="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𝑁</m:t>
                        </m:r>
                      </m:sup>
                    </m:sSup>
                  </m:oMath>
                </a14:m>
                <a:r>
                  <a:rPr lang="en-US"/>
                  <a:t>  </a:t>
                </a:r>
              </a:p>
            </p:txBody>
          </p:sp>
        </mc:Choice>
        <mc:Fallback>
          <p:sp>
            <p:nvSpPr>
              <p:cNvPr id="7" name="TextBox 6">
                <a:extLst>
                  <a:ext uri="{FF2B5EF4-FFF2-40B4-BE49-F238E27FC236}">
                    <a16:creationId xmlns:a16="http://schemas.microsoft.com/office/drawing/2014/main" id="{5FEAE05E-29C3-4917-873A-CBD18F0AF47C}"/>
                  </a:ext>
                </a:extLst>
              </p:cNvPr>
              <p:cNvSpPr txBox="1">
                <a:spLocks noRot="1" noChangeAspect="1" noMove="1" noResize="1" noEditPoints="1" noAdjustHandles="1" noChangeArrowheads="1" noChangeShapeType="1" noTextEdit="1"/>
              </p:cNvSpPr>
              <p:nvPr/>
            </p:nvSpPr>
            <p:spPr>
              <a:xfrm>
                <a:off x="942738" y="2165588"/>
                <a:ext cx="2502288"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031E1B5-D1EA-4AF7-978D-FC109411CF66}"/>
                  </a:ext>
                </a:extLst>
              </p:cNvPr>
              <p:cNvSpPr txBox="1"/>
              <p:nvPr/>
            </p:nvSpPr>
            <p:spPr>
              <a:xfrm>
                <a:off x="834055" y="2648019"/>
                <a:ext cx="2870208" cy="464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𝑔</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𝐺𝐹</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𝑝</m:t>
                          </m:r>
                        </m:e>
                      </m:d>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m:oMathPara>
                </a14:m>
                <a:endParaRPr lang="en-US"/>
              </a:p>
            </p:txBody>
          </p:sp>
        </mc:Choice>
        <mc:Fallback>
          <p:sp>
            <p:nvSpPr>
              <p:cNvPr id="8" name="TextBox 7">
                <a:extLst>
                  <a:ext uri="{FF2B5EF4-FFF2-40B4-BE49-F238E27FC236}">
                    <a16:creationId xmlns:a16="http://schemas.microsoft.com/office/drawing/2014/main" id="{1031E1B5-D1EA-4AF7-978D-FC109411CF66}"/>
                  </a:ext>
                </a:extLst>
              </p:cNvPr>
              <p:cNvSpPr txBox="1">
                <a:spLocks noRot="1" noChangeAspect="1" noMove="1" noResize="1" noEditPoints="1" noAdjustHandles="1" noChangeArrowheads="1" noChangeShapeType="1" noTextEdit="1"/>
              </p:cNvSpPr>
              <p:nvPr/>
            </p:nvSpPr>
            <p:spPr>
              <a:xfrm>
                <a:off x="834055" y="2648019"/>
                <a:ext cx="2870208" cy="46410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30AC7BC-F09E-4B30-99F2-6055A1247178}"/>
                  </a:ext>
                </a:extLst>
              </p:cNvPr>
              <p:cNvSpPr txBox="1"/>
              <p:nvPr/>
            </p:nvSpPr>
            <p:spPr>
              <a:xfrm>
                <a:off x="1120551" y="4307166"/>
                <a:ext cx="4044120" cy="430887"/>
              </a:xfrm>
              <a:prstGeom prst="rect">
                <a:avLst/>
              </a:prstGeom>
              <a:noFill/>
            </p:spPr>
            <p:txBody>
              <a:bodyPr wrap="none" lIns="0" tIns="0" rIns="0" bIns="0" rtlCol="0">
                <a:spAutoFit/>
              </a:bodyPr>
              <a:lstStyle/>
              <a:p>
                <a:r>
                  <a:rPr lang="en-US">
                    <a:ea typeface="Cambria Math" panose="02040503050406030204" pitchFamily="18" charset="0"/>
                  </a:rPr>
                  <a:t>Secret key: </a:t>
                </a:r>
                <a14:m>
                  <m:oMath xmlns:m="http://schemas.openxmlformats.org/officeDocument/2006/math">
                    <m:r>
                      <a:rPr lang="en-US" i="1">
                        <a:solidFill>
                          <a:srgbClr val="FF0000"/>
                        </a:solidFill>
                        <a:latin typeface="Cambria Math" panose="02040503050406030204" pitchFamily="18" charset="0"/>
                        <a:ea typeface="Cambria Math" panose="02040503050406030204" pitchFamily="18" charset="0"/>
                      </a:rPr>
                      <m:t>𝑥</m:t>
                    </m:r>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a:p>
            </p:txBody>
          </p:sp>
        </mc:Choice>
        <mc:Fallback>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20551" y="4307166"/>
                <a:ext cx="4044120" cy="430887"/>
              </a:xfrm>
              <a:prstGeom prst="rect">
                <a:avLst/>
              </a:prstGeom>
              <a:blipFill>
                <a:blip r:embed="rId7"/>
                <a:stretch>
                  <a:fillRect l="-5430" t="-25714"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3775ABF-4538-41F3-A403-0A7FA85CA49D}"/>
                  </a:ext>
                </a:extLst>
              </p:cNvPr>
              <p:cNvSpPr txBox="1"/>
              <p:nvPr/>
            </p:nvSpPr>
            <p:spPr>
              <a:xfrm>
                <a:off x="1127448" y="4822567"/>
                <a:ext cx="4466607" cy="464101"/>
              </a:xfrm>
              <a:prstGeom prst="rect">
                <a:avLst/>
              </a:prstGeom>
              <a:noFill/>
            </p:spPr>
            <p:txBody>
              <a:bodyPr wrap="none" lIns="0" tIns="0" rIns="0" bIns="0" rtlCol="0">
                <a:spAutoFit/>
              </a:bodyPr>
              <a:lstStyle/>
              <a:p>
                <a:r>
                  <a:rPr lang="en-US">
                    <a:ea typeface="Cambria Math" panose="02040503050406030204" pitchFamily="18" charset="0"/>
                  </a:rPr>
                  <a:t>Public key: y</a:t>
                </a:r>
                <a14:m>
                  <m:oMath xmlns:m="http://schemas.openxmlformats.org/officeDocument/2006/math">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𝑔</m:t>
                        </m:r>
                      </m:e>
                      <m:sup>
                        <m:r>
                          <a:rPr lang="en-US" i="1">
                            <a:latin typeface="Cambria Math" panose="02040503050406030204" pitchFamily="18" charset="0"/>
                            <a:ea typeface="Cambria Math" panose="02040503050406030204" pitchFamily="18" charset="0"/>
                          </a:rPr>
                          <m:t>𝑥</m:t>
                        </m:r>
                      </m:sup>
                    </m:sSup>
                    <m:r>
                      <m:rPr>
                        <m:sty m:val="p"/>
                      </m:rPr>
                      <a:rPr lang="en-US">
                        <a:latin typeface="Cambria Math" panose="02040503050406030204" pitchFamily="18" charset="0"/>
                        <a:ea typeface="Cambria Math" panose="02040503050406030204" pitchFamily="18" charset="0"/>
                      </a:rPr>
                      <m:t>mod</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𝑝</m:t>
                    </m:r>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ℤ</m:t>
                        </m:r>
                      </m:e>
                      <m:sub>
                        <m:r>
                          <a:rPr lang="en-US" i="1">
                            <a:latin typeface="Cambria Math" panose="02040503050406030204" pitchFamily="18" charset="0"/>
                            <a:ea typeface="Cambria Math" panose="02040503050406030204" pitchFamily="18" charset="0"/>
                          </a:rPr>
                          <m:t>𝑝</m:t>
                        </m:r>
                      </m:sub>
                    </m:sSub>
                  </m:oMath>
                </a14:m>
                <a:endParaRPr lang="en-US"/>
              </a:p>
            </p:txBody>
          </p:sp>
        </mc:Choice>
        <mc:Fallback>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27448" y="4822567"/>
                <a:ext cx="4466607" cy="464101"/>
              </a:xfrm>
              <a:prstGeom prst="rect">
                <a:avLst/>
              </a:prstGeom>
              <a:blipFill>
                <a:blip r:embed="rId8"/>
                <a:stretch>
                  <a:fillRect l="-4911" t="-23684" b="-39474"/>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p:nvPr/>
        </p:nvCxnSpPr>
        <p:spPr bwMode="auto">
          <a:xfrm>
            <a:off x="646337" y="3728138"/>
            <a:ext cx="59046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692973" y="3705089"/>
            <a:ext cx="4334776" cy="523220"/>
          </a:xfrm>
          <a:prstGeom prst="rect">
            <a:avLst/>
          </a:prstGeom>
        </p:spPr>
        <p:txBody>
          <a:bodyPr wrap="none">
            <a:spAutoFit/>
          </a:bodyPr>
          <a:lstStyle/>
          <a:p>
            <a:r>
              <a:rPr lang="en-US" b="1">
                <a:latin typeface="Times New Roman" panose="02020603050405020304" pitchFamily="18" charset="0"/>
                <a:cs typeface="Times New Roman" panose="02020603050405020304" pitchFamily="18" charset="0"/>
              </a:rPr>
              <a:t>Key generation (for signer)</a:t>
            </a:r>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6C442853-B0CB-4D3B-9AFE-48E5D7ACD780}"/>
                  </a:ext>
                </a:extLst>
              </p:cNvPr>
              <p:cNvSpPr/>
              <p:nvPr/>
            </p:nvSpPr>
            <p:spPr>
              <a:xfrm>
                <a:off x="443990" y="3115835"/>
                <a:ext cx="5833520" cy="53091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𝑙</m:t>
                      </m:r>
                      <m:r>
                        <a:rPr lang="en-US" i="1" dirty="0" smtClean="0">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i="1" dirty="0">
                          <a:latin typeface="Cambria Math" panose="02040503050406030204" pitchFamily="18" charset="0"/>
                        </a:rPr>
                        <m:t>min</m:t>
                      </m:r>
                      <m:r>
                        <a:rPr lang="en-US" i="1" dirty="0">
                          <a:latin typeface="Cambria Math" panose="02040503050406030204" pitchFamily="18" charset="0"/>
                        </a:rPr>
                        <m:t>⁡(</m:t>
                      </m:r>
                      <m:r>
                        <a:rPr lang="en-US" i="1" dirty="0">
                          <a:latin typeface="Cambria Math" panose="02040503050406030204" pitchFamily="18" charset="0"/>
                        </a:rPr>
                        <m:t>𝐿</m:t>
                      </m:r>
                      <m:r>
                        <a:rPr lang="en-US" i="1" dirty="0">
                          <a:latin typeface="Cambria Math" panose="02040503050406030204" pitchFamily="18" charset="0"/>
                        </a:rPr>
                        <m:t>,</m:t>
                      </m:r>
                      <m:r>
                        <a:rPr lang="en-US" i="1" dirty="0">
                          <a:latin typeface="Cambria Math" panose="02040503050406030204" pitchFamily="18" charset="0"/>
                        </a:rPr>
                        <m:t>𝑁</m:t>
                      </m:r>
                      <m:r>
                        <a:rPr lang="en-US" i="1" dirty="0">
                          <a:latin typeface="Cambria Math" panose="02040503050406030204" pitchFamily="18" charset="0"/>
                        </a:rPr>
                        <m:t>)</m:t>
                      </m:r>
                    </m:oMath>
                  </m:oMathPara>
                </a14:m>
                <a:endParaRPr lang="en-US"/>
              </a:p>
            </p:txBody>
          </p:sp>
        </mc:Choice>
        <mc:Fallback>
          <p:sp>
            <p:nvSpPr>
              <p:cNvPr id="15" name="Rectangle 14">
                <a:extLst>
                  <a:ext uri="{FF2B5EF4-FFF2-40B4-BE49-F238E27FC236}">
                    <a16:creationId xmlns:a16="http://schemas.microsoft.com/office/drawing/2014/main" id="{6C442853-B0CB-4D3B-9AFE-48E5D7ACD780}"/>
                  </a:ext>
                </a:extLst>
              </p:cNvPr>
              <p:cNvSpPr>
                <a:spLocks noRot="1" noChangeAspect="1" noMove="1" noResize="1" noEditPoints="1" noAdjustHandles="1" noChangeArrowheads="1" noChangeShapeType="1" noTextEdit="1"/>
              </p:cNvSpPr>
              <p:nvPr/>
            </p:nvSpPr>
            <p:spPr>
              <a:xfrm>
                <a:off x="443990" y="3115835"/>
                <a:ext cx="5833520" cy="53091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76C3BF2A-4F2C-4FC5-9E47-DB4D1E412ED6}"/>
                  </a:ext>
                </a:extLst>
              </p:cNvPr>
              <p:cNvSpPr/>
              <p:nvPr/>
            </p:nvSpPr>
            <p:spPr>
              <a:xfrm>
                <a:off x="692972" y="5351332"/>
                <a:ext cx="9939531" cy="954107"/>
              </a:xfrm>
              <a:prstGeom prst="rect">
                <a:avLst/>
              </a:prstGeom>
            </p:spPr>
            <p:txBody>
              <a:bodyPr wrap="square">
                <a:spAutoFit/>
              </a:bodyPr>
              <a:lstStyle/>
              <a:p>
                <a:r>
                  <a:rPr lang="en-US" b="1"/>
                  <a:t>Key distribution</a:t>
                </a:r>
              </a:p>
              <a:p>
                <a:pPr marL="457200"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Verifiers have to know the signer’s public key </a:t>
                </a:r>
                <a14:m>
                  <m:oMath xmlns:m="http://schemas.openxmlformats.org/officeDocument/2006/math">
                    <m:r>
                      <a:rPr lang="en-US" i="1" dirty="0">
                        <a:latin typeface="Cambria Math" panose="02040503050406030204" pitchFamily="18" charset="0"/>
                        <a:cs typeface="Times New Roman" panose="02020603050405020304" pitchFamily="18" charset="0"/>
                      </a:rPr>
                      <m:t>𝑦</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𝑥</m:t>
                        </m:r>
                      </m:sup>
                    </m:sSup>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𝑚𝑜𝑑</m:t>
                    </m:r>
                    <m:r>
                      <a:rPr lang="en-US" b="0" i="1" dirty="0" smtClean="0">
                        <a:latin typeface="Cambria Math" panose="02040503050406030204" pitchFamily="18" charset="0"/>
                        <a:cs typeface="Times New Roman" panose="02020603050405020304" pitchFamily="18" charset="0"/>
                      </a:rPr>
                      <m:t> </m:t>
                    </m:r>
                    <m:r>
                      <a:rPr lang="en-US" b="0" i="1" dirty="0" smtClean="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m:t>
                    </m:r>
                  </m:oMath>
                </a14:m>
                <a:endParaRPr lang="en-US">
                  <a:latin typeface="Times New Roman" panose="02020603050405020304" pitchFamily="18" charset="0"/>
                  <a:cs typeface="Times New Roman" panose="02020603050405020304" pitchFamily="18" charset="0"/>
                </a:endParaRPr>
              </a:p>
            </p:txBody>
          </p:sp>
        </mc:Choice>
        <mc:Fallback>
          <p:sp>
            <p:nvSpPr>
              <p:cNvPr id="16" name="Rectangle 15">
                <a:extLst>
                  <a:ext uri="{FF2B5EF4-FFF2-40B4-BE49-F238E27FC236}">
                    <a16:creationId xmlns:a16="http://schemas.microsoft.com/office/drawing/2014/main" id="{76C3BF2A-4F2C-4FC5-9E47-DB4D1E412ED6}"/>
                  </a:ext>
                </a:extLst>
              </p:cNvPr>
              <p:cNvSpPr>
                <a:spLocks noRot="1" noChangeAspect="1" noMove="1" noResize="1" noEditPoints="1" noAdjustHandles="1" noChangeArrowheads="1" noChangeShapeType="1" noTextEdit="1"/>
              </p:cNvSpPr>
              <p:nvPr/>
            </p:nvSpPr>
            <p:spPr>
              <a:xfrm>
                <a:off x="692972" y="5351332"/>
                <a:ext cx="9939531" cy="954107"/>
              </a:xfrm>
              <a:prstGeom prst="rect">
                <a:avLst/>
              </a:prstGeom>
              <a:blipFill>
                <a:blip r:embed="rId10"/>
                <a:stretch>
                  <a:fillRect l="-1288" t="-7051" b="-17308"/>
                </a:stretch>
              </a:blipFill>
            </p:spPr>
            <p:txBody>
              <a:bodyPr/>
              <a:lstStyle/>
              <a:p>
                <a:r>
                  <a:rPr lang="en-US">
                    <a:noFill/>
                  </a:rPr>
                  <a:t> </a:t>
                </a:r>
              </a:p>
            </p:txBody>
          </p:sp>
        </mc:Fallback>
      </mc:AlternateContent>
    </p:spTree>
    <p:extLst>
      <p:ext uri="{BB962C8B-B14F-4D97-AF65-F5344CB8AC3E}">
        <p14:creationId xmlns:p14="http://schemas.microsoft.com/office/powerpoint/2010/main" val="4012369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88640"/>
            <a:ext cx="8229600" cy="553998"/>
          </a:xfrm>
        </p:spPr>
        <p:txBody>
          <a:bodyPr wrap="square">
            <a:noAutofit/>
          </a:bodyPr>
          <a:lstStyle/>
          <a:p>
            <a:r>
              <a:rPr lang="en-US" altLang="en-US" sz="3500">
                <a:ea typeface="ヒラギノ角ゴ Pro W3" charset="-128"/>
              </a:rPr>
              <a:t>The Digital Signature Algorithm (</a:t>
            </a:r>
            <a:r>
              <a:rPr lang="en-US" altLang="en-US" sz="3500" spc="-450">
                <a:ea typeface="ヒラギノ角ゴ Pro W3" charset="-128"/>
              </a:rPr>
              <a:t>D S </a:t>
            </a:r>
            <a:r>
              <a:rPr lang="en-US" altLang="en-US" sz="3500">
                <a:ea typeface="ヒラギノ角ゴ Pro W3" charset="-128"/>
              </a:rPr>
              <a:t>A)</a:t>
            </a:r>
            <a:endParaRPr lang="en-US" sz="35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911425" y="908720"/>
                <a:ext cx="8496944" cy="2331407"/>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spcBef>
                    <a:spcPts val="600"/>
                  </a:spcBef>
                  <a:buFont typeface="Arial" panose="020B0604020202020204" pitchFamily="34" charset="0"/>
                  <a:buChar char="•"/>
                </a:pPr>
                <a:r>
                  <a:rPr lang="en-US">
                    <a:ea typeface="Cambria Math" panose="02040503050406030204" pitchFamily="18" charset="0"/>
                  </a:rPr>
                  <a:t>Choose secret for each message: </a:t>
                </a:r>
                <a14:m>
                  <m:oMath xmlns:m="http://schemas.openxmlformats.org/officeDocument/2006/math">
                    <m:r>
                      <a:rPr lang="en-US" i="1" dirty="0">
                        <a:latin typeface="Cambria Math" panose="02040503050406030204" pitchFamily="18" charset="0"/>
                        <a:ea typeface="Cambria Math" panose="02040503050406030204" pitchFamily="18" charset="0"/>
                      </a:rPr>
                      <m:t>𝑘</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m:t>
                        </m:r>
                      </m:e>
                      <m:sub>
                        <m:r>
                          <a:rPr lang="en-US" i="1" dirty="0">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𝑞</m:t>
                    </m:r>
                    <m:r>
                      <a:rPr lang="en-US" i="1">
                        <a:latin typeface="Cambria Math" panose="02040503050406030204" pitchFamily="18" charset="0"/>
                        <a:ea typeface="Cambria Math" panose="02040503050406030204" pitchFamily="18" charset="0"/>
                      </a:rPr>
                      <m:t>−1]</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911425" y="908720"/>
                <a:ext cx="8496944" cy="2331407"/>
              </a:xfrm>
              <a:prstGeom prst="rect">
                <a:avLst/>
              </a:prstGeom>
              <a:blipFill>
                <a:blip r:embed="rId3"/>
                <a:stretch>
                  <a:fillRect l="-1508" t="-2611" b="-6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5159897" y="1484785"/>
            <a:ext cx="65" cy="430887"/>
          </a:xfrm>
          <a:prstGeom prst="rect">
            <a:avLst/>
          </a:prstGeom>
          <a:noFill/>
        </p:spPr>
        <p:txBody>
          <a:bodyPr wrap="none" lIns="0" tIns="0" rIns="0" bIns="0" rtlCol="0">
            <a:spAutoFit/>
          </a:bodyPr>
          <a:lstStyle/>
          <a:p>
            <a:endParaRPr lang="en-US"/>
          </a:p>
        </p:txBody>
      </p:sp>
    </p:spTree>
    <p:extLst>
      <p:ext uri="{BB962C8B-B14F-4D97-AF65-F5344CB8AC3E}">
        <p14:creationId xmlns:p14="http://schemas.microsoft.com/office/powerpoint/2010/main" val="422731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244591"/>
            <a:ext cx="8229600" cy="553998"/>
          </a:xfrm>
        </p:spPr>
        <p:txBody>
          <a:bodyPr wrap="square">
            <a:noAutofit/>
          </a:bodyPr>
          <a:lstStyle/>
          <a:p>
            <a:r>
              <a:rPr lang="en-US" altLang="en-US" sz="3500">
                <a:ea typeface="ヒラギノ角ゴ Pro W3" charset="-128"/>
              </a:rPr>
              <a:t>The Digital Signature Algorithm (</a:t>
            </a:r>
            <a:r>
              <a:rPr lang="en-US" altLang="en-US" sz="3500" spc="-450">
                <a:ea typeface="ヒラギノ角ゴ Pro W3" charset="-128"/>
              </a:rPr>
              <a:t>D S </a:t>
            </a:r>
            <a:r>
              <a:rPr lang="en-US" altLang="en-US" sz="3500">
                <a:ea typeface="ヒラギノ角ゴ Pro W3" charset="-128"/>
              </a:rPr>
              <a:t>A)</a:t>
            </a:r>
            <a:endParaRPr lang="en-US" sz="35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767408" y="917437"/>
                <a:ext cx="8496944" cy="5949321"/>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buFont typeface="Arial" panose="020B0604020202020204" pitchFamily="34" charset="0"/>
                  <a:buChar char="•"/>
                </a:pPr>
                <a:r>
                  <a:rPr lang="en-US"/>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𝑔</m:t>
                        </m:r>
                      </m:e>
                      <m:sup>
                        <m:r>
                          <a:rPr lang="en-US" i="1" dirty="0">
                            <a:latin typeface="Cambria Math" panose="02040503050406030204" pitchFamily="18" charset="0"/>
                            <a:cs typeface="Times New Roman" panose="02020603050405020304" pitchFamily="18" charset="0"/>
                          </a:rPr>
                          <m:t>𝑘</m:t>
                        </m:r>
                      </m:sup>
                    </m:sSup>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𝑝</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𝑚𝑜𝑑</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𝑞</m:t>
                    </m:r>
                  </m:oMath>
                </a14:m>
                <a:r>
                  <a:rPr lang="en-US">
                    <a:cs typeface="Times New Roman" panose="02020603050405020304" pitchFamily="18" charset="0"/>
                  </a:rPr>
                  <a:t>                                                         </a:t>
                </a:r>
              </a:p>
              <a:p>
                <a:pPr lvl="1" algn="r"/>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𝑥</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𝑞</m:t>
                    </m:r>
                  </m:oMath>
                </a14:m>
                <a:endParaRPr lang="en-US"/>
              </a:p>
              <a:p>
                <a:r>
                  <a:rPr lang="en-US" b="1"/>
                  <a:t>Verifying a signature</a:t>
                </a:r>
              </a:p>
              <a:p>
                <a:pPr marL="914400" lvl="1" indent="-457200">
                  <a:buFont typeface="Arial" panose="020B0604020202020204" pitchFamily="34" charset="0"/>
                  <a:buChar char="•"/>
                </a:pPr>
                <a:r>
                  <a:rPr lang="en-US"/>
                  <a:t>Input </a:t>
                </a:r>
                <a14:m>
                  <m:oMath xmlns:m="http://schemas.openxmlformats.org/officeDocument/2006/math">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endParaRPr lang="en-US"/>
              </a:p>
              <a:p>
                <a:pPr marL="914400" lvl="1" indent="-457200">
                  <a:buFont typeface="Arial" panose="020B0604020202020204" pitchFamily="34" charset="0"/>
                  <a:buChar char="•"/>
                </a:pPr>
                <a:r>
                  <a:rPr lang="en-US"/>
                  <a:t>Compute:</a:t>
                </a:r>
              </a:p>
              <a:p>
                <a:r>
                  <a:rPr lang="en-US"/>
                  <a:t>	</a:t>
                </a:r>
                <a14:m>
                  <m:oMath xmlns:m="http://schemas.openxmlformats.org/officeDocument/2006/math">
                    <m:r>
                      <a:rPr lang="en-US" i="1" dirty="0">
                        <a:latin typeface="Cambria Math" panose="02040503050406030204" pitchFamily="18" charset="0"/>
                      </a:rPr>
                      <m:t>𝑤</m:t>
                    </m:r>
                    <m:sSup>
                      <m:sSupPr>
                        <m:ctrlPr>
                          <a:rPr lang="en-US" i="1" dirty="0">
                            <a:latin typeface="Cambria Math" panose="02040503050406030204" pitchFamily="18" charset="0"/>
                          </a:rPr>
                        </m:ctrlPr>
                      </m:sSupPr>
                      <m:e>
                        <m:r>
                          <a:rPr lang="en-US" i="1" dirty="0">
                            <a:latin typeface="Cambria Math" panose="02040503050406030204" pitchFamily="18" charset="0"/>
                          </a:rPr>
                          <m:t>=</m:t>
                        </m:r>
                        <m:r>
                          <a:rPr lang="en-US" i="1" dirty="0">
                            <a:latin typeface="Cambria Math" panose="02040503050406030204" pitchFamily="18" charset="0"/>
                          </a:rPr>
                          <m:t>𝑠</m:t>
                        </m:r>
                      </m:e>
                      <m:sup>
                        <m:r>
                          <a:rPr lang="en-US" i="1" dirty="0">
                            <a:latin typeface="Cambria Math" panose="02040503050406030204" pitchFamily="18" charset="0"/>
                          </a:rPr>
                          <m:t>−1</m:t>
                        </m:r>
                      </m:sup>
                    </m:sSup>
                    <m:r>
                      <a:rPr lang="en-US" i="1" dirty="0">
                        <a:latin typeface="Cambria Math" panose="02040503050406030204" pitchFamily="18" charset="0"/>
                      </a:rPr>
                      <m:t>𝑚𝑜𝑑</m:t>
                    </m:r>
                    <m:r>
                      <a:rPr lang="en-US" i="1" dirty="0">
                        <a:latin typeface="Cambria Math" panose="02040503050406030204" pitchFamily="18" charset="0"/>
                      </a:rPr>
                      <m:t> </m:t>
                    </m:r>
                    <m:r>
                      <a:rPr lang="en-US" i="1" dirty="0">
                        <a:latin typeface="Cambria Math" panose="02040503050406030204" pitchFamily="18" charset="0"/>
                      </a:rPr>
                      <m:t>𝑞</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𝑞</m:t>
                    </m:r>
                  </m:oMath>
                </a14:m>
                <a:endParaRPr lang="en-US"/>
              </a:p>
              <a:p>
                <a:pPr lvl="1"/>
                <a:r>
                  <a:rPr lang="en-US" sz="300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r>
                      <a:rPr lang="en-US" sz="3000" i="1">
                        <a:latin typeface="Cambria Math" panose="02040503050406030204" pitchFamily="18" charset="0"/>
                      </a:rPr>
                      <m:t>.</m:t>
                    </m:r>
                    <m:r>
                      <a:rPr lang="en-US" sz="3000" i="1">
                        <a:latin typeface="Cambria Math" panose="02040503050406030204" pitchFamily="18" charset="0"/>
                      </a:rPr>
                      <m:t>𝑤</m:t>
                    </m:r>
                  </m:oMath>
                </a14:m>
                <a:r>
                  <a:rPr lang="en-US" sz="3000" i="1"/>
                  <a:t> </a:t>
                </a:r>
                <a:r>
                  <a:rPr lang="en-US" sz="3000"/>
                  <a:t>mod</a:t>
                </a:r>
                <a:r>
                  <a:rPr lang="en-US" sz="3000" i="1"/>
                  <a:t> q</a:t>
                </a:r>
              </a:p>
              <a:p>
                <a:pPr lvl="1"/>
                <a:r>
                  <a:rPr lang="en-US" sz="3000" i="1"/>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𝐻</m:t>
                        </m:r>
                        <m:d>
                          <m:dPr>
                            <m:ctrlPr>
                              <a:rPr lang="en-US" sz="3000" i="1">
                                <a:latin typeface="Cambria Math" panose="02040503050406030204" pitchFamily="18" charset="0"/>
                              </a:rPr>
                            </m:ctrlPr>
                          </m:dPr>
                          <m:e>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e>
                        </m:d>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r>
                      <a:rPr lang="en-US" sz="3000" i="1">
                        <a:latin typeface="Cambria Math" panose="02040503050406030204" pitchFamily="18" charset="0"/>
                      </a:rPr>
                      <m:t>𝑘</m:t>
                    </m:r>
                  </m:oMath>
                </a14:m>
                <a:endParaRPr lang="en-US" sz="3000" i="1">
                  <a:latin typeface="Cambria Math" panose="02040503050406030204" pitchFamily="18" charset="0"/>
                </a:endParaRPr>
              </a:p>
              <a:p>
                <a:pPr lvl="1"/>
                <a:r>
                  <a:rPr lang="en-US" sz="3000"/>
                  <a:t>	</a:t>
                </a:r>
                <a14:m>
                  <m:oMath xmlns:m="http://schemas.openxmlformats.org/officeDocument/2006/math">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r>
                      <a:rPr lang="en-US" sz="3000" i="1">
                        <a:latin typeface="Cambria Math" panose="02040503050406030204" pitchFamily="18" charset="0"/>
                      </a:rPr>
                      <m:t>𝑤</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𝑚</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𝑟</m:t>
                            </m:r>
                          </m:e>
                        </m:d>
                      </m:e>
                      <m:sup>
                        <m:r>
                          <a:rPr lang="en-US" i="1">
                            <a:latin typeface="Cambria Math" panose="02040503050406030204" pitchFamily="18" charset="0"/>
                          </a:rPr>
                          <m:t>−1</m:t>
                        </m:r>
                      </m:sup>
                    </m:sSup>
                    <m:r>
                      <a:rPr lang="en-US" i="1">
                        <a:latin typeface="Cambria Math" panose="02040503050406030204" pitchFamily="18" charset="0"/>
                      </a:rPr>
                      <m:t>.</m:t>
                    </m:r>
                    <m:r>
                      <a:rPr lang="en-US" i="1">
                        <a:latin typeface="Cambria Math" panose="02040503050406030204" pitchFamily="18" charset="0"/>
                      </a:rPr>
                      <m:t>𝑘</m:t>
                    </m:r>
                  </m:oMath>
                </a14:m>
                <a:r>
                  <a:rPr lang="en-US" sz="3000"/>
                  <a:t> mod </a:t>
                </a:r>
                <a:r>
                  <a:rPr lang="en-US" sz="3000" i="1"/>
                  <a:t>q</a:t>
                </a:r>
              </a:p>
              <a:p>
                <a:pPr marL="914400" lvl="1" indent="-457200">
                  <a:buFont typeface="Arial" panose="020B0604020202020204" pitchFamily="34" charset="0"/>
                  <a:buChar char="•"/>
                </a:pPr>
                <a:r>
                  <a:rPr lang="en-US" sz="3000"/>
                  <a:t>Verify </a:t>
                </a:r>
                <a14:m>
                  <m:oMath xmlns:m="http://schemas.openxmlformats.org/officeDocument/2006/math">
                    <m:r>
                      <a:rPr lang="en-US" sz="3000" i="1">
                        <a:latin typeface="Cambria Math" panose="02040503050406030204" pitchFamily="18" charset="0"/>
                      </a:rPr>
                      <m:t>𝑣</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𝑦</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r>
                  <a:rPr lang="en-US" sz="3000" i="1">
                    <a:latin typeface="Cambria Math" panose="02040503050406030204" pitchFamily="18" charset="0"/>
                  </a:rPr>
                  <a:t>=</a:t>
                </a:r>
                <a:r>
                  <a:rPr lang="en-US" sz="300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sup>
                    </m:sSup>
                  </m:oMath>
                </a14:m>
                <a:r>
                  <a:rPr lang="en-US" sz="3000" i="1">
                    <a:latin typeface="Cambria Math" panose="02040503050406030204" pitchFamily="18" charset="0"/>
                  </a:rPr>
                  <a:t>.</a:t>
                </a:r>
                <a:r>
                  <a:rPr lang="en-US" sz="3000"/>
                  <a:t> </a:t>
                </a:r>
                <a14:m>
                  <m:oMath xmlns:m="http://schemas.openxmlformats.org/officeDocument/2006/math">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𝑢</m:t>
                            </m:r>
                          </m:e>
                          <m:sub>
                            <m:r>
                              <a:rPr lang="en-US" sz="3000" i="1">
                                <a:latin typeface="Cambria Math" panose="02040503050406030204" pitchFamily="18" charset="0"/>
                              </a:rPr>
                              <m:t>2</m:t>
                            </m:r>
                          </m:sub>
                        </m:sSub>
                      </m:sup>
                    </m:sSup>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1</m:t>
                            </m:r>
                          </m:sub>
                        </m:sSub>
                        <m:r>
                          <a:rPr lang="en-US" sz="3000" i="1">
                            <a:latin typeface="Cambria Math" panose="02040503050406030204" pitchFamily="18" charset="0"/>
                          </a:rPr>
                          <m:t>+</m:t>
                        </m:r>
                        <m:r>
                          <a:rPr lang="en-US" sz="3000" i="1" smtClean="0">
                            <a:solidFill>
                              <a:schemeClr val="accent2"/>
                            </a:solidFill>
                            <a:latin typeface="Cambria Math" panose="02040503050406030204" pitchFamily="18" charset="0"/>
                          </a:rPr>
                          <m:t>𝑥</m:t>
                        </m:r>
                        <m:r>
                          <a:rPr lang="en-US" sz="3000" i="1">
                            <a:latin typeface="Cambria Math" panose="02040503050406030204" pitchFamily="18" charset="0"/>
                          </a:rPr>
                          <m:t>.</m:t>
                        </m:r>
                        <m:sSub>
                          <m:sSubPr>
                            <m:ctrlPr>
                              <a:rPr lang="en-US" sz="3000" i="1">
                                <a:latin typeface="Cambria Math" panose="02040503050406030204" pitchFamily="18" charset="0"/>
                              </a:rPr>
                            </m:ctrlPr>
                          </m:sSubPr>
                          <m:e>
                            <m:r>
                              <a:rPr lang="en-US" sz="3000" i="1">
                                <a:latin typeface="Cambria Math" panose="02040503050406030204" pitchFamily="18" charset="0"/>
                              </a:rPr>
                              <m:t>𝑢</m:t>
                            </m:r>
                          </m:e>
                          <m:sub>
                            <m:r>
                              <a:rPr lang="en-US" sz="3000" i="1">
                                <a:latin typeface="Cambria Math" panose="02040503050406030204" pitchFamily="18" charset="0"/>
                              </a:rPr>
                              <m:t>2</m:t>
                            </m:r>
                          </m:sub>
                        </m:sSub>
                      </m:sup>
                    </m:sSup>
                  </m:oMath>
                </a14:m>
                <a:endParaRPr lang="en-US" sz="3000" i="1">
                  <a:latin typeface="Cambria Math" panose="02040503050406030204" pitchFamily="18" charset="0"/>
                </a:endParaRPr>
              </a:p>
              <a:p>
                <a:pPr lvl="1"/>
                <a:r>
                  <a:rPr lang="en-US" sz="3000"/>
                  <a:t>                   </a:t>
                </a:r>
                <a14:m>
                  <m:oMath xmlns:m="http://schemas.openxmlformats.org/officeDocument/2006/math">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𝑔</m:t>
                        </m:r>
                      </m:e>
                      <m:sup>
                        <m:r>
                          <a:rPr lang="en-US" sz="3000" i="1">
                            <a:latin typeface="Cambria Math" panose="02040503050406030204" pitchFamily="18" charset="0"/>
                          </a:rPr>
                          <m:t>𝑘</m:t>
                        </m:r>
                        <m:r>
                          <a:rPr lang="en-US" sz="3000" i="1">
                            <a:latin typeface="Cambria Math" panose="02040503050406030204" pitchFamily="18" charset="0"/>
                          </a:rPr>
                          <m:t>(</m:t>
                        </m:r>
                        <m:r>
                          <a:rPr lang="en-US" sz="3000" i="1">
                            <a:latin typeface="Cambria Math" panose="02040503050406030204" pitchFamily="18" charset="0"/>
                          </a:rPr>
                          <m:t>𝐻</m:t>
                        </m:r>
                        <m:r>
                          <a:rPr lang="en-US" sz="3000" i="1">
                            <a:latin typeface="Cambria Math" panose="02040503050406030204" pitchFamily="18" charset="0"/>
                          </a:rPr>
                          <m:t>(</m:t>
                        </m:r>
                        <m:sSup>
                          <m:sSupPr>
                            <m:ctrlPr>
                              <a:rPr lang="en-US" sz="3000" i="1">
                                <a:latin typeface="Cambria Math" panose="02040503050406030204" pitchFamily="18" charset="0"/>
                              </a:rPr>
                            </m:ctrlPr>
                          </m:sSupPr>
                          <m:e>
                            <m:r>
                              <a:rPr lang="en-US" sz="3000" i="1">
                                <a:latin typeface="Cambria Math" panose="02040503050406030204" pitchFamily="18" charset="0"/>
                              </a:rPr>
                              <m:t>𝑚</m:t>
                            </m:r>
                          </m:e>
                          <m:sup>
                            <m:r>
                              <a:rPr lang="en-US" sz="3000" i="1">
                                <a:latin typeface="Cambria Math" panose="02040503050406030204" pitchFamily="18" charset="0"/>
                              </a:rPr>
                              <m:t>′</m:t>
                            </m:r>
                          </m:sup>
                        </m:sSup>
                        <m:r>
                          <a:rPr lang="en-US" sz="3000" i="1">
                            <a:latin typeface="Cambria Math" panose="02040503050406030204" pitchFamily="18" charset="0"/>
                          </a:rPr>
                          <m:t>)+</m:t>
                        </m:r>
                        <m:r>
                          <a:rPr lang="en-US" sz="3000" i="1">
                            <a:solidFill>
                              <a:schemeClr val="accent2"/>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r>
                          <a:rPr lang="en-US" sz="3000" i="1">
                            <a:latin typeface="Cambria Math" panose="02040503050406030204" pitchFamily="18" charset="0"/>
                          </a:rPr>
                          <m:t>)(</m:t>
                        </m:r>
                        <m:sSup>
                          <m:sSupPr>
                            <m:ctrlPr>
                              <a:rPr lang="en-US" sz="3000" i="1">
                                <a:latin typeface="Cambria Math" panose="02040503050406030204" pitchFamily="18" charset="0"/>
                              </a:rPr>
                            </m:ctrlPr>
                          </m:sSupPr>
                          <m:e>
                            <m:d>
                              <m:dPr>
                                <m:ctrlPr>
                                  <a:rPr lang="en-US" sz="3000" i="1">
                                    <a:latin typeface="Cambria Math" panose="02040503050406030204" pitchFamily="18" charset="0"/>
                                  </a:rPr>
                                </m:ctrlPr>
                              </m:dPr>
                              <m:e>
                                <m:r>
                                  <a:rPr lang="en-US" sz="3000" i="1">
                                    <a:latin typeface="Cambria Math" panose="02040503050406030204" pitchFamily="18" charset="0"/>
                                  </a:rPr>
                                  <m:t>𝐻</m:t>
                                </m:r>
                                <m:d>
                                  <m:dPr>
                                    <m:ctrlPr>
                                      <a:rPr lang="en-US" sz="3000" i="1">
                                        <a:latin typeface="Cambria Math" panose="02040503050406030204" pitchFamily="18" charset="0"/>
                                      </a:rPr>
                                    </m:ctrlPr>
                                  </m:dPr>
                                  <m:e>
                                    <m:r>
                                      <a:rPr lang="en-US" sz="3000" i="1">
                                        <a:latin typeface="Cambria Math" panose="02040503050406030204" pitchFamily="18" charset="0"/>
                                      </a:rPr>
                                      <m:t>𝑚</m:t>
                                    </m:r>
                                  </m:e>
                                </m:d>
                                <m:r>
                                  <a:rPr lang="en-US" sz="3000" i="1">
                                    <a:latin typeface="Cambria Math" panose="02040503050406030204" pitchFamily="18" charset="0"/>
                                  </a:rPr>
                                  <m:t>+</m:t>
                                </m:r>
                                <m:r>
                                  <a:rPr lang="en-US" sz="3000" i="1">
                                    <a:solidFill>
                                      <a:srgbClr val="FF0000"/>
                                    </a:solidFill>
                                    <a:latin typeface="Cambria Math" panose="02040503050406030204" pitchFamily="18" charset="0"/>
                                  </a:rPr>
                                  <m:t>𝑥</m:t>
                                </m:r>
                                <m:r>
                                  <a:rPr lang="en-US" sz="3000" i="1">
                                    <a:latin typeface="Cambria Math" panose="02040503050406030204" pitchFamily="18" charset="0"/>
                                  </a:rPr>
                                  <m:t>.</m:t>
                                </m:r>
                                <m:r>
                                  <a:rPr lang="en-US" sz="3000" i="1">
                                    <a:latin typeface="Cambria Math" panose="02040503050406030204" pitchFamily="18" charset="0"/>
                                  </a:rPr>
                                  <m:t>𝑟</m:t>
                                </m:r>
                              </m:e>
                            </m:d>
                          </m:e>
                          <m:sup>
                            <m:r>
                              <a:rPr lang="en-US" sz="3000" i="1">
                                <a:latin typeface="Cambria Math" panose="02040503050406030204" pitchFamily="18" charset="0"/>
                              </a:rPr>
                              <m:t>−1</m:t>
                            </m:r>
                          </m:sup>
                        </m:sSup>
                        <m:r>
                          <a:rPr lang="en-US" sz="3000" i="1">
                            <a:latin typeface="Cambria Math" panose="02040503050406030204" pitchFamily="18" charset="0"/>
                          </a:rPr>
                          <m:t>)</m:t>
                        </m:r>
                      </m:sup>
                    </m:sSup>
                    <m:r>
                      <a:rPr lang="en-US" sz="3000" i="1">
                        <a:solidFill>
                          <a:srgbClr val="FF0000"/>
                        </a:solidFill>
                        <a:latin typeface="Cambria Math" panose="02040503050406030204" pitchFamily="18" charset="0"/>
                      </a:rPr>
                      <m:t>=?</m:t>
                    </m:r>
                    <m:r>
                      <a:rPr lang="en-US" sz="3000" i="1">
                        <a:solidFill>
                          <a:srgbClr val="FF0000"/>
                        </a:solidFill>
                        <a:latin typeface="Cambria Math" panose="02040503050406030204" pitchFamily="18" charset="0"/>
                      </a:rPr>
                      <m:t>𝑟</m:t>
                    </m:r>
                  </m:oMath>
                </a14:m>
                <a:endParaRPr lang="en-US" sz="3000" i="1"/>
              </a:p>
              <a:p>
                <a:endParaRPr lang="en-US" sz="3000" i="1"/>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17437"/>
                <a:ext cx="8496944" cy="5949321"/>
              </a:xfrm>
              <a:prstGeom prst="rect">
                <a:avLst/>
              </a:prstGeom>
              <a:blipFill>
                <a:blip r:embed="rId3"/>
                <a:stretch>
                  <a:fillRect l="-1506" t="-102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468728"/>
            <a:ext cx="65" cy="430887"/>
          </a:xfrm>
          <a:prstGeom prst="rect">
            <a:avLst/>
          </a:prstGeom>
          <a:noFill/>
        </p:spPr>
        <p:txBody>
          <a:bodyPr wrap="none" lIns="0" tIns="0" rIns="0" bIns="0" rtlCol="0">
            <a:spAutoFit/>
          </a:bodyPr>
          <a:lstStyle/>
          <a:p>
            <a:endParaRPr lang="en-US"/>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727848" y="1143530"/>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FC484489-A5E5-41C6-B3E9-9463B27A1E46}"/>
              </a:ext>
            </a:extLst>
          </p:cNvPr>
          <p:cNvCxnSpPr>
            <a:cxnSpLocks/>
          </p:cNvCxnSpPr>
          <p:nvPr/>
        </p:nvCxnSpPr>
        <p:spPr bwMode="auto">
          <a:xfrm flipH="1">
            <a:off x="6816080" y="3123174"/>
            <a:ext cx="1224136"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4F880B9B-448B-42CC-A320-E29729858A57}"/>
              </a:ext>
            </a:extLst>
          </p:cNvPr>
          <p:cNvSpPr txBox="1"/>
          <p:nvPr/>
        </p:nvSpPr>
        <p:spPr>
          <a:xfrm>
            <a:off x="5012049" y="2529683"/>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8A1993D7-70C3-4E5C-B6F1-7CD53F7B1966}"/>
              </a:ext>
            </a:extLst>
          </p:cNvPr>
          <p:cNvCxnSpPr>
            <a:cxnSpLocks/>
          </p:cNvCxnSpPr>
          <p:nvPr/>
        </p:nvCxnSpPr>
        <p:spPr bwMode="auto">
          <a:xfrm flipH="1">
            <a:off x="5226006" y="3123174"/>
            <a:ext cx="581963" cy="2785277"/>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80A2219E-69FA-4600-9981-2FEA690CBB67}"/>
              </a:ext>
            </a:extLst>
          </p:cNvPr>
          <p:cNvSpPr txBox="1"/>
          <p:nvPr/>
        </p:nvSpPr>
        <p:spPr>
          <a:xfrm>
            <a:off x="7332966" y="2517681"/>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31342183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15479" y="14990"/>
            <a:ext cx="9484393"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1019436" y="807078"/>
            <a:ext cx="10693188"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a:t>
            </a:r>
            <a:r>
              <a:rPr lang="en-US">
                <a:solidFill>
                  <a:srgbClr val="FF0000"/>
                </a:solidFill>
              </a:rPr>
              <a:t>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4047838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533" y="-114246"/>
            <a:ext cx="11064552" cy="1097280"/>
          </a:xfrm>
        </p:spPr>
        <p:txBody>
          <a:bodyPr wrap="square">
            <a:noAutofit/>
          </a:bodyPr>
          <a:lstStyle/>
          <a:p>
            <a:pPr algn="ctr"/>
            <a:r>
              <a:rPr lang="fr-FR" altLang="en-US" sz="3500" err="1">
                <a:ea typeface="ヒラギノ角ゴ Pro W3" charset="-128"/>
              </a:rPr>
              <a:t>Elliptic</a:t>
            </a:r>
            <a:r>
              <a:rPr lang="fr-FR" altLang="en-US" sz="3500">
                <a:ea typeface="ヒラギノ角ゴ Pro W3" charset="-128"/>
              </a:rPr>
              <a:t> </a:t>
            </a:r>
            <a:r>
              <a:rPr lang="fr-FR" altLang="en-US" sz="3500" err="1">
                <a:ea typeface="ヒラギノ角ゴ Pro W3" charset="-128"/>
              </a:rPr>
              <a:t>Curve</a:t>
            </a:r>
            <a:r>
              <a:rPr lang="fr-FR" altLang="en-US" sz="350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a:ea typeface="ヒラギノ角ゴ Pro W3" charset="-128"/>
              </a:rPr>
              <a:t>E C D S </a:t>
            </a:r>
            <a:r>
              <a:rPr lang="fr-FR" altLang="en-US" sz="3500">
                <a:ea typeface="ヒラギノ角ゴ Pro W3" charset="-128"/>
              </a:rPr>
              <a:t>A)</a:t>
            </a:r>
            <a:endParaRPr lang="en-US" sz="3500"/>
          </a:p>
        </p:txBody>
      </p:sp>
      <p:sp>
        <p:nvSpPr>
          <p:cNvPr id="6" name="Rectangle 5">
            <a:extLst>
              <a:ext uri="{FF2B5EF4-FFF2-40B4-BE49-F238E27FC236}">
                <a16:creationId xmlns:a16="http://schemas.microsoft.com/office/drawing/2014/main" id="{C341F391-CF53-4DFE-8F56-4EEB33F73AC5}"/>
              </a:ext>
            </a:extLst>
          </p:cNvPr>
          <p:cNvSpPr/>
          <p:nvPr/>
        </p:nvSpPr>
        <p:spPr>
          <a:xfrm>
            <a:off x="1053591" y="836712"/>
            <a:ext cx="3226589" cy="523220"/>
          </a:xfrm>
          <a:prstGeom prst="rect">
            <a:avLst/>
          </a:prstGeom>
        </p:spPr>
        <p:txBody>
          <a:bodyPr wrap="none">
            <a:spAutoFit/>
          </a:bodyPr>
          <a:lstStyle/>
          <a:p>
            <a:r>
              <a:rPr lang="en-US" b="1"/>
              <a:t>ECDSA parameters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BAB87AA-1A76-482E-837C-3D572E7578BC}"/>
                  </a:ext>
                </a:extLst>
              </p:cNvPr>
              <p:cNvSpPr txBox="1"/>
              <p:nvPr/>
            </p:nvSpPr>
            <p:spPr>
              <a:xfrm>
                <a:off x="845345" y="1301209"/>
                <a:ext cx="4740785" cy="3363613"/>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a:ea typeface="Tahoma" panose="020B0604030504040204" pitchFamily="34" charset="0"/>
                    <a:cs typeface="Times" panose="02020603050405020304" pitchFamily="18" charset="0"/>
                  </a:rPr>
                  <a:t>Prime number: </a:t>
                </a:r>
                <a14:m>
                  <m:oMath xmlns:m="http://schemas.openxmlformats.org/officeDocument/2006/math">
                    <m:r>
                      <a:rPr lang="en-US" i="1">
                        <a:latin typeface="Cambria Math" panose="02040503050406030204" pitchFamily="18" charset="0"/>
                        <a:ea typeface="Tahoma" panose="020B0604030504040204" pitchFamily="34" charset="0"/>
                        <a:cs typeface="Times" panose="02020603050405020304" pitchFamily="18" charset="0"/>
                      </a:rPr>
                      <m:t>𝑝</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𝑜𝑟</m:t>
                    </m:r>
                    <m:r>
                      <a:rPr lang="en-US" b="0" i="1" smtClean="0">
                        <a:latin typeface="Cambria Math" panose="02040503050406030204" pitchFamily="18" charset="0"/>
                        <a:ea typeface="Tahoma" panose="020B0604030504040204" pitchFamily="34" charset="0"/>
                        <a:cs typeface="Times" panose="02020603050405020304" pitchFamily="18" charset="0"/>
                      </a:rPr>
                      <m:t> </m:t>
                    </m:r>
                    <m:r>
                      <a:rPr lang="en-US" b="0" i="1" smtClean="0">
                        <a:latin typeface="Cambria Math" panose="02040503050406030204" pitchFamily="18" charset="0"/>
                        <a:ea typeface="Tahoma" panose="020B0604030504040204" pitchFamily="34" charset="0"/>
                        <a:cs typeface="Times" panose="02020603050405020304" pitchFamily="18" charset="0"/>
                      </a:rPr>
                      <m:t>𝑓</m:t>
                    </m:r>
                    <m:r>
                      <a:rPr lang="en-US" b="0" i="1" smtClean="0">
                        <a:latin typeface="Cambria Math" panose="02040503050406030204" pitchFamily="18" charset="0"/>
                        <a:ea typeface="Tahoma" panose="020B0604030504040204" pitchFamily="34" charset="0"/>
                        <a:cs typeface="Times" panose="02020603050405020304" pitchFamily="18" charset="0"/>
                      </a:rPr>
                      <m:t>(</m:t>
                    </m:r>
                    <m:r>
                      <a:rPr lang="en-US" b="0" i="1" smtClean="0">
                        <a:latin typeface="Cambria Math" panose="02040503050406030204" pitchFamily="18" charset="0"/>
                        <a:ea typeface="Tahoma" panose="020B0604030504040204" pitchFamily="34" charset="0"/>
                        <a:cs typeface="Times" panose="02020603050405020304" pitchFamily="18" charset="0"/>
                      </a:rPr>
                      <m:t>𝑥</m:t>
                    </m:r>
                    <m:r>
                      <a:rPr lang="en-US" b="0" i="1" smtClean="0">
                        <a:latin typeface="Cambria Math" panose="02040503050406030204" pitchFamily="18" charset="0"/>
                        <a:ea typeface="Tahoma" panose="020B0604030504040204" pitchFamily="34" charset="0"/>
                        <a:cs typeface="Times" panose="02020603050405020304" pitchFamily="18" charset="0"/>
                      </a:rPr>
                      <m:t>))</m:t>
                    </m:r>
                  </m:oMath>
                </a14:m>
                <a:endParaRPr lang="en-US"/>
              </a:p>
              <a:p>
                <a:pPr marL="457200" indent="-457200">
                  <a:buFont typeface="Arial" panose="020B0604020202020204" pitchFamily="34" charset="0"/>
                  <a:buChar char="•"/>
                </a:pPr>
                <a:r>
                  <a:rPr lang="en-US"/>
                  <a:t>Curve coefficients:  </a:t>
                </a:r>
                <a14:m>
                  <m:oMath xmlns:m="http://schemas.openxmlformats.org/officeDocument/2006/math">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𝑏</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oMath>
                </a14:m>
                <a:endParaRPr lang="en-US" i="1">
                  <a:latin typeface="Cambria Math" panose="02040503050406030204" pitchFamily="18" charset="0"/>
                  <a:ea typeface="Cambria Math" panose="02040503050406030204" pitchFamily="18" charset="0"/>
                </a:endParaRPr>
              </a:p>
              <a:p>
                <a:pPr marL="457200" indent="-457200">
                  <a:buFont typeface="Arial" panose="020B0604020202020204" pitchFamily="34" charset="0"/>
                  <a:buChar char="•"/>
                </a:pPr>
                <a:r>
                  <a:rPr lang="en-US"/>
                  <a:t>Base points: </a:t>
                </a:r>
                <a14:m>
                  <m:oMath xmlns:m="http://schemas.openxmlformats.org/officeDocument/2006/math">
                    <m:r>
                      <a:rPr lang="en-US" i="1" dirty="0">
                        <a:latin typeface="Cambria Math" panose="02040503050406030204" pitchFamily="18" charset="0"/>
                      </a:rPr>
                      <m:t>𝐺</m:t>
                    </m:r>
                    <m:r>
                      <a:rPr lang="en-US" i="1" dirty="0">
                        <a:latin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b="0" i="1" dirty="0" smtClean="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r>
                  <a:rPr lang="en-US"/>
                  <a:t> </a:t>
                </a:r>
                <a:endParaRPr lang="en-US" i="1">
                  <a:latin typeface="Cambria Math" panose="02040503050406030204" pitchFamily="18" charset="0"/>
                </a:endParaRPr>
              </a:p>
              <a:p>
                <a:pPr marL="457200" indent="-457200">
                  <a:buFont typeface="Arial" panose="020B0604020202020204" pitchFamily="34" charset="0"/>
                  <a:buChar char="•"/>
                </a:pPr>
                <a:r>
                  <a:rPr lang="en-US"/>
                  <a:t>T</a:t>
                </a:r>
                <a14:m>
                  <m:oMath xmlns:m="http://schemas.openxmlformats.org/officeDocument/2006/math">
                    <m:r>
                      <m:rPr>
                        <m:sty m:val="p"/>
                      </m:rPr>
                      <a:rPr lang="en-US" dirty="0">
                        <a:latin typeface="Cambria Math" panose="02040503050406030204" pitchFamily="18" charset="0"/>
                      </a:rPr>
                      <m:t>he</m:t>
                    </m:r>
                    <m:r>
                      <a:rPr lang="en-US" dirty="0">
                        <a:latin typeface="Cambria Math" panose="02040503050406030204" pitchFamily="18" charset="0"/>
                      </a:rPr>
                      <m:t> </m:t>
                    </m:r>
                    <m:r>
                      <m:rPr>
                        <m:sty m:val="p"/>
                      </m:rPr>
                      <a:rPr lang="en-US" dirty="0">
                        <a:latin typeface="Cambria Math" panose="02040503050406030204" pitchFamily="18" charset="0"/>
                      </a:rPr>
                      <m:t>number</m:t>
                    </m:r>
                    <m:r>
                      <a:rPr lang="en-US" dirty="0">
                        <a:latin typeface="Cambria Math" panose="02040503050406030204" pitchFamily="18" charset="0"/>
                      </a:rPr>
                      <m:t> </m:t>
                    </m:r>
                    <m:r>
                      <a:rPr lang="en-US" i="1" dirty="0">
                        <a:latin typeface="Cambria Math" panose="02040503050406030204" pitchFamily="18" charset="0"/>
                      </a:rPr>
                      <m:t>𝑛</m:t>
                    </m:r>
                    <m:r>
                      <a:rPr lang="en-US" i="1" dirty="0">
                        <a:latin typeface="Cambria Math" panose="02040503050406030204" pitchFamily="18" charset="0"/>
                      </a:rPr>
                      <m:t>=</m:t>
                    </m:r>
                    <m:r>
                      <a:rPr lang="en-US" i="1" dirty="0">
                        <a:latin typeface="Cambria Math" panose="02040503050406030204" pitchFamily="18" charset="0"/>
                      </a:rPr>
                      <m:t>𝑜𝑟𝑑</m:t>
                    </m:r>
                    <m:r>
                      <a:rPr lang="en-US" i="1" dirty="0">
                        <a:latin typeface="Cambria Math" panose="02040503050406030204" pitchFamily="18" charset="0"/>
                      </a:rPr>
                      <m:t>(</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𝐺</m:t>
                        </m:r>
                      </m:e>
                    </m:d>
                    <m:r>
                      <a:rPr lang="en-US" i="1" dirty="0">
                        <a:latin typeface="Cambria Math" panose="02040503050406030204" pitchFamily="18" charset="0"/>
                      </a:rPr>
                      <m:t>)</m:t>
                    </m:r>
                  </m:oMath>
                </a14:m>
                <a:r>
                  <a:rPr lang="en-US" i="1">
                    <a:latin typeface="Cambria Math" panose="02040503050406030204" pitchFamily="18" charset="0"/>
                  </a:rPr>
                  <a:t> </a:t>
                </a:r>
              </a:p>
              <a:p>
                <a:pPr marL="457200" indent="-457200">
                  <a:buFont typeface="Arial" panose="020B0604020202020204" pitchFamily="34" charset="0"/>
                  <a:buChar char="•"/>
                </a:pPr>
                <a:r>
                  <a:rPr lang="en-US">
                    <a:cs typeface="Times" panose="02020603050405020304" pitchFamily="18" charset="0"/>
                  </a:rPr>
                  <a:t>The number </a:t>
                </a:r>
                <a14:m>
                  <m:oMath xmlns:m="http://schemas.openxmlformats.org/officeDocument/2006/math">
                    <m:r>
                      <a:rPr lang="en-US" i="1" dirty="0">
                        <a:latin typeface="Cambria Math" panose="02040503050406030204" pitchFamily="18" charset="0"/>
                      </a:rPr>
                      <m:t>h</m:t>
                    </m:r>
                    <m:r>
                      <a:rPr lang="en-US" i="1" dirty="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𝑜𝑟𝑑</m:t>
                        </m:r>
                        <m:r>
                          <m:rPr>
                            <m:lit/>
                          </m:rPr>
                          <a:rPr lang="en-US" i="1" dirty="0">
                            <a:latin typeface="Cambria Math" panose="02040503050406030204" pitchFamily="18" charset="0"/>
                          </a:rPr>
                          <m:t> </m:t>
                        </m:r>
                        <m:r>
                          <a:rPr lang="en-US" i="1" dirty="0">
                            <a:latin typeface="Cambria Math" panose="02040503050406030204" pitchFamily="18" charset="0"/>
                          </a:rPr>
                          <m:t>(</m:t>
                        </m:r>
                        <m:r>
                          <a:rPr lang="en-US" i="1" dirty="0">
                            <a:latin typeface="Cambria Math" panose="02040503050406030204" pitchFamily="18" charset="0"/>
                          </a:rPr>
                          <m:t>𝐸</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e>
                        </m:d>
                        <m:r>
                          <m:rPr>
                            <m:lit/>
                          </m:rPr>
                          <a:rPr lang="en-US" i="1" dirty="0">
                            <a:latin typeface="Cambria Math" panose="02040503050406030204" pitchFamily="18" charset="0"/>
                            <a:ea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r>
                          <m:rPr>
                            <m:nor/>
                          </m:rPr>
                          <a:rPr lang="en-US" dirty="0"/>
                          <m:t> </m:t>
                        </m:r>
                      </m:num>
                      <m:den>
                        <m:r>
                          <a:rPr lang="en-US" i="1" dirty="0">
                            <a:latin typeface="Cambria Math" panose="02040503050406030204" pitchFamily="18" charset="0"/>
                          </a:rPr>
                          <m:t>𝑛</m:t>
                        </m:r>
                      </m:den>
                    </m:f>
                    <m:r>
                      <a:rPr lang="en-US" i="1" dirty="0">
                        <a:latin typeface="Cambria Math" panose="02040503050406030204" pitchFamily="18" charset="0"/>
                      </a:rPr>
                      <m:t> </m:t>
                    </m:r>
                  </m:oMath>
                </a14:m>
                <a:endParaRPr lang="en-US"/>
              </a:p>
              <a:p>
                <a:pPr marL="457200" indent="-457200">
                  <a:buFont typeface="Arial" panose="020B0604020202020204" pitchFamily="34" charset="0"/>
                  <a:buChar char="•"/>
                </a:pPr>
                <a14:m>
                  <m:oMath xmlns:m="http://schemas.openxmlformats.org/officeDocument/2006/math">
                    <m:r>
                      <a:rPr lang="en-US" i="1" dirty="0">
                        <a:latin typeface="Cambria Math" panose="02040503050406030204" pitchFamily="18" charset="0"/>
                        <a:cs typeface="Times New Roman" panose="02020603050405020304" pitchFamily="18" charset="0"/>
                      </a:rPr>
                      <m:t>𝐻</m:t>
                    </m:r>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m:t>
                        </m:r>
                      </m:sup>
                    </m:sSup>
                    <m:r>
                      <a:rPr lang="en-US" i="1" dirty="0">
                        <a:latin typeface="Cambria Math" panose="02040503050406030204" pitchFamily="18" charset="0"/>
                        <a:cs typeface="Times New Roman" panose="02020603050405020304" pitchFamily="18" charset="0"/>
                      </a:rPr>
                      <m:t>→</m:t>
                    </m:r>
                    <m:sSup>
                      <m:sSupPr>
                        <m:ctrlPr>
                          <a:rPr lang="en-US" i="1" dirty="0">
                            <a:latin typeface="Cambria Math" panose="02040503050406030204" pitchFamily="18" charset="0"/>
                            <a:cs typeface="Times New Roman" panose="02020603050405020304" pitchFamily="18" charset="0"/>
                          </a:rPr>
                        </m:ctrlPr>
                      </m:sSupPr>
                      <m:e>
                        <m:d>
                          <m:dPr>
                            <m:begChr m:val="{"/>
                            <m:endChr m:val="}"/>
                            <m:ctrlPr>
                              <a:rPr lang="en-US" i="1" dirty="0">
                                <a:latin typeface="Cambria Math" panose="02040503050406030204" pitchFamily="18" charset="0"/>
                                <a:cs typeface="Times New Roman" panose="02020603050405020304" pitchFamily="18" charset="0"/>
                              </a:rPr>
                            </m:ctrlPr>
                          </m:dPr>
                          <m:e>
                            <m:r>
                              <a:rPr lang="en-US" i="1" dirty="0">
                                <a:latin typeface="Cambria Math" panose="02040503050406030204" pitchFamily="18" charset="0"/>
                                <a:cs typeface="Times New Roman" panose="02020603050405020304" pitchFamily="18" charset="0"/>
                              </a:rPr>
                              <m:t>0,1</m:t>
                            </m:r>
                          </m:e>
                        </m:d>
                      </m:e>
                      <m:sup>
                        <m:r>
                          <a:rPr lang="en-US" i="1" dirty="0">
                            <a:latin typeface="Cambria Math" panose="02040503050406030204" pitchFamily="18" charset="0"/>
                            <a:cs typeface="Times New Roman" panose="02020603050405020304" pitchFamily="18" charset="0"/>
                          </a:rPr>
                          <m:t>𝑙</m:t>
                        </m:r>
                      </m:sup>
                    </m:sSup>
                  </m:oMath>
                </a14:m>
                <a:r>
                  <a:rPr lang="en-US"/>
                  <a:t>, </a:t>
                </a:r>
                <a14:m>
                  <m:oMath xmlns:m="http://schemas.openxmlformats.org/officeDocument/2006/math">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𝑙</m:t>
                    </m:r>
                    <m:r>
                      <a:rPr lang="en-US" i="1" dirty="0">
                        <a:latin typeface="Cambria Math" panose="02040503050406030204" pitchFamily="18" charset="0"/>
                      </a:rPr>
                      <m:t>(</m:t>
                    </m:r>
                    <m:r>
                      <a:rPr lang="en-US" i="1" dirty="0">
                        <a:latin typeface="Cambria Math" panose="02040503050406030204" pitchFamily="18" charset="0"/>
                      </a:rPr>
                      <m:t>𝑛</m:t>
                    </m:r>
                    <m:r>
                      <a:rPr lang="en-US" i="1" dirty="0">
                        <a:latin typeface="Cambria Math" panose="02040503050406030204" pitchFamily="18" charset="0"/>
                      </a:rPr>
                      <m:t>)</m:t>
                    </m:r>
                  </m:oMath>
                </a14:m>
                <a:endParaRPr lang="en-US"/>
              </a:p>
              <a:p>
                <a:pPr marL="457200" indent="-457200">
                  <a:buFont typeface="Arial" panose="020B0604020202020204" pitchFamily="34" charset="0"/>
                  <a:buChar char="•"/>
                </a:pPr>
                <a:endParaRPr lang="en-US"/>
              </a:p>
            </p:txBody>
          </p:sp>
        </mc:Choice>
        <mc:Fallback>
          <p:sp>
            <p:nvSpPr>
              <p:cNvPr id="4" name="TextBox 3">
                <a:extLst>
                  <a:ext uri="{FF2B5EF4-FFF2-40B4-BE49-F238E27FC236}">
                    <a16:creationId xmlns:a16="http://schemas.microsoft.com/office/drawing/2014/main" id="{2BAB87AA-1A76-482E-837C-3D572E7578BC}"/>
                  </a:ext>
                </a:extLst>
              </p:cNvPr>
              <p:cNvSpPr txBox="1">
                <a:spLocks noRot="1" noChangeAspect="1" noMove="1" noResize="1" noEditPoints="1" noAdjustHandles="1" noChangeArrowheads="1" noChangeShapeType="1" noTextEdit="1"/>
              </p:cNvSpPr>
              <p:nvPr/>
            </p:nvSpPr>
            <p:spPr>
              <a:xfrm>
                <a:off x="845345" y="1301209"/>
                <a:ext cx="4740785" cy="3363613"/>
              </a:xfrm>
              <a:prstGeom prst="rect">
                <a:avLst/>
              </a:prstGeom>
              <a:blipFill>
                <a:blip r:embed="rId3"/>
                <a:stretch>
                  <a:fillRect l="-4247" t="-32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30AC7BC-F09E-4B30-99F2-6055A1247178}"/>
                  </a:ext>
                </a:extLst>
              </p:cNvPr>
              <p:cNvSpPr txBox="1"/>
              <p:nvPr/>
            </p:nvSpPr>
            <p:spPr>
              <a:xfrm>
                <a:off x="1131993" y="4941168"/>
                <a:ext cx="4273862" cy="430887"/>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a:ea typeface="Cambria Math" panose="02040503050406030204" pitchFamily="18" charset="0"/>
                  </a:rPr>
                  <a:t>Secret key: </a:t>
                </a:r>
                <a:r>
                  <a:rPr lang="en-US" i="1">
                    <a:solidFill>
                      <a:srgbClr val="FF0000"/>
                    </a:solidFill>
                    <a:ea typeface="Cambria Math" panose="02040503050406030204" pitchFamily="18" charset="0"/>
                  </a:rPr>
                  <a:t>d</a:t>
                </a:r>
                <a14:m>
                  <m:oMath xmlns:m="http://schemas.openxmlformats.org/officeDocument/2006/math">
                    <m:sSub>
                      <m:sSubPr>
                        <m:ctrlPr>
                          <a:rPr lang="en-US" i="1">
                            <a:solidFill>
                              <a:srgbClr val="FF0000"/>
                            </a:solidFill>
                            <a:latin typeface="Cambria Math" panose="02040503050406030204" pitchFamily="18" charset="0"/>
                            <a:ea typeface="Cambria Math" panose="02040503050406030204" pitchFamily="18" charset="0"/>
                          </a:rPr>
                        </m:ctrlPr>
                      </m:sSubPr>
                      <m:e>
                        <m:r>
                          <a:rPr lang="en-US" i="1">
                            <a:solidFill>
                              <a:srgbClr val="FF0000"/>
                            </a:solidFill>
                            <a:latin typeface="Cambria Math" panose="02040503050406030204" pitchFamily="18" charset="0"/>
                            <a:ea typeface="Cambria Math" panose="02040503050406030204" pitchFamily="18" charset="0"/>
                          </a:rPr>
                          <m:t>∈</m:t>
                        </m:r>
                      </m:e>
                      <m:sub>
                        <m:r>
                          <a:rPr lang="en-US" i="1">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a:p>
            </p:txBody>
          </p:sp>
        </mc:Choice>
        <mc:Fallback>
          <p:sp>
            <p:nvSpPr>
              <p:cNvPr id="9" name="TextBox 8">
                <a:extLst>
                  <a:ext uri="{FF2B5EF4-FFF2-40B4-BE49-F238E27FC236}">
                    <a16:creationId xmlns:a16="http://schemas.microsoft.com/office/drawing/2014/main" id="{230AC7BC-F09E-4B30-99F2-6055A1247178}"/>
                  </a:ext>
                </a:extLst>
              </p:cNvPr>
              <p:cNvSpPr txBox="1">
                <a:spLocks noRot="1" noChangeAspect="1" noMove="1" noResize="1" noEditPoints="1" noAdjustHandles="1" noChangeArrowheads="1" noChangeShapeType="1" noTextEdit="1"/>
              </p:cNvSpPr>
              <p:nvPr/>
            </p:nvSpPr>
            <p:spPr>
              <a:xfrm>
                <a:off x="1131993" y="4941168"/>
                <a:ext cx="4273862" cy="430887"/>
              </a:xfrm>
              <a:prstGeom prst="rect">
                <a:avLst/>
              </a:prstGeom>
              <a:blipFill>
                <a:blip r:embed="rId4"/>
                <a:stretch>
                  <a:fillRect l="-4708" t="-25714" b="-50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53775ABF-4538-41F3-A403-0A7FA85CA49D}"/>
                  </a:ext>
                </a:extLst>
              </p:cNvPr>
              <p:cNvSpPr txBox="1"/>
              <p:nvPr/>
            </p:nvSpPr>
            <p:spPr>
              <a:xfrm>
                <a:off x="1147239" y="5345947"/>
                <a:ext cx="4757777" cy="464101"/>
              </a:xfrm>
              <a:prstGeom prst="rect">
                <a:avLst/>
              </a:prstGeom>
              <a:noFill/>
            </p:spPr>
            <p:txBody>
              <a:bodyPr wrap="none" lIns="0" tIns="0" rIns="0" bIns="0" rtlCol="0">
                <a:spAutoFit/>
              </a:bodyPr>
              <a:lstStyle/>
              <a:p>
                <a:pPr marL="457200" indent="-457200">
                  <a:buFont typeface="Arial" panose="020B0604020202020204" pitchFamily="34" charset="0"/>
                  <a:buChar char="•"/>
                </a:pPr>
                <a:r>
                  <a:rPr lang="en-US">
                    <a:ea typeface="Cambria Math" panose="02040503050406030204" pitchFamily="18" charset="0"/>
                  </a:rPr>
                  <a:t>Public key: Q</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𝐸</m:t>
                    </m:r>
                    <m:r>
                      <a:rPr lang="en-US" i="1" dirty="0">
                        <a:latin typeface="Cambria Math" panose="02040503050406030204" pitchFamily="18" charset="0"/>
                      </a:rPr>
                      <m:t>(</m:t>
                    </m:r>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ℤ</m:t>
                        </m:r>
                      </m:e>
                      <m:sub>
                        <m:r>
                          <a:rPr lang="en-US" i="1" dirty="0">
                            <a:latin typeface="Cambria Math" panose="02040503050406030204" pitchFamily="18" charset="0"/>
                            <a:ea typeface="Cambria Math" panose="02040503050406030204" pitchFamily="18" charset="0"/>
                          </a:rPr>
                          <m:t>𝑝</m:t>
                        </m:r>
                      </m:sub>
                    </m:sSub>
                    <m:r>
                      <a:rPr lang="en-US" i="1" dirty="0">
                        <a:latin typeface="Cambria Math" panose="02040503050406030204" pitchFamily="18" charset="0"/>
                      </a:rPr>
                      <m:t>)</m:t>
                    </m:r>
                  </m:oMath>
                </a14:m>
                <a:endParaRPr lang="en-US"/>
              </a:p>
            </p:txBody>
          </p:sp>
        </mc:Choice>
        <mc:Fallback>
          <p:sp>
            <p:nvSpPr>
              <p:cNvPr id="10" name="TextBox 9">
                <a:extLst>
                  <a:ext uri="{FF2B5EF4-FFF2-40B4-BE49-F238E27FC236}">
                    <a16:creationId xmlns:a16="http://schemas.microsoft.com/office/drawing/2014/main" id="{53775ABF-4538-41F3-A403-0A7FA85CA49D}"/>
                  </a:ext>
                </a:extLst>
              </p:cNvPr>
              <p:cNvSpPr txBox="1">
                <a:spLocks noRot="1" noChangeAspect="1" noMove="1" noResize="1" noEditPoints="1" noAdjustHandles="1" noChangeArrowheads="1" noChangeShapeType="1" noTextEdit="1"/>
              </p:cNvSpPr>
              <p:nvPr/>
            </p:nvSpPr>
            <p:spPr>
              <a:xfrm>
                <a:off x="1147239" y="5345947"/>
                <a:ext cx="4757777" cy="464101"/>
              </a:xfrm>
              <a:prstGeom prst="rect">
                <a:avLst/>
              </a:prstGeom>
              <a:blipFill>
                <a:blip r:embed="rId5"/>
                <a:stretch>
                  <a:fillRect l="-4225" t="-23684" b="-38158"/>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BEB159E5-8AE0-415B-9366-6DB06282C8BA}"/>
              </a:ext>
            </a:extLst>
          </p:cNvPr>
          <p:cNvCxnSpPr>
            <a:cxnSpLocks/>
          </p:cNvCxnSpPr>
          <p:nvPr/>
        </p:nvCxnSpPr>
        <p:spPr bwMode="auto">
          <a:xfrm>
            <a:off x="1131993" y="4293096"/>
            <a:ext cx="4964007" cy="618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4" name="Rectangle 13">
            <a:extLst>
              <a:ext uri="{FF2B5EF4-FFF2-40B4-BE49-F238E27FC236}">
                <a16:creationId xmlns:a16="http://schemas.microsoft.com/office/drawing/2014/main" id="{47AABFAA-1872-4F55-AE2B-31B6C5940A16}"/>
              </a:ext>
            </a:extLst>
          </p:cNvPr>
          <p:cNvSpPr/>
          <p:nvPr/>
        </p:nvSpPr>
        <p:spPr>
          <a:xfrm>
            <a:off x="1048349" y="4387560"/>
            <a:ext cx="4334776" cy="523220"/>
          </a:xfrm>
          <a:prstGeom prst="rect">
            <a:avLst/>
          </a:prstGeom>
        </p:spPr>
        <p:txBody>
          <a:bodyPr wrap="none">
            <a:spAutoFit/>
          </a:bodyPr>
          <a:lstStyle/>
          <a:p>
            <a:r>
              <a:rPr lang="en-US" b="1">
                <a:latin typeface="Times New Roman" panose="02020603050405020304" pitchFamily="18" charset="0"/>
                <a:cs typeface="Times New Roman" panose="02020603050405020304" pitchFamily="18" charset="0"/>
              </a:rPr>
              <a:t>Key generation (for signer)</a:t>
            </a:r>
          </a:p>
        </p:txBody>
      </p:sp>
      <p:sp>
        <p:nvSpPr>
          <p:cNvPr id="7" name="Rectangle 6">
            <a:extLst>
              <a:ext uri="{FF2B5EF4-FFF2-40B4-BE49-F238E27FC236}">
                <a16:creationId xmlns:a16="http://schemas.microsoft.com/office/drawing/2014/main" id="{DAEDAA2E-FBB2-4EAC-8260-9424749A40BF}"/>
              </a:ext>
            </a:extLst>
          </p:cNvPr>
          <p:cNvSpPr/>
          <p:nvPr/>
        </p:nvSpPr>
        <p:spPr>
          <a:xfrm>
            <a:off x="7930137" y="5271591"/>
            <a:ext cx="2335511" cy="461665"/>
          </a:xfrm>
          <a:prstGeom prst="rect">
            <a:avLst/>
          </a:prstGeom>
        </p:spPr>
        <p:txBody>
          <a:bodyPr wrap="none">
            <a:spAutoFit/>
          </a:bodyPr>
          <a:lstStyle/>
          <a:p>
            <a:r>
              <a:rPr lang="en-US" sz="2400"/>
              <a:t>NIST.FIPS.186-5</a:t>
            </a:r>
          </a:p>
        </p:txBody>
      </p:sp>
      <p:pic>
        <p:nvPicPr>
          <p:cNvPr id="3" name="Picture 2">
            <a:extLst>
              <a:ext uri="{FF2B5EF4-FFF2-40B4-BE49-F238E27FC236}">
                <a16:creationId xmlns:a16="http://schemas.microsoft.com/office/drawing/2014/main" id="{4389D297-9691-46FF-B7C1-A9DD41DCC50C}"/>
              </a:ext>
            </a:extLst>
          </p:cNvPr>
          <p:cNvPicPr>
            <a:picLocks noChangeAspect="1"/>
          </p:cNvPicPr>
          <p:nvPr/>
        </p:nvPicPr>
        <p:blipFill>
          <a:blip r:embed="rId6"/>
          <a:stretch>
            <a:fillRect/>
          </a:stretch>
        </p:blipFill>
        <p:spPr>
          <a:xfrm>
            <a:off x="5828188" y="900273"/>
            <a:ext cx="6122261" cy="4400935"/>
          </a:xfrm>
          <a:prstGeom prst="rect">
            <a:avLst/>
          </a:prstGeom>
        </p:spPr>
      </p:pic>
      <p:sp>
        <p:nvSpPr>
          <p:cNvPr id="8" name="Rectangle 7">
            <a:extLst>
              <a:ext uri="{FF2B5EF4-FFF2-40B4-BE49-F238E27FC236}">
                <a16:creationId xmlns:a16="http://schemas.microsoft.com/office/drawing/2014/main" id="{11618F59-8DBD-4C24-853F-19DE3144FEB7}"/>
              </a:ext>
            </a:extLst>
          </p:cNvPr>
          <p:cNvSpPr/>
          <p:nvPr/>
        </p:nvSpPr>
        <p:spPr>
          <a:xfrm>
            <a:off x="1028158" y="5877272"/>
            <a:ext cx="4334841" cy="523220"/>
          </a:xfrm>
          <a:prstGeom prst="rect">
            <a:avLst/>
          </a:prstGeom>
        </p:spPr>
        <p:txBody>
          <a:bodyPr wrap="none">
            <a:spAutoFit/>
          </a:bodyPr>
          <a:lstStyle/>
          <a:p>
            <a:r>
              <a:rPr lang="en-US" b="1"/>
              <a:t>Key distribution: </a:t>
            </a:r>
            <a:r>
              <a:rPr lang="en-US"/>
              <a:t>Curve, Q</a:t>
            </a:r>
          </a:p>
        </p:txBody>
      </p:sp>
    </p:spTree>
    <p:extLst>
      <p:ext uri="{BB962C8B-B14F-4D97-AF65-F5344CB8AC3E}">
        <p14:creationId xmlns:p14="http://schemas.microsoft.com/office/powerpoint/2010/main" val="501933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2783632" y="23242"/>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eaLnBrk="1" hangingPunct="1">
              <a:spcBef>
                <a:spcPct val="25000"/>
              </a:spcBef>
            </a:pPr>
            <a:r>
              <a:rPr lang="en-US"/>
              <a:t>Motivations</a:t>
            </a:r>
          </a:p>
          <a:p>
            <a:pPr eaLnBrk="1" hangingPunct="1">
              <a:spcBef>
                <a:spcPct val="25000"/>
              </a:spcBef>
            </a:pPr>
            <a:r>
              <a:rPr lang="en-US"/>
              <a:t>Overview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73002"/>
            <a:ext cx="10441160" cy="553998"/>
          </a:xfrm>
        </p:spPr>
        <p:txBody>
          <a:bodyPr wrap="square">
            <a:noAutofit/>
          </a:bodyPr>
          <a:lstStyle/>
          <a:p>
            <a:pPr algn="ctr"/>
            <a:r>
              <a:rPr lang="fr-FR" altLang="en-US" sz="3500" err="1">
                <a:ea typeface="ヒラギノ角ゴ Pro W3" charset="-128"/>
              </a:rPr>
              <a:t>Elliptic</a:t>
            </a:r>
            <a:r>
              <a:rPr lang="fr-FR" altLang="en-US" sz="3500">
                <a:ea typeface="ヒラギノ角ゴ Pro W3" charset="-128"/>
              </a:rPr>
              <a:t> </a:t>
            </a:r>
            <a:r>
              <a:rPr lang="fr-FR" altLang="en-US" sz="3500" err="1">
                <a:ea typeface="ヒラギノ角ゴ Pro W3" charset="-128"/>
              </a:rPr>
              <a:t>Curve</a:t>
            </a:r>
            <a:r>
              <a:rPr lang="fr-FR" altLang="en-US" sz="350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a:ea typeface="ヒラギノ角ゴ Pro W3" charset="-128"/>
              </a:rPr>
              <a:t>E C D S </a:t>
            </a:r>
            <a:r>
              <a:rPr lang="fr-FR" altLang="en-US" sz="3500">
                <a:ea typeface="ヒラギノ角ゴ Pro W3" charset="-128"/>
              </a:rPr>
              <a:t>A)</a:t>
            </a:r>
            <a:endParaRPr lang="en-US" sz="35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767408" y="908720"/>
                <a:ext cx="8496944" cy="2331407"/>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spcBef>
                    <a:spcPts val="600"/>
                  </a:spcBef>
                  <a:buFont typeface="Arial" panose="020B0604020202020204" pitchFamily="34" charset="0"/>
                  <a:buChar char="•"/>
                </a:pPr>
                <a:r>
                  <a:rPr lang="en-US">
                    <a:ea typeface="Cambria Math" panose="02040503050406030204" pitchFamily="18" charset="0"/>
                  </a:rPr>
                  <a:t>Choose secret for each message: </a:t>
                </a:r>
                <a14:m>
                  <m:oMath xmlns:m="http://schemas.openxmlformats.org/officeDocument/2006/math">
                    <m:r>
                      <a:rPr lang="en-US" i="1" dirty="0">
                        <a:solidFill>
                          <a:srgbClr val="FF0000"/>
                        </a:solidFill>
                        <a:latin typeface="Cambria Math" panose="02040503050406030204" pitchFamily="18" charset="0"/>
                        <a:ea typeface="Cambria Math" panose="02040503050406030204" pitchFamily="18" charset="0"/>
                      </a:rPr>
                      <m:t>𝑘</m:t>
                    </m:r>
                    <m:sSub>
                      <m:sSubPr>
                        <m:ctrlPr>
                          <a:rPr lang="en-US" i="1" dirty="0">
                            <a:solidFill>
                              <a:srgbClr val="FF0000"/>
                            </a:solidFill>
                            <a:latin typeface="Cambria Math" panose="02040503050406030204" pitchFamily="18" charset="0"/>
                            <a:ea typeface="Cambria Math" panose="02040503050406030204" pitchFamily="18" charset="0"/>
                          </a:rPr>
                        </m:ctrlPr>
                      </m:sSubPr>
                      <m:e>
                        <m:r>
                          <a:rPr lang="en-US" i="1" dirty="0">
                            <a:solidFill>
                              <a:srgbClr val="FF0000"/>
                            </a:solidFill>
                            <a:latin typeface="Cambria Math" panose="02040503050406030204" pitchFamily="18" charset="0"/>
                            <a:ea typeface="Cambria Math" panose="02040503050406030204" pitchFamily="18" charset="0"/>
                          </a:rPr>
                          <m:t>∈</m:t>
                        </m:r>
                      </m:e>
                      <m:sub>
                        <m:r>
                          <a:rPr lang="en-US" i="1" dirty="0">
                            <a:solidFill>
                              <a:srgbClr val="FF0000"/>
                            </a:solidFill>
                            <a:latin typeface="Cambria Math" panose="02040503050406030204" pitchFamily="18" charset="0"/>
                            <a:ea typeface="Cambria Math" panose="02040503050406030204" pitchFamily="18" charset="0"/>
                          </a:rPr>
                          <m:t>𝑅</m:t>
                        </m:r>
                      </m:sub>
                    </m:sSub>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𝑛</m:t>
                    </m:r>
                    <m:r>
                      <a:rPr lang="en-US" i="1">
                        <a:latin typeface="Cambria Math" panose="02040503050406030204" pitchFamily="18" charset="0"/>
                        <a:ea typeface="Cambria Math" panose="02040503050406030204" pitchFamily="18" charset="0"/>
                      </a:rPr>
                      <m:t>−1]</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dirty="0">
                        <a:latin typeface="Cambria Math" panose="02040503050406030204" pitchFamily="18" charset="0"/>
                        <a:cs typeface="Times New Roman" panose="02020603050405020304" pitchFamily="18" charset="0"/>
                      </a:rPr>
                      <m:t>𝑅</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𝑘</m:t>
                    </m:r>
                    <m:r>
                      <a:rPr lang="en-US" i="1" dirty="0">
                        <a:latin typeface="Cambria Math" panose="02040503050406030204" pitchFamily="18" charset="0"/>
                        <a:cs typeface="Times New Roman" panose="02020603050405020304" pitchFamily="18" charset="0"/>
                      </a:rPr>
                      <m:t>.</m:t>
                    </m:r>
                    <m:r>
                      <a:rPr lang="en-US" i="1" dirty="0">
                        <a:latin typeface="Cambria Math" panose="02040503050406030204" pitchFamily="18" charset="0"/>
                        <a:cs typeface="Times New Roman" panose="02020603050405020304" pitchFamily="18" charset="0"/>
                      </a:rPr>
                      <m:t>𝐺</m:t>
                    </m:r>
                    <m:r>
                      <a:rPr lang="en-US" i="1" dirty="0">
                        <a:latin typeface="Cambria Math" panose="02040503050406030204" pitchFamily="18" charset="0"/>
                        <a:cs typeface="Times New Roman" panose="02020603050405020304" pitchFamily="18" charset="0"/>
                      </a:rPr>
                      <m:t>=</m:t>
                    </m:r>
                    <m:d>
                      <m:dPr>
                        <m:ctrlPr>
                          <a:rPr lang="en-US" i="1" dirty="0">
                            <a:latin typeface="Cambria Math" panose="02040503050406030204" pitchFamily="18" charset="0"/>
                            <a:cs typeface="Times New Roman" panose="02020603050405020304" pitchFamily="18" charset="0"/>
                          </a:rPr>
                        </m:ctrlPr>
                      </m:dPr>
                      <m:e>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e>
                    </m:d>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latin typeface="Times New Roman" panose="02020603050405020304" pitchFamily="18" charset="0"/>
                    <a:cs typeface="Times New Roman" panose="02020603050405020304" pitchFamily="18" charset="0"/>
                  </a:rPr>
                  <a:t>Compute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smtClean="0">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r>
                      <a:rPr lang="en-US" i="1">
                        <a:latin typeface="Cambria Math" panose="02040503050406030204" pitchFamily="18" charset="0"/>
                        <a:cs typeface="Times New Roman" panose="02020603050405020304" pitchFamily="18" charset="0"/>
                      </a:rPr>
                      <m:t>) </m:t>
                    </m:r>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oMath>
                </a14:m>
                <a:endParaRPr lang="en-US">
                  <a:latin typeface="Times New Roman" panose="02020603050405020304" pitchFamily="18" charset="0"/>
                  <a:cs typeface="Times New Roman" panose="02020603050405020304" pitchFamily="18" charset="0"/>
                </a:endParaRPr>
              </a:p>
              <a:p>
                <a:pPr marL="914400" lvl="1" indent="-457200">
                  <a:buFont typeface="Arial" panose="020B0604020202020204" pitchFamily="34" charset="0"/>
                  <a:buChar char="•"/>
                </a:pPr>
                <a:r>
                  <a:rPr lang="en-US"/>
                  <a:t>Output signature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a:t> //</a:t>
                </a:r>
                <a:r>
                  <a:rPr lang="en-US" err="1"/>
                  <a:t>len</a:t>
                </a:r>
                <a:r>
                  <a:rPr lang="en-US"/>
                  <a:t>(p) +</a:t>
                </a:r>
                <a:r>
                  <a:rPr lang="en-US" err="1"/>
                  <a:t>len</a:t>
                </a:r>
                <a:r>
                  <a:rPr lang="en-US"/>
                  <a:t>(n)</a:t>
                </a:r>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767408" y="908720"/>
                <a:ext cx="8496944" cy="2331407"/>
              </a:xfrm>
              <a:prstGeom prst="rect">
                <a:avLst/>
              </a:prstGeom>
              <a:blipFill>
                <a:blip r:embed="rId3"/>
                <a:stretch>
                  <a:fillRect l="-1506" t="-2611" b="-6005"/>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935761" y="1295911"/>
            <a:ext cx="65" cy="430887"/>
          </a:xfrm>
          <a:prstGeom prst="rect">
            <a:avLst/>
          </a:prstGeom>
          <a:noFill/>
        </p:spPr>
        <p:txBody>
          <a:bodyPr wrap="none" lIns="0" tIns="0" rIns="0" bIns="0" rtlCol="0">
            <a:spAutoFit/>
          </a:bodyPr>
          <a:lstStyle/>
          <a:p>
            <a:endParaRPr lang="en-US"/>
          </a:p>
        </p:txBody>
      </p:sp>
    </p:spTree>
    <p:extLst>
      <p:ext uri="{BB962C8B-B14F-4D97-AF65-F5344CB8AC3E}">
        <p14:creationId xmlns:p14="http://schemas.microsoft.com/office/powerpoint/2010/main" val="3344893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9456" y="246710"/>
            <a:ext cx="10153128" cy="553998"/>
          </a:xfrm>
        </p:spPr>
        <p:txBody>
          <a:bodyPr wrap="square">
            <a:noAutofit/>
          </a:bodyPr>
          <a:lstStyle/>
          <a:p>
            <a:pPr algn="ctr"/>
            <a:r>
              <a:rPr lang="fr-FR" altLang="en-US" sz="3500" err="1">
                <a:ea typeface="ヒラギノ角ゴ Pro W3" charset="-128"/>
              </a:rPr>
              <a:t>Elliptic</a:t>
            </a:r>
            <a:r>
              <a:rPr lang="fr-FR" altLang="en-US" sz="3500">
                <a:ea typeface="ヒラギノ角ゴ Pro W3" charset="-128"/>
              </a:rPr>
              <a:t> </a:t>
            </a:r>
            <a:r>
              <a:rPr lang="fr-FR" altLang="en-US" sz="3500" err="1">
                <a:ea typeface="ヒラギノ角ゴ Pro W3" charset="-128"/>
              </a:rPr>
              <a:t>Curve</a:t>
            </a:r>
            <a:r>
              <a:rPr lang="fr-FR" altLang="en-US" sz="3500">
                <a:ea typeface="ヒラギノ角ゴ Pro W3" charset="-128"/>
              </a:rPr>
              <a:t> Digital Signature </a:t>
            </a:r>
            <a:r>
              <a:rPr lang="fr-FR" altLang="en-US" sz="3500" err="1">
                <a:ea typeface="ヒラギノ角ゴ Pro W3" charset="-128"/>
              </a:rPr>
              <a:t>Algorithm</a:t>
            </a:r>
            <a:r>
              <a:rPr lang="fr-FR" altLang="en-US" sz="3500">
                <a:ea typeface="ヒラギノ角ゴ Pro W3" charset="-128"/>
              </a:rPr>
              <a:t> (</a:t>
            </a:r>
            <a:r>
              <a:rPr lang="fr-FR" altLang="en-US" sz="3500" spc="-500">
                <a:ea typeface="ヒラギノ角ゴ Pro W3" charset="-128"/>
              </a:rPr>
              <a:t>E C D S </a:t>
            </a:r>
            <a:r>
              <a:rPr lang="fr-FR" altLang="en-US" sz="3500">
                <a:ea typeface="ヒラギノ角ゴ Pro W3" charset="-128"/>
              </a:rPr>
              <a:t>A)</a:t>
            </a:r>
            <a:endParaRPr lang="en-US" sz="3500"/>
          </a:p>
        </p:txBody>
      </p:sp>
      <mc:AlternateContent xmlns:mc="http://schemas.openxmlformats.org/markup-compatibility/2006">
        <mc:Choice xmlns:a14="http://schemas.microsoft.com/office/drawing/2010/main" Requires="a14">
          <p:sp>
            <p:nvSpPr>
              <p:cNvPr id="15" name="Rectangle 14">
                <a:extLst>
                  <a:ext uri="{FF2B5EF4-FFF2-40B4-BE49-F238E27FC236}">
                    <a16:creationId xmlns:a16="http://schemas.microsoft.com/office/drawing/2014/main" id="{D1E9B940-1116-4169-9986-707AF8E9B003}"/>
                  </a:ext>
                </a:extLst>
              </p:cNvPr>
              <p:cNvSpPr/>
              <p:nvPr/>
            </p:nvSpPr>
            <p:spPr>
              <a:xfrm>
                <a:off x="397024" y="1052736"/>
                <a:ext cx="9104040" cy="5653086"/>
              </a:xfrm>
              <a:prstGeom prst="rect">
                <a:avLst/>
              </a:prstGeom>
            </p:spPr>
            <p:txBody>
              <a:bodyPr wrap="square">
                <a:spAutoFit/>
              </a:bodyPr>
              <a:lstStyle/>
              <a:p>
                <a:r>
                  <a:rPr lang="en-US" b="1"/>
                  <a:t>Signing (the message </a:t>
                </a:r>
                <a14:m>
                  <m:oMath xmlns:m="http://schemas.openxmlformats.org/officeDocument/2006/math">
                    <m:r>
                      <a:rPr lang="en-US" b="1" i="1" dirty="0">
                        <a:latin typeface="Cambria Math" panose="02040503050406030204" pitchFamily="18" charset="0"/>
                      </a:rPr>
                      <m:t>𝒎</m:t>
                    </m:r>
                  </m:oMath>
                </a14:m>
                <a:r>
                  <a:rPr lang="en-US" b="1"/>
                  <a:t>)</a:t>
                </a:r>
              </a:p>
              <a:p>
                <a:pPr marL="914400" lvl="1" indent="-457200">
                  <a:buFont typeface="Arial" panose="020B0604020202020204" pitchFamily="34" charset="0"/>
                  <a:buChar char="•"/>
                </a:pPr>
                <a:r>
                  <a:rPr lang="en-US"/>
                  <a:t> </a:t>
                </a:r>
                <a14:m>
                  <m:oMath xmlns:m="http://schemas.openxmlformats.org/officeDocument/2006/math">
                    <m:r>
                      <a:rPr lang="en-US" i="1" dirty="0">
                        <a:latin typeface="Cambria Math" panose="02040503050406030204" pitchFamily="18" charset="0"/>
                      </a:rPr>
                      <m:t>(</m:t>
                    </m:r>
                    <m:r>
                      <a:rPr lang="en-US" i="1" dirty="0">
                        <a:latin typeface="Cambria Math" panose="02040503050406030204" pitchFamily="18" charset="0"/>
                      </a:rPr>
                      <m:t>𝑚</m:t>
                    </m:r>
                    <m:r>
                      <a:rPr lang="en-US" i="1" dirty="0">
                        <a:latin typeface="Cambria Math" panose="02040503050406030204" pitchFamily="18" charset="0"/>
                      </a:rPr>
                      <m:t>, </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m:t>
                    </m:r>
                  </m:oMath>
                </a14:m>
                <a:r>
                  <a:rPr lang="en-US">
                    <a:latin typeface="Times New Roman" panose="02020603050405020304" pitchFamily="18" charset="0"/>
                    <a:cs typeface="Times New Roman" panose="02020603050405020304" pitchFamily="18" charset="0"/>
                  </a:rPr>
                  <a:t>                        </a:t>
                </a:r>
                <a14:m>
                  <m:oMath xmlns:m="http://schemas.openxmlformats.org/officeDocument/2006/math">
                    <m:r>
                      <a:rPr lang="en-US" i="1" dirty="0">
                        <a:latin typeface="Cambria Math" panose="02040503050406030204" pitchFamily="18" charset="0"/>
                        <a:cs typeface="Times New Roman" panose="02020603050405020304" pitchFamily="18" charset="0"/>
                      </a:rPr>
                      <m:t>𝑟</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𝑤h𝑒𝑟𝑒</m:t>
                    </m:r>
                    <m:r>
                      <a:rPr lang="en-US" i="1" dirty="0">
                        <a:latin typeface="Cambria Math" panose="02040503050406030204" pitchFamily="18" charset="0"/>
                        <a:cs typeface="Times New Roman" panose="02020603050405020304" pitchFamily="18" charset="0"/>
                      </a:rPr>
                      <m:t> </m:t>
                    </m:r>
                    <m:r>
                      <a:rPr lang="en-US" i="1" dirty="0">
                        <a:latin typeface="Cambria Math" panose="02040503050406030204" pitchFamily="18" charset="0"/>
                        <a:cs typeface="Times New Roman" panose="02020603050405020304" pitchFamily="18" charset="0"/>
                      </a:rPr>
                      <m:t>𝑘𝐺</m:t>
                    </m:r>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𝑥</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m:t>
                    </m:r>
                    <m:sSub>
                      <m:sSubPr>
                        <m:ctrlPr>
                          <a:rPr lang="en-US" i="1" dirty="0">
                            <a:latin typeface="Cambria Math" panose="02040503050406030204" pitchFamily="18" charset="0"/>
                            <a:cs typeface="Times New Roman" panose="02020603050405020304" pitchFamily="18" charset="0"/>
                          </a:rPr>
                        </m:ctrlPr>
                      </m:sSubPr>
                      <m:e>
                        <m:r>
                          <a:rPr lang="en-US" i="1" dirty="0">
                            <a:latin typeface="Cambria Math" panose="02040503050406030204" pitchFamily="18" charset="0"/>
                            <a:cs typeface="Times New Roman" panose="02020603050405020304" pitchFamily="18" charset="0"/>
                          </a:rPr>
                          <m:t>𝑦</m:t>
                        </m:r>
                      </m:e>
                      <m:sub>
                        <m:r>
                          <a:rPr lang="en-US" i="1" dirty="0">
                            <a:latin typeface="Cambria Math" panose="02040503050406030204" pitchFamily="18" charset="0"/>
                            <a:cs typeface="Times New Roman" panose="02020603050405020304" pitchFamily="18" charset="0"/>
                          </a:rPr>
                          <m:t>1</m:t>
                        </m:r>
                      </m:sub>
                    </m:sSub>
                    <m:r>
                      <a:rPr lang="en-US" i="1" dirty="0">
                        <a:latin typeface="Cambria Math" panose="02040503050406030204" pitchFamily="18" charset="0"/>
                        <a:cs typeface="Times New Roman" panose="02020603050405020304" pitchFamily="18" charset="0"/>
                      </a:rPr>
                      <m:t>) </m:t>
                    </m:r>
                  </m:oMath>
                </a14:m>
                <a:r>
                  <a:rPr lang="en-US">
                    <a:cs typeface="Times New Roman" panose="02020603050405020304" pitchFamily="18" charset="0"/>
                  </a:rPr>
                  <a:t>                                                         </a:t>
                </a:r>
              </a:p>
              <a:p>
                <a:pPr lvl="1" algn="r"/>
                <a:r>
                  <a:rPr lang="en-US">
                    <a:cs typeface="Times New Roman" panose="02020603050405020304" pitchFamily="18" charset="0"/>
                  </a:rPr>
                  <a:t>          </a:t>
                </a:r>
                <a14:m>
                  <m:oMath xmlns:m="http://schemas.openxmlformats.org/officeDocument/2006/math">
                    <m:r>
                      <a:rPr lang="en-US" i="1">
                        <a:latin typeface="Cambria Math" panose="02040503050406030204" pitchFamily="18" charset="0"/>
                        <a:cs typeface="Times New Roman" panose="02020603050405020304" pitchFamily="18" charset="0"/>
                      </a:rPr>
                      <m:t>𝑠</m:t>
                    </m:r>
                    <m:r>
                      <a:rPr lang="en-US" i="1">
                        <a:latin typeface="Cambria Math" panose="02040503050406030204" pitchFamily="18" charset="0"/>
                        <a:cs typeface="Times New Roman" panose="02020603050405020304" pitchFamily="18" charset="0"/>
                      </a:rPr>
                      <m:t>=</m:t>
                    </m:r>
                    <m:sSup>
                      <m:sSupPr>
                        <m:ctrlPr>
                          <a:rPr lang="en-US" i="1">
                            <a:latin typeface="Cambria Math" panose="02040503050406030204" pitchFamily="18" charset="0"/>
                            <a:cs typeface="Times New Roman" panose="02020603050405020304" pitchFamily="18" charset="0"/>
                          </a:rPr>
                        </m:ctrlPr>
                      </m:sSupPr>
                      <m:e>
                        <m:r>
                          <a:rPr lang="en-US" i="1">
                            <a:latin typeface="Cambria Math" panose="02040503050406030204" pitchFamily="18" charset="0"/>
                            <a:cs typeface="Times New Roman" panose="02020603050405020304" pitchFamily="18" charset="0"/>
                          </a:rPr>
                          <m:t>𝑘</m:t>
                        </m:r>
                      </m:e>
                      <m:sup>
                        <m:r>
                          <a:rPr lang="en-US" i="1">
                            <a:latin typeface="Cambria Math" panose="02040503050406030204" pitchFamily="18" charset="0"/>
                            <a:cs typeface="Times New Roman" panose="02020603050405020304" pitchFamily="18" charset="0"/>
                          </a:rPr>
                          <m:t>−1</m:t>
                        </m:r>
                      </m:sup>
                    </m:sSup>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𝐻</m:t>
                        </m:r>
                        <m:d>
                          <m:dPr>
                            <m:ctrlPr>
                              <a:rPr lang="en-US" i="1">
                                <a:latin typeface="Cambria Math" panose="02040503050406030204" pitchFamily="18" charset="0"/>
                                <a:cs typeface="Times New Roman" panose="02020603050405020304" pitchFamily="18" charset="0"/>
                              </a:rPr>
                            </m:ctrlPr>
                          </m:dPr>
                          <m:e>
                            <m:r>
                              <a:rPr lang="en-US" i="1">
                                <a:latin typeface="Cambria Math" panose="02040503050406030204" pitchFamily="18" charset="0"/>
                                <a:cs typeface="Times New Roman" panose="02020603050405020304" pitchFamily="18" charset="0"/>
                              </a:rPr>
                              <m:t>𝑚</m:t>
                            </m:r>
                          </m:e>
                        </m:d>
                        <m:r>
                          <a:rPr lang="en-US" i="1">
                            <a:latin typeface="Cambria Math" panose="02040503050406030204" pitchFamily="18" charset="0"/>
                            <a:cs typeface="Times New Roman" panose="02020603050405020304" pitchFamily="18" charset="0"/>
                          </a:rPr>
                          <m:t>+</m:t>
                        </m:r>
                        <m:r>
                          <a:rPr lang="en-US" i="1">
                            <a:solidFill>
                              <a:srgbClr val="FF0000"/>
                            </a:solidFill>
                            <a:latin typeface="Cambria Math" panose="02040503050406030204" pitchFamily="18" charset="0"/>
                            <a:cs typeface="Times New Roman" panose="02020603050405020304" pitchFamily="18" charset="0"/>
                          </a:rPr>
                          <m:t>𝑑</m:t>
                        </m:r>
                        <m:r>
                          <a:rPr lang="en-US" i="1">
                            <a:latin typeface="Cambria Math" panose="02040503050406030204" pitchFamily="18" charset="0"/>
                            <a:cs typeface="Times New Roman" panose="02020603050405020304" pitchFamily="18" charset="0"/>
                          </a:rPr>
                          <m:t>.</m:t>
                        </m:r>
                        <m:r>
                          <a:rPr lang="en-US" i="1">
                            <a:latin typeface="Cambria Math" panose="02040503050406030204" pitchFamily="18" charset="0"/>
                            <a:cs typeface="Times New Roman" panose="02020603050405020304" pitchFamily="18" charset="0"/>
                          </a:rPr>
                          <m:t>𝑟</m:t>
                        </m:r>
                      </m:e>
                    </m:d>
                    <m:r>
                      <m:rPr>
                        <m:sty m:val="p"/>
                      </m:rPr>
                      <a:rPr lang="en-US">
                        <a:latin typeface="Cambria Math" panose="02040503050406030204" pitchFamily="18" charset="0"/>
                        <a:cs typeface="Times New Roman" panose="02020603050405020304" pitchFamily="18" charset="0"/>
                      </a:rPr>
                      <m:t>mod</m:t>
                    </m:r>
                    <m:r>
                      <a:rPr lang="en-US" i="1">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rPr>
                      <m:t>𝑛</m:t>
                    </m:r>
                    <m:r>
                      <a:rPr lang="en-US" i="1">
                        <a:latin typeface="Cambria Math" panose="02040503050406030204" pitchFamily="18" charset="0"/>
                        <a:cs typeface="Times New Roman" panose="02020603050405020304" pitchFamily="18" charset="0"/>
                      </a:rPr>
                      <m:t>    </m:t>
                    </m:r>
                  </m:oMath>
                </a14:m>
                <a:endParaRPr lang="en-US"/>
              </a:p>
              <a:p>
                <a:r>
                  <a:rPr lang="en-US" b="1"/>
                  <a:t>Verifying a signature</a:t>
                </a:r>
              </a:p>
              <a:p>
                <a:pPr marL="914400" lvl="1" indent="-457200">
                  <a:buFont typeface="Arial" panose="020B0604020202020204" pitchFamily="34" charset="0"/>
                  <a:buChar char="•"/>
                </a:pPr>
                <a:r>
                  <a:rPr lang="en-US"/>
                  <a:t>Input </a:t>
                </a:r>
                <a14:m>
                  <m:oMath xmlns:m="http://schemas.openxmlformats.org/officeDocument/2006/math">
                    <m:d>
                      <m:dPr>
                        <m:ctrlPr>
                          <a:rPr lang="en-US" i="1" dirty="0">
                            <a:latin typeface="Cambria Math" panose="02040503050406030204" pitchFamily="18" charset="0"/>
                          </a:rPr>
                        </m:ctrlPr>
                      </m:dPr>
                      <m:e>
                        <m:sSup>
                          <m:sSupPr>
                            <m:ctrlPr>
                              <a:rPr lang="en-US" i="1" dirty="0">
                                <a:latin typeface="Cambria Math" panose="02040503050406030204" pitchFamily="18" charset="0"/>
                              </a:rPr>
                            </m:ctrlPr>
                          </m:sSupPr>
                          <m:e>
                            <m:r>
                              <a:rPr lang="en-US" i="1" dirty="0">
                                <a:latin typeface="Cambria Math" panose="02040503050406030204" pitchFamily="18" charset="0"/>
                              </a:rPr>
                              <m:t>𝑚</m:t>
                            </m:r>
                          </m:e>
                          <m:sup>
                            <m:r>
                              <a:rPr lang="en-US" i="1" dirty="0">
                                <a:latin typeface="Cambria Math" panose="02040503050406030204" pitchFamily="18" charset="0"/>
                              </a:rPr>
                              <m:t>′</m:t>
                            </m:r>
                          </m:sup>
                        </m:sSup>
                        <m:r>
                          <a:rPr lang="en-US" i="1" dirty="0">
                            <a:latin typeface="Cambria Math" panose="02040503050406030204" pitchFamily="18" charset="0"/>
                          </a:rPr>
                          <m:t>,</m:t>
                        </m:r>
                        <m:r>
                          <a:rPr lang="en-US" i="1" dirty="0">
                            <a:latin typeface="Cambria Math" panose="02040503050406030204" pitchFamily="18" charset="0"/>
                          </a:rPr>
                          <m:t>𝑟</m:t>
                        </m:r>
                        <m:r>
                          <a:rPr lang="en-US" i="1" dirty="0">
                            <a:latin typeface="Cambria Math" panose="02040503050406030204" pitchFamily="18" charset="0"/>
                          </a:rPr>
                          <m:t>,</m:t>
                        </m:r>
                        <m:r>
                          <a:rPr lang="en-US" i="1" dirty="0">
                            <a:latin typeface="Cambria Math" panose="02040503050406030204" pitchFamily="18" charset="0"/>
                          </a:rPr>
                          <m:t>𝑠</m:t>
                        </m:r>
                      </m:e>
                    </m:d>
                    <m:r>
                      <a:rPr lang="en-US" b="0" i="1" dirty="0" smtClean="0">
                        <a:latin typeface="Cambria Math" panose="02040503050406030204" pitchFamily="18" charset="0"/>
                      </a:rPr>
                      <m:t>, </m:t>
                    </m:r>
                    <m:r>
                      <a:rPr lang="en-US" b="0" i="1" dirty="0" smtClean="0">
                        <a:latin typeface="Cambria Math" panose="02040503050406030204" pitchFamily="18" charset="0"/>
                      </a:rPr>
                      <m:t>𝑃𝐾</m:t>
                    </m:r>
                  </m:oMath>
                </a14:m>
                <a:r>
                  <a:rPr lang="en-US"/>
                  <a:t>, </a:t>
                </a:r>
              </a:p>
              <a:p>
                <a:pPr marL="914400" lvl="1" indent="-457200">
                  <a:buFont typeface="Arial" panose="020B0604020202020204" pitchFamily="34" charset="0"/>
                  <a:buChar char="•"/>
                </a:pPr>
                <a:r>
                  <a:rPr lang="en-US"/>
                  <a:t>Compute:</a:t>
                </a:r>
              </a:p>
              <a:p>
                <a:r>
                  <a:rPr lang="en-US"/>
                  <a:t>	</a:t>
                </a:r>
                <a14:m>
                  <m:oMath xmlns:m="http://schemas.openxmlformats.org/officeDocument/2006/math">
                    <m:r>
                      <a:rPr lang="en-US" sz="2600" i="1" dirty="0">
                        <a:latin typeface="Cambria Math" panose="02040503050406030204" pitchFamily="18" charset="0"/>
                      </a:rPr>
                      <m:t>𝑤</m:t>
                    </m:r>
                    <m:sSup>
                      <m:sSupPr>
                        <m:ctrlPr>
                          <a:rPr lang="en-US" sz="2600" i="1" dirty="0">
                            <a:latin typeface="Cambria Math" panose="02040503050406030204" pitchFamily="18" charset="0"/>
                          </a:rPr>
                        </m:ctrlPr>
                      </m:sSupPr>
                      <m:e>
                        <m:r>
                          <a:rPr lang="en-US" sz="2600" i="1" dirty="0">
                            <a:latin typeface="Cambria Math" panose="02040503050406030204" pitchFamily="18" charset="0"/>
                          </a:rPr>
                          <m:t>=</m:t>
                        </m:r>
                        <m:r>
                          <a:rPr lang="en-US" sz="2600" i="1" dirty="0">
                            <a:latin typeface="Cambria Math" panose="02040503050406030204" pitchFamily="18" charset="0"/>
                          </a:rPr>
                          <m:t>𝑠</m:t>
                        </m:r>
                      </m:e>
                      <m:sup>
                        <m:r>
                          <a:rPr lang="en-US" sz="2600" i="1" dirty="0">
                            <a:latin typeface="Cambria Math" panose="02040503050406030204" pitchFamily="18" charset="0"/>
                          </a:rPr>
                          <m:t>−1</m:t>
                        </m:r>
                      </m:sup>
                    </m:sSup>
                    <m:r>
                      <a:rPr lang="en-US" sz="2600" i="1" dirty="0">
                        <a:latin typeface="Cambria Math" panose="02040503050406030204" pitchFamily="18" charset="0"/>
                      </a:rPr>
                      <m:t>𝑚𝑜𝑑</m:t>
                    </m:r>
                    <m:r>
                      <a:rPr lang="en-US" sz="2600" i="1" dirty="0">
                        <a:latin typeface="Cambria Math" panose="02040503050406030204" pitchFamily="18" charset="0"/>
                      </a:rPr>
                      <m:t> </m:t>
                    </m:r>
                    <m:r>
                      <a:rPr lang="en-US" sz="2600" i="1" dirty="0">
                        <a:latin typeface="Cambria Math" panose="02040503050406030204" pitchFamily="18" charset="0"/>
                      </a:rPr>
                      <m:t>𝑞</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 </m:t>
                    </m:r>
                    <m:r>
                      <m:rPr>
                        <m:sty m:val="p"/>
                      </m:rPr>
                      <a:rPr lang="en-US" sz="2600">
                        <a:latin typeface="Cambria Math" panose="02040503050406030204" pitchFamily="18" charset="0"/>
                      </a:rPr>
                      <m:t>mod</m:t>
                    </m:r>
                    <m:r>
                      <a:rPr lang="en-US" sz="2600" i="1">
                        <a:latin typeface="Cambria Math" panose="02040503050406030204" pitchFamily="18" charset="0"/>
                      </a:rPr>
                      <m:t> </m:t>
                    </m:r>
                    <m:r>
                      <a:rPr lang="en-US" sz="2600" i="1">
                        <a:latin typeface="Cambria Math" panose="02040503050406030204" pitchFamily="18" charset="0"/>
                      </a:rPr>
                      <m:t>𝑛</m:t>
                    </m:r>
                  </m:oMath>
                </a14:m>
                <a:endParaRPr lang="en-US" sz="2600"/>
              </a:p>
              <a:p>
                <a:pPr lvl="1"/>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r>
                      <a:rPr lang="en-US" sz="2600" i="1">
                        <a:latin typeface="Cambria Math" panose="02040503050406030204" pitchFamily="18" charset="0"/>
                      </a:rPr>
                      <m:t>.</m:t>
                    </m:r>
                    <m:r>
                      <a:rPr lang="en-US" sz="2600" i="1">
                        <a:latin typeface="Cambria Math" panose="02040503050406030204" pitchFamily="18" charset="0"/>
                      </a:rPr>
                      <m:t>𝑤</m:t>
                    </m:r>
                  </m:oMath>
                </a14:m>
                <a:r>
                  <a:rPr lang="en-US" sz="2600" i="1"/>
                  <a:t> </a:t>
                </a:r>
                <a:r>
                  <a:rPr lang="en-US" sz="2600"/>
                  <a:t>mod</a:t>
                </a:r>
                <a:r>
                  <a:rPr lang="en-US" sz="2600" i="1"/>
                  <a:t> n =</a:t>
                </a:r>
                <a14:m>
                  <m:oMath xmlns:m="http://schemas.openxmlformats.org/officeDocument/2006/math">
                    <m:sSup>
                      <m:sSupPr>
                        <m:ctrlPr>
                          <a:rPr lang="en-US" sz="2600" i="1">
                            <a:latin typeface="Cambria Math" panose="02040503050406030204" pitchFamily="18" charset="0"/>
                          </a:rPr>
                        </m:ctrlPr>
                      </m:sSupPr>
                      <m:e>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e>
                        </m:d>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i="1">
                    <a:latin typeface="Cambria Math" panose="02040503050406030204" pitchFamily="18" charset="0"/>
                  </a:rPr>
                  <a:t> </a:t>
                </a:r>
                <a:r>
                  <a:rPr lang="en-US" sz="2600">
                    <a:latin typeface="Cambria Math" panose="02040503050406030204" pitchFamily="18" charset="0"/>
                  </a:rPr>
                  <a:t>mod </a:t>
                </a:r>
                <a:r>
                  <a:rPr lang="en-US" sz="2600" i="1">
                    <a:latin typeface="Cambria Math" panose="02040503050406030204" pitchFamily="18" charset="0"/>
                  </a:rPr>
                  <a:t>n</a:t>
                </a:r>
              </a:p>
              <a:p>
                <a:pPr lvl="1"/>
                <a:r>
                  <a:rPr lang="en-US" sz="2600"/>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r>
                      <a:rPr lang="en-US" sz="2600" i="1">
                        <a:latin typeface="Cambria Math" panose="02040503050406030204" pitchFamily="18" charset="0"/>
                      </a:rPr>
                      <m:t>𝑤</m:t>
                    </m:r>
                    <m:r>
                      <a:rPr lang="en-US" sz="2600" i="1">
                        <a:latin typeface="Cambria Math" panose="02040503050406030204" pitchFamily="18" charset="0"/>
                      </a:rPr>
                      <m:t>=</m:t>
                    </m:r>
                    <m:r>
                      <a:rPr lang="en-US" sz="2600" i="1">
                        <a:latin typeface="Cambria Math" panose="02040503050406030204" pitchFamily="18" charset="0"/>
                      </a:rPr>
                      <m:t>𝑟</m:t>
                    </m:r>
                    <m:r>
                      <a:rPr lang="en-US" sz="2600" i="1">
                        <a:latin typeface="Cambria Math" panose="02040503050406030204" pitchFamily="18" charset="0"/>
                      </a:rPr>
                      <m:t>.</m:t>
                    </m:r>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r>
                      <a:rPr lang="en-US" sz="2600" i="1">
                        <a:latin typeface="Cambria Math" panose="02040503050406030204" pitchFamily="18" charset="0"/>
                      </a:rPr>
                      <m:t>.</m:t>
                    </m:r>
                    <m:r>
                      <a:rPr lang="en-US" sz="2600" i="1">
                        <a:latin typeface="Cambria Math" panose="02040503050406030204" pitchFamily="18" charset="0"/>
                      </a:rPr>
                      <m:t>𝑘</m:t>
                    </m:r>
                  </m:oMath>
                </a14:m>
                <a:r>
                  <a:rPr lang="en-US" sz="2600"/>
                  <a:t> mod </a:t>
                </a:r>
                <a:r>
                  <a:rPr lang="en-US" sz="2600" i="1"/>
                  <a:t>n</a:t>
                </a:r>
              </a:p>
              <a:p>
                <a:pPr lvl="1"/>
                <a:r>
                  <a:rPr lang="en-US" sz="2600" i="1"/>
                  <a:t>     </a:t>
                </a:r>
                <a14:m>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𝑣</m:t>
                        </m:r>
                      </m:e>
                      <m:sub>
                        <m:r>
                          <a:rPr lang="en-US" sz="2600" i="1">
                            <a:latin typeface="Cambria Math" panose="02040503050406030204" pitchFamily="18" charset="0"/>
                          </a:rPr>
                          <m:t>𝑥</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1</m:t>
                        </m:r>
                      </m:sub>
                    </m:sSub>
                    <m:r>
                      <a:rPr lang="en-US" sz="2600" i="1">
                        <a:latin typeface="Cambria Math" panose="02040503050406030204" pitchFamily="18" charset="0"/>
                      </a:rPr>
                      <m:t>𝐺</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𝑢</m:t>
                        </m:r>
                      </m:e>
                      <m:sub>
                        <m:r>
                          <a:rPr lang="en-US" sz="2600" i="1">
                            <a:latin typeface="Cambria Math" panose="02040503050406030204" pitchFamily="18" charset="0"/>
                          </a:rPr>
                          <m:t>2</m:t>
                        </m:r>
                      </m:sub>
                    </m:sSub>
                    <m:r>
                      <a:rPr lang="en-US" sz="2600" i="1" smtClean="0">
                        <a:solidFill>
                          <a:schemeClr val="accent2"/>
                        </a:solidFill>
                        <a:latin typeface="Cambria Math" panose="02040503050406030204" pitchFamily="18" charset="0"/>
                      </a:rPr>
                      <m:t>𝑄</m:t>
                    </m:r>
                    <m:r>
                      <a:rPr lang="en-US" sz="2600" i="1" dirty="0">
                        <a:latin typeface="Cambria Math" panose="02040503050406030204" pitchFamily="18" charset="0"/>
                      </a:rPr>
                      <m:t>=</m:t>
                    </m:r>
                    <m:d>
                      <m:dPr>
                        <m:ctrlPr>
                          <a:rPr lang="en-US" sz="2600" i="1" dirty="0">
                            <a:latin typeface="Cambria Math" panose="02040503050406030204" pitchFamily="18" charset="0"/>
                          </a:rPr>
                        </m:ctrlPr>
                      </m:dPr>
                      <m:e>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1</m:t>
                            </m:r>
                          </m:sub>
                        </m:sSub>
                        <m:r>
                          <a:rPr lang="en-US" sz="2600" i="1" dirty="0">
                            <a:latin typeface="Cambria Math" panose="02040503050406030204" pitchFamily="18" charset="0"/>
                          </a:rPr>
                          <m:t>+</m:t>
                        </m:r>
                        <m:r>
                          <a:rPr lang="en-US" sz="2600" i="1" dirty="0">
                            <a:latin typeface="Cambria Math" panose="02040503050406030204" pitchFamily="18" charset="0"/>
                          </a:rPr>
                          <m:t>𝑑</m:t>
                        </m:r>
                        <m:sSub>
                          <m:sSubPr>
                            <m:ctrlPr>
                              <a:rPr lang="en-US" sz="2600" i="1" dirty="0">
                                <a:latin typeface="Cambria Math" panose="02040503050406030204" pitchFamily="18" charset="0"/>
                              </a:rPr>
                            </m:ctrlPr>
                          </m:sSubPr>
                          <m:e>
                            <m:r>
                              <a:rPr lang="en-US" sz="2600" i="1" dirty="0">
                                <a:latin typeface="Cambria Math" panose="02040503050406030204" pitchFamily="18" charset="0"/>
                              </a:rPr>
                              <m:t>𝑢</m:t>
                            </m:r>
                          </m:e>
                          <m:sub>
                            <m:r>
                              <a:rPr lang="en-US" sz="2600" i="1" dirty="0">
                                <a:latin typeface="Cambria Math" panose="02040503050406030204" pitchFamily="18" charset="0"/>
                              </a:rPr>
                              <m:t>2</m:t>
                            </m:r>
                          </m:sub>
                        </m:sSub>
                      </m:e>
                    </m:d>
                    <m:r>
                      <a:rPr lang="en-US" sz="2600" i="1" dirty="0">
                        <a:latin typeface="Cambria Math" panose="02040503050406030204" pitchFamily="18" charset="0"/>
                      </a:rPr>
                      <m:t>𝐺</m:t>
                    </m:r>
                  </m:oMath>
                </a14:m>
                <a:endParaRPr lang="en-US" sz="2600" i="1">
                  <a:latin typeface="Cambria Math" panose="02040503050406030204" pitchFamily="18" charset="0"/>
                </a:endParaRPr>
              </a:p>
              <a:p>
                <a:pPr lvl="1"/>
                <a:r>
                  <a:rPr lang="en-US" sz="2600"/>
                  <a:t>         </a:t>
                </a:r>
                <a14:m>
                  <m:oMath xmlns:m="http://schemas.openxmlformats.org/officeDocument/2006/math">
                    <m:r>
                      <a:rPr lang="en-US" sz="2600" i="1">
                        <a:latin typeface="Cambria Math" panose="02040503050406030204" pitchFamily="18" charset="0"/>
                      </a:rPr>
                      <m:t>=</m:t>
                    </m:r>
                    <m:r>
                      <a:rPr lang="en-US" sz="2600" i="1">
                        <a:latin typeface="Cambria Math" panose="02040503050406030204" pitchFamily="18" charset="0"/>
                      </a:rPr>
                      <m:t>𝑘</m:t>
                    </m:r>
                    <m:r>
                      <a:rPr lang="en-US" sz="2600" i="1">
                        <a:latin typeface="Cambria Math" panose="02040503050406030204" pitchFamily="18" charset="0"/>
                      </a:rPr>
                      <m:t>(</m:t>
                    </m:r>
                    <m:r>
                      <a:rPr lang="en-US" sz="2600" i="1">
                        <a:latin typeface="Cambria Math" panose="02040503050406030204" pitchFamily="18" charset="0"/>
                      </a:rPr>
                      <m:t>𝐻</m:t>
                    </m:r>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r>
                              <a:rPr lang="en-US" sz="2600" i="1">
                                <a:latin typeface="Cambria Math" panose="02040503050406030204" pitchFamily="18" charset="0"/>
                              </a:rPr>
                              <m:t>𝑚</m:t>
                            </m:r>
                          </m:e>
                          <m:sup>
                            <m:r>
                              <a:rPr lang="en-US" sz="2600" i="1">
                                <a:latin typeface="Cambria Math" panose="02040503050406030204" pitchFamily="18" charset="0"/>
                              </a:rPr>
                              <m:t>′</m:t>
                            </m:r>
                          </m:sup>
                        </m:sSup>
                        <m:r>
                          <a:rPr lang="en-US" sz="2600" i="1">
                            <a:latin typeface="Cambria Math" panose="02040503050406030204" pitchFamily="18" charset="0"/>
                          </a:rPr>
                          <m:t>)+</m:t>
                        </m:r>
                        <m:r>
                          <a:rPr lang="en-US" sz="2600" i="1">
                            <a:solidFill>
                              <a:schemeClr val="accent2"/>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d>
                      <m:dPr>
                        <m:ctrlPr>
                          <a:rPr lang="en-US" sz="2600" i="1">
                            <a:latin typeface="Cambria Math" panose="02040503050406030204" pitchFamily="18" charset="0"/>
                          </a:rPr>
                        </m:ctrlPr>
                      </m:dPr>
                      <m:e>
                        <m:sSup>
                          <m:sSupPr>
                            <m:ctrlPr>
                              <a:rPr lang="en-US" sz="2600" i="1">
                                <a:latin typeface="Cambria Math" panose="02040503050406030204" pitchFamily="18" charset="0"/>
                              </a:rPr>
                            </m:ctrlPr>
                          </m:sSupPr>
                          <m:e>
                            <m:d>
                              <m:dPr>
                                <m:ctrlPr>
                                  <a:rPr lang="en-US" sz="2600" i="1">
                                    <a:latin typeface="Cambria Math" panose="02040503050406030204" pitchFamily="18" charset="0"/>
                                  </a:rPr>
                                </m:ctrlPr>
                              </m:dPr>
                              <m:e>
                                <m:r>
                                  <a:rPr lang="en-US" sz="2600" i="1">
                                    <a:latin typeface="Cambria Math" panose="02040503050406030204" pitchFamily="18" charset="0"/>
                                  </a:rPr>
                                  <m:t>𝐻</m:t>
                                </m:r>
                                <m:d>
                                  <m:dPr>
                                    <m:ctrlPr>
                                      <a:rPr lang="en-US" sz="2600" i="1">
                                        <a:latin typeface="Cambria Math" panose="02040503050406030204" pitchFamily="18" charset="0"/>
                                      </a:rPr>
                                    </m:ctrlPr>
                                  </m:dPr>
                                  <m:e>
                                    <m:r>
                                      <a:rPr lang="en-US" sz="2600" i="1">
                                        <a:latin typeface="Cambria Math" panose="02040503050406030204" pitchFamily="18" charset="0"/>
                                      </a:rPr>
                                      <m:t>𝑚</m:t>
                                    </m:r>
                                  </m:e>
                                </m:d>
                                <m:r>
                                  <a:rPr lang="en-US" sz="2600" i="1">
                                    <a:latin typeface="Cambria Math" panose="02040503050406030204" pitchFamily="18" charset="0"/>
                                  </a:rPr>
                                  <m:t>+</m:t>
                                </m:r>
                                <m:r>
                                  <a:rPr lang="en-US" sz="2600" i="1">
                                    <a:solidFill>
                                      <a:srgbClr val="FF0000"/>
                                    </a:solidFill>
                                    <a:latin typeface="Cambria Math" panose="02040503050406030204" pitchFamily="18" charset="0"/>
                                  </a:rPr>
                                  <m:t>𝑑</m:t>
                                </m:r>
                                <m:r>
                                  <a:rPr lang="en-US" sz="2600" i="1">
                                    <a:latin typeface="Cambria Math" panose="02040503050406030204" pitchFamily="18" charset="0"/>
                                  </a:rPr>
                                  <m:t>.</m:t>
                                </m:r>
                                <m:r>
                                  <a:rPr lang="en-US" sz="2600" i="1">
                                    <a:latin typeface="Cambria Math" panose="02040503050406030204" pitchFamily="18" charset="0"/>
                                  </a:rPr>
                                  <m:t>𝑟</m:t>
                                </m:r>
                              </m:e>
                            </m:d>
                          </m:e>
                          <m:sup>
                            <m:r>
                              <a:rPr lang="en-US" sz="2600" i="1">
                                <a:latin typeface="Cambria Math" panose="02040503050406030204" pitchFamily="18" charset="0"/>
                              </a:rPr>
                              <m:t>−1</m:t>
                            </m:r>
                          </m:sup>
                        </m:sSup>
                      </m:e>
                    </m:d>
                    <m:r>
                      <a:rPr lang="en-US" sz="2600" i="1">
                        <a:latin typeface="Cambria Math" panose="02040503050406030204" pitchFamily="18" charset="0"/>
                      </a:rPr>
                      <m:t>𝐺</m:t>
                    </m:r>
                    <m:r>
                      <a:rPr lang="en-US" sz="2600" i="1">
                        <a:solidFill>
                          <a:srgbClr val="FF0000"/>
                        </a:solidFill>
                        <a:latin typeface="Cambria Math" panose="02040503050406030204" pitchFamily="18" charset="0"/>
                      </a:rPr>
                      <m:t>=</m:t>
                    </m:r>
                    <m:d>
                      <m:dPr>
                        <m:ctrlPr>
                          <a:rPr lang="en-US" sz="2600" i="1">
                            <a:solidFill>
                              <a:srgbClr val="FF0000"/>
                            </a:solidFill>
                            <a:latin typeface="Cambria Math" panose="02040503050406030204" pitchFamily="18" charset="0"/>
                          </a:rPr>
                        </m:ctrlPr>
                      </m:dPr>
                      <m:e>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𝑥</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r>
                          <a:rPr lang="en-US" sz="2600" i="1">
                            <a:solidFill>
                              <a:srgbClr val="FF0000"/>
                            </a:solidFill>
                            <a:latin typeface="Cambria Math" panose="02040503050406030204" pitchFamily="18" charset="0"/>
                          </a:rPr>
                          <m:t>,</m:t>
                        </m:r>
                        <m:sSubSup>
                          <m:sSubSupPr>
                            <m:ctrlPr>
                              <a:rPr lang="en-US" sz="2600" i="1">
                                <a:solidFill>
                                  <a:srgbClr val="FF0000"/>
                                </a:solidFill>
                                <a:latin typeface="Cambria Math" panose="02040503050406030204" pitchFamily="18" charset="0"/>
                              </a:rPr>
                            </m:ctrlPr>
                          </m:sSubSupPr>
                          <m:e>
                            <m:r>
                              <a:rPr lang="en-US" sz="2600" i="1">
                                <a:solidFill>
                                  <a:srgbClr val="FF0000"/>
                                </a:solidFill>
                                <a:latin typeface="Cambria Math" panose="02040503050406030204" pitchFamily="18" charset="0"/>
                              </a:rPr>
                              <m:t>𝑦</m:t>
                            </m:r>
                          </m:e>
                          <m:sub>
                            <m:r>
                              <a:rPr lang="en-US" sz="2600" i="1">
                                <a:solidFill>
                                  <a:srgbClr val="FF0000"/>
                                </a:solidFill>
                                <a:latin typeface="Cambria Math" panose="02040503050406030204" pitchFamily="18" charset="0"/>
                              </a:rPr>
                              <m:t>1</m:t>
                            </m:r>
                          </m:sub>
                          <m:sup>
                            <m:r>
                              <a:rPr lang="en-US" sz="2600" i="1">
                                <a:solidFill>
                                  <a:srgbClr val="FF0000"/>
                                </a:solidFill>
                                <a:latin typeface="Cambria Math" panose="02040503050406030204" pitchFamily="18" charset="0"/>
                              </a:rPr>
                              <m:t>′</m:t>
                            </m:r>
                          </m:sup>
                        </m:sSubSup>
                      </m:e>
                    </m:d>
                  </m:oMath>
                </a14:m>
                <a:endParaRPr lang="en-US" sz="2600" i="1">
                  <a:solidFill>
                    <a:srgbClr val="FF0000"/>
                  </a:solidFill>
                  <a:latin typeface="Cambria Math" panose="02040503050406030204" pitchFamily="18" charset="0"/>
                </a:endParaRPr>
              </a:p>
              <a:p>
                <a:pPr marL="914400" lvl="1" indent="-457200">
                  <a:buFont typeface="Arial" panose="020B0604020202020204" pitchFamily="34" charset="0"/>
                  <a:buChar char="•"/>
                </a:pPr>
                <a:r>
                  <a:rPr lang="en-US">
                    <a:solidFill>
                      <a:srgbClr val="FF0000"/>
                    </a:solidFill>
                  </a:rPr>
                  <a:t>Verify </a:t>
                </a:r>
                <a14:m>
                  <m:oMath xmlns:m="http://schemas.openxmlformats.org/officeDocument/2006/math">
                    <m:sSub>
                      <m:sSubPr>
                        <m:ctrlPr>
                          <a:rPr lang="en-US" i="1" dirty="0">
                            <a:solidFill>
                              <a:srgbClr val="FF0000"/>
                            </a:solidFill>
                            <a:latin typeface="Cambria Math" panose="02040503050406030204" pitchFamily="18" charset="0"/>
                          </a:rPr>
                        </m:ctrlPr>
                      </m:sSubPr>
                      <m:e>
                        <m:r>
                          <a:rPr lang="en-US" i="1" dirty="0">
                            <a:solidFill>
                              <a:srgbClr val="FF0000"/>
                            </a:solidFill>
                            <a:latin typeface="Cambria Math" panose="02040503050406030204" pitchFamily="18" charset="0"/>
                          </a:rPr>
                          <m:t>𝑣</m:t>
                        </m:r>
                      </m:e>
                      <m:sub>
                        <m:r>
                          <a:rPr lang="en-US" i="1" dirty="0">
                            <a:solidFill>
                              <a:srgbClr val="FF0000"/>
                            </a:solidFill>
                            <a:latin typeface="Cambria Math" panose="02040503050406030204" pitchFamily="18" charset="0"/>
                          </a:rPr>
                          <m:t>𝑥</m:t>
                        </m:r>
                      </m:sub>
                    </m:sSub>
                    <m:r>
                      <a:rPr lang="en-US" i="1" dirty="0">
                        <a:solidFill>
                          <a:srgbClr val="FF0000"/>
                        </a:solidFill>
                        <a:latin typeface="Cambria Math" panose="02040503050406030204" pitchFamily="18" charset="0"/>
                      </a:rPr>
                      <m:t>=</m:t>
                    </m:r>
                    <m:sSubSup>
                      <m:sSubSupPr>
                        <m:ctrlPr>
                          <a:rPr lang="en-US" i="1" dirty="0">
                            <a:solidFill>
                              <a:srgbClr val="FF0000"/>
                            </a:solidFill>
                            <a:latin typeface="Cambria Math" panose="02040503050406030204" pitchFamily="18" charset="0"/>
                          </a:rPr>
                        </m:ctrlPr>
                      </m:sSubSupPr>
                      <m:e>
                        <m:r>
                          <a:rPr lang="en-US" i="1" dirty="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1</m:t>
                        </m:r>
                      </m:sub>
                      <m:sup>
                        <m:r>
                          <a:rPr lang="en-US" i="1" dirty="0">
                            <a:solidFill>
                              <a:srgbClr val="FF0000"/>
                            </a:solidFill>
                            <a:latin typeface="Cambria Math" panose="02040503050406030204" pitchFamily="18" charset="0"/>
                          </a:rPr>
                          <m:t>′</m:t>
                        </m:r>
                      </m:sup>
                    </m:sSubSup>
                    <m:r>
                      <a:rPr lang="en-US" i="1" dirty="0">
                        <a:solidFill>
                          <a:srgbClr val="FF0000"/>
                        </a:solidFill>
                        <a:latin typeface="Cambria Math" panose="02040503050406030204" pitchFamily="18" charset="0"/>
                      </a:rPr>
                      <m:t>=?</m:t>
                    </m:r>
                    <m:r>
                      <a:rPr lang="en-US" i="1" dirty="0">
                        <a:solidFill>
                          <a:srgbClr val="FF0000"/>
                        </a:solidFill>
                        <a:latin typeface="Cambria Math" panose="02040503050406030204" pitchFamily="18" charset="0"/>
                      </a:rPr>
                      <m:t>𝑟</m:t>
                    </m:r>
                  </m:oMath>
                </a14:m>
                <a:r>
                  <a:rPr lang="en-US">
                    <a:solidFill>
                      <a:srgbClr val="FF0000"/>
                    </a:solidFill>
                  </a:rPr>
                  <a:t> </a:t>
                </a:r>
                <a14:m>
                  <m:oMath xmlns:m="http://schemas.openxmlformats.org/officeDocument/2006/math">
                    <m:r>
                      <a:rPr lang="en-US" i="1">
                        <a:solidFill>
                          <a:srgbClr val="FF0000"/>
                        </a:solidFill>
                        <a:latin typeface="Cambria Math" panose="02040503050406030204" pitchFamily="18" charset="0"/>
                      </a:rPr>
                      <m:t> </m:t>
                    </m:r>
                  </m:oMath>
                </a14:m>
                <a:endParaRPr lang="en-US" i="1"/>
              </a:p>
              <a:p>
                <a:endParaRPr lang="en-US" sz="3000" i="1"/>
              </a:p>
            </p:txBody>
          </p:sp>
        </mc:Choice>
        <mc:Fallback>
          <p:sp>
            <p:nvSpPr>
              <p:cNvPr id="15" name="Rectangle 14">
                <a:extLst>
                  <a:ext uri="{FF2B5EF4-FFF2-40B4-BE49-F238E27FC236}">
                    <a16:creationId xmlns:a16="http://schemas.microsoft.com/office/drawing/2014/main" id="{D1E9B940-1116-4169-9986-707AF8E9B003}"/>
                  </a:ext>
                </a:extLst>
              </p:cNvPr>
              <p:cNvSpPr>
                <a:spLocks noRot="1" noChangeAspect="1" noMove="1" noResize="1" noEditPoints="1" noAdjustHandles="1" noChangeArrowheads="1" noChangeShapeType="1" noTextEdit="1"/>
              </p:cNvSpPr>
              <p:nvPr/>
            </p:nvSpPr>
            <p:spPr>
              <a:xfrm>
                <a:off x="397024" y="1052736"/>
                <a:ext cx="9104040" cy="5653086"/>
              </a:xfrm>
              <a:prstGeom prst="rect">
                <a:avLst/>
              </a:prstGeom>
              <a:blipFill>
                <a:blip r:embed="rId3"/>
                <a:stretch>
                  <a:fillRect l="-1339" t="-118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97353B1-5014-4348-847E-BDDB334A9FA2}"/>
              </a:ext>
            </a:extLst>
          </p:cNvPr>
          <p:cNvSpPr txBox="1"/>
          <p:nvPr/>
        </p:nvSpPr>
        <p:spPr>
          <a:xfrm>
            <a:off x="3863753" y="1556793"/>
            <a:ext cx="65" cy="430887"/>
          </a:xfrm>
          <a:prstGeom prst="rect">
            <a:avLst/>
          </a:prstGeom>
          <a:noFill/>
        </p:spPr>
        <p:txBody>
          <a:bodyPr wrap="none" lIns="0" tIns="0" rIns="0" bIns="0" rtlCol="0">
            <a:spAutoFit/>
          </a:bodyPr>
          <a:lstStyle/>
          <a:p>
            <a:endParaRPr lang="en-US"/>
          </a:p>
        </p:txBody>
      </p:sp>
      <p:cxnSp>
        <p:nvCxnSpPr>
          <p:cNvPr id="5" name="Straight Connector 4">
            <a:extLst>
              <a:ext uri="{FF2B5EF4-FFF2-40B4-BE49-F238E27FC236}">
                <a16:creationId xmlns:a16="http://schemas.microsoft.com/office/drawing/2014/main" id="{E2E0106B-3C11-455F-A622-B71BB6BF2013}"/>
              </a:ext>
            </a:extLst>
          </p:cNvPr>
          <p:cNvCxnSpPr>
            <a:cxnSpLocks/>
          </p:cNvCxnSpPr>
          <p:nvPr/>
        </p:nvCxnSpPr>
        <p:spPr bwMode="auto">
          <a:xfrm>
            <a:off x="4655840" y="1231595"/>
            <a:ext cx="0" cy="151216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 name="Straight Arrow Connector 5">
            <a:extLst>
              <a:ext uri="{FF2B5EF4-FFF2-40B4-BE49-F238E27FC236}">
                <a16:creationId xmlns:a16="http://schemas.microsoft.com/office/drawing/2014/main" id="{7CA37B0B-1953-4960-A0A8-9D2C50E98340}"/>
              </a:ext>
            </a:extLst>
          </p:cNvPr>
          <p:cNvCxnSpPr>
            <a:cxnSpLocks/>
          </p:cNvCxnSpPr>
          <p:nvPr/>
        </p:nvCxnSpPr>
        <p:spPr bwMode="auto">
          <a:xfrm flipH="1">
            <a:off x="5879976" y="3211238"/>
            <a:ext cx="2088232"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7" name="TextBox 6">
            <a:extLst>
              <a:ext uri="{FF2B5EF4-FFF2-40B4-BE49-F238E27FC236}">
                <a16:creationId xmlns:a16="http://schemas.microsoft.com/office/drawing/2014/main" id="{A395FF4E-3BB9-478A-BD43-8B417DCCE9E3}"/>
              </a:ext>
            </a:extLst>
          </p:cNvPr>
          <p:cNvSpPr txBox="1"/>
          <p:nvPr/>
        </p:nvSpPr>
        <p:spPr>
          <a:xfrm>
            <a:off x="4940041" y="2617748"/>
            <a:ext cx="2077813" cy="523220"/>
          </a:xfrm>
          <a:prstGeom prst="rect">
            <a:avLst/>
          </a:prstGeom>
          <a:noFill/>
        </p:spPr>
        <p:txBody>
          <a:bodyPr wrap="none" rtlCol="0">
            <a:spAutoFit/>
          </a:bodyPr>
          <a:lstStyle/>
          <a:p>
            <a:r>
              <a:rPr lang="en-US"/>
              <a:t>In public key</a:t>
            </a:r>
          </a:p>
        </p:txBody>
      </p:sp>
      <p:cxnSp>
        <p:nvCxnSpPr>
          <p:cNvPr id="8" name="Straight Arrow Connector 7">
            <a:extLst>
              <a:ext uri="{FF2B5EF4-FFF2-40B4-BE49-F238E27FC236}">
                <a16:creationId xmlns:a16="http://schemas.microsoft.com/office/drawing/2014/main" id="{96E6A3DB-73D9-48F8-BE1A-2424E2F628D2}"/>
              </a:ext>
            </a:extLst>
          </p:cNvPr>
          <p:cNvCxnSpPr>
            <a:cxnSpLocks/>
          </p:cNvCxnSpPr>
          <p:nvPr/>
        </p:nvCxnSpPr>
        <p:spPr bwMode="auto">
          <a:xfrm flipH="1">
            <a:off x="3863752" y="3211238"/>
            <a:ext cx="1872210" cy="208997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1EC6CE88-4C70-4229-85AB-3E706E23DF86}"/>
              </a:ext>
            </a:extLst>
          </p:cNvPr>
          <p:cNvSpPr txBox="1"/>
          <p:nvPr/>
        </p:nvSpPr>
        <p:spPr>
          <a:xfrm>
            <a:off x="7260958" y="2605746"/>
            <a:ext cx="1688283" cy="523220"/>
          </a:xfrm>
          <a:prstGeom prst="rect">
            <a:avLst/>
          </a:prstGeom>
          <a:noFill/>
        </p:spPr>
        <p:txBody>
          <a:bodyPr wrap="none" rtlCol="0">
            <a:spAutoFit/>
          </a:bodyPr>
          <a:lstStyle/>
          <a:p>
            <a:r>
              <a:rPr lang="en-US"/>
              <a:t>Secret key</a:t>
            </a:r>
          </a:p>
        </p:txBody>
      </p:sp>
    </p:spTree>
    <p:extLst>
      <p:ext uri="{BB962C8B-B14F-4D97-AF65-F5344CB8AC3E}">
        <p14:creationId xmlns:p14="http://schemas.microsoft.com/office/powerpoint/2010/main" val="1290590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343472" y="44550"/>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839416" y="980728"/>
            <a:ext cx="9829092"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t>Elgamal</a:t>
            </a:r>
            <a:r>
              <a:rPr lang="en-US"/>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t>NIST digital signature schemes</a:t>
            </a:r>
          </a:p>
          <a:p>
            <a:pPr lvl="1" eaLnBrk="1" hangingPunct="1">
              <a:spcBef>
                <a:spcPct val="25000"/>
              </a:spcBef>
            </a:pPr>
            <a:r>
              <a:rPr lang="en-US"/>
              <a:t>RSASSA-PKCS</a:t>
            </a:r>
          </a:p>
          <a:p>
            <a:pPr lvl="1" eaLnBrk="1" hangingPunct="1">
              <a:spcBef>
                <a:spcPct val="25000"/>
              </a:spcBef>
            </a:pPr>
            <a:r>
              <a:rPr lang="en-US"/>
              <a:t>RSASSA-PSS</a:t>
            </a:r>
          </a:p>
          <a:p>
            <a:pPr lvl="1" eaLnBrk="1" hangingPunct="1">
              <a:spcBef>
                <a:spcPct val="25000"/>
              </a:spcBef>
            </a:pPr>
            <a:r>
              <a:rPr lang="en-US"/>
              <a:t>ECDSA</a:t>
            </a:r>
          </a:p>
          <a:p>
            <a:pPr eaLnBrk="1" hangingPunct="1">
              <a:spcBef>
                <a:spcPct val="25000"/>
              </a:spcBef>
            </a:pPr>
            <a:r>
              <a:rPr lang="en-US">
                <a:solidFill>
                  <a:srgbClr val="FF0000"/>
                </a:solidFill>
              </a:rPr>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1393283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16">
            <a:extLst>
              <a:ext uri="{FF2B5EF4-FFF2-40B4-BE49-F238E27FC236}">
                <a16:creationId xmlns:a16="http://schemas.microsoft.com/office/drawing/2014/main" id="{29FAC995-F40D-4DA7-A9CB-42613C1EF7E5}"/>
              </a:ext>
            </a:extLst>
          </p:cNvPr>
          <p:cNvGrpSpPr>
            <a:grpSpLocks/>
          </p:cNvGrpSpPr>
          <p:nvPr/>
        </p:nvGrpSpPr>
        <p:grpSpPr bwMode="auto">
          <a:xfrm>
            <a:off x="2857500" y="1588428"/>
            <a:ext cx="7296472" cy="5729004"/>
            <a:chOff x="960" y="960"/>
            <a:chExt cx="4450" cy="3357"/>
          </a:xfrm>
        </p:grpSpPr>
        <p:pic>
          <p:nvPicPr>
            <p:cNvPr id="8204" name="Picture 2" descr="U:\rhoskins temp\cert.wmf">
              <a:extLst>
                <a:ext uri="{FF2B5EF4-FFF2-40B4-BE49-F238E27FC236}">
                  <a16:creationId xmlns:a16="http://schemas.microsoft.com/office/drawing/2014/main" id="{394F441C-1AD7-4953-BEE1-1590BED2E4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 y="1008"/>
              <a:ext cx="4402" cy="3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5" name="Group 4">
              <a:extLst>
                <a:ext uri="{FF2B5EF4-FFF2-40B4-BE49-F238E27FC236}">
                  <a16:creationId xmlns:a16="http://schemas.microsoft.com/office/drawing/2014/main" id="{2B785203-6BEC-4578-99E5-0CDCB2BB381C}"/>
                </a:ext>
              </a:extLst>
            </p:cNvPr>
            <p:cNvGrpSpPr>
              <a:grpSpLocks/>
            </p:cNvGrpSpPr>
            <p:nvPr/>
          </p:nvGrpSpPr>
          <p:grpSpPr bwMode="auto">
            <a:xfrm>
              <a:off x="960" y="960"/>
              <a:ext cx="3688" cy="607"/>
              <a:chOff x="1240" y="1123"/>
              <a:chExt cx="3688" cy="607"/>
            </a:xfrm>
          </p:grpSpPr>
          <p:pic>
            <p:nvPicPr>
              <p:cNvPr id="8206" name="Picture 5" descr="U:\rhoskins temp\scroll top.wmf">
                <a:extLst>
                  <a:ext uri="{FF2B5EF4-FFF2-40B4-BE49-F238E27FC236}">
                    <a16:creationId xmlns:a16="http://schemas.microsoft.com/office/drawing/2014/main" id="{7686B120-876A-4D3F-9C34-BBFE91097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0" y="1123"/>
                <a:ext cx="3688" cy="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7" name="Text Box 6">
                <a:extLst>
                  <a:ext uri="{FF2B5EF4-FFF2-40B4-BE49-F238E27FC236}">
                    <a16:creationId xmlns:a16="http://schemas.microsoft.com/office/drawing/2014/main" id="{974C4C19-1AE1-46AF-8753-F403E860EEBB}"/>
                  </a:ext>
                </a:extLst>
              </p:cNvPr>
              <p:cNvSpPr txBox="1">
                <a:spLocks noChangeArrowheads="1"/>
              </p:cNvSpPr>
              <p:nvPr/>
            </p:nvSpPr>
            <p:spPr bwMode="auto">
              <a:xfrm>
                <a:off x="2163" y="1148"/>
                <a:ext cx="1825" cy="3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3200" b="1">
                    <a:solidFill>
                      <a:schemeClr val="tx1"/>
                    </a:solidFill>
                  </a:rPr>
                  <a:t>CERTIFICATE</a:t>
                </a:r>
              </a:p>
            </p:txBody>
          </p:sp>
        </p:grpSp>
      </p:grpSp>
      <p:sp>
        <p:nvSpPr>
          <p:cNvPr id="63495" name="Rectangle 7">
            <a:extLst>
              <a:ext uri="{FF2B5EF4-FFF2-40B4-BE49-F238E27FC236}">
                <a16:creationId xmlns:a16="http://schemas.microsoft.com/office/drawing/2014/main" id="{DC3313DE-591A-48F3-98F2-970FB97A09E7}"/>
              </a:ext>
            </a:extLst>
          </p:cNvPr>
          <p:cNvSpPr>
            <a:spLocks noChangeArrowheads="1"/>
          </p:cNvSpPr>
          <p:nvPr/>
        </p:nvSpPr>
        <p:spPr bwMode="auto">
          <a:xfrm>
            <a:off x="817983" y="-16583"/>
            <a:ext cx="6934200" cy="685800"/>
          </a:xfrm>
          <a:prstGeom prst="rect">
            <a:avLst/>
          </a:prstGeom>
          <a:noFill/>
          <a:ln w="9525">
            <a:noFill/>
            <a:miter lim="800000"/>
            <a:headEnd/>
            <a:tailEnd/>
          </a:ln>
          <a:effectLst/>
        </p:spPr>
        <p:txBody>
          <a:bodyPr lIns="92075" tIns="46038" rIns="92075" bIns="46038" anchor="ctr"/>
          <a:lstStyle/>
          <a:p>
            <a:pPr algn="ctr" eaLnBrk="1" hangingPunct="1">
              <a:defRPr/>
            </a:pPr>
            <a:r>
              <a:rPr lang="en-US" altLang="zh-CN" sz="4800">
                <a:ea typeface="宋体" panose="02010600030101010101" pitchFamily="2" charset="-122"/>
              </a:rPr>
              <a:t>X.509 digital certificate</a:t>
            </a:r>
            <a:endParaRPr lang="en-GB" sz="5400" b="1">
              <a:solidFill>
                <a:srgbClr val="FF3300"/>
              </a:solidFill>
            </a:endParaRPr>
          </a:p>
        </p:txBody>
      </p:sp>
      <p:sp>
        <p:nvSpPr>
          <p:cNvPr id="63496" name="Rectangle 8">
            <a:extLst>
              <a:ext uri="{FF2B5EF4-FFF2-40B4-BE49-F238E27FC236}">
                <a16:creationId xmlns:a16="http://schemas.microsoft.com/office/drawing/2014/main" id="{7874D9AC-DCE3-48C3-99E4-9945662D2BD5}"/>
              </a:ext>
            </a:extLst>
          </p:cNvPr>
          <p:cNvSpPr>
            <a:spLocks noChangeArrowheads="1"/>
          </p:cNvSpPr>
          <p:nvPr/>
        </p:nvSpPr>
        <p:spPr bwMode="auto">
          <a:xfrm>
            <a:off x="658946" y="3429000"/>
            <a:ext cx="1896673"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Signer=Issuer</a:t>
            </a:r>
            <a:endParaRPr lang="en-US" sz="2400">
              <a:sym typeface="Wingdings" pitchFamily="2" charset="2"/>
            </a:endParaRPr>
          </a:p>
        </p:txBody>
      </p:sp>
      <p:sp>
        <p:nvSpPr>
          <p:cNvPr id="63497" name="Rectangle 9">
            <a:extLst>
              <a:ext uri="{FF2B5EF4-FFF2-40B4-BE49-F238E27FC236}">
                <a16:creationId xmlns:a16="http://schemas.microsoft.com/office/drawing/2014/main" id="{B1C7FF5E-E86D-4138-868D-2EB5852A7334}"/>
              </a:ext>
            </a:extLst>
          </p:cNvPr>
          <p:cNvSpPr>
            <a:spLocks noChangeArrowheads="1"/>
          </p:cNvSpPr>
          <p:nvPr/>
        </p:nvSpPr>
        <p:spPr bwMode="auto">
          <a:xfrm>
            <a:off x="728649" y="4062815"/>
            <a:ext cx="1938351" cy="461665"/>
          </a:xfrm>
          <a:prstGeom prst="rect">
            <a:avLst/>
          </a:prstGeom>
          <a:noFill/>
          <a:ln w="12700">
            <a:noFill/>
            <a:miter lim="800000"/>
            <a:headEnd/>
            <a:tailEnd/>
          </a:ln>
          <a:effectLst/>
        </p:spPr>
        <p:txBody>
          <a:bodyPr wrap="none">
            <a:spAutoFit/>
          </a:bodyPr>
          <a:lstStyle/>
          <a:p>
            <a:pPr>
              <a:buFontTx/>
              <a:buNone/>
              <a:defRPr/>
            </a:pPr>
            <a:r>
              <a:rPr lang="en-GB" sz="2400">
                <a:sym typeface="Wingdings" pitchFamily="2" charset="2"/>
              </a:rPr>
              <a:t>User =Subject</a:t>
            </a:r>
            <a:endParaRPr lang="en-US" sz="2400">
              <a:sym typeface="Wingdings" pitchFamily="2" charset="2"/>
            </a:endParaRPr>
          </a:p>
        </p:txBody>
      </p:sp>
      <p:sp>
        <p:nvSpPr>
          <p:cNvPr id="63498" name="Rectangle 10">
            <a:extLst>
              <a:ext uri="{FF2B5EF4-FFF2-40B4-BE49-F238E27FC236}">
                <a16:creationId xmlns:a16="http://schemas.microsoft.com/office/drawing/2014/main" id="{A5522B92-0956-49DD-B25A-0660BF7850EC}"/>
              </a:ext>
            </a:extLst>
          </p:cNvPr>
          <p:cNvSpPr>
            <a:spLocks noChangeArrowheads="1"/>
          </p:cNvSpPr>
          <p:nvPr/>
        </p:nvSpPr>
        <p:spPr bwMode="auto">
          <a:xfrm>
            <a:off x="11240" y="5392302"/>
            <a:ext cx="3373168" cy="461665"/>
          </a:xfrm>
          <a:prstGeom prst="rect">
            <a:avLst/>
          </a:prstGeom>
          <a:noFill/>
          <a:ln w="12700">
            <a:noFill/>
            <a:miter lim="800000"/>
            <a:headEnd/>
            <a:tailEnd/>
          </a:ln>
          <a:effectLst/>
        </p:spPr>
        <p:txBody>
          <a:bodyPr wrap="square">
            <a:spAutoFit/>
          </a:bodyPr>
          <a:lstStyle/>
          <a:p>
            <a:pPr>
              <a:buFontTx/>
              <a:buNone/>
              <a:defRPr/>
            </a:pPr>
            <a:r>
              <a:rPr lang="en-GB" sz="2400">
                <a:sym typeface="Wingdings" pitchFamily="2" charset="2"/>
              </a:rPr>
              <a:t>Issuer Digital Signature</a:t>
            </a:r>
            <a:endParaRPr lang="en-US" sz="2400">
              <a:sym typeface="Wingdings" pitchFamily="2" charset="2"/>
            </a:endParaRPr>
          </a:p>
        </p:txBody>
      </p:sp>
      <p:sp>
        <p:nvSpPr>
          <p:cNvPr id="63499" name="Line 11">
            <a:extLst>
              <a:ext uri="{FF2B5EF4-FFF2-40B4-BE49-F238E27FC236}">
                <a16:creationId xmlns:a16="http://schemas.microsoft.com/office/drawing/2014/main" id="{45206910-06B2-4AB2-B3C6-B7F09156275A}"/>
              </a:ext>
            </a:extLst>
          </p:cNvPr>
          <p:cNvSpPr>
            <a:spLocks noChangeShapeType="1"/>
          </p:cNvSpPr>
          <p:nvPr/>
        </p:nvSpPr>
        <p:spPr bwMode="auto">
          <a:xfrm flipV="1">
            <a:off x="2476500" y="2708254"/>
            <a:ext cx="1714500" cy="864205"/>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0" name="Line 12">
            <a:extLst>
              <a:ext uri="{FF2B5EF4-FFF2-40B4-BE49-F238E27FC236}">
                <a16:creationId xmlns:a16="http://schemas.microsoft.com/office/drawing/2014/main" id="{FC00A2DF-8391-4D24-BAD9-B8B86D227F82}"/>
              </a:ext>
            </a:extLst>
          </p:cNvPr>
          <p:cNvSpPr>
            <a:spLocks noChangeShapeType="1"/>
          </p:cNvSpPr>
          <p:nvPr/>
        </p:nvSpPr>
        <p:spPr bwMode="auto">
          <a:xfrm flipV="1">
            <a:off x="2667000" y="3572459"/>
            <a:ext cx="2060848" cy="709464"/>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1" name="Line 13">
            <a:extLst>
              <a:ext uri="{FF2B5EF4-FFF2-40B4-BE49-F238E27FC236}">
                <a16:creationId xmlns:a16="http://schemas.microsoft.com/office/drawing/2014/main" id="{FBA5C10A-31AE-4951-A8DC-C4AD6DE362B4}"/>
              </a:ext>
            </a:extLst>
          </p:cNvPr>
          <p:cNvSpPr>
            <a:spLocks noChangeShapeType="1"/>
          </p:cNvSpPr>
          <p:nvPr/>
        </p:nvSpPr>
        <p:spPr bwMode="auto">
          <a:xfrm flipV="1">
            <a:off x="3126704" y="5661248"/>
            <a:ext cx="1679848" cy="8508"/>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p:sp>
        <p:nvSpPr>
          <p:cNvPr id="63502" name="Rectangle 14">
            <a:extLst>
              <a:ext uri="{FF2B5EF4-FFF2-40B4-BE49-F238E27FC236}">
                <a16:creationId xmlns:a16="http://schemas.microsoft.com/office/drawing/2014/main" id="{0DA24CC0-3D34-4F89-9049-A4016B540A57}"/>
              </a:ext>
            </a:extLst>
          </p:cNvPr>
          <p:cNvSpPr>
            <a:spLocks noChangeArrowheads="1"/>
          </p:cNvSpPr>
          <p:nvPr/>
        </p:nvSpPr>
        <p:spPr bwMode="auto">
          <a:xfrm>
            <a:off x="1524000" y="4662923"/>
            <a:ext cx="2667000" cy="457200"/>
          </a:xfrm>
          <a:prstGeom prst="rect">
            <a:avLst/>
          </a:prstGeom>
          <a:noFill/>
          <a:ln w="12700">
            <a:noFill/>
            <a:miter lim="800000"/>
            <a:headEnd/>
            <a:tailEnd/>
          </a:ln>
          <a:effectLst/>
        </p:spPr>
        <p:txBody>
          <a:bodyPr>
            <a:spAutoFit/>
          </a:bodyPr>
          <a:lstStyle/>
          <a:p>
            <a:pPr>
              <a:buFontTx/>
              <a:buNone/>
              <a:defRPr/>
            </a:pPr>
            <a:r>
              <a:rPr lang="en-GB" sz="2400">
                <a:sym typeface="Wingdings" pitchFamily="2" charset="2"/>
              </a:rPr>
              <a:t>Subject Public Key</a:t>
            </a:r>
            <a:endParaRPr lang="en-US" sz="2400">
              <a:sym typeface="Wingdings" pitchFamily="2" charset="2"/>
            </a:endParaRPr>
          </a:p>
        </p:txBody>
      </p:sp>
      <p:sp>
        <p:nvSpPr>
          <p:cNvPr id="63503" name="Line 15">
            <a:extLst>
              <a:ext uri="{FF2B5EF4-FFF2-40B4-BE49-F238E27FC236}">
                <a16:creationId xmlns:a16="http://schemas.microsoft.com/office/drawing/2014/main" id="{9C727003-F963-4383-BD8A-EAEDA783ECAE}"/>
              </a:ext>
            </a:extLst>
          </p:cNvPr>
          <p:cNvSpPr>
            <a:spLocks noChangeShapeType="1"/>
          </p:cNvSpPr>
          <p:nvPr/>
        </p:nvSpPr>
        <p:spPr bwMode="auto">
          <a:xfrm flipV="1">
            <a:off x="3905433" y="3824723"/>
            <a:ext cx="901119" cy="1163520"/>
          </a:xfrm>
          <a:prstGeom prst="line">
            <a:avLst/>
          </a:prstGeom>
          <a:noFill/>
          <a:ln w="12700">
            <a:solidFill>
              <a:schemeClr val="tx1"/>
            </a:solidFill>
            <a:round/>
            <a:headEnd/>
            <a:tailEnd type="triangle" w="med" len="med"/>
          </a:ln>
          <a:effectLst/>
        </p:spPr>
        <p:txBody>
          <a:bodyPr wrap="square">
            <a:spAutoFit/>
          </a:bodyPr>
          <a:lstStyle/>
          <a:p>
            <a:pPr>
              <a:defRPr/>
            </a:pPr>
            <a:endParaRPr lang="en-US"/>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A5FD92D-F692-4CEF-9003-F52A9B357820}"/>
                  </a:ext>
                </a:extLst>
              </p:cNvPr>
              <p:cNvSpPr txBox="1"/>
              <p:nvPr/>
            </p:nvSpPr>
            <p:spPr>
              <a:xfrm>
                <a:off x="339872" y="846185"/>
                <a:ext cx="7412311" cy="523220"/>
              </a:xfrm>
              <a:prstGeom prst="rect">
                <a:avLst/>
              </a:prstGeom>
              <a:noFill/>
            </p:spPr>
            <p:txBody>
              <a:bodyPr wrap="square" rtlCol="0">
                <a:spAutoFit/>
              </a:bodyPr>
              <a:lstStyle/>
              <a:p>
                <a:r>
                  <a:rPr lang="en-US" b="1"/>
                  <a:t>Certificate = </a:t>
                </a:r>
                <a14:m>
                  <m:oMath xmlns:m="http://schemas.openxmlformats.org/officeDocument/2006/math">
                    <m:r>
                      <a:rPr lang="en-US" b="1" i="1">
                        <a:latin typeface="Cambria Math" panose="02040503050406030204" pitchFamily="18" charset="0"/>
                      </a:rPr>
                      <m:t>(</m:t>
                    </m:r>
                    <m:r>
                      <a:rPr lang="en-US" b="1" i="1">
                        <a:latin typeface="Cambria Math" panose="02040503050406030204" pitchFamily="18" charset="0"/>
                      </a:rPr>
                      <m:t>𝑴</m:t>
                    </m:r>
                    <m:r>
                      <a:rPr lang="en-US" b="1" i="1" smtClean="0">
                        <a:solidFill>
                          <a:srgbClr val="FF0000"/>
                        </a:solidFill>
                        <a:latin typeface="Cambria Math" panose="02040503050406030204" pitchFamily="18" charset="0"/>
                      </a:rPr>
                      <m:t>={</m:t>
                    </m:r>
                    <m:r>
                      <a:rPr lang="en-US" b="1" i="1" smtClean="0">
                        <a:solidFill>
                          <a:srgbClr val="FF0000"/>
                        </a:solidFill>
                        <a:latin typeface="Cambria Math" panose="02040503050406030204" pitchFamily="18" charset="0"/>
                      </a:rPr>
                      <m:t>𝒖𝒔𝒆𝒓</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𝒑𝒖𝒃𝒍𝒊𝒄</m:t>
                    </m:r>
                    <m:r>
                      <a:rPr lang="en-US" b="1" i="1" smtClean="0">
                        <a:solidFill>
                          <a:srgbClr val="FF0000"/>
                        </a:solidFill>
                        <a:latin typeface="Cambria Math" panose="02040503050406030204" pitchFamily="18" charset="0"/>
                      </a:rPr>
                      <m:t> </m:t>
                    </m:r>
                    <m:r>
                      <a:rPr lang="en-US" b="1" i="1" smtClean="0">
                        <a:solidFill>
                          <a:srgbClr val="FF0000"/>
                        </a:solidFill>
                        <a:latin typeface="Cambria Math" panose="02040503050406030204" pitchFamily="18" charset="0"/>
                      </a:rPr>
                      <m:t>𝒌𝒆𝒚</m:t>
                    </m:r>
                    <m:r>
                      <a:rPr lang="en-US" b="1" i="1" smtClean="0">
                        <a:solidFill>
                          <a:srgbClr val="FF0000"/>
                        </a:solidFill>
                        <a:latin typeface="Cambria Math" panose="02040503050406030204" pitchFamily="18" charset="0"/>
                      </a:rPr>
                      <m:t>,…}, </m:t>
                    </m:r>
                    <m:r>
                      <a:rPr lang="en-US" b="1" i="1">
                        <a:latin typeface="Cambria Math" panose="02040503050406030204" pitchFamily="18" charset="0"/>
                      </a:rPr>
                      <m:t>𝒔</m:t>
                    </m:r>
                    <m:r>
                      <a:rPr lang="en-US" b="1" i="1">
                        <a:latin typeface="Cambria Math" panose="02040503050406030204" pitchFamily="18" charset="0"/>
                      </a:rPr>
                      <m:t>)</m:t>
                    </m:r>
                  </m:oMath>
                </a14:m>
                <a:endParaRPr lang="en-US" b="1"/>
              </a:p>
            </p:txBody>
          </p:sp>
        </mc:Choice>
        <mc:Fallback>
          <p:sp>
            <p:nvSpPr>
              <p:cNvPr id="2" name="TextBox 1">
                <a:extLst>
                  <a:ext uri="{FF2B5EF4-FFF2-40B4-BE49-F238E27FC236}">
                    <a16:creationId xmlns:a16="http://schemas.microsoft.com/office/drawing/2014/main" id="{5A5FD92D-F692-4CEF-9003-F52A9B357820}"/>
                  </a:ext>
                </a:extLst>
              </p:cNvPr>
              <p:cNvSpPr txBox="1">
                <a:spLocks noRot="1" noChangeAspect="1" noMove="1" noResize="1" noEditPoints="1" noAdjustHandles="1" noChangeArrowheads="1" noChangeShapeType="1" noTextEdit="1"/>
              </p:cNvSpPr>
              <p:nvPr/>
            </p:nvSpPr>
            <p:spPr>
              <a:xfrm>
                <a:off x="339872" y="846185"/>
                <a:ext cx="7412311" cy="523220"/>
              </a:xfrm>
              <a:prstGeom prst="rect">
                <a:avLst/>
              </a:prstGeom>
              <a:blipFill>
                <a:blip r:embed="rId4"/>
                <a:stretch>
                  <a:fillRect l="-1727" t="-12791" b="-31395"/>
                </a:stretch>
              </a:blipFill>
            </p:spPr>
            <p:txBody>
              <a:bodyPr/>
              <a:lstStyle/>
              <a:p>
                <a:r>
                  <a:rPr lang="en-US">
                    <a:noFill/>
                  </a:rPr>
                  <a:t> </a:t>
                </a:r>
              </a:p>
            </p:txBody>
          </p:sp>
        </mc:Fallback>
      </mc:AlternateContent>
    </p:spTree>
    <p:extLst>
      <p:ext uri="{BB962C8B-B14F-4D97-AF65-F5344CB8AC3E}">
        <p14:creationId xmlns:p14="http://schemas.microsoft.com/office/powerpoint/2010/main" val="73105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a:extLst>
              <a:ext uri="{FF2B5EF4-FFF2-40B4-BE49-F238E27FC236}">
                <a16:creationId xmlns:a16="http://schemas.microsoft.com/office/drawing/2014/main" id="{72661CE3-0512-496E-8673-D069D4E65245}"/>
              </a:ext>
            </a:extLst>
          </p:cNvPr>
          <p:cNvSpPr txBox="1">
            <a:spLocks noChangeArrowheads="1"/>
          </p:cNvSpPr>
          <p:nvPr/>
        </p:nvSpPr>
        <p:spPr bwMode="auto">
          <a:xfrm>
            <a:off x="839416" y="1259682"/>
            <a:ext cx="9707808" cy="4407360"/>
          </a:xfrm>
          <a:prstGeom prst="rect">
            <a:avLst/>
          </a:prstGeom>
          <a:noFill/>
          <a:ln w="12700">
            <a:noFill/>
            <a:miter lim="800000"/>
            <a:headEnd/>
            <a:tailEnd/>
          </a:ln>
          <a:effectLst/>
        </p:spPr>
        <p:txBody>
          <a:bodyPr wrap="square">
            <a:spAutoFit/>
          </a:bodyPr>
          <a:lstStyle/>
          <a:p>
            <a:pPr>
              <a:lnSpc>
                <a:spcPct val="150000"/>
              </a:lnSpc>
              <a:defRPr/>
            </a:pPr>
            <a:r>
              <a:rPr lang="en-GB" sz="3200">
                <a:sym typeface="Wingdings" pitchFamily="2" charset="2"/>
              </a:rPr>
              <a:t> </a:t>
            </a:r>
            <a:r>
              <a:rPr lang="en-GB">
                <a:sym typeface="Wingdings" pitchFamily="2" charset="2"/>
              </a:rPr>
              <a:t>How are Digital Certificates Issued?</a:t>
            </a:r>
          </a:p>
          <a:p>
            <a:pPr>
              <a:lnSpc>
                <a:spcPct val="150000"/>
              </a:lnSpc>
              <a:defRPr/>
            </a:pPr>
            <a:r>
              <a:rPr lang="en-GB">
                <a:sym typeface="Wingdings" pitchFamily="2" charset="2"/>
              </a:rPr>
              <a:t> Who is issuing them?</a:t>
            </a:r>
          </a:p>
          <a:p>
            <a:pPr>
              <a:lnSpc>
                <a:spcPct val="150000"/>
              </a:lnSpc>
              <a:defRPr/>
            </a:pPr>
            <a:r>
              <a:rPr lang="en-GB">
                <a:sym typeface="Wingdings" pitchFamily="2" charset="2"/>
              </a:rPr>
              <a:t> </a:t>
            </a:r>
            <a:r>
              <a:rPr lang="en-GB">
                <a:solidFill>
                  <a:srgbClr val="FF0000"/>
                </a:solidFill>
                <a:sym typeface="Wingdings" pitchFamily="2" charset="2"/>
              </a:rPr>
              <a:t>Why should I Trust the Certificate Issuer (Signers)?</a:t>
            </a:r>
          </a:p>
          <a:p>
            <a:pPr>
              <a:lnSpc>
                <a:spcPct val="150000"/>
              </a:lnSpc>
              <a:defRPr/>
            </a:pPr>
            <a:r>
              <a:rPr lang="en-GB">
                <a:sym typeface="Wingdings" pitchFamily="2" charset="2"/>
              </a:rPr>
              <a:t> </a:t>
            </a:r>
            <a:r>
              <a:rPr lang="en-GB"/>
              <a:t>How can I check if a Certificate is valid? </a:t>
            </a:r>
            <a:endParaRPr lang="en-GB">
              <a:sym typeface="Wingdings" pitchFamily="2" charset="2"/>
            </a:endParaRPr>
          </a:p>
          <a:p>
            <a:pPr>
              <a:lnSpc>
                <a:spcPct val="150000"/>
              </a:lnSpc>
              <a:defRPr/>
            </a:pPr>
            <a:r>
              <a:rPr lang="en-GB">
                <a:sym typeface="Wingdings" pitchFamily="2" charset="2"/>
              </a:rPr>
              <a:t> How can I revoke a Certificate?</a:t>
            </a:r>
          </a:p>
          <a:p>
            <a:pPr>
              <a:lnSpc>
                <a:spcPct val="150000"/>
              </a:lnSpc>
              <a:defRPr/>
            </a:pPr>
            <a:r>
              <a:rPr lang="en-GB"/>
              <a:t> Who is revoking Certificates?</a:t>
            </a:r>
          </a:p>
          <a:p>
            <a:pPr>
              <a:lnSpc>
                <a:spcPct val="80000"/>
              </a:lnSpc>
              <a:buFontTx/>
              <a:buNone/>
              <a:defRPr/>
            </a:pPr>
            <a:endParaRPr lang="en-US"/>
          </a:p>
        </p:txBody>
      </p:sp>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62138" y="974264"/>
            <a:ext cx="1565275" cy="433388"/>
          </a:xfrm>
          <a:prstGeom prst="rect">
            <a:avLst/>
          </a:prstGeom>
          <a:noFill/>
          <a:ln w="12700">
            <a:noFill/>
            <a:miter lim="800000"/>
            <a:headEnd/>
            <a:tailEnd/>
          </a:ln>
          <a:effectLst/>
        </p:spPr>
        <p:txBody>
          <a:bodyPr wrap="none">
            <a:spAutoFit/>
          </a:bodyPr>
          <a:lstStyle/>
          <a:p>
            <a:pPr>
              <a:lnSpc>
                <a:spcPct val="80000"/>
              </a:lnSpc>
              <a:buFontTx/>
              <a:buNone/>
              <a:defRPr/>
            </a:pPr>
            <a:r>
              <a:rPr lang="en-GB" b="1" i="1">
                <a:solidFill>
                  <a:srgbClr val="FF3300"/>
                </a:solidFill>
              </a:rPr>
              <a:t>Problems</a:t>
            </a:r>
            <a:endParaRPr lang="en-US" b="1" i="1">
              <a:solidFill>
                <a:srgbClr val="FF3300"/>
              </a:solidFill>
            </a:endParaRPr>
          </a:p>
        </p:txBody>
      </p:sp>
      <p:sp>
        <p:nvSpPr>
          <p:cNvPr id="2" name="Rectangle 1">
            <a:extLst>
              <a:ext uri="{FF2B5EF4-FFF2-40B4-BE49-F238E27FC236}">
                <a16:creationId xmlns:a16="http://schemas.microsoft.com/office/drawing/2014/main" id="{FF9299BD-DBE2-4FFC-AA7E-EA492523FC77}"/>
              </a:ext>
            </a:extLst>
          </p:cNvPr>
          <p:cNvSpPr/>
          <p:nvPr/>
        </p:nvSpPr>
        <p:spPr>
          <a:xfrm>
            <a:off x="1512694" y="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Tree>
    <p:extLst>
      <p:ext uri="{BB962C8B-B14F-4D97-AF65-F5344CB8AC3E}">
        <p14:creationId xmlns:p14="http://schemas.microsoft.com/office/powerpoint/2010/main" val="2760997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a:extLst>
              <a:ext uri="{FF2B5EF4-FFF2-40B4-BE49-F238E27FC236}">
                <a16:creationId xmlns:a16="http://schemas.microsoft.com/office/drawing/2014/main" id="{8C673B0E-E3FD-40B9-A65F-9571B4FA0621}"/>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X.509 digital certificate Formats</a:t>
            </a:r>
          </a:p>
        </p:txBody>
      </p:sp>
      <p:sp>
        <p:nvSpPr>
          <p:cNvPr id="16388" name="Content Placeholder 2">
            <a:extLst>
              <a:ext uri="{FF2B5EF4-FFF2-40B4-BE49-F238E27FC236}">
                <a16:creationId xmlns:a16="http://schemas.microsoft.com/office/drawing/2014/main" id="{9A04F13F-4DB3-41B1-9EB8-DD0133697BD1}"/>
              </a:ext>
            </a:extLst>
          </p:cNvPr>
          <p:cNvSpPr>
            <a:spLocks noGrp="1"/>
          </p:cNvSpPr>
          <p:nvPr>
            <p:ph idx="4294967295"/>
          </p:nvPr>
        </p:nvSpPr>
        <p:spPr>
          <a:xfrm>
            <a:off x="911424" y="980728"/>
            <a:ext cx="8686800" cy="4530725"/>
          </a:xfrm>
        </p:spPr>
        <p:txBody>
          <a:bodyPr/>
          <a:lstStyle/>
          <a:p>
            <a:pPr eaLnBrk="1" hangingPunct="1">
              <a:buClr>
                <a:srgbClr val="9E9EFF"/>
              </a:buClr>
            </a:pPr>
            <a:r>
              <a:rPr lang="en-US" altLang="zh-CN" sz="2100" i="1">
                <a:ea typeface="宋体" panose="02010600030101010101" pitchFamily="2" charset="-122"/>
              </a:rPr>
              <a:t>Version</a:t>
            </a:r>
            <a:r>
              <a:rPr lang="en-US" altLang="zh-CN" sz="2100">
                <a:ea typeface="宋体" panose="02010600030101010101" pitchFamily="2" charset="-122"/>
              </a:rPr>
              <a:t>: which version the certificate is using</a:t>
            </a:r>
          </a:p>
          <a:p>
            <a:pPr eaLnBrk="1" hangingPunct="1">
              <a:buClr>
                <a:srgbClr val="9E9EFF"/>
              </a:buClr>
            </a:pPr>
            <a:r>
              <a:rPr lang="en-US" altLang="zh-CN" sz="2100" i="1">
                <a:ea typeface="宋体" panose="02010600030101010101" pitchFamily="2" charset="-122"/>
              </a:rPr>
              <a:t>Serial number</a:t>
            </a:r>
            <a:r>
              <a:rPr lang="en-US" altLang="zh-CN" sz="2100">
                <a:ea typeface="宋体" panose="02010600030101010101" pitchFamily="2" charset="-122"/>
              </a:rPr>
              <a:t>: a unique # assigned to the certificate within the same CA</a:t>
            </a:r>
          </a:p>
          <a:p>
            <a:pPr eaLnBrk="1" hangingPunct="1">
              <a:buClr>
                <a:srgbClr val="9E9EFF"/>
              </a:buClr>
            </a:pPr>
            <a:r>
              <a:rPr lang="en-US" altLang="zh-CN" sz="2100" i="1">
                <a:ea typeface="宋体" panose="02010600030101010101" pitchFamily="2" charset="-122"/>
              </a:rPr>
              <a:t>Algorithm</a:t>
            </a:r>
            <a:r>
              <a:rPr lang="en-US" altLang="zh-CN" sz="2100">
                <a:ea typeface="宋体" panose="02010600030101010101" pitchFamily="2" charset="-122"/>
              </a:rPr>
              <a:t>: name of the hash function and the public-key encryption algorithm</a:t>
            </a:r>
          </a:p>
          <a:p>
            <a:pPr eaLnBrk="1" hangingPunct="1">
              <a:buClr>
                <a:srgbClr val="9E9EFF"/>
              </a:buClr>
            </a:pPr>
            <a:r>
              <a:rPr lang="en-US" altLang="zh-CN" sz="2100" i="1">
                <a:solidFill>
                  <a:srgbClr val="FF0000"/>
                </a:solidFill>
                <a:ea typeface="宋体" panose="02010600030101010101" pitchFamily="2" charset="-122"/>
              </a:rPr>
              <a:t>Issuer</a:t>
            </a:r>
            <a:r>
              <a:rPr lang="en-US" altLang="zh-CN" sz="2100">
                <a:solidFill>
                  <a:srgbClr val="FF0000"/>
                </a:solidFill>
                <a:ea typeface="宋体" panose="02010600030101010101" pitchFamily="2" charset="-122"/>
              </a:rPr>
              <a:t>: name of the issuer</a:t>
            </a:r>
          </a:p>
          <a:p>
            <a:pPr eaLnBrk="1" hangingPunct="1">
              <a:buClr>
                <a:srgbClr val="9E9EFF"/>
              </a:buClr>
            </a:pPr>
            <a:r>
              <a:rPr lang="en-US" altLang="zh-CN" sz="2100" i="1">
                <a:ea typeface="宋体" panose="02010600030101010101" pitchFamily="2" charset="-122"/>
              </a:rPr>
              <a:t>Validity period</a:t>
            </a:r>
            <a:r>
              <a:rPr lang="en-US" altLang="zh-CN" sz="2100">
                <a:ea typeface="宋体" panose="02010600030101010101" pitchFamily="2" charset="-122"/>
              </a:rPr>
              <a:t>: time interval when the certificate is valid</a:t>
            </a:r>
          </a:p>
          <a:p>
            <a:pPr eaLnBrk="1" hangingPunct="1">
              <a:buClr>
                <a:srgbClr val="9E9EFF"/>
              </a:buClr>
            </a:pPr>
            <a:r>
              <a:rPr lang="en-US" altLang="zh-CN" sz="2100" i="1">
                <a:ea typeface="宋体" panose="02010600030101010101" pitchFamily="2" charset="-122"/>
              </a:rPr>
              <a:t>Subject</a:t>
            </a:r>
            <a:r>
              <a:rPr lang="en-US" altLang="zh-CN" sz="2100">
                <a:ea typeface="宋体" panose="02010600030101010101" pitchFamily="2" charset="-122"/>
              </a:rPr>
              <a:t>: name of the certificate owner</a:t>
            </a:r>
          </a:p>
          <a:p>
            <a:pPr eaLnBrk="1" hangingPunct="1">
              <a:buClr>
                <a:srgbClr val="9E9EFF"/>
              </a:buClr>
            </a:pPr>
            <a:r>
              <a:rPr lang="en-US" altLang="zh-CN" sz="2100" i="1">
                <a:ea typeface="宋体" panose="02010600030101010101" pitchFamily="2" charset="-122"/>
              </a:rPr>
              <a:t>Public key</a:t>
            </a:r>
            <a:r>
              <a:rPr lang="en-US" altLang="zh-CN" sz="2100">
                <a:ea typeface="宋体" panose="02010600030101010101" pitchFamily="2" charset="-122"/>
              </a:rPr>
              <a:t>: subject’s public-key and parameter info.</a:t>
            </a:r>
          </a:p>
          <a:p>
            <a:pPr eaLnBrk="1" hangingPunct="1">
              <a:buClr>
                <a:srgbClr val="9E9EFF"/>
              </a:buClr>
            </a:pPr>
            <a:r>
              <a:rPr lang="en-US" altLang="zh-CN" sz="2100" i="1">
                <a:ea typeface="宋体" panose="02010600030101010101" pitchFamily="2" charset="-122"/>
              </a:rPr>
              <a:t>Extension</a:t>
            </a:r>
            <a:r>
              <a:rPr lang="en-US" altLang="zh-CN" sz="2100">
                <a:ea typeface="宋体" panose="02010600030101010101" pitchFamily="2" charset="-122"/>
              </a:rPr>
              <a:t>: other information (only available in version 3)</a:t>
            </a:r>
          </a:p>
          <a:p>
            <a:pPr eaLnBrk="1" hangingPunct="1">
              <a:buClr>
                <a:srgbClr val="9E9EFF"/>
              </a:buClr>
            </a:pPr>
            <a:r>
              <a:rPr lang="en-US" altLang="zh-CN" sz="2100" i="1">
                <a:ea typeface="宋体" panose="02010600030101010101" pitchFamily="2" charset="-122"/>
              </a:rPr>
              <a:t>Properties</a:t>
            </a:r>
            <a:r>
              <a:rPr lang="en-US" altLang="zh-CN" sz="2100">
                <a:ea typeface="宋体" panose="02010600030101010101" pitchFamily="2" charset="-122"/>
              </a:rPr>
              <a:t>: encrypted hash value of the certificate using </a:t>
            </a:r>
            <a:r>
              <a:rPr lang="en-US" altLang="zh-CN" sz="2100" i="1" err="1">
                <a:latin typeface="Times New Roman" panose="02020603050405020304" pitchFamily="18" charset="0"/>
                <a:ea typeface="宋体" panose="02010600030101010101" pitchFamily="2" charset="-122"/>
              </a:rPr>
              <a:t>K</a:t>
            </a:r>
            <a:r>
              <a:rPr lang="en-US" altLang="zh-CN" sz="2100" i="1" baseline="-25000" err="1">
                <a:latin typeface="Times New Roman" panose="02020603050405020304" pitchFamily="18" charset="0"/>
                <a:ea typeface="宋体" panose="02010600030101010101" pitchFamily="2" charset="-122"/>
              </a:rPr>
              <a:t>CA</a:t>
            </a:r>
            <a:r>
              <a:rPr lang="en-US" altLang="zh-CN" sz="2100" i="1" baseline="30000" err="1">
                <a:latin typeface="Times New Roman" panose="02020603050405020304" pitchFamily="18" charset="0"/>
                <a:ea typeface="宋体" panose="02010600030101010101" pitchFamily="2" charset="-122"/>
              </a:rPr>
              <a:t>r</a:t>
            </a:r>
            <a:endParaRPr lang="en-US" altLang="zh-CN" sz="2100" i="1">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36546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9F75DA3B-A21B-4A1A-99CC-4F553CB8E56B}"/>
              </a:ext>
            </a:extLst>
          </p:cNvPr>
          <p:cNvSpPr>
            <a:spLocks noGrp="1" noChangeArrowheads="1"/>
          </p:cNvSpPr>
          <p:nvPr>
            <p:ph type="body" idx="4294967295"/>
          </p:nvPr>
        </p:nvSpPr>
        <p:spPr>
          <a:xfrm>
            <a:off x="551384" y="952500"/>
            <a:ext cx="11305256" cy="4953000"/>
          </a:xfrm>
        </p:spPr>
        <p:txBody>
          <a:bodyPr/>
          <a:lstStyle/>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a:ea typeface="宋体" panose="02010600030101010101" pitchFamily="2" charset="-122"/>
              </a:rPr>
              <a:t>PKI is a mechanism for using PKC</a:t>
            </a:r>
          </a:p>
          <a:p>
            <a:pPr eaLnBrk="1" hangingPunct="1">
              <a:lnSpc>
                <a:spcPct val="8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800">
                <a:ea typeface="宋体" panose="02010600030101010101" pitchFamily="2" charset="-122"/>
              </a:rPr>
              <a:t>PKI issues and manages subscribers’ </a:t>
            </a:r>
            <a:r>
              <a:rPr lang="en-GB" altLang="zh-CN" sz="2800">
                <a:solidFill>
                  <a:srgbClr val="FF0000"/>
                </a:solidFill>
                <a:ea typeface="宋体" panose="02010600030101010101" pitchFamily="2" charset="-122"/>
              </a:rPr>
              <a:t>public-key certificates and CA networks (signers)</a:t>
            </a:r>
            <a:r>
              <a:rPr lang="en-GB" altLang="zh-CN" sz="2800">
                <a:ea typeface="宋体" panose="02010600030101010101" pitchFamily="2" charset="-122"/>
              </a:rPr>
              <a:t>:</a:t>
            </a:r>
          </a:p>
          <a:p>
            <a:pPr lvl="1" eaLnBrk="1" hangingPunct="1">
              <a:lnSpc>
                <a:spcPct val="120000"/>
              </a:lnSpc>
              <a:spcBef>
                <a:spcPts val="1200"/>
              </a:spcBef>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Determine users’ legitimacy</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Issue public-key certificates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Extend public-key certificates’ valid time upon users’ requests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Revoke public-key certificates upon users’ requests or when the corresponding private keys are compromised</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Store and manage public-key certificates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Prevent digital signature singers from denying their signatures</a:t>
            </a:r>
          </a:p>
          <a:p>
            <a:pPr lvl="1" eaLnBrk="1" hangingPunct="1">
              <a:lnSpc>
                <a:spcPct val="120000"/>
              </a:lnSpc>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200">
                <a:ea typeface="宋体" panose="02010600030101010101" pitchFamily="2" charset="-122"/>
              </a:rPr>
              <a:t>Support CA networks to allow different CAs to authenticate public-key certificates issued by other CAs</a:t>
            </a:r>
          </a:p>
        </p:txBody>
      </p:sp>
      <p:sp>
        <p:nvSpPr>
          <p:cNvPr id="12292" name="Title 3">
            <a:extLst>
              <a:ext uri="{FF2B5EF4-FFF2-40B4-BE49-F238E27FC236}">
                <a16:creationId xmlns:a16="http://schemas.microsoft.com/office/drawing/2014/main" id="{A84542F8-C456-4CD2-AEC1-7F74606524C4}"/>
              </a:ext>
            </a:extLst>
          </p:cNvPr>
          <p:cNvSpPr>
            <a:spLocks noGrp="1"/>
          </p:cNvSpPr>
          <p:nvPr>
            <p:ph type="title" idx="4294967295"/>
          </p:nvPr>
        </p:nvSpPr>
        <p:spPr>
          <a:xfrm>
            <a:off x="1277367" y="-2186"/>
            <a:ext cx="9002429" cy="799411"/>
          </a:xfrm>
        </p:spPr>
        <p:txBody>
          <a:bodyPr anchor="ctr"/>
          <a:lstStyle/>
          <a:p>
            <a:pPr eaLnBrk="1" hangingPunct="1"/>
            <a:r>
              <a:rPr lang="en-US" altLang="zh-CN" sz="3600">
                <a:ea typeface="宋体" panose="02010600030101010101" pitchFamily="2" charset="-122"/>
              </a:rPr>
              <a:t>Public Key Infrastructure (</a:t>
            </a:r>
            <a:r>
              <a:rPr lang="zh-CN" altLang="en-US" sz="3600">
                <a:ea typeface="宋体" panose="02010600030101010101" pitchFamily="2" charset="-122"/>
              </a:rPr>
              <a:t>P</a:t>
            </a:r>
            <a:r>
              <a:rPr lang="en-US" altLang="zh-CN" sz="3600">
                <a:ea typeface="宋体" panose="02010600030101010101" pitchFamily="2" charset="-122"/>
              </a:rPr>
              <a:t>KI)</a:t>
            </a:r>
            <a:endParaRPr lang="zh-CN" altLang="zh-CN" sz="3600">
              <a:ea typeface="宋体" panose="02010600030101010101" pitchFamily="2" charset="-122"/>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
            <a:extLst>
              <a:ext uri="{FF2B5EF4-FFF2-40B4-BE49-F238E27FC236}">
                <a16:creationId xmlns:a16="http://schemas.microsoft.com/office/drawing/2014/main" id="{C2380A7C-6D50-4216-B3FB-4AF549E7509C}"/>
              </a:ext>
            </a:extLst>
          </p:cNvPr>
          <p:cNvSpPr>
            <a:spLocks noGrp="1" noChangeArrowheads="1"/>
          </p:cNvSpPr>
          <p:nvPr>
            <p:ph type="title" idx="4294967295"/>
          </p:nvPr>
        </p:nvSpPr>
        <p:spPr>
          <a:xfrm>
            <a:off x="1271464" y="188640"/>
            <a:ext cx="7542213" cy="548680"/>
          </a:xfrm>
        </p:spPr>
        <p:txBody>
          <a:bodyPr anchor="ctr"/>
          <a:lstStyle/>
          <a:p>
            <a:pPr eaLnBrk="1" hangingPunct="1">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3600">
                <a:ea typeface="宋体" panose="02010600030101010101" pitchFamily="2" charset="-122"/>
              </a:rPr>
              <a:t>X.509 PKI (PKIX)</a:t>
            </a:r>
          </a:p>
        </p:txBody>
      </p:sp>
      <p:sp>
        <p:nvSpPr>
          <p:cNvPr id="13316" name="Rectangle 2">
            <a:extLst>
              <a:ext uri="{FF2B5EF4-FFF2-40B4-BE49-F238E27FC236}">
                <a16:creationId xmlns:a16="http://schemas.microsoft.com/office/drawing/2014/main" id="{6D0C8063-64E2-4C19-8A84-80E0A058D80E}"/>
              </a:ext>
            </a:extLst>
          </p:cNvPr>
          <p:cNvSpPr>
            <a:spLocks noGrp="1" noChangeArrowheads="1"/>
          </p:cNvSpPr>
          <p:nvPr>
            <p:ph type="body" idx="4294967295"/>
          </p:nvPr>
        </p:nvSpPr>
        <p:spPr>
          <a:xfrm>
            <a:off x="623392" y="1052736"/>
            <a:ext cx="10572669" cy="3975830"/>
          </a:xfrm>
        </p:spPr>
        <p:txBody>
          <a:bodyPr/>
          <a:lstStyle/>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a:ea typeface="宋体" panose="02010600030101010101" pitchFamily="2" charset="-122"/>
              </a:rPr>
              <a:t>Recommended by IETF</a:t>
            </a:r>
          </a:p>
          <a:p>
            <a:pPr marL="571500" indent="-571500" eaLnBrk="1" hangingPunct="1">
              <a:buClr>
                <a:srgbClr val="9E9EFF"/>
              </a:buClr>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sz="2400">
                <a:ea typeface="宋体" panose="02010600030101010101" pitchFamily="2" charset="-122"/>
              </a:rPr>
              <a:t>Four basic components: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end entity (users, verifyers)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certificate authority (CA):  responsible of issuing and revoking public-key certificates;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registration authority (RA): verifying identities of owners of public-key certificates</a:t>
            </a:r>
          </a:p>
          <a:p>
            <a:pPr marL="1131888" lvl="2" indent="-438150" eaLnBrk="1" hangingPunct="1">
              <a:buClr>
                <a:schemeClr val="tx1"/>
              </a:buClr>
              <a:buSzTx/>
              <a:buFont typeface="Wingdings" panose="05000000000000000000" pitchFamily="2" charset="2"/>
              <a:buAutoNum type="arabicPeriod"/>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r>
              <a:rPr lang="en-GB" altLang="zh-CN">
                <a:ea typeface="宋体" panose="02010600030101010101" pitchFamily="2" charset="-122"/>
              </a:rPr>
              <a:t>Repository: responsible of storing and managing public-key certificates</a:t>
            </a:r>
          </a:p>
          <a:p>
            <a:pPr marL="344488" lvl="1" indent="0" eaLnBrk="1" hangingPunct="1">
              <a:buClr>
                <a:srgbClr val="9E9EFF"/>
              </a:buClr>
              <a:buNone/>
              <a:tabLst>
                <a:tab pos="655638" algn="l"/>
                <a:tab pos="1312863" algn="l"/>
                <a:tab pos="1968500" algn="l"/>
                <a:tab pos="2625725" algn="l"/>
                <a:tab pos="3282950" algn="l"/>
                <a:tab pos="3938588" algn="l"/>
                <a:tab pos="4595813" algn="l"/>
                <a:tab pos="5253038" algn="l"/>
                <a:tab pos="5908675" algn="l"/>
                <a:tab pos="6565900" algn="l"/>
                <a:tab pos="7223125" algn="l"/>
                <a:tab pos="7878763" algn="l"/>
              </a:tabLst>
            </a:pPr>
            <a:endParaRPr lang="en-GB" altLang="zh-CN" sz="2400">
              <a:ea typeface="宋体" panose="02010600030101010101" pitchFamily="2" charset="-122"/>
            </a:endParaRPr>
          </a:p>
        </p:txBody>
      </p:sp>
      <p:sp>
        <p:nvSpPr>
          <p:cNvPr id="2" name="Rectangle 1">
            <a:extLst>
              <a:ext uri="{FF2B5EF4-FFF2-40B4-BE49-F238E27FC236}">
                <a16:creationId xmlns:a16="http://schemas.microsoft.com/office/drawing/2014/main" id="{534FC06C-A5F1-4943-8D55-3B64B931744D}"/>
              </a:ext>
            </a:extLst>
          </p:cNvPr>
          <p:cNvSpPr/>
          <p:nvPr/>
        </p:nvSpPr>
        <p:spPr>
          <a:xfrm>
            <a:off x="1415480" y="5024731"/>
            <a:ext cx="6292586" cy="707886"/>
          </a:xfrm>
          <a:prstGeom prst="rect">
            <a:avLst/>
          </a:prstGeom>
        </p:spPr>
        <p:txBody>
          <a:bodyPr wrap="square">
            <a:spAutoFit/>
          </a:bodyPr>
          <a:lstStyle/>
          <a:p>
            <a:r>
              <a:rPr lang="en-US" sz="2000"/>
              <a:t>https://datatracker.ietf.org/doc/html/rfc5280</a:t>
            </a:r>
          </a:p>
          <a:p>
            <a:r>
              <a:rPr lang="en-US" sz="2000"/>
              <a:t>(2008, updated 2013, 2018)</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itle 51">
            <a:extLst>
              <a:ext uri="{FF2B5EF4-FFF2-40B4-BE49-F238E27FC236}">
                <a16:creationId xmlns:a16="http://schemas.microsoft.com/office/drawing/2014/main" id="{43910649-1D59-4B5B-84A7-71728CFD2F65}"/>
              </a:ext>
            </a:extLst>
          </p:cNvPr>
          <p:cNvSpPr>
            <a:spLocks noGrp="1"/>
          </p:cNvSpPr>
          <p:nvPr>
            <p:ph type="title" idx="4294967295"/>
          </p:nvPr>
        </p:nvSpPr>
        <p:spPr/>
        <p:txBody>
          <a:bodyPr anchor="ctr"/>
          <a:lstStyle/>
          <a:p>
            <a:pPr eaLnBrk="1" hangingPunct="1"/>
            <a:r>
              <a:rPr lang="en-US" altLang="zh-CN" sz="3600">
                <a:ea typeface="宋体" panose="02010600030101010101" pitchFamily="2" charset="-122"/>
              </a:rPr>
              <a:t>PKIX Architecture</a:t>
            </a:r>
            <a:r>
              <a:rPr lang="en-US" altLang="zh-CN">
                <a:ea typeface="宋体" panose="02010600030101010101" pitchFamily="2" charset="-122"/>
              </a:rPr>
              <a:t> </a:t>
            </a:r>
          </a:p>
        </p:txBody>
      </p:sp>
      <p:sp>
        <p:nvSpPr>
          <p:cNvPr id="66" name="TextBox 65">
            <a:extLst>
              <a:ext uri="{FF2B5EF4-FFF2-40B4-BE49-F238E27FC236}">
                <a16:creationId xmlns:a16="http://schemas.microsoft.com/office/drawing/2014/main" id="{7E61659E-2ABA-45A4-9AEE-0E0E48BEEE70}"/>
              </a:ext>
            </a:extLst>
          </p:cNvPr>
          <p:cNvSpPr txBox="1"/>
          <p:nvPr/>
        </p:nvSpPr>
        <p:spPr>
          <a:xfrm>
            <a:off x="695400" y="5086931"/>
            <a:ext cx="8089109" cy="1477328"/>
          </a:xfrm>
          <a:prstGeom prst="rect">
            <a:avLst/>
          </a:prstGeom>
          <a:noFill/>
        </p:spPr>
        <p:txBody>
          <a:bodyPr wrap="square" numCol="2">
            <a:spAutoFit/>
          </a:bodyPr>
          <a:lstStyle/>
          <a:p>
            <a:pPr>
              <a:defRPr/>
            </a:pPr>
            <a:r>
              <a:rPr lang="en-US" sz="1800" b="1">
                <a:latin typeface="+mj-lt"/>
              </a:rPr>
              <a:t>Transaction managements</a:t>
            </a:r>
            <a:r>
              <a:rPr lang="en-US" sz="1800">
                <a:latin typeface="+mj-lt"/>
              </a:rPr>
              <a:t>:</a:t>
            </a:r>
          </a:p>
          <a:p>
            <a:pPr>
              <a:buClr>
                <a:srgbClr val="9E9EFF"/>
              </a:buClr>
              <a:buFont typeface="Wingdings" pitchFamily="2" charset="2"/>
              <a:buChar char="l"/>
              <a:defRPr/>
            </a:pPr>
            <a:r>
              <a:rPr lang="en-US" sz="1800">
                <a:latin typeface="+mj-lt"/>
              </a:rPr>
              <a:t>Registration</a:t>
            </a:r>
          </a:p>
          <a:p>
            <a:pPr>
              <a:buClr>
                <a:srgbClr val="9E9EFF"/>
              </a:buClr>
              <a:buFont typeface="Wingdings" pitchFamily="2" charset="2"/>
              <a:buChar char="l"/>
              <a:defRPr/>
            </a:pPr>
            <a:r>
              <a:rPr lang="en-US" sz="1800">
                <a:latin typeface="+mj-lt"/>
              </a:rPr>
              <a:t>Initialization</a:t>
            </a:r>
          </a:p>
          <a:p>
            <a:pPr>
              <a:buClr>
                <a:srgbClr val="9E9EFF"/>
              </a:buClr>
              <a:buFont typeface="Wingdings" pitchFamily="2" charset="2"/>
              <a:buChar char="l"/>
              <a:defRPr/>
            </a:pPr>
            <a:r>
              <a:rPr lang="en-US" sz="1800">
                <a:latin typeface="+mj-lt"/>
              </a:rPr>
              <a:t>Certificate issuing and publication</a:t>
            </a:r>
          </a:p>
          <a:p>
            <a:pPr>
              <a:buClr>
                <a:srgbClr val="9E9EFF"/>
              </a:buClr>
              <a:buFont typeface="Wingdings" pitchFamily="2" charset="2"/>
              <a:buChar char="l"/>
              <a:defRPr/>
            </a:pPr>
            <a:endParaRPr lang="en-US" sz="1800">
              <a:latin typeface="+mj-lt"/>
            </a:endParaRPr>
          </a:p>
          <a:p>
            <a:pPr>
              <a:buClr>
                <a:srgbClr val="9E9EFF"/>
              </a:buClr>
              <a:buFont typeface="Wingdings" pitchFamily="2" charset="2"/>
              <a:buChar char="l"/>
              <a:defRPr/>
            </a:pPr>
            <a:r>
              <a:rPr lang="en-US" sz="1800">
                <a:latin typeface="+mj-lt"/>
              </a:rPr>
              <a:t>Key recovery</a:t>
            </a:r>
          </a:p>
          <a:p>
            <a:pPr>
              <a:buClr>
                <a:srgbClr val="9E9EFF"/>
              </a:buClr>
              <a:buFont typeface="Wingdings" pitchFamily="2" charset="2"/>
              <a:buChar char="l"/>
              <a:defRPr/>
            </a:pPr>
            <a:r>
              <a:rPr lang="en-US" sz="1800">
                <a:latin typeface="+mj-lt"/>
              </a:rPr>
              <a:t>Key generation</a:t>
            </a:r>
          </a:p>
          <a:p>
            <a:pPr>
              <a:buClr>
                <a:srgbClr val="9E9EFF"/>
              </a:buClr>
              <a:buFont typeface="Wingdings" pitchFamily="2" charset="2"/>
              <a:buChar char="l"/>
              <a:defRPr/>
            </a:pPr>
            <a:r>
              <a:rPr lang="en-US" sz="1800">
                <a:latin typeface="+mj-lt"/>
              </a:rPr>
              <a:t>Certificate revocation</a:t>
            </a:r>
          </a:p>
          <a:p>
            <a:pPr>
              <a:buClr>
                <a:srgbClr val="9E9EFF"/>
              </a:buClr>
              <a:buFont typeface="Wingdings" pitchFamily="2" charset="2"/>
              <a:buChar char="l"/>
              <a:defRPr/>
            </a:pPr>
            <a:r>
              <a:rPr lang="en-US" sz="1800">
                <a:latin typeface="+mj-lt"/>
              </a:rPr>
              <a:t>Cross-certification</a:t>
            </a:r>
          </a:p>
        </p:txBody>
      </p:sp>
      <p:pic>
        <p:nvPicPr>
          <p:cNvPr id="15365" name="Picture 26" descr="Picture19.png">
            <a:extLst>
              <a:ext uri="{FF2B5EF4-FFF2-40B4-BE49-F238E27FC236}">
                <a16:creationId xmlns:a16="http://schemas.microsoft.com/office/drawing/2014/main" id="{998DA2E2-46F5-4A26-887A-9CCEBCFA57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17859" y="934287"/>
            <a:ext cx="7444190" cy="4015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8064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a:extLst>
              <a:ext uri="{FF2B5EF4-FFF2-40B4-BE49-F238E27FC236}">
                <a16:creationId xmlns:a16="http://schemas.microsoft.com/office/drawing/2014/main" id="{F4BDF994-F403-4BA1-96D9-512EA0E14980}"/>
              </a:ext>
            </a:extLst>
          </p:cNvPr>
          <p:cNvSpPr>
            <a:spLocks noChangeArrowheads="1"/>
          </p:cNvSpPr>
          <p:nvPr/>
        </p:nvSpPr>
        <p:spPr bwMode="auto">
          <a:xfrm>
            <a:off x="827482" y="1014935"/>
            <a:ext cx="7992894" cy="437043"/>
          </a:xfrm>
          <a:prstGeom prst="rect">
            <a:avLst/>
          </a:prstGeom>
          <a:noFill/>
          <a:ln w="12700">
            <a:noFill/>
            <a:miter lim="800000"/>
            <a:headEnd/>
            <a:tailEnd/>
          </a:ln>
          <a:effectLst/>
        </p:spPr>
        <p:txBody>
          <a:bodyPr wrap="none">
            <a:spAutoFit/>
          </a:bodyPr>
          <a:lstStyle/>
          <a:p>
            <a:pPr>
              <a:lnSpc>
                <a:spcPct val="80000"/>
              </a:lnSpc>
              <a:buFontTx/>
              <a:buNone/>
              <a:defRPr/>
            </a:pPr>
            <a:r>
              <a:rPr lang="en-GB" b="1" i="1"/>
              <a:t>Example: check digital certificate of “facebook.com”</a:t>
            </a:r>
            <a:endParaRPr lang="en-US" b="1" i="1"/>
          </a:p>
        </p:txBody>
      </p:sp>
      <p:sp>
        <p:nvSpPr>
          <p:cNvPr id="2" name="Rectangle 1">
            <a:extLst>
              <a:ext uri="{FF2B5EF4-FFF2-40B4-BE49-F238E27FC236}">
                <a16:creationId xmlns:a16="http://schemas.microsoft.com/office/drawing/2014/main" id="{FF9299BD-DBE2-4FFC-AA7E-EA492523FC77}"/>
              </a:ext>
            </a:extLst>
          </p:cNvPr>
          <p:cNvSpPr/>
          <p:nvPr/>
        </p:nvSpPr>
        <p:spPr>
          <a:xfrm>
            <a:off x="1703512" y="188640"/>
            <a:ext cx="4583306" cy="646331"/>
          </a:xfrm>
          <a:prstGeom prst="rect">
            <a:avLst/>
          </a:prstGeom>
        </p:spPr>
        <p:txBody>
          <a:bodyPr wrap="none">
            <a:spAutoFit/>
          </a:bodyPr>
          <a:lstStyle/>
          <a:p>
            <a:pPr algn="ctr" eaLnBrk="1" hangingPunct="1">
              <a:defRPr/>
            </a:pPr>
            <a:r>
              <a:rPr lang="en-US" altLang="zh-CN" sz="3600">
                <a:ea typeface="宋体" panose="02010600030101010101" pitchFamily="2" charset="-122"/>
              </a:rPr>
              <a:t>X.509 digital certificate</a:t>
            </a:r>
            <a:endParaRPr lang="en-GB" sz="3600" b="1">
              <a:solidFill>
                <a:srgbClr val="FF3300"/>
              </a:solidFill>
            </a:endParaRPr>
          </a:p>
        </p:txBody>
      </p:sp>
      <p:sp>
        <p:nvSpPr>
          <p:cNvPr id="3" name="Rectangle 2">
            <a:extLst>
              <a:ext uri="{FF2B5EF4-FFF2-40B4-BE49-F238E27FC236}">
                <a16:creationId xmlns:a16="http://schemas.microsoft.com/office/drawing/2014/main" id="{194D9C5B-8948-4C6F-85B4-7DE0AE0DF859}"/>
              </a:ext>
            </a:extLst>
          </p:cNvPr>
          <p:cNvSpPr/>
          <p:nvPr/>
        </p:nvSpPr>
        <p:spPr>
          <a:xfrm>
            <a:off x="539447" y="2132856"/>
            <a:ext cx="8496950" cy="830997"/>
          </a:xfrm>
          <a:prstGeom prst="rect">
            <a:avLst/>
          </a:prstGeom>
        </p:spPr>
        <p:txBody>
          <a:bodyPr wrap="square">
            <a:spAutoFit/>
          </a:bodyPr>
          <a:lstStyle/>
          <a:p>
            <a:r>
              <a:rPr lang="en-US" sz="2400"/>
              <a:t>echo | </a:t>
            </a:r>
            <a:r>
              <a:rPr lang="en-US" sz="2400" err="1"/>
              <a:t>openssl</a:t>
            </a:r>
            <a:r>
              <a:rPr lang="en-US" sz="2400"/>
              <a:t> </a:t>
            </a:r>
            <a:r>
              <a:rPr lang="en-US" sz="2400" err="1"/>
              <a:t>s_client</a:t>
            </a:r>
            <a:r>
              <a:rPr lang="en-US" sz="2400"/>
              <a:t> -</a:t>
            </a:r>
            <a:r>
              <a:rPr lang="en-US" sz="2400" err="1"/>
              <a:t>servername</a:t>
            </a:r>
            <a:r>
              <a:rPr lang="en-US" sz="2400"/>
              <a:t> www.facebook.com -connect www.facebook.com:443 2&gt; 1.txt | </a:t>
            </a:r>
            <a:r>
              <a:rPr lang="en-US" sz="2400" err="1"/>
              <a:t>openssl</a:t>
            </a:r>
            <a:r>
              <a:rPr lang="en-US" sz="2400"/>
              <a:t> x509 -text</a:t>
            </a:r>
          </a:p>
        </p:txBody>
      </p:sp>
      <p:sp>
        <p:nvSpPr>
          <p:cNvPr id="4" name="Rectangle 3">
            <a:extLst>
              <a:ext uri="{FF2B5EF4-FFF2-40B4-BE49-F238E27FC236}">
                <a16:creationId xmlns:a16="http://schemas.microsoft.com/office/drawing/2014/main" id="{8911B1AA-6042-4572-A120-3EF171BDEB70}"/>
              </a:ext>
            </a:extLst>
          </p:cNvPr>
          <p:cNvSpPr/>
          <p:nvPr/>
        </p:nvSpPr>
        <p:spPr>
          <a:xfrm>
            <a:off x="539447" y="1535458"/>
            <a:ext cx="4373248" cy="523220"/>
          </a:xfrm>
          <a:prstGeom prst="rect">
            <a:avLst/>
          </a:prstGeom>
        </p:spPr>
        <p:txBody>
          <a:bodyPr wrap="none">
            <a:spAutoFit/>
          </a:bodyPr>
          <a:lstStyle/>
          <a:p>
            <a:pPr marL="457200" indent="-457200">
              <a:buFont typeface="Wingdings" panose="05000000000000000000" pitchFamily="2" charset="2"/>
              <a:buChar char="§"/>
            </a:pPr>
            <a:r>
              <a:rPr lang="en-US" b="1"/>
              <a:t>Check server certificate </a:t>
            </a:r>
          </a:p>
        </p:txBody>
      </p:sp>
      <p:sp>
        <p:nvSpPr>
          <p:cNvPr id="5" name="Rectangle 4">
            <a:extLst>
              <a:ext uri="{FF2B5EF4-FFF2-40B4-BE49-F238E27FC236}">
                <a16:creationId xmlns:a16="http://schemas.microsoft.com/office/drawing/2014/main" id="{AE0E8AA2-6791-49F3-9FFE-1C8B5B428B59}"/>
              </a:ext>
            </a:extLst>
          </p:cNvPr>
          <p:cNvSpPr/>
          <p:nvPr/>
        </p:nvSpPr>
        <p:spPr>
          <a:xfrm>
            <a:off x="683467" y="3138938"/>
            <a:ext cx="3727239" cy="523220"/>
          </a:xfrm>
          <a:prstGeom prst="rect">
            <a:avLst/>
          </a:prstGeom>
        </p:spPr>
        <p:txBody>
          <a:bodyPr wrap="none">
            <a:spAutoFit/>
          </a:bodyPr>
          <a:lstStyle/>
          <a:p>
            <a:pPr marL="457200" indent="-457200">
              <a:buFont typeface="Wingdings" panose="05000000000000000000" pitchFamily="2" charset="2"/>
              <a:buChar char="§"/>
            </a:pPr>
            <a:r>
              <a:rPr lang="en-US" b="1" err="1"/>
              <a:t>Dowload</a:t>
            </a:r>
            <a:r>
              <a:rPr lang="en-US" b="1"/>
              <a:t> server cert</a:t>
            </a:r>
          </a:p>
        </p:txBody>
      </p:sp>
      <p:sp>
        <p:nvSpPr>
          <p:cNvPr id="6" name="Rectangle 5">
            <a:extLst>
              <a:ext uri="{FF2B5EF4-FFF2-40B4-BE49-F238E27FC236}">
                <a16:creationId xmlns:a16="http://schemas.microsoft.com/office/drawing/2014/main" id="{BF7D7F29-EB31-4D9F-9FB4-7EC8DCC7CD7E}"/>
              </a:ext>
            </a:extLst>
          </p:cNvPr>
          <p:cNvSpPr/>
          <p:nvPr/>
        </p:nvSpPr>
        <p:spPr>
          <a:xfrm>
            <a:off x="621097" y="3724340"/>
            <a:ext cx="8415300" cy="830997"/>
          </a:xfrm>
          <a:prstGeom prst="rect">
            <a:avLst/>
          </a:prstGeom>
        </p:spPr>
        <p:txBody>
          <a:bodyPr wrap="square">
            <a:spAutoFit/>
          </a:bodyPr>
          <a:lstStyle/>
          <a:p>
            <a:r>
              <a:rPr lang="en-US" sz="2400"/>
              <a:t>echo | </a:t>
            </a:r>
            <a:r>
              <a:rPr lang="en-US" sz="2400" err="1"/>
              <a:t>openssl</a:t>
            </a:r>
            <a:r>
              <a:rPr lang="en-US" sz="2400"/>
              <a:t> </a:t>
            </a:r>
            <a:r>
              <a:rPr lang="en-US" sz="2400" err="1"/>
              <a:t>s_client</a:t>
            </a:r>
            <a:r>
              <a:rPr lang="en-US" sz="2400"/>
              <a:t> -</a:t>
            </a:r>
            <a:r>
              <a:rPr lang="en-US" sz="2400" err="1"/>
              <a:t>servername</a:t>
            </a:r>
            <a:r>
              <a:rPr lang="en-US" sz="2400"/>
              <a:t> www.facebook.com -connect www.facebook.com:443 2&gt;1 | </a:t>
            </a:r>
            <a:r>
              <a:rPr lang="en-US" sz="2400" err="1"/>
              <a:t>openssl</a:t>
            </a:r>
            <a:r>
              <a:rPr lang="en-US" sz="2400"/>
              <a:t> x509 -out facebook.cer -text</a:t>
            </a:r>
          </a:p>
        </p:txBody>
      </p:sp>
      <p:sp>
        <p:nvSpPr>
          <p:cNvPr id="7" name="Rectangle 6">
            <a:extLst>
              <a:ext uri="{FF2B5EF4-FFF2-40B4-BE49-F238E27FC236}">
                <a16:creationId xmlns:a16="http://schemas.microsoft.com/office/drawing/2014/main" id="{2C8F1948-E5FC-4BF2-BD28-0860EB721956}"/>
              </a:ext>
            </a:extLst>
          </p:cNvPr>
          <p:cNvSpPr/>
          <p:nvPr/>
        </p:nvSpPr>
        <p:spPr>
          <a:xfrm>
            <a:off x="827482" y="5549923"/>
            <a:ext cx="7363072" cy="400110"/>
          </a:xfrm>
          <a:prstGeom prst="rect">
            <a:avLst/>
          </a:prstGeom>
        </p:spPr>
        <p:txBody>
          <a:bodyPr wrap="square">
            <a:spAutoFit/>
          </a:bodyPr>
          <a:lstStyle/>
          <a:p>
            <a:r>
              <a:rPr lang="en-US" sz="2000"/>
              <a:t>https://www.openssl.org/docs/man1.1.1/man1/openssl-s_client.html</a:t>
            </a:r>
          </a:p>
        </p:txBody>
      </p:sp>
      <p:sp>
        <p:nvSpPr>
          <p:cNvPr id="8" name="Rectangle 7">
            <a:extLst>
              <a:ext uri="{FF2B5EF4-FFF2-40B4-BE49-F238E27FC236}">
                <a16:creationId xmlns:a16="http://schemas.microsoft.com/office/drawing/2014/main" id="{DAD1B51B-17A2-4064-8242-A93CB845B33B}"/>
              </a:ext>
            </a:extLst>
          </p:cNvPr>
          <p:cNvSpPr/>
          <p:nvPr/>
        </p:nvSpPr>
        <p:spPr>
          <a:xfrm>
            <a:off x="713546" y="6018326"/>
            <a:ext cx="8701034" cy="400110"/>
          </a:xfrm>
          <a:prstGeom prst="rect">
            <a:avLst/>
          </a:prstGeom>
        </p:spPr>
        <p:txBody>
          <a:bodyPr wrap="square">
            <a:spAutoFit/>
          </a:bodyPr>
          <a:lstStyle/>
          <a:p>
            <a:r>
              <a:rPr lang="en-US" sz="2000"/>
              <a:t>https://www.openssl.org/docs/man1.1.1/man1/openssl-x509.html</a:t>
            </a:r>
          </a:p>
        </p:txBody>
      </p:sp>
      <p:sp>
        <p:nvSpPr>
          <p:cNvPr id="11" name="Rectangle 10">
            <a:extLst>
              <a:ext uri="{FF2B5EF4-FFF2-40B4-BE49-F238E27FC236}">
                <a16:creationId xmlns:a16="http://schemas.microsoft.com/office/drawing/2014/main" id="{2272F634-04DE-4F6A-B1F1-60A15200B4EE}"/>
              </a:ext>
            </a:extLst>
          </p:cNvPr>
          <p:cNvSpPr/>
          <p:nvPr/>
        </p:nvSpPr>
        <p:spPr>
          <a:xfrm>
            <a:off x="683466" y="4561963"/>
            <a:ext cx="3914790" cy="523220"/>
          </a:xfrm>
          <a:prstGeom prst="rect">
            <a:avLst/>
          </a:prstGeom>
        </p:spPr>
        <p:txBody>
          <a:bodyPr wrap="none">
            <a:spAutoFit/>
          </a:bodyPr>
          <a:lstStyle/>
          <a:p>
            <a:pPr marL="457200" indent="-457200">
              <a:buFont typeface="Wingdings" panose="05000000000000000000" pitchFamily="2" charset="2"/>
              <a:buChar char="§"/>
            </a:pPr>
            <a:r>
              <a:rPr lang="en-US" b="1"/>
              <a:t>Check server cert file</a:t>
            </a:r>
          </a:p>
        </p:txBody>
      </p:sp>
      <p:sp>
        <p:nvSpPr>
          <p:cNvPr id="9" name="Rectangle 8">
            <a:extLst>
              <a:ext uri="{FF2B5EF4-FFF2-40B4-BE49-F238E27FC236}">
                <a16:creationId xmlns:a16="http://schemas.microsoft.com/office/drawing/2014/main" id="{66B911F5-95B7-4552-A80F-CEBE4D06DFE0}"/>
              </a:ext>
            </a:extLst>
          </p:cNvPr>
          <p:cNvSpPr/>
          <p:nvPr/>
        </p:nvSpPr>
        <p:spPr>
          <a:xfrm>
            <a:off x="713053" y="4965404"/>
            <a:ext cx="8415299" cy="523220"/>
          </a:xfrm>
          <a:prstGeom prst="rect">
            <a:avLst/>
          </a:prstGeom>
        </p:spPr>
        <p:txBody>
          <a:bodyPr wrap="square">
            <a:spAutoFit/>
          </a:bodyPr>
          <a:lstStyle/>
          <a:p>
            <a:r>
              <a:rPr lang="en-US" err="1"/>
              <a:t>openssl</a:t>
            </a:r>
            <a:r>
              <a:rPr lang="en-US"/>
              <a:t> x509 -in facebook.cer -inform </a:t>
            </a:r>
            <a:r>
              <a:rPr lang="en-US" err="1"/>
              <a:t>pem</a:t>
            </a:r>
            <a:r>
              <a:rPr lang="en-US"/>
              <a:t> -text -</a:t>
            </a:r>
            <a:r>
              <a:rPr lang="en-US" err="1"/>
              <a:t>noout</a:t>
            </a:r>
            <a:endParaRPr lang="en-US"/>
          </a:p>
        </p:txBody>
      </p:sp>
    </p:spTree>
    <p:extLst>
      <p:ext uri="{BB962C8B-B14F-4D97-AF65-F5344CB8AC3E}">
        <p14:creationId xmlns:p14="http://schemas.microsoft.com/office/powerpoint/2010/main" val="1689527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3331" y="44624"/>
            <a:ext cx="7819960" cy="677098"/>
          </a:xfrm>
        </p:spPr>
        <p:txBody>
          <a:bodyPr wrap="square">
            <a:spAutoFit/>
          </a:bodyPr>
          <a:lstStyle/>
          <a:p>
            <a:r>
              <a:rPr lang="en-US" altLang="en-US">
                <a:ea typeface="ヒラギノ角ゴ Pro W3" charset="-128"/>
              </a:rPr>
              <a:t>Motivations</a:t>
            </a:r>
            <a:endParaRPr lang="en-US">
              <a:latin typeface="+mj-lt"/>
            </a:endParaRPr>
          </a:p>
        </p:txBody>
      </p:sp>
      <p:sp>
        <p:nvSpPr>
          <p:cNvPr id="3" name="Content Placeholder 2"/>
          <p:cNvSpPr>
            <a:spLocks noGrp="1"/>
          </p:cNvSpPr>
          <p:nvPr>
            <p:ph idx="1"/>
          </p:nvPr>
        </p:nvSpPr>
        <p:spPr>
          <a:xfrm>
            <a:off x="649432" y="854461"/>
            <a:ext cx="10199095"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p>
        </p:txBody>
      </p:sp>
      <p:sp>
        <p:nvSpPr>
          <p:cNvPr id="5" name="Rectangle 4">
            <a:extLst>
              <a:ext uri="{FF2B5EF4-FFF2-40B4-BE49-F238E27FC236}">
                <a16:creationId xmlns:a16="http://schemas.microsoft.com/office/drawing/2014/main" id="{026507D0-F4AC-434A-923E-BD924CAE716C}"/>
              </a:ext>
            </a:extLst>
          </p:cNvPr>
          <p:cNvSpPr/>
          <p:nvPr/>
        </p:nvSpPr>
        <p:spPr>
          <a:xfrm>
            <a:off x="2385529" y="2383781"/>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427732" y="1303079"/>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871985" y="2947041"/>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513" y="3729336"/>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30500" y="3729335"/>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649434" y="4037637"/>
            <a:ext cx="960519" cy="523220"/>
          </a:xfrm>
          <a:prstGeom prst="rect">
            <a:avLst/>
          </a:prstGeom>
          <a:noFill/>
        </p:spPr>
        <p:txBody>
          <a:bodyPr wrap="none" rtlCol="0">
            <a:spAutoFit/>
          </a:bodyPr>
          <a:lstStyle/>
          <a:p>
            <a:r>
              <a:rPr lang="en-US"/>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651823" y="3924925"/>
            <a:ext cx="782587" cy="523220"/>
          </a:xfrm>
          <a:prstGeom prst="rect">
            <a:avLst/>
          </a:prstGeom>
          <a:noFill/>
        </p:spPr>
        <p:txBody>
          <a:bodyPr wrap="none" rtlCol="0">
            <a:spAutoFit/>
          </a:bodyPr>
          <a:lstStyle/>
          <a:p>
            <a:r>
              <a:rPr lang="en-US"/>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832413" y="4005064"/>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530C48D-383A-4AE9-B0C3-0AB14B82E5DB}"/>
                  </a:ext>
                </a:extLst>
              </p:cNvPr>
              <p:cNvSpPr txBox="1"/>
              <p:nvPr/>
            </p:nvSpPr>
            <p:spPr>
              <a:xfrm>
                <a:off x="3132670" y="3066197"/>
                <a:ext cx="4584845" cy="954107"/>
              </a:xfrm>
              <a:prstGeom prst="rect">
                <a:avLst/>
              </a:prstGeom>
              <a:noFill/>
            </p:spPr>
            <p:txBody>
              <a:bodyPr wrap="none" rtlCol="0">
                <a:spAutoFit/>
              </a:bodyPr>
              <a:lstStyle/>
              <a:p>
                <a:pPr algn="ctr"/>
                <a:r>
                  <a:rPr lang="en-US"/>
                  <a:t>agree a session key </a:t>
                </a:r>
                <a14:m>
                  <m:oMath xmlns:m="http://schemas.openxmlformats.org/officeDocument/2006/math">
                    <m:r>
                      <a:rPr lang="en-US" i="1">
                        <a:latin typeface="Cambria Math" panose="02040503050406030204" pitchFamily="18" charset="0"/>
                      </a:rPr>
                      <m:t>𝐾</m:t>
                    </m:r>
                    <m:r>
                      <a:rPr lang="en-US">
                        <a:latin typeface="Cambria Math" panose="02040503050406030204" pitchFamily="18" charset="0"/>
                      </a:rPr>
                      <m:t> </m:t>
                    </m:r>
                  </m:oMath>
                </a14:m>
                <a:endParaRPr lang="en-US">
                  <a:latin typeface="Cambria Math" panose="02040503050406030204" pitchFamily="18" charset="0"/>
                </a:endParaRPr>
              </a:p>
              <a:p>
                <a:r>
                  <a:rPr lang="en-US">
                    <a:latin typeface="+mj-lt"/>
                  </a:rPr>
                  <a:t>(</a:t>
                </a:r>
                <a:r>
                  <a:rPr lang="en-US"/>
                  <a:t>using Diffie–Hellman for ex.)</a:t>
                </a:r>
              </a:p>
            </p:txBody>
          </p:sp>
        </mc:Choice>
        <mc:Fallback>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3132670" y="3066197"/>
                <a:ext cx="4584845" cy="954107"/>
              </a:xfrm>
              <a:prstGeom prst="rect">
                <a:avLst/>
              </a:prstGeom>
              <a:blipFill>
                <a:blip r:embed="rId5"/>
                <a:stretch>
                  <a:fillRect l="-2793" t="-7051" r="-1596" b="-1730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E9323E0-E21E-4FEE-9E97-E840477CB6E1}"/>
                  </a:ext>
                </a:extLst>
              </p:cNvPr>
              <p:cNvSpPr txBox="1"/>
              <p:nvPr/>
            </p:nvSpPr>
            <p:spPr>
              <a:xfrm>
                <a:off x="1242555" y="4963088"/>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242555" y="4963088"/>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220993" y="5157192"/>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F287FBD-A619-4B4D-86BB-5BF248BAF90C}"/>
                  </a:ext>
                </a:extLst>
              </p:cNvPr>
              <p:cNvSpPr txBox="1"/>
              <p:nvPr/>
            </p:nvSpPr>
            <p:spPr>
              <a:xfrm>
                <a:off x="3097706" y="4654298"/>
                <a:ext cx="545937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m:t>
                      </m:r>
                      <m:r>
                        <a:rPr lang="en-US" i="1" smtClean="0">
                          <a:latin typeface="Cambria Math" panose="02040503050406030204" pitchFamily="18" charset="0"/>
                        </a:rPr>
                        <m:t>, </m:t>
                      </m:r>
                      <m:r>
                        <a:rPr lang="en-US" i="1" smtClean="0">
                          <a:latin typeface="Cambria Math" panose="02040503050406030204" pitchFamily="18" charset="0"/>
                        </a:rPr>
                        <m:t>𝑡𝑎𝑔</m:t>
                      </m:r>
                      <m:r>
                        <a:rPr lang="en-US" i="1" smtClean="0">
                          <a:latin typeface="Cambria Math" panose="02040503050406030204" pitchFamily="18" charset="0"/>
                        </a:rPr>
                        <m:t>=</m:t>
                      </m:r>
                      <m:r>
                        <a:rPr lang="en-US" i="1" smtClean="0">
                          <a:latin typeface="Cambria Math" panose="02040503050406030204" pitchFamily="18" charset="0"/>
                        </a:rPr>
                        <m:t>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r>
                        <a:rPr lang="en-US" b="0" i="1" smtClean="0">
                          <a:latin typeface="Cambria Math" panose="02040503050406030204" pitchFamily="18" charset="0"/>
                        </a:rPr>
                        <m:t>𝑒𝑔</m:t>
                      </m:r>
                      <m:r>
                        <a:rPr lang="en-US" b="0" i="1" smtClean="0">
                          <a:latin typeface="Cambria Math" panose="02040503050406030204" pitchFamily="18" charset="0"/>
                        </a:rPr>
                        <m:t>. </m:t>
                      </m:r>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b="0" i="1" smtClean="0">
                          <a:latin typeface="Cambria Math" panose="02040503050406030204" pitchFamily="18" charset="0"/>
                        </a:rPr>
                        <m:t>)</m:t>
                      </m:r>
                    </m:oMath>
                  </m:oMathPara>
                </a14:m>
                <a:endParaRPr lang="en-US"/>
              </a:p>
            </p:txBody>
          </p:sp>
        </mc:Choice>
        <mc:Fallback>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97706" y="4654298"/>
                <a:ext cx="545937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9BFD6FF-DE9B-4EA8-B1FF-08CA307990A6}"/>
                  </a:ext>
                </a:extLst>
              </p:cNvPr>
              <p:cNvSpPr txBox="1"/>
              <p:nvPr/>
            </p:nvSpPr>
            <p:spPr>
              <a:xfrm>
                <a:off x="8114086" y="5013181"/>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8114086" y="5013181"/>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C546C1A-646D-4AD1-8A4E-443EF8FE8A37}"/>
                  </a:ext>
                </a:extLst>
              </p:cNvPr>
              <p:cNvSpPr/>
              <p:nvPr/>
            </p:nvSpPr>
            <p:spPr>
              <a:xfrm>
                <a:off x="5041922" y="5519857"/>
                <a:ext cx="5440335" cy="523220"/>
              </a:xfrm>
              <a:prstGeom prst="rect">
                <a:avLst/>
              </a:prstGeom>
            </p:spPr>
            <p:txBody>
              <a:bodyPr wrap="none">
                <a:spAutoFit/>
              </a:bodyPr>
              <a:lstStyle/>
              <a:p>
                <a14:m>
                  <m:oMath xmlns:m="http://schemas.openxmlformats.org/officeDocument/2006/math">
                    <m:r>
                      <a:rPr lang="en-US" b="0" i="1" smtClean="0">
                        <a:latin typeface="Cambria Math" panose="02040503050406030204" pitchFamily="18" charset="0"/>
                      </a:rPr>
                      <m:t>𝑀𝐴𝐶</m:t>
                    </m:r>
                    <m:d>
                      <m:dPr>
                        <m:ctrlPr>
                          <a:rPr lang="en-US" i="1">
                            <a:latin typeface="Cambria Math" panose="02040503050406030204" pitchFamily="18" charset="0"/>
                          </a:rPr>
                        </m:ctrlPr>
                      </m:dPr>
                      <m:e>
                        <m:r>
                          <a:rPr lang="en-US" i="1" smtClean="0">
                            <a:solidFill>
                              <a:srgbClr val="FF0000"/>
                            </a:solidFill>
                            <a:latin typeface="Cambria Math" panose="02040503050406030204" pitchFamily="18" charset="0"/>
                          </a:rPr>
                          <m:t>𝐾</m:t>
                        </m:r>
                        <m:r>
                          <a:rPr lang="en-US" i="1" smtClean="0">
                            <a:solidFill>
                              <a:srgbClr val="FF0000"/>
                            </a:solidFill>
                            <a:latin typeface="Cambria Math" panose="02040503050406030204" pitchFamily="18" charset="0"/>
                          </a:rPr>
                          <m:t>,</m:t>
                        </m:r>
                        <m:sSup>
                          <m:sSupPr>
                            <m:ctrlPr>
                              <a:rPr lang="en-US" i="1" smtClean="0">
                                <a:solidFill>
                                  <a:srgbClr val="FF0000"/>
                                </a:solidFill>
                                <a:latin typeface="Cambria Math" panose="02040503050406030204" pitchFamily="18" charset="0"/>
                              </a:rPr>
                            </m:ctrlPr>
                          </m:sSupPr>
                          <m:e>
                            <m:r>
                              <a:rPr lang="en-US" i="1">
                                <a:solidFill>
                                  <a:srgbClr val="FF0000"/>
                                </a:solidFill>
                                <a:latin typeface="Cambria Math" panose="02040503050406030204" pitchFamily="18" charset="0"/>
                              </a:rPr>
                              <m:t>𝑀</m:t>
                            </m:r>
                          </m:e>
                          <m:sup>
                            <m:r>
                              <a:rPr lang="en-US" i="1">
                                <a:solidFill>
                                  <a:srgbClr val="FF0000"/>
                                </a:solidFill>
                                <a:latin typeface="Cambria Math" panose="02040503050406030204" pitchFamily="18" charset="0"/>
                              </a:rPr>
                              <m:t>′</m:t>
                            </m:r>
                          </m:sup>
                        </m:sSup>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b="0" i="1" smtClean="0">
                        <a:latin typeface="Cambria Math" panose="02040503050406030204" pitchFamily="18" charset="0"/>
                      </a:rPr>
                      <m:t>𝑀𝐴𝐶</m:t>
                    </m:r>
                    <m:d>
                      <m:dPr>
                        <m:ctrlPr>
                          <a:rPr lang="en-US" i="1" smtClean="0">
                            <a:solidFill>
                              <a:srgbClr val="FF0000"/>
                            </a:solidFill>
                            <a:latin typeface="Cambria Math" panose="02040503050406030204" pitchFamily="18" charset="0"/>
                          </a:rPr>
                        </m:ctrlPr>
                      </m:dPr>
                      <m:e>
                        <m:r>
                          <a:rPr lang="en-US" i="1">
                            <a:solidFill>
                              <a:srgbClr val="FF0000"/>
                            </a:solidFill>
                            <a:latin typeface="Cambria Math" panose="02040503050406030204" pitchFamily="18" charset="0"/>
                          </a:rPr>
                          <m:t>𝐾</m:t>
                        </m:r>
                        <m:r>
                          <a:rPr lang="en-US" i="1">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𝑀</m:t>
                        </m:r>
                      </m:e>
                    </m:d>
                  </m:oMath>
                </a14:m>
                <a:endParaRPr lang="en-US"/>
              </a:p>
            </p:txBody>
          </p:sp>
        </mc:Choice>
        <mc:Fallback>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1922" y="5519857"/>
                <a:ext cx="54403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B257504B-87E6-47B2-887A-744843894447}"/>
                  </a:ext>
                </a:extLst>
              </p:cNvPr>
              <p:cNvSpPr/>
              <p:nvPr/>
            </p:nvSpPr>
            <p:spPr>
              <a:xfrm>
                <a:off x="6757618" y="5949280"/>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757618" y="5949280"/>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97577" y="6046756"/>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9B0D412A-17C5-49E8-AB73-68C7F57F2657}"/>
                  </a:ext>
                </a:extLst>
              </p:cNvPr>
              <p:cNvSpPr/>
              <p:nvPr/>
            </p:nvSpPr>
            <p:spPr>
              <a:xfrm>
                <a:off x="2564712" y="4037637"/>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p:sp>
            <p:nvSpPr>
              <p:cNvPr id="26" name="Rectangle 25">
                <a:extLst>
                  <a:ext uri="{FF2B5EF4-FFF2-40B4-BE49-F238E27FC236}">
                    <a16:creationId xmlns:a16="http://schemas.microsoft.com/office/drawing/2014/main" id="{9B0D412A-17C5-49E8-AB73-68C7F57F2657}"/>
                  </a:ext>
                </a:extLst>
              </p:cNvPr>
              <p:cNvSpPr>
                <a:spLocks noRot="1" noChangeAspect="1" noMove="1" noResize="1" noEditPoints="1" noAdjustHandles="1" noChangeArrowheads="1" noChangeShapeType="1" noTextEdit="1"/>
              </p:cNvSpPr>
              <p:nvPr/>
            </p:nvSpPr>
            <p:spPr>
              <a:xfrm>
                <a:off x="2564712" y="4037637"/>
                <a:ext cx="535403" cy="5232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Rectangle 26">
                <a:extLst>
                  <a:ext uri="{FF2B5EF4-FFF2-40B4-BE49-F238E27FC236}">
                    <a16:creationId xmlns:a16="http://schemas.microsoft.com/office/drawing/2014/main" id="{6F069437-43D5-4241-802A-D3D64F4714BF}"/>
                  </a:ext>
                </a:extLst>
              </p:cNvPr>
              <p:cNvSpPr/>
              <p:nvPr/>
            </p:nvSpPr>
            <p:spPr>
              <a:xfrm>
                <a:off x="7170815" y="4027481"/>
                <a:ext cx="53540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𝐾</m:t>
                      </m:r>
                    </m:oMath>
                  </m:oMathPara>
                </a14:m>
                <a:endParaRPr lang="en-US">
                  <a:solidFill>
                    <a:schemeClr val="accent2"/>
                  </a:solidFill>
                </a:endParaRPr>
              </a:p>
            </p:txBody>
          </p:sp>
        </mc:Choice>
        <mc:Fallback>
          <p:sp>
            <p:nvSpPr>
              <p:cNvPr id="27" name="Rectangle 26">
                <a:extLst>
                  <a:ext uri="{FF2B5EF4-FFF2-40B4-BE49-F238E27FC236}">
                    <a16:creationId xmlns:a16="http://schemas.microsoft.com/office/drawing/2014/main" id="{6F069437-43D5-4241-802A-D3D64F4714BF}"/>
                  </a:ext>
                </a:extLst>
              </p:cNvPr>
              <p:cNvSpPr>
                <a:spLocks noRot="1" noChangeAspect="1" noMove="1" noResize="1" noEditPoints="1" noAdjustHandles="1" noChangeArrowheads="1" noChangeShapeType="1" noTextEdit="1"/>
              </p:cNvSpPr>
              <p:nvPr/>
            </p:nvSpPr>
            <p:spPr>
              <a:xfrm>
                <a:off x="7170815" y="4027481"/>
                <a:ext cx="535403" cy="523220"/>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953678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86">
            <a:extLst>
              <a:ext uri="{FF2B5EF4-FFF2-40B4-BE49-F238E27FC236}">
                <a16:creationId xmlns:a16="http://schemas.microsoft.com/office/drawing/2014/main" id="{BDF0B127-7AB6-47AD-86CE-E41E47064A48}"/>
              </a:ext>
            </a:extLst>
          </p:cNvPr>
          <p:cNvGrpSpPr>
            <a:grpSpLocks/>
          </p:cNvGrpSpPr>
          <p:nvPr/>
        </p:nvGrpSpPr>
        <p:grpSpPr bwMode="auto">
          <a:xfrm>
            <a:off x="3143672" y="1228716"/>
            <a:ext cx="6375400" cy="4102100"/>
            <a:chOff x="720" y="789"/>
            <a:chExt cx="4640" cy="3043"/>
          </a:xfrm>
        </p:grpSpPr>
        <p:grpSp>
          <p:nvGrpSpPr>
            <p:cNvPr id="28677" name="Group 3">
              <a:extLst>
                <a:ext uri="{FF2B5EF4-FFF2-40B4-BE49-F238E27FC236}">
                  <a16:creationId xmlns:a16="http://schemas.microsoft.com/office/drawing/2014/main" id="{B7C60D42-18ED-49EF-AAFC-1F835D125979}"/>
                </a:ext>
              </a:extLst>
            </p:cNvPr>
            <p:cNvGrpSpPr>
              <a:grpSpLocks noChangeAspect="1"/>
            </p:cNvGrpSpPr>
            <p:nvPr/>
          </p:nvGrpSpPr>
          <p:grpSpPr bwMode="auto">
            <a:xfrm>
              <a:off x="720" y="960"/>
              <a:ext cx="422" cy="284"/>
              <a:chOff x="4560" y="2016"/>
              <a:chExt cx="816" cy="912"/>
            </a:xfrm>
          </p:grpSpPr>
          <p:sp>
            <p:nvSpPr>
              <p:cNvPr id="102404" name="Rectangle 4">
                <a:extLst>
                  <a:ext uri="{FF2B5EF4-FFF2-40B4-BE49-F238E27FC236}">
                    <a16:creationId xmlns:a16="http://schemas.microsoft.com/office/drawing/2014/main" id="{54A3ADD1-C901-4910-AC2E-05A76C8C385A}"/>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6" name="Rectangle 5">
                <a:extLst>
                  <a:ext uri="{FF2B5EF4-FFF2-40B4-BE49-F238E27FC236}">
                    <a16:creationId xmlns:a16="http://schemas.microsoft.com/office/drawing/2014/main" id="{DF98FFEA-F187-49F5-AEE9-3B2B0D647C7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678" name="Group 6">
              <a:extLst>
                <a:ext uri="{FF2B5EF4-FFF2-40B4-BE49-F238E27FC236}">
                  <a16:creationId xmlns:a16="http://schemas.microsoft.com/office/drawing/2014/main" id="{B576BB9B-A19C-43C2-8D28-9EAD8ED2F572}"/>
                </a:ext>
              </a:extLst>
            </p:cNvPr>
            <p:cNvGrpSpPr>
              <a:grpSpLocks/>
            </p:cNvGrpSpPr>
            <p:nvPr/>
          </p:nvGrpSpPr>
          <p:grpSpPr bwMode="auto">
            <a:xfrm>
              <a:off x="1824" y="960"/>
              <a:ext cx="1046" cy="1580"/>
              <a:chOff x="2192" y="1056"/>
              <a:chExt cx="1046" cy="1580"/>
            </a:xfrm>
          </p:grpSpPr>
          <p:sp>
            <p:nvSpPr>
              <p:cNvPr id="102407" name="Line 7">
                <a:extLst>
                  <a:ext uri="{FF2B5EF4-FFF2-40B4-BE49-F238E27FC236}">
                    <a16:creationId xmlns:a16="http://schemas.microsoft.com/office/drawing/2014/main" id="{038C4717-5146-4177-A5A4-31FAF8A1AAEF}"/>
                  </a:ext>
                </a:extLst>
              </p:cNvPr>
              <p:cNvSpPr>
                <a:spLocks noChangeShapeType="1"/>
              </p:cNvSpPr>
              <p:nvPr/>
            </p:nvSpPr>
            <p:spPr bwMode="auto">
              <a:xfrm flipH="1">
                <a:off x="2384" y="1824"/>
                <a:ext cx="384" cy="624"/>
              </a:xfrm>
              <a:prstGeom prst="line">
                <a:avLst/>
              </a:prstGeom>
              <a:noFill/>
              <a:ln w="76200">
                <a:solidFill>
                  <a:srgbClr val="0099FF"/>
                </a:solidFill>
                <a:round/>
                <a:headEnd/>
                <a:tailEnd/>
              </a:ln>
              <a:effectLst/>
            </p:spPr>
            <p:txBody>
              <a:bodyPr wrap="none" anchor="ctr"/>
              <a:lstStyle/>
              <a:p>
                <a:pPr>
                  <a:defRPr/>
                </a:pPr>
                <a:endParaRPr lang="en-US"/>
              </a:p>
            </p:txBody>
          </p:sp>
          <p:sp>
            <p:nvSpPr>
              <p:cNvPr id="102408" name="Line 8">
                <a:extLst>
                  <a:ext uri="{FF2B5EF4-FFF2-40B4-BE49-F238E27FC236}">
                    <a16:creationId xmlns:a16="http://schemas.microsoft.com/office/drawing/2014/main" id="{C1B81F04-57A2-4858-BC21-A6015C102890}"/>
                  </a:ext>
                </a:extLst>
              </p:cNvPr>
              <p:cNvSpPr>
                <a:spLocks noChangeShapeType="1"/>
              </p:cNvSpPr>
              <p:nvPr/>
            </p:nvSpPr>
            <p:spPr bwMode="auto">
              <a:xfrm>
                <a:off x="2723" y="1824"/>
                <a:ext cx="334" cy="577"/>
              </a:xfrm>
              <a:prstGeom prst="line">
                <a:avLst/>
              </a:prstGeom>
              <a:noFill/>
              <a:ln w="76200">
                <a:solidFill>
                  <a:srgbClr val="0099FF"/>
                </a:solidFill>
                <a:round/>
                <a:headEnd/>
                <a:tailEnd/>
              </a:ln>
              <a:effectLst/>
            </p:spPr>
            <p:txBody>
              <a:bodyPr wrap="none" anchor="ctr"/>
              <a:lstStyle/>
              <a:p>
                <a:pPr>
                  <a:defRPr/>
                </a:pPr>
                <a:endParaRPr lang="en-US"/>
              </a:p>
            </p:txBody>
          </p:sp>
          <p:sp>
            <p:nvSpPr>
              <p:cNvPr id="102409" name="Line 9">
                <a:extLst>
                  <a:ext uri="{FF2B5EF4-FFF2-40B4-BE49-F238E27FC236}">
                    <a16:creationId xmlns:a16="http://schemas.microsoft.com/office/drawing/2014/main" id="{25FD8B3A-1CB0-4524-B1FD-350CF464D70B}"/>
                  </a:ext>
                </a:extLst>
              </p:cNvPr>
              <p:cNvSpPr>
                <a:spLocks noChangeShapeType="1"/>
              </p:cNvSpPr>
              <p:nvPr/>
            </p:nvSpPr>
            <p:spPr bwMode="auto">
              <a:xfrm>
                <a:off x="2768" y="1198"/>
                <a:ext cx="0" cy="624"/>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43" name="Group 10">
                <a:extLst>
                  <a:ext uri="{FF2B5EF4-FFF2-40B4-BE49-F238E27FC236}">
                    <a16:creationId xmlns:a16="http://schemas.microsoft.com/office/drawing/2014/main" id="{054D085D-3A90-4D96-AC5C-245154FD7592}"/>
                  </a:ext>
                </a:extLst>
              </p:cNvPr>
              <p:cNvGrpSpPr>
                <a:grpSpLocks noChangeAspect="1"/>
              </p:cNvGrpSpPr>
              <p:nvPr/>
            </p:nvGrpSpPr>
            <p:grpSpPr bwMode="auto">
              <a:xfrm>
                <a:off x="2528" y="1056"/>
                <a:ext cx="422" cy="284"/>
                <a:chOff x="4560" y="2016"/>
                <a:chExt cx="816" cy="912"/>
              </a:xfrm>
            </p:grpSpPr>
            <p:sp>
              <p:nvSpPr>
                <p:cNvPr id="102411" name="Rectangle 11">
                  <a:extLst>
                    <a:ext uri="{FF2B5EF4-FFF2-40B4-BE49-F238E27FC236}">
                      <a16:creationId xmlns:a16="http://schemas.microsoft.com/office/drawing/2014/main" id="{90508506-2ADC-451D-9864-3192B7709456}"/>
                    </a:ext>
                  </a:extLst>
                </p:cNvPr>
                <p:cNvSpPr>
                  <a:spLocks noChangeAspect="1" noChangeArrowheads="1"/>
                </p:cNvSpPr>
                <p:nvPr/>
              </p:nvSpPr>
              <p:spPr bwMode="auto">
                <a:xfrm>
                  <a:off x="4561"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4" name="Rectangle 12">
                  <a:extLst>
                    <a:ext uri="{FF2B5EF4-FFF2-40B4-BE49-F238E27FC236}">
                      <a16:creationId xmlns:a16="http://schemas.microsoft.com/office/drawing/2014/main" id="{71AD65FB-674D-41AB-825D-FAAEA702F6DC}"/>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4" name="Group 13">
                <a:extLst>
                  <a:ext uri="{FF2B5EF4-FFF2-40B4-BE49-F238E27FC236}">
                    <a16:creationId xmlns:a16="http://schemas.microsoft.com/office/drawing/2014/main" id="{DF97FE90-84A3-478E-B072-7C00FB2FF880}"/>
                  </a:ext>
                </a:extLst>
              </p:cNvPr>
              <p:cNvGrpSpPr>
                <a:grpSpLocks noChangeAspect="1"/>
              </p:cNvGrpSpPr>
              <p:nvPr/>
            </p:nvGrpSpPr>
            <p:grpSpPr bwMode="auto">
              <a:xfrm>
                <a:off x="2528" y="1680"/>
                <a:ext cx="422" cy="284"/>
                <a:chOff x="4560" y="2016"/>
                <a:chExt cx="816" cy="912"/>
              </a:xfrm>
            </p:grpSpPr>
            <p:sp>
              <p:nvSpPr>
                <p:cNvPr id="102414" name="Rectangle 14">
                  <a:extLst>
                    <a:ext uri="{FF2B5EF4-FFF2-40B4-BE49-F238E27FC236}">
                      <a16:creationId xmlns:a16="http://schemas.microsoft.com/office/drawing/2014/main" id="{056C15DD-901A-496E-B4B6-6721F80997AE}"/>
                    </a:ext>
                  </a:extLst>
                </p:cNvPr>
                <p:cNvSpPr>
                  <a:spLocks noChangeAspect="1" noChangeArrowheads="1"/>
                </p:cNvSpPr>
                <p:nvPr/>
              </p:nvSpPr>
              <p:spPr bwMode="auto">
                <a:xfrm>
                  <a:off x="4561" y="2016"/>
                  <a:ext cx="815" cy="911"/>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52" name="Rectangle 15">
                  <a:extLst>
                    <a:ext uri="{FF2B5EF4-FFF2-40B4-BE49-F238E27FC236}">
                      <a16:creationId xmlns:a16="http://schemas.microsoft.com/office/drawing/2014/main" id="{F7CAAB2D-CC08-457F-9271-CC99391F25CB}"/>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45" name="Group 16">
                <a:extLst>
                  <a:ext uri="{FF2B5EF4-FFF2-40B4-BE49-F238E27FC236}">
                    <a16:creationId xmlns:a16="http://schemas.microsoft.com/office/drawing/2014/main" id="{DE79C815-4959-4A2E-A4B2-D59F57BDD96D}"/>
                  </a:ext>
                </a:extLst>
              </p:cNvPr>
              <p:cNvGrpSpPr>
                <a:grpSpLocks noChangeAspect="1"/>
              </p:cNvGrpSpPr>
              <p:nvPr/>
            </p:nvGrpSpPr>
            <p:grpSpPr bwMode="auto">
              <a:xfrm>
                <a:off x="2192" y="2352"/>
                <a:ext cx="422" cy="284"/>
                <a:chOff x="4560" y="2016"/>
                <a:chExt cx="816" cy="912"/>
              </a:xfrm>
            </p:grpSpPr>
            <p:sp>
              <p:nvSpPr>
                <p:cNvPr id="102417" name="Rectangle 17">
                  <a:extLst>
                    <a:ext uri="{FF2B5EF4-FFF2-40B4-BE49-F238E27FC236}">
                      <a16:creationId xmlns:a16="http://schemas.microsoft.com/office/drawing/2014/main" id="{21CF9E14-412F-4DAC-B5ED-6AA907946DB1}"/>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50" name="Rectangle 18">
                  <a:extLst>
                    <a:ext uri="{FF2B5EF4-FFF2-40B4-BE49-F238E27FC236}">
                      <a16:creationId xmlns:a16="http://schemas.microsoft.com/office/drawing/2014/main" id="{EBCAB312-566F-43FB-ADDC-FDF51968C8D4}"/>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46" name="Group 19">
                <a:extLst>
                  <a:ext uri="{FF2B5EF4-FFF2-40B4-BE49-F238E27FC236}">
                    <a16:creationId xmlns:a16="http://schemas.microsoft.com/office/drawing/2014/main" id="{FDF64516-0632-4621-B90E-C597B002233A}"/>
                  </a:ext>
                </a:extLst>
              </p:cNvPr>
              <p:cNvGrpSpPr>
                <a:grpSpLocks noChangeAspect="1"/>
              </p:cNvGrpSpPr>
              <p:nvPr/>
            </p:nvGrpSpPr>
            <p:grpSpPr bwMode="auto">
              <a:xfrm>
                <a:off x="2816" y="2352"/>
                <a:ext cx="422" cy="284"/>
                <a:chOff x="4560" y="2016"/>
                <a:chExt cx="816" cy="912"/>
              </a:xfrm>
            </p:grpSpPr>
            <p:sp>
              <p:nvSpPr>
                <p:cNvPr id="102420" name="Rectangle 20">
                  <a:extLst>
                    <a:ext uri="{FF2B5EF4-FFF2-40B4-BE49-F238E27FC236}">
                      <a16:creationId xmlns:a16="http://schemas.microsoft.com/office/drawing/2014/main" id="{5CFDBF8E-AC00-4858-9DCE-534AEF7FB947}"/>
                    </a:ext>
                  </a:extLst>
                </p:cNvPr>
                <p:cNvSpPr>
                  <a:spLocks noChangeAspect="1" noChangeArrowheads="1"/>
                </p:cNvSpPr>
                <p:nvPr/>
              </p:nvSpPr>
              <p:spPr bwMode="auto">
                <a:xfrm>
                  <a:off x="4561" y="2017"/>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48" name="Rectangle 21">
                  <a:extLst>
                    <a:ext uri="{FF2B5EF4-FFF2-40B4-BE49-F238E27FC236}">
                      <a16:creationId xmlns:a16="http://schemas.microsoft.com/office/drawing/2014/main" id="{26686AF9-F2C6-4F42-B1AF-45D0982974A3}"/>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79" name="Group 23">
              <a:extLst>
                <a:ext uri="{FF2B5EF4-FFF2-40B4-BE49-F238E27FC236}">
                  <a16:creationId xmlns:a16="http://schemas.microsoft.com/office/drawing/2014/main" id="{A8F41F37-68D0-4BA3-B764-ED90DD55107E}"/>
                </a:ext>
              </a:extLst>
            </p:cNvPr>
            <p:cNvGrpSpPr>
              <a:grpSpLocks/>
            </p:cNvGrpSpPr>
            <p:nvPr/>
          </p:nvGrpSpPr>
          <p:grpSpPr bwMode="auto">
            <a:xfrm>
              <a:off x="1440" y="960"/>
              <a:ext cx="422" cy="908"/>
              <a:chOff x="1808" y="1056"/>
              <a:chExt cx="422" cy="908"/>
            </a:xfrm>
          </p:grpSpPr>
          <p:sp>
            <p:nvSpPr>
              <p:cNvPr id="102424" name="Line 24">
                <a:extLst>
                  <a:ext uri="{FF2B5EF4-FFF2-40B4-BE49-F238E27FC236}">
                    <a16:creationId xmlns:a16="http://schemas.microsoft.com/office/drawing/2014/main" id="{C617E13C-835E-468D-AD72-8E7C0B79B449}"/>
                  </a:ext>
                </a:extLst>
              </p:cNvPr>
              <p:cNvSpPr>
                <a:spLocks noChangeShapeType="1"/>
              </p:cNvSpPr>
              <p:nvPr/>
            </p:nvSpPr>
            <p:spPr bwMode="auto">
              <a:xfrm flipH="1">
                <a:off x="2048" y="1198"/>
                <a:ext cx="0" cy="669"/>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34" name="Group 25">
                <a:extLst>
                  <a:ext uri="{FF2B5EF4-FFF2-40B4-BE49-F238E27FC236}">
                    <a16:creationId xmlns:a16="http://schemas.microsoft.com/office/drawing/2014/main" id="{F46F0D0A-26FD-4068-882D-32D40DFFF22D}"/>
                  </a:ext>
                </a:extLst>
              </p:cNvPr>
              <p:cNvGrpSpPr>
                <a:grpSpLocks noChangeAspect="1"/>
              </p:cNvGrpSpPr>
              <p:nvPr/>
            </p:nvGrpSpPr>
            <p:grpSpPr bwMode="auto">
              <a:xfrm>
                <a:off x="1808" y="1056"/>
                <a:ext cx="422" cy="284"/>
                <a:chOff x="4560" y="2016"/>
                <a:chExt cx="816" cy="912"/>
              </a:xfrm>
            </p:grpSpPr>
            <p:sp>
              <p:nvSpPr>
                <p:cNvPr id="102426" name="Rectangle 26">
                  <a:extLst>
                    <a:ext uri="{FF2B5EF4-FFF2-40B4-BE49-F238E27FC236}">
                      <a16:creationId xmlns:a16="http://schemas.microsoft.com/office/drawing/2014/main" id="{FF424AAF-0443-42A7-A03E-C0FA011EFAFD}"/>
                    </a:ext>
                  </a:extLst>
                </p:cNvPr>
                <p:cNvSpPr>
                  <a:spLocks noChangeAspect="1" noChangeArrowheads="1"/>
                </p:cNvSpPr>
                <p:nvPr/>
              </p:nvSpPr>
              <p:spPr bwMode="auto">
                <a:xfrm>
                  <a:off x="4560" y="2015"/>
                  <a:ext cx="815" cy="908"/>
                </a:xfrm>
                <a:prstGeom prst="rect">
                  <a:avLst/>
                </a:prstGeom>
                <a:gradFill rotWithShape="0">
                  <a:gsLst>
                    <a:gs pos="0">
                      <a:srgbClr val="FF99CC">
                        <a:gamma/>
                        <a:tint val="0"/>
                        <a:invGamma/>
                      </a:srgbClr>
                    </a:gs>
                    <a:gs pos="100000">
                      <a:srgbClr val="FF99CC"/>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39" name="Rectangle 27">
                  <a:extLst>
                    <a:ext uri="{FF2B5EF4-FFF2-40B4-BE49-F238E27FC236}">
                      <a16:creationId xmlns:a16="http://schemas.microsoft.com/office/drawing/2014/main" id="{E64EDA1D-0A90-46F3-94F8-06E2E8A70302}"/>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35" name="Group 28">
                <a:extLst>
                  <a:ext uri="{FF2B5EF4-FFF2-40B4-BE49-F238E27FC236}">
                    <a16:creationId xmlns:a16="http://schemas.microsoft.com/office/drawing/2014/main" id="{0038EC32-5263-4CCC-9EAF-2B6B1B0ECFE2}"/>
                  </a:ext>
                </a:extLst>
              </p:cNvPr>
              <p:cNvGrpSpPr>
                <a:grpSpLocks noChangeAspect="1"/>
              </p:cNvGrpSpPr>
              <p:nvPr/>
            </p:nvGrpSpPr>
            <p:grpSpPr bwMode="auto">
              <a:xfrm>
                <a:off x="1808" y="1680"/>
                <a:ext cx="422" cy="284"/>
                <a:chOff x="4560" y="2016"/>
                <a:chExt cx="816" cy="912"/>
              </a:xfrm>
            </p:grpSpPr>
            <p:sp>
              <p:nvSpPr>
                <p:cNvPr id="102429" name="Rectangle 29">
                  <a:extLst>
                    <a:ext uri="{FF2B5EF4-FFF2-40B4-BE49-F238E27FC236}">
                      <a16:creationId xmlns:a16="http://schemas.microsoft.com/office/drawing/2014/main" id="{5068E54C-8334-43DB-B949-7D504C52F416}"/>
                    </a:ext>
                  </a:extLst>
                </p:cNvPr>
                <p:cNvSpPr>
                  <a:spLocks noChangeAspect="1" noChangeArrowheads="1"/>
                </p:cNvSpPr>
                <p:nvPr/>
              </p:nvSpPr>
              <p:spPr bwMode="auto">
                <a:xfrm>
                  <a:off x="4560" y="2016"/>
                  <a:ext cx="815" cy="911"/>
                </a:xfrm>
                <a:prstGeom prst="rect">
                  <a:avLst/>
                </a:prstGeom>
                <a:gradFill rotWithShape="0">
                  <a:gsLst>
                    <a:gs pos="0">
                      <a:srgbClr val="99CCFF">
                        <a:gamma/>
                        <a:tint val="42353"/>
                        <a:invGamma/>
                      </a:srgbClr>
                    </a:gs>
                    <a:gs pos="100000">
                      <a:srgbClr val="99CCFF"/>
                    </a:gs>
                  </a:gsLst>
                  <a:path path="shape">
                    <a:fillToRect l="50000" t="50000" r="50000" b="50000"/>
                  </a:path>
                </a:gradFill>
                <a:ln w="12700">
                  <a:noFill/>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37" name="Rectangle 30">
                  <a:extLst>
                    <a:ext uri="{FF2B5EF4-FFF2-40B4-BE49-F238E27FC236}">
                      <a16:creationId xmlns:a16="http://schemas.microsoft.com/office/drawing/2014/main" id="{5B37AB56-8126-4CD9-8610-FC3FFD5DE491}"/>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0" name="Group 31">
              <a:extLst>
                <a:ext uri="{FF2B5EF4-FFF2-40B4-BE49-F238E27FC236}">
                  <a16:creationId xmlns:a16="http://schemas.microsoft.com/office/drawing/2014/main" id="{824F0DAD-03DE-4E4F-B2E8-8188321D9588}"/>
                </a:ext>
              </a:extLst>
            </p:cNvPr>
            <p:cNvGrpSpPr>
              <a:grpSpLocks/>
            </p:cNvGrpSpPr>
            <p:nvPr/>
          </p:nvGrpSpPr>
          <p:grpSpPr bwMode="auto">
            <a:xfrm>
              <a:off x="4368" y="960"/>
              <a:ext cx="992" cy="2872"/>
              <a:chOff x="4738" y="1036"/>
              <a:chExt cx="992" cy="2872"/>
            </a:xfrm>
          </p:grpSpPr>
          <p:sp>
            <p:nvSpPr>
              <p:cNvPr id="102432" name="Line 32">
                <a:extLst>
                  <a:ext uri="{FF2B5EF4-FFF2-40B4-BE49-F238E27FC236}">
                    <a16:creationId xmlns:a16="http://schemas.microsoft.com/office/drawing/2014/main" id="{8CDF6993-C6E5-4974-8008-450AC3AE3D40}"/>
                  </a:ext>
                </a:extLst>
              </p:cNvPr>
              <p:cNvSpPr>
                <a:spLocks noChangeShapeType="1"/>
              </p:cNvSpPr>
              <p:nvPr/>
            </p:nvSpPr>
            <p:spPr bwMode="auto">
              <a:xfrm>
                <a:off x="4783" y="1176"/>
                <a:ext cx="593" cy="1"/>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14" name="Group 33">
                <a:extLst>
                  <a:ext uri="{FF2B5EF4-FFF2-40B4-BE49-F238E27FC236}">
                    <a16:creationId xmlns:a16="http://schemas.microsoft.com/office/drawing/2014/main" id="{6E8A52C6-6043-44C2-8942-97892C061D16}"/>
                  </a:ext>
                </a:extLst>
              </p:cNvPr>
              <p:cNvGrpSpPr>
                <a:grpSpLocks/>
              </p:cNvGrpSpPr>
              <p:nvPr/>
            </p:nvGrpSpPr>
            <p:grpSpPr bwMode="auto">
              <a:xfrm>
                <a:off x="4738" y="1036"/>
                <a:ext cx="992" cy="2872"/>
                <a:chOff x="4738" y="1036"/>
                <a:chExt cx="992" cy="2872"/>
              </a:xfrm>
            </p:grpSpPr>
            <p:grpSp>
              <p:nvGrpSpPr>
                <p:cNvPr id="28715" name="Group 34">
                  <a:extLst>
                    <a:ext uri="{FF2B5EF4-FFF2-40B4-BE49-F238E27FC236}">
                      <a16:creationId xmlns:a16="http://schemas.microsoft.com/office/drawing/2014/main" id="{FFF6768A-4570-4A93-988D-172B0670BD46}"/>
                    </a:ext>
                  </a:extLst>
                </p:cNvPr>
                <p:cNvGrpSpPr>
                  <a:grpSpLocks noChangeAspect="1"/>
                </p:cNvGrpSpPr>
                <p:nvPr/>
              </p:nvGrpSpPr>
              <p:grpSpPr bwMode="auto">
                <a:xfrm>
                  <a:off x="5330" y="3633"/>
                  <a:ext cx="400" cy="275"/>
                  <a:chOff x="4560" y="2016"/>
                  <a:chExt cx="816" cy="912"/>
                </a:xfrm>
              </p:grpSpPr>
              <p:sp>
                <p:nvSpPr>
                  <p:cNvPr id="102435" name="Rectangle 35">
                    <a:extLst>
                      <a:ext uri="{FF2B5EF4-FFF2-40B4-BE49-F238E27FC236}">
                        <a16:creationId xmlns:a16="http://schemas.microsoft.com/office/drawing/2014/main" id="{91F00429-904F-4433-ADBC-403AE446DB6A}"/>
                      </a:ext>
                    </a:extLst>
                  </p:cNvPr>
                  <p:cNvSpPr>
                    <a:spLocks noChangeAspect="1" noChangeArrowheads="1"/>
                  </p:cNvSpPr>
                  <p:nvPr/>
                </p:nvSpPr>
                <p:spPr bwMode="auto">
                  <a:xfrm>
                    <a:off x="4560"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2" name="Rectangle 36">
                    <a:extLst>
                      <a:ext uri="{FF2B5EF4-FFF2-40B4-BE49-F238E27FC236}">
                        <a16:creationId xmlns:a16="http://schemas.microsoft.com/office/drawing/2014/main" id="{6C3E425F-5962-47F8-BA24-4F62CA56654A}"/>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grpSp>
              <p:nvGrpSpPr>
                <p:cNvPr id="28716" name="Group 37">
                  <a:extLst>
                    <a:ext uri="{FF2B5EF4-FFF2-40B4-BE49-F238E27FC236}">
                      <a16:creationId xmlns:a16="http://schemas.microsoft.com/office/drawing/2014/main" id="{7B7C4E42-8A79-4964-B80B-6E8A62D4D886}"/>
                    </a:ext>
                  </a:extLst>
                </p:cNvPr>
                <p:cNvGrpSpPr>
                  <a:grpSpLocks noChangeAspect="1"/>
                </p:cNvGrpSpPr>
                <p:nvPr/>
              </p:nvGrpSpPr>
              <p:grpSpPr bwMode="auto">
                <a:xfrm>
                  <a:off x="4738" y="3633"/>
                  <a:ext cx="401" cy="275"/>
                  <a:chOff x="4560" y="2016"/>
                  <a:chExt cx="816" cy="912"/>
                </a:xfrm>
              </p:grpSpPr>
              <p:sp>
                <p:nvSpPr>
                  <p:cNvPr id="102438" name="Rectangle 38">
                    <a:extLst>
                      <a:ext uri="{FF2B5EF4-FFF2-40B4-BE49-F238E27FC236}">
                        <a16:creationId xmlns:a16="http://schemas.microsoft.com/office/drawing/2014/main" id="{7959FA5B-FA4C-4FD8-BD0C-C87B213E87ED}"/>
                      </a:ext>
                    </a:extLst>
                  </p:cNvPr>
                  <p:cNvSpPr>
                    <a:spLocks noChangeAspect="1" noChangeArrowheads="1"/>
                  </p:cNvSpPr>
                  <p:nvPr/>
                </p:nvSpPr>
                <p:spPr bwMode="auto">
                  <a:xfrm>
                    <a:off x="4559" y="1999"/>
                    <a:ext cx="816" cy="929"/>
                  </a:xfrm>
                  <a:prstGeom prst="rect">
                    <a:avLst/>
                  </a:prstGeom>
                  <a:gradFill rotWithShape="0">
                    <a:gsLst>
                      <a:gs pos="0">
                        <a:srgbClr val="00FF99">
                          <a:gamma/>
                          <a:tint val="39216"/>
                          <a:invGamma/>
                        </a:srgbClr>
                      </a:gs>
                      <a:gs pos="100000">
                        <a:srgbClr val="00FF99"/>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00FF99"/>
                    </a:extrusionClr>
                  </a:sp3d>
                </p:spPr>
                <p:txBody>
                  <a:bodyPr wrap="none" anchor="ctr">
                    <a:flatTx/>
                  </a:bodyPr>
                  <a:lstStyle/>
                  <a:p>
                    <a:pPr>
                      <a:defRPr/>
                    </a:pPr>
                    <a:endParaRPr lang="en-US"/>
                  </a:p>
                </p:txBody>
              </p:sp>
              <p:sp>
                <p:nvSpPr>
                  <p:cNvPr id="28730" name="Rectangle 39">
                    <a:extLst>
                      <a:ext uri="{FF2B5EF4-FFF2-40B4-BE49-F238E27FC236}">
                        <a16:creationId xmlns:a16="http://schemas.microsoft.com/office/drawing/2014/main" id="{E9812DDF-BCCA-48AD-89F5-3128C9C8DBA0}"/>
                      </a:ext>
                    </a:extLst>
                  </p:cNvPr>
                  <p:cNvSpPr>
                    <a:spLocks noChangeAspect="1" noChangeArrowheads="1"/>
                  </p:cNvSpPr>
                  <p:nvPr/>
                </p:nvSpPr>
                <p:spPr bwMode="auto">
                  <a:xfrm>
                    <a:off x="4560" y="2016"/>
                    <a:ext cx="816" cy="912"/>
                  </a:xfrm>
                  <a:prstGeom prst="rect">
                    <a:avLst/>
                  </a:prstGeom>
                  <a:gradFill rotWithShape="0">
                    <a:gsLst>
                      <a:gs pos="0">
                        <a:srgbClr val="9BFFD7"/>
                      </a:gs>
                      <a:gs pos="100000">
                        <a:srgbClr val="00FF99"/>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00FF99"/>
                    </a:extrusionClr>
                    <a:contourClr>
                      <a:srgbClr val="9BFFD7"/>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LRA</a:t>
                    </a:r>
                  </a:p>
                </p:txBody>
              </p:sp>
            </p:grpSp>
            <p:sp>
              <p:nvSpPr>
                <p:cNvPr id="102440" name="Line 40">
                  <a:extLst>
                    <a:ext uri="{FF2B5EF4-FFF2-40B4-BE49-F238E27FC236}">
                      <a16:creationId xmlns:a16="http://schemas.microsoft.com/office/drawing/2014/main" id="{2E5F609F-0AD3-4EA8-A803-78D10D55108D}"/>
                    </a:ext>
                  </a:extLst>
                </p:cNvPr>
                <p:cNvSpPr>
                  <a:spLocks noChangeShapeType="1"/>
                </p:cNvSpPr>
                <p:nvPr/>
              </p:nvSpPr>
              <p:spPr bwMode="auto">
                <a:xfrm>
                  <a:off x="5234" y="3015"/>
                  <a:ext cx="237"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1" name="Line 41">
                  <a:extLst>
                    <a:ext uri="{FF2B5EF4-FFF2-40B4-BE49-F238E27FC236}">
                      <a16:creationId xmlns:a16="http://schemas.microsoft.com/office/drawing/2014/main" id="{8CE2D551-AB22-4BAC-A615-384302BAE48B}"/>
                    </a:ext>
                  </a:extLst>
                </p:cNvPr>
                <p:cNvSpPr>
                  <a:spLocks noChangeShapeType="1"/>
                </p:cNvSpPr>
                <p:nvPr/>
              </p:nvSpPr>
              <p:spPr bwMode="auto">
                <a:xfrm flipH="1">
                  <a:off x="4905" y="3022"/>
                  <a:ext cx="314" cy="544"/>
                </a:xfrm>
                <a:prstGeom prst="line">
                  <a:avLst/>
                </a:prstGeom>
                <a:noFill/>
                <a:ln w="76200">
                  <a:solidFill>
                    <a:srgbClr val="0099FF"/>
                  </a:solidFill>
                  <a:round/>
                  <a:headEnd/>
                  <a:tailEnd/>
                </a:ln>
                <a:effectLst/>
              </p:spPr>
              <p:txBody>
                <a:bodyPr wrap="none" anchor="ctr"/>
                <a:lstStyle/>
                <a:p>
                  <a:pPr>
                    <a:defRPr/>
                  </a:pPr>
                  <a:endParaRPr lang="en-US"/>
                </a:p>
              </p:txBody>
            </p:sp>
            <p:sp>
              <p:nvSpPr>
                <p:cNvPr id="102442" name="Line 42">
                  <a:extLst>
                    <a:ext uri="{FF2B5EF4-FFF2-40B4-BE49-F238E27FC236}">
                      <a16:creationId xmlns:a16="http://schemas.microsoft.com/office/drawing/2014/main" id="{956B4C4D-DA23-4CA8-B745-6467ADDED51F}"/>
                    </a:ext>
                  </a:extLst>
                </p:cNvPr>
                <p:cNvSpPr>
                  <a:spLocks noChangeShapeType="1"/>
                </p:cNvSpPr>
                <p:nvPr/>
              </p:nvSpPr>
              <p:spPr bwMode="auto">
                <a:xfrm>
                  <a:off x="5234" y="1176"/>
                  <a:ext cx="0" cy="1855"/>
                </a:xfrm>
                <a:prstGeom prst="line">
                  <a:avLst/>
                </a:prstGeom>
                <a:noFill/>
                <a:ln w="76200">
                  <a:solidFill>
                    <a:srgbClr val="0099FF"/>
                  </a:solidFill>
                  <a:round/>
                  <a:headEnd/>
                  <a:tailEnd/>
                </a:ln>
                <a:effectLst/>
              </p:spPr>
              <p:txBody>
                <a:bodyPr wrap="none" anchor="ctr"/>
                <a:lstStyle/>
                <a:p>
                  <a:pPr>
                    <a:defRPr/>
                  </a:pPr>
                  <a:endParaRPr lang="en-US"/>
                </a:p>
              </p:txBody>
            </p:sp>
            <p:grpSp>
              <p:nvGrpSpPr>
                <p:cNvPr id="28720" name="Group 43">
                  <a:extLst>
                    <a:ext uri="{FF2B5EF4-FFF2-40B4-BE49-F238E27FC236}">
                      <a16:creationId xmlns:a16="http://schemas.microsoft.com/office/drawing/2014/main" id="{CD9BE455-EA87-4E18-85BF-5629A3B0841B}"/>
                    </a:ext>
                  </a:extLst>
                </p:cNvPr>
                <p:cNvGrpSpPr>
                  <a:grpSpLocks noChangeAspect="1"/>
                </p:cNvGrpSpPr>
                <p:nvPr/>
              </p:nvGrpSpPr>
              <p:grpSpPr bwMode="auto">
                <a:xfrm>
                  <a:off x="5057" y="1036"/>
                  <a:ext cx="401" cy="275"/>
                  <a:chOff x="4560" y="2016"/>
                  <a:chExt cx="816" cy="912"/>
                </a:xfrm>
              </p:grpSpPr>
              <p:sp>
                <p:nvSpPr>
                  <p:cNvPr id="102444" name="Rectangle 44">
                    <a:extLst>
                      <a:ext uri="{FF2B5EF4-FFF2-40B4-BE49-F238E27FC236}">
                        <a16:creationId xmlns:a16="http://schemas.microsoft.com/office/drawing/2014/main" id="{E77F3387-ED7E-419B-92F7-D373B7E94B9B}"/>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8" name="Rectangle 45">
                    <a:extLst>
                      <a:ext uri="{FF2B5EF4-FFF2-40B4-BE49-F238E27FC236}">
                        <a16:creationId xmlns:a16="http://schemas.microsoft.com/office/drawing/2014/main" id="{4A14FF04-AD23-44ED-A8D8-21D344CDC33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1" name="Group 46">
                  <a:extLst>
                    <a:ext uri="{FF2B5EF4-FFF2-40B4-BE49-F238E27FC236}">
                      <a16:creationId xmlns:a16="http://schemas.microsoft.com/office/drawing/2014/main" id="{5090C12A-EF00-45C1-BD4E-B3D67268FBEC}"/>
                    </a:ext>
                  </a:extLst>
                </p:cNvPr>
                <p:cNvGrpSpPr>
                  <a:grpSpLocks noChangeAspect="1"/>
                </p:cNvGrpSpPr>
                <p:nvPr/>
              </p:nvGrpSpPr>
              <p:grpSpPr bwMode="auto">
                <a:xfrm>
                  <a:off x="5057" y="1639"/>
                  <a:ext cx="401" cy="275"/>
                  <a:chOff x="4560" y="2016"/>
                  <a:chExt cx="816" cy="912"/>
                </a:xfrm>
              </p:grpSpPr>
              <p:sp>
                <p:nvSpPr>
                  <p:cNvPr id="102447" name="Rectangle 47">
                    <a:extLst>
                      <a:ext uri="{FF2B5EF4-FFF2-40B4-BE49-F238E27FC236}">
                        <a16:creationId xmlns:a16="http://schemas.microsoft.com/office/drawing/2014/main" id="{C3E11A32-7476-4F09-82E6-7A16A8DF5197}"/>
                      </a:ext>
                    </a:extLst>
                  </p:cNvPr>
                  <p:cNvSpPr>
                    <a:spLocks noChangeAspect="1" noChangeArrowheads="1"/>
                  </p:cNvSpPr>
                  <p:nvPr/>
                </p:nvSpPr>
                <p:spPr bwMode="auto">
                  <a:xfrm>
                    <a:off x="4559"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26" name="Rectangle 48">
                    <a:extLst>
                      <a:ext uri="{FF2B5EF4-FFF2-40B4-BE49-F238E27FC236}">
                        <a16:creationId xmlns:a16="http://schemas.microsoft.com/office/drawing/2014/main" id="{00AC883C-4993-41CD-9056-D5A568EA3345}"/>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22" name="Group 49">
                  <a:extLst>
                    <a:ext uri="{FF2B5EF4-FFF2-40B4-BE49-F238E27FC236}">
                      <a16:creationId xmlns:a16="http://schemas.microsoft.com/office/drawing/2014/main" id="{B7A1B839-C0BF-445C-8E0A-13A6D3CD8FC9}"/>
                    </a:ext>
                  </a:extLst>
                </p:cNvPr>
                <p:cNvGrpSpPr>
                  <a:grpSpLocks noChangeAspect="1"/>
                </p:cNvGrpSpPr>
                <p:nvPr/>
              </p:nvGrpSpPr>
              <p:grpSpPr bwMode="auto">
                <a:xfrm>
                  <a:off x="5057" y="2289"/>
                  <a:ext cx="401" cy="274"/>
                  <a:chOff x="4560" y="2016"/>
                  <a:chExt cx="816" cy="912"/>
                </a:xfrm>
              </p:grpSpPr>
              <p:sp>
                <p:nvSpPr>
                  <p:cNvPr id="102450" name="Rectangle 50">
                    <a:extLst>
                      <a:ext uri="{FF2B5EF4-FFF2-40B4-BE49-F238E27FC236}">
                        <a16:creationId xmlns:a16="http://schemas.microsoft.com/office/drawing/2014/main" id="{2BD22401-E5A6-4F0D-8FBA-214518B1D275}"/>
                      </a:ext>
                    </a:extLst>
                  </p:cNvPr>
                  <p:cNvSpPr>
                    <a:spLocks noChangeAspect="1" noChangeArrowheads="1"/>
                  </p:cNvSpPr>
                  <p:nvPr/>
                </p:nvSpPr>
                <p:spPr bwMode="auto">
                  <a:xfrm>
                    <a:off x="4559" y="2015"/>
                    <a:ext cx="816" cy="913"/>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Lef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24" name="Rectangle 51">
                    <a:extLst>
                      <a:ext uri="{FF2B5EF4-FFF2-40B4-BE49-F238E27FC236}">
                        <a16:creationId xmlns:a16="http://schemas.microsoft.com/office/drawing/2014/main" id="{B7FFC36E-430B-40D5-B798-BBA2FC9462E6}"/>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Lef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grpSp>
          <p:nvGrpSpPr>
            <p:cNvPr id="28681" name="Group 52">
              <a:extLst>
                <a:ext uri="{FF2B5EF4-FFF2-40B4-BE49-F238E27FC236}">
                  <a16:creationId xmlns:a16="http://schemas.microsoft.com/office/drawing/2014/main" id="{0E9F467A-255B-47B1-8C2F-B1F28DC41F73}"/>
                </a:ext>
              </a:extLst>
            </p:cNvPr>
            <p:cNvGrpSpPr>
              <a:grpSpLocks/>
            </p:cNvGrpSpPr>
            <p:nvPr/>
          </p:nvGrpSpPr>
          <p:grpSpPr bwMode="auto">
            <a:xfrm>
              <a:off x="2928" y="960"/>
              <a:ext cx="1139" cy="2084"/>
              <a:chOff x="3328" y="1036"/>
              <a:chExt cx="1139" cy="2084"/>
            </a:xfrm>
          </p:grpSpPr>
          <p:sp>
            <p:nvSpPr>
              <p:cNvPr id="102453" name="Line 53">
                <a:extLst>
                  <a:ext uri="{FF2B5EF4-FFF2-40B4-BE49-F238E27FC236}">
                    <a16:creationId xmlns:a16="http://schemas.microsoft.com/office/drawing/2014/main" id="{F97211EB-9147-4DE6-B944-9B8C564C0AF3}"/>
                  </a:ext>
                </a:extLst>
              </p:cNvPr>
              <p:cNvSpPr>
                <a:spLocks noChangeShapeType="1"/>
              </p:cNvSpPr>
              <p:nvPr/>
            </p:nvSpPr>
            <p:spPr bwMode="auto">
              <a:xfrm flipH="1">
                <a:off x="3556" y="2289"/>
                <a:ext cx="320"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4" name="Line 54">
                <a:extLst>
                  <a:ext uri="{FF2B5EF4-FFF2-40B4-BE49-F238E27FC236}">
                    <a16:creationId xmlns:a16="http://schemas.microsoft.com/office/drawing/2014/main" id="{8A717051-8174-4E85-B3BD-BF543C47F834}"/>
                  </a:ext>
                </a:extLst>
              </p:cNvPr>
              <p:cNvSpPr>
                <a:spLocks noChangeShapeType="1"/>
              </p:cNvSpPr>
              <p:nvPr/>
            </p:nvSpPr>
            <p:spPr bwMode="auto">
              <a:xfrm>
                <a:off x="3876" y="2289"/>
                <a:ext cx="275" cy="60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5" name="Line 55">
                <a:extLst>
                  <a:ext uri="{FF2B5EF4-FFF2-40B4-BE49-F238E27FC236}">
                    <a16:creationId xmlns:a16="http://schemas.microsoft.com/office/drawing/2014/main" id="{5E104167-666F-4CD8-AED9-58A178A5C419}"/>
                  </a:ext>
                </a:extLst>
              </p:cNvPr>
              <p:cNvSpPr>
                <a:spLocks noChangeShapeType="1"/>
              </p:cNvSpPr>
              <p:nvPr/>
            </p:nvSpPr>
            <p:spPr bwMode="auto">
              <a:xfrm>
                <a:off x="3876" y="1176"/>
                <a:ext cx="0" cy="1113"/>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sp>
            <p:nvSpPr>
              <p:cNvPr id="102456" name="Line 56">
                <a:extLst>
                  <a:ext uri="{FF2B5EF4-FFF2-40B4-BE49-F238E27FC236}">
                    <a16:creationId xmlns:a16="http://schemas.microsoft.com/office/drawing/2014/main" id="{B8259F5E-B36B-4CC3-AFDE-A42111BEDC93}"/>
                  </a:ext>
                </a:extLst>
              </p:cNvPr>
              <p:cNvSpPr>
                <a:spLocks noChangeShapeType="1"/>
              </p:cNvSpPr>
              <p:nvPr/>
            </p:nvSpPr>
            <p:spPr bwMode="auto">
              <a:xfrm>
                <a:off x="3876" y="1176"/>
                <a:ext cx="595" cy="1"/>
              </a:xfrm>
              <a:prstGeom prst="line">
                <a:avLst/>
              </a:prstGeom>
              <a:noFill/>
              <a:ln w="76200">
                <a:solidFill>
                  <a:srgbClr val="0099FF"/>
                </a:solidFill>
                <a:round/>
                <a:headEnd/>
                <a:tailEnd/>
              </a:ln>
              <a:effectLst/>
              <a:scene3d>
                <a:camera prst="legacyObliqueFront"/>
                <a:lightRig rig="legacyFlat3" dir="b"/>
              </a:scene3d>
              <a:sp3d extrusionH="430200" prstMaterial="legacyMatte">
                <a:bevelT w="13500" h="13500" prst="angle"/>
                <a:bevelB w="13500" h="13500" prst="angle"/>
                <a:extrusionClr>
                  <a:srgbClr val="0099FF"/>
                </a:extrusionClr>
              </a:sp3d>
            </p:spPr>
            <p:txBody>
              <a:bodyPr wrap="none" anchor="ctr">
                <a:flatTx/>
              </a:bodyPr>
              <a:lstStyle/>
              <a:p>
                <a:pPr>
                  <a:defRPr/>
                </a:pPr>
                <a:endParaRPr lang="en-US"/>
              </a:p>
            </p:txBody>
          </p:sp>
          <p:grpSp>
            <p:nvGrpSpPr>
              <p:cNvPr id="28701" name="Group 57">
                <a:extLst>
                  <a:ext uri="{FF2B5EF4-FFF2-40B4-BE49-F238E27FC236}">
                    <a16:creationId xmlns:a16="http://schemas.microsoft.com/office/drawing/2014/main" id="{27A4A2A6-5053-42FE-BE60-CD7BA07ECC40}"/>
                  </a:ext>
                </a:extLst>
              </p:cNvPr>
              <p:cNvGrpSpPr>
                <a:grpSpLocks noChangeAspect="1"/>
              </p:cNvGrpSpPr>
              <p:nvPr/>
            </p:nvGrpSpPr>
            <p:grpSpPr bwMode="auto">
              <a:xfrm>
                <a:off x="3647" y="1036"/>
                <a:ext cx="401" cy="275"/>
                <a:chOff x="4560" y="2016"/>
                <a:chExt cx="816" cy="912"/>
              </a:xfrm>
            </p:grpSpPr>
            <p:sp>
              <p:nvSpPr>
                <p:cNvPr id="102458" name="Rectangle 58">
                  <a:extLst>
                    <a:ext uri="{FF2B5EF4-FFF2-40B4-BE49-F238E27FC236}">
                      <a16:creationId xmlns:a16="http://schemas.microsoft.com/office/drawing/2014/main" id="{54DFF8E7-362A-4D48-A48F-9FFB7513BE36}"/>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2" name="Rectangle 59">
                  <a:extLst>
                    <a:ext uri="{FF2B5EF4-FFF2-40B4-BE49-F238E27FC236}">
                      <a16:creationId xmlns:a16="http://schemas.microsoft.com/office/drawing/2014/main" id="{BC3B89F7-9FA5-4079-8236-B2675F47A5AD}"/>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2" name="Group 60">
                <a:extLst>
                  <a:ext uri="{FF2B5EF4-FFF2-40B4-BE49-F238E27FC236}">
                    <a16:creationId xmlns:a16="http://schemas.microsoft.com/office/drawing/2014/main" id="{46DE8604-6FAA-4987-9A2B-56FBD6D71CC9}"/>
                  </a:ext>
                </a:extLst>
              </p:cNvPr>
              <p:cNvGrpSpPr>
                <a:grpSpLocks noChangeAspect="1"/>
              </p:cNvGrpSpPr>
              <p:nvPr/>
            </p:nvGrpSpPr>
            <p:grpSpPr bwMode="auto">
              <a:xfrm>
                <a:off x="3647" y="1639"/>
                <a:ext cx="401" cy="275"/>
                <a:chOff x="4560" y="2016"/>
                <a:chExt cx="816" cy="912"/>
              </a:xfrm>
            </p:grpSpPr>
            <p:sp>
              <p:nvSpPr>
                <p:cNvPr id="102461" name="Rectangle 61">
                  <a:extLst>
                    <a:ext uri="{FF2B5EF4-FFF2-40B4-BE49-F238E27FC236}">
                      <a16:creationId xmlns:a16="http://schemas.microsoft.com/office/drawing/2014/main" id="{B6FCEA3D-1A56-4733-9B55-87D2B9D4B6B3}"/>
                    </a:ext>
                  </a:extLst>
                </p:cNvPr>
                <p:cNvSpPr>
                  <a:spLocks noChangeAspect="1" noChangeArrowheads="1"/>
                </p:cNvSpPr>
                <p:nvPr/>
              </p:nvSpPr>
              <p:spPr bwMode="auto">
                <a:xfrm>
                  <a:off x="4560" y="2015"/>
                  <a:ext cx="816" cy="914"/>
                </a:xfrm>
                <a:prstGeom prst="rect">
                  <a:avLst/>
                </a:prstGeom>
                <a:gradFill rotWithShape="0">
                  <a:gsLst>
                    <a:gs pos="0">
                      <a:srgbClr val="FF99CC">
                        <a:gamma/>
                        <a:tint val="0"/>
                        <a:invGamma/>
                      </a:srgbClr>
                    </a:gs>
                    <a:gs pos="100000">
                      <a:srgbClr val="FF99CC"/>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FF99CC"/>
                  </a:extrusionClr>
                </a:sp3d>
              </p:spPr>
              <p:txBody>
                <a:bodyPr wrap="none" anchor="ctr">
                  <a:flatTx/>
                </a:bodyPr>
                <a:lstStyle/>
                <a:p>
                  <a:pPr>
                    <a:defRPr/>
                  </a:pPr>
                  <a:endParaRPr lang="en-US"/>
                </a:p>
              </p:txBody>
            </p:sp>
            <p:sp>
              <p:nvSpPr>
                <p:cNvPr id="28710" name="Rectangle 62">
                  <a:extLst>
                    <a:ext uri="{FF2B5EF4-FFF2-40B4-BE49-F238E27FC236}">
                      <a16:creationId xmlns:a16="http://schemas.microsoft.com/office/drawing/2014/main" id="{8DBCEB68-0482-4483-97E3-7C5C8539C24F}"/>
                    </a:ext>
                  </a:extLst>
                </p:cNvPr>
                <p:cNvSpPr>
                  <a:spLocks noChangeAspect="1" noChangeArrowheads="1"/>
                </p:cNvSpPr>
                <p:nvPr/>
              </p:nvSpPr>
              <p:spPr bwMode="auto">
                <a:xfrm>
                  <a:off x="4560" y="2016"/>
                  <a:ext cx="816" cy="912"/>
                </a:xfrm>
                <a:prstGeom prst="rect">
                  <a:avLst/>
                </a:prstGeom>
                <a:gradFill rotWithShape="0">
                  <a:gsLst>
                    <a:gs pos="0">
                      <a:srgbClr val="FFFFFF"/>
                    </a:gs>
                    <a:gs pos="100000">
                      <a:srgbClr val="FF99CC"/>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FF99CC"/>
                  </a:extrusionClr>
                  <a:contourClr>
                    <a:srgbClr val="FFFF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CA</a:t>
                  </a:r>
                </a:p>
              </p:txBody>
            </p:sp>
          </p:grpSp>
          <p:grpSp>
            <p:nvGrpSpPr>
              <p:cNvPr id="28703" name="Group 63">
                <a:extLst>
                  <a:ext uri="{FF2B5EF4-FFF2-40B4-BE49-F238E27FC236}">
                    <a16:creationId xmlns:a16="http://schemas.microsoft.com/office/drawing/2014/main" id="{5F2D28F4-102D-4368-A44E-C1404B2E0708}"/>
                  </a:ext>
                </a:extLst>
              </p:cNvPr>
              <p:cNvGrpSpPr>
                <a:grpSpLocks noChangeAspect="1"/>
              </p:cNvGrpSpPr>
              <p:nvPr/>
            </p:nvGrpSpPr>
            <p:grpSpPr bwMode="auto">
              <a:xfrm>
                <a:off x="3328" y="2845"/>
                <a:ext cx="400" cy="275"/>
                <a:chOff x="4560" y="2016"/>
                <a:chExt cx="816" cy="912"/>
              </a:xfrm>
            </p:grpSpPr>
            <p:sp>
              <p:nvSpPr>
                <p:cNvPr id="102464" name="Rectangle 64">
                  <a:extLst>
                    <a:ext uri="{FF2B5EF4-FFF2-40B4-BE49-F238E27FC236}">
                      <a16:creationId xmlns:a16="http://schemas.microsoft.com/office/drawing/2014/main" id="{52FF9931-129A-4532-8EB6-0BC0EDA3F88F}"/>
                    </a:ext>
                  </a:extLst>
                </p:cNvPr>
                <p:cNvSpPr>
                  <a:spLocks noChangeAspect="1" noChangeArrowheads="1"/>
                </p:cNvSpPr>
                <p:nvPr/>
              </p:nvSpPr>
              <p:spPr bwMode="auto">
                <a:xfrm>
                  <a:off x="4560" y="2015"/>
                  <a:ext cx="816"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8" name="Rectangle 65">
                  <a:extLst>
                    <a:ext uri="{FF2B5EF4-FFF2-40B4-BE49-F238E27FC236}">
                      <a16:creationId xmlns:a16="http://schemas.microsoft.com/office/drawing/2014/main" id="{62C31DF3-A6FF-45C6-A979-984568FFA81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nvGrpSpPr>
              <p:cNvPr id="28704" name="Group 66">
                <a:extLst>
                  <a:ext uri="{FF2B5EF4-FFF2-40B4-BE49-F238E27FC236}">
                    <a16:creationId xmlns:a16="http://schemas.microsoft.com/office/drawing/2014/main" id="{0C27400B-A3CD-4ADF-9073-94BE07ED3967}"/>
                  </a:ext>
                </a:extLst>
              </p:cNvPr>
              <p:cNvGrpSpPr>
                <a:grpSpLocks noChangeAspect="1"/>
              </p:cNvGrpSpPr>
              <p:nvPr/>
            </p:nvGrpSpPr>
            <p:grpSpPr bwMode="auto">
              <a:xfrm>
                <a:off x="3920" y="2845"/>
                <a:ext cx="401" cy="275"/>
                <a:chOff x="4560" y="2016"/>
                <a:chExt cx="816" cy="912"/>
              </a:xfrm>
            </p:grpSpPr>
            <p:sp>
              <p:nvSpPr>
                <p:cNvPr id="102467" name="Rectangle 67">
                  <a:extLst>
                    <a:ext uri="{FF2B5EF4-FFF2-40B4-BE49-F238E27FC236}">
                      <a16:creationId xmlns:a16="http://schemas.microsoft.com/office/drawing/2014/main" id="{C2C2FBEC-BF7E-474E-A1CC-1C9DC72DF83D}"/>
                    </a:ext>
                  </a:extLst>
                </p:cNvPr>
                <p:cNvSpPr>
                  <a:spLocks noChangeAspect="1" noChangeArrowheads="1"/>
                </p:cNvSpPr>
                <p:nvPr/>
              </p:nvSpPr>
              <p:spPr bwMode="auto">
                <a:xfrm>
                  <a:off x="4559" y="2015"/>
                  <a:ext cx="818" cy="914"/>
                </a:xfrm>
                <a:prstGeom prst="rect">
                  <a:avLst/>
                </a:prstGeom>
                <a:gradFill rotWithShape="0">
                  <a:gsLst>
                    <a:gs pos="0">
                      <a:srgbClr val="99CCFF">
                        <a:gamma/>
                        <a:tint val="42353"/>
                        <a:invGamma/>
                      </a:srgbClr>
                    </a:gs>
                    <a:gs pos="100000">
                      <a:srgbClr val="99CCFF"/>
                    </a:gs>
                  </a:gsLst>
                  <a:path path="shape">
                    <a:fillToRect l="50000" t="50000" r="50000" b="50000"/>
                  </a:path>
                </a:gradFill>
                <a:ln w="12700">
                  <a:miter lim="800000"/>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rgbClr val="99CCFF"/>
                  </a:extrusionClr>
                </a:sp3d>
              </p:spPr>
              <p:txBody>
                <a:bodyPr wrap="none" anchor="ctr">
                  <a:flatTx/>
                </a:bodyPr>
                <a:lstStyle/>
                <a:p>
                  <a:pPr>
                    <a:defRPr/>
                  </a:pPr>
                  <a:endParaRPr lang="en-US"/>
                </a:p>
              </p:txBody>
            </p:sp>
            <p:sp>
              <p:nvSpPr>
                <p:cNvPr id="28706" name="Rectangle 68">
                  <a:extLst>
                    <a:ext uri="{FF2B5EF4-FFF2-40B4-BE49-F238E27FC236}">
                      <a16:creationId xmlns:a16="http://schemas.microsoft.com/office/drawing/2014/main" id="{522246A5-8C21-4B01-BE7A-974708659AAD}"/>
                    </a:ext>
                  </a:extLst>
                </p:cNvPr>
                <p:cNvSpPr>
                  <a:spLocks noChangeAspect="1" noChangeArrowheads="1"/>
                </p:cNvSpPr>
                <p:nvPr/>
              </p:nvSpPr>
              <p:spPr bwMode="auto">
                <a:xfrm>
                  <a:off x="4560" y="2016"/>
                  <a:ext cx="816" cy="912"/>
                </a:xfrm>
                <a:prstGeom prst="rect">
                  <a:avLst/>
                </a:prstGeom>
                <a:gradFill rotWithShape="0">
                  <a:gsLst>
                    <a:gs pos="0">
                      <a:srgbClr val="D4E9FF"/>
                    </a:gs>
                    <a:gs pos="100000">
                      <a:srgbClr val="99CCFF"/>
                    </a:gs>
                  </a:gsLst>
                  <a:path path="shape">
                    <a:fillToRect l="50000" t="50000" r="50000" b="50000"/>
                  </a:path>
                </a:gradFill>
                <a:ln w="9525">
                  <a:miter lim="800000"/>
                  <a:headEnd/>
                  <a:tailEnd/>
                </a:ln>
                <a:scene3d>
                  <a:camera prst="legacyObliqueTopRight"/>
                  <a:lightRig rig="legacyFlat3" dir="b"/>
                </a:scene3d>
                <a:sp3d extrusionH="430200" prstMaterial="legacyMatte">
                  <a:bevelT w="13500" h="13500" prst="angle"/>
                  <a:bevelB w="13500" h="13500" prst="angle"/>
                  <a:extrusionClr>
                    <a:srgbClr val="99CCFF"/>
                  </a:extrusionClr>
                  <a:contourClr>
                    <a:srgbClr val="D4E9FF"/>
                  </a:contourClr>
                </a:sp3d>
              </p:spPr>
              <p:txBody>
                <a:bodyPr wrap="none" anchor="ctr">
                  <a:flatTx/>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2000" b="1">
                      <a:solidFill>
                        <a:schemeClr val="tx1"/>
                      </a:solidFill>
                      <a:latin typeface="Arial" panose="020B0604020202020204" pitchFamily="34" charset="0"/>
                    </a:rPr>
                    <a:t>RA</a:t>
                  </a:r>
                </a:p>
              </p:txBody>
            </p:sp>
          </p:grpSp>
        </p:grpSp>
        <p:grpSp>
          <p:nvGrpSpPr>
            <p:cNvPr id="28682" name="Group 69">
              <a:extLst>
                <a:ext uri="{FF2B5EF4-FFF2-40B4-BE49-F238E27FC236}">
                  <a16:creationId xmlns:a16="http://schemas.microsoft.com/office/drawing/2014/main" id="{94569CCE-F31F-436E-B9F7-AB5D8822AFDF}"/>
                </a:ext>
              </a:extLst>
            </p:cNvPr>
            <p:cNvGrpSpPr>
              <a:grpSpLocks/>
            </p:cNvGrpSpPr>
            <p:nvPr/>
          </p:nvGrpSpPr>
          <p:grpSpPr bwMode="auto">
            <a:xfrm>
              <a:off x="3859" y="789"/>
              <a:ext cx="619" cy="590"/>
              <a:chOff x="4238" y="768"/>
              <a:chExt cx="619" cy="590"/>
            </a:xfrm>
          </p:grpSpPr>
          <p:sp>
            <p:nvSpPr>
              <p:cNvPr id="102470" name="Oval 70">
                <a:extLst>
                  <a:ext uri="{FF2B5EF4-FFF2-40B4-BE49-F238E27FC236}">
                    <a16:creationId xmlns:a16="http://schemas.microsoft.com/office/drawing/2014/main" id="{5891BD08-E4CF-432B-9743-FEBA791214A7}"/>
                  </a:ext>
                </a:extLst>
              </p:cNvPr>
              <p:cNvSpPr>
                <a:spLocks noChangeArrowheads="1"/>
              </p:cNvSpPr>
              <p:nvPr/>
            </p:nvSpPr>
            <p:spPr bwMode="auto">
              <a:xfrm>
                <a:off x="4261" y="768"/>
                <a:ext cx="557" cy="362"/>
              </a:xfrm>
              <a:prstGeom prst="ellipse">
                <a:avLst/>
              </a:prstGeom>
              <a:gradFill rotWithShape="0">
                <a:gsLst>
                  <a:gs pos="0">
                    <a:schemeClr val="bg1"/>
                  </a:gs>
                  <a:gs pos="100000">
                    <a:schemeClr val="accent1"/>
                  </a:gs>
                </a:gsLst>
                <a:path path="shape">
                  <a:fillToRect l="50000" t="50000" r="50000" b="50000"/>
                </a:path>
              </a:gradFill>
              <a:ln w="12700">
                <a:round/>
                <a:headEnd type="none" w="sm" len="sm"/>
                <a:tailEnd type="none" w="sm" len="sm"/>
              </a:ln>
              <a:effectLst/>
              <a:scene3d>
                <a:camera prst="legacyObliqueBottom">
                  <a:rot lat="18900000" lon="0" rev="0"/>
                </a:camera>
                <a:lightRig rig="legacyFlat3" dir="b"/>
              </a:scene3d>
              <a:sp3d extrusionH="430200" prstMaterial="legacyMatte">
                <a:bevelT w="13500" h="13500" prst="angle"/>
                <a:bevelB w="13500" h="13500" prst="angle"/>
                <a:extrusionClr>
                  <a:schemeClr val="accent1"/>
                </a:extrusionClr>
              </a:sp3d>
            </p:spPr>
            <p:txBody>
              <a:bodyPr wrap="none" anchor="ctr">
                <a:flatTx/>
              </a:bodyPr>
              <a:lstStyle/>
              <a:p>
                <a:pPr>
                  <a:defRPr/>
                </a:pPr>
                <a:endParaRPr lang="en-US"/>
              </a:p>
            </p:txBody>
          </p:sp>
          <p:grpSp>
            <p:nvGrpSpPr>
              <p:cNvPr id="28694" name="Group 71">
                <a:extLst>
                  <a:ext uri="{FF2B5EF4-FFF2-40B4-BE49-F238E27FC236}">
                    <a16:creationId xmlns:a16="http://schemas.microsoft.com/office/drawing/2014/main" id="{5666A876-A6A9-47C2-8CBE-DA59837FAD50}"/>
                  </a:ext>
                </a:extLst>
              </p:cNvPr>
              <p:cNvGrpSpPr>
                <a:grpSpLocks/>
              </p:cNvGrpSpPr>
              <p:nvPr/>
            </p:nvGrpSpPr>
            <p:grpSpPr bwMode="auto">
              <a:xfrm>
                <a:off x="4238" y="919"/>
                <a:ext cx="619" cy="439"/>
                <a:chOff x="4217" y="912"/>
                <a:chExt cx="652" cy="454"/>
              </a:xfrm>
            </p:grpSpPr>
            <p:sp>
              <p:nvSpPr>
                <p:cNvPr id="102472" name="AutoShape 72">
                  <a:extLst>
                    <a:ext uri="{FF2B5EF4-FFF2-40B4-BE49-F238E27FC236}">
                      <a16:creationId xmlns:a16="http://schemas.microsoft.com/office/drawing/2014/main" id="{C53A9543-6F6E-414B-AAA9-928F80A78928}"/>
                    </a:ext>
                  </a:extLst>
                </p:cNvPr>
                <p:cNvSpPr>
                  <a:spLocks noChangeArrowheads="1"/>
                </p:cNvSpPr>
                <p:nvPr/>
              </p:nvSpPr>
              <p:spPr bwMode="auto">
                <a:xfrm>
                  <a:off x="4272" y="912"/>
                  <a:ext cx="528" cy="384"/>
                </a:xfrm>
                <a:prstGeom prst="can">
                  <a:avLst>
                    <a:gd name="adj" fmla="val 25000"/>
                  </a:avLst>
                </a:prstGeom>
                <a:noFill/>
                <a:ln w="12700">
                  <a:noFill/>
                  <a:round/>
                  <a:headEnd type="none" w="sm" len="sm"/>
                  <a:tailEnd type="none" w="sm" len="sm"/>
                </a:ln>
                <a:effectLst/>
              </p:spPr>
              <p:txBody>
                <a:bodyPr wrap="none" anchor="ctr"/>
                <a:lstStyle/>
                <a:p>
                  <a:pPr>
                    <a:defRPr/>
                  </a:pPr>
                  <a:endParaRPr lang="en-US"/>
                </a:p>
              </p:txBody>
            </p:sp>
            <p:sp>
              <p:nvSpPr>
                <p:cNvPr id="28696" name="Text Box 73">
                  <a:extLst>
                    <a:ext uri="{FF2B5EF4-FFF2-40B4-BE49-F238E27FC236}">
                      <a16:creationId xmlns:a16="http://schemas.microsoft.com/office/drawing/2014/main" id="{016F8213-9EF6-435F-8A3E-3890AE768E5B}"/>
                    </a:ext>
                  </a:extLst>
                </p:cNvPr>
                <p:cNvSpPr txBox="1">
                  <a:spLocks noChangeArrowheads="1"/>
                </p:cNvSpPr>
                <p:nvPr/>
              </p:nvSpPr>
              <p:spPr bwMode="auto">
                <a:xfrm>
                  <a:off x="4217" y="1015"/>
                  <a:ext cx="652"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3600">
                      <a:solidFill>
                        <a:schemeClr val="accent2"/>
                      </a:solidFill>
                      <a:latin typeface="Times New Roman" panose="02020603050405020304" pitchFamily="18" charset="0"/>
                    </a:defRPr>
                  </a:lvl1pPr>
                  <a:lvl2pPr marL="742950" indent="-285750">
                    <a:defRPr sz="3600">
                      <a:solidFill>
                        <a:schemeClr val="accent2"/>
                      </a:solidFill>
                      <a:latin typeface="Times New Roman" panose="02020603050405020304" pitchFamily="18" charset="0"/>
                    </a:defRPr>
                  </a:lvl2pPr>
                  <a:lvl3pPr marL="1143000" indent="-228600">
                    <a:defRPr sz="3600">
                      <a:solidFill>
                        <a:schemeClr val="accent2"/>
                      </a:solidFill>
                      <a:latin typeface="Times New Roman" panose="02020603050405020304" pitchFamily="18" charset="0"/>
                    </a:defRPr>
                  </a:lvl3pPr>
                  <a:lvl4pPr marL="1600200" indent="-228600">
                    <a:defRPr sz="3600">
                      <a:solidFill>
                        <a:schemeClr val="accent2"/>
                      </a:solidFill>
                      <a:latin typeface="Times New Roman" panose="02020603050405020304" pitchFamily="18" charset="0"/>
                    </a:defRPr>
                  </a:lvl4pPr>
                  <a:lvl5pPr marL="2057400" indent="-228600">
                    <a:defRPr sz="3600">
                      <a:solidFill>
                        <a:schemeClr val="accent2"/>
                      </a:solidFill>
                      <a:latin typeface="Times New Roman" panose="02020603050405020304" pitchFamily="18" charset="0"/>
                    </a:defRPr>
                  </a:lvl5pPr>
                  <a:lvl6pPr marL="2514600" indent="-228600" eaLnBrk="0" fontAlgn="base" hangingPunct="0">
                    <a:spcBef>
                      <a:spcPct val="50000"/>
                    </a:spcBef>
                    <a:spcAft>
                      <a:spcPct val="0"/>
                    </a:spcAft>
                    <a:buChar char="•"/>
                    <a:defRPr sz="3600">
                      <a:solidFill>
                        <a:schemeClr val="accent2"/>
                      </a:solidFill>
                      <a:latin typeface="Times New Roman" panose="02020603050405020304" pitchFamily="18" charset="0"/>
                    </a:defRPr>
                  </a:lvl6pPr>
                  <a:lvl7pPr marL="2971800" indent="-228600" eaLnBrk="0" fontAlgn="base" hangingPunct="0">
                    <a:spcBef>
                      <a:spcPct val="50000"/>
                    </a:spcBef>
                    <a:spcAft>
                      <a:spcPct val="0"/>
                    </a:spcAft>
                    <a:buChar char="•"/>
                    <a:defRPr sz="3600">
                      <a:solidFill>
                        <a:schemeClr val="accent2"/>
                      </a:solidFill>
                      <a:latin typeface="Times New Roman" panose="02020603050405020304" pitchFamily="18" charset="0"/>
                    </a:defRPr>
                  </a:lvl7pPr>
                  <a:lvl8pPr marL="3429000" indent="-228600" eaLnBrk="0" fontAlgn="base" hangingPunct="0">
                    <a:spcBef>
                      <a:spcPct val="50000"/>
                    </a:spcBef>
                    <a:spcAft>
                      <a:spcPct val="0"/>
                    </a:spcAft>
                    <a:buChar char="•"/>
                    <a:defRPr sz="3600">
                      <a:solidFill>
                        <a:schemeClr val="accent2"/>
                      </a:solidFill>
                      <a:latin typeface="Times New Roman" panose="02020603050405020304" pitchFamily="18" charset="0"/>
                    </a:defRPr>
                  </a:lvl8pPr>
                  <a:lvl9pPr marL="3886200" indent="-228600" eaLnBrk="0" fontAlgn="base" hangingPunct="0">
                    <a:spcBef>
                      <a:spcPct val="50000"/>
                    </a:spcBef>
                    <a:spcAft>
                      <a:spcPct val="0"/>
                    </a:spcAft>
                    <a:buChar char="•"/>
                    <a:defRPr sz="3600">
                      <a:solidFill>
                        <a:schemeClr val="accent2"/>
                      </a:solidFill>
                      <a:latin typeface="Times New Roman" panose="02020603050405020304" pitchFamily="18" charset="0"/>
                    </a:defRPr>
                  </a:lvl9pPr>
                </a:lstStyle>
                <a:p>
                  <a:pPr algn="ctr">
                    <a:spcBef>
                      <a:spcPct val="0"/>
                    </a:spcBef>
                    <a:buFontTx/>
                    <a:buNone/>
                  </a:pPr>
                  <a:r>
                    <a:rPr lang="en-GB" altLang="en-US" sz="1200" b="1">
                      <a:solidFill>
                        <a:schemeClr val="bg1"/>
                      </a:solidFill>
                      <a:latin typeface="Arial" panose="020B0604020202020204" pitchFamily="34" charset="0"/>
                    </a:rPr>
                    <a:t>Directory</a:t>
                  </a:r>
                </a:p>
                <a:p>
                  <a:pPr algn="ctr">
                    <a:spcBef>
                      <a:spcPct val="0"/>
                    </a:spcBef>
                    <a:buFontTx/>
                    <a:buNone/>
                  </a:pPr>
                  <a:r>
                    <a:rPr lang="en-GB" altLang="en-US" sz="1200" b="1">
                      <a:solidFill>
                        <a:schemeClr val="bg1"/>
                      </a:solidFill>
                      <a:latin typeface="Arial" panose="020B0604020202020204" pitchFamily="34" charset="0"/>
                    </a:rPr>
                    <a:t>Services</a:t>
                  </a:r>
                </a:p>
              </p:txBody>
            </p:sp>
          </p:grpSp>
        </p:grpSp>
        <p:grpSp>
          <p:nvGrpSpPr>
            <p:cNvPr id="28683" name="Group 74">
              <a:extLst>
                <a:ext uri="{FF2B5EF4-FFF2-40B4-BE49-F238E27FC236}">
                  <a16:creationId xmlns:a16="http://schemas.microsoft.com/office/drawing/2014/main" id="{303763D2-05C7-4E3F-A2F1-8F11D7D155FB}"/>
                </a:ext>
              </a:extLst>
            </p:cNvPr>
            <p:cNvGrpSpPr>
              <a:grpSpLocks/>
            </p:cNvGrpSpPr>
            <p:nvPr/>
          </p:nvGrpSpPr>
          <p:grpSpPr bwMode="auto">
            <a:xfrm>
              <a:off x="4416" y="2692"/>
              <a:ext cx="902" cy="549"/>
              <a:chOff x="4792" y="2788"/>
              <a:chExt cx="902" cy="549"/>
            </a:xfrm>
          </p:grpSpPr>
          <p:sp>
            <p:nvSpPr>
              <p:cNvPr id="102475" name="Line 75" descr="Small grid">
                <a:extLst>
                  <a:ext uri="{FF2B5EF4-FFF2-40B4-BE49-F238E27FC236}">
                    <a16:creationId xmlns:a16="http://schemas.microsoft.com/office/drawing/2014/main" id="{6C0E4B40-0A4D-45D1-BC52-5468BB0F498F}"/>
                  </a:ext>
                </a:extLst>
              </p:cNvPr>
              <p:cNvSpPr>
                <a:spLocks noChangeAspect="1" noChangeShapeType="1"/>
              </p:cNvSpPr>
              <p:nvPr/>
            </p:nvSpPr>
            <p:spPr bwMode="auto">
              <a:xfrm>
                <a:off x="5527" y="2889"/>
                <a:ext cx="84"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76" name="Freeform 76">
                <a:extLst>
                  <a:ext uri="{FF2B5EF4-FFF2-40B4-BE49-F238E27FC236}">
                    <a16:creationId xmlns:a16="http://schemas.microsoft.com/office/drawing/2014/main" id="{93CA80F5-00EF-4B32-8703-E333C10BBE58}"/>
                  </a:ext>
                </a:extLst>
              </p:cNvPr>
              <p:cNvSpPr>
                <a:spLocks noChangeAspect="1"/>
              </p:cNvSpPr>
              <p:nvPr/>
            </p:nvSpPr>
            <p:spPr bwMode="auto">
              <a:xfrm>
                <a:off x="4828" y="2814"/>
                <a:ext cx="826"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7" name="Freeform 77">
                <a:extLst>
                  <a:ext uri="{FF2B5EF4-FFF2-40B4-BE49-F238E27FC236}">
                    <a16:creationId xmlns:a16="http://schemas.microsoft.com/office/drawing/2014/main" id="{803F22D6-6579-4A5A-906B-9A5E988055DD}"/>
                  </a:ext>
                </a:extLst>
              </p:cNvPr>
              <p:cNvSpPr>
                <a:spLocks noChangeAspect="1"/>
              </p:cNvSpPr>
              <p:nvPr/>
            </p:nvSpPr>
            <p:spPr bwMode="auto">
              <a:xfrm>
                <a:off x="4792" y="278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78" name="Rectangle 78">
                <a:extLst>
                  <a:ext uri="{FF2B5EF4-FFF2-40B4-BE49-F238E27FC236}">
                    <a16:creationId xmlns:a16="http://schemas.microsoft.com/office/drawing/2014/main" id="{06104A50-9A32-4FA0-9D19-621883D93592}"/>
                  </a:ext>
                </a:extLst>
              </p:cNvPr>
              <p:cNvSpPr>
                <a:spLocks noChangeAspect="1" noChangeArrowheads="1"/>
              </p:cNvSpPr>
              <p:nvPr/>
            </p:nvSpPr>
            <p:spPr bwMode="auto">
              <a:xfrm>
                <a:off x="4875" y="2949"/>
                <a:ext cx="715" cy="261"/>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700" b="1">
                    <a:effectLst>
                      <a:outerShdw blurRad="38100" dist="38100" dir="2700000" algn="tl">
                        <a:srgbClr val="FFFFFF"/>
                      </a:outerShdw>
                    </a:effectLst>
                    <a:latin typeface="Arial" charset="0"/>
                  </a:rPr>
                  <a:t>Internet</a:t>
                </a:r>
                <a:endParaRPr lang="en-GB" sz="1700" b="1">
                  <a:solidFill>
                    <a:srgbClr val="000000"/>
                  </a:solidFill>
                  <a:latin typeface="Arial" charset="0"/>
                </a:endParaRPr>
              </a:p>
            </p:txBody>
          </p:sp>
        </p:grpSp>
        <p:grpSp>
          <p:nvGrpSpPr>
            <p:cNvPr id="28684" name="Group 79">
              <a:extLst>
                <a:ext uri="{FF2B5EF4-FFF2-40B4-BE49-F238E27FC236}">
                  <a16:creationId xmlns:a16="http://schemas.microsoft.com/office/drawing/2014/main" id="{B25F90C1-0FC6-4F60-B5CA-3F19DC63C8A1}"/>
                </a:ext>
              </a:extLst>
            </p:cNvPr>
            <p:cNvGrpSpPr>
              <a:grpSpLocks/>
            </p:cNvGrpSpPr>
            <p:nvPr/>
          </p:nvGrpSpPr>
          <p:grpSpPr bwMode="auto">
            <a:xfrm>
              <a:off x="3030" y="2049"/>
              <a:ext cx="902" cy="549"/>
              <a:chOff x="3409" y="2028"/>
              <a:chExt cx="902" cy="549"/>
            </a:xfrm>
          </p:grpSpPr>
          <p:sp>
            <p:nvSpPr>
              <p:cNvPr id="102480" name="Line 80" descr="Small grid">
                <a:extLst>
                  <a:ext uri="{FF2B5EF4-FFF2-40B4-BE49-F238E27FC236}">
                    <a16:creationId xmlns:a16="http://schemas.microsoft.com/office/drawing/2014/main" id="{03630115-26E0-402B-8094-7EEA86EFFB59}"/>
                  </a:ext>
                </a:extLst>
              </p:cNvPr>
              <p:cNvSpPr>
                <a:spLocks noChangeAspect="1" noChangeShapeType="1"/>
              </p:cNvSpPr>
              <p:nvPr/>
            </p:nvSpPr>
            <p:spPr bwMode="auto">
              <a:xfrm>
                <a:off x="4142" y="2129"/>
                <a:ext cx="83" cy="5"/>
              </a:xfrm>
              <a:prstGeom prst="line">
                <a:avLst/>
              </a:prstGeom>
              <a:noFill/>
              <a:ln w="3175">
                <a:solidFill>
                  <a:srgbClr val="996600"/>
                </a:solidFill>
                <a:round/>
                <a:headEnd/>
                <a:tailEnd/>
              </a:ln>
              <a:effectLst>
                <a:outerShdw dist="35921" dir="2700000" algn="ctr" rotWithShape="0">
                  <a:schemeClr val="bg2"/>
                </a:outerShdw>
              </a:effectLst>
            </p:spPr>
            <p:txBody>
              <a:bodyPr wrap="none" anchor="ctr"/>
              <a:lstStyle/>
              <a:p>
                <a:pPr>
                  <a:defRPr/>
                </a:pPr>
                <a:endParaRPr lang="en-US"/>
              </a:p>
            </p:txBody>
          </p:sp>
          <p:sp>
            <p:nvSpPr>
              <p:cNvPr id="102481" name="Freeform 81">
                <a:extLst>
                  <a:ext uri="{FF2B5EF4-FFF2-40B4-BE49-F238E27FC236}">
                    <a16:creationId xmlns:a16="http://schemas.microsoft.com/office/drawing/2014/main" id="{423E712B-5051-4511-9F15-53DD43CAB0DF}"/>
                  </a:ext>
                </a:extLst>
              </p:cNvPr>
              <p:cNvSpPr>
                <a:spLocks noChangeAspect="1"/>
              </p:cNvSpPr>
              <p:nvPr/>
            </p:nvSpPr>
            <p:spPr bwMode="auto">
              <a:xfrm>
                <a:off x="3442" y="2054"/>
                <a:ext cx="828" cy="498"/>
              </a:xfrm>
              <a:custGeom>
                <a:avLst/>
                <a:gdLst/>
                <a:ahLst/>
                <a:cxnLst>
                  <a:cxn ang="0">
                    <a:pos x="377" y="1"/>
                  </a:cxn>
                  <a:cxn ang="0">
                    <a:pos x="428" y="8"/>
                  </a:cxn>
                  <a:cxn ang="0">
                    <a:pos x="475" y="18"/>
                  </a:cxn>
                  <a:cxn ang="0">
                    <a:pos x="519" y="34"/>
                  </a:cxn>
                  <a:cxn ang="0">
                    <a:pos x="559" y="54"/>
                  </a:cxn>
                  <a:cxn ang="0">
                    <a:pos x="596" y="78"/>
                  </a:cxn>
                  <a:cxn ang="0">
                    <a:pos x="625" y="105"/>
                  </a:cxn>
                  <a:cxn ang="0">
                    <a:pos x="650" y="136"/>
                  </a:cxn>
                  <a:cxn ang="0">
                    <a:pos x="669" y="167"/>
                  </a:cxn>
                  <a:cxn ang="0">
                    <a:pos x="680" y="202"/>
                  </a:cxn>
                  <a:cxn ang="0">
                    <a:pos x="684" y="238"/>
                  </a:cxn>
                  <a:cxn ang="0">
                    <a:pos x="680" y="274"/>
                  </a:cxn>
                  <a:cxn ang="0">
                    <a:pos x="669" y="309"/>
                  </a:cxn>
                  <a:cxn ang="0">
                    <a:pos x="650" y="341"/>
                  </a:cxn>
                  <a:cxn ang="0">
                    <a:pos x="625" y="372"/>
                  </a:cxn>
                  <a:cxn ang="0">
                    <a:pos x="596" y="399"/>
                  </a:cxn>
                  <a:cxn ang="0">
                    <a:pos x="559" y="423"/>
                  </a:cxn>
                  <a:cxn ang="0">
                    <a:pos x="519" y="443"/>
                  </a:cxn>
                  <a:cxn ang="0">
                    <a:pos x="475" y="458"/>
                  </a:cxn>
                  <a:cxn ang="0">
                    <a:pos x="428" y="469"/>
                  </a:cxn>
                  <a:cxn ang="0">
                    <a:pos x="377" y="475"/>
                  </a:cxn>
                  <a:cxn ang="0">
                    <a:pos x="325" y="476"/>
                  </a:cxn>
                  <a:cxn ang="0">
                    <a:pos x="273" y="472"/>
                  </a:cxn>
                  <a:cxn ang="0">
                    <a:pos x="224" y="463"/>
                  </a:cxn>
                  <a:cxn ang="0">
                    <a:pos x="179" y="447"/>
                  </a:cxn>
                  <a:cxn ang="0">
                    <a:pos x="138" y="429"/>
                  </a:cxn>
                  <a:cxn ang="0">
                    <a:pos x="101" y="407"/>
                  </a:cxn>
                  <a:cxn ang="0">
                    <a:pos x="68" y="381"/>
                  </a:cxn>
                  <a:cxn ang="0">
                    <a:pos x="41" y="352"/>
                  </a:cxn>
                  <a:cxn ang="0">
                    <a:pos x="21" y="320"/>
                  </a:cxn>
                  <a:cxn ang="0">
                    <a:pos x="7" y="287"/>
                  </a:cxn>
                  <a:cxn ang="0">
                    <a:pos x="1" y="250"/>
                  </a:cxn>
                  <a:cxn ang="0">
                    <a:pos x="2" y="214"/>
                  </a:cxn>
                  <a:cxn ang="0">
                    <a:pos x="12" y="179"/>
                  </a:cxn>
                  <a:cxn ang="0">
                    <a:pos x="27" y="145"/>
                  </a:cxn>
                  <a:cxn ang="0">
                    <a:pos x="50" y="115"/>
                  </a:cxn>
                  <a:cxn ang="0">
                    <a:pos x="79" y="87"/>
                  </a:cxn>
                  <a:cxn ang="0">
                    <a:pos x="112" y="62"/>
                  </a:cxn>
                  <a:cxn ang="0">
                    <a:pos x="152" y="41"/>
                  </a:cxn>
                  <a:cxn ang="0">
                    <a:pos x="195" y="23"/>
                  </a:cxn>
                  <a:cxn ang="0">
                    <a:pos x="241" y="11"/>
                  </a:cxn>
                  <a:cxn ang="0">
                    <a:pos x="291" y="3"/>
                  </a:cxn>
                  <a:cxn ang="0">
                    <a:pos x="342" y="0"/>
                  </a:cxn>
                </a:cxnLst>
                <a:rect l="0" t="0" r="r" b="b"/>
                <a:pathLst>
                  <a:path w="685" h="478">
                    <a:moveTo>
                      <a:pt x="342" y="0"/>
                    </a:moveTo>
                    <a:lnTo>
                      <a:pt x="360" y="0"/>
                    </a:lnTo>
                    <a:lnTo>
                      <a:pt x="377" y="1"/>
                    </a:lnTo>
                    <a:lnTo>
                      <a:pt x="394" y="3"/>
                    </a:lnTo>
                    <a:lnTo>
                      <a:pt x="412" y="5"/>
                    </a:lnTo>
                    <a:lnTo>
                      <a:pt x="428" y="8"/>
                    </a:lnTo>
                    <a:lnTo>
                      <a:pt x="444" y="11"/>
                    </a:lnTo>
                    <a:lnTo>
                      <a:pt x="460" y="14"/>
                    </a:lnTo>
                    <a:lnTo>
                      <a:pt x="475" y="18"/>
                    </a:lnTo>
                    <a:lnTo>
                      <a:pt x="490" y="23"/>
                    </a:lnTo>
                    <a:lnTo>
                      <a:pt x="505" y="29"/>
                    </a:lnTo>
                    <a:lnTo>
                      <a:pt x="519" y="34"/>
                    </a:lnTo>
                    <a:lnTo>
                      <a:pt x="533" y="41"/>
                    </a:lnTo>
                    <a:lnTo>
                      <a:pt x="547" y="47"/>
                    </a:lnTo>
                    <a:lnTo>
                      <a:pt x="559" y="54"/>
                    </a:lnTo>
                    <a:lnTo>
                      <a:pt x="572" y="62"/>
                    </a:lnTo>
                    <a:lnTo>
                      <a:pt x="584" y="70"/>
                    </a:lnTo>
                    <a:lnTo>
                      <a:pt x="596" y="78"/>
                    </a:lnTo>
                    <a:lnTo>
                      <a:pt x="606" y="87"/>
                    </a:lnTo>
                    <a:lnTo>
                      <a:pt x="616" y="96"/>
                    </a:lnTo>
                    <a:lnTo>
                      <a:pt x="625" y="105"/>
                    </a:lnTo>
                    <a:lnTo>
                      <a:pt x="635" y="115"/>
                    </a:lnTo>
                    <a:lnTo>
                      <a:pt x="643" y="125"/>
                    </a:lnTo>
                    <a:lnTo>
                      <a:pt x="650" y="136"/>
                    </a:lnTo>
                    <a:lnTo>
                      <a:pt x="657" y="145"/>
                    </a:lnTo>
                    <a:lnTo>
                      <a:pt x="664" y="157"/>
                    </a:lnTo>
                    <a:lnTo>
                      <a:pt x="669" y="167"/>
                    </a:lnTo>
                    <a:lnTo>
                      <a:pt x="673" y="179"/>
                    </a:lnTo>
                    <a:lnTo>
                      <a:pt x="677" y="190"/>
                    </a:lnTo>
                    <a:lnTo>
                      <a:pt x="680" y="202"/>
                    </a:lnTo>
                    <a:lnTo>
                      <a:pt x="682" y="214"/>
                    </a:lnTo>
                    <a:lnTo>
                      <a:pt x="684" y="226"/>
                    </a:lnTo>
                    <a:lnTo>
                      <a:pt x="684" y="238"/>
                    </a:lnTo>
                    <a:lnTo>
                      <a:pt x="684" y="250"/>
                    </a:lnTo>
                    <a:lnTo>
                      <a:pt x="682" y="263"/>
                    </a:lnTo>
                    <a:lnTo>
                      <a:pt x="680" y="274"/>
                    </a:lnTo>
                    <a:lnTo>
                      <a:pt x="677" y="287"/>
                    </a:lnTo>
                    <a:lnTo>
                      <a:pt x="673" y="297"/>
                    </a:lnTo>
                    <a:lnTo>
                      <a:pt x="669" y="309"/>
                    </a:lnTo>
                    <a:lnTo>
                      <a:pt x="664" y="320"/>
                    </a:lnTo>
                    <a:lnTo>
                      <a:pt x="657" y="331"/>
                    </a:lnTo>
                    <a:lnTo>
                      <a:pt x="650" y="341"/>
                    </a:lnTo>
                    <a:lnTo>
                      <a:pt x="643" y="352"/>
                    </a:lnTo>
                    <a:lnTo>
                      <a:pt x="635" y="362"/>
                    </a:lnTo>
                    <a:lnTo>
                      <a:pt x="625" y="372"/>
                    </a:lnTo>
                    <a:lnTo>
                      <a:pt x="616" y="381"/>
                    </a:lnTo>
                    <a:lnTo>
                      <a:pt x="606" y="390"/>
                    </a:lnTo>
                    <a:lnTo>
                      <a:pt x="596" y="399"/>
                    </a:lnTo>
                    <a:lnTo>
                      <a:pt x="584" y="407"/>
                    </a:lnTo>
                    <a:lnTo>
                      <a:pt x="572" y="415"/>
                    </a:lnTo>
                    <a:lnTo>
                      <a:pt x="559" y="423"/>
                    </a:lnTo>
                    <a:lnTo>
                      <a:pt x="547" y="429"/>
                    </a:lnTo>
                    <a:lnTo>
                      <a:pt x="533" y="436"/>
                    </a:lnTo>
                    <a:lnTo>
                      <a:pt x="519" y="443"/>
                    </a:lnTo>
                    <a:lnTo>
                      <a:pt x="505" y="447"/>
                    </a:lnTo>
                    <a:lnTo>
                      <a:pt x="490" y="453"/>
                    </a:lnTo>
                    <a:lnTo>
                      <a:pt x="475" y="458"/>
                    </a:lnTo>
                    <a:lnTo>
                      <a:pt x="460" y="463"/>
                    </a:lnTo>
                    <a:lnTo>
                      <a:pt x="444" y="466"/>
                    </a:lnTo>
                    <a:lnTo>
                      <a:pt x="428" y="469"/>
                    </a:lnTo>
                    <a:lnTo>
                      <a:pt x="412" y="472"/>
                    </a:lnTo>
                    <a:lnTo>
                      <a:pt x="394" y="474"/>
                    </a:lnTo>
                    <a:lnTo>
                      <a:pt x="377" y="475"/>
                    </a:lnTo>
                    <a:lnTo>
                      <a:pt x="360" y="476"/>
                    </a:lnTo>
                    <a:lnTo>
                      <a:pt x="342" y="477"/>
                    </a:lnTo>
                    <a:lnTo>
                      <a:pt x="325" y="476"/>
                    </a:lnTo>
                    <a:lnTo>
                      <a:pt x="308" y="475"/>
                    </a:lnTo>
                    <a:lnTo>
                      <a:pt x="291" y="474"/>
                    </a:lnTo>
                    <a:lnTo>
                      <a:pt x="273" y="472"/>
                    </a:lnTo>
                    <a:lnTo>
                      <a:pt x="257" y="469"/>
                    </a:lnTo>
                    <a:lnTo>
                      <a:pt x="241" y="466"/>
                    </a:lnTo>
                    <a:lnTo>
                      <a:pt x="224" y="463"/>
                    </a:lnTo>
                    <a:lnTo>
                      <a:pt x="210" y="458"/>
                    </a:lnTo>
                    <a:lnTo>
                      <a:pt x="195" y="453"/>
                    </a:lnTo>
                    <a:lnTo>
                      <a:pt x="179" y="447"/>
                    </a:lnTo>
                    <a:lnTo>
                      <a:pt x="165" y="443"/>
                    </a:lnTo>
                    <a:lnTo>
                      <a:pt x="152" y="436"/>
                    </a:lnTo>
                    <a:lnTo>
                      <a:pt x="138" y="429"/>
                    </a:lnTo>
                    <a:lnTo>
                      <a:pt x="125" y="423"/>
                    </a:lnTo>
                    <a:lnTo>
                      <a:pt x="112" y="415"/>
                    </a:lnTo>
                    <a:lnTo>
                      <a:pt x="101" y="407"/>
                    </a:lnTo>
                    <a:lnTo>
                      <a:pt x="89" y="399"/>
                    </a:lnTo>
                    <a:lnTo>
                      <a:pt x="79" y="390"/>
                    </a:lnTo>
                    <a:lnTo>
                      <a:pt x="68" y="381"/>
                    </a:lnTo>
                    <a:lnTo>
                      <a:pt x="59" y="372"/>
                    </a:lnTo>
                    <a:lnTo>
                      <a:pt x="50" y="362"/>
                    </a:lnTo>
                    <a:lnTo>
                      <a:pt x="41" y="352"/>
                    </a:lnTo>
                    <a:lnTo>
                      <a:pt x="35" y="341"/>
                    </a:lnTo>
                    <a:lnTo>
                      <a:pt x="27" y="331"/>
                    </a:lnTo>
                    <a:lnTo>
                      <a:pt x="21" y="320"/>
                    </a:lnTo>
                    <a:lnTo>
                      <a:pt x="15" y="309"/>
                    </a:lnTo>
                    <a:lnTo>
                      <a:pt x="12" y="297"/>
                    </a:lnTo>
                    <a:lnTo>
                      <a:pt x="7" y="287"/>
                    </a:lnTo>
                    <a:lnTo>
                      <a:pt x="4" y="274"/>
                    </a:lnTo>
                    <a:lnTo>
                      <a:pt x="2" y="263"/>
                    </a:lnTo>
                    <a:lnTo>
                      <a:pt x="1" y="250"/>
                    </a:lnTo>
                    <a:lnTo>
                      <a:pt x="0" y="238"/>
                    </a:lnTo>
                    <a:lnTo>
                      <a:pt x="1" y="226"/>
                    </a:lnTo>
                    <a:lnTo>
                      <a:pt x="2" y="214"/>
                    </a:lnTo>
                    <a:lnTo>
                      <a:pt x="4" y="202"/>
                    </a:lnTo>
                    <a:lnTo>
                      <a:pt x="7" y="190"/>
                    </a:lnTo>
                    <a:lnTo>
                      <a:pt x="12" y="179"/>
                    </a:lnTo>
                    <a:lnTo>
                      <a:pt x="15" y="167"/>
                    </a:lnTo>
                    <a:lnTo>
                      <a:pt x="21" y="157"/>
                    </a:lnTo>
                    <a:lnTo>
                      <a:pt x="27" y="145"/>
                    </a:lnTo>
                    <a:lnTo>
                      <a:pt x="35" y="136"/>
                    </a:lnTo>
                    <a:lnTo>
                      <a:pt x="41" y="125"/>
                    </a:lnTo>
                    <a:lnTo>
                      <a:pt x="50" y="115"/>
                    </a:lnTo>
                    <a:lnTo>
                      <a:pt x="59" y="105"/>
                    </a:lnTo>
                    <a:lnTo>
                      <a:pt x="68" y="96"/>
                    </a:lnTo>
                    <a:lnTo>
                      <a:pt x="79" y="87"/>
                    </a:lnTo>
                    <a:lnTo>
                      <a:pt x="89" y="78"/>
                    </a:lnTo>
                    <a:lnTo>
                      <a:pt x="101" y="70"/>
                    </a:lnTo>
                    <a:lnTo>
                      <a:pt x="112" y="62"/>
                    </a:lnTo>
                    <a:lnTo>
                      <a:pt x="125" y="54"/>
                    </a:lnTo>
                    <a:lnTo>
                      <a:pt x="138" y="47"/>
                    </a:lnTo>
                    <a:lnTo>
                      <a:pt x="152" y="41"/>
                    </a:lnTo>
                    <a:lnTo>
                      <a:pt x="165" y="34"/>
                    </a:lnTo>
                    <a:lnTo>
                      <a:pt x="179" y="29"/>
                    </a:lnTo>
                    <a:lnTo>
                      <a:pt x="195" y="23"/>
                    </a:lnTo>
                    <a:lnTo>
                      <a:pt x="210" y="18"/>
                    </a:lnTo>
                    <a:lnTo>
                      <a:pt x="224" y="14"/>
                    </a:lnTo>
                    <a:lnTo>
                      <a:pt x="241" y="11"/>
                    </a:lnTo>
                    <a:lnTo>
                      <a:pt x="257" y="8"/>
                    </a:lnTo>
                    <a:lnTo>
                      <a:pt x="273" y="5"/>
                    </a:lnTo>
                    <a:lnTo>
                      <a:pt x="291" y="3"/>
                    </a:lnTo>
                    <a:lnTo>
                      <a:pt x="308" y="1"/>
                    </a:lnTo>
                    <a:lnTo>
                      <a:pt x="325" y="0"/>
                    </a:lnTo>
                    <a:lnTo>
                      <a:pt x="342" y="0"/>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2" name="Freeform 82">
                <a:extLst>
                  <a:ext uri="{FF2B5EF4-FFF2-40B4-BE49-F238E27FC236}">
                    <a16:creationId xmlns:a16="http://schemas.microsoft.com/office/drawing/2014/main" id="{D73B5B62-A2BE-4606-8B96-E70A713D58B2}"/>
                  </a:ext>
                </a:extLst>
              </p:cNvPr>
              <p:cNvSpPr>
                <a:spLocks noChangeAspect="1"/>
              </p:cNvSpPr>
              <p:nvPr/>
            </p:nvSpPr>
            <p:spPr bwMode="auto">
              <a:xfrm>
                <a:off x="3409" y="2028"/>
                <a:ext cx="902" cy="549"/>
              </a:xfrm>
              <a:custGeom>
                <a:avLst/>
                <a:gdLst/>
                <a:ahLst/>
                <a:cxnLst>
                  <a:cxn ang="0">
                    <a:pos x="235" y="490"/>
                  </a:cxn>
                  <a:cxn ang="0">
                    <a:pos x="113" y="456"/>
                  </a:cxn>
                  <a:cxn ang="0">
                    <a:pos x="55" y="394"/>
                  </a:cxn>
                  <a:cxn ang="0">
                    <a:pos x="8" y="315"/>
                  </a:cxn>
                  <a:cxn ang="0">
                    <a:pos x="2" y="257"/>
                  </a:cxn>
                  <a:cxn ang="0">
                    <a:pos x="27" y="194"/>
                  </a:cxn>
                  <a:cxn ang="0">
                    <a:pos x="84" y="142"/>
                  </a:cxn>
                  <a:cxn ang="0">
                    <a:pos x="139" y="91"/>
                  </a:cxn>
                  <a:cxn ang="0">
                    <a:pos x="212" y="53"/>
                  </a:cxn>
                  <a:cxn ang="0">
                    <a:pos x="284" y="37"/>
                  </a:cxn>
                  <a:cxn ang="0">
                    <a:pos x="373" y="0"/>
                  </a:cxn>
                  <a:cxn ang="0">
                    <a:pos x="457" y="30"/>
                  </a:cxn>
                  <a:cxn ang="0">
                    <a:pos x="553" y="62"/>
                  </a:cxn>
                  <a:cxn ang="0">
                    <a:pos x="601" y="95"/>
                  </a:cxn>
                  <a:cxn ang="0">
                    <a:pos x="661" y="113"/>
                  </a:cxn>
                  <a:cxn ang="0">
                    <a:pos x="719" y="203"/>
                  </a:cxn>
                  <a:cxn ang="0">
                    <a:pos x="745" y="264"/>
                  </a:cxn>
                  <a:cxn ang="0">
                    <a:pos x="735" y="338"/>
                  </a:cxn>
                  <a:cxn ang="0">
                    <a:pos x="680" y="400"/>
                  </a:cxn>
                  <a:cxn ang="0">
                    <a:pos x="621" y="404"/>
                  </a:cxn>
                  <a:cxn ang="0">
                    <a:pos x="641" y="394"/>
                  </a:cxn>
                  <a:cxn ang="0">
                    <a:pos x="716" y="346"/>
                  </a:cxn>
                  <a:cxn ang="0">
                    <a:pos x="734" y="263"/>
                  </a:cxn>
                  <a:cxn ang="0">
                    <a:pos x="710" y="207"/>
                  </a:cxn>
                  <a:cxn ang="0">
                    <a:pos x="680" y="224"/>
                  </a:cxn>
                  <a:cxn ang="0">
                    <a:pos x="674" y="144"/>
                  </a:cxn>
                  <a:cxn ang="0">
                    <a:pos x="624" y="106"/>
                  </a:cxn>
                  <a:cxn ang="0">
                    <a:pos x="610" y="139"/>
                  </a:cxn>
                  <a:cxn ang="0">
                    <a:pos x="601" y="130"/>
                  </a:cxn>
                  <a:cxn ang="0">
                    <a:pos x="583" y="101"/>
                  </a:cxn>
                  <a:cxn ang="0">
                    <a:pos x="496" y="50"/>
                  </a:cxn>
                  <a:cxn ang="0">
                    <a:pos x="434" y="43"/>
                  </a:cxn>
                  <a:cxn ang="0">
                    <a:pos x="436" y="31"/>
                  </a:cxn>
                  <a:cxn ang="0">
                    <a:pos x="401" y="18"/>
                  </a:cxn>
                  <a:cxn ang="0">
                    <a:pos x="334" y="26"/>
                  </a:cxn>
                  <a:cxn ang="0">
                    <a:pos x="287" y="58"/>
                  </a:cxn>
                  <a:cxn ang="0">
                    <a:pos x="289" y="79"/>
                  </a:cxn>
                  <a:cxn ang="0">
                    <a:pos x="253" y="67"/>
                  </a:cxn>
                  <a:cxn ang="0">
                    <a:pos x="165" y="91"/>
                  </a:cxn>
                  <a:cxn ang="0">
                    <a:pos x="150" y="125"/>
                  </a:cxn>
                  <a:cxn ang="0">
                    <a:pos x="141" y="139"/>
                  </a:cxn>
                  <a:cxn ang="0">
                    <a:pos x="121" y="156"/>
                  </a:cxn>
                  <a:cxn ang="0">
                    <a:pos x="68" y="171"/>
                  </a:cxn>
                  <a:cxn ang="0">
                    <a:pos x="21" y="244"/>
                  </a:cxn>
                  <a:cxn ang="0">
                    <a:pos x="20" y="317"/>
                  </a:cxn>
                  <a:cxn ang="0">
                    <a:pos x="45" y="343"/>
                  </a:cxn>
                  <a:cxn ang="0">
                    <a:pos x="56" y="338"/>
                  </a:cxn>
                  <a:cxn ang="0">
                    <a:pos x="65" y="357"/>
                  </a:cxn>
                  <a:cxn ang="0">
                    <a:pos x="58" y="377"/>
                  </a:cxn>
                  <a:cxn ang="0">
                    <a:pos x="114" y="440"/>
                  </a:cxn>
                  <a:cxn ang="0">
                    <a:pos x="191" y="456"/>
                  </a:cxn>
                  <a:cxn ang="0">
                    <a:pos x="210" y="454"/>
                  </a:cxn>
                  <a:cxn ang="0">
                    <a:pos x="226" y="461"/>
                  </a:cxn>
                  <a:cxn ang="0">
                    <a:pos x="272" y="494"/>
                  </a:cxn>
                  <a:cxn ang="0">
                    <a:pos x="381" y="508"/>
                  </a:cxn>
                  <a:cxn ang="0">
                    <a:pos x="450" y="485"/>
                  </a:cxn>
                  <a:cxn ang="0">
                    <a:pos x="447" y="472"/>
                  </a:cxn>
                  <a:cxn ang="0">
                    <a:pos x="483" y="477"/>
                  </a:cxn>
                  <a:cxn ang="0">
                    <a:pos x="581" y="466"/>
                  </a:cxn>
                  <a:cxn ang="0">
                    <a:pos x="642" y="429"/>
                  </a:cxn>
                  <a:cxn ang="0">
                    <a:pos x="656" y="439"/>
                  </a:cxn>
                  <a:cxn ang="0">
                    <a:pos x="551" y="491"/>
                  </a:cxn>
                  <a:cxn ang="0">
                    <a:pos x="464" y="498"/>
                  </a:cxn>
                </a:cxnLst>
                <a:rect l="0" t="0" r="r" b="b"/>
                <a:pathLst>
                  <a:path w="747" h="527">
                    <a:moveTo>
                      <a:pt x="375" y="525"/>
                    </a:moveTo>
                    <a:lnTo>
                      <a:pt x="361" y="526"/>
                    </a:lnTo>
                    <a:lnTo>
                      <a:pt x="347" y="526"/>
                    </a:lnTo>
                    <a:lnTo>
                      <a:pt x="332" y="524"/>
                    </a:lnTo>
                    <a:lnTo>
                      <a:pt x="318" y="522"/>
                    </a:lnTo>
                    <a:lnTo>
                      <a:pt x="304" y="518"/>
                    </a:lnTo>
                    <a:lnTo>
                      <a:pt x="290" y="513"/>
                    </a:lnTo>
                    <a:lnTo>
                      <a:pt x="276" y="508"/>
                    </a:lnTo>
                    <a:lnTo>
                      <a:pt x="262" y="502"/>
                    </a:lnTo>
                    <a:lnTo>
                      <a:pt x="248" y="496"/>
                    </a:lnTo>
                    <a:lnTo>
                      <a:pt x="235" y="490"/>
                    </a:lnTo>
                    <a:lnTo>
                      <a:pt x="220" y="486"/>
                    </a:lnTo>
                    <a:lnTo>
                      <a:pt x="207" y="481"/>
                    </a:lnTo>
                    <a:lnTo>
                      <a:pt x="193" y="476"/>
                    </a:lnTo>
                    <a:lnTo>
                      <a:pt x="180" y="472"/>
                    </a:lnTo>
                    <a:lnTo>
                      <a:pt x="166" y="470"/>
                    </a:lnTo>
                    <a:lnTo>
                      <a:pt x="152" y="469"/>
                    </a:lnTo>
                    <a:lnTo>
                      <a:pt x="143" y="467"/>
                    </a:lnTo>
                    <a:lnTo>
                      <a:pt x="136" y="464"/>
                    </a:lnTo>
                    <a:lnTo>
                      <a:pt x="128" y="462"/>
                    </a:lnTo>
                    <a:lnTo>
                      <a:pt x="120" y="459"/>
                    </a:lnTo>
                    <a:lnTo>
                      <a:pt x="113" y="456"/>
                    </a:lnTo>
                    <a:lnTo>
                      <a:pt x="106" y="452"/>
                    </a:lnTo>
                    <a:lnTo>
                      <a:pt x="99" y="447"/>
                    </a:lnTo>
                    <a:lnTo>
                      <a:pt x="92" y="443"/>
                    </a:lnTo>
                    <a:lnTo>
                      <a:pt x="87" y="438"/>
                    </a:lnTo>
                    <a:lnTo>
                      <a:pt x="81" y="433"/>
                    </a:lnTo>
                    <a:lnTo>
                      <a:pt x="75" y="428"/>
                    </a:lnTo>
                    <a:lnTo>
                      <a:pt x="70" y="422"/>
                    </a:lnTo>
                    <a:lnTo>
                      <a:pt x="65" y="415"/>
                    </a:lnTo>
                    <a:lnTo>
                      <a:pt x="62" y="409"/>
                    </a:lnTo>
                    <a:lnTo>
                      <a:pt x="58" y="402"/>
                    </a:lnTo>
                    <a:lnTo>
                      <a:pt x="55" y="394"/>
                    </a:lnTo>
                    <a:lnTo>
                      <a:pt x="51" y="387"/>
                    </a:lnTo>
                    <a:lnTo>
                      <a:pt x="45" y="360"/>
                    </a:lnTo>
                    <a:lnTo>
                      <a:pt x="40" y="357"/>
                    </a:lnTo>
                    <a:lnTo>
                      <a:pt x="36" y="353"/>
                    </a:lnTo>
                    <a:lnTo>
                      <a:pt x="31" y="348"/>
                    </a:lnTo>
                    <a:lnTo>
                      <a:pt x="26" y="343"/>
                    </a:lnTo>
                    <a:lnTo>
                      <a:pt x="22" y="338"/>
                    </a:lnTo>
                    <a:lnTo>
                      <a:pt x="17" y="334"/>
                    </a:lnTo>
                    <a:lnTo>
                      <a:pt x="13" y="328"/>
                    </a:lnTo>
                    <a:lnTo>
                      <a:pt x="11" y="322"/>
                    </a:lnTo>
                    <a:lnTo>
                      <a:pt x="8" y="315"/>
                    </a:lnTo>
                    <a:lnTo>
                      <a:pt x="6" y="310"/>
                    </a:lnTo>
                    <a:lnTo>
                      <a:pt x="3" y="303"/>
                    </a:lnTo>
                    <a:lnTo>
                      <a:pt x="2" y="296"/>
                    </a:lnTo>
                    <a:lnTo>
                      <a:pt x="1" y="290"/>
                    </a:lnTo>
                    <a:lnTo>
                      <a:pt x="0" y="284"/>
                    </a:lnTo>
                    <a:lnTo>
                      <a:pt x="0" y="277"/>
                    </a:lnTo>
                    <a:lnTo>
                      <a:pt x="1" y="270"/>
                    </a:lnTo>
                    <a:lnTo>
                      <a:pt x="1" y="267"/>
                    </a:lnTo>
                    <a:lnTo>
                      <a:pt x="2" y="263"/>
                    </a:lnTo>
                    <a:lnTo>
                      <a:pt x="2" y="261"/>
                    </a:lnTo>
                    <a:lnTo>
                      <a:pt x="2" y="257"/>
                    </a:lnTo>
                    <a:lnTo>
                      <a:pt x="3" y="254"/>
                    </a:lnTo>
                    <a:lnTo>
                      <a:pt x="3" y="250"/>
                    </a:lnTo>
                    <a:lnTo>
                      <a:pt x="4" y="247"/>
                    </a:lnTo>
                    <a:lnTo>
                      <a:pt x="5" y="243"/>
                    </a:lnTo>
                    <a:lnTo>
                      <a:pt x="7" y="237"/>
                    </a:lnTo>
                    <a:lnTo>
                      <a:pt x="10" y="229"/>
                    </a:lnTo>
                    <a:lnTo>
                      <a:pt x="13" y="221"/>
                    </a:lnTo>
                    <a:lnTo>
                      <a:pt x="15" y="214"/>
                    </a:lnTo>
                    <a:lnTo>
                      <a:pt x="19" y="207"/>
                    </a:lnTo>
                    <a:lnTo>
                      <a:pt x="23" y="201"/>
                    </a:lnTo>
                    <a:lnTo>
                      <a:pt x="27" y="194"/>
                    </a:lnTo>
                    <a:lnTo>
                      <a:pt x="31" y="188"/>
                    </a:lnTo>
                    <a:lnTo>
                      <a:pt x="36" y="182"/>
                    </a:lnTo>
                    <a:lnTo>
                      <a:pt x="40" y="176"/>
                    </a:lnTo>
                    <a:lnTo>
                      <a:pt x="45" y="170"/>
                    </a:lnTo>
                    <a:lnTo>
                      <a:pt x="50" y="164"/>
                    </a:lnTo>
                    <a:lnTo>
                      <a:pt x="56" y="160"/>
                    </a:lnTo>
                    <a:lnTo>
                      <a:pt x="62" y="155"/>
                    </a:lnTo>
                    <a:lnTo>
                      <a:pt x="68" y="151"/>
                    </a:lnTo>
                    <a:lnTo>
                      <a:pt x="74" y="147"/>
                    </a:lnTo>
                    <a:lnTo>
                      <a:pt x="79" y="144"/>
                    </a:lnTo>
                    <a:lnTo>
                      <a:pt x="84" y="142"/>
                    </a:lnTo>
                    <a:lnTo>
                      <a:pt x="88" y="139"/>
                    </a:lnTo>
                    <a:lnTo>
                      <a:pt x="92" y="138"/>
                    </a:lnTo>
                    <a:lnTo>
                      <a:pt x="97" y="136"/>
                    </a:lnTo>
                    <a:lnTo>
                      <a:pt x="102" y="134"/>
                    </a:lnTo>
                    <a:lnTo>
                      <a:pt x="107" y="132"/>
                    </a:lnTo>
                    <a:lnTo>
                      <a:pt x="112" y="130"/>
                    </a:lnTo>
                    <a:lnTo>
                      <a:pt x="116" y="120"/>
                    </a:lnTo>
                    <a:lnTo>
                      <a:pt x="121" y="113"/>
                    </a:lnTo>
                    <a:lnTo>
                      <a:pt x="126" y="105"/>
                    </a:lnTo>
                    <a:lnTo>
                      <a:pt x="133" y="97"/>
                    </a:lnTo>
                    <a:lnTo>
                      <a:pt x="139" y="91"/>
                    </a:lnTo>
                    <a:lnTo>
                      <a:pt x="145" y="86"/>
                    </a:lnTo>
                    <a:lnTo>
                      <a:pt x="153" y="79"/>
                    </a:lnTo>
                    <a:lnTo>
                      <a:pt x="161" y="73"/>
                    </a:lnTo>
                    <a:lnTo>
                      <a:pt x="167" y="69"/>
                    </a:lnTo>
                    <a:lnTo>
                      <a:pt x="173" y="66"/>
                    </a:lnTo>
                    <a:lnTo>
                      <a:pt x="179" y="63"/>
                    </a:lnTo>
                    <a:lnTo>
                      <a:pt x="186" y="60"/>
                    </a:lnTo>
                    <a:lnTo>
                      <a:pt x="193" y="58"/>
                    </a:lnTo>
                    <a:lnTo>
                      <a:pt x="199" y="56"/>
                    </a:lnTo>
                    <a:lnTo>
                      <a:pt x="206" y="54"/>
                    </a:lnTo>
                    <a:lnTo>
                      <a:pt x="212" y="53"/>
                    </a:lnTo>
                    <a:lnTo>
                      <a:pt x="219" y="52"/>
                    </a:lnTo>
                    <a:lnTo>
                      <a:pt x="225" y="51"/>
                    </a:lnTo>
                    <a:lnTo>
                      <a:pt x="232" y="50"/>
                    </a:lnTo>
                    <a:lnTo>
                      <a:pt x="239" y="50"/>
                    </a:lnTo>
                    <a:lnTo>
                      <a:pt x="245" y="51"/>
                    </a:lnTo>
                    <a:lnTo>
                      <a:pt x="252" y="52"/>
                    </a:lnTo>
                    <a:lnTo>
                      <a:pt x="259" y="53"/>
                    </a:lnTo>
                    <a:lnTo>
                      <a:pt x="265" y="54"/>
                    </a:lnTo>
                    <a:lnTo>
                      <a:pt x="270" y="48"/>
                    </a:lnTo>
                    <a:lnTo>
                      <a:pt x="277" y="42"/>
                    </a:lnTo>
                    <a:lnTo>
                      <a:pt x="284" y="37"/>
                    </a:lnTo>
                    <a:lnTo>
                      <a:pt x="291" y="32"/>
                    </a:lnTo>
                    <a:lnTo>
                      <a:pt x="298" y="26"/>
                    </a:lnTo>
                    <a:lnTo>
                      <a:pt x="306" y="22"/>
                    </a:lnTo>
                    <a:lnTo>
                      <a:pt x="314" y="17"/>
                    </a:lnTo>
                    <a:lnTo>
                      <a:pt x="322" y="13"/>
                    </a:lnTo>
                    <a:lnTo>
                      <a:pt x="330" y="10"/>
                    </a:lnTo>
                    <a:lnTo>
                      <a:pt x="339" y="7"/>
                    </a:lnTo>
                    <a:lnTo>
                      <a:pt x="347" y="4"/>
                    </a:lnTo>
                    <a:lnTo>
                      <a:pt x="356" y="2"/>
                    </a:lnTo>
                    <a:lnTo>
                      <a:pt x="365" y="1"/>
                    </a:lnTo>
                    <a:lnTo>
                      <a:pt x="373" y="0"/>
                    </a:lnTo>
                    <a:lnTo>
                      <a:pt x="382" y="0"/>
                    </a:lnTo>
                    <a:lnTo>
                      <a:pt x="391" y="1"/>
                    </a:lnTo>
                    <a:lnTo>
                      <a:pt x="399" y="2"/>
                    </a:lnTo>
                    <a:lnTo>
                      <a:pt x="407" y="4"/>
                    </a:lnTo>
                    <a:lnTo>
                      <a:pt x="416" y="6"/>
                    </a:lnTo>
                    <a:lnTo>
                      <a:pt x="424" y="8"/>
                    </a:lnTo>
                    <a:lnTo>
                      <a:pt x="432" y="11"/>
                    </a:lnTo>
                    <a:lnTo>
                      <a:pt x="440" y="13"/>
                    </a:lnTo>
                    <a:lnTo>
                      <a:pt x="448" y="17"/>
                    </a:lnTo>
                    <a:lnTo>
                      <a:pt x="454" y="22"/>
                    </a:lnTo>
                    <a:lnTo>
                      <a:pt x="457" y="30"/>
                    </a:lnTo>
                    <a:lnTo>
                      <a:pt x="475" y="32"/>
                    </a:lnTo>
                    <a:lnTo>
                      <a:pt x="486" y="35"/>
                    </a:lnTo>
                    <a:lnTo>
                      <a:pt x="494" y="37"/>
                    </a:lnTo>
                    <a:lnTo>
                      <a:pt x="502" y="38"/>
                    </a:lnTo>
                    <a:lnTo>
                      <a:pt x="509" y="40"/>
                    </a:lnTo>
                    <a:lnTo>
                      <a:pt x="516" y="44"/>
                    </a:lnTo>
                    <a:lnTo>
                      <a:pt x="524" y="47"/>
                    </a:lnTo>
                    <a:lnTo>
                      <a:pt x="531" y="50"/>
                    </a:lnTo>
                    <a:lnTo>
                      <a:pt x="538" y="54"/>
                    </a:lnTo>
                    <a:lnTo>
                      <a:pt x="546" y="58"/>
                    </a:lnTo>
                    <a:lnTo>
                      <a:pt x="553" y="62"/>
                    </a:lnTo>
                    <a:lnTo>
                      <a:pt x="559" y="66"/>
                    </a:lnTo>
                    <a:lnTo>
                      <a:pt x="565" y="71"/>
                    </a:lnTo>
                    <a:lnTo>
                      <a:pt x="572" y="76"/>
                    </a:lnTo>
                    <a:lnTo>
                      <a:pt x="577" y="81"/>
                    </a:lnTo>
                    <a:lnTo>
                      <a:pt x="582" y="87"/>
                    </a:lnTo>
                    <a:lnTo>
                      <a:pt x="587" y="91"/>
                    </a:lnTo>
                    <a:lnTo>
                      <a:pt x="592" y="97"/>
                    </a:lnTo>
                    <a:lnTo>
                      <a:pt x="595" y="97"/>
                    </a:lnTo>
                    <a:lnTo>
                      <a:pt x="597" y="96"/>
                    </a:lnTo>
                    <a:lnTo>
                      <a:pt x="599" y="96"/>
                    </a:lnTo>
                    <a:lnTo>
                      <a:pt x="601" y="95"/>
                    </a:lnTo>
                    <a:lnTo>
                      <a:pt x="604" y="95"/>
                    </a:lnTo>
                    <a:lnTo>
                      <a:pt x="605" y="94"/>
                    </a:lnTo>
                    <a:lnTo>
                      <a:pt x="607" y="94"/>
                    </a:lnTo>
                    <a:lnTo>
                      <a:pt x="609" y="95"/>
                    </a:lnTo>
                    <a:lnTo>
                      <a:pt x="618" y="95"/>
                    </a:lnTo>
                    <a:lnTo>
                      <a:pt x="626" y="96"/>
                    </a:lnTo>
                    <a:lnTo>
                      <a:pt x="633" y="98"/>
                    </a:lnTo>
                    <a:lnTo>
                      <a:pt x="641" y="101"/>
                    </a:lnTo>
                    <a:lnTo>
                      <a:pt x="649" y="105"/>
                    </a:lnTo>
                    <a:lnTo>
                      <a:pt x="656" y="109"/>
                    </a:lnTo>
                    <a:lnTo>
                      <a:pt x="661" y="113"/>
                    </a:lnTo>
                    <a:lnTo>
                      <a:pt x="667" y="118"/>
                    </a:lnTo>
                    <a:lnTo>
                      <a:pt x="674" y="125"/>
                    </a:lnTo>
                    <a:lnTo>
                      <a:pt x="680" y="133"/>
                    </a:lnTo>
                    <a:lnTo>
                      <a:pt x="685" y="141"/>
                    </a:lnTo>
                    <a:lnTo>
                      <a:pt x="690" y="150"/>
                    </a:lnTo>
                    <a:lnTo>
                      <a:pt x="694" y="159"/>
                    </a:lnTo>
                    <a:lnTo>
                      <a:pt x="698" y="168"/>
                    </a:lnTo>
                    <a:lnTo>
                      <a:pt x="700" y="178"/>
                    </a:lnTo>
                    <a:lnTo>
                      <a:pt x="702" y="188"/>
                    </a:lnTo>
                    <a:lnTo>
                      <a:pt x="715" y="199"/>
                    </a:lnTo>
                    <a:lnTo>
                      <a:pt x="719" y="203"/>
                    </a:lnTo>
                    <a:lnTo>
                      <a:pt x="723" y="208"/>
                    </a:lnTo>
                    <a:lnTo>
                      <a:pt x="727" y="213"/>
                    </a:lnTo>
                    <a:lnTo>
                      <a:pt x="731" y="217"/>
                    </a:lnTo>
                    <a:lnTo>
                      <a:pt x="733" y="223"/>
                    </a:lnTo>
                    <a:lnTo>
                      <a:pt x="736" y="229"/>
                    </a:lnTo>
                    <a:lnTo>
                      <a:pt x="738" y="234"/>
                    </a:lnTo>
                    <a:lnTo>
                      <a:pt x="740" y="240"/>
                    </a:lnTo>
                    <a:lnTo>
                      <a:pt x="742" y="246"/>
                    </a:lnTo>
                    <a:lnTo>
                      <a:pt x="743" y="252"/>
                    </a:lnTo>
                    <a:lnTo>
                      <a:pt x="745" y="258"/>
                    </a:lnTo>
                    <a:lnTo>
                      <a:pt x="745" y="264"/>
                    </a:lnTo>
                    <a:lnTo>
                      <a:pt x="746" y="270"/>
                    </a:lnTo>
                    <a:lnTo>
                      <a:pt x="746" y="276"/>
                    </a:lnTo>
                    <a:lnTo>
                      <a:pt x="746" y="282"/>
                    </a:lnTo>
                    <a:lnTo>
                      <a:pt x="745" y="288"/>
                    </a:lnTo>
                    <a:lnTo>
                      <a:pt x="744" y="294"/>
                    </a:lnTo>
                    <a:lnTo>
                      <a:pt x="743" y="302"/>
                    </a:lnTo>
                    <a:lnTo>
                      <a:pt x="742" y="310"/>
                    </a:lnTo>
                    <a:lnTo>
                      <a:pt x="741" y="316"/>
                    </a:lnTo>
                    <a:lnTo>
                      <a:pt x="739" y="324"/>
                    </a:lnTo>
                    <a:lnTo>
                      <a:pt x="737" y="332"/>
                    </a:lnTo>
                    <a:lnTo>
                      <a:pt x="735" y="338"/>
                    </a:lnTo>
                    <a:lnTo>
                      <a:pt x="733" y="345"/>
                    </a:lnTo>
                    <a:lnTo>
                      <a:pt x="729" y="353"/>
                    </a:lnTo>
                    <a:lnTo>
                      <a:pt x="726" y="359"/>
                    </a:lnTo>
                    <a:lnTo>
                      <a:pt x="722" y="365"/>
                    </a:lnTo>
                    <a:lnTo>
                      <a:pt x="717" y="371"/>
                    </a:lnTo>
                    <a:lnTo>
                      <a:pt x="713" y="376"/>
                    </a:lnTo>
                    <a:lnTo>
                      <a:pt x="707" y="382"/>
                    </a:lnTo>
                    <a:lnTo>
                      <a:pt x="702" y="387"/>
                    </a:lnTo>
                    <a:lnTo>
                      <a:pt x="696" y="390"/>
                    </a:lnTo>
                    <a:lnTo>
                      <a:pt x="688" y="395"/>
                    </a:lnTo>
                    <a:lnTo>
                      <a:pt x="680" y="400"/>
                    </a:lnTo>
                    <a:lnTo>
                      <a:pt x="671" y="404"/>
                    </a:lnTo>
                    <a:lnTo>
                      <a:pt x="662" y="407"/>
                    </a:lnTo>
                    <a:lnTo>
                      <a:pt x="654" y="409"/>
                    </a:lnTo>
                    <a:lnTo>
                      <a:pt x="645" y="411"/>
                    </a:lnTo>
                    <a:lnTo>
                      <a:pt x="635" y="412"/>
                    </a:lnTo>
                    <a:lnTo>
                      <a:pt x="627" y="412"/>
                    </a:lnTo>
                    <a:lnTo>
                      <a:pt x="626" y="411"/>
                    </a:lnTo>
                    <a:lnTo>
                      <a:pt x="624" y="409"/>
                    </a:lnTo>
                    <a:lnTo>
                      <a:pt x="623" y="408"/>
                    </a:lnTo>
                    <a:lnTo>
                      <a:pt x="622" y="406"/>
                    </a:lnTo>
                    <a:lnTo>
                      <a:pt x="621" y="404"/>
                    </a:lnTo>
                    <a:lnTo>
                      <a:pt x="620" y="402"/>
                    </a:lnTo>
                    <a:lnTo>
                      <a:pt x="619" y="400"/>
                    </a:lnTo>
                    <a:lnTo>
                      <a:pt x="619" y="399"/>
                    </a:lnTo>
                    <a:lnTo>
                      <a:pt x="619" y="398"/>
                    </a:lnTo>
                    <a:lnTo>
                      <a:pt x="619" y="397"/>
                    </a:lnTo>
                    <a:lnTo>
                      <a:pt x="621" y="396"/>
                    </a:lnTo>
                    <a:lnTo>
                      <a:pt x="622" y="395"/>
                    </a:lnTo>
                    <a:lnTo>
                      <a:pt x="627" y="395"/>
                    </a:lnTo>
                    <a:lnTo>
                      <a:pt x="631" y="395"/>
                    </a:lnTo>
                    <a:lnTo>
                      <a:pt x="636" y="395"/>
                    </a:lnTo>
                    <a:lnTo>
                      <a:pt x="641" y="394"/>
                    </a:lnTo>
                    <a:lnTo>
                      <a:pt x="645" y="393"/>
                    </a:lnTo>
                    <a:lnTo>
                      <a:pt x="650" y="392"/>
                    </a:lnTo>
                    <a:lnTo>
                      <a:pt x="655" y="391"/>
                    </a:lnTo>
                    <a:lnTo>
                      <a:pt x="659" y="389"/>
                    </a:lnTo>
                    <a:lnTo>
                      <a:pt x="670" y="386"/>
                    </a:lnTo>
                    <a:lnTo>
                      <a:pt x="680" y="381"/>
                    </a:lnTo>
                    <a:lnTo>
                      <a:pt x="688" y="375"/>
                    </a:lnTo>
                    <a:lnTo>
                      <a:pt x="696" y="369"/>
                    </a:lnTo>
                    <a:lnTo>
                      <a:pt x="704" y="363"/>
                    </a:lnTo>
                    <a:lnTo>
                      <a:pt x="709" y="355"/>
                    </a:lnTo>
                    <a:lnTo>
                      <a:pt x="716" y="346"/>
                    </a:lnTo>
                    <a:lnTo>
                      <a:pt x="721" y="337"/>
                    </a:lnTo>
                    <a:lnTo>
                      <a:pt x="723" y="329"/>
                    </a:lnTo>
                    <a:lnTo>
                      <a:pt x="725" y="322"/>
                    </a:lnTo>
                    <a:lnTo>
                      <a:pt x="728" y="314"/>
                    </a:lnTo>
                    <a:lnTo>
                      <a:pt x="729" y="308"/>
                    </a:lnTo>
                    <a:lnTo>
                      <a:pt x="731" y="300"/>
                    </a:lnTo>
                    <a:lnTo>
                      <a:pt x="733" y="292"/>
                    </a:lnTo>
                    <a:lnTo>
                      <a:pt x="733" y="286"/>
                    </a:lnTo>
                    <a:lnTo>
                      <a:pt x="734" y="278"/>
                    </a:lnTo>
                    <a:lnTo>
                      <a:pt x="734" y="270"/>
                    </a:lnTo>
                    <a:lnTo>
                      <a:pt x="734" y="263"/>
                    </a:lnTo>
                    <a:lnTo>
                      <a:pt x="734" y="256"/>
                    </a:lnTo>
                    <a:lnTo>
                      <a:pt x="733" y="248"/>
                    </a:lnTo>
                    <a:lnTo>
                      <a:pt x="732" y="240"/>
                    </a:lnTo>
                    <a:lnTo>
                      <a:pt x="730" y="234"/>
                    </a:lnTo>
                    <a:lnTo>
                      <a:pt x="727" y="226"/>
                    </a:lnTo>
                    <a:lnTo>
                      <a:pt x="723" y="219"/>
                    </a:lnTo>
                    <a:lnTo>
                      <a:pt x="721" y="216"/>
                    </a:lnTo>
                    <a:lnTo>
                      <a:pt x="719" y="213"/>
                    </a:lnTo>
                    <a:lnTo>
                      <a:pt x="716" y="211"/>
                    </a:lnTo>
                    <a:lnTo>
                      <a:pt x="713" y="209"/>
                    </a:lnTo>
                    <a:lnTo>
                      <a:pt x="710" y="207"/>
                    </a:lnTo>
                    <a:lnTo>
                      <a:pt x="707" y="205"/>
                    </a:lnTo>
                    <a:lnTo>
                      <a:pt x="705" y="203"/>
                    </a:lnTo>
                    <a:lnTo>
                      <a:pt x="701" y="201"/>
                    </a:lnTo>
                    <a:lnTo>
                      <a:pt x="695" y="222"/>
                    </a:lnTo>
                    <a:lnTo>
                      <a:pt x="690" y="230"/>
                    </a:lnTo>
                    <a:lnTo>
                      <a:pt x="687" y="230"/>
                    </a:lnTo>
                    <a:lnTo>
                      <a:pt x="685" y="229"/>
                    </a:lnTo>
                    <a:lnTo>
                      <a:pt x="683" y="227"/>
                    </a:lnTo>
                    <a:lnTo>
                      <a:pt x="682" y="226"/>
                    </a:lnTo>
                    <a:lnTo>
                      <a:pt x="681" y="225"/>
                    </a:lnTo>
                    <a:lnTo>
                      <a:pt x="680" y="224"/>
                    </a:lnTo>
                    <a:lnTo>
                      <a:pt x="682" y="216"/>
                    </a:lnTo>
                    <a:lnTo>
                      <a:pt x="684" y="210"/>
                    </a:lnTo>
                    <a:lnTo>
                      <a:pt x="685" y="202"/>
                    </a:lnTo>
                    <a:lnTo>
                      <a:pt x="686" y="195"/>
                    </a:lnTo>
                    <a:lnTo>
                      <a:pt x="686" y="188"/>
                    </a:lnTo>
                    <a:lnTo>
                      <a:pt x="685" y="180"/>
                    </a:lnTo>
                    <a:lnTo>
                      <a:pt x="684" y="172"/>
                    </a:lnTo>
                    <a:lnTo>
                      <a:pt x="682" y="165"/>
                    </a:lnTo>
                    <a:lnTo>
                      <a:pt x="681" y="158"/>
                    </a:lnTo>
                    <a:lnTo>
                      <a:pt x="677" y="151"/>
                    </a:lnTo>
                    <a:lnTo>
                      <a:pt x="674" y="144"/>
                    </a:lnTo>
                    <a:lnTo>
                      <a:pt x="670" y="138"/>
                    </a:lnTo>
                    <a:lnTo>
                      <a:pt x="666" y="132"/>
                    </a:lnTo>
                    <a:lnTo>
                      <a:pt x="661" y="126"/>
                    </a:lnTo>
                    <a:lnTo>
                      <a:pt x="656" y="120"/>
                    </a:lnTo>
                    <a:lnTo>
                      <a:pt x="652" y="115"/>
                    </a:lnTo>
                    <a:lnTo>
                      <a:pt x="648" y="113"/>
                    </a:lnTo>
                    <a:lnTo>
                      <a:pt x="643" y="111"/>
                    </a:lnTo>
                    <a:lnTo>
                      <a:pt x="638" y="109"/>
                    </a:lnTo>
                    <a:lnTo>
                      <a:pt x="633" y="107"/>
                    </a:lnTo>
                    <a:lnTo>
                      <a:pt x="629" y="107"/>
                    </a:lnTo>
                    <a:lnTo>
                      <a:pt x="624" y="106"/>
                    </a:lnTo>
                    <a:lnTo>
                      <a:pt x="619" y="106"/>
                    </a:lnTo>
                    <a:lnTo>
                      <a:pt x="614" y="106"/>
                    </a:lnTo>
                    <a:lnTo>
                      <a:pt x="601" y="110"/>
                    </a:lnTo>
                    <a:lnTo>
                      <a:pt x="603" y="113"/>
                    </a:lnTo>
                    <a:lnTo>
                      <a:pt x="605" y="116"/>
                    </a:lnTo>
                    <a:lnTo>
                      <a:pt x="605" y="120"/>
                    </a:lnTo>
                    <a:lnTo>
                      <a:pt x="607" y="124"/>
                    </a:lnTo>
                    <a:lnTo>
                      <a:pt x="608" y="128"/>
                    </a:lnTo>
                    <a:lnTo>
                      <a:pt x="609" y="132"/>
                    </a:lnTo>
                    <a:lnTo>
                      <a:pt x="609" y="135"/>
                    </a:lnTo>
                    <a:lnTo>
                      <a:pt x="610" y="139"/>
                    </a:lnTo>
                    <a:lnTo>
                      <a:pt x="609" y="139"/>
                    </a:lnTo>
                    <a:lnTo>
                      <a:pt x="609" y="140"/>
                    </a:lnTo>
                    <a:lnTo>
                      <a:pt x="607" y="141"/>
                    </a:lnTo>
                    <a:lnTo>
                      <a:pt x="606" y="141"/>
                    </a:lnTo>
                    <a:lnTo>
                      <a:pt x="605" y="140"/>
                    </a:lnTo>
                    <a:lnTo>
                      <a:pt x="604" y="139"/>
                    </a:lnTo>
                    <a:lnTo>
                      <a:pt x="603" y="138"/>
                    </a:lnTo>
                    <a:lnTo>
                      <a:pt x="602" y="136"/>
                    </a:lnTo>
                    <a:lnTo>
                      <a:pt x="602" y="134"/>
                    </a:lnTo>
                    <a:lnTo>
                      <a:pt x="601" y="132"/>
                    </a:lnTo>
                    <a:lnTo>
                      <a:pt x="601" y="130"/>
                    </a:lnTo>
                    <a:lnTo>
                      <a:pt x="600" y="129"/>
                    </a:lnTo>
                    <a:lnTo>
                      <a:pt x="600" y="128"/>
                    </a:lnTo>
                    <a:lnTo>
                      <a:pt x="600" y="127"/>
                    </a:lnTo>
                    <a:lnTo>
                      <a:pt x="600" y="126"/>
                    </a:lnTo>
                    <a:lnTo>
                      <a:pt x="599" y="121"/>
                    </a:lnTo>
                    <a:lnTo>
                      <a:pt x="597" y="117"/>
                    </a:lnTo>
                    <a:lnTo>
                      <a:pt x="595" y="113"/>
                    </a:lnTo>
                    <a:lnTo>
                      <a:pt x="592" y="111"/>
                    </a:lnTo>
                    <a:lnTo>
                      <a:pt x="589" y="107"/>
                    </a:lnTo>
                    <a:lnTo>
                      <a:pt x="586" y="104"/>
                    </a:lnTo>
                    <a:lnTo>
                      <a:pt x="583" y="101"/>
                    </a:lnTo>
                    <a:lnTo>
                      <a:pt x="580" y="98"/>
                    </a:lnTo>
                    <a:lnTo>
                      <a:pt x="574" y="91"/>
                    </a:lnTo>
                    <a:lnTo>
                      <a:pt x="567" y="86"/>
                    </a:lnTo>
                    <a:lnTo>
                      <a:pt x="559" y="80"/>
                    </a:lnTo>
                    <a:lnTo>
                      <a:pt x="551" y="74"/>
                    </a:lnTo>
                    <a:lnTo>
                      <a:pt x="543" y="69"/>
                    </a:lnTo>
                    <a:lnTo>
                      <a:pt x="533" y="64"/>
                    </a:lnTo>
                    <a:lnTo>
                      <a:pt x="525" y="61"/>
                    </a:lnTo>
                    <a:lnTo>
                      <a:pt x="515" y="57"/>
                    </a:lnTo>
                    <a:lnTo>
                      <a:pt x="505" y="54"/>
                    </a:lnTo>
                    <a:lnTo>
                      <a:pt x="496" y="50"/>
                    </a:lnTo>
                    <a:lnTo>
                      <a:pt x="487" y="48"/>
                    </a:lnTo>
                    <a:lnTo>
                      <a:pt x="477" y="46"/>
                    </a:lnTo>
                    <a:lnTo>
                      <a:pt x="468" y="45"/>
                    </a:lnTo>
                    <a:lnTo>
                      <a:pt x="458" y="44"/>
                    </a:lnTo>
                    <a:lnTo>
                      <a:pt x="449" y="44"/>
                    </a:lnTo>
                    <a:lnTo>
                      <a:pt x="440" y="45"/>
                    </a:lnTo>
                    <a:lnTo>
                      <a:pt x="439" y="46"/>
                    </a:lnTo>
                    <a:lnTo>
                      <a:pt x="439" y="47"/>
                    </a:lnTo>
                    <a:lnTo>
                      <a:pt x="437" y="45"/>
                    </a:lnTo>
                    <a:lnTo>
                      <a:pt x="435" y="44"/>
                    </a:lnTo>
                    <a:lnTo>
                      <a:pt x="434" y="43"/>
                    </a:lnTo>
                    <a:lnTo>
                      <a:pt x="433" y="41"/>
                    </a:lnTo>
                    <a:lnTo>
                      <a:pt x="432" y="39"/>
                    </a:lnTo>
                    <a:lnTo>
                      <a:pt x="430" y="38"/>
                    </a:lnTo>
                    <a:lnTo>
                      <a:pt x="429" y="36"/>
                    </a:lnTo>
                    <a:lnTo>
                      <a:pt x="428" y="34"/>
                    </a:lnTo>
                    <a:lnTo>
                      <a:pt x="428" y="33"/>
                    </a:lnTo>
                    <a:lnTo>
                      <a:pt x="428" y="32"/>
                    </a:lnTo>
                    <a:lnTo>
                      <a:pt x="429" y="32"/>
                    </a:lnTo>
                    <a:lnTo>
                      <a:pt x="431" y="31"/>
                    </a:lnTo>
                    <a:lnTo>
                      <a:pt x="434" y="31"/>
                    </a:lnTo>
                    <a:lnTo>
                      <a:pt x="436" y="31"/>
                    </a:lnTo>
                    <a:lnTo>
                      <a:pt x="439" y="30"/>
                    </a:lnTo>
                    <a:lnTo>
                      <a:pt x="439" y="29"/>
                    </a:lnTo>
                    <a:lnTo>
                      <a:pt x="434" y="27"/>
                    </a:lnTo>
                    <a:lnTo>
                      <a:pt x="431" y="26"/>
                    </a:lnTo>
                    <a:lnTo>
                      <a:pt x="427" y="25"/>
                    </a:lnTo>
                    <a:lnTo>
                      <a:pt x="424" y="23"/>
                    </a:lnTo>
                    <a:lnTo>
                      <a:pt x="420" y="22"/>
                    </a:lnTo>
                    <a:lnTo>
                      <a:pt x="415" y="21"/>
                    </a:lnTo>
                    <a:lnTo>
                      <a:pt x="412" y="20"/>
                    </a:lnTo>
                    <a:lnTo>
                      <a:pt x="408" y="19"/>
                    </a:lnTo>
                    <a:lnTo>
                      <a:pt x="401" y="18"/>
                    </a:lnTo>
                    <a:lnTo>
                      <a:pt x="396" y="17"/>
                    </a:lnTo>
                    <a:lnTo>
                      <a:pt x="390" y="16"/>
                    </a:lnTo>
                    <a:lnTo>
                      <a:pt x="383" y="16"/>
                    </a:lnTo>
                    <a:lnTo>
                      <a:pt x="377" y="16"/>
                    </a:lnTo>
                    <a:lnTo>
                      <a:pt x="371" y="16"/>
                    </a:lnTo>
                    <a:lnTo>
                      <a:pt x="365" y="17"/>
                    </a:lnTo>
                    <a:lnTo>
                      <a:pt x="358" y="18"/>
                    </a:lnTo>
                    <a:lnTo>
                      <a:pt x="352" y="20"/>
                    </a:lnTo>
                    <a:lnTo>
                      <a:pt x="346" y="21"/>
                    </a:lnTo>
                    <a:lnTo>
                      <a:pt x="340" y="24"/>
                    </a:lnTo>
                    <a:lnTo>
                      <a:pt x="334" y="26"/>
                    </a:lnTo>
                    <a:lnTo>
                      <a:pt x="328" y="29"/>
                    </a:lnTo>
                    <a:lnTo>
                      <a:pt x="322" y="32"/>
                    </a:lnTo>
                    <a:lnTo>
                      <a:pt x="317" y="35"/>
                    </a:lnTo>
                    <a:lnTo>
                      <a:pt x="311" y="38"/>
                    </a:lnTo>
                    <a:lnTo>
                      <a:pt x="307" y="41"/>
                    </a:lnTo>
                    <a:lnTo>
                      <a:pt x="304" y="44"/>
                    </a:lnTo>
                    <a:lnTo>
                      <a:pt x="300" y="46"/>
                    </a:lnTo>
                    <a:lnTo>
                      <a:pt x="296" y="49"/>
                    </a:lnTo>
                    <a:lnTo>
                      <a:pt x="293" y="52"/>
                    </a:lnTo>
                    <a:lnTo>
                      <a:pt x="290" y="55"/>
                    </a:lnTo>
                    <a:lnTo>
                      <a:pt x="287" y="58"/>
                    </a:lnTo>
                    <a:lnTo>
                      <a:pt x="283" y="61"/>
                    </a:lnTo>
                    <a:lnTo>
                      <a:pt x="283" y="62"/>
                    </a:lnTo>
                    <a:lnTo>
                      <a:pt x="285" y="63"/>
                    </a:lnTo>
                    <a:lnTo>
                      <a:pt x="286" y="63"/>
                    </a:lnTo>
                    <a:lnTo>
                      <a:pt x="287" y="64"/>
                    </a:lnTo>
                    <a:lnTo>
                      <a:pt x="287" y="66"/>
                    </a:lnTo>
                    <a:lnTo>
                      <a:pt x="289" y="75"/>
                    </a:lnTo>
                    <a:lnTo>
                      <a:pt x="289" y="76"/>
                    </a:lnTo>
                    <a:lnTo>
                      <a:pt x="289" y="77"/>
                    </a:lnTo>
                    <a:lnTo>
                      <a:pt x="289" y="78"/>
                    </a:lnTo>
                    <a:lnTo>
                      <a:pt x="289" y="79"/>
                    </a:lnTo>
                    <a:lnTo>
                      <a:pt x="288" y="79"/>
                    </a:lnTo>
                    <a:lnTo>
                      <a:pt x="286" y="80"/>
                    </a:lnTo>
                    <a:lnTo>
                      <a:pt x="285" y="80"/>
                    </a:lnTo>
                    <a:lnTo>
                      <a:pt x="283" y="79"/>
                    </a:lnTo>
                    <a:lnTo>
                      <a:pt x="273" y="73"/>
                    </a:lnTo>
                    <a:lnTo>
                      <a:pt x="272" y="74"/>
                    </a:lnTo>
                    <a:lnTo>
                      <a:pt x="271" y="74"/>
                    </a:lnTo>
                    <a:lnTo>
                      <a:pt x="270" y="74"/>
                    </a:lnTo>
                    <a:lnTo>
                      <a:pt x="269" y="74"/>
                    </a:lnTo>
                    <a:lnTo>
                      <a:pt x="261" y="70"/>
                    </a:lnTo>
                    <a:lnTo>
                      <a:pt x="253" y="67"/>
                    </a:lnTo>
                    <a:lnTo>
                      <a:pt x="245" y="66"/>
                    </a:lnTo>
                    <a:lnTo>
                      <a:pt x="237" y="66"/>
                    </a:lnTo>
                    <a:lnTo>
                      <a:pt x="229" y="67"/>
                    </a:lnTo>
                    <a:lnTo>
                      <a:pt x="220" y="68"/>
                    </a:lnTo>
                    <a:lnTo>
                      <a:pt x="212" y="69"/>
                    </a:lnTo>
                    <a:lnTo>
                      <a:pt x="204" y="71"/>
                    </a:lnTo>
                    <a:lnTo>
                      <a:pt x="195" y="74"/>
                    </a:lnTo>
                    <a:lnTo>
                      <a:pt x="187" y="77"/>
                    </a:lnTo>
                    <a:lnTo>
                      <a:pt x="179" y="82"/>
                    </a:lnTo>
                    <a:lnTo>
                      <a:pt x="171" y="87"/>
                    </a:lnTo>
                    <a:lnTo>
                      <a:pt x="165" y="91"/>
                    </a:lnTo>
                    <a:lnTo>
                      <a:pt x="158" y="96"/>
                    </a:lnTo>
                    <a:lnTo>
                      <a:pt x="152" y="102"/>
                    </a:lnTo>
                    <a:lnTo>
                      <a:pt x="145" y="108"/>
                    </a:lnTo>
                    <a:lnTo>
                      <a:pt x="133" y="124"/>
                    </a:lnTo>
                    <a:lnTo>
                      <a:pt x="136" y="124"/>
                    </a:lnTo>
                    <a:lnTo>
                      <a:pt x="138" y="124"/>
                    </a:lnTo>
                    <a:lnTo>
                      <a:pt x="141" y="123"/>
                    </a:lnTo>
                    <a:lnTo>
                      <a:pt x="142" y="123"/>
                    </a:lnTo>
                    <a:lnTo>
                      <a:pt x="145" y="124"/>
                    </a:lnTo>
                    <a:lnTo>
                      <a:pt x="147" y="124"/>
                    </a:lnTo>
                    <a:lnTo>
                      <a:pt x="150" y="125"/>
                    </a:lnTo>
                    <a:lnTo>
                      <a:pt x="151" y="128"/>
                    </a:lnTo>
                    <a:lnTo>
                      <a:pt x="156" y="139"/>
                    </a:lnTo>
                    <a:lnTo>
                      <a:pt x="155" y="139"/>
                    </a:lnTo>
                    <a:lnTo>
                      <a:pt x="154" y="140"/>
                    </a:lnTo>
                    <a:lnTo>
                      <a:pt x="153" y="139"/>
                    </a:lnTo>
                    <a:lnTo>
                      <a:pt x="152" y="139"/>
                    </a:lnTo>
                    <a:lnTo>
                      <a:pt x="151" y="138"/>
                    </a:lnTo>
                    <a:lnTo>
                      <a:pt x="150" y="138"/>
                    </a:lnTo>
                    <a:lnTo>
                      <a:pt x="147" y="138"/>
                    </a:lnTo>
                    <a:lnTo>
                      <a:pt x="144" y="138"/>
                    </a:lnTo>
                    <a:lnTo>
                      <a:pt x="141" y="139"/>
                    </a:lnTo>
                    <a:lnTo>
                      <a:pt x="138" y="139"/>
                    </a:lnTo>
                    <a:lnTo>
                      <a:pt x="134" y="140"/>
                    </a:lnTo>
                    <a:lnTo>
                      <a:pt x="131" y="141"/>
                    </a:lnTo>
                    <a:lnTo>
                      <a:pt x="127" y="142"/>
                    </a:lnTo>
                    <a:lnTo>
                      <a:pt x="124" y="143"/>
                    </a:lnTo>
                    <a:lnTo>
                      <a:pt x="123" y="145"/>
                    </a:lnTo>
                    <a:lnTo>
                      <a:pt x="122" y="147"/>
                    </a:lnTo>
                    <a:lnTo>
                      <a:pt x="122" y="149"/>
                    </a:lnTo>
                    <a:lnTo>
                      <a:pt x="122" y="152"/>
                    </a:lnTo>
                    <a:lnTo>
                      <a:pt x="122" y="154"/>
                    </a:lnTo>
                    <a:lnTo>
                      <a:pt x="121" y="156"/>
                    </a:lnTo>
                    <a:lnTo>
                      <a:pt x="120" y="158"/>
                    </a:lnTo>
                    <a:lnTo>
                      <a:pt x="118" y="159"/>
                    </a:lnTo>
                    <a:lnTo>
                      <a:pt x="116" y="158"/>
                    </a:lnTo>
                    <a:lnTo>
                      <a:pt x="113" y="155"/>
                    </a:lnTo>
                    <a:lnTo>
                      <a:pt x="110" y="152"/>
                    </a:lnTo>
                    <a:lnTo>
                      <a:pt x="107" y="149"/>
                    </a:lnTo>
                    <a:lnTo>
                      <a:pt x="98" y="152"/>
                    </a:lnTo>
                    <a:lnTo>
                      <a:pt x="90" y="156"/>
                    </a:lnTo>
                    <a:lnTo>
                      <a:pt x="83" y="161"/>
                    </a:lnTo>
                    <a:lnTo>
                      <a:pt x="75" y="165"/>
                    </a:lnTo>
                    <a:lnTo>
                      <a:pt x="68" y="171"/>
                    </a:lnTo>
                    <a:lnTo>
                      <a:pt x="61" y="177"/>
                    </a:lnTo>
                    <a:lnTo>
                      <a:pt x="55" y="183"/>
                    </a:lnTo>
                    <a:lnTo>
                      <a:pt x="49" y="189"/>
                    </a:lnTo>
                    <a:lnTo>
                      <a:pt x="45" y="196"/>
                    </a:lnTo>
                    <a:lnTo>
                      <a:pt x="40" y="202"/>
                    </a:lnTo>
                    <a:lnTo>
                      <a:pt x="37" y="209"/>
                    </a:lnTo>
                    <a:lnTo>
                      <a:pt x="33" y="215"/>
                    </a:lnTo>
                    <a:lnTo>
                      <a:pt x="30" y="223"/>
                    </a:lnTo>
                    <a:lnTo>
                      <a:pt x="27" y="230"/>
                    </a:lnTo>
                    <a:lnTo>
                      <a:pt x="23" y="238"/>
                    </a:lnTo>
                    <a:lnTo>
                      <a:pt x="21" y="244"/>
                    </a:lnTo>
                    <a:lnTo>
                      <a:pt x="19" y="252"/>
                    </a:lnTo>
                    <a:lnTo>
                      <a:pt x="17" y="260"/>
                    </a:lnTo>
                    <a:lnTo>
                      <a:pt x="16" y="267"/>
                    </a:lnTo>
                    <a:lnTo>
                      <a:pt x="15" y="274"/>
                    </a:lnTo>
                    <a:lnTo>
                      <a:pt x="14" y="282"/>
                    </a:lnTo>
                    <a:lnTo>
                      <a:pt x="14" y="289"/>
                    </a:lnTo>
                    <a:lnTo>
                      <a:pt x="15" y="296"/>
                    </a:lnTo>
                    <a:lnTo>
                      <a:pt x="16" y="304"/>
                    </a:lnTo>
                    <a:lnTo>
                      <a:pt x="17" y="309"/>
                    </a:lnTo>
                    <a:lnTo>
                      <a:pt x="18" y="313"/>
                    </a:lnTo>
                    <a:lnTo>
                      <a:pt x="20" y="317"/>
                    </a:lnTo>
                    <a:lnTo>
                      <a:pt x="22" y="322"/>
                    </a:lnTo>
                    <a:lnTo>
                      <a:pt x="25" y="327"/>
                    </a:lnTo>
                    <a:lnTo>
                      <a:pt x="27" y="331"/>
                    </a:lnTo>
                    <a:lnTo>
                      <a:pt x="30" y="336"/>
                    </a:lnTo>
                    <a:lnTo>
                      <a:pt x="33" y="339"/>
                    </a:lnTo>
                    <a:lnTo>
                      <a:pt x="35" y="342"/>
                    </a:lnTo>
                    <a:lnTo>
                      <a:pt x="38" y="345"/>
                    </a:lnTo>
                    <a:lnTo>
                      <a:pt x="40" y="347"/>
                    </a:lnTo>
                    <a:lnTo>
                      <a:pt x="45" y="348"/>
                    </a:lnTo>
                    <a:lnTo>
                      <a:pt x="45" y="346"/>
                    </a:lnTo>
                    <a:lnTo>
                      <a:pt x="45" y="343"/>
                    </a:lnTo>
                    <a:lnTo>
                      <a:pt x="45" y="341"/>
                    </a:lnTo>
                    <a:lnTo>
                      <a:pt x="45" y="338"/>
                    </a:lnTo>
                    <a:lnTo>
                      <a:pt x="46" y="337"/>
                    </a:lnTo>
                    <a:lnTo>
                      <a:pt x="46" y="335"/>
                    </a:lnTo>
                    <a:lnTo>
                      <a:pt x="47" y="333"/>
                    </a:lnTo>
                    <a:lnTo>
                      <a:pt x="48" y="330"/>
                    </a:lnTo>
                    <a:lnTo>
                      <a:pt x="50" y="331"/>
                    </a:lnTo>
                    <a:lnTo>
                      <a:pt x="52" y="333"/>
                    </a:lnTo>
                    <a:lnTo>
                      <a:pt x="53" y="334"/>
                    </a:lnTo>
                    <a:lnTo>
                      <a:pt x="55" y="336"/>
                    </a:lnTo>
                    <a:lnTo>
                      <a:pt x="56" y="338"/>
                    </a:lnTo>
                    <a:lnTo>
                      <a:pt x="57" y="339"/>
                    </a:lnTo>
                    <a:lnTo>
                      <a:pt x="57" y="341"/>
                    </a:lnTo>
                    <a:lnTo>
                      <a:pt x="57" y="343"/>
                    </a:lnTo>
                    <a:lnTo>
                      <a:pt x="57" y="345"/>
                    </a:lnTo>
                    <a:lnTo>
                      <a:pt x="57" y="347"/>
                    </a:lnTo>
                    <a:lnTo>
                      <a:pt x="56" y="349"/>
                    </a:lnTo>
                    <a:lnTo>
                      <a:pt x="56" y="352"/>
                    </a:lnTo>
                    <a:lnTo>
                      <a:pt x="59" y="353"/>
                    </a:lnTo>
                    <a:lnTo>
                      <a:pt x="61" y="354"/>
                    </a:lnTo>
                    <a:lnTo>
                      <a:pt x="64" y="356"/>
                    </a:lnTo>
                    <a:lnTo>
                      <a:pt x="65" y="357"/>
                    </a:lnTo>
                    <a:lnTo>
                      <a:pt x="67" y="363"/>
                    </a:lnTo>
                    <a:lnTo>
                      <a:pt x="65" y="363"/>
                    </a:lnTo>
                    <a:lnTo>
                      <a:pt x="64" y="363"/>
                    </a:lnTo>
                    <a:lnTo>
                      <a:pt x="62" y="363"/>
                    </a:lnTo>
                    <a:lnTo>
                      <a:pt x="60" y="363"/>
                    </a:lnTo>
                    <a:lnTo>
                      <a:pt x="59" y="363"/>
                    </a:lnTo>
                    <a:lnTo>
                      <a:pt x="58" y="363"/>
                    </a:lnTo>
                    <a:lnTo>
                      <a:pt x="57" y="363"/>
                    </a:lnTo>
                    <a:lnTo>
                      <a:pt x="56" y="363"/>
                    </a:lnTo>
                    <a:lnTo>
                      <a:pt x="57" y="370"/>
                    </a:lnTo>
                    <a:lnTo>
                      <a:pt x="58" y="377"/>
                    </a:lnTo>
                    <a:lnTo>
                      <a:pt x="60" y="385"/>
                    </a:lnTo>
                    <a:lnTo>
                      <a:pt x="63" y="391"/>
                    </a:lnTo>
                    <a:lnTo>
                      <a:pt x="65" y="399"/>
                    </a:lnTo>
                    <a:lnTo>
                      <a:pt x="69" y="406"/>
                    </a:lnTo>
                    <a:lnTo>
                      <a:pt x="74" y="412"/>
                    </a:lnTo>
                    <a:lnTo>
                      <a:pt x="79" y="417"/>
                    </a:lnTo>
                    <a:lnTo>
                      <a:pt x="85" y="423"/>
                    </a:lnTo>
                    <a:lnTo>
                      <a:pt x="91" y="428"/>
                    </a:lnTo>
                    <a:lnTo>
                      <a:pt x="98" y="433"/>
                    </a:lnTo>
                    <a:lnTo>
                      <a:pt x="106" y="437"/>
                    </a:lnTo>
                    <a:lnTo>
                      <a:pt x="114" y="440"/>
                    </a:lnTo>
                    <a:lnTo>
                      <a:pt x="122" y="444"/>
                    </a:lnTo>
                    <a:lnTo>
                      <a:pt x="131" y="447"/>
                    </a:lnTo>
                    <a:lnTo>
                      <a:pt x="139" y="450"/>
                    </a:lnTo>
                    <a:lnTo>
                      <a:pt x="146" y="452"/>
                    </a:lnTo>
                    <a:lnTo>
                      <a:pt x="153" y="453"/>
                    </a:lnTo>
                    <a:lnTo>
                      <a:pt x="159" y="455"/>
                    </a:lnTo>
                    <a:lnTo>
                      <a:pt x="166" y="456"/>
                    </a:lnTo>
                    <a:lnTo>
                      <a:pt x="172" y="456"/>
                    </a:lnTo>
                    <a:lnTo>
                      <a:pt x="178" y="457"/>
                    </a:lnTo>
                    <a:lnTo>
                      <a:pt x="185" y="457"/>
                    </a:lnTo>
                    <a:lnTo>
                      <a:pt x="191" y="456"/>
                    </a:lnTo>
                    <a:lnTo>
                      <a:pt x="197" y="455"/>
                    </a:lnTo>
                    <a:lnTo>
                      <a:pt x="197" y="454"/>
                    </a:lnTo>
                    <a:lnTo>
                      <a:pt x="198" y="453"/>
                    </a:lnTo>
                    <a:lnTo>
                      <a:pt x="198" y="452"/>
                    </a:lnTo>
                    <a:lnTo>
                      <a:pt x="199" y="452"/>
                    </a:lnTo>
                    <a:lnTo>
                      <a:pt x="200" y="453"/>
                    </a:lnTo>
                    <a:lnTo>
                      <a:pt x="202" y="454"/>
                    </a:lnTo>
                    <a:lnTo>
                      <a:pt x="204" y="455"/>
                    </a:lnTo>
                    <a:lnTo>
                      <a:pt x="207" y="455"/>
                    </a:lnTo>
                    <a:lnTo>
                      <a:pt x="208" y="455"/>
                    </a:lnTo>
                    <a:lnTo>
                      <a:pt x="210" y="454"/>
                    </a:lnTo>
                    <a:lnTo>
                      <a:pt x="212" y="454"/>
                    </a:lnTo>
                    <a:lnTo>
                      <a:pt x="214" y="453"/>
                    </a:lnTo>
                    <a:lnTo>
                      <a:pt x="216" y="453"/>
                    </a:lnTo>
                    <a:lnTo>
                      <a:pt x="218" y="452"/>
                    </a:lnTo>
                    <a:lnTo>
                      <a:pt x="220" y="452"/>
                    </a:lnTo>
                    <a:lnTo>
                      <a:pt x="221" y="452"/>
                    </a:lnTo>
                    <a:lnTo>
                      <a:pt x="222" y="454"/>
                    </a:lnTo>
                    <a:lnTo>
                      <a:pt x="224" y="456"/>
                    </a:lnTo>
                    <a:lnTo>
                      <a:pt x="225" y="457"/>
                    </a:lnTo>
                    <a:lnTo>
                      <a:pt x="225" y="459"/>
                    </a:lnTo>
                    <a:lnTo>
                      <a:pt x="226" y="461"/>
                    </a:lnTo>
                    <a:lnTo>
                      <a:pt x="227" y="463"/>
                    </a:lnTo>
                    <a:lnTo>
                      <a:pt x="228" y="464"/>
                    </a:lnTo>
                    <a:lnTo>
                      <a:pt x="228" y="466"/>
                    </a:lnTo>
                    <a:lnTo>
                      <a:pt x="223" y="470"/>
                    </a:lnTo>
                    <a:lnTo>
                      <a:pt x="231" y="475"/>
                    </a:lnTo>
                    <a:lnTo>
                      <a:pt x="238" y="479"/>
                    </a:lnTo>
                    <a:lnTo>
                      <a:pt x="244" y="482"/>
                    </a:lnTo>
                    <a:lnTo>
                      <a:pt x="251" y="486"/>
                    </a:lnTo>
                    <a:lnTo>
                      <a:pt x="259" y="488"/>
                    </a:lnTo>
                    <a:lnTo>
                      <a:pt x="266" y="491"/>
                    </a:lnTo>
                    <a:lnTo>
                      <a:pt x="272" y="494"/>
                    </a:lnTo>
                    <a:lnTo>
                      <a:pt x="279" y="496"/>
                    </a:lnTo>
                    <a:lnTo>
                      <a:pt x="286" y="498"/>
                    </a:lnTo>
                    <a:lnTo>
                      <a:pt x="313" y="503"/>
                    </a:lnTo>
                    <a:lnTo>
                      <a:pt x="322" y="504"/>
                    </a:lnTo>
                    <a:lnTo>
                      <a:pt x="330" y="505"/>
                    </a:lnTo>
                    <a:lnTo>
                      <a:pt x="339" y="506"/>
                    </a:lnTo>
                    <a:lnTo>
                      <a:pt x="347" y="507"/>
                    </a:lnTo>
                    <a:lnTo>
                      <a:pt x="355" y="508"/>
                    </a:lnTo>
                    <a:lnTo>
                      <a:pt x="364" y="508"/>
                    </a:lnTo>
                    <a:lnTo>
                      <a:pt x="373" y="508"/>
                    </a:lnTo>
                    <a:lnTo>
                      <a:pt x="381" y="508"/>
                    </a:lnTo>
                    <a:lnTo>
                      <a:pt x="390" y="507"/>
                    </a:lnTo>
                    <a:lnTo>
                      <a:pt x="398" y="506"/>
                    </a:lnTo>
                    <a:lnTo>
                      <a:pt x="406" y="504"/>
                    </a:lnTo>
                    <a:lnTo>
                      <a:pt x="415" y="502"/>
                    </a:lnTo>
                    <a:lnTo>
                      <a:pt x="424" y="499"/>
                    </a:lnTo>
                    <a:lnTo>
                      <a:pt x="431" y="496"/>
                    </a:lnTo>
                    <a:lnTo>
                      <a:pt x="440" y="492"/>
                    </a:lnTo>
                    <a:lnTo>
                      <a:pt x="449" y="488"/>
                    </a:lnTo>
                    <a:lnTo>
                      <a:pt x="449" y="487"/>
                    </a:lnTo>
                    <a:lnTo>
                      <a:pt x="450" y="486"/>
                    </a:lnTo>
                    <a:lnTo>
                      <a:pt x="450" y="485"/>
                    </a:lnTo>
                    <a:lnTo>
                      <a:pt x="451" y="484"/>
                    </a:lnTo>
                    <a:lnTo>
                      <a:pt x="451" y="483"/>
                    </a:lnTo>
                    <a:lnTo>
                      <a:pt x="450" y="482"/>
                    </a:lnTo>
                    <a:lnTo>
                      <a:pt x="448" y="481"/>
                    </a:lnTo>
                    <a:lnTo>
                      <a:pt x="447" y="480"/>
                    </a:lnTo>
                    <a:lnTo>
                      <a:pt x="446" y="477"/>
                    </a:lnTo>
                    <a:lnTo>
                      <a:pt x="446" y="476"/>
                    </a:lnTo>
                    <a:lnTo>
                      <a:pt x="445" y="475"/>
                    </a:lnTo>
                    <a:lnTo>
                      <a:pt x="445" y="474"/>
                    </a:lnTo>
                    <a:lnTo>
                      <a:pt x="446" y="473"/>
                    </a:lnTo>
                    <a:lnTo>
                      <a:pt x="447" y="472"/>
                    </a:lnTo>
                    <a:lnTo>
                      <a:pt x="448" y="471"/>
                    </a:lnTo>
                    <a:lnTo>
                      <a:pt x="449" y="471"/>
                    </a:lnTo>
                    <a:lnTo>
                      <a:pt x="450" y="470"/>
                    </a:lnTo>
                    <a:lnTo>
                      <a:pt x="453" y="471"/>
                    </a:lnTo>
                    <a:lnTo>
                      <a:pt x="458" y="472"/>
                    </a:lnTo>
                    <a:lnTo>
                      <a:pt x="462" y="473"/>
                    </a:lnTo>
                    <a:lnTo>
                      <a:pt x="467" y="474"/>
                    </a:lnTo>
                    <a:lnTo>
                      <a:pt x="471" y="475"/>
                    </a:lnTo>
                    <a:lnTo>
                      <a:pt x="476" y="476"/>
                    </a:lnTo>
                    <a:lnTo>
                      <a:pt x="479" y="476"/>
                    </a:lnTo>
                    <a:lnTo>
                      <a:pt x="483" y="477"/>
                    </a:lnTo>
                    <a:lnTo>
                      <a:pt x="492" y="478"/>
                    </a:lnTo>
                    <a:lnTo>
                      <a:pt x="501" y="478"/>
                    </a:lnTo>
                    <a:lnTo>
                      <a:pt x="510" y="479"/>
                    </a:lnTo>
                    <a:lnTo>
                      <a:pt x="519" y="478"/>
                    </a:lnTo>
                    <a:lnTo>
                      <a:pt x="528" y="478"/>
                    </a:lnTo>
                    <a:lnTo>
                      <a:pt x="537" y="477"/>
                    </a:lnTo>
                    <a:lnTo>
                      <a:pt x="546" y="476"/>
                    </a:lnTo>
                    <a:lnTo>
                      <a:pt x="554" y="474"/>
                    </a:lnTo>
                    <a:lnTo>
                      <a:pt x="564" y="471"/>
                    </a:lnTo>
                    <a:lnTo>
                      <a:pt x="573" y="469"/>
                    </a:lnTo>
                    <a:lnTo>
                      <a:pt x="581" y="466"/>
                    </a:lnTo>
                    <a:lnTo>
                      <a:pt x="590" y="463"/>
                    </a:lnTo>
                    <a:lnTo>
                      <a:pt x="599" y="460"/>
                    </a:lnTo>
                    <a:lnTo>
                      <a:pt x="607" y="455"/>
                    </a:lnTo>
                    <a:lnTo>
                      <a:pt x="616" y="451"/>
                    </a:lnTo>
                    <a:lnTo>
                      <a:pt x="624" y="445"/>
                    </a:lnTo>
                    <a:lnTo>
                      <a:pt x="628" y="442"/>
                    </a:lnTo>
                    <a:lnTo>
                      <a:pt x="630" y="440"/>
                    </a:lnTo>
                    <a:lnTo>
                      <a:pt x="633" y="438"/>
                    </a:lnTo>
                    <a:lnTo>
                      <a:pt x="637" y="435"/>
                    </a:lnTo>
                    <a:lnTo>
                      <a:pt x="639" y="432"/>
                    </a:lnTo>
                    <a:lnTo>
                      <a:pt x="642" y="429"/>
                    </a:lnTo>
                    <a:lnTo>
                      <a:pt x="646" y="426"/>
                    </a:lnTo>
                    <a:lnTo>
                      <a:pt x="649" y="423"/>
                    </a:lnTo>
                    <a:lnTo>
                      <a:pt x="651" y="424"/>
                    </a:lnTo>
                    <a:lnTo>
                      <a:pt x="652" y="425"/>
                    </a:lnTo>
                    <a:lnTo>
                      <a:pt x="653" y="426"/>
                    </a:lnTo>
                    <a:lnTo>
                      <a:pt x="654" y="428"/>
                    </a:lnTo>
                    <a:lnTo>
                      <a:pt x="655" y="431"/>
                    </a:lnTo>
                    <a:lnTo>
                      <a:pt x="656" y="433"/>
                    </a:lnTo>
                    <a:lnTo>
                      <a:pt x="657" y="436"/>
                    </a:lnTo>
                    <a:lnTo>
                      <a:pt x="657" y="438"/>
                    </a:lnTo>
                    <a:lnTo>
                      <a:pt x="656" y="439"/>
                    </a:lnTo>
                    <a:lnTo>
                      <a:pt x="656" y="440"/>
                    </a:lnTo>
                    <a:lnTo>
                      <a:pt x="656" y="440"/>
                    </a:lnTo>
                    <a:lnTo>
                      <a:pt x="645" y="449"/>
                    </a:lnTo>
                    <a:lnTo>
                      <a:pt x="635" y="457"/>
                    </a:lnTo>
                    <a:lnTo>
                      <a:pt x="624" y="464"/>
                    </a:lnTo>
                    <a:lnTo>
                      <a:pt x="612" y="471"/>
                    </a:lnTo>
                    <a:lnTo>
                      <a:pt x="601" y="477"/>
                    </a:lnTo>
                    <a:lnTo>
                      <a:pt x="588" y="482"/>
                    </a:lnTo>
                    <a:lnTo>
                      <a:pt x="576" y="486"/>
                    </a:lnTo>
                    <a:lnTo>
                      <a:pt x="563" y="489"/>
                    </a:lnTo>
                    <a:lnTo>
                      <a:pt x="551" y="491"/>
                    </a:lnTo>
                    <a:lnTo>
                      <a:pt x="537" y="493"/>
                    </a:lnTo>
                    <a:lnTo>
                      <a:pt x="524" y="494"/>
                    </a:lnTo>
                    <a:lnTo>
                      <a:pt x="511" y="494"/>
                    </a:lnTo>
                    <a:lnTo>
                      <a:pt x="499" y="494"/>
                    </a:lnTo>
                    <a:lnTo>
                      <a:pt x="486" y="492"/>
                    </a:lnTo>
                    <a:lnTo>
                      <a:pt x="474" y="490"/>
                    </a:lnTo>
                    <a:lnTo>
                      <a:pt x="462" y="487"/>
                    </a:lnTo>
                    <a:lnTo>
                      <a:pt x="462" y="489"/>
                    </a:lnTo>
                    <a:lnTo>
                      <a:pt x="464" y="492"/>
                    </a:lnTo>
                    <a:lnTo>
                      <a:pt x="465" y="494"/>
                    </a:lnTo>
                    <a:lnTo>
                      <a:pt x="464" y="498"/>
                    </a:lnTo>
                    <a:lnTo>
                      <a:pt x="439" y="512"/>
                    </a:lnTo>
                    <a:lnTo>
                      <a:pt x="431" y="514"/>
                    </a:lnTo>
                    <a:lnTo>
                      <a:pt x="424" y="517"/>
                    </a:lnTo>
                    <a:lnTo>
                      <a:pt x="415" y="519"/>
                    </a:lnTo>
                    <a:lnTo>
                      <a:pt x="407" y="521"/>
                    </a:lnTo>
                    <a:lnTo>
                      <a:pt x="399" y="523"/>
                    </a:lnTo>
                    <a:lnTo>
                      <a:pt x="392" y="524"/>
                    </a:lnTo>
                    <a:lnTo>
                      <a:pt x="384" y="524"/>
                    </a:lnTo>
                    <a:lnTo>
                      <a:pt x="376" y="525"/>
                    </a:lnTo>
                    <a:lnTo>
                      <a:pt x="375" y="525"/>
                    </a:lnTo>
                  </a:path>
                </a:pathLst>
              </a:custGeom>
              <a:solidFill>
                <a:srgbClr val="CCFFFF"/>
              </a:solidFill>
              <a:ln w="3175" cap="rnd" cmpd="sng">
                <a:solidFill>
                  <a:srgbClr val="996600"/>
                </a:solidFill>
                <a:round/>
                <a:headEnd/>
                <a:tailEnd/>
              </a:ln>
              <a:effectLst>
                <a:outerShdw dist="35921" dir="2700000" algn="ctr" rotWithShape="0">
                  <a:schemeClr val="bg2"/>
                </a:outerShdw>
              </a:effectLst>
            </p:spPr>
            <p:txBody>
              <a:bodyPr/>
              <a:lstStyle/>
              <a:p>
                <a:pPr>
                  <a:defRPr/>
                </a:pPr>
                <a:endParaRPr lang="en-US"/>
              </a:p>
            </p:txBody>
          </p:sp>
          <p:sp>
            <p:nvSpPr>
              <p:cNvPr id="102483" name="Rectangle 83">
                <a:extLst>
                  <a:ext uri="{FF2B5EF4-FFF2-40B4-BE49-F238E27FC236}">
                    <a16:creationId xmlns:a16="http://schemas.microsoft.com/office/drawing/2014/main" id="{C78B4E71-761F-456B-A70C-E860E24D9B33}"/>
                  </a:ext>
                </a:extLst>
              </p:cNvPr>
              <p:cNvSpPr>
                <a:spLocks noChangeAspect="1" noChangeArrowheads="1"/>
              </p:cNvSpPr>
              <p:nvPr/>
            </p:nvSpPr>
            <p:spPr bwMode="auto">
              <a:xfrm>
                <a:off x="3521" y="2189"/>
                <a:ext cx="646" cy="238"/>
              </a:xfrm>
              <a:prstGeom prst="rect">
                <a:avLst/>
              </a:prstGeom>
              <a:solidFill>
                <a:srgbClr val="CCFFFF"/>
              </a:solidFill>
              <a:ln w="3175">
                <a:noFill/>
                <a:miter lim="800000"/>
                <a:headEnd/>
                <a:tailEnd/>
              </a:ln>
              <a:effectLst/>
            </p:spPr>
            <p:txBody>
              <a:bodyPr wrap="none" lIns="90488" tIns="44450" rIns="90488" bIns="44450">
                <a:spAutoFit/>
              </a:bodyPr>
              <a:lstStyle/>
              <a:p>
                <a:pPr algn="ctr">
                  <a:spcBef>
                    <a:spcPct val="0"/>
                  </a:spcBef>
                  <a:buFontTx/>
                  <a:buNone/>
                  <a:defRPr/>
                </a:pPr>
                <a:r>
                  <a:rPr lang="en-GB" sz="1500" b="1">
                    <a:effectLst>
                      <a:outerShdw blurRad="38100" dist="38100" dir="2700000" algn="tl">
                        <a:srgbClr val="FFFFFF"/>
                      </a:outerShdw>
                    </a:effectLst>
                    <a:latin typeface="Arial" charset="0"/>
                  </a:rPr>
                  <a:t>Internet</a:t>
                </a:r>
                <a:endParaRPr lang="en-GB" sz="1500" b="1">
                  <a:solidFill>
                    <a:srgbClr val="000000"/>
                  </a:solidFill>
                  <a:latin typeface="Arial" charset="0"/>
                </a:endParaRPr>
              </a:p>
            </p:txBody>
          </p:sp>
        </p:grpSp>
      </p:grpSp>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774378" y="115488"/>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spcBef>
                <a:spcPct val="0"/>
              </a:spcBef>
              <a:buFontTx/>
              <a:buNone/>
              <a:defRPr/>
            </a:pPr>
            <a:r>
              <a:rPr lang="en-GB" sz="4400" b="1">
                <a:solidFill>
                  <a:srgbClr val="FF3300"/>
                </a:solidFill>
              </a:rPr>
              <a:t>CA Technology Evolution </a:t>
            </a:r>
          </a:p>
        </p:txBody>
      </p:sp>
      <p:sp>
        <p:nvSpPr>
          <p:cNvPr id="102487" name="Line 87">
            <a:extLst>
              <a:ext uri="{FF2B5EF4-FFF2-40B4-BE49-F238E27FC236}">
                <a16:creationId xmlns:a16="http://schemas.microsoft.com/office/drawing/2014/main" id="{3FA7754F-1DFC-4B52-9C5A-092778B81420}"/>
              </a:ext>
            </a:extLst>
          </p:cNvPr>
          <p:cNvSpPr>
            <a:spLocks noChangeShapeType="1"/>
          </p:cNvSpPr>
          <p:nvPr/>
        </p:nvSpPr>
        <p:spPr bwMode="auto">
          <a:xfrm>
            <a:off x="2589273" y="1196752"/>
            <a:ext cx="6781800" cy="0"/>
          </a:xfrm>
          <a:prstGeom prst="line">
            <a:avLst/>
          </a:prstGeom>
          <a:noFill/>
          <a:ln w="38100">
            <a:solidFill>
              <a:schemeClr val="tx1"/>
            </a:solidFill>
            <a:round/>
            <a:headEnd/>
            <a:tailEnd type="triangle" w="med" len="med"/>
          </a:ln>
          <a:effectLst/>
        </p:spPr>
        <p:txBody>
          <a:bodyPr>
            <a:spAutoFit/>
          </a:bodyPr>
          <a:lstStyle/>
          <a:p>
            <a:pPr>
              <a:defRPr/>
            </a:pPr>
            <a:endParaRPr lang="en-US"/>
          </a:p>
        </p:txBody>
      </p:sp>
      <p:sp>
        <p:nvSpPr>
          <p:cNvPr id="2" name="Rectangle 1">
            <a:extLst>
              <a:ext uri="{FF2B5EF4-FFF2-40B4-BE49-F238E27FC236}">
                <a16:creationId xmlns:a16="http://schemas.microsoft.com/office/drawing/2014/main" id="{1F174F46-7135-4BA7-85EB-C1B24EFA48EA}"/>
              </a:ext>
            </a:extLst>
          </p:cNvPr>
          <p:cNvSpPr/>
          <p:nvPr/>
        </p:nvSpPr>
        <p:spPr>
          <a:xfrm>
            <a:off x="1880731" y="5608035"/>
            <a:ext cx="8463742" cy="523220"/>
          </a:xfrm>
          <a:prstGeom prst="rect">
            <a:avLst/>
          </a:prstGeom>
        </p:spPr>
        <p:txBody>
          <a:bodyPr wrap="square">
            <a:spAutoFit/>
          </a:bodyPr>
          <a:lstStyle/>
          <a:p>
            <a:r>
              <a:rPr lang="en-US"/>
              <a:t>openssl s_client -connect facebook.com:443 -showcerts</a:t>
            </a:r>
          </a:p>
        </p:txBody>
      </p:sp>
    </p:spTree>
    <p:extLst>
      <p:ext uri="{BB962C8B-B14F-4D97-AF65-F5344CB8AC3E}">
        <p14:creationId xmlns:p14="http://schemas.microsoft.com/office/powerpoint/2010/main" val="12337790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4" name="Rectangle 84">
            <a:extLst>
              <a:ext uri="{FF2B5EF4-FFF2-40B4-BE49-F238E27FC236}">
                <a16:creationId xmlns:a16="http://schemas.microsoft.com/office/drawing/2014/main" id="{4BD692B1-FFA5-492B-BE7C-1624ACF06CDC}"/>
              </a:ext>
            </a:extLst>
          </p:cNvPr>
          <p:cNvSpPr>
            <a:spLocks noChangeArrowheads="1"/>
          </p:cNvSpPr>
          <p:nvPr/>
        </p:nvSpPr>
        <p:spPr bwMode="auto">
          <a:xfrm>
            <a:off x="1271464" y="0"/>
            <a:ext cx="7772400" cy="685800"/>
          </a:xfrm>
          <a:prstGeom prst="rect">
            <a:avLst/>
          </a:prstGeom>
          <a:noFill/>
          <a:ln w="9525">
            <a:noFill/>
            <a:miter lim="800000"/>
            <a:headEnd/>
            <a:tailEnd/>
          </a:ln>
          <a:effectLst/>
        </p:spPr>
        <p:txBody>
          <a:bodyPr lIns="92075" tIns="46038" rIns="92075" bIns="46038" anchor="ctr"/>
          <a:lstStyle/>
          <a:p>
            <a:pPr algn="ctr" eaLnBrk="1" hangingPunct="1">
              <a:lnSpc>
                <a:spcPct val="80000"/>
              </a:lnSpc>
              <a:defRPr/>
            </a:pPr>
            <a:r>
              <a:rPr lang="en-US"/>
              <a:t> </a:t>
            </a:r>
            <a:r>
              <a:rPr lang="en-US" sz="3600" b="1"/>
              <a:t>Cross-certification between two PKIs</a:t>
            </a:r>
            <a:endParaRPr lang="en-GB" sz="3600" b="1">
              <a:solidFill>
                <a:srgbClr val="FF3300"/>
              </a:solidFill>
              <a:effectLst>
                <a:outerShdw blurRad="38100" dist="38100" dir="2700000" algn="tl">
                  <a:srgbClr val="C0C0C0"/>
                </a:outerShdw>
              </a:effectLst>
            </a:endParaRPr>
          </a:p>
        </p:txBody>
      </p:sp>
      <p:pic>
        <p:nvPicPr>
          <p:cNvPr id="2050" name="Picture 2" descr="https://upload.wikimedia.org/wikipedia/commons/thumb/3/30/Cross-certification_diagram.svg/800px-Cross-certification_diagram.svg.png">
            <a:extLst>
              <a:ext uri="{FF2B5EF4-FFF2-40B4-BE49-F238E27FC236}">
                <a16:creationId xmlns:a16="http://schemas.microsoft.com/office/drawing/2014/main" id="{E491F285-C207-4348-8CA7-477CA26CD0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319" y="980728"/>
            <a:ext cx="7620000" cy="533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340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9505056" cy="553998"/>
          </a:xfrm>
        </p:spPr>
        <p:txBody>
          <a:bodyPr wrap="square">
            <a:noAutofit/>
          </a:bodyPr>
          <a:lstStyle/>
          <a:p>
            <a:r>
              <a:rPr lang="en-US" altLang="en-US">
                <a:ea typeface="ヒラギノ角ゴ Pro W3" charset="-128"/>
              </a:rPr>
              <a:t>Attack terminology on digital signature</a:t>
            </a:r>
            <a:endParaRPr lang="en-US" sz="3600"/>
          </a:p>
        </p:txBody>
      </p:sp>
      <p:sp>
        <p:nvSpPr>
          <p:cNvPr id="4" name="Content Placeholder 3"/>
          <p:cNvSpPr>
            <a:spLocks noGrp="1"/>
          </p:cNvSpPr>
          <p:nvPr>
            <p:ph idx="1"/>
          </p:nvPr>
        </p:nvSpPr>
        <p:spPr>
          <a:xfrm>
            <a:off x="767408" y="1044531"/>
            <a:ext cx="11305256" cy="3384376"/>
          </a:xfrm>
        </p:spPr>
        <p:txBody>
          <a:bodyPr/>
          <a:lstStyle/>
          <a:p>
            <a:pPr>
              <a:lnSpc>
                <a:spcPct val="130000"/>
              </a:lnSpc>
            </a:pPr>
            <a:r>
              <a:rPr lang="en-US" sz="2600" b="1">
                <a:latin typeface="Tahoma" panose="020B0604030504040204" pitchFamily="34" charset="0"/>
                <a:ea typeface="Tahoma" panose="020B0604030504040204" pitchFamily="34" charset="0"/>
                <a:cs typeface="Tahoma" panose="020B0604030504040204" pitchFamily="34" charset="0"/>
              </a:rPr>
              <a:t>Key-only attack</a:t>
            </a:r>
            <a:endParaRPr lang="en-US" sz="2600">
              <a:latin typeface="Tahoma" panose="020B0604030504040204" pitchFamily="34" charset="0"/>
              <a:ea typeface="Tahoma" panose="020B0604030504040204" pitchFamily="34" charset="0"/>
              <a:cs typeface="Tahoma" panose="020B0604030504040204" pitchFamily="34" charset="0"/>
            </a:endParaRPr>
          </a:p>
          <a:p>
            <a:pPr lvl="1">
              <a:lnSpc>
                <a:spcPct val="130000"/>
              </a:lnSpc>
            </a:pPr>
            <a:r>
              <a:rPr lang="en-US" sz="2600">
                <a:latin typeface="Tahoma" panose="020B0604030504040204" pitchFamily="34" charset="0"/>
                <a:ea typeface="Tahoma" panose="020B0604030504040204" pitchFamily="34" charset="0"/>
                <a:cs typeface="Tahoma" panose="020B0604030504040204" pitchFamily="34" charset="0"/>
              </a:rPr>
              <a:t>Attackers only knows signer’s public key </a:t>
            </a:r>
          </a:p>
          <a:p>
            <a:pPr>
              <a:lnSpc>
                <a:spcPct val="130000"/>
              </a:lnSpc>
            </a:pPr>
            <a:r>
              <a:rPr lang="en-US" sz="2600" b="1">
                <a:latin typeface="Tahoma" panose="020B0604030504040204" pitchFamily="34" charset="0"/>
                <a:ea typeface="Tahoma" panose="020B0604030504040204" pitchFamily="34" charset="0"/>
                <a:cs typeface="Tahoma" panose="020B0604030504040204" pitchFamily="34" charset="0"/>
              </a:rPr>
              <a:t>Known message attack</a:t>
            </a:r>
          </a:p>
          <a:p>
            <a:pPr lvl="1">
              <a:lnSpc>
                <a:spcPct val="130000"/>
              </a:lnSpc>
            </a:pPr>
            <a:r>
              <a:rPr lang="en-US" sz="2600">
                <a:latin typeface="Tahoma" panose="020B0604030504040204" pitchFamily="34" charset="0"/>
                <a:ea typeface="Tahoma" panose="020B0604030504040204" pitchFamily="34" charset="0"/>
                <a:cs typeface="Tahoma" panose="020B0604030504040204" pitchFamily="34" charset="0"/>
              </a:rPr>
              <a:t>Attackers is given access to a set of messages and their signatures</a:t>
            </a:r>
          </a:p>
        </p:txBody>
      </p:sp>
    </p:spTree>
    <p:extLst>
      <p:ext uri="{BB962C8B-B14F-4D97-AF65-F5344CB8AC3E}">
        <p14:creationId xmlns:p14="http://schemas.microsoft.com/office/powerpoint/2010/main" val="31880857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0" y="980728"/>
            <a:ext cx="12432704" cy="5558477"/>
          </a:xfrm>
        </p:spPr>
        <p:txBody>
          <a:bodyPr/>
          <a:lstStyle/>
          <a:p>
            <a:pPr>
              <a:lnSpc>
                <a:spcPct val="130000"/>
              </a:lnSpc>
            </a:pPr>
            <a:r>
              <a:rPr lang="en-US" sz="2600" b="1">
                <a:latin typeface="Tahoma" panose="020B0604030504040204" pitchFamily="34" charset="0"/>
                <a:ea typeface="Tahoma" panose="020B0604030504040204" pitchFamily="34" charset="0"/>
                <a:cs typeface="Tahoma" panose="020B0604030504040204" pitchFamily="34" charset="0"/>
              </a:rPr>
              <a:t>Generic chosen message attack</a:t>
            </a:r>
          </a:p>
          <a:p>
            <a:pPr lvl="1">
              <a:lnSpc>
                <a:spcPct val="130000"/>
              </a:lnSpc>
            </a:pPr>
            <a:r>
              <a:rPr lang="en-US" sz="2600">
                <a:latin typeface="Tahoma" panose="020B0604030504040204" pitchFamily="34" charset="0"/>
                <a:ea typeface="Tahoma" panose="020B0604030504040204" pitchFamily="34" charset="0"/>
                <a:cs typeface="Tahoma" panose="020B0604030504040204" pitchFamily="34" charset="0"/>
              </a:rPr>
              <a:t>Attackers chooses a list of messages before attempting to break signer’s signature scheme (independent of signer’s public key); </a:t>
            </a:r>
          </a:p>
          <a:p>
            <a:pPr lvl="1">
              <a:lnSpc>
                <a:spcPct val="130000"/>
              </a:lnSpc>
            </a:pPr>
            <a:r>
              <a:rPr lang="en-US" sz="2600">
                <a:latin typeface="Tahoma" panose="020B0604030504040204" pitchFamily="34" charset="0"/>
                <a:ea typeface="Tahoma" panose="020B0604030504040204" pitchFamily="34" charset="0"/>
                <a:cs typeface="Tahoma" panose="020B0604030504040204" pitchFamily="34" charset="0"/>
              </a:rPr>
              <a:t>Attackers then obtains from signer valid signatures for the chosen messages;</a:t>
            </a:r>
          </a:p>
        </p:txBody>
      </p:sp>
      <p:sp>
        <p:nvSpPr>
          <p:cNvPr id="6" name="Title 1">
            <a:extLst>
              <a:ext uri="{FF2B5EF4-FFF2-40B4-BE49-F238E27FC236}">
                <a16:creationId xmlns:a16="http://schemas.microsoft.com/office/drawing/2014/main" id="{F5078E06-6A1A-4878-8E80-46E11F156644}"/>
              </a:ext>
            </a:extLst>
          </p:cNvPr>
          <p:cNvSpPr>
            <a:spLocks noGrp="1"/>
          </p:cNvSpPr>
          <p:nvPr>
            <p:ph type="title"/>
          </p:nvPr>
        </p:nvSpPr>
        <p:spPr>
          <a:xfrm>
            <a:off x="1415480" y="188640"/>
            <a:ext cx="7884876" cy="553998"/>
          </a:xfrm>
        </p:spPr>
        <p:txBody>
          <a:bodyPr wrap="square">
            <a:noAutofit/>
          </a:bodyPr>
          <a:lstStyle/>
          <a:p>
            <a:r>
              <a:rPr lang="en-US" altLang="en-US">
                <a:ea typeface="ヒラギノ角ゴ Pro W3" charset="-128"/>
              </a:rPr>
              <a:t>Attack terminology on DS</a:t>
            </a:r>
            <a:endParaRPr lang="en-US" sz="3600"/>
          </a:p>
        </p:txBody>
      </p:sp>
    </p:spTree>
    <p:extLst>
      <p:ext uri="{BB962C8B-B14F-4D97-AF65-F5344CB8AC3E}">
        <p14:creationId xmlns:p14="http://schemas.microsoft.com/office/powerpoint/2010/main" val="2926463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07368" y="1052736"/>
            <a:ext cx="11616209" cy="4971380"/>
          </a:xfrm>
        </p:spPr>
        <p:txBody>
          <a:bodyPr/>
          <a:lstStyle/>
          <a:p>
            <a:pPr>
              <a:lnSpc>
                <a:spcPts val="2200"/>
              </a:lnSpc>
            </a:pPr>
            <a:r>
              <a:rPr lang="en-US" sz="2600" b="1">
                <a:latin typeface="Tahoma" panose="020B0604030504040204" pitchFamily="34" charset="0"/>
                <a:ea typeface="Tahoma" panose="020B0604030504040204" pitchFamily="34" charset="0"/>
                <a:cs typeface="Tahoma" panose="020B0604030504040204" pitchFamily="34" charset="0"/>
              </a:rPr>
              <a:t>Directed chosen message attack</a:t>
            </a:r>
          </a:p>
          <a:p>
            <a:pPr lvl="1">
              <a:lnSpc>
                <a:spcPct val="120000"/>
              </a:lnSpc>
            </a:pPr>
            <a:r>
              <a:rPr lang="en-US" sz="2600">
                <a:latin typeface="Tahoma" panose="020B0604030504040204" pitchFamily="34" charset="0"/>
                <a:ea typeface="Tahoma" panose="020B0604030504040204" pitchFamily="34" charset="0"/>
                <a:cs typeface="Tahoma" panose="020B0604030504040204" pitchFamily="34" charset="0"/>
              </a:rPr>
              <a:t>Similar to the generic attack, except that the list of messages to be signed is chosen after attackers knows signer's public key but before any signatures are seen;</a:t>
            </a:r>
          </a:p>
          <a:p>
            <a:pPr>
              <a:lnSpc>
                <a:spcPct val="120000"/>
              </a:lnSpc>
            </a:pPr>
            <a:r>
              <a:rPr lang="en-US" sz="2600" b="1">
                <a:latin typeface="Tahoma" panose="020B0604030504040204" pitchFamily="34" charset="0"/>
                <a:ea typeface="Tahoma" panose="020B0604030504040204" pitchFamily="34" charset="0"/>
                <a:cs typeface="Tahoma" panose="020B0604030504040204" pitchFamily="34" charset="0"/>
              </a:rPr>
              <a:t>Adaptive chosen message attack</a:t>
            </a:r>
          </a:p>
          <a:p>
            <a:pPr lvl="1">
              <a:lnSpc>
                <a:spcPct val="120000"/>
              </a:lnSpc>
            </a:pPr>
            <a:r>
              <a:rPr lang="en-US" sz="2600">
                <a:latin typeface="Tahoma" panose="020B0604030504040204" pitchFamily="34" charset="0"/>
                <a:ea typeface="Tahoma" panose="020B0604030504040204" pitchFamily="34" charset="0"/>
                <a:cs typeface="Tahoma" panose="020B0604030504040204" pitchFamily="34" charset="0"/>
              </a:rPr>
              <a:t>attackers may request from signer signatures of messages that depend on previously obtained message-signature pairs;</a:t>
            </a:r>
          </a:p>
        </p:txBody>
      </p:sp>
      <p:sp>
        <p:nvSpPr>
          <p:cNvPr id="6" name="Title 1">
            <a:extLst>
              <a:ext uri="{FF2B5EF4-FFF2-40B4-BE49-F238E27FC236}">
                <a16:creationId xmlns:a16="http://schemas.microsoft.com/office/drawing/2014/main" id="{733B6D07-A3C1-4AB6-AE26-7146BA94A748}"/>
              </a:ext>
            </a:extLst>
          </p:cNvPr>
          <p:cNvSpPr>
            <a:spLocks noGrp="1"/>
          </p:cNvSpPr>
          <p:nvPr>
            <p:ph type="title"/>
          </p:nvPr>
        </p:nvSpPr>
        <p:spPr>
          <a:xfrm>
            <a:off x="1343472" y="0"/>
            <a:ext cx="7345363" cy="792163"/>
          </a:xfrm>
        </p:spPr>
        <p:txBody>
          <a:bodyPr wrap="square">
            <a:noAutofit/>
          </a:bodyPr>
          <a:lstStyle/>
          <a:p>
            <a:r>
              <a:rPr lang="en-US" altLang="en-US">
                <a:ea typeface="ヒラギノ角ゴ Pro W3" charset="-128"/>
              </a:rPr>
              <a:t>Attack terminology on DS</a:t>
            </a:r>
            <a:endParaRPr lang="en-US" sz="3600"/>
          </a:p>
        </p:txBody>
      </p:sp>
    </p:spTree>
    <p:extLst>
      <p:ext uri="{BB962C8B-B14F-4D97-AF65-F5344CB8AC3E}">
        <p14:creationId xmlns:p14="http://schemas.microsoft.com/office/powerpoint/2010/main" val="9962144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1" y="188640"/>
            <a:ext cx="10421125" cy="553998"/>
          </a:xfrm>
        </p:spPr>
        <p:txBody>
          <a:bodyPr wrap="square">
            <a:noAutofit/>
          </a:bodyPr>
          <a:lstStyle/>
          <a:p>
            <a:r>
              <a:rPr lang="en-US" altLang="en-US">
                <a:ea typeface="ヒラギノ角ゴ Pro W3" charset="-128"/>
              </a:rPr>
              <a:t>Forgery attacks</a:t>
            </a:r>
            <a:endParaRPr lang="en-US" sz="3600"/>
          </a:p>
        </p:txBody>
      </p:sp>
      <p:sp>
        <p:nvSpPr>
          <p:cNvPr id="4" name="Content Placeholder 3"/>
          <p:cNvSpPr>
            <a:spLocks noGrp="1"/>
          </p:cNvSpPr>
          <p:nvPr>
            <p:ph idx="1"/>
          </p:nvPr>
        </p:nvSpPr>
        <p:spPr>
          <a:xfrm>
            <a:off x="578660" y="1052736"/>
            <a:ext cx="11219290" cy="5241348"/>
          </a:xfrm>
        </p:spPr>
        <p:txBody>
          <a:bodyPr/>
          <a:lstStyle/>
          <a:p>
            <a:r>
              <a:rPr lang="en-US" sz="2400" b="1">
                <a:latin typeface="Tahoma" panose="020B0604030504040204" pitchFamily="34" charset="0"/>
                <a:ea typeface="Tahoma" panose="020B0604030504040204" pitchFamily="34" charset="0"/>
                <a:cs typeface="Tahoma" panose="020B0604030504040204" pitchFamily="34" charset="0"/>
              </a:rPr>
              <a:t>Total break</a:t>
            </a:r>
          </a:p>
          <a:p>
            <a:pPr lvl="1"/>
            <a:r>
              <a:rPr lang="en-US" sz="2400">
                <a:latin typeface="Tahoma" panose="020B0604030504040204" pitchFamily="34" charset="0"/>
                <a:ea typeface="Tahoma" panose="020B0604030504040204" pitchFamily="34" charset="0"/>
                <a:cs typeface="Tahoma" panose="020B0604030504040204" pitchFamily="34" charset="0"/>
              </a:rPr>
              <a:t>Attackers determines signer’s private key;</a:t>
            </a:r>
          </a:p>
          <a:p>
            <a:r>
              <a:rPr lang="en-US" sz="2400" b="1">
                <a:latin typeface="Tahoma" panose="020B0604030504040204" pitchFamily="34" charset="0"/>
                <a:ea typeface="Tahoma" panose="020B0604030504040204" pitchFamily="34" charset="0"/>
                <a:cs typeface="Tahoma" panose="020B0604030504040204" pitchFamily="34" charset="0"/>
              </a:rPr>
              <a:t>Universal forgery</a:t>
            </a:r>
          </a:p>
          <a:p>
            <a:pPr lvl="1"/>
            <a:r>
              <a:rPr lang="en-US" sz="2400">
                <a:latin typeface="Tahoma" panose="020B0604030504040204" pitchFamily="34" charset="0"/>
                <a:ea typeface="Tahoma" panose="020B0604030504040204" pitchFamily="34" charset="0"/>
                <a:cs typeface="Tahoma" panose="020B0604030504040204" pitchFamily="34" charset="0"/>
              </a:rPr>
              <a:t>Attackers finds an efficient signing algorithm that provides an equivalent way of constructing signatures on arbitrary messages;</a:t>
            </a:r>
          </a:p>
          <a:p>
            <a:r>
              <a:rPr lang="en-US" sz="2400" b="1">
                <a:latin typeface="Tahoma" panose="020B0604030504040204" pitchFamily="34" charset="0"/>
                <a:ea typeface="Tahoma" panose="020B0604030504040204" pitchFamily="34" charset="0"/>
                <a:cs typeface="Tahoma" panose="020B0604030504040204" pitchFamily="34" charset="0"/>
              </a:rPr>
              <a:t>Selective forgery</a:t>
            </a:r>
          </a:p>
          <a:p>
            <a:pPr lvl="1"/>
            <a:r>
              <a:rPr lang="en-US" sz="2400">
                <a:latin typeface="Tahoma" panose="020B0604030504040204" pitchFamily="34" charset="0"/>
                <a:ea typeface="Tahoma" panose="020B0604030504040204" pitchFamily="34" charset="0"/>
                <a:cs typeface="Tahoma" panose="020B0604030504040204" pitchFamily="34" charset="0"/>
              </a:rPr>
              <a:t>Attackers forges a signature for a particular message chosen by signer;</a:t>
            </a:r>
          </a:p>
          <a:p>
            <a:r>
              <a:rPr lang="en-US" sz="2400" b="1">
                <a:latin typeface="Tahoma" panose="020B0604030504040204" pitchFamily="34" charset="0"/>
                <a:ea typeface="Tahoma" panose="020B0604030504040204" pitchFamily="34" charset="0"/>
                <a:cs typeface="Tahoma" panose="020B0604030504040204" pitchFamily="34" charset="0"/>
              </a:rPr>
              <a:t>Existential forgery</a:t>
            </a:r>
          </a:p>
          <a:p>
            <a:pPr lvl="1"/>
            <a:r>
              <a:rPr lang="en-US" sz="2400">
                <a:latin typeface="Tahoma" panose="020B0604030504040204" pitchFamily="34" charset="0"/>
                <a:ea typeface="Tahoma" panose="020B0604030504040204" pitchFamily="34" charset="0"/>
                <a:cs typeface="Tahoma" panose="020B0604030504040204" pitchFamily="34" charset="0"/>
              </a:rPr>
              <a:t>Attackers forges a signature for at least one message; Attackers has no control over the message;</a:t>
            </a:r>
          </a:p>
        </p:txBody>
      </p:sp>
    </p:spTree>
    <p:extLst>
      <p:ext uri="{BB962C8B-B14F-4D97-AF65-F5344CB8AC3E}">
        <p14:creationId xmlns:p14="http://schemas.microsoft.com/office/powerpoint/2010/main" val="534507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a:ea typeface="ヒラギノ角ゴ Pro W3" charset="-128"/>
              </a:rPr>
              <a:t>Digital Signature Requirements</a:t>
            </a:r>
            <a:endParaRPr lang="en-US" sz="3600"/>
          </a:p>
        </p:txBody>
      </p:sp>
      <p:sp>
        <p:nvSpPr>
          <p:cNvPr id="4" name="Content Placeholder 3"/>
          <p:cNvSpPr>
            <a:spLocks noGrp="1"/>
          </p:cNvSpPr>
          <p:nvPr>
            <p:ph idx="1"/>
          </p:nvPr>
        </p:nvSpPr>
        <p:spPr>
          <a:xfrm>
            <a:off x="407368" y="920006"/>
            <a:ext cx="11784632" cy="5017988"/>
          </a:xfrm>
        </p:spPr>
        <p:txBody>
          <a:bodyPr/>
          <a:lstStyle/>
          <a:p>
            <a:pPr>
              <a:lnSpc>
                <a:spcPct val="150000"/>
              </a:lnSpc>
            </a:pPr>
            <a:r>
              <a:rPr lang="en-AU" sz="2400"/>
              <a:t>The signature must be a bit pattern that depends on the message being signed;</a:t>
            </a:r>
          </a:p>
          <a:p>
            <a:pPr>
              <a:lnSpc>
                <a:spcPct val="150000"/>
              </a:lnSpc>
            </a:pPr>
            <a:r>
              <a:rPr lang="en-AU" sz="2400"/>
              <a:t>The signature must use some information unique to the sender to prevent both forgery and denial;</a:t>
            </a:r>
          </a:p>
          <a:p>
            <a:pPr>
              <a:lnSpc>
                <a:spcPct val="150000"/>
              </a:lnSpc>
            </a:pPr>
            <a:r>
              <a:rPr lang="en-AU" sz="2400"/>
              <a:t>It must be relatively easy to produce the digital signature;</a:t>
            </a:r>
          </a:p>
          <a:p>
            <a:pPr>
              <a:lnSpc>
                <a:spcPct val="150000"/>
              </a:lnSpc>
            </a:pPr>
            <a:r>
              <a:rPr lang="en-AU" sz="2400"/>
              <a:t>It must be relatively easy to recognize and verify the digital signature;</a:t>
            </a:r>
          </a:p>
          <a:p>
            <a:pPr>
              <a:lnSpc>
                <a:spcPct val="150000"/>
              </a:lnSpc>
            </a:pPr>
            <a:r>
              <a:rPr lang="en-AU" sz="2400"/>
              <a:t>It must be computationally infeasible to forge a digital signature, either by constructing a new message for an existing digital signature or by constructing a fraudulent digital signature for a given message;</a:t>
            </a:r>
          </a:p>
          <a:p>
            <a:pPr>
              <a:lnSpc>
                <a:spcPct val="150000"/>
              </a:lnSpc>
            </a:pPr>
            <a:r>
              <a:rPr lang="en-AU" sz="2400"/>
              <a:t>It must be practical to retain a copy of the digital signature in storage;</a:t>
            </a:r>
          </a:p>
        </p:txBody>
      </p:sp>
    </p:spTree>
    <p:extLst>
      <p:ext uri="{BB962C8B-B14F-4D97-AF65-F5344CB8AC3E}">
        <p14:creationId xmlns:p14="http://schemas.microsoft.com/office/powerpoint/2010/main" val="26784095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8229600" cy="553998"/>
          </a:xfrm>
        </p:spPr>
        <p:txBody>
          <a:bodyPr wrap="square">
            <a:noAutofit/>
          </a:bodyPr>
          <a:lstStyle/>
          <a:p>
            <a:r>
              <a:rPr lang="en-US" altLang="en-US">
                <a:ea typeface="ヒラギノ角ゴ Pro W3" charset="-128"/>
              </a:rPr>
              <a:t>Direct Digital Signature</a:t>
            </a:r>
            <a:endParaRPr lang="en-US" sz="3600"/>
          </a:p>
        </p:txBody>
      </p:sp>
      <p:sp>
        <p:nvSpPr>
          <p:cNvPr id="4" name="Content Placeholder 3"/>
          <p:cNvSpPr>
            <a:spLocks noGrp="1"/>
          </p:cNvSpPr>
          <p:nvPr>
            <p:ph idx="1"/>
          </p:nvPr>
        </p:nvSpPr>
        <p:spPr>
          <a:xfrm>
            <a:off x="479376" y="836712"/>
            <a:ext cx="11856640" cy="5472608"/>
          </a:xfrm>
        </p:spPr>
        <p:txBody>
          <a:bodyPr/>
          <a:lstStyle/>
          <a:p>
            <a:pPr>
              <a:lnSpc>
                <a:spcPct val="150000"/>
              </a:lnSpc>
            </a:pPr>
            <a:r>
              <a:rPr lang="en-US" sz="2000" b="1">
                <a:latin typeface="Tahoma" panose="020B0604030504040204" pitchFamily="34" charset="0"/>
                <a:ea typeface="Tahoma" panose="020B0604030504040204" pitchFamily="34" charset="0"/>
                <a:cs typeface="Tahoma" panose="020B0604030504040204" pitchFamily="34" charset="0"/>
              </a:rPr>
              <a:t>Direct Digital signature scheme</a:t>
            </a:r>
            <a:r>
              <a:rPr lang="en-US" sz="2000">
                <a:latin typeface="Tahoma" panose="020B0604030504040204" pitchFamily="34" charset="0"/>
                <a:ea typeface="Tahoma" panose="020B0604030504040204" pitchFamily="34" charset="0"/>
                <a:cs typeface="Tahoma" panose="020B0604030504040204" pitchFamily="34" charset="0"/>
              </a:rPr>
              <a:t> involves only the communicating parties</a:t>
            </a:r>
          </a:p>
          <a:p>
            <a:pPr lvl="1">
              <a:lnSpc>
                <a:spcPct val="150000"/>
              </a:lnSpc>
            </a:pPr>
            <a:r>
              <a:rPr lang="en-US" sz="2000">
                <a:latin typeface="Tahoma" panose="020B0604030504040204" pitchFamily="34" charset="0"/>
                <a:ea typeface="Tahoma" panose="020B0604030504040204" pitchFamily="34" charset="0"/>
                <a:cs typeface="Tahoma" panose="020B0604030504040204" pitchFamily="34" charset="0"/>
              </a:rPr>
              <a:t>It is assumed that the destination knows the public key of the source;</a:t>
            </a:r>
          </a:p>
          <a:p>
            <a:pPr>
              <a:lnSpc>
                <a:spcPct val="150000"/>
              </a:lnSpc>
            </a:pPr>
            <a:r>
              <a:rPr lang="en-US" sz="2000" b="1">
                <a:latin typeface="Tahoma" panose="020B0604030504040204" pitchFamily="34" charset="0"/>
                <a:ea typeface="Tahoma" panose="020B0604030504040204" pitchFamily="34" charset="0"/>
                <a:cs typeface="Tahoma" panose="020B0604030504040204" pitchFamily="34" charset="0"/>
              </a:rPr>
              <a:t>Confidentiality</a:t>
            </a:r>
            <a:r>
              <a:rPr lang="en-US" sz="2000">
                <a:latin typeface="Tahoma" panose="020B0604030504040204" pitchFamily="34" charset="0"/>
                <a:ea typeface="Tahoma" panose="020B0604030504040204" pitchFamily="34" charset="0"/>
                <a:cs typeface="Tahoma" panose="020B0604030504040204" pitchFamily="34" charset="0"/>
              </a:rPr>
              <a:t>: encrypting the entire message + signature with a shared secret key</a:t>
            </a:r>
          </a:p>
          <a:p>
            <a:pPr lvl="1">
              <a:lnSpc>
                <a:spcPct val="150000"/>
              </a:lnSpc>
            </a:pPr>
            <a:r>
              <a:rPr lang="en-US" sz="2000">
                <a:latin typeface="Tahoma" panose="020B0604030504040204" pitchFamily="34" charset="0"/>
                <a:ea typeface="Tahoma" panose="020B0604030504040204" pitchFamily="34" charset="0"/>
                <a:cs typeface="Tahoma" panose="020B0604030504040204" pitchFamily="34" charset="0"/>
              </a:rPr>
              <a:t>It is important to perform the signature function first and then an outer confidentiality function</a:t>
            </a:r>
          </a:p>
          <a:p>
            <a:pPr lvl="1">
              <a:lnSpc>
                <a:spcPct val="150000"/>
              </a:lnSpc>
            </a:pPr>
            <a:r>
              <a:rPr lang="en-US" sz="2000">
                <a:latin typeface="Tahoma" panose="020B0604030504040204" pitchFamily="34" charset="0"/>
                <a:ea typeface="Tahoma" panose="020B0604030504040204" pitchFamily="34" charset="0"/>
                <a:cs typeface="Tahoma" panose="020B0604030504040204" pitchFamily="34" charset="0"/>
              </a:rPr>
              <a:t>In case of dispute some third party must view the message and its signature;</a:t>
            </a:r>
          </a:p>
          <a:p>
            <a:pPr>
              <a:lnSpc>
                <a:spcPct val="150000"/>
              </a:lnSpc>
            </a:pPr>
            <a:r>
              <a:rPr lang="en-US" sz="2000" b="1">
                <a:latin typeface="Tahoma" panose="020B0604030504040204" pitchFamily="34" charset="0"/>
                <a:ea typeface="Tahoma" panose="020B0604030504040204" pitchFamily="34" charset="0"/>
                <a:cs typeface="Tahoma" panose="020B0604030504040204" pitchFamily="34" charset="0"/>
              </a:rPr>
              <a:t>The validity of the scheme</a:t>
            </a:r>
            <a:r>
              <a:rPr lang="en-US" sz="2000">
                <a:latin typeface="Tahoma" panose="020B0604030504040204" pitchFamily="34" charset="0"/>
                <a:ea typeface="Tahoma" panose="020B0604030504040204" pitchFamily="34" charset="0"/>
                <a:cs typeface="Tahoma" panose="020B0604030504040204" pitchFamily="34" charset="0"/>
              </a:rPr>
              <a:t> depends on the security of the sender’s private key</a:t>
            </a:r>
          </a:p>
          <a:p>
            <a:pPr lvl="1">
              <a:lnSpc>
                <a:spcPct val="150000"/>
              </a:lnSpc>
            </a:pPr>
            <a:r>
              <a:rPr lang="en-US" sz="2000">
                <a:latin typeface="Tahoma" panose="020B0604030504040204" pitchFamily="34" charset="0"/>
                <a:ea typeface="Tahoma" panose="020B0604030504040204" pitchFamily="34" charset="0"/>
                <a:cs typeface="Tahoma" panose="020B0604030504040204" pitchFamily="34" charset="0"/>
              </a:rPr>
              <a:t>If a sender later wishes to deny sending a particular message, the sender can claim that the private key was lost or stolen and that someone else forged his or her signature;</a:t>
            </a:r>
          </a:p>
          <a:p>
            <a:pPr lvl="1">
              <a:lnSpc>
                <a:spcPct val="150000"/>
              </a:lnSpc>
            </a:pPr>
            <a:r>
              <a:rPr lang="en-US" sz="2000">
                <a:latin typeface="Tahoma" panose="020B0604030504040204" pitchFamily="34" charset="0"/>
                <a:ea typeface="Tahoma" panose="020B0604030504040204" pitchFamily="34" charset="0"/>
                <a:cs typeface="Tahoma" panose="020B0604030504040204" pitchFamily="34" charset="0"/>
              </a:rPr>
              <a:t>One way to thwart or at least weaken this ploy is to require every signed message to include a timestamp and to require prompt reporting of compromised keys to a central authority</a:t>
            </a:r>
          </a:p>
        </p:txBody>
      </p:sp>
    </p:spTree>
    <p:extLst>
      <p:ext uri="{BB962C8B-B14F-4D97-AF65-F5344CB8AC3E}">
        <p14:creationId xmlns:p14="http://schemas.microsoft.com/office/powerpoint/2010/main" val="2847350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480" y="116632"/>
            <a:ext cx="7819960" cy="677098"/>
          </a:xfrm>
        </p:spPr>
        <p:txBody>
          <a:bodyPr wrap="square">
            <a:spAutoFit/>
          </a:bodyPr>
          <a:lstStyle/>
          <a:p>
            <a:r>
              <a:rPr lang="en-US" altLang="en-US">
                <a:ea typeface="ヒラギノ角ゴ Pro W3" charset="-128"/>
              </a:rPr>
              <a:t>Motivations</a:t>
            </a:r>
            <a:endParaRPr lang="en-US">
              <a:latin typeface="+mj-lt"/>
            </a:endParaRPr>
          </a:p>
        </p:txBody>
      </p:sp>
      <p:sp>
        <p:nvSpPr>
          <p:cNvPr id="3" name="Content Placeholder 2"/>
          <p:cNvSpPr>
            <a:spLocks noGrp="1"/>
          </p:cNvSpPr>
          <p:nvPr>
            <p:ph idx="1"/>
          </p:nvPr>
        </p:nvSpPr>
        <p:spPr>
          <a:xfrm>
            <a:off x="577424" y="782453"/>
            <a:ext cx="9983071" cy="1452695"/>
          </a:xfrm>
        </p:spPr>
        <p:txBody>
          <a:bodyPr wrap="square">
            <a:spAutoFit/>
          </a:bodyPr>
          <a:lstStyle/>
          <a:p>
            <a:r>
              <a:rPr lang="en-US" sz="260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a:latin typeface="Tahoma" panose="020B0604030504040204" pitchFamily="34" charset="0"/>
              <a:ea typeface="Tahoma" panose="020B0604030504040204" pitchFamily="34" charset="0"/>
              <a:cs typeface="Tahoma" panose="020B0604030504040204" pitchFamily="34" charset="0"/>
            </a:endParaRPr>
          </a:p>
          <a:p>
            <a:r>
              <a:rPr lang="en-US" sz="260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p>
        </p:txBody>
      </p:sp>
      <p:sp>
        <p:nvSpPr>
          <p:cNvPr id="5" name="Rectangle 4">
            <a:extLst>
              <a:ext uri="{FF2B5EF4-FFF2-40B4-BE49-F238E27FC236}">
                <a16:creationId xmlns:a16="http://schemas.microsoft.com/office/drawing/2014/main" id="{026507D0-F4AC-434A-923E-BD924CAE716C}"/>
              </a:ext>
            </a:extLst>
          </p:cNvPr>
          <p:cNvSpPr/>
          <p:nvPr/>
        </p:nvSpPr>
        <p:spPr>
          <a:xfrm>
            <a:off x="2313521"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a:solidFill>
                <a:srgbClr val="FF0000"/>
              </a:solidFill>
            </a:endParaRPr>
          </a:p>
        </p:txBody>
      </p:sp>
      <p:sp>
        <p:nvSpPr>
          <p:cNvPr id="6" name="Rectangle 5">
            <a:extLst>
              <a:ext uri="{FF2B5EF4-FFF2-40B4-BE49-F238E27FC236}">
                <a16:creationId xmlns:a16="http://schemas.microsoft.com/office/drawing/2014/main" id="{DAED8578-C761-41F3-9DBA-EE157EE858D5}"/>
              </a:ext>
            </a:extLst>
          </p:cNvPr>
          <p:cNvSpPr/>
          <p:nvPr/>
        </p:nvSpPr>
        <p:spPr>
          <a:xfrm>
            <a:off x="2355724"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a:solidFill>
                <a:srgbClr val="FF0000"/>
              </a:solidFill>
            </a:endParaRPr>
          </a:p>
        </p:txBody>
      </p:sp>
      <p:sp>
        <p:nvSpPr>
          <p:cNvPr id="4" name="TextBox 3">
            <a:extLst>
              <a:ext uri="{FF2B5EF4-FFF2-40B4-BE49-F238E27FC236}">
                <a16:creationId xmlns:a16="http://schemas.microsoft.com/office/drawing/2014/main" id="{84793EAC-4B3E-44DB-BECA-480A7D83BC4C}"/>
              </a:ext>
            </a:extLst>
          </p:cNvPr>
          <p:cNvSpPr txBox="1"/>
          <p:nvPr/>
        </p:nvSpPr>
        <p:spPr>
          <a:xfrm>
            <a:off x="742397" y="2791472"/>
            <a:ext cx="2720617" cy="523220"/>
          </a:xfrm>
          <a:prstGeom prst="rect">
            <a:avLst/>
          </a:prstGeom>
          <a:noFill/>
        </p:spPr>
        <p:txBody>
          <a:bodyPr wrap="none" rtlCol="0">
            <a:spAutoFit/>
          </a:bodyPr>
          <a:lstStyle/>
          <a:p>
            <a:pPr marL="457200" indent="-457200">
              <a:buFont typeface="Wingdings" panose="05000000000000000000" pitchFamily="2" charset="2"/>
              <a:buChar char="Ø"/>
            </a:pPr>
            <a:r>
              <a:rPr lang="en-US">
                <a:solidFill>
                  <a:schemeClr val="accent2"/>
                </a:solidFill>
              </a:rPr>
              <a:t>MAC, HMAC</a:t>
            </a:r>
          </a:p>
        </p:txBody>
      </p:sp>
      <p:pic>
        <p:nvPicPr>
          <p:cNvPr id="8" name="Picture 4" descr="j0312092">
            <a:extLst>
              <a:ext uri="{FF2B5EF4-FFF2-40B4-BE49-F238E27FC236}">
                <a16:creationId xmlns:a16="http://schemas.microsoft.com/office/drawing/2014/main" id="{10D08F1C-B0A4-49C3-BAD6-9EEDB95A44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8505" y="3657328"/>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j0223594">
            <a:extLst>
              <a:ext uri="{FF2B5EF4-FFF2-40B4-BE49-F238E27FC236}">
                <a16:creationId xmlns:a16="http://schemas.microsoft.com/office/drawing/2014/main" id="{8D821635-6B96-42BE-9156-43442BDE162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58492" y="3657327"/>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6FA15D4-0548-4B87-8E92-69E049E4B4D4}"/>
              </a:ext>
            </a:extLst>
          </p:cNvPr>
          <p:cNvSpPr txBox="1"/>
          <p:nvPr/>
        </p:nvSpPr>
        <p:spPr>
          <a:xfrm>
            <a:off x="577426" y="3965629"/>
            <a:ext cx="960519" cy="523220"/>
          </a:xfrm>
          <a:prstGeom prst="rect">
            <a:avLst/>
          </a:prstGeom>
          <a:noFill/>
        </p:spPr>
        <p:txBody>
          <a:bodyPr wrap="none" rtlCol="0">
            <a:spAutoFit/>
          </a:bodyPr>
          <a:lstStyle/>
          <a:p>
            <a:r>
              <a:rPr lang="en-US"/>
              <a:t>Alice</a:t>
            </a:r>
          </a:p>
        </p:txBody>
      </p:sp>
      <p:sp>
        <p:nvSpPr>
          <p:cNvPr id="11" name="TextBox 10">
            <a:extLst>
              <a:ext uri="{FF2B5EF4-FFF2-40B4-BE49-F238E27FC236}">
                <a16:creationId xmlns:a16="http://schemas.microsoft.com/office/drawing/2014/main" id="{5BC988B0-3121-490F-91D1-E632DEC30456}"/>
              </a:ext>
            </a:extLst>
          </p:cNvPr>
          <p:cNvSpPr txBox="1"/>
          <p:nvPr/>
        </p:nvSpPr>
        <p:spPr>
          <a:xfrm>
            <a:off x="8579815" y="3852917"/>
            <a:ext cx="782587" cy="523220"/>
          </a:xfrm>
          <a:prstGeom prst="rect">
            <a:avLst/>
          </a:prstGeom>
          <a:noFill/>
        </p:spPr>
        <p:txBody>
          <a:bodyPr wrap="none" rtlCol="0">
            <a:spAutoFit/>
          </a:bodyPr>
          <a:lstStyle/>
          <a:p>
            <a:r>
              <a:rPr lang="en-US"/>
              <a:t>Bob</a:t>
            </a:r>
          </a:p>
        </p:txBody>
      </p:sp>
      <p:cxnSp>
        <p:nvCxnSpPr>
          <p:cNvPr id="13" name="Straight Arrow Connector 12">
            <a:extLst>
              <a:ext uri="{FF2B5EF4-FFF2-40B4-BE49-F238E27FC236}">
                <a16:creationId xmlns:a16="http://schemas.microsoft.com/office/drawing/2014/main" id="{5BC7C084-AF88-47AB-87E0-3E7109F6A797}"/>
              </a:ext>
            </a:extLst>
          </p:cNvPr>
          <p:cNvCxnSpPr>
            <a:cxnSpLocks/>
          </p:cNvCxnSpPr>
          <p:nvPr/>
        </p:nvCxnSpPr>
        <p:spPr bwMode="auto">
          <a:xfrm>
            <a:off x="2760405" y="3965629"/>
            <a:ext cx="4801796" cy="0"/>
          </a:xfrm>
          <a:prstGeom prst="straightConnector1">
            <a:avLst/>
          </a:prstGeom>
          <a:solidFill>
            <a:schemeClr val="accent1"/>
          </a:solidFill>
          <a:ln w="28575" cap="flat" cmpd="sng" algn="ctr">
            <a:solidFill>
              <a:schemeClr val="tx1"/>
            </a:solidFill>
            <a:prstDash val="solid"/>
            <a:round/>
            <a:headEnd type="arrow" w="med" len="med"/>
            <a:tailEnd type="arrow" w="med" len="med"/>
          </a:ln>
          <a:effectLst/>
        </p:spPr>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D530C48D-383A-4AE9-B0C3-0AB14B82E5DB}"/>
                  </a:ext>
                </a:extLst>
              </p:cNvPr>
              <p:cNvSpPr txBox="1"/>
              <p:nvPr/>
            </p:nvSpPr>
            <p:spPr>
              <a:xfrm>
                <a:off x="2285000" y="3193812"/>
                <a:ext cx="6242543" cy="523220"/>
              </a:xfrm>
              <a:prstGeom prst="rect">
                <a:avLst/>
              </a:prstGeom>
              <a:noFill/>
            </p:spPr>
            <p:txBody>
              <a:bodyPr wrap="none" rtlCol="0">
                <a:spAutoFit/>
              </a:bodyPr>
              <a:lstStyle/>
              <a:p>
                <a:pPr algn="ctr"/>
                <a:r>
                  <a:rPr lang="en-US"/>
                  <a:t>If A and B can not agree a session key </a:t>
                </a:r>
                <a14:m>
                  <m:oMath xmlns:m="http://schemas.openxmlformats.org/officeDocument/2006/math">
                    <m:r>
                      <a:rPr lang="en-US" i="1">
                        <a:latin typeface="Cambria Math" panose="02040503050406030204" pitchFamily="18" charset="0"/>
                      </a:rPr>
                      <m:t>𝐾</m:t>
                    </m:r>
                  </m:oMath>
                </a14:m>
                <a:r>
                  <a:rPr lang="en-US"/>
                  <a:t>?</a:t>
                </a:r>
              </a:p>
            </p:txBody>
          </p:sp>
        </mc:Choice>
        <mc:Fallback>
          <p:sp>
            <p:nvSpPr>
              <p:cNvPr id="14" name="TextBox 13">
                <a:extLst>
                  <a:ext uri="{FF2B5EF4-FFF2-40B4-BE49-F238E27FC236}">
                    <a16:creationId xmlns:a16="http://schemas.microsoft.com/office/drawing/2014/main" id="{D530C48D-383A-4AE9-B0C3-0AB14B82E5DB}"/>
                  </a:ext>
                </a:extLst>
              </p:cNvPr>
              <p:cNvSpPr txBox="1">
                <a:spLocks noRot="1" noChangeAspect="1" noMove="1" noResize="1" noEditPoints="1" noAdjustHandles="1" noChangeArrowheads="1" noChangeShapeType="1" noTextEdit="1"/>
              </p:cNvSpPr>
              <p:nvPr/>
            </p:nvSpPr>
            <p:spPr>
              <a:xfrm>
                <a:off x="2285000" y="3193812"/>
                <a:ext cx="6242543" cy="523220"/>
              </a:xfrm>
              <a:prstGeom prst="rect">
                <a:avLst/>
              </a:prstGeom>
              <a:blipFill>
                <a:blip r:embed="rId5"/>
                <a:stretch>
                  <a:fillRect l="-879" t="-12791" r="-781"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EE9323E0-E21E-4FEE-9E97-E840477CB6E1}"/>
                  </a:ext>
                </a:extLst>
              </p:cNvPr>
              <p:cNvSpPr txBox="1"/>
              <p:nvPr/>
            </p:nvSpPr>
            <p:spPr>
              <a:xfrm>
                <a:off x="1170547" y="4891080"/>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17" name="TextBox 16">
                <a:extLst>
                  <a:ext uri="{FF2B5EF4-FFF2-40B4-BE49-F238E27FC236}">
                    <a16:creationId xmlns:a16="http://schemas.microsoft.com/office/drawing/2014/main" id="{EE9323E0-E21E-4FEE-9E97-E840477CB6E1}"/>
                  </a:ext>
                </a:extLst>
              </p:cNvPr>
              <p:cNvSpPr txBox="1">
                <a:spLocks noRot="1" noChangeAspect="1" noMove="1" noResize="1" noEditPoints="1" noAdjustHandles="1" noChangeArrowheads="1" noChangeShapeType="1" noTextEdit="1"/>
              </p:cNvSpPr>
              <p:nvPr/>
            </p:nvSpPr>
            <p:spPr>
              <a:xfrm>
                <a:off x="1170547" y="4891080"/>
                <a:ext cx="1589859" cy="523220"/>
              </a:xfrm>
              <a:prstGeom prst="rect">
                <a:avLst/>
              </a:prstGeom>
              <a:blipFill>
                <a:blip r:embed="rId6"/>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2D3F412A-04D3-42F2-AF80-F4EEF7F6A8E4}"/>
              </a:ext>
            </a:extLst>
          </p:cNvPr>
          <p:cNvCxnSpPr>
            <a:cxnSpLocks/>
          </p:cNvCxnSpPr>
          <p:nvPr/>
        </p:nvCxnSpPr>
        <p:spPr bwMode="auto">
          <a:xfrm>
            <a:off x="3148985" y="5085184"/>
            <a:ext cx="4957182"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2F287FBD-A619-4B4D-86BB-5BF248BAF90C}"/>
                  </a:ext>
                </a:extLst>
              </p:cNvPr>
              <p:cNvSpPr txBox="1"/>
              <p:nvPr/>
            </p:nvSpPr>
            <p:spPr>
              <a:xfrm>
                <a:off x="3025698" y="4582290"/>
                <a:ext cx="5352619"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𝐻𝑀𝐴𝐶</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r>
                        <a:rPr lang="en-US" i="1">
                          <a:latin typeface="Cambria Math" panose="02040503050406030204" pitchFamily="18" charset="0"/>
                        </a:rPr>
                        <m:t>𝐻</m:t>
                      </m:r>
                      <m:r>
                        <a:rPr lang="en-US" i="1">
                          <a:latin typeface="Cambria Math" panose="02040503050406030204" pitchFamily="18" charset="0"/>
                        </a:rPr>
                        <m:t>(</m:t>
                      </m:r>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20" name="TextBox 19">
                <a:extLst>
                  <a:ext uri="{FF2B5EF4-FFF2-40B4-BE49-F238E27FC236}">
                    <a16:creationId xmlns:a16="http://schemas.microsoft.com/office/drawing/2014/main" id="{2F287FBD-A619-4B4D-86BB-5BF248BAF90C}"/>
                  </a:ext>
                </a:extLst>
              </p:cNvPr>
              <p:cNvSpPr txBox="1">
                <a:spLocks noRot="1" noChangeAspect="1" noMove="1" noResize="1" noEditPoints="1" noAdjustHandles="1" noChangeArrowheads="1" noChangeShapeType="1" noTextEdit="1"/>
              </p:cNvSpPr>
              <p:nvPr/>
            </p:nvSpPr>
            <p:spPr>
              <a:xfrm>
                <a:off x="3025698" y="4582290"/>
                <a:ext cx="5352619"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D9BFD6FF-DE9B-4EA8-B1FF-08CA307990A6}"/>
                  </a:ext>
                </a:extLst>
              </p:cNvPr>
              <p:cNvSpPr txBox="1"/>
              <p:nvPr/>
            </p:nvSpPr>
            <p:spPr>
              <a:xfrm>
                <a:off x="6980306" y="5139103"/>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p:sp>
            <p:nvSpPr>
              <p:cNvPr id="22" name="TextBox 21">
                <a:extLst>
                  <a:ext uri="{FF2B5EF4-FFF2-40B4-BE49-F238E27FC236}">
                    <a16:creationId xmlns:a16="http://schemas.microsoft.com/office/drawing/2014/main" id="{D9BFD6FF-DE9B-4EA8-B1FF-08CA307990A6}"/>
                  </a:ext>
                </a:extLst>
              </p:cNvPr>
              <p:cNvSpPr txBox="1">
                <a:spLocks noRot="1" noChangeAspect="1" noMove="1" noResize="1" noEditPoints="1" noAdjustHandles="1" noChangeArrowheads="1" noChangeShapeType="1" noTextEdit="1"/>
              </p:cNvSpPr>
              <p:nvPr/>
            </p:nvSpPr>
            <p:spPr>
              <a:xfrm>
                <a:off x="6980306" y="5139103"/>
                <a:ext cx="139801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Rectangle 22">
                <a:extLst>
                  <a:ext uri="{FF2B5EF4-FFF2-40B4-BE49-F238E27FC236}">
                    <a16:creationId xmlns:a16="http://schemas.microsoft.com/office/drawing/2014/main" id="{FC546C1A-646D-4AD1-8A4E-443EF8FE8A37}"/>
                  </a:ext>
                </a:extLst>
              </p:cNvPr>
              <p:cNvSpPr/>
              <p:nvPr/>
            </p:nvSpPr>
            <p:spPr>
              <a:xfrm>
                <a:off x="5046773" y="5555086"/>
                <a:ext cx="4495141" cy="523220"/>
              </a:xfrm>
              <a:prstGeom prst="rect">
                <a:avLst/>
              </a:prstGeom>
            </p:spPr>
            <p:txBody>
              <a:bodyPr wrap="none">
                <a:spAutoFit/>
              </a:bodyPr>
              <a:lstStyle/>
              <a:p>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e>
                    </m:d>
                    <m:r>
                      <a:rPr lang="en-US" i="1">
                        <a:latin typeface="Cambria Math" panose="02040503050406030204" pitchFamily="18" charset="0"/>
                      </a:rPr>
                      <m:t>=</m:t>
                    </m:r>
                    <m:r>
                      <a:rPr lang="en-US" i="1">
                        <a:latin typeface="Cambria Math" panose="02040503050406030204" pitchFamily="18" charset="0"/>
                      </a:rPr>
                      <m:t>𝑡𝑎𝑔</m:t>
                    </m:r>
                    <m:r>
                      <a:rPr lang="en-US" i="1">
                        <a:latin typeface="Cambria Math" panose="02040503050406030204" pitchFamily="18" charset="0"/>
                      </a:rPr>
                      <m:t>=</m:t>
                    </m:r>
                  </m:oMath>
                </a14:m>
                <a:r>
                  <a:rPr lang="en-US"/>
                  <a:t> </a:t>
                </a:r>
                <a14:m>
                  <m:oMath xmlns:m="http://schemas.openxmlformats.org/officeDocument/2006/math">
                    <m:r>
                      <a:rPr lang="en-US" i="1">
                        <a:latin typeface="Cambria Math" panose="02040503050406030204" pitchFamily="18" charset="0"/>
                      </a:rPr>
                      <m:t>𝐻</m:t>
                    </m:r>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𝑀</m:t>
                        </m:r>
                      </m:e>
                    </m:d>
                    <m:r>
                      <a:rPr lang="en-US" i="1">
                        <a:latin typeface="Cambria Math" panose="02040503050406030204" pitchFamily="18" charset="0"/>
                      </a:rPr>
                      <m:t>?</m:t>
                    </m:r>
                  </m:oMath>
                </a14:m>
                <a:endParaRPr lang="en-US"/>
              </a:p>
            </p:txBody>
          </p:sp>
        </mc:Choice>
        <mc:Fallback>
          <p:sp>
            <p:nvSpPr>
              <p:cNvPr id="23" name="Rectangle 22">
                <a:extLst>
                  <a:ext uri="{FF2B5EF4-FFF2-40B4-BE49-F238E27FC236}">
                    <a16:creationId xmlns:a16="http://schemas.microsoft.com/office/drawing/2014/main" id="{FC546C1A-646D-4AD1-8A4E-443EF8FE8A37}"/>
                  </a:ext>
                </a:extLst>
              </p:cNvPr>
              <p:cNvSpPr>
                <a:spLocks noRot="1" noChangeAspect="1" noMove="1" noResize="1" noEditPoints="1" noAdjustHandles="1" noChangeArrowheads="1" noChangeShapeType="1" noTextEdit="1"/>
              </p:cNvSpPr>
              <p:nvPr/>
            </p:nvSpPr>
            <p:spPr>
              <a:xfrm>
                <a:off x="5046773" y="5555086"/>
                <a:ext cx="449514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Rectangle 23">
                <a:extLst>
                  <a:ext uri="{FF2B5EF4-FFF2-40B4-BE49-F238E27FC236}">
                    <a16:creationId xmlns:a16="http://schemas.microsoft.com/office/drawing/2014/main" id="{B257504B-87E6-47B2-887A-744843894447}"/>
                  </a:ext>
                </a:extLst>
              </p:cNvPr>
              <p:cNvSpPr/>
              <p:nvPr/>
            </p:nvSpPr>
            <p:spPr>
              <a:xfrm>
                <a:off x="6685610" y="5971069"/>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24" name="Rectangle 23">
                <a:extLst>
                  <a:ext uri="{FF2B5EF4-FFF2-40B4-BE49-F238E27FC236}">
                    <a16:creationId xmlns:a16="http://schemas.microsoft.com/office/drawing/2014/main" id="{B257504B-87E6-47B2-887A-744843894447}"/>
                  </a:ext>
                </a:extLst>
              </p:cNvPr>
              <p:cNvSpPr>
                <a:spLocks noRot="1" noChangeAspect="1" noMove="1" noResize="1" noEditPoints="1" noAdjustHandles="1" noChangeArrowheads="1" noChangeShapeType="1" noTextEdit="1"/>
              </p:cNvSpPr>
              <p:nvPr/>
            </p:nvSpPr>
            <p:spPr>
              <a:xfrm>
                <a:off x="6685610" y="5971069"/>
                <a:ext cx="1455783" cy="523220"/>
              </a:xfrm>
              <a:prstGeom prst="rect">
                <a:avLst/>
              </a:prstGeom>
              <a:blipFill>
                <a:blip r:embed="rId10"/>
                <a:stretch>
                  <a:fillRect/>
                </a:stretch>
              </a:blipFill>
            </p:spPr>
            <p:txBody>
              <a:bodyPr/>
              <a:lstStyle/>
              <a:p>
                <a:r>
                  <a:rPr lang="en-US">
                    <a:noFill/>
                  </a:rPr>
                  <a:t> </a:t>
                </a:r>
              </a:p>
            </p:txBody>
          </p:sp>
        </mc:Fallback>
      </mc:AlternateContent>
      <p:sp>
        <p:nvSpPr>
          <p:cNvPr id="25" name="Arrow: Right 24">
            <a:extLst>
              <a:ext uri="{FF2B5EF4-FFF2-40B4-BE49-F238E27FC236}">
                <a16:creationId xmlns:a16="http://schemas.microsoft.com/office/drawing/2014/main" id="{13227D1E-34F8-48AF-895D-01FC59E7E8A8}"/>
              </a:ext>
            </a:extLst>
          </p:cNvPr>
          <p:cNvSpPr/>
          <p:nvPr/>
        </p:nvSpPr>
        <p:spPr bwMode="auto">
          <a:xfrm>
            <a:off x="6325569" y="6068545"/>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cxnSp>
        <p:nvCxnSpPr>
          <p:cNvPr id="12" name="Straight Connector 11">
            <a:extLst>
              <a:ext uri="{FF2B5EF4-FFF2-40B4-BE49-F238E27FC236}">
                <a16:creationId xmlns:a16="http://schemas.microsoft.com/office/drawing/2014/main" id="{80D13D6F-BCE0-41A1-A81A-ABE8BA0F8E7A}"/>
              </a:ext>
            </a:extLst>
          </p:cNvPr>
          <p:cNvCxnSpPr/>
          <p:nvPr/>
        </p:nvCxnSpPr>
        <p:spPr bwMode="auto">
          <a:xfrm flipH="1">
            <a:off x="4361108" y="3743190"/>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6" name="Straight Connector 25">
            <a:extLst>
              <a:ext uri="{FF2B5EF4-FFF2-40B4-BE49-F238E27FC236}">
                <a16:creationId xmlns:a16="http://schemas.microsoft.com/office/drawing/2014/main" id="{33B5893B-7567-4925-ACD6-66CAA16B4D44}"/>
              </a:ext>
            </a:extLst>
          </p:cNvPr>
          <p:cNvCxnSpPr/>
          <p:nvPr/>
        </p:nvCxnSpPr>
        <p:spPr bwMode="auto">
          <a:xfrm flipH="1">
            <a:off x="4570639" y="3700645"/>
            <a:ext cx="432048" cy="563761"/>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16" name="Straight Connector 15">
            <a:extLst>
              <a:ext uri="{FF2B5EF4-FFF2-40B4-BE49-F238E27FC236}">
                <a16:creationId xmlns:a16="http://schemas.microsoft.com/office/drawing/2014/main" id="{D42B61A3-D5DB-49AC-B663-8768BC185277}"/>
              </a:ext>
            </a:extLst>
          </p:cNvPr>
          <p:cNvCxnSpPr/>
          <p:nvPr/>
        </p:nvCxnSpPr>
        <p:spPr bwMode="auto">
          <a:xfrm flipV="1">
            <a:off x="2686905" y="4582290"/>
            <a:ext cx="6099432" cy="1667287"/>
          </a:xfrm>
          <a:prstGeom prst="line">
            <a:avLst/>
          </a:prstGeom>
          <a:solidFill>
            <a:schemeClr val="accent1"/>
          </a:solidFill>
          <a:ln w="9525" cap="flat" cmpd="sng" algn="ctr">
            <a:solidFill>
              <a:srgbClr val="FF0000"/>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E77C3DCD-67D3-4878-96CA-46E33E2CA2BD}"/>
              </a:ext>
            </a:extLst>
          </p:cNvPr>
          <p:cNvCxnSpPr/>
          <p:nvPr/>
        </p:nvCxnSpPr>
        <p:spPr bwMode="auto">
          <a:xfrm>
            <a:off x="2881681" y="4025069"/>
            <a:ext cx="6349792" cy="2405540"/>
          </a:xfrm>
          <a:prstGeom prst="line">
            <a:avLst/>
          </a:prstGeom>
          <a:solidFill>
            <a:schemeClr val="accent1"/>
          </a:solidFill>
          <a:ln w="9525"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19532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1464" y="116632"/>
            <a:ext cx="7819960" cy="677098"/>
          </a:xfrm>
        </p:spPr>
        <p:txBody>
          <a:bodyPr wrap="square">
            <a:spAutoFit/>
          </a:bodyPr>
          <a:lstStyle/>
          <a:p>
            <a:r>
              <a:rPr lang="en-US" altLang="en-US">
                <a:ea typeface="ヒラギノ角ゴ Pro W3" charset="-128"/>
              </a:rPr>
              <a:t>Motivations</a:t>
            </a:r>
            <a:endParaRPr lang="en-US">
              <a:latin typeface="+mj-lt"/>
            </a:endParaRPr>
          </a:p>
        </p:txBody>
      </p:sp>
      <p:sp>
        <p:nvSpPr>
          <p:cNvPr id="3" name="Content Placeholder 2"/>
          <p:cNvSpPr>
            <a:spLocks noGrp="1"/>
          </p:cNvSpPr>
          <p:nvPr>
            <p:ph idx="1"/>
          </p:nvPr>
        </p:nvSpPr>
        <p:spPr>
          <a:xfrm>
            <a:off x="742426" y="2885797"/>
            <a:ext cx="8654048" cy="492432"/>
          </a:xfrm>
        </p:spPr>
        <p:txBody>
          <a:bodyPr wrap="square">
            <a:spAutoFit/>
          </a:bodyPr>
          <a:lstStyle/>
          <a:p>
            <a:pPr>
              <a:buFont typeface="Wingdings" panose="05000000000000000000" pitchFamily="2" charset="2"/>
              <a:buChar char="Ø"/>
            </a:pPr>
            <a:r>
              <a:rPr lang="en-US" sz="2600" b="1">
                <a:solidFill>
                  <a:srgbClr val="FF0000"/>
                </a:solidFill>
                <a:latin typeface="Tahoma" panose="020B0604030504040204" pitchFamily="34" charset="0"/>
                <a:ea typeface="Tahoma" panose="020B0604030504040204" pitchFamily="34" charset="0"/>
                <a:cs typeface="Tahoma" panose="020B0604030504040204" pitchFamily="34" charset="0"/>
              </a:rPr>
              <a:t> using digital signature</a:t>
            </a:r>
          </a:p>
        </p:txBody>
      </p:sp>
      <p:sp>
        <p:nvSpPr>
          <p:cNvPr id="4" name="Content Placeholder 2">
            <a:extLst>
              <a:ext uri="{FF2B5EF4-FFF2-40B4-BE49-F238E27FC236}">
                <a16:creationId xmlns:a16="http://schemas.microsoft.com/office/drawing/2014/main" id="{236BBA85-EEEE-4B84-8AC9-B3D52C48F8F6}"/>
              </a:ext>
            </a:extLst>
          </p:cNvPr>
          <p:cNvSpPr txBox="1">
            <a:spLocks/>
          </p:cNvSpPr>
          <p:nvPr/>
        </p:nvSpPr>
        <p:spPr bwMode="auto">
          <a:xfrm>
            <a:off x="431986" y="782453"/>
            <a:ext cx="10344534" cy="1452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9" tIns="45715" rIns="91429" bIns="45715" numCol="1" anchor="t" anchorCtr="0" compatLnSpc="1">
            <a:prstTxWarp prst="textNoShape">
              <a:avLst/>
            </a:prstTxWarp>
            <a:spAutoFit/>
          </a:bodyPr>
          <a:lstStyle>
            <a:lvl1pPr marL="342900" indent="-342900" algn="l" rtl="0" eaLnBrk="0" fontAlgn="base" hangingPunct="0">
              <a:spcBef>
                <a:spcPct val="20000"/>
              </a:spcBef>
              <a:spcAft>
                <a:spcPct val="0"/>
              </a:spcAft>
              <a:buClr>
                <a:srgbClr val="16AFC2"/>
              </a:buClr>
              <a:buSzPct val="125000"/>
              <a:buFont typeface="Wingdings" panose="05000000000000000000" pitchFamily="2" charset="2"/>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lr>
                <a:srgbClr val="339966"/>
              </a:buClr>
              <a:buSzPct val="85000"/>
              <a:buFont typeface="Wingdings" panose="05000000000000000000" pitchFamily="2" charset="2"/>
              <a:buChar char="Ø"/>
              <a:defRPr sz="1600">
                <a:solidFill>
                  <a:schemeClr val="tx1"/>
                </a:solidFill>
                <a:latin typeface="+mn-lt"/>
              </a:defRPr>
            </a:lvl2pPr>
            <a:lvl3pPr marL="1143000" indent="-228600" algn="l" rtl="0" eaLnBrk="0" fontAlgn="base" hangingPunct="0">
              <a:spcBef>
                <a:spcPct val="20000"/>
              </a:spcBef>
              <a:spcAft>
                <a:spcPct val="0"/>
              </a:spcAft>
              <a:buSzPct val="150000"/>
              <a:buChar char="•"/>
              <a:defRPr sz="1600">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a:lstStyle>
          <a:p>
            <a:r>
              <a:rPr lang="en-US" sz="2600" kern="0">
                <a:latin typeface="Tahoma" panose="020B0604030504040204" pitchFamily="34" charset="0"/>
                <a:ea typeface="Tahoma" panose="020B0604030504040204" pitchFamily="34" charset="0"/>
                <a:cs typeface="Tahoma" panose="020B0604030504040204" pitchFamily="34" charset="0"/>
              </a:rPr>
              <a:t>How to ensure that the message is the original one?</a:t>
            </a:r>
          </a:p>
          <a:p>
            <a:pPr lvl="1"/>
            <a:endParaRPr lang="en-US" sz="2600" kern="0">
              <a:latin typeface="Tahoma" panose="020B0604030504040204" pitchFamily="34" charset="0"/>
              <a:ea typeface="Tahoma" panose="020B0604030504040204" pitchFamily="34" charset="0"/>
              <a:cs typeface="Tahoma" panose="020B0604030504040204" pitchFamily="34" charset="0"/>
            </a:endParaRPr>
          </a:p>
          <a:p>
            <a:r>
              <a:rPr lang="en-US" sz="2600" kern="0">
                <a:latin typeface="Tahoma" panose="020B0604030504040204" pitchFamily="34" charset="0"/>
                <a:ea typeface="Tahoma" panose="020B0604030504040204" pitchFamily="34" charset="0"/>
                <a:cs typeface="Tahoma" panose="020B0604030504040204" pitchFamily="34" charset="0"/>
              </a:rPr>
              <a:t>How to verify that a message comes from the claimed sender?</a:t>
            </a:r>
          </a:p>
        </p:txBody>
      </p:sp>
      <p:sp>
        <p:nvSpPr>
          <p:cNvPr id="5" name="Rectangle 4">
            <a:extLst>
              <a:ext uri="{FF2B5EF4-FFF2-40B4-BE49-F238E27FC236}">
                <a16:creationId xmlns:a16="http://schemas.microsoft.com/office/drawing/2014/main" id="{47E823CA-27E4-4BCE-9DC2-06792FE109B4}"/>
              </a:ext>
            </a:extLst>
          </p:cNvPr>
          <p:cNvSpPr/>
          <p:nvPr/>
        </p:nvSpPr>
        <p:spPr>
          <a:xfrm>
            <a:off x="2168082" y="2311773"/>
            <a:ext cx="3126177"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Authentication?</a:t>
            </a:r>
            <a:endParaRPr lang="en-US">
              <a:solidFill>
                <a:srgbClr val="FF0000"/>
              </a:solidFill>
            </a:endParaRPr>
          </a:p>
        </p:txBody>
      </p:sp>
      <p:sp>
        <p:nvSpPr>
          <p:cNvPr id="6" name="Rectangle 5">
            <a:extLst>
              <a:ext uri="{FF2B5EF4-FFF2-40B4-BE49-F238E27FC236}">
                <a16:creationId xmlns:a16="http://schemas.microsoft.com/office/drawing/2014/main" id="{9015E201-2E91-43C2-B5E4-3EA27471F677}"/>
              </a:ext>
            </a:extLst>
          </p:cNvPr>
          <p:cNvSpPr/>
          <p:nvPr/>
        </p:nvSpPr>
        <p:spPr>
          <a:xfrm>
            <a:off x="2210285" y="1231071"/>
            <a:ext cx="2125903" cy="523220"/>
          </a:xfrm>
          <a:prstGeom prst="rect">
            <a:avLst/>
          </a:prstGeom>
        </p:spPr>
        <p:txBody>
          <a:bodyPr wrap="none">
            <a:spAutoFit/>
          </a:bodyPr>
          <a:lstStyle/>
          <a:p>
            <a:pPr marL="457200" indent="-457200">
              <a:buFont typeface="Wingdings" panose="05000000000000000000" pitchFamily="2" charset="2"/>
              <a:buChar char="§"/>
            </a:pPr>
            <a:r>
              <a:rPr lang="en-US">
                <a:solidFill>
                  <a:srgbClr val="FF0000"/>
                </a:solidFill>
                <a:latin typeface="arial" panose="020B0604020202020204" pitchFamily="34" charset="0"/>
              </a:rPr>
              <a:t>Integrity?</a:t>
            </a:r>
            <a:endParaRPr lang="en-US">
              <a:solidFill>
                <a:srgbClr val="FF0000"/>
              </a:solidFill>
            </a:endParaRPr>
          </a:p>
        </p:txBody>
      </p:sp>
      <p:pic>
        <p:nvPicPr>
          <p:cNvPr id="7" name="Picture 4" descr="j0312092">
            <a:extLst>
              <a:ext uri="{FF2B5EF4-FFF2-40B4-BE49-F238E27FC236}">
                <a16:creationId xmlns:a16="http://schemas.microsoft.com/office/drawing/2014/main" id="{8C2EF083-AD4F-49C6-96CB-AA21FAC8D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3066" y="3501009"/>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 descr="j0223594">
            <a:extLst>
              <a:ext uri="{FF2B5EF4-FFF2-40B4-BE49-F238E27FC236}">
                <a16:creationId xmlns:a16="http://schemas.microsoft.com/office/drawing/2014/main" id="{A5C68DC0-7777-4A32-8258-A12806D774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5755" y="244007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28DA8A8B-5415-4921-9555-0066206124D6}"/>
              </a:ext>
            </a:extLst>
          </p:cNvPr>
          <p:cNvSpPr txBox="1"/>
          <p:nvPr/>
        </p:nvSpPr>
        <p:spPr>
          <a:xfrm>
            <a:off x="928714" y="3847591"/>
            <a:ext cx="444352" cy="523220"/>
          </a:xfrm>
          <a:prstGeom prst="rect">
            <a:avLst/>
          </a:prstGeom>
          <a:noFill/>
        </p:spPr>
        <p:txBody>
          <a:bodyPr wrap="none" rtlCol="0">
            <a:spAutoFit/>
          </a:bodyPr>
          <a:lstStyle/>
          <a:p>
            <a:r>
              <a:rPr lang="en-US"/>
              <a:t>A</a:t>
            </a:r>
          </a:p>
        </p:txBody>
      </p:sp>
      <p:sp>
        <p:nvSpPr>
          <p:cNvPr id="10" name="TextBox 9">
            <a:extLst>
              <a:ext uri="{FF2B5EF4-FFF2-40B4-BE49-F238E27FC236}">
                <a16:creationId xmlns:a16="http://schemas.microsoft.com/office/drawing/2014/main" id="{1D038F16-5D57-483B-9E28-A469B39B7D6B}"/>
              </a:ext>
            </a:extLst>
          </p:cNvPr>
          <p:cNvSpPr txBox="1"/>
          <p:nvPr/>
        </p:nvSpPr>
        <p:spPr>
          <a:xfrm>
            <a:off x="7608168" y="2401724"/>
            <a:ext cx="423514" cy="523220"/>
          </a:xfrm>
          <a:prstGeom prst="rect">
            <a:avLst/>
          </a:prstGeom>
          <a:noFill/>
        </p:spPr>
        <p:txBody>
          <a:bodyPr wrap="none" rtlCol="0">
            <a:spAutoFit/>
          </a:bodyPr>
          <a:lstStyle/>
          <a:p>
            <a:r>
              <a:rPr lang="en-US"/>
              <a:t>B</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61D5EBF-8FB0-4929-8F30-A22AA9537A9D}"/>
                  </a:ext>
                </a:extLst>
              </p:cNvPr>
              <p:cNvSpPr txBox="1"/>
              <p:nvPr/>
            </p:nvSpPr>
            <p:spPr>
              <a:xfrm>
                <a:off x="2317717" y="3501008"/>
                <a:ext cx="191655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oMath>
                  </m:oMathPara>
                </a14:m>
                <a:endParaRPr lang="en-US"/>
              </a:p>
            </p:txBody>
          </p:sp>
        </mc:Choice>
        <mc:Fallback>
          <p:sp>
            <p:nvSpPr>
              <p:cNvPr id="11" name="TextBox 10">
                <a:extLst>
                  <a:ext uri="{FF2B5EF4-FFF2-40B4-BE49-F238E27FC236}">
                    <a16:creationId xmlns:a16="http://schemas.microsoft.com/office/drawing/2014/main" id="{D61D5EBF-8FB0-4929-8F30-A22AA9537A9D}"/>
                  </a:ext>
                </a:extLst>
              </p:cNvPr>
              <p:cNvSpPr txBox="1">
                <a:spLocks noRot="1" noChangeAspect="1" noMove="1" noResize="1" noEditPoints="1" noAdjustHandles="1" noChangeArrowheads="1" noChangeShapeType="1" noTextEdit="1"/>
              </p:cNvSpPr>
              <p:nvPr/>
            </p:nvSpPr>
            <p:spPr>
              <a:xfrm>
                <a:off x="2317717" y="3501008"/>
                <a:ext cx="1916550"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99C8C5F-E52D-48CC-A64D-0F0B53DAA1A4}"/>
                  </a:ext>
                </a:extLst>
              </p:cNvPr>
              <p:cNvSpPr/>
              <p:nvPr/>
            </p:nvSpPr>
            <p:spPr>
              <a:xfrm>
                <a:off x="6368502" y="330073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p:sp>
            <p:nvSpPr>
              <p:cNvPr id="12" name="Rectangle 11">
                <a:extLst>
                  <a:ext uri="{FF2B5EF4-FFF2-40B4-BE49-F238E27FC236}">
                    <a16:creationId xmlns:a16="http://schemas.microsoft.com/office/drawing/2014/main" id="{199C8C5F-E52D-48CC-A64D-0F0B53DAA1A4}"/>
                  </a:ext>
                </a:extLst>
              </p:cNvPr>
              <p:cNvSpPr>
                <a:spLocks noRot="1" noChangeAspect="1" noMove="1" noResize="1" noEditPoints="1" noAdjustHandles="1" noChangeArrowheads="1" noChangeShapeType="1" noTextEdit="1"/>
              </p:cNvSpPr>
              <p:nvPr/>
            </p:nvSpPr>
            <p:spPr>
              <a:xfrm>
                <a:off x="6368502" y="3300735"/>
                <a:ext cx="90005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0C251F0-A08D-4764-AB75-7DB40B94762D}"/>
                  </a:ext>
                </a:extLst>
              </p:cNvPr>
              <p:cNvSpPr txBox="1"/>
              <p:nvPr/>
            </p:nvSpPr>
            <p:spPr>
              <a:xfrm>
                <a:off x="895885" y="4640832"/>
                <a:ext cx="158985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𝑠𝑒𝑛𝑑</m:t>
                      </m:r>
                      <m:r>
                        <a:rPr lang="en-US" i="1">
                          <a:latin typeface="Cambria Math" panose="02040503050406030204" pitchFamily="18" charset="0"/>
                        </a:rPr>
                        <m:t> </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13" name="TextBox 12">
                <a:extLst>
                  <a:ext uri="{FF2B5EF4-FFF2-40B4-BE49-F238E27FC236}">
                    <a16:creationId xmlns:a16="http://schemas.microsoft.com/office/drawing/2014/main" id="{60C251F0-A08D-4764-AB75-7DB40B94762D}"/>
                  </a:ext>
                </a:extLst>
              </p:cNvPr>
              <p:cNvSpPr txBox="1">
                <a:spLocks noRot="1" noChangeAspect="1" noMove="1" noResize="1" noEditPoints="1" noAdjustHandles="1" noChangeArrowheads="1" noChangeShapeType="1" noTextEdit="1"/>
              </p:cNvSpPr>
              <p:nvPr/>
            </p:nvSpPr>
            <p:spPr>
              <a:xfrm>
                <a:off x="895885" y="4640832"/>
                <a:ext cx="1589859" cy="523220"/>
              </a:xfrm>
              <a:prstGeom prst="rect">
                <a:avLst/>
              </a:prstGeom>
              <a:blipFill>
                <a:blip r:embed="rId7"/>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0D93B5C1-B9DC-49F1-924B-A9020CE2989D}"/>
              </a:ext>
            </a:extLst>
          </p:cNvPr>
          <p:cNvCxnSpPr>
            <a:cxnSpLocks/>
          </p:cNvCxnSpPr>
          <p:nvPr/>
        </p:nvCxnSpPr>
        <p:spPr bwMode="auto">
          <a:xfrm>
            <a:off x="2933957" y="5164052"/>
            <a:ext cx="3793914" cy="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192400E-7171-42DE-9DA0-F476D7C5D195}"/>
                  </a:ext>
                </a:extLst>
              </p:cNvPr>
              <p:cNvSpPr txBox="1"/>
              <p:nvPr/>
            </p:nvSpPr>
            <p:spPr>
              <a:xfrm>
                <a:off x="2823981" y="4543608"/>
                <a:ext cx="3615542" cy="430887"/>
              </a:xfrm>
              <a:prstGeom prst="rect">
                <a:avLst/>
              </a:prstGeom>
              <a:noFill/>
              <a:ln>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𝑡𝑎𝑔</m:t>
                      </m:r>
                      <m:r>
                        <a:rPr lang="en-US" i="1">
                          <a:latin typeface="Cambria Math" panose="02040503050406030204" pitchFamily="18" charset="0"/>
                        </a:rPr>
                        <m:t>=</m:t>
                      </m:r>
                      <m:r>
                        <a:rPr lang="en-US" i="1">
                          <a:latin typeface="Cambria Math" panose="02040503050406030204" pitchFamily="18" charset="0"/>
                        </a:rPr>
                        <m:t>𝑠𝑖𝑔𝑛</m:t>
                      </m:r>
                      <m:d>
                        <m:dPr>
                          <m:ctrlPr>
                            <a:rPr lang="en-US" i="1">
                              <a:latin typeface="Cambria Math" panose="02040503050406030204" pitchFamily="18" charset="0"/>
                            </a:rPr>
                          </m:ctrlPr>
                        </m:dPr>
                        <m:e>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𝑆𝐾</m:t>
                              </m:r>
                            </m:e>
                            <m:sub>
                              <m:r>
                                <a:rPr lang="en-US" i="1">
                                  <a:solidFill>
                                    <a:srgbClr val="FF0000"/>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e>
                      </m:d>
                    </m:oMath>
                  </m:oMathPara>
                </a14:m>
                <a:endParaRPr lang="en-US"/>
              </a:p>
            </p:txBody>
          </p:sp>
        </mc:Choice>
        <mc:Fallback>
          <p:sp>
            <p:nvSpPr>
              <p:cNvPr id="15" name="TextBox 14">
                <a:extLst>
                  <a:ext uri="{FF2B5EF4-FFF2-40B4-BE49-F238E27FC236}">
                    <a16:creationId xmlns:a16="http://schemas.microsoft.com/office/drawing/2014/main" id="{B192400E-7171-42DE-9DA0-F476D7C5D195}"/>
                  </a:ext>
                </a:extLst>
              </p:cNvPr>
              <p:cNvSpPr txBox="1">
                <a:spLocks noRot="1" noChangeAspect="1" noMove="1" noResize="1" noEditPoints="1" noAdjustHandles="1" noChangeArrowheads="1" noChangeShapeType="1" noTextEdit="1"/>
              </p:cNvSpPr>
              <p:nvPr/>
            </p:nvSpPr>
            <p:spPr>
              <a:xfrm>
                <a:off x="2823981" y="4543608"/>
                <a:ext cx="3615542" cy="430887"/>
              </a:xfrm>
              <a:prstGeom prst="rect">
                <a:avLst/>
              </a:prstGeom>
              <a:blipFill>
                <a:blip r:embed="rId8"/>
                <a:stretch>
                  <a:fillRect/>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A563BC7-8F87-4425-B7A3-DA6F8BCDECAD}"/>
                  </a:ext>
                </a:extLst>
              </p:cNvPr>
              <p:cNvSpPr txBox="1"/>
              <p:nvPr/>
            </p:nvSpPr>
            <p:spPr>
              <a:xfrm>
                <a:off x="8410378" y="4833540"/>
                <a:ext cx="139801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𝑡𝑎𝑔</m:t>
                      </m:r>
                    </m:oMath>
                  </m:oMathPara>
                </a14:m>
                <a:endParaRPr lang="en-US"/>
              </a:p>
            </p:txBody>
          </p:sp>
        </mc:Choice>
        <mc:Fallback>
          <p:sp>
            <p:nvSpPr>
              <p:cNvPr id="17" name="TextBox 16">
                <a:extLst>
                  <a:ext uri="{FF2B5EF4-FFF2-40B4-BE49-F238E27FC236}">
                    <a16:creationId xmlns:a16="http://schemas.microsoft.com/office/drawing/2014/main" id="{BA563BC7-8F87-4425-B7A3-DA6F8BCDECAD}"/>
                  </a:ext>
                </a:extLst>
              </p:cNvPr>
              <p:cNvSpPr txBox="1">
                <a:spLocks noRot="1" noChangeAspect="1" noMove="1" noResize="1" noEditPoints="1" noAdjustHandles="1" noChangeArrowheads="1" noChangeShapeType="1" noTextEdit="1"/>
              </p:cNvSpPr>
              <p:nvPr/>
            </p:nvSpPr>
            <p:spPr>
              <a:xfrm>
                <a:off x="8410378" y="4833540"/>
                <a:ext cx="139801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4BE5FAB4-BA80-4567-AD0E-8998ACF26283}"/>
                  </a:ext>
                </a:extLst>
              </p:cNvPr>
              <p:cNvSpPr/>
              <p:nvPr/>
            </p:nvSpPr>
            <p:spPr>
              <a:xfrm>
                <a:off x="6943868" y="5350713"/>
                <a:ext cx="369447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𝑣𝑒𝑟𝑖𝑓𝑦</m:t>
                      </m:r>
                      <m:d>
                        <m:dPr>
                          <m:ctrlPr>
                            <a:rPr lang="en-US" i="1">
                              <a:latin typeface="Cambria Math" panose="02040503050406030204" pitchFamily="18" charset="0"/>
                            </a:rPr>
                          </m:ctrlPr>
                        </m:dPr>
                        <m:e>
                          <m:r>
                            <a:rPr lang="en-US" i="1" smtClean="0">
                              <a:solidFill>
                                <a:srgbClr val="339966"/>
                              </a:solidFill>
                              <a:latin typeface="Cambria Math" panose="02040503050406030204" pitchFamily="18" charset="0"/>
                            </a:rPr>
                            <m:t>𝑃</m:t>
                          </m:r>
                          <m:sSub>
                            <m:sSubPr>
                              <m:ctrlPr>
                                <a:rPr lang="en-US" i="1">
                                  <a:solidFill>
                                    <a:srgbClr val="339966"/>
                                  </a:solidFill>
                                  <a:latin typeface="Cambria Math" panose="02040503050406030204" pitchFamily="18" charset="0"/>
                                </a:rPr>
                              </m:ctrlPr>
                            </m:sSubPr>
                            <m:e>
                              <m:r>
                                <a:rPr lang="en-US" i="1">
                                  <a:solidFill>
                                    <a:srgbClr val="339966"/>
                                  </a:solidFill>
                                  <a:latin typeface="Cambria Math" panose="02040503050406030204" pitchFamily="18" charset="0"/>
                                </a:rPr>
                                <m:t>𝐾</m:t>
                              </m:r>
                            </m:e>
                            <m:sub>
                              <m:r>
                                <a:rPr lang="en-US" i="1">
                                  <a:solidFill>
                                    <a:srgbClr val="339966"/>
                                  </a:solidFill>
                                  <a:latin typeface="Cambria Math" panose="02040503050406030204" pitchFamily="18" charset="0"/>
                                </a:rPr>
                                <m:t>𝐴</m:t>
                              </m:r>
                            </m:sub>
                          </m:sSub>
                          <m:r>
                            <a:rPr lang="en-US" i="1">
                              <a:latin typeface="Cambria Math" panose="02040503050406030204" pitchFamily="18" charset="0"/>
                            </a:rPr>
                            <m:t>,</m:t>
                          </m:r>
                          <m:r>
                            <a:rPr lang="en-US" i="1">
                              <a:latin typeface="Cambria Math" panose="02040503050406030204" pitchFamily="18" charset="0"/>
                            </a:rPr>
                            <m:t>𝑀</m:t>
                          </m:r>
                          <m:r>
                            <a:rPr lang="en-US" b="0" i="1" smtClean="0">
                              <a:latin typeface="Cambria Math" panose="02040503050406030204" pitchFamily="18" charset="0"/>
                            </a:rPr>
                            <m:t>′</m:t>
                          </m:r>
                          <m:r>
                            <a:rPr lang="en-US" i="1">
                              <a:latin typeface="Cambria Math" panose="02040503050406030204" pitchFamily="18" charset="0"/>
                            </a:rPr>
                            <m:t>,</m:t>
                          </m:r>
                          <m:r>
                            <a:rPr lang="en-US" i="1">
                              <a:latin typeface="Cambria Math" panose="02040503050406030204" pitchFamily="18" charset="0"/>
                            </a:rPr>
                            <m:t>𝑡𝑎𝑔</m:t>
                          </m:r>
                        </m:e>
                      </m:d>
                      <m:r>
                        <a:rPr lang="en-US" i="1">
                          <a:latin typeface="Cambria Math" panose="02040503050406030204" pitchFamily="18" charset="0"/>
                        </a:rPr>
                        <m:t>?</m:t>
                      </m:r>
                    </m:oMath>
                  </m:oMathPara>
                </a14:m>
                <a:endParaRPr lang="en-US"/>
              </a:p>
            </p:txBody>
          </p:sp>
        </mc:Choice>
        <mc:Fallback>
          <p:sp>
            <p:nvSpPr>
              <p:cNvPr id="18" name="Rectangle 17">
                <a:extLst>
                  <a:ext uri="{FF2B5EF4-FFF2-40B4-BE49-F238E27FC236}">
                    <a16:creationId xmlns:a16="http://schemas.microsoft.com/office/drawing/2014/main" id="{4BE5FAB4-BA80-4567-AD0E-8998ACF26283}"/>
                  </a:ext>
                </a:extLst>
              </p:cNvPr>
              <p:cNvSpPr>
                <a:spLocks noRot="1" noChangeAspect="1" noMove="1" noResize="1" noEditPoints="1" noAdjustHandles="1" noChangeArrowheads="1" noChangeShapeType="1" noTextEdit="1"/>
              </p:cNvSpPr>
              <p:nvPr/>
            </p:nvSpPr>
            <p:spPr>
              <a:xfrm>
                <a:off x="6943868" y="5350713"/>
                <a:ext cx="3694473" cy="523220"/>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FDB37340-3723-4620-969D-0668D848CCD7}"/>
                  </a:ext>
                </a:extLst>
              </p:cNvPr>
              <p:cNvSpPr/>
              <p:nvPr/>
            </p:nvSpPr>
            <p:spPr>
              <a:xfrm>
                <a:off x="7613840" y="5987238"/>
                <a:ext cx="1455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r>
                        <a:rPr lang="en-US" i="1">
                          <a:latin typeface="Cambria Math" panose="02040503050406030204" pitchFamily="18" charset="0"/>
                        </a:rPr>
                        <m:t>𝑀</m:t>
                      </m:r>
                      <m:r>
                        <a:rPr lang="en-US" i="1">
                          <a:latin typeface="Cambria Math" panose="02040503050406030204" pitchFamily="18" charset="0"/>
                        </a:rPr>
                        <m:t>′</m:t>
                      </m:r>
                    </m:oMath>
                  </m:oMathPara>
                </a14:m>
                <a:endParaRPr lang="en-US"/>
              </a:p>
            </p:txBody>
          </p:sp>
        </mc:Choice>
        <mc:Fallback>
          <p:sp>
            <p:nvSpPr>
              <p:cNvPr id="19" name="Rectangle 18">
                <a:extLst>
                  <a:ext uri="{FF2B5EF4-FFF2-40B4-BE49-F238E27FC236}">
                    <a16:creationId xmlns:a16="http://schemas.microsoft.com/office/drawing/2014/main" id="{FDB37340-3723-4620-969D-0668D848CCD7}"/>
                  </a:ext>
                </a:extLst>
              </p:cNvPr>
              <p:cNvSpPr>
                <a:spLocks noRot="1" noChangeAspect="1" noMove="1" noResize="1" noEditPoints="1" noAdjustHandles="1" noChangeArrowheads="1" noChangeShapeType="1" noTextEdit="1"/>
              </p:cNvSpPr>
              <p:nvPr/>
            </p:nvSpPr>
            <p:spPr>
              <a:xfrm>
                <a:off x="7613840" y="5987238"/>
                <a:ext cx="1455783" cy="523220"/>
              </a:xfrm>
              <a:prstGeom prst="rect">
                <a:avLst/>
              </a:prstGeom>
              <a:blipFill>
                <a:blip r:embed="rId11"/>
                <a:stretch>
                  <a:fillRect/>
                </a:stretch>
              </a:blipFill>
            </p:spPr>
            <p:txBody>
              <a:bodyPr/>
              <a:lstStyle/>
              <a:p>
                <a:r>
                  <a:rPr lang="en-US">
                    <a:noFill/>
                  </a:rPr>
                  <a:t> </a:t>
                </a:r>
              </a:p>
            </p:txBody>
          </p:sp>
        </mc:Fallback>
      </mc:AlternateContent>
      <p:sp>
        <p:nvSpPr>
          <p:cNvPr id="20" name="Arrow: Right 19">
            <a:extLst>
              <a:ext uri="{FF2B5EF4-FFF2-40B4-BE49-F238E27FC236}">
                <a16:creationId xmlns:a16="http://schemas.microsoft.com/office/drawing/2014/main" id="{1984A5A7-51FB-43E4-AA6F-D50451CF27E7}"/>
              </a:ext>
            </a:extLst>
          </p:cNvPr>
          <p:cNvSpPr/>
          <p:nvPr/>
        </p:nvSpPr>
        <p:spPr bwMode="auto">
          <a:xfrm>
            <a:off x="7309181" y="6093348"/>
            <a:ext cx="360040" cy="362065"/>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3" name="Oval 22">
            <a:extLst>
              <a:ext uri="{FF2B5EF4-FFF2-40B4-BE49-F238E27FC236}">
                <a16:creationId xmlns:a16="http://schemas.microsoft.com/office/drawing/2014/main" id="{D15C82FE-2C41-479E-94DA-FD7E7F83635B}"/>
              </a:ext>
            </a:extLst>
          </p:cNvPr>
          <p:cNvSpPr/>
          <p:nvPr/>
        </p:nvSpPr>
        <p:spPr bwMode="auto">
          <a:xfrm>
            <a:off x="6209940" y="290163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4" name="Oval 23">
            <a:extLst>
              <a:ext uri="{FF2B5EF4-FFF2-40B4-BE49-F238E27FC236}">
                <a16:creationId xmlns:a16="http://schemas.microsoft.com/office/drawing/2014/main" id="{FBCF6FD3-0A47-43D4-AC7E-C841B924E8CD}"/>
              </a:ext>
            </a:extLst>
          </p:cNvPr>
          <p:cNvSpPr/>
          <p:nvPr/>
        </p:nvSpPr>
        <p:spPr bwMode="auto">
          <a:xfrm>
            <a:off x="4234268" y="4231980"/>
            <a:ext cx="2390836" cy="1077820"/>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25" name="Oval 24">
            <a:extLst>
              <a:ext uri="{FF2B5EF4-FFF2-40B4-BE49-F238E27FC236}">
                <a16:creationId xmlns:a16="http://schemas.microsoft.com/office/drawing/2014/main" id="{F8D0D8E3-5A98-4FD1-98D0-CB92E8D1686F}"/>
              </a:ext>
            </a:extLst>
          </p:cNvPr>
          <p:cNvSpPr/>
          <p:nvPr/>
        </p:nvSpPr>
        <p:spPr bwMode="auto">
          <a:xfrm>
            <a:off x="6990278" y="5309801"/>
            <a:ext cx="3828656" cy="677438"/>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6" name="Oval 15">
            <a:extLst>
              <a:ext uri="{FF2B5EF4-FFF2-40B4-BE49-F238E27FC236}">
                <a16:creationId xmlns:a16="http://schemas.microsoft.com/office/drawing/2014/main" id="{48DF97BB-D7F5-4E7D-92F7-321FEEE4D32C}"/>
              </a:ext>
            </a:extLst>
          </p:cNvPr>
          <p:cNvSpPr/>
          <p:nvPr/>
        </p:nvSpPr>
        <p:spPr bwMode="auto">
          <a:xfrm>
            <a:off x="6120618" y="223514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21" name="Picture 20">
            <a:extLst>
              <a:ext uri="{FF2B5EF4-FFF2-40B4-BE49-F238E27FC236}">
                <a16:creationId xmlns:a16="http://schemas.microsoft.com/office/drawing/2014/main" id="{5CAFE07F-C778-4088-93D3-2C1345945E1B}"/>
              </a:ext>
            </a:extLst>
          </p:cNvPr>
          <p:cNvPicPr>
            <a:picLocks noChangeAspect="1"/>
          </p:cNvPicPr>
          <p:nvPr/>
        </p:nvPicPr>
        <p:blipFill>
          <a:blip r:embed="rId12"/>
          <a:stretch>
            <a:fillRect/>
          </a:stretch>
        </p:blipFill>
        <p:spPr>
          <a:xfrm>
            <a:off x="7864552" y="3633823"/>
            <a:ext cx="1091652" cy="736230"/>
          </a:xfrm>
          <a:prstGeom prst="rect">
            <a:avLst/>
          </a:prstGeom>
        </p:spPr>
      </p:pic>
      <p:sp>
        <p:nvSpPr>
          <p:cNvPr id="26" name="TextBox 25">
            <a:extLst>
              <a:ext uri="{FF2B5EF4-FFF2-40B4-BE49-F238E27FC236}">
                <a16:creationId xmlns:a16="http://schemas.microsoft.com/office/drawing/2014/main" id="{2E53E707-423A-47E5-8BEF-794EDC2F9ED4}"/>
              </a:ext>
            </a:extLst>
          </p:cNvPr>
          <p:cNvSpPr txBox="1"/>
          <p:nvPr/>
        </p:nvSpPr>
        <p:spPr>
          <a:xfrm>
            <a:off x="8171739" y="4300297"/>
            <a:ext cx="423514" cy="523220"/>
          </a:xfrm>
          <a:prstGeom prst="rect">
            <a:avLst/>
          </a:prstGeom>
          <a:noFill/>
        </p:spPr>
        <p:txBody>
          <a:bodyPr wrap="none" rtlCol="0">
            <a:spAutoFit/>
          </a:bodyPr>
          <a:lstStyle/>
          <a:p>
            <a:r>
              <a:rPr lang="en-US"/>
              <a:t>C</a:t>
            </a:r>
          </a:p>
        </p:txBody>
      </p:sp>
      <p:pic>
        <p:nvPicPr>
          <p:cNvPr id="22" name="Picture 21">
            <a:extLst>
              <a:ext uri="{FF2B5EF4-FFF2-40B4-BE49-F238E27FC236}">
                <a16:creationId xmlns:a16="http://schemas.microsoft.com/office/drawing/2014/main" id="{25B498BC-43CE-4DD1-B3DD-C5D95D613012}"/>
              </a:ext>
            </a:extLst>
          </p:cNvPr>
          <p:cNvPicPr>
            <a:picLocks noChangeAspect="1"/>
          </p:cNvPicPr>
          <p:nvPr/>
        </p:nvPicPr>
        <p:blipFill>
          <a:blip r:embed="rId13"/>
          <a:stretch>
            <a:fillRect/>
          </a:stretch>
        </p:blipFill>
        <p:spPr>
          <a:xfrm>
            <a:off x="8976320" y="2573499"/>
            <a:ext cx="1086549" cy="855501"/>
          </a:xfrm>
          <a:prstGeom prst="rect">
            <a:avLst/>
          </a:prstGeom>
        </p:spPr>
      </p:pic>
      <p:sp>
        <p:nvSpPr>
          <p:cNvPr id="28" name="TextBox 27">
            <a:extLst>
              <a:ext uri="{FF2B5EF4-FFF2-40B4-BE49-F238E27FC236}">
                <a16:creationId xmlns:a16="http://schemas.microsoft.com/office/drawing/2014/main" id="{2F2F28B3-937C-423B-BC1F-CEE98CFF75F9}"/>
              </a:ext>
            </a:extLst>
          </p:cNvPr>
          <p:cNvSpPr txBox="1"/>
          <p:nvPr/>
        </p:nvSpPr>
        <p:spPr>
          <a:xfrm>
            <a:off x="9344894" y="3356992"/>
            <a:ext cx="444352" cy="523220"/>
          </a:xfrm>
          <a:prstGeom prst="rect">
            <a:avLst/>
          </a:prstGeom>
          <a:noFill/>
        </p:spPr>
        <p:txBody>
          <a:bodyPr wrap="none" rtlCol="0">
            <a:spAutoFit/>
          </a:bodyPr>
          <a:lstStyle/>
          <a:p>
            <a:r>
              <a:rPr lang="en-US"/>
              <a:t>D</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F37B7896-8E3F-4657-B999-7A7467B89858}"/>
                  </a:ext>
                </a:extLst>
              </p:cNvPr>
              <p:cNvSpPr txBox="1"/>
              <p:nvPr/>
            </p:nvSpPr>
            <p:spPr>
              <a:xfrm>
                <a:off x="9320821" y="3933056"/>
                <a:ext cx="567463" cy="61555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000" b="1" i="1" smtClean="0">
                          <a:latin typeface="Cambria Math" panose="02040503050406030204" pitchFamily="18" charset="0"/>
                          <a:ea typeface="Cambria Math" panose="02040503050406030204" pitchFamily="18" charset="0"/>
                        </a:rPr>
                        <m:t>⋯</m:t>
                      </m:r>
                    </m:oMath>
                  </m:oMathPara>
                </a14:m>
                <a:endParaRPr lang="en-US" sz="4000" b="1"/>
              </a:p>
            </p:txBody>
          </p:sp>
        </mc:Choice>
        <mc:Fallback>
          <p:sp>
            <p:nvSpPr>
              <p:cNvPr id="27" name="TextBox 26">
                <a:extLst>
                  <a:ext uri="{FF2B5EF4-FFF2-40B4-BE49-F238E27FC236}">
                    <a16:creationId xmlns:a16="http://schemas.microsoft.com/office/drawing/2014/main" id="{F37B7896-8E3F-4657-B999-7A7467B89858}"/>
                  </a:ext>
                </a:extLst>
              </p:cNvPr>
              <p:cNvSpPr txBox="1">
                <a:spLocks noRot="1" noChangeAspect="1" noMove="1" noResize="1" noEditPoints="1" noAdjustHandles="1" noChangeArrowheads="1" noChangeShapeType="1" noTextEdit="1"/>
              </p:cNvSpPr>
              <p:nvPr/>
            </p:nvSpPr>
            <p:spPr>
              <a:xfrm>
                <a:off x="9320821" y="3933056"/>
                <a:ext cx="567463" cy="615553"/>
              </a:xfrm>
              <a:prstGeom prst="rect">
                <a:avLst/>
              </a:prstGeom>
              <a:blipFill>
                <a:blip r:embed="rId14"/>
                <a:stretch>
                  <a:fillRect/>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2E34AD3F-B649-480D-8721-6723C4CC1CCB}"/>
              </a:ext>
            </a:extLst>
          </p:cNvPr>
          <p:cNvCxnSpPr/>
          <p:nvPr/>
        </p:nvCxnSpPr>
        <p:spPr bwMode="auto">
          <a:xfrm>
            <a:off x="6691240" y="4541949"/>
            <a:ext cx="36631" cy="1998545"/>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9947364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3472" y="116632"/>
            <a:ext cx="8229600" cy="553998"/>
          </a:xfrm>
        </p:spPr>
        <p:txBody>
          <a:bodyPr wrap="square">
            <a:noAutofit/>
          </a:bodyPr>
          <a:lstStyle/>
          <a:p>
            <a:r>
              <a:rPr lang="en-US" altLang="en-US" sz="3600">
                <a:ea typeface="ヒラギノ角ゴ Pro W3" charset="-128"/>
              </a:rPr>
              <a:t>Digital Signature Properties</a:t>
            </a:r>
            <a:endParaRPr lang="en-US" sz="3600"/>
          </a:p>
        </p:txBody>
      </p:sp>
      <p:sp>
        <p:nvSpPr>
          <p:cNvPr id="4" name="Content Placeholder 3"/>
          <p:cNvSpPr>
            <a:spLocks noGrp="1"/>
          </p:cNvSpPr>
          <p:nvPr>
            <p:ph idx="1"/>
          </p:nvPr>
        </p:nvSpPr>
        <p:spPr>
          <a:xfrm>
            <a:off x="623392" y="980728"/>
            <a:ext cx="11305256" cy="3762310"/>
          </a:xfrm>
        </p:spPr>
        <p:txBody>
          <a:bodyPr/>
          <a:lstStyle/>
          <a:p>
            <a:pPr lvl="0">
              <a:lnSpc>
                <a:spcPct val="150000"/>
              </a:lnSpc>
            </a:pPr>
            <a:r>
              <a:rPr lang="en-US" sz="2600" b="1">
                <a:latin typeface="Tahoma" panose="020B0604030504040204" pitchFamily="34" charset="0"/>
                <a:ea typeface="Tahoma" panose="020B0604030504040204" pitchFamily="34" charset="0"/>
                <a:cs typeface="Tahoma" panose="020B0604030504040204" pitchFamily="34" charset="0"/>
              </a:rPr>
              <a:t>Goals: </a:t>
            </a:r>
          </a:p>
          <a:p>
            <a:pPr lvl="1">
              <a:lnSpc>
                <a:spcPct val="150000"/>
              </a:lnSpc>
            </a:pPr>
            <a:r>
              <a:rPr lang="en-US" sz="2600">
                <a:latin typeface="Tahoma" panose="020B0604030504040204" pitchFamily="34" charset="0"/>
                <a:ea typeface="Tahoma" panose="020B0604030504040204" pitchFamily="34" charset="0"/>
                <a:cs typeface="Tahoma" panose="020B0604030504040204" pitchFamily="34" charset="0"/>
              </a:rPr>
              <a:t> </a:t>
            </a:r>
            <a:r>
              <a:rPr lang="en-AU" sz="2600">
                <a:latin typeface="Tahoma" panose="020B0604030504040204" pitchFamily="34" charset="0"/>
                <a:ea typeface="Tahoma" panose="020B0604030504040204" pitchFamily="34" charset="0"/>
                <a:cs typeface="Tahoma" panose="020B0604030504040204" pitchFamily="34" charset="0"/>
              </a:rPr>
              <a:t>It must be verifiable </a:t>
            </a:r>
            <a:r>
              <a:rPr lang="en-US" sz="2600">
                <a:latin typeface="Tahoma" panose="020B0604030504040204" pitchFamily="34" charset="0"/>
                <a:ea typeface="Tahoma" panose="020B0604030504040204" pitchFamily="34" charset="0"/>
                <a:cs typeface="Tahoma" panose="020B0604030504040204" pitchFamily="34" charset="0"/>
              </a:rPr>
              <a:t>the author (signer);</a:t>
            </a:r>
          </a:p>
          <a:p>
            <a:pPr lvl="1">
              <a:lnSpc>
                <a:spcPct val="150000"/>
              </a:lnSpc>
            </a:pPr>
            <a:r>
              <a:rPr lang="en-US" sz="2600">
                <a:latin typeface="Tahoma" panose="020B0604030504040204" pitchFamily="34" charset="0"/>
                <a:ea typeface="Tahoma" panose="020B0604030504040204" pitchFamily="34" charset="0"/>
                <a:cs typeface="Tahoma" panose="020B0604030504040204" pitchFamily="34" charset="0"/>
              </a:rPr>
              <a:t> </a:t>
            </a:r>
            <a:r>
              <a:rPr lang="en-AU" sz="2600">
                <a:latin typeface="Tahoma" panose="020B0604030504040204" pitchFamily="34" charset="0"/>
                <a:ea typeface="Tahoma" panose="020B0604030504040204" pitchFamily="34" charset="0"/>
                <a:cs typeface="Tahoma" panose="020B0604030504040204" pitchFamily="34" charset="0"/>
              </a:rPr>
              <a:t>It must be verifiable </a:t>
            </a:r>
            <a:r>
              <a:rPr lang="en-US" sz="2600">
                <a:latin typeface="Tahoma" panose="020B0604030504040204" pitchFamily="34" charset="0"/>
                <a:ea typeface="Tahoma" panose="020B0604030504040204" pitchFamily="34" charset="0"/>
                <a:cs typeface="Tahoma" panose="020B0604030504040204" pitchFamily="34" charset="0"/>
              </a:rPr>
              <a:t>the </a:t>
            </a:r>
            <a:r>
              <a:rPr lang="en-US" sz="2600">
                <a:solidFill>
                  <a:srgbClr val="FF0000"/>
                </a:solidFill>
                <a:latin typeface="Tahoma" panose="020B0604030504040204" pitchFamily="34" charset="0"/>
                <a:ea typeface="Tahoma" panose="020B0604030504040204" pitchFamily="34" charset="0"/>
                <a:cs typeface="Tahoma" panose="020B0604030504040204" pitchFamily="34" charset="0"/>
              </a:rPr>
              <a:t>content integrity and time </a:t>
            </a:r>
            <a:r>
              <a:rPr lang="en-US" sz="2600">
                <a:latin typeface="Tahoma" panose="020B0604030504040204" pitchFamily="34" charset="0"/>
                <a:ea typeface="Tahoma" panose="020B0604030504040204" pitchFamily="34" charset="0"/>
                <a:cs typeface="Tahoma" panose="020B0604030504040204" pitchFamily="34" charset="0"/>
              </a:rPr>
              <a:t>of the signature;</a:t>
            </a:r>
          </a:p>
          <a:p>
            <a:pPr lvl="1">
              <a:lnSpc>
                <a:spcPct val="150000"/>
              </a:lnSpc>
            </a:pPr>
            <a:r>
              <a:rPr lang="en-AU" sz="2600">
                <a:latin typeface="Tahoma" panose="020B0604030504040204" pitchFamily="34" charset="0"/>
                <a:ea typeface="Tahoma" panose="020B0604030504040204" pitchFamily="34" charset="0"/>
                <a:cs typeface="Tahoma" panose="020B0604030504040204" pitchFamily="34" charset="0"/>
              </a:rPr>
              <a:t> It must be verifiable by </a:t>
            </a:r>
            <a:r>
              <a:rPr lang="en-AU" sz="2600" b="1">
                <a:latin typeface="Tahoma" panose="020B0604030504040204" pitchFamily="34" charset="0"/>
                <a:ea typeface="Tahoma" panose="020B0604030504040204" pitchFamily="34" charset="0"/>
                <a:cs typeface="Tahoma" panose="020B0604030504040204" pitchFamily="34" charset="0"/>
              </a:rPr>
              <a:t>third parties </a:t>
            </a:r>
            <a:r>
              <a:rPr lang="en-AU" sz="2600">
                <a:latin typeface="Tahoma" panose="020B0604030504040204" pitchFamily="34" charset="0"/>
                <a:ea typeface="Tahoma" panose="020B0604030504040204" pitchFamily="34" charset="0"/>
                <a:cs typeface="Tahoma" panose="020B0604030504040204" pitchFamily="34" charset="0"/>
              </a:rPr>
              <a:t>(to resolve disputes);</a:t>
            </a:r>
          </a:p>
        </p:txBody>
      </p:sp>
    </p:spTree>
    <p:extLst>
      <p:ext uri="{BB962C8B-B14F-4D97-AF65-F5344CB8AC3E}">
        <p14:creationId xmlns:p14="http://schemas.microsoft.com/office/powerpoint/2010/main" val="1383316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452070" y="74641"/>
            <a:ext cx="7344816" cy="792163"/>
          </a:xfrm>
        </p:spPr>
        <p:txBody>
          <a:bodyPr/>
          <a:lstStyle/>
          <a:p>
            <a:pPr eaLnBrk="1" hangingPunct="1"/>
            <a:r>
              <a:rPr lang="en-GB" altLang="en-US"/>
              <a:t>Digital signature algorithms</a:t>
            </a:r>
          </a:p>
        </p:txBody>
      </p:sp>
      <mc:AlternateContent xmlns:mc="http://schemas.openxmlformats.org/markup-compatibility/2006">
        <mc:Choice xmlns:a14="http://schemas.microsoft.com/office/drawing/2010/main" Requires="a14">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623392" y="922421"/>
                <a:ext cx="11305256" cy="5242883"/>
              </a:xfrm>
            </p:spPr>
            <p:txBody>
              <a:bodyPr/>
              <a:lstStyle/>
              <a:p>
                <a:pPr marL="0" indent="0" eaLnBrk="1" hangingPunct="1">
                  <a:spcBef>
                    <a:spcPct val="25000"/>
                  </a:spcBef>
                  <a:buNone/>
                </a:pPr>
                <a:r>
                  <a:rPr lang="en-US" sz="2800"/>
                  <a:t>1. Setup system parameters (hash,…)</a:t>
                </a:r>
              </a:p>
              <a:p>
                <a:pPr marL="0" indent="0" eaLnBrk="1" hangingPunct="1">
                  <a:spcBef>
                    <a:spcPct val="25000"/>
                  </a:spcBef>
                  <a:buNone/>
                </a:pPr>
                <a:r>
                  <a:rPr lang="en-US" sz="2800"/>
                  <a:t>2. Key generation and distribution: input </a:t>
                </a:r>
                <a14:m>
                  <m:oMath xmlns:m="http://schemas.openxmlformats.org/officeDocument/2006/math">
                    <m:r>
                      <a:rPr lang="en-US" sz="2800" b="0" i="1" smtClean="0">
                        <a:latin typeface="Cambria Math" panose="02040503050406030204" pitchFamily="18" charset="0"/>
                      </a:rPr>
                      <m:t>𝜆</m:t>
                    </m:r>
                  </m:oMath>
                </a14:m>
                <a:endParaRPr lang="en-US" sz="2800"/>
              </a:p>
              <a:p>
                <a:pPr marL="0" indent="0" eaLnBrk="1" hangingPunct="1">
                  <a:spcBef>
                    <a:spcPct val="25000"/>
                  </a:spcBef>
                  <a:buNone/>
                </a:pPr>
                <a14:m>
                  <m:oMath xmlns:m="http://schemas.openxmlformats.org/officeDocument/2006/math">
                    <m:r>
                      <a:rPr lang="en-US" sz="2800" b="0" i="1" smtClean="0">
                        <a:solidFill>
                          <a:srgbClr val="FF0000"/>
                        </a:solidFill>
                        <a:latin typeface="Cambria Math" panose="02040503050406030204" pitchFamily="18" charset="0"/>
                      </a:rPr>
                      <m:t>𝑆</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𝐺𝑒𝑛</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 </m:t>
                        </m:r>
                        <m:r>
                          <a:rPr lang="en-US" sz="2800" b="0" i="1" smtClean="0">
                            <a:solidFill>
                              <a:srgbClr val="FF0000"/>
                            </a:solidFill>
                            <a:latin typeface="Cambria Math" panose="02040503050406030204" pitchFamily="18" charset="0"/>
                            <a:ea typeface="Cambria Math" panose="02040503050406030204" pitchFamily="18" charset="0"/>
                          </a:rPr>
                          <m:t>𝜆</m:t>
                        </m:r>
                      </m:e>
                    </m:d>
                    <m:r>
                      <a:rPr lang="en-US" sz="2800" b="0" i="0" smtClean="0">
                        <a:solidFill>
                          <a:srgbClr val="FF0000"/>
                        </a:solidFill>
                        <a:latin typeface="Cambria Math" panose="02040503050406030204" pitchFamily="18" charset="0"/>
                        <a:ea typeface="Cambria Math" panose="02040503050406030204" pitchFamily="18" charset="0"/>
                      </a:rPr>
                      <m:t>;</m:t>
                    </m:r>
                  </m:oMath>
                </a14:m>
                <a:r>
                  <a:rPr lang="en-US" sz="2800">
                    <a:solidFill>
                      <a:srgbClr val="FF0000"/>
                    </a:solidFill>
                  </a:rPr>
                  <a:t> </a:t>
                </a:r>
                <a14:m>
                  <m:oMath xmlns:m="http://schemas.openxmlformats.org/officeDocument/2006/math">
                    <m:r>
                      <a:rPr lang="en-US" sz="2800" b="0" i="1" smtClean="0">
                        <a:solidFill>
                          <a:srgbClr val="FF0000"/>
                        </a:solidFill>
                        <a:latin typeface="Cambria Math" panose="02040503050406030204" pitchFamily="18" charset="0"/>
                      </a:rPr>
                      <m:t>𝑃</m:t>
                    </m:r>
                    <m:sSub>
                      <m:sSubPr>
                        <m:ctrlPr>
                          <a:rPr lang="en-US" sz="2800" b="0" i="1" smtClean="0">
                            <a:solidFill>
                              <a:srgbClr val="FF0000"/>
                            </a:solidFill>
                            <a:latin typeface="Cambria Math" panose="02040503050406030204" pitchFamily="18" charset="0"/>
                          </a:rPr>
                        </m:ctrlPr>
                      </m:sSubPr>
                      <m:e>
                        <m:r>
                          <a:rPr lang="en-US" sz="2800" b="0" i="1" smtClean="0">
                            <a:solidFill>
                              <a:srgbClr val="FF0000"/>
                            </a:solidFill>
                            <a:latin typeface="Cambria Math" panose="02040503050406030204" pitchFamily="18" charset="0"/>
                          </a:rPr>
                          <m:t>𝐾</m:t>
                        </m:r>
                      </m:e>
                      <m:sub>
                        <m:r>
                          <a:rPr lang="en-US" sz="2800" b="0" i="1" smtClean="0">
                            <a:solidFill>
                              <a:srgbClr val="FF0000"/>
                            </a:solidFill>
                            <a:latin typeface="Cambria Math" panose="02040503050406030204" pitchFamily="18" charset="0"/>
                          </a:rPr>
                          <m:t>𝐴</m:t>
                        </m:r>
                      </m:sub>
                    </m:sSub>
                  </m:oMath>
                </a14:m>
                <a:r>
                  <a:rPr lang="en-US" sz="2800">
                    <a:solidFill>
                      <a:srgbClr val="FF0000"/>
                    </a:solidFill>
                    <a:ea typeface="Cambria Math" panose="02040503050406030204" pitchFamily="18" charset="0"/>
                  </a:rPr>
                  <a:t> </a:t>
                </a:r>
                <a14:m>
                  <m:oMath xmlns:m="http://schemas.openxmlformats.org/officeDocument/2006/math">
                    <m:r>
                      <a:rPr lang="en-US" sz="2800" i="1">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𝐺𝑒𝑛</m:t>
                    </m:r>
                    <m:r>
                      <a:rPr lang="en-US" sz="2800" i="1">
                        <a:solidFill>
                          <a:srgbClr val="FF0000"/>
                        </a:solidFill>
                        <a:latin typeface="Cambria Math" panose="02040503050406030204" pitchFamily="18" charset="0"/>
                        <a:ea typeface="Cambria Math" panose="02040503050406030204" pitchFamily="18" charset="0"/>
                      </a:rPr>
                      <m:t>( </m:t>
                    </m:r>
                    <m:r>
                      <a:rPr lang="en-US" sz="2800" i="1">
                        <a:solidFill>
                          <a:srgbClr val="FF0000"/>
                        </a:solidFill>
                        <a:latin typeface="Cambria Math" panose="02040503050406030204" pitchFamily="18" charset="0"/>
                        <a:ea typeface="Cambria Math" panose="02040503050406030204" pitchFamily="18" charset="0"/>
                      </a:rPr>
                      <m:t>𝜆</m:t>
                    </m:r>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𝑆</m:t>
                    </m:r>
                    <m:sSub>
                      <m:sSubPr>
                        <m:ctrlPr>
                          <a:rPr lang="en-US" sz="2800" b="0" i="1" smtClean="0">
                            <a:solidFill>
                              <a:srgbClr val="FF0000"/>
                            </a:solidFill>
                            <a:latin typeface="Cambria Math" panose="02040503050406030204" pitchFamily="18" charset="0"/>
                            <a:ea typeface="Cambria Math" panose="02040503050406030204" pitchFamily="18" charset="0"/>
                          </a:rPr>
                        </m:ctrlPr>
                      </m:sSubPr>
                      <m:e>
                        <m:r>
                          <a:rPr lang="en-US" sz="2800" b="0" i="1" smtClean="0">
                            <a:solidFill>
                              <a:srgbClr val="FF0000"/>
                            </a:solidFill>
                            <a:latin typeface="Cambria Math" panose="02040503050406030204" pitchFamily="18" charset="0"/>
                            <a:ea typeface="Cambria Math" panose="02040503050406030204" pitchFamily="18" charset="0"/>
                          </a:rPr>
                          <m:t>𝐾</m:t>
                        </m:r>
                      </m:e>
                      <m:sub>
                        <m:r>
                          <a:rPr lang="en-US" sz="2800" b="0" i="1" smtClean="0">
                            <a:solidFill>
                              <a:srgbClr val="FF0000"/>
                            </a:solidFill>
                            <a:latin typeface="Cambria Math" panose="02040503050406030204" pitchFamily="18" charset="0"/>
                            <a:ea typeface="Cambria Math" panose="02040503050406030204" pitchFamily="18" charset="0"/>
                          </a:rPr>
                          <m:t>𝐴</m:t>
                        </m:r>
                      </m:sub>
                    </m:sSub>
                    <m:r>
                      <a:rPr lang="en-US" sz="2800" i="1">
                        <a:solidFill>
                          <a:srgbClr val="FF0000"/>
                        </a:solidFill>
                        <a:latin typeface="Cambria Math" panose="02040503050406030204" pitchFamily="18" charset="0"/>
                        <a:ea typeface="Cambria Math" panose="02040503050406030204" pitchFamily="18" charset="0"/>
                      </a:rPr>
                      <m:t>)</m:t>
                    </m:r>
                  </m:oMath>
                </a14:m>
                <a:endParaRPr lang="en-US" sz="2800">
                  <a:solidFill>
                    <a:srgbClr val="FF0000"/>
                  </a:solidFill>
                </a:endParaRPr>
              </a:p>
              <a:p>
                <a:pPr marL="0" indent="0" eaLnBrk="1" hangingPunct="1">
                  <a:spcBef>
                    <a:spcPct val="25000"/>
                  </a:spcBef>
                  <a:buNone/>
                </a:pPr>
                <a:r>
                  <a:rPr lang="en-US" sz="2800"/>
                  <a:t>3. Signer signs and send out the message</a:t>
                </a:r>
              </a:p>
              <a:p>
                <a:pPr marL="0" indent="0" eaLnBrk="1" hangingPunct="1">
                  <a:spcBef>
                    <a:spcPct val="25000"/>
                  </a:spcBef>
                  <a:buNone/>
                </a:pPr>
                <a:r>
                  <a:rPr lang="en-US" sz="2800"/>
                  <a:t>Input: </a:t>
                </a:r>
                <a14:m>
                  <m:oMath xmlns:m="http://schemas.openxmlformats.org/officeDocument/2006/math">
                    <m:r>
                      <a:rPr lang="en-US" sz="2800" b="0" i="1" smtClean="0">
                        <a:latin typeface="Cambria Math" panose="02040503050406030204" pitchFamily="18" charset="0"/>
                      </a:rPr>
                      <m:t>𝑚</m:t>
                    </m:r>
                  </m:oMath>
                </a14:m>
                <a:endParaRPr lang="en-US" sz="2800" b="0" i="1">
                  <a:latin typeface="Cambria Math" panose="02040503050406030204" pitchFamily="18" charset="0"/>
                </a:endParaRPr>
              </a:p>
              <a:p>
                <a:pPr marL="0" indent="0" eaLnBrk="1" hangingPunct="1">
                  <a:spcBef>
                    <a:spcPct val="25000"/>
                  </a:spcBef>
                  <a:buNone/>
                </a:pPr>
                <a:r>
                  <a:rPr lang="en-US" sz="2800"/>
                  <a:t>s</a:t>
                </a:r>
                <a:r>
                  <a:rPr lang="en-US" sz="2800" b="0"/>
                  <a:t>ign: </a:t>
                </a:r>
                <a14:m>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𝑠𝑖𝑔𝑛</m:t>
                    </m:r>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𝑆</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b="0" i="1" smtClean="0">
                        <a:latin typeface="Cambria Math" panose="02040503050406030204" pitchFamily="18" charset="0"/>
                      </a:rPr>
                      <m:t>)</m:t>
                    </m:r>
                  </m:oMath>
                </a14:m>
                <a:r>
                  <a:rPr lang="en-US" sz="2800"/>
                  <a:t> </a:t>
                </a:r>
                <a:r>
                  <a:rPr lang="en-US" sz="2800">
                    <a:sym typeface="Wingdings" panose="05000000000000000000" pitchFamily="2" charset="2"/>
                  </a:rPr>
                  <a:t> h(m)</a:t>
                </a:r>
                <a:endParaRPr lang="en-US" sz="2800"/>
              </a:p>
              <a:p>
                <a:pPr marL="0" indent="0" eaLnBrk="1" hangingPunct="1">
                  <a:spcBef>
                    <a:spcPct val="25000"/>
                  </a:spcBef>
                  <a:buNone/>
                </a:pPr>
                <a:r>
                  <a:rPr lang="en-US" sz="2800"/>
                  <a:t>Send out: </a:t>
                </a:r>
                <a14:m>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r>
                  <a:rPr lang="en-US" sz="2800"/>
                  <a:t> (Itext7, QR,…)</a:t>
                </a:r>
              </a:p>
              <a:p>
                <a:pPr marL="0" indent="0" eaLnBrk="1" hangingPunct="1">
                  <a:spcBef>
                    <a:spcPct val="25000"/>
                  </a:spcBef>
                  <a:buNone/>
                </a:pPr>
                <a:r>
                  <a:rPr lang="en-US" sz="2800"/>
                  <a:t>4. Users verify message</a:t>
                </a:r>
              </a:p>
              <a:p>
                <a:pPr marL="0" indent="0" algn="r" eaLnBrk="1" hangingPunct="1">
                  <a:spcBef>
                    <a:spcPct val="25000"/>
                  </a:spcBef>
                  <a:buNone/>
                </a:pPr>
                <a:r>
                  <a:rPr lang="en-US" sz="2800"/>
                  <a:t>Input: </a:t>
                </a:r>
                <a14:m>
                  <m:oMath xmlns:m="http://schemas.openxmlformats.org/officeDocument/2006/math">
                    <m:r>
                      <a:rPr lang="en-US" sz="2800" b="0" i="0" smtClean="0">
                        <a:latin typeface="Cambria Math" panose="02040503050406030204" pitchFamily="18" charset="0"/>
                      </a:rPr>
                      <m:t>(</m:t>
                    </m:r>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oMath>
                </a14:m>
                <a:endParaRPr lang="en-US" sz="2800"/>
              </a:p>
              <a:p>
                <a:pPr marL="0" indent="0" eaLnBrk="1" hangingPunct="1">
                  <a:spcBef>
                    <a:spcPct val="25000"/>
                  </a:spcBef>
                  <a:buNone/>
                </a:pPr>
                <a:r>
                  <a:rPr lang="en-US" sz="2800"/>
                  <a:t>Verify: </a:t>
                </a:r>
                <a14:m>
                  <m:oMath xmlns:m="http://schemas.openxmlformats.org/officeDocument/2006/math">
                    <m:r>
                      <a:rPr lang="en-US" sz="2800" b="0" i="1" smtClean="0">
                        <a:latin typeface="Cambria Math" panose="02040503050406030204" pitchFamily="18" charset="0"/>
                      </a:rPr>
                      <m:t>𝑣𝑒𝑟𝑖𝑓𝑦</m:t>
                    </m:r>
                    <m:r>
                      <a:rPr lang="en-US" sz="2800" i="1">
                        <a:latin typeface="Cambria Math" panose="02040503050406030204" pitchFamily="18" charset="0"/>
                      </a:rPr>
                      <m:t>(</m:t>
                    </m:r>
                    <m:r>
                      <a:rPr lang="en-US" sz="2800" i="1">
                        <a:latin typeface="Cambria Math" panose="02040503050406030204" pitchFamily="18" charset="0"/>
                      </a:rPr>
                      <m:t>𝑚</m:t>
                    </m:r>
                    <m:r>
                      <a:rPr lang="en-US" sz="2800" b="0" i="1" smtClean="0">
                        <a:latin typeface="Cambria Math" panose="02040503050406030204" pitchFamily="18" charset="0"/>
                      </a:rPr>
                      <m:t>′</m:t>
                    </m:r>
                    <m:r>
                      <a:rPr lang="en-US" sz="2800" i="1">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𝑃</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𝐾</m:t>
                        </m:r>
                      </m:e>
                      <m:sub>
                        <m:r>
                          <a:rPr lang="en-US" sz="2800" b="0" i="1" smtClean="0">
                            <a:latin typeface="Cambria Math" panose="02040503050406030204" pitchFamily="18" charset="0"/>
                          </a:rPr>
                          <m:t>𝐴</m:t>
                        </m:r>
                      </m:sub>
                    </m:sSub>
                    <m:r>
                      <a:rPr lang="en-US" sz="2800" i="1">
                        <a:latin typeface="Cambria Math" panose="02040503050406030204" pitchFamily="18" charset="0"/>
                      </a:rPr>
                      <m:t>)</m:t>
                    </m:r>
                  </m:oMath>
                </a14:m>
                <a:endParaRPr lang="en-US" sz="2800"/>
              </a:p>
              <a:p>
                <a:pPr marL="0" indent="0" eaLnBrk="1" hangingPunct="1">
                  <a:spcBef>
                    <a:spcPct val="25000"/>
                  </a:spcBef>
                  <a:buNone/>
                </a:pPr>
                <a:endParaRPr lang="en-US" sz="2800"/>
              </a:p>
            </p:txBody>
          </p:sp>
        </mc:Choice>
        <mc:Fallback>
          <p:sp>
            <p:nvSpPr>
              <p:cNvPr id="9219" name="Rectangle 3">
                <a:extLst>
                  <a:ext uri="{FF2B5EF4-FFF2-40B4-BE49-F238E27FC236}">
                    <a16:creationId xmlns:a16="http://schemas.microsoft.com/office/drawing/2014/main" id="{7ECBA633-F0F9-4B37-8675-A34CE05642B9}"/>
                  </a:ext>
                </a:extLst>
              </p:cNvPr>
              <p:cNvSpPr>
                <a:spLocks noGrp="1" noRot="1" noChangeAspect="1" noMove="1" noResize="1" noEditPoints="1" noAdjustHandles="1" noChangeArrowheads="1" noChangeShapeType="1" noTextEdit="1"/>
              </p:cNvSpPr>
              <p:nvPr>
                <p:ph idx="1"/>
              </p:nvPr>
            </p:nvSpPr>
            <p:spPr>
              <a:xfrm>
                <a:off x="623392" y="922421"/>
                <a:ext cx="11305256" cy="5242883"/>
              </a:xfrm>
              <a:blipFill>
                <a:blip r:embed="rId3"/>
                <a:stretch>
                  <a:fillRect l="-1078" t="-1163" b="-4651"/>
                </a:stretch>
              </a:blipFill>
            </p:spPr>
            <p:txBody>
              <a:bodyPr/>
              <a:lstStyle/>
              <a:p>
                <a:r>
                  <a:rPr lang="en-US">
                    <a:noFill/>
                  </a:rPr>
                  <a:t> </a:t>
                </a:r>
              </a:p>
            </p:txBody>
          </p:sp>
        </mc:Fallback>
      </mc:AlternateContent>
      <p:pic>
        <p:nvPicPr>
          <p:cNvPr id="4" name="Picture 4" descr="j0312092">
            <a:extLst>
              <a:ext uri="{FF2B5EF4-FFF2-40B4-BE49-F238E27FC236}">
                <a16:creationId xmlns:a16="http://schemas.microsoft.com/office/drawing/2014/main" id="{CC6F4B4E-E4C6-4C08-8A34-DC636CCB15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52654" y="1242871"/>
            <a:ext cx="11684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j0223594">
            <a:extLst>
              <a:ext uri="{FF2B5EF4-FFF2-40B4-BE49-F238E27FC236}">
                <a16:creationId xmlns:a16="http://schemas.microsoft.com/office/drawing/2014/main" id="{30BC2E6D-FEAD-405B-B430-87BCC4302A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7488" y="4005031"/>
            <a:ext cx="89535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D1C12E29-F5C0-4726-9F35-D469FAFB90E3}"/>
                  </a:ext>
                </a:extLst>
              </p:cNvPr>
              <p:cNvSpPr txBox="1"/>
              <p:nvPr/>
            </p:nvSpPr>
            <p:spPr>
              <a:xfrm>
                <a:off x="8448599" y="719651"/>
                <a:ext cx="1542730" cy="523220"/>
              </a:xfrm>
              <a:prstGeom prst="rect">
                <a:avLst/>
              </a:prstGeom>
              <a:noFill/>
            </p:spPr>
            <p:txBody>
              <a:bodyPr wrap="none" rtlCol="0">
                <a:spAutoFit/>
              </a:bodyPr>
              <a:lstStyle/>
              <a:p>
                <a:r>
                  <a:rPr lang="en-US"/>
                  <a:t>Signer: </a:t>
                </a:r>
                <a14:m>
                  <m:oMath xmlns:m="http://schemas.openxmlformats.org/officeDocument/2006/math">
                    <m:r>
                      <a:rPr lang="en-US" b="0" i="1" smtClean="0">
                        <a:latin typeface="Cambria Math" panose="02040503050406030204" pitchFamily="18" charset="0"/>
                      </a:rPr>
                      <m:t>𝐴</m:t>
                    </m:r>
                  </m:oMath>
                </a14:m>
                <a:endParaRPr lang="en-US"/>
              </a:p>
            </p:txBody>
          </p:sp>
        </mc:Choice>
        <mc:Fallback>
          <p:sp>
            <p:nvSpPr>
              <p:cNvPr id="6" name="TextBox 5">
                <a:extLst>
                  <a:ext uri="{FF2B5EF4-FFF2-40B4-BE49-F238E27FC236}">
                    <a16:creationId xmlns:a16="http://schemas.microsoft.com/office/drawing/2014/main" id="{D1C12E29-F5C0-4726-9F35-D469FAFB90E3}"/>
                  </a:ext>
                </a:extLst>
              </p:cNvPr>
              <p:cNvSpPr txBox="1">
                <a:spLocks noRot="1" noChangeAspect="1" noMove="1" noResize="1" noEditPoints="1" noAdjustHandles="1" noChangeArrowheads="1" noChangeShapeType="1" noTextEdit="1"/>
              </p:cNvSpPr>
              <p:nvPr/>
            </p:nvSpPr>
            <p:spPr>
              <a:xfrm>
                <a:off x="8448599" y="719651"/>
                <a:ext cx="1542730" cy="523220"/>
              </a:xfrm>
              <a:prstGeom prst="rect">
                <a:avLst/>
              </a:prstGeom>
              <a:blipFill>
                <a:blip r:embed="rId6"/>
                <a:stretch>
                  <a:fillRect l="-8300" t="-11628" b="-313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2F80FF07-CE41-447B-A52D-37E1E72A062D}"/>
                  </a:ext>
                </a:extLst>
              </p:cNvPr>
              <p:cNvSpPr/>
              <p:nvPr/>
            </p:nvSpPr>
            <p:spPr>
              <a:xfrm>
                <a:off x="6740235" y="4865695"/>
                <a:ext cx="900055"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solidFill>
                            <a:schemeClr val="accent2"/>
                          </a:solidFill>
                          <a:latin typeface="Cambria Math" panose="02040503050406030204" pitchFamily="18" charset="0"/>
                        </a:rPr>
                        <m:t>𝑃</m:t>
                      </m:r>
                      <m:sSub>
                        <m:sSubPr>
                          <m:ctrlPr>
                            <a:rPr lang="en-US" i="1">
                              <a:solidFill>
                                <a:schemeClr val="accent2"/>
                              </a:solidFill>
                              <a:latin typeface="Cambria Math" panose="02040503050406030204" pitchFamily="18" charset="0"/>
                            </a:rPr>
                          </m:ctrlPr>
                        </m:sSubPr>
                        <m:e>
                          <m:r>
                            <a:rPr lang="en-US" i="1">
                              <a:solidFill>
                                <a:schemeClr val="accent2"/>
                              </a:solidFill>
                              <a:latin typeface="Cambria Math" panose="02040503050406030204" pitchFamily="18" charset="0"/>
                            </a:rPr>
                            <m:t>𝐾</m:t>
                          </m:r>
                        </m:e>
                        <m:sub>
                          <m:r>
                            <a:rPr lang="en-US" i="1">
                              <a:solidFill>
                                <a:schemeClr val="accent2"/>
                              </a:solidFill>
                              <a:latin typeface="Cambria Math" panose="02040503050406030204" pitchFamily="18" charset="0"/>
                            </a:rPr>
                            <m:t>𝐴</m:t>
                          </m:r>
                        </m:sub>
                      </m:sSub>
                    </m:oMath>
                  </m:oMathPara>
                </a14:m>
                <a:endParaRPr lang="en-US">
                  <a:solidFill>
                    <a:schemeClr val="accent2"/>
                  </a:solidFill>
                </a:endParaRPr>
              </a:p>
            </p:txBody>
          </p:sp>
        </mc:Choice>
        <mc:Fallback>
          <p:sp>
            <p:nvSpPr>
              <p:cNvPr id="7" name="Rectangle 6">
                <a:extLst>
                  <a:ext uri="{FF2B5EF4-FFF2-40B4-BE49-F238E27FC236}">
                    <a16:creationId xmlns:a16="http://schemas.microsoft.com/office/drawing/2014/main" id="{2F80FF07-CE41-447B-A52D-37E1E72A062D}"/>
                  </a:ext>
                </a:extLst>
              </p:cNvPr>
              <p:cNvSpPr>
                <a:spLocks noRot="1" noChangeAspect="1" noMove="1" noResize="1" noEditPoints="1" noAdjustHandles="1" noChangeArrowheads="1" noChangeShapeType="1" noTextEdit="1"/>
              </p:cNvSpPr>
              <p:nvPr/>
            </p:nvSpPr>
            <p:spPr>
              <a:xfrm>
                <a:off x="6740235" y="4865695"/>
                <a:ext cx="900055" cy="523220"/>
              </a:xfrm>
              <a:prstGeom prst="rect">
                <a:avLst/>
              </a:prstGeom>
              <a:blipFill>
                <a:blip r:embed="rId7"/>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EBC697B2-3A28-4B15-A5ED-63EC1CEA8F2F}"/>
              </a:ext>
            </a:extLst>
          </p:cNvPr>
          <p:cNvSpPr/>
          <p:nvPr/>
        </p:nvSpPr>
        <p:spPr bwMode="auto">
          <a:xfrm>
            <a:off x="6581673" y="4466590"/>
            <a:ext cx="1398011" cy="1207571"/>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9" name="Oval 8">
            <a:extLst>
              <a:ext uri="{FF2B5EF4-FFF2-40B4-BE49-F238E27FC236}">
                <a16:creationId xmlns:a16="http://schemas.microsoft.com/office/drawing/2014/main" id="{768D1EA3-0A82-41FE-8EA1-7707661D738D}"/>
              </a:ext>
            </a:extLst>
          </p:cNvPr>
          <p:cNvSpPr/>
          <p:nvPr/>
        </p:nvSpPr>
        <p:spPr bwMode="auto">
          <a:xfrm>
            <a:off x="6492351" y="3800108"/>
            <a:ext cx="4698316" cy="2516485"/>
          </a:xfrm>
          <a:prstGeom prst="ellips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p:pic>
        <p:nvPicPr>
          <p:cNvPr id="10" name="Picture 9">
            <a:extLst>
              <a:ext uri="{FF2B5EF4-FFF2-40B4-BE49-F238E27FC236}">
                <a16:creationId xmlns:a16="http://schemas.microsoft.com/office/drawing/2014/main" id="{C65C7D98-C22A-4339-8AF0-7C455F7110A3}"/>
              </a:ext>
            </a:extLst>
          </p:cNvPr>
          <p:cNvPicPr>
            <a:picLocks noChangeAspect="1"/>
          </p:cNvPicPr>
          <p:nvPr/>
        </p:nvPicPr>
        <p:blipFill>
          <a:blip r:embed="rId8"/>
          <a:stretch>
            <a:fillRect/>
          </a:stretch>
        </p:blipFill>
        <p:spPr>
          <a:xfrm>
            <a:off x="8236285" y="5198783"/>
            <a:ext cx="1091652" cy="736230"/>
          </a:xfrm>
          <a:prstGeom prst="rect">
            <a:avLst/>
          </a:prstGeom>
        </p:spPr>
      </p:pic>
      <p:pic>
        <p:nvPicPr>
          <p:cNvPr id="11" name="Picture 10">
            <a:extLst>
              <a:ext uri="{FF2B5EF4-FFF2-40B4-BE49-F238E27FC236}">
                <a16:creationId xmlns:a16="http://schemas.microsoft.com/office/drawing/2014/main" id="{EF52E39A-D96A-4F48-9F6B-1E6AD268B04E}"/>
              </a:ext>
            </a:extLst>
          </p:cNvPr>
          <p:cNvPicPr>
            <a:picLocks noChangeAspect="1"/>
          </p:cNvPicPr>
          <p:nvPr/>
        </p:nvPicPr>
        <p:blipFill>
          <a:blip r:embed="rId9"/>
          <a:stretch>
            <a:fillRect/>
          </a:stretch>
        </p:blipFill>
        <p:spPr>
          <a:xfrm>
            <a:off x="9348053" y="4138459"/>
            <a:ext cx="1086549" cy="855501"/>
          </a:xfrm>
          <a:prstGeom prst="rect">
            <a:avLst/>
          </a:prstGeom>
        </p:spPr>
      </p:pic>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52167D74-A178-4D64-855B-B444E5B16EFA}"/>
                  </a:ext>
                </a:extLst>
              </p:cNvPr>
              <p:cNvSpPr txBox="1"/>
              <p:nvPr/>
            </p:nvSpPr>
            <p:spPr>
              <a:xfrm>
                <a:off x="9621054" y="1365394"/>
                <a:ext cx="58195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a:p>
            </p:txBody>
          </p:sp>
        </mc:Choice>
        <mc:Fallback>
          <p:sp>
            <p:nvSpPr>
              <p:cNvPr id="2" name="TextBox 1">
                <a:extLst>
                  <a:ext uri="{FF2B5EF4-FFF2-40B4-BE49-F238E27FC236}">
                    <a16:creationId xmlns:a16="http://schemas.microsoft.com/office/drawing/2014/main" id="{52167D74-A178-4D64-855B-B444E5B16EFA}"/>
                  </a:ext>
                </a:extLst>
              </p:cNvPr>
              <p:cNvSpPr txBox="1">
                <a:spLocks noRot="1" noChangeAspect="1" noMove="1" noResize="1" noEditPoints="1" noAdjustHandles="1" noChangeArrowheads="1" noChangeShapeType="1" noTextEdit="1"/>
              </p:cNvSpPr>
              <p:nvPr/>
            </p:nvSpPr>
            <p:spPr>
              <a:xfrm>
                <a:off x="9621054" y="1365394"/>
                <a:ext cx="581954" cy="523220"/>
              </a:xfrm>
              <a:prstGeom prst="rect">
                <a:avLst/>
              </a:prstGeom>
              <a:blipFill>
                <a:blip r:embed="rId10"/>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3BE45B7-9B5F-4A94-A382-E744C1B0CD71}"/>
              </a:ext>
            </a:extLst>
          </p:cNvPr>
          <p:cNvSpPr txBox="1"/>
          <p:nvPr/>
        </p:nvSpPr>
        <p:spPr>
          <a:xfrm>
            <a:off x="10689568" y="5881284"/>
            <a:ext cx="1002197" cy="523220"/>
          </a:xfrm>
          <a:prstGeom prst="rect">
            <a:avLst/>
          </a:prstGeom>
          <a:noFill/>
        </p:spPr>
        <p:txBody>
          <a:bodyPr wrap="none" rtlCol="0">
            <a:spAutoFit/>
          </a:bodyPr>
          <a:lstStyle/>
          <a:p>
            <a:r>
              <a:rPr lang="en-US"/>
              <a:t>Users</a:t>
            </a:r>
          </a:p>
        </p:txBody>
      </p:sp>
      <p:sp>
        <p:nvSpPr>
          <p:cNvPr id="3" name="Arrow: Down 2">
            <a:extLst>
              <a:ext uri="{FF2B5EF4-FFF2-40B4-BE49-F238E27FC236}">
                <a16:creationId xmlns:a16="http://schemas.microsoft.com/office/drawing/2014/main" id="{8BBC2C08-B12A-4F2E-9ED9-ADE3D9F5D5B0}"/>
              </a:ext>
            </a:extLst>
          </p:cNvPr>
          <p:cNvSpPr/>
          <p:nvPr/>
        </p:nvSpPr>
        <p:spPr bwMode="auto">
          <a:xfrm>
            <a:off x="8841510" y="2350885"/>
            <a:ext cx="475115" cy="1169871"/>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pitchFamily="18" charset="0"/>
            </a:endParaRPr>
          </a:p>
        </p:txBody>
      </p: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8EEA0B31-A140-4128-9925-6D510A5557BE}"/>
                  </a:ext>
                </a:extLst>
              </p:cNvPr>
              <p:cNvSpPr txBox="1"/>
              <p:nvPr/>
            </p:nvSpPr>
            <p:spPr>
              <a:xfrm>
                <a:off x="9348053" y="2574651"/>
                <a:ext cx="222060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𝑡𝑎𝑔</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m:oMathPara>
                </a14:m>
                <a:endParaRPr lang="en-US"/>
              </a:p>
            </p:txBody>
          </p:sp>
        </mc:Choice>
        <mc:Fallback>
          <p:sp>
            <p:nvSpPr>
              <p:cNvPr id="15" name="TextBox 14">
                <a:extLst>
                  <a:ext uri="{FF2B5EF4-FFF2-40B4-BE49-F238E27FC236}">
                    <a16:creationId xmlns:a16="http://schemas.microsoft.com/office/drawing/2014/main" id="{8EEA0B31-A140-4128-9925-6D510A5557BE}"/>
                  </a:ext>
                </a:extLst>
              </p:cNvPr>
              <p:cNvSpPr txBox="1">
                <a:spLocks noRot="1" noChangeAspect="1" noMove="1" noResize="1" noEditPoints="1" noAdjustHandles="1" noChangeArrowheads="1" noChangeShapeType="1" noTextEdit="1"/>
              </p:cNvSpPr>
              <p:nvPr/>
            </p:nvSpPr>
            <p:spPr>
              <a:xfrm>
                <a:off x="9348053" y="2574651"/>
                <a:ext cx="2220608" cy="523220"/>
              </a:xfrm>
              <a:prstGeom prst="rect">
                <a:avLst/>
              </a:prstGeom>
              <a:blipFill>
                <a:blip r:embed="rId11"/>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25996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8BB0513-844B-49B2-BEF9-7DE6E9262912}"/>
              </a:ext>
            </a:extLst>
          </p:cNvPr>
          <p:cNvSpPr>
            <a:spLocks noGrp="1" noChangeArrowheads="1"/>
          </p:cNvSpPr>
          <p:nvPr>
            <p:ph type="title"/>
          </p:nvPr>
        </p:nvSpPr>
        <p:spPr>
          <a:xfrm>
            <a:off x="1271464" y="0"/>
            <a:ext cx="7344816" cy="792163"/>
          </a:xfrm>
        </p:spPr>
        <p:txBody>
          <a:bodyPr/>
          <a:lstStyle/>
          <a:p>
            <a:pPr eaLnBrk="1" hangingPunct="1"/>
            <a:r>
              <a:rPr lang="en-GB" altLang="en-US"/>
              <a:t>Outline</a:t>
            </a:r>
          </a:p>
        </p:txBody>
      </p:sp>
      <p:sp>
        <p:nvSpPr>
          <p:cNvPr id="9219" name="Rectangle 3">
            <a:extLst>
              <a:ext uri="{FF2B5EF4-FFF2-40B4-BE49-F238E27FC236}">
                <a16:creationId xmlns:a16="http://schemas.microsoft.com/office/drawing/2014/main" id="{7ECBA633-F0F9-4B37-8675-A34CE05642B9}"/>
              </a:ext>
            </a:extLst>
          </p:cNvPr>
          <p:cNvSpPr>
            <a:spLocks noGrp="1" noChangeArrowheads="1"/>
          </p:cNvSpPr>
          <p:nvPr>
            <p:ph idx="1"/>
          </p:nvPr>
        </p:nvSpPr>
        <p:spPr>
          <a:xfrm>
            <a:off x="983432" y="980728"/>
            <a:ext cx="9937104" cy="5242883"/>
          </a:xfrm>
        </p:spPr>
        <p:txBody>
          <a:bodyPr/>
          <a:lstStyle/>
          <a:p>
            <a:pPr eaLnBrk="1" hangingPunct="1">
              <a:spcBef>
                <a:spcPct val="25000"/>
              </a:spcBef>
            </a:pPr>
            <a:r>
              <a:rPr lang="en-US"/>
              <a:t>Motivations</a:t>
            </a:r>
          </a:p>
          <a:p>
            <a:pPr eaLnBrk="1" hangingPunct="1">
              <a:spcBef>
                <a:spcPct val="25000"/>
              </a:spcBef>
            </a:pPr>
            <a:r>
              <a:rPr lang="en-US"/>
              <a:t>Overview of the digital signature process</a:t>
            </a:r>
          </a:p>
          <a:p>
            <a:pPr eaLnBrk="1" hangingPunct="1">
              <a:spcBef>
                <a:spcPct val="25000"/>
              </a:spcBef>
            </a:pPr>
            <a:r>
              <a:rPr lang="en-US" err="1">
                <a:solidFill>
                  <a:srgbClr val="FF0000"/>
                </a:solidFill>
              </a:rPr>
              <a:t>Elgamal</a:t>
            </a:r>
            <a:r>
              <a:rPr lang="en-US">
                <a:solidFill>
                  <a:srgbClr val="FF0000"/>
                </a:solidFill>
              </a:rPr>
              <a:t> digital signature scheme</a:t>
            </a:r>
          </a:p>
          <a:p>
            <a:pPr eaLnBrk="1" hangingPunct="1">
              <a:spcBef>
                <a:spcPct val="25000"/>
              </a:spcBef>
            </a:pPr>
            <a:r>
              <a:rPr lang="en-US" err="1"/>
              <a:t>Schnorr</a:t>
            </a:r>
            <a:r>
              <a:rPr lang="en-US"/>
              <a:t> digital signature scheme</a:t>
            </a:r>
          </a:p>
          <a:p>
            <a:pPr eaLnBrk="1" hangingPunct="1">
              <a:spcBef>
                <a:spcPct val="25000"/>
              </a:spcBef>
            </a:pPr>
            <a:r>
              <a:rPr lang="en-US"/>
              <a:t>NIST digital signature schemes</a:t>
            </a:r>
          </a:p>
          <a:p>
            <a:pPr lvl="1" eaLnBrk="1" hangingPunct="1">
              <a:spcBef>
                <a:spcPct val="25000"/>
              </a:spcBef>
            </a:pPr>
            <a:r>
              <a:rPr lang="en-US"/>
              <a:t>RSASSA-PKCS, RSASSA-PSS</a:t>
            </a:r>
          </a:p>
          <a:p>
            <a:pPr lvl="1" eaLnBrk="1" hangingPunct="1">
              <a:spcBef>
                <a:spcPct val="25000"/>
              </a:spcBef>
            </a:pPr>
            <a:r>
              <a:rPr lang="en-US"/>
              <a:t>DSA, ECDSA</a:t>
            </a:r>
          </a:p>
          <a:p>
            <a:pPr eaLnBrk="1" hangingPunct="1">
              <a:spcBef>
                <a:spcPct val="25000"/>
              </a:spcBef>
            </a:pPr>
            <a:r>
              <a:rPr lang="en-US"/>
              <a:t>Public key distribution (X.509 digital certificates)</a:t>
            </a:r>
          </a:p>
          <a:p>
            <a:pPr lvl="1" eaLnBrk="1" hangingPunct="1">
              <a:spcBef>
                <a:spcPct val="25000"/>
              </a:spcBef>
            </a:pPr>
            <a:endParaRPr lang="en-US"/>
          </a:p>
        </p:txBody>
      </p:sp>
    </p:spTree>
    <p:extLst>
      <p:ext uri="{BB962C8B-B14F-4D97-AF65-F5344CB8AC3E}">
        <p14:creationId xmlns:p14="http://schemas.microsoft.com/office/powerpoint/2010/main" val="2259974581"/>
      </p:ext>
    </p:extLst>
  </p:cSld>
  <p:clrMapOvr>
    <a:masterClrMapping/>
  </p:clrMapOvr>
</p:sld>
</file>

<file path=ppt/theme/theme1.xml><?xml version="1.0" encoding="utf-8"?>
<a:theme xmlns:a="http://schemas.openxmlformats.org/drawingml/2006/main" name="2_Standarddesign">
  <a:themeElements>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altLang="de-DE" sz="28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1_Standard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Standard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Standard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Standard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ef61426-0e10-4280-8fba-e9a96162fedc">
      <Terms xmlns="http://schemas.microsoft.com/office/infopath/2007/PartnerControls"/>
    </lcf76f155ced4ddcb4097134ff3c332f>
    <TaxCatchAll xmlns="8ce3eb15-a429-4b26-917f-6653cdc387b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Tài liệu" ma:contentTypeID="0x0101004DF376B2D2375846A4CAAAB0E2C9C93C" ma:contentTypeVersion="12" ma:contentTypeDescription="Tạo tài liệu mới." ma:contentTypeScope="" ma:versionID="d1e3b19e88acc71d47794354119bf001">
  <xsd:schema xmlns:xsd="http://www.w3.org/2001/XMLSchema" xmlns:xs="http://www.w3.org/2001/XMLSchema" xmlns:p="http://schemas.microsoft.com/office/2006/metadata/properties" xmlns:ns2="5ef61426-0e10-4280-8fba-e9a96162fedc" xmlns:ns3="8ce3eb15-a429-4b26-917f-6653cdc387b0" targetNamespace="http://schemas.microsoft.com/office/2006/metadata/properties" ma:root="true" ma:fieldsID="bd61f6e575e4fa34df9ac3132e802ff9" ns2:_="" ns3:_="">
    <xsd:import namespace="5ef61426-0e10-4280-8fba-e9a96162fedc"/>
    <xsd:import namespace="8ce3eb15-a429-4b26-917f-6653cdc387b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3:TaxCatchAll" minOccurs="0"/>
                <xsd:element ref="ns2:MediaLengthInSecond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f61426-0e10-4280-8fba-e9a96162fed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Thẻ Hình ảnh" ma:readOnly="false" ma:fieldId="{5cf76f15-5ced-4ddc-b409-7134ff3c332f}" ma:taxonomyMulti="true" ma:sspId="094ae118-d9ff-499e-981a-26f90b796747" ma:termSetId="09814cd3-568e-fe90-9814-8d621ff8fb84" ma:anchorId="fba54fb3-c3e1-fe81-a776-ca4b69148c4d" ma:open="true" ma:isKeyword="false">
      <xsd:complexType>
        <xsd:sequence>
          <xsd:element ref="pc:Terms" minOccurs="0" maxOccurs="1"/>
        </xsd:sequence>
      </xsd:complex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ce3eb15-a429-4b26-917f-6653cdc387b0"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f4498ad-eb82-4d97-954c-b576ce6c862c}" ma:internalName="TaxCatchAll" ma:showField="CatchAllData" ma:web="8ce3eb15-a429-4b26-917f-6653cdc387b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16B9E4-6CA8-47D4-9914-BD8D945378A5}">
  <ds:schemaRefs>
    <ds:schemaRef ds:uri="5ef61426-0e10-4280-8fba-e9a96162fedc"/>
    <ds:schemaRef ds:uri="8ce3eb15-a429-4b26-917f-6653cdc387b0"/>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4B4C671-C090-4C58-A76C-C320D6923FC3}">
  <ds:schemaRefs>
    <ds:schemaRef ds:uri="5ef61426-0e10-4280-8fba-e9a96162fedc"/>
    <ds:schemaRef ds:uri="8ce3eb15-a429-4b26-917f-6653cdc387b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57453E1-8ECA-4FEC-91EC-0AACAA6BDCA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47</Slides>
  <Notes>37</Notes>
  <HiddenSlides>0</HiddenSlide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2_Standarddesign</vt:lpstr>
      <vt:lpstr>  NT219- Cryptography    </vt:lpstr>
      <vt:lpstr>Textbooks and References</vt:lpstr>
      <vt:lpstr>Outline</vt:lpstr>
      <vt:lpstr>Motivations</vt:lpstr>
      <vt:lpstr>Motivations</vt:lpstr>
      <vt:lpstr>Motivations</vt:lpstr>
      <vt:lpstr>Digital Signature Properties</vt:lpstr>
      <vt:lpstr>Digital signature algorithms</vt:lpstr>
      <vt:lpstr>Outline</vt:lpstr>
      <vt:lpstr>ElGamal Digital Signature</vt:lpstr>
      <vt:lpstr>ElGamal Digital Signature</vt:lpstr>
      <vt:lpstr>Outline</vt:lpstr>
      <vt:lpstr>Schnorr Digital Signature</vt:lpstr>
      <vt:lpstr>Schnorr Digital Signature</vt:lpstr>
      <vt:lpstr>Outline</vt:lpstr>
      <vt:lpstr>N I S T Digital Signature Algorithm</vt:lpstr>
      <vt:lpstr>Two Approaches to Digital Signatures</vt:lpstr>
      <vt:lpstr>RSASSA Signatures</vt:lpstr>
      <vt:lpstr>RSASSA Signatures</vt:lpstr>
      <vt:lpstr>RSASSA-PKCS</vt:lpstr>
      <vt:lpstr>RSASSA-PSS Encoding</vt:lpstr>
      <vt:lpstr>R S ASSA-P S S verifying</vt:lpstr>
      <vt:lpstr>Outline</vt:lpstr>
      <vt:lpstr>The Digital Signature Algorithm (D S A)</vt:lpstr>
      <vt:lpstr>The Digital Signature Algorithm (D S A)</vt:lpstr>
      <vt:lpstr>The Digital Signature Algorithm (D S A)</vt:lpstr>
      <vt:lpstr>The Digital Signature Algorithm (D S A)</vt:lpstr>
      <vt:lpstr>Outline</vt:lpstr>
      <vt:lpstr>Elliptic Curve Digital Signature Algorithm (E C D S A)</vt:lpstr>
      <vt:lpstr>Elliptic Curve Digital Signature Algorithm (E C D S A)</vt:lpstr>
      <vt:lpstr>Elliptic Curve Digital Signature Algorithm (E C D S A)</vt:lpstr>
      <vt:lpstr>Outline</vt:lpstr>
      <vt:lpstr>PowerPoint Presentation</vt:lpstr>
      <vt:lpstr>PowerPoint Presentation</vt:lpstr>
      <vt:lpstr>X.509 digital certificate Formats</vt:lpstr>
      <vt:lpstr>Public Key Infrastructure (PKI)</vt:lpstr>
      <vt:lpstr>X.509 PKI (PKIX)</vt:lpstr>
      <vt:lpstr>PKIX Architecture </vt:lpstr>
      <vt:lpstr>PowerPoint Presentation</vt:lpstr>
      <vt:lpstr>PowerPoint Presentation</vt:lpstr>
      <vt:lpstr>PowerPoint Presentation</vt:lpstr>
      <vt:lpstr>Attack terminology on digital signature</vt:lpstr>
      <vt:lpstr>Attack terminology on DS</vt:lpstr>
      <vt:lpstr>Attack terminology on DS</vt:lpstr>
      <vt:lpstr>Forgery attacks</vt:lpstr>
      <vt:lpstr>Digital Signature Requirements</vt:lpstr>
      <vt:lpstr>Direct Digital Signature</vt:lpstr>
    </vt:vector>
  </TitlesOfParts>
  <Company>formlab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Technische Universität Hamburg-Harburg</dc:title>
  <dc:creator>b-tina</dc:creator>
  <cp:revision>1</cp:revision>
  <cp:lastPrinted>1999-07-26T11:07:16Z</cp:lastPrinted>
  <dcterms:created xsi:type="dcterms:W3CDTF">1999-06-21T09:15:32Z</dcterms:created>
  <dcterms:modified xsi:type="dcterms:W3CDTF">2025-06-19T21:04:03Z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0x0101004DF376B2D2375846A4CAAAB0E2C9C93C</vt:lpwstr>
  </property>
  <property fmtid="{D5CDD505-2E9C-101B-9397-08002B2CF9AE}" pid="3" name="MediaServiceImageTags">
    <vt:lpwstr/>
  </property>
</Properties>
</file>