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2"/>
  </p:sldMasterIdLst>
  <p:notesMasterIdLst>
    <p:notesMasterId r:id="rId75"/>
  </p:notesMasterIdLst>
  <p:sldIdLst>
    <p:sldId id="256" r:id="rId3"/>
    <p:sldId id="325" r:id="rId4"/>
    <p:sldId id="326" r:id="rId5"/>
    <p:sldId id="330" r:id="rId6"/>
    <p:sldId id="331" r:id="rId7"/>
    <p:sldId id="332" r:id="rId8"/>
    <p:sldId id="333" r:id="rId9"/>
    <p:sldId id="339" r:id="rId10"/>
    <p:sldId id="340" r:id="rId11"/>
    <p:sldId id="334" r:id="rId12"/>
    <p:sldId id="386" r:id="rId13"/>
    <p:sldId id="388" r:id="rId14"/>
    <p:sldId id="389" r:id="rId15"/>
    <p:sldId id="390" r:id="rId16"/>
    <p:sldId id="391" r:id="rId17"/>
    <p:sldId id="392" r:id="rId18"/>
    <p:sldId id="387" r:id="rId19"/>
    <p:sldId id="335" r:id="rId20"/>
    <p:sldId id="336" r:id="rId21"/>
    <p:sldId id="338" r:id="rId22"/>
    <p:sldId id="337" r:id="rId23"/>
    <p:sldId id="341" r:id="rId24"/>
    <p:sldId id="342" r:id="rId25"/>
    <p:sldId id="343" r:id="rId26"/>
    <p:sldId id="344" r:id="rId27"/>
    <p:sldId id="345" r:id="rId28"/>
    <p:sldId id="346" r:id="rId29"/>
    <p:sldId id="347" r:id="rId30"/>
    <p:sldId id="327" r:id="rId31"/>
    <p:sldId id="348" r:id="rId32"/>
    <p:sldId id="349" r:id="rId33"/>
    <p:sldId id="350" r:id="rId34"/>
    <p:sldId id="351" r:id="rId35"/>
    <p:sldId id="352" r:id="rId36"/>
    <p:sldId id="353" r:id="rId37"/>
    <p:sldId id="354" r:id="rId38"/>
    <p:sldId id="356" r:id="rId39"/>
    <p:sldId id="357" r:id="rId40"/>
    <p:sldId id="358" r:id="rId41"/>
    <p:sldId id="328" r:id="rId42"/>
    <p:sldId id="359" r:id="rId43"/>
    <p:sldId id="360" r:id="rId44"/>
    <p:sldId id="393" r:id="rId45"/>
    <p:sldId id="394" r:id="rId46"/>
    <p:sldId id="395" r:id="rId47"/>
    <p:sldId id="396" r:id="rId48"/>
    <p:sldId id="397" r:id="rId49"/>
    <p:sldId id="398" r:id="rId50"/>
    <p:sldId id="399" r:id="rId51"/>
    <p:sldId id="400" r:id="rId52"/>
    <p:sldId id="366" r:id="rId53"/>
    <p:sldId id="367" r:id="rId54"/>
    <p:sldId id="368" r:id="rId55"/>
    <p:sldId id="369" r:id="rId56"/>
    <p:sldId id="370" r:id="rId57"/>
    <p:sldId id="371" r:id="rId58"/>
    <p:sldId id="372" r:id="rId59"/>
    <p:sldId id="373" r:id="rId60"/>
    <p:sldId id="374" r:id="rId61"/>
    <p:sldId id="375" r:id="rId62"/>
    <p:sldId id="376" r:id="rId63"/>
    <p:sldId id="377" r:id="rId64"/>
    <p:sldId id="378" r:id="rId65"/>
    <p:sldId id="329" r:id="rId66"/>
    <p:sldId id="379" r:id="rId67"/>
    <p:sldId id="380" r:id="rId68"/>
    <p:sldId id="381" r:id="rId69"/>
    <p:sldId id="382" r:id="rId70"/>
    <p:sldId id="383" r:id="rId71"/>
    <p:sldId id="384" r:id="rId72"/>
    <p:sldId id="385" r:id="rId73"/>
    <p:sldId id="324" r:id="rId74"/>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8" autoAdjust="0"/>
    <p:restoredTop sz="62071"/>
  </p:normalViewPr>
  <p:slideViewPr>
    <p:cSldViewPr>
      <p:cViewPr varScale="1">
        <p:scale>
          <a:sx n="76" d="100"/>
          <a:sy n="76" d="100"/>
        </p:scale>
        <p:origin x="2656"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9/24/24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449995647"/>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extLst>
      <p:ext uri="{BB962C8B-B14F-4D97-AF65-F5344CB8AC3E}">
        <p14:creationId xmlns:p14="http://schemas.microsoft.com/office/powerpoint/2010/main" val="4176168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vi-VN" b="1" dirty="0"/>
              <a:t>Security Association (SA)</a:t>
            </a:r>
            <a:r>
              <a:rPr lang="vi-VN" dirty="0"/>
              <a:t> là một thỏa thuận hoặc thiết lập logic giữa hai thực thể giao tiếp qua mạng, trong đó xác định các </a:t>
            </a:r>
            <a:r>
              <a:rPr lang="vi-VN" b="1" dirty="0"/>
              <a:t>thông số bảo mật</a:t>
            </a:r>
            <a:r>
              <a:rPr lang="vi-VN" dirty="0"/>
              <a:t> được sử dụng để bảo vệ thông tin trong quá trình truyền tải.Mỗi SA chỉ là một kênh bảo mật </a:t>
            </a:r>
            <a:r>
              <a:rPr lang="vi-VN" b="1" dirty="0"/>
              <a:t>một chiều</a:t>
            </a:r>
            <a:r>
              <a:rPr lang="vi-VN" dirty="0"/>
              <a:t> (unidirectional). Để thiết lập một kênh bảo mật hai chiều, cần có hai SA: một cho mỗi hướng truyền dữ liệu.</a:t>
            </a:r>
          </a:p>
          <a:p>
            <a:r>
              <a:rPr lang="vi-VN" b="1" dirty="0"/>
              <a:t>SPI (Security Parameter Index)</a:t>
            </a:r>
            <a:r>
              <a:rPr lang="vi-VN" dirty="0"/>
              <a:t>:</a:t>
            </a:r>
          </a:p>
          <a:p>
            <a:pPr>
              <a:buFont typeface="Arial" panose="020B0604020202020204" pitchFamily="34" charset="0"/>
              <a:buChar char="•"/>
            </a:pPr>
            <a:r>
              <a:rPr lang="vi-VN" dirty="0"/>
              <a:t>Là một số định danh duy nhất được đính kèm vào mỗi gói tin IPSec để xác định SA cụ thể liên quan đến gói tin đó. SPI giúp các thiết bị nhận biết được SA nào cần dùng để xử lý gói tin.</a:t>
            </a:r>
          </a:p>
          <a:p>
            <a:r>
              <a:rPr lang="vi-VN" b="1" dirty="0"/>
              <a:t>Giao thức bảo mật (Security Protocol)</a:t>
            </a:r>
            <a:r>
              <a:rPr lang="vi-VN" dirty="0"/>
              <a:t>:</a:t>
            </a:r>
          </a:p>
          <a:p>
            <a:pPr>
              <a:buFont typeface="Arial" panose="020B0604020202020204" pitchFamily="34" charset="0"/>
              <a:buChar char="•"/>
            </a:pPr>
            <a:r>
              <a:rPr lang="vi-VN" dirty="0"/>
              <a:t>Xác định giao thức bảo mật được sử dụng, có thể là:</a:t>
            </a:r>
          </a:p>
          <a:p>
            <a:pPr marL="742950" lvl="1" indent="-285750">
              <a:buFont typeface="Arial" panose="020B0604020202020204" pitchFamily="34" charset="0"/>
              <a:buChar char="•"/>
            </a:pPr>
            <a:r>
              <a:rPr lang="vi-VN" b="1" dirty="0"/>
              <a:t>AH (Authentication Header)</a:t>
            </a:r>
            <a:r>
              <a:rPr lang="vi-VN" dirty="0"/>
              <a:t>: Cung cấp xác thực và bảo vệ tính toàn vẹn của gói tin.</a:t>
            </a:r>
          </a:p>
          <a:p>
            <a:pPr marL="742950" lvl="1" indent="-285750">
              <a:buFont typeface="Arial" panose="020B0604020202020204" pitchFamily="34" charset="0"/>
              <a:buChar char="•"/>
            </a:pPr>
            <a:r>
              <a:rPr lang="vi-VN" b="1" dirty="0"/>
              <a:t>ESP (Encapsulating Security Payload)</a:t>
            </a:r>
            <a:r>
              <a:rPr lang="vi-VN" dirty="0"/>
              <a:t>: Cung cấp cả mã hóa và xác thực cho gói tin, giúp bảo mật dữ liệu truyền tải.</a:t>
            </a:r>
          </a:p>
          <a:p>
            <a:r>
              <a:rPr lang="vi-VN" b="1" dirty="0"/>
              <a:t>Thuật toán mã hóa và xác thực</a:t>
            </a:r>
            <a:r>
              <a:rPr lang="vi-VN" dirty="0"/>
              <a:t>:</a:t>
            </a:r>
          </a:p>
          <a:p>
            <a:pPr>
              <a:buFont typeface="Arial" panose="020B0604020202020204" pitchFamily="34" charset="0"/>
              <a:buChar char="•"/>
            </a:pPr>
            <a:r>
              <a:rPr lang="vi-VN" dirty="0"/>
              <a:t>SA sẽ xác định thuật toán mã hóa (</a:t>
            </a:r>
            <a:r>
              <a:rPr lang="en-US" b="0" i="0" dirty="0">
                <a:solidFill>
                  <a:srgbClr val="252C2F"/>
                </a:solidFill>
                <a:effectLst/>
                <a:latin typeface="Tahoma" panose="020B0604030504040204" pitchFamily="34" charset="0"/>
              </a:rPr>
              <a:t>DES | 3 DES) </a:t>
            </a:r>
            <a:r>
              <a:rPr lang="vi-VN" dirty="0"/>
              <a:t>và hàm băm (như AES, SHA-256) được sử dụng để mã hóa và xác thực dữ liệu. </a:t>
            </a:r>
          </a:p>
          <a:p>
            <a:pPr>
              <a:buFont typeface="Arial" panose="020B0604020202020204" pitchFamily="34" charset="0"/>
              <a:buChar char="•"/>
            </a:pPr>
            <a:r>
              <a:rPr lang="vi-VN" b="0" i="0" dirty="0">
                <a:solidFill>
                  <a:srgbClr val="252C2F"/>
                </a:solidFill>
                <a:effectLst/>
                <a:latin typeface="Tahoma" panose="020B0604030504040204" pitchFamily="34" charset="0"/>
              </a:rPr>
              <a:t>Phương pháp và khóa xác thực nào được dùng cho AH | ESP: Hàm băm (HMAC, MD5, SHA1), chữ ký số (RSA), chứng chỉ số, Diffie-Hellman để quản lý khóa…</a:t>
            </a:r>
            <a:endParaRPr lang="vi-VN" dirty="0"/>
          </a:p>
          <a:p>
            <a:r>
              <a:rPr lang="vi-VN" b="1" dirty="0"/>
              <a:t>Khóa mật mã (Cryptographic Keys)</a:t>
            </a:r>
            <a:r>
              <a:rPr lang="vi-VN" dirty="0"/>
              <a:t>:</a:t>
            </a:r>
          </a:p>
          <a:p>
            <a:pPr>
              <a:buFont typeface="Arial" panose="020B0604020202020204" pitchFamily="34" charset="0"/>
              <a:buChar char="•"/>
            </a:pPr>
            <a:r>
              <a:rPr lang="vi-VN" dirty="0"/>
              <a:t>Các khóa mật mã được sử dụng để mã hóa và giải mã dữ liệu, cũng như tạo và xác minh chữ ký số để đảm bảo tính toàn vẹn và xác thực. </a:t>
            </a:r>
          </a:p>
          <a:p>
            <a:r>
              <a:rPr lang="vi-VN" b="1" dirty="0"/>
              <a:t>Thời gian tồn tại (Lifetime)</a:t>
            </a:r>
            <a:r>
              <a:rPr lang="vi-VN" dirty="0"/>
              <a:t>:</a:t>
            </a:r>
          </a:p>
          <a:p>
            <a:pPr>
              <a:buFont typeface="Arial" panose="020B0604020202020204" pitchFamily="34" charset="0"/>
              <a:buChar char="•"/>
            </a:pPr>
            <a:r>
              <a:rPr lang="vi-VN" dirty="0"/>
              <a:t>Mỗi SA có một thời gian tồn tại nhất định. Sau khi thời gian này hết, SA sẽ hết hiệu lực và cần phải thiết lập một SA mới để tiếp tục truyền dữ liệu một cách an toàn</a:t>
            </a:r>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10</a:t>
            </a:fld>
            <a:endParaRPr lang="en-US"/>
          </a:p>
        </p:txBody>
      </p:sp>
    </p:spTree>
    <p:extLst>
      <p:ext uri="{BB962C8B-B14F-4D97-AF65-F5344CB8AC3E}">
        <p14:creationId xmlns:p14="http://schemas.microsoft.com/office/powerpoint/2010/main" val="1779115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000000"/>
                </a:solidFill>
                <a:effectLst/>
                <a:latin typeface="Roboto" panose="02000000000000000000" pitchFamily="2" charset="0"/>
              </a:rPr>
              <a:t>Để xây dựng đường hầm VPN, các đối tác IPSec trao đổi một loạt các thông điệp về mã hóa và xác thực, và cố gắng thống nhất về nhiều thông số khác nhau. Quá trình này được gọi là đàm phán VPN.</a:t>
            </a:r>
          </a:p>
          <a:p>
            <a:pPr algn="l"/>
            <a:r>
              <a:rPr lang="vi-VN" b="0" i="0" dirty="0">
                <a:solidFill>
                  <a:srgbClr val="000000"/>
                </a:solidFill>
                <a:effectLst/>
                <a:latin typeface="Roboto" panose="02000000000000000000" pitchFamily="2" charset="0"/>
              </a:rPr>
              <a:t>Một thiết bị trong chuỗi đàm phán là bên khởi tạo và thiết bị kia là bên phản hồi.</a:t>
            </a:r>
          </a:p>
          <a:p>
            <a:pPr algn="l"/>
            <a:r>
              <a:rPr lang="vi-VN" b="0" i="0" dirty="0">
                <a:solidFill>
                  <a:srgbClr val="000000"/>
                </a:solidFill>
                <a:effectLst/>
                <a:latin typeface="Roboto" panose="02000000000000000000" pitchFamily="2" charset="0"/>
              </a:rPr>
              <a:t>Việc đàm phán VPN diễn ra theo hai giai đoạn riêng biệt: </a:t>
            </a:r>
            <a:r>
              <a:rPr lang="vi-VN" b="0" i="1" dirty="0">
                <a:solidFill>
                  <a:srgbClr val="000000"/>
                </a:solidFill>
                <a:effectLst/>
                <a:latin typeface="Roboto" panose="02000000000000000000" pitchFamily="2" charset="0"/>
              </a:rPr>
              <a:t>Giai đoạn 1</a:t>
            </a:r>
            <a:r>
              <a:rPr lang="vi-VN" b="0" i="0" dirty="0">
                <a:solidFill>
                  <a:srgbClr val="000000"/>
                </a:solidFill>
                <a:effectLst/>
                <a:latin typeface="Roboto" panose="02000000000000000000" pitchFamily="2" charset="0"/>
              </a:rPr>
              <a:t> và </a:t>
            </a:r>
            <a:r>
              <a:rPr lang="vi-VN" b="0" i="1" dirty="0">
                <a:solidFill>
                  <a:srgbClr val="000000"/>
                </a:solidFill>
                <a:effectLst/>
                <a:latin typeface="Roboto" panose="02000000000000000000" pitchFamily="2" charset="0"/>
              </a:rPr>
              <a:t>Giai đoạn 2</a:t>
            </a:r>
            <a:r>
              <a:rPr lang="vi-VN" b="0" i="0" dirty="0">
                <a:solidFill>
                  <a:srgbClr val="000000"/>
                </a:solidFill>
                <a:effectLst/>
                <a:latin typeface="Roboto" panose="02000000000000000000" pitchFamily="2" charset="0"/>
              </a:rPr>
              <a:t> .</a:t>
            </a:r>
          </a:p>
          <a:p>
            <a:pPr algn="l"/>
            <a:r>
              <a:rPr lang="vi-VN" b="0" i="1" dirty="0">
                <a:solidFill>
                  <a:srgbClr val="000000"/>
                </a:solidFill>
                <a:effectLst/>
                <a:latin typeface="Roboto" panose="02000000000000000000" pitchFamily="2" charset="0"/>
              </a:rPr>
              <a:t>Giai đoạn 1</a:t>
            </a:r>
          </a:p>
          <a:p>
            <a:pPr algn="l"/>
            <a:r>
              <a:rPr lang="vi-VN" b="0" i="0" dirty="0">
                <a:solidFill>
                  <a:srgbClr val="000000"/>
                </a:solidFill>
                <a:effectLst/>
                <a:latin typeface="Roboto" panose="02000000000000000000" pitchFamily="2" charset="0"/>
              </a:rPr>
              <a:t>Mục đích chính của Giai đoạn 1 là thiết lập một kênh mã hóa an toàn mà qua đó hai bên có thể đàm phán Giai đoạn 2. Khi Giai đoạn 1 kết thúc thành công, các bên sẽ nhanh chóng chuyển sang đàm phán Giai đoạn 2. Nếu Giai đoạn 1 không thành công, các thiết bị không thể bắt đầu Giai đoạn 2.</a:t>
            </a:r>
          </a:p>
          <a:p>
            <a:pPr algn="l"/>
            <a:r>
              <a:rPr lang="vi-VN" b="0" i="1" dirty="0">
                <a:solidFill>
                  <a:srgbClr val="000000"/>
                </a:solidFill>
                <a:effectLst/>
                <a:latin typeface="Roboto" panose="02000000000000000000" pitchFamily="2" charset="0"/>
              </a:rPr>
              <a:t>Giai đoạn 2</a:t>
            </a:r>
          </a:p>
          <a:p>
            <a:pPr algn="l"/>
            <a:r>
              <a:rPr lang="vi-VN" b="0" i="0" dirty="0">
                <a:solidFill>
                  <a:srgbClr val="000000"/>
                </a:solidFill>
                <a:effectLst/>
                <a:latin typeface="Roboto" panose="02000000000000000000" pitchFamily="2" charset="0"/>
              </a:rPr>
              <a:t>Mục đích của các cuộc đàm phán Giai đoạn 2 là để hai bên đồng ý về một bộ tham số xác định lưu lượng nào có thể đi qua VPN và cách mã hóa và xác thực lưu lượng. Thỏa thuận này được gọi là Hiệp hội bảo mật.</a:t>
            </a:r>
          </a:p>
          <a:p>
            <a:pPr algn="l"/>
            <a:r>
              <a:rPr lang="vi-VN" b="0" i="0" dirty="0">
                <a:solidFill>
                  <a:srgbClr val="000000"/>
                </a:solidFill>
                <a:effectLst/>
                <a:latin typeface="Roboto" panose="02000000000000000000" pitchFamily="2" charset="0"/>
              </a:rPr>
              <a:t>Cấu hình Giai đoạn 1 và Giai đoạn 2 phải khớp với các thiết bị ở cả hai đầu đường hầm.</a:t>
            </a:r>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11</a:t>
            </a:fld>
            <a:endParaRPr lang="en-US"/>
          </a:p>
        </p:txBody>
      </p:sp>
    </p:spTree>
    <p:extLst>
      <p:ext uri="{BB962C8B-B14F-4D97-AF65-F5344CB8AC3E}">
        <p14:creationId xmlns:p14="http://schemas.microsoft.com/office/powerpoint/2010/main" val="3978251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solidFill>
                  <a:srgbClr val="39464F"/>
                </a:solidFill>
                <a:effectLst/>
                <a:latin typeface="arial" panose="020B0604020202020204" pitchFamily="34" charset="0"/>
              </a:rPr>
              <a:t>IKE phase 1 đây là giai đoạn bắt buộc phải có. Phase này thực hiện việc xác thực và thỏa thuận các thông số bảo mật, nhằm cung cấp một kênh truyền bảo mật giữa hai đầu cuối. Các thông số sau khi đồng ý giữa hai bên gọi là SA, SA trong pha này gọi là SA ISAKMP hay SA IKE. Pha này sử dụng một trong hai mode để thiết lập SA: chế độ chính thức (main mode) và chế độ tích cực (aggressive mode) Các thông số bảo mật bắt buộc phải thỏa thuận trong phase 1 này là:</a:t>
            </a:r>
          </a:p>
          <a:p>
            <a:pPr algn="l"/>
            <a:r>
              <a:rPr lang="vi-VN" b="0" i="0" dirty="0">
                <a:solidFill>
                  <a:srgbClr val="39464F"/>
                </a:solidFill>
                <a:effectLst/>
                <a:latin typeface="arial" panose="020B0604020202020204" pitchFamily="34" charset="0"/>
              </a:rPr>
              <a:t>+ Thuật toán mã hóa: DES, 3DES, AES</a:t>
            </a:r>
          </a:p>
          <a:p>
            <a:pPr algn="l"/>
            <a:r>
              <a:rPr lang="vi-VN" b="0" i="0" dirty="0">
                <a:solidFill>
                  <a:srgbClr val="39464F"/>
                </a:solidFill>
                <a:effectLst/>
                <a:latin typeface="arial" panose="020B0604020202020204" pitchFamily="34" charset="0"/>
              </a:rPr>
              <a:t>+ Thuật toán hash: MD5, SHA</a:t>
            </a:r>
          </a:p>
          <a:p>
            <a:pPr algn="l"/>
            <a:r>
              <a:rPr lang="vi-VN" b="0" i="0" dirty="0">
                <a:solidFill>
                  <a:srgbClr val="39464F"/>
                </a:solidFill>
                <a:effectLst/>
                <a:latin typeface="arial" panose="020B0604020202020204" pitchFamily="34" charset="0"/>
              </a:rPr>
              <a:t>+ Phương pháp xác thực: Preshare-key, RSA</a:t>
            </a:r>
          </a:p>
          <a:p>
            <a:pPr algn="l"/>
            <a:r>
              <a:rPr lang="vi-VN" b="0" i="0" dirty="0">
                <a:solidFill>
                  <a:srgbClr val="39464F"/>
                </a:solidFill>
                <a:effectLst/>
                <a:latin typeface="arial" panose="020B0604020202020204" pitchFamily="34" charset="0"/>
              </a:rPr>
              <a:t>+ Nhóm khóa Diffie-Hellman</a:t>
            </a:r>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12</a:t>
            </a:fld>
            <a:endParaRPr lang="en-US"/>
          </a:p>
        </p:txBody>
      </p:sp>
    </p:spTree>
    <p:extLst>
      <p:ext uri="{BB962C8B-B14F-4D97-AF65-F5344CB8AC3E}">
        <p14:creationId xmlns:p14="http://schemas.microsoft.com/office/powerpoint/2010/main" val="2831715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1" dirty="0">
                <a:solidFill>
                  <a:srgbClr val="39464F"/>
                </a:solidFill>
                <a:effectLst/>
                <a:latin typeface="arial" panose="020B0604020202020204" pitchFamily="34" charset="0"/>
              </a:rPr>
              <a:t>Main mode</a:t>
            </a:r>
            <a:r>
              <a:rPr lang="en-US" b="0" i="0" dirty="0">
                <a:solidFill>
                  <a:srgbClr val="39464F"/>
                </a:solidFill>
                <a:effectLst/>
                <a:latin typeface="arial" panose="020B0604020202020204" pitchFamily="34" charset="0"/>
              </a:rPr>
              <a:t>:</a:t>
            </a:r>
          </a:p>
          <a:p>
            <a:pPr algn="l"/>
            <a:r>
              <a:rPr lang="en-US" b="0" i="0" dirty="0">
                <a:solidFill>
                  <a:srgbClr val="39464F"/>
                </a:solidFill>
                <a:effectLst/>
                <a:latin typeface="arial" panose="020B0604020202020204" pitchFamily="34" charset="0"/>
              </a:rPr>
              <a:t>sử dụng 6 message để trao đổi thỏa thuận các thông số với nhau.</a:t>
            </a:r>
          </a:p>
          <a:p>
            <a:pPr algn="l"/>
            <a:r>
              <a:rPr lang="en-US" b="0" i="0" dirty="0">
                <a:solidFill>
                  <a:srgbClr val="39464F"/>
                </a:solidFill>
                <a:effectLst/>
                <a:latin typeface="arial" panose="020B0604020202020204" pitchFamily="34" charset="0"/>
              </a:rPr>
              <a:t>+ Hai message đầu dùng để thỏa thuận các thông số của chính sách bảo mật.</a:t>
            </a:r>
          </a:p>
          <a:p>
            <a:pPr algn="l"/>
            <a:r>
              <a:rPr lang="en-US" b="0" i="0" dirty="0">
                <a:solidFill>
                  <a:srgbClr val="39464F"/>
                </a:solidFill>
                <a:effectLst/>
                <a:latin typeface="arial" panose="020B0604020202020204" pitchFamily="34" charset="0"/>
              </a:rPr>
              <a:t>+ Hai message tiếp theo trao đổi khóa Diffie-Hellman.</a:t>
            </a:r>
          </a:p>
          <a:p>
            <a:pPr algn="l"/>
            <a:r>
              <a:rPr lang="en-US" b="0" i="0" dirty="0">
                <a:solidFill>
                  <a:srgbClr val="39464F"/>
                </a:solidFill>
                <a:effectLst/>
                <a:latin typeface="arial" panose="020B0604020202020204" pitchFamily="34" charset="0"/>
              </a:rPr>
              <a:t>+ Hai message cuối cùng thực hiện xác thực giữa các thiết bị.</a:t>
            </a:r>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13</a:t>
            </a:fld>
            <a:endParaRPr lang="en-US"/>
          </a:p>
        </p:txBody>
      </p:sp>
    </p:spTree>
    <p:extLst>
      <p:ext uri="{BB962C8B-B14F-4D97-AF65-F5344CB8AC3E}">
        <p14:creationId xmlns:p14="http://schemas.microsoft.com/office/powerpoint/2010/main" val="1121123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14</a:t>
            </a:fld>
            <a:endParaRPr lang="en-US"/>
          </a:p>
        </p:txBody>
      </p:sp>
    </p:spTree>
    <p:extLst>
      <p:ext uri="{BB962C8B-B14F-4D97-AF65-F5344CB8AC3E}">
        <p14:creationId xmlns:p14="http://schemas.microsoft.com/office/powerpoint/2010/main" val="754917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15</a:t>
            </a:fld>
            <a:endParaRPr lang="en-US"/>
          </a:p>
        </p:txBody>
      </p:sp>
    </p:spTree>
    <p:extLst>
      <p:ext uri="{BB962C8B-B14F-4D97-AF65-F5344CB8AC3E}">
        <p14:creationId xmlns:p14="http://schemas.microsoft.com/office/powerpoint/2010/main" val="757694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16</a:t>
            </a:fld>
            <a:endParaRPr lang="en-US"/>
          </a:p>
        </p:txBody>
      </p:sp>
    </p:spTree>
    <p:extLst>
      <p:ext uri="{BB962C8B-B14F-4D97-AF65-F5344CB8AC3E}">
        <p14:creationId xmlns:p14="http://schemas.microsoft.com/office/powerpoint/2010/main" val="711448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1" dirty="0">
                <a:solidFill>
                  <a:srgbClr val="39464F"/>
                </a:solidFill>
                <a:effectLst/>
                <a:latin typeface="arial" panose="020B0604020202020204" pitchFamily="34" charset="0"/>
              </a:rPr>
              <a:t>Aggressive mode</a:t>
            </a:r>
            <a:r>
              <a:rPr lang="vi-VN" b="0" i="0" dirty="0">
                <a:solidFill>
                  <a:srgbClr val="39464F"/>
                </a:solidFill>
                <a:effectLst/>
                <a:latin typeface="arial" panose="020B0604020202020204" pitchFamily="34" charset="0"/>
              </a:rPr>
              <a:t>:</a:t>
            </a:r>
          </a:p>
          <a:p>
            <a:pPr algn="l"/>
            <a:r>
              <a:rPr lang="vi-VN" b="0" i="0" dirty="0">
                <a:solidFill>
                  <a:srgbClr val="39464F"/>
                </a:solidFill>
                <a:effectLst/>
                <a:latin typeface="arial" panose="020B0604020202020204" pitchFamily="34" charset="0"/>
              </a:rPr>
              <a:t>Sử dụng 3 message.</a:t>
            </a:r>
          </a:p>
          <a:p>
            <a:pPr algn="l"/>
            <a:r>
              <a:rPr lang="vi-VN" b="0" i="0" dirty="0">
                <a:solidFill>
                  <a:srgbClr val="39464F"/>
                </a:solidFill>
                <a:effectLst/>
                <a:latin typeface="arial" panose="020B0604020202020204" pitchFamily="34" charset="0"/>
              </a:rPr>
              <a:t>+ Message đầu tiên gồm các thông số của chính sách bảo mật, khóa Diffie-Hellman.</a:t>
            </a:r>
          </a:p>
          <a:p>
            <a:pPr algn="l"/>
            <a:r>
              <a:rPr lang="vi-VN" b="0" i="0" dirty="0">
                <a:solidFill>
                  <a:srgbClr val="39464F"/>
                </a:solidFill>
                <a:effectLst/>
                <a:latin typeface="arial" panose="020B0604020202020204" pitchFamily="34" charset="0"/>
              </a:rPr>
              <a:t>+ Message thứ hai sẽ phản hồi lại thông số của chính sách bảo mật được chấp nhận, khóa được chấp nhận và xác thực bên nhận.</a:t>
            </a:r>
          </a:p>
          <a:p>
            <a:pPr algn="l"/>
            <a:r>
              <a:rPr lang="vi-VN" b="0" i="0" dirty="0">
                <a:solidFill>
                  <a:srgbClr val="39464F"/>
                </a:solidFill>
                <a:effectLst/>
                <a:latin typeface="arial" panose="020B0604020202020204" pitchFamily="34" charset="0"/>
              </a:rPr>
              <a:t>+ Message cuối cùng sẽ xác thực bên vừa gửi.</a:t>
            </a:r>
          </a:p>
          <a:p>
            <a:pPr algn="l"/>
            <a:r>
              <a:rPr lang="vi-VN" b="1" i="1" dirty="0">
                <a:solidFill>
                  <a:srgbClr val="39464F"/>
                </a:solidFill>
                <a:effectLst/>
                <a:latin typeface="arial" panose="020B0604020202020204" pitchFamily="34" charset="0"/>
              </a:rPr>
              <a:t>IKE phase 2</a:t>
            </a:r>
            <a:endParaRPr lang="vi-VN" b="0" i="0" dirty="0">
              <a:solidFill>
                <a:srgbClr val="39464F"/>
              </a:solidFill>
              <a:effectLst/>
              <a:latin typeface="arial" panose="020B0604020202020204" pitchFamily="34" charset="0"/>
            </a:endParaRPr>
          </a:p>
          <a:p>
            <a:pPr algn="l"/>
            <a:r>
              <a:rPr lang="vi-VN" b="0" i="0" dirty="0">
                <a:solidFill>
                  <a:srgbClr val="39464F"/>
                </a:solidFill>
                <a:effectLst/>
                <a:latin typeface="arial" panose="020B0604020202020204" pitchFamily="34" charset="0"/>
              </a:rPr>
              <a:t>IKE phase 2 đây là phase bắt buộc, đến phase này thì thiết bị đầu cuối đã có đầy đủ các thông số cần thiết cho kênh truyền an toàn. Quá trình thỏa thuận các thông số ở phase 2 là để thiết lập SA IPSec dựa trên những thông số của phase 1. Quick mode là phương thức được sử dụng trong phase 2. Các thông số mà Quick mode thỏa thuận trong phase 2:</a:t>
            </a:r>
          </a:p>
          <a:p>
            <a:pPr algn="l"/>
            <a:r>
              <a:rPr lang="vi-VN" b="0" i="0" dirty="0">
                <a:solidFill>
                  <a:srgbClr val="39464F"/>
                </a:solidFill>
                <a:effectLst/>
                <a:latin typeface="arial" panose="020B0604020202020204" pitchFamily="34" charset="0"/>
              </a:rPr>
              <a:t>+ Giao thức IPSec: ESP hoặc AH.</a:t>
            </a:r>
          </a:p>
          <a:p>
            <a:pPr algn="l"/>
            <a:r>
              <a:rPr lang="vi-VN" b="0" i="0" dirty="0">
                <a:solidFill>
                  <a:srgbClr val="39464F"/>
                </a:solidFill>
                <a:effectLst/>
                <a:latin typeface="arial" panose="020B0604020202020204" pitchFamily="34" charset="0"/>
              </a:rPr>
              <a:t>+ IPSec mode: Tunnel hoặc transport.</a:t>
            </a:r>
          </a:p>
          <a:p>
            <a:pPr algn="l"/>
            <a:r>
              <a:rPr lang="vi-VN" b="0" i="0" dirty="0">
                <a:solidFill>
                  <a:srgbClr val="39464F"/>
                </a:solidFill>
                <a:effectLst/>
                <a:latin typeface="arial" panose="020B0604020202020204" pitchFamily="34" charset="0"/>
              </a:rPr>
              <a:t>+ IPSec SA lifetime: dùng để thỏa thuận lại SA IPSec sau một khoảng thời gian mặc định hoặc được chỉ định.</a:t>
            </a:r>
          </a:p>
          <a:p>
            <a:pPr algn="l"/>
            <a:r>
              <a:rPr lang="vi-VN" b="0" i="0" dirty="0">
                <a:solidFill>
                  <a:srgbClr val="39464F"/>
                </a:solidFill>
                <a:effectLst/>
                <a:latin typeface="arial" panose="020B0604020202020204" pitchFamily="34" charset="0"/>
              </a:rPr>
              <a:t>+ Trao đổi khóa Diffie-Hellman.</a:t>
            </a:r>
          </a:p>
          <a:p>
            <a:pPr algn="l"/>
            <a:r>
              <a:rPr lang="vi-VN" b="0" i="0" dirty="0">
                <a:solidFill>
                  <a:srgbClr val="39464F"/>
                </a:solidFill>
                <a:effectLst/>
                <a:latin typeface="arial" panose="020B0604020202020204" pitchFamily="34" charset="0"/>
              </a:rPr>
              <a:t>SA IPSec của phase 2 hoàn toàn khác với SA IKE ở phase 1, SA IKE chứa các thông số để tạo nên kênh truyền bảo mật, còn SA IPSec chứa các thông số để đóng gói dữ liệu theo ESP hay AH, hoạt động theo tunnel mode hay transport mode.</a:t>
            </a:r>
          </a:p>
          <a:p>
            <a:br>
              <a:rPr lang="vi-VN" dirty="0"/>
            </a:b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17</a:t>
            </a:fld>
            <a:endParaRPr lang="en-US"/>
          </a:p>
        </p:txBody>
      </p:sp>
    </p:spTree>
    <p:extLst>
      <p:ext uri="{BB962C8B-B14F-4D97-AF65-F5344CB8AC3E}">
        <p14:creationId xmlns:p14="http://schemas.microsoft.com/office/powerpoint/2010/main" val="24074242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18</a:t>
            </a:fld>
            <a:endParaRPr lang="en-US"/>
          </a:p>
        </p:txBody>
      </p:sp>
    </p:spTree>
    <p:extLst>
      <p:ext uri="{BB962C8B-B14F-4D97-AF65-F5344CB8AC3E}">
        <p14:creationId xmlns:p14="http://schemas.microsoft.com/office/powerpoint/2010/main" val="26106022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19</a:t>
            </a:fld>
            <a:endParaRPr lang="en-US"/>
          </a:p>
        </p:txBody>
      </p:sp>
    </p:spTree>
    <p:extLst>
      <p:ext uri="{BB962C8B-B14F-4D97-AF65-F5344CB8AC3E}">
        <p14:creationId xmlns:p14="http://schemas.microsoft.com/office/powerpoint/2010/main" val="3038244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a:t>
            </a:fld>
            <a:endParaRPr lang="en-US"/>
          </a:p>
        </p:txBody>
      </p:sp>
    </p:spTree>
    <p:extLst>
      <p:ext uri="{BB962C8B-B14F-4D97-AF65-F5344CB8AC3E}">
        <p14:creationId xmlns:p14="http://schemas.microsoft.com/office/powerpoint/2010/main" val="19076789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defRPr/>
            </a:pPr>
            <a:r>
              <a:rPr lang="en-US" sz="2200" dirty="0"/>
              <a:t>Authentication Header (AH) bao gồm các vùng:</a:t>
            </a:r>
          </a:p>
          <a:p>
            <a:pPr lvl="1" algn="just">
              <a:defRPr/>
            </a:pPr>
            <a:r>
              <a:rPr lang="en-US" sz="2200" dirty="0"/>
              <a:t>Next Header (8 bits): xác định header kế tiếp.</a:t>
            </a:r>
          </a:p>
          <a:p>
            <a:pPr lvl="1" algn="just">
              <a:defRPr/>
            </a:pPr>
            <a:r>
              <a:rPr lang="en-US" sz="2200" dirty="0"/>
              <a:t>Payload Length (8 bits): chiều dài của Authentication Header theo từ 32-bit, trừ 2.</a:t>
            </a:r>
          </a:p>
          <a:p>
            <a:pPr lvl="1" algn="just">
              <a:defRPr/>
            </a:pPr>
            <a:r>
              <a:rPr lang="en-US" sz="2200" dirty="0"/>
              <a:t>Reserved (16 bits): sử dụng cho tương lai.</a:t>
            </a:r>
          </a:p>
          <a:p>
            <a:pPr lvl="1" algn="just">
              <a:defRPr/>
            </a:pPr>
            <a:r>
              <a:rPr lang="en-US" sz="2200" dirty="0"/>
              <a:t>Security Parameters Index (32 bits): xác định một SA.</a:t>
            </a:r>
          </a:p>
          <a:p>
            <a:pPr lvl="1" algn="just">
              <a:defRPr/>
            </a:pPr>
            <a:r>
              <a:rPr lang="en-US" sz="2200" dirty="0"/>
              <a:t>Sequence Number (32 bits): một giá trị tăng đơn điệu.</a:t>
            </a:r>
          </a:p>
          <a:p>
            <a:pPr lvl="1" algn="just">
              <a:defRPr/>
            </a:pPr>
            <a:r>
              <a:rPr lang="en-US" sz="2200" dirty="0"/>
              <a:t>Authentication Data (variable): Một vùng có chiều dài biến đổi (phải là một số nguyên của từ 32 bits) chứa giá trị kiểm tra tính toàn vẹn (Integrity Check Value - ICV) đối với gói tin này.</a:t>
            </a:r>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20</a:t>
            </a:fld>
            <a:endParaRPr lang="en-US"/>
          </a:p>
        </p:txBody>
      </p:sp>
    </p:spTree>
    <p:extLst>
      <p:ext uri="{BB962C8B-B14F-4D97-AF65-F5344CB8AC3E}">
        <p14:creationId xmlns:p14="http://schemas.microsoft.com/office/powerpoint/2010/main" val="32968050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21</a:t>
            </a:fld>
            <a:endParaRPr lang="en-US"/>
          </a:p>
        </p:txBody>
      </p:sp>
    </p:spTree>
    <p:extLst>
      <p:ext uri="{BB962C8B-B14F-4D97-AF65-F5344CB8AC3E}">
        <p14:creationId xmlns:p14="http://schemas.microsoft.com/office/powerpoint/2010/main" val="34569714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22</a:t>
            </a:fld>
            <a:endParaRPr lang="en-US"/>
          </a:p>
        </p:txBody>
      </p:sp>
    </p:spTree>
    <p:extLst>
      <p:ext uri="{BB962C8B-B14F-4D97-AF65-F5344CB8AC3E}">
        <p14:creationId xmlns:p14="http://schemas.microsoft.com/office/powerpoint/2010/main" val="8011722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defRPr/>
            </a:pPr>
            <a:r>
              <a:rPr lang="en-US" dirty="0"/>
              <a:t>Một gói ESP chứa các vùng sau:</a:t>
            </a:r>
          </a:p>
          <a:p>
            <a:pPr lvl="1" algn="just">
              <a:defRPr/>
            </a:pPr>
            <a:r>
              <a:rPr lang="en-US" dirty="0"/>
              <a:t>Security Parameters Index (32 bits): xác định một SA.</a:t>
            </a:r>
          </a:p>
          <a:p>
            <a:pPr lvl="1" algn="just">
              <a:defRPr/>
            </a:pPr>
            <a:r>
              <a:rPr lang="en-US" dirty="0"/>
              <a:t>Sequence Number (32 bits): một giá trị đếm tăng đơn điệu, cung cấp chức năng anti-replay (giống AH).</a:t>
            </a:r>
          </a:p>
          <a:p>
            <a:pPr lvl="1" algn="just">
              <a:defRPr/>
            </a:pPr>
            <a:r>
              <a:rPr lang="en-US" dirty="0"/>
              <a:t>Payload Data (variable): đây là một segment ở transport-level (transport mode) hoặc gói IP (tunnel mode) được bảo vệ bởi việc mã hoá.</a:t>
            </a:r>
          </a:p>
          <a:p>
            <a:pPr lvl="1" algn="just">
              <a:defRPr/>
            </a:pPr>
            <a:r>
              <a:rPr lang="en-US" dirty="0"/>
              <a:t>Padding (0255 bytes)</a:t>
            </a:r>
          </a:p>
          <a:p>
            <a:pPr lvl="1" algn="just">
              <a:defRPr/>
            </a:pPr>
            <a:r>
              <a:rPr lang="en-US" dirty="0"/>
              <a:t>Pad Length (8 bits): chỉ ra số byte vùng đứng ngay trước vùng này.</a:t>
            </a:r>
          </a:p>
          <a:p>
            <a:pPr lvl="1" algn="just">
              <a:defRPr/>
            </a:pPr>
            <a:endParaRPr lang="en-US" dirty="0"/>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23</a:t>
            </a:fld>
            <a:endParaRPr lang="en-US"/>
          </a:p>
        </p:txBody>
      </p:sp>
    </p:spTree>
    <p:extLst>
      <p:ext uri="{BB962C8B-B14F-4D97-AF65-F5344CB8AC3E}">
        <p14:creationId xmlns:p14="http://schemas.microsoft.com/office/powerpoint/2010/main" val="3980878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24</a:t>
            </a:fld>
            <a:endParaRPr lang="en-US"/>
          </a:p>
        </p:txBody>
      </p:sp>
    </p:spTree>
    <p:extLst>
      <p:ext uri="{BB962C8B-B14F-4D97-AF65-F5344CB8AC3E}">
        <p14:creationId xmlns:p14="http://schemas.microsoft.com/office/powerpoint/2010/main" val="625064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25</a:t>
            </a:fld>
            <a:endParaRPr lang="en-US"/>
          </a:p>
        </p:txBody>
      </p:sp>
    </p:spTree>
    <p:extLst>
      <p:ext uri="{BB962C8B-B14F-4D97-AF65-F5344CB8AC3E}">
        <p14:creationId xmlns:p14="http://schemas.microsoft.com/office/powerpoint/2010/main" val="25173804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26</a:t>
            </a:fld>
            <a:endParaRPr lang="en-US"/>
          </a:p>
        </p:txBody>
      </p:sp>
    </p:spTree>
    <p:extLst>
      <p:ext uri="{BB962C8B-B14F-4D97-AF65-F5344CB8AC3E}">
        <p14:creationId xmlns:p14="http://schemas.microsoft.com/office/powerpoint/2010/main" val="4983919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27</a:t>
            </a:fld>
            <a:endParaRPr lang="en-US"/>
          </a:p>
        </p:txBody>
      </p:sp>
    </p:spTree>
    <p:extLst>
      <p:ext uri="{BB962C8B-B14F-4D97-AF65-F5344CB8AC3E}">
        <p14:creationId xmlns:p14="http://schemas.microsoft.com/office/powerpoint/2010/main" val="26078778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28</a:t>
            </a:fld>
            <a:endParaRPr lang="en-US"/>
          </a:p>
        </p:txBody>
      </p:sp>
    </p:spTree>
    <p:extLst>
      <p:ext uri="{BB962C8B-B14F-4D97-AF65-F5344CB8AC3E}">
        <p14:creationId xmlns:p14="http://schemas.microsoft.com/office/powerpoint/2010/main" val="3020414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29</a:t>
            </a:fld>
            <a:endParaRPr lang="en-US"/>
          </a:p>
        </p:txBody>
      </p:sp>
    </p:spTree>
    <p:extLst>
      <p:ext uri="{BB962C8B-B14F-4D97-AF65-F5344CB8AC3E}">
        <p14:creationId xmlns:p14="http://schemas.microsoft.com/office/powerpoint/2010/main" val="2027257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3</a:t>
            </a:fld>
            <a:endParaRPr lang="en-US"/>
          </a:p>
        </p:txBody>
      </p:sp>
    </p:spTree>
    <p:extLst>
      <p:ext uri="{BB962C8B-B14F-4D97-AF65-F5344CB8AC3E}">
        <p14:creationId xmlns:p14="http://schemas.microsoft.com/office/powerpoint/2010/main" val="6033127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SSL (Secure Sockets Layer)</a:t>
            </a:r>
            <a:r>
              <a:rPr lang="vi-VN" dirty="0"/>
              <a:t> và </a:t>
            </a:r>
            <a:r>
              <a:rPr lang="vi-VN" b="1" dirty="0"/>
              <a:t>TLS (Transport Layer Security)</a:t>
            </a:r>
            <a:r>
              <a:rPr lang="vi-VN" dirty="0"/>
              <a:t> là các giao thức mã hóa nhằm bảo vệ dữ liệu truyền qua mạng, đặc biệt là trên các mạng công cộng như Internet. Chúng cung cấp bảo mật cho các kết nối mạng bằng cách đảm bảo tính bí mật (confidentiality), toàn vẹn (integrity), và xác thực (authentication) của thông tin giữa các bên giao tiếp.</a:t>
            </a:r>
          </a:p>
          <a:p>
            <a:r>
              <a:rPr lang="en-US" dirty="0"/>
              <a:t>từ </a:t>
            </a:r>
            <a:r>
              <a:rPr lang="en-US" b="1" dirty="0"/>
              <a:t>TLS 1.0</a:t>
            </a:r>
            <a:r>
              <a:rPr lang="en-US" dirty="0"/>
              <a:t> đến phiên bản mới nhất là </a:t>
            </a:r>
            <a:r>
              <a:rPr lang="en-US" b="1" dirty="0"/>
              <a:t>TLS 1.3</a:t>
            </a:r>
            <a:r>
              <a:rPr lang="en-US" dirty="0"/>
              <a:t>.</a:t>
            </a:r>
          </a:p>
        </p:txBody>
      </p:sp>
      <p:sp>
        <p:nvSpPr>
          <p:cNvPr id="4" name="Slide Number Placeholder 3"/>
          <p:cNvSpPr>
            <a:spLocks noGrp="1"/>
          </p:cNvSpPr>
          <p:nvPr>
            <p:ph type="sldNum" sz="quarter" idx="10"/>
          </p:nvPr>
        </p:nvSpPr>
        <p:spPr/>
        <p:txBody>
          <a:bodyPr/>
          <a:lstStyle/>
          <a:p>
            <a:fld id="{A5D78FC6-CE17-4259-A63C-DDFC12E048FC}" type="slidenum">
              <a:rPr lang="en-US" smtClean="0"/>
              <a:pPr/>
              <a:t>30</a:t>
            </a:fld>
            <a:endParaRPr lang="en-US"/>
          </a:p>
        </p:txBody>
      </p:sp>
    </p:spTree>
    <p:extLst>
      <p:ext uri="{BB962C8B-B14F-4D97-AF65-F5344CB8AC3E}">
        <p14:creationId xmlns:p14="http://schemas.microsoft.com/office/powerpoint/2010/main" val="19428442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31</a:t>
            </a:fld>
            <a:endParaRPr lang="en-US"/>
          </a:p>
        </p:txBody>
      </p:sp>
    </p:spTree>
    <p:extLst>
      <p:ext uri="{BB962C8B-B14F-4D97-AF65-F5344CB8AC3E}">
        <p14:creationId xmlns:p14="http://schemas.microsoft.com/office/powerpoint/2010/main" val="21506402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32</a:t>
            </a:fld>
            <a:endParaRPr lang="en-US"/>
          </a:p>
        </p:txBody>
      </p:sp>
    </p:spTree>
    <p:extLst>
      <p:ext uri="{BB962C8B-B14F-4D97-AF65-F5344CB8AC3E}">
        <p14:creationId xmlns:p14="http://schemas.microsoft.com/office/powerpoint/2010/main" val="9196943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33</a:t>
            </a:fld>
            <a:endParaRPr lang="en-US"/>
          </a:p>
        </p:txBody>
      </p:sp>
    </p:spTree>
    <p:extLst>
      <p:ext uri="{BB962C8B-B14F-4D97-AF65-F5344CB8AC3E}">
        <p14:creationId xmlns:p14="http://schemas.microsoft.com/office/powerpoint/2010/main" val="42159011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34</a:t>
            </a:fld>
            <a:endParaRPr lang="en-US"/>
          </a:p>
        </p:txBody>
      </p:sp>
    </p:spTree>
    <p:extLst>
      <p:ext uri="{BB962C8B-B14F-4D97-AF65-F5344CB8AC3E}">
        <p14:creationId xmlns:p14="http://schemas.microsoft.com/office/powerpoint/2010/main" val="12053243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35</a:t>
            </a:fld>
            <a:endParaRPr lang="en-US"/>
          </a:p>
        </p:txBody>
      </p:sp>
    </p:spTree>
    <p:extLst>
      <p:ext uri="{BB962C8B-B14F-4D97-AF65-F5344CB8AC3E}">
        <p14:creationId xmlns:p14="http://schemas.microsoft.com/office/powerpoint/2010/main" val="19754274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a. Handshake SSL/TLS (Quá trình bắt tay)</a:t>
            </a:r>
          </a:p>
          <a:p>
            <a:pPr>
              <a:buFont typeface="+mj-lt"/>
              <a:buAutoNum type="arabicPeriod"/>
            </a:pPr>
            <a:r>
              <a:rPr lang="vi-VN" b="1" dirty="0"/>
              <a:t>Client Hello</a:t>
            </a:r>
            <a:r>
              <a:rPr lang="vi-VN" dirty="0"/>
              <a:t>:</a:t>
            </a:r>
          </a:p>
          <a:p>
            <a:pPr marL="742950" lvl="1" indent="-285750">
              <a:buFont typeface="+mj-lt"/>
              <a:buAutoNum type="arabicPeriod"/>
            </a:pPr>
            <a:r>
              <a:rPr lang="vi-VN" dirty="0"/>
              <a:t>Khi một máy khách (ví dụ: trình duyệt) muốn kết nối với một máy chủ qua giao thức SSL/TLS, nó gửi thông điệp </a:t>
            </a:r>
            <a:r>
              <a:rPr lang="vi-VN" b="1" dirty="0"/>
              <a:t>Client Hello</a:t>
            </a:r>
            <a:r>
              <a:rPr lang="vi-VN" dirty="0"/>
              <a:t>, bao gồm thông tin như phiên bản SSL/TLS, các thuật toán mã hóa mà nó hỗ trợ (cipher suites), và một số ngẫu nhiên để bảo mật.</a:t>
            </a:r>
          </a:p>
          <a:p>
            <a:pPr>
              <a:buFont typeface="+mj-lt"/>
              <a:buAutoNum type="arabicPeriod"/>
            </a:pPr>
            <a:r>
              <a:rPr lang="vi-VN" b="1" dirty="0"/>
              <a:t>Server Hello</a:t>
            </a:r>
            <a:r>
              <a:rPr lang="vi-VN" dirty="0"/>
              <a:t>:</a:t>
            </a:r>
          </a:p>
          <a:p>
            <a:pPr marL="742950" lvl="1" indent="-285750">
              <a:buFont typeface="+mj-lt"/>
              <a:buAutoNum type="arabicPeriod"/>
            </a:pPr>
            <a:r>
              <a:rPr lang="vi-VN" dirty="0"/>
              <a:t>Máy chủ đáp lại bằng thông điệp </a:t>
            </a:r>
            <a:r>
              <a:rPr lang="vi-VN" b="1" dirty="0"/>
              <a:t>Server Hello</a:t>
            </a:r>
            <a:r>
              <a:rPr lang="vi-VN" dirty="0"/>
              <a:t>, trong đó chọn một thuật toán mã hóa từ danh sách của máy khách, cung cấp chứng chỉ số của máy chủ (certificates) để máy khách xác thực danh tính máy chủ, và gửi một số ngẫu nhiên khác.</a:t>
            </a:r>
          </a:p>
          <a:p>
            <a:pPr>
              <a:buFont typeface="+mj-lt"/>
              <a:buAutoNum type="arabicPeriod"/>
            </a:pPr>
            <a:r>
              <a:rPr lang="vi-VN" b="1" dirty="0"/>
              <a:t>Key Exchange (Trao đổi khóa)</a:t>
            </a:r>
            <a:r>
              <a:rPr lang="vi-VN" dirty="0"/>
              <a:t>:</a:t>
            </a:r>
          </a:p>
          <a:p>
            <a:pPr marL="742950" lvl="1" indent="-285750">
              <a:buFont typeface="+mj-lt"/>
              <a:buAutoNum type="arabicPeriod"/>
            </a:pPr>
            <a:r>
              <a:rPr lang="vi-VN" dirty="0"/>
              <a:t>Máy khách sử dụng khóa công khai của máy chủ (lấy từ chứng chỉ số) để mã hóa một khóa phiên (session key), rồi gửi nó lại cho máy chủ.</a:t>
            </a:r>
          </a:p>
          <a:p>
            <a:pPr marL="742950" lvl="1" indent="-285750">
              <a:buFont typeface="+mj-lt"/>
              <a:buAutoNum type="arabicPeriod"/>
            </a:pPr>
            <a:r>
              <a:rPr lang="vi-VN" dirty="0"/>
              <a:t>Khóa phiên này sẽ được dùng để mã hóa dữ liệu trong phiên giao tiếp sau đó.</a:t>
            </a:r>
          </a:p>
          <a:p>
            <a:pPr>
              <a:buFont typeface="+mj-lt"/>
              <a:buAutoNum type="arabicPeriod"/>
            </a:pPr>
            <a:r>
              <a:rPr lang="vi-VN" b="1" dirty="0"/>
              <a:t>Server Finished</a:t>
            </a:r>
            <a:r>
              <a:rPr lang="vi-VN" dirty="0"/>
              <a:t> và </a:t>
            </a:r>
            <a:r>
              <a:rPr lang="vi-VN" b="1" dirty="0"/>
              <a:t>Client Finished</a:t>
            </a:r>
            <a:r>
              <a:rPr lang="vi-VN" dirty="0"/>
              <a:t>:</a:t>
            </a:r>
          </a:p>
          <a:p>
            <a:pPr marL="742950" lvl="1" indent="-285750">
              <a:buFont typeface="+mj-lt"/>
              <a:buAutoNum type="arabicPeriod"/>
            </a:pPr>
            <a:r>
              <a:rPr lang="vi-VN" dirty="0"/>
              <a:t>Máy chủ và máy khách sử dụng khóa phiên để mã hóa và giải mã các thông điệp </a:t>
            </a:r>
            <a:r>
              <a:rPr lang="vi-VN" b="1" dirty="0"/>
              <a:t>Finished</a:t>
            </a:r>
            <a:r>
              <a:rPr lang="vi-VN" dirty="0"/>
              <a:t>, xác nhận rằng cả hai bên đều đã hoàn thành quá trình trao đổi khóa thành công và phiên làm việc sẽ được bảo mật từ thời điểm này.</a:t>
            </a:r>
          </a:p>
          <a:p>
            <a:r>
              <a:rPr lang="vi-VN" b="1" dirty="0"/>
              <a:t>b. Mã hóa và truyền dữ liệu:</a:t>
            </a:r>
          </a:p>
          <a:p>
            <a:r>
              <a:rPr lang="vi-VN" dirty="0"/>
              <a:t>Sau khi quá trình bắt tay hoàn tất, dữ liệu giữa máy khách và máy chủ được mã hóa bằng khóa phiên và có thể được truyền đi an toàn.</a:t>
            </a:r>
          </a:p>
          <a:p>
            <a:r>
              <a:rPr lang="vi-VN" b="1" dirty="0"/>
              <a:t>c. Kết thúc phiên:</a:t>
            </a:r>
          </a:p>
          <a:p>
            <a:r>
              <a:rPr lang="vi-VN" dirty="0"/>
              <a:t>Khi phiên làm việc kết thúc, máy khách và máy chủ sẽ gửi thông báo </a:t>
            </a:r>
            <a:r>
              <a:rPr lang="vi-VN" b="1" dirty="0"/>
              <a:t>Close Notify</a:t>
            </a:r>
            <a:r>
              <a:rPr lang="vi-VN" dirty="0"/>
              <a:t> để đảm bảo rằng kết nối được đóng một cách an toàn.</a:t>
            </a:r>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36</a:t>
            </a:fld>
            <a:endParaRPr lang="en-US"/>
          </a:p>
        </p:txBody>
      </p:sp>
    </p:spTree>
    <p:extLst>
      <p:ext uri="{BB962C8B-B14F-4D97-AF65-F5344CB8AC3E}">
        <p14:creationId xmlns:p14="http://schemas.microsoft.com/office/powerpoint/2010/main" val="32063456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37</a:t>
            </a:fld>
            <a:endParaRPr lang="en-US"/>
          </a:p>
        </p:txBody>
      </p:sp>
    </p:spTree>
    <p:extLst>
      <p:ext uri="{BB962C8B-B14F-4D97-AF65-F5344CB8AC3E}">
        <p14:creationId xmlns:p14="http://schemas.microsoft.com/office/powerpoint/2010/main" val="17890900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38</a:t>
            </a:fld>
            <a:endParaRPr lang="en-US"/>
          </a:p>
        </p:txBody>
      </p:sp>
    </p:spTree>
    <p:extLst>
      <p:ext uri="{BB962C8B-B14F-4D97-AF65-F5344CB8AC3E}">
        <p14:creationId xmlns:p14="http://schemas.microsoft.com/office/powerpoint/2010/main" val="10278986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39</a:t>
            </a:fld>
            <a:endParaRPr lang="en-US"/>
          </a:p>
        </p:txBody>
      </p:sp>
    </p:spTree>
    <p:extLst>
      <p:ext uri="{BB962C8B-B14F-4D97-AF65-F5344CB8AC3E}">
        <p14:creationId xmlns:p14="http://schemas.microsoft.com/office/powerpoint/2010/main" val="3033968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IPSec là một bộ giao thức dùng để bảo vệ các giao tiếp ở tầng mạng (Network Layer) thông qua việc </a:t>
            </a:r>
            <a:r>
              <a:rPr lang="en-US" b="1" dirty="0"/>
              <a:t>mã hóa</a:t>
            </a:r>
            <a:r>
              <a:rPr lang="en-US" dirty="0"/>
              <a:t> và </a:t>
            </a:r>
            <a:r>
              <a:rPr lang="en-US" b="1" dirty="0"/>
              <a:t>xác thực</a:t>
            </a:r>
            <a:r>
              <a:rPr lang="en-US" dirty="0"/>
              <a:t> các gói tin IP. </a:t>
            </a:r>
            <a:r>
              <a:rPr lang="vi-VN" dirty="0"/>
              <a:t>IPSec được thiết kế nhằm đảm bảo các thuộc tính bảo mật như </a:t>
            </a:r>
            <a:r>
              <a:rPr lang="vi-VN" b="1" dirty="0"/>
              <a:t>bí mật</a:t>
            </a:r>
            <a:r>
              <a:rPr lang="vi-VN" dirty="0"/>
              <a:t>, </a:t>
            </a:r>
            <a:r>
              <a:rPr lang="vi-VN" b="1" dirty="0"/>
              <a:t>toàn vẹn</a:t>
            </a:r>
            <a:r>
              <a:rPr lang="vi-VN" dirty="0"/>
              <a:t>, và </a:t>
            </a:r>
            <a:r>
              <a:rPr lang="vi-VN" b="1" dirty="0"/>
              <a:t>xác thực</a:t>
            </a:r>
            <a:r>
              <a:rPr lang="vi-VN" dirty="0"/>
              <a:t> cho dữ liệu trong quá trình truyền tải trên mạng.</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4</a:t>
            </a:fld>
            <a:endParaRPr lang="en-US"/>
          </a:p>
        </p:txBody>
      </p:sp>
    </p:spTree>
    <p:extLst>
      <p:ext uri="{BB962C8B-B14F-4D97-AF65-F5344CB8AC3E}">
        <p14:creationId xmlns:p14="http://schemas.microsoft.com/office/powerpoint/2010/main" val="25019499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40</a:t>
            </a:fld>
            <a:endParaRPr lang="en-US"/>
          </a:p>
        </p:txBody>
      </p:sp>
    </p:spTree>
    <p:extLst>
      <p:ext uri="{BB962C8B-B14F-4D97-AF65-F5344CB8AC3E}">
        <p14:creationId xmlns:p14="http://schemas.microsoft.com/office/powerpoint/2010/main" val="9115906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41</a:t>
            </a:fld>
            <a:endParaRPr lang="en-US"/>
          </a:p>
        </p:txBody>
      </p:sp>
    </p:spTree>
    <p:extLst>
      <p:ext uri="{BB962C8B-B14F-4D97-AF65-F5344CB8AC3E}">
        <p14:creationId xmlns:p14="http://schemas.microsoft.com/office/powerpoint/2010/main" val="6949681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42</a:t>
            </a:fld>
            <a:endParaRPr lang="en-US"/>
          </a:p>
        </p:txBody>
      </p:sp>
    </p:spTree>
    <p:extLst>
      <p:ext uri="{BB962C8B-B14F-4D97-AF65-F5344CB8AC3E}">
        <p14:creationId xmlns:p14="http://schemas.microsoft.com/office/powerpoint/2010/main" val="27877935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43</a:t>
            </a:fld>
            <a:endParaRPr lang="en-US"/>
          </a:p>
        </p:txBody>
      </p:sp>
    </p:spTree>
    <p:extLst>
      <p:ext uri="{BB962C8B-B14F-4D97-AF65-F5344CB8AC3E}">
        <p14:creationId xmlns:p14="http://schemas.microsoft.com/office/powerpoint/2010/main" val="8581326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51</a:t>
            </a:fld>
            <a:endParaRPr lang="en-US"/>
          </a:p>
        </p:txBody>
      </p:sp>
    </p:spTree>
    <p:extLst>
      <p:ext uri="{BB962C8B-B14F-4D97-AF65-F5344CB8AC3E}">
        <p14:creationId xmlns:p14="http://schemas.microsoft.com/office/powerpoint/2010/main" val="12662532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52</a:t>
            </a:fld>
            <a:endParaRPr lang="en-US"/>
          </a:p>
        </p:txBody>
      </p:sp>
    </p:spTree>
    <p:extLst>
      <p:ext uri="{BB962C8B-B14F-4D97-AF65-F5344CB8AC3E}">
        <p14:creationId xmlns:p14="http://schemas.microsoft.com/office/powerpoint/2010/main" val="13894301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53</a:t>
            </a:fld>
            <a:endParaRPr lang="en-US"/>
          </a:p>
        </p:txBody>
      </p:sp>
    </p:spTree>
    <p:extLst>
      <p:ext uri="{BB962C8B-B14F-4D97-AF65-F5344CB8AC3E}">
        <p14:creationId xmlns:p14="http://schemas.microsoft.com/office/powerpoint/2010/main" val="23105781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54</a:t>
            </a:fld>
            <a:endParaRPr lang="en-US"/>
          </a:p>
        </p:txBody>
      </p:sp>
    </p:spTree>
    <p:extLst>
      <p:ext uri="{BB962C8B-B14F-4D97-AF65-F5344CB8AC3E}">
        <p14:creationId xmlns:p14="http://schemas.microsoft.com/office/powerpoint/2010/main" val="30455186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55</a:t>
            </a:fld>
            <a:endParaRPr lang="en-US"/>
          </a:p>
        </p:txBody>
      </p:sp>
    </p:spTree>
    <p:extLst>
      <p:ext uri="{BB962C8B-B14F-4D97-AF65-F5344CB8AC3E}">
        <p14:creationId xmlns:p14="http://schemas.microsoft.com/office/powerpoint/2010/main" val="318312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S/MIME (Secure/Multipurpose Internet Mail Extensions)</a:t>
            </a:r>
            <a:r>
              <a:rPr lang="vi-VN" dirty="0"/>
              <a:t> là một chuẩn bảo mật được sử dụng để mã hóa và ký số cho email và các thông điệp MIME khác</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56</a:t>
            </a:fld>
            <a:endParaRPr lang="en-US"/>
          </a:p>
        </p:txBody>
      </p:sp>
    </p:spTree>
    <p:extLst>
      <p:ext uri="{BB962C8B-B14F-4D97-AF65-F5344CB8AC3E}">
        <p14:creationId xmlns:p14="http://schemas.microsoft.com/office/powerpoint/2010/main" val="696138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5</a:t>
            </a:fld>
            <a:endParaRPr lang="en-US"/>
          </a:p>
        </p:txBody>
      </p:sp>
    </p:spTree>
    <p:extLst>
      <p:ext uri="{BB962C8B-B14F-4D97-AF65-F5344CB8AC3E}">
        <p14:creationId xmlns:p14="http://schemas.microsoft.com/office/powerpoint/2010/main" val="17671243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57</a:t>
            </a:fld>
            <a:endParaRPr lang="en-US"/>
          </a:p>
        </p:txBody>
      </p:sp>
    </p:spTree>
    <p:extLst>
      <p:ext uri="{BB962C8B-B14F-4D97-AF65-F5344CB8AC3E}">
        <p14:creationId xmlns:p14="http://schemas.microsoft.com/office/powerpoint/2010/main" val="5075844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58</a:t>
            </a:fld>
            <a:endParaRPr lang="en-US"/>
          </a:p>
        </p:txBody>
      </p:sp>
    </p:spTree>
    <p:extLst>
      <p:ext uri="{BB962C8B-B14F-4D97-AF65-F5344CB8AC3E}">
        <p14:creationId xmlns:p14="http://schemas.microsoft.com/office/powerpoint/2010/main" val="26051765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Sự khác biệt giữa S/MIME và PGP</a:t>
            </a:r>
          </a:p>
          <a:p>
            <a:pPr>
              <a:buFont typeface="Arial" panose="020B0604020202020204" pitchFamily="34" charset="0"/>
              <a:buChar char="•"/>
            </a:pPr>
            <a:r>
              <a:rPr lang="vi-VN" b="1" dirty="0"/>
              <a:t>Chứng chỉ số</a:t>
            </a:r>
            <a:r>
              <a:rPr lang="vi-VN" dirty="0"/>
              <a:t>: S/MIME yêu cầu chứng chỉ số từ các CA, trong khi PGP cho phép người dùng tạo và quản lý các khóa mà không cần CA.</a:t>
            </a:r>
          </a:p>
          <a:p>
            <a:pPr>
              <a:buFont typeface="Arial" panose="020B0604020202020204" pitchFamily="34" charset="0"/>
              <a:buChar char="•"/>
            </a:pPr>
            <a:r>
              <a:rPr lang="vi-VN" b="1" dirty="0"/>
              <a:t>Tính linh hoạt</a:t>
            </a:r>
            <a:r>
              <a:rPr lang="vi-VN" dirty="0"/>
              <a:t>: PGP có thể được sử dụng cho nhiều loại ứng dụng khác nhau ngoài email, trong khi S/MIME chủ yếu tập trung vào email và thông điệp MIME.</a:t>
            </a:r>
          </a:p>
          <a:p>
            <a:pPr>
              <a:buFont typeface="Arial" panose="020B0604020202020204" pitchFamily="34" charset="0"/>
              <a:buChar char="•"/>
            </a:pPr>
            <a:r>
              <a:rPr lang="vi-VN" b="1" dirty="0"/>
              <a:t>Phương thức quản lý khóa</a:t>
            </a:r>
            <a:r>
              <a:rPr lang="vi-VN" dirty="0"/>
              <a:t>: S/MIME sử dụng mô hình quản lý khóa trung tâm qua CA, trong khi PGP sử dụng mô hình quản lý khóa phi tập trung.</a:t>
            </a:r>
          </a:p>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59</a:t>
            </a:fld>
            <a:endParaRPr lang="en-US"/>
          </a:p>
        </p:txBody>
      </p:sp>
    </p:spTree>
    <p:extLst>
      <p:ext uri="{BB962C8B-B14F-4D97-AF65-F5344CB8AC3E}">
        <p14:creationId xmlns:p14="http://schemas.microsoft.com/office/powerpoint/2010/main" val="373164703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60</a:t>
            </a:fld>
            <a:endParaRPr lang="en-US"/>
          </a:p>
        </p:txBody>
      </p:sp>
    </p:spTree>
    <p:extLst>
      <p:ext uri="{BB962C8B-B14F-4D97-AF65-F5344CB8AC3E}">
        <p14:creationId xmlns:p14="http://schemas.microsoft.com/office/powerpoint/2010/main" val="167182305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61</a:t>
            </a:fld>
            <a:endParaRPr lang="en-US"/>
          </a:p>
        </p:txBody>
      </p:sp>
    </p:spTree>
    <p:extLst>
      <p:ext uri="{BB962C8B-B14F-4D97-AF65-F5344CB8AC3E}">
        <p14:creationId xmlns:p14="http://schemas.microsoft.com/office/powerpoint/2010/main" val="14013815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62</a:t>
            </a:fld>
            <a:endParaRPr lang="en-US"/>
          </a:p>
        </p:txBody>
      </p:sp>
    </p:spTree>
    <p:extLst>
      <p:ext uri="{BB962C8B-B14F-4D97-AF65-F5344CB8AC3E}">
        <p14:creationId xmlns:p14="http://schemas.microsoft.com/office/powerpoint/2010/main" val="14859156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63</a:t>
            </a:fld>
            <a:endParaRPr lang="en-US"/>
          </a:p>
        </p:txBody>
      </p:sp>
    </p:spTree>
    <p:extLst>
      <p:ext uri="{BB962C8B-B14F-4D97-AF65-F5344CB8AC3E}">
        <p14:creationId xmlns:p14="http://schemas.microsoft.com/office/powerpoint/2010/main" val="30727897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64</a:t>
            </a:fld>
            <a:endParaRPr lang="en-US"/>
          </a:p>
        </p:txBody>
      </p:sp>
    </p:spTree>
    <p:extLst>
      <p:ext uri="{BB962C8B-B14F-4D97-AF65-F5344CB8AC3E}">
        <p14:creationId xmlns:p14="http://schemas.microsoft.com/office/powerpoint/2010/main" val="9309638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Secure Shell (SSH)</a:t>
            </a:r>
            <a:r>
              <a:rPr lang="vi-VN" dirty="0"/>
              <a:t> là một giao thức mạng an toàn được sử dụng để thiết lập kết nối bảo mật giữa hai máy tính, thường để quản lý và điều khiển máy chủ từ xa. SSH cho phép người dùng thực hiện các thao tác như đăng nhập vào máy chủ, truyền tệp, hoặc chạy lệnh từ xa trên máy chủ một cách an toàn, thông qua kênh mã hóa.</a:t>
            </a:r>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65</a:t>
            </a:fld>
            <a:endParaRPr lang="en-US"/>
          </a:p>
        </p:txBody>
      </p:sp>
    </p:spTree>
    <p:extLst>
      <p:ext uri="{BB962C8B-B14F-4D97-AF65-F5344CB8AC3E}">
        <p14:creationId xmlns:p14="http://schemas.microsoft.com/office/powerpoint/2010/main" val="73309756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D78FC6-CE17-4259-A63C-DDFC12E048FC}" type="slidenum">
              <a:rPr lang="en-US" smtClean="0"/>
              <a:pPr/>
              <a:t>66</a:t>
            </a:fld>
            <a:endParaRPr lang="en-US"/>
          </a:p>
        </p:txBody>
      </p:sp>
    </p:spTree>
    <p:extLst>
      <p:ext uri="{BB962C8B-B14F-4D97-AF65-F5344CB8AC3E}">
        <p14:creationId xmlns:p14="http://schemas.microsoft.com/office/powerpoint/2010/main" val="449205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6</a:t>
            </a:fld>
            <a:endParaRPr lang="en-US"/>
          </a:p>
        </p:txBody>
      </p:sp>
    </p:spTree>
    <p:extLst>
      <p:ext uri="{BB962C8B-B14F-4D97-AF65-F5344CB8AC3E}">
        <p14:creationId xmlns:p14="http://schemas.microsoft.com/office/powerpoint/2010/main" val="229458672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67</a:t>
            </a:fld>
            <a:endParaRPr lang="en-US"/>
          </a:p>
        </p:txBody>
      </p:sp>
    </p:spTree>
    <p:extLst>
      <p:ext uri="{BB962C8B-B14F-4D97-AF65-F5344CB8AC3E}">
        <p14:creationId xmlns:p14="http://schemas.microsoft.com/office/powerpoint/2010/main" val="345841646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68</a:t>
            </a:fld>
            <a:endParaRPr lang="en-US"/>
          </a:p>
        </p:txBody>
      </p:sp>
    </p:spTree>
    <p:extLst>
      <p:ext uri="{BB962C8B-B14F-4D97-AF65-F5344CB8AC3E}">
        <p14:creationId xmlns:p14="http://schemas.microsoft.com/office/powerpoint/2010/main" val="21696533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69</a:t>
            </a:fld>
            <a:endParaRPr lang="en-US"/>
          </a:p>
        </p:txBody>
      </p:sp>
    </p:spTree>
    <p:extLst>
      <p:ext uri="{BB962C8B-B14F-4D97-AF65-F5344CB8AC3E}">
        <p14:creationId xmlns:p14="http://schemas.microsoft.com/office/powerpoint/2010/main" val="331428552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70</a:t>
            </a:fld>
            <a:endParaRPr lang="en-US"/>
          </a:p>
        </p:txBody>
      </p:sp>
    </p:spTree>
    <p:extLst>
      <p:ext uri="{BB962C8B-B14F-4D97-AF65-F5344CB8AC3E}">
        <p14:creationId xmlns:p14="http://schemas.microsoft.com/office/powerpoint/2010/main" val="34226927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71</a:t>
            </a:fld>
            <a:endParaRPr lang="en-US"/>
          </a:p>
        </p:txBody>
      </p:sp>
    </p:spTree>
    <p:extLst>
      <p:ext uri="{BB962C8B-B14F-4D97-AF65-F5344CB8AC3E}">
        <p14:creationId xmlns:p14="http://schemas.microsoft.com/office/powerpoint/2010/main" val="2112485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7</a:t>
            </a:fld>
            <a:endParaRPr lang="en-US"/>
          </a:p>
        </p:txBody>
      </p:sp>
    </p:spTree>
    <p:extLst>
      <p:ext uri="{BB962C8B-B14F-4D97-AF65-F5344CB8AC3E}">
        <p14:creationId xmlns:p14="http://schemas.microsoft.com/office/powerpoint/2010/main" val="2948526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8</a:t>
            </a:fld>
            <a:endParaRPr lang="en-US"/>
          </a:p>
        </p:txBody>
      </p:sp>
    </p:spTree>
    <p:extLst>
      <p:ext uri="{BB962C8B-B14F-4D97-AF65-F5344CB8AC3E}">
        <p14:creationId xmlns:p14="http://schemas.microsoft.com/office/powerpoint/2010/main" val="2553273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9</a:t>
            </a:fld>
            <a:endParaRPr lang="en-US"/>
          </a:p>
        </p:txBody>
      </p:sp>
    </p:spTree>
    <p:extLst>
      <p:ext uri="{BB962C8B-B14F-4D97-AF65-F5344CB8AC3E}">
        <p14:creationId xmlns:p14="http://schemas.microsoft.com/office/powerpoint/2010/main" val="4772428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duotone>
              <a:schemeClr val="bg2">
                <a:shade val="45000"/>
                <a:satMod val="135000"/>
              </a:schemeClr>
              <a:prstClr val="white"/>
            </a:duotone>
            <a:lum/>
          </a:blip>
          <a:srcRect/>
          <a:stretch>
            <a:fillRect r="-20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D43277A3-2361-40D0-B2C2-1ACEB1A5A398}" type="datetime1">
              <a:rPr lang="en-US" smtClean="0"/>
              <a:t>9/24/24</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022D26-7A12-4B71-B23E-EDF9690ADD0F}" type="datetime1">
              <a:rPr lang="en-US" smtClean="0">
                <a:solidFill>
                  <a:schemeClr val="tx2"/>
                </a:solidFill>
              </a:rPr>
              <a:t>9/24/24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9AF36986-A6E9-42B7-8CD2-F9BE3F07D4FA}" type="datetime1">
              <a:rPr lang="en-US" smtClean="0">
                <a:solidFill>
                  <a:schemeClr val="tx2"/>
                </a:solidFill>
              </a:rPr>
              <a:t>9/24/24</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Date Placeholder 3"/>
          <p:cNvSpPr>
            <a:spLocks noGrp="1"/>
          </p:cNvSpPr>
          <p:nvPr>
            <p:ph type="dt" sz="half" idx="10"/>
          </p:nvPr>
        </p:nvSpPr>
        <p:spPr>
          <a:xfrm>
            <a:off x="609600" y="1219200"/>
            <a:ext cx="2667000" cy="365125"/>
          </a:xfrm>
        </p:spPr>
        <p:txBody>
          <a:bodyPr/>
          <a:lstStyle/>
          <a:p>
            <a:fld id="{EEF70911-CCA4-42EC-9407-5AFE15EC7E13}" type="datetime1">
              <a:rPr lang="en-US" smtClean="0"/>
              <a:t>9/24/24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lvl1pPr marL="320040" indent="-320040">
              <a:buFont typeface="Wingdings" panose="05000000000000000000" pitchFamily="2" charset="2"/>
              <a:buChar char="Ø"/>
              <a:defRPr sz="2800">
                <a:latin typeface="Arial" panose="020B0604020202020204" pitchFamily="34" charset="0"/>
                <a:cs typeface="Arial" panose="020B0604020202020204" pitchFamily="34" charset="0"/>
              </a:defRPr>
            </a:lvl1pPr>
            <a:lvl2pPr marL="640080" indent="-274320">
              <a:buFont typeface="Wingdings" panose="05000000000000000000" pitchFamily="2" charset="2"/>
              <a:buChar char="Ø"/>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endParaRPr lang="en-US" dirty="0"/>
          </a:p>
        </p:txBody>
      </p:sp>
      <p:sp>
        <p:nvSpPr>
          <p:cNvPr id="12" name="Date Placeholder 11"/>
          <p:cNvSpPr>
            <a:spLocks noGrp="1"/>
          </p:cNvSpPr>
          <p:nvPr>
            <p:ph type="dt" sz="half" idx="10"/>
          </p:nvPr>
        </p:nvSpPr>
        <p:spPr/>
        <p:txBody>
          <a:bodyPr/>
          <a:lstStyle/>
          <a:p>
            <a:fld id="{4A9373E4-52AA-425A-8DAF-06591E992C1C}" type="datetime1">
              <a:rPr lang="en-US" smtClean="0"/>
              <a:t>9/24/24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EE78113F-75FD-40A3-A6CE-2234F9FB8844}" type="datetime1">
              <a:rPr lang="en-US" smtClean="0"/>
              <a:t>9/24/24</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p:txBody>
          <a:bodyPr rtlCol="0"/>
          <a:lstStyle/>
          <a:p>
            <a:fld id="{66E06D49-EF90-4ABC-9B03-4C9A33CFD25C}" type="datetime1">
              <a:rPr lang="en-US" smtClean="0"/>
              <a:t>9/24/24</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D328B89-F3BD-4EF4-B2E7-AE8DFFEE7A74}" type="datetime1">
              <a:rPr lang="en-US" smtClean="0"/>
              <a:t>9/24/24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1D8C5C-0721-4D1F-A5A4-088B9CB65C51}" type="datetime1">
              <a:rPr lang="en-US" smtClean="0"/>
              <a:t>9/24/24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AC60C533-FB1B-4F02-87D9-363E07B950FA}" type="datetime1">
              <a:rPr lang="en-US" smtClean="0"/>
              <a:t>9/24/24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descr="sm_book.png"/>
          <p:cNvPicPr>
            <a:picLocks noChangeAspect="1"/>
          </p:cNvPicPr>
          <p:nvPr userDrawn="1"/>
        </p:nvPicPr>
        <p:blipFill>
          <a:blip r:embed="rId2"/>
          <a:stretch>
            <a:fillRect/>
          </a:stretch>
        </p:blipFill>
        <p:spPr>
          <a:xfrm>
            <a:off x="612648" y="1755648"/>
            <a:ext cx="1615307" cy="1688453"/>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7AE7572C-B0E0-48BC-A27B-659A3256389E}" type="datetime1">
              <a:rPr lang="en-US" smtClean="0"/>
              <a:t>9/24/24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429380DA-ABF9-4A8D-8EEB-19B91E5B953B}" type="datetime1">
              <a:rPr lang="en-US" smtClean="0">
                <a:solidFill>
                  <a:schemeClr val="tx2"/>
                </a:solidFill>
              </a:rPr>
              <a:t>9/24/24</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pgpi.org/"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Rectangle 1"/>
          <p:cNvSpPr>
            <a:spLocks noGrp="1"/>
          </p:cNvSpPr>
          <p:nvPr>
            <p:ph type="ctrTitle"/>
          </p:nvPr>
        </p:nvSpPr>
        <p:spPr>
          <a:xfrm>
            <a:off x="304800" y="2286000"/>
            <a:ext cx="8610600" cy="1447800"/>
          </a:xfrm>
        </p:spPr>
        <p:txBody>
          <a:bodyPr>
            <a:normAutofit/>
          </a:bodyPr>
          <a:lstStyle/>
          <a:p>
            <a:pPr algn="ctr"/>
            <a:r>
              <a:rPr lang="en-US" err="1">
                <a:solidFill>
                  <a:schemeClr val="accent2">
                    <a:lumMod val="75000"/>
                  </a:schemeClr>
                </a:solidFill>
              </a:rPr>
              <a:t>Chương</a:t>
            </a:r>
            <a:r>
              <a:rPr lang="en-US">
                <a:solidFill>
                  <a:schemeClr val="accent2">
                    <a:lumMod val="75000"/>
                  </a:schemeClr>
                </a:solidFill>
              </a:rPr>
              <a:t> 3</a:t>
            </a:r>
            <a:br>
              <a:rPr lang="en-US" dirty="0">
                <a:solidFill>
                  <a:schemeClr val="accent2">
                    <a:lumMod val="75000"/>
                  </a:schemeClr>
                </a:solidFill>
              </a:rPr>
            </a:br>
            <a:r>
              <a:rPr lang="en-US" b="1" dirty="0" err="1">
                <a:solidFill>
                  <a:schemeClr val="accent2">
                    <a:lumMod val="75000"/>
                  </a:schemeClr>
                </a:solidFill>
              </a:rPr>
              <a:t>các</a:t>
            </a:r>
            <a:r>
              <a:rPr lang="en-US" b="1" dirty="0">
                <a:solidFill>
                  <a:schemeClr val="accent2">
                    <a:lumMod val="75000"/>
                  </a:schemeClr>
                </a:solidFill>
              </a:rPr>
              <a:t> </a:t>
            </a:r>
            <a:r>
              <a:rPr lang="en-US" b="1" dirty="0" err="1">
                <a:solidFill>
                  <a:schemeClr val="accent2">
                    <a:lumMod val="75000"/>
                  </a:schemeClr>
                </a:solidFill>
              </a:rPr>
              <a:t>giao</a:t>
            </a:r>
            <a:r>
              <a:rPr lang="en-US" b="1" dirty="0">
                <a:solidFill>
                  <a:schemeClr val="accent2">
                    <a:lumMod val="75000"/>
                  </a:schemeClr>
                </a:solidFill>
              </a:rPr>
              <a:t> </a:t>
            </a:r>
            <a:r>
              <a:rPr lang="en-US" b="1" dirty="0" err="1">
                <a:solidFill>
                  <a:schemeClr val="accent2">
                    <a:lumMod val="75000"/>
                  </a:schemeClr>
                </a:solidFill>
              </a:rPr>
              <a:t>thức</a:t>
            </a:r>
            <a:r>
              <a:rPr lang="en-US" b="1" dirty="0">
                <a:solidFill>
                  <a:schemeClr val="accent2">
                    <a:lumMod val="75000"/>
                  </a:schemeClr>
                </a:solidFill>
              </a:rPr>
              <a:t> </a:t>
            </a:r>
            <a:r>
              <a:rPr lang="en-US" b="1" dirty="0" err="1">
                <a:solidFill>
                  <a:schemeClr val="accent2">
                    <a:lumMod val="75000"/>
                  </a:schemeClr>
                </a:solidFill>
              </a:rPr>
              <a:t>bảo</a:t>
            </a:r>
            <a:r>
              <a:rPr lang="en-US" b="1" dirty="0">
                <a:solidFill>
                  <a:schemeClr val="accent2">
                    <a:lumMod val="75000"/>
                  </a:schemeClr>
                </a:solidFill>
              </a:rPr>
              <a:t> </a:t>
            </a:r>
            <a:r>
              <a:rPr lang="en-US" b="1" dirty="0" err="1">
                <a:solidFill>
                  <a:schemeClr val="accent2">
                    <a:lumMod val="75000"/>
                  </a:schemeClr>
                </a:solidFill>
              </a:rPr>
              <a:t>mật</a:t>
            </a:r>
            <a:endParaRPr lang="en-US" b="1" dirty="0">
              <a:solidFill>
                <a:schemeClr val="accent2">
                  <a:lumMod val="75000"/>
                </a:schemeClr>
              </a:solidFill>
            </a:endParaRPr>
          </a:p>
        </p:txBody>
      </p:sp>
      <p:sp>
        <p:nvSpPr>
          <p:cNvPr id="3" name="Rectangle 2"/>
          <p:cNvSpPr>
            <a:spLocks noGrp="1"/>
          </p:cNvSpPr>
          <p:nvPr>
            <p:ph type="subTitle" idx="1"/>
          </p:nvPr>
        </p:nvSpPr>
        <p:spPr/>
        <p:txBody>
          <a:bodyPr>
            <a:normAutofit fontScale="77500" lnSpcReduction="20000"/>
          </a:bodyPr>
          <a:lstStyle/>
          <a:p>
            <a:r>
              <a:rPr lang="en-US" dirty="0" err="1"/>
              <a:t>ThS.Nguyễn</a:t>
            </a:r>
            <a:r>
              <a:rPr lang="en-US" dirty="0"/>
              <a:t> Duy</a:t>
            </a:r>
          </a:p>
          <a:p>
            <a:r>
              <a:rPr lang="en-US" dirty="0"/>
              <a:t>duyn@uit.edu.vn</a:t>
            </a:r>
          </a:p>
        </p:txBody>
      </p:sp>
      <p:sp>
        <p:nvSpPr>
          <p:cNvPr id="4" name="Date Placeholder 3"/>
          <p:cNvSpPr>
            <a:spLocks noGrp="1"/>
          </p:cNvSpPr>
          <p:nvPr>
            <p:ph type="dt" sz="half" idx="10"/>
          </p:nvPr>
        </p:nvSpPr>
        <p:spPr/>
        <p:txBody>
          <a:bodyPr/>
          <a:lstStyle/>
          <a:p>
            <a:pPr algn="ctr"/>
            <a:fld id="{212060D2-7734-4B59-80DB-5A7703CBF2B5}" type="datetime1">
              <a:rPr lang="en-US" smtClean="0"/>
              <a:t>9/24/24</a:t>
            </a:fld>
            <a:endParaRPr lang="en-US" sz="2000" dirty="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IP Security – </a:t>
            </a:r>
            <a:r>
              <a:rPr lang="en-US" dirty="0" err="1"/>
              <a:t>tt</a:t>
            </a:r>
            <a:br>
              <a:rPr lang="en-US" dirty="0"/>
            </a:br>
            <a:r>
              <a:rPr lang="en-US" sz="3600" dirty="0"/>
              <a:t>Security Association (SA)</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10</a:t>
            </a:fld>
            <a:endParaRPr lang="en-US" dirty="0">
              <a:solidFill>
                <a:srgbClr val="FFFFFF"/>
              </a:solidFill>
            </a:endParaRPr>
          </a:p>
        </p:txBody>
      </p:sp>
      <p:sp>
        <p:nvSpPr>
          <p:cNvPr id="6" name="Content Placeholder 5"/>
          <p:cNvSpPr>
            <a:spLocks noGrp="1"/>
          </p:cNvSpPr>
          <p:nvPr>
            <p:ph sz="quarter" idx="1"/>
          </p:nvPr>
        </p:nvSpPr>
        <p:spPr>
          <a:xfrm>
            <a:off x="612648" y="1600200"/>
            <a:ext cx="8153400" cy="5257800"/>
          </a:xfrm>
        </p:spPr>
        <p:txBody>
          <a:bodyPr>
            <a:normAutofit/>
          </a:bodyPr>
          <a:lstStyle/>
          <a:p>
            <a:pPr algn="just">
              <a:spcAft>
                <a:spcPct val="20000"/>
              </a:spcAft>
              <a:defRPr/>
            </a:pPr>
            <a:r>
              <a:rPr lang="en-US" sz="2400" dirty="0" err="1"/>
              <a:t>Một</a:t>
            </a:r>
            <a:r>
              <a:rPr lang="en-US" sz="2400" dirty="0"/>
              <a:t> SA </a:t>
            </a:r>
            <a:r>
              <a:rPr lang="en-US" sz="2400" dirty="0" err="1"/>
              <a:t>cung</a:t>
            </a:r>
            <a:r>
              <a:rPr lang="en-US" sz="2400" dirty="0"/>
              <a:t> </a:t>
            </a:r>
            <a:r>
              <a:rPr lang="en-US" sz="2400" dirty="0" err="1"/>
              <a:t>cấp</a:t>
            </a:r>
            <a:r>
              <a:rPr lang="en-US" sz="2400" dirty="0"/>
              <a:t> </a:t>
            </a:r>
            <a:r>
              <a:rPr lang="en-US" sz="2400" dirty="0" err="1"/>
              <a:t>các</a:t>
            </a:r>
            <a:r>
              <a:rPr lang="en-US" sz="2400" dirty="0"/>
              <a:t> </a:t>
            </a:r>
            <a:r>
              <a:rPr lang="en-US" sz="2400" dirty="0" err="1"/>
              <a:t>thông</a:t>
            </a:r>
            <a:r>
              <a:rPr lang="en-US" sz="2400" dirty="0"/>
              <a:t> tin </a:t>
            </a:r>
            <a:r>
              <a:rPr lang="en-US" sz="2400" dirty="0" err="1"/>
              <a:t>sau</a:t>
            </a:r>
            <a:r>
              <a:rPr lang="en-US" sz="2400" dirty="0"/>
              <a:t>:</a:t>
            </a:r>
          </a:p>
          <a:p>
            <a:pPr lvl="1" algn="just">
              <a:spcAft>
                <a:spcPct val="20000"/>
              </a:spcAft>
              <a:defRPr/>
            </a:pPr>
            <a:r>
              <a:rPr lang="en-US" dirty="0" err="1"/>
              <a:t>Chỉ</a:t>
            </a:r>
            <a:r>
              <a:rPr lang="en-US" dirty="0"/>
              <a:t> </a:t>
            </a:r>
            <a:r>
              <a:rPr lang="en-US" dirty="0" err="1"/>
              <a:t>mục</a:t>
            </a:r>
            <a:r>
              <a:rPr lang="en-US" dirty="0"/>
              <a:t> </a:t>
            </a:r>
            <a:r>
              <a:rPr lang="en-US" dirty="0" err="1"/>
              <a:t>các</a:t>
            </a:r>
            <a:r>
              <a:rPr lang="en-US" dirty="0"/>
              <a:t> </a:t>
            </a:r>
            <a:r>
              <a:rPr lang="en-US" dirty="0" err="1"/>
              <a:t>thông</a:t>
            </a:r>
            <a:r>
              <a:rPr lang="en-US" dirty="0"/>
              <a:t> </a:t>
            </a:r>
            <a:r>
              <a:rPr lang="en-US" dirty="0" err="1"/>
              <a:t>số</a:t>
            </a:r>
            <a:r>
              <a:rPr lang="en-US" dirty="0"/>
              <a:t> </a:t>
            </a:r>
            <a:r>
              <a:rPr lang="en-US" dirty="0" err="1"/>
              <a:t>bảo</a:t>
            </a:r>
            <a:r>
              <a:rPr lang="en-US" dirty="0"/>
              <a:t> </a:t>
            </a:r>
            <a:r>
              <a:rPr lang="en-US" dirty="0" err="1"/>
              <a:t>mật</a:t>
            </a:r>
            <a:r>
              <a:rPr lang="en-US" dirty="0"/>
              <a:t> (SPI - Security parameters index): </a:t>
            </a:r>
            <a:r>
              <a:rPr lang="en-US" dirty="0" err="1"/>
              <a:t>là</a:t>
            </a:r>
            <a:r>
              <a:rPr lang="en-US" dirty="0"/>
              <a:t> </a:t>
            </a:r>
            <a:r>
              <a:rPr lang="en-US" dirty="0" err="1"/>
              <a:t>một</a:t>
            </a:r>
            <a:r>
              <a:rPr lang="en-US" dirty="0"/>
              <a:t> </a:t>
            </a:r>
            <a:r>
              <a:rPr lang="en-US" dirty="0" err="1"/>
              <a:t>chuỗi</a:t>
            </a:r>
            <a:r>
              <a:rPr lang="en-US" dirty="0"/>
              <a:t> </a:t>
            </a:r>
            <a:r>
              <a:rPr lang="en-US" dirty="0" err="1"/>
              <a:t>nhị</a:t>
            </a:r>
            <a:r>
              <a:rPr lang="en-US" dirty="0"/>
              <a:t> </a:t>
            </a:r>
            <a:r>
              <a:rPr lang="en-US" dirty="0" err="1"/>
              <a:t>phân</a:t>
            </a:r>
            <a:r>
              <a:rPr lang="en-US" dirty="0"/>
              <a:t> 32 bit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xác</a:t>
            </a:r>
            <a:r>
              <a:rPr lang="en-US" dirty="0"/>
              <a:t> </a:t>
            </a:r>
            <a:r>
              <a:rPr lang="en-US" dirty="0" err="1"/>
              <a:t>định</a:t>
            </a:r>
            <a:r>
              <a:rPr lang="en-US" dirty="0"/>
              <a:t> </a:t>
            </a:r>
            <a:r>
              <a:rPr lang="en-US" dirty="0" err="1"/>
              <a:t>một</a:t>
            </a:r>
            <a:r>
              <a:rPr lang="en-US" dirty="0"/>
              <a:t> </a:t>
            </a:r>
            <a:r>
              <a:rPr lang="en-US" dirty="0" err="1"/>
              <a:t>tập</a:t>
            </a:r>
            <a:r>
              <a:rPr lang="en-US" dirty="0"/>
              <a:t> </a:t>
            </a:r>
            <a:r>
              <a:rPr lang="en-US" dirty="0" err="1"/>
              <a:t>cụ</a:t>
            </a:r>
            <a:r>
              <a:rPr lang="en-US" dirty="0"/>
              <a:t> </a:t>
            </a:r>
            <a:r>
              <a:rPr lang="en-US" dirty="0" err="1"/>
              <a:t>thể</a:t>
            </a:r>
            <a:r>
              <a:rPr lang="en-US" dirty="0"/>
              <a:t> </a:t>
            </a:r>
            <a:r>
              <a:rPr lang="en-US" dirty="0" err="1"/>
              <a:t>của</a:t>
            </a:r>
            <a:r>
              <a:rPr lang="en-US" dirty="0"/>
              <a:t> </a:t>
            </a:r>
            <a:r>
              <a:rPr lang="en-US" dirty="0" err="1"/>
              <a:t>các</a:t>
            </a:r>
            <a:r>
              <a:rPr lang="en-US" dirty="0"/>
              <a:t> </a:t>
            </a:r>
            <a:r>
              <a:rPr lang="en-US" dirty="0" err="1"/>
              <a:t>giải</a:t>
            </a:r>
            <a:r>
              <a:rPr lang="en-US" dirty="0"/>
              <a:t> </a:t>
            </a:r>
            <a:r>
              <a:rPr lang="en-US" dirty="0" err="1"/>
              <a:t>thuật</a:t>
            </a:r>
            <a:r>
              <a:rPr lang="en-US" dirty="0"/>
              <a:t> </a:t>
            </a:r>
            <a:r>
              <a:rPr lang="en-US" dirty="0" err="1"/>
              <a:t>và</a:t>
            </a:r>
            <a:r>
              <a:rPr lang="en-US" dirty="0"/>
              <a:t> </a:t>
            </a:r>
            <a:r>
              <a:rPr lang="en-US" dirty="0" err="1"/>
              <a:t>thông</a:t>
            </a:r>
            <a:r>
              <a:rPr lang="en-US" dirty="0"/>
              <a:t> </a:t>
            </a:r>
            <a:r>
              <a:rPr lang="en-US" dirty="0" err="1"/>
              <a:t>số</a:t>
            </a:r>
            <a:r>
              <a:rPr lang="en-US" dirty="0"/>
              <a:t> </a:t>
            </a:r>
            <a:r>
              <a:rPr lang="en-US" dirty="0" err="1"/>
              <a:t>dùng</a:t>
            </a:r>
            <a:r>
              <a:rPr lang="en-US" dirty="0"/>
              <a:t> </a:t>
            </a:r>
            <a:r>
              <a:rPr lang="en-US" dirty="0" err="1"/>
              <a:t>trong</a:t>
            </a:r>
            <a:r>
              <a:rPr lang="en-US" dirty="0"/>
              <a:t> </a:t>
            </a:r>
            <a:r>
              <a:rPr lang="en-US" dirty="0" err="1"/>
              <a:t>phiên</a:t>
            </a:r>
            <a:r>
              <a:rPr lang="en-US" dirty="0"/>
              <a:t> </a:t>
            </a:r>
            <a:r>
              <a:rPr lang="en-US" dirty="0" err="1"/>
              <a:t>truyền</a:t>
            </a:r>
            <a:r>
              <a:rPr lang="en-US" dirty="0"/>
              <a:t> </a:t>
            </a:r>
            <a:r>
              <a:rPr lang="en-US" dirty="0" err="1"/>
              <a:t>thông</a:t>
            </a:r>
            <a:r>
              <a:rPr lang="en-US" dirty="0"/>
              <a:t>. SPI </a:t>
            </a:r>
            <a:r>
              <a:rPr lang="en-US" dirty="0" err="1"/>
              <a:t>được</a:t>
            </a:r>
            <a:r>
              <a:rPr lang="en-US" dirty="0"/>
              <a:t> </a:t>
            </a:r>
            <a:r>
              <a:rPr lang="en-US" dirty="0" err="1"/>
              <a:t>bao</a:t>
            </a:r>
            <a:r>
              <a:rPr lang="en-US" dirty="0"/>
              <a:t> </a:t>
            </a:r>
            <a:r>
              <a:rPr lang="en-US" dirty="0" err="1"/>
              <a:t>gồm</a:t>
            </a:r>
            <a:r>
              <a:rPr lang="en-US" dirty="0"/>
              <a:t> </a:t>
            </a:r>
            <a:r>
              <a:rPr lang="en-US" dirty="0" err="1"/>
              <a:t>trong</a:t>
            </a:r>
            <a:r>
              <a:rPr lang="en-US" dirty="0"/>
              <a:t> </a:t>
            </a:r>
            <a:r>
              <a:rPr lang="en-US" dirty="0" err="1"/>
              <a:t>cả</a:t>
            </a:r>
            <a:r>
              <a:rPr lang="en-US" dirty="0"/>
              <a:t> AH </a:t>
            </a:r>
            <a:r>
              <a:rPr lang="en-US" dirty="0" err="1"/>
              <a:t>và</a:t>
            </a:r>
            <a:r>
              <a:rPr lang="en-US" dirty="0"/>
              <a:t> ESP </a:t>
            </a:r>
            <a:r>
              <a:rPr lang="en-US" dirty="0" err="1"/>
              <a:t>để</a:t>
            </a:r>
            <a:r>
              <a:rPr lang="en-US" dirty="0"/>
              <a:t> </a:t>
            </a:r>
            <a:r>
              <a:rPr lang="en-US" dirty="0" err="1"/>
              <a:t>chắc</a:t>
            </a:r>
            <a:r>
              <a:rPr lang="en-US" dirty="0"/>
              <a:t> </a:t>
            </a:r>
            <a:r>
              <a:rPr lang="en-US" dirty="0" err="1"/>
              <a:t>chắn</a:t>
            </a:r>
            <a:r>
              <a:rPr lang="en-US" dirty="0"/>
              <a:t> </a:t>
            </a:r>
            <a:r>
              <a:rPr lang="en-US" dirty="0" err="1"/>
              <a:t>rằng</a:t>
            </a:r>
            <a:r>
              <a:rPr lang="en-US" dirty="0"/>
              <a:t> </a:t>
            </a:r>
            <a:r>
              <a:rPr lang="en-US" dirty="0" err="1"/>
              <a:t>cả</a:t>
            </a:r>
            <a:r>
              <a:rPr lang="en-US" dirty="0"/>
              <a:t> </a:t>
            </a:r>
            <a:r>
              <a:rPr lang="en-US" dirty="0" err="1"/>
              <a:t>hai</a:t>
            </a:r>
            <a:r>
              <a:rPr lang="en-US" dirty="0"/>
              <a:t> </a:t>
            </a:r>
            <a:r>
              <a:rPr lang="en-US" dirty="0" err="1"/>
              <a:t>đều</a:t>
            </a:r>
            <a:r>
              <a:rPr lang="en-US" dirty="0"/>
              <a:t> </a:t>
            </a:r>
            <a:r>
              <a:rPr lang="en-US" dirty="0" err="1"/>
              <a:t>sử</a:t>
            </a:r>
            <a:r>
              <a:rPr lang="en-US" dirty="0"/>
              <a:t> </a:t>
            </a:r>
            <a:r>
              <a:rPr lang="en-US" dirty="0" err="1"/>
              <a:t>dụng</a:t>
            </a:r>
            <a:r>
              <a:rPr lang="en-US" dirty="0"/>
              <a:t> </a:t>
            </a:r>
            <a:r>
              <a:rPr lang="en-US" dirty="0" err="1"/>
              <a:t>cùng</a:t>
            </a:r>
            <a:r>
              <a:rPr lang="en-US" dirty="0"/>
              <a:t> </a:t>
            </a:r>
            <a:r>
              <a:rPr lang="en-US" dirty="0" err="1"/>
              <a:t>các</a:t>
            </a:r>
            <a:r>
              <a:rPr lang="en-US" dirty="0"/>
              <a:t> </a:t>
            </a:r>
            <a:r>
              <a:rPr lang="en-US" dirty="0" err="1"/>
              <a:t>giải</a:t>
            </a:r>
            <a:r>
              <a:rPr lang="en-US" dirty="0"/>
              <a:t> </a:t>
            </a:r>
            <a:r>
              <a:rPr lang="en-US" dirty="0" err="1"/>
              <a:t>thuật</a:t>
            </a:r>
            <a:r>
              <a:rPr lang="en-US" dirty="0"/>
              <a:t> </a:t>
            </a:r>
            <a:r>
              <a:rPr lang="en-US" dirty="0" err="1"/>
              <a:t>và</a:t>
            </a:r>
            <a:r>
              <a:rPr lang="en-US" dirty="0"/>
              <a:t> </a:t>
            </a:r>
            <a:r>
              <a:rPr lang="en-US" dirty="0" err="1"/>
              <a:t>thông</a:t>
            </a:r>
            <a:r>
              <a:rPr lang="en-US" dirty="0"/>
              <a:t> </a:t>
            </a:r>
            <a:r>
              <a:rPr lang="en-US" dirty="0" err="1"/>
              <a:t>số</a:t>
            </a:r>
            <a:r>
              <a:rPr lang="en-US" dirty="0"/>
              <a:t>.</a:t>
            </a:r>
          </a:p>
          <a:p>
            <a:pPr lvl="1" algn="just">
              <a:spcAft>
                <a:spcPct val="20000"/>
              </a:spcAft>
              <a:defRPr/>
            </a:pPr>
            <a:r>
              <a:rPr lang="en-US" dirty="0" err="1"/>
              <a:t>Địa</a:t>
            </a:r>
            <a:r>
              <a:rPr lang="en-US" dirty="0"/>
              <a:t> </a:t>
            </a:r>
            <a:r>
              <a:rPr lang="en-US" dirty="0" err="1"/>
              <a:t>chỉ</a:t>
            </a:r>
            <a:r>
              <a:rPr lang="en-US" dirty="0"/>
              <a:t> IP </a:t>
            </a:r>
            <a:r>
              <a:rPr lang="en-US" dirty="0" err="1"/>
              <a:t>đích</a:t>
            </a:r>
            <a:r>
              <a:rPr lang="en-US" dirty="0"/>
              <a:t>.</a:t>
            </a:r>
          </a:p>
          <a:p>
            <a:pPr lvl="1" algn="just">
              <a:spcAft>
                <a:spcPct val="20000"/>
              </a:spcAft>
              <a:defRPr/>
            </a:pPr>
            <a:r>
              <a:rPr lang="en-US" dirty="0" err="1"/>
              <a:t>Giao</a:t>
            </a:r>
            <a:r>
              <a:rPr lang="en-US" dirty="0"/>
              <a:t> </a:t>
            </a:r>
            <a:r>
              <a:rPr lang="en-US" dirty="0" err="1"/>
              <a:t>thức</a:t>
            </a:r>
            <a:r>
              <a:rPr lang="en-US" dirty="0"/>
              <a:t> </a:t>
            </a:r>
            <a:r>
              <a:rPr lang="en-US" dirty="0" err="1"/>
              <a:t>bảo</a:t>
            </a:r>
            <a:r>
              <a:rPr lang="en-US" dirty="0"/>
              <a:t> </a:t>
            </a:r>
            <a:r>
              <a:rPr lang="en-US" dirty="0" err="1"/>
              <a:t>mật</a:t>
            </a:r>
            <a:r>
              <a:rPr lang="en-US" dirty="0"/>
              <a:t>: AH hay ESP. IPsec </a:t>
            </a:r>
            <a:r>
              <a:rPr lang="en-US" dirty="0" err="1"/>
              <a:t>không</a:t>
            </a:r>
            <a:r>
              <a:rPr lang="en-US" dirty="0"/>
              <a:t> </a:t>
            </a:r>
            <a:r>
              <a:rPr lang="en-US" dirty="0" err="1"/>
              <a:t>cho</a:t>
            </a:r>
            <a:r>
              <a:rPr lang="en-US" dirty="0"/>
              <a:t> </a:t>
            </a:r>
            <a:r>
              <a:rPr lang="en-US" dirty="0" err="1"/>
              <a:t>phép</a:t>
            </a:r>
            <a:r>
              <a:rPr lang="en-US" dirty="0"/>
              <a:t> AH hay ESP </a:t>
            </a:r>
            <a:r>
              <a:rPr lang="en-US" dirty="0" err="1"/>
              <a:t>sử</a:t>
            </a:r>
            <a:r>
              <a:rPr lang="en-US" dirty="0"/>
              <a:t> </a:t>
            </a:r>
            <a:r>
              <a:rPr lang="en-US" dirty="0" err="1"/>
              <a:t>dụng</a:t>
            </a:r>
            <a:r>
              <a:rPr lang="en-US" dirty="0"/>
              <a:t> </a:t>
            </a:r>
            <a:r>
              <a:rPr lang="en-US" dirty="0" err="1"/>
              <a:t>đồng</a:t>
            </a:r>
            <a:r>
              <a:rPr lang="en-US" dirty="0"/>
              <a:t> </a:t>
            </a:r>
            <a:r>
              <a:rPr lang="en-US" dirty="0" err="1"/>
              <a:t>thời</a:t>
            </a:r>
            <a:r>
              <a:rPr lang="en-US" dirty="0"/>
              <a:t> </a:t>
            </a:r>
            <a:r>
              <a:rPr lang="en-US" dirty="0" err="1"/>
              <a:t>trong</a:t>
            </a:r>
            <a:r>
              <a:rPr lang="en-US" dirty="0"/>
              <a:t> </a:t>
            </a:r>
            <a:r>
              <a:rPr lang="en-US" dirty="0" err="1"/>
              <a:t>cùng</a:t>
            </a:r>
            <a:r>
              <a:rPr lang="en-US" dirty="0"/>
              <a:t> </a:t>
            </a:r>
            <a:r>
              <a:rPr lang="en-US" dirty="0" err="1"/>
              <a:t>một</a:t>
            </a:r>
            <a:r>
              <a:rPr lang="en-US" dirty="0"/>
              <a:t> SA.</a:t>
            </a:r>
          </a:p>
        </p:txBody>
      </p:sp>
      <p:sp>
        <p:nvSpPr>
          <p:cNvPr id="7"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2939127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IP Security</a:t>
            </a:r>
            <a:br>
              <a:rPr lang="en-US" dirty="0"/>
            </a:br>
            <a:r>
              <a:rPr lang="en-US" sz="3600" dirty="0" err="1"/>
              <a:t>Cơ</a:t>
            </a:r>
            <a:r>
              <a:rPr lang="en-US" sz="3600" dirty="0"/>
              <a:t> </a:t>
            </a:r>
            <a:r>
              <a:rPr lang="en-US" sz="3600" dirty="0" err="1"/>
              <a:t>chế</a:t>
            </a:r>
            <a:r>
              <a:rPr lang="en-US" sz="3600" dirty="0"/>
              <a:t> </a:t>
            </a:r>
            <a:r>
              <a:rPr lang="en-US" sz="3600" dirty="0" err="1"/>
              <a:t>hoạt</a:t>
            </a:r>
            <a:r>
              <a:rPr lang="en-US" sz="3600" dirty="0"/>
              <a:t> </a:t>
            </a:r>
            <a:r>
              <a:rPr lang="en-US" sz="3600" dirty="0" err="1"/>
              <a:t>động</a:t>
            </a:r>
            <a:endParaRPr lang="en-US" sz="3600"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11</a:t>
            </a:fld>
            <a:endParaRPr lang="en-US" dirty="0">
              <a:solidFill>
                <a:srgbClr val="FFFFFF"/>
              </a:solidFill>
            </a:endParaRPr>
          </a:p>
        </p:txBody>
      </p:sp>
      <p:sp>
        <p:nvSpPr>
          <p:cNvPr id="7"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
        <p:nvSpPr>
          <p:cNvPr id="3" name="Content Placeholder 2"/>
          <p:cNvSpPr>
            <a:spLocks noGrp="1"/>
          </p:cNvSpPr>
          <p:nvPr>
            <p:ph sz="quarter" idx="1"/>
          </p:nvPr>
        </p:nvSpPr>
        <p:spPr/>
        <p:txBody>
          <a:bodyPr/>
          <a:lstStyle/>
          <a:p>
            <a:endParaRPr lang="en-US" dirty="0"/>
          </a:p>
        </p:txBody>
      </p:sp>
      <p:pic>
        <p:nvPicPr>
          <p:cNvPr id="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9625" y="2305050"/>
            <a:ext cx="7524750"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5557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IP Security - </a:t>
            </a:r>
            <a:r>
              <a:rPr lang="en-US" dirty="0" err="1"/>
              <a:t>tt</a:t>
            </a:r>
            <a:br>
              <a:rPr lang="en-US" dirty="0"/>
            </a:br>
            <a:r>
              <a:rPr lang="en-US" sz="3600" dirty="0" err="1"/>
              <a:t>Cơ</a:t>
            </a:r>
            <a:r>
              <a:rPr lang="en-US" sz="3600" dirty="0"/>
              <a:t> </a:t>
            </a:r>
            <a:r>
              <a:rPr lang="en-US" sz="3600" dirty="0" err="1"/>
              <a:t>chế</a:t>
            </a:r>
            <a:r>
              <a:rPr lang="en-US" sz="3600" dirty="0"/>
              <a:t> </a:t>
            </a:r>
            <a:r>
              <a:rPr lang="en-US" sz="3600" dirty="0" err="1"/>
              <a:t>hoạt</a:t>
            </a:r>
            <a:r>
              <a:rPr lang="en-US" sz="3600" dirty="0"/>
              <a:t> </a:t>
            </a:r>
            <a:r>
              <a:rPr lang="en-US" sz="3600" dirty="0" err="1"/>
              <a:t>động</a:t>
            </a:r>
            <a:r>
              <a:rPr lang="en-US" sz="3600" dirty="0"/>
              <a:t> - </a:t>
            </a:r>
            <a:r>
              <a:rPr lang="en-US" sz="3600" dirty="0" err="1"/>
              <a:t>tt</a:t>
            </a:r>
            <a:endParaRPr lang="en-US" sz="3600"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12</a:t>
            </a:fld>
            <a:endParaRPr lang="en-US" dirty="0">
              <a:solidFill>
                <a:srgbClr val="FFFFFF"/>
              </a:solidFill>
            </a:endParaRPr>
          </a:p>
        </p:txBody>
      </p:sp>
      <p:sp>
        <p:nvSpPr>
          <p:cNvPr id="7"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
        <p:nvSpPr>
          <p:cNvPr id="3" name="Content Placeholder 2"/>
          <p:cNvSpPr>
            <a:spLocks noGrp="1"/>
          </p:cNvSpPr>
          <p:nvPr>
            <p:ph sz="quarter" idx="1"/>
          </p:nvPr>
        </p:nvSpPr>
        <p:spPr/>
        <p:txBody>
          <a:bodyPr>
            <a:normAutofit/>
          </a:bodyPr>
          <a:lstStyle/>
          <a:p>
            <a:r>
              <a:rPr lang="en-US" sz="2400" dirty="0"/>
              <a:t>IKE </a:t>
            </a:r>
            <a:r>
              <a:rPr lang="en-US" sz="2400" dirty="0" err="1"/>
              <a:t>là</a:t>
            </a:r>
            <a:r>
              <a:rPr lang="en-US" sz="2400" dirty="0"/>
              <a:t> </a:t>
            </a:r>
            <a:r>
              <a:rPr lang="en-US" sz="2400" dirty="0" err="1"/>
              <a:t>cơ</a:t>
            </a:r>
            <a:r>
              <a:rPr lang="en-US" sz="2400" dirty="0"/>
              <a:t> </a:t>
            </a:r>
            <a:r>
              <a:rPr lang="en-US" sz="2400" dirty="0" err="1"/>
              <a:t>chế</a:t>
            </a:r>
            <a:r>
              <a:rPr lang="en-US" sz="2400" dirty="0"/>
              <a:t> </a:t>
            </a:r>
            <a:r>
              <a:rPr lang="en-US" sz="2400" dirty="0" err="1"/>
              <a:t>trao</a:t>
            </a:r>
            <a:r>
              <a:rPr lang="en-US" sz="2400" dirty="0"/>
              <a:t> </a:t>
            </a:r>
            <a:r>
              <a:rPr lang="en-US" sz="2400" dirty="0" err="1"/>
              <a:t>đổi</a:t>
            </a:r>
            <a:r>
              <a:rPr lang="en-US" sz="2400" dirty="0"/>
              <a:t> key</a:t>
            </a:r>
          </a:p>
          <a:p>
            <a:r>
              <a:rPr lang="en-US" sz="2400" dirty="0" err="1"/>
              <a:t>Được</a:t>
            </a:r>
            <a:r>
              <a:rPr lang="en-US" sz="2400" dirty="0"/>
              <a:t> </a:t>
            </a:r>
            <a:r>
              <a:rPr lang="en-US" sz="2400" dirty="0" err="1"/>
              <a:t>sử</a:t>
            </a:r>
            <a:r>
              <a:rPr lang="en-US" sz="2400" dirty="0"/>
              <a:t> </a:t>
            </a:r>
            <a:r>
              <a:rPr lang="en-US" sz="2400" dirty="0" err="1"/>
              <a:t>dụng</a:t>
            </a:r>
            <a:r>
              <a:rPr lang="en-US" sz="2400" dirty="0"/>
              <a:t> </a:t>
            </a:r>
            <a:r>
              <a:rPr lang="en-US" sz="2400" dirty="0" err="1"/>
              <a:t>để</a:t>
            </a:r>
            <a:r>
              <a:rPr lang="en-US" sz="2400" dirty="0"/>
              <a:t> </a:t>
            </a:r>
            <a:r>
              <a:rPr lang="en-US" sz="2400" dirty="0" err="1"/>
              <a:t>thiết</a:t>
            </a:r>
            <a:r>
              <a:rPr lang="en-US" sz="2400" dirty="0"/>
              <a:t> </a:t>
            </a:r>
            <a:r>
              <a:rPr lang="en-US" sz="2400" dirty="0" err="1"/>
              <a:t>lập</a:t>
            </a:r>
            <a:r>
              <a:rPr lang="en-US" sz="2400" dirty="0"/>
              <a:t> </a:t>
            </a:r>
            <a:r>
              <a:rPr lang="en-US" sz="2400" dirty="0" err="1"/>
              <a:t>phiên</a:t>
            </a:r>
            <a:r>
              <a:rPr lang="en-US" sz="2400" dirty="0"/>
              <a:t> </a:t>
            </a:r>
            <a:r>
              <a:rPr lang="en-US" sz="2400" dirty="0" err="1"/>
              <a:t>làm</a:t>
            </a:r>
            <a:r>
              <a:rPr lang="en-US" sz="2400" dirty="0"/>
              <a:t> </a:t>
            </a:r>
            <a:r>
              <a:rPr lang="en-US" sz="2400" dirty="0" err="1"/>
              <a:t>việc</a:t>
            </a:r>
            <a:r>
              <a:rPr lang="en-US" sz="2400" dirty="0"/>
              <a:t> </a:t>
            </a:r>
            <a:r>
              <a:rPr lang="en-US" sz="2400" dirty="0" err="1"/>
              <a:t>của</a:t>
            </a:r>
            <a:r>
              <a:rPr lang="en-US" sz="2400" dirty="0"/>
              <a:t> </a:t>
            </a:r>
            <a:r>
              <a:rPr lang="en-US" sz="2400" dirty="0" err="1"/>
              <a:t>IPSec</a:t>
            </a:r>
            <a:endParaRPr lang="en-US" sz="2400" dirty="0"/>
          </a:p>
          <a:p>
            <a:r>
              <a:rPr lang="en-US" sz="2400" dirty="0" err="1"/>
              <a:t>Có</a:t>
            </a:r>
            <a:r>
              <a:rPr lang="en-US" sz="2400" dirty="0"/>
              <a:t> 5 </a:t>
            </a:r>
            <a:r>
              <a:rPr lang="en-US" sz="2400" dirty="0" err="1"/>
              <a:t>giá</a:t>
            </a:r>
            <a:r>
              <a:rPr lang="en-US" sz="2400" dirty="0"/>
              <a:t> trị </a:t>
            </a:r>
            <a:r>
              <a:rPr lang="en-US" sz="2400" dirty="0" err="1"/>
              <a:t>được</a:t>
            </a:r>
            <a:r>
              <a:rPr lang="en-US" sz="2400" dirty="0"/>
              <a:t> </a:t>
            </a:r>
            <a:r>
              <a:rPr lang="en-US" sz="2400" dirty="0" err="1"/>
              <a:t>thỏa</a:t>
            </a:r>
            <a:r>
              <a:rPr lang="en-US" sz="2400" dirty="0"/>
              <a:t> </a:t>
            </a:r>
            <a:r>
              <a:rPr lang="en-US" sz="2400" dirty="0" err="1"/>
              <a:t>thuận</a:t>
            </a:r>
            <a:r>
              <a:rPr lang="en-US" sz="2400" dirty="0"/>
              <a:t>:</a:t>
            </a:r>
          </a:p>
          <a:p>
            <a:pPr lvl="1"/>
            <a:r>
              <a:rPr lang="en-US" dirty="0"/>
              <a:t>2 modes (main mode </a:t>
            </a:r>
            <a:r>
              <a:rPr lang="en-US" dirty="0" err="1"/>
              <a:t>và</a:t>
            </a:r>
            <a:r>
              <a:rPr lang="en-US" dirty="0"/>
              <a:t> aggressive mode)</a:t>
            </a:r>
          </a:p>
          <a:p>
            <a:pPr lvl="1"/>
            <a:r>
              <a:rPr lang="en-US" dirty="0"/>
              <a:t>3 </a:t>
            </a:r>
            <a:r>
              <a:rPr lang="en-US" dirty="0" err="1"/>
              <a:t>phương</a:t>
            </a:r>
            <a:r>
              <a:rPr lang="en-US" dirty="0"/>
              <a:t> </a:t>
            </a:r>
            <a:r>
              <a:rPr lang="en-US" dirty="0" err="1"/>
              <a:t>thức</a:t>
            </a:r>
            <a:r>
              <a:rPr lang="en-US" dirty="0"/>
              <a:t> </a:t>
            </a:r>
            <a:r>
              <a:rPr lang="en-US" dirty="0" err="1"/>
              <a:t>xác</a:t>
            </a:r>
            <a:r>
              <a:rPr lang="en-US" dirty="0"/>
              <a:t> </a:t>
            </a:r>
            <a:r>
              <a:rPr lang="en-US" dirty="0" err="1"/>
              <a:t>thực</a:t>
            </a:r>
            <a:r>
              <a:rPr lang="en-US" dirty="0"/>
              <a:t> (</a:t>
            </a:r>
            <a:r>
              <a:rPr lang="en-US" dirty="0" err="1"/>
              <a:t>Preshared</a:t>
            </a:r>
            <a:r>
              <a:rPr lang="en-US" dirty="0"/>
              <a:t>-Key, Kerberos </a:t>
            </a:r>
            <a:r>
              <a:rPr lang="en-US" dirty="0" err="1"/>
              <a:t>và</a:t>
            </a:r>
            <a:r>
              <a:rPr lang="en-US" dirty="0"/>
              <a:t> Certification) </a:t>
            </a:r>
          </a:p>
          <a:p>
            <a:endParaRPr lang="en-US" sz="2400" dirty="0"/>
          </a:p>
        </p:txBody>
      </p:sp>
    </p:spTree>
    <p:extLst>
      <p:ext uri="{BB962C8B-B14F-4D97-AF65-F5344CB8AC3E}">
        <p14:creationId xmlns:p14="http://schemas.microsoft.com/office/powerpoint/2010/main" val="1339289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IP Security - </a:t>
            </a:r>
            <a:r>
              <a:rPr lang="en-US" dirty="0" err="1"/>
              <a:t>tt</a:t>
            </a:r>
            <a:br>
              <a:rPr lang="en-US" dirty="0"/>
            </a:br>
            <a:r>
              <a:rPr lang="en-US" sz="3600" dirty="0"/>
              <a:t>IKE – Main Mode</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13</a:t>
            </a:fld>
            <a:endParaRPr lang="en-US" dirty="0">
              <a:solidFill>
                <a:srgbClr val="FFFFFF"/>
              </a:solidFill>
            </a:endParaRPr>
          </a:p>
        </p:txBody>
      </p:sp>
      <p:sp>
        <p:nvSpPr>
          <p:cNvPr id="7"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
        <p:nvSpPr>
          <p:cNvPr id="5" name="Content Placeholder 4"/>
          <p:cNvSpPr>
            <a:spLocks noGrp="1"/>
          </p:cNvSpPr>
          <p:nvPr>
            <p:ph sz="quarter" idx="1"/>
          </p:nvPr>
        </p:nvSpPr>
        <p:spPr/>
        <p:txBody>
          <a:bodyPr/>
          <a:lstStyle/>
          <a:p>
            <a:endParaRPr lang="en-US"/>
          </a:p>
        </p:txBody>
      </p:sp>
      <p:pic>
        <p:nvPicPr>
          <p:cNvPr id="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51042"/>
            <a:ext cx="9144000" cy="512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78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IP Security - </a:t>
            </a:r>
            <a:r>
              <a:rPr lang="en-US" dirty="0" err="1"/>
              <a:t>tt</a:t>
            </a:r>
            <a:br>
              <a:rPr lang="en-US" dirty="0"/>
            </a:br>
            <a:r>
              <a:rPr lang="en-US" sz="3600" dirty="0"/>
              <a:t>IKE – Main Mode</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14</a:t>
            </a:fld>
            <a:endParaRPr lang="en-US" dirty="0">
              <a:solidFill>
                <a:srgbClr val="FFFFFF"/>
              </a:solidFill>
            </a:endParaRPr>
          </a:p>
        </p:txBody>
      </p:sp>
      <p:sp>
        <p:nvSpPr>
          <p:cNvPr id="7"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
        <p:nvSpPr>
          <p:cNvPr id="5" name="Content Placeholder 4"/>
          <p:cNvSpPr>
            <a:spLocks noGrp="1"/>
          </p:cNvSpPr>
          <p:nvPr>
            <p:ph sz="quarter" idx="1"/>
          </p:nvPr>
        </p:nvSpPr>
        <p:spPr/>
        <p:txBody>
          <a:bodyPr/>
          <a:lstStyle/>
          <a:p>
            <a:endParaRPr lang="en-US"/>
          </a:p>
        </p:txBody>
      </p:sp>
      <p:pic>
        <p:nvPicPr>
          <p:cNvPr id="9" name="Picture 8"/>
          <p:cNvPicPr>
            <a:picLocks noChangeAspect="1"/>
          </p:cNvPicPr>
          <p:nvPr/>
        </p:nvPicPr>
        <p:blipFill>
          <a:blip r:embed="rId3"/>
          <a:stretch>
            <a:fillRect/>
          </a:stretch>
        </p:blipFill>
        <p:spPr>
          <a:xfrm>
            <a:off x="0" y="1518844"/>
            <a:ext cx="9144000" cy="4277193"/>
          </a:xfrm>
          <a:prstGeom prst="rect">
            <a:avLst/>
          </a:prstGeom>
        </p:spPr>
      </p:pic>
    </p:spTree>
    <p:extLst>
      <p:ext uri="{BB962C8B-B14F-4D97-AF65-F5344CB8AC3E}">
        <p14:creationId xmlns:p14="http://schemas.microsoft.com/office/powerpoint/2010/main" val="669355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IP Security - </a:t>
            </a:r>
            <a:r>
              <a:rPr lang="en-US" dirty="0" err="1"/>
              <a:t>tt</a:t>
            </a:r>
            <a:br>
              <a:rPr lang="en-US" dirty="0"/>
            </a:br>
            <a:r>
              <a:rPr lang="en-US" sz="3600" dirty="0"/>
              <a:t>IKE – Main Mode</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15</a:t>
            </a:fld>
            <a:endParaRPr lang="en-US" dirty="0">
              <a:solidFill>
                <a:srgbClr val="FFFFFF"/>
              </a:solidFill>
            </a:endParaRPr>
          </a:p>
        </p:txBody>
      </p:sp>
      <p:sp>
        <p:nvSpPr>
          <p:cNvPr id="7"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
        <p:nvSpPr>
          <p:cNvPr id="5" name="Content Placeholder 4"/>
          <p:cNvSpPr>
            <a:spLocks noGrp="1"/>
          </p:cNvSpPr>
          <p:nvPr>
            <p:ph sz="quarter" idx="1"/>
          </p:nvPr>
        </p:nvSpPr>
        <p:spPr/>
        <p:txBody>
          <a:bodyPr/>
          <a:lstStyle/>
          <a:p>
            <a:endParaRPr lang="en-US"/>
          </a:p>
        </p:txBody>
      </p:sp>
      <p:pic>
        <p:nvPicPr>
          <p:cNvPr id="8" name="Picture 7"/>
          <p:cNvPicPr>
            <a:picLocks noChangeAspect="1"/>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1401797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IP Security - </a:t>
            </a:r>
            <a:r>
              <a:rPr lang="en-US" dirty="0" err="1"/>
              <a:t>tt</a:t>
            </a:r>
            <a:br>
              <a:rPr lang="en-US" dirty="0"/>
            </a:br>
            <a:r>
              <a:rPr lang="en-US" sz="3600" dirty="0"/>
              <a:t>IKE – Main Mode</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16</a:t>
            </a:fld>
            <a:endParaRPr lang="en-US" dirty="0">
              <a:solidFill>
                <a:srgbClr val="FFFFFF"/>
              </a:solidFill>
            </a:endParaRPr>
          </a:p>
        </p:txBody>
      </p:sp>
      <p:sp>
        <p:nvSpPr>
          <p:cNvPr id="7"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
        <p:nvSpPr>
          <p:cNvPr id="5" name="Content Placeholder 4"/>
          <p:cNvSpPr>
            <a:spLocks noGrp="1"/>
          </p:cNvSpPr>
          <p:nvPr>
            <p:ph sz="quarter" idx="1"/>
          </p:nvPr>
        </p:nvSpPr>
        <p:spPr/>
        <p:txBody>
          <a:bodyPr/>
          <a:lstStyle/>
          <a:p>
            <a:endParaRPr lang="en-US"/>
          </a:p>
        </p:txBody>
      </p:sp>
      <p:pic>
        <p:nvPicPr>
          <p:cNvPr id="9" name="Picture 8"/>
          <p:cNvPicPr>
            <a:picLocks noChangeAspect="1"/>
          </p:cNvPicPr>
          <p:nvPr/>
        </p:nvPicPr>
        <p:blipFill>
          <a:blip r:embed="rId3"/>
          <a:stretch>
            <a:fillRect/>
          </a:stretch>
        </p:blipFill>
        <p:spPr>
          <a:xfrm>
            <a:off x="10732" y="0"/>
            <a:ext cx="9133268" cy="6781800"/>
          </a:xfrm>
          <a:prstGeom prst="rect">
            <a:avLst/>
          </a:prstGeom>
        </p:spPr>
      </p:pic>
    </p:spTree>
    <p:extLst>
      <p:ext uri="{BB962C8B-B14F-4D97-AF65-F5344CB8AC3E}">
        <p14:creationId xmlns:p14="http://schemas.microsoft.com/office/powerpoint/2010/main" val="1508855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IP Security</a:t>
            </a:r>
            <a:br>
              <a:rPr lang="en-US" dirty="0"/>
            </a:br>
            <a:r>
              <a:rPr lang="en-US" sz="3600" dirty="0"/>
              <a:t>IKE: Aggressive mode</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17</a:t>
            </a:fld>
            <a:endParaRPr lang="en-US" dirty="0">
              <a:solidFill>
                <a:srgbClr val="FFFFFF"/>
              </a:solidFill>
            </a:endParaRPr>
          </a:p>
        </p:txBody>
      </p:sp>
      <p:sp>
        <p:nvSpPr>
          <p:cNvPr id="7"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
        <p:nvSpPr>
          <p:cNvPr id="3" name="Content Placeholder 2"/>
          <p:cNvSpPr>
            <a:spLocks noGrp="1"/>
          </p:cNvSpPr>
          <p:nvPr>
            <p:ph sz="quarter" idx="1"/>
          </p:nvPr>
        </p:nvSpPr>
        <p:spPr/>
        <p:txBody>
          <a:bodyPr/>
          <a:lstStyle/>
          <a:p>
            <a:endParaRPr lang="en-US"/>
          </a:p>
        </p:txBody>
      </p:sp>
      <p:pic>
        <p:nvPicPr>
          <p:cNvPr id="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0523" y="1520990"/>
            <a:ext cx="8871077" cy="5337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6335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IP Security – </a:t>
            </a:r>
            <a:r>
              <a:rPr lang="en-US" dirty="0" err="1"/>
              <a:t>tt</a:t>
            </a:r>
            <a:br>
              <a:rPr lang="en-US" dirty="0"/>
            </a:br>
            <a:r>
              <a:rPr lang="en-US" sz="3600" dirty="0" err="1"/>
              <a:t>Các</a:t>
            </a:r>
            <a:r>
              <a:rPr lang="en-US" sz="3600" dirty="0"/>
              <a:t> </a:t>
            </a:r>
            <a:r>
              <a:rPr lang="en-US" sz="3600" dirty="0" err="1"/>
              <a:t>phương</a:t>
            </a:r>
            <a:r>
              <a:rPr lang="en-US" sz="3600" dirty="0"/>
              <a:t> </a:t>
            </a:r>
            <a:r>
              <a:rPr lang="en-US" sz="3600" dirty="0" err="1"/>
              <a:t>thức</a:t>
            </a:r>
            <a:r>
              <a:rPr lang="en-US" sz="3600" dirty="0"/>
              <a:t> </a:t>
            </a:r>
            <a:r>
              <a:rPr lang="en-US" sz="3600" dirty="0" err="1"/>
              <a:t>hoạt</a:t>
            </a:r>
            <a:r>
              <a:rPr lang="en-US" sz="3600" dirty="0"/>
              <a:t> </a:t>
            </a:r>
            <a:r>
              <a:rPr lang="en-US" sz="3600" dirty="0" err="1"/>
              <a:t>động</a:t>
            </a:r>
            <a:r>
              <a:rPr lang="en-US" sz="3600" dirty="0"/>
              <a:t> </a:t>
            </a:r>
            <a:r>
              <a:rPr lang="en-US" sz="3600" dirty="0" err="1"/>
              <a:t>của</a:t>
            </a:r>
            <a:r>
              <a:rPr lang="en-US" sz="3600" dirty="0"/>
              <a:t> IPsec</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18</a:t>
            </a:fld>
            <a:endParaRPr lang="en-US" dirty="0">
              <a:solidFill>
                <a:srgbClr val="FFFFFF"/>
              </a:solidFill>
            </a:endParaRPr>
          </a:p>
        </p:txBody>
      </p:sp>
      <p:sp>
        <p:nvSpPr>
          <p:cNvPr id="6" name="Content Placeholder 5"/>
          <p:cNvSpPr>
            <a:spLocks noGrp="1"/>
          </p:cNvSpPr>
          <p:nvPr>
            <p:ph sz="quarter" idx="1"/>
          </p:nvPr>
        </p:nvSpPr>
        <p:spPr>
          <a:xfrm>
            <a:off x="612648" y="1600200"/>
            <a:ext cx="8153400" cy="5257800"/>
          </a:xfrm>
        </p:spPr>
        <p:txBody>
          <a:bodyPr>
            <a:normAutofit/>
          </a:bodyPr>
          <a:lstStyle/>
          <a:p>
            <a:pPr algn="just">
              <a:spcAft>
                <a:spcPct val="20000"/>
              </a:spcAft>
              <a:buNone/>
              <a:defRPr/>
            </a:pPr>
            <a:r>
              <a:rPr lang="en-US" sz="2400" dirty="0"/>
              <a:t>IPsec </a:t>
            </a:r>
            <a:r>
              <a:rPr lang="en-US" sz="2400" dirty="0" err="1"/>
              <a:t>bao</a:t>
            </a:r>
            <a:r>
              <a:rPr lang="en-US" sz="2400" dirty="0"/>
              <a:t> </a:t>
            </a:r>
            <a:r>
              <a:rPr lang="en-US" sz="2400" dirty="0" err="1"/>
              <a:t>gồm</a:t>
            </a:r>
            <a:r>
              <a:rPr lang="en-US" sz="2400" dirty="0"/>
              <a:t> 2 </a:t>
            </a:r>
            <a:r>
              <a:rPr lang="en-US" sz="2400" dirty="0" err="1"/>
              <a:t>phương</a:t>
            </a:r>
            <a:r>
              <a:rPr lang="en-US" sz="2400" dirty="0"/>
              <a:t> </a:t>
            </a:r>
            <a:r>
              <a:rPr lang="en-US" sz="2400" dirty="0" err="1"/>
              <a:t>thức</a:t>
            </a:r>
            <a:r>
              <a:rPr lang="en-US" sz="2400" dirty="0"/>
              <a:t>:</a:t>
            </a:r>
          </a:p>
          <a:p>
            <a:pPr algn="just">
              <a:defRPr/>
            </a:pPr>
            <a:r>
              <a:rPr lang="en-US" sz="2400" dirty="0" err="1"/>
              <a:t>Phương</a:t>
            </a:r>
            <a:r>
              <a:rPr lang="en-US" sz="2400" dirty="0"/>
              <a:t> </a:t>
            </a:r>
            <a:r>
              <a:rPr lang="en-US" sz="2400" dirty="0" err="1"/>
              <a:t>thức</a:t>
            </a:r>
            <a:r>
              <a:rPr lang="en-US" sz="2400" dirty="0"/>
              <a:t> </a:t>
            </a:r>
            <a:r>
              <a:rPr lang="en-US" sz="2400" dirty="0" err="1"/>
              <a:t>Vận</a:t>
            </a:r>
            <a:r>
              <a:rPr lang="en-US" sz="2400" dirty="0"/>
              <a:t> </a:t>
            </a:r>
            <a:r>
              <a:rPr lang="en-US" sz="2400" dirty="0" err="1"/>
              <a:t>chuyển</a:t>
            </a:r>
            <a:r>
              <a:rPr lang="en-US" sz="2400" dirty="0"/>
              <a:t> (Transport Mode): </a:t>
            </a:r>
            <a:r>
              <a:rPr lang="en-US" sz="2400" dirty="0" err="1"/>
              <a:t>sử</a:t>
            </a:r>
            <a:r>
              <a:rPr lang="en-US" sz="2400" dirty="0"/>
              <a:t> </a:t>
            </a:r>
            <a:r>
              <a:rPr lang="en-US" sz="2400" dirty="0" err="1"/>
              <a:t>dụng</a:t>
            </a:r>
            <a:r>
              <a:rPr lang="en-US" sz="2400" dirty="0"/>
              <a:t> Transport Mode </a:t>
            </a:r>
            <a:r>
              <a:rPr lang="en-US" sz="2400" dirty="0" err="1"/>
              <a:t>khi</a:t>
            </a:r>
            <a:r>
              <a:rPr lang="en-US" sz="2400" dirty="0"/>
              <a:t> </a:t>
            </a:r>
            <a:r>
              <a:rPr lang="en-US" sz="2400" dirty="0" err="1"/>
              <a:t>có</a:t>
            </a:r>
            <a:r>
              <a:rPr lang="en-US" sz="2400" dirty="0"/>
              <a:t> </a:t>
            </a:r>
            <a:r>
              <a:rPr lang="en-US" sz="2400" dirty="0" err="1"/>
              <a:t>yêu</a:t>
            </a:r>
            <a:r>
              <a:rPr lang="en-US" sz="2400" dirty="0"/>
              <a:t> </a:t>
            </a:r>
            <a:r>
              <a:rPr lang="en-US" sz="2400" dirty="0" err="1"/>
              <a:t>cầu</a:t>
            </a:r>
            <a:r>
              <a:rPr lang="en-US" sz="2400" dirty="0"/>
              <a:t> </a:t>
            </a:r>
            <a:r>
              <a:rPr lang="en-US" sz="2400" dirty="0" err="1"/>
              <a:t>lọc</a:t>
            </a:r>
            <a:r>
              <a:rPr lang="en-US" sz="2400" dirty="0"/>
              <a:t> </a:t>
            </a:r>
            <a:r>
              <a:rPr lang="en-US" sz="2400" dirty="0" err="1"/>
              <a:t>gói</a:t>
            </a:r>
            <a:r>
              <a:rPr lang="en-US" sz="2400" dirty="0"/>
              <a:t> tin </a:t>
            </a:r>
            <a:r>
              <a:rPr lang="en-US" sz="2400" dirty="0" err="1"/>
              <a:t>và</a:t>
            </a:r>
            <a:r>
              <a:rPr lang="en-US" sz="2400" dirty="0"/>
              <a:t> </a:t>
            </a:r>
            <a:r>
              <a:rPr lang="en-US" sz="2400" dirty="0" err="1"/>
              <a:t>bảo</a:t>
            </a:r>
            <a:r>
              <a:rPr lang="en-US" sz="2400" dirty="0"/>
              <a:t> </a:t>
            </a:r>
            <a:r>
              <a:rPr lang="en-US" sz="2400" dirty="0" err="1"/>
              <a:t>mật</a:t>
            </a:r>
            <a:r>
              <a:rPr lang="en-US" sz="2400" dirty="0"/>
              <a:t> </a:t>
            </a:r>
            <a:r>
              <a:rPr lang="en-US" sz="2400" dirty="0" err="1"/>
              <a:t>điểm-tới-điểm</a:t>
            </a:r>
            <a:r>
              <a:rPr lang="en-US" sz="2400" dirty="0"/>
              <a:t>. </a:t>
            </a:r>
            <a:r>
              <a:rPr lang="en-US" sz="2400" dirty="0" err="1"/>
              <a:t>Cả</a:t>
            </a:r>
            <a:r>
              <a:rPr lang="en-US" sz="2400" dirty="0"/>
              <a:t> </a:t>
            </a:r>
            <a:r>
              <a:rPr lang="en-US" sz="2400" dirty="0" err="1"/>
              <a:t>hai</a:t>
            </a:r>
            <a:r>
              <a:rPr lang="en-US" sz="2400" dirty="0"/>
              <a:t> </a:t>
            </a:r>
            <a:r>
              <a:rPr lang="en-US" sz="2400" dirty="0" err="1"/>
              <a:t>trạm</a:t>
            </a:r>
            <a:r>
              <a:rPr lang="en-US" sz="2400" dirty="0"/>
              <a:t> </a:t>
            </a:r>
            <a:r>
              <a:rPr lang="en-US" sz="2400" dirty="0" err="1"/>
              <a:t>cần</a:t>
            </a:r>
            <a:r>
              <a:rPr lang="en-US" sz="2400" dirty="0"/>
              <a:t> </a:t>
            </a:r>
            <a:r>
              <a:rPr lang="en-US" sz="2400" dirty="0" err="1"/>
              <a:t>hỗ</a:t>
            </a:r>
            <a:r>
              <a:rPr lang="en-US" sz="2400" dirty="0"/>
              <a:t> </a:t>
            </a:r>
            <a:r>
              <a:rPr lang="en-US" sz="2400" dirty="0" err="1"/>
              <a:t>trợ</a:t>
            </a:r>
            <a:r>
              <a:rPr lang="en-US" sz="2400" dirty="0"/>
              <a:t> </a:t>
            </a:r>
            <a:r>
              <a:rPr lang="en-US" sz="2400" dirty="0" err="1"/>
              <a:t>IPSec</a:t>
            </a:r>
            <a:r>
              <a:rPr lang="en-US" sz="2400" dirty="0"/>
              <a:t> </a:t>
            </a:r>
            <a:r>
              <a:rPr lang="en-US" sz="2400" dirty="0" err="1"/>
              <a:t>sử</a:t>
            </a:r>
            <a:r>
              <a:rPr lang="en-US" sz="2400" dirty="0"/>
              <a:t> </a:t>
            </a:r>
            <a:r>
              <a:rPr lang="en-US" sz="2400" dirty="0" err="1"/>
              <a:t>dụng</a:t>
            </a:r>
            <a:r>
              <a:rPr lang="en-US" sz="2400" dirty="0"/>
              <a:t> </a:t>
            </a:r>
            <a:r>
              <a:rPr lang="en-US" sz="2400" dirty="0" err="1"/>
              <a:t>cùng</a:t>
            </a:r>
            <a:r>
              <a:rPr lang="en-US" sz="2400" dirty="0"/>
              <a:t> </a:t>
            </a:r>
            <a:r>
              <a:rPr lang="en-US" sz="2400" dirty="0" err="1"/>
              <a:t>giao</a:t>
            </a:r>
            <a:r>
              <a:rPr lang="en-US" sz="2400" dirty="0"/>
              <a:t> </a:t>
            </a:r>
            <a:r>
              <a:rPr lang="en-US" sz="2400" dirty="0" err="1"/>
              <a:t>thức</a:t>
            </a:r>
            <a:r>
              <a:rPr lang="en-US" sz="2400" dirty="0"/>
              <a:t> </a:t>
            </a:r>
            <a:r>
              <a:rPr lang="en-US" sz="2400" dirty="0" err="1"/>
              <a:t>xác</a:t>
            </a:r>
            <a:r>
              <a:rPr lang="en-US" sz="2400" dirty="0"/>
              <a:t> </a:t>
            </a:r>
            <a:r>
              <a:rPr lang="en-US" sz="2400" dirty="0" err="1"/>
              <a:t>thực</a:t>
            </a:r>
            <a:r>
              <a:rPr lang="en-US" sz="2400" dirty="0"/>
              <a:t> </a:t>
            </a:r>
            <a:r>
              <a:rPr lang="en-US" sz="2400" dirty="0" err="1"/>
              <a:t>và</a:t>
            </a:r>
            <a:r>
              <a:rPr lang="en-US" sz="2400" dirty="0"/>
              <a:t> </a:t>
            </a:r>
            <a:r>
              <a:rPr lang="en-US" sz="2400" dirty="0" err="1"/>
              <a:t>không</a:t>
            </a:r>
            <a:r>
              <a:rPr lang="en-US" sz="2400" dirty="0"/>
              <a:t> </a:t>
            </a:r>
            <a:r>
              <a:rPr lang="en-US" sz="2400" dirty="0" err="1"/>
              <a:t>được</a:t>
            </a:r>
            <a:r>
              <a:rPr lang="en-US" sz="2400" dirty="0"/>
              <a:t> </a:t>
            </a:r>
            <a:r>
              <a:rPr lang="en-US" sz="2400" dirty="0" err="1"/>
              <a:t>đi</a:t>
            </a:r>
            <a:r>
              <a:rPr lang="en-US" sz="2400" dirty="0"/>
              <a:t> qua </a:t>
            </a:r>
            <a:r>
              <a:rPr lang="en-US" sz="2400" dirty="0" err="1"/>
              <a:t>một</a:t>
            </a:r>
            <a:r>
              <a:rPr lang="en-US" sz="2400" dirty="0"/>
              <a:t> </a:t>
            </a:r>
            <a:r>
              <a:rPr lang="en-US" sz="2400" dirty="0" err="1"/>
              <a:t>giao</a:t>
            </a:r>
            <a:r>
              <a:rPr lang="en-US" sz="2400" dirty="0"/>
              <a:t> </a:t>
            </a:r>
            <a:r>
              <a:rPr lang="en-US" sz="2400" dirty="0" err="1"/>
              <a:t>tiếp</a:t>
            </a:r>
            <a:r>
              <a:rPr lang="en-US" sz="2400" dirty="0"/>
              <a:t> NAT </a:t>
            </a:r>
            <a:r>
              <a:rPr lang="en-US" sz="2400" dirty="0" err="1"/>
              <a:t>nào</a:t>
            </a:r>
            <a:r>
              <a:rPr lang="en-US" sz="2400" dirty="0"/>
              <a:t>. </a:t>
            </a:r>
            <a:r>
              <a:rPr lang="en-US" sz="2400" dirty="0" err="1"/>
              <a:t>Nếu</a:t>
            </a:r>
            <a:r>
              <a:rPr lang="en-US" sz="2400" dirty="0"/>
              <a:t> </a:t>
            </a:r>
            <a:r>
              <a:rPr lang="en-US" sz="2400" dirty="0" err="1"/>
              <a:t>dữ</a:t>
            </a:r>
            <a:r>
              <a:rPr lang="en-US" sz="2400" dirty="0"/>
              <a:t> </a:t>
            </a:r>
            <a:r>
              <a:rPr lang="en-US" sz="2400" dirty="0" err="1"/>
              <a:t>liệu</a:t>
            </a:r>
            <a:r>
              <a:rPr lang="en-US" sz="2400" dirty="0"/>
              <a:t> </a:t>
            </a:r>
            <a:r>
              <a:rPr lang="en-US" sz="2400" dirty="0" err="1"/>
              <a:t>đi</a:t>
            </a:r>
            <a:r>
              <a:rPr lang="en-US" sz="2400" dirty="0"/>
              <a:t> qua </a:t>
            </a:r>
            <a:r>
              <a:rPr lang="en-US" sz="2400" dirty="0" err="1"/>
              <a:t>giao</a:t>
            </a:r>
            <a:r>
              <a:rPr lang="en-US" sz="2400" dirty="0"/>
              <a:t> </a:t>
            </a:r>
            <a:r>
              <a:rPr lang="en-US" sz="2400" dirty="0" err="1"/>
              <a:t>tiếp</a:t>
            </a:r>
            <a:r>
              <a:rPr lang="en-US" sz="2400" dirty="0"/>
              <a:t> NAT </a:t>
            </a:r>
            <a:r>
              <a:rPr lang="en-US" sz="2400" dirty="0" err="1"/>
              <a:t>sẽ</a:t>
            </a:r>
            <a:r>
              <a:rPr lang="en-US" sz="2400" dirty="0"/>
              <a:t> </a:t>
            </a:r>
            <a:r>
              <a:rPr lang="en-US" sz="2400" dirty="0" err="1"/>
              <a:t>bị</a:t>
            </a:r>
            <a:r>
              <a:rPr lang="en-US" sz="2400" dirty="0"/>
              <a:t> </a:t>
            </a:r>
            <a:r>
              <a:rPr lang="en-US" sz="2400" dirty="0" err="1"/>
              <a:t>đổi</a:t>
            </a:r>
            <a:r>
              <a:rPr lang="en-US" sz="2400" dirty="0"/>
              <a:t> </a:t>
            </a:r>
            <a:r>
              <a:rPr lang="en-US" sz="2400" dirty="0" err="1"/>
              <a:t>địa</a:t>
            </a:r>
            <a:r>
              <a:rPr lang="en-US" sz="2400" dirty="0"/>
              <a:t> </a:t>
            </a:r>
            <a:r>
              <a:rPr lang="en-US" sz="2400" dirty="0" err="1"/>
              <a:t>chỉ</a:t>
            </a:r>
            <a:r>
              <a:rPr lang="en-US" sz="2400" dirty="0"/>
              <a:t> IP </a:t>
            </a:r>
            <a:r>
              <a:rPr lang="en-US" sz="2400" dirty="0" err="1"/>
              <a:t>trong</a:t>
            </a:r>
            <a:r>
              <a:rPr lang="en-US" sz="2400" dirty="0"/>
              <a:t> </a:t>
            </a:r>
            <a:r>
              <a:rPr lang="en-US" sz="2400" dirty="0" err="1"/>
              <a:t>phần</a:t>
            </a:r>
            <a:r>
              <a:rPr lang="en-US" sz="2400" dirty="0"/>
              <a:t> header </a:t>
            </a:r>
            <a:r>
              <a:rPr lang="en-US" sz="2400" dirty="0" err="1"/>
              <a:t>và</a:t>
            </a:r>
            <a:r>
              <a:rPr lang="en-US" sz="2400" dirty="0"/>
              <a:t> </a:t>
            </a:r>
            <a:r>
              <a:rPr lang="en-US" sz="2400" dirty="0" err="1"/>
              <a:t>làm</a:t>
            </a:r>
            <a:r>
              <a:rPr lang="en-US" sz="2400" dirty="0"/>
              <a:t> </a:t>
            </a:r>
            <a:r>
              <a:rPr lang="en-US" sz="2400" dirty="0" err="1"/>
              <a:t>mất</a:t>
            </a:r>
            <a:r>
              <a:rPr lang="en-US" sz="2400" dirty="0"/>
              <a:t> </a:t>
            </a:r>
            <a:r>
              <a:rPr lang="en-US" sz="2400" dirty="0" err="1"/>
              <a:t>hiệu</a:t>
            </a:r>
            <a:r>
              <a:rPr lang="en-US" sz="2400" dirty="0"/>
              <a:t> </a:t>
            </a:r>
            <a:r>
              <a:rPr lang="en-US" sz="2400" dirty="0" err="1"/>
              <a:t>lực</a:t>
            </a:r>
            <a:r>
              <a:rPr lang="en-US" sz="2400" dirty="0"/>
              <a:t> </a:t>
            </a:r>
            <a:r>
              <a:rPr lang="en-US" sz="2400" dirty="0" err="1"/>
              <a:t>của</a:t>
            </a:r>
            <a:r>
              <a:rPr lang="en-US" sz="2400" dirty="0"/>
              <a:t> ICV (</a:t>
            </a:r>
            <a:r>
              <a:rPr lang="en-US" sz="2400" dirty="0" err="1"/>
              <a:t>Giá</a:t>
            </a:r>
            <a:r>
              <a:rPr lang="en-US" sz="2400" dirty="0"/>
              <a:t> trị </a:t>
            </a:r>
            <a:r>
              <a:rPr lang="en-US" sz="2400" dirty="0" err="1"/>
              <a:t>kiểm</a:t>
            </a:r>
            <a:r>
              <a:rPr lang="en-US" sz="2400" dirty="0"/>
              <a:t> </a:t>
            </a:r>
            <a:r>
              <a:rPr lang="en-US" sz="2400" dirty="0" err="1"/>
              <a:t>soát</a:t>
            </a:r>
            <a:r>
              <a:rPr lang="en-US" sz="2400" dirty="0"/>
              <a:t> </a:t>
            </a:r>
            <a:r>
              <a:rPr lang="en-US" sz="2400" dirty="0" err="1"/>
              <a:t>tính</a:t>
            </a:r>
            <a:r>
              <a:rPr lang="en-US" sz="2400" dirty="0"/>
              <a:t> </a:t>
            </a:r>
            <a:r>
              <a:rPr lang="en-US" sz="2400" dirty="0" err="1"/>
              <a:t>nguyên</a:t>
            </a:r>
            <a:r>
              <a:rPr lang="en-US" sz="2400" dirty="0"/>
              <a:t> </a:t>
            </a:r>
            <a:r>
              <a:rPr lang="en-US" sz="2400" dirty="0" err="1"/>
              <a:t>vẹn</a:t>
            </a:r>
            <a:r>
              <a:rPr lang="en-US" sz="2400" dirty="0"/>
              <a:t>)</a:t>
            </a: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800600"/>
            <a:ext cx="7315200"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3766880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IP Security – </a:t>
            </a:r>
            <a:r>
              <a:rPr lang="en-US" dirty="0" err="1"/>
              <a:t>tt</a:t>
            </a:r>
            <a:br>
              <a:rPr lang="en-US" dirty="0"/>
            </a:br>
            <a:r>
              <a:rPr lang="en-US" sz="3600" dirty="0" err="1"/>
              <a:t>Các</a:t>
            </a:r>
            <a:r>
              <a:rPr lang="en-US" sz="3600" dirty="0"/>
              <a:t> </a:t>
            </a:r>
            <a:r>
              <a:rPr lang="en-US" sz="3600" dirty="0" err="1"/>
              <a:t>phương</a:t>
            </a:r>
            <a:r>
              <a:rPr lang="en-US" sz="3600" dirty="0"/>
              <a:t> </a:t>
            </a:r>
            <a:r>
              <a:rPr lang="en-US" sz="3600" dirty="0" err="1"/>
              <a:t>thức</a:t>
            </a:r>
            <a:r>
              <a:rPr lang="en-US" sz="3600" dirty="0"/>
              <a:t> </a:t>
            </a:r>
            <a:r>
              <a:rPr lang="en-US" sz="3600" dirty="0" err="1"/>
              <a:t>hoạt</a:t>
            </a:r>
            <a:r>
              <a:rPr lang="en-US" sz="3600" dirty="0"/>
              <a:t> </a:t>
            </a:r>
            <a:r>
              <a:rPr lang="en-US" sz="3600" dirty="0" err="1"/>
              <a:t>động</a:t>
            </a:r>
            <a:r>
              <a:rPr lang="en-US" sz="3600" dirty="0"/>
              <a:t> </a:t>
            </a:r>
            <a:r>
              <a:rPr lang="en-US" sz="3600" dirty="0" err="1"/>
              <a:t>của</a:t>
            </a:r>
            <a:r>
              <a:rPr lang="en-US" sz="3600" dirty="0"/>
              <a:t> IPsec</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19</a:t>
            </a:fld>
            <a:endParaRPr lang="en-US" dirty="0">
              <a:solidFill>
                <a:srgbClr val="FFFFFF"/>
              </a:solidFill>
            </a:endParaRPr>
          </a:p>
        </p:txBody>
      </p:sp>
      <p:sp>
        <p:nvSpPr>
          <p:cNvPr id="6" name="Content Placeholder 5"/>
          <p:cNvSpPr>
            <a:spLocks noGrp="1"/>
          </p:cNvSpPr>
          <p:nvPr>
            <p:ph sz="quarter" idx="1"/>
          </p:nvPr>
        </p:nvSpPr>
        <p:spPr>
          <a:xfrm>
            <a:off x="612648" y="1600200"/>
            <a:ext cx="8153400" cy="5257800"/>
          </a:xfrm>
        </p:spPr>
        <p:txBody>
          <a:bodyPr>
            <a:normAutofit/>
          </a:bodyPr>
          <a:lstStyle/>
          <a:p>
            <a:pPr algn="just">
              <a:spcAft>
                <a:spcPct val="20000"/>
              </a:spcAft>
              <a:buNone/>
              <a:defRPr/>
            </a:pPr>
            <a:r>
              <a:rPr lang="en-US" sz="2400" dirty="0"/>
              <a:t>IPsec </a:t>
            </a:r>
            <a:r>
              <a:rPr lang="en-US" sz="2400" dirty="0" err="1"/>
              <a:t>bao</a:t>
            </a:r>
            <a:r>
              <a:rPr lang="en-US" sz="2400" dirty="0"/>
              <a:t> </a:t>
            </a:r>
            <a:r>
              <a:rPr lang="en-US" sz="2400" dirty="0" err="1"/>
              <a:t>gồm</a:t>
            </a:r>
            <a:r>
              <a:rPr lang="en-US" sz="2400" dirty="0"/>
              <a:t> 2 </a:t>
            </a:r>
            <a:r>
              <a:rPr lang="en-US" sz="2400" dirty="0" err="1"/>
              <a:t>phương</a:t>
            </a:r>
            <a:r>
              <a:rPr lang="en-US" sz="2400" dirty="0"/>
              <a:t> </a:t>
            </a:r>
            <a:r>
              <a:rPr lang="en-US" sz="2400" dirty="0" err="1"/>
              <a:t>thức</a:t>
            </a:r>
            <a:r>
              <a:rPr lang="en-US" sz="2400" dirty="0"/>
              <a:t>:</a:t>
            </a:r>
          </a:p>
          <a:p>
            <a:pPr algn="just">
              <a:defRPr/>
            </a:pPr>
            <a:r>
              <a:rPr lang="en-US" sz="2400" dirty="0" err="1"/>
              <a:t>Phương</a:t>
            </a:r>
            <a:r>
              <a:rPr lang="en-US" sz="2400" dirty="0"/>
              <a:t> </a:t>
            </a:r>
            <a:r>
              <a:rPr lang="en-US" sz="2400" dirty="0" err="1"/>
              <a:t>thức</a:t>
            </a:r>
            <a:r>
              <a:rPr lang="en-US" sz="2400" dirty="0"/>
              <a:t> </a:t>
            </a:r>
            <a:r>
              <a:rPr lang="en-US" sz="2400" dirty="0" err="1"/>
              <a:t>đường</a:t>
            </a:r>
            <a:r>
              <a:rPr lang="en-US" sz="2400" dirty="0"/>
              <a:t> </a:t>
            </a:r>
            <a:r>
              <a:rPr lang="en-US" sz="2400" dirty="0" err="1"/>
              <a:t>hầm</a:t>
            </a:r>
            <a:r>
              <a:rPr lang="en-US" sz="2400" dirty="0"/>
              <a:t> (</a:t>
            </a:r>
            <a:r>
              <a:rPr lang="en-US" sz="2400" dirty="0" err="1"/>
              <a:t>Tunel</a:t>
            </a:r>
            <a:r>
              <a:rPr lang="en-US" sz="2400" dirty="0"/>
              <a:t> mode): </a:t>
            </a:r>
            <a:r>
              <a:rPr lang="en-US" sz="2400" dirty="0" err="1"/>
              <a:t>sử</a:t>
            </a:r>
            <a:r>
              <a:rPr lang="en-US" sz="2400" dirty="0"/>
              <a:t> </a:t>
            </a:r>
            <a:r>
              <a:rPr lang="en-US" sz="2400" dirty="0" err="1"/>
              <a:t>dụng</a:t>
            </a:r>
            <a:r>
              <a:rPr lang="en-US" sz="2400" dirty="0"/>
              <a:t> mode </a:t>
            </a:r>
            <a:r>
              <a:rPr lang="en-US" sz="2400" dirty="0" err="1"/>
              <a:t>này</a:t>
            </a:r>
            <a:r>
              <a:rPr lang="en-US" sz="2400" dirty="0"/>
              <a:t> </a:t>
            </a:r>
            <a:r>
              <a:rPr lang="en-US" sz="2400" dirty="0" err="1"/>
              <a:t>khi</a:t>
            </a:r>
            <a:r>
              <a:rPr lang="en-US" sz="2400" dirty="0"/>
              <a:t> </a:t>
            </a:r>
            <a:r>
              <a:rPr lang="en-US" sz="2400" dirty="0" err="1"/>
              <a:t>cần</a:t>
            </a:r>
            <a:r>
              <a:rPr lang="en-US" sz="2400" dirty="0"/>
              <a:t> </a:t>
            </a:r>
            <a:r>
              <a:rPr lang="en-US" sz="2400" dirty="0" err="1"/>
              <a:t>kết</a:t>
            </a:r>
            <a:r>
              <a:rPr lang="en-US" sz="2400" dirty="0"/>
              <a:t> </a:t>
            </a:r>
            <a:r>
              <a:rPr lang="en-US" sz="2400" dirty="0" err="1"/>
              <a:t>nối</a:t>
            </a:r>
            <a:r>
              <a:rPr lang="en-US" sz="2400" dirty="0"/>
              <a:t> Site-to-Site </a:t>
            </a:r>
            <a:r>
              <a:rPr lang="en-US" sz="2400" dirty="0" err="1"/>
              <a:t>thông</a:t>
            </a:r>
            <a:r>
              <a:rPr lang="en-US" sz="2400" dirty="0"/>
              <a:t> qua Internet (hay </a:t>
            </a:r>
            <a:r>
              <a:rPr lang="en-US" sz="2400" dirty="0" err="1"/>
              <a:t>các</a:t>
            </a:r>
            <a:r>
              <a:rPr lang="en-US" sz="2400" dirty="0"/>
              <a:t> mạng </a:t>
            </a:r>
            <a:r>
              <a:rPr lang="en-US" sz="2400" dirty="0" err="1"/>
              <a:t>công</a:t>
            </a:r>
            <a:r>
              <a:rPr lang="en-US" sz="2400" dirty="0"/>
              <a:t> </a:t>
            </a:r>
            <a:r>
              <a:rPr lang="en-US" sz="2400" dirty="0" err="1"/>
              <a:t>cộng</a:t>
            </a:r>
            <a:r>
              <a:rPr lang="en-US" sz="2400" dirty="0"/>
              <a:t> </a:t>
            </a:r>
            <a:r>
              <a:rPr lang="en-US" sz="2400" dirty="0" err="1"/>
              <a:t>khác</a:t>
            </a:r>
            <a:r>
              <a:rPr lang="en-US" sz="2400" dirty="0"/>
              <a:t>). </a:t>
            </a:r>
            <a:r>
              <a:rPr lang="en-US" sz="2400" dirty="0" err="1"/>
              <a:t>Tunel</a:t>
            </a:r>
            <a:r>
              <a:rPr lang="en-US" sz="2400" dirty="0"/>
              <a:t> Mode </a:t>
            </a:r>
            <a:r>
              <a:rPr lang="en-US" sz="2400" dirty="0" err="1"/>
              <a:t>cung</a:t>
            </a:r>
            <a:r>
              <a:rPr lang="en-US" sz="2400" dirty="0"/>
              <a:t> </a:t>
            </a:r>
            <a:r>
              <a:rPr lang="en-US" sz="2400" dirty="0" err="1"/>
              <a:t>cấp</a:t>
            </a:r>
            <a:r>
              <a:rPr lang="en-US" sz="2400" dirty="0"/>
              <a:t> </a:t>
            </a:r>
            <a:r>
              <a:rPr lang="en-US" sz="2400" dirty="0" err="1"/>
              <a:t>sự</a:t>
            </a:r>
            <a:r>
              <a:rPr lang="en-US" sz="2400" dirty="0"/>
              <a:t> </a:t>
            </a:r>
            <a:r>
              <a:rPr lang="en-US" sz="2400" dirty="0" err="1"/>
              <a:t>bảo</a:t>
            </a:r>
            <a:r>
              <a:rPr lang="en-US" sz="2400" dirty="0"/>
              <a:t> </a:t>
            </a:r>
            <a:r>
              <a:rPr lang="en-US" sz="2400" dirty="0" err="1"/>
              <a:t>vệ</a:t>
            </a:r>
            <a:r>
              <a:rPr lang="en-US" sz="2400" dirty="0"/>
              <a:t> Gateway-to-Gateway (</a:t>
            </a:r>
            <a:r>
              <a:rPr lang="en-US" sz="2400" dirty="0" err="1"/>
              <a:t>cửa-đến-cửa</a:t>
            </a:r>
            <a:r>
              <a:rPr lang="en-US" sz="2400" dirty="0"/>
              <a:t>)</a:t>
            </a:r>
          </a:p>
        </p:txBody>
      </p:sp>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657600"/>
            <a:ext cx="7335838" cy="2122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2894894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sz="quarter" idx="1"/>
          </p:nvPr>
        </p:nvSpPr>
        <p:spPr>
          <a:xfrm>
            <a:off x="612648" y="1600200"/>
            <a:ext cx="8378952" cy="4495800"/>
          </a:xfrm>
        </p:spPr>
        <p:txBody>
          <a:bodyPr/>
          <a:lstStyle/>
          <a:p>
            <a:r>
              <a:rPr lang="en-US" dirty="0"/>
              <a:t>IP Security</a:t>
            </a:r>
          </a:p>
          <a:p>
            <a:r>
              <a:rPr lang="en-US" dirty="0"/>
              <a:t>Secure Socket Layer /Transport Layer Security</a:t>
            </a:r>
          </a:p>
          <a:p>
            <a:r>
              <a:rPr lang="en-US" dirty="0"/>
              <a:t>Pretty Good Privacy</a:t>
            </a:r>
          </a:p>
          <a:p>
            <a:r>
              <a:rPr lang="en-US" dirty="0"/>
              <a:t>Secure Shell</a:t>
            </a:r>
          </a:p>
          <a:p>
            <a:pPr lvl="1"/>
            <a:endParaRPr lang="en-US" dirty="0"/>
          </a:p>
          <a:p>
            <a:pPr marL="0" indent="0">
              <a:buNone/>
            </a:pP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a:t>
            </a:fld>
            <a:endParaRPr lang="en-US" dirty="0">
              <a:solidFill>
                <a:srgbClr val="FFFFFF"/>
              </a:solidFill>
            </a:endParaRPr>
          </a:p>
        </p:txBody>
      </p:sp>
      <p:sp>
        <p:nvSpPr>
          <p:cNvPr id="5"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
        <p:nvSpPr>
          <p:cNvPr id="6" name="Date Placeholder 4"/>
          <p:cNvSpPr txBox="1">
            <a:spLocks/>
          </p:cNvSpPr>
          <p:nvPr/>
        </p:nvSpPr>
        <p:spPr>
          <a:xfrm>
            <a:off x="7810500" y="6492875"/>
            <a:ext cx="1333500" cy="365125"/>
          </a:xfrm>
          <a:prstGeom prst="rect">
            <a:avLst/>
          </a:prstGeom>
        </p:spPr>
        <p:txBody>
          <a:bodyPr vert="horz" anchor="ctr" anchorCtr="0"/>
          <a:lstStyle>
            <a:defPPr>
              <a:defRPr lang="en-US"/>
            </a:defPPr>
            <a:lvl1pPr marL="0" algn="l" defTabSz="914400" rtl="0" latinLnBrk="0">
              <a:defRPr sz="1400" kern="1200">
                <a:solidFill>
                  <a:schemeClr val="tx2"/>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fld id="{C970CCF1-686E-4600-A368-85DF3E08988D}" type="datetime1">
              <a:rPr lang="en-US" smtClean="0"/>
              <a:pPr/>
              <a:t>9/24/24</a:t>
            </a:fld>
            <a:endParaRPr lang="en-US" dirty="0"/>
          </a:p>
        </p:txBody>
      </p:sp>
    </p:spTree>
    <p:extLst>
      <p:ext uri="{BB962C8B-B14F-4D97-AF65-F5344CB8AC3E}">
        <p14:creationId xmlns:p14="http://schemas.microsoft.com/office/powerpoint/2010/main" val="1491748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IP Security – </a:t>
            </a:r>
            <a:r>
              <a:rPr lang="en-US" dirty="0" err="1"/>
              <a:t>tt</a:t>
            </a:r>
            <a:br>
              <a:rPr lang="en-US" dirty="0"/>
            </a:br>
            <a:r>
              <a:rPr lang="en-US" sz="3600" dirty="0" err="1"/>
              <a:t>Định</a:t>
            </a:r>
            <a:r>
              <a:rPr lang="en-US" sz="3600" dirty="0"/>
              <a:t> </a:t>
            </a:r>
            <a:r>
              <a:rPr lang="en-US" sz="3600" dirty="0" err="1"/>
              <a:t>dạng</a:t>
            </a:r>
            <a:r>
              <a:rPr lang="en-US" sz="3600" dirty="0"/>
              <a:t> AH</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20</a:t>
            </a:fld>
            <a:endParaRPr lang="en-US" dirty="0">
              <a:solidFill>
                <a:srgbClr val="FFFFFF"/>
              </a:solidFill>
            </a:endParaRPr>
          </a:p>
        </p:txBody>
      </p:sp>
      <p:sp>
        <p:nvSpPr>
          <p:cNvPr id="3" name="Content Placeholder 2"/>
          <p:cNvSpPr>
            <a:spLocks noGrp="1"/>
          </p:cNvSpPr>
          <p:nvPr>
            <p:ph sz="quarter" idx="1"/>
          </p:nvPr>
        </p:nvSpPr>
        <p:spPr/>
        <p:txBody>
          <a:bodyPr/>
          <a:lstStyle/>
          <a:p>
            <a:endParaRPr lang="en-US"/>
          </a:p>
        </p:txBody>
      </p:sp>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251" y="1716110"/>
            <a:ext cx="8305800" cy="4760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1255777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IP Security – </a:t>
            </a:r>
            <a:r>
              <a:rPr lang="en-US" dirty="0" err="1"/>
              <a:t>tt</a:t>
            </a:r>
            <a:br>
              <a:rPr lang="en-US" dirty="0"/>
            </a:br>
            <a:r>
              <a:rPr lang="en-US" sz="3600" dirty="0" err="1"/>
              <a:t>Định</a:t>
            </a:r>
            <a:r>
              <a:rPr lang="en-US" sz="3600" dirty="0"/>
              <a:t> </a:t>
            </a:r>
            <a:r>
              <a:rPr lang="en-US" sz="3600" dirty="0" err="1"/>
              <a:t>dạng</a:t>
            </a:r>
            <a:r>
              <a:rPr lang="en-US" sz="3600" dirty="0"/>
              <a:t> AH</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21</a:t>
            </a:fld>
            <a:endParaRPr lang="en-US" dirty="0">
              <a:solidFill>
                <a:srgbClr val="FFFFFF"/>
              </a:solidFill>
            </a:endParaRPr>
          </a:p>
        </p:txBody>
      </p:sp>
      <p:sp>
        <p:nvSpPr>
          <p:cNvPr id="6" name="Content Placeholder 5"/>
          <p:cNvSpPr>
            <a:spLocks noGrp="1"/>
          </p:cNvSpPr>
          <p:nvPr>
            <p:ph sz="quarter" idx="1"/>
          </p:nvPr>
        </p:nvSpPr>
        <p:spPr>
          <a:xfrm>
            <a:off x="612648" y="1600200"/>
            <a:ext cx="8153400" cy="5257800"/>
          </a:xfrm>
        </p:spPr>
        <p:txBody>
          <a:bodyPr>
            <a:normAutofit/>
          </a:bodyPr>
          <a:lstStyle/>
          <a:p>
            <a:pPr algn="just">
              <a:defRPr/>
            </a:pPr>
            <a:r>
              <a:rPr lang="en-US" sz="2200" dirty="0"/>
              <a:t>Authentication Header (AH) </a:t>
            </a:r>
            <a:r>
              <a:rPr lang="en-US" sz="2200" dirty="0" err="1"/>
              <a:t>bao</a:t>
            </a:r>
            <a:r>
              <a:rPr lang="en-US" sz="2200" dirty="0"/>
              <a:t> </a:t>
            </a:r>
            <a:r>
              <a:rPr lang="en-US" sz="2200" dirty="0" err="1"/>
              <a:t>gồm</a:t>
            </a:r>
            <a:r>
              <a:rPr lang="en-US" sz="2200" dirty="0"/>
              <a:t> </a:t>
            </a:r>
            <a:r>
              <a:rPr lang="en-US" sz="2200" dirty="0" err="1"/>
              <a:t>các</a:t>
            </a:r>
            <a:r>
              <a:rPr lang="en-US" sz="2200" dirty="0"/>
              <a:t> </a:t>
            </a:r>
            <a:r>
              <a:rPr lang="en-US" sz="2200" dirty="0" err="1"/>
              <a:t>vùng</a:t>
            </a:r>
            <a:r>
              <a:rPr lang="en-US" sz="2200" dirty="0"/>
              <a:t>:</a:t>
            </a:r>
          </a:p>
          <a:p>
            <a:pPr lvl="1" algn="just">
              <a:defRPr/>
            </a:pPr>
            <a:r>
              <a:rPr lang="en-US" sz="2200" dirty="0"/>
              <a:t>Next Header (8 bits): </a:t>
            </a:r>
            <a:r>
              <a:rPr lang="en-US" sz="2200" dirty="0" err="1"/>
              <a:t>xác</a:t>
            </a:r>
            <a:r>
              <a:rPr lang="en-US" sz="2200" dirty="0"/>
              <a:t> </a:t>
            </a:r>
            <a:r>
              <a:rPr lang="en-US" sz="2200" dirty="0" err="1"/>
              <a:t>định</a:t>
            </a:r>
            <a:r>
              <a:rPr lang="en-US" sz="2200" dirty="0"/>
              <a:t> header </a:t>
            </a:r>
            <a:r>
              <a:rPr lang="en-US" sz="2200" dirty="0" err="1"/>
              <a:t>kế</a:t>
            </a:r>
            <a:r>
              <a:rPr lang="en-US" sz="2200" dirty="0"/>
              <a:t> </a:t>
            </a:r>
            <a:r>
              <a:rPr lang="en-US" sz="2200" dirty="0" err="1"/>
              <a:t>tiếp</a:t>
            </a:r>
            <a:r>
              <a:rPr lang="en-US" sz="2200" dirty="0"/>
              <a:t>.</a:t>
            </a:r>
          </a:p>
          <a:p>
            <a:pPr lvl="1" algn="just">
              <a:defRPr/>
            </a:pPr>
            <a:r>
              <a:rPr lang="en-US" sz="2200" dirty="0"/>
              <a:t>Payload Length (8 bits): </a:t>
            </a:r>
            <a:r>
              <a:rPr lang="en-US" sz="2200" dirty="0" err="1"/>
              <a:t>chiều</a:t>
            </a:r>
            <a:r>
              <a:rPr lang="en-US" sz="2200" dirty="0"/>
              <a:t> </a:t>
            </a:r>
            <a:r>
              <a:rPr lang="en-US" sz="2200" dirty="0" err="1"/>
              <a:t>dài</a:t>
            </a:r>
            <a:r>
              <a:rPr lang="en-US" sz="2200" dirty="0"/>
              <a:t> </a:t>
            </a:r>
            <a:r>
              <a:rPr lang="en-US" sz="2200" dirty="0" err="1"/>
              <a:t>của</a:t>
            </a:r>
            <a:r>
              <a:rPr lang="en-US" sz="2200" dirty="0"/>
              <a:t> Authentication Header </a:t>
            </a:r>
            <a:r>
              <a:rPr lang="en-US" sz="2200" dirty="0" err="1"/>
              <a:t>theo</a:t>
            </a:r>
            <a:r>
              <a:rPr lang="en-US" sz="2200" dirty="0"/>
              <a:t> </a:t>
            </a:r>
            <a:r>
              <a:rPr lang="en-US" sz="2200" dirty="0" err="1"/>
              <a:t>từ</a:t>
            </a:r>
            <a:r>
              <a:rPr lang="en-US" sz="2200" dirty="0"/>
              <a:t> 32-bit, </a:t>
            </a:r>
            <a:r>
              <a:rPr lang="en-US" sz="2200" dirty="0" err="1"/>
              <a:t>trừ</a:t>
            </a:r>
            <a:r>
              <a:rPr lang="en-US" sz="2200" dirty="0"/>
              <a:t> 2.</a:t>
            </a:r>
          </a:p>
          <a:p>
            <a:pPr lvl="1" algn="just">
              <a:defRPr/>
            </a:pPr>
            <a:r>
              <a:rPr lang="en-US" sz="2200" dirty="0"/>
              <a:t>Reserved (16 bits): </a:t>
            </a:r>
            <a:r>
              <a:rPr lang="en-US" sz="2200" dirty="0" err="1"/>
              <a:t>sử</a:t>
            </a:r>
            <a:r>
              <a:rPr lang="en-US" sz="2200" dirty="0"/>
              <a:t> </a:t>
            </a:r>
            <a:r>
              <a:rPr lang="en-US" sz="2200" dirty="0" err="1"/>
              <a:t>dụng</a:t>
            </a:r>
            <a:r>
              <a:rPr lang="en-US" sz="2200" dirty="0"/>
              <a:t> </a:t>
            </a:r>
            <a:r>
              <a:rPr lang="en-US" sz="2200" dirty="0" err="1"/>
              <a:t>cho</a:t>
            </a:r>
            <a:r>
              <a:rPr lang="en-US" sz="2200" dirty="0"/>
              <a:t> </a:t>
            </a:r>
            <a:r>
              <a:rPr lang="en-US" sz="2200" dirty="0" err="1"/>
              <a:t>tương</a:t>
            </a:r>
            <a:r>
              <a:rPr lang="en-US" sz="2200" dirty="0"/>
              <a:t> </a:t>
            </a:r>
            <a:r>
              <a:rPr lang="en-US" sz="2200" dirty="0" err="1"/>
              <a:t>lai</a:t>
            </a:r>
            <a:r>
              <a:rPr lang="en-US" sz="2200" dirty="0"/>
              <a:t>.</a:t>
            </a:r>
          </a:p>
          <a:p>
            <a:pPr lvl="1" algn="just">
              <a:defRPr/>
            </a:pPr>
            <a:r>
              <a:rPr lang="en-US" sz="2200" dirty="0"/>
              <a:t>Security Parameters Index (32 bits): </a:t>
            </a:r>
            <a:r>
              <a:rPr lang="en-US" sz="2200" dirty="0" err="1"/>
              <a:t>xác</a:t>
            </a:r>
            <a:r>
              <a:rPr lang="en-US" sz="2200" dirty="0"/>
              <a:t> </a:t>
            </a:r>
            <a:r>
              <a:rPr lang="en-US" sz="2200" dirty="0" err="1"/>
              <a:t>định</a:t>
            </a:r>
            <a:r>
              <a:rPr lang="en-US" sz="2200" dirty="0"/>
              <a:t> </a:t>
            </a:r>
            <a:r>
              <a:rPr lang="en-US" sz="2200" dirty="0" err="1"/>
              <a:t>một</a:t>
            </a:r>
            <a:r>
              <a:rPr lang="en-US" sz="2200" dirty="0"/>
              <a:t> SA.</a:t>
            </a:r>
          </a:p>
          <a:p>
            <a:pPr lvl="1" algn="just">
              <a:defRPr/>
            </a:pPr>
            <a:r>
              <a:rPr lang="en-US" sz="2200" dirty="0"/>
              <a:t>Sequence Number (32 bits): </a:t>
            </a:r>
            <a:r>
              <a:rPr lang="en-US" sz="2200" dirty="0" err="1"/>
              <a:t>một</a:t>
            </a:r>
            <a:r>
              <a:rPr lang="en-US" sz="2200" dirty="0"/>
              <a:t> </a:t>
            </a:r>
            <a:r>
              <a:rPr lang="en-US" sz="2200" dirty="0" err="1"/>
              <a:t>giá</a:t>
            </a:r>
            <a:r>
              <a:rPr lang="en-US" sz="2200" dirty="0"/>
              <a:t> trị </a:t>
            </a:r>
            <a:r>
              <a:rPr lang="en-US" sz="2200" dirty="0" err="1"/>
              <a:t>tăng</a:t>
            </a:r>
            <a:r>
              <a:rPr lang="en-US" sz="2200" dirty="0"/>
              <a:t> </a:t>
            </a:r>
            <a:r>
              <a:rPr lang="en-US" sz="2200" dirty="0" err="1"/>
              <a:t>đơn</a:t>
            </a:r>
            <a:r>
              <a:rPr lang="en-US" sz="2200" dirty="0"/>
              <a:t> </a:t>
            </a:r>
            <a:r>
              <a:rPr lang="en-US" sz="2200" dirty="0" err="1"/>
              <a:t>điệu</a:t>
            </a:r>
            <a:r>
              <a:rPr lang="en-US" sz="2200" dirty="0"/>
              <a:t>.</a:t>
            </a:r>
          </a:p>
          <a:p>
            <a:pPr lvl="1" algn="just">
              <a:defRPr/>
            </a:pPr>
            <a:r>
              <a:rPr lang="en-US" sz="2200" dirty="0"/>
              <a:t>Authentication Data (variable): </a:t>
            </a:r>
            <a:r>
              <a:rPr lang="en-US" sz="2200" dirty="0" err="1"/>
              <a:t>Một</a:t>
            </a:r>
            <a:r>
              <a:rPr lang="en-US" sz="2200" dirty="0"/>
              <a:t> </a:t>
            </a:r>
            <a:r>
              <a:rPr lang="en-US" sz="2200" dirty="0" err="1"/>
              <a:t>vùng</a:t>
            </a:r>
            <a:r>
              <a:rPr lang="en-US" sz="2200" dirty="0"/>
              <a:t> </a:t>
            </a:r>
            <a:r>
              <a:rPr lang="en-US" sz="2200" dirty="0" err="1"/>
              <a:t>có</a:t>
            </a:r>
            <a:r>
              <a:rPr lang="en-US" sz="2200" dirty="0"/>
              <a:t> </a:t>
            </a:r>
            <a:r>
              <a:rPr lang="en-US" sz="2200" dirty="0" err="1"/>
              <a:t>chiều</a:t>
            </a:r>
            <a:r>
              <a:rPr lang="en-US" sz="2200" dirty="0"/>
              <a:t> </a:t>
            </a:r>
            <a:r>
              <a:rPr lang="en-US" sz="2200" dirty="0" err="1"/>
              <a:t>dài</a:t>
            </a:r>
            <a:r>
              <a:rPr lang="en-US" sz="2200" dirty="0"/>
              <a:t> </a:t>
            </a:r>
            <a:r>
              <a:rPr lang="en-US" sz="2200" dirty="0" err="1"/>
              <a:t>biến</a:t>
            </a:r>
            <a:r>
              <a:rPr lang="en-US" sz="2200" dirty="0"/>
              <a:t> </a:t>
            </a:r>
            <a:r>
              <a:rPr lang="en-US" sz="2200" dirty="0" err="1"/>
              <a:t>đổi</a:t>
            </a:r>
            <a:r>
              <a:rPr lang="en-US" sz="2200" dirty="0"/>
              <a:t> (</a:t>
            </a:r>
            <a:r>
              <a:rPr lang="en-US" sz="2200" dirty="0" err="1"/>
              <a:t>phải</a:t>
            </a:r>
            <a:r>
              <a:rPr lang="en-US" sz="2200" dirty="0"/>
              <a:t> </a:t>
            </a:r>
            <a:r>
              <a:rPr lang="en-US" sz="2200" dirty="0" err="1"/>
              <a:t>là</a:t>
            </a:r>
            <a:r>
              <a:rPr lang="en-US" sz="2200" dirty="0"/>
              <a:t> </a:t>
            </a:r>
            <a:r>
              <a:rPr lang="en-US" sz="2200" dirty="0" err="1"/>
              <a:t>một</a:t>
            </a:r>
            <a:r>
              <a:rPr lang="en-US" sz="2200" dirty="0"/>
              <a:t> </a:t>
            </a:r>
            <a:r>
              <a:rPr lang="en-US" sz="2200" dirty="0" err="1"/>
              <a:t>số</a:t>
            </a:r>
            <a:r>
              <a:rPr lang="en-US" sz="2200" dirty="0"/>
              <a:t> </a:t>
            </a:r>
            <a:r>
              <a:rPr lang="en-US" sz="2200" dirty="0" err="1"/>
              <a:t>nguyên</a:t>
            </a:r>
            <a:r>
              <a:rPr lang="en-US" sz="2200" dirty="0"/>
              <a:t> </a:t>
            </a:r>
            <a:r>
              <a:rPr lang="en-US" sz="2200" dirty="0" err="1"/>
              <a:t>của</a:t>
            </a:r>
            <a:r>
              <a:rPr lang="en-US" sz="2200" dirty="0"/>
              <a:t> </a:t>
            </a:r>
            <a:r>
              <a:rPr lang="en-US" sz="2200" dirty="0" err="1"/>
              <a:t>từ</a:t>
            </a:r>
            <a:r>
              <a:rPr lang="en-US" sz="2200" dirty="0"/>
              <a:t> 32 bits) </a:t>
            </a:r>
            <a:r>
              <a:rPr lang="en-US" sz="2200" dirty="0" err="1"/>
              <a:t>chứa</a:t>
            </a:r>
            <a:r>
              <a:rPr lang="en-US" sz="2200" dirty="0"/>
              <a:t> </a:t>
            </a:r>
            <a:r>
              <a:rPr lang="en-US" sz="2200" dirty="0" err="1"/>
              <a:t>giá</a:t>
            </a:r>
            <a:r>
              <a:rPr lang="en-US" sz="2200" dirty="0"/>
              <a:t> trị </a:t>
            </a:r>
            <a:r>
              <a:rPr lang="en-US" sz="2200" dirty="0" err="1"/>
              <a:t>kiểm</a:t>
            </a:r>
            <a:r>
              <a:rPr lang="en-US" sz="2200" dirty="0"/>
              <a:t> </a:t>
            </a:r>
            <a:r>
              <a:rPr lang="en-US" sz="2200" dirty="0" err="1"/>
              <a:t>tra</a:t>
            </a:r>
            <a:r>
              <a:rPr lang="en-US" sz="2200" dirty="0"/>
              <a:t> </a:t>
            </a:r>
            <a:r>
              <a:rPr lang="en-US" sz="2200" dirty="0" err="1"/>
              <a:t>tính</a:t>
            </a:r>
            <a:r>
              <a:rPr lang="en-US" sz="2200" dirty="0"/>
              <a:t> </a:t>
            </a:r>
            <a:r>
              <a:rPr lang="en-US" sz="2200" dirty="0" err="1"/>
              <a:t>toàn</a:t>
            </a:r>
            <a:r>
              <a:rPr lang="en-US" sz="2200" dirty="0"/>
              <a:t> </a:t>
            </a:r>
            <a:r>
              <a:rPr lang="en-US" sz="2200" dirty="0" err="1"/>
              <a:t>vẹn</a:t>
            </a:r>
            <a:r>
              <a:rPr lang="en-US" sz="2200" dirty="0"/>
              <a:t> (Integrity Check Value - ICV) </a:t>
            </a:r>
            <a:r>
              <a:rPr lang="en-US" sz="2200" dirty="0" err="1"/>
              <a:t>đối</a:t>
            </a:r>
            <a:r>
              <a:rPr lang="en-US" sz="2200" dirty="0"/>
              <a:t> </a:t>
            </a:r>
            <a:r>
              <a:rPr lang="en-US" sz="2200" dirty="0" err="1"/>
              <a:t>với</a:t>
            </a:r>
            <a:r>
              <a:rPr lang="en-US" sz="2200" dirty="0"/>
              <a:t> </a:t>
            </a:r>
            <a:r>
              <a:rPr lang="en-US" sz="2200" dirty="0" err="1"/>
              <a:t>gói</a:t>
            </a:r>
            <a:r>
              <a:rPr lang="en-US" sz="2200" dirty="0"/>
              <a:t> tin </a:t>
            </a:r>
            <a:r>
              <a:rPr lang="en-US" sz="2200" dirty="0" err="1"/>
              <a:t>này</a:t>
            </a:r>
            <a:r>
              <a:rPr lang="en-US" sz="2200" dirty="0"/>
              <a:t>.</a:t>
            </a:r>
          </a:p>
        </p:txBody>
      </p:sp>
      <p:sp>
        <p:nvSpPr>
          <p:cNvPr id="7"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49397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IP Security – </a:t>
            </a:r>
            <a:r>
              <a:rPr lang="en-US" dirty="0" err="1"/>
              <a:t>tt</a:t>
            </a:r>
            <a:br>
              <a:rPr lang="en-US" dirty="0"/>
            </a:br>
            <a:r>
              <a:rPr lang="en-US" sz="3600" dirty="0" err="1"/>
              <a:t>Định</a:t>
            </a:r>
            <a:r>
              <a:rPr lang="en-US" sz="3600" dirty="0"/>
              <a:t> </a:t>
            </a:r>
            <a:r>
              <a:rPr lang="en-US" sz="3600" dirty="0" err="1"/>
              <a:t>dạng</a:t>
            </a:r>
            <a:r>
              <a:rPr lang="en-US" sz="3600" dirty="0"/>
              <a:t> AH</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22</a:t>
            </a:fld>
            <a:endParaRPr lang="en-US" dirty="0">
              <a:solidFill>
                <a:srgbClr val="FFFFFF"/>
              </a:solidFill>
            </a:endParaRPr>
          </a:p>
        </p:txBody>
      </p:sp>
      <p:sp>
        <p:nvSpPr>
          <p:cNvPr id="6" name="Content Placeholder 5"/>
          <p:cNvSpPr>
            <a:spLocks noGrp="1"/>
          </p:cNvSpPr>
          <p:nvPr>
            <p:ph sz="quarter" idx="1"/>
          </p:nvPr>
        </p:nvSpPr>
        <p:spPr>
          <a:xfrm>
            <a:off x="612648" y="1600200"/>
            <a:ext cx="8153400" cy="5257800"/>
          </a:xfrm>
        </p:spPr>
        <p:txBody>
          <a:bodyPr>
            <a:normAutofit/>
          </a:bodyPr>
          <a:lstStyle/>
          <a:p>
            <a:pPr>
              <a:defRPr/>
            </a:pPr>
            <a:r>
              <a:rPr lang="en-US" dirty="0"/>
              <a:t>Authentication Header</a:t>
            </a:r>
            <a:endParaRPr lang="en-US" dirty="0">
              <a:latin typeface="Times New Roman" panose="02020603050405020304" pitchFamily="18" charset="0"/>
            </a:endParaRPr>
          </a:p>
          <a:p>
            <a:pPr lvl="1">
              <a:defRPr/>
            </a:pPr>
            <a:r>
              <a:rPr lang="en-US" dirty="0" err="1"/>
              <a:t>Xác</a:t>
            </a:r>
            <a:r>
              <a:rPr lang="en-US" dirty="0"/>
              <a:t> </a:t>
            </a:r>
            <a:r>
              <a:rPr lang="en-US" dirty="0" err="1"/>
              <a:t>thực</a:t>
            </a:r>
            <a:endParaRPr lang="en-US" dirty="0"/>
          </a:p>
          <a:p>
            <a:pPr lvl="1">
              <a:defRPr/>
            </a:pPr>
            <a:r>
              <a:rPr lang="en-US" dirty="0" err="1"/>
              <a:t>Toàn</a:t>
            </a:r>
            <a:r>
              <a:rPr lang="en-US" dirty="0"/>
              <a:t> </a:t>
            </a:r>
            <a:r>
              <a:rPr lang="en-US" dirty="0" err="1"/>
              <a:t>vẹn</a:t>
            </a:r>
            <a:endParaRPr lang="en-US" dirty="0"/>
          </a:p>
          <a:p>
            <a:pPr lvl="1">
              <a:defRPr/>
            </a:pPr>
            <a:r>
              <a:rPr lang="en-US" dirty="0" err="1"/>
              <a:t>Tránh</a:t>
            </a:r>
            <a:r>
              <a:rPr lang="en-US" dirty="0"/>
              <a:t> </a:t>
            </a:r>
            <a:r>
              <a:rPr lang="en-US" dirty="0" err="1"/>
              <a:t>tấn</a:t>
            </a:r>
            <a:r>
              <a:rPr lang="en-US" dirty="0"/>
              <a:t> </a:t>
            </a:r>
            <a:r>
              <a:rPr lang="en-US" dirty="0" err="1"/>
              <a:t>công</a:t>
            </a:r>
            <a:r>
              <a:rPr lang="en-US" dirty="0"/>
              <a:t> Replay-Attack</a:t>
            </a:r>
          </a:p>
        </p:txBody>
      </p:sp>
      <p:sp>
        <p:nvSpPr>
          <p:cNvPr id="7"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721648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IP Security – </a:t>
            </a:r>
            <a:r>
              <a:rPr lang="en-US" dirty="0" err="1"/>
              <a:t>tt</a:t>
            </a:r>
            <a:br>
              <a:rPr lang="en-US" dirty="0"/>
            </a:br>
            <a:r>
              <a:rPr lang="en-US" sz="3600" dirty="0" err="1"/>
              <a:t>Định</a:t>
            </a:r>
            <a:r>
              <a:rPr lang="en-US" sz="3600" dirty="0"/>
              <a:t> </a:t>
            </a:r>
            <a:r>
              <a:rPr lang="en-US" sz="3600" dirty="0" err="1"/>
              <a:t>dạng</a:t>
            </a:r>
            <a:r>
              <a:rPr lang="en-US" sz="3600" dirty="0"/>
              <a:t> ESP</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23</a:t>
            </a:fld>
            <a:endParaRPr lang="en-US" dirty="0">
              <a:solidFill>
                <a:srgbClr val="FFFFFF"/>
              </a:solidFill>
            </a:endParaRPr>
          </a:p>
        </p:txBody>
      </p:sp>
      <p:sp>
        <p:nvSpPr>
          <p:cNvPr id="3" name="Content Placeholder 2"/>
          <p:cNvSpPr>
            <a:spLocks noGrp="1"/>
          </p:cNvSpPr>
          <p:nvPr>
            <p:ph sz="quarter" idx="1"/>
          </p:nvPr>
        </p:nvSpPr>
        <p:spPr/>
        <p:txBody>
          <a:bodyPr/>
          <a:lstStyle/>
          <a:p>
            <a:endParaRPr lang="en-US"/>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52115"/>
            <a:ext cx="8305800" cy="5282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5911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IP Security – </a:t>
            </a:r>
            <a:r>
              <a:rPr lang="en-US" dirty="0" err="1"/>
              <a:t>tt</a:t>
            </a:r>
            <a:br>
              <a:rPr lang="en-US" dirty="0"/>
            </a:br>
            <a:r>
              <a:rPr lang="en-US" sz="3600" dirty="0" err="1"/>
              <a:t>Định</a:t>
            </a:r>
            <a:r>
              <a:rPr lang="en-US" sz="3600" dirty="0"/>
              <a:t> </a:t>
            </a:r>
            <a:r>
              <a:rPr lang="en-US" sz="3600" dirty="0" err="1"/>
              <a:t>dạng</a:t>
            </a:r>
            <a:r>
              <a:rPr lang="en-US" sz="3600" dirty="0"/>
              <a:t> ESP</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24</a:t>
            </a:fld>
            <a:endParaRPr lang="en-US" dirty="0">
              <a:solidFill>
                <a:srgbClr val="FFFFFF"/>
              </a:solidFill>
            </a:endParaRPr>
          </a:p>
        </p:txBody>
      </p:sp>
      <p:sp>
        <p:nvSpPr>
          <p:cNvPr id="3" name="Content Placeholder 2"/>
          <p:cNvSpPr>
            <a:spLocks noGrp="1"/>
          </p:cNvSpPr>
          <p:nvPr>
            <p:ph sz="quarter" idx="1"/>
          </p:nvPr>
        </p:nvSpPr>
        <p:spPr>
          <a:xfrm>
            <a:off x="612648" y="1600200"/>
            <a:ext cx="8153400" cy="5257800"/>
          </a:xfrm>
        </p:spPr>
        <p:txBody>
          <a:bodyPr>
            <a:normAutofit/>
          </a:bodyPr>
          <a:lstStyle/>
          <a:p>
            <a:pPr algn="just">
              <a:defRPr/>
            </a:pPr>
            <a:r>
              <a:rPr lang="en-US" dirty="0" err="1"/>
              <a:t>Một</a:t>
            </a:r>
            <a:r>
              <a:rPr lang="en-US" dirty="0"/>
              <a:t> </a:t>
            </a:r>
            <a:r>
              <a:rPr lang="en-US" dirty="0" err="1"/>
              <a:t>gói</a:t>
            </a:r>
            <a:r>
              <a:rPr lang="en-US" dirty="0"/>
              <a:t> ESP </a:t>
            </a:r>
            <a:r>
              <a:rPr lang="en-US" dirty="0" err="1"/>
              <a:t>chứa</a:t>
            </a:r>
            <a:r>
              <a:rPr lang="en-US" dirty="0"/>
              <a:t> </a:t>
            </a:r>
            <a:r>
              <a:rPr lang="en-US" dirty="0" err="1"/>
              <a:t>các</a:t>
            </a:r>
            <a:r>
              <a:rPr lang="en-US" dirty="0"/>
              <a:t> </a:t>
            </a:r>
            <a:r>
              <a:rPr lang="en-US" dirty="0" err="1"/>
              <a:t>vùng</a:t>
            </a:r>
            <a:r>
              <a:rPr lang="en-US" dirty="0"/>
              <a:t> </a:t>
            </a:r>
            <a:r>
              <a:rPr lang="en-US" dirty="0" err="1"/>
              <a:t>sau</a:t>
            </a:r>
            <a:r>
              <a:rPr lang="en-US" dirty="0"/>
              <a:t>:</a:t>
            </a:r>
          </a:p>
          <a:p>
            <a:pPr lvl="1" algn="just">
              <a:defRPr/>
            </a:pPr>
            <a:r>
              <a:rPr lang="en-US" dirty="0"/>
              <a:t>Security Parameters Index (32 bits): </a:t>
            </a:r>
            <a:r>
              <a:rPr lang="en-US" dirty="0" err="1"/>
              <a:t>xác</a:t>
            </a:r>
            <a:r>
              <a:rPr lang="en-US" dirty="0"/>
              <a:t> </a:t>
            </a:r>
            <a:r>
              <a:rPr lang="en-US" dirty="0" err="1"/>
              <a:t>định</a:t>
            </a:r>
            <a:r>
              <a:rPr lang="en-US" dirty="0"/>
              <a:t> </a:t>
            </a:r>
            <a:r>
              <a:rPr lang="en-US" dirty="0" err="1"/>
              <a:t>một</a:t>
            </a:r>
            <a:r>
              <a:rPr lang="en-US" dirty="0"/>
              <a:t> SA.</a:t>
            </a:r>
          </a:p>
          <a:p>
            <a:pPr lvl="1" algn="just">
              <a:defRPr/>
            </a:pPr>
            <a:r>
              <a:rPr lang="en-US" dirty="0"/>
              <a:t>Sequence Number (32 bits): </a:t>
            </a:r>
            <a:r>
              <a:rPr lang="en-US" dirty="0" err="1"/>
              <a:t>một</a:t>
            </a:r>
            <a:r>
              <a:rPr lang="en-US" dirty="0"/>
              <a:t> </a:t>
            </a:r>
            <a:r>
              <a:rPr lang="en-US" dirty="0" err="1"/>
              <a:t>giá</a:t>
            </a:r>
            <a:r>
              <a:rPr lang="en-US" dirty="0"/>
              <a:t> trị </a:t>
            </a:r>
            <a:r>
              <a:rPr lang="en-US" dirty="0" err="1"/>
              <a:t>đếm</a:t>
            </a:r>
            <a:r>
              <a:rPr lang="en-US" dirty="0"/>
              <a:t> </a:t>
            </a:r>
            <a:r>
              <a:rPr lang="en-US" dirty="0" err="1"/>
              <a:t>tăng</a:t>
            </a:r>
            <a:r>
              <a:rPr lang="en-US" dirty="0"/>
              <a:t> </a:t>
            </a:r>
            <a:r>
              <a:rPr lang="en-US" dirty="0" err="1"/>
              <a:t>đơn</a:t>
            </a:r>
            <a:r>
              <a:rPr lang="en-US" dirty="0"/>
              <a:t> </a:t>
            </a:r>
            <a:r>
              <a:rPr lang="en-US" dirty="0" err="1"/>
              <a:t>điệu</a:t>
            </a:r>
            <a:r>
              <a:rPr lang="en-US" dirty="0"/>
              <a:t>, </a:t>
            </a:r>
            <a:r>
              <a:rPr lang="en-US" dirty="0" err="1"/>
              <a:t>cung</a:t>
            </a:r>
            <a:r>
              <a:rPr lang="en-US" dirty="0"/>
              <a:t> </a:t>
            </a:r>
            <a:r>
              <a:rPr lang="en-US" dirty="0" err="1"/>
              <a:t>cấp</a:t>
            </a:r>
            <a:r>
              <a:rPr lang="en-US" dirty="0"/>
              <a:t> </a:t>
            </a:r>
            <a:r>
              <a:rPr lang="en-US" dirty="0" err="1"/>
              <a:t>chức</a:t>
            </a:r>
            <a:r>
              <a:rPr lang="en-US" dirty="0"/>
              <a:t> </a:t>
            </a:r>
            <a:r>
              <a:rPr lang="en-US" dirty="0" err="1"/>
              <a:t>năng</a:t>
            </a:r>
            <a:r>
              <a:rPr lang="en-US" dirty="0"/>
              <a:t> anti-replay (</a:t>
            </a:r>
            <a:r>
              <a:rPr lang="en-US" dirty="0" err="1"/>
              <a:t>giống</a:t>
            </a:r>
            <a:r>
              <a:rPr lang="en-US" dirty="0"/>
              <a:t> AH).</a:t>
            </a:r>
          </a:p>
          <a:p>
            <a:pPr lvl="1" algn="just">
              <a:defRPr/>
            </a:pPr>
            <a:r>
              <a:rPr lang="en-US" dirty="0"/>
              <a:t>Payload Data (variable): </a:t>
            </a:r>
            <a:r>
              <a:rPr lang="en-US" dirty="0" err="1"/>
              <a:t>đây</a:t>
            </a:r>
            <a:r>
              <a:rPr lang="en-US" dirty="0"/>
              <a:t> </a:t>
            </a:r>
            <a:r>
              <a:rPr lang="en-US" dirty="0" err="1"/>
              <a:t>là</a:t>
            </a:r>
            <a:r>
              <a:rPr lang="en-US" dirty="0"/>
              <a:t> </a:t>
            </a:r>
            <a:r>
              <a:rPr lang="en-US" dirty="0" err="1"/>
              <a:t>một</a:t>
            </a:r>
            <a:r>
              <a:rPr lang="en-US" dirty="0"/>
              <a:t> segment ở transport-level (transport mode) </a:t>
            </a:r>
            <a:r>
              <a:rPr lang="en-US" dirty="0" err="1"/>
              <a:t>hoặc</a:t>
            </a:r>
            <a:r>
              <a:rPr lang="en-US" dirty="0"/>
              <a:t> </a:t>
            </a:r>
            <a:r>
              <a:rPr lang="en-US" dirty="0" err="1"/>
              <a:t>gói</a:t>
            </a:r>
            <a:r>
              <a:rPr lang="en-US" dirty="0"/>
              <a:t> IP (tunnel mode) </a:t>
            </a:r>
            <a:r>
              <a:rPr lang="en-US" dirty="0" err="1"/>
              <a:t>được</a:t>
            </a:r>
            <a:r>
              <a:rPr lang="en-US" dirty="0"/>
              <a:t> </a:t>
            </a:r>
            <a:r>
              <a:rPr lang="en-US" dirty="0" err="1"/>
              <a:t>bảo</a:t>
            </a:r>
            <a:r>
              <a:rPr lang="en-US" dirty="0"/>
              <a:t> </a:t>
            </a:r>
            <a:r>
              <a:rPr lang="en-US" dirty="0" err="1"/>
              <a:t>vệ</a:t>
            </a:r>
            <a:r>
              <a:rPr lang="en-US" dirty="0"/>
              <a:t> </a:t>
            </a:r>
            <a:r>
              <a:rPr lang="en-US" dirty="0" err="1"/>
              <a:t>bởi</a:t>
            </a:r>
            <a:r>
              <a:rPr lang="en-US" dirty="0"/>
              <a:t> </a:t>
            </a:r>
            <a:r>
              <a:rPr lang="en-US" dirty="0" err="1"/>
              <a:t>việc</a:t>
            </a:r>
            <a:r>
              <a:rPr lang="en-US" dirty="0"/>
              <a:t> </a:t>
            </a:r>
            <a:r>
              <a:rPr lang="en-US" dirty="0" err="1"/>
              <a:t>mã</a:t>
            </a:r>
            <a:r>
              <a:rPr lang="en-US" dirty="0"/>
              <a:t> </a:t>
            </a:r>
            <a:r>
              <a:rPr lang="en-US" dirty="0" err="1"/>
              <a:t>hoá</a:t>
            </a:r>
            <a:r>
              <a:rPr lang="en-US" dirty="0"/>
              <a:t>.</a:t>
            </a:r>
          </a:p>
          <a:p>
            <a:pPr lvl="1" algn="just">
              <a:defRPr/>
            </a:pPr>
            <a:r>
              <a:rPr lang="en-US" dirty="0"/>
              <a:t>Padding (0255 bytes)</a:t>
            </a:r>
          </a:p>
          <a:p>
            <a:pPr lvl="1" algn="just">
              <a:defRPr/>
            </a:pPr>
            <a:r>
              <a:rPr lang="en-US" dirty="0"/>
              <a:t>Pad Length (8 bits): </a:t>
            </a:r>
            <a:r>
              <a:rPr lang="en-US" dirty="0" err="1"/>
              <a:t>chỉ</a:t>
            </a:r>
            <a:r>
              <a:rPr lang="en-US" dirty="0"/>
              <a:t> </a:t>
            </a:r>
            <a:r>
              <a:rPr lang="en-US" dirty="0" err="1"/>
              <a:t>ra</a:t>
            </a:r>
            <a:r>
              <a:rPr lang="en-US" dirty="0"/>
              <a:t> </a:t>
            </a:r>
            <a:r>
              <a:rPr lang="en-US" dirty="0" err="1"/>
              <a:t>số</a:t>
            </a:r>
            <a:r>
              <a:rPr lang="en-US" dirty="0"/>
              <a:t> byte </a:t>
            </a:r>
            <a:r>
              <a:rPr lang="en-US" dirty="0" err="1"/>
              <a:t>vùng</a:t>
            </a:r>
            <a:r>
              <a:rPr lang="en-US" dirty="0"/>
              <a:t> </a:t>
            </a:r>
            <a:r>
              <a:rPr lang="en-US" dirty="0" err="1"/>
              <a:t>đứng</a:t>
            </a:r>
            <a:r>
              <a:rPr lang="en-US" dirty="0"/>
              <a:t> </a:t>
            </a:r>
            <a:r>
              <a:rPr lang="en-US" dirty="0" err="1"/>
              <a:t>ngay</a:t>
            </a:r>
            <a:r>
              <a:rPr lang="en-US" dirty="0"/>
              <a:t> </a:t>
            </a:r>
            <a:r>
              <a:rPr lang="en-US" dirty="0" err="1"/>
              <a:t>trước</a:t>
            </a:r>
            <a:r>
              <a:rPr lang="en-US" dirty="0"/>
              <a:t> </a:t>
            </a:r>
            <a:r>
              <a:rPr lang="en-US" dirty="0" err="1"/>
              <a:t>vùng</a:t>
            </a:r>
            <a:r>
              <a:rPr lang="en-US" dirty="0"/>
              <a:t> </a:t>
            </a:r>
            <a:r>
              <a:rPr lang="en-US" dirty="0" err="1"/>
              <a:t>này</a:t>
            </a:r>
            <a:r>
              <a:rPr lang="en-US" dirty="0"/>
              <a:t>.</a:t>
            </a:r>
          </a:p>
          <a:p>
            <a:pPr lvl="1" algn="just">
              <a:defRPr/>
            </a:pPr>
            <a:endParaRPr lang="en-US" dirty="0"/>
          </a:p>
        </p:txBody>
      </p:sp>
      <p:sp>
        <p:nvSpPr>
          <p:cNvPr id="6"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4109865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IP Security – </a:t>
            </a:r>
            <a:r>
              <a:rPr lang="en-US" dirty="0" err="1"/>
              <a:t>tt</a:t>
            </a:r>
            <a:br>
              <a:rPr lang="en-US" dirty="0"/>
            </a:br>
            <a:r>
              <a:rPr lang="en-US" sz="3600" dirty="0" err="1"/>
              <a:t>Định</a:t>
            </a:r>
            <a:r>
              <a:rPr lang="en-US" sz="3600" dirty="0"/>
              <a:t> </a:t>
            </a:r>
            <a:r>
              <a:rPr lang="en-US" sz="3600" dirty="0" err="1"/>
              <a:t>dạng</a:t>
            </a:r>
            <a:r>
              <a:rPr lang="en-US" sz="3600" dirty="0"/>
              <a:t> ESP</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25</a:t>
            </a:fld>
            <a:endParaRPr lang="en-US" dirty="0">
              <a:solidFill>
                <a:srgbClr val="FFFFFF"/>
              </a:solidFill>
            </a:endParaRPr>
          </a:p>
        </p:txBody>
      </p:sp>
      <p:sp>
        <p:nvSpPr>
          <p:cNvPr id="3" name="Content Placeholder 2"/>
          <p:cNvSpPr>
            <a:spLocks noGrp="1"/>
          </p:cNvSpPr>
          <p:nvPr>
            <p:ph sz="quarter" idx="1"/>
          </p:nvPr>
        </p:nvSpPr>
        <p:spPr>
          <a:xfrm>
            <a:off x="612648" y="1600200"/>
            <a:ext cx="8153400" cy="5257800"/>
          </a:xfrm>
        </p:spPr>
        <p:txBody>
          <a:bodyPr>
            <a:normAutofit/>
          </a:bodyPr>
          <a:lstStyle/>
          <a:p>
            <a:pPr algn="just">
              <a:defRPr/>
            </a:pPr>
            <a:r>
              <a:rPr lang="en-US" dirty="0" err="1"/>
              <a:t>Một</a:t>
            </a:r>
            <a:r>
              <a:rPr lang="en-US" dirty="0"/>
              <a:t> </a:t>
            </a:r>
            <a:r>
              <a:rPr lang="en-US" dirty="0" err="1"/>
              <a:t>gói</a:t>
            </a:r>
            <a:r>
              <a:rPr lang="en-US" dirty="0"/>
              <a:t> ESP </a:t>
            </a:r>
            <a:r>
              <a:rPr lang="en-US" dirty="0" err="1"/>
              <a:t>chứa</a:t>
            </a:r>
            <a:r>
              <a:rPr lang="en-US" dirty="0"/>
              <a:t> </a:t>
            </a:r>
            <a:r>
              <a:rPr lang="en-US" dirty="0" err="1"/>
              <a:t>các</a:t>
            </a:r>
            <a:r>
              <a:rPr lang="en-US" dirty="0"/>
              <a:t> </a:t>
            </a:r>
            <a:r>
              <a:rPr lang="en-US" dirty="0" err="1"/>
              <a:t>vùng</a:t>
            </a:r>
            <a:r>
              <a:rPr lang="en-US" dirty="0"/>
              <a:t> </a:t>
            </a:r>
            <a:r>
              <a:rPr lang="en-US" dirty="0" err="1"/>
              <a:t>sau</a:t>
            </a:r>
            <a:r>
              <a:rPr lang="en-US" dirty="0"/>
              <a:t>:</a:t>
            </a:r>
          </a:p>
          <a:p>
            <a:pPr lvl="1" algn="just">
              <a:defRPr/>
            </a:pPr>
            <a:r>
              <a:rPr lang="en-US" dirty="0"/>
              <a:t>Next Header (8 bits): </a:t>
            </a:r>
            <a:r>
              <a:rPr lang="en-US" dirty="0" err="1"/>
              <a:t>chỉ</a:t>
            </a:r>
            <a:r>
              <a:rPr lang="en-US" dirty="0"/>
              <a:t> </a:t>
            </a:r>
            <a:r>
              <a:rPr lang="en-US" dirty="0" err="1"/>
              <a:t>ra</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chứa</a:t>
            </a:r>
            <a:r>
              <a:rPr lang="en-US" dirty="0"/>
              <a:t> </a:t>
            </a:r>
            <a:r>
              <a:rPr lang="en-US" dirty="0" err="1"/>
              <a:t>trong</a:t>
            </a:r>
            <a:r>
              <a:rPr lang="en-US" dirty="0"/>
              <a:t> </a:t>
            </a:r>
            <a:r>
              <a:rPr lang="en-US" dirty="0" err="1"/>
              <a:t>vùng</a:t>
            </a:r>
            <a:r>
              <a:rPr lang="en-US" dirty="0"/>
              <a:t> payload data </a:t>
            </a:r>
            <a:r>
              <a:rPr lang="en-US" dirty="0" err="1"/>
              <a:t>bằng</a:t>
            </a:r>
            <a:r>
              <a:rPr lang="en-US" dirty="0"/>
              <a:t> </a:t>
            </a:r>
            <a:r>
              <a:rPr lang="en-US" dirty="0" err="1"/>
              <a:t>cách</a:t>
            </a:r>
            <a:r>
              <a:rPr lang="en-US" dirty="0"/>
              <a:t> </a:t>
            </a:r>
            <a:r>
              <a:rPr lang="en-US" dirty="0" err="1"/>
              <a:t>chỉ</a:t>
            </a:r>
            <a:r>
              <a:rPr lang="en-US" dirty="0"/>
              <a:t> </a:t>
            </a:r>
            <a:r>
              <a:rPr lang="en-US" dirty="0" err="1"/>
              <a:t>ra</a:t>
            </a:r>
            <a:r>
              <a:rPr lang="en-US" dirty="0"/>
              <a:t> header </a:t>
            </a:r>
            <a:r>
              <a:rPr lang="en-US" dirty="0" err="1"/>
              <a:t>đầu</a:t>
            </a:r>
            <a:r>
              <a:rPr lang="en-US" dirty="0"/>
              <a:t> </a:t>
            </a:r>
            <a:r>
              <a:rPr lang="en-US" dirty="0" err="1"/>
              <a:t>tiên</a:t>
            </a:r>
            <a:r>
              <a:rPr lang="en-US" dirty="0"/>
              <a:t> </a:t>
            </a:r>
            <a:r>
              <a:rPr lang="en-US" dirty="0" err="1"/>
              <a:t>của</a:t>
            </a:r>
            <a:r>
              <a:rPr lang="en-US" dirty="0"/>
              <a:t> </a:t>
            </a:r>
            <a:r>
              <a:rPr lang="en-US" dirty="0" err="1"/>
              <a:t>vùng</a:t>
            </a:r>
            <a:r>
              <a:rPr lang="en-US" dirty="0"/>
              <a:t> payload </a:t>
            </a:r>
            <a:r>
              <a:rPr lang="en-US" dirty="0" err="1"/>
              <a:t>này</a:t>
            </a:r>
            <a:r>
              <a:rPr lang="en-US" dirty="0"/>
              <a:t>.</a:t>
            </a:r>
          </a:p>
          <a:p>
            <a:pPr lvl="1" algn="just">
              <a:defRPr/>
            </a:pPr>
            <a:r>
              <a:rPr lang="en-US" dirty="0"/>
              <a:t>Authentication Data (variable): </a:t>
            </a:r>
            <a:r>
              <a:rPr lang="en-US" dirty="0" err="1"/>
              <a:t>một</a:t>
            </a:r>
            <a:r>
              <a:rPr lang="en-US" dirty="0"/>
              <a:t> </a:t>
            </a:r>
            <a:r>
              <a:rPr lang="en-US" dirty="0" err="1"/>
              <a:t>vùng</a:t>
            </a:r>
            <a:r>
              <a:rPr lang="en-US" dirty="0"/>
              <a:t> </a:t>
            </a:r>
            <a:r>
              <a:rPr lang="en-US" dirty="0" err="1"/>
              <a:t>có</a:t>
            </a:r>
            <a:r>
              <a:rPr lang="en-US" dirty="0"/>
              <a:t> </a:t>
            </a:r>
            <a:r>
              <a:rPr lang="en-US" dirty="0" err="1"/>
              <a:t>chiều</a:t>
            </a:r>
            <a:r>
              <a:rPr lang="en-US" dirty="0"/>
              <a:t> </a:t>
            </a:r>
            <a:r>
              <a:rPr lang="en-US" dirty="0" err="1"/>
              <a:t>dài</a:t>
            </a:r>
            <a:r>
              <a:rPr lang="en-US" dirty="0"/>
              <a:t> </a:t>
            </a:r>
            <a:r>
              <a:rPr lang="en-US" dirty="0" err="1"/>
              <a:t>biến</a:t>
            </a:r>
            <a:r>
              <a:rPr lang="en-US" dirty="0"/>
              <a:t> </a:t>
            </a:r>
            <a:r>
              <a:rPr lang="en-US" dirty="0" err="1"/>
              <a:t>đổi</a:t>
            </a:r>
            <a:r>
              <a:rPr lang="en-US" dirty="0"/>
              <a:t> (</a:t>
            </a:r>
            <a:r>
              <a:rPr lang="en-US" dirty="0" err="1"/>
              <a:t>phải</a:t>
            </a:r>
            <a:r>
              <a:rPr lang="en-US" dirty="0"/>
              <a:t> </a:t>
            </a:r>
            <a:r>
              <a:rPr lang="en-US" dirty="0" err="1"/>
              <a:t>là</a:t>
            </a:r>
            <a:r>
              <a:rPr lang="en-US" dirty="0"/>
              <a:t> </a:t>
            </a:r>
            <a:r>
              <a:rPr lang="en-US" dirty="0" err="1"/>
              <a:t>một</a:t>
            </a:r>
            <a:r>
              <a:rPr lang="en-US" dirty="0"/>
              <a:t> </a:t>
            </a:r>
            <a:r>
              <a:rPr lang="en-US" dirty="0" err="1"/>
              <a:t>số</a:t>
            </a:r>
            <a:r>
              <a:rPr lang="en-US" dirty="0"/>
              <a:t> </a:t>
            </a:r>
            <a:r>
              <a:rPr lang="en-US" dirty="0" err="1"/>
              <a:t>nguyên</a:t>
            </a:r>
            <a:r>
              <a:rPr lang="en-US" dirty="0"/>
              <a:t> </a:t>
            </a:r>
            <a:r>
              <a:rPr lang="en-US" dirty="0" err="1"/>
              <a:t>của</a:t>
            </a:r>
            <a:r>
              <a:rPr lang="en-US" dirty="0"/>
              <a:t> </a:t>
            </a:r>
            <a:r>
              <a:rPr lang="en-US" dirty="0" err="1"/>
              <a:t>từ</a:t>
            </a:r>
            <a:r>
              <a:rPr lang="en-US" dirty="0"/>
              <a:t> 32-bit) </a:t>
            </a:r>
            <a:r>
              <a:rPr lang="en-US" dirty="0" err="1"/>
              <a:t>chứa</a:t>
            </a:r>
            <a:r>
              <a:rPr lang="en-US" dirty="0"/>
              <a:t> ICV </a:t>
            </a:r>
            <a:r>
              <a:rPr lang="en-US" dirty="0" err="1"/>
              <a:t>được</a:t>
            </a:r>
            <a:r>
              <a:rPr lang="en-US" dirty="0"/>
              <a:t> </a:t>
            </a:r>
            <a:r>
              <a:rPr lang="en-US" dirty="0" err="1"/>
              <a:t>tính</a:t>
            </a:r>
            <a:r>
              <a:rPr lang="en-US" dirty="0"/>
              <a:t> </a:t>
            </a:r>
            <a:r>
              <a:rPr lang="en-US" dirty="0" err="1"/>
              <a:t>bằng</a:t>
            </a:r>
            <a:r>
              <a:rPr lang="en-US" dirty="0"/>
              <a:t> </a:t>
            </a:r>
            <a:r>
              <a:rPr lang="en-US" dirty="0" err="1"/>
              <a:t>cách</a:t>
            </a:r>
            <a:r>
              <a:rPr lang="en-US" dirty="0"/>
              <a:t> </a:t>
            </a:r>
            <a:r>
              <a:rPr lang="en-US" dirty="0" err="1"/>
              <a:t>gói</a:t>
            </a:r>
            <a:r>
              <a:rPr lang="en-US" dirty="0"/>
              <a:t> ESP </a:t>
            </a:r>
            <a:r>
              <a:rPr lang="en-US" dirty="0" err="1"/>
              <a:t>trừ</a:t>
            </a:r>
            <a:r>
              <a:rPr lang="en-US" dirty="0"/>
              <a:t> </a:t>
            </a:r>
            <a:r>
              <a:rPr lang="en-US" dirty="0" err="1"/>
              <a:t>vùng</a:t>
            </a:r>
            <a:r>
              <a:rPr lang="en-US" dirty="0"/>
              <a:t> Authentication Data.</a:t>
            </a:r>
          </a:p>
        </p:txBody>
      </p:sp>
      <p:sp>
        <p:nvSpPr>
          <p:cNvPr id="6"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2186485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IP Security – </a:t>
            </a:r>
            <a:r>
              <a:rPr lang="en-US" dirty="0" err="1"/>
              <a:t>tt</a:t>
            </a:r>
            <a:br>
              <a:rPr lang="en-US" dirty="0"/>
            </a:br>
            <a:r>
              <a:rPr lang="en-US" sz="3600" dirty="0" err="1"/>
              <a:t>Định</a:t>
            </a:r>
            <a:r>
              <a:rPr lang="en-US" sz="3600" dirty="0"/>
              <a:t> </a:t>
            </a:r>
            <a:r>
              <a:rPr lang="en-US" sz="3600" dirty="0" err="1"/>
              <a:t>dạng</a:t>
            </a:r>
            <a:r>
              <a:rPr lang="en-US" sz="3600" dirty="0"/>
              <a:t> ESP</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26</a:t>
            </a:fld>
            <a:endParaRPr lang="en-US" dirty="0">
              <a:solidFill>
                <a:srgbClr val="FFFFFF"/>
              </a:solidFill>
            </a:endParaRPr>
          </a:p>
        </p:txBody>
      </p:sp>
      <p:sp>
        <p:nvSpPr>
          <p:cNvPr id="3" name="Content Placeholder 2"/>
          <p:cNvSpPr>
            <a:spLocks noGrp="1"/>
          </p:cNvSpPr>
          <p:nvPr>
            <p:ph sz="quarter" idx="1"/>
          </p:nvPr>
        </p:nvSpPr>
        <p:spPr>
          <a:xfrm>
            <a:off x="612648" y="1600200"/>
            <a:ext cx="8153400" cy="5257800"/>
          </a:xfrm>
        </p:spPr>
        <p:txBody>
          <a:bodyPr>
            <a:normAutofit/>
          </a:bodyPr>
          <a:lstStyle/>
          <a:p>
            <a:pPr>
              <a:defRPr/>
            </a:pPr>
            <a:r>
              <a:rPr lang="en-US" dirty="0"/>
              <a:t>Encapsulating Security Payload (ESP)</a:t>
            </a:r>
          </a:p>
          <a:p>
            <a:pPr lvl="1">
              <a:defRPr/>
            </a:pPr>
            <a:r>
              <a:rPr lang="en-US" dirty="0" err="1"/>
              <a:t>Xác</a:t>
            </a:r>
            <a:r>
              <a:rPr lang="en-US" dirty="0"/>
              <a:t> </a:t>
            </a:r>
            <a:r>
              <a:rPr lang="en-US" dirty="0" err="1"/>
              <a:t>thực</a:t>
            </a:r>
            <a:endParaRPr lang="en-US" dirty="0"/>
          </a:p>
          <a:p>
            <a:pPr lvl="1">
              <a:defRPr/>
            </a:pPr>
            <a:r>
              <a:rPr lang="en-US" dirty="0" err="1"/>
              <a:t>Toàn</a:t>
            </a:r>
            <a:r>
              <a:rPr lang="en-US" dirty="0"/>
              <a:t> </a:t>
            </a:r>
            <a:r>
              <a:rPr lang="en-US" dirty="0" err="1"/>
              <a:t>vẹn</a:t>
            </a:r>
            <a:endParaRPr lang="en-US" dirty="0"/>
          </a:p>
          <a:p>
            <a:pPr lvl="1">
              <a:defRPr/>
            </a:pPr>
            <a:r>
              <a:rPr lang="en-US" dirty="0" err="1"/>
              <a:t>Bảo</a:t>
            </a:r>
            <a:r>
              <a:rPr lang="en-US" dirty="0"/>
              <a:t> </a:t>
            </a:r>
            <a:r>
              <a:rPr lang="en-US" dirty="0" err="1"/>
              <a:t>mật</a:t>
            </a:r>
            <a:endParaRPr lang="en-US" dirty="0"/>
          </a:p>
          <a:p>
            <a:pPr lvl="1">
              <a:defRPr/>
            </a:pPr>
            <a:r>
              <a:rPr lang="en-US" dirty="0" err="1"/>
              <a:t>Tránh</a:t>
            </a:r>
            <a:r>
              <a:rPr lang="en-US" dirty="0"/>
              <a:t> </a:t>
            </a:r>
            <a:r>
              <a:rPr lang="en-US" dirty="0" err="1"/>
              <a:t>tấn</a:t>
            </a:r>
            <a:r>
              <a:rPr lang="en-US" dirty="0"/>
              <a:t> </a:t>
            </a:r>
            <a:r>
              <a:rPr lang="en-US" dirty="0" err="1"/>
              <a:t>công</a:t>
            </a:r>
            <a:r>
              <a:rPr lang="en-US" dirty="0"/>
              <a:t> Replay-Attack</a:t>
            </a:r>
          </a:p>
        </p:txBody>
      </p:sp>
      <p:sp>
        <p:nvSpPr>
          <p:cNvPr id="6"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1506524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IP Security – </a:t>
            </a:r>
            <a:r>
              <a:rPr lang="en-US" dirty="0" err="1"/>
              <a:t>tt</a:t>
            </a:r>
            <a:br>
              <a:rPr lang="en-US" dirty="0"/>
            </a:br>
            <a:r>
              <a:rPr lang="en-US" sz="3600" dirty="0" err="1"/>
              <a:t>Sự</a:t>
            </a:r>
            <a:r>
              <a:rPr lang="en-US" sz="3600" dirty="0"/>
              <a:t> </a:t>
            </a:r>
            <a:r>
              <a:rPr lang="en-US" sz="3600" dirty="0" err="1"/>
              <a:t>kết</a:t>
            </a:r>
            <a:r>
              <a:rPr lang="en-US" sz="3600" dirty="0"/>
              <a:t> </a:t>
            </a:r>
            <a:r>
              <a:rPr lang="en-US" sz="3600" dirty="0" err="1"/>
              <a:t>hợp</a:t>
            </a:r>
            <a:r>
              <a:rPr lang="en-US" sz="3600" dirty="0"/>
              <a:t> </a:t>
            </a:r>
            <a:r>
              <a:rPr lang="en-US" sz="3600" dirty="0" err="1"/>
              <a:t>của</a:t>
            </a:r>
            <a:r>
              <a:rPr lang="en-US" sz="3600" dirty="0"/>
              <a:t> </a:t>
            </a:r>
            <a:r>
              <a:rPr lang="en-US" sz="3600" dirty="0" err="1"/>
              <a:t>các</a:t>
            </a:r>
            <a:r>
              <a:rPr lang="en-US" sz="3600" dirty="0"/>
              <a:t> SA</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27</a:t>
            </a:fld>
            <a:endParaRPr lang="en-US" dirty="0">
              <a:solidFill>
                <a:srgbClr val="FFFFFF"/>
              </a:solidFill>
            </a:endParaRPr>
          </a:p>
        </p:txBody>
      </p:sp>
      <p:sp>
        <p:nvSpPr>
          <p:cNvPr id="6" name="Content Placeholder 5"/>
          <p:cNvSpPr>
            <a:spLocks noGrp="1"/>
          </p:cNvSpPr>
          <p:nvPr>
            <p:ph sz="quarter" idx="1"/>
          </p:nvPr>
        </p:nvSpPr>
        <p:spPr/>
        <p:txBody>
          <a:bodyPr/>
          <a:lstStyle/>
          <a:p>
            <a:endParaRPr lang="en-US"/>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472" y="1524000"/>
            <a:ext cx="8304728" cy="5224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458019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IP Security – </a:t>
            </a:r>
            <a:r>
              <a:rPr lang="en-US" dirty="0" err="1"/>
              <a:t>tt</a:t>
            </a:r>
            <a:br>
              <a:rPr lang="en-US" dirty="0"/>
            </a:br>
            <a:r>
              <a:rPr lang="en-US" sz="3600" dirty="0" err="1"/>
              <a:t>Các</a:t>
            </a:r>
            <a:r>
              <a:rPr lang="en-US" sz="3600" dirty="0"/>
              <a:t> </a:t>
            </a:r>
            <a:r>
              <a:rPr lang="en-US" sz="3600" dirty="0" err="1"/>
              <a:t>giải</a:t>
            </a:r>
            <a:r>
              <a:rPr lang="en-US" sz="3600" dirty="0"/>
              <a:t> </a:t>
            </a:r>
            <a:r>
              <a:rPr lang="en-US" sz="3600" dirty="0" err="1"/>
              <a:t>thuật</a:t>
            </a:r>
            <a:r>
              <a:rPr lang="en-US" sz="3600" dirty="0"/>
              <a:t> </a:t>
            </a:r>
            <a:r>
              <a:rPr lang="en-US" sz="3600" dirty="0" err="1"/>
              <a:t>mã</a:t>
            </a:r>
            <a:r>
              <a:rPr lang="en-US" sz="3600" dirty="0"/>
              <a:t> </a:t>
            </a:r>
            <a:r>
              <a:rPr lang="en-US" sz="3600" dirty="0" err="1"/>
              <a:t>hoá</a:t>
            </a:r>
            <a:r>
              <a:rPr lang="en-US" sz="3600" dirty="0"/>
              <a:t> </a:t>
            </a:r>
            <a:r>
              <a:rPr lang="en-US" sz="3600" dirty="0" err="1"/>
              <a:t>và</a:t>
            </a:r>
            <a:r>
              <a:rPr lang="en-US" sz="3600" dirty="0"/>
              <a:t> </a:t>
            </a:r>
            <a:r>
              <a:rPr lang="en-US" sz="3600" dirty="0" err="1"/>
              <a:t>chứng</a:t>
            </a:r>
            <a:r>
              <a:rPr lang="en-US" sz="3600" dirty="0"/>
              <a:t> </a:t>
            </a:r>
            <a:r>
              <a:rPr lang="en-US" sz="3600" dirty="0" err="1"/>
              <a:t>thực</a:t>
            </a:r>
            <a:endParaRPr lang="en-US" sz="3600"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28</a:t>
            </a:fld>
            <a:endParaRPr lang="en-US" dirty="0">
              <a:solidFill>
                <a:srgbClr val="FFFFFF"/>
              </a:solidFill>
            </a:endParaRPr>
          </a:p>
        </p:txBody>
      </p:sp>
      <p:sp>
        <p:nvSpPr>
          <p:cNvPr id="6" name="Content Placeholder 5"/>
          <p:cNvSpPr>
            <a:spLocks noGrp="1"/>
          </p:cNvSpPr>
          <p:nvPr>
            <p:ph sz="quarter" idx="1"/>
          </p:nvPr>
        </p:nvSpPr>
        <p:spPr/>
        <p:txBody>
          <a:bodyPr>
            <a:normAutofit lnSpcReduction="10000"/>
          </a:bodyPr>
          <a:lstStyle/>
          <a:p>
            <a:pPr algn="just">
              <a:spcAft>
                <a:spcPct val="20000"/>
              </a:spcAft>
              <a:defRPr/>
            </a:pPr>
            <a:r>
              <a:rPr lang="en-US" dirty="0" err="1"/>
              <a:t>Các</a:t>
            </a:r>
            <a:r>
              <a:rPr lang="en-US" dirty="0"/>
              <a:t> </a:t>
            </a:r>
            <a:r>
              <a:rPr lang="en-US" dirty="0" err="1"/>
              <a:t>giải</a:t>
            </a:r>
            <a:r>
              <a:rPr lang="en-US" dirty="0"/>
              <a:t> </a:t>
            </a:r>
            <a:r>
              <a:rPr lang="en-US" dirty="0" err="1"/>
              <a:t>thuật</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mã</a:t>
            </a:r>
            <a:r>
              <a:rPr lang="en-US" dirty="0"/>
              <a:t> </a:t>
            </a:r>
            <a:r>
              <a:rPr lang="en-US" dirty="0" err="1"/>
              <a:t>hoá</a:t>
            </a:r>
            <a:r>
              <a:rPr lang="en-US" dirty="0"/>
              <a:t> </a:t>
            </a:r>
            <a:r>
              <a:rPr lang="en-US" dirty="0" err="1"/>
              <a:t>và</a:t>
            </a:r>
            <a:r>
              <a:rPr lang="en-US" dirty="0"/>
              <a:t> </a:t>
            </a:r>
            <a:r>
              <a:rPr lang="en-US" dirty="0" err="1"/>
              <a:t>chứng</a:t>
            </a:r>
            <a:r>
              <a:rPr lang="en-US" dirty="0"/>
              <a:t> </a:t>
            </a:r>
            <a:r>
              <a:rPr lang="en-US" dirty="0" err="1"/>
              <a:t>thực</a:t>
            </a:r>
            <a:r>
              <a:rPr lang="en-US" dirty="0"/>
              <a:t> </a:t>
            </a:r>
            <a:r>
              <a:rPr lang="en-US" dirty="0" err="1"/>
              <a:t>bao</a:t>
            </a:r>
            <a:r>
              <a:rPr lang="en-US" dirty="0"/>
              <a:t> </a:t>
            </a:r>
            <a:r>
              <a:rPr lang="en-US" dirty="0" err="1"/>
              <a:t>gồm</a:t>
            </a:r>
            <a:r>
              <a:rPr lang="en-US" dirty="0"/>
              <a:t>:</a:t>
            </a:r>
          </a:p>
          <a:p>
            <a:pPr lvl="1" algn="just">
              <a:spcAft>
                <a:spcPct val="20000"/>
              </a:spcAft>
              <a:defRPr/>
            </a:pPr>
            <a:r>
              <a:rPr lang="en-US" dirty="0"/>
              <a:t>Three-key triple DES</a:t>
            </a:r>
          </a:p>
          <a:p>
            <a:pPr lvl="1" algn="just">
              <a:spcAft>
                <a:spcPct val="20000"/>
              </a:spcAft>
              <a:defRPr/>
            </a:pPr>
            <a:r>
              <a:rPr lang="en-US" dirty="0"/>
              <a:t>AES</a:t>
            </a:r>
          </a:p>
          <a:p>
            <a:pPr lvl="1" algn="just">
              <a:spcAft>
                <a:spcPct val="20000"/>
              </a:spcAft>
              <a:defRPr/>
            </a:pPr>
            <a:r>
              <a:rPr lang="en-US" dirty="0"/>
              <a:t>RC5</a:t>
            </a:r>
          </a:p>
          <a:p>
            <a:pPr lvl="1" algn="just">
              <a:spcAft>
                <a:spcPct val="20000"/>
              </a:spcAft>
              <a:defRPr/>
            </a:pPr>
            <a:r>
              <a:rPr lang="en-US" dirty="0"/>
              <a:t>IDEA</a:t>
            </a:r>
          </a:p>
          <a:p>
            <a:pPr lvl="1" algn="just">
              <a:spcAft>
                <a:spcPct val="20000"/>
              </a:spcAft>
              <a:defRPr/>
            </a:pPr>
            <a:r>
              <a:rPr lang="en-US" dirty="0"/>
              <a:t>Three-key triple IDEA</a:t>
            </a:r>
          </a:p>
          <a:p>
            <a:pPr lvl="1" algn="just">
              <a:spcAft>
                <a:spcPct val="20000"/>
              </a:spcAft>
              <a:defRPr/>
            </a:pPr>
            <a:r>
              <a:rPr lang="en-US" dirty="0"/>
              <a:t>CAST</a:t>
            </a:r>
          </a:p>
          <a:p>
            <a:pPr lvl="1" algn="just">
              <a:spcAft>
                <a:spcPct val="20000"/>
              </a:spcAft>
              <a:defRPr/>
            </a:pPr>
            <a:r>
              <a:rPr lang="en-US" dirty="0"/>
              <a:t>Blowfish</a:t>
            </a:r>
          </a:p>
          <a:p>
            <a:pPr algn="just"/>
            <a:endParaRPr lang="en-US" dirty="0"/>
          </a:p>
        </p:txBody>
      </p:sp>
      <p:sp>
        <p:nvSpPr>
          <p:cNvPr id="7"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28415728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sz="quarter" idx="1"/>
          </p:nvPr>
        </p:nvSpPr>
        <p:spPr>
          <a:xfrm>
            <a:off x="612648" y="1600200"/>
            <a:ext cx="8378952" cy="4495800"/>
          </a:xfrm>
        </p:spPr>
        <p:txBody>
          <a:bodyPr/>
          <a:lstStyle/>
          <a:p>
            <a:r>
              <a:rPr lang="en-US" dirty="0"/>
              <a:t>IP Security</a:t>
            </a:r>
          </a:p>
          <a:p>
            <a:r>
              <a:rPr lang="en-US" b="1" dirty="0"/>
              <a:t>Secure Socket Layer /Transport Layer Security</a:t>
            </a:r>
          </a:p>
          <a:p>
            <a:r>
              <a:rPr lang="en-US" dirty="0"/>
              <a:t>Pretty Good Privacy</a:t>
            </a:r>
          </a:p>
          <a:p>
            <a:r>
              <a:rPr lang="en-US" dirty="0"/>
              <a:t>Secure Shell</a:t>
            </a:r>
          </a:p>
          <a:p>
            <a:pPr lvl="1"/>
            <a:endParaRPr lang="en-US" dirty="0"/>
          </a:p>
          <a:p>
            <a:pPr marL="0" indent="0">
              <a:buNone/>
            </a:pP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29</a:t>
            </a:fld>
            <a:endParaRPr lang="en-US" dirty="0">
              <a:solidFill>
                <a:srgbClr val="FFFFFF"/>
              </a:solidFill>
            </a:endParaRPr>
          </a:p>
        </p:txBody>
      </p:sp>
      <p:sp>
        <p:nvSpPr>
          <p:cNvPr id="6"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2989173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sz="quarter" idx="1"/>
          </p:nvPr>
        </p:nvSpPr>
        <p:spPr>
          <a:xfrm>
            <a:off x="612648" y="1600200"/>
            <a:ext cx="8378952" cy="4495800"/>
          </a:xfrm>
        </p:spPr>
        <p:txBody>
          <a:bodyPr/>
          <a:lstStyle/>
          <a:p>
            <a:r>
              <a:rPr lang="en-US" b="1" dirty="0"/>
              <a:t>IP Security</a:t>
            </a:r>
          </a:p>
          <a:p>
            <a:r>
              <a:rPr lang="en-US" dirty="0"/>
              <a:t>Secure Socket Layer /Transport Layer Security</a:t>
            </a:r>
          </a:p>
          <a:p>
            <a:r>
              <a:rPr lang="en-US" dirty="0"/>
              <a:t>Pretty Good Privacy</a:t>
            </a:r>
          </a:p>
          <a:p>
            <a:r>
              <a:rPr lang="en-US" dirty="0"/>
              <a:t>Secure Shell</a:t>
            </a:r>
          </a:p>
          <a:p>
            <a:pPr lvl="1"/>
            <a:endParaRPr lang="en-US" dirty="0"/>
          </a:p>
          <a:p>
            <a:pPr marL="0" indent="0">
              <a:buNone/>
            </a:pP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a:t>
            </a:fld>
            <a:endParaRPr lang="en-US" dirty="0">
              <a:solidFill>
                <a:srgbClr val="FFFFFF"/>
              </a:solidFill>
            </a:endParaRPr>
          </a:p>
        </p:txBody>
      </p:sp>
      <p:sp>
        <p:nvSpPr>
          <p:cNvPr id="6"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42916910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SSL/TLS</a:t>
            </a:r>
            <a:br>
              <a:rPr lang="en-US" dirty="0"/>
            </a:br>
            <a:r>
              <a:rPr lang="en-US" sz="3600" dirty="0" err="1"/>
              <a:t>Tổng</a:t>
            </a:r>
            <a:r>
              <a:rPr lang="en-US" sz="3600" dirty="0"/>
              <a:t> </a:t>
            </a:r>
            <a:r>
              <a:rPr lang="en-US" sz="3600" dirty="0" err="1"/>
              <a:t>quan</a:t>
            </a:r>
            <a:endParaRPr lang="en-US" sz="3600" dirty="0"/>
          </a:p>
        </p:txBody>
      </p:sp>
      <p:sp>
        <p:nvSpPr>
          <p:cNvPr id="3" name="Content Placeholder 2"/>
          <p:cNvSpPr>
            <a:spLocks noGrp="1"/>
          </p:cNvSpPr>
          <p:nvPr>
            <p:ph sz="quarter" idx="1"/>
          </p:nvPr>
        </p:nvSpPr>
        <p:spPr>
          <a:xfrm>
            <a:off x="612648" y="1600200"/>
            <a:ext cx="8302752" cy="5257800"/>
          </a:xfrm>
        </p:spPr>
        <p:txBody>
          <a:bodyPr>
            <a:normAutofit lnSpcReduction="10000"/>
          </a:bodyPr>
          <a:lstStyle/>
          <a:p>
            <a:pPr algn="just">
              <a:spcAft>
                <a:spcPct val="20000"/>
              </a:spcAft>
              <a:defRPr/>
            </a:pPr>
            <a:r>
              <a:rPr lang="en-US" dirty="0" err="1"/>
              <a:t>Giao</a:t>
            </a:r>
            <a:r>
              <a:rPr lang="en-US" dirty="0"/>
              <a:t> </a:t>
            </a:r>
            <a:r>
              <a:rPr lang="en-US" dirty="0" err="1"/>
              <a:t>thức</a:t>
            </a:r>
            <a:r>
              <a:rPr lang="en-US" dirty="0"/>
              <a:t> SSL (Secure Socket Layer Protocol) </a:t>
            </a:r>
            <a:r>
              <a:rPr lang="en-US" dirty="0" err="1"/>
              <a:t>và</a:t>
            </a:r>
            <a:r>
              <a:rPr lang="en-US" dirty="0"/>
              <a:t> </a:t>
            </a:r>
            <a:r>
              <a:rPr lang="en-US" dirty="0" err="1"/>
              <a:t>giao</a:t>
            </a:r>
            <a:r>
              <a:rPr lang="en-US" dirty="0"/>
              <a:t> </a:t>
            </a:r>
            <a:r>
              <a:rPr lang="en-US" dirty="0" err="1"/>
              <a:t>thức</a:t>
            </a:r>
            <a:r>
              <a:rPr lang="en-US" dirty="0"/>
              <a:t> TLS (Transport Layer Security Protocol) </a:t>
            </a:r>
            <a:r>
              <a:rPr lang="en-US" dirty="0" err="1"/>
              <a:t>là</a:t>
            </a:r>
            <a:r>
              <a:rPr lang="en-US" dirty="0"/>
              <a:t> </a:t>
            </a:r>
            <a:r>
              <a:rPr lang="en-US" dirty="0" err="1"/>
              <a:t>những</a:t>
            </a:r>
            <a:r>
              <a:rPr lang="en-US" dirty="0"/>
              <a:t> </a:t>
            </a:r>
            <a:r>
              <a:rPr lang="en-US" dirty="0" err="1"/>
              <a:t>giao</a:t>
            </a:r>
            <a:r>
              <a:rPr lang="en-US" dirty="0"/>
              <a:t> </a:t>
            </a:r>
            <a:r>
              <a:rPr lang="en-US" dirty="0" err="1"/>
              <a:t>thức</a:t>
            </a:r>
            <a:r>
              <a:rPr lang="en-US" dirty="0"/>
              <a:t> </a:t>
            </a:r>
            <a:r>
              <a:rPr lang="en-US" dirty="0" err="1"/>
              <a:t>bảo</a:t>
            </a:r>
            <a:r>
              <a:rPr lang="en-US" dirty="0"/>
              <a:t> </a:t>
            </a:r>
            <a:r>
              <a:rPr lang="en-US" dirty="0" err="1"/>
              <a:t>mật</a:t>
            </a:r>
            <a:r>
              <a:rPr lang="en-US" dirty="0"/>
              <a:t> </a:t>
            </a:r>
            <a:r>
              <a:rPr lang="en-US" dirty="0" err="1"/>
              <a:t>tại</a:t>
            </a:r>
            <a:r>
              <a:rPr lang="en-US" dirty="0"/>
              <a:t> </a:t>
            </a:r>
            <a:r>
              <a:rPr lang="en-US" dirty="0" err="1"/>
              <a:t>lớp</a:t>
            </a:r>
            <a:r>
              <a:rPr lang="en-US" dirty="0"/>
              <a:t> </a:t>
            </a:r>
            <a:r>
              <a:rPr lang="en-US" dirty="0" err="1"/>
              <a:t>vận</a:t>
            </a:r>
            <a:r>
              <a:rPr lang="en-US" dirty="0"/>
              <a:t> </a:t>
            </a:r>
            <a:r>
              <a:rPr lang="en-US" dirty="0" err="1"/>
              <a:t>chuyển</a:t>
            </a:r>
            <a:r>
              <a:rPr lang="en-US" dirty="0"/>
              <a:t> </a:t>
            </a:r>
            <a:r>
              <a:rPr lang="en-US" dirty="0" err="1"/>
              <a:t>được</a:t>
            </a:r>
            <a:r>
              <a:rPr lang="en-US" dirty="0"/>
              <a:t> </a:t>
            </a:r>
            <a:r>
              <a:rPr lang="en-US" dirty="0" err="1"/>
              <a:t>dùng</a:t>
            </a:r>
            <a:r>
              <a:rPr lang="en-US" dirty="0"/>
              <a:t> </a:t>
            </a:r>
            <a:r>
              <a:rPr lang="en-US" dirty="0" err="1"/>
              <a:t>chủ</a:t>
            </a:r>
            <a:r>
              <a:rPr lang="en-US" dirty="0"/>
              <a:t> </a:t>
            </a:r>
            <a:r>
              <a:rPr lang="en-US" dirty="0" err="1"/>
              <a:t>yếu</a:t>
            </a:r>
            <a:r>
              <a:rPr lang="en-US" dirty="0"/>
              <a:t> </a:t>
            </a:r>
            <a:r>
              <a:rPr lang="en-US" dirty="0" err="1"/>
              <a:t>trong</a:t>
            </a:r>
            <a:r>
              <a:rPr lang="en-US" dirty="0"/>
              <a:t> </a:t>
            </a:r>
            <a:r>
              <a:rPr lang="en-US" dirty="0" err="1"/>
              <a:t>thực</a:t>
            </a:r>
            <a:r>
              <a:rPr lang="en-US" dirty="0"/>
              <a:t> </a:t>
            </a:r>
            <a:r>
              <a:rPr lang="en-US" dirty="0" err="1"/>
              <a:t>tế</a:t>
            </a:r>
            <a:r>
              <a:rPr lang="en-US" dirty="0"/>
              <a:t>.</a:t>
            </a:r>
          </a:p>
          <a:p>
            <a:pPr algn="just">
              <a:spcAft>
                <a:spcPct val="20000"/>
              </a:spcAft>
              <a:defRPr/>
            </a:pPr>
            <a:r>
              <a:rPr lang="en-US" dirty="0" err="1"/>
              <a:t>Được</a:t>
            </a:r>
            <a:r>
              <a:rPr lang="en-US" dirty="0"/>
              <a:t> </a:t>
            </a:r>
            <a:r>
              <a:rPr lang="en-US" dirty="0" err="1"/>
              <a:t>thiết</a:t>
            </a:r>
            <a:r>
              <a:rPr lang="en-US" dirty="0"/>
              <a:t> </a:t>
            </a:r>
            <a:r>
              <a:rPr lang="en-US" dirty="0" err="1"/>
              <a:t>kế</a:t>
            </a:r>
            <a:r>
              <a:rPr lang="en-US" dirty="0"/>
              <a:t> </a:t>
            </a:r>
            <a:r>
              <a:rPr lang="en-US" dirty="0" err="1"/>
              <a:t>và</a:t>
            </a:r>
            <a:r>
              <a:rPr lang="en-US" dirty="0"/>
              <a:t> </a:t>
            </a:r>
            <a:r>
              <a:rPr lang="en-US" dirty="0" err="1"/>
              <a:t>phát</a:t>
            </a:r>
            <a:r>
              <a:rPr lang="en-US" dirty="0"/>
              <a:t> </a:t>
            </a:r>
            <a:r>
              <a:rPr lang="en-US" dirty="0" err="1"/>
              <a:t>triển</a:t>
            </a:r>
            <a:r>
              <a:rPr lang="en-US" dirty="0"/>
              <a:t> </a:t>
            </a:r>
            <a:r>
              <a:rPr lang="en-US" dirty="0" err="1"/>
              <a:t>bởi</a:t>
            </a:r>
            <a:r>
              <a:rPr lang="en-US" dirty="0"/>
              <a:t> Netscape </a:t>
            </a:r>
            <a:r>
              <a:rPr lang="en-US" dirty="0" err="1"/>
              <a:t>từ</a:t>
            </a:r>
            <a:r>
              <a:rPr lang="en-US" dirty="0"/>
              <a:t> </a:t>
            </a:r>
            <a:r>
              <a:rPr lang="en-US" dirty="0" err="1"/>
              <a:t>năm</a:t>
            </a:r>
            <a:r>
              <a:rPr lang="en-US" dirty="0"/>
              <a:t> 1994, SSL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bảo</a:t>
            </a:r>
            <a:r>
              <a:rPr lang="en-US" dirty="0"/>
              <a:t> </a:t>
            </a:r>
            <a:r>
              <a:rPr lang="en-US" dirty="0" err="1"/>
              <a:t>vệ</a:t>
            </a:r>
            <a:r>
              <a:rPr lang="en-US" dirty="0"/>
              <a:t> </a:t>
            </a:r>
            <a:r>
              <a:rPr lang="en-US" dirty="0" err="1"/>
              <a:t>những</a:t>
            </a:r>
            <a:r>
              <a:rPr lang="en-US" dirty="0"/>
              <a:t> </a:t>
            </a:r>
            <a:r>
              <a:rPr lang="en-US" dirty="0" err="1"/>
              <a:t>ứng</a:t>
            </a:r>
            <a:r>
              <a:rPr lang="en-US" dirty="0"/>
              <a:t> </a:t>
            </a:r>
            <a:r>
              <a:rPr lang="en-US" dirty="0" err="1"/>
              <a:t>dụng</a:t>
            </a:r>
            <a:r>
              <a:rPr lang="en-US" dirty="0"/>
              <a:t> World-Wide-Web </a:t>
            </a:r>
            <a:r>
              <a:rPr lang="en-US" dirty="0" err="1"/>
              <a:t>và</a:t>
            </a:r>
            <a:r>
              <a:rPr lang="en-US" dirty="0"/>
              <a:t> </a:t>
            </a:r>
            <a:r>
              <a:rPr lang="en-US" dirty="0" err="1"/>
              <a:t>các</a:t>
            </a:r>
            <a:r>
              <a:rPr lang="en-US" dirty="0"/>
              <a:t> </a:t>
            </a:r>
            <a:r>
              <a:rPr lang="en-US" dirty="0" err="1"/>
              <a:t>giao</a:t>
            </a:r>
            <a:r>
              <a:rPr lang="en-US" dirty="0"/>
              <a:t> </a:t>
            </a:r>
            <a:r>
              <a:rPr lang="en-US" dirty="0" err="1"/>
              <a:t>dịch</a:t>
            </a:r>
            <a:r>
              <a:rPr lang="en-US" dirty="0"/>
              <a:t> </a:t>
            </a:r>
            <a:r>
              <a:rPr lang="en-US" dirty="0" err="1"/>
              <a:t>điện</a:t>
            </a:r>
            <a:r>
              <a:rPr lang="en-US" dirty="0"/>
              <a:t> </a:t>
            </a:r>
            <a:r>
              <a:rPr lang="en-US" dirty="0" err="1"/>
              <a:t>tử</a:t>
            </a:r>
            <a:r>
              <a:rPr lang="en-US" dirty="0"/>
              <a:t>.</a:t>
            </a:r>
          </a:p>
          <a:p>
            <a:pPr algn="just">
              <a:spcAft>
                <a:spcPct val="20000"/>
              </a:spcAft>
              <a:defRPr/>
            </a:pPr>
            <a:r>
              <a:rPr lang="vi-VN" dirty="0"/>
              <a:t>TLS là một phiên bản sửa đổi của SSL v3, được xuất bản năm 1999 như là tiêu chuẩn bảo mật lớp vận chuyển bởi tổ chức Internet Engineering Task Force (IETF). Chỉ có khác biệt nhỏ giữa TLS và SSL v3. </a:t>
            </a:r>
          </a:p>
          <a:p>
            <a:pPr lvl="1" algn="just"/>
            <a:endParaRPr lang="en-US" dirty="0"/>
          </a:p>
          <a:p>
            <a:pPr marL="0" indent="0" algn="just">
              <a:buNone/>
            </a:pP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30</a:t>
            </a:fld>
            <a:endParaRPr lang="en-US" dirty="0">
              <a:solidFill>
                <a:srgbClr val="FFFFFF"/>
              </a:solidFill>
            </a:endParaRPr>
          </a:p>
        </p:txBody>
      </p:sp>
      <p:sp>
        <p:nvSpPr>
          <p:cNvPr id="6"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1272538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SSL/TLS</a:t>
            </a:r>
            <a:br>
              <a:rPr lang="en-US" dirty="0"/>
            </a:br>
            <a:r>
              <a:rPr lang="en-US" sz="3600" dirty="0" err="1"/>
              <a:t>Các</a:t>
            </a:r>
            <a:r>
              <a:rPr lang="en-US" sz="3600" dirty="0"/>
              <a:t> </a:t>
            </a:r>
            <a:r>
              <a:rPr lang="en-US" sz="3600" dirty="0" err="1"/>
              <a:t>thành</a:t>
            </a:r>
            <a:r>
              <a:rPr lang="en-US" sz="3600" dirty="0"/>
              <a:t> </a:t>
            </a:r>
            <a:r>
              <a:rPr lang="en-US" sz="3600" dirty="0" err="1"/>
              <a:t>phần</a:t>
            </a:r>
            <a:r>
              <a:rPr lang="en-US" sz="3600" dirty="0"/>
              <a:t> </a:t>
            </a:r>
            <a:r>
              <a:rPr lang="en-US" sz="3600" dirty="0" err="1"/>
              <a:t>của</a:t>
            </a:r>
            <a:r>
              <a:rPr lang="en-US" sz="3600" dirty="0"/>
              <a:t> SSL</a:t>
            </a:r>
          </a:p>
        </p:txBody>
      </p:sp>
      <p:sp>
        <p:nvSpPr>
          <p:cNvPr id="3" name="Content Placeholder 2"/>
          <p:cNvSpPr>
            <a:spLocks noGrp="1"/>
          </p:cNvSpPr>
          <p:nvPr>
            <p:ph sz="quarter" idx="1"/>
          </p:nvPr>
        </p:nvSpPr>
        <p:spPr>
          <a:xfrm>
            <a:off x="612648" y="1600200"/>
            <a:ext cx="8378952" cy="5257800"/>
          </a:xfrm>
        </p:spPr>
        <p:txBody>
          <a:bodyPr>
            <a:normAutofit/>
          </a:bodyPr>
          <a:lstStyle/>
          <a:p>
            <a:pPr>
              <a:spcAft>
                <a:spcPct val="20000"/>
              </a:spcAft>
              <a:defRPr/>
            </a:pPr>
            <a:r>
              <a:rPr lang="en-US" dirty="0" err="1"/>
              <a:t>Giao</a:t>
            </a:r>
            <a:r>
              <a:rPr lang="en-US" dirty="0"/>
              <a:t> </a:t>
            </a:r>
            <a:r>
              <a:rPr lang="en-US" dirty="0" err="1"/>
              <a:t>thức</a:t>
            </a:r>
            <a:r>
              <a:rPr lang="en-US" dirty="0"/>
              <a:t> SSL </a:t>
            </a:r>
            <a:r>
              <a:rPr lang="en-US" dirty="0" err="1"/>
              <a:t>bao</a:t>
            </a:r>
            <a:r>
              <a:rPr lang="en-US" dirty="0"/>
              <a:t> </a:t>
            </a:r>
            <a:r>
              <a:rPr lang="en-US" dirty="0" err="1"/>
              <a:t>gồm</a:t>
            </a:r>
            <a:r>
              <a:rPr lang="en-US" dirty="0"/>
              <a:t> 2 </a:t>
            </a:r>
            <a:r>
              <a:rPr lang="en-US" dirty="0" err="1"/>
              <a:t>thành</a:t>
            </a:r>
            <a:r>
              <a:rPr lang="en-US" dirty="0"/>
              <a:t> </a:t>
            </a:r>
            <a:r>
              <a:rPr lang="en-US" dirty="0" err="1"/>
              <a:t>phần</a:t>
            </a:r>
            <a:r>
              <a:rPr lang="en-US" dirty="0"/>
              <a:t>:</a:t>
            </a:r>
          </a:p>
          <a:p>
            <a:pPr lvl="1">
              <a:spcAft>
                <a:spcPct val="20000"/>
              </a:spcAft>
              <a:defRPr/>
            </a:pPr>
            <a:r>
              <a:rPr lang="en-US" dirty="0"/>
              <a:t>T</a:t>
            </a:r>
            <a:r>
              <a:rPr lang="vi-VN" dirty="0"/>
              <a:t>hành phần thứ nhất được gọi là record protocol, được đặt trên đỉnh của các giao thức lớp vận chuyển. </a:t>
            </a:r>
          </a:p>
          <a:p>
            <a:pPr lvl="1">
              <a:spcAft>
                <a:spcPct val="20000"/>
              </a:spcAft>
              <a:defRPr/>
            </a:pPr>
            <a:r>
              <a:rPr lang="vi-VN" dirty="0"/>
              <a:t>Thành phần thứ hai được đặt giữa các giao thức tầng ứng dụng (như HTTP) và record protocol , bao gồm các giao thức:</a:t>
            </a:r>
          </a:p>
          <a:p>
            <a:pPr lvl="2">
              <a:spcAft>
                <a:spcPct val="20000"/>
              </a:spcAft>
              <a:defRPr/>
            </a:pPr>
            <a:r>
              <a:rPr lang="vi-VN" dirty="0"/>
              <a:t>Handshake protocol</a:t>
            </a:r>
          </a:p>
          <a:p>
            <a:pPr lvl="2">
              <a:spcAft>
                <a:spcPct val="20000"/>
              </a:spcAft>
              <a:defRPr/>
            </a:pPr>
            <a:r>
              <a:rPr lang="vi-VN" dirty="0"/>
              <a:t>Change-cipher-spec protocol</a:t>
            </a:r>
          </a:p>
          <a:p>
            <a:pPr lvl="2">
              <a:spcAft>
                <a:spcPct val="20000"/>
              </a:spcAft>
              <a:defRPr/>
            </a:pPr>
            <a:r>
              <a:rPr lang="vi-VN" dirty="0"/>
              <a:t>Alert protocol</a:t>
            </a:r>
          </a:p>
          <a:p>
            <a:pPr lvl="1" algn="just"/>
            <a:endParaRPr lang="en-US" dirty="0"/>
          </a:p>
          <a:p>
            <a:pPr marL="0" indent="0" algn="just">
              <a:buNone/>
            </a:pP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31</a:t>
            </a:fld>
            <a:endParaRPr lang="en-US" dirty="0">
              <a:solidFill>
                <a:srgbClr val="FFFFFF"/>
              </a:solidFill>
            </a:endParaRPr>
          </a:p>
        </p:txBody>
      </p:sp>
      <p:sp>
        <p:nvSpPr>
          <p:cNvPr id="6"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41332378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SSL/TLS</a:t>
            </a:r>
            <a:br>
              <a:rPr lang="en-US" dirty="0"/>
            </a:br>
            <a:r>
              <a:rPr lang="en-US" sz="3600" dirty="0" err="1"/>
              <a:t>Cấu</a:t>
            </a:r>
            <a:r>
              <a:rPr lang="en-US" sz="3600" dirty="0"/>
              <a:t> </a:t>
            </a:r>
            <a:r>
              <a:rPr lang="en-US" sz="3600" dirty="0" err="1"/>
              <a:t>trúc</a:t>
            </a:r>
            <a:r>
              <a:rPr lang="en-US" sz="3600" dirty="0"/>
              <a:t> </a:t>
            </a:r>
            <a:r>
              <a:rPr lang="en-US" sz="3600" dirty="0" err="1"/>
              <a:t>của</a:t>
            </a:r>
            <a:r>
              <a:rPr lang="en-US" sz="3600" dirty="0"/>
              <a:t> SSL</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32</a:t>
            </a:fld>
            <a:endParaRPr lang="en-US" dirty="0">
              <a:solidFill>
                <a:srgbClr val="FFFFFF"/>
              </a:solidFill>
            </a:endParaRPr>
          </a:p>
        </p:txBody>
      </p:sp>
      <p:sp>
        <p:nvSpPr>
          <p:cNvPr id="6" name="Content Placeholder 5"/>
          <p:cNvSpPr>
            <a:spLocks noGrp="1"/>
          </p:cNvSpPr>
          <p:nvPr>
            <p:ph sz="quarter" idx="1"/>
          </p:nvPr>
        </p:nvSpPr>
        <p:spPr/>
        <p:txBody>
          <a:bodyPr/>
          <a:lstStyle/>
          <a:p>
            <a:endParaRPr lang="en-US"/>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048" y="1600200"/>
            <a:ext cx="8382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2995111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SSL/TLS</a:t>
            </a:r>
            <a:br>
              <a:rPr lang="en-US" dirty="0"/>
            </a:br>
            <a:r>
              <a:rPr lang="en-US" sz="3600" dirty="0" err="1"/>
              <a:t>Giao</a:t>
            </a:r>
            <a:r>
              <a:rPr lang="en-US" sz="3600" dirty="0"/>
              <a:t> </a:t>
            </a:r>
            <a:r>
              <a:rPr lang="en-US" sz="3600" dirty="0" err="1"/>
              <a:t>thức</a:t>
            </a:r>
            <a:r>
              <a:rPr lang="en-US" sz="3600" dirty="0"/>
              <a:t> </a:t>
            </a:r>
            <a:r>
              <a:rPr lang="en-US" sz="3600" dirty="0" err="1"/>
              <a:t>bản</a:t>
            </a:r>
            <a:r>
              <a:rPr lang="en-US" sz="3600" dirty="0"/>
              <a:t> </a:t>
            </a:r>
            <a:r>
              <a:rPr lang="en-US" sz="3600" dirty="0" err="1"/>
              <a:t>ghi</a:t>
            </a:r>
            <a:r>
              <a:rPr lang="en-US" sz="3600" dirty="0"/>
              <a:t> (record protocol) </a:t>
            </a:r>
            <a:r>
              <a:rPr lang="en-US" sz="3600" dirty="0" err="1"/>
              <a:t>của</a:t>
            </a:r>
            <a:r>
              <a:rPr lang="en-US" sz="3600" dirty="0"/>
              <a:t> SSL</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33</a:t>
            </a:fld>
            <a:endParaRPr lang="en-US" dirty="0">
              <a:solidFill>
                <a:srgbClr val="FFFFFF"/>
              </a:solidFill>
            </a:endParaRPr>
          </a:p>
        </p:txBody>
      </p:sp>
      <p:sp>
        <p:nvSpPr>
          <p:cNvPr id="6" name="Content Placeholder 5"/>
          <p:cNvSpPr>
            <a:spLocks noGrp="1"/>
          </p:cNvSpPr>
          <p:nvPr>
            <p:ph sz="quarter" idx="1"/>
          </p:nvPr>
        </p:nvSpPr>
        <p:spPr/>
        <p:txBody>
          <a:bodyPr/>
          <a:lstStyle/>
          <a:p>
            <a:endParaRPr lang="en-US"/>
          </a:p>
        </p:txBody>
      </p:sp>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 y="1600200"/>
            <a:ext cx="8516938"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9873091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SSL/TLS</a:t>
            </a:r>
            <a:br>
              <a:rPr lang="en-US" dirty="0"/>
            </a:br>
            <a:r>
              <a:rPr lang="en-US" sz="3600" dirty="0" err="1"/>
              <a:t>Các</a:t>
            </a:r>
            <a:r>
              <a:rPr lang="en-US" sz="3600" dirty="0"/>
              <a:t> </a:t>
            </a:r>
            <a:r>
              <a:rPr lang="en-US" sz="3600" dirty="0" err="1"/>
              <a:t>giao</a:t>
            </a:r>
            <a:r>
              <a:rPr lang="en-US" sz="3600" dirty="0"/>
              <a:t> </a:t>
            </a:r>
            <a:r>
              <a:rPr lang="en-US" sz="3600" dirty="0" err="1"/>
              <a:t>thức</a:t>
            </a:r>
            <a:r>
              <a:rPr lang="en-US" sz="3600" dirty="0"/>
              <a:t> </a:t>
            </a:r>
            <a:r>
              <a:rPr lang="en-US" sz="3600" dirty="0" err="1"/>
              <a:t>của</a:t>
            </a:r>
            <a:r>
              <a:rPr lang="en-US" sz="3600" dirty="0"/>
              <a:t> SSL</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34</a:t>
            </a:fld>
            <a:endParaRPr lang="en-US" dirty="0">
              <a:solidFill>
                <a:srgbClr val="FFFFFF"/>
              </a:solidFill>
            </a:endParaRPr>
          </a:p>
        </p:txBody>
      </p:sp>
      <p:sp>
        <p:nvSpPr>
          <p:cNvPr id="6" name="Content Placeholder 5"/>
          <p:cNvSpPr>
            <a:spLocks noGrp="1"/>
          </p:cNvSpPr>
          <p:nvPr>
            <p:ph sz="quarter" idx="1"/>
          </p:nvPr>
        </p:nvSpPr>
        <p:spPr>
          <a:xfrm>
            <a:off x="612648" y="1600200"/>
            <a:ext cx="8153400" cy="5257800"/>
          </a:xfrm>
        </p:spPr>
        <p:txBody>
          <a:bodyPr>
            <a:normAutofit fontScale="85000" lnSpcReduction="20000"/>
          </a:bodyPr>
          <a:lstStyle/>
          <a:p>
            <a:pPr algn="just">
              <a:spcAft>
                <a:spcPct val="20000"/>
              </a:spcAft>
              <a:defRPr/>
            </a:pPr>
            <a:r>
              <a:rPr lang="vi-VN" b="1" dirty="0"/>
              <a:t>Giao thức bắt tay </a:t>
            </a:r>
            <a:r>
              <a:rPr lang="vi-VN" dirty="0"/>
              <a:t>(handshake protocol) thành lập các giải thuật mã hóa, giải thuật nén, và các thông số sẽ được sử dụng bởi cả hai bên trong việc trao đổi dữ liệu được mã hóa. Sau đó, các giao thức bản ghi (record protocol) chịu trách nhiệm phân chia thông điệp vào các khối, nén mỗi khối, chứng thực chúng, mã hóa chúng, thêm header vào mỗi khối, và sau đó truyền đi các khối kết quả. </a:t>
            </a:r>
          </a:p>
          <a:p>
            <a:pPr algn="just">
              <a:spcAft>
                <a:spcPct val="20000"/>
              </a:spcAft>
              <a:defRPr/>
            </a:pPr>
            <a:r>
              <a:rPr lang="vi-VN" b="1" dirty="0"/>
              <a:t>Các giao thức đổi mật mã </a:t>
            </a:r>
            <a:r>
              <a:rPr lang="vi-VN" dirty="0"/>
              <a:t>(change-cipher-spec protocol) cho phép các bên giao tiếp có thể thay đổi các giải thuật hoặc các thông số trong một phiên truyền thông. </a:t>
            </a:r>
          </a:p>
          <a:p>
            <a:pPr algn="just">
              <a:spcAft>
                <a:spcPct val="20000"/>
              </a:spcAft>
              <a:defRPr/>
            </a:pPr>
            <a:r>
              <a:rPr lang="vi-VN" b="1" dirty="0"/>
              <a:t>Các giao thức cảnh báo </a:t>
            </a:r>
            <a:r>
              <a:rPr lang="vi-VN" dirty="0"/>
              <a:t>(alert protocol) là một giao thức quản lý, nó thông báo cho các bên tham gia truyền thông khi có vấn đề xảy ra.</a:t>
            </a:r>
          </a:p>
          <a:p>
            <a:pPr algn="just"/>
            <a:endParaRPr lang="en-US" dirty="0"/>
          </a:p>
        </p:txBody>
      </p:sp>
      <p:sp>
        <p:nvSpPr>
          <p:cNvPr id="7"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30688155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SSL/TLS</a:t>
            </a:r>
            <a:br>
              <a:rPr lang="en-US" dirty="0"/>
            </a:br>
            <a:r>
              <a:rPr lang="en-US" sz="3600" dirty="0" err="1"/>
              <a:t>Giao</a:t>
            </a:r>
            <a:r>
              <a:rPr lang="en-US" sz="3600" dirty="0"/>
              <a:t> </a:t>
            </a:r>
            <a:r>
              <a:rPr lang="en-US" sz="3600" dirty="0" err="1"/>
              <a:t>thức</a:t>
            </a:r>
            <a:r>
              <a:rPr lang="en-US" sz="3600" dirty="0"/>
              <a:t> </a:t>
            </a:r>
            <a:r>
              <a:rPr lang="en-US" sz="3600" dirty="0" err="1"/>
              <a:t>bắt</a:t>
            </a:r>
            <a:r>
              <a:rPr lang="en-US" sz="3600" dirty="0"/>
              <a:t> </a:t>
            </a:r>
            <a:r>
              <a:rPr lang="en-US" sz="3600" dirty="0" err="1"/>
              <a:t>tay</a:t>
            </a:r>
            <a:r>
              <a:rPr lang="en-US" sz="3600" dirty="0"/>
              <a:t> </a:t>
            </a:r>
            <a:r>
              <a:rPr lang="en-US" sz="3600" dirty="0" err="1"/>
              <a:t>của</a:t>
            </a:r>
            <a:r>
              <a:rPr lang="en-US" sz="3600" dirty="0"/>
              <a:t> SSL</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35</a:t>
            </a:fld>
            <a:endParaRPr lang="en-US" dirty="0">
              <a:solidFill>
                <a:srgbClr val="FFFFFF"/>
              </a:solidFill>
            </a:endParaRPr>
          </a:p>
        </p:txBody>
      </p:sp>
      <p:sp>
        <p:nvSpPr>
          <p:cNvPr id="6" name="Content Placeholder 5"/>
          <p:cNvSpPr>
            <a:spLocks noGrp="1"/>
          </p:cNvSpPr>
          <p:nvPr>
            <p:ph sz="quarter" idx="1"/>
          </p:nvPr>
        </p:nvSpPr>
        <p:spPr>
          <a:xfrm>
            <a:off x="612648" y="1447800"/>
            <a:ext cx="8455152" cy="5257800"/>
          </a:xfrm>
        </p:spPr>
        <p:txBody>
          <a:bodyPr>
            <a:noAutofit/>
          </a:bodyPr>
          <a:lstStyle/>
          <a:p>
            <a:pPr>
              <a:lnSpc>
                <a:spcPct val="90000"/>
              </a:lnSpc>
              <a:spcAft>
                <a:spcPct val="20000"/>
              </a:spcAft>
              <a:defRPr/>
            </a:pPr>
            <a:r>
              <a:rPr lang="en-US" sz="2200" b="1" dirty="0"/>
              <a:t>Phase 1</a:t>
            </a:r>
            <a:r>
              <a:rPr lang="en-US" sz="2200" dirty="0"/>
              <a:t>: </a:t>
            </a:r>
            <a:r>
              <a:rPr lang="en-US" sz="2200" dirty="0" err="1"/>
              <a:t>chọn</a:t>
            </a:r>
            <a:r>
              <a:rPr lang="en-US" sz="2200" dirty="0"/>
              <a:t> </a:t>
            </a:r>
            <a:r>
              <a:rPr lang="en-US" sz="2200" dirty="0" err="1"/>
              <a:t>giải</a:t>
            </a:r>
            <a:r>
              <a:rPr lang="en-US" sz="2200" dirty="0"/>
              <a:t> </a:t>
            </a:r>
            <a:r>
              <a:rPr lang="en-US" sz="2200" dirty="0" err="1"/>
              <a:t>thuật</a:t>
            </a:r>
            <a:r>
              <a:rPr lang="en-US" sz="2200" dirty="0"/>
              <a:t> </a:t>
            </a:r>
            <a:r>
              <a:rPr lang="en-US" sz="2200" dirty="0" err="1"/>
              <a:t>mã</a:t>
            </a:r>
            <a:r>
              <a:rPr lang="en-US" sz="2200" dirty="0"/>
              <a:t> </a:t>
            </a:r>
            <a:r>
              <a:rPr lang="en-US" sz="2200" dirty="0" err="1"/>
              <a:t>hoá</a:t>
            </a:r>
            <a:r>
              <a:rPr lang="vi-VN" sz="2200" dirty="0"/>
              <a:t>.</a:t>
            </a:r>
            <a:r>
              <a:rPr lang="en-US" sz="2200" dirty="0"/>
              <a:t> </a:t>
            </a:r>
            <a:r>
              <a:rPr lang="en-US" sz="2200" dirty="0" err="1"/>
              <a:t>Các</a:t>
            </a:r>
            <a:r>
              <a:rPr lang="en-US" sz="2200" dirty="0"/>
              <a:t> </a:t>
            </a:r>
            <a:r>
              <a:rPr lang="en-US" sz="2200" dirty="0" err="1"/>
              <a:t>giải</a:t>
            </a:r>
            <a:r>
              <a:rPr lang="en-US" sz="2200" dirty="0"/>
              <a:t> </a:t>
            </a:r>
            <a:r>
              <a:rPr lang="en-US" sz="2200" dirty="0" err="1"/>
              <a:t>thuật</a:t>
            </a:r>
            <a:r>
              <a:rPr lang="en-US" sz="2200" dirty="0"/>
              <a:t> </a:t>
            </a:r>
            <a:r>
              <a:rPr lang="en-US" sz="2200" dirty="0" err="1"/>
              <a:t>được</a:t>
            </a:r>
            <a:r>
              <a:rPr lang="en-US" sz="2200" dirty="0"/>
              <a:t> </a:t>
            </a:r>
            <a:r>
              <a:rPr lang="en-US" sz="2200" dirty="0" err="1"/>
              <a:t>chọn</a:t>
            </a:r>
            <a:r>
              <a:rPr lang="en-US" sz="2200" dirty="0"/>
              <a:t> </a:t>
            </a:r>
            <a:r>
              <a:rPr lang="en-US" sz="2200" dirty="0" err="1"/>
              <a:t>có</a:t>
            </a:r>
            <a:r>
              <a:rPr lang="en-US" sz="2200" dirty="0"/>
              <a:t> </a:t>
            </a:r>
            <a:r>
              <a:rPr lang="en-US" sz="2200" dirty="0" err="1"/>
              <a:t>thể</a:t>
            </a:r>
            <a:r>
              <a:rPr lang="en-US" sz="2200" dirty="0"/>
              <a:t> </a:t>
            </a:r>
            <a:r>
              <a:rPr lang="en-US" sz="2200" dirty="0" err="1"/>
              <a:t>là</a:t>
            </a:r>
            <a:r>
              <a:rPr lang="en-US" sz="2200" dirty="0"/>
              <a:t> RSA, AES-128, 3DES, RC6, SHA-1… Client </a:t>
            </a:r>
            <a:r>
              <a:rPr lang="en-US" sz="2200" dirty="0" err="1"/>
              <a:t>sẽ</a:t>
            </a:r>
            <a:r>
              <a:rPr lang="en-US" sz="2200" dirty="0"/>
              <a:t> </a:t>
            </a:r>
            <a:r>
              <a:rPr lang="en-US" sz="2200" dirty="0" err="1"/>
              <a:t>khởi</a:t>
            </a:r>
            <a:r>
              <a:rPr lang="en-US" sz="2200" dirty="0"/>
              <a:t> tạo </a:t>
            </a:r>
            <a:r>
              <a:rPr lang="en-US" sz="2200" dirty="0" err="1"/>
              <a:t>với</a:t>
            </a:r>
            <a:r>
              <a:rPr lang="en-US" sz="2200" dirty="0"/>
              <a:t> </a:t>
            </a:r>
            <a:r>
              <a:rPr lang="en-US" sz="2200" dirty="0" err="1"/>
              <a:t>một</a:t>
            </a:r>
            <a:r>
              <a:rPr lang="en-US" sz="2200" dirty="0"/>
              <a:t> </a:t>
            </a:r>
            <a:r>
              <a:rPr lang="en-US" sz="2200" dirty="0" err="1"/>
              <a:t>thông</a:t>
            </a:r>
            <a:r>
              <a:rPr lang="en-US" sz="2200" dirty="0"/>
              <a:t> </a:t>
            </a:r>
            <a:r>
              <a:rPr lang="en-US" sz="2200" dirty="0" err="1"/>
              <a:t>điệp</a:t>
            </a:r>
            <a:r>
              <a:rPr lang="en-US" sz="2200" dirty="0"/>
              <a:t> client-hello.</a:t>
            </a:r>
          </a:p>
          <a:p>
            <a:pPr>
              <a:lnSpc>
                <a:spcPct val="90000"/>
              </a:lnSpc>
              <a:spcAft>
                <a:spcPct val="20000"/>
              </a:spcAft>
              <a:defRPr/>
            </a:pPr>
            <a:r>
              <a:rPr lang="en-US" sz="2200" b="1" dirty="0"/>
              <a:t>Phase 2</a:t>
            </a:r>
            <a:r>
              <a:rPr lang="en-US" sz="2200" dirty="0"/>
              <a:t>: server </a:t>
            </a:r>
            <a:r>
              <a:rPr lang="en-US" sz="2200" dirty="0" err="1"/>
              <a:t>xác</a:t>
            </a:r>
            <a:r>
              <a:rPr lang="en-US" sz="2200" dirty="0"/>
              <a:t> </a:t>
            </a:r>
            <a:r>
              <a:rPr lang="en-US" sz="2200" dirty="0" err="1"/>
              <a:t>thực</a:t>
            </a:r>
            <a:r>
              <a:rPr lang="en-US" sz="2200" dirty="0"/>
              <a:t> </a:t>
            </a:r>
            <a:r>
              <a:rPr lang="en-US" sz="2200" dirty="0" err="1"/>
              <a:t>và</a:t>
            </a:r>
            <a:r>
              <a:rPr lang="en-US" sz="2200" dirty="0"/>
              <a:t> </a:t>
            </a:r>
            <a:r>
              <a:rPr lang="en-US" sz="2200" dirty="0" err="1"/>
              <a:t>trao</a:t>
            </a:r>
            <a:r>
              <a:rPr lang="en-US" sz="2200" dirty="0"/>
              <a:t> </a:t>
            </a:r>
            <a:r>
              <a:rPr lang="en-US" sz="2200" dirty="0" err="1"/>
              <a:t>đổi</a:t>
            </a:r>
            <a:r>
              <a:rPr lang="en-US" sz="2200" dirty="0"/>
              <a:t> </a:t>
            </a:r>
            <a:r>
              <a:rPr lang="en-US" sz="2200" dirty="0" err="1"/>
              <a:t>khoá</a:t>
            </a:r>
            <a:r>
              <a:rPr lang="en-US" sz="2200" dirty="0"/>
              <a:t>. Server </a:t>
            </a:r>
            <a:r>
              <a:rPr lang="en-US" sz="2200" dirty="0" err="1"/>
              <a:t>sẽ</a:t>
            </a:r>
            <a:r>
              <a:rPr lang="en-US" sz="2200" dirty="0"/>
              <a:t> </a:t>
            </a:r>
            <a:r>
              <a:rPr lang="en-US" sz="2200" dirty="0" err="1"/>
              <a:t>gởi</a:t>
            </a:r>
            <a:r>
              <a:rPr lang="en-US" sz="2200" dirty="0"/>
              <a:t> </a:t>
            </a:r>
            <a:r>
              <a:rPr lang="en-US" sz="2200" dirty="0" err="1"/>
              <a:t>cho</a:t>
            </a:r>
            <a:r>
              <a:rPr lang="en-US" sz="2200" dirty="0"/>
              <a:t> client:</a:t>
            </a:r>
          </a:p>
          <a:p>
            <a:pPr lvl="1">
              <a:lnSpc>
                <a:spcPct val="90000"/>
              </a:lnSpc>
              <a:spcAft>
                <a:spcPct val="20000"/>
              </a:spcAft>
              <a:defRPr/>
            </a:pPr>
            <a:r>
              <a:rPr lang="en-US" sz="2200" dirty="0" err="1"/>
              <a:t>Chứng</a:t>
            </a:r>
            <a:r>
              <a:rPr lang="en-US" sz="2200" dirty="0"/>
              <a:t> </a:t>
            </a:r>
            <a:r>
              <a:rPr lang="en-US" sz="2200" dirty="0" err="1"/>
              <a:t>chỉ</a:t>
            </a:r>
            <a:r>
              <a:rPr lang="en-US" sz="2200" dirty="0"/>
              <a:t> </a:t>
            </a:r>
            <a:r>
              <a:rPr lang="en-US" sz="2200" dirty="0" err="1"/>
              <a:t>khoá</a:t>
            </a:r>
            <a:r>
              <a:rPr lang="en-US" sz="2200" dirty="0"/>
              <a:t> </a:t>
            </a:r>
            <a:r>
              <a:rPr lang="en-US" sz="2200" dirty="0" err="1"/>
              <a:t>công</a:t>
            </a:r>
            <a:r>
              <a:rPr lang="en-US" sz="2200" dirty="0"/>
              <a:t> </a:t>
            </a:r>
            <a:r>
              <a:rPr lang="en-US" sz="2200" dirty="0" err="1"/>
              <a:t>khai</a:t>
            </a:r>
            <a:r>
              <a:rPr lang="en-US" sz="2200" dirty="0"/>
              <a:t> </a:t>
            </a:r>
            <a:r>
              <a:rPr lang="en-US" sz="2200" dirty="0" err="1"/>
              <a:t>của</a:t>
            </a:r>
            <a:r>
              <a:rPr lang="en-US" sz="2200" dirty="0"/>
              <a:t> server</a:t>
            </a:r>
          </a:p>
          <a:p>
            <a:pPr lvl="1">
              <a:lnSpc>
                <a:spcPct val="90000"/>
              </a:lnSpc>
              <a:spcAft>
                <a:spcPct val="20000"/>
              </a:spcAft>
              <a:defRPr/>
            </a:pPr>
            <a:r>
              <a:rPr lang="en-US" sz="2200" dirty="0" err="1"/>
              <a:t>Thông</a:t>
            </a:r>
            <a:r>
              <a:rPr lang="en-US" sz="2200" dirty="0"/>
              <a:t> tin </a:t>
            </a:r>
            <a:r>
              <a:rPr lang="en-US" sz="2200" dirty="0" err="1"/>
              <a:t>trao</a:t>
            </a:r>
            <a:r>
              <a:rPr lang="en-US" sz="2200" dirty="0"/>
              <a:t> </a:t>
            </a:r>
            <a:r>
              <a:rPr lang="en-US" sz="2200" dirty="0" err="1"/>
              <a:t>đổi</a:t>
            </a:r>
            <a:r>
              <a:rPr lang="en-US" sz="2200" dirty="0"/>
              <a:t> </a:t>
            </a:r>
            <a:r>
              <a:rPr lang="en-US" sz="2200" dirty="0" err="1"/>
              <a:t>khoá</a:t>
            </a:r>
            <a:r>
              <a:rPr lang="en-US" sz="2200" dirty="0"/>
              <a:t> </a:t>
            </a:r>
            <a:r>
              <a:rPr lang="en-US" sz="2200" dirty="0" err="1"/>
              <a:t>của</a:t>
            </a:r>
            <a:r>
              <a:rPr lang="en-US" sz="2200" dirty="0"/>
              <a:t> server</a:t>
            </a:r>
          </a:p>
          <a:p>
            <a:pPr lvl="1">
              <a:lnSpc>
                <a:spcPct val="90000"/>
              </a:lnSpc>
              <a:spcAft>
                <a:spcPct val="20000"/>
              </a:spcAft>
              <a:defRPr/>
            </a:pPr>
            <a:r>
              <a:rPr lang="en-US" sz="2200" dirty="0" err="1"/>
              <a:t>Yêu</a:t>
            </a:r>
            <a:r>
              <a:rPr lang="en-US" sz="2200" dirty="0"/>
              <a:t> </a:t>
            </a:r>
            <a:r>
              <a:rPr lang="en-US" sz="2200" dirty="0" err="1"/>
              <a:t>cầu</a:t>
            </a:r>
            <a:r>
              <a:rPr lang="en-US" sz="2200" dirty="0"/>
              <a:t> </a:t>
            </a:r>
            <a:r>
              <a:rPr lang="en-US" sz="2200" dirty="0" err="1"/>
              <a:t>chứng</a:t>
            </a:r>
            <a:r>
              <a:rPr lang="en-US" sz="2200" dirty="0"/>
              <a:t> </a:t>
            </a:r>
            <a:r>
              <a:rPr lang="en-US" sz="2200" dirty="0" err="1"/>
              <a:t>chỉ</a:t>
            </a:r>
            <a:r>
              <a:rPr lang="en-US" sz="2200" dirty="0"/>
              <a:t> </a:t>
            </a:r>
            <a:r>
              <a:rPr lang="en-US" sz="2200" dirty="0" err="1"/>
              <a:t>khoá</a:t>
            </a:r>
            <a:r>
              <a:rPr lang="en-US" sz="2200" dirty="0"/>
              <a:t> </a:t>
            </a:r>
            <a:r>
              <a:rPr lang="en-US" sz="2200" dirty="0" err="1"/>
              <a:t>công</a:t>
            </a:r>
            <a:r>
              <a:rPr lang="en-US" sz="2200" dirty="0"/>
              <a:t> </a:t>
            </a:r>
            <a:r>
              <a:rPr lang="en-US" sz="2200" dirty="0" err="1"/>
              <a:t>khai</a:t>
            </a:r>
            <a:r>
              <a:rPr lang="en-US" sz="2200" dirty="0"/>
              <a:t> </a:t>
            </a:r>
            <a:r>
              <a:rPr lang="en-US" sz="2200" dirty="0" err="1"/>
              <a:t>của</a:t>
            </a:r>
            <a:r>
              <a:rPr lang="en-US" sz="2200" dirty="0"/>
              <a:t> client</a:t>
            </a:r>
          </a:p>
          <a:p>
            <a:pPr>
              <a:lnSpc>
                <a:spcPct val="90000"/>
              </a:lnSpc>
              <a:spcAft>
                <a:spcPct val="20000"/>
              </a:spcAft>
              <a:defRPr/>
            </a:pPr>
            <a:r>
              <a:rPr lang="en-US" sz="2200" b="1" dirty="0"/>
              <a:t>Phase 3</a:t>
            </a:r>
            <a:r>
              <a:rPr lang="en-US" sz="2200" dirty="0"/>
              <a:t>: client </a:t>
            </a:r>
            <a:r>
              <a:rPr lang="en-US" sz="2200" dirty="0" err="1"/>
              <a:t>xác</a:t>
            </a:r>
            <a:r>
              <a:rPr lang="en-US" sz="2200" dirty="0"/>
              <a:t> </a:t>
            </a:r>
            <a:r>
              <a:rPr lang="en-US" sz="2200" dirty="0" err="1"/>
              <a:t>thực</a:t>
            </a:r>
            <a:r>
              <a:rPr lang="en-US" sz="2200" dirty="0"/>
              <a:t> </a:t>
            </a:r>
            <a:r>
              <a:rPr lang="en-US" sz="2200" dirty="0" err="1"/>
              <a:t>và</a:t>
            </a:r>
            <a:r>
              <a:rPr lang="en-US" sz="2200" dirty="0"/>
              <a:t> </a:t>
            </a:r>
            <a:r>
              <a:rPr lang="en-US" sz="2200" dirty="0" err="1"/>
              <a:t>trao</a:t>
            </a:r>
            <a:r>
              <a:rPr lang="en-US" sz="2200" dirty="0"/>
              <a:t> </a:t>
            </a:r>
            <a:r>
              <a:rPr lang="en-US" sz="2200" dirty="0" err="1"/>
              <a:t>đổi</a:t>
            </a:r>
            <a:r>
              <a:rPr lang="en-US" sz="2200" dirty="0"/>
              <a:t> </a:t>
            </a:r>
            <a:r>
              <a:rPr lang="en-US" sz="2200" dirty="0" err="1"/>
              <a:t>khoá</a:t>
            </a:r>
            <a:r>
              <a:rPr lang="en-US" sz="2200" dirty="0"/>
              <a:t>. Client </a:t>
            </a:r>
            <a:r>
              <a:rPr lang="en-US" sz="2200" dirty="0" err="1"/>
              <a:t>trả</a:t>
            </a:r>
            <a:r>
              <a:rPr lang="en-US" sz="2200" dirty="0"/>
              <a:t> </a:t>
            </a:r>
            <a:r>
              <a:rPr lang="en-US" sz="2200" dirty="0" err="1"/>
              <a:t>lời</a:t>
            </a:r>
            <a:r>
              <a:rPr lang="en-US" sz="2200" dirty="0"/>
              <a:t> </a:t>
            </a:r>
            <a:r>
              <a:rPr lang="en-US" sz="2200" dirty="0" err="1"/>
              <a:t>cho</a:t>
            </a:r>
            <a:r>
              <a:rPr lang="en-US" sz="2200" dirty="0"/>
              <a:t> server </a:t>
            </a:r>
            <a:r>
              <a:rPr lang="en-US" sz="2200" dirty="0" err="1"/>
              <a:t>các</a:t>
            </a:r>
            <a:r>
              <a:rPr lang="en-US" sz="2200" dirty="0"/>
              <a:t> </a:t>
            </a:r>
            <a:r>
              <a:rPr lang="en-US" sz="2200" dirty="0" err="1"/>
              <a:t>thông</a:t>
            </a:r>
            <a:r>
              <a:rPr lang="en-US" sz="2200" dirty="0"/>
              <a:t> tin:</a:t>
            </a:r>
          </a:p>
          <a:p>
            <a:pPr lvl="1">
              <a:lnSpc>
                <a:spcPct val="90000"/>
              </a:lnSpc>
              <a:spcAft>
                <a:spcPct val="20000"/>
              </a:spcAft>
              <a:defRPr/>
            </a:pPr>
            <a:r>
              <a:rPr lang="en-US" sz="2200" dirty="0" err="1"/>
              <a:t>Chứng</a:t>
            </a:r>
            <a:r>
              <a:rPr lang="en-US" sz="2200" dirty="0"/>
              <a:t> </a:t>
            </a:r>
            <a:r>
              <a:rPr lang="en-US" sz="2200" dirty="0" err="1"/>
              <a:t>chỉ</a:t>
            </a:r>
            <a:r>
              <a:rPr lang="en-US" sz="2200" dirty="0"/>
              <a:t> </a:t>
            </a:r>
            <a:r>
              <a:rPr lang="en-US" sz="2200" dirty="0" err="1"/>
              <a:t>khoá</a:t>
            </a:r>
            <a:r>
              <a:rPr lang="en-US" sz="2200" dirty="0"/>
              <a:t> </a:t>
            </a:r>
            <a:r>
              <a:rPr lang="en-US" sz="2200" dirty="0" err="1"/>
              <a:t>công</a:t>
            </a:r>
            <a:r>
              <a:rPr lang="en-US" sz="2200" dirty="0"/>
              <a:t> </a:t>
            </a:r>
            <a:r>
              <a:rPr lang="en-US" sz="2200" dirty="0" err="1"/>
              <a:t>khai</a:t>
            </a:r>
            <a:r>
              <a:rPr lang="en-US" sz="2200" dirty="0"/>
              <a:t> </a:t>
            </a:r>
            <a:r>
              <a:rPr lang="en-US" sz="2200" dirty="0" err="1"/>
              <a:t>của</a:t>
            </a:r>
            <a:r>
              <a:rPr lang="en-US" sz="2200" dirty="0"/>
              <a:t> client</a:t>
            </a:r>
          </a:p>
          <a:p>
            <a:pPr lvl="1">
              <a:lnSpc>
                <a:spcPct val="90000"/>
              </a:lnSpc>
              <a:spcAft>
                <a:spcPct val="20000"/>
              </a:spcAft>
              <a:defRPr/>
            </a:pPr>
            <a:r>
              <a:rPr lang="en-US" sz="2200" dirty="0" err="1"/>
              <a:t>Thông</a:t>
            </a:r>
            <a:r>
              <a:rPr lang="en-US" sz="2200" dirty="0"/>
              <a:t> tin </a:t>
            </a:r>
            <a:r>
              <a:rPr lang="en-US" sz="2200" dirty="0" err="1"/>
              <a:t>trao</a:t>
            </a:r>
            <a:r>
              <a:rPr lang="en-US" sz="2200" dirty="0"/>
              <a:t> </a:t>
            </a:r>
            <a:r>
              <a:rPr lang="en-US" sz="2200" dirty="0" err="1"/>
              <a:t>đổi</a:t>
            </a:r>
            <a:r>
              <a:rPr lang="en-US" sz="2200" dirty="0"/>
              <a:t> </a:t>
            </a:r>
            <a:r>
              <a:rPr lang="en-US" sz="2200" dirty="0" err="1"/>
              <a:t>khoá</a:t>
            </a:r>
            <a:r>
              <a:rPr lang="en-US" sz="2200" dirty="0"/>
              <a:t> </a:t>
            </a:r>
            <a:r>
              <a:rPr lang="en-US" sz="2200" dirty="0" err="1"/>
              <a:t>của</a:t>
            </a:r>
            <a:r>
              <a:rPr lang="en-US" sz="2200" dirty="0"/>
              <a:t> client</a:t>
            </a:r>
          </a:p>
          <a:p>
            <a:pPr>
              <a:lnSpc>
                <a:spcPct val="90000"/>
              </a:lnSpc>
              <a:spcAft>
                <a:spcPct val="20000"/>
              </a:spcAft>
              <a:defRPr/>
            </a:pPr>
            <a:r>
              <a:rPr lang="en-US" sz="2200" b="1" dirty="0"/>
              <a:t>Phase 4</a:t>
            </a:r>
            <a:r>
              <a:rPr lang="en-US" sz="2200" dirty="0"/>
              <a:t>: </a:t>
            </a:r>
            <a:r>
              <a:rPr lang="en-US" sz="2200" dirty="0" err="1"/>
              <a:t>hoàn</a:t>
            </a:r>
            <a:r>
              <a:rPr lang="en-US" sz="2200" dirty="0"/>
              <a:t> </a:t>
            </a:r>
            <a:r>
              <a:rPr lang="en-US" sz="2200" dirty="0" err="1"/>
              <a:t>thành</a:t>
            </a:r>
            <a:r>
              <a:rPr lang="en-US" sz="2200" dirty="0"/>
              <a:t> </a:t>
            </a:r>
            <a:r>
              <a:rPr lang="en-US" sz="2200" dirty="0" err="1"/>
              <a:t>việc</a:t>
            </a:r>
            <a:r>
              <a:rPr lang="en-US" sz="2200" dirty="0"/>
              <a:t> </a:t>
            </a:r>
            <a:r>
              <a:rPr lang="en-US" sz="2200" dirty="0" err="1"/>
              <a:t>bắt</a:t>
            </a:r>
            <a:r>
              <a:rPr lang="en-US" sz="2200" dirty="0"/>
              <a:t> </a:t>
            </a:r>
            <a:r>
              <a:rPr lang="en-US" sz="2200" dirty="0" err="1"/>
              <a:t>tay</a:t>
            </a:r>
            <a:r>
              <a:rPr lang="en-US" sz="2200" dirty="0"/>
              <a:t>. Server </a:t>
            </a:r>
            <a:r>
              <a:rPr lang="en-US" sz="2200" dirty="0" err="1"/>
              <a:t>và</a:t>
            </a:r>
            <a:r>
              <a:rPr lang="en-US" sz="2200" dirty="0"/>
              <a:t> client </a:t>
            </a:r>
            <a:r>
              <a:rPr lang="en-US" sz="2200" dirty="0" err="1"/>
              <a:t>sẽ</a:t>
            </a:r>
            <a:r>
              <a:rPr lang="en-US" sz="2200" dirty="0"/>
              <a:t> </a:t>
            </a:r>
            <a:r>
              <a:rPr lang="en-US" sz="2200" dirty="0" err="1"/>
              <a:t>gởi</a:t>
            </a:r>
            <a:r>
              <a:rPr lang="en-US" sz="2200" dirty="0"/>
              <a:t> </a:t>
            </a:r>
            <a:r>
              <a:rPr lang="en-US" sz="2200" dirty="0" err="1"/>
              <a:t>cho</a:t>
            </a:r>
            <a:r>
              <a:rPr lang="en-US" sz="2200" dirty="0"/>
              <a:t> </a:t>
            </a:r>
            <a:r>
              <a:rPr lang="en-US" sz="2200" dirty="0" err="1"/>
              <a:t>nhau</a:t>
            </a:r>
            <a:r>
              <a:rPr lang="en-US" sz="2200" dirty="0"/>
              <a:t> </a:t>
            </a:r>
            <a:r>
              <a:rPr lang="en-US" sz="2200" dirty="0" err="1"/>
              <a:t>thông</a:t>
            </a:r>
            <a:r>
              <a:rPr lang="en-US" sz="2200" dirty="0"/>
              <a:t> </a:t>
            </a:r>
            <a:r>
              <a:rPr lang="en-US" sz="2200" dirty="0" err="1"/>
              <a:t>điệp</a:t>
            </a:r>
            <a:r>
              <a:rPr lang="en-US" sz="2200" dirty="0"/>
              <a:t> finish.</a:t>
            </a:r>
            <a:endParaRPr lang="vi-VN" sz="2200" dirty="0"/>
          </a:p>
        </p:txBody>
      </p:sp>
      <p:sp>
        <p:nvSpPr>
          <p:cNvPr id="7"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26324310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SSL/TLS</a:t>
            </a:r>
            <a:br>
              <a:rPr lang="en-US" dirty="0"/>
            </a:br>
            <a:r>
              <a:rPr lang="en-US" sz="3600" dirty="0" err="1"/>
              <a:t>Quá</a:t>
            </a:r>
            <a:r>
              <a:rPr lang="en-US" sz="3600" dirty="0"/>
              <a:t> </a:t>
            </a:r>
            <a:r>
              <a:rPr lang="en-US" sz="3600" dirty="0" err="1"/>
              <a:t>trình</a:t>
            </a:r>
            <a:r>
              <a:rPr lang="en-US" sz="3600" dirty="0"/>
              <a:t> </a:t>
            </a:r>
            <a:r>
              <a:rPr lang="en-US" sz="3600" dirty="0" err="1"/>
              <a:t>thiết</a:t>
            </a:r>
            <a:r>
              <a:rPr lang="en-US" sz="3600" dirty="0"/>
              <a:t> </a:t>
            </a:r>
            <a:r>
              <a:rPr lang="en-US" sz="3600" dirty="0" err="1"/>
              <a:t>lập</a:t>
            </a:r>
            <a:r>
              <a:rPr lang="en-US" sz="3600" dirty="0"/>
              <a:t> </a:t>
            </a:r>
            <a:r>
              <a:rPr lang="en-US" sz="3600" dirty="0" err="1"/>
              <a:t>kết</a:t>
            </a:r>
            <a:r>
              <a:rPr lang="en-US" sz="3600" dirty="0"/>
              <a:t> </a:t>
            </a:r>
            <a:r>
              <a:rPr lang="en-US" sz="3600" dirty="0" err="1"/>
              <a:t>nối</a:t>
            </a:r>
            <a:r>
              <a:rPr lang="en-US" sz="3600" dirty="0"/>
              <a:t> SSL</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36</a:t>
            </a:fld>
            <a:endParaRPr lang="en-US" dirty="0">
              <a:solidFill>
                <a:srgbClr val="FFFFFF"/>
              </a:solidFill>
            </a:endParaRPr>
          </a:p>
        </p:txBody>
      </p:sp>
      <p:sp>
        <p:nvSpPr>
          <p:cNvPr id="3" name="Content Placeholder 2"/>
          <p:cNvSpPr>
            <a:spLocks noGrp="1"/>
          </p:cNvSpPr>
          <p:nvPr>
            <p:ph sz="quarter" idx="1"/>
          </p:nvPr>
        </p:nvSpPr>
        <p:spPr/>
        <p:txBody>
          <a:bodyPr/>
          <a:lstStyle/>
          <a:p>
            <a:endParaRPr lang="en-US"/>
          </a:p>
        </p:txBody>
      </p:sp>
      <p:pic>
        <p:nvPicPr>
          <p:cNvPr id="9218" name="Picture 2" descr="https://argron.files.wordpress.com/2012/09/4.gif?w=6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799" y="1519917"/>
            <a:ext cx="4662497" cy="5185683"/>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39592849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SSL/TLS</a:t>
            </a:r>
            <a:br>
              <a:rPr lang="en-US" dirty="0"/>
            </a:br>
            <a:r>
              <a:rPr lang="en-US" sz="3600" dirty="0" err="1"/>
              <a:t>Quá</a:t>
            </a:r>
            <a:r>
              <a:rPr lang="en-US" sz="3600" dirty="0"/>
              <a:t> </a:t>
            </a:r>
            <a:r>
              <a:rPr lang="en-US" sz="3600" dirty="0" err="1"/>
              <a:t>trình</a:t>
            </a:r>
            <a:r>
              <a:rPr lang="en-US" sz="3600" dirty="0"/>
              <a:t> </a:t>
            </a:r>
            <a:r>
              <a:rPr lang="en-US" sz="3600" dirty="0" err="1"/>
              <a:t>thiết</a:t>
            </a:r>
            <a:r>
              <a:rPr lang="en-US" sz="3600" dirty="0"/>
              <a:t> </a:t>
            </a:r>
            <a:r>
              <a:rPr lang="en-US" sz="3600" dirty="0" err="1"/>
              <a:t>lập</a:t>
            </a:r>
            <a:r>
              <a:rPr lang="en-US" sz="3600" dirty="0"/>
              <a:t> </a:t>
            </a:r>
            <a:r>
              <a:rPr lang="en-US" sz="3600" dirty="0" err="1"/>
              <a:t>kết</a:t>
            </a:r>
            <a:r>
              <a:rPr lang="en-US" sz="3600" dirty="0"/>
              <a:t> </a:t>
            </a:r>
            <a:r>
              <a:rPr lang="en-US" sz="3600" dirty="0" err="1"/>
              <a:t>nối</a:t>
            </a:r>
            <a:r>
              <a:rPr lang="en-US" sz="3600" dirty="0"/>
              <a:t> SSL</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37</a:t>
            </a:fld>
            <a:endParaRPr lang="en-US" dirty="0">
              <a:solidFill>
                <a:srgbClr val="FFFFFF"/>
              </a:solidFill>
            </a:endParaRPr>
          </a:p>
        </p:txBody>
      </p:sp>
      <p:sp>
        <p:nvSpPr>
          <p:cNvPr id="5" name="Date Placeholder 4"/>
          <p:cNvSpPr>
            <a:spLocks noGrp="1"/>
          </p:cNvSpPr>
          <p:nvPr>
            <p:ph type="dt" sz="half" idx="10"/>
          </p:nvPr>
        </p:nvSpPr>
        <p:spPr/>
        <p:txBody>
          <a:bodyPr/>
          <a:lstStyle/>
          <a:p>
            <a:fld id="{C970CCF1-686E-4600-A368-85DF3E08988D}" type="datetime1">
              <a:rPr lang="en-US" smtClean="0"/>
              <a:t>9/24/24</a:t>
            </a:fld>
            <a:endParaRPr lang="en-US" dirty="0"/>
          </a:p>
        </p:txBody>
      </p:sp>
      <p:sp>
        <p:nvSpPr>
          <p:cNvPr id="3" name="Content Placeholder 2"/>
          <p:cNvSpPr>
            <a:spLocks noGrp="1"/>
          </p:cNvSpPr>
          <p:nvPr>
            <p:ph sz="quarter" idx="1"/>
          </p:nvPr>
        </p:nvSpPr>
        <p:spPr/>
        <p:txBody>
          <a:bodyPr/>
          <a:lstStyle/>
          <a:p>
            <a:endParaRPr lang="en-US"/>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b="45036"/>
          <a:stretch>
            <a:fillRect/>
          </a:stretch>
        </p:blipFill>
        <p:spPr bwMode="auto">
          <a:xfrm>
            <a:off x="2146" y="8586"/>
            <a:ext cx="9141854" cy="6849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33591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SSL/TLS</a:t>
            </a:r>
            <a:br>
              <a:rPr lang="en-US" dirty="0"/>
            </a:br>
            <a:r>
              <a:rPr lang="en-US" sz="3600" dirty="0" err="1"/>
              <a:t>Quá</a:t>
            </a:r>
            <a:r>
              <a:rPr lang="en-US" sz="3600" dirty="0"/>
              <a:t> </a:t>
            </a:r>
            <a:r>
              <a:rPr lang="en-US" sz="3600" dirty="0" err="1"/>
              <a:t>trình</a:t>
            </a:r>
            <a:r>
              <a:rPr lang="en-US" sz="3600" dirty="0"/>
              <a:t> </a:t>
            </a:r>
            <a:r>
              <a:rPr lang="en-US" sz="3600" dirty="0" err="1"/>
              <a:t>thiết</a:t>
            </a:r>
            <a:r>
              <a:rPr lang="en-US" sz="3600" dirty="0"/>
              <a:t> </a:t>
            </a:r>
            <a:r>
              <a:rPr lang="en-US" sz="3600" dirty="0" err="1"/>
              <a:t>lập</a:t>
            </a:r>
            <a:r>
              <a:rPr lang="en-US" sz="3600" dirty="0"/>
              <a:t> </a:t>
            </a:r>
            <a:r>
              <a:rPr lang="en-US" sz="3600" dirty="0" err="1"/>
              <a:t>kết</a:t>
            </a:r>
            <a:r>
              <a:rPr lang="en-US" sz="3600" dirty="0"/>
              <a:t> </a:t>
            </a:r>
            <a:r>
              <a:rPr lang="en-US" sz="3600" dirty="0" err="1"/>
              <a:t>nối</a:t>
            </a:r>
            <a:r>
              <a:rPr lang="en-US" sz="3600" dirty="0"/>
              <a:t> SSL</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38</a:t>
            </a:fld>
            <a:endParaRPr lang="en-US" dirty="0">
              <a:solidFill>
                <a:srgbClr val="FFFFFF"/>
              </a:solidFill>
            </a:endParaRPr>
          </a:p>
        </p:txBody>
      </p:sp>
      <p:sp>
        <p:nvSpPr>
          <p:cNvPr id="5" name="Date Placeholder 4"/>
          <p:cNvSpPr>
            <a:spLocks noGrp="1"/>
          </p:cNvSpPr>
          <p:nvPr>
            <p:ph type="dt" sz="half" idx="10"/>
          </p:nvPr>
        </p:nvSpPr>
        <p:spPr/>
        <p:txBody>
          <a:bodyPr/>
          <a:lstStyle/>
          <a:p>
            <a:fld id="{C970CCF1-686E-4600-A368-85DF3E08988D}" type="datetime1">
              <a:rPr lang="en-US" smtClean="0"/>
              <a:t>9/24/24</a:t>
            </a:fld>
            <a:endParaRPr lang="en-US" dirty="0"/>
          </a:p>
        </p:txBody>
      </p:sp>
      <p:sp>
        <p:nvSpPr>
          <p:cNvPr id="3" name="Content Placeholder 2"/>
          <p:cNvSpPr>
            <a:spLocks noGrp="1"/>
          </p:cNvSpPr>
          <p:nvPr>
            <p:ph sz="quarter" idx="1"/>
          </p:nvPr>
        </p:nvSpPr>
        <p:spPr/>
        <p:txBody>
          <a:bodyPr/>
          <a:lstStyle/>
          <a:p>
            <a:endParaRPr lang="en-US"/>
          </a:p>
        </p:txBody>
      </p:sp>
      <p:grpSp>
        <p:nvGrpSpPr>
          <p:cNvPr id="8" name="Group 5"/>
          <p:cNvGrpSpPr>
            <a:grpSpLocks/>
          </p:cNvGrpSpPr>
          <p:nvPr/>
        </p:nvGrpSpPr>
        <p:grpSpPr bwMode="auto">
          <a:xfrm>
            <a:off x="0" y="-34344"/>
            <a:ext cx="9144000" cy="6892344"/>
            <a:chOff x="1344" y="1296"/>
            <a:chExt cx="3000" cy="2562"/>
          </a:xfrm>
        </p:grpSpPr>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t="53334"/>
            <a:stretch>
              <a:fillRect/>
            </a:stretch>
          </p:blipFill>
          <p:spPr bwMode="auto">
            <a:xfrm>
              <a:off x="1344" y="1968"/>
              <a:ext cx="3000" cy="1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b="83408"/>
            <a:stretch>
              <a:fillRect/>
            </a:stretch>
          </p:blipFill>
          <p:spPr bwMode="auto">
            <a:xfrm>
              <a:off x="1344" y="1296"/>
              <a:ext cx="300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1277041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SSL/TLS</a:t>
            </a:r>
            <a:br>
              <a:rPr lang="en-US" dirty="0"/>
            </a:br>
            <a:r>
              <a:rPr lang="en-US" sz="3600" dirty="0" err="1"/>
              <a:t>Quá</a:t>
            </a:r>
            <a:r>
              <a:rPr lang="en-US" sz="3600" dirty="0"/>
              <a:t> </a:t>
            </a:r>
            <a:r>
              <a:rPr lang="en-US" sz="3600" dirty="0" err="1"/>
              <a:t>trình</a:t>
            </a:r>
            <a:r>
              <a:rPr lang="en-US" sz="3600" dirty="0"/>
              <a:t> </a:t>
            </a:r>
            <a:r>
              <a:rPr lang="en-US" sz="3600" dirty="0" err="1"/>
              <a:t>thiết</a:t>
            </a:r>
            <a:r>
              <a:rPr lang="en-US" sz="3600" dirty="0"/>
              <a:t> </a:t>
            </a:r>
            <a:r>
              <a:rPr lang="en-US" sz="3600" dirty="0" err="1"/>
              <a:t>lập</a:t>
            </a:r>
            <a:r>
              <a:rPr lang="en-US" sz="3600" dirty="0"/>
              <a:t> </a:t>
            </a:r>
            <a:r>
              <a:rPr lang="en-US" sz="3600" dirty="0" err="1"/>
              <a:t>kết</a:t>
            </a:r>
            <a:r>
              <a:rPr lang="en-US" sz="3600" dirty="0"/>
              <a:t> </a:t>
            </a:r>
            <a:r>
              <a:rPr lang="en-US" sz="3600" dirty="0" err="1"/>
              <a:t>nối</a:t>
            </a:r>
            <a:r>
              <a:rPr lang="en-US" sz="3600" dirty="0"/>
              <a:t> SSL</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39</a:t>
            </a:fld>
            <a:endParaRPr lang="en-US" dirty="0">
              <a:solidFill>
                <a:srgbClr val="FFFFFF"/>
              </a:solidFill>
            </a:endParaRPr>
          </a:p>
        </p:txBody>
      </p:sp>
      <p:sp>
        <p:nvSpPr>
          <p:cNvPr id="5" name="Date Placeholder 4"/>
          <p:cNvSpPr>
            <a:spLocks noGrp="1"/>
          </p:cNvSpPr>
          <p:nvPr>
            <p:ph type="dt" sz="half" idx="10"/>
          </p:nvPr>
        </p:nvSpPr>
        <p:spPr/>
        <p:txBody>
          <a:bodyPr/>
          <a:lstStyle/>
          <a:p>
            <a:fld id="{C970CCF1-686E-4600-A368-85DF3E08988D}" type="datetime1">
              <a:rPr lang="en-US" smtClean="0"/>
              <a:t>9/24/24</a:t>
            </a:fld>
            <a:endParaRPr lang="en-US" dirty="0"/>
          </a:p>
        </p:txBody>
      </p:sp>
      <p:sp>
        <p:nvSpPr>
          <p:cNvPr id="3" name="Content Placeholder 2"/>
          <p:cNvSpPr>
            <a:spLocks noGrp="1"/>
          </p:cNvSpPr>
          <p:nvPr>
            <p:ph sz="quarter" idx="1"/>
          </p:nvPr>
        </p:nvSpPr>
        <p:spPr/>
        <p:txBody>
          <a:bodyPr/>
          <a:lstStyle/>
          <a:p>
            <a:endParaRPr lang="en-US"/>
          </a:p>
        </p:txBody>
      </p:sp>
      <p:pic>
        <p:nvPicPr>
          <p:cNvPr id="1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0103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IP Security</a:t>
            </a:r>
            <a:br>
              <a:rPr lang="en-US" dirty="0"/>
            </a:br>
            <a:r>
              <a:rPr lang="en-US" sz="3600" dirty="0" err="1"/>
              <a:t>Tổng</a:t>
            </a:r>
            <a:r>
              <a:rPr lang="en-US" sz="3600" dirty="0"/>
              <a:t> </a:t>
            </a:r>
            <a:r>
              <a:rPr lang="en-US" sz="3600" dirty="0" err="1"/>
              <a:t>quan</a:t>
            </a:r>
            <a:endParaRPr lang="en-US" sz="3600" dirty="0"/>
          </a:p>
        </p:txBody>
      </p:sp>
      <p:sp>
        <p:nvSpPr>
          <p:cNvPr id="3" name="Content Placeholder 2"/>
          <p:cNvSpPr>
            <a:spLocks noGrp="1"/>
          </p:cNvSpPr>
          <p:nvPr>
            <p:ph sz="quarter" idx="1"/>
          </p:nvPr>
        </p:nvSpPr>
        <p:spPr>
          <a:xfrm>
            <a:off x="612648" y="1600200"/>
            <a:ext cx="8378952" cy="5257800"/>
          </a:xfrm>
        </p:spPr>
        <p:txBody>
          <a:bodyPr>
            <a:normAutofit/>
          </a:bodyPr>
          <a:lstStyle/>
          <a:p>
            <a:pPr algn="just">
              <a:defRPr/>
            </a:pPr>
            <a:r>
              <a:rPr lang="en-US" sz="2200" dirty="0" err="1"/>
              <a:t>Là</a:t>
            </a:r>
            <a:r>
              <a:rPr lang="en-US" sz="2200" dirty="0"/>
              <a:t> </a:t>
            </a:r>
            <a:r>
              <a:rPr lang="en-US" sz="2200" dirty="0" err="1"/>
              <a:t>một</a:t>
            </a:r>
            <a:r>
              <a:rPr lang="en-US" sz="2200" dirty="0"/>
              <a:t> </a:t>
            </a:r>
            <a:r>
              <a:rPr lang="en-US" sz="2200" dirty="0" err="1"/>
              <a:t>giao</a:t>
            </a:r>
            <a:r>
              <a:rPr lang="en-US" sz="2200" dirty="0"/>
              <a:t> </a:t>
            </a:r>
            <a:r>
              <a:rPr lang="en-US" sz="2200" dirty="0" err="1"/>
              <a:t>thức</a:t>
            </a:r>
            <a:r>
              <a:rPr lang="en-US" sz="2200" dirty="0"/>
              <a:t> </a:t>
            </a:r>
            <a:r>
              <a:rPr lang="en-US" sz="2200" dirty="0" err="1"/>
              <a:t>bảo</a:t>
            </a:r>
            <a:r>
              <a:rPr lang="en-US" sz="2200" dirty="0"/>
              <a:t> </a:t>
            </a:r>
            <a:r>
              <a:rPr lang="en-US" sz="2200" dirty="0" err="1"/>
              <a:t>mật</a:t>
            </a:r>
            <a:r>
              <a:rPr lang="en-US" sz="2200" dirty="0"/>
              <a:t> </a:t>
            </a:r>
            <a:r>
              <a:rPr lang="en-US" sz="2200" dirty="0" err="1"/>
              <a:t>chính</a:t>
            </a:r>
            <a:r>
              <a:rPr lang="en-US" sz="2200" dirty="0"/>
              <a:t> </a:t>
            </a:r>
            <a:r>
              <a:rPr lang="en-US" sz="2200" dirty="0" err="1"/>
              <a:t>tại</a:t>
            </a:r>
            <a:r>
              <a:rPr lang="en-US" sz="2200" dirty="0"/>
              <a:t> </a:t>
            </a:r>
            <a:r>
              <a:rPr lang="en-US" sz="2200" dirty="0" err="1"/>
              <a:t>lớp</a:t>
            </a:r>
            <a:r>
              <a:rPr lang="en-US" sz="2200" dirty="0"/>
              <a:t> Mạng (Network Layer – OSI) </a:t>
            </a:r>
            <a:r>
              <a:rPr lang="en-US" sz="2200" dirty="0" err="1"/>
              <a:t>hoặc</a:t>
            </a:r>
            <a:r>
              <a:rPr lang="en-US" sz="2200" dirty="0"/>
              <a:t> </a:t>
            </a:r>
            <a:r>
              <a:rPr lang="en-US" sz="2200" dirty="0" err="1"/>
              <a:t>lớp</a:t>
            </a:r>
            <a:r>
              <a:rPr lang="en-US" sz="2200" dirty="0"/>
              <a:t> Internet (Internet Layer – TCP/IP).</a:t>
            </a:r>
          </a:p>
          <a:p>
            <a:pPr algn="just">
              <a:defRPr/>
            </a:pPr>
            <a:r>
              <a:rPr lang="en-US" sz="2200" dirty="0"/>
              <a:t>IPsec </a:t>
            </a:r>
            <a:r>
              <a:rPr lang="en-US" sz="2200" dirty="0" err="1"/>
              <a:t>là</a:t>
            </a:r>
            <a:r>
              <a:rPr lang="en-US" sz="2200" dirty="0"/>
              <a:t> </a:t>
            </a:r>
            <a:r>
              <a:rPr lang="en-US" sz="2200" dirty="0" err="1"/>
              <a:t>yếu</a:t>
            </a:r>
            <a:r>
              <a:rPr lang="en-US" sz="2200" dirty="0"/>
              <a:t> </a:t>
            </a:r>
            <a:r>
              <a:rPr lang="en-US" sz="2200" dirty="0" err="1"/>
              <a:t>tố</a:t>
            </a:r>
            <a:r>
              <a:rPr lang="en-US" sz="2200" dirty="0"/>
              <a:t> </a:t>
            </a:r>
            <a:r>
              <a:rPr lang="en-US" sz="2200" dirty="0" err="1"/>
              <a:t>quan</a:t>
            </a:r>
            <a:r>
              <a:rPr lang="en-US" sz="2200" dirty="0"/>
              <a:t> </a:t>
            </a:r>
            <a:r>
              <a:rPr lang="en-US" sz="2200" dirty="0" err="1"/>
              <a:t>trọng</a:t>
            </a:r>
            <a:r>
              <a:rPr lang="en-US" sz="2200" dirty="0"/>
              <a:t> </a:t>
            </a:r>
            <a:r>
              <a:rPr lang="en-US" sz="2200" dirty="0" err="1"/>
              <a:t>để</a:t>
            </a:r>
            <a:r>
              <a:rPr lang="en-US" sz="2200" dirty="0"/>
              <a:t> </a:t>
            </a:r>
            <a:r>
              <a:rPr lang="en-US" sz="2200" dirty="0" err="1"/>
              <a:t>xây</a:t>
            </a:r>
            <a:r>
              <a:rPr lang="en-US" sz="2200" dirty="0"/>
              <a:t> </a:t>
            </a:r>
            <a:r>
              <a:rPr lang="en-US" sz="2200" dirty="0" err="1"/>
              <a:t>dựng</a:t>
            </a:r>
            <a:r>
              <a:rPr lang="en-US" sz="2200" dirty="0"/>
              <a:t> mạng </a:t>
            </a:r>
            <a:r>
              <a:rPr lang="en-US" sz="2200" dirty="0" err="1"/>
              <a:t>riêng</a:t>
            </a:r>
            <a:r>
              <a:rPr lang="en-US" sz="2200" dirty="0"/>
              <a:t> </a:t>
            </a:r>
            <a:r>
              <a:rPr lang="en-US" sz="2200" dirty="0" err="1"/>
              <a:t>ảo</a:t>
            </a:r>
            <a:r>
              <a:rPr lang="en-US" sz="2200" dirty="0"/>
              <a:t> (VPN – Virtual Private Networks).</a:t>
            </a:r>
          </a:p>
          <a:p>
            <a:pPr algn="just">
              <a:defRPr/>
            </a:pPr>
            <a:r>
              <a:rPr lang="en-US" sz="2200" dirty="0" err="1"/>
              <a:t>Bao</a:t>
            </a:r>
            <a:r>
              <a:rPr lang="en-US" sz="2200" dirty="0"/>
              <a:t> </a:t>
            </a:r>
            <a:r>
              <a:rPr lang="en-US" sz="2200" dirty="0" err="1"/>
              <a:t>gồm</a:t>
            </a:r>
            <a:r>
              <a:rPr lang="en-US" sz="2200" dirty="0"/>
              <a:t> </a:t>
            </a:r>
            <a:r>
              <a:rPr lang="en-US" sz="2200" dirty="0" err="1"/>
              <a:t>các</a:t>
            </a:r>
            <a:r>
              <a:rPr lang="en-US" sz="2200" dirty="0"/>
              <a:t> </a:t>
            </a:r>
            <a:r>
              <a:rPr lang="en-US" sz="2200" dirty="0" err="1"/>
              <a:t>giao</a:t>
            </a:r>
            <a:r>
              <a:rPr lang="en-US" sz="2200" dirty="0"/>
              <a:t> </a:t>
            </a:r>
            <a:r>
              <a:rPr lang="en-US" sz="2200" dirty="0" err="1"/>
              <a:t>thức</a:t>
            </a:r>
            <a:r>
              <a:rPr lang="en-US" sz="2200" dirty="0"/>
              <a:t> </a:t>
            </a:r>
            <a:r>
              <a:rPr lang="en-US" sz="2200" dirty="0" err="1"/>
              <a:t>chứng</a:t>
            </a:r>
            <a:r>
              <a:rPr lang="en-US" sz="2200" dirty="0"/>
              <a:t> </a:t>
            </a:r>
            <a:r>
              <a:rPr lang="en-US" sz="2200" dirty="0" err="1"/>
              <a:t>thực</a:t>
            </a:r>
            <a:r>
              <a:rPr lang="en-US" sz="2200" dirty="0"/>
              <a:t>, </a:t>
            </a:r>
            <a:r>
              <a:rPr lang="en-US" sz="2200" dirty="0" err="1"/>
              <a:t>các</a:t>
            </a:r>
            <a:r>
              <a:rPr lang="en-US" sz="2200" dirty="0"/>
              <a:t> </a:t>
            </a:r>
            <a:r>
              <a:rPr lang="en-US" sz="2200" dirty="0" err="1"/>
              <a:t>giao</a:t>
            </a:r>
            <a:r>
              <a:rPr lang="en-US" sz="2200" dirty="0"/>
              <a:t> </a:t>
            </a:r>
            <a:r>
              <a:rPr lang="en-US" sz="2200" dirty="0" err="1"/>
              <a:t>thức</a:t>
            </a:r>
            <a:r>
              <a:rPr lang="en-US" sz="2200" dirty="0"/>
              <a:t> </a:t>
            </a:r>
            <a:r>
              <a:rPr lang="en-US" sz="2200" dirty="0" err="1"/>
              <a:t>mã</a:t>
            </a:r>
            <a:r>
              <a:rPr lang="en-US" sz="2200" dirty="0"/>
              <a:t> </a:t>
            </a:r>
            <a:r>
              <a:rPr lang="en-US" sz="2200" dirty="0" err="1"/>
              <a:t>hoá</a:t>
            </a:r>
            <a:r>
              <a:rPr lang="en-US" sz="2200" dirty="0"/>
              <a:t>, </a:t>
            </a:r>
            <a:r>
              <a:rPr lang="en-US" sz="2200" dirty="0" err="1"/>
              <a:t>các</a:t>
            </a:r>
            <a:r>
              <a:rPr lang="en-US" sz="2200" dirty="0"/>
              <a:t> </a:t>
            </a:r>
            <a:r>
              <a:rPr lang="en-US" sz="2200" dirty="0" err="1"/>
              <a:t>giao</a:t>
            </a:r>
            <a:r>
              <a:rPr lang="en-US" sz="2200" dirty="0"/>
              <a:t> </a:t>
            </a:r>
            <a:r>
              <a:rPr lang="en-US" sz="2200" dirty="0" err="1"/>
              <a:t>thức</a:t>
            </a:r>
            <a:r>
              <a:rPr lang="en-US" sz="2200" dirty="0"/>
              <a:t> </a:t>
            </a:r>
            <a:r>
              <a:rPr lang="en-US" sz="2200" dirty="0" err="1"/>
              <a:t>trao</a:t>
            </a:r>
            <a:r>
              <a:rPr lang="en-US" sz="2200" dirty="0"/>
              <a:t> </a:t>
            </a:r>
            <a:r>
              <a:rPr lang="en-US" sz="2200" dirty="0" err="1"/>
              <a:t>đổi</a:t>
            </a:r>
            <a:r>
              <a:rPr lang="en-US" sz="2200" dirty="0"/>
              <a:t> </a:t>
            </a:r>
            <a:r>
              <a:rPr lang="en-US" sz="2200" dirty="0" err="1"/>
              <a:t>khoá</a:t>
            </a:r>
            <a:r>
              <a:rPr lang="en-US" sz="2200" dirty="0"/>
              <a:t>:</a:t>
            </a:r>
          </a:p>
          <a:p>
            <a:pPr lvl="1" algn="just">
              <a:defRPr/>
            </a:pPr>
            <a:r>
              <a:rPr lang="en-US" sz="2200" dirty="0"/>
              <a:t>AH (Authentication header): </a:t>
            </a:r>
            <a:r>
              <a:rPr lang="en-US" sz="2200" dirty="0" err="1"/>
              <a:t>được</a:t>
            </a:r>
            <a:r>
              <a:rPr lang="en-US" sz="2200" dirty="0"/>
              <a:t> </a:t>
            </a:r>
            <a:r>
              <a:rPr lang="en-US" sz="2200" dirty="0" err="1"/>
              <a:t>sử</a:t>
            </a:r>
            <a:r>
              <a:rPr lang="en-US" sz="2200" dirty="0"/>
              <a:t> </a:t>
            </a:r>
            <a:r>
              <a:rPr lang="en-US" sz="2200" dirty="0" err="1"/>
              <a:t>dụng</a:t>
            </a:r>
            <a:r>
              <a:rPr lang="en-US" sz="2200" dirty="0"/>
              <a:t> </a:t>
            </a:r>
            <a:r>
              <a:rPr lang="en-US" sz="2200" dirty="0" err="1"/>
              <a:t>để</a:t>
            </a:r>
            <a:r>
              <a:rPr lang="en-US" sz="2200" dirty="0"/>
              <a:t> </a:t>
            </a:r>
            <a:r>
              <a:rPr lang="en-US" sz="2200" dirty="0" err="1"/>
              <a:t>xác</a:t>
            </a:r>
            <a:r>
              <a:rPr lang="en-US" sz="2200" dirty="0"/>
              <a:t> </a:t>
            </a:r>
            <a:r>
              <a:rPr lang="en-US" sz="2200" dirty="0" err="1"/>
              <a:t>định</a:t>
            </a:r>
            <a:r>
              <a:rPr lang="en-US" sz="2200" dirty="0"/>
              <a:t> </a:t>
            </a:r>
            <a:r>
              <a:rPr lang="en-US" sz="2200" dirty="0" err="1"/>
              <a:t>nguồn</a:t>
            </a:r>
            <a:r>
              <a:rPr lang="en-US" sz="2200" dirty="0"/>
              <a:t> </a:t>
            </a:r>
            <a:r>
              <a:rPr lang="en-US" sz="2200" dirty="0" err="1"/>
              <a:t>gốc</a:t>
            </a:r>
            <a:r>
              <a:rPr lang="en-US" sz="2200" dirty="0"/>
              <a:t> </a:t>
            </a:r>
            <a:r>
              <a:rPr lang="en-US" sz="2200" dirty="0" err="1"/>
              <a:t>gói</a:t>
            </a:r>
            <a:r>
              <a:rPr lang="en-US" sz="2200" dirty="0"/>
              <a:t> tin IP </a:t>
            </a:r>
            <a:r>
              <a:rPr lang="en-US" sz="2200" dirty="0" err="1"/>
              <a:t>và</a:t>
            </a:r>
            <a:r>
              <a:rPr lang="en-US" sz="2200" dirty="0"/>
              <a:t> </a:t>
            </a:r>
            <a:r>
              <a:rPr lang="en-US" sz="2200" dirty="0" err="1"/>
              <a:t>đảm</a:t>
            </a:r>
            <a:r>
              <a:rPr lang="en-US" sz="2200" dirty="0"/>
              <a:t> </a:t>
            </a:r>
            <a:r>
              <a:rPr lang="en-US" sz="2200" dirty="0" err="1"/>
              <a:t>bảo</a:t>
            </a:r>
            <a:r>
              <a:rPr lang="en-US" sz="2200" dirty="0"/>
              <a:t> </a:t>
            </a:r>
            <a:r>
              <a:rPr lang="en-US" sz="2200" dirty="0" err="1"/>
              <a:t>tính</a:t>
            </a:r>
            <a:r>
              <a:rPr lang="en-US" sz="2200" dirty="0"/>
              <a:t> </a:t>
            </a:r>
            <a:r>
              <a:rPr lang="en-US" sz="2200" dirty="0" err="1"/>
              <a:t>toàn</a:t>
            </a:r>
            <a:r>
              <a:rPr lang="en-US" sz="2200" dirty="0"/>
              <a:t> </a:t>
            </a:r>
            <a:r>
              <a:rPr lang="en-US" sz="2200" dirty="0" err="1"/>
              <a:t>vẹn</a:t>
            </a:r>
            <a:r>
              <a:rPr lang="en-US" sz="2200" dirty="0"/>
              <a:t> </a:t>
            </a:r>
            <a:r>
              <a:rPr lang="en-US" sz="2200" dirty="0" err="1"/>
              <a:t>của</a:t>
            </a:r>
            <a:r>
              <a:rPr lang="en-US" sz="2200" dirty="0"/>
              <a:t> </a:t>
            </a:r>
            <a:r>
              <a:rPr lang="en-US" sz="2200" dirty="0" err="1"/>
              <a:t>nó</a:t>
            </a:r>
            <a:r>
              <a:rPr lang="en-US" sz="2200" dirty="0"/>
              <a:t>.</a:t>
            </a:r>
          </a:p>
          <a:p>
            <a:pPr lvl="1" algn="just">
              <a:defRPr/>
            </a:pPr>
            <a:r>
              <a:rPr lang="en-US" sz="2200" dirty="0"/>
              <a:t>ESP (Encapsulating Security Payload): </a:t>
            </a:r>
            <a:r>
              <a:rPr lang="en-US" sz="2200" dirty="0" err="1"/>
              <a:t>được</a:t>
            </a:r>
            <a:r>
              <a:rPr lang="en-US" sz="2200" dirty="0"/>
              <a:t> </a:t>
            </a:r>
            <a:r>
              <a:rPr lang="en-US" sz="2200" dirty="0" err="1"/>
              <a:t>sử</a:t>
            </a:r>
            <a:r>
              <a:rPr lang="en-US" sz="2200" dirty="0"/>
              <a:t> </a:t>
            </a:r>
            <a:r>
              <a:rPr lang="en-US" sz="2200" dirty="0" err="1"/>
              <a:t>dụng</a:t>
            </a:r>
            <a:r>
              <a:rPr lang="en-US" sz="2200" dirty="0"/>
              <a:t> </a:t>
            </a:r>
            <a:r>
              <a:rPr lang="en-US" sz="2200" dirty="0" err="1"/>
              <a:t>để</a:t>
            </a:r>
            <a:r>
              <a:rPr lang="en-US" sz="2200" dirty="0"/>
              <a:t> </a:t>
            </a:r>
            <a:r>
              <a:rPr lang="en-US" sz="2200" dirty="0" err="1"/>
              <a:t>chứng</a:t>
            </a:r>
            <a:r>
              <a:rPr lang="en-US" sz="2200" dirty="0"/>
              <a:t> </a:t>
            </a:r>
            <a:r>
              <a:rPr lang="en-US" sz="2200" dirty="0" err="1"/>
              <a:t>thực</a:t>
            </a:r>
            <a:r>
              <a:rPr lang="en-US" sz="2200" dirty="0"/>
              <a:t> </a:t>
            </a:r>
            <a:r>
              <a:rPr lang="en-US" sz="2200" dirty="0" err="1"/>
              <a:t>và</a:t>
            </a:r>
            <a:r>
              <a:rPr lang="en-US" sz="2200" dirty="0"/>
              <a:t> </a:t>
            </a:r>
            <a:r>
              <a:rPr lang="en-US" sz="2200" dirty="0" err="1"/>
              <a:t>mã</a:t>
            </a:r>
            <a:r>
              <a:rPr lang="en-US" sz="2200" dirty="0"/>
              <a:t> </a:t>
            </a:r>
            <a:r>
              <a:rPr lang="en-US" sz="2200" dirty="0" err="1"/>
              <a:t>hoá</a:t>
            </a:r>
            <a:r>
              <a:rPr lang="en-US" sz="2200" dirty="0"/>
              <a:t> </a:t>
            </a:r>
            <a:r>
              <a:rPr lang="en-US" sz="2200" dirty="0" err="1"/>
              <a:t>gói</a:t>
            </a:r>
            <a:r>
              <a:rPr lang="en-US" sz="2200" dirty="0"/>
              <a:t> tin IP (</a:t>
            </a:r>
            <a:r>
              <a:rPr lang="en-US" sz="2200" dirty="0" err="1"/>
              <a:t>phần</a:t>
            </a:r>
            <a:r>
              <a:rPr lang="en-US" sz="2200" dirty="0"/>
              <a:t> payload </a:t>
            </a:r>
            <a:r>
              <a:rPr lang="en-US" sz="2200" dirty="0" err="1"/>
              <a:t>hoặc</a:t>
            </a:r>
            <a:r>
              <a:rPr lang="en-US" sz="2200" dirty="0"/>
              <a:t> </a:t>
            </a:r>
            <a:r>
              <a:rPr lang="en-US" sz="2200" dirty="0" err="1"/>
              <a:t>cả</a:t>
            </a:r>
            <a:r>
              <a:rPr lang="en-US" sz="2200" dirty="0"/>
              <a:t> </a:t>
            </a:r>
            <a:r>
              <a:rPr lang="en-US" sz="2200" dirty="0" err="1"/>
              <a:t>gói</a:t>
            </a:r>
            <a:r>
              <a:rPr lang="en-US" sz="2200" dirty="0"/>
              <a:t> tin).</a:t>
            </a:r>
          </a:p>
          <a:p>
            <a:pPr lvl="1" algn="just">
              <a:defRPr/>
            </a:pPr>
            <a:r>
              <a:rPr lang="en-US" sz="2200" dirty="0"/>
              <a:t>IKE (Internet key exchange): </a:t>
            </a:r>
            <a:r>
              <a:rPr lang="en-US" sz="2200" dirty="0" err="1"/>
              <a:t>được</a:t>
            </a:r>
            <a:r>
              <a:rPr lang="en-US" sz="2200" dirty="0"/>
              <a:t> </a:t>
            </a:r>
            <a:r>
              <a:rPr lang="en-US" sz="2200" dirty="0" err="1"/>
              <a:t>sử</a:t>
            </a:r>
            <a:r>
              <a:rPr lang="en-US" sz="2200" dirty="0"/>
              <a:t> </a:t>
            </a:r>
            <a:r>
              <a:rPr lang="en-US" sz="2200" dirty="0" err="1"/>
              <a:t>dụng</a:t>
            </a:r>
            <a:r>
              <a:rPr lang="en-US" sz="2200" dirty="0"/>
              <a:t> </a:t>
            </a:r>
            <a:r>
              <a:rPr lang="en-US" sz="2200" dirty="0" err="1"/>
              <a:t>để</a:t>
            </a:r>
            <a:r>
              <a:rPr lang="en-US" sz="2200" dirty="0"/>
              <a:t> </a:t>
            </a:r>
            <a:r>
              <a:rPr lang="en-US" sz="2200" dirty="0" err="1"/>
              <a:t>thiết</a:t>
            </a:r>
            <a:r>
              <a:rPr lang="en-US" sz="2200" dirty="0"/>
              <a:t> </a:t>
            </a:r>
            <a:r>
              <a:rPr lang="en-US" sz="2200" dirty="0" err="1"/>
              <a:t>lập</a:t>
            </a:r>
            <a:r>
              <a:rPr lang="en-US" sz="2200" dirty="0"/>
              <a:t> </a:t>
            </a:r>
            <a:r>
              <a:rPr lang="en-US" sz="2200" dirty="0" err="1"/>
              <a:t>khoá</a:t>
            </a:r>
            <a:r>
              <a:rPr lang="en-US" sz="2200" dirty="0"/>
              <a:t> </a:t>
            </a:r>
            <a:r>
              <a:rPr lang="en-US" sz="2200" dirty="0" err="1"/>
              <a:t>bí</a:t>
            </a:r>
            <a:r>
              <a:rPr lang="en-US" sz="2200" dirty="0"/>
              <a:t> </a:t>
            </a:r>
            <a:r>
              <a:rPr lang="en-US" sz="2200" dirty="0" err="1"/>
              <a:t>mật</a:t>
            </a:r>
            <a:r>
              <a:rPr lang="en-US" sz="2200" dirty="0"/>
              <a:t> </a:t>
            </a:r>
            <a:r>
              <a:rPr lang="en-US" sz="2200" dirty="0" err="1"/>
              <a:t>cho</a:t>
            </a:r>
            <a:r>
              <a:rPr lang="en-US" sz="2200" dirty="0"/>
              <a:t> </a:t>
            </a:r>
            <a:r>
              <a:rPr lang="en-US" sz="2200" dirty="0" err="1"/>
              <a:t>người</a:t>
            </a:r>
            <a:r>
              <a:rPr lang="en-US" sz="2200" dirty="0"/>
              <a:t> </a:t>
            </a:r>
            <a:r>
              <a:rPr lang="en-US" sz="2200" dirty="0" err="1"/>
              <a:t>gởi</a:t>
            </a:r>
            <a:r>
              <a:rPr lang="en-US" sz="2200" dirty="0"/>
              <a:t> </a:t>
            </a:r>
            <a:r>
              <a:rPr lang="en-US" sz="2200" dirty="0" err="1"/>
              <a:t>và</a:t>
            </a:r>
            <a:r>
              <a:rPr lang="en-US" sz="2200" dirty="0"/>
              <a:t> </a:t>
            </a:r>
            <a:r>
              <a:rPr lang="en-US" sz="2200" dirty="0" err="1"/>
              <a:t>người</a:t>
            </a:r>
            <a:r>
              <a:rPr lang="en-US" sz="2200" dirty="0"/>
              <a:t> </a:t>
            </a:r>
            <a:r>
              <a:rPr lang="en-US" sz="2200" dirty="0" err="1"/>
              <a:t>nhận</a:t>
            </a:r>
            <a:r>
              <a:rPr lang="en-US" sz="2200" dirty="0"/>
              <a:t>.</a:t>
            </a:r>
            <a:endParaRPr lang="en-US" dirty="0"/>
          </a:p>
          <a:p>
            <a:pPr marL="0" indent="0" algn="just">
              <a:buNone/>
            </a:pP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a:t>
            </a:fld>
            <a:endParaRPr lang="en-US" dirty="0">
              <a:solidFill>
                <a:srgbClr val="FFFFFF"/>
              </a:solidFill>
            </a:endParaRPr>
          </a:p>
        </p:txBody>
      </p:sp>
      <p:sp>
        <p:nvSpPr>
          <p:cNvPr id="6"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21304710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sz="quarter" idx="1"/>
          </p:nvPr>
        </p:nvSpPr>
        <p:spPr>
          <a:xfrm>
            <a:off x="612648" y="1600200"/>
            <a:ext cx="8378952" cy="4495800"/>
          </a:xfrm>
        </p:spPr>
        <p:txBody>
          <a:bodyPr/>
          <a:lstStyle/>
          <a:p>
            <a:r>
              <a:rPr lang="en-US" dirty="0"/>
              <a:t>IP Security</a:t>
            </a:r>
          </a:p>
          <a:p>
            <a:r>
              <a:rPr lang="en-US" dirty="0"/>
              <a:t>Secure Socket Layer /Transport Layer Security</a:t>
            </a:r>
          </a:p>
          <a:p>
            <a:r>
              <a:rPr lang="en-US" b="1" dirty="0"/>
              <a:t>Pretty Good Privacy</a:t>
            </a:r>
          </a:p>
          <a:p>
            <a:r>
              <a:rPr lang="en-US" dirty="0"/>
              <a:t>Secure Shell</a:t>
            </a:r>
          </a:p>
          <a:p>
            <a:pPr lvl="1"/>
            <a:endParaRPr lang="en-US" dirty="0"/>
          </a:p>
          <a:p>
            <a:pPr marL="0" indent="0">
              <a:buNone/>
            </a:pP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40</a:t>
            </a:fld>
            <a:endParaRPr lang="en-US" dirty="0">
              <a:solidFill>
                <a:srgbClr val="FFFFFF"/>
              </a:solidFill>
            </a:endParaRPr>
          </a:p>
        </p:txBody>
      </p:sp>
      <p:sp>
        <p:nvSpPr>
          <p:cNvPr id="6"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17050009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Pretty Good Privacy (PGP)</a:t>
            </a:r>
            <a:br>
              <a:rPr lang="en-US" dirty="0"/>
            </a:br>
            <a:r>
              <a:rPr lang="en-US" sz="3600" dirty="0" err="1"/>
              <a:t>Tổng</a:t>
            </a:r>
            <a:r>
              <a:rPr lang="en-US" sz="3600" dirty="0"/>
              <a:t> </a:t>
            </a:r>
            <a:r>
              <a:rPr lang="en-US" sz="3600" dirty="0" err="1"/>
              <a:t>quan</a:t>
            </a:r>
            <a:endParaRPr lang="en-US" sz="3600"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41</a:t>
            </a:fld>
            <a:endParaRPr lang="en-US" dirty="0">
              <a:solidFill>
                <a:srgbClr val="FFFFFF"/>
              </a:solidFill>
            </a:endParaRPr>
          </a:p>
        </p:txBody>
      </p:sp>
      <p:sp>
        <p:nvSpPr>
          <p:cNvPr id="6" name="Content Placeholder 5"/>
          <p:cNvSpPr>
            <a:spLocks noGrp="1"/>
          </p:cNvSpPr>
          <p:nvPr>
            <p:ph sz="quarter" idx="1"/>
          </p:nvPr>
        </p:nvSpPr>
        <p:spPr/>
        <p:txBody>
          <a:bodyPr/>
          <a:lstStyle/>
          <a:p>
            <a:endParaRPr lang="en-US"/>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516698"/>
            <a:ext cx="8385048" cy="4967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33776821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Pretty Good Privacy (PGP)</a:t>
            </a:r>
            <a:br>
              <a:rPr lang="en-US" dirty="0"/>
            </a:br>
            <a:r>
              <a:rPr lang="en-US" sz="3600" dirty="0" err="1"/>
              <a:t>Tổng</a:t>
            </a:r>
            <a:r>
              <a:rPr lang="en-US" sz="3600" dirty="0"/>
              <a:t> </a:t>
            </a:r>
            <a:r>
              <a:rPr lang="en-US" sz="3600" dirty="0" err="1"/>
              <a:t>quan</a:t>
            </a:r>
            <a:endParaRPr lang="en-US" sz="3600"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42</a:t>
            </a:fld>
            <a:endParaRPr lang="en-US" dirty="0">
              <a:solidFill>
                <a:srgbClr val="FFFFFF"/>
              </a:solidFill>
            </a:endParaRPr>
          </a:p>
        </p:txBody>
      </p:sp>
      <p:sp>
        <p:nvSpPr>
          <p:cNvPr id="6" name="Content Placeholder 5"/>
          <p:cNvSpPr>
            <a:spLocks noGrp="1"/>
          </p:cNvSpPr>
          <p:nvPr>
            <p:ph sz="quarter" idx="1"/>
          </p:nvPr>
        </p:nvSpPr>
        <p:spPr/>
        <p:txBody>
          <a:bodyPr>
            <a:normAutofit fontScale="92500"/>
          </a:bodyPr>
          <a:lstStyle/>
          <a:p>
            <a:pPr algn="just"/>
            <a:r>
              <a:rPr lang="en-US" dirty="0" err="1"/>
              <a:t>Mục</a:t>
            </a:r>
            <a:r>
              <a:rPr lang="en-US" dirty="0"/>
              <a:t> </a:t>
            </a:r>
            <a:r>
              <a:rPr lang="en-US" dirty="0" err="1"/>
              <a:t>đích</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bảo</a:t>
            </a:r>
            <a:r>
              <a:rPr lang="en-US" dirty="0"/>
              <a:t> </a:t>
            </a:r>
            <a:r>
              <a:rPr lang="en-US" dirty="0" err="1"/>
              <a:t>vệ</a:t>
            </a:r>
            <a:r>
              <a:rPr lang="en-US" dirty="0"/>
              <a:t> (encrypt and/or sign) </a:t>
            </a:r>
            <a:r>
              <a:rPr lang="en-US" dirty="0" err="1"/>
              <a:t>tập</a:t>
            </a:r>
            <a:r>
              <a:rPr lang="en-US" dirty="0"/>
              <a:t> tin</a:t>
            </a:r>
          </a:p>
          <a:p>
            <a:pPr algn="just"/>
            <a:r>
              <a:rPr lang="en-US" dirty="0" err="1"/>
              <a:t>Có</a:t>
            </a:r>
            <a:r>
              <a:rPr lang="en-US" dirty="0"/>
              <a:t> </a:t>
            </a:r>
            <a:r>
              <a:rPr lang="en-US" dirty="0" err="1"/>
              <a:t>thể</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bảo</a:t>
            </a:r>
            <a:r>
              <a:rPr lang="en-US" dirty="0"/>
              <a:t> </a:t>
            </a:r>
            <a:r>
              <a:rPr lang="en-US" dirty="0" err="1"/>
              <a:t>vệ</a:t>
            </a:r>
            <a:r>
              <a:rPr lang="en-US" dirty="0"/>
              <a:t> e-mail messages</a:t>
            </a:r>
          </a:p>
          <a:p>
            <a:pPr algn="just"/>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cho</a:t>
            </a:r>
            <a:r>
              <a:rPr lang="en-US" dirty="0"/>
              <a:t> </a:t>
            </a:r>
            <a:r>
              <a:rPr lang="en-US" dirty="0" err="1"/>
              <a:t>Doanh</a:t>
            </a:r>
            <a:r>
              <a:rPr lang="en-US" dirty="0"/>
              <a:t> </a:t>
            </a:r>
            <a:r>
              <a:rPr lang="en-US" dirty="0" err="1"/>
              <a:t>Nghiệp</a:t>
            </a:r>
            <a:r>
              <a:rPr lang="en-US" dirty="0"/>
              <a:t> hay </a:t>
            </a:r>
            <a:r>
              <a:rPr lang="en-US" dirty="0" err="1"/>
              <a:t>Cá</a:t>
            </a:r>
            <a:r>
              <a:rPr lang="en-US" dirty="0"/>
              <a:t> </a:t>
            </a:r>
            <a:r>
              <a:rPr lang="en-US" dirty="0" err="1"/>
              <a:t>Nhân</a:t>
            </a:r>
            <a:endParaRPr lang="en-US" dirty="0"/>
          </a:p>
          <a:p>
            <a:pPr algn="just"/>
            <a:r>
              <a:rPr lang="en-US" dirty="0"/>
              <a:t>Cryptographic algorithms (IDEA, RSA, SHA-1)</a:t>
            </a:r>
          </a:p>
          <a:p>
            <a:pPr algn="just"/>
            <a:r>
              <a:rPr lang="en-US" dirty="0"/>
              <a:t>At </a:t>
            </a:r>
            <a:r>
              <a:rPr lang="en-US" dirty="0">
                <a:hlinkClick r:id="rId3"/>
              </a:rPr>
              <a:t>http://www.pgpi.org</a:t>
            </a:r>
            <a:endParaRPr lang="en-US" dirty="0"/>
          </a:p>
          <a:p>
            <a:pPr algn="just"/>
            <a:r>
              <a:rPr lang="en-US" dirty="0" err="1"/>
              <a:t>Phiên</a:t>
            </a:r>
            <a:r>
              <a:rPr lang="en-US" dirty="0"/>
              <a:t> </a:t>
            </a:r>
            <a:r>
              <a:rPr lang="en-US" dirty="0" err="1"/>
              <a:t>bản</a:t>
            </a:r>
            <a:r>
              <a:rPr lang="en-US" dirty="0"/>
              <a:t> </a:t>
            </a:r>
            <a:r>
              <a:rPr lang="en-US" dirty="0" err="1"/>
              <a:t>đầu</a:t>
            </a:r>
            <a:r>
              <a:rPr lang="en-US" dirty="0"/>
              <a:t> </a:t>
            </a:r>
            <a:r>
              <a:rPr lang="en-US" dirty="0" err="1"/>
              <a:t>tiên</a:t>
            </a:r>
            <a:r>
              <a:rPr lang="en-US" dirty="0"/>
              <a:t> </a:t>
            </a:r>
            <a:r>
              <a:rPr lang="en-US" dirty="0" err="1"/>
              <a:t>được</a:t>
            </a:r>
            <a:r>
              <a:rPr lang="en-US" dirty="0"/>
              <a:t> </a:t>
            </a:r>
            <a:r>
              <a:rPr lang="en-US" dirty="0" err="1"/>
              <a:t>phát</a:t>
            </a:r>
            <a:r>
              <a:rPr lang="en-US" dirty="0"/>
              <a:t> </a:t>
            </a:r>
            <a:r>
              <a:rPr lang="en-US" dirty="0" err="1"/>
              <a:t>triển</a:t>
            </a:r>
            <a:r>
              <a:rPr lang="en-US" dirty="0"/>
              <a:t> </a:t>
            </a:r>
            <a:r>
              <a:rPr lang="en-US" dirty="0" err="1"/>
              <a:t>bởi</a:t>
            </a:r>
            <a:r>
              <a:rPr lang="en-US" dirty="0"/>
              <a:t> Phil Zimmermann</a:t>
            </a:r>
          </a:p>
          <a:p>
            <a:pPr algn="just"/>
            <a:r>
              <a:rPr lang="en-US" dirty="0"/>
              <a:t>RFC 3156</a:t>
            </a:r>
          </a:p>
          <a:p>
            <a:pPr algn="just"/>
            <a:endParaRPr lang="en-US" dirty="0"/>
          </a:p>
        </p:txBody>
      </p:sp>
      <p:sp>
        <p:nvSpPr>
          <p:cNvPr id="7"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23432680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Pretty Good Privacy (PGP)</a:t>
            </a:r>
            <a:br>
              <a:rPr lang="en-US" dirty="0"/>
            </a:br>
            <a:r>
              <a:rPr lang="en-US" sz="3600" dirty="0" err="1"/>
              <a:t>Tính</a:t>
            </a:r>
            <a:r>
              <a:rPr lang="en-US" sz="3600" dirty="0"/>
              <a:t> </a:t>
            </a:r>
            <a:r>
              <a:rPr lang="en-US" sz="3600" dirty="0" err="1"/>
              <a:t>năng</a:t>
            </a:r>
            <a:r>
              <a:rPr lang="en-US" sz="3600" dirty="0"/>
              <a:t> PGP</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43</a:t>
            </a:fld>
            <a:endParaRPr lang="en-US" dirty="0">
              <a:solidFill>
                <a:srgbClr val="FFFFFF"/>
              </a:solidFill>
            </a:endParaRPr>
          </a:p>
        </p:txBody>
      </p:sp>
      <p:sp>
        <p:nvSpPr>
          <p:cNvPr id="6" name="Content Placeholder 5"/>
          <p:cNvSpPr>
            <a:spLocks noGrp="1"/>
          </p:cNvSpPr>
          <p:nvPr>
            <p:ph sz="quarter" idx="1"/>
          </p:nvPr>
        </p:nvSpPr>
        <p:spPr/>
        <p:txBody>
          <a:bodyPr>
            <a:normAutofit fontScale="92500" lnSpcReduction="10000"/>
          </a:bodyPr>
          <a:lstStyle/>
          <a:p>
            <a:pPr algn="just"/>
            <a:r>
              <a:rPr lang="en-US" dirty="0"/>
              <a:t>messages</a:t>
            </a:r>
          </a:p>
          <a:p>
            <a:pPr lvl="1" algn="just"/>
            <a:r>
              <a:rPr lang="en-US" dirty="0"/>
              <a:t>authentication</a:t>
            </a:r>
          </a:p>
          <a:p>
            <a:pPr lvl="1" algn="just"/>
            <a:r>
              <a:rPr lang="en-US" dirty="0"/>
              <a:t>confidentiality</a:t>
            </a:r>
          </a:p>
          <a:p>
            <a:pPr lvl="1" algn="just"/>
            <a:r>
              <a:rPr lang="en-US" dirty="0"/>
              <a:t>compression</a:t>
            </a:r>
          </a:p>
          <a:p>
            <a:pPr lvl="1" algn="just"/>
            <a:r>
              <a:rPr lang="en-US" dirty="0"/>
              <a:t>e-mail compatibility</a:t>
            </a:r>
          </a:p>
          <a:p>
            <a:pPr lvl="1" algn="just"/>
            <a:r>
              <a:rPr lang="en-US" dirty="0"/>
              <a:t>segmentation and reassembly</a:t>
            </a:r>
          </a:p>
          <a:p>
            <a:pPr algn="just"/>
            <a:endParaRPr lang="en-US" dirty="0"/>
          </a:p>
          <a:p>
            <a:pPr algn="just"/>
            <a:r>
              <a:rPr lang="en-US" dirty="0"/>
              <a:t>key management</a:t>
            </a:r>
          </a:p>
          <a:p>
            <a:pPr lvl="1" algn="just"/>
            <a:r>
              <a:rPr lang="en-US" dirty="0"/>
              <a:t>generation, distribution, and revocation of public/private keys</a:t>
            </a:r>
          </a:p>
          <a:p>
            <a:pPr lvl="1" algn="just"/>
            <a:r>
              <a:rPr lang="en-US" dirty="0"/>
              <a:t>generation and transport of session keys and IVs</a:t>
            </a:r>
          </a:p>
          <a:p>
            <a:pPr algn="just"/>
            <a:endParaRPr lang="en-US" dirty="0"/>
          </a:p>
        </p:txBody>
      </p:sp>
      <p:sp>
        <p:nvSpPr>
          <p:cNvPr id="7"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19837482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3"/>
          <p:cNvSpPr>
            <a:spLocks noGrp="1"/>
          </p:cNvSpPr>
          <p:nvPr>
            <p:ph type="sldNum" sz="quarter" idx="10"/>
          </p:nvPr>
        </p:nvSpPr>
        <p:spPr/>
        <p:txBody>
          <a:bodyPr/>
          <a:lstStyle/>
          <a:p>
            <a:fld id="{8620BD1C-63D0-424E-86E8-9A810DCAB377}" type="slidenum">
              <a:rPr lang="en-US"/>
              <a:pPr/>
              <a:t>44</a:t>
            </a:fld>
            <a:endParaRPr lang="en-US"/>
          </a:p>
        </p:txBody>
      </p:sp>
      <p:sp>
        <p:nvSpPr>
          <p:cNvPr id="8256" name="Rectangle 64"/>
          <p:cNvSpPr>
            <a:spLocks noChangeArrowheads="1"/>
          </p:cNvSpPr>
          <p:nvPr/>
        </p:nvSpPr>
        <p:spPr bwMode="auto">
          <a:xfrm>
            <a:off x="914400" y="5410200"/>
            <a:ext cx="7239000" cy="1371600"/>
          </a:xfrm>
          <a:prstGeom prst="rect">
            <a:avLst/>
          </a:prstGeom>
          <a:solidFill>
            <a:srgbClr val="DDDDDD"/>
          </a:solidFill>
          <a:ln w="9525">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57" name="Rectangle 65"/>
          <p:cNvSpPr>
            <a:spLocks noChangeArrowheads="1"/>
          </p:cNvSpPr>
          <p:nvPr/>
        </p:nvSpPr>
        <p:spPr bwMode="auto">
          <a:xfrm>
            <a:off x="914400" y="2667000"/>
            <a:ext cx="7239000" cy="1371600"/>
          </a:xfrm>
          <a:prstGeom prst="rect">
            <a:avLst/>
          </a:prstGeom>
          <a:solidFill>
            <a:srgbClr val="DDDDDD"/>
          </a:solidFill>
          <a:ln w="9525">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4" name="Rectangle 2"/>
          <p:cNvSpPr>
            <a:spLocks noGrp="1" noChangeArrowheads="1"/>
          </p:cNvSpPr>
          <p:nvPr>
            <p:ph type="title"/>
          </p:nvPr>
        </p:nvSpPr>
        <p:spPr/>
        <p:txBody>
          <a:bodyPr/>
          <a:lstStyle/>
          <a:p>
            <a:r>
              <a:rPr lang="en-US"/>
              <a:t>Message authentication</a:t>
            </a:r>
          </a:p>
        </p:txBody>
      </p:sp>
      <p:sp>
        <p:nvSpPr>
          <p:cNvPr id="8195" name="Rectangle 3"/>
          <p:cNvSpPr>
            <a:spLocks noGrp="1" noChangeArrowheads="1"/>
          </p:cNvSpPr>
          <p:nvPr>
            <p:ph type="body" idx="1"/>
          </p:nvPr>
        </p:nvSpPr>
        <p:spPr>
          <a:xfrm>
            <a:off x="762000" y="1524000"/>
            <a:ext cx="8077200" cy="1066800"/>
          </a:xfrm>
        </p:spPr>
        <p:txBody>
          <a:bodyPr/>
          <a:lstStyle/>
          <a:p>
            <a:r>
              <a:rPr lang="en-US" dirty="0"/>
              <a:t>based on digital signatures</a:t>
            </a:r>
          </a:p>
          <a:p>
            <a:r>
              <a:rPr lang="en-US" dirty="0"/>
              <a:t>supported algorithms: RSA/SHA and DSS/SHA</a:t>
            </a:r>
          </a:p>
        </p:txBody>
      </p:sp>
      <p:sp>
        <p:nvSpPr>
          <p:cNvPr id="8196" name="Rectangle 4"/>
          <p:cNvSpPr>
            <a:spLocks noChangeArrowheads="1"/>
          </p:cNvSpPr>
          <p:nvPr/>
        </p:nvSpPr>
        <p:spPr bwMode="auto">
          <a:xfrm>
            <a:off x="3657600" y="3276600"/>
            <a:ext cx="609600" cy="381000"/>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r>
              <a:rPr lang="en-US">
                <a:latin typeface="Arial Narrow" panose="020B0606020202030204" pitchFamily="34" charset="0"/>
              </a:rPr>
              <a:t>hash</a:t>
            </a:r>
          </a:p>
        </p:txBody>
      </p:sp>
      <p:sp>
        <p:nvSpPr>
          <p:cNvPr id="8198" name="Rectangle 6"/>
          <p:cNvSpPr>
            <a:spLocks noChangeArrowheads="1"/>
          </p:cNvSpPr>
          <p:nvPr/>
        </p:nvSpPr>
        <p:spPr bwMode="auto">
          <a:xfrm>
            <a:off x="5257800" y="3276600"/>
            <a:ext cx="609600" cy="381000"/>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dirty="0" err="1">
                <a:latin typeface="Arial Narrow" panose="020B0606020202030204" pitchFamily="34" charset="0"/>
              </a:rPr>
              <a:t>enc</a:t>
            </a:r>
            <a:endParaRPr lang="en-US" dirty="0">
              <a:latin typeface="Arial Narrow" panose="020B0606020202030204" pitchFamily="34" charset="0"/>
            </a:endParaRPr>
          </a:p>
        </p:txBody>
      </p:sp>
      <p:sp>
        <p:nvSpPr>
          <p:cNvPr id="8204" name="Rectangle 12"/>
          <p:cNvSpPr>
            <a:spLocks noChangeArrowheads="1"/>
          </p:cNvSpPr>
          <p:nvPr/>
        </p:nvSpPr>
        <p:spPr bwMode="auto">
          <a:xfrm>
            <a:off x="2438400" y="3352800"/>
            <a:ext cx="914400" cy="2286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5" name="Rectangle 13"/>
          <p:cNvSpPr>
            <a:spLocks noChangeArrowheads="1"/>
          </p:cNvSpPr>
          <p:nvPr/>
        </p:nvSpPr>
        <p:spPr bwMode="auto">
          <a:xfrm>
            <a:off x="4572000" y="3352800"/>
            <a:ext cx="381000" cy="228600"/>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6" name="Rectangle 14" descr="Dark upward diagonal"/>
          <p:cNvSpPr>
            <a:spLocks noChangeArrowheads="1"/>
          </p:cNvSpPr>
          <p:nvPr/>
        </p:nvSpPr>
        <p:spPr bwMode="auto">
          <a:xfrm>
            <a:off x="6172200" y="3352800"/>
            <a:ext cx="381000" cy="228600"/>
          </a:xfrm>
          <a:prstGeom prst="rect">
            <a:avLst/>
          </a:prstGeom>
          <a:pattFill prst="dkUpDiag">
            <a:fgClr>
              <a:srgbClr val="00800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8" name="Line 26"/>
          <p:cNvSpPr>
            <a:spLocks noChangeShapeType="1"/>
          </p:cNvSpPr>
          <p:nvPr/>
        </p:nvSpPr>
        <p:spPr bwMode="auto">
          <a:xfrm>
            <a:off x="3429000" y="3467100"/>
            <a:ext cx="2286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9" name="Line 27"/>
          <p:cNvSpPr>
            <a:spLocks noChangeShapeType="1"/>
          </p:cNvSpPr>
          <p:nvPr/>
        </p:nvSpPr>
        <p:spPr bwMode="auto">
          <a:xfrm>
            <a:off x="4267200" y="3467100"/>
            <a:ext cx="2286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0" name="Line 28"/>
          <p:cNvSpPr>
            <a:spLocks noChangeShapeType="1"/>
          </p:cNvSpPr>
          <p:nvPr/>
        </p:nvSpPr>
        <p:spPr bwMode="auto">
          <a:xfrm>
            <a:off x="5029200" y="3467100"/>
            <a:ext cx="2286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1" name="Line 29"/>
          <p:cNvSpPr>
            <a:spLocks noChangeShapeType="1"/>
          </p:cNvSpPr>
          <p:nvPr/>
        </p:nvSpPr>
        <p:spPr bwMode="auto">
          <a:xfrm>
            <a:off x="5867400" y="3467100"/>
            <a:ext cx="2286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2" name="Line 30"/>
          <p:cNvSpPr>
            <a:spLocks noChangeShapeType="1"/>
          </p:cNvSpPr>
          <p:nvPr/>
        </p:nvSpPr>
        <p:spPr bwMode="auto">
          <a:xfrm>
            <a:off x="5562600" y="3048000"/>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3" name="Rectangle 31"/>
          <p:cNvSpPr>
            <a:spLocks noChangeArrowheads="1"/>
          </p:cNvSpPr>
          <p:nvPr/>
        </p:nvSpPr>
        <p:spPr bwMode="auto">
          <a:xfrm>
            <a:off x="2667000" y="5638800"/>
            <a:ext cx="609600" cy="381000"/>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r>
              <a:rPr lang="en-US">
                <a:latin typeface="Arial Narrow" panose="020B0606020202030204" pitchFamily="34" charset="0"/>
              </a:rPr>
              <a:t>hash</a:t>
            </a:r>
          </a:p>
        </p:txBody>
      </p:sp>
      <p:sp>
        <p:nvSpPr>
          <p:cNvPr id="8224" name="Rectangle 32"/>
          <p:cNvSpPr>
            <a:spLocks noChangeArrowheads="1"/>
          </p:cNvSpPr>
          <p:nvPr/>
        </p:nvSpPr>
        <p:spPr bwMode="auto">
          <a:xfrm>
            <a:off x="1447800" y="5715000"/>
            <a:ext cx="914400" cy="2286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5" name="Rectangle 33"/>
          <p:cNvSpPr>
            <a:spLocks noChangeArrowheads="1"/>
          </p:cNvSpPr>
          <p:nvPr/>
        </p:nvSpPr>
        <p:spPr bwMode="auto">
          <a:xfrm>
            <a:off x="3581400" y="5715000"/>
            <a:ext cx="381000" cy="228600"/>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6" name="Line 34"/>
          <p:cNvSpPr>
            <a:spLocks noChangeShapeType="1"/>
          </p:cNvSpPr>
          <p:nvPr/>
        </p:nvSpPr>
        <p:spPr bwMode="auto">
          <a:xfrm>
            <a:off x="2438400" y="5829300"/>
            <a:ext cx="2286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7" name="Line 35"/>
          <p:cNvSpPr>
            <a:spLocks noChangeShapeType="1"/>
          </p:cNvSpPr>
          <p:nvPr/>
        </p:nvSpPr>
        <p:spPr bwMode="auto">
          <a:xfrm>
            <a:off x="3276600" y="5829300"/>
            <a:ext cx="2286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9" name="Rectangle 37"/>
          <p:cNvSpPr>
            <a:spLocks noChangeArrowheads="1"/>
          </p:cNvSpPr>
          <p:nvPr/>
        </p:nvSpPr>
        <p:spPr bwMode="auto">
          <a:xfrm>
            <a:off x="6477000" y="5638800"/>
            <a:ext cx="609600" cy="381000"/>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dirty="0" err="1">
                <a:latin typeface="Arial Narrow" panose="020B0606020202030204" pitchFamily="34" charset="0"/>
              </a:rPr>
              <a:t>dec</a:t>
            </a:r>
            <a:endParaRPr lang="en-US" dirty="0">
              <a:latin typeface="Arial Narrow" panose="020B0606020202030204" pitchFamily="34" charset="0"/>
            </a:endParaRPr>
          </a:p>
        </p:txBody>
      </p:sp>
      <p:sp>
        <p:nvSpPr>
          <p:cNvPr id="8230" name="Line 38"/>
          <p:cNvSpPr>
            <a:spLocks noChangeShapeType="1"/>
          </p:cNvSpPr>
          <p:nvPr/>
        </p:nvSpPr>
        <p:spPr bwMode="auto">
          <a:xfrm>
            <a:off x="7086600" y="5829300"/>
            <a:ext cx="228600" cy="0"/>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1" name="Line 39"/>
          <p:cNvSpPr>
            <a:spLocks noChangeShapeType="1"/>
          </p:cNvSpPr>
          <p:nvPr/>
        </p:nvSpPr>
        <p:spPr bwMode="auto">
          <a:xfrm>
            <a:off x="6781800" y="6019800"/>
            <a:ext cx="0" cy="228600"/>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2" name="Line 40"/>
          <p:cNvSpPr>
            <a:spLocks noChangeShapeType="1"/>
          </p:cNvSpPr>
          <p:nvPr/>
        </p:nvSpPr>
        <p:spPr bwMode="auto">
          <a:xfrm>
            <a:off x="6248400" y="5829300"/>
            <a:ext cx="228600" cy="0"/>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3" name="Rectangle 41"/>
          <p:cNvSpPr>
            <a:spLocks noChangeArrowheads="1"/>
          </p:cNvSpPr>
          <p:nvPr/>
        </p:nvSpPr>
        <p:spPr bwMode="auto">
          <a:xfrm>
            <a:off x="5791200" y="5715000"/>
            <a:ext cx="381000" cy="228600"/>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4" name="AutoShape 42"/>
          <p:cNvSpPr>
            <a:spLocks noChangeArrowheads="1"/>
          </p:cNvSpPr>
          <p:nvPr/>
        </p:nvSpPr>
        <p:spPr bwMode="auto">
          <a:xfrm>
            <a:off x="4267200" y="5524500"/>
            <a:ext cx="1219200" cy="609600"/>
          </a:xfrm>
          <a:prstGeom prst="flowChartDecision">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sz="1600" dirty="0">
                <a:latin typeface="Arial Narrow" panose="020B0606020202030204" pitchFamily="34" charset="0"/>
              </a:rPr>
              <a:t>compare</a:t>
            </a:r>
          </a:p>
        </p:txBody>
      </p:sp>
      <p:sp>
        <p:nvSpPr>
          <p:cNvPr id="8235" name="Line 43"/>
          <p:cNvSpPr>
            <a:spLocks noChangeShapeType="1"/>
          </p:cNvSpPr>
          <p:nvPr/>
        </p:nvSpPr>
        <p:spPr bwMode="auto">
          <a:xfrm>
            <a:off x="4038600" y="5829300"/>
            <a:ext cx="2286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6" name="Line 44"/>
          <p:cNvSpPr>
            <a:spLocks noChangeShapeType="1"/>
          </p:cNvSpPr>
          <p:nvPr/>
        </p:nvSpPr>
        <p:spPr bwMode="auto">
          <a:xfrm>
            <a:off x="5486400" y="5829300"/>
            <a:ext cx="228600" cy="0"/>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7" name="Line 45"/>
          <p:cNvSpPr>
            <a:spLocks noChangeShapeType="1"/>
          </p:cNvSpPr>
          <p:nvPr/>
        </p:nvSpPr>
        <p:spPr bwMode="auto">
          <a:xfrm>
            <a:off x="4876800" y="6134100"/>
            <a:ext cx="0" cy="3048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8" name="Text Box 46"/>
          <p:cNvSpPr txBox="1">
            <a:spLocks noChangeArrowheads="1"/>
          </p:cNvSpPr>
          <p:nvPr/>
        </p:nvSpPr>
        <p:spPr bwMode="auto">
          <a:xfrm>
            <a:off x="4314825" y="6438900"/>
            <a:ext cx="10953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latin typeface="Arial Narrow" panose="020B0606020202030204" pitchFamily="34" charset="0"/>
              </a:rPr>
              <a:t>accept / reject</a:t>
            </a:r>
          </a:p>
        </p:txBody>
      </p:sp>
      <p:sp>
        <p:nvSpPr>
          <p:cNvPr id="8239" name="Text Box 47"/>
          <p:cNvSpPr txBox="1">
            <a:spLocks noChangeArrowheads="1"/>
          </p:cNvSpPr>
          <p:nvPr/>
        </p:nvSpPr>
        <p:spPr bwMode="auto">
          <a:xfrm>
            <a:off x="2743200" y="3048000"/>
            <a:ext cx="3222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latin typeface="Arial Narrow" panose="020B0606020202030204" pitchFamily="34" charset="0"/>
              </a:rPr>
              <a:t>m</a:t>
            </a:r>
          </a:p>
        </p:txBody>
      </p:sp>
      <p:sp>
        <p:nvSpPr>
          <p:cNvPr id="8240" name="Text Box 48"/>
          <p:cNvSpPr txBox="1">
            <a:spLocks noChangeArrowheads="1"/>
          </p:cNvSpPr>
          <p:nvPr/>
        </p:nvSpPr>
        <p:spPr bwMode="auto">
          <a:xfrm>
            <a:off x="4600575" y="3048000"/>
            <a:ext cx="2762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latin typeface="Arial Narrow" panose="020B0606020202030204" pitchFamily="34" charset="0"/>
              </a:rPr>
              <a:t>h</a:t>
            </a:r>
          </a:p>
        </p:txBody>
      </p:sp>
      <p:sp>
        <p:nvSpPr>
          <p:cNvPr id="8241" name="Text Box 49"/>
          <p:cNvSpPr txBox="1">
            <a:spLocks noChangeArrowheads="1"/>
          </p:cNvSpPr>
          <p:nvPr/>
        </p:nvSpPr>
        <p:spPr bwMode="auto">
          <a:xfrm>
            <a:off x="6172200" y="3048000"/>
            <a:ext cx="3063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latin typeface="Symbol" panose="05050102010706020507" pitchFamily="18" charset="2"/>
              </a:rPr>
              <a:t>s</a:t>
            </a:r>
            <a:endParaRPr lang="en-US" sz="1600">
              <a:latin typeface="Arial Narrow" panose="020B0606020202030204" pitchFamily="34" charset="0"/>
            </a:endParaRPr>
          </a:p>
        </p:txBody>
      </p:sp>
      <p:sp>
        <p:nvSpPr>
          <p:cNvPr id="8242" name="Text Box 50"/>
          <p:cNvSpPr txBox="1">
            <a:spLocks noChangeArrowheads="1"/>
          </p:cNvSpPr>
          <p:nvPr/>
        </p:nvSpPr>
        <p:spPr bwMode="auto">
          <a:xfrm>
            <a:off x="5334000" y="2667000"/>
            <a:ext cx="5810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latin typeface="Arial Narrow" panose="020B0606020202030204" pitchFamily="34" charset="0"/>
              </a:rPr>
              <a:t>K</a:t>
            </a:r>
            <a:r>
              <a:rPr lang="en-US" sz="1600" baseline="-25000">
                <a:latin typeface="Arial Narrow" panose="020B0606020202030204" pitchFamily="34" charset="0"/>
              </a:rPr>
              <a:t>snd</a:t>
            </a:r>
            <a:r>
              <a:rPr lang="en-US" sz="1600" baseline="30000">
                <a:latin typeface="Arial Narrow" panose="020B0606020202030204" pitchFamily="34" charset="0"/>
              </a:rPr>
              <a:t>-1</a:t>
            </a:r>
          </a:p>
        </p:txBody>
      </p:sp>
      <p:sp>
        <p:nvSpPr>
          <p:cNvPr id="8243" name="Text Box 51"/>
          <p:cNvSpPr txBox="1">
            <a:spLocks noChangeArrowheads="1"/>
          </p:cNvSpPr>
          <p:nvPr/>
        </p:nvSpPr>
        <p:spPr bwMode="auto">
          <a:xfrm>
            <a:off x="6629400" y="6216650"/>
            <a:ext cx="479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latin typeface="Arial Narrow" panose="020B0606020202030204" pitchFamily="34" charset="0"/>
              </a:rPr>
              <a:t>K</a:t>
            </a:r>
            <a:r>
              <a:rPr lang="en-US" sz="1600" baseline="-25000">
                <a:latin typeface="Arial Narrow" panose="020B0606020202030204" pitchFamily="34" charset="0"/>
              </a:rPr>
              <a:t>snd</a:t>
            </a:r>
          </a:p>
        </p:txBody>
      </p:sp>
      <p:sp>
        <p:nvSpPr>
          <p:cNvPr id="8244" name="Text Box 52"/>
          <p:cNvSpPr txBox="1">
            <a:spLocks noChangeArrowheads="1"/>
          </p:cNvSpPr>
          <p:nvPr/>
        </p:nvSpPr>
        <p:spPr bwMode="auto">
          <a:xfrm>
            <a:off x="1752600" y="5372100"/>
            <a:ext cx="3222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latin typeface="Arial Narrow" panose="020B0606020202030204" pitchFamily="34" charset="0"/>
              </a:rPr>
              <a:t>m</a:t>
            </a:r>
          </a:p>
        </p:txBody>
      </p:sp>
      <p:sp>
        <p:nvSpPr>
          <p:cNvPr id="8245" name="Text Box 53"/>
          <p:cNvSpPr txBox="1">
            <a:spLocks noChangeArrowheads="1"/>
          </p:cNvSpPr>
          <p:nvPr/>
        </p:nvSpPr>
        <p:spPr bwMode="auto">
          <a:xfrm>
            <a:off x="3609975" y="5372100"/>
            <a:ext cx="2762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latin typeface="Arial Narrow" panose="020B0606020202030204" pitchFamily="34" charset="0"/>
              </a:rPr>
              <a:t>h</a:t>
            </a:r>
          </a:p>
        </p:txBody>
      </p:sp>
      <p:sp>
        <p:nvSpPr>
          <p:cNvPr id="8246" name="Text Box 54"/>
          <p:cNvSpPr txBox="1">
            <a:spLocks noChangeArrowheads="1"/>
          </p:cNvSpPr>
          <p:nvPr/>
        </p:nvSpPr>
        <p:spPr bwMode="auto">
          <a:xfrm>
            <a:off x="7467600" y="5372100"/>
            <a:ext cx="3063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latin typeface="Symbol" panose="05050102010706020507" pitchFamily="18" charset="2"/>
              </a:rPr>
              <a:t>s</a:t>
            </a:r>
            <a:endParaRPr lang="en-US" sz="1600">
              <a:latin typeface="Arial Narrow" panose="020B0606020202030204" pitchFamily="34" charset="0"/>
            </a:endParaRPr>
          </a:p>
        </p:txBody>
      </p:sp>
      <p:sp>
        <p:nvSpPr>
          <p:cNvPr id="8247" name="Text Box 55"/>
          <p:cNvSpPr txBox="1">
            <a:spLocks noChangeArrowheads="1"/>
          </p:cNvSpPr>
          <p:nvPr/>
        </p:nvSpPr>
        <p:spPr bwMode="auto">
          <a:xfrm>
            <a:off x="5859463" y="5372100"/>
            <a:ext cx="2762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latin typeface="Arial Narrow" panose="020B0606020202030204" pitchFamily="34" charset="0"/>
              </a:rPr>
              <a:t>h</a:t>
            </a:r>
          </a:p>
        </p:txBody>
      </p:sp>
      <p:sp>
        <p:nvSpPr>
          <p:cNvPr id="8248" name="Rectangle 56"/>
          <p:cNvSpPr>
            <a:spLocks noChangeArrowheads="1"/>
          </p:cNvSpPr>
          <p:nvPr/>
        </p:nvSpPr>
        <p:spPr bwMode="auto">
          <a:xfrm>
            <a:off x="4114800" y="4419600"/>
            <a:ext cx="914400" cy="2286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49" name="Rectangle 57" descr="Dark upward diagonal"/>
          <p:cNvSpPr>
            <a:spLocks noChangeArrowheads="1"/>
          </p:cNvSpPr>
          <p:nvPr/>
        </p:nvSpPr>
        <p:spPr bwMode="auto">
          <a:xfrm>
            <a:off x="5029200" y="4419600"/>
            <a:ext cx="381000" cy="228600"/>
          </a:xfrm>
          <a:prstGeom prst="rect">
            <a:avLst/>
          </a:prstGeom>
          <a:pattFill prst="dkUpDiag">
            <a:fgClr>
              <a:srgbClr val="00800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50" name="Rectangle 58" descr="Dark upward diagonal"/>
          <p:cNvSpPr>
            <a:spLocks noChangeArrowheads="1"/>
          </p:cNvSpPr>
          <p:nvPr/>
        </p:nvSpPr>
        <p:spPr bwMode="auto">
          <a:xfrm>
            <a:off x="7391400" y="5715000"/>
            <a:ext cx="381000" cy="228600"/>
          </a:xfrm>
          <a:prstGeom prst="rect">
            <a:avLst/>
          </a:prstGeom>
          <a:pattFill prst="dkUpDiag">
            <a:fgClr>
              <a:srgbClr val="00800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52" name="Line 60"/>
          <p:cNvSpPr>
            <a:spLocks noChangeShapeType="1"/>
          </p:cNvSpPr>
          <p:nvPr/>
        </p:nvSpPr>
        <p:spPr bwMode="auto">
          <a:xfrm>
            <a:off x="2895600" y="3657600"/>
            <a:ext cx="1600200" cy="68580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53" name="Line 61"/>
          <p:cNvSpPr>
            <a:spLocks noChangeShapeType="1"/>
          </p:cNvSpPr>
          <p:nvPr/>
        </p:nvSpPr>
        <p:spPr bwMode="auto">
          <a:xfrm flipH="1">
            <a:off x="5257800" y="3657600"/>
            <a:ext cx="1066800" cy="68580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54" name="Line 62"/>
          <p:cNvSpPr>
            <a:spLocks noChangeShapeType="1"/>
          </p:cNvSpPr>
          <p:nvPr/>
        </p:nvSpPr>
        <p:spPr bwMode="auto">
          <a:xfrm flipH="1">
            <a:off x="2209800" y="4724400"/>
            <a:ext cx="2286000" cy="83820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55" name="Line 63"/>
          <p:cNvSpPr>
            <a:spLocks noChangeShapeType="1"/>
          </p:cNvSpPr>
          <p:nvPr/>
        </p:nvSpPr>
        <p:spPr bwMode="auto">
          <a:xfrm>
            <a:off x="5257800" y="4724400"/>
            <a:ext cx="2209800" cy="914400"/>
          </a:xfrm>
          <a:prstGeom prst="line">
            <a:avLst/>
          </a:prstGeom>
          <a:noFill/>
          <a:ln w="9525"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58" name="Text Box 66"/>
          <p:cNvSpPr txBox="1">
            <a:spLocks noChangeArrowheads="1"/>
          </p:cNvSpPr>
          <p:nvPr/>
        </p:nvSpPr>
        <p:spPr bwMode="auto">
          <a:xfrm rot="-5400000">
            <a:off x="627856" y="3182144"/>
            <a:ext cx="7254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t>sender</a:t>
            </a:r>
          </a:p>
        </p:txBody>
      </p:sp>
      <p:sp>
        <p:nvSpPr>
          <p:cNvPr id="8259" name="Text Box 67"/>
          <p:cNvSpPr txBox="1">
            <a:spLocks noChangeArrowheads="1"/>
          </p:cNvSpPr>
          <p:nvPr/>
        </p:nvSpPr>
        <p:spPr bwMode="auto">
          <a:xfrm rot="-5400000">
            <a:off x="583406" y="5893594"/>
            <a:ext cx="8143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t>receiver</a:t>
            </a:r>
          </a:p>
        </p:txBody>
      </p:sp>
    </p:spTree>
    <p:extLst>
      <p:ext uri="{BB962C8B-B14F-4D97-AF65-F5344CB8AC3E}">
        <p14:creationId xmlns:p14="http://schemas.microsoft.com/office/powerpoint/2010/main" val="31733385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3"/>
          <p:cNvSpPr>
            <a:spLocks noGrp="1"/>
          </p:cNvSpPr>
          <p:nvPr>
            <p:ph type="sldNum" sz="quarter" idx="10"/>
          </p:nvPr>
        </p:nvSpPr>
        <p:spPr/>
        <p:txBody>
          <a:bodyPr/>
          <a:lstStyle/>
          <a:p>
            <a:fld id="{A36C3B1E-3359-404F-9110-F9F48C384441}" type="slidenum">
              <a:rPr lang="en-US"/>
              <a:pPr/>
              <a:t>45</a:t>
            </a:fld>
            <a:endParaRPr lang="en-US"/>
          </a:p>
        </p:txBody>
      </p:sp>
      <p:sp>
        <p:nvSpPr>
          <p:cNvPr id="9218" name="Rectangle 2"/>
          <p:cNvSpPr>
            <a:spLocks noGrp="1" noChangeArrowheads="1"/>
          </p:cNvSpPr>
          <p:nvPr>
            <p:ph type="title"/>
          </p:nvPr>
        </p:nvSpPr>
        <p:spPr/>
        <p:txBody>
          <a:bodyPr/>
          <a:lstStyle/>
          <a:p>
            <a:r>
              <a:rPr lang="en-US"/>
              <a:t>Message confidentiality</a:t>
            </a:r>
          </a:p>
        </p:txBody>
      </p:sp>
      <p:sp>
        <p:nvSpPr>
          <p:cNvPr id="9219" name="Rectangle 3"/>
          <p:cNvSpPr>
            <a:spLocks noGrp="1" noChangeArrowheads="1"/>
          </p:cNvSpPr>
          <p:nvPr>
            <p:ph type="body" idx="1"/>
          </p:nvPr>
        </p:nvSpPr>
        <p:spPr>
          <a:xfrm>
            <a:off x="769938" y="1654175"/>
            <a:ext cx="8077200" cy="2689225"/>
          </a:xfrm>
        </p:spPr>
        <p:txBody>
          <a:bodyPr>
            <a:normAutofit/>
          </a:bodyPr>
          <a:lstStyle/>
          <a:p>
            <a:pPr>
              <a:lnSpc>
                <a:spcPct val="90000"/>
              </a:lnSpc>
            </a:pPr>
            <a:r>
              <a:rPr lang="en-US" dirty="0"/>
              <a:t>supported algorithms:</a:t>
            </a:r>
          </a:p>
          <a:p>
            <a:pPr lvl="1">
              <a:lnSpc>
                <a:spcPct val="90000"/>
              </a:lnSpc>
            </a:pPr>
            <a:r>
              <a:rPr lang="en-US" dirty="0"/>
              <a:t>symmetric: CAST, IDEA, 3DES</a:t>
            </a:r>
          </a:p>
          <a:p>
            <a:pPr lvl="1">
              <a:lnSpc>
                <a:spcPct val="90000"/>
              </a:lnSpc>
            </a:pPr>
            <a:r>
              <a:rPr lang="en-US" dirty="0"/>
              <a:t>asymmetric: RSA, </a:t>
            </a:r>
            <a:r>
              <a:rPr lang="en-US" dirty="0" err="1"/>
              <a:t>ElGamal</a:t>
            </a:r>
            <a:endParaRPr lang="en-US" dirty="0"/>
          </a:p>
        </p:txBody>
      </p:sp>
      <p:sp>
        <p:nvSpPr>
          <p:cNvPr id="9220" name="Rectangle 4"/>
          <p:cNvSpPr>
            <a:spLocks noChangeArrowheads="1"/>
          </p:cNvSpPr>
          <p:nvPr/>
        </p:nvSpPr>
        <p:spPr bwMode="auto">
          <a:xfrm>
            <a:off x="2379663" y="3429000"/>
            <a:ext cx="4343400" cy="2133600"/>
          </a:xfrm>
          <a:prstGeom prst="rect">
            <a:avLst/>
          </a:prstGeom>
          <a:solidFill>
            <a:srgbClr val="DDDDDD"/>
          </a:solidFill>
          <a:ln w="9525">
            <a:solidFill>
              <a:srgbClr val="DDDDD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1" name="Rectangle 5"/>
          <p:cNvSpPr>
            <a:spLocks noChangeArrowheads="1"/>
          </p:cNvSpPr>
          <p:nvPr/>
        </p:nvSpPr>
        <p:spPr bwMode="auto">
          <a:xfrm>
            <a:off x="4360863" y="3581400"/>
            <a:ext cx="609600" cy="381000"/>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r>
              <a:rPr lang="en-US">
                <a:latin typeface="Arial Narrow" panose="020B0606020202030204" pitchFamily="34" charset="0"/>
              </a:rPr>
              <a:t>prng</a:t>
            </a:r>
          </a:p>
        </p:txBody>
      </p:sp>
      <p:sp>
        <p:nvSpPr>
          <p:cNvPr id="9222" name="Rectangle 6"/>
          <p:cNvSpPr>
            <a:spLocks noChangeArrowheads="1"/>
          </p:cNvSpPr>
          <p:nvPr/>
        </p:nvSpPr>
        <p:spPr bwMode="auto">
          <a:xfrm>
            <a:off x="3217863" y="4191000"/>
            <a:ext cx="609600" cy="381000"/>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r>
              <a:rPr lang="en-US">
                <a:latin typeface="Arial Narrow" panose="020B0606020202030204" pitchFamily="34" charset="0"/>
              </a:rPr>
              <a:t>s.enc</a:t>
            </a:r>
          </a:p>
        </p:txBody>
      </p:sp>
      <p:sp>
        <p:nvSpPr>
          <p:cNvPr id="9223" name="Rectangle 7"/>
          <p:cNvSpPr>
            <a:spLocks noChangeArrowheads="1"/>
          </p:cNvSpPr>
          <p:nvPr/>
        </p:nvSpPr>
        <p:spPr bwMode="auto">
          <a:xfrm>
            <a:off x="3065463" y="3657600"/>
            <a:ext cx="914400" cy="2286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4" name="Rectangle 8"/>
          <p:cNvSpPr>
            <a:spLocks noChangeArrowheads="1"/>
          </p:cNvSpPr>
          <p:nvPr/>
        </p:nvSpPr>
        <p:spPr bwMode="auto">
          <a:xfrm>
            <a:off x="4513263" y="4267200"/>
            <a:ext cx="381000" cy="2286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5" name="Rectangle 9" descr="Dark upward diagonal"/>
          <p:cNvSpPr>
            <a:spLocks noChangeArrowheads="1"/>
          </p:cNvSpPr>
          <p:nvPr/>
        </p:nvSpPr>
        <p:spPr bwMode="auto">
          <a:xfrm>
            <a:off x="6113463" y="4267200"/>
            <a:ext cx="381000" cy="228600"/>
          </a:xfrm>
          <a:prstGeom prst="rect">
            <a:avLst/>
          </a:prstGeom>
          <a:pattFill prst="dkUp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6" name="Line 10"/>
          <p:cNvSpPr>
            <a:spLocks noChangeShapeType="1"/>
          </p:cNvSpPr>
          <p:nvPr/>
        </p:nvSpPr>
        <p:spPr bwMode="auto">
          <a:xfrm>
            <a:off x="3827463" y="4419600"/>
            <a:ext cx="609600" cy="0"/>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8" name="Line 12"/>
          <p:cNvSpPr>
            <a:spLocks noChangeShapeType="1"/>
          </p:cNvSpPr>
          <p:nvPr/>
        </p:nvSpPr>
        <p:spPr bwMode="auto">
          <a:xfrm>
            <a:off x="4970463" y="4381500"/>
            <a:ext cx="2286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9" name="Line 13"/>
          <p:cNvSpPr>
            <a:spLocks noChangeShapeType="1"/>
          </p:cNvSpPr>
          <p:nvPr/>
        </p:nvSpPr>
        <p:spPr bwMode="auto">
          <a:xfrm>
            <a:off x="5808663" y="4381500"/>
            <a:ext cx="2286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0" name="Line 14"/>
          <p:cNvSpPr>
            <a:spLocks noChangeShapeType="1"/>
          </p:cNvSpPr>
          <p:nvPr/>
        </p:nvSpPr>
        <p:spPr bwMode="auto">
          <a:xfrm>
            <a:off x="5503863" y="3962400"/>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1" name="Text Box 15"/>
          <p:cNvSpPr txBox="1">
            <a:spLocks noChangeArrowheads="1"/>
          </p:cNvSpPr>
          <p:nvPr/>
        </p:nvSpPr>
        <p:spPr bwMode="auto">
          <a:xfrm>
            <a:off x="3370263" y="3352800"/>
            <a:ext cx="3222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latin typeface="Arial Narrow" panose="020B0606020202030204" pitchFamily="34" charset="0"/>
              </a:rPr>
              <a:t>m</a:t>
            </a:r>
          </a:p>
        </p:txBody>
      </p:sp>
      <p:sp>
        <p:nvSpPr>
          <p:cNvPr id="9234" name="Text Box 18"/>
          <p:cNvSpPr txBox="1">
            <a:spLocks noChangeArrowheads="1"/>
          </p:cNvSpPr>
          <p:nvPr/>
        </p:nvSpPr>
        <p:spPr bwMode="auto">
          <a:xfrm>
            <a:off x="5275263" y="3581400"/>
            <a:ext cx="447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latin typeface="Arial Narrow" panose="020B0606020202030204" pitchFamily="34" charset="0"/>
              </a:rPr>
              <a:t>K</a:t>
            </a:r>
            <a:r>
              <a:rPr lang="en-US" sz="1600" baseline="-25000">
                <a:latin typeface="Arial Narrow" panose="020B0606020202030204" pitchFamily="34" charset="0"/>
              </a:rPr>
              <a:t>rcv</a:t>
            </a:r>
            <a:endParaRPr lang="en-US" sz="1600" baseline="30000">
              <a:latin typeface="Arial Narrow" panose="020B0606020202030204" pitchFamily="34" charset="0"/>
            </a:endParaRPr>
          </a:p>
        </p:txBody>
      </p:sp>
      <p:sp>
        <p:nvSpPr>
          <p:cNvPr id="9235" name="Text Box 19"/>
          <p:cNvSpPr txBox="1">
            <a:spLocks noChangeArrowheads="1"/>
          </p:cNvSpPr>
          <p:nvPr/>
        </p:nvSpPr>
        <p:spPr bwMode="auto">
          <a:xfrm rot="-5400000">
            <a:off x="2093119" y="4325144"/>
            <a:ext cx="7254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t>sender</a:t>
            </a:r>
          </a:p>
        </p:txBody>
      </p:sp>
      <p:sp>
        <p:nvSpPr>
          <p:cNvPr id="9236" name="Rectangle 20"/>
          <p:cNvSpPr>
            <a:spLocks noChangeArrowheads="1"/>
          </p:cNvSpPr>
          <p:nvPr/>
        </p:nvSpPr>
        <p:spPr bwMode="auto">
          <a:xfrm>
            <a:off x="5199063" y="4191000"/>
            <a:ext cx="609600" cy="381000"/>
          </a:xfrm>
          <a:prstGeom prst="rect">
            <a:avLst/>
          </a:prstGeom>
          <a:solidFill>
            <a:schemeClr val="accent1"/>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r>
              <a:rPr lang="en-US">
                <a:latin typeface="Arial Narrow" panose="020B0606020202030204" pitchFamily="34" charset="0"/>
              </a:rPr>
              <a:t>a.enc</a:t>
            </a:r>
          </a:p>
        </p:txBody>
      </p:sp>
      <p:sp>
        <p:nvSpPr>
          <p:cNvPr id="9237" name="Rectangle 21" descr="Dark upward diagonal"/>
          <p:cNvSpPr>
            <a:spLocks noChangeArrowheads="1"/>
          </p:cNvSpPr>
          <p:nvPr/>
        </p:nvSpPr>
        <p:spPr bwMode="auto">
          <a:xfrm>
            <a:off x="3065463" y="4876800"/>
            <a:ext cx="914400" cy="228600"/>
          </a:xfrm>
          <a:prstGeom prst="rect">
            <a:avLst/>
          </a:prstGeom>
          <a:pattFill prst="dkUpDiag">
            <a:fgClr>
              <a:srgbClr val="99FF66"/>
            </a:fgClr>
            <a:bgClr>
              <a:srgbClr val="FF0000"/>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9" name="Line 23"/>
          <p:cNvSpPr>
            <a:spLocks noChangeShapeType="1"/>
          </p:cNvSpPr>
          <p:nvPr/>
        </p:nvSpPr>
        <p:spPr bwMode="auto">
          <a:xfrm>
            <a:off x="4665663" y="3962400"/>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0" name="Line 24"/>
          <p:cNvSpPr>
            <a:spLocks noChangeShapeType="1"/>
          </p:cNvSpPr>
          <p:nvPr/>
        </p:nvSpPr>
        <p:spPr bwMode="auto">
          <a:xfrm>
            <a:off x="3522663" y="3962400"/>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1" name="Line 25"/>
          <p:cNvSpPr>
            <a:spLocks noChangeShapeType="1"/>
          </p:cNvSpPr>
          <p:nvPr/>
        </p:nvSpPr>
        <p:spPr bwMode="auto">
          <a:xfrm>
            <a:off x="3522663" y="4572000"/>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2" name="Rectangle 26" descr="Dark upward diagonal"/>
          <p:cNvSpPr>
            <a:spLocks noChangeArrowheads="1"/>
          </p:cNvSpPr>
          <p:nvPr/>
        </p:nvSpPr>
        <p:spPr bwMode="auto">
          <a:xfrm>
            <a:off x="4208463" y="6019800"/>
            <a:ext cx="914400" cy="228600"/>
          </a:xfrm>
          <a:prstGeom prst="rect">
            <a:avLst/>
          </a:prstGeom>
          <a:pattFill prst="dkUpDiag">
            <a:fgClr>
              <a:srgbClr val="99FF66"/>
            </a:fgClr>
            <a:bgClr>
              <a:srgbClr val="FF0000"/>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3" name="Rectangle 27" descr="Dark upward diagonal"/>
          <p:cNvSpPr>
            <a:spLocks noChangeArrowheads="1"/>
          </p:cNvSpPr>
          <p:nvPr/>
        </p:nvSpPr>
        <p:spPr bwMode="auto">
          <a:xfrm>
            <a:off x="5122863" y="6019800"/>
            <a:ext cx="381000" cy="228600"/>
          </a:xfrm>
          <a:prstGeom prst="rect">
            <a:avLst/>
          </a:prstGeom>
          <a:pattFill prst="dkUpDiag">
            <a:fgClr>
              <a:srgbClr val="FF000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4" name="Line 28"/>
          <p:cNvSpPr>
            <a:spLocks noChangeShapeType="1"/>
          </p:cNvSpPr>
          <p:nvPr/>
        </p:nvSpPr>
        <p:spPr bwMode="auto">
          <a:xfrm>
            <a:off x="3751263" y="5181600"/>
            <a:ext cx="914400" cy="762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5" name="Line 29"/>
          <p:cNvSpPr>
            <a:spLocks noChangeShapeType="1"/>
          </p:cNvSpPr>
          <p:nvPr/>
        </p:nvSpPr>
        <p:spPr bwMode="auto">
          <a:xfrm flipH="1">
            <a:off x="5351463" y="4572000"/>
            <a:ext cx="914400" cy="13716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6" name="Text Box 30"/>
          <p:cNvSpPr txBox="1">
            <a:spLocks noChangeArrowheads="1"/>
          </p:cNvSpPr>
          <p:nvPr/>
        </p:nvSpPr>
        <p:spPr bwMode="auto">
          <a:xfrm>
            <a:off x="4470400" y="4464050"/>
            <a:ext cx="4810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latin typeface="Arial Narrow" panose="020B0606020202030204" pitchFamily="34" charset="0"/>
              </a:rPr>
              <a:t>k, iv</a:t>
            </a:r>
            <a:endParaRPr lang="en-US" sz="1600" baseline="30000">
              <a:latin typeface="Arial Narrow" panose="020B0606020202030204" pitchFamily="34" charset="0"/>
            </a:endParaRPr>
          </a:p>
        </p:txBody>
      </p:sp>
      <p:sp>
        <p:nvSpPr>
          <p:cNvPr id="9247" name="Text Box 31"/>
          <p:cNvSpPr txBox="1">
            <a:spLocks noChangeArrowheads="1"/>
          </p:cNvSpPr>
          <p:nvPr/>
        </p:nvSpPr>
        <p:spPr bwMode="auto">
          <a:xfrm>
            <a:off x="3294063" y="5105400"/>
            <a:ext cx="4905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latin typeface="Arial Narrow" panose="020B0606020202030204" pitchFamily="34" charset="0"/>
              </a:rPr>
              <a:t>{m}</a:t>
            </a:r>
            <a:r>
              <a:rPr lang="en-US" sz="1600" baseline="-25000">
                <a:latin typeface="Arial Narrow" panose="020B0606020202030204" pitchFamily="34" charset="0"/>
              </a:rPr>
              <a:t>k</a:t>
            </a:r>
            <a:endParaRPr lang="en-US" sz="1600" baseline="30000">
              <a:latin typeface="Arial Narrow" panose="020B0606020202030204" pitchFamily="34" charset="0"/>
            </a:endParaRPr>
          </a:p>
        </p:txBody>
      </p:sp>
      <p:sp>
        <p:nvSpPr>
          <p:cNvPr id="9248" name="Text Box 32"/>
          <p:cNvSpPr txBox="1">
            <a:spLocks noChangeArrowheads="1"/>
          </p:cNvSpPr>
          <p:nvPr/>
        </p:nvSpPr>
        <p:spPr bwMode="auto">
          <a:xfrm>
            <a:off x="5926138" y="3886200"/>
            <a:ext cx="8207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latin typeface="Arial Narrow" panose="020B0606020202030204" pitchFamily="34" charset="0"/>
              </a:rPr>
              <a:t>{k, iv}</a:t>
            </a:r>
            <a:r>
              <a:rPr lang="en-US" sz="1600" baseline="-25000">
                <a:latin typeface="Arial Narrow" panose="020B0606020202030204" pitchFamily="34" charset="0"/>
              </a:rPr>
              <a:t>Krcv</a:t>
            </a:r>
            <a:endParaRPr lang="en-US" sz="1600" baseline="30000">
              <a:latin typeface="Arial Narrow" panose="020B0606020202030204" pitchFamily="34" charset="0"/>
            </a:endParaRPr>
          </a:p>
        </p:txBody>
      </p:sp>
    </p:spTree>
    <p:extLst>
      <p:ext uri="{BB962C8B-B14F-4D97-AF65-F5344CB8AC3E}">
        <p14:creationId xmlns:p14="http://schemas.microsoft.com/office/powerpoint/2010/main" val="42858025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FB05947F-F3E5-4653-9DC5-9A52F018C9D3}" type="slidenum">
              <a:rPr lang="en-US"/>
              <a:pPr/>
              <a:t>46</a:t>
            </a:fld>
            <a:endParaRPr lang="en-US"/>
          </a:p>
        </p:txBody>
      </p:sp>
      <p:sp>
        <p:nvSpPr>
          <p:cNvPr id="10242" name="Rectangle 2"/>
          <p:cNvSpPr>
            <a:spLocks noGrp="1" noChangeArrowheads="1"/>
          </p:cNvSpPr>
          <p:nvPr>
            <p:ph type="title"/>
          </p:nvPr>
        </p:nvSpPr>
        <p:spPr/>
        <p:txBody>
          <a:bodyPr/>
          <a:lstStyle/>
          <a:p>
            <a:r>
              <a:rPr lang="en-US"/>
              <a:t>Compression</a:t>
            </a:r>
          </a:p>
        </p:txBody>
      </p:sp>
      <p:sp>
        <p:nvSpPr>
          <p:cNvPr id="10243" name="Rectangle 3"/>
          <p:cNvSpPr>
            <a:spLocks noGrp="1" noChangeArrowheads="1"/>
          </p:cNvSpPr>
          <p:nvPr>
            <p:ph type="body" idx="1"/>
          </p:nvPr>
        </p:nvSpPr>
        <p:spPr/>
        <p:txBody>
          <a:bodyPr>
            <a:normAutofit fontScale="92500" lnSpcReduction="20000"/>
          </a:bodyPr>
          <a:lstStyle/>
          <a:p>
            <a:r>
              <a:rPr lang="en-US" dirty="0"/>
              <a:t>applied after the signature</a:t>
            </a:r>
          </a:p>
          <a:p>
            <a:pPr lvl="1"/>
            <a:r>
              <a:rPr lang="en-US" dirty="0"/>
              <a:t>enough to store clear message and signature for later verification</a:t>
            </a:r>
          </a:p>
          <a:p>
            <a:pPr lvl="1"/>
            <a:r>
              <a:rPr lang="en-US" dirty="0"/>
              <a:t>it would be possible to dynamically compress messages before signature verification, but …</a:t>
            </a:r>
          </a:p>
          <a:p>
            <a:pPr lvl="1"/>
            <a:r>
              <a:rPr lang="en-US" dirty="0"/>
              <a:t>then all PGP implementations should use the same compression algorithm</a:t>
            </a:r>
          </a:p>
          <a:p>
            <a:pPr lvl="1"/>
            <a:r>
              <a:rPr lang="en-US" dirty="0"/>
              <a:t>however, different PGP versions use slightly different compression algorithms</a:t>
            </a:r>
          </a:p>
          <a:p>
            <a:r>
              <a:rPr lang="en-US" dirty="0"/>
              <a:t>applied before encryption </a:t>
            </a:r>
          </a:p>
          <a:p>
            <a:pPr lvl="1"/>
            <a:r>
              <a:rPr lang="en-US" dirty="0"/>
              <a:t>compression reduces redundancy </a:t>
            </a:r>
            <a:r>
              <a:rPr lang="en-US" dirty="0">
                <a:latin typeface="Symbol" panose="05050102010706020507" pitchFamily="18" charset="2"/>
              </a:rPr>
              <a:t>®</a:t>
            </a:r>
            <a:r>
              <a:rPr lang="en-US" dirty="0"/>
              <a:t> makes cryptanalysis harder</a:t>
            </a:r>
          </a:p>
          <a:p>
            <a:r>
              <a:rPr lang="en-US" dirty="0"/>
              <a:t>supported algorithm: ZIP</a:t>
            </a:r>
          </a:p>
        </p:txBody>
      </p:sp>
    </p:spTree>
    <p:extLst>
      <p:ext uri="{BB962C8B-B14F-4D97-AF65-F5344CB8AC3E}">
        <p14:creationId xmlns:p14="http://schemas.microsoft.com/office/powerpoint/2010/main" val="37274210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laceholder 3"/>
          <p:cNvSpPr>
            <a:spLocks noGrp="1"/>
          </p:cNvSpPr>
          <p:nvPr>
            <p:ph type="sldNum" sz="quarter" idx="10"/>
          </p:nvPr>
        </p:nvSpPr>
        <p:spPr/>
        <p:txBody>
          <a:bodyPr/>
          <a:lstStyle/>
          <a:p>
            <a:fld id="{D2443BEC-B3FC-4C5A-9BF0-C9FB4BFA7BE7}" type="slidenum">
              <a:rPr lang="en-US"/>
              <a:pPr/>
              <a:t>47</a:t>
            </a:fld>
            <a:endParaRPr lang="en-US"/>
          </a:p>
        </p:txBody>
      </p:sp>
      <p:sp>
        <p:nvSpPr>
          <p:cNvPr id="11266" name="Rectangle 2"/>
          <p:cNvSpPr>
            <a:spLocks noGrp="1" noChangeArrowheads="1"/>
          </p:cNvSpPr>
          <p:nvPr>
            <p:ph type="title"/>
          </p:nvPr>
        </p:nvSpPr>
        <p:spPr/>
        <p:txBody>
          <a:bodyPr/>
          <a:lstStyle/>
          <a:p>
            <a:r>
              <a:rPr lang="en-US"/>
              <a:t>E-mail compatibility</a:t>
            </a:r>
          </a:p>
        </p:txBody>
      </p:sp>
      <p:sp>
        <p:nvSpPr>
          <p:cNvPr id="11267" name="Rectangle 3"/>
          <p:cNvSpPr>
            <a:spLocks noGrp="1" noChangeArrowheads="1"/>
          </p:cNvSpPr>
          <p:nvPr>
            <p:ph type="body" idx="1"/>
          </p:nvPr>
        </p:nvSpPr>
        <p:spPr>
          <a:xfrm>
            <a:off x="762000" y="1447800"/>
            <a:ext cx="8001000" cy="2514600"/>
          </a:xfrm>
        </p:spPr>
        <p:txBody>
          <a:bodyPr>
            <a:normAutofit fontScale="92500" lnSpcReduction="10000"/>
          </a:bodyPr>
          <a:lstStyle/>
          <a:p>
            <a:r>
              <a:rPr lang="en-US" dirty="0"/>
              <a:t>encrypted messages and signatures may contain arbitrary octets</a:t>
            </a:r>
          </a:p>
          <a:p>
            <a:r>
              <a:rPr lang="en-US" dirty="0"/>
              <a:t>most e-mail systems support only ASCII characters</a:t>
            </a:r>
          </a:p>
          <a:p>
            <a:r>
              <a:rPr lang="en-US" dirty="0"/>
              <a:t>PGP converts an arbitrary binary stream into a stream of printable ASCII characters</a:t>
            </a:r>
          </a:p>
          <a:p>
            <a:r>
              <a:rPr lang="en-US" dirty="0"/>
              <a:t>radix 64 conversion: 3 8-bit blocks </a:t>
            </a:r>
            <a:r>
              <a:rPr lang="en-US" dirty="0">
                <a:latin typeface="Symbol" panose="05050102010706020507" pitchFamily="18" charset="2"/>
              </a:rPr>
              <a:t>®</a:t>
            </a:r>
            <a:r>
              <a:rPr lang="en-US" dirty="0"/>
              <a:t> 4 6-bit blocks </a:t>
            </a:r>
          </a:p>
        </p:txBody>
      </p:sp>
      <p:sp>
        <p:nvSpPr>
          <p:cNvPr id="11268" name="Rectangle 4"/>
          <p:cNvSpPr>
            <a:spLocks noChangeArrowheads="1"/>
          </p:cNvSpPr>
          <p:nvPr/>
        </p:nvSpPr>
        <p:spPr bwMode="auto">
          <a:xfrm>
            <a:off x="2838450" y="4038600"/>
            <a:ext cx="152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9" name="Rectangle 5"/>
          <p:cNvSpPr>
            <a:spLocks noChangeArrowheads="1"/>
          </p:cNvSpPr>
          <p:nvPr/>
        </p:nvSpPr>
        <p:spPr bwMode="auto">
          <a:xfrm>
            <a:off x="2990850" y="4038600"/>
            <a:ext cx="152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0" name="Rectangle 6"/>
          <p:cNvSpPr>
            <a:spLocks noChangeArrowheads="1"/>
          </p:cNvSpPr>
          <p:nvPr/>
        </p:nvSpPr>
        <p:spPr bwMode="auto">
          <a:xfrm>
            <a:off x="3143250" y="4038600"/>
            <a:ext cx="152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1" name="Rectangle 7"/>
          <p:cNvSpPr>
            <a:spLocks noChangeArrowheads="1"/>
          </p:cNvSpPr>
          <p:nvPr/>
        </p:nvSpPr>
        <p:spPr bwMode="auto">
          <a:xfrm>
            <a:off x="3295650" y="4038600"/>
            <a:ext cx="152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2" name="Rectangle 8"/>
          <p:cNvSpPr>
            <a:spLocks noChangeArrowheads="1"/>
          </p:cNvSpPr>
          <p:nvPr/>
        </p:nvSpPr>
        <p:spPr bwMode="auto">
          <a:xfrm>
            <a:off x="3448050" y="4038600"/>
            <a:ext cx="152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3" name="Rectangle 9"/>
          <p:cNvSpPr>
            <a:spLocks noChangeArrowheads="1"/>
          </p:cNvSpPr>
          <p:nvPr/>
        </p:nvSpPr>
        <p:spPr bwMode="auto">
          <a:xfrm>
            <a:off x="3600450" y="4038600"/>
            <a:ext cx="152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4" name="Rectangle 10"/>
          <p:cNvSpPr>
            <a:spLocks noChangeArrowheads="1"/>
          </p:cNvSpPr>
          <p:nvPr/>
        </p:nvSpPr>
        <p:spPr bwMode="auto">
          <a:xfrm>
            <a:off x="3752850" y="4038600"/>
            <a:ext cx="152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5" name="Rectangle 11"/>
          <p:cNvSpPr>
            <a:spLocks noChangeArrowheads="1"/>
          </p:cNvSpPr>
          <p:nvPr/>
        </p:nvSpPr>
        <p:spPr bwMode="auto">
          <a:xfrm>
            <a:off x="3905250" y="4038600"/>
            <a:ext cx="152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6" name="Rectangle 12"/>
          <p:cNvSpPr>
            <a:spLocks noChangeArrowheads="1"/>
          </p:cNvSpPr>
          <p:nvPr/>
        </p:nvSpPr>
        <p:spPr bwMode="auto">
          <a:xfrm>
            <a:off x="4057650" y="4038600"/>
            <a:ext cx="152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7" name="Rectangle 13"/>
          <p:cNvSpPr>
            <a:spLocks noChangeArrowheads="1"/>
          </p:cNvSpPr>
          <p:nvPr/>
        </p:nvSpPr>
        <p:spPr bwMode="auto">
          <a:xfrm>
            <a:off x="4210050" y="4038600"/>
            <a:ext cx="152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8" name="Rectangle 14"/>
          <p:cNvSpPr>
            <a:spLocks noChangeArrowheads="1"/>
          </p:cNvSpPr>
          <p:nvPr/>
        </p:nvSpPr>
        <p:spPr bwMode="auto">
          <a:xfrm>
            <a:off x="4362450" y="4038600"/>
            <a:ext cx="152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9" name="Rectangle 15"/>
          <p:cNvSpPr>
            <a:spLocks noChangeArrowheads="1"/>
          </p:cNvSpPr>
          <p:nvPr/>
        </p:nvSpPr>
        <p:spPr bwMode="auto">
          <a:xfrm>
            <a:off x="4514850" y="4038600"/>
            <a:ext cx="152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0" name="Rectangle 16"/>
          <p:cNvSpPr>
            <a:spLocks noChangeArrowheads="1"/>
          </p:cNvSpPr>
          <p:nvPr/>
        </p:nvSpPr>
        <p:spPr bwMode="auto">
          <a:xfrm>
            <a:off x="4667250" y="4038600"/>
            <a:ext cx="152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1" name="Rectangle 17"/>
          <p:cNvSpPr>
            <a:spLocks noChangeArrowheads="1"/>
          </p:cNvSpPr>
          <p:nvPr/>
        </p:nvSpPr>
        <p:spPr bwMode="auto">
          <a:xfrm>
            <a:off x="4819650" y="4038600"/>
            <a:ext cx="152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2" name="Rectangle 18"/>
          <p:cNvSpPr>
            <a:spLocks noChangeArrowheads="1"/>
          </p:cNvSpPr>
          <p:nvPr/>
        </p:nvSpPr>
        <p:spPr bwMode="auto">
          <a:xfrm>
            <a:off x="4972050" y="4038600"/>
            <a:ext cx="152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3" name="Rectangle 19"/>
          <p:cNvSpPr>
            <a:spLocks noChangeArrowheads="1"/>
          </p:cNvSpPr>
          <p:nvPr/>
        </p:nvSpPr>
        <p:spPr bwMode="auto">
          <a:xfrm>
            <a:off x="5124450" y="4038600"/>
            <a:ext cx="152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4" name="Rectangle 20"/>
          <p:cNvSpPr>
            <a:spLocks noChangeArrowheads="1"/>
          </p:cNvSpPr>
          <p:nvPr/>
        </p:nvSpPr>
        <p:spPr bwMode="auto">
          <a:xfrm>
            <a:off x="5276850" y="4038600"/>
            <a:ext cx="152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5" name="Rectangle 21"/>
          <p:cNvSpPr>
            <a:spLocks noChangeArrowheads="1"/>
          </p:cNvSpPr>
          <p:nvPr/>
        </p:nvSpPr>
        <p:spPr bwMode="auto">
          <a:xfrm>
            <a:off x="5429250" y="4038600"/>
            <a:ext cx="152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6" name="Rectangle 22"/>
          <p:cNvSpPr>
            <a:spLocks noChangeArrowheads="1"/>
          </p:cNvSpPr>
          <p:nvPr/>
        </p:nvSpPr>
        <p:spPr bwMode="auto">
          <a:xfrm>
            <a:off x="5581650" y="4038600"/>
            <a:ext cx="152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7" name="Rectangle 23"/>
          <p:cNvSpPr>
            <a:spLocks noChangeArrowheads="1"/>
          </p:cNvSpPr>
          <p:nvPr/>
        </p:nvSpPr>
        <p:spPr bwMode="auto">
          <a:xfrm>
            <a:off x="5734050" y="4038600"/>
            <a:ext cx="152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8" name="Rectangle 24"/>
          <p:cNvSpPr>
            <a:spLocks noChangeArrowheads="1"/>
          </p:cNvSpPr>
          <p:nvPr/>
        </p:nvSpPr>
        <p:spPr bwMode="auto">
          <a:xfrm>
            <a:off x="5886450" y="4038600"/>
            <a:ext cx="152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9" name="Rectangle 25"/>
          <p:cNvSpPr>
            <a:spLocks noChangeArrowheads="1"/>
          </p:cNvSpPr>
          <p:nvPr/>
        </p:nvSpPr>
        <p:spPr bwMode="auto">
          <a:xfrm>
            <a:off x="6038850" y="4038600"/>
            <a:ext cx="152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0" name="Rectangle 26"/>
          <p:cNvSpPr>
            <a:spLocks noChangeArrowheads="1"/>
          </p:cNvSpPr>
          <p:nvPr/>
        </p:nvSpPr>
        <p:spPr bwMode="auto">
          <a:xfrm>
            <a:off x="6191250" y="4038600"/>
            <a:ext cx="152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1" name="Rectangle 27"/>
          <p:cNvSpPr>
            <a:spLocks noChangeArrowheads="1"/>
          </p:cNvSpPr>
          <p:nvPr/>
        </p:nvSpPr>
        <p:spPr bwMode="auto">
          <a:xfrm>
            <a:off x="6343650" y="4038600"/>
            <a:ext cx="1524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2" name="Line 28"/>
          <p:cNvSpPr>
            <a:spLocks noChangeShapeType="1"/>
          </p:cNvSpPr>
          <p:nvPr/>
        </p:nvSpPr>
        <p:spPr bwMode="auto">
          <a:xfrm flipV="1">
            <a:off x="4057650" y="3886200"/>
            <a:ext cx="0" cy="152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3" name="Line 29"/>
          <p:cNvSpPr>
            <a:spLocks noChangeShapeType="1"/>
          </p:cNvSpPr>
          <p:nvPr/>
        </p:nvSpPr>
        <p:spPr bwMode="auto">
          <a:xfrm flipV="1">
            <a:off x="5276850" y="3886200"/>
            <a:ext cx="0" cy="152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4" name="Line 30"/>
          <p:cNvSpPr>
            <a:spLocks noChangeShapeType="1"/>
          </p:cNvSpPr>
          <p:nvPr/>
        </p:nvSpPr>
        <p:spPr bwMode="auto">
          <a:xfrm flipV="1">
            <a:off x="6496050" y="3886200"/>
            <a:ext cx="0" cy="6254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5" name="Line 31"/>
          <p:cNvSpPr>
            <a:spLocks noChangeShapeType="1"/>
          </p:cNvSpPr>
          <p:nvPr/>
        </p:nvSpPr>
        <p:spPr bwMode="auto">
          <a:xfrm flipV="1">
            <a:off x="2838450" y="3886200"/>
            <a:ext cx="0" cy="6254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6" name="Line 32"/>
          <p:cNvSpPr>
            <a:spLocks noChangeShapeType="1"/>
          </p:cNvSpPr>
          <p:nvPr/>
        </p:nvSpPr>
        <p:spPr bwMode="auto">
          <a:xfrm flipV="1">
            <a:off x="3752850" y="4343400"/>
            <a:ext cx="0" cy="152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7" name="Line 33"/>
          <p:cNvSpPr>
            <a:spLocks noChangeShapeType="1"/>
          </p:cNvSpPr>
          <p:nvPr/>
        </p:nvSpPr>
        <p:spPr bwMode="auto">
          <a:xfrm flipV="1">
            <a:off x="4667250" y="4343400"/>
            <a:ext cx="0" cy="152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8" name="Line 34"/>
          <p:cNvSpPr>
            <a:spLocks noChangeShapeType="1"/>
          </p:cNvSpPr>
          <p:nvPr/>
        </p:nvSpPr>
        <p:spPr bwMode="auto">
          <a:xfrm flipV="1">
            <a:off x="5581650" y="4343400"/>
            <a:ext cx="0" cy="152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1" name="Text Box 37"/>
          <p:cNvSpPr txBox="1">
            <a:spLocks noChangeArrowheads="1"/>
          </p:cNvSpPr>
          <p:nvPr/>
        </p:nvSpPr>
        <p:spPr bwMode="auto">
          <a:xfrm>
            <a:off x="2819400" y="3810000"/>
            <a:ext cx="247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a:latin typeface="Times New Roman" panose="02020603050405020304" pitchFamily="18" charset="0"/>
              </a:rPr>
              <a:t>0</a:t>
            </a:r>
          </a:p>
        </p:txBody>
      </p:sp>
      <p:sp>
        <p:nvSpPr>
          <p:cNvPr id="11302" name="Text Box 38"/>
          <p:cNvSpPr txBox="1">
            <a:spLocks noChangeArrowheads="1"/>
          </p:cNvSpPr>
          <p:nvPr/>
        </p:nvSpPr>
        <p:spPr bwMode="auto">
          <a:xfrm>
            <a:off x="3829050" y="3810000"/>
            <a:ext cx="247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a:latin typeface="Times New Roman" panose="02020603050405020304" pitchFamily="18" charset="0"/>
              </a:rPr>
              <a:t>7</a:t>
            </a:r>
          </a:p>
        </p:txBody>
      </p:sp>
      <p:sp>
        <p:nvSpPr>
          <p:cNvPr id="11303" name="Text Box 39"/>
          <p:cNvSpPr txBox="1">
            <a:spLocks noChangeArrowheads="1"/>
          </p:cNvSpPr>
          <p:nvPr/>
        </p:nvSpPr>
        <p:spPr bwMode="auto">
          <a:xfrm>
            <a:off x="4057650" y="3810000"/>
            <a:ext cx="247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a:latin typeface="Times New Roman" panose="02020603050405020304" pitchFamily="18" charset="0"/>
              </a:rPr>
              <a:t>0</a:t>
            </a:r>
          </a:p>
        </p:txBody>
      </p:sp>
      <p:sp>
        <p:nvSpPr>
          <p:cNvPr id="11304" name="Text Box 40"/>
          <p:cNvSpPr txBox="1">
            <a:spLocks noChangeArrowheads="1"/>
          </p:cNvSpPr>
          <p:nvPr/>
        </p:nvSpPr>
        <p:spPr bwMode="auto">
          <a:xfrm>
            <a:off x="5067300" y="3810000"/>
            <a:ext cx="247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a:latin typeface="Times New Roman" panose="02020603050405020304" pitchFamily="18" charset="0"/>
              </a:rPr>
              <a:t>7</a:t>
            </a:r>
          </a:p>
        </p:txBody>
      </p:sp>
      <p:sp>
        <p:nvSpPr>
          <p:cNvPr id="11305" name="Text Box 41"/>
          <p:cNvSpPr txBox="1">
            <a:spLocks noChangeArrowheads="1"/>
          </p:cNvSpPr>
          <p:nvPr/>
        </p:nvSpPr>
        <p:spPr bwMode="auto">
          <a:xfrm>
            <a:off x="5276850" y="3810000"/>
            <a:ext cx="247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a:latin typeface="Times New Roman" panose="02020603050405020304" pitchFamily="18" charset="0"/>
              </a:rPr>
              <a:t>0</a:t>
            </a:r>
          </a:p>
        </p:txBody>
      </p:sp>
      <p:sp>
        <p:nvSpPr>
          <p:cNvPr id="11306" name="Text Box 42"/>
          <p:cNvSpPr txBox="1">
            <a:spLocks noChangeArrowheads="1"/>
          </p:cNvSpPr>
          <p:nvPr/>
        </p:nvSpPr>
        <p:spPr bwMode="auto">
          <a:xfrm>
            <a:off x="6286500" y="3810000"/>
            <a:ext cx="247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a:latin typeface="Times New Roman" panose="02020603050405020304" pitchFamily="18" charset="0"/>
              </a:rPr>
              <a:t>7</a:t>
            </a:r>
          </a:p>
        </p:txBody>
      </p:sp>
      <p:sp>
        <p:nvSpPr>
          <p:cNvPr id="11307" name="Text Box 43"/>
          <p:cNvSpPr txBox="1">
            <a:spLocks noChangeArrowheads="1"/>
          </p:cNvSpPr>
          <p:nvPr/>
        </p:nvSpPr>
        <p:spPr bwMode="auto">
          <a:xfrm>
            <a:off x="2838450" y="4343400"/>
            <a:ext cx="247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a:latin typeface="Times New Roman" panose="02020603050405020304" pitchFamily="18" charset="0"/>
              </a:rPr>
              <a:t>0</a:t>
            </a:r>
          </a:p>
        </p:txBody>
      </p:sp>
      <p:sp>
        <p:nvSpPr>
          <p:cNvPr id="11308" name="Text Box 44"/>
          <p:cNvSpPr txBox="1">
            <a:spLocks noChangeArrowheads="1"/>
          </p:cNvSpPr>
          <p:nvPr/>
        </p:nvSpPr>
        <p:spPr bwMode="auto">
          <a:xfrm>
            <a:off x="3524250" y="4343400"/>
            <a:ext cx="247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a:latin typeface="Times New Roman" panose="02020603050405020304" pitchFamily="18" charset="0"/>
              </a:rPr>
              <a:t>5</a:t>
            </a:r>
          </a:p>
        </p:txBody>
      </p:sp>
      <p:sp>
        <p:nvSpPr>
          <p:cNvPr id="11309" name="Text Box 45"/>
          <p:cNvSpPr txBox="1">
            <a:spLocks noChangeArrowheads="1"/>
          </p:cNvSpPr>
          <p:nvPr/>
        </p:nvSpPr>
        <p:spPr bwMode="auto">
          <a:xfrm>
            <a:off x="3752850" y="4343400"/>
            <a:ext cx="247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a:latin typeface="Times New Roman" panose="02020603050405020304" pitchFamily="18" charset="0"/>
              </a:rPr>
              <a:t>0</a:t>
            </a:r>
          </a:p>
        </p:txBody>
      </p:sp>
      <p:sp>
        <p:nvSpPr>
          <p:cNvPr id="11310" name="Text Box 46"/>
          <p:cNvSpPr txBox="1">
            <a:spLocks noChangeArrowheads="1"/>
          </p:cNvSpPr>
          <p:nvPr/>
        </p:nvSpPr>
        <p:spPr bwMode="auto">
          <a:xfrm>
            <a:off x="4438650" y="4343400"/>
            <a:ext cx="247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a:latin typeface="Times New Roman" panose="02020603050405020304" pitchFamily="18" charset="0"/>
              </a:rPr>
              <a:t>5</a:t>
            </a:r>
          </a:p>
        </p:txBody>
      </p:sp>
      <p:sp>
        <p:nvSpPr>
          <p:cNvPr id="11311" name="Text Box 47"/>
          <p:cNvSpPr txBox="1">
            <a:spLocks noChangeArrowheads="1"/>
          </p:cNvSpPr>
          <p:nvPr/>
        </p:nvSpPr>
        <p:spPr bwMode="auto">
          <a:xfrm>
            <a:off x="4667250" y="4343400"/>
            <a:ext cx="247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a:latin typeface="Times New Roman" panose="02020603050405020304" pitchFamily="18" charset="0"/>
              </a:rPr>
              <a:t>0</a:t>
            </a:r>
          </a:p>
        </p:txBody>
      </p:sp>
      <p:sp>
        <p:nvSpPr>
          <p:cNvPr id="11312" name="Text Box 48"/>
          <p:cNvSpPr txBox="1">
            <a:spLocks noChangeArrowheads="1"/>
          </p:cNvSpPr>
          <p:nvPr/>
        </p:nvSpPr>
        <p:spPr bwMode="auto">
          <a:xfrm>
            <a:off x="5353050" y="4343400"/>
            <a:ext cx="247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a:latin typeface="Times New Roman" panose="02020603050405020304" pitchFamily="18" charset="0"/>
              </a:rPr>
              <a:t>5</a:t>
            </a:r>
          </a:p>
        </p:txBody>
      </p:sp>
      <p:sp>
        <p:nvSpPr>
          <p:cNvPr id="11313" name="Text Box 49"/>
          <p:cNvSpPr txBox="1">
            <a:spLocks noChangeArrowheads="1"/>
          </p:cNvSpPr>
          <p:nvPr/>
        </p:nvSpPr>
        <p:spPr bwMode="auto">
          <a:xfrm>
            <a:off x="5581650" y="4343400"/>
            <a:ext cx="247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a:latin typeface="Times New Roman" panose="02020603050405020304" pitchFamily="18" charset="0"/>
              </a:rPr>
              <a:t>0</a:t>
            </a:r>
          </a:p>
        </p:txBody>
      </p:sp>
      <p:sp>
        <p:nvSpPr>
          <p:cNvPr id="11314" name="Text Box 50"/>
          <p:cNvSpPr txBox="1">
            <a:spLocks noChangeArrowheads="1"/>
          </p:cNvSpPr>
          <p:nvPr/>
        </p:nvSpPr>
        <p:spPr bwMode="auto">
          <a:xfrm>
            <a:off x="6267450" y="4343400"/>
            <a:ext cx="247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000">
                <a:latin typeface="Times New Roman" panose="02020603050405020304" pitchFamily="18" charset="0"/>
              </a:rPr>
              <a:t>5</a:t>
            </a:r>
          </a:p>
        </p:txBody>
      </p:sp>
      <p:sp>
        <p:nvSpPr>
          <p:cNvPr id="11315" name="Text Box 51"/>
          <p:cNvSpPr txBox="1">
            <a:spLocks noChangeArrowheads="1"/>
          </p:cNvSpPr>
          <p:nvPr/>
        </p:nvSpPr>
        <p:spPr bwMode="auto">
          <a:xfrm>
            <a:off x="3657600" y="4800600"/>
            <a:ext cx="966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Narrow" panose="020B0606020202030204" pitchFamily="34" charset="0"/>
              </a:rPr>
              <a:t>character</a:t>
            </a:r>
          </a:p>
          <a:p>
            <a:r>
              <a:rPr lang="en-US">
                <a:latin typeface="Arial Narrow" panose="020B0606020202030204" pitchFamily="34" charset="0"/>
              </a:rPr>
              <a:t>encoding</a:t>
            </a:r>
          </a:p>
        </p:txBody>
      </p:sp>
      <p:sp>
        <p:nvSpPr>
          <p:cNvPr id="11316" name="Rectangle 52"/>
          <p:cNvSpPr>
            <a:spLocks noChangeArrowheads="1"/>
          </p:cNvSpPr>
          <p:nvPr/>
        </p:nvSpPr>
        <p:spPr bwMode="auto">
          <a:xfrm>
            <a:off x="2819400" y="4800600"/>
            <a:ext cx="1828800" cy="20574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7" name="Line 53"/>
          <p:cNvSpPr>
            <a:spLocks noChangeShapeType="1"/>
          </p:cNvSpPr>
          <p:nvPr/>
        </p:nvSpPr>
        <p:spPr bwMode="auto">
          <a:xfrm>
            <a:off x="3657600" y="4800600"/>
            <a:ext cx="0" cy="2057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8" name="Text Box 54"/>
          <p:cNvSpPr txBox="1">
            <a:spLocks noChangeArrowheads="1"/>
          </p:cNvSpPr>
          <p:nvPr/>
        </p:nvSpPr>
        <p:spPr bwMode="auto">
          <a:xfrm>
            <a:off x="2971800" y="4800600"/>
            <a:ext cx="6334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Narrow" panose="020B0606020202030204" pitchFamily="34" charset="0"/>
              </a:rPr>
              <a:t>6-bit</a:t>
            </a:r>
          </a:p>
          <a:p>
            <a:r>
              <a:rPr lang="en-US">
                <a:latin typeface="Arial Narrow" panose="020B0606020202030204" pitchFamily="34" charset="0"/>
              </a:rPr>
              <a:t>value</a:t>
            </a:r>
          </a:p>
        </p:txBody>
      </p:sp>
      <p:sp>
        <p:nvSpPr>
          <p:cNvPr id="11319" name="Line 55"/>
          <p:cNvSpPr>
            <a:spLocks noChangeShapeType="1"/>
          </p:cNvSpPr>
          <p:nvPr/>
        </p:nvSpPr>
        <p:spPr bwMode="auto">
          <a:xfrm>
            <a:off x="2819400" y="5486400"/>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0" name="Text Box 56"/>
          <p:cNvSpPr txBox="1">
            <a:spLocks noChangeArrowheads="1"/>
          </p:cNvSpPr>
          <p:nvPr/>
        </p:nvSpPr>
        <p:spPr bwMode="auto">
          <a:xfrm>
            <a:off x="4953000" y="5486400"/>
            <a:ext cx="124460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latin typeface="Arial Narrow" panose="020B0606020202030204" pitchFamily="34" charset="0"/>
              </a:rPr>
              <a:t>52	0</a:t>
            </a:r>
          </a:p>
          <a:p>
            <a:pPr algn="l"/>
            <a:r>
              <a:rPr lang="en-US" sz="1400">
                <a:latin typeface="Arial Narrow" panose="020B0606020202030204" pitchFamily="34" charset="0"/>
              </a:rPr>
              <a:t>…	…</a:t>
            </a:r>
          </a:p>
          <a:p>
            <a:pPr algn="l"/>
            <a:r>
              <a:rPr lang="en-US" sz="1400">
                <a:latin typeface="Arial Narrow" panose="020B0606020202030204" pitchFamily="34" charset="0"/>
              </a:rPr>
              <a:t>61	9</a:t>
            </a:r>
          </a:p>
          <a:p>
            <a:pPr algn="l"/>
            <a:r>
              <a:rPr lang="en-US" sz="1400">
                <a:latin typeface="Arial Narrow" panose="020B0606020202030204" pitchFamily="34" charset="0"/>
              </a:rPr>
              <a:t>62	+</a:t>
            </a:r>
          </a:p>
          <a:p>
            <a:pPr algn="l"/>
            <a:r>
              <a:rPr lang="en-US" sz="1400">
                <a:latin typeface="Arial Narrow" panose="020B0606020202030204" pitchFamily="34" charset="0"/>
              </a:rPr>
              <a:t>63	/</a:t>
            </a:r>
          </a:p>
          <a:p>
            <a:pPr algn="l"/>
            <a:r>
              <a:rPr lang="en-US" sz="1400">
                <a:latin typeface="Arial Narrow" panose="020B0606020202030204" pitchFamily="34" charset="0"/>
              </a:rPr>
              <a:t>(pad)	=</a:t>
            </a:r>
          </a:p>
        </p:txBody>
      </p:sp>
      <p:sp>
        <p:nvSpPr>
          <p:cNvPr id="11322" name="Text Box 58"/>
          <p:cNvSpPr txBox="1">
            <a:spLocks noChangeArrowheads="1"/>
          </p:cNvSpPr>
          <p:nvPr/>
        </p:nvSpPr>
        <p:spPr bwMode="auto">
          <a:xfrm>
            <a:off x="3124200" y="5486400"/>
            <a:ext cx="124460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latin typeface="Arial Narrow" panose="020B0606020202030204" pitchFamily="34" charset="0"/>
              </a:rPr>
              <a:t>0	A</a:t>
            </a:r>
          </a:p>
          <a:p>
            <a:pPr algn="l"/>
            <a:r>
              <a:rPr lang="en-US" sz="1400">
                <a:latin typeface="Arial Narrow" panose="020B0606020202030204" pitchFamily="34" charset="0"/>
              </a:rPr>
              <a:t>…	...</a:t>
            </a:r>
          </a:p>
          <a:p>
            <a:pPr algn="l"/>
            <a:r>
              <a:rPr lang="en-US" sz="1400">
                <a:latin typeface="Arial Narrow" panose="020B0606020202030204" pitchFamily="34" charset="0"/>
              </a:rPr>
              <a:t>25	Z</a:t>
            </a:r>
          </a:p>
          <a:p>
            <a:pPr algn="l"/>
            <a:r>
              <a:rPr lang="en-US" sz="1400">
                <a:latin typeface="Arial Narrow" panose="020B0606020202030204" pitchFamily="34" charset="0"/>
              </a:rPr>
              <a:t>26	a</a:t>
            </a:r>
          </a:p>
          <a:p>
            <a:pPr algn="l"/>
            <a:r>
              <a:rPr lang="en-US" sz="1400">
                <a:latin typeface="Arial Narrow" panose="020B0606020202030204" pitchFamily="34" charset="0"/>
              </a:rPr>
              <a:t>…	…</a:t>
            </a:r>
          </a:p>
          <a:p>
            <a:pPr algn="l"/>
            <a:r>
              <a:rPr lang="en-US" sz="1400">
                <a:latin typeface="Arial Narrow" panose="020B0606020202030204" pitchFamily="34" charset="0"/>
              </a:rPr>
              <a:t>51	z</a:t>
            </a:r>
          </a:p>
        </p:txBody>
      </p:sp>
      <p:sp>
        <p:nvSpPr>
          <p:cNvPr id="11332" name="Text Box 68"/>
          <p:cNvSpPr txBox="1">
            <a:spLocks noChangeArrowheads="1"/>
          </p:cNvSpPr>
          <p:nvPr/>
        </p:nvSpPr>
        <p:spPr bwMode="auto">
          <a:xfrm>
            <a:off x="5486400" y="4800600"/>
            <a:ext cx="966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Narrow" panose="020B0606020202030204" pitchFamily="34" charset="0"/>
              </a:rPr>
              <a:t>character</a:t>
            </a:r>
          </a:p>
          <a:p>
            <a:r>
              <a:rPr lang="en-US">
                <a:latin typeface="Arial Narrow" panose="020B0606020202030204" pitchFamily="34" charset="0"/>
              </a:rPr>
              <a:t>encoding</a:t>
            </a:r>
          </a:p>
        </p:txBody>
      </p:sp>
      <p:sp>
        <p:nvSpPr>
          <p:cNvPr id="11333" name="Rectangle 69"/>
          <p:cNvSpPr>
            <a:spLocks noChangeArrowheads="1"/>
          </p:cNvSpPr>
          <p:nvPr/>
        </p:nvSpPr>
        <p:spPr bwMode="auto">
          <a:xfrm>
            <a:off x="4648200" y="4800600"/>
            <a:ext cx="1828800" cy="20574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4" name="Line 70"/>
          <p:cNvSpPr>
            <a:spLocks noChangeShapeType="1"/>
          </p:cNvSpPr>
          <p:nvPr/>
        </p:nvSpPr>
        <p:spPr bwMode="auto">
          <a:xfrm>
            <a:off x="5486400" y="4800600"/>
            <a:ext cx="0" cy="2057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5" name="Text Box 71"/>
          <p:cNvSpPr txBox="1">
            <a:spLocks noChangeArrowheads="1"/>
          </p:cNvSpPr>
          <p:nvPr/>
        </p:nvSpPr>
        <p:spPr bwMode="auto">
          <a:xfrm>
            <a:off x="4800600" y="4800600"/>
            <a:ext cx="6334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Narrow" panose="020B0606020202030204" pitchFamily="34" charset="0"/>
              </a:rPr>
              <a:t>6-bit</a:t>
            </a:r>
          </a:p>
          <a:p>
            <a:r>
              <a:rPr lang="en-US">
                <a:latin typeface="Arial Narrow" panose="020B0606020202030204" pitchFamily="34" charset="0"/>
              </a:rPr>
              <a:t>value</a:t>
            </a:r>
          </a:p>
        </p:txBody>
      </p:sp>
      <p:sp>
        <p:nvSpPr>
          <p:cNvPr id="11336" name="Line 72"/>
          <p:cNvSpPr>
            <a:spLocks noChangeShapeType="1"/>
          </p:cNvSpPr>
          <p:nvPr/>
        </p:nvSpPr>
        <p:spPr bwMode="auto">
          <a:xfrm>
            <a:off x="4648200" y="5486400"/>
            <a:ext cx="1828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619679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2"/>
          <p:cNvSpPr>
            <a:spLocks noGrp="1"/>
          </p:cNvSpPr>
          <p:nvPr>
            <p:ph type="sldNum" sz="quarter" idx="10"/>
          </p:nvPr>
        </p:nvSpPr>
        <p:spPr>
          <a:xfrm>
            <a:off x="6096000" y="6645275"/>
            <a:ext cx="2667000" cy="365125"/>
          </a:xfrm>
        </p:spPr>
        <p:txBody>
          <a:bodyPr/>
          <a:lstStyle/>
          <a:p>
            <a:endParaRPr lang="en-US" dirty="0"/>
          </a:p>
        </p:txBody>
      </p:sp>
      <p:sp>
        <p:nvSpPr>
          <p:cNvPr id="12290" name="Rectangle 2"/>
          <p:cNvSpPr>
            <a:spLocks noGrp="1" noChangeArrowheads="1"/>
          </p:cNvSpPr>
          <p:nvPr>
            <p:ph type="title"/>
          </p:nvPr>
        </p:nvSpPr>
        <p:spPr/>
        <p:txBody>
          <a:bodyPr/>
          <a:lstStyle/>
          <a:p>
            <a:r>
              <a:rPr lang="en-US"/>
              <a:t>Combining services</a:t>
            </a:r>
          </a:p>
        </p:txBody>
      </p:sp>
      <p:sp>
        <p:nvSpPr>
          <p:cNvPr id="12291" name="Rectangle 3"/>
          <p:cNvSpPr>
            <a:spLocks noChangeArrowheads="1"/>
          </p:cNvSpPr>
          <p:nvPr/>
        </p:nvSpPr>
        <p:spPr bwMode="auto">
          <a:xfrm>
            <a:off x="2514600" y="1616075"/>
            <a:ext cx="1219200" cy="4572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r>
              <a:rPr lang="en-US" dirty="0">
                <a:latin typeface="Arial Narrow" panose="020B0606020202030204" pitchFamily="34" charset="0"/>
              </a:rPr>
              <a:t>X := file</a:t>
            </a:r>
          </a:p>
        </p:txBody>
      </p:sp>
      <p:sp>
        <p:nvSpPr>
          <p:cNvPr id="12292" name="AutoShape 4"/>
          <p:cNvSpPr>
            <a:spLocks noChangeArrowheads="1"/>
          </p:cNvSpPr>
          <p:nvPr/>
        </p:nvSpPr>
        <p:spPr bwMode="auto">
          <a:xfrm>
            <a:off x="2362200" y="2454275"/>
            <a:ext cx="1524000" cy="838200"/>
          </a:xfrm>
          <a:prstGeom prst="flowChartDecision">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r>
              <a:rPr lang="en-US" dirty="0">
                <a:latin typeface="Arial Narrow" panose="020B0606020202030204" pitchFamily="34" charset="0"/>
              </a:rPr>
              <a:t>signature?</a:t>
            </a:r>
          </a:p>
        </p:txBody>
      </p:sp>
      <p:sp>
        <p:nvSpPr>
          <p:cNvPr id="12293" name="Rectangle 5"/>
          <p:cNvSpPr>
            <a:spLocks noChangeArrowheads="1"/>
          </p:cNvSpPr>
          <p:nvPr/>
        </p:nvSpPr>
        <p:spPr bwMode="auto">
          <a:xfrm>
            <a:off x="2476500" y="3673475"/>
            <a:ext cx="1295400" cy="7620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r>
              <a:rPr lang="en-US" dirty="0">
                <a:latin typeface="Arial Narrow" panose="020B0606020202030204" pitchFamily="34" charset="0"/>
              </a:rPr>
              <a:t>compress</a:t>
            </a:r>
          </a:p>
          <a:p>
            <a:pPr algn="ctr"/>
            <a:r>
              <a:rPr lang="en-US" dirty="0">
                <a:latin typeface="Arial Narrow" panose="020B0606020202030204" pitchFamily="34" charset="0"/>
              </a:rPr>
              <a:t>X := Z(X)</a:t>
            </a:r>
          </a:p>
        </p:txBody>
      </p:sp>
      <p:sp>
        <p:nvSpPr>
          <p:cNvPr id="12294" name="AutoShape 6"/>
          <p:cNvSpPr>
            <a:spLocks noChangeArrowheads="1"/>
          </p:cNvSpPr>
          <p:nvPr/>
        </p:nvSpPr>
        <p:spPr bwMode="auto">
          <a:xfrm>
            <a:off x="2362200" y="4816475"/>
            <a:ext cx="1524000" cy="838200"/>
          </a:xfrm>
          <a:prstGeom prst="flowChartDecision">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r>
              <a:rPr lang="en-US" dirty="0">
                <a:latin typeface="Arial Narrow" panose="020B0606020202030204" pitchFamily="34" charset="0"/>
              </a:rPr>
              <a:t>encryption?</a:t>
            </a:r>
          </a:p>
        </p:txBody>
      </p:sp>
      <p:sp>
        <p:nvSpPr>
          <p:cNvPr id="12295" name="Rectangle 7"/>
          <p:cNvSpPr>
            <a:spLocks noChangeArrowheads="1"/>
          </p:cNvSpPr>
          <p:nvPr/>
        </p:nvSpPr>
        <p:spPr bwMode="auto">
          <a:xfrm>
            <a:off x="2362200" y="6035675"/>
            <a:ext cx="1524000" cy="7620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r>
              <a:rPr lang="en-US" dirty="0">
                <a:latin typeface="Arial Narrow" panose="020B0606020202030204" pitchFamily="34" charset="0"/>
              </a:rPr>
              <a:t>radix 64</a:t>
            </a:r>
          </a:p>
          <a:p>
            <a:pPr algn="ctr"/>
            <a:r>
              <a:rPr lang="en-US" dirty="0">
                <a:latin typeface="Arial Narrow" panose="020B0606020202030204" pitchFamily="34" charset="0"/>
              </a:rPr>
              <a:t>X := R64(X)</a:t>
            </a:r>
          </a:p>
        </p:txBody>
      </p:sp>
      <p:sp>
        <p:nvSpPr>
          <p:cNvPr id="12296" name="Rectangle 8"/>
          <p:cNvSpPr>
            <a:spLocks noChangeArrowheads="1"/>
          </p:cNvSpPr>
          <p:nvPr/>
        </p:nvSpPr>
        <p:spPr bwMode="auto">
          <a:xfrm>
            <a:off x="5105400" y="2454275"/>
            <a:ext cx="2514600" cy="7620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r>
              <a:rPr lang="en-US" dirty="0">
                <a:latin typeface="Arial Narrow" panose="020B0606020202030204" pitchFamily="34" charset="0"/>
              </a:rPr>
              <a:t>generate signature</a:t>
            </a:r>
          </a:p>
          <a:p>
            <a:pPr algn="ctr"/>
            <a:r>
              <a:rPr lang="en-US" dirty="0">
                <a:latin typeface="Arial Narrow" panose="020B0606020202030204" pitchFamily="34" charset="0"/>
              </a:rPr>
              <a:t>X := </a:t>
            </a:r>
            <a:r>
              <a:rPr lang="en-US" dirty="0">
                <a:latin typeface="Symbol" panose="05050102010706020507" pitchFamily="18" charset="2"/>
              </a:rPr>
              <a:t>s</a:t>
            </a:r>
            <a:r>
              <a:rPr lang="en-US" dirty="0">
                <a:latin typeface="Arial Narrow" panose="020B0606020202030204" pitchFamily="34" charset="0"/>
              </a:rPr>
              <a:t>(X) || X</a:t>
            </a:r>
          </a:p>
        </p:txBody>
      </p:sp>
      <p:sp>
        <p:nvSpPr>
          <p:cNvPr id="12297" name="Rectangle 9"/>
          <p:cNvSpPr>
            <a:spLocks noChangeArrowheads="1"/>
          </p:cNvSpPr>
          <p:nvPr/>
        </p:nvSpPr>
        <p:spPr bwMode="auto">
          <a:xfrm>
            <a:off x="5105400" y="4664075"/>
            <a:ext cx="2514600" cy="9144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wrap="none" anchor="ctr"/>
          <a:lstStyle/>
          <a:p>
            <a:pPr algn="ctr"/>
            <a:r>
              <a:rPr lang="en-US" dirty="0">
                <a:latin typeface="Arial Narrow" panose="020B0606020202030204" pitchFamily="34" charset="0"/>
              </a:rPr>
              <a:t>generate envelop</a:t>
            </a:r>
          </a:p>
          <a:p>
            <a:pPr algn="ctr"/>
            <a:r>
              <a:rPr lang="en-US" dirty="0">
                <a:latin typeface="Arial Narrow" panose="020B0606020202030204" pitchFamily="34" charset="0"/>
              </a:rPr>
              <a:t>X := {k}</a:t>
            </a:r>
            <a:r>
              <a:rPr lang="en-US" baseline="-25000" dirty="0" err="1">
                <a:latin typeface="Arial Narrow" panose="020B0606020202030204" pitchFamily="34" charset="0"/>
              </a:rPr>
              <a:t>Krcv</a:t>
            </a:r>
            <a:r>
              <a:rPr lang="en-US" dirty="0">
                <a:latin typeface="Arial Narrow" panose="020B0606020202030204" pitchFamily="34" charset="0"/>
              </a:rPr>
              <a:t> || {X}</a:t>
            </a:r>
            <a:r>
              <a:rPr lang="en-US" baseline="-25000" dirty="0">
                <a:latin typeface="Arial Narrow" panose="020B0606020202030204" pitchFamily="34" charset="0"/>
              </a:rPr>
              <a:t>k</a:t>
            </a:r>
            <a:endParaRPr lang="en-US" dirty="0">
              <a:latin typeface="Arial Narrow" panose="020B0606020202030204" pitchFamily="34" charset="0"/>
            </a:endParaRPr>
          </a:p>
        </p:txBody>
      </p:sp>
      <p:sp>
        <p:nvSpPr>
          <p:cNvPr id="12298" name="Line 10"/>
          <p:cNvSpPr>
            <a:spLocks noChangeShapeType="1"/>
          </p:cNvSpPr>
          <p:nvPr/>
        </p:nvSpPr>
        <p:spPr bwMode="auto">
          <a:xfrm>
            <a:off x="3124200" y="2073275"/>
            <a:ext cx="0" cy="381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9" name="Line 11"/>
          <p:cNvSpPr>
            <a:spLocks noChangeShapeType="1"/>
          </p:cNvSpPr>
          <p:nvPr/>
        </p:nvSpPr>
        <p:spPr bwMode="auto">
          <a:xfrm>
            <a:off x="3124200" y="3292475"/>
            <a:ext cx="0" cy="381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0" name="Line 12"/>
          <p:cNvSpPr>
            <a:spLocks noChangeShapeType="1"/>
          </p:cNvSpPr>
          <p:nvPr/>
        </p:nvSpPr>
        <p:spPr bwMode="auto">
          <a:xfrm>
            <a:off x="3124200" y="4435475"/>
            <a:ext cx="0" cy="381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1" name="Line 13"/>
          <p:cNvSpPr>
            <a:spLocks noChangeShapeType="1"/>
          </p:cNvSpPr>
          <p:nvPr/>
        </p:nvSpPr>
        <p:spPr bwMode="auto">
          <a:xfrm>
            <a:off x="3124200" y="5654675"/>
            <a:ext cx="0" cy="381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3" name="Line 15"/>
          <p:cNvSpPr>
            <a:spLocks noChangeShapeType="1"/>
          </p:cNvSpPr>
          <p:nvPr/>
        </p:nvSpPr>
        <p:spPr bwMode="auto">
          <a:xfrm>
            <a:off x="3886200" y="2911475"/>
            <a:ext cx="12192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4" name="Line 16"/>
          <p:cNvSpPr>
            <a:spLocks noChangeShapeType="1"/>
          </p:cNvSpPr>
          <p:nvPr/>
        </p:nvSpPr>
        <p:spPr bwMode="auto">
          <a:xfrm>
            <a:off x="6400800" y="3216275"/>
            <a:ext cx="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5" name="Line 17"/>
          <p:cNvSpPr>
            <a:spLocks noChangeShapeType="1"/>
          </p:cNvSpPr>
          <p:nvPr/>
        </p:nvSpPr>
        <p:spPr bwMode="auto">
          <a:xfrm flipH="1">
            <a:off x="3124200" y="3444875"/>
            <a:ext cx="32766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6" name="Line 18"/>
          <p:cNvSpPr>
            <a:spLocks noChangeShapeType="1"/>
          </p:cNvSpPr>
          <p:nvPr/>
        </p:nvSpPr>
        <p:spPr bwMode="auto">
          <a:xfrm>
            <a:off x="3886200" y="5273675"/>
            <a:ext cx="12192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7" name="Line 19"/>
          <p:cNvSpPr>
            <a:spLocks noChangeShapeType="1"/>
          </p:cNvSpPr>
          <p:nvPr/>
        </p:nvSpPr>
        <p:spPr bwMode="auto">
          <a:xfrm>
            <a:off x="6400800" y="5578475"/>
            <a:ext cx="0" cy="228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8" name="Line 20"/>
          <p:cNvSpPr>
            <a:spLocks noChangeShapeType="1"/>
          </p:cNvSpPr>
          <p:nvPr/>
        </p:nvSpPr>
        <p:spPr bwMode="auto">
          <a:xfrm flipH="1">
            <a:off x="3124200" y="5807075"/>
            <a:ext cx="32766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9" name="Text Box 21"/>
          <p:cNvSpPr txBox="1">
            <a:spLocks noChangeArrowheads="1"/>
          </p:cNvSpPr>
          <p:nvPr/>
        </p:nvSpPr>
        <p:spPr bwMode="auto">
          <a:xfrm>
            <a:off x="4191000" y="2605088"/>
            <a:ext cx="444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latin typeface="Arial Narrow" panose="020B0606020202030204" pitchFamily="34" charset="0"/>
              </a:rPr>
              <a:t>yes</a:t>
            </a:r>
          </a:p>
        </p:txBody>
      </p:sp>
      <p:sp>
        <p:nvSpPr>
          <p:cNvPr id="12310" name="Text Box 22"/>
          <p:cNvSpPr txBox="1">
            <a:spLocks noChangeArrowheads="1"/>
          </p:cNvSpPr>
          <p:nvPr/>
        </p:nvSpPr>
        <p:spPr bwMode="auto">
          <a:xfrm>
            <a:off x="4191000" y="4967288"/>
            <a:ext cx="444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latin typeface="Arial Narrow" panose="020B0606020202030204" pitchFamily="34" charset="0"/>
              </a:rPr>
              <a:t>yes</a:t>
            </a:r>
          </a:p>
        </p:txBody>
      </p:sp>
      <p:sp>
        <p:nvSpPr>
          <p:cNvPr id="12311" name="Text Box 23"/>
          <p:cNvSpPr txBox="1">
            <a:spLocks noChangeArrowheads="1"/>
          </p:cNvSpPr>
          <p:nvPr/>
        </p:nvSpPr>
        <p:spPr bwMode="auto">
          <a:xfrm>
            <a:off x="2743200" y="5576888"/>
            <a:ext cx="368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latin typeface="Arial Narrow" panose="020B0606020202030204" pitchFamily="34" charset="0"/>
              </a:rPr>
              <a:t>no</a:t>
            </a:r>
          </a:p>
        </p:txBody>
      </p:sp>
      <p:sp>
        <p:nvSpPr>
          <p:cNvPr id="12312" name="Text Box 24"/>
          <p:cNvSpPr txBox="1">
            <a:spLocks noChangeArrowheads="1"/>
          </p:cNvSpPr>
          <p:nvPr/>
        </p:nvSpPr>
        <p:spPr bwMode="auto">
          <a:xfrm>
            <a:off x="2743200" y="3214688"/>
            <a:ext cx="368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latin typeface="Arial Narrow" panose="020B0606020202030204" pitchFamily="34" charset="0"/>
              </a:rPr>
              <a:t>no</a:t>
            </a:r>
          </a:p>
        </p:txBody>
      </p:sp>
    </p:spTree>
    <p:extLst>
      <p:ext uri="{BB962C8B-B14F-4D97-AF65-F5344CB8AC3E}">
        <p14:creationId xmlns:p14="http://schemas.microsoft.com/office/powerpoint/2010/main" val="9403064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PGP message format</a:t>
            </a:r>
          </a:p>
        </p:txBody>
      </p:sp>
      <p:sp>
        <p:nvSpPr>
          <p:cNvPr id="13315" name="Rectangle 3"/>
          <p:cNvSpPr>
            <a:spLocks noChangeArrowheads="1"/>
          </p:cNvSpPr>
          <p:nvPr/>
        </p:nvSpPr>
        <p:spPr bwMode="auto">
          <a:xfrm>
            <a:off x="2971800" y="2590800"/>
            <a:ext cx="2362200" cy="16002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6" name="Rectangle 4"/>
          <p:cNvSpPr>
            <a:spLocks noChangeArrowheads="1"/>
          </p:cNvSpPr>
          <p:nvPr/>
        </p:nvSpPr>
        <p:spPr bwMode="auto">
          <a:xfrm>
            <a:off x="2971800" y="1828800"/>
            <a:ext cx="2362200" cy="7620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7" name="Rectangle 5"/>
          <p:cNvSpPr>
            <a:spLocks noChangeArrowheads="1"/>
          </p:cNvSpPr>
          <p:nvPr/>
        </p:nvSpPr>
        <p:spPr bwMode="auto">
          <a:xfrm>
            <a:off x="2971800" y="4191000"/>
            <a:ext cx="2362200" cy="22860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8" name="Text Box 6"/>
          <p:cNvSpPr txBox="1">
            <a:spLocks noChangeArrowheads="1"/>
          </p:cNvSpPr>
          <p:nvPr/>
        </p:nvSpPr>
        <p:spPr bwMode="auto">
          <a:xfrm>
            <a:off x="1752600" y="1905000"/>
            <a:ext cx="10556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600">
                <a:latin typeface="Arial Narrow" panose="020B0606020202030204" pitchFamily="34" charset="0"/>
              </a:rPr>
              <a:t>session key</a:t>
            </a:r>
          </a:p>
          <a:p>
            <a:pPr algn="r"/>
            <a:r>
              <a:rPr lang="en-US" sz="1600">
                <a:latin typeface="Arial Narrow" panose="020B0606020202030204" pitchFamily="34" charset="0"/>
              </a:rPr>
              <a:t>component</a:t>
            </a:r>
          </a:p>
        </p:txBody>
      </p:sp>
      <p:sp>
        <p:nvSpPr>
          <p:cNvPr id="13319" name="Text Box 7"/>
          <p:cNvSpPr txBox="1">
            <a:spLocks noChangeArrowheads="1"/>
          </p:cNvSpPr>
          <p:nvPr/>
        </p:nvSpPr>
        <p:spPr bwMode="auto">
          <a:xfrm>
            <a:off x="1905000" y="3276600"/>
            <a:ext cx="866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600">
                <a:latin typeface="Arial Narrow" panose="020B0606020202030204" pitchFamily="34" charset="0"/>
              </a:rPr>
              <a:t>signature</a:t>
            </a:r>
          </a:p>
        </p:txBody>
      </p:sp>
      <p:sp>
        <p:nvSpPr>
          <p:cNvPr id="13320" name="Text Box 8"/>
          <p:cNvSpPr txBox="1">
            <a:spLocks noChangeArrowheads="1"/>
          </p:cNvSpPr>
          <p:nvPr/>
        </p:nvSpPr>
        <p:spPr bwMode="auto">
          <a:xfrm>
            <a:off x="1949450" y="4876800"/>
            <a:ext cx="8588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600">
                <a:latin typeface="Arial Narrow" panose="020B0606020202030204" pitchFamily="34" charset="0"/>
              </a:rPr>
              <a:t>message</a:t>
            </a:r>
          </a:p>
        </p:txBody>
      </p:sp>
      <p:sp>
        <p:nvSpPr>
          <p:cNvPr id="13321" name="Line 9"/>
          <p:cNvSpPr>
            <a:spLocks noChangeShapeType="1"/>
          </p:cNvSpPr>
          <p:nvPr/>
        </p:nvSpPr>
        <p:spPr bwMode="auto">
          <a:xfrm>
            <a:off x="2819400" y="1828800"/>
            <a:ext cx="0" cy="7620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2" name="Line 10"/>
          <p:cNvSpPr>
            <a:spLocks noChangeShapeType="1"/>
          </p:cNvSpPr>
          <p:nvPr/>
        </p:nvSpPr>
        <p:spPr bwMode="auto">
          <a:xfrm>
            <a:off x="2819400" y="2590800"/>
            <a:ext cx="0" cy="16002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3" name="Line 11"/>
          <p:cNvSpPr>
            <a:spLocks noChangeShapeType="1"/>
          </p:cNvSpPr>
          <p:nvPr/>
        </p:nvSpPr>
        <p:spPr bwMode="auto">
          <a:xfrm>
            <a:off x="2819400" y="4191000"/>
            <a:ext cx="0" cy="22860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4" name="Text Box 12"/>
          <p:cNvSpPr txBox="1">
            <a:spLocks noChangeArrowheads="1"/>
          </p:cNvSpPr>
          <p:nvPr/>
        </p:nvSpPr>
        <p:spPr bwMode="auto">
          <a:xfrm>
            <a:off x="3600450" y="1797050"/>
            <a:ext cx="11509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latin typeface="Arial Narrow" panose="020B0606020202030204" pitchFamily="34" charset="0"/>
              </a:rPr>
              <a:t>key ID of K</a:t>
            </a:r>
            <a:r>
              <a:rPr lang="en-US" sz="1600" baseline="-25000">
                <a:latin typeface="Arial Narrow" panose="020B0606020202030204" pitchFamily="34" charset="0"/>
              </a:rPr>
              <a:t>rcv</a:t>
            </a:r>
            <a:endParaRPr lang="en-US" sz="1600">
              <a:latin typeface="Arial Narrow" panose="020B0606020202030204" pitchFamily="34" charset="0"/>
            </a:endParaRPr>
          </a:p>
        </p:txBody>
      </p:sp>
      <p:sp>
        <p:nvSpPr>
          <p:cNvPr id="13325" name="Line 13"/>
          <p:cNvSpPr>
            <a:spLocks noChangeShapeType="1"/>
          </p:cNvSpPr>
          <p:nvPr/>
        </p:nvSpPr>
        <p:spPr bwMode="auto">
          <a:xfrm>
            <a:off x="2971800" y="2133600"/>
            <a:ext cx="2362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6" name="Text Box 14"/>
          <p:cNvSpPr txBox="1">
            <a:spLocks noChangeArrowheads="1"/>
          </p:cNvSpPr>
          <p:nvPr/>
        </p:nvSpPr>
        <p:spPr bwMode="auto">
          <a:xfrm>
            <a:off x="3582988" y="2209800"/>
            <a:ext cx="1185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latin typeface="Arial Narrow" panose="020B0606020202030204" pitchFamily="34" charset="0"/>
              </a:rPr>
              <a:t>session key k</a:t>
            </a:r>
          </a:p>
        </p:txBody>
      </p:sp>
      <p:sp>
        <p:nvSpPr>
          <p:cNvPr id="13327" name="Line 15"/>
          <p:cNvSpPr>
            <a:spLocks noChangeShapeType="1"/>
          </p:cNvSpPr>
          <p:nvPr/>
        </p:nvSpPr>
        <p:spPr bwMode="auto">
          <a:xfrm>
            <a:off x="2971800" y="2895600"/>
            <a:ext cx="2362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8" name="Line 16"/>
          <p:cNvSpPr>
            <a:spLocks noChangeShapeType="1"/>
          </p:cNvSpPr>
          <p:nvPr/>
        </p:nvSpPr>
        <p:spPr bwMode="auto">
          <a:xfrm>
            <a:off x="2971800" y="3238500"/>
            <a:ext cx="2362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9" name="Line 17"/>
          <p:cNvSpPr>
            <a:spLocks noChangeShapeType="1"/>
          </p:cNvSpPr>
          <p:nvPr/>
        </p:nvSpPr>
        <p:spPr bwMode="auto">
          <a:xfrm>
            <a:off x="2971800" y="3581400"/>
            <a:ext cx="2362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0" name="Text Box 18"/>
          <p:cNvSpPr txBox="1">
            <a:spLocks noChangeArrowheads="1"/>
          </p:cNvSpPr>
          <p:nvPr/>
        </p:nvSpPr>
        <p:spPr bwMode="auto">
          <a:xfrm>
            <a:off x="3700463" y="2590800"/>
            <a:ext cx="949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latin typeface="Arial Narrow" panose="020B0606020202030204" pitchFamily="34" charset="0"/>
              </a:rPr>
              <a:t>timestamp</a:t>
            </a:r>
          </a:p>
        </p:txBody>
      </p:sp>
      <p:sp>
        <p:nvSpPr>
          <p:cNvPr id="13331" name="Text Box 19"/>
          <p:cNvSpPr txBox="1">
            <a:spLocks noChangeArrowheads="1"/>
          </p:cNvSpPr>
          <p:nvPr/>
        </p:nvSpPr>
        <p:spPr bwMode="auto">
          <a:xfrm>
            <a:off x="3584575" y="2895600"/>
            <a:ext cx="1182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latin typeface="Arial Narrow" panose="020B0606020202030204" pitchFamily="34" charset="0"/>
              </a:rPr>
              <a:t>key ID of K</a:t>
            </a:r>
            <a:r>
              <a:rPr lang="en-US" sz="1600" baseline="-25000">
                <a:latin typeface="Arial Narrow" panose="020B0606020202030204" pitchFamily="34" charset="0"/>
              </a:rPr>
              <a:t>snd</a:t>
            </a:r>
            <a:endParaRPr lang="en-US" sz="1600">
              <a:latin typeface="Arial Narrow" panose="020B0606020202030204" pitchFamily="34" charset="0"/>
            </a:endParaRPr>
          </a:p>
        </p:txBody>
      </p:sp>
      <p:sp>
        <p:nvSpPr>
          <p:cNvPr id="13332" name="Text Box 20"/>
          <p:cNvSpPr txBox="1">
            <a:spLocks noChangeArrowheads="1"/>
          </p:cNvSpPr>
          <p:nvPr/>
        </p:nvSpPr>
        <p:spPr bwMode="auto">
          <a:xfrm>
            <a:off x="3124200" y="3276600"/>
            <a:ext cx="2103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latin typeface="Arial Narrow" panose="020B0606020202030204" pitchFamily="34" charset="0"/>
              </a:rPr>
              <a:t>leading two octets of hash</a:t>
            </a:r>
          </a:p>
        </p:txBody>
      </p:sp>
      <p:sp>
        <p:nvSpPr>
          <p:cNvPr id="13333" name="Text Box 21"/>
          <p:cNvSpPr txBox="1">
            <a:spLocks noChangeArrowheads="1"/>
          </p:cNvSpPr>
          <p:nvPr/>
        </p:nvSpPr>
        <p:spPr bwMode="auto">
          <a:xfrm>
            <a:off x="3886200" y="3657600"/>
            <a:ext cx="544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latin typeface="Arial Narrow" panose="020B0606020202030204" pitchFamily="34" charset="0"/>
              </a:rPr>
              <a:t>hash</a:t>
            </a:r>
          </a:p>
        </p:txBody>
      </p:sp>
      <p:sp>
        <p:nvSpPr>
          <p:cNvPr id="13334" name="Line 22"/>
          <p:cNvSpPr>
            <a:spLocks noChangeShapeType="1"/>
          </p:cNvSpPr>
          <p:nvPr/>
        </p:nvSpPr>
        <p:spPr bwMode="auto">
          <a:xfrm>
            <a:off x="2971800" y="4540250"/>
            <a:ext cx="2362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5" name="Line 23"/>
          <p:cNvSpPr>
            <a:spLocks noChangeShapeType="1"/>
          </p:cNvSpPr>
          <p:nvPr/>
        </p:nvSpPr>
        <p:spPr bwMode="auto">
          <a:xfrm>
            <a:off x="2971800" y="4845050"/>
            <a:ext cx="2362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6" name="Text Box 24"/>
          <p:cNvSpPr txBox="1">
            <a:spLocks noChangeArrowheads="1"/>
          </p:cNvSpPr>
          <p:nvPr/>
        </p:nvSpPr>
        <p:spPr bwMode="auto">
          <a:xfrm>
            <a:off x="3770313" y="4235450"/>
            <a:ext cx="809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latin typeface="Arial Narrow" panose="020B0606020202030204" pitchFamily="34" charset="0"/>
              </a:rPr>
              <a:t>filename</a:t>
            </a:r>
          </a:p>
        </p:txBody>
      </p:sp>
      <p:sp>
        <p:nvSpPr>
          <p:cNvPr id="13337" name="Text Box 25"/>
          <p:cNvSpPr txBox="1">
            <a:spLocks noChangeArrowheads="1"/>
          </p:cNvSpPr>
          <p:nvPr/>
        </p:nvSpPr>
        <p:spPr bwMode="auto">
          <a:xfrm>
            <a:off x="3700463" y="4540250"/>
            <a:ext cx="949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latin typeface="Arial Narrow" panose="020B0606020202030204" pitchFamily="34" charset="0"/>
              </a:rPr>
              <a:t>timestamp</a:t>
            </a:r>
          </a:p>
        </p:txBody>
      </p:sp>
      <p:sp>
        <p:nvSpPr>
          <p:cNvPr id="13338" name="Text Box 26"/>
          <p:cNvSpPr txBox="1">
            <a:spLocks noChangeArrowheads="1"/>
          </p:cNvSpPr>
          <p:nvPr/>
        </p:nvSpPr>
        <p:spPr bwMode="auto">
          <a:xfrm>
            <a:off x="3922713" y="5378450"/>
            <a:ext cx="5064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latin typeface="Arial Narrow" panose="020B0606020202030204" pitchFamily="34" charset="0"/>
              </a:rPr>
              <a:t>data</a:t>
            </a:r>
          </a:p>
        </p:txBody>
      </p:sp>
      <p:sp>
        <p:nvSpPr>
          <p:cNvPr id="13339" name="Rectangle 27"/>
          <p:cNvSpPr>
            <a:spLocks noChangeArrowheads="1"/>
          </p:cNvSpPr>
          <p:nvPr/>
        </p:nvSpPr>
        <p:spPr bwMode="auto">
          <a:xfrm>
            <a:off x="5486400" y="21336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0" name="Text Box 28"/>
          <p:cNvSpPr txBox="1">
            <a:spLocks noChangeArrowheads="1"/>
          </p:cNvSpPr>
          <p:nvPr/>
        </p:nvSpPr>
        <p:spPr bwMode="auto">
          <a:xfrm rot="-5400000">
            <a:off x="5414168" y="2212182"/>
            <a:ext cx="569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latin typeface="Arial Narrow" panose="020B0606020202030204" pitchFamily="34" charset="0"/>
              </a:rPr>
              <a:t>{ }</a:t>
            </a:r>
            <a:r>
              <a:rPr lang="en-US" sz="1600" baseline="-25000">
                <a:latin typeface="Arial Narrow" panose="020B0606020202030204" pitchFamily="34" charset="0"/>
              </a:rPr>
              <a:t>Krcv</a:t>
            </a:r>
            <a:endParaRPr lang="en-US" sz="1600">
              <a:latin typeface="Times New Roman" panose="02020603050405020304" pitchFamily="18" charset="0"/>
            </a:endParaRPr>
          </a:p>
        </p:txBody>
      </p:sp>
      <p:sp>
        <p:nvSpPr>
          <p:cNvPr id="13342" name="Rectangle 30"/>
          <p:cNvSpPr>
            <a:spLocks noChangeArrowheads="1"/>
          </p:cNvSpPr>
          <p:nvPr/>
        </p:nvSpPr>
        <p:spPr bwMode="auto">
          <a:xfrm>
            <a:off x="5486400" y="3581400"/>
            <a:ext cx="457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3" name="Text Box 31"/>
          <p:cNvSpPr txBox="1">
            <a:spLocks noChangeArrowheads="1"/>
          </p:cNvSpPr>
          <p:nvPr/>
        </p:nvSpPr>
        <p:spPr bwMode="auto">
          <a:xfrm rot="-5400000">
            <a:off x="5347494" y="3747294"/>
            <a:ext cx="7032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latin typeface="Arial Narrow" panose="020B0606020202030204" pitchFamily="34" charset="0"/>
              </a:rPr>
              <a:t>{ }</a:t>
            </a:r>
            <a:r>
              <a:rPr lang="en-US" sz="1600" baseline="-25000">
                <a:latin typeface="Arial Narrow" panose="020B0606020202030204" pitchFamily="34" charset="0"/>
              </a:rPr>
              <a:t>Ksnd</a:t>
            </a:r>
            <a:r>
              <a:rPr lang="en-US" sz="1600" baseline="30000">
                <a:latin typeface="Arial Narrow" panose="020B0606020202030204" pitchFamily="34" charset="0"/>
              </a:rPr>
              <a:t>-1</a:t>
            </a:r>
            <a:endParaRPr lang="en-US" sz="1600">
              <a:latin typeface="Times New Roman" panose="02020603050405020304" pitchFamily="18" charset="0"/>
            </a:endParaRPr>
          </a:p>
        </p:txBody>
      </p:sp>
      <p:sp>
        <p:nvSpPr>
          <p:cNvPr id="13344" name="Rectangle 32"/>
          <p:cNvSpPr>
            <a:spLocks noChangeArrowheads="1"/>
          </p:cNvSpPr>
          <p:nvPr/>
        </p:nvSpPr>
        <p:spPr bwMode="auto">
          <a:xfrm>
            <a:off x="5943600" y="2590800"/>
            <a:ext cx="457200" cy="3886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5" name="Rectangle 33"/>
          <p:cNvSpPr>
            <a:spLocks noChangeArrowheads="1"/>
          </p:cNvSpPr>
          <p:nvPr/>
        </p:nvSpPr>
        <p:spPr bwMode="auto">
          <a:xfrm>
            <a:off x="6400800" y="2590800"/>
            <a:ext cx="457200" cy="3886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6" name="Rectangle 34"/>
          <p:cNvSpPr>
            <a:spLocks noChangeArrowheads="1"/>
          </p:cNvSpPr>
          <p:nvPr/>
        </p:nvSpPr>
        <p:spPr bwMode="auto">
          <a:xfrm>
            <a:off x="6858000" y="1828800"/>
            <a:ext cx="457200" cy="4648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8" name="Text Box 36"/>
          <p:cNvSpPr txBox="1">
            <a:spLocks noChangeArrowheads="1"/>
          </p:cNvSpPr>
          <p:nvPr/>
        </p:nvSpPr>
        <p:spPr bwMode="auto">
          <a:xfrm rot="-5400000">
            <a:off x="6369843" y="4495007"/>
            <a:ext cx="3984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latin typeface="Arial Narrow" panose="020B0606020202030204" pitchFamily="34" charset="0"/>
              </a:rPr>
              <a:t>{ }</a:t>
            </a:r>
            <a:r>
              <a:rPr lang="en-US" sz="1600" baseline="-25000">
                <a:latin typeface="Arial Narrow" panose="020B0606020202030204" pitchFamily="34" charset="0"/>
              </a:rPr>
              <a:t>k</a:t>
            </a:r>
            <a:endParaRPr lang="en-US" sz="1600">
              <a:latin typeface="Times New Roman" panose="02020603050405020304" pitchFamily="18" charset="0"/>
            </a:endParaRPr>
          </a:p>
        </p:txBody>
      </p:sp>
      <p:sp>
        <p:nvSpPr>
          <p:cNvPr id="13349" name="Text Box 37"/>
          <p:cNvSpPr txBox="1">
            <a:spLocks noChangeArrowheads="1"/>
          </p:cNvSpPr>
          <p:nvPr/>
        </p:nvSpPr>
        <p:spPr bwMode="auto">
          <a:xfrm rot="-5400000">
            <a:off x="5966618" y="4495007"/>
            <a:ext cx="442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latin typeface="Arial Narrow" panose="020B0606020202030204" pitchFamily="34" charset="0"/>
              </a:rPr>
              <a:t>ZIP</a:t>
            </a:r>
            <a:endParaRPr lang="en-US" sz="1600">
              <a:latin typeface="Times New Roman" panose="02020603050405020304" pitchFamily="18" charset="0"/>
            </a:endParaRPr>
          </a:p>
        </p:txBody>
      </p:sp>
      <p:sp>
        <p:nvSpPr>
          <p:cNvPr id="13350" name="Text Box 38"/>
          <p:cNvSpPr txBox="1">
            <a:spLocks noChangeArrowheads="1"/>
          </p:cNvSpPr>
          <p:nvPr/>
        </p:nvSpPr>
        <p:spPr bwMode="auto">
          <a:xfrm rot="-5400000">
            <a:off x="6858000" y="4495800"/>
            <a:ext cx="488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600">
                <a:latin typeface="Arial Narrow" panose="020B0606020202030204" pitchFamily="34" charset="0"/>
              </a:rPr>
              <a:t>R64</a:t>
            </a:r>
            <a:endParaRPr lang="en-US" sz="1600">
              <a:latin typeface="Times New Roman" panose="02020603050405020304" pitchFamily="18" charset="0"/>
            </a:endParaRPr>
          </a:p>
        </p:txBody>
      </p:sp>
    </p:spTree>
    <p:extLst>
      <p:ext uri="{BB962C8B-B14F-4D97-AF65-F5344CB8AC3E}">
        <p14:creationId xmlns:p14="http://schemas.microsoft.com/office/powerpoint/2010/main" val="3134197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IP Security – </a:t>
            </a:r>
            <a:r>
              <a:rPr lang="en-US" dirty="0" err="1"/>
              <a:t>tt</a:t>
            </a:r>
            <a:br>
              <a:rPr lang="en-US" dirty="0"/>
            </a:br>
            <a:r>
              <a:rPr lang="en-US" sz="3600" dirty="0" err="1"/>
              <a:t>Tổng</a:t>
            </a:r>
            <a:r>
              <a:rPr lang="en-US" sz="3600" dirty="0"/>
              <a:t> </a:t>
            </a:r>
            <a:r>
              <a:rPr lang="en-US" sz="3600" dirty="0" err="1"/>
              <a:t>quan</a:t>
            </a:r>
            <a:endParaRPr lang="en-US" sz="3600" dirty="0"/>
          </a:p>
        </p:txBody>
      </p:sp>
      <p:sp>
        <p:nvSpPr>
          <p:cNvPr id="3" name="Content Placeholder 2"/>
          <p:cNvSpPr>
            <a:spLocks noGrp="1"/>
          </p:cNvSpPr>
          <p:nvPr>
            <p:ph sz="quarter" idx="1"/>
          </p:nvPr>
        </p:nvSpPr>
        <p:spPr>
          <a:xfrm>
            <a:off x="612648" y="1600200"/>
            <a:ext cx="8378952" cy="5029200"/>
          </a:xfrm>
        </p:spPr>
        <p:txBody>
          <a:bodyPr>
            <a:normAutofit/>
          </a:bodyPr>
          <a:lstStyle/>
          <a:p>
            <a:pPr algn="just">
              <a:spcAft>
                <a:spcPct val="20000"/>
              </a:spcAft>
              <a:defRPr/>
            </a:pPr>
            <a:r>
              <a:rPr lang="en-US" sz="2400" dirty="0" err="1"/>
              <a:t>Ứng</a:t>
            </a:r>
            <a:r>
              <a:rPr lang="en-US" sz="2400" dirty="0"/>
              <a:t> </a:t>
            </a:r>
            <a:r>
              <a:rPr lang="en-US" sz="2400" dirty="0" err="1"/>
              <a:t>dụng</a:t>
            </a:r>
            <a:r>
              <a:rPr lang="en-US" sz="2400" dirty="0"/>
              <a:t> </a:t>
            </a:r>
            <a:r>
              <a:rPr lang="en-US" sz="2400" dirty="0" err="1"/>
              <a:t>của</a:t>
            </a:r>
            <a:r>
              <a:rPr lang="en-US" sz="2400" dirty="0"/>
              <a:t> IPsec:</a:t>
            </a:r>
          </a:p>
          <a:p>
            <a:pPr lvl="1" algn="just">
              <a:spcAft>
                <a:spcPct val="20000"/>
              </a:spcAft>
              <a:defRPr/>
            </a:pPr>
            <a:r>
              <a:rPr lang="en-US" dirty="0" err="1"/>
              <a:t>Bảo</a:t>
            </a:r>
            <a:r>
              <a:rPr lang="en-US" dirty="0"/>
              <a:t> </a:t>
            </a:r>
            <a:r>
              <a:rPr lang="en-US" dirty="0" err="1"/>
              <a:t>mật</a:t>
            </a:r>
            <a:r>
              <a:rPr lang="en-US" dirty="0"/>
              <a:t> </a:t>
            </a:r>
            <a:r>
              <a:rPr lang="en-US" dirty="0" err="1"/>
              <a:t>kết</a:t>
            </a:r>
            <a:r>
              <a:rPr lang="en-US" dirty="0"/>
              <a:t> </a:t>
            </a:r>
            <a:r>
              <a:rPr lang="en-US" dirty="0" err="1"/>
              <a:t>nối</a:t>
            </a:r>
            <a:r>
              <a:rPr lang="en-US" dirty="0"/>
              <a:t> </a:t>
            </a:r>
            <a:r>
              <a:rPr lang="en-US" dirty="0" err="1"/>
              <a:t>giữa</a:t>
            </a:r>
            <a:r>
              <a:rPr lang="en-US" dirty="0"/>
              <a:t> </a:t>
            </a:r>
            <a:r>
              <a:rPr lang="en-US" dirty="0" err="1"/>
              <a:t>các</a:t>
            </a:r>
            <a:r>
              <a:rPr lang="en-US" dirty="0"/>
              <a:t> chi </a:t>
            </a:r>
            <a:r>
              <a:rPr lang="en-US" dirty="0" err="1"/>
              <a:t>nhánh</a:t>
            </a:r>
            <a:r>
              <a:rPr lang="en-US" dirty="0"/>
              <a:t> </a:t>
            </a:r>
            <a:r>
              <a:rPr lang="en-US" dirty="0" err="1"/>
              <a:t>văn</a:t>
            </a:r>
            <a:r>
              <a:rPr lang="en-US" dirty="0"/>
              <a:t> </a:t>
            </a:r>
            <a:r>
              <a:rPr lang="en-US" dirty="0" err="1"/>
              <a:t>phòng</a:t>
            </a:r>
            <a:r>
              <a:rPr lang="en-US" dirty="0"/>
              <a:t> qua Internet.</a:t>
            </a:r>
          </a:p>
          <a:p>
            <a:pPr lvl="1" algn="just">
              <a:spcAft>
                <a:spcPct val="20000"/>
              </a:spcAft>
              <a:defRPr/>
            </a:pPr>
            <a:r>
              <a:rPr lang="en-US" dirty="0" err="1"/>
              <a:t>Bảo</a:t>
            </a:r>
            <a:r>
              <a:rPr lang="en-US" dirty="0"/>
              <a:t> </a:t>
            </a:r>
            <a:r>
              <a:rPr lang="en-US" dirty="0" err="1"/>
              <a:t>mật</a:t>
            </a:r>
            <a:r>
              <a:rPr lang="en-US" dirty="0"/>
              <a:t> </a:t>
            </a:r>
            <a:r>
              <a:rPr lang="en-US" dirty="0" err="1"/>
              <a:t>truy</a:t>
            </a:r>
            <a:r>
              <a:rPr lang="en-US" dirty="0"/>
              <a:t> </a:t>
            </a:r>
            <a:r>
              <a:rPr lang="en-US" dirty="0" err="1"/>
              <a:t>cập</a:t>
            </a:r>
            <a:r>
              <a:rPr lang="en-US" dirty="0"/>
              <a:t> </a:t>
            </a:r>
            <a:r>
              <a:rPr lang="en-US" dirty="0" err="1"/>
              <a:t>từ</a:t>
            </a:r>
            <a:r>
              <a:rPr lang="en-US" dirty="0"/>
              <a:t> </a:t>
            </a:r>
            <a:r>
              <a:rPr lang="en-US" dirty="0" err="1"/>
              <a:t>xa</a:t>
            </a:r>
            <a:r>
              <a:rPr lang="en-US" dirty="0"/>
              <a:t> qua Internet.</a:t>
            </a:r>
          </a:p>
          <a:p>
            <a:pPr lvl="1" algn="just">
              <a:spcAft>
                <a:spcPct val="20000"/>
              </a:spcAft>
              <a:defRPr/>
            </a:pPr>
            <a:r>
              <a:rPr lang="en-US" dirty="0" err="1"/>
              <a:t>Thực</a:t>
            </a:r>
            <a:r>
              <a:rPr lang="en-US" dirty="0"/>
              <a:t> </a:t>
            </a:r>
            <a:r>
              <a:rPr lang="en-US" dirty="0" err="1"/>
              <a:t>hiện</a:t>
            </a:r>
            <a:r>
              <a:rPr lang="en-US" dirty="0"/>
              <a:t> </a:t>
            </a:r>
            <a:r>
              <a:rPr lang="en-US" dirty="0" err="1"/>
              <a:t>những</a:t>
            </a:r>
            <a:r>
              <a:rPr lang="en-US" dirty="0"/>
              <a:t> </a:t>
            </a:r>
            <a:r>
              <a:rPr lang="en-US" dirty="0" err="1"/>
              <a:t>kết</a:t>
            </a:r>
            <a:r>
              <a:rPr lang="en-US" dirty="0"/>
              <a:t> </a:t>
            </a:r>
            <a:r>
              <a:rPr lang="en-US" dirty="0" err="1"/>
              <a:t>nối</a:t>
            </a:r>
            <a:r>
              <a:rPr lang="en-US" dirty="0"/>
              <a:t> Intranet </a:t>
            </a:r>
            <a:r>
              <a:rPr lang="en-US" dirty="0" err="1"/>
              <a:t>và</a:t>
            </a:r>
            <a:r>
              <a:rPr lang="en-US" dirty="0"/>
              <a:t> Extranet </a:t>
            </a:r>
            <a:r>
              <a:rPr lang="en-US" dirty="0" err="1"/>
              <a:t>với</a:t>
            </a:r>
            <a:r>
              <a:rPr lang="en-US" dirty="0"/>
              <a:t> </a:t>
            </a:r>
            <a:r>
              <a:rPr lang="en-US" dirty="0" err="1"/>
              <a:t>các</a:t>
            </a:r>
            <a:r>
              <a:rPr lang="en-US" dirty="0"/>
              <a:t> </a:t>
            </a:r>
            <a:r>
              <a:rPr lang="en-US" dirty="0" err="1"/>
              <a:t>đối</a:t>
            </a:r>
            <a:r>
              <a:rPr lang="en-US" dirty="0"/>
              <a:t> </a:t>
            </a:r>
            <a:r>
              <a:rPr lang="en-US" dirty="0" err="1"/>
              <a:t>tác</a:t>
            </a:r>
            <a:r>
              <a:rPr lang="en-US" dirty="0"/>
              <a:t> (Partners).</a:t>
            </a:r>
          </a:p>
          <a:p>
            <a:pPr lvl="1" algn="just">
              <a:spcAft>
                <a:spcPct val="20000"/>
              </a:spcAft>
              <a:defRPr/>
            </a:pPr>
            <a:r>
              <a:rPr lang="en-US" dirty="0" err="1"/>
              <a:t>Nâng</a:t>
            </a:r>
            <a:r>
              <a:rPr lang="en-US" dirty="0"/>
              <a:t> </a:t>
            </a:r>
            <a:r>
              <a:rPr lang="en-US" dirty="0" err="1"/>
              <a:t>cao</a:t>
            </a:r>
            <a:r>
              <a:rPr lang="en-US" dirty="0"/>
              <a:t> </a:t>
            </a:r>
            <a:r>
              <a:rPr lang="en-US" dirty="0" err="1"/>
              <a:t>tính</a:t>
            </a:r>
            <a:r>
              <a:rPr lang="en-US" dirty="0"/>
              <a:t> </a:t>
            </a:r>
            <a:r>
              <a:rPr lang="en-US" dirty="0" err="1"/>
              <a:t>bảo</a:t>
            </a:r>
            <a:r>
              <a:rPr lang="en-US" dirty="0"/>
              <a:t> </a:t>
            </a:r>
            <a:r>
              <a:rPr lang="en-US" dirty="0" err="1"/>
              <a:t>mật</a:t>
            </a:r>
            <a:r>
              <a:rPr lang="en-US" dirty="0"/>
              <a:t> </a:t>
            </a:r>
            <a:r>
              <a:rPr lang="en-US" dirty="0" err="1"/>
              <a:t>trong</a:t>
            </a:r>
            <a:r>
              <a:rPr lang="en-US" dirty="0"/>
              <a:t> </a:t>
            </a:r>
            <a:r>
              <a:rPr lang="en-US" dirty="0" err="1"/>
              <a:t>thương</a:t>
            </a:r>
            <a:r>
              <a:rPr lang="en-US" dirty="0"/>
              <a:t> </a:t>
            </a:r>
            <a:r>
              <a:rPr lang="en-US" dirty="0" err="1"/>
              <a:t>mại</a:t>
            </a:r>
            <a:r>
              <a:rPr lang="en-US" dirty="0"/>
              <a:t> </a:t>
            </a:r>
            <a:r>
              <a:rPr lang="en-US" dirty="0" err="1"/>
              <a:t>điện</a:t>
            </a:r>
            <a:r>
              <a:rPr lang="en-US" dirty="0"/>
              <a:t> </a:t>
            </a:r>
            <a:r>
              <a:rPr lang="en-US" dirty="0" err="1"/>
              <a:t>tử</a:t>
            </a:r>
            <a:r>
              <a:rPr lang="en-US" sz="2200" dirty="0"/>
              <a:t>.</a:t>
            </a:r>
            <a:endParaRPr lang="en-US" dirty="0"/>
          </a:p>
          <a:p>
            <a:pPr marL="0" indent="0" algn="just">
              <a:buNone/>
            </a:pP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5</a:t>
            </a:fld>
            <a:endParaRPr lang="en-US" dirty="0">
              <a:solidFill>
                <a:srgbClr val="FFFFFF"/>
              </a:solidFill>
            </a:endParaRPr>
          </a:p>
        </p:txBody>
      </p:sp>
      <p:sp>
        <p:nvSpPr>
          <p:cNvPr id="6"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37523568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8F737B76-00B0-4B97-8AC7-67EE695BF44A}" type="slidenum">
              <a:rPr lang="en-US"/>
              <a:pPr/>
              <a:t>50</a:t>
            </a:fld>
            <a:endParaRPr lang="en-US"/>
          </a:p>
        </p:txBody>
      </p:sp>
      <p:sp>
        <p:nvSpPr>
          <p:cNvPr id="22530" name="Rectangle 1026"/>
          <p:cNvSpPr>
            <a:spLocks noGrp="1" noChangeArrowheads="1"/>
          </p:cNvSpPr>
          <p:nvPr>
            <p:ph type="title"/>
          </p:nvPr>
        </p:nvSpPr>
        <p:spPr/>
        <p:txBody>
          <a:bodyPr/>
          <a:lstStyle/>
          <a:p>
            <a:r>
              <a:rPr lang="en-US"/>
              <a:t>Key IDs</a:t>
            </a:r>
          </a:p>
        </p:txBody>
      </p:sp>
      <p:sp>
        <p:nvSpPr>
          <p:cNvPr id="22531" name="Rectangle 1027"/>
          <p:cNvSpPr>
            <a:spLocks noGrp="1" noChangeArrowheads="1"/>
          </p:cNvSpPr>
          <p:nvPr>
            <p:ph type="body" idx="1"/>
          </p:nvPr>
        </p:nvSpPr>
        <p:spPr/>
        <p:txBody>
          <a:bodyPr>
            <a:normAutofit fontScale="92500"/>
          </a:bodyPr>
          <a:lstStyle/>
          <a:p>
            <a:r>
              <a:rPr lang="en-US"/>
              <a:t>a user may have several public key – private key pairs</a:t>
            </a:r>
          </a:p>
          <a:p>
            <a:pPr lvl="1"/>
            <a:r>
              <a:rPr lang="en-US"/>
              <a:t>which private key to use to decrypt the session key?</a:t>
            </a:r>
          </a:p>
          <a:p>
            <a:pPr lvl="1"/>
            <a:r>
              <a:rPr lang="en-US"/>
              <a:t>which public key to use to verify a signature?</a:t>
            </a:r>
          </a:p>
          <a:p>
            <a:r>
              <a:rPr lang="en-US"/>
              <a:t>transmitting the whole public key would be wasteful</a:t>
            </a:r>
          </a:p>
          <a:p>
            <a:r>
              <a:rPr lang="en-US"/>
              <a:t>associating a random ID to a public key would result in management burden</a:t>
            </a:r>
          </a:p>
          <a:p>
            <a:r>
              <a:rPr lang="en-US"/>
              <a:t>PGP key ID: least significant 64 bits of the public key</a:t>
            </a:r>
          </a:p>
          <a:p>
            <a:pPr lvl="1"/>
            <a:r>
              <a:rPr lang="en-US"/>
              <a:t>unique within a user with very high probability</a:t>
            </a:r>
          </a:p>
        </p:txBody>
      </p:sp>
    </p:spTree>
    <p:extLst>
      <p:ext uri="{BB962C8B-B14F-4D97-AF65-F5344CB8AC3E}">
        <p14:creationId xmlns:p14="http://schemas.microsoft.com/office/powerpoint/2010/main" val="17327781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Pretty Good Privacy (PGP)</a:t>
            </a:r>
            <a:br>
              <a:rPr lang="en-US" dirty="0"/>
            </a:br>
            <a:r>
              <a:rPr lang="en-US" sz="3600" dirty="0" err="1"/>
              <a:t>Các</a:t>
            </a:r>
            <a:r>
              <a:rPr lang="en-US" sz="3600" dirty="0"/>
              <a:t> </a:t>
            </a:r>
            <a:r>
              <a:rPr lang="en-US" sz="3600" dirty="0" err="1"/>
              <a:t>chức</a:t>
            </a:r>
            <a:r>
              <a:rPr lang="en-US" sz="3600" dirty="0"/>
              <a:t> </a:t>
            </a:r>
            <a:r>
              <a:rPr lang="en-US" sz="3600" dirty="0" err="1"/>
              <a:t>năng</a:t>
            </a:r>
            <a:r>
              <a:rPr lang="en-US" sz="3600" dirty="0"/>
              <a:t> </a:t>
            </a:r>
            <a:r>
              <a:rPr lang="en-US" sz="3600" dirty="0" err="1"/>
              <a:t>của</a:t>
            </a:r>
            <a:r>
              <a:rPr lang="en-US" sz="3600" dirty="0"/>
              <a:t> PGP</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51</a:t>
            </a:fld>
            <a:endParaRPr lang="en-US" dirty="0">
              <a:solidFill>
                <a:srgbClr val="FFFFFF"/>
              </a:solidFill>
            </a:endParaRPr>
          </a:p>
        </p:txBody>
      </p:sp>
      <p:sp>
        <p:nvSpPr>
          <p:cNvPr id="3" name="Content Placeholder 2"/>
          <p:cNvSpPr>
            <a:spLocks noGrp="1"/>
          </p:cNvSpPr>
          <p:nvPr>
            <p:ph sz="quarter" idx="1"/>
          </p:nvPr>
        </p:nvSpPr>
        <p:spPr/>
        <p:txBody>
          <a:bodyPr/>
          <a:lstStyle/>
          <a:p>
            <a:endParaRPr lang="en-US"/>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1538163"/>
            <a:ext cx="8724900" cy="531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17387617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Pretty Good Privacy (PGP)</a:t>
            </a:r>
            <a:br>
              <a:rPr lang="en-US" dirty="0"/>
            </a:br>
            <a:r>
              <a:rPr lang="en-US" sz="3600" dirty="0" err="1"/>
              <a:t>Các</a:t>
            </a:r>
            <a:r>
              <a:rPr lang="en-US" sz="3600" dirty="0"/>
              <a:t> </a:t>
            </a:r>
            <a:r>
              <a:rPr lang="en-US" sz="3600" dirty="0" err="1"/>
              <a:t>chức</a:t>
            </a:r>
            <a:r>
              <a:rPr lang="en-US" sz="3600" dirty="0"/>
              <a:t> </a:t>
            </a:r>
            <a:r>
              <a:rPr lang="en-US" sz="3600" dirty="0" err="1"/>
              <a:t>năng</a:t>
            </a:r>
            <a:r>
              <a:rPr lang="en-US" sz="3600" dirty="0"/>
              <a:t> </a:t>
            </a:r>
            <a:r>
              <a:rPr lang="en-US" sz="3600" dirty="0" err="1"/>
              <a:t>của</a:t>
            </a:r>
            <a:r>
              <a:rPr lang="en-US" sz="3600" dirty="0"/>
              <a:t> PGP</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52</a:t>
            </a:fld>
            <a:endParaRPr lang="en-US" dirty="0">
              <a:solidFill>
                <a:srgbClr val="FFFFFF"/>
              </a:solidFill>
            </a:endParaRPr>
          </a:p>
        </p:txBody>
      </p:sp>
      <p:sp>
        <p:nvSpPr>
          <p:cNvPr id="3" name="Content Placeholder 2"/>
          <p:cNvSpPr>
            <a:spLocks noGrp="1"/>
          </p:cNvSpPr>
          <p:nvPr>
            <p:ph sz="quarter" idx="1"/>
          </p:nvPr>
        </p:nvSpPr>
        <p:spPr>
          <a:xfrm>
            <a:off x="612648" y="1600200"/>
            <a:ext cx="8153400" cy="5257800"/>
          </a:xfrm>
        </p:spPr>
        <p:txBody>
          <a:bodyPr>
            <a:normAutofit/>
          </a:bodyPr>
          <a:lstStyle/>
          <a:p>
            <a:pPr>
              <a:lnSpc>
                <a:spcPct val="80000"/>
              </a:lnSpc>
              <a:spcAft>
                <a:spcPct val="20000"/>
              </a:spcAft>
              <a:defRPr/>
            </a:pPr>
            <a:r>
              <a:rPr lang="en-US" dirty="0" err="1"/>
              <a:t>Chú</a:t>
            </a:r>
            <a:r>
              <a:rPr lang="en-US" dirty="0"/>
              <a:t> </a:t>
            </a:r>
            <a:r>
              <a:rPr lang="en-US" dirty="0" err="1"/>
              <a:t>thích</a:t>
            </a:r>
            <a:r>
              <a:rPr lang="en-US" dirty="0"/>
              <a:t>:</a:t>
            </a:r>
          </a:p>
          <a:p>
            <a:pPr lvl="1">
              <a:lnSpc>
                <a:spcPct val="80000"/>
              </a:lnSpc>
              <a:spcAft>
                <a:spcPct val="20000"/>
              </a:spcAft>
              <a:defRPr/>
            </a:pPr>
            <a:r>
              <a:rPr lang="en-US" sz="2200" dirty="0"/>
              <a:t>K</a:t>
            </a:r>
            <a:r>
              <a:rPr lang="en-US" sz="2200" baseline="-25000" dirty="0"/>
              <a:t>s</a:t>
            </a:r>
            <a:r>
              <a:rPr lang="en-US" sz="2200" dirty="0"/>
              <a:t>: session key </a:t>
            </a:r>
            <a:r>
              <a:rPr lang="en-US" sz="2200" dirty="0" err="1"/>
              <a:t>dùng</a:t>
            </a:r>
            <a:r>
              <a:rPr lang="en-US" sz="2200" dirty="0"/>
              <a:t> </a:t>
            </a:r>
            <a:r>
              <a:rPr lang="en-US" sz="2200" dirty="0" err="1"/>
              <a:t>trong</a:t>
            </a:r>
            <a:r>
              <a:rPr lang="en-US" sz="2200" dirty="0"/>
              <a:t> </a:t>
            </a:r>
            <a:r>
              <a:rPr lang="en-US" sz="2200" dirty="0" err="1"/>
              <a:t>mã</a:t>
            </a:r>
            <a:r>
              <a:rPr lang="en-US" sz="2200" dirty="0"/>
              <a:t> </a:t>
            </a:r>
            <a:r>
              <a:rPr lang="en-US" sz="2200" dirty="0" err="1"/>
              <a:t>hoá</a:t>
            </a:r>
            <a:r>
              <a:rPr lang="en-US" sz="2200" dirty="0"/>
              <a:t> symmetric</a:t>
            </a:r>
          </a:p>
          <a:p>
            <a:pPr lvl="1">
              <a:lnSpc>
                <a:spcPct val="80000"/>
              </a:lnSpc>
              <a:spcAft>
                <a:spcPct val="20000"/>
              </a:spcAft>
              <a:defRPr/>
            </a:pPr>
            <a:r>
              <a:rPr lang="en-US" sz="2200" dirty="0" err="1"/>
              <a:t>Pr</a:t>
            </a:r>
            <a:r>
              <a:rPr lang="en-US" sz="2200" baseline="-25000" dirty="0" err="1"/>
              <a:t>a</a:t>
            </a:r>
            <a:r>
              <a:rPr lang="en-US" sz="2200" dirty="0"/>
              <a:t>: private key </a:t>
            </a:r>
            <a:r>
              <a:rPr lang="en-US" sz="2200" dirty="0" err="1"/>
              <a:t>của</a:t>
            </a:r>
            <a:r>
              <a:rPr lang="en-US" sz="2200" dirty="0"/>
              <a:t> user A</a:t>
            </a:r>
          </a:p>
          <a:p>
            <a:pPr lvl="1">
              <a:lnSpc>
                <a:spcPct val="80000"/>
              </a:lnSpc>
              <a:spcAft>
                <a:spcPct val="20000"/>
              </a:spcAft>
              <a:defRPr/>
            </a:pPr>
            <a:r>
              <a:rPr lang="en-US" sz="2200" dirty="0" err="1"/>
              <a:t>PU</a:t>
            </a:r>
            <a:r>
              <a:rPr lang="en-US" sz="2200" baseline="-25000" dirty="0" err="1"/>
              <a:t>a</a:t>
            </a:r>
            <a:r>
              <a:rPr lang="en-US" sz="2200" dirty="0"/>
              <a:t>: public key of user A</a:t>
            </a:r>
          </a:p>
          <a:p>
            <a:pPr lvl="1">
              <a:lnSpc>
                <a:spcPct val="80000"/>
              </a:lnSpc>
              <a:spcAft>
                <a:spcPct val="20000"/>
              </a:spcAft>
              <a:defRPr/>
            </a:pPr>
            <a:r>
              <a:rPr lang="en-US" sz="2200" dirty="0"/>
              <a:t>EP: </a:t>
            </a:r>
            <a:r>
              <a:rPr lang="en-US" sz="2200" dirty="0" err="1"/>
              <a:t>mã</a:t>
            </a:r>
            <a:r>
              <a:rPr lang="en-US" sz="2200" dirty="0"/>
              <a:t> </a:t>
            </a:r>
            <a:r>
              <a:rPr lang="en-US" sz="2200" dirty="0" err="1"/>
              <a:t>hoá</a:t>
            </a:r>
            <a:r>
              <a:rPr lang="en-US" sz="2200" dirty="0"/>
              <a:t> public-key (asymmetric)</a:t>
            </a:r>
          </a:p>
          <a:p>
            <a:pPr lvl="1">
              <a:lnSpc>
                <a:spcPct val="80000"/>
              </a:lnSpc>
              <a:spcAft>
                <a:spcPct val="20000"/>
              </a:spcAft>
              <a:defRPr/>
            </a:pPr>
            <a:r>
              <a:rPr lang="en-US" sz="2200" dirty="0"/>
              <a:t>DP: </a:t>
            </a:r>
            <a:r>
              <a:rPr lang="en-US" sz="2200" dirty="0" err="1"/>
              <a:t>giải</a:t>
            </a:r>
            <a:r>
              <a:rPr lang="en-US" sz="2200" dirty="0"/>
              <a:t> </a:t>
            </a:r>
            <a:r>
              <a:rPr lang="en-US" sz="2200" dirty="0" err="1"/>
              <a:t>mã</a:t>
            </a:r>
            <a:r>
              <a:rPr lang="en-US" sz="2200" dirty="0"/>
              <a:t> public-key (asymmetric)</a:t>
            </a:r>
          </a:p>
          <a:p>
            <a:pPr lvl="1">
              <a:lnSpc>
                <a:spcPct val="80000"/>
              </a:lnSpc>
              <a:spcAft>
                <a:spcPct val="20000"/>
              </a:spcAft>
              <a:defRPr/>
            </a:pPr>
            <a:r>
              <a:rPr lang="en-US" sz="2200" dirty="0"/>
              <a:t>EC: </a:t>
            </a:r>
            <a:r>
              <a:rPr lang="en-US" sz="2200" dirty="0" err="1"/>
              <a:t>mã</a:t>
            </a:r>
            <a:r>
              <a:rPr lang="en-US" sz="2200" dirty="0"/>
              <a:t> </a:t>
            </a:r>
            <a:r>
              <a:rPr lang="en-US" sz="2200" dirty="0" err="1"/>
              <a:t>hoá</a:t>
            </a:r>
            <a:r>
              <a:rPr lang="en-US" sz="2200" dirty="0"/>
              <a:t> symmetric</a:t>
            </a:r>
          </a:p>
          <a:p>
            <a:pPr lvl="1">
              <a:lnSpc>
                <a:spcPct val="80000"/>
              </a:lnSpc>
              <a:spcAft>
                <a:spcPct val="20000"/>
              </a:spcAft>
              <a:defRPr/>
            </a:pPr>
            <a:r>
              <a:rPr lang="en-US" sz="2200" dirty="0"/>
              <a:t>DC: </a:t>
            </a:r>
            <a:r>
              <a:rPr lang="en-US" sz="2200" dirty="0" err="1"/>
              <a:t>giải</a:t>
            </a:r>
            <a:r>
              <a:rPr lang="en-US" sz="2200" dirty="0"/>
              <a:t> </a:t>
            </a:r>
            <a:r>
              <a:rPr lang="en-US" sz="2200" dirty="0" err="1"/>
              <a:t>mã</a:t>
            </a:r>
            <a:r>
              <a:rPr lang="en-US" sz="2200" dirty="0"/>
              <a:t> symmetric</a:t>
            </a:r>
          </a:p>
          <a:p>
            <a:pPr lvl="1">
              <a:lnSpc>
                <a:spcPct val="80000"/>
              </a:lnSpc>
              <a:spcAft>
                <a:spcPct val="20000"/>
              </a:spcAft>
              <a:defRPr/>
            </a:pPr>
            <a:r>
              <a:rPr lang="en-US" sz="2200" dirty="0"/>
              <a:t>H: </a:t>
            </a:r>
            <a:r>
              <a:rPr lang="en-US" sz="2200" dirty="0" err="1"/>
              <a:t>hàm</a:t>
            </a:r>
            <a:r>
              <a:rPr lang="en-US" sz="2200" dirty="0"/>
              <a:t> </a:t>
            </a:r>
            <a:r>
              <a:rPr lang="en-US" sz="2200" dirty="0" err="1"/>
              <a:t>băm</a:t>
            </a:r>
            <a:endParaRPr lang="en-US" sz="2200" dirty="0"/>
          </a:p>
          <a:p>
            <a:pPr lvl="1">
              <a:lnSpc>
                <a:spcPct val="80000"/>
              </a:lnSpc>
              <a:spcAft>
                <a:spcPct val="20000"/>
              </a:spcAft>
              <a:defRPr/>
            </a:pPr>
            <a:r>
              <a:rPr lang="en-US" sz="2200" dirty="0"/>
              <a:t>||: </a:t>
            </a:r>
            <a:r>
              <a:rPr lang="en-US" sz="2200" dirty="0" err="1"/>
              <a:t>kết</a:t>
            </a:r>
            <a:r>
              <a:rPr lang="en-US" sz="2200" dirty="0"/>
              <a:t> </a:t>
            </a:r>
            <a:r>
              <a:rPr lang="en-US" sz="2200" dirty="0" err="1"/>
              <a:t>nối</a:t>
            </a:r>
            <a:r>
              <a:rPr lang="en-US" sz="2200" dirty="0"/>
              <a:t>, </a:t>
            </a:r>
            <a:r>
              <a:rPr lang="en-US" sz="2200" dirty="0" err="1"/>
              <a:t>ghép</a:t>
            </a:r>
            <a:r>
              <a:rPr lang="en-US" sz="2200" dirty="0"/>
              <a:t> </a:t>
            </a:r>
            <a:r>
              <a:rPr lang="en-US" sz="2200" dirty="0" err="1"/>
              <a:t>chuỗi</a:t>
            </a:r>
            <a:endParaRPr lang="en-US" sz="2200" dirty="0"/>
          </a:p>
          <a:p>
            <a:pPr lvl="1">
              <a:lnSpc>
                <a:spcPct val="80000"/>
              </a:lnSpc>
              <a:spcAft>
                <a:spcPct val="20000"/>
              </a:spcAft>
              <a:defRPr/>
            </a:pPr>
            <a:r>
              <a:rPr lang="en-US" sz="2200" dirty="0"/>
              <a:t>Z: </a:t>
            </a:r>
            <a:r>
              <a:rPr lang="en-US" sz="2200" dirty="0" err="1"/>
              <a:t>nén</a:t>
            </a:r>
            <a:r>
              <a:rPr lang="en-US" sz="2200" dirty="0"/>
              <a:t> </a:t>
            </a:r>
            <a:r>
              <a:rPr lang="en-US" sz="2200" dirty="0" err="1"/>
              <a:t>sử</a:t>
            </a:r>
            <a:r>
              <a:rPr lang="en-US" sz="2200" dirty="0"/>
              <a:t> </a:t>
            </a:r>
            <a:r>
              <a:rPr lang="en-US" sz="2200" dirty="0" err="1"/>
              <a:t>dụng</a:t>
            </a:r>
            <a:r>
              <a:rPr lang="en-US" sz="2200" dirty="0"/>
              <a:t> </a:t>
            </a:r>
            <a:r>
              <a:rPr lang="en-US" sz="2200" dirty="0" err="1"/>
              <a:t>giải</a:t>
            </a:r>
            <a:r>
              <a:rPr lang="en-US" sz="2200" dirty="0"/>
              <a:t> </a:t>
            </a:r>
            <a:r>
              <a:rPr lang="en-US" sz="2200" dirty="0" err="1"/>
              <a:t>thuật</a:t>
            </a:r>
            <a:r>
              <a:rPr lang="en-US" sz="2200" dirty="0"/>
              <a:t> ZIP</a:t>
            </a:r>
          </a:p>
          <a:p>
            <a:pPr lvl="1">
              <a:lnSpc>
                <a:spcPct val="80000"/>
              </a:lnSpc>
              <a:spcAft>
                <a:spcPct val="20000"/>
              </a:spcAft>
              <a:defRPr/>
            </a:pPr>
            <a:r>
              <a:rPr lang="en-US" sz="2200" dirty="0"/>
              <a:t>R64: convert sang </a:t>
            </a:r>
            <a:r>
              <a:rPr lang="en-US" sz="2200" dirty="0" err="1"/>
              <a:t>định</a:t>
            </a:r>
            <a:r>
              <a:rPr lang="en-US" sz="2200" dirty="0"/>
              <a:t> </a:t>
            </a:r>
            <a:r>
              <a:rPr lang="en-US" sz="2200" dirty="0" err="1"/>
              <a:t>dạng</a:t>
            </a:r>
            <a:r>
              <a:rPr lang="en-US" sz="2200" dirty="0"/>
              <a:t> ASCII 64 bit</a:t>
            </a:r>
            <a:r>
              <a:rPr lang="vi-VN" sz="2200" dirty="0"/>
              <a:t> </a:t>
            </a:r>
          </a:p>
        </p:txBody>
      </p:sp>
      <p:sp>
        <p:nvSpPr>
          <p:cNvPr id="6"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16713910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531352" cy="990600"/>
          </a:xfrm>
        </p:spPr>
        <p:txBody>
          <a:bodyPr>
            <a:normAutofit fontScale="90000"/>
          </a:bodyPr>
          <a:lstStyle/>
          <a:p>
            <a:r>
              <a:rPr lang="en-US" dirty="0"/>
              <a:t>Pretty Good Privacy (PGP)</a:t>
            </a:r>
            <a:br>
              <a:rPr lang="en-US" dirty="0"/>
            </a:br>
            <a:r>
              <a:rPr lang="en-US" sz="3600" dirty="0" err="1"/>
              <a:t>Định</a:t>
            </a:r>
            <a:r>
              <a:rPr lang="en-US" sz="3600" dirty="0"/>
              <a:t> </a:t>
            </a:r>
            <a:r>
              <a:rPr lang="en-US" sz="3600" dirty="0" err="1"/>
              <a:t>dạng</a:t>
            </a:r>
            <a:r>
              <a:rPr lang="en-US" sz="3600" dirty="0"/>
              <a:t> </a:t>
            </a:r>
            <a:r>
              <a:rPr lang="en-US" sz="3600" dirty="0" err="1"/>
              <a:t>tổng</a:t>
            </a:r>
            <a:r>
              <a:rPr lang="en-US" sz="3600" dirty="0"/>
              <a:t> </a:t>
            </a:r>
            <a:r>
              <a:rPr lang="en-US" sz="3600" dirty="0" err="1"/>
              <a:t>quát</a:t>
            </a:r>
            <a:r>
              <a:rPr lang="en-US" sz="3600" dirty="0"/>
              <a:t> </a:t>
            </a:r>
            <a:r>
              <a:rPr lang="en-US" sz="3600" dirty="0" err="1"/>
              <a:t>của</a:t>
            </a:r>
            <a:r>
              <a:rPr lang="en-US" sz="3600" dirty="0"/>
              <a:t> </a:t>
            </a:r>
            <a:r>
              <a:rPr lang="en-US" sz="3600" dirty="0" err="1"/>
              <a:t>một</a:t>
            </a:r>
            <a:r>
              <a:rPr lang="en-US" sz="3600" dirty="0"/>
              <a:t> </a:t>
            </a:r>
            <a:r>
              <a:rPr lang="en-US" sz="3600" dirty="0" err="1"/>
              <a:t>thông</a:t>
            </a:r>
            <a:r>
              <a:rPr lang="en-US" sz="3600" dirty="0"/>
              <a:t> </a:t>
            </a:r>
            <a:r>
              <a:rPr lang="en-US" sz="3600" dirty="0" err="1"/>
              <a:t>điệp</a:t>
            </a:r>
            <a:r>
              <a:rPr lang="en-US" sz="3600" dirty="0"/>
              <a:t> PGP</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53</a:t>
            </a:fld>
            <a:endParaRPr lang="en-US" dirty="0">
              <a:solidFill>
                <a:srgbClr val="FFFFFF"/>
              </a:solidFill>
            </a:endParaRPr>
          </a:p>
        </p:txBody>
      </p:sp>
      <p:sp>
        <p:nvSpPr>
          <p:cNvPr id="6" name="Content Placeholder 5"/>
          <p:cNvSpPr>
            <a:spLocks noGrp="1"/>
          </p:cNvSpPr>
          <p:nvPr>
            <p:ph sz="quarter" idx="1"/>
          </p:nvPr>
        </p:nvSpPr>
        <p:spPr/>
        <p:txBody>
          <a:bodyPr/>
          <a:lstStyle/>
          <a:p>
            <a:endParaRPr lang="en-US"/>
          </a:p>
        </p:txBody>
      </p:sp>
      <p:pic>
        <p:nvPicPr>
          <p:cNvPr id="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524" y="1522064"/>
            <a:ext cx="8503276" cy="533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35570388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531352" cy="990600"/>
          </a:xfrm>
        </p:spPr>
        <p:txBody>
          <a:bodyPr>
            <a:normAutofit fontScale="90000"/>
          </a:bodyPr>
          <a:lstStyle/>
          <a:p>
            <a:r>
              <a:rPr lang="en-US" dirty="0"/>
              <a:t>Pretty Good Privacy (PGP)</a:t>
            </a:r>
            <a:br>
              <a:rPr lang="en-US" dirty="0"/>
            </a:br>
            <a:r>
              <a:rPr lang="en-US" sz="3600" dirty="0" err="1"/>
              <a:t>Truyền</a:t>
            </a:r>
            <a:r>
              <a:rPr lang="en-US" sz="3600" dirty="0"/>
              <a:t> </a:t>
            </a:r>
            <a:r>
              <a:rPr lang="en-US" sz="3600" dirty="0" err="1"/>
              <a:t>và</a:t>
            </a:r>
            <a:r>
              <a:rPr lang="en-US" sz="3600" dirty="0"/>
              <a:t> </a:t>
            </a:r>
            <a:r>
              <a:rPr lang="en-US" sz="3600" dirty="0" err="1"/>
              <a:t>nhận</a:t>
            </a:r>
            <a:r>
              <a:rPr lang="en-US" sz="3600" dirty="0"/>
              <a:t> </a:t>
            </a:r>
            <a:r>
              <a:rPr lang="en-US" sz="3600" dirty="0" err="1"/>
              <a:t>thông</a:t>
            </a:r>
            <a:r>
              <a:rPr lang="en-US" sz="3600" dirty="0"/>
              <a:t> </a:t>
            </a:r>
            <a:r>
              <a:rPr lang="en-US" sz="3600" dirty="0" err="1"/>
              <a:t>điệp</a:t>
            </a:r>
            <a:r>
              <a:rPr lang="en-US" sz="3600" dirty="0"/>
              <a:t> PGP</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54</a:t>
            </a:fld>
            <a:endParaRPr lang="en-US" dirty="0">
              <a:solidFill>
                <a:srgbClr val="FFFFFF"/>
              </a:solidFill>
            </a:endParaRPr>
          </a:p>
        </p:txBody>
      </p:sp>
      <p:sp>
        <p:nvSpPr>
          <p:cNvPr id="6" name="Content Placeholder 5"/>
          <p:cNvSpPr>
            <a:spLocks noGrp="1"/>
          </p:cNvSpPr>
          <p:nvPr>
            <p:ph sz="quarter" idx="1"/>
          </p:nvPr>
        </p:nvSpPr>
        <p:spPr/>
        <p:txBody>
          <a:bodyPr/>
          <a:lstStyle/>
          <a:p>
            <a:endParaRPr lang="en-US"/>
          </a:p>
        </p:txBody>
      </p:sp>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39236"/>
            <a:ext cx="8915400" cy="5318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2733689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531352" cy="990600"/>
          </a:xfrm>
        </p:spPr>
        <p:txBody>
          <a:bodyPr>
            <a:normAutofit fontScale="90000"/>
          </a:bodyPr>
          <a:lstStyle/>
          <a:p>
            <a:r>
              <a:rPr lang="en-US" dirty="0"/>
              <a:t>Pretty Good Privacy (PGP)</a:t>
            </a:r>
            <a:br>
              <a:rPr lang="en-US" dirty="0"/>
            </a:br>
            <a:r>
              <a:rPr lang="en-US" sz="3600" dirty="0" err="1"/>
              <a:t>Một</a:t>
            </a:r>
            <a:r>
              <a:rPr lang="en-US" sz="3600" dirty="0"/>
              <a:t> </a:t>
            </a:r>
            <a:r>
              <a:rPr lang="en-US" sz="3600" dirty="0" err="1"/>
              <a:t>số</a:t>
            </a:r>
            <a:r>
              <a:rPr lang="en-US" sz="3600" dirty="0"/>
              <a:t> </a:t>
            </a:r>
            <a:r>
              <a:rPr lang="en-US" sz="3600" dirty="0" err="1"/>
              <a:t>đặc</a:t>
            </a:r>
            <a:r>
              <a:rPr lang="en-US" sz="3600" dirty="0"/>
              <a:t> </a:t>
            </a:r>
            <a:r>
              <a:rPr lang="en-US" sz="3600" dirty="0" err="1"/>
              <a:t>tính</a:t>
            </a:r>
            <a:r>
              <a:rPr lang="en-US" sz="3600" dirty="0"/>
              <a:t> </a:t>
            </a:r>
            <a:r>
              <a:rPr lang="en-US" sz="3600" dirty="0" err="1"/>
              <a:t>của</a:t>
            </a:r>
            <a:r>
              <a:rPr lang="en-US" sz="3600" dirty="0"/>
              <a:t> PGP</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55</a:t>
            </a:fld>
            <a:endParaRPr lang="en-US" dirty="0">
              <a:solidFill>
                <a:srgbClr val="FFFFFF"/>
              </a:solidFill>
            </a:endParaRPr>
          </a:p>
        </p:txBody>
      </p:sp>
      <p:sp>
        <p:nvSpPr>
          <p:cNvPr id="6" name="Content Placeholder 5"/>
          <p:cNvSpPr>
            <a:spLocks noGrp="1"/>
          </p:cNvSpPr>
          <p:nvPr>
            <p:ph sz="quarter" idx="1"/>
          </p:nvPr>
        </p:nvSpPr>
        <p:spPr/>
        <p:txBody>
          <a:bodyPr/>
          <a:lstStyle/>
          <a:p>
            <a:endParaRPr lang="en-US"/>
          </a:p>
        </p:txBody>
      </p:sp>
      <p:pic>
        <p:nvPicPr>
          <p:cNvPr id="7" name="Picture 52"/>
          <p:cNvPicPr>
            <a:picLocks noChangeAspect="1" noChangeArrowheads="1"/>
          </p:cNvPicPr>
          <p:nvPr/>
        </p:nvPicPr>
        <p:blipFill>
          <a:blip r:embed="rId3">
            <a:extLst>
              <a:ext uri="{28A0092B-C50C-407E-A947-70E740481C1C}">
                <a14:useLocalDpi xmlns:a14="http://schemas.microsoft.com/office/drawing/2010/main" val="0"/>
              </a:ext>
            </a:extLst>
          </a:blip>
          <a:srcRect b="3778"/>
          <a:stretch>
            <a:fillRect/>
          </a:stretch>
        </p:blipFill>
        <p:spPr bwMode="auto">
          <a:xfrm>
            <a:off x="0" y="1516698"/>
            <a:ext cx="9144000" cy="534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40404771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531352" cy="990600"/>
          </a:xfrm>
        </p:spPr>
        <p:txBody>
          <a:bodyPr>
            <a:normAutofit fontScale="90000"/>
          </a:bodyPr>
          <a:lstStyle/>
          <a:p>
            <a:r>
              <a:rPr lang="vi-VN" dirty="0"/>
              <a:t>Secure/Multipurpose Internet Mail Extensions</a:t>
            </a:r>
            <a:r>
              <a:rPr lang="en-US" dirty="0"/>
              <a:t> (S/MIME)</a:t>
            </a:r>
            <a:endParaRPr lang="en-US" sz="3600"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56</a:t>
            </a:fld>
            <a:endParaRPr lang="en-US" dirty="0">
              <a:solidFill>
                <a:srgbClr val="FFFFFF"/>
              </a:solidFill>
            </a:endParaRPr>
          </a:p>
        </p:txBody>
      </p:sp>
      <p:sp>
        <p:nvSpPr>
          <p:cNvPr id="6" name="Content Placeholder 5"/>
          <p:cNvSpPr>
            <a:spLocks noGrp="1"/>
          </p:cNvSpPr>
          <p:nvPr>
            <p:ph sz="quarter" idx="1"/>
          </p:nvPr>
        </p:nvSpPr>
        <p:spPr/>
        <p:txBody>
          <a:bodyPr/>
          <a:lstStyle/>
          <a:p>
            <a:pPr algn="just">
              <a:spcAft>
                <a:spcPct val="20000"/>
              </a:spcAft>
              <a:defRPr/>
            </a:pPr>
            <a:r>
              <a:rPr lang="vi-VN" dirty="0"/>
              <a:t>S/MIME (Secure/Multipurpose Internet Mail Extensions) </a:t>
            </a:r>
          </a:p>
          <a:p>
            <a:pPr algn="just">
              <a:spcAft>
                <a:spcPct val="20000"/>
              </a:spcAft>
              <a:defRPr/>
            </a:pPr>
            <a:r>
              <a:rPr lang="vi-VN" dirty="0"/>
              <a:t>Là một chuẩn Internet về định dạng cho email. Hầu như mọi email trên Internet được truyền qua giao thức SMTP theo định dạng MIME. </a:t>
            </a:r>
          </a:p>
          <a:p>
            <a:pPr algn="just">
              <a:spcAft>
                <a:spcPct val="20000"/>
              </a:spcAft>
              <a:defRPr/>
            </a:pPr>
            <a:r>
              <a:rPr lang="vi-VN" dirty="0"/>
              <a:t>S/MIME đưa vào hai phương pháp an ninh cho email: mã hóa email và chứng thực. Cả hai cách đều dựa trên mã hóa bất đối xứng và PKI. </a:t>
            </a:r>
          </a:p>
          <a:p>
            <a:pPr algn="just"/>
            <a:endParaRPr lang="en-US" dirty="0"/>
          </a:p>
        </p:txBody>
      </p:sp>
      <p:sp>
        <p:nvSpPr>
          <p:cNvPr id="7"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1186428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531352" cy="990600"/>
          </a:xfrm>
        </p:spPr>
        <p:txBody>
          <a:bodyPr>
            <a:normAutofit/>
          </a:bodyPr>
          <a:lstStyle/>
          <a:p>
            <a:r>
              <a:rPr lang="en-US" dirty="0"/>
              <a:t>S/MIME</a:t>
            </a:r>
            <a:endParaRPr lang="en-US" sz="3600"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57</a:t>
            </a:fld>
            <a:endParaRPr lang="en-US" dirty="0">
              <a:solidFill>
                <a:srgbClr val="FFFFFF"/>
              </a:solidFill>
            </a:endParaRPr>
          </a:p>
        </p:txBody>
      </p:sp>
      <p:sp>
        <p:nvSpPr>
          <p:cNvPr id="3" name="Content Placeholder 2"/>
          <p:cNvSpPr>
            <a:spLocks noGrp="1"/>
          </p:cNvSpPr>
          <p:nvPr>
            <p:ph sz="quarter" idx="1"/>
          </p:nvPr>
        </p:nvSpPr>
        <p:spPr/>
        <p:txBody>
          <a:bodyPr/>
          <a:lstStyle/>
          <a:p>
            <a:endParaRPr lang="en-US"/>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16698"/>
            <a:ext cx="9144000" cy="534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367811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531352" cy="990600"/>
          </a:xfrm>
        </p:spPr>
        <p:txBody>
          <a:bodyPr>
            <a:normAutofit/>
          </a:bodyPr>
          <a:lstStyle/>
          <a:p>
            <a:r>
              <a:rPr lang="en-US" dirty="0"/>
              <a:t>S/MIME</a:t>
            </a:r>
            <a:endParaRPr lang="en-US" sz="3600"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58</a:t>
            </a:fld>
            <a:endParaRPr lang="en-US" dirty="0">
              <a:solidFill>
                <a:srgbClr val="FFFFFF"/>
              </a:solidFill>
            </a:endParaRPr>
          </a:p>
        </p:txBody>
      </p:sp>
      <p:sp>
        <p:nvSpPr>
          <p:cNvPr id="3" name="Content Placeholder 2"/>
          <p:cNvSpPr>
            <a:spLocks noGrp="1"/>
          </p:cNvSpPr>
          <p:nvPr>
            <p:ph sz="quarter" idx="1"/>
          </p:nvPr>
        </p:nvSpPr>
        <p:spPr/>
        <p:txBody>
          <a:bodyPr/>
          <a:lstStyle/>
          <a:p>
            <a:endParaRPr lang="en-US"/>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516698"/>
            <a:ext cx="9067800" cy="534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39816638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531352" cy="990600"/>
          </a:xfrm>
        </p:spPr>
        <p:txBody>
          <a:bodyPr>
            <a:normAutofit/>
          </a:bodyPr>
          <a:lstStyle/>
          <a:p>
            <a:r>
              <a:rPr lang="en-US" dirty="0"/>
              <a:t>S/MIME</a:t>
            </a:r>
            <a:endParaRPr lang="en-US" sz="3600"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59</a:t>
            </a:fld>
            <a:endParaRPr lang="en-US" dirty="0">
              <a:solidFill>
                <a:srgbClr val="FFFFFF"/>
              </a:solidFill>
            </a:endParaRPr>
          </a:p>
        </p:txBody>
      </p:sp>
      <p:sp>
        <p:nvSpPr>
          <p:cNvPr id="3" name="Content Placeholder 2"/>
          <p:cNvSpPr>
            <a:spLocks noGrp="1"/>
          </p:cNvSpPr>
          <p:nvPr>
            <p:ph sz="quarter" idx="1"/>
          </p:nvPr>
        </p:nvSpPr>
        <p:spPr>
          <a:xfrm>
            <a:off x="612648" y="1600200"/>
            <a:ext cx="8153400" cy="5257800"/>
          </a:xfrm>
        </p:spPr>
        <p:txBody>
          <a:bodyPr>
            <a:normAutofit fontScale="92500" lnSpcReduction="10000"/>
          </a:bodyPr>
          <a:lstStyle/>
          <a:p>
            <a:pPr algn="just">
              <a:spcAft>
                <a:spcPct val="20000"/>
              </a:spcAft>
              <a:defRPr/>
            </a:pPr>
            <a:r>
              <a:rPr lang="vi-VN" dirty="0"/>
              <a:t>Các tính năng của một Webmail client hỗ trợ S/MIME:</a:t>
            </a:r>
            <a:endParaRPr lang="en-US" dirty="0"/>
          </a:p>
          <a:p>
            <a:pPr lvl="1" algn="just">
              <a:spcAft>
                <a:spcPct val="20000"/>
              </a:spcAft>
              <a:defRPr/>
            </a:pPr>
            <a:r>
              <a:rPr lang="vi-VN" dirty="0"/>
              <a:t>Tạo ra một chữ ký số cho một email gửi đi để đảm bảo người nhận email tin rằng không có sự can thiệp và được đến từ người gửi.</a:t>
            </a:r>
          </a:p>
          <a:p>
            <a:pPr lvl="1" algn="just">
              <a:spcAft>
                <a:spcPct val="20000"/>
              </a:spcAft>
              <a:defRPr/>
            </a:pPr>
            <a:r>
              <a:rPr lang="vi-VN" dirty="0"/>
              <a:t>Mã hóa một email gửi đi để ngăn chặn bất cứ ai xem, thay đổi... Nội dung của email trước khi đến với người nhận. </a:t>
            </a:r>
          </a:p>
          <a:p>
            <a:pPr lvl="1" algn="just">
              <a:spcAft>
                <a:spcPct val="20000"/>
              </a:spcAft>
              <a:defRPr/>
            </a:pPr>
            <a:r>
              <a:rPr lang="vi-VN" dirty="0"/>
              <a:t>Xác minh chữ ký số của một email đã ký đến với một quá trình liên quan đến một danh sách thu hồi chứng chỉ (CRL).</a:t>
            </a:r>
          </a:p>
          <a:p>
            <a:pPr lvl="1" algn="just">
              <a:spcAft>
                <a:spcPct val="20000"/>
              </a:spcAft>
              <a:defRPr/>
            </a:pPr>
            <a:r>
              <a:rPr lang="vi-VN" dirty="0"/>
              <a:t>Tự động giải mã một email gửi đến để người nhận có thể đọc được nội dung của email.</a:t>
            </a:r>
          </a:p>
          <a:p>
            <a:pPr lvl="1" algn="just">
              <a:spcAft>
                <a:spcPct val="20000"/>
              </a:spcAft>
              <a:defRPr/>
            </a:pPr>
            <a:r>
              <a:rPr lang="vi-VN" dirty="0"/>
              <a:t>Trao đổi chữ ký hoặc email đã được mã hóa với những người dùng khác của S/MIME. </a:t>
            </a:r>
          </a:p>
          <a:p>
            <a:pPr algn="just"/>
            <a:endParaRPr lang="en-US" dirty="0"/>
          </a:p>
        </p:txBody>
      </p:sp>
      <p:sp>
        <p:nvSpPr>
          <p:cNvPr id="6"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1518163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IP Security – </a:t>
            </a:r>
            <a:r>
              <a:rPr lang="en-US" dirty="0" err="1"/>
              <a:t>tt</a:t>
            </a:r>
            <a:br>
              <a:rPr lang="en-US" dirty="0"/>
            </a:br>
            <a:r>
              <a:rPr lang="en-US" sz="3600" dirty="0" err="1"/>
              <a:t>Tổng</a:t>
            </a:r>
            <a:r>
              <a:rPr lang="en-US" sz="3600" dirty="0"/>
              <a:t> </a:t>
            </a:r>
            <a:r>
              <a:rPr lang="en-US" sz="3600" dirty="0" err="1"/>
              <a:t>quan</a:t>
            </a:r>
            <a:endParaRPr lang="en-US" sz="3600"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6</a:t>
            </a:fld>
            <a:endParaRPr lang="en-US" dirty="0">
              <a:solidFill>
                <a:srgbClr val="FFFFFF"/>
              </a:solidFill>
            </a:endParaRPr>
          </a:p>
        </p:txBody>
      </p:sp>
      <p:sp>
        <p:nvSpPr>
          <p:cNvPr id="6" name="Content Placeholder 5"/>
          <p:cNvSpPr>
            <a:spLocks noGrp="1"/>
          </p:cNvSpPr>
          <p:nvPr>
            <p:ph sz="quarter" idx="1"/>
          </p:nvPr>
        </p:nvSpPr>
        <p:spPr/>
        <p:txBody>
          <a:bodyPr/>
          <a:lstStyle/>
          <a:p>
            <a:endParaRPr lang="en-US"/>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4" y="1528504"/>
            <a:ext cx="9116096" cy="5170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41085742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531352" cy="990600"/>
          </a:xfrm>
        </p:spPr>
        <p:txBody>
          <a:bodyPr>
            <a:normAutofit/>
          </a:bodyPr>
          <a:lstStyle/>
          <a:p>
            <a:r>
              <a:rPr lang="en-US" dirty="0"/>
              <a:t>S/MIME</a:t>
            </a:r>
            <a:endParaRPr lang="en-US" sz="3600"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60</a:t>
            </a:fld>
            <a:endParaRPr lang="en-US" dirty="0">
              <a:solidFill>
                <a:srgbClr val="FFFFFF"/>
              </a:solidFill>
            </a:endParaRPr>
          </a:p>
        </p:txBody>
      </p:sp>
      <p:sp>
        <p:nvSpPr>
          <p:cNvPr id="6" name="Content Placeholder 5"/>
          <p:cNvSpPr>
            <a:spLocks noGrp="1"/>
          </p:cNvSpPr>
          <p:nvPr>
            <p:ph sz="quarter" idx="1"/>
          </p:nvPr>
        </p:nvSpPr>
        <p:spPr/>
        <p:txBody>
          <a:bodyPr/>
          <a:lstStyle/>
          <a:p>
            <a:endParaRPr lang="en-US"/>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766" y="1607713"/>
            <a:ext cx="8222989" cy="498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10809844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531352" cy="990600"/>
          </a:xfrm>
        </p:spPr>
        <p:txBody>
          <a:bodyPr>
            <a:normAutofit/>
          </a:bodyPr>
          <a:lstStyle/>
          <a:p>
            <a:r>
              <a:rPr lang="en-US" dirty="0"/>
              <a:t>S/MIME</a:t>
            </a:r>
            <a:endParaRPr lang="en-US" sz="3600"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61</a:t>
            </a:fld>
            <a:endParaRPr lang="en-US" dirty="0">
              <a:solidFill>
                <a:srgbClr val="FFFFFF"/>
              </a:solidFill>
            </a:endParaRPr>
          </a:p>
        </p:txBody>
      </p:sp>
      <p:sp>
        <p:nvSpPr>
          <p:cNvPr id="6" name="Content Placeholder 5"/>
          <p:cNvSpPr>
            <a:spLocks noGrp="1"/>
          </p:cNvSpPr>
          <p:nvPr>
            <p:ph sz="quarter" idx="1"/>
          </p:nvPr>
        </p:nvSpPr>
        <p:spPr/>
        <p:txBody>
          <a:bodyPr/>
          <a:lstStyle/>
          <a:p>
            <a:endParaRPr lang="en-US"/>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b="26866"/>
          <a:stretch>
            <a:fillRect/>
          </a:stretch>
        </p:blipFill>
        <p:spPr bwMode="auto">
          <a:xfrm>
            <a:off x="0" y="1516698"/>
            <a:ext cx="9144000" cy="534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41718714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531352" cy="990600"/>
          </a:xfrm>
        </p:spPr>
        <p:txBody>
          <a:bodyPr>
            <a:normAutofit/>
          </a:bodyPr>
          <a:lstStyle/>
          <a:p>
            <a:r>
              <a:rPr lang="en-US" dirty="0"/>
              <a:t>S/MIME</a:t>
            </a:r>
            <a:endParaRPr lang="en-US" sz="3600"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62</a:t>
            </a:fld>
            <a:endParaRPr lang="en-US" dirty="0">
              <a:solidFill>
                <a:srgbClr val="FFFFFF"/>
              </a:solidFill>
            </a:endParaRPr>
          </a:p>
        </p:txBody>
      </p:sp>
      <p:sp>
        <p:nvSpPr>
          <p:cNvPr id="6" name="Content Placeholder 5"/>
          <p:cNvSpPr>
            <a:spLocks noGrp="1"/>
          </p:cNvSpPr>
          <p:nvPr>
            <p:ph sz="quarter" idx="1"/>
          </p:nvPr>
        </p:nvSpPr>
        <p:spPr/>
        <p:txBody>
          <a:bodyPr/>
          <a:lstStyle/>
          <a:p>
            <a:endParaRPr lang="en-US"/>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b="41386"/>
          <a:stretch>
            <a:fillRect/>
          </a:stretch>
        </p:blipFill>
        <p:spPr bwMode="auto">
          <a:xfrm>
            <a:off x="0" y="1524000"/>
            <a:ext cx="91440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24306462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531352" cy="990600"/>
          </a:xfrm>
        </p:spPr>
        <p:txBody>
          <a:bodyPr>
            <a:normAutofit/>
          </a:bodyPr>
          <a:lstStyle/>
          <a:p>
            <a:r>
              <a:rPr lang="en-US" dirty="0"/>
              <a:t>S/MIME</a:t>
            </a:r>
            <a:endParaRPr lang="en-US" sz="3600"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63</a:t>
            </a:fld>
            <a:endParaRPr lang="en-US" dirty="0">
              <a:solidFill>
                <a:srgbClr val="FFFFFF"/>
              </a:solidFill>
            </a:endParaRPr>
          </a:p>
        </p:txBody>
      </p:sp>
      <p:pic>
        <p:nvPicPr>
          <p:cNvPr id="7" name="Picture 4"/>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609600" y="2438400"/>
            <a:ext cx="7856121"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18638345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Nội</a:t>
            </a:r>
            <a:r>
              <a:rPr lang="en-US" dirty="0"/>
              <a:t> dung</a:t>
            </a:r>
          </a:p>
        </p:txBody>
      </p:sp>
      <p:sp>
        <p:nvSpPr>
          <p:cNvPr id="3" name="Content Placeholder 2"/>
          <p:cNvSpPr>
            <a:spLocks noGrp="1"/>
          </p:cNvSpPr>
          <p:nvPr>
            <p:ph sz="quarter" idx="1"/>
          </p:nvPr>
        </p:nvSpPr>
        <p:spPr>
          <a:xfrm>
            <a:off x="612648" y="1600200"/>
            <a:ext cx="8378952" cy="4495800"/>
          </a:xfrm>
        </p:spPr>
        <p:txBody>
          <a:bodyPr/>
          <a:lstStyle/>
          <a:p>
            <a:r>
              <a:rPr lang="en-US" dirty="0"/>
              <a:t>IP Security</a:t>
            </a:r>
          </a:p>
          <a:p>
            <a:r>
              <a:rPr lang="en-US" dirty="0"/>
              <a:t>Secure Socket Layer /Transport Layer Security</a:t>
            </a:r>
          </a:p>
          <a:p>
            <a:r>
              <a:rPr lang="en-US" dirty="0"/>
              <a:t>Pretty Good Privacy</a:t>
            </a:r>
          </a:p>
          <a:p>
            <a:r>
              <a:rPr lang="en-US" b="1" dirty="0"/>
              <a:t>Secure Shell</a:t>
            </a:r>
          </a:p>
          <a:p>
            <a:pPr lvl="1"/>
            <a:endParaRPr lang="en-US" dirty="0"/>
          </a:p>
          <a:p>
            <a:pPr marL="0" indent="0">
              <a:buNone/>
            </a:pP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64</a:t>
            </a:fld>
            <a:endParaRPr lang="en-US" dirty="0">
              <a:solidFill>
                <a:srgbClr val="FFFFFF"/>
              </a:solidFill>
            </a:endParaRPr>
          </a:p>
        </p:txBody>
      </p:sp>
      <p:sp>
        <p:nvSpPr>
          <p:cNvPr id="6"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19101515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Secure Shell</a:t>
            </a:r>
            <a:br>
              <a:rPr lang="en-US" dirty="0"/>
            </a:br>
            <a:r>
              <a:rPr lang="en-US" sz="3600" dirty="0" err="1"/>
              <a:t>Tổng</a:t>
            </a:r>
            <a:r>
              <a:rPr lang="en-US" sz="3600" dirty="0"/>
              <a:t> </a:t>
            </a:r>
            <a:r>
              <a:rPr lang="en-US" sz="3600" dirty="0" err="1"/>
              <a:t>quan</a:t>
            </a:r>
            <a:endParaRPr lang="en-US" sz="3600" dirty="0"/>
          </a:p>
        </p:txBody>
      </p:sp>
      <p:sp>
        <p:nvSpPr>
          <p:cNvPr id="3" name="Content Placeholder 2"/>
          <p:cNvSpPr>
            <a:spLocks noGrp="1"/>
          </p:cNvSpPr>
          <p:nvPr>
            <p:ph sz="quarter" idx="1"/>
          </p:nvPr>
        </p:nvSpPr>
        <p:spPr>
          <a:xfrm>
            <a:off x="612648" y="1600200"/>
            <a:ext cx="8378952" cy="5257800"/>
          </a:xfrm>
        </p:spPr>
        <p:txBody>
          <a:bodyPr/>
          <a:lstStyle/>
          <a:p>
            <a:pPr algn="just">
              <a:lnSpc>
                <a:spcPct val="90000"/>
              </a:lnSpc>
              <a:spcAft>
                <a:spcPct val="20000"/>
              </a:spcAft>
              <a:defRPr/>
            </a:pPr>
            <a:r>
              <a:rPr lang="vi-VN" dirty="0"/>
              <a:t>SSH được định nghĩa trong RFC 4251</a:t>
            </a:r>
            <a:r>
              <a:rPr lang="en-US" dirty="0"/>
              <a:t>.</a:t>
            </a:r>
          </a:p>
          <a:p>
            <a:pPr algn="just">
              <a:lnSpc>
                <a:spcPct val="90000"/>
              </a:lnSpc>
              <a:spcAft>
                <a:spcPct val="20000"/>
              </a:spcAft>
              <a:defRPr/>
            </a:pPr>
            <a:r>
              <a:rPr lang="en-US" dirty="0"/>
              <a:t>SSH </a:t>
            </a:r>
            <a:r>
              <a:rPr lang="en-US" dirty="0" err="1"/>
              <a:t>sử</a:t>
            </a:r>
            <a:r>
              <a:rPr lang="en-US" dirty="0"/>
              <a:t> </a:t>
            </a:r>
            <a:r>
              <a:rPr lang="en-US" dirty="0" err="1"/>
              <a:t>dụng</a:t>
            </a:r>
            <a:r>
              <a:rPr lang="en-US" dirty="0"/>
              <a:t> </a:t>
            </a:r>
            <a:r>
              <a:rPr lang="en-US" dirty="0" err="1"/>
              <a:t>cổng</a:t>
            </a:r>
            <a:r>
              <a:rPr lang="en-US" dirty="0"/>
              <a:t> TCP 22.</a:t>
            </a:r>
          </a:p>
          <a:p>
            <a:pPr algn="just">
              <a:lnSpc>
                <a:spcPct val="90000"/>
              </a:lnSpc>
              <a:spcAft>
                <a:spcPct val="20000"/>
              </a:spcAft>
              <a:defRPr/>
            </a:pPr>
            <a:r>
              <a:rPr lang="en-US" dirty="0"/>
              <a:t>SSH </a:t>
            </a:r>
            <a:r>
              <a:rPr lang="en-US" dirty="0" err="1"/>
              <a:t>có</a:t>
            </a:r>
            <a:r>
              <a:rPr lang="en-US" dirty="0"/>
              <a:t> </a:t>
            </a:r>
            <a:r>
              <a:rPr lang="en-US" dirty="0" err="1"/>
              <a:t>thể</a:t>
            </a:r>
            <a:r>
              <a:rPr lang="en-US" dirty="0"/>
              <a:t> </a:t>
            </a:r>
            <a:r>
              <a:rPr lang="en-US" dirty="0" err="1"/>
              <a:t>hoạt</a:t>
            </a:r>
            <a:r>
              <a:rPr lang="en-US" dirty="0"/>
              <a:t> </a:t>
            </a:r>
            <a:r>
              <a:rPr lang="en-US" dirty="0" err="1"/>
              <a:t>động</a:t>
            </a:r>
            <a:r>
              <a:rPr lang="en-US" dirty="0"/>
              <a:t> </a:t>
            </a:r>
            <a:r>
              <a:rPr lang="en-US" dirty="0" err="1"/>
              <a:t>trên</a:t>
            </a:r>
            <a:r>
              <a:rPr lang="en-US" dirty="0"/>
              <a:t> </a:t>
            </a:r>
            <a:r>
              <a:rPr lang="en-US" dirty="0" err="1"/>
              <a:t>các</a:t>
            </a:r>
            <a:r>
              <a:rPr lang="en-US" dirty="0"/>
              <a:t> </a:t>
            </a:r>
            <a:r>
              <a:rPr lang="en-US" dirty="0" err="1"/>
              <a:t>flatform</a:t>
            </a:r>
            <a:r>
              <a:rPr lang="en-US" dirty="0"/>
              <a:t> </a:t>
            </a:r>
            <a:r>
              <a:rPr lang="en-US" dirty="0" err="1"/>
              <a:t>khác</a:t>
            </a:r>
            <a:r>
              <a:rPr lang="en-US" dirty="0"/>
              <a:t> </a:t>
            </a:r>
            <a:r>
              <a:rPr lang="en-US" dirty="0" err="1"/>
              <a:t>nhau</a:t>
            </a:r>
            <a:r>
              <a:rPr lang="en-US" dirty="0"/>
              <a:t>:</a:t>
            </a:r>
          </a:p>
          <a:p>
            <a:pPr lvl="1" algn="just">
              <a:lnSpc>
                <a:spcPct val="90000"/>
              </a:lnSpc>
              <a:spcAft>
                <a:spcPct val="20000"/>
              </a:spcAft>
              <a:defRPr/>
            </a:pPr>
            <a:r>
              <a:rPr lang="en-US" dirty="0"/>
              <a:t>K</a:t>
            </a:r>
            <a:r>
              <a:rPr lang="vi-VN" dirty="0"/>
              <a:t>ết nối đến một máy chủ SSH trên một router của Cisco từ một máy khách chạy Windows</a:t>
            </a:r>
          </a:p>
          <a:p>
            <a:pPr lvl="1" algn="just">
              <a:lnSpc>
                <a:spcPct val="90000"/>
              </a:lnSpc>
              <a:spcAft>
                <a:spcPct val="20000"/>
              </a:spcAft>
              <a:defRPr/>
            </a:pPr>
            <a:r>
              <a:rPr lang="vi-VN" dirty="0"/>
              <a:t>Kết nối đến một máy chủ Linux từ một router Cisco hay có thể kết nối đến một máy chủ Windows 2008 từ một máy khách sử dụng hệ điều hành Linux. </a:t>
            </a:r>
            <a:endParaRPr lang="en-US" dirty="0"/>
          </a:p>
          <a:p>
            <a:pPr lvl="1" algn="just"/>
            <a:endParaRPr lang="en-US" dirty="0"/>
          </a:p>
          <a:p>
            <a:pPr marL="0" indent="0" algn="just">
              <a:buNone/>
            </a:pP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65</a:t>
            </a:fld>
            <a:endParaRPr lang="en-US" dirty="0">
              <a:solidFill>
                <a:srgbClr val="FFFFFF"/>
              </a:solidFill>
            </a:endParaRPr>
          </a:p>
        </p:txBody>
      </p:sp>
      <p:sp>
        <p:nvSpPr>
          <p:cNvPr id="6"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19011822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Secure Shell</a:t>
            </a:r>
            <a:br>
              <a:rPr lang="en-US" dirty="0"/>
            </a:br>
            <a:r>
              <a:rPr lang="en-US" sz="3600" dirty="0" err="1"/>
              <a:t>Tổng</a:t>
            </a:r>
            <a:r>
              <a:rPr lang="en-US" sz="3600" dirty="0"/>
              <a:t> </a:t>
            </a:r>
            <a:r>
              <a:rPr lang="en-US" sz="3600" dirty="0" err="1"/>
              <a:t>quan</a:t>
            </a:r>
            <a:endParaRPr lang="en-US" sz="3600" dirty="0"/>
          </a:p>
        </p:txBody>
      </p:sp>
      <p:sp>
        <p:nvSpPr>
          <p:cNvPr id="3" name="Content Placeholder 2"/>
          <p:cNvSpPr>
            <a:spLocks noGrp="1"/>
          </p:cNvSpPr>
          <p:nvPr>
            <p:ph sz="quarter" idx="1"/>
          </p:nvPr>
        </p:nvSpPr>
        <p:spPr>
          <a:xfrm>
            <a:off x="612648" y="1600200"/>
            <a:ext cx="8378952" cy="5257800"/>
          </a:xfrm>
        </p:spPr>
        <p:txBody>
          <a:bodyPr/>
          <a:lstStyle/>
          <a:p>
            <a:pPr algn="just">
              <a:spcAft>
                <a:spcPct val="20000"/>
              </a:spcAft>
              <a:defRPr/>
            </a:pPr>
            <a:r>
              <a:rPr lang="en-US" sz="2400" dirty="0"/>
              <a:t>SSH tạo </a:t>
            </a:r>
            <a:r>
              <a:rPr lang="en-US" sz="2400" dirty="0" err="1"/>
              <a:t>ra</a:t>
            </a:r>
            <a:r>
              <a:rPr lang="en-US" sz="2400" dirty="0"/>
              <a:t> </a:t>
            </a:r>
            <a:r>
              <a:rPr lang="en-US" sz="2400" dirty="0" err="1"/>
              <a:t>một</a:t>
            </a:r>
            <a:r>
              <a:rPr lang="en-US" sz="2400" dirty="0"/>
              <a:t> </a:t>
            </a:r>
            <a:r>
              <a:rPr lang="en-US" sz="2400" dirty="0" err="1"/>
              <a:t>kết</a:t>
            </a:r>
            <a:r>
              <a:rPr lang="en-US" sz="2400" dirty="0"/>
              <a:t> </a:t>
            </a:r>
            <a:r>
              <a:rPr lang="en-US" sz="2400" dirty="0" err="1"/>
              <a:t>nối</a:t>
            </a:r>
            <a:r>
              <a:rPr lang="en-US" sz="2400" dirty="0"/>
              <a:t> </a:t>
            </a:r>
            <a:r>
              <a:rPr lang="en-US" sz="2400" dirty="0" err="1"/>
              <a:t>bảo</a:t>
            </a:r>
            <a:r>
              <a:rPr lang="en-US" sz="2400" dirty="0"/>
              <a:t> </a:t>
            </a:r>
            <a:r>
              <a:rPr lang="en-US" sz="2400" dirty="0" err="1"/>
              <a:t>mật</a:t>
            </a:r>
            <a:r>
              <a:rPr lang="en-US" sz="2400" dirty="0"/>
              <a:t> </a:t>
            </a:r>
            <a:r>
              <a:rPr lang="en-US" sz="2400" dirty="0" err="1"/>
              <a:t>giữa</a:t>
            </a:r>
            <a:r>
              <a:rPr lang="en-US" sz="2400" dirty="0"/>
              <a:t> </a:t>
            </a:r>
            <a:r>
              <a:rPr lang="en-US" sz="2400" dirty="0" err="1"/>
              <a:t>hai</a:t>
            </a:r>
            <a:r>
              <a:rPr lang="en-US" sz="2400" dirty="0"/>
              <a:t> </a:t>
            </a:r>
            <a:r>
              <a:rPr lang="en-US" sz="2400" dirty="0" err="1"/>
              <a:t>máy</a:t>
            </a:r>
            <a:r>
              <a:rPr lang="en-US" sz="2400" dirty="0"/>
              <a:t> </a:t>
            </a:r>
            <a:r>
              <a:rPr lang="en-US" sz="2400" dirty="0" err="1"/>
              <a:t>tính</a:t>
            </a:r>
            <a:r>
              <a:rPr lang="en-US" sz="2400" dirty="0"/>
              <a:t> </a:t>
            </a:r>
            <a:r>
              <a:rPr lang="en-US" sz="2400" dirty="0" err="1"/>
              <a:t>sử</a:t>
            </a:r>
            <a:r>
              <a:rPr lang="en-US" sz="2400" dirty="0"/>
              <a:t> </a:t>
            </a:r>
            <a:r>
              <a:rPr lang="en-US" sz="2400" dirty="0" err="1"/>
              <a:t>dụng</a:t>
            </a:r>
            <a:r>
              <a:rPr lang="en-US" sz="2400" dirty="0"/>
              <a:t> </a:t>
            </a:r>
            <a:r>
              <a:rPr lang="en-US" sz="2400" dirty="0" err="1"/>
              <a:t>các</a:t>
            </a:r>
            <a:r>
              <a:rPr lang="en-US" sz="2400" dirty="0"/>
              <a:t> </a:t>
            </a:r>
            <a:r>
              <a:rPr lang="en-US" sz="2400" dirty="0" err="1"/>
              <a:t>giải</a:t>
            </a:r>
            <a:r>
              <a:rPr lang="en-US" sz="2400" dirty="0"/>
              <a:t> </a:t>
            </a:r>
            <a:r>
              <a:rPr lang="en-US" sz="2400" dirty="0" err="1"/>
              <a:t>thuật</a:t>
            </a:r>
            <a:r>
              <a:rPr lang="en-US" sz="2400" dirty="0"/>
              <a:t> </a:t>
            </a:r>
            <a:r>
              <a:rPr lang="en-US" sz="2400" dirty="0" err="1"/>
              <a:t>mã</a:t>
            </a:r>
            <a:r>
              <a:rPr lang="en-US" sz="2400" dirty="0"/>
              <a:t> </a:t>
            </a:r>
            <a:r>
              <a:rPr lang="en-US" sz="2400" dirty="0" err="1"/>
              <a:t>hoá</a:t>
            </a:r>
            <a:r>
              <a:rPr lang="en-US" sz="2400" dirty="0"/>
              <a:t> </a:t>
            </a:r>
            <a:r>
              <a:rPr lang="en-US" sz="2400" dirty="0" err="1"/>
              <a:t>và</a:t>
            </a:r>
            <a:r>
              <a:rPr lang="en-US" sz="2400" dirty="0"/>
              <a:t> </a:t>
            </a:r>
            <a:r>
              <a:rPr lang="en-US" sz="2400" dirty="0" err="1"/>
              <a:t>chứng</a:t>
            </a:r>
            <a:r>
              <a:rPr lang="en-US" sz="2400" dirty="0"/>
              <a:t> </a:t>
            </a:r>
            <a:r>
              <a:rPr lang="en-US" sz="2400" dirty="0" err="1"/>
              <a:t>thực</a:t>
            </a:r>
            <a:r>
              <a:rPr lang="en-US" sz="2400" dirty="0"/>
              <a:t>. </a:t>
            </a:r>
          </a:p>
          <a:p>
            <a:pPr algn="just">
              <a:spcAft>
                <a:spcPct val="20000"/>
              </a:spcAft>
              <a:defRPr/>
            </a:pPr>
            <a:r>
              <a:rPr lang="en-US" sz="2400" dirty="0" err="1"/>
              <a:t>Có</a:t>
            </a:r>
            <a:r>
              <a:rPr lang="en-US" sz="2400" dirty="0"/>
              <a:t> </a:t>
            </a:r>
            <a:r>
              <a:rPr lang="en-US" sz="2400" dirty="0" err="1"/>
              <a:t>khả</a:t>
            </a:r>
            <a:r>
              <a:rPr lang="en-US" sz="2400" dirty="0"/>
              <a:t> </a:t>
            </a:r>
            <a:r>
              <a:rPr lang="en-US" sz="2400" dirty="0" err="1"/>
              <a:t>năng</a:t>
            </a:r>
            <a:r>
              <a:rPr lang="en-US" sz="2400" dirty="0"/>
              <a:t> </a:t>
            </a:r>
            <a:r>
              <a:rPr lang="en-US" sz="2400" dirty="0" err="1"/>
              <a:t>nén</a:t>
            </a:r>
            <a:r>
              <a:rPr lang="en-US" sz="2400" dirty="0"/>
              <a:t> </a:t>
            </a:r>
            <a:r>
              <a:rPr lang="en-US" sz="2400" dirty="0" err="1"/>
              <a:t>dữ</a:t>
            </a:r>
            <a:r>
              <a:rPr lang="en-US" sz="2400" dirty="0"/>
              <a:t> </a:t>
            </a:r>
            <a:r>
              <a:rPr lang="en-US" sz="2400" dirty="0" err="1"/>
              <a:t>liệu</a:t>
            </a:r>
            <a:r>
              <a:rPr lang="en-US" sz="2400" dirty="0"/>
              <a:t>, </a:t>
            </a:r>
            <a:r>
              <a:rPr lang="en-US" sz="2400" dirty="0" err="1"/>
              <a:t>bảo</a:t>
            </a:r>
            <a:r>
              <a:rPr lang="en-US" sz="2400" dirty="0"/>
              <a:t> </a:t>
            </a:r>
            <a:r>
              <a:rPr lang="en-US" sz="2400" dirty="0" err="1"/>
              <a:t>mật</a:t>
            </a:r>
            <a:r>
              <a:rPr lang="en-US" sz="2400" dirty="0"/>
              <a:t> </a:t>
            </a:r>
            <a:r>
              <a:rPr lang="en-US" sz="2400" dirty="0" err="1"/>
              <a:t>cho</a:t>
            </a:r>
            <a:r>
              <a:rPr lang="en-US" sz="2400" dirty="0"/>
              <a:t> </a:t>
            </a:r>
            <a:r>
              <a:rPr lang="en-US" sz="2400" dirty="0" err="1"/>
              <a:t>dữ</a:t>
            </a:r>
            <a:r>
              <a:rPr lang="en-US" sz="2400" dirty="0"/>
              <a:t> </a:t>
            </a:r>
            <a:r>
              <a:rPr lang="en-US" sz="2400" dirty="0" err="1"/>
              <a:t>liệu</a:t>
            </a:r>
            <a:r>
              <a:rPr lang="en-US" sz="2400" dirty="0"/>
              <a:t> </a:t>
            </a:r>
            <a:r>
              <a:rPr lang="en-US" sz="2400" dirty="0" err="1"/>
              <a:t>truyền</a:t>
            </a:r>
            <a:r>
              <a:rPr lang="en-US" sz="2400" dirty="0"/>
              <a:t> (SFTP) </a:t>
            </a:r>
            <a:r>
              <a:rPr lang="en-US" sz="2400" dirty="0" err="1"/>
              <a:t>và</a:t>
            </a:r>
            <a:r>
              <a:rPr lang="en-US" sz="2400" dirty="0"/>
              <a:t> </a:t>
            </a:r>
            <a:r>
              <a:rPr lang="en-US" sz="2400" dirty="0" err="1"/>
              <a:t>sao</a:t>
            </a:r>
            <a:r>
              <a:rPr lang="en-US" sz="2400" dirty="0"/>
              <a:t> </a:t>
            </a:r>
            <a:r>
              <a:rPr lang="en-US" sz="2400" dirty="0" err="1"/>
              <a:t>chép</a:t>
            </a:r>
            <a:r>
              <a:rPr lang="en-US" sz="2400" dirty="0"/>
              <a:t> file (SCP).</a:t>
            </a:r>
          </a:p>
          <a:p>
            <a:pPr algn="just">
              <a:spcAft>
                <a:spcPct val="20000"/>
              </a:spcAft>
              <a:defRPr/>
            </a:pPr>
            <a:r>
              <a:rPr lang="en-US" sz="2400" dirty="0" err="1"/>
              <a:t>Là</a:t>
            </a:r>
            <a:r>
              <a:rPr lang="en-US" sz="2400" dirty="0"/>
              <a:t> </a:t>
            </a:r>
            <a:r>
              <a:rPr lang="en-US" sz="2400" dirty="0" err="1"/>
              <a:t>giao</a:t>
            </a:r>
            <a:r>
              <a:rPr lang="en-US" sz="2400" dirty="0"/>
              <a:t> </a:t>
            </a:r>
            <a:r>
              <a:rPr lang="en-US" sz="2400" dirty="0" err="1"/>
              <a:t>thức</a:t>
            </a:r>
            <a:r>
              <a:rPr lang="en-US" sz="2400" dirty="0"/>
              <a:t> </a:t>
            </a:r>
            <a:r>
              <a:rPr lang="en-US" sz="2400" dirty="0" err="1"/>
              <a:t>ứng</a:t>
            </a:r>
            <a:r>
              <a:rPr lang="en-US" sz="2400" dirty="0"/>
              <a:t> </a:t>
            </a:r>
            <a:r>
              <a:rPr lang="en-US" sz="2400" dirty="0" err="1"/>
              <a:t>dụng</a:t>
            </a:r>
            <a:r>
              <a:rPr lang="en-US" sz="2400" dirty="0"/>
              <a:t> client-server. SSH </a:t>
            </a:r>
            <a:r>
              <a:rPr lang="en-US" sz="2400" dirty="0" err="1"/>
              <a:t>được</a:t>
            </a:r>
            <a:r>
              <a:rPr lang="en-US" sz="2400" dirty="0"/>
              <a:t> chia </a:t>
            </a:r>
            <a:r>
              <a:rPr lang="en-US" sz="2400" dirty="0" err="1"/>
              <a:t>thành</a:t>
            </a:r>
            <a:r>
              <a:rPr lang="en-US" sz="2400" dirty="0"/>
              <a:t> 3 </a:t>
            </a:r>
            <a:r>
              <a:rPr lang="en-US" sz="2400" dirty="0" err="1"/>
              <a:t>lớp</a:t>
            </a:r>
            <a:r>
              <a:rPr lang="en-US" sz="2400" dirty="0"/>
              <a:t> </a:t>
            </a:r>
            <a:r>
              <a:rPr lang="en-US" sz="2400" dirty="0" err="1"/>
              <a:t>trong</a:t>
            </a:r>
            <a:r>
              <a:rPr lang="en-US" sz="2400" dirty="0"/>
              <a:t> </a:t>
            </a:r>
            <a:r>
              <a:rPr lang="en-US" sz="2400" dirty="0" err="1"/>
              <a:t>lớp</a:t>
            </a:r>
            <a:r>
              <a:rPr lang="en-US" sz="2400" dirty="0"/>
              <a:t> </a:t>
            </a:r>
            <a:r>
              <a:rPr lang="en-US" sz="2400" dirty="0" err="1"/>
              <a:t>ứng</a:t>
            </a:r>
            <a:r>
              <a:rPr lang="en-US" sz="2400" dirty="0"/>
              <a:t> </a:t>
            </a:r>
            <a:r>
              <a:rPr lang="en-US" sz="2400" dirty="0" err="1"/>
              <a:t>dụng</a:t>
            </a:r>
            <a:r>
              <a:rPr lang="en-US" sz="2400" dirty="0"/>
              <a:t> </a:t>
            </a:r>
            <a:r>
              <a:rPr lang="en-US" sz="2400" dirty="0" err="1"/>
              <a:t>của</a:t>
            </a:r>
            <a:r>
              <a:rPr lang="en-US" sz="2400" dirty="0"/>
              <a:t> </a:t>
            </a:r>
            <a:r>
              <a:rPr lang="en-US" sz="2400" dirty="0" err="1"/>
              <a:t>mô</a:t>
            </a:r>
            <a:r>
              <a:rPr lang="en-US" sz="2400" dirty="0"/>
              <a:t> </a:t>
            </a:r>
            <a:r>
              <a:rPr lang="en-US" sz="2400" dirty="0" err="1"/>
              <a:t>hình</a:t>
            </a:r>
            <a:r>
              <a:rPr lang="en-US" sz="2400" dirty="0"/>
              <a:t> mạng TCP/IP:</a:t>
            </a:r>
          </a:p>
          <a:p>
            <a:pPr lvl="1" algn="just">
              <a:spcAft>
                <a:spcPct val="20000"/>
              </a:spcAft>
              <a:defRPr/>
            </a:pPr>
            <a:r>
              <a:rPr lang="en-US" dirty="0"/>
              <a:t>Connection Layer</a:t>
            </a:r>
          </a:p>
          <a:p>
            <a:pPr lvl="1" algn="just">
              <a:spcAft>
                <a:spcPct val="20000"/>
              </a:spcAft>
              <a:defRPr/>
            </a:pPr>
            <a:r>
              <a:rPr lang="en-US" dirty="0"/>
              <a:t>User Authentication Layer</a:t>
            </a:r>
          </a:p>
          <a:p>
            <a:pPr lvl="1" algn="just">
              <a:spcAft>
                <a:spcPct val="20000"/>
              </a:spcAft>
              <a:defRPr/>
            </a:pPr>
            <a:r>
              <a:rPr lang="en-US" dirty="0"/>
              <a:t>Transport Layer</a:t>
            </a:r>
          </a:p>
          <a:p>
            <a:pPr marL="0" indent="0" algn="just">
              <a:buNone/>
            </a:pP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66</a:t>
            </a:fld>
            <a:endParaRPr lang="en-US" dirty="0">
              <a:solidFill>
                <a:srgbClr val="FFFFFF"/>
              </a:solidFill>
            </a:endParaRPr>
          </a:p>
        </p:txBody>
      </p:sp>
      <p:sp>
        <p:nvSpPr>
          <p:cNvPr id="6"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5987907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Secure Shell</a:t>
            </a:r>
            <a:br>
              <a:rPr lang="en-US" dirty="0"/>
            </a:br>
            <a:r>
              <a:rPr lang="en-US" sz="3600" dirty="0" err="1"/>
              <a:t>Tổng</a:t>
            </a:r>
            <a:r>
              <a:rPr lang="en-US" sz="3600" dirty="0"/>
              <a:t> </a:t>
            </a:r>
            <a:r>
              <a:rPr lang="en-US" sz="3600" dirty="0" err="1"/>
              <a:t>quan</a:t>
            </a:r>
            <a:endParaRPr lang="en-US" sz="3600"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67</a:t>
            </a:fld>
            <a:endParaRPr lang="en-US" dirty="0">
              <a:solidFill>
                <a:srgbClr val="FFFFFF"/>
              </a:solidFill>
            </a:endParaRPr>
          </a:p>
        </p:txBody>
      </p:sp>
      <p:sp>
        <p:nvSpPr>
          <p:cNvPr id="6" name="Content Placeholder 5"/>
          <p:cNvSpPr>
            <a:spLocks noGrp="1"/>
          </p:cNvSpPr>
          <p:nvPr>
            <p:ph sz="quarter" idx="1"/>
          </p:nvPr>
        </p:nvSpPr>
        <p:spPr/>
        <p:txBody>
          <a:bodyPr/>
          <a:lstStyle/>
          <a:p>
            <a:endParaRPr lang="en-US"/>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00200"/>
            <a:ext cx="8232648" cy="521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24906137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Secure Shell</a:t>
            </a:r>
            <a:br>
              <a:rPr lang="en-US" dirty="0"/>
            </a:br>
            <a:r>
              <a:rPr lang="en-US" sz="3600" dirty="0" err="1"/>
              <a:t>Cách</a:t>
            </a:r>
            <a:r>
              <a:rPr lang="en-US" sz="3600" dirty="0"/>
              <a:t> </a:t>
            </a:r>
            <a:r>
              <a:rPr lang="en-US" sz="3600" dirty="0" err="1"/>
              <a:t>thức</a:t>
            </a:r>
            <a:r>
              <a:rPr lang="en-US" sz="3600" dirty="0"/>
              <a:t> </a:t>
            </a:r>
            <a:r>
              <a:rPr lang="en-US" sz="3600" dirty="0" err="1"/>
              <a:t>hoạt</a:t>
            </a:r>
            <a:r>
              <a:rPr lang="en-US" sz="3600" dirty="0"/>
              <a:t> </a:t>
            </a:r>
            <a:r>
              <a:rPr lang="en-US" sz="3600" dirty="0" err="1"/>
              <a:t>động</a:t>
            </a:r>
            <a:endParaRPr lang="en-US" sz="3600"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68</a:t>
            </a:fld>
            <a:endParaRPr lang="en-US" dirty="0">
              <a:solidFill>
                <a:srgbClr val="FFFFFF"/>
              </a:solidFill>
            </a:endParaRPr>
          </a:p>
        </p:txBody>
      </p:sp>
      <p:sp>
        <p:nvSpPr>
          <p:cNvPr id="6" name="Content Placeholder 5"/>
          <p:cNvSpPr>
            <a:spLocks noGrp="1"/>
          </p:cNvSpPr>
          <p:nvPr>
            <p:ph sz="quarter" idx="1"/>
          </p:nvPr>
        </p:nvSpPr>
        <p:spPr/>
        <p:txBody>
          <a:bodyPr/>
          <a:lstStyle/>
          <a:p>
            <a:pPr marL="533400" indent="-533400" algn="just">
              <a:spcAft>
                <a:spcPct val="20000"/>
              </a:spcAft>
              <a:defRPr/>
            </a:pPr>
            <a:r>
              <a:rPr lang="en-US" dirty="0"/>
              <a:t>SSH </a:t>
            </a:r>
            <a:r>
              <a:rPr lang="en-US" dirty="0" err="1"/>
              <a:t>được</a:t>
            </a:r>
            <a:r>
              <a:rPr lang="en-US" dirty="0"/>
              <a:t> </a:t>
            </a:r>
            <a:r>
              <a:rPr lang="en-US" dirty="0" err="1"/>
              <a:t>thực</a:t>
            </a:r>
            <a:r>
              <a:rPr lang="en-US" dirty="0"/>
              <a:t> </a:t>
            </a:r>
            <a:r>
              <a:rPr lang="en-US" dirty="0" err="1"/>
              <a:t>hiện</a:t>
            </a:r>
            <a:r>
              <a:rPr lang="en-US" dirty="0"/>
              <a:t> qua 3 </a:t>
            </a:r>
            <a:r>
              <a:rPr lang="en-US" dirty="0" err="1"/>
              <a:t>bước</a:t>
            </a:r>
            <a:r>
              <a:rPr lang="en-US" dirty="0"/>
              <a:t>:</a:t>
            </a:r>
          </a:p>
          <a:p>
            <a:pPr marL="533400" indent="-533400" algn="just">
              <a:spcAft>
                <a:spcPct val="20000"/>
              </a:spcAft>
              <a:buSzPct val="100000"/>
              <a:buFont typeface="Wingdings" panose="05000000000000000000" pitchFamily="2" charset="2"/>
              <a:buAutoNum type="arabicPeriod"/>
              <a:defRPr/>
            </a:pPr>
            <a:r>
              <a:rPr lang="en-US" dirty="0" err="1"/>
              <a:t>Định</a:t>
            </a:r>
            <a:r>
              <a:rPr lang="en-US" dirty="0"/>
              <a:t> </a:t>
            </a:r>
            <a:r>
              <a:rPr lang="en-US" dirty="0" err="1"/>
              <a:t>danh</a:t>
            </a:r>
            <a:r>
              <a:rPr lang="en-US" dirty="0"/>
              <a:t> host: </a:t>
            </a:r>
          </a:p>
          <a:p>
            <a:pPr marL="914400" lvl="1" indent="-457200" algn="just">
              <a:spcAft>
                <a:spcPct val="20000"/>
              </a:spcAft>
              <a:defRPr/>
            </a:pPr>
            <a:r>
              <a:rPr lang="en-US" dirty="0" err="1"/>
              <a:t>Việc</a:t>
            </a:r>
            <a:r>
              <a:rPr lang="en-US" dirty="0"/>
              <a:t> </a:t>
            </a:r>
            <a:r>
              <a:rPr lang="en-US" dirty="0" err="1"/>
              <a:t>định</a:t>
            </a:r>
            <a:r>
              <a:rPr lang="en-US" dirty="0"/>
              <a:t> </a:t>
            </a:r>
            <a:r>
              <a:rPr lang="en-US" dirty="0" err="1"/>
              <a:t>danh</a:t>
            </a:r>
            <a:r>
              <a:rPr lang="en-US" dirty="0"/>
              <a:t> host </a:t>
            </a:r>
            <a:r>
              <a:rPr lang="en-US" dirty="0" err="1"/>
              <a:t>được</a:t>
            </a:r>
            <a:r>
              <a:rPr lang="en-US" dirty="0"/>
              <a:t> </a:t>
            </a:r>
            <a:r>
              <a:rPr lang="en-US" dirty="0" err="1"/>
              <a:t>thực</a:t>
            </a:r>
            <a:r>
              <a:rPr lang="en-US" dirty="0"/>
              <a:t> </a:t>
            </a:r>
            <a:r>
              <a:rPr lang="en-US" dirty="0" err="1"/>
              <a:t>hiện</a:t>
            </a:r>
            <a:r>
              <a:rPr lang="en-US" dirty="0"/>
              <a:t> qua </a:t>
            </a:r>
            <a:r>
              <a:rPr lang="en-US" dirty="0" err="1"/>
              <a:t>việc</a:t>
            </a:r>
            <a:r>
              <a:rPr lang="en-US" dirty="0"/>
              <a:t> </a:t>
            </a:r>
            <a:r>
              <a:rPr lang="en-US" dirty="0" err="1"/>
              <a:t>trao</a:t>
            </a:r>
            <a:r>
              <a:rPr lang="en-US" dirty="0"/>
              <a:t> </a:t>
            </a:r>
            <a:r>
              <a:rPr lang="en-US" dirty="0" err="1"/>
              <a:t>đổi</a:t>
            </a:r>
            <a:r>
              <a:rPr lang="en-US" dirty="0"/>
              <a:t> </a:t>
            </a:r>
            <a:r>
              <a:rPr lang="en-US" dirty="0" err="1"/>
              <a:t>khoá</a:t>
            </a:r>
            <a:r>
              <a:rPr lang="en-US" dirty="0"/>
              <a:t>. </a:t>
            </a:r>
            <a:r>
              <a:rPr lang="en-US" dirty="0" err="1"/>
              <a:t>Mỗi</a:t>
            </a:r>
            <a:r>
              <a:rPr lang="en-US" dirty="0"/>
              <a:t> </a:t>
            </a:r>
            <a:r>
              <a:rPr lang="en-US" dirty="0" err="1"/>
              <a:t>máy</a:t>
            </a:r>
            <a:r>
              <a:rPr lang="en-US" dirty="0"/>
              <a:t> </a:t>
            </a:r>
            <a:r>
              <a:rPr lang="en-US" dirty="0" err="1"/>
              <a:t>tính</a:t>
            </a:r>
            <a:r>
              <a:rPr lang="en-US" dirty="0"/>
              <a:t> </a:t>
            </a:r>
            <a:r>
              <a:rPr lang="en-US" dirty="0" err="1"/>
              <a:t>có</a:t>
            </a:r>
            <a:r>
              <a:rPr lang="en-US" dirty="0"/>
              <a:t> </a:t>
            </a:r>
            <a:r>
              <a:rPr lang="en-US" dirty="0" err="1"/>
              <a:t>hỗ</a:t>
            </a:r>
            <a:r>
              <a:rPr lang="en-US" dirty="0"/>
              <a:t> </a:t>
            </a:r>
            <a:r>
              <a:rPr lang="en-US" dirty="0" err="1"/>
              <a:t>trợ</a:t>
            </a:r>
            <a:r>
              <a:rPr lang="en-US" dirty="0"/>
              <a:t> </a:t>
            </a:r>
            <a:r>
              <a:rPr lang="en-US" dirty="0" err="1"/>
              <a:t>kiểu</a:t>
            </a:r>
            <a:r>
              <a:rPr lang="en-US" dirty="0"/>
              <a:t> </a:t>
            </a:r>
            <a:r>
              <a:rPr lang="en-US" dirty="0" err="1"/>
              <a:t>truyền</a:t>
            </a:r>
            <a:r>
              <a:rPr lang="en-US" dirty="0"/>
              <a:t> </a:t>
            </a:r>
            <a:r>
              <a:rPr lang="en-US" dirty="0" err="1"/>
              <a:t>thông</a:t>
            </a:r>
            <a:r>
              <a:rPr lang="en-US" dirty="0"/>
              <a:t> SSH </a:t>
            </a:r>
            <a:r>
              <a:rPr lang="en-US" dirty="0" err="1"/>
              <a:t>có</a:t>
            </a:r>
            <a:r>
              <a:rPr lang="en-US" dirty="0"/>
              <a:t> </a:t>
            </a:r>
            <a:r>
              <a:rPr lang="en-US" dirty="0" err="1"/>
              <a:t>một</a:t>
            </a:r>
            <a:r>
              <a:rPr lang="en-US" dirty="0"/>
              <a:t> </a:t>
            </a:r>
            <a:r>
              <a:rPr lang="en-US" dirty="0" err="1"/>
              <a:t>khoá</a:t>
            </a:r>
            <a:r>
              <a:rPr lang="en-US" dirty="0"/>
              <a:t> </a:t>
            </a:r>
            <a:r>
              <a:rPr lang="en-US" dirty="0" err="1"/>
              <a:t>định</a:t>
            </a:r>
            <a:r>
              <a:rPr lang="en-US" dirty="0"/>
              <a:t> </a:t>
            </a:r>
            <a:r>
              <a:rPr lang="en-US" dirty="0" err="1"/>
              <a:t>danh</a:t>
            </a:r>
            <a:r>
              <a:rPr lang="en-US" dirty="0"/>
              <a:t> </a:t>
            </a:r>
            <a:r>
              <a:rPr lang="en-US" dirty="0" err="1"/>
              <a:t>duy</a:t>
            </a:r>
            <a:r>
              <a:rPr lang="en-US" dirty="0"/>
              <a:t> </a:t>
            </a:r>
            <a:r>
              <a:rPr lang="en-US" dirty="0" err="1"/>
              <a:t>nhất</a:t>
            </a:r>
            <a:r>
              <a:rPr lang="en-US" dirty="0"/>
              <a:t>. </a:t>
            </a:r>
            <a:r>
              <a:rPr lang="en-US" dirty="0" err="1"/>
              <a:t>Khoá</a:t>
            </a:r>
            <a:r>
              <a:rPr lang="en-US" dirty="0"/>
              <a:t> </a:t>
            </a:r>
            <a:r>
              <a:rPr lang="en-US" dirty="0" err="1"/>
              <a:t>này</a:t>
            </a:r>
            <a:r>
              <a:rPr lang="en-US" dirty="0"/>
              <a:t> </a:t>
            </a:r>
            <a:r>
              <a:rPr lang="en-US" dirty="0" err="1"/>
              <a:t>gồm</a:t>
            </a:r>
            <a:r>
              <a:rPr lang="en-US" dirty="0"/>
              <a:t> </a:t>
            </a:r>
            <a:r>
              <a:rPr lang="en-US" dirty="0" err="1"/>
              <a:t>hai</a:t>
            </a:r>
            <a:r>
              <a:rPr lang="en-US" dirty="0"/>
              <a:t> </a:t>
            </a:r>
            <a:r>
              <a:rPr lang="en-US" dirty="0" err="1"/>
              <a:t>thành</a:t>
            </a:r>
            <a:r>
              <a:rPr lang="en-US" dirty="0"/>
              <a:t> </a:t>
            </a:r>
            <a:r>
              <a:rPr lang="en-US" dirty="0" err="1"/>
              <a:t>phần</a:t>
            </a:r>
            <a:r>
              <a:rPr lang="en-US" dirty="0"/>
              <a:t>: </a:t>
            </a:r>
            <a:r>
              <a:rPr lang="en-US" dirty="0" err="1"/>
              <a:t>khoá</a:t>
            </a:r>
            <a:r>
              <a:rPr lang="en-US" dirty="0"/>
              <a:t> </a:t>
            </a:r>
            <a:r>
              <a:rPr lang="en-US" dirty="0" err="1"/>
              <a:t>riêng</a:t>
            </a:r>
            <a:r>
              <a:rPr lang="en-US" dirty="0"/>
              <a:t> </a:t>
            </a:r>
            <a:r>
              <a:rPr lang="en-US" dirty="0" err="1"/>
              <a:t>và</a:t>
            </a:r>
            <a:r>
              <a:rPr lang="en-US" dirty="0"/>
              <a:t> </a:t>
            </a:r>
            <a:r>
              <a:rPr lang="en-US" dirty="0" err="1"/>
              <a:t>khoá</a:t>
            </a:r>
            <a:r>
              <a:rPr lang="en-US" dirty="0"/>
              <a:t> </a:t>
            </a:r>
            <a:r>
              <a:rPr lang="en-US" dirty="0" err="1"/>
              <a:t>công</a:t>
            </a:r>
            <a:r>
              <a:rPr lang="en-US" dirty="0"/>
              <a:t> </a:t>
            </a:r>
            <a:r>
              <a:rPr lang="en-US" dirty="0" err="1"/>
              <a:t>khai</a:t>
            </a:r>
            <a:r>
              <a:rPr lang="en-US" dirty="0"/>
              <a:t>. </a:t>
            </a:r>
            <a:r>
              <a:rPr lang="en-US" dirty="0" err="1"/>
              <a:t>Khoá</a:t>
            </a:r>
            <a:r>
              <a:rPr lang="en-US" dirty="0"/>
              <a:t> </a:t>
            </a:r>
            <a:r>
              <a:rPr lang="en-US" dirty="0" err="1"/>
              <a:t>công</a:t>
            </a:r>
            <a:r>
              <a:rPr lang="en-US" dirty="0"/>
              <a:t> </a:t>
            </a:r>
            <a:r>
              <a:rPr lang="en-US" dirty="0" err="1"/>
              <a:t>khai</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khi</a:t>
            </a:r>
            <a:r>
              <a:rPr lang="en-US" dirty="0"/>
              <a:t> </a:t>
            </a:r>
            <a:r>
              <a:rPr lang="en-US" dirty="0" err="1"/>
              <a:t>cần</a:t>
            </a:r>
            <a:r>
              <a:rPr lang="en-US" dirty="0"/>
              <a:t> </a:t>
            </a:r>
            <a:r>
              <a:rPr lang="en-US" dirty="0" err="1"/>
              <a:t>trao</a:t>
            </a:r>
            <a:r>
              <a:rPr lang="en-US" dirty="0"/>
              <a:t> </a:t>
            </a:r>
            <a:r>
              <a:rPr lang="en-US" dirty="0" err="1"/>
              <a:t>đổi</a:t>
            </a:r>
            <a:r>
              <a:rPr lang="en-US" dirty="0"/>
              <a:t> </a:t>
            </a:r>
            <a:r>
              <a:rPr lang="en-US" dirty="0" err="1"/>
              <a:t>giữa</a:t>
            </a:r>
            <a:r>
              <a:rPr lang="en-US" dirty="0"/>
              <a:t> </a:t>
            </a:r>
            <a:r>
              <a:rPr lang="en-US" dirty="0" err="1"/>
              <a:t>các</a:t>
            </a:r>
            <a:r>
              <a:rPr lang="en-US" dirty="0"/>
              <a:t> </a:t>
            </a:r>
            <a:r>
              <a:rPr lang="en-US" dirty="0" err="1"/>
              <a:t>máy</a:t>
            </a:r>
            <a:r>
              <a:rPr lang="en-US" dirty="0"/>
              <a:t> </a:t>
            </a:r>
            <a:r>
              <a:rPr lang="en-US" dirty="0" err="1"/>
              <a:t>chủ</a:t>
            </a:r>
            <a:r>
              <a:rPr lang="en-US" dirty="0"/>
              <a:t> </a:t>
            </a:r>
            <a:r>
              <a:rPr lang="en-US" dirty="0" err="1"/>
              <a:t>với</a:t>
            </a:r>
            <a:r>
              <a:rPr lang="en-US" dirty="0"/>
              <a:t> </a:t>
            </a:r>
            <a:r>
              <a:rPr lang="en-US" dirty="0" err="1"/>
              <a:t>nhau</a:t>
            </a:r>
            <a:r>
              <a:rPr lang="en-US" dirty="0"/>
              <a:t> </a:t>
            </a:r>
            <a:r>
              <a:rPr lang="en-US" dirty="0" err="1"/>
              <a:t>trong</a:t>
            </a:r>
            <a:r>
              <a:rPr lang="en-US" dirty="0"/>
              <a:t> </a:t>
            </a:r>
            <a:r>
              <a:rPr lang="en-US" dirty="0" err="1"/>
              <a:t>phiên</a:t>
            </a:r>
            <a:r>
              <a:rPr lang="en-US" dirty="0"/>
              <a:t> </a:t>
            </a:r>
            <a:r>
              <a:rPr lang="en-US" dirty="0" err="1"/>
              <a:t>làm</a:t>
            </a:r>
            <a:r>
              <a:rPr lang="en-US" dirty="0"/>
              <a:t> </a:t>
            </a:r>
            <a:r>
              <a:rPr lang="en-US" dirty="0" err="1"/>
              <a:t>việc</a:t>
            </a:r>
            <a:r>
              <a:rPr lang="en-US" dirty="0"/>
              <a:t> SSH, </a:t>
            </a:r>
            <a:r>
              <a:rPr lang="en-US" dirty="0" err="1"/>
              <a:t>dữ</a:t>
            </a:r>
            <a:r>
              <a:rPr lang="en-US" dirty="0"/>
              <a:t> </a:t>
            </a:r>
            <a:r>
              <a:rPr lang="en-US" dirty="0" err="1"/>
              <a:t>liệu</a:t>
            </a:r>
            <a:r>
              <a:rPr lang="en-US" dirty="0"/>
              <a:t> </a:t>
            </a:r>
            <a:r>
              <a:rPr lang="en-US" dirty="0" err="1"/>
              <a:t>sẽ</a:t>
            </a:r>
            <a:r>
              <a:rPr lang="en-US" dirty="0"/>
              <a:t> </a:t>
            </a:r>
            <a:r>
              <a:rPr lang="en-US" dirty="0" err="1"/>
              <a:t>được</a:t>
            </a:r>
            <a:r>
              <a:rPr lang="en-US" dirty="0"/>
              <a:t> </a:t>
            </a:r>
            <a:r>
              <a:rPr lang="en-US" dirty="0" err="1"/>
              <a:t>mã</a:t>
            </a:r>
            <a:r>
              <a:rPr lang="en-US" dirty="0"/>
              <a:t> </a:t>
            </a:r>
            <a:r>
              <a:rPr lang="en-US" dirty="0" err="1"/>
              <a:t>hoá</a:t>
            </a:r>
            <a:r>
              <a:rPr lang="en-US" dirty="0"/>
              <a:t> </a:t>
            </a:r>
            <a:r>
              <a:rPr lang="en-US" dirty="0" err="1"/>
              <a:t>bằng</a:t>
            </a:r>
            <a:r>
              <a:rPr lang="en-US" dirty="0"/>
              <a:t> </a:t>
            </a:r>
            <a:r>
              <a:rPr lang="en-US" dirty="0" err="1"/>
              <a:t>khoá</a:t>
            </a:r>
            <a:r>
              <a:rPr lang="en-US" dirty="0"/>
              <a:t> </a:t>
            </a:r>
            <a:r>
              <a:rPr lang="en-US" dirty="0" err="1"/>
              <a:t>công</a:t>
            </a:r>
            <a:r>
              <a:rPr lang="en-US" dirty="0"/>
              <a:t> </a:t>
            </a:r>
            <a:r>
              <a:rPr lang="en-US" dirty="0" err="1"/>
              <a:t>khai</a:t>
            </a:r>
            <a:r>
              <a:rPr lang="en-US" dirty="0"/>
              <a:t> </a:t>
            </a:r>
            <a:r>
              <a:rPr lang="en-US" dirty="0" err="1"/>
              <a:t>và</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giải</a:t>
            </a:r>
            <a:r>
              <a:rPr lang="en-US" dirty="0"/>
              <a:t> </a:t>
            </a:r>
            <a:r>
              <a:rPr lang="en-US" dirty="0" err="1"/>
              <a:t>mã</a:t>
            </a:r>
            <a:r>
              <a:rPr lang="en-US" dirty="0"/>
              <a:t> </a:t>
            </a:r>
            <a:r>
              <a:rPr lang="en-US" dirty="0" err="1"/>
              <a:t>bằng</a:t>
            </a:r>
            <a:r>
              <a:rPr lang="en-US" dirty="0"/>
              <a:t> </a:t>
            </a:r>
            <a:r>
              <a:rPr lang="en-US" dirty="0" err="1"/>
              <a:t>khoá</a:t>
            </a:r>
            <a:r>
              <a:rPr lang="en-US" dirty="0"/>
              <a:t> </a:t>
            </a:r>
            <a:r>
              <a:rPr lang="en-US" dirty="0" err="1"/>
              <a:t>riêng</a:t>
            </a:r>
            <a:r>
              <a:rPr lang="en-US" dirty="0"/>
              <a:t>. </a:t>
            </a:r>
          </a:p>
          <a:p>
            <a:pPr algn="just"/>
            <a:endParaRPr lang="en-US" dirty="0"/>
          </a:p>
        </p:txBody>
      </p:sp>
      <p:sp>
        <p:nvSpPr>
          <p:cNvPr id="7"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3530505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Secure Shell</a:t>
            </a:r>
            <a:br>
              <a:rPr lang="en-US" dirty="0"/>
            </a:br>
            <a:r>
              <a:rPr lang="en-US" sz="3600" dirty="0" err="1"/>
              <a:t>Cách</a:t>
            </a:r>
            <a:r>
              <a:rPr lang="en-US" sz="3600" dirty="0"/>
              <a:t> </a:t>
            </a:r>
            <a:r>
              <a:rPr lang="en-US" sz="3600" dirty="0" err="1"/>
              <a:t>thức</a:t>
            </a:r>
            <a:r>
              <a:rPr lang="en-US" sz="3600" dirty="0"/>
              <a:t> </a:t>
            </a:r>
            <a:r>
              <a:rPr lang="en-US" sz="3600" dirty="0" err="1"/>
              <a:t>hoạt</a:t>
            </a:r>
            <a:r>
              <a:rPr lang="en-US" sz="3600" dirty="0"/>
              <a:t> </a:t>
            </a:r>
            <a:r>
              <a:rPr lang="en-US" sz="3600" dirty="0" err="1"/>
              <a:t>động</a:t>
            </a:r>
            <a:endParaRPr lang="en-US" sz="3600"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69</a:t>
            </a:fld>
            <a:endParaRPr lang="en-US" dirty="0">
              <a:solidFill>
                <a:srgbClr val="FFFFFF"/>
              </a:solidFill>
            </a:endParaRPr>
          </a:p>
        </p:txBody>
      </p:sp>
      <p:sp>
        <p:nvSpPr>
          <p:cNvPr id="3" name="Content Placeholder 2"/>
          <p:cNvSpPr>
            <a:spLocks noGrp="1"/>
          </p:cNvSpPr>
          <p:nvPr>
            <p:ph sz="quarter" idx="1"/>
          </p:nvPr>
        </p:nvSpPr>
        <p:spPr/>
        <p:txBody>
          <a:bodyPr/>
          <a:lstStyle/>
          <a:p>
            <a:endParaRPr lang="en-US"/>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048" y="1584325"/>
            <a:ext cx="8382000" cy="476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1384443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IP Security – </a:t>
            </a:r>
            <a:r>
              <a:rPr lang="en-US" dirty="0" err="1"/>
              <a:t>tt</a:t>
            </a:r>
            <a:br>
              <a:rPr lang="en-US" dirty="0"/>
            </a:br>
            <a:r>
              <a:rPr lang="en-US" sz="3600" dirty="0" err="1"/>
              <a:t>Tổng</a:t>
            </a:r>
            <a:r>
              <a:rPr lang="en-US" sz="3600" dirty="0"/>
              <a:t> </a:t>
            </a:r>
            <a:r>
              <a:rPr lang="en-US" sz="3600" dirty="0" err="1"/>
              <a:t>quan</a:t>
            </a:r>
            <a:endParaRPr lang="en-US" sz="3600"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7</a:t>
            </a:fld>
            <a:endParaRPr lang="en-US" dirty="0">
              <a:solidFill>
                <a:srgbClr val="FFFFFF"/>
              </a:solidFill>
            </a:endParaRPr>
          </a:p>
        </p:txBody>
      </p:sp>
      <p:sp>
        <p:nvSpPr>
          <p:cNvPr id="6" name="Content Placeholder 5"/>
          <p:cNvSpPr>
            <a:spLocks noGrp="1"/>
          </p:cNvSpPr>
          <p:nvPr>
            <p:ph sz="quarter" idx="1"/>
          </p:nvPr>
        </p:nvSpPr>
        <p:spPr>
          <a:xfrm>
            <a:off x="612648" y="1600200"/>
            <a:ext cx="8153400" cy="5257800"/>
          </a:xfrm>
        </p:spPr>
        <p:txBody>
          <a:bodyPr>
            <a:normAutofit/>
          </a:bodyPr>
          <a:lstStyle/>
          <a:p>
            <a:pPr algn="just">
              <a:spcAft>
                <a:spcPct val="20000"/>
              </a:spcAft>
              <a:defRPr/>
            </a:pPr>
            <a:r>
              <a:rPr lang="en-US" sz="2400" dirty="0" err="1"/>
              <a:t>Ví</a:t>
            </a:r>
            <a:r>
              <a:rPr lang="en-US" sz="2400" dirty="0"/>
              <a:t> </a:t>
            </a:r>
            <a:r>
              <a:rPr lang="en-US" sz="2400" dirty="0" err="1"/>
              <a:t>dụ</a:t>
            </a:r>
            <a:r>
              <a:rPr lang="en-US" sz="2400" dirty="0"/>
              <a:t> minh </a:t>
            </a:r>
            <a:r>
              <a:rPr lang="en-US" sz="2400" dirty="0" err="1"/>
              <a:t>hoạ</a:t>
            </a:r>
            <a:r>
              <a:rPr lang="en-US" sz="2400" dirty="0"/>
              <a:t>:</a:t>
            </a:r>
          </a:p>
          <a:p>
            <a:pPr lvl="1" algn="just">
              <a:spcAft>
                <a:spcPct val="20000"/>
              </a:spcAft>
              <a:defRPr/>
            </a:pPr>
            <a:r>
              <a:rPr lang="vi-VN" dirty="0"/>
              <a:t>Khi Alice muốn giao tiếp với Bob sử dụng IPsec, Alice </a:t>
            </a:r>
            <a:r>
              <a:rPr lang="en-US" dirty="0" err="1"/>
              <a:t>trước</a:t>
            </a:r>
            <a:r>
              <a:rPr lang="vi-VN" dirty="0"/>
              <a:t> tiên phải chọn một tập hợp các </a:t>
            </a:r>
            <a:r>
              <a:rPr lang="en-US" dirty="0" err="1"/>
              <a:t>giải</a:t>
            </a:r>
            <a:r>
              <a:rPr lang="en-US" dirty="0"/>
              <a:t> </a:t>
            </a:r>
            <a:r>
              <a:rPr lang="vi-VN" dirty="0"/>
              <a:t>thuật mã hóa và các thông số</a:t>
            </a:r>
            <a:r>
              <a:rPr lang="en-US" dirty="0"/>
              <a:t>,</a:t>
            </a:r>
            <a:r>
              <a:rPr lang="vi-VN" dirty="0"/>
              <a:t> sau đó thông báo cho Bob về lựa chọn của mình. </a:t>
            </a:r>
            <a:endParaRPr lang="en-US" dirty="0"/>
          </a:p>
          <a:p>
            <a:pPr lvl="1" algn="just">
              <a:spcAft>
                <a:spcPct val="20000"/>
              </a:spcAft>
              <a:defRPr/>
            </a:pPr>
            <a:r>
              <a:rPr lang="vi-VN" dirty="0"/>
              <a:t>Bob có thể chấp nhận lựa chọn của Alice hoặc thương lượng với Alice cho một tập hợp khác nhau của các </a:t>
            </a:r>
            <a:r>
              <a:rPr lang="en-US" dirty="0" err="1"/>
              <a:t>giải</a:t>
            </a:r>
            <a:r>
              <a:rPr lang="en-US" dirty="0"/>
              <a:t> </a:t>
            </a:r>
            <a:r>
              <a:rPr lang="vi-VN" dirty="0"/>
              <a:t>thuật và các thông số. </a:t>
            </a:r>
            <a:endParaRPr lang="en-US" dirty="0"/>
          </a:p>
          <a:p>
            <a:pPr lvl="1" algn="just">
              <a:spcAft>
                <a:spcPct val="20000"/>
              </a:spcAft>
              <a:defRPr/>
            </a:pPr>
            <a:r>
              <a:rPr lang="vi-VN" dirty="0"/>
              <a:t>Một khi các </a:t>
            </a:r>
            <a:r>
              <a:rPr lang="en-US" dirty="0" err="1"/>
              <a:t>giải</a:t>
            </a:r>
            <a:r>
              <a:rPr lang="en-US" dirty="0"/>
              <a:t> </a:t>
            </a:r>
            <a:r>
              <a:rPr lang="vi-VN" dirty="0"/>
              <a:t>thuật và các thông số được lựa chọn, IPsec thiết lập </a:t>
            </a:r>
            <a:r>
              <a:rPr lang="en-US" dirty="0" err="1"/>
              <a:t>sự</a:t>
            </a:r>
            <a:r>
              <a:rPr lang="en-US" dirty="0"/>
              <a:t> </a:t>
            </a:r>
            <a:r>
              <a:rPr lang="en-US" dirty="0" err="1"/>
              <a:t>kết</a:t>
            </a:r>
            <a:r>
              <a:rPr lang="en-US" dirty="0"/>
              <a:t> </a:t>
            </a:r>
            <a:r>
              <a:rPr lang="en-US" dirty="0" err="1"/>
              <a:t>hợp</a:t>
            </a:r>
            <a:r>
              <a:rPr lang="vi-VN" dirty="0"/>
              <a:t> bảo mật (</a:t>
            </a:r>
            <a:r>
              <a:rPr lang="en-US" dirty="0"/>
              <a:t>Security Association - </a:t>
            </a:r>
            <a:r>
              <a:rPr lang="vi-VN" dirty="0"/>
              <a:t>SA) giữa Alice và Bob cho phần còn lại của </a:t>
            </a:r>
            <a:r>
              <a:rPr lang="en-US" dirty="0" err="1"/>
              <a:t>phiên</a:t>
            </a:r>
            <a:r>
              <a:rPr lang="en-US" dirty="0"/>
              <a:t> </a:t>
            </a:r>
            <a:r>
              <a:rPr lang="en-US" dirty="0" err="1"/>
              <a:t>làm</a:t>
            </a:r>
            <a:r>
              <a:rPr lang="en-US" dirty="0"/>
              <a:t> </a:t>
            </a:r>
            <a:r>
              <a:rPr lang="en-US" dirty="0" err="1"/>
              <a:t>việc</a:t>
            </a:r>
            <a:r>
              <a:rPr lang="en-US" dirty="0"/>
              <a:t>.</a:t>
            </a:r>
          </a:p>
          <a:p>
            <a:pPr marL="0" indent="0" algn="just">
              <a:buNone/>
            </a:pPr>
            <a:endParaRPr lang="en-US" dirty="0"/>
          </a:p>
        </p:txBody>
      </p:sp>
      <p:sp>
        <p:nvSpPr>
          <p:cNvPr id="7"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37784585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Secure Shell</a:t>
            </a:r>
            <a:br>
              <a:rPr lang="en-US" dirty="0"/>
            </a:br>
            <a:r>
              <a:rPr lang="en-US" sz="3600" dirty="0" err="1"/>
              <a:t>Cách</a:t>
            </a:r>
            <a:r>
              <a:rPr lang="en-US" sz="3600" dirty="0"/>
              <a:t> </a:t>
            </a:r>
            <a:r>
              <a:rPr lang="en-US" sz="3600" dirty="0" err="1"/>
              <a:t>thức</a:t>
            </a:r>
            <a:r>
              <a:rPr lang="en-US" sz="3600" dirty="0"/>
              <a:t> </a:t>
            </a:r>
            <a:r>
              <a:rPr lang="en-US" sz="3600" dirty="0" err="1"/>
              <a:t>hoạt</a:t>
            </a:r>
            <a:r>
              <a:rPr lang="en-US" sz="3600" dirty="0"/>
              <a:t> </a:t>
            </a:r>
            <a:r>
              <a:rPr lang="en-US" sz="3600" dirty="0" err="1"/>
              <a:t>động</a:t>
            </a:r>
            <a:endParaRPr lang="en-US" sz="3600"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70</a:t>
            </a:fld>
            <a:endParaRPr lang="en-US" dirty="0">
              <a:solidFill>
                <a:srgbClr val="FFFFFF"/>
              </a:solidFill>
            </a:endParaRPr>
          </a:p>
        </p:txBody>
      </p:sp>
      <p:sp>
        <p:nvSpPr>
          <p:cNvPr id="6" name="Content Placeholder 5"/>
          <p:cNvSpPr>
            <a:spLocks noGrp="1"/>
          </p:cNvSpPr>
          <p:nvPr>
            <p:ph sz="quarter" idx="1"/>
          </p:nvPr>
        </p:nvSpPr>
        <p:spPr>
          <a:xfrm>
            <a:off x="612648" y="1600200"/>
            <a:ext cx="8153400" cy="5257800"/>
          </a:xfrm>
        </p:spPr>
        <p:txBody>
          <a:bodyPr/>
          <a:lstStyle/>
          <a:p>
            <a:pPr marL="609600" indent="-609600">
              <a:buSzPct val="100000"/>
              <a:buFont typeface="Wingdings" panose="05000000000000000000" pitchFamily="2" charset="2"/>
              <a:buAutoNum type="arabicPeriod" startAt="2"/>
              <a:defRPr/>
            </a:pPr>
            <a:r>
              <a:rPr lang="en-US" dirty="0" err="1"/>
              <a:t>Mã</a:t>
            </a:r>
            <a:r>
              <a:rPr lang="en-US" dirty="0"/>
              <a:t> </a:t>
            </a:r>
            <a:r>
              <a:rPr lang="en-US" dirty="0" err="1"/>
              <a:t>hoá</a:t>
            </a:r>
            <a:r>
              <a:rPr lang="en-US" dirty="0"/>
              <a:t>: </a:t>
            </a:r>
          </a:p>
          <a:p>
            <a:pPr marL="990600" lvl="1" indent="-533400" algn="just">
              <a:defRPr/>
            </a:pPr>
            <a:r>
              <a:rPr lang="en-US" dirty="0" err="1"/>
              <a:t>Sau</a:t>
            </a:r>
            <a:r>
              <a:rPr lang="en-US" dirty="0"/>
              <a:t> </a:t>
            </a:r>
            <a:r>
              <a:rPr lang="en-US" dirty="0" err="1"/>
              <a:t>khi</a:t>
            </a:r>
            <a:r>
              <a:rPr lang="en-US" dirty="0"/>
              <a:t> </a:t>
            </a:r>
            <a:r>
              <a:rPr lang="en-US" dirty="0" err="1"/>
              <a:t>hoàn</a:t>
            </a:r>
            <a:r>
              <a:rPr lang="en-US" dirty="0"/>
              <a:t> </a:t>
            </a:r>
            <a:r>
              <a:rPr lang="en-US" dirty="0" err="1"/>
              <a:t>tất</a:t>
            </a:r>
            <a:r>
              <a:rPr lang="en-US" dirty="0"/>
              <a:t> </a:t>
            </a:r>
            <a:r>
              <a:rPr lang="en-US" dirty="0" err="1"/>
              <a:t>việc</a:t>
            </a:r>
            <a:r>
              <a:rPr lang="en-US" dirty="0"/>
              <a:t> </a:t>
            </a:r>
            <a:r>
              <a:rPr lang="en-US" dirty="0" err="1"/>
              <a:t>thiết</a:t>
            </a:r>
            <a:r>
              <a:rPr lang="en-US" dirty="0"/>
              <a:t> </a:t>
            </a:r>
            <a:r>
              <a:rPr lang="en-US" dirty="0" err="1"/>
              <a:t>lập</a:t>
            </a:r>
            <a:r>
              <a:rPr lang="en-US" dirty="0"/>
              <a:t> </a:t>
            </a:r>
            <a:r>
              <a:rPr lang="en-US" dirty="0" err="1"/>
              <a:t>phiên</a:t>
            </a:r>
            <a:r>
              <a:rPr lang="en-US" dirty="0"/>
              <a:t> </a:t>
            </a:r>
            <a:r>
              <a:rPr lang="en-US" dirty="0" err="1"/>
              <a:t>làm</a:t>
            </a:r>
            <a:r>
              <a:rPr lang="en-US" dirty="0"/>
              <a:t> </a:t>
            </a:r>
            <a:r>
              <a:rPr lang="en-US" dirty="0" err="1"/>
              <a:t>việc</a:t>
            </a:r>
            <a:r>
              <a:rPr lang="en-US" dirty="0"/>
              <a:t> </a:t>
            </a:r>
            <a:r>
              <a:rPr lang="en-US" dirty="0" err="1"/>
              <a:t>bảo</a:t>
            </a:r>
            <a:r>
              <a:rPr lang="en-US" dirty="0"/>
              <a:t> </a:t>
            </a:r>
            <a:r>
              <a:rPr lang="en-US" dirty="0" err="1"/>
              <a:t>mật</a:t>
            </a:r>
            <a:r>
              <a:rPr lang="en-US" dirty="0"/>
              <a:t> (</a:t>
            </a:r>
            <a:r>
              <a:rPr lang="en-US" dirty="0" err="1"/>
              <a:t>trao</a:t>
            </a:r>
            <a:r>
              <a:rPr lang="en-US" dirty="0"/>
              <a:t> </a:t>
            </a:r>
            <a:r>
              <a:rPr lang="en-US" dirty="0" err="1"/>
              <a:t>đổi</a:t>
            </a:r>
            <a:r>
              <a:rPr lang="en-US" dirty="0"/>
              <a:t> </a:t>
            </a:r>
            <a:r>
              <a:rPr lang="en-US" dirty="0" err="1"/>
              <a:t>khoá</a:t>
            </a:r>
            <a:r>
              <a:rPr lang="en-US" dirty="0"/>
              <a:t>, </a:t>
            </a:r>
            <a:r>
              <a:rPr lang="en-US" dirty="0" err="1"/>
              <a:t>định</a:t>
            </a:r>
            <a:r>
              <a:rPr lang="en-US" dirty="0"/>
              <a:t> </a:t>
            </a:r>
            <a:r>
              <a:rPr lang="en-US" dirty="0" err="1"/>
              <a:t>danh</a:t>
            </a:r>
            <a:r>
              <a:rPr lang="en-US" dirty="0"/>
              <a:t>), </a:t>
            </a:r>
            <a:r>
              <a:rPr lang="en-US" dirty="0" err="1"/>
              <a:t>quá</a:t>
            </a:r>
            <a:r>
              <a:rPr lang="en-US" dirty="0"/>
              <a:t> </a:t>
            </a:r>
            <a:r>
              <a:rPr lang="en-US" dirty="0" err="1"/>
              <a:t>trình</a:t>
            </a:r>
            <a:r>
              <a:rPr lang="en-US" dirty="0"/>
              <a:t> </a:t>
            </a:r>
            <a:r>
              <a:rPr lang="en-US" dirty="0" err="1"/>
              <a:t>trao</a:t>
            </a:r>
            <a:r>
              <a:rPr lang="en-US" dirty="0"/>
              <a:t> </a:t>
            </a:r>
            <a:r>
              <a:rPr lang="en-US" dirty="0" err="1"/>
              <a:t>đổi</a:t>
            </a:r>
            <a:r>
              <a:rPr lang="en-US" dirty="0"/>
              <a:t> </a:t>
            </a:r>
            <a:r>
              <a:rPr lang="en-US" dirty="0" err="1"/>
              <a:t>dữ</a:t>
            </a:r>
            <a:r>
              <a:rPr lang="en-US" dirty="0"/>
              <a:t> </a:t>
            </a:r>
            <a:r>
              <a:rPr lang="en-US" dirty="0" err="1"/>
              <a:t>liệu</a:t>
            </a:r>
            <a:r>
              <a:rPr lang="en-US" dirty="0"/>
              <a:t> </a:t>
            </a:r>
            <a:r>
              <a:rPr lang="en-US" dirty="0" err="1"/>
              <a:t>diễn</a:t>
            </a:r>
            <a:r>
              <a:rPr lang="en-US" dirty="0"/>
              <a:t> </a:t>
            </a:r>
            <a:r>
              <a:rPr lang="en-US" dirty="0" err="1"/>
              <a:t>ra</a:t>
            </a:r>
            <a:r>
              <a:rPr lang="en-US" dirty="0"/>
              <a:t> </a:t>
            </a:r>
            <a:r>
              <a:rPr lang="en-US" dirty="0" err="1"/>
              <a:t>thông</a:t>
            </a:r>
            <a:r>
              <a:rPr lang="en-US" dirty="0"/>
              <a:t> qua </a:t>
            </a:r>
            <a:r>
              <a:rPr lang="en-US" dirty="0" err="1"/>
              <a:t>một</a:t>
            </a:r>
            <a:r>
              <a:rPr lang="en-US" dirty="0"/>
              <a:t> </a:t>
            </a:r>
            <a:r>
              <a:rPr lang="en-US" dirty="0" err="1"/>
              <a:t>bước</a:t>
            </a:r>
            <a:r>
              <a:rPr lang="en-US" dirty="0"/>
              <a:t> </a:t>
            </a:r>
            <a:r>
              <a:rPr lang="en-US" dirty="0" err="1"/>
              <a:t>trung</a:t>
            </a:r>
            <a:r>
              <a:rPr lang="en-US" dirty="0"/>
              <a:t> </a:t>
            </a:r>
            <a:r>
              <a:rPr lang="en-US" dirty="0" err="1"/>
              <a:t>gian</a:t>
            </a:r>
            <a:r>
              <a:rPr lang="en-US" dirty="0"/>
              <a:t> </a:t>
            </a:r>
            <a:r>
              <a:rPr lang="en-US" dirty="0" err="1"/>
              <a:t>đó</a:t>
            </a:r>
            <a:r>
              <a:rPr lang="en-US" dirty="0"/>
              <a:t> </a:t>
            </a:r>
            <a:r>
              <a:rPr lang="en-US" dirty="0" err="1"/>
              <a:t>là</a:t>
            </a:r>
            <a:r>
              <a:rPr lang="en-US" dirty="0"/>
              <a:t> </a:t>
            </a:r>
            <a:r>
              <a:rPr lang="en-US" dirty="0" err="1"/>
              <a:t>mã</a:t>
            </a:r>
            <a:r>
              <a:rPr lang="en-US" dirty="0"/>
              <a:t> </a:t>
            </a:r>
            <a:r>
              <a:rPr lang="en-US" dirty="0" err="1"/>
              <a:t>hoá</a:t>
            </a:r>
            <a:r>
              <a:rPr lang="en-US" dirty="0"/>
              <a:t>/</a:t>
            </a:r>
            <a:r>
              <a:rPr lang="en-US" dirty="0" err="1"/>
              <a:t>giải</a:t>
            </a:r>
            <a:r>
              <a:rPr lang="en-US" dirty="0"/>
              <a:t> </a:t>
            </a:r>
            <a:r>
              <a:rPr lang="en-US" dirty="0" err="1"/>
              <a:t>mã</a:t>
            </a:r>
            <a:r>
              <a:rPr lang="en-US" dirty="0"/>
              <a:t>. </a:t>
            </a:r>
            <a:r>
              <a:rPr lang="en-US" dirty="0" err="1"/>
              <a:t>Dữ</a:t>
            </a:r>
            <a:r>
              <a:rPr lang="en-US" dirty="0"/>
              <a:t> </a:t>
            </a:r>
            <a:r>
              <a:rPr lang="en-US" dirty="0" err="1"/>
              <a:t>liệu</a:t>
            </a:r>
            <a:r>
              <a:rPr lang="en-US" dirty="0"/>
              <a:t> </a:t>
            </a:r>
            <a:r>
              <a:rPr lang="en-US" dirty="0" err="1"/>
              <a:t>gửi</a:t>
            </a:r>
            <a:r>
              <a:rPr lang="en-US" dirty="0"/>
              <a:t>/</a:t>
            </a:r>
            <a:r>
              <a:rPr lang="en-US" dirty="0" err="1"/>
              <a:t>nhận</a:t>
            </a:r>
            <a:r>
              <a:rPr lang="en-US" dirty="0"/>
              <a:t> </a:t>
            </a:r>
            <a:r>
              <a:rPr lang="en-US" dirty="0" err="1"/>
              <a:t>trên</a:t>
            </a:r>
            <a:r>
              <a:rPr lang="en-US" dirty="0"/>
              <a:t> </a:t>
            </a:r>
            <a:r>
              <a:rPr lang="en-US" dirty="0" err="1"/>
              <a:t>đường</a:t>
            </a:r>
            <a:r>
              <a:rPr lang="en-US" dirty="0"/>
              <a:t> </a:t>
            </a:r>
            <a:r>
              <a:rPr lang="en-US" dirty="0" err="1"/>
              <a:t>truyền</a:t>
            </a:r>
            <a:r>
              <a:rPr lang="en-US" dirty="0"/>
              <a:t> </a:t>
            </a:r>
            <a:r>
              <a:rPr lang="en-US" dirty="0" err="1"/>
              <a:t>đều</a:t>
            </a:r>
            <a:r>
              <a:rPr lang="en-US" dirty="0"/>
              <a:t> </a:t>
            </a:r>
            <a:r>
              <a:rPr lang="en-US" dirty="0" err="1"/>
              <a:t>được</a:t>
            </a:r>
            <a:r>
              <a:rPr lang="en-US" dirty="0"/>
              <a:t> </a:t>
            </a:r>
            <a:r>
              <a:rPr lang="en-US" dirty="0" err="1"/>
              <a:t>mã</a:t>
            </a:r>
            <a:r>
              <a:rPr lang="en-US" dirty="0"/>
              <a:t> </a:t>
            </a:r>
            <a:r>
              <a:rPr lang="en-US" dirty="0" err="1"/>
              <a:t>hoá</a:t>
            </a:r>
            <a:r>
              <a:rPr lang="en-US" dirty="0"/>
              <a:t> </a:t>
            </a:r>
            <a:r>
              <a:rPr lang="en-US" dirty="0" err="1"/>
              <a:t>và</a:t>
            </a:r>
            <a:r>
              <a:rPr lang="en-US" dirty="0"/>
              <a:t> </a:t>
            </a:r>
            <a:r>
              <a:rPr lang="en-US" dirty="0" err="1"/>
              <a:t>giải</a:t>
            </a:r>
            <a:r>
              <a:rPr lang="en-US" dirty="0"/>
              <a:t> </a:t>
            </a:r>
            <a:r>
              <a:rPr lang="en-US" dirty="0" err="1"/>
              <a:t>mã</a:t>
            </a:r>
            <a:r>
              <a:rPr lang="en-US" dirty="0"/>
              <a:t> </a:t>
            </a:r>
            <a:r>
              <a:rPr lang="en-US" dirty="0" err="1"/>
              <a:t>theo</a:t>
            </a:r>
            <a:r>
              <a:rPr lang="en-US" dirty="0"/>
              <a:t> </a:t>
            </a:r>
            <a:r>
              <a:rPr lang="en-US" dirty="0" err="1"/>
              <a:t>cơ</a:t>
            </a:r>
            <a:r>
              <a:rPr lang="en-US" dirty="0"/>
              <a:t> </a:t>
            </a:r>
            <a:r>
              <a:rPr lang="en-US" dirty="0" err="1"/>
              <a:t>chế</a:t>
            </a:r>
            <a:r>
              <a:rPr lang="en-US" dirty="0"/>
              <a:t> </a:t>
            </a:r>
            <a:r>
              <a:rPr lang="en-US" dirty="0" err="1"/>
              <a:t>đã</a:t>
            </a:r>
            <a:r>
              <a:rPr lang="en-US" dirty="0"/>
              <a:t> </a:t>
            </a:r>
            <a:r>
              <a:rPr lang="en-US" dirty="0" err="1"/>
              <a:t>thoả</a:t>
            </a:r>
            <a:r>
              <a:rPr lang="en-US" dirty="0"/>
              <a:t> </a:t>
            </a:r>
            <a:r>
              <a:rPr lang="en-US" dirty="0" err="1"/>
              <a:t>thuận</a:t>
            </a:r>
            <a:r>
              <a:rPr lang="en-US" dirty="0"/>
              <a:t> </a:t>
            </a:r>
            <a:r>
              <a:rPr lang="en-US" dirty="0" err="1"/>
              <a:t>trước</a:t>
            </a:r>
            <a:r>
              <a:rPr lang="en-US" dirty="0"/>
              <a:t> </a:t>
            </a:r>
            <a:r>
              <a:rPr lang="en-US" dirty="0" err="1"/>
              <a:t>giữa</a:t>
            </a:r>
            <a:r>
              <a:rPr lang="en-US" dirty="0"/>
              <a:t> </a:t>
            </a:r>
            <a:r>
              <a:rPr lang="en-US" dirty="0" err="1"/>
              <a:t>máy</a:t>
            </a:r>
            <a:r>
              <a:rPr lang="en-US" dirty="0"/>
              <a:t> </a:t>
            </a:r>
            <a:r>
              <a:rPr lang="en-US" dirty="0" err="1"/>
              <a:t>chủ</a:t>
            </a:r>
            <a:r>
              <a:rPr lang="en-US" dirty="0"/>
              <a:t> </a:t>
            </a:r>
            <a:r>
              <a:rPr lang="en-US" dirty="0" err="1"/>
              <a:t>và</a:t>
            </a:r>
            <a:r>
              <a:rPr lang="en-US" dirty="0"/>
              <a:t> </a:t>
            </a:r>
            <a:r>
              <a:rPr lang="en-US" dirty="0" err="1"/>
              <a:t>máy</a:t>
            </a:r>
            <a:r>
              <a:rPr lang="en-US" dirty="0"/>
              <a:t> </a:t>
            </a:r>
            <a:r>
              <a:rPr lang="en-US" dirty="0" err="1"/>
              <a:t>khách</a:t>
            </a:r>
            <a:r>
              <a:rPr lang="en-US" dirty="0"/>
              <a:t>. </a:t>
            </a:r>
          </a:p>
          <a:p>
            <a:pPr marL="990600" lvl="1" indent="-533400" algn="just">
              <a:defRPr/>
            </a:pPr>
            <a:r>
              <a:rPr lang="en-US" dirty="0" err="1"/>
              <a:t>Việc</a:t>
            </a:r>
            <a:r>
              <a:rPr lang="en-US" dirty="0"/>
              <a:t> </a:t>
            </a:r>
            <a:r>
              <a:rPr lang="en-US" dirty="0" err="1"/>
              <a:t>lựa</a:t>
            </a:r>
            <a:r>
              <a:rPr lang="en-US" dirty="0"/>
              <a:t> </a:t>
            </a:r>
            <a:r>
              <a:rPr lang="en-US" dirty="0" err="1"/>
              <a:t>chọn</a:t>
            </a:r>
            <a:r>
              <a:rPr lang="en-US" dirty="0"/>
              <a:t> </a:t>
            </a:r>
            <a:r>
              <a:rPr lang="en-US" dirty="0" err="1"/>
              <a:t>cơ</a:t>
            </a:r>
            <a:r>
              <a:rPr lang="en-US" dirty="0"/>
              <a:t> </a:t>
            </a:r>
            <a:r>
              <a:rPr lang="en-US" dirty="0" err="1"/>
              <a:t>chế</a:t>
            </a:r>
            <a:r>
              <a:rPr lang="en-US" dirty="0"/>
              <a:t> </a:t>
            </a:r>
            <a:r>
              <a:rPr lang="en-US" dirty="0" err="1"/>
              <a:t>mã</a:t>
            </a:r>
            <a:r>
              <a:rPr lang="en-US" dirty="0"/>
              <a:t> </a:t>
            </a:r>
            <a:r>
              <a:rPr lang="en-US" dirty="0" err="1"/>
              <a:t>hoá</a:t>
            </a:r>
            <a:r>
              <a:rPr lang="en-US" dirty="0"/>
              <a:t> </a:t>
            </a:r>
            <a:r>
              <a:rPr lang="en-US" dirty="0" err="1"/>
              <a:t>thường</a:t>
            </a:r>
            <a:r>
              <a:rPr lang="en-US" dirty="0"/>
              <a:t> do </a:t>
            </a:r>
            <a:r>
              <a:rPr lang="en-US" dirty="0" err="1"/>
              <a:t>máy</a:t>
            </a:r>
            <a:r>
              <a:rPr lang="en-US" dirty="0"/>
              <a:t> </a:t>
            </a:r>
            <a:r>
              <a:rPr lang="en-US" dirty="0" err="1"/>
              <a:t>khách</a:t>
            </a:r>
            <a:r>
              <a:rPr lang="en-US" dirty="0"/>
              <a:t> </a:t>
            </a:r>
            <a:r>
              <a:rPr lang="en-US" dirty="0" err="1"/>
              <a:t>quyết</a:t>
            </a:r>
            <a:r>
              <a:rPr lang="en-US" dirty="0"/>
              <a:t> </a:t>
            </a:r>
            <a:r>
              <a:rPr lang="en-US" dirty="0" err="1"/>
              <a:t>định</a:t>
            </a:r>
            <a:r>
              <a:rPr lang="en-US" dirty="0"/>
              <a:t>. </a:t>
            </a:r>
            <a:r>
              <a:rPr lang="en-US" dirty="0" err="1"/>
              <a:t>Các</a:t>
            </a:r>
            <a:r>
              <a:rPr lang="en-US" dirty="0"/>
              <a:t> </a:t>
            </a:r>
            <a:r>
              <a:rPr lang="en-US" dirty="0" err="1"/>
              <a:t>cơ</a:t>
            </a:r>
            <a:r>
              <a:rPr lang="en-US" dirty="0"/>
              <a:t> </a:t>
            </a:r>
            <a:r>
              <a:rPr lang="en-US" dirty="0" err="1"/>
              <a:t>chế</a:t>
            </a:r>
            <a:r>
              <a:rPr lang="en-US" dirty="0"/>
              <a:t> </a:t>
            </a:r>
            <a:r>
              <a:rPr lang="en-US" dirty="0" err="1"/>
              <a:t>mã</a:t>
            </a:r>
            <a:r>
              <a:rPr lang="en-US" dirty="0"/>
              <a:t> </a:t>
            </a:r>
            <a:r>
              <a:rPr lang="en-US" dirty="0" err="1"/>
              <a:t>hoá</a:t>
            </a:r>
            <a:r>
              <a:rPr lang="en-US" dirty="0"/>
              <a:t> </a:t>
            </a:r>
            <a:r>
              <a:rPr lang="en-US" dirty="0" err="1"/>
              <a:t>thường</a:t>
            </a:r>
            <a:r>
              <a:rPr lang="en-US" dirty="0"/>
              <a:t> </a:t>
            </a:r>
            <a:r>
              <a:rPr lang="en-US" dirty="0" err="1"/>
              <a:t>được</a:t>
            </a:r>
            <a:r>
              <a:rPr lang="en-US" dirty="0"/>
              <a:t> </a:t>
            </a:r>
            <a:r>
              <a:rPr lang="en-US" dirty="0" err="1"/>
              <a:t>chọn</a:t>
            </a:r>
            <a:r>
              <a:rPr lang="en-US" dirty="0"/>
              <a:t> </a:t>
            </a:r>
            <a:r>
              <a:rPr lang="en-US" dirty="0" err="1"/>
              <a:t>bao</a:t>
            </a:r>
            <a:r>
              <a:rPr lang="en-US" dirty="0"/>
              <a:t> </a:t>
            </a:r>
            <a:r>
              <a:rPr lang="en-US" dirty="0" err="1"/>
              <a:t>gồm</a:t>
            </a:r>
            <a:r>
              <a:rPr lang="en-US" dirty="0"/>
              <a:t>: 3DES, IDEA, </a:t>
            </a:r>
            <a:r>
              <a:rPr lang="en-US" dirty="0" err="1"/>
              <a:t>và</a:t>
            </a:r>
            <a:r>
              <a:rPr lang="en-US" dirty="0"/>
              <a:t> Blowfish. </a:t>
            </a:r>
            <a:r>
              <a:rPr lang="en-US" dirty="0" err="1"/>
              <a:t>Khi</a:t>
            </a:r>
            <a:r>
              <a:rPr lang="en-US" dirty="0"/>
              <a:t> </a:t>
            </a:r>
            <a:r>
              <a:rPr lang="en-US" dirty="0" err="1"/>
              <a:t>cơ</a:t>
            </a:r>
            <a:r>
              <a:rPr lang="en-US" dirty="0"/>
              <a:t> </a:t>
            </a:r>
            <a:r>
              <a:rPr lang="en-US" dirty="0" err="1"/>
              <a:t>chế</a:t>
            </a:r>
            <a:r>
              <a:rPr lang="en-US" dirty="0"/>
              <a:t> </a:t>
            </a:r>
            <a:r>
              <a:rPr lang="en-US" dirty="0" err="1"/>
              <a:t>mã</a:t>
            </a:r>
            <a:r>
              <a:rPr lang="en-US" dirty="0"/>
              <a:t> </a:t>
            </a:r>
            <a:r>
              <a:rPr lang="en-US" dirty="0" err="1"/>
              <a:t>hoá</a:t>
            </a:r>
            <a:r>
              <a:rPr lang="en-US" dirty="0"/>
              <a:t> </a:t>
            </a:r>
            <a:r>
              <a:rPr lang="en-US" dirty="0" err="1"/>
              <a:t>được</a:t>
            </a:r>
            <a:r>
              <a:rPr lang="en-US" dirty="0"/>
              <a:t> </a:t>
            </a:r>
            <a:r>
              <a:rPr lang="en-US" dirty="0" err="1"/>
              <a:t>lựa</a:t>
            </a:r>
            <a:r>
              <a:rPr lang="en-US" dirty="0"/>
              <a:t> </a:t>
            </a:r>
            <a:r>
              <a:rPr lang="en-US" dirty="0" err="1"/>
              <a:t>chọn</a:t>
            </a:r>
            <a:r>
              <a:rPr lang="en-US" dirty="0"/>
              <a:t>, </a:t>
            </a:r>
            <a:r>
              <a:rPr lang="en-US" dirty="0" err="1"/>
              <a:t>máy</a:t>
            </a:r>
            <a:r>
              <a:rPr lang="en-US" dirty="0"/>
              <a:t> </a:t>
            </a:r>
            <a:r>
              <a:rPr lang="en-US" dirty="0" err="1"/>
              <a:t>chủ</a:t>
            </a:r>
            <a:r>
              <a:rPr lang="en-US" dirty="0"/>
              <a:t> </a:t>
            </a:r>
            <a:r>
              <a:rPr lang="en-US" dirty="0" err="1"/>
              <a:t>và</a:t>
            </a:r>
            <a:r>
              <a:rPr lang="en-US" dirty="0"/>
              <a:t> </a:t>
            </a:r>
            <a:r>
              <a:rPr lang="en-US" dirty="0" err="1"/>
              <a:t>máy</a:t>
            </a:r>
            <a:r>
              <a:rPr lang="en-US" dirty="0"/>
              <a:t> </a:t>
            </a:r>
            <a:r>
              <a:rPr lang="en-US" dirty="0" err="1"/>
              <a:t>khách</a:t>
            </a:r>
            <a:r>
              <a:rPr lang="en-US" dirty="0"/>
              <a:t> </a:t>
            </a:r>
            <a:r>
              <a:rPr lang="en-US" dirty="0" err="1"/>
              <a:t>trao</a:t>
            </a:r>
            <a:r>
              <a:rPr lang="en-US" dirty="0"/>
              <a:t> </a:t>
            </a:r>
            <a:r>
              <a:rPr lang="en-US" dirty="0" err="1"/>
              <a:t>đổi</a:t>
            </a:r>
            <a:r>
              <a:rPr lang="en-US" dirty="0"/>
              <a:t> </a:t>
            </a:r>
            <a:r>
              <a:rPr lang="en-US" dirty="0" err="1"/>
              <a:t>khoá</a:t>
            </a:r>
            <a:r>
              <a:rPr lang="en-US" dirty="0"/>
              <a:t> </a:t>
            </a:r>
            <a:r>
              <a:rPr lang="en-US" dirty="0" err="1"/>
              <a:t>mã</a:t>
            </a:r>
            <a:r>
              <a:rPr lang="en-US" dirty="0"/>
              <a:t> </a:t>
            </a:r>
            <a:r>
              <a:rPr lang="en-US" dirty="0" err="1"/>
              <a:t>hoá</a:t>
            </a:r>
            <a:r>
              <a:rPr lang="en-US" dirty="0"/>
              <a:t> </a:t>
            </a:r>
            <a:r>
              <a:rPr lang="en-US" dirty="0" err="1"/>
              <a:t>cho</a:t>
            </a:r>
            <a:r>
              <a:rPr lang="en-US" dirty="0"/>
              <a:t> </a:t>
            </a:r>
            <a:r>
              <a:rPr lang="en-US" dirty="0" err="1"/>
              <a:t>nhau</a:t>
            </a:r>
            <a:r>
              <a:rPr lang="en-US" dirty="0"/>
              <a:t>. </a:t>
            </a:r>
          </a:p>
          <a:p>
            <a:pPr algn="just"/>
            <a:endParaRPr lang="en-US" dirty="0"/>
          </a:p>
        </p:txBody>
      </p:sp>
      <p:sp>
        <p:nvSpPr>
          <p:cNvPr id="7"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12234803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Secure Shell</a:t>
            </a:r>
            <a:br>
              <a:rPr lang="en-US" dirty="0"/>
            </a:br>
            <a:r>
              <a:rPr lang="en-US" sz="3600" dirty="0" err="1"/>
              <a:t>Cách</a:t>
            </a:r>
            <a:r>
              <a:rPr lang="en-US" sz="3600" dirty="0"/>
              <a:t> </a:t>
            </a:r>
            <a:r>
              <a:rPr lang="en-US" sz="3600" dirty="0" err="1"/>
              <a:t>thức</a:t>
            </a:r>
            <a:r>
              <a:rPr lang="en-US" sz="3600" dirty="0"/>
              <a:t> </a:t>
            </a:r>
            <a:r>
              <a:rPr lang="en-US" sz="3600" dirty="0" err="1"/>
              <a:t>hoạt</a:t>
            </a:r>
            <a:r>
              <a:rPr lang="en-US" sz="3600" dirty="0"/>
              <a:t> </a:t>
            </a:r>
            <a:r>
              <a:rPr lang="en-US" sz="3600" dirty="0" err="1"/>
              <a:t>động</a:t>
            </a:r>
            <a:endParaRPr lang="en-US" sz="3600" dirty="0"/>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71</a:t>
            </a:fld>
            <a:endParaRPr lang="en-US" dirty="0">
              <a:solidFill>
                <a:srgbClr val="FFFFFF"/>
              </a:solidFill>
            </a:endParaRPr>
          </a:p>
        </p:txBody>
      </p:sp>
      <p:sp>
        <p:nvSpPr>
          <p:cNvPr id="6" name="Content Placeholder 5"/>
          <p:cNvSpPr>
            <a:spLocks noGrp="1"/>
          </p:cNvSpPr>
          <p:nvPr>
            <p:ph sz="quarter" idx="1"/>
          </p:nvPr>
        </p:nvSpPr>
        <p:spPr>
          <a:xfrm>
            <a:off x="612648" y="1600200"/>
            <a:ext cx="8153400" cy="4800600"/>
          </a:xfrm>
        </p:spPr>
        <p:txBody>
          <a:bodyPr/>
          <a:lstStyle/>
          <a:p>
            <a:pPr marL="533400" indent="-533400">
              <a:lnSpc>
                <a:spcPct val="80000"/>
              </a:lnSpc>
              <a:spcAft>
                <a:spcPct val="20000"/>
              </a:spcAft>
              <a:buSzPct val="100000"/>
              <a:buFont typeface="Wingdings" panose="05000000000000000000" pitchFamily="2" charset="2"/>
              <a:buAutoNum type="arabicPeriod" startAt="3"/>
              <a:defRPr/>
            </a:pPr>
            <a:r>
              <a:rPr lang="en-US" dirty="0" err="1"/>
              <a:t>Chứng</a:t>
            </a:r>
            <a:r>
              <a:rPr lang="en-US" dirty="0"/>
              <a:t> </a:t>
            </a:r>
            <a:r>
              <a:rPr lang="en-US" dirty="0" err="1"/>
              <a:t>thực</a:t>
            </a:r>
            <a:r>
              <a:rPr lang="en-US" dirty="0"/>
              <a:t>: </a:t>
            </a:r>
          </a:p>
          <a:p>
            <a:pPr marL="914400" lvl="1" indent="-457200" algn="just">
              <a:lnSpc>
                <a:spcPct val="80000"/>
              </a:lnSpc>
              <a:spcAft>
                <a:spcPct val="20000"/>
              </a:spcAft>
              <a:defRPr/>
            </a:pPr>
            <a:r>
              <a:rPr lang="en-US" dirty="0" err="1"/>
              <a:t>Mỗi</a:t>
            </a:r>
            <a:r>
              <a:rPr lang="en-US" dirty="0"/>
              <a:t> </a:t>
            </a:r>
            <a:r>
              <a:rPr lang="en-US" dirty="0" err="1"/>
              <a:t>định</a:t>
            </a:r>
            <a:r>
              <a:rPr lang="en-US" dirty="0"/>
              <a:t> </a:t>
            </a:r>
            <a:r>
              <a:rPr lang="en-US" dirty="0" err="1"/>
              <a:t>danh</a:t>
            </a:r>
            <a:r>
              <a:rPr lang="en-US" dirty="0"/>
              <a:t> </a:t>
            </a:r>
            <a:r>
              <a:rPr lang="en-US" dirty="0" err="1"/>
              <a:t>và</a:t>
            </a:r>
            <a:r>
              <a:rPr lang="en-US" dirty="0"/>
              <a:t> </a:t>
            </a:r>
            <a:r>
              <a:rPr lang="en-US" dirty="0" err="1"/>
              <a:t>truy</a:t>
            </a:r>
            <a:r>
              <a:rPr lang="en-US" dirty="0"/>
              <a:t> </a:t>
            </a:r>
            <a:r>
              <a:rPr lang="en-US" dirty="0" err="1"/>
              <a:t>nhập</a:t>
            </a:r>
            <a:r>
              <a:rPr lang="en-US" dirty="0"/>
              <a:t> </a:t>
            </a:r>
            <a:r>
              <a:rPr lang="en-US" dirty="0" err="1"/>
              <a:t>của</a:t>
            </a:r>
            <a:r>
              <a:rPr lang="en-US" dirty="0"/>
              <a:t> </a:t>
            </a:r>
            <a:r>
              <a:rPr lang="en-US" dirty="0" err="1"/>
              <a:t>người</a:t>
            </a:r>
            <a:r>
              <a:rPr lang="en-US" dirty="0"/>
              <a:t> </a:t>
            </a:r>
            <a:r>
              <a:rPr lang="en-US" dirty="0" err="1"/>
              <a:t>sử</a:t>
            </a:r>
            <a:r>
              <a:rPr lang="en-US" dirty="0"/>
              <a:t> </a:t>
            </a:r>
            <a:r>
              <a:rPr lang="en-US" dirty="0" err="1"/>
              <a:t>dụng</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cung</a:t>
            </a:r>
            <a:r>
              <a:rPr lang="en-US" dirty="0"/>
              <a:t> </a:t>
            </a:r>
            <a:r>
              <a:rPr lang="en-US" dirty="0" err="1"/>
              <a:t>cấp</a:t>
            </a:r>
            <a:r>
              <a:rPr lang="en-US" dirty="0"/>
              <a:t> </a:t>
            </a:r>
            <a:r>
              <a:rPr lang="en-US" dirty="0" err="1"/>
              <a:t>theo</a:t>
            </a:r>
            <a:r>
              <a:rPr lang="en-US" dirty="0"/>
              <a:t> </a:t>
            </a:r>
            <a:r>
              <a:rPr lang="en-US" dirty="0" err="1"/>
              <a:t>nhiều</a:t>
            </a:r>
            <a:r>
              <a:rPr lang="en-US" dirty="0"/>
              <a:t> </a:t>
            </a:r>
            <a:r>
              <a:rPr lang="en-US" dirty="0" err="1"/>
              <a:t>cách</a:t>
            </a:r>
            <a:r>
              <a:rPr lang="en-US" dirty="0"/>
              <a:t> </a:t>
            </a:r>
            <a:r>
              <a:rPr lang="en-US" dirty="0" err="1"/>
              <a:t>khác</a:t>
            </a:r>
            <a:r>
              <a:rPr lang="en-US" dirty="0"/>
              <a:t> </a:t>
            </a:r>
            <a:r>
              <a:rPr lang="en-US" dirty="0" err="1"/>
              <a:t>nhau</a:t>
            </a:r>
            <a:r>
              <a:rPr lang="en-US" dirty="0"/>
              <a:t>. </a:t>
            </a:r>
            <a:r>
              <a:rPr lang="en-US" dirty="0" err="1"/>
              <a:t>Chẳng</a:t>
            </a:r>
            <a:r>
              <a:rPr lang="en-US" dirty="0"/>
              <a:t> </a:t>
            </a:r>
            <a:r>
              <a:rPr lang="en-US" dirty="0" err="1"/>
              <a:t>hạn</a:t>
            </a:r>
            <a:r>
              <a:rPr lang="en-US" dirty="0"/>
              <a:t>, </a:t>
            </a:r>
            <a:r>
              <a:rPr lang="en-US" dirty="0" err="1"/>
              <a:t>kiểu</a:t>
            </a:r>
            <a:r>
              <a:rPr lang="en-US" dirty="0"/>
              <a:t> </a:t>
            </a:r>
            <a:r>
              <a:rPr lang="en-US" dirty="0" err="1"/>
              <a:t>chứng</a:t>
            </a:r>
            <a:r>
              <a:rPr lang="en-US" dirty="0"/>
              <a:t> </a:t>
            </a:r>
            <a:r>
              <a:rPr lang="en-US" dirty="0" err="1"/>
              <a:t>thực</a:t>
            </a:r>
            <a:r>
              <a:rPr lang="en-US" dirty="0"/>
              <a:t> </a:t>
            </a:r>
            <a:r>
              <a:rPr lang="en-US" dirty="0" err="1"/>
              <a:t>rhosts</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nhưng</a:t>
            </a:r>
            <a:r>
              <a:rPr lang="en-US" dirty="0"/>
              <a:t> </a:t>
            </a:r>
            <a:r>
              <a:rPr lang="en-US" dirty="0" err="1"/>
              <a:t>không</a:t>
            </a:r>
            <a:r>
              <a:rPr lang="en-US" dirty="0"/>
              <a:t> </a:t>
            </a:r>
            <a:r>
              <a:rPr lang="en-US" dirty="0" err="1"/>
              <a:t>phải</a:t>
            </a:r>
            <a:r>
              <a:rPr lang="en-US" dirty="0"/>
              <a:t> </a:t>
            </a:r>
            <a:r>
              <a:rPr lang="en-US" dirty="0" err="1"/>
              <a:t>là</a:t>
            </a:r>
            <a:r>
              <a:rPr lang="en-US" dirty="0"/>
              <a:t> </a:t>
            </a:r>
            <a:r>
              <a:rPr lang="en-US" dirty="0" err="1"/>
              <a:t>mặc</a:t>
            </a:r>
            <a:r>
              <a:rPr lang="en-US" dirty="0"/>
              <a:t> </a:t>
            </a:r>
            <a:r>
              <a:rPr lang="en-US" dirty="0" err="1"/>
              <a:t>định</a:t>
            </a:r>
            <a:r>
              <a:rPr lang="en-US" dirty="0"/>
              <a:t>; </a:t>
            </a:r>
            <a:r>
              <a:rPr lang="en-US" dirty="0" err="1"/>
              <a:t>nó</a:t>
            </a:r>
            <a:r>
              <a:rPr lang="en-US" dirty="0"/>
              <a:t> </a:t>
            </a:r>
            <a:r>
              <a:rPr lang="en-US" dirty="0" err="1"/>
              <a:t>đơn</a:t>
            </a:r>
            <a:r>
              <a:rPr lang="en-US" dirty="0"/>
              <a:t> </a:t>
            </a:r>
            <a:r>
              <a:rPr lang="en-US" dirty="0" err="1"/>
              <a:t>giản</a:t>
            </a:r>
            <a:r>
              <a:rPr lang="en-US" dirty="0"/>
              <a:t> </a:t>
            </a:r>
            <a:r>
              <a:rPr lang="en-US" dirty="0" err="1"/>
              <a:t>chỉ</a:t>
            </a:r>
            <a:r>
              <a:rPr lang="en-US" dirty="0"/>
              <a:t> </a:t>
            </a:r>
            <a:r>
              <a:rPr lang="en-US" dirty="0" err="1"/>
              <a:t>kiểm</a:t>
            </a:r>
            <a:r>
              <a:rPr lang="en-US" dirty="0"/>
              <a:t> </a:t>
            </a:r>
            <a:r>
              <a:rPr lang="en-US" dirty="0" err="1"/>
              <a:t>tra</a:t>
            </a:r>
            <a:r>
              <a:rPr lang="en-US" dirty="0"/>
              <a:t> </a:t>
            </a:r>
            <a:r>
              <a:rPr lang="en-US" dirty="0" err="1"/>
              <a:t>định</a:t>
            </a:r>
            <a:r>
              <a:rPr lang="en-US" dirty="0"/>
              <a:t> </a:t>
            </a:r>
            <a:r>
              <a:rPr lang="en-US" dirty="0" err="1"/>
              <a:t>danh</a:t>
            </a:r>
            <a:r>
              <a:rPr lang="en-US" dirty="0"/>
              <a:t> </a:t>
            </a:r>
            <a:r>
              <a:rPr lang="en-US" dirty="0" err="1"/>
              <a:t>của</a:t>
            </a:r>
            <a:r>
              <a:rPr lang="en-US" dirty="0"/>
              <a:t> </a:t>
            </a:r>
            <a:r>
              <a:rPr lang="en-US" dirty="0" err="1"/>
              <a:t>máy</a:t>
            </a:r>
            <a:r>
              <a:rPr lang="en-US" dirty="0"/>
              <a:t> </a:t>
            </a:r>
            <a:r>
              <a:rPr lang="en-US" dirty="0" err="1"/>
              <a:t>khách</a:t>
            </a:r>
            <a:r>
              <a:rPr lang="en-US" dirty="0"/>
              <a:t> </a:t>
            </a:r>
            <a:r>
              <a:rPr lang="en-US" dirty="0" err="1"/>
              <a:t>được</a:t>
            </a:r>
            <a:r>
              <a:rPr lang="en-US" dirty="0"/>
              <a:t> </a:t>
            </a:r>
            <a:r>
              <a:rPr lang="en-US" dirty="0" err="1"/>
              <a:t>liệt</a:t>
            </a:r>
            <a:r>
              <a:rPr lang="en-US" dirty="0"/>
              <a:t> </a:t>
            </a:r>
            <a:r>
              <a:rPr lang="en-US" dirty="0" err="1"/>
              <a:t>kê</a:t>
            </a:r>
            <a:r>
              <a:rPr lang="en-US" dirty="0"/>
              <a:t> </a:t>
            </a:r>
            <a:r>
              <a:rPr lang="en-US" dirty="0" err="1"/>
              <a:t>trong</a:t>
            </a:r>
            <a:r>
              <a:rPr lang="en-US" dirty="0"/>
              <a:t> file </a:t>
            </a:r>
            <a:r>
              <a:rPr lang="en-US" dirty="0" err="1"/>
              <a:t>rhost</a:t>
            </a:r>
            <a:r>
              <a:rPr lang="en-US" dirty="0"/>
              <a:t> (</a:t>
            </a:r>
            <a:r>
              <a:rPr lang="en-US" dirty="0" err="1"/>
              <a:t>theo</a:t>
            </a:r>
            <a:r>
              <a:rPr lang="en-US" dirty="0"/>
              <a:t> DNS </a:t>
            </a:r>
            <a:r>
              <a:rPr lang="en-US" dirty="0" err="1"/>
              <a:t>và</a:t>
            </a:r>
            <a:r>
              <a:rPr lang="en-US" dirty="0"/>
              <a:t> </a:t>
            </a:r>
            <a:r>
              <a:rPr lang="en-US" dirty="0" err="1"/>
              <a:t>địa</a:t>
            </a:r>
            <a:r>
              <a:rPr lang="en-US" dirty="0"/>
              <a:t> </a:t>
            </a:r>
            <a:r>
              <a:rPr lang="en-US" dirty="0" err="1"/>
              <a:t>chỉ</a:t>
            </a:r>
            <a:r>
              <a:rPr lang="en-US" dirty="0"/>
              <a:t> IP). </a:t>
            </a:r>
          </a:p>
          <a:p>
            <a:pPr marL="914400" lvl="1" indent="-457200" algn="just">
              <a:lnSpc>
                <a:spcPct val="80000"/>
              </a:lnSpc>
              <a:spcAft>
                <a:spcPct val="20000"/>
              </a:spcAft>
              <a:defRPr/>
            </a:pPr>
            <a:r>
              <a:rPr lang="en-US" dirty="0" err="1"/>
              <a:t>Việc</a:t>
            </a:r>
            <a:r>
              <a:rPr lang="en-US" dirty="0"/>
              <a:t> </a:t>
            </a:r>
            <a:r>
              <a:rPr lang="en-US" dirty="0" err="1"/>
              <a:t>chứng</a:t>
            </a:r>
            <a:r>
              <a:rPr lang="en-US" dirty="0"/>
              <a:t> </a:t>
            </a:r>
            <a:r>
              <a:rPr lang="en-US" dirty="0" err="1"/>
              <a:t>thực</a:t>
            </a:r>
            <a:r>
              <a:rPr lang="en-US" dirty="0"/>
              <a:t> </a:t>
            </a:r>
            <a:r>
              <a:rPr lang="en-US" dirty="0" err="1"/>
              <a:t>mật</a:t>
            </a:r>
            <a:r>
              <a:rPr lang="en-US" dirty="0"/>
              <a:t> </a:t>
            </a:r>
            <a:r>
              <a:rPr lang="en-US" dirty="0" err="1"/>
              <a:t>khẩu</a:t>
            </a:r>
            <a:r>
              <a:rPr lang="en-US" dirty="0"/>
              <a:t> </a:t>
            </a:r>
            <a:r>
              <a:rPr lang="en-US" dirty="0" err="1"/>
              <a:t>là</a:t>
            </a:r>
            <a:r>
              <a:rPr lang="en-US" dirty="0"/>
              <a:t> </a:t>
            </a:r>
            <a:r>
              <a:rPr lang="en-US" dirty="0" err="1"/>
              <a:t>một</a:t>
            </a:r>
            <a:r>
              <a:rPr lang="en-US" dirty="0"/>
              <a:t> </a:t>
            </a:r>
            <a:r>
              <a:rPr lang="en-US" dirty="0" err="1"/>
              <a:t>cách</a:t>
            </a:r>
            <a:r>
              <a:rPr lang="en-US" dirty="0"/>
              <a:t> </a:t>
            </a:r>
            <a:r>
              <a:rPr lang="en-US" dirty="0" err="1"/>
              <a:t>rất</a:t>
            </a:r>
            <a:r>
              <a:rPr lang="en-US" dirty="0"/>
              <a:t> </a:t>
            </a:r>
            <a:r>
              <a:rPr lang="en-US" dirty="0" err="1"/>
              <a:t>thông</a:t>
            </a:r>
            <a:r>
              <a:rPr lang="en-US" dirty="0"/>
              <a:t> </a:t>
            </a:r>
            <a:r>
              <a:rPr lang="en-US" dirty="0" err="1"/>
              <a:t>dụng</a:t>
            </a:r>
            <a:r>
              <a:rPr lang="en-US" dirty="0"/>
              <a:t> </a:t>
            </a:r>
            <a:r>
              <a:rPr lang="en-US" dirty="0" err="1"/>
              <a:t>để</a:t>
            </a:r>
            <a:r>
              <a:rPr lang="en-US" dirty="0"/>
              <a:t> </a:t>
            </a:r>
            <a:r>
              <a:rPr lang="en-US" dirty="0" err="1"/>
              <a:t>định</a:t>
            </a:r>
            <a:r>
              <a:rPr lang="en-US" dirty="0"/>
              <a:t> </a:t>
            </a:r>
            <a:r>
              <a:rPr lang="en-US" dirty="0" err="1"/>
              <a:t>danh</a:t>
            </a:r>
            <a:r>
              <a:rPr lang="en-US" dirty="0"/>
              <a:t> </a:t>
            </a:r>
            <a:r>
              <a:rPr lang="en-US" dirty="0" err="1"/>
              <a:t>người</a:t>
            </a:r>
            <a:r>
              <a:rPr lang="en-US" dirty="0"/>
              <a:t> </a:t>
            </a:r>
            <a:r>
              <a:rPr lang="en-US" dirty="0" err="1"/>
              <a:t>sử</a:t>
            </a:r>
            <a:r>
              <a:rPr lang="en-US" dirty="0"/>
              <a:t> </a:t>
            </a:r>
            <a:r>
              <a:rPr lang="en-US" dirty="0" err="1"/>
              <a:t>dụng</a:t>
            </a:r>
            <a:r>
              <a:rPr lang="en-US" dirty="0"/>
              <a:t>, </a:t>
            </a:r>
            <a:r>
              <a:rPr lang="en-US" dirty="0" err="1"/>
              <a:t>nhưng</a:t>
            </a:r>
            <a:r>
              <a:rPr lang="en-US" dirty="0"/>
              <a:t> </a:t>
            </a:r>
            <a:r>
              <a:rPr lang="en-US" dirty="0" err="1"/>
              <a:t>ngoài</a:t>
            </a:r>
            <a:r>
              <a:rPr lang="en-US" dirty="0"/>
              <a:t> </a:t>
            </a:r>
            <a:r>
              <a:rPr lang="en-US" dirty="0" err="1"/>
              <a:t>ra</a:t>
            </a:r>
            <a:r>
              <a:rPr lang="en-US" dirty="0"/>
              <a:t> </a:t>
            </a:r>
            <a:r>
              <a:rPr lang="en-US" dirty="0" err="1"/>
              <a:t>cũng</a:t>
            </a:r>
            <a:r>
              <a:rPr lang="en-US" dirty="0"/>
              <a:t> </a:t>
            </a:r>
            <a:r>
              <a:rPr lang="en-US" dirty="0" err="1"/>
              <a:t>có</a:t>
            </a:r>
            <a:r>
              <a:rPr lang="en-US" dirty="0"/>
              <a:t> </a:t>
            </a:r>
            <a:r>
              <a:rPr lang="en-US" dirty="0" err="1"/>
              <a:t>các</a:t>
            </a:r>
            <a:r>
              <a:rPr lang="en-US" dirty="0"/>
              <a:t> </a:t>
            </a:r>
            <a:r>
              <a:rPr lang="en-US" dirty="0" err="1"/>
              <a:t>cách</a:t>
            </a:r>
            <a:r>
              <a:rPr lang="en-US" dirty="0"/>
              <a:t> </a:t>
            </a:r>
            <a:r>
              <a:rPr lang="en-US" dirty="0" err="1"/>
              <a:t>khác</a:t>
            </a:r>
            <a:r>
              <a:rPr lang="en-US" dirty="0"/>
              <a:t>: </a:t>
            </a:r>
            <a:r>
              <a:rPr lang="en-US" dirty="0" err="1"/>
              <a:t>chứng</a:t>
            </a:r>
            <a:r>
              <a:rPr lang="en-US" dirty="0"/>
              <a:t> </a:t>
            </a:r>
            <a:r>
              <a:rPr lang="en-US" dirty="0" err="1"/>
              <a:t>thực</a:t>
            </a:r>
            <a:r>
              <a:rPr lang="en-US" dirty="0"/>
              <a:t> RSA, </a:t>
            </a:r>
            <a:r>
              <a:rPr lang="en-US" dirty="0" err="1"/>
              <a:t>sử</a:t>
            </a:r>
            <a:r>
              <a:rPr lang="en-US" dirty="0"/>
              <a:t> </a:t>
            </a:r>
            <a:r>
              <a:rPr lang="en-US" dirty="0" err="1"/>
              <a:t>dụng</a:t>
            </a:r>
            <a:r>
              <a:rPr lang="en-US" dirty="0"/>
              <a:t> </a:t>
            </a:r>
            <a:r>
              <a:rPr lang="en-US" dirty="0" err="1"/>
              <a:t>ssh-keygen</a:t>
            </a:r>
            <a:r>
              <a:rPr lang="en-US" dirty="0"/>
              <a:t> </a:t>
            </a:r>
            <a:r>
              <a:rPr lang="en-US" dirty="0" err="1"/>
              <a:t>và</a:t>
            </a:r>
            <a:r>
              <a:rPr lang="en-US" dirty="0"/>
              <a:t> </a:t>
            </a:r>
            <a:r>
              <a:rPr lang="en-US" dirty="0" err="1"/>
              <a:t>ssh</a:t>
            </a:r>
            <a:r>
              <a:rPr lang="en-US" dirty="0"/>
              <a:t>-agent </a:t>
            </a:r>
            <a:r>
              <a:rPr lang="en-US" dirty="0" err="1"/>
              <a:t>để</a:t>
            </a:r>
            <a:r>
              <a:rPr lang="en-US" dirty="0"/>
              <a:t> </a:t>
            </a:r>
            <a:r>
              <a:rPr lang="en-US" dirty="0" err="1"/>
              <a:t>chứng</a:t>
            </a:r>
            <a:r>
              <a:rPr lang="en-US" dirty="0"/>
              <a:t> </a:t>
            </a:r>
            <a:r>
              <a:rPr lang="en-US" dirty="0" err="1"/>
              <a:t>thực</a:t>
            </a:r>
            <a:r>
              <a:rPr lang="en-US" dirty="0"/>
              <a:t> </a:t>
            </a:r>
            <a:r>
              <a:rPr lang="en-US" dirty="0" err="1"/>
              <a:t>các</a:t>
            </a:r>
            <a:r>
              <a:rPr lang="en-US" dirty="0"/>
              <a:t> </a:t>
            </a:r>
            <a:r>
              <a:rPr lang="en-US" dirty="0" err="1"/>
              <a:t>cặp</a:t>
            </a:r>
            <a:r>
              <a:rPr lang="en-US" dirty="0"/>
              <a:t> </a:t>
            </a:r>
            <a:r>
              <a:rPr lang="en-US" dirty="0" err="1"/>
              <a:t>khoá</a:t>
            </a:r>
            <a:r>
              <a:rPr lang="en-US" dirty="0"/>
              <a:t>. </a:t>
            </a:r>
            <a:endParaRPr lang="vi-VN" dirty="0"/>
          </a:p>
        </p:txBody>
      </p:sp>
      <p:sp>
        <p:nvSpPr>
          <p:cNvPr id="7"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26676998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0482" name="Rectangle 6"/>
          <p:cNvSpPr>
            <a:spLocks noGrp="1" noChangeArrowheads="1"/>
          </p:cNvSpPr>
          <p:nvPr>
            <p:ph type="sldNum" sz="quarter" idx="12"/>
          </p:nvPr>
        </p:nvSpPr>
        <p:spPr>
          <a:noFill/>
        </p:spPr>
        <p:txBody>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1143000" indent="-228600">
              <a:spcBef>
                <a:spcPct val="20000"/>
              </a:spcBef>
              <a:buClr>
                <a:schemeClr val="accent2"/>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F9859F6E-81F9-4FEF-9A8F-F18816BBA8EC}" type="slidenum">
              <a:rPr lang="en-US" sz="1200" smtClean="0">
                <a:solidFill>
                  <a:schemeClr val="bg1"/>
                </a:solidFill>
              </a:rPr>
              <a:pPr>
                <a:spcBef>
                  <a:spcPct val="0"/>
                </a:spcBef>
                <a:buClrTx/>
                <a:buFontTx/>
                <a:buNone/>
              </a:pPr>
              <a:t>72</a:t>
            </a:fld>
            <a:endParaRPr lang="en-US" sz="1200">
              <a:solidFill>
                <a:schemeClr val="bg1"/>
              </a:solidFill>
            </a:endParaRPr>
          </a:p>
        </p:txBody>
      </p:sp>
      <p:sp>
        <p:nvSpPr>
          <p:cNvPr id="20483" name="WordArt 3"/>
          <p:cNvSpPr>
            <a:spLocks noChangeArrowheads="1" noChangeShapeType="1" noTextEdit="1"/>
          </p:cNvSpPr>
          <p:nvPr/>
        </p:nvSpPr>
        <p:spPr bwMode="gray">
          <a:xfrm>
            <a:off x="2362200" y="3048000"/>
            <a:ext cx="4724400" cy="609600"/>
          </a:xfrm>
          <a:prstGeom prst="rect">
            <a:avLst/>
          </a:prstGeom>
        </p:spPr>
        <p:txBody>
          <a:bodyPr wrap="none" fromWordArt="1">
            <a:prstTxWarp prst="textDeflate">
              <a:avLst>
                <a:gd name="adj" fmla="val 0"/>
              </a:avLst>
            </a:prstTxWarp>
          </a:bodyPr>
          <a:lstStyle/>
          <a:p>
            <a:pPr algn="ctr"/>
            <a:r>
              <a:rPr lang="en-US" sz="5400" b="1" kern="10" dirty="0">
                <a:ln w="28575">
                  <a:solidFill>
                    <a:schemeClr val="bg1"/>
                  </a:solidFill>
                  <a:round/>
                  <a:headEnd/>
                  <a:tailEnd/>
                </a:ln>
                <a:gradFill rotWithShape="1">
                  <a:gsLst>
                    <a:gs pos="0">
                      <a:schemeClr val="tx2"/>
                    </a:gs>
                    <a:gs pos="100000">
                      <a:schemeClr val="accent1"/>
                    </a:gs>
                  </a:gsLst>
                  <a:lin ang="0" scaled="1"/>
                </a:gradFill>
                <a:effectLst>
                  <a:outerShdw dist="89803" dir="2700000" algn="ctr" rotWithShape="0">
                    <a:srgbClr val="000000">
                      <a:alpha val="50000"/>
                    </a:srgbClr>
                  </a:outerShdw>
                </a:effectLst>
                <a:latin typeface="Verdana" panose="020B0604030504040204" pitchFamily="34" charset="0"/>
                <a:ea typeface="Verdana" panose="020B0604030504040204" pitchFamily="34" charset="0"/>
                <a:cs typeface="Verdana" panose="020B0604030504040204" pitchFamily="34" charset="0"/>
              </a:rPr>
              <a:t>Question ???</a:t>
            </a:r>
          </a:p>
        </p:txBody>
      </p:sp>
    </p:spTree>
    <p:extLst>
      <p:ext uri="{BB962C8B-B14F-4D97-AF65-F5344CB8AC3E}">
        <p14:creationId xmlns:p14="http://schemas.microsoft.com/office/powerpoint/2010/main" val="951269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IP Security – </a:t>
            </a:r>
            <a:r>
              <a:rPr lang="en-US" dirty="0" err="1"/>
              <a:t>tt</a:t>
            </a:r>
            <a:br>
              <a:rPr lang="en-US" dirty="0"/>
            </a:br>
            <a:r>
              <a:rPr lang="en-US" sz="3600" dirty="0" err="1"/>
              <a:t>Tại</a:t>
            </a:r>
            <a:r>
              <a:rPr lang="en-US" sz="3600" dirty="0"/>
              <a:t> </a:t>
            </a:r>
            <a:r>
              <a:rPr lang="en-US" sz="3600" dirty="0" err="1"/>
              <a:t>sao</a:t>
            </a:r>
            <a:r>
              <a:rPr lang="en-US" sz="3600" dirty="0"/>
              <a:t> </a:t>
            </a:r>
            <a:r>
              <a:rPr lang="en-US" sz="3600" dirty="0" err="1"/>
              <a:t>cần</a:t>
            </a:r>
            <a:r>
              <a:rPr lang="en-US" sz="3600" dirty="0"/>
              <a:t> </a:t>
            </a:r>
            <a:r>
              <a:rPr lang="en-US" sz="3600" dirty="0" err="1"/>
              <a:t>sử</a:t>
            </a:r>
            <a:r>
              <a:rPr lang="en-US" sz="3600" dirty="0"/>
              <a:t> </a:t>
            </a:r>
            <a:r>
              <a:rPr lang="en-US" sz="3600" dirty="0" err="1"/>
              <a:t>dụng</a:t>
            </a:r>
            <a:r>
              <a:rPr lang="en-US" sz="3600" dirty="0"/>
              <a:t> IP Security</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8</a:t>
            </a:fld>
            <a:endParaRPr lang="en-US" dirty="0">
              <a:solidFill>
                <a:srgbClr val="FFFFFF"/>
              </a:solidFill>
            </a:endParaRPr>
          </a:p>
        </p:txBody>
      </p:sp>
      <p:sp>
        <p:nvSpPr>
          <p:cNvPr id="6" name="Content Placeholder 5"/>
          <p:cNvSpPr>
            <a:spLocks noGrp="1"/>
          </p:cNvSpPr>
          <p:nvPr>
            <p:ph sz="quarter" idx="1"/>
          </p:nvPr>
        </p:nvSpPr>
        <p:spPr>
          <a:xfrm>
            <a:off x="612648" y="1600200"/>
            <a:ext cx="8153400" cy="5257800"/>
          </a:xfrm>
        </p:spPr>
        <p:txBody>
          <a:bodyPr>
            <a:normAutofit/>
          </a:bodyPr>
          <a:lstStyle/>
          <a:p>
            <a:pPr>
              <a:defRPr/>
            </a:pPr>
            <a:r>
              <a:rPr lang="en-US" dirty="0"/>
              <a:t>IPv4 </a:t>
            </a:r>
            <a:r>
              <a:rPr lang="en-US" dirty="0" err="1"/>
              <a:t>không</a:t>
            </a:r>
            <a:r>
              <a:rPr lang="en-US" dirty="0"/>
              <a:t> </a:t>
            </a:r>
            <a:r>
              <a:rPr lang="en-US" dirty="0" err="1"/>
              <a:t>được</a:t>
            </a:r>
            <a:r>
              <a:rPr lang="en-US" dirty="0"/>
              <a:t> </a:t>
            </a:r>
            <a:r>
              <a:rPr lang="en-US" dirty="0" err="1"/>
              <a:t>thiết</a:t>
            </a:r>
            <a:r>
              <a:rPr lang="en-US" dirty="0"/>
              <a:t> </a:t>
            </a:r>
            <a:r>
              <a:rPr lang="en-US" dirty="0" err="1"/>
              <a:t>kế</a:t>
            </a:r>
            <a:r>
              <a:rPr lang="en-US" dirty="0"/>
              <a:t> </a:t>
            </a:r>
            <a:r>
              <a:rPr lang="en-US" dirty="0" err="1"/>
              <a:t>với</a:t>
            </a:r>
            <a:r>
              <a:rPr lang="en-US" dirty="0"/>
              <a:t> </a:t>
            </a:r>
            <a:r>
              <a:rPr lang="en-US" dirty="0" err="1"/>
              <a:t>tính</a:t>
            </a:r>
            <a:r>
              <a:rPr lang="en-US" dirty="0"/>
              <a:t> </a:t>
            </a:r>
            <a:r>
              <a:rPr lang="en-US" dirty="0" err="1"/>
              <a:t>bảo</a:t>
            </a:r>
            <a:r>
              <a:rPr lang="en-US" dirty="0"/>
              <a:t> </a:t>
            </a:r>
            <a:r>
              <a:rPr lang="en-US" dirty="0" err="1"/>
              <a:t>mật</a:t>
            </a:r>
            <a:endParaRPr lang="en-US" dirty="0"/>
          </a:p>
          <a:p>
            <a:pPr>
              <a:defRPr/>
            </a:pPr>
            <a:r>
              <a:rPr lang="en-US" dirty="0" err="1"/>
              <a:t>Những</a:t>
            </a:r>
            <a:r>
              <a:rPr lang="en-US" dirty="0"/>
              <a:t> </a:t>
            </a:r>
            <a:r>
              <a:rPr lang="en-US" dirty="0" err="1"/>
              <a:t>cuộc</a:t>
            </a:r>
            <a:r>
              <a:rPr lang="en-US" dirty="0"/>
              <a:t> </a:t>
            </a:r>
            <a:r>
              <a:rPr lang="en-US" dirty="0" err="1"/>
              <a:t>tấn</a:t>
            </a:r>
            <a:r>
              <a:rPr lang="en-US" dirty="0"/>
              <a:t> </a:t>
            </a:r>
            <a:r>
              <a:rPr lang="en-US" dirty="0" err="1"/>
              <a:t>công</a:t>
            </a:r>
            <a:r>
              <a:rPr lang="en-US" dirty="0"/>
              <a:t> </a:t>
            </a:r>
            <a:r>
              <a:rPr lang="en-US" dirty="0" err="1"/>
              <a:t>có</a:t>
            </a:r>
            <a:r>
              <a:rPr lang="en-US" dirty="0"/>
              <a:t> </a:t>
            </a:r>
            <a:r>
              <a:rPr lang="en-US" dirty="0" err="1"/>
              <a:t>thể</a:t>
            </a:r>
            <a:r>
              <a:rPr lang="en-US" dirty="0"/>
              <a:t> </a:t>
            </a:r>
            <a:r>
              <a:rPr lang="en-US" dirty="0" err="1"/>
              <a:t>xảy</a:t>
            </a:r>
            <a:r>
              <a:rPr lang="en-US" dirty="0"/>
              <a:t> </a:t>
            </a:r>
            <a:r>
              <a:rPr lang="en-US" dirty="0" err="1"/>
              <a:t>ra</a:t>
            </a:r>
            <a:r>
              <a:rPr lang="en-US" dirty="0"/>
              <a:t> </a:t>
            </a:r>
            <a:r>
              <a:rPr lang="en-US" dirty="0" err="1"/>
              <a:t>với</a:t>
            </a:r>
            <a:r>
              <a:rPr lang="en-US" dirty="0"/>
              <a:t> IPv4</a:t>
            </a:r>
          </a:p>
          <a:p>
            <a:pPr lvl="1">
              <a:defRPr/>
            </a:pPr>
            <a:r>
              <a:rPr lang="en-US" dirty="0"/>
              <a:t>Eavesdropping </a:t>
            </a:r>
          </a:p>
          <a:p>
            <a:pPr lvl="1">
              <a:defRPr/>
            </a:pPr>
            <a:r>
              <a:rPr lang="en-US" dirty="0"/>
              <a:t>Data modification</a:t>
            </a:r>
          </a:p>
          <a:p>
            <a:pPr lvl="1">
              <a:defRPr/>
            </a:pPr>
            <a:r>
              <a:rPr lang="en-US" dirty="0"/>
              <a:t>Identity spoofing (IP address spoofing)</a:t>
            </a:r>
          </a:p>
          <a:p>
            <a:pPr lvl="1">
              <a:defRPr/>
            </a:pPr>
            <a:r>
              <a:rPr lang="en-US" dirty="0"/>
              <a:t>Denial-of-service attack</a:t>
            </a:r>
          </a:p>
          <a:p>
            <a:pPr lvl="1">
              <a:defRPr/>
            </a:pPr>
            <a:r>
              <a:rPr lang="en-US" dirty="0"/>
              <a:t>Man-in-the-middle attack</a:t>
            </a:r>
          </a:p>
          <a:p>
            <a:pPr marL="0" indent="0" algn="just">
              <a:buNone/>
            </a:pPr>
            <a:endParaRPr lang="en-US" dirty="0"/>
          </a:p>
        </p:txBody>
      </p:sp>
      <p:sp>
        <p:nvSpPr>
          <p:cNvPr id="7"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2278930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IP Security – </a:t>
            </a:r>
            <a:r>
              <a:rPr lang="en-US" dirty="0" err="1"/>
              <a:t>tt</a:t>
            </a:r>
            <a:br>
              <a:rPr lang="en-US" dirty="0"/>
            </a:br>
            <a:r>
              <a:rPr lang="en-US" sz="3600" dirty="0" err="1"/>
              <a:t>Tại</a:t>
            </a:r>
            <a:r>
              <a:rPr lang="en-US" sz="3600" dirty="0"/>
              <a:t> </a:t>
            </a:r>
            <a:r>
              <a:rPr lang="en-US" sz="3600" dirty="0" err="1"/>
              <a:t>sao</a:t>
            </a:r>
            <a:r>
              <a:rPr lang="en-US" sz="3600" dirty="0"/>
              <a:t> </a:t>
            </a:r>
            <a:r>
              <a:rPr lang="en-US" sz="3600" dirty="0" err="1"/>
              <a:t>cần</a:t>
            </a:r>
            <a:r>
              <a:rPr lang="en-US" sz="3600" dirty="0"/>
              <a:t> </a:t>
            </a:r>
            <a:r>
              <a:rPr lang="en-US" sz="3600" dirty="0" err="1"/>
              <a:t>sử</a:t>
            </a:r>
            <a:r>
              <a:rPr lang="en-US" sz="3600" dirty="0"/>
              <a:t> </a:t>
            </a:r>
            <a:r>
              <a:rPr lang="en-US" sz="3600" dirty="0" err="1"/>
              <a:t>dụng</a:t>
            </a:r>
            <a:r>
              <a:rPr lang="en-US" sz="3600" dirty="0"/>
              <a:t> IP Security</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9</a:t>
            </a:fld>
            <a:endParaRPr lang="en-US" dirty="0">
              <a:solidFill>
                <a:srgbClr val="FFFFFF"/>
              </a:solidFill>
            </a:endParaRPr>
          </a:p>
        </p:txBody>
      </p:sp>
      <p:sp>
        <p:nvSpPr>
          <p:cNvPr id="6" name="Content Placeholder 5"/>
          <p:cNvSpPr>
            <a:spLocks noGrp="1"/>
          </p:cNvSpPr>
          <p:nvPr>
            <p:ph sz="quarter" idx="1"/>
          </p:nvPr>
        </p:nvSpPr>
        <p:spPr>
          <a:xfrm>
            <a:off x="612648" y="1600200"/>
            <a:ext cx="8153400" cy="5257800"/>
          </a:xfrm>
        </p:spPr>
        <p:txBody>
          <a:bodyPr>
            <a:normAutofit/>
          </a:bodyPr>
          <a:lstStyle/>
          <a:p>
            <a:pPr algn="just">
              <a:defRPr/>
            </a:pPr>
            <a:r>
              <a:rPr lang="en-US" dirty="0"/>
              <a:t>Eavesdropping</a:t>
            </a:r>
          </a:p>
          <a:p>
            <a:pPr lvl="1" algn="just">
              <a:defRPr/>
            </a:pPr>
            <a:r>
              <a:rPr lang="en-US" dirty="0" err="1"/>
              <a:t>Mã</a:t>
            </a:r>
            <a:r>
              <a:rPr lang="en-US" dirty="0"/>
              <a:t> </a:t>
            </a:r>
            <a:r>
              <a:rPr lang="en-US" dirty="0" err="1"/>
              <a:t>hóa</a:t>
            </a:r>
            <a:r>
              <a:rPr lang="en-US" dirty="0"/>
              <a:t> </a:t>
            </a:r>
            <a:r>
              <a:rPr lang="en-US" dirty="0" err="1"/>
              <a:t>dữ</a:t>
            </a:r>
            <a:r>
              <a:rPr lang="en-US" dirty="0"/>
              <a:t> </a:t>
            </a:r>
            <a:r>
              <a:rPr lang="en-US" dirty="0" err="1"/>
              <a:t>liệu</a:t>
            </a:r>
            <a:r>
              <a:rPr lang="en-US" dirty="0"/>
              <a:t>.</a:t>
            </a:r>
          </a:p>
          <a:p>
            <a:pPr algn="just">
              <a:defRPr/>
            </a:pPr>
            <a:r>
              <a:rPr lang="en-US" dirty="0"/>
              <a:t>Data modification</a:t>
            </a:r>
          </a:p>
          <a:p>
            <a:pPr lvl="1" algn="just">
              <a:defRPr/>
            </a:pPr>
            <a:r>
              <a:rPr lang="en-US" dirty="0"/>
              <a:t>IP </a:t>
            </a:r>
            <a:r>
              <a:rPr lang="en-US" dirty="0" err="1"/>
              <a:t>sử</a:t>
            </a:r>
            <a:r>
              <a:rPr lang="en-US" dirty="0"/>
              <a:t> </a:t>
            </a:r>
            <a:r>
              <a:rPr lang="en-US" dirty="0" err="1"/>
              <a:t>dụng</a:t>
            </a:r>
            <a:r>
              <a:rPr lang="en-US" dirty="0"/>
              <a:t> </a:t>
            </a:r>
            <a:r>
              <a:rPr lang="en-US" dirty="0" err="1"/>
              <a:t>thuật</a:t>
            </a:r>
            <a:r>
              <a:rPr lang="en-US" dirty="0"/>
              <a:t> </a:t>
            </a:r>
            <a:r>
              <a:rPr lang="en-US" dirty="0" err="1"/>
              <a:t>toán</a:t>
            </a:r>
            <a:r>
              <a:rPr lang="en-US" dirty="0"/>
              <a:t> </a:t>
            </a:r>
            <a:r>
              <a:rPr lang="en-US" dirty="0" err="1"/>
              <a:t>hàm</a:t>
            </a:r>
            <a:r>
              <a:rPr lang="en-US" dirty="0"/>
              <a:t> </a:t>
            </a:r>
            <a:r>
              <a:rPr lang="en-US" dirty="0" err="1"/>
              <a:t>băm</a:t>
            </a:r>
            <a:endParaRPr lang="en-US" dirty="0"/>
          </a:p>
          <a:p>
            <a:pPr algn="just">
              <a:defRPr/>
            </a:pPr>
            <a:r>
              <a:rPr lang="en-US" dirty="0"/>
              <a:t>Identity spoofing (IP address spoofing)</a:t>
            </a:r>
          </a:p>
          <a:p>
            <a:pPr lvl="1" algn="just">
              <a:defRPr/>
            </a:pPr>
            <a:r>
              <a:rPr lang="en-US" dirty="0" err="1"/>
              <a:t>Sử</a:t>
            </a:r>
            <a:r>
              <a:rPr lang="en-US" dirty="0"/>
              <a:t> </a:t>
            </a:r>
            <a:r>
              <a:rPr lang="en-US" dirty="0" err="1"/>
              <a:t>dụng</a:t>
            </a:r>
            <a:r>
              <a:rPr lang="en-US" dirty="0"/>
              <a:t> </a:t>
            </a:r>
            <a:r>
              <a:rPr lang="en-US" dirty="0" err="1"/>
              <a:t>cơ</a:t>
            </a:r>
            <a:r>
              <a:rPr lang="en-US" dirty="0"/>
              <a:t> </a:t>
            </a:r>
            <a:r>
              <a:rPr lang="en-US" dirty="0" err="1"/>
              <a:t>chế</a:t>
            </a:r>
            <a:r>
              <a:rPr lang="en-US" dirty="0"/>
              <a:t> </a:t>
            </a:r>
            <a:r>
              <a:rPr lang="en-US" dirty="0" err="1"/>
              <a:t>xác</a:t>
            </a:r>
            <a:r>
              <a:rPr lang="en-US" dirty="0"/>
              <a:t> </a:t>
            </a:r>
            <a:r>
              <a:rPr lang="en-US" dirty="0" err="1"/>
              <a:t>thực</a:t>
            </a:r>
            <a:r>
              <a:rPr lang="en-US" dirty="0"/>
              <a:t> </a:t>
            </a:r>
            <a:r>
              <a:rPr lang="en-US" dirty="0" err="1"/>
              <a:t>lẫn</a:t>
            </a:r>
            <a:r>
              <a:rPr lang="en-US" dirty="0"/>
              <a:t> </a:t>
            </a:r>
            <a:r>
              <a:rPr lang="en-US" dirty="0" err="1"/>
              <a:t>nhau</a:t>
            </a:r>
            <a:endParaRPr lang="en-US" dirty="0"/>
          </a:p>
          <a:p>
            <a:pPr algn="just">
              <a:defRPr/>
            </a:pPr>
            <a:r>
              <a:rPr lang="en-US" dirty="0"/>
              <a:t>Denial-of-service attack</a:t>
            </a:r>
          </a:p>
          <a:p>
            <a:pPr lvl="1" algn="just">
              <a:defRPr/>
            </a:pPr>
            <a:r>
              <a:rPr lang="en-US" dirty="0"/>
              <a:t>Cho </a:t>
            </a:r>
            <a:r>
              <a:rPr lang="en-US" dirty="0" err="1"/>
              <a:t>phép</a:t>
            </a:r>
            <a:r>
              <a:rPr lang="en-US" dirty="0"/>
              <a:t> block traffic</a:t>
            </a:r>
          </a:p>
          <a:p>
            <a:pPr algn="just">
              <a:defRPr/>
            </a:pPr>
            <a:r>
              <a:rPr lang="en-US" dirty="0"/>
              <a:t>Man-in-the-middle attack</a:t>
            </a:r>
          </a:p>
          <a:p>
            <a:pPr lvl="1" algn="just">
              <a:defRPr/>
            </a:pPr>
            <a:r>
              <a:rPr lang="en-US" dirty="0" err="1"/>
              <a:t>Sử</a:t>
            </a:r>
            <a:r>
              <a:rPr lang="en-US" dirty="0"/>
              <a:t> </a:t>
            </a:r>
            <a:r>
              <a:rPr lang="en-US" dirty="0" err="1"/>
              <a:t>dụng</a:t>
            </a:r>
            <a:r>
              <a:rPr lang="en-US" dirty="0"/>
              <a:t> </a:t>
            </a:r>
            <a:r>
              <a:rPr lang="en-US" dirty="0" err="1"/>
              <a:t>cơ</a:t>
            </a:r>
            <a:r>
              <a:rPr lang="en-US" dirty="0"/>
              <a:t> </a:t>
            </a:r>
            <a:r>
              <a:rPr lang="en-US" dirty="0" err="1"/>
              <a:t>chế</a:t>
            </a:r>
            <a:r>
              <a:rPr lang="en-US" dirty="0"/>
              <a:t> </a:t>
            </a:r>
            <a:r>
              <a:rPr lang="en-US" dirty="0" err="1"/>
              <a:t>xác</a:t>
            </a:r>
            <a:r>
              <a:rPr lang="en-US" dirty="0"/>
              <a:t> </a:t>
            </a:r>
            <a:r>
              <a:rPr lang="en-US" dirty="0" err="1"/>
              <a:t>thực</a:t>
            </a:r>
            <a:r>
              <a:rPr lang="en-US" dirty="0"/>
              <a:t> </a:t>
            </a:r>
            <a:r>
              <a:rPr lang="en-US" dirty="0" err="1"/>
              <a:t>lẫn</a:t>
            </a:r>
            <a:r>
              <a:rPr lang="en-US" dirty="0"/>
              <a:t> </a:t>
            </a:r>
            <a:r>
              <a:rPr lang="en-US" dirty="0" err="1"/>
              <a:t>nhau</a:t>
            </a:r>
            <a:r>
              <a:rPr lang="en-US" dirty="0"/>
              <a:t> + Shared Key</a:t>
            </a:r>
          </a:p>
        </p:txBody>
      </p:sp>
      <p:sp>
        <p:nvSpPr>
          <p:cNvPr id="7" name="Date Placeholder 4"/>
          <p:cNvSpPr>
            <a:spLocks noGrp="1"/>
          </p:cNvSpPr>
          <p:nvPr>
            <p:ph type="dt" sz="half" idx="10"/>
          </p:nvPr>
        </p:nvSpPr>
        <p:spPr>
          <a:xfrm>
            <a:off x="609600" y="1219201"/>
            <a:ext cx="2667000" cy="297498"/>
          </a:xfrm>
        </p:spPr>
        <p:txBody>
          <a:bodyPr/>
          <a:lstStyle/>
          <a:p>
            <a:r>
              <a:rPr lang="en-US" b="1" dirty="0">
                <a:solidFill>
                  <a:schemeClr val="bg1"/>
                </a:solidFill>
              </a:rPr>
              <a:t>duyn@uit.edu.vn</a:t>
            </a:r>
          </a:p>
        </p:txBody>
      </p:sp>
    </p:spTree>
    <p:extLst>
      <p:ext uri="{BB962C8B-B14F-4D97-AF65-F5344CB8AC3E}">
        <p14:creationId xmlns:p14="http://schemas.microsoft.com/office/powerpoint/2010/main" val="90326922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tudent presentation">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534D3FD-D06A-455F-9219-F6CA2F50DB6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for college course (textbook design)</Template>
  <TotalTime>0</TotalTime>
  <Words>5919</Words>
  <Application>Microsoft Macintosh PowerPoint</Application>
  <PresentationFormat>On-screen Show (4:3)</PresentationFormat>
  <Paragraphs>647</Paragraphs>
  <Slides>72</Slides>
  <Notes>64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72</vt:i4>
      </vt:variant>
    </vt:vector>
  </HeadingPairs>
  <TitlesOfParts>
    <vt:vector size="85" baseType="lpstr">
      <vt:lpstr>Arial</vt:lpstr>
      <vt:lpstr>Arial</vt:lpstr>
      <vt:lpstr>Arial Narrow</vt:lpstr>
      <vt:lpstr>Calibri</vt:lpstr>
      <vt:lpstr>Roboto</vt:lpstr>
      <vt:lpstr>Symbol</vt:lpstr>
      <vt:lpstr>Tahoma</vt:lpstr>
      <vt:lpstr>Times New Roman</vt:lpstr>
      <vt:lpstr>Tw Cen MT</vt:lpstr>
      <vt:lpstr>Verdana</vt:lpstr>
      <vt:lpstr>Wingdings</vt:lpstr>
      <vt:lpstr>Wingdings 2</vt:lpstr>
      <vt:lpstr>Student presentation</vt:lpstr>
      <vt:lpstr>Chương 3 các giao thức bảo mật</vt:lpstr>
      <vt:lpstr>Nội dung</vt:lpstr>
      <vt:lpstr>Nội dung</vt:lpstr>
      <vt:lpstr>IP Security Tổng quan</vt:lpstr>
      <vt:lpstr>IP Security – tt Tổng quan</vt:lpstr>
      <vt:lpstr>IP Security – tt Tổng quan</vt:lpstr>
      <vt:lpstr>IP Security – tt Tổng quan</vt:lpstr>
      <vt:lpstr>IP Security – tt Tại sao cần sử dụng IP Security</vt:lpstr>
      <vt:lpstr>IP Security – tt Tại sao cần sử dụng IP Security</vt:lpstr>
      <vt:lpstr>IP Security – tt Security Association (SA)</vt:lpstr>
      <vt:lpstr>IP Security Cơ chế hoạt động</vt:lpstr>
      <vt:lpstr>IP Security - tt Cơ chế hoạt động - tt</vt:lpstr>
      <vt:lpstr>IP Security - tt IKE – Main Mode</vt:lpstr>
      <vt:lpstr>IP Security - tt IKE – Main Mode</vt:lpstr>
      <vt:lpstr>IP Security - tt IKE – Main Mode</vt:lpstr>
      <vt:lpstr>IP Security - tt IKE – Main Mode</vt:lpstr>
      <vt:lpstr>IP Security IKE: Aggressive mode</vt:lpstr>
      <vt:lpstr>IP Security – tt Các phương thức hoạt động của IPsec</vt:lpstr>
      <vt:lpstr>IP Security – tt Các phương thức hoạt động của IPsec</vt:lpstr>
      <vt:lpstr>IP Security – tt Định dạng AH</vt:lpstr>
      <vt:lpstr>IP Security – tt Định dạng AH</vt:lpstr>
      <vt:lpstr>IP Security – tt Định dạng AH</vt:lpstr>
      <vt:lpstr>IP Security – tt Định dạng ESP</vt:lpstr>
      <vt:lpstr>IP Security – tt Định dạng ESP</vt:lpstr>
      <vt:lpstr>IP Security – tt Định dạng ESP</vt:lpstr>
      <vt:lpstr>IP Security – tt Định dạng ESP</vt:lpstr>
      <vt:lpstr>IP Security – tt Sự kết hợp của các SA</vt:lpstr>
      <vt:lpstr>IP Security – tt Các giải thuật mã hoá và chứng thực</vt:lpstr>
      <vt:lpstr>Nội dung</vt:lpstr>
      <vt:lpstr>SSL/TLS Tổng quan</vt:lpstr>
      <vt:lpstr>SSL/TLS Các thành phần của SSL</vt:lpstr>
      <vt:lpstr>SSL/TLS Cấu trúc của SSL</vt:lpstr>
      <vt:lpstr>SSL/TLS Giao thức bản ghi (record protocol) của SSL</vt:lpstr>
      <vt:lpstr>SSL/TLS Các giao thức của SSL</vt:lpstr>
      <vt:lpstr>SSL/TLS Giao thức bắt tay của SSL</vt:lpstr>
      <vt:lpstr>SSL/TLS Quá trình thiết lập kết nối SSL</vt:lpstr>
      <vt:lpstr>SSL/TLS Quá trình thiết lập kết nối SSL</vt:lpstr>
      <vt:lpstr>SSL/TLS Quá trình thiết lập kết nối SSL</vt:lpstr>
      <vt:lpstr>SSL/TLS Quá trình thiết lập kết nối SSL</vt:lpstr>
      <vt:lpstr>Nội dung</vt:lpstr>
      <vt:lpstr>Pretty Good Privacy (PGP) Tổng quan</vt:lpstr>
      <vt:lpstr>Pretty Good Privacy (PGP) Tổng quan</vt:lpstr>
      <vt:lpstr>Pretty Good Privacy (PGP) Tính năng PGP</vt:lpstr>
      <vt:lpstr>Message authentication</vt:lpstr>
      <vt:lpstr>Message confidentiality</vt:lpstr>
      <vt:lpstr>Compression</vt:lpstr>
      <vt:lpstr>E-mail compatibility</vt:lpstr>
      <vt:lpstr>Combining services</vt:lpstr>
      <vt:lpstr>PGP message format</vt:lpstr>
      <vt:lpstr>Key IDs</vt:lpstr>
      <vt:lpstr>Pretty Good Privacy (PGP) Các chức năng của PGP</vt:lpstr>
      <vt:lpstr>Pretty Good Privacy (PGP) Các chức năng của PGP</vt:lpstr>
      <vt:lpstr>Pretty Good Privacy (PGP) Định dạng tổng quát của một thông điệp PGP</vt:lpstr>
      <vt:lpstr>Pretty Good Privacy (PGP) Truyền và nhận thông điệp PGP</vt:lpstr>
      <vt:lpstr>Pretty Good Privacy (PGP) Một số đặc tính của PGP</vt:lpstr>
      <vt:lpstr>Secure/Multipurpose Internet Mail Extensions (S/MIME)</vt:lpstr>
      <vt:lpstr>S/MIME</vt:lpstr>
      <vt:lpstr>S/MIME</vt:lpstr>
      <vt:lpstr>S/MIME</vt:lpstr>
      <vt:lpstr>S/MIME</vt:lpstr>
      <vt:lpstr>S/MIME</vt:lpstr>
      <vt:lpstr>S/MIME</vt:lpstr>
      <vt:lpstr>S/MIME</vt:lpstr>
      <vt:lpstr>Nội dung</vt:lpstr>
      <vt:lpstr>Secure Shell Tổng quan</vt:lpstr>
      <vt:lpstr>Secure Shell Tổng quan</vt:lpstr>
      <vt:lpstr>Secure Shell Tổng quan</vt:lpstr>
      <vt:lpstr>Secure Shell Cách thức hoạt động</vt:lpstr>
      <vt:lpstr>Secure Shell Cách thức hoạt động</vt:lpstr>
      <vt:lpstr>Secure Shell Cách thức hoạt động</vt:lpstr>
      <vt:lpstr>Secure Shell Cách thức hoạt động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2014-09-06T12:50:53Z</dcterms:created>
  <dcterms:modified xsi:type="dcterms:W3CDTF">2024-09-24T16:20:24Z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