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</p:sldMasterIdLst>
  <p:notesMasterIdLst>
    <p:notesMasterId r:id="rId24"/>
  </p:notesMasterIdLst>
  <p:sldIdLst>
    <p:sldId id="256" r:id="rId3"/>
    <p:sldId id="325" r:id="rId4"/>
    <p:sldId id="326" r:id="rId5"/>
    <p:sldId id="330" r:id="rId6"/>
    <p:sldId id="327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39" r:id="rId16"/>
    <p:sldId id="328" r:id="rId17"/>
    <p:sldId id="329" r:id="rId18"/>
    <p:sldId id="365" r:id="rId19"/>
    <p:sldId id="366" r:id="rId20"/>
    <p:sldId id="367" r:id="rId21"/>
    <p:sldId id="368" r:id="rId22"/>
    <p:sldId id="324" r:id="rId23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5" autoAdjust="0"/>
    <p:restoredTop sz="94660"/>
  </p:normalViewPr>
  <p:slideViewPr>
    <p:cSldViewPr>
      <p:cViewPr varScale="1">
        <p:scale>
          <a:sx n="80" d="100"/>
          <a:sy n="80" d="100"/>
        </p:scale>
        <p:origin x="86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9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68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2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2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71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62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409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852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94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91B1D-5C94-426D-8ED4-D397FBC0EC2B}" type="slidenum">
              <a:rPr lang="en-US"/>
              <a:pPr/>
              <a:t>17</a:t>
            </a:fld>
            <a:endParaRPr lang="en-US"/>
          </a:p>
        </p:txBody>
      </p:sp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801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18FF21-4554-479A-AE28-BE6E2C5EFDA7}" type="slidenum">
              <a:rPr lang="en-US"/>
              <a:pPr/>
              <a:t>18</a:t>
            </a:fld>
            <a:endParaRPr lang="en-US"/>
          </a:p>
        </p:txBody>
      </p:sp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031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828C0A-41A5-443E-B87F-7551E3FBD047}" type="slidenum">
              <a:rPr lang="en-US"/>
              <a:pPr/>
              <a:t>19</a:t>
            </a:fld>
            <a:endParaRPr lang="en-US"/>
          </a:p>
        </p:txBody>
      </p:sp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90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789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94C94F-D102-408E-9FDB-CCFF09D3DC24}" type="slidenum">
              <a:rPr lang="en-US"/>
              <a:pPr/>
              <a:t>20</a:t>
            </a:fld>
            <a:endParaRPr lang="en-US"/>
          </a:p>
        </p:txBody>
      </p:sp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58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18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64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41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77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16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6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3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D43277A3-2361-40D0-B2C2-1ACEB1A5A398}" type="datetime1">
              <a:rPr lang="en-US" smtClean="0"/>
              <a:t>10/20/2021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22D26-7A12-4B71-B23E-EDF9690ADD0F}" type="datetime1">
              <a:rPr lang="en-US" smtClean="0">
                <a:solidFill>
                  <a:schemeClr val="tx2"/>
                </a:solidFill>
              </a:rPr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AF36986-A6E9-42B7-8CD2-F9BE3F07D4FA}" type="datetime1">
              <a:rPr lang="en-US" smtClean="0">
                <a:solidFill>
                  <a:schemeClr val="tx2"/>
                </a:solidFill>
              </a:rPr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1219200"/>
            <a:ext cx="2667000" cy="365125"/>
          </a:xfrm>
        </p:spPr>
        <p:txBody>
          <a:bodyPr/>
          <a:lstStyle/>
          <a:p>
            <a:fld id="{EEF70911-CCA4-42EC-9407-5AFE15EC7E13}" type="datetime1">
              <a:rPr lang="en-US" smtClean="0"/>
              <a:t>10/20/2021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Ø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373E4-52AA-425A-8DAF-06591E992C1C}" type="datetime1">
              <a:rPr lang="en-US" smtClean="0"/>
              <a:t>10/20/2021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E78113F-75FD-40A3-A6CE-2234F9FB8844}" type="datetime1">
              <a:rPr lang="en-US" smtClean="0"/>
              <a:t>10/20/2021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6E06D49-EF90-4ABC-9B03-4C9A33CFD25C}" type="datetime1">
              <a:rPr lang="en-US" smtClean="0"/>
              <a:t>10/20/2021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8B89-F3BD-4EF4-B2E7-AE8DFFEE7A74}" type="datetime1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8C5C-0721-4D1F-A5A4-088B9CB65C51}" type="datetime1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C533-FB1B-4F02-87D9-363E07B950FA}" type="datetime1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 descr="sm_boo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2648" y="1755648"/>
            <a:ext cx="1615307" cy="1688453"/>
          </a:xfrm>
          <a:prstGeom prst="rect">
            <a:avLst/>
          </a:prstGeom>
          <a:ln w="50800" cap="sq" cmpd="dbl">
            <a:solidFill>
              <a:schemeClr val="accent2"/>
            </a:solidFill>
            <a:miter lim="800000"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AE7572C-B0E0-48BC-A27B-659A3256389E}" type="datetime1">
              <a:rPr lang="en-US" smtClean="0"/>
              <a:t>10/20/2021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429380DA-ABF9-4A8D-8EEB-19B91E5B953B}" type="datetime1">
              <a:rPr lang="en-US" smtClean="0">
                <a:solidFill>
                  <a:schemeClr val="tx2"/>
                </a:solidFill>
              </a:rPr>
              <a:t>10/20/2021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15.jpeg"/><Relationship Id="rId4" Type="http://schemas.openxmlformats.org/officeDocument/2006/relationships/image" Target="../media/image19.jpeg"/><Relationship Id="rId9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04800" y="2286000"/>
            <a:ext cx="8610600" cy="1447800"/>
          </a:xfrm>
        </p:spPr>
        <p:txBody>
          <a:bodyPr>
            <a:normAutofit/>
          </a:bodyPr>
          <a:lstStyle/>
          <a:p>
            <a:pPr algn="ctr"/>
            <a:r>
              <a:rPr lang="en-US" err="1">
                <a:solidFill>
                  <a:schemeClr val="accent2">
                    <a:lumMod val="75000"/>
                  </a:schemeClr>
                </a:solidFill>
              </a:rPr>
              <a:t>Chương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 4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tường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lửa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ThS.Nguyễn</a:t>
            </a:r>
            <a:r>
              <a:rPr lang="en-US" dirty="0"/>
              <a:t> Duy</a:t>
            </a:r>
          </a:p>
          <a:p>
            <a:r>
              <a:rPr lang="en-US" dirty="0"/>
              <a:t>duyn@uit.edu.vn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212060D2-7734-4B59-80DB-5A7703CBF2B5}" type="datetime1">
              <a:rPr lang="en-US" smtClean="0"/>
              <a:t>10/20/2021</a:t>
            </a:fld>
            <a:endParaRPr lang="en-US" sz="20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lửa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4495800"/>
          </a:xfrm>
        </p:spPr>
        <p:txBody>
          <a:bodyPr>
            <a:normAutofit/>
          </a:bodyPr>
          <a:lstStyle/>
          <a:p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yếu</a:t>
            </a:r>
            <a:endParaRPr lang="en-US" dirty="0"/>
          </a:p>
          <a:p>
            <a:pPr lvl="1"/>
            <a:r>
              <a:rPr lang="en-US" dirty="0"/>
              <a:t>Application Speciﬁc Vulnerabilities</a:t>
            </a:r>
          </a:p>
          <a:p>
            <a:pPr lvl="1"/>
            <a:r>
              <a:rPr lang="en-US" dirty="0"/>
              <a:t>Limited Logging</a:t>
            </a:r>
          </a:p>
          <a:p>
            <a:pPr lvl="1"/>
            <a:r>
              <a:rPr lang="en-US" dirty="0"/>
              <a:t>No Authentication</a:t>
            </a:r>
          </a:p>
          <a:p>
            <a:pPr lvl="1"/>
            <a:r>
              <a:rPr lang="en-US" dirty="0"/>
              <a:t>Vulnerable to Spooﬁng</a:t>
            </a:r>
          </a:p>
          <a:p>
            <a:pPr lvl="1"/>
            <a:r>
              <a:rPr lang="en-US" dirty="0"/>
              <a:t>Large Attack Surface</a:t>
            </a:r>
          </a:p>
          <a:p>
            <a:pPr lvl="1"/>
            <a:r>
              <a:rPr lang="en-US" dirty="0"/>
              <a:t>Easy to Misconﬁgure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1219201"/>
            <a:ext cx="2667000" cy="29749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duyn@uit.edu.vn</a:t>
            </a:r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7810500" y="6492875"/>
            <a:ext cx="1333500" cy="365125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70CCF1-686E-4600-A368-85DF3E08988D}" type="datetime1">
              <a:rPr lang="en-US" smtClean="0"/>
              <a:pPr/>
              <a:t>10/20/2021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lửa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4495800"/>
          </a:xfrm>
        </p:spPr>
        <p:txBody>
          <a:bodyPr>
            <a:normAutofit/>
          </a:bodyPr>
          <a:lstStyle/>
          <a:p>
            <a:r>
              <a:rPr lang="en-US" b="1" dirty="0" err="1"/>
              <a:t>Stateful</a:t>
            </a:r>
            <a:r>
              <a:rPr lang="en-US" b="1" dirty="0"/>
              <a:t> Packet Filter Firewalls</a:t>
            </a:r>
            <a:endParaRPr lang="en-US" sz="2900" b="1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1219201"/>
            <a:ext cx="2667000" cy="29749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duyn@uit.edu.vn</a:t>
            </a:r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7810500" y="6492875"/>
            <a:ext cx="1333500" cy="365125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70CCF1-686E-4600-A368-85DF3E08988D}" type="datetime1">
              <a:rPr lang="en-US" smtClean="0"/>
              <a:pPr/>
              <a:t>10/20/2021</a:t>
            </a:fld>
            <a:endParaRPr lang="en-US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24" y="2074862"/>
            <a:ext cx="7772400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9744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lửa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4495800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/>
              <a:t>Stateful</a:t>
            </a:r>
            <a:r>
              <a:rPr lang="en-US" b="1" dirty="0"/>
              <a:t> Packet Filter Firewalls</a:t>
            </a:r>
          </a:p>
          <a:p>
            <a:pPr lvl="1" algn="just"/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ở Layer 2, Layer 3 </a:t>
            </a:r>
            <a:r>
              <a:rPr lang="en-US" dirty="0" err="1"/>
              <a:t>và</a:t>
            </a:r>
            <a:r>
              <a:rPr lang="en-US" dirty="0"/>
              <a:t> Layer 4</a:t>
            </a:r>
          </a:p>
          <a:p>
            <a:pPr lvl="1" algn="just"/>
            <a:r>
              <a:rPr lang="en-US" sz="2700" dirty="0" err="1"/>
              <a:t>Những</a:t>
            </a:r>
            <a:r>
              <a:rPr lang="en-US" sz="2700" dirty="0"/>
              <a:t> </a:t>
            </a:r>
            <a:r>
              <a:rPr lang="en-US" sz="2700" dirty="0" err="1"/>
              <a:t>khắc</a:t>
            </a:r>
            <a:r>
              <a:rPr lang="en-US" sz="2700" dirty="0"/>
              <a:t> </a:t>
            </a:r>
            <a:r>
              <a:rPr lang="en-US" sz="2700" dirty="0" err="1"/>
              <a:t>phục</a:t>
            </a:r>
            <a:r>
              <a:rPr lang="en-US" sz="2700" dirty="0"/>
              <a:t> so </a:t>
            </a:r>
            <a:r>
              <a:rPr lang="en-US" sz="2700" dirty="0" err="1"/>
              <a:t>với</a:t>
            </a:r>
            <a:r>
              <a:rPr lang="en-US" sz="2700" dirty="0"/>
              <a:t> Simple Packet Filter Firewalls :</a:t>
            </a:r>
          </a:p>
          <a:p>
            <a:pPr lvl="2" algn="just"/>
            <a:r>
              <a:rPr lang="en-US" dirty="0"/>
              <a:t>Lower Attack Footprint</a:t>
            </a:r>
          </a:p>
          <a:p>
            <a:pPr lvl="2" algn="just"/>
            <a:r>
              <a:rPr lang="en-US" dirty="0"/>
              <a:t>Less Susceptible to Spooﬁng</a:t>
            </a:r>
          </a:p>
          <a:p>
            <a:pPr lvl="2" algn="just"/>
            <a:r>
              <a:rPr lang="en-US" dirty="0"/>
              <a:t>Easy Black hole conﬁguration</a:t>
            </a:r>
          </a:p>
          <a:p>
            <a:pPr lvl="2" algn="just"/>
            <a:r>
              <a:rPr lang="en-US" dirty="0"/>
              <a:t>Less Resource Intensive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1219201"/>
            <a:ext cx="2667000" cy="29749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duyn@uit.edu.vn</a:t>
            </a:r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7810500" y="6492875"/>
            <a:ext cx="1333500" cy="365125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70CCF1-686E-4600-A368-85DF3E08988D}" type="datetime1">
              <a:rPr lang="en-US" smtClean="0"/>
              <a:pPr/>
              <a:t>10/20/2021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00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lửa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4495800"/>
          </a:xfrm>
        </p:spPr>
        <p:txBody>
          <a:bodyPr>
            <a:normAutofit/>
          </a:bodyPr>
          <a:lstStyle/>
          <a:p>
            <a:r>
              <a:rPr lang="en-US" b="1" dirty="0"/>
              <a:t>Application Level Firewalls</a:t>
            </a:r>
          </a:p>
          <a:p>
            <a:pPr lvl="1" algn="just"/>
            <a:r>
              <a:rPr lang="en-US" sz="2600" dirty="0" err="1"/>
              <a:t>Còn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gọi</a:t>
            </a:r>
            <a:r>
              <a:rPr lang="en-US" sz="2600" dirty="0"/>
              <a:t> Application-Proxy Gateways.</a:t>
            </a:r>
          </a:p>
          <a:p>
            <a:pPr lvl="1" algn="just"/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loại</a:t>
            </a:r>
            <a:r>
              <a:rPr lang="en-US" sz="2600" dirty="0"/>
              <a:t> Firewall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độ</a:t>
            </a:r>
            <a:r>
              <a:rPr lang="en-US" sz="2600" dirty="0"/>
              <a:t> </a:t>
            </a:r>
            <a:r>
              <a:rPr lang="en-US" sz="2600" dirty="0" err="1"/>
              <a:t>phức</a:t>
            </a:r>
            <a:r>
              <a:rPr lang="en-US" sz="2600" dirty="0"/>
              <a:t> </a:t>
            </a:r>
            <a:r>
              <a:rPr lang="en-US" sz="2600" dirty="0" err="1"/>
              <a:t>tạm</a:t>
            </a:r>
            <a:r>
              <a:rPr lang="en-US" sz="2600" dirty="0"/>
              <a:t> </a:t>
            </a:r>
            <a:r>
              <a:rPr lang="en-US" sz="2600" dirty="0" err="1"/>
              <a:t>cao</a:t>
            </a:r>
            <a:r>
              <a:rPr lang="en-US" sz="2600" dirty="0"/>
              <a:t> </a:t>
            </a:r>
            <a:r>
              <a:rPr lang="en-US" sz="2600" dirty="0" err="1"/>
              <a:t>nhất</a:t>
            </a:r>
            <a:r>
              <a:rPr lang="en-US" sz="2600" dirty="0"/>
              <a:t> do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khả</a:t>
            </a:r>
            <a:r>
              <a:rPr lang="en-US" sz="2600" dirty="0"/>
              <a:t> </a:t>
            </a:r>
            <a:r>
              <a:rPr lang="en-US" sz="2600" dirty="0" err="1"/>
              <a:t>năng</a:t>
            </a:r>
            <a:r>
              <a:rPr lang="en-US" sz="2600" dirty="0"/>
              <a:t> </a:t>
            </a:r>
            <a:r>
              <a:rPr lang="en-US" sz="2600" dirty="0" err="1"/>
              <a:t>điểu</a:t>
            </a:r>
            <a:r>
              <a:rPr lang="en-US" sz="2600" dirty="0"/>
              <a:t> </a:t>
            </a:r>
            <a:r>
              <a:rPr lang="en-US" sz="2600" dirty="0" err="1"/>
              <a:t>khiển</a:t>
            </a:r>
            <a:r>
              <a:rPr lang="en-US" sz="2600" dirty="0"/>
              <a:t> </a:t>
            </a:r>
            <a:r>
              <a:rPr lang="en-US" sz="2600" dirty="0" err="1"/>
              <a:t>truy</a:t>
            </a:r>
            <a:r>
              <a:rPr lang="en-US" sz="2600" dirty="0"/>
              <a:t> </a:t>
            </a:r>
            <a:r>
              <a:rPr lang="en-US" sz="2600" dirty="0" err="1"/>
              <a:t>cập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 Layer 2 </a:t>
            </a:r>
            <a:r>
              <a:rPr lang="en-US" sz="2600" dirty="0" err="1"/>
              <a:t>đến</a:t>
            </a:r>
            <a:r>
              <a:rPr lang="en-US" sz="2600" dirty="0"/>
              <a:t> Layer 7</a:t>
            </a:r>
          </a:p>
          <a:p>
            <a:pPr lvl="1" algn="just"/>
            <a:r>
              <a:rPr lang="en-US" sz="2600" dirty="0"/>
              <a:t>Deep Packet Inspection : </a:t>
            </a:r>
            <a:r>
              <a:rPr lang="en-US" sz="2600" dirty="0" err="1"/>
              <a:t>kiểm</a:t>
            </a:r>
            <a:r>
              <a:rPr lang="en-US" sz="2600" dirty="0"/>
              <a:t> </a:t>
            </a:r>
            <a:r>
              <a:rPr lang="en-US" sz="2600" dirty="0" err="1"/>
              <a:t>tra</a:t>
            </a:r>
            <a:r>
              <a:rPr lang="en-US" sz="2600" dirty="0"/>
              <a:t> chi </a:t>
            </a:r>
            <a:r>
              <a:rPr lang="en-US" sz="2600" dirty="0" err="1"/>
              <a:t>tiết</a:t>
            </a:r>
            <a:r>
              <a:rPr lang="en-US" sz="2600" dirty="0"/>
              <a:t> </a:t>
            </a:r>
            <a:r>
              <a:rPr lang="en-US" sz="2600" dirty="0" err="1"/>
              <a:t>gói</a:t>
            </a:r>
            <a:r>
              <a:rPr lang="en-US" sz="2600" dirty="0"/>
              <a:t> tin </a:t>
            </a:r>
            <a:r>
              <a:rPr lang="en-US" sz="2600" dirty="0" err="1"/>
              <a:t>nên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khả</a:t>
            </a:r>
            <a:r>
              <a:rPr lang="en-US" sz="2600" dirty="0"/>
              <a:t> </a:t>
            </a:r>
            <a:r>
              <a:rPr lang="en-US" sz="2600" dirty="0" err="1"/>
              <a:t>ngăn</a:t>
            </a:r>
            <a:r>
              <a:rPr lang="en-US" sz="2600" dirty="0"/>
              <a:t> </a:t>
            </a:r>
            <a:r>
              <a:rPr lang="en-US" sz="2600" dirty="0" err="1"/>
              <a:t>chặn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Instant Message, Peer to Peer,…</a:t>
            </a:r>
          </a:p>
          <a:p>
            <a:pPr lvl="1" algn="just"/>
            <a:r>
              <a:rPr lang="en-US" sz="2600" dirty="0" err="1"/>
              <a:t>Hoạt</a:t>
            </a:r>
            <a:r>
              <a:rPr lang="en-US" sz="2600" dirty="0"/>
              <a:t> </a:t>
            </a:r>
            <a:r>
              <a:rPr lang="en-US" sz="2600" dirty="0" err="1"/>
              <a:t>động</a:t>
            </a:r>
            <a:r>
              <a:rPr lang="en-US" sz="2600" dirty="0"/>
              <a:t> ở Layer 7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1219201"/>
            <a:ext cx="2667000" cy="29749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duyn@uit.edu.vn</a:t>
            </a:r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7810500" y="6492875"/>
            <a:ext cx="1333500" cy="365125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70CCF1-686E-4600-A368-85DF3E08988D}" type="datetime1">
              <a:rPr lang="en-US" smtClean="0"/>
              <a:pPr/>
              <a:t>10/20/2021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69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lửa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Application Level Firewalls</a:t>
            </a:r>
          </a:p>
          <a:p>
            <a:pPr lvl="1">
              <a:lnSpc>
                <a:spcPct val="90000"/>
              </a:lnSpc>
            </a:pP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khả</a:t>
            </a:r>
            <a:r>
              <a:rPr lang="en-US" sz="2600" dirty="0"/>
              <a:t> </a:t>
            </a:r>
            <a:r>
              <a:rPr lang="en-US" sz="2600" dirty="0" err="1"/>
              <a:t>năng</a:t>
            </a:r>
            <a:r>
              <a:rPr lang="en-US" sz="2600" dirty="0"/>
              <a:t> </a:t>
            </a:r>
            <a:r>
              <a:rPr lang="en-US" sz="2600" dirty="0" err="1"/>
              <a:t>xác</a:t>
            </a:r>
            <a:r>
              <a:rPr lang="en-US" sz="2600" dirty="0"/>
              <a:t> </a:t>
            </a:r>
            <a:r>
              <a:rPr lang="en-US" sz="2600" dirty="0" err="1"/>
              <a:t>thực</a:t>
            </a:r>
            <a:r>
              <a:rPr lang="en-US" sz="2600" dirty="0"/>
              <a:t> :</a:t>
            </a:r>
          </a:p>
          <a:p>
            <a:pPr lvl="2">
              <a:lnSpc>
                <a:spcPct val="90000"/>
              </a:lnSpc>
            </a:pPr>
            <a:r>
              <a:rPr lang="en-US" sz="2400" dirty="0" err="1"/>
              <a:t>UserID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Password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Hardware </a:t>
            </a:r>
            <a:r>
              <a:rPr lang="en-US" sz="2400" dirty="0" err="1"/>
              <a:t>hoặc</a:t>
            </a:r>
            <a:r>
              <a:rPr lang="en-US" sz="2400" dirty="0"/>
              <a:t> Software Token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Source Address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Biometric</a:t>
            </a:r>
          </a:p>
          <a:p>
            <a:pPr lvl="1">
              <a:lnSpc>
                <a:spcPct val="90000"/>
              </a:lnSpc>
            </a:pPr>
            <a:r>
              <a:rPr lang="en-US" sz="2600" dirty="0" err="1"/>
              <a:t>Những</a:t>
            </a:r>
            <a:r>
              <a:rPr lang="en-US" sz="2600" dirty="0"/>
              <a:t> </a:t>
            </a:r>
            <a:r>
              <a:rPr lang="en-US" sz="2600" dirty="0" err="1"/>
              <a:t>ưu</a:t>
            </a:r>
            <a:r>
              <a:rPr lang="en-US" sz="2600" dirty="0"/>
              <a:t> </a:t>
            </a:r>
            <a:r>
              <a:rPr lang="en-US" sz="2600" dirty="0" err="1"/>
              <a:t>điểm</a:t>
            </a:r>
            <a:r>
              <a:rPr lang="en-US" sz="2600" dirty="0"/>
              <a:t> : 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Extensive Logging Capabilities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Enforcement of Authentication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Less Susceptible to TCP/IP Vulnerabilities</a:t>
            </a:r>
          </a:p>
          <a:p>
            <a:pPr lvl="2">
              <a:lnSpc>
                <a:spcPct val="90000"/>
              </a:lnSpc>
            </a:pP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tạo rule </a:t>
            </a:r>
            <a:r>
              <a:rPr lang="en-US" sz="2400" dirty="0" err="1"/>
              <a:t>ngăn</a:t>
            </a:r>
            <a:r>
              <a:rPr lang="en-US" sz="2400" dirty="0"/>
              <a:t> </a:t>
            </a:r>
            <a:r>
              <a:rPr lang="en-US" sz="2400" dirty="0" err="1"/>
              <a:t>cản</a:t>
            </a:r>
            <a:r>
              <a:rPr lang="en-US" sz="2400" dirty="0"/>
              <a:t> </a:t>
            </a:r>
            <a:r>
              <a:rPr lang="en-US" sz="2400" dirty="0" err="1"/>
              <a:t>gói</a:t>
            </a:r>
            <a:r>
              <a:rPr lang="en-US" sz="2400" dirty="0"/>
              <a:t> tin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hóa</a:t>
            </a:r>
            <a:endParaRPr lang="en-US" sz="2400" dirty="0"/>
          </a:p>
          <a:p>
            <a:pPr marL="365760" lvl="1" indent="0">
              <a:lnSpc>
                <a:spcPct val="90000"/>
              </a:lnSpc>
              <a:buNone/>
            </a:pP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1219201"/>
            <a:ext cx="2667000" cy="29749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duyn@uit.edu.vn</a:t>
            </a:r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7810500" y="6492875"/>
            <a:ext cx="1333500" cy="365125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70CCF1-686E-4600-A368-85DF3E08988D}" type="datetime1">
              <a:rPr lang="en-US" smtClean="0"/>
              <a:pPr/>
              <a:t>10/20/2021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50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4495800"/>
          </a:xfrm>
        </p:spPr>
        <p:txBody>
          <a:bodyPr/>
          <a:lstStyle/>
          <a:p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lửa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lửa</a:t>
            </a:r>
            <a:r>
              <a:rPr lang="en-US" dirty="0"/>
              <a:t>?</a:t>
            </a:r>
          </a:p>
          <a:p>
            <a:r>
              <a:rPr lang="en-US"/>
              <a:t>Mô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lửa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1219201"/>
            <a:ext cx="2667000" cy="29749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duyn@uit.edu.vn</a:t>
            </a:r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7810500" y="6492875"/>
            <a:ext cx="1333500" cy="365125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70CCF1-686E-4600-A368-85DF3E08988D}" type="datetime1">
              <a:rPr lang="en-US" smtClean="0"/>
              <a:pPr/>
              <a:t>10/20/2021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20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4495800"/>
          </a:xfrm>
        </p:spPr>
        <p:txBody>
          <a:bodyPr/>
          <a:lstStyle/>
          <a:p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lửa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err="1"/>
              <a:t>lửa</a:t>
            </a:r>
            <a:r>
              <a:rPr lang="en-US"/>
              <a:t>?</a:t>
            </a:r>
            <a:endParaRPr lang="en-US" dirty="0"/>
          </a:p>
          <a:p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r>
              <a:rPr lang="en-US" b="1" dirty="0"/>
              <a:t> </a:t>
            </a:r>
            <a:r>
              <a:rPr lang="en-US" b="1" dirty="0" err="1"/>
              <a:t>khai</a:t>
            </a:r>
            <a:r>
              <a:rPr lang="en-US" b="1" dirty="0"/>
              <a:t> </a:t>
            </a:r>
            <a:r>
              <a:rPr lang="en-US" b="1" dirty="0" err="1"/>
              <a:t>tường</a:t>
            </a:r>
            <a:r>
              <a:rPr lang="en-US" b="1" dirty="0"/>
              <a:t> </a:t>
            </a:r>
            <a:r>
              <a:rPr lang="en-US" b="1" dirty="0" err="1"/>
              <a:t>lửa</a:t>
            </a:r>
            <a:endParaRPr lang="en-US" b="1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1219201"/>
            <a:ext cx="2667000" cy="29749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duyn@uit.edu.vn</a:t>
            </a:r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7810500" y="6492875"/>
            <a:ext cx="1333500" cy="365125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70CCF1-686E-4600-A368-85DF3E08988D}" type="datetime1">
              <a:rPr lang="en-US" smtClean="0"/>
              <a:pPr/>
              <a:t>10/20/2021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93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 descr="Laptop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3590925"/>
            <a:ext cx="531813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1" name="Picture 3" descr="Front-500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3127375"/>
            <a:ext cx="285115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133350" y="779463"/>
            <a:ext cx="39195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sz="2000">
                <a:solidFill>
                  <a:srgbClr val="00467F"/>
                </a:solidFill>
              </a:rPr>
              <a:t>Cyberoam in Gateway Mode</a:t>
            </a:r>
            <a:endParaRPr lang="en-US" sz="2000" b="1">
              <a:solidFill>
                <a:srgbClr val="00467F"/>
              </a:solidFill>
            </a:endParaRPr>
          </a:p>
        </p:txBody>
      </p:sp>
      <p:pic>
        <p:nvPicPr>
          <p:cNvPr id="130053" name="Picture 5" descr="rou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663" y="2376488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4" name="Picture 6" descr="clou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50" y="1281113"/>
            <a:ext cx="10271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5" name="Picture 7" descr="connec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1911350"/>
            <a:ext cx="1524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6" name="Picture 8" descr="switch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4475163"/>
            <a:ext cx="1358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7" name="Line 9"/>
          <p:cNvSpPr>
            <a:spLocks noChangeShapeType="1"/>
          </p:cNvSpPr>
          <p:nvPr/>
        </p:nvSpPr>
        <p:spPr bwMode="auto">
          <a:xfrm flipH="1">
            <a:off x="3292475" y="2609850"/>
            <a:ext cx="1244600" cy="0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58" name="Line 10"/>
          <p:cNvSpPr>
            <a:spLocks noChangeShapeType="1"/>
          </p:cNvSpPr>
          <p:nvPr/>
        </p:nvSpPr>
        <p:spPr bwMode="auto">
          <a:xfrm flipH="1" flipV="1">
            <a:off x="4532313" y="2600325"/>
            <a:ext cx="0" cy="1382713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397000" y="4732338"/>
            <a:ext cx="2443163" cy="1146175"/>
            <a:chOff x="574" y="2981"/>
            <a:chExt cx="1539" cy="722"/>
          </a:xfrm>
        </p:grpSpPr>
        <p:pic>
          <p:nvPicPr>
            <p:cNvPr id="942092" name="Picture 12" descr="user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" y="3434"/>
              <a:ext cx="48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42093" name="Group 13"/>
            <p:cNvGrpSpPr>
              <a:grpSpLocks/>
            </p:cNvGrpSpPr>
            <p:nvPr/>
          </p:nvGrpSpPr>
          <p:grpSpPr bwMode="auto">
            <a:xfrm>
              <a:off x="764" y="2981"/>
              <a:ext cx="377" cy="478"/>
              <a:chOff x="760" y="3048"/>
              <a:chExt cx="385" cy="542"/>
            </a:xfrm>
          </p:grpSpPr>
          <p:sp>
            <p:nvSpPr>
              <p:cNvPr id="942094" name="Line 14"/>
              <p:cNvSpPr>
                <a:spLocks noChangeShapeType="1"/>
              </p:cNvSpPr>
              <p:nvPr/>
            </p:nvSpPr>
            <p:spPr bwMode="auto">
              <a:xfrm flipV="1">
                <a:off x="765" y="3380"/>
                <a:ext cx="0" cy="210"/>
              </a:xfrm>
              <a:prstGeom prst="line">
                <a:avLst/>
              </a:prstGeom>
              <a:noFill/>
              <a:ln w="28575">
                <a:solidFill>
                  <a:srgbClr val="0046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095" name="Line 15"/>
              <p:cNvSpPr>
                <a:spLocks noChangeShapeType="1"/>
              </p:cNvSpPr>
              <p:nvPr/>
            </p:nvSpPr>
            <p:spPr bwMode="auto">
              <a:xfrm flipV="1">
                <a:off x="760" y="3390"/>
                <a:ext cx="385" cy="1"/>
              </a:xfrm>
              <a:prstGeom prst="line">
                <a:avLst/>
              </a:prstGeom>
              <a:noFill/>
              <a:ln w="28575">
                <a:solidFill>
                  <a:srgbClr val="0046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096" name="Line 16"/>
              <p:cNvSpPr>
                <a:spLocks noChangeShapeType="1"/>
              </p:cNvSpPr>
              <p:nvPr/>
            </p:nvSpPr>
            <p:spPr bwMode="auto">
              <a:xfrm flipV="1">
                <a:off x="1137" y="3048"/>
                <a:ext cx="0" cy="338"/>
              </a:xfrm>
              <a:prstGeom prst="line">
                <a:avLst/>
              </a:prstGeom>
              <a:noFill/>
              <a:ln w="28575">
                <a:solidFill>
                  <a:srgbClr val="0046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942097" name="Picture 17" descr="user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" y="3434"/>
              <a:ext cx="48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2098" name="Picture 18" descr="user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0" y="3434"/>
              <a:ext cx="48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42099" name="Group 19"/>
            <p:cNvGrpSpPr>
              <a:grpSpLocks/>
            </p:cNvGrpSpPr>
            <p:nvPr/>
          </p:nvGrpSpPr>
          <p:grpSpPr bwMode="auto">
            <a:xfrm flipH="1">
              <a:off x="1512" y="2993"/>
              <a:ext cx="385" cy="470"/>
              <a:chOff x="1224" y="3048"/>
              <a:chExt cx="385" cy="542"/>
            </a:xfrm>
          </p:grpSpPr>
          <p:sp>
            <p:nvSpPr>
              <p:cNvPr id="942100" name="Line 20"/>
              <p:cNvSpPr>
                <a:spLocks noChangeShapeType="1"/>
              </p:cNvSpPr>
              <p:nvPr/>
            </p:nvSpPr>
            <p:spPr bwMode="auto">
              <a:xfrm>
                <a:off x="1229" y="3380"/>
                <a:ext cx="0" cy="210"/>
              </a:xfrm>
              <a:prstGeom prst="line">
                <a:avLst/>
              </a:prstGeom>
              <a:noFill/>
              <a:ln w="28575">
                <a:solidFill>
                  <a:srgbClr val="0046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101" name="Line 21"/>
              <p:cNvSpPr>
                <a:spLocks noChangeShapeType="1"/>
              </p:cNvSpPr>
              <p:nvPr/>
            </p:nvSpPr>
            <p:spPr bwMode="auto">
              <a:xfrm>
                <a:off x="1224" y="3390"/>
                <a:ext cx="385" cy="1"/>
              </a:xfrm>
              <a:prstGeom prst="line">
                <a:avLst/>
              </a:prstGeom>
              <a:noFill/>
              <a:ln w="28575">
                <a:solidFill>
                  <a:srgbClr val="0046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2102" name="Line 22"/>
              <p:cNvSpPr>
                <a:spLocks noChangeShapeType="1"/>
              </p:cNvSpPr>
              <p:nvPr/>
            </p:nvSpPr>
            <p:spPr bwMode="auto">
              <a:xfrm>
                <a:off x="1601" y="3048"/>
                <a:ext cx="0" cy="338"/>
              </a:xfrm>
              <a:prstGeom prst="line">
                <a:avLst/>
              </a:prstGeom>
              <a:noFill/>
              <a:ln w="28575">
                <a:solidFill>
                  <a:srgbClr val="0046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2103" name="Line 23"/>
            <p:cNvSpPr>
              <a:spLocks noChangeShapeType="1"/>
            </p:cNvSpPr>
            <p:nvPr/>
          </p:nvSpPr>
          <p:spPr bwMode="auto">
            <a:xfrm flipH="1">
              <a:off x="1349" y="2983"/>
              <a:ext cx="4" cy="488"/>
            </a:xfrm>
            <a:prstGeom prst="line">
              <a:avLst/>
            </a:prstGeom>
            <a:noFill/>
            <a:ln w="28575">
              <a:solidFill>
                <a:srgbClr val="0046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0072" name="Text Box 24"/>
          <p:cNvSpPr txBox="1">
            <a:spLocks noChangeArrowheads="1"/>
          </p:cNvSpPr>
          <p:nvPr/>
        </p:nvSpPr>
        <p:spPr bwMode="auto">
          <a:xfrm>
            <a:off x="1282700" y="6216650"/>
            <a:ext cx="27416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467F"/>
                </a:solidFill>
              </a:rPr>
              <a:t>Default Gateway: 192.168.0.1</a:t>
            </a:r>
          </a:p>
        </p:txBody>
      </p:sp>
      <p:sp>
        <p:nvSpPr>
          <p:cNvPr id="130073" name="Line 25"/>
          <p:cNvSpPr>
            <a:spLocks noChangeShapeType="1"/>
          </p:cNvSpPr>
          <p:nvPr/>
        </p:nvSpPr>
        <p:spPr bwMode="auto">
          <a:xfrm>
            <a:off x="1177925" y="3971925"/>
            <a:ext cx="1208088" cy="3175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74" name="Line 26"/>
          <p:cNvSpPr>
            <a:spLocks noChangeShapeType="1"/>
          </p:cNvSpPr>
          <p:nvPr/>
        </p:nvSpPr>
        <p:spPr bwMode="auto">
          <a:xfrm flipH="1">
            <a:off x="2382838" y="3641725"/>
            <a:ext cx="6350" cy="344488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75" name="Line 27"/>
          <p:cNvSpPr>
            <a:spLocks noChangeShapeType="1"/>
          </p:cNvSpPr>
          <p:nvPr/>
        </p:nvSpPr>
        <p:spPr bwMode="auto">
          <a:xfrm flipV="1">
            <a:off x="2701925" y="4148138"/>
            <a:ext cx="3200400" cy="1587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76" name="Line 28"/>
          <p:cNvSpPr>
            <a:spLocks noChangeShapeType="1"/>
          </p:cNvSpPr>
          <p:nvPr/>
        </p:nvSpPr>
        <p:spPr bwMode="auto">
          <a:xfrm flipH="1">
            <a:off x="2709863" y="3636963"/>
            <a:ext cx="4762" cy="519112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77" name="Line 29"/>
          <p:cNvSpPr>
            <a:spLocks noChangeShapeType="1"/>
          </p:cNvSpPr>
          <p:nvPr/>
        </p:nvSpPr>
        <p:spPr bwMode="auto">
          <a:xfrm flipV="1">
            <a:off x="2797175" y="3970338"/>
            <a:ext cx="1731963" cy="0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78" name="Line 30"/>
          <p:cNvSpPr>
            <a:spLocks noChangeShapeType="1"/>
          </p:cNvSpPr>
          <p:nvPr/>
        </p:nvSpPr>
        <p:spPr bwMode="auto">
          <a:xfrm flipH="1">
            <a:off x="2811463" y="3613150"/>
            <a:ext cx="4762" cy="358775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79" name="Line 31"/>
          <p:cNvSpPr>
            <a:spLocks noChangeShapeType="1"/>
          </p:cNvSpPr>
          <p:nvPr/>
        </p:nvSpPr>
        <p:spPr bwMode="auto">
          <a:xfrm>
            <a:off x="2592388" y="4348163"/>
            <a:ext cx="1255712" cy="3175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80" name="Line 32"/>
          <p:cNvSpPr>
            <a:spLocks noChangeShapeType="1"/>
          </p:cNvSpPr>
          <p:nvPr/>
        </p:nvSpPr>
        <p:spPr bwMode="auto">
          <a:xfrm flipH="1">
            <a:off x="2976563" y="4754563"/>
            <a:ext cx="6350" cy="323850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81" name="Line 33"/>
          <p:cNvSpPr>
            <a:spLocks noChangeShapeType="1"/>
          </p:cNvSpPr>
          <p:nvPr/>
        </p:nvSpPr>
        <p:spPr bwMode="auto">
          <a:xfrm flipV="1">
            <a:off x="2962275" y="5060950"/>
            <a:ext cx="876300" cy="3175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82" name="Line 34"/>
          <p:cNvSpPr>
            <a:spLocks noChangeShapeType="1"/>
          </p:cNvSpPr>
          <p:nvPr/>
        </p:nvSpPr>
        <p:spPr bwMode="auto">
          <a:xfrm flipH="1" flipV="1">
            <a:off x="3846513" y="4341813"/>
            <a:ext cx="0" cy="730250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4822825" y="3922713"/>
            <a:ext cx="3405188" cy="1366837"/>
            <a:chOff x="2732" y="2471"/>
            <a:chExt cx="2145" cy="861"/>
          </a:xfrm>
        </p:grpSpPr>
        <p:pic>
          <p:nvPicPr>
            <p:cNvPr id="942116" name="Picture 3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0" y="2915"/>
              <a:ext cx="265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2117" name="Picture 3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2" y="2907"/>
              <a:ext cx="265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2118" name="Picture 38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" y="2915"/>
              <a:ext cx="26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119" name="Line 39"/>
            <p:cNvSpPr>
              <a:spLocks noChangeShapeType="1"/>
            </p:cNvSpPr>
            <p:nvPr/>
          </p:nvSpPr>
          <p:spPr bwMode="auto">
            <a:xfrm>
              <a:off x="2874" y="2775"/>
              <a:ext cx="705" cy="0"/>
            </a:xfrm>
            <a:prstGeom prst="line">
              <a:avLst/>
            </a:prstGeom>
            <a:noFill/>
            <a:ln w="28575">
              <a:solidFill>
                <a:srgbClr val="0046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942120" name="Picture 40" descr="switch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9" y="2471"/>
              <a:ext cx="85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121" name="Line 41"/>
            <p:cNvSpPr>
              <a:spLocks noChangeShapeType="1"/>
            </p:cNvSpPr>
            <p:nvPr/>
          </p:nvSpPr>
          <p:spPr bwMode="auto">
            <a:xfrm flipH="1">
              <a:off x="2879" y="2779"/>
              <a:ext cx="4" cy="180"/>
            </a:xfrm>
            <a:prstGeom prst="line">
              <a:avLst/>
            </a:prstGeom>
            <a:noFill/>
            <a:ln w="28575">
              <a:solidFill>
                <a:srgbClr val="0046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22" name="Line 42"/>
            <p:cNvSpPr>
              <a:spLocks noChangeShapeType="1"/>
            </p:cNvSpPr>
            <p:nvPr/>
          </p:nvSpPr>
          <p:spPr bwMode="auto">
            <a:xfrm flipH="1">
              <a:off x="3577" y="2635"/>
              <a:ext cx="4" cy="144"/>
            </a:xfrm>
            <a:prstGeom prst="line">
              <a:avLst/>
            </a:prstGeom>
            <a:noFill/>
            <a:ln w="28575">
              <a:solidFill>
                <a:srgbClr val="0046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23" name="Line 43"/>
            <p:cNvSpPr>
              <a:spLocks noChangeShapeType="1"/>
            </p:cNvSpPr>
            <p:nvPr/>
          </p:nvSpPr>
          <p:spPr bwMode="auto">
            <a:xfrm flipH="1">
              <a:off x="3793" y="2635"/>
              <a:ext cx="4" cy="324"/>
            </a:xfrm>
            <a:prstGeom prst="line">
              <a:avLst/>
            </a:prstGeom>
            <a:noFill/>
            <a:ln w="28575">
              <a:solidFill>
                <a:srgbClr val="0046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24" name="Line 44"/>
            <p:cNvSpPr>
              <a:spLocks noChangeShapeType="1"/>
            </p:cNvSpPr>
            <p:nvPr/>
          </p:nvSpPr>
          <p:spPr bwMode="auto">
            <a:xfrm flipH="1">
              <a:off x="4017" y="2635"/>
              <a:ext cx="4" cy="138"/>
            </a:xfrm>
            <a:prstGeom prst="line">
              <a:avLst/>
            </a:prstGeom>
            <a:noFill/>
            <a:ln w="28575">
              <a:solidFill>
                <a:srgbClr val="0046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25" name="Line 45"/>
            <p:cNvSpPr>
              <a:spLocks noChangeShapeType="1"/>
            </p:cNvSpPr>
            <p:nvPr/>
          </p:nvSpPr>
          <p:spPr bwMode="auto">
            <a:xfrm>
              <a:off x="4010" y="2775"/>
              <a:ext cx="751" cy="0"/>
            </a:xfrm>
            <a:prstGeom prst="line">
              <a:avLst/>
            </a:prstGeom>
            <a:noFill/>
            <a:ln w="28575">
              <a:solidFill>
                <a:srgbClr val="0046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2126" name="Line 46"/>
            <p:cNvSpPr>
              <a:spLocks noChangeShapeType="1"/>
            </p:cNvSpPr>
            <p:nvPr/>
          </p:nvSpPr>
          <p:spPr bwMode="auto">
            <a:xfrm flipH="1">
              <a:off x="4752" y="2779"/>
              <a:ext cx="4" cy="180"/>
            </a:xfrm>
            <a:prstGeom prst="line">
              <a:avLst/>
            </a:prstGeom>
            <a:noFill/>
            <a:ln w="28575">
              <a:solidFill>
                <a:srgbClr val="0046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274638" y="2032000"/>
            <a:ext cx="8691562" cy="4100513"/>
            <a:chOff x="-133" y="1292"/>
            <a:chExt cx="5475" cy="2583"/>
          </a:xfrm>
        </p:grpSpPr>
        <p:sp>
          <p:nvSpPr>
            <p:cNvPr id="942128" name="Text Box 48"/>
            <p:cNvSpPr txBox="1">
              <a:spLocks noChangeArrowheads="1"/>
            </p:cNvSpPr>
            <p:nvPr/>
          </p:nvSpPr>
          <p:spPr bwMode="auto">
            <a:xfrm>
              <a:off x="-133" y="3115"/>
              <a:ext cx="123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1000" b="1">
                  <a:solidFill>
                    <a:srgbClr val="00467F"/>
                  </a:solidFill>
                </a:rPr>
                <a:t>Network:192.168.0.x/24</a:t>
              </a:r>
            </a:p>
          </p:txBody>
        </p:sp>
        <p:sp>
          <p:nvSpPr>
            <p:cNvPr id="942129" name="Text Box 49"/>
            <p:cNvSpPr txBox="1">
              <a:spLocks noChangeArrowheads="1"/>
            </p:cNvSpPr>
            <p:nvPr/>
          </p:nvSpPr>
          <p:spPr bwMode="auto">
            <a:xfrm>
              <a:off x="-105" y="1292"/>
              <a:ext cx="105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1200" b="1">
                  <a:solidFill>
                    <a:srgbClr val="00467F"/>
                  </a:solidFill>
                </a:rPr>
                <a:t>Router</a:t>
              </a:r>
              <a:br>
                <a:rPr lang="en-US" sz="1200" b="1">
                  <a:solidFill>
                    <a:srgbClr val="00467F"/>
                  </a:solidFill>
                </a:rPr>
              </a:br>
              <a:r>
                <a:rPr lang="en-US" sz="1000" b="1">
                  <a:solidFill>
                    <a:srgbClr val="00467F"/>
                  </a:solidFill>
                </a:rPr>
                <a:t>IP:61.0.5.1/29</a:t>
              </a:r>
            </a:p>
          </p:txBody>
        </p:sp>
        <p:sp>
          <p:nvSpPr>
            <p:cNvPr id="942130" name="Text Box 50"/>
            <p:cNvSpPr txBox="1">
              <a:spLocks noChangeArrowheads="1"/>
            </p:cNvSpPr>
            <p:nvPr/>
          </p:nvSpPr>
          <p:spPr bwMode="auto">
            <a:xfrm>
              <a:off x="1153" y="3702"/>
              <a:ext cx="43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solidFill>
                    <a:srgbClr val="00467F"/>
                  </a:solidFill>
                </a:rPr>
                <a:t>Users</a:t>
              </a:r>
            </a:p>
          </p:txBody>
        </p:sp>
        <p:sp>
          <p:nvSpPr>
            <p:cNvPr id="942131" name="Text Box 51"/>
            <p:cNvSpPr txBox="1">
              <a:spLocks noChangeArrowheads="1"/>
            </p:cNvSpPr>
            <p:nvPr/>
          </p:nvSpPr>
          <p:spPr bwMode="auto">
            <a:xfrm>
              <a:off x="3226" y="3325"/>
              <a:ext cx="1133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00467F"/>
                  </a:solidFill>
                </a:rPr>
                <a:t>Mail Server</a:t>
              </a:r>
              <a:br>
                <a:rPr lang="en-US" sz="1200" b="1">
                  <a:solidFill>
                    <a:srgbClr val="00467F"/>
                  </a:solidFill>
                </a:rPr>
              </a:br>
              <a:r>
                <a:rPr lang="en-US" sz="1200">
                  <a:solidFill>
                    <a:srgbClr val="00467F"/>
                  </a:solidFill>
                </a:rPr>
                <a:t>IP:172.16.1.3</a:t>
              </a:r>
              <a:br>
                <a:rPr lang="en-US" sz="1200">
                  <a:solidFill>
                    <a:srgbClr val="00467F"/>
                  </a:solidFill>
                </a:rPr>
              </a:br>
              <a:r>
                <a:rPr lang="en-US" sz="1200">
                  <a:solidFill>
                    <a:srgbClr val="00467F"/>
                  </a:solidFill>
                </a:rPr>
                <a:t>Gateway: 172.16.1.1</a:t>
              </a:r>
            </a:p>
          </p:txBody>
        </p:sp>
        <p:sp>
          <p:nvSpPr>
            <p:cNvPr id="942132" name="Text Box 52"/>
            <p:cNvSpPr txBox="1">
              <a:spLocks noChangeArrowheads="1"/>
            </p:cNvSpPr>
            <p:nvPr/>
          </p:nvSpPr>
          <p:spPr bwMode="auto">
            <a:xfrm>
              <a:off x="4147" y="3317"/>
              <a:ext cx="1195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00467F"/>
                  </a:solidFill>
                </a:rPr>
                <a:t>Database Server</a:t>
              </a:r>
              <a:br>
                <a:rPr lang="en-US" sz="1200" b="1">
                  <a:solidFill>
                    <a:srgbClr val="00467F"/>
                  </a:solidFill>
                </a:rPr>
              </a:br>
              <a:r>
                <a:rPr lang="en-US" sz="1200">
                  <a:solidFill>
                    <a:srgbClr val="00467F"/>
                  </a:solidFill>
                </a:rPr>
                <a:t>IP:172.16.1.4</a:t>
              </a:r>
              <a:br>
                <a:rPr lang="en-US" sz="1200">
                  <a:solidFill>
                    <a:srgbClr val="00467F"/>
                  </a:solidFill>
                </a:rPr>
              </a:br>
              <a:r>
                <a:rPr lang="en-US" sz="1200">
                  <a:solidFill>
                    <a:srgbClr val="00467F"/>
                  </a:solidFill>
                </a:rPr>
                <a:t>Gateway: 172.16.1.1</a:t>
              </a:r>
            </a:p>
          </p:txBody>
        </p:sp>
        <p:sp>
          <p:nvSpPr>
            <p:cNvPr id="942133" name="Text Box 53"/>
            <p:cNvSpPr txBox="1">
              <a:spLocks noChangeArrowheads="1"/>
            </p:cNvSpPr>
            <p:nvPr/>
          </p:nvSpPr>
          <p:spPr bwMode="auto">
            <a:xfrm>
              <a:off x="483" y="2860"/>
              <a:ext cx="5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sz="1200" b="1">
                  <a:solidFill>
                    <a:srgbClr val="00467F"/>
                  </a:solidFill>
                </a:rPr>
                <a:t>Switch</a:t>
              </a:r>
            </a:p>
          </p:txBody>
        </p:sp>
        <p:sp>
          <p:nvSpPr>
            <p:cNvPr id="942134" name="Text Box 54"/>
            <p:cNvSpPr txBox="1">
              <a:spLocks noChangeArrowheads="1"/>
            </p:cNvSpPr>
            <p:nvPr/>
          </p:nvSpPr>
          <p:spPr bwMode="auto">
            <a:xfrm>
              <a:off x="2293" y="3325"/>
              <a:ext cx="1143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200" b="1">
                  <a:solidFill>
                    <a:srgbClr val="00467F"/>
                  </a:solidFill>
                </a:rPr>
                <a:t>Web Server</a:t>
              </a:r>
              <a:br>
                <a:rPr lang="en-US" sz="1200" b="1">
                  <a:solidFill>
                    <a:srgbClr val="00467F"/>
                  </a:solidFill>
                </a:rPr>
              </a:br>
              <a:r>
                <a:rPr lang="en-US" sz="1200">
                  <a:solidFill>
                    <a:srgbClr val="00467F"/>
                  </a:solidFill>
                </a:rPr>
                <a:t>IP:172.16.1.2</a:t>
              </a:r>
              <a:br>
                <a:rPr lang="en-US" sz="1200">
                  <a:solidFill>
                    <a:srgbClr val="00467F"/>
                  </a:solidFill>
                </a:rPr>
              </a:br>
              <a:r>
                <a:rPr lang="en-US" sz="1200">
                  <a:solidFill>
                    <a:srgbClr val="00467F"/>
                  </a:solidFill>
                </a:rPr>
                <a:t>Gateway: 172.16.1.1</a:t>
              </a:r>
              <a:endParaRPr lang="en-US" sz="1200" b="1">
                <a:solidFill>
                  <a:srgbClr val="00467F"/>
                </a:solidFill>
              </a:endParaRPr>
            </a:p>
          </p:txBody>
        </p:sp>
        <p:sp>
          <p:nvSpPr>
            <p:cNvPr id="942135" name="Text Box 55"/>
            <p:cNvSpPr txBox="1">
              <a:spLocks noChangeArrowheads="1"/>
            </p:cNvSpPr>
            <p:nvPr/>
          </p:nvSpPr>
          <p:spPr bwMode="auto">
            <a:xfrm>
              <a:off x="4308" y="2497"/>
              <a:ext cx="5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solidFill>
                    <a:srgbClr val="00467F"/>
                  </a:solidFill>
                </a:rPr>
                <a:t>Switch</a:t>
              </a:r>
            </a:p>
          </p:txBody>
        </p:sp>
        <p:sp>
          <p:nvSpPr>
            <p:cNvPr id="942136" name="Text Box 56"/>
            <p:cNvSpPr txBox="1">
              <a:spLocks noChangeArrowheads="1"/>
            </p:cNvSpPr>
            <p:nvPr/>
          </p:nvSpPr>
          <p:spPr bwMode="auto">
            <a:xfrm>
              <a:off x="507" y="2479"/>
              <a:ext cx="5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solidFill>
                    <a:srgbClr val="00467F"/>
                  </a:solidFill>
                </a:rPr>
                <a:t>Console</a:t>
              </a:r>
            </a:p>
          </p:txBody>
        </p:sp>
        <p:sp>
          <p:nvSpPr>
            <p:cNvPr id="942137" name="Text Box 57"/>
            <p:cNvSpPr txBox="1">
              <a:spLocks noChangeArrowheads="1"/>
            </p:cNvSpPr>
            <p:nvPr/>
          </p:nvSpPr>
          <p:spPr bwMode="auto">
            <a:xfrm>
              <a:off x="0" y="1600"/>
              <a:ext cx="95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/>
              <a:r>
                <a:rPr lang="en-US" sz="1000">
                  <a:solidFill>
                    <a:srgbClr val="00467F"/>
                  </a:solidFill>
                </a:rPr>
                <a:t>INT IP:192.168.0.1/24</a:t>
              </a:r>
            </a:p>
            <a:p>
              <a:pPr algn="r"/>
              <a:r>
                <a:rPr lang="en-US" sz="1000">
                  <a:solidFill>
                    <a:srgbClr val="00467F"/>
                  </a:solidFill>
                </a:rPr>
                <a:t>DMZ IP: 172.16.1.1/24</a:t>
              </a:r>
            </a:p>
            <a:p>
              <a:pPr algn="r"/>
              <a:r>
                <a:rPr lang="en-US" sz="1000">
                  <a:solidFill>
                    <a:srgbClr val="00467F"/>
                  </a:solidFill>
                </a:rPr>
                <a:t>EXT IP: 61.0.5.2/29</a:t>
              </a:r>
            </a:p>
            <a:p>
              <a:pPr algn="r"/>
              <a:r>
                <a:rPr lang="en-US" sz="1000">
                  <a:solidFill>
                    <a:srgbClr val="00467F"/>
                  </a:solidFill>
                </a:rPr>
                <a:t>Gateway IP: 61.0.5.1</a:t>
              </a:r>
            </a:p>
          </p:txBody>
        </p:sp>
        <p:sp>
          <p:nvSpPr>
            <p:cNvPr id="942138" name="Text Box 58"/>
            <p:cNvSpPr txBox="1">
              <a:spLocks noChangeArrowheads="1"/>
            </p:cNvSpPr>
            <p:nvPr/>
          </p:nvSpPr>
          <p:spPr bwMode="auto">
            <a:xfrm>
              <a:off x="2819" y="2218"/>
              <a:ext cx="8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600" b="1">
                  <a:solidFill>
                    <a:srgbClr val="00467F"/>
                  </a:solidFill>
                </a:rPr>
                <a:t>DMZ Zone</a:t>
              </a:r>
            </a:p>
          </p:txBody>
        </p:sp>
      </p:grpSp>
      <p:sp>
        <p:nvSpPr>
          <p:cNvPr id="130107" name="Line 59"/>
          <p:cNvSpPr>
            <a:spLocks noChangeShapeType="1"/>
          </p:cNvSpPr>
          <p:nvPr/>
        </p:nvSpPr>
        <p:spPr bwMode="auto">
          <a:xfrm flipH="1">
            <a:off x="2608263" y="3638550"/>
            <a:ext cx="6350" cy="709613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7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3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0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30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0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3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3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3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/>
      <p:bldP spid="130057" grpId="0" animBg="1"/>
      <p:bldP spid="130058" grpId="0" animBg="1"/>
      <p:bldP spid="130072" grpId="0"/>
      <p:bldP spid="130073" grpId="0" animBg="1"/>
      <p:bldP spid="130074" grpId="0" animBg="1"/>
      <p:bldP spid="130075" grpId="0" animBg="1"/>
      <p:bldP spid="130076" grpId="0" animBg="1"/>
      <p:bldP spid="130077" grpId="0" animBg="1"/>
      <p:bldP spid="130078" grpId="0" animBg="1"/>
      <p:bldP spid="130079" grpId="0" animBg="1"/>
      <p:bldP spid="130080" grpId="0" animBg="1"/>
      <p:bldP spid="130081" grpId="0" animBg="1"/>
      <p:bldP spid="130082" grpId="0" animBg="1"/>
      <p:bldP spid="13010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794" name="Picture 2" descr="Laptop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4037013"/>
            <a:ext cx="531812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795" name="Picture 3" descr="Front-500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573463"/>
            <a:ext cx="285115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797" name="Picture 5" descr="rou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2822575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798" name="Picture 6" descr="clou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338" y="1727200"/>
            <a:ext cx="10271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799" name="Picture 7" descr="connec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2357438"/>
            <a:ext cx="1524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800" name="Picture 8" descr="switch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4921250"/>
            <a:ext cx="1358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801" name="Line 9"/>
          <p:cNvSpPr>
            <a:spLocks noChangeShapeType="1"/>
          </p:cNvSpPr>
          <p:nvPr/>
        </p:nvSpPr>
        <p:spPr bwMode="auto">
          <a:xfrm flipH="1">
            <a:off x="2760663" y="3055938"/>
            <a:ext cx="1244600" cy="0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02" name="Line 10"/>
          <p:cNvSpPr>
            <a:spLocks noChangeShapeType="1"/>
          </p:cNvSpPr>
          <p:nvPr/>
        </p:nvSpPr>
        <p:spPr bwMode="auto">
          <a:xfrm flipH="1" flipV="1">
            <a:off x="4000500" y="3046413"/>
            <a:ext cx="0" cy="1382712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65188" y="5178425"/>
            <a:ext cx="2443162" cy="1146175"/>
            <a:chOff x="574" y="2981"/>
            <a:chExt cx="1539" cy="722"/>
          </a:xfrm>
        </p:grpSpPr>
        <p:pic>
          <p:nvPicPr>
            <p:cNvPr id="944139" name="Picture 12" descr="user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" y="3434"/>
              <a:ext cx="48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44140" name="Group 13"/>
            <p:cNvGrpSpPr>
              <a:grpSpLocks/>
            </p:cNvGrpSpPr>
            <p:nvPr/>
          </p:nvGrpSpPr>
          <p:grpSpPr bwMode="auto">
            <a:xfrm>
              <a:off x="764" y="2981"/>
              <a:ext cx="377" cy="478"/>
              <a:chOff x="760" y="3048"/>
              <a:chExt cx="385" cy="542"/>
            </a:xfrm>
          </p:grpSpPr>
          <p:sp>
            <p:nvSpPr>
              <p:cNvPr id="944141" name="Line 14"/>
              <p:cNvSpPr>
                <a:spLocks noChangeShapeType="1"/>
              </p:cNvSpPr>
              <p:nvPr/>
            </p:nvSpPr>
            <p:spPr bwMode="auto">
              <a:xfrm flipV="1">
                <a:off x="765" y="3380"/>
                <a:ext cx="0" cy="210"/>
              </a:xfrm>
              <a:prstGeom prst="line">
                <a:avLst/>
              </a:prstGeom>
              <a:noFill/>
              <a:ln w="28575">
                <a:solidFill>
                  <a:srgbClr val="0046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142" name="Line 15"/>
              <p:cNvSpPr>
                <a:spLocks noChangeShapeType="1"/>
              </p:cNvSpPr>
              <p:nvPr/>
            </p:nvSpPr>
            <p:spPr bwMode="auto">
              <a:xfrm flipV="1">
                <a:off x="760" y="3390"/>
                <a:ext cx="385" cy="1"/>
              </a:xfrm>
              <a:prstGeom prst="line">
                <a:avLst/>
              </a:prstGeom>
              <a:noFill/>
              <a:ln w="28575">
                <a:solidFill>
                  <a:srgbClr val="0046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143" name="Line 16"/>
              <p:cNvSpPr>
                <a:spLocks noChangeShapeType="1"/>
              </p:cNvSpPr>
              <p:nvPr/>
            </p:nvSpPr>
            <p:spPr bwMode="auto">
              <a:xfrm flipV="1">
                <a:off x="1137" y="3048"/>
                <a:ext cx="0" cy="338"/>
              </a:xfrm>
              <a:prstGeom prst="line">
                <a:avLst/>
              </a:prstGeom>
              <a:noFill/>
              <a:ln w="28575">
                <a:solidFill>
                  <a:srgbClr val="0046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944144" name="Picture 17" descr="user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" y="3434"/>
              <a:ext cx="48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4145" name="Picture 18" descr="user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0" y="3434"/>
              <a:ext cx="48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44146" name="Group 19"/>
            <p:cNvGrpSpPr>
              <a:grpSpLocks/>
            </p:cNvGrpSpPr>
            <p:nvPr/>
          </p:nvGrpSpPr>
          <p:grpSpPr bwMode="auto">
            <a:xfrm flipH="1">
              <a:off x="1512" y="2993"/>
              <a:ext cx="385" cy="470"/>
              <a:chOff x="1224" y="3048"/>
              <a:chExt cx="385" cy="542"/>
            </a:xfrm>
          </p:grpSpPr>
          <p:sp>
            <p:nvSpPr>
              <p:cNvPr id="944147" name="Line 20"/>
              <p:cNvSpPr>
                <a:spLocks noChangeShapeType="1"/>
              </p:cNvSpPr>
              <p:nvPr/>
            </p:nvSpPr>
            <p:spPr bwMode="auto">
              <a:xfrm>
                <a:off x="1229" y="3380"/>
                <a:ext cx="0" cy="210"/>
              </a:xfrm>
              <a:prstGeom prst="line">
                <a:avLst/>
              </a:prstGeom>
              <a:noFill/>
              <a:ln w="28575">
                <a:solidFill>
                  <a:srgbClr val="0046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148" name="Line 21"/>
              <p:cNvSpPr>
                <a:spLocks noChangeShapeType="1"/>
              </p:cNvSpPr>
              <p:nvPr/>
            </p:nvSpPr>
            <p:spPr bwMode="auto">
              <a:xfrm>
                <a:off x="1224" y="3390"/>
                <a:ext cx="385" cy="1"/>
              </a:xfrm>
              <a:prstGeom prst="line">
                <a:avLst/>
              </a:prstGeom>
              <a:noFill/>
              <a:ln w="28575">
                <a:solidFill>
                  <a:srgbClr val="0046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4149" name="Line 22"/>
              <p:cNvSpPr>
                <a:spLocks noChangeShapeType="1"/>
              </p:cNvSpPr>
              <p:nvPr/>
            </p:nvSpPr>
            <p:spPr bwMode="auto">
              <a:xfrm>
                <a:off x="1601" y="3048"/>
                <a:ext cx="0" cy="338"/>
              </a:xfrm>
              <a:prstGeom prst="line">
                <a:avLst/>
              </a:prstGeom>
              <a:noFill/>
              <a:ln w="28575">
                <a:solidFill>
                  <a:srgbClr val="0046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44150" name="Line 23"/>
            <p:cNvSpPr>
              <a:spLocks noChangeShapeType="1"/>
            </p:cNvSpPr>
            <p:nvPr/>
          </p:nvSpPr>
          <p:spPr bwMode="auto">
            <a:xfrm flipH="1">
              <a:off x="1349" y="2983"/>
              <a:ext cx="4" cy="488"/>
            </a:xfrm>
            <a:prstGeom prst="line">
              <a:avLst/>
            </a:prstGeom>
            <a:noFill/>
            <a:ln w="28575">
              <a:solidFill>
                <a:srgbClr val="0046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1817" name="Line 25"/>
          <p:cNvSpPr>
            <a:spLocks noChangeShapeType="1"/>
          </p:cNvSpPr>
          <p:nvPr/>
        </p:nvSpPr>
        <p:spPr bwMode="auto">
          <a:xfrm>
            <a:off x="646113" y="4418013"/>
            <a:ext cx="1208087" cy="3175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18" name="Line 26"/>
          <p:cNvSpPr>
            <a:spLocks noChangeShapeType="1"/>
          </p:cNvSpPr>
          <p:nvPr/>
        </p:nvSpPr>
        <p:spPr bwMode="auto">
          <a:xfrm flipH="1">
            <a:off x="1851025" y="4087813"/>
            <a:ext cx="6350" cy="344487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19" name="Line 27"/>
          <p:cNvSpPr>
            <a:spLocks noChangeShapeType="1"/>
          </p:cNvSpPr>
          <p:nvPr/>
        </p:nvSpPr>
        <p:spPr bwMode="auto">
          <a:xfrm flipV="1">
            <a:off x="2170113" y="4594225"/>
            <a:ext cx="3200400" cy="1588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20" name="Line 28"/>
          <p:cNvSpPr>
            <a:spLocks noChangeShapeType="1"/>
          </p:cNvSpPr>
          <p:nvPr/>
        </p:nvSpPr>
        <p:spPr bwMode="auto">
          <a:xfrm flipH="1">
            <a:off x="2178050" y="4083050"/>
            <a:ext cx="4763" cy="519113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21" name="Line 29"/>
          <p:cNvSpPr>
            <a:spLocks noChangeShapeType="1"/>
          </p:cNvSpPr>
          <p:nvPr/>
        </p:nvSpPr>
        <p:spPr bwMode="auto">
          <a:xfrm flipV="1">
            <a:off x="2265363" y="4416425"/>
            <a:ext cx="1731962" cy="0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22" name="Line 30"/>
          <p:cNvSpPr>
            <a:spLocks noChangeShapeType="1"/>
          </p:cNvSpPr>
          <p:nvPr/>
        </p:nvSpPr>
        <p:spPr bwMode="auto">
          <a:xfrm flipH="1">
            <a:off x="2279650" y="4059238"/>
            <a:ext cx="4763" cy="358775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23" name="Line 31"/>
          <p:cNvSpPr>
            <a:spLocks noChangeShapeType="1"/>
          </p:cNvSpPr>
          <p:nvPr/>
        </p:nvSpPr>
        <p:spPr bwMode="auto">
          <a:xfrm>
            <a:off x="2060575" y="4794250"/>
            <a:ext cx="1255713" cy="3175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24" name="Line 32"/>
          <p:cNvSpPr>
            <a:spLocks noChangeShapeType="1"/>
          </p:cNvSpPr>
          <p:nvPr/>
        </p:nvSpPr>
        <p:spPr bwMode="auto">
          <a:xfrm flipH="1">
            <a:off x="2444750" y="5200650"/>
            <a:ext cx="6350" cy="323850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25" name="Line 33"/>
          <p:cNvSpPr>
            <a:spLocks noChangeShapeType="1"/>
          </p:cNvSpPr>
          <p:nvPr/>
        </p:nvSpPr>
        <p:spPr bwMode="auto">
          <a:xfrm flipV="1">
            <a:off x="2430463" y="5507038"/>
            <a:ext cx="876300" cy="3175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1826" name="Line 34"/>
          <p:cNvSpPr>
            <a:spLocks noChangeShapeType="1"/>
          </p:cNvSpPr>
          <p:nvPr/>
        </p:nvSpPr>
        <p:spPr bwMode="auto">
          <a:xfrm flipH="1" flipV="1">
            <a:off x="3314700" y="4787900"/>
            <a:ext cx="0" cy="730250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4291013" y="4368800"/>
            <a:ext cx="3405187" cy="1366838"/>
            <a:chOff x="2732" y="2471"/>
            <a:chExt cx="2145" cy="861"/>
          </a:xfrm>
        </p:grpSpPr>
        <p:pic>
          <p:nvPicPr>
            <p:cNvPr id="944162" name="Picture 3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0" y="2915"/>
              <a:ext cx="265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4163" name="Picture 3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2" y="2907"/>
              <a:ext cx="265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4164" name="Picture 38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2" y="2915"/>
              <a:ext cx="26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4165" name="Line 39"/>
            <p:cNvSpPr>
              <a:spLocks noChangeShapeType="1"/>
            </p:cNvSpPr>
            <p:nvPr/>
          </p:nvSpPr>
          <p:spPr bwMode="auto">
            <a:xfrm>
              <a:off x="2874" y="2775"/>
              <a:ext cx="705" cy="0"/>
            </a:xfrm>
            <a:prstGeom prst="line">
              <a:avLst/>
            </a:prstGeom>
            <a:noFill/>
            <a:ln w="28575">
              <a:solidFill>
                <a:srgbClr val="0046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944166" name="Picture 40" descr="switch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9" y="2471"/>
              <a:ext cx="856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4167" name="Line 41"/>
            <p:cNvSpPr>
              <a:spLocks noChangeShapeType="1"/>
            </p:cNvSpPr>
            <p:nvPr/>
          </p:nvSpPr>
          <p:spPr bwMode="auto">
            <a:xfrm flipH="1">
              <a:off x="2879" y="2779"/>
              <a:ext cx="4" cy="180"/>
            </a:xfrm>
            <a:prstGeom prst="line">
              <a:avLst/>
            </a:prstGeom>
            <a:noFill/>
            <a:ln w="28575">
              <a:solidFill>
                <a:srgbClr val="0046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4168" name="Line 42"/>
            <p:cNvSpPr>
              <a:spLocks noChangeShapeType="1"/>
            </p:cNvSpPr>
            <p:nvPr/>
          </p:nvSpPr>
          <p:spPr bwMode="auto">
            <a:xfrm flipH="1">
              <a:off x="3577" y="2635"/>
              <a:ext cx="4" cy="144"/>
            </a:xfrm>
            <a:prstGeom prst="line">
              <a:avLst/>
            </a:prstGeom>
            <a:noFill/>
            <a:ln w="28575">
              <a:solidFill>
                <a:srgbClr val="0046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4169" name="Line 43"/>
            <p:cNvSpPr>
              <a:spLocks noChangeShapeType="1"/>
            </p:cNvSpPr>
            <p:nvPr/>
          </p:nvSpPr>
          <p:spPr bwMode="auto">
            <a:xfrm flipH="1">
              <a:off x="3793" y="2635"/>
              <a:ext cx="4" cy="324"/>
            </a:xfrm>
            <a:prstGeom prst="line">
              <a:avLst/>
            </a:prstGeom>
            <a:noFill/>
            <a:ln w="28575">
              <a:solidFill>
                <a:srgbClr val="0046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4170" name="Line 44"/>
            <p:cNvSpPr>
              <a:spLocks noChangeShapeType="1"/>
            </p:cNvSpPr>
            <p:nvPr/>
          </p:nvSpPr>
          <p:spPr bwMode="auto">
            <a:xfrm flipH="1">
              <a:off x="4017" y="2635"/>
              <a:ext cx="4" cy="138"/>
            </a:xfrm>
            <a:prstGeom prst="line">
              <a:avLst/>
            </a:prstGeom>
            <a:noFill/>
            <a:ln w="28575">
              <a:solidFill>
                <a:srgbClr val="0046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4171" name="Line 45"/>
            <p:cNvSpPr>
              <a:spLocks noChangeShapeType="1"/>
            </p:cNvSpPr>
            <p:nvPr/>
          </p:nvSpPr>
          <p:spPr bwMode="auto">
            <a:xfrm>
              <a:off x="4010" y="2775"/>
              <a:ext cx="751" cy="0"/>
            </a:xfrm>
            <a:prstGeom prst="line">
              <a:avLst/>
            </a:prstGeom>
            <a:noFill/>
            <a:ln w="28575">
              <a:solidFill>
                <a:srgbClr val="0046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4172" name="Line 46"/>
            <p:cNvSpPr>
              <a:spLocks noChangeShapeType="1"/>
            </p:cNvSpPr>
            <p:nvPr/>
          </p:nvSpPr>
          <p:spPr bwMode="auto">
            <a:xfrm flipH="1">
              <a:off x="4752" y="2779"/>
              <a:ext cx="4" cy="180"/>
            </a:xfrm>
            <a:prstGeom prst="line">
              <a:avLst/>
            </a:prstGeom>
            <a:noFill/>
            <a:ln w="28575">
              <a:solidFill>
                <a:srgbClr val="00467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1851" name="Line 59"/>
          <p:cNvSpPr>
            <a:spLocks noChangeShapeType="1"/>
          </p:cNvSpPr>
          <p:nvPr/>
        </p:nvSpPr>
        <p:spPr bwMode="auto">
          <a:xfrm flipH="1">
            <a:off x="2076450" y="4084638"/>
            <a:ext cx="6350" cy="709612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4174" name="Text Box 60"/>
          <p:cNvSpPr txBox="1">
            <a:spLocks noChangeArrowheads="1"/>
          </p:cNvSpPr>
          <p:nvPr/>
        </p:nvSpPr>
        <p:spPr bwMode="auto">
          <a:xfrm>
            <a:off x="1600200" y="3260725"/>
            <a:ext cx="1209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 b="1">
                <a:solidFill>
                  <a:srgbClr val="323B66"/>
                </a:solidFill>
              </a:rPr>
              <a:t>WAN Zone</a:t>
            </a:r>
          </a:p>
        </p:txBody>
      </p:sp>
      <p:sp>
        <p:nvSpPr>
          <p:cNvPr id="944175" name="Text Box 61"/>
          <p:cNvSpPr txBox="1">
            <a:spLocks noChangeArrowheads="1"/>
          </p:cNvSpPr>
          <p:nvPr/>
        </p:nvSpPr>
        <p:spPr bwMode="auto">
          <a:xfrm>
            <a:off x="762000" y="4495800"/>
            <a:ext cx="1141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 b="1">
                <a:solidFill>
                  <a:srgbClr val="323B66"/>
                </a:solidFill>
              </a:rPr>
              <a:t>LAN Zone</a:t>
            </a:r>
          </a:p>
        </p:txBody>
      </p:sp>
      <p:sp>
        <p:nvSpPr>
          <p:cNvPr id="944176" name="Text Box 62"/>
          <p:cNvSpPr txBox="1">
            <a:spLocks noChangeArrowheads="1"/>
          </p:cNvSpPr>
          <p:nvPr/>
        </p:nvSpPr>
        <p:spPr bwMode="auto">
          <a:xfrm>
            <a:off x="4114800" y="4191000"/>
            <a:ext cx="11652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 b="1">
                <a:solidFill>
                  <a:srgbClr val="323B66"/>
                </a:solidFill>
              </a:rPr>
              <a:t>DMZ Zone</a:t>
            </a:r>
          </a:p>
        </p:txBody>
      </p:sp>
      <p:sp>
        <p:nvSpPr>
          <p:cNvPr id="944177" name="Line 64"/>
          <p:cNvSpPr>
            <a:spLocks noChangeShapeType="1"/>
          </p:cNvSpPr>
          <p:nvPr/>
        </p:nvSpPr>
        <p:spPr bwMode="auto">
          <a:xfrm>
            <a:off x="1905000" y="3886200"/>
            <a:ext cx="685800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4178" name="Line 65"/>
          <p:cNvSpPr>
            <a:spLocks noChangeShapeType="1"/>
          </p:cNvSpPr>
          <p:nvPr/>
        </p:nvSpPr>
        <p:spPr bwMode="auto">
          <a:xfrm>
            <a:off x="1905000" y="3886200"/>
            <a:ext cx="0" cy="38100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4179" name="Line 66"/>
          <p:cNvSpPr>
            <a:spLocks noChangeShapeType="1"/>
          </p:cNvSpPr>
          <p:nvPr/>
        </p:nvSpPr>
        <p:spPr bwMode="auto">
          <a:xfrm>
            <a:off x="2590800" y="3886200"/>
            <a:ext cx="0" cy="38100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4180" name="Line 67"/>
          <p:cNvSpPr>
            <a:spLocks noChangeShapeType="1"/>
          </p:cNvSpPr>
          <p:nvPr/>
        </p:nvSpPr>
        <p:spPr bwMode="auto">
          <a:xfrm>
            <a:off x="1905000" y="4267200"/>
            <a:ext cx="685800" cy="0"/>
          </a:xfrm>
          <a:prstGeom prst="line">
            <a:avLst/>
          </a:prstGeom>
          <a:noFill/>
          <a:ln w="5715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4181" name="Line 68"/>
          <p:cNvSpPr>
            <a:spLocks noChangeShapeType="1"/>
          </p:cNvSpPr>
          <p:nvPr/>
        </p:nvSpPr>
        <p:spPr bwMode="auto">
          <a:xfrm>
            <a:off x="2590800" y="4038600"/>
            <a:ext cx="10668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4182" name="Line 69"/>
          <p:cNvSpPr>
            <a:spLocks noChangeShapeType="1"/>
          </p:cNvSpPr>
          <p:nvPr/>
        </p:nvSpPr>
        <p:spPr bwMode="auto">
          <a:xfrm flipV="1">
            <a:off x="3657600" y="3429000"/>
            <a:ext cx="0" cy="609600"/>
          </a:xfrm>
          <a:prstGeom prst="line">
            <a:avLst/>
          </a:prstGeom>
          <a:noFill/>
          <a:ln w="19050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4183" name="Line 70"/>
          <p:cNvSpPr>
            <a:spLocks noChangeShapeType="1"/>
          </p:cNvSpPr>
          <p:nvPr/>
        </p:nvSpPr>
        <p:spPr bwMode="auto">
          <a:xfrm>
            <a:off x="3657600" y="3429000"/>
            <a:ext cx="6096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4184" name="Text Box 71"/>
          <p:cNvSpPr txBox="1">
            <a:spLocks noChangeArrowheads="1"/>
          </p:cNvSpPr>
          <p:nvPr/>
        </p:nvSpPr>
        <p:spPr bwMode="auto">
          <a:xfrm>
            <a:off x="4146550" y="3260725"/>
            <a:ext cx="1255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 b="1">
                <a:solidFill>
                  <a:srgbClr val="323B66"/>
                </a:solidFill>
              </a:rPr>
              <a:t>Local Zone</a:t>
            </a:r>
          </a:p>
        </p:txBody>
      </p:sp>
      <p:sp>
        <p:nvSpPr>
          <p:cNvPr id="944185" name="Rectangle 72"/>
          <p:cNvSpPr>
            <a:spLocks noChangeArrowheads="1"/>
          </p:cNvSpPr>
          <p:nvPr/>
        </p:nvSpPr>
        <p:spPr bwMode="auto">
          <a:xfrm>
            <a:off x="2819400" y="1458912"/>
            <a:ext cx="6172200" cy="158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1" dirty="0">
                <a:solidFill>
                  <a:srgbClr val="00467F"/>
                </a:solidFill>
              </a:rPr>
              <a:t>Gateway mode have Four default zone</a:t>
            </a:r>
          </a:p>
          <a:p>
            <a:r>
              <a:rPr lang="en-US" sz="1600" b="1" dirty="0">
                <a:solidFill>
                  <a:srgbClr val="00467F"/>
                </a:solidFill>
              </a:rPr>
              <a:t>LAN Zone</a:t>
            </a:r>
            <a:r>
              <a:rPr lang="en-US" sz="1600" dirty="0">
                <a:solidFill>
                  <a:srgbClr val="00467F"/>
                </a:solidFill>
              </a:rPr>
              <a:t>: Network connected to LAN interface of </a:t>
            </a:r>
            <a:r>
              <a:rPr lang="en-US" sz="1600" dirty="0" err="1">
                <a:solidFill>
                  <a:srgbClr val="00467F"/>
                </a:solidFill>
              </a:rPr>
              <a:t>Cyberoam</a:t>
            </a:r>
            <a:endParaRPr lang="en-US" sz="1600" dirty="0">
              <a:solidFill>
                <a:srgbClr val="00467F"/>
              </a:solidFill>
            </a:endParaRPr>
          </a:p>
          <a:p>
            <a:r>
              <a:rPr lang="en-US" sz="1600" b="1" dirty="0">
                <a:solidFill>
                  <a:srgbClr val="00467F"/>
                </a:solidFill>
              </a:rPr>
              <a:t>WAN Zone</a:t>
            </a:r>
            <a:r>
              <a:rPr lang="en-US" sz="1600" dirty="0">
                <a:solidFill>
                  <a:srgbClr val="00467F"/>
                </a:solidFill>
              </a:rPr>
              <a:t>: Network connected to WAN interface of </a:t>
            </a:r>
            <a:r>
              <a:rPr lang="en-US" sz="1600" dirty="0" err="1">
                <a:solidFill>
                  <a:srgbClr val="00467F"/>
                </a:solidFill>
              </a:rPr>
              <a:t>Cyberoam</a:t>
            </a:r>
            <a:r>
              <a:rPr lang="en-US" sz="1600" dirty="0">
                <a:solidFill>
                  <a:srgbClr val="00467F"/>
                </a:solidFill>
              </a:rPr>
              <a:t> </a:t>
            </a:r>
          </a:p>
          <a:p>
            <a:r>
              <a:rPr lang="en-US" sz="1600" b="1" dirty="0">
                <a:solidFill>
                  <a:srgbClr val="00467F"/>
                </a:solidFill>
              </a:rPr>
              <a:t>DMZ Zone</a:t>
            </a:r>
            <a:r>
              <a:rPr lang="en-US" sz="1600" dirty="0">
                <a:solidFill>
                  <a:srgbClr val="00467F"/>
                </a:solidFill>
              </a:rPr>
              <a:t>: Network connected to DMZ interface of </a:t>
            </a:r>
            <a:r>
              <a:rPr lang="en-US" sz="1600" dirty="0" err="1">
                <a:solidFill>
                  <a:srgbClr val="00467F"/>
                </a:solidFill>
              </a:rPr>
              <a:t>Cyberoam</a:t>
            </a:r>
            <a:endParaRPr lang="en-US" sz="1600" dirty="0">
              <a:solidFill>
                <a:srgbClr val="00467F"/>
              </a:solidFill>
            </a:endParaRPr>
          </a:p>
          <a:p>
            <a:r>
              <a:rPr lang="en-US" sz="1600" b="1" dirty="0">
                <a:solidFill>
                  <a:srgbClr val="00467F"/>
                </a:solidFill>
              </a:rPr>
              <a:t>Local Zone</a:t>
            </a:r>
            <a:r>
              <a:rPr lang="en-US" sz="1600" dirty="0">
                <a:solidFill>
                  <a:srgbClr val="00467F"/>
                </a:solidFill>
              </a:rPr>
              <a:t>: IP Addresses assigned on </a:t>
            </a:r>
            <a:r>
              <a:rPr lang="en-US" sz="1600" dirty="0" err="1">
                <a:solidFill>
                  <a:srgbClr val="00467F"/>
                </a:solidFill>
              </a:rPr>
              <a:t>Cyberoam</a:t>
            </a:r>
            <a:r>
              <a:rPr lang="en-US" sz="1600" dirty="0">
                <a:solidFill>
                  <a:srgbClr val="00467F"/>
                </a:solidFill>
              </a:rPr>
              <a:t> interfaces falls under Local Zone</a:t>
            </a:r>
          </a:p>
        </p:txBody>
      </p:sp>
      <p:sp>
        <p:nvSpPr>
          <p:cNvPr id="944186" name="Rectangle 73"/>
          <p:cNvSpPr>
            <a:spLocks noChangeArrowheads="1"/>
          </p:cNvSpPr>
          <p:nvPr/>
        </p:nvSpPr>
        <p:spPr bwMode="auto">
          <a:xfrm>
            <a:off x="0" y="661988"/>
            <a:ext cx="914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2000" b="1">
                <a:solidFill>
                  <a:srgbClr val="00467F"/>
                </a:solidFill>
              </a:rPr>
              <a:t>Zone information when Cyberoam is in Gateway mode</a:t>
            </a:r>
          </a:p>
        </p:txBody>
      </p:sp>
      <p:sp>
        <p:nvSpPr>
          <p:cNvPr id="944187" name="AutoShape 5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812213" y="6324600"/>
            <a:ext cx="331787" cy="22860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16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6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6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1" grpId="0" animBg="1"/>
      <p:bldP spid="161802" grpId="0" animBg="1"/>
      <p:bldP spid="161817" grpId="0" animBg="1"/>
      <p:bldP spid="161818" grpId="0" animBg="1"/>
      <p:bldP spid="161819" grpId="0" animBg="1"/>
      <p:bldP spid="161820" grpId="0" animBg="1"/>
      <p:bldP spid="161821" grpId="0" animBg="1"/>
      <p:bldP spid="161822" grpId="0" animBg="1"/>
      <p:bldP spid="161823" grpId="0" animBg="1"/>
      <p:bldP spid="161824" grpId="0" animBg="1"/>
      <p:bldP spid="161825" grpId="0" animBg="1"/>
      <p:bldP spid="161826" grpId="0" animBg="1"/>
      <p:bldP spid="1618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4" name="Picture 2" descr="Front-500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3" y="3427413"/>
            <a:ext cx="2773362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947738" y="6208713"/>
            <a:ext cx="2609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b="1">
                <a:solidFill>
                  <a:srgbClr val="00467F"/>
                </a:solidFill>
              </a:rPr>
              <a:t>Default Gateway: 192.168.0.1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101600" y="736600"/>
            <a:ext cx="48387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/>
            <a:r>
              <a:rPr lang="en-US" sz="2000">
                <a:solidFill>
                  <a:srgbClr val="00467F"/>
                </a:solidFill>
              </a:rPr>
              <a:t>Cyberoam in Bridge Mode</a:t>
            </a:r>
          </a:p>
        </p:txBody>
      </p:sp>
      <p:pic>
        <p:nvPicPr>
          <p:cNvPr id="954373" name="Picture 5" descr="firewall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2708275"/>
            <a:ext cx="13017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4374" name="Picture 6" descr="rou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2225675"/>
            <a:ext cx="12033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4375" name="Line 7"/>
          <p:cNvSpPr>
            <a:spLocks noChangeShapeType="1"/>
          </p:cNvSpPr>
          <p:nvPr/>
        </p:nvSpPr>
        <p:spPr bwMode="auto">
          <a:xfrm flipH="1">
            <a:off x="2197100" y="2530475"/>
            <a:ext cx="4763" cy="528638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54376" name="Picture 8" descr="clou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1235075"/>
            <a:ext cx="8572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4377" name="Picture 9" descr="connec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1785938"/>
            <a:ext cx="1397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954088" y="3978275"/>
            <a:ext cx="2443162" cy="1352550"/>
            <a:chOff x="601" y="2968"/>
            <a:chExt cx="1539" cy="852"/>
          </a:xfrm>
        </p:grpSpPr>
        <p:pic>
          <p:nvPicPr>
            <p:cNvPr id="954379" name="Picture 11" descr="switch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" y="2968"/>
              <a:ext cx="939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54380" name="Group 12"/>
            <p:cNvGrpSpPr>
              <a:grpSpLocks/>
            </p:cNvGrpSpPr>
            <p:nvPr/>
          </p:nvGrpSpPr>
          <p:grpSpPr bwMode="auto">
            <a:xfrm>
              <a:off x="601" y="3148"/>
              <a:ext cx="1539" cy="672"/>
              <a:chOff x="601" y="3148"/>
              <a:chExt cx="1539" cy="672"/>
            </a:xfrm>
          </p:grpSpPr>
          <p:pic>
            <p:nvPicPr>
              <p:cNvPr id="954381" name="Picture 13" descr="user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" y="3551"/>
                <a:ext cx="48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4382" name="Line 14"/>
              <p:cNvSpPr>
                <a:spLocks noChangeShapeType="1"/>
              </p:cNvSpPr>
              <p:nvPr/>
            </p:nvSpPr>
            <p:spPr bwMode="auto">
              <a:xfrm flipV="1">
                <a:off x="792" y="3362"/>
                <a:ext cx="0" cy="210"/>
              </a:xfrm>
              <a:prstGeom prst="line">
                <a:avLst/>
              </a:prstGeom>
              <a:noFill/>
              <a:ln w="28575">
                <a:solidFill>
                  <a:srgbClr val="0046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383" name="Line 15"/>
              <p:cNvSpPr>
                <a:spLocks noChangeShapeType="1"/>
              </p:cNvSpPr>
              <p:nvPr/>
            </p:nvSpPr>
            <p:spPr bwMode="auto">
              <a:xfrm flipV="1">
                <a:off x="787" y="3372"/>
                <a:ext cx="422" cy="1"/>
              </a:xfrm>
              <a:prstGeom prst="line">
                <a:avLst/>
              </a:prstGeom>
              <a:noFill/>
              <a:ln w="28575">
                <a:solidFill>
                  <a:srgbClr val="0046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384" name="Line 16"/>
              <p:cNvSpPr>
                <a:spLocks noChangeShapeType="1"/>
              </p:cNvSpPr>
              <p:nvPr/>
            </p:nvSpPr>
            <p:spPr bwMode="auto">
              <a:xfrm flipV="1">
                <a:off x="1200" y="3148"/>
                <a:ext cx="0" cy="220"/>
              </a:xfrm>
              <a:prstGeom prst="line">
                <a:avLst/>
              </a:prstGeom>
              <a:noFill/>
              <a:ln w="28575">
                <a:solidFill>
                  <a:srgbClr val="0046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54385" name="Picture 17" descr="user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75" y="3542"/>
                <a:ext cx="48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54386" name="Picture 18" descr="user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7" y="3551"/>
                <a:ext cx="48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954387" name="Group 19"/>
              <p:cNvGrpSpPr>
                <a:grpSpLocks/>
              </p:cNvGrpSpPr>
              <p:nvPr/>
            </p:nvGrpSpPr>
            <p:grpSpPr bwMode="auto">
              <a:xfrm flipH="1">
                <a:off x="1438" y="3157"/>
                <a:ext cx="504" cy="423"/>
                <a:chOff x="1224" y="3048"/>
                <a:chExt cx="385" cy="542"/>
              </a:xfrm>
            </p:grpSpPr>
            <p:sp>
              <p:nvSpPr>
                <p:cNvPr id="954388" name="Line 20"/>
                <p:cNvSpPr>
                  <a:spLocks noChangeShapeType="1"/>
                </p:cNvSpPr>
                <p:nvPr/>
              </p:nvSpPr>
              <p:spPr bwMode="auto">
                <a:xfrm>
                  <a:off x="1229" y="3380"/>
                  <a:ext cx="0" cy="210"/>
                </a:xfrm>
                <a:prstGeom prst="line">
                  <a:avLst/>
                </a:prstGeom>
                <a:noFill/>
                <a:ln w="28575">
                  <a:solidFill>
                    <a:srgbClr val="00467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4389" name="Line 21"/>
                <p:cNvSpPr>
                  <a:spLocks noChangeShapeType="1"/>
                </p:cNvSpPr>
                <p:nvPr/>
              </p:nvSpPr>
              <p:spPr bwMode="auto">
                <a:xfrm>
                  <a:off x="1224" y="3390"/>
                  <a:ext cx="385" cy="1"/>
                </a:xfrm>
                <a:prstGeom prst="line">
                  <a:avLst/>
                </a:prstGeom>
                <a:noFill/>
                <a:ln w="28575">
                  <a:solidFill>
                    <a:srgbClr val="00467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4390" name="Line 22"/>
                <p:cNvSpPr>
                  <a:spLocks noChangeShapeType="1"/>
                </p:cNvSpPr>
                <p:nvPr/>
              </p:nvSpPr>
              <p:spPr bwMode="auto">
                <a:xfrm>
                  <a:off x="1601" y="3048"/>
                  <a:ext cx="0" cy="338"/>
                </a:xfrm>
                <a:prstGeom prst="line">
                  <a:avLst/>
                </a:prstGeom>
                <a:noFill/>
                <a:ln w="28575">
                  <a:solidFill>
                    <a:srgbClr val="00467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4391" name="Line 23"/>
              <p:cNvSpPr>
                <a:spLocks noChangeShapeType="1"/>
              </p:cNvSpPr>
              <p:nvPr/>
            </p:nvSpPr>
            <p:spPr bwMode="auto">
              <a:xfrm flipH="1">
                <a:off x="1318" y="3153"/>
                <a:ext cx="4" cy="411"/>
              </a:xfrm>
              <a:prstGeom prst="line">
                <a:avLst/>
              </a:prstGeom>
              <a:noFill/>
              <a:ln w="28575">
                <a:solidFill>
                  <a:srgbClr val="0046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5976" name="Line 24"/>
          <p:cNvSpPr>
            <a:spLocks noChangeShapeType="1"/>
          </p:cNvSpPr>
          <p:nvPr/>
        </p:nvSpPr>
        <p:spPr bwMode="auto">
          <a:xfrm flipH="1">
            <a:off x="2755900" y="3200400"/>
            <a:ext cx="13763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77" name="Line 25"/>
          <p:cNvSpPr>
            <a:spLocks noChangeShapeType="1"/>
          </p:cNvSpPr>
          <p:nvPr/>
        </p:nvSpPr>
        <p:spPr bwMode="auto">
          <a:xfrm flipH="1" flipV="1">
            <a:off x="4113213" y="3195638"/>
            <a:ext cx="0" cy="11636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78" name="Line 26"/>
          <p:cNvSpPr>
            <a:spLocks noChangeShapeType="1"/>
          </p:cNvSpPr>
          <p:nvPr/>
        </p:nvSpPr>
        <p:spPr bwMode="auto">
          <a:xfrm flipV="1">
            <a:off x="2470150" y="4344988"/>
            <a:ext cx="16557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79" name="Line 27"/>
          <p:cNvSpPr>
            <a:spLocks noChangeShapeType="1"/>
          </p:cNvSpPr>
          <p:nvPr/>
        </p:nvSpPr>
        <p:spPr bwMode="auto">
          <a:xfrm flipH="1">
            <a:off x="2484438" y="4065588"/>
            <a:ext cx="6350" cy="2809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833688" y="2249488"/>
            <a:ext cx="2544762" cy="3811587"/>
            <a:chOff x="1785" y="1417"/>
            <a:chExt cx="1603" cy="2401"/>
          </a:xfrm>
        </p:grpSpPr>
        <p:sp>
          <p:nvSpPr>
            <p:cNvPr id="954397" name="Text Box 29"/>
            <p:cNvSpPr txBox="1">
              <a:spLocks noChangeArrowheads="1"/>
            </p:cNvSpPr>
            <p:nvPr/>
          </p:nvSpPr>
          <p:spPr bwMode="auto">
            <a:xfrm>
              <a:off x="2124" y="3645"/>
              <a:ext cx="4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solidFill>
                    <a:srgbClr val="00467F"/>
                  </a:solidFill>
                </a:rPr>
                <a:t>Users</a:t>
              </a:r>
            </a:p>
          </p:txBody>
        </p:sp>
        <p:sp>
          <p:nvSpPr>
            <p:cNvPr id="954398" name="Text Box 30"/>
            <p:cNvSpPr txBox="1">
              <a:spLocks noChangeArrowheads="1"/>
            </p:cNvSpPr>
            <p:nvPr/>
          </p:nvSpPr>
          <p:spPr bwMode="auto">
            <a:xfrm>
              <a:off x="1799" y="1417"/>
              <a:ext cx="50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solidFill>
                    <a:srgbClr val="00467F"/>
                  </a:solidFill>
                </a:rPr>
                <a:t>Router</a:t>
              </a:r>
            </a:p>
          </p:txBody>
        </p:sp>
        <p:sp>
          <p:nvSpPr>
            <p:cNvPr id="954399" name="Text Box 31"/>
            <p:cNvSpPr txBox="1">
              <a:spLocks noChangeArrowheads="1"/>
            </p:cNvSpPr>
            <p:nvPr/>
          </p:nvSpPr>
          <p:spPr bwMode="auto">
            <a:xfrm>
              <a:off x="2033" y="3008"/>
              <a:ext cx="135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solidFill>
                    <a:srgbClr val="00467F"/>
                  </a:solidFill>
                </a:rPr>
                <a:t>Network:</a:t>
              </a:r>
              <a:r>
                <a:rPr lang="en-US" sz="1200">
                  <a:solidFill>
                    <a:srgbClr val="00467F"/>
                  </a:solidFill>
                </a:rPr>
                <a:t>192.168.0.x/24</a:t>
              </a:r>
            </a:p>
          </p:txBody>
        </p:sp>
        <p:sp>
          <p:nvSpPr>
            <p:cNvPr id="954400" name="Text Box 32"/>
            <p:cNvSpPr txBox="1">
              <a:spLocks noChangeArrowheads="1"/>
            </p:cNvSpPr>
            <p:nvPr/>
          </p:nvSpPr>
          <p:spPr bwMode="auto">
            <a:xfrm>
              <a:off x="1785" y="1726"/>
              <a:ext cx="13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200" b="1">
                  <a:solidFill>
                    <a:srgbClr val="00467F"/>
                  </a:solidFill>
                </a:rPr>
                <a:t>Firewall</a:t>
              </a:r>
              <a:br>
                <a:rPr lang="en-US" sz="1200" b="1">
                  <a:solidFill>
                    <a:srgbClr val="00467F"/>
                  </a:solidFill>
                </a:rPr>
              </a:br>
              <a:r>
                <a:rPr lang="en-US" sz="1200">
                  <a:solidFill>
                    <a:srgbClr val="00467F"/>
                  </a:solidFill>
                </a:rPr>
                <a:t>INT IP: 192.168.0.1/24</a:t>
              </a: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6350000" y="1135063"/>
            <a:ext cx="2667000" cy="517525"/>
            <a:chOff x="295" y="3417"/>
            <a:chExt cx="1680" cy="326"/>
          </a:xfrm>
        </p:grpSpPr>
        <p:grpSp>
          <p:nvGrpSpPr>
            <p:cNvPr id="954402" name="Group 34"/>
            <p:cNvGrpSpPr>
              <a:grpSpLocks/>
            </p:cNvGrpSpPr>
            <p:nvPr/>
          </p:nvGrpSpPr>
          <p:grpSpPr bwMode="auto">
            <a:xfrm>
              <a:off x="295" y="3417"/>
              <a:ext cx="1584" cy="326"/>
              <a:chOff x="295" y="3417"/>
              <a:chExt cx="1584" cy="326"/>
            </a:xfrm>
          </p:grpSpPr>
          <p:sp>
            <p:nvSpPr>
              <p:cNvPr id="954403" name="Rectangle 35"/>
              <p:cNvSpPr>
                <a:spLocks noChangeArrowheads="1"/>
              </p:cNvSpPr>
              <p:nvPr/>
            </p:nvSpPr>
            <p:spPr bwMode="auto">
              <a:xfrm>
                <a:off x="1111" y="3417"/>
                <a:ext cx="768" cy="326"/>
              </a:xfrm>
              <a:prstGeom prst="rect">
                <a:avLst/>
              </a:pr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en-US" sz="2000">
                  <a:solidFill>
                    <a:srgbClr val="00467F"/>
                  </a:solidFill>
                </a:endParaRPr>
              </a:p>
            </p:txBody>
          </p:sp>
          <p:sp>
            <p:nvSpPr>
              <p:cNvPr id="954404" name="Rectangle 36"/>
              <p:cNvSpPr>
                <a:spLocks noChangeArrowheads="1"/>
              </p:cNvSpPr>
              <p:nvPr/>
            </p:nvSpPr>
            <p:spPr bwMode="auto">
              <a:xfrm>
                <a:off x="295" y="3417"/>
                <a:ext cx="816" cy="326"/>
              </a:xfrm>
              <a:prstGeom prst="rect">
                <a:avLst/>
              </a:pr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hangingPunct="0"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r>
                  <a:rPr lang="en-US" sz="2000">
                    <a:solidFill>
                      <a:srgbClr val="00467F"/>
                    </a:solidFill>
                  </a:rPr>
                  <a:t> </a:t>
                </a:r>
              </a:p>
            </p:txBody>
          </p:sp>
        </p:grpSp>
        <p:sp>
          <p:nvSpPr>
            <p:cNvPr id="954405" name="Line 37"/>
            <p:cNvSpPr>
              <a:spLocks noChangeShapeType="1"/>
            </p:cNvSpPr>
            <p:nvPr/>
          </p:nvSpPr>
          <p:spPr bwMode="auto">
            <a:xfrm>
              <a:off x="295" y="3417"/>
              <a:ext cx="1584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406" name="Line 38"/>
            <p:cNvSpPr>
              <a:spLocks noChangeShapeType="1"/>
            </p:cNvSpPr>
            <p:nvPr/>
          </p:nvSpPr>
          <p:spPr bwMode="auto">
            <a:xfrm>
              <a:off x="295" y="3417"/>
              <a:ext cx="0" cy="326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407" name="Line 39"/>
            <p:cNvSpPr>
              <a:spLocks noChangeShapeType="1"/>
            </p:cNvSpPr>
            <p:nvPr/>
          </p:nvSpPr>
          <p:spPr bwMode="auto">
            <a:xfrm>
              <a:off x="1879" y="3417"/>
              <a:ext cx="0" cy="326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4408" name="Line 40"/>
            <p:cNvSpPr>
              <a:spLocks noChangeShapeType="1"/>
            </p:cNvSpPr>
            <p:nvPr/>
          </p:nvSpPr>
          <p:spPr bwMode="auto">
            <a:xfrm>
              <a:off x="1111" y="3417"/>
              <a:ext cx="0" cy="326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4409" name="Group 41"/>
            <p:cNvGrpSpPr>
              <a:grpSpLocks/>
            </p:cNvGrpSpPr>
            <p:nvPr/>
          </p:nvGrpSpPr>
          <p:grpSpPr bwMode="auto">
            <a:xfrm>
              <a:off x="295" y="3417"/>
              <a:ext cx="1680" cy="326"/>
              <a:chOff x="295" y="3417"/>
              <a:chExt cx="1680" cy="326"/>
            </a:xfrm>
          </p:grpSpPr>
          <p:sp>
            <p:nvSpPr>
              <p:cNvPr id="954410" name="Line 42"/>
              <p:cNvSpPr>
                <a:spLocks noChangeShapeType="1"/>
              </p:cNvSpPr>
              <p:nvPr/>
            </p:nvSpPr>
            <p:spPr bwMode="auto">
              <a:xfrm>
                <a:off x="295" y="3743"/>
                <a:ext cx="1584" cy="0"/>
              </a:xfrm>
              <a:prstGeom prst="line">
                <a:avLst/>
              </a:prstGeom>
              <a:noFill/>
              <a:ln w="12700" cap="sq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4411" name="Text Box 43"/>
              <p:cNvSpPr txBox="1">
                <a:spLocks noChangeArrowheads="1"/>
              </p:cNvSpPr>
              <p:nvPr/>
            </p:nvSpPr>
            <p:spPr bwMode="auto">
              <a:xfrm>
                <a:off x="343" y="3417"/>
                <a:ext cx="16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4000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4000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000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000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000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000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000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000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0005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1000">
                    <a:solidFill>
                      <a:srgbClr val="00467F"/>
                    </a:solidFill>
                  </a:rPr>
                  <a:t>Bridge IP Address        ___.___.___.___</a:t>
                </a:r>
              </a:p>
              <a:p>
                <a:r>
                  <a:rPr lang="en-US" sz="1000">
                    <a:solidFill>
                      <a:srgbClr val="00467F"/>
                    </a:solidFill>
                  </a:rPr>
                  <a:t>Subnet Mask	              ___.___.___.___</a:t>
                </a:r>
              </a:p>
            </p:txBody>
          </p:sp>
        </p:grpSp>
        <p:sp>
          <p:nvSpPr>
            <p:cNvPr id="954412" name="Text Box 44"/>
            <p:cNvSpPr txBox="1">
              <a:spLocks noChangeArrowheads="1"/>
            </p:cNvSpPr>
            <p:nvPr/>
          </p:nvSpPr>
          <p:spPr bwMode="auto">
            <a:xfrm>
              <a:off x="1162" y="3421"/>
              <a:ext cx="76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000" b="1">
                  <a:solidFill>
                    <a:srgbClr val="00467F"/>
                  </a:solidFill>
                </a:rPr>
                <a:t>192.168.  0  .  5</a:t>
              </a:r>
            </a:p>
          </p:txBody>
        </p:sp>
        <p:sp>
          <p:nvSpPr>
            <p:cNvPr id="954413" name="Text Box 45"/>
            <p:cNvSpPr txBox="1">
              <a:spLocks noChangeArrowheads="1"/>
            </p:cNvSpPr>
            <p:nvPr/>
          </p:nvSpPr>
          <p:spPr bwMode="auto">
            <a:xfrm>
              <a:off x="1162" y="3517"/>
              <a:ext cx="72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000" b="1">
                  <a:solidFill>
                    <a:srgbClr val="00467F"/>
                  </a:solidFill>
                </a:rPr>
                <a:t>255.255.255.  0</a:t>
              </a:r>
            </a:p>
          </p:txBody>
        </p:sp>
      </p:grpSp>
      <p:grpSp>
        <p:nvGrpSpPr>
          <p:cNvPr id="9" name="Group 46"/>
          <p:cNvGrpSpPr>
            <a:grpSpLocks/>
          </p:cNvGrpSpPr>
          <p:nvPr/>
        </p:nvGrpSpPr>
        <p:grpSpPr bwMode="auto">
          <a:xfrm>
            <a:off x="5302250" y="1778000"/>
            <a:ext cx="3589338" cy="1006475"/>
            <a:chOff x="2058" y="3410"/>
            <a:chExt cx="2261" cy="547"/>
          </a:xfrm>
        </p:grpSpPr>
        <p:grpSp>
          <p:nvGrpSpPr>
            <p:cNvPr id="954415" name="Group 47"/>
            <p:cNvGrpSpPr>
              <a:grpSpLocks/>
            </p:cNvGrpSpPr>
            <p:nvPr/>
          </p:nvGrpSpPr>
          <p:grpSpPr bwMode="auto">
            <a:xfrm>
              <a:off x="2058" y="3410"/>
              <a:ext cx="2256" cy="547"/>
              <a:chOff x="2058" y="3410"/>
              <a:chExt cx="2256" cy="547"/>
            </a:xfrm>
          </p:grpSpPr>
          <p:sp>
            <p:nvSpPr>
              <p:cNvPr id="954416" name="AutoShape 48" descr="DGM2"/>
              <p:cNvSpPr>
                <a:spLocks noChangeAspect="1" noChangeArrowheads="1"/>
              </p:cNvSpPr>
              <p:nvPr/>
            </p:nvSpPr>
            <p:spPr bwMode="auto">
              <a:xfrm>
                <a:off x="2394" y="3458"/>
                <a:ext cx="19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sz="2400">
                  <a:solidFill>
                    <a:srgbClr val="00467F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954417" name="Group 49"/>
              <p:cNvGrpSpPr>
                <a:grpSpLocks/>
              </p:cNvGrpSpPr>
              <p:nvPr/>
            </p:nvGrpSpPr>
            <p:grpSpPr bwMode="auto">
              <a:xfrm>
                <a:off x="2058" y="3410"/>
                <a:ext cx="2256" cy="480"/>
                <a:chOff x="2058" y="2990"/>
                <a:chExt cx="2256" cy="480"/>
              </a:xfrm>
            </p:grpSpPr>
            <p:sp>
              <p:nvSpPr>
                <p:cNvPr id="954418" name="Rectangle 50"/>
                <p:cNvSpPr>
                  <a:spLocks noChangeArrowheads="1"/>
                </p:cNvSpPr>
                <p:nvPr/>
              </p:nvSpPr>
              <p:spPr bwMode="auto">
                <a:xfrm>
                  <a:off x="3498" y="2990"/>
                  <a:ext cx="816" cy="480"/>
                </a:xfrm>
                <a:prstGeom prst="rect">
                  <a:avLst/>
                </a:pr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hangingPunct="0">
                    <a:spcBef>
                      <a:spcPct val="20000"/>
                    </a:spcBef>
                    <a:buFont typeface="Arial" panose="020B0604020202020204" pitchFamily="34" charset="0"/>
                    <a:buNone/>
                  </a:pPr>
                  <a:endParaRPr lang="en-US" sz="2000">
                    <a:solidFill>
                      <a:srgbClr val="00467F"/>
                    </a:solidFill>
                  </a:endParaRPr>
                </a:p>
              </p:txBody>
            </p:sp>
            <p:sp>
              <p:nvSpPr>
                <p:cNvPr id="954419" name="Rectangle 51"/>
                <p:cNvSpPr>
                  <a:spLocks noChangeArrowheads="1"/>
                </p:cNvSpPr>
                <p:nvPr/>
              </p:nvSpPr>
              <p:spPr bwMode="auto">
                <a:xfrm>
                  <a:off x="2058" y="2990"/>
                  <a:ext cx="1440" cy="480"/>
                </a:xfrm>
                <a:prstGeom prst="rect">
                  <a:avLst/>
                </a:pr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hangingPunct="0">
                    <a:spcBef>
                      <a:spcPct val="20000"/>
                    </a:spcBef>
                    <a:buFont typeface="Arial" panose="020B0604020202020204" pitchFamily="34" charset="0"/>
                    <a:buNone/>
                  </a:pPr>
                  <a:endParaRPr lang="en-US" sz="2000">
                    <a:solidFill>
                      <a:srgbClr val="00467F"/>
                    </a:solidFill>
                  </a:endParaRPr>
                </a:p>
              </p:txBody>
            </p:sp>
            <p:sp>
              <p:nvSpPr>
                <p:cNvPr id="954420" name="Line 52"/>
                <p:cNvSpPr>
                  <a:spLocks noChangeShapeType="1"/>
                </p:cNvSpPr>
                <p:nvPr/>
              </p:nvSpPr>
              <p:spPr bwMode="auto">
                <a:xfrm>
                  <a:off x="2058" y="2990"/>
                  <a:ext cx="2256" cy="0"/>
                </a:xfrm>
                <a:prstGeom prst="line">
                  <a:avLst/>
                </a:prstGeom>
                <a:noFill/>
                <a:ln w="12700" cap="sq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4421" name="Line 53"/>
                <p:cNvSpPr>
                  <a:spLocks noChangeShapeType="1"/>
                </p:cNvSpPr>
                <p:nvPr/>
              </p:nvSpPr>
              <p:spPr bwMode="auto">
                <a:xfrm>
                  <a:off x="2058" y="3470"/>
                  <a:ext cx="2256" cy="0"/>
                </a:xfrm>
                <a:prstGeom prst="line">
                  <a:avLst/>
                </a:prstGeom>
                <a:noFill/>
                <a:ln w="12700" cap="sq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4422" name="Line 54"/>
                <p:cNvSpPr>
                  <a:spLocks noChangeShapeType="1"/>
                </p:cNvSpPr>
                <p:nvPr/>
              </p:nvSpPr>
              <p:spPr bwMode="auto">
                <a:xfrm>
                  <a:off x="2058" y="2990"/>
                  <a:ext cx="0" cy="480"/>
                </a:xfrm>
                <a:prstGeom prst="line">
                  <a:avLst/>
                </a:prstGeom>
                <a:noFill/>
                <a:ln w="12700" cap="sq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4423" name="Line 55"/>
                <p:cNvSpPr>
                  <a:spLocks noChangeShapeType="1"/>
                </p:cNvSpPr>
                <p:nvPr/>
              </p:nvSpPr>
              <p:spPr bwMode="auto">
                <a:xfrm>
                  <a:off x="4314" y="2990"/>
                  <a:ext cx="0" cy="480"/>
                </a:xfrm>
                <a:prstGeom prst="line">
                  <a:avLst/>
                </a:prstGeom>
                <a:noFill/>
                <a:ln w="12700" cap="sq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4424" name="Line 56"/>
                <p:cNvSpPr>
                  <a:spLocks noChangeShapeType="1"/>
                </p:cNvSpPr>
                <p:nvPr/>
              </p:nvSpPr>
              <p:spPr bwMode="auto">
                <a:xfrm>
                  <a:off x="3498" y="2990"/>
                  <a:ext cx="0" cy="480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4425" name="Text Box 57"/>
              <p:cNvSpPr txBox="1">
                <a:spLocks noChangeArrowheads="1"/>
              </p:cNvSpPr>
              <p:nvPr/>
            </p:nvSpPr>
            <p:spPr bwMode="auto">
              <a:xfrm>
                <a:off x="2106" y="3410"/>
                <a:ext cx="2208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sz="1000">
                    <a:solidFill>
                      <a:srgbClr val="00467F"/>
                    </a:solidFill>
                  </a:rPr>
                  <a:t>IP address of the Default Gateway  	___.___.___.___</a:t>
                </a:r>
              </a:p>
              <a:p>
                <a:r>
                  <a:rPr lang="en-US" sz="1000">
                    <a:solidFill>
                      <a:srgbClr val="00467F"/>
                    </a:solidFill>
                  </a:rPr>
                  <a:t>DNS IP Address			 </a:t>
                </a:r>
                <a:r>
                  <a:rPr lang="en-US" sz="1000" b="1" u="sng">
                    <a:solidFill>
                      <a:srgbClr val="00467F"/>
                    </a:solidFill>
                  </a:rPr>
                  <a:t>202</a:t>
                </a:r>
                <a:r>
                  <a:rPr lang="en-US" sz="1000" b="1">
                    <a:solidFill>
                      <a:srgbClr val="00467F"/>
                    </a:solidFill>
                  </a:rPr>
                  <a:t>. </a:t>
                </a:r>
                <a:r>
                  <a:rPr lang="en-US" sz="1000" b="1" u="sng">
                    <a:solidFill>
                      <a:srgbClr val="00467F"/>
                    </a:solidFill>
                  </a:rPr>
                  <a:t> 54 </a:t>
                </a:r>
                <a:r>
                  <a:rPr lang="en-US" sz="1000" b="1">
                    <a:solidFill>
                      <a:srgbClr val="00467F"/>
                    </a:solidFill>
                  </a:rPr>
                  <a:t>.  </a:t>
                </a:r>
                <a:r>
                  <a:rPr lang="en-US" sz="1000" b="1" u="sng">
                    <a:solidFill>
                      <a:srgbClr val="00467F"/>
                    </a:solidFill>
                  </a:rPr>
                  <a:t>1 </a:t>
                </a:r>
                <a:r>
                  <a:rPr lang="en-US" sz="1000" b="1">
                    <a:solidFill>
                      <a:srgbClr val="00467F"/>
                    </a:solidFill>
                  </a:rPr>
                  <a:t>. </a:t>
                </a:r>
                <a:r>
                  <a:rPr lang="en-US" sz="1000" b="1" u="sng">
                    <a:solidFill>
                      <a:srgbClr val="00467F"/>
                    </a:solidFill>
                  </a:rPr>
                  <a:t>30</a:t>
                </a:r>
              </a:p>
              <a:p>
                <a:r>
                  <a:rPr lang="en-US" sz="1000">
                    <a:solidFill>
                      <a:srgbClr val="00467F"/>
                    </a:solidFill>
                  </a:rPr>
                  <a:t>System Time Zone			______________ </a:t>
                </a:r>
              </a:p>
              <a:p>
                <a:r>
                  <a:rPr lang="en-US" sz="1000">
                    <a:solidFill>
                      <a:srgbClr val="00467F"/>
                    </a:solidFill>
                  </a:rPr>
                  <a:t>System Date and Time			______________</a:t>
                </a:r>
              </a:p>
              <a:p>
                <a:r>
                  <a:rPr lang="en-US" sz="1000">
                    <a:solidFill>
                      <a:srgbClr val="00467F"/>
                    </a:solidFill>
                  </a:rPr>
                  <a:t>Email ID of the administrator 		______________</a:t>
                </a:r>
              </a:p>
              <a:p>
                <a:endParaRPr lang="en-US" sz="1000">
                  <a:solidFill>
                    <a:srgbClr val="00467F"/>
                  </a:solidFill>
                </a:endParaRPr>
              </a:p>
            </p:txBody>
          </p:sp>
        </p:grpSp>
        <p:sp>
          <p:nvSpPr>
            <p:cNvPr id="954426" name="Text Box 58"/>
            <p:cNvSpPr txBox="1">
              <a:spLocks noChangeArrowheads="1"/>
            </p:cNvSpPr>
            <p:nvPr/>
          </p:nvSpPr>
          <p:spPr bwMode="auto">
            <a:xfrm>
              <a:off x="3551" y="3416"/>
              <a:ext cx="768" cy="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sz="1000" b="1">
                  <a:solidFill>
                    <a:srgbClr val="00467F"/>
                  </a:solidFill>
                </a:rPr>
                <a:t>192.168.  0  . 1</a:t>
              </a:r>
            </a:p>
          </p:txBody>
        </p:sp>
      </p:grpSp>
      <p:sp>
        <p:nvSpPr>
          <p:cNvPr id="126011" name="Line 59"/>
          <p:cNvSpPr>
            <a:spLocks noChangeShapeType="1"/>
          </p:cNvSpPr>
          <p:nvPr/>
        </p:nvSpPr>
        <p:spPr bwMode="auto">
          <a:xfrm>
            <a:off x="2382838" y="4100513"/>
            <a:ext cx="1587" cy="393700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012" name="Line 60"/>
          <p:cNvSpPr>
            <a:spLocks noChangeShapeType="1"/>
          </p:cNvSpPr>
          <p:nvPr/>
        </p:nvSpPr>
        <p:spPr bwMode="auto">
          <a:xfrm flipV="1">
            <a:off x="2381250" y="4494213"/>
            <a:ext cx="868363" cy="0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013" name="Line 61"/>
          <p:cNvSpPr>
            <a:spLocks noChangeShapeType="1"/>
          </p:cNvSpPr>
          <p:nvPr/>
        </p:nvSpPr>
        <p:spPr bwMode="auto">
          <a:xfrm flipV="1">
            <a:off x="2493963" y="5302250"/>
            <a:ext cx="762000" cy="0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014" name="Line 62"/>
          <p:cNvSpPr>
            <a:spLocks noChangeShapeType="1"/>
          </p:cNvSpPr>
          <p:nvPr/>
        </p:nvSpPr>
        <p:spPr bwMode="auto">
          <a:xfrm flipH="1">
            <a:off x="2487613" y="5033963"/>
            <a:ext cx="6350" cy="274637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015" name="Line 63"/>
          <p:cNvSpPr>
            <a:spLocks noChangeShapeType="1"/>
          </p:cNvSpPr>
          <p:nvPr/>
        </p:nvSpPr>
        <p:spPr bwMode="auto">
          <a:xfrm flipH="1" flipV="1">
            <a:off x="3243263" y="4481513"/>
            <a:ext cx="0" cy="815975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6016" name="Line 64"/>
          <p:cNvSpPr>
            <a:spLocks noChangeShapeType="1"/>
          </p:cNvSpPr>
          <p:nvPr/>
        </p:nvSpPr>
        <p:spPr bwMode="auto">
          <a:xfrm flipH="1">
            <a:off x="2197100" y="3425825"/>
            <a:ext cx="4763" cy="528638"/>
          </a:xfrm>
          <a:prstGeom prst="line">
            <a:avLst/>
          </a:prstGeom>
          <a:noFill/>
          <a:ln w="28575">
            <a:solidFill>
              <a:srgbClr val="00467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5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4.81481E-6 L 0.00208 0.1069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6146 0.02497 L -2.5E-6 0.0249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73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60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2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25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/>
      <p:bldP spid="125956" grpId="0"/>
      <p:bldP spid="125976" grpId="0" animBg="1"/>
      <p:bldP spid="125977" grpId="0" animBg="1"/>
      <p:bldP spid="125978" grpId="0" animBg="1"/>
      <p:bldP spid="125979" grpId="0" animBg="1"/>
      <p:bldP spid="126011" grpId="0" animBg="1"/>
      <p:bldP spid="126012" grpId="0" animBg="1"/>
      <p:bldP spid="126013" grpId="0" animBg="1"/>
      <p:bldP spid="126014" grpId="0" animBg="1"/>
      <p:bldP spid="126015" grpId="0" animBg="1"/>
      <p:bldP spid="1260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4495800"/>
          </a:xfrm>
        </p:spPr>
        <p:txBody>
          <a:bodyPr/>
          <a:lstStyle/>
          <a:p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lửa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lửa</a:t>
            </a:r>
            <a:r>
              <a:rPr lang="en-US" dirty="0"/>
              <a:t>?</a:t>
            </a:r>
          </a:p>
          <a:p>
            <a:r>
              <a:rPr lang="en-US"/>
              <a:t>Mô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lửa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1219201"/>
            <a:ext cx="2667000" cy="29749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duyn@uit.edu.vn</a:t>
            </a:r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7810500" y="6492875"/>
            <a:ext cx="1333500" cy="365125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70CCF1-686E-4600-A368-85DF3E08988D}" type="datetime1">
              <a:rPr lang="en-US" smtClean="0"/>
              <a:pPr/>
              <a:t>10/20/2021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748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28575" y="666750"/>
            <a:ext cx="91154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/>
            <a:r>
              <a:rPr lang="en-US" sz="2000">
                <a:solidFill>
                  <a:srgbClr val="00467F"/>
                </a:solidFill>
              </a:rPr>
              <a:t>Zone information when Cyberoam is in Transparent mode</a:t>
            </a:r>
          </a:p>
        </p:txBody>
      </p:sp>
      <p:sp>
        <p:nvSpPr>
          <p:cNvPr id="956419" name="Text Box 66"/>
          <p:cNvSpPr txBox="1">
            <a:spLocks noChangeArrowheads="1"/>
          </p:cNvSpPr>
          <p:nvPr/>
        </p:nvSpPr>
        <p:spPr bwMode="auto">
          <a:xfrm>
            <a:off x="3048000" y="3473450"/>
            <a:ext cx="1368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>
                <a:solidFill>
                  <a:srgbClr val="00467F"/>
                </a:solidFill>
              </a:rPr>
              <a:t>LOCAL Zone</a:t>
            </a:r>
          </a:p>
        </p:txBody>
      </p:sp>
      <p:sp>
        <p:nvSpPr>
          <p:cNvPr id="956420" name="Text Box 67"/>
          <p:cNvSpPr txBox="1">
            <a:spLocks noChangeArrowheads="1"/>
          </p:cNvSpPr>
          <p:nvPr/>
        </p:nvSpPr>
        <p:spPr bwMode="auto">
          <a:xfrm>
            <a:off x="500063" y="2667000"/>
            <a:ext cx="1176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>
                <a:solidFill>
                  <a:srgbClr val="00467F"/>
                </a:solidFill>
              </a:rPr>
              <a:t>WAN Zone</a:t>
            </a:r>
          </a:p>
        </p:txBody>
      </p:sp>
      <p:sp>
        <p:nvSpPr>
          <p:cNvPr id="956421" name="Text Box 68"/>
          <p:cNvSpPr txBox="1">
            <a:spLocks noChangeArrowheads="1"/>
          </p:cNvSpPr>
          <p:nvPr/>
        </p:nvSpPr>
        <p:spPr bwMode="auto">
          <a:xfrm>
            <a:off x="579438" y="3733800"/>
            <a:ext cx="1096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>
                <a:solidFill>
                  <a:srgbClr val="00467F"/>
                </a:solidFill>
              </a:rPr>
              <a:t>LAN Zone</a:t>
            </a:r>
          </a:p>
        </p:txBody>
      </p:sp>
      <p:graphicFrame>
        <p:nvGraphicFramePr>
          <p:cNvPr id="956422" name="Object 69"/>
          <p:cNvGraphicFramePr>
            <a:graphicFrameLocks noChangeAspect="1"/>
          </p:cNvGraphicFramePr>
          <p:nvPr/>
        </p:nvGraphicFramePr>
        <p:xfrm>
          <a:off x="228600" y="1066800"/>
          <a:ext cx="3448050" cy="521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3566160" imgH="5230978" progId="Visio.Drawing.11">
                  <p:embed/>
                </p:oleObj>
              </mc:Choice>
              <mc:Fallback>
                <p:oleObj name="Visio" r:id="rId4" imgW="3566160" imgH="5230978" progId="Visio.Drawing.11">
                  <p:embed/>
                  <p:pic>
                    <p:nvPicPr>
                      <p:cNvPr id="956422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3448050" cy="521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6423" name="Text Box 70"/>
          <p:cNvSpPr txBox="1">
            <a:spLocks noChangeArrowheads="1"/>
          </p:cNvSpPr>
          <p:nvPr/>
        </p:nvSpPr>
        <p:spPr bwMode="auto">
          <a:xfrm>
            <a:off x="4652963" y="1447800"/>
            <a:ext cx="3482975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>
                <a:solidFill>
                  <a:srgbClr val="00467F"/>
                </a:solidFill>
              </a:rPr>
              <a:t>Cyberoam in transparent mode have</a:t>
            </a:r>
          </a:p>
          <a:p>
            <a:r>
              <a:rPr lang="en-US" sz="1600">
                <a:solidFill>
                  <a:srgbClr val="00467F"/>
                </a:solidFill>
              </a:rPr>
              <a:t>three default zone</a:t>
            </a:r>
          </a:p>
          <a:p>
            <a:endParaRPr lang="en-US" sz="1600">
              <a:solidFill>
                <a:srgbClr val="00467F"/>
              </a:solidFill>
            </a:endParaRPr>
          </a:p>
          <a:p>
            <a:r>
              <a:rPr lang="en-US" sz="1600" b="1">
                <a:solidFill>
                  <a:srgbClr val="00467F"/>
                </a:solidFill>
              </a:rPr>
              <a:t>LAN Zone</a:t>
            </a:r>
            <a:r>
              <a:rPr lang="en-US" sz="1600">
                <a:solidFill>
                  <a:srgbClr val="00467F"/>
                </a:solidFill>
              </a:rPr>
              <a:t>: Network connected</a:t>
            </a:r>
          </a:p>
          <a:p>
            <a:r>
              <a:rPr lang="en-US" sz="1600">
                <a:solidFill>
                  <a:srgbClr val="00467F"/>
                </a:solidFill>
              </a:rPr>
              <a:t>to LAN interface of Cyberoam</a:t>
            </a:r>
          </a:p>
          <a:p>
            <a:endParaRPr lang="en-US" sz="1600">
              <a:solidFill>
                <a:srgbClr val="00467F"/>
              </a:solidFill>
            </a:endParaRPr>
          </a:p>
          <a:p>
            <a:r>
              <a:rPr lang="en-US" sz="1600" b="1">
                <a:solidFill>
                  <a:srgbClr val="00467F"/>
                </a:solidFill>
              </a:rPr>
              <a:t>WAN Zone</a:t>
            </a:r>
            <a:r>
              <a:rPr lang="en-US" sz="1600">
                <a:solidFill>
                  <a:srgbClr val="00467F"/>
                </a:solidFill>
              </a:rPr>
              <a:t>: Network connected</a:t>
            </a:r>
          </a:p>
          <a:p>
            <a:r>
              <a:rPr lang="en-US" sz="1600">
                <a:solidFill>
                  <a:srgbClr val="00467F"/>
                </a:solidFill>
              </a:rPr>
              <a:t>to WAN interface of Cyberoam</a:t>
            </a:r>
          </a:p>
          <a:p>
            <a:endParaRPr lang="en-US" sz="1600">
              <a:solidFill>
                <a:srgbClr val="00467F"/>
              </a:solidFill>
            </a:endParaRPr>
          </a:p>
          <a:p>
            <a:r>
              <a:rPr lang="en-US" sz="1600" b="1">
                <a:solidFill>
                  <a:srgbClr val="00467F"/>
                </a:solidFill>
              </a:rPr>
              <a:t>Local Zone</a:t>
            </a:r>
            <a:r>
              <a:rPr lang="en-US" sz="1600">
                <a:solidFill>
                  <a:srgbClr val="00467F"/>
                </a:solidFill>
              </a:rPr>
              <a:t>: IP Address assigned</a:t>
            </a:r>
          </a:p>
          <a:p>
            <a:r>
              <a:rPr lang="en-US" sz="1600">
                <a:solidFill>
                  <a:srgbClr val="00467F"/>
                </a:solidFill>
              </a:rPr>
              <a:t>on the Bridge Interface falls under</a:t>
            </a:r>
          </a:p>
          <a:p>
            <a:r>
              <a:rPr lang="en-US" sz="1600">
                <a:solidFill>
                  <a:srgbClr val="00467F"/>
                </a:solidFill>
              </a:rPr>
              <a:t>Local Zone</a:t>
            </a:r>
          </a:p>
          <a:p>
            <a:r>
              <a:rPr lang="en-US" sz="2400">
                <a:solidFill>
                  <a:srgbClr val="00467F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42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859F6E-81F9-4FEF-9A8F-F18816BBA8EC}" type="slidenum">
              <a:rPr lang="en-US" sz="12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483" name="WordArt 3"/>
          <p:cNvSpPr>
            <a:spLocks noChangeArrowheads="1" noChangeShapeType="1" noTextEdit="1"/>
          </p:cNvSpPr>
          <p:nvPr/>
        </p:nvSpPr>
        <p:spPr bwMode="gray">
          <a:xfrm>
            <a:off x="2362200" y="3048000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Question ???</a:t>
            </a:r>
          </a:p>
        </p:txBody>
      </p:sp>
    </p:spTree>
    <p:extLst>
      <p:ext uri="{BB962C8B-B14F-4D97-AF65-F5344CB8AC3E}">
        <p14:creationId xmlns:p14="http://schemas.microsoft.com/office/powerpoint/2010/main" val="95126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4495800"/>
          </a:xfrm>
        </p:spPr>
        <p:txBody>
          <a:bodyPr/>
          <a:lstStyle/>
          <a:p>
            <a:r>
              <a:rPr lang="en-US" b="1" dirty="0" err="1"/>
              <a:t>Tường</a:t>
            </a:r>
            <a:r>
              <a:rPr lang="en-US" b="1" dirty="0"/>
              <a:t> </a:t>
            </a:r>
            <a:r>
              <a:rPr lang="en-US" b="1" dirty="0" err="1"/>
              <a:t>lửa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r>
              <a:rPr lang="en-US" b="1" dirty="0"/>
              <a:t>?</a:t>
            </a:r>
          </a:p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lửa</a:t>
            </a:r>
            <a:r>
              <a:rPr lang="en-US" dirty="0"/>
              <a:t>?</a:t>
            </a:r>
          </a:p>
          <a:p>
            <a:r>
              <a:rPr lang="en-US"/>
              <a:t>Mô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lửa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1219201"/>
            <a:ext cx="2667000" cy="29749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duyn@uit.edu.vn</a:t>
            </a:r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7810500" y="6492875"/>
            <a:ext cx="1333500" cy="365125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70CCF1-686E-4600-A368-85DF3E08988D}" type="datetime1">
              <a:rPr lang="en-US" smtClean="0"/>
              <a:pPr/>
              <a:t>10/20/2021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8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Tường</a:t>
            </a:r>
            <a:r>
              <a:rPr lang="en-US" b="1" dirty="0"/>
              <a:t> </a:t>
            </a:r>
            <a:r>
              <a:rPr lang="en-US" b="1" dirty="0" err="1"/>
              <a:t>lửa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4495800"/>
          </a:xfrm>
        </p:spPr>
        <p:txBody>
          <a:bodyPr/>
          <a:lstStyle/>
          <a:p>
            <a:pPr algn="just"/>
            <a:r>
              <a:rPr lang="en-US" dirty="0"/>
              <a:t>Firewall hay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Lửa</a:t>
            </a:r>
            <a:r>
              <a:rPr lang="en-US" dirty="0"/>
              <a:t>. </a:t>
            </a:r>
            <a:r>
              <a:rPr lang="en-US" i="1" dirty="0" err="1"/>
              <a:t>Là</a:t>
            </a:r>
            <a:r>
              <a:rPr lang="en-US" i="1" dirty="0"/>
              <a:t> </a:t>
            </a:r>
            <a:r>
              <a:rPr lang="en-US" i="1" dirty="0" err="1"/>
              <a:t>thiết</a:t>
            </a:r>
            <a:r>
              <a:rPr lang="en-US" i="1" dirty="0"/>
              <a:t> </a:t>
            </a:r>
            <a:r>
              <a:rPr lang="en-US" i="1" dirty="0" err="1"/>
              <a:t>bị</a:t>
            </a:r>
            <a:r>
              <a:rPr lang="en-US" i="1" dirty="0"/>
              <a:t>, </a:t>
            </a:r>
            <a:r>
              <a:rPr lang="en-US" i="1" dirty="0" err="1"/>
              <a:t>ỏa</a:t>
            </a:r>
            <a:r>
              <a:rPr lang="en-US" i="1" dirty="0"/>
              <a:t> </a:t>
            </a:r>
            <a:r>
              <a:rPr lang="en-US" i="1" dirty="0" err="1"/>
              <a:t>hóa</a:t>
            </a:r>
            <a:r>
              <a:rPr lang="en-US" i="1" dirty="0"/>
              <a:t> hay </a:t>
            </a:r>
            <a:r>
              <a:rPr lang="en-US" i="1" dirty="0" err="1"/>
              <a:t>phần</a:t>
            </a:r>
            <a:r>
              <a:rPr lang="en-US" i="1" dirty="0"/>
              <a:t> </a:t>
            </a:r>
            <a:r>
              <a:rPr lang="en-US" i="1" dirty="0" err="1"/>
              <a:t>mềm</a:t>
            </a:r>
            <a:r>
              <a:rPr lang="en-US" i="1" dirty="0"/>
              <a:t> </a:t>
            </a:r>
            <a:r>
              <a:rPr lang="en-US" i="1" dirty="0" err="1"/>
              <a:t>bảo</a:t>
            </a:r>
            <a:r>
              <a:rPr lang="en-US" i="1" dirty="0"/>
              <a:t> </a:t>
            </a:r>
            <a:r>
              <a:rPr lang="en-US" i="1" dirty="0" err="1"/>
              <a:t>mật</a:t>
            </a:r>
            <a:r>
              <a:rPr lang="en-US" i="1" dirty="0"/>
              <a:t> </a:t>
            </a:r>
            <a:r>
              <a:rPr lang="en-US" i="1" dirty="0" err="1"/>
              <a:t>được</a:t>
            </a:r>
            <a:r>
              <a:rPr lang="en-US" i="1" dirty="0"/>
              <a:t> </a:t>
            </a:r>
            <a:r>
              <a:rPr lang="en-US" i="1" dirty="0" err="1"/>
              <a:t>sử</a:t>
            </a:r>
            <a:r>
              <a:rPr lang="en-US" i="1" dirty="0"/>
              <a:t> </a:t>
            </a:r>
            <a:r>
              <a:rPr lang="en-US" i="1" dirty="0" err="1"/>
              <a:t>dụng</a:t>
            </a:r>
            <a:r>
              <a:rPr lang="en-US" i="1" dirty="0"/>
              <a:t> </a:t>
            </a:r>
            <a:r>
              <a:rPr lang="en-US" i="1" dirty="0" err="1"/>
              <a:t>để</a:t>
            </a:r>
            <a:r>
              <a:rPr lang="en-US" i="1" dirty="0"/>
              <a:t> quản </a:t>
            </a:r>
            <a:r>
              <a:rPr lang="en-US" i="1" dirty="0" err="1"/>
              <a:t>lý</a:t>
            </a:r>
            <a:r>
              <a:rPr lang="en-US" i="1" dirty="0"/>
              <a:t> </a:t>
            </a:r>
            <a:r>
              <a:rPr lang="en-US" i="1" dirty="0" err="1"/>
              <a:t>luồng</a:t>
            </a:r>
            <a:r>
              <a:rPr lang="en-US" i="1" dirty="0"/>
              <a:t> </a:t>
            </a:r>
            <a:r>
              <a:rPr lang="en-US" i="1" dirty="0" err="1"/>
              <a:t>gói</a:t>
            </a:r>
            <a:r>
              <a:rPr lang="en-US" i="1" dirty="0"/>
              <a:t> tin qua </a:t>
            </a:r>
            <a:r>
              <a:rPr lang="en-US" i="1" dirty="0" err="1"/>
              <a:t>nó</a:t>
            </a:r>
            <a:r>
              <a:rPr lang="en-US" i="1" dirty="0"/>
              <a:t> : </a:t>
            </a:r>
            <a:r>
              <a:rPr lang="en-US" i="1" dirty="0" err="1"/>
              <a:t>cho</a:t>
            </a:r>
            <a:r>
              <a:rPr lang="en-US" i="1" dirty="0"/>
              <a:t> </a:t>
            </a:r>
            <a:r>
              <a:rPr lang="en-US" i="1" dirty="0" err="1"/>
              <a:t>phép</a:t>
            </a:r>
            <a:r>
              <a:rPr lang="en-US" i="1" dirty="0"/>
              <a:t> (permit) hay </a:t>
            </a:r>
            <a:r>
              <a:rPr lang="en-US" i="1" dirty="0" err="1"/>
              <a:t>cấm</a:t>
            </a:r>
            <a:r>
              <a:rPr lang="en-US" i="1" dirty="0"/>
              <a:t> (deny).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1219201"/>
            <a:ext cx="2667000" cy="29749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duyn@uit.edu.vn</a:t>
            </a:r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7810500" y="6492875"/>
            <a:ext cx="1333500" cy="365125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70CCF1-686E-4600-A368-85DF3E08988D}" type="datetime1">
              <a:rPr lang="en-US" smtClean="0"/>
              <a:pPr/>
              <a:t>10/20/2021</a:t>
            </a:fld>
            <a:endParaRPr lang="en-US" dirty="0"/>
          </a:p>
        </p:txBody>
      </p:sp>
      <p:pic>
        <p:nvPicPr>
          <p:cNvPr id="1026" name="Picture 2" descr="http://www.samnetworks.co.uk/site/images/products_serv/Firewall_networking_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724" y="3337720"/>
            <a:ext cx="7162800" cy="3337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03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4495800"/>
          </a:xfrm>
        </p:spPr>
        <p:txBody>
          <a:bodyPr/>
          <a:lstStyle/>
          <a:p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lửa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b="1" dirty="0" err="1"/>
              <a:t>Phân</a:t>
            </a:r>
            <a:r>
              <a:rPr lang="en-US" b="1" dirty="0"/>
              <a:t> </a:t>
            </a:r>
            <a:r>
              <a:rPr lang="en-US" b="1" dirty="0" err="1"/>
              <a:t>loại</a:t>
            </a:r>
            <a:r>
              <a:rPr lang="en-US" b="1" dirty="0"/>
              <a:t> </a:t>
            </a:r>
            <a:r>
              <a:rPr lang="en-US" b="1" dirty="0" err="1"/>
              <a:t>tường</a:t>
            </a:r>
            <a:r>
              <a:rPr lang="en-US" b="1" dirty="0"/>
              <a:t> </a:t>
            </a:r>
            <a:r>
              <a:rPr lang="en-US" b="1" dirty="0" err="1"/>
              <a:t>lửa</a:t>
            </a:r>
            <a:r>
              <a:rPr lang="en-US" b="1" dirty="0"/>
              <a:t>?</a:t>
            </a:r>
          </a:p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lửa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?</a:t>
            </a:r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lửa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1219201"/>
            <a:ext cx="2667000" cy="29749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duyn@uit.edu.vn</a:t>
            </a:r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7810500" y="6492875"/>
            <a:ext cx="1333500" cy="365125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70CCF1-686E-4600-A368-85DF3E08988D}" type="datetime1">
              <a:rPr lang="en-US" smtClean="0"/>
              <a:pPr/>
              <a:t>10/20/2021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51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lửa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4495800"/>
          </a:xfrm>
        </p:spPr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mạng</a:t>
            </a:r>
          </a:p>
          <a:p>
            <a:pPr lvl="1"/>
            <a:r>
              <a:rPr lang="en-US" dirty="0"/>
              <a:t>Checkpoint, Cisco ASA, </a:t>
            </a:r>
            <a:r>
              <a:rPr lang="en-US" dirty="0" err="1"/>
              <a:t>Astaro</a:t>
            </a:r>
            <a:r>
              <a:rPr lang="en-US" dirty="0"/>
              <a:t>, </a:t>
            </a:r>
            <a:r>
              <a:rPr lang="en-US" dirty="0" err="1"/>
              <a:t>Cyberoam</a:t>
            </a:r>
            <a:r>
              <a:rPr lang="en-US" dirty="0"/>
              <a:t>,…</a:t>
            </a:r>
          </a:p>
          <a:p>
            <a:pPr marL="365760" lvl="1" indent="0">
              <a:buNone/>
            </a:pPr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: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/>
            <a:r>
              <a:rPr lang="en-US" dirty="0"/>
              <a:t>ISA Server, </a:t>
            </a:r>
            <a:r>
              <a:rPr lang="en-US" dirty="0" err="1"/>
              <a:t>IPCop</a:t>
            </a:r>
            <a:r>
              <a:rPr lang="en-US" dirty="0"/>
              <a:t>, </a:t>
            </a:r>
            <a:r>
              <a:rPr lang="en-US" dirty="0" err="1"/>
              <a:t>Smoothwall</a:t>
            </a:r>
            <a:r>
              <a:rPr lang="en-US" dirty="0"/>
              <a:t>, </a:t>
            </a:r>
            <a:r>
              <a:rPr lang="en-US" dirty="0" err="1"/>
              <a:t>Pfsense</a:t>
            </a:r>
            <a:r>
              <a:rPr lang="en-US" dirty="0"/>
              <a:t>,…</a:t>
            </a:r>
          </a:p>
          <a:p>
            <a:endParaRPr lang="en-US" dirty="0"/>
          </a:p>
          <a:p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  <a:p>
            <a:pPr lvl="1"/>
            <a:r>
              <a:rPr lang="en-US" dirty="0"/>
              <a:t>SOPHOS, Palo Alto,…..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1219201"/>
            <a:ext cx="2667000" cy="29749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duyn@uit.edu.vn</a:t>
            </a:r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7810500" y="6492875"/>
            <a:ext cx="1333500" cy="365125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70CCF1-686E-4600-A368-85DF3E08988D}" type="datetime1">
              <a:rPr lang="en-US" smtClean="0"/>
              <a:pPr/>
              <a:t>10/20/2021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37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lửa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1219201"/>
            <a:ext cx="2667000" cy="29749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duyn@uit.edu.vn</a:t>
            </a:r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7810500" y="6492875"/>
            <a:ext cx="1333500" cy="365125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70CCF1-686E-4600-A368-85DF3E08988D}" type="datetime1">
              <a:rPr lang="en-US" smtClean="0"/>
              <a:pPr/>
              <a:t>10/20/2021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524000"/>
            <a:ext cx="8077200" cy="51054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dirty="0"/>
              <a:t>Firewall </a:t>
            </a:r>
            <a:r>
              <a:rPr lang="en-US" sz="2900" dirty="0" err="1"/>
              <a:t>hoạt</a:t>
            </a:r>
            <a:r>
              <a:rPr lang="en-US" sz="2900" dirty="0"/>
              <a:t> </a:t>
            </a:r>
            <a:r>
              <a:rPr lang="en-US" sz="2900" dirty="0" err="1"/>
              <a:t>động</a:t>
            </a:r>
            <a:r>
              <a:rPr lang="en-US" sz="2900" dirty="0"/>
              <a:t> ở </a:t>
            </a:r>
            <a:r>
              <a:rPr lang="en-US" sz="2900" dirty="0" err="1"/>
              <a:t>những</a:t>
            </a:r>
            <a:r>
              <a:rPr lang="en-US" sz="2900" dirty="0"/>
              <a:t> </a:t>
            </a:r>
            <a:r>
              <a:rPr lang="en-US" sz="2900" dirty="0" err="1"/>
              <a:t>lớp</a:t>
            </a:r>
            <a:r>
              <a:rPr lang="en-US" sz="2900" dirty="0"/>
              <a:t> </a:t>
            </a:r>
            <a:r>
              <a:rPr lang="en-US" sz="2900" dirty="0" err="1"/>
              <a:t>nào</a:t>
            </a:r>
            <a:r>
              <a:rPr lang="en-US" sz="2900" dirty="0"/>
              <a:t> </a:t>
            </a:r>
            <a:r>
              <a:rPr lang="en-US" sz="2900" dirty="0" err="1"/>
              <a:t>trong</a:t>
            </a:r>
            <a:r>
              <a:rPr lang="en-US" sz="2900" dirty="0"/>
              <a:t> </a:t>
            </a:r>
            <a:r>
              <a:rPr lang="en-US" sz="2900" dirty="0" err="1"/>
              <a:t>mô</a:t>
            </a:r>
            <a:r>
              <a:rPr lang="en-US" sz="2900" dirty="0"/>
              <a:t> </a:t>
            </a:r>
            <a:r>
              <a:rPr lang="en-US" sz="2900" dirty="0" err="1"/>
              <a:t>hình</a:t>
            </a:r>
            <a:r>
              <a:rPr lang="en-US" sz="2900" dirty="0"/>
              <a:t> OSI ???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2800" dirty="0"/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514600"/>
            <a:ext cx="3200400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90800"/>
            <a:ext cx="4419600" cy="392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70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lửa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4495800"/>
          </a:xfrm>
        </p:spPr>
        <p:txBody>
          <a:bodyPr/>
          <a:lstStyle/>
          <a:p>
            <a:pPr algn="just"/>
            <a:r>
              <a:rPr lang="en-US" sz="2900" b="1" dirty="0" err="1"/>
              <a:t>Cả</a:t>
            </a:r>
            <a:r>
              <a:rPr lang="en-US" sz="2900" b="1" dirty="0"/>
              <a:t> Personal Firewall </a:t>
            </a:r>
            <a:r>
              <a:rPr lang="en-US" sz="2900" dirty="0" err="1"/>
              <a:t>và</a:t>
            </a:r>
            <a:r>
              <a:rPr lang="en-US" sz="2900" dirty="0"/>
              <a:t> </a:t>
            </a:r>
            <a:r>
              <a:rPr lang="en-US" sz="2900" b="1" dirty="0"/>
              <a:t>Network Firewall</a:t>
            </a:r>
            <a:r>
              <a:rPr lang="en-US" sz="2900" dirty="0"/>
              <a:t>  </a:t>
            </a:r>
            <a:r>
              <a:rPr lang="en-US" sz="2900" dirty="0" err="1"/>
              <a:t>được</a:t>
            </a:r>
            <a:r>
              <a:rPr lang="en-US" sz="2900" dirty="0"/>
              <a:t> chia </a:t>
            </a:r>
            <a:r>
              <a:rPr lang="en-US" sz="2900" dirty="0" err="1"/>
              <a:t>làm</a:t>
            </a:r>
            <a:r>
              <a:rPr lang="en-US" sz="2900" dirty="0"/>
              <a:t> 3 </a:t>
            </a:r>
            <a:r>
              <a:rPr lang="en-US" sz="2900" dirty="0" err="1"/>
              <a:t>loại</a:t>
            </a:r>
            <a:r>
              <a:rPr lang="en-US" sz="2900" dirty="0"/>
              <a:t> </a:t>
            </a:r>
            <a:r>
              <a:rPr lang="en-US" sz="2900" dirty="0" err="1"/>
              <a:t>chính</a:t>
            </a:r>
            <a:r>
              <a:rPr lang="en-US" sz="2900" dirty="0"/>
              <a:t> :</a:t>
            </a:r>
          </a:p>
          <a:p>
            <a:pPr lvl="1" algn="just"/>
            <a:r>
              <a:rPr lang="en-US" b="1" dirty="0"/>
              <a:t>Simple Packet Filter Firewalls</a:t>
            </a:r>
          </a:p>
          <a:p>
            <a:pPr lvl="1" algn="just"/>
            <a:r>
              <a:rPr lang="en-US" b="1" dirty="0" err="1"/>
              <a:t>Stateful</a:t>
            </a:r>
            <a:r>
              <a:rPr lang="en-US" b="1" dirty="0"/>
              <a:t> Packet Filter Firewalls</a:t>
            </a:r>
          </a:p>
          <a:p>
            <a:pPr lvl="1" algn="just"/>
            <a:r>
              <a:rPr lang="en-US" b="1" dirty="0"/>
              <a:t>Application Level Firewalls</a:t>
            </a:r>
          </a:p>
          <a:p>
            <a:pPr lvl="1"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1219201"/>
            <a:ext cx="2667000" cy="29749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duyn@uit.edu.vn</a:t>
            </a:r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7810500" y="6492875"/>
            <a:ext cx="1333500" cy="365125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70CCF1-686E-4600-A368-85DF3E08988D}" type="datetime1">
              <a:rPr lang="en-US" smtClean="0"/>
              <a:pPr/>
              <a:t>10/20/2021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94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lửa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44958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Simple Packet Filter Firewalls</a:t>
            </a:r>
          </a:p>
          <a:p>
            <a:pPr lvl="1" algn="just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qua firewall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(Rule)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hay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chối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:	</a:t>
            </a:r>
          </a:p>
          <a:p>
            <a:pPr lvl="2"/>
            <a:r>
              <a:rPr lang="en-US" sz="2400" dirty="0"/>
              <a:t>IP </a:t>
            </a:r>
            <a:r>
              <a:rPr lang="en-US" sz="2400" dirty="0" err="1"/>
              <a:t>Nguồn</a:t>
            </a:r>
            <a:endParaRPr lang="en-US" sz="2400" dirty="0"/>
          </a:p>
          <a:p>
            <a:pPr lvl="2"/>
            <a:r>
              <a:rPr lang="en-US" sz="2400" dirty="0"/>
              <a:t>IP </a:t>
            </a:r>
            <a:r>
              <a:rPr lang="en-US" sz="2400" dirty="0" err="1"/>
              <a:t>Đích</a:t>
            </a:r>
            <a:endParaRPr lang="en-US" sz="2400" dirty="0"/>
          </a:p>
          <a:p>
            <a:pPr lvl="2"/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endParaRPr lang="en-US" sz="2400" dirty="0"/>
          </a:p>
          <a:p>
            <a:pPr lvl="2"/>
            <a:r>
              <a:rPr lang="en-US" sz="2400" dirty="0"/>
              <a:t>Port </a:t>
            </a:r>
            <a:r>
              <a:rPr lang="en-US" sz="2400" dirty="0" err="1"/>
              <a:t>Nguồn</a:t>
            </a:r>
            <a:endParaRPr lang="en-US" sz="2400" dirty="0"/>
          </a:p>
          <a:p>
            <a:pPr lvl="2"/>
            <a:r>
              <a:rPr lang="en-US" sz="2400" dirty="0"/>
              <a:t>Port </a:t>
            </a:r>
            <a:r>
              <a:rPr lang="en-US" sz="2400" dirty="0" err="1"/>
              <a:t>Đích</a:t>
            </a:r>
            <a:endParaRPr lang="en-US" sz="2400" dirty="0"/>
          </a:p>
          <a:p>
            <a:pPr lvl="1"/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ở Layer 2 </a:t>
            </a:r>
            <a:r>
              <a:rPr lang="en-US" dirty="0" err="1"/>
              <a:t>và</a:t>
            </a:r>
            <a:r>
              <a:rPr lang="en-US" dirty="0"/>
              <a:t> Layer 3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D93096-5B34-4342-9326-69289CEAE4C2}" type="slidenum">
              <a:rPr lang="en-US" smtClean="0"/>
              <a:pPr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1219201"/>
            <a:ext cx="2667000" cy="29749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duyn@uit.edu.vn</a:t>
            </a:r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7810500" y="6492875"/>
            <a:ext cx="1333500" cy="365125"/>
          </a:xfrm>
          <a:prstGeom prst="rect">
            <a:avLst/>
          </a:prstGeom>
        </p:spPr>
        <p:txBody>
          <a:bodyPr vert="horz" anchor="ctr" anchorCtr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70CCF1-686E-4600-A368-85DF3E08988D}" type="datetime1">
              <a:rPr lang="en-US" smtClean="0"/>
              <a:pPr/>
              <a:t>10/20/2021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349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udent presentatio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34D3FD-D06A-455F-9219-F6CA2F50DB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 for college course (textbook design)</Template>
  <TotalTime>0</TotalTime>
  <Words>959</Words>
  <Application>Microsoft Office PowerPoint</Application>
  <PresentationFormat>On-screen Show (4:3)</PresentationFormat>
  <Paragraphs>216</Paragraphs>
  <Slides>21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Times New Roman</vt:lpstr>
      <vt:lpstr>Tw Cen MT</vt:lpstr>
      <vt:lpstr>Verdana</vt:lpstr>
      <vt:lpstr>Wingdings</vt:lpstr>
      <vt:lpstr>Wingdings 2</vt:lpstr>
      <vt:lpstr>Student presentation</vt:lpstr>
      <vt:lpstr>Visio</vt:lpstr>
      <vt:lpstr>Chương 4 tường lửa</vt:lpstr>
      <vt:lpstr>Nội dung</vt:lpstr>
      <vt:lpstr>Nội dung</vt:lpstr>
      <vt:lpstr>Tường lửa là gì</vt:lpstr>
      <vt:lpstr>Nội dung</vt:lpstr>
      <vt:lpstr>Phân loại tường lửa</vt:lpstr>
      <vt:lpstr>Phân loại tường lửa</vt:lpstr>
      <vt:lpstr>Phân loại tường lửa</vt:lpstr>
      <vt:lpstr>Phân loại tường lửa</vt:lpstr>
      <vt:lpstr>Phân loại tường lửa</vt:lpstr>
      <vt:lpstr>Phân loại tường lửa</vt:lpstr>
      <vt:lpstr>Phân loại tường lửa</vt:lpstr>
      <vt:lpstr>Phân loại tường lửa</vt:lpstr>
      <vt:lpstr>Phân loại tường lửa</vt:lpstr>
      <vt:lpstr>Nội dung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2014-09-06T12:50:53Z</dcterms:created>
  <dcterms:modified xsi:type="dcterms:W3CDTF">2021-10-20T00:39:21Z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