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3" r:id="rId1"/>
  </p:sldMasterIdLst>
  <p:notesMasterIdLst>
    <p:notesMasterId r:id="rId72"/>
  </p:notesMasterIdLst>
  <p:handoutMasterIdLst>
    <p:handoutMasterId r:id="rId73"/>
  </p:handoutMasterIdLst>
  <p:sldIdLst>
    <p:sldId id="747" r:id="rId2"/>
    <p:sldId id="943" r:id="rId3"/>
    <p:sldId id="1000" r:id="rId4"/>
    <p:sldId id="1001" r:id="rId5"/>
    <p:sldId id="1002" r:id="rId6"/>
    <p:sldId id="1003" r:id="rId7"/>
    <p:sldId id="1004" r:id="rId8"/>
    <p:sldId id="1005" r:id="rId9"/>
    <p:sldId id="1006" r:id="rId10"/>
    <p:sldId id="1007" r:id="rId11"/>
    <p:sldId id="1008" r:id="rId12"/>
    <p:sldId id="944" r:id="rId13"/>
    <p:sldId id="729" r:id="rId14"/>
    <p:sldId id="945" r:id="rId15"/>
    <p:sldId id="946" r:id="rId16"/>
    <p:sldId id="948" r:id="rId17"/>
    <p:sldId id="947" r:id="rId18"/>
    <p:sldId id="949" r:id="rId19"/>
    <p:sldId id="950" r:id="rId20"/>
    <p:sldId id="951" r:id="rId21"/>
    <p:sldId id="953" r:id="rId22"/>
    <p:sldId id="952" r:id="rId23"/>
    <p:sldId id="956" r:id="rId24"/>
    <p:sldId id="957" r:id="rId25"/>
    <p:sldId id="958" r:id="rId26"/>
    <p:sldId id="955" r:id="rId27"/>
    <p:sldId id="959" r:id="rId28"/>
    <p:sldId id="960" r:id="rId29"/>
    <p:sldId id="961" r:id="rId30"/>
    <p:sldId id="962" r:id="rId31"/>
    <p:sldId id="966" r:id="rId32"/>
    <p:sldId id="965" r:id="rId33"/>
    <p:sldId id="963" r:id="rId34"/>
    <p:sldId id="964" r:id="rId35"/>
    <p:sldId id="1009" r:id="rId36"/>
    <p:sldId id="967" r:id="rId37"/>
    <p:sldId id="1010" r:id="rId38"/>
    <p:sldId id="1011" r:id="rId39"/>
    <p:sldId id="968" r:id="rId40"/>
    <p:sldId id="976" r:id="rId41"/>
    <p:sldId id="969" r:id="rId42"/>
    <p:sldId id="970" r:id="rId43"/>
    <p:sldId id="971" r:id="rId44"/>
    <p:sldId id="972" r:id="rId45"/>
    <p:sldId id="973" r:id="rId46"/>
    <p:sldId id="974" r:id="rId47"/>
    <p:sldId id="977" r:id="rId48"/>
    <p:sldId id="975" r:id="rId49"/>
    <p:sldId id="978" r:id="rId50"/>
    <p:sldId id="979" r:id="rId51"/>
    <p:sldId id="982" r:id="rId52"/>
    <p:sldId id="980" r:id="rId53"/>
    <p:sldId id="981" r:id="rId54"/>
    <p:sldId id="983" r:id="rId55"/>
    <p:sldId id="984" r:id="rId56"/>
    <p:sldId id="985" r:id="rId57"/>
    <p:sldId id="986" r:id="rId58"/>
    <p:sldId id="989" r:id="rId59"/>
    <p:sldId id="990" r:id="rId60"/>
    <p:sldId id="988" r:id="rId61"/>
    <p:sldId id="987" r:id="rId62"/>
    <p:sldId id="991" r:id="rId63"/>
    <p:sldId id="992" r:id="rId64"/>
    <p:sldId id="993" r:id="rId65"/>
    <p:sldId id="994" r:id="rId66"/>
    <p:sldId id="995" r:id="rId67"/>
    <p:sldId id="997" r:id="rId68"/>
    <p:sldId id="998" r:id="rId69"/>
    <p:sldId id="999" r:id="rId70"/>
    <p:sldId id="941" r:id="rId71"/>
  </p:sldIdLst>
  <p:sldSz cx="9144000" cy="6858000" type="screen4x3"/>
  <p:notesSz cx="6858000" cy="9144000"/>
  <p:defaultTextStyle>
    <a:defPPr>
      <a:defRPr lang="en-US"/>
    </a:defPPr>
    <a:lvl1pPr algn="l" rtl="0" fontAlgn="base">
      <a:spcBef>
        <a:spcPct val="0"/>
      </a:spcBef>
      <a:spcAft>
        <a:spcPct val="0"/>
      </a:spcAft>
      <a:defRPr sz="2000" b="1" kern="1200">
        <a:solidFill>
          <a:schemeClr val="tx1"/>
        </a:solidFill>
        <a:latin typeface="Arial" charset="0"/>
        <a:ea typeface="+mn-ea"/>
        <a:cs typeface="Arial" charset="0"/>
      </a:defRPr>
    </a:lvl1pPr>
    <a:lvl2pPr marL="457200" algn="l" rtl="0" fontAlgn="base">
      <a:spcBef>
        <a:spcPct val="0"/>
      </a:spcBef>
      <a:spcAft>
        <a:spcPct val="0"/>
      </a:spcAft>
      <a:defRPr sz="2000" b="1" kern="1200">
        <a:solidFill>
          <a:schemeClr val="tx1"/>
        </a:solidFill>
        <a:latin typeface="Arial" charset="0"/>
        <a:ea typeface="+mn-ea"/>
        <a:cs typeface="Arial" charset="0"/>
      </a:defRPr>
    </a:lvl2pPr>
    <a:lvl3pPr marL="914400" algn="l" rtl="0" fontAlgn="base">
      <a:spcBef>
        <a:spcPct val="0"/>
      </a:spcBef>
      <a:spcAft>
        <a:spcPct val="0"/>
      </a:spcAft>
      <a:defRPr sz="2000" b="1" kern="1200">
        <a:solidFill>
          <a:schemeClr val="tx1"/>
        </a:solidFill>
        <a:latin typeface="Arial" charset="0"/>
        <a:ea typeface="+mn-ea"/>
        <a:cs typeface="Arial" charset="0"/>
      </a:defRPr>
    </a:lvl3pPr>
    <a:lvl4pPr marL="1371600" algn="l" rtl="0" fontAlgn="base">
      <a:spcBef>
        <a:spcPct val="0"/>
      </a:spcBef>
      <a:spcAft>
        <a:spcPct val="0"/>
      </a:spcAft>
      <a:defRPr sz="2000" b="1" kern="1200">
        <a:solidFill>
          <a:schemeClr val="tx1"/>
        </a:solidFill>
        <a:latin typeface="Arial" charset="0"/>
        <a:ea typeface="+mn-ea"/>
        <a:cs typeface="Arial" charset="0"/>
      </a:defRPr>
    </a:lvl4pPr>
    <a:lvl5pPr marL="1828800" algn="l" rtl="0" fontAlgn="base">
      <a:spcBef>
        <a:spcPct val="0"/>
      </a:spcBef>
      <a:spcAft>
        <a:spcPct val="0"/>
      </a:spcAft>
      <a:defRPr sz="2000" b="1" kern="1200">
        <a:solidFill>
          <a:schemeClr val="tx1"/>
        </a:solidFill>
        <a:latin typeface="Arial" charset="0"/>
        <a:ea typeface="+mn-ea"/>
        <a:cs typeface="Arial" charset="0"/>
      </a:defRPr>
    </a:lvl5pPr>
    <a:lvl6pPr marL="2286000" algn="l" defTabSz="914400" rtl="0" eaLnBrk="1" latinLnBrk="0" hangingPunct="1">
      <a:defRPr sz="2000" b="1" kern="1200">
        <a:solidFill>
          <a:schemeClr val="tx1"/>
        </a:solidFill>
        <a:latin typeface="Arial" charset="0"/>
        <a:ea typeface="+mn-ea"/>
        <a:cs typeface="Arial" charset="0"/>
      </a:defRPr>
    </a:lvl6pPr>
    <a:lvl7pPr marL="2743200" algn="l" defTabSz="914400" rtl="0" eaLnBrk="1" latinLnBrk="0" hangingPunct="1">
      <a:defRPr sz="2000" b="1" kern="1200">
        <a:solidFill>
          <a:schemeClr val="tx1"/>
        </a:solidFill>
        <a:latin typeface="Arial" charset="0"/>
        <a:ea typeface="+mn-ea"/>
        <a:cs typeface="Arial" charset="0"/>
      </a:defRPr>
    </a:lvl7pPr>
    <a:lvl8pPr marL="3200400" algn="l" defTabSz="914400" rtl="0" eaLnBrk="1" latinLnBrk="0" hangingPunct="1">
      <a:defRPr sz="2000" b="1" kern="1200">
        <a:solidFill>
          <a:schemeClr val="tx1"/>
        </a:solidFill>
        <a:latin typeface="Arial" charset="0"/>
        <a:ea typeface="+mn-ea"/>
        <a:cs typeface="Arial" charset="0"/>
      </a:defRPr>
    </a:lvl8pPr>
    <a:lvl9pPr marL="3657600" algn="l" defTabSz="914400" rtl="0" eaLnBrk="1" latinLnBrk="0" hangingPunct="1">
      <a:defRPr sz="2000" b="1"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00"/>
    <a:srgbClr val="0066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35" autoAdjust="0"/>
    <p:restoredTop sz="90578" autoAdjust="0"/>
  </p:normalViewPr>
  <p:slideViewPr>
    <p:cSldViewPr>
      <p:cViewPr varScale="1">
        <p:scale>
          <a:sx n="89" d="100"/>
          <a:sy n="89" d="100"/>
        </p:scale>
        <p:origin x="1507" y="62"/>
      </p:cViewPr>
      <p:guideLst>
        <p:guide orient="horz" pos="2160"/>
        <p:guide pos="2880"/>
      </p:guideLst>
    </p:cSldViewPr>
  </p:slideViewPr>
  <p:notesTextViewPr>
    <p:cViewPr>
      <p:scale>
        <a:sx n="3" d="2"/>
        <a:sy n="3" d="2"/>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E4C3519-B168-47D6-8308-C5CD23CE404E}" type="datetimeFigureOut">
              <a:rPr lang="en-US" smtClean="0"/>
              <a:pPr/>
              <a:t>05/09/2022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9868FB2A-484F-4FEF-8236-6DAF1800D4E8}" type="slidenum">
              <a:rPr lang="en-US" smtClean="0"/>
              <a:pPr/>
              <a:t>‹#›</a:t>
            </a:fld>
            <a:endParaRPr lang="en-US"/>
          </a:p>
        </p:txBody>
      </p:sp>
    </p:spTree>
    <p:extLst>
      <p:ext uri="{BB962C8B-B14F-4D97-AF65-F5344CB8AC3E}">
        <p14:creationId xmlns:p14="http://schemas.microsoft.com/office/powerpoint/2010/main" val="35284392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E8A6E0-DF9C-4FE8-B984-41C3F0634796}" type="datetimeFigureOut">
              <a:rPr lang="en-US" smtClean="0"/>
              <a:pPr/>
              <a:t>05/09/2022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D48F1E3-0BA9-4479-9A23-62D2F56F905A}" type="slidenum">
              <a:rPr lang="en-US" smtClean="0"/>
              <a:pPr/>
              <a:t>‹#›</a:t>
            </a:fld>
            <a:endParaRPr lang="en-US"/>
          </a:p>
        </p:txBody>
      </p:sp>
    </p:spTree>
    <p:extLst>
      <p:ext uri="{BB962C8B-B14F-4D97-AF65-F5344CB8AC3E}">
        <p14:creationId xmlns:p14="http://schemas.microsoft.com/office/powerpoint/2010/main" val="10644459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a:t>
            </a:fld>
            <a:endParaRPr lang="en-US"/>
          </a:p>
        </p:txBody>
      </p:sp>
    </p:spTree>
    <p:extLst>
      <p:ext uri="{BB962C8B-B14F-4D97-AF65-F5344CB8AC3E}">
        <p14:creationId xmlns:p14="http://schemas.microsoft.com/office/powerpoint/2010/main" val="1608742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11</a:t>
            </a:fld>
            <a:endParaRPr lang="en-US"/>
          </a:p>
        </p:txBody>
      </p:sp>
    </p:spTree>
    <p:extLst>
      <p:ext uri="{BB962C8B-B14F-4D97-AF65-F5344CB8AC3E}">
        <p14:creationId xmlns:p14="http://schemas.microsoft.com/office/powerpoint/2010/main" val="23071705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12</a:t>
            </a:fld>
            <a:endParaRPr lang="en-US"/>
          </a:p>
        </p:txBody>
      </p:sp>
    </p:spTree>
    <p:extLst>
      <p:ext uri="{BB962C8B-B14F-4D97-AF65-F5344CB8AC3E}">
        <p14:creationId xmlns:p14="http://schemas.microsoft.com/office/powerpoint/2010/main" val="29798690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13</a:t>
            </a:fld>
            <a:endParaRPr lang="en-US"/>
          </a:p>
        </p:txBody>
      </p:sp>
    </p:spTree>
    <p:extLst>
      <p:ext uri="{BB962C8B-B14F-4D97-AF65-F5344CB8AC3E}">
        <p14:creationId xmlns:p14="http://schemas.microsoft.com/office/powerpoint/2010/main" val="1383997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Các lớp với các đặc điểm tương tự nhau có thể được tổ chức thành một sơ đồ phân cấp kế thừa. </a:t>
            </a:r>
            <a:endParaRPr lang="en-US"/>
          </a:p>
          <a:p>
            <a:pPr lvl="1"/>
            <a:r>
              <a:rPr lang="vi-VN"/>
              <a:t>Lớp ở trên cùng là trừu tượng hóa của toàn bộ các lớp </a:t>
            </a:r>
            <a:r>
              <a:rPr lang="en-US"/>
              <a:t>ở</a:t>
            </a:r>
            <a:r>
              <a:rPr lang="vi-VN"/>
              <a:t> bên dưới nó.</a:t>
            </a:r>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14</a:t>
            </a:fld>
            <a:endParaRPr lang="en-US"/>
          </a:p>
        </p:txBody>
      </p:sp>
    </p:spTree>
    <p:extLst>
      <p:ext uri="{BB962C8B-B14F-4D97-AF65-F5344CB8AC3E}">
        <p14:creationId xmlns:p14="http://schemas.microsoft.com/office/powerpoint/2010/main" val="23650133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15</a:t>
            </a:fld>
            <a:endParaRPr lang="en-US"/>
          </a:p>
        </p:txBody>
      </p:sp>
    </p:spTree>
    <p:extLst>
      <p:ext uri="{BB962C8B-B14F-4D97-AF65-F5344CB8AC3E}">
        <p14:creationId xmlns:p14="http://schemas.microsoft.com/office/powerpoint/2010/main" val="4197731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Lớp dẫn xuất sẽ thừa kế các thành phần (dữ liệu, hành vi) của lớp cơ sở, đồng thời thêm vào các thành phần mới, bao hàm cả việc làm “tốt hơn” hoặc làm lại những công việc mà trong lớp cơ sở chưa phù hợp với lớp dẫn xuất.</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16</a:t>
            </a:fld>
            <a:endParaRPr lang="en-US"/>
          </a:p>
        </p:txBody>
      </p:sp>
    </p:spTree>
    <p:extLst>
      <p:ext uri="{BB962C8B-B14F-4D97-AF65-F5344CB8AC3E}">
        <p14:creationId xmlns:p14="http://schemas.microsoft.com/office/powerpoint/2010/main" val="37565689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17</a:t>
            </a:fld>
            <a:endParaRPr lang="en-US"/>
          </a:p>
        </p:txBody>
      </p:sp>
    </p:spTree>
    <p:extLst>
      <p:ext uri="{BB962C8B-B14F-4D97-AF65-F5344CB8AC3E}">
        <p14:creationId xmlns:p14="http://schemas.microsoft.com/office/powerpoint/2010/main" val="33101845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Từ khóa protected cho biết che giấu thông tin ở lớp cơ sở, chỉ có các thành viên của lớp dẫn xuất mới có thể truy cập được, còn các lớp khác thông tin là private.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18</a:t>
            </a:fld>
            <a:endParaRPr lang="en-US"/>
          </a:p>
        </p:txBody>
      </p:sp>
    </p:spTree>
    <p:extLst>
      <p:ext uri="{BB962C8B-B14F-4D97-AF65-F5344CB8AC3E}">
        <p14:creationId xmlns:p14="http://schemas.microsoft.com/office/powerpoint/2010/main" val="23607918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en-US"/>
              <a:t>Việc truy cập các thành viên được thừa kế của lớp dẫn xuất phụ thuộc nhiều vào các thành viên đó được khai báo public, private hoặc protected trong lớp dẫn xuất</a:t>
            </a:r>
          </a:p>
          <a:p>
            <a:pPr>
              <a:buFontTx/>
              <a:buChar char="-"/>
            </a:pPr>
            <a:r>
              <a:rPr lang="en-US"/>
              <a:t>Ngoài ra, việc truy cập các thành viên được thừa kế của lớp dẫn xuất còn phụ thuộc vào loại thừa kế: public, private hoặc protected. Điều này được xác định trong định nghĩa của lớp dẫn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19</a:t>
            </a:fld>
            <a:endParaRPr lang="en-US"/>
          </a:p>
        </p:txBody>
      </p:sp>
    </p:spTree>
    <p:extLst>
      <p:ext uri="{BB962C8B-B14F-4D97-AF65-F5344CB8AC3E}">
        <p14:creationId xmlns:p14="http://schemas.microsoft.com/office/powerpoint/2010/main" val="38350120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vi-VN" sz="1200">
                <a:solidFill>
                  <a:schemeClr val="tx1">
                    <a:lumMod val="95000"/>
                    <a:lumOff val="5000"/>
                  </a:schemeClr>
                </a:solidFill>
                <a:latin typeface="Arial" pitchFamily="34" charset="0"/>
                <a:cs typeface="Arial" pitchFamily="34" charset="0"/>
              </a:rPr>
              <a:t>Lớp Người được gọi là lớp cha (super class) hay lớp cơ sở (base class). Lớp Sinh viên được gọi là lớp con (sub class) hay lớp dẫn xuất (derived class).</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20</a:t>
            </a:fld>
            <a:endParaRPr lang="en-US"/>
          </a:p>
        </p:txBody>
      </p:sp>
    </p:spTree>
    <p:extLst>
      <p:ext uri="{BB962C8B-B14F-4D97-AF65-F5344CB8AC3E}">
        <p14:creationId xmlns:p14="http://schemas.microsoft.com/office/powerpoint/2010/main" val="1813197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a:t>
            </a:fld>
            <a:endParaRPr lang="en-US"/>
          </a:p>
        </p:txBody>
      </p:sp>
    </p:spTree>
    <p:extLst>
      <p:ext uri="{BB962C8B-B14F-4D97-AF65-F5344CB8AC3E}">
        <p14:creationId xmlns:p14="http://schemas.microsoft.com/office/powerpoint/2010/main" val="17273463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21</a:t>
            </a:fld>
            <a:endParaRPr lang="en-US"/>
          </a:p>
        </p:txBody>
      </p:sp>
    </p:spTree>
    <p:extLst>
      <p:ext uri="{BB962C8B-B14F-4D97-AF65-F5344CB8AC3E}">
        <p14:creationId xmlns:p14="http://schemas.microsoft.com/office/powerpoint/2010/main" val="12557247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22</a:t>
            </a:fld>
            <a:endParaRPr lang="en-US"/>
          </a:p>
        </p:txBody>
      </p:sp>
    </p:spTree>
    <p:extLst>
      <p:ext uri="{BB962C8B-B14F-4D97-AF65-F5344CB8AC3E}">
        <p14:creationId xmlns:p14="http://schemas.microsoft.com/office/powerpoint/2010/main" val="2706586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23</a:t>
            </a:fld>
            <a:endParaRPr lang="en-US"/>
          </a:p>
        </p:txBody>
      </p:sp>
    </p:spTree>
    <p:extLst>
      <p:ext uri="{BB962C8B-B14F-4D97-AF65-F5344CB8AC3E}">
        <p14:creationId xmlns:p14="http://schemas.microsoft.com/office/powerpoint/2010/main" val="38238715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24</a:t>
            </a:fld>
            <a:endParaRPr lang="en-US"/>
          </a:p>
        </p:txBody>
      </p:sp>
    </p:spTree>
    <p:extLst>
      <p:ext uri="{BB962C8B-B14F-4D97-AF65-F5344CB8AC3E}">
        <p14:creationId xmlns:p14="http://schemas.microsoft.com/office/powerpoint/2010/main" val="5088054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25</a:t>
            </a:fld>
            <a:endParaRPr lang="en-US"/>
          </a:p>
        </p:txBody>
      </p:sp>
    </p:spTree>
    <p:extLst>
      <p:ext uri="{BB962C8B-B14F-4D97-AF65-F5344CB8AC3E}">
        <p14:creationId xmlns:p14="http://schemas.microsoft.com/office/powerpoint/2010/main" val="1679237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26</a:t>
            </a:fld>
            <a:endParaRPr lang="en-US"/>
          </a:p>
        </p:txBody>
      </p:sp>
    </p:spTree>
    <p:extLst>
      <p:ext uri="{BB962C8B-B14F-4D97-AF65-F5344CB8AC3E}">
        <p14:creationId xmlns:p14="http://schemas.microsoft.com/office/powerpoint/2010/main" val="37553008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Kế thừa public như trên hàm ý rằng một đối tượng Sinh viên là một đối tượng Người. Nơi nào chờ đợi một đối tượng Người có thể đưa vào đó một đối tượng Sinh viên (chuyển kiểu).</a:t>
            </a:r>
            <a:endParaRPr lang="en-US"/>
          </a:p>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27</a:t>
            </a:fld>
            <a:endParaRPr lang="en-US"/>
          </a:p>
        </p:txBody>
      </p:sp>
    </p:spTree>
    <p:extLst>
      <p:ext uri="{BB962C8B-B14F-4D97-AF65-F5344CB8AC3E}">
        <p14:creationId xmlns:p14="http://schemas.microsoft.com/office/powerpoint/2010/main" val="15481058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Char char="-"/>
            </a:pPr>
            <a:r>
              <a:rPr lang="vi-VN"/>
              <a:t>Việc định nghĩa lại thao tác ở lớp con được thực hiện khi thao tác ở lớp con khác thao tác ở lớp cha. Thông thường là các thao tác xuất, nhập.</a:t>
            </a:r>
          </a:p>
          <a:p>
            <a:pPr>
              <a:buFontTx/>
              <a:buChar char="-"/>
            </a:pPr>
            <a:r>
              <a:rPr lang="vi-VN"/>
              <a:t>Ta cũng có thể định nghĩa lại thao tác ở lớp con trong trường hợp giải thuật ở lớp con đơn giản hơn (tô màu đa giác, tính diện tích...).</a:t>
            </a:r>
          </a:p>
          <a:p>
            <a:pPr>
              <a:buFontTx/>
              <a:buChar char="-"/>
            </a:pPr>
            <a:r>
              <a:rPr lang="vi-VN"/>
              <a:t>Hoặc ở lớp con, thao tác không có tác dụng: hàm quay 1 hình tròn(hình tròn kế thừa từ elip)</a:t>
            </a:r>
            <a:endParaRPr lang="en-US"/>
          </a:p>
          <a:p>
            <a:pPr>
              <a:buFontTx/>
              <a:buNone/>
            </a:pPr>
            <a:r>
              <a:rPr lang="en-US" b="1">
                <a:latin typeface="Courier New" pitchFamily="49" charset="0"/>
              </a:rPr>
              <a:t>           class Ellipse {</a:t>
            </a:r>
          </a:p>
          <a:p>
            <a:pPr lvl="1"/>
            <a:r>
              <a:rPr lang="en-US" b="1">
                <a:latin typeface="Courier New" pitchFamily="49" charset="0"/>
              </a:rPr>
              <a:t> 	public: void rotate(double rotangle){ </a:t>
            </a:r>
          </a:p>
          <a:p>
            <a:pPr lvl="1"/>
            <a:r>
              <a:rPr lang="en-US" b="1">
                <a:latin typeface="Courier New" pitchFamily="49" charset="0"/>
              </a:rPr>
              <a:t>		//...</a:t>
            </a:r>
          </a:p>
          <a:p>
            <a:pPr lvl="1"/>
            <a:r>
              <a:rPr lang="en-US" b="1">
                <a:latin typeface="Courier New" pitchFamily="49" charset="0"/>
              </a:rPr>
              <a:t>	}</a:t>
            </a:r>
          </a:p>
          <a:p>
            <a:pPr lvl="1"/>
            <a:r>
              <a:rPr lang="en-US" b="1">
                <a:latin typeface="Courier New" pitchFamily="49" charset="0"/>
              </a:rPr>
              <a:t>};</a:t>
            </a:r>
          </a:p>
          <a:p>
            <a:pPr lvl="1"/>
            <a:r>
              <a:rPr lang="en-US" b="1">
                <a:latin typeface="Courier New" pitchFamily="49" charset="0"/>
              </a:rPr>
              <a:t>class Circle:public Ellipse {</a:t>
            </a:r>
          </a:p>
          <a:p>
            <a:pPr lvl="1"/>
            <a:r>
              <a:rPr lang="en-US" b="1">
                <a:latin typeface="Courier New" pitchFamily="49" charset="0"/>
              </a:rPr>
              <a:t>	public: void rotate(double rotangle){</a:t>
            </a:r>
          </a:p>
          <a:p>
            <a:pPr lvl="1"/>
            <a:r>
              <a:rPr lang="en-US" b="1">
                <a:latin typeface="Courier New" pitchFamily="49" charset="0"/>
              </a:rPr>
              <a:t>		/* do nothing */</a:t>
            </a:r>
          </a:p>
          <a:p>
            <a:pPr lvl="1"/>
            <a:r>
              <a:rPr lang="en-US" b="1">
                <a:latin typeface="Courier New" pitchFamily="49" charset="0"/>
              </a:rPr>
              <a:t>	}</a:t>
            </a:r>
          </a:p>
          <a:p>
            <a:pPr lvl="1"/>
            <a:r>
              <a:rPr lang="en-US" b="1">
                <a:latin typeface="Courier New" pitchFamily="49" charset="0"/>
              </a:rPr>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28</a:t>
            </a:fld>
            <a:endParaRPr lang="en-US"/>
          </a:p>
        </p:txBody>
      </p:sp>
    </p:spTree>
    <p:extLst>
      <p:ext uri="{BB962C8B-B14F-4D97-AF65-F5344CB8AC3E}">
        <p14:creationId xmlns:p14="http://schemas.microsoft.com/office/powerpoint/2010/main" val="1858747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trường hợp này, các hàm thành phần phải đảm bảo sự ràng buộc dữ liệu được tôn trọng.</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29</a:t>
            </a:fld>
            <a:endParaRPr lang="en-US"/>
          </a:p>
        </p:txBody>
      </p:sp>
    </p:spTree>
    <p:extLst>
      <p:ext uri="{BB962C8B-B14F-4D97-AF65-F5344CB8AC3E}">
        <p14:creationId xmlns:p14="http://schemas.microsoft.com/office/powerpoint/2010/main" val="16949107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30</a:t>
            </a:fld>
            <a:endParaRPr lang="en-US"/>
          </a:p>
        </p:txBody>
      </p:sp>
    </p:spTree>
    <p:extLst>
      <p:ext uri="{BB962C8B-B14F-4D97-AF65-F5344CB8AC3E}">
        <p14:creationId xmlns:p14="http://schemas.microsoft.com/office/powerpoint/2010/main" val="13971150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hình vẽ trên ta nói: một đối tượng thuộc lớp A quan hệ với một đối tượng thuộc lớp B và một đối tượng lớp B quan hệ duy nhất với một đối tượng thuộc lớp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a:t>
            </a:fld>
            <a:endParaRPr lang="en-US"/>
          </a:p>
        </p:txBody>
      </p:sp>
    </p:spTree>
    <p:extLst>
      <p:ext uri="{BB962C8B-B14F-4D97-AF65-F5344CB8AC3E}">
        <p14:creationId xmlns:p14="http://schemas.microsoft.com/office/powerpoint/2010/main" val="207388962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31</a:t>
            </a:fld>
            <a:endParaRPr lang="en-US"/>
          </a:p>
        </p:txBody>
      </p:sp>
    </p:spTree>
    <p:extLst>
      <p:ext uri="{BB962C8B-B14F-4D97-AF65-F5344CB8AC3E}">
        <p14:creationId xmlns:p14="http://schemas.microsoft.com/office/powerpoint/2010/main" val="109220373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32</a:t>
            </a:fld>
            <a:endParaRPr lang="en-US"/>
          </a:p>
        </p:txBody>
      </p:sp>
    </p:spTree>
    <p:extLst>
      <p:ext uri="{BB962C8B-B14F-4D97-AF65-F5344CB8AC3E}">
        <p14:creationId xmlns:p14="http://schemas.microsoft.com/office/powerpoint/2010/main" val="4264027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33</a:t>
            </a:fld>
            <a:endParaRPr lang="en-US"/>
          </a:p>
        </p:txBody>
      </p:sp>
    </p:spTree>
    <p:extLst>
      <p:ext uri="{BB962C8B-B14F-4D97-AF65-F5344CB8AC3E}">
        <p14:creationId xmlns:p14="http://schemas.microsoft.com/office/powerpoint/2010/main" val="5037384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34</a:t>
            </a:fld>
            <a:endParaRPr lang="en-US"/>
          </a:p>
        </p:txBody>
      </p:sp>
    </p:spTree>
    <p:extLst>
      <p:ext uri="{BB962C8B-B14F-4D97-AF65-F5344CB8AC3E}">
        <p14:creationId xmlns:p14="http://schemas.microsoft.com/office/powerpoint/2010/main" val="28624172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FontTx/>
              <a:buNone/>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35</a:t>
            </a:fld>
            <a:endParaRPr lang="en-US"/>
          </a:p>
        </p:txBody>
      </p:sp>
    </p:spTree>
    <p:extLst>
      <p:ext uri="{BB962C8B-B14F-4D97-AF65-F5344CB8AC3E}">
        <p14:creationId xmlns:p14="http://schemas.microsoft.com/office/powerpoint/2010/main" val="19455952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36</a:t>
            </a:fld>
            <a:endParaRPr lang="en-US"/>
          </a:p>
        </p:txBody>
      </p:sp>
    </p:spTree>
    <p:extLst>
      <p:ext uri="{BB962C8B-B14F-4D97-AF65-F5344CB8AC3E}">
        <p14:creationId xmlns:p14="http://schemas.microsoft.com/office/powerpoint/2010/main" val="4102371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37</a:t>
            </a:fld>
            <a:endParaRPr lang="en-US"/>
          </a:p>
        </p:txBody>
      </p:sp>
    </p:spTree>
    <p:extLst>
      <p:ext uri="{BB962C8B-B14F-4D97-AF65-F5344CB8AC3E}">
        <p14:creationId xmlns:p14="http://schemas.microsoft.com/office/powerpoint/2010/main" val="362743079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38</a:t>
            </a:fld>
            <a:endParaRPr lang="en-US"/>
          </a:p>
        </p:txBody>
      </p:sp>
    </p:spTree>
    <p:extLst>
      <p:ext uri="{BB962C8B-B14F-4D97-AF65-F5344CB8AC3E}">
        <p14:creationId xmlns:p14="http://schemas.microsoft.com/office/powerpoint/2010/main" val="318160945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39</a:t>
            </a:fld>
            <a:endParaRPr lang="en-US"/>
          </a:p>
        </p:txBody>
      </p:sp>
    </p:spTree>
    <p:extLst>
      <p:ext uri="{BB962C8B-B14F-4D97-AF65-F5344CB8AC3E}">
        <p14:creationId xmlns:p14="http://schemas.microsoft.com/office/powerpoint/2010/main" val="24986611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40</a:t>
            </a:fld>
            <a:endParaRPr lang="en-US"/>
          </a:p>
        </p:txBody>
      </p:sp>
    </p:spTree>
    <p:extLst>
      <p:ext uri="{BB962C8B-B14F-4D97-AF65-F5344CB8AC3E}">
        <p14:creationId xmlns:p14="http://schemas.microsoft.com/office/powerpoint/2010/main" val="542213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a:t>
            </a:fld>
            <a:endParaRPr lang="en-US"/>
          </a:p>
        </p:txBody>
      </p:sp>
    </p:spTree>
    <p:extLst>
      <p:ext uri="{BB962C8B-B14F-4D97-AF65-F5344CB8AC3E}">
        <p14:creationId xmlns:p14="http://schemas.microsoft.com/office/powerpoint/2010/main" val="11213897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a:t>Trong trường hợp này thuộc tính của lớp người là private</a:t>
            </a:r>
          </a:p>
          <a:p>
            <a:pPr eaLnBrk="1" hangingPunct="1">
              <a:buFontTx/>
              <a:buChar char="-"/>
            </a:pPr>
            <a:r>
              <a:rPr lang="en-US"/>
              <a:t>Do đó lớp Sinh viên ko có các thuộc tính họ tên và năm sinh</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41</a:t>
            </a:fld>
            <a:endParaRPr lang="en-US"/>
          </a:p>
        </p:txBody>
      </p:sp>
    </p:spTree>
    <p:extLst>
      <p:ext uri="{BB962C8B-B14F-4D97-AF65-F5344CB8AC3E}">
        <p14:creationId xmlns:p14="http://schemas.microsoft.com/office/powerpoint/2010/main" val="374503394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a:latin typeface="Arial" pitchFamily="34" charset="0"/>
                <a:cs typeface="Arial" pitchFamily="34" charset="0"/>
              </a:rPr>
              <a:t>Nói cách khác lớp con </a:t>
            </a:r>
            <a:r>
              <a:rPr lang="en-US" sz="1200">
                <a:solidFill>
                  <a:srgbClr val="0000FF"/>
                </a:solidFill>
                <a:latin typeface="Arial" pitchFamily="34" charset="0"/>
                <a:cs typeface="Arial" pitchFamily="34" charset="0"/>
              </a:rPr>
              <a:t>không có quyền vi phạm tính đóng gói của lớp cha</a:t>
            </a:r>
            <a:r>
              <a:rPr lang="en-US" sz="1200">
                <a:latin typeface="Arial" pitchFamily="34" charset="0"/>
                <a:cs typeface="Arial" pitchFamily="34" charset="0"/>
              </a:rPr>
              <a:t>.</a:t>
            </a:r>
            <a:endParaRPr lang="en-US"/>
          </a:p>
          <a:p>
            <a:pPr marL="0" marR="0" indent="0" algn="l" defTabSz="914400" rtl="0" eaLnBrk="1" fontAlgn="auto" latinLnBrk="0" hangingPunct="1">
              <a:lnSpc>
                <a:spcPct val="100000"/>
              </a:lnSpc>
              <a:spcBef>
                <a:spcPts val="0"/>
              </a:spcBef>
              <a:spcAft>
                <a:spcPts val="0"/>
              </a:spcAft>
              <a:buClrTx/>
              <a:buSzTx/>
              <a:buFontTx/>
              <a:buNone/>
              <a:tabLst/>
              <a:defRPr/>
            </a:pPr>
            <a:r>
              <a:rPr lang="en-US"/>
              <a:t>Ta có thể khắc phục lỗi trên nhờ </a:t>
            </a:r>
            <a:r>
              <a:rPr lang="en-US">
                <a:solidFill>
                  <a:srgbClr val="0000FF"/>
                </a:solidFill>
              </a:rPr>
              <a:t>khai báo lớp SinhVien là bạn của lớp Nguoi</a:t>
            </a:r>
            <a:r>
              <a:rPr lang="en-US"/>
              <a:t> như trong ví dụ ban đầu.</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42</a:t>
            </a:fld>
            <a:endParaRPr lang="en-US"/>
          </a:p>
        </p:txBody>
      </p:sp>
    </p:spTree>
    <p:extLst>
      <p:ext uri="{BB962C8B-B14F-4D97-AF65-F5344CB8AC3E}">
        <p14:creationId xmlns:p14="http://schemas.microsoft.com/office/powerpoint/2010/main" val="929537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43</a:t>
            </a:fld>
            <a:endParaRPr lang="en-US"/>
          </a:p>
        </p:txBody>
      </p:sp>
    </p:spTree>
    <p:extLst>
      <p:ext uri="{BB962C8B-B14F-4D97-AF65-F5344CB8AC3E}">
        <p14:creationId xmlns:p14="http://schemas.microsoft.com/office/powerpoint/2010/main" val="334362870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44</a:t>
            </a:fld>
            <a:endParaRPr lang="en-US"/>
          </a:p>
        </p:txBody>
      </p:sp>
    </p:spTree>
    <p:extLst>
      <p:ext uri="{BB962C8B-B14F-4D97-AF65-F5344CB8AC3E}">
        <p14:creationId xmlns:p14="http://schemas.microsoft.com/office/powerpoint/2010/main" val="415483252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45</a:t>
            </a:fld>
            <a:endParaRPr lang="en-US"/>
          </a:p>
        </p:txBody>
      </p:sp>
    </p:spTree>
    <p:extLst>
      <p:ext uri="{BB962C8B-B14F-4D97-AF65-F5344CB8AC3E}">
        <p14:creationId xmlns:p14="http://schemas.microsoft.com/office/powerpoint/2010/main" val="29158115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t>Cho phép qui định một vài thành phần nào đó của lớp là </a:t>
            </a:r>
            <a:r>
              <a:rPr lang="en-US" i="1">
                <a:solidFill>
                  <a:srgbClr val="0000FF"/>
                </a:solidFill>
              </a:rPr>
              <a:t>bảo mật</a:t>
            </a:r>
            <a:r>
              <a:rPr lang="en-US"/>
              <a:t>, theo nghĩa thế giới bên ngoài không được phép truy xuất. Tuy nhiên, tất cả các lớp con, cháu,… đều được truy xuất.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46</a:t>
            </a:fld>
            <a:endParaRPr lang="en-US"/>
          </a:p>
        </p:txBody>
      </p:sp>
    </p:spTree>
    <p:extLst>
      <p:ext uri="{BB962C8B-B14F-4D97-AF65-F5344CB8AC3E}">
        <p14:creationId xmlns:p14="http://schemas.microsoft.com/office/powerpoint/2010/main" val="262122411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47</a:t>
            </a:fld>
            <a:endParaRPr lang="en-US"/>
          </a:p>
        </p:txBody>
      </p:sp>
    </p:spTree>
    <p:extLst>
      <p:ext uri="{BB962C8B-B14F-4D97-AF65-F5344CB8AC3E}">
        <p14:creationId xmlns:p14="http://schemas.microsoft.com/office/powerpoint/2010/main" val="14702237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48</a:t>
            </a:fld>
            <a:endParaRPr lang="en-US"/>
          </a:p>
        </p:txBody>
      </p:sp>
    </p:spTree>
    <p:extLst>
      <p:ext uri="{BB962C8B-B14F-4D97-AF65-F5344CB8AC3E}">
        <p14:creationId xmlns:p14="http://schemas.microsoft.com/office/powerpoint/2010/main" val="158818158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49</a:t>
            </a:fld>
            <a:endParaRPr lang="en-US"/>
          </a:p>
        </p:txBody>
      </p:sp>
    </p:spTree>
    <p:extLst>
      <p:ext uri="{BB962C8B-B14F-4D97-AF65-F5344CB8AC3E}">
        <p14:creationId xmlns:p14="http://schemas.microsoft.com/office/powerpoint/2010/main" val="51184635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50</a:t>
            </a:fld>
            <a:endParaRPr lang="en-US"/>
          </a:p>
        </p:txBody>
      </p:sp>
    </p:spTree>
    <p:extLst>
      <p:ext uri="{BB962C8B-B14F-4D97-AF65-F5344CB8AC3E}">
        <p14:creationId xmlns:p14="http://schemas.microsoft.com/office/powerpoint/2010/main" val="37874274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hình vẽ trên ta nói: một đối tượng thuộc lớp A quan hệ với nhiều đối tượng thuộc lớp B và một đối tượng lớp B quan hệ duy nhất với một đối tượng thuộc lớp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a:t>
            </a:fld>
            <a:endParaRPr lang="en-US"/>
          </a:p>
        </p:txBody>
      </p:sp>
    </p:spTree>
    <p:extLst>
      <p:ext uri="{BB962C8B-B14F-4D97-AF65-F5344CB8AC3E}">
        <p14:creationId xmlns:p14="http://schemas.microsoft.com/office/powerpoint/2010/main" val="329759303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Ta qui định kế thừa bằng từ khóa public/protected/ private theo sau dấu hai chấm khi thiết lập quan hệ kế thừa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51</a:t>
            </a:fld>
            <a:endParaRPr lang="en-US"/>
          </a:p>
        </p:txBody>
      </p:sp>
    </p:spTree>
    <p:extLst>
      <p:ext uri="{BB962C8B-B14F-4D97-AF65-F5344CB8AC3E}">
        <p14:creationId xmlns:p14="http://schemas.microsoft.com/office/powerpoint/2010/main" val="198190026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i="1"/>
              <a:t>Ke thừa public:</a:t>
            </a:r>
            <a:r>
              <a:rPr lang="en-US"/>
              <a:t> Lơp con ke thừa public từ lơp cha thì cac thanh phan protected cua lơp cha trơ thanh protected cua lơp con, cac thanh phan public cua lơp cha trơ thanh public cua lơp con. Noi cach khac moi thao tac cua lơp cha đươc ke thừa xuong lơp con. Vì vay ta co the sử dung thao tac cua lơp cha cho đoi tương thuoc lơp con.</a:t>
            </a:r>
          </a:p>
          <a:p>
            <a:pPr eaLnBrk="1" hangingPunct="1">
              <a:buFontTx/>
              <a:buChar char="-"/>
            </a:pPr>
            <a:r>
              <a:rPr lang="en-US" i="1"/>
              <a:t>Ke thừa private:</a:t>
            </a:r>
            <a:r>
              <a:rPr lang="en-US"/>
              <a:t> Lơp con ke thừa private từ lơp cha thì cac thanh phan protected va public cua lơp cha trơ thanh private cua lơp con. Noi cach khac moi thao tac cua lơp cha đeu bị lơp con che dau. Vì vay trên quan điem cua the giơi bên ngoai lơp con không co cac thao tac ma lơp cha co.</a:t>
            </a:r>
          </a:p>
          <a:p>
            <a:pPr eaLnBrk="1" hangingPunct="1">
              <a:buFontTx/>
              <a:buChar char="-"/>
            </a:pPr>
            <a:r>
              <a:rPr lang="en-US"/>
              <a:t>…</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52</a:t>
            </a:fld>
            <a:endParaRPr lang="en-US"/>
          </a:p>
        </p:txBody>
      </p:sp>
    </p:spTree>
    <p:extLst>
      <p:ext uri="{BB962C8B-B14F-4D97-AF65-F5344CB8AC3E}">
        <p14:creationId xmlns:p14="http://schemas.microsoft.com/office/powerpoint/2010/main" val="339573646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Thông thường trong thực tế người ta hay sử dụng từ khóa dẫn xuất public là nhiều nhất.</a:t>
            </a:r>
            <a:endParaRPr lang="en-US"/>
          </a:p>
          <a:p>
            <a:r>
              <a:rPr lang="en-US"/>
              <a:t>-	-	-</a:t>
            </a:r>
          </a:p>
          <a:p>
            <a:r>
              <a:rPr lang="en-US"/>
              <a:t>Private	protected	protected</a:t>
            </a:r>
          </a:p>
          <a:p>
            <a:r>
              <a:rPr lang="en-US"/>
              <a:t>Private	protected	public</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53</a:t>
            </a:fld>
            <a:endParaRPr lang="en-US"/>
          </a:p>
        </p:txBody>
      </p:sp>
    </p:spTree>
    <p:extLst>
      <p:ext uri="{BB962C8B-B14F-4D97-AF65-F5344CB8AC3E}">
        <p14:creationId xmlns:p14="http://schemas.microsoft.com/office/powerpoint/2010/main" val="213945608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54</a:t>
            </a:fld>
            <a:endParaRPr lang="en-US"/>
          </a:p>
        </p:txBody>
      </p:sp>
    </p:spTree>
    <p:extLst>
      <p:ext uri="{BB962C8B-B14F-4D97-AF65-F5344CB8AC3E}">
        <p14:creationId xmlns:p14="http://schemas.microsoft.com/office/powerpoint/2010/main" val="380697706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400" b="0">
                <a:solidFill>
                  <a:schemeClr val="accent2"/>
                </a:solidFill>
                <a:ea typeface="新細明體" pitchFamily="18" charset="-120"/>
              </a:rPr>
              <a:t>z = 100;</a:t>
            </a:r>
            <a:r>
              <a:rPr lang="en-US" altLang="zh-TW" sz="1400" b="0">
                <a:solidFill>
                  <a:srgbClr val="000066"/>
                </a:solidFill>
                <a:ea typeface="新細明體" pitchFamily="18" charset="-120"/>
              </a:rPr>
              <a:t>    </a:t>
            </a:r>
            <a:r>
              <a:rPr lang="en-US" altLang="zh-TW" sz="1400" b="0">
                <a:solidFill>
                  <a:srgbClr val="FF0000"/>
                </a:solidFill>
                <a:ea typeface="新細明體" pitchFamily="18" charset="-120"/>
              </a:rPr>
              <a:t>//</a:t>
            </a:r>
            <a:r>
              <a:rPr lang="en-US" altLang="zh-TW" sz="1400" b="0">
                <a:solidFill>
                  <a:srgbClr val="000066"/>
                </a:solidFill>
                <a:ea typeface="新細明體" pitchFamily="18" charset="-120"/>
              </a:rPr>
              <a:t> </a:t>
            </a:r>
            <a:r>
              <a:rPr lang="en-US" altLang="zh-TW" sz="1200" b="0">
                <a:solidFill>
                  <a:srgbClr val="FF0000"/>
                </a:solidFill>
                <a:ea typeface="新細明體" pitchFamily="18" charset="-120"/>
              </a:rPr>
              <a:t>error, a private member</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55</a:t>
            </a:fld>
            <a:endParaRPr lang="en-US"/>
          </a:p>
        </p:txBody>
      </p:sp>
    </p:spTree>
    <p:extLst>
      <p:ext uri="{BB962C8B-B14F-4D97-AF65-F5344CB8AC3E}">
        <p14:creationId xmlns:p14="http://schemas.microsoft.com/office/powerpoint/2010/main" val="18180222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TW" sz="1600" b="0">
                <a:solidFill>
                  <a:schemeClr val="accent2"/>
                </a:solidFill>
                <a:ea typeface="新細明體" pitchFamily="18" charset="-120"/>
              </a:rPr>
              <a:t>z = 100;</a:t>
            </a:r>
            <a:r>
              <a:rPr lang="en-US" altLang="zh-TW" sz="1600" b="0">
                <a:solidFill>
                  <a:srgbClr val="000066"/>
                </a:solidFill>
                <a:ea typeface="新細明體" pitchFamily="18" charset="-120"/>
              </a:rPr>
              <a:t>    </a:t>
            </a:r>
            <a:r>
              <a:rPr lang="en-US" altLang="zh-TW" sz="1600" b="0">
                <a:solidFill>
                  <a:srgbClr val="FF0000"/>
                </a:solidFill>
                <a:ea typeface="新細明體" pitchFamily="18" charset="-120"/>
              </a:rPr>
              <a:t>//</a:t>
            </a:r>
            <a:r>
              <a:rPr lang="en-US" altLang="zh-TW" sz="1600" b="0">
                <a:solidFill>
                  <a:srgbClr val="000066"/>
                </a:solidFill>
                <a:ea typeface="新細明體" pitchFamily="18" charset="-120"/>
              </a:rPr>
              <a:t> </a:t>
            </a:r>
            <a:r>
              <a:rPr lang="en-US" altLang="zh-TW" sz="1400" b="0">
                <a:solidFill>
                  <a:srgbClr val="FF0000"/>
                </a:solidFill>
                <a:ea typeface="新細明體" pitchFamily="18" charset="-120"/>
              </a:rPr>
              <a:t>error, a private member</a:t>
            </a:r>
            <a:endParaRPr lang="en-US" sz="1400"/>
          </a:p>
        </p:txBody>
      </p:sp>
      <p:sp>
        <p:nvSpPr>
          <p:cNvPr id="4" name="Slide Number Placeholder 3"/>
          <p:cNvSpPr>
            <a:spLocks noGrp="1"/>
          </p:cNvSpPr>
          <p:nvPr>
            <p:ph type="sldNum" sz="quarter" idx="10"/>
          </p:nvPr>
        </p:nvSpPr>
        <p:spPr/>
        <p:txBody>
          <a:bodyPr/>
          <a:lstStyle/>
          <a:p>
            <a:fld id="{3D48F1E3-0BA9-4479-9A23-62D2F56F905A}" type="slidenum">
              <a:rPr lang="en-US" smtClean="0"/>
              <a:pPr/>
              <a:t>56</a:t>
            </a:fld>
            <a:endParaRPr lang="en-US"/>
          </a:p>
        </p:txBody>
      </p:sp>
    </p:spTree>
    <p:extLst>
      <p:ext uri="{BB962C8B-B14F-4D97-AF65-F5344CB8AC3E}">
        <p14:creationId xmlns:p14="http://schemas.microsoft.com/office/powerpoint/2010/main" val="293445242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57</a:t>
            </a:fld>
            <a:endParaRPr lang="en-US"/>
          </a:p>
        </p:txBody>
      </p:sp>
    </p:spTree>
    <p:extLst>
      <p:ext uri="{BB962C8B-B14F-4D97-AF65-F5344CB8AC3E}">
        <p14:creationId xmlns:p14="http://schemas.microsoft.com/office/powerpoint/2010/main" val="122675848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gn="just" eaLnBrk="1" hangingPunct="1">
              <a:lnSpc>
                <a:spcPct val="120000"/>
              </a:lnSpc>
            </a:pPr>
            <a:r>
              <a:rPr lang="en-US"/>
              <a:t>Trình biên dịch </a:t>
            </a:r>
            <a:r>
              <a:rPr lang="en-US">
                <a:solidFill>
                  <a:srgbClr val="0000FF"/>
                </a:solidFill>
              </a:rPr>
              <a:t>tự động gọi phương thức thiết lập</a:t>
            </a:r>
            <a:r>
              <a:rPr lang="en-US"/>
              <a:t> của các lớp cơ sở cho các đối tượng (cơ sở) nhúng vào đối tượng đang được tạo ra.</a:t>
            </a:r>
          </a:p>
          <a:p>
            <a:pPr algn="just" eaLnBrk="1" hangingPunct="1">
              <a:lnSpc>
                <a:spcPct val="120000"/>
              </a:lnSpc>
            </a:pPr>
            <a:r>
              <a:rPr lang="en-US"/>
              <a:t>Đối với phương thức thiết lập của một lớp con, công việc đầu tiên là gọi phương thức thiết lập của các lớp cơ sở.</a:t>
            </a:r>
          </a:p>
        </p:txBody>
      </p:sp>
      <p:sp>
        <p:nvSpPr>
          <p:cNvPr id="4" name="Slide Number Placeholder 3"/>
          <p:cNvSpPr>
            <a:spLocks noGrp="1"/>
          </p:cNvSpPr>
          <p:nvPr>
            <p:ph type="sldNum" sz="quarter" idx="10"/>
          </p:nvPr>
        </p:nvSpPr>
        <p:spPr/>
        <p:txBody>
          <a:bodyPr/>
          <a:lstStyle/>
          <a:p>
            <a:fld id="{3D48F1E3-0BA9-4479-9A23-62D2F56F905A}" type="slidenum">
              <a:rPr lang="en-US" smtClean="0"/>
              <a:pPr/>
              <a:t>58</a:t>
            </a:fld>
            <a:endParaRPr lang="en-US"/>
          </a:p>
        </p:txBody>
      </p:sp>
    </p:spTree>
    <p:extLst>
      <p:ext uri="{BB962C8B-B14F-4D97-AF65-F5344CB8AC3E}">
        <p14:creationId xmlns:p14="http://schemas.microsoft.com/office/powerpoint/2010/main" val="25228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59</a:t>
            </a:fld>
            <a:endParaRPr lang="en-US"/>
          </a:p>
        </p:txBody>
      </p:sp>
    </p:spTree>
    <p:extLst>
      <p:ext uri="{BB962C8B-B14F-4D97-AF65-F5344CB8AC3E}">
        <p14:creationId xmlns:p14="http://schemas.microsoft.com/office/powerpoint/2010/main" val="19183037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60</a:t>
            </a:fld>
            <a:endParaRPr lang="en-US"/>
          </a:p>
        </p:txBody>
      </p:sp>
    </p:spTree>
    <p:extLst>
      <p:ext uri="{BB962C8B-B14F-4D97-AF65-F5344CB8AC3E}">
        <p14:creationId xmlns:p14="http://schemas.microsoft.com/office/powerpoint/2010/main" val="16080453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7</a:t>
            </a:fld>
            <a:endParaRPr lang="en-US"/>
          </a:p>
        </p:txBody>
      </p:sp>
    </p:spTree>
    <p:extLst>
      <p:ext uri="{BB962C8B-B14F-4D97-AF65-F5344CB8AC3E}">
        <p14:creationId xmlns:p14="http://schemas.microsoft.com/office/powerpoint/2010/main" val="420231170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61</a:t>
            </a:fld>
            <a:endParaRPr lang="en-US"/>
          </a:p>
        </p:txBody>
      </p:sp>
    </p:spTree>
    <p:extLst>
      <p:ext uri="{BB962C8B-B14F-4D97-AF65-F5344CB8AC3E}">
        <p14:creationId xmlns:p14="http://schemas.microsoft.com/office/powerpoint/2010/main" val="391766216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342900" indent="-342900">
              <a:spcBef>
                <a:spcPct val="20000"/>
              </a:spcBef>
            </a:pPr>
            <a:r>
              <a:rPr lang="en-US" altLang="zh-TW" sz="1600" b="0">
                <a:ea typeface="新細明體" pitchFamily="18" charset="-120"/>
              </a:rPr>
              <a:t>A.</a:t>
            </a:r>
            <a:r>
              <a:rPr lang="en-US" altLang="zh-TW" sz="1600" b="0">
                <a:solidFill>
                  <a:schemeClr val="accent2"/>
                </a:solidFill>
                <a:ea typeface="新細明體" pitchFamily="18" charset="-120"/>
              </a:rPr>
              <a:t>set</a:t>
            </a:r>
            <a:r>
              <a:rPr lang="en-US" altLang="zh-TW" sz="1600" b="0">
                <a:ea typeface="新細明體" pitchFamily="18" charset="-120"/>
              </a:rPr>
              <a:t>(30,50);  </a:t>
            </a:r>
            <a:r>
              <a:rPr lang="en-US" altLang="zh-TW" sz="1200" b="0">
                <a:ea typeface="新細明體" pitchFamily="18" charset="-120"/>
              </a:rPr>
              <a:t>// from base class Point</a:t>
            </a:r>
          </a:p>
          <a:p>
            <a:pPr marL="342900" indent="-342900">
              <a:spcBef>
                <a:spcPct val="20000"/>
              </a:spcBef>
            </a:pPr>
            <a:r>
              <a:rPr lang="en-US" altLang="zh-TW" sz="1600" b="0">
                <a:ea typeface="新細明體" pitchFamily="18" charset="-120"/>
              </a:rPr>
              <a:t>A.</a:t>
            </a:r>
            <a:r>
              <a:rPr lang="en-US" altLang="zh-TW" sz="1600" b="0">
                <a:solidFill>
                  <a:srgbClr val="00CC00"/>
                </a:solidFill>
                <a:ea typeface="新細明體" pitchFamily="18" charset="-120"/>
              </a:rPr>
              <a:t>print</a:t>
            </a:r>
            <a:r>
              <a:rPr lang="en-US" altLang="zh-TW" sz="1600" b="0">
                <a:ea typeface="新細明體" pitchFamily="18" charset="-120"/>
              </a:rPr>
              <a:t>(); </a:t>
            </a:r>
            <a:r>
              <a:rPr lang="en-US" altLang="zh-TW" sz="1200" b="0">
                <a:ea typeface="新細明體" pitchFamily="18" charset="-120"/>
              </a:rPr>
              <a:t>// from base class Point</a:t>
            </a:r>
          </a:p>
          <a:p>
            <a:pPr marL="342900" indent="-342900">
              <a:spcBef>
                <a:spcPct val="20000"/>
              </a:spcBef>
            </a:pPr>
            <a:r>
              <a:rPr lang="en-US" altLang="zh-TW" sz="1200" b="0">
                <a:ea typeface="新細明體" pitchFamily="18" charset="-120"/>
              </a:rPr>
              <a:t>C.</a:t>
            </a:r>
            <a:r>
              <a:rPr lang="en-US" altLang="zh-TW" sz="1200" b="0">
                <a:solidFill>
                  <a:srgbClr val="FF0000"/>
                </a:solidFill>
                <a:ea typeface="新細明體" pitchFamily="18" charset="-120"/>
              </a:rPr>
              <a:t>set</a:t>
            </a:r>
            <a:r>
              <a:rPr lang="en-US" altLang="zh-TW" sz="1200" b="0">
                <a:ea typeface="新細明體" pitchFamily="18" charset="-120"/>
              </a:rPr>
              <a:t>(10,10,100);   // from class Circle</a:t>
            </a:r>
          </a:p>
          <a:p>
            <a:pPr marL="342900" indent="-342900">
              <a:spcBef>
                <a:spcPct val="20000"/>
              </a:spcBef>
            </a:pPr>
            <a:r>
              <a:rPr lang="en-US" altLang="zh-TW" sz="1200" b="0">
                <a:ea typeface="新細明體" pitchFamily="18" charset="-120"/>
              </a:rPr>
              <a:t>C.</a:t>
            </a:r>
            <a:r>
              <a:rPr lang="en-US" altLang="zh-TW" sz="1200" b="0">
                <a:solidFill>
                  <a:srgbClr val="660066"/>
                </a:solidFill>
                <a:ea typeface="新細明體" pitchFamily="18" charset="-120"/>
              </a:rPr>
              <a:t>foo </a:t>
            </a:r>
            <a:r>
              <a:rPr lang="en-US" altLang="zh-TW" sz="1200" b="0">
                <a:ea typeface="新細明體" pitchFamily="18" charset="-120"/>
              </a:rPr>
              <a:t>();  // from base class Point</a:t>
            </a:r>
          </a:p>
          <a:p>
            <a:pPr marL="342900" indent="-342900">
              <a:spcBef>
                <a:spcPct val="20000"/>
              </a:spcBef>
            </a:pPr>
            <a:r>
              <a:rPr lang="en-US" altLang="zh-TW" sz="1200" b="0">
                <a:ea typeface="新細明體" pitchFamily="18" charset="-120"/>
              </a:rPr>
              <a:t>C.</a:t>
            </a:r>
            <a:r>
              <a:rPr lang="en-US" altLang="zh-TW" sz="1200" b="0">
                <a:solidFill>
                  <a:srgbClr val="BE7100"/>
                </a:solidFill>
                <a:ea typeface="新細明體" pitchFamily="18" charset="-120"/>
              </a:rPr>
              <a:t>print</a:t>
            </a:r>
            <a:r>
              <a:rPr lang="en-US" altLang="zh-TW" sz="1200" b="0">
                <a:ea typeface="新細明體" pitchFamily="18" charset="-120"/>
              </a:rPr>
              <a:t>(); // from class Circle</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62</a:t>
            </a:fld>
            <a:endParaRPr lang="en-US"/>
          </a:p>
        </p:txBody>
      </p:sp>
    </p:spTree>
    <p:extLst>
      <p:ext uri="{BB962C8B-B14F-4D97-AF65-F5344CB8AC3E}">
        <p14:creationId xmlns:p14="http://schemas.microsoft.com/office/powerpoint/2010/main" val="294440963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63</a:t>
            </a:fld>
            <a:endParaRPr lang="en-US"/>
          </a:p>
        </p:txBody>
      </p:sp>
    </p:spTree>
    <p:extLst>
      <p:ext uri="{BB962C8B-B14F-4D97-AF65-F5344CB8AC3E}">
        <p14:creationId xmlns:p14="http://schemas.microsoft.com/office/powerpoint/2010/main" val="39052174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64</a:t>
            </a:fld>
            <a:endParaRPr lang="en-US"/>
          </a:p>
        </p:txBody>
      </p:sp>
    </p:spTree>
    <p:extLst>
      <p:ext uri="{BB962C8B-B14F-4D97-AF65-F5344CB8AC3E}">
        <p14:creationId xmlns:p14="http://schemas.microsoft.com/office/powerpoint/2010/main" val="2903420145"/>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Sử dụng ép kiểu đúng cách có thể giải quyết bài toán quản lý một danh sách các đối tượng khác kiểu.</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65</a:t>
            </a:fld>
            <a:endParaRPr lang="en-US"/>
          </a:p>
        </p:txBody>
      </p:sp>
    </p:spTree>
    <p:extLst>
      <p:ext uri="{BB962C8B-B14F-4D97-AF65-F5344CB8AC3E}">
        <p14:creationId xmlns:p14="http://schemas.microsoft.com/office/powerpoint/2010/main" val="4364298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buFontTx/>
              <a:buChar char="-"/>
            </a:pPr>
            <a:r>
              <a:rPr lang="en-US"/>
              <a:t>Đa kế thừa hay còn gọi là thừa kế bội</a:t>
            </a:r>
          </a:p>
          <a:p>
            <a:pPr eaLnBrk="1" hangingPunct="1">
              <a:buFontTx/>
              <a:buChar char="-"/>
            </a:pPr>
            <a:r>
              <a:rPr lang="en-US"/>
              <a:t>Ví dụ như con cái ngoài việc thừa hưởng một số nét của cha, còn có thể thừa hưởng của cả mẹ.</a:t>
            </a:r>
          </a:p>
        </p:txBody>
      </p:sp>
      <p:sp>
        <p:nvSpPr>
          <p:cNvPr id="4" name="Slide Number Placeholder 3"/>
          <p:cNvSpPr>
            <a:spLocks noGrp="1"/>
          </p:cNvSpPr>
          <p:nvPr>
            <p:ph type="sldNum" sz="quarter" idx="10"/>
          </p:nvPr>
        </p:nvSpPr>
        <p:spPr/>
        <p:txBody>
          <a:bodyPr/>
          <a:lstStyle/>
          <a:p>
            <a:fld id="{3D48F1E3-0BA9-4479-9A23-62D2F56F905A}" type="slidenum">
              <a:rPr lang="en-US" smtClean="0"/>
              <a:pPr/>
              <a:t>66</a:t>
            </a:fld>
            <a:endParaRPr lang="en-US"/>
          </a:p>
        </p:txBody>
      </p:sp>
    </p:spTree>
    <p:extLst>
      <p:ext uri="{BB962C8B-B14F-4D97-AF65-F5344CB8AC3E}">
        <p14:creationId xmlns:p14="http://schemas.microsoft.com/office/powerpoint/2010/main" val="410533325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t>Do một lớp được thừa hưởng thành quả từ nhiều lớp khác nên khi có những thành quả </a:t>
            </a:r>
            <a:r>
              <a:rPr lang="en-US">
                <a:solidFill>
                  <a:srgbClr val="0000FF"/>
                </a:solidFill>
              </a:rPr>
              <a:t>mang tên giống nhau cần phải được phân biệt rõ ràng bởi các toán tử phân định phạm vi :: </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67</a:t>
            </a:fld>
            <a:endParaRPr lang="en-US"/>
          </a:p>
        </p:txBody>
      </p:sp>
    </p:spTree>
    <p:extLst>
      <p:ext uri="{BB962C8B-B14F-4D97-AF65-F5344CB8AC3E}">
        <p14:creationId xmlns:p14="http://schemas.microsoft.com/office/powerpoint/2010/main" val="337769007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68</a:t>
            </a:fld>
            <a:endParaRPr lang="en-US"/>
          </a:p>
        </p:txBody>
      </p:sp>
    </p:spTree>
    <p:extLst>
      <p:ext uri="{BB962C8B-B14F-4D97-AF65-F5344CB8AC3E}">
        <p14:creationId xmlns:p14="http://schemas.microsoft.com/office/powerpoint/2010/main" val="390620348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69</a:t>
            </a:fld>
            <a:endParaRPr lang="en-US"/>
          </a:p>
        </p:txBody>
      </p:sp>
    </p:spTree>
    <p:extLst>
      <p:ext uri="{BB962C8B-B14F-4D97-AF65-F5344CB8AC3E}">
        <p14:creationId xmlns:p14="http://schemas.microsoft.com/office/powerpoint/2010/main" val="41603792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a:t>Trong hình vẽ trên ta nói: một đối tượng thuộc lớp A quan hệ với nhiều đối tượng thuộc lớp B và một đối tượng lớp B cũng có quan hệ với nhiều đối tượng thuộc lớp A.</a:t>
            </a:r>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8</a:t>
            </a:fld>
            <a:endParaRPr lang="en-US"/>
          </a:p>
        </p:txBody>
      </p:sp>
    </p:spTree>
    <p:extLst>
      <p:ext uri="{BB962C8B-B14F-4D97-AF65-F5344CB8AC3E}">
        <p14:creationId xmlns:p14="http://schemas.microsoft.com/office/powerpoint/2010/main" val="2103248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D48F1E3-0BA9-4479-9A23-62D2F56F905A}" type="slidenum">
              <a:rPr lang="en-US" smtClean="0"/>
              <a:pPr/>
              <a:t>9</a:t>
            </a:fld>
            <a:endParaRPr lang="en-US"/>
          </a:p>
        </p:txBody>
      </p:sp>
    </p:spTree>
    <p:extLst>
      <p:ext uri="{BB962C8B-B14F-4D97-AF65-F5344CB8AC3E}">
        <p14:creationId xmlns:p14="http://schemas.microsoft.com/office/powerpoint/2010/main" val="25790770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vi-VN" dirty="0"/>
              <a:t>Trong </a:t>
            </a:r>
            <a:r>
              <a:rPr lang="vi-VN" dirty="0" err="1"/>
              <a:t>hình</a:t>
            </a:r>
            <a:r>
              <a:rPr lang="vi-VN" dirty="0"/>
              <a:t> </a:t>
            </a:r>
            <a:r>
              <a:rPr lang="vi-VN" dirty="0" err="1"/>
              <a:t>vẽ</a:t>
            </a:r>
            <a:r>
              <a:rPr lang="vi-VN" dirty="0"/>
              <a:t> trên ta </a:t>
            </a:r>
            <a:r>
              <a:rPr lang="vi-VN" dirty="0" err="1"/>
              <a:t>nói</a:t>
            </a:r>
            <a:r>
              <a:rPr lang="vi-VN" dirty="0"/>
              <a:t>: </a:t>
            </a:r>
            <a:r>
              <a:rPr lang="vi-VN" dirty="0" err="1"/>
              <a:t>lớp</a:t>
            </a:r>
            <a:r>
              <a:rPr lang="vi-VN" dirty="0"/>
              <a:t> </a:t>
            </a:r>
            <a:r>
              <a:rPr lang="vi-VN" dirty="0" err="1"/>
              <a:t>đối</a:t>
            </a:r>
            <a:r>
              <a:rPr lang="vi-VN" dirty="0"/>
              <a:t> </a:t>
            </a:r>
            <a:r>
              <a:rPr lang="vi-VN" dirty="0" err="1"/>
              <a:t>tượng</a:t>
            </a:r>
            <a:r>
              <a:rPr lang="vi-VN" dirty="0"/>
              <a:t> B </a:t>
            </a:r>
            <a:r>
              <a:rPr lang="vi-VN" dirty="0" err="1"/>
              <a:t>là</a:t>
            </a:r>
            <a:r>
              <a:rPr lang="vi-VN" dirty="0"/>
              <a:t> </a:t>
            </a:r>
            <a:r>
              <a:rPr lang="vi-VN" dirty="0" err="1"/>
              <a:t>trường</a:t>
            </a:r>
            <a:r>
              <a:rPr lang="vi-VN" dirty="0"/>
              <a:t> </a:t>
            </a:r>
            <a:r>
              <a:rPr lang="vi-VN" dirty="0" err="1"/>
              <a:t>hợp</a:t>
            </a:r>
            <a:r>
              <a:rPr lang="vi-VN" dirty="0"/>
              <a:t> </a:t>
            </a:r>
            <a:r>
              <a:rPr lang="vi-VN" dirty="0" err="1"/>
              <a:t>đặc</a:t>
            </a:r>
            <a:r>
              <a:rPr lang="vi-VN" dirty="0"/>
              <a:t> </a:t>
            </a:r>
            <a:r>
              <a:rPr lang="vi-VN" dirty="0" err="1"/>
              <a:t>biệt</a:t>
            </a:r>
            <a:r>
              <a:rPr lang="vi-VN" dirty="0"/>
              <a:t> </a:t>
            </a:r>
            <a:r>
              <a:rPr lang="vi-VN" dirty="0" err="1"/>
              <a:t>của</a:t>
            </a:r>
            <a:r>
              <a:rPr lang="vi-VN" dirty="0"/>
              <a:t> </a:t>
            </a:r>
            <a:r>
              <a:rPr lang="vi-VN" dirty="0" err="1"/>
              <a:t>lớp</a:t>
            </a:r>
            <a:r>
              <a:rPr lang="vi-VN" dirty="0"/>
              <a:t> </a:t>
            </a:r>
            <a:r>
              <a:rPr lang="vi-VN" dirty="0" err="1"/>
              <a:t>đối</a:t>
            </a:r>
            <a:r>
              <a:rPr lang="vi-VN" dirty="0"/>
              <a:t> </a:t>
            </a:r>
            <a:r>
              <a:rPr lang="vi-VN" dirty="0" err="1"/>
              <a:t>tượng</a:t>
            </a:r>
            <a:r>
              <a:rPr lang="vi-VN" dirty="0"/>
              <a:t> A </a:t>
            </a:r>
            <a:r>
              <a:rPr lang="vi-VN" dirty="0" err="1"/>
              <a:t>và</a:t>
            </a:r>
            <a:r>
              <a:rPr lang="vi-VN" dirty="0"/>
              <a:t> </a:t>
            </a:r>
            <a:r>
              <a:rPr lang="vi-VN" dirty="0" err="1"/>
              <a:t>lớp</a:t>
            </a:r>
            <a:r>
              <a:rPr lang="vi-VN" dirty="0"/>
              <a:t> </a:t>
            </a:r>
            <a:r>
              <a:rPr lang="vi-VN" dirty="0" err="1"/>
              <a:t>đối</a:t>
            </a:r>
            <a:r>
              <a:rPr lang="vi-VN" dirty="0"/>
              <a:t> </a:t>
            </a:r>
            <a:r>
              <a:rPr lang="vi-VN" dirty="0" err="1"/>
              <a:t>tượng</a:t>
            </a:r>
            <a:r>
              <a:rPr lang="vi-VN" dirty="0"/>
              <a:t> A </a:t>
            </a:r>
            <a:r>
              <a:rPr lang="vi-VN" dirty="0" err="1"/>
              <a:t>là</a:t>
            </a:r>
            <a:r>
              <a:rPr lang="vi-VN" dirty="0"/>
              <a:t> </a:t>
            </a:r>
            <a:r>
              <a:rPr lang="vi-VN" dirty="0" err="1"/>
              <a:t>trường</a:t>
            </a:r>
            <a:r>
              <a:rPr lang="vi-VN" dirty="0"/>
              <a:t> </a:t>
            </a:r>
            <a:r>
              <a:rPr lang="vi-VN" dirty="0" err="1"/>
              <a:t>hợp</a:t>
            </a:r>
            <a:r>
              <a:rPr lang="vi-VN" dirty="0"/>
              <a:t> </a:t>
            </a:r>
            <a:r>
              <a:rPr lang="vi-VN" dirty="0" err="1"/>
              <a:t>tổng</a:t>
            </a:r>
            <a:r>
              <a:rPr lang="vi-VN" dirty="0"/>
              <a:t> </a:t>
            </a:r>
            <a:r>
              <a:rPr lang="vi-VN" dirty="0" err="1"/>
              <a:t>quát</a:t>
            </a:r>
            <a:r>
              <a:rPr lang="vi-VN" dirty="0"/>
              <a:t> </a:t>
            </a:r>
            <a:r>
              <a:rPr lang="vi-VN" dirty="0" err="1"/>
              <a:t>của</a:t>
            </a:r>
            <a:r>
              <a:rPr lang="vi-VN" dirty="0"/>
              <a:t> </a:t>
            </a:r>
            <a:r>
              <a:rPr lang="vi-VN" dirty="0" err="1"/>
              <a:t>lớp</a:t>
            </a:r>
            <a:r>
              <a:rPr lang="vi-VN" dirty="0"/>
              <a:t> </a:t>
            </a:r>
            <a:r>
              <a:rPr lang="vi-VN" dirty="0" err="1"/>
              <a:t>đối</a:t>
            </a:r>
            <a:r>
              <a:rPr lang="vi-VN" dirty="0"/>
              <a:t> </a:t>
            </a:r>
            <a:r>
              <a:rPr lang="vi-VN" dirty="0" err="1"/>
              <a:t>tượng</a:t>
            </a:r>
            <a:r>
              <a:rPr lang="vi-VN" dirty="0"/>
              <a:t> B.</a:t>
            </a:r>
            <a:endParaRPr lang="en-US" dirty="0"/>
          </a:p>
        </p:txBody>
      </p:sp>
      <p:sp>
        <p:nvSpPr>
          <p:cNvPr id="4" name="Slide Number Placeholder 3"/>
          <p:cNvSpPr>
            <a:spLocks noGrp="1"/>
          </p:cNvSpPr>
          <p:nvPr>
            <p:ph type="sldNum" sz="quarter" idx="10"/>
          </p:nvPr>
        </p:nvSpPr>
        <p:spPr/>
        <p:txBody>
          <a:bodyPr/>
          <a:lstStyle/>
          <a:p>
            <a:fld id="{3D48F1E3-0BA9-4479-9A23-62D2F56F905A}" type="slidenum">
              <a:rPr lang="en-US" smtClean="0"/>
              <a:pPr/>
              <a:t>10</a:t>
            </a:fld>
            <a:endParaRPr lang="en-US"/>
          </a:p>
        </p:txBody>
      </p:sp>
    </p:spTree>
    <p:extLst>
      <p:ext uri="{BB962C8B-B14F-4D97-AF65-F5344CB8AC3E}">
        <p14:creationId xmlns:p14="http://schemas.microsoft.com/office/powerpoint/2010/main" val="31514167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F9F2DA52-21B3-428E-9CA1-AC592442864C}" type="datetime1">
              <a:rPr lang="vi-VN" smtClean="0"/>
              <a:pPr>
                <a:defRPr/>
              </a:pPr>
              <a:t>09/05/2022</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982065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94740A0E-981F-4D7D-85DC-FABA068F5BDC}" type="datetime1">
              <a:rPr lang="vi-VN" smtClean="0"/>
              <a:pPr>
                <a:defRPr/>
              </a:pPr>
              <a:t>09/05/2022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625339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FD2709FD-D6D7-46E8-9542-09A9D0999F67}" type="datetime1">
              <a:rPr lang="vi-VN" smtClean="0"/>
              <a:pPr>
                <a:defRPr/>
              </a:pPr>
              <a:t>09/05/2022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782377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a:xfrm>
            <a:off x="533400" y="6629400"/>
            <a:ext cx="2133600" cy="228600"/>
          </a:xfrm>
          <a:prstGeom prst="rect">
            <a:avLst/>
          </a:prstGeom>
        </p:spPr>
        <p:txBody>
          <a:bodyPr/>
          <a:lstStyle/>
          <a:p>
            <a:pPr>
              <a:defRPr/>
            </a:pPr>
            <a:fld id="{44C22182-640A-4FDB-A760-8D0D3703758B}" type="datetime1">
              <a:rPr lang="vi-VN" smtClean="0"/>
              <a:pPr>
                <a:defRPr/>
              </a:pPr>
              <a:t>09/05/2022</a:t>
            </a:fld>
            <a:endParaRPr lang="en-US"/>
          </a:p>
        </p:txBody>
      </p:sp>
      <p:sp>
        <p:nvSpPr>
          <p:cNvPr id="8" name="Footer Placeholder 4"/>
          <p:cNvSpPr>
            <a:spLocks noGrp="1"/>
          </p:cNvSpPr>
          <p:nvPr>
            <p:ph type="ftr" sz="quarter" idx="11"/>
          </p:nvPr>
        </p:nvSpPr>
        <p:spPr>
          <a:xfrm>
            <a:off x="3200400" y="6629400"/>
            <a:ext cx="2895600" cy="228600"/>
          </a:xfrm>
          <a:prstGeom prst="rect">
            <a:avLst/>
          </a:prstGeom>
        </p:spPr>
        <p:txBody>
          <a:bodyPr/>
          <a:lstStyle/>
          <a:p>
            <a:pPr>
              <a:defRPr/>
            </a:pPr>
            <a:r>
              <a:rPr lang="vi-VN"/>
              <a:t>Lập Trình môi trường Windows</a:t>
            </a:r>
            <a:endParaRPr lang="en-US"/>
          </a:p>
        </p:txBody>
      </p:sp>
      <p:sp>
        <p:nvSpPr>
          <p:cNvPr id="9" name="Slide Number Placeholder 5"/>
          <p:cNvSpPr>
            <a:spLocks noGrp="1"/>
          </p:cNvSpPr>
          <p:nvPr>
            <p:ph type="sldNum" sz="quarter" idx="12"/>
          </p:nvPr>
        </p:nvSpPr>
        <p:spPr>
          <a:xfrm>
            <a:off x="6629400" y="6629400"/>
            <a:ext cx="2133600" cy="228600"/>
          </a:xfrm>
          <a:prstGeom prst="rect">
            <a:avLst/>
          </a:prstGeom>
        </p:spPr>
        <p:txBody>
          <a:body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5936118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D00E03C3-320B-4CD7-9640-A4106852A002}" type="datetime1">
              <a:rPr lang="vi-VN" smtClean="0"/>
              <a:pPr>
                <a:defRPr/>
              </a:pPr>
              <a:t>09/05/2022</a:t>
            </a:fld>
            <a:endParaRPr lang="en-US"/>
          </a:p>
        </p:txBody>
      </p:sp>
      <p:sp>
        <p:nvSpPr>
          <p:cNvPr id="8"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9"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488477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23F17DD4-4097-4EB2-A992-9E7B71C79DDE}" type="datetime1">
              <a:rPr lang="vi-VN" smtClean="0"/>
              <a:pPr>
                <a:defRPr/>
              </a:pPr>
              <a:t>09/05/2022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1413153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9EA94887-7573-4ECC-91FE-C733876AF6AE}" type="datetime1">
              <a:rPr lang="vi-VN" smtClean="0"/>
              <a:pPr>
                <a:defRPr/>
              </a:pPr>
              <a:t>09/05/2022</a:t>
            </a:fld>
            <a:endParaRPr lang="en-US"/>
          </a:p>
        </p:txBody>
      </p:sp>
      <p:sp>
        <p:nvSpPr>
          <p:cNvPr id="11" name="Footer Placeholder 4"/>
          <p:cNvSpPr>
            <a:spLocks noGrp="1"/>
          </p:cNvSpPr>
          <p:nvPr>
            <p:ph type="ftr" sz="quarter" idx="11"/>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12"/>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007416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2DD64B64-89CB-47C1-9829-0221F223EBE9}" type="datetime1">
              <a:rPr lang="vi-VN" smtClean="0"/>
              <a:pPr>
                <a:defRPr/>
              </a:pPr>
              <a:t>09/05/2022</a:t>
            </a:fld>
            <a:endParaRPr lang="en-US"/>
          </a:p>
        </p:txBody>
      </p:sp>
      <p:sp>
        <p:nvSpPr>
          <p:cNvPr id="7"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8"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22576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586CD8A5-14A1-4AD5-9D7B-43D1DA7BE684}" type="datetime1">
              <a:rPr lang="vi-VN" smtClean="0"/>
              <a:pPr>
                <a:defRPr/>
              </a:pPr>
              <a:t>09/05/2022</a:t>
            </a:fld>
            <a:endParaRPr lang="en-US"/>
          </a:p>
        </p:txBody>
      </p:sp>
      <p:sp>
        <p:nvSpPr>
          <p:cNvPr id="6"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7"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209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09B66242-8D8B-4489-A534-F6835F9510A4}" type="datetime1">
              <a:rPr lang="vi-VN" smtClean="0"/>
              <a:pPr>
                <a:defRPr/>
              </a:pPr>
              <a:t>09/05/2022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575352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3"/>
          <p:cNvSpPr>
            <a:spLocks noGrp="1"/>
          </p:cNvSpPr>
          <p:nvPr>
            <p:ph type="dt" sz="half" idx="10"/>
          </p:nvPr>
        </p:nvSpPr>
        <p:spPr>
          <a:xfrm>
            <a:off x="533400" y="6629400"/>
            <a:ext cx="2133600" cy="228600"/>
          </a:xfrm>
          <a:prstGeom prst="rect">
            <a:avLst/>
          </a:prstGeom>
        </p:spPr>
        <p:txBody>
          <a:bodyPr/>
          <a:lstStyle>
            <a:lvl1pPr>
              <a:defRPr sz="1200"/>
            </a:lvl1pPr>
          </a:lstStyle>
          <a:p>
            <a:pPr>
              <a:defRPr/>
            </a:pPr>
            <a:fld id="{A54E60E0-101B-4F0B-8CAB-7BC10001EC84}" type="datetime1">
              <a:rPr lang="vi-VN" smtClean="0"/>
              <a:pPr>
                <a:defRPr/>
              </a:pPr>
              <a:t>09/05/2022</a:t>
            </a:fld>
            <a:endParaRPr lang="en-US"/>
          </a:p>
        </p:txBody>
      </p:sp>
      <p:sp>
        <p:nvSpPr>
          <p:cNvPr id="9"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0"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407522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3"/>
          <p:cNvSpPr>
            <a:spLocks noGrp="1"/>
          </p:cNvSpPr>
          <p:nvPr>
            <p:ph type="dt" sz="half" idx="2"/>
          </p:nvPr>
        </p:nvSpPr>
        <p:spPr>
          <a:xfrm>
            <a:off x="533400" y="6629400"/>
            <a:ext cx="2133600" cy="228600"/>
          </a:xfrm>
          <a:prstGeom prst="rect">
            <a:avLst/>
          </a:prstGeom>
        </p:spPr>
        <p:txBody>
          <a:bodyPr/>
          <a:lstStyle>
            <a:lvl1pPr>
              <a:defRPr sz="1200"/>
            </a:lvl1pPr>
          </a:lstStyle>
          <a:p>
            <a:pPr>
              <a:defRPr/>
            </a:pPr>
            <a:fld id="{03EB8757-C3C4-467B-A4BF-7922ED51D895}" type="datetime1">
              <a:rPr lang="vi-VN" smtClean="0"/>
              <a:pPr>
                <a:defRPr/>
              </a:pPr>
              <a:t>09/05/2022</a:t>
            </a:fld>
            <a:endParaRPr lang="en-US"/>
          </a:p>
        </p:txBody>
      </p:sp>
      <p:sp>
        <p:nvSpPr>
          <p:cNvPr id="11" name="Footer Placeholder 4"/>
          <p:cNvSpPr>
            <a:spLocks noGrp="1"/>
          </p:cNvSpPr>
          <p:nvPr>
            <p:ph type="ftr" sz="quarter" idx="3"/>
          </p:nvPr>
        </p:nvSpPr>
        <p:spPr>
          <a:xfrm>
            <a:off x="3200400" y="6629400"/>
            <a:ext cx="2895600" cy="228600"/>
          </a:xfrm>
          <a:prstGeom prst="rect">
            <a:avLst/>
          </a:prstGeom>
        </p:spPr>
        <p:txBody>
          <a:bodyPr/>
          <a:lstStyle>
            <a:lvl1pPr algn="ctr">
              <a:defRPr sz="1200"/>
            </a:lvl1pPr>
          </a:lstStyle>
          <a:p>
            <a:pPr>
              <a:defRPr/>
            </a:pPr>
            <a:r>
              <a:rPr lang="vi-VN"/>
              <a:t>Lập Trình môi trường Windows</a:t>
            </a:r>
            <a:endParaRPr lang="en-US"/>
          </a:p>
        </p:txBody>
      </p:sp>
      <p:sp>
        <p:nvSpPr>
          <p:cNvPr id="12" name="Slide Number Placeholder 5"/>
          <p:cNvSpPr>
            <a:spLocks noGrp="1"/>
          </p:cNvSpPr>
          <p:nvPr>
            <p:ph type="sldNum" sz="quarter" idx="4"/>
          </p:nvPr>
        </p:nvSpPr>
        <p:spPr>
          <a:xfrm>
            <a:off x="6629400" y="6629400"/>
            <a:ext cx="2133600" cy="228600"/>
          </a:xfrm>
          <a:prstGeom prst="rect">
            <a:avLst/>
          </a:prstGeom>
        </p:spPr>
        <p:txBody>
          <a:bodyPr/>
          <a:lstStyle>
            <a:lvl1pPr algn="r">
              <a:defRPr sz="1200"/>
            </a:lvl1pPr>
          </a:lstStyle>
          <a:p>
            <a:pPr>
              <a:defRPr/>
            </a:pPr>
            <a:fld id="{C28B05EC-EEAD-4141-B1F4-06C30AD2BDCB}" type="slidenum">
              <a:rPr lang="en-US" smtClean="0"/>
              <a:pPr>
                <a:defRPr/>
              </a:pPr>
              <a:t>‹#›</a:t>
            </a:fld>
            <a:endParaRPr lang="en-US"/>
          </a:p>
        </p:txBody>
      </p:sp>
    </p:spTree>
    <p:extLst>
      <p:ext uri="{BB962C8B-B14F-4D97-AF65-F5344CB8AC3E}">
        <p14:creationId xmlns:p14="http://schemas.microsoft.com/office/powerpoint/2010/main" val="3338971610"/>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wmf"/><Relationship Id="rId4" Type="http://schemas.openxmlformats.org/officeDocument/2006/relationships/oleObject" Target="../embeddings/oleObject1.bin"/></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2198" name="Rectangle 150"/>
          <p:cNvSpPr>
            <a:spLocks noGrp="1" noChangeArrowheads="1"/>
          </p:cNvSpPr>
          <p:nvPr>
            <p:ph type="ctrTitle"/>
          </p:nvPr>
        </p:nvSpPr>
        <p:spPr>
          <a:xfrm>
            <a:off x="0" y="2057400"/>
            <a:ext cx="5943600" cy="2209800"/>
          </a:xfrm>
        </p:spPr>
        <p:txBody>
          <a:bodyPr>
            <a:noAutofit/>
          </a:bodyPr>
          <a:lstStyle/>
          <a:p>
            <a:r>
              <a:rPr lang="en-US" sz="4800" b="1" dirty="0"/>
              <a:t>KẾ THỪA</a:t>
            </a:r>
            <a:endParaRPr lang="es-ES" sz="4800" b="1" dirty="0">
              <a:solidFill>
                <a:schemeClr val="tx1"/>
              </a:solidFill>
            </a:endParaRPr>
          </a:p>
        </p:txBody>
      </p:sp>
      <p:sp>
        <p:nvSpPr>
          <p:cNvPr id="3" name="Rectangle 3"/>
          <p:cNvSpPr>
            <a:spLocks noGrp="1" noChangeArrowheads="1"/>
          </p:cNvSpPr>
          <p:nvPr>
            <p:ph type="subTitle" idx="1"/>
          </p:nvPr>
        </p:nvSpPr>
        <p:spPr>
          <a:xfrm>
            <a:off x="609600" y="4953000"/>
            <a:ext cx="5410200" cy="533400"/>
          </a:xfrm>
        </p:spPr>
        <p:txBody>
          <a:bodyPr>
            <a:normAutofit lnSpcReduction="10000"/>
          </a:bodyPr>
          <a:lstStyle/>
          <a:p>
            <a:r>
              <a:rPr lang="en-US" b="1" dirty="0">
                <a:solidFill>
                  <a:srgbClr val="0000FF"/>
                </a:solidFill>
                <a:latin typeface="Times New Roman" pitchFamily="18" charset="0"/>
                <a:cs typeface="Times New Roman" pitchFamily="18" charset="0"/>
              </a:rPr>
              <a:t>Khoa Công </a:t>
            </a:r>
            <a:r>
              <a:rPr lang="en-US" b="1" dirty="0" err="1">
                <a:solidFill>
                  <a:srgbClr val="0000FF"/>
                </a:solidFill>
                <a:latin typeface="Times New Roman" pitchFamily="18" charset="0"/>
                <a:cs typeface="Times New Roman" pitchFamily="18" charset="0"/>
              </a:rPr>
              <a:t>nghệ</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phần</a:t>
            </a:r>
            <a:r>
              <a:rPr lang="en-US" b="1" dirty="0">
                <a:solidFill>
                  <a:srgbClr val="0000FF"/>
                </a:solidFill>
                <a:latin typeface="Times New Roman" pitchFamily="18" charset="0"/>
                <a:cs typeface="Times New Roman" pitchFamily="18" charset="0"/>
              </a:rPr>
              <a:t> </a:t>
            </a:r>
            <a:r>
              <a:rPr lang="en-US" b="1" dirty="0" err="1">
                <a:solidFill>
                  <a:srgbClr val="0000FF"/>
                </a:solidFill>
                <a:latin typeface="Times New Roman" pitchFamily="18" charset="0"/>
                <a:cs typeface="Times New Roman" pitchFamily="18" charset="0"/>
              </a:rPr>
              <a:t>mềm</a:t>
            </a:r>
            <a:endParaRPr lang="vi-VN" b="1" dirty="0">
              <a:solidFill>
                <a:srgbClr val="0000FF"/>
              </a:solidFill>
              <a:latin typeface="Times New Roman" pitchFamily="18" charset="0"/>
              <a:cs typeface="Times New Roman" pitchFamily="18" charset="0"/>
            </a:endParaRPr>
          </a:p>
        </p:txBody>
      </p:sp>
      <p:pic>
        <p:nvPicPr>
          <p:cNvPr id="5" name="Picture 8" descr="http://www.dreamscoder.com/images/Languages/cpp.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438900" y="2133600"/>
            <a:ext cx="1485900" cy="99060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2.bp.blogspot.com/-nunmjEZhieI/U2JgSweqDVI/AAAAAAAAAMs/U0XLpJI5y08/s1600/microsoftvisualstudio4.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200000">
            <a:off x="5518094" y="3055113"/>
            <a:ext cx="4699818" cy="1637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0743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a:t>
            </a:r>
            <a:r>
              <a:rPr lang="en-US">
                <a:solidFill>
                  <a:schemeClr val="tx1">
                    <a:lumMod val="95000"/>
                    <a:lumOff val="5000"/>
                  </a:schemeClr>
                </a:solidFill>
                <a:latin typeface="Arial" pitchFamily="34" charset="0"/>
                <a:cs typeface="Arial" pitchFamily="34" charset="0"/>
              </a:rPr>
              <a:t> có</a:t>
            </a:r>
            <a:r>
              <a:rPr lang="vi-VN">
                <a:solidFill>
                  <a:schemeClr val="tx1">
                    <a:lumMod val="95000"/>
                    <a:lumOff val="5000"/>
                  </a:schemeClr>
                </a:solidFill>
                <a:latin typeface="Arial" pitchFamily="34" charset="0"/>
                <a:cs typeface="Arial" pitchFamily="34" charset="0"/>
              </a:rPr>
              <a:t> </a:t>
            </a:r>
            <a:r>
              <a:rPr lang="vi-VN">
                <a:solidFill>
                  <a:srgbClr val="0066FF"/>
                </a:solidFill>
                <a:latin typeface="Arial" pitchFamily="34" charset="0"/>
                <a:cs typeface="Arial" pitchFamily="34" charset="0"/>
              </a:rPr>
              <a:t>quan hệ đặc biệt hóa-tổng quát hóa </a:t>
            </a:r>
            <a:r>
              <a:rPr lang="vi-VN">
                <a:solidFill>
                  <a:schemeClr val="tx1">
                    <a:lumMod val="95000"/>
                    <a:lumOff val="5000"/>
                  </a:schemeClr>
                </a:solidFill>
                <a:latin typeface="Arial" pitchFamily="34" charset="0"/>
                <a:cs typeface="Arial" pitchFamily="34" charset="0"/>
              </a:rPr>
              <a:t>với nhau khi lớp đối tượng này là trường hợp đặc biệt của lớp đối tượng kia và lớp đối tượng kia là trường hợp tổng quát của lớp đối tượng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Kí kiệu:</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10</a:t>
            </a:fld>
            <a:endParaRPr lang="en-US"/>
          </a:p>
        </p:txBody>
      </p:sp>
      <p:grpSp>
        <p:nvGrpSpPr>
          <p:cNvPr id="18" name="Group 17"/>
          <p:cNvGrpSpPr/>
          <p:nvPr/>
        </p:nvGrpSpPr>
        <p:grpSpPr>
          <a:xfrm>
            <a:off x="4343400" y="4769068"/>
            <a:ext cx="1524000" cy="1836682"/>
            <a:chOff x="5715000" y="4800600"/>
            <a:chExt cx="1524000" cy="1836682"/>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9" name="Rectangle 8"/>
            <p:cNvSpPr/>
            <p:nvPr/>
          </p:nvSpPr>
          <p:spPr>
            <a:xfrm>
              <a:off x="5715000" y="6027682"/>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sp>
          <p:nvSpPr>
            <p:cNvPr id="15" name="Isosceles Triangle 14"/>
            <p:cNvSpPr/>
            <p:nvPr/>
          </p:nvSpPr>
          <p:spPr>
            <a:xfrm>
              <a:off x="6356132" y="5410200"/>
              <a:ext cx="228600"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a:stCxn id="9" idx="0"/>
              <a:endCxn id="15" idx="3"/>
            </p:cNvCxnSpPr>
            <p:nvPr/>
          </p:nvCxnSpPr>
          <p:spPr>
            <a:xfrm flipH="1" flipV="1">
              <a:off x="6470432" y="5638800"/>
              <a:ext cx="6568" cy="388882"/>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76428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err="1">
                <a:solidFill>
                  <a:schemeClr val="tx1">
                    <a:lumMod val="95000"/>
                    <a:lumOff val="5000"/>
                  </a:schemeClr>
                </a:solidFill>
                <a:latin typeface="Arial" pitchFamily="34" charset="0"/>
                <a:cs typeface="Arial" pitchFamily="34" charset="0"/>
              </a:rPr>
              <a:t>Ví</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dụ</a:t>
            </a:r>
            <a:r>
              <a:rPr lang="en-US" dirty="0">
                <a:solidFill>
                  <a:schemeClr val="tx1">
                    <a:lumMod val="95000"/>
                    <a:lumOff val="5000"/>
                  </a:schemeClr>
                </a:solidFill>
                <a:latin typeface="Arial" pitchFamily="34" charset="0"/>
                <a:cs typeface="Arial" pitchFamily="34" charset="0"/>
              </a:rPr>
              <a:t>:</a:t>
            </a:r>
            <a:endParaRPr lang="vi-VN" dirty="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11</a:t>
            </a:fld>
            <a:endParaRPr lang="en-US"/>
          </a:p>
        </p:txBody>
      </p:sp>
      <p:grpSp>
        <p:nvGrpSpPr>
          <p:cNvPr id="7" name="Group 6"/>
          <p:cNvGrpSpPr/>
          <p:nvPr/>
        </p:nvGrpSpPr>
        <p:grpSpPr>
          <a:xfrm>
            <a:off x="990600" y="2438400"/>
            <a:ext cx="2819400" cy="2514600"/>
            <a:chOff x="5715000" y="4800600"/>
            <a:chExt cx="1524000" cy="2514600"/>
          </a:xfrm>
        </p:grpSpPr>
        <p:sp>
          <p:nvSpPr>
            <p:cNvPr id="8" name="Rectangle 7"/>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a:t>
              </a:r>
            </a:p>
          </p:txBody>
        </p:sp>
        <p:sp>
          <p:nvSpPr>
            <p:cNvPr id="9" name="Rectangle 8"/>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TAMGIACCAN</a:t>
              </a:r>
            </a:p>
          </p:txBody>
        </p:sp>
        <p:sp>
          <p:nvSpPr>
            <p:cNvPr id="10" name="Isosceles Triangle 9"/>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p:cNvCxnSpPr>
              <a:stCxn id="9" idx="0"/>
              <a:endCxn id="10"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grpSp>
        <p:nvGrpSpPr>
          <p:cNvPr id="12" name="Group 11"/>
          <p:cNvGrpSpPr/>
          <p:nvPr/>
        </p:nvGrpSpPr>
        <p:grpSpPr>
          <a:xfrm>
            <a:off x="5029200" y="2438400"/>
            <a:ext cx="2819400" cy="2514600"/>
            <a:chOff x="5715000" y="4800600"/>
            <a:chExt cx="1524000" cy="2514600"/>
          </a:xfrm>
        </p:grpSpPr>
        <p:sp>
          <p:nvSpPr>
            <p:cNvPr id="13" name="Rectangle 12"/>
            <p:cNvSpPr/>
            <p:nvPr/>
          </p:nvSpPr>
          <p:spPr>
            <a:xfrm>
              <a:off x="5715000" y="4800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itchFamily="18" charset="0"/>
                  <a:cs typeface="Times New Roman" pitchFamily="18" charset="0"/>
                </a:rPr>
                <a:t>CONG DAN</a:t>
              </a:r>
            </a:p>
          </p:txBody>
        </p:sp>
        <p:sp>
          <p:nvSpPr>
            <p:cNvPr id="14" name="Rectangle 13"/>
            <p:cNvSpPr/>
            <p:nvPr/>
          </p:nvSpPr>
          <p:spPr>
            <a:xfrm>
              <a:off x="5715000" y="6705600"/>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latin typeface="Times New Roman" pitchFamily="18" charset="0"/>
                  <a:cs typeface="Times New Roman" pitchFamily="18" charset="0"/>
                </a:rPr>
                <a:t>SINHVIEN</a:t>
              </a:r>
            </a:p>
          </p:txBody>
        </p:sp>
        <p:sp>
          <p:nvSpPr>
            <p:cNvPr id="15" name="Isosceles Triangle 14"/>
            <p:cNvSpPr/>
            <p:nvPr/>
          </p:nvSpPr>
          <p:spPr>
            <a:xfrm>
              <a:off x="6417916" y="5410200"/>
              <a:ext cx="120868" cy="228600"/>
            </a:xfrm>
            <a:prstGeom prst="triangl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0"/>
              <a:endCxn id="15" idx="3"/>
            </p:cNvCxnSpPr>
            <p:nvPr/>
          </p:nvCxnSpPr>
          <p:spPr>
            <a:xfrm flipV="1">
              <a:off x="6477000" y="5638800"/>
              <a:ext cx="1350" cy="1066800"/>
            </a:xfrm>
            <a:prstGeom prst="line">
              <a:avLst/>
            </a:prstGeom>
            <a:ln w="254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9911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en-US" sz="3600" b="1">
                <a:effectLst>
                  <a:outerShdw blurRad="38100" dist="38100" dir="2700000" algn="tl">
                    <a:srgbClr val="000000">
                      <a:alpha val="43137"/>
                    </a:srgbClr>
                  </a:outerShdw>
                </a:effectLst>
                <a:latin typeface="Arial" pitchFamily="34" charset="0"/>
                <a:cs typeface="Arial" pitchFamily="34" charset="0"/>
              </a:rPr>
              <a:t>Quan hệ đặc biệt hóa – tổng quát hóa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12</a:t>
            </a:fld>
            <a:endParaRPr lang="en-US"/>
          </a:p>
        </p:txBody>
      </p:sp>
      <p:sp>
        <p:nvSpPr>
          <p:cNvPr id="9" name="AutoShape 5"/>
          <p:cNvSpPr>
            <a:spLocks noChangeArrowheads="1"/>
          </p:cNvSpPr>
          <p:nvPr/>
        </p:nvSpPr>
        <p:spPr bwMode="auto">
          <a:xfrm>
            <a:off x="4464268" y="2727434"/>
            <a:ext cx="1905000" cy="641132"/>
          </a:xfrm>
          <a:prstGeom prst="triangle">
            <a:avLst>
              <a:gd name="adj" fmla="val 50000"/>
            </a:avLst>
          </a:prstGeom>
          <a:solidFill>
            <a:srgbClr val="000066"/>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Triangle</a:t>
            </a:r>
          </a:p>
        </p:txBody>
      </p:sp>
      <p:sp>
        <p:nvSpPr>
          <p:cNvPr id="10" name="Rectangle 6"/>
          <p:cNvSpPr>
            <a:spLocks noChangeArrowheads="1"/>
          </p:cNvSpPr>
          <p:nvPr/>
        </p:nvSpPr>
        <p:spPr bwMode="auto">
          <a:xfrm>
            <a:off x="3505200" y="1524000"/>
            <a:ext cx="1828800" cy="533400"/>
          </a:xfrm>
          <a:prstGeom prst="rect">
            <a:avLst/>
          </a:prstGeom>
          <a:solidFill>
            <a:srgbClr val="FFFF99"/>
          </a:solidFill>
          <a:ln w="9525">
            <a:solidFill>
              <a:schemeClr val="tx1"/>
            </a:solidFill>
            <a:miter lim="800000"/>
            <a:headEnd/>
            <a:tailEnd/>
          </a:ln>
          <a:effectLst/>
        </p:spPr>
        <p:txBody>
          <a:bodyPr wrap="none" anchor="ctr"/>
          <a:lstStyle/>
          <a:p>
            <a:pPr algn="ctr"/>
            <a:r>
              <a:rPr lang="en-US" altLang="zh-TW" sz="2800">
                <a:solidFill>
                  <a:srgbClr val="000066"/>
                </a:solidFill>
                <a:ea typeface="新細明體" pitchFamily="18" charset="-120"/>
              </a:rPr>
              <a:t>Polygon</a:t>
            </a:r>
          </a:p>
        </p:txBody>
      </p:sp>
      <p:sp>
        <p:nvSpPr>
          <p:cNvPr id="11" name="Line 7"/>
          <p:cNvSpPr>
            <a:spLocks noChangeShapeType="1"/>
          </p:cNvSpPr>
          <p:nvPr/>
        </p:nvSpPr>
        <p:spPr bwMode="auto">
          <a:xfrm flipH="1">
            <a:off x="3276600" y="2057400"/>
            <a:ext cx="609600" cy="762000"/>
          </a:xfrm>
          <a:prstGeom prst="line">
            <a:avLst/>
          </a:prstGeom>
          <a:noFill/>
          <a:ln w="38100">
            <a:solidFill>
              <a:schemeClr val="tx1"/>
            </a:solidFill>
            <a:round/>
            <a:headEnd type="triangle" w="med" len="med"/>
            <a:tailEnd/>
          </a:ln>
          <a:effectLst/>
        </p:spPr>
        <p:txBody>
          <a:bodyPr/>
          <a:lstStyle/>
          <a:p>
            <a:endParaRPr lang="en-US"/>
          </a:p>
        </p:txBody>
      </p:sp>
      <p:sp>
        <p:nvSpPr>
          <p:cNvPr id="12" name="Line 8"/>
          <p:cNvSpPr>
            <a:spLocks noChangeShapeType="1"/>
          </p:cNvSpPr>
          <p:nvPr/>
        </p:nvSpPr>
        <p:spPr bwMode="auto">
          <a:xfrm>
            <a:off x="4876800" y="2057400"/>
            <a:ext cx="533400" cy="685800"/>
          </a:xfrm>
          <a:prstGeom prst="line">
            <a:avLst/>
          </a:prstGeom>
          <a:noFill/>
          <a:ln w="38100">
            <a:solidFill>
              <a:schemeClr val="tx1"/>
            </a:solidFill>
            <a:round/>
            <a:headEnd type="triangle" w="med" len="med"/>
            <a:tailEnd/>
          </a:ln>
          <a:effectLst/>
        </p:spPr>
        <p:txBody>
          <a:bodyPr/>
          <a:lstStyle/>
          <a:p>
            <a:endParaRPr lang="en-US"/>
          </a:p>
        </p:txBody>
      </p:sp>
      <p:grpSp>
        <p:nvGrpSpPr>
          <p:cNvPr id="14" name="Group 4"/>
          <p:cNvGrpSpPr>
            <a:grpSpLocks/>
          </p:cNvGrpSpPr>
          <p:nvPr/>
        </p:nvGrpSpPr>
        <p:grpSpPr bwMode="auto">
          <a:xfrm>
            <a:off x="914400" y="3581400"/>
            <a:ext cx="7696200" cy="2895600"/>
            <a:chOff x="336" y="1296"/>
            <a:chExt cx="5182" cy="1872"/>
          </a:xfrm>
        </p:grpSpPr>
        <p:sp>
          <p:nvSpPr>
            <p:cNvPr id="15" name="Rectangle 5"/>
            <p:cNvSpPr>
              <a:spLocks noChangeArrowheads="1"/>
            </p:cNvSpPr>
            <p:nvPr/>
          </p:nvSpPr>
          <p:spPr bwMode="auto">
            <a:xfrm>
              <a:off x="336" y="1296"/>
              <a:ext cx="5182" cy="1872"/>
            </a:xfrm>
            <a:prstGeom prst="rect">
              <a:avLst/>
            </a:prstGeom>
            <a:solidFill>
              <a:srgbClr val="FFE699"/>
            </a:solidFill>
            <a:ln w="0">
              <a:noFill/>
              <a:miter lim="800000"/>
              <a:headEnd/>
              <a:tailEnd/>
            </a:ln>
            <a:effectLst/>
          </p:spPr>
          <p:txBody>
            <a:bodyPr/>
            <a:lstStyle/>
            <a:p>
              <a:endParaRPr lang="en-US" b="0"/>
            </a:p>
          </p:txBody>
        </p:sp>
        <p:grpSp>
          <p:nvGrpSpPr>
            <p:cNvPr id="16" name="Group 6"/>
            <p:cNvGrpSpPr>
              <a:grpSpLocks/>
            </p:cNvGrpSpPr>
            <p:nvPr/>
          </p:nvGrpSpPr>
          <p:grpSpPr bwMode="auto">
            <a:xfrm>
              <a:off x="2198" y="1344"/>
              <a:ext cx="1037" cy="224"/>
              <a:chOff x="0" y="0"/>
              <a:chExt cx="20000" cy="20000"/>
            </a:xfrm>
          </p:grpSpPr>
          <p:grpSp>
            <p:nvGrpSpPr>
              <p:cNvPr id="62" name="Group 7"/>
              <p:cNvGrpSpPr>
                <a:grpSpLocks/>
              </p:cNvGrpSpPr>
              <p:nvPr/>
            </p:nvGrpSpPr>
            <p:grpSpPr bwMode="auto">
              <a:xfrm>
                <a:off x="9" y="0"/>
                <a:ext cx="19991" cy="20000"/>
                <a:chOff x="0" y="0"/>
                <a:chExt cx="20000" cy="20000"/>
              </a:xfrm>
            </p:grpSpPr>
            <p:sp>
              <p:nvSpPr>
                <p:cNvPr id="64" name="Freeform 8"/>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5" name="Freeform 9"/>
                <p:cNvSpPr>
                  <a:spLocks/>
                </p:cNvSpPr>
                <p:nvPr/>
              </p:nvSpPr>
              <p:spPr bwMode="auto">
                <a:xfrm>
                  <a:off x="0" y="0"/>
                  <a:ext cx="20000" cy="2000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63" name="Rectangle 10"/>
              <p:cNvSpPr>
                <a:spLocks noChangeArrowheads="1"/>
              </p:cNvSpPr>
              <p:nvPr/>
            </p:nvSpPr>
            <p:spPr bwMode="auto">
              <a:xfrm>
                <a:off x="0" y="6005"/>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dirty="0">
                    <a:latin typeface="Verdana" pitchFamily="34" charset="0"/>
                    <a:cs typeface="Times New Roman" pitchFamily="18" charset="0"/>
                  </a:rPr>
                  <a:t>Animal</a:t>
                </a:r>
                <a:endParaRPr lang="en-US" sz="1800" b="0" noProof="1">
                  <a:latin typeface="Verdana" pitchFamily="34" charset="0"/>
                </a:endParaRPr>
              </a:p>
            </p:txBody>
          </p:sp>
        </p:grpSp>
        <p:grpSp>
          <p:nvGrpSpPr>
            <p:cNvPr id="17" name="Group 11"/>
            <p:cNvGrpSpPr>
              <a:grpSpLocks/>
            </p:cNvGrpSpPr>
            <p:nvPr/>
          </p:nvGrpSpPr>
          <p:grpSpPr bwMode="auto">
            <a:xfrm>
              <a:off x="384" y="2758"/>
              <a:ext cx="2074" cy="224"/>
              <a:chOff x="0" y="0"/>
              <a:chExt cx="20003" cy="20000"/>
            </a:xfrm>
          </p:grpSpPr>
          <p:grpSp>
            <p:nvGrpSpPr>
              <p:cNvPr id="47" name="Group 12"/>
              <p:cNvGrpSpPr>
                <a:grpSpLocks/>
              </p:cNvGrpSpPr>
              <p:nvPr/>
            </p:nvGrpSpPr>
            <p:grpSpPr bwMode="auto">
              <a:xfrm>
                <a:off x="0" y="0"/>
                <a:ext cx="6114" cy="20000"/>
                <a:chOff x="0" y="0"/>
                <a:chExt cx="20000" cy="20000"/>
              </a:xfrm>
            </p:grpSpPr>
            <p:grpSp>
              <p:nvGrpSpPr>
                <p:cNvPr id="58" name="Group 13"/>
                <p:cNvGrpSpPr>
                  <a:grpSpLocks/>
                </p:cNvGrpSpPr>
                <p:nvPr/>
              </p:nvGrpSpPr>
              <p:grpSpPr bwMode="auto">
                <a:xfrm>
                  <a:off x="16" y="0"/>
                  <a:ext cx="19984" cy="20000"/>
                  <a:chOff x="0" y="0"/>
                  <a:chExt cx="20000" cy="20000"/>
                </a:xfrm>
              </p:grpSpPr>
              <p:sp>
                <p:nvSpPr>
                  <p:cNvPr id="60"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61"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9"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dirty="0">
                      <a:latin typeface="Verdana" pitchFamily="34" charset="0"/>
                      <a:cs typeface="Times New Roman" pitchFamily="18" charset="0"/>
                    </a:rPr>
                    <a:t>Cat</a:t>
                  </a:r>
                  <a:endParaRPr lang="en-US" sz="1800" b="0" noProof="1">
                    <a:latin typeface="Verdana" pitchFamily="34" charset="0"/>
                  </a:endParaRPr>
                </a:p>
              </p:txBody>
            </p:sp>
          </p:grpSp>
          <p:grpSp>
            <p:nvGrpSpPr>
              <p:cNvPr id="48" name="Group 17"/>
              <p:cNvGrpSpPr>
                <a:grpSpLocks/>
              </p:cNvGrpSpPr>
              <p:nvPr/>
            </p:nvGrpSpPr>
            <p:grpSpPr bwMode="auto">
              <a:xfrm>
                <a:off x="6942" y="0"/>
                <a:ext cx="6116" cy="20000"/>
                <a:chOff x="3" y="0"/>
                <a:chExt cx="19997" cy="20000"/>
              </a:xfrm>
            </p:grpSpPr>
            <p:grpSp>
              <p:nvGrpSpPr>
                <p:cNvPr id="54" name="Group 18"/>
                <p:cNvGrpSpPr>
                  <a:grpSpLocks/>
                </p:cNvGrpSpPr>
                <p:nvPr/>
              </p:nvGrpSpPr>
              <p:grpSpPr bwMode="auto">
                <a:xfrm>
                  <a:off x="26" y="0"/>
                  <a:ext cx="19974" cy="20000"/>
                  <a:chOff x="0" y="0"/>
                  <a:chExt cx="20000" cy="20000"/>
                </a:xfrm>
              </p:grpSpPr>
              <p:sp>
                <p:nvSpPr>
                  <p:cNvPr id="56"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7"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5"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cs typeface="Times New Roman" pitchFamily="18" charset="0"/>
                    </a:rPr>
                    <a:t>H</a:t>
                  </a:r>
                  <a:r>
                    <a:rPr lang="en-US" sz="1800" b="0" noProof="1">
                      <a:latin typeface="Verdana" pitchFamily="34" charset="0"/>
                    </a:rPr>
                    <a:t>or</a:t>
                  </a:r>
                  <a:r>
                    <a:rPr lang="en-US" sz="1800" b="0">
                      <a:latin typeface="Verdana" pitchFamily="34" charset="0"/>
                    </a:rPr>
                    <a:t>se</a:t>
                  </a:r>
                  <a:endParaRPr lang="en-US" sz="1800" b="0" noProof="1">
                    <a:latin typeface="Verdana" pitchFamily="34" charset="0"/>
                  </a:endParaRPr>
                </a:p>
              </p:txBody>
            </p:sp>
          </p:grpSp>
          <p:grpSp>
            <p:nvGrpSpPr>
              <p:cNvPr id="49" name="Group 22"/>
              <p:cNvGrpSpPr>
                <a:grpSpLocks/>
              </p:cNvGrpSpPr>
              <p:nvPr/>
            </p:nvGrpSpPr>
            <p:grpSpPr bwMode="auto">
              <a:xfrm>
                <a:off x="13882" y="0"/>
                <a:ext cx="6121" cy="20000"/>
                <a:chOff x="-2" y="0"/>
                <a:chExt cx="20014" cy="20000"/>
              </a:xfrm>
            </p:grpSpPr>
            <p:grpSp>
              <p:nvGrpSpPr>
                <p:cNvPr id="50" name="Group 23"/>
                <p:cNvGrpSpPr>
                  <a:grpSpLocks/>
                </p:cNvGrpSpPr>
                <p:nvPr/>
              </p:nvGrpSpPr>
              <p:grpSpPr bwMode="auto">
                <a:xfrm>
                  <a:off x="26" y="0"/>
                  <a:ext cx="19986" cy="20000"/>
                  <a:chOff x="0" y="0"/>
                  <a:chExt cx="20012" cy="20000"/>
                </a:xfrm>
              </p:grpSpPr>
              <p:sp>
                <p:nvSpPr>
                  <p:cNvPr id="52"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53" name="Freeform 25"/>
                  <p:cNvSpPr>
                    <a:spLocks/>
                  </p:cNvSpPr>
                  <p:nvPr/>
                </p:nvSpPr>
                <p:spPr bwMode="auto">
                  <a:xfrm>
                    <a:off x="8" y="41"/>
                    <a:ext cx="20004" cy="19959"/>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51" name="Rectangle 26"/>
                <p:cNvSpPr>
                  <a:spLocks noChangeArrowheads="1"/>
                </p:cNvSpPr>
                <p:nvPr/>
              </p:nvSpPr>
              <p:spPr bwMode="auto">
                <a:xfrm>
                  <a:off x="-2" y="6019"/>
                  <a:ext cx="19999" cy="10911"/>
                </a:xfrm>
                <a:prstGeom prst="rect">
                  <a:avLst/>
                </a:prstGeom>
                <a:noFill/>
                <a:ln w="0">
                  <a:noFill/>
                  <a:miter lim="800000"/>
                  <a:headEnd/>
                  <a:tailEnd/>
                </a:ln>
                <a:effectLst/>
              </p:spPr>
              <p:txBody>
                <a:bodyPr lIns="0" tIns="0" rIns="0" bIns="0"/>
                <a:lstStyle/>
                <a:p>
                  <a:pPr algn="ctr" eaLnBrk="0" hangingPunct="0">
                    <a:lnSpc>
                      <a:spcPct val="80000"/>
                    </a:lnSpc>
                  </a:pPr>
                  <a:r>
                    <a:rPr lang="en-US" sz="1800" b="0">
                      <a:latin typeface="Verdana" pitchFamily="34" charset="0"/>
                    </a:rPr>
                    <a:t>Chicken	</a:t>
                  </a:r>
                  <a:endParaRPr lang="en-US" sz="1800" b="0" noProof="1">
                    <a:latin typeface="Verdana" pitchFamily="34" charset="0"/>
                  </a:endParaRPr>
                </a:p>
              </p:txBody>
            </p:sp>
          </p:grpSp>
        </p:grpSp>
        <p:grpSp>
          <p:nvGrpSpPr>
            <p:cNvPr id="18" name="Group 27"/>
            <p:cNvGrpSpPr>
              <a:grpSpLocks/>
            </p:cNvGrpSpPr>
            <p:nvPr/>
          </p:nvGrpSpPr>
          <p:grpSpPr bwMode="auto">
            <a:xfrm>
              <a:off x="657" y="1999"/>
              <a:ext cx="1527" cy="224"/>
              <a:chOff x="0" y="0"/>
              <a:chExt cx="20000" cy="20000"/>
            </a:xfrm>
          </p:grpSpPr>
          <p:grpSp>
            <p:nvGrpSpPr>
              <p:cNvPr id="43" name="Group 28"/>
              <p:cNvGrpSpPr>
                <a:grpSpLocks/>
              </p:cNvGrpSpPr>
              <p:nvPr/>
            </p:nvGrpSpPr>
            <p:grpSpPr bwMode="auto">
              <a:xfrm>
                <a:off x="10" y="0"/>
                <a:ext cx="19990" cy="20000"/>
                <a:chOff x="0" y="0"/>
                <a:chExt cx="20000" cy="20000"/>
              </a:xfrm>
            </p:grpSpPr>
            <p:sp>
              <p:nvSpPr>
                <p:cNvPr id="45"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6"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4"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dirty="0">
                    <a:latin typeface="Verdana" pitchFamily="34" charset="0"/>
                    <a:cs typeface="Times New Roman" pitchFamily="18" charset="0"/>
                  </a:rPr>
                  <a:t>T</a:t>
                </a:r>
                <a:r>
                  <a:rPr lang="en-US" sz="1800" b="0" noProof="1">
                    <a:latin typeface="Verdana" pitchFamily="34" charset="0"/>
                  </a:rPr>
                  <a:t>er</a:t>
                </a:r>
                <a:r>
                  <a:rPr lang="en-US" sz="1800" b="0" dirty="0" err="1">
                    <a:latin typeface="Verdana" pitchFamily="34" charset="0"/>
                  </a:rPr>
                  <a:t>restrialAnimal</a:t>
                </a:r>
                <a:endParaRPr lang="en-US" sz="1800" b="0" noProof="1">
                  <a:latin typeface="Verdana" pitchFamily="34" charset="0"/>
                </a:endParaRPr>
              </a:p>
            </p:txBody>
          </p:sp>
        </p:grpSp>
        <p:grpSp>
          <p:nvGrpSpPr>
            <p:cNvPr id="19" name="Group 32"/>
            <p:cNvGrpSpPr>
              <a:grpSpLocks/>
            </p:cNvGrpSpPr>
            <p:nvPr/>
          </p:nvGrpSpPr>
          <p:grpSpPr bwMode="auto">
            <a:xfrm>
              <a:off x="3292" y="1999"/>
              <a:ext cx="1526" cy="224"/>
              <a:chOff x="0" y="0"/>
              <a:chExt cx="20000" cy="20000"/>
            </a:xfrm>
          </p:grpSpPr>
          <p:grpSp>
            <p:nvGrpSpPr>
              <p:cNvPr id="39" name="Group 33"/>
              <p:cNvGrpSpPr>
                <a:grpSpLocks/>
              </p:cNvGrpSpPr>
              <p:nvPr/>
            </p:nvGrpSpPr>
            <p:grpSpPr bwMode="auto">
              <a:xfrm>
                <a:off x="10" y="0"/>
                <a:ext cx="19990" cy="20000"/>
                <a:chOff x="0" y="0"/>
                <a:chExt cx="20000" cy="20000"/>
              </a:xfrm>
            </p:grpSpPr>
            <p:sp>
              <p:nvSpPr>
                <p:cNvPr id="41"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42"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40"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dirty="0" err="1">
                    <a:latin typeface="Verdana" pitchFamily="34" charset="0"/>
                  </a:rPr>
                  <a:t>AquaticAnimal</a:t>
                </a:r>
                <a:endParaRPr lang="en-US" sz="1800" b="0" noProof="1">
                  <a:latin typeface="Verdana" pitchFamily="34" charset="0"/>
                </a:endParaRPr>
              </a:p>
            </p:txBody>
          </p:sp>
        </p:grpSp>
        <p:grpSp>
          <p:nvGrpSpPr>
            <p:cNvPr id="20" name="Group 37"/>
            <p:cNvGrpSpPr>
              <a:grpSpLocks/>
            </p:cNvGrpSpPr>
            <p:nvPr/>
          </p:nvGrpSpPr>
          <p:grpSpPr bwMode="auto">
            <a:xfrm>
              <a:off x="3024" y="2784"/>
              <a:ext cx="634" cy="224"/>
              <a:chOff x="0" y="0"/>
              <a:chExt cx="20000" cy="20000"/>
            </a:xfrm>
          </p:grpSpPr>
          <p:grpSp>
            <p:nvGrpSpPr>
              <p:cNvPr id="35" name="Group 38"/>
              <p:cNvGrpSpPr>
                <a:grpSpLocks/>
              </p:cNvGrpSpPr>
              <p:nvPr/>
            </p:nvGrpSpPr>
            <p:grpSpPr bwMode="auto">
              <a:xfrm>
                <a:off x="22" y="0"/>
                <a:ext cx="19978" cy="20000"/>
                <a:chOff x="0" y="0"/>
                <a:chExt cx="20000" cy="20000"/>
              </a:xfrm>
            </p:grpSpPr>
            <p:sp>
              <p:nvSpPr>
                <p:cNvPr id="37"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8"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6"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dirty="0">
                    <a:latin typeface="Verdana" pitchFamily="34" charset="0"/>
                  </a:rPr>
                  <a:t>F</a:t>
                </a:r>
                <a:r>
                  <a:rPr lang="en-US" sz="1800" b="0" noProof="1">
                    <a:latin typeface="Verdana" pitchFamily="34" charset="0"/>
                  </a:rPr>
                  <a:t>is</a:t>
                </a:r>
                <a:r>
                  <a:rPr lang="en-US" sz="1800" b="0" dirty="0">
                    <a:latin typeface="Verdana" pitchFamily="34" charset="0"/>
                  </a:rPr>
                  <a:t>h</a:t>
                </a:r>
                <a:endParaRPr lang="en-US" sz="1800" b="0" noProof="1">
                  <a:latin typeface="Verdana" pitchFamily="34" charset="0"/>
                </a:endParaRPr>
              </a:p>
            </p:txBody>
          </p:sp>
        </p:grpSp>
        <p:grpSp>
          <p:nvGrpSpPr>
            <p:cNvPr id="21" name="Group 42"/>
            <p:cNvGrpSpPr>
              <a:grpSpLocks/>
            </p:cNvGrpSpPr>
            <p:nvPr/>
          </p:nvGrpSpPr>
          <p:grpSpPr bwMode="auto">
            <a:xfrm>
              <a:off x="4416" y="2784"/>
              <a:ext cx="835" cy="224"/>
              <a:chOff x="0" y="0"/>
              <a:chExt cx="20000" cy="20000"/>
            </a:xfrm>
          </p:grpSpPr>
          <p:grpSp>
            <p:nvGrpSpPr>
              <p:cNvPr id="31" name="Group 43"/>
              <p:cNvGrpSpPr>
                <a:grpSpLocks/>
              </p:cNvGrpSpPr>
              <p:nvPr/>
            </p:nvGrpSpPr>
            <p:grpSpPr bwMode="auto">
              <a:xfrm>
                <a:off x="16" y="0"/>
                <a:ext cx="19984" cy="20000"/>
                <a:chOff x="0" y="0"/>
                <a:chExt cx="20000" cy="20000"/>
              </a:xfrm>
            </p:grpSpPr>
            <p:sp>
              <p:nvSpPr>
                <p:cNvPr id="33"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800" b="0"/>
                </a:p>
              </p:txBody>
            </p:sp>
            <p:sp>
              <p:nvSpPr>
                <p:cNvPr id="34"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800" b="0"/>
                </a:p>
              </p:txBody>
            </p:sp>
          </p:grpSp>
          <p:sp>
            <p:nvSpPr>
              <p:cNvPr id="32"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800" b="0" noProof="1">
                    <a:latin typeface="Verdana" pitchFamily="34" charset="0"/>
                  </a:rPr>
                  <a:t>Octo</a:t>
                </a:r>
                <a:r>
                  <a:rPr lang="en-US" sz="1800" b="0" dirty="0">
                    <a:latin typeface="Verdana" pitchFamily="34" charset="0"/>
                  </a:rPr>
                  <a:t>pus</a:t>
                </a:r>
                <a:endParaRPr lang="en-US" sz="1800" b="0" noProof="1">
                  <a:latin typeface="Verdana" pitchFamily="34" charset="0"/>
                </a:endParaRPr>
              </a:p>
            </p:txBody>
          </p:sp>
        </p:grpSp>
        <p:grpSp>
          <p:nvGrpSpPr>
            <p:cNvPr id="22" name="Group 47"/>
            <p:cNvGrpSpPr>
              <a:grpSpLocks/>
            </p:cNvGrpSpPr>
            <p:nvPr/>
          </p:nvGrpSpPr>
          <p:grpSpPr bwMode="auto">
            <a:xfrm>
              <a:off x="1968" y="1584"/>
              <a:ext cx="1497" cy="415"/>
              <a:chOff x="0" y="0"/>
              <a:chExt cx="20002" cy="20000"/>
            </a:xfrm>
          </p:grpSpPr>
          <p:sp>
            <p:nvSpPr>
              <p:cNvPr id="29" name="Freeform 48"/>
              <p:cNvSpPr>
                <a:spLocks/>
              </p:cNvSpPr>
              <p:nvPr/>
            </p:nvSpPr>
            <p:spPr bwMode="auto">
              <a:xfrm>
                <a:off x="0" y="0"/>
                <a:ext cx="4998" cy="20000"/>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800" b="0"/>
              </a:p>
            </p:txBody>
          </p:sp>
          <p:sp>
            <p:nvSpPr>
              <p:cNvPr id="30" name="Freeform 49"/>
              <p:cNvSpPr>
                <a:spLocks/>
              </p:cNvSpPr>
              <p:nvPr/>
            </p:nvSpPr>
            <p:spPr bwMode="auto">
              <a:xfrm>
                <a:off x="14997" y="0"/>
                <a:ext cx="5005" cy="20000"/>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grpSp>
          <p:nvGrpSpPr>
            <p:cNvPr id="23" name="Group 50"/>
            <p:cNvGrpSpPr>
              <a:grpSpLocks/>
            </p:cNvGrpSpPr>
            <p:nvPr/>
          </p:nvGrpSpPr>
          <p:grpSpPr bwMode="auto">
            <a:xfrm>
              <a:off x="701" y="2223"/>
              <a:ext cx="1440" cy="551"/>
              <a:chOff x="-767" y="0"/>
              <a:chExt cx="21534" cy="20000"/>
            </a:xfrm>
          </p:grpSpPr>
          <p:sp>
            <p:nvSpPr>
              <p:cNvPr id="26"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7"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8"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24" name="Freeform 54"/>
            <p:cNvSpPr>
              <a:spLocks/>
            </p:cNvSpPr>
            <p:nvPr/>
          </p:nvSpPr>
          <p:spPr bwMode="auto">
            <a:xfrm>
              <a:off x="3336" y="2223"/>
              <a:ext cx="493" cy="551"/>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sp>
          <p:nvSpPr>
            <p:cNvPr id="25" name="Freeform 55"/>
            <p:cNvSpPr>
              <a:spLocks/>
            </p:cNvSpPr>
            <p:nvPr/>
          </p:nvSpPr>
          <p:spPr bwMode="auto">
            <a:xfrm>
              <a:off x="4282" y="2223"/>
              <a:ext cx="493" cy="551"/>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800" b="0"/>
            </a:p>
          </p:txBody>
        </p:sp>
      </p:grpSp>
      <p:sp>
        <p:nvSpPr>
          <p:cNvPr id="8" name="Rectangle 4"/>
          <p:cNvSpPr>
            <a:spLocks noChangeArrowheads="1"/>
          </p:cNvSpPr>
          <p:nvPr/>
        </p:nvSpPr>
        <p:spPr bwMode="auto">
          <a:xfrm>
            <a:off x="2590800" y="2790498"/>
            <a:ext cx="1524000" cy="609600"/>
          </a:xfrm>
          <a:prstGeom prst="rect">
            <a:avLst/>
          </a:prstGeom>
          <a:solidFill>
            <a:schemeClr val="accent1"/>
          </a:solidFill>
          <a:ln w="9525">
            <a:solidFill>
              <a:schemeClr val="tx1"/>
            </a:solidFill>
            <a:miter lim="800000"/>
            <a:headEnd/>
            <a:tailEnd/>
          </a:ln>
          <a:effectLst/>
        </p:spPr>
        <p:txBody>
          <a:bodyPr wrap="none" anchor="ctr"/>
          <a:lstStyle/>
          <a:p>
            <a:pPr algn="ctr"/>
            <a:r>
              <a:rPr lang="en-US" altLang="zh-TW">
                <a:solidFill>
                  <a:srgbClr val="FFFF00"/>
                </a:solidFill>
                <a:ea typeface="新細明體" pitchFamily="18" charset="-120"/>
              </a:rPr>
              <a:t>Rectangle</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K</a:t>
            </a:r>
            <a:r>
              <a:rPr lang="vi-VN" sz="2800">
                <a:solidFill>
                  <a:srgbClr val="0000FF"/>
                </a:solidFill>
                <a:latin typeface="Arial" pitchFamily="34" charset="0"/>
                <a:cs typeface="Arial" pitchFamily="34" charset="0"/>
              </a:rPr>
              <a:t>ế thừa</a:t>
            </a:r>
            <a:r>
              <a:rPr lang="vi-VN" sz="2800">
                <a:solidFill>
                  <a:schemeClr val="tx1">
                    <a:lumMod val="95000"/>
                    <a:lumOff val="5000"/>
                  </a:schemeClr>
                </a:solidFill>
                <a:latin typeface="Arial" pitchFamily="34" charset="0"/>
                <a:cs typeface="Arial" pitchFamily="34" charset="0"/>
              </a:rPr>
              <a:t> là một đặc điểm của ngôn ngữ dùng để biểu diễn </a:t>
            </a:r>
            <a:r>
              <a:rPr lang="vi-VN" sz="2800">
                <a:solidFill>
                  <a:srgbClr val="FF3300"/>
                </a:solidFill>
                <a:latin typeface="Arial" pitchFamily="34" charset="0"/>
                <a:cs typeface="Arial" pitchFamily="34" charset="0"/>
              </a:rPr>
              <a:t>mối quan hệ đặc biệt </a:t>
            </a:r>
            <a:r>
              <a:rPr lang="en-US" sz="2800">
                <a:solidFill>
                  <a:srgbClr val="FF3300"/>
                </a:solidFill>
                <a:latin typeface="Arial" pitchFamily="34" charset="0"/>
                <a:cs typeface="Arial" pitchFamily="34" charset="0"/>
              </a:rPr>
              <a:t>hóa – tổng quát hóa </a:t>
            </a:r>
            <a:r>
              <a:rPr lang="vi-VN" sz="2800">
                <a:solidFill>
                  <a:srgbClr val="FF3300"/>
                </a:solidFill>
                <a:latin typeface="Arial" pitchFamily="34" charset="0"/>
                <a:cs typeface="Arial" pitchFamily="34" charset="0"/>
              </a:rPr>
              <a:t>giữa các lớp</a:t>
            </a:r>
            <a:r>
              <a:rPr lang="vi-VN" sz="2800">
                <a:solidFill>
                  <a:schemeClr val="tx1">
                    <a:lumMod val="95000"/>
                    <a:lumOff val="5000"/>
                  </a:schemeClr>
                </a:solidFill>
                <a:latin typeface="Arial" pitchFamily="34" charset="0"/>
                <a:cs typeface="Arial" pitchFamily="34" charset="0"/>
              </a:rPr>
              <a:t>. Các lớp được trừu tượng hóa và được tổ chức thành một </a:t>
            </a:r>
            <a:r>
              <a:rPr lang="vi-VN" sz="2800">
                <a:solidFill>
                  <a:srgbClr val="0070C0"/>
                </a:solidFill>
                <a:latin typeface="Arial" pitchFamily="34" charset="0"/>
                <a:cs typeface="Arial" pitchFamily="34" charset="0"/>
              </a:rPr>
              <a:t>sơ đồ phân cấp</a:t>
            </a:r>
            <a:r>
              <a:rPr lang="vi-VN" sz="2800">
                <a:solidFill>
                  <a:schemeClr val="tx1">
                    <a:lumMod val="95000"/>
                    <a:lumOff val="5000"/>
                  </a:schemeClr>
                </a:solidFill>
                <a:latin typeface="Arial" pitchFamily="34" charset="0"/>
                <a:cs typeface="Arial" pitchFamily="34" charset="0"/>
              </a:rPr>
              <a:t> lớp.</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Sự kế thừa là một mức cao hơn của </a:t>
            </a:r>
            <a:r>
              <a:rPr lang="vi-VN" sz="2800">
                <a:solidFill>
                  <a:srgbClr val="0070C0"/>
                </a:solidFill>
                <a:latin typeface="Arial" pitchFamily="34" charset="0"/>
                <a:cs typeface="Arial" pitchFamily="34" charset="0"/>
              </a:rPr>
              <a:t>trừu tượng hóa</a:t>
            </a:r>
            <a:r>
              <a:rPr lang="vi-VN" sz="2800">
                <a:solidFill>
                  <a:schemeClr val="tx1">
                    <a:lumMod val="95000"/>
                    <a:lumOff val="5000"/>
                  </a:schemeClr>
                </a:solidFill>
                <a:latin typeface="Arial" pitchFamily="34" charset="0"/>
                <a:cs typeface="Arial" pitchFamily="34" charset="0"/>
              </a:rPr>
              <a:t>, cung cấp một cơ chế </a:t>
            </a:r>
            <a:r>
              <a:rPr lang="vi-VN" sz="2800">
                <a:solidFill>
                  <a:srgbClr val="FF3300"/>
                </a:solidFill>
                <a:latin typeface="Arial" pitchFamily="34" charset="0"/>
                <a:cs typeface="Arial" pitchFamily="34" charset="0"/>
              </a:rPr>
              <a:t>gom chung </a:t>
            </a:r>
            <a:r>
              <a:rPr lang="vi-VN" sz="2800">
                <a:solidFill>
                  <a:schemeClr val="tx1">
                    <a:lumMod val="95000"/>
                    <a:lumOff val="5000"/>
                  </a:schemeClr>
                </a:solidFill>
                <a:latin typeface="Arial" pitchFamily="34" charset="0"/>
                <a:cs typeface="Arial" pitchFamily="34" charset="0"/>
              </a:rPr>
              <a:t>các lớp có liên quan với nhau thành một mức </a:t>
            </a:r>
            <a:r>
              <a:rPr lang="vi-VN" sz="2800">
                <a:solidFill>
                  <a:srgbClr val="0070C0"/>
                </a:solidFill>
                <a:latin typeface="Arial" pitchFamily="34" charset="0"/>
                <a:cs typeface="Arial" pitchFamily="34" charset="0"/>
              </a:rPr>
              <a:t>khái quát hóa </a:t>
            </a:r>
            <a:r>
              <a:rPr lang="vi-VN" sz="2800">
                <a:solidFill>
                  <a:schemeClr val="tx1">
                    <a:lumMod val="95000"/>
                    <a:lumOff val="5000"/>
                  </a:schemeClr>
                </a:solidFill>
                <a:latin typeface="Arial" pitchFamily="34" charset="0"/>
                <a:cs typeface="Arial" pitchFamily="34" charset="0"/>
              </a:rPr>
              <a:t>đặc trưng cho toàn bộ các lớp nói trên.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Kế thừa</a:t>
            </a:r>
          </a:p>
        </p:txBody>
      </p:sp>
      <p:sp>
        <p:nvSpPr>
          <p:cNvPr id="3" name="Content Placeholder 2"/>
          <p:cNvSpPr>
            <a:spLocks noGrp="1"/>
          </p:cNvSpPr>
          <p:nvPr>
            <p:ph idx="1"/>
          </p:nvPr>
        </p:nvSpPr>
        <p:spPr>
          <a:xfrm>
            <a:off x="457200" y="1447800"/>
            <a:ext cx="8382000" cy="4953000"/>
          </a:xfrm>
        </p:spPr>
        <p:txBody>
          <a:bodyPr>
            <a:normAutofit lnSpcReduction="10000"/>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lớp với </a:t>
            </a:r>
            <a:r>
              <a:rPr lang="vi-VN" sz="2800">
                <a:solidFill>
                  <a:srgbClr val="0070C0"/>
                </a:solidFill>
                <a:latin typeface="Arial" pitchFamily="34" charset="0"/>
                <a:cs typeface="Arial" pitchFamily="34" charset="0"/>
              </a:rPr>
              <a:t>các đặc điểm tương tự nhau </a:t>
            </a:r>
            <a:r>
              <a:rPr lang="vi-VN" sz="2800">
                <a:solidFill>
                  <a:schemeClr val="tx1">
                    <a:lumMod val="95000"/>
                    <a:lumOff val="5000"/>
                  </a:schemeClr>
                </a:solidFill>
                <a:latin typeface="Arial" pitchFamily="34" charset="0"/>
                <a:cs typeface="Arial" pitchFamily="34" charset="0"/>
              </a:rPr>
              <a:t>có thể được tổ chức thành một </a:t>
            </a:r>
            <a:r>
              <a:rPr lang="vi-VN" sz="2800">
                <a:solidFill>
                  <a:srgbClr val="FF3300"/>
                </a:solidFill>
                <a:latin typeface="Arial" pitchFamily="34" charset="0"/>
                <a:cs typeface="Arial" pitchFamily="34" charset="0"/>
              </a:rPr>
              <a:t>sơ đồ phân cấp kế thừa</a:t>
            </a:r>
            <a:r>
              <a:rPr lang="en-US" sz="2800">
                <a:solidFill>
                  <a:srgbClr val="FF3300"/>
                </a:solidFill>
                <a:latin typeface="Arial" pitchFamily="34" charset="0"/>
                <a:cs typeface="Arial" pitchFamily="34" charset="0"/>
              </a:rPr>
              <a:t> (cây kế thừa)</a:t>
            </a:r>
            <a:r>
              <a:rPr lang="vi-VN" sz="2800">
                <a:solidFill>
                  <a:schemeClr val="tx1">
                    <a:lumMod val="95000"/>
                    <a:lumOff val="5000"/>
                  </a:schemeClr>
                </a:solidFill>
                <a:latin typeface="Arial" pitchFamily="34" charset="0"/>
                <a:cs typeface="Arial" pitchFamily="34" charset="0"/>
              </a:rPr>
              <a:t>.</a:t>
            </a: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Quan hệ </a:t>
            </a:r>
            <a:r>
              <a:rPr lang="vi-VN" sz="2800">
                <a:solidFill>
                  <a:srgbClr val="0070C0"/>
                </a:solidFill>
                <a:latin typeface="Arial" pitchFamily="34" charset="0"/>
                <a:cs typeface="Arial" pitchFamily="34" charset="0"/>
              </a:rPr>
              <a:t>“là 1”</a:t>
            </a:r>
            <a:r>
              <a:rPr lang="vi-VN" sz="2800">
                <a:solidFill>
                  <a:schemeClr val="tx1">
                    <a:lumMod val="95000"/>
                    <a:lumOff val="5000"/>
                  </a:schemeClr>
                </a:solidFill>
                <a:latin typeface="Arial" pitchFamily="34" charset="0"/>
                <a:cs typeface="Arial" pitchFamily="34" charset="0"/>
              </a:rPr>
              <a:t>: Kế thừa được sử dụng thông dụng nhất để biểu diễn quan hệ “là 1”.</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Một sinh viên là một người</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Một hình tròn là một hình ellipse</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Một tam giác là một đa giác</a:t>
            </a:r>
            <a:endParaRPr lang="en-US" sz="24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en-US" sz="2400">
                <a:solidFill>
                  <a:schemeClr val="tx1">
                    <a:lumMod val="95000"/>
                    <a:lumOff val="5000"/>
                  </a:schemeClr>
                </a:solidFill>
                <a:latin typeface="Arial" pitchFamily="34" charset="0"/>
                <a:cs typeface="Arial" pitchFamily="34" charset="0"/>
              </a:rPr>
              <a:t>…</a:t>
            </a:r>
            <a:endParaRPr lang="vi-VN"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Lợi ích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Kế thừa cho phép </a:t>
            </a:r>
            <a:r>
              <a:rPr lang="vi-VN" sz="2800">
                <a:solidFill>
                  <a:srgbClr val="FF3300"/>
                </a:solidFill>
                <a:latin typeface="Arial" pitchFamily="34" charset="0"/>
                <a:cs typeface="Arial" pitchFamily="34" charset="0"/>
              </a:rPr>
              <a:t>xây dựng lớp mới từ lớp đã có</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Kế thừa cho phép tổ chức các lớp </a:t>
            </a:r>
            <a:r>
              <a:rPr lang="vi-VN" sz="2800">
                <a:solidFill>
                  <a:srgbClr val="0070C0"/>
                </a:solidFill>
                <a:latin typeface="Arial" pitchFamily="34" charset="0"/>
                <a:cs typeface="Arial" pitchFamily="34" charset="0"/>
              </a:rPr>
              <a:t>chia sẻ mã chương trình chung</a:t>
            </a:r>
            <a:r>
              <a:rPr lang="vi-VN" sz="2800">
                <a:solidFill>
                  <a:schemeClr val="tx1">
                    <a:lumMod val="95000"/>
                    <a:lumOff val="5000"/>
                  </a:schemeClr>
                </a:solidFill>
                <a:latin typeface="Arial" pitchFamily="34" charset="0"/>
                <a:cs typeface="Arial" pitchFamily="34" charset="0"/>
              </a:rPr>
              <a:t>, nhờ vậy có thể dễ dàng sửa chữa, nâng cấp hệ thống.</a:t>
            </a:r>
            <a:endParaRPr lang="en-US" sz="24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C++, kế thừa còn định nghĩa </a:t>
            </a:r>
            <a:r>
              <a:rPr lang="vi-VN" sz="2800">
                <a:solidFill>
                  <a:srgbClr val="0070C0"/>
                </a:solidFill>
                <a:latin typeface="Arial" pitchFamily="34" charset="0"/>
                <a:cs typeface="Arial" pitchFamily="34" charset="0"/>
              </a:rPr>
              <a:t>sự tương thích</a:t>
            </a:r>
            <a:r>
              <a:rPr lang="vi-VN" sz="2800">
                <a:solidFill>
                  <a:schemeClr val="tx1">
                    <a:lumMod val="95000"/>
                    <a:lumOff val="5000"/>
                  </a:schemeClr>
                </a:solidFill>
                <a:latin typeface="Arial" pitchFamily="34" charset="0"/>
                <a:cs typeface="Arial" pitchFamily="34" charset="0"/>
              </a:rPr>
              <a:t>, nhờ đó ta có cơ chế chuyển kiểu tự động</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Đặc tính Kế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16</a:t>
            </a:fld>
            <a:endParaRPr lang="en-US"/>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dirty="0">
                <a:solidFill>
                  <a:schemeClr val="tx1">
                    <a:lumMod val="95000"/>
                    <a:lumOff val="5000"/>
                  </a:schemeClr>
                </a:solidFill>
                <a:latin typeface="Arial" pitchFamily="34" charset="0"/>
                <a:cs typeface="Arial" pitchFamily="34" charset="0"/>
              </a:rPr>
              <a:t>C</a:t>
            </a:r>
            <a:r>
              <a:rPr lang="vi-VN" sz="2800" dirty="0">
                <a:solidFill>
                  <a:schemeClr val="tx1">
                    <a:lumMod val="95000"/>
                    <a:lumOff val="5000"/>
                  </a:schemeClr>
                </a:solidFill>
                <a:latin typeface="Arial" pitchFamily="34" charset="0"/>
                <a:cs typeface="Arial" pitchFamily="34" charset="0"/>
              </a:rPr>
              <a:t>ho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định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nghĩa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mới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từ</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đã</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en-US" sz="2800" dirty="0">
                <a:solidFill>
                  <a:schemeClr val="tx1">
                    <a:lumMod val="95000"/>
                    <a:lumOff val="5000"/>
                  </a:schemeClr>
                </a:solidFill>
                <a:latin typeface="Arial" pitchFamily="34" charset="0"/>
                <a:cs typeface="Arial" pitchFamily="34" charset="0"/>
              </a:rPr>
              <a:t>.</a:t>
            </a:r>
            <a:endParaRPr lang="vi-VN" sz="28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mới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gọi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là</a:t>
            </a:r>
            <a:r>
              <a:rPr lang="vi-VN" sz="2400" dirty="0">
                <a:solidFill>
                  <a:schemeClr val="tx1">
                    <a:lumMod val="95000"/>
                    <a:lumOff val="5000"/>
                  </a:schemeClr>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lớp</a:t>
            </a:r>
            <a:r>
              <a:rPr lang="vi-VN" sz="2400" dirty="0">
                <a:solidFill>
                  <a:srgbClr val="FF3300"/>
                </a:solidFill>
                <a:latin typeface="Arial" pitchFamily="34" charset="0"/>
                <a:cs typeface="Arial" pitchFamily="34" charset="0"/>
              </a:rPr>
              <a:t> con</a:t>
            </a:r>
            <a:r>
              <a:rPr lang="vi-VN" sz="2400" dirty="0">
                <a:solidFill>
                  <a:schemeClr val="tx1">
                    <a:lumMod val="95000"/>
                    <a:lumOff val="5000"/>
                  </a:schemeClr>
                </a:solidFill>
                <a:latin typeface="Arial" pitchFamily="34" charset="0"/>
                <a:cs typeface="Arial" pitchFamily="34" charset="0"/>
              </a:rPr>
              <a:t> </a:t>
            </a:r>
            <a:r>
              <a:rPr lang="vi-VN" sz="2400" dirty="0">
                <a:solidFill>
                  <a:srgbClr val="FF3300"/>
                </a:solidFill>
                <a:latin typeface="Arial" pitchFamily="34" charset="0"/>
                <a:cs typeface="Arial" pitchFamily="34" charset="0"/>
              </a:rPr>
              <a:t>(</a:t>
            </a:r>
            <a:r>
              <a:rPr lang="vi-VN" sz="2400" dirty="0" err="1">
                <a:solidFill>
                  <a:srgbClr val="FF3300"/>
                </a:solidFill>
                <a:latin typeface="Arial" pitchFamily="34" charset="0"/>
                <a:cs typeface="Arial" pitchFamily="34" charset="0"/>
              </a:rPr>
              <a:t>subclass</a:t>
            </a:r>
            <a:r>
              <a:rPr lang="vi-VN" sz="2400" dirty="0">
                <a:solidFill>
                  <a:srgbClr val="FF3300"/>
                </a:solidFill>
                <a:latin typeface="Arial" pitchFamily="34" charset="0"/>
                <a:cs typeface="Arial" pitchFamily="34" charset="0"/>
              </a:rPr>
              <a:t>) </a:t>
            </a:r>
            <a:r>
              <a:rPr lang="vi-VN" sz="2400" dirty="0">
                <a:solidFill>
                  <a:schemeClr val="tx1">
                    <a:lumMod val="95000"/>
                    <a:lumOff val="5000"/>
                  </a:schemeClr>
                </a:solidFill>
                <a:latin typeface="Arial" pitchFamily="34" charset="0"/>
                <a:cs typeface="Arial" pitchFamily="34" charset="0"/>
              </a:rPr>
              <a:t>hay </a:t>
            </a:r>
            <a:r>
              <a:rPr lang="vi-VN" sz="2400" dirty="0" err="1">
                <a:solidFill>
                  <a:srgbClr val="FF3300"/>
                </a:solidFill>
                <a:latin typeface="Arial" pitchFamily="34" charset="0"/>
                <a:cs typeface="Arial" pitchFamily="34" charset="0"/>
              </a:rPr>
              <a:t>lớp</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dẫn</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xuất</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derived</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class</a:t>
            </a:r>
            <a:r>
              <a:rPr lang="vi-VN" sz="2400" dirty="0">
                <a:solidFill>
                  <a:srgbClr val="FF3300"/>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đã</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có</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gọi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là</a:t>
            </a:r>
            <a:r>
              <a:rPr lang="vi-VN" sz="2400" dirty="0">
                <a:solidFill>
                  <a:schemeClr val="tx1">
                    <a:lumMod val="95000"/>
                    <a:lumOff val="5000"/>
                  </a:schemeClr>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lớp</a:t>
            </a:r>
            <a:r>
              <a:rPr lang="vi-VN" sz="2400" dirty="0">
                <a:solidFill>
                  <a:srgbClr val="0070C0"/>
                </a:solidFill>
                <a:latin typeface="Arial" pitchFamily="34" charset="0"/>
                <a:cs typeface="Arial" pitchFamily="34" charset="0"/>
              </a:rPr>
              <a:t> cha (</a:t>
            </a:r>
            <a:r>
              <a:rPr lang="vi-VN" sz="2400" dirty="0" err="1">
                <a:solidFill>
                  <a:srgbClr val="0070C0"/>
                </a:solidFill>
                <a:latin typeface="Arial" pitchFamily="34" charset="0"/>
                <a:cs typeface="Arial" pitchFamily="34" charset="0"/>
              </a:rPr>
              <a:t>superclass</a:t>
            </a:r>
            <a:r>
              <a:rPr lang="vi-VN" sz="2400" dirty="0">
                <a:solidFill>
                  <a:srgbClr val="0070C0"/>
                </a:solidFill>
                <a:latin typeface="Arial" pitchFamily="34" charset="0"/>
                <a:cs typeface="Arial" pitchFamily="34" charset="0"/>
              </a:rPr>
              <a:t>) </a:t>
            </a:r>
            <a:r>
              <a:rPr lang="vi-VN" sz="2400" dirty="0">
                <a:solidFill>
                  <a:schemeClr val="tx1">
                    <a:lumMod val="95000"/>
                    <a:lumOff val="5000"/>
                  </a:schemeClr>
                </a:solidFill>
                <a:latin typeface="Arial" pitchFamily="34" charset="0"/>
                <a:cs typeface="Arial" pitchFamily="34" charset="0"/>
              </a:rPr>
              <a:t>hay </a:t>
            </a:r>
            <a:r>
              <a:rPr lang="vi-VN" sz="2400" dirty="0" err="1">
                <a:solidFill>
                  <a:srgbClr val="0070C0"/>
                </a:solidFill>
                <a:latin typeface="Arial" pitchFamily="34" charset="0"/>
                <a:cs typeface="Arial" pitchFamily="34" charset="0"/>
              </a:rPr>
              <a:t>lớp</a:t>
            </a:r>
            <a:r>
              <a:rPr lang="vi-VN" sz="2400" dirty="0">
                <a:solidFill>
                  <a:srgbClr val="0070C0"/>
                </a:solidFill>
                <a:latin typeface="Arial" pitchFamily="34" charset="0"/>
                <a:cs typeface="Arial" pitchFamily="34" charset="0"/>
              </a:rPr>
              <a:t> cơ </a:t>
            </a:r>
            <a:r>
              <a:rPr lang="vi-VN" sz="2400" dirty="0" err="1">
                <a:solidFill>
                  <a:srgbClr val="0070C0"/>
                </a:solidFill>
                <a:latin typeface="Arial" pitchFamily="34" charset="0"/>
                <a:cs typeface="Arial" pitchFamily="34" charset="0"/>
              </a:rPr>
              <a:t>sở</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base</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class</a:t>
            </a:r>
            <a:r>
              <a:rPr lang="vi-VN" sz="2400" dirty="0">
                <a:solidFill>
                  <a:srgbClr val="0070C0"/>
                </a:solidFill>
                <a:latin typeface="Arial" pitchFamily="34" charset="0"/>
                <a:cs typeface="Arial" pitchFamily="34" charset="0"/>
              </a:rPr>
              <a:t>)</a:t>
            </a:r>
            <a:r>
              <a:rPr lang="vi-VN" sz="2400" dirty="0">
                <a:solidFill>
                  <a:schemeClr val="tx1">
                    <a:lumMod val="95000"/>
                    <a:lumOff val="5000"/>
                  </a:schemeClr>
                </a:solidFill>
                <a:latin typeface="Arial" pitchFamily="34" charset="0"/>
                <a:cs typeface="Arial" pitchFamily="34" charset="0"/>
              </a:rPr>
              <a:t>.</a:t>
            </a:r>
          </a:p>
        </p:txBody>
      </p:sp>
      <p:pic>
        <p:nvPicPr>
          <p:cNvPr id="4102" name="Picture 6"/>
          <p:cNvPicPr>
            <a:picLocks noChangeAspect="1" noChangeArrowheads="1"/>
          </p:cNvPicPr>
          <p:nvPr/>
        </p:nvPicPr>
        <p:blipFill>
          <a:blip r:embed="rId3" cstate="print"/>
          <a:srcRect/>
          <a:stretch>
            <a:fillRect/>
          </a:stretch>
        </p:blipFill>
        <p:spPr bwMode="auto">
          <a:xfrm>
            <a:off x="3276600" y="3685465"/>
            <a:ext cx="4810125" cy="2867735"/>
          </a:xfrm>
          <a:prstGeom prst="rect">
            <a:avLst/>
          </a:prstGeom>
          <a:noFill/>
          <a:ln w="9525">
            <a:noFill/>
            <a:miter lim="800000"/>
            <a:headEnd/>
            <a:tailEnd/>
          </a:ln>
        </p:spPr>
      </p:pic>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4" presetClass="entr" presetSubtype="16" fill="hold" nodeType="clickEffect">
                                  <p:stCondLst>
                                    <p:cond delay="0"/>
                                  </p:stCondLst>
                                  <p:childTnLst>
                                    <p:set>
                                      <p:cBhvr>
                                        <p:cTn id="24" dur="1" fill="hold">
                                          <p:stCondLst>
                                            <p:cond delay="0"/>
                                          </p:stCondLst>
                                        </p:cTn>
                                        <p:tgtEl>
                                          <p:spTgt spid="4102"/>
                                        </p:tgtEl>
                                        <p:attrNameLst>
                                          <p:attrName>style.visibility</p:attrName>
                                        </p:attrNameLst>
                                      </p:cBhvr>
                                      <p:to>
                                        <p:strVal val="visible"/>
                                      </p:to>
                                    </p:set>
                                    <p:animEffect transition="in" filter="box(in)">
                                      <p:cBhvr>
                                        <p:cTn id="2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Đặc tính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kế</a:t>
            </a:r>
            <a:r>
              <a:rPr lang="vi-VN" sz="2800" dirty="0">
                <a:solidFill>
                  <a:schemeClr val="tx1">
                    <a:lumMod val="95000"/>
                    <a:lumOff val="5000"/>
                  </a:schemeClr>
                </a:solidFill>
                <a:latin typeface="Arial" pitchFamily="34" charset="0"/>
                <a:cs typeface="Arial" pitchFamily="34" charset="0"/>
              </a:rPr>
              <a:t> cho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vi-VN" sz="2400" dirty="0" err="1">
                <a:solidFill>
                  <a:srgbClr val="0070C0"/>
                </a:solidFill>
                <a:latin typeface="Arial" pitchFamily="34" charset="0"/>
                <a:cs typeface="Arial" pitchFamily="34" charset="0"/>
              </a:rPr>
              <a:t>Nhiều</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lớp</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có</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thể</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dẫn</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xuất</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từ</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một</a:t>
            </a:r>
            <a:r>
              <a:rPr lang="vi-VN" sz="2400" dirty="0">
                <a:solidFill>
                  <a:srgbClr val="0070C0"/>
                </a:solidFill>
                <a:latin typeface="Arial" pitchFamily="34" charset="0"/>
                <a:cs typeface="Arial" pitchFamily="34" charset="0"/>
              </a:rPr>
              <a:t> </a:t>
            </a:r>
            <a:r>
              <a:rPr lang="vi-VN" sz="2400" dirty="0" err="1">
                <a:solidFill>
                  <a:srgbClr val="0070C0"/>
                </a:solidFill>
                <a:latin typeface="Arial" pitchFamily="34" charset="0"/>
                <a:cs typeface="Arial" pitchFamily="34" charset="0"/>
              </a:rPr>
              <a:t>lớp</a:t>
            </a:r>
            <a:r>
              <a:rPr lang="vi-VN" sz="2400" dirty="0">
                <a:solidFill>
                  <a:srgbClr val="0070C0"/>
                </a:solidFill>
                <a:latin typeface="Arial" pitchFamily="34" charset="0"/>
                <a:cs typeface="Arial" pitchFamily="34" charset="0"/>
              </a:rPr>
              <a:t> cơ </a:t>
            </a:r>
            <a:r>
              <a:rPr lang="vi-VN" sz="2400" dirty="0" err="1">
                <a:solidFill>
                  <a:srgbClr val="0070C0"/>
                </a:solidFill>
                <a:latin typeface="Arial" pitchFamily="34" charset="0"/>
                <a:cs typeface="Arial" pitchFamily="34" charset="0"/>
              </a:rPr>
              <a:t>sở</a:t>
            </a:r>
            <a:endParaRPr lang="vi-VN" sz="2400" dirty="0">
              <a:solidFill>
                <a:srgbClr val="0070C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rgbClr val="FF3300"/>
                </a:solidFill>
                <a:latin typeface="Arial" pitchFamily="34" charset="0"/>
                <a:cs typeface="Arial" pitchFamily="34" charset="0"/>
              </a:rPr>
              <a:t>Một</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lớp</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có</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thể</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là</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dẫn</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xuất</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của</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nhiều</a:t>
            </a:r>
            <a:r>
              <a:rPr lang="vi-VN" sz="2400" dirty="0">
                <a:solidFill>
                  <a:srgbClr val="FF3300"/>
                </a:solidFill>
                <a:latin typeface="Arial" pitchFamily="34" charset="0"/>
                <a:cs typeface="Arial" pitchFamily="34" charset="0"/>
              </a:rPr>
              <a:t> </a:t>
            </a:r>
            <a:r>
              <a:rPr lang="vi-VN" sz="2400" dirty="0" err="1">
                <a:solidFill>
                  <a:srgbClr val="FF3300"/>
                </a:solidFill>
                <a:latin typeface="Arial" pitchFamily="34" charset="0"/>
                <a:cs typeface="Arial" pitchFamily="34" charset="0"/>
              </a:rPr>
              <a:t>lớp</a:t>
            </a:r>
            <a:r>
              <a:rPr lang="vi-VN" sz="2400" dirty="0">
                <a:solidFill>
                  <a:srgbClr val="FF3300"/>
                </a:solidFill>
                <a:latin typeface="Arial" pitchFamily="34" charset="0"/>
                <a:cs typeface="Arial" pitchFamily="34" charset="0"/>
              </a:rPr>
              <a:t> cơ </a:t>
            </a:r>
            <a:r>
              <a:rPr lang="vi-VN" sz="2400" dirty="0" err="1">
                <a:solidFill>
                  <a:srgbClr val="FF3300"/>
                </a:solidFill>
                <a:latin typeface="Arial" pitchFamily="34" charset="0"/>
                <a:cs typeface="Arial" pitchFamily="34" charset="0"/>
              </a:rPr>
              <a:t>sở</a:t>
            </a:r>
            <a:endParaRPr lang="vi-VN" sz="2400" dirty="0">
              <a:solidFill>
                <a:srgbClr val="FF3300"/>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kế</a:t>
            </a:r>
            <a:r>
              <a:rPr lang="vi-VN" sz="2800" dirty="0">
                <a:solidFill>
                  <a:schemeClr val="tx1">
                    <a:lumMod val="95000"/>
                    <a:lumOff val="5000"/>
                  </a:schemeClr>
                </a:solidFill>
                <a:latin typeface="Arial" pitchFamily="34" charset="0"/>
                <a:cs typeface="Arial" pitchFamily="34" charset="0"/>
              </a:rPr>
              <a:t> không </a:t>
            </a:r>
            <a:r>
              <a:rPr lang="vi-VN" sz="2800" dirty="0" err="1">
                <a:solidFill>
                  <a:schemeClr val="tx1">
                    <a:lumMod val="95000"/>
                    <a:lumOff val="5000"/>
                  </a:schemeClr>
                </a:solidFill>
                <a:latin typeface="Arial" pitchFamily="34" charset="0"/>
                <a:cs typeface="Arial" pitchFamily="34" charset="0"/>
              </a:rPr>
              <a:t>chỉ</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giới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hạn</a:t>
            </a:r>
            <a:r>
              <a:rPr lang="vi-VN" sz="2800" dirty="0">
                <a:solidFill>
                  <a:schemeClr val="tx1">
                    <a:lumMod val="95000"/>
                    <a:lumOff val="5000"/>
                  </a:schemeClr>
                </a:solidFill>
                <a:latin typeface="Arial" pitchFamily="34" charset="0"/>
                <a:cs typeface="Arial" pitchFamily="34" charset="0"/>
              </a:rPr>
              <a:t> ở </a:t>
            </a:r>
            <a:r>
              <a:rPr lang="en-US"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mức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dẫn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xuất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cơ </a:t>
            </a:r>
            <a:r>
              <a:rPr lang="vi-VN" sz="2800" dirty="0" err="1">
                <a:solidFill>
                  <a:schemeClr val="tx1">
                    <a:lumMod val="95000"/>
                    <a:lumOff val="5000"/>
                  </a:schemeClr>
                </a:solidFill>
                <a:latin typeface="Arial" pitchFamily="34" charset="0"/>
                <a:cs typeface="Arial" pitchFamily="34" charset="0"/>
              </a:rPr>
              <a:t>sở</a:t>
            </a:r>
            <a:r>
              <a:rPr lang="vi-VN" sz="2800" dirty="0">
                <a:solidFill>
                  <a:schemeClr val="tx1">
                    <a:lumMod val="95000"/>
                    <a:lumOff val="5000"/>
                  </a:schemeClr>
                </a:solidFill>
                <a:latin typeface="Arial" pitchFamily="34" charset="0"/>
                <a:cs typeface="Arial" pitchFamily="34" charset="0"/>
              </a:rPr>
              <a:t> cho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dẫn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xuất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khác</a:t>
            </a:r>
            <a:endParaRPr lang="vi-VN" sz="2800" dirty="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17</a:t>
            </a:fld>
            <a:endParaRPr lang="en-US"/>
          </a:p>
        </p:txBody>
      </p:sp>
      <p:grpSp>
        <p:nvGrpSpPr>
          <p:cNvPr id="60" name="Group 59"/>
          <p:cNvGrpSpPr/>
          <p:nvPr/>
        </p:nvGrpSpPr>
        <p:grpSpPr>
          <a:xfrm>
            <a:off x="1981200" y="4495800"/>
            <a:ext cx="6477000" cy="1905000"/>
            <a:chOff x="1905000" y="4572000"/>
            <a:chExt cx="6477000" cy="1905000"/>
          </a:xfrm>
        </p:grpSpPr>
        <p:sp>
          <p:nvSpPr>
            <p:cNvPr id="9" name="Rectangle 5"/>
            <p:cNvSpPr>
              <a:spLocks noChangeArrowheads="1"/>
            </p:cNvSpPr>
            <p:nvPr/>
          </p:nvSpPr>
          <p:spPr bwMode="auto">
            <a:xfrm>
              <a:off x="1905000" y="4572000"/>
              <a:ext cx="6477000" cy="1905000"/>
            </a:xfrm>
            <a:prstGeom prst="rect">
              <a:avLst/>
            </a:prstGeom>
            <a:solidFill>
              <a:srgbClr val="FFE699"/>
            </a:solidFill>
            <a:ln w="0">
              <a:noFill/>
              <a:miter lim="800000"/>
              <a:headEnd/>
              <a:tailEnd/>
            </a:ln>
            <a:effectLst/>
          </p:spPr>
          <p:txBody>
            <a:bodyPr/>
            <a:lstStyle/>
            <a:p>
              <a:endParaRPr lang="en-US" sz="1100" b="0"/>
            </a:p>
          </p:txBody>
        </p:sp>
        <p:grpSp>
          <p:nvGrpSpPr>
            <p:cNvPr id="10" name="Group 6"/>
            <p:cNvGrpSpPr>
              <a:grpSpLocks/>
            </p:cNvGrpSpPr>
            <p:nvPr/>
          </p:nvGrpSpPr>
          <p:grpSpPr bwMode="auto">
            <a:xfrm>
              <a:off x="4232320" y="4648281"/>
              <a:ext cx="1296150" cy="283918"/>
              <a:chOff x="0" y="22700"/>
              <a:chExt cx="20000" cy="20036"/>
            </a:xfrm>
          </p:grpSpPr>
          <p:grpSp>
            <p:nvGrpSpPr>
              <p:cNvPr id="56" name="Group 7"/>
              <p:cNvGrpSpPr>
                <a:grpSpLocks/>
              </p:cNvGrpSpPr>
              <p:nvPr/>
            </p:nvGrpSpPr>
            <p:grpSpPr bwMode="auto">
              <a:xfrm>
                <a:off x="9" y="22700"/>
                <a:ext cx="19991" cy="20036"/>
                <a:chOff x="0" y="22700"/>
                <a:chExt cx="20000" cy="20036"/>
              </a:xfrm>
            </p:grpSpPr>
            <p:sp>
              <p:nvSpPr>
                <p:cNvPr id="58" name="Freeform 8"/>
                <p:cNvSpPr>
                  <a:spLocks/>
                </p:cNvSpPr>
                <p:nvPr/>
              </p:nvSpPr>
              <p:spPr bwMode="auto">
                <a:xfrm>
                  <a:off x="0" y="22700"/>
                  <a:ext cx="20000" cy="19987"/>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9" name="Freeform 9"/>
                <p:cNvSpPr>
                  <a:spLocks/>
                </p:cNvSpPr>
                <p:nvPr/>
              </p:nvSpPr>
              <p:spPr bwMode="auto">
                <a:xfrm>
                  <a:off x="0" y="22706"/>
                  <a:ext cx="20000" cy="20030"/>
                </a:xfrm>
                <a:custGeom>
                  <a:avLst/>
                  <a:gdLst/>
                  <a:ahLst/>
                  <a:cxnLst>
                    <a:cxn ang="0">
                      <a:pos x="19986" y="0"/>
                    </a:cxn>
                    <a:cxn ang="0">
                      <a:pos x="19986" y="19929"/>
                    </a:cxn>
                    <a:cxn ang="0">
                      <a:pos x="0" y="19929"/>
                    </a:cxn>
                    <a:cxn ang="0">
                      <a:pos x="0" y="0"/>
                    </a:cxn>
                    <a:cxn ang="0">
                      <a:pos x="19986" y="0"/>
                    </a:cxn>
                  </a:cxnLst>
                  <a:rect l="0" t="0" r="r" b="b"/>
                  <a:pathLst>
                    <a:path w="20000" h="20000">
                      <a:moveTo>
                        <a:pt x="19986" y="0"/>
                      </a:moveTo>
                      <a:lnTo>
                        <a:pt x="19986" y="19929"/>
                      </a:lnTo>
                      <a:lnTo>
                        <a:pt x="0" y="19929"/>
                      </a:lnTo>
                      <a:lnTo>
                        <a:pt x="0" y="0"/>
                      </a:lnTo>
                      <a:lnTo>
                        <a:pt x="19986"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7" name="Rectangle 10"/>
              <p:cNvSpPr>
                <a:spLocks noChangeArrowheads="1"/>
              </p:cNvSpPr>
              <p:nvPr/>
            </p:nvSpPr>
            <p:spPr bwMode="auto">
              <a:xfrm>
                <a:off x="0" y="29063"/>
                <a:ext cx="20000" cy="10950"/>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Animal</a:t>
                </a:r>
                <a:endParaRPr lang="en-US" sz="1400" b="0" noProof="1">
                  <a:latin typeface="Verdana" pitchFamily="34" charset="0"/>
                </a:endParaRPr>
              </a:p>
            </p:txBody>
          </p:sp>
        </p:grpSp>
        <p:grpSp>
          <p:nvGrpSpPr>
            <p:cNvPr id="11" name="Group 11"/>
            <p:cNvGrpSpPr>
              <a:grpSpLocks/>
            </p:cNvGrpSpPr>
            <p:nvPr/>
          </p:nvGrpSpPr>
          <p:grpSpPr bwMode="auto">
            <a:xfrm>
              <a:off x="1964995" y="6112038"/>
              <a:ext cx="2592300" cy="282656"/>
              <a:chOff x="0" y="0"/>
              <a:chExt cx="20000" cy="20000"/>
            </a:xfrm>
          </p:grpSpPr>
          <p:grpSp>
            <p:nvGrpSpPr>
              <p:cNvPr id="41" name="Group 12"/>
              <p:cNvGrpSpPr>
                <a:grpSpLocks/>
              </p:cNvGrpSpPr>
              <p:nvPr/>
            </p:nvGrpSpPr>
            <p:grpSpPr bwMode="auto">
              <a:xfrm>
                <a:off x="0" y="0"/>
                <a:ext cx="6114" cy="20000"/>
                <a:chOff x="0" y="0"/>
                <a:chExt cx="20000" cy="20000"/>
              </a:xfrm>
            </p:grpSpPr>
            <p:grpSp>
              <p:nvGrpSpPr>
                <p:cNvPr id="52" name="Group 13"/>
                <p:cNvGrpSpPr>
                  <a:grpSpLocks/>
                </p:cNvGrpSpPr>
                <p:nvPr/>
              </p:nvGrpSpPr>
              <p:grpSpPr bwMode="auto">
                <a:xfrm>
                  <a:off x="16" y="0"/>
                  <a:ext cx="19984" cy="20000"/>
                  <a:chOff x="0" y="0"/>
                  <a:chExt cx="20000" cy="20000"/>
                </a:xfrm>
              </p:grpSpPr>
              <p:sp>
                <p:nvSpPr>
                  <p:cNvPr id="54" name="Freeform 1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5" name="Freeform 1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53" name="Rectangle 1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Cat</a:t>
                  </a:r>
                  <a:endParaRPr lang="en-US" sz="1400" b="0" noProof="1">
                    <a:latin typeface="Verdana" pitchFamily="34" charset="0"/>
                  </a:endParaRPr>
                </a:p>
              </p:txBody>
            </p:sp>
          </p:grpSp>
          <p:grpSp>
            <p:nvGrpSpPr>
              <p:cNvPr id="42" name="Group 17"/>
              <p:cNvGrpSpPr>
                <a:grpSpLocks/>
              </p:cNvGrpSpPr>
              <p:nvPr/>
            </p:nvGrpSpPr>
            <p:grpSpPr bwMode="auto">
              <a:xfrm>
                <a:off x="6942" y="0"/>
                <a:ext cx="6116" cy="20000"/>
                <a:chOff x="3" y="0"/>
                <a:chExt cx="19997" cy="20000"/>
              </a:xfrm>
            </p:grpSpPr>
            <p:grpSp>
              <p:nvGrpSpPr>
                <p:cNvPr id="48" name="Group 18"/>
                <p:cNvGrpSpPr>
                  <a:grpSpLocks/>
                </p:cNvGrpSpPr>
                <p:nvPr/>
              </p:nvGrpSpPr>
              <p:grpSpPr bwMode="auto">
                <a:xfrm>
                  <a:off x="26" y="0"/>
                  <a:ext cx="19974" cy="20000"/>
                  <a:chOff x="0" y="0"/>
                  <a:chExt cx="20000" cy="20000"/>
                </a:xfrm>
              </p:grpSpPr>
              <p:sp>
                <p:nvSpPr>
                  <p:cNvPr id="50" name="Freeform 1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51" name="Freeform 2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9" name="Rectangle 21"/>
                <p:cNvSpPr>
                  <a:spLocks noChangeArrowheads="1"/>
                </p:cNvSpPr>
                <p:nvPr/>
              </p:nvSpPr>
              <p:spPr bwMode="auto">
                <a:xfrm>
                  <a:off x="3" y="5990"/>
                  <a:ext cx="19997"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H</a:t>
                  </a:r>
                  <a:r>
                    <a:rPr lang="en-US" sz="1400" b="0" noProof="1">
                      <a:latin typeface="Verdana" pitchFamily="34" charset="0"/>
                    </a:rPr>
                    <a:t>or</a:t>
                  </a:r>
                  <a:r>
                    <a:rPr lang="en-US" sz="1400" b="0">
                      <a:latin typeface="Verdana" pitchFamily="34" charset="0"/>
                    </a:rPr>
                    <a:t>se</a:t>
                  </a:r>
                  <a:endParaRPr lang="en-US" sz="1400" b="0" noProof="1">
                    <a:latin typeface="Verdana" pitchFamily="34" charset="0"/>
                  </a:endParaRPr>
                </a:p>
              </p:txBody>
            </p:sp>
          </p:grpSp>
          <p:grpSp>
            <p:nvGrpSpPr>
              <p:cNvPr id="43" name="Group 22"/>
              <p:cNvGrpSpPr>
                <a:grpSpLocks/>
              </p:cNvGrpSpPr>
              <p:nvPr/>
            </p:nvGrpSpPr>
            <p:grpSpPr bwMode="auto">
              <a:xfrm>
                <a:off x="13883" y="0"/>
                <a:ext cx="6117" cy="20000"/>
                <a:chOff x="0" y="0"/>
                <a:chExt cx="20000" cy="20000"/>
              </a:xfrm>
            </p:grpSpPr>
            <p:grpSp>
              <p:nvGrpSpPr>
                <p:cNvPr id="44" name="Group 23"/>
                <p:cNvGrpSpPr>
                  <a:grpSpLocks/>
                </p:cNvGrpSpPr>
                <p:nvPr/>
              </p:nvGrpSpPr>
              <p:grpSpPr bwMode="auto">
                <a:xfrm>
                  <a:off x="26" y="0"/>
                  <a:ext cx="19974" cy="20000"/>
                  <a:chOff x="0" y="0"/>
                  <a:chExt cx="20000" cy="20000"/>
                </a:xfrm>
              </p:grpSpPr>
              <p:sp>
                <p:nvSpPr>
                  <p:cNvPr id="46" name="Freeform 24"/>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7" name="Freeform 25"/>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45" name="Rectangle 2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Chicken	</a:t>
                  </a:r>
                  <a:endParaRPr lang="en-US" sz="1400" b="0" noProof="1">
                    <a:latin typeface="Verdana" pitchFamily="34" charset="0"/>
                  </a:endParaRPr>
                </a:p>
              </p:txBody>
            </p:sp>
          </p:grpSp>
        </p:grpSp>
        <p:grpSp>
          <p:nvGrpSpPr>
            <p:cNvPr id="12" name="Group 27"/>
            <p:cNvGrpSpPr>
              <a:grpSpLocks/>
            </p:cNvGrpSpPr>
            <p:nvPr/>
          </p:nvGrpSpPr>
          <p:grpSpPr bwMode="auto">
            <a:xfrm>
              <a:off x="2306219" y="5154287"/>
              <a:ext cx="1908603" cy="282656"/>
              <a:chOff x="0" y="0"/>
              <a:chExt cx="20000" cy="20000"/>
            </a:xfrm>
          </p:grpSpPr>
          <p:grpSp>
            <p:nvGrpSpPr>
              <p:cNvPr id="37" name="Group 28"/>
              <p:cNvGrpSpPr>
                <a:grpSpLocks/>
              </p:cNvGrpSpPr>
              <p:nvPr/>
            </p:nvGrpSpPr>
            <p:grpSpPr bwMode="auto">
              <a:xfrm>
                <a:off x="10" y="0"/>
                <a:ext cx="19990" cy="20000"/>
                <a:chOff x="0" y="0"/>
                <a:chExt cx="20000" cy="20000"/>
              </a:xfrm>
            </p:grpSpPr>
            <p:sp>
              <p:nvSpPr>
                <p:cNvPr id="39" name="Freeform 29"/>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40" name="Freeform 30"/>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8" name="Rectangle 3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cs typeface="Times New Roman" pitchFamily="18" charset="0"/>
                  </a:rPr>
                  <a:t>T</a:t>
                </a:r>
                <a:r>
                  <a:rPr lang="en-US" sz="1400" b="0" noProof="1">
                    <a:latin typeface="Verdana" pitchFamily="34" charset="0"/>
                  </a:rPr>
                  <a:t>er</a:t>
                </a:r>
                <a:r>
                  <a:rPr lang="en-US" sz="1400" b="0">
                    <a:latin typeface="Verdana" pitchFamily="34" charset="0"/>
                  </a:rPr>
                  <a:t>restrialAnimal</a:t>
                </a:r>
                <a:endParaRPr lang="en-US" sz="1400" b="0" noProof="1">
                  <a:latin typeface="Verdana" pitchFamily="34" charset="0"/>
                </a:endParaRPr>
              </a:p>
            </p:txBody>
          </p:sp>
        </p:grpSp>
        <p:grpSp>
          <p:nvGrpSpPr>
            <p:cNvPr id="13" name="Group 32"/>
            <p:cNvGrpSpPr>
              <a:grpSpLocks/>
            </p:cNvGrpSpPr>
            <p:nvPr/>
          </p:nvGrpSpPr>
          <p:grpSpPr bwMode="auto">
            <a:xfrm>
              <a:off x="5599715" y="5154287"/>
              <a:ext cx="1907353" cy="282656"/>
              <a:chOff x="0" y="0"/>
              <a:chExt cx="20000" cy="20000"/>
            </a:xfrm>
          </p:grpSpPr>
          <p:grpSp>
            <p:nvGrpSpPr>
              <p:cNvPr id="33" name="Group 33"/>
              <p:cNvGrpSpPr>
                <a:grpSpLocks/>
              </p:cNvGrpSpPr>
              <p:nvPr/>
            </p:nvGrpSpPr>
            <p:grpSpPr bwMode="auto">
              <a:xfrm>
                <a:off x="10" y="0"/>
                <a:ext cx="19990" cy="20000"/>
                <a:chOff x="0" y="0"/>
                <a:chExt cx="20000" cy="20000"/>
              </a:xfrm>
            </p:grpSpPr>
            <p:sp>
              <p:nvSpPr>
                <p:cNvPr id="35" name="Freeform 34"/>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6" name="Freeform 35"/>
                <p:cNvSpPr>
                  <a:spLocks/>
                </p:cNvSpPr>
                <p:nvPr/>
              </p:nvSpPr>
              <p:spPr bwMode="auto">
                <a:xfrm>
                  <a:off x="0" y="0"/>
                  <a:ext cx="20000" cy="20000"/>
                </a:xfrm>
                <a:custGeom>
                  <a:avLst/>
                  <a:gdLst/>
                  <a:ahLst/>
                  <a:cxnLst>
                    <a:cxn ang="0">
                      <a:pos x="19991" y="0"/>
                    </a:cxn>
                    <a:cxn ang="0">
                      <a:pos x="19991" y="19929"/>
                    </a:cxn>
                    <a:cxn ang="0">
                      <a:pos x="0" y="19929"/>
                    </a:cxn>
                    <a:cxn ang="0">
                      <a:pos x="0" y="0"/>
                    </a:cxn>
                    <a:cxn ang="0">
                      <a:pos x="19991" y="0"/>
                    </a:cxn>
                  </a:cxnLst>
                  <a:rect l="0" t="0" r="r" b="b"/>
                  <a:pathLst>
                    <a:path w="20000" h="20000">
                      <a:moveTo>
                        <a:pt x="19991" y="0"/>
                      </a:moveTo>
                      <a:lnTo>
                        <a:pt x="19991" y="19929"/>
                      </a:lnTo>
                      <a:lnTo>
                        <a:pt x="0" y="19929"/>
                      </a:lnTo>
                      <a:lnTo>
                        <a:pt x="0" y="0"/>
                      </a:lnTo>
                      <a:lnTo>
                        <a:pt x="19991"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4" name="Rectangle 3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AquaticAnimal</a:t>
                </a:r>
                <a:endParaRPr lang="en-US" sz="1400" b="0" noProof="1">
                  <a:latin typeface="Verdana" pitchFamily="34" charset="0"/>
                </a:endParaRPr>
              </a:p>
            </p:txBody>
          </p:sp>
        </p:grpSp>
        <p:grpSp>
          <p:nvGrpSpPr>
            <p:cNvPr id="14" name="Group 37"/>
            <p:cNvGrpSpPr>
              <a:grpSpLocks/>
            </p:cNvGrpSpPr>
            <p:nvPr/>
          </p:nvGrpSpPr>
          <p:grpSpPr bwMode="auto">
            <a:xfrm>
              <a:off x="5264741" y="6144846"/>
              <a:ext cx="792439" cy="282656"/>
              <a:chOff x="0" y="0"/>
              <a:chExt cx="20000" cy="20000"/>
            </a:xfrm>
          </p:grpSpPr>
          <p:grpSp>
            <p:nvGrpSpPr>
              <p:cNvPr id="29" name="Group 38"/>
              <p:cNvGrpSpPr>
                <a:grpSpLocks/>
              </p:cNvGrpSpPr>
              <p:nvPr/>
            </p:nvGrpSpPr>
            <p:grpSpPr bwMode="auto">
              <a:xfrm>
                <a:off x="22" y="0"/>
                <a:ext cx="19978" cy="20000"/>
                <a:chOff x="0" y="0"/>
                <a:chExt cx="20000" cy="20000"/>
              </a:xfrm>
            </p:grpSpPr>
            <p:sp>
              <p:nvSpPr>
                <p:cNvPr id="31" name="Freeform 39"/>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32" name="Freeform 40"/>
                <p:cNvSpPr>
                  <a:spLocks/>
                </p:cNvSpPr>
                <p:nvPr/>
              </p:nvSpPr>
              <p:spPr bwMode="auto">
                <a:xfrm>
                  <a:off x="0" y="0"/>
                  <a:ext cx="20000" cy="20000"/>
                </a:xfrm>
                <a:custGeom>
                  <a:avLst/>
                  <a:gdLst/>
                  <a:ahLst/>
                  <a:cxnLst>
                    <a:cxn ang="0">
                      <a:pos x="19977" y="0"/>
                    </a:cxn>
                    <a:cxn ang="0">
                      <a:pos x="19977" y="19929"/>
                    </a:cxn>
                    <a:cxn ang="0">
                      <a:pos x="0" y="19929"/>
                    </a:cxn>
                    <a:cxn ang="0">
                      <a:pos x="0" y="0"/>
                    </a:cxn>
                    <a:cxn ang="0">
                      <a:pos x="19977" y="0"/>
                    </a:cxn>
                  </a:cxnLst>
                  <a:rect l="0" t="0" r="r" b="b"/>
                  <a:pathLst>
                    <a:path w="20000" h="20000">
                      <a:moveTo>
                        <a:pt x="19977" y="0"/>
                      </a:moveTo>
                      <a:lnTo>
                        <a:pt x="19977" y="19929"/>
                      </a:lnTo>
                      <a:lnTo>
                        <a:pt x="0" y="19929"/>
                      </a:lnTo>
                      <a:lnTo>
                        <a:pt x="0" y="0"/>
                      </a:lnTo>
                      <a:lnTo>
                        <a:pt x="19977"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30" name="Rectangle 41"/>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a:latin typeface="Verdana" pitchFamily="34" charset="0"/>
                  </a:rPr>
                  <a:t>F</a:t>
                </a:r>
                <a:r>
                  <a:rPr lang="en-US" sz="1400" b="0" noProof="1">
                    <a:latin typeface="Verdana" pitchFamily="34" charset="0"/>
                  </a:rPr>
                  <a:t>is</a:t>
                </a:r>
                <a:r>
                  <a:rPr lang="en-US" sz="1400" b="0">
                    <a:latin typeface="Verdana" pitchFamily="34" charset="0"/>
                  </a:rPr>
                  <a:t>h</a:t>
                </a:r>
                <a:endParaRPr lang="en-US" sz="1400" b="0" noProof="1">
                  <a:latin typeface="Verdana" pitchFamily="34" charset="0"/>
                </a:endParaRPr>
              </a:p>
            </p:txBody>
          </p:sp>
        </p:grpSp>
        <p:grpSp>
          <p:nvGrpSpPr>
            <p:cNvPr id="15" name="Group 42"/>
            <p:cNvGrpSpPr>
              <a:grpSpLocks/>
            </p:cNvGrpSpPr>
            <p:nvPr/>
          </p:nvGrpSpPr>
          <p:grpSpPr bwMode="auto">
            <a:xfrm>
              <a:off x="7004606" y="6144846"/>
              <a:ext cx="1043669" cy="282656"/>
              <a:chOff x="0" y="0"/>
              <a:chExt cx="20000" cy="20000"/>
            </a:xfrm>
          </p:grpSpPr>
          <p:grpSp>
            <p:nvGrpSpPr>
              <p:cNvPr id="25" name="Group 43"/>
              <p:cNvGrpSpPr>
                <a:grpSpLocks/>
              </p:cNvGrpSpPr>
              <p:nvPr/>
            </p:nvGrpSpPr>
            <p:grpSpPr bwMode="auto">
              <a:xfrm>
                <a:off x="16" y="0"/>
                <a:ext cx="19984" cy="20000"/>
                <a:chOff x="0" y="0"/>
                <a:chExt cx="20000" cy="20000"/>
              </a:xfrm>
            </p:grpSpPr>
            <p:sp>
              <p:nvSpPr>
                <p:cNvPr id="27" name="Freeform 44"/>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solidFill>
                  <a:srgbClr val="4DB3E6"/>
                </a:solidFill>
                <a:ln w="2540" cap="flat">
                  <a:solidFill>
                    <a:srgbClr val="4DB3E6"/>
                  </a:solidFill>
                  <a:prstDash val="solid"/>
                  <a:round/>
                  <a:headEnd type="none" w="med" len="med"/>
                  <a:tailEnd type="none" w="med" len="med"/>
                </a:ln>
                <a:effectLst/>
              </p:spPr>
              <p:txBody>
                <a:bodyPr/>
                <a:lstStyle/>
                <a:p>
                  <a:endParaRPr lang="en-US" sz="1400" b="0"/>
                </a:p>
              </p:txBody>
            </p:sp>
            <p:sp>
              <p:nvSpPr>
                <p:cNvPr id="28" name="Freeform 45"/>
                <p:cNvSpPr>
                  <a:spLocks/>
                </p:cNvSpPr>
                <p:nvPr/>
              </p:nvSpPr>
              <p:spPr bwMode="auto">
                <a:xfrm>
                  <a:off x="0" y="0"/>
                  <a:ext cx="20000" cy="20000"/>
                </a:xfrm>
                <a:custGeom>
                  <a:avLst/>
                  <a:gdLst/>
                  <a:ahLst/>
                  <a:cxnLst>
                    <a:cxn ang="0">
                      <a:pos x="19983" y="0"/>
                    </a:cxn>
                    <a:cxn ang="0">
                      <a:pos x="19983" y="19929"/>
                    </a:cxn>
                    <a:cxn ang="0">
                      <a:pos x="0" y="19929"/>
                    </a:cxn>
                    <a:cxn ang="0">
                      <a:pos x="0" y="0"/>
                    </a:cxn>
                    <a:cxn ang="0">
                      <a:pos x="19983" y="0"/>
                    </a:cxn>
                  </a:cxnLst>
                  <a:rect l="0" t="0" r="r" b="b"/>
                  <a:pathLst>
                    <a:path w="20000" h="20000">
                      <a:moveTo>
                        <a:pt x="19983" y="0"/>
                      </a:moveTo>
                      <a:lnTo>
                        <a:pt x="19983" y="19929"/>
                      </a:lnTo>
                      <a:lnTo>
                        <a:pt x="0" y="19929"/>
                      </a:lnTo>
                      <a:lnTo>
                        <a:pt x="0" y="0"/>
                      </a:lnTo>
                      <a:lnTo>
                        <a:pt x="19983" y="0"/>
                      </a:lnTo>
                      <a:close/>
                    </a:path>
                  </a:pathLst>
                </a:custGeom>
                <a:noFill/>
                <a:ln w="2540" cap="flat">
                  <a:solidFill>
                    <a:srgbClr val="000000"/>
                  </a:solidFill>
                  <a:prstDash val="solid"/>
                  <a:round/>
                  <a:headEnd type="none" w="med" len="med"/>
                  <a:tailEnd type="none" w="med" len="med"/>
                </a:ln>
                <a:effectLst/>
              </p:spPr>
              <p:txBody>
                <a:bodyPr/>
                <a:lstStyle/>
                <a:p>
                  <a:endParaRPr lang="en-US" sz="1400" b="0"/>
                </a:p>
              </p:txBody>
            </p:sp>
          </p:grpSp>
          <p:sp>
            <p:nvSpPr>
              <p:cNvPr id="26" name="Rectangle 46"/>
              <p:cNvSpPr>
                <a:spLocks noChangeArrowheads="1"/>
              </p:cNvSpPr>
              <p:nvPr/>
            </p:nvSpPr>
            <p:spPr bwMode="auto">
              <a:xfrm>
                <a:off x="0" y="5990"/>
                <a:ext cx="20000" cy="10934"/>
              </a:xfrm>
              <a:prstGeom prst="rect">
                <a:avLst/>
              </a:prstGeom>
              <a:noFill/>
              <a:ln w="0">
                <a:noFill/>
                <a:miter lim="800000"/>
                <a:headEnd/>
                <a:tailEnd/>
              </a:ln>
              <a:effectLst/>
            </p:spPr>
            <p:txBody>
              <a:bodyPr lIns="0" tIns="0" rIns="0" bIns="0"/>
              <a:lstStyle/>
              <a:p>
                <a:pPr algn="ctr" eaLnBrk="0" hangingPunct="0">
                  <a:lnSpc>
                    <a:spcPct val="80000"/>
                  </a:lnSpc>
                </a:pPr>
                <a:r>
                  <a:rPr lang="en-US" sz="1400" b="0" noProof="1">
                    <a:latin typeface="Verdana" pitchFamily="34" charset="0"/>
                  </a:rPr>
                  <a:t>Octo</a:t>
                </a:r>
                <a:r>
                  <a:rPr lang="en-US" sz="1400" b="0">
                    <a:latin typeface="Verdana" pitchFamily="34" charset="0"/>
                  </a:rPr>
                  <a:t>pus</a:t>
                </a:r>
                <a:endParaRPr lang="en-US" sz="1400" b="0" noProof="1">
                  <a:latin typeface="Verdana" pitchFamily="34" charset="0"/>
                </a:endParaRPr>
              </a:p>
            </p:txBody>
          </p:sp>
        </p:grpSp>
        <p:grpSp>
          <p:nvGrpSpPr>
            <p:cNvPr id="16" name="Group 47"/>
            <p:cNvGrpSpPr>
              <a:grpSpLocks/>
            </p:cNvGrpSpPr>
            <p:nvPr/>
          </p:nvGrpSpPr>
          <p:grpSpPr bwMode="auto">
            <a:xfrm>
              <a:off x="4083582" y="4953651"/>
              <a:ext cx="1732366" cy="201897"/>
              <a:chOff x="1477" y="12304"/>
              <a:chExt cx="18525" cy="7695"/>
            </a:xfrm>
          </p:grpSpPr>
          <p:sp>
            <p:nvSpPr>
              <p:cNvPr id="23" name="Freeform 48"/>
              <p:cNvSpPr>
                <a:spLocks/>
              </p:cNvSpPr>
              <p:nvPr/>
            </p:nvSpPr>
            <p:spPr bwMode="auto">
              <a:xfrm>
                <a:off x="1477" y="12304"/>
                <a:ext cx="5225" cy="7695"/>
              </a:xfrm>
              <a:custGeom>
                <a:avLst/>
                <a:gdLst/>
                <a:ahLst/>
                <a:cxnLst>
                  <a:cxn ang="0">
                    <a:pos x="0" y="19962"/>
                  </a:cxn>
                  <a:cxn ang="0">
                    <a:pos x="19962" y="0"/>
                  </a:cxn>
                </a:cxnLst>
                <a:rect l="0" t="0" r="r" b="b"/>
                <a:pathLst>
                  <a:path w="20000" h="20000">
                    <a:moveTo>
                      <a:pt x="0" y="19962"/>
                    </a:moveTo>
                    <a:lnTo>
                      <a:pt x="19962" y="0"/>
                    </a:lnTo>
                  </a:path>
                </a:pathLst>
              </a:custGeom>
              <a:solidFill>
                <a:srgbClr val="000000"/>
              </a:solidFill>
              <a:ln w="2540" cap="flat">
                <a:solidFill>
                  <a:srgbClr val="000000"/>
                </a:solidFill>
                <a:prstDash val="solid"/>
                <a:round/>
                <a:headEnd type="none" w="med" len="med"/>
                <a:tailEnd type="triangle" w="med" len="med"/>
              </a:ln>
              <a:effectLst/>
            </p:spPr>
            <p:txBody>
              <a:bodyPr/>
              <a:lstStyle/>
              <a:p>
                <a:endParaRPr lang="en-US" sz="1400" b="0"/>
              </a:p>
            </p:txBody>
          </p:sp>
          <p:sp>
            <p:nvSpPr>
              <p:cNvPr id="24" name="Freeform 49"/>
              <p:cNvSpPr>
                <a:spLocks/>
              </p:cNvSpPr>
              <p:nvPr/>
            </p:nvSpPr>
            <p:spPr bwMode="auto">
              <a:xfrm>
                <a:off x="14849" y="12304"/>
                <a:ext cx="5153" cy="7695"/>
              </a:xfrm>
              <a:custGeom>
                <a:avLst/>
                <a:gdLst/>
                <a:ahLst/>
                <a:cxnLst>
                  <a:cxn ang="0">
                    <a:pos x="19962" y="19962"/>
                  </a:cxn>
                  <a:cxn ang="0">
                    <a:pos x="0" y="0"/>
                  </a:cxn>
                </a:cxnLst>
                <a:rect l="0" t="0" r="r" b="b"/>
                <a:pathLst>
                  <a:path w="20000" h="20000">
                    <a:moveTo>
                      <a:pt x="19962" y="19962"/>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grpSp>
          <p:nvGrpSpPr>
            <p:cNvPr id="17" name="Group 50"/>
            <p:cNvGrpSpPr>
              <a:grpSpLocks/>
            </p:cNvGrpSpPr>
            <p:nvPr/>
          </p:nvGrpSpPr>
          <p:grpSpPr bwMode="auto">
            <a:xfrm>
              <a:off x="2361215" y="5436943"/>
              <a:ext cx="1799861" cy="695284"/>
              <a:chOff x="-767" y="0"/>
              <a:chExt cx="21534" cy="20000"/>
            </a:xfrm>
          </p:grpSpPr>
          <p:sp>
            <p:nvSpPr>
              <p:cNvPr id="20" name="Freeform 51"/>
              <p:cNvSpPr>
                <a:spLocks/>
              </p:cNvSpPr>
              <p:nvPr/>
            </p:nvSpPr>
            <p:spPr bwMode="auto">
              <a:xfrm>
                <a:off x="9991" y="0"/>
                <a:ext cx="11" cy="20000"/>
              </a:xfrm>
              <a:custGeom>
                <a:avLst/>
                <a:gdLst/>
                <a:ahLst/>
                <a:cxnLst>
                  <a:cxn ang="0">
                    <a:pos x="0" y="19971"/>
                  </a:cxn>
                  <a:cxn ang="0">
                    <a:pos x="0" y="0"/>
                  </a:cxn>
                </a:cxnLst>
                <a:rect l="0" t="0" r="r" b="b"/>
                <a:pathLst>
                  <a:path w="20000" h="20000">
                    <a:moveTo>
                      <a:pt x="0"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1" name="Freeform 52"/>
              <p:cNvSpPr>
                <a:spLocks/>
              </p:cNvSpPr>
              <p:nvPr/>
            </p:nvSpPr>
            <p:spPr bwMode="auto">
              <a:xfrm>
                <a:off x="-767" y="0"/>
                <a:ext cx="7377" cy="20000"/>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22" name="Freeform 53"/>
              <p:cNvSpPr>
                <a:spLocks/>
              </p:cNvSpPr>
              <p:nvPr/>
            </p:nvSpPr>
            <p:spPr bwMode="auto">
              <a:xfrm>
                <a:off x="13394" y="0"/>
                <a:ext cx="7373" cy="20000"/>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
          <p:nvSpPr>
            <p:cNvPr id="18" name="Freeform 54"/>
            <p:cNvSpPr>
              <a:spLocks/>
            </p:cNvSpPr>
            <p:nvPr/>
          </p:nvSpPr>
          <p:spPr bwMode="auto">
            <a:xfrm>
              <a:off x="5654711" y="5436943"/>
              <a:ext cx="616202" cy="695284"/>
            </a:xfrm>
            <a:custGeom>
              <a:avLst/>
              <a:gdLst/>
              <a:ahLst/>
              <a:cxnLst>
                <a:cxn ang="0">
                  <a:pos x="0" y="19971"/>
                </a:cxn>
                <a:cxn ang="0">
                  <a:pos x="19971" y="0"/>
                </a:cxn>
              </a:cxnLst>
              <a:rect l="0" t="0" r="r" b="b"/>
              <a:pathLst>
                <a:path w="20000" h="20000">
                  <a:moveTo>
                    <a:pt x="0" y="19971"/>
                  </a:moveTo>
                  <a:lnTo>
                    <a:pt x="19971"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sp>
          <p:nvSpPr>
            <p:cNvPr id="19" name="Freeform 55"/>
            <p:cNvSpPr>
              <a:spLocks/>
            </p:cNvSpPr>
            <p:nvPr/>
          </p:nvSpPr>
          <p:spPr bwMode="auto">
            <a:xfrm>
              <a:off x="6837119" y="5436943"/>
              <a:ext cx="616202" cy="695284"/>
            </a:xfrm>
            <a:custGeom>
              <a:avLst/>
              <a:gdLst/>
              <a:ahLst/>
              <a:cxnLst>
                <a:cxn ang="0">
                  <a:pos x="19971" y="19971"/>
                </a:cxn>
                <a:cxn ang="0">
                  <a:pos x="0" y="0"/>
                </a:cxn>
              </a:cxnLst>
              <a:rect l="0" t="0" r="r" b="b"/>
              <a:pathLst>
                <a:path w="20000" h="20000">
                  <a:moveTo>
                    <a:pt x="19971" y="19971"/>
                  </a:moveTo>
                  <a:lnTo>
                    <a:pt x="0" y="0"/>
                  </a:lnTo>
                </a:path>
              </a:pathLst>
            </a:custGeom>
            <a:noFill/>
            <a:ln w="2540" cap="flat">
              <a:solidFill>
                <a:srgbClr val="000000"/>
              </a:solidFill>
              <a:prstDash val="solid"/>
              <a:round/>
              <a:headEnd type="none" w="med" len="med"/>
              <a:tailEnd type="triangle" w="med" len="med"/>
            </a:ln>
            <a:effectLst/>
          </p:spPr>
          <p:txBody>
            <a:bodyPr/>
            <a:lstStyle/>
            <a:p>
              <a:endParaRPr lang="en-US" sz="1400" b="0"/>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box(in)">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Cú pháp khai báo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20000"/>
              </a:lnSpc>
              <a:buFont typeface="Wingdings" pitchFamily="2" charset="2"/>
              <a:buNone/>
            </a:pPr>
            <a:r>
              <a:rPr lang="en-US" sz="2800" dirty="0">
                <a:solidFill>
                  <a:srgbClr val="0000FF"/>
                </a:solidFill>
                <a:latin typeface="Arial" pitchFamily="34" charset="0"/>
                <a:cs typeface="Arial" pitchFamily="34" charset="0"/>
              </a:rPr>
              <a:t>class</a:t>
            </a:r>
            <a:r>
              <a:rPr lang="en-US" sz="2800" dirty="0">
                <a:latin typeface="Arial" pitchFamily="34" charset="0"/>
                <a:cs typeface="Arial" pitchFamily="34" charset="0"/>
              </a:rPr>
              <a:t> </a:t>
            </a:r>
            <a:r>
              <a:rPr lang="en-US" sz="2800" dirty="0" err="1">
                <a:solidFill>
                  <a:srgbClr val="FF0303"/>
                </a:solidFill>
                <a:latin typeface="Arial" pitchFamily="34" charset="0"/>
                <a:cs typeface="Arial" pitchFamily="34" charset="0"/>
              </a:rPr>
              <a:t>SuperClass</a:t>
            </a:r>
            <a:r>
              <a:rPr lang="en-US" sz="2800" dirty="0">
                <a:latin typeface="Arial" pitchFamily="34" charset="0"/>
                <a:cs typeface="Arial" pitchFamily="34" charset="0"/>
              </a:rPr>
              <a:t>{</a:t>
            </a:r>
          </a:p>
          <a:p>
            <a:pPr algn="just">
              <a:lnSpc>
                <a:spcPct val="120000"/>
              </a:lnSpc>
              <a:buFont typeface="Wingdings" pitchFamily="2" charset="2"/>
              <a:buNone/>
            </a:pPr>
            <a:r>
              <a:rPr lang="en-US" sz="2800" dirty="0">
                <a:latin typeface="Arial" pitchFamily="34" charset="0"/>
                <a:cs typeface="Arial" pitchFamily="34" charset="0"/>
              </a:rPr>
              <a:t>	//</a:t>
            </a:r>
            <a:r>
              <a:rPr lang="en-US" sz="2800" dirty="0" err="1">
                <a:latin typeface="Arial" pitchFamily="34" charset="0"/>
                <a:cs typeface="Arial" pitchFamily="34" charset="0"/>
              </a:rPr>
              <a:t>Thành</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r>
              <a:rPr lang="en-US" sz="2800" dirty="0" err="1">
                <a:latin typeface="Arial" pitchFamily="34" charset="0"/>
                <a:cs typeface="Arial" pitchFamily="34" charset="0"/>
              </a:rPr>
              <a:t>cơ</a:t>
            </a:r>
            <a:r>
              <a:rPr lang="en-US" sz="2800" dirty="0">
                <a:latin typeface="Arial" pitchFamily="34" charset="0"/>
                <a:cs typeface="Arial" pitchFamily="34" charset="0"/>
              </a:rPr>
              <a:t> </a:t>
            </a:r>
            <a:r>
              <a:rPr lang="en-US" sz="2800" dirty="0" err="1">
                <a:latin typeface="Arial" pitchFamily="34" charset="0"/>
                <a:cs typeface="Arial" pitchFamily="34" charset="0"/>
              </a:rPr>
              <a:t>sở</a:t>
            </a:r>
            <a:endParaRPr lang="en-US" sz="2800" dirty="0">
              <a:latin typeface="Arial" pitchFamily="34" charset="0"/>
              <a:cs typeface="Arial" pitchFamily="34" charset="0"/>
            </a:endParaRPr>
          </a:p>
          <a:p>
            <a:pPr algn="just">
              <a:lnSpc>
                <a:spcPct val="120000"/>
              </a:lnSpc>
              <a:buFont typeface="Wingdings" pitchFamily="2" charset="2"/>
              <a:buNone/>
            </a:pPr>
            <a:r>
              <a:rPr lang="en-US" sz="2800" dirty="0">
                <a:latin typeface="Arial" pitchFamily="34" charset="0"/>
                <a:cs typeface="Arial" pitchFamily="34" charset="0"/>
              </a:rPr>
              <a:t>};</a:t>
            </a:r>
          </a:p>
          <a:p>
            <a:pPr algn="just">
              <a:lnSpc>
                <a:spcPct val="120000"/>
              </a:lnSpc>
              <a:buFont typeface="Wingdings" pitchFamily="2" charset="2"/>
              <a:buNone/>
            </a:pPr>
            <a:endParaRPr lang="en-US" sz="2800" dirty="0">
              <a:latin typeface="Arial" pitchFamily="34" charset="0"/>
              <a:cs typeface="Arial" pitchFamily="34" charset="0"/>
            </a:endParaRPr>
          </a:p>
          <a:p>
            <a:pPr>
              <a:lnSpc>
                <a:spcPct val="120000"/>
              </a:lnSpc>
              <a:buFont typeface="Wingdings" pitchFamily="2" charset="2"/>
              <a:buNone/>
            </a:pPr>
            <a:r>
              <a:rPr lang="en-US" sz="2800" dirty="0">
                <a:solidFill>
                  <a:srgbClr val="0000FF"/>
                </a:solidFill>
                <a:latin typeface="Arial" pitchFamily="34" charset="0"/>
                <a:cs typeface="Arial" pitchFamily="34" charset="0"/>
              </a:rPr>
              <a:t>class</a:t>
            </a:r>
            <a:r>
              <a:rPr lang="en-US" sz="2800" dirty="0">
                <a:latin typeface="Arial" pitchFamily="34" charset="0"/>
                <a:cs typeface="Arial" pitchFamily="34" charset="0"/>
              </a:rPr>
              <a:t> </a:t>
            </a:r>
            <a:r>
              <a:rPr lang="en-US" sz="2800" dirty="0" err="1">
                <a:latin typeface="Arial" pitchFamily="34" charset="0"/>
                <a:cs typeface="Arial" pitchFamily="34" charset="0"/>
              </a:rPr>
              <a:t>DerivedClass</a:t>
            </a:r>
            <a:r>
              <a:rPr lang="en-US" sz="2800" dirty="0">
                <a:latin typeface="Arial" pitchFamily="34" charset="0"/>
                <a:cs typeface="Arial" pitchFamily="34" charset="0"/>
              </a:rPr>
              <a:t> </a:t>
            </a:r>
            <a:r>
              <a:rPr lang="en-US" sz="2800" dirty="0">
                <a:solidFill>
                  <a:srgbClr val="FF0303"/>
                </a:solidFill>
                <a:latin typeface="Arial" pitchFamily="34" charset="0"/>
                <a:cs typeface="Arial" pitchFamily="34" charset="0"/>
              </a:rPr>
              <a:t>:</a:t>
            </a:r>
            <a:r>
              <a:rPr lang="en-US" sz="2800" dirty="0">
                <a:latin typeface="Arial" pitchFamily="34" charset="0"/>
                <a:cs typeface="Arial" pitchFamily="34" charset="0"/>
              </a:rPr>
              <a:t> </a:t>
            </a:r>
            <a:r>
              <a:rPr lang="en-US" sz="2800" dirty="0">
                <a:solidFill>
                  <a:srgbClr val="0000FF"/>
                </a:solidFill>
                <a:latin typeface="Arial" pitchFamily="34" charset="0"/>
                <a:cs typeface="Arial" pitchFamily="34" charset="0"/>
              </a:rPr>
              <a:t>public/protected/private</a:t>
            </a:r>
            <a:r>
              <a:rPr lang="en-US" sz="2800" dirty="0">
                <a:latin typeface="Arial" pitchFamily="34" charset="0"/>
                <a:cs typeface="Arial" pitchFamily="34" charset="0"/>
              </a:rPr>
              <a:t> </a:t>
            </a:r>
            <a:r>
              <a:rPr lang="en-US" sz="2800" dirty="0" err="1">
                <a:solidFill>
                  <a:srgbClr val="FF0303"/>
                </a:solidFill>
                <a:latin typeface="Arial" pitchFamily="34" charset="0"/>
                <a:cs typeface="Arial" pitchFamily="34" charset="0"/>
              </a:rPr>
              <a:t>SusperClass</a:t>
            </a:r>
            <a:r>
              <a:rPr lang="en-US" sz="2800" dirty="0">
                <a:latin typeface="Arial" pitchFamily="34" charset="0"/>
                <a:cs typeface="Arial" pitchFamily="34" charset="0"/>
              </a:rPr>
              <a:t>{</a:t>
            </a:r>
          </a:p>
          <a:p>
            <a:pPr algn="just">
              <a:lnSpc>
                <a:spcPct val="120000"/>
              </a:lnSpc>
              <a:buFont typeface="Wingdings" pitchFamily="2" charset="2"/>
              <a:buNone/>
            </a:pPr>
            <a:r>
              <a:rPr lang="en-US" sz="2800" dirty="0">
                <a:latin typeface="Arial" pitchFamily="34" charset="0"/>
                <a:cs typeface="Arial" pitchFamily="34" charset="0"/>
              </a:rPr>
              <a:t>	//</a:t>
            </a:r>
            <a:r>
              <a:rPr lang="en-US" sz="2800" dirty="0" err="1">
                <a:latin typeface="Arial" pitchFamily="34" charset="0"/>
                <a:cs typeface="Arial" pitchFamily="34" charset="0"/>
              </a:rPr>
              <a:t>Thành</a:t>
            </a:r>
            <a:r>
              <a:rPr lang="en-US" sz="2800" dirty="0">
                <a:latin typeface="Arial" pitchFamily="34" charset="0"/>
                <a:cs typeface="Arial" pitchFamily="34" charset="0"/>
              </a:rPr>
              <a:t> </a:t>
            </a:r>
            <a:r>
              <a:rPr lang="en-US" sz="2800" dirty="0" err="1">
                <a:latin typeface="Arial" pitchFamily="34" charset="0"/>
                <a:cs typeface="Arial" pitchFamily="34" charset="0"/>
              </a:rPr>
              <a:t>phần</a:t>
            </a:r>
            <a:r>
              <a:rPr lang="en-US" sz="2800" dirty="0">
                <a:latin typeface="Arial" pitchFamily="34" charset="0"/>
                <a:cs typeface="Arial" pitchFamily="34" charset="0"/>
              </a:rPr>
              <a:t> </a:t>
            </a:r>
            <a:r>
              <a:rPr lang="en-US" sz="2800" b="1" dirty="0" err="1">
                <a:latin typeface="Arial" pitchFamily="34" charset="0"/>
                <a:cs typeface="Arial" pitchFamily="34" charset="0"/>
              </a:rPr>
              <a:t>bổ</a:t>
            </a:r>
            <a:r>
              <a:rPr lang="en-US" sz="2800" b="1" dirty="0">
                <a:latin typeface="Arial" pitchFamily="34" charset="0"/>
                <a:cs typeface="Arial" pitchFamily="34" charset="0"/>
              </a:rPr>
              <a:t> sung </a:t>
            </a:r>
            <a:r>
              <a:rPr lang="en-US" sz="2800" dirty="0" err="1">
                <a:latin typeface="Arial" pitchFamily="34" charset="0"/>
                <a:cs typeface="Arial" pitchFamily="34" charset="0"/>
              </a:rPr>
              <a:t>của</a:t>
            </a:r>
            <a:r>
              <a:rPr lang="en-US" sz="2800" dirty="0">
                <a:latin typeface="Arial" pitchFamily="34" charset="0"/>
                <a:cs typeface="Arial" pitchFamily="34" charset="0"/>
              </a:rPr>
              <a:t> </a:t>
            </a:r>
            <a:r>
              <a:rPr lang="en-US" sz="2800" dirty="0" err="1">
                <a:latin typeface="Arial" pitchFamily="34" charset="0"/>
                <a:cs typeface="Arial" pitchFamily="34" charset="0"/>
              </a:rPr>
              <a:t>lớp</a:t>
            </a:r>
            <a:r>
              <a:rPr lang="en-US" sz="2800" dirty="0">
                <a:latin typeface="Arial" pitchFamily="34" charset="0"/>
                <a:cs typeface="Arial" pitchFamily="34" charset="0"/>
              </a:rPr>
              <a:t> </a:t>
            </a:r>
            <a:r>
              <a:rPr lang="en-US" sz="2800" dirty="0" err="1">
                <a:latin typeface="Arial" pitchFamily="34" charset="0"/>
                <a:cs typeface="Arial" pitchFamily="34" charset="0"/>
              </a:rPr>
              <a:t>dẫn</a:t>
            </a:r>
            <a:r>
              <a:rPr lang="en-US" sz="2800" dirty="0">
                <a:latin typeface="Arial" pitchFamily="34" charset="0"/>
                <a:cs typeface="Arial" pitchFamily="34" charset="0"/>
              </a:rPr>
              <a:t> </a:t>
            </a:r>
            <a:r>
              <a:rPr lang="en-US" sz="2800" dirty="0" err="1">
                <a:latin typeface="Arial" pitchFamily="34" charset="0"/>
                <a:cs typeface="Arial" pitchFamily="34" charset="0"/>
              </a:rPr>
              <a:t>xuất</a:t>
            </a:r>
            <a:endParaRPr lang="en-US" sz="2800" dirty="0">
              <a:latin typeface="Arial" pitchFamily="34" charset="0"/>
              <a:cs typeface="Arial" pitchFamily="34" charset="0"/>
            </a:endParaRPr>
          </a:p>
          <a:p>
            <a:pPr algn="just">
              <a:lnSpc>
                <a:spcPct val="120000"/>
              </a:lnSpc>
              <a:buFont typeface="Wingdings" pitchFamily="2" charset="2"/>
              <a:buNone/>
            </a:pPr>
            <a:r>
              <a:rPr lang="en-US" sz="2800" dirty="0">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18</a:t>
            </a:fld>
            <a:endParaRPr lang="en-US"/>
          </a:p>
        </p:txBody>
      </p:sp>
    </p:spTree>
    <p:extLst>
      <p:ext uri="{BB962C8B-B14F-4D97-AF65-F5344CB8AC3E}">
        <p14:creationId xmlns:p14="http://schemas.microsoft.com/office/powerpoint/2010/main" val="10298173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Truy cập thành viên của lớp</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19</a:t>
            </a:fld>
            <a:endParaRPr lang="en-US"/>
          </a:p>
        </p:txBody>
      </p:sp>
      <p:pic>
        <p:nvPicPr>
          <p:cNvPr id="8" name="Picture 23"/>
          <p:cNvPicPr>
            <a:picLocks noChangeAspect="1" noChangeArrowheads="1"/>
          </p:cNvPicPr>
          <p:nvPr/>
        </p:nvPicPr>
        <p:blipFill>
          <a:blip r:embed="rId3" cstate="print"/>
          <a:srcRect/>
          <a:stretch>
            <a:fillRect/>
          </a:stretch>
        </p:blipFill>
        <p:spPr bwMode="auto">
          <a:xfrm>
            <a:off x="304800" y="1685925"/>
            <a:ext cx="8576038" cy="4638675"/>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Nội dung</a:t>
            </a:r>
          </a:p>
        </p:txBody>
      </p:sp>
      <p:sp>
        <p:nvSpPr>
          <p:cNvPr id="4" name="Date Placeholder 3"/>
          <p:cNvSpPr>
            <a:spLocks noGrp="1"/>
          </p:cNvSpPr>
          <p:nvPr>
            <p:ph type="dt" sz="half" idx="10"/>
          </p:nvPr>
        </p:nvSpPr>
        <p:spPr/>
        <p:txBody>
          <a:bodyPr/>
          <a:lstStyle/>
          <a:p>
            <a:pPr>
              <a:defRPr/>
            </a:pPr>
            <a:fld id="{B6C9ACEC-4E53-4F9E-B036-FFA4F9C8A670}" type="datetime1">
              <a:rPr lang="en-US" smtClean="0">
                <a:latin typeface="Times New Roman" pitchFamily="18" charset="0"/>
                <a:cs typeface="Times New Roman" pitchFamily="18" charset="0"/>
              </a:rPr>
              <a:pPr>
                <a:defRPr/>
              </a:pPr>
              <a:t>05/09/2022</a:t>
            </a:fld>
            <a:endParaRPr lang="en-US">
              <a:latin typeface="Times New Roman" pitchFamily="18" charset="0"/>
              <a:cs typeface="Times New Roman" pitchFamily="18" charset="0"/>
            </a:endParaRPr>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p:txBody>
          <a:bodyPr/>
          <a:lstStyle/>
          <a:p>
            <a:pPr>
              <a:defRPr/>
            </a:pPr>
            <a:fld id="{688F6725-D91E-415D-8720-601CB0D1C024}" type="slidenum">
              <a:rPr lang="en-US" smtClean="0">
                <a:latin typeface="Times New Roman" pitchFamily="18" charset="0"/>
                <a:cs typeface="Times New Roman" pitchFamily="18" charset="0"/>
              </a:rPr>
              <a:pPr>
                <a:defRPr/>
              </a:pPr>
              <a:t>2</a:t>
            </a:fld>
            <a:endParaRPr lang="en-US">
              <a:latin typeface="Times New Roman" pitchFamily="18" charset="0"/>
              <a:cs typeface="Times New Roman" pitchFamily="18" charset="0"/>
            </a:endParaRPr>
          </a:p>
        </p:txBody>
      </p:sp>
      <p:grpSp>
        <p:nvGrpSpPr>
          <p:cNvPr id="41" name="Group 40"/>
          <p:cNvGrpSpPr/>
          <p:nvPr/>
        </p:nvGrpSpPr>
        <p:grpSpPr>
          <a:xfrm>
            <a:off x="1828800" y="1665516"/>
            <a:ext cx="5943600" cy="665163"/>
            <a:chOff x="1828800" y="1665516"/>
            <a:chExt cx="5943600" cy="665163"/>
          </a:xfrm>
        </p:grpSpPr>
        <p:grpSp>
          <p:nvGrpSpPr>
            <p:cNvPr id="3" name="Group 3"/>
            <p:cNvGrpSpPr>
              <a:grpSpLocks/>
            </p:cNvGrpSpPr>
            <p:nvPr/>
          </p:nvGrpSpPr>
          <p:grpSpPr bwMode="auto">
            <a:xfrm>
              <a:off x="1828800" y="1665516"/>
              <a:ext cx="762000" cy="665163"/>
              <a:chOff x="1110" y="2656"/>
              <a:chExt cx="1549" cy="1351"/>
            </a:xfrm>
          </p:grpSpPr>
          <p:sp>
            <p:nvSpPr>
              <p:cNvPr id="43" name="AutoShape 4"/>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4" name="AutoShape 5"/>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5" name="AutoShape 6"/>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0" name="Line 11"/>
            <p:cNvSpPr>
              <a:spLocks noChangeShapeType="1"/>
            </p:cNvSpPr>
            <p:nvPr/>
          </p:nvSpPr>
          <p:spPr bwMode="auto">
            <a:xfrm>
              <a:off x="2438400" y="22751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1" name="Text Box 12"/>
            <p:cNvSpPr txBox="1">
              <a:spLocks noChangeArrowheads="1"/>
            </p:cNvSpPr>
            <p:nvPr/>
          </p:nvSpPr>
          <p:spPr bwMode="auto">
            <a:xfrm>
              <a:off x="2743200" y="1741716"/>
              <a:ext cx="50292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a:latin typeface="Times New Roman" pitchFamily="18" charset="0"/>
                  <a:cs typeface="Times New Roman" pitchFamily="18" charset="0"/>
                </a:rPr>
                <a:t>Quan </a:t>
              </a:r>
              <a:r>
                <a:rPr lang="en-US" sz="2800" dirty="0" err="1">
                  <a:latin typeface="Times New Roman" pitchFamily="18" charset="0"/>
                  <a:cs typeface="Times New Roman" pitchFamily="18" charset="0"/>
                </a:rPr>
                <a:t>hệ</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giữa</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lớp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đối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tượng</a:t>
              </a:r>
              <a:endParaRPr lang="en-US" sz="2800" dirty="0">
                <a:latin typeface="Times New Roman" pitchFamily="18" charset="0"/>
                <a:cs typeface="Times New Roman" pitchFamily="18" charset="0"/>
              </a:endParaRPr>
            </a:p>
          </p:txBody>
        </p:sp>
        <p:sp>
          <p:nvSpPr>
            <p:cNvPr id="52" name="Text Box 13"/>
            <p:cNvSpPr txBox="1">
              <a:spLocks noChangeArrowheads="1"/>
            </p:cNvSpPr>
            <p:nvPr/>
          </p:nvSpPr>
          <p:spPr bwMode="gray">
            <a:xfrm>
              <a:off x="2025650" y="1763941"/>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1</a:t>
              </a:r>
            </a:p>
          </p:txBody>
        </p:sp>
      </p:grpSp>
      <p:grpSp>
        <p:nvGrpSpPr>
          <p:cNvPr id="42" name="Group 41"/>
          <p:cNvGrpSpPr/>
          <p:nvPr/>
        </p:nvGrpSpPr>
        <p:grpSpPr>
          <a:xfrm>
            <a:off x="1828800" y="2605314"/>
            <a:ext cx="5943600" cy="665163"/>
            <a:chOff x="1828800" y="2605314"/>
            <a:chExt cx="5943600" cy="665163"/>
          </a:xfrm>
        </p:grpSpPr>
        <p:grpSp>
          <p:nvGrpSpPr>
            <p:cNvPr id="7" name="Group 7"/>
            <p:cNvGrpSpPr>
              <a:grpSpLocks/>
            </p:cNvGrpSpPr>
            <p:nvPr/>
          </p:nvGrpSpPr>
          <p:grpSpPr bwMode="auto">
            <a:xfrm>
              <a:off x="1828800" y="2605314"/>
              <a:ext cx="762000" cy="665163"/>
              <a:chOff x="3174" y="2656"/>
              <a:chExt cx="1549" cy="1351"/>
            </a:xfrm>
          </p:grpSpPr>
          <p:sp>
            <p:nvSpPr>
              <p:cNvPr id="47" name="AutoShape 8"/>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8" name="AutoShape 9"/>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49" name="AutoShape 10"/>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53" name="Line 14"/>
            <p:cNvSpPr>
              <a:spLocks noChangeShapeType="1"/>
            </p:cNvSpPr>
            <p:nvPr/>
          </p:nvSpPr>
          <p:spPr bwMode="auto">
            <a:xfrm>
              <a:off x="2438400" y="3189516"/>
              <a:ext cx="5334000" cy="10884"/>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4" name="Text Box 15"/>
            <p:cNvSpPr txBox="1">
              <a:spLocks noChangeArrowheads="1"/>
            </p:cNvSpPr>
            <p:nvPr/>
          </p:nvSpPr>
          <p:spPr bwMode="auto">
            <a:xfrm>
              <a:off x="2743200" y="2656116"/>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Kế</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thừa</a:t>
              </a:r>
              <a:endParaRPr lang="en-US" sz="2800" dirty="0">
                <a:latin typeface="Times New Roman" pitchFamily="18" charset="0"/>
                <a:cs typeface="Times New Roman" pitchFamily="18" charset="0"/>
              </a:endParaRPr>
            </a:p>
          </p:txBody>
        </p:sp>
        <p:sp>
          <p:nvSpPr>
            <p:cNvPr id="55" name="Text Box 16"/>
            <p:cNvSpPr txBox="1">
              <a:spLocks noChangeArrowheads="1"/>
            </p:cNvSpPr>
            <p:nvPr/>
          </p:nvSpPr>
          <p:spPr bwMode="gray">
            <a:xfrm>
              <a:off x="2025650" y="2775858"/>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2</a:t>
              </a:r>
            </a:p>
          </p:txBody>
        </p:sp>
      </p:grpSp>
      <p:grpSp>
        <p:nvGrpSpPr>
          <p:cNvPr id="46" name="Group 45"/>
          <p:cNvGrpSpPr/>
          <p:nvPr/>
        </p:nvGrpSpPr>
        <p:grpSpPr>
          <a:xfrm>
            <a:off x="1828800" y="3472091"/>
            <a:ext cx="5943600" cy="665163"/>
            <a:chOff x="1828800" y="3472091"/>
            <a:chExt cx="5943600" cy="665163"/>
          </a:xfrm>
        </p:grpSpPr>
        <p:grpSp>
          <p:nvGrpSpPr>
            <p:cNvPr id="8" name="Group 17"/>
            <p:cNvGrpSpPr>
              <a:grpSpLocks/>
            </p:cNvGrpSpPr>
            <p:nvPr/>
          </p:nvGrpSpPr>
          <p:grpSpPr bwMode="auto">
            <a:xfrm>
              <a:off x="1828800" y="3472091"/>
              <a:ext cx="762000" cy="665163"/>
              <a:chOff x="1110" y="2656"/>
              <a:chExt cx="1549" cy="1351"/>
            </a:xfrm>
          </p:grpSpPr>
          <p:sp>
            <p:nvSpPr>
              <p:cNvPr id="57"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8"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59"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4" name="Line 25"/>
            <p:cNvSpPr>
              <a:spLocks noChangeShapeType="1"/>
            </p:cNvSpPr>
            <p:nvPr/>
          </p:nvSpPr>
          <p:spPr bwMode="auto">
            <a:xfrm>
              <a:off x="2438400" y="4081691"/>
              <a:ext cx="5334000" cy="0"/>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5" name="Text Box 26"/>
            <p:cNvSpPr txBox="1">
              <a:spLocks noChangeArrowheads="1"/>
            </p:cNvSpPr>
            <p:nvPr/>
          </p:nvSpPr>
          <p:spPr bwMode="auto">
            <a:xfrm>
              <a:off x="2743200" y="3548291"/>
              <a:ext cx="4495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vi-VN" sz="2800" dirty="0" err="1">
                  <a:latin typeface="Times New Roman" pitchFamily="18" charset="0"/>
                  <a:cs typeface="Times New Roman" pitchFamily="18" charset="0"/>
                </a:rPr>
                <a:t>Kế</a:t>
              </a:r>
              <a:r>
                <a:rPr lang="vi-VN" sz="2800" dirty="0">
                  <a:latin typeface="Times New Roman" pitchFamily="18" charset="0"/>
                  <a:cs typeface="Times New Roman" pitchFamily="18" charset="0"/>
                </a:rPr>
                <a:t> </a:t>
              </a:r>
              <a:r>
                <a:rPr lang="vi-VN" sz="2800" dirty="0" err="1">
                  <a:latin typeface="Times New Roman" pitchFamily="18" charset="0"/>
                  <a:cs typeface="Times New Roman" pitchFamily="18" charset="0"/>
                </a:rPr>
                <a:t>thừa</a:t>
              </a:r>
              <a:r>
                <a:rPr lang="vi-VN" sz="2800" dirty="0">
                  <a:latin typeface="Times New Roman" pitchFamily="18" charset="0"/>
                  <a:cs typeface="Times New Roman" pitchFamily="18" charset="0"/>
                </a:rPr>
                <a:t> đơn</a:t>
              </a:r>
              <a:endParaRPr lang="en-US" sz="2800" dirty="0">
                <a:latin typeface="Times New Roman" pitchFamily="18" charset="0"/>
                <a:cs typeface="Times New Roman" pitchFamily="18" charset="0"/>
              </a:endParaRPr>
            </a:p>
          </p:txBody>
        </p:sp>
        <p:sp>
          <p:nvSpPr>
            <p:cNvPr id="66" name="Text Box 27"/>
            <p:cNvSpPr txBox="1">
              <a:spLocks noChangeArrowheads="1"/>
            </p:cNvSpPr>
            <p:nvPr/>
          </p:nvSpPr>
          <p:spPr bwMode="gray">
            <a:xfrm>
              <a:off x="2025650" y="35705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3</a:t>
              </a:r>
            </a:p>
          </p:txBody>
        </p:sp>
      </p:grpSp>
      <p:grpSp>
        <p:nvGrpSpPr>
          <p:cNvPr id="56" name="Group 55"/>
          <p:cNvGrpSpPr/>
          <p:nvPr/>
        </p:nvGrpSpPr>
        <p:grpSpPr>
          <a:xfrm>
            <a:off x="1828800" y="4386491"/>
            <a:ext cx="6248400" cy="665163"/>
            <a:chOff x="1828800" y="4386491"/>
            <a:chExt cx="6248400" cy="665163"/>
          </a:xfrm>
        </p:grpSpPr>
        <p:grpSp>
          <p:nvGrpSpPr>
            <p:cNvPr id="9" name="Group 21"/>
            <p:cNvGrpSpPr>
              <a:grpSpLocks/>
            </p:cNvGrpSpPr>
            <p:nvPr/>
          </p:nvGrpSpPr>
          <p:grpSpPr bwMode="auto">
            <a:xfrm>
              <a:off x="1828800" y="4386491"/>
              <a:ext cx="762000" cy="665163"/>
              <a:chOff x="3174" y="2656"/>
              <a:chExt cx="1549" cy="1351"/>
            </a:xfrm>
          </p:grpSpPr>
          <p:sp>
            <p:nvSpPr>
              <p:cNvPr id="61" name="AutoShape 22"/>
              <p:cNvSpPr>
                <a:spLocks noChangeArrowheads="1"/>
              </p:cNvSpPr>
              <p:nvPr/>
            </p:nvSpPr>
            <p:spPr bwMode="gray">
              <a:xfrm>
                <a:off x="3187"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2" name="AutoShape 23"/>
              <p:cNvSpPr>
                <a:spLocks noChangeArrowheads="1"/>
              </p:cNvSpPr>
              <p:nvPr/>
            </p:nvSpPr>
            <p:spPr bwMode="gray">
              <a:xfrm>
                <a:off x="3174"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3" name="AutoShape 24"/>
              <p:cNvSpPr>
                <a:spLocks noChangeArrowheads="1"/>
              </p:cNvSpPr>
              <p:nvPr/>
            </p:nvSpPr>
            <p:spPr bwMode="gray">
              <a:xfrm>
                <a:off x="3264" y="2736"/>
                <a:ext cx="1350" cy="1168"/>
              </a:xfrm>
              <a:prstGeom prst="hexagon">
                <a:avLst>
                  <a:gd name="adj" fmla="val 28896"/>
                  <a:gd name="vf" fmla="val 115470"/>
                </a:avLst>
              </a:prstGeom>
              <a:gradFill rotWithShape="1">
                <a:gsLst>
                  <a:gs pos="0">
                    <a:schemeClr val="accent1">
                      <a:gamma/>
                      <a:shade val="46275"/>
                      <a:invGamma/>
                    </a:schemeClr>
                  </a:gs>
                  <a:gs pos="100000">
                    <a:schemeClr val="accent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grpSp>
        <p:sp>
          <p:nvSpPr>
            <p:cNvPr id="67" name="Line 28"/>
            <p:cNvSpPr>
              <a:spLocks noChangeShapeType="1"/>
            </p:cNvSpPr>
            <p:nvPr/>
          </p:nvSpPr>
          <p:spPr bwMode="auto">
            <a:xfrm flipV="1">
              <a:off x="2438400" y="4952999"/>
              <a:ext cx="5334000" cy="4309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68" name="Text Box 29"/>
            <p:cNvSpPr txBox="1">
              <a:spLocks noChangeArrowheads="1"/>
            </p:cNvSpPr>
            <p:nvPr/>
          </p:nvSpPr>
          <p:spPr bwMode="auto">
            <a:xfrm>
              <a:off x="2743200" y="4462691"/>
              <a:ext cx="533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dirty="0" err="1">
                  <a:latin typeface="Times New Roman" pitchFamily="18" charset="0"/>
                  <a:cs typeface="Times New Roman" pitchFamily="18" charset="0"/>
                </a:rPr>
                <a:t>Phạm</a:t>
              </a:r>
              <a:r>
                <a:rPr lang="en-US" sz="2800" dirty="0">
                  <a:latin typeface="Times New Roman" pitchFamily="18" charset="0"/>
                  <a:cs typeface="Times New Roman" pitchFamily="18" charset="0"/>
                </a:rPr>
                <a:t> vi </a:t>
              </a:r>
              <a:r>
                <a:rPr lang="en-US" sz="2800" dirty="0" err="1">
                  <a:latin typeface="Times New Roman" pitchFamily="18" charset="0"/>
                  <a:cs typeface="Times New Roman" pitchFamily="18" charset="0"/>
                </a:rPr>
                <a:t>truy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xuất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trong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kế</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thừa</a:t>
              </a:r>
              <a:endParaRPr lang="en-US" sz="2800" dirty="0">
                <a:latin typeface="Times New Roman" pitchFamily="18" charset="0"/>
                <a:cs typeface="Times New Roman" pitchFamily="18" charset="0"/>
              </a:endParaRPr>
            </a:p>
          </p:txBody>
        </p:sp>
        <p:sp>
          <p:nvSpPr>
            <p:cNvPr id="69" name="Text Box 30"/>
            <p:cNvSpPr txBox="1">
              <a:spLocks noChangeArrowheads="1"/>
            </p:cNvSpPr>
            <p:nvPr/>
          </p:nvSpPr>
          <p:spPr bwMode="gray">
            <a:xfrm>
              <a:off x="2025650" y="4484916"/>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a:solidFill>
                    <a:schemeClr val="bg1"/>
                  </a:solidFill>
                  <a:latin typeface="Times New Roman" pitchFamily="18" charset="0"/>
                  <a:cs typeface="Times New Roman" pitchFamily="18" charset="0"/>
                </a:rPr>
                <a:t>4</a:t>
              </a:r>
            </a:p>
          </p:txBody>
        </p:sp>
      </p:grpSp>
      <p:grpSp>
        <p:nvGrpSpPr>
          <p:cNvPr id="60" name="Group 59"/>
          <p:cNvGrpSpPr/>
          <p:nvPr/>
        </p:nvGrpSpPr>
        <p:grpSpPr>
          <a:xfrm>
            <a:off x="1828800" y="5323116"/>
            <a:ext cx="5943599" cy="665163"/>
            <a:chOff x="1828800" y="5323116"/>
            <a:chExt cx="5943599" cy="665163"/>
          </a:xfrm>
        </p:grpSpPr>
        <p:sp>
          <p:nvSpPr>
            <p:cNvPr id="70" name="Line 28"/>
            <p:cNvSpPr>
              <a:spLocks noChangeShapeType="1"/>
            </p:cNvSpPr>
            <p:nvPr/>
          </p:nvSpPr>
          <p:spPr bwMode="auto">
            <a:xfrm>
              <a:off x="2441974" y="5912078"/>
              <a:ext cx="5330425" cy="31521"/>
            </a:xfrm>
            <a:prstGeom prst="line">
              <a:avLst/>
            </a:prstGeom>
            <a:noFill/>
            <a:ln w="25400">
              <a:solidFill>
                <a:srgbClr val="C0C0C0"/>
              </a:solidFill>
              <a:prstDash val="sysDot"/>
              <a:round/>
              <a:headE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1" name="Text Box 29"/>
            <p:cNvSpPr txBox="1">
              <a:spLocks noChangeArrowheads="1"/>
            </p:cNvSpPr>
            <p:nvPr/>
          </p:nvSpPr>
          <p:spPr bwMode="auto">
            <a:xfrm>
              <a:off x="2746775" y="5378679"/>
              <a:ext cx="449222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r>
                <a:rPr lang="en-US" sz="2800">
                  <a:latin typeface="Times New Roman" pitchFamily="18" charset="0"/>
                  <a:cs typeface="Times New Roman" pitchFamily="18" charset="0"/>
                </a:rPr>
                <a:t>Đa kế thừa</a:t>
              </a:r>
              <a:endParaRPr lang="en-US" sz="2800" dirty="0">
                <a:latin typeface="Times New Roman" pitchFamily="18" charset="0"/>
                <a:cs typeface="Times New Roman" pitchFamily="18" charset="0"/>
              </a:endParaRPr>
            </a:p>
          </p:txBody>
        </p:sp>
        <p:sp>
          <p:nvSpPr>
            <p:cNvPr id="72" name="Text Box 30"/>
            <p:cNvSpPr txBox="1">
              <a:spLocks noChangeArrowheads="1"/>
            </p:cNvSpPr>
            <p:nvPr/>
          </p:nvSpPr>
          <p:spPr bwMode="gray">
            <a:xfrm>
              <a:off x="2028138" y="5400904"/>
              <a:ext cx="33855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sz="2400" b="1" dirty="0">
                  <a:solidFill>
                    <a:schemeClr val="bg1"/>
                  </a:solidFill>
                  <a:latin typeface="Times New Roman" pitchFamily="18" charset="0"/>
                  <a:cs typeface="Times New Roman" pitchFamily="18" charset="0"/>
                </a:rPr>
                <a:t>5</a:t>
              </a:r>
            </a:p>
          </p:txBody>
        </p:sp>
        <p:grpSp>
          <p:nvGrpSpPr>
            <p:cNvPr id="10" name="Group 17"/>
            <p:cNvGrpSpPr>
              <a:grpSpLocks/>
            </p:cNvGrpSpPr>
            <p:nvPr/>
          </p:nvGrpSpPr>
          <p:grpSpPr bwMode="auto">
            <a:xfrm>
              <a:off x="1828800" y="5323116"/>
              <a:ext cx="762000" cy="665163"/>
              <a:chOff x="1110" y="2656"/>
              <a:chExt cx="1549" cy="1351"/>
            </a:xfrm>
          </p:grpSpPr>
          <p:sp>
            <p:nvSpPr>
              <p:cNvPr id="74" name="AutoShape 18"/>
              <p:cNvSpPr>
                <a:spLocks noChangeArrowheads="1"/>
              </p:cNvSpPr>
              <p:nvPr/>
            </p:nvSpPr>
            <p:spPr bwMode="gray">
              <a:xfrm>
                <a:off x="1123" y="2679"/>
                <a:ext cx="1536" cy="1328"/>
              </a:xfrm>
              <a:prstGeom prst="hexagon">
                <a:avLst>
                  <a:gd name="adj" fmla="val 28916"/>
                  <a:gd name="vf" fmla="val 115470"/>
                </a:avLst>
              </a:prstGeom>
              <a:solidFill>
                <a:srgbClr val="808080"/>
              </a:solidFill>
              <a:ln>
                <a:noFill/>
              </a:ln>
              <a:effectLst/>
              <a:extLst>
                <a:ext uri="{91240B29-F687-4F45-9708-019B960494DF}">
                  <a14:hiddenLine xmlns:a14="http://schemas.microsoft.com/office/drawing/2010/main" w="9525">
                    <a:solidFill>
                      <a:srgbClr val="C0C0C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5" name="AutoShape 19"/>
              <p:cNvSpPr>
                <a:spLocks noChangeArrowheads="1"/>
              </p:cNvSpPr>
              <p:nvPr/>
            </p:nvSpPr>
            <p:spPr bwMode="gray">
              <a:xfrm>
                <a:off x="1110" y="2656"/>
                <a:ext cx="1536" cy="1328"/>
              </a:xfrm>
              <a:prstGeom prst="hexagon">
                <a:avLst>
                  <a:gd name="adj" fmla="val 28916"/>
                  <a:gd name="vf" fmla="val 115470"/>
                </a:avLst>
              </a:prstGeom>
              <a:gradFill rotWithShape="1">
                <a:gsLst>
                  <a:gs pos="0">
                    <a:srgbClr val="E6E6E6"/>
                  </a:gs>
                  <a:gs pos="7499">
                    <a:srgbClr val="7D8496"/>
                  </a:gs>
                  <a:gs pos="26500">
                    <a:srgbClr val="E6E6E6"/>
                  </a:gs>
                  <a:gs pos="34000">
                    <a:srgbClr val="7D8496"/>
                  </a:gs>
                  <a:gs pos="46500">
                    <a:srgbClr val="E6E6E6"/>
                  </a:gs>
                  <a:gs pos="50000">
                    <a:srgbClr val="FFFFFF"/>
                  </a:gs>
                  <a:gs pos="53501">
                    <a:srgbClr val="E6E6E6"/>
                  </a:gs>
                  <a:gs pos="66001">
                    <a:srgbClr val="7D8496"/>
                  </a:gs>
                  <a:gs pos="73500">
                    <a:srgbClr val="E6E6E6"/>
                  </a:gs>
                  <a:gs pos="92501">
                    <a:srgbClr val="7D8496"/>
                  </a:gs>
                  <a:gs pos="100000">
                    <a:srgbClr val="E6E6E6"/>
                  </a:gs>
                </a:gsLst>
                <a:lin ang="2700000" scaled="1"/>
              </a:gradFill>
              <a:ln w="9525">
                <a:solidFill>
                  <a:srgbClr val="C0C0C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Times New Roman" pitchFamily="18" charset="0"/>
                  <a:cs typeface="Times New Roman" pitchFamily="18" charset="0"/>
                </a:endParaRPr>
              </a:p>
            </p:txBody>
          </p:sp>
          <p:sp>
            <p:nvSpPr>
              <p:cNvPr id="76" name="AutoShape 20"/>
              <p:cNvSpPr>
                <a:spLocks noChangeArrowheads="1"/>
              </p:cNvSpPr>
              <p:nvPr/>
            </p:nvSpPr>
            <p:spPr bwMode="gray">
              <a:xfrm>
                <a:off x="1200" y="2736"/>
                <a:ext cx="1350" cy="1168"/>
              </a:xfrm>
              <a:prstGeom prst="hexagon">
                <a:avLst>
                  <a:gd name="adj" fmla="val 28896"/>
                  <a:gd name="vf" fmla="val 115470"/>
                </a:avLst>
              </a:prstGeom>
              <a:gradFill rotWithShape="1">
                <a:gsLst>
                  <a:gs pos="0">
                    <a:schemeClr val="hlink">
                      <a:gamma/>
                      <a:shade val="46275"/>
                      <a:invGamma/>
                    </a:schemeClr>
                  </a:gs>
                  <a:gs pos="100000">
                    <a:schemeClr val="hlink"/>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sz="1000" dirty="0">
                    <a:solidFill>
                      <a:schemeClr val="bg1"/>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5</a:t>
                </a: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left)">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6"/>
                                        </p:tgtEl>
                                        <p:attrNameLst>
                                          <p:attrName>style.visibility</p:attrName>
                                        </p:attrNameLst>
                                      </p:cBhvr>
                                      <p:to>
                                        <p:strVal val="visible"/>
                                      </p:to>
                                    </p:set>
                                    <p:animEffect transition="in" filter="wipe(left)">
                                      <p:cBhvr>
                                        <p:cTn id="17" dur="500"/>
                                        <p:tgtEl>
                                          <p:spTgt spid="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6"/>
                                        </p:tgtEl>
                                        <p:attrNameLst>
                                          <p:attrName>style.visibility</p:attrName>
                                        </p:attrNameLst>
                                      </p:cBhvr>
                                      <p:to>
                                        <p:strVal val="visible"/>
                                      </p:to>
                                    </p:set>
                                    <p:animEffect transition="in" filter="wipe(left)">
                                      <p:cBhvr>
                                        <p:cTn id="22" dur="500"/>
                                        <p:tgtEl>
                                          <p:spTgt spid="5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0"/>
                                        </p:tgtEl>
                                        <p:attrNameLst>
                                          <p:attrName>style.visibility</p:attrName>
                                        </p:attrNameLst>
                                      </p:cBhvr>
                                      <p:to>
                                        <p:strVal val="visible"/>
                                      </p:to>
                                    </p:set>
                                    <p:animEffect transition="in" filter="wipe(left)">
                                      <p:cBhvr>
                                        <p:cTn id="2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Xét hai khái niệm </a:t>
            </a:r>
            <a:r>
              <a:rPr lang="vi-VN" sz="2800">
                <a:solidFill>
                  <a:srgbClr val="FF3300"/>
                </a:solidFill>
                <a:latin typeface="Arial" pitchFamily="34" charset="0"/>
                <a:cs typeface="Arial" pitchFamily="34" charset="0"/>
              </a:rPr>
              <a:t>Người</a:t>
            </a:r>
            <a:r>
              <a:rPr lang="vi-VN" sz="2800">
                <a:solidFill>
                  <a:schemeClr val="tx1">
                    <a:lumMod val="95000"/>
                    <a:lumOff val="5000"/>
                  </a:schemeClr>
                </a:solidFill>
                <a:latin typeface="Arial" pitchFamily="34" charset="0"/>
                <a:cs typeface="Arial" pitchFamily="34" charset="0"/>
              </a:rPr>
              <a:t> và </a:t>
            </a:r>
            <a:r>
              <a:rPr lang="vi-VN" sz="2800">
                <a:solidFill>
                  <a:srgbClr val="FF3300"/>
                </a:solidFill>
                <a:latin typeface="Arial" pitchFamily="34" charset="0"/>
                <a:cs typeface="Arial" pitchFamily="34" charset="0"/>
              </a:rPr>
              <a:t>Sinh viên </a:t>
            </a:r>
            <a:r>
              <a:rPr lang="vi-VN" sz="2800">
                <a:solidFill>
                  <a:schemeClr val="tx1">
                    <a:lumMod val="95000"/>
                    <a:lumOff val="5000"/>
                  </a:schemeClr>
                </a:solidFill>
                <a:latin typeface="Arial" pitchFamily="34" charset="0"/>
                <a:cs typeface="Arial" pitchFamily="34" charset="0"/>
              </a:rPr>
              <a:t>với mối quan hệ tự nhiên: </a:t>
            </a:r>
            <a:r>
              <a:rPr lang="vi-VN" sz="2800" i="1">
                <a:solidFill>
                  <a:srgbClr val="0066FF"/>
                </a:solidFill>
                <a:latin typeface="Arial" pitchFamily="34" charset="0"/>
                <a:cs typeface="Arial" pitchFamily="34" charset="0"/>
              </a:rPr>
              <a:t>Một Sinh viên là một Người</a:t>
            </a:r>
            <a:r>
              <a:rPr lang="vi-VN" sz="2800">
                <a:solidFill>
                  <a:schemeClr val="tx1">
                    <a:lumMod val="95000"/>
                    <a:lumOff val="5000"/>
                  </a:schemeClr>
                </a:solidFill>
                <a:latin typeface="Arial" pitchFamily="34" charset="0"/>
                <a:cs typeface="Arial" pitchFamily="34" charset="0"/>
              </a:rPr>
              <a:t>. Trong C++, ta có thể biểu diễn khái niệm trên, một sinh viên là một người có thêm một số thông tin và một số thao tác (riêng biệt của sinh viên).</a:t>
            </a:r>
          </a:p>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Như vậy, ta</a:t>
            </a:r>
            <a:r>
              <a:rPr lang="vi-VN" sz="2800">
                <a:solidFill>
                  <a:schemeClr val="tx1">
                    <a:lumMod val="95000"/>
                    <a:lumOff val="5000"/>
                  </a:schemeClr>
                </a:solidFill>
                <a:latin typeface="Arial" pitchFamily="34" charset="0"/>
                <a:cs typeface="Arial" pitchFamily="34" charset="0"/>
              </a:rPr>
              <a:t> tổ chức lớp </a:t>
            </a:r>
            <a:r>
              <a:rPr lang="vi-VN" sz="2800">
                <a:solidFill>
                  <a:srgbClr val="FF3300"/>
                </a:solidFill>
                <a:latin typeface="Arial" pitchFamily="34" charset="0"/>
                <a:cs typeface="Arial" pitchFamily="34" charset="0"/>
              </a:rPr>
              <a:t>Sinh viên kế thừa từ lớp Người</a:t>
            </a:r>
            <a:r>
              <a:rPr lang="vi-VN" sz="280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tổ chức hai lớp </a:t>
            </a:r>
            <a:r>
              <a:rPr lang="vi-VN" sz="2800">
                <a:solidFill>
                  <a:srgbClr val="FF3300"/>
                </a:solidFill>
                <a:latin typeface="Arial" pitchFamily="34" charset="0"/>
                <a:cs typeface="Arial" pitchFamily="34" charset="0"/>
              </a:rPr>
              <a:t>Nam sinh </a:t>
            </a:r>
            <a:r>
              <a:rPr lang="vi-VN" sz="2800">
                <a:solidFill>
                  <a:schemeClr val="tx1">
                    <a:lumMod val="95000"/>
                    <a:lumOff val="5000"/>
                  </a:schemeClr>
                </a:solidFill>
                <a:latin typeface="Arial" pitchFamily="34" charset="0"/>
                <a:cs typeface="Arial" pitchFamily="34" charset="0"/>
              </a:rPr>
              <a:t>và </a:t>
            </a:r>
            <a:r>
              <a:rPr lang="vi-VN" sz="2800">
                <a:solidFill>
                  <a:srgbClr val="FF3300"/>
                </a:solidFill>
                <a:latin typeface="Arial" pitchFamily="34" charset="0"/>
                <a:cs typeface="Arial" pitchFamily="34" charset="0"/>
              </a:rPr>
              <a:t>Nữ sinh</a:t>
            </a:r>
            <a:r>
              <a:rPr lang="vi-VN" sz="2800">
                <a:solidFill>
                  <a:schemeClr val="tx1">
                    <a:lumMod val="95000"/>
                    <a:lumOff val="5000"/>
                  </a:schemeClr>
                </a:solidFill>
                <a:latin typeface="Arial" pitchFamily="34" charset="0"/>
                <a:cs typeface="Arial" pitchFamily="34" charset="0"/>
              </a:rPr>
              <a:t> là hai lớp con (lớp dẫn xuất) của lớp Sinh viên. Trường hợp này, lớp Sinh viên trở thành lớp cha (lớp cơ sở) của hai lớp trên</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21</a:t>
            </a:fld>
            <a:endParaRPr lang="en-US"/>
          </a:p>
        </p:txBody>
      </p:sp>
      <p:grpSp>
        <p:nvGrpSpPr>
          <p:cNvPr id="24" name="Group 23"/>
          <p:cNvGrpSpPr/>
          <p:nvPr/>
        </p:nvGrpSpPr>
        <p:grpSpPr>
          <a:xfrm>
            <a:off x="2590800" y="3714750"/>
            <a:ext cx="4191000" cy="2838450"/>
            <a:chOff x="2590800" y="3714750"/>
            <a:chExt cx="4191000" cy="2838450"/>
          </a:xfrm>
        </p:grpSpPr>
        <p:sp>
          <p:nvSpPr>
            <p:cNvPr id="7" name="Rectangle 6"/>
            <p:cNvSpPr>
              <a:spLocks noChangeArrowheads="1"/>
            </p:cNvSpPr>
            <p:nvPr/>
          </p:nvSpPr>
          <p:spPr bwMode="auto">
            <a:xfrm>
              <a:off x="3581400" y="3714750"/>
              <a:ext cx="1524000" cy="533400"/>
            </a:xfrm>
            <a:prstGeom prst="rect">
              <a:avLst/>
            </a:prstGeom>
            <a:noFill/>
            <a:ln w="9525">
              <a:solidFill>
                <a:schemeClr val="tx1"/>
              </a:solidFill>
              <a:miter lim="800000"/>
              <a:headEnd/>
              <a:tailEnd/>
            </a:ln>
            <a:effectLst/>
          </p:spPr>
          <p:txBody>
            <a:bodyPr wrap="none" anchor="ctr"/>
            <a:lstStyle/>
            <a:p>
              <a:pPr algn="ctr"/>
              <a:r>
                <a:rPr lang="en-US" b="1"/>
                <a:t>NGƯỜI</a:t>
              </a:r>
              <a:endParaRPr lang="en-US"/>
            </a:p>
          </p:txBody>
        </p:sp>
        <p:sp>
          <p:nvSpPr>
            <p:cNvPr id="8" name="Rectangle 7"/>
            <p:cNvSpPr>
              <a:spLocks noChangeArrowheads="1"/>
            </p:cNvSpPr>
            <p:nvPr/>
          </p:nvSpPr>
          <p:spPr bwMode="auto">
            <a:xfrm>
              <a:off x="2590800" y="4876800"/>
              <a:ext cx="1676400" cy="533400"/>
            </a:xfrm>
            <a:prstGeom prst="rect">
              <a:avLst/>
            </a:prstGeom>
            <a:noFill/>
            <a:ln w="9525">
              <a:solidFill>
                <a:schemeClr val="tx1"/>
              </a:solidFill>
              <a:miter lim="800000"/>
              <a:headEnd/>
              <a:tailEnd/>
            </a:ln>
            <a:effectLst/>
          </p:spPr>
          <p:txBody>
            <a:bodyPr wrap="none" anchor="ctr"/>
            <a:lstStyle/>
            <a:p>
              <a:pPr algn="ctr"/>
              <a:r>
                <a:rPr lang="en-US" b="1"/>
                <a:t>GIẢNG VIÊN</a:t>
              </a:r>
              <a:endParaRPr lang="en-US"/>
            </a:p>
          </p:txBody>
        </p:sp>
        <p:grpSp>
          <p:nvGrpSpPr>
            <p:cNvPr id="9" name="Group 8"/>
            <p:cNvGrpSpPr>
              <a:grpSpLocks/>
            </p:cNvGrpSpPr>
            <p:nvPr/>
          </p:nvGrpSpPr>
          <p:grpSpPr bwMode="auto">
            <a:xfrm>
              <a:off x="4267200" y="4251325"/>
              <a:ext cx="152400" cy="457200"/>
              <a:chOff x="2496" y="2880"/>
              <a:chExt cx="144" cy="576"/>
            </a:xfrm>
          </p:grpSpPr>
          <p:sp>
            <p:nvSpPr>
              <p:cNvPr id="10" name="Line 9"/>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11" name="AutoShape 10"/>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12" name="Rectangle 11"/>
            <p:cNvSpPr>
              <a:spLocks noChangeArrowheads="1"/>
            </p:cNvSpPr>
            <p:nvPr/>
          </p:nvSpPr>
          <p:spPr bwMode="auto">
            <a:xfrm>
              <a:off x="4419600" y="4876800"/>
              <a:ext cx="1524000" cy="533400"/>
            </a:xfrm>
            <a:prstGeom prst="rect">
              <a:avLst/>
            </a:prstGeom>
            <a:noFill/>
            <a:ln w="9525">
              <a:solidFill>
                <a:schemeClr val="tx1"/>
              </a:solidFill>
              <a:miter lim="800000"/>
              <a:headEnd/>
              <a:tailEnd/>
            </a:ln>
            <a:effectLst/>
          </p:spPr>
          <p:txBody>
            <a:bodyPr wrap="none" anchor="ctr"/>
            <a:lstStyle/>
            <a:p>
              <a:pPr algn="ctr"/>
              <a:r>
                <a:rPr lang="en-US" b="1"/>
                <a:t>SINH VIÊN</a:t>
              </a:r>
              <a:endParaRPr lang="en-US"/>
            </a:p>
          </p:txBody>
        </p:sp>
        <p:sp>
          <p:nvSpPr>
            <p:cNvPr id="13" name="Rectangle 12"/>
            <p:cNvSpPr>
              <a:spLocks noChangeArrowheads="1"/>
            </p:cNvSpPr>
            <p:nvPr/>
          </p:nvSpPr>
          <p:spPr bwMode="auto">
            <a:xfrm>
              <a:off x="3505200" y="6019800"/>
              <a:ext cx="1524000" cy="533400"/>
            </a:xfrm>
            <a:prstGeom prst="rect">
              <a:avLst/>
            </a:prstGeom>
            <a:noFill/>
            <a:ln w="9525">
              <a:solidFill>
                <a:schemeClr val="tx1"/>
              </a:solidFill>
              <a:miter lim="800000"/>
              <a:headEnd/>
              <a:tailEnd/>
            </a:ln>
            <a:effectLst/>
          </p:spPr>
          <p:txBody>
            <a:bodyPr wrap="none" anchor="ctr"/>
            <a:lstStyle/>
            <a:p>
              <a:pPr algn="ctr"/>
              <a:r>
                <a:rPr lang="en-US" b="1"/>
                <a:t>NAM SINH</a:t>
              </a:r>
              <a:endParaRPr lang="en-US"/>
            </a:p>
          </p:txBody>
        </p:sp>
        <p:sp>
          <p:nvSpPr>
            <p:cNvPr id="14" name="Rectangle 13"/>
            <p:cNvSpPr>
              <a:spLocks noChangeArrowheads="1"/>
            </p:cNvSpPr>
            <p:nvPr/>
          </p:nvSpPr>
          <p:spPr bwMode="auto">
            <a:xfrm>
              <a:off x="5257800" y="6019800"/>
              <a:ext cx="1524000" cy="533400"/>
            </a:xfrm>
            <a:prstGeom prst="rect">
              <a:avLst/>
            </a:prstGeom>
            <a:noFill/>
            <a:ln w="9525">
              <a:solidFill>
                <a:schemeClr val="tx1"/>
              </a:solidFill>
              <a:miter lim="800000"/>
              <a:headEnd/>
              <a:tailEnd/>
            </a:ln>
            <a:effectLst/>
          </p:spPr>
          <p:txBody>
            <a:bodyPr wrap="none" anchor="ctr"/>
            <a:lstStyle/>
            <a:p>
              <a:pPr algn="ctr"/>
              <a:r>
                <a:rPr lang="en-US" b="1"/>
                <a:t>NỮ SINH</a:t>
              </a:r>
              <a:endParaRPr lang="en-US"/>
            </a:p>
          </p:txBody>
        </p:sp>
        <p:sp>
          <p:nvSpPr>
            <p:cNvPr id="15" name="Line 14"/>
            <p:cNvSpPr>
              <a:spLocks noChangeShapeType="1"/>
            </p:cNvSpPr>
            <p:nvPr/>
          </p:nvSpPr>
          <p:spPr bwMode="auto">
            <a:xfrm>
              <a:off x="3505200" y="4711700"/>
              <a:ext cx="1676400" cy="0"/>
            </a:xfrm>
            <a:prstGeom prst="line">
              <a:avLst/>
            </a:prstGeom>
            <a:noFill/>
            <a:ln w="9525">
              <a:solidFill>
                <a:schemeClr val="tx1"/>
              </a:solidFill>
              <a:round/>
              <a:headEnd/>
              <a:tailEnd/>
            </a:ln>
            <a:effectLst/>
          </p:spPr>
          <p:txBody>
            <a:bodyPr/>
            <a:lstStyle/>
            <a:p>
              <a:endParaRPr lang="en-US"/>
            </a:p>
          </p:txBody>
        </p:sp>
        <p:sp>
          <p:nvSpPr>
            <p:cNvPr id="16" name="Line 15"/>
            <p:cNvSpPr>
              <a:spLocks noChangeShapeType="1"/>
            </p:cNvSpPr>
            <p:nvPr/>
          </p:nvSpPr>
          <p:spPr bwMode="auto">
            <a:xfrm>
              <a:off x="3505200" y="4724400"/>
              <a:ext cx="0" cy="152400"/>
            </a:xfrm>
            <a:prstGeom prst="line">
              <a:avLst/>
            </a:prstGeom>
            <a:noFill/>
            <a:ln w="9525">
              <a:solidFill>
                <a:schemeClr val="tx1"/>
              </a:solidFill>
              <a:round/>
              <a:headEnd/>
              <a:tailEnd/>
            </a:ln>
            <a:effectLst/>
          </p:spPr>
          <p:txBody>
            <a:bodyPr/>
            <a:lstStyle/>
            <a:p>
              <a:endParaRPr lang="en-US"/>
            </a:p>
          </p:txBody>
        </p:sp>
        <p:sp>
          <p:nvSpPr>
            <p:cNvPr id="17" name="Line 16"/>
            <p:cNvSpPr>
              <a:spLocks noChangeShapeType="1"/>
            </p:cNvSpPr>
            <p:nvPr/>
          </p:nvSpPr>
          <p:spPr bwMode="auto">
            <a:xfrm>
              <a:off x="5181600" y="4724400"/>
              <a:ext cx="0" cy="152400"/>
            </a:xfrm>
            <a:prstGeom prst="line">
              <a:avLst/>
            </a:prstGeom>
            <a:noFill/>
            <a:ln w="9525">
              <a:solidFill>
                <a:schemeClr val="tx1"/>
              </a:solidFill>
              <a:round/>
              <a:headEnd/>
              <a:tailEnd/>
            </a:ln>
            <a:effectLst/>
          </p:spPr>
          <p:txBody>
            <a:bodyPr/>
            <a:lstStyle/>
            <a:p>
              <a:endParaRPr lang="en-US"/>
            </a:p>
          </p:txBody>
        </p:sp>
        <p:grpSp>
          <p:nvGrpSpPr>
            <p:cNvPr id="18" name="Group 17"/>
            <p:cNvGrpSpPr>
              <a:grpSpLocks/>
            </p:cNvGrpSpPr>
            <p:nvPr/>
          </p:nvGrpSpPr>
          <p:grpSpPr bwMode="auto">
            <a:xfrm>
              <a:off x="5105400" y="5410200"/>
              <a:ext cx="152400" cy="457200"/>
              <a:chOff x="2496" y="2880"/>
              <a:chExt cx="144" cy="576"/>
            </a:xfrm>
          </p:grpSpPr>
          <p:sp>
            <p:nvSpPr>
              <p:cNvPr id="19" name="Line 18"/>
              <p:cNvSpPr>
                <a:spLocks noChangeShapeType="1"/>
              </p:cNvSpPr>
              <p:nvPr/>
            </p:nvSpPr>
            <p:spPr bwMode="auto">
              <a:xfrm flipV="1">
                <a:off x="2568" y="3120"/>
                <a:ext cx="0" cy="336"/>
              </a:xfrm>
              <a:prstGeom prst="line">
                <a:avLst/>
              </a:prstGeom>
              <a:noFill/>
              <a:ln w="19050">
                <a:solidFill>
                  <a:schemeClr val="tx1"/>
                </a:solidFill>
                <a:round/>
                <a:headEnd/>
                <a:tailEnd type="none" w="lg" len="lg"/>
              </a:ln>
              <a:effectLst/>
            </p:spPr>
            <p:txBody>
              <a:bodyPr/>
              <a:lstStyle/>
              <a:p>
                <a:endParaRPr lang="en-US"/>
              </a:p>
            </p:txBody>
          </p:sp>
          <p:sp>
            <p:nvSpPr>
              <p:cNvPr id="20" name="AutoShape 19"/>
              <p:cNvSpPr>
                <a:spLocks noChangeArrowheads="1"/>
              </p:cNvSpPr>
              <p:nvPr/>
            </p:nvSpPr>
            <p:spPr bwMode="auto">
              <a:xfrm>
                <a:off x="2496" y="2880"/>
                <a:ext cx="144" cy="240"/>
              </a:xfrm>
              <a:prstGeom prst="triangle">
                <a:avLst>
                  <a:gd name="adj" fmla="val 50000"/>
                </a:avLst>
              </a:prstGeom>
              <a:noFill/>
              <a:ln w="12700">
                <a:solidFill>
                  <a:schemeClr val="tx1"/>
                </a:solidFill>
                <a:miter lim="800000"/>
                <a:headEnd/>
                <a:tailEnd/>
              </a:ln>
              <a:effectLst/>
            </p:spPr>
            <p:txBody>
              <a:bodyPr wrap="none" anchor="ctr"/>
              <a:lstStyle/>
              <a:p>
                <a:endParaRPr lang="en-US"/>
              </a:p>
            </p:txBody>
          </p:sp>
        </p:grpSp>
        <p:sp>
          <p:nvSpPr>
            <p:cNvPr id="21" name="Line 20"/>
            <p:cNvSpPr>
              <a:spLocks noChangeShapeType="1"/>
            </p:cNvSpPr>
            <p:nvPr/>
          </p:nvSpPr>
          <p:spPr bwMode="auto">
            <a:xfrm>
              <a:off x="4343400" y="5870575"/>
              <a:ext cx="1676400" cy="0"/>
            </a:xfrm>
            <a:prstGeom prst="line">
              <a:avLst/>
            </a:prstGeom>
            <a:noFill/>
            <a:ln w="9525">
              <a:solidFill>
                <a:schemeClr val="tx1"/>
              </a:solidFill>
              <a:round/>
              <a:headEnd/>
              <a:tailEnd/>
            </a:ln>
            <a:effectLst/>
          </p:spPr>
          <p:txBody>
            <a:bodyPr/>
            <a:lstStyle/>
            <a:p>
              <a:endParaRPr lang="en-US"/>
            </a:p>
          </p:txBody>
        </p:sp>
        <p:sp>
          <p:nvSpPr>
            <p:cNvPr id="22" name="Line 21"/>
            <p:cNvSpPr>
              <a:spLocks noChangeShapeType="1"/>
            </p:cNvSpPr>
            <p:nvPr/>
          </p:nvSpPr>
          <p:spPr bwMode="auto">
            <a:xfrm>
              <a:off x="4343400" y="5867400"/>
              <a:ext cx="0" cy="152400"/>
            </a:xfrm>
            <a:prstGeom prst="line">
              <a:avLst/>
            </a:prstGeom>
            <a:noFill/>
            <a:ln w="9525">
              <a:solidFill>
                <a:schemeClr val="tx1"/>
              </a:solidFill>
              <a:round/>
              <a:headEnd/>
              <a:tailEnd/>
            </a:ln>
            <a:effectLst/>
          </p:spPr>
          <p:txBody>
            <a:bodyPr/>
            <a:lstStyle/>
            <a:p>
              <a:endParaRPr lang="en-US"/>
            </a:p>
          </p:txBody>
        </p:sp>
        <p:sp>
          <p:nvSpPr>
            <p:cNvPr id="23" name="Line 22"/>
            <p:cNvSpPr>
              <a:spLocks noChangeShapeType="1"/>
            </p:cNvSpPr>
            <p:nvPr/>
          </p:nvSpPr>
          <p:spPr bwMode="auto">
            <a:xfrm>
              <a:off x="6019800" y="5867400"/>
              <a:ext cx="0" cy="152400"/>
            </a:xfrm>
            <a:prstGeom prst="line">
              <a:avLst/>
            </a:prstGeom>
            <a:noFill/>
            <a:ln w="9525">
              <a:solidFill>
                <a:schemeClr val="tx1"/>
              </a:solidFill>
              <a:round/>
              <a:headEnd/>
              <a:tailEnd/>
            </a:ln>
            <a:effectLst/>
          </p:spPr>
          <p:txBody>
            <a:bodyPr/>
            <a:lstStyle/>
            <a:p>
              <a:endParaRPr lang="en-US"/>
            </a:p>
          </p:txBody>
        </p:sp>
      </p:gr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box(in)">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22</a:t>
            </a:fld>
            <a:endParaRPr lang="en-US"/>
          </a:p>
        </p:txBody>
      </p:sp>
      <p:sp>
        <p:nvSpPr>
          <p:cNvPr id="9"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*HoTen;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int</a:t>
            </a:r>
            <a:r>
              <a:rPr lang="en-US" sz="2200" b="0">
                <a:solidFill>
                  <a:srgbClr val="000000"/>
                </a:solidFill>
              </a:rPr>
              <a:t> NamSinh;</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char</a:t>
            </a:r>
            <a:r>
              <a:rPr lang="en-US" sz="2200" b="0">
                <a:solidFill>
                  <a:srgbClr val="000000"/>
                </a:solidFill>
              </a:rPr>
              <a:t> *ht, </a:t>
            </a:r>
            <a:r>
              <a:rPr lang="en-US" sz="2200" b="0">
                <a:solidFill>
                  <a:srgbClr val="0000FF"/>
                </a:solidFill>
              </a:rPr>
              <a:t>int</a:t>
            </a:r>
            <a:r>
              <a:rPr lang="en-US" sz="2200" b="0">
                <a:solidFill>
                  <a:srgbClr val="000000"/>
                </a:solidFill>
              </a:rPr>
              <a:t> ns):NamSinh(ns) {HoTen=strdup(ht);}</a:t>
            </a:r>
          </a:p>
          <a:p>
            <a:pPr marL="342900" indent="-342900">
              <a:lnSpc>
                <a:spcPct val="120000"/>
              </a:lnSpc>
              <a:spcBef>
                <a:spcPts val="0"/>
              </a:spcBef>
              <a:buFont typeface="Wingdings" pitchFamily="2" charset="2"/>
              <a:buNone/>
            </a:pPr>
            <a:r>
              <a:rPr lang="en-US" sz="2200" b="0">
                <a:solidFill>
                  <a:srgbClr val="000000"/>
                </a:solidFill>
              </a:rPr>
              <a:t>	~Nguoi() {</a:t>
            </a:r>
            <a:r>
              <a:rPr lang="en-US" sz="2200" b="0">
                <a:solidFill>
                  <a:srgbClr val="0000FF"/>
                </a:solidFill>
              </a:rPr>
              <a:t>delete</a:t>
            </a:r>
            <a:r>
              <a:rPr lang="en-US" sz="2200" b="0">
                <a:solidFill>
                  <a:srgbClr val="000000"/>
                </a:solidFill>
              </a:rPr>
              <a:t> [ ] HoTen;}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cout&lt;&lt;HoTen&lt;&lt;" an 3 chen com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Ngu() </a:t>
            </a:r>
            <a:r>
              <a:rPr lang="en-US" sz="2200" b="0">
                <a:solidFill>
                  <a:srgbClr val="0000FF"/>
                </a:solidFill>
              </a:rPr>
              <a:t>const</a:t>
            </a:r>
            <a:r>
              <a:rPr lang="en-US" sz="2200" b="0">
                <a:solidFill>
                  <a:srgbClr val="000000"/>
                </a:solidFill>
              </a:rPr>
              <a:t> { cout&lt;&lt;HoTen&lt;&lt; " ngu ngay 8 tieng \n";}</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friend</a:t>
            </a:r>
            <a:r>
              <a:rPr lang="en-US" sz="2200" b="0">
                <a:solidFill>
                  <a:srgbClr val="000000"/>
                </a:solidFill>
              </a:rPr>
              <a:t> ostream&amp; operator &lt;&lt; (ostream &amp;os, Nguoi&amp; p);</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23</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20000"/>
              </a:lnSpc>
              <a:spcBef>
                <a:spcPts val="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SinhVien();</a:t>
            </a:r>
          </a:p>
          <a:p>
            <a:pPr marL="342900" indent="-342900">
              <a:lnSpc>
                <a:spcPct val="120000"/>
              </a:lnSpc>
              <a:spcBef>
                <a:spcPts val="0"/>
              </a:spcBef>
              <a:buFont typeface="Wingdings" pitchFamily="2" charset="2"/>
              <a:buNone/>
            </a:pPr>
            <a:r>
              <a:rPr lang="en-US" sz="2200" b="0">
                <a:solidFill>
                  <a:srgbClr val="000000"/>
                </a:solidFill>
              </a:rPr>
              <a:t>	SinhVien( </a:t>
            </a:r>
            <a:r>
              <a:rPr lang="en-US" sz="2200" b="0">
                <a:solidFill>
                  <a:srgbClr val="0000FF"/>
                </a:solidFill>
              </a:rPr>
              <a:t>char</a:t>
            </a:r>
            <a:r>
              <a:rPr lang="en-US" sz="2200" b="0">
                <a:solidFill>
                  <a:srgbClr val="000000"/>
                </a:solidFill>
              </a:rPr>
              <a:t> *ht, </a:t>
            </a:r>
            <a:r>
              <a:rPr lang="en-US" sz="2200" b="0">
                <a:solidFill>
                  <a:srgbClr val="0000FF"/>
                </a:solidFill>
              </a:rPr>
              <a:t>char</a:t>
            </a:r>
            <a:r>
              <a:rPr lang="en-US" sz="2200" b="0">
                <a:solidFill>
                  <a:srgbClr val="000000"/>
                </a:solidFill>
              </a:rPr>
              <a:t> *ms, </a:t>
            </a:r>
            <a:r>
              <a:rPr lang="en-US" sz="2200" b="0">
                <a:solidFill>
                  <a:srgbClr val="0000FF"/>
                </a:solidFill>
              </a:rPr>
              <a:t>int</a:t>
            </a:r>
            <a:r>
              <a:rPr lang="en-US" sz="2200" b="0">
                <a:solidFill>
                  <a:srgbClr val="000000"/>
                </a:solidFill>
              </a:rPr>
              <a:t> ns) : Nguoi(ht,ns) { 	</a:t>
            </a:r>
          </a:p>
          <a:p>
            <a:pPr marL="342900" indent="-342900">
              <a:lnSpc>
                <a:spcPct val="120000"/>
              </a:lnSpc>
              <a:spcBef>
                <a:spcPts val="0"/>
              </a:spcBef>
              <a:buFont typeface="Wingdings" pitchFamily="2" charset="2"/>
              <a:buNone/>
            </a:pPr>
            <a:r>
              <a:rPr lang="en-US" sz="2200" b="0">
                <a:solidFill>
                  <a:srgbClr val="000000"/>
                </a:solidFill>
              </a:rPr>
              <a:t>		MaSo = strdup(ms);</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~SinhVien()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20000"/>
              </a:lnSpc>
              <a:spcBef>
                <a:spcPts val="0"/>
              </a:spcBef>
              <a:buFont typeface="Wingdings" pitchFamily="2" charset="2"/>
              <a:buNone/>
            </a:pP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24</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00"/>
                </a:solidFill>
              </a:rPr>
              <a:t>	cout &lt;&lt; "Nguoi, ho ten: " &lt;&lt; HoTen;</a:t>
            </a:r>
          </a:p>
          <a:p>
            <a:pPr marL="342900" indent="-342900">
              <a:lnSpc>
                <a:spcPct val="120000"/>
              </a:lnSpc>
              <a:spcBef>
                <a:spcPts val="0"/>
              </a:spcBef>
              <a:buFont typeface="Wingdings" pitchFamily="2" charset="2"/>
              <a:buNone/>
            </a:pPr>
            <a:r>
              <a:rPr lang="en-US" sz="2200" b="0">
                <a:solidFill>
                  <a:srgbClr val="000000"/>
                </a:solidFill>
              </a:rPr>
              <a:t>	cout	 &lt;&lt; " sinh " &lt;&lt; NamSinh;</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a:p>
            <a:pPr marL="342900" indent="-342900">
              <a:lnSpc>
                <a:spcPct val="120000"/>
              </a:lnSpc>
              <a:spcBef>
                <a:spcPts val="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20000"/>
              </a:lnSpc>
              <a:spcBef>
                <a:spcPts val="0"/>
              </a:spcBef>
              <a:buFont typeface="Wingdings" pitchFamily="2" charset="2"/>
              <a:buNone/>
            </a:pPr>
            <a:r>
              <a:rPr lang="en-US" sz="2200" b="0">
                <a:solidFill>
                  <a:srgbClr val="000000"/>
                </a:solidFill>
              </a:rPr>
              <a:t>	cout &lt;&lt; "Sinh vien, ma so: " &lt;&lt; MaSo;</a:t>
            </a:r>
          </a:p>
          <a:p>
            <a:pPr marL="342900" indent="-342900">
              <a:lnSpc>
                <a:spcPct val="120000"/>
              </a:lnSpc>
              <a:spcBef>
                <a:spcPts val="0"/>
              </a:spcBef>
              <a:buFont typeface="Wingdings" pitchFamily="2" charset="2"/>
              <a:buNone/>
            </a:pPr>
            <a:r>
              <a:rPr lang="en-US" sz="2200" b="0">
                <a:solidFill>
                  <a:srgbClr val="000000"/>
                </a:solidFill>
              </a:rPr>
              <a:t>	</a:t>
            </a:r>
            <a:r>
              <a:rPr lang="en-US" sz="2200" b="0">
                <a:solidFill>
                  <a:schemeClr val="bg1">
                    <a:lumMod val="50000"/>
                  </a:schemeClr>
                </a:solidFill>
              </a:rPr>
              <a:t>//cout &lt;&lt; ", ho ten: " &lt;&lt; HoTen;</a:t>
            </a:r>
          </a:p>
          <a:p>
            <a:pPr marL="342900" indent="-342900">
              <a:lnSpc>
                <a:spcPct val="120000"/>
              </a:lnSpc>
              <a:spcBef>
                <a:spcPts val="0"/>
              </a:spcBef>
            </a:pPr>
            <a:r>
              <a:rPr lang="en-US" sz="2200" b="0">
                <a:solidFill>
                  <a:schemeClr val="bg1">
                    <a:lumMod val="50000"/>
                  </a:schemeClr>
                </a:solidFill>
              </a:rPr>
              <a:t>	//cout &lt;&lt; ", nam sinh: " &lt;&lt; NamSinh;</a:t>
            </a:r>
          </a:p>
          <a:p>
            <a:pPr marL="342900" indent="-342900">
              <a:lnSpc>
                <a:spcPct val="120000"/>
              </a:lnSpc>
              <a:spcBef>
                <a:spcPts val="0"/>
              </a:spcBef>
              <a:buFont typeface="Wingdings" pitchFamily="2" charset="2"/>
              <a:buNone/>
            </a:pPr>
            <a:r>
              <a:rPr lang="en-US" sz="2200" b="0">
                <a:solidFill>
                  <a:srgbClr val="000000"/>
                </a:solidFill>
              </a:rPr>
              <a:t>	cout &lt;&lt; endl;</a:t>
            </a:r>
          </a:p>
          <a:p>
            <a:pPr marL="342900" indent="-342900">
              <a:lnSpc>
                <a:spcPct val="120000"/>
              </a:lnSpc>
              <a:spcBef>
                <a:spcPts val="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đơn – Ví dụ</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25</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main() {</a:t>
            </a:r>
          </a:p>
          <a:p>
            <a:pPr marL="342900" indent="-342900">
              <a:lnSpc>
                <a:spcPct val="105000"/>
              </a:lnSpc>
              <a:spcBef>
                <a:spcPct val="20000"/>
              </a:spcBef>
              <a:buFont typeface="Wingdings" pitchFamily="2" charset="2"/>
              <a:buNone/>
            </a:pPr>
            <a:r>
              <a:rPr lang="en-US" sz="2200" b="0">
                <a:solidFill>
                  <a:srgbClr val="000000"/>
                </a:solidFill>
              </a:rPr>
              <a:t>	Nguoi p1("Le Van Nhan",1980);</a:t>
            </a:r>
          </a:p>
          <a:p>
            <a:pPr marL="342900" indent="-342900">
              <a:lnSpc>
                <a:spcPct val="105000"/>
              </a:lnSpc>
              <a:spcBef>
                <a:spcPct val="20000"/>
              </a:spcBef>
              <a:buFont typeface="Wingdings" pitchFamily="2" charset="2"/>
              <a:buNone/>
            </a:pPr>
            <a:r>
              <a:rPr lang="en-US" sz="2200" b="0">
                <a:solidFill>
                  <a:srgbClr val="000000"/>
                </a:solidFill>
              </a:rPr>
              <a:t>	SinhVien s1("Vo Vien Sinh", "200002541",1984);</a:t>
            </a:r>
          </a:p>
          <a:p>
            <a:pPr marL="342900" indent="-342900">
              <a:lnSpc>
                <a:spcPct val="105000"/>
              </a:lnSpc>
              <a:spcBef>
                <a:spcPct val="20000"/>
              </a:spcBef>
              <a:buFont typeface="Wingdings" pitchFamily="2" charset="2"/>
              <a:buNone/>
            </a:pPr>
            <a:r>
              <a:rPr lang="en-US" sz="2200" b="0">
                <a:solidFill>
                  <a:srgbClr val="000000"/>
                </a:solidFill>
              </a:rPr>
              <a:t>	cout &lt;&lt; "1.\n";</a:t>
            </a:r>
          </a:p>
          <a:p>
            <a:pPr marL="342900" indent="-342900">
              <a:lnSpc>
                <a:spcPct val="105000"/>
              </a:lnSpc>
              <a:spcBef>
                <a:spcPct val="20000"/>
              </a:spcBef>
              <a:buFont typeface="Wingdings" pitchFamily="2" charset="2"/>
              <a:buNone/>
            </a:pPr>
            <a:r>
              <a:rPr lang="en-US" sz="2200" b="0">
                <a:solidFill>
                  <a:srgbClr val="000000"/>
                </a:solidFill>
              </a:rPr>
              <a:t>	p1.An(); 		s1.An();</a:t>
            </a:r>
          </a:p>
          <a:p>
            <a:pPr marL="342900" indent="-342900">
              <a:lnSpc>
                <a:spcPct val="105000"/>
              </a:lnSpc>
              <a:spcBef>
                <a:spcPct val="20000"/>
              </a:spcBef>
              <a:buFont typeface="Wingdings" pitchFamily="2" charset="2"/>
              <a:buNone/>
            </a:pPr>
            <a:r>
              <a:rPr lang="en-US" sz="2200" b="0">
                <a:solidFill>
                  <a:srgbClr val="000000"/>
                </a:solidFill>
              </a:rPr>
              <a:t>	cout &lt;&lt; "2.\n";</a:t>
            </a:r>
          </a:p>
          <a:p>
            <a:pPr marL="342900" indent="-342900">
              <a:lnSpc>
                <a:spcPct val="105000"/>
              </a:lnSpc>
              <a:spcBef>
                <a:spcPct val="20000"/>
              </a:spcBef>
              <a:buFont typeface="Wingdings" pitchFamily="2" charset="2"/>
              <a:buNone/>
            </a:pPr>
            <a:r>
              <a:rPr lang="en-US" sz="2200" b="0">
                <a:solidFill>
                  <a:srgbClr val="000000"/>
                </a:solidFill>
              </a:rPr>
              <a:t>	p1.Xuat(); 		s1.Xuat();</a:t>
            </a:r>
          </a:p>
          <a:p>
            <a:pPr marL="342900" indent="-342900">
              <a:lnSpc>
                <a:spcPct val="105000"/>
              </a:lnSpc>
              <a:spcBef>
                <a:spcPct val="20000"/>
              </a:spcBef>
              <a:buFont typeface="Wingdings" pitchFamily="2" charset="2"/>
              <a:buNone/>
            </a:pPr>
            <a:r>
              <a:rPr lang="en-US" sz="2200" b="0">
                <a:solidFill>
                  <a:srgbClr val="000000"/>
                </a:solidFill>
              </a:rPr>
              <a:t>	s1.Nguoi::Xuat();</a:t>
            </a:r>
          </a:p>
          <a:p>
            <a:pPr marL="342900" indent="-342900">
              <a:lnSpc>
                <a:spcPct val="105000"/>
              </a:lnSpc>
              <a:spcBef>
                <a:spcPct val="20000"/>
              </a:spcBef>
              <a:buFont typeface="Wingdings" pitchFamily="2" charset="2"/>
              <a:buNone/>
            </a:pPr>
            <a:r>
              <a:rPr lang="en-US" sz="2200" b="0">
                <a:solidFill>
                  <a:srgbClr val="000000"/>
                </a:solidFill>
              </a:rPr>
              <a:t>	cout &lt;&lt; "3.\n";</a:t>
            </a:r>
          </a:p>
          <a:p>
            <a:pPr marL="342900" indent="-342900">
              <a:lnSpc>
                <a:spcPct val="105000"/>
              </a:lnSpc>
              <a:spcBef>
                <a:spcPct val="20000"/>
              </a:spcBef>
              <a:buFont typeface="Wingdings" pitchFamily="2" charset="2"/>
              <a:buNone/>
            </a:pPr>
            <a:r>
              <a:rPr lang="en-US" sz="2200" b="0">
                <a:solidFill>
                  <a:srgbClr val="000000"/>
                </a:solidFill>
              </a:rPr>
              <a:t>	cout &lt;&lt; p1 &lt;&lt; "\n";</a:t>
            </a:r>
          </a:p>
          <a:p>
            <a:pPr marL="342900" indent="-342900">
              <a:lnSpc>
                <a:spcPct val="105000"/>
              </a:lnSpc>
              <a:spcBef>
                <a:spcPct val="20000"/>
              </a:spcBef>
              <a:buFont typeface="Wingdings" pitchFamily="2" charset="2"/>
              <a:buNone/>
            </a:pPr>
            <a:r>
              <a:rPr lang="en-US" sz="2200" b="0">
                <a:solidFill>
                  <a:srgbClr val="000000"/>
                </a:solidFill>
              </a:rPr>
              <a:t>	cout &lt;&lt; s1 &lt;&lt; "\n";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Khai báo</a:t>
            </a:r>
          </a:p>
          <a:p>
            <a:pPr>
              <a:spcBef>
                <a:spcPts val="300"/>
              </a:spcBef>
              <a:spcAft>
                <a:spcPts val="300"/>
              </a:spcAft>
              <a:buFont typeface="Wingdings" pitchFamily="2" charset="2"/>
              <a:buNone/>
            </a:pPr>
            <a:r>
              <a:rPr lang="en-US" sz="2800">
                <a:latin typeface="Arial" pitchFamily="34" charset="0"/>
                <a:cs typeface="Arial" pitchFamily="34" charset="0"/>
              </a:rPr>
              <a:t>	  </a:t>
            </a:r>
            <a:r>
              <a:rPr lang="en-US" sz="2400">
                <a:solidFill>
                  <a:srgbClr val="0000FF"/>
                </a:solidFill>
                <a:latin typeface="Arial" pitchFamily="34" charset="0"/>
                <a:cs typeface="Arial" pitchFamily="34" charset="0"/>
              </a:rPr>
              <a:t>class SinhVien : public Nguoi {</a:t>
            </a:r>
          </a:p>
          <a:p>
            <a:pPr>
              <a:spcBef>
                <a:spcPts val="300"/>
              </a:spcBef>
              <a:spcAft>
                <a:spcPts val="300"/>
              </a:spcAft>
              <a:buFont typeface="Wingdings" pitchFamily="2" charset="2"/>
              <a:buNone/>
            </a:pPr>
            <a:r>
              <a:rPr lang="en-US" sz="2400">
                <a:solidFill>
                  <a:srgbClr val="0000FF"/>
                </a:solidFill>
                <a:latin typeface="Arial" pitchFamily="34" charset="0"/>
                <a:cs typeface="Arial" pitchFamily="34" charset="0"/>
              </a:rPr>
              <a:t>		 //...</a:t>
            </a:r>
          </a:p>
          <a:p>
            <a:pPr>
              <a:spcBef>
                <a:spcPts val="300"/>
              </a:spcBef>
              <a:spcAft>
                <a:spcPts val="300"/>
              </a:spcAft>
              <a:buFont typeface="Wingdings" pitchFamily="2" charset="2"/>
              <a:buNone/>
            </a:pPr>
            <a:r>
              <a:rPr lang="en-US" sz="2400">
                <a:solidFill>
                  <a:srgbClr val="0000FF"/>
                </a:solidFill>
                <a:latin typeface="Arial" pitchFamily="34" charset="0"/>
                <a:cs typeface="Arial" pitchFamily="34" charset="0"/>
              </a:rPr>
              <a:t>	  };</a:t>
            </a:r>
          </a:p>
          <a:p>
            <a:pPr lvl="1" algn="just">
              <a:lnSpc>
                <a:spcPct val="130000"/>
              </a:lnSpc>
              <a:spcBef>
                <a:spcPts val="300"/>
              </a:spcBef>
              <a:spcAft>
                <a:spcPts val="300"/>
              </a:spcAft>
              <a:buFont typeface="Wingdings" pitchFamily="2" charset="2"/>
              <a:buChar char="§"/>
            </a:pPr>
            <a:r>
              <a:rPr lang="en-US" sz="2400">
                <a:latin typeface="Arial" pitchFamily="34" charset="0"/>
                <a:cs typeface="Arial" pitchFamily="34" charset="0"/>
              </a:rPr>
              <a:t>Cho biết lớp</a:t>
            </a:r>
            <a:r>
              <a:rPr lang="en-US" sz="2400">
                <a:solidFill>
                  <a:srgbClr val="0000FF"/>
                </a:solidFill>
                <a:latin typeface="Arial" pitchFamily="34" charset="0"/>
                <a:cs typeface="Arial" pitchFamily="34" charset="0"/>
              </a:rPr>
              <a:t> Sinh viên </a:t>
            </a:r>
            <a:r>
              <a:rPr lang="en-US" sz="2400">
                <a:latin typeface="Arial" pitchFamily="34" charset="0"/>
                <a:cs typeface="Arial" pitchFamily="34" charset="0"/>
              </a:rPr>
              <a:t>kế thừa từ lớp</a:t>
            </a:r>
            <a:r>
              <a:rPr lang="en-US" sz="2400">
                <a:solidFill>
                  <a:srgbClr val="0000FF"/>
                </a:solidFill>
                <a:latin typeface="Arial" pitchFamily="34" charset="0"/>
                <a:cs typeface="Arial" pitchFamily="34" charset="0"/>
              </a:rPr>
              <a:t> Người</a:t>
            </a:r>
            <a:r>
              <a:rPr lang="en-US" sz="2400">
                <a:latin typeface="Arial" pitchFamily="34" charset="0"/>
                <a:cs typeface="Arial" pitchFamily="34" charset="0"/>
              </a:rPr>
              <a:t>. Khi đó Sinh viên </a:t>
            </a:r>
            <a:r>
              <a:rPr lang="en-US" sz="2400" i="1">
                <a:solidFill>
                  <a:srgbClr val="FF0303"/>
                </a:solidFill>
                <a:latin typeface="Arial" pitchFamily="34" charset="0"/>
                <a:cs typeface="Arial" pitchFamily="34" charset="0"/>
              </a:rPr>
              <a:t>thừa hưởng các đặc tính</a:t>
            </a:r>
            <a:r>
              <a:rPr lang="en-US" sz="2400">
                <a:latin typeface="Arial" pitchFamily="34" charset="0"/>
                <a:cs typeface="Arial" pitchFamily="34" charset="0"/>
              </a:rPr>
              <a:t> của lớp Người.</a:t>
            </a:r>
          </a:p>
          <a:p>
            <a:pPr algn="just">
              <a:lnSpc>
                <a:spcPct val="130000"/>
              </a:lnSpc>
              <a:spcBef>
                <a:spcPts val="300"/>
              </a:spcBef>
              <a:spcAft>
                <a:spcPts val="300"/>
              </a:spcAft>
              <a:buFont typeface="Wingdings" pitchFamily="2" charset="2"/>
              <a:buChar char="v"/>
            </a:pPr>
            <a:r>
              <a:rPr lang="en-US" sz="2800">
                <a:solidFill>
                  <a:srgbClr val="0000FF"/>
                </a:solidFill>
                <a:latin typeface="Arial" pitchFamily="34" charset="0"/>
                <a:cs typeface="Arial" pitchFamily="34" charset="0"/>
              </a:rPr>
              <a:t>Về mặt dữ liệu:</a:t>
            </a:r>
            <a:r>
              <a:rPr lang="en-US" sz="2800">
                <a:latin typeface="Arial" pitchFamily="34" charset="0"/>
                <a:cs typeface="Arial" pitchFamily="34" charset="0"/>
              </a:rPr>
              <a:t> Mỗi đối tượng Sinh viên </a:t>
            </a:r>
            <a:r>
              <a:rPr lang="en-US" sz="2800" i="1">
                <a:solidFill>
                  <a:srgbClr val="FF0303"/>
                </a:solidFill>
                <a:latin typeface="Arial" pitchFamily="34" charset="0"/>
                <a:cs typeface="Arial" pitchFamily="34" charset="0"/>
              </a:rPr>
              <a:t>tự động có</a:t>
            </a:r>
            <a:r>
              <a:rPr lang="en-US" sz="2800">
                <a:latin typeface="Arial" pitchFamily="34" charset="0"/>
                <a:cs typeface="Arial" pitchFamily="34" charset="0"/>
              </a:rPr>
              <a:t> </a:t>
            </a:r>
            <a:r>
              <a:rPr lang="en-US" sz="2800">
                <a:solidFill>
                  <a:srgbClr val="0070C0"/>
                </a:solidFill>
                <a:latin typeface="Arial" pitchFamily="34" charset="0"/>
                <a:cs typeface="Arial" pitchFamily="34" charset="0"/>
              </a:rPr>
              <a:t>thành phần dữ liệu </a:t>
            </a:r>
            <a:r>
              <a:rPr lang="en-US" sz="2800">
                <a:latin typeface="Arial" pitchFamily="34" charset="0"/>
                <a:cs typeface="Arial" pitchFamily="34" charset="0"/>
              </a:rPr>
              <a:t>họ tên, năm sinh của người.</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26</a:t>
            </a:fld>
            <a:endParaRPr lang="en-US"/>
          </a:p>
        </p:txBody>
      </p:sp>
    </p:spTree>
    <p:extLst>
      <p:ext uri="{BB962C8B-B14F-4D97-AF65-F5344CB8AC3E}">
        <p14:creationId xmlns:p14="http://schemas.microsoft.com/office/powerpoint/2010/main" val="10298173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Kế thừa đặc tính của lớp cha</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rgbClr val="0000FF"/>
                </a:solidFill>
                <a:latin typeface="Arial" pitchFamily="34" charset="0"/>
                <a:cs typeface="Arial" pitchFamily="34" charset="0"/>
              </a:rPr>
              <a:t>Về</a:t>
            </a:r>
            <a:r>
              <a:rPr lang="vi-VN" sz="2800" dirty="0">
                <a:solidFill>
                  <a:srgbClr val="0000FF"/>
                </a:solidFill>
                <a:latin typeface="Arial" pitchFamily="34" charset="0"/>
                <a:cs typeface="Arial" pitchFamily="34" charset="0"/>
              </a:rPr>
              <a:t> </a:t>
            </a:r>
            <a:r>
              <a:rPr lang="vi-VN" sz="2800" dirty="0" err="1">
                <a:solidFill>
                  <a:srgbClr val="0000FF"/>
                </a:solidFill>
                <a:latin typeface="Arial" pitchFamily="34" charset="0"/>
                <a:cs typeface="Arial" pitchFamily="34" charset="0"/>
              </a:rPr>
              <a:t>mặt</a:t>
            </a:r>
            <a:r>
              <a:rPr lang="vi-VN" sz="2800" dirty="0">
                <a:solidFill>
                  <a:srgbClr val="0000FF"/>
                </a:solidFill>
                <a:latin typeface="Arial" pitchFamily="34" charset="0"/>
                <a:cs typeface="Arial" pitchFamily="34" charset="0"/>
              </a:rPr>
              <a:t> thao </a:t>
            </a:r>
            <a:r>
              <a:rPr lang="vi-VN" sz="2800" dirty="0" err="1">
                <a:solidFill>
                  <a:srgbClr val="0000FF"/>
                </a:solidFill>
                <a:latin typeface="Arial" pitchFamily="34" charset="0"/>
                <a:cs typeface="Arial" pitchFamily="34" charset="0"/>
              </a:rPr>
              <a:t>tác</a:t>
            </a:r>
            <a:r>
              <a:rPr lang="vi-VN" sz="2800" dirty="0">
                <a:solidFill>
                  <a:srgbClr val="0000FF"/>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Sinh viên </a:t>
            </a:r>
            <a:r>
              <a:rPr lang="vi-VN" sz="2800" dirty="0" err="1">
                <a:solidFill>
                  <a:schemeClr val="tx1">
                    <a:lumMod val="95000"/>
                    <a:lumOff val="5000"/>
                  </a:schemeClr>
                </a:solidFill>
                <a:latin typeface="Arial" pitchFamily="34" charset="0"/>
                <a:cs typeface="Arial" pitchFamily="34" charset="0"/>
              </a:rPr>
              <a:t>được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tự</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động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kế</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thao </a:t>
            </a:r>
            <a:r>
              <a:rPr lang="vi-VN" sz="2800" dirty="0" err="1">
                <a:solidFill>
                  <a:schemeClr val="tx1">
                    <a:lumMod val="95000"/>
                    <a:lumOff val="5000"/>
                  </a:schemeClr>
                </a:solidFill>
                <a:latin typeface="Arial" pitchFamily="34" charset="0"/>
                <a:cs typeface="Arial" pitchFamily="34" charset="0"/>
              </a:rPr>
              <a:t>tác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cha. Đây </a:t>
            </a:r>
            <a:r>
              <a:rPr lang="vi-VN" sz="2800" dirty="0" err="1">
                <a:solidFill>
                  <a:schemeClr val="tx1">
                    <a:lumMod val="95000"/>
                    <a:lumOff val="5000"/>
                  </a:schemeClr>
                </a:solidFill>
                <a:latin typeface="Arial" pitchFamily="34" charset="0"/>
                <a:cs typeface="Arial" pitchFamily="34" charset="0"/>
              </a:rPr>
              <a:t>chính</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khả</a:t>
            </a:r>
            <a:r>
              <a:rPr lang="vi-VN" sz="2800" dirty="0">
                <a:solidFill>
                  <a:schemeClr val="tx1">
                    <a:lumMod val="95000"/>
                    <a:lumOff val="5000"/>
                  </a:schemeClr>
                </a:solidFill>
                <a:latin typeface="Arial" pitchFamily="34" charset="0"/>
                <a:cs typeface="Arial" pitchFamily="34" charset="0"/>
              </a:rPr>
              <a:t> năng </a:t>
            </a:r>
            <a:r>
              <a:rPr lang="vi-VN" sz="2800" dirty="0" err="1">
                <a:solidFill>
                  <a:schemeClr val="tx1">
                    <a:lumMod val="95000"/>
                    <a:lumOff val="5000"/>
                  </a:schemeClr>
                </a:solidFill>
                <a:latin typeface="Arial" pitchFamily="34" charset="0"/>
                <a:cs typeface="Arial" pitchFamily="34" charset="0"/>
              </a:rPr>
              <a:t>sử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lại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mã</a:t>
            </a:r>
            <a:r>
              <a:rPr lang="vi-VN" sz="2800" dirty="0">
                <a:solidFill>
                  <a:schemeClr val="tx1">
                    <a:lumMod val="95000"/>
                    <a:lumOff val="5000"/>
                  </a:schemeClr>
                </a:solidFill>
                <a:latin typeface="Arial" pitchFamily="34" charset="0"/>
                <a:cs typeface="Arial" pitchFamily="34" charset="0"/>
              </a:rPr>
              <a:t> chương </a:t>
            </a:r>
            <a:r>
              <a:rPr lang="vi-VN" sz="2800" dirty="0" err="1">
                <a:solidFill>
                  <a:schemeClr val="tx1">
                    <a:lumMod val="95000"/>
                    <a:lumOff val="5000"/>
                  </a:schemeClr>
                </a:solidFill>
                <a:latin typeface="Arial" pitchFamily="34" charset="0"/>
                <a:cs typeface="Arial" pitchFamily="34" charset="0"/>
              </a:rPr>
              <a:t>trình</a:t>
            </a:r>
            <a:r>
              <a:rPr lang="vi-VN" sz="28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Riêng </a:t>
            </a:r>
            <a:r>
              <a:rPr lang="vi-VN" sz="2800" dirty="0">
                <a:solidFill>
                  <a:srgbClr val="FF3300"/>
                </a:solidFill>
                <a:latin typeface="Arial" pitchFamily="34" charset="0"/>
                <a:cs typeface="Arial" pitchFamily="34" charset="0"/>
              </a:rPr>
              <a:t>phương </a:t>
            </a:r>
            <a:r>
              <a:rPr lang="vi-VN" sz="2800" dirty="0" err="1">
                <a:solidFill>
                  <a:srgbClr val="FF3300"/>
                </a:solidFill>
                <a:latin typeface="Arial" pitchFamily="34" charset="0"/>
                <a:cs typeface="Arial" pitchFamily="34" charset="0"/>
              </a:rPr>
              <a:t>thức</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thiết</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lập</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không</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mặc</a:t>
            </a:r>
            <a:r>
              <a:rPr lang="en-US" sz="2800" dirty="0">
                <a:solidFill>
                  <a:srgbClr val="FF3300"/>
                </a:solidFill>
                <a:latin typeface="Arial" pitchFamily="34" charset="0"/>
                <a:cs typeface="Arial" pitchFamily="34" charset="0"/>
              </a:rPr>
              <a:t> </a:t>
            </a:r>
            <a:r>
              <a:rPr lang="en-US" sz="2800" dirty="0" err="1">
                <a:solidFill>
                  <a:srgbClr val="FF3300"/>
                </a:solidFill>
                <a:latin typeface="Arial" pitchFamily="34" charset="0"/>
                <a:cs typeface="Arial" pitchFamily="34" charset="0"/>
              </a:rPr>
              <a:t>định</a:t>
            </a:r>
            <a:r>
              <a:rPr lang="en-US" sz="2800">
                <a:solidFill>
                  <a:srgbClr val="FF3300"/>
                </a:solidFill>
                <a:latin typeface="Arial" pitchFamily="34" charset="0"/>
                <a:cs typeface="Arial" pitchFamily="34" charset="0"/>
              </a:rPr>
              <a:t>)</a:t>
            </a:r>
            <a:r>
              <a:rPr lang="vi-VN" sz="2800">
                <a:solidFill>
                  <a:srgbClr val="FF3300"/>
                </a:solidFill>
                <a:latin typeface="Arial" pitchFamily="34" charset="0"/>
                <a:cs typeface="Arial" pitchFamily="34" charset="0"/>
              </a:rPr>
              <a:t> </a:t>
            </a:r>
            <a:r>
              <a:rPr lang="vi-VN" sz="2800" dirty="0">
                <a:solidFill>
                  <a:srgbClr val="0070C0"/>
                </a:solidFill>
                <a:latin typeface="Arial" pitchFamily="34" charset="0"/>
                <a:cs typeface="Arial" pitchFamily="34" charset="0"/>
              </a:rPr>
              <a:t>không </a:t>
            </a:r>
            <a:r>
              <a:rPr lang="vi-VN" sz="2800" dirty="0" err="1">
                <a:solidFill>
                  <a:srgbClr val="0070C0"/>
                </a:solidFill>
                <a:latin typeface="Arial" pitchFamily="34" charset="0"/>
                <a:cs typeface="Arial" pitchFamily="34" charset="0"/>
              </a:rPr>
              <a:t>được</a:t>
            </a:r>
            <a:r>
              <a:rPr lang="vi-VN" sz="2800" dirty="0">
                <a:solidFill>
                  <a:srgbClr val="0070C0"/>
                </a:solidFill>
                <a:latin typeface="Arial" pitchFamily="34" charset="0"/>
                <a:cs typeface="Arial" pitchFamily="34" charset="0"/>
              </a:rPr>
              <a:t> </a:t>
            </a:r>
            <a:r>
              <a:rPr lang="vi-VN" sz="2800" dirty="0" err="1">
                <a:solidFill>
                  <a:srgbClr val="0070C0"/>
                </a:solidFill>
                <a:latin typeface="Arial" pitchFamily="34" charset="0"/>
                <a:cs typeface="Arial" pitchFamily="34" charset="0"/>
              </a:rPr>
              <a:t>kế</a:t>
            </a:r>
            <a:r>
              <a:rPr lang="vi-VN" sz="2800" dirty="0">
                <a:solidFill>
                  <a:srgbClr val="0070C0"/>
                </a:solidFill>
                <a:latin typeface="Arial" pitchFamily="34" charset="0"/>
                <a:cs typeface="Arial" pitchFamily="34" charset="0"/>
              </a:rPr>
              <a:t> </a:t>
            </a:r>
            <a:r>
              <a:rPr lang="vi-VN" sz="2800" dirty="0" err="1">
                <a:solidFill>
                  <a:srgbClr val="0070C0"/>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a:t>
            </a:r>
            <a:endParaRPr lang="en-US" sz="2800" dirty="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Khả</a:t>
            </a:r>
            <a:r>
              <a:rPr lang="vi-VN" sz="2800" dirty="0">
                <a:solidFill>
                  <a:schemeClr val="tx1">
                    <a:lumMod val="95000"/>
                    <a:lumOff val="5000"/>
                  </a:schemeClr>
                </a:solidFill>
                <a:latin typeface="Arial" pitchFamily="34" charset="0"/>
                <a:cs typeface="Arial" pitchFamily="34" charset="0"/>
              </a:rPr>
              <a:t> năng </a:t>
            </a:r>
            <a:r>
              <a:rPr lang="vi-VN" sz="2800" dirty="0" err="1">
                <a:solidFill>
                  <a:schemeClr val="tx1">
                    <a:lumMod val="95000"/>
                    <a:lumOff val="5000"/>
                  </a:schemeClr>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hưởng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thao </a:t>
            </a:r>
            <a:r>
              <a:rPr lang="vi-VN" sz="2800" dirty="0" err="1">
                <a:solidFill>
                  <a:schemeClr val="tx1">
                    <a:lumMod val="95000"/>
                    <a:lumOff val="5000"/>
                  </a:schemeClr>
                </a:solidFill>
                <a:latin typeface="Arial" pitchFamily="34" charset="0"/>
                <a:cs typeface="Arial" pitchFamily="34" charset="0"/>
              </a:rPr>
              <a:t>tác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cơ </a:t>
            </a:r>
            <a:r>
              <a:rPr lang="vi-VN" sz="2800" dirty="0" err="1">
                <a:solidFill>
                  <a:schemeClr val="tx1">
                    <a:lumMod val="95000"/>
                    <a:lumOff val="5000"/>
                  </a:schemeClr>
                </a:solidFill>
                <a:latin typeface="Arial" pitchFamily="34" charset="0"/>
                <a:cs typeface="Arial" pitchFamily="34" charset="0"/>
              </a:rPr>
              <a:t>sở</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được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truyền</a:t>
            </a:r>
            <a:r>
              <a:rPr lang="vi-VN" sz="2800" dirty="0">
                <a:solidFill>
                  <a:schemeClr val="tx1">
                    <a:lumMod val="95000"/>
                    <a:lumOff val="5000"/>
                  </a:schemeClr>
                </a:solidFill>
                <a:latin typeface="Arial" pitchFamily="34" charset="0"/>
                <a:cs typeface="Arial" pitchFamily="34" charset="0"/>
              </a:rPr>
              <a:t> qua </a:t>
            </a:r>
            <a:r>
              <a:rPr lang="vi-VN" sz="2800" dirty="0">
                <a:solidFill>
                  <a:srgbClr val="FF3300"/>
                </a:solidFill>
                <a:latin typeface="Arial" pitchFamily="34" charset="0"/>
                <a:cs typeface="Arial" pitchFamily="34" charset="0"/>
              </a:rPr>
              <a:t>“vô </a:t>
            </a:r>
            <a:r>
              <a:rPr lang="vi-VN" sz="2800" dirty="0" err="1">
                <a:solidFill>
                  <a:srgbClr val="FF3300"/>
                </a:solidFill>
                <a:latin typeface="Arial" pitchFamily="34" charset="0"/>
                <a:cs typeface="Arial" pitchFamily="34" charset="0"/>
              </a:rPr>
              <a:t>hạn</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mức</a:t>
            </a:r>
            <a:r>
              <a:rPr lang="vi-VN" sz="2800" dirty="0">
                <a:solidFill>
                  <a:srgbClr val="FF3300"/>
                </a:solidFill>
                <a:latin typeface="Arial" pitchFamily="34" charset="0"/>
                <a:cs typeface="Arial" pitchFamily="34" charset="0"/>
              </a:rPr>
              <a:t>”</a:t>
            </a:r>
            <a:r>
              <a:rPr lang="vi-VN" sz="2800" dirty="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Định nghĩa lại thao tác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định </a:t>
            </a:r>
            <a:r>
              <a:rPr lang="vi-VN" sz="2800">
                <a:solidFill>
                  <a:srgbClr val="0066FF"/>
                </a:solidFill>
                <a:latin typeface="Arial" pitchFamily="34" charset="0"/>
                <a:cs typeface="Arial" pitchFamily="34" charset="0"/>
              </a:rPr>
              <a:t>nghĩa lại các đặc tính ở lớp con </a:t>
            </a:r>
            <a:r>
              <a:rPr lang="vi-VN" sz="2800">
                <a:solidFill>
                  <a:srgbClr val="FF3300"/>
                </a:solidFill>
                <a:latin typeface="Arial" pitchFamily="34" charset="0"/>
                <a:cs typeface="Arial" pitchFamily="34" charset="0"/>
              </a:rPr>
              <a:t>đã có ở lớp cha</a:t>
            </a:r>
            <a:r>
              <a:rPr lang="vi-VN" sz="2800">
                <a:solidFill>
                  <a:schemeClr val="tx1">
                    <a:lumMod val="95000"/>
                    <a:lumOff val="5000"/>
                  </a:schemeClr>
                </a:solidFill>
                <a:latin typeface="Arial" pitchFamily="34" charset="0"/>
                <a:cs typeface="Arial" pitchFamily="34" charset="0"/>
              </a:rPr>
              <a:t>, việc định nghĩa chủ yếu là thao tác.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28</a:t>
            </a:fld>
            <a:endParaRPr lang="en-US"/>
          </a:p>
        </p:txBody>
      </p:sp>
      <p:sp>
        <p:nvSpPr>
          <p:cNvPr id="7" name="Rectangle 3"/>
          <p:cNvSpPr>
            <a:spLocks noChangeArrowheads="1"/>
          </p:cNvSpPr>
          <p:nvPr/>
        </p:nvSpPr>
        <p:spPr bwMode="auto">
          <a:xfrm>
            <a:off x="914400" y="2667000"/>
            <a:ext cx="7924800" cy="3810000"/>
          </a:xfrm>
          <a:prstGeom prst="rect">
            <a:avLst/>
          </a:prstGeom>
          <a:solidFill>
            <a:srgbClr val="CCFFFF"/>
          </a:solidFill>
          <a:ln w="9525">
            <a:noFill/>
            <a:miter lim="800000"/>
            <a:headEnd/>
            <a:tailEnd/>
          </a:ln>
        </p:spPr>
        <p:txBody>
          <a:bodyPr/>
          <a:lstStyle/>
          <a:p>
            <a:pPr marL="342900" indent="-342900">
              <a:spcBef>
                <a:spcPts val="3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ts val="3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ts val="3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300"/>
              </a:spcBef>
              <a:buFont typeface="Wingdings" pitchFamily="2" charset="2"/>
              <a:buNone/>
            </a:pPr>
            <a:r>
              <a:rPr lang="en-US" sz="2400" b="0">
                <a:solidFill>
                  <a:srgbClr val="000000"/>
                </a:solidFill>
              </a:rPr>
              <a:t>	//...	</a:t>
            </a:r>
          </a:p>
          <a:p>
            <a:pPr marL="342900" indent="-342900">
              <a:spcBef>
                <a:spcPts val="300"/>
              </a:spcBef>
              <a:buFont typeface="Wingdings" pitchFamily="2" charset="2"/>
              <a:buNone/>
            </a:pPr>
            <a:r>
              <a:rPr lang="en-US" sz="2400" b="0">
                <a:solidFill>
                  <a:srgbClr val="000000"/>
                </a:solidFill>
              </a:rPr>
              <a:t>	</a:t>
            </a:r>
            <a:r>
              <a:rPr lang="en-US" sz="2400" b="0">
                <a:solidFill>
                  <a:srgbClr val="FF0303"/>
                </a:solidFill>
              </a:rPr>
              <a:t>void Xuat() const;</a:t>
            </a:r>
          </a:p>
          <a:p>
            <a:pPr marL="342900" indent="-342900">
              <a:spcBef>
                <a:spcPts val="300"/>
              </a:spcBef>
              <a:buFont typeface="Wingdings" pitchFamily="2" charset="2"/>
              <a:buNone/>
            </a:pPr>
            <a:r>
              <a:rPr lang="en-US" sz="2400" b="0">
                <a:solidFill>
                  <a:srgbClr val="000000"/>
                </a:solidFill>
              </a:rPr>
              <a:t>};</a:t>
            </a:r>
          </a:p>
          <a:p>
            <a:pPr marL="342900" indent="-342900">
              <a:spcBef>
                <a:spcPts val="300"/>
              </a:spcBef>
              <a:buFont typeface="Wingdings" pitchFamily="2" charset="2"/>
              <a:buNone/>
            </a:pPr>
            <a:r>
              <a:rPr lang="en-US" sz="2400" b="0">
                <a:solidFill>
                  <a:srgbClr val="0000FF"/>
                </a:solidFill>
              </a:rPr>
              <a:t>void</a:t>
            </a:r>
            <a:r>
              <a:rPr lang="en-US" sz="2400" b="0">
                <a:solidFill>
                  <a:srgbClr val="000000"/>
                </a:solidFill>
              </a:rPr>
              <a:t> SinhVien::Xuat() </a:t>
            </a:r>
            <a:r>
              <a:rPr lang="en-US" sz="2400" b="0">
                <a:solidFill>
                  <a:srgbClr val="0000FF"/>
                </a:solidFill>
              </a:rPr>
              <a:t>const</a:t>
            </a:r>
            <a:r>
              <a:rPr lang="en-US" sz="2400" b="0">
                <a:solidFill>
                  <a:srgbClr val="000000"/>
                </a:solidFill>
              </a:rPr>
              <a:t> {</a:t>
            </a:r>
          </a:p>
          <a:p>
            <a:pPr marL="342900" indent="-342900">
              <a:spcBef>
                <a:spcPts val="300"/>
              </a:spcBef>
              <a:buFont typeface="Wingdings" pitchFamily="2" charset="2"/>
              <a:buNone/>
            </a:pPr>
            <a:r>
              <a:rPr lang="en-US" sz="2400" b="0">
                <a:solidFill>
                  <a:srgbClr val="000000"/>
                </a:solidFill>
              </a:rPr>
              <a:t>	</a:t>
            </a:r>
            <a:r>
              <a:rPr lang="en-US" sz="2000" b="0">
                <a:solidFill>
                  <a:srgbClr val="000000"/>
                </a:solidFill>
              </a:rPr>
              <a:t>cout &lt;&lt; "Sinh vien, ma so: " &lt;&lt; MaSo &lt;&lt; ", ho ten: " &lt;&lt; HoTen;</a:t>
            </a:r>
          </a:p>
          <a:p>
            <a:pPr marL="342900" indent="-342900">
              <a:spcBef>
                <a:spcPts val="3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thể</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áp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dụng</a:t>
            </a:r>
            <a:r>
              <a:rPr lang="vi-VN" sz="2800" dirty="0">
                <a:solidFill>
                  <a:schemeClr val="tx1">
                    <a:lumMod val="95000"/>
                    <a:lumOff val="5000"/>
                  </a:schemeClr>
                </a:solidFill>
                <a:latin typeface="Arial" pitchFamily="34" charset="0"/>
                <a:cs typeface="Arial" pitchFamily="34" charset="0"/>
              </a:rPr>
              <a:t> quan </a:t>
            </a:r>
            <a:r>
              <a:rPr lang="vi-VN" sz="2800" dirty="0" err="1">
                <a:solidFill>
                  <a:schemeClr val="tx1">
                    <a:lumMod val="95000"/>
                    <a:lumOff val="5000"/>
                  </a:schemeClr>
                </a:solidFill>
                <a:latin typeface="Arial" pitchFamily="34" charset="0"/>
                <a:cs typeface="Arial" pitchFamily="34" charset="0"/>
              </a:rPr>
              <a:t>hệ</a:t>
            </a:r>
            <a:r>
              <a:rPr lang="vi-VN" sz="2800" dirty="0">
                <a:solidFill>
                  <a:schemeClr val="tx1">
                    <a:lumMod val="95000"/>
                    <a:lumOff val="5000"/>
                  </a:schemeClr>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kế</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thừa</a:t>
            </a:r>
            <a:r>
              <a:rPr lang="vi-VN" sz="2800" dirty="0">
                <a:solidFill>
                  <a:srgbClr val="FF3300"/>
                </a:solidFill>
                <a:latin typeface="Arial" pitchFamily="34" charset="0"/>
                <a:cs typeface="Arial" pitchFamily="34" charset="0"/>
              </a:rPr>
              <a:t> mang ý </a:t>
            </a:r>
            <a:r>
              <a:rPr lang="vi-VN" sz="2800" dirty="0" err="1">
                <a:solidFill>
                  <a:srgbClr val="FF3300"/>
                </a:solidFill>
                <a:latin typeface="Arial" pitchFamily="34" charset="0"/>
                <a:cs typeface="Arial" pitchFamily="34" charset="0"/>
              </a:rPr>
              <a:t>nghĩa</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ràng</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buộc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đối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tượng</a:t>
            </a:r>
            <a:r>
              <a:rPr lang="vi-VN" sz="2800" dirty="0">
                <a:solidFill>
                  <a:schemeClr val="tx1">
                    <a:lumMod val="95000"/>
                    <a:lumOff val="5000"/>
                  </a:schemeClr>
                </a:solidFill>
                <a:latin typeface="Arial" pitchFamily="34" charset="0"/>
                <a:cs typeface="Arial" pitchFamily="34" charset="0"/>
              </a:rPr>
              <a:t> ở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con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đối</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tượng</a:t>
            </a:r>
            <a:r>
              <a:rPr lang="vi-VN" sz="2800" dirty="0">
                <a:solidFill>
                  <a:schemeClr val="tx1">
                    <a:lumMod val="95000"/>
                    <a:lumOff val="5000"/>
                  </a:schemeClr>
                </a:solidFill>
                <a:latin typeface="Arial" pitchFamily="34" charset="0"/>
                <a:cs typeface="Arial" pitchFamily="34" charset="0"/>
              </a:rPr>
              <a:t> ở </a:t>
            </a: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cha nhưng </a:t>
            </a:r>
            <a:r>
              <a:rPr lang="vi-VN" sz="2800" dirty="0" err="1">
                <a:solidFill>
                  <a:schemeClr val="tx1">
                    <a:lumMod val="95000"/>
                    <a:lumOff val="5000"/>
                  </a:schemeClr>
                </a:solidFill>
                <a:latin typeface="Arial" pitchFamily="34" charset="0"/>
                <a:cs typeface="Arial" pitchFamily="34" charset="0"/>
              </a:rPr>
              <a:t>có</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dữ</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liệu</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bị</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ràng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buộc</a:t>
            </a:r>
            <a:r>
              <a:rPr lang="vi-VN" sz="28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a:solidFill>
                  <a:schemeClr val="tx1">
                    <a:lumMod val="95000"/>
                    <a:lumOff val="5000"/>
                  </a:schemeClr>
                </a:solidFill>
                <a:latin typeface="Arial" pitchFamily="34" charset="0"/>
                <a:cs typeface="Arial" pitchFamily="34" charset="0"/>
              </a:rPr>
              <a:t>Hình</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tròn</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là</a:t>
            </a:r>
            <a:r>
              <a:rPr lang="en-US" sz="2400" dirty="0">
                <a:solidFill>
                  <a:schemeClr val="tx1">
                    <a:lumMod val="95000"/>
                    <a:lumOff val="5000"/>
                  </a:schemeClr>
                </a:solidFill>
                <a:latin typeface="Arial" pitchFamily="34" charset="0"/>
                <a:cs typeface="Arial" pitchFamily="34" charset="0"/>
              </a:rPr>
              <a:t> Ellipse </a:t>
            </a:r>
            <a:r>
              <a:rPr lang="en-US" sz="2400" dirty="0" err="1">
                <a:solidFill>
                  <a:schemeClr val="tx1">
                    <a:lumMod val="95000"/>
                    <a:lumOff val="5000"/>
                  </a:schemeClr>
                </a:solidFill>
                <a:latin typeface="Arial" pitchFamily="34" charset="0"/>
                <a:cs typeface="Arial" pitchFamily="34" charset="0"/>
              </a:rPr>
              <a:t>với</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ràng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buộc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bán</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kính</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ngang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dọc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bằng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nhau</a:t>
            </a:r>
            <a:r>
              <a:rPr lang="en-US" sz="2400"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dirty="0" err="1">
                <a:solidFill>
                  <a:schemeClr val="tx1">
                    <a:lumMod val="95000"/>
                    <a:lumOff val="5000"/>
                  </a:schemeClr>
                </a:solidFill>
                <a:latin typeface="Arial" pitchFamily="34" charset="0"/>
                <a:cs typeface="Arial" pitchFamily="34" charset="0"/>
              </a:rPr>
              <a:t>Số</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ảo</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là</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số</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phức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với</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ràng</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buộc</a:t>
            </a:r>
            <a:r>
              <a:rPr lang="en-US"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phần</a:t>
            </a:r>
            <a:r>
              <a:rPr lang="en-US" sz="2400" dirty="0">
                <a:solidFill>
                  <a:schemeClr val="tx1">
                    <a:lumMod val="95000"/>
                    <a:lumOff val="5000"/>
                  </a:schemeClr>
                </a:solidFill>
                <a:latin typeface="Arial" pitchFamily="34" charset="0"/>
                <a:cs typeface="Arial" pitchFamily="34" charset="0"/>
              </a:rPr>
              <a:t> </a:t>
            </a:r>
            <a:r>
              <a:rPr lang="en-US" sz="2400">
                <a:solidFill>
                  <a:schemeClr val="tx1">
                    <a:lumMod val="95000"/>
                    <a:lumOff val="5000"/>
                  </a:schemeClr>
                </a:solidFill>
                <a:latin typeface="Arial" pitchFamily="34" charset="0"/>
                <a:cs typeface="Arial" pitchFamily="34" charset="0"/>
              </a:rPr>
              <a:t>thực </a:t>
            </a:r>
            <a:r>
              <a:rPr lang="en-US" sz="2400" dirty="0" err="1">
                <a:solidFill>
                  <a:schemeClr val="tx1">
                    <a:lumMod val="95000"/>
                    <a:lumOff val="5000"/>
                  </a:schemeClr>
                </a:solidFill>
                <a:latin typeface="Arial" pitchFamily="34" charset="0"/>
                <a:cs typeface="Arial" pitchFamily="34" charset="0"/>
              </a:rPr>
              <a:t>bằng</a:t>
            </a:r>
            <a:r>
              <a:rPr lang="en-US" sz="2400" dirty="0">
                <a:solidFill>
                  <a:schemeClr val="tx1">
                    <a:lumMod val="95000"/>
                    <a:lumOff val="5000"/>
                  </a:schemeClr>
                </a:solidFill>
                <a:latin typeface="Arial" pitchFamily="34" charset="0"/>
                <a:cs typeface="Arial" pitchFamily="34" charset="0"/>
              </a:rPr>
              <a:t> 0</a:t>
            </a:r>
          </a:p>
          <a:p>
            <a:pPr lvl="1" algn="just">
              <a:lnSpc>
                <a:spcPct val="130000"/>
              </a:lnSpc>
              <a:spcBef>
                <a:spcPts val="300"/>
              </a:spcBef>
              <a:spcAft>
                <a:spcPts val="300"/>
              </a:spcAft>
              <a:buFont typeface="Wingdings" pitchFamily="2" charset="2"/>
              <a:buChar char="§"/>
            </a:pPr>
            <a:r>
              <a:rPr lang="en-US" sz="2400" dirty="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Lớp</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số</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ảo</a:t>
            </a:r>
            <a:r>
              <a:rPr lang="vi-VN" sz="2800" dirty="0">
                <a:solidFill>
                  <a:schemeClr val="tx1">
                    <a:lumMod val="95000"/>
                    <a:lumOff val="5000"/>
                  </a:schemeClr>
                </a:solidFill>
                <a:latin typeface="Arial" pitchFamily="34" charset="0"/>
                <a:cs typeface="Arial" pitchFamily="34" charset="0"/>
              </a:rPr>
              <a:t> sau đây </a:t>
            </a:r>
            <a:r>
              <a:rPr lang="vi-VN" sz="2800" dirty="0" err="1">
                <a:solidFill>
                  <a:schemeClr val="tx1">
                    <a:lumMod val="95000"/>
                    <a:lumOff val="5000"/>
                  </a:schemeClr>
                </a:solidFill>
                <a:latin typeface="Arial" pitchFamily="34" charset="0"/>
                <a:cs typeface="Arial" pitchFamily="34" charset="0"/>
              </a:rPr>
              <a:t>là</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một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ví</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dụ</a:t>
            </a:r>
            <a:r>
              <a:rPr lang="vi-VN" sz="2800" dirty="0">
                <a:solidFill>
                  <a:schemeClr val="tx1">
                    <a:lumMod val="95000"/>
                    <a:lumOff val="5000"/>
                  </a:schemeClr>
                </a:solidFill>
                <a:latin typeface="Arial" pitchFamily="34" charset="0"/>
                <a:cs typeface="Arial" pitchFamily="34" charset="0"/>
              </a:rPr>
              <a:t> minh </a:t>
            </a:r>
            <a:r>
              <a:rPr lang="vi-VN" sz="2800" dirty="0" err="1">
                <a:solidFill>
                  <a:schemeClr val="tx1">
                    <a:lumMod val="95000"/>
                    <a:lumOff val="5000"/>
                  </a:schemeClr>
                </a:solidFill>
                <a:latin typeface="Arial" pitchFamily="34" charset="0"/>
                <a:cs typeface="Arial" pitchFamily="34" charset="0"/>
              </a:rPr>
              <a:t>họa</a:t>
            </a:r>
            <a:r>
              <a:rPr lang="vi-VN" sz="2800" dirty="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29</a:t>
            </a:fld>
            <a:endParaRPr lang="en-US"/>
          </a:p>
        </p:txBody>
      </p:sp>
    </p:spTree>
    <p:extLst>
      <p:ext uri="{BB962C8B-B14F-4D97-AF65-F5344CB8AC3E}">
        <p14:creationId xmlns:p14="http://schemas.microsoft.com/office/powerpoint/2010/main" val="1029817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giữa các lớp đối tượng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dirty="0" err="1">
                <a:solidFill>
                  <a:schemeClr val="tx1">
                    <a:lumMod val="95000"/>
                    <a:lumOff val="5000"/>
                  </a:schemeClr>
                </a:solidFill>
                <a:latin typeface="Arial" pitchFamily="34" charset="0"/>
                <a:cs typeface="Arial" pitchFamily="34" charset="0"/>
              </a:rPr>
              <a:t>Giữa</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các</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lớp</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đối</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tượng</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có</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những</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loại</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quan</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hệ</a:t>
            </a:r>
            <a:r>
              <a:rPr lang="en-US" dirty="0">
                <a:solidFill>
                  <a:schemeClr val="tx1">
                    <a:lumMod val="95000"/>
                    <a:lumOff val="5000"/>
                  </a:schemeClr>
                </a:solidFill>
                <a:latin typeface="Arial" pitchFamily="34" charset="0"/>
                <a:cs typeface="Arial" pitchFamily="34" charset="0"/>
              </a:rPr>
              <a:t> </a:t>
            </a:r>
            <a:r>
              <a:rPr lang="en-US" dirty="0" err="1">
                <a:solidFill>
                  <a:schemeClr val="tx1">
                    <a:lumMod val="95000"/>
                    <a:lumOff val="5000"/>
                  </a:schemeClr>
                </a:solidFill>
                <a:latin typeface="Arial" pitchFamily="34" charset="0"/>
                <a:cs typeface="Arial" pitchFamily="34" charset="0"/>
              </a:rPr>
              <a:t>sau</a:t>
            </a:r>
            <a:r>
              <a:rPr lang="en-US" dirty="0">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Quan </a:t>
            </a:r>
            <a:r>
              <a:rPr lang="en-US" dirty="0" err="1">
                <a:solidFill>
                  <a:schemeClr val="tx1">
                    <a:lumMod val="95000"/>
                    <a:lumOff val="5000"/>
                  </a:schemeClr>
                </a:solidFill>
                <a:latin typeface="Arial" pitchFamily="34" charset="0"/>
                <a:cs typeface="Arial" pitchFamily="34" charset="0"/>
              </a:rPr>
              <a:t>hệ</a:t>
            </a:r>
            <a:r>
              <a:rPr lang="en-US" dirty="0">
                <a:solidFill>
                  <a:schemeClr val="tx1">
                    <a:lumMod val="95000"/>
                    <a:lumOff val="5000"/>
                  </a:schemeClr>
                </a:solidFill>
                <a:latin typeface="Arial" pitchFamily="34" charset="0"/>
                <a:cs typeface="Arial" pitchFamily="34" charset="0"/>
              </a:rPr>
              <a:t> </a:t>
            </a:r>
            <a:r>
              <a:rPr lang="en-US" dirty="0" err="1">
                <a:solidFill>
                  <a:srgbClr val="0066FF"/>
                </a:solidFill>
                <a:latin typeface="Arial" pitchFamily="34" charset="0"/>
                <a:cs typeface="Arial" pitchFamily="34" charset="0"/>
              </a:rPr>
              <a:t>một</a:t>
            </a:r>
            <a:r>
              <a:rPr lang="en-US" dirty="0">
                <a:solidFill>
                  <a:srgbClr val="0066FF"/>
                </a:solidFill>
                <a:latin typeface="Arial" pitchFamily="34" charset="0"/>
                <a:cs typeface="Arial" pitchFamily="34" charset="0"/>
              </a:rPr>
              <a:t> </a:t>
            </a:r>
            <a:r>
              <a:rPr lang="en-US" dirty="0" err="1">
                <a:solidFill>
                  <a:srgbClr val="0066FF"/>
                </a:solidFill>
                <a:latin typeface="Arial" pitchFamily="34" charset="0"/>
                <a:cs typeface="Arial" pitchFamily="34" charset="0"/>
              </a:rPr>
              <a:t>một</a:t>
            </a:r>
            <a:r>
              <a:rPr lang="en-US" dirty="0">
                <a:solidFill>
                  <a:srgbClr val="0066FF"/>
                </a:solidFill>
                <a:latin typeface="Arial" pitchFamily="34" charset="0"/>
                <a:cs typeface="Arial" pitchFamily="34" charset="0"/>
              </a:rPr>
              <a:t> (1-1)</a:t>
            </a:r>
          </a:p>
          <a:p>
            <a:pPr lvl="1" algn="just">
              <a:lnSpc>
                <a:spcPct val="130000"/>
              </a:lnSpc>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Quan </a:t>
            </a:r>
            <a:r>
              <a:rPr lang="en-US" dirty="0" err="1">
                <a:solidFill>
                  <a:schemeClr val="tx1">
                    <a:lumMod val="95000"/>
                    <a:lumOff val="5000"/>
                  </a:schemeClr>
                </a:solidFill>
                <a:latin typeface="Arial" pitchFamily="34" charset="0"/>
                <a:cs typeface="Arial" pitchFamily="34" charset="0"/>
              </a:rPr>
              <a:t>hệ</a:t>
            </a:r>
            <a:r>
              <a:rPr lang="en-US" dirty="0">
                <a:solidFill>
                  <a:schemeClr val="tx1">
                    <a:lumMod val="95000"/>
                    <a:lumOff val="5000"/>
                  </a:schemeClr>
                </a:solidFill>
                <a:latin typeface="Arial" pitchFamily="34" charset="0"/>
                <a:cs typeface="Arial" pitchFamily="34" charset="0"/>
              </a:rPr>
              <a:t> </a:t>
            </a:r>
            <a:r>
              <a:rPr lang="en-US" dirty="0" err="1">
                <a:solidFill>
                  <a:srgbClr val="0066FF"/>
                </a:solidFill>
                <a:latin typeface="Arial" pitchFamily="34" charset="0"/>
                <a:cs typeface="Arial" pitchFamily="34" charset="0"/>
              </a:rPr>
              <a:t>một</a:t>
            </a:r>
            <a:r>
              <a:rPr lang="en-US" dirty="0">
                <a:solidFill>
                  <a:srgbClr val="0066FF"/>
                </a:solidFill>
                <a:latin typeface="Arial" pitchFamily="34" charset="0"/>
                <a:cs typeface="Arial" pitchFamily="34" charset="0"/>
              </a:rPr>
              <a:t> </a:t>
            </a:r>
            <a:r>
              <a:rPr lang="en-US" dirty="0" err="1">
                <a:solidFill>
                  <a:srgbClr val="0066FF"/>
                </a:solidFill>
                <a:latin typeface="Arial" pitchFamily="34" charset="0"/>
                <a:cs typeface="Arial" pitchFamily="34" charset="0"/>
              </a:rPr>
              <a:t>nhiều</a:t>
            </a:r>
            <a:r>
              <a:rPr lang="en-US" dirty="0">
                <a:solidFill>
                  <a:srgbClr val="0066FF"/>
                </a:solidFill>
                <a:latin typeface="Arial" pitchFamily="34" charset="0"/>
                <a:cs typeface="Arial" pitchFamily="34" charset="0"/>
              </a:rPr>
              <a:t> (1-n)</a:t>
            </a:r>
          </a:p>
          <a:p>
            <a:pPr lvl="1" algn="just">
              <a:lnSpc>
                <a:spcPct val="130000"/>
              </a:lnSpc>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Quan </a:t>
            </a:r>
            <a:r>
              <a:rPr lang="en-US" dirty="0" err="1">
                <a:solidFill>
                  <a:schemeClr val="tx1">
                    <a:lumMod val="95000"/>
                    <a:lumOff val="5000"/>
                  </a:schemeClr>
                </a:solidFill>
                <a:latin typeface="Arial" pitchFamily="34" charset="0"/>
                <a:cs typeface="Arial" pitchFamily="34" charset="0"/>
              </a:rPr>
              <a:t>hệ</a:t>
            </a:r>
            <a:r>
              <a:rPr lang="en-US" dirty="0">
                <a:solidFill>
                  <a:schemeClr val="tx1">
                    <a:lumMod val="95000"/>
                    <a:lumOff val="5000"/>
                  </a:schemeClr>
                </a:solidFill>
                <a:latin typeface="Arial" pitchFamily="34" charset="0"/>
                <a:cs typeface="Arial" pitchFamily="34" charset="0"/>
              </a:rPr>
              <a:t> </a:t>
            </a:r>
            <a:r>
              <a:rPr lang="en-US" dirty="0" err="1">
                <a:solidFill>
                  <a:srgbClr val="0066FF"/>
                </a:solidFill>
                <a:latin typeface="Arial" pitchFamily="34" charset="0"/>
                <a:cs typeface="Arial" pitchFamily="34" charset="0"/>
              </a:rPr>
              <a:t>nhiều</a:t>
            </a:r>
            <a:r>
              <a:rPr lang="en-US" dirty="0">
                <a:solidFill>
                  <a:srgbClr val="0066FF"/>
                </a:solidFill>
                <a:latin typeface="Arial" pitchFamily="34" charset="0"/>
                <a:cs typeface="Arial" pitchFamily="34" charset="0"/>
              </a:rPr>
              <a:t> </a:t>
            </a:r>
            <a:r>
              <a:rPr lang="en-US" dirty="0" err="1">
                <a:solidFill>
                  <a:srgbClr val="0066FF"/>
                </a:solidFill>
                <a:latin typeface="Arial" pitchFamily="34" charset="0"/>
                <a:cs typeface="Arial" pitchFamily="34" charset="0"/>
              </a:rPr>
              <a:t>nhiều</a:t>
            </a:r>
            <a:r>
              <a:rPr lang="en-US" dirty="0">
                <a:solidFill>
                  <a:srgbClr val="0066FF"/>
                </a:solidFill>
                <a:latin typeface="Arial" pitchFamily="34" charset="0"/>
                <a:cs typeface="Arial" pitchFamily="34" charset="0"/>
              </a:rPr>
              <a:t> (n-n)</a:t>
            </a:r>
          </a:p>
          <a:p>
            <a:pPr lvl="1" algn="just">
              <a:lnSpc>
                <a:spcPct val="130000"/>
              </a:lnSpc>
              <a:spcBef>
                <a:spcPts val="300"/>
              </a:spcBef>
              <a:spcAft>
                <a:spcPts val="300"/>
              </a:spcAft>
              <a:buFont typeface="Wingdings" pitchFamily="2" charset="2"/>
              <a:buChar char="§"/>
            </a:pPr>
            <a:r>
              <a:rPr lang="en-US" dirty="0">
                <a:solidFill>
                  <a:schemeClr val="tx1">
                    <a:lumMod val="95000"/>
                    <a:lumOff val="5000"/>
                  </a:schemeClr>
                </a:solidFill>
                <a:latin typeface="Arial" pitchFamily="34" charset="0"/>
                <a:cs typeface="Arial" pitchFamily="34" charset="0"/>
              </a:rPr>
              <a:t>Quan </a:t>
            </a:r>
            <a:r>
              <a:rPr lang="en-US" dirty="0" err="1">
                <a:solidFill>
                  <a:schemeClr val="tx1">
                    <a:lumMod val="95000"/>
                    <a:lumOff val="5000"/>
                  </a:schemeClr>
                </a:solidFill>
                <a:latin typeface="Arial" pitchFamily="34" charset="0"/>
                <a:cs typeface="Arial" pitchFamily="34" charset="0"/>
              </a:rPr>
              <a:t>hệ</a:t>
            </a:r>
            <a:r>
              <a:rPr lang="en-US" dirty="0">
                <a:solidFill>
                  <a:schemeClr val="tx1">
                    <a:lumMod val="95000"/>
                    <a:lumOff val="5000"/>
                  </a:schemeClr>
                </a:solidFill>
                <a:latin typeface="Arial" pitchFamily="34" charset="0"/>
                <a:cs typeface="Arial" pitchFamily="34" charset="0"/>
              </a:rPr>
              <a:t> </a:t>
            </a:r>
            <a:r>
              <a:rPr lang="en-US" dirty="0" err="1">
                <a:solidFill>
                  <a:srgbClr val="FF3300"/>
                </a:solidFill>
                <a:latin typeface="Arial" pitchFamily="34" charset="0"/>
                <a:cs typeface="Arial" pitchFamily="34" charset="0"/>
              </a:rPr>
              <a:t>đặc</a:t>
            </a:r>
            <a:r>
              <a:rPr lang="en-US" dirty="0">
                <a:solidFill>
                  <a:srgbClr val="FF3300"/>
                </a:solidFill>
                <a:latin typeface="Arial" pitchFamily="34" charset="0"/>
                <a:cs typeface="Arial" pitchFamily="34" charset="0"/>
              </a:rPr>
              <a:t> </a:t>
            </a:r>
            <a:r>
              <a:rPr lang="en-US" dirty="0" err="1">
                <a:solidFill>
                  <a:srgbClr val="FF3300"/>
                </a:solidFill>
                <a:latin typeface="Arial" pitchFamily="34" charset="0"/>
                <a:cs typeface="Arial" pitchFamily="34" charset="0"/>
              </a:rPr>
              <a:t>biệt</a:t>
            </a:r>
            <a:r>
              <a:rPr lang="en-US" dirty="0">
                <a:solidFill>
                  <a:srgbClr val="FF3300"/>
                </a:solidFill>
                <a:latin typeface="Arial" pitchFamily="34" charset="0"/>
                <a:cs typeface="Arial" pitchFamily="34" charset="0"/>
              </a:rPr>
              <a:t> </a:t>
            </a:r>
            <a:r>
              <a:rPr lang="en-US" dirty="0" err="1">
                <a:solidFill>
                  <a:srgbClr val="FF3300"/>
                </a:solidFill>
                <a:latin typeface="Arial" pitchFamily="34" charset="0"/>
                <a:cs typeface="Arial" pitchFamily="34" charset="0"/>
              </a:rPr>
              <a:t>hóa</a:t>
            </a:r>
            <a:r>
              <a:rPr lang="en-US" dirty="0">
                <a:solidFill>
                  <a:srgbClr val="FF3300"/>
                </a:solidFill>
                <a:latin typeface="Arial" pitchFamily="34" charset="0"/>
                <a:cs typeface="Arial" pitchFamily="34" charset="0"/>
              </a:rPr>
              <a:t>, </a:t>
            </a:r>
            <a:r>
              <a:rPr lang="en-US" dirty="0" err="1">
                <a:solidFill>
                  <a:srgbClr val="FF3300"/>
                </a:solidFill>
                <a:latin typeface="Arial" pitchFamily="34" charset="0"/>
                <a:cs typeface="Arial" pitchFamily="34" charset="0"/>
              </a:rPr>
              <a:t>tổng</a:t>
            </a:r>
            <a:r>
              <a:rPr lang="en-US" dirty="0">
                <a:solidFill>
                  <a:srgbClr val="FF3300"/>
                </a:solidFill>
                <a:latin typeface="Arial" pitchFamily="34" charset="0"/>
                <a:cs typeface="Arial" pitchFamily="34" charset="0"/>
              </a:rPr>
              <a:t> </a:t>
            </a:r>
            <a:r>
              <a:rPr lang="en-US" dirty="0" err="1">
                <a:solidFill>
                  <a:srgbClr val="FF3300"/>
                </a:solidFill>
                <a:latin typeface="Arial" pitchFamily="34" charset="0"/>
                <a:cs typeface="Arial" pitchFamily="34" charset="0"/>
              </a:rPr>
              <a:t>quát</a:t>
            </a:r>
            <a:r>
              <a:rPr lang="en-US" dirty="0">
                <a:solidFill>
                  <a:srgbClr val="FF3300"/>
                </a:solidFill>
                <a:latin typeface="Arial" pitchFamily="34" charset="0"/>
                <a:cs typeface="Arial" pitchFamily="34" charset="0"/>
              </a:rPr>
              <a:t> </a:t>
            </a:r>
            <a:r>
              <a:rPr lang="en-US" dirty="0" err="1">
                <a:solidFill>
                  <a:srgbClr val="FF3300"/>
                </a:solidFill>
                <a:latin typeface="Arial" pitchFamily="34" charset="0"/>
                <a:cs typeface="Arial" pitchFamily="34" charset="0"/>
              </a:rPr>
              <a:t>hóa</a:t>
            </a:r>
            <a:endParaRPr lang="vi-VN" dirty="0">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a:t>
            </a:fld>
            <a:endParaRPr lang="en-US"/>
          </a:p>
        </p:txBody>
      </p:sp>
    </p:spTree>
    <p:extLst>
      <p:ext uri="{BB962C8B-B14F-4D97-AF65-F5344CB8AC3E}">
        <p14:creationId xmlns:p14="http://schemas.microsoft.com/office/powerpoint/2010/main" val="41701827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30</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Complex {</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a:t>
            </a:r>
            <a:r>
              <a:rPr lang="en-US" sz="2400" b="0">
                <a:solidFill>
                  <a:srgbClr val="000000"/>
                </a:solidFill>
              </a:rPr>
              <a:t> ostream&amp; operator &lt;&lt;(ostream&amp;, Complex);</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friend class</a:t>
            </a:r>
            <a:r>
              <a:rPr lang="en-US" sz="2400" b="0">
                <a:solidFill>
                  <a:srgbClr val="000000"/>
                </a:solidFill>
              </a:rPr>
              <a:t> Imag;</a:t>
            </a:r>
          </a:p>
          <a:p>
            <a:pPr marL="342900" indent="-342900">
              <a:lnSpc>
                <a:spcPct val="90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re, im;</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Complex( </a:t>
            </a:r>
            <a:r>
              <a:rPr lang="en-US" sz="2400" b="0">
                <a:solidFill>
                  <a:srgbClr val="0000FF"/>
                </a:solidFill>
              </a:rPr>
              <a:t>double</a:t>
            </a:r>
            <a:r>
              <a:rPr lang="en-US" sz="2400" b="0">
                <a:solidFill>
                  <a:srgbClr val="000000"/>
                </a:solidFill>
              </a:rPr>
              <a:t> r = 0, </a:t>
            </a:r>
            <a:r>
              <a:rPr lang="en-US" sz="2400" b="0">
                <a:solidFill>
                  <a:srgbClr val="0000FF"/>
                </a:solidFill>
              </a:rPr>
              <a:t>double</a:t>
            </a:r>
            <a:r>
              <a:rPr lang="en-US" sz="2400" b="0">
                <a:solidFill>
                  <a:srgbClr val="000000"/>
                </a:solidFill>
              </a:rPr>
              <a:t> i = 0):re(r), im(i){ }</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Complex operator /(Complex b);</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 </a:t>
            </a:r>
            <a:r>
              <a:rPr lang="en-US" sz="2400" b="0">
                <a:solidFill>
                  <a:srgbClr val="0000FF"/>
                </a:solidFill>
              </a:rPr>
              <a:t>return</a:t>
            </a:r>
            <a:r>
              <a:rPr lang="en-US" sz="2400" b="0">
                <a:solidFill>
                  <a:srgbClr val="000000"/>
                </a:solidFill>
              </a:rPr>
              <a:t> sqrt(re*re + im*im);}</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31</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Imag: </a:t>
            </a:r>
            <a:r>
              <a:rPr lang="en-US" sz="2400" b="0">
                <a:solidFill>
                  <a:srgbClr val="0000FF"/>
                </a:solidFill>
              </a:rPr>
              <a:t>public</a:t>
            </a:r>
            <a:r>
              <a:rPr lang="en-US" sz="2400" b="0">
                <a:solidFill>
                  <a:srgbClr val="000000"/>
                </a:solidFill>
              </a:rPr>
              <a:t> Complex {</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double</a:t>
            </a:r>
            <a:r>
              <a:rPr lang="en-US" sz="2400" b="0">
                <a:solidFill>
                  <a:srgbClr val="000000"/>
                </a:solidFill>
              </a:rPr>
              <a:t> i = 0):Complex(0, i){ }</a:t>
            </a:r>
          </a:p>
          <a:p>
            <a:pPr marL="342900" indent="-342900">
              <a:spcBef>
                <a:spcPct val="20000"/>
              </a:spcBef>
              <a:buFont typeface="Wingdings" pitchFamily="2" charset="2"/>
              <a:buNone/>
            </a:pPr>
            <a:r>
              <a:rPr lang="en-US" sz="2400" b="0">
                <a:solidFill>
                  <a:srgbClr val="000000"/>
                </a:solidFill>
              </a:rPr>
              <a:t>	Imag(</a:t>
            </a:r>
            <a:r>
              <a:rPr lang="en-US" sz="2400" b="0">
                <a:solidFill>
                  <a:srgbClr val="0000FF"/>
                </a:solidFill>
              </a:rPr>
              <a:t>const</a:t>
            </a:r>
            <a:r>
              <a:rPr lang="en-US" sz="2400" b="0">
                <a:solidFill>
                  <a:srgbClr val="000000"/>
                </a:solidFill>
              </a:rPr>
              <a:t> Complex &amp;c) : Complex(0, c.im){ }</a:t>
            </a:r>
          </a:p>
          <a:p>
            <a:pPr marL="342900" indent="-342900">
              <a:spcBef>
                <a:spcPct val="20000"/>
              </a:spcBef>
              <a:buFont typeface="Wingdings" pitchFamily="2" charset="2"/>
              <a:buNone/>
            </a:pPr>
            <a:r>
              <a:rPr lang="en-US" sz="2400" b="0">
                <a:solidFill>
                  <a:srgbClr val="000000"/>
                </a:solidFill>
              </a:rPr>
              <a:t>	Imag&amp; operator = (</a:t>
            </a:r>
            <a:r>
              <a:rPr lang="en-US" sz="2400" b="0">
                <a:solidFill>
                  <a:srgbClr val="0000FF"/>
                </a:solidFill>
              </a:rPr>
              <a:t>const</a:t>
            </a:r>
            <a:r>
              <a:rPr lang="en-US" sz="2400" b="0">
                <a:solidFill>
                  <a:srgbClr val="000000"/>
                </a:solidFill>
              </a:rPr>
              <a:t> Complex &amp;c){</a:t>
            </a:r>
          </a:p>
          <a:p>
            <a:pPr marL="342900" indent="-342900">
              <a:lnSpc>
                <a:spcPct val="95000"/>
              </a:lnSpc>
              <a:spcBef>
                <a:spcPct val="20000"/>
              </a:spcBef>
              <a:buFont typeface="Wingdings" pitchFamily="2" charset="2"/>
              <a:buNone/>
            </a:pPr>
            <a:r>
              <a:rPr lang="en-US" sz="2400" b="0">
                <a:solidFill>
                  <a:srgbClr val="000000"/>
                </a:solidFill>
              </a:rPr>
              <a:t>		re = 0; im = c.im;</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*this;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double</a:t>
            </a:r>
            <a:r>
              <a:rPr lang="en-US" sz="2400" b="0">
                <a:solidFill>
                  <a:srgbClr val="000000"/>
                </a:solidFill>
              </a:rPr>
              <a:t> Norm() </a:t>
            </a:r>
            <a:r>
              <a:rPr lang="en-US" sz="2400" b="0">
                <a:solidFill>
                  <a:srgbClr val="0000FF"/>
                </a:solidFill>
              </a:rPr>
              <a:t>const</a:t>
            </a: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fabs(im);</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32</a:t>
            </a:fld>
            <a:endParaRPr lang="en-US"/>
          </a:p>
        </p:txBody>
      </p:sp>
      <p:sp>
        <p:nvSpPr>
          <p:cNvPr id="7"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Imag i = 1;</a:t>
            </a:r>
          </a:p>
          <a:p>
            <a:pPr marL="342900" indent="-342900">
              <a:spcBef>
                <a:spcPct val="20000"/>
              </a:spcBef>
              <a:buFont typeface="Wingdings" pitchFamily="2" charset="2"/>
              <a:buNone/>
            </a:pPr>
            <a:r>
              <a:rPr lang="en-US" sz="2400" b="0">
                <a:solidFill>
                  <a:srgbClr val="000000"/>
                </a:solidFill>
              </a:rPr>
              <a:t>	Complex z1(1,1)</a:t>
            </a:r>
          </a:p>
          <a:p>
            <a:pPr marL="342900" indent="-342900">
              <a:spcBef>
                <a:spcPct val="20000"/>
              </a:spcBef>
              <a:buFont typeface="Wingdings" pitchFamily="2" charset="2"/>
              <a:buNone/>
            </a:pPr>
            <a:r>
              <a:rPr lang="en-US" sz="2400" b="0">
                <a:solidFill>
                  <a:srgbClr val="000000"/>
                </a:solidFill>
              </a:rPr>
              <a:t>	Complex z3 = z1 - i; 	// z3 = (1,0)</a:t>
            </a:r>
          </a:p>
          <a:p>
            <a:pPr marL="342900" indent="-342900">
              <a:spcBef>
                <a:spcPct val="20000"/>
              </a:spcBef>
              <a:buFont typeface="Wingdings" pitchFamily="2" charset="2"/>
              <a:buNone/>
            </a:pPr>
            <a:r>
              <a:rPr lang="en-US" sz="2400" b="0">
                <a:solidFill>
                  <a:srgbClr val="000000"/>
                </a:solidFill>
              </a:rPr>
              <a:t>	i = Complex(5,2);		// i la so ao (0,2)</a:t>
            </a:r>
          </a:p>
          <a:p>
            <a:pPr marL="342900" indent="-342900">
              <a:spcBef>
                <a:spcPct val="20000"/>
              </a:spcBef>
              <a:buFont typeface="Wingdings" pitchFamily="2" charset="2"/>
              <a:buNone/>
            </a:pPr>
            <a:r>
              <a:rPr lang="en-US" sz="2400" b="0">
                <a:solidFill>
                  <a:srgbClr val="000000"/>
                </a:solidFill>
              </a:rPr>
              <a:t>	Imag j = z1;		// j la so ao (0,1)</a:t>
            </a:r>
          </a:p>
          <a:p>
            <a:pPr marL="342900" indent="-342900">
              <a:spcBef>
                <a:spcPct val="20000"/>
              </a:spcBef>
              <a:buFont typeface="Wingdings" pitchFamily="2" charset="2"/>
              <a:buNone/>
            </a:pPr>
            <a:r>
              <a:rPr lang="en-US" sz="2400" b="0">
                <a:solidFill>
                  <a:srgbClr val="000000"/>
                </a:solidFill>
              </a:rPr>
              <a:t>	cout &lt;&lt; "z1 = " &lt;&lt; z1 &lt;&lt; "\n";</a:t>
            </a:r>
          </a:p>
          <a:p>
            <a:pPr marL="342900" indent="-342900">
              <a:spcBef>
                <a:spcPct val="20000"/>
              </a:spcBef>
              <a:buFont typeface="Wingdings" pitchFamily="2" charset="2"/>
              <a:buNone/>
            </a:pPr>
            <a:r>
              <a:rPr lang="en-US" sz="2400" b="0">
                <a:solidFill>
                  <a:srgbClr val="000000"/>
                </a:solidFill>
              </a:rPr>
              <a:t>	cout &lt;&lt; "i = " &lt;&lt; i &lt;&lt; "\n";</a:t>
            </a:r>
          </a:p>
          <a:p>
            <a:pPr marL="342900" indent="-342900">
              <a:spcBef>
                <a:spcPct val="20000"/>
              </a:spcBef>
              <a:buFont typeface="Wingdings" pitchFamily="2" charset="2"/>
              <a:buNone/>
            </a:pPr>
            <a:r>
              <a:rPr lang="en-US" sz="2400" b="0">
                <a:solidFill>
                  <a:srgbClr val="000000"/>
                </a:solidFill>
              </a:rPr>
              <a:t>	cout &lt;&lt; "j = " &lt;&lt; j &lt;&lt; "\n";</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Ràng buộc ngữ nghĩa ở lớp con</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dụ trên, lớp số ảo (Imag) kế thừa hầu hết các thao tác của lớp số phức (Complex).</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ta muốn ràng buộc mọi đối tượng thuộc lớp số ảo đều phải có phần thực bằng 0. Vì vậy, phải định nghĩa lại các hàm thành phần có thể vi phạm điều này.</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Ví dụ phép toán gán phải được định nghĩa lại để đảm bảo ràng buộc này.</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Khi thiết lập quan hệ kế thừa, ta vẫn phải quan tâm đến </a:t>
            </a:r>
            <a:r>
              <a:rPr lang="vi-VN">
                <a:solidFill>
                  <a:srgbClr val="FF3300"/>
                </a:solidFill>
                <a:latin typeface="Arial" pitchFamily="34" charset="0"/>
                <a:cs typeface="Arial" pitchFamily="34" charset="0"/>
              </a:rPr>
              <a:t>tính đóng gói </a:t>
            </a:r>
            <a:r>
              <a:rPr lang="vi-VN">
                <a:solidFill>
                  <a:schemeClr val="tx1">
                    <a:lumMod val="95000"/>
                    <a:lumOff val="5000"/>
                  </a:schemeClr>
                </a:solidFill>
                <a:latin typeface="Arial" pitchFamily="34" charset="0"/>
                <a:cs typeface="Arial" pitchFamily="34" charset="0"/>
              </a:rPr>
              <a:t>và </a:t>
            </a:r>
            <a:r>
              <a:rPr lang="vi-VN">
                <a:solidFill>
                  <a:srgbClr val="FF3300"/>
                </a:solidFill>
                <a:latin typeface="Arial" pitchFamily="34" charset="0"/>
                <a:cs typeface="Arial" pitchFamily="34" charset="0"/>
              </a:rPr>
              <a:t>che dấu thông tin</a:t>
            </a:r>
            <a:r>
              <a:rPr lang="vi-VN">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Điều này ảnh hưởng đến phạm vi truy xuất của các thành phần của lớp.</a:t>
            </a:r>
          </a:p>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Hai vấn đề được đặt ra là:</a:t>
            </a:r>
          </a:p>
          <a:p>
            <a:pPr lvl="1" algn="just">
              <a:spcBef>
                <a:spcPts val="0"/>
              </a:spcBef>
              <a:buFont typeface="Wingdings" pitchFamily="2" charset="2"/>
              <a:buChar char="§"/>
            </a:pPr>
            <a:r>
              <a:rPr lang="vi-VN">
                <a:solidFill>
                  <a:srgbClr val="0070C0"/>
                </a:solidFill>
                <a:latin typeface="Arial" pitchFamily="34" charset="0"/>
                <a:cs typeface="Arial" pitchFamily="34" charset="0"/>
              </a:rPr>
              <a:t>Truy xuất theo chiều dọc</a:t>
            </a:r>
          </a:p>
          <a:p>
            <a:pPr lvl="1" algn="just">
              <a:spcBef>
                <a:spcPts val="0"/>
              </a:spcBef>
              <a:buFont typeface="Wingdings" pitchFamily="2" charset="2"/>
              <a:buChar char="§"/>
            </a:pPr>
            <a:r>
              <a:rPr lang="vi-VN">
                <a:solidFill>
                  <a:srgbClr val="0070C0"/>
                </a:solidFill>
                <a:latin typeface="Arial" pitchFamily="34" charset="0"/>
                <a:cs typeface="Arial" pitchFamily="34" charset="0"/>
              </a:rPr>
              <a:t>Truy xuất theo chiều ngang</a:t>
            </a:r>
            <a:endParaRPr lang="en-US">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dọc:</a:t>
            </a:r>
            <a:endParaRPr lang="en-US">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Hàm thành phần của lớp con có quyền truy xuất các thành phần của lớp cha hay không?</a:t>
            </a:r>
          </a:p>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Truy xuất theo chiều ngang:</a:t>
            </a:r>
            <a:endParaRPr lang="en-US">
              <a:solidFill>
                <a:srgbClr val="FF3300"/>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Các thành phần của lớp cha, sau khi kế thừa xuống lớp con, thì thế giới bên ngoài có quyền truy xuất thông qua đối tượng của lớp con hay không?</a:t>
            </a:r>
            <a:endParaRPr lang="en-US" sz="2400">
              <a:solidFill>
                <a:srgbClr val="0070C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35</a:t>
            </a:fld>
            <a:endParaRPr lang="en-US"/>
          </a:p>
        </p:txBody>
      </p:sp>
    </p:spTree>
    <p:extLst>
      <p:ext uri="{BB962C8B-B14F-4D97-AF65-F5344CB8AC3E}">
        <p14:creationId xmlns:p14="http://schemas.microsoft.com/office/powerpoint/2010/main" val="31717247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xuất theo chiều dọc</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Lớp con có quyền truy xuất các thành phần của lớp cha hay không, hoàn toàn </a:t>
            </a:r>
            <a:r>
              <a:rPr lang="vi-VN">
                <a:solidFill>
                  <a:srgbClr val="FF3300"/>
                </a:solidFill>
                <a:latin typeface="Arial" pitchFamily="34" charset="0"/>
                <a:cs typeface="Arial" pitchFamily="34" charset="0"/>
              </a:rPr>
              <a:t>do lớp cha quyết định</a:t>
            </a:r>
            <a:r>
              <a:rPr lang="vi-VN">
                <a:solidFill>
                  <a:schemeClr val="tx1">
                    <a:lumMod val="95000"/>
                    <a:lumOff val="5000"/>
                  </a:schemeClr>
                </a:solidFill>
                <a:latin typeface="Arial" pitchFamily="34" charset="0"/>
                <a:cs typeface="Arial" pitchFamily="34" charset="0"/>
              </a:rPr>
              <a:t>.</a:t>
            </a:r>
            <a:r>
              <a:rPr lang="en-US">
                <a:solidFill>
                  <a:schemeClr val="tx1">
                    <a:lumMod val="95000"/>
                    <a:lumOff val="5000"/>
                  </a:schemeClr>
                </a:solidFill>
                <a:latin typeface="Arial" pitchFamily="34" charset="0"/>
                <a:cs typeface="Arial" pitchFamily="34" charset="0"/>
              </a:rPr>
              <a:t> </a:t>
            </a:r>
            <a:r>
              <a:rPr lang="vi-VN">
                <a:solidFill>
                  <a:schemeClr val="tx1">
                    <a:lumMod val="95000"/>
                    <a:lumOff val="5000"/>
                  </a:schemeClr>
                </a:solidFill>
                <a:latin typeface="Arial" pitchFamily="34" charset="0"/>
                <a:cs typeface="Arial" pitchFamily="34" charset="0"/>
              </a:rPr>
              <a:t>Điều đó được xác định bằng </a:t>
            </a:r>
            <a:r>
              <a:rPr lang="vi-VN">
                <a:solidFill>
                  <a:srgbClr val="0066FF"/>
                </a:solidFill>
                <a:latin typeface="Arial" pitchFamily="34" charset="0"/>
                <a:cs typeface="Arial" pitchFamily="34" charset="0"/>
              </a:rPr>
              <a:t>thuộc tính kế thừa</a:t>
            </a:r>
            <a:r>
              <a:rPr lang="vi-VN">
                <a:solidFill>
                  <a:schemeClr val="tx1">
                    <a:lumMod val="95000"/>
                    <a:lumOff val="5000"/>
                  </a:schemeClr>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Trong trường hợp lớp Sinh viên kế thừa lớp Người, Sinh viên có quyền truy xuất họ tên của chính mình (được khai báo ở lớp Người) hay không?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37</a:t>
            </a:fld>
            <a:endParaRPr lang="en-US"/>
          </a:p>
        </p:txBody>
      </p:sp>
      <p:sp>
        <p:nvSpPr>
          <p:cNvPr id="8" name="Rectangle 3"/>
          <p:cNvSpPr>
            <a:spLocks noChangeArrowheads="1"/>
          </p:cNvSpPr>
          <p:nvPr/>
        </p:nvSpPr>
        <p:spPr bwMode="auto">
          <a:xfrm>
            <a:off x="533400" y="1447800"/>
            <a:ext cx="27432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400" b="0">
                <a:solidFill>
                  <a:srgbClr val="0000FF"/>
                </a:solidFill>
              </a:rPr>
              <a:t>class</a:t>
            </a:r>
            <a:r>
              <a:rPr lang="en-US" sz="2400" b="0">
                <a:solidFill>
                  <a:srgbClr val="000000"/>
                </a:solidFill>
              </a:rPr>
              <a:t> A{</a:t>
            </a:r>
          </a:p>
          <a:p>
            <a:pPr marL="342900" indent="-342900">
              <a:lnSpc>
                <a:spcPct val="105000"/>
              </a:lnSpc>
              <a:spcBef>
                <a:spcPct val="20000"/>
              </a:spcBef>
              <a:buFont typeface="Wingdings" pitchFamily="2" charset="2"/>
              <a:buNone/>
            </a:pPr>
            <a:r>
              <a:rPr lang="en-US" sz="2400" b="0">
                <a:solidFill>
                  <a:srgbClr val="0000FF"/>
                </a:solidFill>
              </a:rPr>
              <a:t>private</a:t>
            </a:r>
            <a:r>
              <a:rPr lang="en-US" sz="2400" b="0">
                <a:solidFill>
                  <a:srgbClr val="000000"/>
                </a:solidFill>
              </a:rPr>
              <a:t>:</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f();</a:t>
            </a:r>
          </a:p>
          <a:p>
            <a:pPr marL="342900" indent="-342900">
              <a:lnSpc>
                <a:spcPct val="105000"/>
              </a:lnSpc>
              <a:spcBef>
                <a:spcPct val="20000"/>
              </a:spcBef>
            </a:pPr>
            <a:r>
              <a:rPr lang="en-US" sz="2400" b="0">
                <a:solidFill>
                  <a:srgbClr val="0000FF"/>
                </a:solidFill>
              </a:rPr>
              <a:t>protected</a:t>
            </a:r>
            <a:r>
              <a:rPr lang="en-US" sz="2400" b="0">
                <a:solidFill>
                  <a:srgbClr val="000000"/>
                </a:solidFill>
              </a:rPr>
              <a:t>:</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b;</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g();</a:t>
            </a:r>
          </a:p>
          <a:p>
            <a:pPr marL="342900" indent="-342900">
              <a:lnSpc>
                <a:spcPct val="10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05000"/>
              </a:lnSpc>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chemeClr val="tx1">
                    <a:lumMod val="95000"/>
                    <a:lumOff val="5000"/>
                  </a:schemeClr>
                </a:solidFill>
              </a:rPr>
              <a:t> c;</a:t>
            </a:r>
          </a:p>
          <a:p>
            <a:pPr marL="342900" indent="-342900">
              <a:lnSpc>
                <a:spcPct val="105000"/>
              </a:lnSpc>
              <a:spcBef>
                <a:spcPct val="20000"/>
              </a:spcBef>
              <a:buFont typeface="Wingdings" pitchFamily="2" charset="2"/>
              <a:buNone/>
            </a:pPr>
            <a:r>
              <a:rPr lang="en-US" sz="2400" b="0">
                <a:solidFill>
                  <a:schemeClr val="tx1">
                    <a:lumMod val="95000"/>
                    <a:lumOff val="5000"/>
                  </a:schemeClr>
                </a:solidFill>
              </a:rPr>
              <a:t>	</a:t>
            </a:r>
            <a:r>
              <a:rPr lang="en-US" sz="2400" b="0">
                <a:solidFill>
                  <a:srgbClr val="0000FF"/>
                </a:solidFill>
              </a:rPr>
              <a:t>void</a:t>
            </a:r>
            <a:r>
              <a:rPr lang="en-US" sz="2400" b="0">
                <a:solidFill>
                  <a:schemeClr val="tx1">
                    <a:lumMod val="95000"/>
                    <a:lumOff val="5000"/>
                  </a:schemeClr>
                </a:solidFill>
              </a:rPr>
              <a:t> h();</a:t>
            </a:r>
          </a:p>
          <a:p>
            <a:pPr marL="342900" indent="-342900">
              <a:lnSpc>
                <a:spcPct val="105000"/>
              </a:lnSpc>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3505200" y="1447800"/>
            <a:ext cx="5181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A::f()</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1;	b = 2;		c = 3;</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A::g()</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4;	b = 5;		c = 6;</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p>
          <a:p>
            <a:pPr marL="342900" indent="-342900">
              <a:lnSpc>
                <a:spcPct val="105000"/>
              </a:lnSpc>
              <a:spcBef>
                <a:spcPct val="20000"/>
              </a:spcBef>
              <a:buFont typeface="Wingdings" pitchFamily="2" charset="2"/>
              <a:buNone/>
            </a:pPr>
            <a:r>
              <a:rPr lang="pt-BR" sz="2400" b="0">
                <a:solidFill>
                  <a:srgbClr val="0000FF"/>
                </a:solidFill>
              </a:rPr>
              <a:t>void</a:t>
            </a:r>
            <a:r>
              <a:rPr lang="pt-BR" sz="2400" b="0">
                <a:solidFill>
                  <a:schemeClr val="tx1">
                    <a:lumMod val="95000"/>
                    <a:lumOff val="5000"/>
                  </a:schemeClr>
                </a:solidFill>
              </a:rPr>
              <a:t> A::h(){</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	a = 7;	b = 8;		c = 9;</a:t>
            </a:r>
          </a:p>
          <a:p>
            <a:pPr marL="342900" indent="-342900">
              <a:lnSpc>
                <a:spcPct val="105000"/>
              </a:lnSpc>
              <a:spcBef>
                <a:spcPct val="20000"/>
              </a:spcBef>
              <a:buFont typeface="Wingdings" pitchFamily="2" charset="2"/>
              <a:buNone/>
            </a:pPr>
            <a:r>
              <a:rPr lang="pt-BR" sz="2400" b="0">
                <a:solidFill>
                  <a:schemeClr val="tx1">
                    <a:lumMod val="95000"/>
                    <a:lumOff val="5000"/>
                  </a:schemeClr>
                </a:solidFill>
              </a:rPr>
              <a:t>}</a:t>
            </a:r>
            <a:endParaRPr lang="en-US" sz="2400" b="0">
              <a:solidFill>
                <a:schemeClr val="tx1">
                  <a:lumMod val="95000"/>
                  <a:lumOff val="5000"/>
                </a:schemeClr>
              </a:solidFill>
            </a:endParaRPr>
          </a:p>
        </p:txBody>
      </p:sp>
    </p:spTree>
    <p:extLst>
      <p:ext uri="{BB962C8B-B14F-4D97-AF65-F5344CB8AC3E}">
        <p14:creationId xmlns:p14="http://schemas.microsoft.com/office/powerpoint/2010/main" val="2827008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Phạm vi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38</a:t>
            </a:fld>
            <a:endParaRPr lang="en-US"/>
          </a:p>
        </p:txBody>
      </p:sp>
      <p:sp>
        <p:nvSpPr>
          <p:cNvPr id="8" name="Rectangle 3"/>
          <p:cNvSpPr>
            <a:spLocks noChangeArrowheads="1"/>
          </p:cNvSpPr>
          <p:nvPr/>
        </p:nvSpPr>
        <p:spPr bwMode="auto">
          <a:xfrm>
            <a:off x="533400" y="2819400"/>
            <a:ext cx="38862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FF"/>
                </a:solidFill>
              </a:rPr>
              <a:t>void</a:t>
            </a:r>
            <a:r>
              <a:rPr lang="en-US" sz="2800" b="0">
                <a:solidFill>
                  <a:srgbClr val="000000"/>
                </a:solidFill>
              </a:rPr>
              <a:t> main()</a:t>
            </a:r>
          </a:p>
          <a:p>
            <a:pPr marL="342900" indent="-342900">
              <a:lnSpc>
                <a:spcPct val="130000"/>
              </a:lnSpc>
              <a:spcBef>
                <a:spcPct val="20000"/>
              </a:spcBef>
              <a:buFont typeface="Wingdings" pitchFamily="2" charset="2"/>
              <a:buNone/>
            </a:pPr>
            <a:r>
              <a:rPr lang="en-US" sz="2800" b="0">
                <a:solidFill>
                  <a:srgbClr val="000000"/>
                </a:solidFill>
              </a:rPr>
              <a:t>{</a:t>
            </a:r>
          </a:p>
          <a:p>
            <a:pPr marL="342900" indent="-342900">
              <a:lnSpc>
                <a:spcPct val="130000"/>
              </a:lnSpc>
              <a:spcBef>
                <a:spcPct val="20000"/>
              </a:spcBef>
              <a:buFont typeface="Wingdings" pitchFamily="2" charset="2"/>
              <a:buNone/>
            </a:pPr>
            <a:r>
              <a:rPr lang="en-US" sz="2800" b="0">
                <a:solidFill>
                  <a:srgbClr val="000000"/>
                </a:solidFill>
              </a:rPr>
              <a:t>	A x;</a:t>
            </a:r>
          </a:p>
          <a:p>
            <a:pPr marL="342900" indent="-342900">
              <a:lnSpc>
                <a:spcPct val="130000"/>
              </a:lnSpc>
              <a:spcBef>
                <a:spcPct val="20000"/>
              </a:spcBef>
              <a:buFont typeface="Wingdings" pitchFamily="2" charset="2"/>
              <a:buNone/>
            </a:pPr>
            <a:r>
              <a:rPr lang="en-US" sz="2800" b="0">
                <a:solidFill>
                  <a:srgbClr val="000000"/>
                </a:solidFill>
              </a:rPr>
              <a:t>	x.a = 10;</a:t>
            </a:r>
          </a:p>
          <a:p>
            <a:pPr marL="342900" indent="-342900">
              <a:lnSpc>
                <a:spcPct val="130000"/>
              </a:lnSpc>
              <a:spcBef>
                <a:spcPct val="20000"/>
              </a:spcBef>
              <a:buFont typeface="Wingdings" pitchFamily="2" charset="2"/>
              <a:buNone/>
            </a:pPr>
            <a:r>
              <a:rPr lang="en-US" sz="2800" b="0">
                <a:solidFill>
                  <a:srgbClr val="000000"/>
                </a:solidFill>
              </a:rPr>
              <a:t>	x.f();</a:t>
            </a:r>
          </a:p>
        </p:txBody>
      </p:sp>
      <p:sp>
        <p:nvSpPr>
          <p:cNvPr id="9"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chemeClr val="tx1">
                    <a:lumMod val="95000"/>
                    <a:lumOff val="5000"/>
                  </a:schemeClr>
                </a:solidFill>
                <a:latin typeface="Arial" pitchFamily="34" charset="0"/>
                <a:cs typeface="Arial" pitchFamily="34" charset="0"/>
              </a:rPr>
              <a:t> Ví dụ: </a:t>
            </a:r>
            <a:r>
              <a:rPr lang="en-US">
                <a:solidFill>
                  <a:schemeClr val="tx1">
                    <a:lumMod val="95000"/>
                    <a:lumOff val="5000"/>
                  </a:schemeClr>
                </a:solidFill>
                <a:latin typeface="Arial" pitchFamily="34" charset="0"/>
                <a:cs typeface="Arial" pitchFamily="34" charset="0"/>
              </a:rPr>
              <a:t>C</a:t>
            </a:r>
            <a:r>
              <a:rPr lang="vi-VN">
                <a:solidFill>
                  <a:schemeClr val="tx1">
                    <a:lumMod val="95000"/>
                    <a:lumOff val="5000"/>
                  </a:schemeClr>
                </a:solidFill>
                <a:latin typeface="Arial" pitchFamily="34" charset="0"/>
                <a:cs typeface="Arial" pitchFamily="34" charset="0"/>
              </a:rPr>
              <a:t>ho biết trong đoạn chương trình sau câu lệnh nào đúng, câu lệnh nào sai.</a:t>
            </a:r>
            <a:endParaRPr lang="vi-VN">
              <a:solidFill>
                <a:srgbClr val="FF3300"/>
              </a:solidFill>
              <a:latin typeface="Arial" pitchFamily="34" charset="0"/>
              <a:cs typeface="Arial" pitchFamily="34" charset="0"/>
            </a:endParaRPr>
          </a:p>
        </p:txBody>
      </p:sp>
      <p:sp>
        <p:nvSpPr>
          <p:cNvPr id="10" name="Rectangle 3"/>
          <p:cNvSpPr>
            <a:spLocks noChangeArrowheads="1"/>
          </p:cNvSpPr>
          <p:nvPr/>
        </p:nvSpPr>
        <p:spPr bwMode="auto">
          <a:xfrm>
            <a:off x="4648200" y="2819400"/>
            <a:ext cx="4114800" cy="3657600"/>
          </a:xfrm>
          <a:prstGeom prst="rect">
            <a:avLst/>
          </a:prstGeom>
          <a:solidFill>
            <a:srgbClr val="CCFFFF"/>
          </a:solidFill>
          <a:ln w="9525">
            <a:noFill/>
            <a:miter lim="800000"/>
            <a:headEnd/>
            <a:tailEnd/>
          </a:ln>
        </p:spPr>
        <p:txBody>
          <a:bodyPr/>
          <a:lstStyle/>
          <a:p>
            <a:pPr marL="342900" indent="-342900">
              <a:lnSpc>
                <a:spcPct val="130000"/>
              </a:lnSpc>
              <a:spcBef>
                <a:spcPct val="20000"/>
              </a:spcBef>
              <a:buFont typeface="Wingdings" pitchFamily="2" charset="2"/>
              <a:buNone/>
            </a:pPr>
            <a:r>
              <a:rPr lang="en-US" sz="2800" b="0">
                <a:solidFill>
                  <a:srgbClr val="000000"/>
                </a:solidFill>
              </a:rPr>
              <a:t>	x.b = 20;</a:t>
            </a:r>
          </a:p>
          <a:p>
            <a:pPr marL="342900" indent="-342900">
              <a:lnSpc>
                <a:spcPct val="130000"/>
              </a:lnSpc>
              <a:spcBef>
                <a:spcPct val="20000"/>
              </a:spcBef>
              <a:buFont typeface="Wingdings" pitchFamily="2" charset="2"/>
              <a:buNone/>
            </a:pPr>
            <a:r>
              <a:rPr lang="en-US" sz="2800" b="0">
                <a:solidFill>
                  <a:srgbClr val="000000"/>
                </a:solidFill>
              </a:rPr>
              <a:t>	x.g();</a:t>
            </a:r>
          </a:p>
          <a:p>
            <a:pPr marL="342900" indent="-342900">
              <a:lnSpc>
                <a:spcPct val="130000"/>
              </a:lnSpc>
              <a:spcBef>
                <a:spcPct val="20000"/>
              </a:spcBef>
              <a:buFont typeface="Wingdings" pitchFamily="2" charset="2"/>
              <a:buNone/>
            </a:pPr>
            <a:r>
              <a:rPr lang="en-US" sz="2800" b="0">
                <a:solidFill>
                  <a:srgbClr val="000000"/>
                </a:solidFill>
              </a:rPr>
              <a:t>	x.c = 30;</a:t>
            </a:r>
          </a:p>
          <a:p>
            <a:pPr marL="342900" indent="-342900">
              <a:lnSpc>
                <a:spcPct val="130000"/>
              </a:lnSpc>
              <a:spcBef>
                <a:spcPct val="20000"/>
              </a:spcBef>
              <a:buFont typeface="Wingdings" pitchFamily="2" charset="2"/>
              <a:buNone/>
            </a:pPr>
            <a:r>
              <a:rPr lang="en-US" sz="2800" b="0">
                <a:solidFill>
                  <a:srgbClr val="000000"/>
                </a:solidFill>
              </a:rPr>
              <a:t>	x.h();</a:t>
            </a:r>
          </a:p>
          <a:p>
            <a:pPr marL="342900" indent="-342900">
              <a:lnSpc>
                <a:spcPct val="130000"/>
              </a:lnSpc>
              <a:spcBef>
                <a:spcPct val="20000"/>
              </a:spcBef>
              <a:buFont typeface="Wingdings" pitchFamily="2" charset="2"/>
              <a:buNone/>
            </a:pPr>
            <a:r>
              <a:rPr lang="en-US" sz="2800" b="0">
                <a:solidFill>
                  <a:srgbClr val="000000"/>
                </a:solidFill>
              </a:rPr>
              <a:t>}</a:t>
            </a:r>
          </a:p>
        </p:txBody>
      </p:sp>
    </p:spTree>
    <p:extLst>
      <p:ext uri="{BB962C8B-B14F-4D97-AF65-F5344CB8AC3E}">
        <p14:creationId xmlns:p14="http://schemas.microsoft.com/office/powerpoint/2010/main" val="2827008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Thuộc tính public:</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Thành phần nào có thuộc tính public thì có thể truy xuất từ bất cứ nơi nào.</a:t>
            </a:r>
          </a:p>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Thuộc tính private:</a:t>
            </a:r>
            <a:r>
              <a:rPr lang="en-US" sz="2800">
                <a:solidFill>
                  <a:srgbClr val="0066FF"/>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Thành phần có thuộc tính private</a:t>
            </a:r>
            <a:endParaRPr lang="vi-VN" sz="280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Là </a:t>
            </a:r>
            <a:r>
              <a:rPr lang="vi-VN" sz="2400">
                <a:solidFill>
                  <a:srgbClr val="FF3300"/>
                </a:solidFill>
                <a:latin typeface="Arial" pitchFamily="34" charset="0"/>
                <a:cs typeface="Arial" pitchFamily="34" charset="0"/>
              </a:rPr>
              <a:t>riêng tư của lớp đó</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Chỉ có </a:t>
            </a:r>
            <a:r>
              <a:rPr lang="vi-VN" sz="2400">
                <a:solidFill>
                  <a:srgbClr val="0070C0"/>
                </a:solidFill>
                <a:latin typeface="Arial" pitchFamily="34" charset="0"/>
                <a:cs typeface="Arial" pitchFamily="34" charset="0"/>
              </a:rPr>
              <a:t>hàm thành phần </a:t>
            </a:r>
            <a:r>
              <a:rPr lang="vi-VN" sz="2400">
                <a:solidFill>
                  <a:schemeClr val="tx1">
                    <a:lumMod val="95000"/>
                    <a:lumOff val="5000"/>
                  </a:schemeClr>
                </a:solidFill>
                <a:latin typeface="Arial" pitchFamily="34" charset="0"/>
                <a:cs typeface="Arial" pitchFamily="34" charset="0"/>
              </a:rPr>
              <a:t>của lớp và ngoại lệ các </a:t>
            </a:r>
            <a:r>
              <a:rPr lang="vi-VN" sz="2400">
                <a:solidFill>
                  <a:srgbClr val="0070C0"/>
                </a:solidFill>
                <a:latin typeface="Arial" pitchFamily="34" charset="0"/>
                <a:cs typeface="Arial" pitchFamily="34" charset="0"/>
              </a:rPr>
              <a:t>hà</a:t>
            </a:r>
            <a:r>
              <a:rPr lang="en-US" sz="2400">
                <a:solidFill>
                  <a:srgbClr val="0070C0"/>
                </a:solidFill>
                <a:latin typeface="Arial" pitchFamily="34" charset="0"/>
                <a:cs typeface="Arial" pitchFamily="34" charset="0"/>
              </a:rPr>
              <a:t>m</a:t>
            </a:r>
            <a:r>
              <a:rPr lang="vi-VN" sz="2400">
                <a:solidFill>
                  <a:srgbClr val="0070C0"/>
                </a:solidFill>
                <a:latin typeface="Arial" pitchFamily="34" charset="0"/>
                <a:cs typeface="Arial" pitchFamily="34" charset="0"/>
              </a:rPr>
              <a:t> bạn </a:t>
            </a:r>
            <a:r>
              <a:rPr lang="vi-VN" sz="2400">
                <a:solidFill>
                  <a:schemeClr val="tx1">
                    <a:lumMod val="95000"/>
                    <a:lumOff val="5000"/>
                  </a:schemeClr>
                </a:solidFill>
                <a:latin typeface="Arial" pitchFamily="34" charset="0"/>
                <a:cs typeface="Arial" pitchFamily="34" charset="0"/>
              </a:rPr>
              <a:t>được phép truy xuất.</a:t>
            </a:r>
          </a:p>
          <a:p>
            <a:pPr lvl="1" algn="just">
              <a:lnSpc>
                <a:spcPct val="130000"/>
              </a:lnSpc>
              <a:spcBef>
                <a:spcPts val="300"/>
              </a:spcBef>
              <a:spcAft>
                <a:spcPts val="300"/>
              </a:spcAft>
              <a:buFont typeface="Wingdings" pitchFamily="2" charset="2"/>
              <a:buChar char="§"/>
            </a:pPr>
            <a:r>
              <a:rPr lang="vi-VN" sz="2400">
                <a:solidFill>
                  <a:schemeClr val="tx1">
                    <a:lumMod val="95000"/>
                    <a:lumOff val="5000"/>
                  </a:schemeClr>
                </a:solidFill>
                <a:latin typeface="Arial" pitchFamily="34" charset="0"/>
                <a:cs typeface="Arial" pitchFamily="34" charset="0"/>
              </a:rPr>
              <a:t>Các lớp con cũng không có quyền truy xuất</a:t>
            </a:r>
            <a:endParaRPr lang="en-US" sz="24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39</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một (1-1)</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Kh</a:t>
            </a:r>
            <a:r>
              <a:rPr lang="vi-VN">
                <a:solidFill>
                  <a:srgbClr val="FF3300"/>
                </a:solidFill>
                <a:latin typeface="Arial" pitchFamily="34" charset="0"/>
                <a:cs typeface="Arial" pitchFamily="34" charset="0"/>
              </a:rPr>
              <a:t>ái niệm: </a:t>
            </a:r>
            <a:r>
              <a:rPr lang="vi-VN">
                <a:solidFill>
                  <a:schemeClr val="tx1">
                    <a:lumMod val="95000"/>
                    <a:lumOff val="5000"/>
                  </a:schemeClr>
                </a:solidFill>
                <a:latin typeface="Arial" pitchFamily="34" charset="0"/>
                <a:cs typeface="Arial" pitchFamily="34" charset="0"/>
              </a:rPr>
              <a:t>Hai lớp đối tượng được gọi là </a:t>
            </a:r>
            <a:r>
              <a:rPr lang="en-US">
                <a:solidFill>
                  <a:schemeClr val="tx1">
                    <a:lumMod val="95000"/>
                    <a:lumOff val="5000"/>
                  </a:schemeClr>
                </a:solidFill>
                <a:latin typeface="Arial" pitchFamily="34" charset="0"/>
                <a:cs typeface="Arial" pitchFamily="34" charset="0"/>
              </a:rPr>
              <a:t>có </a:t>
            </a:r>
            <a:r>
              <a:rPr lang="vi-VN">
                <a:solidFill>
                  <a:srgbClr val="0066FF"/>
                </a:solidFill>
                <a:latin typeface="Arial" pitchFamily="34" charset="0"/>
                <a:cs typeface="Arial" pitchFamily="34" charset="0"/>
              </a:rPr>
              <a:t>quan hệ một-một</a:t>
            </a:r>
            <a:r>
              <a:rPr lang="vi-VN">
                <a:solidFill>
                  <a:schemeClr val="tx1">
                    <a:lumMod val="95000"/>
                    <a:lumOff val="5000"/>
                  </a:schemeClr>
                </a:solidFill>
                <a:latin typeface="Arial" pitchFamily="34" charset="0"/>
                <a:cs typeface="Arial" pitchFamily="34" charset="0"/>
              </a:rPr>
              <a:t> với nhau khi một đối tượng thuộc lớp này quan hệ với một đối tượng thuộc lớp kia và một đối tượng thuộc lớp kia</a:t>
            </a:r>
            <a:r>
              <a:rPr lang="en-US">
                <a:solidFill>
                  <a:schemeClr val="tx1">
                    <a:lumMod val="95000"/>
                    <a:lumOff val="5000"/>
                  </a:schemeClr>
                </a:solidFill>
                <a:latin typeface="Arial" pitchFamily="34" charset="0"/>
                <a:cs typeface="Arial" pitchFamily="34" charset="0"/>
              </a:rPr>
              <a:t> có</a:t>
            </a:r>
            <a:r>
              <a:rPr lang="vi-VN">
                <a:solidFill>
                  <a:schemeClr val="tx1">
                    <a:lumMod val="95000"/>
                    <a:lumOff val="5000"/>
                  </a:schemeClr>
                </a:solidFill>
                <a:latin typeface="Arial" pitchFamily="34" charset="0"/>
                <a:cs typeface="Arial" pitchFamily="34" charset="0"/>
              </a:rPr>
              <a:t> quan hệ duy nhất với một đối tượng thuộc lớp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Ký hiệu:</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a:t>
            </a:fld>
            <a:endParaRPr lang="en-US"/>
          </a:p>
        </p:txBody>
      </p:sp>
      <p:grpSp>
        <p:nvGrpSpPr>
          <p:cNvPr id="13" name="Group 12"/>
          <p:cNvGrpSpPr/>
          <p:nvPr/>
        </p:nvGrpSpPr>
        <p:grpSpPr>
          <a:xfrm>
            <a:off x="2667000" y="5562600"/>
            <a:ext cx="5105400" cy="785648"/>
            <a:chOff x="2133600" y="4953000"/>
            <a:chExt cx="5105400" cy="785648"/>
          </a:xfrm>
        </p:grpSpPr>
        <p:sp>
          <p:nvSpPr>
            <p:cNvPr id="7" name="Rectangle 6"/>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cxnSp>
          <p:nvCxnSpPr>
            <p:cNvPr id="10" name="Straight Connector 9"/>
            <p:cNvCxnSpPr>
              <a:stCxn id="7" idx="3"/>
              <a:endCxn id="9" idx="1"/>
            </p:cNvCxnSpPr>
            <p:nvPr/>
          </p:nvCxnSpPr>
          <p:spPr>
            <a:xfrm>
              <a:off x="36576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962400" y="4953000"/>
              <a:ext cx="1447800" cy="461665"/>
            </a:xfrm>
            <a:prstGeom prst="rect">
              <a:avLst/>
            </a:prstGeom>
            <a:noFill/>
          </p:spPr>
          <p:txBody>
            <a:bodyPr wrap="square" rtlCol="0">
              <a:spAutoFit/>
            </a:bodyPr>
            <a:lstStyle/>
            <a:p>
              <a:pPr algn="ctr"/>
              <a:r>
                <a:rPr lang="en-US" sz="2400"/>
                <a:t>Quan hệ</a:t>
              </a:r>
            </a:p>
          </p:txBody>
        </p:sp>
      </p:grpSp>
    </p:spTree>
    <p:extLst>
      <p:ext uri="{BB962C8B-B14F-4D97-AF65-F5344CB8AC3E}">
        <p14:creationId xmlns:p14="http://schemas.microsoft.com/office/powerpoint/2010/main" val="39559325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5029200"/>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Thuộc tính </a:t>
            </a:r>
            <a:r>
              <a:rPr lang="en-US" sz="2800">
                <a:solidFill>
                  <a:srgbClr val="0066FF"/>
                </a:solidFill>
                <a:latin typeface="Arial" pitchFamily="34" charset="0"/>
                <a:cs typeface="Arial" pitchFamily="34" charset="0"/>
              </a:rPr>
              <a:t>protected</a:t>
            </a:r>
            <a:r>
              <a:rPr lang="vi-VN" sz="2800">
                <a:solidFill>
                  <a:srgbClr val="0066FF"/>
                </a:solidFill>
                <a:latin typeface="Arial" pitchFamily="34" charset="0"/>
                <a:cs typeface="Arial" pitchFamily="34" charset="0"/>
              </a:rPr>
              <a:t>:</a:t>
            </a:r>
          </a:p>
          <a:p>
            <a:pPr lvl="1" algn="just">
              <a:lnSpc>
                <a:spcPct val="130000"/>
              </a:lnSpc>
              <a:spcBef>
                <a:spcPts val="300"/>
              </a:spcBef>
              <a:spcAft>
                <a:spcPts val="300"/>
              </a:spcAft>
              <a:buFont typeface="Wingdings" pitchFamily="2" charset="2"/>
              <a:buChar char="§"/>
            </a:pPr>
            <a:r>
              <a:rPr lang="en-US" sz="2400">
                <a:solidFill>
                  <a:schemeClr val="tx1">
                    <a:lumMod val="95000"/>
                    <a:lumOff val="5000"/>
                  </a:schemeClr>
                </a:solidFill>
                <a:latin typeface="Arial" pitchFamily="34" charset="0"/>
                <a:cs typeface="Arial" pitchFamily="34" charset="0"/>
              </a:rPr>
              <a:t>C</a:t>
            </a:r>
            <a:r>
              <a:rPr lang="vi-VN" sz="2400">
                <a:solidFill>
                  <a:schemeClr val="tx1">
                    <a:lumMod val="95000"/>
                    <a:lumOff val="5000"/>
                  </a:schemeClr>
                </a:solidFill>
                <a:latin typeface="Arial" pitchFamily="34" charset="0"/>
                <a:cs typeface="Arial" pitchFamily="34" charset="0"/>
              </a:rPr>
              <a:t>ho phép qui định một vài thành phần nào đó của lớp là </a:t>
            </a:r>
            <a:r>
              <a:rPr lang="vi-VN" sz="2400">
                <a:solidFill>
                  <a:srgbClr val="FF0000"/>
                </a:solidFill>
                <a:latin typeface="Arial" pitchFamily="34" charset="0"/>
                <a:cs typeface="Arial" pitchFamily="34" charset="0"/>
              </a:rPr>
              <a:t>bảo mật</a:t>
            </a:r>
            <a:r>
              <a:rPr lang="vi-VN" sz="2400">
                <a:solidFill>
                  <a:schemeClr val="tx1">
                    <a:lumMod val="95000"/>
                    <a:lumOff val="5000"/>
                  </a:schemeClr>
                </a:solidFill>
                <a:latin typeface="Arial" pitchFamily="34" charset="0"/>
                <a:cs typeface="Arial" pitchFamily="34" charset="0"/>
              </a:rPr>
              <a:t>, theo nghĩa thế giới bên ngoài không được phép truy xuất, nhưng tất cả các lớp con, cháu… đều được phép truy xuất.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40</a:t>
            </a:fld>
            <a:endParaRPr lang="en-US"/>
          </a:p>
        </p:txBody>
      </p:sp>
      <p:pic>
        <p:nvPicPr>
          <p:cNvPr id="7" name="Picture 23"/>
          <p:cNvPicPr>
            <a:picLocks noChangeAspect="1" noChangeArrowheads="1"/>
          </p:cNvPicPr>
          <p:nvPr/>
        </p:nvPicPr>
        <p:blipFill>
          <a:blip r:embed="rId3" cstate="print"/>
          <a:srcRect/>
          <a:stretch>
            <a:fillRect/>
          </a:stretch>
        </p:blipFill>
        <p:spPr bwMode="auto">
          <a:xfrm>
            <a:off x="2437576" y="4038600"/>
            <a:ext cx="4649024" cy="2514600"/>
          </a:xfrm>
          <a:prstGeom prst="rect">
            <a:avLst/>
          </a:prstGeom>
          <a:noFill/>
        </p:spPr>
      </p:pic>
    </p:spTree>
    <p:extLst>
      <p:ext uri="{BB962C8B-B14F-4D97-AF65-F5344CB8AC3E}">
        <p14:creationId xmlns:p14="http://schemas.microsoft.com/office/powerpoint/2010/main" val="10298173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Ví dụ Thuộc tính private</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41</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FF0303"/>
                </a:solidFill>
              </a:rPr>
              <a:t>char *HoTen;</a:t>
            </a:r>
          </a:p>
          <a:p>
            <a:pPr marL="342900" indent="-342900">
              <a:lnSpc>
                <a:spcPct val="95000"/>
              </a:lnSpc>
              <a:spcBef>
                <a:spcPct val="20000"/>
              </a:spcBef>
              <a:buFont typeface="Wingdings" pitchFamily="2" charset="2"/>
              <a:buNone/>
            </a:pPr>
            <a:r>
              <a:rPr lang="en-US" sz="2400" b="0">
                <a:solidFill>
                  <a:srgbClr val="FF0303"/>
                </a:solidFill>
              </a:rPr>
              <a:t>	int NamSinh;</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lnSpc>
                <a:spcPct val="95000"/>
              </a:lnSpc>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	</a:t>
            </a:r>
          </a:p>
          <a:p>
            <a:pPr marL="342900" indent="-342900">
              <a:lnSpc>
                <a:spcPct val="95000"/>
              </a:lnSpc>
              <a:spcBef>
                <a:spcPct val="2000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Xuat() </a:t>
            </a:r>
            <a:r>
              <a:rPr lang="en-US" sz="2400" b="0">
                <a:solidFill>
                  <a:srgbClr val="0000FF"/>
                </a:solidFill>
              </a:rPr>
              <a:t>const</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3" name="Content Placeholder 2"/>
          <p:cNvSpPr>
            <a:spLocks noGrp="1"/>
          </p:cNvSpPr>
          <p:nvPr>
            <p:ph idx="1"/>
          </p:nvPr>
        </p:nvSpPr>
        <p:spPr>
          <a:xfrm>
            <a:off x="457200" y="1447800"/>
            <a:ext cx="8382000" cy="4953000"/>
          </a:xfrm>
        </p:spPr>
        <p:txBody>
          <a:bodyPr>
            <a:normAutofit/>
          </a:bodyPr>
          <a:lstStyle/>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Trong ví dụ trên, </a:t>
            </a:r>
            <a:r>
              <a:rPr lang="en-US" sz="2800" u="sng">
                <a:solidFill>
                  <a:srgbClr val="FF3300"/>
                </a:solidFill>
                <a:latin typeface="Arial" pitchFamily="34" charset="0"/>
                <a:cs typeface="Arial" pitchFamily="34" charset="0"/>
              </a:rPr>
              <a:t>không</a:t>
            </a:r>
            <a:r>
              <a:rPr lang="en-US" sz="2800">
                <a:latin typeface="Arial" pitchFamily="34" charset="0"/>
                <a:cs typeface="Arial" pitchFamily="34" charset="0"/>
              </a:rPr>
              <a:t> có hàm thành phần nào của lớp SinhVien có thể truy xuất các </a:t>
            </a:r>
            <a:r>
              <a:rPr lang="en-US" sz="2800">
                <a:solidFill>
                  <a:schemeClr val="tx1">
                    <a:lumMod val="95000"/>
                    <a:lumOff val="5000"/>
                  </a:schemeClr>
                </a:solidFill>
                <a:latin typeface="Arial" pitchFamily="34" charset="0"/>
                <a:cs typeface="Arial" pitchFamily="34" charset="0"/>
              </a:rPr>
              <a:t>thành phần </a:t>
            </a:r>
            <a:r>
              <a:rPr lang="en-US" sz="2800">
                <a:solidFill>
                  <a:srgbClr val="0000FF"/>
                </a:solidFill>
                <a:latin typeface="Arial" pitchFamily="34" charset="0"/>
                <a:cs typeface="Arial" pitchFamily="34" charset="0"/>
              </a:rPr>
              <a:t>HoTen, NamSinh</a:t>
            </a:r>
            <a:r>
              <a:rPr lang="en-US" sz="2800">
                <a:latin typeface="Arial" pitchFamily="34" charset="0"/>
                <a:cs typeface="Arial" pitchFamily="34" charset="0"/>
              </a:rPr>
              <a:t> của lớp Nguoi.</a:t>
            </a:r>
          </a:p>
          <a:p>
            <a:pPr algn="just">
              <a:lnSpc>
                <a:spcPct val="130000"/>
              </a:lnSpc>
              <a:spcBef>
                <a:spcPts val="300"/>
              </a:spcBef>
              <a:spcAft>
                <a:spcPts val="300"/>
              </a:spcAft>
              <a:buFont typeface="Wingdings" pitchFamily="2" charset="2"/>
              <a:buChar char="v"/>
            </a:pPr>
            <a:r>
              <a:rPr lang="en-US" sz="2800">
                <a:latin typeface="Arial" pitchFamily="34" charset="0"/>
                <a:cs typeface="Arial" pitchFamily="34" charset="0"/>
              </a:rPr>
              <a:t>Ví dụ, đoạn chương trình sau đây sẽ gây ra lỗi:</a:t>
            </a:r>
          </a:p>
          <a:p>
            <a:pPr>
              <a:lnSpc>
                <a:spcPct val="130000"/>
              </a:lnSpc>
              <a:spcBef>
                <a:spcPts val="300"/>
              </a:spcBef>
              <a:spcAft>
                <a:spcPts val="300"/>
              </a:spcAft>
              <a:buNone/>
            </a:pPr>
            <a:r>
              <a:rPr lang="en-US" sz="2800">
                <a:latin typeface="Arial" pitchFamily="34" charset="0"/>
                <a:cs typeface="Arial" pitchFamily="34" charset="0"/>
              </a:rPr>
              <a:t>	</a:t>
            </a:r>
            <a:r>
              <a:rPr lang="en-US" sz="2400">
                <a:solidFill>
                  <a:srgbClr val="0000FF"/>
                </a:solidFill>
                <a:latin typeface="Arial" pitchFamily="34" charset="0"/>
                <a:cs typeface="Arial" pitchFamily="34" charset="0"/>
              </a:rPr>
              <a:t>void</a:t>
            </a:r>
            <a:r>
              <a:rPr lang="en-US" sz="2400">
                <a:latin typeface="Arial" pitchFamily="34" charset="0"/>
                <a:cs typeface="Arial" pitchFamily="34" charset="0"/>
              </a:rPr>
              <a:t> SinhVien::Xuat() </a:t>
            </a:r>
            <a:r>
              <a:rPr lang="en-US" sz="2400">
                <a:solidFill>
                  <a:srgbClr val="0000FF"/>
                </a:solidFill>
                <a:latin typeface="Arial" pitchFamily="34" charset="0"/>
                <a:cs typeface="Arial" pitchFamily="34" charset="0"/>
              </a:rPr>
              <a:t>const</a:t>
            </a:r>
            <a:r>
              <a:rPr lang="en-US" sz="2400">
                <a:latin typeface="Arial" pitchFamily="34" charset="0"/>
                <a:cs typeface="Arial" pitchFamily="34" charset="0"/>
              </a:rPr>
              <a:t> {</a:t>
            </a:r>
            <a:endParaRPr lang="en-US" sz="2800">
              <a:latin typeface="Arial" pitchFamily="34" charset="0"/>
              <a:cs typeface="Arial" pitchFamily="34" charset="0"/>
            </a:endParaRPr>
          </a:p>
          <a:p>
            <a:pPr>
              <a:lnSpc>
                <a:spcPct val="130000"/>
              </a:lnSpc>
              <a:spcBef>
                <a:spcPts val="300"/>
              </a:spcBef>
              <a:spcAft>
                <a:spcPts val="300"/>
              </a:spcAft>
              <a:buNone/>
            </a:pPr>
            <a:r>
              <a:rPr lang="en-US" sz="2800">
                <a:latin typeface="Arial" pitchFamily="34" charset="0"/>
                <a:cs typeface="Arial" pitchFamily="34" charset="0"/>
              </a:rPr>
              <a:t>		</a:t>
            </a:r>
            <a:r>
              <a:rPr lang="en-US" sz="2400">
                <a:latin typeface="Arial" pitchFamily="34" charset="0"/>
                <a:cs typeface="Arial" pitchFamily="34" charset="0"/>
              </a:rPr>
              <a:t>cout &lt;&lt; "Sinh vien, ma so: "&lt;&lt;MaSo&lt;&lt;",ho 	ten:"&lt;&lt;HoTen;</a:t>
            </a:r>
          </a:p>
          <a:p>
            <a:pPr>
              <a:lnSpc>
                <a:spcPct val="130000"/>
              </a:lnSpc>
              <a:spcBef>
                <a:spcPts val="300"/>
              </a:spcBef>
              <a:spcAft>
                <a:spcPts val="300"/>
              </a:spcAft>
              <a:buNone/>
            </a:pPr>
            <a:r>
              <a:rPr lang="en-US" sz="2800">
                <a:latin typeface="Arial" pitchFamily="34" charset="0"/>
                <a:cs typeface="Arial" pitchFamily="34" charset="0"/>
              </a:rPr>
              <a:t>	}</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42</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grpId="0"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6" fill="hold">
                            <p:stCondLst>
                              <p:cond delay="1000"/>
                            </p:stCondLst>
                            <p:childTnLst>
                              <p:par>
                                <p:cTn id="27" presetID="2" presetClass="entr" presetSubtype="4" fill="hold" grpId="0" nodeType="after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Ta có thể khắc phục lỗi trên nhờ khai báo lớp SinhVien là bạn của lớp Nguoi như trong ví dụ ban đầu:</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43</a:t>
            </a:fld>
            <a:endParaRPr lang="en-US"/>
          </a:p>
        </p:txBody>
      </p:sp>
      <p:sp>
        <p:nvSpPr>
          <p:cNvPr id="7" name="Rectangle 3"/>
          <p:cNvSpPr>
            <a:spLocks noChangeArrowheads="1"/>
          </p:cNvSpPr>
          <p:nvPr/>
        </p:nvSpPr>
        <p:spPr bwMode="auto">
          <a:xfrm>
            <a:off x="914400" y="3200400"/>
            <a:ext cx="7848600" cy="3321268"/>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FF3300"/>
                </a:solidFill>
              </a:rPr>
              <a:t>friend class SinhVien;</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lnSpc>
                <a:spcPct val="130000"/>
              </a:lnSpc>
              <a:spcBef>
                <a:spcPts val="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lnSpc>
                <a:spcPct val="130000"/>
              </a:lnSpc>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130000"/>
              </a:lnSpc>
              <a:spcBef>
                <a:spcPts val="0"/>
              </a:spcBef>
              <a:buFont typeface="Wingdings" pitchFamily="2" charset="2"/>
              <a:buNone/>
            </a:pPr>
            <a:r>
              <a:rPr lang="en-US" sz="2400" b="0">
                <a:solidFill>
                  <a:srgbClr val="000000"/>
                </a:solidFill>
              </a:rPr>
              <a:t>	//...</a:t>
            </a:r>
          </a:p>
          <a:p>
            <a:pPr marL="342900" indent="-342900">
              <a:lnSpc>
                <a:spcPct val="130000"/>
              </a:lnSpc>
              <a:spcBef>
                <a:spcPts val="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3" name="Content Placeholder 2"/>
          <p:cNvSpPr>
            <a:spLocks noGrp="1"/>
          </p:cNvSpPr>
          <p:nvPr>
            <p:ph idx="1"/>
          </p:nvPr>
        </p:nvSpPr>
        <p:spPr>
          <a:xfrm>
            <a:off x="457200" y="1447800"/>
            <a:ext cx="8382000" cy="4925144"/>
          </a:xfrm>
        </p:spPr>
        <p:txBody>
          <a:bodyPr>
            <a:no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K</a:t>
            </a:r>
            <a:r>
              <a:rPr lang="vi-VN" sz="2800">
                <a:solidFill>
                  <a:schemeClr val="tx1">
                    <a:lumMod val="95000"/>
                    <a:lumOff val="5000"/>
                  </a:schemeClr>
                </a:solidFill>
                <a:latin typeface="Arial" pitchFamily="34" charset="0"/>
                <a:cs typeface="Arial" pitchFamily="34" charset="0"/>
              </a:rPr>
              <a:t>hai báo lớp bạn như trên, </a:t>
            </a:r>
            <a:r>
              <a:rPr lang="vi-VN" sz="2800">
                <a:solidFill>
                  <a:srgbClr val="0066FF"/>
                </a:solidFill>
                <a:latin typeface="Arial" pitchFamily="34" charset="0"/>
                <a:cs typeface="Arial" pitchFamily="34" charset="0"/>
              </a:rPr>
              <a:t>lớp SinhVien có thể truy xuất các thành phần private của lớp Nguoi</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Cách làm trên </a:t>
            </a:r>
            <a:r>
              <a:rPr lang="vi-VN" sz="2800">
                <a:solidFill>
                  <a:srgbClr val="FF3300"/>
                </a:solidFill>
                <a:latin typeface="Arial" pitchFamily="34" charset="0"/>
                <a:cs typeface="Arial" pitchFamily="34" charset="0"/>
              </a:rPr>
              <a:t>chỉ giải quyết được nhu cầu của người sử dụng </a:t>
            </a:r>
            <a:r>
              <a:rPr lang="vi-VN" sz="2800">
                <a:solidFill>
                  <a:schemeClr val="tx1">
                    <a:lumMod val="95000"/>
                    <a:lumOff val="5000"/>
                  </a:schemeClr>
                </a:solidFill>
                <a:latin typeface="Arial" pitchFamily="34" charset="0"/>
                <a:cs typeface="Arial" pitchFamily="34" charset="0"/>
              </a:rPr>
              <a:t>khi muốn tạo lớp con có quyền truy xuất các thành phần dữ liệu </a:t>
            </a:r>
            <a:r>
              <a:rPr lang="vi-VN" sz="2800">
                <a:solidFill>
                  <a:srgbClr val="FF3300"/>
                </a:solidFill>
                <a:latin typeface="Arial" pitchFamily="34" charset="0"/>
                <a:cs typeface="Arial" pitchFamily="34" charset="0"/>
              </a:rPr>
              <a:t>private</a:t>
            </a:r>
            <a:r>
              <a:rPr lang="vi-VN" sz="2800">
                <a:solidFill>
                  <a:schemeClr val="tx1">
                    <a:lumMod val="95000"/>
                    <a:lumOff val="5000"/>
                  </a:schemeClr>
                </a:solidFill>
                <a:latin typeface="Arial" pitchFamily="34" charset="0"/>
                <a:cs typeface="Arial" pitchFamily="34" charset="0"/>
              </a:rPr>
              <a:t> của lớp cha.</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Tuy nhiên, </a:t>
            </a:r>
            <a:r>
              <a:rPr lang="en-US" sz="2800">
                <a:solidFill>
                  <a:schemeClr val="tx1">
                    <a:lumMod val="95000"/>
                    <a:lumOff val="5000"/>
                  </a:schemeClr>
                </a:solidFill>
                <a:latin typeface="Arial" pitchFamily="34" charset="0"/>
                <a:cs typeface="Arial" pitchFamily="34" charset="0"/>
              </a:rPr>
              <a:t>cần</a:t>
            </a:r>
            <a:r>
              <a:rPr lang="vi-VN" sz="2800">
                <a:solidFill>
                  <a:schemeClr val="tx1">
                    <a:lumMod val="95000"/>
                    <a:lumOff val="5000"/>
                  </a:schemeClr>
                </a:solidFill>
                <a:latin typeface="Arial" pitchFamily="34" charset="0"/>
                <a:cs typeface="Arial" pitchFamily="34" charset="0"/>
              </a:rPr>
              <a:t> </a:t>
            </a:r>
            <a:r>
              <a:rPr lang="vi-VN" sz="2800">
                <a:solidFill>
                  <a:srgbClr val="0070C0"/>
                </a:solidFill>
                <a:latin typeface="Arial" pitchFamily="34" charset="0"/>
                <a:cs typeface="Arial" pitchFamily="34" charset="0"/>
              </a:rPr>
              <a:t>phải sửa lại lớp cha và tất cả các lớp ở cấp cao hơn</a:t>
            </a:r>
            <a:r>
              <a:rPr lang="vi-VN" sz="2800">
                <a:solidFill>
                  <a:schemeClr val="tx1">
                    <a:lumMod val="95000"/>
                    <a:lumOff val="5000"/>
                  </a:schemeClr>
                </a:solidFill>
                <a:latin typeface="Arial" pitchFamily="34" charset="0"/>
                <a:cs typeface="Arial" pitchFamily="34" charset="0"/>
              </a:rPr>
              <a:t> mỗi khi </a:t>
            </a:r>
            <a:r>
              <a:rPr lang="en-US" sz="2800">
                <a:solidFill>
                  <a:schemeClr val="tx1">
                    <a:lumMod val="95000"/>
                    <a:lumOff val="5000"/>
                  </a:schemeClr>
                </a:solidFill>
                <a:latin typeface="Arial" pitchFamily="34" charset="0"/>
                <a:cs typeface="Arial" pitchFamily="34" charset="0"/>
              </a:rPr>
              <a:t>có </a:t>
            </a:r>
            <a:r>
              <a:rPr lang="vi-VN" sz="2800">
                <a:solidFill>
                  <a:schemeClr val="tx1">
                    <a:lumMod val="95000"/>
                    <a:lumOff val="5000"/>
                  </a:schemeClr>
                </a:solidFill>
                <a:latin typeface="Arial" pitchFamily="34" charset="0"/>
                <a:cs typeface="Arial" pitchFamily="34" charset="0"/>
              </a:rPr>
              <a:t>một lớp con mới</a:t>
            </a:r>
            <a:r>
              <a:rPr lang="en-US" sz="2800">
                <a:solidFill>
                  <a:schemeClr val="tx1">
                    <a:lumMod val="95000"/>
                    <a:lumOff val="5000"/>
                  </a:schemeClr>
                </a:solidFill>
                <a:latin typeface="Arial" pitchFamily="34" charset="0"/>
                <a:cs typeface="Arial" pitchFamily="34" charset="0"/>
              </a:rPr>
              <a:t>.</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44</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Thuộc tính private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45</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Nguoi {</a:t>
            </a:r>
          </a:p>
          <a:p>
            <a:pPr marL="342900" indent="-342900">
              <a:spcBef>
                <a:spcPct val="20000"/>
              </a:spcBef>
              <a:buFont typeface="Wingdings" pitchFamily="2" charset="2"/>
              <a:buNone/>
            </a:pPr>
            <a:r>
              <a:rPr lang="en-US" sz="2000" b="0">
                <a:solidFill>
                  <a:srgbClr val="FF0303"/>
                </a:solidFill>
              </a:rPr>
              <a:t>	friend class SinhVien;</a:t>
            </a:r>
          </a:p>
          <a:p>
            <a:pPr marL="342900" indent="-342900">
              <a:spcBef>
                <a:spcPct val="20000"/>
              </a:spcBef>
              <a:buFont typeface="Wingdings" pitchFamily="2" charset="2"/>
              <a:buNone/>
            </a:pPr>
            <a:r>
              <a:rPr lang="en-US" sz="2000" b="0">
                <a:solidFill>
                  <a:srgbClr val="FF0303"/>
                </a:solidFill>
              </a:rPr>
              <a:t>	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*HoTen;	</a:t>
            </a:r>
            <a:r>
              <a:rPr lang="en-US" sz="2000" b="0">
                <a:solidFill>
                  <a:srgbClr val="0000FF"/>
                </a:solidFill>
              </a:rPr>
              <a:t>int</a:t>
            </a:r>
            <a:r>
              <a:rPr lang="en-US" sz="2000" b="0">
                <a:solidFill>
                  <a:srgbClr val="000000"/>
                </a:solidFill>
              </a:rPr>
              <a:t> NamSinh;</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void</a:t>
            </a:r>
            <a:r>
              <a:rPr lang="en-US" sz="2000" b="0">
                <a:solidFill>
                  <a:srgbClr val="000000"/>
                </a:solidFill>
              </a:rPr>
              <a:t> An() </a:t>
            </a:r>
            <a:r>
              <a:rPr lang="en-US" sz="2000" b="0">
                <a:solidFill>
                  <a:srgbClr val="0000FF"/>
                </a:solidFill>
              </a:rPr>
              <a:t>const</a:t>
            </a:r>
            <a:r>
              <a:rPr lang="en-US" sz="2000" b="0">
                <a:solidFill>
                  <a:srgbClr val="000000"/>
                </a:solidFill>
              </a:rPr>
              <a:t> { cout &lt;&lt; HoTen &lt;&lt; " an 3 chen com";}</a:t>
            </a:r>
          </a:p>
          <a:p>
            <a:pPr marL="342900" indent="-342900">
              <a:spcBef>
                <a:spcPct val="20000"/>
              </a:spcBef>
              <a:buFont typeface="Wingdings" pitchFamily="2" charset="2"/>
              <a:buNone/>
            </a:pPr>
            <a:r>
              <a:rPr lang="en-US" sz="2000" b="0">
                <a:solidFill>
                  <a:srgbClr val="000000"/>
                </a:solidFill>
              </a:rPr>
              <a:t>};</a:t>
            </a:r>
          </a:p>
          <a:p>
            <a:pPr marL="342900" indent="-342900">
              <a:spcBef>
                <a:spcPct val="20000"/>
              </a:spcBef>
              <a:buFont typeface="Wingdings" pitchFamily="2" charset="2"/>
              <a:buNone/>
            </a:pPr>
            <a:r>
              <a:rPr lang="en-US" sz="2000" b="0">
                <a:solidFill>
                  <a:srgbClr val="0000FF"/>
                </a:solidFill>
              </a:rPr>
              <a:t>class</a:t>
            </a:r>
            <a:r>
              <a:rPr lang="en-US" sz="2000" b="0">
                <a:solidFill>
                  <a:srgbClr val="000000"/>
                </a:solidFill>
              </a:rPr>
              <a:t> SinhVien : </a:t>
            </a:r>
            <a:r>
              <a:rPr lang="en-US" sz="2000" b="0">
                <a:solidFill>
                  <a:srgbClr val="0000FF"/>
                </a:solidFill>
              </a:rPr>
              <a:t>public</a:t>
            </a:r>
            <a:r>
              <a:rPr lang="en-US" sz="2000" b="0">
                <a:solidFill>
                  <a:srgbClr val="000000"/>
                </a:solidFill>
              </a:rPr>
              <a:t> Nguoi {</a:t>
            </a:r>
          </a:p>
          <a:p>
            <a:pPr marL="342900" indent="-342900">
              <a:spcBef>
                <a:spcPct val="20000"/>
              </a:spcBef>
              <a:buFont typeface="Wingdings" pitchFamily="2" charset="2"/>
              <a:buNone/>
            </a:pPr>
            <a:r>
              <a:rPr lang="en-US" sz="2000" b="0">
                <a:solidFill>
                  <a:srgbClr val="000000"/>
                </a:solidFill>
              </a:rPr>
              <a:t>	</a:t>
            </a:r>
            <a:r>
              <a:rPr lang="en-US" sz="2000" b="0">
                <a:solidFill>
                  <a:srgbClr val="FF0000"/>
                </a:solidFill>
              </a:rPr>
              <a:t>friend class NuSinh;</a:t>
            </a:r>
          </a:p>
          <a:p>
            <a:pPr marL="342900" indent="-342900">
              <a:spcBef>
                <a:spcPct val="20000"/>
              </a:spcBef>
              <a:buFont typeface="Wingdings" pitchFamily="2" charset="2"/>
              <a:buNone/>
            </a:pPr>
            <a:r>
              <a:rPr lang="en-US" sz="2000" b="0">
                <a:solidFill>
                  <a:srgbClr val="000000"/>
                </a:solidFill>
              </a:rPr>
              <a:t>	</a:t>
            </a:r>
            <a:r>
              <a:rPr lang="en-US" sz="2000" b="0">
                <a:solidFill>
                  <a:srgbClr val="0000FF"/>
                </a:solidFill>
              </a:rPr>
              <a:t>char</a:t>
            </a:r>
            <a:r>
              <a:rPr lang="en-US" sz="2000" b="0">
                <a:solidFill>
                  <a:srgbClr val="000000"/>
                </a:solidFill>
              </a:rPr>
              <a:t> *MaSo;</a:t>
            </a:r>
          </a:p>
          <a:p>
            <a:pPr marL="342900" indent="-342900">
              <a:spcBef>
                <a:spcPct val="20000"/>
              </a:spcBef>
              <a:buFont typeface="Wingdings" pitchFamily="2" charset="2"/>
              <a:buNone/>
            </a:pPr>
            <a:r>
              <a:rPr lang="en-US" sz="2000" b="0">
                <a:solidFill>
                  <a:srgbClr val="0000FF"/>
                </a:solidFill>
              </a:rPr>
              <a:t>public</a:t>
            </a:r>
            <a:r>
              <a:rPr lang="en-US" sz="2000" b="0">
                <a:solidFill>
                  <a:srgbClr val="000000"/>
                </a:solidFill>
              </a:rPr>
              <a:t>:</a:t>
            </a:r>
          </a:p>
          <a:p>
            <a:pPr marL="342900" indent="-342900">
              <a:spcBef>
                <a:spcPct val="20000"/>
              </a:spcBef>
              <a:buFont typeface="Wingdings" pitchFamily="2" charset="2"/>
              <a:buNone/>
            </a:pPr>
            <a:r>
              <a:rPr lang="en-US" sz="2000" b="0">
                <a:solidFill>
                  <a:srgbClr val="000000"/>
                </a:solidFill>
              </a:rPr>
              <a:t>	//...</a:t>
            </a:r>
          </a:p>
          <a:p>
            <a:pPr marL="342900" indent="-342900">
              <a:spcBef>
                <a:spcPct val="20000"/>
              </a:spcBef>
              <a:buFont typeface="Wingdings" pitchFamily="2" charset="2"/>
              <a:buNone/>
            </a:pPr>
            <a:r>
              <a:rPr lang="en-US" sz="20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Trong ví d</a:t>
            </a:r>
            <a:r>
              <a:rPr lang="en-US" sz="2800">
                <a:solidFill>
                  <a:schemeClr val="tx1">
                    <a:lumMod val="95000"/>
                    <a:lumOff val="5000"/>
                  </a:schemeClr>
                </a:solidFill>
                <a:latin typeface="Arial" pitchFamily="34" charset="0"/>
                <a:cs typeface="Arial" pitchFamily="34" charset="0"/>
              </a:rPr>
              <a:t>ụ</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trước</a:t>
            </a:r>
            <a:r>
              <a:rPr lang="vi-VN" sz="2800">
                <a:solidFill>
                  <a:schemeClr val="tx1">
                    <a:lumMod val="95000"/>
                    <a:lumOff val="5000"/>
                  </a:schemeClr>
                </a:solidFill>
                <a:latin typeface="Arial" pitchFamily="34" charset="0"/>
                <a:cs typeface="Arial" pitchFamily="34" charset="0"/>
              </a:rPr>
              <a:t>, khi </a:t>
            </a:r>
            <a:r>
              <a:rPr lang="en-US" sz="2800">
                <a:solidFill>
                  <a:schemeClr val="tx1">
                    <a:lumMod val="95000"/>
                    <a:lumOff val="5000"/>
                  </a:schemeClr>
                </a:solidFill>
                <a:latin typeface="Arial" pitchFamily="34" charset="0"/>
                <a:cs typeface="Arial" pitchFamily="34" charset="0"/>
              </a:rPr>
              <a:t>cài đặt </a:t>
            </a:r>
            <a:r>
              <a:rPr lang="vi-VN" sz="2800">
                <a:solidFill>
                  <a:schemeClr val="tx1">
                    <a:lumMod val="95000"/>
                    <a:lumOff val="5000"/>
                  </a:schemeClr>
                </a:solidFill>
                <a:latin typeface="Arial" pitchFamily="34" charset="0"/>
                <a:cs typeface="Arial" pitchFamily="34" charset="0"/>
              </a:rPr>
              <a:t>l</a:t>
            </a:r>
            <a:r>
              <a:rPr lang="en-US" sz="2800">
                <a:solidFill>
                  <a:schemeClr val="tx1">
                    <a:lumMod val="95000"/>
                    <a:lumOff val="5000"/>
                  </a:schemeClr>
                </a:solidFill>
                <a:latin typeface="Arial" pitchFamily="34" charset="0"/>
                <a:cs typeface="Arial" pitchFamily="34" charset="0"/>
              </a:rPr>
              <a:t>ớ</a:t>
            </a:r>
            <a:r>
              <a:rPr lang="vi-VN" sz="2800">
                <a:solidFill>
                  <a:schemeClr val="tx1">
                    <a:lumMod val="95000"/>
                    <a:lumOff val="5000"/>
                  </a:schemeClr>
                </a:solidFill>
                <a:latin typeface="Arial" pitchFamily="34" charset="0"/>
                <a:cs typeface="Arial" pitchFamily="34" charset="0"/>
              </a:rPr>
              <a:t>p </a:t>
            </a:r>
            <a:r>
              <a:rPr lang="vi-VN" sz="2800">
                <a:solidFill>
                  <a:srgbClr val="0070C0"/>
                </a:solidFill>
                <a:latin typeface="Arial" pitchFamily="34" charset="0"/>
                <a:cs typeface="Arial" pitchFamily="34" charset="0"/>
              </a:rPr>
              <a:t>NuSinh</a:t>
            </a:r>
            <a:r>
              <a:rPr lang="vi-VN" sz="2800">
                <a:solidFill>
                  <a:schemeClr val="tx1">
                    <a:lumMod val="95000"/>
                    <a:lumOff val="5000"/>
                  </a:schemeClr>
                </a:solidFill>
                <a:latin typeface="Arial" pitchFamily="34" charset="0"/>
                <a:cs typeface="Arial" pitchFamily="34" charset="0"/>
              </a:rPr>
              <a:t> ta ph</a:t>
            </a:r>
            <a:r>
              <a:rPr lang="en-US" sz="2800">
                <a:solidFill>
                  <a:schemeClr val="tx1">
                    <a:lumMod val="95000"/>
                    <a:lumOff val="5000"/>
                  </a:schemeClr>
                </a:solidFill>
                <a:latin typeface="Arial" pitchFamily="34" charset="0"/>
                <a:cs typeface="Arial" pitchFamily="34" charset="0"/>
              </a:rPr>
              <a:t>ải</a:t>
            </a:r>
            <a:r>
              <a:rPr lang="vi-VN" sz="2800">
                <a:solidFill>
                  <a:schemeClr val="tx1">
                    <a:lumMod val="95000"/>
                    <a:lumOff val="5000"/>
                  </a:schemeClr>
                </a:solidFill>
                <a:latin typeface="Arial" pitchFamily="34" charset="0"/>
                <a:cs typeface="Arial" pitchFamily="34" charset="0"/>
              </a:rPr>
              <a:t> thay đ</a:t>
            </a:r>
            <a:r>
              <a:rPr lang="en-US" sz="2800">
                <a:solidFill>
                  <a:schemeClr val="tx1">
                    <a:lumMod val="95000"/>
                    <a:lumOff val="5000"/>
                  </a:schemeClr>
                </a:solidFill>
                <a:latin typeface="Arial" pitchFamily="34" charset="0"/>
                <a:cs typeface="Arial" pitchFamily="34" charset="0"/>
              </a:rPr>
              <a:t>ổi</a:t>
            </a:r>
            <a:r>
              <a:rPr lang="vi-VN" sz="2800">
                <a:solidFill>
                  <a:schemeClr val="tx1">
                    <a:lumMod val="95000"/>
                    <a:lumOff val="5000"/>
                  </a:schemeClr>
                </a:solidFill>
                <a:latin typeface="Arial" pitchFamily="34" charset="0"/>
                <a:cs typeface="Arial" pitchFamily="34" charset="0"/>
              </a:rPr>
              <a:t> l</a:t>
            </a:r>
            <a:r>
              <a:rPr lang="en-US" sz="2800">
                <a:solidFill>
                  <a:schemeClr val="tx1">
                    <a:lumMod val="95000"/>
                    <a:lumOff val="5000"/>
                  </a:schemeClr>
                </a:solidFill>
                <a:latin typeface="Arial" pitchFamily="34" charset="0"/>
                <a:cs typeface="Arial" pitchFamily="34" charset="0"/>
              </a:rPr>
              <a:t>ớ</a:t>
            </a:r>
            <a:r>
              <a:rPr lang="vi-VN" sz="2800">
                <a:solidFill>
                  <a:schemeClr val="tx1">
                    <a:lumMod val="95000"/>
                    <a:lumOff val="5000"/>
                  </a:schemeClr>
                </a:solidFill>
                <a:latin typeface="Arial" pitchFamily="34" charset="0"/>
                <a:cs typeface="Arial" pitchFamily="34" charset="0"/>
              </a:rPr>
              <a:t>p cha </a:t>
            </a:r>
            <a:r>
              <a:rPr lang="vi-VN" sz="2800">
                <a:solidFill>
                  <a:srgbClr val="0070C0"/>
                </a:solidFill>
                <a:latin typeface="Arial" pitchFamily="34" charset="0"/>
                <a:cs typeface="Arial" pitchFamily="34" charset="0"/>
              </a:rPr>
              <a:t>SinhVien</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và cả </a:t>
            </a:r>
            <a:r>
              <a:rPr lang="vi-VN" sz="2800">
                <a:solidFill>
                  <a:schemeClr val="tx1">
                    <a:lumMod val="95000"/>
                    <a:lumOff val="5000"/>
                  </a:schemeClr>
                </a:solidFill>
                <a:latin typeface="Arial" pitchFamily="34" charset="0"/>
                <a:cs typeface="Arial" pitchFamily="34" charset="0"/>
              </a:rPr>
              <a:t>l</a:t>
            </a:r>
            <a:r>
              <a:rPr lang="en-US" sz="2800">
                <a:solidFill>
                  <a:schemeClr val="tx1">
                    <a:lumMod val="95000"/>
                    <a:lumOff val="5000"/>
                  </a:schemeClr>
                </a:solidFill>
                <a:latin typeface="Arial" pitchFamily="34" charset="0"/>
                <a:cs typeface="Arial" pitchFamily="34" charset="0"/>
              </a:rPr>
              <a:t>ớ</a:t>
            </a:r>
            <a:r>
              <a:rPr lang="vi-VN" sz="2800">
                <a:solidFill>
                  <a:schemeClr val="tx1">
                    <a:lumMod val="95000"/>
                    <a:lumOff val="5000"/>
                  </a:schemeClr>
                </a:solidFill>
                <a:latin typeface="Arial" pitchFamily="34" charset="0"/>
                <a:cs typeface="Arial" pitchFamily="34" charset="0"/>
              </a:rPr>
              <a:t>p cơ </a:t>
            </a:r>
            <a:r>
              <a:rPr lang="en-US" sz="2800">
                <a:solidFill>
                  <a:schemeClr val="tx1">
                    <a:lumMod val="95000"/>
                    <a:lumOff val="5000"/>
                  </a:schemeClr>
                </a:solidFill>
                <a:latin typeface="Arial" pitchFamily="34" charset="0"/>
                <a:cs typeface="Arial" pitchFamily="34" charset="0"/>
              </a:rPr>
              <a:t>sở </a:t>
            </a:r>
            <a:r>
              <a:rPr lang="vi-VN" sz="2800">
                <a:solidFill>
                  <a:srgbClr val="0070C0"/>
                </a:solidFill>
                <a:latin typeface="Arial" pitchFamily="34" charset="0"/>
                <a:cs typeface="Arial" pitchFamily="34" charset="0"/>
              </a:rPr>
              <a:t>Nguoi</a:t>
            </a:r>
            <a:r>
              <a:rPr lang="vi-VN" sz="2800">
                <a:solidFill>
                  <a:schemeClr val="tx1">
                    <a:lumMod val="95000"/>
                    <a:lumOff val="5000"/>
                  </a:schemeClr>
                </a:solidFill>
                <a:latin typeface="Arial" pitchFamily="34" charset="0"/>
                <a:cs typeface="Arial" pitchFamily="34" charset="0"/>
              </a:rPr>
              <a:t> </a:t>
            </a:r>
            <a:r>
              <a:rPr lang="en-US" sz="2800">
                <a:solidFill>
                  <a:schemeClr val="tx1">
                    <a:lumMod val="95000"/>
                    <a:lumOff val="5000"/>
                  </a:schemeClr>
                </a:solidFill>
                <a:latin typeface="Arial" pitchFamily="34" charset="0"/>
                <a:cs typeface="Arial" pitchFamily="34" charset="0"/>
              </a:rPr>
              <a:t>ở </a:t>
            </a:r>
            <a:r>
              <a:rPr lang="vi-VN" sz="2800">
                <a:solidFill>
                  <a:schemeClr val="tx1">
                    <a:lumMod val="95000"/>
                    <a:lumOff val="5000"/>
                  </a:schemeClr>
                </a:solidFill>
                <a:latin typeface="Arial" pitchFamily="34" charset="0"/>
                <a:cs typeface="Arial" pitchFamily="34" charset="0"/>
              </a:rPr>
              <a:t>mức cao hơn.</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46</a:t>
            </a:fld>
            <a:endParaRPr lang="en-US"/>
          </a:p>
        </p:txBody>
      </p:sp>
      <p:sp>
        <p:nvSpPr>
          <p:cNvPr id="7" name="Rectangle 3"/>
          <p:cNvSpPr>
            <a:spLocks noChangeArrowheads="1"/>
          </p:cNvSpPr>
          <p:nvPr/>
        </p:nvSpPr>
        <p:spPr bwMode="auto">
          <a:xfrm>
            <a:off x="914400" y="3231932"/>
            <a:ext cx="7848600" cy="3200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Nguoi {</a:t>
            </a:r>
          </a:p>
          <a:p>
            <a:pPr marL="342900" indent="-342900">
              <a:spcBef>
                <a:spcPct val="20000"/>
              </a:spcBef>
              <a:buFont typeface="Wingdings" pitchFamily="2" charset="2"/>
              <a:buNone/>
            </a:pPr>
            <a:r>
              <a:rPr lang="en-US" sz="2400" b="0">
                <a:solidFill>
                  <a:srgbClr val="0000FF"/>
                </a:solidFill>
              </a:rPr>
              <a:t>	protected</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*HoTen;</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NamSinh;</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47</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class</a:t>
            </a:r>
            <a:r>
              <a:rPr lang="en-US" sz="2200" b="0">
                <a:solidFill>
                  <a:srgbClr val="000000"/>
                </a:solidFill>
              </a:rPr>
              <a:t> SinhVien : </a:t>
            </a:r>
            <a:r>
              <a:rPr lang="en-US" sz="2200" b="0">
                <a:solidFill>
                  <a:srgbClr val="0000FF"/>
                </a:solidFill>
              </a:rPr>
              <a:t>public</a:t>
            </a:r>
            <a:r>
              <a:rPr lang="en-US" sz="2200" b="0">
                <a:solidFill>
                  <a:srgbClr val="000000"/>
                </a:solidFill>
              </a:rPr>
              <a:t> Nguoi {</a:t>
            </a:r>
          </a:p>
          <a:p>
            <a:pPr marL="342900" indent="-342900">
              <a:lnSpc>
                <a:spcPct val="105000"/>
              </a:lnSpc>
              <a:spcBef>
                <a:spcPct val="20000"/>
              </a:spcBef>
              <a:buFont typeface="Wingdings" pitchFamily="2" charset="2"/>
              <a:buNone/>
            </a:pPr>
            <a:r>
              <a:rPr lang="en-US" sz="2200" b="0">
                <a:solidFill>
                  <a:srgbClr val="0000FF"/>
                </a:solidFill>
              </a:rPr>
              <a:t>protected</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char</a:t>
            </a:r>
            <a:r>
              <a:rPr lang="en-US" sz="2200" b="0">
                <a:solidFill>
                  <a:srgbClr val="000000"/>
                </a:solidFill>
              </a:rPr>
              <a:t> *MaSo;</a:t>
            </a:r>
          </a:p>
          <a:p>
            <a:pPr marL="342900" indent="-342900">
              <a:lnSpc>
                <a:spcPct val="105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00"/>
                </a:solidFill>
              </a:rPr>
              <a:t>	SinhVien(char *ht, char *ms, int ns) : Nguoi(ht,ns){ </a:t>
            </a:r>
          </a:p>
          <a:p>
            <a:pPr marL="342900" indent="-342900">
              <a:lnSpc>
                <a:spcPct val="105000"/>
              </a:lnSpc>
              <a:spcBef>
                <a:spcPct val="20000"/>
              </a:spcBef>
              <a:buFont typeface="Wingdings" pitchFamily="2" charset="2"/>
              <a:buNone/>
            </a:pPr>
            <a:r>
              <a:rPr lang="en-US" sz="2200" b="0">
                <a:solidFill>
                  <a:srgbClr val="000000"/>
                </a:solidFill>
              </a:rPr>
              <a:t>		MaSo = strdup(ms);</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~SinhVien(){</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delete</a:t>
            </a:r>
            <a:r>
              <a:rPr lang="en-US" sz="2200" b="0">
                <a:solidFill>
                  <a:srgbClr val="000000"/>
                </a:solidFill>
              </a:rPr>
              <a:t> [ ] MaSo;</a:t>
            </a:r>
          </a:p>
          <a:p>
            <a:pPr marL="342900" indent="-342900">
              <a:lnSpc>
                <a:spcPct val="105000"/>
              </a:lnSpc>
              <a:spcBef>
                <a:spcPct val="20000"/>
              </a:spcBef>
              <a:buFont typeface="Wingdings" pitchFamily="2" charset="2"/>
              <a:buNone/>
            </a:pP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48</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20000"/>
              </a:lnSpc>
              <a:spcBef>
                <a:spcPct val="20000"/>
              </a:spcBef>
              <a:buFont typeface="Wingdings" pitchFamily="2" charset="2"/>
              <a:buNone/>
            </a:pPr>
            <a:r>
              <a:rPr lang="en-US" sz="2200" b="0">
                <a:solidFill>
                  <a:srgbClr val="0000FF"/>
                </a:solidFill>
              </a:rPr>
              <a:t>class</a:t>
            </a:r>
            <a:r>
              <a:rPr lang="en-US" sz="2200" b="0">
                <a:solidFill>
                  <a:srgbClr val="000000"/>
                </a:solidFill>
              </a:rPr>
              <a:t> NuSinh : </a:t>
            </a:r>
            <a:r>
              <a:rPr lang="en-US" sz="2200" b="0">
                <a:solidFill>
                  <a:srgbClr val="0000FF"/>
                </a:solidFill>
              </a:rPr>
              <a:t>public</a:t>
            </a:r>
            <a:r>
              <a:rPr lang="en-US" sz="2200" b="0">
                <a:solidFill>
                  <a:srgbClr val="000000"/>
                </a:solidFill>
              </a:rPr>
              <a:t> SinhVien {</a:t>
            </a:r>
          </a:p>
          <a:p>
            <a:pPr marL="342900" indent="-342900">
              <a:lnSpc>
                <a:spcPct val="120000"/>
              </a:lnSpc>
              <a:spcBef>
                <a:spcPct val="20000"/>
              </a:spcBef>
              <a:buFont typeface="Wingdings" pitchFamily="2" charset="2"/>
              <a:buNone/>
            </a:pPr>
            <a:r>
              <a:rPr lang="en-US" sz="2200" b="0">
                <a:solidFill>
                  <a:srgbClr val="0000FF"/>
                </a:solidFill>
              </a:rPr>
              <a:t>public</a:t>
            </a:r>
            <a:r>
              <a:rPr lang="en-US" sz="2200" b="0">
                <a:solidFill>
                  <a:srgbClr val="000000"/>
                </a:solidFill>
              </a:rPr>
              <a:t>:</a:t>
            </a:r>
          </a:p>
          <a:p>
            <a:pPr marL="342900" indent="-342900">
              <a:lnSpc>
                <a:spcPct val="120000"/>
              </a:lnSpc>
              <a:spcBef>
                <a:spcPct val="20000"/>
              </a:spcBef>
              <a:buFont typeface="Wingdings" pitchFamily="2" charset="2"/>
              <a:buNone/>
            </a:pPr>
            <a:r>
              <a:rPr lang="en-US" sz="2200" b="0">
                <a:solidFill>
                  <a:srgbClr val="000000"/>
                </a:solidFill>
              </a:rPr>
              <a:t>	NuSinh(char *ht, char *ms, int ns) : SinhVien(ht,ms,ns){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r>
              <a:rPr lang="en-US" sz="2200" b="0">
                <a:solidFill>
                  <a:srgbClr val="0000FF"/>
                </a:solidFill>
              </a:rPr>
              <a:t>void</a:t>
            </a:r>
            <a:r>
              <a:rPr lang="en-US" sz="2200" b="0">
                <a:solidFill>
                  <a:srgbClr val="000000"/>
                </a:solidFill>
              </a:rPr>
              <a:t> An() </a:t>
            </a:r>
            <a:r>
              <a:rPr lang="en-US" sz="2200" b="0">
                <a:solidFill>
                  <a:srgbClr val="0000FF"/>
                </a:solidFill>
              </a:rPr>
              <a:t>const</a:t>
            </a:r>
            <a:r>
              <a:rPr lang="en-US" sz="2200" b="0">
                <a:solidFill>
                  <a:srgbClr val="000000"/>
                </a:solidFill>
              </a:rPr>
              <a:t> { </a:t>
            </a:r>
          </a:p>
          <a:p>
            <a:pPr marL="342900" indent="-342900">
              <a:lnSpc>
                <a:spcPct val="120000"/>
              </a:lnSpc>
              <a:spcBef>
                <a:spcPct val="20000"/>
              </a:spcBef>
              <a:buFont typeface="Wingdings" pitchFamily="2" charset="2"/>
              <a:buNone/>
            </a:pPr>
            <a:r>
              <a:rPr lang="en-US" sz="2200" b="0">
                <a:solidFill>
                  <a:srgbClr val="000000"/>
                </a:solidFill>
              </a:rPr>
              <a:t>		cout &lt;&lt; HoTen &lt;&lt; " ma so " &lt;&lt; MaSo &lt;&lt; " an 2 to pho";</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000000"/>
                </a:solidFill>
              </a:rPr>
              <a:t>}; 	</a:t>
            </a:r>
          </a:p>
          <a:p>
            <a:pPr marL="342900" indent="-342900">
              <a:lnSpc>
                <a:spcPct val="120000"/>
              </a:lnSpc>
              <a:spcBef>
                <a:spcPct val="20000"/>
              </a:spcBef>
              <a:buFont typeface="Wingdings" pitchFamily="2" charset="2"/>
              <a:buNone/>
            </a:pPr>
            <a:r>
              <a:rPr lang="en-US" sz="2200" b="0">
                <a:solidFill>
                  <a:srgbClr val="FF3300"/>
                </a:solidFill>
              </a:rPr>
              <a:t>// Co the truy xuat Nguoi::HoTen va</a:t>
            </a:r>
          </a:p>
          <a:p>
            <a:pPr marL="342900" indent="-342900">
              <a:lnSpc>
                <a:spcPct val="120000"/>
              </a:lnSpc>
              <a:spcBef>
                <a:spcPct val="20000"/>
              </a:spcBef>
              <a:buFont typeface="Wingdings" pitchFamily="2" charset="2"/>
              <a:buNone/>
            </a:pPr>
            <a:r>
              <a:rPr lang="en-US" sz="2200" b="0">
                <a:solidFill>
                  <a:srgbClr val="FF3300"/>
                </a:solidFill>
              </a:rPr>
              <a:t>// Nguoi::NamSinh va SinhVien::MaSo</a:t>
            </a:r>
          </a:p>
        </p:txBody>
      </p:sp>
    </p:spTree>
    <p:extLst>
      <p:ext uri="{BB962C8B-B14F-4D97-AF65-F5344CB8AC3E}">
        <p14:creationId xmlns:p14="http://schemas.microsoft.com/office/powerpoint/2010/main" val="10298173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49</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Nguoi::Xuat()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"Nguoi, ho ten: " &lt;&lt; HoTen &lt;&lt; " sinh " &lt;&lt; 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&lt;&lt; ", ho ten: " &lt;&lt; HoTen; </a:t>
            </a:r>
          </a:p>
          <a:p>
            <a:pPr marL="342900" indent="-342900">
              <a:lnSpc>
                <a:spcPct val="105000"/>
              </a:lnSpc>
              <a:spcBef>
                <a:spcPct val="20000"/>
              </a:spcBef>
              <a:buFont typeface="Wingdings" pitchFamily="2" charset="2"/>
              <a:buNone/>
            </a:pPr>
            <a:r>
              <a:rPr lang="en-US" sz="2200" b="0">
                <a:solidFill>
                  <a:srgbClr val="000000"/>
                </a:solidFill>
              </a:rPr>
              <a:t>	// Ok: co quyen truy xuat, Nguoi::HoTen, Nguoi::NamSinh</a:t>
            </a:r>
          </a:p>
          <a:p>
            <a:pPr marL="342900" indent="-342900">
              <a:lnSpc>
                <a:spcPct val="105000"/>
              </a:lnSpc>
              <a:spcBef>
                <a:spcPct val="20000"/>
              </a:spcBef>
              <a:buFont typeface="Wingdings" pitchFamily="2" charset="2"/>
              <a:buNone/>
            </a:pPr>
            <a:r>
              <a:rPr lang="en-US" sz="2200" b="0">
                <a:solidFill>
                  <a:srgbClr val="000000"/>
                </a:solidFill>
              </a:rPr>
              <a:t>}</a:t>
            </a:r>
          </a:p>
          <a:p>
            <a:pPr marL="342900" indent="-342900">
              <a:lnSpc>
                <a:spcPct val="105000"/>
              </a:lnSpc>
              <a:spcBef>
                <a:spcPct val="20000"/>
              </a:spcBef>
              <a:buFont typeface="Wingdings" pitchFamily="2" charset="2"/>
              <a:buNone/>
            </a:pPr>
            <a:r>
              <a:rPr lang="en-US" sz="2200" b="0">
                <a:solidFill>
                  <a:srgbClr val="0000FF"/>
                </a:solidFill>
              </a:rPr>
              <a:t>void</a:t>
            </a:r>
            <a:r>
              <a:rPr lang="en-US" sz="2200" b="0">
                <a:solidFill>
                  <a:srgbClr val="000000"/>
                </a:solidFill>
              </a:rPr>
              <a:t> SinhVien::Xuat() </a:t>
            </a:r>
            <a:r>
              <a:rPr lang="en-US" sz="2200" b="0">
                <a:solidFill>
                  <a:srgbClr val="0000FF"/>
                </a:solidFill>
              </a:rPr>
              <a:t>const</a:t>
            </a:r>
            <a:r>
              <a:rPr lang="en-US" sz="2200" b="0">
                <a:solidFill>
                  <a:srgbClr val="000000"/>
                </a:solidFill>
              </a:rPr>
              <a:t> {</a:t>
            </a:r>
          </a:p>
          <a:p>
            <a:pPr marL="342900" indent="-342900">
              <a:lnSpc>
                <a:spcPct val="105000"/>
              </a:lnSpc>
              <a:spcBef>
                <a:spcPct val="20000"/>
              </a:spcBef>
              <a:buFont typeface="Wingdings" pitchFamily="2" charset="2"/>
              <a:buNone/>
            </a:pPr>
            <a:r>
              <a:rPr lang="en-US" sz="2200" b="0">
                <a:solidFill>
                  <a:srgbClr val="000000"/>
                </a:solidFill>
              </a:rPr>
              <a:t>	cout &lt;&lt; "Sinh vien, ma so: " &lt;&lt; MaSo </a:t>
            </a:r>
          </a:p>
          <a:p>
            <a:pPr marL="342900" indent="-342900">
              <a:lnSpc>
                <a:spcPct val="105000"/>
              </a:lnSpc>
              <a:spcBef>
                <a:spcPct val="20000"/>
              </a:spcBef>
              <a:buFont typeface="Wingdings" pitchFamily="2" charset="2"/>
              <a:buNone/>
            </a:pPr>
            <a:r>
              <a:rPr lang="en-US" sz="2200" b="0">
                <a:solidFill>
                  <a:srgbClr val="000000"/>
                </a:solidFill>
              </a:rPr>
              <a:t>	cout	 &lt;&lt; ", ho ten: " &lt;&lt; HoTen;</a:t>
            </a:r>
          </a:p>
          <a:p>
            <a:pPr marL="342900" indent="-342900">
              <a:lnSpc>
                <a:spcPct val="105000"/>
              </a:lnSpc>
              <a:spcBef>
                <a:spcPct val="20000"/>
              </a:spcBef>
              <a:buFont typeface="Wingdings" pitchFamily="2" charset="2"/>
              <a:buNone/>
            </a:pPr>
            <a:r>
              <a:rPr lang="en-US" sz="22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một (1-1)</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Ví dụ:</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a:t>
            </a:fld>
            <a:endParaRPr lang="en-US"/>
          </a:p>
        </p:txBody>
      </p:sp>
      <p:grpSp>
        <p:nvGrpSpPr>
          <p:cNvPr id="8" name="Group 7"/>
          <p:cNvGrpSpPr/>
          <p:nvPr/>
        </p:nvGrpSpPr>
        <p:grpSpPr>
          <a:xfrm>
            <a:off x="990600" y="2286000"/>
            <a:ext cx="6362700" cy="762000"/>
            <a:chOff x="2133600" y="4976648"/>
            <a:chExt cx="6362700" cy="762000"/>
          </a:xfrm>
        </p:grpSpPr>
        <p:sp>
          <p:nvSpPr>
            <p:cNvPr id="9" name="Rectangle 8"/>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10" name="Rectangle 9"/>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GIAOVIEN</a:t>
              </a:r>
            </a:p>
          </p:txBody>
        </p:sp>
        <p:cxnSp>
          <p:nvCxnSpPr>
            <p:cNvPr id="11" name="Straight Connector 10"/>
            <p:cNvCxnSpPr>
              <a:stCxn id="9" idx="3"/>
              <a:endCxn id="10"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191000" y="4976648"/>
              <a:ext cx="1828800" cy="461665"/>
            </a:xfrm>
            <a:prstGeom prst="rect">
              <a:avLst/>
            </a:prstGeom>
            <a:noFill/>
          </p:spPr>
          <p:txBody>
            <a:bodyPr wrap="square" rtlCol="0">
              <a:spAutoFit/>
            </a:bodyPr>
            <a:lstStyle/>
            <a:p>
              <a:pPr algn="ctr"/>
              <a:r>
                <a:rPr lang="en-US" sz="2400"/>
                <a:t>Chủ nhiệm</a:t>
              </a:r>
            </a:p>
          </p:txBody>
        </p:sp>
      </p:grpSp>
      <p:grpSp>
        <p:nvGrpSpPr>
          <p:cNvPr id="16" name="Group 15"/>
          <p:cNvGrpSpPr/>
          <p:nvPr/>
        </p:nvGrpSpPr>
        <p:grpSpPr>
          <a:xfrm>
            <a:off x="990600" y="3581400"/>
            <a:ext cx="6362700" cy="785648"/>
            <a:chOff x="2133600" y="4953000"/>
            <a:chExt cx="6362700" cy="785648"/>
          </a:xfrm>
        </p:grpSpPr>
        <p:sp>
          <p:nvSpPr>
            <p:cNvPr id="17" name="Rectangle 16"/>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VO</a:t>
              </a:r>
            </a:p>
          </p:txBody>
        </p:sp>
        <p:sp>
          <p:nvSpPr>
            <p:cNvPr id="18" name="Rectangle 17"/>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CHONG</a:t>
              </a:r>
            </a:p>
          </p:txBody>
        </p:sp>
        <p:cxnSp>
          <p:nvCxnSpPr>
            <p:cNvPr id="19" name="Straight Connector 18"/>
            <p:cNvCxnSpPr>
              <a:stCxn id="17" idx="3"/>
              <a:endCxn id="18"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4191000" y="4953000"/>
              <a:ext cx="1828800" cy="461665"/>
            </a:xfrm>
            <a:prstGeom prst="rect">
              <a:avLst/>
            </a:prstGeom>
            <a:noFill/>
          </p:spPr>
          <p:txBody>
            <a:bodyPr wrap="square" rtlCol="0">
              <a:spAutoFit/>
            </a:bodyPr>
            <a:lstStyle/>
            <a:p>
              <a:pPr algn="ctr"/>
              <a:r>
                <a:rPr lang="en-US" sz="2400"/>
                <a:t>Hôn nhân</a:t>
              </a:r>
            </a:p>
          </p:txBody>
        </p:sp>
      </p:grpSp>
      <p:grpSp>
        <p:nvGrpSpPr>
          <p:cNvPr id="21" name="Group 20"/>
          <p:cNvGrpSpPr/>
          <p:nvPr/>
        </p:nvGrpSpPr>
        <p:grpSpPr>
          <a:xfrm>
            <a:off x="990600" y="5029200"/>
            <a:ext cx="6362700" cy="762000"/>
            <a:chOff x="2133600" y="4976648"/>
            <a:chExt cx="6362700" cy="762000"/>
          </a:xfrm>
        </p:grpSpPr>
        <p:sp>
          <p:nvSpPr>
            <p:cNvPr id="22" name="Rectangle 21"/>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COUNTRY</a:t>
              </a:r>
            </a:p>
          </p:txBody>
        </p:sp>
        <p:sp>
          <p:nvSpPr>
            <p:cNvPr id="23" name="Rectangle 22"/>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CAPITAL</a:t>
              </a:r>
            </a:p>
          </p:txBody>
        </p:sp>
        <p:cxnSp>
          <p:nvCxnSpPr>
            <p:cNvPr id="24" name="Straight Connector 23"/>
            <p:cNvCxnSpPr>
              <a:stCxn id="22" idx="3"/>
              <a:endCxn id="23"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343400" y="4976648"/>
              <a:ext cx="1676400" cy="461665"/>
            </a:xfrm>
            <a:prstGeom prst="rect">
              <a:avLst/>
            </a:prstGeom>
            <a:noFill/>
          </p:spPr>
          <p:txBody>
            <a:bodyPr wrap="square" rtlCol="0">
              <a:spAutoFit/>
            </a:bodyPr>
            <a:lstStyle/>
            <a:p>
              <a:pPr algn="ctr"/>
              <a:r>
                <a:rPr lang="en-US" sz="2400"/>
                <a:t>Có</a:t>
              </a:r>
            </a:p>
          </p:txBody>
        </p:sp>
      </p:grpSp>
    </p:spTree>
    <p:extLst>
      <p:ext uri="{BB962C8B-B14F-4D97-AF65-F5344CB8AC3E}">
        <p14:creationId xmlns:p14="http://schemas.microsoft.com/office/powerpoint/2010/main" val="150372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Thuộc tính protected</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Là cách để </a:t>
            </a:r>
            <a:r>
              <a:rPr lang="vi-VN" sz="2800">
                <a:solidFill>
                  <a:srgbClr val="0070C0"/>
                </a:solidFill>
                <a:latin typeface="Arial" pitchFamily="34" charset="0"/>
                <a:cs typeface="Arial" pitchFamily="34" charset="0"/>
              </a:rPr>
              <a:t>tránh phải sửa đổi lớp cơ sở </a:t>
            </a:r>
            <a:r>
              <a:rPr lang="vi-VN" sz="2800">
                <a:solidFill>
                  <a:schemeClr val="tx1">
                    <a:lumMod val="95000"/>
                    <a:lumOff val="5000"/>
                  </a:schemeClr>
                </a:solidFill>
                <a:latin typeface="Arial" pitchFamily="34" charset="0"/>
                <a:cs typeface="Arial" pitchFamily="34" charset="0"/>
              </a:rPr>
              <a:t>khi có lớp con mới hình thành </a:t>
            </a:r>
            <a:r>
              <a:rPr lang="en-US" sz="2800">
                <a:solidFill>
                  <a:schemeClr val="tx1">
                    <a:lumMod val="95000"/>
                    <a:lumOff val="5000"/>
                  </a:schemeClr>
                </a:solidFill>
                <a:latin typeface="Arial" pitchFamily="34" charset="0"/>
                <a:cs typeface="Arial" pitchFamily="34" charset="0"/>
                <a:sym typeface="Wingdings" pitchFamily="2" charset="2"/>
              </a:rPr>
              <a:t></a:t>
            </a:r>
            <a:r>
              <a:rPr lang="vi-VN" sz="2800">
                <a:solidFill>
                  <a:schemeClr val="tx1">
                    <a:lumMod val="95000"/>
                    <a:lumOff val="5000"/>
                  </a:schemeClr>
                </a:solidFill>
                <a:latin typeface="Arial" pitchFamily="34" charset="0"/>
                <a:cs typeface="Arial" pitchFamily="34" charset="0"/>
              </a:rPr>
              <a:t>Đảm bảo tính đóng gói.</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Thông thường ta dùng thuộc tính </a:t>
            </a:r>
            <a:r>
              <a:rPr lang="vi-VN" sz="2800">
                <a:solidFill>
                  <a:srgbClr val="0000FF"/>
                </a:solidFill>
                <a:latin typeface="Arial" pitchFamily="34" charset="0"/>
                <a:cs typeface="Arial" pitchFamily="34" charset="0"/>
              </a:rPr>
              <a:t>protected</a:t>
            </a:r>
            <a:r>
              <a:rPr lang="vi-VN" sz="2800">
                <a:solidFill>
                  <a:schemeClr val="tx1">
                    <a:lumMod val="95000"/>
                    <a:lumOff val="5000"/>
                  </a:schemeClr>
                </a:solidFill>
                <a:latin typeface="Arial" pitchFamily="34" charset="0"/>
                <a:cs typeface="Arial" pitchFamily="34" charset="0"/>
              </a:rPr>
              <a:t> cho </a:t>
            </a:r>
            <a:r>
              <a:rPr lang="vi-VN" sz="2800">
                <a:solidFill>
                  <a:srgbClr val="0000FF"/>
                </a:solidFill>
                <a:latin typeface="Arial" pitchFamily="34" charset="0"/>
                <a:cs typeface="Arial" pitchFamily="34" charset="0"/>
              </a:rPr>
              <a:t>thành phần dữ liệu </a:t>
            </a:r>
            <a:r>
              <a:rPr lang="vi-VN" sz="2800">
                <a:solidFill>
                  <a:schemeClr val="tx1">
                    <a:lumMod val="95000"/>
                    <a:lumOff val="5000"/>
                  </a:schemeClr>
                </a:solidFill>
                <a:latin typeface="Arial" pitchFamily="34" charset="0"/>
                <a:cs typeface="Arial" pitchFamily="34" charset="0"/>
              </a:rPr>
              <a:t>và </a:t>
            </a:r>
            <a:r>
              <a:rPr lang="vi-VN" sz="2800">
                <a:solidFill>
                  <a:srgbClr val="FF3300"/>
                </a:solidFill>
                <a:latin typeface="Arial" pitchFamily="34" charset="0"/>
                <a:cs typeface="Arial" pitchFamily="34" charset="0"/>
              </a:rPr>
              <a:t>public</a:t>
            </a:r>
            <a:r>
              <a:rPr lang="vi-VN" sz="2800">
                <a:solidFill>
                  <a:schemeClr val="tx1">
                    <a:lumMod val="95000"/>
                    <a:lumOff val="5000"/>
                  </a:schemeClr>
                </a:solidFill>
                <a:latin typeface="Arial" pitchFamily="34" charset="0"/>
                <a:cs typeface="Arial" pitchFamily="34" charset="0"/>
              </a:rPr>
              <a:t> cho </a:t>
            </a:r>
            <a:r>
              <a:rPr lang="vi-VN" sz="2800">
                <a:solidFill>
                  <a:srgbClr val="FF3300"/>
                </a:solidFill>
                <a:latin typeface="Arial" pitchFamily="34" charset="0"/>
                <a:cs typeface="Arial" pitchFamily="34" charset="0"/>
              </a:rPr>
              <a:t>thành phần phương thức</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Tóm tại, thành phần có thuộc tính protected chỉ cho phép những lớp con kế thừa được phép sử dụng.</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50</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Truy xuất theo chiều ngang</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Thành phần </a:t>
            </a:r>
            <a:r>
              <a:rPr lang="vi-VN" sz="2800">
                <a:solidFill>
                  <a:srgbClr val="FF3300"/>
                </a:solidFill>
                <a:latin typeface="Arial" pitchFamily="34" charset="0"/>
                <a:cs typeface="Arial" pitchFamily="34" charset="0"/>
              </a:rPr>
              <a:t>protected và public </a:t>
            </a:r>
            <a:r>
              <a:rPr lang="vi-VN" sz="2800">
                <a:solidFill>
                  <a:schemeClr val="tx1">
                    <a:lumMod val="95000"/>
                    <a:lumOff val="5000"/>
                  </a:schemeClr>
                </a:solidFill>
                <a:latin typeface="Arial" pitchFamily="34" charset="0"/>
                <a:cs typeface="Arial" pitchFamily="34" charset="0"/>
              </a:rPr>
              <a:t>của lớp khi đã kế thừa xuống lớp con thì thế giới </a:t>
            </a:r>
            <a:r>
              <a:rPr lang="vi-VN" sz="2800">
                <a:solidFill>
                  <a:srgbClr val="0070C0"/>
                </a:solidFill>
                <a:latin typeface="Arial" pitchFamily="34" charset="0"/>
                <a:cs typeface="Arial" pitchFamily="34" charset="0"/>
              </a:rPr>
              <a:t>bên ngoài có quyền truy xuất</a:t>
            </a:r>
            <a:r>
              <a:rPr lang="vi-VN" sz="2800">
                <a:solidFill>
                  <a:schemeClr val="tx1">
                    <a:lumMod val="95000"/>
                    <a:lumOff val="5000"/>
                  </a:schemeClr>
                </a:solidFill>
                <a:latin typeface="Arial" pitchFamily="34" charset="0"/>
                <a:cs typeface="Arial" pitchFamily="34" charset="0"/>
              </a:rPr>
              <a:t> thông qua đối tượng thuộc lớp con hay không?</a:t>
            </a:r>
          </a:p>
          <a:p>
            <a:pPr lvl="1" algn="just">
              <a:lnSpc>
                <a:spcPct val="130000"/>
              </a:lnSpc>
              <a:spcBef>
                <a:spcPts val="300"/>
              </a:spcBef>
              <a:spcAft>
                <a:spcPts val="300"/>
              </a:spcAft>
              <a:buFont typeface="Wingdings" pitchFamily="2" charset="2"/>
              <a:buChar char="§"/>
            </a:pPr>
            <a:r>
              <a:rPr lang="vi-VN">
                <a:solidFill>
                  <a:schemeClr val="tx1">
                    <a:lumMod val="95000"/>
                    <a:lumOff val="5000"/>
                  </a:schemeClr>
                </a:solidFill>
                <a:latin typeface="Arial" pitchFamily="34" charset="0"/>
                <a:cs typeface="Arial" pitchFamily="34" charset="0"/>
              </a:rPr>
              <a:t>Điều này hoàn toàn do lớp con quyết định bằng </a:t>
            </a:r>
            <a:r>
              <a:rPr lang="en-US">
                <a:solidFill>
                  <a:srgbClr val="FF3300"/>
                </a:solidFill>
                <a:latin typeface="Arial" pitchFamily="34" charset="0"/>
                <a:cs typeface="Arial" pitchFamily="34" charset="0"/>
              </a:rPr>
              <a:t>phạm vi </a:t>
            </a:r>
            <a:r>
              <a:rPr lang="vi-VN">
                <a:solidFill>
                  <a:srgbClr val="FF3300"/>
                </a:solidFill>
                <a:latin typeface="Arial" pitchFamily="34" charset="0"/>
                <a:cs typeface="Arial" pitchFamily="34" charset="0"/>
              </a:rPr>
              <a:t>kế thừa</a:t>
            </a:r>
            <a:r>
              <a:rPr lang="en-US">
                <a:solidFill>
                  <a:srgbClr val="FF3300"/>
                </a:solidFill>
                <a:latin typeface="Arial" pitchFamily="34" charset="0"/>
                <a:cs typeface="Arial" pitchFamily="34" charset="0"/>
              </a:rPr>
              <a:t>:</a:t>
            </a:r>
            <a:r>
              <a:rPr lang="vi-VN">
                <a:solidFill>
                  <a:schemeClr val="tx1">
                    <a:lumMod val="95000"/>
                    <a:lumOff val="5000"/>
                  </a:schemeClr>
                </a:solidFill>
                <a:latin typeface="Arial" pitchFamily="34" charset="0"/>
                <a:cs typeface="Arial" pitchFamily="34" charset="0"/>
              </a:rPr>
              <a:t> </a:t>
            </a:r>
            <a:r>
              <a:rPr lang="vi-VN">
                <a:solidFill>
                  <a:srgbClr val="0066FF"/>
                </a:solidFill>
                <a:latin typeface="Arial" pitchFamily="34" charset="0"/>
                <a:cs typeface="Arial" pitchFamily="34" charset="0"/>
              </a:rPr>
              <a:t>Kế thừa public, Kế thừa protected, Kế thừa private</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51</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a:effectLst>
                  <a:outerShdw blurRad="38100" dist="38100" dir="2700000" algn="tl">
                    <a:srgbClr val="000000">
                      <a:alpha val="43137"/>
                    </a:srgbClr>
                  </a:outerShdw>
                </a:effectLst>
                <a:latin typeface="Arial" pitchFamily="34" charset="0"/>
                <a:cs typeface="Arial" pitchFamily="34" charset="0"/>
              </a:rPr>
              <a:t>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52</a:t>
            </a:fld>
            <a:endParaRPr lang="en-US"/>
          </a:p>
        </p:txBody>
      </p:sp>
      <p:grpSp>
        <p:nvGrpSpPr>
          <p:cNvPr id="8" name="Group 35"/>
          <p:cNvGrpSpPr>
            <a:grpSpLocks/>
          </p:cNvGrpSpPr>
          <p:nvPr/>
        </p:nvGrpSpPr>
        <p:grpSpPr bwMode="auto">
          <a:xfrm>
            <a:off x="3657600" y="1676400"/>
            <a:ext cx="1066800" cy="1524000"/>
            <a:chOff x="2160" y="960"/>
            <a:chExt cx="672" cy="960"/>
          </a:xfrm>
        </p:grpSpPr>
        <p:sp>
          <p:nvSpPr>
            <p:cNvPr id="9" name="Rectangle 36"/>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0" name="Line 37"/>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1" name="Line 38"/>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2" name="Group 39"/>
          <p:cNvGrpSpPr>
            <a:grpSpLocks/>
          </p:cNvGrpSpPr>
          <p:nvPr/>
        </p:nvGrpSpPr>
        <p:grpSpPr bwMode="auto">
          <a:xfrm>
            <a:off x="1371600" y="4191000"/>
            <a:ext cx="1066800" cy="1524000"/>
            <a:chOff x="2160" y="960"/>
            <a:chExt cx="672" cy="960"/>
          </a:xfrm>
        </p:grpSpPr>
        <p:sp>
          <p:nvSpPr>
            <p:cNvPr id="13" name="Rectangle 40"/>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4" name="Line 41"/>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5" name="Line 42"/>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16" name="Group 43"/>
          <p:cNvGrpSpPr>
            <a:grpSpLocks/>
          </p:cNvGrpSpPr>
          <p:nvPr/>
        </p:nvGrpSpPr>
        <p:grpSpPr bwMode="auto">
          <a:xfrm>
            <a:off x="3810000" y="4114800"/>
            <a:ext cx="1066800" cy="1524000"/>
            <a:chOff x="2160" y="960"/>
            <a:chExt cx="672" cy="960"/>
          </a:xfrm>
        </p:grpSpPr>
        <p:sp>
          <p:nvSpPr>
            <p:cNvPr id="17" name="Rectangle 44"/>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18" name="Line 45"/>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19" name="Line 46"/>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grpSp>
        <p:nvGrpSpPr>
          <p:cNvPr id="20" name="Group 47"/>
          <p:cNvGrpSpPr>
            <a:grpSpLocks/>
          </p:cNvGrpSpPr>
          <p:nvPr/>
        </p:nvGrpSpPr>
        <p:grpSpPr bwMode="auto">
          <a:xfrm>
            <a:off x="6324600" y="4343400"/>
            <a:ext cx="1066800" cy="1524000"/>
            <a:chOff x="2160" y="960"/>
            <a:chExt cx="672" cy="960"/>
          </a:xfrm>
        </p:grpSpPr>
        <p:sp>
          <p:nvSpPr>
            <p:cNvPr id="21" name="Rectangle 48"/>
            <p:cNvSpPr>
              <a:spLocks noChangeArrowheads="1"/>
            </p:cNvSpPr>
            <p:nvPr/>
          </p:nvSpPr>
          <p:spPr bwMode="auto">
            <a:xfrm>
              <a:off x="2160" y="960"/>
              <a:ext cx="672" cy="960"/>
            </a:xfrm>
            <a:prstGeom prst="rect">
              <a:avLst/>
            </a:prstGeom>
            <a:noFill/>
            <a:ln w="38100">
              <a:solidFill>
                <a:schemeClr val="tx2"/>
              </a:solidFill>
              <a:miter lim="800000"/>
              <a:headEnd type="none" w="sm" len="sm"/>
              <a:tailEnd type="none" w="lg" len="lg"/>
            </a:ln>
          </p:spPr>
          <p:txBody>
            <a:bodyPr wrap="none" lIns="93600" tIns="46800" rIns="93600" bIns="46800" anchor="ctr">
              <a:spAutoFit/>
            </a:bodyPr>
            <a:lstStyle/>
            <a:p>
              <a:endParaRPr lang="en-US"/>
            </a:p>
          </p:txBody>
        </p:sp>
        <p:sp>
          <p:nvSpPr>
            <p:cNvPr id="22" name="Line 49"/>
            <p:cNvSpPr>
              <a:spLocks noChangeShapeType="1"/>
            </p:cNvSpPr>
            <p:nvPr/>
          </p:nvSpPr>
          <p:spPr bwMode="auto">
            <a:xfrm>
              <a:off x="2160" y="1248"/>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sp>
          <p:nvSpPr>
            <p:cNvPr id="23" name="Line 50"/>
            <p:cNvSpPr>
              <a:spLocks noChangeShapeType="1"/>
            </p:cNvSpPr>
            <p:nvPr/>
          </p:nvSpPr>
          <p:spPr bwMode="auto">
            <a:xfrm>
              <a:off x="2160" y="1584"/>
              <a:ext cx="672" cy="0"/>
            </a:xfrm>
            <a:prstGeom prst="line">
              <a:avLst/>
            </a:prstGeom>
            <a:noFill/>
            <a:ln w="38100">
              <a:solidFill>
                <a:schemeClr val="tx2"/>
              </a:solidFill>
              <a:round/>
              <a:headEnd type="none" w="sm" len="sm"/>
              <a:tailEnd type="none" w="lg" len="lg"/>
            </a:ln>
          </p:spPr>
          <p:txBody>
            <a:bodyPr wrap="none" lIns="93600" tIns="46800" rIns="93600" bIns="46800" anchor="ctr">
              <a:spAutoFit/>
            </a:bodyPr>
            <a:lstStyle/>
            <a:p>
              <a:endParaRPr lang="en-US"/>
            </a:p>
          </p:txBody>
        </p:sp>
      </p:grpSp>
      <p:sp>
        <p:nvSpPr>
          <p:cNvPr id="24" name="Text Box 52"/>
          <p:cNvSpPr txBox="1">
            <a:spLocks noChangeArrowheads="1"/>
          </p:cNvSpPr>
          <p:nvPr/>
        </p:nvSpPr>
        <p:spPr bwMode="auto">
          <a:xfrm>
            <a:off x="3733800" y="1752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rgbClr val="0000FF"/>
                </a:solidFill>
                <a:latin typeface="Sylfaen" pitchFamily="18" charset="0"/>
              </a:rPr>
              <a:t>private</a:t>
            </a:r>
          </a:p>
        </p:txBody>
      </p:sp>
      <p:sp>
        <p:nvSpPr>
          <p:cNvPr id="25" name="Text Box 53"/>
          <p:cNvSpPr txBox="1">
            <a:spLocks noChangeArrowheads="1"/>
          </p:cNvSpPr>
          <p:nvPr/>
        </p:nvSpPr>
        <p:spPr bwMode="auto">
          <a:xfrm>
            <a:off x="38862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6" name="Text Box 54"/>
          <p:cNvSpPr txBox="1">
            <a:spLocks noChangeArrowheads="1"/>
          </p:cNvSpPr>
          <p:nvPr/>
        </p:nvSpPr>
        <p:spPr bwMode="auto">
          <a:xfrm>
            <a:off x="1447800" y="41910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7" name="Text Box 55"/>
          <p:cNvSpPr txBox="1">
            <a:spLocks noChangeArrowheads="1"/>
          </p:cNvSpPr>
          <p:nvPr/>
        </p:nvSpPr>
        <p:spPr bwMode="auto">
          <a:xfrm>
            <a:off x="6400800" y="4419600"/>
            <a:ext cx="940837"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private</a:t>
            </a:r>
          </a:p>
        </p:txBody>
      </p:sp>
      <p:sp>
        <p:nvSpPr>
          <p:cNvPr id="28" name="Text Box 56"/>
          <p:cNvSpPr txBox="1">
            <a:spLocks noChangeArrowheads="1"/>
          </p:cNvSpPr>
          <p:nvPr/>
        </p:nvSpPr>
        <p:spPr bwMode="auto">
          <a:xfrm>
            <a:off x="3581400" y="2209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29" name="Text Box 57"/>
          <p:cNvSpPr txBox="1">
            <a:spLocks noChangeArrowheads="1"/>
          </p:cNvSpPr>
          <p:nvPr/>
        </p:nvSpPr>
        <p:spPr bwMode="auto">
          <a:xfrm>
            <a:off x="6248400" y="48768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0" name="Text Box 58"/>
          <p:cNvSpPr txBox="1">
            <a:spLocks noChangeArrowheads="1"/>
          </p:cNvSpPr>
          <p:nvPr/>
        </p:nvSpPr>
        <p:spPr bwMode="auto">
          <a:xfrm>
            <a:off x="1295400" y="47244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1" name="Text Box 59"/>
          <p:cNvSpPr txBox="1">
            <a:spLocks noChangeArrowheads="1"/>
          </p:cNvSpPr>
          <p:nvPr/>
        </p:nvSpPr>
        <p:spPr bwMode="auto">
          <a:xfrm>
            <a:off x="3733800" y="4648200"/>
            <a:ext cx="1203729"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protected</a:t>
            </a:r>
          </a:p>
        </p:txBody>
      </p:sp>
      <p:sp>
        <p:nvSpPr>
          <p:cNvPr id="32" name="Text Box 60"/>
          <p:cNvSpPr txBox="1">
            <a:spLocks noChangeArrowheads="1"/>
          </p:cNvSpPr>
          <p:nvPr/>
        </p:nvSpPr>
        <p:spPr bwMode="auto">
          <a:xfrm>
            <a:off x="3733800" y="2743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3" name="Text Box 61"/>
          <p:cNvSpPr txBox="1">
            <a:spLocks noChangeArrowheads="1"/>
          </p:cNvSpPr>
          <p:nvPr/>
        </p:nvSpPr>
        <p:spPr bwMode="auto">
          <a:xfrm>
            <a:off x="6400800" y="54102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4" name="Text Box 62"/>
          <p:cNvSpPr txBox="1">
            <a:spLocks noChangeArrowheads="1"/>
          </p:cNvSpPr>
          <p:nvPr/>
        </p:nvSpPr>
        <p:spPr bwMode="auto">
          <a:xfrm>
            <a:off x="3962400" y="51816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5" name="Text Box 63"/>
          <p:cNvSpPr txBox="1">
            <a:spLocks noChangeArrowheads="1"/>
          </p:cNvSpPr>
          <p:nvPr/>
        </p:nvSpPr>
        <p:spPr bwMode="auto">
          <a:xfrm>
            <a:off x="1524000" y="5257800"/>
            <a:ext cx="859083" cy="402291"/>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b="0">
                <a:solidFill>
                  <a:schemeClr val="tx2"/>
                </a:solidFill>
                <a:latin typeface="Sylfaen" pitchFamily="18" charset="0"/>
              </a:rPr>
              <a:t>public</a:t>
            </a:r>
          </a:p>
        </p:txBody>
      </p:sp>
      <p:sp>
        <p:nvSpPr>
          <p:cNvPr id="36" name="Text Box 64"/>
          <p:cNvSpPr txBox="1">
            <a:spLocks noChangeArrowheads="1"/>
          </p:cNvSpPr>
          <p:nvPr/>
        </p:nvSpPr>
        <p:spPr bwMode="auto">
          <a:xfrm>
            <a:off x="1219200" y="3595688"/>
            <a:ext cx="150495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D1: public B</a:t>
            </a:r>
          </a:p>
        </p:txBody>
      </p:sp>
      <p:sp>
        <p:nvSpPr>
          <p:cNvPr id="37" name="Text Box 65"/>
          <p:cNvSpPr txBox="1">
            <a:spLocks noChangeArrowheads="1"/>
          </p:cNvSpPr>
          <p:nvPr/>
        </p:nvSpPr>
        <p:spPr bwMode="auto">
          <a:xfrm>
            <a:off x="5867400" y="3900488"/>
            <a:ext cx="1851025"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a:solidFill>
                  <a:srgbClr val="FF0303"/>
                </a:solidFill>
                <a:latin typeface="Sylfaen" pitchFamily="18" charset="0"/>
              </a:rPr>
              <a:t>D3: protected B</a:t>
            </a:r>
          </a:p>
        </p:txBody>
      </p:sp>
      <p:sp>
        <p:nvSpPr>
          <p:cNvPr id="38" name="Text Box 66"/>
          <p:cNvSpPr txBox="1">
            <a:spLocks noChangeArrowheads="1"/>
          </p:cNvSpPr>
          <p:nvPr/>
        </p:nvSpPr>
        <p:spPr bwMode="auto">
          <a:xfrm>
            <a:off x="3505200" y="3581400"/>
            <a:ext cx="1587500" cy="396875"/>
          </a:xfrm>
          <a:prstGeom prst="rect">
            <a:avLst/>
          </a:prstGeom>
          <a:noFill/>
          <a:ln w="38100">
            <a:noFill/>
            <a:miter lim="800000"/>
            <a:headEnd type="none" w="sm" len="sm"/>
            <a:tailEnd type="none" w="lg" len="lg"/>
          </a:ln>
        </p:spPr>
        <p:txBody>
          <a:bodyPr wrap="none" lIns="93600" tIns="46800" rIns="93600" bIns="46800">
            <a:spAutoFit/>
          </a:bodyPr>
          <a:lstStyle/>
          <a:p>
            <a:pPr eaLnBrk="0" hangingPunct="0">
              <a:spcBef>
                <a:spcPct val="50000"/>
              </a:spcBef>
            </a:pPr>
            <a:r>
              <a:rPr lang="th-TH" sz="2000" b="1" dirty="0">
                <a:solidFill>
                  <a:srgbClr val="FF0303"/>
                </a:solidFill>
                <a:latin typeface="Sylfaen" pitchFamily="18" charset="0"/>
              </a:rPr>
              <a:t>D2: private B</a:t>
            </a:r>
          </a:p>
        </p:txBody>
      </p:sp>
      <p:sp>
        <p:nvSpPr>
          <p:cNvPr id="39" name="Freeform 67"/>
          <p:cNvSpPr>
            <a:spLocks/>
          </p:cNvSpPr>
          <p:nvPr/>
        </p:nvSpPr>
        <p:spPr bwMode="auto">
          <a:xfrm>
            <a:off x="762000" y="2286000"/>
            <a:ext cx="2895600" cy="2743200"/>
          </a:xfrm>
          <a:custGeom>
            <a:avLst/>
            <a:gdLst>
              <a:gd name="T0" fmla="*/ 2895600 w 2208"/>
              <a:gd name="T1" fmla="*/ 0 h 1760"/>
              <a:gd name="T2" fmla="*/ 440635 w 2208"/>
              <a:gd name="T3" fmla="*/ 598516 h 1760"/>
              <a:gd name="T4" fmla="*/ 251791 w 2208"/>
              <a:gd name="T5" fmla="*/ 2394066 h 1760"/>
              <a:gd name="T6" fmla="*/ 629478 w 2208"/>
              <a:gd name="T7" fmla="*/ 2693324 h 1760"/>
              <a:gd name="T8" fmla="*/ 0 60000 65536"/>
              <a:gd name="T9" fmla="*/ 0 60000 65536"/>
              <a:gd name="T10" fmla="*/ 0 60000 65536"/>
              <a:gd name="T11" fmla="*/ 0 60000 65536"/>
              <a:gd name="T12" fmla="*/ 0 w 2208"/>
              <a:gd name="T13" fmla="*/ 0 h 1760"/>
              <a:gd name="T14" fmla="*/ 2208 w 2208"/>
              <a:gd name="T15" fmla="*/ 1760 h 1760"/>
            </a:gdLst>
            <a:ahLst/>
            <a:cxnLst>
              <a:cxn ang="T8">
                <a:pos x="T0" y="T1"/>
              </a:cxn>
              <a:cxn ang="T9">
                <a:pos x="T2" y="T3"/>
              </a:cxn>
              <a:cxn ang="T10">
                <a:pos x="T4" y="T5"/>
              </a:cxn>
              <a:cxn ang="T11">
                <a:pos x="T6" y="T7"/>
              </a:cxn>
            </a:cxnLst>
            <a:rect l="T12" t="T13" r="T14" b="T15"/>
            <a:pathLst>
              <a:path w="2208" h="1760">
                <a:moveTo>
                  <a:pt x="2208" y="0"/>
                </a:moveTo>
                <a:cubicBezTo>
                  <a:pt x="1440" y="64"/>
                  <a:pt x="672" y="128"/>
                  <a:pt x="336" y="384"/>
                </a:cubicBezTo>
                <a:cubicBezTo>
                  <a:pt x="0" y="640"/>
                  <a:pt x="168" y="1312"/>
                  <a:pt x="192" y="1536"/>
                </a:cubicBezTo>
                <a:cubicBezTo>
                  <a:pt x="216" y="1760"/>
                  <a:pt x="432" y="1696"/>
                  <a:pt x="480" y="172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0" name="Freeform 68"/>
          <p:cNvSpPr>
            <a:spLocks/>
          </p:cNvSpPr>
          <p:nvPr/>
        </p:nvSpPr>
        <p:spPr bwMode="auto">
          <a:xfrm>
            <a:off x="4724400" y="2438400"/>
            <a:ext cx="990600" cy="1905000"/>
          </a:xfrm>
          <a:custGeom>
            <a:avLst/>
            <a:gdLst>
              <a:gd name="T0" fmla="*/ 0 w 792"/>
              <a:gd name="T1" fmla="*/ 0 h 1248"/>
              <a:gd name="T2" fmla="*/ 960582 w 792"/>
              <a:gd name="T3" fmla="*/ 439615 h 1248"/>
              <a:gd name="T4" fmla="*/ 180109 w 792"/>
              <a:gd name="T5" fmla="*/ 1905000 h 1248"/>
              <a:gd name="T6" fmla="*/ 0 60000 65536"/>
              <a:gd name="T7" fmla="*/ 0 60000 65536"/>
              <a:gd name="T8" fmla="*/ 0 60000 65536"/>
              <a:gd name="T9" fmla="*/ 0 w 792"/>
              <a:gd name="T10" fmla="*/ 0 h 1248"/>
              <a:gd name="T11" fmla="*/ 792 w 792"/>
              <a:gd name="T12" fmla="*/ 1248 h 1248"/>
            </a:gdLst>
            <a:ahLst/>
            <a:cxnLst>
              <a:cxn ang="T6">
                <a:pos x="T0" y="T1"/>
              </a:cxn>
              <a:cxn ang="T7">
                <a:pos x="T2" y="T3"/>
              </a:cxn>
              <a:cxn ang="T8">
                <a:pos x="T4" y="T5"/>
              </a:cxn>
            </a:cxnLst>
            <a:rect l="T9" t="T10" r="T11" b="T12"/>
            <a:pathLst>
              <a:path w="792" h="1248">
                <a:moveTo>
                  <a:pt x="0" y="0"/>
                </a:moveTo>
                <a:cubicBezTo>
                  <a:pt x="372" y="40"/>
                  <a:pt x="744" y="80"/>
                  <a:pt x="768" y="288"/>
                </a:cubicBezTo>
                <a:cubicBezTo>
                  <a:pt x="792" y="496"/>
                  <a:pt x="468" y="872"/>
                  <a:pt x="144" y="1248"/>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1" name="Freeform 69"/>
          <p:cNvSpPr>
            <a:spLocks/>
          </p:cNvSpPr>
          <p:nvPr/>
        </p:nvSpPr>
        <p:spPr bwMode="auto">
          <a:xfrm>
            <a:off x="4724400" y="2286000"/>
            <a:ext cx="3810000" cy="2667000"/>
          </a:xfrm>
          <a:custGeom>
            <a:avLst/>
            <a:gdLst>
              <a:gd name="T0" fmla="*/ 0 w 2992"/>
              <a:gd name="T1" fmla="*/ 0 h 1776"/>
              <a:gd name="T2" fmla="*/ 3361765 w 2992"/>
              <a:gd name="T3" fmla="*/ 576649 h 1776"/>
              <a:gd name="T4" fmla="*/ 2689412 w 2992"/>
              <a:gd name="T5" fmla="*/ 2667000 h 1776"/>
              <a:gd name="T6" fmla="*/ 0 60000 65536"/>
              <a:gd name="T7" fmla="*/ 0 60000 65536"/>
              <a:gd name="T8" fmla="*/ 0 60000 65536"/>
              <a:gd name="T9" fmla="*/ 0 w 2992"/>
              <a:gd name="T10" fmla="*/ 0 h 1776"/>
              <a:gd name="T11" fmla="*/ 2992 w 2992"/>
              <a:gd name="T12" fmla="*/ 1776 h 1776"/>
            </a:gdLst>
            <a:ahLst/>
            <a:cxnLst>
              <a:cxn ang="T6">
                <a:pos x="T0" y="T1"/>
              </a:cxn>
              <a:cxn ang="T7">
                <a:pos x="T2" y="T3"/>
              </a:cxn>
              <a:cxn ang="T8">
                <a:pos x="T4" y="T5"/>
              </a:cxn>
            </a:cxnLst>
            <a:rect l="T9" t="T10" r="T11" b="T12"/>
            <a:pathLst>
              <a:path w="2992" h="1776">
                <a:moveTo>
                  <a:pt x="0" y="0"/>
                </a:moveTo>
                <a:cubicBezTo>
                  <a:pt x="1144" y="44"/>
                  <a:pt x="2288" y="88"/>
                  <a:pt x="2640" y="384"/>
                </a:cubicBezTo>
                <a:cubicBezTo>
                  <a:pt x="2992" y="680"/>
                  <a:pt x="2552" y="1228"/>
                  <a:pt x="2112" y="1776"/>
                </a:cubicBezTo>
              </a:path>
            </a:pathLst>
          </a:custGeom>
          <a:noFill/>
          <a:ln w="38100" cap="flat" cmpd="sng">
            <a:solidFill>
              <a:schemeClr val="tx1"/>
            </a:solidFill>
            <a:prstDash val="solid"/>
            <a:round/>
            <a:headEnd type="none" w="sm" len="sm"/>
            <a:tailEnd type="stealth" w="lg" len="lg"/>
          </a:ln>
        </p:spPr>
        <p:txBody>
          <a:bodyPr lIns="93600" tIns="46800" rIns="93600" bIns="46800" anchor="ctr">
            <a:spAutoFit/>
          </a:bodyPr>
          <a:lstStyle/>
          <a:p>
            <a:endParaRPr lang="en-US"/>
          </a:p>
        </p:txBody>
      </p:sp>
      <p:sp>
        <p:nvSpPr>
          <p:cNvPr id="42" name="Freeform 70"/>
          <p:cNvSpPr>
            <a:spLocks/>
          </p:cNvSpPr>
          <p:nvPr/>
        </p:nvSpPr>
        <p:spPr bwMode="auto">
          <a:xfrm>
            <a:off x="4724400" y="3048000"/>
            <a:ext cx="990600" cy="1447800"/>
          </a:xfrm>
          <a:custGeom>
            <a:avLst/>
            <a:gdLst>
              <a:gd name="T0" fmla="*/ 0 w 936"/>
              <a:gd name="T1" fmla="*/ 0 h 864"/>
              <a:gd name="T2" fmla="*/ 965200 w 936"/>
              <a:gd name="T3" fmla="*/ 965200 h 864"/>
              <a:gd name="T4" fmla="*/ 152400 w 936"/>
              <a:gd name="T5" fmla="*/ 1447800 h 864"/>
              <a:gd name="T6" fmla="*/ 0 60000 65536"/>
              <a:gd name="T7" fmla="*/ 0 60000 65536"/>
              <a:gd name="T8" fmla="*/ 0 60000 65536"/>
              <a:gd name="T9" fmla="*/ 0 w 936"/>
              <a:gd name="T10" fmla="*/ 0 h 864"/>
              <a:gd name="T11" fmla="*/ 936 w 936"/>
              <a:gd name="T12" fmla="*/ 864 h 864"/>
            </a:gdLst>
            <a:ahLst/>
            <a:cxnLst>
              <a:cxn ang="T6">
                <a:pos x="T0" y="T1"/>
              </a:cxn>
              <a:cxn ang="T7">
                <a:pos x="T2" y="T3"/>
              </a:cxn>
              <a:cxn ang="T8">
                <a:pos x="T4" y="T5"/>
              </a:cxn>
            </a:cxnLst>
            <a:rect l="T9" t="T10" r="T11" b="T12"/>
            <a:pathLst>
              <a:path w="936" h="864">
                <a:moveTo>
                  <a:pt x="0" y="0"/>
                </a:moveTo>
                <a:cubicBezTo>
                  <a:pt x="444" y="216"/>
                  <a:pt x="888" y="432"/>
                  <a:pt x="912" y="576"/>
                </a:cubicBezTo>
                <a:cubicBezTo>
                  <a:pt x="936" y="720"/>
                  <a:pt x="540" y="792"/>
                  <a:pt x="144" y="864"/>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3" name="Freeform 71"/>
          <p:cNvSpPr>
            <a:spLocks/>
          </p:cNvSpPr>
          <p:nvPr/>
        </p:nvSpPr>
        <p:spPr bwMode="auto">
          <a:xfrm>
            <a:off x="4724400" y="2819400"/>
            <a:ext cx="3810000" cy="2286000"/>
          </a:xfrm>
          <a:custGeom>
            <a:avLst/>
            <a:gdLst>
              <a:gd name="T0" fmla="*/ 0 w 3096"/>
              <a:gd name="T1" fmla="*/ 0 h 1488"/>
              <a:gd name="T2" fmla="*/ 3366977 w 3096"/>
              <a:gd name="T3" fmla="*/ 1401097 h 1488"/>
              <a:gd name="T4" fmla="*/ 2658140 w 3096"/>
              <a:gd name="T5" fmla="*/ 2286000 h 1488"/>
              <a:gd name="T6" fmla="*/ 0 60000 65536"/>
              <a:gd name="T7" fmla="*/ 0 60000 65536"/>
              <a:gd name="T8" fmla="*/ 0 60000 65536"/>
              <a:gd name="T9" fmla="*/ 0 w 3096"/>
              <a:gd name="T10" fmla="*/ 0 h 1488"/>
              <a:gd name="T11" fmla="*/ 3096 w 3096"/>
              <a:gd name="T12" fmla="*/ 1488 h 1488"/>
            </a:gdLst>
            <a:ahLst/>
            <a:cxnLst>
              <a:cxn ang="T6">
                <a:pos x="T0" y="T1"/>
              </a:cxn>
              <a:cxn ang="T7">
                <a:pos x="T2" y="T3"/>
              </a:cxn>
              <a:cxn ang="T8">
                <a:pos x="T4" y="T5"/>
              </a:cxn>
            </a:cxnLst>
            <a:rect l="T9" t="T10" r="T11" b="T12"/>
            <a:pathLst>
              <a:path w="3096" h="1488">
                <a:moveTo>
                  <a:pt x="0" y="0"/>
                </a:moveTo>
                <a:cubicBezTo>
                  <a:pt x="1188" y="332"/>
                  <a:pt x="2376" y="664"/>
                  <a:pt x="2736" y="912"/>
                </a:cubicBezTo>
                <a:cubicBezTo>
                  <a:pt x="3096" y="1160"/>
                  <a:pt x="2628" y="1324"/>
                  <a:pt x="2160" y="1488"/>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
        <p:nvSpPr>
          <p:cNvPr id="44" name="Freeform 72"/>
          <p:cNvSpPr>
            <a:spLocks/>
          </p:cNvSpPr>
          <p:nvPr/>
        </p:nvSpPr>
        <p:spPr bwMode="auto">
          <a:xfrm>
            <a:off x="2438400" y="2717800"/>
            <a:ext cx="1219200" cy="3022600"/>
          </a:xfrm>
          <a:custGeom>
            <a:avLst/>
            <a:gdLst>
              <a:gd name="T0" fmla="*/ 1219200 w 1008"/>
              <a:gd name="T1" fmla="*/ 177800 h 1904"/>
              <a:gd name="T2" fmla="*/ 812800 w 1008"/>
              <a:gd name="T3" fmla="*/ 406400 h 1904"/>
              <a:gd name="T4" fmla="*/ 754743 w 1008"/>
              <a:gd name="T5" fmla="*/ 2616200 h 1904"/>
              <a:gd name="T6" fmla="*/ 0 w 1008"/>
              <a:gd name="T7" fmla="*/ 2844800 h 1904"/>
              <a:gd name="T8" fmla="*/ 0 60000 65536"/>
              <a:gd name="T9" fmla="*/ 0 60000 65536"/>
              <a:gd name="T10" fmla="*/ 0 60000 65536"/>
              <a:gd name="T11" fmla="*/ 0 60000 65536"/>
              <a:gd name="T12" fmla="*/ 0 w 1008"/>
              <a:gd name="T13" fmla="*/ 0 h 1904"/>
              <a:gd name="T14" fmla="*/ 1008 w 1008"/>
              <a:gd name="T15" fmla="*/ 1904 h 1904"/>
            </a:gdLst>
            <a:ahLst/>
            <a:cxnLst>
              <a:cxn ang="T8">
                <a:pos x="T0" y="T1"/>
              </a:cxn>
              <a:cxn ang="T9">
                <a:pos x="T2" y="T3"/>
              </a:cxn>
              <a:cxn ang="T10">
                <a:pos x="T4" y="T5"/>
              </a:cxn>
              <a:cxn ang="T11">
                <a:pos x="T6" y="T7"/>
              </a:cxn>
            </a:cxnLst>
            <a:rect l="T12" t="T13" r="T14" b="T15"/>
            <a:pathLst>
              <a:path w="1008" h="1904">
                <a:moveTo>
                  <a:pt x="1008" y="112"/>
                </a:moveTo>
                <a:cubicBezTo>
                  <a:pt x="872" y="56"/>
                  <a:pt x="736" y="0"/>
                  <a:pt x="672" y="256"/>
                </a:cubicBezTo>
                <a:cubicBezTo>
                  <a:pt x="608" y="512"/>
                  <a:pt x="736" y="1392"/>
                  <a:pt x="624" y="1648"/>
                </a:cubicBezTo>
                <a:cubicBezTo>
                  <a:pt x="512" y="1904"/>
                  <a:pt x="256" y="1848"/>
                  <a:pt x="0" y="1792"/>
                </a:cubicBezTo>
              </a:path>
            </a:pathLst>
          </a:custGeom>
          <a:noFill/>
          <a:ln w="38100" cap="flat" cmpd="sng">
            <a:solidFill>
              <a:srgbClr val="00FF00"/>
            </a:solidFill>
            <a:prstDash val="solid"/>
            <a:round/>
            <a:headEnd type="none" w="sm" len="sm"/>
            <a:tailEnd type="stealth" w="lg" len="lg"/>
          </a:ln>
        </p:spPr>
        <p:txBody>
          <a:bodyPr lIns="93600" tIns="46800" rIns="93600" bIns="46800" anchor="ctr">
            <a:spAutoFit/>
          </a:bodyPr>
          <a:lstStyle/>
          <a:p>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up)">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ipe(up)">
                                      <p:cBhvr>
                                        <p:cTn id="12" dur="5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wipe(up)">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wipe(up)">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44"/>
                                        </p:tgtEl>
                                        <p:attrNameLst>
                                          <p:attrName>style.visibility</p:attrName>
                                        </p:attrNameLst>
                                      </p:cBhvr>
                                      <p:to>
                                        <p:strVal val="visible"/>
                                      </p:to>
                                    </p:set>
                                    <p:animEffect transition="in" filter="wipe(up)">
                                      <p:cBhvr>
                                        <p:cTn id="3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a:effectLst>
                  <a:outerShdw blurRad="38100" dist="38100" dir="2700000" algn="tl">
                    <a:srgbClr val="000000">
                      <a:alpha val="43137"/>
                    </a:srgbClr>
                  </a:outerShdw>
                </a:effectLst>
                <a:latin typeface="Arial" pitchFamily="34" charset="0"/>
                <a:cs typeface="Arial" pitchFamily="34" charset="0"/>
              </a:rPr>
              <a:t>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53</a:t>
            </a:fld>
            <a:endParaRPr lang="en-US"/>
          </a:p>
        </p:txBody>
      </p:sp>
      <p:graphicFrame>
        <p:nvGraphicFramePr>
          <p:cNvPr id="8" name="Group 41"/>
          <p:cNvGraphicFramePr>
            <a:graphicFrameLocks noGrp="1"/>
          </p:cNvGraphicFramePr>
          <p:nvPr>
            <p:extLst>
              <p:ext uri="{D42A27DB-BD31-4B8C-83A1-F6EECF244321}">
                <p14:modId xmlns:p14="http://schemas.microsoft.com/office/powerpoint/2010/main" val="2618544418"/>
              </p:ext>
            </p:extLst>
          </p:nvPr>
        </p:nvGraphicFramePr>
        <p:xfrm>
          <a:off x="990600" y="2209800"/>
          <a:ext cx="7772400" cy="3581400"/>
        </p:xfrm>
        <a:graphic>
          <a:graphicData uri="http://schemas.openxmlformats.org/drawingml/2006/table">
            <a:tbl>
              <a:tblPr/>
              <a:tblGrid>
                <a:gridCol w="1981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endParaRPr kumimoji="0" lang="zh-TW" altLang="en-US" sz="2800" b="0" i="0" u="none" strike="noStrike" cap="none" normalizeH="0" baseline="0">
                        <a:ln>
                          <a:noFill/>
                        </a:ln>
                        <a:solidFill>
                          <a:schemeClr val="tx1"/>
                        </a:solidFill>
                        <a:effectLst/>
                        <a:latin typeface="Arial" pitchFamily="34" charset="0"/>
                        <a:ea typeface="新細明體" pitchFamily="18" charset="-120"/>
                        <a:cs typeface="Arial" pitchFamily="34" charset="0"/>
                      </a:endParaRP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FF3300"/>
                          </a:solidFill>
                          <a:effectLst/>
                          <a:latin typeface="Arial" pitchFamily="34" charset="0"/>
                          <a:ea typeface="新細明體" pitchFamily="18" charset="-120"/>
                          <a:cs typeface="Arial" pitchFamily="34" charset="0"/>
                        </a:rPr>
                        <a:t>private</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FF3300"/>
                          </a:solidFill>
                          <a:effectLst/>
                          <a:latin typeface="Arial" pitchFamily="34" charset="0"/>
                          <a:ea typeface="新細明體" pitchFamily="18" charset="-120"/>
                          <a:cs typeface="Arial" pitchFamily="34" charset="0"/>
                        </a:rPr>
                        <a:t>Protected</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FF3300"/>
                          </a:solidFill>
                          <a:effectLst/>
                          <a:latin typeface="Arial" pitchFamily="34" charset="0"/>
                          <a:ea typeface="新細明體" pitchFamily="18" charset="-120"/>
                          <a:cs typeface="Arial" pitchFamily="34" charset="0"/>
                        </a:rPr>
                        <a:t>public</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9159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0070C0"/>
                          </a:solidFill>
                          <a:effectLst/>
                          <a:latin typeface="Arial" pitchFamily="34" charset="0"/>
                          <a:ea typeface="新細明體" pitchFamily="18" charset="-120"/>
                          <a:cs typeface="Arial" pitchFamily="34" charset="0"/>
                        </a:rPr>
                        <a:t>private</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1281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0070C0"/>
                          </a:solidFill>
                          <a:effectLst/>
                          <a:latin typeface="Arial" pitchFamily="34" charset="0"/>
                          <a:ea typeface="新細明體" pitchFamily="18" charset="-120"/>
                          <a:cs typeface="Arial" pitchFamily="34" charset="0"/>
                        </a:rPr>
                        <a:t>protected</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9785">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1" i="0" u="none" strike="noStrike" cap="none" normalizeH="0" baseline="0">
                          <a:ln>
                            <a:noFill/>
                          </a:ln>
                          <a:solidFill>
                            <a:srgbClr val="0070C0"/>
                          </a:solidFill>
                          <a:effectLst/>
                          <a:latin typeface="Arial" pitchFamily="34" charset="0"/>
                          <a:ea typeface="新細明體" pitchFamily="18" charset="-120"/>
                          <a:cs typeface="Arial" pitchFamily="34" charset="0"/>
                        </a:rPr>
                        <a:t>public</a:t>
                      </a:r>
                    </a:p>
                  </a:txBody>
                  <a:tcPr marT="18288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ts val="0"/>
                        </a:spcBef>
                        <a:spcAft>
                          <a:spcPct val="0"/>
                        </a:spcAft>
                        <a:buClrTx/>
                        <a:buSzTx/>
                        <a:buFontTx/>
                        <a:buNone/>
                        <a:tabLst/>
                      </a:pPr>
                      <a:r>
                        <a:rPr kumimoji="0" lang="en-US" altLang="zh-TW" sz="2800" b="0" i="0" u="none" strike="noStrike" cap="none" normalizeH="0" baseline="0">
                          <a:ln>
                            <a:noFill/>
                          </a:ln>
                          <a:solidFill>
                            <a:schemeClr val="tx1"/>
                          </a:solidFill>
                          <a:effectLst/>
                          <a:latin typeface="Arial" pitchFamily="34" charset="0"/>
                          <a:ea typeface="新細明體" pitchFamily="18" charset="-120"/>
                          <a:cs typeface="Arial" pitchFamily="34" charset="0"/>
                        </a:rPr>
                        <a:t>?</a:t>
                      </a:r>
                    </a:p>
                  </a:txBody>
                  <a:tcPr marT="18288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9" name="Text Box 42"/>
          <p:cNvSpPr txBox="1">
            <a:spLocks noChangeArrowheads="1"/>
          </p:cNvSpPr>
          <p:nvPr/>
        </p:nvSpPr>
        <p:spPr bwMode="auto">
          <a:xfrm>
            <a:off x="3429000" y="1676400"/>
            <a:ext cx="3048000" cy="400110"/>
          </a:xfrm>
          <a:prstGeom prst="rect">
            <a:avLst/>
          </a:prstGeom>
          <a:noFill/>
          <a:ln w="9525">
            <a:noFill/>
            <a:miter lim="800000"/>
            <a:headEnd/>
            <a:tailEnd/>
          </a:ln>
          <a:effectLst/>
        </p:spPr>
        <p:txBody>
          <a:bodyPr wrap="square">
            <a:spAutoFit/>
          </a:bodyPr>
          <a:lstStyle/>
          <a:p>
            <a:pPr algn="ctr"/>
            <a:r>
              <a:rPr lang="en-US" altLang="zh-TW">
                <a:ea typeface="新細明體" pitchFamily="18" charset="-120"/>
              </a:rPr>
              <a:t>Type of Inheritance</a:t>
            </a:r>
          </a:p>
        </p:txBody>
      </p:sp>
      <p:sp>
        <p:nvSpPr>
          <p:cNvPr id="10" name="Text Box 43"/>
          <p:cNvSpPr txBox="1">
            <a:spLocks noChangeArrowheads="1"/>
          </p:cNvSpPr>
          <p:nvPr/>
        </p:nvSpPr>
        <p:spPr bwMode="auto">
          <a:xfrm>
            <a:off x="457200" y="2209800"/>
            <a:ext cx="461665" cy="3657600"/>
          </a:xfrm>
          <a:prstGeom prst="rect">
            <a:avLst/>
          </a:prstGeom>
          <a:noFill/>
          <a:ln w="9525">
            <a:noFill/>
            <a:miter lim="800000"/>
            <a:headEnd/>
            <a:tailEnd/>
          </a:ln>
          <a:effectLst/>
        </p:spPr>
        <p:txBody>
          <a:bodyPr vert="eaVert" wrap="square">
            <a:spAutoFit/>
          </a:bodyPr>
          <a:lstStyle/>
          <a:p>
            <a:pPr algn="ctr"/>
            <a:r>
              <a:rPr lang="en-US" altLang="zh-TW" sz="1800" b="1">
                <a:ea typeface="新細明體" pitchFamily="18" charset="-120"/>
              </a:rPr>
              <a:t>Access Control for Members</a:t>
            </a:r>
          </a:p>
        </p:txBody>
      </p:sp>
    </p:spTree>
    <p:extLst>
      <p:ext uri="{BB962C8B-B14F-4D97-AF65-F5344CB8AC3E}">
        <p14:creationId xmlns:p14="http://schemas.microsoft.com/office/powerpoint/2010/main" val="102981736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Phạm vi truy xuất trong kế</a:t>
            </a:r>
            <a:r>
              <a:rPr lang="en-US" b="1">
                <a:effectLst>
                  <a:outerShdw blurRad="38100" dist="38100" dir="2700000" algn="tl">
                    <a:srgbClr val="000000">
                      <a:alpha val="43137"/>
                    </a:srgbClr>
                  </a:outerShdw>
                </a:effectLst>
                <a:latin typeface="Arial" pitchFamily="34" charset="0"/>
                <a:cs typeface="Arial" pitchFamily="34" charset="0"/>
              </a:rPr>
              <a:t> thừa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54</a:t>
            </a:fld>
            <a:endParaRPr lang="en-US"/>
          </a:p>
        </p:txBody>
      </p:sp>
      <p:graphicFrame>
        <p:nvGraphicFramePr>
          <p:cNvPr id="1026" name="Object 41"/>
          <p:cNvGraphicFramePr>
            <a:graphicFrameLocks noChangeAspect="1"/>
          </p:cNvGraphicFramePr>
          <p:nvPr/>
        </p:nvGraphicFramePr>
        <p:xfrm>
          <a:off x="-304800" y="1295400"/>
          <a:ext cx="9601200" cy="5943600"/>
        </p:xfrm>
        <a:graphic>
          <a:graphicData uri="http://schemas.openxmlformats.org/presentationml/2006/ole">
            <mc:AlternateContent xmlns:mc="http://schemas.openxmlformats.org/markup-compatibility/2006">
              <mc:Choice xmlns:v="urn:schemas-microsoft-com:vml" Requires="v">
                <p:oleObj spid="_x0000_s1026" name="Document" r:id="rId4" imgW="7872840" imgH="4114800" progId="Word.Document.8">
                  <p:embed/>
                </p:oleObj>
              </mc:Choice>
              <mc:Fallback>
                <p:oleObj name="Document" r:id="rId4" imgW="7872840" imgH="4114800" progId="Word.Document.8">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800" y="1295400"/>
                        <a:ext cx="9601200" cy="594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2981736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1</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55</a:t>
            </a:fld>
            <a:endParaRPr lang="en-US"/>
          </a:p>
        </p:txBody>
      </p:sp>
      <p:sp>
        <p:nvSpPr>
          <p:cNvPr id="8" name="Text Box 3"/>
          <p:cNvSpPr txBox="1">
            <a:spLocks noChangeArrowheads="1"/>
          </p:cNvSpPr>
          <p:nvPr/>
        </p:nvSpPr>
        <p:spPr bwMode="auto">
          <a:xfrm>
            <a:off x="1632602" y="1673165"/>
            <a:ext cx="981358" cy="400110"/>
          </a:xfrm>
          <a:prstGeom prst="rect">
            <a:avLst/>
          </a:prstGeom>
          <a:noFill/>
          <a:ln w="9525">
            <a:noFill/>
            <a:miter lim="800000"/>
            <a:headEnd/>
            <a:tailEnd/>
          </a:ln>
          <a:effectLst/>
        </p:spPr>
        <p:txBody>
          <a:bodyPr wrap="none">
            <a:spAutoFit/>
          </a:bodyPr>
          <a:lstStyle/>
          <a:p>
            <a:pPr algn="ctr"/>
            <a:r>
              <a:rPr lang="en-US" altLang="zh-TW" b="0" dirty="0">
                <a:ea typeface="新細明體" pitchFamily="18" charset="-120"/>
              </a:rPr>
              <a:t>mother</a:t>
            </a:r>
          </a:p>
        </p:txBody>
      </p:sp>
      <p:sp>
        <p:nvSpPr>
          <p:cNvPr id="9" name="Text Box 4"/>
          <p:cNvSpPr txBox="1">
            <a:spLocks noChangeArrowheads="1"/>
          </p:cNvSpPr>
          <p:nvPr/>
        </p:nvSpPr>
        <p:spPr bwMode="auto">
          <a:xfrm>
            <a:off x="914400" y="2739965"/>
            <a:ext cx="1196161" cy="400110"/>
          </a:xfrm>
          <a:prstGeom prst="rect">
            <a:avLst/>
          </a:prstGeom>
          <a:noFill/>
          <a:ln w="9525">
            <a:noFill/>
            <a:miter lim="800000"/>
            <a:headEnd/>
            <a:tailEnd/>
          </a:ln>
          <a:effectLst/>
        </p:spPr>
        <p:txBody>
          <a:bodyPr wrap="none">
            <a:spAutoFit/>
          </a:bodyPr>
          <a:lstStyle/>
          <a:p>
            <a:r>
              <a:rPr lang="en-US" altLang="zh-TW" b="0" dirty="0">
                <a:ea typeface="新細明體" pitchFamily="18" charset="-120"/>
              </a:rPr>
              <a:t>daughter</a:t>
            </a:r>
          </a:p>
        </p:txBody>
      </p:sp>
      <p:sp>
        <p:nvSpPr>
          <p:cNvPr id="10" name="Text Box 5"/>
          <p:cNvSpPr txBox="1">
            <a:spLocks noChangeArrowheads="1"/>
          </p:cNvSpPr>
          <p:nvPr/>
        </p:nvSpPr>
        <p:spPr bwMode="auto">
          <a:xfrm>
            <a:off x="2439988" y="2739965"/>
            <a:ext cx="598241" cy="400110"/>
          </a:xfrm>
          <a:prstGeom prst="rect">
            <a:avLst/>
          </a:prstGeom>
          <a:noFill/>
          <a:ln w="9525">
            <a:noFill/>
            <a:miter lim="800000"/>
            <a:headEnd/>
            <a:tailEnd/>
          </a:ln>
          <a:effectLst/>
        </p:spPr>
        <p:txBody>
          <a:bodyPr wrap="none">
            <a:spAutoFit/>
          </a:bodyPr>
          <a:lstStyle/>
          <a:p>
            <a:r>
              <a:rPr lang="en-US" altLang="zh-TW" b="0" dirty="0">
                <a:ea typeface="新細明體" pitchFamily="18" charset="-120"/>
              </a:rPr>
              <a:t>son</a:t>
            </a:r>
          </a:p>
        </p:txBody>
      </p:sp>
      <p:sp>
        <p:nvSpPr>
          <p:cNvPr id="11" name="Rectangle 6"/>
          <p:cNvSpPr>
            <a:spLocks noChangeArrowheads="1"/>
          </p:cNvSpPr>
          <p:nvPr/>
        </p:nvSpPr>
        <p:spPr bwMode="auto">
          <a:xfrm>
            <a:off x="228600" y="3501965"/>
            <a:ext cx="30480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dirty="0">
                <a:solidFill>
                  <a:srgbClr val="0000FF"/>
                </a:solidFill>
                <a:ea typeface="新細明體" pitchFamily="18" charset="-120"/>
              </a:rPr>
              <a:t>class</a:t>
            </a:r>
            <a:r>
              <a:rPr lang="en-US" altLang="zh-TW" sz="2000" b="0" dirty="0">
                <a:solidFill>
                  <a:schemeClr val="tx1">
                    <a:lumMod val="95000"/>
                    <a:lumOff val="5000"/>
                  </a:schemeClr>
                </a:solidFill>
                <a:ea typeface="新細明體" pitchFamily="18" charset="-120"/>
              </a:rPr>
              <a:t> mother{</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protected</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x, y;</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public</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void</a:t>
            </a:r>
            <a:r>
              <a:rPr lang="en-US" altLang="zh-TW" sz="2000" b="0" dirty="0">
                <a:solidFill>
                  <a:schemeClr val="tx1">
                    <a:lumMod val="95000"/>
                    <a:lumOff val="5000"/>
                  </a:schemeClr>
                </a:solidFill>
                <a:ea typeface="新細明體" pitchFamily="18" charset="-120"/>
              </a:rPr>
              <a:t> set(</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a, </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b);</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private</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z;</a:t>
            </a:r>
          </a:p>
          <a:p>
            <a:pPr marL="342900" indent="-342900">
              <a:spcBef>
                <a:spcPct val="20000"/>
              </a:spcBef>
            </a:pPr>
            <a:r>
              <a:rPr lang="en-US" altLang="zh-TW" sz="2000" b="0" dirty="0">
                <a:solidFill>
                  <a:schemeClr val="tx1">
                    <a:lumMod val="95000"/>
                    <a:lumOff val="5000"/>
                  </a:schemeClr>
                </a:solidFill>
                <a:ea typeface="新細明體" pitchFamily="18" charset="-120"/>
              </a:rPr>
              <a:t>};</a:t>
            </a:r>
          </a:p>
        </p:txBody>
      </p:sp>
      <p:sp>
        <p:nvSpPr>
          <p:cNvPr id="12" name="Rectangle 7"/>
          <p:cNvSpPr>
            <a:spLocks noChangeArrowheads="1"/>
          </p:cNvSpPr>
          <p:nvPr/>
        </p:nvSpPr>
        <p:spPr bwMode="auto">
          <a:xfrm>
            <a:off x="4724400" y="1444565"/>
            <a:ext cx="39624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dirty="0">
                <a:solidFill>
                  <a:srgbClr val="0000FF"/>
                </a:solidFill>
                <a:ea typeface="新細明體" pitchFamily="18" charset="-120"/>
              </a:rPr>
              <a:t>class</a:t>
            </a:r>
            <a:r>
              <a:rPr lang="en-US" altLang="zh-TW" sz="2000" b="0" dirty="0">
                <a:solidFill>
                  <a:schemeClr val="tx1">
                    <a:lumMod val="95000"/>
                    <a:lumOff val="5000"/>
                  </a:schemeClr>
                </a:solidFill>
                <a:ea typeface="新細明體" pitchFamily="18" charset="-120"/>
              </a:rPr>
              <a:t> daughter : </a:t>
            </a:r>
            <a:r>
              <a:rPr lang="en-US" altLang="zh-TW" sz="2000" b="0" dirty="0">
                <a:solidFill>
                  <a:srgbClr val="0000FF"/>
                </a:solidFill>
                <a:ea typeface="新細明體" pitchFamily="18" charset="-120"/>
              </a:rPr>
              <a:t>public</a:t>
            </a:r>
            <a:r>
              <a:rPr lang="en-US" altLang="zh-TW" sz="2000" b="0" dirty="0">
                <a:solidFill>
                  <a:schemeClr val="tx1">
                    <a:lumMod val="95000"/>
                    <a:lumOff val="5000"/>
                  </a:schemeClr>
                </a:solidFill>
                <a:ea typeface="新細明體" pitchFamily="18" charset="-120"/>
              </a:rPr>
              <a:t> mother{</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private</a:t>
            </a:r>
            <a:r>
              <a:rPr lang="en-US" altLang="zh-TW" sz="2000" b="0" dirty="0">
                <a:solidFill>
                  <a:schemeClr val="tx1">
                    <a:lumMod val="95000"/>
                    <a:lumOff val="5000"/>
                  </a:schemeClr>
                </a:solidFill>
                <a:ea typeface="新細明體" pitchFamily="18" charset="-120"/>
              </a:rPr>
              <a:t>: </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double</a:t>
            </a:r>
            <a:r>
              <a:rPr lang="en-US" altLang="zh-TW" sz="2000" b="0" dirty="0">
                <a:solidFill>
                  <a:schemeClr val="tx1">
                    <a:lumMod val="95000"/>
                    <a:lumOff val="5000"/>
                  </a:schemeClr>
                </a:solidFill>
                <a:ea typeface="新細明體" pitchFamily="18" charset="-120"/>
              </a:rPr>
              <a:t> a;</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public</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void</a:t>
            </a:r>
            <a:r>
              <a:rPr lang="en-US" altLang="zh-TW" sz="2000" b="0" dirty="0">
                <a:solidFill>
                  <a:schemeClr val="tx1">
                    <a:lumMod val="95000"/>
                    <a:lumOff val="5000"/>
                  </a:schemeClr>
                </a:solidFill>
                <a:ea typeface="新細明體" pitchFamily="18" charset="-120"/>
              </a:rPr>
              <a:t> foo ( );</a:t>
            </a:r>
          </a:p>
          <a:p>
            <a:pPr marL="342900" indent="-342900">
              <a:spcBef>
                <a:spcPct val="20000"/>
              </a:spcBef>
            </a:pPr>
            <a:r>
              <a:rPr lang="en-US" altLang="zh-TW" sz="2000" b="0" dirty="0">
                <a:solidFill>
                  <a:schemeClr val="tx1">
                    <a:lumMod val="95000"/>
                    <a:lumOff val="5000"/>
                  </a:schemeClr>
                </a:solidFill>
                <a:ea typeface="新細明體" pitchFamily="18" charset="-120"/>
              </a:rPr>
              <a:t>};</a:t>
            </a:r>
          </a:p>
        </p:txBody>
      </p:sp>
      <p:sp>
        <p:nvSpPr>
          <p:cNvPr id="13" name="Line 10"/>
          <p:cNvSpPr>
            <a:spLocks noChangeShapeType="1"/>
          </p:cNvSpPr>
          <p:nvPr/>
        </p:nvSpPr>
        <p:spPr bwMode="auto">
          <a:xfrm flipH="1">
            <a:off x="1524000" y="2130365"/>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Rectangle 13"/>
          <p:cNvSpPr>
            <a:spLocks noChangeArrowheads="1"/>
          </p:cNvSpPr>
          <p:nvPr/>
        </p:nvSpPr>
        <p:spPr bwMode="auto">
          <a:xfrm>
            <a:off x="4648200" y="3806765"/>
            <a:ext cx="40386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dirty="0">
                <a:solidFill>
                  <a:srgbClr val="0000FF"/>
                </a:solidFill>
                <a:ea typeface="新細明體" pitchFamily="18" charset="-120"/>
              </a:rPr>
              <a:t>void</a:t>
            </a:r>
            <a:r>
              <a:rPr lang="en-US" altLang="zh-TW" sz="2000" b="0" dirty="0">
                <a:solidFill>
                  <a:schemeClr val="tx1">
                    <a:lumMod val="95000"/>
                    <a:lumOff val="5000"/>
                  </a:schemeClr>
                </a:solidFill>
                <a:ea typeface="新細明體" pitchFamily="18" charset="-120"/>
              </a:rPr>
              <a:t> daughter :: foo ( ){</a:t>
            </a:r>
          </a:p>
          <a:p>
            <a:pPr marL="342900" indent="-342900">
              <a:spcBef>
                <a:spcPct val="20000"/>
              </a:spcBef>
            </a:pPr>
            <a:r>
              <a:rPr lang="en-US" altLang="zh-TW" sz="2000" b="0" dirty="0">
                <a:solidFill>
                  <a:schemeClr val="tx1">
                    <a:lumMod val="95000"/>
                    <a:lumOff val="5000"/>
                  </a:schemeClr>
                </a:solidFill>
                <a:ea typeface="新細明體" pitchFamily="18" charset="-120"/>
              </a:rPr>
              <a:t>	x = y = 20;</a:t>
            </a:r>
          </a:p>
          <a:p>
            <a:pPr marL="342900" indent="-342900">
              <a:spcBef>
                <a:spcPct val="20000"/>
              </a:spcBef>
            </a:pPr>
            <a:r>
              <a:rPr lang="en-US" altLang="zh-TW" sz="2000" b="0" dirty="0">
                <a:solidFill>
                  <a:schemeClr val="tx1">
                    <a:lumMod val="95000"/>
                    <a:lumOff val="5000"/>
                  </a:schemeClr>
                </a:solidFill>
                <a:ea typeface="新細明體" pitchFamily="18" charset="-120"/>
              </a:rPr>
              <a:t>	set(5, 10); </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err="1">
                <a:solidFill>
                  <a:schemeClr val="tx1">
                    <a:lumMod val="95000"/>
                    <a:lumOff val="5000"/>
                  </a:schemeClr>
                </a:solidFill>
                <a:ea typeface="新細明體" pitchFamily="18" charset="-120"/>
              </a:rPr>
              <a:t>cout</a:t>
            </a:r>
            <a:r>
              <a:rPr lang="en-US" altLang="zh-TW" sz="2000" b="0" dirty="0">
                <a:solidFill>
                  <a:schemeClr val="tx1">
                    <a:lumMod val="95000"/>
                    <a:lumOff val="5000"/>
                  </a:schemeClr>
                </a:solidFill>
                <a:ea typeface="新細明體" pitchFamily="18" charset="-120"/>
              </a:rPr>
              <a:t>&lt;&lt;“value of a ”&lt;&lt;a&lt;&lt;</a:t>
            </a:r>
            <a:r>
              <a:rPr lang="en-US" altLang="zh-TW" sz="2000" b="0" dirty="0" err="1">
                <a:solidFill>
                  <a:schemeClr val="tx1">
                    <a:lumMod val="95000"/>
                    <a:lumOff val="5000"/>
                  </a:schemeClr>
                </a:solidFill>
                <a:ea typeface="新細明體" pitchFamily="18" charset="-120"/>
              </a:rPr>
              <a:t>endl</a:t>
            </a:r>
            <a:r>
              <a:rPr lang="en-US" altLang="zh-TW" sz="2000" b="0" dirty="0">
                <a:solidFill>
                  <a:schemeClr val="tx1">
                    <a:lumMod val="95000"/>
                    <a:lumOff val="5000"/>
                  </a:schemeClr>
                </a:solidFill>
                <a:ea typeface="新細明體" pitchFamily="18" charset="-120"/>
              </a:rPr>
              <a:t>; </a:t>
            </a:r>
          </a:p>
          <a:p>
            <a:pPr marL="342900" indent="-342900">
              <a:spcBef>
                <a:spcPct val="20000"/>
              </a:spcBef>
            </a:pPr>
            <a:r>
              <a:rPr lang="en-US" altLang="zh-TW" sz="2000" b="0" dirty="0">
                <a:solidFill>
                  <a:schemeClr val="tx1">
                    <a:lumMod val="95000"/>
                    <a:lumOff val="5000"/>
                  </a:schemeClr>
                </a:solidFill>
                <a:ea typeface="新細明體" pitchFamily="18" charset="-120"/>
              </a:rPr>
              <a:t>	z = 100;</a:t>
            </a:r>
            <a:endParaRPr lang="en-US" altLang="zh-TW" sz="1800" b="0" dirty="0">
              <a:solidFill>
                <a:schemeClr val="tx1">
                  <a:lumMod val="95000"/>
                  <a:lumOff val="5000"/>
                </a:schemeClr>
              </a:solidFill>
              <a:ea typeface="新細明體" pitchFamily="18" charset="-120"/>
            </a:endParaRPr>
          </a:p>
          <a:p>
            <a:pPr marL="342900" indent="-342900">
              <a:spcBef>
                <a:spcPct val="20000"/>
              </a:spcBef>
            </a:pPr>
            <a:r>
              <a:rPr lang="en-US" altLang="zh-TW" b="0" dirty="0">
                <a:solidFill>
                  <a:schemeClr val="tx1">
                    <a:lumMod val="95000"/>
                    <a:lumOff val="5000"/>
                  </a:schemeClr>
                </a:solidFill>
                <a:ea typeface="新細明體" pitchFamily="18" charset="-120"/>
              </a:rPr>
              <a:t>}</a:t>
            </a:r>
            <a:endParaRPr lang="en-US" altLang="zh-TW" sz="2000" b="0" dirty="0">
              <a:solidFill>
                <a:schemeClr val="tx1">
                  <a:lumMod val="95000"/>
                  <a:lumOff val="5000"/>
                </a:schemeClr>
              </a:solidFill>
              <a:ea typeface="新細明體" pitchFamily="18" charset="-120"/>
            </a:endParaRPr>
          </a:p>
        </p:txBody>
      </p:sp>
      <p:sp>
        <p:nvSpPr>
          <p:cNvPr id="15" name="Line 14"/>
          <p:cNvSpPr>
            <a:spLocks noChangeShapeType="1"/>
          </p:cNvSpPr>
          <p:nvPr/>
        </p:nvSpPr>
        <p:spPr bwMode="auto">
          <a:xfrm flipV="1">
            <a:off x="1752600" y="4416365"/>
            <a:ext cx="3200400" cy="762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6" name="Line 15"/>
          <p:cNvSpPr>
            <a:spLocks noChangeShapeType="1"/>
          </p:cNvSpPr>
          <p:nvPr/>
        </p:nvSpPr>
        <p:spPr bwMode="auto">
          <a:xfrm flipV="1">
            <a:off x="3048000" y="4797365"/>
            <a:ext cx="1981200" cy="381000"/>
          </a:xfrm>
          <a:prstGeom prst="line">
            <a:avLst/>
          </a:prstGeom>
          <a:noFill/>
          <a:ln w="28575">
            <a:solidFill>
              <a:schemeClr val="tx1"/>
            </a:solidFill>
            <a:prstDash val="dash"/>
            <a:round/>
            <a:headEnd type="triangle" w="med" len="med"/>
            <a:tailEnd/>
          </a:ln>
          <a:effectLst/>
        </p:spPr>
        <p:txBody>
          <a:bodyPr/>
          <a:lstStyle/>
          <a:p>
            <a:endParaRPr lang="en-US" b="0"/>
          </a:p>
        </p:txBody>
      </p:sp>
      <p:sp>
        <p:nvSpPr>
          <p:cNvPr id="17" name="Freeform 20"/>
          <p:cNvSpPr>
            <a:spLocks/>
          </p:cNvSpPr>
          <p:nvPr/>
        </p:nvSpPr>
        <p:spPr bwMode="auto">
          <a:xfrm>
            <a:off x="6858000" y="2435165"/>
            <a:ext cx="12446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Text Box 21"/>
          <p:cNvSpPr txBox="1">
            <a:spLocks noChangeArrowheads="1"/>
          </p:cNvSpPr>
          <p:nvPr/>
        </p:nvSpPr>
        <p:spPr bwMode="auto">
          <a:xfrm>
            <a:off x="3341668" y="6229290"/>
            <a:ext cx="5878532" cy="400110"/>
          </a:xfrm>
          <a:prstGeom prst="rect">
            <a:avLst/>
          </a:prstGeom>
          <a:noFill/>
          <a:ln w="9525">
            <a:noFill/>
            <a:miter lim="800000"/>
            <a:headEnd/>
            <a:tailEnd/>
          </a:ln>
          <a:effectLst/>
        </p:spPr>
        <p:txBody>
          <a:bodyPr wrap="none">
            <a:spAutoFit/>
          </a:bodyPr>
          <a:lstStyle/>
          <a:p>
            <a:r>
              <a:rPr lang="en-US" altLang="zh-TW" sz="2000" b="0">
                <a:solidFill>
                  <a:schemeClr val="accent2"/>
                </a:solidFill>
                <a:ea typeface="新細明體" pitchFamily="18" charset="-120"/>
              </a:rPr>
              <a:t>daughter</a:t>
            </a:r>
            <a:r>
              <a:rPr lang="en-US" altLang="zh-TW" sz="2000" b="0">
                <a:ea typeface="新細明體" pitchFamily="18" charset="-120"/>
              </a:rPr>
              <a:t> can access 3 of the 4 inherited members</a:t>
            </a:r>
            <a:endParaRPr lang="en-US" altLang="zh-TW" sz="2000" b="0">
              <a:solidFill>
                <a:schemeClr val="accent2"/>
              </a:solidFill>
              <a:ea typeface="新細明體" pitchFamily="18" charset="-120"/>
            </a:endParaRP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22" presetClass="entr" presetSubtype="2"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right)">
                                      <p:cBhvr>
                                        <p:cTn id="21"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4" grpId="0" animBg="1"/>
      <p:bldP spid="15" grpId="0" animBg="1"/>
      <p:bldP spid="16" grpId="0" animBg="1"/>
      <p:bldP spid="17" grpId="0" animBg="1"/>
      <p:bldP spid="18"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Ví dụ 2</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56</a:t>
            </a:fld>
            <a:endParaRPr lang="en-US"/>
          </a:p>
        </p:txBody>
      </p:sp>
      <p:sp>
        <p:nvSpPr>
          <p:cNvPr id="8" name="Text Box 3"/>
          <p:cNvSpPr txBox="1">
            <a:spLocks noChangeArrowheads="1"/>
          </p:cNvSpPr>
          <p:nvPr/>
        </p:nvSpPr>
        <p:spPr bwMode="auto">
          <a:xfrm>
            <a:off x="1480202" y="1676400"/>
            <a:ext cx="981358" cy="400110"/>
          </a:xfrm>
          <a:prstGeom prst="rect">
            <a:avLst/>
          </a:prstGeom>
          <a:noFill/>
          <a:ln w="9525">
            <a:noFill/>
            <a:miter lim="800000"/>
            <a:headEnd/>
            <a:tailEnd/>
          </a:ln>
          <a:effectLst/>
        </p:spPr>
        <p:txBody>
          <a:bodyPr wrap="none">
            <a:spAutoFit/>
          </a:bodyPr>
          <a:lstStyle/>
          <a:p>
            <a:pPr algn="ctr"/>
            <a:r>
              <a:rPr lang="en-US" altLang="zh-TW" b="0" dirty="0">
                <a:ea typeface="新細明體" pitchFamily="18" charset="-120"/>
              </a:rPr>
              <a:t>mother</a:t>
            </a:r>
          </a:p>
        </p:txBody>
      </p:sp>
      <p:sp>
        <p:nvSpPr>
          <p:cNvPr id="9" name="Text Box 4"/>
          <p:cNvSpPr txBox="1">
            <a:spLocks noChangeArrowheads="1"/>
          </p:cNvSpPr>
          <p:nvPr/>
        </p:nvSpPr>
        <p:spPr bwMode="auto">
          <a:xfrm>
            <a:off x="762000" y="2743200"/>
            <a:ext cx="1196161" cy="400110"/>
          </a:xfrm>
          <a:prstGeom prst="rect">
            <a:avLst/>
          </a:prstGeom>
          <a:noFill/>
          <a:ln w="9525">
            <a:noFill/>
            <a:miter lim="800000"/>
            <a:headEnd/>
            <a:tailEnd/>
          </a:ln>
          <a:effectLst/>
        </p:spPr>
        <p:txBody>
          <a:bodyPr wrap="none">
            <a:spAutoFit/>
          </a:bodyPr>
          <a:lstStyle/>
          <a:p>
            <a:r>
              <a:rPr lang="en-US" altLang="zh-TW" b="0">
                <a:ea typeface="新細明體" pitchFamily="18" charset="-120"/>
              </a:rPr>
              <a:t>daughter</a:t>
            </a:r>
          </a:p>
        </p:txBody>
      </p:sp>
      <p:sp>
        <p:nvSpPr>
          <p:cNvPr id="10" name="Text Box 5"/>
          <p:cNvSpPr txBox="1">
            <a:spLocks noChangeArrowheads="1"/>
          </p:cNvSpPr>
          <p:nvPr/>
        </p:nvSpPr>
        <p:spPr bwMode="auto">
          <a:xfrm>
            <a:off x="2287588" y="2743200"/>
            <a:ext cx="598241" cy="400110"/>
          </a:xfrm>
          <a:prstGeom prst="rect">
            <a:avLst/>
          </a:prstGeom>
          <a:noFill/>
          <a:ln w="9525">
            <a:noFill/>
            <a:miter lim="800000"/>
            <a:headEnd/>
            <a:tailEnd/>
          </a:ln>
          <a:effectLst/>
        </p:spPr>
        <p:txBody>
          <a:bodyPr wrap="none">
            <a:spAutoFit/>
          </a:bodyPr>
          <a:lstStyle/>
          <a:p>
            <a:r>
              <a:rPr lang="en-US" altLang="zh-TW" b="0" dirty="0">
                <a:ea typeface="新細明體" pitchFamily="18" charset="-120"/>
              </a:rPr>
              <a:t>son</a:t>
            </a:r>
          </a:p>
        </p:txBody>
      </p:sp>
      <p:sp>
        <p:nvSpPr>
          <p:cNvPr id="11" name="Rectangle 6"/>
          <p:cNvSpPr>
            <a:spLocks noChangeArrowheads="1"/>
          </p:cNvSpPr>
          <p:nvPr/>
        </p:nvSpPr>
        <p:spPr bwMode="auto">
          <a:xfrm>
            <a:off x="228600" y="3505200"/>
            <a:ext cx="3124200" cy="3048000"/>
          </a:xfrm>
          <a:prstGeom prst="rect">
            <a:avLst/>
          </a:prstGeom>
          <a:solidFill>
            <a:srgbClr val="D5E3FF"/>
          </a:solidFill>
          <a:ln w="9525">
            <a:noFill/>
            <a:miter lim="800000"/>
            <a:headEnd/>
            <a:tailEnd/>
          </a:ln>
          <a:effectLst/>
        </p:spPr>
        <p:txBody>
          <a:bodyPr/>
          <a:lstStyle/>
          <a:p>
            <a:pPr marL="342900" indent="-342900">
              <a:spcBef>
                <a:spcPct val="20000"/>
              </a:spcBef>
            </a:pPr>
            <a:r>
              <a:rPr lang="en-US" altLang="zh-TW" sz="2000" b="0" dirty="0">
                <a:solidFill>
                  <a:srgbClr val="0000FF"/>
                </a:solidFill>
                <a:ea typeface="新細明體" pitchFamily="18" charset="-120"/>
              </a:rPr>
              <a:t>class</a:t>
            </a:r>
            <a:r>
              <a:rPr lang="en-US" altLang="zh-TW" sz="2000" b="0" dirty="0">
                <a:solidFill>
                  <a:schemeClr val="tx1">
                    <a:lumMod val="95000"/>
                    <a:lumOff val="5000"/>
                  </a:schemeClr>
                </a:solidFill>
                <a:ea typeface="新細明體" pitchFamily="18" charset="-120"/>
              </a:rPr>
              <a:t> mother{</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protected</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x, y;</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public</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void</a:t>
            </a:r>
            <a:r>
              <a:rPr lang="en-US" altLang="zh-TW" sz="2000" b="0" dirty="0">
                <a:solidFill>
                  <a:schemeClr val="tx1">
                    <a:lumMod val="95000"/>
                    <a:lumOff val="5000"/>
                  </a:schemeClr>
                </a:solidFill>
                <a:ea typeface="新細明體" pitchFamily="18" charset="-120"/>
              </a:rPr>
              <a:t> set(</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a, </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b);</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private</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int</a:t>
            </a:r>
            <a:r>
              <a:rPr lang="en-US" altLang="zh-TW" sz="2000" b="0" dirty="0">
                <a:solidFill>
                  <a:schemeClr val="tx1">
                    <a:lumMod val="95000"/>
                    <a:lumOff val="5000"/>
                  </a:schemeClr>
                </a:solidFill>
                <a:ea typeface="新細明體" pitchFamily="18" charset="-120"/>
              </a:rPr>
              <a:t> z;</a:t>
            </a:r>
          </a:p>
          <a:p>
            <a:pPr marL="342900" indent="-342900">
              <a:spcBef>
                <a:spcPct val="20000"/>
              </a:spcBef>
            </a:pPr>
            <a:r>
              <a:rPr lang="en-US" altLang="zh-TW" sz="2000" b="0" dirty="0">
                <a:solidFill>
                  <a:schemeClr val="tx1">
                    <a:lumMod val="95000"/>
                    <a:lumOff val="5000"/>
                  </a:schemeClr>
                </a:solidFill>
                <a:ea typeface="新細明體" pitchFamily="18" charset="-120"/>
              </a:rPr>
              <a:t>};</a:t>
            </a:r>
          </a:p>
        </p:txBody>
      </p:sp>
      <p:sp>
        <p:nvSpPr>
          <p:cNvPr id="12" name="Rectangle 7"/>
          <p:cNvSpPr>
            <a:spLocks noChangeArrowheads="1"/>
          </p:cNvSpPr>
          <p:nvPr/>
        </p:nvSpPr>
        <p:spPr bwMode="auto">
          <a:xfrm>
            <a:off x="4191000" y="1447800"/>
            <a:ext cx="4495800" cy="2209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dirty="0">
                <a:solidFill>
                  <a:srgbClr val="0000FF"/>
                </a:solidFill>
                <a:ea typeface="新細明體" pitchFamily="18" charset="-120"/>
              </a:rPr>
              <a:t>class</a:t>
            </a:r>
            <a:r>
              <a:rPr lang="en-US" altLang="zh-TW" sz="2000" b="0" dirty="0">
                <a:solidFill>
                  <a:schemeClr val="tx1">
                    <a:lumMod val="95000"/>
                    <a:lumOff val="5000"/>
                  </a:schemeClr>
                </a:solidFill>
                <a:ea typeface="新細明體" pitchFamily="18" charset="-120"/>
              </a:rPr>
              <a:t> son : </a:t>
            </a:r>
            <a:r>
              <a:rPr lang="en-US" altLang="zh-TW" sz="2000" b="0" dirty="0">
                <a:solidFill>
                  <a:srgbClr val="0000FF"/>
                </a:solidFill>
                <a:ea typeface="新細明體" pitchFamily="18" charset="-120"/>
              </a:rPr>
              <a:t>private</a:t>
            </a:r>
            <a:r>
              <a:rPr lang="en-US" altLang="zh-TW" sz="2000" b="0" dirty="0">
                <a:solidFill>
                  <a:schemeClr val="tx1">
                    <a:lumMod val="95000"/>
                    <a:lumOff val="5000"/>
                  </a:schemeClr>
                </a:solidFill>
                <a:ea typeface="新細明體" pitchFamily="18" charset="-120"/>
              </a:rPr>
              <a:t> mother{</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private</a:t>
            </a:r>
            <a:r>
              <a:rPr lang="en-US" altLang="zh-TW" sz="2000" b="0" dirty="0">
                <a:solidFill>
                  <a:schemeClr val="tx1">
                    <a:lumMod val="95000"/>
                    <a:lumOff val="5000"/>
                  </a:schemeClr>
                </a:solidFill>
                <a:ea typeface="新細明體" pitchFamily="18" charset="-120"/>
              </a:rPr>
              <a:t>: </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double</a:t>
            </a:r>
            <a:r>
              <a:rPr lang="en-US" altLang="zh-TW" sz="2000" b="0" dirty="0">
                <a:solidFill>
                  <a:schemeClr val="tx1">
                    <a:lumMod val="95000"/>
                    <a:lumOff val="5000"/>
                  </a:schemeClr>
                </a:solidFill>
                <a:ea typeface="新細明體" pitchFamily="18" charset="-120"/>
              </a:rPr>
              <a:t> b;</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public</a:t>
            </a:r>
            <a:r>
              <a:rPr lang="en-US" altLang="zh-TW" sz="2000" b="0" dirty="0">
                <a:solidFill>
                  <a:schemeClr val="tx1">
                    <a:lumMod val="95000"/>
                    <a:lumOff val="5000"/>
                  </a:schemeClr>
                </a:solidFill>
                <a:ea typeface="新細明體" pitchFamily="18" charset="-120"/>
              </a:rPr>
              <a:t>:</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a:solidFill>
                  <a:srgbClr val="0000FF"/>
                </a:solidFill>
                <a:ea typeface="新細明體" pitchFamily="18" charset="-120"/>
              </a:rPr>
              <a:t>void</a:t>
            </a:r>
            <a:r>
              <a:rPr lang="en-US" altLang="zh-TW" sz="2000" b="0" dirty="0">
                <a:solidFill>
                  <a:schemeClr val="tx1">
                    <a:lumMod val="95000"/>
                    <a:lumOff val="5000"/>
                  </a:schemeClr>
                </a:solidFill>
                <a:ea typeface="新細明體" pitchFamily="18" charset="-120"/>
              </a:rPr>
              <a:t> foo ( );</a:t>
            </a:r>
          </a:p>
          <a:p>
            <a:pPr marL="342900" indent="-342900">
              <a:spcBef>
                <a:spcPct val="20000"/>
              </a:spcBef>
            </a:pPr>
            <a:r>
              <a:rPr lang="en-US" altLang="zh-TW" sz="2000" b="0" dirty="0">
                <a:solidFill>
                  <a:schemeClr val="tx1">
                    <a:lumMod val="95000"/>
                    <a:lumOff val="5000"/>
                  </a:schemeClr>
                </a:solidFill>
                <a:ea typeface="新細明體" pitchFamily="18" charset="-120"/>
              </a:rPr>
              <a:t>};</a:t>
            </a:r>
          </a:p>
        </p:txBody>
      </p:sp>
      <p:sp>
        <p:nvSpPr>
          <p:cNvPr id="13" name="Line 8"/>
          <p:cNvSpPr>
            <a:spLocks noChangeShapeType="1"/>
          </p:cNvSpPr>
          <p:nvPr/>
        </p:nvSpPr>
        <p:spPr bwMode="auto">
          <a:xfrm flipH="1">
            <a:off x="13716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4" name="Line 9"/>
          <p:cNvSpPr>
            <a:spLocks noChangeShapeType="1"/>
          </p:cNvSpPr>
          <p:nvPr/>
        </p:nvSpPr>
        <p:spPr bwMode="auto">
          <a:xfrm>
            <a:off x="2209800" y="2133600"/>
            <a:ext cx="381000" cy="685800"/>
          </a:xfrm>
          <a:prstGeom prst="line">
            <a:avLst/>
          </a:prstGeom>
          <a:noFill/>
          <a:ln w="38100">
            <a:solidFill>
              <a:schemeClr val="tx1"/>
            </a:solidFill>
            <a:round/>
            <a:headEnd type="triangle" w="med" len="med"/>
            <a:tailEnd/>
          </a:ln>
          <a:effectLst/>
        </p:spPr>
        <p:txBody>
          <a:bodyPr/>
          <a:lstStyle/>
          <a:p>
            <a:endParaRPr lang="en-US" b="0"/>
          </a:p>
        </p:txBody>
      </p:sp>
      <p:sp>
        <p:nvSpPr>
          <p:cNvPr id="15" name="Rectangle 10"/>
          <p:cNvSpPr>
            <a:spLocks noChangeArrowheads="1"/>
          </p:cNvSpPr>
          <p:nvPr/>
        </p:nvSpPr>
        <p:spPr bwMode="auto">
          <a:xfrm>
            <a:off x="4191000" y="3810000"/>
            <a:ext cx="4495800" cy="22860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000" b="0" dirty="0">
                <a:solidFill>
                  <a:srgbClr val="0000FF"/>
                </a:solidFill>
                <a:ea typeface="新細明體" pitchFamily="18" charset="-120"/>
              </a:rPr>
              <a:t>void</a:t>
            </a:r>
            <a:r>
              <a:rPr lang="en-US" altLang="zh-TW" sz="2000" b="0" dirty="0">
                <a:solidFill>
                  <a:schemeClr val="tx1">
                    <a:lumMod val="95000"/>
                    <a:lumOff val="5000"/>
                  </a:schemeClr>
                </a:solidFill>
                <a:ea typeface="新細明體" pitchFamily="18" charset="-120"/>
              </a:rPr>
              <a:t> son :: foo ( ){</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dirty="0">
                <a:solidFill>
                  <a:schemeClr val="tx1">
                    <a:lumMod val="95000"/>
                    <a:lumOff val="5000"/>
                  </a:schemeClr>
                </a:solidFill>
                <a:ea typeface="新細明體" pitchFamily="18" charset="-120"/>
              </a:rPr>
              <a:t>x = y = 20;</a:t>
            </a:r>
            <a:endParaRPr lang="en-US" altLang="zh-TW" sz="1800" dirty="0">
              <a:solidFill>
                <a:schemeClr val="tx1">
                  <a:lumMod val="95000"/>
                  <a:lumOff val="5000"/>
                </a:schemeClr>
              </a:solidFill>
              <a:ea typeface="新細明體" pitchFamily="18" charset="-120"/>
            </a:endParaRP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dirty="0">
                <a:solidFill>
                  <a:schemeClr val="tx1">
                    <a:lumMod val="95000"/>
                    <a:lumOff val="5000"/>
                  </a:schemeClr>
                </a:solidFill>
                <a:ea typeface="新細明體" pitchFamily="18" charset="-120"/>
              </a:rPr>
              <a:t>set(5, 10); </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b="0" dirty="0" err="1">
                <a:solidFill>
                  <a:schemeClr val="tx1">
                    <a:lumMod val="95000"/>
                    <a:lumOff val="5000"/>
                  </a:schemeClr>
                </a:solidFill>
                <a:ea typeface="新細明體" pitchFamily="18" charset="-120"/>
              </a:rPr>
              <a:t>cout</a:t>
            </a:r>
            <a:r>
              <a:rPr lang="en-US" altLang="zh-TW" sz="2000" b="0" dirty="0">
                <a:solidFill>
                  <a:schemeClr val="tx1">
                    <a:lumMod val="95000"/>
                    <a:lumOff val="5000"/>
                  </a:schemeClr>
                </a:solidFill>
                <a:ea typeface="新細明體" pitchFamily="18" charset="-120"/>
              </a:rPr>
              <a:t>&lt;&lt;“value of b ”&lt;&lt;b&lt;&lt;</a:t>
            </a:r>
            <a:r>
              <a:rPr lang="en-US" altLang="zh-TW" sz="2000" b="0" dirty="0" err="1">
                <a:solidFill>
                  <a:schemeClr val="tx1">
                    <a:lumMod val="95000"/>
                    <a:lumOff val="5000"/>
                  </a:schemeClr>
                </a:solidFill>
                <a:ea typeface="新細明體" pitchFamily="18" charset="-120"/>
              </a:rPr>
              <a:t>endl</a:t>
            </a:r>
            <a:r>
              <a:rPr lang="en-US" altLang="zh-TW" sz="2000" b="0" dirty="0">
                <a:solidFill>
                  <a:schemeClr val="tx1">
                    <a:lumMod val="95000"/>
                    <a:lumOff val="5000"/>
                  </a:schemeClr>
                </a:solidFill>
                <a:ea typeface="新細明體" pitchFamily="18" charset="-120"/>
              </a:rPr>
              <a:t>; </a:t>
            </a:r>
          </a:p>
          <a:p>
            <a:pPr marL="342900" indent="-342900">
              <a:spcBef>
                <a:spcPct val="20000"/>
              </a:spcBef>
            </a:pPr>
            <a:r>
              <a:rPr lang="en-US" altLang="zh-TW" sz="2000" b="0" dirty="0">
                <a:solidFill>
                  <a:schemeClr val="tx1">
                    <a:lumMod val="95000"/>
                    <a:lumOff val="5000"/>
                  </a:schemeClr>
                </a:solidFill>
                <a:ea typeface="新細明體" pitchFamily="18" charset="-120"/>
              </a:rPr>
              <a:t>	</a:t>
            </a:r>
            <a:r>
              <a:rPr lang="en-US" altLang="zh-TW" sz="2000" dirty="0">
                <a:solidFill>
                  <a:schemeClr val="tx1">
                    <a:lumMod val="95000"/>
                    <a:lumOff val="5000"/>
                  </a:schemeClr>
                </a:solidFill>
                <a:ea typeface="新細明體" pitchFamily="18" charset="-120"/>
              </a:rPr>
              <a:t>z = 100;</a:t>
            </a:r>
            <a:endParaRPr lang="en-US" altLang="zh-TW" sz="1800" dirty="0">
              <a:solidFill>
                <a:schemeClr val="tx1">
                  <a:lumMod val="95000"/>
                  <a:lumOff val="5000"/>
                </a:schemeClr>
              </a:solidFill>
              <a:ea typeface="新細明體" pitchFamily="18" charset="-120"/>
            </a:endParaRPr>
          </a:p>
          <a:p>
            <a:pPr marL="342900" indent="-342900">
              <a:spcBef>
                <a:spcPct val="20000"/>
              </a:spcBef>
            </a:pPr>
            <a:r>
              <a:rPr lang="en-US" altLang="zh-TW" sz="2000" b="0" dirty="0">
                <a:solidFill>
                  <a:schemeClr val="tx1">
                    <a:lumMod val="95000"/>
                    <a:lumOff val="5000"/>
                  </a:schemeClr>
                </a:solidFill>
                <a:ea typeface="新細明體" pitchFamily="18" charset="-120"/>
              </a:rPr>
              <a:t>}</a:t>
            </a:r>
          </a:p>
        </p:txBody>
      </p:sp>
      <p:sp>
        <p:nvSpPr>
          <p:cNvPr id="17" name="Freeform 14"/>
          <p:cNvSpPr>
            <a:spLocks/>
          </p:cNvSpPr>
          <p:nvPr/>
        </p:nvSpPr>
        <p:spPr bwMode="auto">
          <a:xfrm>
            <a:off x="6629400" y="2362200"/>
            <a:ext cx="1066800" cy="2514600"/>
          </a:xfrm>
          <a:custGeom>
            <a:avLst/>
            <a:gdLst/>
            <a:ahLst/>
            <a:cxnLst>
              <a:cxn ang="0">
                <a:pos x="0" y="0"/>
              </a:cxn>
              <a:cxn ang="0">
                <a:pos x="720" y="864"/>
              </a:cxn>
              <a:cxn ang="0">
                <a:pos x="384" y="1776"/>
              </a:cxn>
            </a:cxnLst>
            <a:rect l="0" t="0" r="r" b="b"/>
            <a:pathLst>
              <a:path w="784" h="1776">
                <a:moveTo>
                  <a:pt x="0" y="0"/>
                </a:moveTo>
                <a:cubicBezTo>
                  <a:pt x="328" y="284"/>
                  <a:pt x="656" y="568"/>
                  <a:pt x="720" y="864"/>
                </a:cubicBezTo>
                <a:cubicBezTo>
                  <a:pt x="784" y="1160"/>
                  <a:pt x="440" y="1624"/>
                  <a:pt x="384" y="1776"/>
                </a:cubicBezTo>
              </a:path>
            </a:pathLst>
          </a:custGeom>
          <a:noFill/>
          <a:ln w="28575" cap="flat" cmpd="sng">
            <a:solidFill>
              <a:schemeClr val="tx1"/>
            </a:solidFill>
            <a:prstDash val="dash"/>
            <a:round/>
            <a:headEnd type="triangle" w="med" len="med"/>
            <a:tailEnd type="none" w="med" len="med"/>
          </a:ln>
          <a:effectLst/>
        </p:spPr>
        <p:txBody>
          <a:bodyPr/>
          <a:lstStyle/>
          <a:p>
            <a:endParaRPr lang="en-US" b="0"/>
          </a:p>
        </p:txBody>
      </p:sp>
      <p:sp>
        <p:nvSpPr>
          <p:cNvPr id="18" name="Line 15"/>
          <p:cNvSpPr>
            <a:spLocks noChangeShapeType="1"/>
          </p:cNvSpPr>
          <p:nvPr/>
        </p:nvSpPr>
        <p:spPr bwMode="auto">
          <a:xfrm flipV="1">
            <a:off x="3352800" y="5029200"/>
            <a:ext cx="1219200" cy="152400"/>
          </a:xfrm>
          <a:prstGeom prst="line">
            <a:avLst/>
          </a:prstGeom>
          <a:noFill/>
          <a:ln w="28575">
            <a:solidFill>
              <a:schemeClr val="tx1"/>
            </a:solidFill>
            <a:prstDash val="dash"/>
            <a:round/>
            <a:headEnd type="triangle" w="med" len="med"/>
            <a:tailEnd/>
          </a:ln>
          <a:effectLst/>
        </p:spPr>
        <p:txBody>
          <a:bodyPr/>
          <a:lstStyle/>
          <a:p>
            <a:endParaRPr lang="en-US"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5" grpId="0" animBg="1"/>
      <p:bldP spid="17" grpId="0" animBg="1"/>
      <p:bldP spid="18"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Phương thức thiết lập của lớp cơ sở </a:t>
            </a:r>
            <a:r>
              <a:rPr lang="en-US" sz="2800">
                <a:solidFill>
                  <a:srgbClr val="FF3300"/>
                </a:solidFill>
                <a:latin typeface="Arial" pitchFamily="34" charset="0"/>
                <a:cs typeface="Arial" pitchFamily="34" charset="0"/>
              </a:rPr>
              <a:t>luôn luôn được gọi </a:t>
            </a:r>
            <a:r>
              <a:rPr lang="en-US" sz="2800">
                <a:solidFill>
                  <a:schemeClr val="tx1">
                    <a:lumMod val="95000"/>
                    <a:lumOff val="5000"/>
                  </a:schemeClr>
                </a:solidFill>
                <a:latin typeface="Arial" pitchFamily="34" charset="0"/>
                <a:cs typeface="Arial" pitchFamily="34" charset="0"/>
              </a:rPr>
              <a:t>mỗi khi có một đối tượng của lớp dẫn xuất được tạo ra.</a:t>
            </a:r>
          </a:p>
          <a:p>
            <a:pPr algn="just">
              <a:lnSpc>
                <a:spcPct val="130000"/>
              </a:lnSpc>
              <a:spcBef>
                <a:spcPts val="300"/>
              </a:spcBef>
              <a:spcAft>
                <a:spcPts val="300"/>
              </a:spcAft>
              <a:buFont typeface="Wingdings" pitchFamily="2" charset="2"/>
              <a:buChar char="v"/>
            </a:pPr>
            <a:endParaRPr lang="en-US" sz="2800">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Nếu mọi phương thức thiết lập của lớp cơ sở đều đòi hỏi phải cung cấp tham số thì lớp con bắt buộc phải có phương thức thiết lập để cung cấp các tham số đó</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Ví dụ 1:</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58</a:t>
            </a:fld>
            <a:endParaRPr lang="en-US"/>
          </a:p>
        </p:txBody>
      </p:sp>
      <p:sp>
        <p:nvSpPr>
          <p:cNvPr id="7" name="Rectangle 4"/>
          <p:cNvSpPr>
            <a:spLocks noChangeArrowheads="1"/>
          </p:cNvSpPr>
          <p:nvPr/>
        </p:nvSpPr>
        <p:spPr bwMode="auto">
          <a:xfrm>
            <a:off x="609600" y="2133600"/>
            <a:ext cx="4953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  cout&lt;&lt; “A:default”&lt;&lt;endl;  }</a:t>
            </a: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a:t>
            </a:r>
          </a:p>
          <a:p>
            <a:pPr marL="342900" indent="-342900">
              <a:spcBef>
                <a:spcPct val="20000"/>
              </a:spcBef>
            </a:pPr>
            <a:r>
              <a:rPr lang="en-US" altLang="zh-TW" sz="2400" b="0">
                <a:solidFill>
                  <a:schemeClr val="tx1">
                    <a:lumMod val="95000"/>
                    <a:lumOff val="5000"/>
                  </a:schemeClr>
                </a:solidFill>
                <a:ea typeface="新細明體" pitchFamily="18" charset="-120"/>
              </a:rPr>
              <a:t>	      cout&lt;&lt;“A:parameter”&lt;&lt;endl;</a:t>
            </a:r>
          </a:p>
          <a:p>
            <a:pPr marL="342900" indent="-342900">
              <a:spcBef>
                <a:spcPct val="20000"/>
              </a:spcBef>
            </a:pP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8" name="Rectangle 5"/>
          <p:cNvSpPr>
            <a:spLocks noChangeArrowheads="1"/>
          </p:cNvSpPr>
          <p:nvPr/>
        </p:nvSpPr>
        <p:spPr bwMode="auto">
          <a:xfrm>
            <a:off x="5791200" y="2133600"/>
            <a:ext cx="3124200" cy="31242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B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B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cout&lt;&lt;“B”&lt;&lt;endl;</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p:txBody>
      </p:sp>
      <p:sp>
        <p:nvSpPr>
          <p:cNvPr id="9" name="Text Box 6"/>
          <p:cNvSpPr txBox="1">
            <a:spLocks noChangeArrowheads="1"/>
          </p:cNvSpPr>
          <p:nvPr/>
        </p:nvSpPr>
        <p:spPr bwMode="auto">
          <a:xfrm>
            <a:off x="4313237" y="5921514"/>
            <a:ext cx="1325563" cy="457200"/>
          </a:xfrm>
          <a:prstGeom prst="rect">
            <a:avLst/>
          </a:prstGeom>
          <a:solidFill>
            <a:srgbClr val="FFCCFF"/>
          </a:solidFill>
          <a:ln w="9525">
            <a:noFill/>
            <a:miter lim="800000"/>
            <a:headEnd/>
            <a:tailEnd/>
          </a:ln>
          <a:effectLst/>
        </p:spPr>
        <p:txBody>
          <a:bodyPr wrap="none">
            <a:spAutoFit/>
          </a:bodyPr>
          <a:lstStyle/>
          <a:p>
            <a:r>
              <a:rPr lang="en-US" altLang="zh-TW">
                <a:ea typeface="新細明體" pitchFamily="18" charset="-120"/>
              </a:rPr>
              <a:t>B test(1);</a:t>
            </a:r>
          </a:p>
        </p:txBody>
      </p:sp>
      <p:sp>
        <p:nvSpPr>
          <p:cNvPr id="10" name="Text Box 7"/>
          <p:cNvSpPr txBox="1">
            <a:spLocks noChangeArrowheads="1"/>
          </p:cNvSpPr>
          <p:nvPr/>
        </p:nvSpPr>
        <p:spPr bwMode="auto">
          <a:xfrm>
            <a:off x="6934200" y="5769114"/>
            <a:ext cx="1752600" cy="707886"/>
          </a:xfrm>
          <a:prstGeom prst="rect">
            <a:avLst/>
          </a:prstGeom>
          <a:solidFill>
            <a:schemeClr val="hlink"/>
          </a:solidFill>
          <a:ln w="9525">
            <a:noFill/>
            <a:miter lim="800000"/>
            <a:headEnd/>
            <a:tailEnd/>
          </a:ln>
          <a:effectLst/>
        </p:spPr>
        <p:txBody>
          <a:bodyPr wrap="square">
            <a:spAutoFit/>
          </a:bodyPr>
          <a:lstStyle/>
          <a:p>
            <a:r>
              <a:rPr lang="en-US" altLang="zh-TW">
                <a:ea typeface="新細明體" pitchFamily="18" charset="-120"/>
              </a:rPr>
              <a:t>A:default</a:t>
            </a:r>
          </a:p>
          <a:p>
            <a:r>
              <a:rPr lang="en-US" altLang="zh-TW">
                <a:ea typeface="新細明體" pitchFamily="18" charset="-120"/>
              </a:rPr>
              <a:t>B</a:t>
            </a:r>
          </a:p>
        </p:txBody>
      </p:sp>
      <p:sp>
        <p:nvSpPr>
          <p:cNvPr id="11" name="Text Box 8"/>
          <p:cNvSpPr txBox="1">
            <a:spLocks noChangeArrowheads="1"/>
          </p:cNvSpPr>
          <p:nvPr/>
        </p:nvSpPr>
        <p:spPr bwMode="auto">
          <a:xfrm>
            <a:off x="5867400" y="5540514"/>
            <a:ext cx="901700" cy="396875"/>
          </a:xfrm>
          <a:prstGeom prst="rect">
            <a:avLst/>
          </a:prstGeom>
          <a:noFill/>
          <a:ln w="9525">
            <a:noFill/>
            <a:miter lim="800000"/>
            <a:headEnd/>
            <a:tailEnd/>
          </a:ln>
          <a:effectLst/>
        </p:spPr>
        <p:txBody>
          <a:bodyPr wrap="none">
            <a:spAutoFit/>
          </a:bodyPr>
          <a:lstStyle/>
          <a:p>
            <a:r>
              <a:rPr lang="en-US" altLang="zh-TW" sz="200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left)">
                                      <p:cBhvr>
                                        <p:cTn id="2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thiết lập</a:t>
            </a:r>
            <a:endParaRPr lang="en-US" b="1">
              <a:effectLst>
                <a:outerShdw blurRad="38100" dist="38100" dir="2700000" algn="tl">
                  <a:srgbClr val="000000">
                    <a:alpha val="43137"/>
                  </a:srgbClr>
                </a:outerShdw>
              </a:effectLst>
              <a:latin typeface="Arial" pitchFamily="34" charset="0"/>
              <a:cs typeface="Arial" pitchFamily="34" charset="0"/>
            </a:endParaRP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Ví dụ 2:</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59</a:t>
            </a:fld>
            <a:endParaRPr lang="en-US"/>
          </a:p>
        </p:txBody>
      </p:sp>
      <p:sp>
        <p:nvSpPr>
          <p:cNvPr id="12" name="Rectangle 4"/>
          <p:cNvSpPr>
            <a:spLocks noChangeArrowheads="1"/>
          </p:cNvSpPr>
          <p:nvPr/>
        </p:nvSpPr>
        <p:spPr bwMode="auto">
          <a:xfrm>
            <a:off x="609600" y="2133600"/>
            <a:ext cx="4572000" cy="36576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 ( )</a:t>
            </a:r>
          </a:p>
          <a:p>
            <a:pPr marL="342900" indent="-342900">
              <a:spcBef>
                <a:spcPct val="20000"/>
              </a:spcBef>
            </a:pPr>
            <a:r>
              <a:rPr lang="en-US" altLang="zh-TW" sz="2400" b="0">
                <a:solidFill>
                  <a:schemeClr val="tx1">
                    <a:lumMod val="95000"/>
                    <a:lumOff val="5000"/>
                  </a:schemeClr>
                </a:solidFill>
                <a:ea typeface="新細明體" pitchFamily="18" charset="-120"/>
              </a:rPr>
              <a:t>	  {  cout&lt;&lt; “A:default”&lt;&lt;endl; }</a:t>
            </a:r>
          </a:p>
          <a:p>
            <a:pPr marL="342900" indent="-342900">
              <a:spcBef>
                <a:spcPct val="20000"/>
              </a:spcBef>
            </a:pPr>
            <a:r>
              <a:rPr lang="en-US" altLang="zh-TW" sz="2400" b="0">
                <a:solidFill>
                  <a:schemeClr val="tx1">
                    <a:lumMod val="95000"/>
                    <a:lumOff val="5000"/>
                  </a:schemeClr>
                </a:solidFill>
                <a:ea typeface="新細明體" pitchFamily="18" charset="-120"/>
              </a:rPr>
              <a:t>	A (</a:t>
            </a:r>
            <a:r>
              <a:rPr lang="en-US" altLang="zh-TW" sz="2400" b="0">
                <a:solidFill>
                  <a:srgbClr val="0000FF"/>
                </a:solidFill>
                <a:ea typeface="新細明體" pitchFamily="18" charset="-120"/>
              </a:rPr>
              <a:t>int </a:t>
            </a:r>
            <a:r>
              <a:rPr lang="en-US" altLang="zh-TW" sz="2400" b="0">
                <a:solidFill>
                  <a:schemeClr val="tx1">
                    <a:lumMod val="95000"/>
                    <a:lumOff val="5000"/>
                  </a:schemeClr>
                </a:solidFill>
                <a:ea typeface="新細明體" pitchFamily="18" charset="-120"/>
              </a:rPr>
              <a:t>a){</a:t>
            </a:r>
          </a:p>
          <a:p>
            <a:pPr marL="342900" indent="-342900">
              <a:spcBef>
                <a:spcPct val="20000"/>
              </a:spcBef>
            </a:pPr>
            <a:r>
              <a:rPr lang="en-US" altLang="zh-TW" sz="2400" b="0">
                <a:solidFill>
                  <a:schemeClr val="tx1">
                    <a:lumMod val="95000"/>
                    <a:lumOff val="5000"/>
                  </a:schemeClr>
                </a:solidFill>
                <a:ea typeface="新細明體" pitchFamily="18" charset="-120"/>
              </a:rPr>
              <a:t>	   cout&lt;&lt;“A:parameter”&lt;&lt;endl;</a:t>
            </a:r>
          </a:p>
          <a:p>
            <a:pPr marL="342900" indent="-342900">
              <a:spcBef>
                <a:spcPct val="20000"/>
              </a:spcBef>
            </a:pP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13" name="Rectangle 5"/>
          <p:cNvSpPr>
            <a:spLocks noChangeArrowheads="1"/>
          </p:cNvSpPr>
          <p:nvPr/>
        </p:nvSpPr>
        <p:spPr bwMode="auto">
          <a:xfrm>
            <a:off x="5486400" y="2133600"/>
            <a:ext cx="3352800" cy="32004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 </a:t>
            </a:r>
            <a:r>
              <a:rPr lang="en-US" altLang="zh-TW" sz="2400" b="0">
                <a:solidFill>
                  <a:schemeClr val="tx1">
                    <a:lumMod val="95000"/>
                    <a:lumOff val="5000"/>
                  </a:schemeClr>
                </a:solidFill>
                <a:ea typeface="新細明體" pitchFamily="18" charset="-120"/>
              </a:rPr>
              <a:t>C : </a:t>
            </a:r>
            <a:r>
              <a:rPr lang="en-US" altLang="zh-TW" sz="2400" b="0">
                <a:solidFill>
                  <a:srgbClr val="0000FF"/>
                </a:solidFill>
                <a:ea typeface="新細明體" pitchFamily="18" charset="-120"/>
              </a:rPr>
              <a:t>public </a:t>
            </a:r>
            <a:r>
              <a:rPr lang="en-US" altLang="zh-TW" sz="2400" b="0">
                <a:solidFill>
                  <a:schemeClr val="tx1">
                    <a:lumMod val="95000"/>
                    <a:lumOff val="5000"/>
                  </a:schemeClr>
                </a:solidFill>
                <a:ea typeface="新細明體" pitchFamily="18" charset="-120"/>
              </a:rPr>
              <a:t>A </a:t>
            </a:r>
          </a:p>
          <a:p>
            <a:pPr marL="342900" indent="-342900">
              <a:spcBef>
                <a:spcPct val="20000"/>
              </a:spcBef>
            </a:pP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	C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a) </a:t>
            </a:r>
            <a:r>
              <a:rPr lang="en-US" altLang="zh-TW" sz="2400">
                <a:solidFill>
                  <a:srgbClr val="FF0000"/>
                </a:solidFill>
                <a:ea typeface="新細明體" pitchFamily="18" charset="-120"/>
              </a:rPr>
              <a:t>: A(a)</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cout&lt;&lt;“C”&lt;&lt;endl;</a:t>
            </a:r>
          </a:p>
          <a:p>
            <a:pPr marL="342900" indent="-342900">
              <a:spcBef>
                <a:spcPct val="20000"/>
              </a:spcBef>
            </a:pPr>
            <a:r>
              <a:rPr lang="en-US" altLang="zh-TW" sz="2400" b="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14" name="Text Box 6"/>
          <p:cNvSpPr txBox="1">
            <a:spLocks noChangeArrowheads="1"/>
          </p:cNvSpPr>
          <p:nvPr/>
        </p:nvSpPr>
        <p:spPr bwMode="auto">
          <a:xfrm>
            <a:off x="3808364" y="5867400"/>
            <a:ext cx="1449436" cy="461665"/>
          </a:xfrm>
          <a:prstGeom prst="rect">
            <a:avLst/>
          </a:prstGeom>
          <a:solidFill>
            <a:srgbClr val="FFCCFF"/>
          </a:solidFill>
          <a:ln w="9525">
            <a:noFill/>
            <a:miter lim="800000"/>
            <a:headEnd/>
            <a:tailEnd/>
          </a:ln>
          <a:effectLst/>
        </p:spPr>
        <p:txBody>
          <a:bodyPr wrap="none">
            <a:spAutoFit/>
          </a:bodyPr>
          <a:lstStyle/>
          <a:p>
            <a:r>
              <a:rPr lang="en-US" altLang="zh-TW" sz="2400" b="0">
                <a:ea typeface="新細明體" pitchFamily="18" charset="-120"/>
              </a:rPr>
              <a:t>C test(1);</a:t>
            </a:r>
          </a:p>
        </p:txBody>
      </p:sp>
      <p:sp>
        <p:nvSpPr>
          <p:cNvPr id="15" name="Text Box 7"/>
          <p:cNvSpPr txBox="1">
            <a:spLocks noChangeArrowheads="1"/>
          </p:cNvSpPr>
          <p:nvPr/>
        </p:nvSpPr>
        <p:spPr bwMode="auto">
          <a:xfrm>
            <a:off x="6705600" y="5646003"/>
            <a:ext cx="2057400" cy="830997"/>
          </a:xfrm>
          <a:prstGeom prst="rect">
            <a:avLst/>
          </a:prstGeom>
          <a:solidFill>
            <a:schemeClr val="hlink"/>
          </a:solidFill>
          <a:ln w="9525">
            <a:noFill/>
            <a:miter lim="800000"/>
            <a:headEnd/>
            <a:tailEnd/>
          </a:ln>
          <a:effectLst/>
        </p:spPr>
        <p:txBody>
          <a:bodyPr wrap="square">
            <a:spAutoFit/>
          </a:bodyPr>
          <a:lstStyle/>
          <a:p>
            <a:r>
              <a:rPr lang="en-US" altLang="zh-TW" sz="2400" b="0">
                <a:ea typeface="新細明體" pitchFamily="18" charset="-120"/>
              </a:rPr>
              <a:t>A:parameter</a:t>
            </a:r>
          </a:p>
          <a:p>
            <a:r>
              <a:rPr lang="en-US" altLang="zh-TW" sz="2400" b="0">
                <a:ea typeface="新細明體" pitchFamily="18" charset="-120"/>
              </a:rPr>
              <a:t>C</a:t>
            </a:r>
          </a:p>
        </p:txBody>
      </p:sp>
      <p:sp>
        <p:nvSpPr>
          <p:cNvPr id="16" name="Text Box 8"/>
          <p:cNvSpPr txBox="1">
            <a:spLocks noChangeArrowheads="1"/>
          </p:cNvSpPr>
          <p:nvPr/>
        </p:nvSpPr>
        <p:spPr bwMode="auto">
          <a:xfrm>
            <a:off x="5562600" y="5584091"/>
            <a:ext cx="1125629" cy="461665"/>
          </a:xfrm>
          <a:prstGeom prst="rect">
            <a:avLst/>
          </a:prstGeom>
          <a:noFill/>
          <a:ln w="9525">
            <a:noFill/>
            <a:miter lim="800000"/>
            <a:headEnd/>
            <a:tailEnd/>
          </a:ln>
          <a:effectLst/>
        </p:spPr>
        <p:txBody>
          <a:bodyPr wrap="none">
            <a:spAutoFit/>
          </a:bodyPr>
          <a:lstStyle/>
          <a:p>
            <a:r>
              <a:rPr lang="en-US" altLang="zh-TW" sz="2400" b="0">
                <a:ea typeface="新細明體" pitchFamily="18" charset="-120"/>
              </a:rPr>
              <a:t>output: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wipe(left)">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left)">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nhiều (1-n)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en-US">
                <a:solidFill>
                  <a:schemeClr val="tx1">
                    <a:lumMod val="95000"/>
                    <a:lumOff val="5000"/>
                  </a:schemeClr>
                </a:solidFill>
                <a:latin typeface="Arial" pitchFamily="34" charset="0"/>
                <a:cs typeface="Arial" pitchFamily="34" charset="0"/>
              </a:rPr>
              <a:t>có </a:t>
            </a:r>
            <a:r>
              <a:rPr lang="vi-VN">
                <a:solidFill>
                  <a:srgbClr val="0066FF"/>
                </a:solidFill>
                <a:latin typeface="Arial" pitchFamily="34" charset="0"/>
                <a:cs typeface="Arial" pitchFamily="34" charset="0"/>
              </a:rPr>
              <a:t>quan hệ một-nhiều </a:t>
            </a:r>
            <a:r>
              <a:rPr lang="vi-VN">
                <a:solidFill>
                  <a:schemeClr val="tx1">
                    <a:lumMod val="95000"/>
                    <a:lumOff val="5000"/>
                  </a:schemeClr>
                </a:solidFill>
                <a:latin typeface="Arial" pitchFamily="34" charset="0"/>
                <a:cs typeface="Arial" pitchFamily="34" charset="0"/>
              </a:rPr>
              <a:t>với nhau khi một đối tượng thuộc lớp này quan hệ với nhiều đối tượng thuộc lớp kia và một đối tượng lớp kia </a:t>
            </a:r>
            <a:r>
              <a:rPr lang="en-US">
                <a:solidFill>
                  <a:schemeClr val="tx1">
                    <a:lumMod val="95000"/>
                    <a:lumOff val="5000"/>
                  </a:schemeClr>
                </a:solidFill>
                <a:latin typeface="Arial" pitchFamily="34" charset="0"/>
                <a:cs typeface="Arial" pitchFamily="34" charset="0"/>
              </a:rPr>
              <a:t>có </a:t>
            </a:r>
            <a:r>
              <a:rPr lang="vi-VN">
                <a:solidFill>
                  <a:schemeClr val="tx1">
                    <a:lumMod val="95000"/>
                    <a:lumOff val="5000"/>
                  </a:schemeClr>
                </a:solidFill>
                <a:latin typeface="Arial" pitchFamily="34" charset="0"/>
                <a:cs typeface="Arial" pitchFamily="34" charset="0"/>
              </a:rPr>
              <a:t>quan hệ duy nhất với một đối tượng thuộc lớp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rgbClr val="FF3300"/>
                </a:solidFill>
                <a:latin typeface="Arial" pitchFamily="34" charset="0"/>
                <a:cs typeface="Arial" pitchFamily="34" charset="0"/>
              </a:rPr>
              <a:t>Kí hiệu:</a:t>
            </a:r>
            <a:endParaRPr lang="vi-VN">
              <a:solidFill>
                <a:srgbClr val="FF3300"/>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a:t>
            </a:fld>
            <a:endParaRPr lang="en-US"/>
          </a:p>
        </p:txBody>
      </p:sp>
      <p:grpSp>
        <p:nvGrpSpPr>
          <p:cNvPr id="13" name="Group 12"/>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133600" y="4953000"/>
              <a:chExt cx="5105400" cy="785648"/>
            </a:xfrm>
          </p:grpSpPr>
          <p:sp>
            <p:nvSpPr>
              <p:cNvPr id="8" name="Rectangle 7"/>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9" name="Rectangle 8"/>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cxnSp>
            <p:nvCxnSpPr>
              <p:cNvPr id="10" name="Straight Connector 9"/>
              <p:cNvCxnSpPr>
                <a:stCxn id="8" idx="3"/>
                <a:endCxn id="9"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4953000"/>
                <a:ext cx="1447800" cy="461665"/>
              </a:xfrm>
              <a:prstGeom prst="rect">
                <a:avLst/>
              </a:prstGeom>
              <a:noFill/>
            </p:spPr>
            <p:txBody>
              <a:bodyPr wrap="square" rtlCol="0">
                <a:spAutoFit/>
              </a:bodyPr>
              <a:lstStyle/>
              <a:p>
                <a:pPr algn="ctr"/>
                <a:r>
                  <a:rPr lang="en-US" sz="2400"/>
                  <a:t>Quan hệ</a:t>
                </a:r>
              </a:p>
            </p:txBody>
          </p:sp>
        </p:grpSp>
        <p:sp>
          <p:nvSpPr>
            <p:cNvPr id="12" name="Oval 11"/>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Định nghĩa các thành phần riêng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Ngoài các thành phần được kế thừa, lớp dẫn xuất có thể định nghĩa thêm các thành phần riêng</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60</a:t>
            </a:fld>
            <a:endParaRPr lang="en-US"/>
          </a:p>
        </p:txBody>
      </p:sp>
      <p:sp>
        <p:nvSpPr>
          <p:cNvPr id="7" name="Rectangle 3"/>
          <p:cNvSpPr>
            <a:spLocks noChangeArrowheads="1"/>
          </p:cNvSpPr>
          <p:nvPr/>
        </p:nvSpPr>
        <p:spPr bwMode="auto">
          <a:xfrm>
            <a:off x="609600" y="2667000"/>
            <a:ext cx="8077200" cy="3810000"/>
          </a:xfrm>
          <a:prstGeom prst="rect">
            <a:avLst/>
          </a:prstGeom>
          <a:solidFill>
            <a:srgbClr val="CCFFFF"/>
          </a:solidFill>
          <a:ln w="9525">
            <a:noFill/>
            <a:miter lim="800000"/>
            <a:headEnd/>
            <a:tailEnd/>
          </a:ln>
        </p:spPr>
        <p:txBody>
          <a:bodyPr/>
          <a:lstStyle/>
          <a:p>
            <a:pPr marL="342900" indent="-342900">
              <a:spcBef>
                <a:spcPts val="0"/>
              </a:spcBef>
              <a:buFont typeface="Wingdings" pitchFamily="2" charset="2"/>
              <a:buNone/>
            </a:pPr>
            <a:r>
              <a:rPr lang="en-US" sz="2400" b="0">
                <a:solidFill>
                  <a:srgbClr val="0000FF"/>
                </a:solidFill>
              </a:rPr>
              <a:t>class</a:t>
            </a:r>
            <a:r>
              <a:rPr lang="en-US" sz="2400" b="0">
                <a:solidFill>
                  <a:srgbClr val="000000"/>
                </a:solidFill>
              </a:rPr>
              <a:t> HinhTron : Diem {</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double r;</a:t>
            </a:r>
          </a:p>
          <a:p>
            <a:pPr marL="342900" indent="-342900">
              <a:spcBef>
                <a:spcPts val="0"/>
              </a:spcBef>
              <a:buFont typeface="Wingdings" pitchFamily="2" charset="2"/>
              <a:buNone/>
            </a:pPr>
            <a:r>
              <a:rPr lang="en-US" sz="2400" b="0">
                <a:solidFill>
                  <a:srgbClr val="0000FF"/>
                </a:solidFill>
              </a:rPr>
              <a:t>public</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HinhTron( </a:t>
            </a:r>
            <a:r>
              <a:rPr lang="en-US" sz="2400" b="0">
                <a:solidFill>
                  <a:srgbClr val="0000FF"/>
                </a:solidFill>
              </a:rPr>
              <a:t>double</a:t>
            </a:r>
            <a:r>
              <a:rPr lang="en-US" sz="2400" b="0">
                <a:solidFill>
                  <a:srgbClr val="000000"/>
                </a:solidFill>
              </a:rPr>
              <a:t> tx, </a:t>
            </a:r>
            <a:r>
              <a:rPr lang="en-US" sz="2400" b="0">
                <a:solidFill>
                  <a:srgbClr val="0000FF"/>
                </a:solidFill>
              </a:rPr>
              <a:t>double</a:t>
            </a:r>
            <a:r>
              <a:rPr lang="en-US" sz="2400" b="0">
                <a:solidFill>
                  <a:srgbClr val="000000"/>
                </a:solidFill>
              </a:rPr>
              <a:t> ty, </a:t>
            </a:r>
            <a:r>
              <a:rPr lang="en-US" sz="2400" b="0">
                <a:solidFill>
                  <a:srgbClr val="0000FF"/>
                </a:solidFill>
              </a:rPr>
              <a:t>double</a:t>
            </a:r>
            <a:r>
              <a:rPr lang="en-US" sz="2400" b="0">
                <a:solidFill>
                  <a:srgbClr val="000000"/>
                </a:solidFill>
              </a:rPr>
              <a:t> rr) </a:t>
            </a:r>
            <a:r>
              <a:rPr lang="en-US" sz="2400" b="0">
                <a:solidFill>
                  <a:srgbClr val="FF0000"/>
                </a:solidFill>
              </a:rPr>
              <a:t>: Diem(tx, ty)</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FF0000"/>
                </a:solidFill>
              </a:rPr>
              <a:t>r = rr;</a:t>
            </a:r>
          </a:p>
          <a:p>
            <a:pPr marL="342900" indent="-342900">
              <a:spcBef>
                <a:spcPts val="0"/>
              </a:spcBef>
              <a:buFont typeface="Wingdings" pitchFamily="2" charset="2"/>
              <a:buNone/>
            </a:pPr>
            <a:r>
              <a:rPr lang="en-US" sz="2400" b="0">
                <a:solidFill>
                  <a:srgbClr val="000000"/>
                </a:solidFill>
              </a:rPr>
              <a:t>	}</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Ve(</a:t>
            </a:r>
            <a:r>
              <a:rPr lang="en-US" sz="2400" b="0">
                <a:solidFill>
                  <a:srgbClr val="0000FF"/>
                </a:solidFill>
              </a:rPr>
              <a:t>int </a:t>
            </a:r>
            <a:r>
              <a:rPr lang="en-US" sz="2400" b="0">
                <a:solidFill>
                  <a:srgbClr val="000000"/>
                </a:solidFill>
              </a:rPr>
              <a:t>color)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	</a:t>
            </a:r>
            <a:r>
              <a:rPr lang="en-US" sz="2400" b="0">
                <a:solidFill>
                  <a:srgbClr val="0000FF"/>
                </a:solidFill>
              </a:rPr>
              <a:t>void</a:t>
            </a:r>
            <a:r>
              <a:rPr lang="en-US" sz="2400" b="0">
                <a:solidFill>
                  <a:srgbClr val="000000"/>
                </a:solidFill>
              </a:rPr>
              <a:t> TinhTien( </a:t>
            </a:r>
            <a:r>
              <a:rPr lang="en-US" sz="2400" b="0">
                <a:solidFill>
                  <a:srgbClr val="0000FF"/>
                </a:solidFill>
              </a:rPr>
              <a:t>double</a:t>
            </a:r>
            <a:r>
              <a:rPr lang="en-US" sz="2400" b="0">
                <a:solidFill>
                  <a:srgbClr val="000000"/>
                </a:solidFill>
              </a:rPr>
              <a:t> dx, </a:t>
            </a:r>
            <a:r>
              <a:rPr lang="en-US" sz="2400" b="0">
                <a:solidFill>
                  <a:srgbClr val="0000FF"/>
                </a:solidFill>
              </a:rPr>
              <a:t>double</a:t>
            </a:r>
            <a:r>
              <a:rPr lang="en-US" sz="2400" b="0">
                <a:solidFill>
                  <a:srgbClr val="000000"/>
                </a:solidFill>
              </a:rPr>
              <a:t> dy) </a:t>
            </a:r>
            <a:r>
              <a:rPr lang="en-US" sz="2400" b="0">
                <a:solidFill>
                  <a:srgbClr val="0000FF"/>
                </a:solidFill>
              </a:rPr>
              <a:t>const</a:t>
            </a: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a:t>
            </a:r>
          </a:p>
          <a:p>
            <a:pPr marL="342900" indent="-342900">
              <a:spcBef>
                <a:spcPts val="0"/>
              </a:spcBef>
              <a:buFont typeface="Wingdings" pitchFamily="2" charset="2"/>
              <a:buNone/>
            </a:pPr>
            <a:r>
              <a:rPr lang="en-US" sz="2400" b="0">
                <a:solidFill>
                  <a:srgbClr val="000000"/>
                </a:solidFill>
              </a:rPr>
              <a:t>HinhTron t(200,200,50);</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Định nghĩa các thành phần riêng</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sz="2800">
                <a:solidFill>
                  <a:schemeClr val="tx1">
                    <a:lumMod val="95000"/>
                    <a:lumOff val="5000"/>
                  </a:schemeClr>
                </a:solidFill>
                <a:latin typeface="Arial" pitchFamily="34" charset="0"/>
                <a:cs typeface="Arial" pitchFamily="34" charset="0"/>
              </a:rPr>
              <a:t>Lớp dẫn xuất cũng có thể </a:t>
            </a:r>
            <a:r>
              <a:rPr lang="en-US" sz="2800">
                <a:solidFill>
                  <a:srgbClr val="FF0000"/>
                </a:solidFill>
                <a:latin typeface="Arial" pitchFamily="34" charset="0"/>
                <a:cs typeface="Arial" pitchFamily="34" charset="0"/>
              </a:rPr>
              <a:t>override</a:t>
            </a:r>
            <a:r>
              <a:rPr lang="en-US" sz="2800">
                <a:solidFill>
                  <a:schemeClr val="tx1">
                    <a:lumMod val="95000"/>
                    <a:lumOff val="5000"/>
                  </a:schemeClr>
                </a:solidFill>
                <a:latin typeface="Arial" pitchFamily="34" charset="0"/>
                <a:cs typeface="Arial" pitchFamily="34" charset="0"/>
              </a:rPr>
              <a:t> các phương thức đã được định nghĩa ở trong lớp cha.</a:t>
            </a:r>
            <a:endParaRPr lang="vi-VN" sz="2800">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61</a:t>
            </a:fld>
            <a:endParaRPr lang="en-US"/>
          </a:p>
        </p:txBody>
      </p:sp>
      <p:sp>
        <p:nvSpPr>
          <p:cNvPr id="7" name="Rectangle 6"/>
          <p:cNvSpPr>
            <a:spLocks noChangeArrowheads="1"/>
          </p:cNvSpPr>
          <p:nvPr/>
        </p:nvSpPr>
        <p:spPr bwMode="auto">
          <a:xfrm>
            <a:off x="685800" y="2819400"/>
            <a:ext cx="4114800" cy="35814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A {</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protected</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int</a:t>
            </a:r>
            <a:r>
              <a:rPr lang="en-US" altLang="zh-TW" sz="2400" b="0">
                <a:solidFill>
                  <a:schemeClr val="tx1">
                    <a:lumMod val="95000"/>
                    <a:lumOff val="5000"/>
                  </a:schemeClr>
                </a:solidFill>
                <a:ea typeface="新細明體" pitchFamily="18" charset="-120"/>
              </a:rPr>
              <a:t> x, y;</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a:t>
            </a:r>
          </a:p>
          <a:p>
            <a:pPr marL="342900" indent="-342900">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p>
          <a:p>
            <a:pPr marL="342900" indent="-342900">
              <a:spcBef>
                <a:spcPct val="20000"/>
              </a:spcBef>
            </a:pPr>
            <a:r>
              <a:rPr lang="en-US" altLang="zh-TW" sz="2400" b="0">
                <a:solidFill>
                  <a:schemeClr val="tx1">
                    <a:lumMod val="95000"/>
                    <a:lumOff val="5000"/>
                  </a:schemeClr>
                </a:solidFill>
                <a:ea typeface="新細明體" pitchFamily="18" charset="-120"/>
              </a:rPr>
              <a:t>	    cout&lt;&lt;“From A”&lt;&lt;endl;</a:t>
            </a:r>
          </a:p>
          <a:p>
            <a:pPr marL="342900" indent="-342900">
              <a:spcBef>
                <a:spcPct val="20000"/>
              </a:spcBef>
            </a:pPr>
            <a:r>
              <a:rPr lang="en-US" altLang="zh-TW" sz="2400" b="0">
                <a:solidFill>
                  <a:schemeClr val="tx1">
                    <a:lumMod val="95000"/>
                    <a:lumOff val="5000"/>
                  </a:schemeClr>
                </a:solidFill>
                <a:ea typeface="新細明體" pitchFamily="18" charset="-120"/>
              </a:rPr>
              <a:t>	}</a:t>
            </a:r>
          </a:p>
          <a:p>
            <a:pPr marL="342900" indent="-342900">
              <a:spcBef>
                <a:spcPct val="20000"/>
              </a:spcBef>
            </a:pPr>
            <a:r>
              <a:rPr lang="en-US" altLang="zh-TW" sz="2400" b="0">
                <a:solidFill>
                  <a:schemeClr val="tx1">
                    <a:lumMod val="95000"/>
                    <a:lumOff val="5000"/>
                  </a:schemeClr>
                </a:solidFill>
                <a:ea typeface="新細明體" pitchFamily="18" charset="-120"/>
              </a:rPr>
              <a:t>};</a:t>
            </a:r>
          </a:p>
        </p:txBody>
      </p:sp>
      <p:sp>
        <p:nvSpPr>
          <p:cNvPr id="8" name="Rectangle 7"/>
          <p:cNvSpPr>
            <a:spLocks noChangeArrowheads="1"/>
          </p:cNvSpPr>
          <p:nvPr/>
        </p:nvSpPr>
        <p:spPr bwMode="auto">
          <a:xfrm>
            <a:off x="5029200" y="2819400"/>
            <a:ext cx="3810000" cy="3581400"/>
          </a:xfrm>
          <a:prstGeom prst="rect">
            <a:avLst/>
          </a:prstGeom>
          <a:solidFill>
            <a:srgbClr val="FFFF99"/>
          </a:solidFill>
          <a:ln w="9525">
            <a:noFill/>
            <a:miter lim="800000"/>
            <a:headEnd/>
            <a:tailEnd/>
          </a:ln>
          <a:effectLst/>
        </p:spPr>
        <p:txBody>
          <a:bodyPr/>
          <a:lstStyle/>
          <a:p>
            <a:pPr marL="342900" indent="-342900">
              <a:lnSpc>
                <a:spcPct val="120000"/>
              </a:lnSpc>
              <a:spcBef>
                <a:spcPct val="20000"/>
              </a:spcBef>
            </a:pPr>
            <a:r>
              <a:rPr lang="en-US" altLang="zh-TW" sz="2400" b="0">
                <a:solidFill>
                  <a:srgbClr val="0000FF"/>
                </a:solidFill>
                <a:ea typeface="新細明體" pitchFamily="18" charset="-120"/>
              </a:rPr>
              <a:t>class</a:t>
            </a:r>
            <a:r>
              <a:rPr lang="en-US" altLang="zh-TW" sz="2400" b="0">
                <a:solidFill>
                  <a:schemeClr val="tx1">
                    <a:lumMod val="95000"/>
                    <a:lumOff val="5000"/>
                  </a:schemeClr>
                </a:solidFill>
                <a:ea typeface="新細明體" pitchFamily="18" charset="-120"/>
              </a:rPr>
              <a:t> B :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public</a:t>
            </a:r>
            <a:r>
              <a:rPr lang="en-US" altLang="zh-TW" sz="2400" b="0">
                <a:solidFill>
                  <a:schemeClr val="tx1">
                    <a:lumMod val="95000"/>
                    <a:lumOff val="5000"/>
                  </a:schemeClr>
                </a:solidFill>
                <a:ea typeface="新細明體" pitchFamily="18" charset="-120"/>
              </a:rPr>
              <a: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r>
              <a:rPr lang="en-US" altLang="zh-TW" sz="2400" b="0">
                <a:solidFill>
                  <a:srgbClr val="0000FF"/>
                </a:solidFill>
                <a:ea typeface="新細明體" pitchFamily="18" charset="-120"/>
              </a:rPr>
              <a:t>void</a:t>
            </a:r>
            <a:r>
              <a:rPr lang="en-US" altLang="zh-TW" sz="2400" b="0">
                <a:solidFill>
                  <a:schemeClr val="tx1">
                    <a:lumMod val="95000"/>
                    <a:lumOff val="5000"/>
                  </a:schemeClr>
                </a:solidFill>
                <a:ea typeface="新細明體" pitchFamily="18" charset="-120"/>
              </a:rPr>
              <a:t> print (){</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cout&lt;&lt;“From B”&lt;&lt;endl;</a:t>
            </a: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	}</a:t>
            </a:r>
            <a:endParaRPr lang="en-US" altLang="zh-TW" b="0">
              <a:solidFill>
                <a:schemeClr val="tx1">
                  <a:lumMod val="95000"/>
                  <a:lumOff val="5000"/>
                </a:schemeClr>
              </a:solidFill>
              <a:ea typeface="新細明體" pitchFamily="18" charset="-120"/>
            </a:endParaRPr>
          </a:p>
          <a:p>
            <a:pPr marL="342900" indent="-342900">
              <a:lnSpc>
                <a:spcPct val="120000"/>
              </a:lnSpc>
              <a:spcBef>
                <a:spcPct val="20000"/>
              </a:spcBef>
            </a:pPr>
            <a:r>
              <a:rPr lang="en-US" altLang="zh-TW" sz="2400" b="0">
                <a:solidFill>
                  <a:schemeClr val="tx1">
                    <a:lumMod val="95000"/>
                    <a:lumOff val="5000"/>
                  </a:schemeClr>
                </a:solidFill>
                <a:ea typeface="新細明體" pitchFamily="18" charset="-120"/>
              </a:rPr>
              <a:t>};</a:t>
            </a:r>
          </a:p>
        </p:txBody>
      </p:sp>
      <p:sp>
        <p:nvSpPr>
          <p:cNvPr id="9" name="Line 8"/>
          <p:cNvSpPr>
            <a:spLocks noChangeShapeType="1"/>
          </p:cNvSpPr>
          <p:nvPr/>
        </p:nvSpPr>
        <p:spPr bwMode="auto">
          <a:xfrm flipV="1">
            <a:off x="2819400" y="4648200"/>
            <a:ext cx="2667000" cy="152400"/>
          </a:xfrm>
          <a:prstGeom prst="line">
            <a:avLst/>
          </a:prstGeom>
          <a:noFill/>
          <a:ln w="28575">
            <a:solidFill>
              <a:schemeClr val="tx1"/>
            </a:solidFill>
            <a:prstDash val="dash"/>
            <a:round/>
            <a:headEnd type="triangle"/>
            <a:tailEnd/>
          </a:ln>
          <a:effectLst/>
        </p:spPr>
        <p:txBody>
          <a:bodyPr/>
          <a:lstStyle/>
          <a:p>
            <a:endParaRPr lang="en-US" sz="2400" b="0"/>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2"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right)">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animBg="1"/>
      <p:bldP spid="8" grpId="0" animBg="1"/>
      <p:bldP spid="9"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Truy cập phương thức</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62</a:t>
            </a:fld>
            <a:endParaRPr lang="en-US"/>
          </a:p>
        </p:txBody>
      </p:sp>
      <p:sp>
        <p:nvSpPr>
          <p:cNvPr id="8" name="Rectangle 5"/>
          <p:cNvSpPr>
            <a:spLocks noChangeArrowheads="1"/>
          </p:cNvSpPr>
          <p:nvPr/>
        </p:nvSpPr>
        <p:spPr bwMode="auto">
          <a:xfrm>
            <a:off x="381000" y="1524000"/>
            <a:ext cx="3124200" cy="3352800"/>
          </a:xfrm>
          <a:prstGeom prst="rect">
            <a:avLst/>
          </a:prstGeom>
          <a:solidFill>
            <a:srgbClr val="FFE5FF"/>
          </a:solidFill>
          <a:ln w="9525">
            <a:noFill/>
            <a:miter lim="800000"/>
            <a:headEnd/>
            <a:tailEnd/>
          </a:ln>
          <a:effectLst/>
        </p:spPr>
        <p:txBody>
          <a:bodyPr/>
          <a:lstStyle/>
          <a:p>
            <a:pPr marL="342900" indent="-342900">
              <a:spcBef>
                <a:spcPct val="20000"/>
              </a:spcBef>
            </a:pPr>
            <a:r>
              <a:rPr lang="en-US" altLang="zh-TW" sz="2000" b="0">
                <a:solidFill>
                  <a:srgbClr val="0000FF"/>
                </a:solidFill>
                <a:ea typeface="新細明體" pitchFamily="18" charset="-120"/>
              </a:rPr>
              <a:t>class</a:t>
            </a:r>
            <a:r>
              <a:rPr lang="en-US" altLang="zh-TW" sz="2000" b="0">
                <a:ea typeface="新細明體" pitchFamily="18" charset="-120"/>
              </a:rPr>
              <a:t> Point{</a:t>
            </a:r>
          </a:p>
          <a:p>
            <a:pPr marL="342900" indent="-342900">
              <a:spcBef>
                <a:spcPct val="20000"/>
              </a:spcBef>
            </a:pPr>
            <a:r>
              <a:rPr lang="en-US" altLang="zh-TW" sz="2000" b="0">
                <a:ea typeface="新細明體" pitchFamily="18" charset="-120"/>
              </a:rPr>
              <a:t>	</a:t>
            </a:r>
            <a:r>
              <a:rPr lang="en-US" altLang="zh-TW" sz="2000" b="0">
                <a:solidFill>
                  <a:srgbClr val="FF0000"/>
                </a:solidFill>
                <a:ea typeface="新細明體" pitchFamily="18" charset="-120"/>
              </a:rPr>
              <a:t>protected:</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int</a:t>
            </a:r>
            <a:r>
              <a:rPr lang="en-US" altLang="zh-TW" sz="2000" b="0">
                <a:ea typeface="新細明體" pitchFamily="18" charset="-120"/>
              </a:rPr>
              <a:t> x, y;</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public</a:t>
            </a:r>
            <a:r>
              <a:rPr lang="en-US" altLang="zh-TW" sz="2000" b="0">
                <a:ea typeface="新細明體" pitchFamily="18" charset="-120"/>
              </a:rPr>
              <a:t>:</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chemeClr val="accent2"/>
                </a:solidFill>
                <a:ea typeface="新細明體" pitchFamily="18" charset="-120"/>
              </a:rPr>
              <a:t>set</a:t>
            </a:r>
            <a:r>
              <a:rPr lang="en-US" altLang="zh-TW" sz="2000" b="0">
                <a:ea typeface="新細明體" pitchFamily="18" charset="-120"/>
              </a:rPr>
              <a:t>(</a:t>
            </a:r>
            <a:r>
              <a:rPr lang="en-US" altLang="zh-TW" sz="2000" b="0">
                <a:solidFill>
                  <a:srgbClr val="0000FF"/>
                </a:solidFill>
                <a:ea typeface="新細明體" pitchFamily="18" charset="-120"/>
              </a:rPr>
              <a:t>int</a:t>
            </a:r>
            <a:r>
              <a:rPr lang="en-US" altLang="zh-TW" sz="2000" b="0">
                <a:ea typeface="新細明體" pitchFamily="18" charset="-120"/>
              </a:rPr>
              <a:t> a, </a:t>
            </a:r>
            <a:r>
              <a:rPr lang="en-US" altLang="zh-TW" sz="2000" b="0">
                <a:solidFill>
                  <a:srgbClr val="0000FF"/>
                </a:solidFill>
                <a:ea typeface="新細明體" pitchFamily="18" charset="-120"/>
              </a:rPr>
              <a:t>int</a:t>
            </a:r>
            <a:r>
              <a:rPr lang="en-US" altLang="zh-TW" sz="2000" b="0">
                <a:ea typeface="新細明體" pitchFamily="18" charset="-120"/>
              </a:rPr>
              <a:t> b)</a:t>
            </a:r>
          </a:p>
          <a:p>
            <a:pPr marL="342900" indent="-342900">
              <a:spcBef>
                <a:spcPct val="20000"/>
              </a:spcBef>
            </a:pPr>
            <a:r>
              <a:rPr lang="en-US" altLang="zh-TW" sz="2000" b="0">
                <a:ea typeface="新細明體" pitchFamily="18" charset="-120"/>
              </a:rPr>
              <a:t>		{ x=a; y=b;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660066"/>
                </a:solidFill>
                <a:ea typeface="新細明體" pitchFamily="18" charset="-120"/>
              </a:rPr>
              <a:t>foo</a:t>
            </a:r>
            <a:r>
              <a:rPr lang="en-US" altLang="zh-TW" sz="2000" b="0">
                <a:ea typeface="新細明體" pitchFamily="18" charset="-120"/>
              </a:rPr>
              <a:t> ();</a:t>
            </a:r>
          </a:p>
          <a:p>
            <a:pPr marL="342900" indent="-342900">
              <a:spcBef>
                <a:spcPct val="20000"/>
              </a:spcBef>
            </a:pPr>
            <a:r>
              <a:rPr lang="en-US" altLang="zh-TW" sz="2000" b="0">
                <a:ea typeface="新細明體" pitchFamily="18" charset="-120"/>
              </a:rPr>
              <a:t>	   </a:t>
            </a:r>
            <a:r>
              <a:rPr lang="en-US" altLang="zh-TW" sz="2000" b="0">
                <a:solidFill>
                  <a:srgbClr val="0000FF"/>
                </a:solidFill>
                <a:ea typeface="新細明體" pitchFamily="18" charset="-120"/>
              </a:rPr>
              <a:t>void</a:t>
            </a:r>
            <a:r>
              <a:rPr lang="en-US" altLang="zh-TW" sz="2000" b="0">
                <a:ea typeface="新細明體" pitchFamily="18" charset="-120"/>
              </a:rPr>
              <a:t> </a:t>
            </a:r>
            <a:r>
              <a:rPr lang="en-US" altLang="zh-TW" sz="2000" b="0">
                <a:solidFill>
                  <a:srgbClr val="00CC00"/>
                </a:solidFill>
                <a:ea typeface="新細明體" pitchFamily="18" charset="-120"/>
              </a:rPr>
              <a:t>print</a:t>
            </a:r>
            <a:r>
              <a:rPr lang="en-US" altLang="zh-TW" sz="2000" b="0">
                <a:ea typeface="新細明體" pitchFamily="18" charset="-120"/>
              </a:rPr>
              <a:t>();</a:t>
            </a:r>
          </a:p>
          <a:p>
            <a:pPr marL="342900" indent="-342900">
              <a:spcBef>
                <a:spcPct val="20000"/>
              </a:spcBef>
            </a:pPr>
            <a:r>
              <a:rPr lang="en-US" altLang="zh-TW" sz="2000" b="0">
                <a:ea typeface="新細明體" pitchFamily="18" charset="-120"/>
              </a:rPr>
              <a:t>};</a:t>
            </a:r>
          </a:p>
        </p:txBody>
      </p:sp>
      <p:sp>
        <p:nvSpPr>
          <p:cNvPr id="9" name="Rectangle 6"/>
          <p:cNvSpPr>
            <a:spLocks noChangeArrowheads="1"/>
          </p:cNvSpPr>
          <p:nvPr/>
        </p:nvSpPr>
        <p:spPr bwMode="auto">
          <a:xfrm>
            <a:off x="3657600" y="1524000"/>
            <a:ext cx="5181600" cy="3352800"/>
          </a:xfrm>
          <a:prstGeom prst="rect">
            <a:avLst/>
          </a:prstGeom>
          <a:solidFill>
            <a:srgbClr val="CCFFFF"/>
          </a:solidFill>
          <a:ln w="9525">
            <a:noFill/>
            <a:miter lim="800000"/>
            <a:headEnd/>
            <a:tailEnd/>
          </a:ln>
          <a:effectLst/>
        </p:spPr>
        <p:txBody>
          <a:bodyPr/>
          <a:lstStyle/>
          <a:p>
            <a:pPr marL="342900" indent="-342900">
              <a:spcBef>
                <a:spcPct val="20000"/>
              </a:spcBef>
            </a:pPr>
            <a:r>
              <a:rPr lang="en-US" altLang="zh-TW" sz="2000" b="0" dirty="0">
                <a:solidFill>
                  <a:srgbClr val="0000FF"/>
                </a:solidFill>
                <a:ea typeface="新細明體" pitchFamily="18" charset="-120"/>
              </a:rPr>
              <a:t>class</a:t>
            </a:r>
            <a:r>
              <a:rPr lang="en-US" altLang="zh-TW" sz="2000" b="0" dirty="0">
                <a:solidFill>
                  <a:srgbClr val="000066"/>
                </a:solidFill>
                <a:ea typeface="新細明體" pitchFamily="18" charset="-120"/>
              </a:rPr>
              <a:t> Circle : </a:t>
            </a:r>
            <a:r>
              <a:rPr lang="en-US" altLang="zh-TW" sz="2000" b="0" dirty="0">
                <a:solidFill>
                  <a:srgbClr val="0000FF"/>
                </a:solidFill>
                <a:ea typeface="新細明體" pitchFamily="18" charset="-120"/>
              </a:rPr>
              <a:t>public</a:t>
            </a:r>
            <a:r>
              <a:rPr lang="en-US" altLang="zh-TW" sz="2000" b="0" dirty="0">
                <a:solidFill>
                  <a:srgbClr val="000066"/>
                </a:solidFill>
                <a:ea typeface="新細明體" pitchFamily="18" charset="-120"/>
              </a:rPr>
              <a:t> Point{</a:t>
            </a:r>
          </a:p>
          <a:p>
            <a:pPr marL="342900" indent="-342900">
              <a:spcBef>
                <a:spcPct val="20000"/>
              </a:spcBef>
            </a:pPr>
            <a:r>
              <a:rPr lang="en-US" altLang="zh-TW" sz="2000" b="0" dirty="0">
                <a:solidFill>
                  <a:srgbClr val="000066"/>
                </a:solidFill>
                <a:ea typeface="新細明體" pitchFamily="18" charset="-120"/>
              </a:rPr>
              <a:t>  </a:t>
            </a:r>
            <a:r>
              <a:rPr lang="en-US" altLang="zh-TW" sz="2000" b="0" dirty="0">
                <a:solidFill>
                  <a:srgbClr val="0000FF"/>
                </a:solidFill>
                <a:ea typeface="新細明體" pitchFamily="18" charset="-120"/>
              </a:rPr>
              <a:t>private</a:t>
            </a:r>
            <a:r>
              <a:rPr lang="en-US" altLang="zh-TW" sz="2000" b="0" dirty="0">
                <a:solidFill>
                  <a:srgbClr val="000066"/>
                </a:solidFill>
                <a:ea typeface="新細明體" pitchFamily="18" charset="-120"/>
              </a:rPr>
              <a:t>:  </a:t>
            </a:r>
            <a:r>
              <a:rPr lang="en-US" altLang="zh-TW" sz="2000" b="0" dirty="0">
                <a:solidFill>
                  <a:srgbClr val="0000FF"/>
                </a:solidFill>
                <a:ea typeface="新細明體" pitchFamily="18" charset="-120"/>
              </a:rPr>
              <a:t>double</a:t>
            </a:r>
            <a:r>
              <a:rPr lang="en-US" altLang="zh-TW" sz="2000" b="0" dirty="0">
                <a:solidFill>
                  <a:srgbClr val="000066"/>
                </a:solidFill>
                <a:ea typeface="新細明體" pitchFamily="18" charset="-120"/>
              </a:rPr>
              <a:t> r;</a:t>
            </a:r>
          </a:p>
          <a:p>
            <a:pPr marL="342900" indent="-342900">
              <a:spcBef>
                <a:spcPct val="20000"/>
              </a:spcBef>
            </a:pPr>
            <a:r>
              <a:rPr lang="en-US" altLang="zh-TW" sz="2000" b="0" dirty="0">
                <a:solidFill>
                  <a:srgbClr val="000066"/>
                </a:solidFill>
                <a:ea typeface="新細明體" pitchFamily="18" charset="-120"/>
              </a:rPr>
              <a:t>  </a:t>
            </a:r>
            <a:r>
              <a:rPr lang="en-US" altLang="zh-TW" sz="2000" b="0" dirty="0">
                <a:solidFill>
                  <a:srgbClr val="0000FF"/>
                </a:solidFill>
                <a:ea typeface="新細明體" pitchFamily="18" charset="-120"/>
              </a:rPr>
              <a:t>public</a:t>
            </a:r>
            <a:r>
              <a:rPr lang="en-US" altLang="zh-TW" sz="2000" b="0" dirty="0">
                <a:solidFill>
                  <a:srgbClr val="000066"/>
                </a:solidFill>
                <a:ea typeface="新細明體" pitchFamily="18" charset="-120"/>
              </a:rPr>
              <a:t>:</a:t>
            </a:r>
          </a:p>
          <a:p>
            <a:pPr marL="342900" indent="-342900">
              <a:spcBef>
                <a:spcPct val="20000"/>
              </a:spcBef>
            </a:pPr>
            <a:r>
              <a:rPr lang="en-US" altLang="zh-TW" sz="2000" b="0" dirty="0">
                <a:solidFill>
                  <a:srgbClr val="000066"/>
                </a:solidFill>
                <a:ea typeface="新細明體" pitchFamily="18" charset="-120"/>
              </a:rPr>
              <a:t>	</a:t>
            </a:r>
            <a:r>
              <a:rPr lang="en-US" altLang="zh-TW" sz="2000" b="0" dirty="0">
                <a:solidFill>
                  <a:srgbClr val="0000FF"/>
                </a:solidFill>
                <a:ea typeface="新細明體" pitchFamily="18" charset="-120"/>
              </a:rPr>
              <a:t>void</a:t>
            </a:r>
            <a:r>
              <a:rPr lang="en-US" altLang="zh-TW" sz="2000" b="0" dirty="0">
                <a:solidFill>
                  <a:srgbClr val="000066"/>
                </a:solidFill>
                <a:ea typeface="新細明體" pitchFamily="18" charset="-120"/>
              </a:rPr>
              <a:t> </a:t>
            </a:r>
            <a:r>
              <a:rPr lang="en-US" altLang="zh-TW" sz="2000" b="0" dirty="0">
                <a:solidFill>
                  <a:srgbClr val="FF0000"/>
                </a:solidFill>
                <a:ea typeface="新細明體" pitchFamily="18" charset="-120"/>
              </a:rPr>
              <a:t>set</a:t>
            </a:r>
            <a:r>
              <a:rPr lang="en-US" altLang="zh-TW" sz="2000" b="0" dirty="0">
                <a:solidFill>
                  <a:srgbClr val="000066"/>
                </a:solidFill>
                <a:ea typeface="新細明體" pitchFamily="18" charset="-120"/>
              </a:rPr>
              <a:t> (</a:t>
            </a:r>
            <a:r>
              <a:rPr lang="en-US" altLang="zh-TW" sz="2000" b="0" dirty="0">
                <a:solidFill>
                  <a:srgbClr val="0000FF"/>
                </a:solidFill>
                <a:ea typeface="新細明體" pitchFamily="18" charset="-120"/>
              </a:rPr>
              <a:t>int</a:t>
            </a:r>
            <a:r>
              <a:rPr lang="en-US" altLang="zh-TW" sz="2000" b="0" dirty="0">
                <a:solidFill>
                  <a:srgbClr val="000066"/>
                </a:solidFill>
                <a:ea typeface="新細明體" pitchFamily="18" charset="-120"/>
              </a:rPr>
              <a:t> a, </a:t>
            </a:r>
            <a:r>
              <a:rPr lang="en-US" altLang="zh-TW" sz="2000" b="0" dirty="0">
                <a:solidFill>
                  <a:srgbClr val="0000FF"/>
                </a:solidFill>
                <a:ea typeface="新細明體" pitchFamily="18" charset="-120"/>
              </a:rPr>
              <a:t>int</a:t>
            </a:r>
            <a:r>
              <a:rPr lang="en-US" altLang="zh-TW" sz="2000" b="0" dirty="0">
                <a:solidFill>
                  <a:srgbClr val="000066"/>
                </a:solidFill>
                <a:ea typeface="新細明體" pitchFamily="18" charset="-120"/>
              </a:rPr>
              <a:t> b, </a:t>
            </a:r>
            <a:r>
              <a:rPr lang="en-US" altLang="zh-TW" sz="2000" b="0" dirty="0">
                <a:solidFill>
                  <a:srgbClr val="0000FF"/>
                </a:solidFill>
                <a:ea typeface="新細明體" pitchFamily="18" charset="-120"/>
              </a:rPr>
              <a:t>double</a:t>
            </a:r>
            <a:r>
              <a:rPr lang="en-US" altLang="zh-TW" sz="2000" b="0" dirty="0">
                <a:solidFill>
                  <a:srgbClr val="000066"/>
                </a:solidFill>
                <a:ea typeface="新細明體" pitchFamily="18" charset="-120"/>
              </a:rPr>
              <a:t> c) {</a:t>
            </a:r>
          </a:p>
          <a:p>
            <a:pPr marL="342900" indent="-342900">
              <a:spcBef>
                <a:spcPct val="20000"/>
              </a:spcBef>
            </a:pPr>
            <a:r>
              <a:rPr lang="en-US" altLang="zh-TW" sz="2000" b="0" dirty="0">
                <a:solidFill>
                  <a:srgbClr val="000066"/>
                </a:solidFill>
                <a:ea typeface="新細明體" pitchFamily="18" charset="-120"/>
              </a:rPr>
              <a:t>	     </a:t>
            </a:r>
            <a:r>
              <a:rPr lang="en-US" altLang="zh-TW" sz="2000" b="0" dirty="0">
                <a:solidFill>
                  <a:schemeClr val="accent2"/>
                </a:solidFill>
                <a:ea typeface="新細明體" pitchFamily="18" charset="-120"/>
              </a:rPr>
              <a:t>Point ::set(a, b); </a:t>
            </a:r>
            <a:r>
              <a:rPr lang="en-US" altLang="zh-TW" sz="1600" b="0" dirty="0">
                <a:solidFill>
                  <a:schemeClr val="accent2"/>
                </a:solidFill>
                <a:ea typeface="新細明體" pitchFamily="18" charset="-120"/>
              </a:rPr>
              <a:t>//same name function call</a:t>
            </a:r>
          </a:p>
          <a:p>
            <a:pPr marL="342900" indent="-342900">
              <a:spcBef>
                <a:spcPct val="20000"/>
              </a:spcBef>
            </a:pPr>
            <a:r>
              <a:rPr lang="en-US" altLang="zh-TW" sz="2000" b="0" dirty="0">
                <a:solidFill>
                  <a:srgbClr val="000066"/>
                </a:solidFill>
                <a:ea typeface="新細明體" pitchFamily="18" charset="-120"/>
              </a:rPr>
              <a:t>	     r = c;</a:t>
            </a:r>
          </a:p>
          <a:p>
            <a:pPr marL="342900" indent="-342900">
              <a:spcBef>
                <a:spcPct val="20000"/>
              </a:spcBef>
            </a:pPr>
            <a:r>
              <a:rPr lang="en-US" altLang="zh-TW" sz="2000" b="0" dirty="0">
                <a:solidFill>
                  <a:srgbClr val="000066"/>
                </a:solidFill>
                <a:ea typeface="新細明體" pitchFamily="18" charset="-120"/>
              </a:rPr>
              <a:t>	}</a:t>
            </a:r>
          </a:p>
          <a:p>
            <a:pPr marL="342900" indent="-342900">
              <a:spcBef>
                <a:spcPct val="20000"/>
              </a:spcBef>
            </a:pPr>
            <a:r>
              <a:rPr lang="en-US" altLang="zh-TW" sz="2000" b="0" dirty="0">
                <a:solidFill>
                  <a:srgbClr val="000066"/>
                </a:solidFill>
                <a:ea typeface="新細明體" pitchFamily="18" charset="-120"/>
              </a:rPr>
              <a:t>	</a:t>
            </a:r>
            <a:r>
              <a:rPr lang="en-US" altLang="zh-TW" sz="2000" b="0" dirty="0">
                <a:solidFill>
                  <a:srgbClr val="0000FF"/>
                </a:solidFill>
                <a:ea typeface="新細明體" pitchFamily="18" charset="-120"/>
              </a:rPr>
              <a:t>void</a:t>
            </a:r>
            <a:r>
              <a:rPr lang="en-US" altLang="zh-TW" sz="2000" b="0" dirty="0">
                <a:solidFill>
                  <a:srgbClr val="000066"/>
                </a:solidFill>
                <a:ea typeface="新細明體" pitchFamily="18" charset="-120"/>
              </a:rPr>
              <a:t> </a:t>
            </a:r>
            <a:r>
              <a:rPr lang="en-US" altLang="zh-TW" sz="2000" b="0" dirty="0">
                <a:solidFill>
                  <a:srgbClr val="BE7100"/>
                </a:solidFill>
                <a:ea typeface="新細明體" pitchFamily="18" charset="-120"/>
              </a:rPr>
              <a:t>print</a:t>
            </a:r>
            <a:r>
              <a:rPr lang="en-US" altLang="zh-TW" sz="2000" b="0" dirty="0">
                <a:solidFill>
                  <a:srgbClr val="000066"/>
                </a:solidFill>
                <a:ea typeface="新細明體" pitchFamily="18" charset="-120"/>
              </a:rPr>
              <a:t>() { //.. }</a:t>
            </a:r>
          </a:p>
          <a:p>
            <a:pPr marL="342900" indent="-342900">
              <a:spcBef>
                <a:spcPct val="20000"/>
              </a:spcBef>
            </a:pPr>
            <a:r>
              <a:rPr lang="en-US" altLang="zh-TW" sz="2000" b="0" dirty="0">
                <a:solidFill>
                  <a:srgbClr val="000066"/>
                </a:solidFill>
                <a:ea typeface="新細明體" pitchFamily="18" charset="-120"/>
              </a:rPr>
              <a:t>};</a:t>
            </a:r>
          </a:p>
        </p:txBody>
      </p:sp>
      <p:sp>
        <p:nvSpPr>
          <p:cNvPr id="10" name="Rectangle 11"/>
          <p:cNvSpPr>
            <a:spLocks noChangeArrowheads="1"/>
          </p:cNvSpPr>
          <p:nvPr/>
        </p:nvSpPr>
        <p:spPr bwMode="auto">
          <a:xfrm>
            <a:off x="4114800" y="4953000"/>
            <a:ext cx="4724400" cy="1524000"/>
          </a:xfrm>
          <a:prstGeom prst="rect">
            <a:avLst/>
          </a:prstGeom>
          <a:solidFill>
            <a:schemeClr val="accent5">
              <a:lumMod val="20000"/>
              <a:lumOff val="80000"/>
            </a:schemeClr>
          </a:solidFill>
          <a:ln w="9525">
            <a:noFill/>
            <a:miter lim="800000"/>
            <a:headEnd/>
            <a:tailEnd/>
          </a:ln>
          <a:effectLst/>
        </p:spPr>
        <p:txBody>
          <a:bodyPr/>
          <a:lstStyle/>
          <a:p>
            <a:pPr marL="342900" indent="-342900">
              <a:spcBef>
                <a:spcPct val="20000"/>
              </a:spcBef>
            </a:pPr>
            <a:r>
              <a:rPr lang="zh-TW" altLang="en-US" sz="2000" b="0">
                <a:ea typeface="新細明體" pitchFamily="18" charset="-120"/>
              </a:rPr>
              <a:t>	</a:t>
            </a:r>
            <a:r>
              <a:rPr lang="en-US" altLang="zh-TW" sz="2000" b="0">
                <a:ea typeface="新細明體" pitchFamily="18" charset="-120"/>
              </a:rPr>
              <a:t>Circle C;</a:t>
            </a:r>
          </a:p>
          <a:p>
            <a:pPr marL="342900" indent="-342900">
              <a:spcBef>
                <a:spcPct val="20000"/>
              </a:spcBef>
            </a:pPr>
            <a:r>
              <a:rPr lang="en-US" altLang="zh-TW" sz="2000" b="0">
                <a:ea typeface="新細明體" pitchFamily="18" charset="-120"/>
              </a:rPr>
              <a:t>	C.</a:t>
            </a:r>
            <a:r>
              <a:rPr lang="en-US" altLang="zh-TW" sz="2000" b="0">
                <a:solidFill>
                  <a:srgbClr val="FF0000"/>
                </a:solidFill>
                <a:ea typeface="新細明體" pitchFamily="18" charset="-120"/>
              </a:rPr>
              <a:t>set</a:t>
            </a:r>
            <a:r>
              <a:rPr lang="en-US" altLang="zh-TW" sz="2000" b="0">
                <a:ea typeface="新細明體" pitchFamily="18" charset="-120"/>
              </a:rPr>
              <a:t>(10,10,100);   ???</a:t>
            </a:r>
          </a:p>
          <a:p>
            <a:pPr marL="342900" indent="-342900">
              <a:spcBef>
                <a:spcPct val="20000"/>
              </a:spcBef>
            </a:pPr>
            <a:r>
              <a:rPr lang="en-US" altLang="zh-TW" sz="2000" b="0">
                <a:ea typeface="新細明體" pitchFamily="18" charset="-120"/>
              </a:rPr>
              <a:t>	C.</a:t>
            </a:r>
            <a:r>
              <a:rPr lang="en-US" altLang="zh-TW" sz="2000" b="0">
                <a:solidFill>
                  <a:srgbClr val="660066"/>
                </a:solidFill>
                <a:ea typeface="新細明體" pitchFamily="18" charset="-120"/>
              </a:rPr>
              <a:t>foo </a:t>
            </a:r>
            <a:r>
              <a:rPr lang="en-US" altLang="zh-TW" sz="2000" b="0">
                <a:ea typeface="新細明體" pitchFamily="18" charset="-120"/>
              </a:rPr>
              <a:t>();	???</a:t>
            </a:r>
          </a:p>
          <a:p>
            <a:pPr marL="342900" indent="-342900">
              <a:spcBef>
                <a:spcPct val="20000"/>
              </a:spcBef>
            </a:pPr>
            <a:r>
              <a:rPr lang="en-US" altLang="zh-TW" sz="2000" b="0">
                <a:ea typeface="新細明體" pitchFamily="18" charset="-120"/>
              </a:rPr>
              <a:t>	C.</a:t>
            </a:r>
            <a:r>
              <a:rPr lang="en-US" altLang="zh-TW" sz="2000" b="0">
                <a:solidFill>
                  <a:srgbClr val="BE7100"/>
                </a:solidFill>
                <a:ea typeface="新細明體" pitchFamily="18" charset="-120"/>
              </a:rPr>
              <a:t>print</a:t>
            </a:r>
            <a:r>
              <a:rPr lang="en-US" altLang="zh-TW" sz="2000" b="0">
                <a:ea typeface="新細明體" pitchFamily="18" charset="-120"/>
              </a:rPr>
              <a:t>();	???</a:t>
            </a:r>
          </a:p>
        </p:txBody>
      </p:sp>
      <p:sp>
        <p:nvSpPr>
          <p:cNvPr id="11" name="Rectangle 12"/>
          <p:cNvSpPr>
            <a:spLocks noChangeArrowheads="1"/>
          </p:cNvSpPr>
          <p:nvPr/>
        </p:nvSpPr>
        <p:spPr bwMode="auto">
          <a:xfrm>
            <a:off x="381000" y="5105400"/>
            <a:ext cx="3581400" cy="1219200"/>
          </a:xfrm>
          <a:prstGeom prst="rect">
            <a:avLst/>
          </a:prstGeom>
          <a:solidFill>
            <a:srgbClr val="FFFF99"/>
          </a:solidFill>
          <a:ln w="9525">
            <a:noFill/>
            <a:miter lim="800000"/>
            <a:headEnd/>
            <a:tailEnd/>
          </a:ln>
          <a:effectLst/>
        </p:spPr>
        <p:txBody>
          <a:bodyPr/>
          <a:lstStyle/>
          <a:p>
            <a:pPr marL="342900" indent="-342900">
              <a:spcBef>
                <a:spcPct val="20000"/>
              </a:spcBef>
            </a:pPr>
            <a:r>
              <a:rPr lang="en-US" altLang="zh-TW" b="0">
                <a:ea typeface="新細明體" pitchFamily="18" charset="-120"/>
              </a:rPr>
              <a:t>Point A;</a:t>
            </a:r>
          </a:p>
          <a:p>
            <a:pPr marL="342900" indent="-342900">
              <a:spcBef>
                <a:spcPct val="20000"/>
              </a:spcBef>
            </a:pPr>
            <a:r>
              <a:rPr lang="en-US" altLang="zh-TW" b="0">
                <a:ea typeface="新細明體" pitchFamily="18" charset="-120"/>
              </a:rPr>
              <a:t>A.</a:t>
            </a:r>
            <a:r>
              <a:rPr lang="en-US" altLang="zh-TW" b="0">
                <a:solidFill>
                  <a:schemeClr val="accent2"/>
                </a:solidFill>
                <a:ea typeface="新細明體" pitchFamily="18" charset="-120"/>
              </a:rPr>
              <a:t>set</a:t>
            </a:r>
            <a:r>
              <a:rPr lang="en-US" altLang="zh-TW" b="0">
                <a:ea typeface="新細明體" pitchFamily="18" charset="-120"/>
              </a:rPr>
              <a:t>(30,50);   ???</a:t>
            </a:r>
          </a:p>
          <a:p>
            <a:pPr marL="342900" indent="-342900">
              <a:spcBef>
                <a:spcPct val="20000"/>
              </a:spcBef>
            </a:pPr>
            <a:r>
              <a:rPr lang="en-US" altLang="zh-TW" b="0">
                <a:ea typeface="新細明體" pitchFamily="18" charset="-120"/>
              </a:rPr>
              <a:t>A.</a:t>
            </a:r>
            <a:r>
              <a:rPr lang="en-US" altLang="zh-TW" b="0">
                <a:solidFill>
                  <a:srgbClr val="00CC00"/>
                </a:solidFill>
                <a:ea typeface="新細明體" pitchFamily="18" charset="-120"/>
              </a:rPr>
              <a:t>print</a:t>
            </a:r>
            <a:r>
              <a:rPr lang="en-US" altLang="zh-TW" b="0">
                <a:ea typeface="新細明體" pitchFamily="18" charset="-120"/>
              </a:rPr>
              <a:t>();</a:t>
            </a:r>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8" presetClass="entr" presetSubtype="32"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diamond(out)">
                                      <p:cBhvr>
                                        <p:cTn id="1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a:t>
            </a:r>
            <a:r>
              <a:rPr lang="en-US" b="1">
                <a:effectLst>
                  <a:outerShdw blurRad="38100" dist="38100" dir="2700000" algn="tl">
                    <a:srgbClr val="000000">
                      <a:alpha val="43137"/>
                    </a:srgbClr>
                  </a:outerShdw>
                </a:effectLst>
                <a:latin typeface="Arial" pitchFamily="34" charset="0"/>
                <a:cs typeface="Arial" pitchFamily="34" charset="0"/>
              </a:rPr>
              <a:t>hủy bỏ</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rgbClr val="0066FF"/>
                </a:solidFill>
                <a:latin typeface="Arial" pitchFamily="34" charset="0"/>
                <a:cs typeface="Arial" pitchFamily="34" charset="0"/>
              </a:rPr>
              <a:t>Khi một đối tượng bị hủy đi</a:t>
            </a:r>
            <a:r>
              <a:rPr lang="vi-VN" sz="2800">
                <a:solidFill>
                  <a:schemeClr val="tx1">
                    <a:lumMod val="95000"/>
                    <a:lumOff val="5000"/>
                  </a:schemeClr>
                </a:solidFill>
                <a:latin typeface="Arial" pitchFamily="34" charset="0"/>
                <a:cs typeface="Arial" pitchFamily="34" charset="0"/>
              </a:rPr>
              <a:t>, phương thức hủy bỏ của nó sẽ được gọi. Sau đó, các </a:t>
            </a:r>
            <a:r>
              <a:rPr lang="en-US" sz="2800">
                <a:solidFill>
                  <a:srgbClr val="FF3300"/>
                </a:solidFill>
                <a:latin typeface="Arial" pitchFamily="34" charset="0"/>
                <a:cs typeface="Arial" pitchFamily="34" charset="0"/>
              </a:rPr>
              <a:t>ph</a:t>
            </a:r>
            <a:r>
              <a:rPr lang="vi-VN" sz="2800">
                <a:solidFill>
                  <a:srgbClr val="FF3300"/>
                </a:solidFill>
                <a:latin typeface="Arial" pitchFamily="34" charset="0"/>
                <a:cs typeface="Arial" pitchFamily="34" charset="0"/>
              </a:rPr>
              <a:t>ương thức hủy bỏ của lớp cơ sở sẽ được gọi một cách tự động</a:t>
            </a:r>
            <a:r>
              <a:rPr lang="vi-VN" sz="2800">
                <a:solidFill>
                  <a:schemeClr val="tx1">
                    <a:lumMod val="95000"/>
                    <a:lumOff val="5000"/>
                  </a:schemeClr>
                </a:solidFill>
                <a:latin typeface="Arial" pitchFamily="34" charset="0"/>
                <a:cs typeface="Arial" pitchFamily="34" charset="0"/>
              </a:rPr>
              <a: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Vì vậy, lớp con không cần và cũng không được thực hiện các thao tác dọn dẹp cho các thành phần thuộc lớp cha.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63</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vi-VN" b="1">
                <a:effectLst>
                  <a:outerShdw blurRad="38100" dist="38100" dir="2700000" algn="tl">
                    <a:srgbClr val="000000">
                      <a:alpha val="43137"/>
                    </a:srgbClr>
                  </a:outerShdw>
                </a:effectLst>
                <a:latin typeface="Arial" pitchFamily="34" charset="0"/>
                <a:cs typeface="Arial" pitchFamily="34" charset="0"/>
              </a:rPr>
              <a:t>Phương thức </a:t>
            </a:r>
            <a:r>
              <a:rPr lang="en-US" b="1">
                <a:effectLst>
                  <a:outerShdw blurRad="38100" dist="38100" dir="2700000" algn="tl">
                    <a:srgbClr val="000000">
                      <a:alpha val="43137"/>
                    </a:srgbClr>
                  </a:outerShdw>
                </a:effectLst>
                <a:latin typeface="Arial" pitchFamily="34" charset="0"/>
                <a:cs typeface="Arial" pitchFamily="34" charset="0"/>
              </a:rPr>
              <a:t>hủy bỏ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64</a:t>
            </a:fld>
            <a:endParaRPr lang="en-US"/>
          </a:p>
        </p:txBody>
      </p:sp>
      <p:sp>
        <p:nvSpPr>
          <p:cNvPr id="8" name="Rectangle 3"/>
          <p:cNvSpPr>
            <a:spLocks noChangeArrowheads="1"/>
          </p:cNvSpPr>
          <p:nvPr/>
        </p:nvSpPr>
        <p:spPr bwMode="auto">
          <a:xfrm>
            <a:off x="5334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SinhVien : </a:t>
            </a:r>
            <a:r>
              <a:rPr lang="en-US" sz="2400" b="0">
                <a:solidFill>
                  <a:srgbClr val="0000FF"/>
                </a:solidFill>
              </a:rPr>
              <a:t>public</a:t>
            </a:r>
            <a:r>
              <a:rPr lang="en-US" sz="2400" b="0">
                <a:solidFill>
                  <a:srgbClr val="000000"/>
                </a:solidFill>
              </a:rPr>
              <a:t> Nguoi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char</a:t>
            </a:r>
            <a:r>
              <a:rPr lang="en-US" sz="2400" b="0">
                <a:solidFill>
                  <a:srgbClr val="000000"/>
                </a:solidFill>
              </a:rPr>
              <a:t> *MaSo;</a:t>
            </a:r>
          </a:p>
          <a:p>
            <a:pPr marL="342900" indent="-342900">
              <a:spcBef>
                <a:spcPct val="20000"/>
              </a:spcBef>
              <a:buFont typeface="Wingdings" pitchFamily="2" charset="2"/>
              <a:buNone/>
            </a:pPr>
            <a:r>
              <a:rPr lang="en-US" sz="2400" b="0">
                <a:solidFill>
                  <a:srgbClr val="0000FF"/>
                </a:solidFill>
              </a:rPr>
              <a:t>public</a:t>
            </a:r>
            <a:r>
              <a:rPr lang="en-US" sz="2400" b="0">
                <a:solidFill>
                  <a:srgbClr val="000000"/>
                </a:solidFill>
              </a:rPr>
              <a:t>:</a:t>
            </a:r>
          </a:p>
          <a:p>
            <a:pPr marL="342900" indent="-342900">
              <a:lnSpc>
                <a:spcPct val="95000"/>
              </a:lnSpc>
              <a:spcBef>
                <a:spcPct val="20000"/>
              </a:spcBef>
              <a:buFont typeface="Wingdings" pitchFamily="2" charset="2"/>
              <a:buNone/>
            </a:pPr>
            <a:r>
              <a:rPr lang="en-US" sz="2400" b="0">
                <a:solidFill>
                  <a:srgbClr val="000000"/>
                </a:solidFill>
              </a:rPr>
              <a:t>	SinhVien( </a:t>
            </a:r>
            <a:r>
              <a:rPr lang="en-US" sz="2400" b="0">
                <a:solidFill>
                  <a:srgbClr val="0000FF"/>
                </a:solidFill>
              </a:rPr>
              <a:t>char</a:t>
            </a:r>
            <a:r>
              <a:rPr lang="en-US" sz="2400" b="0">
                <a:solidFill>
                  <a:srgbClr val="000000"/>
                </a:solidFill>
              </a:rPr>
              <a:t> *ht, </a:t>
            </a:r>
            <a:r>
              <a:rPr lang="en-US" sz="2400" b="0">
                <a:solidFill>
                  <a:srgbClr val="0000FF"/>
                </a:solidFill>
              </a:rPr>
              <a:t>char</a:t>
            </a:r>
            <a:r>
              <a:rPr lang="en-US" sz="2400" b="0">
                <a:solidFill>
                  <a:srgbClr val="000000"/>
                </a:solidFill>
              </a:rPr>
              <a:t> *ms, </a:t>
            </a:r>
            <a:r>
              <a:rPr lang="en-US" sz="2400" b="0">
                <a:solidFill>
                  <a:srgbClr val="0000FF"/>
                </a:solidFill>
              </a:rPr>
              <a:t>int</a:t>
            </a:r>
            <a:r>
              <a:rPr lang="en-US" sz="2400" b="0">
                <a:solidFill>
                  <a:srgbClr val="000000"/>
                </a:solidFill>
              </a:rPr>
              <a:t> ns) : Nguoi(ht,ns){ 	MaSo = strdup(ms);</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lnSpc>
                <a:spcPct val="95000"/>
              </a:lnSpc>
              <a:spcBef>
                <a:spcPct val="20000"/>
              </a:spcBef>
              <a:buFont typeface="Wingdings" pitchFamily="2" charset="2"/>
              <a:buNone/>
            </a:pPr>
            <a:r>
              <a:rPr lang="en-US" sz="2400" b="0">
                <a:solidFill>
                  <a:srgbClr val="000000"/>
                </a:solidFill>
              </a:rPr>
              <a:t>	SinhVien(</a:t>
            </a:r>
            <a:r>
              <a:rPr lang="en-US" sz="2400" b="0">
                <a:solidFill>
                  <a:srgbClr val="0000FF"/>
                </a:solidFill>
              </a:rPr>
              <a:t>const</a:t>
            </a:r>
            <a:r>
              <a:rPr lang="en-US" sz="2400" b="0">
                <a:solidFill>
                  <a:srgbClr val="000000"/>
                </a:solidFill>
              </a:rPr>
              <a:t> SinhVien &amp;s) : Nguoi(s){</a:t>
            </a:r>
          </a:p>
          <a:p>
            <a:pPr marL="342900" indent="-342900">
              <a:lnSpc>
                <a:spcPct val="95000"/>
              </a:lnSpc>
              <a:spcBef>
                <a:spcPct val="20000"/>
              </a:spcBef>
              <a:buFont typeface="Wingdings" pitchFamily="2" charset="2"/>
              <a:buNone/>
            </a:pPr>
            <a:r>
              <a:rPr lang="en-US" sz="2400" b="0">
                <a:solidFill>
                  <a:srgbClr val="000000"/>
                </a:solidFill>
              </a:rPr>
              <a:t>		MaSo = strdup(s.MaSo);</a:t>
            </a:r>
          </a:p>
          <a:p>
            <a:pPr marL="342900" indent="-342900">
              <a:lnSpc>
                <a:spcPct val="95000"/>
              </a:lnSpc>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FF0303"/>
                </a:solidFill>
              </a:rPr>
              <a:t>~SinhVien() {delete [ ] MaSo;}</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normAutofit/>
          </a:bodyPr>
          <a:lstStyle/>
          <a:p>
            <a:r>
              <a:rPr lang="vi-VN" b="1">
                <a:effectLst>
                  <a:outerShdw blurRad="38100" dist="38100" dir="2700000" algn="tl">
                    <a:srgbClr val="000000">
                      <a:alpha val="43137"/>
                    </a:srgbClr>
                  </a:outerShdw>
                </a:effectLst>
                <a:latin typeface="Arial" pitchFamily="34" charset="0"/>
                <a:cs typeface="Arial" pitchFamily="34" charset="0"/>
              </a:rPr>
              <a:t>Con trỏ và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rgbClr val="0070C0"/>
                </a:solidFill>
                <a:latin typeface="Arial" pitchFamily="34" charset="0"/>
                <a:cs typeface="Arial" pitchFamily="34" charset="0"/>
              </a:rPr>
              <a:t>Con </a:t>
            </a:r>
            <a:r>
              <a:rPr lang="vi-VN" sz="2800" dirty="0" err="1">
                <a:solidFill>
                  <a:srgbClr val="0070C0"/>
                </a:solidFill>
                <a:latin typeface="Arial" pitchFamily="34" charset="0"/>
                <a:cs typeface="Arial" pitchFamily="34" charset="0"/>
              </a:rPr>
              <a:t>trỏ</a:t>
            </a:r>
            <a:r>
              <a:rPr lang="vi-VN" sz="2800" dirty="0">
                <a:solidFill>
                  <a:srgbClr val="0070C0"/>
                </a:solidFill>
                <a:latin typeface="Arial" pitchFamily="34" charset="0"/>
                <a:cs typeface="Arial" pitchFamily="34" charset="0"/>
              </a:rPr>
              <a:t> trong </a:t>
            </a:r>
            <a:r>
              <a:rPr lang="vi-VN" sz="2800" dirty="0" err="1">
                <a:solidFill>
                  <a:srgbClr val="0070C0"/>
                </a:solidFill>
                <a:latin typeface="Arial" pitchFamily="34" charset="0"/>
                <a:cs typeface="Arial" pitchFamily="34" charset="0"/>
              </a:rPr>
              <a:t>kế</a:t>
            </a:r>
            <a:r>
              <a:rPr lang="vi-VN" sz="2800" dirty="0">
                <a:solidFill>
                  <a:srgbClr val="0070C0"/>
                </a:solidFill>
                <a:latin typeface="Arial" pitchFamily="34" charset="0"/>
                <a:cs typeface="Arial" pitchFamily="34" charset="0"/>
              </a:rPr>
              <a:t> </a:t>
            </a:r>
            <a:r>
              <a:rPr lang="vi-VN" sz="2800" dirty="0" err="1">
                <a:solidFill>
                  <a:srgbClr val="0070C0"/>
                </a:solidFill>
                <a:latin typeface="Arial" pitchFamily="34" charset="0"/>
                <a:cs typeface="Arial" pitchFamily="34" charset="0"/>
              </a:rPr>
              <a:t>thừa</a:t>
            </a:r>
            <a:r>
              <a:rPr lang="vi-VN" sz="2800" dirty="0">
                <a:solidFill>
                  <a:srgbClr val="0070C0"/>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hoạt</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động</a:t>
            </a:r>
            <a:r>
              <a:rPr lang="vi-VN" sz="2800" dirty="0">
                <a:solidFill>
                  <a:schemeClr val="tx1">
                    <a:lumMod val="95000"/>
                    <a:lumOff val="5000"/>
                  </a:schemeClr>
                </a:solidFill>
                <a:latin typeface="Arial" pitchFamily="34" charset="0"/>
                <a:cs typeface="Arial" pitchFamily="34" charset="0"/>
              </a:rPr>
              <a:t> theo nguyên </a:t>
            </a:r>
            <a:r>
              <a:rPr lang="vi-VN" sz="2800" dirty="0" err="1">
                <a:solidFill>
                  <a:schemeClr val="tx1">
                    <a:lumMod val="95000"/>
                    <a:lumOff val="5000"/>
                  </a:schemeClr>
                </a:solidFill>
                <a:latin typeface="Arial" pitchFamily="34" charset="0"/>
                <a:cs typeface="Arial" pitchFamily="34" charset="0"/>
              </a:rPr>
              <a:t>tắc</a:t>
            </a:r>
            <a:r>
              <a:rPr lang="vi-VN" sz="2800" dirty="0">
                <a:solidFill>
                  <a:schemeClr val="tx1">
                    <a:lumMod val="95000"/>
                    <a:lumOff val="5000"/>
                  </a:schemeClr>
                </a:solidFill>
                <a:latin typeface="Arial" pitchFamily="34" charset="0"/>
                <a:cs typeface="Arial" pitchFamily="34" charset="0"/>
              </a:rPr>
              <a:t> sau:</a:t>
            </a:r>
          </a:p>
          <a:p>
            <a:pPr lvl="1" algn="just">
              <a:lnSpc>
                <a:spcPct val="130000"/>
              </a:lnSpc>
              <a:spcBef>
                <a:spcPts val="300"/>
              </a:spcBef>
              <a:spcAft>
                <a:spcPts val="300"/>
              </a:spcAft>
              <a:buFont typeface="Wingdings" pitchFamily="2" charset="2"/>
              <a:buChar char="§"/>
            </a:pPr>
            <a:r>
              <a:rPr lang="vi-VN" sz="2400" dirty="0">
                <a:solidFill>
                  <a:schemeClr val="tx1">
                    <a:lumMod val="95000"/>
                    <a:lumOff val="5000"/>
                  </a:schemeClr>
                </a:solidFill>
                <a:latin typeface="Arial" pitchFamily="34" charset="0"/>
                <a:cs typeface="Arial" pitchFamily="34" charset="0"/>
              </a:rPr>
              <a:t>Con </a:t>
            </a:r>
            <a:r>
              <a:rPr lang="vi-VN" sz="2400" dirty="0" err="1">
                <a:solidFill>
                  <a:schemeClr val="tx1">
                    <a:lumMod val="95000"/>
                    <a:lumOff val="5000"/>
                  </a:schemeClr>
                </a:solidFill>
                <a:latin typeface="Arial" pitchFamily="34" charset="0"/>
                <a:cs typeface="Arial" pitchFamily="34" charset="0"/>
              </a:rPr>
              <a:t>trỏ</a:t>
            </a:r>
            <a:r>
              <a:rPr lang="vi-VN"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trỏ</a:t>
            </a:r>
            <a:r>
              <a:rPr lang="en-US"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đến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tượng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thuộc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cơ </a:t>
            </a:r>
            <a:r>
              <a:rPr lang="vi-VN" sz="2400" dirty="0" err="1">
                <a:solidFill>
                  <a:schemeClr val="tx1">
                    <a:lumMod val="95000"/>
                    <a:lumOff val="5000"/>
                  </a:schemeClr>
                </a:solidFill>
                <a:latin typeface="Arial" pitchFamily="34" charset="0"/>
                <a:cs typeface="Arial" pitchFamily="34" charset="0"/>
              </a:rPr>
              <a:t>sở</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thì</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có</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thể</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trỏ</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đến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tượng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thuộc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con.</a:t>
            </a:r>
          </a:p>
          <a:p>
            <a:pPr lvl="1" algn="just">
              <a:lnSpc>
                <a:spcPct val="130000"/>
              </a:lnSpc>
              <a:spcBef>
                <a:spcPts val="300"/>
              </a:spcBef>
              <a:spcAft>
                <a:spcPts val="300"/>
              </a:spcAft>
              <a:buFont typeface="Wingdings" pitchFamily="2" charset="2"/>
              <a:buChar char="§"/>
            </a:pPr>
            <a:r>
              <a:rPr lang="vi-VN" sz="2400" dirty="0">
                <a:solidFill>
                  <a:schemeClr val="tx1">
                    <a:lumMod val="95000"/>
                    <a:lumOff val="5000"/>
                  </a:schemeClr>
                </a:solidFill>
                <a:latin typeface="Arial" pitchFamily="34" charset="0"/>
                <a:cs typeface="Arial" pitchFamily="34" charset="0"/>
              </a:rPr>
              <a:t>Nhưng con </a:t>
            </a:r>
            <a:r>
              <a:rPr lang="vi-VN" sz="2400" dirty="0" err="1">
                <a:solidFill>
                  <a:schemeClr val="tx1">
                    <a:lumMod val="95000"/>
                    <a:lumOff val="5000"/>
                  </a:schemeClr>
                </a:solidFill>
                <a:latin typeface="Arial" pitchFamily="34" charset="0"/>
                <a:cs typeface="Arial" pitchFamily="34" charset="0"/>
              </a:rPr>
              <a:t>trỏ</a:t>
            </a:r>
            <a:r>
              <a:rPr lang="vi-VN"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trỏ</a:t>
            </a:r>
            <a:r>
              <a:rPr lang="en-US"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đến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tượng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thuộc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con </a:t>
            </a:r>
            <a:r>
              <a:rPr lang="vi-VN" sz="2400" dirty="0" err="1">
                <a:solidFill>
                  <a:schemeClr val="tx1">
                    <a:lumMod val="95000"/>
                    <a:lumOff val="5000"/>
                  </a:schemeClr>
                </a:solidFill>
                <a:latin typeface="Arial" pitchFamily="34" charset="0"/>
                <a:cs typeface="Arial" pitchFamily="34" charset="0"/>
              </a:rPr>
              <a:t>thì</a:t>
            </a:r>
            <a:r>
              <a:rPr lang="vi-VN" sz="2400" dirty="0">
                <a:solidFill>
                  <a:schemeClr val="tx1">
                    <a:lumMod val="95000"/>
                    <a:lumOff val="5000"/>
                  </a:schemeClr>
                </a:solidFill>
                <a:latin typeface="Arial" pitchFamily="34" charset="0"/>
                <a:cs typeface="Arial" pitchFamily="34" charset="0"/>
              </a:rPr>
              <a:t> không </a:t>
            </a:r>
            <a:r>
              <a:rPr lang="vi-VN" sz="2400" dirty="0" err="1">
                <a:solidFill>
                  <a:schemeClr val="tx1">
                    <a:lumMod val="95000"/>
                    <a:lumOff val="5000"/>
                  </a:schemeClr>
                </a:solidFill>
                <a:latin typeface="Arial" pitchFamily="34" charset="0"/>
                <a:cs typeface="Arial" pitchFamily="34" charset="0"/>
              </a:rPr>
              <a:t>thể</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trỏ</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đến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các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tượng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thuộc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cơ </a:t>
            </a:r>
            <a:r>
              <a:rPr lang="vi-VN" sz="2400" dirty="0" err="1">
                <a:solidFill>
                  <a:schemeClr val="tx1">
                    <a:lumMod val="95000"/>
                    <a:lumOff val="5000"/>
                  </a:schemeClr>
                </a:solidFill>
                <a:latin typeface="Arial" pitchFamily="34" charset="0"/>
                <a:cs typeface="Arial" pitchFamily="34" charset="0"/>
              </a:rPr>
              <a:t>sở</a:t>
            </a:r>
            <a:r>
              <a:rPr lang="vi-VN" sz="2400" dirty="0">
                <a:solidFill>
                  <a:schemeClr val="tx1">
                    <a:lumMod val="95000"/>
                    <a:lumOff val="5000"/>
                  </a:schemeClr>
                </a:solidFill>
                <a:latin typeface="Arial" pitchFamily="34" charset="0"/>
                <a:cs typeface="Arial" pitchFamily="34" charset="0"/>
              </a:rPr>
              <a:t>.</a:t>
            </a:r>
            <a:endParaRPr lang="en-US" sz="2400" dirty="0">
              <a:solidFill>
                <a:schemeClr val="tx1">
                  <a:lumMod val="95000"/>
                  <a:lumOff val="5000"/>
                </a:schemeClr>
              </a:solidFill>
              <a:latin typeface="Arial" pitchFamily="34" charset="0"/>
              <a:cs typeface="Arial" pitchFamily="34" charset="0"/>
            </a:endParaRPr>
          </a:p>
          <a:p>
            <a:pPr lvl="1" algn="just">
              <a:lnSpc>
                <a:spcPct val="130000"/>
              </a:lnSpc>
              <a:spcBef>
                <a:spcPts val="300"/>
              </a:spcBef>
              <a:spcAft>
                <a:spcPts val="300"/>
              </a:spcAft>
              <a:buFont typeface="Wingdings" pitchFamily="2" charset="2"/>
              <a:buChar char="§"/>
            </a:pPr>
            <a:r>
              <a:rPr lang="vi-VN" sz="2400" dirty="0" err="1">
                <a:solidFill>
                  <a:schemeClr val="tx1">
                    <a:lumMod val="95000"/>
                    <a:lumOff val="5000"/>
                  </a:schemeClr>
                </a:solidFill>
                <a:latin typeface="Arial" pitchFamily="34" charset="0"/>
                <a:cs typeface="Arial" pitchFamily="34" charset="0"/>
              </a:rPr>
              <a:t>Có</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thể</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ép</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kiểu</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để</a:t>
            </a:r>
            <a:r>
              <a:rPr lang="vi-VN" sz="2400" dirty="0">
                <a:solidFill>
                  <a:schemeClr val="tx1">
                    <a:lumMod val="95000"/>
                    <a:lumOff val="5000"/>
                  </a:schemeClr>
                </a:solidFill>
                <a:latin typeface="Arial" pitchFamily="34" charset="0"/>
                <a:cs typeface="Arial" pitchFamily="34" charset="0"/>
              </a:rPr>
              <a:t> con </a:t>
            </a:r>
            <a:r>
              <a:rPr lang="vi-VN" sz="2400" dirty="0" err="1">
                <a:solidFill>
                  <a:schemeClr val="tx1">
                    <a:lumMod val="95000"/>
                    <a:lumOff val="5000"/>
                  </a:schemeClr>
                </a:solidFill>
                <a:latin typeface="Arial" pitchFamily="34" charset="0"/>
                <a:cs typeface="Arial" pitchFamily="34" charset="0"/>
              </a:rPr>
              <a:t>trỏ</a:t>
            </a:r>
            <a:r>
              <a:rPr lang="vi-VN" sz="2400" dirty="0">
                <a:solidFill>
                  <a:schemeClr val="tx1">
                    <a:lumMod val="95000"/>
                    <a:lumOff val="5000"/>
                  </a:schemeClr>
                </a:solidFill>
                <a:latin typeface="Arial" pitchFamily="34" charset="0"/>
                <a:cs typeface="Arial" pitchFamily="34" charset="0"/>
              </a:rPr>
              <a:t> </a:t>
            </a:r>
            <a:r>
              <a:rPr lang="en-US" sz="2400" dirty="0" err="1">
                <a:solidFill>
                  <a:schemeClr val="tx1">
                    <a:lumMod val="95000"/>
                    <a:lumOff val="5000"/>
                  </a:schemeClr>
                </a:solidFill>
                <a:latin typeface="Arial" pitchFamily="34" charset="0"/>
                <a:cs typeface="Arial" pitchFamily="34" charset="0"/>
              </a:rPr>
              <a:t>trỏ</a:t>
            </a:r>
            <a:r>
              <a:rPr lang="en-US"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đến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tượng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thuộc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con </a:t>
            </a:r>
            <a:r>
              <a:rPr lang="vi-VN" sz="2400" dirty="0" err="1">
                <a:solidFill>
                  <a:schemeClr val="tx1">
                    <a:lumMod val="95000"/>
                    <a:lumOff val="5000"/>
                  </a:schemeClr>
                </a:solidFill>
                <a:latin typeface="Arial" pitchFamily="34" charset="0"/>
                <a:cs typeface="Arial" pitchFamily="34" charset="0"/>
              </a:rPr>
              <a:t>có</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thể</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trỏ</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đến</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đối</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tượng</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thuộc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lớp</a:t>
            </a:r>
            <a:r>
              <a:rPr lang="vi-VN" sz="2400" dirty="0">
                <a:solidFill>
                  <a:schemeClr val="tx1">
                    <a:lumMod val="95000"/>
                    <a:lumOff val="5000"/>
                  </a:schemeClr>
                </a:solidFill>
                <a:latin typeface="Arial" pitchFamily="34" charset="0"/>
                <a:cs typeface="Arial" pitchFamily="34" charset="0"/>
              </a:rPr>
              <a:t> cơ </a:t>
            </a:r>
            <a:r>
              <a:rPr lang="vi-VN" sz="2400" dirty="0" err="1">
                <a:solidFill>
                  <a:schemeClr val="tx1">
                    <a:lumMod val="95000"/>
                    <a:lumOff val="5000"/>
                  </a:schemeClr>
                </a:solidFill>
                <a:latin typeface="Arial" pitchFamily="34" charset="0"/>
                <a:cs typeface="Arial" pitchFamily="34" charset="0"/>
              </a:rPr>
              <a:t>sở</a:t>
            </a:r>
            <a:r>
              <a:rPr lang="vi-VN" sz="2400" dirty="0">
                <a:solidFill>
                  <a:schemeClr val="tx1">
                    <a:lumMod val="95000"/>
                    <a:lumOff val="5000"/>
                  </a:schemeClr>
                </a:solidFill>
                <a:latin typeface="Arial" pitchFamily="34" charset="0"/>
                <a:cs typeface="Arial" pitchFamily="34" charset="0"/>
              </a:rPr>
              <a:t>. Tuy nhiên thao </a:t>
            </a:r>
            <a:r>
              <a:rPr lang="vi-VN" sz="2400" dirty="0" err="1">
                <a:solidFill>
                  <a:schemeClr val="tx1">
                    <a:lumMod val="95000"/>
                    <a:lumOff val="5000"/>
                  </a:schemeClr>
                </a:solidFill>
                <a:latin typeface="Arial" pitchFamily="34" charset="0"/>
                <a:cs typeface="Arial" pitchFamily="34" charset="0"/>
              </a:rPr>
              <a:t>tác</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này</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có</a:t>
            </a:r>
            <a:r>
              <a:rPr lang="vi-VN" sz="2400" dirty="0">
                <a:solidFill>
                  <a:schemeClr val="tx1">
                    <a:lumMod val="95000"/>
                    <a:lumOff val="5000"/>
                  </a:schemeClr>
                </a:solidFill>
                <a:latin typeface="Arial" pitchFamily="34" charset="0"/>
                <a:cs typeface="Arial" pitchFamily="34" charset="0"/>
              </a:rPr>
              <a:t> </a:t>
            </a:r>
            <a:r>
              <a:rPr lang="vi-VN" sz="2400" dirty="0" err="1">
                <a:solidFill>
                  <a:schemeClr val="tx1">
                    <a:lumMod val="95000"/>
                    <a:lumOff val="5000"/>
                  </a:schemeClr>
                </a:solidFill>
                <a:latin typeface="Arial" pitchFamily="34" charset="0"/>
                <a:cs typeface="Arial" pitchFamily="34" charset="0"/>
              </a:rPr>
              <a:t>thể</a:t>
            </a:r>
            <a:r>
              <a:rPr lang="vi-VN" sz="2400" dirty="0">
                <a:solidFill>
                  <a:schemeClr val="tx1">
                    <a:lumMod val="95000"/>
                    <a:lumOff val="5000"/>
                  </a:schemeClr>
                </a:solidFill>
                <a:latin typeface="Arial" pitchFamily="34" charset="0"/>
                <a:cs typeface="Arial" pitchFamily="34" charset="0"/>
              </a:rPr>
              <a:t> nguy </a:t>
            </a:r>
            <a:r>
              <a:rPr lang="vi-VN" sz="2400" dirty="0" err="1">
                <a:solidFill>
                  <a:schemeClr val="tx1">
                    <a:lumMod val="95000"/>
                    <a:lumOff val="5000"/>
                  </a:schemeClr>
                </a:solidFill>
                <a:latin typeface="Arial" pitchFamily="34" charset="0"/>
                <a:cs typeface="Arial" pitchFamily="34" charset="0"/>
              </a:rPr>
              <a:t>hiểm</a:t>
            </a:r>
            <a:r>
              <a:rPr lang="vi-VN" sz="2400" dirty="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65</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dirty="0">
                <a:solidFill>
                  <a:schemeClr val="tx1">
                    <a:lumMod val="95000"/>
                    <a:lumOff val="5000"/>
                  </a:schemeClr>
                </a:solidFill>
                <a:latin typeface="Arial" pitchFamily="34" charset="0"/>
                <a:cs typeface="Arial" pitchFamily="34" charset="0"/>
              </a:rPr>
              <a:t>Đa </a:t>
            </a:r>
            <a:r>
              <a:rPr lang="vi-VN" sz="2800" dirty="0" err="1">
                <a:solidFill>
                  <a:schemeClr val="tx1">
                    <a:lumMod val="95000"/>
                    <a:lumOff val="5000"/>
                  </a:schemeClr>
                </a:solidFill>
                <a:latin typeface="Arial" pitchFamily="34" charset="0"/>
                <a:cs typeface="Arial" pitchFamily="34" charset="0"/>
              </a:rPr>
              <a:t>kế</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 cho </a:t>
            </a:r>
            <a:r>
              <a:rPr lang="vi-VN" sz="2800" dirty="0" err="1">
                <a:solidFill>
                  <a:schemeClr val="tx1">
                    <a:lumMod val="95000"/>
                    <a:lumOff val="5000"/>
                  </a:schemeClr>
                </a:solidFill>
                <a:latin typeface="Arial" pitchFamily="34" charset="0"/>
                <a:cs typeface="Arial" pitchFamily="34" charset="0"/>
              </a:rPr>
              <a:t>phép</a:t>
            </a:r>
            <a:r>
              <a:rPr lang="vi-VN" sz="2800" dirty="0">
                <a:solidFill>
                  <a:schemeClr val="tx1">
                    <a:lumMod val="95000"/>
                    <a:lumOff val="5000"/>
                  </a:schemeClr>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một</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lớp</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có</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thể</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là</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dẫn</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xuất</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của</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nhiều</a:t>
            </a:r>
            <a:r>
              <a:rPr lang="vi-VN" sz="2800" dirty="0">
                <a:solidFill>
                  <a:srgbClr val="FF3300"/>
                </a:solidFill>
                <a:latin typeface="Arial" pitchFamily="34" charset="0"/>
                <a:cs typeface="Arial" pitchFamily="34" charset="0"/>
              </a:rPr>
              <a:t> </a:t>
            </a:r>
            <a:r>
              <a:rPr lang="vi-VN" sz="2800" dirty="0" err="1">
                <a:solidFill>
                  <a:srgbClr val="FF3300"/>
                </a:solidFill>
                <a:latin typeface="Arial" pitchFamily="34" charset="0"/>
                <a:cs typeface="Arial" pitchFamily="34" charset="0"/>
              </a:rPr>
              <a:t>lớp</a:t>
            </a:r>
            <a:r>
              <a:rPr lang="vi-VN" sz="2800" dirty="0">
                <a:solidFill>
                  <a:srgbClr val="FF3300"/>
                </a:solidFill>
                <a:latin typeface="Arial" pitchFamily="34" charset="0"/>
                <a:cs typeface="Arial" pitchFamily="34" charset="0"/>
              </a:rPr>
              <a:t> cơ </a:t>
            </a:r>
            <a:r>
              <a:rPr lang="vi-VN" sz="2800" dirty="0" err="1">
                <a:solidFill>
                  <a:srgbClr val="FF3300"/>
                </a:solidFill>
                <a:latin typeface="Arial" pitchFamily="34" charset="0"/>
                <a:cs typeface="Arial" pitchFamily="34" charset="0"/>
              </a:rPr>
              <a:t>sở</a:t>
            </a:r>
            <a:r>
              <a:rPr lang="vi-VN" sz="2800" dirty="0">
                <a:solidFill>
                  <a:schemeClr val="tx1">
                    <a:lumMod val="95000"/>
                    <a:lumOff val="5000"/>
                  </a:schemeClr>
                </a:solidFill>
                <a:latin typeface="Arial" pitchFamily="34" charset="0"/>
                <a:cs typeface="Arial" pitchFamily="34" charset="0"/>
              </a:rPr>
              <a:t>.</a:t>
            </a:r>
            <a:endParaRPr lang="en-US" sz="2800" dirty="0">
              <a:solidFill>
                <a:schemeClr val="tx1">
                  <a:lumMod val="95000"/>
                  <a:lumOff val="5000"/>
                </a:schemeClr>
              </a:solidFill>
              <a:latin typeface="Arial" pitchFamily="34" charset="0"/>
              <a:cs typeface="Arial" pitchFamily="34" charset="0"/>
            </a:endParaRPr>
          </a:p>
          <a:p>
            <a:pPr algn="just">
              <a:lnSpc>
                <a:spcPct val="130000"/>
              </a:lnSpc>
              <a:spcBef>
                <a:spcPts val="1200"/>
              </a:spcBef>
              <a:spcAft>
                <a:spcPts val="300"/>
              </a:spcAft>
              <a:buNone/>
            </a:pPr>
            <a:r>
              <a:rPr lang="en-US" sz="2800" dirty="0">
                <a:solidFill>
                  <a:schemeClr val="tx1">
                    <a:lumMod val="95000"/>
                    <a:lumOff val="5000"/>
                  </a:schemeClr>
                </a:solidFill>
                <a:latin typeface="Arial" pitchFamily="34" charset="0"/>
                <a:cs typeface="Arial" pitchFamily="34" charset="0"/>
              </a:rPr>
              <a:t>	</a:t>
            </a:r>
            <a:r>
              <a:rPr lang="en-US" sz="2800" dirty="0">
                <a:solidFill>
                  <a:srgbClr val="0070C0"/>
                </a:solidFill>
                <a:latin typeface="Arial" pitchFamily="34" charset="0"/>
                <a:cs typeface="Arial" pitchFamily="34" charset="0"/>
              </a:rPr>
              <a:t>class A : public B, public C {</a:t>
            </a:r>
          </a:p>
          <a:p>
            <a:pPr algn="just">
              <a:lnSpc>
                <a:spcPct val="130000"/>
              </a:lnSpc>
              <a:spcBef>
                <a:spcPts val="300"/>
              </a:spcBef>
              <a:spcAft>
                <a:spcPts val="300"/>
              </a:spcAft>
              <a:buNone/>
            </a:pPr>
            <a:r>
              <a:rPr lang="en-US" sz="2800" dirty="0">
                <a:solidFill>
                  <a:srgbClr val="0070C0"/>
                </a:solidFill>
                <a:latin typeface="Arial" pitchFamily="34" charset="0"/>
                <a:cs typeface="Arial" pitchFamily="34" charset="0"/>
              </a:rPr>
              <a:t>		…</a:t>
            </a:r>
          </a:p>
          <a:p>
            <a:pPr algn="just">
              <a:lnSpc>
                <a:spcPct val="130000"/>
              </a:lnSpc>
              <a:spcBef>
                <a:spcPts val="300"/>
              </a:spcBef>
              <a:spcAft>
                <a:spcPts val="1200"/>
              </a:spcAft>
              <a:buNone/>
            </a:pPr>
            <a:r>
              <a:rPr lang="en-US" sz="2800" dirty="0">
                <a:solidFill>
                  <a:srgbClr val="0070C0"/>
                </a:solidFill>
                <a:latin typeface="Arial" pitchFamily="34" charset="0"/>
                <a:cs typeface="Arial" pitchFamily="34" charset="0"/>
              </a:rPr>
              <a:t>	};</a:t>
            </a:r>
          </a:p>
          <a:p>
            <a:pPr algn="just">
              <a:lnSpc>
                <a:spcPct val="130000"/>
              </a:lnSpc>
              <a:spcBef>
                <a:spcPts val="300"/>
              </a:spcBef>
              <a:spcAft>
                <a:spcPts val="300"/>
              </a:spcAft>
              <a:buFont typeface="Wingdings" pitchFamily="2" charset="2"/>
              <a:buChar char="v"/>
            </a:pPr>
            <a:r>
              <a:rPr lang="vi-VN" sz="2800" dirty="0" err="1">
                <a:solidFill>
                  <a:schemeClr val="tx1">
                    <a:lumMod val="95000"/>
                    <a:lumOff val="5000"/>
                  </a:schemeClr>
                </a:solidFill>
                <a:latin typeface="Arial" pitchFamily="34" charset="0"/>
                <a:cs typeface="Arial" pitchFamily="34" charset="0"/>
              </a:rPr>
              <a:t>Các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đặc</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điểm</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của</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kế</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 đơn </a:t>
            </a:r>
            <a:r>
              <a:rPr lang="vi-VN" sz="2800" dirty="0" err="1">
                <a:solidFill>
                  <a:schemeClr val="tx1">
                    <a:lumMod val="95000"/>
                    <a:lumOff val="5000"/>
                  </a:schemeClr>
                </a:solidFill>
                <a:latin typeface="Arial" pitchFamily="34" charset="0"/>
                <a:cs typeface="Arial" pitchFamily="34" charset="0"/>
              </a:rPr>
              <a:t>vẫn</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đúng</a:t>
            </a:r>
            <a:r>
              <a:rPr lang="vi-VN" sz="2800" dirty="0">
                <a:solidFill>
                  <a:schemeClr val="tx1">
                    <a:lumMod val="95000"/>
                    <a:lumOff val="5000"/>
                  </a:schemeClr>
                </a:solidFill>
                <a:latin typeface="Arial" pitchFamily="34" charset="0"/>
                <a:cs typeface="Arial" pitchFamily="34" charset="0"/>
              </a:rPr>
              <a:t> cho </a:t>
            </a:r>
            <a:r>
              <a:rPr lang="vi-VN" sz="2800" dirty="0" err="1">
                <a:solidFill>
                  <a:schemeClr val="tx1">
                    <a:lumMod val="95000"/>
                    <a:lumOff val="5000"/>
                  </a:schemeClr>
                </a:solidFill>
                <a:latin typeface="Arial" pitchFamily="34" charset="0"/>
                <a:cs typeface="Arial" pitchFamily="34" charset="0"/>
              </a:rPr>
              <a:t>trường</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hợp</a:t>
            </a:r>
            <a:r>
              <a:rPr lang="vi-VN" sz="2800" dirty="0">
                <a:solidFill>
                  <a:schemeClr val="tx1">
                    <a:lumMod val="95000"/>
                    <a:lumOff val="5000"/>
                  </a:schemeClr>
                </a:solidFill>
                <a:latin typeface="Arial" pitchFamily="34" charset="0"/>
                <a:cs typeface="Arial" pitchFamily="34" charset="0"/>
              </a:rPr>
              <a:t> đa </a:t>
            </a:r>
            <a:r>
              <a:rPr lang="vi-VN" sz="2800" dirty="0" err="1">
                <a:solidFill>
                  <a:schemeClr val="tx1">
                    <a:lumMod val="95000"/>
                    <a:lumOff val="5000"/>
                  </a:schemeClr>
                </a:solidFill>
                <a:latin typeface="Arial" pitchFamily="34" charset="0"/>
                <a:cs typeface="Arial" pitchFamily="34" charset="0"/>
              </a:rPr>
              <a:t>kế</a:t>
            </a:r>
            <a:r>
              <a:rPr lang="vi-VN" sz="2800" dirty="0">
                <a:solidFill>
                  <a:schemeClr val="tx1">
                    <a:lumMod val="95000"/>
                    <a:lumOff val="5000"/>
                  </a:schemeClr>
                </a:solidFill>
                <a:latin typeface="Arial" pitchFamily="34" charset="0"/>
                <a:cs typeface="Arial" pitchFamily="34" charset="0"/>
              </a:rPr>
              <a:t> </a:t>
            </a:r>
            <a:r>
              <a:rPr lang="vi-VN" sz="2800" dirty="0" err="1">
                <a:solidFill>
                  <a:schemeClr val="tx1">
                    <a:lumMod val="95000"/>
                    <a:lumOff val="5000"/>
                  </a:schemeClr>
                </a:solidFill>
                <a:latin typeface="Arial" pitchFamily="34" charset="0"/>
                <a:cs typeface="Arial" pitchFamily="34" charset="0"/>
              </a:rPr>
              <a:t>thừa</a:t>
            </a:r>
            <a:r>
              <a:rPr lang="vi-VN" sz="2800" dirty="0">
                <a:solidFill>
                  <a:schemeClr val="tx1">
                    <a:lumMod val="95000"/>
                    <a:lumOff val="5000"/>
                  </a:schemeClr>
                </a:solidFill>
                <a:latin typeface="Arial" pitchFamily="34" charset="0"/>
                <a:cs typeface="Arial" pitchFamily="34" charset="0"/>
              </a:rPr>
              <a:t>.</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66</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 calcmode="lin" valueType="num">
                                      <p:cBhvr additive="base">
                                        <p:cTn id="2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Làm thế nào biểu thị </a:t>
            </a:r>
            <a:r>
              <a:rPr lang="vi-VN" sz="2800">
                <a:solidFill>
                  <a:srgbClr val="0070C0"/>
                </a:solidFill>
                <a:latin typeface="Arial" pitchFamily="34" charset="0"/>
                <a:cs typeface="Arial" pitchFamily="34" charset="0"/>
              </a:rPr>
              <a:t>tính độc lập </a:t>
            </a:r>
            <a:r>
              <a:rPr lang="vi-VN" sz="2800">
                <a:solidFill>
                  <a:schemeClr val="tx1">
                    <a:lumMod val="95000"/>
                    <a:lumOff val="5000"/>
                  </a:schemeClr>
                </a:solidFill>
                <a:latin typeface="Arial" pitchFamily="34" charset="0"/>
                <a:cs typeface="Arial" pitchFamily="34" charset="0"/>
              </a:rPr>
              <a:t>của </a:t>
            </a:r>
            <a:r>
              <a:rPr lang="vi-VN" sz="2800">
                <a:solidFill>
                  <a:srgbClr val="0070C0"/>
                </a:solidFill>
                <a:latin typeface="Arial" pitchFamily="34" charset="0"/>
                <a:cs typeface="Arial" pitchFamily="34" charset="0"/>
              </a:rPr>
              <a:t>các thành phần cùng tên </a:t>
            </a:r>
            <a:r>
              <a:rPr lang="vi-VN" sz="2800">
                <a:solidFill>
                  <a:schemeClr val="tx1">
                    <a:lumMod val="95000"/>
                    <a:lumOff val="5000"/>
                  </a:schemeClr>
                </a:solidFill>
                <a:latin typeface="Arial" pitchFamily="34" charset="0"/>
                <a:cs typeface="Arial" pitchFamily="34" charset="0"/>
              </a:rPr>
              <a:t>bên trong một lớp dẫn xuất?</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Các phương thức thiết lập và hủy bỏ được gọi như thế nào: thứ tự, truyền thông tin, …?</a:t>
            </a:r>
          </a:p>
          <a:p>
            <a:pPr algn="just">
              <a:lnSpc>
                <a:spcPct val="130000"/>
              </a:lnSpc>
              <a:spcBef>
                <a:spcPts val="300"/>
              </a:spcBef>
              <a:spcAft>
                <a:spcPts val="300"/>
              </a:spcAft>
              <a:buFont typeface="Wingdings" pitchFamily="2" charset="2"/>
              <a:buChar char="v"/>
            </a:pPr>
            <a:r>
              <a:rPr lang="vi-VN" sz="2800">
                <a:solidFill>
                  <a:schemeClr val="tx1">
                    <a:lumMod val="95000"/>
                    <a:lumOff val="5000"/>
                  </a:schemeClr>
                </a:solidFill>
                <a:latin typeface="Arial" pitchFamily="34" charset="0"/>
                <a:cs typeface="Arial" pitchFamily="34" charset="0"/>
              </a:rPr>
              <a:t>Làm thế nào giải quyết tình trạng </a:t>
            </a:r>
            <a:r>
              <a:rPr lang="vi-VN" sz="2800">
                <a:solidFill>
                  <a:srgbClr val="FF3300"/>
                </a:solidFill>
                <a:latin typeface="Arial" pitchFamily="34" charset="0"/>
                <a:cs typeface="Arial" pitchFamily="34" charset="0"/>
              </a:rPr>
              <a:t>thừa kế xung đột</a:t>
            </a:r>
            <a:r>
              <a:rPr lang="vi-VN" sz="2800">
                <a:solidFill>
                  <a:schemeClr val="tx1">
                    <a:lumMod val="95000"/>
                    <a:lumOff val="5000"/>
                  </a:schemeClr>
                </a:solidFill>
                <a:latin typeface="Arial" pitchFamily="34" charset="0"/>
                <a:cs typeface="Arial" pitchFamily="34" charset="0"/>
              </a:rPr>
              <a:t> trong đó, lớp D dẫn xuất từ B và C, và cả hai cùng là dẫn xuất của A</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67</a:t>
            </a:fld>
            <a:endParaRPr lang="en-US"/>
          </a:p>
        </p:txBody>
      </p:sp>
    </p:spTree>
    <p:extLst>
      <p:ext uri="{BB962C8B-B14F-4D97-AF65-F5344CB8AC3E}">
        <p14:creationId xmlns:p14="http://schemas.microsoft.com/office/powerpoint/2010/main" val="102981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68</a:t>
            </a:fld>
            <a:endParaRPr lang="en-US"/>
          </a:p>
        </p:txBody>
      </p:sp>
      <p:sp>
        <p:nvSpPr>
          <p:cNvPr id="8" name="Rectangle 3"/>
          <p:cNvSpPr>
            <a:spLocks noChangeArrowheads="1"/>
          </p:cNvSpPr>
          <p:nvPr/>
        </p:nvSpPr>
        <p:spPr bwMode="auto">
          <a:xfrm>
            <a:off x="5334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BASE_A{</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h( ) {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a:t>
            </a:r>
          </a:p>
        </p:txBody>
      </p:sp>
      <p:sp>
        <p:nvSpPr>
          <p:cNvPr id="9" name="Rectangle 3"/>
          <p:cNvSpPr>
            <a:spLocks noChangeArrowheads="1"/>
          </p:cNvSpPr>
          <p:nvPr/>
        </p:nvSpPr>
        <p:spPr bwMode="auto">
          <a:xfrm>
            <a:off x="4648200" y="1416268"/>
            <a:ext cx="4038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BASE_B</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r>
              <a:rPr lang="en-US" sz="2400" b="0">
                <a:solidFill>
                  <a:srgbClr val="0000FF"/>
                </a:solidFill>
              </a:rPr>
              <a:t>	public</a:t>
            </a:r>
            <a:r>
              <a:rPr lang="en-US" sz="2400" b="0">
                <a:solidFill>
                  <a:srgbClr val="000000"/>
                </a:solidFill>
              </a:rPr>
              <a:t>:</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a;</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f( ){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int</a:t>
            </a:r>
            <a:r>
              <a:rPr lang="en-US" sz="2400" b="0">
                <a:solidFill>
                  <a:srgbClr val="000000"/>
                </a:solidFill>
              </a:rPr>
              <a:t> g( ){</a:t>
            </a:r>
          </a:p>
          <a:p>
            <a:pPr marL="342900" indent="-342900">
              <a:spcBef>
                <a:spcPct val="20000"/>
              </a:spcBef>
              <a:buFont typeface="Wingdings" pitchFamily="2" charset="2"/>
              <a:buNone/>
            </a:pPr>
            <a:r>
              <a:rPr lang="en-US" sz="2400" b="0">
                <a:solidFill>
                  <a:srgbClr val="000000"/>
                </a:solidFill>
              </a:rPr>
              <a:t>			</a:t>
            </a:r>
            <a:r>
              <a:rPr lang="en-US" sz="2400" b="0">
                <a:solidFill>
                  <a:srgbClr val="0000FF"/>
                </a:solidFill>
              </a:rPr>
              <a:t>return</a:t>
            </a:r>
            <a:r>
              <a:rPr lang="en-US" sz="2400" b="0">
                <a:solidFill>
                  <a:srgbClr val="000000"/>
                </a:solidFill>
              </a:rPr>
              <a:t> 0;</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Đa kế thừa – Ví dụ</a:t>
            </a: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69</a:t>
            </a:fld>
            <a:endParaRPr lang="en-US"/>
          </a:p>
        </p:txBody>
      </p:sp>
      <p:sp>
        <p:nvSpPr>
          <p:cNvPr id="7" name="Rectangle 3"/>
          <p:cNvSpPr>
            <a:spLocks noChangeArrowheads="1"/>
          </p:cNvSpPr>
          <p:nvPr/>
        </p:nvSpPr>
        <p:spPr bwMode="auto">
          <a:xfrm>
            <a:off x="457200" y="1416268"/>
            <a:ext cx="8229600" cy="5105400"/>
          </a:xfrm>
          <a:prstGeom prst="rect">
            <a:avLst/>
          </a:prstGeom>
          <a:solidFill>
            <a:srgbClr val="CCFFFF"/>
          </a:solidFill>
          <a:ln w="9525">
            <a:noFill/>
            <a:miter lim="800000"/>
            <a:headEnd/>
            <a:tailEnd/>
          </a:ln>
        </p:spPr>
        <p:txBody>
          <a:bodyPr/>
          <a:lstStyle/>
          <a:p>
            <a:pPr marL="342900" indent="-342900">
              <a:spcBef>
                <a:spcPct val="20000"/>
              </a:spcBef>
              <a:buFont typeface="Wingdings" pitchFamily="2" charset="2"/>
              <a:buNone/>
            </a:pPr>
            <a:r>
              <a:rPr lang="en-US" sz="2400" b="0">
                <a:solidFill>
                  <a:srgbClr val="0000FF"/>
                </a:solidFill>
              </a:rPr>
              <a:t>class</a:t>
            </a:r>
            <a:r>
              <a:rPr lang="en-US" sz="2400" b="0">
                <a:solidFill>
                  <a:srgbClr val="000000"/>
                </a:solidFill>
              </a:rPr>
              <a:t> ClassC : </a:t>
            </a:r>
            <a:r>
              <a:rPr lang="en-US" sz="2400" b="0">
                <a:solidFill>
                  <a:srgbClr val="0000FF"/>
                </a:solidFill>
              </a:rPr>
              <a:t>public</a:t>
            </a:r>
            <a:r>
              <a:rPr lang="en-US" sz="2400" b="0">
                <a:solidFill>
                  <a:srgbClr val="000000"/>
                </a:solidFill>
              </a:rPr>
              <a:t> BASE_A</a:t>
            </a:r>
            <a:r>
              <a:rPr lang="en-US" sz="2400" b="0">
                <a:solidFill>
                  <a:srgbClr val="FF0303"/>
                </a:solidFill>
              </a:rPr>
              <a:t>, </a:t>
            </a:r>
            <a:r>
              <a:rPr lang="en-US" sz="2400" b="0">
                <a:solidFill>
                  <a:srgbClr val="0000FF"/>
                </a:solidFill>
              </a:rPr>
              <a:t>public</a:t>
            </a:r>
            <a:r>
              <a:rPr lang="en-US" sz="2400" b="0">
                <a:solidFill>
                  <a:srgbClr val="000000"/>
                </a:solidFill>
              </a:rPr>
              <a:t> BASE_B{</a:t>
            </a:r>
          </a:p>
          <a:p>
            <a:pPr marL="342900" indent="-342900">
              <a:spcBef>
                <a:spcPct val="20000"/>
              </a:spcBef>
              <a:buFont typeface="Wingdings" pitchFamily="2" charset="2"/>
              <a:buNone/>
            </a:pPr>
            <a:r>
              <a:rPr lang="en-US" sz="2400" b="0">
                <a:solidFill>
                  <a:srgbClr val="000000"/>
                </a:solidFill>
              </a:rPr>
              <a:t>	//…</a:t>
            </a:r>
          </a:p>
          <a:p>
            <a:pPr marL="342900" indent="-342900">
              <a:spcBef>
                <a:spcPct val="20000"/>
              </a:spcBef>
              <a:buFont typeface="Wingdings" pitchFamily="2" charset="2"/>
              <a:buNone/>
            </a:pPr>
            <a:r>
              <a:rPr lang="en-US" sz="2400" b="0">
                <a:solidFill>
                  <a:srgbClr val="000000"/>
                </a:solidFill>
              </a:rPr>
              <a:t>};</a:t>
            </a:r>
          </a:p>
          <a:p>
            <a:pPr marL="342900" indent="-342900">
              <a:spcBef>
                <a:spcPct val="20000"/>
              </a:spcBef>
              <a:buFont typeface="Wingdings" pitchFamily="2" charset="2"/>
              <a:buNone/>
            </a:pPr>
            <a:endParaRPr lang="en-US" sz="2400" b="0">
              <a:solidFill>
                <a:srgbClr val="000000"/>
              </a:solidFill>
            </a:endParaRPr>
          </a:p>
          <a:p>
            <a:pPr marL="342900" indent="-342900">
              <a:spcBef>
                <a:spcPct val="20000"/>
              </a:spcBef>
              <a:buFont typeface="Wingdings" pitchFamily="2" charset="2"/>
              <a:buNone/>
            </a:pPr>
            <a:r>
              <a:rPr lang="en-US" sz="2400" b="0">
                <a:solidFill>
                  <a:srgbClr val="0000FF"/>
                </a:solidFill>
              </a:rPr>
              <a:t>void</a:t>
            </a:r>
            <a:r>
              <a:rPr lang="en-US" sz="2400" b="0">
                <a:solidFill>
                  <a:srgbClr val="000000"/>
                </a:solidFill>
              </a:rPr>
              <a:t> main(){</a:t>
            </a:r>
          </a:p>
          <a:p>
            <a:pPr marL="342900" indent="-342900">
              <a:spcBef>
                <a:spcPct val="20000"/>
              </a:spcBef>
              <a:buFont typeface="Wingdings" pitchFamily="2" charset="2"/>
              <a:buNone/>
            </a:pPr>
            <a:r>
              <a:rPr lang="en-US" sz="2400" b="0">
                <a:solidFill>
                  <a:srgbClr val="000000"/>
                </a:solidFill>
              </a:rPr>
              <a:t>	ClassC C;</a:t>
            </a:r>
          </a:p>
          <a:p>
            <a:pPr marL="342900" indent="-342900">
              <a:spcBef>
                <a:spcPct val="20000"/>
              </a:spcBef>
              <a:buFont typeface="Wingdings" pitchFamily="2" charset="2"/>
              <a:buNone/>
            </a:pPr>
            <a:r>
              <a:rPr lang="en-US" sz="2400" b="0">
                <a:solidFill>
                  <a:srgbClr val="000000"/>
                </a:solidFill>
              </a:rPr>
              <a:t>	C.f = g;	//Lỗi mơ hồ</a:t>
            </a:r>
          </a:p>
          <a:p>
            <a:pPr marL="342900" indent="-342900">
              <a:spcBef>
                <a:spcPct val="20000"/>
              </a:spcBef>
              <a:buFont typeface="Wingdings" pitchFamily="2" charset="2"/>
              <a:buNone/>
            </a:pPr>
            <a:r>
              <a:rPr lang="en-US" sz="2400" b="0">
                <a:solidFill>
                  <a:srgbClr val="000000"/>
                </a:solidFill>
              </a:rPr>
              <a:t>	C.a = 1;	//Lỗi mơ hồ</a:t>
            </a:r>
          </a:p>
          <a:p>
            <a:pPr marL="342900" indent="-342900">
              <a:spcBef>
                <a:spcPct val="20000"/>
              </a:spcBef>
              <a:buFont typeface="Wingdings" pitchFamily="2" charset="2"/>
              <a:buNone/>
            </a:pPr>
            <a:r>
              <a:rPr lang="en-US" sz="2400" b="0">
                <a:solidFill>
                  <a:srgbClr val="000000"/>
                </a:solidFill>
              </a:rPr>
              <a:t>	C.g();	//Lỗi mơ hồ</a:t>
            </a:r>
          </a:p>
          <a:p>
            <a:pPr marL="342900" indent="-342900">
              <a:spcBef>
                <a:spcPct val="20000"/>
              </a:spcBef>
              <a:buFont typeface="Wingdings" pitchFamily="2" charset="2"/>
              <a:buNone/>
            </a:pPr>
            <a:r>
              <a:rPr lang="en-US" sz="2400" b="0">
                <a:solidFill>
                  <a:srgbClr val="000000"/>
                </a:solidFill>
              </a:rPr>
              <a:t>	C.h();</a:t>
            </a:r>
          </a:p>
          <a:p>
            <a:pPr marL="342900" indent="-342900">
              <a:spcBef>
                <a:spcPct val="20000"/>
              </a:spcBef>
              <a:buFont typeface="Wingdings" pitchFamily="2" charset="2"/>
              <a:buNone/>
            </a:pPr>
            <a:r>
              <a:rPr lang="en-US" sz="2400" b="0">
                <a:solidFill>
                  <a:srgbClr val="000000"/>
                </a:solidFill>
              </a:rPr>
              <a:t>}</a:t>
            </a:r>
          </a:p>
        </p:txBody>
      </p:sp>
    </p:spTree>
    <p:extLst>
      <p:ext uri="{BB962C8B-B14F-4D97-AF65-F5344CB8AC3E}">
        <p14:creationId xmlns:p14="http://schemas.microsoft.com/office/powerpoint/2010/main" val="1029817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một nhiều (1-n)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Ví dụ:</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7</a:t>
            </a:fld>
            <a:endParaRPr lang="en-US"/>
          </a:p>
        </p:txBody>
      </p:sp>
      <p:grpSp>
        <p:nvGrpSpPr>
          <p:cNvPr id="25" name="Group 24"/>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LOPHOC</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HOCSINH</a:t>
                </a: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t>Có</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CONGTY</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NHANVIEN</a:t>
                </a: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91000" y="4953000"/>
                <a:ext cx="1828800" cy="461665"/>
              </a:xfrm>
              <a:prstGeom prst="rect">
                <a:avLst/>
              </a:prstGeom>
              <a:noFill/>
            </p:spPr>
            <p:txBody>
              <a:bodyPr wrap="square" rtlCol="0">
                <a:spAutoFit/>
              </a:bodyPr>
              <a:lstStyle/>
              <a:p>
                <a:pPr algn="ctr"/>
                <a:r>
                  <a:rPr lang="en-US" sz="2400"/>
                  <a:t>Có</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p:cNvGrpSpPr/>
          <p:nvPr/>
        </p:nvGrpSpPr>
        <p:grpSpPr>
          <a:xfrm>
            <a:off x="990600" y="5029200"/>
            <a:ext cx="6362700" cy="762000"/>
            <a:chOff x="990600" y="5029200"/>
            <a:chExt cx="6362700" cy="762000"/>
          </a:xfrm>
        </p:grpSpPr>
        <p:grpSp>
          <p:nvGrpSpPr>
            <p:cNvPr id="17" name="Group 16"/>
            <p:cNvGrpSpPr/>
            <p:nvPr/>
          </p:nvGrpSpPr>
          <p:grpSpPr>
            <a:xfrm>
              <a:off x="990600" y="5029200"/>
              <a:ext cx="6362700" cy="762000"/>
              <a:chOff x="2133600" y="4976648"/>
              <a:chExt cx="6362700" cy="762000"/>
            </a:xfrm>
          </p:grpSpPr>
          <p:sp>
            <p:nvSpPr>
              <p:cNvPr id="18" name="Rectangle 17"/>
              <p:cNvSpPr/>
              <p:nvPr/>
            </p:nvSpPr>
            <p:spPr>
              <a:xfrm>
                <a:off x="2133600" y="5129048"/>
                <a:ext cx="20574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HOASI</a:t>
                </a: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TACPHAM</a:t>
                </a:r>
              </a:p>
            </p:txBody>
          </p:sp>
          <p:cxnSp>
            <p:nvCxnSpPr>
              <p:cNvPr id="20" name="Straight Connector 19"/>
              <p:cNvCxnSpPr>
                <a:stCxn id="18" idx="3"/>
                <a:endCxn id="19" idx="1"/>
              </p:cNvCxnSpPr>
              <p:nvPr/>
            </p:nvCxnSpPr>
            <p:spPr>
              <a:xfrm>
                <a:off x="4191000" y="5433848"/>
                <a:ext cx="20574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4976648"/>
                <a:ext cx="1676400" cy="461665"/>
              </a:xfrm>
              <a:prstGeom prst="rect">
                <a:avLst/>
              </a:prstGeom>
              <a:noFill/>
            </p:spPr>
            <p:txBody>
              <a:bodyPr wrap="square" rtlCol="0">
                <a:spAutoFit/>
              </a:bodyPr>
              <a:lstStyle/>
              <a:p>
                <a:pPr algn="ctr"/>
                <a:r>
                  <a:rPr lang="en-US" sz="2400"/>
                  <a:t>Sáng tác</a:t>
                </a:r>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94965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left)">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 &amp; A</a:t>
            </a:r>
          </a:p>
        </p:txBody>
      </p:sp>
      <p:grpSp>
        <p:nvGrpSpPr>
          <p:cNvPr id="7" name="Group 4"/>
          <p:cNvGrpSpPr>
            <a:grpSpLocks/>
          </p:cNvGrpSpPr>
          <p:nvPr/>
        </p:nvGrpSpPr>
        <p:grpSpPr bwMode="auto">
          <a:xfrm>
            <a:off x="2971800" y="1490663"/>
            <a:ext cx="3352800" cy="4757737"/>
            <a:chOff x="2208" y="768"/>
            <a:chExt cx="1170" cy="2517"/>
          </a:xfrm>
        </p:grpSpPr>
        <p:sp>
          <p:nvSpPr>
            <p:cNvPr id="8" name="AutoShape 5"/>
            <p:cNvSpPr>
              <a:spLocks noChangeAspect="1" noChangeArrowheads="1" noTextEdit="1"/>
            </p:cNvSpPr>
            <p:nvPr/>
          </p:nvSpPr>
          <p:spPr bwMode="auto">
            <a:xfrm>
              <a:off x="2208" y="768"/>
              <a:ext cx="1170" cy="25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sp>
          <p:nvSpPr>
            <p:cNvPr id="9" name="Freeform 6"/>
            <p:cNvSpPr>
              <a:spLocks/>
            </p:cNvSpPr>
            <p:nvPr/>
          </p:nvSpPr>
          <p:spPr bwMode="auto">
            <a:xfrm>
              <a:off x="2582" y="1093"/>
              <a:ext cx="457" cy="507"/>
            </a:xfrm>
            <a:custGeom>
              <a:avLst/>
              <a:gdLst>
                <a:gd name="T0" fmla="*/ 238 w 457"/>
                <a:gd name="T1" fmla="*/ 117 h 507"/>
                <a:gd name="T2" fmla="*/ 198 w 457"/>
                <a:gd name="T3" fmla="*/ 65 h 507"/>
                <a:gd name="T4" fmla="*/ 142 w 457"/>
                <a:gd name="T5" fmla="*/ 26 h 507"/>
                <a:gd name="T6" fmla="*/ 92 w 457"/>
                <a:gd name="T7" fmla="*/ 0 h 507"/>
                <a:gd name="T8" fmla="*/ 52 w 457"/>
                <a:gd name="T9" fmla="*/ 7 h 507"/>
                <a:gd name="T10" fmla="*/ 23 w 457"/>
                <a:gd name="T11" fmla="*/ 36 h 507"/>
                <a:gd name="T12" fmla="*/ 0 w 457"/>
                <a:gd name="T13" fmla="*/ 124 h 507"/>
                <a:gd name="T14" fmla="*/ 9 w 457"/>
                <a:gd name="T15" fmla="*/ 225 h 507"/>
                <a:gd name="T16" fmla="*/ 33 w 457"/>
                <a:gd name="T17" fmla="*/ 322 h 507"/>
                <a:gd name="T18" fmla="*/ 59 w 457"/>
                <a:gd name="T19" fmla="*/ 397 h 507"/>
                <a:gd name="T20" fmla="*/ 109 w 457"/>
                <a:gd name="T21" fmla="*/ 475 h 507"/>
                <a:gd name="T22" fmla="*/ 152 w 457"/>
                <a:gd name="T23" fmla="*/ 507 h 507"/>
                <a:gd name="T24" fmla="*/ 211 w 457"/>
                <a:gd name="T25" fmla="*/ 507 h 507"/>
                <a:gd name="T26" fmla="*/ 271 w 457"/>
                <a:gd name="T27" fmla="*/ 485 h 507"/>
                <a:gd name="T28" fmla="*/ 301 w 457"/>
                <a:gd name="T29" fmla="*/ 429 h 507"/>
                <a:gd name="T30" fmla="*/ 317 w 457"/>
                <a:gd name="T31" fmla="*/ 358 h 507"/>
                <a:gd name="T32" fmla="*/ 311 w 457"/>
                <a:gd name="T33" fmla="*/ 270 h 507"/>
                <a:gd name="T34" fmla="*/ 450 w 457"/>
                <a:gd name="T35" fmla="*/ 280 h 507"/>
                <a:gd name="T36" fmla="*/ 457 w 457"/>
                <a:gd name="T37" fmla="*/ 241 h 507"/>
                <a:gd name="T38" fmla="*/ 298 w 457"/>
                <a:gd name="T39" fmla="*/ 225 h 507"/>
                <a:gd name="T40" fmla="*/ 258 w 457"/>
                <a:gd name="T41" fmla="*/ 134 h 507"/>
                <a:gd name="T42" fmla="*/ 238 w 457"/>
                <a:gd name="T43" fmla="*/ 117 h 5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457"/>
                <a:gd name="T67" fmla="*/ 0 h 507"/>
                <a:gd name="T68" fmla="*/ 457 w 457"/>
                <a:gd name="T69" fmla="*/ 507 h 5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457" h="507">
                  <a:moveTo>
                    <a:pt x="238" y="117"/>
                  </a:moveTo>
                  <a:lnTo>
                    <a:pt x="198" y="65"/>
                  </a:lnTo>
                  <a:lnTo>
                    <a:pt x="142" y="26"/>
                  </a:lnTo>
                  <a:lnTo>
                    <a:pt x="92" y="0"/>
                  </a:lnTo>
                  <a:lnTo>
                    <a:pt x="52" y="7"/>
                  </a:lnTo>
                  <a:lnTo>
                    <a:pt x="23" y="36"/>
                  </a:lnTo>
                  <a:lnTo>
                    <a:pt x="0" y="124"/>
                  </a:lnTo>
                  <a:lnTo>
                    <a:pt x="9" y="225"/>
                  </a:lnTo>
                  <a:lnTo>
                    <a:pt x="33" y="322"/>
                  </a:lnTo>
                  <a:lnTo>
                    <a:pt x="59" y="397"/>
                  </a:lnTo>
                  <a:lnTo>
                    <a:pt x="109" y="475"/>
                  </a:lnTo>
                  <a:lnTo>
                    <a:pt x="152" y="507"/>
                  </a:lnTo>
                  <a:lnTo>
                    <a:pt x="211" y="507"/>
                  </a:lnTo>
                  <a:lnTo>
                    <a:pt x="271" y="485"/>
                  </a:lnTo>
                  <a:lnTo>
                    <a:pt x="301" y="429"/>
                  </a:lnTo>
                  <a:lnTo>
                    <a:pt x="317" y="358"/>
                  </a:lnTo>
                  <a:lnTo>
                    <a:pt x="311" y="270"/>
                  </a:lnTo>
                  <a:lnTo>
                    <a:pt x="450" y="280"/>
                  </a:lnTo>
                  <a:lnTo>
                    <a:pt x="457" y="241"/>
                  </a:lnTo>
                  <a:lnTo>
                    <a:pt x="298" y="225"/>
                  </a:lnTo>
                  <a:lnTo>
                    <a:pt x="258" y="134"/>
                  </a:lnTo>
                  <a:lnTo>
                    <a:pt x="238" y="117"/>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0" name="Freeform 7"/>
            <p:cNvSpPr>
              <a:spLocks/>
            </p:cNvSpPr>
            <p:nvPr/>
          </p:nvSpPr>
          <p:spPr bwMode="auto">
            <a:xfrm>
              <a:off x="2210" y="963"/>
              <a:ext cx="526" cy="813"/>
            </a:xfrm>
            <a:custGeom>
              <a:avLst/>
              <a:gdLst>
                <a:gd name="T0" fmla="*/ 307 w 526"/>
                <a:gd name="T1" fmla="*/ 19 h 813"/>
                <a:gd name="T2" fmla="*/ 373 w 526"/>
                <a:gd name="T3" fmla="*/ 0 h 813"/>
                <a:gd name="T4" fmla="*/ 426 w 526"/>
                <a:gd name="T5" fmla="*/ 3 h 813"/>
                <a:gd name="T6" fmla="*/ 466 w 526"/>
                <a:gd name="T7" fmla="*/ 32 h 813"/>
                <a:gd name="T8" fmla="*/ 493 w 526"/>
                <a:gd name="T9" fmla="*/ 78 h 813"/>
                <a:gd name="T10" fmla="*/ 483 w 526"/>
                <a:gd name="T11" fmla="*/ 126 h 813"/>
                <a:gd name="T12" fmla="*/ 446 w 526"/>
                <a:gd name="T13" fmla="*/ 126 h 813"/>
                <a:gd name="T14" fmla="*/ 456 w 526"/>
                <a:gd name="T15" fmla="*/ 87 h 813"/>
                <a:gd name="T16" fmla="*/ 426 w 526"/>
                <a:gd name="T17" fmla="*/ 52 h 813"/>
                <a:gd name="T18" fmla="*/ 397 w 526"/>
                <a:gd name="T19" fmla="*/ 39 h 813"/>
                <a:gd name="T20" fmla="*/ 347 w 526"/>
                <a:gd name="T21" fmla="*/ 52 h 813"/>
                <a:gd name="T22" fmla="*/ 367 w 526"/>
                <a:gd name="T23" fmla="*/ 91 h 813"/>
                <a:gd name="T24" fmla="*/ 373 w 526"/>
                <a:gd name="T25" fmla="*/ 126 h 813"/>
                <a:gd name="T26" fmla="*/ 367 w 526"/>
                <a:gd name="T27" fmla="*/ 156 h 813"/>
                <a:gd name="T28" fmla="*/ 317 w 526"/>
                <a:gd name="T29" fmla="*/ 169 h 813"/>
                <a:gd name="T30" fmla="*/ 264 w 526"/>
                <a:gd name="T31" fmla="*/ 159 h 813"/>
                <a:gd name="T32" fmla="*/ 254 w 526"/>
                <a:gd name="T33" fmla="*/ 136 h 813"/>
                <a:gd name="T34" fmla="*/ 198 w 526"/>
                <a:gd name="T35" fmla="*/ 198 h 813"/>
                <a:gd name="T36" fmla="*/ 165 w 526"/>
                <a:gd name="T37" fmla="*/ 266 h 813"/>
                <a:gd name="T38" fmla="*/ 119 w 526"/>
                <a:gd name="T39" fmla="*/ 354 h 813"/>
                <a:gd name="T40" fmla="*/ 89 w 526"/>
                <a:gd name="T41" fmla="*/ 432 h 813"/>
                <a:gd name="T42" fmla="*/ 76 w 526"/>
                <a:gd name="T43" fmla="*/ 507 h 813"/>
                <a:gd name="T44" fmla="*/ 86 w 526"/>
                <a:gd name="T45" fmla="*/ 546 h 813"/>
                <a:gd name="T46" fmla="*/ 139 w 526"/>
                <a:gd name="T47" fmla="*/ 595 h 813"/>
                <a:gd name="T48" fmla="*/ 248 w 526"/>
                <a:gd name="T49" fmla="*/ 637 h 813"/>
                <a:gd name="T50" fmla="*/ 307 w 526"/>
                <a:gd name="T51" fmla="*/ 656 h 813"/>
                <a:gd name="T52" fmla="*/ 367 w 526"/>
                <a:gd name="T53" fmla="*/ 666 h 813"/>
                <a:gd name="T54" fmla="*/ 456 w 526"/>
                <a:gd name="T55" fmla="*/ 702 h 813"/>
                <a:gd name="T56" fmla="*/ 522 w 526"/>
                <a:gd name="T57" fmla="*/ 725 h 813"/>
                <a:gd name="T58" fmla="*/ 526 w 526"/>
                <a:gd name="T59" fmla="*/ 770 h 813"/>
                <a:gd name="T60" fmla="*/ 493 w 526"/>
                <a:gd name="T61" fmla="*/ 803 h 813"/>
                <a:gd name="T62" fmla="*/ 453 w 526"/>
                <a:gd name="T63" fmla="*/ 813 h 813"/>
                <a:gd name="T64" fmla="*/ 393 w 526"/>
                <a:gd name="T65" fmla="*/ 783 h 813"/>
                <a:gd name="T66" fmla="*/ 254 w 526"/>
                <a:gd name="T67" fmla="*/ 712 h 813"/>
                <a:gd name="T68" fmla="*/ 139 w 526"/>
                <a:gd name="T69" fmla="*/ 663 h 813"/>
                <a:gd name="T70" fmla="*/ 59 w 526"/>
                <a:gd name="T71" fmla="*/ 608 h 813"/>
                <a:gd name="T72" fmla="*/ 6 w 526"/>
                <a:gd name="T73" fmla="*/ 559 h 813"/>
                <a:gd name="T74" fmla="*/ 0 w 526"/>
                <a:gd name="T75" fmla="*/ 500 h 813"/>
                <a:gd name="T76" fmla="*/ 29 w 526"/>
                <a:gd name="T77" fmla="*/ 422 h 813"/>
                <a:gd name="T78" fmla="*/ 89 w 526"/>
                <a:gd name="T79" fmla="*/ 305 h 813"/>
                <a:gd name="T80" fmla="*/ 145 w 526"/>
                <a:gd name="T81" fmla="*/ 208 h 813"/>
                <a:gd name="T82" fmla="*/ 215 w 526"/>
                <a:gd name="T83" fmla="*/ 107 h 813"/>
                <a:gd name="T84" fmla="*/ 268 w 526"/>
                <a:gd name="T85" fmla="*/ 48 h 813"/>
                <a:gd name="T86" fmla="*/ 334 w 526"/>
                <a:gd name="T87" fmla="*/ 19 h 813"/>
                <a:gd name="T88" fmla="*/ 307 w 526"/>
                <a:gd name="T89" fmla="*/ 19 h 813"/>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w 526"/>
                <a:gd name="T136" fmla="*/ 0 h 813"/>
                <a:gd name="T137" fmla="*/ 526 w 526"/>
                <a:gd name="T138" fmla="*/ 813 h 813"/>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T135" t="T136" r="T137" b="T138"/>
              <a:pathLst>
                <a:path w="526" h="813">
                  <a:moveTo>
                    <a:pt x="307" y="19"/>
                  </a:moveTo>
                  <a:lnTo>
                    <a:pt x="373" y="0"/>
                  </a:lnTo>
                  <a:lnTo>
                    <a:pt x="426" y="3"/>
                  </a:lnTo>
                  <a:lnTo>
                    <a:pt x="466" y="32"/>
                  </a:lnTo>
                  <a:lnTo>
                    <a:pt x="493" y="78"/>
                  </a:lnTo>
                  <a:lnTo>
                    <a:pt x="483" y="126"/>
                  </a:lnTo>
                  <a:lnTo>
                    <a:pt x="446" y="126"/>
                  </a:lnTo>
                  <a:lnTo>
                    <a:pt x="456" y="87"/>
                  </a:lnTo>
                  <a:lnTo>
                    <a:pt x="426" y="52"/>
                  </a:lnTo>
                  <a:lnTo>
                    <a:pt x="397" y="39"/>
                  </a:lnTo>
                  <a:lnTo>
                    <a:pt x="347" y="52"/>
                  </a:lnTo>
                  <a:lnTo>
                    <a:pt x="367" y="91"/>
                  </a:lnTo>
                  <a:lnTo>
                    <a:pt x="373" y="126"/>
                  </a:lnTo>
                  <a:lnTo>
                    <a:pt x="367" y="156"/>
                  </a:lnTo>
                  <a:lnTo>
                    <a:pt x="317" y="169"/>
                  </a:lnTo>
                  <a:lnTo>
                    <a:pt x="264" y="159"/>
                  </a:lnTo>
                  <a:lnTo>
                    <a:pt x="254" y="136"/>
                  </a:lnTo>
                  <a:lnTo>
                    <a:pt x="198" y="198"/>
                  </a:lnTo>
                  <a:lnTo>
                    <a:pt x="165" y="266"/>
                  </a:lnTo>
                  <a:lnTo>
                    <a:pt x="119" y="354"/>
                  </a:lnTo>
                  <a:lnTo>
                    <a:pt x="89" y="432"/>
                  </a:lnTo>
                  <a:lnTo>
                    <a:pt x="76" y="507"/>
                  </a:lnTo>
                  <a:lnTo>
                    <a:pt x="86" y="546"/>
                  </a:lnTo>
                  <a:lnTo>
                    <a:pt x="139" y="595"/>
                  </a:lnTo>
                  <a:lnTo>
                    <a:pt x="248" y="637"/>
                  </a:lnTo>
                  <a:lnTo>
                    <a:pt x="307" y="656"/>
                  </a:lnTo>
                  <a:lnTo>
                    <a:pt x="367" y="666"/>
                  </a:lnTo>
                  <a:lnTo>
                    <a:pt x="456" y="702"/>
                  </a:lnTo>
                  <a:lnTo>
                    <a:pt x="522" y="725"/>
                  </a:lnTo>
                  <a:lnTo>
                    <a:pt x="526" y="770"/>
                  </a:lnTo>
                  <a:lnTo>
                    <a:pt x="493" y="803"/>
                  </a:lnTo>
                  <a:lnTo>
                    <a:pt x="453" y="813"/>
                  </a:lnTo>
                  <a:lnTo>
                    <a:pt x="393" y="783"/>
                  </a:lnTo>
                  <a:lnTo>
                    <a:pt x="254" y="712"/>
                  </a:lnTo>
                  <a:lnTo>
                    <a:pt x="139" y="663"/>
                  </a:lnTo>
                  <a:lnTo>
                    <a:pt x="59" y="608"/>
                  </a:lnTo>
                  <a:lnTo>
                    <a:pt x="6" y="559"/>
                  </a:lnTo>
                  <a:lnTo>
                    <a:pt x="0" y="500"/>
                  </a:lnTo>
                  <a:lnTo>
                    <a:pt x="29" y="422"/>
                  </a:lnTo>
                  <a:lnTo>
                    <a:pt x="89" y="305"/>
                  </a:lnTo>
                  <a:lnTo>
                    <a:pt x="145" y="208"/>
                  </a:lnTo>
                  <a:lnTo>
                    <a:pt x="215" y="107"/>
                  </a:lnTo>
                  <a:lnTo>
                    <a:pt x="268" y="48"/>
                  </a:lnTo>
                  <a:lnTo>
                    <a:pt x="334" y="19"/>
                  </a:lnTo>
                  <a:lnTo>
                    <a:pt x="307" y="1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1" name="Freeform 8"/>
            <p:cNvSpPr>
              <a:spLocks/>
            </p:cNvSpPr>
            <p:nvPr/>
          </p:nvSpPr>
          <p:spPr bwMode="auto">
            <a:xfrm>
              <a:off x="2706" y="1637"/>
              <a:ext cx="275" cy="763"/>
            </a:xfrm>
            <a:custGeom>
              <a:avLst/>
              <a:gdLst>
                <a:gd name="T0" fmla="*/ 17 w 275"/>
                <a:gd name="T1" fmla="*/ 59 h 763"/>
                <a:gd name="T2" fmla="*/ 27 w 275"/>
                <a:gd name="T3" fmla="*/ 20 h 763"/>
                <a:gd name="T4" fmla="*/ 70 w 275"/>
                <a:gd name="T5" fmla="*/ 0 h 763"/>
                <a:gd name="T6" fmla="*/ 109 w 275"/>
                <a:gd name="T7" fmla="*/ 0 h 763"/>
                <a:gd name="T8" fmla="*/ 159 w 275"/>
                <a:gd name="T9" fmla="*/ 29 h 763"/>
                <a:gd name="T10" fmla="*/ 206 w 275"/>
                <a:gd name="T11" fmla="*/ 98 h 763"/>
                <a:gd name="T12" fmla="*/ 239 w 275"/>
                <a:gd name="T13" fmla="*/ 169 h 763"/>
                <a:gd name="T14" fmla="*/ 255 w 275"/>
                <a:gd name="T15" fmla="*/ 266 h 763"/>
                <a:gd name="T16" fmla="*/ 269 w 275"/>
                <a:gd name="T17" fmla="*/ 380 h 763"/>
                <a:gd name="T18" fmla="*/ 275 w 275"/>
                <a:gd name="T19" fmla="*/ 490 h 763"/>
                <a:gd name="T20" fmla="*/ 275 w 275"/>
                <a:gd name="T21" fmla="*/ 633 h 763"/>
                <a:gd name="T22" fmla="*/ 255 w 275"/>
                <a:gd name="T23" fmla="*/ 721 h 763"/>
                <a:gd name="T24" fmla="*/ 219 w 275"/>
                <a:gd name="T25" fmla="*/ 753 h 763"/>
                <a:gd name="T26" fmla="*/ 156 w 275"/>
                <a:gd name="T27" fmla="*/ 763 h 763"/>
                <a:gd name="T28" fmla="*/ 90 w 275"/>
                <a:gd name="T29" fmla="*/ 760 h 763"/>
                <a:gd name="T30" fmla="*/ 56 w 275"/>
                <a:gd name="T31" fmla="*/ 721 h 763"/>
                <a:gd name="T32" fmla="*/ 37 w 275"/>
                <a:gd name="T33" fmla="*/ 653 h 763"/>
                <a:gd name="T34" fmla="*/ 20 w 275"/>
                <a:gd name="T35" fmla="*/ 585 h 763"/>
                <a:gd name="T36" fmla="*/ 7 w 275"/>
                <a:gd name="T37" fmla="*/ 461 h 763"/>
                <a:gd name="T38" fmla="*/ 0 w 275"/>
                <a:gd name="T39" fmla="*/ 322 h 763"/>
                <a:gd name="T40" fmla="*/ 0 w 275"/>
                <a:gd name="T41" fmla="*/ 159 h 763"/>
                <a:gd name="T42" fmla="*/ 17 w 275"/>
                <a:gd name="T43" fmla="*/ 88 h 763"/>
                <a:gd name="T44" fmla="*/ 17 w 275"/>
                <a:gd name="T45" fmla="*/ 59 h 7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75"/>
                <a:gd name="T70" fmla="*/ 0 h 763"/>
                <a:gd name="T71" fmla="*/ 275 w 275"/>
                <a:gd name="T72" fmla="*/ 763 h 7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75" h="763">
                  <a:moveTo>
                    <a:pt x="17" y="59"/>
                  </a:moveTo>
                  <a:lnTo>
                    <a:pt x="27" y="20"/>
                  </a:lnTo>
                  <a:lnTo>
                    <a:pt x="70" y="0"/>
                  </a:lnTo>
                  <a:lnTo>
                    <a:pt x="109" y="0"/>
                  </a:lnTo>
                  <a:lnTo>
                    <a:pt x="159" y="29"/>
                  </a:lnTo>
                  <a:lnTo>
                    <a:pt x="206" y="98"/>
                  </a:lnTo>
                  <a:lnTo>
                    <a:pt x="239" y="169"/>
                  </a:lnTo>
                  <a:lnTo>
                    <a:pt x="255" y="266"/>
                  </a:lnTo>
                  <a:lnTo>
                    <a:pt x="269" y="380"/>
                  </a:lnTo>
                  <a:lnTo>
                    <a:pt x="275" y="490"/>
                  </a:lnTo>
                  <a:lnTo>
                    <a:pt x="275" y="633"/>
                  </a:lnTo>
                  <a:lnTo>
                    <a:pt x="255" y="721"/>
                  </a:lnTo>
                  <a:lnTo>
                    <a:pt x="219" y="753"/>
                  </a:lnTo>
                  <a:lnTo>
                    <a:pt x="156" y="763"/>
                  </a:lnTo>
                  <a:lnTo>
                    <a:pt x="90" y="760"/>
                  </a:lnTo>
                  <a:lnTo>
                    <a:pt x="56" y="721"/>
                  </a:lnTo>
                  <a:lnTo>
                    <a:pt x="37" y="653"/>
                  </a:lnTo>
                  <a:lnTo>
                    <a:pt x="20" y="585"/>
                  </a:lnTo>
                  <a:lnTo>
                    <a:pt x="7" y="461"/>
                  </a:lnTo>
                  <a:lnTo>
                    <a:pt x="0" y="322"/>
                  </a:lnTo>
                  <a:lnTo>
                    <a:pt x="0" y="159"/>
                  </a:lnTo>
                  <a:lnTo>
                    <a:pt x="17" y="88"/>
                  </a:lnTo>
                  <a:lnTo>
                    <a:pt x="17" y="5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2" name="Freeform 9"/>
            <p:cNvSpPr>
              <a:spLocks/>
            </p:cNvSpPr>
            <p:nvPr/>
          </p:nvSpPr>
          <p:spPr bwMode="auto">
            <a:xfrm>
              <a:off x="2833" y="1658"/>
              <a:ext cx="420" cy="586"/>
            </a:xfrm>
            <a:custGeom>
              <a:avLst/>
              <a:gdLst>
                <a:gd name="T0" fmla="*/ 23 w 420"/>
                <a:gd name="T1" fmla="*/ 0 h 586"/>
                <a:gd name="T2" fmla="*/ 109 w 420"/>
                <a:gd name="T3" fmla="*/ 10 h 586"/>
                <a:gd name="T4" fmla="*/ 198 w 420"/>
                <a:gd name="T5" fmla="*/ 26 h 586"/>
                <a:gd name="T6" fmla="*/ 291 w 420"/>
                <a:gd name="T7" fmla="*/ 78 h 586"/>
                <a:gd name="T8" fmla="*/ 357 w 420"/>
                <a:gd name="T9" fmla="*/ 117 h 586"/>
                <a:gd name="T10" fmla="*/ 400 w 420"/>
                <a:gd name="T11" fmla="*/ 173 h 586"/>
                <a:gd name="T12" fmla="*/ 420 w 420"/>
                <a:gd name="T13" fmla="*/ 205 h 586"/>
                <a:gd name="T14" fmla="*/ 380 w 420"/>
                <a:gd name="T15" fmla="*/ 300 h 586"/>
                <a:gd name="T16" fmla="*/ 317 w 420"/>
                <a:gd name="T17" fmla="*/ 358 h 586"/>
                <a:gd name="T18" fmla="*/ 241 w 420"/>
                <a:gd name="T19" fmla="*/ 400 h 586"/>
                <a:gd name="T20" fmla="*/ 201 w 420"/>
                <a:gd name="T21" fmla="*/ 426 h 586"/>
                <a:gd name="T22" fmla="*/ 132 w 420"/>
                <a:gd name="T23" fmla="*/ 439 h 586"/>
                <a:gd name="T24" fmla="*/ 129 w 420"/>
                <a:gd name="T25" fmla="*/ 465 h 586"/>
                <a:gd name="T26" fmla="*/ 182 w 420"/>
                <a:gd name="T27" fmla="*/ 488 h 586"/>
                <a:gd name="T28" fmla="*/ 258 w 420"/>
                <a:gd name="T29" fmla="*/ 508 h 586"/>
                <a:gd name="T30" fmla="*/ 330 w 420"/>
                <a:gd name="T31" fmla="*/ 547 h 586"/>
                <a:gd name="T32" fmla="*/ 301 w 420"/>
                <a:gd name="T33" fmla="*/ 576 h 586"/>
                <a:gd name="T34" fmla="*/ 271 w 420"/>
                <a:gd name="T35" fmla="*/ 586 h 586"/>
                <a:gd name="T36" fmla="*/ 228 w 420"/>
                <a:gd name="T37" fmla="*/ 543 h 586"/>
                <a:gd name="T38" fmla="*/ 162 w 420"/>
                <a:gd name="T39" fmla="*/ 517 h 586"/>
                <a:gd name="T40" fmla="*/ 109 w 420"/>
                <a:gd name="T41" fmla="*/ 498 h 586"/>
                <a:gd name="T42" fmla="*/ 109 w 420"/>
                <a:gd name="T43" fmla="*/ 459 h 586"/>
                <a:gd name="T44" fmla="*/ 119 w 420"/>
                <a:gd name="T45" fmla="*/ 417 h 586"/>
                <a:gd name="T46" fmla="*/ 152 w 420"/>
                <a:gd name="T47" fmla="*/ 400 h 586"/>
                <a:gd name="T48" fmla="*/ 258 w 420"/>
                <a:gd name="T49" fmla="*/ 358 h 586"/>
                <a:gd name="T50" fmla="*/ 317 w 420"/>
                <a:gd name="T51" fmla="*/ 293 h 586"/>
                <a:gd name="T52" fmla="*/ 360 w 420"/>
                <a:gd name="T53" fmla="*/ 225 h 586"/>
                <a:gd name="T54" fmla="*/ 350 w 420"/>
                <a:gd name="T55" fmla="*/ 192 h 586"/>
                <a:gd name="T56" fmla="*/ 317 w 420"/>
                <a:gd name="T57" fmla="*/ 153 h 586"/>
                <a:gd name="T58" fmla="*/ 238 w 420"/>
                <a:gd name="T59" fmla="*/ 98 h 586"/>
                <a:gd name="T60" fmla="*/ 142 w 420"/>
                <a:gd name="T61" fmla="*/ 78 h 586"/>
                <a:gd name="T62" fmla="*/ 79 w 420"/>
                <a:gd name="T63" fmla="*/ 75 h 586"/>
                <a:gd name="T64" fmla="*/ 23 w 420"/>
                <a:gd name="T65" fmla="*/ 75 h 586"/>
                <a:gd name="T66" fmla="*/ 0 w 420"/>
                <a:gd name="T67" fmla="*/ 39 h 586"/>
                <a:gd name="T68" fmla="*/ 23 w 420"/>
                <a:gd name="T69" fmla="*/ 0 h 58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20"/>
                <a:gd name="T106" fmla="*/ 0 h 586"/>
                <a:gd name="T107" fmla="*/ 420 w 420"/>
                <a:gd name="T108" fmla="*/ 586 h 58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20" h="586">
                  <a:moveTo>
                    <a:pt x="23" y="0"/>
                  </a:moveTo>
                  <a:lnTo>
                    <a:pt x="109" y="10"/>
                  </a:lnTo>
                  <a:lnTo>
                    <a:pt x="198" y="26"/>
                  </a:lnTo>
                  <a:lnTo>
                    <a:pt x="291" y="78"/>
                  </a:lnTo>
                  <a:lnTo>
                    <a:pt x="357" y="117"/>
                  </a:lnTo>
                  <a:lnTo>
                    <a:pt x="400" y="173"/>
                  </a:lnTo>
                  <a:lnTo>
                    <a:pt x="420" y="205"/>
                  </a:lnTo>
                  <a:lnTo>
                    <a:pt x="380" y="300"/>
                  </a:lnTo>
                  <a:lnTo>
                    <a:pt x="317" y="358"/>
                  </a:lnTo>
                  <a:lnTo>
                    <a:pt x="241" y="400"/>
                  </a:lnTo>
                  <a:lnTo>
                    <a:pt x="201" y="426"/>
                  </a:lnTo>
                  <a:lnTo>
                    <a:pt x="132" y="439"/>
                  </a:lnTo>
                  <a:lnTo>
                    <a:pt x="129" y="465"/>
                  </a:lnTo>
                  <a:lnTo>
                    <a:pt x="182" y="488"/>
                  </a:lnTo>
                  <a:lnTo>
                    <a:pt x="258" y="508"/>
                  </a:lnTo>
                  <a:lnTo>
                    <a:pt x="330" y="547"/>
                  </a:lnTo>
                  <a:lnTo>
                    <a:pt x="301" y="576"/>
                  </a:lnTo>
                  <a:lnTo>
                    <a:pt x="271" y="586"/>
                  </a:lnTo>
                  <a:lnTo>
                    <a:pt x="228" y="543"/>
                  </a:lnTo>
                  <a:lnTo>
                    <a:pt x="162" y="517"/>
                  </a:lnTo>
                  <a:lnTo>
                    <a:pt x="109" y="498"/>
                  </a:lnTo>
                  <a:lnTo>
                    <a:pt x="109" y="459"/>
                  </a:lnTo>
                  <a:lnTo>
                    <a:pt x="119" y="417"/>
                  </a:lnTo>
                  <a:lnTo>
                    <a:pt x="152" y="400"/>
                  </a:lnTo>
                  <a:lnTo>
                    <a:pt x="258" y="358"/>
                  </a:lnTo>
                  <a:lnTo>
                    <a:pt x="317" y="293"/>
                  </a:lnTo>
                  <a:lnTo>
                    <a:pt x="360" y="225"/>
                  </a:lnTo>
                  <a:lnTo>
                    <a:pt x="350" y="192"/>
                  </a:lnTo>
                  <a:lnTo>
                    <a:pt x="317" y="153"/>
                  </a:lnTo>
                  <a:lnTo>
                    <a:pt x="238" y="98"/>
                  </a:lnTo>
                  <a:lnTo>
                    <a:pt x="142" y="78"/>
                  </a:lnTo>
                  <a:lnTo>
                    <a:pt x="79" y="75"/>
                  </a:lnTo>
                  <a:lnTo>
                    <a:pt x="23" y="75"/>
                  </a:lnTo>
                  <a:lnTo>
                    <a:pt x="0" y="39"/>
                  </a:lnTo>
                  <a:lnTo>
                    <a:pt x="23"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3" name="Freeform 10"/>
            <p:cNvSpPr>
              <a:spLocks/>
            </p:cNvSpPr>
            <p:nvPr/>
          </p:nvSpPr>
          <p:spPr bwMode="auto">
            <a:xfrm>
              <a:off x="2866" y="2322"/>
              <a:ext cx="511" cy="947"/>
            </a:xfrm>
            <a:custGeom>
              <a:avLst/>
              <a:gdLst>
                <a:gd name="T0" fmla="*/ 59 w 511"/>
                <a:gd name="T1" fmla="*/ 0 h 947"/>
                <a:gd name="T2" fmla="*/ 13 w 511"/>
                <a:gd name="T3" fmla="*/ 0 h 947"/>
                <a:gd name="T4" fmla="*/ 0 w 511"/>
                <a:gd name="T5" fmla="*/ 68 h 947"/>
                <a:gd name="T6" fmla="*/ 33 w 511"/>
                <a:gd name="T7" fmla="*/ 108 h 947"/>
                <a:gd name="T8" fmla="*/ 139 w 511"/>
                <a:gd name="T9" fmla="*/ 202 h 947"/>
                <a:gd name="T10" fmla="*/ 232 w 511"/>
                <a:gd name="T11" fmla="*/ 322 h 947"/>
                <a:gd name="T12" fmla="*/ 292 w 511"/>
                <a:gd name="T13" fmla="*/ 446 h 947"/>
                <a:gd name="T14" fmla="*/ 301 w 511"/>
                <a:gd name="T15" fmla="*/ 527 h 947"/>
                <a:gd name="T16" fmla="*/ 298 w 511"/>
                <a:gd name="T17" fmla="*/ 586 h 947"/>
                <a:gd name="T18" fmla="*/ 272 w 511"/>
                <a:gd name="T19" fmla="*/ 719 h 947"/>
                <a:gd name="T20" fmla="*/ 238 w 511"/>
                <a:gd name="T21" fmla="*/ 827 h 947"/>
                <a:gd name="T22" fmla="*/ 209 w 511"/>
                <a:gd name="T23" fmla="*/ 889 h 947"/>
                <a:gd name="T24" fmla="*/ 202 w 511"/>
                <a:gd name="T25" fmla="*/ 928 h 947"/>
                <a:gd name="T26" fmla="*/ 232 w 511"/>
                <a:gd name="T27" fmla="*/ 928 h 947"/>
                <a:gd name="T28" fmla="*/ 278 w 511"/>
                <a:gd name="T29" fmla="*/ 915 h 947"/>
                <a:gd name="T30" fmla="*/ 292 w 511"/>
                <a:gd name="T31" fmla="*/ 918 h 947"/>
                <a:gd name="T32" fmla="*/ 388 w 511"/>
                <a:gd name="T33" fmla="*/ 924 h 947"/>
                <a:gd name="T34" fmla="*/ 461 w 511"/>
                <a:gd name="T35" fmla="*/ 947 h 947"/>
                <a:gd name="T36" fmla="*/ 487 w 511"/>
                <a:gd name="T37" fmla="*/ 934 h 947"/>
                <a:gd name="T38" fmla="*/ 511 w 511"/>
                <a:gd name="T39" fmla="*/ 885 h 947"/>
                <a:gd name="T40" fmla="*/ 487 w 511"/>
                <a:gd name="T41" fmla="*/ 859 h 947"/>
                <a:gd name="T42" fmla="*/ 378 w 511"/>
                <a:gd name="T43" fmla="*/ 856 h 947"/>
                <a:gd name="T44" fmla="*/ 301 w 511"/>
                <a:gd name="T45" fmla="*/ 866 h 947"/>
                <a:gd name="T46" fmla="*/ 262 w 511"/>
                <a:gd name="T47" fmla="*/ 885 h 947"/>
                <a:gd name="T48" fmla="*/ 268 w 511"/>
                <a:gd name="T49" fmla="*/ 840 h 947"/>
                <a:gd name="T50" fmla="*/ 308 w 511"/>
                <a:gd name="T51" fmla="*/ 771 h 947"/>
                <a:gd name="T52" fmla="*/ 341 w 511"/>
                <a:gd name="T53" fmla="*/ 664 h 947"/>
                <a:gd name="T54" fmla="*/ 368 w 511"/>
                <a:gd name="T55" fmla="*/ 573 h 947"/>
                <a:gd name="T56" fmla="*/ 348 w 511"/>
                <a:gd name="T57" fmla="*/ 469 h 947"/>
                <a:gd name="T58" fmla="*/ 318 w 511"/>
                <a:gd name="T59" fmla="*/ 358 h 947"/>
                <a:gd name="T60" fmla="*/ 258 w 511"/>
                <a:gd name="T61" fmla="*/ 231 h 947"/>
                <a:gd name="T62" fmla="*/ 172 w 511"/>
                <a:gd name="T63" fmla="*/ 114 h 947"/>
                <a:gd name="T64" fmla="*/ 99 w 511"/>
                <a:gd name="T65" fmla="*/ 29 h 947"/>
                <a:gd name="T66" fmla="*/ 59 w 511"/>
                <a:gd name="T67" fmla="*/ 0 h 947"/>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511"/>
                <a:gd name="T103" fmla="*/ 0 h 947"/>
                <a:gd name="T104" fmla="*/ 511 w 511"/>
                <a:gd name="T105" fmla="*/ 947 h 947"/>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511" h="947">
                  <a:moveTo>
                    <a:pt x="59" y="0"/>
                  </a:moveTo>
                  <a:lnTo>
                    <a:pt x="13" y="0"/>
                  </a:lnTo>
                  <a:lnTo>
                    <a:pt x="0" y="68"/>
                  </a:lnTo>
                  <a:lnTo>
                    <a:pt x="33" y="108"/>
                  </a:lnTo>
                  <a:lnTo>
                    <a:pt x="139" y="202"/>
                  </a:lnTo>
                  <a:lnTo>
                    <a:pt x="232" y="322"/>
                  </a:lnTo>
                  <a:lnTo>
                    <a:pt x="292" y="446"/>
                  </a:lnTo>
                  <a:lnTo>
                    <a:pt x="301" y="527"/>
                  </a:lnTo>
                  <a:lnTo>
                    <a:pt x="298" y="586"/>
                  </a:lnTo>
                  <a:lnTo>
                    <a:pt x="272" y="719"/>
                  </a:lnTo>
                  <a:lnTo>
                    <a:pt x="238" y="827"/>
                  </a:lnTo>
                  <a:lnTo>
                    <a:pt x="209" y="889"/>
                  </a:lnTo>
                  <a:lnTo>
                    <a:pt x="202" y="928"/>
                  </a:lnTo>
                  <a:lnTo>
                    <a:pt x="232" y="928"/>
                  </a:lnTo>
                  <a:lnTo>
                    <a:pt x="278" y="915"/>
                  </a:lnTo>
                  <a:lnTo>
                    <a:pt x="292" y="918"/>
                  </a:lnTo>
                  <a:lnTo>
                    <a:pt x="388" y="924"/>
                  </a:lnTo>
                  <a:lnTo>
                    <a:pt x="461" y="947"/>
                  </a:lnTo>
                  <a:lnTo>
                    <a:pt x="487" y="934"/>
                  </a:lnTo>
                  <a:lnTo>
                    <a:pt x="511" y="885"/>
                  </a:lnTo>
                  <a:lnTo>
                    <a:pt x="487" y="859"/>
                  </a:lnTo>
                  <a:lnTo>
                    <a:pt x="378" y="856"/>
                  </a:lnTo>
                  <a:lnTo>
                    <a:pt x="301" y="866"/>
                  </a:lnTo>
                  <a:lnTo>
                    <a:pt x="262" y="885"/>
                  </a:lnTo>
                  <a:lnTo>
                    <a:pt x="268" y="840"/>
                  </a:lnTo>
                  <a:lnTo>
                    <a:pt x="308" y="771"/>
                  </a:lnTo>
                  <a:lnTo>
                    <a:pt x="341" y="664"/>
                  </a:lnTo>
                  <a:lnTo>
                    <a:pt x="368" y="573"/>
                  </a:lnTo>
                  <a:lnTo>
                    <a:pt x="348" y="469"/>
                  </a:lnTo>
                  <a:lnTo>
                    <a:pt x="318" y="358"/>
                  </a:lnTo>
                  <a:lnTo>
                    <a:pt x="258" y="231"/>
                  </a:lnTo>
                  <a:lnTo>
                    <a:pt x="172" y="114"/>
                  </a:lnTo>
                  <a:lnTo>
                    <a:pt x="99" y="29"/>
                  </a:lnTo>
                  <a:lnTo>
                    <a:pt x="59"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4" name="Freeform 11"/>
            <p:cNvSpPr>
              <a:spLocks/>
            </p:cNvSpPr>
            <p:nvPr/>
          </p:nvSpPr>
          <p:spPr bwMode="auto">
            <a:xfrm>
              <a:off x="2545" y="2320"/>
              <a:ext cx="344" cy="965"/>
            </a:xfrm>
            <a:custGeom>
              <a:avLst/>
              <a:gdLst>
                <a:gd name="T0" fmla="*/ 238 w 344"/>
                <a:gd name="T1" fmla="*/ 0 h 965"/>
                <a:gd name="T2" fmla="*/ 195 w 344"/>
                <a:gd name="T3" fmla="*/ 91 h 965"/>
                <a:gd name="T4" fmla="*/ 165 w 344"/>
                <a:gd name="T5" fmla="*/ 224 h 965"/>
                <a:gd name="T6" fmla="*/ 129 w 344"/>
                <a:gd name="T7" fmla="*/ 371 h 965"/>
                <a:gd name="T8" fmla="*/ 96 w 344"/>
                <a:gd name="T9" fmla="*/ 520 h 965"/>
                <a:gd name="T10" fmla="*/ 96 w 344"/>
                <a:gd name="T11" fmla="*/ 575 h 965"/>
                <a:gd name="T12" fmla="*/ 129 w 344"/>
                <a:gd name="T13" fmla="*/ 673 h 965"/>
                <a:gd name="T14" fmla="*/ 175 w 344"/>
                <a:gd name="T15" fmla="*/ 725 h 965"/>
                <a:gd name="T16" fmla="*/ 218 w 344"/>
                <a:gd name="T17" fmla="*/ 790 h 965"/>
                <a:gd name="T18" fmla="*/ 248 w 344"/>
                <a:gd name="T19" fmla="*/ 838 h 965"/>
                <a:gd name="T20" fmla="*/ 235 w 344"/>
                <a:gd name="T21" fmla="*/ 861 h 965"/>
                <a:gd name="T22" fmla="*/ 159 w 344"/>
                <a:gd name="T23" fmla="*/ 871 h 965"/>
                <a:gd name="T24" fmla="*/ 36 w 344"/>
                <a:gd name="T25" fmla="*/ 890 h 965"/>
                <a:gd name="T26" fmla="*/ 0 w 344"/>
                <a:gd name="T27" fmla="*/ 920 h 965"/>
                <a:gd name="T28" fmla="*/ 30 w 344"/>
                <a:gd name="T29" fmla="*/ 946 h 965"/>
                <a:gd name="T30" fmla="*/ 99 w 344"/>
                <a:gd name="T31" fmla="*/ 965 h 965"/>
                <a:gd name="T32" fmla="*/ 179 w 344"/>
                <a:gd name="T33" fmla="*/ 926 h 965"/>
                <a:gd name="T34" fmla="*/ 238 w 344"/>
                <a:gd name="T35" fmla="*/ 900 h 965"/>
                <a:gd name="T36" fmla="*/ 314 w 344"/>
                <a:gd name="T37" fmla="*/ 890 h 965"/>
                <a:gd name="T38" fmla="*/ 344 w 344"/>
                <a:gd name="T39" fmla="*/ 881 h 965"/>
                <a:gd name="T40" fmla="*/ 334 w 344"/>
                <a:gd name="T41" fmla="*/ 848 h 965"/>
                <a:gd name="T42" fmla="*/ 248 w 344"/>
                <a:gd name="T43" fmla="*/ 764 h 965"/>
                <a:gd name="T44" fmla="*/ 198 w 344"/>
                <a:gd name="T45" fmla="*/ 676 h 965"/>
                <a:gd name="T46" fmla="*/ 155 w 344"/>
                <a:gd name="T47" fmla="*/ 617 h 965"/>
                <a:gd name="T48" fmla="*/ 149 w 344"/>
                <a:gd name="T49" fmla="*/ 559 h 965"/>
                <a:gd name="T50" fmla="*/ 169 w 344"/>
                <a:gd name="T51" fmla="*/ 462 h 965"/>
                <a:gd name="T52" fmla="*/ 215 w 344"/>
                <a:gd name="T53" fmla="*/ 361 h 965"/>
                <a:gd name="T54" fmla="*/ 265 w 344"/>
                <a:gd name="T55" fmla="*/ 189 h 965"/>
                <a:gd name="T56" fmla="*/ 308 w 344"/>
                <a:gd name="T57" fmla="*/ 88 h 965"/>
                <a:gd name="T58" fmla="*/ 304 w 344"/>
                <a:gd name="T59" fmla="*/ 29 h 965"/>
                <a:gd name="T60" fmla="*/ 265 w 344"/>
                <a:gd name="T61" fmla="*/ 0 h 965"/>
                <a:gd name="T62" fmla="*/ 238 w 344"/>
                <a:gd name="T63" fmla="*/ 0 h 96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344"/>
                <a:gd name="T97" fmla="*/ 0 h 965"/>
                <a:gd name="T98" fmla="*/ 344 w 344"/>
                <a:gd name="T99" fmla="*/ 965 h 965"/>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344" h="965">
                  <a:moveTo>
                    <a:pt x="238" y="0"/>
                  </a:moveTo>
                  <a:lnTo>
                    <a:pt x="195" y="91"/>
                  </a:lnTo>
                  <a:lnTo>
                    <a:pt x="165" y="224"/>
                  </a:lnTo>
                  <a:lnTo>
                    <a:pt x="129" y="371"/>
                  </a:lnTo>
                  <a:lnTo>
                    <a:pt x="96" y="520"/>
                  </a:lnTo>
                  <a:lnTo>
                    <a:pt x="96" y="575"/>
                  </a:lnTo>
                  <a:lnTo>
                    <a:pt x="129" y="673"/>
                  </a:lnTo>
                  <a:lnTo>
                    <a:pt x="175" y="725"/>
                  </a:lnTo>
                  <a:lnTo>
                    <a:pt x="218" y="790"/>
                  </a:lnTo>
                  <a:lnTo>
                    <a:pt x="248" y="838"/>
                  </a:lnTo>
                  <a:lnTo>
                    <a:pt x="235" y="861"/>
                  </a:lnTo>
                  <a:lnTo>
                    <a:pt x="159" y="871"/>
                  </a:lnTo>
                  <a:lnTo>
                    <a:pt x="36" y="890"/>
                  </a:lnTo>
                  <a:lnTo>
                    <a:pt x="0" y="920"/>
                  </a:lnTo>
                  <a:lnTo>
                    <a:pt x="30" y="946"/>
                  </a:lnTo>
                  <a:lnTo>
                    <a:pt x="99" y="965"/>
                  </a:lnTo>
                  <a:lnTo>
                    <a:pt x="179" y="926"/>
                  </a:lnTo>
                  <a:lnTo>
                    <a:pt x="238" y="900"/>
                  </a:lnTo>
                  <a:lnTo>
                    <a:pt x="314" y="890"/>
                  </a:lnTo>
                  <a:lnTo>
                    <a:pt x="344" y="881"/>
                  </a:lnTo>
                  <a:lnTo>
                    <a:pt x="334" y="848"/>
                  </a:lnTo>
                  <a:lnTo>
                    <a:pt x="248" y="764"/>
                  </a:lnTo>
                  <a:lnTo>
                    <a:pt x="198" y="676"/>
                  </a:lnTo>
                  <a:lnTo>
                    <a:pt x="155" y="617"/>
                  </a:lnTo>
                  <a:lnTo>
                    <a:pt x="149" y="559"/>
                  </a:lnTo>
                  <a:lnTo>
                    <a:pt x="169" y="462"/>
                  </a:lnTo>
                  <a:lnTo>
                    <a:pt x="215" y="361"/>
                  </a:lnTo>
                  <a:lnTo>
                    <a:pt x="265" y="189"/>
                  </a:lnTo>
                  <a:lnTo>
                    <a:pt x="308" y="88"/>
                  </a:lnTo>
                  <a:lnTo>
                    <a:pt x="304" y="29"/>
                  </a:lnTo>
                  <a:lnTo>
                    <a:pt x="265" y="0"/>
                  </a:lnTo>
                  <a:lnTo>
                    <a:pt x="238" y="0"/>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5" name="Freeform 12"/>
            <p:cNvSpPr>
              <a:spLocks/>
            </p:cNvSpPr>
            <p:nvPr/>
          </p:nvSpPr>
          <p:spPr bwMode="auto">
            <a:xfrm>
              <a:off x="2954" y="770"/>
              <a:ext cx="170" cy="198"/>
            </a:xfrm>
            <a:custGeom>
              <a:avLst/>
              <a:gdLst>
                <a:gd name="T0" fmla="*/ 20 w 170"/>
                <a:gd name="T1" fmla="*/ 9 h 198"/>
                <a:gd name="T2" fmla="*/ 66 w 170"/>
                <a:gd name="T3" fmla="*/ 0 h 198"/>
                <a:gd name="T4" fmla="*/ 110 w 170"/>
                <a:gd name="T5" fmla="*/ 3 h 198"/>
                <a:gd name="T6" fmla="*/ 150 w 170"/>
                <a:gd name="T7" fmla="*/ 22 h 198"/>
                <a:gd name="T8" fmla="*/ 170 w 170"/>
                <a:gd name="T9" fmla="*/ 58 h 198"/>
                <a:gd name="T10" fmla="*/ 170 w 170"/>
                <a:gd name="T11" fmla="*/ 87 h 198"/>
                <a:gd name="T12" fmla="*/ 150 w 170"/>
                <a:gd name="T13" fmla="*/ 126 h 198"/>
                <a:gd name="T14" fmla="*/ 116 w 170"/>
                <a:gd name="T15" fmla="*/ 149 h 198"/>
                <a:gd name="T16" fmla="*/ 66 w 170"/>
                <a:gd name="T17" fmla="*/ 149 h 198"/>
                <a:gd name="T18" fmla="*/ 36 w 170"/>
                <a:gd name="T19" fmla="*/ 168 h 198"/>
                <a:gd name="T20" fmla="*/ 26 w 170"/>
                <a:gd name="T21" fmla="*/ 198 h 198"/>
                <a:gd name="T22" fmla="*/ 0 w 170"/>
                <a:gd name="T23" fmla="*/ 188 h 198"/>
                <a:gd name="T24" fmla="*/ 10 w 170"/>
                <a:gd name="T25" fmla="*/ 149 h 198"/>
                <a:gd name="T26" fmla="*/ 46 w 170"/>
                <a:gd name="T27" fmla="*/ 126 h 198"/>
                <a:gd name="T28" fmla="*/ 106 w 170"/>
                <a:gd name="T29" fmla="*/ 120 h 198"/>
                <a:gd name="T30" fmla="*/ 130 w 170"/>
                <a:gd name="T31" fmla="*/ 97 h 198"/>
                <a:gd name="T32" fmla="*/ 136 w 170"/>
                <a:gd name="T33" fmla="*/ 61 h 198"/>
                <a:gd name="T34" fmla="*/ 110 w 170"/>
                <a:gd name="T35" fmla="*/ 29 h 198"/>
                <a:gd name="T36" fmla="*/ 70 w 170"/>
                <a:gd name="T37" fmla="*/ 29 h 198"/>
                <a:gd name="T38" fmla="*/ 26 w 170"/>
                <a:gd name="T39" fmla="*/ 39 h 198"/>
                <a:gd name="T40" fmla="*/ 10 w 170"/>
                <a:gd name="T41" fmla="*/ 29 h 198"/>
                <a:gd name="T42" fmla="*/ 20 w 170"/>
                <a:gd name="T43" fmla="*/ 9 h 198"/>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0"/>
                <a:gd name="T67" fmla="*/ 0 h 198"/>
                <a:gd name="T68" fmla="*/ 170 w 170"/>
                <a:gd name="T69" fmla="*/ 198 h 198"/>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0" h="198">
                  <a:moveTo>
                    <a:pt x="20" y="9"/>
                  </a:moveTo>
                  <a:lnTo>
                    <a:pt x="66" y="0"/>
                  </a:lnTo>
                  <a:lnTo>
                    <a:pt x="110" y="3"/>
                  </a:lnTo>
                  <a:lnTo>
                    <a:pt x="150" y="22"/>
                  </a:lnTo>
                  <a:lnTo>
                    <a:pt x="170" y="58"/>
                  </a:lnTo>
                  <a:lnTo>
                    <a:pt x="170" y="87"/>
                  </a:lnTo>
                  <a:lnTo>
                    <a:pt x="150" y="126"/>
                  </a:lnTo>
                  <a:lnTo>
                    <a:pt x="116" y="149"/>
                  </a:lnTo>
                  <a:lnTo>
                    <a:pt x="66" y="149"/>
                  </a:lnTo>
                  <a:lnTo>
                    <a:pt x="36" y="168"/>
                  </a:lnTo>
                  <a:lnTo>
                    <a:pt x="26" y="198"/>
                  </a:lnTo>
                  <a:lnTo>
                    <a:pt x="0" y="188"/>
                  </a:lnTo>
                  <a:lnTo>
                    <a:pt x="10" y="149"/>
                  </a:lnTo>
                  <a:lnTo>
                    <a:pt x="46" y="126"/>
                  </a:lnTo>
                  <a:lnTo>
                    <a:pt x="106" y="120"/>
                  </a:lnTo>
                  <a:lnTo>
                    <a:pt x="130" y="97"/>
                  </a:lnTo>
                  <a:lnTo>
                    <a:pt x="136" y="61"/>
                  </a:lnTo>
                  <a:lnTo>
                    <a:pt x="110" y="29"/>
                  </a:lnTo>
                  <a:lnTo>
                    <a:pt x="70" y="29"/>
                  </a:lnTo>
                  <a:lnTo>
                    <a:pt x="26" y="39"/>
                  </a:lnTo>
                  <a:lnTo>
                    <a:pt x="10" y="29"/>
                  </a:lnTo>
                  <a:lnTo>
                    <a:pt x="20" y="9"/>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16" name="Freeform 13"/>
            <p:cNvSpPr>
              <a:spLocks/>
            </p:cNvSpPr>
            <p:nvPr/>
          </p:nvSpPr>
          <p:spPr bwMode="auto">
            <a:xfrm>
              <a:off x="2913" y="1001"/>
              <a:ext cx="53" cy="54"/>
            </a:xfrm>
            <a:custGeom>
              <a:avLst/>
              <a:gdLst>
                <a:gd name="T0" fmla="*/ 53 w 53"/>
                <a:gd name="T1" fmla="*/ 3 h 54"/>
                <a:gd name="T2" fmla="*/ 26 w 53"/>
                <a:gd name="T3" fmla="*/ 0 h 54"/>
                <a:gd name="T4" fmla="*/ 8 w 53"/>
                <a:gd name="T5" fmla="*/ 20 h 54"/>
                <a:gd name="T6" fmla="*/ 0 w 53"/>
                <a:gd name="T7" fmla="*/ 51 h 54"/>
                <a:gd name="T8" fmla="*/ 26 w 53"/>
                <a:gd name="T9" fmla="*/ 54 h 54"/>
                <a:gd name="T10" fmla="*/ 48 w 53"/>
                <a:gd name="T11" fmla="*/ 40 h 54"/>
                <a:gd name="T12" fmla="*/ 53 w 53"/>
                <a:gd name="T13" fmla="*/ 3 h 54"/>
                <a:gd name="T14" fmla="*/ 0 60000 65536"/>
                <a:gd name="T15" fmla="*/ 0 60000 65536"/>
                <a:gd name="T16" fmla="*/ 0 60000 65536"/>
                <a:gd name="T17" fmla="*/ 0 60000 65536"/>
                <a:gd name="T18" fmla="*/ 0 60000 65536"/>
                <a:gd name="T19" fmla="*/ 0 60000 65536"/>
                <a:gd name="T20" fmla="*/ 0 60000 65536"/>
                <a:gd name="T21" fmla="*/ 0 w 53"/>
                <a:gd name="T22" fmla="*/ 0 h 54"/>
                <a:gd name="T23" fmla="*/ 53 w 53"/>
                <a:gd name="T24" fmla="*/ 54 h 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3" h="54">
                  <a:moveTo>
                    <a:pt x="53" y="3"/>
                  </a:moveTo>
                  <a:lnTo>
                    <a:pt x="26" y="0"/>
                  </a:lnTo>
                  <a:lnTo>
                    <a:pt x="8" y="20"/>
                  </a:lnTo>
                  <a:lnTo>
                    <a:pt x="0" y="51"/>
                  </a:lnTo>
                  <a:lnTo>
                    <a:pt x="26" y="54"/>
                  </a:lnTo>
                  <a:lnTo>
                    <a:pt x="48" y="40"/>
                  </a:lnTo>
                  <a:lnTo>
                    <a:pt x="53" y="3"/>
                  </a:lnTo>
                  <a:close/>
                </a:path>
              </a:pathLst>
            </a:custGeom>
            <a:solidFill>
              <a:srgbClr val="0251B8"/>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Tree>
    <p:extLst>
      <p:ext uri="{BB962C8B-B14F-4D97-AF65-F5344CB8AC3E}">
        <p14:creationId xmlns:p14="http://schemas.microsoft.com/office/powerpoint/2010/main" val="393189042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nhiều nhiều (n-n)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vi-VN">
                <a:solidFill>
                  <a:srgbClr val="FF3300"/>
                </a:solidFill>
                <a:latin typeface="Arial" pitchFamily="34" charset="0"/>
                <a:cs typeface="Arial" pitchFamily="34" charset="0"/>
              </a:rPr>
              <a:t>Khái niệm: </a:t>
            </a:r>
            <a:r>
              <a:rPr lang="vi-VN">
                <a:solidFill>
                  <a:schemeClr val="tx1">
                    <a:lumMod val="95000"/>
                    <a:lumOff val="5000"/>
                  </a:schemeClr>
                </a:solidFill>
                <a:latin typeface="Arial" pitchFamily="34" charset="0"/>
                <a:cs typeface="Arial" pitchFamily="34" charset="0"/>
              </a:rPr>
              <a:t>hai lớp đối tượng được gọi là </a:t>
            </a:r>
            <a:r>
              <a:rPr lang="vi-VN">
                <a:solidFill>
                  <a:srgbClr val="0066FF"/>
                </a:solidFill>
                <a:latin typeface="Arial" pitchFamily="34" charset="0"/>
                <a:cs typeface="Arial" pitchFamily="34" charset="0"/>
              </a:rPr>
              <a:t>quan hệ nhiều-nhiều </a:t>
            </a:r>
            <a:r>
              <a:rPr lang="vi-VN">
                <a:solidFill>
                  <a:schemeClr val="tx1">
                    <a:lumMod val="95000"/>
                    <a:lumOff val="5000"/>
                  </a:schemeClr>
                </a:solidFill>
                <a:latin typeface="Arial" pitchFamily="34" charset="0"/>
                <a:cs typeface="Arial" pitchFamily="34" charset="0"/>
              </a:rPr>
              <a:t>với nhau khi một đối tượng thuộc lớp này </a:t>
            </a:r>
            <a:r>
              <a:rPr lang="en-US">
                <a:solidFill>
                  <a:schemeClr val="tx1">
                    <a:lumMod val="95000"/>
                    <a:lumOff val="5000"/>
                  </a:schemeClr>
                </a:solidFill>
                <a:latin typeface="Arial" pitchFamily="34" charset="0"/>
                <a:cs typeface="Arial" pitchFamily="34" charset="0"/>
              </a:rPr>
              <a:t>có </a:t>
            </a:r>
            <a:r>
              <a:rPr lang="vi-VN">
                <a:solidFill>
                  <a:schemeClr val="tx1">
                    <a:lumMod val="95000"/>
                    <a:lumOff val="5000"/>
                  </a:schemeClr>
                </a:solidFill>
                <a:latin typeface="Arial" pitchFamily="34" charset="0"/>
                <a:cs typeface="Arial" pitchFamily="34" charset="0"/>
              </a:rPr>
              <a:t>quan hệ với nhiều đối tượng thuộc lớp kia và một đối tượng lớp kia cũng có quan hệ với nhiều đối tượng thuộc lớp này.</a:t>
            </a:r>
            <a:endParaRPr lang="en-US">
              <a:solidFill>
                <a:schemeClr val="tx1">
                  <a:lumMod val="95000"/>
                  <a:lumOff val="5000"/>
                </a:schemeClr>
              </a:solidFill>
              <a:latin typeface="Arial" pitchFamily="34" charset="0"/>
              <a:cs typeface="Arial" pitchFamily="34" charset="0"/>
            </a:endParaRPr>
          </a:p>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Kí hiệu</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8</a:t>
            </a:fld>
            <a:endParaRPr lang="en-US"/>
          </a:p>
        </p:txBody>
      </p:sp>
      <p:grpSp>
        <p:nvGrpSpPr>
          <p:cNvPr id="15" name="Group 14"/>
          <p:cNvGrpSpPr/>
          <p:nvPr/>
        </p:nvGrpSpPr>
        <p:grpSpPr>
          <a:xfrm>
            <a:off x="2667000" y="5562600"/>
            <a:ext cx="5105400" cy="785648"/>
            <a:chOff x="2667000" y="5562600"/>
            <a:chExt cx="5105400" cy="785648"/>
          </a:xfrm>
        </p:grpSpPr>
        <p:grpSp>
          <p:nvGrpSpPr>
            <p:cNvPr id="7" name="Group 6"/>
            <p:cNvGrpSpPr/>
            <p:nvPr/>
          </p:nvGrpSpPr>
          <p:grpSpPr>
            <a:xfrm>
              <a:off x="2667000" y="5562600"/>
              <a:ext cx="5105400" cy="785648"/>
              <a:chOff x="2667000" y="5562600"/>
              <a:chExt cx="5105400" cy="785648"/>
            </a:xfrm>
          </p:grpSpPr>
          <p:grpSp>
            <p:nvGrpSpPr>
              <p:cNvPr id="8" name="Group 7"/>
              <p:cNvGrpSpPr/>
              <p:nvPr/>
            </p:nvGrpSpPr>
            <p:grpSpPr>
              <a:xfrm>
                <a:off x="2667000" y="5562600"/>
                <a:ext cx="5105400" cy="785648"/>
                <a:chOff x="2133600" y="4953000"/>
                <a:chExt cx="5105400" cy="785648"/>
              </a:xfrm>
            </p:grpSpPr>
            <p:sp>
              <p:nvSpPr>
                <p:cNvPr id="10" name="Rectangle 9"/>
                <p:cNvSpPr/>
                <p:nvPr/>
              </p:nvSpPr>
              <p:spPr>
                <a:xfrm>
                  <a:off x="21336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ClassA</a:t>
                  </a:r>
                </a:p>
              </p:txBody>
            </p:sp>
            <p:sp>
              <p:nvSpPr>
                <p:cNvPr id="11" name="Rectangle 10"/>
                <p:cNvSpPr/>
                <p:nvPr/>
              </p:nvSpPr>
              <p:spPr>
                <a:xfrm>
                  <a:off x="5715000" y="5129048"/>
                  <a:ext cx="15240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ClassB</a:t>
                  </a:r>
                </a:p>
              </p:txBody>
            </p:sp>
            <p:cxnSp>
              <p:nvCxnSpPr>
                <p:cNvPr id="12" name="Straight Connector 11"/>
                <p:cNvCxnSpPr>
                  <a:stCxn id="10" idx="3"/>
                  <a:endCxn id="11" idx="1"/>
                </p:cNvCxnSpPr>
                <p:nvPr/>
              </p:nvCxnSpPr>
              <p:spPr>
                <a:xfrm>
                  <a:off x="3657600" y="5433848"/>
                  <a:ext cx="2057400" cy="0"/>
                </a:xfrm>
                <a:prstGeom prst="line">
                  <a:avLst/>
                </a:prstGeom>
                <a:ln w="25400">
                  <a:tailEnd type="non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62400" y="4953000"/>
                  <a:ext cx="1447800" cy="461665"/>
                </a:xfrm>
                <a:prstGeom prst="rect">
                  <a:avLst/>
                </a:prstGeom>
                <a:noFill/>
              </p:spPr>
              <p:txBody>
                <a:bodyPr wrap="square" rtlCol="0">
                  <a:spAutoFit/>
                </a:bodyPr>
                <a:lstStyle/>
                <a:p>
                  <a:pPr algn="ctr"/>
                  <a:r>
                    <a:rPr lang="en-US" sz="2400"/>
                    <a:t>Quan hệ</a:t>
                  </a:r>
                </a:p>
              </p:txBody>
            </p:sp>
          </p:grpSp>
          <p:sp>
            <p:nvSpPr>
              <p:cNvPr id="9" name="Oval 8"/>
              <p:cNvSpPr/>
              <p:nvPr/>
            </p:nvSpPr>
            <p:spPr>
              <a:xfrm>
                <a:off x="6096000" y="592258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Oval 13"/>
            <p:cNvSpPr/>
            <p:nvPr/>
          </p:nvSpPr>
          <p:spPr>
            <a:xfrm>
              <a:off x="4191000" y="59436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66800"/>
          </a:xfrm>
        </p:spPr>
        <p:txBody>
          <a:bodyPr/>
          <a:lstStyle/>
          <a:p>
            <a:r>
              <a:rPr lang="en-US" b="1">
                <a:effectLst>
                  <a:outerShdw blurRad="38100" dist="38100" dir="2700000" algn="tl">
                    <a:srgbClr val="000000">
                      <a:alpha val="43137"/>
                    </a:srgbClr>
                  </a:outerShdw>
                </a:effectLst>
                <a:latin typeface="Arial" pitchFamily="34" charset="0"/>
                <a:cs typeface="Arial" pitchFamily="34" charset="0"/>
              </a:rPr>
              <a:t>Quan hệ nhiều nhiều (n-n)</a:t>
            </a:r>
          </a:p>
        </p:txBody>
      </p:sp>
      <p:sp>
        <p:nvSpPr>
          <p:cNvPr id="3" name="Content Placeholder 2"/>
          <p:cNvSpPr>
            <a:spLocks noGrp="1"/>
          </p:cNvSpPr>
          <p:nvPr>
            <p:ph idx="1"/>
          </p:nvPr>
        </p:nvSpPr>
        <p:spPr>
          <a:xfrm>
            <a:off x="457200" y="1447800"/>
            <a:ext cx="8382000" cy="4925144"/>
          </a:xfrm>
        </p:spPr>
        <p:txBody>
          <a:bodyPr>
            <a:normAutofit/>
          </a:bodyPr>
          <a:lstStyle/>
          <a:p>
            <a:pPr algn="just">
              <a:lnSpc>
                <a:spcPct val="130000"/>
              </a:lnSpc>
              <a:spcBef>
                <a:spcPts val="300"/>
              </a:spcBef>
              <a:spcAft>
                <a:spcPts val="300"/>
              </a:spcAft>
              <a:buFont typeface="Wingdings" pitchFamily="2" charset="2"/>
              <a:buChar char="v"/>
            </a:pPr>
            <a:r>
              <a:rPr lang="en-US">
                <a:solidFill>
                  <a:schemeClr val="tx1">
                    <a:lumMod val="95000"/>
                    <a:lumOff val="5000"/>
                  </a:schemeClr>
                </a:solidFill>
                <a:latin typeface="Arial" pitchFamily="34" charset="0"/>
                <a:cs typeface="Arial" pitchFamily="34" charset="0"/>
              </a:rPr>
              <a:t>Ví dụ</a:t>
            </a:r>
            <a:endParaRPr lang="vi-VN">
              <a:solidFill>
                <a:schemeClr val="tx1">
                  <a:lumMod val="95000"/>
                  <a:lumOff val="5000"/>
                </a:schemeClr>
              </a:solidFill>
              <a:latin typeface="Arial" pitchFamily="34" charset="0"/>
              <a:cs typeface="Arial" pitchFamily="34" charset="0"/>
            </a:endParaRPr>
          </a:p>
        </p:txBody>
      </p:sp>
      <p:sp>
        <p:nvSpPr>
          <p:cNvPr id="4" name="Date Placeholder 3"/>
          <p:cNvSpPr>
            <a:spLocks noGrp="1"/>
          </p:cNvSpPr>
          <p:nvPr>
            <p:ph type="dt" sz="half" idx="10"/>
          </p:nvPr>
        </p:nvSpPr>
        <p:spPr>
          <a:xfrm>
            <a:off x="533400" y="6629400"/>
            <a:ext cx="2133600" cy="228600"/>
          </a:xfrm>
        </p:spPr>
        <p:txBody>
          <a:bodyPr/>
          <a:lstStyle/>
          <a:p>
            <a:pPr>
              <a:defRPr/>
            </a:pPr>
            <a:fld id="{985DA90D-2700-45EE-9E3D-08F213D5033E}" type="datetime1">
              <a:rPr lang="vi-VN" smtClean="0"/>
              <a:pPr>
                <a:defRPr/>
              </a:pPr>
              <a:t>09/05/2022</a:t>
            </a:fld>
            <a:endParaRPr lang="en-US"/>
          </a:p>
        </p:txBody>
      </p:sp>
      <p:sp>
        <p:nvSpPr>
          <p:cNvPr id="5" name="Footer Placeholder 4"/>
          <p:cNvSpPr>
            <a:spLocks noGrp="1"/>
          </p:cNvSpPr>
          <p:nvPr>
            <p:ph type="ftr" sz="quarter" idx="11"/>
          </p:nvPr>
        </p:nvSpPr>
        <p:spPr>
          <a:xfrm>
            <a:off x="3352800" y="6629400"/>
            <a:ext cx="2895600" cy="228600"/>
          </a:xfrm>
        </p:spPr>
        <p:txBody>
          <a:bodyPr/>
          <a:lstStyle/>
          <a:p>
            <a:pPr>
              <a:defRPr/>
            </a:pPr>
            <a:r>
              <a:rPr lang="vi-VN">
                <a:latin typeface="Times New Roman" pitchFamily="18" charset="0"/>
                <a:cs typeface="Times New Roman" pitchFamily="18" charset="0"/>
              </a:rPr>
              <a:t>Lập trình </a:t>
            </a:r>
            <a:r>
              <a:rPr lang="en-US">
                <a:latin typeface="Times New Roman" pitchFamily="18" charset="0"/>
                <a:cs typeface="Times New Roman" pitchFamily="18" charset="0"/>
              </a:rPr>
              <a:t>hướng đối tượng</a:t>
            </a:r>
          </a:p>
        </p:txBody>
      </p:sp>
      <p:sp>
        <p:nvSpPr>
          <p:cNvPr id="6" name="Slide Number Placeholder 5"/>
          <p:cNvSpPr>
            <a:spLocks noGrp="1"/>
          </p:cNvSpPr>
          <p:nvPr>
            <p:ph type="sldNum" sz="quarter" idx="12"/>
          </p:nvPr>
        </p:nvSpPr>
        <p:spPr>
          <a:xfrm>
            <a:off x="6629400" y="6629400"/>
            <a:ext cx="2133600" cy="228600"/>
          </a:xfrm>
        </p:spPr>
        <p:txBody>
          <a:bodyPr/>
          <a:lstStyle/>
          <a:p>
            <a:pPr>
              <a:defRPr/>
            </a:pPr>
            <a:fld id="{C28B05EC-EEAD-4141-B1F4-06C30AD2BDCB}" type="slidenum">
              <a:rPr lang="en-US" smtClean="0"/>
              <a:pPr>
                <a:defRPr/>
              </a:pPr>
              <a:t>9</a:t>
            </a:fld>
            <a:endParaRPr lang="en-US"/>
          </a:p>
        </p:txBody>
      </p:sp>
      <p:grpSp>
        <p:nvGrpSpPr>
          <p:cNvPr id="29" name="Group 28"/>
          <p:cNvGrpSpPr/>
          <p:nvPr/>
        </p:nvGrpSpPr>
        <p:grpSpPr>
          <a:xfrm>
            <a:off x="990600" y="2286000"/>
            <a:ext cx="6362700" cy="762000"/>
            <a:chOff x="990600" y="2286000"/>
            <a:chExt cx="6362700" cy="762000"/>
          </a:xfrm>
        </p:grpSpPr>
        <p:grpSp>
          <p:nvGrpSpPr>
            <p:cNvPr id="7" name="Group 6"/>
            <p:cNvGrpSpPr/>
            <p:nvPr/>
          </p:nvGrpSpPr>
          <p:grpSpPr>
            <a:xfrm>
              <a:off x="990600" y="2286000"/>
              <a:ext cx="6362700" cy="762000"/>
              <a:chOff x="2133600" y="4976648"/>
              <a:chExt cx="6362700" cy="762000"/>
            </a:xfrm>
          </p:grpSpPr>
          <p:sp>
            <p:nvSpPr>
              <p:cNvPr id="8" name="Rectangle 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NAM</a:t>
                </a:r>
              </a:p>
            </p:txBody>
          </p:sp>
          <p:sp>
            <p:nvSpPr>
              <p:cNvPr id="9" name="Rectangle 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NU</a:t>
                </a:r>
              </a:p>
            </p:txBody>
          </p:sp>
          <p:cxnSp>
            <p:nvCxnSpPr>
              <p:cNvPr id="10" name="Straight Connector 9"/>
              <p:cNvCxnSpPr>
                <a:stCxn id="8" idx="3"/>
                <a:endCxn id="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91000" y="4976648"/>
                <a:ext cx="1828800" cy="461665"/>
              </a:xfrm>
              <a:prstGeom prst="rect">
                <a:avLst/>
              </a:prstGeom>
              <a:noFill/>
            </p:spPr>
            <p:txBody>
              <a:bodyPr wrap="square" rtlCol="0">
                <a:spAutoFit/>
              </a:bodyPr>
              <a:lstStyle/>
              <a:p>
                <a:pPr algn="ctr"/>
                <a:r>
                  <a:rPr lang="en-US" sz="2400"/>
                  <a:t>Yêu</a:t>
                </a:r>
              </a:p>
            </p:txBody>
          </p:sp>
        </p:grpSp>
        <p:sp>
          <p:nvSpPr>
            <p:cNvPr id="22" name="Oval 21"/>
            <p:cNvSpPr/>
            <p:nvPr/>
          </p:nvSpPr>
          <p:spPr>
            <a:xfrm>
              <a:off x="4953000" y="262495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2819400" y="2614448"/>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p:cNvGrpSpPr/>
          <p:nvPr/>
        </p:nvGrpSpPr>
        <p:grpSpPr>
          <a:xfrm>
            <a:off x="990600" y="3581400"/>
            <a:ext cx="6362700" cy="785648"/>
            <a:chOff x="990600" y="3581400"/>
            <a:chExt cx="6362700" cy="785648"/>
          </a:xfrm>
        </p:grpSpPr>
        <p:grpSp>
          <p:nvGrpSpPr>
            <p:cNvPr id="12" name="Group 11"/>
            <p:cNvGrpSpPr/>
            <p:nvPr/>
          </p:nvGrpSpPr>
          <p:grpSpPr>
            <a:xfrm>
              <a:off x="990600" y="3581400"/>
              <a:ext cx="6362700" cy="785648"/>
              <a:chOff x="2133600" y="4953000"/>
              <a:chExt cx="6362700" cy="785648"/>
            </a:xfrm>
          </p:grpSpPr>
          <p:sp>
            <p:nvSpPr>
              <p:cNvPr id="13" name="Rectangle 12"/>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BACSI</a:t>
                </a:r>
              </a:p>
            </p:txBody>
          </p:sp>
          <p:sp>
            <p:nvSpPr>
              <p:cNvPr id="14" name="Rectangle 13"/>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tx1"/>
                    </a:solidFill>
                    <a:latin typeface="Times New Roman" pitchFamily="18" charset="0"/>
                    <a:cs typeface="Times New Roman" pitchFamily="18" charset="0"/>
                  </a:rPr>
                  <a:t>BENHNHAN</a:t>
                </a:r>
              </a:p>
            </p:txBody>
          </p:sp>
          <p:cxnSp>
            <p:nvCxnSpPr>
              <p:cNvPr id="15" name="Straight Connector 14"/>
              <p:cNvCxnSpPr>
                <a:stCxn id="13" idx="3"/>
                <a:endCxn id="14"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4159468" y="4953000"/>
                <a:ext cx="1905000" cy="461665"/>
              </a:xfrm>
              <a:prstGeom prst="rect">
                <a:avLst/>
              </a:prstGeom>
              <a:noFill/>
            </p:spPr>
            <p:txBody>
              <a:bodyPr wrap="square" rtlCol="0">
                <a:spAutoFit/>
              </a:bodyPr>
              <a:lstStyle/>
              <a:p>
                <a:pPr algn="ctr"/>
                <a:r>
                  <a:rPr lang="en-US" sz="2400"/>
                  <a:t>Khám bệnh</a:t>
                </a:r>
              </a:p>
            </p:txBody>
          </p:sp>
        </p:grpSp>
        <p:sp>
          <p:nvSpPr>
            <p:cNvPr id="23" name="Oval 22"/>
            <p:cNvSpPr/>
            <p:nvPr/>
          </p:nvSpPr>
          <p:spPr>
            <a:xfrm>
              <a:off x="49530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2819400" y="3962400"/>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p:cNvGrpSpPr/>
          <p:nvPr/>
        </p:nvGrpSpPr>
        <p:grpSpPr>
          <a:xfrm>
            <a:off x="990600" y="5081752"/>
            <a:ext cx="6362700" cy="709448"/>
            <a:chOff x="990600" y="5081752"/>
            <a:chExt cx="6362700" cy="709448"/>
          </a:xfrm>
        </p:grpSpPr>
        <p:grpSp>
          <p:nvGrpSpPr>
            <p:cNvPr id="17" name="Group 16"/>
            <p:cNvGrpSpPr/>
            <p:nvPr/>
          </p:nvGrpSpPr>
          <p:grpSpPr>
            <a:xfrm>
              <a:off x="990600" y="5081752"/>
              <a:ext cx="6362700" cy="709448"/>
              <a:chOff x="2133600" y="5029200"/>
              <a:chExt cx="6362700" cy="709448"/>
            </a:xfrm>
          </p:grpSpPr>
          <p:sp>
            <p:nvSpPr>
              <p:cNvPr id="18" name="Rectangle 17"/>
              <p:cNvSpPr/>
              <p:nvPr/>
            </p:nvSpPr>
            <p:spPr>
              <a:xfrm>
                <a:off x="2133600" y="5129048"/>
                <a:ext cx="18288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sp>
            <p:nvSpPr>
              <p:cNvPr id="19" name="Rectangle 18"/>
              <p:cNvSpPr/>
              <p:nvPr/>
            </p:nvSpPr>
            <p:spPr>
              <a:xfrm>
                <a:off x="6248400" y="5129048"/>
                <a:ext cx="2247900" cy="609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a:solidFill>
                    <a:schemeClr val="tx1"/>
                  </a:solidFill>
                  <a:latin typeface="Times New Roman" pitchFamily="18" charset="0"/>
                  <a:cs typeface="Times New Roman" pitchFamily="18" charset="0"/>
                </a:endParaRPr>
              </a:p>
            </p:txBody>
          </p:sp>
          <p:cxnSp>
            <p:nvCxnSpPr>
              <p:cNvPr id="20" name="Straight Connector 19"/>
              <p:cNvCxnSpPr>
                <a:stCxn id="18" idx="3"/>
                <a:endCxn id="19" idx="1"/>
              </p:cNvCxnSpPr>
              <p:nvPr/>
            </p:nvCxnSpPr>
            <p:spPr>
              <a:xfrm>
                <a:off x="3962400" y="5433848"/>
                <a:ext cx="2286000" cy="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4343400" y="5029200"/>
                <a:ext cx="1676400" cy="461665"/>
              </a:xfrm>
              <a:prstGeom prst="rect">
                <a:avLst/>
              </a:prstGeom>
              <a:noFill/>
            </p:spPr>
            <p:txBody>
              <a:bodyPr wrap="square" rtlCol="0">
                <a:spAutoFit/>
              </a:bodyPr>
              <a:lstStyle/>
              <a:p>
                <a:pPr algn="ctr"/>
                <a:endParaRPr lang="en-US" sz="2400"/>
              </a:p>
            </p:txBody>
          </p:sp>
        </p:grpSp>
        <p:sp>
          <p:nvSpPr>
            <p:cNvPr id="24" name="Oval 23"/>
            <p:cNvSpPr/>
            <p:nvPr/>
          </p:nvSpPr>
          <p:spPr>
            <a:xfrm>
              <a:off x="49530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2819400" y="5373414"/>
              <a:ext cx="152400" cy="20495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9583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Template>
  <TotalTime>16185</TotalTime>
  <Words>6430</Words>
  <Application>Microsoft Office PowerPoint</Application>
  <PresentationFormat>On-screen Show (4:3)</PresentationFormat>
  <Paragraphs>995</Paragraphs>
  <Slides>70</Slides>
  <Notes>68</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79" baseType="lpstr">
      <vt:lpstr>Arial</vt:lpstr>
      <vt:lpstr>Calibri</vt:lpstr>
      <vt:lpstr>Courier New</vt:lpstr>
      <vt:lpstr>Sylfaen</vt:lpstr>
      <vt:lpstr>Times New Roman</vt:lpstr>
      <vt:lpstr>Verdana</vt:lpstr>
      <vt:lpstr>Wingdings</vt:lpstr>
      <vt:lpstr>Template</vt:lpstr>
      <vt:lpstr>Document</vt:lpstr>
      <vt:lpstr>KẾ THỪA</vt:lpstr>
      <vt:lpstr>Nội dung</vt:lpstr>
      <vt:lpstr>Quan hệ giữa các lớp đối tượng</vt:lpstr>
      <vt:lpstr>Quan hệ một một (1-1)</vt:lpstr>
      <vt:lpstr>Quan hệ một một (1-1)</vt:lpstr>
      <vt:lpstr>Quan hệ một nhiều (1-n)</vt:lpstr>
      <vt:lpstr>Quan hệ một nhiều (1-n)</vt:lpstr>
      <vt:lpstr>Quan hệ nhiều nhiều (n-n)</vt:lpstr>
      <vt:lpstr>Quan hệ nhiều nhiều (n-n)</vt:lpstr>
      <vt:lpstr>Quan hệ đặc biệt hóa – tổng quát hóa</vt:lpstr>
      <vt:lpstr>Quan hệ đặc biệt hóa – tổng quát hóa</vt:lpstr>
      <vt:lpstr>Quan hệ đặc biệt hóa – tổng quát hóa</vt:lpstr>
      <vt:lpstr>Kế thừa</vt:lpstr>
      <vt:lpstr>Kế thừa</vt:lpstr>
      <vt:lpstr>Lợi ích kế thừa</vt:lpstr>
      <vt:lpstr>Đặc tính Kế thừa</vt:lpstr>
      <vt:lpstr>Đặc tính Kế thừa</vt:lpstr>
      <vt:lpstr>Cú pháp khai báo kế thừa</vt:lpstr>
      <vt:lpstr>Truy cập thành viên của lớp</vt:lpstr>
      <vt:lpstr>Kế thừa đơn</vt:lpstr>
      <vt:lpstr>Kế thừa đơn</vt:lpstr>
      <vt:lpstr>Kế thừa đơn – Ví dụ</vt:lpstr>
      <vt:lpstr>Kế thừa đơn – Ví dụ</vt:lpstr>
      <vt:lpstr>Kế thừa đơn – Ví dụ</vt:lpstr>
      <vt:lpstr>Kế thừa đơn – Ví dụ</vt:lpstr>
      <vt:lpstr>Kế thừa đặc tính của lớp cha</vt:lpstr>
      <vt:lpstr>Kế thừa đặc tính của lớp cha</vt:lpstr>
      <vt:lpstr>Định nghĩa lại thao tác ở lớp con</vt:lpstr>
      <vt:lpstr>Ràng buộc ngữ nghĩa ở lớp con</vt:lpstr>
      <vt:lpstr>Ví dụ</vt:lpstr>
      <vt:lpstr>Ví dụ</vt:lpstr>
      <vt:lpstr>Ví dụ</vt:lpstr>
      <vt:lpstr>Ràng buộc ngữ nghĩa ở lớp con</vt:lpstr>
      <vt:lpstr>Phạm vi truy xuất</vt:lpstr>
      <vt:lpstr>Phạm vi truy xuất</vt:lpstr>
      <vt:lpstr>Truy xuất theo chiều dọc</vt:lpstr>
      <vt:lpstr>Phạm vi truy xuất</vt:lpstr>
      <vt:lpstr>Phạm vi truy xuất</vt:lpstr>
      <vt:lpstr>Phạm vi truy xuất</vt:lpstr>
      <vt:lpstr>Phạm vi truy xuất</vt:lpstr>
      <vt:lpstr>Ví dụ Thuộc tính private</vt:lpstr>
      <vt:lpstr>Thuộc tính private</vt:lpstr>
      <vt:lpstr>Thuộc tính private</vt:lpstr>
      <vt:lpstr>Thuộc tính private</vt:lpstr>
      <vt:lpstr>Thuộc tính private</vt:lpstr>
      <vt:lpstr>Thuộc tính protected</vt:lpstr>
      <vt:lpstr>Thuộc tính protected</vt:lpstr>
      <vt:lpstr>Thuộc tính protected</vt:lpstr>
      <vt:lpstr>Thuộc tính protected</vt:lpstr>
      <vt:lpstr>Thuộc tính protected</vt:lpstr>
      <vt:lpstr>Truy xuất theo chiều ngang</vt:lpstr>
      <vt:lpstr>Phạm vi truy xuất trong kế thừa</vt:lpstr>
      <vt:lpstr>Phạm vi truy xuất trong kế thừa</vt:lpstr>
      <vt:lpstr>Phạm vi truy xuất trong kế thừa</vt:lpstr>
      <vt:lpstr>Ví dụ 1</vt:lpstr>
      <vt:lpstr>Ví dụ 2</vt:lpstr>
      <vt:lpstr>Phương thức thiết lập</vt:lpstr>
      <vt:lpstr>Phương thức thiết lập</vt:lpstr>
      <vt:lpstr>Phương thức thiết lập</vt:lpstr>
      <vt:lpstr>Định nghĩa các thành phần riêng</vt:lpstr>
      <vt:lpstr>Định nghĩa các thành phần riêng</vt:lpstr>
      <vt:lpstr>Truy cập phương thức</vt:lpstr>
      <vt:lpstr>Phương thức hủy bỏ</vt:lpstr>
      <vt:lpstr>Phương thức hủy bỏ - Ví dụ</vt:lpstr>
      <vt:lpstr>Con trỏ và kế thừa</vt:lpstr>
      <vt:lpstr>Đa kế thừa</vt:lpstr>
      <vt:lpstr>Đa kế thừa</vt:lpstr>
      <vt:lpstr>Đa kế thừa – Ví dụ</vt:lpstr>
      <vt:lpstr>Đa kế thừa – Ví dụ</vt:lpstr>
      <vt:lpstr>Q &amp; 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Nguyet Minh</dc:creator>
  <cp:lastModifiedBy>Đinh Nguyễn Anh Dũng</cp:lastModifiedBy>
  <cp:revision>798</cp:revision>
  <cp:lastPrinted>1601-01-01T00:00:00Z</cp:lastPrinted>
  <dcterms:created xsi:type="dcterms:W3CDTF">1601-01-01T00:00:00Z</dcterms:created>
  <dcterms:modified xsi:type="dcterms:W3CDTF">2022-05-09T00:42:39Z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