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68"/>
  </p:notesMasterIdLst>
  <p:handoutMasterIdLst>
    <p:handoutMasterId r:id="rId69"/>
  </p:handoutMasterIdLst>
  <p:sldIdLst>
    <p:sldId id="747" r:id="rId2"/>
    <p:sldId id="946" r:id="rId3"/>
    <p:sldId id="1040" r:id="rId4"/>
    <p:sldId id="948" r:id="rId5"/>
    <p:sldId id="949" r:id="rId6"/>
    <p:sldId id="1042" r:id="rId7"/>
    <p:sldId id="950" r:id="rId8"/>
    <p:sldId id="951" r:id="rId9"/>
    <p:sldId id="952" r:id="rId10"/>
    <p:sldId id="953" r:id="rId11"/>
    <p:sldId id="954" r:id="rId12"/>
    <p:sldId id="956" r:id="rId13"/>
    <p:sldId id="958" r:id="rId14"/>
    <p:sldId id="1054" r:id="rId15"/>
    <p:sldId id="957" r:id="rId16"/>
    <p:sldId id="959" r:id="rId17"/>
    <p:sldId id="960" r:id="rId18"/>
    <p:sldId id="961" r:id="rId19"/>
    <p:sldId id="962" r:id="rId20"/>
    <p:sldId id="963" r:id="rId21"/>
    <p:sldId id="964" r:id="rId22"/>
    <p:sldId id="965" r:id="rId23"/>
    <p:sldId id="967" r:id="rId24"/>
    <p:sldId id="966" r:id="rId25"/>
    <p:sldId id="968" r:id="rId26"/>
    <p:sldId id="969" r:id="rId27"/>
    <p:sldId id="970" r:id="rId28"/>
    <p:sldId id="971" r:id="rId29"/>
    <p:sldId id="972" r:id="rId30"/>
    <p:sldId id="973" r:id="rId31"/>
    <p:sldId id="1055" r:id="rId32"/>
    <p:sldId id="976" r:id="rId33"/>
    <p:sldId id="1044" r:id="rId34"/>
    <p:sldId id="977" r:id="rId35"/>
    <p:sldId id="974" r:id="rId36"/>
    <p:sldId id="975" r:id="rId37"/>
    <p:sldId id="978" r:id="rId38"/>
    <p:sldId id="979" r:id="rId39"/>
    <p:sldId id="1043" r:id="rId40"/>
    <p:sldId id="980" r:id="rId41"/>
    <p:sldId id="1057" r:id="rId42"/>
    <p:sldId id="981" r:id="rId43"/>
    <p:sldId id="1056" r:id="rId44"/>
    <p:sldId id="984" r:id="rId45"/>
    <p:sldId id="990" r:id="rId46"/>
    <p:sldId id="1046" r:id="rId47"/>
    <p:sldId id="991" r:id="rId48"/>
    <p:sldId id="992" r:id="rId49"/>
    <p:sldId id="993" r:id="rId50"/>
    <p:sldId id="994" r:id="rId51"/>
    <p:sldId id="995" r:id="rId52"/>
    <p:sldId id="1047" r:id="rId53"/>
    <p:sldId id="996" r:id="rId54"/>
    <p:sldId id="997" r:id="rId55"/>
    <p:sldId id="999" r:id="rId56"/>
    <p:sldId id="1000" r:id="rId57"/>
    <p:sldId id="1048" r:id="rId58"/>
    <p:sldId id="1049" r:id="rId59"/>
    <p:sldId id="1050" r:id="rId60"/>
    <p:sldId id="1001" r:id="rId61"/>
    <p:sldId id="998" r:id="rId62"/>
    <p:sldId id="1039" r:id="rId63"/>
    <p:sldId id="1058" r:id="rId64"/>
    <p:sldId id="1059" r:id="rId65"/>
    <p:sldId id="1060" r:id="rId66"/>
    <p:sldId id="941" r:id="rId67"/>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00"/>
    <a:srgbClr val="0066FF"/>
    <a:srgbClr val="FF3300"/>
    <a:srgbClr val="FF0000"/>
    <a:srgbClr val="66FFFF"/>
    <a:srgbClr val="CCFF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5847" autoAdjust="0"/>
  </p:normalViewPr>
  <p:slideViewPr>
    <p:cSldViewPr>
      <p:cViewPr varScale="1">
        <p:scale>
          <a:sx n="99" d="100"/>
          <a:sy n="99" d="100"/>
        </p:scale>
        <p:origin x="1219" y="5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03/13/2021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03/13/2021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a:t>
            </a:fld>
            <a:endParaRPr lang="en-US"/>
          </a:p>
        </p:txBody>
      </p:sp>
    </p:spTree>
    <p:extLst>
      <p:ext uri="{BB962C8B-B14F-4D97-AF65-F5344CB8AC3E}">
        <p14:creationId xmlns:p14="http://schemas.microsoft.com/office/powerpoint/2010/main" val="4204181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sz="1200">
                <a:solidFill>
                  <a:schemeClr val="tx1"/>
                </a:solidFill>
                <a:latin typeface="Times New Roman" pitchFamily="18" charset="0"/>
                <a:ea typeface="新細明體" pitchFamily="18" charset="-120"/>
              </a:rPr>
              <a:t>Rectangle  r1;</a:t>
            </a:r>
          </a:p>
          <a:p>
            <a:r>
              <a:rPr lang="en-US" altLang="zh-TW" sz="1200">
                <a:solidFill>
                  <a:schemeClr val="tx1"/>
                </a:solidFill>
                <a:latin typeface="Times New Roman" pitchFamily="18" charset="0"/>
                <a:ea typeface="新細明體" pitchFamily="18" charset="-120"/>
              </a:rPr>
              <a:t>Rectangle  *rp = new Rectangle();</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998833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149795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2134961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a:solidFill>
                  <a:srgbClr val="0000FF"/>
                </a:solidFill>
                <a:latin typeface="Arial" pitchFamily="34" charset="0"/>
                <a:cs typeface="Arial" pitchFamily="34" charset="0"/>
              </a:rPr>
              <a:t>Đối tượng là một sự thể hiện của một lớp. Trong một lớp có thể có nhiều sự thể hiện khác nhau. Nói một cách khác: có thể có nhiều đối tượng cùng thuộc về một lớp</a:t>
            </a:r>
            <a:endParaRPr lang="en-US">
              <a:solidFill>
                <a:srgbClr val="0000FF"/>
              </a:solidFill>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solidFill>
                <a:srgbClr val="0000FF"/>
              </a:solidFill>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solidFill>
                  <a:srgbClr val="0000FF"/>
                </a:solidFill>
                <a:latin typeface="Arial" pitchFamily="34" charset="0"/>
                <a:cs typeface="Arial" pitchFamily="34" charset="0"/>
              </a:rPr>
              <a:t>&lt;tên đối tượng&gt;</a:t>
            </a:r>
            <a:r>
              <a:rPr lang="en-US">
                <a:latin typeface="Arial" pitchFamily="34" charset="0"/>
                <a:cs typeface="Arial" pitchFamily="34" charset="0"/>
              </a:rPr>
              <a:t> = </a:t>
            </a:r>
            <a:r>
              <a:rPr lang="en-US">
                <a:solidFill>
                  <a:srgbClr val="0000FF"/>
                </a:solidFill>
                <a:latin typeface="Arial" pitchFamily="34" charset="0"/>
                <a:cs typeface="Arial" pitchFamily="34" charset="0"/>
              </a:rPr>
              <a:t>new</a:t>
            </a:r>
            <a:r>
              <a:rPr lang="en-US">
                <a:latin typeface="Arial" pitchFamily="34" charset="0"/>
                <a:cs typeface="Arial" pitchFamily="34" charset="0"/>
              </a:rPr>
              <a:t> </a:t>
            </a:r>
            <a:r>
              <a:rPr lang="en-US">
                <a:solidFill>
                  <a:srgbClr val="FF0303"/>
                </a:solidFill>
                <a:latin typeface="Arial" pitchFamily="34" charset="0"/>
                <a:cs typeface="Arial" pitchFamily="34" charset="0"/>
              </a:rPr>
              <a:t>&lt;tên lớp&gt;;</a:t>
            </a:r>
            <a:endParaRPr lang="en-US">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3443395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Trong ví dụ trên ta nói r1 là một đối tượng thuộc về lớp đối tượng Rectangle</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16984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306093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2838036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Viết</a:t>
            </a:r>
            <a:r>
              <a:rPr lang="en-US" baseline="0"/>
              <a:t> chương trình nhập vào hai phân số, tính tổng hai phân số và xuất kết quả?</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3082832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3444461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2060937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None/>
            </a:pPr>
            <a:r>
              <a:rPr lang="vi-VN"/>
              <a:t>Lớp đối tượng tượng hiểu một cách đơn giản nhất là sự tích hợp của hai thành phần: Thành phần dữ liệu và Thành phần xử lý.</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4242022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1775219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3469678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4025275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1580678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211769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37509387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3170141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1095465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2946807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a:t>Trong hầu hết các thuật giải, để giải quyết một vấn đề nào đó bằng máy tính, chúng ta thường phải thực hiện các công việc như: Khởi tạo giá trị cho biến, cấp phát vùng bộ nhớ của biến con trỏ, mở tập tin để truy cập,… Hoặc khi kết thúc, chúng ta phải thực hiện quá trình ngược lại như: thu hồi vùng bộ nhớ đã cấp phát, đóng tập tin,…</a:t>
            </a:r>
          </a:p>
          <a:p>
            <a:pPr>
              <a:buFontTx/>
              <a:buChar char="-"/>
            </a:pPr>
            <a:r>
              <a:rPr lang="en-US"/>
              <a:t>Trong hầu hết các ngôn ngữ LTHDT có các phương thức để thực hiện công việc này một cách tự động gọi là phương thức thiết lập và phương thức hủy bỏ, nhằm qua đó giảm bớt công sức cũng như những thiếu sót của người lập trình</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170624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a:t>Lớp: là khuôn mẫu để tạo các đối tượng (tạo các thể hiện). Mỗi đối tượng có cấu trúc và hành vi giống như lớp đối tượng mà nó được tạo từ đó.</a:t>
            </a:r>
          </a:p>
          <a:p>
            <a:pPr>
              <a:buFontTx/>
              <a:buChar char="-"/>
            </a:pPr>
            <a:r>
              <a:rPr lang="en-US"/>
              <a:t>Lớp: Kết qủa của việc khái quát hóa các thực thể.</a:t>
            </a:r>
          </a:p>
          <a:p>
            <a:pPr>
              <a:buFontTx/>
              <a:buChar char="-"/>
            </a:pPr>
            <a:r>
              <a:rPr lang="en-US" b="1" i="1">
                <a:solidFill>
                  <a:srgbClr val="FF0000"/>
                </a:solidFill>
                <a:sym typeface="Wingdings" pitchFamily="2" charset="2"/>
              </a:rPr>
              <a:t>Thể hiện – instance</a:t>
            </a:r>
            <a:r>
              <a:rPr lang="en-US" b="1">
                <a:solidFill>
                  <a:srgbClr val="006600"/>
                </a:solidFill>
                <a:sym typeface="Wingdings" pitchFamily="2" charset="2"/>
              </a:rPr>
              <a:t>: </a:t>
            </a:r>
            <a:r>
              <a:rPr lang="en-US" b="1">
                <a:sym typeface="Wingdings" pitchFamily="2" charset="2"/>
              </a:rPr>
              <a:t>Một thông tin về một đối tượng có trong bộ nhớ của chương trình.</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29563868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a:t>Trong hầu hết các thuật giải, để giải quyết một vấn đề nào đó bằng máy tính, chúng ta thường phải thực hiện các công việc như: Khởi tạo giá trị cho biến, cấp phát vùng bộ nhớ của biến con trỏ, mở tập tin để truy cập,… Hoặc khi kết thúc, chúng ta phải thực hiện quá trình ngược lại như: thu hồi vùng bộ nhớ đã cấp phát, đóng tập tin,…</a:t>
            </a:r>
          </a:p>
          <a:p>
            <a:pPr>
              <a:buFontTx/>
              <a:buChar char="-"/>
            </a:pPr>
            <a:r>
              <a:rPr lang="en-US"/>
              <a:t>Trong hầu hết các ngôn ngữ LTHDT có các phương thức để thực hiện công việc này một cách tự động gọi là phương thức thiết lập và phương thức hủy bỏ, nhằm qua đó giảm bớt công sức cũng như những thiếu sót của người lập trình</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3639225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631268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Constructor có thể được khai báo chồng như các hàm C++ thông thường khác</a:t>
            </a:r>
          </a:p>
          <a:p>
            <a:r>
              <a:rPr lang="en-US"/>
              <a:t>Constructor có thể được khai báo với các tham số có giá trị ngầm định</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latin typeface="Arial" pitchFamily="34" charset="0"/>
                <a:cs typeface="Arial" pitchFamily="34" charset="0"/>
              </a:rPr>
              <a:t>Có thể có nhiều hàm thiết lập trong một lớp (chồng hàm)</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11968987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34545548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41068935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1823483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34910989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38903575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latin typeface="Arial" pitchFamily="34" charset="0"/>
                <a:cs typeface="Arial" pitchFamily="34" charset="0"/>
              </a:rPr>
              <a:t>Trong quá trình lập trình, chúng ta hoàn toàn có thể gán một đối tượng cho một đối tượng khác thuộc cùng lớp, khi đó 2 đối tượng sẽ hoàn toàn giống nhau về giá trị (tất cả các byte).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15255346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a:t>Trong quá trình lập trình, chúng ta hoàn toàn có thể gán một đối tượng cho một đối tượng khác thuộc cùng lớp, khi đó 2 đối tượng sẽ hoàn toàn giống nhau về giá trị (tất cả các byte).</a:t>
            </a:r>
          </a:p>
          <a:p>
            <a:pPr>
              <a:buFontTx/>
              <a:buChar char="-"/>
            </a:pPr>
            <a:r>
              <a:rPr lang="en-US"/>
              <a:t>Chúng ta cũng có thể tạo đối tượng mới giống đối tượng cũ một số đặc điểm, không phải hoàn toàn như phép gán bình thường, hình thức “giống nhau” được định nghĩa theo quan niệm của người lập trình. Để làm được vấn đề này, trong các ngôn ngữ LTHDT cho phép ta xây dựng phương thức thiết lập sao chép.</a:t>
            </a:r>
          </a:p>
          <a:p>
            <a:pPr>
              <a:buFontTx/>
              <a:buChar char="-"/>
            </a:pPr>
            <a:r>
              <a:rPr lang="en-US"/>
              <a:t>Đây là phương thức thiết lập có tham số là tham chiếu đến đối tượng thuộc chính lớp này.</a:t>
            </a:r>
          </a:p>
          <a:p>
            <a:pPr>
              <a:buFontTx/>
              <a:buChar char="-"/>
            </a:pPr>
            <a:r>
              <a:rPr lang="en-US"/>
              <a:t>Trong phương thức thiết lập sao chép có thể ta chỉ sử dụng một số thành phần nào đó của đối tượng ta tham chiếu </a:t>
            </a:r>
            <a:r>
              <a:rPr lang="en-US">
                <a:sym typeface="Wingdings" pitchFamily="2" charset="2"/>
              </a:rPr>
              <a:t> “gần giống nhau”</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3248514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a:t>Cách đặt tên lớp?</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1072569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atin typeface="Arial" pitchFamily="34" charset="0"/>
                <a:cs typeface="Arial" pitchFamily="34" charset="0"/>
              </a:rPr>
              <a:t>Tương tự như phương thức constructor – được gọi khi một đối tượng được tạo. </a:t>
            </a:r>
            <a:r>
              <a:rPr lang="en-US">
                <a:solidFill>
                  <a:srgbClr val="0000FF"/>
                </a:solidFill>
                <a:latin typeface="Arial" pitchFamily="34" charset="0"/>
                <a:cs typeface="Arial" pitchFamily="34" charset="0"/>
              </a:rPr>
              <a:t>Destructor – được gọi ngay trước khi một đối tượng bị thu </a:t>
            </a:r>
          </a:p>
          <a:p>
            <a:pPr marL="0" marR="0" indent="0" algn="l" defTabSz="914400" rtl="0" eaLnBrk="1" fontAlgn="auto" latinLnBrk="0" hangingPunct="1">
              <a:lnSpc>
                <a:spcPct val="100000"/>
              </a:lnSpc>
              <a:spcBef>
                <a:spcPts val="0"/>
              </a:spcBef>
              <a:spcAft>
                <a:spcPts val="0"/>
              </a:spcAft>
              <a:buClrTx/>
              <a:buSzTx/>
              <a:buFontTx/>
              <a:buNone/>
              <a:tabLst/>
              <a:defRPr/>
            </a:pPr>
            <a:r>
              <a:rPr lang="en-US">
                <a:solidFill>
                  <a:srgbClr val="0000FF"/>
                </a:solidFill>
                <a:latin typeface="Arial" pitchFamily="34" charset="0"/>
                <a:cs typeface="Arial" pitchFamily="34" charset="0"/>
              </a:rPr>
              <a:t>hồi</a:t>
            </a:r>
            <a:r>
              <a:rPr lang="en-US">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solidFill>
                  <a:srgbClr val="0000FF"/>
                </a:solidFill>
                <a:latin typeface="Arial" pitchFamily="34" charset="0"/>
                <a:cs typeface="Arial" pitchFamily="34" charset="0"/>
              </a:rPr>
              <a:t>Destructor</a:t>
            </a:r>
            <a:r>
              <a:rPr lang="en-US">
                <a:latin typeface="Arial" pitchFamily="34" charset="0"/>
                <a:cs typeface="Arial" pitchFamily="34" charset="0"/>
              </a:rPr>
              <a:t> không có giá trị trả về.</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15480859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latin typeface="Arial" pitchFamily="34" charset="0"/>
                <a:cs typeface="Arial" pitchFamily="34" charset="0"/>
              </a:rPr>
              <a:t>Tương</a:t>
            </a:r>
            <a:r>
              <a:rPr lang="en-US" dirty="0">
                <a:latin typeface="Arial" pitchFamily="34" charset="0"/>
                <a:cs typeface="Arial" pitchFamily="34" charset="0"/>
              </a:rPr>
              <a:t> </a:t>
            </a:r>
            <a:r>
              <a:rPr lang="en-US" dirty="0" err="1">
                <a:latin typeface="Arial" pitchFamily="34" charset="0"/>
                <a:cs typeface="Arial" pitchFamily="34" charset="0"/>
              </a:rPr>
              <a:t>tự</a:t>
            </a:r>
            <a:r>
              <a:rPr lang="en-US" dirty="0">
                <a:latin typeface="Arial" pitchFamily="34" charset="0"/>
                <a:cs typeface="Arial" pitchFamily="34" charset="0"/>
              </a:rPr>
              <a:t> </a:t>
            </a:r>
            <a:r>
              <a:rPr lang="en-US" dirty="0" err="1">
                <a:latin typeface="Arial" pitchFamily="34" charset="0"/>
                <a:cs typeface="Arial" pitchFamily="34" charset="0"/>
              </a:rPr>
              <a:t>như</a:t>
            </a:r>
            <a:r>
              <a:rPr lang="en-US" dirty="0">
                <a:latin typeface="Arial" pitchFamily="34" charset="0"/>
                <a:cs typeface="Arial" pitchFamily="34" charset="0"/>
              </a:rPr>
              <a:t> </a:t>
            </a:r>
            <a:r>
              <a:rPr lang="en-US" dirty="0" err="1">
                <a:latin typeface="Arial" pitchFamily="34" charset="0"/>
                <a:cs typeface="Arial" pitchFamily="34" charset="0"/>
              </a:rPr>
              <a:t>phương</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constructor –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gọi</a:t>
            </a:r>
            <a:r>
              <a:rPr lang="en-US" dirty="0">
                <a:latin typeface="Arial" pitchFamily="34" charset="0"/>
                <a:cs typeface="Arial" pitchFamily="34" charset="0"/>
              </a:rPr>
              <a:t> </a:t>
            </a:r>
            <a:r>
              <a:rPr lang="en-US" dirty="0" err="1">
                <a:latin typeface="Arial" pitchFamily="34" charset="0"/>
                <a:cs typeface="Arial" pitchFamily="34" charset="0"/>
              </a:rPr>
              <a:t>khi</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đối</a:t>
            </a:r>
            <a:r>
              <a:rPr lang="en-US" dirty="0">
                <a:latin typeface="Arial" pitchFamily="34" charset="0"/>
                <a:cs typeface="Arial" pitchFamily="34" charset="0"/>
              </a:rPr>
              <a:t> </a:t>
            </a:r>
            <a:r>
              <a:rPr lang="en-US" dirty="0" err="1">
                <a:latin typeface="Arial" pitchFamily="34" charset="0"/>
                <a:cs typeface="Arial" pitchFamily="34" charset="0"/>
              </a:rPr>
              <a:t>tượng</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tạo</a:t>
            </a:r>
            <a:r>
              <a:rPr lang="en-US" dirty="0">
                <a:latin typeface="Arial" pitchFamily="34" charset="0"/>
                <a:cs typeface="Arial" pitchFamily="34" charset="0"/>
              </a:rPr>
              <a:t>. </a:t>
            </a:r>
            <a:r>
              <a:rPr lang="en-US" dirty="0">
                <a:solidFill>
                  <a:srgbClr val="0000FF"/>
                </a:solidFill>
                <a:latin typeface="Arial" pitchFamily="34" charset="0"/>
                <a:cs typeface="Arial" pitchFamily="34" charset="0"/>
              </a:rPr>
              <a:t>Destructor – </a:t>
            </a:r>
            <a:r>
              <a:rPr lang="en-US" dirty="0" err="1">
                <a:solidFill>
                  <a:srgbClr val="0000FF"/>
                </a:solidFill>
                <a:latin typeface="Arial" pitchFamily="34" charset="0"/>
                <a:cs typeface="Arial" pitchFamily="34" charset="0"/>
              </a:rPr>
              <a:t>được</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gọi</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ngay</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trước</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khi</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một</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đối</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tượng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bị</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thu</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hồi</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xóa</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bỏ</a:t>
            </a:r>
            <a:r>
              <a:rPr lang="en-US" dirty="0">
                <a:solidFill>
                  <a:srgbClr val="0000FF"/>
                </a:solidFill>
                <a:latin typeface="Arial" pitchFamily="34" charset="0"/>
                <a:cs typeface="Arial" pitchFamily="34" charset="0"/>
              </a:rPr>
              <a:t>)</a:t>
            </a:r>
            <a:endParaRPr lang="en-US" dirty="0">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Arial" pitchFamily="34" charset="0"/>
                <a:cs typeface="Arial" pitchFamily="34" charset="0"/>
              </a:rPr>
              <a:t>Destructor</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giá</a:t>
            </a:r>
            <a:r>
              <a:rPr lang="en-US" dirty="0">
                <a:latin typeface="Arial" pitchFamily="34" charset="0"/>
                <a:cs typeface="Arial" pitchFamily="34" charset="0"/>
              </a:rPr>
              <a:t> </a:t>
            </a:r>
            <a:r>
              <a:rPr lang="en-US" dirty="0" err="1">
                <a:latin typeface="Arial" pitchFamily="34" charset="0"/>
                <a:cs typeface="Arial" pitchFamily="34" charset="0"/>
              </a:rPr>
              <a:t>trị</a:t>
            </a:r>
            <a:r>
              <a:rPr lang="en-US" dirty="0">
                <a:latin typeface="Arial" pitchFamily="34" charset="0"/>
                <a:cs typeface="Arial" pitchFamily="34" charset="0"/>
              </a:rPr>
              <a:t> </a:t>
            </a:r>
            <a:r>
              <a:rPr lang="en-US" dirty="0" err="1">
                <a:latin typeface="Arial" pitchFamily="34" charset="0"/>
                <a:cs typeface="Arial" pitchFamily="34" charset="0"/>
              </a:rPr>
              <a:t>trả</a:t>
            </a:r>
            <a:r>
              <a:rPr lang="en-US" dirty="0">
                <a:latin typeface="Arial" pitchFamily="34" charset="0"/>
                <a:cs typeface="Arial" pitchFamily="34" charset="0"/>
              </a:rPr>
              <a:t> </a:t>
            </a:r>
            <a:r>
              <a:rPr lang="en-US" dirty="0" err="1">
                <a:latin typeface="Arial" pitchFamily="34" charset="0"/>
                <a:cs typeface="Arial" pitchFamily="34" charset="0"/>
              </a:rPr>
              <a:t>về</a:t>
            </a:r>
            <a:r>
              <a:rPr lang="en-US" dirty="0">
                <a:latin typeface="Arial" pitchFamily="34" charset="0"/>
                <a:cs typeface="Arial"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30118265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15913728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solidFill>
                  <a:srgbClr val="0000FF"/>
                </a:solidFill>
                <a:latin typeface="Arial" pitchFamily="34" charset="0"/>
                <a:cs typeface="Arial" pitchFamily="34" charset="0"/>
              </a:rPr>
              <a:t>Các phương thức truy vấn (query method)</a:t>
            </a:r>
            <a:r>
              <a:rPr lang="en-US">
                <a:latin typeface="Arial" pitchFamily="34" charset="0"/>
                <a:cs typeface="Arial" pitchFamily="34" charset="0"/>
              </a:rPr>
              <a:t> là các phương thức dùng để hỏi về giá trị của các thành viên dữ liệu của một đối tượng</a:t>
            </a:r>
          </a:p>
          <a:p>
            <a:pPr marL="0" marR="0" indent="0" algn="l" defTabSz="914400" rtl="0" eaLnBrk="1" fontAlgn="auto" latinLnBrk="0" hangingPunct="1">
              <a:lnSpc>
                <a:spcPct val="100000"/>
              </a:lnSpc>
              <a:spcBef>
                <a:spcPts val="0"/>
              </a:spcBef>
              <a:spcAft>
                <a:spcPts val="0"/>
              </a:spcAft>
              <a:buClrTx/>
              <a:buSzTx/>
              <a:buFontTx/>
              <a:buNone/>
              <a:tabLst/>
              <a:defRPr/>
            </a:pPr>
            <a:r>
              <a:rPr lang="en-US"/>
              <a:t>Khi muốn truy xuất dữ liệu private từ các đối tượng thì phải làm thế nào?</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3801488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solidFill>
                  <a:srgbClr val="0000FF"/>
                </a:solidFill>
                <a:latin typeface="Arial" pitchFamily="34" charset="0"/>
                <a:cs typeface="Arial" pitchFamily="34" charset="0"/>
              </a:rPr>
              <a:t>Các phương thức truy vấn (query method)</a:t>
            </a:r>
            <a:r>
              <a:rPr lang="en-US">
                <a:latin typeface="Arial" pitchFamily="34" charset="0"/>
                <a:cs typeface="Arial" pitchFamily="34" charset="0"/>
              </a:rPr>
              <a:t> là các phương thức dùng để hỏi về giá trị của các thành viên dữ liệu của một đối tượng</a:t>
            </a:r>
          </a:p>
          <a:p>
            <a:pPr marL="0" marR="0" indent="0" algn="l" defTabSz="914400" rtl="0" eaLnBrk="1" fontAlgn="auto" latinLnBrk="0" hangingPunct="1">
              <a:lnSpc>
                <a:spcPct val="100000"/>
              </a:lnSpc>
              <a:spcBef>
                <a:spcPts val="0"/>
              </a:spcBef>
              <a:spcAft>
                <a:spcPts val="0"/>
              </a:spcAft>
              <a:buClrTx/>
              <a:buSzTx/>
              <a:buFontTx/>
              <a:buNone/>
              <a:tabLst/>
              <a:defRPr/>
            </a:pPr>
            <a:r>
              <a:rPr lang="en-US"/>
              <a:t>Khi muốn truy xuất dữ liệu private từ các đối tượng thì phải làm thế nào?</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443788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3676424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Ngược lại với truy vấn, các phương thức cập nhật thường thay đổi trạng thái của đối tượng bằng cách sửa đổi một hoặc nhiều thành viên dữ liệu của đối tượng đó</a:t>
            </a:r>
            <a:r>
              <a:rPr lang="en-US">
                <a:solidFill>
                  <a:schemeClr val="tx1">
                    <a:lumMod val="95000"/>
                    <a:lumOff val="5000"/>
                  </a:schemeClr>
                </a:solidFill>
                <a:latin typeface="Arial" pitchFamily="34" charset="0"/>
                <a:cs typeface="Arial" pitchFamily="34" charset="0"/>
              </a:rPr>
              <a:t>.</a:t>
            </a:r>
          </a:p>
          <a:p>
            <a:pPr marL="0" marR="0" indent="0" algn="just" defTabSz="914400" rtl="0" eaLnBrk="1" fontAlgn="auto" latinLnBrk="0" hangingPunct="1">
              <a:lnSpc>
                <a:spcPct val="130000"/>
              </a:lnSpc>
              <a:spcBef>
                <a:spcPts val="300"/>
              </a:spcBef>
              <a:spcAft>
                <a:spcPts val="300"/>
              </a:spcAft>
              <a:buClrTx/>
              <a:buSzTx/>
              <a:buFont typeface="Wingdings" pitchFamily="2" charset="2"/>
              <a:buChar char="v"/>
              <a:tabLst/>
              <a:defRPr/>
            </a:pPr>
            <a:r>
              <a:rPr lang="vi-VN" sz="1200">
                <a:solidFill>
                  <a:schemeClr val="tx1">
                    <a:lumMod val="95000"/>
                    <a:lumOff val="5000"/>
                  </a:schemeClr>
                </a:solidFill>
                <a:latin typeface="Arial" pitchFamily="34" charset="0"/>
                <a:cs typeface="Arial" pitchFamily="34" charset="0"/>
              </a:rPr>
              <a:t>Dạng đơn giản nhất của các phương thức cập nhật là gán một giá trị nào đó cho một thành viên dữ liệu</a:t>
            </a:r>
            <a:r>
              <a:rPr lang="en-US" sz="1200">
                <a:solidFill>
                  <a:schemeClr val="tx1">
                    <a:lumMod val="95000"/>
                    <a:lumOff val="5000"/>
                  </a:schemeClr>
                </a:solidFill>
                <a:latin typeface="Arial" pitchFamily="34" charset="0"/>
                <a:cs typeface="Arial" pitchFamily="34" charset="0"/>
              </a:rPr>
              <a:t>.</a:t>
            </a:r>
            <a:endParaRPr lang="vi-VN" sz="12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extLst>
      <p:ext uri="{BB962C8B-B14F-4D97-AF65-F5344CB8AC3E}">
        <p14:creationId xmlns:p14="http://schemas.microsoft.com/office/powerpoint/2010/main" val="24447778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extLst>
      <p:ext uri="{BB962C8B-B14F-4D97-AF65-F5344CB8AC3E}">
        <p14:creationId xmlns:p14="http://schemas.microsoft.com/office/powerpoint/2010/main" val="717191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extLst>
      <p:ext uri="{BB962C8B-B14F-4D97-AF65-F5344CB8AC3E}">
        <p14:creationId xmlns:p14="http://schemas.microsoft.com/office/powerpoint/2010/main" val="20387164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sz="1200">
              <a:solidFill>
                <a:srgbClr val="0066FF"/>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extLst>
      <p:ext uri="{BB962C8B-B14F-4D97-AF65-F5344CB8AC3E}">
        <p14:creationId xmlns:p14="http://schemas.microsoft.com/office/powerpoint/2010/main" val="1642914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a:t>Cách đặt tên lớp???</a:t>
            </a:r>
          </a:p>
          <a:p>
            <a:pPr>
              <a:buFontTx/>
              <a:buChar char="-"/>
            </a:pPr>
            <a:r>
              <a:rPr lang="en-US"/>
              <a:t>Bên ngoài: </a:t>
            </a:r>
            <a:r>
              <a:rPr lang="en-US" sz="1200"/>
              <a:t>&lt;định nghĩa của các hàm thành phần chưa được định nghĩa bên trong khai báo lớp&gt;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25514191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extLst>
      <p:ext uri="{BB962C8B-B14F-4D97-AF65-F5344CB8AC3E}">
        <p14:creationId xmlns:p14="http://schemas.microsoft.com/office/powerpoint/2010/main" val="14948436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extLst>
      <p:ext uri="{BB962C8B-B14F-4D97-AF65-F5344CB8AC3E}">
        <p14:creationId xmlns:p14="http://schemas.microsoft.com/office/powerpoint/2010/main" val="9582275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extLst>
      <p:ext uri="{BB962C8B-B14F-4D97-AF65-F5344CB8AC3E}">
        <p14:creationId xmlns:p14="http://schemas.microsoft.com/office/powerpoint/2010/main" val="12565142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Phải</a:t>
            </a:r>
            <a:r>
              <a:rPr lang="en-US" baseline="0"/>
              <a:t> khởi gán giá trị cho thành phần static trong file định nghĩa lớp (file .cpp)</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extLst>
      <p:ext uri="{BB962C8B-B14F-4D97-AF65-F5344CB8AC3E}">
        <p14:creationId xmlns:p14="http://schemas.microsoft.com/office/powerpoint/2010/main" val="12646380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extLst>
      <p:ext uri="{BB962C8B-B14F-4D97-AF65-F5344CB8AC3E}">
        <p14:creationId xmlns:p14="http://schemas.microsoft.com/office/powerpoint/2010/main" val="12561929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vi-VN"/>
              <a:t>Phương thức tĩnh hoạt động ít nhiều giống như phương thức toàn cục, ta truy cập phương thức này mà không cần phải tạo bất cứ thể hiện hay đối tượng của lớp chứa phương thức toàn cục. Tuy nhiên, lợi ích của phương thức tĩnh vượt xa phương thức toàn cục vì phương thức tĩnh được bao bọc trong phạm vi của một lớp nơi nó được định nghĩa, do vậy ta sẽ không gặp tình trạng lộn xộn giữa các phương thức trùng tên do chúng được đặt trong namespace.</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extLst>
      <p:ext uri="{BB962C8B-B14F-4D97-AF65-F5344CB8AC3E}">
        <p14:creationId xmlns:p14="http://schemas.microsoft.com/office/powerpoint/2010/main" val="3272749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extLst>
      <p:ext uri="{BB962C8B-B14F-4D97-AF65-F5344CB8AC3E}">
        <p14:creationId xmlns:p14="http://schemas.microsoft.com/office/powerpoint/2010/main" val="33963229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a:solidFill>
                  <a:schemeClr val="tx1"/>
                </a:solidFill>
                <a:latin typeface="+mn-lt"/>
                <a:ea typeface="+mn-ea"/>
                <a:cs typeface="+mn-cs"/>
              </a:rPr>
              <a:t>class HinhTron</a:t>
            </a:r>
          </a:p>
          <a:p>
            <a:r>
              <a:rPr lang="en-US" sz="1200" kern="1200">
                <a:solidFill>
                  <a:schemeClr val="tx1"/>
                </a:solidFill>
                <a:latin typeface="+mn-lt"/>
                <a:ea typeface="+mn-ea"/>
                <a:cs typeface="+mn-cs"/>
              </a:rPr>
              <a:t>{</a:t>
            </a:r>
          </a:p>
          <a:p>
            <a:r>
              <a:rPr lang="en-US" sz="1200" kern="1200">
                <a:solidFill>
                  <a:schemeClr val="tx1"/>
                </a:solidFill>
                <a:latin typeface="+mn-lt"/>
                <a:ea typeface="+mn-ea"/>
                <a:cs typeface="+mn-cs"/>
              </a:rPr>
              <a:t>double r;</a:t>
            </a:r>
          </a:p>
          <a:p>
            <a:r>
              <a:rPr lang="en-US" sz="1200" kern="1200">
                <a:solidFill>
                  <a:schemeClr val="tx1"/>
                </a:solidFill>
                <a:latin typeface="+mn-lt"/>
                <a:ea typeface="+mn-ea"/>
                <a:cs typeface="+mn-cs"/>
              </a:rPr>
              <a:t>static double PI;</a:t>
            </a:r>
          </a:p>
          <a:p>
            <a:r>
              <a:rPr lang="en-US" sz="1200" kern="1200">
                <a:solidFill>
                  <a:schemeClr val="tx1"/>
                </a:solidFill>
                <a:latin typeface="+mn-lt"/>
                <a:ea typeface="+mn-ea"/>
                <a:cs typeface="+mn-cs"/>
              </a:rPr>
              <a:t>public:</a:t>
            </a:r>
          </a:p>
          <a:p>
            <a:r>
              <a:rPr lang="en-US" sz="1200" kern="1200">
                <a:solidFill>
                  <a:schemeClr val="tx1"/>
                </a:solidFill>
                <a:latin typeface="+mn-lt"/>
                <a:ea typeface="+mn-ea"/>
                <a:cs typeface="+mn-cs"/>
              </a:rPr>
              <a:t>HinhTron(void);</a:t>
            </a:r>
          </a:p>
          <a:p>
            <a:r>
              <a:rPr lang="en-US" sz="1200" kern="1200">
                <a:solidFill>
                  <a:schemeClr val="tx1"/>
                </a:solidFill>
                <a:latin typeface="+mn-lt"/>
                <a:ea typeface="+mn-ea"/>
                <a:cs typeface="+mn-cs"/>
              </a:rPr>
              <a:t>double Area();</a:t>
            </a:r>
          </a:p>
          <a:p>
            <a:r>
              <a:rPr lang="en-US" sz="1200" kern="1200">
                <a:solidFill>
                  <a:schemeClr val="tx1"/>
                </a:solidFill>
                <a:latin typeface="+mn-lt"/>
                <a:ea typeface="+mn-ea"/>
                <a:cs typeface="+mn-cs"/>
              </a:rPr>
              <a:t>static double getPI();</a:t>
            </a:r>
          </a:p>
          <a:p>
            <a:r>
              <a:rPr lang="en-US" sz="1200" kern="1200">
                <a:solidFill>
                  <a:schemeClr val="tx1"/>
                </a:solidFill>
                <a:latin typeface="+mn-lt"/>
                <a:ea typeface="+mn-ea"/>
                <a:cs typeface="+mn-cs"/>
              </a:rPr>
              <a:t>~HinhTron(void);</a:t>
            </a:r>
          </a:p>
          <a:p>
            <a:r>
              <a:rPr lang="en-US" sz="1200" kern="1200">
                <a:solidFill>
                  <a:schemeClr val="tx1"/>
                </a:solidFill>
                <a:latin typeface="+mn-lt"/>
                <a:ea typeface="+mn-ea"/>
                <a:cs typeface="+mn-cs"/>
              </a:rPr>
              <a:t>};</a:t>
            </a:r>
          </a:p>
          <a:p>
            <a:pPr eaLnBrk="1" hangingPunct="1">
              <a:buFontTx/>
              <a:buChar char="-"/>
            </a:pPr>
            <a:endParaRPr lang="en-US"/>
          </a:p>
          <a:p>
            <a:r>
              <a:rPr lang="en-US" sz="1200" kern="1200">
                <a:solidFill>
                  <a:schemeClr val="tx1"/>
                </a:solidFill>
                <a:latin typeface="+mn-lt"/>
                <a:ea typeface="+mn-ea"/>
                <a:cs typeface="+mn-cs"/>
              </a:rPr>
              <a:t>void main()</a:t>
            </a:r>
          </a:p>
          <a:p>
            <a:r>
              <a:rPr lang="en-US" sz="1200" kern="1200">
                <a:solidFill>
                  <a:schemeClr val="tx1"/>
                </a:solidFill>
                <a:latin typeface="+mn-lt"/>
                <a:ea typeface="+mn-ea"/>
                <a:cs typeface="+mn-cs"/>
              </a:rPr>
              <a:t>{</a:t>
            </a:r>
          </a:p>
          <a:p>
            <a:r>
              <a:rPr lang="en-US" sz="1200" kern="1200">
                <a:solidFill>
                  <a:schemeClr val="tx1"/>
                </a:solidFill>
                <a:latin typeface="+mn-lt"/>
                <a:ea typeface="+mn-ea"/>
                <a:cs typeface="+mn-cs"/>
              </a:rPr>
              <a:t>cout&lt;&lt;"PI = "&lt;&lt;HinhTron::getPI()&lt;&lt;endl;</a:t>
            </a:r>
          </a:p>
          <a:p>
            <a:r>
              <a:rPr lang="en-US" sz="1200" kern="1200">
                <a:solidFill>
                  <a:schemeClr val="tx1"/>
                </a:solidFill>
                <a:latin typeface="+mn-lt"/>
                <a:ea typeface="+mn-ea"/>
                <a:cs typeface="+mn-cs"/>
              </a:rPr>
              <a:t>HinhTron h1, h2;</a:t>
            </a:r>
          </a:p>
          <a:p>
            <a:r>
              <a:rPr lang="en-US" sz="1200" kern="1200">
                <a:solidFill>
                  <a:schemeClr val="tx1"/>
                </a:solidFill>
                <a:latin typeface="+mn-lt"/>
                <a:ea typeface="+mn-ea"/>
                <a:cs typeface="+mn-cs"/>
              </a:rPr>
              <a:t>cout&lt;&lt;"h1.PI = "&lt;&lt;h1.getPI()&lt;&lt;endl;</a:t>
            </a:r>
          </a:p>
          <a:p>
            <a:r>
              <a:rPr lang="en-US" sz="1200" kern="1200">
                <a:solidFill>
                  <a:schemeClr val="tx1"/>
                </a:solidFill>
                <a:latin typeface="+mn-lt"/>
                <a:ea typeface="+mn-ea"/>
                <a:cs typeface="+mn-cs"/>
              </a:rPr>
              <a:t>cout&lt;&lt;"h2.PI = "&lt;&lt;h1.getPI()&lt;&lt;endl;</a:t>
            </a:r>
          </a:p>
          <a:p>
            <a:r>
              <a:rPr lang="en-US" sz="1200" kern="120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extLst>
      <p:ext uri="{BB962C8B-B14F-4D97-AF65-F5344CB8AC3E}">
        <p14:creationId xmlns:p14="http://schemas.microsoft.com/office/powerpoint/2010/main" val="12473914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extLst>
      <p:ext uri="{BB962C8B-B14F-4D97-AF65-F5344CB8AC3E}">
        <p14:creationId xmlns:p14="http://schemas.microsoft.com/office/powerpoint/2010/main" val="13771647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extLst>
      <p:ext uri="{BB962C8B-B14F-4D97-AF65-F5344CB8AC3E}">
        <p14:creationId xmlns:p14="http://schemas.microsoft.com/office/powerpoint/2010/main" val="3904553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18348872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extLst>
      <p:ext uri="{BB962C8B-B14F-4D97-AF65-F5344CB8AC3E}">
        <p14:creationId xmlns:p14="http://schemas.microsoft.com/office/powerpoint/2010/main" val="2612817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Các thành phần của lớp có thể là thuộc tính hoặc phương thức.</a:t>
            </a: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Một phương thức định nghĩa thi hành trong lớp được ngầm định là hàm inline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3446630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atin typeface="Arial" pitchFamily="34" charset="0"/>
                <a:cs typeface="Arial" pitchFamily="34" charset="0"/>
              </a:rPr>
              <a:t>Việc xác định các thuộc tính của các lớp còn phụ thuộc vào việc sử dụng các đối tượng trong các bài toán/lĩnh vực khác nhau</a:t>
            </a:r>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3636151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529356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13/03/2021</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13/03/2021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13/03/2021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13/03/2021</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13/03/2021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13/03/2021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13/03/2021</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13/03/2021</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13/03/2021</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13/03/2021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13/03/2021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13/03/2021</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br>
              <a:rPr lang="en-US" sz="4800" b="1" dirty="0"/>
            </a:br>
            <a:r>
              <a:rPr lang="en-US" sz="4800" b="1" dirty="0"/>
              <a:t>LỚP VÀ ĐỐI TƯỢNG</a:t>
            </a:r>
            <a:endParaRPr lang="es-ES" sz="4800" b="1" dirty="0">
              <a:solidFill>
                <a:schemeClr val="tx1"/>
              </a:solidFill>
            </a:endParaRPr>
          </a:p>
        </p:txBody>
      </p:sp>
      <p:sp>
        <p:nvSpPr>
          <p:cNvPr id="3" name="Rectangle 3"/>
          <p:cNvSpPr>
            <a:spLocks noGrp="1" noChangeArrowheads="1"/>
          </p:cNvSpPr>
          <p:nvPr>
            <p:ph type="subTitle" idx="1"/>
          </p:nvPr>
        </p:nvSpPr>
        <p:spPr>
          <a:xfrm>
            <a:off x="609600" y="4953000"/>
            <a:ext cx="5410200" cy="533400"/>
          </a:xfrm>
        </p:spPr>
        <p:txBody>
          <a:bodyPr>
            <a:normAutofit lnSpcReduction="10000"/>
          </a:bodyPr>
          <a:lstStyle/>
          <a:p>
            <a:r>
              <a:rPr lang="en-US" b="1" dirty="0">
                <a:solidFill>
                  <a:srgbClr val="0000FF"/>
                </a:solidFill>
                <a:latin typeface="Times New Roman" pitchFamily="18" charset="0"/>
                <a:cs typeface="Times New Roman" pitchFamily="18" charset="0"/>
              </a:rPr>
              <a:t>Khoa Công </a:t>
            </a:r>
            <a:r>
              <a:rPr lang="en-US" b="1" dirty="0" err="1">
                <a:solidFill>
                  <a:srgbClr val="0000FF"/>
                </a:solidFill>
                <a:latin typeface="Times New Roman" pitchFamily="18" charset="0"/>
                <a:cs typeface="Times New Roman" pitchFamily="18" charset="0"/>
              </a:rPr>
              <a:t>nghệ</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phần</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mềm</a:t>
            </a:r>
            <a:endParaRPr lang="vi-VN" b="1" dirty="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Định nghĩa hàm thành phần</a:t>
            </a:r>
          </a:p>
        </p:txBody>
      </p:sp>
      <p:sp>
        <p:nvSpPr>
          <p:cNvPr id="3" name="Content Placeholder 2"/>
          <p:cNvSpPr>
            <a:spLocks noGrp="1"/>
          </p:cNvSpPr>
          <p:nvPr>
            <p:ph idx="1"/>
          </p:nvPr>
        </p:nvSpPr>
        <p:spPr>
          <a:xfrm>
            <a:off x="457200" y="1447800"/>
            <a:ext cx="8382000" cy="5181600"/>
          </a:xfrm>
        </p:spPr>
        <p:txBody>
          <a:bodyPr>
            <a:normAutofit fontScale="92500" lnSpcReduction="10000"/>
          </a:bodyPr>
          <a:lstStyle/>
          <a:p>
            <a:pPr algn="just">
              <a:lnSpc>
                <a:spcPct val="130000"/>
              </a:lnSpc>
              <a:spcBef>
                <a:spcPts val="300"/>
              </a:spcBef>
              <a:spcAft>
                <a:spcPts val="300"/>
              </a:spcAft>
              <a:buFont typeface="Wingdings" pitchFamily="2" charset="2"/>
              <a:buChar char="v"/>
            </a:pPr>
            <a:r>
              <a:rPr lang="en-US">
                <a:solidFill>
                  <a:schemeClr val="tx1">
                    <a:lumMod val="95000"/>
                    <a:lumOff val="5000"/>
                  </a:schemeClr>
                </a:solidFill>
                <a:latin typeface="Arial" pitchFamily="34" charset="0"/>
                <a:cs typeface="Arial" pitchFamily="34" charset="0"/>
              </a:rPr>
              <a:t>Cú pháp đ</a:t>
            </a:r>
            <a:r>
              <a:rPr lang="vi-VN">
                <a:solidFill>
                  <a:schemeClr val="tx1">
                    <a:lumMod val="95000"/>
                    <a:lumOff val="5000"/>
                  </a:schemeClr>
                </a:solidFill>
                <a:latin typeface="Arial" pitchFamily="34" charset="0"/>
                <a:cs typeface="Arial" pitchFamily="34" charset="0"/>
              </a:rPr>
              <a:t>ịnh nghĩa các hàm thành phần ở bên ngoài khai báo lớp:</a:t>
            </a:r>
          </a:p>
          <a:p>
            <a:pPr lvl="1">
              <a:buFont typeface="Wingdings 2" pitchFamily="18" charset="2"/>
              <a:buNone/>
            </a:pPr>
            <a:r>
              <a:rPr lang="en-US">
                <a:solidFill>
                  <a:srgbClr val="0000FF"/>
                </a:solidFill>
              </a:rPr>
              <a:t>&lt;tên kiểu giá trị trả về&gt;</a:t>
            </a:r>
            <a:r>
              <a:rPr lang="en-US"/>
              <a:t> </a:t>
            </a:r>
            <a:r>
              <a:rPr lang="en-US">
                <a:solidFill>
                  <a:srgbClr val="0000FF"/>
                </a:solidFill>
              </a:rPr>
              <a:t>&lt;tên lớp&gt;::&lt;tên hàm&gt;</a:t>
            </a:r>
            <a:r>
              <a:rPr lang="en-US"/>
              <a:t> (&lt;danh sách tham số&gt;) </a:t>
            </a:r>
          </a:p>
          <a:p>
            <a:pPr lvl="1">
              <a:buFont typeface="Wingdings 2" pitchFamily="18" charset="2"/>
              <a:buNone/>
            </a:pPr>
            <a:r>
              <a:rPr lang="en-US"/>
              <a:t>{</a:t>
            </a:r>
          </a:p>
          <a:p>
            <a:pPr lvl="1">
              <a:buFont typeface="Wingdings 2" pitchFamily="18" charset="2"/>
              <a:buNone/>
            </a:pPr>
            <a:r>
              <a:rPr lang="en-US"/>
              <a:t>	&lt;nội dung &gt;</a:t>
            </a:r>
          </a:p>
          <a:p>
            <a:pPr lvl="1">
              <a:buFont typeface="Wingdings 2" pitchFamily="18" charset="2"/>
              <a:buNone/>
            </a:pPr>
            <a:r>
              <a:rPr lang="en-US"/>
              <a:t>}</a:t>
            </a:r>
          </a:p>
          <a:p>
            <a:pPr lvl="1">
              <a:buFont typeface="Wingdings 2" pitchFamily="18" charset="2"/>
              <a:buNone/>
            </a:pPr>
            <a:r>
              <a:rPr lang="en-US">
                <a:solidFill>
                  <a:srgbClr val="FF0000"/>
                </a:solidFill>
              </a:rPr>
              <a:t>Ví dụ:</a:t>
            </a:r>
          </a:p>
          <a:p>
            <a:pPr lvl="1">
              <a:buFont typeface="Wingdings 2" pitchFamily="18" charset="2"/>
              <a:buNone/>
            </a:pPr>
            <a:r>
              <a:rPr lang="en-US">
                <a:solidFill>
                  <a:srgbClr val="0000FF"/>
                </a:solidFill>
              </a:rPr>
              <a:t>void</a:t>
            </a:r>
            <a:r>
              <a:rPr lang="en-US"/>
              <a:t> point</a:t>
            </a:r>
            <a:r>
              <a:rPr lang="en-US">
                <a:solidFill>
                  <a:srgbClr val="FF0303"/>
                </a:solidFill>
              </a:rPr>
              <a:t>::</a:t>
            </a:r>
            <a:r>
              <a:rPr lang="en-US"/>
              <a:t>display() { </a:t>
            </a:r>
          </a:p>
          <a:p>
            <a:pPr lvl="1">
              <a:buFont typeface="Wingdings 2" pitchFamily="18" charset="2"/>
              <a:buNone/>
            </a:pPr>
            <a:r>
              <a:rPr lang="en-US"/>
              <a:t>		//……..</a:t>
            </a:r>
          </a:p>
          <a:p>
            <a:pPr lvl="1">
              <a:buFont typeface="Wingdings 2" pitchFamily="18" charset="2"/>
              <a:buNone/>
            </a:pPr>
            <a:r>
              <a:rPr lang="en-US"/>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Định nghĩa hàm thành phần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8" name="Rectangle 24"/>
          <p:cNvSpPr>
            <a:spLocks noChangeArrowheads="1"/>
          </p:cNvSpPr>
          <p:nvPr/>
        </p:nvSpPr>
        <p:spPr bwMode="auto">
          <a:xfrm>
            <a:off x="685800" y="1371600"/>
            <a:ext cx="5181600" cy="3124200"/>
          </a:xfrm>
          <a:prstGeom prst="rect">
            <a:avLst/>
          </a:prstGeom>
          <a:solidFill>
            <a:srgbClr val="D5E3FF"/>
          </a:solidFill>
          <a:ln w="9525">
            <a:noFill/>
            <a:miter lim="800000"/>
            <a:headEnd/>
            <a:tailEnd/>
          </a:ln>
        </p:spPr>
        <p:txBody>
          <a:bodyPr/>
          <a:lstStyle/>
          <a:p>
            <a:pPr marL="342900" indent="-342900" algn="l">
              <a:spcBef>
                <a:spcPct val="20000"/>
              </a:spcBef>
            </a:pPr>
            <a:r>
              <a:rPr lang="en-US" altLang="zh-TW" sz="2400">
                <a:solidFill>
                  <a:srgbClr val="0000FF"/>
                </a:solidFill>
                <a:latin typeface="Times New Roman" pitchFamily="18" charset="0"/>
                <a:ea typeface="新細明體" pitchFamily="18" charset="-120"/>
              </a:rPr>
              <a:t>class</a:t>
            </a:r>
            <a:r>
              <a:rPr lang="en-US" altLang="zh-TW" sz="2400">
                <a:solidFill>
                  <a:schemeClr val="tx1"/>
                </a:solidFill>
                <a:latin typeface="Times New Roman" pitchFamily="18" charset="0"/>
                <a:ea typeface="新細明體" pitchFamily="18" charset="-120"/>
              </a:rPr>
              <a:t> Rectangle{</a:t>
            </a: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private</a:t>
            </a:r>
            <a:r>
              <a:rPr lang="en-US" altLang="zh-TW" sz="2400">
                <a:solidFill>
                  <a:schemeClr val="tx1"/>
                </a:solidFill>
                <a:latin typeface="Times New Roman" pitchFamily="18" charset="0"/>
                <a:ea typeface="新細明體" pitchFamily="18" charset="-120"/>
              </a:rPr>
              <a:t>:</a:t>
            </a: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int</a:t>
            </a:r>
            <a:r>
              <a:rPr lang="en-US" altLang="zh-TW" sz="2400">
                <a:solidFill>
                  <a:schemeClr val="tx1"/>
                </a:solidFill>
                <a:latin typeface="Times New Roman" pitchFamily="18" charset="0"/>
                <a:ea typeface="新細明體" pitchFamily="18" charset="-120"/>
              </a:rPr>
              <a:t> width, length;</a:t>
            </a: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public</a:t>
            </a:r>
            <a:r>
              <a:rPr lang="en-US" altLang="zh-TW" sz="2400">
                <a:solidFill>
                  <a:schemeClr val="tx1"/>
                </a:solidFill>
                <a:latin typeface="Times New Roman" pitchFamily="18" charset="0"/>
                <a:ea typeface="新細明體" pitchFamily="18" charset="-120"/>
              </a:rPr>
              <a:t>:</a:t>
            </a: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void</a:t>
            </a:r>
            <a:r>
              <a:rPr lang="en-US" altLang="zh-TW" sz="2400">
                <a:solidFill>
                  <a:schemeClr val="tx1"/>
                </a:solidFill>
                <a:latin typeface="Times New Roman" pitchFamily="18" charset="0"/>
                <a:ea typeface="新細明體" pitchFamily="18" charset="-120"/>
              </a:rPr>
              <a:t> set (</a:t>
            </a:r>
            <a:r>
              <a:rPr lang="en-US" altLang="zh-TW" sz="2400">
                <a:solidFill>
                  <a:srgbClr val="0000FF"/>
                </a:solidFill>
                <a:latin typeface="Times New Roman" pitchFamily="18" charset="0"/>
                <a:ea typeface="新細明體" pitchFamily="18" charset="-120"/>
              </a:rPr>
              <a:t>int</a:t>
            </a:r>
            <a:r>
              <a:rPr lang="en-US" altLang="zh-TW" sz="2400">
                <a:solidFill>
                  <a:schemeClr val="tx1"/>
                </a:solidFill>
                <a:latin typeface="Times New Roman" pitchFamily="18" charset="0"/>
                <a:ea typeface="新細明體" pitchFamily="18" charset="-120"/>
              </a:rPr>
              <a:t> w, </a:t>
            </a:r>
            <a:r>
              <a:rPr lang="en-US" altLang="zh-TW" sz="2400">
                <a:solidFill>
                  <a:srgbClr val="0000FF"/>
                </a:solidFill>
                <a:latin typeface="Times New Roman" pitchFamily="18" charset="0"/>
                <a:ea typeface="新細明體" pitchFamily="18" charset="-120"/>
              </a:rPr>
              <a:t>int</a:t>
            </a:r>
            <a:r>
              <a:rPr lang="en-US" altLang="zh-TW" sz="2400">
                <a:solidFill>
                  <a:schemeClr val="tx1"/>
                </a:solidFill>
                <a:latin typeface="Times New Roman" pitchFamily="18" charset="0"/>
                <a:ea typeface="新細明體" pitchFamily="18" charset="-120"/>
              </a:rPr>
              <a:t> l);</a:t>
            </a:r>
          </a:p>
          <a:p>
            <a:pPr marL="342900" indent="-342900" algn="l">
              <a:spcBef>
                <a:spcPct val="20000"/>
              </a:spcBef>
            </a:pPr>
            <a:r>
              <a:rPr lang="en-US" altLang="zh-TW" sz="2400">
                <a:solidFill>
                  <a:schemeClr val="tx1"/>
                </a:solidFill>
                <a:latin typeface="Times New Roman" pitchFamily="18" charset="0"/>
                <a:ea typeface="新細明體" pitchFamily="18" charset="-120"/>
              </a:rPr>
              <a:t>	   </a:t>
            </a:r>
            <a:r>
              <a:rPr lang="en-US" altLang="zh-TW" sz="2400">
                <a:solidFill>
                  <a:srgbClr val="0000FF"/>
                </a:solidFill>
                <a:latin typeface="Times New Roman" pitchFamily="18" charset="0"/>
                <a:ea typeface="新細明體" pitchFamily="18" charset="-120"/>
              </a:rPr>
              <a:t>int</a:t>
            </a:r>
            <a:r>
              <a:rPr lang="en-US" altLang="zh-TW" sz="2400">
                <a:solidFill>
                  <a:schemeClr val="tx1"/>
                </a:solidFill>
                <a:latin typeface="Times New Roman" pitchFamily="18" charset="0"/>
                <a:ea typeface="新細明體" pitchFamily="18" charset="-120"/>
              </a:rPr>
              <a:t> area() { </a:t>
            </a:r>
            <a:r>
              <a:rPr lang="en-US" altLang="zh-TW" sz="2400">
                <a:solidFill>
                  <a:srgbClr val="0000FF"/>
                </a:solidFill>
                <a:latin typeface="Times New Roman" pitchFamily="18" charset="0"/>
                <a:ea typeface="新細明體" pitchFamily="18" charset="-120"/>
              </a:rPr>
              <a:t>return</a:t>
            </a:r>
            <a:r>
              <a:rPr lang="en-US" altLang="zh-TW" sz="2400">
                <a:solidFill>
                  <a:schemeClr val="tx1"/>
                </a:solidFill>
                <a:latin typeface="Times New Roman" pitchFamily="18" charset="0"/>
                <a:ea typeface="新細明體" pitchFamily="18" charset="-120"/>
              </a:rPr>
              <a:t> width*length; }</a:t>
            </a:r>
          </a:p>
          <a:p>
            <a:pPr marL="342900" indent="-342900" algn="l">
              <a:spcBef>
                <a:spcPct val="20000"/>
              </a:spcBef>
            </a:pPr>
            <a:r>
              <a:rPr lang="en-US" altLang="zh-TW" sz="2400">
                <a:solidFill>
                  <a:schemeClr val="tx1"/>
                </a:solidFill>
                <a:latin typeface="Times New Roman" pitchFamily="18" charset="0"/>
                <a:ea typeface="新細明體" pitchFamily="18" charset="-120"/>
              </a:rPr>
              <a:t>};</a:t>
            </a:r>
          </a:p>
        </p:txBody>
      </p:sp>
      <p:sp>
        <p:nvSpPr>
          <p:cNvPr id="9" name="Rectangle 25"/>
          <p:cNvSpPr>
            <a:spLocks noChangeArrowheads="1"/>
          </p:cNvSpPr>
          <p:nvPr/>
        </p:nvSpPr>
        <p:spPr bwMode="auto">
          <a:xfrm>
            <a:off x="3962400" y="4648200"/>
            <a:ext cx="4038600" cy="1905000"/>
          </a:xfrm>
          <a:prstGeom prst="rect">
            <a:avLst/>
          </a:prstGeom>
          <a:solidFill>
            <a:srgbClr val="FFFF99"/>
          </a:solidFill>
          <a:ln w="9525">
            <a:noFill/>
            <a:miter lim="800000"/>
            <a:headEnd/>
            <a:tailEnd/>
          </a:ln>
        </p:spPr>
        <p:txBody>
          <a:bodyPr/>
          <a:lstStyle/>
          <a:p>
            <a:pPr marL="342900" indent="-342900" algn="l">
              <a:spcBef>
                <a:spcPct val="20000"/>
              </a:spcBef>
            </a:pPr>
            <a:r>
              <a:rPr lang="en-US" altLang="zh-TW">
                <a:solidFill>
                  <a:schemeClr val="tx1"/>
                </a:solidFill>
                <a:latin typeface="Times New Roman" pitchFamily="18" charset="0"/>
                <a:ea typeface="新細明體" pitchFamily="18" charset="-120"/>
              </a:rPr>
              <a:t>void Rectangle </a:t>
            </a:r>
            <a:r>
              <a:rPr lang="en-US" altLang="zh-TW" b="1">
                <a:solidFill>
                  <a:schemeClr val="accent2"/>
                </a:solidFill>
                <a:latin typeface="Times New Roman" pitchFamily="18" charset="0"/>
                <a:ea typeface="新細明體" pitchFamily="18" charset="-120"/>
              </a:rPr>
              <a:t>::</a:t>
            </a:r>
            <a:r>
              <a:rPr lang="en-US" altLang="zh-TW">
                <a:solidFill>
                  <a:schemeClr val="tx1"/>
                </a:solidFill>
                <a:latin typeface="Times New Roman" pitchFamily="18" charset="0"/>
                <a:ea typeface="新細明體" pitchFamily="18" charset="-120"/>
              </a:rPr>
              <a:t> set (int w, int l)</a:t>
            </a:r>
          </a:p>
          <a:p>
            <a:pPr marL="342900" indent="-342900" algn="l">
              <a:spcBef>
                <a:spcPct val="20000"/>
              </a:spcBef>
            </a:pPr>
            <a:r>
              <a:rPr lang="en-US" altLang="zh-TW">
                <a:solidFill>
                  <a:schemeClr val="tx1"/>
                </a:solidFill>
                <a:latin typeface="Times New Roman" pitchFamily="18" charset="0"/>
                <a:ea typeface="新細明體" pitchFamily="18" charset="-120"/>
              </a:rPr>
              <a:t>{</a:t>
            </a:r>
          </a:p>
          <a:p>
            <a:pPr marL="342900" indent="-342900" algn="l">
              <a:spcBef>
                <a:spcPct val="20000"/>
              </a:spcBef>
            </a:pPr>
            <a:r>
              <a:rPr lang="en-US" altLang="zh-TW">
                <a:solidFill>
                  <a:schemeClr val="tx1"/>
                </a:solidFill>
                <a:latin typeface="Times New Roman" pitchFamily="18" charset="0"/>
                <a:ea typeface="新細明體" pitchFamily="18" charset="-120"/>
              </a:rPr>
              <a:t>	width = w;</a:t>
            </a:r>
          </a:p>
          <a:p>
            <a:pPr marL="342900" indent="-342900" algn="l">
              <a:spcBef>
                <a:spcPct val="20000"/>
              </a:spcBef>
            </a:pPr>
            <a:r>
              <a:rPr lang="en-US" altLang="zh-TW">
                <a:solidFill>
                  <a:schemeClr val="tx1"/>
                </a:solidFill>
                <a:latin typeface="Times New Roman" pitchFamily="18" charset="0"/>
                <a:ea typeface="新細明體" pitchFamily="18" charset="-120"/>
              </a:rPr>
              <a:t>	length = l;</a:t>
            </a:r>
          </a:p>
          <a:p>
            <a:pPr marL="342900" indent="-342900" algn="l">
              <a:spcBef>
                <a:spcPct val="20000"/>
              </a:spcBef>
            </a:pPr>
            <a:r>
              <a:rPr lang="en-US" altLang="zh-TW">
                <a:solidFill>
                  <a:schemeClr val="tx1"/>
                </a:solidFill>
                <a:latin typeface="Times New Roman" pitchFamily="18" charset="0"/>
                <a:ea typeface="新細明體" pitchFamily="18" charset="-120"/>
              </a:rPr>
              <a:t>}</a:t>
            </a:r>
          </a:p>
        </p:txBody>
      </p:sp>
      <p:grpSp>
        <p:nvGrpSpPr>
          <p:cNvPr id="10" name="Group 26"/>
          <p:cNvGrpSpPr>
            <a:grpSpLocks/>
          </p:cNvGrpSpPr>
          <p:nvPr/>
        </p:nvGrpSpPr>
        <p:grpSpPr bwMode="auto">
          <a:xfrm>
            <a:off x="533400" y="4205287"/>
            <a:ext cx="4800600" cy="1357313"/>
            <a:chOff x="288" y="2448"/>
            <a:chExt cx="2592" cy="855"/>
          </a:xfrm>
        </p:grpSpPr>
        <p:sp>
          <p:nvSpPr>
            <p:cNvPr id="11" name="Text Box 27"/>
            <p:cNvSpPr txBox="1">
              <a:spLocks noChangeArrowheads="1"/>
            </p:cNvSpPr>
            <p:nvPr/>
          </p:nvSpPr>
          <p:spPr bwMode="auto">
            <a:xfrm>
              <a:off x="288" y="3072"/>
              <a:ext cx="492" cy="231"/>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inline</a:t>
              </a:r>
            </a:p>
          </p:txBody>
        </p:sp>
        <p:sp>
          <p:nvSpPr>
            <p:cNvPr id="12" name="Line 28"/>
            <p:cNvSpPr>
              <a:spLocks noChangeShapeType="1"/>
            </p:cNvSpPr>
            <p:nvPr/>
          </p:nvSpPr>
          <p:spPr bwMode="auto">
            <a:xfrm flipV="1">
              <a:off x="624" y="2448"/>
              <a:ext cx="432" cy="576"/>
            </a:xfrm>
            <a:prstGeom prst="line">
              <a:avLst/>
            </a:prstGeom>
            <a:noFill/>
            <a:ln w="38100">
              <a:solidFill>
                <a:schemeClr val="tx1"/>
              </a:solidFill>
              <a:round/>
              <a:headEnd/>
              <a:tailEnd type="triangle" w="med" len="med"/>
            </a:ln>
          </p:spPr>
          <p:txBody>
            <a:bodyPr/>
            <a:lstStyle/>
            <a:p>
              <a:endParaRPr lang="en-US"/>
            </a:p>
          </p:txBody>
        </p:sp>
        <p:sp>
          <p:nvSpPr>
            <p:cNvPr id="13" name="Line 29"/>
            <p:cNvSpPr>
              <a:spLocks noChangeShapeType="1"/>
            </p:cNvSpPr>
            <p:nvPr/>
          </p:nvSpPr>
          <p:spPr bwMode="auto">
            <a:xfrm>
              <a:off x="720" y="2448"/>
              <a:ext cx="2160" cy="0"/>
            </a:xfrm>
            <a:prstGeom prst="line">
              <a:avLst/>
            </a:prstGeom>
            <a:noFill/>
            <a:ln w="38100">
              <a:solidFill>
                <a:schemeClr val="tx1"/>
              </a:solidFill>
              <a:round/>
              <a:headEnd/>
              <a:tailEnd/>
            </a:ln>
          </p:spPr>
          <p:txBody>
            <a:bodyPr/>
            <a:lstStyle/>
            <a:p>
              <a:endParaRPr lang="en-US"/>
            </a:p>
          </p:txBody>
        </p:sp>
      </p:grpSp>
      <p:grpSp>
        <p:nvGrpSpPr>
          <p:cNvPr id="14" name="Group 30"/>
          <p:cNvGrpSpPr>
            <a:grpSpLocks/>
          </p:cNvGrpSpPr>
          <p:nvPr/>
        </p:nvGrpSpPr>
        <p:grpSpPr bwMode="auto">
          <a:xfrm>
            <a:off x="4572000" y="2819401"/>
            <a:ext cx="4419600" cy="3527426"/>
            <a:chOff x="2784" y="1728"/>
            <a:chExt cx="2784" cy="2222"/>
          </a:xfrm>
        </p:grpSpPr>
        <p:sp>
          <p:nvSpPr>
            <p:cNvPr id="15" name="Text Box 31"/>
            <p:cNvSpPr txBox="1">
              <a:spLocks noChangeArrowheads="1"/>
            </p:cNvSpPr>
            <p:nvPr/>
          </p:nvSpPr>
          <p:spPr bwMode="auto">
            <a:xfrm>
              <a:off x="4004" y="1728"/>
              <a:ext cx="892" cy="231"/>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class name</a:t>
              </a:r>
            </a:p>
          </p:txBody>
        </p:sp>
        <p:sp>
          <p:nvSpPr>
            <p:cNvPr id="16" name="Line 32"/>
            <p:cNvSpPr>
              <a:spLocks noChangeShapeType="1"/>
            </p:cNvSpPr>
            <p:nvPr/>
          </p:nvSpPr>
          <p:spPr bwMode="auto">
            <a:xfrm flipH="1">
              <a:off x="3072" y="1920"/>
              <a:ext cx="1152" cy="912"/>
            </a:xfrm>
            <a:prstGeom prst="line">
              <a:avLst/>
            </a:prstGeom>
            <a:noFill/>
            <a:ln w="38100">
              <a:solidFill>
                <a:schemeClr val="tx1"/>
              </a:solidFill>
              <a:round/>
              <a:headEnd/>
              <a:tailEnd type="triangle" w="med" len="med"/>
            </a:ln>
          </p:spPr>
          <p:txBody>
            <a:bodyPr/>
            <a:lstStyle/>
            <a:p>
              <a:endParaRPr lang="en-US"/>
            </a:p>
          </p:txBody>
        </p:sp>
        <p:sp>
          <p:nvSpPr>
            <p:cNvPr id="17" name="AutoShape 33"/>
            <p:cNvSpPr>
              <a:spLocks/>
            </p:cNvSpPr>
            <p:nvPr/>
          </p:nvSpPr>
          <p:spPr bwMode="auto">
            <a:xfrm rot="5400000">
              <a:off x="3024" y="2592"/>
              <a:ext cx="48" cy="528"/>
            </a:xfrm>
            <a:prstGeom prst="leftBrace">
              <a:avLst>
                <a:gd name="adj1" fmla="val 91667"/>
                <a:gd name="adj2" fmla="val 50000"/>
              </a:avLst>
            </a:prstGeom>
            <a:noFill/>
            <a:ln w="38100">
              <a:solidFill>
                <a:schemeClr val="tx1"/>
              </a:solidFill>
              <a:round/>
              <a:headEnd/>
              <a:tailEnd/>
            </a:ln>
          </p:spPr>
          <p:txBody>
            <a:bodyPr wrap="none" anchor="ctr"/>
            <a:lstStyle/>
            <a:p>
              <a:endParaRPr lang="fr-FR"/>
            </a:p>
          </p:txBody>
        </p:sp>
        <p:sp>
          <p:nvSpPr>
            <p:cNvPr id="18" name="Text Box 34"/>
            <p:cNvSpPr txBox="1">
              <a:spLocks noChangeArrowheads="1"/>
            </p:cNvSpPr>
            <p:nvPr/>
          </p:nvSpPr>
          <p:spPr bwMode="auto">
            <a:xfrm>
              <a:off x="3868" y="2160"/>
              <a:ext cx="1700" cy="231"/>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member function name</a:t>
              </a:r>
            </a:p>
          </p:txBody>
        </p:sp>
        <p:sp>
          <p:nvSpPr>
            <p:cNvPr id="19" name="Line 35"/>
            <p:cNvSpPr>
              <a:spLocks noChangeShapeType="1"/>
            </p:cNvSpPr>
            <p:nvPr/>
          </p:nvSpPr>
          <p:spPr bwMode="auto">
            <a:xfrm flipH="1">
              <a:off x="3744" y="2352"/>
              <a:ext cx="720" cy="528"/>
            </a:xfrm>
            <a:prstGeom prst="line">
              <a:avLst/>
            </a:prstGeom>
            <a:noFill/>
            <a:ln w="38100">
              <a:solidFill>
                <a:schemeClr val="tx1"/>
              </a:solidFill>
              <a:round/>
              <a:headEnd/>
              <a:tailEnd type="triangle" w="med" len="med"/>
            </a:ln>
          </p:spPr>
          <p:txBody>
            <a:bodyPr/>
            <a:lstStyle/>
            <a:p>
              <a:endParaRPr lang="en-US"/>
            </a:p>
          </p:txBody>
        </p:sp>
        <p:sp>
          <p:nvSpPr>
            <p:cNvPr id="20" name="Text Box 36"/>
            <p:cNvSpPr txBox="1">
              <a:spLocks noChangeArrowheads="1"/>
            </p:cNvSpPr>
            <p:nvPr/>
          </p:nvSpPr>
          <p:spPr bwMode="auto">
            <a:xfrm>
              <a:off x="3686" y="3719"/>
              <a:ext cx="1156" cy="231"/>
            </a:xfrm>
            <a:prstGeom prst="rect">
              <a:avLst/>
            </a:prstGeom>
            <a:noFill/>
            <a:ln w="9525">
              <a:noFill/>
              <a:miter lim="800000"/>
              <a:headEnd/>
              <a:tailEnd/>
            </a:ln>
          </p:spPr>
          <p:txBody>
            <a:bodyPr wrap="none">
              <a:spAutoFit/>
            </a:bodyPr>
            <a:lstStyle/>
            <a:p>
              <a:pPr algn="l" eaLnBrk="1" hangingPunct="1"/>
              <a:r>
                <a:rPr lang="en-US" altLang="zh-TW" sz="1800" b="1">
                  <a:solidFill>
                    <a:schemeClr val="tx1"/>
                  </a:solidFill>
                  <a:latin typeface="Arial" charset="0"/>
                  <a:ea typeface="新細明體" pitchFamily="18" charset="-120"/>
                </a:rPr>
                <a:t>scope operator</a:t>
              </a:r>
            </a:p>
          </p:txBody>
        </p:sp>
        <p:sp>
          <p:nvSpPr>
            <p:cNvPr id="21" name="Line 37"/>
            <p:cNvSpPr>
              <a:spLocks noChangeShapeType="1"/>
            </p:cNvSpPr>
            <p:nvPr/>
          </p:nvSpPr>
          <p:spPr bwMode="auto">
            <a:xfrm flipH="1" flipV="1">
              <a:off x="3552" y="3120"/>
              <a:ext cx="384" cy="576"/>
            </a:xfrm>
            <a:prstGeom prst="line">
              <a:avLst/>
            </a:prstGeom>
            <a:noFill/>
            <a:ln w="38100">
              <a:solidFill>
                <a:schemeClr val="tx1"/>
              </a:solidFill>
              <a:round/>
              <a:headEnd/>
              <a:tailEnd type="triangle" w="med" len="med"/>
            </a:ln>
          </p:spPr>
          <p:txBody>
            <a:bodyPr/>
            <a:lstStyle/>
            <a:p>
              <a:endParaRPr lang="en-US"/>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strVal val="#ppt_w*0.70"/>
                                          </p:val>
                                        </p:tav>
                                        <p:tav tm="100000">
                                          <p:val>
                                            <p:strVal val="#ppt_w"/>
                                          </p:val>
                                        </p:tav>
                                      </p:tavLst>
                                    </p:anim>
                                    <p:anim calcmode="lin" valueType="num">
                                      <p:cBhvr>
                                        <p:cTn id="13" dur="500" fill="hold"/>
                                        <p:tgtEl>
                                          <p:spTgt spid="9"/>
                                        </p:tgtEl>
                                        <p:attrNameLst>
                                          <p:attrName>ppt_h</p:attrName>
                                        </p:attrNameLst>
                                      </p:cBhvr>
                                      <p:tavLst>
                                        <p:tav tm="0">
                                          <p:val>
                                            <p:strVal val="#ppt_h"/>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lớp Time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8" name="Rectangle 6"/>
          <p:cNvSpPr>
            <a:spLocks noGrp="1" noChangeArrowheads="1"/>
          </p:cNvSpPr>
          <p:nvPr>
            <p:ph idx="1"/>
          </p:nvPr>
        </p:nvSpPr>
        <p:spPr>
          <a:xfrm>
            <a:off x="381000" y="1423988"/>
            <a:ext cx="8382000" cy="5053012"/>
          </a:xfrm>
          <a:noFill/>
        </p:spPr>
        <p:txBody>
          <a:bodyPr lIns="92075" tIns="46038" rIns="92075" bIns="46038">
            <a:noAutofit/>
          </a:bodyPr>
          <a:lstStyle/>
          <a:p>
            <a:pPr>
              <a:buFontTx/>
              <a:buNone/>
            </a:pPr>
            <a:r>
              <a:rPr lang="en-US" altLang="zh-TW" sz="2400" b="1">
                <a:solidFill>
                  <a:srgbClr val="0000FF"/>
                </a:solidFill>
                <a:ea typeface="新細明體" pitchFamily="18" charset="-120"/>
              </a:rPr>
              <a:t>class</a:t>
            </a:r>
            <a:r>
              <a:rPr lang="en-US" altLang="zh-TW" sz="2400" b="1">
                <a:ea typeface="新細明體" pitchFamily="18" charset="-120"/>
              </a:rPr>
              <a:t>  Time </a:t>
            </a:r>
            <a:r>
              <a:rPr lang="en-US" altLang="zh-TW" sz="2400" b="1">
                <a:solidFill>
                  <a:srgbClr val="FF0000"/>
                </a:solidFill>
                <a:ea typeface="新細明體" pitchFamily="18" charset="-120"/>
              </a:rPr>
              <a:t>{</a:t>
            </a:r>
          </a:p>
          <a:p>
            <a:pPr>
              <a:buFontTx/>
              <a:buNone/>
            </a:pPr>
            <a:r>
              <a:rPr lang="en-US" altLang="zh-TW" sz="2400" b="1">
                <a:ea typeface="新細明體" pitchFamily="18" charset="-120"/>
              </a:rPr>
              <a:t>  </a:t>
            </a:r>
            <a:r>
              <a:rPr lang="en-US" altLang="zh-TW" sz="2400" b="1">
                <a:solidFill>
                  <a:srgbClr val="0000FF"/>
                </a:solidFill>
                <a:ea typeface="新細明體" pitchFamily="18" charset="-120"/>
              </a:rPr>
              <a:t>public</a:t>
            </a:r>
            <a:r>
              <a:rPr lang="en-US" altLang="zh-TW" sz="2400" b="1">
                <a:ea typeface="新細明體" pitchFamily="18" charset="-120"/>
              </a:rPr>
              <a:t>: 				</a:t>
            </a:r>
            <a:endParaRPr lang="en-US" altLang="zh-TW" sz="1600" b="1">
              <a:ea typeface="新細明體" pitchFamily="18" charset="-120"/>
            </a:endParaRPr>
          </a:p>
          <a:p>
            <a:pPr>
              <a:buFontTx/>
              <a:buNone/>
            </a:pPr>
            <a:r>
              <a:rPr lang="en-US" altLang="zh-TW" sz="2400" b="1">
                <a:ea typeface="新細明體" pitchFamily="18" charset="-120"/>
              </a:rPr>
              <a:t>	</a:t>
            </a:r>
            <a:r>
              <a:rPr lang="en-US" altLang="zh-TW" sz="2400" b="1">
                <a:solidFill>
                  <a:srgbClr val="0000FF"/>
                </a:solidFill>
                <a:ea typeface="新細明體" pitchFamily="18" charset="-120"/>
              </a:rPr>
              <a:t>void</a:t>
            </a:r>
            <a:r>
              <a:rPr lang="en-US" altLang="zh-TW" sz="2400" b="1">
                <a:ea typeface="新細明體" pitchFamily="18" charset="-120"/>
              </a:rPr>
              <a:t> Set (int  hours , int  minutes , int  seconds);</a:t>
            </a:r>
          </a:p>
          <a:p>
            <a:pPr>
              <a:buFontTx/>
              <a:buNone/>
            </a:pPr>
            <a:r>
              <a:rPr lang="en-US" altLang="zh-TW" sz="2400" b="1">
                <a:ea typeface="新細明體" pitchFamily="18" charset="-120"/>
              </a:rPr>
              <a:t>	</a:t>
            </a:r>
            <a:r>
              <a:rPr lang="en-US" altLang="zh-TW" sz="2400" b="1">
                <a:solidFill>
                  <a:srgbClr val="0000FF"/>
                </a:solidFill>
                <a:ea typeface="新細明體" pitchFamily="18" charset="-120"/>
              </a:rPr>
              <a:t>void</a:t>
            </a:r>
            <a:r>
              <a:rPr lang="en-US" altLang="zh-TW" sz="2400" b="1">
                <a:ea typeface="新細明體" pitchFamily="18" charset="-120"/>
              </a:rPr>
              <a:t>	 Increment ( );</a:t>
            </a:r>
          </a:p>
          <a:p>
            <a:pPr>
              <a:buFontTx/>
              <a:buNone/>
            </a:pPr>
            <a:r>
              <a:rPr lang="en-US" altLang="zh-TW" sz="2400" b="1">
                <a:ea typeface="新細明體" pitchFamily="18" charset="-120"/>
              </a:rPr>
              <a:t>	</a:t>
            </a:r>
            <a:r>
              <a:rPr lang="en-US" altLang="zh-TW" sz="2400" b="1">
                <a:solidFill>
                  <a:srgbClr val="0000FF"/>
                </a:solidFill>
                <a:ea typeface="新細明體" pitchFamily="18" charset="-120"/>
              </a:rPr>
              <a:t>void</a:t>
            </a:r>
            <a:r>
              <a:rPr lang="en-US" altLang="zh-TW" sz="2400" b="1">
                <a:ea typeface="新細明體" pitchFamily="18" charset="-120"/>
              </a:rPr>
              <a:t>	 Write ( )  const;</a:t>
            </a:r>
          </a:p>
          <a:p>
            <a:pPr>
              <a:buFontTx/>
              <a:buNone/>
            </a:pPr>
            <a:r>
              <a:rPr lang="en-US" altLang="zh-TW" sz="2400" b="1">
                <a:ea typeface="新細明體" pitchFamily="18" charset="-120"/>
              </a:rPr>
              <a:t>	Time (</a:t>
            </a:r>
            <a:r>
              <a:rPr lang="en-US" altLang="zh-TW" sz="2400" b="1">
                <a:solidFill>
                  <a:srgbClr val="0000FF"/>
                </a:solidFill>
                <a:ea typeface="新細明體" pitchFamily="18" charset="-120"/>
              </a:rPr>
              <a:t>int</a:t>
            </a:r>
            <a:r>
              <a:rPr lang="en-US" altLang="zh-TW" sz="2400" b="1">
                <a:ea typeface="新細明體" pitchFamily="18" charset="-120"/>
              </a:rPr>
              <a:t>  initHrs, </a:t>
            </a:r>
            <a:r>
              <a:rPr lang="en-US" altLang="zh-TW" sz="2400" b="1">
                <a:solidFill>
                  <a:srgbClr val="0000FF"/>
                </a:solidFill>
                <a:ea typeface="新細明體" pitchFamily="18" charset="-120"/>
              </a:rPr>
              <a:t>int</a:t>
            </a:r>
            <a:r>
              <a:rPr lang="en-US" altLang="zh-TW" sz="2400" b="1">
                <a:ea typeface="新細明體" pitchFamily="18" charset="-120"/>
              </a:rPr>
              <a:t>  initMins,  </a:t>
            </a:r>
            <a:r>
              <a:rPr lang="en-US" altLang="zh-TW" sz="2400" b="1">
                <a:solidFill>
                  <a:srgbClr val="0000FF"/>
                </a:solidFill>
                <a:ea typeface="新細明體" pitchFamily="18" charset="-120"/>
              </a:rPr>
              <a:t>int</a:t>
            </a:r>
            <a:r>
              <a:rPr lang="en-US" altLang="zh-TW" sz="2400" b="1">
                <a:ea typeface="新細明體" pitchFamily="18" charset="-120"/>
              </a:rPr>
              <a:t>  initSecs ); </a:t>
            </a:r>
            <a:r>
              <a:rPr lang="en-US" altLang="zh-TW" sz="2400" b="1" i="1">
                <a:ea typeface="新細明體" pitchFamily="18" charset="-120"/>
              </a:rPr>
              <a:t>//constructor</a:t>
            </a:r>
            <a:r>
              <a:rPr lang="en-US" altLang="zh-TW" sz="2400" b="1">
                <a:ea typeface="新細明體" pitchFamily="18" charset="-120"/>
              </a:rPr>
              <a:t> </a:t>
            </a:r>
          </a:p>
          <a:p>
            <a:pPr>
              <a:buFontTx/>
              <a:buNone/>
            </a:pPr>
            <a:r>
              <a:rPr lang="en-US" altLang="zh-TW" sz="2400" b="1">
                <a:ea typeface="新細明體" pitchFamily="18" charset="-120"/>
              </a:rPr>
              <a:t>	Time ( ); 			                      </a:t>
            </a:r>
            <a:r>
              <a:rPr lang="en-US" altLang="zh-TW" sz="2400" b="1" i="1">
                <a:ea typeface="新細明體" pitchFamily="18" charset="-120"/>
              </a:rPr>
              <a:t>//default constructor</a:t>
            </a:r>
            <a:endParaRPr lang="en-US" altLang="zh-TW" sz="1600" b="1">
              <a:ea typeface="新細明體" pitchFamily="18" charset="-120"/>
            </a:endParaRPr>
          </a:p>
          <a:p>
            <a:pPr>
              <a:buFontTx/>
              <a:buNone/>
            </a:pPr>
            <a:r>
              <a:rPr lang="en-US" altLang="zh-TW" sz="2400" b="1">
                <a:ea typeface="新細明體" pitchFamily="18" charset="-120"/>
              </a:rPr>
              <a:t>  </a:t>
            </a:r>
            <a:r>
              <a:rPr lang="en-US" altLang="zh-TW" sz="2400" b="1">
                <a:solidFill>
                  <a:srgbClr val="0000FF"/>
                </a:solidFill>
                <a:ea typeface="新細明體" pitchFamily="18" charset="-120"/>
              </a:rPr>
              <a:t>private</a:t>
            </a:r>
            <a:r>
              <a:rPr lang="en-US" altLang="zh-TW" sz="2400" b="1">
                <a:ea typeface="新細明體" pitchFamily="18" charset="-120"/>
              </a:rPr>
              <a:t>:</a:t>
            </a:r>
            <a:endParaRPr lang="en-US" altLang="zh-TW" sz="1600" b="1">
              <a:ea typeface="新細明體" pitchFamily="18" charset="-120"/>
            </a:endParaRPr>
          </a:p>
          <a:p>
            <a:pPr>
              <a:spcBef>
                <a:spcPts val="0"/>
              </a:spcBef>
              <a:buFontTx/>
              <a:buNone/>
            </a:pPr>
            <a:r>
              <a:rPr lang="en-US" altLang="zh-TW" sz="2400" b="1">
                <a:ea typeface="新細明體" pitchFamily="18" charset="-120"/>
              </a:rPr>
              <a:t>	</a:t>
            </a:r>
            <a:r>
              <a:rPr lang="en-US" altLang="zh-TW" sz="2400" b="1">
                <a:solidFill>
                  <a:srgbClr val="0000FF"/>
                </a:solidFill>
                <a:ea typeface="新細明體" pitchFamily="18" charset="-120"/>
              </a:rPr>
              <a:t>int</a:t>
            </a:r>
            <a:r>
              <a:rPr lang="en-US" altLang="zh-TW" sz="2400" b="1">
                <a:ea typeface="新細明體" pitchFamily="18" charset="-120"/>
              </a:rPr>
              <a:t>             hrs;       </a:t>
            </a:r>
          </a:p>
          <a:p>
            <a:pPr>
              <a:spcBef>
                <a:spcPts val="0"/>
              </a:spcBef>
              <a:buFontTx/>
              <a:buNone/>
            </a:pPr>
            <a:r>
              <a:rPr lang="en-US" altLang="zh-TW" sz="2400" b="1">
                <a:ea typeface="新細明體" pitchFamily="18" charset="-120"/>
              </a:rPr>
              <a:t>	</a:t>
            </a:r>
            <a:r>
              <a:rPr lang="en-US" altLang="zh-TW" sz="2400" b="1">
                <a:solidFill>
                  <a:srgbClr val="0000FF"/>
                </a:solidFill>
                <a:ea typeface="新細明體" pitchFamily="18" charset="-120"/>
              </a:rPr>
              <a:t>int</a:t>
            </a:r>
            <a:r>
              <a:rPr lang="en-US" altLang="zh-TW" sz="2400" b="1">
                <a:ea typeface="新細明體" pitchFamily="18" charset="-120"/>
              </a:rPr>
              <a:t>             mins;</a:t>
            </a:r>
          </a:p>
          <a:p>
            <a:pPr>
              <a:spcBef>
                <a:spcPts val="0"/>
              </a:spcBef>
              <a:buFontTx/>
              <a:buNone/>
            </a:pPr>
            <a:r>
              <a:rPr lang="en-US" altLang="zh-TW" sz="2400" b="1">
                <a:ea typeface="新細明體" pitchFamily="18" charset="-120"/>
              </a:rPr>
              <a:t>	</a:t>
            </a:r>
            <a:r>
              <a:rPr lang="en-US" altLang="zh-TW" sz="2400" b="1">
                <a:solidFill>
                  <a:srgbClr val="0000FF"/>
                </a:solidFill>
                <a:ea typeface="新細明體" pitchFamily="18" charset="-120"/>
              </a:rPr>
              <a:t>int</a:t>
            </a:r>
            <a:r>
              <a:rPr lang="en-US" altLang="zh-TW" sz="2400" b="1">
                <a:ea typeface="新細明體" pitchFamily="18" charset="-120"/>
              </a:rPr>
              <a:t>	         secs;</a:t>
            </a:r>
          </a:p>
          <a:p>
            <a:pPr>
              <a:buFontTx/>
              <a:buNone/>
            </a:pPr>
            <a:r>
              <a:rPr lang="en-US" altLang="zh-TW" sz="2400" b="1">
                <a:solidFill>
                  <a:srgbClr val="FF0000"/>
                </a:solidFill>
                <a:ea typeface="新細明體" pitchFamily="18" charset="-120"/>
              </a:rPr>
              <a:t>} ;</a:t>
            </a:r>
            <a:endParaRPr lang="en-US" altLang="zh-TW" sz="2400" b="1" i="1">
              <a:solidFill>
                <a:srgbClr val="FF0000"/>
              </a:solidFill>
              <a:ea typeface="新細明體" pitchFamily="18" charset="-120"/>
            </a:endParaRPr>
          </a:p>
        </p:txBody>
      </p:sp>
    </p:spTree>
    <p:extLst>
      <p:ext uri="{BB962C8B-B14F-4D97-AF65-F5344CB8AC3E}">
        <p14:creationId xmlns:p14="http://schemas.microsoft.com/office/powerpoint/2010/main" val="1029817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lớp Time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8" name="Oval 6"/>
          <p:cNvSpPr>
            <a:spLocks noChangeArrowheads="1"/>
          </p:cNvSpPr>
          <p:nvPr/>
        </p:nvSpPr>
        <p:spPr bwMode="auto">
          <a:xfrm>
            <a:off x="2557463" y="2170113"/>
            <a:ext cx="3913187" cy="3949700"/>
          </a:xfrm>
          <a:prstGeom prst="ellipse">
            <a:avLst/>
          </a:prstGeom>
          <a:solidFill>
            <a:schemeClr val="accent1"/>
          </a:solidFill>
          <a:ln w="12700">
            <a:solidFill>
              <a:schemeClr val="tx1"/>
            </a:solidFill>
            <a:round/>
            <a:headEnd/>
            <a:tailEnd/>
          </a:ln>
        </p:spPr>
        <p:txBody>
          <a:bodyPr wrap="none" anchor="ctr"/>
          <a:lstStyle/>
          <a:p>
            <a:endParaRPr lang="fr-FR"/>
          </a:p>
        </p:txBody>
      </p:sp>
      <p:sp>
        <p:nvSpPr>
          <p:cNvPr id="9" name="Oval 7"/>
          <p:cNvSpPr>
            <a:spLocks noChangeArrowheads="1"/>
          </p:cNvSpPr>
          <p:nvPr/>
        </p:nvSpPr>
        <p:spPr bwMode="auto">
          <a:xfrm>
            <a:off x="2139950" y="2674938"/>
            <a:ext cx="1825625" cy="407987"/>
          </a:xfrm>
          <a:prstGeom prst="ellipse">
            <a:avLst/>
          </a:prstGeom>
          <a:solidFill>
            <a:srgbClr val="FFFFFF"/>
          </a:solidFill>
          <a:ln w="12700">
            <a:solidFill>
              <a:schemeClr val="tx1"/>
            </a:solidFill>
            <a:round/>
            <a:headEnd/>
            <a:tailEnd/>
          </a:ln>
        </p:spPr>
        <p:txBody>
          <a:bodyPr wrap="none" anchor="ctr"/>
          <a:lstStyle/>
          <a:p>
            <a:endParaRPr lang="fr-FR"/>
          </a:p>
        </p:txBody>
      </p:sp>
      <p:sp>
        <p:nvSpPr>
          <p:cNvPr id="10" name="Oval 8"/>
          <p:cNvSpPr>
            <a:spLocks noChangeArrowheads="1"/>
          </p:cNvSpPr>
          <p:nvPr/>
        </p:nvSpPr>
        <p:spPr bwMode="auto">
          <a:xfrm>
            <a:off x="2139950" y="3856038"/>
            <a:ext cx="1825625" cy="409575"/>
          </a:xfrm>
          <a:prstGeom prst="ellipse">
            <a:avLst/>
          </a:prstGeom>
          <a:solidFill>
            <a:srgbClr val="FFFFFF"/>
          </a:solidFill>
          <a:ln w="12700">
            <a:solidFill>
              <a:schemeClr val="tx1"/>
            </a:solidFill>
            <a:round/>
            <a:headEnd/>
            <a:tailEnd/>
          </a:ln>
        </p:spPr>
        <p:txBody>
          <a:bodyPr wrap="none" anchor="ctr"/>
          <a:lstStyle/>
          <a:p>
            <a:endParaRPr lang="fr-FR"/>
          </a:p>
        </p:txBody>
      </p:sp>
      <p:sp>
        <p:nvSpPr>
          <p:cNvPr id="11" name="Oval 9"/>
          <p:cNvSpPr>
            <a:spLocks noChangeArrowheads="1"/>
          </p:cNvSpPr>
          <p:nvPr/>
        </p:nvSpPr>
        <p:spPr bwMode="auto">
          <a:xfrm>
            <a:off x="2139950" y="4530725"/>
            <a:ext cx="1825625" cy="407988"/>
          </a:xfrm>
          <a:prstGeom prst="ellipse">
            <a:avLst/>
          </a:prstGeom>
          <a:solidFill>
            <a:srgbClr val="FFFFFF"/>
          </a:solidFill>
          <a:ln w="12700">
            <a:solidFill>
              <a:schemeClr val="tx1"/>
            </a:solidFill>
            <a:round/>
            <a:headEnd/>
            <a:tailEnd/>
          </a:ln>
        </p:spPr>
        <p:txBody>
          <a:bodyPr wrap="none" anchor="ctr"/>
          <a:lstStyle/>
          <a:p>
            <a:endParaRPr lang="fr-FR"/>
          </a:p>
        </p:txBody>
      </p:sp>
      <p:sp>
        <p:nvSpPr>
          <p:cNvPr id="12" name="Oval 10"/>
          <p:cNvSpPr>
            <a:spLocks noChangeArrowheads="1"/>
          </p:cNvSpPr>
          <p:nvPr/>
        </p:nvSpPr>
        <p:spPr bwMode="auto">
          <a:xfrm>
            <a:off x="2139950" y="5119688"/>
            <a:ext cx="1825625" cy="411162"/>
          </a:xfrm>
          <a:prstGeom prst="ellipse">
            <a:avLst/>
          </a:prstGeom>
          <a:solidFill>
            <a:srgbClr val="FFFFFF"/>
          </a:solidFill>
          <a:ln w="12700">
            <a:solidFill>
              <a:schemeClr val="tx1"/>
            </a:solidFill>
            <a:round/>
            <a:headEnd/>
            <a:tailEnd/>
          </a:ln>
        </p:spPr>
        <p:txBody>
          <a:bodyPr wrap="none" anchor="ctr"/>
          <a:lstStyle/>
          <a:p>
            <a:endParaRPr lang="fr-FR"/>
          </a:p>
        </p:txBody>
      </p:sp>
      <p:sp>
        <p:nvSpPr>
          <p:cNvPr id="13" name="Oval 11"/>
          <p:cNvSpPr>
            <a:spLocks noChangeArrowheads="1"/>
          </p:cNvSpPr>
          <p:nvPr/>
        </p:nvSpPr>
        <p:spPr bwMode="auto">
          <a:xfrm>
            <a:off x="2139950" y="3267075"/>
            <a:ext cx="1825625" cy="407988"/>
          </a:xfrm>
          <a:prstGeom prst="ellipse">
            <a:avLst/>
          </a:prstGeom>
          <a:solidFill>
            <a:srgbClr val="FFFFFF"/>
          </a:solidFill>
          <a:ln w="12700">
            <a:solidFill>
              <a:schemeClr val="tx1"/>
            </a:solidFill>
            <a:round/>
            <a:headEnd/>
            <a:tailEnd/>
          </a:ln>
        </p:spPr>
        <p:txBody>
          <a:bodyPr wrap="none" anchor="ctr"/>
          <a:lstStyle/>
          <a:p>
            <a:endParaRPr lang="fr-FR"/>
          </a:p>
        </p:txBody>
      </p:sp>
      <p:sp>
        <p:nvSpPr>
          <p:cNvPr id="14" name="Rectangle 12"/>
          <p:cNvSpPr>
            <a:spLocks noChangeArrowheads="1"/>
          </p:cNvSpPr>
          <p:nvPr/>
        </p:nvSpPr>
        <p:spPr bwMode="auto">
          <a:xfrm>
            <a:off x="4395788" y="3182938"/>
            <a:ext cx="1573212" cy="2179637"/>
          </a:xfrm>
          <a:prstGeom prst="rect">
            <a:avLst/>
          </a:prstGeom>
          <a:solidFill>
            <a:srgbClr val="FFFF99"/>
          </a:solidFill>
          <a:ln w="12700">
            <a:solidFill>
              <a:schemeClr val="tx1"/>
            </a:solidFill>
            <a:miter lim="800000"/>
            <a:headEnd/>
            <a:tailEnd/>
          </a:ln>
        </p:spPr>
        <p:txBody>
          <a:bodyPr wrap="none" anchor="ctr"/>
          <a:lstStyle/>
          <a:p>
            <a:endParaRPr lang="fr-FR"/>
          </a:p>
        </p:txBody>
      </p:sp>
      <p:sp>
        <p:nvSpPr>
          <p:cNvPr id="15" name="Rectangle 13"/>
          <p:cNvSpPr>
            <a:spLocks noChangeArrowheads="1"/>
          </p:cNvSpPr>
          <p:nvPr/>
        </p:nvSpPr>
        <p:spPr bwMode="auto">
          <a:xfrm>
            <a:off x="4370388" y="3149600"/>
            <a:ext cx="1460500" cy="1892300"/>
          </a:xfrm>
          <a:prstGeom prst="rect">
            <a:avLst/>
          </a:prstGeom>
          <a:noFill/>
          <a:ln w="9525">
            <a:noFill/>
            <a:miter lim="800000"/>
            <a:headEnd/>
            <a:tailEnd/>
          </a:ln>
        </p:spPr>
        <p:txBody>
          <a:bodyPr wrap="none" lIns="92075" tIns="46038" rIns="92075" bIns="46038">
            <a:spAutoFit/>
          </a:bodyPr>
          <a:lstStyle/>
          <a:p>
            <a:pPr algn="l"/>
            <a:r>
              <a:rPr lang="en-US" altLang="zh-TW" sz="1800" b="1">
                <a:solidFill>
                  <a:schemeClr val="tx1"/>
                </a:solidFill>
                <a:latin typeface="Times New Roman" pitchFamily="18" charset="0"/>
                <a:ea typeface="新細明體" pitchFamily="18" charset="-120"/>
              </a:rPr>
              <a:t>Private data:</a:t>
            </a:r>
          </a:p>
          <a:p>
            <a:pPr algn="l"/>
            <a:endParaRPr lang="en-US" altLang="zh-TW" sz="1000" b="1">
              <a:solidFill>
                <a:schemeClr val="tx1"/>
              </a:solidFill>
              <a:latin typeface="Times New Roman" pitchFamily="18" charset="0"/>
              <a:ea typeface="新細明體" pitchFamily="18" charset="-120"/>
            </a:endParaRPr>
          </a:p>
          <a:p>
            <a:pPr algn="l"/>
            <a:r>
              <a:rPr lang="en-US" altLang="zh-TW" sz="1800" b="1">
                <a:solidFill>
                  <a:schemeClr val="tx1"/>
                </a:solidFill>
                <a:latin typeface="Times New Roman" pitchFamily="18" charset="0"/>
                <a:ea typeface="新細明體" pitchFamily="18" charset="-120"/>
              </a:rPr>
              <a:t>hrs</a:t>
            </a:r>
          </a:p>
          <a:p>
            <a:pPr algn="l"/>
            <a:endParaRPr lang="en-US" altLang="zh-TW" sz="1800" b="1">
              <a:solidFill>
                <a:schemeClr val="tx1"/>
              </a:solidFill>
              <a:latin typeface="Times New Roman" pitchFamily="18" charset="0"/>
              <a:ea typeface="新細明體" pitchFamily="18" charset="-120"/>
            </a:endParaRPr>
          </a:p>
          <a:p>
            <a:pPr algn="l"/>
            <a:r>
              <a:rPr lang="en-US" altLang="zh-TW" sz="1800" b="1">
                <a:solidFill>
                  <a:schemeClr val="tx1"/>
                </a:solidFill>
                <a:latin typeface="Times New Roman" pitchFamily="18" charset="0"/>
                <a:ea typeface="新細明體" pitchFamily="18" charset="-120"/>
              </a:rPr>
              <a:t>mins</a:t>
            </a:r>
          </a:p>
          <a:p>
            <a:pPr algn="l"/>
            <a:endParaRPr lang="en-US" altLang="zh-TW" sz="1800" b="1">
              <a:solidFill>
                <a:schemeClr val="tx1"/>
              </a:solidFill>
              <a:latin typeface="Times New Roman" pitchFamily="18" charset="0"/>
              <a:ea typeface="新細明體" pitchFamily="18" charset="-120"/>
            </a:endParaRPr>
          </a:p>
          <a:p>
            <a:pPr algn="l"/>
            <a:r>
              <a:rPr lang="en-US" altLang="zh-TW" sz="1800" b="1">
                <a:solidFill>
                  <a:schemeClr val="tx1"/>
                </a:solidFill>
                <a:latin typeface="Times New Roman" pitchFamily="18" charset="0"/>
                <a:ea typeface="新細明體" pitchFamily="18" charset="-120"/>
              </a:rPr>
              <a:t>secs</a:t>
            </a:r>
          </a:p>
        </p:txBody>
      </p:sp>
      <p:sp>
        <p:nvSpPr>
          <p:cNvPr id="16" name="Rectangle 14"/>
          <p:cNvSpPr>
            <a:spLocks noChangeArrowheads="1"/>
          </p:cNvSpPr>
          <p:nvPr/>
        </p:nvSpPr>
        <p:spPr bwMode="auto">
          <a:xfrm>
            <a:off x="2617788" y="2703513"/>
            <a:ext cx="522287"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Set</a:t>
            </a:r>
          </a:p>
        </p:txBody>
      </p:sp>
      <p:sp>
        <p:nvSpPr>
          <p:cNvPr id="17" name="Rectangle 15"/>
          <p:cNvSpPr>
            <a:spLocks noChangeArrowheads="1"/>
          </p:cNvSpPr>
          <p:nvPr/>
        </p:nvSpPr>
        <p:spPr bwMode="auto">
          <a:xfrm>
            <a:off x="2282825" y="3292475"/>
            <a:ext cx="1311275"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Increment</a:t>
            </a:r>
          </a:p>
        </p:txBody>
      </p:sp>
      <p:sp>
        <p:nvSpPr>
          <p:cNvPr id="18" name="Rectangle 16"/>
          <p:cNvSpPr>
            <a:spLocks noChangeArrowheads="1"/>
          </p:cNvSpPr>
          <p:nvPr/>
        </p:nvSpPr>
        <p:spPr bwMode="auto">
          <a:xfrm>
            <a:off x="2533650" y="3884613"/>
            <a:ext cx="817563"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Write</a:t>
            </a:r>
          </a:p>
        </p:txBody>
      </p:sp>
      <p:sp>
        <p:nvSpPr>
          <p:cNvPr id="19" name="Rectangle 17"/>
          <p:cNvSpPr>
            <a:spLocks noChangeArrowheads="1"/>
          </p:cNvSpPr>
          <p:nvPr/>
        </p:nvSpPr>
        <p:spPr bwMode="auto">
          <a:xfrm>
            <a:off x="2366963" y="4557713"/>
            <a:ext cx="938212" cy="396875"/>
          </a:xfrm>
          <a:prstGeom prst="rect">
            <a:avLst/>
          </a:prstGeom>
          <a:noFill/>
          <a:ln w="9525">
            <a:noFill/>
            <a:miter lim="800000"/>
            <a:headEnd/>
            <a:tailEnd/>
          </a:ln>
        </p:spPr>
        <p:txBody>
          <a:bodyPr wrap="none" lIns="92075" tIns="46038" rIns="92075" bIns="46038">
            <a:spAutoFit/>
          </a:bodyPr>
          <a:lstStyle/>
          <a:p>
            <a:pPr algn="l"/>
            <a:r>
              <a:rPr lang="zh-TW" altLang="en-US" sz="2000" b="1">
                <a:solidFill>
                  <a:schemeClr val="tx1"/>
                </a:solidFill>
                <a:latin typeface="Times New Roman" pitchFamily="18" charset="0"/>
                <a:ea typeface="新細明體" pitchFamily="18" charset="-120"/>
              </a:rPr>
              <a:t>   </a:t>
            </a:r>
            <a:r>
              <a:rPr lang="en-US" altLang="zh-TW" sz="2000" b="1">
                <a:solidFill>
                  <a:schemeClr val="tx1"/>
                </a:solidFill>
                <a:latin typeface="Times New Roman" pitchFamily="18" charset="0"/>
                <a:ea typeface="新細明體" pitchFamily="18" charset="-120"/>
              </a:rPr>
              <a:t>Time</a:t>
            </a:r>
          </a:p>
        </p:txBody>
      </p:sp>
      <p:sp>
        <p:nvSpPr>
          <p:cNvPr id="20" name="Rectangle 18"/>
          <p:cNvSpPr>
            <a:spLocks noChangeArrowheads="1"/>
          </p:cNvSpPr>
          <p:nvPr/>
        </p:nvSpPr>
        <p:spPr bwMode="auto">
          <a:xfrm>
            <a:off x="2617788" y="5146675"/>
            <a:ext cx="747712" cy="396875"/>
          </a:xfrm>
          <a:prstGeom prst="rect">
            <a:avLst/>
          </a:prstGeom>
          <a:noFill/>
          <a:ln w="9525">
            <a:noFill/>
            <a:miter lim="800000"/>
            <a:headEnd/>
            <a:tailEnd/>
          </a:ln>
        </p:spPr>
        <p:txBody>
          <a:bodyPr wrap="none" lIns="92075" tIns="46038" rIns="92075" bIns="46038">
            <a:spAutoFit/>
          </a:bodyPr>
          <a:lstStyle/>
          <a:p>
            <a:pPr algn="l"/>
            <a:r>
              <a:rPr lang="en-US" altLang="zh-TW" sz="2000" b="1">
                <a:solidFill>
                  <a:schemeClr val="tx1"/>
                </a:solidFill>
                <a:latin typeface="Times New Roman" pitchFamily="18" charset="0"/>
                <a:ea typeface="新細明體" pitchFamily="18" charset="-120"/>
              </a:rPr>
              <a:t>Time</a:t>
            </a:r>
          </a:p>
        </p:txBody>
      </p:sp>
      <p:sp>
        <p:nvSpPr>
          <p:cNvPr id="21" name="Rectangle 19"/>
          <p:cNvSpPr>
            <a:spLocks noChangeArrowheads="1"/>
          </p:cNvSpPr>
          <p:nvPr/>
        </p:nvSpPr>
        <p:spPr bwMode="auto">
          <a:xfrm>
            <a:off x="5064125" y="3603625"/>
            <a:ext cx="738188" cy="407988"/>
          </a:xfrm>
          <a:prstGeom prst="rect">
            <a:avLst/>
          </a:prstGeom>
          <a:solidFill>
            <a:schemeClr val="accent1"/>
          </a:solidFill>
          <a:ln w="12700">
            <a:solidFill>
              <a:schemeClr val="tx1"/>
            </a:solidFill>
            <a:miter lim="800000"/>
            <a:headEnd/>
            <a:tailEnd/>
          </a:ln>
        </p:spPr>
        <p:txBody>
          <a:bodyPr wrap="none" anchor="ctr"/>
          <a:lstStyle/>
          <a:p>
            <a:endParaRPr lang="fr-FR"/>
          </a:p>
        </p:txBody>
      </p:sp>
      <p:sp>
        <p:nvSpPr>
          <p:cNvPr id="22" name="Rectangle 20"/>
          <p:cNvSpPr>
            <a:spLocks noChangeArrowheads="1"/>
          </p:cNvSpPr>
          <p:nvPr/>
        </p:nvSpPr>
        <p:spPr bwMode="auto">
          <a:xfrm>
            <a:off x="5064125" y="4194175"/>
            <a:ext cx="738188" cy="407988"/>
          </a:xfrm>
          <a:prstGeom prst="rect">
            <a:avLst/>
          </a:prstGeom>
          <a:solidFill>
            <a:schemeClr val="accent1"/>
          </a:solidFill>
          <a:ln w="12700">
            <a:solidFill>
              <a:schemeClr val="tx1"/>
            </a:solidFill>
            <a:miter lim="800000"/>
            <a:headEnd/>
            <a:tailEnd/>
          </a:ln>
        </p:spPr>
        <p:txBody>
          <a:bodyPr wrap="none" anchor="ctr"/>
          <a:lstStyle/>
          <a:p>
            <a:endParaRPr lang="fr-FR"/>
          </a:p>
        </p:txBody>
      </p:sp>
      <p:sp>
        <p:nvSpPr>
          <p:cNvPr id="23" name="Rectangle 21"/>
          <p:cNvSpPr>
            <a:spLocks noChangeArrowheads="1"/>
          </p:cNvSpPr>
          <p:nvPr/>
        </p:nvSpPr>
        <p:spPr bwMode="auto">
          <a:xfrm>
            <a:off x="5064125" y="4783138"/>
            <a:ext cx="738188" cy="411162"/>
          </a:xfrm>
          <a:prstGeom prst="rect">
            <a:avLst/>
          </a:prstGeom>
          <a:solidFill>
            <a:schemeClr val="accent1"/>
          </a:solidFill>
          <a:ln w="12700">
            <a:solidFill>
              <a:schemeClr val="tx1"/>
            </a:solidFill>
            <a:miter lim="800000"/>
            <a:headEnd/>
            <a:tailEnd/>
          </a:ln>
        </p:spPr>
        <p:txBody>
          <a:bodyPr wrap="none" anchor="ctr"/>
          <a:lstStyle/>
          <a:p>
            <a:endParaRPr lang="fr-FR"/>
          </a:p>
        </p:txBody>
      </p:sp>
      <p:sp>
        <p:nvSpPr>
          <p:cNvPr id="24" name="Rectangle 22"/>
          <p:cNvSpPr>
            <a:spLocks noChangeArrowheads="1"/>
          </p:cNvSpPr>
          <p:nvPr/>
        </p:nvSpPr>
        <p:spPr bwMode="auto">
          <a:xfrm>
            <a:off x="3184525" y="1524000"/>
            <a:ext cx="2179638" cy="579438"/>
          </a:xfrm>
          <a:prstGeom prst="rect">
            <a:avLst/>
          </a:prstGeom>
          <a:noFill/>
          <a:ln w="9525">
            <a:noFill/>
            <a:miter lim="800000"/>
            <a:headEnd/>
            <a:tailEnd/>
          </a:ln>
        </p:spPr>
        <p:txBody>
          <a:bodyPr wrap="none" lIns="92075" tIns="46038" rIns="92075" bIns="46038">
            <a:spAutoFit/>
          </a:bodyPr>
          <a:lstStyle/>
          <a:p>
            <a:pPr algn="l"/>
            <a:r>
              <a:rPr lang="en-US" altLang="zh-TW" sz="3200" b="1">
                <a:solidFill>
                  <a:schemeClr val="tx1"/>
                </a:solidFill>
                <a:latin typeface="Courier New" pitchFamily="49" charset="0"/>
                <a:ea typeface="新細明體" pitchFamily="18" charset="-120"/>
              </a:rPr>
              <a:t>Time</a:t>
            </a:r>
            <a:r>
              <a:rPr lang="en-US" altLang="zh-TW" sz="3200" b="1">
                <a:solidFill>
                  <a:schemeClr val="tx1"/>
                </a:solidFill>
                <a:latin typeface="Arial Rounded MT Bold" pitchFamily="34" charset="0"/>
                <a:ea typeface="新細明體" pitchFamily="18" charset="-120"/>
              </a:rPr>
              <a:t>  </a:t>
            </a:r>
            <a:r>
              <a:rPr lang="en-US" altLang="zh-TW" sz="3200" b="1">
                <a:solidFill>
                  <a:schemeClr val="tx1"/>
                </a:solidFill>
                <a:latin typeface="Times New Roman" pitchFamily="18" charset="0"/>
                <a:ea typeface="新細明體" pitchFamily="18" charset="-120"/>
              </a:rPr>
              <a:t>class</a:t>
            </a:r>
          </a:p>
        </p:txBody>
      </p:sp>
    </p:spTree>
    <p:extLst>
      <p:ext uri="{BB962C8B-B14F-4D97-AF65-F5344CB8AC3E}">
        <p14:creationId xmlns:p14="http://schemas.microsoft.com/office/powerpoint/2010/main" val="1029817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Khai báo và t</a:t>
            </a:r>
            <a:r>
              <a:rPr lang="vi-VN" b="1">
                <a:effectLst>
                  <a:outerShdw blurRad="38100" dist="38100" dir="2700000" algn="tl">
                    <a:srgbClr val="000000">
                      <a:alpha val="43137"/>
                    </a:srgbClr>
                  </a:outerShdw>
                </a:effectLst>
                <a:latin typeface="Arial" pitchFamily="34" charset="0"/>
                <a:cs typeface="Arial" pitchFamily="34" charset="0"/>
              </a:rPr>
              <a:t>ạo </a:t>
            </a:r>
            <a:r>
              <a:rPr lang="en-US" b="1">
                <a:effectLst>
                  <a:outerShdw blurRad="38100" dist="38100" dir="2700000" algn="tl">
                    <a:srgbClr val="000000">
                      <a:alpha val="43137"/>
                    </a:srgbClr>
                  </a:outerShdw>
                </a:effectLst>
                <a:latin typeface="Arial" pitchFamily="34" charset="0"/>
                <a:cs typeface="Arial" pitchFamily="34" charset="0"/>
              </a:rPr>
              <a:t>lập </a:t>
            </a:r>
            <a:r>
              <a:rPr lang="vi-VN" b="1">
                <a:effectLst>
                  <a:outerShdw blurRad="38100" dist="38100" dir="2700000" algn="tl">
                    <a:srgbClr val="000000">
                      <a:alpha val="43137"/>
                    </a:srgbClr>
                  </a:outerShdw>
                </a:effectLst>
                <a:latin typeface="Arial" pitchFamily="34" charset="0"/>
                <a:cs typeface="Arial" pitchFamily="34" charset="0"/>
              </a:rPr>
              <a:t>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nSpc>
                <a:spcPct val="120000"/>
              </a:lnSpc>
              <a:buFont typeface="Wingdings" pitchFamily="2" charset="2"/>
              <a:buChar char="v"/>
            </a:pPr>
            <a:r>
              <a:rPr lang="en-US" dirty="0" err="1">
                <a:latin typeface="Arial" pitchFamily="34" charset="0"/>
                <a:cs typeface="Arial" pitchFamily="34" charset="0"/>
              </a:rPr>
              <a:t>Khai</a:t>
            </a:r>
            <a:r>
              <a:rPr lang="en-US" dirty="0">
                <a:latin typeface="Arial" pitchFamily="34" charset="0"/>
                <a:cs typeface="Arial" pitchFamily="34" charset="0"/>
              </a:rPr>
              <a:t> </a:t>
            </a:r>
            <a:r>
              <a:rPr lang="en-US" dirty="0" err="1">
                <a:latin typeface="Arial" pitchFamily="34" charset="0"/>
                <a:cs typeface="Arial" pitchFamily="34" charset="0"/>
              </a:rPr>
              <a:t>báo</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tạo</a:t>
            </a:r>
            <a:r>
              <a:rPr lang="en-US" dirty="0">
                <a:latin typeface="Arial" pitchFamily="34" charset="0"/>
                <a:cs typeface="Arial" pitchFamily="34" charset="0"/>
              </a:rPr>
              <a:t> </a:t>
            </a:r>
            <a:r>
              <a:rPr lang="en-US" dirty="0" err="1">
                <a:latin typeface="Arial" pitchFamily="34" charset="0"/>
                <a:cs typeface="Arial" pitchFamily="34" charset="0"/>
              </a:rPr>
              <a:t>đối</a:t>
            </a:r>
            <a:r>
              <a:rPr lang="en-US" dirty="0">
                <a:latin typeface="Arial" pitchFamily="34" charset="0"/>
                <a:cs typeface="Arial" pitchFamily="34" charset="0"/>
              </a:rPr>
              <a:t> </a:t>
            </a:r>
            <a:r>
              <a:rPr lang="en-US" dirty="0" err="1">
                <a:latin typeface="Arial" pitchFamily="34" charset="0"/>
                <a:cs typeface="Arial" pitchFamily="34" charset="0"/>
              </a:rPr>
              <a:t>tượng</a:t>
            </a:r>
            <a:r>
              <a:rPr lang="en-US" dirty="0">
                <a:latin typeface="Arial" pitchFamily="34" charset="0"/>
                <a:cs typeface="Arial" pitchFamily="34" charset="0"/>
              </a:rPr>
              <a:t>:</a:t>
            </a:r>
          </a:p>
          <a:p>
            <a:pPr lvl="1">
              <a:lnSpc>
                <a:spcPct val="120000"/>
              </a:lnSpc>
              <a:buNone/>
            </a:pPr>
            <a:r>
              <a:rPr lang="en-US" dirty="0">
                <a:solidFill>
                  <a:srgbClr val="FF0303"/>
                </a:solidFill>
                <a:latin typeface="Arial" pitchFamily="34" charset="0"/>
                <a:cs typeface="Arial" pitchFamily="34" charset="0"/>
              </a:rPr>
              <a:t>&lt;</a:t>
            </a:r>
            <a:r>
              <a:rPr lang="en-US" dirty="0" err="1">
                <a:solidFill>
                  <a:srgbClr val="FF0303"/>
                </a:solidFill>
                <a:latin typeface="Arial" pitchFamily="34" charset="0"/>
                <a:cs typeface="Arial" pitchFamily="34" charset="0"/>
              </a:rPr>
              <a:t>tên</a:t>
            </a:r>
            <a:r>
              <a:rPr lang="en-US" dirty="0">
                <a:solidFill>
                  <a:srgbClr val="FF0303"/>
                </a:solidFill>
                <a:latin typeface="Arial" pitchFamily="34" charset="0"/>
                <a:cs typeface="Arial" pitchFamily="34" charset="0"/>
              </a:rPr>
              <a:t> </a:t>
            </a:r>
            <a:r>
              <a:rPr lang="en-US" dirty="0" err="1">
                <a:solidFill>
                  <a:srgbClr val="FF0303"/>
                </a:solidFill>
                <a:latin typeface="Arial" pitchFamily="34" charset="0"/>
                <a:cs typeface="Arial" pitchFamily="34" charset="0"/>
              </a:rPr>
              <a:t>lớp</a:t>
            </a:r>
            <a:r>
              <a:rPr lang="en-US" dirty="0">
                <a:solidFill>
                  <a:srgbClr val="FF0303"/>
                </a:solidFill>
                <a:latin typeface="Arial" pitchFamily="34" charset="0"/>
                <a:cs typeface="Arial" pitchFamily="34" charset="0"/>
              </a:rPr>
              <a:t>&gt;</a:t>
            </a:r>
            <a:r>
              <a:rPr lang="en-US" dirty="0">
                <a:latin typeface="Arial" pitchFamily="34" charset="0"/>
                <a:cs typeface="Arial" pitchFamily="34" charset="0"/>
              </a:rPr>
              <a:t>  </a:t>
            </a:r>
            <a:r>
              <a:rPr lang="en-US" dirty="0">
                <a:solidFill>
                  <a:srgbClr val="0000FF"/>
                </a:solidFill>
                <a:latin typeface="Arial" pitchFamily="34" charset="0"/>
                <a:cs typeface="Arial" pitchFamily="34" charset="0"/>
              </a:rPr>
              <a:t>&lt;</a:t>
            </a:r>
            <a:r>
              <a:rPr lang="en-US" dirty="0" err="1">
                <a:solidFill>
                  <a:srgbClr val="0000FF"/>
                </a:solidFill>
                <a:latin typeface="Arial" pitchFamily="34" charset="0"/>
                <a:cs typeface="Arial" pitchFamily="34" charset="0"/>
              </a:rPr>
              <a:t>tên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đối</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tượng</a:t>
            </a:r>
            <a:r>
              <a:rPr lang="en-US" dirty="0">
                <a:solidFill>
                  <a:srgbClr val="0000FF"/>
                </a:solidFill>
                <a:latin typeface="Arial" pitchFamily="34" charset="0"/>
                <a:cs typeface="Arial" pitchFamily="34" charset="0"/>
              </a:rPr>
              <a:t>&gt;;</a:t>
            </a:r>
          </a:p>
          <a:p>
            <a:pPr>
              <a:lnSpc>
                <a:spcPct val="120000"/>
              </a:lnSpc>
              <a:buFont typeface="Wingdings" pitchFamily="2" charset="2"/>
              <a:buChar char="v"/>
            </a:pPr>
            <a:r>
              <a:rPr lang="en-US" dirty="0" err="1">
                <a:latin typeface="Arial" pitchFamily="34" charset="0"/>
                <a:cs typeface="Arial" pitchFamily="34" charset="0"/>
              </a:rPr>
              <a:t>Gọi</a:t>
            </a:r>
            <a:r>
              <a:rPr lang="en-US" dirty="0">
                <a:latin typeface="Arial" pitchFamily="34" charset="0"/>
                <a:cs typeface="Arial" pitchFamily="34" charset="0"/>
              </a:rPr>
              <a:t> </a:t>
            </a:r>
            <a:r>
              <a:rPr lang="en-US" dirty="0" err="1">
                <a:latin typeface="Arial" pitchFamily="34" charset="0"/>
                <a:cs typeface="Arial" pitchFamily="34" charset="0"/>
              </a:rPr>
              <a:t>hàm</a:t>
            </a:r>
            <a:r>
              <a:rPr lang="en-US" dirty="0">
                <a:latin typeface="Arial" pitchFamily="34" charset="0"/>
                <a:cs typeface="Arial" pitchFamily="34" charset="0"/>
              </a:rPr>
              <a:t> </a:t>
            </a:r>
            <a:r>
              <a:rPr lang="en-US" dirty="0" err="1">
                <a:latin typeface="Arial" pitchFamily="34" charset="0"/>
                <a:cs typeface="Arial" pitchFamily="34" charset="0"/>
              </a:rPr>
              <a:t>thành</a:t>
            </a:r>
            <a:r>
              <a:rPr lang="en-US" dirty="0">
                <a:latin typeface="Arial" pitchFamily="34" charset="0"/>
                <a:cs typeface="Arial" pitchFamily="34" charset="0"/>
              </a:rPr>
              <a:t> </a:t>
            </a:r>
            <a:r>
              <a:rPr lang="en-US" dirty="0" err="1">
                <a:latin typeface="Arial" pitchFamily="34" charset="0"/>
                <a:cs typeface="Arial" pitchFamily="34" charset="0"/>
              </a:rPr>
              <a:t>phần</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lớp</a:t>
            </a:r>
            <a:r>
              <a:rPr lang="en-US" dirty="0">
                <a:latin typeface="Arial" pitchFamily="34" charset="0"/>
                <a:cs typeface="Arial" pitchFamily="34" charset="0"/>
              </a:rPr>
              <a:t> </a:t>
            </a:r>
          </a:p>
          <a:p>
            <a:pPr lvl="1">
              <a:lnSpc>
                <a:spcPct val="120000"/>
              </a:lnSpc>
              <a:buNone/>
            </a:pPr>
            <a:r>
              <a:rPr lang="en-US" dirty="0">
                <a:solidFill>
                  <a:srgbClr val="0000FF"/>
                </a:solidFill>
                <a:latin typeface="Arial" pitchFamily="34" charset="0"/>
                <a:cs typeface="Arial" pitchFamily="34" charset="0"/>
              </a:rPr>
              <a:t>&lt;</a:t>
            </a:r>
            <a:r>
              <a:rPr lang="en-US" dirty="0" err="1">
                <a:solidFill>
                  <a:srgbClr val="0000FF"/>
                </a:solidFill>
                <a:latin typeface="Arial" pitchFamily="34" charset="0"/>
                <a:cs typeface="Arial" pitchFamily="34" charset="0"/>
              </a:rPr>
              <a:t>tên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đối</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tượng</a:t>
            </a:r>
            <a:r>
              <a:rPr lang="en-US" dirty="0">
                <a:solidFill>
                  <a:srgbClr val="0000FF"/>
                </a:solidFill>
                <a:latin typeface="Arial" pitchFamily="34" charset="0"/>
                <a:cs typeface="Arial" pitchFamily="34" charset="0"/>
              </a:rPr>
              <a:t>&gt;</a:t>
            </a:r>
            <a:r>
              <a:rPr lang="en-US" dirty="0">
                <a:solidFill>
                  <a:srgbClr val="FF0303"/>
                </a:solidFill>
                <a:latin typeface="Arial" pitchFamily="34" charset="0"/>
                <a:cs typeface="Arial" pitchFamily="34" charset="0"/>
              </a:rPr>
              <a:t>.</a:t>
            </a:r>
            <a:r>
              <a:rPr lang="en-US" dirty="0">
                <a:solidFill>
                  <a:srgbClr val="0000FF"/>
                </a:solidFill>
                <a:latin typeface="Arial" pitchFamily="34" charset="0"/>
                <a:cs typeface="Arial" pitchFamily="34" charset="0"/>
              </a:rPr>
              <a:t>&lt;</a:t>
            </a:r>
            <a:r>
              <a:rPr lang="en-US" dirty="0" err="1">
                <a:solidFill>
                  <a:srgbClr val="0000FF"/>
                </a:solidFill>
                <a:latin typeface="Arial" pitchFamily="34" charset="0"/>
                <a:cs typeface="Arial" pitchFamily="34" charset="0"/>
              </a:rPr>
              <a:t>tên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hàm</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thành</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phần</a:t>
            </a:r>
            <a:r>
              <a:rPr lang="en-US" dirty="0">
                <a:solidFill>
                  <a:srgbClr val="0000FF"/>
                </a:solidFill>
                <a:latin typeface="Arial" pitchFamily="34" charset="0"/>
                <a:cs typeface="Arial" pitchFamily="34" charset="0"/>
              </a:rPr>
              <a:t>&gt;</a:t>
            </a:r>
            <a:r>
              <a:rPr lang="en-US" dirty="0">
                <a:latin typeface="Arial" pitchFamily="34" charset="0"/>
                <a:cs typeface="Arial" pitchFamily="34" charset="0"/>
              </a:rPr>
              <a:t> (&lt;</a:t>
            </a:r>
            <a:r>
              <a:rPr lang="en-US" dirty="0" err="1">
                <a:latin typeface="Arial" pitchFamily="34" charset="0"/>
                <a:cs typeface="Arial" pitchFamily="34" charset="0"/>
              </a:rPr>
              <a:t>danh</a:t>
            </a:r>
            <a:r>
              <a:rPr lang="en-US" dirty="0">
                <a:latin typeface="Arial" pitchFamily="34" charset="0"/>
                <a:cs typeface="Arial" pitchFamily="34" charset="0"/>
              </a:rPr>
              <a:t> </a:t>
            </a:r>
            <a:r>
              <a:rPr lang="en-US" dirty="0" err="1">
                <a:latin typeface="Arial" pitchFamily="34" charset="0"/>
                <a:cs typeface="Arial" pitchFamily="34" charset="0"/>
              </a:rPr>
              <a:t>sách</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tham</a:t>
            </a:r>
            <a:r>
              <a:rPr lang="en-US" dirty="0">
                <a:latin typeface="Arial" pitchFamily="34" charset="0"/>
                <a:cs typeface="Arial" pitchFamily="34" charset="0"/>
              </a:rPr>
              <a:t> </a:t>
            </a:r>
            <a:r>
              <a:rPr lang="en-US" dirty="0" err="1">
                <a:latin typeface="Arial" pitchFamily="34" charset="0"/>
                <a:cs typeface="Arial" pitchFamily="34" charset="0"/>
              </a:rPr>
              <a:t>số</a:t>
            </a:r>
            <a:r>
              <a:rPr lang="en-US" dirty="0">
                <a:latin typeface="Arial" pitchFamily="34" charset="0"/>
                <a:cs typeface="Arial" pitchFamily="34" charset="0"/>
              </a:rPr>
              <a:t> </a:t>
            </a:r>
            <a:r>
              <a:rPr lang="en-US" dirty="0" err="1">
                <a:latin typeface="Arial" pitchFamily="34" charset="0"/>
                <a:cs typeface="Arial" pitchFamily="34" charset="0"/>
              </a:rPr>
              <a:t>nếu</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&gt;);</a:t>
            </a:r>
          </a:p>
          <a:p>
            <a:pPr lvl="1">
              <a:lnSpc>
                <a:spcPct val="120000"/>
              </a:lnSpc>
              <a:buNone/>
            </a:pPr>
            <a:r>
              <a:rPr lang="en-US" dirty="0">
                <a:solidFill>
                  <a:srgbClr val="0000FF"/>
                </a:solidFill>
                <a:latin typeface="Arial" pitchFamily="34" charset="0"/>
                <a:cs typeface="Arial" pitchFamily="34" charset="0"/>
              </a:rPr>
              <a:t>&lt;</a:t>
            </a:r>
            <a:r>
              <a:rPr lang="en-US" dirty="0" err="1">
                <a:solidFill>
                  <a:srgbClr val="0000FF"/>
                </a:solidFill>
                <a:latin typeface="Arial" pitchFamily="34" charset="0"/>
                <a:cs typeface="Arial" pitchFamily="34" charset="0"/>
              </a:rPr>
              <a:t>tên</a:t>
            </a:r>
            <a:r>
              <a:rPr lang="en-US" dirty="0">
                <a:solidFill>
                  <a:srgbClr val="0000FF"/>
                </a:solidFill>
                <a:latin typeface="Arial" pitchFamily="34" charset="0"/>
                <a:cs typeface="Arial" pitchFamily="34" charset="0"/>
              </a:rPr>
              <a:t> con </a:t>
            </a:r>
            <a:r>
              <a:rPr lang="en-US" dirty="0" err="1">
                <a:solidFill>
                  <a:srgbClr val="0000FF"/>
                </a:solidFill>
                <a:latin typeface="Arial" pitchFamily="34" charset="0"/>
                <a:cs typeface="Arial" pitchFamily="34" charset="0"/>
              </a:rPr>
              <a:t>trỏ</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đối</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tượng</a:t>
            </a:r>
            <a:r>
              <a:rPr lang="en-US" dirty="0">
                <a:solidFill>
                  <a:srgbClr val="0000FF"/>
                </a:solidFill>
                <a:latin typeface="Arial" pitchFamily="34" charset="0"/>
                <a:cs typeface="Arial" pitchFamily="34" charset="0"/>
              </a:rPr>
              <a:t>&gt;</a:t>
            </a:r>
            <a:r>
              <a:rPr lang="en-US" dirty="0">
                <a:solidFill>
                  <a:srgbClr val="FF0303"/>
                </a:solidFill>
                <a:latin typeface="Arial" pitchFamily="34" charset="0"/>
                <a:cs typeface="Arial" pitchFamily="34" charset="0"/>
                <a:sym typeface="Wingdings" pitchFamily="2" charset="2"/>
              </a:rPr>
              <a:t></a:t>
            </a:r>
            <a:r>
              <a:rPr lang="en-US" dirty="0">
                <a:solidFill>
                  <a:srgbClr val="0000FF"/>
                </a:solidFill>
                <a:latin typeface="Arial" pitchFamily="34" charset="0"/>
                <a:cs typeface="Arial" pitchFamily="34" charset="0"/>
              </a:rPr>
              <a:t>&lt;</a:t>
            </a:r>
            <a:r>
              <a:rPr lang="en-US" dirty="0" err="1">
                <a:solidFill>
                  <a:srgbClr val="0000FF"/>
                </a:solidFill>
                <a:latin typeface="Arial" pitchFamily="34" charset="0"/>
                <a:cs typeface="Arial" pitchFamily="34" charset="0"/>
              </a:rPr>
              <a:t>tên</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hàm</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thành</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phần</a:t>
            </a:r>
            <a:r>
              <a:rPr lang="en-US" dirty="0">
                <a:solidFill>
                  <a:srgbClr val="0000FF"/>
                </a:solidFill>
                <a:latin typeface="Arial" pitchFamily="34" charset="0"/>
                <a:cs typeface="Arial" pitchFamily="34" charset="0"/>
              </a:rPr>
              <a:t>&gt;</a:t>
            </a:r>
            <a:r>
              <a:rPr lang="en-US" dirty="0">
                <a:latin typeface="Arial" pitchFamily="34" charset="0"/>
                <a:cs typeface="Arial" pitchFamily="34" charset="0"/>
              </a:rPr>
              <a:t> (&lt;</a:t>
            </a:r>
            <a:r>
              <a:rPr lang="en-US" dirty="0" err="1">
                <a:latin typeface="Arial" pitchFamily="34" charset="0"/>
                <a:cs typeface="Arial" pitchFamily="34" charset="0"/>
              </a:rPr>
              <a:t>danh</a:t>
            </a:r>
            <a:r>
              <a:rPr lang="en-US" dirty="0">
                <a:latin typeface="Arial" pitchFamily="34" charset="0"/>
                <a:cs typeface="Arial" pitchFamily="34" charset="0"/>
              </a:rPr>
              <a:t> </a:t>
            </a:r>
            <a:r>
              <a:rPr lang="en-US" dirty="0" err="1">
                <a:latin typeface="Arial" pitchFamily="34" charset="0"/>
                <a:cs typeface="Arial" pitchFamily="34" charset="0"/>
              </a:rPr>
              <a:t>sách</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tham</a:t>
            </a:r>
            <a:r>
              <a:rPr lang="en-US" dirty="0">
                <a:latin typeface="Arial" pitchFamily="34" charset="0"/>
                <a:cs typeface="Arial" pitchFamily="34" charset="0"/>
              </a:rPr>
              <a:t> </a:t>
            </a:r>
            <a:r>
              <a:rPr lang="en-US" dirty="0" err="1">
                <a:latin typeface="Arial" pitchFamily="34" charset="0"/>
                <a:cs typeface="Arial" pitchFamily="34" charset="0"/>
              </a:rPr>
              <a:t>số</a:t>
            </a:r>
            <a:r>
              <a:rPr lang="en-US" dirty="0">
                <a:latin typeface="Arial" pitchFamily="34" charset="0"/>
                <a:cs typeface="Arial" pitchFamily="34" charset="0"/>
              </a:rPr>
              <a:t> </a:t>
            </a:r>
            <a:r>
              <a:rPr lang="en-US" dirty="0" err="1">
                <a:latin typeface="Arial" pitchFamily="34" charset="0"/>
                <a:cs typeface="Arial" pitchFamily="34" charset="0"/>
              </a:rPr>
              <a:t>nếu</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&gt;);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Tree>
    <p:extLst>
      <p:ext uri="{BB962C8B-B14F-4D97-AF65-F5344CB8AC3E}">
        <p14:creationId xmlns:p14="http://schemas.microsoft.com/office/powerpoint/2010/main" val="165162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Khai báo và t</a:t>
            </a:r>
            <a:r>
              <a:rPr lang="vi-VN" b="1">
                <a:effectLst>
                  <a:outerShdw blurRad="38100" dist="38100" dir="2700000" algn="tl">
                    <a:srgbClr val="000000">
                      <a:alpha val="43137"/>
                    </a:srgbClr>
                  </a:outerShdw>
                </a:effectLst>
                <a:latin typeface="Arial" pitchFamily="34" charset="0"/>
                <a:cs typeface="Arial" pitchFamily="34" charset="0"/>
              </a:rPr>
              <a:t>ạo </a:t>
            </a:r>
            <a:r>
              <a:rPr lang="en-US" b="1">
                <a:effectLst>
                  <a:outerShdw blurRad="38100" dist="38100" dir="2700000" algn="tl">
                    <a:srgbClr val="000000">
                      <a:alpha val="43137"/>
                    </a:srgbClr>
                  </a:outerShdw>
                </a:effectLst>
                <a:latin typeface="Arial" pitchFamily="34" charset="0"/>
                <a:cs typeface="Arial" pitchFamily="34" charset="0"/>
              </a:rPr>
              <a:t>lập </a:t>
            </a:r>
            <a:r>
              <a:rPr lang="vi-VN" b="1">
                <a:effectLst>
                  <a:outerShdw blurRad="38100" dist="38100" dir="2700000" algn="tl">
                    <a:srgbClr val="000000">
                      <a:alpha val="43137"/>
                    </a:srgbClr>
                  </a:outerShdw>
                </a:effectLst>
                <a:latin typeface="Arial" pitchFamily="34" charset="0"/>
                <a:cs typeface="Arial" pitchFamily="34" charset="0"/>
              </a:rPr>
              <a:t>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8" name="Rectangle 2"/>
          <p:cNvSpPr>
            <a:spLocks noChangeArrowheads="1"/>
          </p:cNvSpPr>
          <p:nvPr/>
        </p:nvSpPr>
        <p:spPr bwMode="auto">
          <a:xfrm>
            <a:off x="457200" y="1524000"/>
            <a:ext cx="3962400" cy="48006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800">
                <a:solidFill>
                  <a:srgbClr val="0000FF"/>
                </a:solidFill>
                <a:latin typeface="Times New Roman" pitchFamily="18" charset="0"/>
                <a:ea typeface="新細明體" pitchFamily="18" charset="-120"/>
              </a:rPr>
              <a:t>class</a:t>
            </a:r>
            <a:r>
              <a:rPr lang="en-US" altLang="zh-TW" sz="2800">
                <a:latin typeface="Times New Roman" pitchFamily="18" charset="0"/>
                <a:ea typeface="新細明體" pitchFamily="18" charset="-120"/>
              </a:rPr>
              <a:t> Rectangle</a:t>
            </a:r>
          </a:p>
          <a:p>
            <a:pPr marL="342900" indent="-342900">
              <a:spcBef>
                <a:spcPct val="20000"/>
              </a:spcBef>
            </a:pP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private</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width;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length;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public</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void</a:t>
            </a:r>
            <a:r>
              <a:rPr lang="en-US" altLang="zh-TW" sz="2800">
                <a:latin typeface="Times New Roman" pitchFamily="18" charset="0"/>
                <a:ea typeface="新細明體" pitchFamily="18" charset="-120"/>
              </a:rPr>
              <a:t> set(int w, int l);</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area();</a:t>
            </a:r>
          </a:p>
          <a:p>
            <a:pPr marL="342900" indent="-342900">
              <a:spcBef>
                <a:spcPct val="20000"/>
              </a:spcBef>
            </a:pPr>
            <a:r>
              <a:rPr lang="en-US" altLang="zh-TW" sz="2800">
                <a:latin typeface="Times New Roman" pitchFamily="18" charset="0"/>
                <a:ea typeface="新細明體" pitchFamily="18" charset="-120"/>
              </a:rPr>
              <a:t>};</a:t>
            </a:r>
          </a:p>
        </p:txBody>
      </p:sp>
      <p:sp>
        <p:nvSpPr>
          <p:cNvPr id="9" name="Rectangle 4"/>
          <p:cNvSpPr>
            <a:spLocks noChangeArrowheads="1"/>
          </p:cNvSpPr>
          <p:nvPr/>
        </p:nvSpPr>
        <p:spPr bwMode="auto">
          <a:xfrm>
            <a:off x="4648200" y="2057400"/>
            <a:ext cx="3886200" cy="2286000"/>
          </a:xfrm>
          <a:prstGeom prst="rect">
            <a:avLst/>
          </a:prstGeom>
          <a:solidFill>
            <a:srgbClr val="FFCCCC"/>
          </a:solidFill>
          <a:ln w="9525">
            <a:noFill/>
            <a:miter lim="800000"/>
            <a:headEnd/>
            <a:tailEnd/>
          </a:ln>
          <a:effectLst/>
        </p:spPr>
        <p:txBody>
          <a:bodyPr/>
          <a:lstStyle/>
          <a:p>
            <a:pPr marL="342900" indent="-342900">
              <a:lnSpc>
                <a:spcPct val="80000"/>
              </a:lnSpc>
              <a:spcBef>
                <a:spcPct val="20000"/>
              </a:spcBef>
            </a:pPr>
            <a:endParaRPr lang="zh-TW" altLang="en-US" sz="800">
              <a:latin typeface="Times New Roman" pitchFamily="18" charset="0"/>
              <a:ea typeface="新細明體" pitchFamily="18" charset="-120"/>
            </a:endParaRPr>
          </a:p>
          <a:p>
            <a:pPr marL="342900" indent="-342900">
              <a:lnSpc>
                <a:spcPct val="80000"/>
              </a:lnSpc>
              <a:spcBef>
                <a:spcPct val="20000"/>
              </a:spcBef>
            </a:pPr>
            <a:r>
              <a:rPr lang="en-US" altLang="zh-TW" sz="2400">
                <a:solidFill>
                  <a:srgbClr val="0000FF"/>
                </a:solidFill>
                <a:latin typeface="Times New Roman" pitchFamily="18" charset="0"/>
                <a:ea typeface="新細明體" pitchFamily="18" charset="-120"/>
              </a:rPr>
              <a:t>void</a:t>
            </a:r>
            <a:r>
              <a:rPr lang="en-US" altLang="zh-TW" sz="2400">
                <a:latin typeface="Times New Roman" pitchFamily="18" charset="0"/>
                <a:ea typeface="新細明體" pitchFamily="18" charset="-120"/>
              </a:rPr>
              <a:t> main()</a:t>
            </a:r>
          </a:p>
          <a:p>
            <a:pPr marL="342900" indent="-342900">
              <a:lnSpc>
                <a:spcPct val="80000"/>
              </a:lnSpc>
              <a:spcBef>
                <a:spcPct val="20000"/>
              </a:spcBef>
            </a:pPr>
            <a:r>
              <a:rPr lang="en-US" altLang="zh-TW" sz="2400">
                <a:latin typeface="Times New Roman" pitchFamily="18" charset="0"/>
                <a:ea typeface="新細明體" pitchFamily="18" charset="-120"/>
              </a:rPr>
              <a:t>{</a:t>
            </a:r>
          </a:p>
          <a:p>
            <a:pPr marL="342900" indent="-342900">
              <a:lnSpc>
                <a:spcPct val="80000"/>
              </a:lnSpc>
              <a:spcBef>
                <a:spcPct val="20000"/>
              </a:spcBef>
            </a:pPr>
            <a:r>
              <a:rPr lang="en-US" altLang="zh-TW" sz="2400">
                <a:latin typeface="Times New Roman" pitchFamily="18" charset="0"/>
                <a:ea typeface="新細明體" pitchFamily="18" charset="-120"/>
              </a:rPr>
              <a:t>	 Rectangle r1;</a:t>
            </a:r>
          </a:p>
          <a:p>
            <a:pPr marL="342900" indent="-342900">
              <a:lnSpc>
                <a:spcPct val="80000"/>
              </a:lnSpc>
              <a:spcBef>
                <a:spcPct val="20000"/>
              </a:spcBef>
            </a:pPr>
            <a:r>
              <a:rPr lang="en-US" altLang="zh-TW" sz="1200">
                <a:latin typeface="Times New Roman" pitchFamily="18" charset="0"/>
                <a:ea typeface="新細明體" pitchFamily="18" charset="-120"/>
              </a:rPr>
              <a:t>	</a:t>
            </a:r>
          </a:p>
          <a:p>
            <a:pPr marL="342900" indent="-342900">
              <a:lnSpc>
                <a:spcPct val="80000"/>
              </a:lnSpc>
              <a:spcBef>
                <a:spcPct val="20000"/>
              </a:spcBef>
            </a:pPr>
            <a:r>
              <a:rPr lang="en-US" altLang="zh-TW" sz="2400">
                <a:latin typeface="Times New Roman" pitchFamily="18" charset="0"/>
                <a:ea typeface="新細明體" pitchFamily="18" charset="-120"/>
              </a:rPr>
              <a:t>     r1.set(5, 8); </a:t>
            </a:r>
          </a:p>
          <a:p>
            <a:pPr marL="342900" indent="-342900">
              <a:lnSpc>
                <a:spcPct val="80000"/>
              </a:lnSpc>
              <a:spcBef>
                <a:spcPct val="20000"/>
              </a:spcBef>
            </a:pPr>
            <a:r>
              <a:rPr lang="en-US" altLang="zh-TW" sz="2400">
                <a:latin typeface="Times New Roman" pitchFamily="18" charset="0"/>
                <a:ea typeface="新細明體" pitchFamily="18" charset="-120"/>
              </a:rPr>
              <a:t>}</a:t>
            </a:r>
          </a:p>
        </p:txBody>
      </p:sp>
      <p:sp>
        <p:nvSpPr>
          <p:cNvPr id="10" name="Text Box 5"/>
          <p:cNvSpPr txBox="1">
            <a:spLocks noChangeArrowheads="1"/>
          </p:cNvSpPr>
          <p:nvPr/>
        </p:nvSpPr>
        <p:spPr bwMode="auto">
          <a:xfrm>
            <a:off x="4724400" y="1447800"/>
            <a:ext cx="3639138" cy="461665"/>
          </a:xfrm>
          <a:prstGeom prst="rect">
            <a:avLst/>
          </a:prstGeom>
          <a:noFill/>
          <a:ln w="9525">
            <a:noFill/>
            <a:miter lim="800000"/>
            <a:headEnd/>
            <a:tailEnd/>
          </a:ln>
          <a:effectLst/>
        </p:spPr>
        <p:txBody>
          <a:bodyPr wrap="none">
            <a:spAutoFit/>
          </a:bodyPr>
          <a:lstStyle/>
          <a:p>
            <a:r>
              <a:rPr lang="en-US" altLang="zh-TW" sz="2400" b="1">
                <a:ea typeface="新細明體" pitchFamily="18" charset="-120"/>
              </a:rPr>
              <a:t>r1 is statically allocated</a:t>
            </a:r>
          </a:p>
        </p:txBody>
      </p:sp>
      <p:sp>
        <p:nvSpPr>
          <p:cNvPr id="11" name="Rectangle 6"/>
          <p:cNvSpPr>
            <a:spLocks noChangeArrowheads="1"/>
          </p:cNvSpPr>
          <p:nvPr/>
        </p:nvSpPr>
        <p:spPr bwMode="auto">
          <a:xfrm>
            <a:off x="5867400" y="5029200"/>
            <a:ext cx="13716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a:t>
            </a:r>
          </a:p>
          <a:p>
            <a:r>
              <a:rPr lang="en-US" altLang="zh-TW" b="1">
                <a:ea typeface="新細明體" pitchFamily="18" charset="-120"/>
              </a:rPr>
              <a:t>length</a:t>
            </a:r>
          </a:p>
        </p:txBody>
      </p:sp>
      <p:sp>
        <p:nvSpPr>
          <p:cNvPr id="12" name="Text Box 7"/>
          <p:cNvSpPr txBox="1">
            <a:spLocks noChangeArrowheads="1"/>
          </p:cNvSpPr>
          <p:nvPr/>
        </p:nvSpPr>
        <p:spPr bwMode="auto">
          <a:xfrm>
            <a:off x="5334000" y="4876800"/>
            <a:ext cx="400050" cy="366713"/>
          </a:xfrm>
          <a:prstGeom prst="rect">
            <a:avLst/>
          </a:prstGeom>
          <a:noFill/>
          <a:ln w="9525">
            <a:noFill/>
            <a:miter lim="800000"/>
            <a:headEnd/>
            <a:tailEnd/>
          </a:ln>
          <a:effectLst/>
        </p:spPr>
        <p:txBody>
          <a:bodyPr wrap="none">
            <a:spAutoFit/>
          </a:bodyPr>
          <a:lstStyle/>
          <a:p>
            <a:r>
              <a:rPr lang="en-US" altLang="zh-TW" b="1">
                <a:ea typeface="新細明體" pitchFamily="18" charset="-120"/>
              </a:rPr>
              <a:t>r1</a:t>
            </a:r>
          </a:p>
        </p:txBody>
      </p:sp>
      <p:sp>
        <p:nvSpPr>
          <p:cNvPr id="13" name="AutoShape 8"/>
          <p:cNvSpPr>
            <a:spLocks noChangeArrowheads="1"/>
          </p:cNvSpPr>
          <p:nvPr/>
        </p:nvSpPr>
        <p:spPr bwMode="auto">
          <a:xfrm>
            <a:off x="4724400" y="3048000"/>
            <a:ext cx="304800" cy="228600"/>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grpSp>
        <p:nvGrpSpPr>
          <p:cNvPr id="14" name="Group 11"/>
          <p:cNvGrpSpPr>
            <a:grpSpLocks/>
          </p:cNvGrpSpPr>
          <p:nvPr/>
        </p:nvGrpSpPr>
        <p:grpSpPr bwMode="auto">
          <a:xfrm>
            <a:off x="4724400" y="2971800"/>
            <a:ext cx="381000" cy="838200"/>
            <a:chOff x="2928" y="1776"/>
            <a:chExt cx="240" cy="528"/>
          </a:xfrm>
        </p:grpSpPr>
        <p:sp>
          <p:nvSpPr>
            <p:cNvPr id="15" name="AutoShape 9"/>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16" name="Rectangle 10"/>
            <p:cNvSpPr>
              <a:spLocks noChangeArrowheads="1"/>
            </p:cNvSpPr>
            <p:nvPr/>
          </p:nvSpPr>
          <p:spPr bwMode="auto">
            <a:xfrm>
              <a:off x="2928" y="1776"/>
              <a:ext cx="240" cy="240"/>
            </a:xfrm>
            <a:prstGeom prst="rect">
              <a:avLst/>
            </a:prstGeom>
            <a:solidFill>
              <a:srgbClr val="FFCCCC"/>
            </a:solidFill>
            <a:ln w="9525">
              <a:noFill/>
              <a:miter lim="800000"/>
              <a:headEnd/>
              <a:tailEnd/>
            </a:ln>
            <a:effectLst/>
          </p:spPr>
          <p:txBody>
            <a:bodyPr wrap="none" anchor="ctr"/>
            <a:lstStyle/>
            <a:p>
              <a:endParaRPr lang="en-US"/>
            </a:p>
          </p:txBody>
        </p:sp>
      </p:grpSp>
      <p:sp>
        <p:nvSpPr>
          <p:cNvPr id="17" name="Rectangle 12"/>
          <p:cNvSpPr>
            <a:spLocks noChangeArrowheads="1"/>
          </p:cNvSpPr>
          <p:nvPr/>
        </p:nvSpPr>
        <p:spPr bwMode="auto">
          <a:xfrm>
            <a:off x="5867400" y="5029200"/>
            <a:ext cx="13716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 = 5</a:t>
            </a:r>
          </a:p>
          <a:p>
            <a:r>
              <a:rPr lang="en-US" altLang="zh-TW" b="1">
                <a:ea typeface="新細明體" pitchFamily="18" charset="-120"/>
              </a:rPr>
              <a:t>length = 8</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3"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Khai báo và t</a:t>
            </a:r>
            <a:r>
              <a:rPr lang="vi-VN" b="1">
                <a:effectLst>
                  <a:outerShdw blurRad="38100" dist="38100" dir="2700000" algn="tl">
                    <a:srgbClr val="000000">
                      <a:alpha val="43137"/>
                    </a:srgbClr>
                  </a:outerShdw>
                </a:effectLst>
                <a:latin typeface="Arial" pitchFamily="34" charset="0"/>
                <a:cs typeface="Arial" pitchFamily="34" charset="0"/>
              </a:rPr>
              <a:t>ạo </a:t>
            </a:r>
            <a:r>
              <a:rPr lang="en-US" b="1">
                <a:effectLst>
                  <a:outerShdw blurRad="38100" dist="38100" dir="2700000" algn="tl">
                    <a:srgbClr val="000000">
                      <a:alpha val="43137"/>
                    </a:srgbClr>
                  </a:outerShdw>
                </a:effectLst>
                <a:latin typeface="Arial" pitchFamily="34" charset="0"/>
                <a:cs typeface="Arial" pitchFamily="34" charset="0"/>
              </a:rPr>
              <a:t>lập </a:t>
            </a:r>
            <a:r>
              <a:rPr lang="vi-VN" b="1">
                <a:effectLst>
                  <a:outerShdw blurRad="38100" dist="38100" dir="2700000" algn="tl">
                    <a:srgbClr val="000000">
                      <a:alpha val="43137"/>
                    </a:srgbClr>
                  </a:outerShdw>
                </a:effectLst>
                <a:latin typeface="Arial" pitchFamily="34" charset="0"/>
                <a:cs typeface="Arial" pitchFamily="34" charset="0"/>
              </a:rPr>
              <a:t>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8" name="Rectangle 2"/>
          <p:cNvSpPr>
            <a:spLocks noChangeArrowheads="1"/>
          </p:cNvSpPr>
          <p:nvPr/>
        </p:nvSpPr>
        <p:spPr bwMode="auto">
          <a:xfrm>
            <a:off x="457200" y="1524000"/>
            <a:ext cx="3962400" cy="48006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800">
                <a:solidFill>
                  <a:srgbClr val="0000FF"/>
                </a:solidFill>
                <a:latin typeface="Times New Roman" pitchFamily="18" charset="0"/>
                <a:ea typeface="新細明體" pitchFamily="18" charset="-120"/>
              </a:rPr>
              <a:t>class</a:t>
            </a:r>
            <a:r>
              <a:rPr lang="en-US" altLang="zh-TW" sz="2800">
                <a:latin typeface="Times New Roman" pitchFamily="18" charset="0"/>
                <a:ea typeface="新細明體" pitchFamily="18" charset="-120"/>
              </a:rPr>
              <a:t> Rectangle</a:t>
            </a:r>
          </a:p>
          <a:p>
            <a:pPr marL="342900" indent="-342900">
              <a:spcBef>
                <a:spcPct val="20000"/>
              </a:spcBef>
            </a:pP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private</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width;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length;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public</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void</a:t>
            </a:r>
            <a:r>
              <a:rPr lang="en-US" altLang="zh-TW" sz="2800">
                <a:latin typeface="Times New Roman" pitchFamily="18" charset="0"/>
                <a:ea typeface="新細明體" pitchFamily="18" charset="-120"/>
              </a:rPr>
              <a:t> set(int w, int l);</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area();</a:t>
            </a:r>
          </a:p>
          <a:p>
            <a:pPr marL="342900" indent="-342900">
              <a:spcBef>
                <a:spcPct val="20000"/>
              </a:spcBef>
            </a:pPr>
            <a:r>
              <a:rPr lang="en-US" altLang="zh-TW" sz="2800">
                <a:latin typeface="Times New Roman" pitchFamily="18" charset="0"/>
                <a:ea typeface="新細明體" pitchFamily="18" charset="-120"/>
              </a:rPr>
              <a:t>};</a:t>
            </a:r>
          </a:p>
        </p:txBody>
      </p:sp>
      <p:sp>
        <p:nvSpPr>
          <p:cNvPr id="9" name="Rectangle 4"/>
          <p:cNvSpPr>
            <a:spLocks noChangeArrowheads="1"/>
          </p:cNvSpPr>
          <p:nvPr/>
        </p:nvSpPr>
        <p:spPr bwMode="auto">
          <a:xfrm>
            <a:off x="4648200" y="2057400"/>
            <a:ext cx="3886200" cy="2895600"/>
          </a:xfrm>
          <a:prstGeom prst="rect">
            <a:avLst/>
          </a:prstGeom>
          <a:solidFill>
            <a:srgbClr val="FFE5E5"/>
          </a:solidFill>
          <a:ln w="9525">
            <a:noFill/>
            <a:miter lim="800000"/>
            <a:headEnd/>
            <a:tailEnd/>
          </a:ln>
          <a:effectLst/>
        </p:spPr>
        <p:txBody>
          <a:bodyPr/>
          <a:lstStyle/>
          <a:p>
            <a:pPr marL="342900" indent="-342900">
              <a:lnSpc>
                <a:spcPct val="80000"/>
              </a:lnSpc>
              <a:spcBef>
                <a:spcPct val="20000"/>
              </a:spcBef>
            </a:pPr>
            <a:endParaRPr lang="zh-TW" altLang="en-US" sz="800">
              <a:latin typeface="Times New Roman" pitchFamily="18" charset="0"/>
              <a:ea typeface="新細明體" pitchFamily="18" charset="-120"/>
            </a:endParaRPr>
          </a:p>
          <a:p>
            <a:pPr marL="342900" indent="-342900">
              <a:lnSpc>
                <a:spcPct val="80000"/>
              </a:lnSpc>
              <a:spcBef>
                <a:spcPct val="20000"/>
              </a:spcBef>
            </a:pPr>
            <a:r>
              <a:rPr lang="zh-TW" altLang="en-US" sz="2000">
                <a:latin typeface="Times New Roman" pitchFamily="18" charset="0"/>
                <a:ea typeface="新細明體" pitchFamily="18" charset="-120"/>
              </a:rPr>
              <a:t>	</a:t>
            </a:r>
            <a:r>
              <a:rPr lang="en-US" altLang="zh-TW" sz="2000">
                <a:latin typeface="Times New Roman" pitchFamily="18" charset="0"/>
                <a:ea typeface="新細明體" pitchFamily="18" charset="-120"/>
              </a:rPr>
              <a:t>main()</a:t>
            </a:r>
          </a:p>
          <a:p>
            <a:pPr marL="342900" indent="-342900">
              <a:lnSpc>
                <a:spcPct val="80000"/>
              </a:lnSpc>
              <a:spcBef>
                <a:spcPct val="20000"/>
              </a:spcBef>
            </a:pPr>
            <a:r>
              <a:rPr lang="en-US" altLang="zh-TW" sz="2000">
                <a:latin typeface="Times New Roman" pitchFamily="18" charset="0"/>
                <a:ea typeface="新細明體" pitchFamily="18" charset="-120"/>
              </a:rPr>
              <a:t>	{</a:t>
            </a:r>
          </a:p>
          <a:p>
            <a:pPr marL="342900" indent="-342900">
              <a:lnSpc>
                <a:spcPct val="80000"/>
              </a:lnSpc>
              <a:spcBef>
                <a:spcPct val="20000"/>
              </a:spcBef>
            </a:pPr>
            <a:r>
              <a:rPr lang="en-US" altLang="zh-TW" sz="2000">
                <a:latin typeface="Times New Roman" pitchFamily="18" charset="0"/>
                <a:ea typeface="新細明體" pitchFamily="18" charset="-120"/>
              </a:rPr>
              <a:t>	     Rectangle r1;</a:t>
            </a:r>
          </a:p>
          <a:p>
            <a:pPr marL="342900" indent="-342900">
              <a:lnSpc>
                <a:spcPct val="80000"/>
              </a:lnSpc>
              <a:spcBef>
                <a:spcPct val="20000"/>
              </a:spcBef>
            </a:pPr>
            <a:r>
              <a:rPr lang="en-US" altLang="zh-TW" sz="2000">
                <a:latin typeface="Times New Roman" pitchFamily="18" charset="0"/>
                <a:ea typeface="新細明體" pitchFamily="18" charset="-120"/>
              </a:rPr>
              <a:t>          r1.set(5, 8);</a:t>
            </a:r>
            <a:r>
              <a:rPr lang="en-US" altLang="zh-TW" sz="2400">
                <a:latin typeface="Times New Roman" pitchFamily="18" charset="0"/>
                <a:ea typeface="新細明體" pitchFamily="18" charset="-120"/>
              </a:rPr>
              <a:t> </a:t>
            </a:r>
          </a:p>
          <a:p>
            <a:pPr marL="342900" indent="-342900">
              <a:lnSpc>
                <a:spcPct val="80000"/>
              </a:lnSpc>
              <a:spcBef>
                <a:spcPct val="20000"/>
              </a:spcBef>
            </a:pPr>
            <a:endParaRPr lang="en-US" altLang="zh-TW" sz="1000">
              <a:latin typeface="Times New Roman" pitchFamily="18" charset="0"/>
              <a:ea typeface="新細明體" pitchFamily="18" charset="-120"/>
            </a:endParaRPr>
          </a:p>
          <a:p>
            <a:pPr marL="342900" indent="-342900">
              <a:lnSpc>
                <a:spcPct val="80000"/>
              </a:lnSpc>
              <a:spcBef>
                <a:spcPct val="20000"/>
              </a:spcBef>
            </a:pPr>
            <a:r>
              <a:rPr lang="en-US" altLang="zh-TW" sz="2400">
                <a:latin typeface="Times New Roman" pitchFamily="18" charset="0"/>
                <a:ea typeface="新細明體" pitchFamily="18" charset="-120"/>
              </a:rPr>
              <a:t>	    </a:t>
            </a:r>
            <a:r>
              <a:rPr lang="en-US" altLang="zh-TW" sz="2000" b="1">
                <a:solidFill>
                  <a:schemeClr val="accent2"/>
                </a:solidFill>
                <a:latin typeface="Times New Roman" pitchFamily="18" charset="0"/>
                <a:ea typeface="新細明體" pitchFamily="18" charset="-120"/>
              </a:rPr>
              <a:t>Rectangle *r2;</a:t>
            </a:r>
          </a:p>
          <a:p>
            <a:pPr marL="342900" indent="-342900">
              <a:lnSpc>
                <a:spcPct val="80000"/>
              </a:lnSpc>
              <a:spcBef>
                <a:spcPct val="20000"/>
              </a:spcBef>
            </a:pPr>
            <a:r>
              <a:rPr lang="en-US" altLang="zh-TW" sz="2000" b="1">
                <a:solidFill>
                  <a:schemeClr val="accent2"/>
                </a:solidFill>
                <a:latin typeface="Times New Roman" pitchFamily="18" charset="0"/>
                <a:ea typeface="新細明體" pitchFamily="18" charset="-120"/>
              </a:rPr>
              <a:t>	     r2 = &amp;r1;</a:t>
            </a:r>
          </a:p>
          <a:p>
            <a:pPr marL="342900" indent="-342900">
              <a:lnSpc>
                <a:spcPct val="80000"/>
              </a:lnSpc>
              <a:spcBef>
                <a:spcPct val="20000"/>
              </a:spcBef>
            </a:pPr>
            <a:r>
              <a:rPr lang="en-US" altLang="zh-TW" sz="2000" b="1">
                <a:solidFill>
                  <a:schemeClr val="accent2"/>
                </a:solidFill>
                <a:latin typeface="Times New Roman" pitchFamily="18" charset="0"/>
                <a:ea typeface="新細明體" pitchFamily="18" charset="-120"/>
              </a:rPr>
              <a:t>	     r2-&gt;set(8,10);</a:t>
            </a:r>
          </a:p>
          <a:p>
            <a:pPr marL="342900" indent="-342900">
              <a:lnSpc>
                <a:spcPct val="80000"/>
              </a:lnSpc>
              <a:spcBef>
                <a:spcPct val="20000"/>
              </a:spcBef>
            </a:pPr>
            <a:r>
              <a:rPr lang="en-US" altLang="zh-TW" sz="2000">
                <a:latin typeface="Times New Roman" pitchFamily="18" charset="0"/>
                <a:ea typeface="新細明體" pitchFamily="18" charset="-120"/>
              </a:rPr>
              <a:t>	}</a:t>
            </a:r>
          </a:p>
        </p:txBody>
      </p:sp>
      <p:sp>
        <p:nvSpPr>
          <p:cNvPr id="10" name="Text Box 5"/>
          <p:cNvSpPr txBox="1">
            <a:spLocks noChangeArrowheads="1"/>
          </p:cNvSpPr>
          <p:nvPr/>
        </p:nvSpPr>
        <p:spPr bwMode="auto">
          <a:xfrm>
            <a:off x="4724400" y="1447800"/>
            <a:ext cx="4044950" cy="366713"/>
          </a:xfrm>
          <a:prstGeom prst="rect">
            <a:avLst/>
          </a:prstGeom>
          <a:noFill/>
          <a:ln w="9525">
            <a:noFill/>
            <a:miter lim="800000"/>
            <a:headEnd/>
            <a:tailEnd/>
          </a:ln>
          <a:effectLst/>
        </p:spPr>
        <p:txBody>
          <a:bodyPr wrap="none">
            <a:spAutoFit/>
          </a:bodyPr>
          <a:lstStyle/>
          <a:p>
            <a:r>
              <a:rPr lang="en-US" altLang="zh-TW" b="1">
                <a:ea typeface="新細明體" pitchFamily="18" charset="-120"/>
              </a:rPr>
              <a:t>r2 is a pointer to a Rectangle object</a:t>
            </a:r>
          </a:p>
        </p:txBody>
      </p:sp>
      <p:sp>
        <p:nvSpPr>
          <p:cNvPr id="11" name="AutoShape 8"/>
          <p:cNvSpPr>
            <a:spLocks noChangeArrowheads="1"/>
          </p:cNvSpPr>
          <p:nvPr/>
        </p:nvSpPr>
        <p:spPr bwMode="auto">
          <a:xfrm>
            <a:off x="4800600" y="3200400"/>
            <a:ext cx="304800" cy="228600"/>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grpSp>
        <p:nvGrpSpPr>
          <p:cNvPr id="12" name="Group 9"/>
          <p:cNvGrpSpPr>
            <a:grpSpLocks/>
          </p:cNvGrpSpPr>
          <p:nvPr/>
        </p:nvGrpSpPr>
        <p:grpSpPr bwMode="auto">
          <a:xfrm>
            <a:off x="4724400" y="3124200"/>
            <a:ext cx="381000" cy="838200"/>
            <a:chOff x="2928" y="1776"/>
            <a:chExt cx="240" cy="528"/>
          </a:xfrm>
        </p:grpSpPr>
        <p:sp>
          <p:nvSpPr>
            <p:cNvPr id="13" name="AutoShape 10"/>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14" name="Rectangle 11"/>
            <p:cNvSpPr>
              <a:spLocks noChangeArrowheads="1"/>
            </p:cNvSpPr>
            <p:nvPr/>
          </p:nvSpPr>
          <p:spPr bwMode="auto">
            <a:xfrm>
              <a:off x="2928" y="1776"/>
              <a:ext cx="240" cy="240"/>
            </a:xfrm>
            <a:prstGeom prst="rect">
              <a:avLst/>
            </a:prstGeom>
            <a:solidFill>
              <a:srgbClr val="FFE5E5"/>
            </a:solidFill>
            <a:ln w="9525">
              <a:noFill/>
              <a:miter lim="800000"/>
              <a:headEnd/>
              <a:tailEnd/>
            </a:ln>
            <a:effectLst/>
          </p:spPr>
          <p:txBody>
            <a:bodyPr wrap="none" anchor="ctr"/>
            <a:lstStyle/>
            <a:p>
              <a:pPr algn="ctr"/>
              <a:endParaRPr lang="zh-TW" altLang="en-US">
                <a:solidFill>
                  <a:srgbClr val="FFE5E5"/>
                </a:solidFill>
                <a:ea typeface="新細明體" pitchFamily="18" charset="-120"/>
              </a:endParaRPr>
            </a:p>
          </p:txBody>
        </p:sp>
      </p:grpSp>
      <p:grpSp>
        <p:nvGrpSpPr>
          <p:cNvPr id="15" name="Group 14"/>
          <p:cNvGrpSpPr>
            <a:grpSpLocks/>
          </p:cNvGrpSpPr>
          <p:nvPr/>
        </p:nvGrpSpPr>
        <p:grpSpPr bwMode="auto">
          <a:xfrm>
            <a:off x="4572000" y="5218113"/>
            <a:ext cx="2057400" cy="1106487"/>
            <a:chOff x="3072" y="3191"/>
            <a:chExt cx="1296" cy="697"/>
          </a:xfrm>
        </p:grpSpPr>
        <p:sp>
          <p:nvSpPr>
            <p:cNvPr id="16" name="Rectangle 6"/>
            <p:cNvSpPr>
              <a:spLocks noChangeArrowheads="1"/>
            </p:cNvSpPr>
            <p:nvPr/>
          </p:nvSpPr>
          <p:spPr bwMode="auto">
            <a:xfrm>
              <a:off x="3408" y="3408"/>
              <a:ext cx="864" cy="48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a:t>
              </a:r>
            </a:p>
            <a:p>
              <a:r>
                <a:rPr lang="en-US" altLang="zh-TW" b="1">
                  <a:ea typeface="新細明體" pitchFamily="18" charset="-120"/>
                </a:rPr>
                <a:t>length</a:t>
              </a:r>
            </a:p>
          </p:txBody>
        </p:sp>
        <p:sp>
          <p:nvSpPr>
            <p:cNvPr id="17" name="Text Box 7"/>
            <p:cNvSpPr txBox="1">
              <a:spLocks noChangeArrowheads="1"/>
            </p:cNvSpPr>
            <p:nvPr/>
          </p:nvSpPr>
          <p:spPr bwMode="auto">
            <a:xfrm>
              <a:off x="3072" y="3312"/>
              <a:ext cx="252" cy="231"/>
            </a:xfrm>
            <a:prstGeom prst="rect">
              <a:avLst/>
            </a:prstGeom>
            <a:noFill/>
            <a:ln w="9525">
              <a:noFill/>
              <a:miter lim="800000"/>
              <a:headEnd/>
              <a:tailEnd/>
            </a:ln>
            <a:effectLst/>
          </p:spPr>
          <p:txBody>
            <a:bodyPr wrap="none">
              <a:spAutoFit/>
            </a:bodyPr>
            <a:lstStyle/>
            <a:p>
              <a:r>
                <a:rPr lang="en-US" altLang="zh-TW" b="1">
                  <a:ea typeface="新細明體" pitchFamily="18" charset="-120"/>
                </a:rPr>
                <a:t>r1</a:t>
              </a:r>
            </a:p>
          </p:txBody>
        </p:sp>
        <p:sp>
          <p:nvSpPr>
            <p:cNvPr id="18" name="Rectangle 12"/>
            <p:cNvSpPr>
              <a:spLocks noChangeArrowheads="1"/>
            </p:cNvSpPr>
            <p:nvPr/>
          </p:nvSpPr>
          <p:spPr bwMode="auto">
            <a:xfrm>
              <a:off x="3408" y="3408"/>
              <a:ext cx="960" cy="48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 = 5</a:t>
              </a:r>
            </a:p>
            <a:p>
              <a:r>
                <a:rPr lang="en-US" altLang="zh-TW" b="1">
                  <a:ea typeface="新細明體" pitchFamily="18" charset="-120"/>
                </a:rPr>
                <a:t>length = 8</a:t>
              </a:r>
            </a:p>
          </p:txBody>
        </p:sp>
        <p:sp>
          <p:nvSpPr>
            <p:cNvPr id="19" name="Text Box 13"/>
            <p:cNvSpPr txBox="1">
              <a:spLocks noChangeArrowheads="1"/>
            </p:cNvSpPr>
            <p:nvPr/>
          </p:nvSpPr>
          <p:spPr bwMode="auto">
            <a:xfrm>
              <a:off x="3350" y="3191"/>
              <a:ext cx="436" cy="231"/>
            </a:xfrm>
            <a:prstGeom prst="rect">
              <a:avLst/>
            </a:prstGeom>
            <a:noFill/>
            <a:ln w="9525">
              <a:noFill/>
              <a:miter lim="800000"/>
              <a:headEnd/>
              <a:tailEnd/>
            </a:ln>
            <a:effectLst/>
          </p:spPr>
          <p:txBody>
            <a:bodyPr wrap="none">
              <a:spAutoFit/>
            </a:bodyPr>
            <a:lstStyle/>
            <a:p>
              <a:r>
                <a:rPr lang="en-US" altLang="zh-TW" b="1">
                  <a:ea typeface="新細明體" pitchFamily="18" charset="-120"/>
                </a:rPr>
                <a:t>5000</a:t>
              </a:r>
            </a:p>
          </p:txBody>
        </p:sp>
      </p:grpSp>
      <p:sp>
        <p:nvSpPr>
          <p:cNvPr id="20" name="Rectangle 15"/>
          <p:cNvSpPr>
            <a:spLocks noChangeArrowheads="1"/>
          </p:cNvSpPr>
          <p:nvPr/>
        </p:nvSpPr>
        <p:spPr bwMode="auto">
          <a:xfrm>
            <a:off x="7467600" y="5867400"/>
            <a:ext cx="1219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a:t>
            </a:r>
          </a:p>
        </p:txBody>
      </p:sp>
      <p:sp>
        <p:nvSpPr>
          <p:cNvPr id="21" name="Text Box 16"/>
          <p:cNvSpPr txBox="1">
            <a:spLocks noChangeArrowheads="1"/>
          </p:cNvSpPr>
          <p:nvPr/>
        </p:nvSpPr>
        <p:spPr bwMode="auto">
          <a:xfrm>
            <a:off x="7239000" y="5314890"/>
            <a:ext cx="685800" cy="400110"/>
          </a:xfrm>
          <a:prstGeom prst="rect">
            <a:avLst/>
          </a:prstGeom>
          <a:noFill/>
          <a:ln w="9525">
            <a:noFill/>
            <a:miter lim="800000"/>
            <a:headEnd/>
            <a:tailEnd/>
          </a:ln>
          <a:effectLst/>
        </p:spPr>
        <p:txBody>
          <a:bodyPr wrap="square">
            <a:spAutoFit/>
          </a:bodyPr>
          <a:lstStyle/>
          <a:p>
            <a:r>
              <a:rPr lang="en-US" altLang="zh-TW" b="1">
                <a:ea typeface="新細明體" pitchFamily="18" charset="-120"/>
              </a:rPr>
              <a:t>r2</a:t>
            </a:r>
          </a:p>
        </p:txBody>
      </p:sp>
      <p:sp>
        <p:nvSpPr>
          <p:cNvPr id="22" name="Text Box 18"/>
          <p:cNvSpPr txBox="1">
            <a:spLocks noChangeArrowheads="1"/>
          </p:cNvSpPr>
          <p:nvPr/>
        </p:nvSpPr>
        <p:spPr bwMode="auto">
          <a:xfrm>
            <a:off x="7375525" y="5562600"/>
            <a:ext cx="692150" cy="366713"/>
          </a:xfrm>
          <a:prstGeom prst="rect">
            <a:avLst/>
          </a:prstGeom>
          <a:noFill/>
          <a:ln w="9525">
            <a:noFill/>
            <a:miter lim="800000"/>
            <a:headEnd/>
            <a:tailEnd/>
          </a:ln>
          <a:effectLst/>
        </p:spPr>
        <p:txBody>
          <a:bodyPr wrap="none">
            <a:spAutoFit/>
          </a:bodyPr>
          <a:lstStyle/>
          <a:p>
            <a:r>
              <a:rPr lang="en-US" altLang="zh-TW" b="1">
                <a:ea typeface="新細明體" pitchFamily="18" charset="-120"/>
              </a:rPr>
              <a:t>6000</a:t>
            </a:r>
          </a:p>
        </p:txBody>
      </p:sp>
      <p:grpSp>
        <p:nvGrpSpPr>
          <p:cNvPr id="23" name="Group 22"/>
          <p:cNvGrpSpPr>
            <a:grpSpLocks/>
          </p:cNvGrpSpPr>
          <p:nvPr/>
        </p:nvGrpSpPr>
        <p:grpSpPr bwMode="auto">
          <a:xfrm>
            <a:off x="4724400" y="3581400"/>
            <a:ext cx="381000" cy="685800"/>
            <a:chOff x="2976" y="2304"/>
            <a:chExt cx="240" cy="432"/>
          </a:xfrm>
        </p:grpSpPr>
        <p:sp>
          <p:nvSpPr>
            <p:cNvPr id="24" name="AutoShape 20"/>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5" name="Rectangle 21"/>
            <p:cNvSpPr>
              <a:spLocks noChangeArrowheads="1"/>
            </p:cNvSpPr>
            <p:nvPr/>
          </p:nvSpPr>
          <p:spPr bwMode="auto">
            <a:xfrm>
              <a:off x="2976" y="2304"/>
              <a:ext cx="240" cy="240"/>
            </a:xfrm>
            <a:prstGeom prst="rect">
              <a:avLst/>
            </a:prstGeom>
            <a:solidFill>
              <a:srgbClr val="FFE5E5"/>
            </a:solidFill>
            <a:ln w="9525">
              <a:noFill/>
              <a:miter lim="800000"/>
              <a:headEnd/>
              <a:tailEnd/>
            </a:ln>
            <a:effectLst/>
          </p:spPr>
          <p:txBody>
            <a:bodyPr wrap="none" anchor="ctr"/>
            <a:lstStyle/>
            <a:p>
              <a:endParaRPr lang="en-US"/>
            </a:p>
          </p:txBody>
        </p:sp>
      </p:grpSp>
      <p:sp>
        <p:nvSpPr>
          <p:cNvPr id="26" name="Rectangle 23"/>
          <p:cNvSpPr>
            <a:spLocks noChangeArrowheads="1"/>
          </p:cNvSpPr>
          <p:nvPr/>
        </p:nvSpPr>
        <p:spPr bwMode="auto">
          <a:xfrm>
            <a:off x="7467600" y="5867400"/>
            <a:ext cx="1219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5000</a:t>
            </a:r>
          </a:p>
        </p:txBody>
      </p:sp>
      <p:sp>
        <p:nvSpPr>
          <p:cNvPr id="27" name="Line 24"/>
          <p:cNvSpPr>
            <a:spLocks noChangeShapeType="1"/>
          </p:cNvSpPr>
          <p:nvPr/>
        </p:nvSpPr>
        <p:spPr bwMode="auto">
          <a:xfrm flipH="1">
            <a:off x="6629400" y="5695890"/>
            <a:ext cx="609600" cy="152400"/>
          </a:xfrm>
          <a:prstGeom prst="line">
            <a:avLst/>
          </a:prstGeom>
          <a:noFill/>
          <a:ln w="38100">
            <a:solidFill>
              <a:schemeClr val="tx1"/>
            </a:solidFill>
            <a:round/>
            <a:headEnd/>
            <a:tailEnd type="triangle" w="med" len="med"/>
          </a:ln>
          <a:effectLst/>
        </p:spPr>
        <p:txBody>
          <a:bodyPr/>
          <a:lstStyle/>
          <a:p>
            <a:endParaRPr lang="en-US"/>
          </a:p>
        </p:txBody>
      </p:sp>
      <p:grpSp>
        <p:nvGrpSpPr>
          <p:cNvPr id="28" name="Group 25"/>
          <p:cNvGrpSpPr>
            <a:grpSpLocks/>
          </p:cNvGrpSpPr>
          <p:nvPr/>
        </p:nvGrpSpPr>
        <p:grpSpPr bwMode="auto">
          <a:xfrm>
            <a:off x="4724400" y="3886200"/>
            <a:ext cx="381000" cy="685800"/>
            <a:chOff x="2976" y="2304"/>
            <a:chExt cx="240" cy="432"/>
          </a:xfrm>
        </p:grpSpPr>
        <p:sp>
          <p:nvSpPr>
            <p:cNvPr id="29" name="AutoShape 26"/>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30" name="Rectangle 27"/>
            <p:cNvSpPr>
              <a:spLocks noChangeArrowheads="1"/>
            </p:cNvSpPr>
            <p:nvPr/>
          </p:nvSpPr>
          <p:spPr bwMode="auto">
            <a:xfrm>
              <a:off x="2976" y="2304"/>
              <a:ext cx="240" cy="240"/>
            </a:xfrm>
            <a:prstGeom prst="rect">
              <a:avLst/>
            </a:prstGeom>
            <a:solidFill>
              <a:srgbClr val="FFE5E5"/>
            </a:solidFill>
            <a:ln w="9525">
              <a:noFill/>
              <a:miter lim="800000"/>
              <a:headEnd/>
              <a:tailEnd/>
            </a:ln>
            <a:effectLst/>
          </p:spPr>
          <p:txBody>
            <a:bodyPr wrap="none" anchor="ctr"/>
            <a:lstStyle/>
            <a:p>
              <a:endParaRPr lang="en-US"/>
            </a:p>
          </p:txBody>
        </p:sp>
      </p:grpSp>
      <p:sp>
        <p:nvSpPr>
          <p:cNvPr id="31" name="Rectangle 28"/>
          <p:cNvSpPr>
            <a:spLocks noChangeArrowheads="1"/>
          </p:cNvSpPr>
          <p:nvPr/>
        </p:nvSpPr>
        <p:spPr bwMode="auto">
          <a:xfrm>
            <a:off x="5105400" y="5562600"/>
            <a:ext cx="15240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a:ea typeface="新細明體" pitchFamily="18" charset="-120"/>
              </a:rPr>
              <a:t>width = 8</a:t>
            </a:r>
          </a:p>
          <a:p>
            <a:r>
              <a:rPr lang="en-US" altLang="zh-TW" b="1">
                <a:ea typeface="新細明體" pitchFamily="18" charset="-120"/>
              </a:rPr>
              <a:t>length = 10</a:t>
            </a:r>
          </a:p>
        </p:txBody>
      </p:sp>
      <p:sp>
        <p:nvSpPr>
          <p:cNvPr id="32" name="Text Box 30"/>
          <p:cNvSpPr txBox="1">
            <a:spLocks noChangeArrowheads="1"/>
          </p:cNvSpPr>
          <p:nvPr/>
        </p:nvSpPr>
        <p:spPr bwMode="auto">
          <a:xfrm>
            <a:off x="7086600" y="3124200"/>
            <a:ext cx="1631950" cy="366713"/>
          </a:xfrm>
          <a:prstGeom prst="rect">
            <a:avLst/>
          </a:prstGeom>
          <a:noFill/>
          <a:ln w="9525">
            <a:noFill/>
            <a:miter lim="800000"/>
            <a:headEnd/>
            <a:tailEnd/>
          </a:ln>
          <a:effectLst/>
        </p:spPr>
        <p:txBody>
          <a:bodyPr wrap="none">
            <a:spAutoFit/>
          </a:bodyPr>
          <a:lstStyle/>
          <a:p>
            <a:r>
              <a:rPr lang="en-US" altLang="zh-TW" b="1">
                <a:solidFill>
                  <a:srgbClr val="008000"/>
                </a:solidFill>
                <a:ea typeface="新細明體" pitchFamily="18" charset="-120"/>
              </a:rPr>
              <a:t>//dot notation</a:t>
            </a:r>
          </a:p>
        </p:txBody>
      </p:sp>
      <p:sp>
        <p:nvSpPr>
          <p:cNvPr id="33" name="Text Box 31"/>
          <p:cNvSpPr txBox="1">
            <a:spLocks noChangeArrowheads="1"/>
          </p:cNvSpPr>
          <p:nvPr/>
        </p:nvSpPr>
        <p:spPr bwMode="auto">
          <a:xfrm>
            <a:off x="7086600" y="4343400"/>
            <a:ext cx="1898650" cy="366713"/>
          </a:xfrm>
          <a:prstGeom prst="rect">
            <a:avLst/>
          </a:prstGeom>
          <a:noFill/>
          <a:ln w="9525">
            <a:noFill/>
            <a:miter lim="800000"/>
            <a:headEnd/>
            <a:tailEnd/>
          </a:ln>
          <a:effectLst/>
        </p:spPr>
        <p:txBody>
          <a:bodyPr wrap="none">
            <a:spAutoFit/>
          </a:bodyPr>
          <a:lstStyle/>
          <a:p>
            <a:r>
              <a:rPr lang="en-US" altLang="zh-TW" b="1">
                <a:solidFill>
                  <a:srgbClr val="008000"/>
                </a:solidFill>
                <a:ea typeface="新細明體" pitchFamily="18" charset="-120"/>
              </a:rPr>
              <a:t>//arrow notation</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par>
                                <p:cTn id="34" presetID="22" presetClass="entr" presetSubtype="2"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right)">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up)">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9" presetClass="entr" presetSubtype="0"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anim calcmode="lin" valueType="num">
                                      <p:cBhvr>
                                        <p:cTn id="50" dur="500" fill="hold"/>
                                        <p:tgtEl>
                                          <p:spTgt spid="32"/>
                                        </p:tgtEl>
                                        <p:attrNameLst>
                                          <p:attrName>ppt_x</p:attrName>
                                        </p:attrNameLst>
                                      </p:cBhvr>
                                      <p:tavLst>
                                        <p:tav tm="0">
                                          <p:val>
                                            <p:strVal val="#ppt_x-.2"/>
                                          </p:val>
                                        </p:tav>
                                        <p:tav tm="100000">
                                          <p:val>
                                            <p:strVal val="#ppt_x"/>
                                          </p:val>
                                        </p:tav>
                                      </p:tavLst>
                                    </p:anim>
                                    <p:anim calcmode="lin" valueType="num">
                                      <p:cBhvr>
                                        <p:cTn id="51" dur="500" fill="hold"/>
                                        <p:tgtEl>
                                          <p:spTgt spid="32"/>
                                        </p:tgtEl>
                                        <p:attrNameLst>
                                          <p:attrName>ppt_y</p:attrName>
                                        </p:attrNameLst>
                                      </p:cBhvr>
                                      <p:tavLst>
                                        <p:tav tm="0">
                                          <p:val>
                                            <p:strVal val="#ppt_y"/>
                                          </p:val>
                                        </p:tav>
                                        <p:tav tm="100000">
                                          <p:val>
                                            <p:strVal val="#ppt_y"/>
                                          </p:val>
                                        </p:tav>
                                      </p:tavLst>
                                    </p:anim>
                                    <p:animEffect transition="in" filter="wipe(right)" prLst="gradientSize: 0.1">
                                      <p:cBhvr>
                                        <p:cTn id="52" dur="500"/>
                                        <p:tgtEl>
                                          <p:spTgt spid="32"/>
                                        </p:tgtEl>
                                      </p:cBhvr>
                                    </p:animEffect>
                                  </p:childTnLst>
                                </p:cTn>
                              </p:par>
                              <p:par>
                                <p:cTn id="53" presetID="29"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500" fill="hold"/>
                                        <p:tgtEl>
                                          <p:spTgt spid="33"/>
                                        </p:tgtEl>
                                        <p:attrNameLst>
                                          <p:attrName>ppt_x</p:attrName>
                                        </p:attrNameLst>
                                      </p:cBhvr>
                                      <p:tavLst>
                                        <p:tav tm="0">
                                          <p:val>
                                            <p:strVal val="#ppt_x-.2"/>
                                          </p:val>
                                        </p:tav>
                                        <p:tav tm="100000">
                                          <p:val>
                                            <p:strVal val="#ppt_x"/>
                                          </p:val>
                                        </p:tav>
                                      </p:tavLst>
                                    </p:anim>
                                    <p:anim calcmode="lin" valueType="num">
                                      <p:cBhvr>
                                        <p:cTn id="56" dur="500" fill="hold"/>
                                        <p:tgtEl>
                                          <p:spTgt spid="33"/>
                                        </p:tgtEl>
                                        <p:attrNameLst>
                                          <p:attrName>ppt_y</p:attrName>
                                        </p:attrNameLst>
                                      </p:cBhvr>
                                      <p:tavLst>
                                        <p:tav tm="0">
                                          <p:val>
                                            <p:strVal val="#ppt_y"/>
                                          </p:val>
                                        </p:tav>
                                        <p:tav tm="100000">
                                          <p:val>
                                            <p:strVal val="#ppt_y"/>
                                          </p:val>
                                        </p:tav>
                                      </p:tavLst>
                                    </p:anim>
                                    <p:animEffect transition="in" filter="wipe(right)" prLst="gradientSize: 0.1">
                                      <p:cBhvr>
                                        <p:cTn id="5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20" grpId="0" animBg="1"/>
      <p:bldP spid="21" grpId="0"/>
      <p:bldP spid="22" grpId="0"/>
      <p:bldP spid="26" grpId="0" animBg="1"/>
      <p:bldP spid="27" grpId="0" animBg="1"/>
      <p:bldP spid="31" grpId="0" animBg="1" autoUpdateAnimBg="0"/>
      <p:bldP spid="32" grpId="0"/>
      <p:bldP spid="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Khai báo và t</a:t>
            </a:r>
            <a:r>
              <a:rPr lang="vi-VN" b="1">
                <a:effectLst>
                  <a:outerShdw blurRad="38100" dist="38100" dir="2700000" algn="tl">
                    <a:srgbClr val="000000">
                      <a:alpha val="43137"/>
                    </a:srgbClr>
                  </a:outerShdw>
                </a:effectLst>
                <a:latin typeface="Arial" pitchFamily="34" charset="0"/>
                <a:cs typeface="Arial" pitchFamily="34" charset="0"/>
              </a:rPr>
              <a:t>ạo </a:t>
            </a:r>
            <a:r>
              <a:rPr lang="en-US" b="1">
                <a:effectLst>
                  <a:outerShdw blurRad="38100" dist="38100" dir="2700000" algn="tl">
                    <a:srgbClr val="000000">
                      <a:alpha val="43137"/>
                    </a:srgbClr>
                  </a:outerShdw>
                </a:effectLst>
                <a:latin typeface="Arial" pitchFamily="34" charset="0"/>
                <a:cs typeface="Arial" pitchFamily="34" charset="0"/>
              </a:rPr>
              <a:t>lập </a:t>
            </a:r>
            <a:r>
              <a:rPr lang="vi-VN" b="1">
                <a:effectLst>
                  <a:outerShdw blurRad="38100" dist="38100" dir="2700000" algn="tl">
                    <a:srgbClr val="000000">
                      <a:alpha val="43137"/>
                    </a:srgbClr>
                  </a:outerShdw>
                </a:effectLst>
                <a:latin typeface="Arial" pitchFamily="34" charset="0"/>
                <a:cs typeface="Arial" pitchFamily="34" charset="0"/>
              </a:rPr>
              <a:t>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8" name="Rectangle 2"/>
          <p:cNvSpPr>
            <a:spLocks noChangeArrowheads="1"/>
          </p:cNvSpPr>
          <p:nvPr/>
        </p:nvSpPr>
        <p:spPr bwMode="auto">
          <a:xfrm>
            <a:off x="457200" y="1524000"/>
            <a:ext cx="3962400" cy="48006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800">
                <a:solidFill>
                  <a:srgbClr val="0000FF"/>
                </a:solidFill>
                <a:latin typeface="Times New Roman" pitchFamily="18" charset="0"/>
                <a:ea typeface="新細明體" pitchFamily="18" charset="-120"/>
              </a:rPr>
              <a:t>class</a:t>
            </a:r>
            <a:r>
              <a:rPr lang="en-US" altLang="zh-TW" sz="2800">
                <a:latin typeface="Times New Roman" pitchFamily="18" charset="0"/>
                <a:ea typeface="新細明體" pitchFamily="18" charset="-120"/>
              </a:rPr>
              <a:t> Rectangle</a:t>
            </a:r>
          </a:p>
          <a:p>
            <a:pPr marL="342900" indent="-342900">
              <a:spcBef>
                <a:spcPct val="20000"/>
              </a:spcBef>
            </a:pP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private</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width;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length;</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public</a:t>
            </a:r>
            <a:r>
              <a:rPr lang="en-US" altLang="zh-TW" sz="2800">
                <a:latin typeface="Times New Roman" pitchFamily="18" charset="0"/>
                <a:ea typeface="新細明體" pitchFamily="18" charset="-120"/>
              </a:rPr>
              <a:t>:</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void</a:t>
            </a:r>
            <a:r>
              <a:rPr lang="en-US" altLang="zh-TW" sz="2800">
                <a:latin typeface="Times New Roman" pitchFamily="18" charset="0"/>
                <a:ea typeface="新細明體" pitchFamily="18" charset="-120"/>
              </a:rPr>
              <a:t> set(int w, int l);</a:t>
            </a:r>
          </a:p>
          <a:p>
            <a:pPr marL="342900" indent="-342900">
              <a:spcBef>
                <a:spcPct val="20000"/>
              </a:spcBef>
            </a:pPr>
            <a:r>
              <a:rPr lang="en-US" altLang="zh-TW" sz="2800">
                <a:latin typeface="Times New Roman" pitchFamily="18" charset="0"/>
                <a:ea typeface="新細明體" pitchFamily="18" charset="-120"/>
              </a:rPr>
              <a:t>	   </a:t>
            </a:r>
            <a:r>
              <a:rPr lang="en-US" altLang="zh-TW" sz="2800">
                <a:solidFill>
                  <a:srgbClr val="0000FF"/>
                </a:solidFill>
                <a:latin typeface="Times New Roman" pitchFamily="18" charset="0"/>
                <a:ea typeface="新細明體" pitchFamily="18" charset="-120"/>
              </a:rPr>
              <a:t>int</a:t>
            </a:r>
            <a:r>
              <a:rPr lang="en-US" altLang="zh-TW" sz="2800">
                <a:latin typeface="Times New Roman" pitchFamily="18" charset="0"/>
                <a:ea typeface="新細明體" pitchFamily="18" charset="-120"/>
              </a:rPr>
              <a:t> area();</a:t>
            </a:r>
          </a:p>
          <a:p>
            <a:pPr marL="342900" indent="-342900">
              <a:spcBef>
                <a:spcPct val="20000"/>
              </a:spcBef>
            </a:pPr>
            <a:r>
              <a:rPr lang="en-US" altLang="zh-TW" sz="2800">
                <a:latin typeface="Times New Roman" pitchFamily="18" charset="0"/>
                <a:ea typeface="新細明體" pitchFamily="18" charset="-120"/>
              </a:rPr>
              <a:t>};</a:t>
            </a:r>
          </a:p>
        </p:txBody>
      </p:sp>
      <p:sp>
        <p:nvSpPr>
          <p:cNvPr id="9" name="Rectangle 4"/>
          <p:cNvSpPr>
            <a:spLocks noChangeArrowheads="1"/>
          </p:cNvSpPr>
          <p:nvPr/>
        </p:nvSpPr>
        <p:spPr bwMode="auto">
          <a:xfrm>
            <a:off x="4648200" y="1981200"/>
            <a:ext cx="4267200" cy="3200400"/>
          </a:xfrm>
          <a:prstGeom prst="rect">
            <a:avLst/>
          </a:prstGeom>
          <a:solidFill>
            <a:srgbClr val="FFCCCC"/>
          </a:solidFill>
          <a:ln w="9525">
            <a:noFill/>
            <a:miter lim="800000"/>
            <a:headEnd/>
            <a:tailEnd/>
          </a:ln>
          <a:effectLst/>
        </p:spPr>
        <p:txBody>
          <a:bodyPr/>
          <a:lstStyle/>
          <a:p>
            <a:pPr marL="342900" indent="-342900">
              <a:lnSpc>
                <a:spcPct val="80000"/>
              </a:lnSpc>
              <a:spcBef>
                <a:spcPct val="20000"/>
              </a:spcBef>
            </a:pPr>
            <a:r>
              <a:rPr lang="en-US" altLang="zh-TW" sz="2400" dirty="0">
                <a:latin typeface="Times New Roman" pitchFamily="18" charset="0"/>
                <a:ea typeface="新細明體" pitchFamily="18" charset="-120"/>
              </a:rPr>
              <a:t>main()</a:t>
            </a:r>
          </a:p>
          <a:p>
            <a:pPr marL="342900" indent="-342900">
              <a:lnSpc>
                <a:spcPct val="80000"/>
              </a:lnSpc>
              <a:spcBef>
                <a:spcPct val="20000"/>
              </a:spcBef>
            </a:pPr>
            <a:r>
              <a:rPr lang="en-US" altLang="zh-TW" sz="2400" dirty="0">
                <a:latin typeface="Times New Roman" pitchFamily="18" charset="0"/>
                <a:ea typeface="新細明體" pitchFamily="18" charset="-120"/>
              </a:rPr>
              <a:t>{</a:t>
            </a:r>
          </a:p>
          <a:p>
            <a:pPr marL="342900" indent="-342900">
              <a:lnSpc>
                <a:spcPct val="80000"/>
              </a:lnSpc>
              <a:spcBef>
                <a:spcPct val="20000"/>
              </a:spcBef>
            </a:pPr>
            <a:r>
              <a:rPr lang="en-US" altLang="zh-TW" sz="2400" dirty="0">
                <a:latin typeface="Times New Roman" pitchFamily="18" charset="0"/>
                <a:ea typeface="新細明體" pitchFamily="18" charset="-120"/>
              </a:rPr>
              <a:t>	 </a:t>
            </a:r>
            <a:r>
              <a:rPr lang="en-US" altLang="zh-TW" sz="2000" dirty="0">
                <a:solidFill>
                  <a:schemeClr val="accent2"/>
                </a:solidFill>
                <a:latin typeface="Times New Roman" pitchFamily="18" charset="0"/>
                <a:ea typeface="新細明體" pitchFamily="18" charset="-120"/>
              </a:rPr>
              <a:t>Rectangle *r3;</a:t>
            </a:r>
          </a:p>
          <a:p>
            <a:pPr marL="342900" indent="-342900">
              <a:lnSpc>
                <a:spcPct val="80000"/>
              </a:lnSpc>
              <a:spcBef>
                <a:spcPct val="20000"/>
              </a:spcBef>
            </a:pPr>
            <a:r>
              <a:rPr lang="en-US" altLang="zh-TW" sz="2000" dirty="0">
                <a:solidFill>
                  <a:schemeClr val="accent2"/>
                </a:solidFill>
                <a:latin typeface="Times New Roman" pitchFamily="18" charset="0"/>
                <a:ea typeface="新細明體" pitchFamily="18" charset="-120"/>
              </a:rPr>
              <a:t>	 r3 = new Rectangle();</a:t>
            </a:r>
          </a:p>
          <a:p>
            <a:pPr marL="342900" indent="-342900">
              <a:lnSpc>
                <a:spcPct val="80000"/>
              </a:lnSpc>
              <a:spcBef>
                <a:spcPct val="20000"/>
              </a:spcBef>
            </a:pPr>
            <a:endParaRPr lang="en-US" altLang="zh-TW" sz="1000" dirty="0">
              <a:solidFill>
                <a:schemeClr val="accent2"/>
              </a:solidFill>
              <a:latin typeface="Times New Roman" pitchFamily="18" charset="0"/>
              <a:ea typeface="新細明體" pitchFamily="18" charset="-120"/>
            </a:endParaRPr>
          </a:p>
          <a:p>
            <a:pPr marL="342900" indent="-342900">
              <a:lnSpc>
                <a:spcPct val="80000"/>
              </a:lnSpc>
              <a:spcBef>
                <a:spcPct val="20000"/>
              </a:spcBef>
            </a:pPr>
            <a:r>
              <a:rPr lang="en-US" altLang="zh-TW" sz="2400" dirty="0">
                <a:solidFill>
                  <a:schemeClr val="accent2"/>
                </a:solidFill>
                <a:latin typeface="Times New Roman" pitchFamily="18" charset="0"/>
                <a:ea typeface="新細明體" pitchFamily="18" charset="-120"/>
              </a:rPr>
              <a:t>	 </a:t>
            </a:r>
            <a:r>
              <a:rPr lang="en-US" altLang="zh-TW" sz="2000" dirty="0">
                <a:solidFill>
                  <a:schemeClr val="accent2"/>
                </a:solidFill>
                <a:latin typeface="Times New Roman" pitchFamily="18" charset="0"/>
                <a:ea typeface="新細明體" pitchFamily="18" charset="-120"/>
              </a:rPr>
              <a:t>r3-&gt;set(80,100);</a:t>
            </a:r>
          </a:p>
          <a:p>
            <a:pPr marL="342900" indent="-342900">
              <a:lnSpc>
                <a:spcPct val="80000"/>
              </a:lnSpc>
              <a:spcBef>
                <a:spcPct val="20000"/>
              </a:spcBef>
            </a:pPr>
            <a:endParaRPr lang="en-US" altLang="zh-TW" sz="1000" dirty="0">
              <a:solidFill>
                <a:schemeClr val="accent2"/>
              </a:solidFill>
              <a:latin typeface="Times New Roman" pitchFamily="18" charset="0"/>
              <a:ea typeface="新細明體" pitchFamily="18" charset="-120"/>
            </a:endParaRPr>
          </a:p>
          <a:p>
            <a:pPr marL="342900" indent="-342900">
              <a:lnSpc>
                <a:spcPct val="80000"/>
              </a:lnSpc>
              <a:spcBef>
                <a:spcPct val="20000"/>
              </a:spcBef>
            </a:pPr>
            <a:r>
              <a:rPr lang="en-US" altLang="zh-TW" sz="2400" dirty="0">
                <a:solidFill>
                  <a:schemeClr val="accent2"/>
                </a:solidFill>
                <a:latin typeface="Times New Roman" pitchFamily="18" charset="0"/>
                <a:ea typeface="新細明體" pitchFamily="18" charset="-120"/>
              </a:rPr>
              <a:t>	 </a:t>
            </a:r>
            <a:r>
              <a:rPr lang="en-US" altLang="zh-TW" sz="2000" dirty="0">
                <a:solidFill>
                  <a:schemeClr val="accent2"/>
                </a:solidFill>
                <a:latin typeface="Times New Roman" pitchFamily="18" charset="0"/>
                <a:ea typeface="新細明體" pitchFamily="18" charset="-120"/>
              </a:rPr>
              <a:t>delete r3;</a:t>
            </a:r>
          </a:p>
          <a:p>
            <a:pPr marL="342900" indent="-342900">
              <a:lnSpc>
                <a:spcPct val="80000"/>
              </a:lnSpc>
              <a:spcBef>
                <a:spcPct val="20000"/>
              </a:spcBef>
            </a:pPr>
            <a:r>
              <a:rPr lang="en-US" altLang="zh-TW" sz="2000" dirty="0">
                <a:solidFill>
                  <a:schemeClr val="accent2"/>
                </a:solidFill>
                <a:latin typeface="Times New Roman" pitchFamily="18" charset="0"/>
                <a:ea typeface="新細明體" pitchFamily="18" charset="-120"/>
              </a:rPr>
              <a:t>	 r3 = NULL;</a:t>
            </a:r>
          </a:p>
          <a:p>
            <a:pPr marL="342900" indent="-342900">
              <a:lnSpc>
                <a:spcPct val="80000"/>
              </a:lnSpc>
              <a:spcBef>
                <a:spcPct val="20000"/>
              </a:spcBef>
            </a:pPr>
            <a:r>
              <a:rPr lang="en-US" altLang="zh-TW" sz="2400" dirty="0">
                <a:latin typeface="Times New Roman" pitchFamily="18" charset="0"/>
                <a:ea typeface="新細明體" pitchFamily="18" charset="-120"/>
              </a:rPr>
              <a:t>}</a:t>
            </a:r>
          </a:p>
        </p:txBody>
      </p:sp>
      <p:sp>
        <p:nvSpPr>
          <p:cNvPr id="10" name="Text Box 5"/>
          <p:cNvSpPr txBox="1">
            <a:spLocks noChangeArrowheads="1"/>
          </p:cNvSpPr>
          <p:nvPr/>
        </p:nvSpPr>
        <p:spPr bwMode="auto">
          <a:xfrm>
            <a:off x="4724400" y="1447800"/>
            <a:ext cx="3727450" cy="400110"/>
          </a:xfrm>
          <a:prstGeom prst="rect">
            <a:avLst/>
          </a:prstGeom>
          <a:noFill/>
          <a:ln w="9525">
            <a:noFill/>
            <a:miter lim="800000"/>
            <a:headEnd/>
            <a:tailEnd/>
          </a:ln>
          <a:effectLst/>
        </p:spPr>
        <p:txBody>
          <a:bodyPr wrap="square">
            <a:spAutoFit/>
          </a:bodyPr>
          <a:lstStyle/>
          <a:p>
            <a:r>
              <a:rPr lang="en-US" altLang="zh-TW" b="1">
                <a:ea typeface="新細明體" pitchFamily="18" charset="-120"/>
              </a:rPr>
              <a:t>r3 is dynamically allocated</a:t>
            </a:r>
          </a:p>
        </p:txBody>
      </p:sp>
      <p:sp>
        <p:nvSpPr>
          <p:cNvPr id="11" name="AutoShape 6"/>
          <p:cNvSpPr>
            <a:spLocks noChangeArrowheads="1"/>
          </p:cNvSpPr>
          <p:nvPr/>
        </p:nvSpPr>
        <p:spPr bwMode="auto">
          <a:xfrm>
            <a:off x="4800600" y="2819400"/>
            <a:ext cx="304800" cy="228600"/>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grpSp>
        <p:nvGrpSpPr>
          <p:cNvPr id="12" name="Group 23"/>
          <p:cNvGrpSpPr>
            <a:grpSpLocks/>
          </p:cNvGrpSpPr>
          <p:nvPr/>
        </p:nvGrpSpPr>
        <p:grpSpPr bwMode="auto">
          <a:xfrm>
            <a:off x="4724400" y="5334000"/>
            <a:ext cx="1676400" cy="990600"/>
            <a:chOff x="2976" y="3216"/>
            <a:chExt cx="1056" cy="624"/>
          </a:xfrm>
        </p:grpSpPr>
        <p:sp>
          <p:nvSpPr>
            <p:cNvPr id="13" name="Rectangle 15"/>
            <p:cNvSpPr>
              <a:spLocks noChangeArrowheads="1"/>
            </p:cNvSpPr>
            <p:nvPr/>
          </p:nvSpPr>
          <p:spPr bwMode="auto">
            <a:xfrm>
              <a:off x="3264" y="3552"/>
              <a:ext cx="768" cy="288"/>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a:ea typeface="新細明體" pitchFamily="18" charset="-120"/>
                </a:rPr>
                <a:t>???</a:t>
              </a:r>
            </a:p>
          </p:txBody>
        </p:sp>
        <p:sp>
          <p:nvSpPr>
            <p:cNvPr id="14" name="Text Box 16"/>
            <p:cNvSpPr txBox="1">
              <a:spLocks noChangeArrowheads="1"/>
            </p:cNvSpPr>
            <p:nvPr/>
          </p:nvSpPr>
          <p:spPr bwMode="auto">
            <a:xfrm>
              <a:off x="2976" y="3216"/>
              <a:ext cx="384" cy="252"/>
            </a:xfrm>
            <a:prstGeom prst="rect">
              <a:avLst/>
            </a:prstGeom>
            <a:noFill/>
            <a:ln w="9525">
              <a:noFill/>
              <a:miter lim="800000"/>
              <a:headEnd/>
              <a:tailEnd/>
            </a:ln>
            <a:effectLst/>
          </p:spPr>
          <p:txBody>
            <a:bodyPr wrap="square">
              <a:spAutoFit/>
            </a:bodyPr>
            <a:lstStyle/>
            <a:p>
              <a:r>
                <a:rPr lang="en-US" altLang="zh-TW" b="1" dirty="0">
                  <a:ea typeface="新細明體" pitchFamily="18" charset="-120"/>
                </a:rPr>
                <a:t>r3</a:t>
              </a:r>
            </a:p>
          </p:txBody>
        </p:sp>
        <p:sp>
          <p:nvSpPr>
            <p:cNvPr id="15" name="Text Box 17"/>
            <p:cNvSpPr txBox="1">
              <a:spLocks noChangeArrowheads="1"/>
            </p:cNvSpPr>
            <p:nvPr/>
          </p:nvSpPr>
          <p:spPr bwMode="auto">
            <a:xfrm>
              <a:off x="3206" y="3312"/>
              <a:ext cx="436" cy="231"/>
            </a:xfrm>
            <a:prstGeom prst="rect">
              <a:avLst/>
            </a:prstGeom>
            <a:noFill/>
            <a:ln w="9525">
              <a:noFill/>
              <a:miter lim="800000"/>
              <a:headEnd/>
              <a:tailEnd/>
            </a:ln>
            <a:effectLst/>
          </p:spPr>
          <p:txBody>
            <a:bodyPr wrap="none">
              <a:spAutoFit/>
            </a:bodyPr>
            <a:lstStyle/>
            <a:p>
              <a:r>
                <a:rPr lang="en-US" altLang="zh-TW" b="1">
                  <a:ea typeface="新細明體" pitchFamily="18" charset="-120"/>
                </a:rPr>
                <a:t>6000</a:t>
              </a:r>
            </a:p>
          </p:txBody>
        </p:sp>
      </p:grpSp>
      <p:grpSp>
        <p:nvGrpSpPr>
          <p:cNvPr id="16" name="Group 18"/>
          <p:cNvGrpSpPr>
            <a:grpSpLocks/>
          </p:cNvGrpSpPr>
          <p:nvPr/>
        </p:nvGrpSpPr>
        <p:grpSpPr bwMode="auto">
          <a:xfrm>
            <a:off x="4724400" y="2667000"/>
            <a:ext cx="381000" cy="685800"/>
            <a:chOff x="2976" y="2304"/>
            <a:chExt cx="240" cy="432"/>
          </a:xfrm>
        </p:grpSpPr>
        <p:sp>
          <p:nvSpPr>
            <p:cNvPr id="17" name="AutoShape 19"/>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18" name="Rectangle 20"/>
            <p:cNvSpPr>
              <a:spLocks noChangeArrowheads="1"/>
            </p:cNvSpPr>
            <p:nvPr/>
          </p:nvSpPr>
          <p:spPr bwMode="auto">
            <a:xfrm>
              <a:off x="2976" y="2304"/>
              <a:ext cx="240" cy="240"/>
            </a:xfrm>
            <a:prstGeom prst="rect">
              <a:avLst/>
            </a:prstGeom>
            <a:solidFill>
              <a:srgbClr val="FFCCCC"/>
            </a:solidFill>
            <a:ln w="9525">
              <a:noFill/>
              <a:miter lim="800000"/>
              <a:headEnd/>
              <a:tailEnd/>
            </a:ln>
            <a:effectLst/>
          </p:spPr>
          <p:txBody>
            <a:bodyPr wrap="none" anchor="ctr"/>
            <a:lstStyle/>
            <a:p>
              <a:endParaRPr lang="en-US"/>
            </a:p>
          </p:txBody>
        </p:sp>
      </p:grpSp>
      <p:grpSp>
        <p:nvGrpSpPr>
          <p:cNvPr id="19" name="Group 7"/>
          <p:cNvGrpSpPr>
            <a:grpSpLocks/>
          </p:cNvGrpSpPr>
          <p:nvPr/>
        </p:nvGrpSpPr>
        <p:grpSpPr bwMode="auto">
          <a:xfrm>
            <a:off x="4724400" y="2971800"/>
            <a:ext cx="381000" cy="838200"/>
            <a:chOff x="2928" y="1776"/>
            <a:chExt cx="240" cy="528"/>
          </a:xfrm>
        </p:grpSpPr>
        <p:sp>
          <p:nvSpPr>
            <p:cNvPr id="20" name="AutoShape 8"/>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1" name="Rectangle 9"/>
            <p:cNvSpPr>
              <a:spLocks noChangeArrowheads="1"/>
            </p:cNvSpPr>
            <p:nvPr/>
          </p:nvSpPr>
          <p:spPr bwMode="auto">
            <a:xfrm>
              <a:off x="2928" y="1776"/>
              <a:ext cx="240" cy="240"/>
            </a:xfrm>
            <a:prstGeom prst="rect">
              <a:avLst/>
            </a:prstGeom>
            <a:solidFill>
              <a:srgbClr val="FFCCCC"/>
            </a:solidFill>
            <a:ln w="9525">
              <a:noFill/>
              <a:miter lim="800000"/>
              <a:headEnd/>
              <a:tailEnd/>
            </a:ln>
            <a:effectLst/>
          </p:spPr>
          <p:txBody>
            <a:bodyPr wrap="none" anchor="ctr"/>
            <a:lstStyle/>
            <a:p>
              <a:endParaRPr lang="en-US"/>
            </a:p>
          </p:txBody>
        </p:sp>
      </p:grpSp>
      <p:grpSp>
        <p:nvGrpSpPr>
          <p:cNvPr id="22" name="Group 30"/>
          <p:cNvGrpSpPr>
            <a:grpSpLocks/>
          </p:cNvGrpSpPr>
          <p:nvPr/>
        </p:nvGrpSpPr>
        <p:grpSpPr bwMode="auto">
          <a:xfrm>
            <a:off x="4724400" y="3505200"/>
            <a:ext cx="381000" cy="838200"/>
            <a:chOff x="2928" y="1776"/>
            <a:chExt cx="240" cy="528"/>
          </a:xfrm>
        </p:grpSpPr>
        <p:sp>
          <p:nvSpPr>
            <p:cNvPr id="23" name="AutoShape 31"/>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4" name="Rectangle 32"/>
            <p:cNvSpPr>
              <a:spLocks noChangeArrowheads="1"/>
            </p:cNvSpPr>
            <p:nvPr/>
          </p:nvSpPr>
          <p:spPr bwMode="auto">
            <a:xfrm>
              <a:off x="2928" y="1776"/>
              <a:ext cx="240" cy="240"/>
            </a:xfrm>
            <a:prstGeom prst="rect">
              <a:avLst/>
            </a:prstGeom>
            <a:solidFill>
              <a:srgbClr val="FFCCCC"/>
            </a:solidFill>
            <a:ln w="9525">
              <a:noFill/>
              <a:miter lim="800000"/>
              <a:headEnd/>
              <a:tailEnd/>
            </a:ln>
            <a:effectLst/>
          </p:spPr>
          <p:txBody>
            <a:bodyPr wrap="none" anchor="ctr"/>
            <a:lstStyle/>
            <a:p>
              <a:endParaRPr lang="en-US"/>
            </a:p>
          </p:txBody>
        </p:sp>
      </p:grpSp>
      <p:sp>
        <p:nvSpPr>
          <p:cNvPr id="25" name="Rectangle 36"/>
          <p:cNvSpPr>
            <a:spLocks noChangeArrowheads="1"/>
          </p:cNvSpPr>
          <p:nvPr/>
        </p:nvSpPr>
        <p:spPr bwMode="auto">
          <a:xfrm>
            <a:off x="5181600" y="5867400"/>
            <a:ext cx="1219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b="1" dirty="0">
                <a:ea typeface="新細明體" pitchFamily="18" charset="-120"/>
              </a:rPr>
              <a:t>NULL</a:t>
            </a:r>
          </a:p>
        </p:txBody>
      </p:sp>
      <p:grpSp>
        <p:nvGrpSpPr>
          <p:cNvPr id="26" name="Group 40"/>
          <p:cNvGrpSpPr>
            <a:grpSpLocks/>
          </p:cNvGrpSpPr>
          <p:nvPr/>
        </p:nvGrpSpPr>
        <p:grpSpPr bwMode="auto">
          <a:xfrm>
            <a:off x="4718050" y="3738320"/>
            <a:ext cx="381000" cy="609600"/>
            <a:chOff x="4944" y="2976"/>
            <a:chExt cx="240" cy="384"/>
          </a:xfrm>
        </p:grpSpPr>
        <p:sp>
          <p:nvSpPr>
            <p:cNvPr id="27" name="AutoShape 38"/>
            <p:cNvSpPr>
              <a:spLocks noChangeArrowheads="1"/>
            </p:cNvSpPr>
            <p:nvPr/>
          </p:nvSpPr>
          <p:spPr bwMode="auto">
            <a:xfrm>
              <a:off x="4992" y="3216"/>
              <a:ext cx="192" cy="144"/>
            </a:xfrm>
            <a:prstGeom prst="rightArrow">
              <a:avLst>
                <a:gd name="adj1" fmla="val 50000"/>
                <a:gd name="adj2" fmla="val 33333"/>
              </a:avLst>
            </a:prstGeom>
            <a:solidFill>
              <a:schemeClr val="accent2"/>
            </a:solidFill>
            <a:ln w="9525">
              <a:solidFill>
                <a:schemeClr val="tx1"/>
              </a:solidFill>
              <a:miter lim="800000"/>
              <a:headEnd/>
              <a:tailEnd/>
            </a:ln>
            <a:effectLst/>
          </p:spPr>
          <p:txBody>
            <a:bodyPr wrap="none" anchor="ctr"/>
            <a:lstStyle/>
            <a:p>
              <a:endParaRPr lang="en-US"/>
            </a:p>
          </p:txBody>
        </p:sp>
        <p:sp>
          <p:nvSpPr>
            <p:cNvPr id="28" name="Rectangle 39"/>
            <p:cNvSpPr>
              <a:spLocks noChangeArrowheads="1"/>
            </p:cNvSpPr>
            <p:nvPr/>
          </p:nvSpPr>
          <p:spPr bwMode="auto">
            <a:xfrm>
              <a:off x="4944" y="2976"/>
              <a:ext cx="240" cy="240"/>
            </a:xfrm>
            <a:prstGeom prst="rect">
              <a:avLst/>
            </a:prstGeom>
            <a:solidFill>
              <a:srgbClr val="FFCCCC"/>
            </a:solidFill>
            <a:ln w="9525">
              <a:noFill/>
              <a:miter lim="800000"/>
              <a:headEnd/>
              <a:tailEnd/>
            </a:ln>
            <a:effectLst/>
          </p:spPr>
          <p:txBody>
            <a:bodyPr wrap="none" anchor="ctr"/>
            <a:lstStyle/>
            <a:p>
              <a:endParaRPr lang="en-US"/>
            </a:p>
          </p:txBody>
        </p:sp>
      </p:grpSp>
      <p:sp>
        <p:nvSpPr>
          <p:cNvPr id="29" name="Text Box 41"/>
          <p:cNvSpPr txBox="1">
            <a:spLocks noChangeArrowheads="1"/>
          </p:cNvSpPr>
          <p:nvPr/>
        </p:nvSpPr>
        <p:spPr bwMode="auto">
          <a:xfrm>
            <a:off x="6934200" y="3595687"/>
            <a:ext cx="1898650" cy="366713"/>
          </a:xfrm>
          <a:prstGeom prst="rect">
            <a:avLst/>
          </a:prstGeom>
          <a:noFill/>
          <a:ln w="9525">
            <a:noFill/>
            <a:miter lim="800000"/>
            <a:headEnd/>
            <a:tailEnd/>
          </a:ln>
          <a:effectLst/>
        </p:spPr>
        <p:txBody>
          <a:bodyPr wrap="none">
            <a:spAutoFit/>
          </a:bodyPr>
          <a:lstStyle/>
          <a:p>
            <a:r>
              <a:rPr lang="en-US" altLang="zh-TW" b="1">
                <a:solidFill>
                  <a:srgbClr val="008000"/>
                </a:solidFill>
                <a:ea typeface="新細明體" pitchFamily="18" charset="-120"/>
              </a:rPr>
              <a:t>//arrow notation</a:t>
            </a:r>
          </a:p>
        </p:txBody>
      </p:sp>
      <p:sp>
        <p:nvSpPr>
          <p:cNvPr id="30" name="Rectangle 12">
            <a:extLst>
              <a:ext uri="{FF2B5EF4-FFF2-40B4-BE49-F238E27FC236}">
                <a16:creationId xmlns:a16="http://schemas.microsoft.com/office/drawing/2014/main" id="{9D3BEDC3-1DCD-45F7-B3B0-056DC7124B06}"/>
              </a:ext>
            </a:extLst>
          </p:cNvPr>
          <p:cNvSpPr>
            <a:spLocks noChangeArrowheads="1"/>
          </p:cNvSpPr>
          <p:nvPr/>
        </p:nvSpPr>
        <p:spPr bwMode="auto">
          <a:xfrm>
            <a:off x="6781799" y="5410200"/>
            <a:ext cx="1752600" cy="762000"/>
          </a:xfrm>
          <a:prstGeom prst="rect">
            <a:avLst/>
          </a:prstGeom>
          <a:solidFill>
            <a:srgbClr val="FFCC99"/>
          </a:solidFill>
          <a:ln w="9525">
            <a:solidFill>
              <a:schemeClr val="tx1"/>
            </a:solidFill>
            <a:miter lim="800000"/>
            <a:headEnd/>
            <a:tailEnd/>
          </a:ln>
          <a:effectLst/>
        </p:spPr>
        <p:txBody>
          <a:bodyPr wrap="none" anchor="ctr"/>
          <a:lstStyle/>
          <a:p>
            <a:r>
              <a:rPr lang="en-US" altLang="zh-TW" b="1" dirty="0">
                <a:ea typeface="新細明體" pitchFamily="18" charset="-120"/>
              </a:rPr>
              <a:t>width = 80</a:t>
            </a:r>
          </a:p>
          <a:p>
            <a:r>
              <a:rPr lang="en-US" altLang="zh-TW" b="1" dirty="0">
                <a:ea typeface="新細明體" pitchFamily="18" charset="-120"/>
              </a:rPr>
              <a:t>length = 100</a:t>
            </a:r>
          </a:p>
        </p:txBody>
      </p:sp>
      <p:sp>
        <p:nvSpPr>
          <p:cNvPr id="31" name="Line 24">
            <a:extLst>
              <a:ext uri="{FF2B5EF4-FFF2-40B4-BE49-F238E27FC236}">
                <a16:creationId xmlns:a16="http://schemas.microsoft.com/office/drawing/2014/main" id="{8D62A35C-76E7-4EF3-9E62-9B250ED9C559}"/>
              </a:ext>
            </a:extLst>
          </p:cNvPr>
          <p:cNvSpPr>
            <a:spLocks noChangeShapeType="1"/>
          </p:cNvSpPr>
          <p:nvPr/>
        </p:nvSpPr>
        <p:spPr bwMode="auto">
          <a:xfrm flipV="1">
            <a:off x="5867400" y="5486399"/>
            <a:ext cx="914399" cy="152401"/>
          </a:xfrm>
          <a:prstGeom prst="line">
            <a:avLst/>
          </a:prstGeom>
          <a:noFill/>
          <a:ln w="38100">
            <a:solidFill>
              <a:schemeClr val="tx1"/>
            </a:solidFill>
            <a:round/>
            <a:headEnd/>
            <a:tailEnd type="triangle" w="med" len="med"/>
          </a:ln>
          <a:effectLst/>
        </p:spPr>
        <p:txBody>
          <a:bodyPr/>
          <a:lstStyle/>
          <a:p>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up)">
                                      <p:cBhvr>
                                        <p:cTn id="25" dur="500"/>
                                        <p:tgtEl>
                                          <p:spTgt spid="19"/>
                                        </p:tgtEl>
                                      </p:cBhvr>
                                    </p:animEffect>
                                  </p:childTnLst>
                                </p:cTn>
                              </p:par>
                              <p:par>
                                <p:cTn id="26" presetID="29"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1000" fill="hold"/>
                                        <p:tgtEl>
                                          <p:spTgt spid="29"/>
                                        </p:tgtEl>
                                        <p:attrNameLst>
                                          <p:attrName>ppt_x</p:attrName>
                                        </p:attrNameLst>
                                      </p:cBhvr>
                                      <p:tavLst>
                                        <p:tav tm="0">
                                          <p:val>
                                            <p:strVal val="#ppt_x-.2"/>
                                          </p:val>
                                        </p:tav>
                                        <p:tav tm="100000">
                                          <p:val>
                                            <p:strVal val="#ppt_x"/>
                                          </p:val>
                                        </p:tav>
                                      </p:tavLst>
                                    </p:anim>
                                    <p:anim calcmode="lin" valueType="num">
                                      <p:cBhvr>
                                        <p:cTn id="29" dur="1000" fill="hold"/>
                                        <p:tgtEl>
                                          <p:spTgt spid="29"/>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up)">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22" presetClass="entr" presetSubtype="2"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right)">
                                      <p:cBhvr>
                                        <p:cTn id="5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25" grpId="0" animBg="1"/>
      <p:bldP spid="29" grpId="0"/>
      <p:bldP spid="30" grpId="0" animBg="1"/>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3" name="Content Placeholder 2"/>
          <p:cNvSpPr>
            <a:spLocks noGrp="1"/>
          </p:cNvSpPr>
          <p:nvPr>
            <p:ph idx="1"/>
          </p:nvPr>
        </p:nvSpPr>
        <p:spPr>
          <a:xfrm>
            <a:off x="457200" y="1447800"/>
            <a:ext cx="8382000" cy="5029200"/>
          </a:xfrm>
        </p:spPr>
        <p:txBody>
          <a:bodyPr>
            <a:normAutofit/>
          </a:bodyPr>
          <a:lstStyle/>
          <a:p>
            <a:pPr>
              <a:lnSpc>
                <a:spcPct val="120000"/>
              </a:lnSpc>
              <a:buFont typeface="Wingdings" pitchFamily="2" charset="2"/>
              <a:buChar char="v"/>
            </a:pPr>
            <a:r>
              <a:rPr lang="en-US" sz="3000">
                <a:latin typeface="Arial" pitchFamily="34" charset="0"/>
                <a:cs typeface="Arial" pitchFamily="34" charset="0"/>
              </a:rPr>
              <a:t>Xây dựng lớp </a:t>
            </a:r>
            <a:r>
              <a:rPr lang="en-US" sz="3000">
                <a:solidFill>
                  <a:srgbClr val="0000FF"/>
                </a:solidFill>
                <a:latin typeface="Arial" pitchFamily="34" charset="0"/>
                <a:cs typeface="Arial" pitchFamily="34" charset="0"/>
              </a:rPr>
              <a:t>Điểm (Point) </a:t>
            </a:r>
            <a:r>
              <a:rPr lang="en-US" sz="3000">
                <a:latin typeface="Arial" pitchFamily="34" charset="0"/>
                <a:cs typeface="Arial" pitchFamily="34" charset="0"/>
              </a:rPr>
              <a:t>trong hình học 2D</a:t>
            </a:r>
          </a:p>
          <a:p>
            <a:pPr lvl="1">
              <a:lnSpc>
                <a:spcPct val="120000"/>
              </a:lnSpc>
              <a:buFont typeface="Wingdings" pitchFamily="2" charset="2"/>
              <a:buChar char="§"/>
            </a:pPr>
            <a:r>
              <a:rPr lang="en-US">
                <a:latin typeface="Arial" pitchFamily="34" charset="0"/>
                <a:cs typeface="Arial" pitchFamily="34" charset="0"/>
              </a:rPr>
              <a:t>Thuộc tính</a:t>
            </a:r>
          </a:p>
          <a:p>
            <a:pPr lvl="2">
              <a:lnSpc>
                <a:spcPct val="120000"/>
              </a:lnSpc>
            </a:pPr>
            <a:r>
              <a:rPr lang="en-US">
                <a:latin typeface="Arial" pitchFamily="34" charset="0"/>
                <a:cs typeface="Arial" pitchFamily="34" charset="0"/>
              </a:rPr>
              <a:t>Tung độ</a:t>
            </a:r>
          </a:p>
          <a:p>
            <a:pPr lvl="2">
              <a:lnSpc>
                <a:spcPct val="120000"/>
              </a:lnSpc>
            </a:pPr>
            <a:r>
              <a:rPr lang="en-US">
                <a:latin typeface="Arial" pitchFamily="34" charset="0"/>
                <a:cs typeface="Arial" pitchFamily="34" charset="0"/>
              </a:rPr>
              <a:t>Hoành độ</a:t>
            </a:r>
          </a:p>
          <a:p>
            <a:pPr lvl="1">
              <a:lnSpc>
                <a:spcPct val="120000"/>
              </a:lnSpc>
              <a:buFont typeface="Wingdings" pitchFamily="2" charset="2"/>
              <a:buChar char="§"/>
            </a:pPr>
            <a:r>
              <a:rPr lang="en-US">
                <a:latin typeface="Arial" pitchFamily="34" charset="0"/>
                <a:cs typeface="Arial" pitchFamily="34" charset="0"/>
              </a:rPr>
              <a:t>Thao tác (phương thức)</a:t>
            </a:r>
          </a:p>
          <a:p>
            <a:pPr lvl="2">
              <a:lnSpc>
                <a:spcPct val="120000"/>
              </a:lnSpc>
            </a:pPr>
            <a:r>
              <a:rPr lang="en-US">
                <a:latin typeface="Arial" pitchFamily="34" charset="0"/>
                <a:cs typeface="Arial" pitchFamily="34" charset="0"/>
              </a:rPr>
              <a:t>Khởi tạo</a:t>
            </a:r>
          </a:p>
          <a:p>
            <a:pPr lvl="2">
              <a:lnSpc>
                <a:spcPct val="120000"/>
              </a:lnSpc>
            </a:pPr>
            <a:r>
              <a:rPr lang="en-US">
                <a:latin typeface="Arial" pitchFamily="34" charset="0"/>
                <a:cs typeface="Arial" pitchFamily="34" charset="0"/>
              </a:rPr>
              <a:t>Di chuyển</a:t>
            </a:r>
          </a:p>
          <a:p>
            <a:pPr lvl="2">
              <a:lnSpc>
                <a:spcPct val="120000"/>
              </a:lnSpc>
            </a:pPr>
            <a:r>
              <a:rPr lang="en-US">
                <a:latin typeface="Arial" pitchFamily="34" charset="0"/>
                <a:cs typeface="Arial" pitchFamily="34" charset="0"/>
              </a:rPr>
              <a:t>In ra màn hình</a:t>
            </a:r>
          </a:p>
          <a:p>
            <a:pPr lvl="2">
              <a:lnSpc>
                <a:spcPct val="120000"/>
              </a:lnSpc>
            </a:pPr>
            <a:r>
              <a:rPr lang="en-US">
                <a:latin typeface="Arial" pitchFamily="34" charset="0"/>
                <a:cs typeface="Arial" pitchFamily="34" charset="0"/>
              </a:rPr>
              <a:t>…</a:t>
            </a:r>
            <a:endParaRPr lang="en-US">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1029817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
        <p:nvSpPr>
          <p:cNvPr id="8" name="Rectangle 3"/>
          <p:cNvSpPr>
            <a:spLocks noChangeArrowheads="1"/>
          </p:cNvSpPr>
          <p:nvPr/>
        </p:nvSpPr>
        <p:spPr bwMode="auto">
          <a:xfrm>
            <a:off x="457200" y="1371600"/>
            <a:ext cx="8229600" cy="5211763"/>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00"/>
                </a:solidFill>
              </a:rPr>
              <a:t>/*point.cpp*/</a:t>
            </a:r>
          </a:p>
          <a:p>
            <a:pPr marL="342900" indent="-342900">
              <a:lnSpc>
                <a:spcPct val="90000"/>
              </a:lnSpc>
              <a:spcBef>
                <a:spcPct val="20000"/>
              </a:spcBef>
              <a:buFont typeface="Wingdings" pitchFamily="2" charset="2"/>
              <a:buNone/>
            </a:pPr>
            <a:r>
              <a:rPr lang="en-US" sz="2400" b="0">
                <a:solidFill>
                  <a:srgbClr val="0000FF"/>
                </a:solidFill>
              </a:rPr>
              <a:t>#include </a:t>
            </a:r>
            <a:r>
              <a:rPr lang="en-US" sz="2400" b="0">
                <a:solidFill>
                  <a:srgbClr val="000000"/>
                </a:solidFill>
              </a:rPr>
              <a:t>&lt;iostream&gt;</a:t>
            </a:r>
          </a:p>
          <a:p>
            <a:pPr marL="342900" indent="-342900">
              <a:lnSpc>
                <a:spcPct val="90000"/>
              </a:lnSpc>
              <a:spcBef>
                <a:spcPct val="20000"/>
              </a:spcBef>
              <a:buFont typeface="Wingdings" pitchFamily="2" charset="2"/>
              <a:buNone/>
            </a:pPr>
            <a:r>
              <a:rPr lang="en-US" sz="2400" b="0">
                <a:solidFill>
                  <a:srgbClr val="0000FF"/>
                </a:solidFill>
              </a:rPr>
              <a:t>using namespace std;</a:t>
            </a:r>
          </a:p>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a:t>
            </a:r>
            <a:r>
              <a:rPr lang="en-US" sz="2400">
                <a:solidFill>
                  <a:schemeClr val="tx1">
                    <a:lumMod val="95000"/>
                    <a:lumOff val="5000"/>
                  </a:schemeClr>
                </a:solidFill>
              </a:rPr>
              <a:t>point</a:t>
            </a: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  		</a:t>
            </a:r>
            <a:r>
              <a:rPr lang="en-US" sz="2400" b="0" i="1">
                <a:solidFill>
                  <a:srgbClr val="000000"/>
                </a:solidFill>
              </a:rPr>
              <a:t>/*khai báo các thành phần dữ  liệu riêng*/</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private:</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x,y;</a:t>
            </a:r>
          </a:p>
          <a:p>
            <a:pPr marL="342900" indent="-342900">
              <a:lnSpc>
                <a:spcPct val="90000"/>
              </a:lnSpc>
              <a:spcBef>
                <a:spcPct val="20000"/>
              </a:spcBef>
              <a:buFont typeface="Wingdings" pitchFamily="2" charset="2"/>
              <a:buNone/>
            </a:pPr>
            <a:r>
              <a:rPr lang="en-US" sz="2400" b="0">
                <a:solidFill>
                  <a:srgbClr val="000000"/>
                </a:solidFill>
              </a:rPr>
              <a:t> 		 </a:t>
            </a:r>
            <a:r>
              <a:rPr lang="en-US" sz="2400" b="0" i="1">
                <a:solidFill>
                  <a:srgbClr val="000000"/>
                </a:solidFill>
              </a:rPr>
              <a:t>/*khai báo các hàm thành phần công cộng*/</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public: </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init(int ox, int oy);</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move(int dx, int dy);</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display();</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Nội dung</a:t>
            </a: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0"/>
              </a:spcBef>
              <a:buFont typeface="Wingdings" pitchFamily="2" charset="2"/>
              <a:buChar char="v"/>
            </a:pPr>
            <a:r>
              <a:rPr lang="en-US" sz="2800" dirty="0" err="1">
                <a:solidFill>
                  <a:schemeClr val="tx1">
                    <a:lumMod val="95000"/>
                    <a:lumOff val="5000"/>
                  </a:schemeClr>
                </a:solidFill>
                <a:latin typeface="Arial" pitchFamily="34" charset="0"/>
                <a:cs typeface="Arial" pitchFamily="34" charset="0"/>
              </a:rPr>
              <a:t>Cú</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pháp</a:t>
            </a:r>
            <a:r>
              <a:rPr lang="en-US" sz="2800" dirty="0">
                <a:solidFill>
                  <a:schemeClr val="tx1">
                    <a:lumMod val="95000"/>
                    <a:lumOff val="5000"/>
                  </a:schemeClr>
                </a:solidFill>
                <a:latin typeface="Arial" pitchFamily="34" charset="0"/>
                <a:cs typeface="Arial" pitchFamily="34" charset="0"/>
              </a:rPr>
              <a:t> k</a:t>
            </a:r>
            <a:r>
              <a:rPr lang="vi-VN" sz="2800" dirty="0">
                <a:solidFill>
                  <a:schemeClr val="tx1">
                    <a:lumMod val="95000"/>
                    <a:lumOff val="5000"/>
                  </a:schemeClr>
                </a:solidFill>
                <a:latin typeface="Arial" pitchFamily="34" charset="0"/>
                <a:cs typeface="Arial" pitchFamily="34" charset="0"/>
              </a:rPr>
              <a:t>hai </a:t>
            </a:r>
            <a:r>
              <a:rPr lang="vi-VN" sz="2800" dirty="0" err="1">
                <a:solidFill>
                  <a:schemeClr val="tx1">
                    <a:lumMod val="95000"/>
                    <a:lumOff val="5000"/>
                  </a:schemeClr>
                </a:solidFill>
                <a:latin typeface="Arial" pitchFamily="34" charset="0"/>
                <a:cs typeface="Arial" pitchFamily="34" charset="0"/>
              </a:rPr>
              <a:t>báo</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lớp</a:t>
            </a:r>
            <a:endParaRPr lang="vi-VN" sz="2800" dirty="0">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vi-VN" sz="2800" dirty="0" err="1">
                <a:solidFill>
                  <a:schemeClr val="tx1">
                    <a:lumMod val="95000"/>
                    <a:lumOff val="5000"/>
                  </a:schemeClr>
                </a:solidFill>
                <a:latin typeface="Arial" pitchFamily="34" charset="0"/>
                <a:cs typeface="Arial" pitchFamily="34" charset="0"/>
              </a:rPr>
              <a:t>Định</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nghĩa</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hàm</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thành</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phần</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của</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lớp</a:t>
            </a:r>
            <a:endParaRPr lang="en-US" sz="2800" dirty="0">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en-US" sz="2800" dirty="0" err="1">
                <a:solidFill>
                  <a:schemeClr val="tx1">
                    <a:lumMod val="95000"/>
                    <a:lumOff val="5000"/>
                  </a:schemeClr>
                </a:solidFill>
                <a:latin typeface="Arial" pitchFamily="34" charset="0"/>
                <a:cs typeface="Arial" pitchFamily="34" charset="0"/>
              </a:rPr>
              <a:t>Khai</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báo</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và</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tạo</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lập</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đối</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tượng</a:t>
            </a:r>
            <a:endParaRPr lang="vi-VN" sz="2800" dirty="0">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vi-VN" sz="2800" dirty="0" err="1">
                <a:solidFill>
                  <a:schemeClr val="tx1">
                    <a:lumMod val="95000"/>
                    <a:lumOff val="5000"/>
                  </a:schemeClr>
                </a:solidFill>
                <a:latin typeface="Arial" pitchFamily="34" charset="0"/>
                <a:cs typeface="Arial" pitchFamily="34" charset="0"/>
              </a:rPr>
              <a:t>Phạm</a:t>
            </a:r>
            <a:r>
              <a:rPr lang="vi-VN" sz="2800" dirty="0">
                <a:solidFill>
                  <a:schemeClr val="tx1">
                    <a:lumMod val="95000"/>
                    <a:lumOff val="5000"/>
                  </a:schemeClr>
                </a:solidFill>
                <a:latin typeface="Arial" pitchFamily="34" charset="0"/>
                <a:cs typeface="Arial" pitchFamily="34" charset="0"/>
              </a:rPr>
              <a:t> vi truy </a:t>
            </a:r>
            <a:r>
              <a:rPr lang="vi-VN" sz="2800" dirty="0" err="1">
                <a:solidFill>
                  <a:schemeClr val="tx1">
                    <a:lumMod val="95000"/>
                    <a:lumOff val="5000"/>
                  </a:schemeClr>
                </a:solidFill>
                <a:latin typeface="Arial" pitchFamily="34" charset="0"/>
                <a:cs typeface="Arial" pitchFamily="34" charset="0"/>
              </a:rPr>
              <a:t>xuất</a:t>
            </a:r>
            <a:endParaRPr lang="vi-VN" sz="2800" dirty="0">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en-US" sz="2800" dirty="0" err="1">
                <a:solidFill>
                  <a:schemeClr val="tx1">
                    <a:lumMod val="95000"/>
                    <a:lumOff val="5000"/>
                  </a:schemeClr>
                </a:solidFill>
                <a:latin typeface="Arial" pitchFamily="34" charset="0"/>
                <a:cs typeface="Arial" pitchFamily="34" charset="0"/>
              </a:rPr>
              <a:t>Phương</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thức</a:t>
            </a:r>
            <a:r>
              <a:rPr lang="en-US"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thiết</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lập</a:t>
            </a:r>
            <a:r>
              <a:rPr lang="vi-VN" sz="2800" dirty="0">
                <a:solidFill>
                  <a:schemeClr val="tx1">
                    <a:lumMod val="95000"/>
                    <a:lumOff val="5000"/>
                  </a:schemeClr>
                </a:solidFill>
                <a:latin typeface="Arial" pitchFamily="34" charset="0"/>
                <a:cs typeface="Arial" pitchFamily="34" charset="0"/>
              </a:rPr>
              <a:t> – </a:t>
            </a:r>
            <a:r>
              <a:rPr lang="vi-VN" sz="2800" dirty="0" err="1">
                <a:solidFill>
                  <a:schemeClr val="tx1">
                    <a:lumMod val="95000"/>
                    <a:lumOff val="5000"/>
                  </a:schemeClr>
                </a:solidFill>
                <a:latin typeface="Arial" pitchFamily="34" charset="0"/>
                <a:cs typeface="Arial" pitchFamily="34" charset="0"/>
              </a:rPr>
              <a:t>Constructor</a:t>
            </a:r>
            <a:endParaRPr lang="vi-VN" sz="2800" dirty="0">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en-US" sz="2800" dirty="0" err="1">
                <a:solidFill>
                  <a:schemeClr val="tx1">
                    <a:lumMod val="95000"/>
                    <a:lumOff val="5000"/>
                  </a:schemeClr>
                </a:solidFill>
                <a:latin typeface="Arial" pitchFamily="34" charset="0"/>
                <a:cs typeface="Arial" pitchFamily="34" charset="0"/>
              </a:rPr>
              <a:t>Phương</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thức</a:t>
            </a:r>
            <a:r>
              <a:rPr lang="en-US"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hủy</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bỏ</a:t>
            </a:r>
            <a:r>
              <a:rPr lang="vi-VN" sz="2800" dirty="0">
                <a:solidFill>
                  <a:schemeClr val="tx1">
                    <a:lumMod val="95000"/>
                    <a:lumOff val="5000"/>
                  </a:schemeClr>
                </a:solidFill>
                <a:latin typeface="Arial" pitchFamily="34" charset="0"/>
                <a:cs typeface="Arial" pitchFamily="34" charset="0"/>
              </a:rPr>
              <a:t> – </a:t>
            </a:r>
            <a:r>
              <a:rPr lang="vi-VN" sz="2800" dirty="0" err="1">
                <a:solidFill>
                  <a:schemeClr val="tx1">
                    <a:lumMod val="95000"/>
                    <a:lumOff val="5000"/>
                  </a:schemeClr>
                </a:solidFill>
                <a:latin typeface="Arial" pitchFamily="34" charset="0"/>
                <a:cs typeface="Arial" pitchFamily="34" charset="0"/>
              </a:rPr>
              <a:t>Destructor</a:t>
            </a:r>
            <a:endParaRPr lang="vi-VN" sz="2800" dirty="0">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en-US" sz="2800" dirty="0">
                <a:solidFill>
                  <a:schemeClr val="tx1">
                    <a:lumMod val="95000"/>
                    <a:lumOff val="5000"/>
                  </a:schemeClr>
                </a:solidFill>
                <a:latin typeface="Arial" pitchFamily="34" charset="0"/>
                <a:cs typeface="Arial" pitchFamily="34" charset="0"/>
              </a:rPr>
              <a:t>P</a:t>
            </a:r>
            <a:r>
              <a:rPr lang="vi-VN" sz="2800" dirty="0">
                <a:solidFill>
                  <a:schemeClr val="tx1">
                    <a:lumMod val="95000"/>
                    <a:lumOff val="5000"/>
                  </a:schemeClr>
                </a:solidFill>
                <a:latin typeface="Arial" pitchFamily="34" charset="0"/>
                <a:cs typeface="Arial" pitchFamily="34" charset="0"/>
              </a:rPr>
              <a:t>hương </a:t>
            </a:r>
            <a:r>
              <a:rPr lang="vi-VN" sz="2800" dirty="0" err="1">
                <a:solidFill>
                  <a:schemeClr val="tx1">
                    <a:lumMod val="95000"/>
                    <a:lumOff val="5000"/>
                  </a:schemeClr>
                </a:solidFill>
                <a:latin typeface="Arial" pitchFamily="34" charset="0"/>
                <a:cs typeface="Arial" pitchFamily="34" charset="0"/>
              </a:rPr>
              <a:t>thức</a:t>
            </a:r>
            <a:r>
              <a:rPr lang="vi-VN" sz="2800" dirty="0">
                <a:solidFill>
                  <a:schemeClr val="tx1">
                    <a:lumMod val="95000"/>
                    <a:lumOff val="5000"/>
                  </a:schemeClr>
                </a:solidFill>
                <a:latin typeface="Arial" pitchFamily="34" charset="0"/>
                <a:cs typeface="Arial" pitchFamily="34" charset="0"/>
              </a:rPr>
              <a:t> Truy </a:t>
            </a:r>
            <a:r>
              <a:rPr lang="vi-VN" sz="2800" dirty="0" err="1">
                <a:solidFill>
                  <a:schemeClr val="tx1">
                    <a:lumMod val="95000"/>
                    <a:lumOff val="5000"/>
                  </a:schemeClr>
                </a:solidFill>
                <a:latin typeface="Arial" pitchFamily="34" charset="0"/>
                <a:cs typeface="Arial" pitchFamily="34" charset="0"/>
              </a:rPr>
              <a:t>vấn</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Cập</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nhật</a:t>
            </a:r>
            <a:endParaRPr lang="en-US" sz="2800" dirty="0">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vi-VN" sz="2800" dirty="0" err="1">
                <a:solidFill>
                  <a:schemeClr val="tx1">
                    <a:lumMod val="95000"/>
                    <a:lumOff val="5000"/>
                  </a:schemeClr>
                </a:solidFill>
                <a:latin typeface="Arial" pitchFamily="34" charset="0"/>
                <a:cs typeface="Arial" pitchFamily="34" charset="0"/>
              </a:rPr>
              <a:t>Thành</a:t>
            </a:r>
            <a:r>
              <a:rPr lang="vi-VN" sz="2800" dirty="0">
                <a:solidFill>
                  <a:schemeClr val="tx1">
                    <a:lumMod val="95000"/>
                    <a:lumOff val="5000"/>
                  </a:schemeClr>
                </a:solidFill>
                <a:latin typeface="Arial" pitchFamily="34" charset="0"/>
                <a:cs typeface="Arial" pitchFamily="34" charset="0"/>
              </a:rPr>
              <a:t> viên </a:t>
            </a:r>
            <a:r>
              <a:rPr lang="vi-VN" sz="2800" dirty="0" err="1">
                <a:solidFill>
                  <a:schemeClr val="tx1">
                    <a:lumMod val="95000"/>
                    <a:lumOff val="5000"/>
                  </a:schemeClr>
                </a:solidFill>
                <a:latin typeface="Arial" pitchFamily="34" charset="0"/>
                <a:cs typeface="Arial" pitchFamily="34" charset="0"/>
              </a:rPr>
              <a:t>tĩnh</a:t>
            </a:r>
            <a:r>
              <a:rPr lang="vi-VN" sz="2800" dirty="0">
                <a:solidFill>
                  <a:schemeClr val="tx1">
                    <a:lumMod val="95000"/>
                    <a:lumOff val="5000"/>
                  </a:schemeClr>
                </a:solidFill>
                <a:latin typeface="Arial" pitchFamily="34" charset="0"/>
                <a:cs typeface="Arial" pitchFamily="34" charset="0"/>
              </a:rPr>
              <a:t> – </a:t>
            </a:r>
            <a:r>
              <a:rPr lang="vi-VN" sz="2800" dirty="0" err="1">
                <a:solidFill>
                  <a:schemeClr val="tx1">
                    <a:lumMod val="95000"/>
                    <a:lumOff val="5000"/>
                  </a:schemeClr>
                </a:solidFill>
                <a:latin typeface="Arial" pitchFamily="34" charset="0"/>
                <a:cs typeface="Arial" pitchFamily="34" charset="0"/>
              </a:rPr>
              <a:t>static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member</a:t>
            </a:r>
            <a:endParaRPr lang="vi-VN" sz="2800" dirty="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a:t>
            </a:fld>
            <a:endParaRPr lang="en-US"/>
          </a:p>
        </p:txBody>
      </p:sp>
    </p:spTree>
    <p:extLst>
      <p:ext uri="{BB962C8B-B14F-4D97-AF65-F5344CB8AC3E}">
        <p14:creationId xmlns:p14="http://schemas.microsoft.com/office/powerpoint/2010/main" val="1029817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
        <p:nvSpPr>
          <p:cNvPr id="8" name="Rectangle 3"/>
          <p:cNvSpPr>
            <a:spLocks noChangeArrowheads="1"/>
          </p:cNvSpPr>
          <p:nvPr/>
        </p:nvSpPr>
        <p:spPr bwMode="auto">
          <a:xfrm>
            <a:off x="457200" y="1371600"/>
            <a:ext cx="8229600" cy="51816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200" b="0">
                <a:solidFill>
                  <a:srgbClr val="0000FF"/>
                </a:solidFill>
              </a:rPr>
              <a:t>void</a:t>
            </a:r>
            <a:r>
              <a:rPr lang="en-US" sz="2200" b="0">
                <a:solidFill>
                  <a:srgbClr val="000000"/>
                </a:solidFill>
              </a:rPr>
              <a:t> </a:t>
            </a:r>
            <a:r>
              <a:rPr lang="en-US" sz="2200" b="0">
                <a:solidFill>
                  <a:srgbClr val="FF3300"/>
                </a:solidFill>
              </a:rPr>
              <a:t>point::init</a:t>
            </a:r>
            <a:r>
              <a:rPr lang="en-US" sz="2200" b="0">
                <a:solidFill>
                  <a:srgbClr val="000000"/>
                </a:solidFill>
              </a:rPr>
              <a:t>(</a:t>
            </a:r>
            <a:r>
              <a:rPr lang="en-US" sz="2200" b="0">
                <a:solidFill>
                  <a:srgbClr val="0000FF"/>
                </a:solidFill>
              </a:rPr>
              <a:t>int</a:t>
            </a:r>
            <a:r>
              <a:rPr lang="en-US" sz="2200" b="0">
                <a:solidFill>
                  <a:srgbClr val="000000"/>
                </a:solidFill>
              </a:rPr>
              <a:t> ox, </a:t>
            </a:r>
            <a:r>
              <a:rPr lang="en-US" sz="2200" b="0">
                <a:solidFill>
                  <a:srgbClr val="0000FF"/>
                </a:solidFill>
              </a:rPr>
              <a:t>int</a:t>
            </a:r>
            <a:r>
              <a:rPr lang="en-US" sz="2200" b="0">
                <a:solidFill>
                  <a:srgbClr val="000000"/>
                </a:solidFill>
              </a:rPr>
              <a:t> oy) {</a:t>
            </a:r>
          </a:p>
          <a:p>
            <a:pPr marL="342900" indent="-342900">
              <a:spcBef>
                <a:spcPct val="20000"/>
              </a:spcBef>
              <a:buFont typeface="Wingdings" pitchFamily="2" charset="2"/>
              <a:buNone/>
            </a:pPr>
            <a:r>
              <a:rPr lang="en-US" sz="2200" b="0">
                <a:solidFill>
                  <a:srgbClr val="000000"/>
                </a:solidFill>
              </a:rPr>
              <a:t>  	cout&lt;&lt;"Ham thanh phan init\n";</a:t>
            </a:r>
          </a:p>
          <a:p>
            <a:pPr marL="342900" indent="-342900">
              <a:spcBef>
                <a:spcPct val="20000"/>
              </a:spcBef>
              <a:buFont typeface="Wingdings" pitchFamily="2" charset="2"/>
              <a:buNone/>
            </a:pPr>
            <a:r>
              <a:rPr lang="en-US" sz="2200" b="0">
                <a:solidFill>
                  <a:srgbClr val="000000"/>
                </a:solidFill>
              </a:rPr>
              <a:t>     x = ox; y = oy; </a:t>
            </a:r>
          </a:p>
          <a:p>
            <a:pPr marL="342900" indent="-342900">
              <a:spcBef>
                <a:spcPct val="20000"/>
              </a:spcBef>
              <a:buFont typeface="Wingdings" pitchFamily="2" charset="2"/>
              <a:buNone/>
            </a:pPr>
            <a:r>
              <a:rPr lang="en-US" sz="2200" b="0">
                <a:solidFill>
                  <a:srgbClr val="000000"/>
                </a:solidFill>
              </a:rPr>
              <a:t>	/*x,y là các thành phần của đối tượng gọi hàm thành phần*/</a:t>
            </a:r>
          </a:p>
          <a:p>
            <a:pPr marL="342900" indent="-342900">
              <a:spcBef>
                <a:spcPct val="20000"/>
              </a:spcBef>
              <a:buFont typeface="Wingdings" pitchFamily="2" charset="2"/>
              <a:buNone/>
            </a:pPr>
            <a:r>
              <a:rPr lang="en-US" sz="2200" b="0">
                <a:solidFill>
                  <a:srgbClr val="000000"/>
                </a:solidFill>
              </a:rPr>
              <a:t>}</a:t>
            </a:r>
          </a:p>
          <a:p>
            <a:pPr marL="342900" indent="-342900">
              <a:spcBef>
                <a:spcPct val="20000"/>
              </a:spcBef>
              <a:buFont typeface="Wingdings" pitchFamily="2" charset="2"/>
              <a:buNone/>
            </a:pPr>
            <a:r>
              <a:rPr lang="en-US" sz="2200" b="0">
                <a:solidFill>
                  <a:srgbClr val="0000FF"/>
                </a:solidFill>
              </a:rPr>
              <a:t>void</a:t>
            </a:r>
            <a:r>
              <a:rPr lang="en-US" sz="2200" b="0">
                <a:solidFill>
                  <a:srgbClr val="000000"/>
                </a:solidFill>
              </a:rPr>
              <a:t> </a:t>
            </a:r>
            <a:r>
              <a:rPr lang="en-US" sz="2200" b="0">
                <a:solidFill>
                  <a:srgbClr val="FF3300"/>
                </a:solidFill>
              </a:rPr>
              <a:t>point::move</a:t>
            </a:r>
            <a:r>
              <a:rPr lang="en-US" sz="2200" b="0">
                <a:solidFill>
                  <a:srgbClr val="000000"/>
                </a:solidFill>
              </a:rPr>
              <a:t>(</a:t>
            </a:r>
            <a:r>
              <a:rPr lang="en-US" sz="2200" b="0">
                <a:solidFill>
                  <a:srgbClr val="0000FF"/>
                </a:solidFill>
              </a:rPr>
              <a:t>int</a:t>
            </a:r>
            <a:r>
              <a:rPr lang="en-US" sz="2200" b="0">
                <a:solidFill>
                  <a:srgbClr val="000000"/>
                </a:solidFill>
              </a:rPr>
              <a:t> dx, </a:t>
            </a:r>
            <a:r>
              <a:rPr lang="en-US" sz="2200" b="0">
                <a:solidFill>
                  <a:srgbClr val="0000FF"/>
                </a:solidFill>
              </a:rPr>
              <a:t>int</a:t>
            </a:r>
            <a:r>
              <a:rPr lang="en-US" sz="2200" b="0">
                <a:solidFill>
                  <a:srgbClr val="000000"/>
                </a:solidFill>
              </a:rPr>
              <a:t> dy) {</a:t>
            </a:r>
          </a:p>
          <a:p>
            <a:pPr marL="342900" indent="-342900">
              <a:spcBef>
                <a:spcPct val="20000"/>
              </a:spcBef>
              <a:buFont typeface="Wingdings" pitchFamily="2" charset="2"/>
              <a:buNone/>
            </a:pPr>
            <a:r>
              <a:rPr lang="en-US" sz="2200" b="0">
                <a:solidFill>
                  <a:srgbClr val="000000"/>
                </a:solidFill>
              </a:rPr>
              <a:t>  	cout&lt;&lt;"Ham thanh phan move\n";</a:t>
            </a:r>
          </a:p>
          <a:p>
            <a:pPr marL="342900" indent="-342900">
              <a:spcBef>
                <a:spcPct val="20000"/>
              </a:spcBef>
              <a:buFont typeface="Wingdings" pitchFamily="2" charset="2"/>
              <a:buNone/>
            </a:pPr>
            <a:r>
              <a:rPr lang="en-US" sz="2200" b="0">
                <a:solidFill>
                  <a:srgbClr val="000000"/>
                </a:solidFill>
              </a:rPr>
              <a:t> 	 x += dx; y += dy;</a:t>
            </a:r>
          </a:p>
          <a:p>
            <a:pPr marL="342900" indent="-342900">
              <a:spcBef>
                <a:spcPct val="20000"/>
              </a:spcBef>
              <a:buFont typeface="Wingdings" pitchFamily="2" charset="2"/>
              <a:buNone/>
            </a:pPr>
            <a:r>
              <a:rPr lang="en-US" sz="2200" b="0">
                <a:solidFill>
                  <a:srgbClr val="000000"/>
                </a:solidFill>
              </a:rPr>
              <a:t>}</a:t>
            </a:r>
          </a:p>
          <a:p>
            <a:pPr marL="342900" indent="-342900">
              <a:spcBef>
                <a:spcPct val="20000"/>
              </a:spcBef>
              <a:buFont typeface="Wingdings" pitchFamily="2" charset="2"/>
              <a:buNone/>
            </a:pPr>
            <a:r>
              <a:rPr lang="en-US" sz="2200" b="0">
                <a:solidFill>
                  <a:srgbClr val="0000FF"/>
                </a:solidFill>
              </a:rPr>
              <a:t>void</a:t>
            </a:r>
            <a:r>
              <a:rPr lang="en-US" sz="2200" b="0">
                <a:solidFill>
                  <a:srgbClr val="000000"/>
                </a:solidFill>
              </a:rPr>
              <a:t> </a:t>
            </a:r>
            <a:r>
              <a:rPr lang="en-US" sz="2200" b="0">
                <a:solidFill>
                  <a:srgbClr val="FF3300"/>
                </a:solidFill>
              </a:rPr>
              <a:t>point::display</a:t>
            </a:r>
            <a:r>
              <a:rPr lang="en-US" sz="2200" b="0">
                <a:solidFill>
                  <a:srgbClr val="000000"/>
                </a:solidFill>
              </a:rPr>
              <a:t>() {</a:t>
            </a:r>
          </a:p>
          <a:p>
            <a:pPr marL="342900" indent="-342900">
              <a:spcBef>
                <a:spcPct val="20000"/>
              </a:spcBef>
              <a:buFont typeface="Wingdings" pitchFamily="2" charset="2"/>
              <a:buNone/>
            </a:pPr>
            <a:r>
              <a:rPr lang="en-US" sz="2200" b="0">
                <a:solidFill>
                  <a:srgbClr val="000000"/>
                </a:solidFill>
              </a:rPr>
              <a:t>  	cout&lt;&lt;"Ham thanh phan display\n";</a:t>
            </a:r>
          </a:p>
          <a:p>
            <a:pPr marL="342900" indent="-342900">
              <a:spcBef>
                <a:spcPct val="20000"/>
              </a:spcBef>
              <a:buFont typeface="Wingdings" pitchFamily="2" charset="2"/>
              <a:buNone/>
            </a:pPr>
            <a:r>
              <a:rPr lang="en-US" sz="2200" b="0">
                <a:solidFill>
                  <a:srgbClr val="000000"/>
                </a:solidFill>
              </a:rPr>
              <a:t>  	cout&lt;&lt;"Toa do: "&lt;&lt;x&lt;&lt;" "&lt;&lt;y&lt;&lt;"\n";</a:t>
            </a:r>
          </a:p>
          <a:p>
            <a:pPr marL="342900" indent="-342900">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
        <p:nvSpPr>
          <p:cNvPr id="8" name="Rectangle 3"/>
          <p:cNvSpPr>
            <a:spLocks noChangeArrowheads="1"/>
          </p:cNvSpPr>
          <p:nvPr/>
        </p:nvSpPr>
        <p:spPr bwMode="auto">
          <a:xfrm>
            <a:off x="457200" y="1371600"/>
            <a:ext cx="8229600" cy="41910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void</a:t>
            </a:r>
            <a:r>
              <a:rPr lang="en-US" sz="2400" b="0">
                <a:solidFill>
                  <a:srgbClr val="000000"/>
                </a:solidFill>
              </a:rPr>
              <a:t> main() </a:t>
            </a:r>
          </a:p>
          <a:p>
            <a:pPr marL="342900" indent="-342900">
              <a:lnSpc>
                <a:spcPct val="120000"/>
              </a:lnSpc>
              <a:spcBef>
                <a:spcPct val="20000"/>
              </a:spcBef>
              <a:buFont typeface="Wingdings" pitchFamily="2" charset="2"/>
              <a:buNone/>
            </a:pPr>
            <a:r>
              <a:rPr lang="en-US" sz="2400" b="0">
                <a:solidFill>
                  <a:srgbClr val="000000"/>
                </a:solidFill>
              </a:rPr>
              <a:t>{</a:t>
            </a:r>
          </a:p>
          <a:p>
            <a:pPr marL="342900" indent="-342900">
              <a:lnSpc>
                <a:spcPct val="120000"/>
              </a:lnSpc>
              <a:spcBef>
                <a:spcPct val="20000"/>
              </a:spcBef>
              <a:buFont typeface="Wingdings" pitchFamily="2" charset="2"/>
              <a:buNone/>
            </a:pPr>
            <a:r>
              <a:rPr lang="en-US" sz="2400" b="0">
                <a:solidFill>
                  <a:srgbClr val="000000"/>
                </a:solidFill>
              </a:rPr>
              <a:t>  	point p;</a:t>
            </a:r>
          </a:p>
          <a:p>
            <a:pPr marL="342900" indent="-342900">
              <a:lnSpc>
                <a:spcPct val="120000"/>
              </a:lnSpc>
              <a:spcBef>
                <a:spcPct val="20000"/>
              </a:spcBef>
              <a:buFont typeface="Wingdings" pitchFamily="2" charset="2"/>
              <a:buNone/>
            </a:pPr>
            <a:r>
              <a:rPr lang="en-US" sz="2400" b="0">
                <a:solidFill>
                  <a:srgbClr val="000000"/>
                </a:solidFill>
              </a:rPr>
              <a:t>  	p.init(2,4); </a:t>
            </a:r>
            <a:r>
              <a:rPr lang="en-US" sz="2400" b="0" i="1">
                <a:solidFill>
                  <a:srgbClr val="000000"/>
                </a:solidFill>
              </a:rPr>
              <a:t>/*gọi hàm thành phần từ đối tượng*/</a:t>
            </a:r>
          </a:p>
          <a:p>
            <a:pPr marL="342900" indent="-342900">
              <a:lnSpc>
                <a:spcPct val="120000"/>
              </a:lnSpc>
              <a:spcBef>
                <a:spcPct val="20000"/>
              </a:spcBef>
              <a:buFont typeface="Wingdings" pitchFamily="2" charset="2"/>
              <a:buNone/>
            </a:pPr>
            <a:r>
              <a:rPr lang="en-US" sz="2400" b="0">
                <a:solidFill>
                  <a:srgbClr val="000000"/>
                </a:solidFill>
              </a:rPr>
              <a:t>  	p.display();</a:t>
            </a:r>
          </a:p>
          <a:p>
            <a:pPr marL="342900" indent="-342900">
              <a:lnSpc>
                <a:spcPct val="120000"/>
              </a:lnSpc>
              <a:spcBef>
                <a:spcPct val="20000"/>
              </a:spcBef>
              <a:buFont typeface="Wingdings" pitchFamily="2" charset="2"/>
              <a:buNone/>
            </a:pPr>
            <a:r>
              <a:rPr lang="en-US" sz="2400" b="0">
                <a:solidFill>
                  <a:srgbClr val="000000"/>
                </a:solidFill>
              </a:rPr>
              <a:t>  	p.move(1,2);</a:t>
            </a:r>
          </a:p>
          <a:p>
            <a:pPr marL="342900" indent="-342900">
              <a:lnSpc>
                <a:spcPct val="120000"/>
              </a:lnSpc>
              <a:spcBef>
                <a:spcPct val="20000"/>
              </a:spcBef>
              <a:buFont typeface="Wingdings" pitchFamily="2" charset="2"/>
              <a:buNone/>
            </a:pPr>
            <a:r>
              <a:rPr lang="en-US" sz="2400" b="0">
                <a:solidFill>
                  <a:srgbClr val="000000"/>
                </a:solidFill>
              </a:rPr>
              <a:t>  	p.display();</a:t>
            </a:r>
          </a:p>
          <a:p>
            <a:pPr marL="342900" indent="-342900">
              <a:lnSpc>
                <a:spcPct val="120000"/>
              </a:lnSpc>
              <a:spcBef>
                <a:spcPct val="20000"/>
              </a:spcBef>
              <a:buFont typeface="Wingdings" pitchFamily="2" charset="2"/>
              <a:buNone/>
            </a:pPr>
            <a:r>
              <a:rPr lang="en-US" sz="2400" b="0">
                <a:solidFill>
                  <a:srgbClr val="000000"/>
                </a:solidFill>
              </a:rPr>
              <a:t>}</a:t>
            </a:r>
          </a:p>
        </p:txBody>
      </p:sp>
      <p:sp>
        <p:nvSpPr>
          <p:cNvPr id="9" name="Rectangle 3"/>
          <p:cNvSpPr>
            <a:spLocks noChangeArrowheads="1"/>
          </p:cNvSpPr>
          <p:nvPr/>
        </p:nvSpPr>
        <p:spPr bwMode="auto">
          <a:xfrm>
            <a:off x="4267200" y="3810000"/>
            <a:ext cx="4419600" cy="2667000"/>
          </a:xfrm>
          <a:prstGeom prst="rect">
            <a:avLst/>
          </a:prstGeom>
          <a:solidFill>
            <a:srgbClr val="99CC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000" b="0">
                <a:solidFill>
                  <a:srgbClr val="000000"/>
                </a:solidFill>
              </a:rPr>
              <a:t>Ham thanh phan init</a:t>
            </a:r>
          </a:p>
          <a:p>
            <a:pPr marL="342900" indent="-342900">
              <a:lnSpc>
                <a:spcPct val="120000"/>
              </a:lnSpc>
              <a:spcBef>
                <a:spcPct val="20000"/>
              </a:spcBef>
              <a:buFont typeface="Wingdings" pitchFamily="2" charset="2"/>
              <a:buNone/>
            </a:pPr>
            <a:r>
              <a:rPr lang="en-US" sz="2000" b="0">
                <a:solidFill>
                  <a:srgbClr val="000000"/>
                </a:solidFill>
              </a:rPr>
              <a:t>Ham thanh phan display</a:t>
            </a:r>
          </a:p>
          <a:p>
            <a:pPr marL="342900" indent="-342900">
              <a:lnSpc>
                <a:spcPct val="120000"/>
              </a:lnSpc>
              <a:spcBef>
                <a:spcPct val="20000"/>
              </a:spcBef>
              <a:buFont typeface="Wingdings" pitchFamily="2" charset="2"/>
              <a:buNone/>
            </a:pPr>
            <a:r>
              <a:rPr lang="en-US" sz="2000" b="0">
                <a:solidFill>
                  <a:srgbClr val="000000"/>
                </a:solidFill>
              </a:rPr>
              <a:t>Toa do: 2 4</a:t>
            </a:r>
          </a:p>
          <a:p>
            <a:pPr marL="342900" indent="-342900">
              <a:lnSpc>
                <a:spcPct val="120000"/>
              </a:lnSpc>
              <a:spcBef>
                <a:spcPct val="20000"/>
              </a:spcBef>
              <a:buFont typeface="Wingdings" pitchFamily="2" charset="2"/>
              <a:buNone/>
            </a:pPr>
            <a:r>
              <a:rPr lang="en-US" sz="2000" b="0">
                <a:solidFill>
                  <a:srgbClr val="000000"/>
                </a:solidFill>
              </a:rPr>
              <a:t>Ham thanh phan move</a:t>
            </a:r>
          </a:p>
          <a:p>
            <a:pPr marL="342900" indent="-342900">
              <a:lnSpc>
                <a:spcPct val="120000"/>
              </a:lnSpc>
              <a:spcBef>
                <a:spcPct val="20000"/>
              </a:spcBef>
              <a:buFont typeface="Wingdings" pitchFamily="2" charset="2"/>
              <a:buNone/>
            </a:pPr>
            <a:r>
              <a:rPr lang="en-US" sz="2000" b="0">
                <a:solidFill>
                  <a:srgbClr val="000000"/>
                </a:solidFill>
              </a:rPr>
              <a:t>Ham thanh phan display</a:t>
            </a:r>
          </a:p>
          <a:p>
            <a:pPr marL="342900" indent="-342900">
              <a:lnSpc>
                <a:spcPct val="120000"/>
              </a:lnSpc>
              <a:spcBef>
                <a:spcPct val="20000"/>
              </a:spcBef>
              <a:buFont typeface="Wingdings" pitchFamily="2" charset="2"/>
              <a:buNone/>
            </a:pPr>
            <a:r>
              <a:rPr lang="en-US" sz="2000" b="0">
                <a:solidFill>
                  <a:srgbClr val="000000"/>
                </a:solidFill>
              </a:rPr>
              <a:t>Toa do: 3 6</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Phạm vi truy xuất</a:t>
            </a: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20000"/>
              </a:lnSpc>
              <a:buFont typeface="Wingdings" pitchFamily="2" charset="2"/>
              <a:buChar char="v"/>
            </a:pPr>
            <a:r>
              <a:rPr lang="en-US" sz="2800" dirty="0" err="1">
                <a:latin typeface="Arial" pitchFamily="34" charset="0"/>
                <a:cs typeface="Arial" pitchFamily="34" charset="0"/>
              </a:rPr>
              <a:t>Trong</a:t>
            </a:r>
            <a:r>
              <a:rPr lang="en-US" sz="2800" dirty="0">
                <a:latin typeface="Arial" pitchFamily="34" charset="0"/>
                <a:cs typeface="Arial" pitchFamily="34" charset="0"/>
              </a:rPr>
              <a:t> </a:t>
            </a:r>
            <a:r>
              <a:rPr lang="en-US" sz="2800" dirty="0" err="1">
                <a:latin typeface="Arial" pitchFamily="34" charset="0"/>
                <a:cs typeface="Arial" pitchFamily="34" charset="0"/>
              </a:rPr>
              <a:t>định</a:t>
            </a:r>
            <a:r>
              <a:rPr lang="en-US" sz="2800" dirty="0">
                <a:latin typeface="Arial" pitchFamily="34" charset="0"/>
                <a:cs typeface="Arial" pitchFamily="34" charset="0"/>
              </a:rPr>
              <a:t> </a:t>
            </a:r>
            <a:r>
              <a:rPr lang="en-US" sz="2800" dirty="0" err="1">
                <a:latin typeface="Arial" pitchFamily="34" charset="0"/>
                <a:cs typeface="Arial" pitchFamily="34" charset="0"/>
              </a:rPr>
              <a:t>nghĩa</a:t>
            </a:r>
            <a:r>
              <a:rPr lang="en-US" sz="2800" dirty="0">
                <a:latin typeface="Arial" pitchFamily="34" charset="0"/>
                <a:cs typeface="Arial" pitchFamily="34" charset="0"/>
              </a:rPr>
              <a:t> </a:t>
            </a:r>
            <a:r>
              <a:rPr lang="en-US" sz="2800" dirty="0" err="1">
                <a:latin typeface="Arial" pitchFamily="34" charset="0"/>
                <a:cs typeface="Arial" pitchFamily="34" charset="0"/>
              </a:rPr>
              <a:t>của</a:t>
            </a:r>
            <a:r>
              <a:rPr lang="en-US" sz="2800" dirty="0">
                <a:latin typeface="Arial" pitchFamily="34" charset="0"/>
                <a:cs typeface="Arial" pitchFamily="34" charset="0"/>
              </a:rPr>
              <a:t> </a:t>
            </a:r>
            <a:r>
              <a:rPr lang="en-US" sz="2800" dirty="0" err="1">
                <a:latin typeface="Arial" pitchFamily="34" charset="0"/>
                <a:cs typeface="Arial" pitchFamily="34" charset="0"/>
              </a:rPr>
              <a:t>lớp</a:t>
            </a:r>
            <a:r>
              <a:rPr lang="en-US" sz="2800" dirty="0">
                <a:latin typeface="Arial" pitchFamily="34" charset="0"/>
                <a:cs typeface="Arial" pitchFamily="34" charset="0"/>
              </a:rPr>
              <a:t> ta </a:t>
            </a:r>
            <a:r>
              <a:rPr lang="en-US" sz="2800" dirty="0" err="1">
                <a:latin typeface="Arial" pitchFamily="34" charset="0"/>
                <a:cs typeface="Arial" pitchFamily="34" charset="0"/>
              </a:rPr>
              <a:t>có</a:t>
            </a:r>
            <a:r>
              <a:rPr lang="en-US" sz="2800" dirty="0">
                <a:latin typeface="Arial" pitchFamily="34" charset="0"/>
                <a:cs typeface="Arial" pitchFamily="34" charset="0"/>
              </a:rPr>
              <a:t> </a:t>
            </a:r>
            <a:r>
              <a:rPr lang="en-US" sz="2800" dirty="0" err="1">
                <a:latin typeface="Arial" pitchFamily="34" charset="0"/>
                <a:cs typeface="Arial" pitchFamily="34" charset="0"/>
              </a:rPr>
              <a:t>thể</a:t>
            </a:r>
            <a:r>
              <a:rPr lang="en-US" sz="2800" dirty="0">
                <a:latin typeface="Arial" pitchFamily="34" charset="0"/>
                <a:cs typeface="Arial" pitchFamily="34" charset="0"/>
              </a:rPr>
              <a:t> </a:t>
            </a:r>
            <a:r>
              <a:rPr lang="en-US" sz="2800" dirty="0" err="1">
                <a:latin typeface="Arial" pitchFamily="34" charset="0"/>
                <a:cs typeface="Arial" pitchFamily="34" charset="0"/>
              </a:rPr>
              <a:t>xác</a:t>
            </a:r>
            <a:r>
              <a:rPr lang="en-US" sz="2800" dirty="0">
                <a:latin typeface="Arial" pitchFamily="34" charset="0"/>
                <a:cs typeface="Arial" pitchFamily="34" charset="0"/>
              </a:rPr>
              <a:t> </a:t>
            </a:r>
            <a:r>
              <a:rPr lang="en-US" sz="2800" dirty="0" err="1">
                <a:latin typeface="Arial" pitchFamily="34" charset="0"/>
                <a:cs typeface="Arial" pitchFamily="34" charset="0"/>
              </a:rPr>
              <a:t>định</a:t>
            </a:r>
            <a:r>
              <a:rPr lang="en-US" sz="2800" dirty="0">
                <a:latin typeface="Arial" pitchFamily="34" charset="0"/>
                <a:cs typeface="Arial" pitchFamily="34" charset="0"/>
              </a:rPr>
              <a:t> </a:t>
            </a:r>
            <a:r>
              <a:rPr lang="en-US" sz="2800" dirty="0" err="1">
                <a:solidFill>
                  <a:srgbClr val="0066FF"/>
                </a:solidFill>
                <a:latin typeface="Arial" pitchFamily="34" charset="0"/>
                <a:cs typeface="Arial" pitchFamily="34" charset="0"/>
              </a:rPr>
              <a:t>khả</a:t>
            </a:r>
            <a:r>
              <a:rPr lang="en-US" sz="2800" dirty="0">
                <a:solidFill>
                  <a:srgbClr val="0066FF"/>
                </a:solidFill>
                <a:latin typeface="Arial" pitchFamily="34" charset="0"/>
                <a:cs typeface="Arial" pitchFamily="34" charset="0"/>
              </a:rPr>
              <a:t> </a:t>
            </a:r>
            <a:r>
              <a:rPr lang="en-US" sz="2800" dirty="0" err="1">
                <a:solidFill>
                  <a:srgbClr val="0066FF"/>
                </a:solidFill>
                <a:latin typeface="Arial" pitchFamily="34" charset="0"/>
                <a:cs typeface="Arial" pitchFamily="34" charset="0"/>
              </a:rPr>
              <a:t>năng</a:t>
            </a:r>
            <a:r>
              <a:rPr lang="en-US" sz="2800" dirty="0">
                <a:solidFill>
                  <a:srgbClr val="0066FF"/>
                </a:solidFill>
                <a:latin typeface="Arial" pitchFamily="34" charset="0"/>
                <a:cs typeface="Arial" pitchFamily="34" charset="0"/>
              </a:rPr>
              <a:t> </a:t>
            </a:r>
            <a:r>
              <a:rPr lang="en-US" sz="2800" dirty="0" err="1">
                <a:solidFill>
                  <a:srgbClr val="0066FF"/>
                </a:solidFill>
                <a:latin typeface="Arial" pitchFamily="34" charset="0"/>
                <a:cs typeface="Arial" pitchFamily="34" charset="0"/>
              </a:rPr>
              <a:t>truy</a:t>
            </a:r>
            <a:r>
              <a:rPr lang="en-US" sz="2800" dirty="0">
                <a:solidFill>
                  <a:srgbClr val="0066FF"/>
                </a:solidFill>
                <a:latin typeface="Arial" pitchFamily="34" charset="0"/>
                <a:cs typeface="Arial" pitchFamily="34" charset="0"/>
              </a:rPr>
              <a:t> </a:t>
            </a:r>
            <a:r>
              <a:rPr lang="en-US" sz="2800" dirty="0" err="1">
                <a:solidFill>
                  <a:srgbClr val="0066FF"/>
                </a:solidFill>
                <a:latin typeface="Arial" pitchFamily="34" charset="0"/>
                <a:cs typeface="Arial" pitchFamily="34" charset="0"/>
              </a:rPr>
              <a:t>xuất</a:t>
            </a:r>
            <a:r>
              <a:rPr lang="en-US" sz="2800" dirty="0">
                <a:solidFill>
                  <a:srgbClr val="0066FF"/>
                </a:solidFill>
                <a:latin typeface="Arial" pitchFamily="34" charset="0"/>
                <a:cs typeface="Arial" pitchFamily="34" charset="0"/>
              </a:rPr>
              <a:t> </a:t>
            </a:r>
            <a:r>
              <a:rPr lang="en-US" sz="2800" dirty="0" err="1">
                <a:solidFill>
                  <a:srgbClr val="0066FF"/>
                </a:solidFill>
                <a:latin typeface="Arial" pitchFamily="34" charset="0"/>
                <a:cs typeface="Arial" pitchFamily="34" charset="0"/>
              </a:rPr>
              <a:t>thành</a:t>
            </a:r>
            <a:r>
              <a:rPr lang="en-US" sz="2800" dirty="0">
                <a:solidFill>
                  <a:srgbClr val="0066FF"/>
                </a:solidFill>
                <a:latin typeface="Arial" pitchFamily="34" charset="0"/>
                <a:cs typeface="Arial" pitchFamily="34" charset="0"/>
              </a:rPr>
              <a:t> </a:t>
            </a:r>
            <a:r>
              <a:rPr lang="en-US" sz="2800" dirty="0" err="1">
                <a:solidFill>
                  <a:srgbClr val="0066FF"/>
                </a:solidFill>
                <a:latin typeface="Arial" pitchFamily="34" charset="0"/>
                <a:cs typeface="Arial" pitchFamily="34" charset="0"/>
              </a:rPr>
              <a:t>phần</a:t>
            </a:r>
            <a:r>
              <a:rPr lang="en-US" sz="2800" dirty="0">
                <a:solidFill>
                  <a:srgbClr val="0066FF"/>
                </a:solidFill>
                <a:latin typeface="Arial" pitchFamily="34" charset="0"/>
                <a:cs typeface="Arial" pitchFamily="34" charset="0"/>
              </a:rPr>
              <a:t> </a:t>
            </a:r>
            <a:r>
              <a:rPr lang="en-US" sz="2800" dirty="0" err="1">
                <a:latin typeface="Arial" pitchFamily="34" charset="0"/>
                <a:cs typeface="Arial" pitchFamily="34" charset="0"/>
              </a:rPr>
              <a:t>của</a:t>
            </a:r>
            <a:r>
              <a:rPr lang="en-US" sz="2800" dirty="0">
                <a:latin typeface="Arial" pitchFamily="34" charset="0"/>
                <a:cs typeface="Arial" pitchFamily="34" charset="0"/>
              </a:rPr>
              <a:t> </a:t>
            </a:r>
            <a:r>
              <a:rPr lang="en-US" sz="2800" dirty="0" err="1">
                <a:latin typeface="Arial" pitchFamily="34" charset="0"/>
                <a:cs typeface="Arial" pitchFamily="34" charset="0"/>
              </a:rPr>
              <a:t>một</a:t>
            </a:r>
            <a:r>
              <a:rPr lang="en-US" sz="2800" dirty="0">
                <a:latin typeface="Arial" pitchFamily="34" charset="0"/>
                <a:cs typeface="Arial" pitchFamily="34" charset="0"/>
              </a:rPr>
              <a:t> </a:t>
            </a:r>
            <a:r>
              <a:rPr lang="en-US" sz="2800" dirty="0" err="1">
                <a:latin typeface="Arial" pitchFamily="34" charset="0"/>
                <a:cs typeface="Arial" pitchFamily="34" charset="0"/>
              </a:rPr>
              <a:t>lớp</a:t>
            </a:r>
            <a:r>
              <a:rPr lang="en-US" sz="2800" dirty="0">
                <a:latin typeface="Arial" pitchFamily="34" charset="0"/>
                <a:cs typeface="Arial" pitchFamily="34" charset="0"/>
              </a:rPr>
              <a:t> </a:t>
            </a:r>
            <a:r>
              <a:rPr lang="en-US" sz="2800" dirty="0" err="1">
                <a:latin typeface="Arial" pitchFamily="34" charset="0"/>
                <a:cs typeface="Arial" pitchFamily="34" charset="0"/>
              </a:rPr>
              <a:t>nào</a:t>
            </a:r>
            <a:r>
              <a:rPr lang="en-US" sz="2800" dirty="0">
                <a:latin typeface="Arial" pitchFamily="34" charset="0"/>
                <a:cs typeface="Arial" pitchFamily="34" charset="0"/>
              </a:rPr>
              <a:t> </a:t>
            </a:r>
            <a:r>
              <a:rPr lang="en-US" sz="2800" dirty="0" err="1">
                <a:latin typeface="Arial" pitchFamily="34" charset="0"/>
                <a:cs typeface="Arial" pitchFamily="34" charset="0"/>
              </a:rPr>
              <a:t>đó</a:t>
            </a:r>
            <a:r>
              <a:rPr lang="en-US" sz="2800" dirty="0">
                <a:latin typeface="Arial" pitchFamily="34" charset="0"/>
                <a:cs typeface="Arial" pitchFamily="34" charset="0"/>
              </a:rPr>
              <a:t> </a:t>
            </a:r>
            <a:r>
              <a:rPr lang="en-US" sz="2800" dirty="0" err="1">
                <a:latin typeface="Arial" pitchFamily="34" charset="0"/>
                <a:cs typeface="Arial" pitchFamily="34" charset="0"/>
              </a:rPr>
              <a:t>từ</a:t>
            </a:r>
            <a:r>
              <a:rPr lang="en-US" sz="2800" dirty="0">
                <a:latin typeface="Arial" pitchFamily="34" charset="0"/>
                <a:cs typeface="Arial" pitchFamily="34" charset="0"/>
              </a:rPr>
              <a:t> </a:t>
            </a:r>
            <a:r>
              <a:rPr lang="en-US" sz="2800" dirty="0" err="1">
                <a:latin typeface="Arial" pitchFamily="34" charset="0"/>
                <a:cs typeface="Arial" pitchFamily="34" charset="0"/>
              </a:rPr>
              <a:t>bên</a:t>
            </a:r>
            <a:r>
              <a:rPr lang="en-US" sz="2800" dirty="0">
                <a:latin typeface="Arial" pitchFamily="34" charset="0"/>
                <a:cs typeface="Arial" pitchFamily="34" charset="0"/>
              </a:rPr>
              <a:t> </a:t>
            </a:r>
            <a:r>
              <a:rPr lang="en-US" sz="2800" dirty="0" err="1">
                <a:latin typeface="Arial" pitchFamily="34" charset="0"/>
                <a:cs typeface="Arial" pitchFamily="34" charset="0"/>
              </a:rPr>
              <a:t>ngoài</a:t>
            </a:r>
            <a:r>
              <a:rPr lang="en-US" sz="2800" dirty="0">
                <a:latin typeface="Arial" pitchFamily="34" charset="0"/>
                <a:cs typeface="Arial" pitchFamily="34" charset="0"/>
              </a:rPr>
              <a:t> </a:t>
            </a:r>
            <a:r>
              <a:rPr lang="en-US" sz="2800" dirty="0" err="1">
                <a:latin typeface="Arial" pitchFamily="34" charset="0"/>
                <a:cs typeface="Arial" pitchFamily="34" charset="0"/>
              </a:rPr>
              <a:t>phạm</a:t>
            </a:r>
            <a:r>
              <a:rPr lang="en-US" sz="2800" dirty="0">
                <a:latin typeface="Arial" pitchFamily="34" charset="0"/>
                <a:cs typeface="Arial" pitchFamily="34" charset="0"/>
              </a:rPr>
              <a:t> vi </a:t>
            </a:r>
            <a:r>
              <a:rPr lang="en-US" sz="2800" dirty="0" err="1">
                <a:latin typeface="Arial" pitchFamily="34" charset="0"/>
                <a:cs typeface="Arial" pitchFamily="34" charset="0"/>
              </a:rPr>
              <a:t>lớp</a:t>
            </a:r>
            <a:r>
              <a:rPr lang="en-US" sz="2800" dirty="0">
                <a:latin typeface="Arial" pitchFamily="34" charset="0"/>
                <a:cs typeface="Arial" pitchFamily="34" charset="0"/>
              </a:rPr>
              <a:t>.</a:t>
            </a:r>
          </a:p>
          <a:p>
            <a:pPr algn="just">
              <a:lnSpc>
                <a:spcPct val="120000"/>
              </a:lnSpc>
              <a:buFont typeface="Wingdings" pitchFamily="2" charset="2"/>
              <a:buChar char="v"/>
            </a:pPr>
            <a:r>
              <a:rPr lang="en-US" sz="2800" dirty="0">
                <a:solidFill>
                  <a:srgbClr val="0000FF"/>
                </a:solidFill>
                <a:latin typeface="Arial" pitchFamily="34" charset="0"/>
                <a:cs typeface="Arial" pitchFamily="34" charset="0"/>
              </a:rPr>
              <a:t>private, </a:t>
            </a:r>
            <a:r>
              <a:rPr lang="en-US" sz="2800" i="1" dirty="0">
                <a:solidFill>
                  <a:srgbClr val="0000FF"/>
                </a:solidFill>
                <a:latin typeface="Arial" pitchFamily="34" charset="0"/>
                <a:cs typeface="Arial" pitchFamily="34" charset="0"/>
              </a:rPr>
              <a:t>protected</a:t>
            </a:r>
            <a:r>
              <a:rPr lang="en-US" sz="2800" dirty="0">
                <a:solidFill>
                  <a:srgbClr val="0000FF"/>
                </a:solidFill>
                <a:latin typeface="Arial" pitchFamily="34" charset="0"/>
                <a:cs typeface="Arial" pitchFamily="34" charset="0"/>
              </a:rPr>
              <a:t> </a:t>
            </a:r>
            <a:r>
              <a:rPr lang="en-US" sz="2800" dirty="0" err="1">
                <a:latin typeface="Arial" pitchFamily="34" charset="0"/>
                <a:cs typeface="Arial" pitchFamily="34" charset="0"/>
              </a:rPr>
              <a:t>và</a:t>
            </a:r>
            <a:r>
              <a:rPr lang="en-US" sz="2800" dirty="0">
                <a:latin typeface="Arial" pitchFamily="34" charset="0"/>
                <a:cs typeface="Arial" pitchFamily="34" charset="0"/>
              </a:rPr>
              <a:t> </a:t>
            </a:r>
            <a:r>
              <a:rPr lang="en-US" sz="2800" dirty="0">
                <a:solidFill>
                  <a:srgbClr val="0000FF"/>
                </a:solidFill>
                <a:latin typeface="Arial" pitchFamily="34" charset="0"/>
                <a:cs typeface="Arial" pitchFamily="34" charset="0"/>
              </a:rPr>
              <a:t>public</a:t>
            </a:r>
            <a:r>
              <a:rPr lang="en-US" sz="2800" dirty="0">
                <a:latin typeface="Arial" pitchFamily="34" charset="0"/>
                <a:cs typeface="Arial" pitchFamily="34" charset="0"/>
              </a:rPr>
              <a:t> </a:t>
            </a:r>
            <a:r>
              <a:rPr lang="en-US" sz="2800" dirty="0" err="1">
                <a:latin typeface="Arial" pitchFamily="34" charset="0"/>
                <a:cs typeface="Arial" pitchFamily="34" charset="0"/>
              </a:rPr>
              <a:t>là</a:t>
            </a:r>
            <a:r>
              <a:rPr lang="en-US" sz="2800" dirty="0">
                <a:latin typeface="Arial" pitchFamily="34" charset="0"/>
                <a:cs typeface="Arial" pitchFamily="34" charset="0"/>
              </a:rPr>
              <a:t> </a:t>
            </a:r>
            <a:r>
              <a:rPr lang="en-US" sz="2800" dirty="0" err="1">
                <a:latin typeface="Arial" pitchFamily="34" charset="0"/>
                <a:cs typeface="Arial" pitchFamily="34" charset="0"/>
              </a:rPr>
              <a:t>các</a:t>
            </a:r>
            <a:r>
              <a:rPr lang="en-US" sz="2800" dirty="0">
                <a:latin typeface="Arial" pitchFamily="34" charset="0"/>
                <a:cs typeface="Arial" pitchFamily="34" charset="0"/>
              </a:rPr>
              <a:t> </a:t>
            </a:r>
            <a:r>
              <a:rPr lang="en-US" sz="2800" dirty="0" err="1">
                <a:solidFill>
                  <a:srgbClr val="0000FF"/>
                </a:solidFill>
                <a:latin typeface="Arial" pitchFamily="34" charset="0"/>
                <a:cs typeface="Arial" pitchFamily="34" charset="0"/>
              </a:rPr>
              <a:t>từ</a:t>
            </a:r>
            <a:r>
              <a:rPr lang="en-US" sz="2800" dirty="0">
                <a:solidFill>
                  <a:srgbClr val="0000FF"/>
                </a:solidFill>
                <a:latin typeface="Arial" pitchFamily="34" charset="0"/>
                <a:cs typeface="Arial" pitchFamily="34" charset="0"/>
              </a:rPr>
              <a:t> </a:t>
            </a:r>
            <a:r>
              <a:rPr lang="en-US" sz="2800" dirty="0" err="1">
                <a:solidFill>
                  <a:srgbClr val="0000FF"/>
                </a:solidFill>
                <a:latin typeface="Arial" pitchFamily="34" charset="0"/>
                <a:cs typeface="Arial" pitchFamily="34" charset="0"/>
              </a:rPr>
              <a:t>khóa</a:t>
            </a:r>
            <a:r>
              <a:rPr lang="en-US" sz="2800" dirty="0">
                <a:latin typeface="Arial" pitchFamily="34" charset="0"/>
                <a:cs typeface="Arial" pitchFamily="34" charset="0"/>
              </a:rPr>
              <a:t> </a:t>
            </a:r>
            <a:r>
              <a:rPr lang="en-US" sz="2800" dirty="0" err="1">
                <a:latin typeface="Arial" pitchFamily="34" charset="0"/>
                <a:cs typeface="Arial" pitchFamily="34" charset="0"/>
              </a:rPr>
              <a:t>xác</a:t>
            </a:r>
            <a:r>
              <a:rPr lang="en-US" sz="2800" dirty="0">
                <a:latin typeface="Arial" pitchFamily="34" charset="0"/>
                <a:cs typeface="Arial" pitchFamily="34" charset="0"/>
              </a:rPr>
              <a:t> </a:t>
            </a:r>
            <a:r>
              <a:rPr lang="en-US" sz="2800" dirty="0" err="1">
                <a:latin typeface="Arial" pitchFamily="34" charset="0"/>
                <a:cs typeface="Arial" pitchFamily="34" charset="0"/>
              </a:rPr>
              <a:t>định</a:t>
            </a:r>
            <a:r>
              <a:rPr lang="en-US" sz="2800" dirty="0">
                <a:latin typeface="Arial" pitchFamily="34" charset="0"/>
                <a:cs typeface="Arial" pitchFamily="34" charset="0"/>
              </a:rPr>
              <a:t> </a:t>
            </a:r>
            <a:r>
              <a:rPr lang="en-US" sz="2800" dirty="0" err="1">
                <a:latin typeface="Arial" pitchFamily="34" charset="0"/>
                <a:cs typeface="Arial" pitchFamily="34" charset="0"/>
              </a:rPr>
              <a:t>phạm</a:t>
            </a:r>
            <a:r>
              <a:rPr lang="en-US" sz="2800" dirty="0">
                <a:latin typeface="Arial" pitchFamily="34" charset="0"/>
                <a:cs typeface="Arial" pitchFamily="34" charset="0"/>
              </a:rPr>
              <a:t> vi </a:t>
            </a:r>
            <a:r>
              <a:rPr lang="en-US" sz="2800" dirty="0" err="1">
                <a:latin typeface="Arial" pitchFamily="34" charset="0"/>
                <a:cs typeface="Arial" pitchFamily="34" charset="0"/>
              </a:rPr>
              <a:t>truy</a:t>
            </a:r>
            <a:r>
              <a:rPr lang="en-US" sz="2800" dirty="0">
                <a:latin typeface="Arial" pitchFamily="34" charset="0"/>
                <a:cs typeface="Arial" pitchFamily="34" charset="0"/>
              </a:rPr>
              <a:t> </a:t>
            </a:r>
            <a:r>
              <a:rPr lang="en-US" sz="2800" dirty="0" err="1">
                <a:latin typeface="Arial" pitchFamily="34" charset="0"/>
                <a:cs typeface="Arial" pitchFamily="34" charset="0"/>
              </a:rPr>
              <a:t>xuất</a:t>
            </a:r>
            <a:endParaRPr lang="en-US" sz="2800" dirty="0">
              <a:latin typeface="Arial" pitchFamily="34" charset="0"/>
              <a:cs typeface="Arial" pitchFamily="34" charset="0"/>
            </a:endParaRPr>
          </a:p>
          <a:p>
            <a:pPr algn="just">
              <a:lnSpc>
                <a:spcPct val="120000"/>
              </a:lnSpc>
              <a:buFont typeface="Wingdings" pitchFamily="2" charset="2"/>
              <a:buChar char="v"/>
            </a:pPr>
            <a:r>
              <a:rPr lang="en-US" sz="2800" dirty="0" err="1">
                <a:latin typeface="Arial" pitchFamily="34" charset="0"/>
                <a:cs typeface="Arial" pitchFamily="34" charset="0"/>
              </a:rPr>
              <a:t>Mọi</a:t>
            </a:r>
            <a:r>
              <a:rPr lang="en-US" sz="2800" dirty="0">
                <a:latin typeface="Arial" pitchFamily="34" charset="0"/>
                <a:cs typeface="Arial" pitchFamily="34" charset="0"/>
              </a:rPr>
              <a:t> </a:t>
            </a:r>
            <a:r>
              <a:rPr lang="en-US" sz="2800" dirty="0" err="1">
                <a:latin typeface="Arial" pitchFamily="34" charset="0"/>
                <a:cs typeface="Arial" pitchFamily="34" charset="0"/>
              </a:rPr>
              <a:t>thành</a:t>
            </a:r>
            <a:r>
              <a:rPr lang="en-US" sz="2800" dirty="0">
                <a:latin typeface="Arial" pitchFamily="34" charset="0"/>
                <a:cs typeface="Arial" pitchFamily="34" charset="0"/>
              </a:rPr>
              <a:t> </a:t>
            </a:r>
            <a:r>
              <a:rPr lang="en-US" sz="2800" dirty="0" err="1">
                <a:latin typeface="Arial" pitchFamily="34" charset="0"/>
                <a:cs typeface="Arial" pitchFamily="34" charset="0"/>
              </a:rPr>
              <a:t>phần</a:t>
            </a:r>
            <a:r>
              <a:rPr lang="en-US" sz="2800" dirty="0">
                <a:latin typeface="Arial" pitchFamily="34" charset="0"/>
                <a:cs typeface="Arial" pitchFamily="34" charset="0"/>
              </a:rPr>
              <a:t> </a:t>
            </a:r>
            <a:r>
              <a:rPr lang="en-US" sz="2800" dirty="0" err="1">
                <a:latin typeface="Arial" pitchFamily="34" charset="0"/>
                <a:cs typeface="Arial" pitchFamily="34" charset="0"/>
              </a:rPr>
              <a:t>được</a:t>
            </a:r>
            <a:r>
              <a:rPr lang="en-US" sz="2800" dirty="0">
                <a:latin typeface="Arial" pitchFamily="34" charset="0"/>
                <a:cs typeface="Arial" pitchFamily="34" charset="0"/>
              </a:rPr>
              <a:t> </a:t>
            </a:r>
            <a:r>
              <a:rPr lang="en-US" sz="2800" dirty="0" err="1">
                <a:latin typeface="Arial" pitchFamily="34" charset="0"/>
                <a:cs typeface="Arial" pitchFamily="34" charset="0"/>
              </a:rPr>
              <a:t>liệt</a:t>
            </a:r>
            <a:r>
              <a:rPr lang="en-US" sz="2800" dirty="0">
                <a:latin typeface="Arial" pitchFamily="34" charset="0"/>
                <a:cs typeface="Arial" pitchFamily="34" charset="0"/>
              </a:rPr>
              <a:t> </a:t>
            </a:r>
            <a:r>
              <a:rPr lang="en-US" sz="2800" dirty="0" err="1">
                <a:latin typeface="Arial" pitchFamily="34" charset="0"/>
                <a:cs typeface="Arial" pitchFamily="34" charset="0"/>
              </a:rPr>
              <a:t>kê</a:t>
            </a:r>
            <a:r>
              <a:rPr lang="en-US" sz="2800" dirty="0">
                <a:latin typeface="Arial" pitchFamily="34" charset="0"/>
                <a:cs typeface="Arial" pitchFamily="34" charset="0"/>
              </a:rPr>
              <a:t> </a:t>
            </a:r>
            <a:r>
              <a:rPr lang="en-US" sz="2800" dirty="0" err="1">
                <a:latin typeface="Arial" pitchFamily="34" charset="0"/>
                <a:cs typeface="Arial" pitchFamily="34" charset="0"/>
              </a:rPr>
              <a:t>trong</a:t>
            </a:r>
            <a:r>
              <a:rPr lang="en-US" sz="2800" dirty="0">
                <a:latin typeface="Arial" pitchFamily="34" charset="0"/>
                <a:cs typeface="Arial" pitchFamily="34" charset="0"/>
              </a:rPr>
              <a:t> </a:t>
            </a:r>
            <a:r>
              <a:rPr lang="en-US" sz="2800" dirty="0" err="1">
                <a:latin typeface="Arial" pitchFamily="34" charset="0"/>
                <a:cs typeface="Arial" pitchFamily="34" charset="0"/>
              </a:rPr>
              <a:t>phần</a:t>
            </a:r>
            <a:r>
              <a:rPr lang="en-US" sz="2800" dirty="0">
                <a:latin typeface="Arial" pitchFamily="34" charset="0"/>
                <a:cs typeface="Arial" pitchFamily="34" charset="0"/>
              </a:rPr>
              <a:t> </a:t>
            </a:r>
            <a:r>
              <a:rPr lang="en-US" sz="2800" dirty="0">
                <a:solidFill>
                  <a:srgbClr val="0000FF"/>
                </a:solidFill>
                <a:latin typeface="Arial" pitchFamily="34" charset="0"/>
                <a:cs typeface="Arial" pitchFamily="34" charset="0"/>
              </a:rPr>
              <a:t>public</a:t>
            </a:r>
            <a:r>
              <a:rPr lang="en-US" sz="2800" dirty="0">
                <a:latin typeface="Arial" pitchFamily="34" charset="0"/>
                <a:cs typeface="Arial" pitchFamily="34" charset="0"/>
              </a:rPr>
              <a:t> </a:t>
            </a:r>
            <a:r>
              <a:rPr lang="en-US" sz="2800" dirty="0" err="1">
                <a:latin typeface="Arial" pitchFamily="34" charset="0"/>
                <a:cs typeface="Arial" pitchFamily="34" charset="0"/>
              </a:rPr>
              <a:t>đều</a:t>
            </a:r>
            <a:r>
              <a:rPr lang="en-US" sz="2800" dirty="0">
                <a:latin typeface="Arial" pitchFamily="34" charset="0"/>
                <a:cs typeface="Arial" pitchFamily="34" charset="0"/>
              </a:rPr>
              <a:t> </a:t>
            </a:r>
            <a:r>
              <a:rPr lang="en-US" sz="2800" dirty="0" err="1">
                <a:latin typeface="Arial" pitchFamily="34" charset="0"/>
                <a:cs typeface="Arial" pitchFamily="34" charset="0"/>
              </a:rPr>
              <a:t>có</a:t>
            </a:r>
            <a:r>
              <a:rPr lang="en-US" sz="2800" dirty="0">
                <a:latin typeface="Arial" pitchFamily="34" charset="0"/>
                <a:cs typeface="Arial" pitchFamily="34" charset="0"/>
              </a:rPr>
              <a:t> </a:t>
            </a:r>
            <a:r>
              <a:rPr lang="en-US" sz="2800" dirty="0" err="1">
                <a:latin typeface="Arial" pitchFamily="34" charset="0"/>
                <a:cs typeface="Arial" pitchFamily="34" charset="0"/>
              </a:rPr>
              <a:t>thể</a:t>
            </a:r>
            <a:r>
              <a:rPr lang="en-US" sz="2800" dirty="0">
                <a:latin typeface="Arial" pitchFamily="34" charset="0"/>
                <a:cs typeface="Arial" pitchFamily="34" charset="0"/>
              </a:rPr>
              <a:t> </a:t>
            </a:r>
            <a:r>
              <a:rPr lang="en-US" sz="2800" dirty="0" err="1">
                <a:latin typeface="Arial" pitchFamily="34" charset="0"/>
                <a:cs typeface="Arial" pitchFamily="34" charset="0"/>
              </a:rPr>
              <a:t>truy</a:t>
            </a:r>
            <a:r>
              <a:rPr lang="en-US" sz="2800" dirty="0">
                <a:latin typeface="Arial" pitchFamily="34" charset="0"/>
                <a:cs typeface="Arial" pitchFamily="34" charset="0"/>
              </a:rPr>
              <a:t> </a:t>
            </a:r>
            <a:r>
              <a:rPr lang="en-US" sz="2800" dirty="0" err="1">
                <a:latin typeface="Arial" pitchFamily="34" charset="0"/>
                <a:cs typeface="Arial" pitchFamily="34" charset="0"/>
              </a:rPr>
              <a:t>xuất</a:t>
            </a:r>
            <a:r>
              <a:rPr lang="en-US" sz="2800" dirty="0">
                <a:latin typeface="Arial" pitchFamily="34" charset="0"/>
                <a:cs typeface="Arial" pitchFamily="34" charset="0"/>
              </a:rPr>
              <a:t> </a:t>
            </a:r>
            <a:r>
              <a:rPr lang="en-US" sz="2800" dirty="0" err="1">
                <a:latin typeface="Arial" pitchFamily="34" charset="0"/>
                <a:cs typeface="Arial" pitchFamily="34" charset="0"/>
              </a:rPr>
              <a:t>trong</a:t>
            </a:r>
            <a:r>
              <a:rPr lang="en-US" sz="2800" dirty="0">
                <a:latin typeface="Arial" pitchFamily="34" charset="0"/>
                <a:cs typeface="Arial" pitchFamily="34" charset="0"/>
              </a:rPr>
              <a:t> </a:t>
            </a:r>
            <a:r>
              <a:rPr lang="en-US" sz="2800" dirty="0" err="1">
                <a:solidFill>
                  <a:srgbClr val="FF3300"/>
                </a:solidFill>
                <a:latin typeface="Arial" pitchFamily="34" charset="0"/>
                <a:cs typeface="Arial" pitchFamily="34" charset="0"/>
              </a:rPr>
              <a:t>bất</a:t>
            </a:r>
            <a:r>
              <a:rPr lang="en-US" sz="2800" dirty="0">
                <a:solidFill>
                  <a:srgbClr val="FF3300"/>
                </a:solidFill>
                <a:latin typeface="Arial" pitchFamily="34" charset="0"/>
                <a:cs typeface="Arial" pitchFamily="34" charset="0"/>
              </a:rPr>
              <a:t> </a:t>
            </a:r>
            <a:r>
              <a:rPr lang="en-US" sz="2800" dirty="0" err="1">
                <a:solidFill>
                  <a:srgbClr val="FF3300"/>
                </a:solidFill>
                <a:latin typeface="Arial" pitchFamily="34" charset="0"/>
                <a:cs typeface="Arial" pitchFamily="34" charset="0"/>
              </a:rPr>
              <a:t>kỳ</a:t>
            </a:r>
            <a:r>
              <a:rPr lang="en-US" sz="2800" dirty="0">
                <a:solidFill>
                  <a:srgbClr val="FF3300"/>
                </a:solidFill>
                <a:latin typeface="Arial" pitchFamily="34" charset="0"/>
                <a:cs typeface="Arial" pitchFamily="34" charset="0"/>
              </a:rPr>
              <a:t> </a:t>
            </a:r>
            <a:r>
              <a:rPr lang="en-US" sz="2800" dirty="0" err="1">
                <a:latin typeface="Arial" pitchFamily="34" charset="0"/>
                <a:cs typeface="Arial" pitchFamily="34" charset="0"/>
              </a:rPr>
              <a:t>hàm</a:t>
            </a:r>
            <a:r>
              <a:rPr lang="en-US" sz="2800" dirty="0">
                <a:latin typeface="Arial" pitchFamily="34" charset="0"/>
                <a:cs typeface="Arial" pitchFamily="34" charset="0"/>
              </a:rPr>
              <a:t> </a:t>
            </a:r>
            <a:r>
              <a:rPr lang="en-US" sz="2800" dirty="0" err="1">
                <a:latin typeface="Arial" pitchFamily="34" charset="0"/>
                <a:cs typeface="Arial" pitchFamily="34" charset="0"/>
              </a:rPr>
              <a:t>nào</a:t>
            </a:r>
            <a:r>
              <a:rPr lang="en-US" sz="2800" dirty="0">
                <a:latin typeface="Arial" pitchFamily="34" charset="0"/>
                <a:cs typeface="Arial" pitchFamily="34" charset="0"/>
              </a:rPr>
              <a:t>.</a:t>
            </a:r>
          </a:p>
          <a:p>
            <a:pPr algn="just">
              <a:lnSpc>
                <a:spcPct val="120000"/>
              </a:lnSpc>
              <a:buFont typeface="Wingdings" pitchFamily="2" charset="2"/>
              <a:buChar char="v"/>
            </a:pPr>
            <a:r>
              <a:rPr lang="en-US" sz="2800" dirty="0" err="1">
                <a:latin typeface="Arial" pitchFamily="34" charset="0"/>
                <a:cs typeface="Arial" pitchFamily="34" charset="0"/>
              </a:rPr>
              <a:t>Những</a:t>
            </a:r>
            <a:r>
              <a:rPr lang="en-US" sz="2800" dirty="0">
                <a:latin typeface="Arial" pitchFamily="34" charset="0"/>
                <a:cs typeface="Arial" pitchFamily="34" charset="0"/>
              </a:rPr>
              <a:t> </a:t>
            </a:r>
            <a:r>
              <a:rPr lang="en-US" sz="2800" dirty="0" err="1">
                <a:latin typeface="Arial" pitchFamily="34" charset="0"/>
                <a:cs typeface="Arial" pitchFamily="34" charset="0"/>
              </a:rPr>
              <a:t>thành</a:t>
            </a:r>
            <a:r>
              <a:rPr lang="en-US" sz="2800" dirty="0">
                <a:latin typeface="Arial" pitchFamily="34" charset="0"/>
                <a:cs typeface="Arial" pitchFamily="34" charset="0"/>
              </a:rPr>
              <a:t> </a:t>
            </a:r>
            <a:r>
              <a:rPr lang="en-US" sz="2800" dirty="0" err="1">
                <a:latin typeface="Arial" pitchFamily="34" charset="0"/>
                <a:cs typeface="Arial" pitchFamily="34" charset="0"/>
              </a:rPr>
              <a:t>phần</a:t>
            </a:r>
            <a:r>
              <a:rPr lang="en-US" sz="2800" dirty="0">
                <a:latin typeface="Arial" pitchFamily="34" charset="0"/>
                <a:cs typeface="Arial" pitchFamily="34" charset="0"/>
              </a:rPr>
              <a:t> </a:t>
            </a:r>
            <a:r>
              <a:rPr lang="en-US" sz="2800" dirty="0" err="1">
                <a:latin typeface="Arial" pitchFamily="34" charset="0"/>
                <a:cs typeface="Arial" pitchFamily="34" charset="0"/>
              </a:rPr>
              <a:t>được</a:t>
            </a:r>
            <a:r>
              <a:rPr lang="en-US" sz="2800" dirty="0">
                <a:latin typeface="Arial" pitchFamily="34" charset="0"/>
                <a:cs typeface="Arial" pitchFamily="34" charset="0"/>
              </a:rPr>
              <a:t> </a:t>
            </a:r>
            <a:r>
              <a:rPr lang="en-US" sz="2800" dirty="0" err="1">
                <a:latin typeface="Arial" pitchFamily="34" charset="0"/>
                <a:cs typeface="Arial" pitchFamily="34" charset="0"/>
              </a:rPr>
              <a:t>liệt</a:t>
            </a:r>
            <a:r>
              <a:rPr lang="en-US" sz="2800" dirty="0">
                <a:latin typeface="Arial" pitchFamily="34" charset="0"/>
                <a:cs typeface="Arial" pitchFamily="34" charset="0"/>
              </a:rPr>
              <a:t> </a:t>
            </a:r>
            <a:r>
              <a:rPr lang="en-US" sz="2800" dirty="0" err="1">
                <a:latin typeface="Arial" pitchFamily="34" charset="0"/>
                <a:cs typeface="Arial" pitchFamily="34" charset="0"/>
              </a:rPr>
              <a:t>kê</a:t>
            </a:r>
            <a:r>
              <a:rPr lang="en-US" sz="2800" dirty="0">
                <a:latin typeface="Arial" pitchFamily="34" charset="0"/>
                <a:cs typeface="Arial" pitchFamily="34" charset="0"/>
              </a:rPr>
              <a:t> </a:t>
            </a:r>
            <a:r>
              <a:rPr lang="en-US" sz="2800" dirty="0" err="1">
                <a:latin typeface="Arial" pitchFamily="34" charset="0"/>
                <a:cs typeface="Arial" pitchFamily="34" charset="0"/>
              </a:rPr>
              <a:t>trong</a:t>
            </a:r>
            <a:r>
              <a:rPr lang="en-US" sz="2800" dirty="0">
                <a:latin typeface="Arial" pitchFamily="34" charset="0"/>
                <a:cs typeface="Arial" pitchFamily="34" charset="0"/>
              </a:rPr>
              <a:t> </a:t>
            </a:r>
            <a:r>
              <a:rPr lang="en-US" sz="2800" dirty="0" err="1">
                <a:latin typeface="Arial" pitchFamily="34" charset="0"/>
                <a:cs typeface="Arial" pitchFamily="34" charset="0"/>
              </a:rPr>
              <a:t>phần</a:t>
            </a:r>
            <a:r>
              <a:rPr lang="en-US" sz="2800" dirty="0">
                <a:latin typeface="Arial" pitchFamily="34" charset="0"/>
                <a:cs typeface="Arial" pitchFamily="34" charset="0"/>
              </a:rPr>
              <a:t> </a:t>
            </a:r>
            <a:r>
              <a:rPr lang="en-US" sz="2800" dirty="0">
                <a:solidFill>
                  <a:srgbClr val="0000FF"/>
                </a:solidFill>
                <a:latin typeface="Arial" pitchFamily="34" charset="0"/>
                <a:cs typeface="Arial" pitchFamily="34" charset="0"/>
              </a:rPr>
              <a:t>private</a:t>
            </a:r>
            <a:r>
              <a:rPr lang="en-US" sz="2800" dirty="0">
                <a:latin typeface="Arial" pitchFamily="34" charset="0"/>
                <a:cs typeface="Arial" pitchFamily="34" charset="0"/>
              </a:rPr>
              <a:t> </a:t>
            </a:r>
            <a:r>
              <a:rPr lang="en-US" sz="2800" dirty="0" err="1">
                <a:latin typeface="Arial" pitchFamily="34" charset="0"/>
                <a:cs typeface="Arial" pitchFamily="34" charset="0"/>
              </a:rPr>
              <a:t>chỉ</a:t>
            </a:r>
            <a:r>
              <a:rPr lang="en-US" sz="2800" dirty="0">
                <a:latin typeface="Arial" pitchFamily="34" charset="0"/>
                <a:cs typeface="Arial" pitchFamily="34" charset="0"/>
              </a:rPr>
              <a:t> </a:t>
            </a:r>
            <a:r>
              <a:rPr lang="en-US" sz="2800" dirty="0" err="1">
                <a:latin typeface="Arial" pitchFamily="34" charset="0"/>
                <a:cs typeface="Arial" pitchFamily="34" charset="0"/>
              </a:rPr>
              <a:t>được</a:t>
            </a:r>
            <a:r>
              <a:rPr lang="en-US" sz="2800" dirty="0">
                <a:latin typeface="Arial" pitchFamily="34" charset="0"/>
                <a:cs typeface="Arial" pitchFamily="34" charset="0"/>
              </a:rPr>
              <a:t> </a:t>
            </a:r>
            <a:r>
              <a:rPr lang="en-US" sz="2800" dirty="0" err="1">
                <a:latin typeface="Arial" pitchFamily="34" charset="0"/>
                <a:cs typeface="Arial" pitchFamily="34" charset="0"/>
              </a:rPr>
              <a:t>truy</a:t>
            </a:r>
            <a:r>
              <a:rPr lang="en-US" sz="2800" dirty="0">
                <a:latin typeface="Arial" pitchFamily="34" charset="0"/>
                <a:cs typeface="Arial" pitchFamily="34" charset="0"/>
              </a:rPr>
              <a:t> </a:t>
            </a:r>
            <a:r>
              <a:rPr lang="en-US" sz="2800" dirty="0" err="1">
                <a:latin typeface="Arial" pitchFamily="34" charset="0"/>
                <a:cs typeface="Arial" pitchFamily="34" charset="0"/>
              </a:rPr>
              <a:t>xuất</a:t>
            </a:r>
            <a:r>
              <a:rPr lang="en-US" sz="2800" dirty="0">
                <a:latin typeface="Arial" pitchFamily="34" charset="0"/>
                <a:cs typeface="Arial" pitchFamily="34" charset="0"/>
              </a:rPr>
              <a:t> </a:t>
            </a:r>
            <a:r>
              <a:rPr lang="en-US" sz="2800" dirty="0" err="1">
                <a:solidFill>
                  <a:srgbClr val="FF3300"/>
                </a:solidFill>
                <a:latin typeface="Arial" pitchFamily="34" charset="0"/>
                <a:cs typeface="Arial" pitchFamily="34" charset="0"/>
              </a:rPr>
              <a:t>bên</a:t>
            </a:r>
            <a:r>
              <a:rPr lang="en-US" sz="2800" dirty="0">
                <a:solidFill>
                  <a:srgbClr val="FF3300"/>
                </a:solidFill>
                <a:latin typeface="Arial" pitchFamily="34" charset="0"/>
                <a:cs typeface="Arial" pitchFamily="34" charset="0"/>
              </a:rPr>
              <a:t> </a:t>
            </a:r>
            <a:r>
              <a:rPr lang="en-US" sz="2800" dirty="0" err="1">
                <a:solidFill>
                  <a:srgbClr val="FF3300"/>
                </a:solidFill>
                <a:latin typeface="Arial" pitchFamily="34" charset="0"/>
                <a:cs typeface="Arial" pitchFamily="34" charset="0"/>
              </a:rPr>
              <a:t>trong</a:t>
            </a:r>
            <a:r>
              <a:rPr lang="en-US" sz="2800" dirty="0">
                <a:solidFill>
                  <a:srgbClr val="FF3300"/>
                </a:solidFill>
                <a:latin typeface="Arial" pitchFamily="34" charset="0"/>
                <a:cs typeface="Arial" pitchFamily="34" charset="0"/>
              </a:rPr>
              <a:t> </a:t>
            </a:r>
            <a:r>
              <a:rPr lang="en-US" sz="2800" b="1" i="1" dirty="0" err="1">
                <a:solidFill>
                  <a:srgbClr val="FF3300"/>
                </a:solidFill>
                <a:latin typeface="Arial" pitchFamily="34" charset="0"/>
                <a:cs typeface="Arial" pitchFamily="34" charset="0"/>
              </a:rPr>
              <a:t>phạm</a:t>
            </a:r>
            <a:r>
              <a:rPr lang="en-US" sz="2800" b="1" i="1" dirty="0">
                <a:solidFill>
                  <a:srgbClr val="FF3300"/>
                </a:solidFill>
                <a:latin typeface="Arial" pitchFamily="34" charset="0"/>
                <a:cs typeface="Arial" pitchFamily="34" charset="0"/>
              </a:rPr>
              <a:t> vi </a:t>
            </a:r>
            <a:r>
              <a:rPr lang="en-US" sz="2800" b="1" i="1" dirty="0" err="1">
                <a:solidFill>
                  <a:srgbClr val="FF3300"/>
                </a:solidFill>
                <a:latin typeface="Arial" pitchFamily="34" charset="0"/>
                <a:cs typeface="Arial" pitchFamily="34" charset="0"/>
              </a:rPr>
              <a:t>lớp</a:t>
            </a:r>
            <a:r>
              <a:rPr lang="en-US" sz="2800" dirty="0">
                <a:solidFill>
                  <a:srgbClr val="0000FF"/>
                </a:solidFill>
                <a:latin typeface="Arial" pitchFamily="34" charset="0"/>
                <a:cs typeface="Arial" pitchFamily="34" charset="0"/>
              </a:rPr>
              <a:t>.</a:t>
            </a:r>
            <a:endParaRPr lang="en-US" sz="2800" dirty="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Phạm vi truy xuất</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20000"/>
              </a:lnSpc>
              <a:buFont typeface="Wingdings" pitchFamily="2" charset="2"/>
              <a:buChar char="v"/>
            </a:pPr>
            <a:r>
              <a:rPr lang="en-US" sz="2800">
                <a:latin typeface="Arial" pitchFamily="34" charset="0"/>
                <a:cs typeface="Arial" pitchFamily="34" charset="0"/>
              </a:rPr>
              <a:t>Trong lớp </a:t>
            </a:r>
            <a:r>
              <a:rPr lang="en-US" sz="2800">
                <a:solidFill>
                  <a:srgbClr val="0066FF"/>
                </a:solidFill>
                <a:latin typeface="Arial" pitchFamily="34" charset="0"/>
                <a:cs typeface="Arial" pitchFamily="34" charset="0"/>
              </a:rPr>
              <a:t>có thể có nhiều nhãn </a:t>
            </a:r>
            <a:r>
              <a:rPr lang="en-US" sz="2800">
                <a:solidFill>
                  <a:srgbClr val="0000FF"/>
                </a:solidFill>
                <a:latin typeface="Arial" pitchFamily="34" charset="0"/>
                <a:cs typeface="Arial" pitchFamily="34" charset="0"/>
              </a:rPr>
              <a:t>private</a:t>
            </a:r>
            <a:r>
              <a:rPr lang="en-US" sz="2800">
                <a:latin typeface="Arial" pitchFamily="34" charset="0"/>
                <a:cs typeface="Arial" pitchFamily="34" charset="0"/>
              </a:rPr>
              <a:t> và </a:t>
            </a:r>
            <a:r>
              <a:rPr lang="en-US" sz="2800">
                <a:solidFill>
                  <a:srgbClr val="0000FF"/>
                </a:solidFill>
                <a:latin typeface="Arial" pitchFamily="34" charset="0"/>
                <a:cs typeface="Arial" pitchFamily="34" charset="0"/>
              </a:rPr>
              <a:t>public</a:t>
            </a:r>
            <a:endParaRPr lang="en-US" sz="2800">
              <a:solidFill>
                <a:srgbClr val="FF0303"/>
              </a:solidFill>
              <a:latin typeface="Arial" pitchFamily="34" charset="0"/>
              <a:cs typeface="Arial" pitchFamily="34" charset="0"/>
            </a:endParaRPr>
          </a:p>
          <a:p>
            <a:pPr algn="just">
              <a:lnSpc>
                <a:spcPct val="120000"/>
              </a:lnSpc>
              <a:buFont typeface="Wingdings" pitchFamily="2" charset="2"/>
              <a:buChar char="v"/>
            </a:pPr>
            <a:r>
              <a:rPr lang="en-US" sz="2800">
                <a:latin typeface="Arial" pitchFamily="34" charset="0"/>
                <a:cs typeface="Arial" pitchFamily="34" charset="0"/>
              </a:rPr>
              <a:t>Mỗi nhãn này có </a:t>
            </a:r>
            <a:r>
              <a:rPr lang="en-US" sz="2800">
                <a:solidFill>
                  <a:srgbClr val="FF3300"/>
                </a:solidFill>
                <a:latin typeface="Arial" pitchFamily="34" charset="0"/>
                <a:cs typeface="Arial" pitchFamily="34" charset="0"/>
              </a:rPr>
              <a:t>phạm vi ảnh hưởng </a:t>
            </a:r>
            <a:r>
              <a:rPr lang="en-US" sz="2800">
                <a:latin typeface="Arial" pitchFamily="34" charset="0"/>
                <a:cs typeface="Arial" pitchFamily="34" charset="0"/>
              </a:rPr>
              <a:t>cho đến khi gặp một nhãn kế tiếp hoặc hết khai báo lớp.</a:t>
            </a:r>
          </a:p>
          <a:p>
            <a:pPr algn="just">
              <a:lnSpc>
                <a:spcPct val="120000"/>
              </a:lnSpc>
              <a:buFont typeface="Wingdings" pitchFamily="2" charset="2"/>
              <a:buChar char="v"/>
            </a:pPr>
            <a:r>
              <a:rPr lang="en-US" sz="2800">
                <a:latin typeface="Arial" pitchFamily="34" charset="0"/>
                <a:cs typeface="Arial" pitchFamily="34" charset="0"/>
              </a:rPr>
              <a:t>Nhãn </a:t>
            </a:r>
            <a:r>
              <a:rPr lang="en-US" sz="2800">
                <a:solidFill>
                  <a:srgbClr val="0000FF"/>
                </a:solidFill>
                <a:latin typeface="Arial" pitchFamily="34" charset="0"/>
                <a:cs typeface="Arial" pitchFamily="34" charset="0"/>
              </a:rPr>
              <a:t>private</a:t>
            </a:r>
            <a:r>
              <a:rPr lang="en-US" sz="2800">
                <a:latin typeface="Arial" pitchFamily="34" charset="0"/>
                <a:cs typeface="Arial" pitchFamily="34" charset="0"/>
              </a:rPr>
              <a:t> đầu tiên có thể bỏ qua vì C++ ngầm hiểu rằng các thành phần trước nhãn </a:t>
            </a:r>
            <a:r>
              <a:rPr lang="en-US" sz="2800">
                <a:solidFill>
                  <a:srgbClr val="0000FF"/>
                </a:solidFill>
                <a:latin typeface="Arial" pitchFamily="34" charset="0"/>
                <a:cs typeface="Arial" pitchFamily="34" charset="0"/>
              </a:rPr>
              <a:t>public</a:t>
            </a:r>
            <a:r>
              <a:rPr lang="en-US" sz="2800">
                <a:latin typeface="Arial" pitchFamily="34" charset="0"/>
                <a:cs typeface="Arial" pitchFamily="34" charset="0"/>
              </a:rPr>
              <a:t> đầu tiên là </a:t>
            </a:r>
            <a:r>
              <a:rPr lang="en-US" sz="2800">
                <a:solidFill>
                  <a:srgbClr val="0000FF"/>
                </a:solidFill>
                <a:latin typeface="Arial" pitchFamily="34" charset="0"/>
                <a:cs typeface="Arial" pitchFamily="34" charset="0"/>
              </a:rPr>
              <a:t>private</a:t>
            </a:r>
            <a:r>
              <a:rPr lang="en-US" sz="2800">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pic>
        <p:nvPicPr>
          <p:cNvPr id="3074" name="Picture 2" descr="http://2.bp.blogspot.com/-9e0lt66Gla8/UavqUDDRHhI/AAAAAAAAACA/fkiCZFAGcLM/s1600/uml_visibilit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343399"/>
            <a:ext cx="2677510" cy="2179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3074"/>
                                        </p:tgtEl>
                                        <p:attrNameLst>
                                          <p:attrName>style.visibility</p:attrName>
                                        </p:attrNameLst>
                                      </p:cBhvr>
                                      <p:to>
                                        <p:strVal val="visible"/>
                                      </p:to>
                                    </p:set>
                                    <p:animEffect transition="in" filter="fade">
                                      <p:cBhvr>
                                        <p:cTn id="24"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Phạm vi truy xuất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8" name="Rectangle 3"/>
          <p:cNvSpPr>
            <a:spLocks noChangeArrowheads="1"/>
          </p:cNvSpPr>
          <p:nvPr/>
        </p:nvSpPr>
        <p:spPr bwMode="auto">
          <a:xfrm>
            <a:off x="457200" y="1447800"/>
            <a:ext cx="8305800" cy="50292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dirty="0">
                <a:solidFill>
                  <a:srgbClr val="0000FF"/>
                </a:solidFill>
              </a:rPr>
              <a:t>class</a:t>
            </a:r>
            <a:r>
              <a:rPr lang="en-US" sz="2400" b="0" dirty="0">
                <a:solidFill>
                  <a:srgbClr val="000000"/>
                </a:solidFill>
              </a:rPr>
              <a:t> </a:t>
            </a:r>
            <a:r>
              <a:rPr lang="en-US" sz="2400" b="0" dirty="0" err="1">
                <a:solidFill>
                  <a:srgbClr val="000000"/>
                </a:solidFill>
              </a:rPr>
              <a:t>TamGiac</a:t>
            </a:r>
            <a:r>
              <a:rPr lang="en-US" sz="2400" b="0" dirty="0">
                <a:solidFill>
                  <a:srgbClr val="000000"/>
                </a:solidFill>
              </a:rPr>
              <a:t>{</a:t>
            </a:r>
          </a:p>
          <a:p>
            <a:pPr marL="342900" indent="-342900">
              <a:lnSpc>
                <a:spcPct val="120000"/>
              </a:lnSpc>
              <a:spcBef>
                <a:spcPct val="20000"/>
              </a:spcBef>
              <a:buFont typeface="Wingdings" pitchFamily="2" charset="2"/>
              <a:buNone/>
            </a:pPr>
            <a:r>
              <a:rPr lang="en-US" sz="2400" b="0" dirty="0">
                <a:solidFill>
                  <a:srgbClr val="000000"/>
                </a:solidFill>
              </a:rPr>
              <a:t>  </a:t>
            </a:r>
            <a:r>
              <a:rPr lang="en-US" sz="2400" b="0" dirty="0">
                <a:solidFill>
                  <a:srgbClr val="FF0000"/>
                </a:solidFill>
              </a:rPr>
              <a:t>private:</a:t>
            </a:r>
          </a:p>
          <a:p>
            <a:pPr marL="342900" indent="-342900">
              <a:lnSpc>
                <a:spcPct val="120000"/>
              </a:lnSpc>
              <a:spcBef>
                <a:spcPct val="20000"/>
              </a:spcBef>
              <a:buFont typeface="Wingdings" pitchFamily="2" charset="2"/>
              <a:buNone/>
            </a:pPr>
            <a:r>
              <a:rPr lang="en-US" sz="2400" b="0" dirty="0">
                <a:solidFill>
                  <a:srgbClr val="000000"/>
                </a:solidFill>
              </a:rPr>
              <a:t>    </a:t>
            </a:r>
            <a:r>
              <a:rPr lang="en-US" sz="2400" b="0" dirty="0">
                <a:solidFill>
                  <a:srgbClr val="0000FF"/>
                </a:solidFill>
              </a:rPr>
              <a:t>float</a:t>
            </a:r>
            <a:r>
              <a:rPr lang="en-US" sz="2400" b="0" dirty="0">
                <a:solidFill>
                  <a:srgbClr val="000000"/>
                </a:solidFill>
              </a:rPr>
              <a:t> </a:t>
            </a:r>
            <a:r>
              <a:rPr lang="en-US" sz="2400" b="0" dirty="0" err="1">
                <a:solidFill>
                  <a:srgbClr val="000000"/>
                </a:solidFill>
              </a:rPr>
              <a:t>a,b,c</a:t>
            </a:r>
            <a:r>
              <a:rPr lang="en-US" sz="2400" b="0" dirty="0">
                <a:solidFill>
                  <a:srgbClr val="000000"/>
                </a:solidFill>
              </a:rPr>
              <a:t>;</a:t>
            </a:r>
            <a:r>
              <a:rPr lang="en-US" sz="2400" b="0" i="1" dirty="0">
                <a:solidFill>
                  <a:srgbClr val="000000"/>
                </a:solidFill>
              </a:rPr>
              <a:t>/*</a:t>
            </a:r>
            <a:r>
              <a:rPr lang="en-US" sz="2400" b="0" i="1" dirty="0" err="1">
                <a:solidFill>
                  <a:srgbClr val="000000"/>
                </a:solidFill>
              </a:rPr>
              <a:t>độ</a:t>
            </a:r>
            <a:r>
              <a:rPr lang="en-US" sz="2400" b="0" i="1" dirty="0">
                <a:solidFill>
                  <a:srgbClr val="000000"/>
                </a:solidFill>
              </a:rPr>
              <a:t> </a:t>
            </a:r>
            <a:r>
              <a:rPr lang="en-US" sz="2400" b="0" i="1" dirty="0" err="1">
                <a:solidFill>
                  <a:srgbClr val="000000"/>
                </a:solidFill>
              </a:rPr>
              <a:t>dài</a:t>
            </a:r>
            <a:r>
              <a:rPr lang="en-US" sz="2400" b="0" i="1" dirty="0">
                <a:solidFill>
                  <a:srgbClr val="000000"/>
                </a:solidFill>
              </a:rPr>
              <a:t> </a:t>
            </a:r>
            <a:r>
              <a:rPr lang="en-US" sz="2400" b="0" i="1" dirty="0" err="1">
                <a:solidFill>
                  <a:srgbClr val="000000"/>
                </a:solidFill>
              </a:rPr>
              <a:t>ba</a:t>
            </a:r>
            <a:r>
              <a:rPr lang="en-US" sz="2400" b="0" i="1" dirty="0">
                <a:solidFill>
                  <a:srgbClr val="000000"/>
                </a:solidFill>
              </a:rPr>
              <a:t> </a:t>
            </a:r>
            <a:r>
              <a:rPr lang="en-US" sz="2400" b="0" i="1" dirty="0" err="1">
                <a:solidFill>
                  <a:srgbClr val="000000"/>
                </a:solidFill>
              </a:rPr>
              <a:t>cạnh</a:t>
            </a:r>
            <a:r>
              <a:rPr lang="en-US" sz="2400" b="0" i="1" dirty="0">
                <a:solidFill>
                  <a:srgbClr val="000000"/>
                </a:solidFill>
              </a:rPr>
              <a:t>*/</a:t>
            </a:r>
          </a:p>
          <a:p>
            <a:pPr marL="342900" indent="-342900">
              <a:lnSpc>
                <a:spcPct val="120000"/>
              </a:lnSpc>
              <a:spcBef>
                <a:spcPct val="20000"/>
              </a:spcBef>
              <a:buFont typeface="Wingdings" pitchFamily="2" charset="2"/>
              <a:buNone/>
            </a:pPr>
            <a:r>
              <a:rPr lang="en-US" sz="2400" b="0" dirty="0">
                <a:solidFill>
                  <a:srgbClr val="000000"/>
                </a:solidFill>
              </a:rPr>
              <a:t>  </a:t>
            </a:r>
            <a:r>
              <a:rPr lang="en-US" sz="2400" b="0" dirty="0">
                <a:solidFill>
                  <a:srgbClr val="FF0000"/>
                </a:solidFill>
              </a:rPr>
              <a:t>public:</a:t>
            </a:r>
          </a:p>
          <a:p>
            <a:pPr marL="342900" indent="-342900">
              <a:lnSpc>
                <a:spcPct val="120000"/>
              </a:lnSpc>
              <a:spcBef>
                <a:spcPct val="20000"/>
              </a:spcBef>
              <a:buFont typeface="Wingdings" pitchFamily="2" charset="2"/>
              <a:buNone/>
            </a:pPr>
            <a:r>
              <a:rPr lang="en-US" sz="2400" b="0" dirty="0">
                <a:solidFill>
                  <a:srgbClr val="000000"/>
                </a:solidFill>
              </a:rPr>
              <a:t>    </a:t>
            </a:r>
            <a:r>
              <a:rPr lang="en-US" sz="2400" b="0" dirty="0">
                <a:solidFill>
                  <a:srgbClr val="0000FF"/>
                </a:solidFill>
              </a:rPr>
              <a:t>void</a:t>
            </a:r>
            <a:r>
              <a:rPr lang="en-US" sz="2400" b="0" dirty="0">
                <a:solidFill>
                  <a:srgbClr val="000000"/>
                </a:solidFill>
              </a:rPr>
              <a:t> </a:t>
            </a:r>
            <a:r>
              <a:rPr lang="en-US" sz="2400" b="0" dirty="0" err="1">
                <a:solidFill>
                  <a:srgbClr val="000000"/>
                </a:solidFill>
              </a:rPr>
              <a:t>Nhap</a:t>
            </a:r>
            <a:r>
              <a:rPr lang="en-US" sz="2400" b="0" dirty="0">
                <a:solidFill>
                  <a:srgbClr val="000000"/>
                </a:solidFill>
              </a:rPr>
              <a:t>();</a:t>
            </a:r>
            <a:r>
              <a:rPr lang="en-US" sz="2400" b="0" i="1" dirty="0">
                <a:solidFill>
                  <a:srgbClr val="000000"/>
                </a:solidFill>
              </a:rPr>
              <a:t>/*</a:t>
            </a:r>
            <a:r>
              <a:rPr lang="en-US" sz="2400" b="0" i="1" dirty="0" err="1">
                <a:solidFill>
                  <a:srgbClr val="000000"/>
                </a:solidFill>
              </a:rPr>
              <a:t>nhập</a:t>
            </a:r>
            <a:r>
              <a:rPr lang="en-US" sz="2400" b="0" i="1" dirty="0">
                <a:solidFill>
                  <a:srgbClr val="000000"/>
                </a:solidFill>
              </a:rPr>
              <a:t> </a:t>
            </a:r>
            <a:r>
              <a:rPr lang="en-US" sz="2400" b="0" i="1" dirty="0" err="1">
                <a:solidFill>
                  <a:srgbClr val="000000"/>
                </a:solidFill>
              </a:rPr>
              <a:t>vào</a:t>
            </a:r>
            <a:r>
              <a:rPr lang="en-US" sz="2400" b="0" i="1" dirty="0">
                <a:solidFill>
                  <a:srgbClr val="000000"/>
                </a:solidFill>
              </a:rPr>
              <a:t> </a:t>
            </a:r>
            <a:r>
              <a:rPr lang="en-US" sz="2400" b="0" i="1" dirty="0" err="1">
                <a:solidFill>
                  <a:srgbClr val="000000"/>
                </a:solidFill>
              </a:rPr>
              <a:t>độ</a:t>
            </a:r>
            <a:r>
              <a:rPr lang="en-US" sz="2400" b="0" i="1" dirty="0">
                <a:solidFill>
                  <a:srgbClr val="000000"/>
                </a:solidFill>
              </a:rPr>
              <a:t> </a:t>
            </a:r>
            <a:r>
              <a:rPr lang="en-US" sz="2400" b="0" i="1" dirty="0" err="1">
                <a:solidFill>
                  <a:srgbClr val="000000"/>
                </a:solidFill>
              </a:rPr>
              <a:t>dài</a:t>
            </a:r>
            <a:r>
              <a:rPr lang="en-US" sz="2400" b="0" i="1" dirty="0">
                <a:solidFill>
                  <a:srgbClr val="000000"/>
                </a:solidFill>
              </a:rPr>
              <a:t> </a:t>
            </a:r>
            <a:r>
              <a:rPr lang="en-US" sz="2400" b="0" i="1" dirty="0" err="1">
                <a:solidFill>
                  <a:srgbClr val="000000"/>
                </a:solidFill>
              </a:rPr>
              <a:t>ba</a:t>
            </a:r>
            <a:r>
              <a:rPr lang="en-US" sz="2400" b="0" i="1" dirty="0">
                <a:solidFill>
                  <a:srgbClr val="000000"/>
                </a:solidFill>
              </a:rPr>
              <a:t> </a:t>
            </a:r>
            <a:r>
              <a:rPr lang="en-US" sz="2400" b="0" i="1" dirty="0" err="1">
                <a:solidFill>
                  <a:srgbClr val="000000"/>
                </a:solidFill>
              </a:rPr>
              <a:t>cạnh</a:t>
            </a:r>
            <a:r>
              <a:rPr lang="en-US" sz="2400" b="0" i="1" dirty="0">
                <a:solidFill>
                  <a:srgbClr val="000000"/>
                </a:solidFill>
              </a:rPr>
              <a:t>*/</a:t>
            </a:r>
          </a:p>
          <a:p>
            <a:pPr marL="342900" indent="-342900">
              <a:lnSpc>
                <a:spcPct val="120000"/>
              </a:lnSpc>
              <a:spcBef>
                <a:spcPct val="20000"/>
              </a:spcBef>
              <a:buFont typeface="Wingdings" pitchFamily="2" charset="2"/>
              <a:buNone/>
            </a:pPr>
            <a:r>
              <a:rPr lang="en-US" sz="2400" b="0" dirty="0">
                <a:solidFill>
                  <a:srgbClr val="000000"/>
                </a:solidFill>
              </a:rPr>
              <a:t>    </a:t>
            </a:r>
            <a:r>
              <a:rPr lang="en-US" sz="2400" b="0" dirty="0">
                <a:solidFill>
                  <a:srgbClr val="0000FF"/>
                </a:solidFill>
              </a:rPr>
              <a:t>void</a:t>
            </a:r>
            <a:r>
              <a:rPr lang="en-US" sz="2400" b="0" dirty="0">
                <a:solidFill>
                  <a:srgbClr val="000000"/>
                </a:solidFill>
              </a:rPr>
              <a:t> In();</a:t>
            </a:r>
            <a:r>
              <a:rPr lang="en-US" sz="2400" b="0" i="1" dirty="0">
                <a:solidFill>
                  <a:srgbClr val="000000"/>
                </a:solidFill>
              </a:rPr>
              <a:t>/*in ra </a:t>
            </a:r>
            <a:r>
              <a:rPr lang="en-US" sz="2400" b="0" i="1" dirty="0" err="1">
                <a:solidFill>
                  <a:srgbClr val="000000"/>
                </a:solidFill>
              </a:rPr>
              <a:t>các</a:t>
            </a:r>
            <a:r>
              <a:rPr lang="en-US" sz="2400" b="0" i="1" dirty="0">
                <a:solidFill>
                  <a:srgbClr val="000000"/>
                </a:solidFill>
              </a:rPr>
              <a:t> </a:t>
            </a:r>
            <a:r>
              <a:rPr lang="en-US" sz="2400" b="0" i="1" dirty="0" err="1">
                <a:solidFill>
                  <a:srgbClr val="000000"/>
                </a:solidFill>
              </a:rPr>
              <a:t>thông</a:t>
            </a:r>
            <a:r>
              <a:rPr lang="en-US" sz="2400" b="0" i="1" dirty="0">
                <a:solidFill>
                  <a:srgbClr val="000000"/>
                </a:solidFill>
              </a:rPr>
              <a:t> tin </a:t>
            </a:r>
            <a:r>
              <a:rPr lang="en-US" sz="2400" b="0" i="1" dirty="0" err="1">
                <a:solidFill>
                  <a:srgbClr val="000000"/>
                </a:solidFill>
              </a:rPr>
              <a:t>liên</a:t>
            </a:r>
            <a:r>
              <a:rPr lang="en-US" sz="2400" b="0" i="1" dirty="0">
                <a:solidFill>
                  <a:srgbClr val="000000"/>
                </a:solidFill>
              </a:rPr>
              <a:t> </a:t>
            </a:r>
            <a:r>
              <a:rPr lang="en-US" sz="2400" b="0" i="1" dirty="0" err="1">
                <a:solidFill>
                  <a:srgbClr val="000000"/>
                </a:solidFill>
              </a:rPr>
              <a:t>quan</a:t>
            </a:r>
            <a:r>
              <a:rPr lang="en-US" sz="2400" b="0" i="1" dirty="0">
                <a:solidFill>
                  <a:srgbClr val="000000"/>
                </a:solidFill>
              </a:rPr>
              <a:t> </a:t>
            </a:r>
            <a:r>
              <a:rPr lang="en-US" sz="2400" b="0" i="1" dirty="0" err="1">
                <a:solidFill>
                  <a:srgbClr val="000000"/>
                </a:solidFill>
              </a:rPr>
              <a:t>đến</a:t>
            </a:r>
            <a:r>
              <a:rPr lang="en-US" sz="2400" b="0" i="1" dirty="0">
                <a:solidFill>
                  <a:srgbClr val="000000"/>
                </a:solidFill>
              </a:rPr>
              <a:t> tam </a:t>
            </a:r>
            <a:r>
              <a:rPr lang="en-US" sz="2400" b="0" i="1" dirty="0" err="1">
                <a:solidFill>
                  <a:srgbClr val="000000"/>
                </a:solidFill>
              </a:rPr>
              <a:t>giác</a:t>
            </a:r>
            <a:r>
              <a:rPr lang="en-US" sz="2400" b="0" i="1" dirty="0">
                <a:solidFill>
                  <a:srgbClr val="000000"/>
                </a:solidFill>
              </a:rPr>
              <a:t>*/</a:t>
            </a:r>
          </a:p>
          <a:p>
            <a:pPr marL="342900" indent="-342900">
              <a:lnSpc>
                <a:spcPct val="120000"/>
              </a:lnSpc>
              <a:spcBef>
                <a:spcPct val="20000"/>
              </a:spcBef>
              <a:buFont typeface="Wingdings" pitchFamily="2" charset="2"/>
              <a:buNone/>
            </a:pPr>
            <a:r>
              <a:rPr lang="en-US" sz="2400" b="0" dirty="0">
                <a:solidFill>
                  <a:srgbClr val="000000"/>
                </a:solidFill>
              </a:rPr>
              <a:t>  </a:t>
            </a:r>
            <a:r>
              <a:rPr lang="en-US" sz="2400" b="0" dirty="0">
                <a:solidFill>
                  <a:srgbClr val="FF0000"/>
                </a:solidFill>
              </a:rPr>
              <a:t>private:</a:t>
            </a:r>
          </a:p>
          <a:p>
            <a:pPr marL="342900" indent="-342900">
              <a:lnSpc>
                <a:spcPct val="120000"/>
              </a:lnSpc>
              <a:spcBef>
                <a:spcPct val="20000"/>
              </a:spcBef>
              <a:buFont typeface="Wingdings" pitchFamily="2" charset="2"/>
              <a:buNone/>
            </a:pPr>
            <a:r>
              <a:rPr lang="en-US" sz="2400" b="0" dirty="0">
                <a:solidFill>
                  <a:srgbClr val="000000"/>
                </a:solidFill>
              </a:rPr>
              <a:t>    </a:t>
            </a:r>
            <a:r>
              <a:rPr lang="en-US" sz="2400" b="0" dirty="0">
                <a:solidFill>
                  <a:srgbClr val="0000FF"/>
                </a:solidFill>
              </a:rPr>
              <a:t>int</a:t>
            </a:r>
            <a:r>
              <a:rPr lang="en-US" sz="2400" b="0" dirty="0">
                <a:solidFill>
                  <a:srgbClr val="000000"/>
                </a:solidFill>
              </a:rPr>
              <a:t> </a:t>
            </a:r>
            <a:r>
              <a:rPr lang="en-US" sz="2400" b="0" dirty="0" err="1">
                <a:solidFill>
                  <a:srgbClr val="000000"/>
                </a:solidFill>
              </a:rPr>
              <a:t>Loaitg</a:t>
            </a:r>
            <a:r>
              <a:rPr lang="en-US" sz="2400" b="0" dirty="0">
                <a:solidFill>
                  <a:srgbClr val="000000"/>
                </a:solidFill>
              </a:rPr>
              <a:t>();</a:t>
            </a:r>
            <a:r>
              <a:rPr lang="en-US" sz="2200" b="0" i="1" dirty="0">
                <a:solidFill>
                  <a:srgbClr val="000000"/>
                </a:solidFill>
              </a:rPr>
              <a:t>//</a:t>
            </a:r>
            <a:r>
              <a:rPr lang="en-US" sz="2200" b="0" i="1" dirty="0" err="1">
                <a:solidFill>
                  <a:srgbClr val="000000"/>
                </a:solidFill>
              </a:rPr>
              <a:t>cho</a:t>
            </a:r>
            <a:r>
              <a:rPr lang="en-US" sz="2200" b="0" i="1" dirty="0">
                <a:solidFill>
                  <a:srgbClr val="000000"/>
                </a:solidFill>
              </a:rPr>
              <a:t> </a:t>
            </a:r>
            <a:r>
              <a:rPr lang="en-US" sz="2200" b="0" i="1" dirty="0" err="1">
                <a:solidFill>
                  <a:srgbClr val="000000"/>
                </a:solidFill>
              </a:rPr>
              <a:t>biết</a:t>
            </a:r>
            <a:r>
              <a:rPr lang="en-US" sz="2200" b="0" i="1" dirty="0">
                <a:solidFill>
                  <a:srgbClr val="000000"/>
                </a:solidFill>
              </a:rPr>
              <a:t> </a:t>
            </a:r>
            <a:r>
              <a:rPr lang="en-US" sz="2200" b="0" i="1" dirty="0" err="1">
                <a:solidFill>
                  <a:srgbClr val="000000"/>
                </a:solidFill>
              </a:rPr>
              <a:t>kiểu</a:t>
            </a:r>
            <a:r>
              <a:rPr lang="en-US" sz="2200" b="0" i="1" dirty="0">
                <a:solidFill>
                  <a:srgbClr val="000000"/>
                </a:solidFill>
              </a:rPr>
              <a:t> </a:t>
            </a:r>
            <a:r>
              <a:rPr lang="en-US" sz="2200" b="0" i="1" dirty="0" err="1">
                <a:solidFill>
                  <a:srgbClr val="000000"/>
                </a:solidFill>
              </a:rPr>
              <a:t>của</a:t>
            </a:r>
            <a:r>
              <a:rPr lang="en-US" sz="2200" b="0" i="1" dirty="0">
                <a:solidFill>
                  <a:srgbClr val="000000"/>
                </a:solidFill>
              </a:rPr>
              <a:t> tam </a:t>
            </a:r>
            <a:r>
              <a:rPr lang="en-US" sz="2200" b="0" i="1" dirty="0" err="1">
                <a:solidFill>
                  <a:srgbClr val="000000"/>
                </a:solidFill>
              </a:rPr>
              <a:t>giác</a:t>
            </a:r>
            <a:r>
              <a:rPr lang="en-US" sz="2200" b="0" i="1" dirty="0">
                <a:solidFill>
                  <a:srgbClr val="000000"/>
                </a:solidFill>
              </a:rPr>
              <a:t>: 1-d,2-vc,3-c,4-v,5-t</a:t>
            </a:r>
          </a:p>
          <a:p>
            <a:pPr marL="342900" indent="-342900">
              <a:lnSpc>
                <a:spcPct val="120000"/>
              </a:lnSpc>
              <a:spcBef>
                <a:spcPct val="20000"/>
              </a:spcBef>
              <a:buFont typeface="Wingdings" pitchFamily="2" charset="2"/>
              <a:buNone/>
            </a:pPr>
            <a:r>
              <a:rPr lang="en-US" sz="2400" b="0" dirty="0">
                <a:solidFill>
                  <a:srgbClr val="000000"/>
                </a:solidFill>
              </a:rPr>
              <a:t>    </a:t>
            </a:r>
            <a:r>
              <a:rPr lang="en-US" sz="2400" b="0" dirty="0">
                <a:solidFill>
                  <a:srgbClr val="0000FF"/>
                </a:solidFill>
              </a:rPr>
              <a:t>float</a:t>
            </a:r>
            <a:r>
              <a:rPr lang="en-US" sz="2400" b="0" dirty="0">
                <a:solidFill>
                  <a:srgbClr val="000000"/>
                </a:solidFill>
              </a:rPr>
              <a:t> </a:t>
            </a:r>
            <a:r>
              <a:rPr lang="en-US" sz="2400" b="0" dirty="0" err="1">
                <a:solidFill>
                  <a:srgbClr val="000000"/>
                </a:solidFill>
              </a:rPr>
              <a:t>DienTich</a:t>
            </a:r>
            <a:r>
              <a:rPr lang="en-US" sz="2400" b="0" dirty="0">
                <a:solidFill>
                  <a:srgbClr val="000000"/>
                </a:solidFill>
              </a:rPr>
              <a:t>();</a:t>
            </a:r>
            <a:r>
              <a:rPr lang="en-US" sz="2400" b="0" i="1" dirty="0">
                <a:solidFill>
                  <a:srgbClr val="000000"/>
                </a:solidFill>
              </a:rPr>
              <a:t>/*</a:t>
            </a:r>
            <a:r>
              <a:rPr lang="en-US" sz="2400" b="0" i="1" dirty="0" err="1">
                <a:solidFill>
                  <a:srgbClr val="000000"/>
                </a:solidFill>
              </a:rPr>
              <a:t>tính</a:t>
            </a:r>
            <a:r>
              <a:rPr lang="en-US" sz="2400" b="0" i="1" dirty="0">
                <a:solidFill>
                  <a:srgbClr val="000000"/>
                </a:solidFill>
              </a:rPr>
              <a:t> </a:t>
            </a:r>
            <a:r>
              <a:rPr lang="en-US" sz="2400" b="0" i="1" dirty="0" err="1">
                <a:solidFill>
                  <a:srgbClr val="000000"/>
                </a:solidFill>
              </a:rPr>
              <a:t>diện</a:t>
            </a:r>
            <a:r>
              <a:rPr lang="en-US" sz="2400" b="0" i="1" dirty="0">
                <a:solidFill>
                  <a:srgbClr val="000000"/>
                </a:solidFill>
              </a:rPr>
              <a:t> </a:t>
            </a:r>
            <a:r>
              <a:rPr lang="en-US" sz="2400" b="0" i="1" dirty="0" err="1">
                <a:solidFill>
                  <a:srgbClr val="000000"/>
                </a:solidFill>
              </a:rPr>
              <a:t>tích</a:t>
            </a:r>
            <a:r>
              <a:rPr lang="en-US" sz="2400" b="0" i="1" dirty="0">
                <a:solidFill>
                  <a:srgbClr val="000000"/>
                </a:solidFill>
              </a:rPr>
              <a:t> </a:t>
            </a:r>
            <a:r>
              <a:rPr lang="en-US" sz="2400" b="0" i="1" dirty="0" err="1">
                <a:solidFill>
                  <a:srgbClr val="000000"/>
                </a:solidFill>
              </a:rPr>
              <a:t>của</a:t>
            </a:r>
            <a:r>
              <a:rPr lang="en-US" sz="2400" b="0" i="1" dirty="0">
                <a:solidFill>
                  <a:srgbClr val="000000"/>
                </a:solidFill>
              </a:rPr>
              <a:t> tam </a:t>
            </a:r>
            <a:r>
              <a:rPr lang="en-US" sz="2400" b="0" i="1" dirty="0" err="1">
                <a:solidFill>
                  <a:srgbClr val="000000"/>
                </a:solidFill>
              </a:rPr>
              <a:t>giác</a:t>
            </a:r>
            <a:r>
              <a:rPr lang="en-US" sz="2400" b="0" i="1" dirty="0">
                <a:solidFill>
                  <a:srgbClr val="000000"/>
                </a:solidFill>
              </a:rPr>
              <a:t>*/</a:t>
            </a:r>
          </a:p>
          <a:p>
            <a:pPr marL="342900" indent="-342900">
              <a:lnSpc>
                <a:spcPct val="120000"/>
              </a:lnSpc>
              <a:spcBef>
                <a:spcPct val="20000"/>
              </a:spcBef>
              <a:buFont typeface="Wingdings" pitchFamily="2" charset="2"/>
              <a:buNone/>
            </a:pPr>
            <a:r>
              <a:rPr lang="en-US" sz="2400" b="0" dirty="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Phạm vi truy xuất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8" name="Rectangle 3"/>
          <p:cNvSpPr>
            <a:spLocks noChangeArrowheads="1"/>
          </p:cNvSpPr>
          <p:nvPr/>
        </p:nvSpPr>
        <p:spPr bwMode="auto">
          <a:xfrm>
            <a:off x="457200" y="1447800"/>
            <a:ext cx="8305800" cy="5029200"/>
          </a:xfrm>
          <a:prstGeom prst="rect">
            <a:avLst/>
          </a:prstGeom>
          <a:solidFill>
            <a:srgbClr val="CCFFFF"/>
          </a:solidFill>
          <a:ln w="9525">
            <a:noFill/>
            <a:miter lim="800000"/>
            <a:headEnd/>
            <a:tailEnd/>
          </a:ln>
        </p:spPr>
        <p:txBody>
          <a:bodyPr/>
          <a:lstStyle/>
          <a:p>
            <a:pPr marL="533400" indent="-533400">
              <a:lnSpc>
                <a:spcPct val="120000"/>
              </a:lnSpc>
              <a:spcBef>
                <a:spcPct val="20000"/>
              </a:spcBef>
              <a:buFont typeface="Wingdings" pitchFamily="2" charset="2"/>
              <a:buNone/>
            </a:pPr>
            <a:r>
              <a:rPr lang="en-US" sz="2400" b="0">
                <a:solidFill>
                  <a:srgbClr val="0000FF"/>
                </a:solidFill>
              </a:rPr>
              <a:t>class</a:t>
            </a:r>
            <a:r>
              <a:rPr lang="en-US" sz="2400" b="0">
                <a:solidFill>
                  <a:srgbClr val="000000"/>
                </a:solidFill>
              </a:rPr>
              <a:t> TamGiac{</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FF0000"/>
                </a:solidFill>
              </a:rPr>
              <a:t>private:</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a,b,c;</a:t>
            </a:r>
            <a:r>
              <a:rPr lang="en-US" sz="2400" b="0" i="1">
                <a:solidFill>
                  <a:srgbClr val="000000"/>
                </a:solidFill>
              </a:rPr>
              <a:t>/*độ dài ba cạnh*/</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Loaitg();</a:t>
            </a:r>
            <a:r>
              <a:rPr lang="en-US" sz="2400" b="0" i="1">
                <a:solidFill>
                  <a:srgbClr val="000000"/>
                </a:solidFill>
              </a:rPr>
              <a:t>//cho biết kiểu của tam giác: 1-d,2-vc,3-c,4-v,5-t</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DienTich();</a:t>
            </a:r>
            <a:r>
              <a:rPr lang="en-US" sz="2400" b="0" i="1">
                <a:solidFill>
                  <a:srgbClr val="000000"/>
                </a:solidFill>
              </a:rPr>
              <a:t>/*tính diện tích của tam giác*/</a:t>
            </a:r>
          </a:p>
          <a:p>
            <a:pPr marL="533400" indent="-533400">
              <a:lnSpc>
                <a:spcPct val="120000"/>
              </a:lnSpc>
              <a:spcBef>
                <a:spcPct val="20000"/>
              </a:spcBef>
              <a:buFont typeface="Wingdings" pitchFamily="2" charset="2"/>
              <a:buNone/>
            </a:pPr>
            <a:r>
              <a:rPr lang="en-US" sz="2400" b="0">
                <a:solidFill>
                  <a:srgbClr val="FF0000"/>
                </a:solidFill>
              </a:rPr>
              <a:t>  public:</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Nhap();</a:t>
            </a:r>
            <a:r>
              <a:rPr lang="en-US" sz="2400" b="0" i="1">
                <a:solidFill>
                  <a:srgbClr val="000000"/>
                </a:solidFill>
              </a:rPr>
              <a:t>/*nhập vào độ dài ba cạnh*/</a:t>
            </a:r>
          </a:p>
          <a:p>
            <a:pPr marL="533400" indent="-5334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In();</a:t>
            </a:r>
            <a:r>
              <a:rPr lang="en-US" sz="2400" b="0" i="1">
                <a:solidFill>
                  <a:srgbClr val="000000"/>
                </a:solidFill>
              </a:rPr>
              <a:t>/*in ra các thông tin liên quan đến tam giác*/</a:t>
            </a:r>
          </a:p>
          <a:p>
            <a:pPr marL="533400" indent="-5334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Tham số hàm thành phần</a:t>
            </a:r>
          </a:p>
        </p:txBody>
      </p:sp>
      <p:sp>
        <p:nvSpPr>
          <p:cNvPr id="3" name="Content Placeholder 2"/>
          <p:cNvSpPr>
            <a:spLocks noGrp="1"/>
          </p:cNvSpPr>
          <p:nvPr>
            <p:ph idx="1"/>
          </p:nvPr>
        </p:nvSpPr>
        <p:spPr>
          <a:xfrm>
            <a:off x="457200" y="4038600"/>
            <a:ext cx="8305800" cy="2133600"/>
          </a:xfrm>
        </p:spPr>
        <p:txBody>
          <a:bodyPr>
            <a:normAutofit/>
          </a:bodyPr>
          <a:lstStyle/>
          <a:p>
            <a:pPr algn="just">
              <a:lnSpc>
                <a:spcPct val="120000"/>
              </a:lnSpc>
              <a:buFont typeface="Wingdings" pitchFamily="2" charset="2"/>
              <a:buChar char="v"/>
            </a:pPr>
            <a:r>
              <a:rPr lang="en-US" sz="2800" dirty="0" err="1">
                <a:solidFill>
                  <a:srgbClr val="FF3300"/>
                </a:solidFill>
                <a:latin typeface="Arial" pitchFamily="34" charset="0"/>
                <a:cs typeface="Arial" pitchFamily="34" charset="0"/>
              </a:rPr>
              <a:t>Hàm</a:t>
            </a:r>
            <a:r>
              <a:rPr lang="en-US" sz="2800" dirty="0">
                <a:solidFill>
                  <a:srgbClr val="FF3300"/>
                </a:solidFill>
                <a:latin typeface="Arial" pitchFamily="34" charset="0"/>
                <a:cs typeface="Arial" pitchFamily="34" charset="0"/>
              </a:rPr>
              <a:t> </a:t>
            </a:r>
            <a:r>
              <a:rPr lang="en-US" sz="2800" dirty="0" err="1">
                <a:solidFill>
                  <a:srgbClr val="FF3300"/>
                </a:solidFill>
                <a:latin typeface="Arial" pitchFamily="34" charset="0"/>
                <a:cs typeface="Arial" pitchFamily="34" charset="0"/>
              </a:rPr>
              <a:t>thành</a:t>
            </a:r>
            <a:r>
              <a:rPr lang="en-US" sz="2800" dirty="0">
                <a:solidFill>
                  <a:srgbClr val="FF3300"/>
                </a:solidFill>
                <a:latin typeface="Arial" pitchFamily="34" charset="0"/>
                <a:cs typeface="Arial" pitchFamily="34" charset="0"/>
              </a:rPr>
              <a:t> </a:t>
            </a:r>
            <a:r>
              <a:rPr lang="en-US" sz="2800" dirty="0" err="1">
                <a:solidFill>
                  <a:srgbClr val="FF3300"/>
                </a:solidFill>
                <a:latin typeface="Arial" pitchFamily="34" charset="0"/>
                <a:cs typeface="Arial" pitchFamily="34" charset="0"/>
              </a:rPr>
              <a:t>phần</a:t>
            </a:r>
            <a:r>
              <a:rPr lang="en-US" sz="2800" dirty="0">
                <a:solidFill>
                  <a:srgbClr val="FF3300"/>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có</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quyền</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truy</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nhập</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đến</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các</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thành</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phần</a:t>
            </a:r>
            <a:r>
              <a:rPr lang="en-US" sz="2800" dirty="0">
                <a:solidFill>
                  <a:schemeClr val="tx1">
                    <a:lumMod val="95000"/>
                    <a:lumOff val="5000"/>
                  </a:schemeClr>
                </a:solidFill>
                <a:latin typeface="Arial" pitchFamily="34" charset="0"/>
                <a:cs typeface="Arial" pitchFamily="34" charset="0"/>
              </a:rPr>
              <a:t> </a:t>
            </a:r>
            <a:r>
              <a:rPr lang="en-US" sz="2800" dirty="0">
                <a:solidFill>
                  <a:srgbClr val="0000FF"/>
                </a:solidFill>
                <a:latin typeface="Arial" pitchFamily="34" charset="0"/>
                <a:cs typeface="Arial" pitchFamily="34" charset="0"/>
              </a:rPr>
              <a:t>private</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của</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đối</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tượng</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gọi</a:t>
            </a:r>
            <a:r>
              <a:rPr lang="en-US" sz="2800" dirty="0">
                <a:solidFill>
                  <a:schemeClr val="tx1">
                    <a:lumMod val="95000"/>
                    <a:lumOff val="5000"/>
                  </a:schemeClr>
                </a:solidFill>
                <a:latin typeface="Arial" pitchFamily="34" charset="0"/>
                <a:cs typeface="Arial" pitchFamily="34" charset="0"/>
              </a:rPr>
              <a:t> </a:t>
            </a:r>
            <a:r>
              <a:rPr lang="en-US" sz="2800" dirty="0" err="1">
                <a:solidFill>
                  <a:schemeClr val="tx1">
                    <a:lumMod val="95000"/>
                    <a:lumOff val="5000"/>
                  </a:schemeClr>
                </a:solidFill>
                <a:latin typeface="Arial" pitchFamily="34" charset="0"/>
                <a:cs typeface="Arial" pitchFamily="34" charset="0"/>
              </a:rPr>
              <a:t>nó</a:t>
            </a:r>
            <a:endParaRPr lang="en-US" sz="2800" dirty="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7" name="Rectangle 3"/>
          <p:cNvSpPr>
            <a:spLocks noChangeArrowheads="1"/>
          </p:cNvSpPr>
          <p:nvPr/>
        </p:nvSpPr>
        <p:spPr bwMode="auto">
          <a:xfrm>
            <a:off x="457200" y="1676400"/>
            <a:ext cx="8305800" cy="2133600"/>
          </a:xfrm>
          <a:prstGeom prst="rect">
            <a:avLst/>
          </a:prstGeom>
          <a:solidFill>
            <a:srgbClr val="CCFFFF"/>
          </a:solidFill>
          <a:ln w="9525">
            <a:noFill/>
            <a:miter lim="800000"/>
            <a:headEnd/>
            <a:tailEnd/>
          </a:ln>
        </p:spPr>
        <p:txBody>
          <a:bodyPr/>
          <a:lstStyle/>
          <a:p>
            <a:pPr algn="just">
              <a:lnSpc>
                <a:spcPct val="120000"/>
              </a:lnSpc>
              <a:buFont typeface="Wingdings" pitchFamily="2" charset="2"/>
              <a:buNone/>
            </a:pPr>
            <a:r>
              <a:rPr lang="fr-FR" sz="2800" b="0" dirty="0" err="1">
                <a:solidFill>
                  <a:srgbClr val="0000FF"/>
                </a:solidFill>
              </a:rPr>
              <a:t>void</a:t>
            </a:r>
            <a:r>
              <a:rPr lang="fr-FR" sz="2800" b="0" dirty="0"/>
              <a:t> point::</a:t>
            </a:r>
            <a:r>
              <a:rPr lang="fr-FR" sz="2800" b="0" dirty="0" err="1"/>
              <a:t>init</a:t>
            </a:r>
            <a:r>
              <a:rPr lang="fr-FR" sz="2800" b="0" dirty="0"/>
              <a:t> (</a:t>
            </a:r>
            <a:r>
              <a:rPr lang="fr-FR" sz="2800" b="0" dirty="0" err="1">
                <a:solidFill>
                  <a:srgbClr val="0000FF"/>
                </a:solidFill>
              </a:rPr>
              <a:t>int</a:t>
            </a:r>
            <a:r>
              <a:rPr lang="fr-FR" sz="2800" b="0" dirty="0"/>
              <a:t> xx, </a:t>
            </a:r>
            <a:r>
              <a:rPr lang="fr-FR" sz="2800" b="0" dirty="0" err="1">
                <a:solidFill>
                  <a:srgbClr val="0000FF"/>
                </a:solidFill>
              </a:rPr>
              <a:t>int</a:t>
            </a:r>
            <a:r>
              <a:rPr lang="fr-FR" sz="2800" b="0" dirty="0"/>
              <a:t> </a:t>
            </a:r>
            <a:r>
              <a:rPr lang="fr-FR" sz="2800" b="0" dirty="0" err="1"/>
              <a:t>yy</a:t>
            </a:r>
            <a:r>
              <a:rPr lang="fr-FR" sz="2800" b="0" dirty="0"/>
              <a:t>){</a:t>
            </a:r>
          </a:p>
          <a:p>
            <a:pPr algn="just">
              <a:lnSpc>
                <a:spcPct val="120000"/>
              </a:lnSpc>
              <a:buFont typeface="Wingdings" pitchFamily="2" charset="2"/>
              <a:buNone/>
            </a:pPr>
            <a:r>
              <a:rPr lang="fr-FR" sz="2800" b="0" dirty="0"/>
              <a:t>	x = xx;</a:t>
            </a:r>
          </a:p>
          <a:p>
            <a:pPr algn="just">
              <a:lnSpc>
                <a:spcPct val="120000"/>
              </a:lnSpc>
              <a:buFont typeface="Wingdings" pitchFamily="2" charset="2"/>
              <a:buNone/>
            </a:pPr>
            <a:r>
              <a:rPr lang="fr-FR" sz="2800" b="0" dirty="0"/>
              <a:t>	y = </a:t>
            </a:r>
            <a:r>
              <a:rPr lang="fr-FR" sz="2800" b="0" dirty="0" err="1"/>
              <a:t>yy</a:t>
            </a:r>
            <a:r>
              <a:rPr lang="fr-FR" sz="2800" b="0" dirty="0"/>
              <a:t>;  //x, y la thanh </a:t>
            </a:r>
            <a:r>
              <a:rPr lang="fr-FR" sz="2800" b="0" dirty="0" err="1"/>
              <a:t>phan</a:t>
            </a:r>
            <a:r>
              <a:rPr lang="fr-FR" sz="2800" b="0" dirty="0"/>
              <a:t> </a:t>
            </a:r>
            <a:r>
              <a:rPr lang="fr-FR" sz="2800" b="0" dirty="0" err="1"/>
              <a:t>cua</a:t>
            </a:r>
            <a:r>
              <a:rPr lang="fr-FR" sz="2800" b="0" dirty="0"/>
              <a:t> </a:t>
            </a:r>
            <a:r>
              <a:rPr lang="fr-FR" sz="2800" b="0" dirty="0" err="1"/>
              <a:t>lop</a:t>
            </a:r>
            <a:r>
              <a:rPr lang="fr-FR" sz="2800" b="0" dirty="0"/>
              <a:t> point</a:t>
            </a:r>
          </a:p>
          <a:p>
            <a:pPr algn="just">
              <a:lnSpc>
                <a:spcPct val="120000"/>
              </a:lnSpc>
              <a:buFont typeface="Wingdings" pitchFamily="2" charset="2"/>
              <a:buNone/>
            </a:pPr>
            <a:r>
              <a:rPr lang="fr-FR" sz="2800" b="0" dirty="0"/>
              <a:t>}</a:t>
            </a:r>
            <a:endParaRPr lang="en-US" sz="2800" b="0" dirty="0"/>
          </a:p>
        </p:txBody>
      </p:sp>
      <p:sp>
        <p:nvSpPr>
          <p:cNvPr id="8" name="TextBox 7"/>
          <p:cNvSpPr txBox="1"/>
          <p:nvPr/>
        </p:nvSpPr>
        <p:spPr>
          <a:xfrm>
            <a:off x="7848600" y="1958370"/>
            <a:ext cx="877614" cy="1569660"/>
          </a:xfrm>
          <a:prstGeom prst="rect">
            <a:avLst/>
          </a:prstGeom>
          <a:noFill/>
        </p:spPr>
        <p:txBody>
          <a:bodyPr wrap="square" rtlCol="0">
            <a:spAutoFit/>
          </a:bodyPr>
          <a:lstStyle/>
          <a:p>
            <a:pPr algn="ctr"/>
            <a:r>
              <a:rPr lang="en-US" sz="9600">
                <a:solidFill>
                  <a:srgbClr val="FF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Tham số hàm thành phần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7" name="Rectangle 3"/>
          <p:cNvSpPr>
            <a:spLocks noChangeArrowheads="1"/>
          </p:cNvSpPr>
          <p:nvPr/>
        </p:nvSpPr>
        <p:spPr bwMode="auto">
          <a:xfrm>
            <a:off x="457200" y="1524000"/>
            <a:ext cx="8305800" cy="4800600"/>
          </a:xfrm>
          <a:prstGeom prst="rect">
            <a:avLst/>
          </a:prstGeom>
          <a:solidFill>
            <a:srgbClr val="CCFFFF"/>
          </a:solidFill>
          <a:ln w="9525">
            <a:noFill/>
            <a:miter lim="800000"/>
            <a:headEnd/>
            <a:tailEnd/>
          </a:ln>
        </p:spPr>
        <p:txBody>
          <a:bodyPr/>
          <a:lstStyle/>
          <a:p>
            <a:pPr algn="just">
              <a:lnSpc>
                <a:spcPct val="120000"/>
              </a:lnSpc>
              <a:buFont typeface="Wingdings" pitchFamily="2" charset="2"/>
              <a:buNone/>
            </a:pPr>
            <a:r>
              <a:rPr lang="en-US" sz="2800" b="0">
                <a:solidFill>
                  <a:srgbClr val="0000FF"/>
                </a:solidFill>
              </a:rPr>
              <a:t>int</a:t>
            </a:r>
            <a:r>
              <a:rPr lang="en-US" sz="2800" b="0"/>
              <a:t> Trung (point pt){</a:t>
            </a:r>
          </a:p>
          <a:p>
            <a:pPr marL="0" lvl="1" algn="just">
              <a:lnSpc>
                <a:spcPct val="120000"/>
              </a:lnSpc>
            </a:pPr>
            <a:r>
              <a:rPr lang="en-US" sz="2800" b="0">
                <a:solidFill>
                  <a:srgbClr val="0000FF"/>
                </a:solidFill>
              </a:rPr>
              <a:t>	return</a:t>
            </a:r>
            <a:r>
              <a:rPr lang="en-US" sz="2800" b="0"/>
              <a:t> (x==pt.x &amp;&amp; y==pt.y);</a:t>
            </a:r>
          </a:p>
          <a:p>
            <a:pPr algn="just">
              <a:lnSpc>
                <a:spcPct val="120000"/>
              </a:lnSpc>
              <a:buFont typeface="Wingdings" pitchFamily="2" charset="2"/>
              <a:buNone/>
            </a:pPr>
            <a:r>
              <a:rPr lang="en-US" sz="2800" b="0"/>
              <a:t>}</a:t>
            </a:r>
          </a:p>
          <a:p>
            <a:pPr algn="just">
              <a:lnSpc>
                <a:spcPct val="120000"/>
              </a:lnSpc>
              <a:buFont typeface="Wingdings" pitchFamily="2" charset="2"/>
              <a:buNone/>
            </a:pPr>
            <a:r>
              <a:rPr lang="en-US" sz="2800" b="0">
                <a:solidFill>
                  <a:srgbClr val="0000FF"/>
                </a:solidFill>
              </a:rPr>
              <a:t>int</a:t>
            </a:r>
            <a:r>
              <a:rPr lang="en-US" sz="2800" b="0"/>
              <a:t> Trung (point *pt){ </a:t>
            </a:r>
          </a:p>
          <a:p>
            <a:pPr algn="just">
              <a:lnSpc>
                <a:spcPct val="120000"/>
              </a:lnSpc>
              <a:buFont typeface="Wingdings" pitchFamily="2" charset="2"/>
              <a:buNone/>
            </a:pPr>
            <a:r>
              <a:rPr lang="en-US" sz="2800" b="0">
                <a:solidFill>
                  <a:srgbClr val="0000FF"/>
                </a:solidFill>
              </a:rPr>
              <a:t>	return</a:t>
            </a:r>
            <a:r>
              <a:rPr lang="en-US" sz="2800" b="0"/>
              <a:t> (x==pt</a:t>
            </a:r>
            <a:r>
              <a:rPr lang="en-US" sz="2800" b="0">
                <a:sym typeface="Wingdings" pitchFamily="2" charset="2"/>
              </a:rPr>
              <a:t></a:t>
            </a:r>
            <a:r>
              <a:rPr lang="en-US" sz="2800" b="0"/>
              <a:t>x &amp;&amp; y==pt</a:t>
            </a:r>
            <a:r>
              <a:rPr lang="en-US" sz="2800" b="0">
                <a:sym typeface="Wingdings" pitchFamily="2" charset="2"/>
              </a:rPr>
              <a:t></a:t>
            </a:r>
            <a:r>
              <a:rPr lang="en-US" sz="2800" b="0"/>
              <a:t>y); </a:t>
            </a:r>
          </a:p>
          <a:p>
            <a:pPr algn="just">
              <a:lnSpc>
                <a:spcPct val="120000"/>
              </a:lnSpc>
              <a:buFont typeface="Wingdings" pitchFamily="2" charset="2"/>
              <a:buNone/>
            </a:pPr>
            <a:r>
              <a:rPr lang="en-US" sz="2800" b="0"/>
              <a:t>}</a:t>
            </a:r>
          </a:p>
          <a:p>
            <a:pPr algn="just">
              <a:lnSpc>
                <a:spcPct val="120000"/>
              </a:lnSpc>
              <a:buFont typeface="Wingdings" pitchFamily="2" charset="2"/>
              <a:buNone/>
            </a:pPr>
            <a:r>
              <a:rPr lang="en-US" sz="2800" b="0">
                <a:solidFill>
                  <a:srgbClr val="0000FF"/>
                </a:solidFill>
              </a:rPr>
              <a:t>int</a:t>
            </a:r>
            <a:r>
              <a:rPr lang="en-US" sz="2800" b="0"/>
              <a:t> Trung (point &amp;pt) { </a:t>
            </a:r>
          </a:p>
          <a:p>
            <a:pPr algn="just">
              <a:lnSpc>
                <a:spcPct val="120000"/>
              </a:lnSpc>
              <a:buFont typeface="Wingdings" pitchFamily="2" charset="2"/>
              <a:buNone/>
            </a:pPr>
            <a:r>
              <a:rPr lang="en-US" sz="2800" b="0">
                <a:solidFill>
                  <a:srgbClr val="0000FF"/>
                </a:solidFill>
              </a:rPr>
              <a:t>	return</a:t>
            </a:r>
            <a:r>
              <a:rPr lang="en-US" sz="2800" b="0"/>
              <a:t> (x==pt.x &amp;&amp; y==pt.y); </a:t>
            </a:r>
          </a:p>
          <a:p>
            <a:pPr algn="just">
              <a:lnSpc>
                <a:spcPct val="120000"/>
              </a:lnSpc>
              <a:buFont typeface="Wingdings" pitchFamily="2" charset="2"/>
              <a:buNone/>
            </a:pPr>
            <a:r>
              <a:rPr lang="en-US" sz="2800" b="0"/>
              <a:t>}</a:t>
            </a:r>
          </a:p>
        </p:txBody>
      </p:sp>
      <p:sp>
        <p:nvSpPr>
          <p:cNvPr id="8" name="TextBox 7"/>
          <p:cNvSpPr txBox="1"/>
          <p:nvPr/>
        </p:nvSpPr>
        <p:spPr>
          <a:xfrm>
            <a:off x="6705600" y="2255490"/>
            <a:ext cx="1752600" cy="3154710"/>
          </a:xfrm>
          <a:prstGeom prst="rect">
            <a:avLst/>
          </a:prstGeom>
          <a:noFill/>
        </p:spPr>
        <p:txBody>
          <a:bodyPr wrap="square" rtlCol="0">
            <a:spAutoFit/>
          </a:bodyPr>
          <a:lstStyle/>
          <a:p>
            <a:pPr algn="ctr"/>
            <a:r>
              <a:rPr lang="en-US" sz="19900">
                <a:solidFill>
                  <a:srgbClr val="FF0000"/>
                </a:solidFill>
              </a:rPr>
              <a:t>?</a:t>
            </a:r>
          </a:p>
        </p:txBody>
      </p:sp>
      <p:sp>
        <p:nvSpPr>
          <p:cNvPr id="3" name="Content Placeholder 2"/>
          <p:cNvSpPr>
            <a:spLocks noGrp="1"/>
          </p:cNvSpPr>
          <p:nvPr>
            <p:ph idx="1"/>
          </p:nvPr>
        </p:nvSpPr>
        <p:spPr>
          <a:xfrm>
            <a:off x="449317" y="1524000"/>
            <a:ext cx="8313683" cy="2819400"/>
          </a:xfrm>
        </p:spPr>
        <p:txBody>
          <a:bodyPr>
            <a:normAutofit/>
          </a:bodyPr>
          <a:lstStyle/>
          <a:p>
            <a:pPr algn="just">
              <a:lnSpc>
                <a:spcPct val="120000"/>
              </a:lnSpc>
              <a:buFont typeface="Wingdings" pitchFamily="2" charset="2"/>
              <a:buChar char="v"/>
            </a:pPr>
            <a:r>
              <a:rPr lang="en-US" sz="2800" err="1">
                <a:solidFill>
                  <a:srgbClr val="FF3300"/>
                </a:solidFill>
                <a:latin typeface="Arial" pitchFamily="34" charset="0"/>
                <a:cs typeface="Arial" pitchFamily="34" charset="0"/>
              </a:rPr>
              <a:t>Hàm</a:t>
            </a:r>
            <a:r>
              <a:rPr lang="en-US" sz="2800">
                <a:solidFill>
                  <a:srgbClr val="FF3300"/>
                </a:solidFill>
                <a:latin typeface="Arial" pitchFamily="34" charset="0"/>
                <a:cs typeface="Arial" pitchFamily="34" charset="0"/>
              </a:rPr>
              <a:t> </a:t>
            </a:r>
            <a:r>
              <a:rPr lang="en-US" sz="2800" err="1">
                <a:solidFill>
                  <a:srgbClr val="FF3300"/>
                </a:solidFill>
                <a:latin typeface="Arial" pitchFamily="34" charset="0"/>
                <a:cs typeface="Arial" pitchFamily="34" charset="0"/>
              </a:rPr>
              <a:t>thành</a:t>
            </a:r>
            <a:r>
              <a:rPr lang="en-US" sz="2800">
                <a:solidFill>
                  <a:srgbClr val="FF3300"/>
                </a:solidFill>
                <a:latin typeface="Arial" pitchFamily="34" charset="0"/>
                <a:cs typeface="Arial" pitchFamily="34" charset="0"/>
              </a:rPr>
              <a:t> </a:t>
            </a:r>
            <a:r>
              <a:rPr lang="en-US" sz="2800" err="1">
                <a:solidFill>
                  <a:srgbClr val="FF3300"/>
                </a:solidFill>
                <a:latin typeface="Arial" pitchFamily="34" charset="0"/>
                <a:cs typeface="Arial" pitchFamily="34" charset="0"/>
              </a:rPr>
              <a:t>phần</a:t>
            </a:r>
            <a:r>
              <a:rPr lang="en-US" sz="2800">
                <a:solidFill>
                  <a:srgbClr val="FF3300"/>
                </a:solidFill>
                <a:latin typeface="Arial" pitchFamily="34" charset="0"/>
                <a:cs typeface="Arial" pitchFamily="34" charset="0"/>
              </a:rPr>
              <a:t> </a:t>
            </a:r>
            <a:r>
              <a:rPr lang="en-US" sz="2800" err="1">
                <a:latin typeface="Arial" pitchFamily="34" charset="0"/>
                <a:cs typeface="Arial" pitchFamily="34" charset="0"/>
              </a:rPr>
              <a:t>có</a:t>
            </a:r>
            <a:r>
              <a:rPr lang="en-US" sz="2800">
                <a:latin typeface="Arial" pitchFamily="34" charset="0"/>
                <a:cs typeface="Arial" pitchFamily="34" charset="0"/>
              </a:rPr>
              <a:t> </a:t>
            </a:r>
            <a:r>
              <a:rPr lang="en-US" sz="2800" err="1">
                <a:latin typeface="Arial" pitchFamily="34" charset="0"/>
                <a:cs typeface="Arial" pitchFamily="34" charset="0"/>
              </a:rPr>
              <a:t>quyền</a:t>
            </a:r>
            <a:r>
              <a:rPr lang="en-US" sz="2800">
                <a:latin typeface="Arial" pitchFamily="34" charset="0"/>
                <a:cs typeface="Arial" pitchFamily="34" charset="0"/>
              </a:rPr>
              <a:t> </a:t>
            </a:r>
            <a:r>
              <a:rPr lang="en-US" sz="2800" err="1">
                <a:latin typeface="Arial" pitchFamily="34" charset="0"/>
                <a:cs typeface="Arial" pitchFamily="34" charset="0"/>
              </a:rPr>
              <a:t>truy</a:t>
            </a:r>
            <a:r>
              <a:rPr lang="en-US" sz="2800">
                <a:latin typeface="Arial" pitchFamily="34" charset="0"/>
                <a:cs typeface="Arial" pitchFamily="34" charset="0"/>
              </a:rPr>
              <a:t> </a:t>
            </a:r>
            <a:r>
              <a:rPr lang="en-US" sz="2800" err="1">
                <a:latin typeface="Arial" pitchFamily="34" charset="0"/>
                <a:cs typeface="Arial" pitchFamily="34" charset="0"/>
              </a:rPr>
              <a:t>cập</a:t>
            </a:r>
            <a:r>
              <a:rPr lang="en-US" sz="2800">
                <a:latin typeface="Arial" pitchFamily="34" charset="0"/>
                <a:cs typeface="Arial" pitchFamily="34" charset="0"/>
              </a:rPr>
              <a:t> </a:t>
            </a:r>
            <a:r>
              <a:rPr lang="en-US" sz="2800" err="1">
                <a:latin typeface="Arial" pitchFamily="34" charset="0"/>
                <a:cs typeface="Arial" pitchFamily="34" charset="0"/>
              </a:rPr>
              <a:t>đến</a:t>
            </a:r>
            <a:r>
              <a:rPr lang="en-US" sz="2800">
                <a:latin typeface="Arial" pitchFamily="34" charset="0"/>
                <a:cs typeface="Arial" pitchFamily="34" charset="0"/>
              </a:rPr>
              <a:t> </a:t>
            </a:r>
            <a:r>
              <a:rPr lang="en-US" sz="2800" err="1">
                <a:latin typeface="Arial" pitchFamily="34" charset="0"/>
                <a:cs typeface="Arial" pitchFamily="34" charset="0"/>
              </a:rPr>
              <a:t>tất</a:t>
            </a:r>
            <a:r>
              <a:rPr lang="en-US" sz="2800">
                <a:latin typeface="Arial" pitchFamily="34" charset="0"/>
                <a:cs typeface="Arial" pitchFamily="34" charset="0"/>
              </a:rPr>
              <a:t> </a:t>
            </a:r>
            <a:r>
              <a:rPr lang="en-US" sz="2800" err="1">
                <a:latin typeface="Arial" pitchFamily="34" charset="0"/>
                <a:cs typeface="Arial" pitchFamily="34" charset="0"/>
              </a:rPr>
              <a:t>cả</a:t>
            </a:r>
            <a:r>
              <a:rPr lang="en-US" sz="2800">
                <a:latin typeface="Arial" pitchFamily="34" charset="0"/>
                <a:cs typeface="Arial" pitchFamily="34" charset="0"/>
              </a:rPr>
              <a:t> </a:t>
            </a:r>
            <a:r>
              <a:rPr lang="en-US" sz="2800" err="1">
                <a:latin typeface="Arial" pitchFamily="34" charset="0"/>
                <a:cs typeface="Arial" pitchFamily="34" charset="0"/>
              </a:rPr>
              <a:t>các</a:t>
            </a:r>
            <a:r>
              <a:rPr lang="en-US" sz="2800">
                <a:latin typeface="Arial" pitchFamily="34" charset="0"/>
                <a:cs typeface="Arial" pitchFamily="34" charset="0"/>
              </a:rPr>
              <a:t> </a:t>
            </a:r>
            <a:r>
              <a:rPr lang="en-US" sz="2800" err="1">
                <a:latin typeface="Arial" pitchFamily="34" charset="0"/>
                <a:cs typeface="Arial" pitchFamily="34" charset="0"/>
              </a:rPr>
              <a:t>thành</a:t>
            </a:r>
            <a:r>
              <a:rPr lang="en-US" sz="2800">
                <a:latin typeface="Arial" pitchFamily="34" charset="0"/>
                <a:cs typeface="Arial" pitchFamily="34" charset="0"/>
              </a:rPr>
              <a:t> </a:t>
            </a:r>
            <a:r>
              <a:rPr lang="en-US" sz="2800" err="1">
                <a:latin typeface="Arial" pitchFamily="34" charset="0"/>
                <a:cs typeface="Arial" pitchFamily="34" charset="0"/>
              </a:rPr>
              <a:t>phần</a:t>
            </a:r>
            <a:r>
              <a:rPr lang="en-US" sz="2800">
                <a:latin typeface="Arial" pitchFamily="34" charset="0"/>
                <a:cs typeface="Arial" pitchFamily="34" charset="0"/>
              </a:rPr>
              <a:t> </a:t>
            </a:r>
            <a:r>
              <a:rPr lang="en-US" sz="2800">
                <a:solidFill>
                  <a:srgbClr val="0000FF"/>
                </a:solidFill>
                <a:latin typeface="Arial" pitchFamily="34" charset="0"/>
                <a:cs typeface="Arial" pitchFamily="34" charset="0"/>
              </a:rPr>
              <a:t>private</a:t>
            </a:r>
            <a:r>
              <a:rPr lang="en-US" sz="2800">
                <a:latin typeface="Arial" pitchFamily="34" charset="0"/>
                <a:cs typeface="Arial" pitchFamily="34" charset="0"/>
              </a:rPr>
              <a:t> </a:t>
            </a:r>
            <a:r>
              <a:rPr lang="en-US" sz="2800" err="1">
                <a:latin typeface="Arial" pitchFamily="34" charset="0"/>
                <a:cs typeface="Arial" pitchFamily="34" charset="0"/>
              </a:rPr>
              <a:t>của</a:t>
            </a:r>
            <a:r>
              <a:rPr lang="en-US" sz="2800">
                <a:latin typeface="Arial" pitchFamily="34" charset="0"/>
                <a:cs typeface="Arial" pitchFamily="34" charset="0"/>
              </a:rPr>
              <a:t> </a:t>
            </a:r>
            <a:r>
              <a:rPr lang="en-US" sz="2800" err="1">
                <a:solidFill>
                  <a:srgbClr val="0066FF"/>
                </a:solidFill>
                <a:latin typeface="Arial" pitchFamily="34" charset="0"/>
                <a:cs typeface="Arial" pitchFamily="34" charset="0"/>
              </a:rPr>
              <a:t>các</a:t>
            </a:r>
            <a:r>
              <a:rPr lang="en-US" sz="2800">
                <a:solidFill>
                  <a:srgbClr val="0066FF"/>
                </a:solidFill>
                <a:latin typeface="Arial" pitchFamily="34" charset="0"/>
                <a:cs typeface="Arial" pitchFamily="34" charset="0"/>
              </a:rPr>
              <a:t> </a:t>
            </a:r>
            <a:r>
              <a:rPr lang="en-US" sz="2800" err="1">
                <a:solidFill>
                  <a:srgbClr val="0066FF"/>
                </a:solidFill>
                <a:latin typeface="Arial" pitchFamily="34" charset="0"/>
                <a:cs typeface="Arial" pitchFamily="34" charset="0"/>
              </a:rPr>
              <a:t>đối</a:t>
            </a:r>
            <a:r>
              <a:rPr lang="en-US" sz="2800">
                <a:solidFill>
                  <a:srgbClr val="0066FF"/>
                </a:solidFill>
                <a:latin typeface="Arial" pitchFamily="34" charset="0"/>
                <a:cs typeface="Arial" pitchFamily="34" charset="0"/>
              </a:rPr>
              <a:t> </a:t>
            </a:r>
            <a:r>
              <a:rPr lang="en-US" sz="2800" err="1">
                <a:solidFill>
                  <a:srgbClr val="0066FF"/>
                </a:solidFill>
                <a:latin typeface="Arial" pitchFamily="34" charset="0"/>
                <a:cs typeface="Arial" pitchFamily="34" charset="0"/>
              </a:rPr>
              <a:t>tượng</a:t>
            </a:r>
            <a:r>
              <a:rPr lang="en-US" sz="2800">
                <a:solidFill>
                  <a:srgbClr val="0066FF"/>
                </a:solidFill>
                <a:latin typeface="Arial" pitchFamily="34" charset="0"/>
                <a:cs typeface="Arial" pitchFamily="34" charset="0"/>
              </a:rPr>
              <a:t>, </a:t>
            </a:r>
            <a:r>
              <a:rPr lang="en-US" sz="2800" err="1">
                <a:solidFill>
                  <a:srgbClr val="0066FF"/>
                </a:solidFill>
                <a:latin typeface="Arial" pitchFamily="34" charset="0"/>
                <a:cs typeface="Arial" pitchFamily="34" charset="0"/>
              </a:rPr>
              <a:t>tham</a:t>
            </a:r>
            <a:r>
              <a:rPr lang="en-US" sz="2800">
                <a:solidFill>
                  <a:srgbClr val="0066FF"/>
                </a:solidFill>
                <a:latin typeface="Arial" pitchFamily="34" charset="0"/>
                <a:cs typeface="Arial" pitchFamily="34" charset="0"/>
              </a:rPr>
              <a:t> </a:t>
            </a:r>
            <a:r>
              <a:rPr lang="en-US" sz="2800" err="1">
                <a:solidFill>
                  <a:srgbClr val="0066FF"/>
                </a:solidFill>
                <a:latin typeface="Arial" pitchFamily="34" charset="0"/>
                <a:cs typeface="Arial" pitchFamily="34" charset="0"/>
              </a:rPr>
              <a:t>chiếu</a:t>
            </a:r>
            <a:r>
              <a:rPr lang="en-US" sz="2800">
                <a:solidFill>
                  <a:srgbClr val="0066FF"/>
                </a:solidFill>
                <a:latin typeface="Arial" pitchFamily="34" charset="0"/>
                <a:cs typeface="Arial" pitchFamily="34" charset="0"/>
              </a:rPr>
              <a:t> </a:t>
            </a:r>
            <a:r>
              <a:rPr lang="en-US" sz="2800" err="1">
                <a:solidFill>
                  <a:srgbClr val="0066FF"/>
                </a:solidFill>
                <a:latin typeface="Arial" pitchFamily="34" charset="0"/>
                <a:cs typeface="Arial" pitchFamily="34" charset="0"/>
              </a:rPr>
              <a:t>đối</a:t>
            </a:r>
            <a:r>
              <a:rPr lang="en-US" sz="2800">
                <a:solidFill>
                  <a:srgbClr val="0066FF"/>
                </a:solidFill>
                <a:latin typeface="Arial" pitchFamily="34" charset="0"/>
                <a:cs typeface="Arial" pitchFamily="34" charset="0"/>
              </a:rPr>
              <a:t> </a:t>
            </a:r>
            <a:r>
              <a:rPr lang="en-US" sz="2800" err="1">
                <a:solidFill>
                  <a:srgbClr val="0066FF"/>
                </a:solidFill>
                <a:latin typeface="Arial" pitchFamily="34" charset="0"/>
                <a:cs typeface="Arial" pitchFamily="34" charset="0"/>
              </a:rPr>
              <a:t>tượng</a:t>
            </a:r>
            <a:r>
              <a:rPr lang="en-US" sz="2800">
                <a:solidFill>
                  <a:srgbClr val="0066FF"/>
                </a:solidFill>
                <a:latin typeface="Arial" pitchFamily="34" charset="0"/>
                <a:cs typeface="Arial" pitchFamily="34" charset="0"/>
              </a:rPr>
              <a:t> hay con </a:t>
            </a:r>
            <a:r>
              <a:rPr lang="en-US" sz="2800" err="1">
                <a:solidFill>
                  <a:srgbClr val="0066FF"/>
                </a:solidFill>
                <a:latin typeface="Arial" pitchFamily="34" charset="0"/>
                <a:cs typeface="Arial" pitchFamily="34" charset="0"/>
              </a:rPr>
              <a:t>trỏ</a:t>
            </a:r>
            <a:r>
              <a:rPr lang="en-US" sz="2800">
                <a:solidFill>
                  <a:srgbClr val="0066FF"/>
                </a:solidFill>
                <a:latin typeface="Arial" pitchFamily="34" charset="0"/>
                <a:cs typeface="Arial" pitchFamily="34" charset="0"/>
              </a:rPr>
              <a:t> </a:t>
            </a:r>
            <a:r>
              <a:rPr lang="en-US" sz="2800" err="1">
                <a:solidFill>
                  <a:srgbClr val="0066FF"/>
                </a:solidFill>
                <a:latin typeface="Arial" pitchFamily="34" charset="0"/>
                <a:cs typeface="Arial" pitchFamily="34" charset="0"/>
              </a:rPr>
              <a:t>đối</a:t>
            </a:r>
            <a:r>
              <a:rPr lang="en-US" sz="2800">
                <a:solidFill>
                  <a:srgbClr val="0066FF"/>
                </a:solidFill>
                <a:latin typeface="Arial" pitchFamily="34" charset="0"/>
                <a:cs typeface="Arial" pitchFamily="34" charset="0"/>
              </a:rPr>
              <a:t> </a:t>
            </a:r>
            <a:r>
              <a:rPr lang="en-US" sz="2800" err="1">
                <a:solidFill>
                  <a:srgbClr val="0066FF"/>
                </a:solidFill>
                <a:latin typeface="Arial" pitchFamily="34" charset="0"/>
                <a:cs typeface="Arial" pitchFamily="34" charset="0"/>
              </a:rPr>
              <a:t>tượng</a:t>
            </a:r>
            <a:r>
              <a:rPr lang="en-US" sz="2800">
                <a:solidFill>
                  <a:srgbClr val="0066FF"/>
                </a:solidFill>
                <a:latin typeface="Arial" pitchFamily="34" charset="0"/>
                <a:cs typeface="Arial" pitchFamily="34" charset="0"/>
              </a:rPr>
              <a:t> </a:t>
            </a:r>
            <a:r>
              <a:rPr lang="en-US" sz="2800" err="1">
                <a:solidFill>
                  <a:srgbClr val="FF3300"/>
                </a:solidFill>
                <a:latin typeface="Arial" pitchFamily="34" charset="0"/>
                <a:cs typeface="Arial" pitchFamily="34" charset="0"/>
              </a:rPr>
              <a:t>có</a:t>
            </a:r>
            <a:r>
              <a:rPr lang="en-US" sz="2800">
                <a:solidFill>
                  <a:srgbClr val="FF3300"/>
                </a:solidFill>
                <a:latin typeface="Arial" pitchFamily="34" charset="0"/>
                <a:cs typeface="Arial" pitchFamily="34" charset="0"/>
              </a:rPr>
              <a:t> </a:t>
            </a:r>
            <a:r>
              <a:rPr lang="en-US" sz="2800" err="1">
                <a:solidFill>
                  <a:srgbClr val="FF3300"/>
                </a:solidFill>
                <a:latin typeface="Arial" pitchFamily="34" charset="0"/>
                <a:cs typeface="Arial" pitchFamily="34" charset="0"/>
              </a:rPr>
              <a:t>cùng</a:t>
            </a:r>
            <a:r>
              <a:rPr lang="en-US" sz="2800">
                <a:solidFill>
                  <a:srgbClr val="FF3300"/>
                </a:solidFill>
                <a:latin typeface="Arial" pitchFamily="34" charset="0"/>
                <a:cs typeface="Arial" pitchFamily="34" charset="0"/>
              </a:rPr>
              <a:t> </a:t>
            </a:r>
            <a:r>
              <a:rPr lang="en-US" sz="2800" err="1">
                <a:solidFill>
                  <a:srgbClr val="FF3300"/>
                </a:solidFill>
                <a:latin typeface="Arial" pitchFamily="34" charset="0"/>
                <a:cs typeface="Arial" pitchFamily="34" charset="0"/>
              </a:rPr>
              <a:t>kiểu</a:t>
            </a:r>
            <a:r>
              <a:rPr lang="en-US" sz="2800">
                <a:solidFill>
                  <a:srgbClr val="FF3300"/>
                </a:solidFill>
                <a:latin typeface="Arial" pitchFamily="34" charset="0"/>
                <a:cs typeface="Arial" pitchFamily="34" charset="0"/>
              </a:rPr>
              <a:t> </a:t>
            </a:r>
            <a:r>
              <a:rPr lang="en-US" sz="2800" err="1">
                <a:solidFill>
                  <a:srgbClr val="FF3300"/>
                </a:solidFill>
                <a:latin typeface="Arial" pitchFamily="34" charset="0"/>
                <a:cs typeface="Arial" pitchFamily="34" charset="0"/>
              </a:rPr>
              <a:t>lớp</a:t>
            </a:r>
            <a:r>
              <a:rPr lang="en-US" sz="2800">
                <a:latin typeface="Arial" pitchFamily="34" charset="0"/>
                <a:cs typeface="Arial" pitchFamily="34" charset="0"/>
              </a:rPr>
              <a:t> </a:t>
            </a:r>
            <a:r>
              <a:rPr lang="en-US" sz="2800" err="1">
                <a:latin typeface="Arial" pitchFamily="34" charset="0"/>
                <a:cs typeface="Arial" pitchFamily="34" charset="0"/>
              </a:rPr>
              <a:t>khi</a:t>
            </a:r>
            <a:r>
              <a:rPr lang="en-US" sz="2800">
                <a:latin typeface="Arial" pitchFamily="34" charset="0"/>
                <a:cs typeface="Arial" pitchFamily="34" charset="0"/>
              </a:rPr>
              <a:t> </a:t>
            </a:r>
            <a:r>
              <a:rPr lang="en-US" sz="2800" err="1">
                <a:latin typeface="Arial" pitchFamily="34" charset="0"/>
                <a:cs typeface="Arial" pitchFamily="34" charset="0"/>
              </a:rPr>
              <a:t>được</a:t>
            </a:r>
            <a:r>
              <a:rPr lang="en-US" sz="2800">
                <a:latin typeface="Arial" pitchFamily="34" charset="0"/>
                <a:cs typeface="Arial" pitchFamily="34" charset="0"/>
              </a:rPr>
              <a:t> </a:t>
            </a:r>
            <a:r>
              <a:rPr lang="en-US" sz="2800" err="1">
                <a:latin typeface="Arial" pitchFamily="34" charset="0"/>
                <a:cs typeface="Arial" pitchFamily="34" charset="0"/>
              </a:rPr>
              <a:t>dùng</a:t>
            </a:r>
            <a:r>
              <a:rPr lang="en-US" sz="2800">
                <a:latin typeface="Arial" pitchFamily="34" charset="0"/>
                <a:cs typeface="Arial" pitchFamily="34" charset="0"/>
              </a:rPr>
              <a:t> </a:t>
            </a:r>
            <a:r>
              <a:rPr lang="en-US" sz="2800" err="1">
                <a:latin typeface="Arial" pitchFamily="34" charset="0"/>
                <a:cs typeface="Arial" pitchFamily="34" charset="0"/>
              </a:rPr>
              <a:t>là</a:t>
            </a:r>
            <a:r>
              <a:rPr lang="en-US" sz="2800">
                <a:latin typeface="Arial" pitchFamily="34" charset="0"/>
                <a:cs typeface="Arial" pitchFamily="34" charset="0"/>
              </a:rPr>
              <a:t> </a:t>
            </a:r>
            <a:r>
              <a:rPr lang="en-US" sz="2800" err="1">
                <a:latin typeface="Arial" pitchFamily="34" charset="0"/>
                <a:cs typeface="Arial" pitchFamily="34" charset="0"/>
              </a:rPr>
              <a:t>tham</a:t>
            </a:r>
            <a:r>
              <a:rPr lang="en-US" sz="2800">
                <a:latin typeface="Arial" pitchFamily="34" charset="0"/>
                <a:cs typeface="Arial" pitchFamily="34" charset="0"/>
              </a:rPr>
              <a:t> </a:t>
            </a:r>
            <a:r>
              <a:rPr lang="en-US" sz="2800" err="1">
                <a:latin typeface="Arial" pitchFamily="34" charset="0"/>
                <a:cs typeface="Arial" pitchFamily="34" charset="0"/>
              </a:rPr>
              <a:t>số</a:t>
            </a:r>
            <a:r>
              <a:rPr lang="en-US" sz="2800">
                <a:latin typeface="Arial" pitchFamily="34" charset="0"/>
                <a:cs typeface="Arial" pitchFamily="34" charset="0"/>
              </a:rPr>
              <a:t> </a:t>
            </a:r>
            <a:r>
              <a:rPr lang="en-US" sz="2800" err="1">
                <a:latin typeface="Arial" pitchFamily="34" charset="0"/>
                <a:cs typeface="Arial" pitchFamily="34" charset="0"/>
              </a:rPr>
              <a:t>hình</a:t>
            </a:r>
            <a:r>
              <a:rPr lang="en-US" sz="2800">
                <a:latin typeface="Arial" pitchFamily="34" charset="0"/>
                <a:cs typeface="Arial" pitchFamily="34" charset="0"/>
              </a:rPr>
              <a:t> </a:t>
            </a:r>
            <a:r>
              <a:rPr lang="en-US" sz="2800" err="1">
                <a:latin typeface="Arial" pitchFamily="34" charset="0"/>
                <a:cs typeface="Arial" pitchFamily="34" charset="0"/>
              </a:rPr>
              <a:t>thức</a:t>
            </a:r>
            <a:r>
              <a:rPr lang="en-US" sz="2800">
                <a:latin typeface="Arial" pitchFamily="34" charset="0"/>
                <a:cs typeface="Arial" pitchFamily="34" charset="0"/>
              </a:rPr>
              <a:t> </a:t>
            </a:r>
            <a:r>
              <a:rPr lang="en-US" sz="2800" err="1">
                <a:latin typeface="Arial" pitchFamily="34" charset="0"/>
                <a:cs typeface="Arial" pitchFamily="34" charset="0"/>
              </a:rPr>
              <a:t>của</a:t>
            </a:r>
            <a:r>
              <a:rPr lang="en-US" sz="2800">
                <a:latin typeface="Arial" pitchFamily="34" charset="0"/>
                <a:cs typeface="Arial" pitchFamily="34" charset="0"/>
              </a:rPr>
              <a:t> nó.</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Con trỏ this</a:t>
            </a:r>
          </a:p>
        </p:txBody>
      </p:sp>
      <p:sp>
        <p:nvSpPr>
          <p:cNvPr id="3" name="Content Placeholder 2"/>
          <p:cNvSpPr>
            <a:spLocks noGrp="1"/>
          </p:cNvSpPr>
          <p:nvPr>
            <p:ph idx="1"/>
          </p:nvPr>
        </p:nvSpPr>
        <p:spPr>
          <a:xfrm>
            <a:off x="457200" y="1447800"/>
            <a:ext cx="8382000" cy="5181600"/>
          </a:xfrm>
        </p:spPr>
        <p:txBody>
          <a:bodyPr>
            <a:normAutofit fontScale="85000" lnSpcReduction="10000"/>
          </a:bodyPr>
          <a:lstStyle/>
          <a:p>
            <a:pPr algn="just">
              <a:lnSpc>
                <a:spcPct val="120000"/>
              </a:lnSpc>
              <a:buFont typeface="Wingdings" pitchFamily="2" charset="2"/>
              <a:buChar char="v"/>
            </a:pPr>
            <a:r>
              <a:rPr lang="en-US" sz="3300" dirty="0">
                <a:latin typeface="Arial" pitchFamily="34" charset="0"/>
                <a:cs typeface="Arial" pitchFamily="34" charset="0"/>
              </a:rPr>
              <a:t>Từ </a:t>
            </a:r>
            <a:r>
              <a:rPr lang="en-US" sz="3300" dirty="0" err="1">
                <a:latin typeface="Arial" pitchFamily="34" charset="0"/>
                <a:cs typeface="Arial" pitchFamily="34" charset="0"/>
              </a:rPr>
              <a:t>khóa</a:t>
            </a:r>
            <a:r>
              <a:rPr lang="en-US" sz="3300" dirty="0">
                <a:solidFill>
                  <a:srgbClr val="0000FF"/>
                </a:solidFill>
                <a:latin typeface="Arial" pitchFamily="34" charset="0"/>
                <a:cs typeface="Arial" pitchFamily="34" charset="0"/>
              </a:rPr>
              <a:t> this</a:t>
            </a:r>
            <a:r>
              <a:rPr lang="en-US" sz="3300" dirty="0">
                <a:latin typeface="Arial" pitchFamily="34" charset="0"/>
                <a:cs typeface="Arial" pitchFamily="34" charset="0"/>
              </a:rPr>
              <a:t> </a:t>
            </a:r>
            <a:r>
              <a:rPr lang="en-US" sz="3300" dirty="0" err="1">
                <a:latin typeface="Arial" pitchFamily="34" charset="0"/>
                <a:cs typeface="Arial" pitchFamily="34" charset="0"/>
              </a:rPr>
              <a:t>trong</a:t>
            </a:r>
            <a:r>
              <a:rPr lang="en-US" sz="3300" dirty="0">
                <a:latin typeface="Arial" pitchFamily="34" charset="0"/>
                <a:cs typeface="Arial" pitchFamily="34" charset="0"/>
              </a:rPr>
              <a:t> </a:t>
            </a:r>
            <a:r>
              <a:rPr lang="en-US" sz="3300" dirty="0" err="1">
                <a:latin typeface="Arial" pitchFamily="34" charset="0"/>
                <a:cs typeface="Arial" pitchFamily="34" charset="0"/>
              </a:rPr>
              <a:t>định</a:t>
            </a:r>
            <a:r>
              <a:rPr lang="en-US" sz="3300" dirty="0">
                <a:latin typeface="Arial" pitchFamily="34" charset="0"/>
                <a:cs typeface="Arial" pitchFamily="34" charset="0"/>
              </a:rPr>
              <a:t> </a:t>
            </a:r>
            <a:r>
              <a:rPr lang="en-US" sz="3300" dirty="0" err="1">
                <a:latin typeface="Arial" pitchFamily="34" charset="0"/>
                <a:cs typeface="Arial" pitchFamily="34" charset="0"/>
              </a:rPr>
              <a:t>nghĩa</a:t>
            </a:r>
            <a:r>
              <a:rPr lang="en-US" sz="3300" dirty="0">
                <a:latin typeface="Arial" pitchFamily="34" charset="0"/>
                <a:cs typeface="Arial" pitchFamily="34" charset="0"/>
              </a:rPr>
              <a:t> </a:t>
            </a:r>
            <a:r>
              <a:rPr lang="en-US" sz="3300" dirty="0" err="1">
                <a:latin typeface="Arial" pitchFamily="34" charset="0"/>
                <a:cs typeface="Arial" pitchFamily="34" charset="0"/>
              </a:rPr>
              <a:t>của</a:t>
            </a:r>
            <a:r>
              <a:rPr lang="en-US" sz="3300" dirty="0">
                <a:latin typeface="Arial" pitchFamily="34" charset="0"/>
                <a:cs typeface="Arial" pitchFamily="34" charset="0"/>
              </a:rPr>
              <a:t> </a:t>
            </a:r>
            <a:r>
              <a:rPr lang="en-US" sz="3300" dirty="0" err="1">
                <a:latin typeface="Arial" pitchFamily="34" charset="0"/>
                <a:cs typeface="Arial" pitchFamily="34" charset="0"/>
              </a:rPr>
              <a:t>các</a:t>
            </a:r>
            <a:r>
              <a:rPr lang="en-US" sz="3300" dirty="0">
                <a:latin typeface="Arial" pitchFamily="34" charset="0"/>
                <a:cs typeface="Arial" pitchFamily="34" charset="0"/>
              </a:rPr>
              <a:t> </a:t>
            </a:r>
            <a:r>
              <a:rPr lang="en-US" sz="3300" dirty="0" err="1">
                <a:latin typeface="Arial" pitchFamily="34" charset="0"/>
                <a:cs typeface="Arial" pitchFamily="34" charset="0"/>
              </a:rPr>
              <a:t>hàm</a:t>
            </a:r>
            <a:r>
              <a:rPr lang="en-US" sz="3300" dirty="0">
                <a:latin typeface="Arial" pitchFamily="34" charset="0"/>
                <a:cs typeface="Arial" pitchFamily="34" charset="0"/>
              </a:rPr>
              <a:t> </a:t>
            </a:r>
            <a:r>
              <a:rPr lang="en-US" sz="3300" dirty="0" err="1">
                <a:latin typeface="Arial" pitchFamily="34" charset="0"/>
                <a:cs typeface="Arial" pitchFamily="34" charset="0"/>
              </a:rPr>
              <a:t>thành</a:t>
            </a:r>
            <a:r>
              <a:rPr lang="en-US" sz="3300" dirty="0">
                <a:latin typeface="Arial" pitchFamily="34" charset="0"/>
                <a:cs typeface="Arial" pitchFamily="34" charset="0"/>
              </a:rPr>
              <a:t> </a:t>
            </a:r>
            <a:r>
              <a:rPr lang="en-US" sz="3300" dirty="0" err="1">
                <a:latin typeface="Arial" pitchFamily="34" charset="0"/>
                <a:cs typeface="Arial" pitchFamily="34" charset="0"/>
              </a:rPr>
              <a:t>phần</a:t>
            </a:r>
            <a:r>
              <a:rPr lang="en-US" sz="3300" dirty="0">
                <a:latin typeface="Arial" pitchFamily="34" charset="0"/>
                <a:cs typeface="Arial" pitchFamily="34" charset="0"/>
              </a:rPr>
              <a:t> </a:t>
            </a:r>
            <a:r>
              <a:rPr lang="en-US" sz="3300" dirty="0" err="1">
                <a:latin typeface="Arial" pitchFamily="34" charset="0"/>
                <a:cs typeface="Arial" pitchFamily="34" charset="0"/>
              </a:rPr>
              <a:t>lớp</a:t>
            </a:r>
            <a:r>
              <a:rPr lang="en-US" sz="3300" dirty="0">
                <a:latin typeface="Arial" pitchFamily="34" charset="0"/>
                <a:cs typeface="Arial" pitchFamily="34" charset="0"/>
              </a:rPr>
              <a:t> </a:t>
            </a:r>
            <a:r>
              <a:rPr lang="en-US" sz="3300" dirty="0" err="1">
                <a:latin typeface="Arial" pitchFamily="34" charset="0"/>
                <a:cs typeface="Arial" pitchFamily="34" charset="0"/>
              </a:rPr>
              <a:t>dùng</a:t>
            </a:r>
            <a:r>
              <a:rPr lang="en-US" sz="3300" dirty="0">
                <a:latin typeface="Arial" pitchFamily="34" charset="0"/>
                <a:cs typeface="Arial" pitchFamily="34" charset="0"/>
              </a:rPr>
              <a:t> </a:t>
            </a:r>
            <a:r>
              <a:rPr lang="en-US" sz="3300" dirty="0" err="1">
                <a:latin typeface="Arial" pitchFamily="34" charset="0"/>
                <a:cs typeface="Arial" pitchFamily="34" charset="0"/>
              </a:rPr>
              <a:t>để</a:t>
            </a:r>
            <a:r>
              <a:rPr lang="en-US" sz="3300" dirty="0">
                <a:latin typeface="Arial" pitchFamily="34" charset="0"/>
                <a:cs typeface="Arial" pitchFamily="34" charset="0"/>
              </a:rPr>
              <a:t> </a:t>
            </a:r>
            <a:r>
              <a:rPr lang="en-US" sz="3300" dirty="0" err="1">
                <a:latin typeface="Arial" pitchFamily="34" charset="0"/>
                <a:cs typeface="Arial" pitchFamily="34" charset="0"/>
              </a:rPr>
              <a:t>xác</a:t>
            </a:r>
            <a:r>
              <a:rPr lang="en-US" sz="3300" dirty="0">
                <a:latin typeface="Arial" pitchFamily="34" charset="0"/>
                <a:cs typeface="Arial" pitchFamily="34" charset="0"/>
              </a:rPr>
              <a:t> </a:t>
            </a:r>
            <a:r>
              <a:rPr lang="en-US" sz="3300" dirty="0" err="1">
                <a:latin typeface="Arial" pitchFamily="34" charset="0"/>
                <a:cs typeface="Arial" pitchFamily="34" charset="0"/>
              </a:rPr>
              <a:t>định</a:t>
            </a:r>
            <a:r>
              <a:rPr lang="en-US" sz="3300" dirty="0">
                <a:latin typeface="Arial" pitchFamily="34" charset="0"/>
                <a:cs typeface="Arial" pitchFamily="34" charset="0"/>
              </a:rPr>
              <a:t> </a:t>
            </a:r>
            <a:r>
              <a:rPr lang="en-US" sz="3300" dirty="0" err="1">
                <a:latin typeface="Arial" pitchFamily="34" charset="0"/>
                <a:cs typeface="Arial" pitchFamily="34" charset="0"/>
              </a:rPr>
              <a:t>địa</a:t>
            </a:r>
            <a:r>
              <a:rPr lang="en-US" sz="3300" dirty="0">
                <a:latin typeface="Arial" pitchFamily="34" charset="0"/>
                <a:cs typeface="Arial" pitchFamily="34" charset="0"/>
              </a:rPr>
              <a:t> </a:t>
            </a:r>
            <a:r>
              <a:rPr lang="en-US" sz="3300" dirty="0" err="1">
                <a:latin typeface="Arial" pitchFamily="34" charset="0"/>
                <a:cs typeface="Arial" pitchFamily="34" charset="0"/>
              </a:rPr>
              <a:t>chỉ</a:t>
            </a:r>
            <a:r>
              <a:rPr lang="en-US" sz="3300" dirty="0">
                <a:latin typeface="Arial" pitchFamily="34" charset="0"/>
                <a:cs typeface="Arial" pitchFamily="34" charset="0"/>
              </a:rPr>
              <a:t> </a:t>
            </a:r>
            <a:r>
              <a:rPr lang="en-US" sz="3300" dirty="0" err="1">
                <a:latin typeface="Arial" pitchFamily="34" charset="0"/>
                <a:cs typeface="Arial" pitchFamily="34" charset="0"/>
              </a:rPr>
              <a:t>của</a:t>
            </a:r>
            <a:r>
              <a:rPr lang="en-US" sz="3300" dirty="0">
                <a:latin typeface="Arial" pitchFamily="34" charset="0"/>
                <a:cs typeface="Arial" pitchFamily="34" charset="0"/>
              </a:rPr>
              <a:t> </a:t>
            </a:r>
            <a:r>
              <a:rPr lang="en-US" sz="3300" dirty="0" err="1">
                <a:latin typeface="Arial" pitchFamily="34" charset="0"/>
                <a:cs typeface="Arial" pitchFamily="34" charset="0"/>
              </a:rPr>
              <a:t>đối</a:t>
            </a:r>
            <a:r>
              <a:rPr lang="en-US" sz="3300" dirty="0">
                <a:latin typeface="Arial" pitchFamily="34" charset="0"/>
                <a:cs typeface="Arial" pitchFamily="34" charset="0"/>
              </a:rPr>
              <a:t> </a:t>
            </a:r>
            <a:r>
              <a:rPr lang="en-US" sz="3300" dirty="0" err="1">
                <a:latin typeface="Arial" pitchFamily="34" charset="0"/>
                <a:cs typeface="Arial" pitchFamily="34" charset="0"/>
              </a:rPr>
              <a:t>tượng</a:t>
            </a:r>
            <a:r>
              <a:rPr lang="en-US" sz="3300" dirty="0">
                <a:latin typeface="Arial" pitchFamily="34" charset="0"/>
                <a:cs typeface="Arial" pitchFamily="34" charset="0"/>
              </a:rPr>
              <a:t> </a:t>
            </a:r>
            <a:r>
              <a:rPr lang="en-US" sz="3300" dirty="0" err="1">
                <a:latin typeface="Arial" pitchFamily="34" charset="0"/>
                <a:cs typeface="Arial" pitchFamily="34" charset="0"/>
              </a:rPr>
              <a:t>dùng</a:t>
            </a:r>
            <a:r>
              <a:rPr lang="en-US" sz="3300" dirty="0">
                <a:latin typeface="Arial" pitchFamily="34" charset="0"/>
                <a:cs typeface="Arial" pitchFamily="34" charset="0"/>
              </a:rPr>
              <a:t> </a:t>
            </a:r>
            <a:r>
              <a:rPr lang="en-US" sz="3300" dirty="0" err="1">
                <a:latin typeface="Arial" pitchFamily="34" charset="0"/>
                <a:cs typeface="Arial" pitchFamily="34" charset="0"/>
              </a:rPr>
              <a:t>làm</a:t>
            </a:r>
            <a:r>
              <a:rPr lang="en-US" sz="3300" dirty="0">
                <a:latin typeface="Arial" pitchFamily="34" charset="0"/>
                <a:cs typeface="Arial" pitchFamily="34" charset="0"/>
              </a:rPr>
              <a:t> </a:t>
            </a:r>
            <a:r>
              <a:rPr lang="en-US" sz="3300" dirty="0" err="1">
                <a:solidFill>
                  <a:srgbClr val="0000FF"/>
                </a:solidFill>
                <a:latin typeface="Arial" pitchFamily="34" charset="0"/>
                <a:cs typeface="Arial" pitchFamily="34" charset="0"/>
              </a:rPr>
              <a:t>tham</a:t>
            </a:r>
            <a:r>
              <a:rPr lang="en-US" sz="3300" dirty="0">
                <a:solidFill>
                  <a:srgbClr val="0000FF"/>
                </a:solidFill>
                <a:latin typeface="Arial" pitchFamily="34" charset="0"/>
                <a:cs typeface="Arial" pitchFamily="34" charset="0"/>
              </a:rPr>
              <a:t> </a:t>
            </a:r>
            <a:r>
              <a:rPr lang="en-US" sz="3300" dirty="0" err="1">
                <a:solidFill>
                  <a:srgbClr val="0000FF"/>
                </a:solidFill>
                <a:latin typeface="Arial" pitchFamily="34" charset="0"/>
                <a:cs typeface="Arial" pitchFamily="34" charset="0"/>
              </a:rPr>
              <a:t>số</a:t>
            </a:r>
            <a:r>
              <a:rPr lang="en-US" sz="3300" dirty="0">
                <a:solidFill>
                  <a:srgbClr val="0000FF"/>
                </a:solidFill>
                <a:latin typeface="Arial" pitchFamily="34" charset="0"/>
                <a:cs typeface="Arial" pitchFamily="34" charset="0"/>
              </a:rPr>
              <a:t> </a:t>
            </a:r>
            <a:r>
              <a:rPr lang="en-US" sz="3300" dirty="0" err="1">
                <a:solidFill>
                  <a:srgbClr val="0000FF"/>
                </a:solidFill>
                <a:latin typeface="Arial" pitchFamily="34" charset="0"/>
                <a:cs typeface="Arial" pitchFamily="34" charset="0"/>
              </a:rPr>
              <a:t>ngầm</a:t>
            </a:r>
            <a:r>
              <a:rPr lang="en-US" sz="3300" dirty="0">
                <a:solidFill>
                  <a:srgbClr val="0000FF"/>
                </a:solidFill>
                <a:latin typeface="Arial" pitchFamily="34" charset="0"/>
                <a:cs typeface="Arial" pitchFamily="34" charset="0"/>
              </a:rPr>
              <a:t> </a:t>
            </a:r>
            <a:r>
              <a:rPr lang="en-US" sz="3300" dirty="0" err="1">
                <a:solidFill>
                  <a:srgbClr val="0000FF"/>
                </a:solidFill>
                <a:latin typeface="Arial" pitchFamily="34" charset="0"/>
                <a:cs typeface="Arial" pitchFamily="34" charset="0"/>
              </a:rPr>
              <a:t>định</a:t>
            </a:r>
            <a:r>
              <a:rPr lang="en-US" sz="3300" dirty="0">
                <a:latin typeface="Arial" pitchFamily="34" charset="0"/>
                <a:cs typeface="Arial" pitchFamily="34" charset="0"/>
              </a:rPr>
              <a:t> </a:t>
            </a:r>
            <a:r>
              <a:rPr lang="en-US" sz="3300" dirty="0" err="1">
                <a:latin typeface="Arial" pitchFamily="34" charset="0"/>
                <a:cs typeface="Arial" pitchFamily="34" charset="0"/>
              </a:rPr>
              <a:t>cho</a:t>
            </a:r>
            <a:r>
              <a:rPr lang="en-US" sz="3300" dirty="0">
                <a:latin typeface="Arial" pitchFamily="34" charset="0"/>
                <a:cs typeface="Arial" pitchFamily="34" charset="0"/>
              </a:rPr>
              <a:t> </a:t>
            </a:r>
            <a:r>
              <a:rPr lang="en-US" sz="3300" dirty="0" err="1">
                <a:latin typeface="Arial" pitchFamily="34" charset="0"/>
                <a:cs typeface="Arial" pitchFamily="34" charset="0"/>
              </a:rPr>
              <a:t>hàm</a:t>
            </a:r>
            <a:r>
              <a:rPr lang="en-US" sz="3300" dirty="0">
                <a:latin typeface="Arial" pitchFamily="34" charset="0"/>
                <a:cs typeface="Arial" pitchFamily="34" charset="0"/>
              </a:rPr>
              <a:t> </a:t>
            </a:r>
            <a:r>
              <a:rPr lang="en-US" sz="3300" dirty="0" err="1">
                <a:latin typeface="Arial" pitchFamily="34" charset="0"/>
                <a:cs typeface="Arial" pitchFamily="34" charset="0"/>
              </a:rPr>
              <a:t>thành</a:t>
            </a:r>
            <a:r>
              <a:rPr lang="en-US" sz="3300" dirty="0">
                <a:latin typeface="Arial" pitchFamily="34" charset="0"/>
                <a:cs typeface="Arial" pitchFamily="34" charset="0"/>
              </a:rPr>
              <a:t> </a:t>
            </a:r>
            <a:r>
              <a:rPr lang="en-US" sz="3300" dirty="0" err="1">
                <a:latin typeface="Arial" pitchFamily="34" charset="0"/>
                <a:cs typeface="Arial" pitchFamily="34" charset="0"/>
              </a:rPr>
              <a:t>phần</a:t>
            </a:r>
            <a:r>
              <a:rPr lang="en-US" sz="3300" dirty="0">
                <a:latin typeface="Arial" pitchFamily="34" charset="0"/>
                <a:cs typeface="Arial" pitchFamily="34" charset="0"/>
              </a:rPr>
              <a:t>.</a:t>
            </a:r>
          </a:p>
          <a:p>
            <a:pPr algn="just">
              <a:lnSpc>
                <a:spcPct val="120000"/>
              </a:lnSpc>
              <a:buFont typeface="Wingdings" pitchFamily="2" charset="2"/>
              <a:buChar char="v"/>
            </a:pPr>
            <a:r>
              <a:rPr lang="en-US" sz="3300" dirty="0">
                <a:solidFill>
                  <a:srgbClr val="FF0303"/>
                </a:solidFill>
                <a:latin typeface="Arial" pitchFamily="34" charset="0"/>
                <a:cs typeface="Arial" pitchFamily="34" charset="0"/>
              </a:rPr>
              <a:t>Con </a:t>
            </a:r>
            <a:r>
              <a:rPr lang="en-US" sz="3300" dirty="0" err="1">
                <a:solidFill>
                  <a:srgbClr val="FF0303"/>
                </a:solidFill>
                <a:latin typeface="Arial" pitchFamily="34" charset="0"/>
                <a:cs typeface="Arial" pitchFamily="34" charset="0"/>
              </a:rPr>
              <a:t>trỏ</a:t>
            </a:r>
            <a:r>
              <a:rPr lang="en-US" sz="3300" dirty="0">
                <a:solidFill>
                  <a:srgbClr val="FF0303"/>
                </a:solidFill>
                <a:latin typeface="Arial" pitchFamily="34" charset="0"/>
                <a:cs typeface="Arial" pitchFamily="34" charset="0"/>
              </a:rPr>
              <a:t> this </a:t>
            </a:r>
            <a:r>
              <a:rPr lang="en-US" sz="3300" dirty="0" err="1">
                <a:solidFill>
                  <a:srgbClr val="FF0303"/>
                </a:solidFill>
                <a:latin typeface="Arial" pitchFamily="34" charset="0"/>
                <a:cs typeface="Arial" pitchFamily="34" charset="0"/>
              </a:rPr>
              <a:t>tham</a:t>
            </a:r>
            <a:r>
              <a:rPr lang="en-US" sz="3300" dirty="0">
                <a:solidFill>
                  <a:srgbClr val="FF0303"/>
                </a:solidFill>
                <a:latin typeface="Arial" pitchFamily="34" charset="0"/>
                <a:cs typeface="Arial" pitchFamily="34" charset="0"/>
              </a:rPr>
              <a:t> </a:t>
            </a:r>
            <a:r>
              <a:rPr lang="en-US" sz="3300" dirty="0" err="1">
                <a:solidFill>
                  <a:srgbClr val="FF0303"/>
                </a:solidFill>
                <a:latin typeface="Arial" pitchFamily="34" charset="0"/>
                <a:cs typeface="Arial" pitchFamily="34" charset="0"/>
              </a:rPr>
              <a:t>chiếu</a:t>
            </a:r>
            <a:r>
              <a:rPr lang="en-US" sz="3300" dirty="0">
                <a:solidFill>
                  <a:srgbClr val="FF0303"/>
                </a:solidFill>
                <a:latin typeface="Arial" pitchFamily="34" charset="0"/>
                <a:cs typeface="Arial" pitchFamily="34" charset="0"/>
              </a:rPr>
              <a:t> </a:t>
            </a:r>
            <a:r>
              <a:rPr lang="en-US" sz="3300" dirty="0" err="1">
                <a:solidFill>
                  <a:srgbClr val="FF0303"/>
                </a:solidFill>
                <a:latin typeface="Arial" pitchFamily="34" charset="0"/>
                <a:cs typeface="Arial" pitchFamily="34" charset="0"/>
              </a:rPr>
              <a:t>đến</a:t>
            </a:r>
            <a:r>
              <a:rPr lang="en-US" sz="3300" dirty="0">
                <a:solidFill>
                  <a:srgbClr val="FF0303"/>
                </a:solidFill>
                <a:latin typeface="Arial" pitchFamily="34" charset="0"/>
                <a:cs typeface="Arial" pitchFamily="34" charset="0"/>
              </a:rPr>
              <a:t> </a:t>
            </a:r>
            <a:r>
              <a:rPr lang="en-US" sz="3300" dirty="0" err="1">
                <a:solidFill>
                  <a:srgbClr val="FF0303"/>
                </a:solidFill>
                <a:latin typeface="Arial" pitchFamily="34" charset="0"/>
                <a:cs typeface="Arial" pitchFamily="34" charset="0"/>
              </a:rPr>
              <a:t>đối</a:t>
            </a:r>
            <a:r>
              <a:rPr lang="en-US" sz="3300" dirty="0">
                <a:solidFill>
                  <a:srgbClr val="FF0303"/>
                </a:solidFill>
                <a:latin typeface="Arial" pitchFamily="34" charset="0"/>
                <a:cs typeface="Arial" pitchFamily="34" charset="0"/>
              </a:rPr>
              <a:t> </a:t>
            </a:r>
            <a:r>
              <a:rPr lang="en-US" sz="3300" dirty="0" err="1">
                <a:solidFill>
                  <a:srgbClr val="FF0303"/>
                </a:solidFill>
                <a:latin typeface="Arial" pitchFamily="34" charset="0"/>
                <a:cs typeface="Arial" pitchFamily="34" charset="0"/>
              </a:rPr>
              <a:t>tượng</a:t>
            </a:r>
            <a:r>
              <a:rPr lang="en-US" sz="3300" dirty="0">
                <a:solidFill>
                  <a:srgbClr val="FF0303"/>
                </a:solidFill>
                <a:latin typeface="Arial" pitchFamily="34" charset="0"/>
                <a:cs typeface="Arial" pitchFamily="34" charset="0"/>
              </a:rPr>
              <a:t> </a:t>
            </a:r>
            <a:r>
              <a:rPr lang="en-US" sz="3300" dirty="0" err="1">
                <a:solidFill>
                  <a:srgbClr val="FF0303"/>
                </a:solidFill>
                <a:latin typeface="Arial" pitchFamily="34" charset="0"/>
                <a:cs typeface="Arial" pitchFamily="34" charset="0"/>
              </a:rPr>
              <a:t>đang</a:t>
            </a:r>
            <a:r>
              <a:rPr lang="en-US" sz="3300" dirty="0">
                <a:solidFill>
                  <a:srgbClr val="FF0303"/>
                </a:solidFill>
                <a:latin typeface="Arial" pitchFamily="34" charset="0"/>
                <a:cs typeface="Arial" pitchFamily="34" charset="0"/>
              </a:rPr>
              <a:t> </a:t>
            </a:r>
            <a:r>
              <a:rPr lang="en-US" sz="3300" dirty="0" err="1">
                <a:solidFill>
                  <a:srgbClr val="FF0303"/>
                </a:solidFill>
                <a:latin typeface="Arial" pitchFamily="34" charset="0"/>
                <a:cs typeface="Arial" pitchFamily="34" charset="0"/>
              </a:rPr>
              <a:t>gọi</a:t>
            </a:r>
            <a:r>
              <a:rPr lang="en-US" sz="3300" dirty="0">
                <a:solidFill>
                  <a:srgbClr val="FF0303"/>
                </a:solidFill>
                <a:latin typeface="Arial" pitchFamily="34" charset="0"/>
                <a:cs typeface="Arial" pitchFamily="34" charset="0"/>
              </a:rPr>
              <a:t> </a:t>
            </a:r>
            <a:r>
              <a:rPr lang="en-US" sz="3300" dirty="0" err="1">
                <a:solidFill>
                  <a:srgbClr val="FF0303"/>
                </a:solidFill>
                <a:latin typeface="Arial" pitchFamily="34" charset="0"/>
                <a:cs typeface="Arial" pitchFamily="34" charset="0"/>
              </a:rPr>
              <a:t>hàm</a:t>
            </a:r>
            <a:r>
              <a:rPr lang="en-US" sz="3300" dirty="0">
                <a:solidFill>
                  <a:srgbClr val="FF0303"/>
                </a:solidFill>
                <a:latin typeface="Arial" pitchFamily="34" charset="0"/>
                <a:cs typeface="Arial" pitchFamily="34" charset="0"/>
              </a:rPr>
              <a:t> </a:t>
            </a:r>
            <a:r>
              <a:rPr lang="en-US" sz="3300" dirty="0" err="1">
                <a:solidFill>
                  <a:srgbClr val="FF0303"/>
                </a:solidFill>
                <a:latin typeface="Arial" pitchFamily="34" charset="0"/>
                <a:cs typeface="Arial" pitchFamily="34" charset="0"/>
              </a:rPr>
              <a:t>thành</a:t>
            </a:r>
            <a:r>
              <a:rPr lang="en-US" sz="3300" dirty="0">
                <a:solidFill>
                  <a:srgbClr val="FF0303"/>
                </a:solidFill>
                <a:latin typeface="Arial" pitchFamily="34" charset="0"/>
                <a:cs typeface="Arial" pitchFamily="34" charset="0"/>
              </a:rPr>
              <a:t> </a:t>
            </a:r>
            <a:r>
              <a:rPr lang="en-US" sz="3300" dirty="0" err="1">
                <a:solidFill>
                  <a:srgbClr val="FF0303"/>
                </a:solidFill>
                <a:latin typeface="Arial" pitchFamily="34" charset="0"/>
                <a:cs typeface="Arial" pitchFamily="34" charset="0"/>
              </a:rPr>
              <a:t>phần</a:t>
            </a:r>
            <a:r>
              <a:rPr lang="en-US" sz="3300" dirty="0">
                <a:solidFill>
                  <a:srgbClr val="FF0303"/>
                </a:solidFill>
                <a:latin typeface="Arial" pitchFamily="34" charset="0"/>
                <a:cs typeface="Arial" pitchFamily="34" charset="0"/>
              </a:rPr>
              <a:t>.</a:t>
            </a:r>
          </a:p>
          <a:p>
            <a:pPr algn="just">
              <a:lnSpc>
                <a:spcPct val="120000"/>
              </a:lnSpc>
              <a:buFont typeface="Wingdings" pitchFamily="2" charset="2"/>
              <a:buChar char="v"/>
            </a:pPr>
            <a:r>
              <a:rPr lang="en-US" sz="3300" dirty="0" err="1">
                <a:latin typeface="Arial" pitchFamily="34" charset="0"/>
                <a:cs typeface="Arial" pitchFamily="34" charset="0"/>
              </a:rPr>
              <a:t>Ví</a:t>
            </a:r>
            <a:r>
              <a:rPr lang="en-US" sz="3300" dirty="0">
                <a:latin typeface="Arial" pitchFamily="34" charset="0"/>
                <a:cs typeface="Arial" pitchFamily="34" charset="0"/>
              </a:rPr>
              <a:t> </a:t>
            </a:r>
            <a:r>
              <a:rPr lang="en-US" sz="3300" dirty="0" err="1">
                <a:latin typeface="Arial" pitchFamily="34" charset="0"/>
                <a:cs typeface="Arial" pitchFamily="34" charset="0"/>
              </a:rPr>
              <a:t>dụ</a:t>
            </a:r>
            <a:r>
              <a:rPr lang="en-US" sz="3300" dirty="0">
                <a:latin typeface="Arial" pitchFamily="34" charset="0"/>
                <a:cs typeface="Arial" pitchFamily="34" charset="0"/>
              </a:rPr>
              <a:t>:</a:t>
            </a:r>
          </a:p>
          <a:p>
            <a:pPr algn="just">
              <a:lnSpc>
                <a:spcPct val="120000"/>
              </a:lnSpc>
              <a:buNone/>
            </a:pPr>
            <a:r>
              <a:rPr lang="en-US" dirty="0"/>
              <a:t>	</a:t>
            </a:r>
            <a:r>
              <a:rPr lang="en-US" dirty="0" err="1">
                <a:solidFill>
                  <a:srgbClr val="0000FF"/>
                </a:solidFill>
              </a:rPr>
              <a:t>int</a:t>
            </a:r>
            <a:r>
              <a:rPr lang="en-US" dirty="0"/>
              <a:t> </a:t>
            </a:r>
            <a:r>
              <a:rPr lang="fr-FR" dirty="0"/>
              <a:t>point::</a:t>
            </a:r>
            <a:r>
              <a:rPr lang="en-US" dirty="0"/>
              <a:t>Trung(point </a:t>
            </a:r>
            <a:r>
              <a:rPr lang="en-US" dirty="0" err="1"/>
              <a:t>pt</a:t>
            </a:r>
            <a:r>
              <a:rPr lang="en-US" dirty="0"/>
              <a:t>){</a:t>
            </a:r>
          </a:p>
          <a:p>
            <a:pPr algn="just">
              <a:lnSpc>
                <a:spcPct val="120000"/>
              </a:lnSpc>
              <a:buNone/>
            </a:pPr>
            <a:r>
              <a:rPr lang="en-US" dirty="0"/>
              <a:t>		</a:t>
            </a:r>
            <a:r>
              <a:rPr lang="en-US" dirty="0">
                <a:solidFill>
                  <a:srgbClr val="0000FF"/>
                </a:solidFill>
              </a:rPr>
              <a:t>return</a:t>
            </a:r>
            <a:r>
              <a:rPr lang="en-US" dirty="0"/>
              <a:t> (</a:t>
            </a:r>
            <a:r>
              <a:rPr lang="en-US" dirty="0">
                <a:solidFill>
                  <a:srgbClr val="FF0303"/>
                </a:solidFill>
              </a:rPr>
              <a:t>this</a:t>
            </a:r>
            <a:r>
              <a:rPr lang="en-US" dirty="0"/>
              <a:t> </a:t>
            </a:r>
            <a:r>
              <a:rPr lang="en-US" dirty="0">
                <a:sym typeface="Wingdings" pitchFamily="2" charset="2"/>
              </a:rPr>
              <a:t> </a:t>
            </a:r>
            <a:r>
              <a:rPr lang="en-US" dirty="0"/>
              <a:t>x == </a:t>
            </a:r>
            <a:r>
              <a:rPr lang="en-US" dirty="0" err="1"/>
              <a:t>pt.x</a:t>
            </a:r>
            <a:r>
              <a:rPr lang="en-US" dirty="0"/>
              <a:t> &amp;&amp; </a:t>
            </a:r>
            <a:r>
              <a:rPr lang="en-US" dirty="0">
                <a:solidFill>
                  <a:srgbClr val="FF0303"/>
                </a:solidFill>
              </a:rPr>
              <a:t>this </a:t>
            </a:r>
            <a:r>
              <a:rPr lang="en-US" dirty="0">
                <a:sym typeface="Wingdings" pitchFamily="2" charset="2"/>
              </a:rPr>
              <a:t> </a:t>
            </a:r>
            <a:r>
              <a:rPr lang="en-US" dirty="0"/>
              <a:t>y == </a:t>
            </a:r>
            <a:r>
              <a:rPr lang="en-US" dirty="0" err="1"/>
              <a:t>pt.y</a:t>
            </a:r>
            <a:r>
              <a:rPr lang="en-US" dirty="0"/>
              <a:t>);</a:t>
            </a:r>
          </a:p>
          <a:p>
            <a:pPr algn="just">
              <a:lnSpc>
                <a:spcPct val="120000"/>
              </a:lnSpc>
              <a:buNone/>
            </a:pPr>
            <a:r>
              <a:rPr lang="en-US" dirty="0"/>
              <a: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Tree>
    <p:extLst>
      <p:ext uri="{BB962C8B-B14F-4D97-AF65-F5344CB8AC3E}">
        <p14:creationId xmlns:p14="http://schemas.microsoft.com/office/powerpoint/2010/main" val="1029817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Phép gán đối tượng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20000"/>
              </a:lnSpc>
              <a:buFont typeface="Wingdings" pitchFamily="2" charset="2"/>
              <a:buChar char="v"/>
            </a:pPr>
            <a:r>
              <a:rPr lang="en-US">
                <a:latin typeface="Arial" pitchFamily="34" charset="0"/>
                <a:cs typeface="Arial" pitchFamily="34" charset="0"/>
              </a:rPr>
              <a:t>Là việc </a:t>
            </a:r>
            <a:r>
              <a:rPr lang="en-US">
                <a:solidFill>
                  <a:srgbClr val="0000FF"/>
                </a:solidFill>
                <a:latin typeface="Arial" pitchFamily="34" charset="0"/>
                <a:cs typeface="Arial" pitchFamily="34" charset="0"/>
              </a:rPr>
              <a:t>sao chép giá trị các thành phần dữ liệu</a:t>
            </a:r>
            <a:r>
              <a:rPr lang="en-US">
                <a:latin typeface="Arial" pitchFamily="34" charset="0"/>
                <a:cs typeface="Arial" pitchFamily="34" charset="0"/>
              </a:rPr>
              <a:t> </a:t>
            </a:r>
            <a:r>
              <a:rPr lang="en-US">
                <a:solidFill>
                  <a:srgbClr val="FF0303"/>
                </a:solidFill>
                <a:latin typeface="Arial" pitchFamily="34" charset="0"/>
                <a:cs typeface="Arial" pitchFamily="34" charset="0"/>
              </a:rPr>
              <a:t>từ đối tượng a sang đối tượng b</a:t>
            </a:r>
            <a:r>
              <a:rPr lang="en-US">
                <a:latin typeface="Arial" pitchFamily="34" charset="0"/>
                <a:cs typeface="Arial" pitchFamily="34" charset="0"/>
              </a:rPr>
              <a:t> tương ứng từng đôi một</a:t>
            </a:r>
          </a:p>
          <a:p>
            <a:pPr algn="just">
              <a:lnSpc>
                <a:spcPct val="120000"/>
              </a:lnSpc>
              <a:buFont typeface="Wingdings" pitchFamily="2" charset="2"/>
              <a:buChar char="v"/>
            </a:pPr>
            <a:r>
              <a:rPr lang="en-US">
                <a:latin typeface="Arial" pitchFamily="34" charset="0"/>
                <a:cs typeface="Arial" pitchFamily="34" charset="0"/>
              </a:rPr>
              <a:t>Ví dụ:</a:t>
            </a:r>
          </a:p>
          <a:p>
            <a:pPr lvl="1">
              <a:buFont typeface="Wingdings 2" pitchFamily="18" charset="2"/>
              <a:buNone/>
            </a:pPr>
            <a:r>
              <a:rPr lang="en-US" sz="3200"/>
              <a:t>point a, b;</a:t>
            </a:r>
          </a:p>
          <a:p>
            <a:pPr lvl="1">
              <a:buFont typeface="Wingdings 2" pitchFamily="18" charset="2"/>
              <a:buNone/>
            </a:pPr>
            <a:r>
              <a:rPr lang="en-US" sz="3200"/>
              <a:t>a.init(5,2);</a:t>
            </a:r>
          </a:p>
          <a:p>
            <a:pPr lvl="1">
              <a:buFont typeface="Wingdings 2" pitchFamily="18" charset="2"/>
              <a:buNone/>
            </a:pPr>
            <a:r>
              <a:rPr lang="en-US" sz="3200"/>
              <a:t>b = 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grpSp>
        <p:nvGrpSpPr>
          <p:cNvPr id="7" name="Group 5"/>
          <p:cNvGrpSpPr>
            <a:grpSpLocks/>
          </p:cNvGrpSpPr>
          <p:nvPr/>
        </p:nvGrpSpPr>
        <p:grpSpPr bwMode="auto">
          <a:xfrm>
            <a:off x="3429000" y="3352800"/>
            <a:ext cx="5486400" cy="2895600"/>
            <a:chOff x="4176" y="11376"/>
            <a:chExt cx="3313" cy="868"/>
          </a:xfrm>
        </p:grpSpPr>
        <p:sp>
          <p:nvSpPr>
            <p:cNvPr id="8" name="Rectangle 6"/>
            <p:cNvSpPr>
              <a:spLocks noChangeArrowheads="1"/>
            </p:cNvSpPr>
            <p:nvPr/>
          </p:nvSpPr>
          <p:spPr bwMode="auto">
            <a:xfrm>
              <a:off x="4464" y="11666"/>
              <a:ext cx="721" cy="577"/>
            </a:xfrm>
            <a:prstGeom prst="rect">
              <a:avLst/>
            </a:prstGeom>
            <a:noFill/>
            <a:ln w="9525">
              <a:solidFill>
                <a:srgbClr val="000000"/>
              </a:solidFill>
              <a:miter lim="800000"/>
              <a:headEnd/>
              <a:tailEnd/>
            </a:ln>
          </p:spPr>
          <p:txBody>
            <a:bodyPr/>
            <a:lstStyle/>
            <a:p>
              <a:endParaRPr lang="en-US"/>
            </a:p>
          </p:txBody>
        </p:sp>
        <p:sp>
          <p:nvSpPr>
            <p:cNvPr id="9" name="Line 7"/>
            <p:cNvSpPr>
              <a:spLocks noChangeShapeType="1"/>
            </p:cNvSpPr>
            <p:nvPr/>
          </p:nvSpPr>
          <p:spPr bwMode="auto">
            <a:xfrm>
              <a:off x="4464" y="11954"/>
              <a:ext cx="721" cy="1"/>
            </a:xfrm>
            <a:prstGeom prst="line">
              <a:avLst/>
            </a:prstGeom>
            <a:noFill/>
            <a:ln w="9525">
              <a:solidFill>
                <a:srgbClr val="000000"/>
              </a:solidFill>
              <a:round/>
              <a:headEnd type="none" w="sm" len="sm"/>
              <a:tailEnd type="none" w="sm" len="sm"/>
            </a:ln>
          </p:spPr>
          <p:txBody>
            <a:bodyPr/>
            <a:lstStyle/>
            <a:p>
              <a:endParaRPr lang="en-US"/>
            </a:p>
          </p:txBody>
        </p:sp>
        <p:sp>
          <p:nvSpPr>
            <p:cNvPr id="10" name="Rectangle 8"/>
            <p:cNvSpPr>
              <a:spLocks noChangeArrowheads="1"/>
            </p:cNvSpPr>
            <p:nvPr/>
          </p:nvSpPr>
          <p:spPr bwMode="auto">
            <a:xfrm>
              <a:off x="4608" y="11952"/>
              <a:ext cx="433" cy="289"/>
            </a:xfrm>
            <a:prstGeom prst="rect">
              <a:avLst/>
            </a:prstGeom>
            <a:noFill/>
            <a:ln w="9525">
              <a:noFill/>
              <a:miter lim="800000"/>
              <a:headEnd/>
              <a:tailEnd/>
            </a:ln>
          </p:spPr>
          <p:txBody>
            <a:bodyPr lIns="12700" tIns="12700" rIns="12700" bIns="12700"/>
            <a:lstStyle/>
            <a:p>
              <a:r>
                <a:rPr lang="en-US" sz="2800"/>
                <a:t>2</a:t>
              </a:r>
            </a:p>
          </p:txBody>
        </p:sp>
        <p:sp>
          <p:nvSpPr>
            <p:cNvPr id="11" name="Rectangle 9"/>
            <p:cNvSpPr>
              <a:spLocks noChangeArrowheads="1"/>
            </p:cNvSpPr>
            <p:nvPr/>
          </p:nvSpPr>
          <p:spPr bwMode="auto">
            <a:xfrm>
              <a:off x="7056" y="11952"/>
              <a:ext cx="433" cy="289"/>
            </a:xfrm>
            <a:prstGeom prst="rect">
              <a:avLst/>
            </a:prstGeom>
            <a:noFill/>
            <a:ln w="9525">
              <a:noFill/>
              <a:miter lim="800000"/>
              <a:headEnd/>
              <a:tailEnd/>
            </a:ln>
          </p:spPr>
          <p:txBody>
            <a:bodyPr lIns="12700" tIns="12700" rIns="12700" bIns="12700"/>
            <a:lstStyle/>
            <a:p>
              <a:r>
                <a:rPr lang="en-US" sz="2800"/>
                <a:t>y</a:t>
              </a:r>
            </a:p>
          </p:txBody>
        </p:sp>
        <p:sp>
          <p:nvSpPr>
            <p:cNvPr id="12" name="Rectangle 10"/>
            <p:cNvSpPr>
              <a:spLocks noChangeArrowheads="1"/>
            </p:cNvSpPr>
            <p:nvPr/>
          </p:nvSpPr>
          <p:spPr bwMode="auto">
            <a:xfrm>
              <a:off x="4608" y="11665"/>
              <a:ext cx="433" cy="289"/>
            </a:xfrm>
            <a:prstGeom prst="rect">
              <a:avLst/>
            </a:prstGeom>
            <a:noFill/>
            <a:ln w="9525">
              <a:noFill/>
              <a:miter lim="800000"/>
              <a:headEnd/>
              <a:tailEnd/>
            </a:ln>
          </p:spPr>
          <p:txBody>
            <a:bodyPr lIns="12700" tIns="12700" rIns="12700" bIns="12700"/>
            <a:lstStyle/>
            <a:p>
              <a:r>
                <a:rPr lang="en-US" sz="2800"/>
                <a:t>5</a:t>
              </a:r>
            </a:p>
          </p:txBody>
        </p:sp>
        <p:sp>
          <p:nvSpPr>
            <p:cNvPr id="13" name="Rectangle 11"/>
            <p:cNvSpPr>
              <a:spLocks noChangeArrowheads="1"/>
            </p:cNvSpPr>
            <p:nvPr/>
          </p:nvSpPr>
          <p:spPr bwMode="auto">
            <a:xfrm>
              <a:off x="6336" y="11377"/>
              <a:ext cx="433" cy="289"/>
            </a:xfrm>
            <a:prstGeom prst="rect">
              <a:avLst/>
            </a:prstGeom>
            <a:noFill/>
            <a:ln w="9525">
              <a:noFill/>
              <a:miter lim="800000"/>
              <a:headEnd/>
              <a:tailEnd/>
            </a:ln>
          </p:spPr>
          <p:txBody>
            <a:bodyPr lIns="12700" tIns="12700" rIns="12700" bIns="12700"/>
            <a:lstStyle/>
            <a:p>
              <a:r>
                <a:rPr lang="en-US" sz="2800" b="1"/>
                <a:t>b</a:t>
              </a:r>
            </a:p>
          </p:txBody>
        </p:sp>
        <p:sp>
          <p:nvSpPr>
            <p:cNvPr id="14" name="Rectangle 12"/>
            <p:cNvSpPr>
              <a:spLocks noChangeArrowheads="1"/>
            </p:cNvSpPr>
            <p:nvPr/>
          </p:nvSpPr>
          <p:spPr bwMode="auto">
            <a:xfrm>
              <a:off x="4608" y="11376"/>
              <a:ext cx="433" cy="289"/>
            </a:xfrm>
            <a:prstGeom prst="rect">
              <a:avLst/>
            </a:prstGeom>
            <a:noFill/>
            <a:ln w="9525">
              <a:noFill/>
              <a:miter lim="800000"/>
              <a:headEnd/>
              <a:tailEnd/>
            </a:ln>
          </p:spPr>
          <p:txBody>
            <a:bodyPr lIns="12700" tIns="12700" rIns="12700" bIns="12700"/>
            <a:lstStyle/>
            <a:p>
              <a:r>
                <a:rPr lang="en-US" sz="2800" b="1"/>
                <a:t>a</a:t>
              </a:r>
            </a:p>
          </p:txBody>
        </p:sp>
        <p:sp>
          <p:nvSpPr>
            <p:cNvPr id="15" name="Rectangle 13"/>
            <p:cNvSpPr>
              <a:spLocks noChangeArrowheads="1"/>
            </p:cNvSpPr>
            <p:nvPr/>
          </p:nvSpPr>
          <p:spPr bwMode="auto">
            <a:xfrm>
              <a:off x="7056" y="11664"/>
              <a:ext cx="433" cy="289"/>
            </a:xfrm>
            <a:prstGeom prst="rect">
              <a:avLst/>
            </a:prstGeom>
            <a:noFill/>
            <a:ln w="9525">
              <a:noFill/>
              <a:miter lim="800000"/>
              <a:headEnd/>
              <a:tailEnd/>
            </a:ln>
          </p:spPr>
          <p:txBody>
            <a:bodyPr lIns="12700" tIns="12700" rIns="12700" bIns="12700"/>
            <a:lstStyle/>
            <a:p>
              <a:r>
                <a:rPr lang="en-US" sz="2800"/>
                <a:t>x</a:t>
              </a:r>
            </a:p>
          </p:txBody>
        </p:sp>
        <p:grpSp>
          <p:nvGrpSpPr>
            <p:cNvPr id="16" name="Group 14"/>
            <p:cNvGrpSpPr>
              <a:grpSpLocks/>
            </p:cNvGrpSpPr>
            <p:nvPr/>
          </p:nvGrpSpPr>
          <p:grpSpPr bwMode="auto">
            <a:xfrm>
              <a:off x="6192" y="11666"/>
              <a:ext cx="721" cy="578"/>
              <a:chOff x="0" y="0"/>
              <a:chExt cx="20000" cy="20000"/>
            </a:xfrm>
          </p:grpSpPr>
          <p:sp>
            <p:nvSpPr>
              <p:cNvPr id="21" name="Rectangle 15"/>
              <p:cNvSpPr>
                <a:spLocks noChangeArrowheads="1"/>
              </p:cNvSpPr>
              <p:nvPr/>
            </p:nvSpPr>
            <p:spPr bwMode="auto">
              <a:xfrm>
                <a:off x="0" y="35"/>
                <a:ext cx="20000" cy="19965"/>
              </a:xfrm>
              <a:prstGeom prst="rect">
                <a:avLst/>
              </a:prstGeom>
              <a:noFill/>
              <a:ln w="9525">
                <a:solidFill>
                  <a:srgbClr val="000000"/>
                </a:solidFill>
                <a:miter lim="800000"/>
                <a:headEnd/>
                <a:tailEnd/>
              </a:ln>
            </p:spPr>
            <p:txBody>
              <a:bodyPr/>
              <a:lstStyle/>
              <a:p>
                <a:endParaRPr lang="en-US"/>
              </a:p>
            </p:txBody>
          </p:sp>
          <p:sp>
            <p:nvSpPr>
              <p:cNvPr id="22" name="Line 16"/>
              <p:cNvSpPr>
                <a:spLocks noChangeShapeType="1"/>
              </p:cNvSpPr>
              <p:nvPr/>
            </p:nvSpPr>
            <p:spPr bwMode="auto">
              <a:xfrm>
                <a:off x="0" y="10000"/>
                <a:ext cx="20000" cy="35"/>
              </a:xfrm>
              <a:prstGeom prst="line">
                <a:avLst/>
              </a:prstGeom>
              <a:noFill/>
              <a:ln w="9525">
                <a:solidFill>
                  <a:srgbClr val="000000"/>
                </a:solidFill>
                <a:round/>
                <a:headEnd type="none" w="sm" len="sm"/>
                <a:tailEnd type="none" w="sm" len="sm"/>
              </a:ln>
            </p:spPr>
            <p:txBody>
              <a:bodyPr/>
              <a:lstStyle/>
              <a:p>
                <a:endParaRPr lang="en-US"/>
              </a:p>
            </p:txBody>
          </p:sp>
          <p:sp>
            <p:nvSpPr>
              <p:cNvPr id="23" name="Rectangle 17"/>
              <p:cNvSpPr>
                <a:spLocks noChangeArrowheads="1"/>
              </p:cNvSpPr>
              <p:nvPr/>
            </p:nvSpPr>
            <p:spPr bwMode="auto">
              <a:xfrm>
                <a:off x="3995" y="0"/>
                <a:ext cx="12010" cy="10000"/>
              </a:xfrm>
              <a:prstGeom prst="rect">
                <a:avLst/>
              </a:prstGeom>
              <a:noFill/>
              <a:ln w="9525">
                <a:noFill/>
                <a:miter lim="800000"/>
                <a:headEnd/>
                <a:tailEnd/>
              </a:ln>
            </p:spPr>
            <p:txBody>
              <a:bodyPr lIns="12700" tIns="12700" rIns="12700" bIns="12700"/>
              <a:lstStyle/>
              <a:p>
                <a:r>
                  <a:rPr lang="en-US" sz="2800"/>
                  <a:t>5</a:t>
                </a:r>
              </a:p>
            </p:txBody>
          </p:sp>
          <p:sp>
            <p:nvSpPr>
              <p:cNvPr id="24" name="Rectangle 18"/>
              <p:cNvSpPr>
                <a:spLocks noChangeArrowheads="1"/>
              </p:cNvSpPr>
              <p:nvPr/>
            </p:nvSpPr>
            <p:spPr bwMode="auto">
              <a:xfrm>
                <a:off x="3995" y="10000"/>
                <a:ext cx="12010" cy="10000"/>
              </a:xfrm>
              <a:prstGeom prst="rect">
                <a:avLst/>
              </a:prstGeom>
              <a:noFill/>
              <a:ln w="9525">
                <a:noFill/>
                <a:miter lim="800000"/>
                <a:headEnd/>
                <a:tailEnd/>
              </a:ln>
            </p:spPr>
            <p:txBody>
              <a:bodyPr lIns="12700" tIns="12700" rIns="12700" bIns="12700"/>
              <a:lstStyle/>
              <a:p>
                <a:r>
                  <a:rPr lang="en-US" sz="2800"/>
                  <a:t>2</a:t>
                </a:r>
              </a:p>
            </p:txBody>
          </p:sp>
        </p:grpSp>
        <p:sp>
          <p:nvSpPr>
            <p:cNvPr id="17" name="Line 19"/>
            <p:cNvSpPr>
              <a:spLocks noChangeShapeType="1"/>
            </p:cNvSpPr>
            <p:nvPr/>
          </p:nvSpPr>
          <p:spPr bwMode="auto">
            <a:xfrm>
              <a:off x="5184" y="11809"/>
              <a:ext cx="1009" cy="1"/>
            </a:xfrm>
            <a:prstGeom prst="line">
              <a:avLst/>
            </a:prstGeom>
            <a:noFill/>
            <a:ln w="9525">
              <a:solidFill>
                <a:srgbClr val="000000"/>
              </a:solidFill>
              <a:prstDash val="sysDot"/>
              <a:round/>
              <a:headEnd type="none" w="sm" len="sm"/>
              <a:tailEnd type="triangle" w="sm" len="sm"/>
            </a:ln>
          </p:spPr>
          <p:txBody>
            <a:bodyPr/>
            <a:lstStyle/>
            <a:p>
              <a:endParaRPr lang="en-US"/>
            </a:p>
          </p:txBody>
        </p:sp>
        <p:sp>
          <p:nvSpPr>
            <p:cNvPr id="18" name="Line 20"/>
            <p:cNvSpPr>
              <a:spLocks noChangeShapeType="1"/>
            </p:cNvSpPr>
            <p:nvPr/>
          </p:nvSpPr>
          <p:spPr bwMode="auto">
            <a:xfrm>
              <a:off x="5184" y="12096"/>
              <a:ext cx="1009" cy="1"/>
            </a:xfrm>
            <a:prstGeom prst="line">
              <a:avLst/>
            </a:prstGeom>
            <a:noFill/>
            <a:ln w="9525">
              <a:solidFill>
                <a:srgbClr val="000000"/>
              </a:solidFill>
              <a:prstDash val="sysDot"/>
              <a:round/>
              <a:headEnd type="none" w="sm" len="sm"/>
              <a:tailEnd type="triangle" w="sm" len="sm"/>
            </a:ln>
          </p:spPr>
          <p:txBody>
            <a:bodyPr/>
            <a:lstStyle/>
            <a:p>
              <a:endParaRPr lang="en-US"/>
            </a:p>
          </p:txBody>
        </p:sp>
        <p:sp>
          <p:nvSpPr>
            <p:cNvPr id="19" name="Rectangle 21"/>
            <p:cNvSpPr>
              <a:spLocks noChangeArrowheads="1"/>
            </p:cNvSpPr>
            <p:nvPr/>
          </p:nvSpPr>
          <p:spPr bwMode="auto">
            <a:xfrm>
              <a:off x="4176" y="11664"/>
              <a:ext cx="289" cy="288"/>
            </a:xfrm>
            <a:prstGeom prst="rect">
              <a:avLst/>
            </a:prstGeom>
            <a:noFill/>
            <a:ln w="9525">
              <a:noFill/>
              <a:miter lim="800000"/>
              <a:headEnd/>
              <a:tailEnd/>
            </a:ln>
          </p:spPr>
          <p:txBody>
            <a:bodyPr lIns="12700" tIns="12700" rIns="12700" bIns="12700"/>
            <a:lstStyle/>
            <a:p>
              <a:r>
                <a:rPr lang="en-US" sz="2800" b="1"/>
                <a:t>x</a:t>
              </a:r>
            </a:p>
          </p:txBody>
        </p:sp>
        <p:sp>
          <p:nvSpPr>
            <p:cNvPr id="20" name="Rectangle 22"/>
            <p:cNvSpPr>
              <a:spLocks noChangeArrowheads="1"/>
            </p:cNvSpPr>
            <p:nvPr/>
          </p:nvSpPr>
          <p:spPr bwMode="auto">
            <a:xfrm>
              <a:off x="4176" y="11952"/>
              <a:ext cx="289" cy="289"/>
            </a:xfrm>
            <a:prstGeom prst="rect">
              <a:avLst/>
            </a:prstGeom>
            <a:noFill/>
            <a:ln w="9525">
              <a:noFill/>
              <a:miter lim="800000"/>
              <a:headEnd/>
              <a:tailEnd/>
            </a:ln>
          </p:spPr>
          <p:txBody>
            <a:bodyPr lIns="12700" tIns="12700" rIns="12700" bIns="12700"/>
            <a:lstStyle/>
            <a:p>
              <a:r>
                <a:rPr lang="en-US" sz="2800" b="1"/>
                <a:t>y</a:t>
              </a:r>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ox(in)">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trong C++</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Một lớp bao gồm các thành phần </a:t>
            </a:r>
            <a:r>
              <a:rPr lang="vi-VN" sz="2800">
                <a:solidFill>
                  <a:srgbClr val="FF3300"/>
                </a:solidFill>
                <a:latin typeface="Arial" pitchFamily="34" charset="0"/>
                <a:cs typeface="Arial" pitchFamily="34" charset="0"/>
              </a:rPr>
              <a:t>dữ liệu </a:t>
            </a:r>
            <a:r>
              <a:rPr lang="en-US" sz="2800">
                <a:solidFill>
                  <a:srgbClr val="FF3300"/>
                </a:solidFill>
                <a:latin typeface="Arial" pitchFamily="34" charset="0"/>
                <a:cs typeface="Arial" pitchFamily="34" charset="0"/>
              </a:rPr>
              <a:t>(</a:t>
            </a:r>
            <a:r>
              <a:rPr lang="vi-VN" sz="2800">
                <a:solidFill>
                  <a:srgbClr val="FF3300"/>
                </a:solidFill>
                <a:latin typeface="Arial" pitchFamily="34" charset="0"/>
                <a:cs typeface="Arial" pitchFamily="34" charset="0"/>
              </a:rPr>
              <a:t>thuộc tính</a:t>
            </a:r>
            <a:r>
              <a:rPr lang="en-US" sz="2800">
                <a:solidFill>
                  <a:srgbClr val="FF3300"/>
                </a:solidFill>
                <a:latin typeface="Arial" pitchFamily="34" charset="0"/>
                <a:cs typeface="Arial" pitchFamily="34" charset="0"/>
              </a:rPr>
              <a:t>)</a:t>
            </a:r>
            <a:r>
              <a:rPr lang="vi-VN" sz="2800">
                <a:solidFill>
                  <a:srgbClr val="FF3300"/>
                </a:solidFill>
                <a:latin typeface="Arial" pitchFamily="34" charset="0"/>
                <a:cs typeface="Arial" pitchFamily="34" charset="0"/>
              </a:rPr>
              <a:t> </a:t>
            </a:r>
            <a:r>
              <a:rPr lang="vi-VN" sz="2800">
                <a:solidFill>
                  <a:schemeClr val="tx1">
                    <a:lumMod val="95000"/>
                    <a:lumOff val="5000"/>
                  </a:schemeClr>
                </a:solidFill>
                <a:latin typeface="Arial" pitchFamily="34" charset="0"/>
                <a:cs typeface="Arial" pitchFamily="34" charset="0"/>
              </a:rPr>
              <a:t>và các </a:t>
            </a:r>
            <a:r>
              <a:rPr lang="vi-VN" sz="2800">
                <a:solidFill>
                  <a:srgbClr val="0066FF"/>
                </a:solidFill>
                <a:latin typeface="Arial" pitchFamily="34" charset="0"/>
                <a:cs typeface="Arial" pitchFamily="34" charset="0"/>
              </a:rPr>
              <a:t>phương thức</a:t>
            </a:r>
            <a:r>
              <a:rPr lang="en-US" sz="2800">
                <a:solidFill>
                  <a:srgbClr val="0066FF"/>
                </a:solidFill>
                <a:latin typeface="Arial" pitchFamily="34" charset="0"/>
                <a:cs typeface="Arial" pitchFamily="34" charset="0"/>
              </a:rPr>
              <a:t> (</a:t>
            </a:r>
            <a:r>
              <a:rPr lang="vi-VN" sz="2800">
                <a:solidFill>
                  <a:srgbClr val="0066FF"/>
                </a:solidFill>
                <a:latin typeface="Arial" pitchFamily="34" charset="0"/>
                <a:cs typeface="Arial" pitchFamily="34" charset="0"/>
              </a:rPr>
              <a:t>hàm thành phần</a:t>
            </a:r>
            <a:r>
              <a:rPr lang="en-US" sz="2800">
                <a:solidFill>
                  <a:srgbClr val="0066FF"/>
                </a:solidFill>
                <a:latin typeface="Arial" pitchFamily="34" charset="0"/>
                <a:cs typeface="Arial" pitchFamily="34" charset="0"/>
              </a:rPr>
              <a:t>).</a:t>
            </a:r>
            <a:endParaRPr lang="vi-VN" sz="2800">
              <a:solidFill>
                <a:srgbClr val="0066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Lớp trong C++ thực chất là một kiểu dữ liệu do người sử dụng định nghĩa</a:t>
            </a:r>
            <a:r>
              <a:rPr lang="en-US"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Trong C++, dùng từ khóa </a:t>
            </a:r>
            <a:r>
              <a:rPr lang="vi-VN" sz="2800">
                <a:solidFill>
                  <a:srgbClr val="FF0000"/>
                </a:solidFill>
                <a:latin typeface="Arial" pitchFamily="34" charset="0"/>
                <a:cs typeface="Arial" pitchFamily="34" charset="0"/>
              </a:rPr>
              <a:t>class</a:t>
            </a:r>
            <a:r>
              <a:rPr lang="vi-VN" sz="2800">
                <a:solidFill>
                  <a:schemeClr val="tx1">
                    <a:lumMod val="95000"/>
                    <a:lumOff val="5000"/>
                  </a:schemeClr>
                </a:solidFill>
                <a:latin typeface="Arial" pitchFamily="34" charset="0"/>
                <a:cs typeface="Arial" pitchFamily="34" charset="0"/>
              </a:rPr>
              <a:t> để chỉ điểm bắt đầu của một lớp sẽ được cài đặt.</a:t>
            </a:r>
            <a:endParaRPr lang="en-US"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1029817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dirty="0">
                <a:effectLst>
                  <a:outerShdw blurRad="38100" dist="38100" dir="2700000" algn="tl">
                    <a:srgbClr val="000000">
                      <a:alpha val="43137"/>
                    </a:srgbClr>
                  </a:outerShdw>
                </a:effectLst>
                <a:latin typeface="Arial" pitchFamily="34" charset="0"/>
                <a:cs typeface="Arial" pitchFamily="34" charset="0"/>
              </a:rPr>
              <a:t>Phương </a:t>
            </a:r>
            <a:r>
              <a:rPr lang="en-US" b="1" dirty="0" err="1">
                <a:effectLst>
                  <a:outerShdw blurRad="38100" dist="38100" dir="2700000" algn="tl">
                    <a:srgbClr val="000000">
                      <a:alpha val="43137"/>
                    </a:srgbClr>
                  </a:outerShdw>
                </a:effectLst>
                <a:latin typeface="Arial" pitchFamily="34" charset="0"/>
                <a:cs typeface="Arial" pitchFamily="34" charset="0"/>
              </a:rPr>
              <a:t>thức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thiết</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lập</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20000"/>
              </a:lnSpc>
              <a:buFont typeface="Wingdings" pitchFamily="2" charset="2"/>
              <a:buChar char="v"/>
            </a:pPr>
            <a:r>
              <a:rPr lang="en-US">
                <a:latin typeface="Arial" pitchFamily="34" charset="0"/>
                <a:cs typeface="Arial" pitchFamily="34" charset="0"/>
              </a:rPr>
              <a:t>Trong hầu hết các thuật giải, để giải quyết một vấn đề </a:t>
            </a:r>
            <a:r>
              <a:rPr lang="en-US">
                <a:latin typeface="Arial" pitchFamily="34" charset="0"/>
                <a:cs typeface="Arial" pitchFamily="34" charset="0"/>
                <a:sym typeface="Wingdings" pitchFamily="2" charset="2"/>
              </a:rPr>
              <a:t></a:t>
            </a:r>
            <a:r>
              <a:rPr lang="en-US">
                <a:latin typeface="Arial" pitchFamily="34" charset="0"/>
                <a:cs typeface="Arial" pitchFamily="34" charset="0"/>
              </a:rPr>
              <a:t>thường phải thực hiện các công việc:</a:t>
            </a:r>
          </a:p>
          <a:p>
            <a:pPr lvl="1" algn="just">
              <a:lnSpc>
                <a:spcPct val="120000"/>
              </a:lnSpc>
              <a:buFont typeface="Wingdings" pitchFamily="2" charset="2"/>
              <a:buChar char="§"/>
            </a:pPr>
            <a:r>
              <a:rPr lang="en-US">
                <a:latin typeface="Arial" pitchFamily="34" charset="0"/>
                <a:cs typeface="Arial" pitchFamily="34" charset="0"/>
              </a:rPr>
              <a:t>Khởi tạo giá trị cho biến, cấp phát vùng bộ nhớ của biến con trỏ, mở tập tin để truy cập,…</a:t>
            </a:r>
          </a:p>
          <a:p>
            <a:pPr lvl="1" algn="just">
              <a:lnSpc>
                <a:spcPct val="120000"/>
              </a:lnSpc>
              <a:buFont typeface="Wingdings" pitchFamily="2" charset="2"/>
              <a:buChar char="§"/>
            </a:pPr>
            <a:r>
              <a:rPr lang="en-US">
                <a:latin typeface="Arial" pitchFamily="34" charset="0"/>
                <a:cs typeface="Arial" pitchFamily="34" charset="0"/>
              </a:rPr>
              <a:t>Hoặc khi kết thúc, chúng ta phải thực hiện quá trình ngược lại như: Thu hồi vùng bộ nhớ đã cấp phát, đóng tập tin,…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Tree>
    <p:extLst>
      <p:ext uri="{BB962C8B-B14F-4D97-AF65-F5344CB8AC3E}">
        <p14:creationId xmlns:p14="http://schemas.microsoft.com/office/powerpoint/2010/main" val="1029817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dirty="0">
                <a:effectLst>
                  <a:outerShdw blurRad="38100" dist="38100" dir="2700000" algn="tl">
                    <a:srgbClr val="000000">
                      <a:alpha val="43137"/>
                    </a:srgbClr>
                  </a:outerShdw>
                </a:effectLst>
                <a:latin typeface="Arial" pitchFamily="34" charset="0"/>
                <a:cs typeface="Arial" pitchFamily="34" charset="0"/>
              </a:rPr>
              <a:t>Phương </a:t>
            </a:r>
            <a:r>
              <a:rPr lang="en-US" b="1" dirty="0" err="1">
                <a:effectLst>
                  <a:outerShdw blurRad="38100" dist="38100" dir="2700000" algn="tl">
                    <a:srgbClr val="000000">
                      <a:alpha val="43137"/>
                    </a:srgbClr>
                  </a:outerShdw>
                </a:effectLst>
                <a:latin typeface="Arial" pitchFamily="34" charset="0"/>
                <a:cs typeface="Arial" pitchFamily="34" charset="0"/>
              </a:rPr>
              <a:t>thức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thiết</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lập</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20000"/>
              </a:lnSpc>
              <a:buFont typeface="Wingdings" pitchFamily="2" charset="2"/>
              <a:buChar char="v"/>
            </a:pPr>
            <a:r>
              <a:rPr lang="en-US">
                <a:latin typeface="Arial" pitchFamily="34" charset="0"/>
                <a:cs typeface="Arial" pitchFamily="34" charset="0"/>
              </a:rPr>
              <a:t>Các ngôn ngữ OOP có các phương thức để thực hiện công việc này một cách </a:t>
            </a:r>
            <a:r>
              <a:rPr lang="en-US" i="1">
                <a:solidFill>
                  <a:srgbClr val="0000FF"/>
                </a:solidFill>
                <a:latin typeface="Arial" pitchFamily="34" charset="0"/>
                <a:cs typeface="Arial" pitchFamily="34" charset="0"/>
              </a:rPr>
              <a:t>“tự động”</a:t>
            </a:r>
            <a:r>
              <a:rPr lang="en-US">
                <a:latin typeface="Arial" pitchFamily="34" charset="0"/>
                <a:cs typeface="Arial" pitchFamily="34" charset="0"/>
              </a:rPr>
              <a:t> gọi là </a:t>
            </a:r>
            <a:r>
              <a:rPr lang="en-US" i="1">
                <a:solidFill>
                  <a:srgbClr val="0000FF"/>
                </a:solidFill>
                <a:latin typeface="Arial" pitchFamily="34" charset="0"/>
                <a:cs typeface="Arial" pitchFamily="34" charset="0"/>
              </a:rPr>
              <a:t>phương thức thiết lập</a:t>
            </a:r>
            <a:r>
              <a:rPr lang="en-US">
                <a:latin typeface="Arial" pitchFamily="34" charset="0"/>
                <a:cs typeface="Arial" pitchFamily="34" charset="0"/>
              </a:rPr>
              <a:t> và </a:t>
            </a:r>
            <a:r>
              <a:rPr lang="en-US" i="1">
                <a:solidFill>
                  <a:srgbClr val="0000FF"/>
                </a:solidFill>
                <a:latin typeface="Arial" pitchFamily="34" charset="0"/>
                <a:cs typeface="Arial" pitchFamily="34" charset="0"/>
              </a:rPr>
              <a:t>phương thức hủy bỏ</a:t>
            </a:r>
            <a:r>
              <a:rPr lang="en-US">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pic>
        <p:nvPicPr>
          <p:cNvPr id="4100" name="Picture 4" descr="http://www-numi.fnal.gov/offline_software/srt_public_context/WebDocs/Companion/cxx_crib/const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886200"/>
            <a:ext cx="6172200" cy="2555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183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dirty="0">
                <a:effectLst>
                  <a:outerShdw blurRad="38100" dist="38100" dir="2700000" algn="tl">
                    <a:srgbClr val="000000">
                      <a:alpha val="43137"/>
                    </a:srgbClr>
                  </a:outerShdw>
                </a:effectLst>
                <a:latin typeface="Arial" pitchFamily="34" charset="0"/>
                <a:cs typeface="Arial" pitchFamily="34" charset="0"/>
              </a:rPr>
              <a:t>Phương </a:t>
            </a:r>
            <a:r>
              <a:rPr lang="en-US" b="1" dirty="0" err="1">
                <a:effectLst>
                  <a:outerShdw blurRad="38100" dist="38100" dir="2700000" algn="tl">
                    <a:srgbClr val="000000">
                      <a:alpha val="43137"/>
                    </a:srgbClr>
                  </a:outerShdw>
                </a:effectLst>
                <a:latin typeface="Arial" pitchFamily="34" charset="0"/>
                <a:cs typeface="Arial" pitchFamily="34" charset="0"/>
              </a:rPr>
              <a:t>thức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thiết</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lập</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lnSpcReduction="10000"/>
          </a:bodyPr>
          <a:lstStyle/>
          <a:p>
            <a:pPr algn="just">
              <a:lnSpc>
                <a:spcPct val="120000"/>
              </a:lnSpc>
              <a:buFont typeface="Wingdings" pitchFamily="2" charset="2"/>
              <a:buChar char="v"/>
            </a:pPr>
            <a:r>
              <a:rPr lang="en-US" sz="2800">
                <a:solidFill>
                  <a:srgbClr val="0000FF"/>
                </a:solidFill>
                <a:latin typeface="Arial" pitchFamily="34" charset="0"/>
                <a:cs typeface="Arial" pitchFamily="34" charset="0"/>
              </a:rPr>
              <a:t>Phương thức thiết lập hay còn gọi là constructor, </a:t>
            </a:r>
            <a:r>
              <a:rPr lang="en-US" sz="2800">
                <a:latin typeface="Arial" pitchFamily="34" charset="0"/>
                <a:cs typeface="Arial" pitchFamily="34" charset="0"/>
              </a:rPr>
              <a:t>là một loại </a:t>
            </a:r>
            <a:r>
              <a:rPr lang="en-US" sz="2800">
                <a:solidFill>
                  <a:srgbClr val="0000FF"/>
                </a:solidFill>
                <a:latin typeface="Arial" pitchFamily="34" charset="0"/>
                <a:cs typeface="Arial" pitchFamily="34" charset="0"/>
              </a:rPr>
              <a:t>phương thức đặc biệt</a:t>
            </a:r>
            <a:r>
              <a:rPr lang="en-US" sz="2800">
                <a:latin typeface="Arial" pitchFamily="34" charset="0"/>
                <a:cs typeface="Arial" pitchFamily="34" charset="0"/>
              </a:rPr>
              <a:t> </a:t>
            </a:r>
            <a:r>
              <a:rPr lang="en-US" sz="2800">
                <a:solidFill>
                  <a:srgbClr val="FF0303"/>
                </a:solidFill>
                <a:latin typeface="Arial" pitchFamily="34" charset="0"/>
                <a:cs typeface="Arial" pitchFamily="34" charset="0"/>
              </a:rPr>
              <a:t>dùng để khởi tạo thể hiện của lớp.</a:t>
            </a:r>
          </a:p>
          <a:p>
            <a:pPr algn="just">
              <a:lnSpc>
                <a:spcPct val="120000"/>
              </a:lnSpc>
              <a:buFont typeface="Wingdings" pitchFamily="2" charset="2"/>
              <a:buChar char="v"/>
            </a:pPr>
            <a:r>
              <a:rPr lang="en-US" sz="2800">
                <a:latin typeface="Arial" pitchFamily="34" charset="0"/>
                <a:cs typeface="Arial" pitchFamily="34" charset="0"/>
              </a:rPr>
              <a:t>Bất kỳ một đối tượng nào được khai báo đều phải sử dụng một </a:t>
            </a:r>
            <a:r>
              <a:rPr lang="en-US" sz="2800">
                <a:solidFill>
                  <a:srgbClr val="0000FF"/>
                </a:solidFill>
                <a:latin typeface="Arial" pitchFamily="34" charset="0"/>
                <a:cs typeface="Arial" pitchFamily="34" charset="0"/>
              </a:rPr>
              <a:t>hàm thiết lập để khởi tạo các giá trị thành phần của đối tượng.</a:t>
            </a:r>
            <a:endParaRPr lang="en-US" sz="2800">
              <a:latin typeface="Arial" pitchFamily="34" charset="0"/>
              <a:cs typeface="Arial" pitchFamily="34" charset="0"/>
            </a:endParaRPr>
          </a:p>
          <a:p>
            <a:pPr algn="just">
              <a:lnSpc>
                <a:spcPct val="120000"/>
              </a:lnSpc>
              <a:buFont typeface="Wingdings" pitchFamily="2" charset="2"/>
              <a:buChar char="v"/>
            </a:pPr>
            <a:r>
              <a:rPr lang="en-US" sz="2800">
                <a:latin typeface="Arial" pitchFamily="34" charset="0"/>
                <a:cs typeface="Arial" pitchFamily="34" charset="0"/>
              </a:rPr>
              <a:t>Hàm thiết lập được khai báo </a:t>
            </a:r>
            <a:r>
              <a:rPr lang="en-US" sz="2800">
                <a:solidFill>
                  <a:srgbClr val="0000FF"/>
                </a:solidFill>
                <a:latin typeface="Arial" pitchFamily="34" charset="0"/>
                <a:cs typeface="Arial" pitchFamily="34" charset="0"/>
              </a:rPr>
              <a:t>giống như một phương thức</a:t>
            </a:r>
            <a:r>
              <a:rPr lang="en-US" sz="2800">
                <a:latin typeface="Arial" pitchFamily="34" charset="0"/>
                <a:cs typeface="Arial" pitchFamily="34" charset="0"/>
              </a:rPr>
              <a:t> với </a:t>
            </a:r>
            <a:r>
              <a:rPr lang="en-US" sz="2800">
                <a:solidFill>
                  <a:srgbClr val="0000FF"/>
                </a:solidFill>
                <a:latin typeface="Arial" pitchFamily="34" charset="0"/>
                <a:cs typeface="Arial" pitchFamily="34" charset="0"/>
              </a:rPr>
              <a:t>tên phương thức trùng với tên lớp </a:t>
            </a:r>
            <a:r>
              <a:rPr lang="en-US" sz="2800">
                <a:latin typeface="Arial" pitchFamily="34" charset="0"/>
                <a:cs typeface="Arial" pitchFamily="34" charset="0"/>
              </a:rPr>
              <a:t>và </a:t>
            </a:r>
            <a:r>
              <a:rPr lang="en-US" sz="2800">
                <a:solidFill>
                  <a:srgbClr val="0000FF"/>
                </a:solidFill>
                <a:latin typeface="Arial" pitchFamily="34" charset="0"/>
                <a:cs typeface="Arial" pitchFamily="34" charset="0"/>
              </a:rPr>
              <a:t>không có giá trị trả về (kể cả void)</a:t>
            </a:r>
            <a:r>
              <a:rPr lang="en-US" sz="2800">
                <a:latin typeface="Arial" pitchFamily="34" charset="0"/>
                <a:cs typeface="Arial" pitchFamily="34" charset="0"/>
              </a:rPr>
              <a:t>.</a:t>
            </a:r>
          </a:p>
          <a:p>
            <a:pPr algn="just">
              <a:lnSpc>
                <a:spcPct val="120000"/>
              </a:lnSpc>
              <a:buFont typeface="Wingdings" pitchFamily="2" charset="2"/>
              <a:buChar char="v"/>
            </a:pPr>
            <a:r>
              <a:rPr lang="en-US" sz="2800">
                <a:solidFill>
                  <a:srgbClr val="0000FF"/>
                </a:solidFill>
                <a:latin typeface="Arial" pitchFamily="34" charset="0"/>
                <a:cs typeface="Arial" pitchFamily="34" charset="0"/>
              </a:rPr>
              <a:t>Constructor</a:t>
            </a:r>
            <a:r>
              <a:rPr lang="en-US" sz="2800">
                <a:latin typeface="Arial" pitchFamily="34" charset="0"/>
                <a:cs typeface="Arial" pitchFamily="34" charset="0"/>
              </a:rPr>
              <a:t> phải có thuộc tính </a:t>
            </a:r>
            <a:r>
              <a:rPr lang="en-US" sz="2800">
                <a:solidFill>
                  <a:srgbClr val="0000FF"/>
                </a:solidFill>
                <a:latin typeface="Arial" pitchFamily="34" charset="0"/>
                <a:cs typeface="Arial" pitchFamily="34" charset="0"/>
              </a:rPr>
              <a:t>public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dirty="0">
                <a:effectLst>
                  <a:outerShdw blurRad="38100" dist="38100" dir="2700000" algn="tl">
                    <a:srgbClr val="000000">
                      <a:alpha val="43137"/>
                    </a:srgbClr>
                  </a:outerShdw>
                </a:effectLst>
                <a:latin typeface="Arial" pitchFamily="34" charset="0"/>
                <a:cs typeface="Arial" pitchFamily="34" charset="0"/>
              </a:rPr>
              <a:t>Phương </a:t>
            </a:r>
            <a:r>
              <a:rPr lang="en-US" b="1" dirty="0" err="1">
                <a:effectLst>
                  <a:outerShdw blurRad="38100" dist="38100" dir="2700000" algn="tl">
                    <a:srgbClr val="000000">
                      <a:alpha val="43137"/>
                    </a:srgbClr>
                  </a:outerShdw>
                </a:effectLst>
                <a:latin typeface="Arial" pitchFamily="34" charset="0"/>
                <a:cs typeface="Arial" pitchFamily="34" charset="0"/>
              </a:rPr>
              <a:t>thức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thiết</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lập</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20000"/>
              </a:lnSpc>
              <a:buFont typeface="Wingdings" pitchFamily="2" charset="2"/>
              <a:buChar char="v"/>
            </a:pPr>
            <a:r>
              <a:rPr lang="vi-VN" sz="2800">
                <a:solidFill>
                  <a:srgbClr val="0000FF"/>
                </a:solidFill>
                <a:latin typeface="Arial" pitchFamily="34" charset="0"/>
                <a:cs typeface="Arial" pitchFamily="34" charset="0"/>
              </a:rPr>
              <a:t>Constructor</a:t>
            </a:r>
            <a:r>
              <a:rPr lang="vi-VN" sz="2800">
                <a:latin typeface="Arial" pitchFamily="34" charset="0"/>
                <a:cs typeface="Arial" pitchFamily="34" charset="0"/>
              </a:rPr>
              <a:t> có thể được </a:t>
            </a:r>
            <a:r>
              <a:rPr lang="vi-VN" sz="2800">
                <a:solidFill>
                  <a:srgbClr val="FF3300"/>
                </a:solidFill>
                <a:latin typeface="Arial" pitchFamily="34" charset="0"/>
                <a:cs typeface="Arial" pitchFamily="34" charset="0"/>
              </a:rPr>
              <a:t>khai báo chồng </a:t>
            </a:r>
            <a:r>
              <a:rPr lang="vi-VN" sz="2800">
                <a:latin typeface="Arial" pitchFamily="34" charset="0"/>
                <a:cs typeface="Arial" pitchFamily="34" charset="0"/>
              </a:rPr>
              <a:t>như các hàm C++ thông thường khác</a:t>
            </a:r>
            <a:r>
              <a:rPr lang="en-US" sz="2800">
                <a:latin typeface="Arial" pitchFamily="34" charset="0"/>
                <a:cs typeface="Arial" pitchFamily="34" charset="0"/>
              </a:rPr>
              <a:t> hay không?</a:t>
            </a:r>
          </a:p>
          <a:p>
            <a:pPr algn="just">
              <a:lnSpc>
                <a:spcPct val="120000"/>
              </a:lnSpc>
              <a:buFont typeface="Wingdings" pitchFamily="2" charset="2"/>
              <a:buChar char="v"/>
            </a:pPr>
            <a:endParaRPr lang="vi-VN" sz="2800">
              <a:latin typeface="Arial" pitchFamily="34" charset="0"/>
              <a:cs typeface="Arial" pitchFamily="34" charset="0"/>
            </a:endParaRPr>
          </a:p>
          <a:p>
            <a:pPr algn="just">
              <a:lnSpc>
                <a:spcPct val="120000"/>
              </a:lnSpc>
              <a:buFont typeface="Wingdings" pitchFamily="2" charset="2"/>
              <a:buChar char="v"/>
            </a:pPr>
            <a:r>
              <a:rPr lang="vi-VN" sz="2800">
                <a:solidFill>
                  <a:srgbClr val="0000FF"/>
                </a:solidFill>
                <a:latin typeface="Arial" pitchFamily="34" charset="0"/>
                <a:cs typeface="Arial" pitchFamily="34" charset="0"/>
              </a:rPr>
              <a:t>Constructor</a:t>
            </a:r>
            <a:r>
              <a:rPr lang="vi-VN" sz="2800">
                <a:latin typeface="Arial" pitchFamily="34" charset="0"/>
                <a:cs typeface="Arial" pitchFamily="34" charset="0"/>
              </a:rPr>
              <a:t> có thể được khai báo với các </a:t>
            </a:r>
            <a:r>
              <a:rPr lang="vi-VN" sz="2800">
                <a:solidFill>
                  <a:srgbClr val="FF3300"/>
                </a:solidFill>
                <a:latin typeface="Arial" pitchFamily="34" charset="0"/>
                <a:cs typeface="Arial" pitchFamily="34" charset="0"/>
              </a:rPr>
              <a:t>tham số có giá trị ngầm định</a:t>
            </a:r>
            <a:r>
              <a:rPr lang="en-US" sz="2800">
                <a:latin typeface="Arial" pitchFamily="34" charset="0"/>
                <a:cs typeface="Arial" pitchFamily="34" charset="0"/>
              </a:rPr>
              <a:t> hay không?</a:t>
            </a:r>
            <a:endParaRPr lang="en-US" sz="28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Tree>
    <p:extLst>
      <p:ext uri="{BB962C8B-B14F-4D97-AF65-F5344CB8AC3E}">
        <p14:creationId xmlns:p14="http://schemas.microsoft.com/office/powerpoint/2010/main" val="804525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
        <p:nvSpPr>
          <p:cNvPr id="8" name="Rectangle 2"/>
          <p:cNvSpPr>
            <a:spLocks noChangeArrowheads="1"/>
          </p:cNvSpPr>
          <p:nvPr/>
        </p:nvSpPr>
        <p:spPr bwMode="auto">
          <a:xfrm>
            <a:off x="381000" y="1371600"/>
            <a:ext cx="8305800" cy="51816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class</a:t>
            </a:r>
            <a:r>
              <a:rPr lang="en-US" sz="2200" b="0">
                <a:solidFill>
                  <a:srgbClr val="000000"/>
                </a:solidFill>
              </a:rPr>
              <a:t> point{</a:t>
            </a:r>
          </a:p>
          <a:p>
            <a:pPr marL="342900" indent="-342900">
              <a:lnSpc>
                <a:spcPct val="105000"/>
              </a:lnSpc>
              <a:spcBef>
                <a:spcPct val="20000"/>
              </a:spcBef>
              <a:buFont typeface="Wingdings" pitchFamily="2" charset="2"/>
              <a:buNone/>
            </a:pPr>
            <a:r>
              <a:rPr lang="en-US" sz="2200" b="0">
                <a:solidFill>
                  <a:srgbClr val="000000"/>
                </a:solidFill>
              </a:rPr>
              <a:t>  	</a:t>
            </a:r>
            <a:r>
              <a:rPr lang="en-US" sz="2200" b="0" i="1">
                <a:solidFill>
                  <a:srgbClr val="000000"/>
                </a:solidFill>
              </a:rPr>
              <a:t>/*Khai báo các thành phần dữ liệu*/</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x, y;</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public</a:t>
            </a: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  		point() { x = 0; y = 0; }  </a:t>
            </a:r>
            <a:r>
              <a:rPr lang="en-US" sz="2200" b="0" i="1">
                <a:solidFill>
                  <a:srgbClr val="000000"/>
                </a:solidFill>
              </a:rPr>
              <a:t>/*Hàm thiết lập mặc định*/</a:t>
            </a:r>
          </a:p>
          <a:p>
            <a:pPr marL="342900" indent="-342900">
              <a:lnSpc>
                <a:spcPct val="105000"/>
              </a:lnSpc>
              <a:spcBef>
                <a:spcPct val="20000"/>
              </a:spcBef>
              <a:buFont typeface="Wingdings" pitchFamily="2" charset="2"/>
              <a:buNone/>
            </a:pPr>
            <a:r>
              <a:rPr lang="en-US" sz="2200" b="0">
                <a:solidFill>
                  <a:srgbClr val="000000"/>
                </a:solidFill>
              </a:rPr>
              <a:t>  		point(</a:t>
            </a:r>
            <a:r>
              <a:rPr lang="en-US" sz="2200" b="0">
                <a:solidFill>
                  <a:srgbClr val="0000FF"/>
                </a:solidFill>
              </a:rPr>
              <a:t>int</a:t>
            </a:r>
            <a:r>
              <a:rPr lang="en-US" sz="2200" b="0">
                <a:solidFill>
                  <a:srgbClr val="000000"/>
                </a:solidFill>
              </a:rPr>
              <a:t> ox, </a:t>
            </a:r>
            <a:r>
              <a:rPr lang="en-US" sz="2200" b="0">
                <a:solidFill>
                  <a:srgbClr val="0000FF"/>
                </a:solidFill>
              </a:rPr>
              <a:t>int </a:t>
            </a:r>
            <a:r>
              <a:rPr lang="en-US" sz="2200" b="0">
                <a:solidFill>
                  <a:srgbClr val="000000"/>
                </a:solidFill>
              </a:rPr>
              <a:t>oy) { x = ox; y = oy</a:t>
            </a:r>
            <a:r>
              <a:rPr lang="en-US" sz="2200" b="0" i="1">
                <a:solidFill>
                  <a:srgbClr val="000000"/>
                </a:solidFill>
              </a:rPr>
              <a:t>; }/*Hàm thiết lập*/</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move (</a:t>
            </a:r>
            <a:r>
              <a:rPr lang="en-US" sz="2200" b="0">
                <a:solidFill>
                  <a:srgbClr val="0000FF"/>
                </a:solidFill>
              </a:rPr>
              <a:t>int</a:t>
            </a:r>
            <a:r>
              <a:rPr lang="en-US" sz="2200" b="0">
                <a:solidFill>
                  <a:srgbClr val="000000"/>
                </a:solidFill>
              </a:rPr>
              <a:t> dx, </a:t>
            </a:r>
            <a:r>
              <a:rPr lang="en-US" sz="2200" b="0">
                <a:solidFill>
                  <a:srgbClr val="0000FF"/>
                </a:solidFill>
              </a:rPr>
              <a:t>int</a:t>
            </a:r>
            <a:r>
              <a:rPr lang="en-US" sz="2200" b="0">
                <a:solidFill>
                  <a:srgbClr val="000000"/>
                </a:solidFill>
              </a:rPr>
              <a:t> dy);</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display();</a:t>
            </a:r>
          </a:p>
          <a:p>
            <a:pPr marL="342900" indent="-342900">
              <a:lnSpc>
                <a:spcPct val="105000"/>
              </a:lnSpc>
              <a:spcBef>
                <a:spcPct val="20000"/>
              </a:spcBef>
              <a:buFont typeface="Wingdings" pitchFamily="2" charset="2"/>
              <a:buNone/>
            </a:pP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point a(5,2);</a:t>
            </a:r>
          </a:p>
          <a:p>
            <a:pPr marL="342900" indent="-342900">
              <a:lnSpc>
                <a:spcPct val="105000"/>
              </a:lnSpc>
              <a:spcBef>
                <a:spcPct val="20000"/>
              </a:spcBef>
              <a:buFont typeface="Wingdings" pitchFamily="2" charset="2"/>
              <a:buNone/>
            </a:pPr>
            <a:r>
              <a:rPr lang="en-US" sz="2200" b="0">
                <a:solidFill>
                  <a:srgbClr val="000000"/>
                </a:solidFill>
              </a:rPr>
              <a:t>point b;</a:t>
            </a:r>
          </a:p>
          <a:p>
            <a:pPr marL="342900" indent="-342900">
              <a:lnSpc>
                <a:spcPct val="105000"/>
              </a:lnSpc>
              <a:spcBef>
                <a:spcPct val="20000"/>
              </a:spcBef>
              <a:buFont typeface="Wingdings" pitchFamily="2" charset="2"/>
              <a:buNone/>
            </a:pPr>
            <a:r>
              <a:rPr lang="en-US" sz="2200" b="0">
                <a:solidFill>
                  <a:srgbClr val="FF0303"/>
                </a:solidFill>
              </a:rPr>
              <a:t>point c(3); ?</a:t>
            </a:r>
          </a:p>
        </p:txBody>
      </p:sp>
    </p:spTree>
    <p:extLst>
      <p:ext uri="{BB962C8B-B14F-4D97-AF65-F5344CB8AC3E}">
        <p14:creationId xmlns:p14="http://schemas.microsoft.com/office/powerpoint/2010/main" val="1029817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
        <p:nvSpPr>
          <p:cNvPr id="8" name="Rectangle 2"/>
          <p:cNvSpPr>
            <a:spLocks noChangeArrowheads="1"/>
          </p:cNvSpPr>
          <p:nvPr/>
        </p:nvSpPr>
        <p:spPr bwMode="auto">
          <a:xfrm>
            <a:off x="381000" y="1371600"/>
            <a:ext cx="8305800" cy="51816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class</a:t>
            </a:r>
            <a:r>
              <a:rPr lang="en-US" sz="2200" b="0">
                <a:solidFill>
                  <a:srgbClr val="000000"/>
                </a:solidFill>
              </a:rPr>
              <a:t> point{</a:t>
            </a:r>
          </a:p>
          <a:p>
            <a:pPr marL="342900" indent="-342900">
              <a:lnSpc>
                <a:spcPct val="105000"/>
              </a:lnSpc>
              <a:spcBef>
                <a:spcPct val="20000"/>
              </a:spcBef>
              <a:buFont typeface="Wingdings" pitchFamily="2" charset="2"/>
              <a:buNone/>
            </a:pPr>
            <a:r>
              <a:rPr lang="en-US" sz="2200" b="0">
                <a:solidFill>
                  <a:srgbClr val="000000"/>
                </a:solidFill>
              </a:rPr>
              <a:t>  	</a:t>
            </a:r>
            <a:r>
              <a:rPr lang="en-US" sz="2200" b="0" i="1">
                <a:solidFill>
                  <a:srgbClr val="000000"/>
                </a:solidFill>
              </a:rPr>
              <a:t>/*Khai báo các thành phần dữ liệu*/</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x, y;</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public</a:t>
            </a: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  		point() { x = 0; y = 0; }  </a:t>
            </a:r>
            <a:r>
              <a:rPr lang="en-US" sz="2200" b="0" i="1">
                <a:solidFill>
                  <a:srgbClr val="000000"/>
                </a:solidFill>
              </a:rPr>
              <a:t>/*Hàm thiết lập mặc định*/</a:t>
            </a:r>
          </a:p>
          <a:p>
            <a:pPr marL="342900" indent="-342900">
              <a:lnSpc>
                <a:spcPct val="105000"/>
              </a:lnSpc>
              <a:spcBef>
                <a:spcPct val="20000"/>
              </a:spcBef>
              <a:buFont typeface="Wingdings" pitchFamily="2" charset="2"/>
              <a:buNone/>
            </a:pPr>
            <a:r>
              <a:rPr lang="en-US" sz="2200" b="0">
                <a:solidFill>
                  <a:srgbClr val="000000"/>
                </a:solidFill>
              </a:rPr>
              <a:t>  		point(</a:t>
            </a:r>
            <a:r>
              <a:rPr lang="en-US" sz="2200" b="0">
                <a:solidFill>
                  <a:srgbClr val="0000FF"/>
                </a:solidFill>
              </a:rPr>
              <a:t>int</a:t>
            </a:r>
            <a:r>
              <a:rPr lang="en-US" sz="2200" b="0">
                <a:solidFill>
                  <a:srgbClr val="000000"/>
                </a:solidFill>
              </a:rPr>
              <a:t> ox, </a:t>
            </a:r>
            <a:r>
              <a:rPr lang="en-US" sz="2200" b="0">
                <a:solidFill>
                  <a:srgbClr val="0000FF"/>
                </a:solidFill>
              </a:rPr>
              <a:t>int </a:t>
            </a:r>
            <a:r>
              <a:rPr lang="en-US" sz="2200" b="0">
                <a:solidFill>
                  <a:srgbClr val="000000"/>
                </a:solidFill>
              </a:rPr>
              <a:t>oy = 1){ x = ox; y = oy</a:t>
            </a:r>
            <a:r>
              <a:rPr lang="en-US" sz="2200" b="0" i="1">
                <a:solidFill>
                  <a:srgbClr val="000000"/>
                </a:solidFill>
              </a:rPr>
              <a:t>;}/*Hàm thiết lập*/</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move (</a:t>
            </a:r>
            <a:r>
              <a:rPr lang="en-US" sz="2200" b="0">
                <a:solidFill>
                  <a:srgbClr val="0000FF"/>
                </a:solidFill>
              </a:rPr>
              <a:t>int</a:t>
            </a:r>
            <a:r>
              <a:rPr lang="en-US" sz="2200" b="0">
                <a:solidFill>
                  <a:srgbClr val="000000"/>
                </a:solidFill>
              </a:rPr>
              <a:t> dx, </a:t>
            </a:r>
            <a:r>
              <a:rPr lang="en-US" sz="2200" b="0">
                <a:solidFill>
                  <a:srgbClr val="0000FF"/>
                </a:solidFill>
              </a:rPr>
              <a:t>int</a:t>
            </a:r>
            <a:r>
              <a:rPr lang="en-US" sz="2200" b="0">
                <a:solidFill>
                  <a:srgbClr val="000000"/>
                </a:solidFill>
              </a:rPr>
              <a:t> dy);</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display();</a:t>
            </a:r>
          </a:p>
          <a:p>
            <a:pPr marL="342900" indent="-342900">
              <a:lnSpc>
                <a:spcPct val="105000"/>
              </a:lnSpc>
              <a:spcBef>
                <a:spcPct val="20000"/>
              </a:spcBef>
              <a:buFont typeface="Wingdings" pitchFamily="2" charset="2"/>
              <a:buNone/>
            </a:pP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point a(5,2);</a:t>
            </a:r>
          </a:p>
          <a:p>
            <a:pPr marL="342900" indent="-342900">
              <a:lnSpc>
                <a:spcPct val="105000"/>
              </a:lnSpc>
              <a:spcBef>
                <a:spcPct val="20000"/>
              </a:spcBef>
              <a:buFont typeface="Wingdings" pitchFamily="2" charset="2"/>
              <a:buNone/>
            </a:pPr>
            <a:r>
              <a:rPr lang="en-US" sz="2200" b="0">
                <a:solidFill>
                  <a:srgbClr val="000000"/>
                </a:solidFill>
              </a:rPr>
              <a:t>point b;</a:t>
            </a:r>
          </a:p>
          <a:p>
            <a:pPr marL="342900" indent="-342900">
              <a:lnSpc>
                <a:spcPct val="105000"/>
              </a:lnSpc>
              <a:spcBef>
                <a:spcPct val="20000"/>
              </a:spcBef>
              <a:buFont typeface="Wingdings" pitchFamily="2" charset="2"/>
              <a:buNone/>
            </a:pPr>
            <a:r>
              <a:rPr lang="en-US" sz="2200" b="0">
                <a:solidFill>
                  <a:srgbClr val="FF0303"/>
                </a:solidFill>
              </a:rPr>
              <a:t>point c(3);</a:t>
            </a:r>
          </a:p>
        </p:txBody>
      </p:sp>
    </p:spTree>
    <p:extLst>
      <p:ext uri="{BB962C8B-B14F-4D97-AF65-F5344CB8AC3E}">
        <p14:creationId xmlns:p14="http://schemas.microsoft.com/office/powerpoint/2010/main" val="1029817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dirty="0">
                <a:effectLst>
                  <a:outerShdw blurRad="38100" dist="38100" dir="2700000" algn="tl">
                    <a:srgbClr val="000000">
                      <a:alpha val="43137"/>
                    </a:srgbClr>
                  </a:outerShdw>
                </a:effectLst>
                <a:latin typeface="Arial" pitchFamily="34" charset="0"/>
                <a:cs typeface="Arial" pitchFamily="34" charset="0"/>
              </a:rPr>
              <a:t>Phương </a:t>
            </a:r>
            <a:r>
              <a:rPr lang="en-US" b="1" dirty="0" err="1">
                <a:effectLst>
                  <a:outerShdw blurRad="38100" dist="38100" dir="2700000" algn="tl">
                    <a:srgbClr val="000000">
                      <a:alpha val="43137"/>
                    </a:srgbClr>
                  </a:outerShdw>
                </a:effectLst>
                <a:latin typeface="Arial" pitchFamily="34" charset="0"/>
                <a:cs typeface="Arial" pitchFamily="34" charset="0"/>
              </a:rPr>
              <a:t>thức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thiết</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lập</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mặc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định</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fontScale="92500" lnSpcReduction="10000"/>
          </a:bodyPr>
          <a:lstStyle/>
          <a:p>
            <a:pPr algn="just">
              <a:lnSpc>
                <a:spcPct val="120000"/>
              </a:lnSpc>
              <a:buFont typeface="Wingdings" pitchFamily="2" charset="2"/>
              <a:buChar char="v"/>
            </a:pPr>
            <a:r>
              <a:rPr lang="en-US" sz="3000">
                <a:solidFill>
                  <a:srgbClr val="0000FF"/>
                </a:solidFill>
                <a:latin typeface="Arial" pitchFamily="34" charset="0"/>
                <a:cs typeface="Arial" pitchFamily="34" charset="0"/>
              </a:rPr>
              <a:t>Constructor mặc định (default constructor)</a:t>
            </a:r>
            <a:r>
              <a:rPr lang="en-US" sz="3000">
                <a:latin typeface="Arial" pitchFamily="34" charset="0"/>
                <a:cs typeface="Arial" pitchFamily="34" charset="0"/>
              </a:rPr>
              <a:t> là constructor được gọi khi thể hiện được khai báo mà không có đối số nào được cung cấp</a:t>
            </a:r>
          </a:p>
          <a:p>
            <a:pPr lvl="1" algn="just">
              <a:lnSpc>
                <a:spcPct val="120000"/>
              </a:lnSpc>
              <a:buFont typeface="Wingdings" pitchFamily="2" charset="2"/>
              <a:buChar char="§"/>
            </a:pPr>
            <a:r>
              <a:rPr lang="en-US">
                <a:latin typeface="Arial" pitchFamily="34" charset="0"/>
                <a:cs typeface="Arial" pitchFamily="34" charset="0"/>
              </a:rPr>
              <a:t>MyClass x;</a:t>
            </a:r>
          </a:p>
          <a:p>
            <a:pPr lvl="1" algn="just">
              <a:lnSpc>
                <a:spcPct val="120000"/>
              </a:lnSpc>
              <a:buFont typeface="Wingdings" pitchFamily="2" charset="2"/>
              <a:buChar char="§"/>
            </a:pPr>
            <a:r>
              <a:rPr lang="en-US">
                <a:latin typeface="Arial" pitchFamily="34" charset="0"/>
                <a:cs typeface="Arial" pitchFamily="34" charset="0"/>
              </a:rPr>
              <a:t>MyClass* p = </a:t>
            </a:r>
            <a:r>
              <a:rPr lang="en-US">
                <a:solidFill>
                  <a:srgbClr val="0000FF"/>
                </a:solidFill>
                <a:latin typeface="Arial" pitchFamily="34" charset="0"/>
                <a:cs typeface="Arial" pitchFamily="34" charset="0"/>
              </a:rPr>
              <a:t>new</a:t>
            </a:r>
            <a:r>
              <a:rPr lang="en-US">
                <a:latin typeface="Arial" pitchFamily="34" charset="0"/>
                <a:cs typeface="Arial" pitchFamily="34" charset="0"/>
              </a:rPr>
              <a:t> MyClass;</a:t>
            </a:r>
          </a:p>
          <a:p>
            <a:pPr algn="just">
              <a:lnSpc>
                <a:spcPct val="120000"/>
              </a:lnSpc>
              <a:buFont typeface="Wingdings" pitchFamily="2" charset="2"/>
              <a:buChar char="v"/>
            </a:pPr>
            <a:r>
              <a:rPr lang="en-US" sz="3000">
                <a:latin typeface="Arial" pitchFamily="34" charset="0"/>
                <a:cs typeface="Arial" pitchFamily="34" charset="0"/>
              </a:rPr>
              <a:t>Ngược lại, nếu tham số được cung cấp tại khai báo thể hiện, trình biên dịch sẽ gọi constructor khác (overload)</a:t>
            </a:r>
          </a:p>
          <a:p>
            <a:pPr lvl="1" algn="just">
              <a:lnSpc>
                <a:spcPct val="120000"/>
              </a:lnSpc>
              <a:buFont typeface="Wingdings" pitchFamily="2" charset="2"/>
              <a:buChar char="§"/>
            </a:pPr>
            <a:r>
              <a:rPr lang="en-US">
                <a:latin typeface="Arial" pitchFamily="34" charset="0"/>
                <a:cs typeface="Arial" pitchFamily="34" charset="0"/>
              </a:rPr>
              <a:t>MyClass x(5);</a:t>
            </a:r>
          </a:p>
          <a:p>
            <a:pPr lvl="1" algn="just">
              <a:lnSpc>
                <a:spcPct val="120000"/>
              </a:lnSpc>
              <a:buFont typeface="Wingdings" pitchFamily="2" charset="2"/>
              <a:buChar char="§"/>
            </a:pPr>
            <a:r>
              <a:rPr lang="en-US">
                <a:latin typeface="Arial" pitchFamily="34" charset="0"/>
                <a:cs typeface="Arial" pitchFamily="34" charset="0"/>
              </a:rPr>
              <a:t>MyClass* p = </a:t>
            </a:r>
            <a:r>
              <a:rPr lang="en-US">
                <a:solidFill>
                  <a:srgbClr val="0000FF"/>
                </a:solidFill>
                <a:latin typeface="Arial" pitchFamily="34" charset="0"/>
                <a:cs typeface="Arial" pitchFamily="34" charset="0"/>
              </a:rPr>
              <a:t>new</a:t>
            </a:r>
            <a:r>
              <a:rPr lang="en-US">
                <a:latin typeface="Arial" pitchFamily="34" charset="0"/>
                <a:cs typeface="Arial" pitchFamily="34" charset="0"/>
              </a:rPr>
              <a:t> MyClass(5);</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29817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dirty="0">
                <a:effectLst>
                  <a:outerShdw blurRad="38100" dist="38100" dir="2700000" algn="tl">
                    <a:srgbClr val="000000">
                      <a:alpha val="43137"/>
                    </a:srgbClr>
                  </a:outerShdw>
                </a:effectLst>
                <a:latin typeface="Arial" pitchFamily="34" charset="0"/>
                <a:cs typeface="Arial" pitchFamily="34" charset="0"/>
              </a:rPr>
              <a:t>Phương </a:t>
            </a:r>
            <a:r>
              <a:rPr lang="en-US" b="1" dirty="0" err="1">
                <a:effectLst>
                  <a:outerShdw blurRad="38100" dist="38100" dir="2700000" algn="tl">
                    <a:srgbClr val="000000">
                      <a:alpha val="43137"/>
                    </a:srgbClr>
                  </a:outerShdw>
                </a:effectLst>
                <a:latin typeface="Arial" pitchFamily="34" charset="0"/>
                <a:cs typeface="Arial" pitchFamily="34" charset="0"/>
              </a:rPr>
              <a:t>thức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thiết</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lập</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mặc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định</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20000"/>
              </a:lnSpc>
              <a:buFont typeface="Wingdings" pitchFamily="2" charset="2"/>
              <a:buChar char="v"/>
            </a:pPr>
            <a:r>
              <a:rPr lang="en-US" sz="2800">
                <a:latin typeface="Arial" pitchFamily="34" charset="0"/>
                <a:cs typeface="Arial" pitchFamily="34" charset="0"/>
              </a:rPr>
              <a:t>Đối với constructor mặc định, nếu ta không cung cấp bất kỳ constructor nào, </a:t>
            </a:r>
            <a:r>
              <a:rPr lang="en-US" sz="2800">
                <a:solidFill>
                  <a:srgbClr val="0066FF"/>
                </a:solidFill>
                <a:latin typeface="Arial" pitchFamily="34" charset="0"/>
                <a:cs typeface="Arial" pitchFamily="34" charset="0"/>
              </a:rPr>
              <a:t>C++ sẽ tự sinh constructor mặc định </a:t>
            </a:r>
            <a:r>
              <a:rPr lang="en-US" sz="2800">
                <a:latin typeface="Arial" pitchFamily="34" charset="0"/>
                <a:cs typeface="Arial" pitchFamily="34" charset="0"/>
              </a:rPr>
              <a:t>là một phương thức rỗng.</a:t>
            </a:r>
          </a:p>
          <a:p>
            <a:pPr algn="just">
              <a:lnSpc>
                <a:spcPct val="120000"/>
              </a:lnSpc>
              <a:buFont typeface="Wingdings" pitchFamily="2" charset="2"/>
              <a:buChar char="v"/>
            </a:pPr>
            <a:r>
              <a:rPr lang="en-US" sz="2800">
                <a:latin typeface="Arial" pitchFamily="34" charset="0"/>
                <a:cs typeface="Arial" pitchFamily="34" charset="0"/>
              </a:rPr>
              <a:t>Tuy nhiên, </a:t>
            </a:r>
            <a:r>
              <a:rPr lang="en-US" sz="2800">
                <a:solidFill>
                  <a:srgbClr val="0000FF"/>
                </a:solidFill>
                <a:latin typeface="Arial" pitchFamily="34" charset="0"/>
                <a:cs typeface="Arial" pitchFamily="34" charset="0"/>
              </a:rPr>
              <a:t>nếu ta không định nghĩa constructor mặc định</a:t>
            </a:r>
            <a:r>
              <a:rPr lang="en-US" sz="2800">
                <a:latin typeface="Arial" pitchFamily="34" charset="0"/>
                <a:cs typeface="Arial" pitchFamily="34" charset="0"/>
              </a:rPr>
              <a:t> </a:t>
            </a:r>
            <a:r>
              <a:rPr lang="en-US" sz="2800">
                <a:solidFill>
                  <a:srgbClr val="0000FF"/>
                </a:solidFill>
                <a:latin typeface="Arial" pitchFamily="34" charset="0"/>
                <a:cs typeface="Arial" pitchFamily="34" charset="0"/>
              </a:rPr>
              <a:t>nhưng lại có các constructor khác</a:t>
            </a:r>
            <a:r>
              <a:rPr lang="en-US" sz="2800">
                <a:latin typeface="Arial" pitchFamily="34" charset="0"/>
                <a:cs typeface="Arial" pitchFamily="34" charset="0"/>
              </a:rPr>
              <a:t>, </a:t>
            </a:r>
            <a:r>
              <a:rPr lang="en-US" sz="2800">
                <a:solidFill>
                  <a:srgbClr val="FF0303"/>
                </a:solidFill>
                <a:latin typeface="Arial" pitchFamily="34" charset="0"/>
                <a:cs typeface="Arial" pitchFamily="34" charset="0"/>
              </a:rPr>
              <a:t>trình biên dịch sẽ báo lỗi không tìm thấy constructor mặc định</a:t>
            </a:r>
            <a:r>
              <a:rPr lang="en-US" sz="2800">
                <a:latin typeface="Arial" pitchFamily="34" charset="0"/>
                <a:cs typeface="Arial" pitchFamily="34" charset="0"/>
              </a:rPr>
              <a:t> nếu ta không cung cấp tham số khi tạo thể hiện.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
        <p:nvSpPr>
          <p:cNvPr id="8" name="Rectangle 2"/>
          <p:cNvSpPr>
            <a:spLocks noChangeArrowheads="1"/>
          </p:cNvSpPr>
          <p:nvPr/>
        </p:nvSpPr>
        <p:spPr bwMode="auto">
          <a:xfrm>
            <a:off x="381000" y="1371600"/>
            <a:ext cx="8305800" cy="5181600"/>
          </a:xfrm>
          <a:prstGeom prst="rect">
            <a:avLst/>
          </a:prstGeom>
          <a:solidFill>
            <a:srgbClr val="CCFFFF"/>
          </a:solidFill>
          <a:ln w="9525">
            <a:noFill/>
            <a:miter lim="800000"/>
            <a:headEnd/>
            <a:tailEnd/>
          </a:ln>
        </p:spPr>
        <p:txBody>
          <a:bodyPr/>
          <a:lstStyle/>
          <a:p>
            <a:pPr marL="342900" indent="-342900">
              <a:lnSpc>
                <a:spcPct val="115000"/>
              </a:lnSpc>
              <a:spcBef>
                <a:spcPct val="20000"/>
              </a:spcBef>
              <a:buFont typeface="Wingdings" pitchFamily="2" charset="2"/>
              <a:buNone/>
            </a:pPr>
            <a:r>
              <a:rPr lang="en-US" sz="2200" b="0">
                <a:solidFill>
                  <a:srgbClr val="0000FF"/>
                </a:solidFill>
              </a:rPr>
              <a:t>class</a:t>
            </a:r>
            <a:r>
              <a:rPr lang="en-US" sz="2200" b="0">
                <a:solidFill>
                  <a:srgbClr val="000000"/>
                </a:solidFill>
              </a:rPr>
              <a:t> point{</a:t>
            </a:r>
          </a:p>
          <a:p>
            <a:pPr marL="342900" indent="-342900">
              <a:lnSpc>
                <a:spcPct val="115000"/>
              </a:lnSpc>
              <a:spcBef>
                <a:spcPct val="20000"/>
              </a:spcBef>
              <a:buFont typeface="Wingdings" pitchFamily="2" charset="2"/>
              <a:buNone/>
            </a:pPr>
            <a:r>
              <a:rPr lang="en-US" sz="2200" b="0">
                <a:solidFill>
                  <a:srgbClr val="000000"/>
                </a:solidFill>
              </a:rPr>
              <a:t>  	</a:t>
            </a:r>
            <a:r>
              <a:rPr lang="en-US" sz="2200" b="0" i="1">
                <a:solidFill>
                  <a:srgbClr val="000000"/>
                </a:solidFill>
              </a:rPr>
              <a:t>/*Khai báo các thành phần dữ liệu*/</a:t>
            </a: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x, y;</a:t>
            </a: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public</a:t>
            </a:r>
            <a:r>
              <a:rPr lang="en-US" sz="2200" b="0">
                <a:solidFill>
                  <a:srgbClr val="000000"/>
                </a:solidFill>
              </a:rPr>
              <a:t>:</a:t>
            </a:r>
          </a:p>
          <a:p>
            <a:pPr marL="342900" indent="-342900">
              <a:lnSpc>
                <a:spcPct val="115000"/>
              </a:lnSpc>
              <a:spcBef>
                <a:spcPct val="20000"/>
              </a:spcBef>
              <a:buFont typeface="Wingdings" pitchFamily="2" charset="2"/>
              <a:buNone/>
            </a:pPr>
            <a:r>
              <a:rPr lang="en-US" sz="2200" b="0">
                <a:solidFill>
                  <a:srgbClr val="000000"/>
                </a:solidFill>
              </a:rPr>
              <a:t>  		</a:t>
            </a:r>
            <a:r>
              <a:rPr lang="en-US" sz="2200">
                <a:solidFill>
                  <a:srgbClr val="000000"/>
                </a:solidFill>
              </a:rPr>
              <a:t>point(int ox, int oy = 1){ x = ox; y = oy</a:t>
            </a:r>
            <a:r>
              <a:rPr lang="en-US" sz="2200" i="1">
                <a:solidFill>
                  <a:srgbClr val="000000"/>
                </a:solidFill>
              </a:rPr>
              <a:t>;}</a:t>
            </a: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move (</a:t>
            </a:r>
            <a:r>
              <a:rPr lang="en-US" sz="2200" b="0">
                <a:solidFill>
                  <a:srgbClr val="0000FF"/>
                </a:solidFill>
              </a:rPr>
              <a:t>int</a:t>
            </a:r>
            <a:r>
              <a:rPr lang="en-US" sz="2200" b="0">
                <a:solidFill>
                  <a:srgbClr val="000000"/>
                </a:solidFill>
              </a:rPr>
              <a:t> dx, </a:t>
            </a:r>
            <a:r>
              <a:rPr lang="en-US" sz="2200" b="0">
                <a:solidFill>
                  <a:srgbClr val="0000FF"/>
                </a:solidFill>
              </a:rPr>
              <a:t>int</a:t>
            </a:r>
            <a:r>
              <a:rPr lang="en-US" sz="2200" b="0">
                <a:solidFill>
                  <a:srgbClr val="000000"/>
                </a:solidFill>
              </a:rPr>
              <a:t> dy);</a:t>
            </a:r>
          </a:p>
          <a:p>
            <a:pPr marL="342900" indent="-342900">
              <a:lnSpc>
                <a:spcPct val="11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display();</a:t>
            </a:r>
          </a:p>
          <a:p>
            <a:pPr marL="342900" indent="-342900">
              <a:lnSpc>
                <a:spcPct val="115000"/>
              </a:lnSpc>
              <a:spcBef>
                <a:spcPct val="20000"/>
              </a:spcBef>
              <a:buFont typeface="Wingdings" pitchFamily="2" charset="2"/>
              <a:buNone/>
            </a:pPr>
            <a:r>
              <a:rPr lang="en-US" sz="2200" b="0">
                <a:solidFill>
                  <a:srgbClr val="000000"/>
                </a:solidFill>
              </a:rPr>
              <a:t>};</a:t>
            </a:r>
          </a:p>
          <a:p>
            <a:pPr marL="342900" indent="-342900">
              <a:lnSpc>
                <a:spcPct val="115000"/>
              </a:lnSpc>
              <a:spcBef>
                <a:spcPct val="20000"/>
              </a:spcBef>
              <a:buFont typeface="Wingdings" pitchFamily="2" charset="2"/>
              <a:buNone/>
            </a:pPr>
            <a:r>
              <a:rPr lang="en-US" sz="2200" b="0">
                <a:solidFill>
                  <a:srgbClr val="000000"/>
                </a:solidFill>
              </a:rPr>
              <a:t>point a(5,2);</a:t>
            </a:r>
          </a:p>
          <a:p>
            <a:pPr marL="342900" indent="-342900">
              <a:lnSpc>
                <a:spcPct val="115000"/>
              </a:lnSpc>
              <a:spcBef>
                <a:spcPct val="20000"/>
              </a:spcBef>
              <a:buFont typeface="Wingdings" pitchFamily="2" charset="2"/>
              <a:buNone/>
            </a:pPr>
            <a:r>
              <a:rPr lang="en-US" sz="2200" b="0">
                <a:solidFill>
                  <a:srgbClr val="FF0000"/>
                </a:solidFill>
              </a:rPr>
              <a:t>point b;</a:t>
            </a:r>
          </a:p>
          <a:p>
            <a:pPr marL="342900" indent="-342900">
              <a:lnSpc>
                <a:spcPct val="115000"/>
              </a:lnSpc>
              <a:spcBef>
                <a:spcPct val="20000"/>
              </a:spcBef>
              <a:buFont typeface="Wingdings" pitchFamily="2" charset="2"/>
              <a:buNone/>
            </a:pPr>
            <a:r>
              <a:rPr lang="en-US" sz="2200" b="0">
                <a:solidFill>
                  <a:srgbClr val="000000"/>
                </a:solidFill>
              </a:rPr>
              <a:t>point c(3);</a:t>
            </a:r>
          </a:p>
        </p:txBody>
      </p:sp>
    </p:spTree>
    <p:extLst>
      <p:ext uri="{BB962C8B-B14F-4D97-AF65-F5344CB8AC3E}">
        <p14:creationId xmlns:p14="http://schemas.microsoft.com/office/powerpoint/2010/main" val="1029817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dirty="0">
                <a:effectLst>
                  <a:outerShdw blurRad="38100" dist="38100" dir="2700000" algn="tl">
                    <a:srgbClr val="000000">
                      <a:alpha val="43137"/>
                    </a:srgbClr>
                  </a:outerShdw>
                </a:effectLst>
                <a:latin typeface="Arial" pitchFamily="34" charset="0"/>
                <a:cs typeface="Arial" pitchFamily="34" charset="0"/>
              </a:rPr>
              <a:t>Phương </a:t>
            </a:r>
            <a:r>
              <a:rPr lang="en-US" b="1" dirty="0" err="1">
                <a:effectLst>
                  <a:outerShdw blurRad="38100" dist="38100" dir="2700000" algn="tl">
                    <a:srgbClr val="000000">
                      <a:alpha val="43137"/>
                    </a:srgbClr>
                  </a:outerShdw>
                </a:effectLst>
                <a:latin typeface="Arial" pitchFamily="34" charset="0"/>
                <a:cs typeface="Arial" pitchFamily="34" charset="0"/>
              </a:rPr>
              <a:t>thức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thiết</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lập</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sao</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chép</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20000"/>
              </a:lnSpc>
              <a:buFont typeface="Wingdings" pitchFamily="2" charset="2"/>
              <a:buChar char="v"/>
            </a:pPr>
            <a:r>
              <a:rPr lang="vi-VN" sz="2800">
                <a:latin typeface="Arial" pitchFamily="34" charset="0"/>
                <a:cs typeface="Arial" pitchFamily="34" charset="0"/>
              </a:rPr>
              <a:t>Chúng ta có thể </a:t>
            </a:r>
            <a:r>
              <a:rPr lang="vi-VN" sz="2800">
                <a:solidFill>
                  <a:srgbClr val="FF3300"/>
                </a:solidFill>
                <a:latin typeface="Arial" pitchFamily="34" charset="0"/>
                <a:cs typeface="Arial" pitchFamily="34" charset="0"/>
              </a:rPr>
              <a:t>tạo đối tượng mới giống đối tượng cũ </a:t>
            </a:r>
            <a:r>
              <a:rPr lang="vi-VN" sz="2800">
                <a:latin typeface="Arial" pitchFamily="34" charset="0"/>
                <a:cs typeface="Arial" pitchFamily="34" charset="0"/>
              </a:rPr>
              <a:t>một số đặc điểm, không phải hoàn toàn như phép gán bình thường, hình thức “giống nhau” được định nghĩa theo quan niệm của người lập trình. Để làm được vấn đề này, trong các ngôn ngữ </a:t>
            </a:r>
            <a:r>
              <a:rPr lang="en-US" sz="2800">
                <a:latin typeface="Arial" pitchFamily="34" charset="0"/>
                <a:cs typeface="Arial" pitchFamily="34" charset="0"/>
              </a:rPr>
              <a:t>OOP </a:t>
            </a:r>
            <a:r>
              <a:rPr lang="vi-VN" sz="2800">
                <a:latin typeface="Arial" pitchFamily="34" charset="0"/>
                <a:cs typeface="Arial" pitchFamily="34" charset="0"/>
              </a:rPr>
              <a:t>cho phép ta xây dựng </a:t>
            </a:r>
            <a:r>
              <a:rPr lang="vi-VN" sz="2800">
                <a:solidFill>
                  <a:srgbClr val="0000FF"/>
                </a:solidFill>
                <a:latin typeface="Arial" pitchFamily="34" charset="0"/>
                <a:cs typeface="Arial" pitchFamily="34" charset="0"/>
              </a:rPr>
              <a:t>phương thức thiết lập sao chép</a:t>
            </a:r>
            <a:r>
              <a:rPr lang="vi-VN" sz="2800">
                <a:latin typeface="Arial" pitchFamily="34" charset="0"/>
                <a:cs typeface="Arial" pitchFamily="34" charset="0"/>
              </a:rPr>
              <a:t>.</a:t>
            </a:r>
          </a:p>
          <a:p>
            <a:pPr algn="just">
              <a:lnSpc>
                <a:spcPct val="120000"/>
              </a:lnSpc>
              <a:buFont typeface="Wingdings" pitchFamily="2" charset="2"/>
              <a:buChar char="v"/>
            </a:pPr>
            <a:r>
              <a:rPr lang="vi-VN" sz="2800">
                <a:latin typeface="Arial" pitchFamily="34" charset="0"/>
                <a:cs typeface="Arial" pitchFamily="34" charset="0"/>
              </a:rPr>
              <a:t>Đây là phương thức thiết lập có tham số là tham chiếu đến đối tượng thuộc chính lớp này.</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Tree>
    <p:extLst>
      <p:ext uri="{BB962C8B-B14F-4D97-AF65-F5344CB8AC3E}">
        <p14:creationId xmlns:p14="http://schemas.microsoft.com/office/powerpoint/2010/main" val="1029817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Lớp đối tượng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Lớp là một mô tả trừu tượng của nhóm các đối tượng cùng bản chất</a:t>
            </a:r>
            <a:r>
              <a:rPr lang="vi-VN" sz="2800">
                <a:solidFill>
                  <a:schemeClr val="tx1">
                    <a:lumMod val="95000"/>
                    <a:lumOff val="5000"/>
                  </a:schemeClr>
                </a:solidFill>
                <a:latin typeface="Arial" pitchFamily="34" charset="0"/>
                <a:cs typeface="Arial" pitchFamily="34" charset="0"/>
              </a:rPr>
              <a:t>, ngược lại mỗi một đối tượng là một </a:t>
            </a:r>
            <a:r>
              <a:rPr lang="vi-VN" sz="2800">
                <a:solidFill>
                  <a:srgbClr val="FF3300"/>
                </a:solidFill>
                <a:latin typeface="Arial" pitchFamily="34" charset="0"/>
                <a:cs typeface="Arial" pitchFamily="34" charset="0"/>
              </a:rPr>
              <a:t>thể hiện </a:t>
            </a:r>
            <a:r>
              <a:rPr lang="vi-VN" sz="2800">
                <a:solidFill>
                  <a:schemeClr val="tx1">
                    <a:lumMod val="95000"/>
                    <a:lumOff val="5000"/>
                  </a:schemeClr>
                </a:solidFill>
                <a:latin typeface="Arial" pitchFamily="34" charset="0"/>
                <a:cs typeface="Arial" pitchFamily="34" charset="0"/>
              </a:rPr>
              <a:t>cụ thể cho những mô tả trừu tượng đó.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pic>
        <p:nvPicPr>
          <p:cNvPr id="1026" name="Picture 2" descr="http://www.webbasedprogramming.com/Java-Unleashed-Second-Edition/f2-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276599"/>
            <a:ext cx="4343400" cy="31992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4.bp.blogspot.com/-CjvplS4n_6Q/TuY1Tj1F6UI/AAAAAAAAARA/28Kx8inMHB8/s400/object+class+car+example+abstrac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808830"/>
            <a:ext cx="2650536"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dirty="0">
                <a:effectLst>
                  <a:outerShdw blurRad="38100" dist="38100" dir="2700000" algn="tl">
                    <a:srgbClr val="000000">
                      <a:alpha val="43137"/>
                    </a:srgbClr>
                  </a:outerShdw>
                </a:effectLst>
                <a:latin typeface="Arial" pitchFamily="34" charset="0"/>
                <a:cs typeface="Arial" pitchFamily="34" charset="0"/>
              </a:rPr>
              <a:t>Phương </a:t>
            </a:r>
            <a:r>
              <a:rPr lang="en-US" b="1" dirty="0" err="1">
                <a:effectLst>
                  <a:outerShdw blurRad="38100" dist="38100" dir="2700000" algn="tl">
                    <a:srgbClr val="000000">
                      <a:alpha val="43137"/>
                    </a:srgbClr>
                  </a:outerShdw>
                </a:effectLst>
                <a:latin typeface="Arial" pitchFamily="34" charset="0"/>
                <a:cs typeface="Arial" pitchFamily="34" charset="0"/>
              </a:rPr>
              <a:t>thức</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thiết</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lập</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sao</a:t>
            </a:r>
            <a:r>
              <a:rPr lang="en-US" b="1" dirty="0">
                <a:effectLst>
                  <a:outerShdw blurRad="38100" dist="38100" dir="2700000" algn="tl">
                    <a:srgbClr val="000000">
                      <a:alpha val="43137"/>
                    </a:srgbClr>
                  </a:outerShdw>
                </a:effectLst>
                <a:latin typeface="Arial" pitchFamily="34" charset="0"/>
                <a:cs typeface="Arial" pitchFamily="34" charset="0"/>
              </a:rPr>
              <a:t> </a:t>
            </a:r>
            <a:r>
              <a:rPr lang="en-US" b="1" dirty="0" err="1">
                <a:effectLst>
                  <a:outerShdw blurRad="38100" dist="38100" dir="2700000" algn="tl">
                    <a:srgbClr val="000000">
                      <a:alpha val="43137"/>
                    </a:srgbClr>
                  </a:outerShdw>
                </a:effectLst>
                <a:latin typeface="Arial" pitchFamily="34" charset="0"/>
                <a:cs typeface="Arial" pitchFamily="34" charset="0"/>
              </a:rPr>
              <a:t>chép</a:t>
            </a:r>
            <a:endParaRPr lang="en-US" b="1" dirty="0">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pic>
        <p:nvPicPr>
          <p:cNvPr id="5122" name="Picture 2" descr="http://www.studytonight.com/cpp/images/copy-construc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124200"/>
            <a:ext cx="4762500" cy="333375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457200" y="1447800"/>
            <a:ext cx="8382000" cy="5105400"/>
          </a:xfrm>
        </p:spPr>
        <p:txBody>
          <a:bodyPr>
            <a:normAutofit/>
          </a:bodyPr>
          <a:lstStyle/>
          <a:p>
            <a:pPr algn="just">
              <a:lnSpc>
                <a:spcPct val="120000"/>
              </a:lnSpc>
              <a:buFont typeface="Wingdings" pitchFamily="2" charset="2"/>
              <a:buChar char="v"/>
            </a:pPr>
            <a:r>
              <a:rPr lang="vi-VN" sz="2800">
                <a:latin typeface="Arial" pitchFamily="34" charset="0"/>
                <a:cs typeface="Arial" pitchFamily="34" charset="0"/>
              </a:rPr>
              <a:t>Trong phương thức thiết lập sao chép có thể ta chỉ sử dụng một số thành phần nào đó của đối tượng ta tham chiếu </a:t>
            </a:r>
            <a:r>
              <a:rPr lang="en-US" sz="2800">
                <a:latin typeface="Arial" pitchFamily="34" charset="0"/>
                <a:cs typeface="Arial" pitchFamily="34" charset="0"/>
                <a:sym typeface="Wingdings" pitchFamily="2" charset="2"/>
              </a:rPr>
              <a:t></a:t>
            </a:r>
            <a:r>
              <a:rPr lang="vi-VN" sz="2800">
                <a:latin typeface="Arial" pitchFamily="34" charset="0"/>
                <a:cs typeface="Arial" pitchFamily="34" charset="0"/>
              </a:rPr>
              <a:t>“gần giống nhau”</a:t>
            </a:r>
            <a:endParaRPr lang="en-US" sz="2800">
              <a:latin typeface="Arial" pitchFamily="34" charset="0"/>
              <a:cs typeface="Arial" pitchFamily="34" charset="0"/>
            </a:endParaRPr>
          </a:p>
        </p:txBody>
      </p:sp>
    </p:spTree>
    <p:extLst>
      <p:ext uri="{BB962C8B-B14F-4D97-AF65-F5344CB8AC3E}">
        <p14:creationId xmlns:p14="http://schemas.microsoft.com/office/powerpoint/2010/main" val="1029817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4" name="Date Placeholder 3"/>
          <p:cNvSpPr>
            <a:spLocks noGrp="1"/>
          </p:cNvSpPr>
          <p:nvPr>
            <p:ph type="dt" sz="half" idx="10"/>
          </p:nvPr>
        </p:nvSpPr>
        <p:spPr/>
        <p:txBody>
          <a:bodyPr/>
          <a:lstStyle/>
          <a:p>
            <a:pPr>
              <a:defRPr/>
            </a:pPr>
            <a:fld id="{44C22182-640A-4FDB-A760-8D0D3703758B}" type="datetime1">
              <a:rPr lang="vi-VN" smtClean="0"/>
              <a:pPr>
                <a:defRPr/>
              </a:pPr>
              <a:t>13/03/2021</a:t>
            </a:fld>
            <a:endParaRPr lang="en-US"/>
          </a:p>
        </p:txBody>
      </p:sp>
      <p:sp>
        <p:nvSpPr>
          <p:cNvPr id="5" name="Footer Placeholder 4"/>
          <p:cNvSpPr>
            <a:spLocks noGrp="1"/>
          </p:cNvSpPr>
          <p:nvPr>
            <p:ph type="ftr" sz="quarter" idx="11"/>
          </p:nvPr>
        </p:nvSpPr>
        <p:spPr/>
        <p:txBody>
          <a:bodyPr/>
          <a:lstStyle/>
          <a:p>
            <a:pPr>
              <a:defRPr/>
            </a:pPr>
            <a:r>
              <a:rPr lang="vi-VN"/>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41</a:t>
            </a:fld>
            <a:endParaRPr lang="en-US"/>
          </a:p>
        </p:txBody>
      </p:sp>
      <p:pic>
        <p:nvPicPr>
          <p:cNvPr id="7" name="Picture 3"/>
          <p:cNvPicPr>
            <a:picLocks noGrp="1" noChangeAspect="1" noChangeArrowheads="1"/>
          </p:cNvPicPr>
          <p:nvPr>
            <p:ph idx="1"/>
          </p:nvPr>
        </p:nvPicPr>
        <p:blipFill>
          <a:blip r:embed="rId2" cstate="print"/>
          <a:srcRect/>
          <a:stretch>
            <a:fillRect/>
          </a:stretch>
        </p:blipFill>
        <p:spPr bwMode="auto">
          <a:xfrm>
            <a:off x="1618129" y="2101617"/>
            <a:ext cx="5907741" cy="3523129"/>
          </a:xfrm>
          <a:prstGeom prst="rect">
            <a:avLst/>
          </a:prstGeom>
          <a:noFill/>
          <a:ln w="9525">
            <a:noFill/>
            <a:miter lim="800000"/>
            <a:headEnd/>
            <a:tailEnd/>
          </a:ln>
        </p:spPr>
      </p:pic>
    </p:spTree>
    <p:extLst>
      <p:ext uri="{BB962C8B-B14F-4D97-AF65-F5344CB8AC3E}">
        <p14:creationId xmlns:p14="http://schemas.microsoft.com/office/powerpoint/2010/main" val="505008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3.amazonaws.com/lyah/timb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226" y="3457757"/>
            <a:ext cx="2423895" cy="31006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Phương thức hủy bỏ</a:t>
            </a:r>
          </a:p>
        </p:txBody>
      </p:sp>
      <p:sp>
        <p:nvSpPr>
          <p:cNvPr id="3" name="Content Placeholder 2"/>
          <p:cNvSpPr>
            <a:spLocks noGrp="1"/>
          </p:cNvSpPr>
          <p:nvPr>
            <p:ph idx="1"/>
          </p:nvPr>
        </p:nvSpPr>
        <p:spPr>
          <a:xfrm>
            <a:off x="457200" y="1447800"/>
            <a:ext cx="8382000" cy="2743200"/>
          </a:xfrm>
        </p:spPr>
        <p:txBody>
          <a:bodyPr>
            <a:noAutofit/>
          </a:bodyPr>
          <a:lstStyle/>
          <a:p>
            <a:pPr algn="just">
              <a:lnSpc>
                <a:spcPct val="120000"/>
              </a:lnSpc>
              <a:spcBef>
                <a:spcPts val="0"/>
              </a:spcBef>
              <a:buFont typeface="Wingdings" pitchFamily="2" charset="2"/>
              <a:buChar char="v"/>
            </a:pPr>
            <a:r>
              <a:rPr lang="en-US" sz="2800">
                <a:solidFill>
                  <a:srgbClr val="0070C0"/>
                </a:solidFill>
                <a:latin typeface="Arial" pitchFamily="34" charset="0"/>
                <a:cs typeface="Arial" pitchFamily="34" charset="0"/>
              </a:rPr>
              <a:t>Phương thức hủy bỏ hay còn gọi là destructor, </a:t>
            </a:r>
            <a:r>
              <a:rPr lang="en-US" sz="2800">
                <a:solidFill>
                  <a:srgbClr val="0000FF"/>
                </a:solidFill>
                <a:latin typeface="Arial" pitchFamily="34" charset="0"/>
                <a:cs typeface="Arial" pitchFamily="34" charset="0"/>
              </a:rPr>
              <a:t>được gọi ngay trước khi một đối tượng bị thu hồi</a:t>
            </a:r>
            <a:r>
              <a:rPr lang="en-US" sz="2800">
                <a:latin typeface="Arial" pitchFamily="34" charset="0"/>
                <a:cs typeface="Arial" pitchFamily="34" charset="0"/>
              </a:rPr>
              <a:t>.</a:t>
            </a:r>
          </a:p>
          <a:p>
            <a:pPr algn="just">
              <a:lnSpc>
                <a:spcPct val="120000"/>
              </a:lnSpc>
              <a:spcBef>
                <a:spcPts val="0"/>
              </a:spcBef>
              <a:buFont typeface="Wingdings" pitchFamily="2" charset="2"/>
              <a:buChar char="v"/>
            </a:pPr>
            <a:r>
              <a:rPr lang="en-US" sz="2800">
                <a:solidFill>
                  <a:srgbClr val="0000FF"/>
                </a:solidFill>
                <a:latin typeface="Arial" pitchFamily="34" charset="0"/>
                <a:cs typeface="Arial" pitchFamily="34" charset="0"/>
              </a:rPr>
              <a:t>Destructor</a:t>
            </a:r>
            <a:r>
              <a:rPr lang="en-US" sz="2800">
                <a:latin typeface="Arial" pitchFamily="34" charset="0"/>
                <a:cs typeface="Arial" pitchFamily="34" charset="0"/>
              </a:rPr>
              <a:t> thường được dùng để </a:t>
            </a:r>
            <a:r>
              <a:rPr lang="en-US" sz="2800">
                <a:solidFill>
                  <a:srgbClr val="0000FF"/>
                </a:solidFill>
                <a:latin typeface="Arial" pitchFamily="34" charset="0"/>
                <a:cs typeface="Arial" pitchFamily="34" charset="0"/>
              </a:rPr>
              <a:t>thực hiện việc dọn dẹp</a:t>
            </a:r>
            <a:r>
              <a:rPr lang="en-US" sz="2800">
                <a:latin typeface="Arial" pitchFamily="34" charset="0"/>
                <a:cs typeface="Arial" pitchFamily="34" charset="0"/>
              </a:rPr>
              <a:t> cần thiết trước khi một đối tượng bị hủy.</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pic>
        <p:nvPicPr>
          <p:cNvPr id="6148" name="Picture 4" descr="http://www.stoimen.com/blog/wp-content/uploads/2011/11/destruc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733800"/>
            <a:ext cx="388316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6146"/>
                                        </p:tgtEl>
                                        <p:attrNameLst>
                                          <p:attrName>style.visibility</p:attrName>
                                        </p:attrNameLst>
                                      </p:cBhvr>
                                      <p:to>
                                        <p:strVal val="visible"/>
                                      </p:to>
                                    </p:set>
                                    <p:animEffect transition="in" filter="fade">
                                      <p:cBhvr>
                                        <p:cTn id="18" dur="500"/>
                                        <p:tgtEl>
                                          <p:spTgt spid="6146"/>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6148"/>
                                        </p:tgtEl>
                                        <p:attrNameLst>
                                          <p:attrName>style.visibility</p:attrName>
                                        </p:attrNameLst>
                                      </p:cBhvr>
                                      <p:to>
                                        <p:strVal val="visible"/>
                                      </p:to>
                                    </p:set>
                                    <p:animEffect transition="in" filter="fade">
                                      <p:cBhvr>
                                        <p:cTn id="22"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Phương thức hủy bỏ</a:t>
            </a: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20000"/>
              </a:lnSpc>
              <a:spcBef>
                <a:spcPts val="0"/>
              </a:spcBef>
              <a:buFont typeface="Wingdings" pitchFamily="2" charset="2"/>
              <a:buChar char="v"/>
            </a:pPr>
            <a:r>
              <a:rPr lang="en-US" sz="2800" dirty="0" err="1">
                <a:latin typeface="Arial" pitchFamily="34" charset="0"/>
                <a:cs typeface="Arial" pitchFamily="34" charset="0"/>
              </a:rPr>
              <a:t>Một</a:t>
            </a:r>
            <a:r>
              <a:rPr lang="en-US" sz="2800" dirty="0">
                <a:latin typeface="Arial" pitchFamily="34" charset="0"/>
                <a:cs typeface="Arial" pitchFamily="34" charset="0"/>
              </a:rPr>
              <a:t> </a:t>
            </a:r>
            <a:r>
              <a:rPr lang="en-US" sz="2800" dirty="0" err="1">
                <a:latin typeface="Arial" pitchFamily="34" charset="0"/>
                <a:cs typeface="Arial" pitchFamily="34" charset="0"/>
              </a:rPr>
              <a:t>lớp</a:t>
            </a:r>
            <a:r>
              <a:rPr lang="en-US" sz="2800" dirty="0">
                <a:latin typeface="Arial" pitchFamily="34" charset="0"/>
                <a:cs typeface="Arial" pitchFamily="34" charset="0"/>
              </a:rPr>
              <a:t> </a:t>
            </a:r>
            <a:r>
              <a:rPr lang="en-US" sz="2800" dirty="0" err="1">
                <a:latin typeface="Arial" pitchFamily="34" charset="0"/>
                <a:cs typeface="Arial" pitchFamily="34" charset="0"/>
              </a:rPr>
              <a:t>chỉ</a:t>
            </a:r>
            <a:r>
              <a:rPr lang="en-US" sz="2800" dirty="0">
                <a:latin typeface="Arial" pitchFamily="34" charset="0"/>
                <a:cs typeface="Arial" pitchFamily="34" charset="0"/>
              </a:rPr>
              <a:t> </a:t>
            </a:r>
            <a:r>
              <a:rPr lang="en-US" sz="2800" dirty="0" err="1">
                <a:latin typeface="Arial" pitchFamily="34" charset="0"/>
                <a:cs typeface="Arial" pitchFamily="34" charset="0"/>
              </a:rPr>
              <a:t>có</a:t>
            </a:r>
            <a:r>
              <a:rPr lang="en-US" sz="2800" dirty="0">
                <a:latin typeface="Arial" pitchFamily="34" charset="0"/>
                <a:cs typeface="Arial" pitchFamily="34" charset="0"/>
              </a:rPr>
              <a:t> </a:t>
            </a:r>
            <a:r>
              <a:rPr lang="en-US" sz="2800" dirty="0" err="1">
                <a:latin typeface="Arial" pitchFamily="34" charset="0"/>
                <a:cs typeface="Arial" pitchFamily="34" charset="0"/>
              </a:rPr>
              <a:t>duy</a:t>
            </a:r>
            <a:r>
              <a:rPr lang="en-US" sz="2800" dirty="0">
                <a:latin typeface="Arial" pitchFamily="34" charset="0"/>
                <a:cs typeface="Arial" pitchFamily="34" charset="0"/>
              </a:rPr>
              <a:t> </a:t>
            </a:r>
            <a:r>
              <a:rPr lang="en-US" sz="2800" dirty="0" err="1">
                <a:latin typeface="Arial" pitchFamily="34" charset="0"/>
                <a:cs typeface="Arial" pitchFamily="34" charset="0"/>
              </a:rPr>
              <a:t>nhất</a:t>
            </a:r>
            <a:r>
              <a:rPr lang="en-US" sz="2800" dirty="0">
                <a:latin typeface="Arial" pitchFamily="34" charset="0"/>
                <a:cs typeface="Arial" pitchFamily="34" charset="0"/>
              </a:rPr>
              <a:t> </a:t>
            </a:r>
            <a:r>
              <a:rPr lang="en-US" sz="2800" dirty="0" err="1">
                <a:latin typeface="Arial" pitchFamily="34" charset="0"/>
                <a:cs typeface="Arial" pitchFamily="34" charset="0"/>
              </a:rPr>
              <a:t>một</a:t>
            </a:r>
            <a:r>
              <a:rPr lang="en-US" sz="2800" dirty="0">
                <a:latin typeface="Arial" pitchFamily="34" charset="0"/>
                <a:cs typeface="Arial" pitchFamily="34" charset="0"/>
              </a:rPr>
              <a:t> </a:t>
            </a:r>
            <a:r>
              <a:rPr lang="en-US" sz="2800" dirty="0">
                <a:solidFill>
                  <a:srgbClr val="0066FF"/>
                </a:solidFill>
                <a:latin typeface="Arial" pitchFamily="34" charset="0"/>
                <a:cs typeface="Arial" pitchFamily="34" charset="0"/>
              </a:rPr>
              <a:t>Destructor</a:t>
            </a:r>
          </a:p>
          <a:p>
            <a:pPr algn="just">
              <a:lnSpc>
                <a:spcPct val="120000"/>
              </a:lnSpc>
              <a:spcBef>
                <a:spcPts val="0"/>
              </a:spcBef>
              <a:buFont typeface="Wingdings" pitchFamily="2" charset="2"/>
              <a:buChar char="v"/>
            </a:pPr>
            <a:r>
              <a:rPr lang="en-US" sz="2800" dirty="0" err="1">
                <a:latin typeface="Arial" pitchFamily="34" charset="0"/>
                <a:cs typeface="Arial" pitchFamily="34" charset="0"/>
              </a:rPr>
              <a:t>Cú</a:t>
            </a:r>
            <a:r>
              <a:rPr lang="en-US" sz="2800" dirty="0">
                <a:latin typeface="Arial" pitchFamily="34" charset="0"/>
                <a:cs typeface="Arial" pitchFamily="34" charset="0"/>
              </a:rPr>
              <a:t> </a:t>
            </a:r>
            <a:r>
              <a:rPr lang="en-US" sz="2800" dirty="0" err="1">
                <a:latin typeface="Arial" pitchFamily="34" charset="0"/>
                <a:cs typeface="Arial" pitchFamily="34" charset="0"/>
              </a:rPr>
              <a:t>pháp</a:t>
            </a:r>
            <a:r>
              <a:rPr lang="en-US" sz="2800" dirty="0">
                <a:latin typeface="Arial" pitchFamily="34" charset="0"/>
                <a:cs typeface="Arial" pitchFamily="34" charset="0"/>
              </a:rPr>
              <a:t>:</a:t>
            </a:r>
          </a:p>
          <a:p>
            <a:pPr lvl="1" algn="just">
              <a:lnSpc>
                <a:spcPct val="120000"/>
              </a:lnSpc>
              <a:spcBef>
                <a:spcPts val="0"/>
              </a:spcBef>
              <a:buFont typeface="Wingdings" pitchFamily="2" charset="2"/>
              <a:buChar char="v"/>
            </a:pPr>
            <a:r>
              <a:rPr lang="en-US" dirty="0" err="1">
                <a:latin typeface="Arial" pitchFamily="34" charset="0"/>
                <a:cs typeface="Arial" pitchFamily="34" charset="0"/>
              </a:rPr>
              <a:t>Phương</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a:solidFill>
                  <a:srgbClr val="0066FF"/>
                </a:solidFill>
                <a:latin typeface="Arial" pitchFamily="34" charset="0"/>
                <a:cs typeface="Arial" pitchFamily="34" charset="0"/>
              </a:rPr>
              <a:t>Destructor</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tên</a:t>
            </a:r>
            <a:r>
              <a:rPr lang="en-US" dirty="0">
                <a:latin typeface="Arial" pitchFamily="34" charset="0"/>
                <a:cs typeface="Arial" pitchFamily="34" charset="0"/>
              </a:rPr>
              <a:t> </a:t>
            </a:r>
            <a:r>
              <a:rPr lang="en-US" dirty="0" err="1">
                <a:latin typeface="Arial" pitchFamily="34" charset="0"/>
                <a:cs typeface="Arial" pitchFamily="34" charset="0"/>
              </a:rPr>
              <a:t>trùng</a:t>
            </a:r>
            <a:r>
              <a:rPr lang="en-US" dirty="0">
                <a:latin typeface="Arial" pitchFamily="34" charset="0"/>
                <a:cs typeface="Arial" pitchFamily="34" charset="0"/>
              </a:rPr>
              <a:t> </a:t>
            </a:r>
            <a:r>
              <a:rPr lang="en-US" dirty="0" err="1">
                <a:latin typeface="Arial" pitchFamily="34" charset="0"/>
                <a:cs typeface="Arial" pitchFamily="34" charset="0"/>
              </a:rPr>
              <a:t>tên</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tên</a:t>
            </a:r>
            <a:r>
              <a:rPr lang="en-US" dirty="0">
                <a:latin typeface="Arial" pitchFamily="34" charset="0"/>
                <a:cs typeface="Arial" pitchFamily="34" charset="0"/>
              </a:rPr>
              <a:t> </a:t>
            </a:r>
            <a:r>
              <a:rPr lang="en-US" dirty="0" err="1">
                <a:latin typeface="Arial" pitchFamily="34" charset="0"/>
                <a:cs typeface="Arial" pitchFamily="34" charset="0"/>
              </a:rPr>
              <a:t>lớp</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dấu</a:t>
            </a:r>
            <a:r>
              <a:rPr lang="en-US" dirty="0">
                <a:latin typeface="Arial" pitchFamily="34" charset="0"/>
                <a:cs typeface="Arial" pitchFamily="34" charset="0"/>
              </a:rPr>
              <a:t> </a:t>
            </a:r>
            <a:r>
              <a:rPr lang="en-US" dirty="0">
                <a:solidFill>
                  <a:srgbClr val="FF0303"/>
                </a:solidFill>
                <a:latin typeface="Arial" pitchFamily="34" charset="0"/>
                <a:cs typeface="Arial" pitchFamily="34" charset="0"/>
              </a:rPr>
              <a:t>~</a:t>
            </a:r>
            <a:r>
              <a:rPr lang="en-US" dirty="0">
                <a:latin typeface="Arial" pitchFamily="34" charset="0"/>
                <a:cs typeface="Arial" pitchFamily="34" charset="0"/>
              </a:rPr>
              <a:t> </a:t>
            </a:r>
            <a:r>
              <a:rPr lang="en-US" dirty="0" err="1">
                <a:latin typeface="Arial" pitchFamily="34" charset="0"/>
                <a:cs typeface="Arial" pitchFamily="34" charset="0"/>
              </a:rPr>
              <a:t>đặt</a:t>
            </a:r>
            <a:r>
              <a:rPr lang="en-US" dirty="0">
                <a:latin typeface="Arial" pitchFamily="34" charset="0"/>
                <a:cs typeface="Arial" pitchFamily="34" charset="0"/>
              </a:rPr>
              <a:t> </a:t>
            </a:r>
            <a:r>
              <a:rPr lang="en-US" dirty="0" err="1">
                <a:latin typeface="Arial" pitchFamily="34" charset="0"/>
                <a:cs typeface="Arial" pitchFamily="34" charset="0"/>
              </a:rPr>
              <a:t>trước</a:t>
            </a:r>
            <a:endParaRPr lang="en-US" dirty="0">
              <a:latin typeface="Arial" pitchFamily="34" charset="0"/>
              <a:cs typeface="Arial" pitchFamily="34" charset="0"/>
            </a:endParaRPr>
          </a:p>
          <a:p>
            <a:pPr lvl="1" algn="just">
              <a:lnSpc>
                <a:spcPct val="120000"/>
              </a:lnSpc>
              <a:spcBef>
                <a:spcPts val="0"/>
              </a:spcBef>
              <a:buFont typeface="Wingdings" pitchFamily="2" charset="2"/>
              <a:buChar char="v"/>
            </a:pP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giá</a:t>
            </a:r>
            <a:r>
              <a:rPr lang="en-US" dirty="0">
                <a:latin typeface="Arial" pitchFamily="34" charset="0"/>
                <a:cs typeface="Arial" pitchFamily="34" charset="0"/>
              </a:rPr>
              <a:t> </a:t>
            </a:r>
            <a:r>
              <a:rPr lang="en-US" dirty="0" err="1">
                <a:latin typeface="Arial" pitchFamily="34" charset="0"/>
                <a:cs typeface="Arial" pitchFamily="34" charset="0"/>
              </a:rPr>
              <a:t>trị</a:t>
            </a:r>
            <a:r>
              <a:rPr lang="en-US" dirty="0">
                <a:latin typeface="Arial" pitchFamily="34" charset="0"/>
                <a:cs typeface="Arial" pitchFamily="34" charset="0"/>
              </a:rPr>
              <a:t> </a:t>
            </a:r>
            <a:r>
              <a:rPr lang="en-US" dirty="0" err="1">
                <a:latin typeface="Arial" pitchFamily="34" charset="0"/>
                <a:cs typeface="Arial" pitchFamily="34" charset="0"/>
              </a:rPr>
              <a:t>trả</a:t>
            </a:r>
            <a:r>
              <a:rPr lang="en-US" dirty="0">
                <a:latin typeface="Arial" pitchFamily="34" charset="0"/>
                <a:cs typeface="Arial" pitchFamily="34" charset="0"/>
              </a:rPr>
              <a:t> </a:t>
            </a:r>
            <a:r>
              <a:rPr lang="en-US" dirty="0" err="1">
                <a:latin typeface="Arial" pitchFamily="34" charset="0"/>
                <a:cs typeface="Arial" pitchFamily="34" charset="0"/>
              </a:rPr>
              <a:t>về</a:t>
            </a:r>
            <a:endParaRPr lang="en-US" dirty="0">
              <a:latin typeface="Arial" pitchFamily="34" charset="0"/>
              <a:cs typeface="Arial" pitchFamily="34" charset="0"/>
            </a:endParaRPr>
          </a:p>
          <a:p>
            <a:pPr algn="just">
              <a:lnSpc>
                <a:spcPct val="120000"/>
              </a:lnSpc>
              <a:spcBef>
                <a:spcPts val="0"/>
              </a:spcBef>
              <a:buFont typeface="Wingdings" pitchFamily="2" charset="2"/>
              <a:buChar char="v"/>
            </a:pPr>
            <a:r>
              <a:rPr lang="vi-VN" sz="2800" dirty="0" err="1">
                <a:latin typeface="Arial" pitchFamily="34" charset="0"/>
                <a:cs typeface="Arial" pitchFamily="34" charset="0"/>
              </a:rPr>
              <a:t>Được</a:t>
            </a:r>
            <a:r>
              <a:rPr lang="vi-VN" sz="2800" dirty="0">
                <a:latin typeface="Arial" pitchFamily="34" charset="0"/>
                <a:cs typeface="Arial" pitchFamily="34" charset="0"/>
              </a:rPr>
              <a:t> </a:t>
            </a:r>
            <a:r>
              <a:rPr lang="vi-VN" sz="2800" dirty="0" err="1">
                <a:solidFill>
                  <a:srgbClr val="FF3300"/>
                </a:solidFill>
                <a:latin typeface="Arial" pitchFamily="34" charset="0"/>
                <a:cs typeface="Arial" pitchFamily="34" charset="0"/>
              </a:rPr>
              <a:t>tự</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động</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gọi</a:t>
            </a:r>
            <a:r>
              <a:rPr lang="vi-VN" sz="2800" dirty="0">
                <a:solidFill>
                  <a:srgbClr val="FF3300"/>
                </a:solidFill>
                <a:latin typeface="Arial" pitchFamily="34" charset="0"/>
                <a:cs typeface="Arial" pitchFamily="34" charset="0"/>
              </a:rPr>
              <a:t> </a:t>
            </a:r>
            <a:r>
              <a:rPr lang="vi-VN" sz="2800" dirty="0" err="1">
                <a:latin typeface="Arial" pitchFamily="34" charset="0"/>
                <a:cs typeface="Arial" pitchFamily="34" charset="0"/>
              </a:rPr>
              <a:t>thực</a:t>
            </a:r>
            <a:r>
              <a:rPr lang="vi-VN" sz="2800" dirty="0">
                <a:latin typeface="Arial" pitchFamily="34" charset="0"/>
                <a:cs typeface="Arial" pitchFamily="34" charset="0"/>
              </a:rPr>
              <a:t> </a:t>
            </a:r>
            <a:r>
              <a:rPr lang="vi-VN" sz="2800" dirty="0" err="1">
                <a:latin typeface="Arial" pitchFamily="34" charset="0"/>
                <a:cs typeface="Arial" pitchFamily="34" charset="0"/>
              </a:rPr>
              <a:t>hiện</a:t>
            </a:r>
            <a:r>
              <a:rPr lang="vi-VN" sz="2800" dirty="0">
                <a:latin typeface="Arial" pitchFamily="34" charset="0"/>
                <a:cs typeface="Arial" pitchFamily="34" charset="0"/>
              </a:rPr>
              <a:t> khi </a:t>
            </a:r>
            <a:r>
              <a:rPr lang="vi-VN" sz="2800" dirty="0" err="1">
                <a:latin typeface="Arial" pitchFamily="34" charset="0"/>
                <a:cs typeface="Arial" pitchFamily="34" charset="0"/>
              </a:rPr>
              <a:t>đối</a:t>
            </a:r>
            <a:r>
              <a:rPr lang="vi-VN" sz="2800" dirty="0">
                <a:latin typeface="Arial" pitchFamily="34" charset="0"/>
                <a:cs typeface="Arial" pitchFamily="34" charset="0"/>
              </a:rPr>
              <a:t> </a:t>
            </a:r>
            <a:r>
              <a:rPr lang="vi-VN" sz="2800" dirty="0" err="1">
                <a:latin typeface="Arial" pitchFamily="34" charset="0"/>
                <a:cs typeface="Arial" pitchFamily="34" charset="0"/>
              </a:rPr>
              <a:t>tượng</a:t>
            </a:r>
            <a:r>
              <a:rPr lang="vi-VN" sz="2800" dirty="0">
                <a:latin typeface="Arial" pitchFamily="34" charset="0"/>
                <a:cs typeface="Arial" pitchFamily="34" charset="0"/>
              </a:rPr>
              <a:t> </a:t>
            </a:r>
            <a:r>
              <a:rPr lang="vi-VN" sz="2800" dirty="0" err="1">
                <a:latin typeface="Arial" pitchFamily="34" charset="0"/>
                <a:cs typeface="Arial" pitchFamily="34" charset="0"/>
              </a:rPr>
              <a:t>hết</a:t>
            </a:r>
            <a:r>
              <a:rPr lang="vi-VN" sz="2800" dirty="0">
                <a:latin typeface="Arial" pitchFamily="34" charset="0"/>
                <a:cs typeface="Arial" pitchFamily="34" charset="0"/>
              </a:rPr>
              <a:t> </a:t>
            </a:r>
            <a:r>
              <a:rPr lang="vi-VN" sz="2800" dirty="0" err="1">
                <a:latin typeface="Arial" pitchFamily="34" charset="0"/>
                <a:cs typeface="Arial" pitchFamily="34" charset="0"/>
              </a:rPr>
              <a:t>phạm</a:t>
            </a:r>
            <a:r>
              <a:rPr lang="vi-VN" sz="2800" dirty="0">
                <a:latin typeface="Arial" pitchFamily="34" charset="0"/>
                <a:cs typeface="Arial" pitchFamily="34" charset="0"/>
              </a:rPr>
              <a:t> vi </a:t>
            </a:r>
            <a:r>
              <a:rPr lang="vi-VN" sz="2800" dirty="0" err="1">
                <a:latin typeface="Arial" pitchFamily="34" charset="0"/>
                <a:cs typeface="Arial" pitchFamily="34" charset="0"/>
              </a:rPr>
              <a:t>sử</a:t>
            </a:r>
            <a:r>
              <a:rPr lang="vi-VN" sz="2800" dirty="0">
                <a:latin typeface="Arial" pitchFamily="34" charset="0"/>
                <a:cs typeface="Arial" pitchFamily="34" charset="0"/>
              </a:rPr>
              <a:t> </a:t>
            </a:r>
            <a:r>
              <a:rPr lang="vi-VN" sz="2800" dirty="0" err="1">
                <a:latin typeface="Arial" pitchFamily="34" charset="0"/>
                <a:cs typeface="Arial" pitchFamily="34" charset="0"/>
              </a:rPr>
              <a:t>dụng</a:t>
            </a:r>
            <a:r>
              <a:rPr lang="vi-VN" sz="2800" dirty="0">
                <a:latin typeface="Arial" pitchFamily="34" charset="0"/>
                <a:cs typeface="Arial" pitchFamily="34" charset="0"/>
              </a:rPr>
              <a:t>.</a:t>
            </a:r>
            <a:endParaRPr lang="en-US" sz="2800" dirty="0">
              <a:latin typeface="Arial" pitchFamily="34" charset="0"/>
              <a:cs typeface="Arial" pitchFamily="34" charset="0"/>
            </a:endParaRPr>
          </a:p>
          <a:p>
            <a:pPr algn="just">
              <a:lnSpc>
                <a:spcPct val="120000"/>
              </a:lnSpc>
              <a:spcBef>
                <a:spcPts val="0"/>
              </a:spcBef>
              <a:buFont typeface="Wingdings" pitchFamily="2" charset="2"/>
              <a:buChar char="v"/>
            </a:pPr>
            <a:r>
              <a:rPr lang="en-US" sz="2800" dirty="0">
                <a:latin typeface="Arial" pitchFamily="34" charset="0"/>
                <a:cs typeface="Arial" pitchFamily="34" charset="0"/>
              </a:rPr>
              <a:t>Destructor </a:t>
            </a:r>
            <a:r>
              <a:rPr lang="en-US" sz="2800" dirty="0" err="1">
                <a:latin typeface="Arial" pitchFamily="34" charset="0"/>
                <a:cs typeface="Arial" pitchFamily="34" charset="0"/>
              </a:rPr>
              <a:t>phải</a:t>
            </a:r>
            <a:r>
              <a:rPr lang="en-US" sz="2800" dirty="0">
                <a:latin typeface="Arial" pitchFamily="34" charset="0"/>
                <a:cs typeface="Arial" pitchFamily="34" charset="0"/>
              </a:rPr>
              <a:t> </a:t>
            </a:r>
            <a:r>
              <a:rPr lang="en-US" sz="2800" dirty="0" err="1">
                <a:latin typeface="Arial" pitchFamily="34" charset="0"/>
                <a:cs typeface="Arial" pitchFamily="34" charset="0"/>
              </a:rPr>
              <a:t>có</a:t>
            </a:r>
            <a:r>
              <a:rPr lang="en-US" sz="2800" dirty="0">
                <a:latin typeface="Arial" pitchFamily="34" charset="0"/>
                <a:cs typeface="Arial" pitchFamily="34" charset="0"/>
              </a:rPr>
              <a:t> </a:t>
            </a:r>
            <a:r>
              <a:rPr lang="en-US" sz="2800" dirty="0" err="1">
                <a:latin typeface="Arial" pitchFamily="34" charset="0"/>
                <a:cs typeface="Arial" pitchFamily="34" charset="0"/>
              </a:rPr>
              <a:t>thuộc</a:t>
            </a:r>
            <a:r>
              <a:rPr lang="en-US" sz="2800" dirty="0">
                <a:latin typeface="Arial" pitchFamily="34" charset="0"/>
                <a:cs typeface="Arial" pitchFamily="34" charset="0"/>
              </a:rPr>
              <a:t> </a:t>
            </a:r>
            <a:r>
              <a:rPr lang="en-US" sz="2800" dirty="0" err="1">
                <a:latin typeface="Arial" pitchFamily="34" charset="0"/>
                <a:cs typeface="Arial" pitchFamily="34" charset="0"/>
              </a:rPr>
              <a:t>tính</a:t>
            </a:r>
            <a:r>
              <a:rPr lang="en-US" sz="2800" dirty="0">
                <a:latin typeface="Arial" pitchFamily="34" charset="0"/>
                <a:cs typeface="Arial" pitchFamily="34" charset="0"/>
              </a:rPr>
              <a:t> </a:t>
            </a:r>
            <a:r>
              <a:rPr lang="en-US" sz="2800" dirty="0">
                <a:solidFill>
                  <a:srgbClr val="FF0303"/>
                </a:solidFill>
                <a:latin typeface="Arial" pitchFamily="34" charset="0"/>
                <a:cs typeface="Arial" pitchFamily="34" charset="0"/>
              </a:rPr>
              <a:t>public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Tree>
    <p:extLst>
      <p:ext uri="{BB962C8B-B14F-4D97-AF65-F5344CB8AC3E}">
        <p14:creationId xmlns:p14="http://schemas.microsoft.com/office/powerpoint/2010/main" val="307169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
        <p:nvSpPr>
          <p:cNvPr id="8" name="Rectangle 2"/>
          <p:cNvSpPr>
            <a:spLocks noChangeArrowheads="1"/>
          </p:cNvSpPr>
          <p:nvPr/>
        </p:nvSpPr>
        <p:spPr bwMode="auto">
          <a:xfrm>
            <a:off x="457200" y="1447800"/>
            <a:ext cx="8305800" cy="5029200"/>
          </a:xfrm>
          <a:prstGeom prst="rect">
            <a:avLst/>
          </a:prstGeom>
          <a:solidFill>
            <a:srgbClr val="CCFFFF"/>
          </a:solidFill>
          <a:ln w="9525">
            <a:noFill/>
            <a:miter lim="800000"/>
            <a:headEnd/>
            <a:tailEnd/>
          </a:ln>
        </p:spPr>
        <p:txBody>
          <a:bodyPr/>
          <a:lstStyle/>
          <a:p>
            <a:pPr marL="342900" indent="-342900">
              <a:lnSpc>
                <a:spcPct val="115000"/>
              </a:lnSpc>
              <a:spcBef>
                <a:spcPct val="20000"/>
              </a:spcBef>
              <a:buFont typeface="Wingdings" pitchFamily="2" charset="2"/>
              <a:buNone/>
            </a:pPr>
            <a:r>
              <a:rPr lang="en-US" sz="2400" b="0">
                <a:solidFill>
                  <a:srgbClr val="0000FF"/>
                </a:solidFill>
              </a:rPr>
              <a:t>class</a:t>
            </a:r>
            <a:r>
              <a:rPr lang="en-US" sz="2400" b="0">
                <a:solidFill>
                  <a:srgbClr val="000000"/>
                </a:solidFill>
              </a:rPr>
              <a:t> vector{</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n;  	//số chiều</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float</a:t>
            </a:r>
            <a:r>
              <a:rPr lang="en-US" sz="2400" b="0">
                <a:solidFill>
                  <a:srgbClr val="000000"/>
                </a:solidFill>
              </a:rPr>
              <a:t> *v;   	//vùng nhớ tọa độ</a:t>
            </a:r>
          </a:p>
          <a:p>
            <a:pPr marL="342900" indent="-342900">
              <a:lnSpc>
                <a:spcPct val="115000"/>
              </a:lnSpc>
              <a:spcBef>
                <a:spcPct val="20000"/>
              </a:spcBef>
              <a:buFont typeface="Wingdings" pitchFamily="2" charset="2"/>
              <a:buNone/>
            </a:pPr>
            <a:r>
              <a:rPr lang="en-US" sz="2400" b="0">
                <a:solidFill>
                  <a:srgbClr val="0000FF"/>
                </a:solidFill>
              </a:rPr>
              <a:t>public:</a:t>
            </a:r>
          </a:p>
          <a:p>
            <a:pPr marL="342900" indent="-342900">
              <a:lnSpc>
                <a:spcPct val="115000"/>
              </a:lnSpc>
              <a:spcBef>
                <a:spcPct val="20000"/>
              </a:spcBef>
              <a:buFont typeface="Wingdings" pitchFamily="2" charset="2"/>
              <a:buNone/>
            </a:pPr>
            <a:r>
              <a:rPr lang="en-US" sz="2400" b="0">
                <a:solidFill>
                  <a:srgbClr val="000000"/>
                </a:solidFill>
              </a:rPr>
              <a:t>	vector(); 	//Hàm thiết lập không tham số</a:t>
            </a:r>
          </a:p>
          <a:p>
            <a:pPr marL="342900" indent="-342900">
              <a:lnSpc>
                <a:spcPct val="115000"/>
              </a:lnSpc>
              <a:spcBef>
                <a:spcPct val="20000"/>
              </a:spcBef>
              <a:buFont typeface="Wingdings" pitchFamily="2" charset="2"/>
              <a:buNone/>
            </a:pPr>
            <a:r>
              <a:rPr lang="en-US" sz="2400" b="0">
                <a:solidFill>
                  <a:srgbClr val="000000"/>
                </a:solidFill>
              </a:rPr>
              <a:t>	vector(</a:t>
            </a:r>
            <a:r>
              <a:rPr lang="en-US" sz="2400" b="0">
                <a:solidFill>
                  <a:srgbClr val="0000FF"/>
                </a:solidFill>
              </a:rPr>
              <a:t>int </a:t>
            </a:r>
            <a:r>
              <a:rPr lang="en-US" sz="2400" b="0">
                <a:solidFill>
                  <a:srgbClr val="000000"/>
                </a:solidFill>
              </a:rPr>
              <a:t>size); //Hàm thiết lập một tham số</a:t>
            </a:r>
          </a:p>
          <a:p>
            <a:pPr marL="342900" indent="-342900">
              <a:lnSpc>
                <a:spcPct val="115000"/>
              </a:lnSpc>
              <a:spcBef>
                <a:spcPct val="20000"/>
              </a:spcBef>
              <a:buFont typeface="Wingdings" pitchFamily="2" charset="2"/>
              <a:buNone/>
            </a:pPr>
            <a:r>
              <a:rPr lang="en-US" sz="2400" b="0">
                <a:solidFill>
                  <a:srgbClr val="000000"/>
                </a:solidFill>
              </a:rPr>
              <a:t>	vector(</a:t>
            </a:r>
            <a:r>
              <a:rPr lang="en-US" sz="2400" b="0">
                <a:solidFill>
                  <a:srgbClr val="0000FF"/>
                </a:solidFill>
              </a:rPr>
              <a:t>int </a:t>
            </a:r>
            <a:r>
              <a:rPr lang="en-US" sz="2400" b="0">
                <a:solidFill>
                  <a:srgbClr val="000000"/>
                </a:solidFill>
              </a:rPr>
              <a:t>size, </a:t>
            </a:r>
            <a:r>
              <a:rPr lang="en-US" sz="2400" b="0">
                <a:solidFill>
                  <a:srgbClr val="0000FF"/>
                </a:solidFill>
              </a:rPr>
              <a:t>float</a:t>
            </a:r>
            <a:r>
              <a:rPr lang="en-US" sz="2400" b="0">
                <a:solidFill>
                  <a:srgbClr val="000000"/>
                </a:solidFill>
              </a:rPr>
              <a:t> *a);</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303"/>
                </a:solidFill>
              </a:rPr>
              <a:t>~vector();	//Hàm hủy bỏ, luôn luôn không có tham số</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display();</a:t>
            </a:r>
          </a:p>
          <a:p>
            <a:pPr marL="342900" indent="-342900">
              <a:lnSpc>
                <a:spcPct val="11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cis1.towson.edu/%7Ecssecinj/wp-content/uploads/encapsul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716968"/>
            <a:ext cx="4591050" cy="28424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Thao tác với dữ liệu private</a:t>
            </a:r>
          </a:p>
        </p:txBody>
      </p:sp>
      <p:sp>
        <p:nvSpPr>
          <p:cNvPr id="3" name="Content Placeholder 2"/>
          <p:cNvSpPr>
            <a:spLocks noGrp="1"/>
          </p:cNvSpPr>
          <p:nvPr>
            <p:ph idx="1"/>
          </p:nvPr>
        </p:nvSpPr>
        <p:spPr>
          <a:xfrm>
            <a:off x="457200" y="1447800"/>
            <a:ext cx="8382000" cy="4953000"/>
          </a:xfrm>
        </p:spPr>
        <p:txBody>
          <a:bodyPr>
            <a:noAutofit/>
          </a:bodyPr>
          <a:lstStyle/>
          <a:p>
            <a:pPr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Khi muốn </a:t>
            </a:r>
            <a:r>
              <a:rPr lang="vi-VN" sz="2800">
                <a:solidFill>
                  <a:srgbClr val="FF3300"/>
                </a:solidFill>
                <a:latin typeface="Arial" pitchFamily="34" charset="0"/>
                <a:cs typeface="Arial" pitchFamily="34" charset="0"/>
              </a:rPr>
              <a:t>truy xuất dữ liệu private </a:t>
            </a:r>
            <a:r>
              <a:rPr lang="vi-VN" sz="2800">
                <a:latin typeface="Arial" pitchFamily="34" charset="0"/>
                <a:cs typeface="Arial" pitchFamily="34" charset="0"/>
              </a:rPr>
              <a:t>từ các đối tượng thì phải làm thế nào?</a:t>
            </a:r>
            <a:endParaRPr lang="en-US" sz="2800">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latin typeface="Arial" pitchFamily="34" charset="0"/>
                <a:cs typeface="Arial" pitchFamily="34" charset="0"/>
              </a:rPr>
              <a:t>Khi muốn </a:t>
            </a:r>
            <a:r>
              <a:rPr lang="en-US" sz="2800">
                <a:solidFill>
                  <a:srgbClr val="0066FF"/>
                </a:solidFill>
                <a:latin typeface="Arial" pitchFamily="34" charset="0"/>
                <a:cs typeface="Arial" pitchFamily="34" charset="0"/>
              </a:rPr>
              <a:t>cập nhật</a:t>
            </a:r>
            <a:r>
              <a:rPr lang="vi-VN" sz="2800">
                <a:solidFill>
                  <a:srgbClr val="0066FF"/>
                </a:solidFill>
                <a:latin typeface="Arial" pitchFamily="34" charset="0"/>
                <a:cs typeface="Arial" pitchFamily="34" charset="0"/>
              </a:rPr>
              <a:t> dữ liệu private </a:t>
            </a:r>
            <a:r>
              <a:rPr lang="vi-VN" sz="2800">
                <a:latin typeface="Arial" pitchFamily="34" charset="0"/>
                <a:cs typeface="Arial" pitchFamily="34" charset="0"/>
              </a:rPr>
              <a:t>từ các đối tượng thì phải làm thế nào?</a:t>
            </a:r>
            <a:endParaRPr lang="en-US" sz="2800">
              <a:solidFill>
                <a:srgbClr val="0000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Tree>
    <p:extLst>
      <p:ext uri="{BB962C8B-B14F-4D97-AF65-F5344CB8AC3E}">
        <p14:creationId xmlns:p14="http://schemas.microsoft.com/office/powerpoint/2010/main" val="1029817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a:t>
            </a:r>
            <a:r>
              <a:rPr lang="vi-VN" b="1">
                <a:effectLst>
                  <a:outerShdw blurRad="38100" dist="38100" dir="2700000" algn="tl">
                    <a:srgbClr val="000000">
                      <a:alpha val="43137"/>
                    </a:srgbClr>
                  </a:outerShdw>
                </a:effectLst>
                <a:latin typeface="Arial" pitchFamily="34" charset="0"/>
                <a:cs typeface="Arial" pitchFamily="34" charset="0"/>
              </a:rPr>
              <a:t>hương thức Truy vấn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Autofit/>
          </a:bodyPr>
          <a:lstStyle/>
          <a:p>
            <a:pPr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Có nhiều loại câu hỏi truy vấn có thể:</a:t>
            </a:r>
          </a:p>
          <a:p>
            <a:pPr lvl="1" algn="just">
              <a:lnSpc>
                <a:spcPct val="130000"/>
              </a:lnSpc>
              <a:spcBef>
                <a:spcPts val="300"/>
              </a:spcBef>
              <a:spcAft>
                <a:spcPts val="300"/>
              </a:spcAft>
              <a:buFont typeface="Wingdings" pitchFamily="2" charset="2"/>
              <a:buChar char="§"/>
            </a:pPr>
            <a:r>
              <a:rPr lang="en-US" sz="2400">
                <a:latin typeface="Arial" pitchFamily="34" charset="0"/>
                <a:cs typeface="Arial" pitchFamily="34" charset="0"/>
              </a:rPr>
              <a:t>Truy vấn đơn giản (“giá trị của x là bao nhiêu?”)</a:t>
            </a:r>
          </a:p>
          <a:p>
            <a:pPr lvl="1" algn="just">
              <a:lnSpc>
                <a:spcPct val="130000"/>
              </a:lnSpc>
              <a:spcBef>
                <a:spcPts val="300"/>
              </a:spcBef>
              <a:spcAft>
                <a:spcPts val="300"/>
              </a:spcAft>
              <a:buFont typeface="Wingdings" pitchFamily="2" charset="2"/>
              <a:buChar char="§"/>
            </a:pPr>
            <a:r>
              <a:rPr lang="en-US" sz="2400">
                <a:latin typeface="Arial" pitchFamily="34" charset="0"/>
                <a:cs typeface="Arial" pitchFamily="34" charset="0"/>
              </a:rPr>
              <a:t>Truy vấn điều kiện (“thành viên x có &gt; 10 không?”)</a:t>
            </a:r>
          </a:p>
          <a:p>
            <a:pPr lvl="1" algn="just">
              <a:lnSpc>
                <a:spcPct val="130000"/>
              </a:lnSpc>
              <a:spcBef>
                <a:spcPts val="300"/>
              </a:spcBef>
              <a:spcAft>
                <a:spcPts val="300"/>
              </a:spcAft>
              <a:buFont typeface="Wingdings" pitchFamily="2" charset="2"/>
              <a:buChar char="§"/>
            </a:pPr>
            <a:r>
              <a:rPr lang="en-US" sz="2400">
                <a:latin typeface="Arial" pitchFamily="34" charset="0"/>
                <a:cs typeface="Arial" pitchFamily="34" charset="0"/>
              </a:rPr>
              <a:t>Truy vấn dẫn xuất (“tổng giá trị của các thành viên x và y là bao nhiêu?”)</a:t>
            </a:r>
          </a:p>
          <a:p>
            <a:pPr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Đặc điểm quan trọng của phương thức truy vấn là nó </a:t>
            </a:r>
            <a:r>
              <a:rPr lang="en-US" sz="2800">
                <a:solidFill>
                  <a:srgbClr val="0000FF"/>
                </a:solidFill>
                <a:latin typeface="Arial" pitchFamily="34" charset="0"/>
                <a:cs typeface="Arial" pitchFamily="34" charset="0"/>
              </a:rPr>
              <a:t>không nên thay đổi trạng thái hiện tại của đối 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Tree>
    <p:extLst>
      <p:ext uri="{BB962C8B-B14F-4D97-AF65-F5344CB8AC3E}">
        <p14:creationId xmlns:p14="http://schemas.microsoft.com/office/powerpoint/2010/main" val="4519643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a:t>
            </a:r>
            <a:r>
              <a:rPr lang="vi-VN" b="1">
                <a:effectLst>
                  <a:outerShdw blurRad="38100" dist="38100" dir="2700000" algn="tl">
                    <a:srgbClr val="000000">
                      <a:alpha val="43137"/>
                    </a:srgbClr>
                  </a:outerShdw>
                </a:effectLst>
                <a:latin typeface="Arial" pitchFamily="34" charset="0"/>
                <a:cs typeface="Arial" pitchFamily="34" charset="0"/>
              </a:rPr>
              <a:t>hương thức Truy vấn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Đối với các truy vấn đơn giản, quy ước đặt tên phương thức như sau: </a:t>
            </a:r>
            <a:r>
              <a:rPr lang="en-US" sz="2800">
                <a:solidFill>
                  <a:srgbClr val="0066FF"/>
                </a:solidFill>
                <a:latin typeface="Arial" pitchFamily="34" charset="0"/>
                <a:cs typeface="Arial" pitchFamily="34" charset="0"/>
              </a:rPr>
              <a:t>Tiền tố “get”</a:t>
            </a:r>
            <a:r>
              <a:rPr lang="en-US" sz="2800">
                <a:latin typeface="Arial" pitchFamily="34" charset="0"/>
                <a:cs typeface="Arial" pitchFamily="34" charset="0"/>
              </a:rPr>
              <a:t>, tiếp theo là </a:t>
            </a:r>
            <a:r>
              <a:rPr lang="en-US" sz="2800">
                <a:solidFill>
                  <a:srgbClr val="0066FF"/>
                </a:solidFill>
                <a:latin typeface="Arial" pitchFamily="34" charset="0"/>
                <a:cs typeface="Arial" pitchFamily="34" charset="0"/>
              </a:rPr>
              <a:t>tên của thành viên </a:t>
            </a:r>
            <a:r>
              <a:rPr lang="en-US" sz="2800">
                <a:latin typeface="Arial" pitchFamily="34" charset="0"/>
                <a:cs typeface="Arial" pitchFamily="34" charset="0"/>
              </a:rPr>
              <a:t>cần truy vấn</a:t>
            </a:r>
          </a:p>
          <a:p>
            <a:pPr lvl="1" algn="just">
              <a:lnSpc>
                <a:spcPct val="130000"/>
              </a:lnSpc>
              <a:spcBef>
                <a:spcPts val="300"/>
              </a:spcBef>
              <a:spcAft>
                <a:spcPts val="300"/>
              </a:spcAft>
              <a:buFont typeface="Wingdings" pitchFamily="2" charset="2"/>
              <a:buChar char="§"/>
            </a:pPr>
            <a:r>
              <a:rPr lang="en-US" sz="2400">
                <a:solidFill>
                  <a:srgbClr val="0000FF"/>
                </a:solidFill>
                <a:latin typeface="Arial" pitchFamily="34" charset="0"/>
                <a:cs typeface="Arial" pitchFamily="34" charset="0"/>
              </a:rPr>
              <a:t>int </a:t>
            </a:r>
            <a:r>
              <a:rPr lang="en-US" sz="2400">
                <a:latin typeface="Arial" pitchFamily="34" charset="0"/>
                <a:cs typeface="Arial" pitchFamily="34" charset="0"/>
              </a:rPr>
              <a:t>getX();</a:t>
            </a:r>
          </a:p>
          <a:p>
            <a:pPr lvl="1" algn="just">
              <a:lnSpc>
                <a:spcPct val="130000"/>
              </a:lnSpc>
              <a:spcBef>
                <a:spcPts val="300"/>
              </a:spcBef>
              <a:spcAft>
                <a:spcPts val="300"/>
              </a:spcAft>
              <a:buFont typeface="Wingdings" pitchFamily="2" charset="2"/>
              <a:buChar char="§"/>
            </a:pPr>
            <a:r>
              <a:rPr lang="en-US" sz="2400">
                <a:solidFill>
                  <a:srgbClr val="0000FF"/>
                </a:solidFill>
                <a:latin typeface="Arial" pitchFamily="34" charset="0"/>
                <a:cs typeface="Arial" pitchFamily="34" charset="0"/>
              </a:rPr>
              <a:t>int </a:t>
            </a:r>
            <a:r>
              <a:rPr lang="en-US" sz="2400">
                <a:latin typeface="Arial" pitchFamily="34" charset="0"/>
                <a:cs typeface="Arial" pitchFamily="34" charset="0"/>
              </a:rPr>
              <a:t>getSize();</a:t>
            </a:r>
          </a:p>
          <a:p>
            <a:pPr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Các loại truy vấn khác nên có tên có tính mô tả</a:t>
            </a:r>
          </a:p>
          <a:p>
            <a:pPr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Truy vấn điều kiện nên có </a:t>
            </a:r>
            <a:r>
              <a:rPr lang="en-US" sz="2800">
                <a:solidFill>
                  <a:srgbClr val="0066FF"/>
                </a:solidFill>
                <a:latin typeface="Arial" pitchFamily="34" charset="0"/>
                <a:cs typeface="Arial" pitchFamily="34" charset="0"/>
              </a:rPr>
              <a:t>tiền tố “is”</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Tree>
    <p:extLst>
      <p:ext uri="{BB962C8B-B14F-4D97-AF65-F5344CB8AC3E}">
        <p14:creationId xmlns:p14="http://schemas.microsoft.com/office/powerpoint/2010/main" val="10298173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a:t>
            </a:r>
            <a:r>
              <a:rPr lang="vi-VN" b="1">
                <a:effectLst>
                  <a:outerShdw blurRad="38100" dist="38100" dir="2700000" algn="tl">
                    <a:srgbClr val="000000">
                      <a:alpha val="43137"/>
                    </a:srgbClr>
                  </a:outerShdw>
                </a:effectLst>
                <a:latin typeface="Arial" pitchFamily="34" charset="0"/>
                <a:cs typeface="Arial" pitchFamily="34" charset="0"/>
              </a:rPr>
              <a:t>hương thức Cập nhật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T</a:t>
            </a:r>
            <a:r>
              <a:rPr lang="vi-VN" sz="2800">
                <a:solidFill>
                  <a:schemeClr val="tx1">
                    <a:lumMod val="95000"/>
                    <a:lumOff val="5000"/>
                  </a:schemeClr>
                </a:solidFill>
                <a:latin typeface="Arial" pitchFamily="34" charset="0"/>
                <a:cs typeface="Arial" pitchFamily="34" charset="0"/>
              </a:rPr>
              <a:t>hường </a:t>
            </a:r>
            <a:r>
              <a:rPr lang="en-US" sz="2800">
                <a:solidFill>
                  <a:schemeClr val="tx1">
                    <a:lumMod val="95000"/>
                    <a:lumOff val="5000"/>
                  </a:schemeClr>
                </a:solidFill>
                <a:latin typeface="Arial" pitchFamily="34" charset="0"/>
                <a:cs typeface="Arial" pitchFamily="34" charset="0"/>
              </a:rPr>
              <a:t>để </a:t>
            </a:r>
            <a:r>
              <a:rPr lang="vi-VN" sz="2800">
                <a:solidFill>
                  <a:srgbClr val="0066FF"/>
                </a:solidFill>
                <a:latin typeface="Arial" pitchFamily="34" charset="0"/>
                <a:cs typeface="Arial" pitchFamily="34" charset="0"/>
              </a:rPr>
              <a:t>thay đổi trạng thái của đối tượng </a:t>
            </a:r>
            <a:r>
              <a:rPr lang="vi-VN" sz="2800">
                <a:solidFill>
                  <a:schemeClr val="tx1">
                    <a:lumMod val="95000"/>
                    <a:lumOff val="5000"/>
                  </a:schemeClr>
                </a:solidFill>
                <a:latin typeface="Arial" pitchFamily="34" charset="0"/>
                <a:cs typeface="Arial" pitchFamily="34" charset="0"/>
              </a:rPr>
              <a:t>bằng cách sửa đổi một hoặc nhiều thành viên dữ liệu của đối tượng đó</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Dạng đơn giản nhất là gán một giá trị nào đó cho một thành viên dữ liệu</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Đối với dạng cập nhật đơn giản, quy ước đặt tên như sau: Dùng tiền tố </a:t>
            </a:r>
            <a:r>
              <a:rPr lang="vi-VN" sz="2800">
                <a:solidFill>
                  <a:srgbClr val="0066FF"/>
                </a:solidFill>
                <a:latin typeface="Arial" pitchFamily="34" charset="0"/>
                <a:cs typeface="Arial" pitchFamily="34" charset="0"/>
              </a:rPr>
              <a:t>“set” </a:t>
            </a:r>
            <a:r>
              <a:rPr lang="vi-VN" sz="2800">
                <a:solidFill>
                  <a:srgbClr val="00B050"/>
                </a:solidFill>
                <a:latin typeface="Arial" pitchFamily="34" charset="0"/>
                <a:cs typeface="Arial" pitchFamily="34" charset="0"/>
              </a:rPr>
              <a:t>kèm theo tên thành viên </a:t>
            </a:r>
            <a:r>
              <a:rPr lang="vi-VN" sz="2800">
                <a:solidFill>
                  <a:schemeClr val="tx1">
                    <a:lumMod val="95000"/>
                    <a:lumOff val="5000"/>
                  </a:schemeClr>
                </a:solidFill>
                <a:latin typeface="Arial" pitchFamily="34" charset="0"/>
                <a:cs typeface="Arial" pitchFamily="34" charset="0"/>
              </a:rPr>
              <a:t>cần sửa</a:t>
            </a:r>
          </a:p>
          <a:p>
            <a:pPr lvl="1" algn="just">
              <a:lnSpc>
                <a:spcPct val="130000"/>
              </a:lnSpc>
              <a:spcBef>
                <a:spcPts val="300"/>
              </a:spcBef>
              <a:spcAft>
                <a:spcPts val="300"/>
              </a:spcAft>
              <a:buFont typeface="Wingdings" pitchFamily="2" charset="2"/>
              <a:buChar char="§"/>
            </a:pPr>
            <a:r>
              <a:rPr lang="vi-VN" sz="2400">
                <a:solidFill>
                  <a:srgbClr val="0000FF"/>
                </a:solidFill>
                <a:latin typeface="Arial" pitchFamily="34" charset="0"/>
                <a:cs typeface="Arial" pitchFamily="34" charset="0"/>
              </a:rPr>
              <a:t>int</a:t>
            </a:r>
            <a:r>
              <a:rPr lang="vi-VN" sz="2400">
                <a:solidFill>
                  <a:schemeClr val="tx1">
                    <a:lumMod val="95000"/>
                    <a:lumOff val="5000"/>
                  </a:schemeClr>
                </a:solidFill>
                <a:latin typeface="Arial" pitchFamily="34" charset="0"/>
                <a:cs typeface="Arial" pitchFamily="34" charset="0"/>
              </a:rPr>
              <a:t> setX(int);</a:t>
            </a:r>
            <a:endParaRPr lang="en-US" sz="24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Truy vấn và Cập nhật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0" y="1447800"/>
            <a:ext cx="8382000" cy="5181600"/>
          </a:xfrm>
        </p:spPr>
        <p:txBody>
          <a:bodyPr>
            <a:normAutofit fontScale="92500"/>
          </a:bodyPr>
          <a:lstStyle/>
          <a:p>
            <a:pPr algn="just">
              <a:lnSpc>
                <a:spcPct val="120000"/>
              </a:lnSpc>
              <a:spcBef>
                <a:spcPts val="0"/>
              </a:spcBef>
              <a:buFont typeface="Wingdings" pitchFamily="2" charset="2"/>
              <a:buChar char="v"/>
            </a:pPr>
            <a:r>
              <a:rPr lang="en-US" sz="3000" dirty="0" err="1">
                <a:latin typeface="Arial" pitchFamily="34" charset="0"/>
                <a:cs typeface="Arial" pitchFamily="34" charset="0"/>
              </a:rPr>
              <a:t>Nếu</a:t>
            </a:r>
            <a:r>
              <a:rPr lang="en-US" sz="3000" dirty="0">
                <a:latin typeface="Arial" pitchFamily="34" charset="0"/>
                <a:cs typeface="Arial" pitchFamily="34" charset="0"/>
              </a:rPr>
              <a:t> </a:t>
            </a:r>
            <a:r>
              <a:rPr lang="en-US" sz="3000" dirty="0" err="1">
                <a:solidFill>
                  <a:srgbClr val="0000FF"/>
                </a:solidFill>
                <a:latin typeface="Arial" pitchFamily="34" charset="0"/>
                <a:cs typeface="Arial" pitchFamily="34" charset="0"/>
              </a:rPr>
              <a:t>phương</a:t>
            </a:r>
            <a:r>
              <a:rPr lang="en-US" sz="3000" dirty="0">
                <a:solidFill>
                  <a:srgbClr val="0000FF"/>
                </a:solidFill>
                <a:latin typeface="Arial" pitchFamily="34" charset="0"/>
                <a:cs typeface="Arial" pitchFamily="34" charset="0"/>
              </a:rPr>
              <a:t> </a:t>
            </a:r>
            <a:r>
              <a:rPr lang="en-US" sz="3000" dirty="0" err="1">
                <a:solidFill>
                  <a:srgbClr val="0000FF"/>
                </a:solidFill>
                <a:latin typeface="Arial" pitchFamily="34" charset="0"/>
                <a:cs typeface="Arial" pitchFamily="34" charset="0"/>
              </a:rPr>
              <a:t>thức</a:t>
            </a:r>
            <a:r>
              <a:rPr lang="en-US" sz="3000" dirty="0">
                <a:solidFill>
                  <a:srgbClr val="0000FF"/>
                </a:solidFill>
                <a:latin typeface="Arial" pitchFamily="34" charset="0"/>
                <a:cs typeface="Arial" pitchFamily="34" charset="0"/>
              </a:rPr>
              <a:t> get/set</a:t>
            </a:r>
            <a:r>
              <a:rPr lang="en-US" sz="3000" dirty="0">
                <a:latin typeface="Arial" pitchFamily="34" charset="0"/>
                <a:cs typeface="Arial" pitchFamily="34" charset="0"/>
              </a:rPr>
              <a:t> </a:t>
            </a:r>
            <a:r>
              <a:rPr lang="en-US" sz="3000" dirty="0" err="1">
                <a:latin typeface="Arial" pitchFamily="34" charset="0"/>
                <a:cs typeface="Arial" pitchFamily="34" charset="0"/>
              </a:rPr>
              <a:t>chỉ</a:t>
            </a:r>
            <a:r>
              <a:rPr lang="en-US" sz="3000" dirty="0">
                <a:latin typeface="Arial" pitchFamily="34" charset="0"/>
                <a:cs typeface="Arial" pitchFamily="34" charset="0"/>
              </a:rPr>
              <a:t> </a:t>
            </a:r>
            <a:r>
              <a:rPr lang="en-US" sz="3000" dirty="0" err="1">
                <a:latin typeface="Arial" pitchFamily="34" charset="0"/>
                <a:cs typeface="Arial" pitchFamily="34" charset="0"/>
              </a:rPr>
              <a:t>có</a:t>
            </a:r>
            <a:r>
              <a:rPr lang="en-US" sz="3000" dirty="0">
                <a:latin typeface="Arial" pitchFamily="34" charset="0"/>
                <a:cs typeface="Arial" pitchFamily="34" charset="0"/>
              </a:rPr>
              <a:t> </a:t>
            </a:r>
            <a:r>
              <a:rPr lang="en-US" sz="3000" dirty="0" err="1">
                <a:latin typeface="Arial" pitchFamily="34" charset="0"/>
                <a:cs typeface="Arial" pitchFamily="34" charset="0"/>
              </a:rPr>
              <a:t>nhiệm</a:t>
            </a:r>
            <a:r>
              <a:rPr lang="en-US" sz="3000" dirty="0">
                <a:latin typeface="Arial" pitchFamily="34" charset="0"/>
                <a:cs typeface="Arial" pitchFamily="34" charset="0"/>
              </a:rPr>
              <a:t> </a:t>
            </a:r>
            <a:r>
              <a:rPr lang="en-US" sz="3000" dirty="0" err="1">
                <a:latin typeface="Arial" pitchFamily="34" charset="0"/>
                <a:cs typeface="Arial" pitchFamily="34" charset="0"/>
              </a:rPr>
              <a:t>vụ</a:t>
            </a:r>
            <a:r>
              <a:rPr lang="en-US" sz="3000" dirty="0">
                <a:latin typeface="Arial" pitchFamily="34" charset="0"/>
                <a:cs typeface="Arial" pitchFamily="34" charset="0"/>
              </a:rPr>
              <a:t> </a:t>
            </a:r>
            <a:r>
              <a:rPr lang="en-US" sz="3000" dirty="0" err="1">
                <a:latin typeface="Arial" pitchFamily="34" charset="0"/>
                <a:cs typeface="Arial" pitchFamily="34" charset="0"/>
              </a:rPr>
              <a:t>cho</a:t>
            </a:r>
            <a:r>
              <a:rPr lang="en-US" sz="3000" dirty="0">
                <a:latin typeface="Arial" pitchFamily="34" charset="0"/>
                <a:cs typeface="Arial" pitchFamily="34" charset="0"/>
              </a:rPr>
              <a:t> ta </a:t>
            </a:r>
            <a:r>
              <a:rPr lang="en-US" sz="3000" dirty="0" err="1">
                <a:latin typeface="Arial" pitchFamily="34" charset="0"/>
                <a:cs typeface="Arial" pitchFamily="34" charset="0"/>
              </a:rPr>
              <a:t>đọc</a:t>
            </a:r>
            <a:r>
              <a:rPr lang="en-US" sz="3000" dirty="0">
                <a:latin typeface="Arial" pitchFamily="34" charset="0"/>
                <a:cs typeface="Arial" pitchFamily="34" charset="0"/>
              </a:rPr>
              <a:t>/</a:t>
            </a:r>
            <a:r>
              <a:rPr lang="en-US" sz="3000" dirty="0" err="1">
                <a:latin typeface="Arial" pitchFamily="34" charset="0"/>
                <a:cs typeface="Arial" pitchFamily="34" charset="0"/>
              </a:rPr>
              <a:t>ghi</a:t>
            </a:r>
            <a:r>
              <a:rPr lang="en-US" sz="3000" dirty="0">
                <a:latin typeface="Arial" pitchFamily="34" charset="0"/>
                <a:cs typeface="Arial" pitchFamily="34" charset="0"/>
              </a:rPr>
              <a:t> </a:t>
            </a:r>
            <a:r>
              <a:rPr lang="en-US" sz="3000" dirty="0" err="1">
                <a:latin typeface="Arial" pitchFamily="34" charset="0"/>
                <a:cs typeface="Arial" pitchFamily="34" charset="0"/>
              </a:rPr>
              <a:t>giá</a:t>
            </a:r>
            <a:r>
              <a:rPr lang="en-US" sz="3000" dirty="0">
                <a:latin typeface="Arial" pitchFamily="34" charset="0"/>
                <a:cs typeface="Arial" pitchFamily="34" charset="0"/>
              </a:rPr>
              <a:t> </a:t>
            </a:r>
            <a:r>
              <a:rPr lang="en-US" sz="3000" dirty="0" err="1">
                <a:latin typeface="Arial" pitchFamily="34" charset="0"/>
                <a:cs typeface="Arial" pitchFamily="34" charset="0"/>
              </a:rPr>
              <a:t>trị</a:t>
            </a:r>
            <a:r>
              <a:rPr lang="en-US" sz="3000" dirty="0">
                <a:latin typeface="Arial" pitchFamily="34" charset="0"/>
                <a:cs typeface="Arial" pitchFamily="34" charset="0"/>
              </a:rPr>
              <a:t> </a:t>
            </a:r>
            <a:r>
              <a:rPr lang="en-US" sz="3000" dirty="0" err="1">
                <a:latin typeface="Arial" pitchFamily="34" charset="0"/>
                <a:cs typeface="Arial" pitchFamily="34" charset="0"/>
              </a:rPr>
              <a:t>cho</a:t>
            </a:r>
            <a:r>
              <a:rPr lang="en-US" sz="3000" dirty="0">
                <a:latin typeface="Arial" pitchFamily="34" charset="0"/>
                <a:cs typeface="Arial" pitchFamily="34" charset="0"/>
              </a:rPr>
              <a:t> </a:t>
            </a:r>
            <a:r>
              <a:rPr lang="en-US" sz="3000" dirty="0" err="1">
                <a:latin typeface="Arial" pitchFamily="34" charset="0"/>
                <a:cs typeface="Arial" pitchFamily="34" charset="0"/>
              </a:rPr>
              <a:t>các</a:t>
            </a:r>
            <a:r>
              <a:rPr lang="en-US" sz="3000" dirty="0">
                <a:latin typeface="Arial" pitchFamily="34" charset="0"/>
                <a:cs typeface="Arial" pitchFamily="34" charset="0"/>
              </a:rPr>
              <a:t> </a:t>
            </a:r>
            <a:r>
              <a:rPr lang="en-US" sz="3000" dirty="0" err="1">
                <a:latin typeface="Arial" pitchFamily="34" charset="0"/>
                <a:cs typeface="Arial" pitchFamily="34" charset="0"/>
              </a:rPr>
              <a:t>thành</a:t>
            </a:r>
            <a:r>
              <a:rPr lang="en-US" sz="3000" dirty="0">
                <a:latin typeface="Arial" pitchFamily="34" charset="0"/>
                <a:cs typeface="Arial" pitchFamily="34" charset="0"/>
              </a:rPr>
              <a:t> </a:t>
            </a:r>
            <a:r>
              <a:rPr lang="en-US" sz="3000" dirty="0" err="1">
                <a:latin typeface="Arial" pitchFamily="34" charset="0"/>
                <a:cs typeface="Arial" pitchFamily="34" charset="0"/>
              </a:rPr>
              <a:t>viên</a:t>
            </a:r>
            <a:r>
              <a:rPr lang="en-US" sz="3000" dirty="0">
                <a:latin typeface="Arial" pitchFamily="34" charset="0"/>
                <a:cs typeface="Arial" pitchFamily="34" charset="0"/>
              </a:rPr>
              <a:t> </a:t>
            </a:r>
            <a:r>
              <a:rPr lang="en-US" sz="3000" dirty="0" err="1">
                <a:latin typeface="Arial" pitchFamily="34" charset="0"/>
                <a:cs typeface="Arial" pitchFamily="34" charset="0"/>
              </a:rPr>
              <a:t>dữ</a:t>
            </a:r>
            <a:r>
              <a:rPr lang="en-US" sz="3000" dirty="0">
                <a:latin typeface="Arial" pitchFamily="34" charset="0"/>
                <a:cs typeface="Arial" pitchFamily="34" charset="0"/>
              </a:rPr>
              <a:t> </a:t>
            </a:r>
            <a:r>
              <a:rPr lang="en-US" sz="3000" dirty="0" err="1">
                <a:latin typeface="Arial" pitchFamily="34" charset="0"/>
                <a:cs typeface="Arial" pitchFamily="34" charset="0"/>
              </a:rPr>
              <a:t>liệu</a:t>
            </a:r>
            <a:r>
              <a:rPr lang="en-US" sz="3000" dirty="0">
                <a:latin typeface="Arial" pitchFamily="34" charset="0"/>
                <a:cs typeface="Arial" pitchFamily="34" charset="0"/>
              </a:rPr>
              <a:t> </a:t>
            </a:r>
            <a:r>
              <a:rPr lang="en-US" sz="3000" dirty="0">
                <a:latin typeface="Arial" pitchFamily="34" charset="0"/>
                <a:cs typeface="Arial" pitchFamily="34" charset="0"/>
                <a:sym typeface="Wingdings" pitchFamily="2" charset="2"/>
              </a:rPr>
              <a:t>Q</a:t>
            </a:r>
            <a:r>
              <a:rPr lang="en-US" sz="3000" dirty="0">
                <a:latin typeface="Arial" pitchFamily="34" charset="0"/>
                <a:cs typeface="Arial" pitchFamily="34" charset="0"/>
              </a:rPr>
              <a:t>uy </a:t>
            </a:r>
            <a:r>
              <a:rPr lang="en-US" sz="3000" dirty="0" err="1">
                <a:latin typeface="Arial" pitchFamily="34" charset="0"/>
                <a:cs typeface="Arial" pitchFamily="34" charset="0"/>
              </a:rPr>
              <a:t>định</a:t>
            </a:r>
            <a:r>
              <a:rPr lang="en-US" sz="3000" dirty="0">
                <a:latin typeface="Arial" pitchFamily="34" charset="0"/>
                <a:cs typeface="Arial" pitchFamily="34" charset="0"/>
              </a:rPr>
              <a:t> </a:t>
            </a:r>
            <a:r>
              <a:rPr lang="en-US" sz="3000" dirty="0" err="1">
                <a:latin typeface="Arial" pitchFamily="34" charset="0"/>
                <a:cs typeface="Arial" pitchFamily="34" charset="0"/>
              </a:rPr>
              <a:t>các</a:t>
            </a:r>
            <a:r>
              <a:rPr lang="en-US" sz="3000" dirty="0">
                <a:latin typeface="Arial" pitchFamily="34" charset="0"/>
                <a:cs typeface="Arial" pitchFamily="34" charset="0"/>
              </a:rPr>
              <a:t> </a:t>
            </a:r>
            <a:r>
              <a:rPr lang="en-US" sz="3000" dirty="0" err="1">
                <a:latin typeface="Arial" pitchFamily="34" charset="0"/>
                <a:cs typeface="Arial" pitchFamily="34" charset="0"/>
              </a:rPr>
              <a:t>thành</a:t>
            </a:r>
            <a:r>
              <a:rPr lang="en-US" sz="3000" dirty="0">
                <a:latin typeface="Arial" pitchFamily="34" charset="0"/>
                <a:cs typeface="Arial" pitchFamily="34" charset="0"/>
              </a:rPr>
              <a:t> </a:t>
            </a:r>
            <a:r>
              <a:rPr lang="en-US" sz="3000" dirty="0" err="1">
                <a:latin typeface="Arial" pitchFamily="34" charset="0"/>
                <a:cs typeface="Arial" pitchFamily="34" charset="0"/>
              </a:rPr>
              <a:t>viên</a:t>
            </a:r>
            <a:r>
              <a:rPr lang="en-US" sz="3000" dirty="0">
                <a:latin typeface="Arial" pitchFamily="34" charset="0"/>
                <a:cs typeface="Arial" pitchFamily="34" charset="0"/>
              </a:rPr>
              <a:t> </a:t>
            </a:r>
            <a:r>
              <a:rPr lang="en-US" sz="3000" dirty="0">
                <a:solidFill>
                  <a:srgbClr val="0000FF"/>
                </a:solidFill>
                <a:latin typeface="Arial" pitchFamily="34" charset="0"/>
                <a:cs typeface="Arial" pitchFamily="34" charset="0"/>
              </a:rPr>
              <a:t>private</a:t>
            </a:r>
            <a:r>
              <a:rPr lang="en-US" sz="3000" dirty="0">
                <a:latin typeface="Arial" pitchFamily="34" charset="0"/>
                <a:cs typeface="Arial" pitchFamily="34" charset="0"/>
              </a:rPr>
              <a:t> </a:t>
            </a:r>
            <a:r>
              <a:rPr lang="en-US" sz="3000" dirty="0" err="1">
                <a:latin typeface="Arial" pitchFamily="34" charset="0"/>
                <a:cs typeface="Arial" pitchFamily="34" charset="0"/>
              </a:rPr>
              <a:t>để</a:t>
            </a:r>
            <a:r>
              <a:rPr lang="en-US" sz="3000" dirty="0">
                <a:latin typeface="Arial" pitchFamily="34" charset="0"/>
                <a:cs typeface="Arial" pitchFamily="34" charset="0"/>
              </a:rPr>
              <a:t> </a:t>
            </a:r>
            <a:r>
              <a:rPr lang="en-US" sz="3000" dirty="0" err="1">
                <a:latin typeface="Arial" pitchFamily="34" charset="0"/>
                <a:cs typeface="Arial" pitchFamily="34" charset="0"/>
              </a:rPr>
              <a:t>được</a:t>
            </a:r>
            <a:r>
              <a:rPr lang="en-US" sz="3000" dirty="0">
                <a:latin typeface="Arial" pitchFamily="34" charset="0"/>
                <a:cs typeface="Arial" pitchFamily="34" charset="0"/>
              </a:rPr>
              <a:t> </a:t>
            </a:r>
            <a:r>
              <a:rPr lang="en-US" sz="3000" dirty="0" err="1">
                <a:latin typeface="Arial" pitchFamily="34" charset="0"/>
                <a:cs typeface="Arial" pitchFamily="34" charset="0"/>
              </a:rPr>
              <a:t>ích</a:t>
            </a:r>
            <a:r>
              <a:rPr lang="en-US" sz="3000" dirty="0">
                <a:latin typeface="Arial" pitchFamily="34" charset="0"/>
                <a:cs typeface="Arial" pitchFamily="34" charset="0"/>
              </a:rPr>
              <a:t> </a:t>
            </a:r>
            <a:r>
              <a:rPr lang="en-US" sz="3000" dirty="0" err="1">
                <a:latin typeface="Arial" pitchFamily="34" charset="0"/>
                <a:cs typeface="Arial" pitchFamily="34" charset="0"/>
              </a:rPr>
              <a:t>lợi</a:t>
            </a:r>
            <a:r>
              <a:rPr lang="en-US" sz="3000" dirty="0">
                <a:latin typeface="Arial" pitchFamily="34" charset="0"/>
                <a:cs typeface="Arial" pitchFamily="34" charset="0"/>
              </a:rPr>
              <a:t> </a:t>
            </a:r>
            <a:r>
              <a:rPr lang="en-US" sz="3000" dirty="0" err="1">
                <a:latin typeface="Arial" pitchFamily="34" charset="0"/>
                <a:cs typeface="Arial" pitchFamily="34" charset="0"/>
              </a:rPr>
              <a:t>gì</a:t>
            </a:r>
            <a:r>
              <a:rPr lang="en-US" sz="3000" dirty="0">
                <a:latin typeface="Arial" pitchFamily="34" charset="0"/>
                <a:cs typeface="Arial" pitchFamily="34" charset="0"/>
              </a:rPr>
              <a:t>?</a:t>
            </a:r>
          </a:p>
          <a:p>
            <a:pPr lvl="1" algn="just">
              <a:lnSpc>
                <a:spcPct val="120000"/>
              </a:lnSpc>
              <a:spcBef>
                <a:spcPts val="0"/>
              </a:spcBef>
              <a:buFont typeface="Wingdings" pitchFamily="2" charset="2"/>
              <a:buChar char="§"/>
            </a:pPr>
            <a:r>
              <a:rPr lang="en-US" sz="2600" dirty="0" err="1">
                <a:latin typeface="Arial" pitchFamily="34" charset="0"/>
                <a:cs typeface="Arial" pitchFamily="34" charset="0"/>
              </a:rPr>
              <a:t>Ngoài</a:t>
            </a:r>
            <a:r>
              <a:rPr lang="en-US" sz="2600" dirty="0">
                <a:latin typeface="Arial" pitchFamily="34" charset="0"/>
                <a:cs typeface="Arial" pitchFamily="34" charset="0"/>
              </a:rPr>
              <a:t> </a:t>
            </a:r>
            <a:r>
              <a:rPr lang="en-US" sz="2600" dirty="0" err="1">
                <a:latin typeface="Arial" pitchFamily="34" charset="0"/>
                <a:cs typeface="Arial" pitchFamily="34" charset="0"/>
              </a:rPr>
              <a:t>việc</a:t>
            </a:r>
            <a:r>
              <a:rPr lang="en-US" sz="2600" dirty="0">
                <a:latin typeface="Arial" pitchFamily="34" charset="0"/>
                <a:cs typeface="Arial" pitchFamily="34" charset="0"/>
              </a:rPr>
              <a:t> </a:t>
            </a:r>
            <a:r>
              <a:rPr lang="en-US" sz="2600" dirty="0" err="1">
                <a:solidFill>
                  <a:srgbClr val="0000FF"/>
                </a:solidFill>
                <a:latin typeface="Arial" pitchFamily="34" charset="0"/>
                <a:cs typeface="Arial" pitchFamily="34" charset="0"/>
              </a:rPr>
              <a:t>bảo</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vệ</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các</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nguyên</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tắc</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đóng</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gói</a:t>
            </a:r>
            <a:r>
              <a:rPr lang="en-US" sz="2600" dirty="0">
                <a:latin typeface="Arial" pitchFamily="34" charset="0"/>
                <a:cs typeface="Arial" pitchFamily="34" charset="0"/>
              </a:rPr>
              <a:t>, ta </a:t>
            </a:r>
            <a:r>
              <a:rPr lang="en-US" sz="2600" dirty="0" err="1">
                <a:latin typeface="Arial" pitchFamily="34" charset="0"/>
                <a:cs typeface="Arial" pitchFamily="34" charset="0"/>
              </a:rPr>
              <a:t>cần</a:t>
            </a:r>
            <a:r>
              <a:rPr lang="en-US" sz="2600" dirty="0">
                <a:latin typeface="Arial" pitchFamily="34" charset="0"/>
                <a:cs typeface="Arial" pitchFamily="34" charset="0"/>
              </a:rPr>
              <a:t> </a:t>
            </a:r>
            <a:r>
              <a:rPr lang="en-US" sz="2600" dirty="0" err="1">
                <a:solidFill>
                  <a:srgbClr val="0000FF"/>
                </a:solidFill>
                <a:latin typeface="Arial" pitchFamily="34" charset="0"/>
                <a:cs typeface="Arial" pitchFamily="34" charset="0"/>
              </a:rPr>
              <a:t>kiểm</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tra</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xem</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giá</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trị</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mới</a:t>
            </a:r>
            <a:r>
              <a:rPr lang="en-US" sz="2600" dirty="0">
                <a:latin typeface="Arial" pitchFamily="34" charset="0"/>
                <a:cs typeface="Arial" pitchFamily="34" charset="0"/>
              </a:rPr>
              <a:t> </a:t>
            </a:r>
            <a:r>
              <a:rPr lang="en-US" sz="2600" dirty="0" err="1">
                <a:latin typeface="Arial" pitchFamily="34" charset="0"/>
                <a:cs typeface="Arial" pitchFamily="34" charset="0"/>
              </a:rPr>
              <a:t>cho</a:t>
            </a:r>
            <a:r>
              <a:rPr lang="en-US" sz="2600" dirty="0">
                <a:latin typeface="Arial" pitchFamily="34" charset="0"/>
                <a:cs typeface="Arial" pitchFamily="34" charset="0"/>
              </a:rPr>
              <a:t> </a:t>
            </a:r>
            <a:r>
              <a:rPr lang="en-US" sz="2600" dirty="0" err="1">
                <a:latin typeface="Arial" pitchFamily="34" charset="0"/>
                <a:cs typeface="Arial" pitchFamily="34" charset="0"/>
              </a:rPr>
              <a:t>thành</a:t>
            </a:r>
            <a:r>
              <a:rPr lang="en-US" sz="2600" dirty="0">
                <a:latin typeface="Arial" pitchFamily="34" charset="0"/>
                <a:cs typeface="Arial" pitchFamily="34" charset="0"/>
              </a:rPr>
              <a:t> </a:t>
            </a:r>
            <a:r>
              <a:rPr lang="en-US" sz="2600" dirty="0" err="1">
                <a:latin typeface="Arial" pitchFamily="34" charset="0"/>
                <a:cs typeface="Arial" pitchFamily="34" charset="0"/>
              </a:rPr>
              <a:t>viên</a:t>
            </a:r>
            <a:r>
              <a:rPr lang="en-US" sz="2600" dirty="0">
                <a:latin typeface="Arial" pitchFamily="34" charset="0"/>
                <a:cs typeface="Arial" pitchFamily="34" charset="0"/>
              </a:rPr>
              <a:t> </a:t>
            </a:r>
            <a:r>
              <a:rPr lang="en-US" sz="2600" dirty="0" err="1">
                <a:latin typeface="Arial" pitchFamily="34" charset="0"/>
                <a:cs typeface="Arial" pitchFamily="34" charset="0"/>
              </a:rPr>
              <a:t>dữ</a:t>
            </a:r>
            <a:r>
              <a:rPr lang="en-US" sz="2600" dirty="0">
                <a:latin typeface="Arial" pitchFamily="34" charset="0"/>
                <a:cs typeface="Arial" pitchFamily="34" charset="0"/>
              </a:rPr>
              <a:t> </a:t>
            </a:r>
            <a:r>
              <a:rPr lang="en-US" sz="2600" dirty="0" err="1">
                <a:latin typeface="Arial" pitchFamily="34" charset="0"/>
                <a:cs typeface="Arial" pitchFamily="34" charset="0"/>
              </a:rPr>
              <a:t>liệu</a:t>
            </a:r>
            <a:r>
              <a:rPr lang="en-US" sz="2600" dirty="0">
                <a:latin typeface="Arial" pitchFamily="34" charset="0"/>
                <a:cs typeface="Arial" pitchFamily="34" charset="0"/>
              </a:rPr>
              <a:t> </a:t>
            </a:r>
            <a:r>
              <a:rPr lang="en-US" sz="2600" dirty="0" err="1">
                <a:latin typeface="Arial" pitchFamily="34" charset="0"/>
                <a:cs typeface="Arial" pitchFamily="34" charset="0"/>
              </a:rPr>
              <a:t>có</a:t>
            </a:r>
            <a:r>
              <a:rPr lang="en-US" sz="2600" dirty="0">
                <a:latin typeface="Arial" pitchFamily="34" charset="0"/>
                <a:cs typeface="Arial" pitchFamily="34" charset="0"/>
              </a:rPr>
              <a:t> </a:t>
            </a:r>
            <a:r>
              <a:rPr lang="en-US" sz="2600" dirty="0" err="1">
                <a:latin typeface="Arial" pitchFamily="34" charset="0"/>
                <a:cs typeface="Arial" pitchFamily="34" charset="0"/>
              </a:rPr>
              <a:t>hợp</a:t>
            </a:r>
            <a:r>
              <a:rPr lang="en-US" sz="2600" dirty="0">
                <a:latin typeface="Arial" pitchFamily="34" charset="0"/>
                <a:cs typeface="Arial" pitchFamily="34" charset="0"/>
              </a:rPr>
              <a:t> </a:t>
            </a:r>
            <a:r>
              <a:rPr lang="en-US" sz="2600" dirty="0" err="1">
                <a:latin typeface="Arial" pitchFamily="34" charset="0"/>
                <a:cs typeface="Arial" pitchFamily="34" charset="0"/>
              </a:rPr>
              <a:t>lệ</a:t>
            </a:r>
            <a:r>
              <a:rPr lang="en-US" sz="2600" dirty="0">
                <a:latin typeface="Arial" pitchFamily="34" charset="0"/>
                <a:cs typeface="Arial" pitchFamily="34" charset="0"/>
              </a:rPr>
              <a:t> hay </a:t>
            </a:r>
            <a:r>
              <a:rPr lang="en-US" sz="2600" dirty="0" err="1">
                <a:latin typeface="Arial" pitchFamily="34" charset="0"/>
                <a:cs typeface="Arial" pitchFamily="34" charset="0"/>
              </a:rPr>
              <a:t>không</a:t>
            </a:r>
            <a:r>
              <a:rPr lang="en-US" sz="2600" dirty="0">
                <a:latin typeface="Arial" pitchFamily="34" charset="0"/>
                <a:cs typeface="Arial" pitchFamily="34" charset="0"/>
              </a:rPr>
              <a:t>.</a:t>
            </a:r>
          </a:p>
          <a:p>
            <a:pPr lvl="1" algn="just">
              <a:lnSpc>
                <a:spcPct val="120000"/>
              </a:lnSpc>
              <a:spcBef>
                <a:spcPts val="0"/>
              </a:spcBef>
              <a:buFont typeface="Wingdings" pitchFamily="2" charset="2"/>
              <a:buChar char="§"/>
            </a:pPr>
            <a:r>
              <a:rPr lang="en-US" sz="2600" dirty="0" err="1">
                <a:latin typeface="Arial" pitchFamily="34" charset="0"/>
                <a:cs typeface="Arial" pitchFamily="34" charset="0"/>
              </a:rPr>
              <a:t>Sử</a:t>
            </a:r>
            <a:r>
              <a:rPr lang="en-US" sz="2600" dirty="0">
                <a:latin typeface="Arial" pitchFamily="34" charset="0"/>
                <a:cs typeface="Arial" pitchFamily="34" charset="0"/>
              </a:rPr>
              <a:t> </a:t>
            </a:r>
            <a:r>
              <a:rPr lang="en-US" sz="2600" dirty="0" err="1">
                <a:latin typeface="Arial" pitchFamily="34" charset="0"/>
                <a:cs typeface="Arial" pitchFamily="34" charset="0"/>
              </a:rPr>
              <a:t>dụng</a:t>
            </a:r>
            <a:r>
              <a:rPr lang="en-US" sz="2600" dirty="0">
                <a:latin typeface="Arial" pitchFamily="34" charset="0"/>
                <a:cs typeface="Arial" pitchFamily="34" charset="0"/>
              </a:rPr>
              <a:t> </a:t>
            </a:r>
            <a:r>
              <a:rPr lang="en-US" sz="2600" dirty="0" err="1">
                <a:latin typeface="Arial" pitchFamily="34" charset="0"/>
                <a:cs typeface="Arial" pitchFamily="34" charset="0"/>
              </a:rPr>
              <a:t>phương</a:t>
            </a:r>
            <a:r>
              <a:rPr lang="en-US" sz="2600" dirty="0">
                <a:latin typeface="Arial" pitchFamily="34" charset="0"/>
                <a:cs typeface="Arial" pitchFamily="34" charset="0"/>
              </a:rPr>
              <a:t> </a:t>
            </a:r>
            <a:r>
              <a:rPr lang="en-US" sz="2600" dirty="0" err="1">
                <a:latin typeface="Arial" pitchFamily="34" charset="0"/>
                <a:cs typeface="Arial" pitchFamily="34" charset="0"/>
              </a:rPr>
              <a:t>thức</a:t>
            </a:r>
            <a:r>
              <a:rPr lang="en-US" sz="2600" dirty="0">
                <a:latin typeface="Arial" pitchFamily="34" charset="0"/>
                <a:cs typeface="Arial" pitchFamily="34" charset="0"/>
              </a:rPr>
              <a:t> </a:t>
            </a:r>
            <a:r>
              <a:rPr lang="en-US" sz="2600" dirty="0" err="1">
                <a:latin typeface="Arial" pitchFamily="34" charset="0"/>
                <a:cs typeface="Arial" pitchFamily="34" charset="0"/>
              </a:rPr>
              <a:t>truy</a:t>
            </a:r>
            <a:r>
              <a:rPr lang="en-US" sz="2600" dirty="0">
                <a:latin typeface="Arial" pitchFamily="34" charset="0"/>
                <a:cs typeface="Arial" pitchFamily="34" charset="0"/>
              </a:rPr>
              <a:t> </a:t>
            </a:r>
            <a:r>
              <a:rPr lang="en-US" sz="2600" dirty="0" err="1">
                <a:latin typeface="Arial" pitchFamily="34" charset="0"/>
                <a:cs typeface="Arial" pitchFamily="34" charset="0"/>
              </a:rPr>
              <a:t>vấn</a:t>
            </a:r>
            <a:r>
              <a:rPr lang="en-US" sz="2600" dirty="0">
                <a:latin typeface="Arial" pitchFamily="34" charset="0"/>
                <a:cs typeface="Arial" pitchFamily="34" charset="0"/>
              </a:rPr>
              <a:t> </a:t>
            </a:r>
            <a:r>
              <a:rPr lang="en-US" sz="2600" dirty="0" err="1">
                <a:latin typeface="Arial" pitchFamily="34" charset="0"/>
                <a:cs typeface="Arial" pitchFamily="34" charset="0"/>
              </a:rPr>
              <a:t>cho</a:t>
            </a:r>
            <a:r>
              <a:rPr lang="en-US" sz="2600" dirty="0">
                <a:latin typeface="Arial" pitchFamily="34" charset="0"/>
                <a:cs typeface="Arial" pitchFamily="34" charset="0"/>
              </a:rPr>
              <a:t> </a:t>
            </a:r>
            <a:r>
              <a:rPr lang="en-US" sz="2600" dirty="0" err="1">
                <a:latin typeface="Arial" pitchFamily="34" charset="0"/>
                <a:cs typeface="Arial" pitchFamily="34" charset="0"/>
              </a:rPr>
              <a:t>phép</a:t>
            </a:r>
            <a:r>
              <a:rPr lang="en-US" sz="2600" dirty="0">
                <a:latin typeface="Arial" pitchFamily="34" charset="0"/>
                <a:cs typeface="Arial" pitchFamily="34" charset="0"/>
              </a:rPr>
              <a:t> ta </a:t>
            </a:r>
            <a:r>
              <a:rPr lang="en-US" sz="2600" dirty="0" err="1">
                <a:latin typeface="Arial" pitchFamily="34" charset="0"/>
                <a:cs typeface="Arial" pitchFamily="34" charset="0"/>
              </a:rPr>
              <a:t>thực</a:t>
            </a:r>
            <a:r>
              <a:rPr lang="en-US" sz="2600" dirty="0">
                <a:latin typeface="Arial" pitchFamily="34" charset="0"/>
                <a:cs typeface="Arial" pitchFamily="34" charset="0"/>
              </a:rPr>
              <a:t> </a:t>
            </a:r>
            <a:r>
              <a:rPr lang="en-US" sz="2600" dirty="0" err="1">
                <a:latin typeface="Arial" pitchFamily="34" charset="0"/>
                <a:cs typeface="Arial" pitchFamily="34" charset="0"/>
              </a:rPr>
              <a:t>hiện</a:t>
            </a:r>
            <a:r>
              <a:rPr lang="en-US" sz="2600" dirty="0">
                <a:latin typeface="Arial" pitchFamily="34" charset="0"/>
                <a:cs typeface="Arial" pitchFamily="34" charset="0"/>
              </a:rPr>
              <a:t> </a:t>
            </a:r>
            <a:r>
              <a:rPr lang="en-US" sz="2600" dirty="0" err="1">
                <a:latin typeface="Arial" pitchFamily="34" charset="0"/>
                <a:cs typeface="Arial" pitchFamily="34" charset="0"/>
              </a:rPr>
              <a:t>việc</a:t>
            </a:r>
            <a:r>
              <a:rPr lang="en-US" sz="2600" dirty="0">
                <a:latin typeface="Arial" pitchFamily="34" charset="0"/>
                <a:cs typeface="Arial" pitchFamily="34" charset="0"/>
              </a:rPr>
              <a:t> </a:t>
            </a:r>
            <a:r>
              <a:rPr lang="en-US" sz="2600" dirty="0" err="1">
                <a:solidFill>
                  <a:srgbClr val="0000FF"/>
                </a:solidFill>
                <a:latin typeface="Arial" pitchFamily="34" charset="0"/>
                <a:cs typeface="Arial" pitchFamily="34" charset="0"/>
              </a:rPr>
              <a:t>kiểm</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tra</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trước</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khi</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thực</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sự</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thay</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đổi</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giá</a:t>
            </a:r>
            <a:r>
              <a:rPr lang="en-US" sz="2600" dirty="0">
                <a:solidFill>
                  <a:srgbClr val="0000FF"/>
                </a:solidFill>
                <a:latin typeface="Arial" pitchFamily="34" charset="0"/>
                <a:cs typeface="Arial" pitchFamily="34" charset="0"/>
              </a:rPr>
              <a:t> </a:t>
            </a:r>
            <a:r>
              <a:rPr lang="en-US" sz="2600" dirty="0" err="1">
                <a:solidFill>
                  <a:srgbClr val="0000FF"/>
                </a:solidFill>
                <a:latin typeface="Arial" pitchFamily="34" charset="0"/>
                <a:cs typeface="Arial" pitchFamily="34" charset="0"/>
              </a:rPr>
              <a:t>trị</a:t>
            </a:r>
            <a:r>
              <a:rPr lang="en-US" sz="2600" dirty="0">
                <a:latin typeface="Arial" pitchFamily="34" charset="0"/>
                <a:cs typeface="Arial" pitchFamily="34" charset="0"/>
              </a:rPr>
              <a:t> </a:t>
            </a:r>
            <a:r>
              <a:rPr lang="en-US" sz="2600" dirty="0" err="1">
                <a:latin typeface="Arial" pitchFamily="34" charset="0"/>
                <a:cs typeface="Arial" pitchFamily="34" charset="0"/>
              </a:rPr>
              <a:t>của</a:t>
            </a:r>
            <a:r>
              <a:rPr lang="en-US" sz="2600" dirty="0">
                <a:latin typeface="Arial" pitchFamily="34" charset="0"/>
                <a:cs typeface="Arial" pitchFamily="34" charset="0"/>
              </a:rPr>
              <a:t> </a:t>
            </a:r>
            <a:r>
              <a:rPr lang="en-US" sz="2600" dirty="0" err="1">
                <a:latin typeface="Arial" pitchFamily="34" charset="0"/>
                <a:cs typeface="Arial" pitchFamily="34" charset="0"/>
              </a:rPr>
              <a:t>thành</a:t>
            </a:r>
            <a:r>
              <a:rPr lang="en-US" sz="2600" dirty="0">
                <a:latin typeface="Arial" pitchFamily="34" charset="0"/>
                <a:cs typeface="Arial" pitchFamily="34" charset="0"/>
              </a:rPr>
              <a:t> </a:t>
            </a:r>
            <a:r>
              <a:rPr lang="en-US" sz="2600" dirty="0" err="1">
                <a:latin typeface="Arial" pitchFamily="34" charset="0"/>
                <a:cs typeface="Arial" pitchFamily="34" charset="0"/>
              </a:rPr>
              <a:t>viên</a:t>
            </a:r>
            <a:r>
              <a:rPr lang="en-US" sz="2600" dirty="0">
                <a:latin typeface="Arial" pitchFamily="34" charset="0"/>
                <a:cs typeface="Arial" pitchFamily="34" charset="0"/>
              </a:rPr>
              <a:t>.</a:t>
            </a:r>
          </a:p>
          <a:p>
            <a:pPr lvl="1" algn="just">
              <a:lnSpc>
                <a:spcPct val="120000"/>
              </a:lnSpc>
              <a:spcBef>
                <a:spcPts val="0"/>
              </a:spcBef>
              <a:buFont typeface="Wingdings" pitchFamily="2" charset="2"/>
              <a:buChar char="§"/>
            </a:pPr>
            <a:r>
              <a:rPr lang="en-US" sz="2600" dirty="0" err="1">
                <a:latin typeface="Arial" pitchFamily="34" charset="0"/>
                <a:cs typeface="Arial" pitchFamily="34" charset="0"/>
              </a:rPr>
              <a:t>Chỉ</a:t>
            </a:r>
            <a:r>
              <a:rPr lang="en-US" sz="2600" dirty="0">
                <a:latin typeface="Arial" pitchFamily="34" charset="0"/>
                <a:cs typeface="Arial" pitchFamily="34" charset="0"/>
              </a:rPr>
              <a:t> </a:t>
            </a:r>
            <a:r>
              <a:rPr lang="en-US" sz="2600" dirty="0" err="1">
                <a:latin typeface="Arial" pitchFamily="34" charset="0"/>
                <a:cs typeface="Arial" pitchFamily="34" charset="0"/>
              </a:rPr>
              <a:t>cho</a:t>
            </a:r>
            <a:r>
              <a:rPr lang="en-US" sz="2600" dirty="0">
                <a:latin typeface="Arial" pitchFamily="34" charset="0"/>
                <a:cs typeface="Arial" pitchFamily="34" charset="0"/>
              </a:rPr>
              <a:t> </a:t>
            </a:r>
            <a:r>
              <a:rPr lang="en-US" sz="2600" dirty="0" err="1">
                <a:latin typeface="Arial" pitchFamily="34" charset="0"/>
                <a:cs typeface="Arial" pitchFamily="34" charset="0"/>
              </a:rPr>
              <a:t>phép</a:t>
            </a:r>
            <a:r>
              <a:rPr lang="en-US" sz="2600" dirty="0">
                <a:latin typeface="Arial" pitchFamily="34" charset="0"/>
                <a:cs typeface="Arial" pitchFamily="34" charset="0"/>
              </a:rPr>
              <a:t> </a:t>
            </a:r>
            <a:r>
              <a:rPr lang="en-US" sz="2600" dirty="0" err="1">
                <a:latin typeface="Arial" pitchFamily="34" charset="0"/>
                <a:cs typeface="Arial" pitchFamily="34" charset="0"/>
              </a:rPr>
              <a:t>các</a:t>
            </a:r>
            <a:r>
              <a:rPr lang="en-US" sz="2600" dirty="0">
                <a:latin typeface="Arial" pitchFamily="34" charset="0"/>
                <a:cs typeface="Arial" pitchFamily="34" charset="0"/>
              </a:rPr>
              <a:t> </a:t>
            </a:r>
            <a:r>
              <a:rPr lang="en-US" sz="2600" dirty="0" err="1">
                <a:latin typeface="Arial" pitchFamily="34" charset="0"/>
                <a:cs typeface="Arial" pitchFamily="34" charset="0"/>
              </a:rPr>
              <a:t>dữ</a:t>
            </a:r>
            <a:r>
              <a:rPr lang="en-US" sz="2600" dirty="0">
                <a:latin typeface="Arial" pitchFamily="34" charset="0"/>
                <a:cs typeface="Arial" pitchFamily="34" charset="0"/>
              </a:rPr>
              <a:t> </a:t>
            </a:r>
            <a:r>
              <a:rPr lang="en-US" sz="2600" dirty="0" err="1">
                <a:latin typeface="Arial" pitchFamily="34" charset="0"/>
                <a:cs typeface="Arial" pitchFamily="34" charset="0"/>
              </a:rPr>
              <a:t>liệu</a:t>
            </a:r>
            <a:r>
              <a:rPr lang="en-US" sz="2600" dirty="0">
                <a:latin typeface="Arial" pitchFamily="34" charset="0"/>
                <a:cs typeface="Arial" pitchFamily="34" charset="0"/>
              </a:rPr>
              <a:t> </a:t>
            </a:r>
            <a:r>
              <a:rPr lang="en-US" sz="2600" dirty="0" err="1">
                <a:latin typeface="Arial" pitchFamily="34" charset="0"/>
                <a:cs typeface="Arial" pitchFamily="34" charset="0"/>
              </a:rPr>
              <a:t>có</a:t>
            </a:r>
            <a:r>
              <a:rPr lang="en-US" sz="2600" dirty="0">
                <a:latin typeface="Arial" pitchFamily="34" charset="0"/>
                <a:cs typeface="Arial" pitchFamily="34" charset="0"/>
              </a:rPr>
              <a:t> </a:t>
            </a:r>
            <a:r>
              <a:rPr lang="en-US" sz="2600" dirty="0" err="1">
                <a:latin typeface="Arial" pitchFamily="34" charset="0"/>
                <a:cs typeface="Arial" pitchFamily="34" charset="0"/>
              </a:rPr>
              <a:t>thể</a:t>
            </a:r>
            <a:r>
              <a:rPr lang="en-US" sz="2600" dirty="0">
                <a:latin typeface="Arial" pitchFamily="34" charset="0"/>
                <a:cs typeface="Arial" pitchFamily="34" charset="0"/>
              </a:rPr>
              <a:t> </a:t>
            </a:r>
            <a:r>
              <a:rPr lang="en-US" sz="2600" dirty="0" err="1">
                <a:latin typeface="Arial" pitchFamily="34" charset="0"/>
                <a:cs typeface="Arial" pitchFamily="34" charset="0"/>
              </a:rPr>
              <a:t>truy</a:t>
            </a:r>
            <a:r>
              <a:rPr lang="en-US" sz="2600" dirty="0">
                <a:latin typeface="Arial" pitchFamily="34" charset="0"/>
                <a:cs typeface="Arial" pitchFamily="34" charset="0"/>
              </a:rPr>
              <a:t> </a:t>
            </a:r>
            <a:r>
              <a:rPr lang="en-US" sz="2600" dirty="0" err="1">
                <a:latin typeface="Arial" pitchFamily="34" charset="0"/>
                <a:cs typeface="Arial" pitchFamily="34" charset="0"/>
              </a:rPr>
              <a:t>vấn</a:t>
            </a:r>
            <a:r>
              <a:rPr lang="en-US" sz="2600" dirty="0">
                <a:latin typeface="Arial" pitchFamily="34" charset="0"/>
                <a:cs typeface="Arial" pitchFamily="34" charset="0"/>
              </a:rPr>
              <a:t> hay </a:t>
            </a:r>
            <a:r>
              <a:rPr lang="en-US" sz="2600" dirty="0" err="1">
                <a:latin typeface="Arial" pitchFamily="34" charset="0"/>
                <a:cs typeface="Arial" pitchFamily="34" charset="0"/>
              </a:rPr>
              <a:t>thay</a:t>
            </a:r>
            <a:r>
              <a:rPr lang="en-US" sz="2600" dirty="0">
                <a:latin typeface="Arial" pitchFamily="34" charset="0"/>
                <a:cs typeface="Arial" pitchFamily="34" charset="0"/>
              </a:rPr>
              <a:t> </a:t>
            </a:r>
            <a:r>
              <a:rPr lang="en-US" sz="2600" dirty="0" err="1">
                <a:latin typeface="Arial" pitchFamily="34" charset="0"/>
                <a:cs typeface="Arial" pitchFamily="34" charset="0"/>
              </a:rPr>
              <a:t>đổi</a:t>
            </a:r>
            <a:r>
              <a:rPr lang="en-US" sz="2600" dirty="0">
                <a:latin typeface="Arial" pitchFamily="34" charset="0"/>
                <a:cs typeface="Arial" pitchFamily="34" charset="0"/>
              </a:rPr>
              <a:t> </a:t>
            </a:r>
            <a:r>
              <a:rPr lang="en-US" sz="2600" dirty="0" err="1">
                <a:latin typeface="Arial" pitchFamily="34" charset="0"/>
                <a:cs typeface="Arial" pitchFamily="34" charset="0"/>
              </a:rPr>
              <a:t>mới</a:t>
            </a:r>
            <a:r>
              <a:rPr lang="en-US" sz="2600" dirty="0">
                <a:latin typeface="Arial" pitchFamily="34" charset="0"/>
                <a:cs typeface="Arial" pitchFamily="34" charset="0"/>
              </a:rPr>
              <a:t> </a:t>
            </a:r>
            <a:r>
              <a:rPr lang="en-US" sz="2600" dirty="0" err="1">
                <a:latin typeface="Arial" pitchFamily="34" charset="0"/>
                <a:cs typeface="Arial" pitchFamily="34" charset="0"/>
              </a:rPr>
              <a:t>được</a:t>
            </a:r>
            <a:r>
              <a:rPr lang="en-US" sz="2600" dirty="0">
                <a:latin typeface="Arial" pitchFamily="34" charset="0"/>
                <a:cs typeface="Arial" pitchFamily="34" charset="0"/>
              </a:rPr>
              <a:t> </a:t>
            </a:r>
            <a:r>
              <a:rPr lang="en-US" sz="2600" dirty="0" err="1">
                <a:latin typeface="Arial" pitchFamily="34" charset="0"/>
                <a:cs typeface="Arial" pitchFamily="34" charset="0"/>
              </a:rPr>
              <a:t>truy</a:t>
            </a:r>
            <a:r>
              <a:rPr lang="en-US" sz="2600" dirty="0">
                <a:latin typeface="Arial" pitchFamily="34" charset="0"/>
                <a:cs typeface="Arial" pitchFamily="34" charset="0"/>
              </a:rPr>
              <a:t> </a:t>
            </a:r>
            <a:r>
              <a:rPr lang="en-US" sz="2600" dirty="0" err="1">
                <a:latin typeface="Arial" pitchFamily="34" charset="0"/>
                <a:cs typeface="Arial" pitchFamily="34" charset="0"/>
              </a:rPr>
              <a:t>cập</a:t>
            </a:r>
            <a:r>
              <a:rPr lang="en-US" sz="2600" dirty="0">
                <a:latin typeface="Arial" pitchFamily="34" charset="0"/>
                <a:cs typeface="Arial" pitchFamily="34" charset="0"/>
              </a:rPr>
              <a:t> </a:t>
            </a:r>
            <a:r>
              <a:rPr lang="en-US" sz="2600" dirty="0" err="1">
                <a:latin typeface="Arial" pitchFamily="34" charset="0"/>
                <a:cs typeface="Arial" pitchFamily="34" charset="0"/>
              </a:rPr>
              <a:t>đến</a:t>
            </a:r>
            <a:r>
              <a:rPr lang="en-US" sz="2600" dirty="0">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Cú pháp khai báo lớp</a:t>
            </a:r>
          </a:p>
        </p:txBody>
      </p:sp>
      <p:sp>
        <p:nvSpPr>
          <p:cNvPr id="3" name="Content Placeholder 2"/>
          <p:cNvSpPr>
            <a:spLocks noGrp="1"/>
          </p:cNvSpPr>
          <p:nvPr>
            <p:ph idx="1"/>
          </p:nvPr>
        </p:nvSpPr>
        <p:spPr>
          <a:xfrm>
            <a:off x="457200" y="1447800"/>
            <a:ext cx="8382000" cy="5181600"/>
          </a:xfrm>
        </p:spPr>
        <p:txBody>
          <a:bodyPr>
            <a:normAutofit/>
          </a:bodyPr>
          <a:lstStyle/>
          <a:p>
            <a:pPr>
              <a:lnSpc>
                <a:spcPct val="120000"/>
              </a:lnSpc>
              <a:buFont typeface="Wingdings" pitchFamily="2" charset="2"/>
              <a:buNone/>
            </a:pPr>
            <a:r>
              <a:rPr lang="en-US">
                <a:solidFill>
                  <a:srgbClr val="0000FF"/>
                </a:solidFill>
                <a:latin typeface="Arial" pitchFamily="34" charset="0"/>
                <a:cs typeface="Arial" pitchFamily="34" charset="0"/>
              </a:rPr>
              <a:t>class</a:t>
            </a:r>
            <a:r>
              <a:rPr lang="en-US">
                <a:latin typeface="Arial" pitchFamily="34" charset="0"/>
                <a:cs typeface="Arial" pitchFamily="34" charset="0"/>
              </a:rPr>
              <a:t> </a:t>
            </a:r>
            <a:r>
              <a:rPr lang="en-US" i="1">
                <a:latin typeface="Arial" pitchFamily="34" charset="0"/>
                <a:cs typeface="Arial" pitchFamily="34" charset="0"/>
              </a:rPr>
              <a:t>&lt;tên_lớp&gt;</a:t>
            </a:r>
            <a:r>
              <a:rPr lang="en-US">
                <a:latin typeface="Arial" pitchFamily="34" charset="0"/>
                <a:cs typeface="Arial" pitchFamily="34" charset="0"/>
              </a:rPr>
              <a:t> </a:t>
            </a:r>
          </a:p>
          <a:p>
            <a:pPr>
              <a:lnSpc>
                <a:spcPct val="120000"/>
              </a:lnSpc>
              <a:buFont typeface="Wingdings" pitchFamily="2" charset="2"/>
              <a:buNone/>
            </a:pPr>
            <a:r>
              <a:rPr lang="en-US">
                <a:solidFill>
                  <a:srgbClr val="FF0303"/>
                </a:solidFill>
                <a:latin typeface="Arial" pitchFamily="34" charset="0"/>
                <a:cs typeface="Arial" pitchFamily="34" charset="0"/>
              </a:rPr>
              <a:t>{</a:t>
            </a:r>
          </a:p>
          <a:p>
            <a:pPr>
              <a:lnSpc>
                <a:spcPct val="120000"/>
              </a:lnSpc>
              <a:buFont typeface="Wingdings" pitchFamily="2" charset="2"/>
              <a:buNone/>
            </a:pPr>
            <a:r>
              <a:rPr lang="en-US">
                <a:latin typeface="Arial" pitchFamily="34" charset="0"/>
                <a:cs typeface="Arial" pitchFamily="34" charset="0"/>
              </a:rPr>
              <a:t>	  //Thành phần dữ liệu</a:t>
            </a:r>
          </a:p>
          <a:p>
            <a:pPr>
              <a:lnSpc>
                <a:spcPct val="120000"/>
              </a:lnSpc>
              <a:buFont typeface="Wingdings" pitchFamily="2" charset="2"/>
              <a:buNone/>
            </a:pPr>
            <a:r>
              <a:rPr lang="en-US">
                <a:latin typeface="Arial" pitchFamily="34" charset="0"/>
                <a:cs typeface="Arial" pitchFamily="34" charset="0"/>
              </a:rPr>
              <a:t>	  //Thành phần xử lý</a:t>
            </a:r>
          </a:p>
          <a:p>
            <a:pPr>
              <a:lnSpc>
                <a:spcPct val="120000"/>
              </a:lnSpc>
              <a:buFont typeface="Wingdings" pitchFamily="2" charset="2"/>
              <a:buNone/>
            </a:pPr>
            <a:r>
              <a:rPr lang="en-US">
                <a:solidFill>
                  <a:srgbClr val="FF0303"/>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pic>
        <p:nvPicPr>
          <p:cNvPr id="2052" name="Picture 4" descr="http://s1.hubimg.com/u/7823860_f2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012979"/>
            <a:ext cx="3676103" cy="346402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2.bp.blogspot.com/-QEmTLMHqw6g/U7eGucTlsOI/AAAAAAAABP0/pVauFvBRxvk/s1600/CDT_icon72dp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19100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173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
        <p:nvSpPr>
          <p:cNvPr id="8" name="Rectangle 2"/>
          <p:cNvSpPr>
            <a:spLocks noChangeArrowheads="1"/>
          </p:cNvSpPr>
          <p:nvPr/>
        </p:nvSpPr>
        <p:spPr bwMode="auto">
          <a:xfrm>
            <a:off x="457200" y="14478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int</a:t>
            </a:r>
            <a:r>
              <a:rPr lang="en-US" sz="2400" b="0">
                <a:solidFill>
                  <a:srgbClr val="000000"/>
                </a:solidFill>
              </a:rPr>
              <a:t> </a:t>
            </a:r>
            <a:r>
              <a:rPr lang="en-US" sz="2400" b="0">
                <a:solidFill>
                  <a:schemeClr val="accent2"/>
                </a:solidFill>
              </a:rPr>
              <a:t>Student</a:t>
            </a:r>
            <a:r>
              <a:rPr lang="en-US" sz="2400" b="0">
                <a:solidFill>
                  <a:srgbClr val="000000"/>
                </a:solidFill>
              </a:rPr>
              <a:t>::</a:t>
            </a:r>
            <a:r>
              <a:rPr lang="en-US" sz="2400" b="0">
                <a:solidFill>
                  <a:srgbClr val="FF0303"/>
                </a:solidFill>
              </a:rPr>
              <a:t>setGPA </a:t>
            </a:r>
            <a:r>
              <a:rPr lang="en-US" sz="2400" b="0">
                <a:solidFill>
                  <a:srgbClr val="000000"/>
                </a:solidFill>
              </a:rPr>
              <a:t>(</a:t>
            </a:r>
            <a:r>
              <a:rPr lang="en-US" sz="2400" b="0">
                <a:solidFill>
                  <a:srgbClr val="0000FF"/>
                </a:solidFill>
              </a:rPr>
              <a:t>double</a:t>
            </a:r>
            <a:r>
              <a:rPr lang="en-US" sz="2400" b="0">
                <a:solidFill>
                  <a:srgbClr val="000000"/>
                </a:solidFill>
              </a:rPr>
              <a:t> newGPA){</a:t>
            </a:r>
          </a:p>
          <a:p>
            <a:pPr marL="342900" indent="-342900">
              <a:lnSpc>
                <a:spcPct val="120000"/>
              </a:lnSpc>
              <a:spcBef>
                <a:spcPct val="20000"/>
              </a:spcBef>
              <a:buFont typeface="Wingdings" pitchFamily="2" charset="2"/>
              <a:buNone/>
            </a:pPr>
            <a:r>
              <a:rPr lang="en-US" sz="2400" b="0">
                <a:solidFill>
                  <a:srgbClr val="000000"/>
                </a:solidFill>
              </a:rPr>
              <a:t>	</a:t>
            </a:r>
            <a:r>
              <a:rPr lang="en-US" sz="2400" i="1">
                <a:solidFill>
                  <a:srgbClr val="0000FF"/>
                </a:solidFill>
              </a:rPr>
              <a:t>if</a:t>
            </a:r>
            <a:r>
              <a:rPr lang="en-US" sz="2400" i="1">
                <a:solidFill>
                  <a:srgbClr val="000000"/>
                </a:solidFill>
              </a:rPr>
              <a:t> ((newGPA &gt;= 0.0) &amp;&amp; (newGPA &lt;= 4.0)){</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this-</a:t>
            </a:r>
            <a:r>
              <a:rPr lang="en-US" sz="2400" b="0">
                <a:solidFill>
                  <a:srgbClr val="000000"/>
                </a:solidFill>
              </a:rPr>
              <a:t>&gt;gpa = newGPA;</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 </a:t>
            </a:r>
            <a:r>
              <a:rPr lang="en-US" sz="2400" b="0">
                <a:solidFill>
                  <a:srgbClr val="009900"/>
                </a:solidFill>
              </a:rPr>
              <a:t>// Return 0 to indicate success</a:t>
            </a:r>
          </a:p>
          <a:p>
            <a:pPr marL="342900" indent="-342900">
              <a:lnSpc>
                <a:spcPct val="120000"/>
              </a:lnSpc>
              <a:spcBef>
                <a:spcPct val="20000"/>
              </a:spcBef>
              <a:buFont typeface="Wingdings" pitchFamily="2" charset="2"/>
              <a:buNone/>
            </a:pPr>
            <a:r>
              <a:rPr lang="en-US" sz="2400" b="0">
                <a:solidFill>
                  <a:srgbClr val="000000"/>
                </a:solidFill>
              </a:rPr>
              <a:t>	}</a:t>
            </a:r>
          </a:p>
          <a:p>
            <a:pPr marL="342900" indent="-342900">
              <a:lnSpc>
                <a:spcPct val="120000"/>
              </a:lnSpc>
              <a:spcBef>
                <a:spcPts val="0"/>
              </a:spcBef>
              <a:buFont typeface="Wingdings" pitchFamily="2" charset="2"/>
              <a:buNone/>
            </a:pPr>
            <a:r>
              <a:rPr lang="en-US" sz="2400" b="0">
                <a:solidFill>
                  <a:srgbClr val="000000"/>
                </a:solidFill>
              </a:rPr>
              <a:t>	</a:t>
            </a:r>
            <a:r>
              <a:rPr lang="en-US" sz="2400" b="0">
                <a:solidFill>
                  <a:srgbClr val="0000FF"/>
                </a:solidFill>
              </a:rPr>
              <a:t>else</a:t>
            </a:r>
          </a:p>
          <a:p>
            <a:pPr marL="342900" indent="-342900">
              <a:lnSpc>
                <a:spcPct val="120000"/>
              </a:lnSpc>
              <a:spcBef>
                <a:spcPts val="0"/>
              </a:spcBef>
              <a:buFont typeface="Wingdings" pitchFamily="2" charset="2"/>
              <a:buNone/>
            </a:pPr>
            <a:r>
              <a:rPr lang="en-US" sz="2400" b="0">
                <a:solidFill>
                  <a:srgbClr val="0000FF"/>
                </a:solidFill>
              </a:rPr>
              <a:t>	</a:t>
            </a:r>
            <a:r>
              <a:rPr lang="en-US" sz="2400" b="0">
                <a:solidFill>
                  <a:srgbClr val="000000"/>
                </a:solidFill>
              </a:rPr>
              <a:t>{</a:t>
            </a:r>
          </a:p>
          <a:p>
            <a:pPr marL="342900" indent="-342900">
              <a:lnSpc>
                <a:spcPct val="120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-1; </a:t>
            </a:r>
            <a:r>
              <a:rPr lang="en-US" sz="2400" b="0">
                <a:solidFill>
                  <a:srgbClr val="009900"/>
                </a:solidFill>
              </a:rPr>
              <a:t>// Return -1 to indicate failure</a:t>
            </a:r>
          </a:p>
          <a:p>
            <a:pPr marL="342900" indent="-342900">
              <a:lnSpc>
                <a:spcPct val="120000"/>
              </a:lnSpc>
              <a:spcBef>
                <a:spcPct val="20000"/>
              </a:spcBef>
              <a:buFont typeface="Wingdings" pitchFamily="2" charset="2"/>
              <a:buNone/>
            </a:pPr>
            <a:r>
              <a:rPr lang="en-US" sz="2400" b="0">
                <a:solidFill>
                  <a:srgbClr val="000000"/>
                </a:solidFill>
              </a:rPr>
              <a:t>	}</a:t>
            </a:r>
          </a:p>
          <a:p>
            <a:pPr marL="342900" indent="-342900">
              <a:lnSpc>
                <a:spcPct val="12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Thành viên tĩnh – static member</a:t>
            </a: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T</a:t>
            </a:r>
            <a:r>
              <a:rPr lang="vi-VN" sz="2800">
                <a:solidFill>
                  <a:schemeClr val="tx1">
                    <a:lumMod val="95000"/>
                    <a:lumOff val="5000"/>
                  </a:schemeClr>
                </a:solidFill>
                <a:latin typeface="Arial" pitchFamily="34" charset="0"/>
                <a:cs typeface="Arial" pitchFamily="34" charset="0"/>
              </a:rPr>
              <a:t>rong C, </a:t>
            </a:r>
            <a:r>
              <a:rPr lang="vi-VN" sz="2800">
                <a:solidFill>
                  <a:srgbClr val="0066FF"/>
                </a:solidFill>
                <a:latin typeface="Arial" pitchFamily="34" charset="0"/>
                <a:cs typeface="Arial" pitchFamily="34" charset="0"/>
              </a:rPr>
              <a:t>static </a:t>
            </a:r>
            <a:r>
              <a:rPr lang="vi-VN" sz="2800">
                <a:solidFill>
                  <a:schemeClr val="tx1">
                    <a:lumMod val="95000"/>
                    <a:lumOff val="5000"/>
                  </a:schemeClr>
                </a:solidFill>
                <a:latin typeface="Arial" pitchFamily="34" charset="0"/>
                <a:cs typeface="Arial" pitchFamily="34" charset="0"/>
              </a:rPr>
              <a:t>xuất hiện trước dữ liệu được khai báo trong một hàm nào đó thì giá trị của dữ liệu đó vẫn được lưu lại như một biến toàn cục.</a:t>
            </a: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rgbClr val="FF3300"/>
                </a:solidFill>
                <a:latin typeface="Arial" pitchFamily="34" charset="0"/>
                <a:cs typeface="Arial" pitchFamily="34" charset="0"/>
              </a:rPr>
              <a:t>Trong C++</a:t>
            </a:r>
            <a:r>
              <a:rPr lang="vi-VN" sz="2800">
                <a:solidFill>
                  <a:schemeClr val="tx1">
                    <a:lumMod val="95000"/>
                    <a:lumOff val="5000"/>
                  </a:schemeClr>
                </a:solidFill>
                <a:latin typeface="Arial" pitchFamily="34" charset="0"/>
                <a:cs typeface="Arial" pitchFamily="34" charset="0"/>
              </a:rPr>
              <a:t>, nếu </a:t>
            </a:r>
            <a:r>
              <a:rPr lang="vi-VN" sz="2800">
                <a:solidFill>
                  <a:srgbClr val="FF3300"/>
                </a:solidFill>
                <a:latin typeface="Arial" pitchFamily="34" charset="0"/>
                <a:cs typeface="Arial" pitchFamily="34" charset="0"/>
              </a:rPr>
              <a:t>static</a:t>
            </a:r>
            <a:r>
              <a:rPr lang="vi-VN" sz="2800">
                <a:solidFill>
                  <a:schemeClr val="tx1">
                    <a:lumMod val="95000"/>
                    <a:lumOff val="5000"/>
                  </a:schemeClr>
                </a:solidFill>
                <a:latin typeface="Arial" pitchFamily="34" charset="0"/>
                <a:cs typeface="Arial" pitchFamily="34" charset="0"/>
              </a:rPr>
              <a:t> xuất hiện trước một dữ liệu hoặc một phương thức </a:t>
            </a:r>
            <a:r>
              <a:rPr lang="vi-VN" sz="2800">
                <a:solidFill>
                  <a:srgbClr val="0000FF"/>
                </a:solidFill>
                <a:latin typeface="Arial" pitchFamily="34" charset="0"/>
                <a:cs typeface="Arial" pitchFamily="34" charset="0"/>
              </a:rPr>
              <a:t>của lớp </a:t>
            </a:r>
            <a:r>
              <a:rPr lang="vi-VN" sz="2800">
                <a:solidFill>
                  <a:schemeClr val="tx1">
                    <a:lumMod val="95000"/>
                    <a:lumOff val="5000"/>
                  </a:schemeClr>
                </a:solidFill>
                <a:latin typeface="Arial" pitchFamily="34" charset="0"/>
                <a:cs typeface="Arial" pitchFamily="34" charset="0"/>
              </a:rPr>
              <a:t>thì giá trị của nó vẫn được lưu lại và </a:t>
            </a:r>
            <a:r>
              <a:rPr lang="vi-VN" sz="2800">
                <a:solidFill>
                  <a:srgbClr val="FF3300"/>
                </a:solidFill>
                <a:latin typeface="Arial" pitchFamily="34" charset="0"/>
                <a:cs typeface="Arial" pitchFamily="34" charset="0"/>
              </a:rPr>
              <a:t>có ý nghĩa cho đối tượng khác của cùng lớp này</a:t>
            </a:r>
            <a:r>
              <a:rPr lang="vi-VN" sz="2800">
                <a:solidFill>
                  <a:schemeClr val="tx1">
                    <a:lumMod val="95000"/>
                    <a:lumOff val="5000"/>
                  </a:schemeClr>
                </a:solidFill>
                <a:latin typeface="Arial" pitchFamily="34" charset="0"/>
                <a:cs typeface="Arial" pitchFamily="34" charset="0"/>
              </a:rPr>
              <a:t>.</a:t>
            </a: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Các thành viên </a:t>
            </a:r>
            <a:r>
              <a:rPr lang="en-US" sz="2800">
                <a:solidFill>
                  <a:srgbClr val="0000FF"/>
                </a:solidFill>
                <a:latin typeface="Arial" pitchFamily="34" charset="0"/>
                <a:cs typeface="Arial" pitchFamily="34" charset="0"/>
              </a:rPr>
              <a:t>static</a:t>
            </a:r>
            <a:r>
              <a:rPr lang="en-US" sz="2800">
                <a:solidFill>
                  <a:schemeClr val="tx1">
                    <a:lumMod val="95000"/>
                    <a:lumOff val="5000"/>
                  </a:schemeClr>
                </a:solidFill>
                <a:latin typeface="Arial" pitchFamily="34" charset="0"/>
                <a:cs typeface="Arial" pitchFamily="34" charset="0"/>
              </a:rPr>
              <a:t> có thể là </a:t>
            </a:r>
            <a:r>
              <a:rPr lang="en-US" sz="2800">
                <a:solidFill>
                  <a:srgbClr val="0000FF"/>
                </a:solidFill>
                <a:latin typeface="Arial" pitchFamily="34" charset="0"/>
                <a:cs typeface="Arial" pitchFamily="34" charset="0"/>
              </a:rPr>
              <a:t>public, private </a:t>
            </a:r>
            <a:r>
              <a:rPr lang="en-US" sz="2800">
                <a:solidFill>
                  <a:schemeClr val="tx1">
                    <a:lumMod val="95000"/>
                    <a:lumOff val="5000"/>
                  </a:schemeClr>
                </a:solidFill>
                <a:latin typeface="Arial" pitchFamily="34" charset="0"/>
                <a:cs typeface="Arial" pitchFamily="34" charset="0"/>
              </a:rPr>
              <a:t>hoặc</a:t>
            </a:r>
            <a:r>
              <a:rPr lang="en-US" sz="2800">
                <a:solidFill>
                  <a:srgbClr val="0000FF"/>
                </a:solidFill>
                <a:latin typeface="Arial" pitchFamily="34" charset="0"/>
                <a:cs typeface="Arial" pitchFamily="34" charset="0"/>
              </a:rPr>
              <a:t> protected.</a:t>
            </a:r>
          </a:p>
          <a:p>
            <a:pPr algn="just">
              <a:lnSpc>
                <a:spcPct val="130000"/>
              </a:lnSpc>
              <a:spcBef>
                <a:spcPts val="300"/>
              </a:spcBef>
              <a:spcAft>
                <a:spcPts val="300"/>
              </a:spcAft>
              <a:buFont typeface="Wingdings" pitchFamily="2" charset="2"/>
              <a:buChar char="v"/>
            </a:pP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Thành viên tĩnh – static member</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Đối với class, </a:t>
            </a:r>
            <a:r>
              <a:rPr lang="vi-VN" sz="2800">
                <a:solidFill>
                  <a:srgbClr val="0000FF"/>
                </a:solidFill>
                <a:latin typeface="Arial" pitchFamily="34" charset="0"/>
                <a:cs typeface="Arial" pitchFamily="34" charset="0"/>
              </a:rPr>
              <a:t>static</a:t>
            </a:r>
            <a:r>
              <a:rPr lang="vi-VN" sz="2800">
                <a:solidFill>
                  <a:schemeClr val="tx1">
                    <a:lumMod val="95000"/>
                    <a:lumOff val="5000"/>
                  </a:schemeClr>
                </a:solidFill>
                <a:latin typeface="Arial" pitchFamily="34" charset="0"/>
                <a:cs typeface="Arial" pitchFamily="34" charset="0"/>
              </a:rPr>
              <a:t> dùng để </a:t>
            </a:r>
            <a:r>
              <a:rPr lang="vi-VN" sz="2800">
                <a:solidFill>
                  <a:srgbClr val="0066FF"/>
                </a:solidFill>
                <a:latin typeface="Arial" pitchFamily="34" charset="0"/>
                <a:cs typeface="Arial" pitchFamily="34" charset="0"/>
              </a:rPr>
              <a:t>khai báo thành viên dữ liệu dùng chung cho mọi thể hiện của lớp</a:t>
            </a:r>
            <a:r>
              <a:rPr lang="vi-VN" sz="280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Một bản duy nhất tồn tại trong suốt quá trình chạy của chương trình.</a:t>
            </a: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Dùng chung cho tất cả các thể hiện của lớp.</a:t>
            </a: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Bất kể lớp đó có bao nhiêu thể hiện.</a:t>
            </a:r>
            <a:endParaRPr lang="en-US">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spTree>
    <p:extLst>
      <p:ext uri="{BB962C8B-B14F-4D97-AF65-F5344CB8AC3E}">
        <p14:creationId xmlns:p14="http://schemas.microsoft.com/office/powerpoint/2010/main" val="411909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sp>
        <p:nvSpPr>
          <p:cNvPr id="8" name="Rectangle 4"/>
          <p:cNvSpPr>
            <a:spLocks noChangeArrowheads="1"/>
          </p:cNvSpPr>
          <p:nvPr/>
        </p:nvSpPr>
        <p:spPr bwMode="auto">
          <a:xfrm>
            <a:off x="609600" y="1447800"/>
            <a:ext cx="3962400" cy="5105400"/>
          </a:xfrm>
          <a:prstGeom prst="rect">
            <a:avLst/>
          </a:prstGeom>
          <a:solidFill>
            <a:srgbClr val="D5E3FF"/>
          </a:solidFill>
          <a:ln w="9525">
            <a:noFill/>
            <a:miter lim="800000"/>
            <a:headEnd/>
            <a:tailEnd/>
          </a:ln>
        </p:spPr>
        <p:txBody>
          <a:bodyPr/>
          <a:lstStyle/>
          <a:p>
            <a:pPr marL="342900" indent="-342900" algn="l">
              <a:spcBef>
                <a:spcPct val="20000"/>
              </a:spcBef>
            </a:pPr>
            <a:r>
              <a:rPr lang="en-US" altLang="zh-TW" sz="2800">
                <a:solidFill>
                  <a:srgbClr val="0000FF"/>
                </a:solidFill>
                <a:latin typeface="Palatino Linotype" pitchFamily="18" charset="0"/>
                <a:ea typeface="新細明體" pitchFamily="18" charset="-120"/>
              </a:rPr>
              <a:t>class </a:t>
            </a:r>
            <a:r>
              <a:rPr lang="en-US" altLang="zh-TW" sz="2800">
                <a:solidFill>
                  <a:schemeClr val="tx1"/>
                </a:solidFill>
                <a:latin typeface="Palatino Linotype" pitchFamily="18" charset="0"/>
                <a:ea typeface="新細明體" pitchFamily="18" charset="-120"/>
              </a:rPr>
              <a:t>Rectangle</a:t>
            </a:r>
          </a:p>
          <a:p>
            <a:pPr marL="342900" indent="-342900" algn="l">
              <a:spcBef>
                <a:spcPct val="20000"/>
              </a:spcBef>
            </a:pPr>
            <a:r>
              <a:rPr lang="en-US" altLang="zh-TW" sz="2800">
                <a:solidFill>
                  <a:schemeClr val="tx1"/>
                </a:solidFill>
                <a:latin typeface="Palatino Linotype" pitchFamily="18" charset="0"/>
                <a:ea typeface="新細明體" pitchFamily="18" charset="-120"/>
              </a:rPr>
              <a:t>{</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private</a:t>
            </a:r>
            <a:r>
              <a:rPr lang="en-US" altLang="zh-TW" sz="2800">
                <a:solidFill>
                  <a:schemeClr val="tx1"/>
                </a:solidFill>
                <a:latin typeface="Palatino Linotype" pitchFamily="18" charset="0"/>
                <a:ea typeface="新細明體" pitchFamily="18" charset="-120"/>
              </a:rPr>
              <a:t>:</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width;</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length;</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FF0000"/>
                </a:solidFill>
                <a:latin typeface="Palatino Linotype" pitchFamily="18" charset="0"/>
                <a:ea typeface="新細明體" pitchFamily="18" charset="-120"/>
              </a:rPr>
              <a:t>static int count;</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public</a:t>
            </a:r>
            <a:r>
              <a:rPr lang="en-US" altLang="zh-TW" sz="2800">
                <a:solidFill>
                  <a:schemeClr val="tx1"/>
                </a:solidFill>
                <a:latin typeface="Palatino Linotype" pitchFamily="18" charset="0"/>
                <a:ea typeface="新細明體" pitchFamily="18" charset="-120"/>
              </a:rPr>
              <a:t>:</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void </a:t>
            </a:r>
            <a:r>
              <a:rPr lang="en-US" altLang="zh-TW" sz="2800">
                <a:solidFill>
                  <a:schemeClr val="tx1"/>
                </a:solidFill>
                <a:latin typeface="Palatino Linotype" pitchFamily="18" charset="0"/>
                <a:ea typeface="新細明體" pitchFamily="18" charset="-120"/>
              </a:rPr>
              <a:t>set(</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w, </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l);</a:t>
            </a:r>
          </a:p>
          <a:p>
            <a:pPr marL="342900" indent="-342900" algn="l">
              <a:spcBef>
                <a:spcPct val="20000"/>
              </a:spcBef>
            </a:pPr>
            <a:r>
              <a:rPr lang="en-US" altLang="zh-TW" sz="2800">
                <a:solidFill>
                  <a:schemeClr val="tx1"/>
                </a:solidFill>
                <a:latin typeface="Palatino Linotype" pitchFamily="18" charset="0"/>
                <a:ea typeface="新細明體" pitchFamily="18" charset="-120"/>
              </a:rPr>
              <a:t>	   </a:t>
            </a:r>
            <a:r>
              <a:rPr lang="en-US" altLang="zh-TW" sz="2800">
                <a:solidFill>
                  <a:srgbClr val="0000FF"/>
                </a:solidFill>
                <a:latin typeface="Palatino Linotype" pitchFamily="18" charset="0"/>
                <a:ea typeface="新細明體" pitchFamily="18" charset="-120"/>
              </a:rPr>
              <a:t>int </a:t>
            </a:r>
            <a:r>
              <a:rPr lang="en-US" altLang="zh-TW" sz="2800">
                <a:solidFill>
                  <a:schemeClr val="tx1"/>
                </a:solidFill>
                <a:latin typeface="Palatino Linotype" pitchFamily="18" charset="0"/>
                <a:ea typeface="新細明體" pitchFamily="18" charset="-120"/>
              </a:rPr>
              <a:t>area();</a:t>
            </a:r>
          </a:p>
          <a:p>
            <a:pPr marL="342900" indent="-342900" algn="l">
              <a:spcBef>
                <a:spcPct val="20000"/>
              </a:spcBef>
            </a:pPr>
            <a:r>
              <a:rPr lang="en-US" altLang="zh-TW" sz="2800">
                <a:solidFill>
                  <a:schemeClr val="tx1"/>
                </a:solidFill>
                <a:latin typeface="Palatino Linotype" pitchFamily="18" charset="0"/>
                <a:ea typeface="新細明體" pitchFamily="18" charset="-120"/>
              </a:rPr>
              <a:t>}</a:t>
            </a:r>
          </a:p>
        </p:txBody>
      </p:sp>
      <p:sp>
        <p:nvSpPr>
          <p:cNvPr id="9" name="Rectangle 6"/>
          <p:cNvSpPr>
            <a:spLocks noChangeArrowheads="1"/>
          </p:cNvSpPr>
          <p:nvPr/>
        </p:nvSpPr>
        <p:spPr bwMode="auto">
          <a:xfrm>
            <a:off x="5791200" y="1676400"/>
            <a:ext cx="2514600" cy="1295400"/>
          </a:xfrm>
          <a:prstGeom prst="rect">
            <a:avLst/>
          </a:prstGeom>
          <a:solidFill>
            <a:srgbClr val="FFFF99"/>
          </a:solidFill>
          <a:ln w="9525">
            <a:noFill/>
            <a:miter lim="800000"/>
            <a:headEnd/>
            <a:tailEnd/>
          </a:ln>
        </p:spPr>
        <p:txBody>
          <a:bodyPr/>
          <a:lstStyle/>
          <a:p>
            <a:pPr marL="342900" indent="-342900" algn="l">
              <a:lnSpc>
                <a:spcPct val="80000"/>
              </a:lnSpc>
              <a:spcBef>
                <a:spcPct val="20000"/>
              </a:spcBef>
            </a:pPr>
            <a:r>
              <a:rPr lang="en-US" altLang="zh-TW" sz="2800">
                <a:solidFill>
                  <a:schemeClr val="tx1"/>
                </a:solidFill>
                <a:latin typeface="Palatino Linotype" pitchFamily="18" charset="0"/>
                <a:ea typeface="新細明體" pitchFamily="18" charset="-120"/>
              </a:rPr>
              <a:t>Rectangle  r1;</a:t>
            </a:r>
          </a:p>
          <a:p>
            <a:pPr marL="342900" indent="-342900" algn="l">
              <a:lnSpc>
                <a:spcPct val="80000"/>
              </a:lnSpc>
              <a:spcBef>
                <a:spcPct val="20000"/>
              </a:spcBef>
            </a:pPr>
            <a:r>
              <a:rPr lang="en-US" altLang="zh-TW" sz="2800">
                <a:solidFill>
                  <a:schemeClr val="tx1"/>
                </a:solidFill>
                <a:latin typeface="Palatino Linotype" pitchFamily="18" charset="0"/>
                <a:ea typeface="新細明體" pitchFamily="18" charset="-120"/>
              </a:rPr>
              <a:t>Rectangle  r2;</a:t>
            </a:r>
          </a:p>
          <a:p>
            <a:pPr marL="342900" indent="-342900" algn="l">
              <a:lnSpc>
                <a:spcPct val="80000"/>
              </a:lnSpc>
              <a:spcBef>
                <a:spcPct val="20000"/>
              </a:spcBef>
            </a:pPr>
            <a:r>
              <a:rPr lang="en-US" altLang="zh-TW" sz="2800">
                <a:solidFill>
                  <a:schemeClr val="tx1"/>
                </a:solidFill>
                <a:latin typeface="Palatino Linotype" pitchFamily="18" charset="0"/>
                <a:ea typeface="新細明體" pitchFamily="18" charset="-120"/>
              </a:rPr>
              <a:t>Rectangle  r3;</a:t>
            </a:r>
          </a:p>
          <a:p>
            <a:pPr marL="342900" indent="-342900" algn="l">
              <a:lnSpc>
                <a:spcPct val="80000"/>
              </a:lnSpc>
              <a:spcBef>
                <a:spcPct val="20000"/>
              </a:spcBef>
            </a:pPr>
            <a:endParaRPr lang="zh-TW" altLang="en-US" sz="2800">
              <a:solidFill>
                <a:schemeClr val="tx1"/>
              </a:solidFill>
              <a:latin typeface="Palatino Linotype" pitchFamily="18" charset="0"/>
              <a:ea typeface="新細明體" pitchFamily="18" charset="-120"/>
            </a:endParaRPr>
          </a:p>
        </p:txBody>
      </p:sp>
      <p:sp>
        <p:nvSpPr>
          <p:cNvPr id="10" name="AutoShape 7"/>
          <p:cNvSpPr>
            <a:spLocks noChangeArrowheads="1"/>
          </p:cNvSpPr>
          <p:nvPr/>
        </p:nvSpPr>
        <p:spPr bwMode="auto">
          <a:xfrm>
            <a:off x="838200" y="3765332"/>
            <a:ext cx="304800" cy="228600"/>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endParaRPr lang="fr-FR"/>
          </a:p>
        </p:txBody>
      </p:sp>
      <p:sp>
        <p:nvSpPr>
          <p:cNvPr id="11" name="Rectangle 8"/>
          <p:cNvSpPr>
            <a:spLocks noChangeArrowheads="1"/>
          </p:cNvSpPr>
          <p:nvPr/>
        </p:nvSpPr>
        <p:spPr bwMode="auto">
          <a:xfrm>
            <a:off x="4953000" y="4648200"/>
            <a:ext cx="1371600" cy="762000"/>
          </a:xfrm>
          <a:prstGeom prst="rect">
            <a:avLst/>
          </a:prstGeom>
          <a:solidFill>
            <a:srgbClr val="FFCC99"/>
          </a:solidFill>
          <a:ln w="9525">
            <a:solidFill>
              <a:schemeClr val="tx1"/>
            </a:solidFill>
            <a:miter lim="800000"/>
            <a:headEnd/>
            <a:tailEnd/>
          </a:ln>
        </p:spPr>
        <p:txBody>
          <a:bodyPr wrap="none" anchor="ctr"/>
          <a:lstStyle/>
          <a:p>
            <a:pPr eaLnBrk="1" hangingPunct="1"/>
            <a:r>
              <a:rPr lang="en-US" altLang="zh-TW" b="1">
                <a:solidFill>
                  <a:schemeClr val="tx1"/>
                </a:solidFill>
                <a:latin typeface="Arial" charset="0"/>
                <a:ea typeface="新細明體" pitchFamily="18" charset="-120"/>
              </a:rPr>
              <a:t>width</a:t>
            </a:r>
          </a:p>
          <a:p>
            <a:pPr eaLnBrk="1" hangingPunct="1"/>
            <a:r>
              <a:rPr lang="en-US" altLang="zh-TW" b="1">
                <a:solidFill>
                  <a:schemeClr val="tx1"/>
                </a:solidFill>
                <a:latin typeface="Arial" charset="0"/>
                <a:ea typeface="新細明體" pitchFamily="18" charset="-120"/>
              </a:rPr>
              <a:t>length</a:t>
            </a:r>
          </a:p>
        </p:txBody>
      </p:sp>
      <p:sp>
        <p:nvSpPr>
          <p:cNvPr id="12" name="Rectangle 9"/>
          <p:cNvSpPr>
            <a:spLocks noChangeArrowheads="1"/>
          </p:cNvSpPr>
          <p:nvPr/>
        </p:nvSpPr>
        <p:spPr bwMode="auto">
          <a:xfrm>
            <a:off x="7467600" y="4648200"/>
            <a:ext cx="1371600" cy="762000"/>
          </a:xfrm>
          <a:prstGeom prst="rect">
            <a:avLst/>
          </a:prstGeom>
          <a:solidFill>
            <a:srgbClr val="FFCC99"/>
          </a:solidFill>
          <a:ln w="9525">
            <a:solidFill>
              <a:schemeClr val="tx1"/>
            </a:solidFill>
            <a:miter lim="800000"/>
            <a:headEnd/>
            <a:tailEnd/>
          </a:ln>
        </p:spPr>
        <p:txBody>
          <a:bodyPr wrap="none" anchor="ctr"/>
          <a:lstStyle/>
          <a:p>
            <a:pPr eaLnBrk="1" hangingPunct="1"/>
            <a:r>
              <a:rPr lang="en-US" altLang="zh-TW" b="1">
                <a:solidFill>
                  <a:schemeClr val="tx1"/>
                </a:solidFill>
                <a:latin typeface="Arial" charset="0"/>
                <a:ea typeface="新細明體" pitchFamily="18" charset="-120"/>
              </a:rPr>
              <a:t>width</a:t>
            </a:r>
          </a:p>
          <a:p>
            <a:pPr eaLnBrk="1" hangingPunct="1"/>
            <a:r>
              <a:rPr lang="en-US" altLang="zh-TW" b="1">
                <a:solidFill>
                  <a:schemeClr val="tx1"/>
                </a:solidFill>
                <a:latin typeface="Arial" charset="0"/>
                <a:ea typeface="新細明體" pitchFamily="18" charset="-120"/>
              </a:rPr>
              <a:t>length</a:t>
            </a:r>
          </a:p>
        </p:txBody>
      </p:sp>
      <p:sp>
        <p:nvSpPr>
          <p:cNvPr id="13" name="Rectangle 10"/>
          <p:cNvSpPr>
            <a:spLocks noChangeArrowheads="1"/>
          </p:cNvSpPr>
          <p:nvPr/>
        </p:nvSpPr>
        <p:spPr bwMode="auto">
          <a:xfrm>
            <a:off x="6324600" y="5638800"/>
            <a:ext cx="1371600" cy="762000"/>
          </a:xfrm>
          <a:prstGeom prst="rect">
            <a:avLst/>
          </a:prstGeom>
          <a:solidFill>
            <a:srgbClr val="FFCC99"/>
          </a:solidFill>
          <a:ln w="9525">
            <a:solidFill>
              <a:schemeClr val="tx1"/>
            </a:solidFill>
            <a:miter lim="800000"/>
            <a:headEnd/>
            <a:tailEnd/>
          </a:ln>
        </p:spPr>
        <p:txBody>
          <a:bodyPr wrap="none" anchor="ctr"/>
          <a:lstStyle/>
          <a:p>
            <a:pPr eaLnBrk="1" hangingPunct="1"/>
            <a:r>
              <a:rPr lang="en-US" altLang="zh-TW" b="1">
                <a:solidFill>
                  <a:schemeClr val="tx1"/>
                </a:solidFill>
                <a:latin typeface="Arial" charset="0"/>
                <a:ea typeface="新細明體" pitchFamily="18" charset="-120"/>
              </a:rPr>
              <a:t>width</a:t>
            </a:r>
          </a:p>
          <a:p>
            <a:pPr eaLnBrk="1" hangingPunct="1"/>
            <a:r>
              <a:rPr lang="en-US" altLang="zh-TW" b="1">
                <a:solidFill>
                  <a:schemeClr val="tx1"/>
                </a:solidFill>
                <a:latin typeface="Arial" charset="0"/>
                <a:ea typeface="新細明體" pitchFamily="18" charset="-120"/>
              </a:rPr>
              <a:t>length</a:t>
            </a:r>
          </a:p>
        </p:txBody>
      </p:sp>
      <p:sp>
        <p:nvSpPr>
          <p:cNvPr id="14" name="Text Box 11"/>
          <p:cNvSpPr txBox="1">
            <a:spLocks noChangeArrowheads="1"/>
          </p:cNvSpPr>
          <p:nvPr/>
        </p:nvSpPr>
        <p:spPr bwMode="auto">
          <a:xfrm>
            <a:off x="4876800" y="4267200"/>
            <a:ext cx="426720" cy="400110"/>
          </a:xfrm>
          <a:prstGeom prst="rect">
            <a:avLst/>
          </a:prstGeom>
          <a:noFill/>
          <a:ln w="9525">
            <a:noFill/>
            <a:miter lim="800000"/>
            <a:headEnd/>
            <a:tailEnd/>
          </a:ln>
        </p:spPr>
        <p:txBody>
          <a:bodyPr wrap="none">
            <a:spAutoFit/>
          </a:bodyPr>
          <a:lstStyle/>
          <a:p>
            <a:pPr algn="l" eaLnBrk="1" hangingPunct="1"/>
            <a:r>
              <a:rPr lang="en-US" altLang="zh-TW" b="1">
                <a:solidFill>
                  <a:schemeClr val="tx1"/>
                </a:solidFill>
                <a:latin typeface="Arial" charset="0"/>
                <a:ea typeface="新細明體" pitchFamily="18" charset="-120"/>
              </a:rPr>
              <a:t>r1</a:t>
            </a:r>
          </a:p>
        </p:txBody>
      </p:sp>
      <p:sp>
        <p:nvSpPr>
          <p:cNvPr id="15" name="Text Box 12"/>
          <p:cNvSpPr txBox="1">
            <a:spLocks noChangeArrowheads="1"/>
          </p:cNvSpPr>
          <p:nvPr/>
        </p:nvSpPr>
        <p:spPr bwMode="auto">
          <a:xfrm>
            <a:off x="5897880" y="5791200"/>
            <a:ext cx="426720" cy="400110"/>
          </a:xfrm>
          <a:prstGeom prst="rect">
            <a:avLst/>
          </a:prstGeom>
          <a:noFill/>
          <a:ln w="9525">
            <a:noFill/>
            <a:miter lim="800000"/>
            <a:headEnd/>
            <a:tailEnd/>
          </a:ln>
        </p:spPr>
        <p:txBody>
          <a:bodyPr wrap="none">
            <a:spAutoFit/>
          </a:bodyPr>
          <a:lstStyle/>
          <a:p>
            <a:pPr algn="l" eaLnBrk="1" hangingPunct="1"/>
            <a:r>
              <a:rPr lang="en-US" altLang="zh-TW" b="1">
                <a:solidFill>
                  <a:schemeClr val="tx1"/>
                </a:solidFill>
                <a:latin typeface="Arial" charset="0"/>
                <a:ea typeface="新細明體" pitchFamily="18" charset="-120"/>
              </a:rPr>
              <a:t>r3</a:t>
            </a:r>
          </a:p>
        </p:txBody>
      </p:sp>
      <p:sp>
        <p:nvSpPr>
          <p:cNvPr id="16" name="Text Box 13"/>
          <p:cNvSpPr txBox="1">
            <a:spLocks noChangeArrowheads="1"/>
          </p:cNvSpPr>
          <p:nvPr/>
        </p:nvSpPr>
        <p:spPr bwMode="auto">
          <a:xfrm>
            <a:off x="7467600" y="4267200"/>
            <a:ext cx="426720" cy="400110"/>
          </a:xfrm>
          <a:prstGeom prst="rect">
            <a:avLst/>
          </a:prstGeom>
          <a:noFill/>
          <a:ln w="9525">
            <a:noFill/>
            <a:miter lim="800000"/>
            <a:headEnd/>
            <a:tailEnd/>
          </a:ln>
        </p:spPr>
        <p:txBody>
          <a:bodyPr wrap="none">
            <a:spAutoFit/>
          </a:bodyPr>
          <a:lstStyle/>
          <a:p>
            <a:pPr algn="l" eaLnBrk="1" hangingPunct="1"/>
            <a:r>
              <a:rPr lang="en-US" altLang="zh-TW" b="1">
                <a:solidFill>
                  <a:schemeClr val="tx1"/>
                </a:solidFill>
                <a:latin typeface="Arial" charset="0"/>
                <a:ea typeface="新細明體" pitchFamily="18" charset="-120"/>
              </a:rPr>
              <a:t>r2</a:t>
            </a:r>
          </a:p>
        </p:txBody>
      </p:sp>
      <p:sp>
        <p:nvSpPr>
          <p:cNvPr id="17" name="Rectangle 14"/>
          <p:cNvSpPr>
            <a:spLocks noChangeArrowheads="1"/>
          </p:cNvSpPr>
          <p:nvPr/>
        </p:nvSpPr>
        <p:spPr bwMode="auto">
          <a:xfrm>
            <a:off x="5684783" y="3460532"/>
            <a:ext cx="1371600" cy="609600"/>
          </a:xfrm>
          <a:prstGeom prst="rect">
            <a:avLst/>
          </a:prstGeom>
          <a:solidFill>
            <a:schemeClr val="accent1"/>
          </a:solidFill>
          <a:ln w="9525">
            <a:solidFill>
              <a:schemeClr val="tx1"/>
            </a:solidFill>
            <a:miter lim="800000"/>
            <a:headEnd/>
            <a:tailEnd/>
          </a:ln>
        </p:spPr>
        <p:txBody>
          <a:bodyPr wrap="none" anchor="ctr"/>
          <a:lstStyle/>
          <a:p>
            <a:pPr algn="ctr" eaLnBrk="1" hangingPunct="1"/>
            <a:r>
              <a:rPr lang="en-US" altLang="zh-TW" b="1">
                <a:solidFill>
                  <a:schemeClr val="tx1"/>
                </a:solidFill>
                <a:latin typeface="Arial" charset="0"/>
                <a:ea typeface="新細明體" pitchFamily="18" charset="-120"/>
              </a:rPr>
              <a:t>count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p:bldP spid="16" grpId="0"/>
      <p:bldP spid="1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Đếm số đối tượng MyClass:</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
        <p:nvSpPr>
          <p:cNvPr id="7" name="Rectangle 2"/>
          <p:cNvSpPr>
            <a:spLocks noChangeArrowheads="1"/>
          </p:cNvSpPr>
          <p:nvPr/>
        </p:nvSpPr>
        <p:spPr bwMode="auto">
          <a:xfrm>
            <a:off x="609600" y="2133600"/>
            <a:ext cx="8153400" cy="4343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a:solidFill>
                  <a:srgbClr val="0000FF"/>
                </a:solidFill>
              </a:rPr>
              <a:t>class </a:t>
            </a:r>
            <a:r>
              <a:rPr lang="en-US" sz="2400">
                <a:solidFill>
                  <a:srgbClr val="000000"/>
                </a:solidFill>
              </a:rPr>
              <a:t>MyClass{</a:t>
            </a:r>
          </a:p>
          <a:p>
            <a:pPr marL="342900" indent="-342900">
              <a:lnSpc>
                <a:spcPct val="120000"/>
              </a:lnSpc>
              <a:spcBef>
                <a:spcPct val="20000"/>
              </a:spcBef>
              <a:buFont typeface="Wingdings" pitchFamily="2" charset="2"/>
              <a:buNone/>
            </a:pPr>
            <a:r>
              <a:rPr lang="en-US" sz="2400">
                <a:solidFill>
                  <a:srgbClr val="000000"/>
                </a:solidFill>
              </a:rPr>
              <a:t>	</a:t>
            </a:r>
            <a:r>
              <a:rPr lang="en-US" sz="2400">
                <a:solidFill>
                  <a:srgbClr val="0000FF"/>
                </a:solidFill>
              </a:rPr>
              <a:t>public</a:t>
            </a:r>
            <a:r>
              <a:rPr lang="en-US" sz="2400">
                <a:solidFill>
                  <a:srgbClr val="000000"/>
                </a:solidFill>
              </a:rPr>
              <a:t>:</a:t>
            </a:r>
          </a:p>
          <a:p>
            <a:pPr marL="342900" indent="-342900">
              <a:lnSpc>
                <a:spcPct val="120000"/>
              </a:lnSpc>
              <a:spcBef>
                <a:spcPct val="20000"/>
              </a:spcBef>
              <a:buFont typeface="Wingdings" pitchFamily="2" charset="2"/>
              <a:buNone/>
            </a:pPr>
            <a:r>
              <a:rPr lang="en-US" sz="2400">
                <a:solidFill>
                  <a:srgbClr val="000000"/>
                </a:solidFill>
              </a:rPr>
              <a:t>		MyClass();</a:t>
            </a:r>
          </a:p>
          <a:p>
            <a:pPr marL="342900" indent="-342900">
              <a:lnSpc>
                <a:spcPct val="120000"/>
              </a:lnSpc>
              <a:spcBef>
                <a:spcPct val="20000"/>
              </a:spcBef>
              <a:buFont typeface="Wingdings" pitchFamily="2" charset="2"/>
              <a:buNone/>
            </a:pPr>
            <a:r>
              <a:rPr lang="en-US" sz="2400">
                <a:solidFill>
                  <a:srgbClr val="000000"/>
                </a:solidFill>
              </a:rPr>
              <a:t>		~MyClass();</a:t>
            </a:r>
          </a:p>
          <a:p>
            <a:pPr marL="342900" indent="-342900">
              <a:lnSpc>
                <a:spcPct val="120000"/>
              </a:lnSpc>
              <a:spcBef>
                <a:spcPct val="20000"/>
              </a:spcBef>
              <a:buFont typeface="Wingdings" pitchFamily="2" charset="2"/>
              <a:buNone/>
            </a:pPr>
            <a:r>
              <a:rPr lang="en-US" sz="2400">
                <a:solidFill>
                  <a:srgbClr val="000000"/>
                </a:solidFill>
              </a:rPr>
              <a:t>		</a:t>
            </a:r>
            <a:r>
              <a:rPr lang="en-US" sz="2400">
                <a:solidFill>
                  <a:srgbClr val="0000FF"/>
                </a:solidFill>
              </a:rPr>
              <a:t>void </a:t>
            </a:r>
            <a:r>
              <a:rPr lang="en-US" sz="2400">
                <a:solidFill>
                  <a:srgbClr val="000000"/>
                </a:solidFill>
              </a:rPr>
              <a:t>printCount();</a:t>
            </a:r>
          </a:p>
          <a:p>
            <a:pPr marL="342900" indent="-342900">
              <a:lnSpc>
                <a:spcPct val="120000"/>
              </a:lnSpc>
              <a:spcBef>
                <a:spcPct val="20000"/>
              </a:spcBef>
              <a:buFont typeface="Wingdings" pitchFamily="2" charset="2"/>
              <a:buNone/>
            </a:pPr>
            <a:r>
              <a:rPr lang="en-US" sz="2400">
                <a:solidFill>
                  <a:srgbClr val="000000"/>
                </a:solidFill>
              </a:rPr>
              <a:t>	</a:t>
            </a:r>
            <a:r>
              <a:rPr lang="en-US" sz="2400">
                <a:solidFill>
                  <a:srgbClr val="0000FF"/>
                </a:solidFill>
              </a:rPr>
              <a:t>private</a:t>
            </a:r>
            <a:r>
              <a:rPr lang="en-US" sz="2400">
                <a:solidFill>
                  <a:srgbClr val="000000"/>
                </a:solidFill>
              </a:rPr>
              <a:t>:</a:t>
            </a:r>
          </a:p>
          <a:p>
            <a:pPr marL="342900" indent="-342900">
              <a:lnSpc>
                <a:spcPct val="120000"/>
              </a:lnSpc>
              <a:spcBef>
                <a:spcPct val="20000"/>
              </a:spcBef>
              <a:buFont typeface="Wingdings" pitchFamily="2" charset="2"/>
              <a:buNone/>
            </a:pPr>
            <a:r>
              <a:rPr lang="en-US" sz="2400">
                <a:solidFill>
                  <a:srgbClr val="000000"/>
                </a:solidFill>
              </a:rPr>
              <a:t>		</a:t>
            </a:r>
            <a:r>
              <a:rPr lang="en-US" sz="2400">
                <a:solidFill>
                  <a:srgbClr val="FF0303"/>
                </a:solidFill>
              </a:rPr>
              <a:t>static int count;</a:t>
            </a:r>
          </a:p>
          <a:p>
            <a:pPr marL="342900" indent="-342900">
              <a:lnSpc>
                <a:spcPct val="120000"/>
              </a:lnSpc>
              <a:spcBef>
                <a:spcPct val="20000"/>
              </a:spcBef>
              <a:buFont typeface="Wingdings" pitchFamily="2" charset="2"/>
              <a:buNone/>
            </a:pPr>
            <a:r>
              <a:rPr lang="en-US" sz="240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
        <p:nvSpPr>
          <p:cNvPr id="8" name="Rectangle 2"/>
          <p:cNvSpPr>
            <a:spLocks noChangeArrowheads="1"/>
          </p:cNvSpPr>
          <p:nvPr/>
        </p:nvSpPr>
        <p:spPr bwMode="auto">
          <a:xfrm>
            <a:off x="457200" y="1447800"/>
            <a:ext cx="83058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400" b="1">
                <a:solidFill>
                  <a:srgbClr val="FF0303"/>
                </a:solidFill>
              </a:rPr>
              <a:t>int</a:t>
            </a:r>
            <a:r>
              <a:rPr lang="en-US" sz="2400" b="1">
                <a:solidFill>
                  <a:srgbClr val="000000"/>
                </a:solidFill>
              </a:rPr>
              <a:t> MyClass::count = 0;</a:t>
            </a:r>
          </a:p>
          <a:p>
            <a:pPr marL="342900" indent="-342900">
              <a:lnSpc>
                <a:spcPct val="105000"/>
              </a:lnSpc>
              <a:spcBef>
                <a:spcPct val="20000"/>
              </a:spcBef>
              <a:buFont typeface="Wingdings" pitchFamily="2" charset="2"/>
              <a:buNone/>
            </a:pPr>
            <a:r>
              <a:rPr lang="en-US" sz="2400">
                <a:solidFill>
                  <a:srgbClr val="000000"/>
                </a:solidFill>
              </a:rPr>
              <a:t>MyClass::MyClass(){</a:t>
            </a:r>
          </a:p>
          <a:p>
            <a:pPr marL="342900" indent="-342900">
              <a:lnSpc>
                <a:spcPct val="105000"/>
              </a:lnSpc>
              <a:spcBef>
                <a:spcPct val="20000"/>
              </a:spcBef>
              <a:buFont typeface="Wingdings" pitchFamily="2" charset="2"/>
              <a:buNone/>
            </a:pPr>
            <a:r>
              <a:rPr lang="en-US" sz="2400">
                <a:solidFill>
                  <a:srgbClr val="000000"/>
                </a:solidFill>
              </a:rPr>
              <a:t>	</a:t>
            </a:r>
            <a:r>
              <a:rPr lang="en-US" sz="2400">
                <a:solidFill>
                  <a:srgbClr val="0000FF"/>
                </a:solidFill>
              </a:rPr>
              <a:t>this</a:t>
            </a:r>
            <a:r>
              <a:rPr lang="en-US" sz="2400">
                <a:solidFill>
                  <a:srgbClr val="000000"/>
                </a:solidFill>
              </a:rPr>
              <a:t> </a:t>
            </a:r>
            <a:r>
              <a:rPr lang="en-US" sz="2400">
                <a:solidFill>
                  <a:srgbClr val="000000"/>
                </a:solidFill>
                <a:sym typeface="Wingdings" pitchFamily="2" charset="2"/>
              </a:rPr>
              <a:t> count++;</a:t>
            </a:r>
            <a:endParaRPr lang="en-US" sz="2400">
              <a:solidFill>
                <a:srgbClr val="000000"/>
              </a:solidFill>
            </a:endParaRPr>
          </a:p>
          <a:p>
            <a:pPr marL="342900" indent="-342900">
              <a:lnSpc>
                <a:spcPct val="105000"/>
              </a:lnSpc>
              <a:spcBef>
                <a:spcPct val="20000"/>
              </a:spcBef>
              <a:buFont typeface="Wingdings" pitchFamily="2" charset="2"/>
              <a:buNone/>
            </a:pPr>
            <a:r>
              <a:rPr lang="en-US" sz="2400">
                <a:solidFill>
                  <a:srgbClr val="000000"/>
                </a:solidFill>
              </a:rPr>
              <a:t>}</a:t>
            </a:r>
          </a:p>
          <a:p>
            <a:pPr marL="342900" indent="-342900">
              <a:lnSpc>
                <a:spcPct val="105000"/>
              </a:lnSpc>
              <a:spcBef>
                <a:spcPct val="20000"/>
              </a:spcBef>
              <a:buFont typeface="Wingdings" pitchFamily="2" charset="2"/>
              <a:buNone/>
            </a:pPr>
            <a:r>
              <a:rPr lang="en-US" sz="2400">
                <a:solidFill>
                  <a:srgbClr val="000000"/>
                </a:solidFill>
              </a:rPr>
              <a:t>MyClass::~MyClass(){</a:t>
            </a:r>
          </a:p>
          <a:p>
            <a:pPr marL="342900" indent="-342900">
              <a:lnSpc>
                <a:spcPct val="105000"/>
              </a:lnSpc>
              <a:spcBef>
                <a:spcPct val="20000"/>
              </a:spcBef>
              <a:buFont typeface="Wingdings" pitchFamily="2" charset="2"/>
              <a:buNone/>
            </a:pPr>
            <a:r>
              <a:rPr lang="en-US" sz="2400">
                <a:solidFill>
                  <a:srgbClr val="000000"/>
                </a:solidFill>
              </a:rPr>
              <a:t>	</a:t>
            </a:r>
            <a:r>
              <a:rPr lang="en-US" sz="2400">
                <a:solidFill>
                  <a:srgbClr val="0000FF"/>
                </a:solidFill>
              </a:rPr>
              <a:t>this</a:t>
            </a:r>
            <a:r>
              <a:rPr lang="en-US" sz="2400">
                <a:solidFill>
                  <a:srgbClr val="000000"/>
                </a:solidFill>
              </a:rPr>
              <a:t> </a:t>
            </a:r>
            <a:r>
              <a:rPr lang="en-US" sz="2400">
                <a:solidFill>
                  <a:srgbClr val="000000"/>
                </a:solidFill>
                <a:sym typeface="Wingdings" pitchFamily="2" charset="2"/>
              </a:rPr>
              <a:t> count--;</a:t>
            </a:r>
            <a:endParaRPr lang="en-US" sz="2400">
              <a:solidFill>
                <a:srgbClr val="000000"/>
              </a:solidFill>
            </a:endParaRPr>
          </a:p>
          <a:p>
            <a:pPr marL="342900" indent="-342900">
              <a:lnSpc>
                <a:spcPct val="105000"/>
              </a:lnSpc>
              <a:spcBef>
                <a:spcPct val="20000"/>
              </a:spcBef>
              <a:buFont typeface="Wingdings" pitchFamily="2" charset="2"/>
              <a:buNone/>
            </a:pPr>
            <a:r>
              <a:rPr lang="en-US" sz="2400">
                <a:solidFill>
                  <a:srgbClr val="000000"/>
                </a:solidFill>
              </a:rPr>
              <a:t>}</a:t>
            </a:r>
          </a:p>
          <a:p>
            <a:pPr marL="342900" indent="-342900">
              <a:lnSpc>
                <a:spcPct val="105000"/>
              </a:lnSpc>
              <a:spcBef>
                <a:spcPct val="20000"/>
              </a:spcBef>
              <a:buFont typeface="Wingdings" pitchFamily="2" charset="2"/>
              <a:buNone/>
            </a:pPr>
            <a:r>
              <a:rPr lang="en-US" sz="2400">
                <a:solidFill>
                  <a:srgbClr val="0000FF"/>
                </a:solidFill>
              </a:rPr>
              <a:t>void</a:t>
            </a:r>
            <a:r>
              <a:rPr lang="en-US" sz="2400">
                <a:solidFill>
                  <a:srgbClr val="000000"/>
                </a:solidFill>
              </a:rPr>
              <a:t> MyClass::printCount(){</a:t>
            </a:r>
          </a:p>
          <a:p>
            <a:pPr marL="342900" indent="-342900">
              <a:lnSpc>
                <a:spcPct val="105000"/>
              </a:lnSpc>
              <a:spcBef>
                <a:spcPct val="20000"/>
              </a:spcBef>
              <a:buFont typeface="Wingdings" pitchFamily="2" charset="2"/>
              <a:buNone/>
            </a:pPr>
            <a:r>
              <a:rPr lang="en-US" sz="2400">
                <a:solidFill>
                  <a:srgbClr val="000000"/>
                </a:solidFill>
              </a:rPr>
              <a:t>	cout &lt;&lt; “There are currently ” &lt;&lt; this </a:t>
            </a:r>
            <a:r>
              <a:rPr lang="en-US" sz="2400">
                <a:solidFill>
                  <a:srgbClr val="000000"/>
                </a:solidFill>
                <a:sym typeface="Wingdings" pitchFamily="2" charset="2"/>
              </a:rPr>
              <a:t> count</a:t>
            </a:r>
            <a:r>
              <a:rPr lang="en-US" sz="2400">
                <a:solidFill>
                  <a:srgbClr val="000000"/>
                </a:solidFill>
              </a:rPr>
              <a:t> &lt;&lt; “ instance(s) of MyClass.\n”;</a:t>
            </a:r>
          </a:p>
          <a:p>
            <a:pPr marL="342900" indent="-342900">
              <a:lnSpc>
                <a:spcPct val="105000"/>
              </a:lnSpc>
              <a:spcBef>
                <a:spcPct val="20000"/>
              </a:spcBef>
              <a:buFont typeface="Wingdings" pitchFamily="2" charset="2"/>
              <a:buNone/>
            </a:pPr>
            <a:r>
              <a:rPr lang="en-US" sz="240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
        <p:nvSpPr>
          <p:cNvPr id="8" name="Rectangle 2"/>
          <p:cNvSpPr>
            <a:spLocks noChangeArrowheads="1"/>
          </p:cNvSpPr>
          <p:nvPr/>
        </p:nvSpPr>
        <p:spPr bwMode="auto">
          <a:xfrm>
            <a:off x="457200" y="1447800"/>
            <a:ext cx="83058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400">
                <a:solidFill>
                  <a:srgbClr val="0000FF"/>
                </a:solidFill>
              </a:rPr>
              <a:t>void</a:t>
            </a:r>
            <a:r>
              <a:rPr lang="en-US" sz="2400">
                <a:solidFill>
                  <a:srgbClr val="000000"/>
                </a:solidFill>
              </a:rPr>
              <a:t> main()</a:t>
            </a:r>
          </a:p>
          <a:p>
            <a:pPr marL="342900" indent="-342900">
              <a:lnSpc>
                <a:spcPct val="105000"/>
              </a:lnSpc>
              <a:spcBef>
                <a:spcPct val="20000"/>
              </a:spcBef>
              <a:buFont typeface="Wingdings" pitchFamily="2" charset="2"/>
              <a:buNone/>
            </a:pPr>
            <a:r>
              <a:rPr lang="en-US" sz="2400">
                <a:solidFill>
                  <a:srgbClr val="000000"/>
                </a:solidFill>
              </a:rPr>
              <a:t>{</a:t>
            </a:r>
          </a:p>
          <a:p>
            <a:pPr marL="342900" indent="-342900">
              <a:lnSpc>
                <a:spcPct val="105000"/>
              </a:lnSpc>
              <a:spcBef>
                <a:spcPct val="20000"/>
              </a:spcBef>
              <a:buFont typeface="Wingdings" pitchFamily="2" charset="2"/>
              <a:buNone/>
            </a:pPr>
            <a:r>
              <a:rPr lang="en-US" sz="2400">
                <a:solidFill>
                  <a:srgbClr val="000000"/>
                </a:solidFill>
              </a:rPr>
              <a:t>	MyClass* x = </a:t>
            </a:r>
            <a:r>
              <a:rPr lang="en-US" sz="2400">
                <a:solidFill>
                  <a:srgbClr val="0000FF"/>
                </a:solidFill>
              </a:rPr>
              <a:t>new</a:t>
            </a:r>
            <a:r>
              <a:rPr lang="en-US" sz="2400">
                <a:solidFill>
                  <a:srgbClr val="000000"/>
                </a:solidFill>
              </a:rPr>
              <a:t> MyClass;</a:t>
            </a:r>
          </a:p>
          <a:p>
            <a:pPr marL="342900" indent="-342900">
              <a:lnSpc>
                <a:spcPct val="105000"/>
              </a:lnSpc>
              <a:spcBef>
                <a:spcPct val="20000"/>
              </a:spcBef>
              <a:buFont typeface="Wingdings" pitchFamily="2" charset="2"/>
              <a:buNone/>
            </a:pPr>
            <a:r>
              <a:rPr lang="en-US" sz="2400">
                <a:solidFill>
                  <a:srgbClr val="000000"/>
                </a:solidFill>
              </a:rPr>
              <a:t>	x </a:t>
            </a:r>
            <a:r>
              <a:rPr lang="en-US" sz="2400">
                <a:solidFill>
                  <a:srgbClr val="000000"/>
                </a:solidFill>
                <a:sym typeface="Wingdings" pitchFamily="2" charset="2"/>
              </a:rPr>
              <a:t> printCount();</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MyClass* y = </a:t>
            </a:r>
            <a:r>
              <a:rPr lang="en-US" sz="2400">
                <a:solidFill>
                  <a:srgbClr val="0000FF"/>
                </a:solidFill>
                <a:sym typeface="Wingdings" pitchFamily="2" charset="2"/>
              </a:rPr>
              <a:t>new</a:t>
            </a:r>
            <a:r>
              <a:rPr lang="en-US" sz="2400">
                <a:solidFill>
                  <a:srgbClr val="000000"/>
                </a:solidFill>
                <a:sym typeface="Wingdings" pitchFamily="2" charset="2"/>
              </a:rPr>
              <a:t> MyClass;</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a:t>
            </a:r>
            <a:r>
              <a:rPr lang="en-US" sz="2400">
                <a:solidFill>
                  <a:srgbClr val="000000"/>
                </a:solidFill>
              </a:rPr>
              <a:t>x </a:t>
            </a:r>
            <a:r>
              <a:rPr lang="en-US" sz="2400">
                <a:solidFill>
                  <a:srgbClr val="000000"/>
                </a:solidFill>
                <a:sym typeface="Wingdings" pitchFamily="2" charset="2"/>
              </a:rPr>
              <a:t> printCount();</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y</a:t>
            </a:r>
            <a:r>
              <a:rPr lang="en-US" sz="2400">
                <a:solidFill>
                  <a:srgbClr val="000000"/>
                </a:solidFill>
              </a:rPr>
              <a:t> </a:t>
            </a:r>
            <a:r>
              <a:rPr lang="en-US" sz="2400">
                <a:solidFill>
                  <a:srgbClr val="000000"/>
                </a:solidFill>
                <a:sym typeface="Wingdings" pitchFamily="2" charset="2"/>
              </a:rPr>
              <a:t> printCount();</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a:t>
            </a:r>
            <a:r>
              <a:rPr lang="en-US" sz="2400">
                <a:solidFill>
                  <a:srgbClr val="0000FF"/>
                </a:solidFill>
                <a:sym typeface="Wingdings" pitchFamily="2" charset="2"/>
              </a:rPr>
              <a:t>delete</a:t>
            </a:r>
            <a:r>
              <a:rPr lang="en-US" sz="2400">
                <a:solidFill>
                  <a:srgbClr val="000000"/>
                </a:solidFill>
                <a:sym typeface="Wingdings" pitchFamily="2" charset="2"/>
              </a:rPr>
              <a:t> x;</a:t>
            </a:r>
          </a:p>
          <a:p>
            <a:pPr marL="342900" indent="-342900">
              <a:lnSpc>
                <a:spcPct val="105000"/>
              </a:lnSpc>
              <a:spcBef>
                <a:spcPct val="20000"/>
              </a:spcBef>
              <a:buFont typeface="Wingdings" pitchFamily="2" charset="2"/>
              <a:buNone/>
            </a:pPr>
            <a:r>
              <a:rPr lang="en-US" sz="2400">
                <a:solidFill>
                  <a:srgbClr val="000000"/>
                </a:solidFill>
                <a:sym typeface="Wingdings" pitchFamily="2" charset="2"/>
              </a:rPr>
              <a:t>	 </a:t>
            </a:r>
            <a:r>
              <a:rPr lang="en-US" sz="2400">
                <a:solidFill>
                  <a:srgbClr val="000000"/>
                </a:solidFill>
              </a:rPr>
              <a:t>y </a:t>
            </a:r>
            <a:r>
              <a:rPr lang="en-US" sz="2400">
                <a:solidFill>
                  <a:srgbClr val="000000"/>
                </a:solidFill>
                <a:sym typeface="Wingdings" pitchFamily="2" charset="2"/>
              </a:rPr>
              <a:t> printCount();</a:t>
            </a:r>
            <a:endParaRPr lang="en-US" sz="2400">
              <a:solidFill>
                <a:srgbClr val="000000"/>
              </a:solidFill>
            </a:endParaRPr>
          </a:p>
          <a:p>
            <a:pPr marL="342900" indent="-342900">
              <a:lnSpc>
                <a:spcPct val="105000"/>
              </a:lnSpc>
              <a:spcBef>
                <a:spcPct val="20000"/>
              </a:spcBef>
              <a:buFont typeface="Wingdings" pitchFamily="2" charset="2"/>
              <a:buNone/>
            </a:pPr>
            <a:r>
              <a:rPr lang="en-US" sz="240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Thành viên tĩnh – static member</a:t>
            </a:r>
          </a:p>
        </p:txBody>
      </p:sp>
      <p:sp>
        <p:nvSpPr>
          <p:cNvPr id="3" name="Content Placeholder 2"/>
          <p:cNvSpPr>
            <a:spLocks noGrp="1"/>
          </p:cNvSpPr>
          <p:nvPr>
            <p:ph idx="1"/>
          </p:nvPr>
        </p:nvSpPr>
        <p:spPr>
          <a:xfrm>
            <a:off x="-152400" y="15240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dirty="0">
                <a:solidFill>
                  <a:srgbClr val="0000FF"/>
                </a:solidFill>
                <a:latin typeface="Arial" pitchFamily="34" charset="0"/>
                <a:cs typeface="Arial" pitchFamily="34" charset="0"/>
              </a:rPr>
              <a:t>Phương </a:t>
            </a:r>
            <a:r>
              <a:rPr lang="en-US" sz="2800" dirty="0" err="1">
                <a:solidFill>
                  <a:srgbClr val="0000FF"/>
                </a:solidFill>
                <a:latin typeface="Arial" pitchFamily="34" charset="0"/>
                <a:cs typeface="Arial" pitchFamily="34" charset="0"/>
              </a:rPr>
              <a:t>thức</a:t>
            </a:r>
            <a:r>
              <a:rPr lang="en-US" sz="2800" dirty="0">
                <a:solidFill>
                  <a:srgbClr val="0000FF"/>
                </a:solidFill>
                <a:latin typeface="Arial" pitchFamily="34" charset="0"/>
                <a:cs typeface="Arial" pitchFamily="34" charset="0"/>
              </a:rPr>
              <a:t> static?</a:t>
            </a:r>
            <a:endParaRPr lang="vi-VN" sz="2800" dirty="0">
              <a:solidFill>
                <a:srgbClr val="0000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dirty="0" err="1">
                <a:solidFill>
                  <a:schemeClr val="tx1">
                    <a:lumMod val="95000"/>
                    <a:lumOff val="5000"/>
                  </a:schemeClr>
                </a:solidFill>
                <a:latin typeface="Arial" pitchFamily="34" charset="0"/>
                <a:cs typeface="Arial" pitchFamily="34" charset="0"/>
              </a:rPr>
              <a:t>Đối</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với</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các</a:t>
            </a:r>
            <a:r>
              <a:rPr lang="vi-VN" dirty="0">
                <a:solidFill>
                  <a:schemeClr val="tx1">
                    <a:lumMod val="95000"/>
                    <a:lumOff val="5000"/>
                  </a:schemeClr>
                </a:solidFill>
                <a:latin typeface="Arial" pitchFamily="34" charset="0"/>
                <a:cs typeface="Arial" pitchFamily="34" charset="0"/>
              </a:rPr>
              <a:t> phương </a:t>
            </a:r>
            <a:r>
              <a:rPr lang="vi-VN" dirty="0" err="1">
                <a:solidFill>
                  <a:schemeClr val="tx1">
                    <a:lumMod val="95000"/>
                    <a:lumOff val="5000"/>
                  </a:schemeClr>
                </a:solidFill>
                <a:latin typeface="Arial" pitchFamily="34" charset="0"/>
                <a:cs typeface="Arial" pitchFamily="34" charset="0"/>
              </a:rPr>
              <a:t>thức</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static</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ngoài</a:t>
            </a:r>
            <a:r>
              <a:rPr lang="vi-VN" dirty="0">
                <a:solidFill>
                  <a:schemeClr val="tx1">
                    <a:lumMod val="95000"/>
                    <a:lumOff val="5000"/>
                  </a:schemeClr>
                </a:solidFill>
                <a:latin typeface="Arial" pitchFamily="34" charset="0"/>
                <a:cs typeface="Arial" pitchFamily="34" charset="0"/>
              </a:rPr>
              <a:t> ý </a:t>
            </a:r>
            <a:r>
              <a:rPr lang="vi-VN" dirty="0" err="1">
                <a:solidFill>
                  <a:schemeClr val="tx1">
                    <a:lumMod val="95000"/>
                    <a:lumOff val="5000"/>
                  </a:schemeClr>
                </a:solidFill>
                <a:latin typeface="Arial" pitchFamily="34" charset="0"/>
                <a:cs typeface="Arial" pitchFamily="34" charset="0"/>
              </a:rPr>
              <a:t>nghĩa</a:t>
            </a:r>
            <a:r>
              <a:rPr lang="vi-VN" dirty="0">
                <a:solidFill>
                  <a:schemeClr val="tx1">
                    <a:lumMod val="95000"/>
                    <a:lumOff val="5000"/>
                  </a:schemeClr>
                </a:solidFill>
                <a:latin typeface="Arial" pitchFamily="34" charset="0"/>
                <a:cs typeface="Arial" pitchFamily="34" charset="0"/>
              </a:rPr>
              <a:t> tương </a:t>
            </a:r>
            <a:r>
              <a:rPr lang="vi-VN" dirty="0" err="1">
                <a:solidFill>
                  <a:schemeClr val="tx1">
                    <a:lumMod val="95000"/>
                    <a:lumOff val="5000"/>
                  </a:schemeClr>
                </a:solidFill>
                <a:latin typeface="Arial" pitchFamily="34" charset="0"/>
                <a:cs typeface="Arial" pitchFamily="34" charset="0"/>
              </a:rPr>
              <a:t>tự</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với</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dữ</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liệu</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còn</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có</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sự</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khác</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biệt</a:t>
            </a:r>
            <a:r>
              <a:rPr lang="vi-VN" dirty="0">
                <a:solidFill>
                  <a:schemeClr val="tx1">
                    <a:lumMod val="95000"/>
                    <a:lumOff val="5000"/>
                  </a:schemeClr>
                </a:solidFill>
                <a:latin typeface="Arial" pitchFamily="34" charset="0"/>
                <a:cs typeface="Arial" pitchFamily="34" charset="0"/>
              </a:rPr>
              <a:t> cơ </a:t>
            </a:r>
            <a:r>
              <a:rPr lang="vi-VN" dirty="0" err="1">
                <a:solidFill>
                  <a:schemeClr val="tx1">
                    <a:lumMod val="95000"/>
                    <a:lumOff val="5000"/>
                  </a:schemeClr>
                </a:solidFill>
                <a:latin typeface="Arial" pitchFamily="34" charset="0"/>
                <a:cs typeface="Arial" pitchFamily="34" charset="0"/>
              </a:rPr>
              <a:t>bản</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đó</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là</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việc</a:t>
            </a:r>
            <a:r>
              <a:rPr lang="vi-VN" dirty="0">
                <a:solidFill>
                  <a:schemeClr val="tx1">
                    <a:lumMod val="95000"/>
                    <a:lumOff val="5000"/>
                  </a:schemeClr>
                </a:solidFill>
                <a:latin typeface="Arial" pitchFamily="34" charset="0"/>
                <a:cs typeface="Arial" pitchFamily="34" charset="0"/>
              </a:rPr>
              <a:t> cho </a:t>
            </a:r>
            <a:r>
              <a:rPr lang="vi-VN" dirty="0" err="1">
                <a:solidFill>
                  <a:schemeClr val="tx1">
                    <a:lumMod val="95000"/>
                    <a:lumOff val="5000"/>
                  </a:schemeClr>
                </a:solidFill>
                <a:latin typeface="Arial" pitchFamily="34" charset="0"/>
                <a:cs typeface="Arial" pitchFamily="34" charset="0"/>
              </a:rPr>
              <a:t>phép</a:t>
            </a:r>
            <a:r>
              <a:rPr lang="vi-VN" dirty="0">
                <a:solidFill>
                  <a:schemeClr val="tx1">
                    <a:lumMod val="95000"/>
                    <a:lumOff val="5000"/>
                  </a:schemeClr>
                </a:solidFill>
                <a:latin typeface="Arial" pitchFamily="34" charset="0"/>
                <a:cs typeface="Arial" pitchFamily="34" charset="0"/>
              </a:rPr>
              <a:t> truy </a:t>
            </a:r>
            <a:r>
              <a:rPr lang="vi-VN" dirty="0" err="1">
                <a:solidFill>
                  <a:schemeClr val="tx1">
                    <a:lumMod val="95000"/>
                    <a:lumOff val="5000"/>
                  </a:schemeClr>
                </a:solidFill>
                <a:latin typeface="Arial" pitchFamily="34" charset="0"/>
                <a:cs typeface="Arial" pitchFamily="34" charset="0"/>
              </a:rPr>
              <a:t>cập</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đến</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các</a:t>
            </a:r>
            <a:r>
              <a:rPr lang="vi-VN" dirty="0">
                <a:solidFill>
                  <a:schemeClr val="tx1">
                    <a:lumMod val="95000"/>
                    <a:lumOff val="5000"/>
                  </a:schemeClr>
                </a:solidFill>
                <a:latin typeface="Arial" pitchFamily="34" charset="0"/>
                <a:cs typeface="Arial" pitchFamily="34" charset="0"/>
              </a:rPr>
              <a:t> phương </a:t>
            </a:r>
            <a:r>
              <a:rPr lang="vi-VN" dirty="0" err="1">
                <a:solidFill>
                  <a:schemeClr val="tx1">
                    <a:lumMod val="95000"/>
                    <a:lumOff val="5000"/>
                  </a:schemeClr>
                </a:solidFill>
                <a:latin typeface="Arial" pitchFamily="34" charset="0"/>
                <a:cs typeface="Arial" pitchFamily="34" charset="0"/>
              </a:rPr>
              <a:t>thức</a:t>
            </a:r>
            <a:r>
              <a:rPr lang="vi-VN" dirty="0">
                <a:solidFill>
                  <a:schemeClr val="tx1">
                    <a:lumMod val="95000"/>
                    <a:lumOff val="5000"/>
                  </a:schemeClr>
                </a:solidFill>
                <a:latin typeface="Arial" pitchFamily="34" charset="0"/>
                <a:cs typeface="Arial" pitchFamily="34" charset="0"/>
              </a:rPr>
              <a:t> </a:t>
            </a:r>
            <a:r>
              <a:rPr lang="vi-VN" dirty="0" err="1">
                <a:solidFill>
                  <a:schemeClr val="tx1">
                    <a:lumMod val="95000"/>
                    <a:lumOff val="5000"/>
                  </a:schemeClr>
                </a:solidFill>
                <a:latin typeface="Arial" pitchFamily="34" charset="0"/>
                <a:cs typeface="Arial" pitchFamily="34" charset="0"/>
              </a:rPr>
              <a:t>static</a:t>
            </a:r>
            <a:r>
              <a:rPr lang="vi-VN" dirty="0">
                <a:solidFill>
                  <a:schemeClr val="tx1">
                    <a:lumMod val="95000"/>
                    <a:lumOff val="5000"/>
                  </a:schemeClr>
                </a:solidFill>
                <a:latin typeface="Arial" pitchFamily="34" charset="0"/>
                <a:cs typeface="Arial" pitchFamily="34" charset="0"/>
              </a:rPr>
              <a:t> khi </a:t>
            </a:r>
            <a:r>
              <a:rPr lang="vi-VN" dirty="0">
                <a:solidFill>
                  <a:srgbClr val="FF3300"/>
                </a:solidFill>
                <a:latin typeface="Arial" pitchFamily="34" charset="0"/>
                <a:cs typeface="Arial" pitchFamily="34" charset="0"/>
              </a:rPr>
              <a:t>chưa khai </a:t>
            </a:r>
            <a:r>
              <a:rPr lang="vi-VN" dirty="0" err="1">
                <a:solidFill>
                  <a:srgbClr val="FF3300"/>
                </a:solidFill>
                <a:latin typeface="Arial" pitchFamily="34" charset="0"/>
                <a:cs typeface="Arial" pitchFamily="34" charset="0"/>
              </a:rPr>
              <a:t>báo</a:t>
            </a:r>
            <a:r>
              <a:rPr lang="vi-VN" dirty="0">
                <a:solidFill>
                  <a:srgbClr val="FF3300"/>
                </a:solidFill>
                <a:latin typeface="Arial" pitchFamily="34" charset="0"/>
                <a:cs typeface="Arial" pitchFamily="34" charset="0"/>
              </a:rPr>
              <a:t> </a:t>
            </a:r>
            <a:r>
              <a:rPr lang="vi-VN" dirty="0" err="1">
                <a:solidFill>
                  <a:srgbClr val="FF3300"/>
                </a:solidFill>
                <a:latin typeface="Arial" pitchFamily="34" charset="0"/>
                <a:cs typeface="Arial" pitchFamily="34" charset="0"/>
              </a:rPr>
              <a:t>đối</a:t>
            </a:r>
            <a:r>
              <a:rPr lang="vi-VN" dirty="0">
                <a:solidFill>
                  <a:srgbClr val="FF3300"/>
                </a:solidFill>
                <a:latin typeface="Arial" pitchFamily="34" charset="0"/>
                <a:cs typeface="Arial" pitchFamily="34" charset="0"/>
              </a:rPr>
              <a:t> </a:t>
            </a:r>
            <a:r>
              <a:rPr lang="vi-VN" dirty="0" err="1">
                <a:solidFill>
                  <a:srgbClr val="FF3300"/>
                </a:solidFill>
                <a:latin typeface="Arial" pitchFamily="34" charset="0"/>
                <a:cs typeface="Arial" pitchFamily="34" charset="0"/>
              </a:rPr>
              <a:t>tượng</a:t>
            </a:r>
            <a:r>
              <a:rPr lang="vi-VN" dirty="0">
                <a:solidFill>
                  <a:schemeClr val="tx1">
                    <a:lumMod val="95000"/>
                    <a:lumOff val="5000"/>
                  </a:schemeClr>
                </a:solidFill>
                <a:latin typeface="Arial" pitchFamily="34" charset="0"/>
                <a:cs typeface="Arial" pitchFamily="34" charset="0"/>
              </a:rPr>
              <a:t> (thông qua tên </a:t>
            </a:r>
            <a:r>
              <a:rPr lang="vi-VN" dirty="0" err="1">
                <a:solidFill>
                  <a:schemeClr val="tx1">
                    <a:lumMod val="95000"/>
                    <a:lumOff val="5000"/>
                  </a:schemeClr>
                </a:solidFill>
                <a:latin typeface="Arial" pitchFamily="34" charset="0"/>
                <a:cs typeface="Arial" pitchFamily="34" charset="0"/>
              </a:rPr>
              <a:t>lớp</a:t>
            </a:r>
            <a:r>
              <a:rPr lang="vi-VN" dirty="0">
                <a:solidFill>
                  <a:schemeClr val="tx1">
                    <a:lumMod val="95000"/>
                    <a:lumOff val="5000"/>
                  </a:schemeClr>
                </a:solidFill>
                <a:latin typeface="Arial" pitchFamily="34" charset="0"/>
                <a:cs typeface="Arial" pitchFamily="34" charset="0"/>
              </a:rPr>
              <a:t>)</a:t>
            </a:r>
            <a:endParaRPr lang="en-US" dirty="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Tree>
    <p:extLst>
      <p:ext uri="{BB962C8B-B14F-4D97-AF65-F5344CB8AC3E}">
        <p14:creationId xmlns:p14="http://schemas.microsoft.com/office/powerpoint/2010/main" val="39838513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Thành viên tĩnh – static member</a:t>
            </a:r>
          </a:p>
        </p:txBody>
      </p:sp>
      <p:sp>
        <p:nvSpPr>
          <p:cNvPr id="3" name="Content Placeholder 2"/>
          <p:cNvSpPr>
            <a:spLocks noGrp="1"/>
          </p:cNvSpPr>
          <p:nvPr>
            <p:ph idx="1"/>
          </p:nvPr>
        </p:nvSpPr>
        <p:spPr>
          <a:xfrm>
            <a:off x="457200" y="1447800"/>
            <a:ext cx="8382000" cy="54102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Các thành viên lớp tĩnh public </a:t>
            </a:r>
            <a:r>
              <a:rPr lang="vi-VN" sz="2800">
                <a:solidFill>
                  <a:schemeClr val="tx1">
                    <a:lumMod val="95000"/>
                    <a:lumOff val="5000"/>
                  </a:schemeClr>
                </a:solidFill>
                <a:latin typeface="Arial" pitchFamily="34" charset="0"/>
                <a:cs typeface="Arial" pitchFamily="34" charset="0"/>
              </a:rPr>
              <a:t>có thể được truy cập thông qua bất kỳ đối tượng nào của lớp đó, hoặc chúng có thể được truy cập thông qua tên lớp sử dụng toán tử định phạm vi.</a:t>
            </a: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vi-VN" sz="2800">
                <a:solidFill>
                  <a:srgbClr val="0066FF"/>
                </a:solidFill>
                <a:latin typeface="Arial" pitchFamily="34" charset="0"/>
                <a:cs typeface="Arial" pitchFamily="34" charset="0"/>
              </a:rPr>
              <a:t>Các thành viên lớp tĩnh private và protected </a:t>
            </a:r>
            <a:r>
              <a:rPr lang="vi-VN" sz="2800">
                <a:solidFill>
                  <a:schemeClr val="tx1">
                    <a:lumMod val="95000"/>
                    <a:lumOff val="5000"/>
                  </a:schemeClr>
                </a:solidFill>
                <a:latin typeface="Arial" pitchFamily="34" charset="0"/>
                <a:cs typeface="Arial" pitchFamily="34" charset="0"/>
              </a:rPr>
              <a:t>phải được truy cập thông qua các hàm thành viên public của lớp hoặc thông qua các friend của lớp.</a:t>
            </a: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vi-VN" sz="2800">
                <a:solidFill>
                  <a:srgbClr val="FF3300"/>
                </a:solidFill>
                <a:latin typeface="Arial" pitchFamily="34" charset="0"/>
                <a:cs typeface="Arial" pitchFamily="34" charset="0"/>
              </a:rPr>
              <a:t>Các thành viên lớp tĩnh tồn tại ngay cả khi đối tượng của lớp đó không tồn tại.</a:t>
            </a:r>
            <a:endParaRPr lang="en-US" sz="280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Tree>
    <p:extLst>
      <p:ext uri="{BB962C8B-B14F-4D97-AF65-F5344CB8AC3E}">
        <p14:creationId xmlns:p14="http://schemas.microsoft.com/office/powerpoint/2010/main" val="21450397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Thành viên tĩnh – static member</a:t>
            </a: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Để truy cập một thành viên lớp tĩnh public </a:t>
            </a:r>
            <a:r>
              <a:rPr lang="vi-VN" sz="2800">
                <a:solidFill>
                  <a:schemeClr val="tx1">
                    <a:lumMod val="95000"/>
                    <a:lumOff val="5000"/>
                  </a:schemeClr>
                </a:solidFill>
                <a:latin typeface="Arial" pitchFamily="34" charset="0"/>
                <a:cs typeface="Arial" pitchFamily="34" charset="0"/>
              </a:rPr>
              <a:t>khi các đối tượng của lớp không tồn tại, đơn giản </a:t>
            </a:r>
            <a:r>
              <a:rPr lang="vi-VN" sz="2800">
                <a:solidFill>
                  <a:srgbClr val="FF3300"/>
                </a:solidFill>
                <a:latin typeface="Arial" pitchFamily="34" charset="0"/>
                <a:cs typeface="Arial" pitchFamily="34" charset="0"/>
              </a:rPr>
              <a:t>thêm vào đầu tên lớp và toán tử định phạm vi </a:t>
            </a:r>
            <a:r>
              <a:rPr lang="vi-VN" sz="2800">
                <a:solidFill>
                  <a:schemeClr val="tx1">
                    <a:lumMod val="95000"/>
                    <a:lumOff val="5000"/>
                  </a:schemeClr>
                </a:solidFill>
                <a:latin typeface="Arial" pitchFamily="34" charset="0"/>
                <a:cs typeface="Arial" pitchFamily="34" charset="0"/>
              </a:rPr>
              <a:t>cho thành viên dữ liệu.</a:t>
            </a: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0"/>
              </a:spcBef>
              <a:buFont typeface="Wingdings" pitchFamily="2" charset="2"/>
              <a:buChar char="v"/>
            </a:pPr>
            <a:r>
              <a:rPr lang="vi-VN" sz="2800">
                <a:solidFill>
                  <a:srgbClr val="0066FF"/>
                </a:solidFill>
                <a:latin typeface="Arial" pitchFamily="34" charset="0"/>
                <a:cs typeface="Arial" pitchFamily="34" charset="0"/>
              </a:rPr>
              <a:t>Để truy cập một thành viên lớp tĩnh private hoặc protected</a:t>
            </a:r>
            <a:r>
              <a:rPr lang="vi-VN" sz="2800">
                <a:solidFill>
                  <a:schemeClr val="tx1">
                    <a:lumMod val="95000"/>
                    <a:lumOff val="5000"/>
                  </a:schemeClr>
                </a:solidFill>
                <a:latin typeface="Arial" pitchFamily="34" charset="0"/>
                <a:cs typeface="Arial" pitchFamily="34" charset="0"/>
              </a:rPr>
              <a:t> khi các đối tượng của lớp không tồn tại, một </a:t>
            </a:r>
            <a:r>
              <a:rPr lang="vi-VN" sz="2800">
                <a:solidFill>
                  <a:srgbClr val="FF3300"/>
                </a:solidFill>
                <a:latin typeface="Arial" pitchFamily="34" charset="0"/>
                <a:cs typeface="Arial" pitchFamily="34" charset="0"/>
              </a:rPr>
              <a:t>hàm thành viên public</a:t>
            </a:r>
            <a:r>
              <a:rPr lang="vi-VN" sz="2800">
                <a:solidFill>
                  <a:schemeClr val="tx1">
                    <a:lumMod val="95000"/>
                    <a:lumOff val="5000"/>
                  </a:schemeClr>
                </a:solidFill>
                <a:latin typeface="Arial" pitchFamily="34" charset="0"/>
                <a:cs typeface="Arial" pitchFamily="34" charset="0"/>
              </a:rPr>
              <a:t> phải được cung cấp và hàm phải được gọi bởi thêm vào đầu tên của nó với tên lớp và toán tử định phạm vi. </a:t>
            </a:r>
            <a:endParaRPr lang="en-US"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Tree>
    <p:extLst>
      <p:ext uri="{BB962C8B-B14F-4D97-AF65-F5344CB8AC3E}">
        <p14:creationId xmlns:p14="http://schemas.microsoft.com/office/powerpoint/2010/main" val="611568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Cú pháp khai báo lớp</a:t>
            </a:r>
          </a:p>
        </p:txBody>
      </p:sp>
      <p:sp>
        <p:nvSpPr>
          <p:cNvPr id="3" name="Content Placeholder 2"/>
          <p:cNvSpPr>
            <a:spLocks noGrp="1"/>
          </p:cNvSpPr>
          <p:nvPr>
            <p:ph idx="1"/>
          </p:nvPr>
        </p:nvSpPr>
        <p:spPr>
          <a:xfrm>
            <a:off x="457200" y="1371600"/>
            <a:ext cx="8458200" cy="5181600"/>
          </a:xfrm>
        </p:spPr>
        <p:txBody>
          <a:bodyPr>
            <a:noAutofit/>
          </a:bodyPr>
          <a:lstStyle/>
          <a:p>
            <a:pPr>
              <a:lnSpc>
                <a:spcPct val="120000"/>
              </a:lnSpc>
              <a:buFont typeface="Wingdings" pitchFamily="2" charset="2"/>
              <a:buNone/>
            </a:pPr>
            <a:r>
              <a:rPr lang="en-US" sz="2800">
                <a:solidFill>
                  <a:srgbClr val="0000FF"/>
                </a:solidFill>
                <a:latin typeface="Arial" pitchFamily="34" charset="0"/>
                <a:cs typeface="Arial" pitchFamily="34" charset="0"/>
              </a:rPr>
              <a:t>class</a:t>
            </a:r>
            <a:r>
              <a:rPr lang="en-US" sz="2800">
                <a:latin typeface="Arial" pitchFamily="34" charset="0"/>
                <a:cs typeface="Arial" pitchFamily="34" charset="0"/>
              </a:rPr>
              <a:t> </a:t>
            </a:r>
            <a:r>
              <a:rPr lang="en-US" sz="2800" i="1">
                <a:latin typeface="Arial" pitchFamily="34" charset="0"/>
                <a:cs typeface="Arial" pitchFamily="34" charset="0"/>
              </a:rPr>
              <a:t>&lt;tên_lớp&gt;</a:t>
            </a:r>
            <a:r>
              <a:rPr lang="en-US" sz="2800">
                <a:latin typeface="Arial" pitchFamily="34" charset="0"/>
                <a:cs typeface="Arial" pitchFamily="34" charset="0"/>
              </a:rPr>
              <a:t> </a:t>
            </a:r>
            <a:r>
              <a:rPr lang="en-US" sz="2800">
                <a:solidFill>
                  <a:srgbClr val="FF0303"/>
                </a:solidFill>
                <a:latin typeface="Arial" pitchFamily="34" charset="0"/>
                <a:cs typeface="Arial" pitchFamily="34" charset="0"/>
              </a:rPr>
              <a:t>{</a:t>
            </a:r>
          </a:p>
          <a:p>
            <a:pPr>
              <a:lnSpc>
                <a:spcPct val="120000"/>
              </a:lnSpc>
              <a:buFont typeface="Wingdings" pitchFamily="2" charset="2"/>
              <a:buNone/>
            </a:pPr>
            <a:r>
              <a:rPr lang="en-US" sz="2800">
                <a:latin typeface="Arial" pitchFamily="34" charset="0"/>
                <a:cs typeface="Arial" pitchFamily="34" charset="0"/>
              </a:rPr>
              <a:t>  </a:t>
            </a:r>
            <a:r>
              <a:rPr lang="en-US" sz="2800">
                <a:solidFill>
                  <a:srgbClr val="0000FF"/>
                </a:solidFill>
                <a:latin typeface="Arial" pitchFamily="34" charset="0"/>
                <a:cs typeface="Arial" pitchFamily="34" charset="0"/>
              </a:rPr>
              <a:t>private:</a:t>
            </a:r>
          </a:p>
          <a:p>
            <a:pPr>
              <a:lnSpc>
                <a:spcPct val="120000"/>
              </a:lnSpc>
              <a:buFont typeface="Wingdings" pitchFamily="2" charset="2"/>
              <a:buNone/>
            </a:pPr>
            <a:r>
              <a:rPr lang="en-US" sz="2800">
                <a:latin typeface="Arial" pitchFamily="34" charset="0"/>
                <a:cs typeface="Arial" pitchFamily="34" charset="0"/>
              </a:rPr>
              <a:t>   &lt;khai báo thành phần riêng trong từng đối tượng&gt;</a:t>
            </a:r>
          </a:p>
          <a:p>
            <a:pPr>
              <a:lnSpc>
                <a:spcPct val="120000"/>
              </a:lnSpc>
              <a:buFont typeface="Wingdings" pitchFamily="2" charset="2"/>
              <a:buNone/>
            </a:pPr>
            <a:r>
              <a:rPr lang="en-US" sz="2800">
                <a:solidFill>
                  <a:srgbClr val="0000FF"/>
                </a:solidFill>
                <a:latin typeface="Arial" pitchFamily="34" charset="0"/>
                <a:cs typeface="Arial" pitchFamily="34" charset="0"/>
              </a:rPr>
              <a:t>  protected:</a:t>
            </a:r>
          </a:p>
          <a:p>
            <a:pPr>
              <a:lnSpc>
                <a:spcPct val="120000"/>
              </a:lnSpc>
              <a:buFont typeface="Wingdings" pitchFamily="2" charset="2"/>
              <a:buNone/>
            </a:pPr>
            <a:r>
              <a:rPr lang="en-US" sz="2800">
                <a:latin typeface="Arial" pitchFamily="34" charset="0"/>
                <a:cs typeface="Arial" pitchFamily="34" charset="0"/>
              </a:rPr>
              <a:t>   &lt;khai báo thành phần riêng trong từng đối tượng, có thể truy cập từ lớp dẫn xuất &gt;</a:t>
            </a:r>
          </a:p>
          <a:p>
            <a:pPr>
              <a:lnSpc>
                <a:spcPct val="120000"/>
              </a:lnSpc>
              <a:buFont typeface="Wingdings" pitchFamily="2" charset="2"/>
              <a:buNone/>
            </a:pPr>
            <a:r>
              <a:rPr lang="en-US" sz="2800">
                <a:latin typeface="Arial" pitchFamily="34" charset="0"/>
                <a:cs typeface="Arial" pitchFamily="34" charset="0"/>
              </a:rPr>
              <a:t>  </a:t>
            </a:r>
            <a:r>
              <a:rPr lang="en-US" sz="2800">
                <a:solidFill>
                  <a:srgbClr val="0000FF"/>
                </a:solidFill>
                <a:latin typeface="Arial" pitchFamily="34" charset="0"/>
                <a:cs typeface="Arial" pitchFamily="34" charset="0"/>
              </a:rPr>
              <a:t>public:</a:t>
            </a:r>
          </a:p>
          <a:p>
            <a:pPr>
              <a:lnSpc>
                <a:spcPct val="120000"/>
              </a:lnSpc>
              <a:buFont typeface="Wingdings" pitchFamily="2" charset="2"/>
              <a:buNone/>
            </a:pPr>
            <a:r>
              <a:rPr lang="en-US" sz="2800">
                <a:latin typeface="Arial" pitchFamily="34" charset="0"/>
                <a:cs typeface="Arial" pitchFamily="34" charset="0"/>
              </a:rPr>
              <a:t>    &lt;khai báo thành phần công cộng&gt;</a:t>
            </a:r>
          </a:p>
          <a:p>
            <a:pPr>
              <a:lnSpc>
                <a:spcPct val="120000"/>
              </a:lnSpc>
              <a:buFont typeface="Wingdings" pitchFamily="2" charset="2"/>
              <a:buNone/>
            </a:pPr>
            <a:r>
              <a:rPr lang="en-US" sz="2800">
                <a:solidFill>
                  <a:srgbClr val="FF0303"/>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Tree>
    <p:extLst>
      <p:ext uri="{BB962C8B-B14F-4D97-AF65-F5344CB8AC3E}">
        <p14:creationId xmlns:p14="http://schemas.microsoft.com/office/powerpoint/2010/main" val="10298173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Ví dụ về đối tượng toàn cục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fontScale="85000" lnSpcReduction="10000"/>
          </a:bodyPr>
          <a:lstStyle/>
          <a:p>
            <a:pPr algn="just">
              <a:lnSpc>
                <a:spcPct val="120000"/>
              </a:lnSpc>
              <a:buFont typeface="Wingdings" pitchFamily="2" charset="2"/>
              <a:buChar char="v"/>
            </a:pPr>
            <a:r>
              <a:rPr lang="en-US" sz="3300">
                <a:latin typeface="Arial" pitchFamily="34" charset="0"/>
                <a:cs typeface="Arial" pitchFamily="34" charset="0"/>
              </a:rPr>
              <a:t>Xét đoạn chương trình sau:</a:t>
            </a:r>
          </a:p>
          <a:p>
            <a:pPr>
              <a:buNone/>
            </a:pPr>
            <a:r>
              <a:rPr lang="en-US"/>
              <a:t>	</a:t>
            </a:r>
            <a:r>
              <a:rPr lang="en-US">
                <a:solidFill>
                  <a:srgbClr val="0000FF"/>
                </a:solidFill>
              </a:rPr>
              <a:t>#include &lt;iostream.h&gt;</a:t>
            </a:r>
          </a:p>
          <a:p>
            <a:pPr>
              <a:buNone/>
            </a:pPr>
            <a:r>
              <a:rPr lang="en-US">
                <a:solidFill>
                  <a:srgbClr val="0000FF"/>
                </a:solidFill>
              </a:rPr>
              <a:t>	void main(){</a:t>
            </a:r>
          </a:p>
          <a:p>
            <a:pPr>
              <a:buNone/>
            </a:pPr>
            <a:r>
              <a:rPr lang="en-US">
                <a:solidFill>
                  <a:srgbClr val="0000FF"/>
                </a:solidFill>
              </a:rPr>
              <a:t>	    cout &lt;&lt; "Hello, world.\n";</a:t>
            </a:r>
          </a:p>
          <a:p>
            <a:pPr>
              <a:buNone/>
            </a:pPr>
            <a:r>
              <a:rPr lang="en-US">
                <a:solidFill>
                  <a:srgbClr val="0000FF"/>
                </a:solidFill>
              </a:rPr>
              <a:t>	}</a:t>
            </a:r>
          </a:p>
          <a:p>
            <a:pPr algn="just">
              <a:lnSpc>
                <a:spcPct val="120000"/>
              </a:lnSpc>
              <a:buFont typeface="Wingdings" pitchFamily="2" charset="2"/>
              <a:buChar char="v"/>
            </a:pPr>
            <a:r>
              <a:rPr lang="en-US">
                <a:latin typeface="Arial" pitchFamily="34" charset="0"/>
                <a:cs typeface="Arial" pitchFamily="34" charset="0"/>
              </a:rPr>
              <a:t>Hãy sửa lại đoạn chương trình trên để có kết xuất:</a:t>
            </a:r>
          </a:p>
          <a:p>
            <a:pPr lvl="1">
              <a:buNone/>
            </a:pPr>
            <a:r>
              <a:rPr lang="en-US">
                <a:solidFill>
                  <a:srgbClr val="FF0303"/>
                </a:solidFill>
              </a:rPr>
              <a:t>Entering a C++ program saying...</a:t>
            </a:r>
          </a:p>
          <a:p>
            <a:pPr lvl="1">
              <a:buNone/>
            </a:pPr>
            <a:r>
              <a:rPr lang="en-US">
                <a:solidFill>
                  <a:srgbClr val="FF0303"/>
                </a:solidFill>
              </a:rPr>
              <a:t>Hello, world.</a:t>
            </a:r>
          </a:p>
          <a:p>
            <a:pPr lvl="1">
              <a:buNone/>
            </a:pPr>
            <a:r>
              <a:rPr lang="en-US">
                <a:solidFill>
                  <a:srgbClr val="FF0303"/>
                </a:solidFill>
              </a:rPr>
              <a:t>And then exitting…</a:t>
            </a:r>
          </a:p>
          <a:p>
            <a:pPr algn="just">
              <a:lnSpc>
                <a:spcPct val="120000"/>
              </a:lnSpc>
              <a:buFont typeface="Wingdings" pitchFamily="2" charset="2"/>
              <a:buChar char="v"/>
            </a:pPr>
            <a:r>
              <a:rPr lang="en-US">
                <a:latin typeface="Arial" pitchFamily="34" charset="0"/>
                <a:cs typeface="Arial" pitchFamily="34" charset="0"/>
              </a:rPr>
              <a:t>Yêu cầu không thay đổi hàm main() dưới bất kỳ hình thức nào.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Tree>
    <p:extLst>
      <p:ext uri="{BB962C8B-B14F-4D97-AF65-F5344CB8AC3E}">
        <p14:creationId xmlns:p14="http://schemas.microsoft.com/office/powerpoint/2010/main" val="10298173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Ví dụ về đối tượng toàn cục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
        <p:nvSpPr>
          <p:cNvPr id="8" name="Rectangle 2"/>
          <p:cNvSpPr>
            <a:spLocks noChangeArrowheads="1"/>
          </p:cNvSpPr>
          <p:nvPr/>
        </p:nvSpPr>
        <p:spPr bwMode="auto">
          <a:xfrm>
            <a:off x="457200" y="1447800"/>
            <a:ext cx="83058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400" b="0">
                <a:solidFill>
                  <a:srgbClr val="0000FF"/>
                </a:solidFill>
              </a:rPr>
              <a:t>#include </a:t>
            </a:r>
            <a:r>
              <a:rPr lang="en-US" sz="2400" b="0">
                <a:solidFill>
                  <a:srgbClr val="000000"/>
                </a:solidFill>
              </a:rPr>
              <a:t>&lt;iostream.h&gt;</a:t>
            </a:r>
          </a:p>
          <a:p>
            <a:pPr marL="342900" indent="-342900">
              <a:lnSpc>
                <a:spcPct val="115000"/>
              </a:lnSpc>
              <a:spcBef>
                <a:spcPct val="20000"/>
              </a:spcBef>
              <a:buFont typeface="Wingdings" pitchFamily="2" charset="2"/>
              <a:buNone/>
            </a:pPr>
            <a:r>
              <a:rPr lang="en-US" sz="2400" b="0">
                <a:solidFill>
                  <a:srgbClr val="0000FF"/>
                </a:solidFill>
              </a:rPr>
              <a:t>class</a:t>
            </a:r>
            <a:r>
              <a:rPr lang="en-US" sz="2400" b="0">
                <a:solidFill>
                  <a:srgbClr val="000000"/>
                </a:solidFill>
              </a:rPr>
              <a:t> Dummy{</a:t>
            </a:r>
          </a:p>
          <a:p>
            <a:pPr marL="342900" indent="-342900">
              <a:lnSpc>
                <a:spcPct val="11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303"/>
                </a:solidFill>
              </a:rPr>
              <a:t>Dummy()</a:t>
            </a:r>
            <a:r>
              <a:rPr lang="en-US" sz="2400" b="0">
                <a:solidFill>
                  <a:srgbClr val="000000"/>
                </a:solidFill>
              </a:rPr>
              <a:t>{cout &lt;&lt; "Entering a C++ program saying...\n";}</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FF0303"/>
                </a:solidFill>
              </a:rPr>
              <a:t>~Dummy()</a:t>
            </a:r>
            <a:r>
              <a:rPr lang="en-US" sz="2400" b="0">
                <a:solidFill>
                  <a:srgbClr val="000000"/>
                </a:solidFill>
              </a:rPr>
              <a:t>{cout &lt;&lt; "And then exitting...";}</a:t>
            </a:r>
          </a:p>
          <a:p>
            <a:pPr marL="342900" indent="-342900">
              <a:lnSpc>
                <a:spcPct val="115000"/>
              </a:lnSpc>
              <a:spcBef>
                <a:spcPct val="20000"/>
              </a:spcBef>
              <a:buFont typeface="Wingdings" pitchFamily="2" charset="2"/>
              <a:buNone/>
            </a:pPr>
            <a:r>
              <a:rPr lang="en-US" sz="2400" b="0">
                <a:solidFill>
                  <a:srgbClr val="000000"/>
                </a:solidFill>
              </a:rPr>
              <a:t>};</a:t>
            </a:r>
          </a:p>
          <a:p>
            <a:pPr marL="342900" indent="-342900">
              <a:lnSpc>
                <a:spcPct val="115000"/>
              </a:lnSpc>
              <a:spcBef>
                <a:spcPct val="20000"/>
              </a:spcBef>
              <a:buFont typeface="Wingdings" pitchFamily="2" charset="2"/>
              <a:buNone/>
            </a:pPr>
            <a:r>
              <a:rPr lang="en-US" sz="2400" b="0">
                <a:solidFill>
                  <a:srgbClr val="FF0303"/>
                </a:solidFill>
              </a:rPr>
              <a:t>Dummy A;</a:t>
            </a:r>
          </a:p>
          <a:p>
            <a:pPr marL="342900" indent="-342900">
              <a:lnSpc>
                <a:spcPct val="115000"/>
              </a:lnSpc>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lnSpc>
                <a:spcPct val="115000"/>
              </a:lnSpc>
              <a:spcBef>
                <a:spcPct val="20000"/>
              </a:spcBef>
              <a:buFont typeface="Wingdings" pitchFamily="2" charset="2"/>
              <a:buNone/>
            </a:pPr>
            <a:r>
              <a:rPr lang="en-US" sz="2400" b="0">
                <a:solidFill>
                  <a:srgbClr val="000000"/>
                </a:solidFill>
              </a:rPr>
              <a:t>    cout &lt;&lt; "Hello, world.\n";</a:t>
            </a:r>
          </a:p>
          <a:p>
            <a:pPr marL="342900" indent="-342900">
              <a:lnSpc>
                <a:spcPct val="11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tập</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Viết chương trình cho phép </a:t>
            </a:r>
            <a:r>
              <a:rPr lang="en-US" sz="2800" b="1" i="1">
                <a:solidFill>
                  <a:srgbClr val="660033"/>
                </a:solidFill>
                <a:latin typeface="Arial" pitchFamily="34" charset="0"/>
                <a:cs typeface="Arial" pitchFamily="34" charset="0"/>
              </a:rPr>
              <a:t>nhập</a:t>
            </a:r>
            <a:r>
              <a:rPr lang="en-US" sz="2800">
                <a:solidFill>
                  <a:srgbClr val="660033"/>
                </a:solidFill>
                <a:latin typeface="Arial" pitchFamily="34" charset="0"/>
                <a:cs typeface="Arial" pitchFamily="34" charset="0"/>
              </a:rPr>
              <a:t>,</a:t>
            </a:r>
            <a:r>
              <a:rPr lang="en-US" sz="2800">
                <a:latin typeface="Arial" pitchFamily="34" charset="0"/>
                <a:cs typeface="Arial" pitchFamily="34" charset="0"/>
              </a:rPr>
              <a:t> </a:t>
            </a:r>
            <a:r>
              <a:rPr lang="en-US" sz="2800" b="1" i="1">
                <a:solidFill>
                  <a:srgbClr val="0000CC"/>
                </a:solidFill>
                <a:latin typeface="Arial" pitchFamily="34" charset="0"/>
                <a:cs typeface="Arial" pitchFamily="34" charset="0"/>
              </a:rPr>
              <a:t>xuất, khởi tạo</a:t>
            </a:r>
            <a:r>
              <a:rPr lang="en-US" sz="2800">
                <a:latin typeface="Arial" pitchFamily="34" charset="0"/>
                <a:cs typeface="Arial" pitchFamily="34" charset="0"/>
              </a:rPr>
              <a:t> </a:t>
            </a:r>
            <a:r>
              <a:rPr lang="en-US" sz="2800" u="sng">
                <a:solidFill>
                  <a:srgbClr val="FF0000"/>
                </a:solidFill>
                <a:latin typeface="Arial" pitchFamily="34" charset="0"/>
                <a:cs typeface="Arial" pitchFamily="34" charset="0"/>
              </a:rPr>
              <a:t>1 học sinh. Thông tin cần quan tâm về 1 học sinh</a:t>
            </a:r>
            <a:r>
              <a:rPr lang="en-US" sz="2800">
                <a:latin typeface="Arial" pitchFamily="34" charset="0"/>
                <a:cs typeface="Arial" pitchFamily="34" charset="0"/>
              </a:rPr>
              <a:t>: Mã học sinh (8 ký tự), họ tên học sinh (30 ký tự), điểm toán (int), điểm văn (int).</a:t>
            </a:r>
            <a:endParaRPr lang="vi-VN" sz="2800">
              <a:solidFill>
                <a:schemeClr val="tx1">
                  <a:lumMod val="95000"/>
                  <a:lumOff val="5000"/>
                </a:schemeClr>
              </a:solidFill>
              <a:latin typeface="Arial" pitchFamily="34" charset="0"/>
              <a:cs typeface="Arial" pitchFamily="34" charset="0"/>
            </a:endParaRPr>
          </a:p>
          <a:p>
            <a:pPr algn="just">
              <a:lnSpc>
                <a:spcPct val="120000"/>
              </a:lnSpc>
              <a:buFont typeface="Wingdings" pitchFamily="2" charset="2"/>
              <a:buChar char="v"/>
            </a:pPr>
            <a:r>
              <a:rPr lang="en-US" sz="2800">
                <a:latin typeface="Arial" pitchFamily="34" charset="0"/>
                <a:cs typeface="Arial" pitchFamily="34" charset="0"/>
              </a:rPr>
              <a:t>Danh từ: Học sinh </a:t>
            </a:r>
            <a:r>
              <a:rPr lang="en-US" sz="2800">
                <a:latin typeface="Arial" pitchFamily="34" charset="0"/>
                <a:cs typeface="Arial" pitchFamily="34" charset="0"/>
                <a:sym typeface="Wingdings" pitchFamily="2" charset="2"/>
              </a:rPr>
              <a:t> cấu trúc HS</a:t>
            </a:r>
          </a:p>
          <a:p>
            <a:pPr>
              <a:lnSpc>
                <a:spcPct val="120000"/>
              </a:lnSpc>
              <a:buFont typeface="Wingdings" pitchFamily="2" charset="2"/>
              <a:buChar char="v"/>
            </a:pPr>
            <a:r>
              <a:rPr lang="en-US" sz="2800">
                <a:latin typeface="Arial" pitchFamily="34" charset="0"/>
                <a:cs typeface="Arial" pitchFamily="34" charset="0"/>
                <a:sym typeface="Wingdings" pitchFamily="2" charset="2"/>
              </a:rPr>
              <a:t>Động từ:</a:t>
            </a:r>
          </a:p>
          <a:p>
            <a:pPr lvl="1">
              <a:lnSpc>
                <a:spcPct val="120000"/>
              </a:lnSpc>
              <a:buFont typeface="Wingdings" pitchFamily="2" charset="2"/>
              <a:buChar char="§"/>
            </a:pPr>
            <a:r>
              <a:rPr lang="en-US" sz="2400">
                <a:latin typeface="Arial" pitchFamily="34" charset="0"/>
                <a:cs typeface="Arial" pitchFamily="34" charset="0"/>
              </a:rPr>
              <a:t>Nhập một hs </a:t>
            </a:r>
            <a:r>
              <a:rPr lang="en-US" sz="2400">
                <a:latin typeface="Arial" pitchFamily="34" charset="0"/>
                <a:cs typeface="Arial" pitchFamily="34" charset="0"/>
                <a:sym typeface="Wingdings" pitchFamily="2" charset="2"/>
              </a:rPr>
              <a:t> Hàm Nhap()</a:t>
            </a:r>
          </a:p>
          <a:p>
            <a:pPr lvl="1">
              <a:lnSpc>
                <a:spcPct val="120000"/>
              </a:lnSpc>
              <a:buFont typeface="Wingdings" pitchFamily="2" charset="2"/>
              <a:buChar char="§"/>
            </a:pPr>
            <a:r>
              <a:rPr lang="en-US" sz="2400">
                <a:latin typeface="Arial" pitchFamily="34" charset="0"/>
                <a:cs typeface="Arial" pitchFamily="34" charset="0"/>
                <a:sym typeface="Wingdings" pitchFamily="2" charset="2"/>
              </a:rPr>
              <a:t>Xuất một hs  Hàm Xuat();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normAutofit/>
          </a:bodyPr>
          <a:lstStyle/>
          <a:p>
            <a:pPr lvl="0"/>
            <a:r>
              <a:rPr lang="en-US" dirty="0" err="1"/>
              <a:t>Xây</a:t>
            </a:r>
            <a:r>
              <a:rPr lang="en-US" dirty="0"/>
              <a:t> </a:t>
            </a:r>
            <a:r>
              <a:rPr lang="en-US" dirty="0" err="1"/>
              <a:t>dựng</a:t>
            </a:r>
            <a:r>
              <a:rPr lang="en-US" dirty="0"/>
              <a:t> </a:t>
            </a:r>
            <a:r>
              <a:rPr lang="en-US" dirty="0" err="1"/>
              <a:t>lớp</a:t>
            </a:r>
            <a:r>
              <a:rPr lang="en-US" dirty="0"/>
              <a:t> </a:t>
            </a:r>
            <a:r>
              <a:rPr lang="en-US" dirty="0" err="1"/>
              <a:t>biểu</a:t>
            </a:r>
            <a:r>
              <a:rPr lang="en-US" dirty="0"/>
              <a:t> </a:t>
            </a:r>
            <a:r>
              <a:rPr lang="en-US" dirty="0" err="1"/>
              <a:t>diễn</a:t>
            </a:r>
            <a:r>
              <a:rPr lang="en-US" dirty="0"/>
              <a:t> </a:t>
            </a:r>
            <a:r>
              <a:rPr lang="en-US" dirty="0" err="1"/>
              <a:t>khái</a:t>
            </a:r>
            <a:r>
              <a:rPr lang="en-US" dirty="0"/>
              <a:t> </a:t>
            </a:r>
            <a:r>
              <a:rPr lang="en-US" dirty="0" err="1"/>
              <a:t>niệm</a:t>
            </a:r>
            <a:r>
              <a:rPr lang="en-US" dirty="0"/>
              <a:t> </a:t>
            </a:r>
            <a:r>
              <a:rPr lang="en-US" dirty="0" err="1"/>
              <a:t>số</a:t>
            </a:r>
            <a:r>
              <a:rPr lang="en-US" dirty="0"/>
              <a:t> </a:t>
            </a:r>
            <a:r>
              <a:rPr lang="en-US" dirty="0" err="1"/>
              <a:t>phức</a:t>
            </a:r>
            <a:r>
              <a:rPr lang="en-US" dirty="0"/>
              <a:t> </a:t>
            </a:r>
            <a:r>
              <a:rPr lang="en-US" dirty="0" err="1"/>
              <a:t>với</a:t>
            </a:r>
            <a:r>
              <a:rPr lang="en-US" dirty="0"/>
              <a:t> </a:t>
            </a:r>
            <a:r>
              <a:rPr lang="en-US" dirty="0" err="1"/>
              <a:t>hai</a:t>
            </a:r>
            <a:r>
              <a:rPr lang="en-US" dirty="0"/>
              <a:t> </a:t>
            </a:r>
            <a:r>
              <a:rPr lang="en-US" dirty="0" err="1"/>
              <a:t>thành</a:t>
            </a:r>
            <a:r>
              <a:rPr lang="en-US" dirty="0"/>
              <a:t> </a:t>
            </a:r>
            <a:r>
              <a:rPr lang="en-US" dirty="0" err="1"/>
              <a:t>phần</a:t>
            </a:r>
            <a:r>
              <a:rPr lang="en-US" dirty="0"/>
              <a:t> </a:t>
            </a:r>
            <a:r>
              <a:rPr lang="en-US" dirty="0" err="1"/>
              <a:t>dữ</a:t>
            </a:r>
            <a:r>
              <a:rPr lang="en-US" dirty="0"/>
              <a:t> </a:t>
            </a:r>
            <a:r>
              <a:rPr lang="en-US" dirty="0" err="1"/>
              <a:t>liệu</a:t>
            </a:r>
            <a:r>
              <a:rPr lang="en-US" dirty="0"/>
              <a:t> </a:t>
            </a:r>
            <a:r>
              <a:rPr lang="en-US" dirty="0" err="1"/>
              <a:t>thực</a:t>
            </a:r>
            <a:r>
              <a:rPr lang="en-US" dirty="0"/>
              <a:t>, </a:t>
            </a:r>
            <a:r>
              <a:rPr lang="en-US" dirty="0" err="1"/>
              <a:t>ảo</a:t>
            </a:r>
            <a:r>
              <a:rPr lang="en-US" dirty="0"/>
              <a:t> </a:t>
            </a:r>
            <a:r>
              <a:rPr lang="en-US" dirty="0" err="1"/>
              <a:t>và</a:t>
            </a:r>
            <a:r>
              <a:rPr lang="en-US" dirty="0"/>
              <a:t> </a:t>
            </a:r>
            <a:r>
              <a:rPr lang="en-US" dirty="0" err="1"/>
              <a:t>các</a:t>
            </a:r>
            <a:r>
              <a:rPr lang="en-US" dirty="0"/>
              <a:t> </a:t>
            </a:r>
            <a:r>
              <a:rPr lang="en-US" dirty="0" err="1"/>
              <a:t>hàm</a:t>
            </a:r>
            <a:r>
              <a:rPr lang="en-US" dirty="0"/>
              <a:t> </a:t>
            </a:r>
            <a:r>
              <a:rPr lang="en-US" dirty="0" err="1"/>
              <a:t>thành</a:t>
            </a:r>
            <a:r>
              <a:rPr lang="en-US" dirty="0"/>
              <a:t> </a:t>
            </a:r>
            <a:r>
              <a:rPr lang="en-US" dirty="0" err="1"/>
              <a:t>phần</a:t>
            </a:r>
            <a:r>
              <a:rPr lang="en-US" dirty="0"/>
              <a:t> </a:t>
            </a:r>
            <a:r>
              <a:rPr lang="en-US" dirty="0" err="1"/>
              <a:t>xuất</a:t>
            </a:r>
            <a:r>
              <a:rPr lang="en-US" dirty="0"/>
              <a:t>, </a:t>
            </a:r>
            <a:r>
              <a:rPr lang="en-US" dirty="0" err="1"/>
              <a:t>nhập</a:t>
            </a:r>
            <a:r>
              <a:rPr lang="en-US" dirty="0"/>
              <a:t>, </a:t>
            </a:r>
            <a:r>
              <a:rPr lang="en-US" dirty="0" err="1"/>
              <a:t>định</a:t>
            </a:r>
            <a:r>
              <a:rPr lang="en-US" dirty="0"/>
              <a:t> </a:t>
            </a:r>
            <a:r>
              <a:rPr lang="en-US" dirty="0" err="1"/>
              <a:t>giá</a:t>
            </a:r>
            <a:r>
              <a:rPr lang="en-US" dirty="0"/>
              <a:t> </a:t>
            </a:r>
            <a:r>
              <a:rPr lang="en-US" dirty="0" err="1"/>
              <a:t>trũ</a:t>
            </a:r>
            <a:r>
              <a:rPr lang="en-US" dirty="0"/>
              <a:t> </a:t>
            </a:r>
            <a:r>
              <a:rPr lang="en-US" dirty="0" err="1"/>
              <a:t>cho</a:t>
            </a:r>
            <a:r>
              <a:rPr lang="en-US" dirty="0"/>
              <a:t> </a:t>
            </a:r>
            <a:r>
              <a:rPr lang="en-US" dirty="0" err="1"/>
              <a:t>số</a:t>
            </a:r>
            <a:r>
              <a:rPr lang="en-US" dirty="0"/>
              <a:t> </a:t>
            </a:r>
            <a:r>
              <a:rPr lang="en-US" dirty="0" err="1"/>
              <a:t>phức</a:t>
            </a:r>
            <a:r>
              <a:rPr lang="en-US" dirty="0"/>
              <a:t>, </a:t>
            </a:r>
            <a:r>
              <a:rPr lang="en-US" dirty="0" err="1"/>
              <a:t>cộng</a:t>
            </a:r>
            <a:r>
              <a:rPr lang="en-US" dirty="0"/>
              <a:t>, </a:t>
            </a:r>
            <a:r>
              <a:rPr lang="en-US" dirty="0" err="1"/>
              <a:t>trừ</a:t>
            </a:r>
            <a:r>
              <a:rPr lang="en-US" dirty="0"/>
              <a:t>, </a:t>
            </a:r>
            <a:r>
              <a:rPr lang="en-US" dirty="0" err="1"/>
              <a:t>nhân</a:t>
            </a:r>
            <a:r>
              <a:rPr lang="en-US" dirty="0"/>
              <a:t>, chia </a:t>
            </a:r>
            <a:r>
              <a:rPr lang="en-US" dirty="0" err="1"/>
              <a:t>hai</a:t>
            </a:r>
            <a:r>
              <a:rPr lang="en-US" dirty="0"/>
              <a:t> </a:t>
            </a:r>
            <a:r>
              <a:rPr lang="en-US" dirty="0" err="1"/>
              <a:t>số</a:t>
            </a:r>
            <a:r>
              <a:rPr lang="en-US" dirty="0"/>
              <a:t> </a:t>
            </a:r>
            <a:r>
              <a:rPr lang="en-US" dirty="0" err="1"/>
              <a:t>phức</a:t>
            </a:r>
            <a:r>
              <a:rPr lang="en-US" dirty="0"/>
              <a:t>.</a:t>
            </a:r>
            <a:endParaRPr lang="vi-VN" dirty="0"/>
          </a:p>
          <a:p>
            <a:r>
              <a:rPr lang="en-US" dirty="0" err="1"/>
              <a:t>Viết</a:t>
            </a:r>
            <a:r>
              <a:rPr lang="en-US" dirty="0"/>
              <a:t> </a:t>
            </a:r>
            <a:r>
              <a:rPr lang="en-US" dirty="0" err="1"/>
              <a:t>chương</a:t>
            </a:r>
            <a:r>
              <a:rPr lang="en-US" dirty="0"/>
              <a:t> </a:t>
            </a:r>
            <a:r>
              <a:rPr lang="en-US" dirty="0" err="1"/>
              <a:t>trình</a:t>
            </a:r>
            <a:r>
              <a:rPr lang="en-US" dirty="0"/>
              <a:t> </a:t>
            </a:r>
            <a:r>
              <a:rPr lang="en-US" dirty="0" err="1"/>
              <a:t>cho</a:t>
            </a:r>
            <a:r>
              <a:rPr lang="en-US" dirty="0"/>
              <a:t> </a:t>
            </a:r>
            <a:r>
              <a:rPr lang="en-US" dirty="0" err="1"/>
              <a:t>phép</a:t>
            </a:r>
            <a:r>
              <a:rPr lang="en-US" dirty="0"/>
              <a:t> </a:t>
            </a:r>
            <a:r>
              <a:rPr lang="en-US" dirty="0" err="1"/>
              <a:t>nhập</a:t>
            </a:r>
            <a:r>
              <a:rPr lang="en-US" dirty="0"/>
              <a:t> </a:t>
            </a:r>
            <a:r>
              <a:rPr lang="en-US" dirty="0" err="1"/>
              <a:t>vào</a:t>
            </a:r>
            <a:r>
              <a:rPr lang="en-US" dirty="0"/>
              <a:t> </a:t>
            </a:r>
            <a:r>
              <a:rPr lang="en-US" dirty="0" err="1"/>
              <a:t>hai</a:t>
            </a:r>
            <a:r>
              <a:rPr lang="en-US" dirty="0"/>
              <a:t> </a:t>
            </a:r>
            <a:r>
              <a:rPr lang="en-US" dirty="0" err="1"/>
              <a:t>số</a:t>
            </a:r>
            <a:r>
              <a:rPr lang="en-US" dirty="0"/>
              <a:t> </a:t>
            </a:r>
            <a:r>
              <a:rPr lang="en-US" dirty="0" err="1"/>
              <a:t>phức</a:t>
            </a:r>
            <a:r>
              <a:rPr lang="en-US" dirty="0"/>
              <a:t>, in </a:t>
            </a:r>
            <a:r>
              <a:rPr lang="en-US" dirty="0" err="1"/>
              <a:t>ra</a:t>
            </a:r>
            <a:r>
              <a:rPr lang="en-US" dirty="0"/>
              <a:t> </a:t>
            </a:r>
            <a:r>
              <a:rPr lang="en-US" dirty="0" err="1"/>
              <a:t>kết</a:t>
            </a:r>
            <a:r>
              <a:rPr lang="en-US" dirty="0"/>
              <a:t> </a:t>
            </a:r>
            <a:r>
              <a:rPr lang="en-US" dirty="0" err="1"/>
              <a:t>quả</a:t>
            </a:r>
            <a:r>
              <a:rPr lang="en-US" dirty="0"/>
              <a:t> </a:t>
            </a:r>
            <a:r>
              <a:rPr lang="en-US" dirty="0" err="1"/>
              <a:t>các</a:t>
            </a:r>
            <a:r>
              <a:rPr lang="en-US" dirty="0"/>
              <a:t> </a:t>
            </a:r>
            <a:r>
              <a:rPr lang="en-US" dirty="0" err="1"/>
              <a:t>phép</a:t>
            </a:r>
            <a:r>
              <a:rPr lang="en-US" dirty="0"/>
              <a:t> </a:t>
            </a:r>
            <a:r>
              <a:rPr lang="en-US" dirty="0" err="1"/>
              <a:t>toán</a:t>
            </a:r>
            <a:r>
              <a:rPr lang="en-US" dirty="0"/>
              <a:t> </a:t>
            </a:r>
            <a:r>
              <a:rPr lang="en-US" dirty="0" err="1"/>
              <a:t>cộng</a:t>
            </a:r>
            <a:r>
              <a:rPr lang="en-US" dirty="0"/>
              <a:t>, </a:t>
            </a:r>
            <a:r>
              <a:rPr lang="en-US" dirty="0" err="1"/>
              <a:t>trừ</a:t>
            </a:r>
            <a:r>
              <a:rPr lang="en-US" dirty="0"/>
              <a:t>, </a:t>
            </a:r>
            <a:r>
              <a:rPr lang="en-US" dirty="0" err="1"/>
              <a:t>nhân</a:t>
            </a:r>
            <a:r>
              <a:rPr lang="en-US" dirty="0"/>
              <a:t>, chia </a:t>
            </a:r>
            <a:r>
              <a:rPr lang="en-US" dirty="0" err="1"/>
              <a:t>hai</a:t>
            </a:r>
            <a:r>
              <a:rPr lang="en-US" dirty="0"/>
              <a:t> </a:t>
            </a:r>
            <a:r>
              <a:rPr lang="en-US" dirty="0" err="1"/>
              <a:t>số</a:t>
            </a:r>
            <a:r>
              <a:rPr lang="en-US" dirty="0"/>
              <a:t> </a:t>
            </a:r>
            <a:r>
              <a:rPr lang="en-US" dirty="0" err="1"/>
              <a:t>phức</a:t>
            </a:r>
            <a:r>
              <a:rPr lang="en-US" dirty="0"/>
              <a:t> </a:t>
            </a:r>
            <a:r>
              <a:rPr lang="en-US" dirty="0" err="1"/>
              <a:t>kể</a:t>
            </a:r>
            <a:r>
              <a:rPr lang="en-US" dirty="0"/>
              <a:t> </a:t>
            </a:r>
            <a:r>
              <a:rPr lang="en-US" dirty="0" err="1"/>
              <a:t>trên</a:t>
            </a:r>
            <a:r>
              <a:rPr lang="en-US" dirty="0"/>
              <a:t>.</a:t>
            </a:r>
            <a:endParaRPr lang="vi-VN" dirty="0"/>
          </a:p>
          <a:p>
            <a:r>
              <a:rPr lang="en-US" dirty="0"/>
              <a:t> </a:t>
            </a:r>
            <a:endParaRPr lang="vi-VN" dirty="0"/>
          </a:p>
          <a:p>
            <a:endParaRPr lang="vi-VN" dirty="0"/>
          </a:p>
        </p:txBody>
      </p:sp>
      <p:sp>
        <p:nvSpPr>
          <p:cNvPr id="4" name="Date Placeholder 3"/>
          <p:cNvSpPr>
            <a:spLocks noGrp="1"/>
          </p:cNvSpPr>
          <p:nvPr>
            <p:ph type="dt" sz="half" idx="10"/>
          </p:nvPr>
        </p:nvSpPr>
        <p:spPr/>
        <p:txBody>
          <a:bodyPr/>
          <a:lstStyle/>
          <a:p>
            <a:pPr>
              <a:defRPr/>
            </a:pPr>
            <a:fld id="{44C22182-640A-4FDB-A760-8D0D3703758B}" type="datetime1">
              <a:rPr lang="vi-VN" smtClean="0"/>
              <a:pPr>
                <a:defRPr/>
              </a:pPr>
              <a:t>13/03/2021</a:t>
            </a:fld>
            <a:endParaRPr lang="en-US"/>
          </a:p>
        </p:txBody>
      </p:sp>
      <p:sp>
        <p:nvSpPr>
          <p:cNvPr id="5" name="Footer Placeholder 4"/>
          <p:cNvSpPr>
            <a:spLocks noGrp="1"/>
          </p:cNvSpPr>
          <p:nvPr>
            <p:ph type="ftr" sz="quarter" idx="11"/>
          </p:nvPr>
        </p:nvSpPr>
        <p:spPr/>
        <p:txBody>
          <a:bodyPr/>
          <a:lstStyle/>
          <a:p>
            <a:pPr>
              <a:defRPr/>
            </a:pPr>
            <a:r>
              <a:rPr lang="vi-VN"/>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63</a:t>
            </a:fld>
            <a:endParaRPr lang="en-US"/>
          </a:p>
        </p:txBody>
      </p:sp>
    </p:spTree>
    <p:extLst>
      <p:ext uri="{BB962C8B-B14F-4D97-AF65-F5344CB8AC3E}">
        <p14:creationId xmlns:p14="http://schemas.microsoft.com/office/powerpoint/2010/main" val="42466698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r>
              <a:rPr lang="en-US" dirty="0" err="1"/>
              <a:t>Thiết</a:t>
            </a:r>
            <a:r>
              <a:rPr lang="en-US" dirty="0"/>
              <a:t> </a:t>
            </a:r>
            <a:r>
              <a:rPr lang="en-US" dirty="0" err="1"/>
              <a:t>lập</a:t>
            </a:r>
            <a:r>
              <a:rPr lang="en-US" dirty="0"/>
              <a:t> </a:t>
            </a:r>
            <a:r>
              <a:rPr lang="en-US" dirty="0" err="1"/>
              <a:t>lớp</a:t>
            </a:r>
            <a:r>
              <a:rPr lang="en-US" dirty="0"/>
              <a:t> </a:t>
            </a:r>
            <a:r>
              <a:rPr lang="en-US" dirty="0" err="1"/>
              <a:t>biểu</a:t>
            </a:r>
            <a:r>
              <a:rPr lang="en-US" dirty="0"/>
              <a:t> </a:t>
            </a:r>
            <a:r>
              <a:rPr lang="en-US" dirty="0" err="1"/>
              <a:t>diễn</a:t>
            </a:r>
            <a:r>
              <a:rPr lang="en-US" dirty="0"/>
              <a:t> </a:t>
            </a:r>
            <a:r>
              <a:rPr lang="en-US" dirty="0" err="1"/>
              <a:t>khái</a:t>
            </a:r>
            <a:r>
              <a:rPr lang="en-US" dirty="0"/>
              <a:t> </a:t>
            </a:r>
            <a:r>
              <a:rPr lang="en-US" dirty="0" err="1"/>
              <a:t>niệm</a:t>
            </a:r>
            <a:r>
              <a:rPr lang="en-US" dirty="0"/>
              <a:t> </a:t>
            </a:r>
            <a:r>
              <a:rPr lang="en-US" dirty="0" err="1"/>
              <a:t>điểm</a:t>
            </a:r>
            <a:r>
              <a:rPr lang="en-US" dirty="0"/>
              <a:t> </a:t>
            </a:r>
            <a:r>
              <a:rPr lang="en-US" dirty="0" err="1"/>
              <a:t>trong</a:t>
            </a:r>
            <a:r>
              <a:rPr lang="en-US" dirty="0"/>
              <a:t> </a:t>
            </a:r>
            <a:r>
              <a:rPr lang="en-US" dirty="0" err="1"/>
              <a:t>mặt</a:t>
            </a:r>
            <a:r>
              <a:rPr lang="en-US" dirty="0"/>
              <a:t> </a:t>
            </a:r>
            <a:r>
              <a:rPr lang="en-US" dirty="0" err="1"/>
              <a:t>phẳng</a:t>
            </a:r>
            <a:r>
              <a:rPr lang="en-US" dirty="0"/>
              <a:t> </a:t>
            </a:r>
            <a:r>
              <a:rPr lang="en-US" dirty="0" err="1"/>
              <a:t>với</a:t>
            </a:r>
            <a:r>
              <a:rPr lang="en-US" dirty="0"/>
              <a:t> </a:t>
            </a:r>
            <a:r>
              <a:rPr lang="en-US" dirty="0" err="1"/>
              <a:t>hai</a:t>
            </a:r>
            <a:r>
              <a:rPr lang="en-US" dirty="0"/>
              <a:t> </a:t>
            </a:r>
            <a:r>
              <a:rPr lang="en-US" dirty="0" err="1"/>
              <a:t>thành</a:t>
            </a:r>
            <a:r>
              <a:rPr lang="en-US" dirty="0"/>
              <a:t> </a:t>
            </a:r>
            <a:r>
              <a:rPr lang="en-US" dirty="0" err="1"/>
              <a:t>phần</a:t>
            </a:r>
            <a:r>
              <a:rPr lang="en-US" dirty="0"/>
              <a:t> </a:t>
            </a:r>
            <a:r>
              <a:rPr lang="en-US" dirty="0" err="1"/>
              <a:t>dữ</a:t>
            </a:r>
            <a:r>
              <a:rPr lang="en-US" dirty="0"/>
              <a:t> </a:t>
            </a:r>
            <a:r>
              <a:rPr lang="en-US" dirty="0" err="1"/>
              <a:t>liệu</a:t>
            </a:r>
            <a:r>
              <a:rPr lang="en-US" dirty="0"/>
              <a:t> </a:t>
            </a:r>
            <a:r>
              <a:rPr lang="en-US" dirty="0" err="1"/>
              <a:t>hoành</a:t>
            </a:r>
            <a:r>
              <a:rPr lang="en-US" dirty="0"/>
              <a:t> </a:t>
            </a:r>
            <a:r>
              <a:rPr lang="en-US" dirty="0" err="1"/>
              <a:t>độ</a:t>
            </a:r>
            <a:r>
              <a:rPr lang="en-US" dirty="0"/>
              <a:t> </a:t>
            </a:r>
            <a:r>
              <a:rPr lang="en-US" dirty="0" err="1"/>
              <a:t>và</a:t>
            </a:r>
            <a:r>
              <a:rPr lang="en-US" dirty="0"/>
              <a:t> </a:t>
            </a:r>
            <a:r>
              <a:rPr lang="en-US" dirty="0" err="1"/>
              <a:t>tung</a:t>
            </a:r>
            <a:r>
              <a:rPr lang="en-US" dirty="0"/>
              <a:t> </a:t>
            </a:r>
            <a:r>
              <a:rPr lang="en-US" dirty="0" err="1"/>
              <a:t>độ</a:t>
            </a:r>
            <a:r>
              <a:rPr lang="en-US" dirty="0"/>
              <a:t>. </a:t>
            </a:r>
            <a:r>
              <a:rPr lang="en-US" dirty="0" err="1"/>
              <a:t>Viết</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thiết</a:t>
            </a:r>
            <a:r>
              <a:rPr lang="en-US" dirty="0"/>
              <a:t> </a:t>
            </a:r>
            <a:r>
              <a:rPr lang="en-US" dirty="0" err="1"/>
              <a:t>lập</a:t>
            </a:r>
            <a:r>
              <a:rPr lang="en-US" dirty="0"/>
              <a:t>, </a:t>
            </a:r>
            <a:r>
              <a:rPr lang="en-US" dirty="0" err="1"/>
              <a:t>các</a:t>
            </a:r>
            <a:r>
              <a:rPr lang="en-US" dirty="0"/>
              <a:t> </a:t>
            </a:r>
            <a:r>
              <a:rPr lang="en-US" dirty="0" err="1"/>
              <a:t>hàm</a:t>
            </a:r>
            <a:r>
              <a:rPr lang="en-US" dirty="0"/>
              <a:t> </a:t>
            </a:r>
            <a:r>
              <a:rPr lang="en-US" dirty="0" err="1"/>
              <a:t>thành</a:t>
            </a:r>
            <a:r>
              <a:rPr lang="en-US" dirty="0"/>
              <a:t> </a:t>
            </a:r>
            <a:r>
              <a:rPr lang="en-US" dirty="0" err="1"/>
              <a:t>phần</a:t>
            </a:r>
            <a:r>
              <a:rPr lang="en-US" dirty="0"/>
              <a:t> </a:t>
            </a:r>
            <a:r>
              <a:rPr lang="en-US" dirty="0" err="1"/>
              <a:t>cho</a:t>
            </a:r>
            <a:r>
              <a:rPr lang="en-US" dirty="0"/>
              <a:t> </a:t>
            </a:r>
            <a:r>
              <a:rPr lang="en-US" dirty="0" err="1"/>
              <a:t>phép</a:t>
            </a:r>
            <a:r>
              <a:rPr lang="en-US" dirty="0"/>
              <a:t> </a:t>
            </a:r>
            <a:r>
              <a:rPr lang="en-US" dirty="0" err="1"/>
              <a:t>thay</a:t>
            </a:r>
            <a:r>
              <a:rPr lang="en-US" dirty="0"/>
              <a:t> </a:t>
            </a:r>
            <a:r>
              <a:rPr lang="en-US" dirty="0" err="1"/>
              <a:t>đổi</a:t>
            </a:r>
            <a:r>
              <a:rPr lang="en-US" dirty="0"/>
              <a:t> </a:t>
            </a:r>
            <a:r>
              <a:rPr lang="en-US" dirty="0" err="1"/>
              <a:t>nội</a:t>
            </a:r>
            <a:r>
              <a:rPr lang="en-US" dirty="0"/>
              <a:t> dung </a:t>
            </a:r>
            <a:r>
              <a:rPr lang="en-US" dirty="0" err="1"/>
              <a:t>của</a:t>
            </a:r>
            <a:r>
              <a:rPr lang="en-US" dirty="0"/>
              <a:t> </a:t>
            </a:r>
            <a:r>
              <a:rPr lang="en-US" dirty="0" err="1"/>
              <a:t>điểm</a:t>
            </a:r>
            <a:r>
              <a:rPr lang="en-US" dirty="0"/>
              <a:t>, </a:t>
            </a:r>
            <a:r>
              <a:rPr lang="en-US" dirty="0" err="1"/>
              <a:t>lấy</a:t>
            </a:r>
            <a:r>
              <a:rPr lang="en-US" dirty="0"/>
              <a:t> </a:t>
            </a:r>
            <a:r>
              <a:rPr lang="en-US" dirty="0" err="1"/>
              <a:t>hoành</a:t>
            </a:r>
            <a:r>
              <a:rPr lang="en-US" dirty="0"/>
              <a:t> </a:t>
            </a:r>
            <a:r>
              <a:rPr lang="en-US" dirty="0" err="1"/>
              <a:t>độ</a:t>
            </a:r>
            <a:r>
              <a:rPr lang="en-US" dirty="0"/>
              <a:t>, </a:t>
            </a:r>
            <a:r>
              <a:rPr lang="en-US" dirty="0" err="1"/>
              <a:t>tung</a:t>
            </a:r>
            <a:r>
              <a:rPr lang="en-US" dirty="0"/>
              <a:t> </a:t>
            </a:r>
            <a:r>
              <a:rPr lang="en-US" dirty="0" err="1"/>
              <a:t>độ</a:t>
            </a:r>
            <a:r>
              <a:rPr lang="en-US" dirty="0"/>
              <a:t>, </a:t>
            </a:r>
            <a:r>
              <a:rPr lang="en-US" dirty="0" err="1"/>
              <a:t>tịnh</a:t>
            </a:r>
            <a:r>
              <a:rPr lang="en-US" dirty="0"/>
              <a:t> </a:t>
            </a:r>
            <a:r>
              <a:rPr lang="en-US" dirty="0" err="1"/>
              <a:t>tiến</a:t>
            </a:r>
            <a:r>
              <a:rPr lang="en-US" dirty="0"/>
              <a:t>, </a:t>
            </a:r>
            <a:r>
              <a:rPr lang="en-US" dirty="0" err="1"/>
              <a:t>nhập</a:t>
            </a:r>
            <a:r>
              <a:rPr lang="en-US" dirty="0"/>
              <a:t>, </a:t>
            </a:r>
            <a:r>
              <a:rPr lang="en-US" dirty="0" err="1"/>
              <a:t>xuất</a:t>
            </a:r>
            <a:r>
              <a:rPr lang="en-US" dirty="0"/>
              <a:t> </a:t>
            </a:r>
            <a:r>
              <a:rPr lang="en-US" dirty="0" err="1"/>
              <a:t>một</a:t>
            </a:r>
            <a:r>
              <a:rPr lang="en-US" dirty="0"/>
              <a:t> </a:t>
            </a:r>
            <a:r>
              <a:rPr lang="en-US" dirty="0" err="1"/>
              <a:t>điểm</a:t>
            </a:r>
            <a:r>
              <a:rPr lang="en-US" dirty="0"/>
              <a:t>, </a:t>
            </a:r>
            <a:r>
              <a:rPr lang="en-US" dirty="0" err="1"/>
              <a:t>hàm</a:t>
            </a:r>
            <a:r>
              <a:rPr lang="en-US" dirty="0"/>
              <a:t> </a:t>
            </a:r>
            <a:r>
              <a:rPr lang="en-US" dirty="0" err="1"/>
              <a:t>vẽ</a:t>
            </a:r>
            <a:r>
              <a:rPr lang="en-US" dirty="0"/>
              <a:t> </a:t>
            </a:r>
            <a:r>
              <a:rPr lang="en-US" dirty="0" err="1"/>
              <a:t>điểm</a:t>
            </a:r>
            <a:r>
              <a:rPr lang="en-US" dirty="0"/>
              <a:t> </a:t>
            </a:r>
            <a:r>
              <a:rPr lang="en-US" dirty="0" err="1"/>
              <a:t>trong</a:t>
            </a:r>
            <a:r>
              <a:rPr lang="en-US" dirty="0"/>
              <a:t> </a:t>
            </a:r>
            <a:r>
              <a:rPr lang="en-US" dirty="0" err="1"/>
              <a:t>chế</a:t>
            </a:r>
            <a:r>
              <a:rPr lang="en-US" dirty="0"/>
              <a:t> </a:t>
            </a:r>
            <a:r>
              <a:rPr lang="en-US" dirty="0" err="1"/>
              <a:t>độ</a:t>
            </a:r>
            <a:r>
              <a:rPr lang="en-US" dirty="0"/>
              <a:t> </a:t>
            </a:r>
            <a:r>
              <a:rPr lang="en-US" dirty="0" err="1"/>
              <a:t>đồ</a:t>
            </a:r>
            <a:r>
              <a:rPr lang="en-US" dirty="0"/>
              <a:t> </a:t>
            </a:r>
            <a:r>
              <a:rPr lang="en-US" dirty="0" err="1"/>
              <a:t>họa</a:t>
            </a:r>
            <a:endParaRPr lang="vi-VN" dirty="0"/>
          </a:p>
        </p:txBody>
      </p:sp>
      <p:sp>
        <p:nvSpPr>
          <p:cNvPr id="4" name="Date Placeholder 3"/>
          <p:cNvSpPr>
            <a:spLocks noGrp="1"/>
          </p:cNvSpPr>
          <p:nvPr>
            <p:ph type="dt" sz="half" idx="10"/>
          </p:nvPr>
        </p:nvSpPr>
        <p:spPr/>
        <p:txBody>
          <a:bodyPr/>
          <a:lstStyle/>
          <a:p>
            <a:pPr>
              <a:defRPr/>
            </a:pPr>
            <a:fld id="{44C22182-640A-4FDB-A760-8D0D3703758B}" type="datetime1">
              <a:rPr lang="vi-VN" smtClean="0"/>
              <a:pPr>
                <a:defRPr/>
              </a:pPr>
              <a:t>13/03/2021</a:t>
            </a:fld>
            <a:endParaRPr lang="en-US"/>
          </a:p>
        </p:txBody>
      </p:sp>
      <p:sp>
        <p:nvSpPr>
          <p:cNvPr id="5" name="Footer Placeholder 4"/>
          <p:cNvSpPr>
            <a:spLocks noGrp="1"/>
          </p:cNvSpPr>
          <p:nvPr>
            <p:ph type="ftr" sz="quarter" idx="11"/>
          </p:nvPr>
        </p:nvSpPr>
        <p:spPr/>
        <p:txBody>
          <a:bodyPr/>
          <a:lstStyle/>
          <a:p>
            <a:pPr>
              <a:defRPr/>
            </a:pPr>
            <a:r>
              <a:rPr lang="vi-VN"/>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64</a:t>
            </a:fld>
            <a:endParaRPr lang="en-US"/>
          </a:p>
        </p:txBody>
      </p:sp>
    </p:spTree>
    <p:extLst>
      <p:ext uri="{BB962C8B-B14F-4D97-AF65-F5344CB8AC3E}">
        <p14:creationId xmlns:p14="http://schemas.microsoft.com/office/powerpoint/2010/main" val="13298788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normAutofit fontScale="85000" lnSpcReduction="20000"/>
          </a:bodyPr>
          <a:lstStyle/>
          <a:p>
            <a:pPr lvl="0"/>
            <a:r>
              <a:rPr lang="en-US" dirty="0" err="1"/>
              <a:t>Viết</a:t>
            </a:r>
            <a:r>
              <a:rPr lang="en-US" dirty="0"/>
              <a:t> </a:t>
            </a:r>
            <a:r>
              <a:rPr lang="en-US" dirty="0" err="1"/>
              <a:t>định</a:t>
            </a:r>
            <a:r>
              <a:rPr lang="en-US" dirty="0"/>
              <a:t> </a:t>
            </a:r>
            <a:r>
              <a:rPr lang="en-US" dirty="0" err="1"/>
              <a:t>nghĩa</a:t>
            </a:r>
            <a:r>
              <a:rPr lang="en-US" dirty="0"/>
              <a:t> </a:t>
            </a:r>
            <a:r>
              <a:rPr lang="en-US" dirty="0" err="1"/>
              <a:t>lớp</a:t>
            </a:r>
            <a:r>
              <a:rPr lang="en-US" dirty="0"/>
              <a:t> </a:t>
            </a:r>
            <a:r>
              <a:rPr lang="en-US" dirty="0" err="1"/>
              <a:t>TamGiac</a:t>
            </a:r>
            <a:r>
              <a:rPr lang="en-US" dirty="0"/>
              <a:t> </a:t>
            </a:r>
            <a:r>
              <a:rPr lang="en-US" dirty="0" err="1"/>
              <a:t>để</a:t>
            </a:r>
            <a:r>
              <a:rPr lang="en-US" dirty="0"/>
              <a:t> </a:t>
            </a:r>
            <a:r>
              <a:rPr lang="en-US" dirty="0" err="1"/>
              <a:t>biểu</a:t>
            </a:r>
            <a:r>
              <a:rPr lang="en-US" dirty="0"/>
              <a:t> </a:t>
            </a:r>
            <a:r>
              <a:rPr lang="en-US" dirty="0" err="1"/>
              <a:t>diễn</a:t>
            </a:r>
            <a:r>
              <a:rPr lang="en-US" dirty="0"/>
              <a:t> </a:t>
            </a:r>
            <a:r>
              <a:rPr lang="en-US" dirty="0" err="1"/>
              <a:t>khái</a:t>
            </a:r>
            <a:r>
              <a:rPr lang="en-US" dirty="0"/>
              <a:t> </a:t>
            </a:r>
            <a:r>
              <a:rPr lang="en-US" dirty="0" err="1"/>
              <a:t>niệm</a:t>
            </a:r>
            <a:r>
              <a:rPr lang="en-US" dirty="0"/>
              <a:t> tam </a:t>
            </a:r>
            <a:r>
              <a:rPr lang="en-US" dirty="0" err="1"/>
              <a:t>giác</a:t>
            </a:r>
            <a:r>
              <a:rPr lang="en-US" dirty="0"/>
              <a:t> </a:t>
            </a:r>
            <a:r>
              <a:rPr lang="en-US" dirty="0" err="1"/>
              <a:t>trong</a:t>
            </a:r>
            <a:r>
              <a:rPr lang="en-US" dirty="0"/>
              <a:t> </a:t>
            </a:r>
            <a:r>
              <a:rPr lang="en-US" dirty="0" err="1"/>
              <a:t>mặt</a:t>
            </a:r>
            <a:r>
              <a:rPr lang="en-US" dirty="0"/>
              <a:t> </a:t>
            </a:r>
            <a:r>
              <a:rPr lang="en-US" dirty="0" err="1"/>
              <a:t>phẳng</a:t>
            </a:r>
            <a:r>
              <a:rPr lang="en-US" dirty="0"/>
              <a:t> </a:t>
            </a:r>
            <a:r>
              <a:rPr lang="en-US" dirty="0" err="1"/>
              <a:t>với</a:t>
            </a:r>
            <a:r>
              <a:rPr lang="en-US" dirty="0"/>
              <a:t> </a:t>
            </a:r>
            <a:r>
              <a:rPr lang="en-US" dirty="0" err="1"/>
              <a:t>các</a:t>
            </a:r>
            <a:r>
              <a:rPr lang="en-US" dirty="0"/>
              <a:t> </a:t>
            </a:r>
            <a:r>
              <a:rPr lang="en-US" dirty="0" err="1"/>
              <a:t>phương</a:t>
            </a:r>
            <a:r>
              <a:rPr lang="en-US" dirty="0"/>
              <a:t> </a:t>
            </a:r>
            <a:r>
              <a:rPr lang="en-US" dirty="0" err="1"/>
              <a:t>thức</a:t>
            </a:r>
            <a:r>
              <a:rPr lang="en-US" dirty="0"/>
              <a:t> </a:t>
            </a:r>
            <a:r>
              <a:rPr lang="en-US" dirty="0" err="1"/>
              <a:t>thiết</a:t>
            </a:r>
            <a:r>
              <a:rPr lang="en-US" dirty="0"/>
              <a:t> </a:t>
            </a:r>
            <a:r>
              <a:rPr lang="en-US" dirty="0" err="1"/>
              <a:t>lập</a:t>
            </a:r>
            <a:r>
              <a:rPr lang="en-US" dirty="0"/>
              <a:t>, </a:t>
            </a:r>
            <a:r>
              <a:rPr lang="en-US" dirty="0" err="1"/>
              <a:t>huỷ</a:t>
            </a:r>
            <a:r>
              <a:rPr lang="en-US" dirty="0"/>
              <a:t> </a:t>
            </a:r>
            <a:r>
              <a:rPr lang="en-US" dirty="0" err="1"/>
              <a:t>bỏ</a:t>
            </a:r>
            <a:r>
              <a:rPr lang="en-US" dirty="0"/>
              <a:t> (</a:t>
            </a:r>
            <a:r>
              <a:rPr lang="en-US" dirty="0" err="1"/>
              <a:t>nếu</a:t>
            </a:r>
            <a:r>
              <a:rPr lang="en-US" dirty="0"/>
              <a:t> </a:t>
            </a:r>
            <a:r>
              <a:rPr lang="en-US" dirty="0" err="1"/>
              <a:t>có</a:t>
            </a:r>
            <a:r>
              <a:rPr lang="en-US" dirty="0"/>
              <a:t>). </a:t>
            </a:r>
            <a:r>
              <a:rPr lang="en-US" dirty="0" err="1"/>
              <a:t>Các</a:t>
            </a:r>
            <a:r>
              <a:rPr lang="en-US" dirty="0"/>
              <a:t> </a:t>
            </a:r>
            <a:r>
              <a:rPr lang="en-US" dirty="0" err="1"/>
              <a:t>hàm</a:t>
            </a:r>
            <a:r>
              <a:rPr lang="en-US" dirty="0"/>
              <a:t> </a:t>
            </a:r>
            <a:r>
              <a:rPr lang="en-US" dirty="0" err="1"/>
              <a:t>thành</a:t>
            </a:r>
            <a:r>
              <a:rPr lang="en-US" dirty="0"/>
              <a:t> </a:t>
            </a:r>
            <a:r>
              <a:rPr lang="en-US" dirty="0" err="1"/>
              <a:t>phần</a:t>
            </a:r>
            <a:r>
              <a:rPr lang="en-US" dirty="0"/>
              <a:t> </a:t>
            </a:r>
            <a:r>
              <a:rPr lang="en-US" dirty="0" err="1"/>
              <a:t>nhập</a:t>
            </a:r>
            <a:r>
              <a:rPr lang="en-US" dirty="0"/>
              <a:t>, </a:t>
            </a:r>
            <a:r>
              <a:rPr lang="en-US" dirty="0" err="1"/>
              <a:t>xuất</a:t>
            </a:r>
            <a:r>
              <a:rPr lang="en-US" dirty="0"/>
              <a:t>, </a:t>
            </a:r>
            <a:r>
              <a:rPr lang="en-US" dirty="0" err="1"/>
              <a:t>tịnh</a:t>
            </a:r>
            <a:r>
              <a:rPr lang="en-US" dirty="0"/>
              <a:t> </a:t>
            </a:r>
            <a:r>
              <a:rPr lang="en-US" dirty="0" err="1"/>
              <a:t>tiến</a:t>
            </a:r>
            <a:r>
              <a:rPr lang="en-US" dirty="0"/>
              <a:t>, quay, </a:t>
            </a:r>
            <a:r>
              <a:rPr lang="en-US" dirty="0" err="1"/>
              <a:t>phóng</a:t>
            </a:r>
            <a:r>
              <a:rPr lang="en-US" dirty="0"/>
              <a:t> to, </a:t>
            </a:r>
            <a:r>
              <a:rPr lang="en-US" dirty="0" err="1"/>
              <a:t>thu</a:t>
            </a:r>
            <a:r>
              <a:rPr lang="en-US" dirty="0"/>
              <a:t> </a:t>
            </a:r>
            <a:r>
              <a:rPr lang="en-US" dirty="0" err="1"/>
              <a:t>nhỏ</a:t>
            </a:r>
            <a:r>
              <a:rPr lang="en-US" dirty="0"/>
              <a:t> </a:t>
            </a:r>
            <a:r>
              <a:rPr lang="en-US" dirty="0" err="1"/>
              <a:t>và</a:t>
            </a:r>
            <a:r>
              <a:rPr lang="en-US" dirty="0"/>
              <a:t> </a:t>
            </a:r>
            <a:r>
              <a:rPr lang="en-US" dirty="0" err="1"/>
              <a:t>ve</a:t>
            </a:r>
            <a:r>
              <a:rPr lang="en-US" dirty="0"/>
              <a:t> tam </a:t>
            </a:r>
            <a:r>
              <a:rPr lang="en-US" dirty="0" err="1"/>
              <a:t>giác</a:t>
            </a:r>
            <a:r>
              <a:rPr lang="en-US" dirty="0"/>
              <a:t>.</a:t>
            </a:r>
            <a:endParaRPr lang="vi-VN" dirty="0"/>
          </a:p>
          <a:p>
            <a:r>
              <a:rPr lang="en-US" dirty="0"/>
              <a:t> </a:t>
            </a:r>
            <a:endParaRPr lang="vi-VN" dirty="0"/>
          </a:p>
          <a:p>
            <a:pPr lvl="0"/>
            <a:r>
              <a:rPr lang="en-US" dirty="0" err="1"/>
              <a:t>Viết</a:t>
            </a:r>
            <a:r>
              <a:rPr lang="en-US" dirty="0"/>
              <a:t> </a:t>
            </a:r>
            <a:r>
              <a:rPr lang="en-US" dirty="0" err="1"/>
              <a:t>định</a:t>
            </a:r>
            <a:r>
              <a:rPr lang="en-US" dirty="0"/>
              <a:t> </a:t>
            </a:r>
            <a:r>
              <a:rPr lang="en-US" dirty="0" err="1"/>
              <a:t>nghĩa</a:t>
            </a:r>
            <a:r>
              <a:rPr lang="en-US" dirty="0"/>
              <a:t> </a:t>
            </a:r>
            <a:r>
              <a:rPr lang="en-US" dirty="0" err="1"/>
              <a:t>lớp</a:t>
            </a:r>
            <a:r>
              <a:rPr lang="en-US" dirty="0"/>
              <a:t> </a:t>
            </a:r>
            <a:r>
              <a:rPr lang="en-US" dirty="0" err="1"/>
              <a:t>DaGiac</a:t>
            </a:r>
            <a:r>
              <a:rPr lang="en-US" dirty="0"/>
              <a:t> </a:t>
            </a:r>
            <a:r>
              <a:rPr lang="en-US" dirty="0" err="1"/>
              <a:t>để</a:t>
            </a:r>
            <a:r>
              <a:rPr lang="en-US" dirty="0"/>
              <a:t> </a:t>
            </a:r>
            <a:r>
              <a:rPr lang="en-US" dirty="0" err="1"/>
              <a:t>biểu</a:t>
            </a:r>
            <a:r>
              <a:rPr lang="en-US" dirty="0"/>
              <a:t> </a:t>
            </a:r>
            <a:r>
              <a:rPr lang="en-US" dirty="0" err="1"/>
              <a:t>dien</a:t>
            </a:r>
            <a:r>
              <a:rPr lang="en-US" dirty="0"/>
              <a:t> </a:t>
            </a:r>
            <a:r>
              <a:rPr lang="en-US" dirty="0" err="1"/>
              <a:t>khái</a:t>
            </a:r>
            <a:r>
              <a:rPr lang="en-US" dirty="0"/>
              <a:t> </a:t>
            </a:r>
            <a:r>
              <a:rPr lang="en-US" dirty="0" err="1"/>
              <a:t>niệm</a:t>
            </a:r>
            <a:r>
              <a:rPr lang="en-US" dirty="0"/>
              <a:t> </a:t>
            </a:r>
            <a:r>
              <a:rPr lang="en-US" dirty="0" err="1"/>
              <a:t>đa</a:t>
            </a:r>
            <a:r>
              <a:rPr lang="en-US" dirty="0"/>
              <a:t> </a:t>
            </a:r>
            <a:r>
              <a:rPr lang="en-US" dirty="0" err="1"/>
              <a:t>giác</a:t>
            </a:r>
            <a:r>
              <a:rPr lang="en-US" dirty="0"/>
              <a:t> </a:t>
            </a:r>
            <a:r>
              <a:rPr lang="en-US" dirty="0" err="1"/>
              <a:t>trong</a:t>
            </a:r>
            <a:r>
              <a:rPr lang="en-US" dirty="0"/>
              <a:t> </a:t>
            </a:r>
            <a:r>
              <a:rPr lang="en-US" dirty="0" err="1"/>
              <a:t>mặt</a:t>
            </a:r>
            <a:r>
              <a:rPr lang="en-US" dirty="0"/>
              <a:t> </a:t>
            </a:r>
            <a:r>
              <a:rPr lang="en-US" dirty="0" err="1"/>
              <a:t>phẳng</a:t>
            </a:r>
            <a:r>
              <a:rPr lang="en-US" dirty="0"/>
              <a:t> </a:t>
            </a:r>
            <a:r>
              <a:rPr lang="en-US" dirty="0" err="1"/>
              <a:t>với</a:t>
            </a:r>
            <a:r>
              <a:rPr lang="en-US" dirty="0"/>
              <a:t> </a:t>
            </a:r>
            <a:r>
              <a:rPr lang="en-US" dirty="0" err="1"/>
              <a:t>các</a:t>
            </a:r>
            <a:r>
              <a:rPr lang="en-US" dirty="0"/>
              <a:t> </a:t>
            </a:r>
            <a:r>
              <a:rPr lang="en-US" dirty="0" err="1"/>
              <a:t>hàm</a:t>
            </a:r>
            <a:r>
              <a:rPr lang="en-US" dirty="0"/>
              <a:t> </a:t>
            </a:r>
            <a:r>
              <a:rPr lang="en-US" dirty="0" err="1"/>
              <a:t>thành</a:t>
            </a:r>
            <a:r>
              <a:rPr lang="en-US" dirty="0"/>
              <a:t> </a:t>
            </a:r>
            <a:r>
              <a:rPr lang="en-US" dirty="0" err="1"/>
              <a:t>phần</a:t>
            </a:r>
            <a:r>
              <a:rPr lang="en-US" dirty="0"/>
              <a:t>  </a:t>
            </a:r>
            <a:r>
              <a:rPr lang="en-US" dirty="0" err="1"/>
              <a:t>tương</a:t>
            </a:r>
            <a:r>
              <a:rPr lang="en-US" dirty="0"/>
              <a:t>  </a:t>
            </a:r>
            <a:r>
              <a:rPr lang="en-US" dirty="0" err="1"/>
              <a:t>tự</a:t>
            </a:r>
            <a:r>
              <a:rPr lang="en-US" dirty="0"/>
              <a:t>  </a:t>
            </a:r>
            <a:r>
              <a:rPr lang="en-US" dirty="0" err="1"/>
              <a:t>như</a:t>
            </a:r>
            <a:r>
              <a:rPr lang="en-US" dirty="0"/>
              <a:t>  </a:t>
            </a:r>
            <a:r>
              <a:rPr lang="en-US" dirty="0" err="1"/>
              <a:t>lớp</a:t>
            </a:r>
            <a:r>
              <a:rPr lang="en-US" dirty="0"/>
              <a:t>  </a:t>
            </a:r>
            <a:r>
              <a:rPr lang="en-US" dirty="0" err="1"/>
              <a:t>TamGiac</a:t>
            </a:r>
            <a:r>
              <a:rPr lang="en-US" dirty="0"/>
              <a:t>.</a:t>
            </a:r>
            <a:endParaRPr lang="vi-VN" dirty="0"/>
          </a:p>
          <a:p>
            <a:r>
              <a:rPr lang="en-US" dirty="0"/>
              <a:t> </a:t>
            </a:r>
            <a:endParaRPr lang="vi-VN" dirty="0"/>
          </a:p>
          <a:p>
            <a:pPr lvl="0"/>
            <a:r>
              <a:rPr lang="en-US" dirty="0" err="1"/>
              <a:t>Viết</a:t>
            </a:r>
            <a:r>
              <a:rPr lang="en-US" dirty="0"/>
              <a:t> </a:t>
            </a:r>
            <a:r>
              <a:rPr lang="en-US" dirty="0" err="1"/>
              <a:t>định</a:t>
            </a:r>
            <a:r>
              <a:rPr lang="en-US" dirty="0"/>
              <a:t> </a:t>
            </a:r>
            <a:r>
              <a:rPr lang="en-US" dirty="0" err="1"/>
              <a:t>nghĩa</a:t>
            </a:r>
            <a:r>
              <a:rPr lang="en-US" dirty="0"/>
              <a:t> </a:t>
            </a:r>
            <a:r>
              <a:rPr lang="en-US" dirty="0" err="1"/>
              <a:t>lớp</a:t>
            </a:r>
            <a:r>
              <a:rPr lang="en-US" dirty="0"/>
              <a:t> </a:t>
            </a:r>
            <a:r>
              <a:rPr lang="en-US" dirty="0" err="1"/>
              <a:t>biểu</a:t>
            </a:r>
            <a:r>
              <a:rPr lang="en-US" dirty="0"/>
              <a:t> </a:t>
            </a:r>
            <a:r>
              <a:rPr lang="en-US" dirty="0" err="1"/>
              <a:t>diễn</a:t>
            </a:r>
            <a:r>
              <a:rPr lang="en-US" dirty="0"/>
              <a:t> </a:t>
            </a:r>
            <a:r>
              <a:rPr lang="en-US" dirty="0" err="1"/>
              <a:t>khái</a:t>
            </a:r>
            <a:r>
              <a:rPr lang="en-US" dirty="0"/>
              <a:t> </a:t>
            </a:r>
            <a:r>
              <a:rPr lang="en-US" dirty="0" err="1"/>
              <a:t>niệm</a:t>
            </a:r>
            <a:r>
              <a:rPr lang="en-US" dirty="0"/>
              <a:t> </a:t>
            </a:r>
            <a:r>
              <a:rPr lang="en-US" dirty="0" err="1"/>
              <a:t>thời</a:t>
            </a:r>
            <a:r>
              <a:rPr lang="en-US" dirty="0"/>
              <a:t> </a:t>
            </a:r>
            <a:r>
              <a:rPr lang="en-US" dirty="0" err="1"/>
              <a:t>gian</a:t>
            </a:r>
            <a:r>
              <a:rPr lang="en-US" dirty="0"/>
              <a:t> </a:t>
            </a:r>
            <a:r>
              <a:rPr lang="en-US" dirty="0" err="1"/>
              <a:t>với</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dữ</a:t>
            </a:r>
            <a:r>
              <a:rPr lang="en-US" dirty="0"/>
              <a:t> </a:t>
            </a:r>
            <a:r>
              <a:rPr lang="en-US" dirty="0" err="1"/>
              <a:t>liệu</a:t>
            </a:r>
            <a:r>
              <a:rPr lang="en-US" dirty="0"/>
              <a:t> </a:t>
            </a:r>
            <a:r>
              <a:rPr lang="en-US" dirty="0" err="1"/>
              <a:t>giờ</a:t>
            </a:r>
            <a:r>
              <a:rPr lang="en-US" dirty="0"/>
              <a:t>, </a:t>
            </a:r>
            <a:r>
              <a:rPr lang="en-US" dirty="0" err="1"/>
              <a:t>phút</a:t>
            </a:r>
            <a:r>
              <a:rPr lang="en-US" dirty="0"/>
              <a:t>, </a:t>
            </a:r>
            <a:r>
              <a:rPr lang="en-US" dirty="0" err="1"/>
              <a:t>giây</a:t>
            </a:r>
            <a:r>
              <a:rPr lang="en-US" dirty="0"/>
              <a:t> </a:t>
            </a:r>
            <a:r>
              <a:rPr lang="en-US" dirty="0" err="1"/>
              <a:t>với</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thích</a:t>
            </a:r>
            <a:r>
              <a:rPr lang="en-US" dirty="0"/>
              <a:t> </a:t>
            </a:r>
            <a:r>
              <a:rPr lang="en-US" dirty="0" err="1"/>
              <a:t>hợp</a:t>
            </a:r>
            <a:r>
              <a:rPr lang="en-US" dirty="0"/>
              <a:t>.</a:t>
            </a:r>
            <a:endParaRPr lang="vi-VN" dirty="0"/>
          </a:p>
          <a:p>
            <a:endParaRPr lang="vi-VN" dirty="0"/>
          </a:p>
        </p:txBody>
      </p:sp>
      <p:sp>
        <p:nvSpPr>
          <p:cNvPr id="4" name="Date Placeholder 3"/>
          <p:cNvSpPr>
            <a:spLocks noGrp="1"/>
          </p:cNvSpPr>
          <p:nvPr>
            <p:ph type="dt" sz="half" idx="10"/>
          </p:nvPr>
        </p:nvSpPr>
        <p:spPr/>
        <p:txBody>
          <a:bodyPr/>
          <a:lstStyle/>
          <a:p>
            <a:pPr>
              <a:defRPr/>
            </a:pPr>
            <a:fld id="{44C22182-640A-4FDB-A760-8D0D3703758B}" type="datetime1">
              <a:rPr lang="vi-VN" smtClean="0"/>
              <a:pPr>
                <a:defRPr/>
              </a:pPr>
              <a:t>13/03/2021</a:t>
            </a:fld>
            <a:endParaRPr lang="en-US"/>
          </a:p>
        </p:txBody>
      </p:sp>
      <p:sp>
        <p:nvSpPr>
          <p:cNvPr id="5" name="Footer Placeholder 4"/>
          <p:cNvSpPr>
            <a:spLocks noGrp="1"/>
          </p:cNvSpPr>
          <p:nvPr>
            <p:ph type="ftr" sz="quarter" idx="11"/>
          </p:nvPr>
        </p:nvSpPr>
        <p:spPr/>
        <p:txBody>
          <a:bodyPr/>
          <a:lstStyle/>
          <a:p>
            <a:pPr>
              <a:defRPr/>
            </a:pPr>
            <a:r>
              <a:rPr lang="vi-VN"/>
              <a:t>Lập Trình môi trường Windows</a:t>
            </a:r>
            <a:endParaRPr lang="en-US"/>
          </a:p>
        </p:txBody>
      </p:sp>
      <p:sp>
        <p:nvSpPr>
          <p:cNvPr id="6" name="Slide Number Placeholder 5"/>
          <p:cNvSpPr>
            <a:spLocks noGrp="1"/>
          </p:cNvSpPr>
          <p:nvPr>
            <p:ph type="sldNum" sz="quarter" idx="12"/>
          </p:nvPr>
        </p:nvSpPr>
        <p:spPr/>
        <p:txBody>
          <a:bodyPr/>
          <a:lstStyle/>
          <a:p>
            <a:pPr>
              <a:defRPr/>
            </a:pPr>
            <a:fld id="{C28B05EC-EEAD-4141-B1F4-06C30AD2BDCB}" type="slidenum">
              <a:rPr lang="en-US" smtClean="0"/>
              <a:pPr>
                <a:defRPr/>
              </a:pPr>
              <a:t>65</a:t>
            </a:fld>
            <a:endParaRPr lang="en-US"/>
          </a:p>
        </p:txBody>
      </p:sp>
    </p:spTree>
    <p:extLst>
      <p:ext uri="{BB962C8B-B14F-4D97-AF65-F5344CB8AC3E}">
        <p14:creationId xmlns:p14="http://schemas.microsoft.com/office/powerpoint/2010/main" val="13615554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 &amp; A</a:t>
            </a: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Cú pháp khai báo lớp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8" name="Rectangle 4"/>
          <p:cNvSpPr>
            <a:spLocks noGrp="1" noChangeArrowheads="1"/>
          </p:cNvSpPr>
          <p:nvPr>
            <p:ph idx="1"/>
          </p:nvPr>
        </p:nvSpPr>
        <p:spPr>
          <a:xfrm>
            <a:off x="304800" y="1600200"/>
            <a:ext cx="4038600" cy="4724400"/>
          </a:xfrm>
          <a:noFill/>
          <a:ln>
            <a:solidFill>
              <a:schemeClr val="tx1"/>
            </a:solidFill>
          </a:ln>
        </p:spPr>
        <p:txBody>
          <a:bodyPr>
            <a:normAutofit/>
          </a:bodyPr>
          <a:lstStyle/>
          <a:p>
            <a:pPr>
              <a:lnSpc>
                <a:spcPct val="80000"/>
              </a:lnSpc>
              <a:buFontTx/>
              <a:buNone/>
            </a:pPr>
            <a:endParaRPr lang="zh-TW" altLang="en-US" sz="2800" b="1">
              <a:latin typeface="Arial" pitchFamily="34" charset="0"/>
              <a:ea typeface="新細明體" pitchFamily="18" charset="-120"/>
              <a:cs typeface="Arial" pitchFamily="34" charset="0"/>
            </a:endParaRPr>
          </a:p>
          <a:p>
            <a:pPr>
              <a:lnSpc>
                <a:spcPct val="80000"/>
              </a:lnSpc>
              <a:buFontTx/>
              <a:buNone/>
            </a:pPr>
            <a:r>
              <a:rPr lang="zh-TW" altLang="en-US" sz="2800" b="1">
                <a:latin typeface="Arial" pitchFamily="34" charset="0"/>
                <a:ea typeface="新細明體" pitchFamily="18" charset="-120"/>
                <a:cs typeface="Arial" pitchFamily="34" charset="0"/>
              </a:rPr>
              <a:t>	</a:t>
            </a:r>
            <a:r>
              <a:rPr lang="en-US" altLang="zh-TW" sz="2800" b="1">
                <a:latin typeface="Arial" pitchFamily="34" charset="0"/>
                <a:ea typeface="新細明體" pitchFamily="18" charset="-120"/>
                <a:cs typeface="Arial" pitchFamily="34" charset="0"/>
              </a:rPr>
              <a:t>class </a:t>
            </a:r>
            <a:r>
              <a:rPr lang="en-US" altLang="zh-TW" sz="2800" i="1">
                <a:latin typeface="Arial" pitchFamily="34" charset="0"/>
                <a:ea typeface="新細明體" pitchFamily="18" charset="-120"/>
                <a:cs typeface="Arial" pitchFamily="34" charset="0"/>
              </a:rPr>
              <a:t>class_name</a:t>
            </a:r>
            <a:r>
              <a:rPr lang="en-US" altLang="zh-TW" sz="2800">
                <a:latin typeface="Arial" pitchFamily="34" charset="0"/>
                <a:ea typeface="新細明體" pitchFamily="18" charset="-120"/>
                <a:cs typeface="Arial" pitchFamily="34" charset="0"/>
              </a:rPr>
              <a:t> </a:t>
            </a:r>
          </a:p>
          <a:p>
            <a:pPr>
              <a:lnSpc>
                <a:spcPct val="80000"/>
              </a:lnSpc>
              <a:buFontTx/>
              <a:buNone/>
            </a:pPr>
            <a:r>
              <a:rPr lang="en-US" altLang="zh-TW" sz="2800" b="1">
                <a:latin typeface="Arial" pitchFamily="34" charset="0"/>
                <a:ea typeface="新細明體" pitchFamily="18" charset="-120"/>
                <a:cs typeface="Arial" pitchFamily="34" charset="0"/>
              </a:rPr>
              <a:t>	{</a:t>
            </a:r>
            <a:r>
              <a:rPr lang="en-US" altLang="zh-TW" sz="2800">
                <a:latin typeface="Arial" pitchFamily="34" charset="0"/>
                <a:ea typeface="新細明體" pitchFamily="18" charset="-120"/>
                <a:cs typeface="Arial" pitchFamily="34" charset="0"/>
              </a:rPr>
              <a:t> </a:t>
            </a:r>
          </a:p>
          <a:p>
            <a:pPr>
              <a:lnSpc>
                <a:spcPct val="80000"/>
              </a:lnSpc>
              <a:buFontTx/>
              <a:buNone/>
            </a:pPr>
            <a:r>
              <a:rPr lang="en-US" altLang="zh-TW" sz="2800" i="1">
                <a:latin typeface="Arial" pitchFamily="34" charset="0"/>
                <a:ea typeface="新細明體" pitchFamily="18" charset="-120"/>
                <a:cs typeface="Arial" pitchFamily="34" charset="0"/>
              </a:rPr>
              <a:t>	     </a:t>
            </a:r>
            <a:r>
              <a:rPr lang="en-US" altLang="zh-TW" sz="2400">
                <a:solidFill>
                  <a:srgbClr val="0000FF"/>
                </a:solidFill>
                <a:latin typeface="Arial" pitchFamily="34" charset="0"/>
                <a:ea typeface="新細明體" pitchFamily="18" charset="-120"/>
                <a:cs typeface="Arial" pitchFamily="34" charset="0"/>
              </a:rPr>
              <a:t>Access_Control_label</a:t>
            </a:r>
            <a:r>
              <a:rPr lang="en-US" altLang="zh-TW" sz="2800">
                <a:latin typeface="Arial" pitchFamily="34" charset="0"/>
                <a:ea typeface="新細明體" pitchFamily="18" charset="-120"/>
                <a:cs typeface="Arial" pitchFamily="34" charset="0"/>
              </a:rPr>
              <a:t>: </a:t>
            </a:r>
          </a:p>
          <a:p>
            <a:pPr>
              <a:lnSpc>
                <a:spcPct val="80000"/>
              </a:lnSpc>
              <a:buFontTx/>
              <a:buNone/>
            </a:pPr>
            <a:r>
              <a:rPr lang="en-US" altLang="zh-TW" i="1">
                <a:latin typeface="Arial" pitchFamily="34" charset="0"/>
                <a:ea typeface="新細明體" pitchFamily="18" charset="-120"/>
                <a:cs typeface="Arial" pitchFamily="34" charset="0"/>
              </a:rPr>
              <a:t>			</a:t>
            </a:r>
            <a:r>
              <a:rPr lang="en-US" altLang="zh-TW" sz="2400" i="1">
                <a:latin typeface="Arial" pitchFamily="34" charset="0"/>
                <a:ea typeface="新細明體" pitchFamily="18" charset="-120"/>
                <a:cs typeface="Arial" pitchFamily="34" charset="0"/>
              </a:rPr>
              <a:t>members;</a:t>
            </a:r>
          </a:p>
          <a:p>
            <a:pPr>
              <a:lnSpc>
                <a:spcPct val="80000"/>
              </a:lnSpc>
              <a:buFontTx/>
              <a:buNone/>
            </a:pPr>
            <a:r>
              <a:rPr lang="en-US" altLang="zh-TW" sz="2400" i="1">
                <a:latin typeface="Arial" pitchFamily="34" charset="0"/>
                <a:ea typeface="新細明體" pitchFamily="18" charset="-120"/>
                <a:cs typeface="Arial" pitchFamily="34" charset="0"/>
              </a:rPr>
              <a:t>		          (data &amp; code)</a:t>
            </a:r>
            <a:r>
              <a:rPr lang="en-US" altLang="zh-TW" sz="2400">
                <a:latin typeface="Arial" pitchFamily="34" charset="0"/>
                <a:ea typeface="新細明體" pitchFamily="18" charset="-120"/>
                <a:cs typeface="Arial" pitchFamily="34" charset="0"/>
              </a:rPr>
              <a:t> </a:t>
            </a:r>
          </a:p>
          <a:p>
            <a:pPr>
              <a:lnSpc>
                <a:spcPct val="80000"/>
              </a:lnSpc>
              <a:buFontTx/>
              <a:buNone/>
            </a:pPr>
            <a:r>
              <a:rPr lang="en-US" altLang="zh-TW" sz="2800" i="1">
                <a:latin typeface="Arial" pitchFamily="34" charset="0"/>
                <a:ea typeface="新細明體" pitchFamily="18" charset="-120"/>
                <a:cs typeface="Arial" pitchFamily="34" charset="0"/>
              </a:rPr>
              <a:t>	    </a:t>
            </a:r>
            <a:r>
              <a:rPr lang="en-US" altLang="zh-TW" sz="2400">
                <a:solidFill>
                  <a:srgbClr val="0000FF"/>
                </a:solidFill>
                <a:latin typeface="Arial" pitchFamily="34" charset="0"/>
                <a:ea typeface="新細明體" pitchFamily="18" charset="-120"/>
                <a:cs typeface="Arial" pitchFamily="34" charset="0"/>
              </a:rPr>
              <a:t>Access_Control_label</a:t>
            </a:r>
            <a:r>
              <a:rPr lang="en-US" altLang="zh-TW" sz="2800">
                <a:solidFill>
                  <a:srgbClr val="0000FF"/>
                </a:solidFill>
                <a:latin typeface="Arial" pitchFamily="34" charset="0"/>
                <a:ea typeface="新細明體" pitchFamily="18" charset="-120"/>
                <a:cs typeface="Arial" pitchFamily="34" charset="0"/>
              </a:rPr>
              <a:t> :</a:t>
            </a:r>
            <a:r>
              <a:rPr lang="en-US" altLang="zh-TW" sz="2800">
                <a:latin typeface="Arial" pitchFamily="34" charset="0"/>
                <a:ea typeface="新細明體" pitchFamily="18" charset="-120"/>
                <a:cs typeface="Arial" pitchFamily="34" charset="0"/>
              </a:rPr>
              <a:t> </a:t>
            </a:r>
          </a:p>
          <a:p>
            <a:pPr>
              <a:lnSpc>
                <a:spcPct val="80000"/>
              </a:lnSpc>
              <a:buFontTx/>
              <a:buNone/>
            </a:pPr>
            <a:r>
              <a:rPr lang="en-US" altLang="zh-TW" i="1">
                <a:latin typeface="Arial" pitchFamily="34" charset="0"/>
                <a:ea typeface="新細明體" pitchFamily="18" charset="-120"/>
                <a:cs typeface="Arial" pitchFamily="34" charset="0"/>
              </a:rPr>
              <a:t>	</a:t>
            </a:r>
            <a:r>
              <a:rPr lang="en-US" altLang="zh-TW" sz="2400" i="1">
                <a:latin typeface="Arial" pitchFamily="34" charset="0"/>
                <a:ea typeface="新細明體" pitchFamily="18" charset="-120"/>
                <a:cs typeface="Arial" pitchFamily="34" charset="0"/>
              </a:rPr>
              <a:t>		members;</a:t>
            </a:r>
          </a:p>
          <a:p>
            <a:pPr>
              <a:lnSpc>
                <a:spcPct val="80000"/>
              </a:lnSpc>
              <a:buFontTx/>
              <a:buNone/>
            </a:pPr>
            <a:r>
              <a:rPr lang="en-US" altLang="zh-TW" sz="2400" i="1">
                <a:latin typeface="Arial" pitchFamily="34" charset="0"/>
                <a:ea typeface="新細明體" pitchFamily="18" charset="-120"/>
                <a:cs typeface="Arial" pitchFamily="34" charset="0"/>
              </a:rPr>
              <a:t>		          (data &amp; code)</a:t>
            </a:r>
            <a:r>
              <a:rPr lang="en-US" altLang="zh-TW" sz="2400">
                <a:latin typeface="Arial" pitchFamily="34" charset="0"/>
                <a:ea typeface="新細明體" pitchFamily="18" charset="-120"/>
                <a:cs typeface="Arial" pitchFamily="34" charset="0"/>
              </a:rPr>
              <a:t> </a:t>
            </a:r>
          </a:p>
          <a:p>
            <a:pPr>
              <a:lnSpc>
                <a:spcPct val="80000"/>
              </a:lnSpc>
              <a:buFontTx/>
              <a:buNone/>
            </a:pPr>
            <a:r>
              <a:rPr lang="en-US" altLang="zh-TW" sz="2800" b="1">
                <a:latin typeface="Arial" pitchFamily="34" charset="0"/>
                <a:ea typeface="新細明體" pitchFamily="18" charset="-120"/>
                <a:cs typeface="Arial" pitchFamily="34" charset="0"/>
              </a:rPr>
              <a:t>};</a:t>
            </a:r>
            <a:r>
              <a:rPr lang="en-US" altLang="zh-TW" sz="2800">
                <a:latin typeface="Arial" pitchFamily="34" charset="0"/>
                <a:ea typeface="新細明體" pitchFamily="18" charset="-120"/>
                <a:cs typeface="Arial" pitchFamily="34" charset="0"/>
              </a:rPr>
              <a:t> </a:t>
            </a:r>
          </a:p>
        </p:txBody>
      </p:sp>
      <p:sp>
        <p:nvSpPr>
          <p:cNvPr id="9" name="Rectangle 5"/>
          <p:cNvSpPr>
            <a:spLocks noChangeArrowheads="1"/>
          </p:cNvSpPr>
          <p:nvPr/>
        </p:nvSpPr>
        <p:spPr bwMode="auto">
          <a:xfrm>
            <a:off x="4953000" y="1524000"/>
            <a:ext cx="3962400" cy="4800600"/>
          </a:xfrm>
          <a:prstGeom prst="rect">
            <a:avLst/>
          </a:prstGeom>
          <a:noFill/>
          <a:ln w="9525">
            <a:solidFill>
              <a:schemeClr val="tx1"/>
            </a:solidFill>
            <a:miter lim="800000"/>
            <a:headEnd/>
            <a:tailEnd/>
          </a:ln>
        </p:spPr>
        <p:txBody>
          <a:bodyPr/>
          <a:lstStyle/>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class Rectangle</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a:t>
            </a:r>
            <a:r>
              <a:rPr lang="en-US" altLang="zh-TW" sz="2200">
                <a:solidFill>
                  <a:srgbClr val="0000FF"/>
                </a:solidFill>
                <a:latin typeface="Arial" pitchFamily="34" charset="0"/>
                <a:ea typeface="新細明體" pitchFamily="18" charset="-120"/>
                <a:cs typeface="Arial" pitchFamily="34" charset="0"/>
              </a:rPr>
              <a:t>private</a:t>
            </a:r>
            <a:r>
              <a:rPr lang="en-US" altLang="zh-TW" sz="2200">
                <a:solidFill>
                  <a:schemeClr val="tx1"/>
                </a:solidFill>
                <a:latin typeface="Arial" pitchFamily="34" charset="0"/>
                <a:ea typeface="新細明體" pitchFamily="18" charset="-120"/>
                <a:cs typeface="Arial" pitchFamily="34" charset="0"/>
              </a:rPr>
              <a:t>:</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int width;</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int length;</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a:t>
            </a:r>
            <a:r>
              <a:rPr lang="en-US" altLang="zh-TW" sz="2200">
                <a:solidFill>
                  <a:srgbClr val="0000FF"/>
                </a:solidFill>
                <a:latin typeface="Arial" pitchFamily="34" charset="0"/>
                <a:ea typeface="新細明體" pitchFamily="18" charset="-120"/>
                <a:cs typeface="Arial" pitchFamily="34" charset="0"/>
              </a:rPr>
              <a:t>public</a:t>
            </a:r>
            <a:r>
              <a:rPr lang="en-US" altLang="zh-TW" sz="2200">
                <a:solidFill>
                  <a:schemeClr val="tx1"/>
                </a:solidFill>
                <a:latin typeface="Arial" pitchFamily="34" charset="0"/>
                <a:ea typeface="新細明體" pitchFamily="18" charset="-120"/>
                <a:cs typeface="Arial" pitchFamily="34" charset="0"/>
              </a:rPr>
              <a:t>:</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void set(int w, int l);</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	   int area();</a:t>
            </a:r>
          </a:p>
          <a:p>
            <a:pPr marL="342900" indent="-342900" algn="l">
              <a:spcBef>
                <a:spcPct val="20000"/>
              </a:spcBef>
            </a:pPr>
            <a:r>
              <a:rPr lang="en-US" altLang="zh-TW" sz="2200">
                <a:solidFill>
                  <a:schemeClr val="tx1"/>
                </a:solidFill>
                <a:latin typeface="Arial" pitchFamily="34" charset="0"/>
                <a:ea typeface="新細明體" pitchFamily="18" charset="-120"/>
                <a:cs typeface="Arial" pitchFamily="34" charset="0"/>
              </a:rPr>
              <a:t>};</a:t>
            </a:r>
          </a:p>
        </p:txBody>
      </p:sp>
      <p:sp>
        <p:nvSpPr>
          <p:cNvPr id="10" name="Line 7"/>
          <p:cNvSpPr>
            <a:spLocks noChangeShapeType="1"/>
          </p:cNvSpPr>
          <p:nvPr/>
        </p:nvSpPr>
        <p:spPr bwMode="auto">
          <a:xfrm flipV="1">
            <a:off x="3429000" y="1905000"/>
            <a:ext cx="2743200" cy="381000"/>
          </a:xfrm>
          <a:prstGeom prst="line">
            <a:avLst/>
          </a:prstGeom>
          <a:noFill/>
          <a:ln w="381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1" name="Line 10"/>
          <p:cNvSpPr>
            <a:spLocks noChangeShapeType="1"/>
          </p:cNvSpPr>
          <p:nvPr/>
        </p:nvSpPr>
        <p:spPr bwMode="auto">
          <a:xfrm flipV="1">
            <a:off x="4191000" y="2743200"/>
            <a:ext cx="1295400" cy="381000"/>
          </a:xfrm>
          <a:prstGeom prst="line">
            <a:avLst/>
          </a:prstGeom>
          <a:noFill/>
          <a:ln w="25400">
            <a:solidFill>
              <a:schemeClr val="accent2"/>
            </a:solidFill>
            <a:round/>
            <a:headEnd/>
            <a:tailEnd type="triangle" w="med" len="med"/>
          </a:ln>
        </p:spPr>
        <p:txBody>
          <a:bodyPr/>
          <a:lstStyle/>
          <a:p>
            <a:endParaRPr lang="en-US">
              <a:latin typeface="Arial" pitchFamily="34" charset="0"/>
              <a:cs typeface="Arial" pitchFamily="34" charset="0"/>
            </a:endParaRPr>
          </a:p>
        </p:txBody>
      </p:sp>
      <p:sp>
        <p:nvSpPr>
          <p:cNvPr id="12" name="Line 11"/>
          <p:cNvSpPr>
            <a:spLocks noChangeShapeType="1"/>
          </p:cNvSpPr>
          <p:nvPr/>
        </p:nvSpPr>
        <p:spPr bwMode="auto">
          <a:xfrm>
            <a:off x="4191000" y="3124200"/>
            <a:ext cx="1143000" cy="685800"/>
          </a:xfrm>
          <a:prstGeom prst="line">
            <a:avLst/>
          </a:prstGeom>
          <a:noFill/>
          <a:ln w="25400">
            <a:solidFill>
              <a:schemeClr val="accent2"/>
            </a:solidFill>
            <a:round/>
            <a:headEnd/>
            <a:tailEnd type="triangle" w="med" len="med"/>
          </a:ln>
        </p:spPr>
        <p:txBody>
          <a:bodyPr/>
          <a:lstStyle/>
          <a:p>
            <a:endParaRPr lang="en-US">
              <a:latin typeface="Arial" pitchFamily="34" charset="0"/>
              <a:cs typeface="Arial" pitchFamily="34" charset="0"/>
            </a:endParaRPr>
          </a:p>
        </p:txBody>
      </p:sp>
      <p:sp>
        <p:nvSpPr>
          <p:cNvPr id="13" name="Line 13"/>
          <p:cNvSpPr>
            <a:spLocks noChangeShapeType="1"/>
          </p:cNvSpPr>
          <p:nvPr/>
        </p:nvSpPr>
        <p:spPr bwMode="auto">
          <a:xfrm flipV="1">
            <a:off x="3429000" y="4419600"/>
            <a:ext cx="2057400" cy="304800"/>
          </a:xfrm>
          <a:prstGeom prst="line">
            <a:avLst/>
          </a:prstGeom>
          <a:noFill/>
          <a:ln w="254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4" name="Line 14"/>
          <p:cNvSpPr>
            <a:spLocks noChangeShapeType="1"/>
          </p:cNvSpPr>
          <p:nvPr/>
        </p:nvSpPr>
        <p:spPr bwMode="auto">
          <a:xfrm flipV="1">
            <a:off x="3429000" y="3429000"/>
            <a:ext cx="2133600" cy="1295400"/>
          </a:xfrm>
          <a:prstGeom prst="line">
            <a:avLst/>
          </a:prstGeom>
          <a:noFill/>
          <a:ln w="25400">
            <a:solidFill>
              <a:schemeClr val="tx1"/>
            </a:solidFill>
            <a:round/>
            <a:headEnd/>
            <a:tailEnd type="triangle" w="med" len="med"/>
          </a:ln>
        </p:spPr>
        <p:txBody>
          <a:bodyPr/>
          <a:lstStyle/>
          <a:p>
            <a:endParaRPr lang="en-US">
              <a:latin typeface="Arial" pitchFamily="34" charset="0"/>
              <a:cs typeface="Arial" pitchFamily="34" charset="0"/>
            </a:endParaRPr>
          </a:p>
        </p:txBody>
      </p:sp>
      <p:grpSp>
        <p:nvGrpSpPr>
          <p:cNvPr id="15" name="Group 15"/>
          <p:cNvGrpSpPr>
            <a:grpSpLocks/>
          </p:cNvGrpSpPr>
          <p:nvPr/>
        </p:nvGrpSpPr>
        <p:grpSpPr bwMode="auto">
          <a:xfrm>
            <a:off x="457200" y="1524000"/>
            <a:ext cx="2057400" cy="533400"/>
            <a:chOff x="192" y="1056"/>
            <a:chExt cx="1296" cy="336"/>
          </a:xfrm>
        </p:grpSpPr>
        <p:sp>
          <p:nvSpPr>
            <p:cNvPr id="16" name="Text Box 16"/>
            <p:cNvSpPr txBox="1">
              <a:spLocks noChangeArrowheads="1"/>
            </p:cNvSpPr>
            <p:nvPr/>
          </p:nvSpPr>
          <p:spPr bwMode="auto">
            <a:xfrm>
              <a:off x="192" y="1056"/>
              <a:ext cx="613" cy="231"/>
            </a:xfrm>
            <a:prstGeom prst="rect">
              <a:avLst/>
            </a:prstGeom>
            <a:noFill/>
            <a:ln w="9525">
              <a:noFill/>
              <a:miter lim="800000"/>
              <a:headEnd/>
              <a:tailEnd/>
            </a:ln>
          </p:spPr>
          <p:txBody>
            <a:bodyPr wrap="none">
              <a:spAutoFit/>
            </a:bodyPr>
            <a:lstStyle/>
            <a:p>
              <a:pPr algn="l" eaLnBrk="1" hangingPunct="1"/>
              <a:r>
                <a:rPr lang="en-US" altLang="zh-TW" sz="1800">
                  <a:solidFill>
                    <a:schemeClr val="tx1"/>
                  </a:solidFill>
                  <a:latin typeface="Arial" pitchFamily="34" charset="0"/>
                  <a:ea typeface="新細明體" pitchFamily="18" charset="-120"/>
                  <a:cs typeface="Arial" pitchFamily="34" charset="0"/>
                </a:rPr>
                <a:t>Header</a:t>
              </a:r>
            </a:p>
          </p:txBody>
        </p:sp>
        <p:sp>
          <p:nvSpPr>
            <p:cNvPr id="17" name="Line 17"/>
            <p:cNvSpPr>
              <a:spLocks noChangeShapeType="1"/>
            </p:cNvSpPr>
            <p:nvPr/>
          </p:nvSpPr>
          <p:spPr bwMode="auto">
            <a:xfrm>
              <a:off x="624" y="1248"/>
              <a:ext cx="48" cy="144"/>
            </a:xfrm>
            <a:prstGeom prst="line">
              <a:avLst/>
            </a:prstGeom>
            <a:noFill/>
            <a:ln w="38100">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18" name="Line 18"/>
            <p:cNvSpPr>
              <a:spLocks noChangeShapeType="1"/>
            </p:cNvSpPr>
            <p:nvPr/>
          </p:nvSpPr>
          <p:spPr bwMode="auto">
            <a:xfrm>
              <a:off x="624" y="1248"/>
              <a:ext cx="864" cy="144"/>
            </a:xfrm>
            <a:prstGeom prst="line">
              <a:avLst/>
            </a:prstGeom>
            <a:noFill/>
            <a:ln w="38100">
              <a:solidFill>
                <a:schemeClr val="tx1"/>
              </a:solidFill>
              <a:round/>
              <a:headEnd/>
              <a:tailEnd type="triangle" w="med" len="med"/>
            </a:ln>
          </p:spPr>
          <p:txBody>
            <a:bodyPr/>
            <a:lstStyle/>
            <a:p>
              <a:endParaRPr lang="en-US">
                <a:latin typeface="Arial" pitchFamily="34" charset="0"/>
                <a:cs typeface="Arial" pitchFamily="34" charset="0"/>
              </a:endParaRPr>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0.70"/>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thành phần của lớp</a:t>
            </a:r>
          </a:p>
        </p:txBody>
      </p:sp>
      <p:sp>
        <p:nvSpPr>
          <p:cNvPr id="3" name="Content Placeholder 2"/>
          <p:cNvSpPr>
            <a:spLocks noGrp="1"/>
          </p:cNvSpPr>
          <p:nvPr>
            <p:ph idx="1"/>
          </p:nvPr>
        </p:nvSpPr>
        <p:spPr>
          <a:xfrm>
            <a:off x="457200" y="1447800"/>
            <a:ext cx="8382000" cy="5105400"/>
          </a:xfrm>
        </p:spPr>
        <p:txBody>
          <a:bodyPr>
            <a:noAutofit/>
          </a:bodyPr>
          <a:lstStyle/>
          <a:p>
            <a:pPr algn="just">
              <a:lnSpc>
                <a:spcPct val="130000"/>
              </a:lnSpc>
              <a:spcBef>
                <a:spcPts val="300"/>
              </a:spcBef>
              <a:spcAft>
                <a:spcPts val="300"/>
              </a:spcAft>
              <a:buFont typeface="Wingdings" pitchFamily="2" charset="2"/>
              <a:buChar char="v"/>
            </a:pPr>
            <a:r>
              <a:rPr lang="vi-VN">
                <a:solidFill>
                  <a:srgbClr val="0066FF"/>
                </a:solidFill>
                <a:latin typeface="Arial" pitchFamily="34" charset="0"/>
                <a:cs typeface="Arial" pitchFamily="34" charset="0"/>
              </a:rPr>
              <a:t>Thuộc tính:</a:t>
            </a:r>
            <a:r>
              <a:rPr lang="vi-VN">
                <a:solidFill>
                  <a:schemeClr val="tx1">
                    <a:lumMod val="95000"/>
                    <a:lumOff val="5000"/>
                  </a:schemeClr>
                </a:solidFill>
                <a:latin typeface="Arial" pitchFamily="34" charset="0"/>
                <a:cs typeface="Arial" pitchFamily="34" charset="0"/>
              </a:rPr>
              <a:t> Các thuộc tính được khai báo giống như khai báo biến trong C</a:t>
            </a:r>
          </a:p>
          <a:p>
            <a:pPr algn="just">
              <a:lnSpc>
                <a:spcPct val="130000"/>
              </a:lnSpc>
              <a:spcBef>
                <a:spcPts val="300"/>
              </a:spcBef>
              <a:spcAft>
                <a:spcPts val="300"/>
              </a:spcAft>
              <a:buFont typeface="Wingdings" pitchFamily="2" charset="2"/>
              <a:buChar char="v"/>
            </a:pPr>
            <a:r>
              <a:rPr lang="vi-VN">
                <a:solidFill>
                  <a:srgbClr val="0066FF"/>
                </a:solidFill>
                <a:latin typeface="Arial" pitchFamily="34" charset="0"/>
                <a:cs typeface="Arial" pitchFamily="34" charset="0"/>
              </a:rPr>
              <a:t>Phương thức: </a:t>
            </a:r>
            <a:r>
              <a:rPr lang="vi-VN">
                <a:solidFill>
                  <a:schemeClr val="tx1">
                    <a:lumMod val="95000"/>
                    <a:lumOff val="5000"/>
                  </a:schemeClr>
                </a:solidFill>
                <a:latin typeface="Arial" pitchFamily="34" charset="0"/>
                <a:cs typeface="Arial" pitchFamily="34" charset="0"/>
              </a:rPr>
              <a:t>Các phương thức được khai báo giống như khai báo hàm trong C. Có hai cách định nghĩa thi hành của một phương thức</a:t>
            </a:r>
          </a:p>
          <a:p>
            <a:pPr lvl="1" algn="just">
              <a:spcBef>
                <a:spcPts val="300"/>
              </a:spcBef>
              <a:spcAft>
                <a:spcPts val="300"/>
              </a:spcAft>
              <a:buFont typeface="Wingdings" pitchFamily="2" charset="2"/>
              <a:buChar char="v"/>
            </a:pPr>
            <a:r>
              <a:rPr lang="vi-VN">
                <a:solidFill>
                  <a:srgbClr val="002060"/>
                </a:solidFill>
                <a:latin typeface="Arial" pitchFamily="34" charset="0"/>
                <a:cs typeface="Arial" pitchFamily="34" charset="0"/>
              </a:rPr>
              <a:t>Định nghĩa thi hành trong lớp</a:t>
            </a:r>
          </a:p>
          <a:p>
            <a:pPr lvl="1" algn="just">
              <a:spcBef>
                <a:spcPts val="300"/>
              </a:spcBef>
              <a:spcAft>
                <a:spcPts val="300"/>
              </a:spcAft>
              <a:buFont typeface="Wingdings" pitchFamily="2" charset="2"/>
              <a:buChar char="v"/>
            </a:pPr>
            <a:r>
              <a:rPr lang="vi-VN">
                <a:solidFill>
                  <a:srgbClr val="002060"/>
                </a:solidFill>
                <a:latin typeface="Arial" pitchFamily="34" charset="0"/>
                <a:cs typeface="Arial" pitchFamily="34" charset="0"/>
              </a:rPr>
              <a:t>Định nghĩa thi hành ngoài lớp</a:t>
            </a:r>
            <a:endParaRPr lang="en-US">
              <a:solidFill>
                <a:srgbClr val="00206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Cơ chế tạo lập các lớp</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định</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thuộc</a:t>
            </a:r>
            <a:r>
              <a:rPr lang="en-US" dirty="0">
                <a:latin typeface="Arial" pitchFamily="34" charset="0"/>
                <a:cs typeface="Arial" pitchFamily="34" charset="0"/>
              </a:rPr>
              <a:t> </a:t>
            </a:r>
            <a:r>
              <a:rPr lang="en-US" dirty="0" err="1">
                <a:latin typeface="Arial" pitchFamily="34" charset="0"/>
                <a:cs typeface="Arial" pitchFamily="34" charset="0"/>
              </a:rPr>
              <a:t>tính</a:t>
            </a:r>
            <a:r>
              <a:rPr lang="en-US" dirty="0">
                <a:latin typeface="Arial" pitchFamily="34" charset="0"/>
                <a:cs typeface="Arial" pitchFamily="34" charset="0"/>
              </a:rPr>
              <a:t> (</a:t>
            </a:r>
            <a:r>
              <a:rPr lang="en-US" dirty="0" err="1">
                <a:latin typeface="Arial" pitchFamily="34" charset="0"/>
                <a:cs typeface="Arial" pitchFamily="34" charset="0"/>
              </a:rPr>
              <a:t>dữ</a:t>
            </a:r>
            <a:r>
              <a:rPr lang="en-US" dirty="0">
                <a:latin typeface="Arial" pitchFamily="34" charset="0"/>
                <a:cs typeface="Arial" pitchFamily="34" charset="0"/>
              </a:rPr>
              <a:t> </a:t>
            </a:r>
            <a:r>
              <a:rPr lang="en-US" dirty="0" err="1">
                <a:latin typeface="Arial" pitchFamily="34" charset="0"/>
                <a:cs typeface="Arial" pitchFamily="34" charset="0"/>
              </a:rPr>
              <a:t>liệu</a:t>
            </a:r>
            <a:r>
              <a:rPr lang="en-US" dirty="0">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dirty="0" err="1">
                <a:solidFill>
                  <a:srgbClr val="0000FF"/>
                </a:solidFill>
                <a:latin typeface="Arial" pitchFamily="34" charset="0"/>
                <a:cs typeface="Arial" pitchFamily="34" charset="0"/>
              </a:rPr>
              <a:t>Những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gì</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mà</a:t>
            </a:r>
            <a:r>
              <a:rPr lang="en-US" dirty="0">
                <a:solidFill>
                  <a:srgbClr val="0000FF"/>
                </a:solidFill>
                <a:latin typeface="Arial" pitchFamily="34" charset="0"/>
                <a:cs typeface="Arial" pitchFamily="34" charset="0"/>
              </a:rPr>
              <a:t> ta </a:t>
            </a:r>
            <a:r>
              <a:rPr lang="en-US" dirty="0" err="1">
                <a:solidFill>
                  <a:srgbClr val="0000FF"/>
                </a:solidFill>
                <a:latin typeface="Arial" pitchFamily="34" charset="0"/>
                <a:cs typeface="Arial" pitchFamily="34" charset="0"/>
              </a:rPr>
              <a:t>biết</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về</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đối</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tượng</a:t>
            </a:r>
            <a:r>
              <a:rPr lang="en-US" dirty="0">
                <a:solidFill>
                  <a:srgbClr val="0000FF"/>
                </a:solidFill>
                <a:latin typeface="Arial" pitchFamily="34" charset="0"/>
                <a:cs typeface="Arial" pitchFamily="34" charset="0"/>
              </a:rPr>
              <a:t> – </a:t>
            </a:r>
            <a:r>
              <a:rPr lang="en-US" dirty="0" err="1">
                <a:solidFill>
                  <a:srgbClr val="0000FF"/>
                </a:solidFill>
                <a:latin typeface="Arial" pitchFamily="34" charset="0"/>
                <a:cs typeface="Arial" pitchFamily="34" charset="0"/>
              </a:rPr>
              <a:t>giống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như</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một</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struct</a:t>
            </a:r>
            <a:endParaRPr lang="en-US" dirty="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định</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phương</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a:latin typeface="Arial" pitchFamily="34" charset="0"/>
                <a:cs typeface="Arial" pitchFamily="34" charset="0"/>
              </a:rPr>
              <a:t>hành</a:t>
            </a:r>
            <a:r>
              <a:rPr lang="en-US" dirty="0">
                <a:latin typeface="Arial" pitchFamily="34" charset="0"/>
                <a:cs typeface="Arial" pitchFamily="34" charset="0"/>
              </a:rPr>
              <a:t> vi)</a:t>
            </a:r>
          </a:p>
          <a:p>
            <a:pPr lvl="1" algn="just">
              <a:lnSpc>
                <a:spcPct val="130000"/>
              </a:lnSpc>
              <a:spcBef>
                <a:spcPts val="300"/>
              </a:spcBef>
              <a:spcAft>
                <a:spcPts val="300"/>
              </a:spcAft>
              <a:buFont typeface="Wingdings" pitchFamily="2" charset="2"/>
              <a:buChar char="§"/>
            </a:pPr>
            <a:r>
              <a:rPr lang="en-US" dirty="0" err="1">
                <a:solidFill>
                  <a:srgbClr val="0000FF"/>
                </a:solidFill>
                <a:latin typeface="Arial" pitchFamily="34" charset="0"/>
                <a:cs typeface="Arial" pitchFamily="34" charset="0"/>
              </a:rPr>
              <a:t>Những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gì</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mà</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đối</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tượng</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có</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thể</a:t>
            </a:r>
            <a:r>
              <a:rPr lang="en-US" dirty="0">
                <a:solidFill>
                  <a:srgbClr val="0000FF"/>
                </a:solidFill>
                <a:latin typeface="Arial" pitchFamily="34" charset="0"/>
                <a:cs typeface="Arial" pitchFamily="34" charset="0"/>
              </a:rPr>
              <a:t> </a:t>
            </a:r>
            <a:r>
              <a:rPr lang="en-US" dirty="0" err="1">
                <a:solidFill>
                  <a:srgbClr val="0000FF"/>
                </a:solidFill>
                <a:latin typeface="Arial" pitchFamily="34" charset="0"/>
                <a:cs typeface="Arial" pitchFamily="34" charset="0"/>
              </a:rPr>
              <a:t>làm</a:t>
            </a:r>
            <a:endParaRPr lang="en-US" dirty="0">
              <a:solidFill>
                <a:srgbClr val="0000FF"/>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dirty="0" err="1">
                <a:latin typeface="Arial" pitchFamily="34" charset="0"/>
                <a:cs typeface="Arial" pitchFamily="34" charset="0"/>
              </a:rPr>
              <a:t>Xác</a:t>
            </a:r>
            <a:r>
              <a:rPr lang="en-US" dirty="0">
                <a:latin typeface="Arial" pitchFamily="34" charset="0"/>
                <a:cs typeface="Arial" pitchFamily="34" charset="0"/>
              </a:rPr>
              <a:t> </a:t>
            </a:r>
            <a:r>
              <a:rPr lang="en-US" dirty="0" err="1">
                <a:latin typeface="Arial" pitchFamily="34" charset="0"/>
                <a:cs typeface="Arial" pitchFamily="34" charset="0"/>
              </a:rPr>
              <a:t>định</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quyền</a:t>
            </a:r>
            <a:r>
              <a:rPr lang="en-US" dirty="0">
                <a:latin typeface="Arial" pitchFamily="34" charset="0"/>
                <a:cs typeface="Arial" pitchFamily="34" charset="0"/>
              </a:rPr>
              <a:t> </a:t>
            </a:r>
            <a:r>
              <a:rPr lang="en-US" dirty="0" err="1">
                <a:latin typeface="Arial" pitchFamily="34" charset="0"/>
                <a:cs typeface="Arial" pitchFamily="34" charset="0"/>
              </a:rPr>
              <a:t>truy</a:t>
            </a:r>
            <a:r>
              <a:rPr lang="en-US" dirty="0">
                <a:latin typeface="Arial" pitchFamily="34" charset="0"/>
                <a:cs typeface="Arial" pitchFamily="34" charset="0"/>
              </a:rPr>
              <a:t> </a:t>
            </a:r>
            <a:r>
              <a:rPr lang="en-US" dirty="0" err="1">
                <a:latin typeface="Arial" pitchFamily="34" charset="0"/>
                <a:cs typeface="Arial" pitchFamily="34" charset="0"/>
              </a:rPr>
              <a:t>xuất</a:t>
            </a:r>
            <a:endParaRPr lang="en-US" dirty="0">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13/03/2021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19037</TotalTime>
  <Words>6319</Words>
  <Application>Microsoft Office PowerPoint</Application>
  <PresentationFormat>On-screen Show (4:3)</PresentationFormat>
  <Paragraphs>886</Paragraphs>
  <Slides>66</Slides>
  <Notes>60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Arial</vt:lpstr>
      <vt:lpstr>Arial Rounded MT Bold</vt:lpstr>
      <vt:lpstr>Calibri</vt:lpstr>
      <vt:lpstr>Courier New</vt:lpstr>
      <vt:lpstr>Palatino Linotype</vt:lpstr>
      <vt:lpstr>Times New Roman</vt:lpstr>
      <vt:lpstr>Wingdings</vt:lpstr>
      <vt:lpstr>Wingdings 2</vt:lpstr>
      <vt:lpstr>Template</vt:lpstr>
      <vt:lpstr> LỚP VÀ ĐỐI TƯỢNG</vt:lpstr>
      <vt:lpstr>Nội dung</vt:lpstr>
      <vt:lpstr>Lớp trong C++</vt:lpstr>
      <vt:lpstr>Lớp đối tượng</vt:lpstr>
      <vt:lpstr>Cú pháp khai báo lớp</vt:lpstr>
      <vt:lpstr>Cú pháp khai báo lớp</vt:lpstr>
      <vt:lpstr>Cú pháp khai báo lớp</vt:lpstr>
      <vt:lpstr>Các thành phần của lớp</vt:lpstr>
      <vt:lpstr>Cơ chế tạo lập các lớp</vt:lpstr>
      <vt:lpstr>Định nghĩa hàm thành phần</vt:lpstr>
      <vt:lpstr>Định nghĩa hàm thành phần</vt:lpstr>
      <vt:lpstr>Ví dụ lớp Time</vt:lpstr>
      <vt:lpstr>Ví dụ lớp Time</vt:lpstr>
      <vt:lpstr>Khai báo và tạo lập đối tượng</vt:lpstr>
      <vt:lpstr>Khai báo và tạo lập đối tượng</vt:lpstr>
      <vt:lpstr>Khai báo và tạo lập đối tượng</vt:lpstr>
      <vt:lpstr>Khai báo và tạo lập đối tượng</vt:lpstr>
      <vt:lpstr>Ví dụ</vt:lpstr>
      <vt:lpstr>Ví dụ</vt:lpstr>
      <vt:lpstr>Ví dụ</vt:lpstr>
      <vt:lpstr>Ví dụ</vt:lpstr>
      <vt:lpstr>Phạm vi truy xuất</vt:lpstr>
      <vt:lpstr>Phạm vi truy xuất</vt:lpstr>
      <vt:lpstr>Phạm vi truy xuất – Ví dụ</vt:lpstr>
      <vt:lpstr>Phạm vi truy xuất – Ví dụ</vt:lpstr>
      <vt:lpstr>Tham số hàm thành phần</vt:lpstr>
      <vt:lpstr>Tham số hàm thành phần</vt:lpstr>
      <vt:lpstr>Con trỏ this</vt:lpstr>
      <vt:lpstr>Phép gán đối tượng</vt:lpstr>
      <vt:lpstr>Phương thức thiết lập</vt:lpstr>
      <vt:lpstr>Phương thức thiết lập</vt:lpstr>
      <vt:lpstr>Phương thức thiết lập</vt:lpstr>
      <vt:lpstr>Phương thức thiết lập</vt:lpstr>
      <vt:lpstr>Ví dụ</vt:lpstr>
      <vt:lpstr>Ví dụ</vt:lpstr>
      <vt:lpstr>Phương thức thiết lập mặc định</vt:lpstr>
      <vt:lpstr>Phương thức thiết lập mặc định</vt:lpstr>
      <vt:lpstr>Ví dụ</vt:lpstr>
      <vt:lpstr>Phương thức thiết lập sao chép</vt:lpstr>
      <vt:lpstr>Phương thức thiết lập sao chép</vt:lpstr>
      <vt:lpstr>PowerPoint Presentation</vt:lpstr>
      <vt:lpstr>Phương thức hủy bỏ</vt:lpstr>
      <vt:lpstr>Phương thức hủy bỏ</vt:lpstr>
      <vt:lpstr>Ví dụ</vt:lpstr>
      <vt:lpstr>Thao tác với dữ liệu private</vt:lpstr>
      <vt:lpstr>Phương thức Truy vấn</vt:lpstr>
      <vt:lpstr>Phương thức Truy vấn</vt:lpstr>
      <vt:lpstr>Phương thức Cập nhật</vt:lpstr>
      <vt:lpstr>Truy vấn và Cập nhật</vt:lpstr>
      <vt:lpstr>Ví dụ</vt:lpstr>
      <vt:lpstr>Thành viên tĩnh – static member</vt:lpstr>
      <vt:lpstr>Thành viên tĩnh – static member</vt:lpstr>
      <vt:lpstr>Ví dụ</vt:lpstr>
      <vt:lpstr>Ví dụ</vt:lpstr>
      <vt:lpstr>Ví dụ</vt:lpstr>
      <vt:lpstr>Ví dụ</vt:lpstr>
      <vt:lpstr>Thành viên tĩnh – static member</vt:lpstr>
      <vt:lpstr>Thành viên tĩnh – static member</vt:lpstr>
      <vt:lpstr>Thành viên tĩnh – static member</vt:lpstr>
      <vt:lpstr>Ví dụ về đối tượng toàn cục</vt:lpstr>
      <vt:lpstr>Ví dụ về đối tượng toàn cục</vt:lpstr>
      <vt:lpstr>Bài tập</vt:lpstr>
      <vt:lpstr>PowerPoint Presentation</vt:lpstr>
      <vt:lpstr>PowerPoint Presentation</vt:lpstr>
      <vt:lpstr>PowerPoint Presentation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Đinh Nguyễn Anh Dũng</cp:lastModifiedBy>
  <cp:revision>896</cp:revision>
  <cp:lastPrinted>1601-01-01T00:00:00Z</cp:lastPrinted>
  <dcterms:created xsi:type="dcterms:W3CDTF">1601-01-01T00:00:00Z</dcterms:created>
  <dcterms:modified xsi:type="dcterms:W3CDTF">2021-03-13T02:44:57Z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