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SAWMK6BA79TA00BGRZR8RLJF7N80OYPREN0XNJEDXFBRTG5TZ7BR0C0QFS6TP86RAXMXEOLRZHK78MJJQNFA0F8C8RLMWICBAEOO0HB3CBCEC065F8292BD5842A7763222EB5ED" Type="http://schemas.microsoft.com/office/2006/relationships/officeDocumentExtended" Target="NULL"/><Relationship Id="SAWMG6GK797A0V9G9ZR8IL0C7NZMOXVREX06XJEOXGHRTDWTZ7BRQCJ7FSUHPB8RXJMXOOLHZIWD8IXJQEFTQFFW8RF0WHLBASOOKHB3DEC93022B4BA4553F6816E981625E092" Type="http://schemas.microsoft.com/office/2006/relationships/officeDocumentMain" Target="NUL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307" r:id="rId4"/>
    <p:sldId id="309" r:id="rId5"/>
    <p:sldId id="311" r:id="rId6"/>
    <p:sldId id="310" r:id="rId7"/>
    <p:sldId id="312" r:id="rId8"/>
    <p:sldId id="313" r:id="rId9"/>
    <p:sldId id="314" r:id="rId10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857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1714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2571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3429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4286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5143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6000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6858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0DC"/>
    <a:srgbClr val="045CAD"/>
    <a:srgbClr val="E72629"/>
    <a:srgbClr val="100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8"/>
    <p:restoredTop sz="50000" autoAdjust="0"/>
  </p:normalViewPr>
  <p:slideViewPr>
    <p:cSldViewPr snapToGrid="0" snapToObjects="1">
      <p:cViewPr varScale="1">
        <p:scale>
          <a:sx n="70" d="100"/>
          <a:sy n="70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9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7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2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4641-B0E4-674D-8A44-3E8524F6BA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CDB4EF8-E640-0C44-BF8A-D83274064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6750" y="2733675"/>
            <a:ext cx="7810500" cy="913209"/>
          </a:xfrm>
          <a:prstGeom prst="rect">
            <a:avLst/>
          </a:prstGeom>
        </p:spPr>
        <p:txBody>
          <a:bodyPr anchor="b"/>
          <a:lstStyle>
            <a:lvl1pPr>
              <a:defRPr sz="4950" baseline="0">
                <a:solidFill>
                  <a:schemeClr val="bg1"/>
                </a:solidFill>
                <a:latin typeface="+mn-lt"/>
                <a:ea typeface="微软雅黑" charset="-122"/>
                <a:cs typeface="+mn-cs"/>
                <a:sym typeface="Helvetica"/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66750" y="3743325"/>
            <a:ext cx="7810500" cy="36492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>
                <a:solidFill>
                  <a:schemeClr val="bg1"/>
                </a:solidFill>
              </a:defRPr>
            </a:lvl1pPr>
            <a:lvl2pPr marL="0" indent="85725" algn="ctr">
              <a:spcBef>
                <a:spcPts val="0"/>
              </a:spcBef>
              <a:buSzTx/>
              <a:buNone/>
              <a:defRPr sz="1650">
                <a:solidFill>
                  <a:schemeClr val="bg1"/>
                </a:solidFill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1650">
                <a:solidFill>
                  <a:schemeClr val="bg1"/>
                </a:solidFill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1650">
                <a:solidFill>
                  <a:schemeClr val="bg1"/>
                </a:solidFill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1650">
                <a:solidFill>
                  <a:schemeClr val="bg1"/>
                </a:solidFill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1172238" y="252413"/>
            <a:ext cx="6800850" cy="327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>
            <a:lvl1pPr>
              <a:defRPr baseline="0">
                <a:ea typeface="微软雅黑" charset="-122"/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38125" y="4319587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4937243" y="414338"/>
            <a:ext cx="3571875" cy="43148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19125" y="414338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 baseline="0">
                <a:ea typeface="微软雅黑" charset="-122"/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619125" y="2566988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sz="half" idx="13"/>
          </p:nvPr>
        </p:nvSpPr>
        <p:spPr>
          <a:xfrm>
            <a:off x="4938713" y="1214437"/>
            <a:ext cx="3571875" cy="34528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ea typeface="微软雅黑" charset="-122"/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633413" y="1214437"/>
            <a:ext cx="3752850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88"/>
              </a:spcBef>
              <a:defRPr sz="1688"/>
            </a:lvl1pPr>
            <a:lvl2pPr marL="419100" indent="-209550">
              <a:spcBef>
                <a:spcPts val="1688"/>
              </a:spcBef>
              <a:defRPr sz="1688"/>
            </a:lvl2pPr>
            <a:lvl3pPr marL="628650" indent="-209550">
              <a:spcBef>
                <a:spcPts val="1688"/>
              </a:spcBef>
              <a:defRPr sz="1688"/>
            </a:lvl3pPr>
            <a:lvl4pPr marL="838200" indent="-209550">
              <a:spcBef>
                <a:spcPts val="1688"/>
              </a:spcBef>
              <a:defRPr sz="1688"/>
            </a:lvl4pPr>
            <a:lvl5pPr marL="1047750" indent="-209550">
              <a:spcBef>
                <a:spcPts val="1688"/>
              </a:spcBef>
              <a:defRPr sz="1688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quarter" idx="13"/>
          </p:nvPr>
        </p:nvSpPr>
        <p:spPr>
          <a:xfrm>
            <a:off x="5910262" y="2643187"/>
            <a:ext cx="2776538" cy="20812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quarter" idx="14"/>
          </p:nvPr>
        </p:nvSpPr>
        <p:spPr>
          <a:xfrm>
            <a:off x="5910262" y="423862"/>
            <a:ext cx="2776538" cy="20812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452438" y="423862"/>
            <a:ext cx="5314950" cy="4300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quarter" idx="13"/>
          </p:nvPr>
        </p:nvSpPr>
        <p:spPr>
          <a:xfrm>
            <a:off x="895350" y="3357563"/>
            <a:ext cx="7358063" cy="3218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425"/>
            </a:lvl1pPr>
          </a:lstStyle>
          <a:p>
            <a:r>
              <a:t>–Johnny Appleseed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895350" y="2232301"/>
            <a:ext cx="7358063" cy="40267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5444" y="4819402"/>
            <a:ext cx="1052411" cy="148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16" y="197644"/>
            <a:ext cx="7744812" cy="673214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B4FBC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12254" y="4738028"/>
            <a:ext cx="246863" cy="24109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CEBA97F-BE2C-4FFE-AA1D-2135C12B39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3820122" y="5285950"/>
            <a:ext cx="751878" cy="178646"/>
          </a:xfrm>
          <a:prstGeom prst="rect">
            <a:avLst/>
          </a:prstGeom>
          <a:solidFill>
            <a:srgbClr val="DF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1" name="矩形 20"/>
          <p:cNvSpPr/>
          <p:nvPr userDrawn="1"/>
        </p:nvSpPr>
        <p:spPr>
          <a:xfrm>
            <a:off x="0" y="5285952"/>
            <a:ext cx="751878" cy="178646"/>
          </a:xfrm>
          <a:prstGeom prst="rect">
            <a:avLst/>
          </a:prstGeom>
          <a:solidFill>
            <a:srgbClr val="0B4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2" name="矩形 21"/>
          <p:cNvSpPr/>
          <p:nvPr userDrawn="1"/>
        </p:nvSpPr>
        <p:spPr>
          <a:xfrm>
            <a:off x="4664628" y="5294646"/>
            <a:ext cx="751878" cy="178646"/>
          </a:xfrm>
          <a:prstGeom prst="rect">
            <a:avLst/>
          </a:prstGeom>
          <a:solidFill>
            <a:srgbClr val="E5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3" name="矩形 22"/>
          <p:cNvSpPr/>
          <p:nvPr userDrawn="1"/>
        </p:nvSpPr>
        <p:spPr>
          <a:xfrm>
            <a:off x="6353640" y="5285949"/>
            <a:ext cx="751878" cy="178646"/>
          </a:xfrm>
          <a:prstGeom prst="rect">
            <a:avLst/>
          </a:prstGeom>
          <a:solidFill>
            <a:srgbClr val="F3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4" name="矩形 23"/>
          <p:cNvSpPr/>
          <p:nvPr userDrawn="1"/>
        </p:nvSpPr>
        <p:spPr>
          <a:xfrm>
            <a:off x="5509134" y="5285950"/>
            <a:ext cx="751878" cy="178646"/>
          </a:xfrm>
          <a:prstGeom prst="rect">
            <a:avLst/>
          </a:prstGeom>
          <a:solidFill>
            <a:srgbClr val="EE9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5" name="矩形 24"/>
          <p:cNvSpPr/>
          <p:nvPr userDrawn="1"/>
        </p:nvSpPr>
        <p:spPr>
          <a:xfrm>
            <a:off x="844506" y="5285951"/>
            <a:ext cx="751878" cy="178646"/>
          </a:xfrm>
          <a:prstGeom prst="rect">
            <a:avLst/>
          </a:prstGeom>
          <a:solidFill>
            <a:srgbClr val="3C7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6" name="矩形 25"/>
          <p:cNvSpPr/>
          <p:nvPr userDrawn="1"/>
        </p:nvSpPr>
        <p:spPr>
          <a:xfrm>
            <a:off x="1680068" y="5285951"/>
            <a:ext cx="751878" cy="178646"/>
          </a:xfrm>
          <a:prstGeom prst="rect">
            <a:avLst/>
          </a:prstGeom>
          <a:solidFill>
            <a:srgbClr val="6F9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  <p:sp>
        <p:nvSpPr>
          <p:cNvPr id="27" name="矩形 26"/>
          <p:cNvSpPr/>
          <p:nvPr userDrawn="1"/>
        </p:nvSpPr>
        <p:spPr>
          <a:xfrm>
            <a:off x="2515629" y="5294646"/>
            <a:ext cx="751878" cy="178646"/>
          </a:xfrm>
          <a:prstGeom prst="rect">
            <a:avLst/>
          </a:prstGeom>
          <a:solidFill>
            <a:srgbClr val="B4C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50"/>
          </a:p>
        </p:txBody>
      </p:sp>
    </p:spTree>
    <p:extLst>
      <p:ext uri="{BB962C8B-B14F-4D97-AF65-F5344CB8AC3E}">
        <p14:creationId xmlns:p14="http://schemas.microsoft.com/office/powerpoint/2010/main" val="20191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050093-7A7C-3248-91D7-43E8290A99D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" y="0"/>
            <a:ext cx="9135541" cy="5143500"/>
          </a:xfrm>
          <a:prstGeom prst="rect">
            <a:avLst/>
          </a:prstGeom>
        </p:spPr>
      </p:pic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33413" y="1214437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446188" y="4905375"/>
            <a:ext cx="246863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238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微软雅黑" charset="-122"/>
          <a:cs typeface="+mj-cs"/>
          <a:sym typeface="Helvetica Light"/>
        </a:defRPr>
      </a:lvl1pPr>
      <a:lvl2pPr marL="4762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微软雅黑" charset="-122"/>
          <a:cs typeface="+mj-cs"/>
          <a:sym typeface="Helvetica Light"/>
        </a:defRPr>
      </a:lvl2pPr>
      <a:lvl3pPr marL="7143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微软雅黑" charset="-122"/>
          <a:cs typeface="+mj-cs"/>
          <a:sym typeface="Helvetica Light"/>
        </a:defRPr>
      </a:lvl3pPr>
      <a:lvl4pPr marL="9525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微软雅黑" charset="-122"/>
          <a:cs typeface="+mj-cs"/>
          <a:sym typeface="Helvetica Light"/>
        </a:defRPr>
      </a:lvl4pPr>
      <a:lvl5pPr marL="11906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微软雅黑" charset="-122"/>
          <a:cs typeface="+mj-cs"/>
          <a:sym typeface="Helvetica Light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666750" y="3112979"/>
            <a:ext cx="7810500" cy="91320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751205">
              <a:defRPr sz="12012"/>
            </a:lvl1pPr>
          </a:lstStyle>
          <a:p>
            <a:r>
              <a:rPr lang="zh-CN" altLang="en-US" sz="3000" dirty="0"/>
              <a:t>参赛材料清单</a:t>
            </a:r>
            <a:endParaRPr sz="3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选手资料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2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380D06EA-023F-4AE7-A169-A7EF1E9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21138"/>
              </p:ext>
            </p:extLst>
          </p:nvPr>
        </p:nvGraphicFramePr>
        <p:xfrm>
          <a:off x="494017" y="990422"/>
          <a:ext cx="7798334" cy="365760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13131">
                  <a:extLst>
                    <a:ext uri="{9D8B030D-6E8A-4147-A177-3AD203B41FA5}">
                      <a16:colId xmlns:a16="http://schemas.microsoft.com/office/drawing/2014/main" xmlns="" val="1196551051"/>
                    </a:ext>
                  </a:extLst>
                </a:gridCol>
                <a:gridCol w="810015">
                  <a:extLst>
                    <a:ext uri="{9D8B030D-6E8A-4147-A177-3AD203B41FA5}">
                      <a16:colId xmlns:a16="http://schemas.microsoft.com/office/drawing/2014/main" xmlns="" val="1875610810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xmlns="" val="215790012"/>
                    </a:ext>
                  </a:extLst>
                </a:gridCol>
                <a:gridCol w="208826">
                  <a:extLst>
                    <a:ext uri="{9D8B030D-6E8A-4147-A177-3AD203B41FA5}">
                      <a16:colId xmlns:a16="http://schemas.microsoft.com/office/drawing/2014/main" xmlns="" val="3840492493"/>
                    </a:ext>
                  </a:extLst>
                </a:gridCol>
                <a:gridCol w="1280675">
                  <a:extLst>
                    <a:ext uri="{9D8B030D-6E8A-4147-A177-3AD203B41FA5}">
                      <a16:colId xmlns:a16="http://schemas.microsoft.com/office/drawing/2014/main" xmlns="" val="3319008602"/>
                    </a:ext>
                  </a:extLst>
                </a:gridCol>
                <a:gridCol w="557970">
                  <a:extLst>
                    <a:ext uri="{9D8B030D-6E8A-4147-A177-3AD203B41FA5}">
                      <a16:colId xmlns:a16="http://schemas.microsoft.com/office/drawing/2014/main" xmlns="" val="2811335760"/>
                    </a:ext>
                  </a:extLst>
                </a:gridCol>
                <a:gridCol w="2077652">
                  <a:extLst>
                    <a:ext uri="{9D8B030D-6E8A-4147-A177-3AD203B41FA5}">
                      <a16:colId xmlns:a16="http://schemas.microsoft.com/office/drawing/2014/main" xmlns="" val="166270493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09563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1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Helvetica Light"/>
                        </a:rPr>
                        <a:t>赛题方向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6582559"/>
                  </a:ext>
                </a:extLst>
              </a:tr>
              <a:tr h="365760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参赛团队队员资料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0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9369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身份证号码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团队角色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如产品经理、前端开发、设计等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6973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19185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136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4811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86500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7868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8074888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所属机构（企业，机构，自由组队）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6079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320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项目简介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3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16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简明扼要的说明项目背景、定位、提供的产品或服务、目标客户等信息。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0746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项目简介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4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描述项目的使用场景、解决的痛点，及对应的解决方案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1296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项目简介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5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描述项目的架构设计、用例设计、协议设计等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7816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项目简介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6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描述项目的产品设计、功能、原型图、交互设计等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4630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项目简介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7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产品运营设计（可选）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描述项目商业化能力、盈利模型、后续运营规划等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459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项目简介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8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描述项目时间表，包括启动时间、开发时间、上线时间等关键时间点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5663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3" y="383356"/>
            <a:ext cx="343787" cy="297000"/>
          </a:xfrm>
          <a:prstGeom prst="rect">
            <a:avLst/>
          </a:prstGeom>
        </p:spPr>
      </p:pic>
      <p:sp>
        <p:nvSpPr>
          <p:cNvPr id="89" name="标题 1"/>
          <p:cNvSpPr txBox="1">
            <a:spLocks/>
          </p:cNvSpPr>
          <p:nvPr/>
        </p:nvSpPr>
        <p:spPr>
          <a:xfrm>
            <a:off x="635963" y="197644"/>
            <a:ext cx="8328422" cy="673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0B4FB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F0302020204030204"/>
                <a:ea typeface="Microsoft YaHei"/>
              </a:rPr>
              <a:t>材料提交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xmlns="" id="{B2B9F8A1-FEA2-49D1-9BA9-5384D7018D79}"/>
              </a:ext>
            </a:extLst>
          </p:cNvPr>
          <p:cNvSpPr txBox="1">
            <a:spLocks/>
          </p:cNvSpPr>
          <p:nvPr/>
        </p:nvSpPr>
        <p:spPr>
          <a:xfrm>
            <a:off x="8204157" y="4279457"/>
            <a:ext cx="1028700" cy="136922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3CEBA97F-BE2C-4FFE-AA1D-2135C12B39AF}" type="slidenum">
              <a:rPr lang="zh-CN" altLang="en-US" sz="1875">
                <a:solidFill>
                  <a:schemeClr val="bg1"/>
                </a:solidFill>
              </a:rPr>
              <a:pPr/>
              <a:t>9</a:t>
            </a:fld>
            <a:endParaRPr lang="zh-CN" altLang="en-US" sz="1875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BB52597-6C55-4BE9-8BF7-AFBDD45EE38B}"/>
              </a:ext>
            </a:extLst>
          </p:cNvPr>
          <p:cNvSpPr/>
          <p:nvPr/>
        </p:nvSpPr>
        <p:spPr>
          <a:xfrm>
            <a:off x="520913" y="1102496"/>
            <a:ext cx="73321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材料提交方法：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项目材料包括：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8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（初审材料）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月底前提交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8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区块链关键代码：包括智能合约，调用智能合约的客户端，可交互的界面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（不限于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、网页等）（初赛评比材料）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通过初审后通知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提交方式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邮件提交：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service@fisco.com.cn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信息咨询：金链盟区块链大赛小助手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8BFBE09-D392-459C-AF8C-1A2F0F1AC25C}"/>
              </a:ext>
            </a:extLst>
          </p:cNvPr>
          <p:cNvSpPr/>
          <p:nvPr/>
        </p:nvSpPr>
        <p:spPr>
          <a:xfrm>
            <a:off x="1381524" y="4338944"/>
            <a:ext cx="5853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我们会依法保障个人信息不提供给与大赛无关的第三方，但提交材料参与本大赛，即视为同意授权我们使用材料于大赛，包括基于大赛需要，披露部分项目内容及相关信息。</a:t>
            </a:r>
          </a:p>
        </p:txBody>
      </p:sp>
    </p:spTree>
    <p:extLst>
      <p:ext uri="{BB962C8B-B14F-4D97-AF65-F5344CB8AC3E}">
        <p14:creationId xmlns:p14="http://schemas.microsoft.com/office/powerpoint/2010/main" val="16868503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318</Words>
  <Application>Microsoft Macintosh PowerPoint</Application>
  <PresentationFormat>全屏显示(16:9)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Microsoft YaHei</vt:lpstr>
      <vt:lpstr>微软雅黑</vt:lpstr>
      <vt:lpstr>White</vt:lpstr>
      <vt:lpstr>参赛材料清单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《Maglev 网络负载平衡系统》</dc:title>
  <dc:subject/>
  <dc:creator>dianadu(杜嫣)</dc:creator>
  <cp:keywords/>
  <dc:description/>
  <cp:lastModifiedBy>Microsoft Office 用户</cp:lastModifiedBy>
  <cp:revision>42</cp:revision>
  <dcterms:modified xsi:type="dcterms:W3CDTF">2018-09-18T06:11:06Z</dcterms:modified>
  <cp:category/>
</cp:coreProperties>
</file>