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wmf" ContentType="image/x-wmf"/>
  <Override PartName="/ppt/media/image14.wmf" ContentType="image/x-wmf"/>
  <Override PartName="/ppt/media/image12.wmf" ContentType="image/x-wmf"/>
  <Override PartName="/ppt/media/image9.png" ContentType="image/png"/>
  <Override PartName="/ppt/media/image8.wmf" ContentType="image/x-wmf"/>
  <Override PartName="/ppt/media/image7.wmf" ContentType="image/x-wmf"/>
  <Override PartName="/ppt/media/image10.wmf" ContentType="image/x-wmf"/>
  <Override PartName="/ppt/media/image2.jpeg" ContentType="image/jpeg"/>
  <Override PartName="/ppt/media/image6.wmf" ContentType="image/x-wmf"/>
  <Override PartName="/ppt/media/image1.jpeg" ContentType="image/jpeg"/>
  <Override PartName="/ppt/media/image4.wmf" ContentType="image/x-wmf"/>
  <Override PartName="/ppt/media/image13.wmf" ContentType="image/x-wmf"/>
  <Override PartName="/ppt/media/image11.png" ContentType="image/png"/>
  <Override PartName="/ppt/media/image3.jpeg" ContentType="image/jpeg"/>
  <Override PartName="/ppt/media/image5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DDE58FA-6075-4BD6-9D05-C54571A0859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499965F3-7259-494A-AF1B-6CFCDF156642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B0FB89AD-E559-4472-AE80-BBC1868613A5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F5743657-075E-45D1-8AB6-AAA41B18A9B4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673D6C64-DF9A-42D8-B578-659A546F733C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FBB595AB-FB86-464A-A476-570820F4CB87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5470EB82-E7F1-4685-9C96-E2BBDFEDBC26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21C55EAB-B311-4852-BD3A-8AC5F234C89C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C3A85289-D59B-4B63-A318-9F0A7FB72A3B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6F74057D-4BBD-4B12-9E57-0D1824DF0FD1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A8A599EB-C6D2-4766-B650-2FA6F8E013DF}" type="slidenum">
              <a:rPr b="0" lang="en-US" sz="1879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79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>
            <a:noFill/>
          </a:ln>
        </p:spPr>
      </p:pic>
      <p:pic>
        <p:nvPicPr>
          <p:cNvPr id="1" name="图片 2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66720" y="2733840"/>
            <a:ext cx="7810200" cy="9129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4950" spc="-1" strike="noStrike">
                <a:solidFill>
                  <a:srgbClr val="ffffff"/>
                </a:solidFill>
                <a:latin typeface="Arial"/>
                <a:ea typeface="微软雅黑"/>
              </a:rPr>
              <a:t>标题文本</a:t>
            </a:r>
            <a:endParaRPr b="0" lang="en-US" sz="495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66720" y="3743280"/>
            <a:ext cx="7810200" cy="36468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正文级别 </a:t>
            </a:r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1</a:t>
            </a:r>
            <a:endParaRPr b="0" lang="en-US" sz="1650" spc="-1" strike="noStrike">
              <a:solidFill>
                <a:srgbClr val="ffffff"/>
              </a:solidFill>
              <a:latin typeface="Helvetica Light"/>
            </a:endParaRPr>
          </a:p>
          <a:p>
            <a:pPr algn="ctr"/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正文级别 </a:t>
            </a:r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2</a:t>
            </a:r>
            <a:endParaRPr b="0" lang="en-US" sz="1650" spc="-1" strike="noStrike">
              <a:solidFill>
                <a:srgbClr val="ffffff"/>
              </a:solidFill>
              <a:latin typeface="Helvetica Light"/>
            </a:endParaRPr>
          </a:p>
          <a:p>
            <a:pPr algn="ctr"/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正文级别 </a:t>
            </a:r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3</a:t>
            </a:r>
            <a:endParaRPr b="0" lang="en-US" sz="1650" spc="-1" strike="noStrike">
              <a:solidFill>
                <a:srgbClr val="ffffff"/>
              </a:solidFill>
              <a:latin typeface="Helvetica Light"/>
            </a:endParaRPr>
          </a:p>
          <a:p>
            <a:pPr algn="ctr"/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正文级别 </a:t>
            </a:r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4</a:t>
            </a:r>
            <a:endParaRPr b="0" lang="en-US" sz="1650" spc="-1" strike="noStrike">
              <a:solidFill>
                <a:srgbClr val="ffffff"/>
              </a:solidFill>
              <a:latin typeface="Helvetica Light"/>
            </a:endParaRPr>
          </a:p>
          <a:p>
            <a:pPr algn="ctr"/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正文级别 </a:t>
            </a:r>
            <a:r>
              <a:rPr b="0" lang="en-US" sz="1650" spc="-1" strike="noStrike">
                <a:solidFill>
                  <a:srgbClr val="ffffff"/>
                </a:solidFill>
                <a:latin typeface="Helvetica Light"/>
                <a:ea typeface="微软雅黑"/>
              </a:rPr>
              <a:t>5</a:t>
            </a:r>
            <a:endParaRPr b="0" lang="en-US" sz="165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4446360" y="4905360"/>
            <a:ext cx="246600" cy="24084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1004FAD6-27A9-41C0-88D0-8DFED1B26BF8}" type="slidenum">
              <a:rPr b="0" lang="en-US" sz="9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6" descr=""/>
          <p:cNvPicPr/>
          <p:nvPr/>
        </p:nvPicPr>
        <p:blipFill>
          <a:blip r:embed="rId2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1879" spc="-1" strike="noStrike">
                <a:solidFill>
                  <a:srgbClr val="000000"/>
                </a:solidFill>
                <a:latin typeface="Helvetica Light"/>
              </a:rPr>
              <a:t>Click to edit the title text format</a:t>
            </a:r>
            <a:endParaRPr b="0" lang="en-US" sz="1879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ffffff"/>
                </a:solidFill>
                <a:latin typeface="Helvetica Light"/>
              </a:rPr>
              <a:t>Click to edit the outline text format</a:t>
            </a:r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50" spc="-1" strike="noStrike">
                <a:solidFill>
                  <a:srgbClr val="ffffff"/>
                </a:solidFill>
                <a:latin typeface="Helvetica Light"/>
              </a:rPr>
              <a:t>Second Outline Level</a:t>
            </a:r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ffffff"/>
                </a:solidFill>
                <a:latin typeface="Helvetica Light"/>
              </a:rPr>
              <a:t>Third Outline Level</a:t>
            </a:r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50" spc="-1" strike="noStrike">
                <a:solidFill>
                  <a:srgbClr val="ffffff"/>
                </a:solidFill>
                <a:latin typeface="Helvetica Light"/>
              </a:rPr>
              <a:t>Fourth Outline Level</a:t>
            </a:r>
            <a:endParaRPr b="0" lang="en-US" sz="1950" spc="-1" strike="noStrike">
              <a:solidFill>
                <a:srgbClr val="ffffff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Helvetica Ligh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Helvetica Ligh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Helvetica Ligh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66720" y="3112920"/>
            <a:ext cx="7810200" cy="912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白小起公益链</a:t>
            </a:r>
            <a:endParaRPr b="0" lang="en-US" sz="3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820ECEB8-F86B-46E2-BC21-106B3346258B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20920" y="1102320"/>
            <a:ext cx="73317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6.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Timeline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描述项目时间表，包括启动时间、开发时间、上线时间等关键时间点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材料提交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2C3D1487-5377-47E0-8C2D-359DA488EE50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20920" y="1102320"/>
            <a:ext cx="7331760" cy="35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材料提交方法：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项目材料包括：</a:t>
            </a:r>
            <a:endParaRPr b="0" lang="en-US" sz="1400" spc="-1" strike="noStrike">
              <a:latin typeface="Arial"/>
            </a:endParaRPr>
          </a:p>
          <a:p>
            <a:pPr lvl="8" marL="343080" indent="-3427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PPT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（初审材料）——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月底前提交</a:t>
            </a:r>
            <a:endParaRPr b="0" lang="en-US" sz="1400" spc="-1" strike="noStrike">
              <a:latin typeface="Arial"/>
            </a:endParaRPr>
          </a:p>
          <a:p>
            <a:pPr lvl="8" marL="343080" indent="-3427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区块链关键代码：包括智能合约，调用智能合约的客户端，可交互的界面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demo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（不限于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app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、网页等）（初赛评比材料）——通过初审后通知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Helvetica Light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提交方式</a:t>
            </a:r>
            <a:endParaRPr b="0" lang="en-US" sz="1400" spc="-1" strike="noStrike">
              <a:latin typeface="Arial"/>
            </a:endParaRPr>
          </a:p>
          <a:p>
            <a:pPr lvl="1" marL="343080" indent="-3427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邮件提交：</a:t>
            </a:r>
            <a:r>
              <a:rPr b="0" lang="en-US" sz="1600" spc="-1" strike="noStrike">
                <a:solidFill>
                  <a:srgbClr val="ff0000"/>
                </a:solidFill>
                <a:latin typeface="微软雅黑"/>
                <a:ea typeface="微软雅黑"/>
              </a:rPr>
              <a:t>service@fisco.com.cn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Helvetica Light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信息咨询：金链盟区块链大赛小助手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381680" y="4339080"/>
            <a:ext cx="5853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bababa"/>
                </a:solidFill>
                <a:latin typeface="微软雅黑"/>
                <a:ea typeface="微软雅黑"/>
              </a:rPr>
              <a:t>我们会依法保障个人信息不提供给与大赛无关的第三方，但提交材料参与本大赛，即视为同意授权我们使用材料于大赛，包括基于大赛需要，披露部分项目内容及相关信息。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选手资料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19BB781B-0200-4458-87BF-E32A3D827F40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493920" y="990360"/>
          <a:ext cx="7797960" cy="3657240"/>
        </p:xfrm>
        <a:graphic>
          <a:graphicData uri="http://schemas.openxmlformats.org/drawingml/2006/table">
            <a:tbl>
              <a:tblPr/>
              <a:tblGrid>
                <a:gridCol w="1013040"/>
                <a:gridCol w="810000"/>
                <a:gridCol w="1850040"/>
                <a:gridCol w="208800"/>
                <a:gridCol w="1280520"/>
                <a:gridCol w="557640"/>
                <a:gridCol w="2077920"/>
              </a:tblGrid>
              <a:tr h="357480"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项目名称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68400" rIns="684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白小起公益链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赛题方向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公益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57480">
                <a:tc gridSpan="7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参赛团队队员资料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f90d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9996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职务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姓名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电话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身份证号码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团队角色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如产品经理、前端开发、设计等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队长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段佳伟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13610269267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610632199111201015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一条龙服务中的那条龙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队员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队员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队员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队员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480"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 lIns="68400" rIns="684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9960"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所属机构（企业，机构，自由组队）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5">
                  <a:txBody>
                    <a:bodyPr lIns="68400" rIns="684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B8E31281-1DDA-4CF8-893F-B79B2AFA1816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20920" y="1102320"/>
            <a:ext cx="7331760" cy="31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项目背景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a. 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我国的公益组织和公益项目透明度偏低，少数公益组织人员混杂、财务状况混乱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b. 2012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年比尔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·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盖茨提出“催化式慈善”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(Catalytic Philanthropy)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的愿景——创造市场，利用资本主义手段， 来持久而系统地帮助那些有需求的人群</a:t>
            </a:r>
            <a:r>
              <a:rPr b="0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项目目标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a.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在使用捐赠者的每分钱时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做到公开公正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合法合规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b.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理性做高质量有价值的项目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一言以蔽之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</a:t>
            </a: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感性的事情理性做</a:t>
            </a: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坦坦荡荡的把好钢用到刀刃上</a:t>
            </a: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AF5AA332-0133-4CC4-8B73-6DDA807A032F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76000" y="1224000"/>
            <a:ext cx="7331760" cy="34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1.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公益行业公信力缺失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公益项目透明度不够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2.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公益项目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"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效益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"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不够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公益项目收益存在巨大提升空间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解决思路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1.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利用区块链的开放性及不可篡改性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将所有信息记录到区块链上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可做到公开透明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痛点解决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此处是比较常规的区块链技术应用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不多赘述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2.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公益项目存在收益提升空间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本质上这是个管理问题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不在区块链擅长的信任问题范围内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这个问题从管理的逻辑出发会比较好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1DABD691-175B-4C74-8244-084514D0655D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77800" y="796320"/>
            <a:ext cx="7331760" cy="38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痛点二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详细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解决思路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痛点二的本质是”如何做一个高社会价值的项目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?”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关注点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: 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项目质量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讨论前需要预定义一些概念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资源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   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钱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时间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人力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物力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服务等的抽象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资源池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资源的容器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是个集合的概念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   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项目是将资源转换为社会产物的一系列定义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项目池    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项目的容器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也是个集合的概念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调度器    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从资源池和项目池里面挑选资源和项目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并把它们组合起来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Boat    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一个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Boat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是调度器调度后的结果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它由资源和项目组成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Boat</a:t>
            </a: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是船的单词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痛点解决在于调度器的调度算法</a:t>
            </a:r>
            <a:r>
              <a:rPr b="1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7D02A161-13F9-4E46-9657-BCD70F8073BD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77800" y="796320"/>
            <a:ext cx="73317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如何找到那个公正又智慧神一般的调度器算法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48000" y="1233000"/>
            <a:ext cx="688320" cy="63900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1482120" y="1584000"/>
            <a:ext cx="1072440" cy="3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老衲找不到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5"/>
          <p:cNvSpPr txBox="1"/>
          <p:nvPr/>
        </p:nvSpPr>
        <p:spPr>
          <a:xfrm>
            <a:off x="604080" y="2340360"/>
            <a:ext cx="4931640" cy="199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但是，有时候只有人可以承受神的丰盈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退而求其次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可以给出一个找到接近最优算法的方法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方法</a:t>
            </a: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参考密码学算法的选择过程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采取公开征集评选调度算法的办法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在历次征集与评选中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,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吐旧纳新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逐渐找到最接近最优算法的算法</a:t>
            </a:r>
            <a:r>
              <a:rPr b="1" lang="en-US" sz="13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F3B69AB4-BACF-474E-9641-5C7C62D6CB64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20920" y="1102320"/>
            <a:ext cx="733176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3.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技术架构图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296000" y="1440000"/>
            <a:ext cx="5456880" cy="32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FF688C41-85E5-419F-809D-6A1979A2EA1A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20920" y="1102320"/>
            <a:ext cx="73317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4.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产品设计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描述项目的产品设计、功能、原型图、交互设计等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3" descr=""/>
          <p:cNvPicPr/>
          <p:nvPr/>
        </p:nvPicPr>
        <p:blipFill>
          <a:blip r:embed="rId1"/>
          <a:stretch/>
        </p:blipFill>
        <p:spPr>
          <a:xfrm>
            <a:off x="248760" y="383400"/>
            <a:ext cx="343440" cy="2966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36120" y="197640"/>
            <a:ext cx="83282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项目简介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04040" y="4279320"/>
            <a:ext cx="1028520" cy="1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7170E7D1-6469-4218-AF4C-E75BC6ACCEF0}" type="slidenum">
              <a:rPr b="0" lang="en-US" sz="1879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fld>
            <a:endParaRPr b="0" lang="en-US" sz="1879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20920" y="1102320"/>
            <a:ext cx="73317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5.</a:t>
            </a: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产品运营设计（可选）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描述项目商业化能力、盈利模型、后续运营规划等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Application>LibreOffice/5.4.4.2$Linux_X86_64 LibreOffice_project/40m0$Build-2</Application>
  <Words>318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dianadu(杜嫣)</dc:creator>
  <dc:description/>
  <dc:language>zh-CN</dc:language>
  <cp:lastModifiedBy/>
  <dcterms:modified xsi:type="dcterms:W3CDTF">2018-10-21T12:39:08Z</dcterms:modified>
  <cp:revision>65</cp:revision>
  <dc:subject/>
  <dc:title>《Maglev 网络负载平衡系统》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全屏显示(16:9)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