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4" r:id="rId7"/>
    <p:sldId id="258" r:id="rId8"/>
    <p:sldId id="266" r:id="rId9"/>
    <p:sldId id="259" r:id="rId10"/>
    <p:sldId id="260" r:id="rId11"/>
    <p:sldId id="269" r:id="rId12"/>
    <p:sldId id="270" r:id="rId13"/>
    <p:sldId id="268" r:id="rId14"/>
    <p:sldId id="267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E8B0-8AC8-41E6-840B-1883C17DCE3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468C-6A60-4AFF-B02A-05B87CAA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6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E8B0-8AC8-41E6-840B-1883C17DCE3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468C-6A60-4AFF-B02A-05B87CAA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59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E8B0-8AC8-41E6-840B-1883C17DCE3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468C-6A60-4AFF-B02A-05B87CAA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3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E8B0-8AC8-41E6-840B-1883C17DCE3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468C-6A60-4AFF-B02A-05B87CAA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33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E8B0-8AC8-41E6-840B-1883C17DCE3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468C-6A60-4AFF-B02A-05B87CAA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76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E8B0-8AC8-41E6-840B-1883C17DCE3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468C-6A60-4AFF-B02A-05B87CAA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E8B0-8AC8-41E6-840B-1883C17DCE3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468C-6A60-4AFF-B02A-05B87CAA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5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E8B0-8AC8-41E6-840B-1883C17DCE3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468C-6A60-4AFF-B02A-05B87CAA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5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E8B0-8AC8-41E6-840B-1883C17DCE3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468C-6A60-4AFF-B02A-05B87CAA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9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E8B0-8AC8-41E6-840B-1883C17DCE3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468C-6A60-4AFF-B02A-05B87CAA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71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E8B0-8AC8-41E6-840B-1883C17DCE3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468C-6A60-4AFF-B02A-05B87CAA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8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BE8B0-8AC8-41E6-840B-1883C17DCE3E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468C-6A60-4AFF-B02A-05B87CAA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0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88%86%E7%B1%BB%E5%99%A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提升方法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Bagging &amp; Boosting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82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GBDT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损失函数的</a:t>
            </a:r>
            <a:r>
              <a:rPr lang="zh-CN" altLang="en-US" dirty="0"/>
              <a:t>选择</a:t>
            </a:r>
            <a:endParaRPr lang="en-US" altLang="zh-CN" dirty="0" smtClean="0"/>
          </a:p>
          <a:p>
            <a:r>
              <a:rPr lang="zh-CN" altLang="en-US" dirty="0" smtClean="0"/>
              <a:t>回归问题：平方误差</a:t>
            </a:r>
            <a:endParaRPr lang="en-US" altLang="zh-CN" dirty="0" smtClean="0"/>
          </a:p>
          <a:p>
            <a:r>
              <a:rPr lang="zh-CN" altLang="en-US" dirty="0" smtClean="0"/>
              <a:t>分类问题：指数损失函数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AdaBoost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、对数</a:t>
            </a:r>
            <a:r>
              <a:rPr lang="zh-CN" altLang="en-US" dirty="0"/>
              <a:t>似然</a:t>
            </a:r>
            <a:r>
              <a:rPr lang="zh-CN" altLang="en-US" dirty="0" smtClean="0"/>
              <a:t>损失函数（</a:t>
            </a:r>
            <a:r>
              <a:rPr lang="en-US" altLang="zh-CN" dirty="0" smtClean="0"/>
              <a:t>GBDT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一般决策问题：一般损失函数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84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48" y="1265380"/>
            <a:ext cx="2834886" cy="1013548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7377" y="184189"/>
            <a:ext cx="3238976" cy="63736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1166006"/>
            <a:ext cx="1904333" cy="11898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751" y="2355862"/>
            <a:ext cx="2537680" cy="7696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00" y="2374924"/>
            <a:ext cx="1817244" cy="1115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8751" y="3540003"/>
            <a:ext cx="4869602" cy="8611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8751" y="4450222"/>
            <a:ext cx="4130899" cy="10799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05308" y="4263081"/>
            <a:ext cx="2058763" cy="145420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2398" y="5636121"/>
            <a:ext cx="4869602" cy="8687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2074" y="339060"/>
            <a:ext cx="2613887" cy="6934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2404" y="1181054"/>
            <a:ext cx="2883228" cy="7923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2059658"/>
            <a:ext cx="4229467" cy="4572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62228" y="2513046"/>
            <a:ext cx="2583404" cy="47248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87884" y="2950712"/>
            <a:ext cx="2857748" cy="53344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3720085"/>
            <a:ext cx="4454383" cy="3957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915" y="5530146"/>
            <a:ext cx="3679717" cy="86700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91450" y="4535798"/>
            <a:ext cx="2279882" cy="8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2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928" y="501434"/>
            <a:ext cx="6784854" cy="1880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7" y="2575847"/>
            <a:ext cx="7074781" cy="175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19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GBDT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算法中的损失函数。分类模型和回归模型的损失函数是不一样的。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分类模型，有对数似然损失函数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"deviance"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和指数损失函数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"exponential"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两者输入选择。默认是对数似然损失函数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"deviance"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。在原理篇中对这些分类损失函数有详细的介绍。一般来说，推荐使用默认的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"deviance"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。它对二元分离和多元分类各自都有比较好的优化。而指数损失函数等于把我们带到了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Adaboost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算法。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回归模型，有均方差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"ls",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绝对损失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"lad", Huber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损失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huber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和分位数损失“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quantile”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。默认是均方差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"ls"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。一般来说，如果数据的噪音点不多，用默认的均方差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"ls"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比较好。如果是噪音点较多，则推荐用抗噪音的损失函数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huber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。而如果我们需要对训练集进行分段预测的时候，则采用“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quantile”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92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GBDT(Gradient Boosting Decision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GBDT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也是迭代，使用了前向分布算法，但是弱学习器限定了只能使用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回归树模型，同时迭代思路和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也有所不同。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GBDT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的训练过程如下： 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0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XGBoost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Xgboost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GB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算法的高效实现，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xgboost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中的基学习器除了可以是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CART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gbtree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）也可以是线性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分类（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gblinear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传统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GBDT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CART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作为基分类器，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xgboost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支持线性分类器，这个时候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xgboost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相当于带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L2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正则化项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回归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（分类问题）或者线性回归（回归问题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相比于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GBDT: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速度快，模型表现好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04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一个类，如果存在一个多项式的学习算法能够学习它，并且正确率很高，那么称这个类别是强可学习的；</a:t>
            </a:r>
            <a:endParaRPr lang="en-US" altLang="zh-CN" dirty="0" smtClean="0"/>
          </a:p>
          <a:p>
            <a:r>
              <a:rPr lang="zh-CN" altLang="en-US" dirty="0" smtClean="0"/>
              <a:t>而如果存在一个多项式学习的正确率仅比随机猜测略好，则称这个类别是弱可学习的；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PAC</a:t>
            </a:r>
            <a:r>
              <a:rPr lang="zh-CN" altLang="en-US" dirty="0" smtClean="0"/>
              <a:t>的学习框架下，一个概念是强可学习的充要条件是这个概念是弱可学习的；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在每一轮中如何改变训练数据的权值或者概率分布；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如何将弱分类器组合成一个强分类器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86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Bagging(</a:t>
            </a:r>
            <a:r>
              <a:rPr lang="zh-CN" altLang="en-US" dirty="0"/>
              <a:t>装袋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Boosting(</a:t>
            </a:r>
            <a:r>
              <a:rPr lang="zh-CN" altLang="en-US" dirty="0"/>
              <a:t>激励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Bagging: </a:t>
            </a:r>
            <a:r>
              <a:rPr lang="zh-CN" altLang="en-US" dirty="0" smtClean="0"/>
              <a:t>采取有放回的采样规则，每次采取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个样本训练出一个模型，重复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次，得到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个模型。预测时拿着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个模型分别对新样本进行预测，采用投票的方式、取平均值的方式得到新样本的预测值；</a:t>
            </a:r>
            <a:endParaRPr lang="en-US" altLang="zh-CN" dirty="0" smtClean="0"/>
          </a:p>
          <a:p>
            <a:r>
              <a:rPr lang="en-US" altLang="zh-CN" dirty="0" smtClean="0"/>
              <a:t>Boosting:</a:t>
            </a:r>
            <a:r>
              <a:rPr lang="zh-CN" altLang="en-US" dirty="0" smtClean="0"/>
              <a:t>赋予每一训练样本一个初始化权重，使用加权样本进行模型训练，训练模型后对预测错误的样本，增加其权重，进行模型的迭代更新，训练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次，也是训练出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个模型；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53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Bagging(</a:t>
            </a:r>
            <a:r>
              <a:rPr lang="zh-CN" altLang="en-US" dirty="0" smtClean="0"/>
              <a:t>装袋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Boosting(</a:t>
            </a:r>
            <a:r>
              <a:rPr lang="zh-CN" altLang="en-US" dirty="0"/>
              <a:t>激励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采样规则不同：</a:t>
            </a:r>
            <a:r>
              <a:rPr lang="en-US" altLang="zh-CN" dirty="0" smtClean="0"/>
              <a:t>Bagging</a:t>
            </a:r>
            <a:r>
              <a:rPr lang="zh-CN" altLang="en-US" dirty="0" smtClean="0"/>
              <a:t>是有放回随机抽样，</a:t>
            </a:r>
            <a:r>
              <a:rPr lang="en-US" altLang="zh-CN" dirty="0" smtClean="0"/>
              <a:t>Boosting</a:t>
            </a:r>
            <a:r>
              <a:rPr lang="zh-CN" altLang="en-US" dirty="0" smtClean="0"/>
              <a:t>采用增加错误预测样本的权重的方法；</a:t>
            </a:r>
            <a:endParaRPr lang="en-US" altLang="zh-CN" dirty="0" smtClean="0"/>
          </a:p>
          <a:p>
            <a:r>
              <a:rPr lang="zh-CN" altLang="en-US" dirty="0" smtClean="0"/>
              <a:t>训练方式不同：</a:t>
            </a:r>
            <a:r>
              <a:rPr lang="en-US" altLang="zh-CN" dirty="0" smtClean="0"/>
              <a:t>Bagging</a:t>
            </a:r>
            <a:r>
              <a:rPr lang="zh-CN" altLang="en-US" dirty="0" smtClean="0"/>
              <a:t>是并行的训练多个模型，</a:t>
            </a:r>
            <a:r>
              <a:rPr lang="en-US" altLang="zh-CN" dirty="0" smtClean="0"/>
              <a:t>Boosting</a:t>
            </a:r>
            <a:r>
              <a:rPr lang="zh-CN" altLang="en-US" dirty="0" smtClean="0"/>
              <a:t>只能串行地训练；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不过</a:t>
            </a:r>
            <a:r>
              <a:rPr lang="en-US" altLang="zh-CN" dirty="0" smtClean="0"/>
              <a:t>Boosting</a:t>
            </a:r>
            <a:r>
              <a:rPr lang="zh-CN" altLang="en-US" dirty="0" smtClean="0"/>
              <a:t>可以</a:t>
            </a:r>
            <a:r>
              <a:rPr lang="zh-CN" altLang="en-US" dirty="0"/>
              <a:t>通过自采样的</a:t>
            </a:r>
            <a:r>
              <a:rPr lang="en-US" altLang="zh-CN" dirty="0"/>
              <a:t>SGBT</a:t>
            </a:r>
            <a:r>
              <a:rPr lang="zh-CN" altLang="en-US" dirty="0"/>
              <a:t>来达到部分</a:t>
            </a:r>
            <a:r>
              <a:rPr lang="zh-CN" altLang="en-US" dirty="0" smtClean="0"/>
              <a:t>并行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模型权重不同：</a:t>
            </a:r>
            <a:r>
              <a:rPr lang="en-US" altLang="zh-CN" dirty="0" smtClean="0"/>
              <a:t>Bagging</a:t>
            </a:r>
            <a:r>
              <a:rPr lang="zh-CN" altLang="en-US" dirty="0" smtClean="0"/>
              <a:t>训练出的模型的权重是一样的，</a:t>
            </a:r>
            <a:r>
              <a:rPr lang="en-US" altLang="zh-CN" dirty="0" smtClean="0"/>
              <a:t>Boosting</a:t>
            </a:r>
            <a:r>
              <a:rPr lang="zh-CN" altLang="en-US" dirty="0" smtClean="0"/>
              <a:t>训练出的模型本身带有权重信息，每个模型的权重由其预测准确率决定，准确性高的模型权重更高；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52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随机森林</a:t>
            </a:r>
            <a:endParaRPr lang="en-US" altLang="zh-CN" dirty="0" smtClean="0"/>
          </a:p>
          <a:p>
            <a:r>
              <a:rPr lang="zh-CN" altLang="en-US" dirty="0" smtClean="0"/>
              <a:t>算法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19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AdaBoost</a:t>
            </a:r>
            <a:endParaRPr lang="en-US" altLang="zh-CN" dirty="0" smtClean="0"/>
          </a:p>
          <a:p>
            <a:r>
              <a:rPr lang="en-US" altLang="zh-CN" dirty="0" err="1" smtClean="0"/>
              <a:t>XGBoost</a:t>
            </a:r>
            <a:endParaRPr lang="en-US" altLang="zh-CN" dirty="0" smtClean="0"/>
          </a:p>
          <a:p>
            <a:r>
              <a:rPr lang="en-US" altLang="zh-CN" dirty="0" smtClean="0"/>
              <a:t>GBDT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82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AdaBoost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先通过对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个训练样本的学习得到第一个弱</a:t>
            </a:r>
            <a:r>
              <a:rPr lang="zh-CN" altLang="en-US" dirty="0">
                <a:hlinkClick r:id="rId2"/>
              </a:rPr>
              <a:t>分类器</a:t>
            </a:r>
            <a:r>
              <a:rPr lang="zh-CN" altLang="en-US" dirty="0"/>
              <a:t>；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将分错的样本和其他的新数据一起构成一个新的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个的训练样本，通过对这个样本的学习得到第二个弱分类器 ；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都分错了的样本加上其他的新样本构成另一个新的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个的训练样本，通过对这个样本的学习得到第三个弱分类器；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最终经过提升的强分类器。即某个数据被分为哪一类要由各分类器权值决定。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22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AdaBoost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AdaBoost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算法中会提高前一轮分类器分类错误的样本的权值，而降低那些被分类正确样本的权值。对于弱分类器的组合，</a:t>
            </a:r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AdaBoost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算法采取加权多数表决的方法。具体的说就是加大分类误差率小的弱分类器的权值，使其在表决中起到较大的作用；减小分类误差率大的弱分类器的权值，使其在表决中起较小的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作用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0753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AdaBoost</a:t>
            </a:r>
            <a:r>
              <a:rPr lang="zh-CN" altLang="en-US" dirty="0" smtClean="0"/>
              <a:t>算法步骤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86" y="1820250"/>
            <a:ext cx="7569589" cy="4140413"/>
          </a:xfrm>
        </p:spPr>
      </p:pic>
    </p:spTree>
    <p:extLst>
      <p:ext uri="{BB962C8B-B14F-4D97-AF65-F5344CB8AC3E}">
        <p14:creationId xmlns:p14="http://schemas.microsoft.com/office/powerpoint/2010/main" val="126132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824</Words>
  <Application>Microsoft Office PowerPoint</Application>
  <PresentationFormat>宽屏</PresentationFormat>
  <Paragraphs>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Times New Roman</vt:lpstr>
      <vt:lpstr>Office 主题​​</vt:lpstr>
      <vt:lpstr>提升方法</vt:lpstr>
      <vt:lpstr>基本思路</vt:lpstr>
      <vt:lpstr>Bagging(装袋)和Boosting(激励)</vt:lpstr>
      <vt:lpstr>Bagging(装袋)和Boosting(激励)</vt:lpstr>
      <vt:lpstr>Bagging</vt:lpstr>
      <vt:lpstr>Boosting</vt:lpstr>
      <vt:lpstr>AdaBoost</vt:lpstr>
      <vt:lpstr>AdaBoost</vt:lpstr>
      <vt:lpstr>AdaBoost算法步骤</vt:lpstr>
      <vt:lpstr>GBDT</vt:lpstr>
      <vt:lpstr>PowerPoint 演示文稿</vt:lpstr>
      <vt:lpstr>PowerPoint 演示文稿</vt:lpstr>
      <vt:lpstr>Loss参数</vt:lpstr>
      <vt:lpstr>GBDT(Gradient Boosting Decision Tree)</vt:lpstr>
      <vt:lpstr>XGBoost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提升方法</dc:title>
  <dc:creator>李 俊逸</dc:creator>
  <cp:lastModifiedBy>李 俊逸</cp:lastModifiedBy>
  <cp:revision>81</cp:revision>
  <dcterms:created xsi:type="dcterms:W3CDTF">2018-12-11T12:02:34Z</dcterms:created>
  <dcterms:modified xsi:type="dcterms:W3CDTF">2018-12-16T07:35:08Z</dcterms:modified>
</cp:coreProperties>
</file>