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72" r:id="rId5"/>
    <p:sldId id="273" r:id="rId6"/>
    <p:sldId id="265" r:id="rId7"/>
    <p:sldId id="264" r:id="rId8"/>
    <p:sldId id="263" r:id="rId9"/>
    <p:sldId id="262" r:id="rId10"/>
    <p:sldId id="267" r:id="rId11"/>
    <p:sldId id="268" r:id="rId12"/>
    <p:sldId id="269" r:id="rId13"/>
    <p:sldId id="274" r:id="rId14"/>
    <p:sldId id="266" r:id="rId15"/>
    <p:sldId id="271" r:id="rId16"/>
    <p:sldId id="276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像素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像素值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F-4595-B311-56779F36FA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一阶差分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-1</c:v>
                </c:pt>
                <c:pt idx="4">
                  <c:v>-1</c:v>
                </c:pt>
                <c:pt idx="5">
                  <c:v>-1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F-4595-B311-56779F36FA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二阶差分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-6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6F-4595-B311-56779F36F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6809616"/>
        <c:axId val="1826811280"/>
      </c:lineChart>
      <c:catAx>
        <c:axId val="182680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6811280"/>
        <c:crosses val="autoZero"/>
        <c:auto val="1"/>
        <c:lblAlgn val="ctr"/>
        <c:lblOffset val="100"/>
        <c:noMultiLvlLbl val="0"/>
      </c:catAx>
      <c:valAx>
        <c:axId val="182681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68096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79C-D050-4F8A-9862-7BB31BD1D50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EE-1A45-4B07-9D8F-CF7DD4CAB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79C-D050-4F8A-9862-7BB31BD1D50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EE-1A45-4B07-9D8F-CF7DD4CAB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8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79C-D050-4F8A-9862-7BB31BD1D50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EE-1A45-4B07-9D8F-CF7DD4CAB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6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79C-D050-4F8A-9862-7BB31BD1D50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EE-1A45-4B07-9D8F-CF7DD4CAB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3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79C-D050-4F8A-9862-7BB31BD1D50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EE-1A45-4B07-9D8F-CF7DD4CAB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79C-D050-4F8A-9862-7BB31BD1D50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EE-1A45-4B07-9D8F-CF7DD4CAB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6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79C-D050-4F8A-9862-7BB31BD1D50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EE-1A45-4B07-9D8F-CF7DD4CAB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51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79C-D050-4F8A-9862-7BB31BD1D50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EE-1A45-4B07-9D8F-CF7DD4CAB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0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79C-D050-4F8A-9862-7BB31BD1D50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EE-1A45-4B07-9D8F-CF7DD4CAB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5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79C-D050-4F8A-9862-7BB31BD1D50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EE-1A45-4B07-9D8F-CF7DD4CAB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03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79C-D050-4F8A-9862-7BB31BD1D50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EE-1A45-4B07-9D8F-CF7DD4CAB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3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F79C-D050-4F8A-9862-7BB31BD1D50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B3EEE-1A45-4B07-9D8F-CF7DD4CAB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4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卷积神经神经网络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Convolutional neural network(CNN)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3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83" y="362990"/>
            <a:ext cx="4973320" cy="711199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采样层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05" y="1074189"/>
            <a:ext cx="9493597" cy="211645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压缩图片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降低参数数量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最大池</a:t>
            </a:r>
            <a:r>
              <a:rPr lang="zh-CN" altLang="en-US" sz="2000" dirty="0" smtClean="0"/>
              <a:t>化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平均池化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……</a:t>
            </a:r>
          </a:p>
          <a:p>
            <a:r>
              <a:rPr lang="zh-CN" altLang="en-US" sz="2400" dirty="0"/>
              <a:t>无需</a:t>
            </a:r>
            <a:r>
              <a:rPr lang="zh-CN" altLang="en-US" sz="2400" dirty="0" smtClean="0"/>
              <a:t>学习，由一组超参数确定：步长，</a:t>
            </a:r>
            <a:r>
              <a:rPr lang="en-US" altLang="zh-CN" sz="2400" dirty="0" smtClean="0"/>
              <a:t>padding</a:t>
            </a:r>
            <a:r>
              <a:rPr lang="zh-CN" altLang="en-US" sz="2400" dirty="0" smtClean="0"/>
              <a:t>，池化方式。</a:t>
            </a:r>
            <a:endParaRPr lang="zh-CN" altLang="en-US" sz="2400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22837"/>
              </p:ext>
            </p:extLst>
          </p:nvPr>
        </p:nvGraphicFramePr>
        <p:xfrm>
          <a:off x="1504315" y="5135882"/>
          <a:ext cx="1518312" cy="1538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578">
                  <a:extLst>
                    <a:ext uri="{9D8B030D-6E8A-4147-A177-3AD203B41FA5}">
                      <a16:colId xmlns:a16="http://schemas.microsoft.com/office/drawing/2014/main" val="430917083"/>
                    </a:ext>
                  </a:extLst>
                </a:gridCol>
                <a:gridCol w="379578">
                  <a:extLst>
                    <a:ext uri="{9D8B030D-6E8A-4147-A177-3AD203B41FA5}">
                      <a16:colId xmlns:a16="http://schemas.microsoft.com/office/drawing/2014/main" val="3082409692"/>
                    </a:ext>
                  </a:extLst>
                </a:gridCol>
                <a:gridCol w="379578">
                  <a:extLst>
                    <a:ext uri="{9D8B030D-6E8A-4147-A177-3AD203B41FA5}">
                      <a16:colId xmlns:a16="http://schemas.microsoft.com/office/drawing/2014/main" val="3043952232"/>
                    </a:ext>
                  </a:extLst>
                </a:gridCol>
                <a:gridCol w="379578">
                  <a:extLst>
                    <a:ext uri="{9D8B030D-6E8A-4147-A177-3AD203B41FA5}">
                      <a16:colId xmlns:a16="http://schemas.microsoft.com/office/drawing/2014/main" val="3607491541"/>
                    </a:ext>
                  </a:extLst>
                </a:gridCol>
              </a:tblGrid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31833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910605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4654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129363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79815"/>
              </p:ext>
            </p:extLst>
          </p:nvPr>
        </p:nvGraphicFramePr>
        <p:xfrm>
          <a:off x="6929754" y="3353475"/>
          <a:ext cx="759156" cy="769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578">
                  <a:extLst>
                    <a:ext uri="{9D8B030D-6E8A-4147-A177-3AD203B41FA5}">
                      <a16:colId xmlns:a16="http://schemas.microsoft.com/office/drawing/2014/main" val="2547918862"/>
                    </a:ext>
                  </a:extLst>
                </a:gridCol>
                <a:gridCol w="379578">
                  <a:extLst>
                    <a:ext uri="{9D8B030D-6E8A-4147-A177-3AD203B41FA5}">
                      <a16:colId xmlns:a16="http://schemas.microsoft.com/office/drawing/2014/main" val="4194271133"/>
                    </a:ext>
                  </a:extLst>
                </a:gridCol>
              </a:tblGrid>
              <a:tr h="3847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0103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87098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17971"/>
              </p:ext>
            </p:extLst>
          </p:nvPr>
        </p:nvGraphicFramePr>
        <p:xfrm>
          <a:off x="4390555" y="5520607"/>
          <a:ext cx="759156" cy="769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578">
                  <a:extLst>
                    <a:ext uri="{9D8B030D-6E8A-4147-A177-3AD203B41FA5}">
                      <a16:colId xmlns:a16="http://schemas.microsoft.com/office/drawing/2014/main" val="2547918862"/>
                    </a:ext>
                  </a:extLst>
                </a:gridCol>
                <a:gridCol w="379578">
                  <a:extLst>
                    <a:ext uri="{9D8B030D-6E8A-4147-A177-3AD203B41FA5}">
                      <a16:colId xmlns:a16="http://schemas.microsoft.com/office/drawing/2014/main" val="4194271133"/>
                    </a:ext>
                  </a:extLst>
                </a:gridCol>
              </a:tblGrid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0103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87098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120742"/>
              </p:ext>
            </p:extLst>
          </p:nvPr>
        </p:nvGraphicFramePr>
        <p:xfrm>
          <a:off x="4043514" y="3019895"/>
          <a:ext cx="1518312" cy="1538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578">
                  <a:extLst>
                    <a:ext uri="{9D8B030D-6E8A-4147-A177-3AD203B41FA5}">
                      <a16:colId xmlns:a16="http://schemas.microsoft.com/office/drawing/2014/main" val="430917083"/>
                    </a:ext>
                  </a:extLst>
                </a:gridCol>
                <a:gridCol w="379578">
                  <a:extLst>
                    <a:ext uri="{9D8B030D-6E8A-4147-A177-3AD203B41FA5}">
                      <a16:colId xmlns:a16="http://schemas.microsoft.com/office/drawing/2014/main" val="3082409692"/>
                    </a:ext>
                  </a:extLst>
                </a:gridCol>
                <a:gridCol w="379578">
                  <a:extLst>
                    <a:ext uri="{9D8B030D-6E8A-4147-A177-3AD203B41FA5}">
                      <a16:colId xmlns:a16="http://schemas.microsoft.com/office/drawing/2014/main" val="3043952232"/>
                    </a:ext>
                  </a:extLst>
                </a:gridCol>
                <a:gridCol w="379578">
                  <a:extLst>
                    <a:ext uri="{9D8B030D-6E8A-4147-A177-3AD203B41FA5}">
                      <a16:colId xmlns:a16="http://schemas.microsoft.com/office/drawing/2014/main" val="3607491541"/>
                    </a:ext>
                  </a:extLst>
                </a:gridCol>
              </a:tblGrid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31833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910605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4654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129363"/>
                  </a:ext>
                </a:extLst>
              </a:tr>
            </a:tbl>
          </a:graphicData>
        </a:graphic>
      </p:graphicFrame>
      <p:sp>
        <p:nvSpPr>
          <p:cNvPr id="31" name="内容占位符 2"/>
          <p:cNvSpPr txBox="1">
            <a:spLocks/>
          </p:cNvSpPr>
          <p:nvPr/>
        </p:nvSpPr>
        <p:spPr>
          <a:xfrm>
            <a:off x="5359203" y="3353475"/>
            <a:ext cx="1773174" cy="102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内容占位符 2"/>
          <p:cNvSpPr txBox="1">
            <a:spLocks/>
          </p:cNvSpPr>
          <p:nvPr/>
        </p:nvSpPr>
        <p:spPr>
          <a:xfrm>
            <a:off x="2820004" y="5520607"/>
            <a:ext cx="1773174" cy="102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51963"/>
              </p:ext>
            </p:extLst>
          </p:nvPr>
        </p:nvGraphicFramePr>
        <p:xfrm>
          <a:off x="6929755" y="5135882"/>
          <a:ext cx="1518312" cy="1538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578">
                  <a:extLst>
                    <a:ext uri="{9D8B030D-6E8A-4147-A177-3AD203B41FA5}">
                      <a16:colId xmlns:a16="http://schemas.microsoft.com/office/drawing/2014/main" val="430917083"/>
                    </a:ext>
                  </a:extLst>
                </a:gridCol>
                <a:gridCol w="379578">
                  <a:extLst>
                    <a:ext uri="{9D8B030D-6E8A-4147-A177-3AD203B41FA5}">
                      <a16:colId xmlns:a16="http://schemas.microsoft.com/office/drawing/2014/main" val="3082409692"/>
                    </a:ext>
                  </a:extLst>
                </a:gridCol>
                <a:gridCol w="379578">
                  <a:extLst>
                    <a:ext uri="{9D8B030D-6E8A-4147-A177-3AD203B41FA5}">
                      <a16:colId xmlns:a16="http://schemas.microsoft.com/office/drawing/2014/main" val="3043952232"/>
                    </a:ext>
                  </a:extLst>
                </a:gridCol>
                <a:gridCol w="379578">
                  <a:extLst>
                    <a:ext uri="{9D8B030D-6E8A-4147-A177-3AD203B41FA5}">
                      <a16:colId xmlns:a16="http://schemas.microsoft.com/office/drawing/2014/main" val="3607491541"/>
                    </a:ext>
                  </a:extLst>
                </a:gridCol>
              </a:tblGrid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31833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910605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4654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129363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18944"/>
              </p:ext>
            </p:extLst>
          </p:nvPr>
        </p:nvGraphicFramePr>
        <p:xfrm>
          <a:off x="9848533" y="5520607"/>
          <a:ext cx="759156" cy="769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578">
                  <a:extLst>
                    <a:ext uri="{9D8B030D-6E8A-4147-A177-3AD203B41FA5}">
                      <a16:colId xmlns:a16="http://schemas.microsoft.com/office/drawing/2014/main" val="2547918862"/>
                    </a:ext>
                  </a:extLst>
                </a:gridCol>
                <a:gridCol w="379578">
                  <a:extLst>
                    <a:ext uri="{9D8B030D-6E8A-4147-A177-3AD203B41FA5}">
                      <a16:colId xmlns:a16="http://schemas.microsoft.com/office/drawing/2014/main" val="4194271133"/>
                    </a:ext>
                  </a:extLst>
                </a:gridCol>
              </a:tblGrid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0103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87098"/>
                  </a:ext>
                </a:extLst>
              </a:tr>
            </a:tbl>
          </a:graphicData>
        </a:graphic>
      </p:graphicFrame>
      <p:sp>
        <p:nvSpPr>
          <p:cNvPr id="35" name="内容占位符 2"/>
          <p:cNvSpPr txBox="1">
            <a:spLocks/>
          </p:cNvSpPr>
          <p:nvPr/>
        </p:nvSpPr>
        <p:spPr>
          <a:xfrm>
            <a:off x="8245444" y="5520607"/>
            <a:ext cx="1773174" cy="102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6515" y="4670369"/>
            <a:ext cx="467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Stride = 2; padding = None; Max-pooling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551613" y="4670369"/>
            <a:ext cx="622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Stride = 2; padding = None; Mean-pooling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3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82" y="362990"/>
            <a:ext cx="7583517" cy="711199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全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连接层（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fully connected layer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483" y="1276985"/>
            <a:ext cx="9635837" cy="27057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降维，将分布式的特征转换为向量，方便下一步分类。</a:t>
            </a:r>
            <a:endParaRPr lang="en-US" altLang="zh-CN" dirty="0"/>
          </a:p>
          <a:p>
            <a:pPr lvl="1"/>
            <a:r>
              <a:rPr lang="zh-CN" altLang="en-US" dirty="0"/>
              <a:t>通过卷积实现</a:t>
            </a:r>
            <a:endParaRPr lang="en-US" altLang="zh-CN" dirty="0"/>
          </a:p>
          <a:p>
            <a:r>
              <a:rPr lang="zh-CN" altLang="en-US" dirty="0" smtClean="0"/>
              <a:t>其网络结构与卷积层相似。</a:t>
            </a:r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学参数过多，占总参数</a:t>
            </a:r>
            <a:r>
              <a:rPr lang="en-US" altLang="zh-CN" dirty="0" smtClean="0"/>
              <a:t>80%</a:t>
            </a:r>
            <a:r>
              <a:rPr lang="zh-CN" altLang="en-US" dirty="0" smtClean="0"/>
              <a:t>，近年来正被池化取代。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359" y="3530271"/>
            <a:ext cx="6131561" cy="30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83" y="362990"/>
            <a:ext cx="4973320" cy="711199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输出层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44483" y="1276985"/>
                <a:ext cx="9544397" cy="43618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利用全连接层输出的列向量进行分类。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常用分类器：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soft-max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—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类别</m:t>
                    </m:r>
                  </m:oMath>
                </a14:m>
                <a:r>
                  <a:rPr lang="zh-CN" altLang="en-US" b="0" dirty="0" smtClean="0"/>
                  <a:t>数目。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w—</a:t>
                </a:r>
                <a:r>
                  <a:rPr lang="zh-CN" altLang="en-US" dirty="0" smtClean="0"/>
                  <a:t>权重。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x—</a:t>
                </a:r>
                <a:r>
                  <a:rPr lang="zh-CN" altLang="en-US" dirty="0" smtClean="0"/>
                  <a:t>输入特征。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用于处理多分类问题。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Logistic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soft-max</a:t>
                </a:r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k = 2;w</a:t>
                </a:r>
                <a:r>
                  <a:rPr lang="en-US" altLang="zh-CN" baseline="-25000" dirty="0" smtClean="0"/>
                  <a:t>i2</a:t>
                </a:r>
                <a:r>
                  <a:rPr lang="en-US" altLang="zh-CN" dirty="0" smtClean="0"/>
                  <a:t> = 0</a:t>
                </a:r>
                <a:r>
                  <a:rPr lang="zh-CN" altLang="en-US" dirty="0" smtClean="0"/>
                  <a:t>时的特例。</a:t>
                </a:r>
                <a:endParaRPr lang="en-US" altLang="zh-CN" b="0" dirty="0" smtClean="0"/>
              </a:p>
              <a:p>
                <a:endParaRPr lang="zh-CN" alt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3" y="1276985"/>
                <a:ext cx="9544397" cy="4361815"/>
              </a:xfrm>
              <a:blipFill>
                <a:blip r:embed="rId2"/>
                <a:stretch>
                  <a:fillRect l="-1149" t="-2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9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83" y="362990"/>
            <a:ext cx="4973320" cy="711199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网络实例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483" y="2090189"/>
            <a:ext cx="6330340" cy="3548611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31951"/>
              </p:ext>
            </p:extLst>
          </p:nvPr>
        </p:nvGraphicFramePr>
        <p:xfrm>
          <a:off x="6874823" y="1930400"/>
          <a:ext cx="51444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619">
                  <a:extLst>
                    <a:ext uri="{9D8B030D-6E8A-4147-A177-3AD203B41FA5}">
                      <a16:colId xmlns:a16="http://schemas.microsoft.com/office/drawing/2014/main" val="1067610044"/>
                    </a:ext>
                  </a:extLst>
                </a:gridCol>
                <a:gridCol w="1337797">
                  <a:extLst>
                    <a:ext uri="{9D8B030D-6E8A-4147-A177-3AD203B41FA5}">
                      <a16:colId xmlns:a16="http://schemas.microsoft.com/office/drawing/2014/main" val="2379480856"/>
                    </a:ext>
                  </a:extLst>
                </a:gridCol>
                <a:gridCol w="1139859">
                  <a:extLst>
                    <a:ext uri="{9D8B030D-6E8A-4147-A177-3AD203B41FA5}">
                      <a16:colId xmlns:a16="http://schemas.microsoft.com/office/drawing/2014/main" val="1218680873"/>
                    </a:ext>
                  </a:extLst>
                </a:gridCol>
                <a:gridCol w="1847181">
                  <a:extLst>
                    <a:ext uri="{9D8B030D-6E8A-4147-A177-3AD203B41FA5}">
                      <a16:colId xmlns:a16="http://schemas.microsoft.com/office/drawing/2014/main" val="37235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zh-C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size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 × 41 × 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× 3 × 3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29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Max-pooling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× 39 × 32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× 2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stride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0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× 20 × 32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× 3 × 32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8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Max-pooling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× 18 × 32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× 2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stride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1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× 9 × 32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× 3 × 3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4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× 7 × 32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× 3 × 3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1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× 5 × 32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× 3 × 3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68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connected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3×3×32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 = 1024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0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Soft-max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1024×1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class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9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82" y="362990"/>
            <a:ext cx="7776557" cy="711199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权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值更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新、过拟合、模型评价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956C532-0722-164E-BBDD-EF9F46A22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867" y="2492943"/>
            <a:ext cx="7011813" cy="402977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44482" y="1074188"/>
            <a:ext cx="11119198" cy="5448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参数寻优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梯度下降</a:t>
            </a:r>
            <a:endParaRPr lang="en-US" altLang="zh-CN" dirty="0"/>
          </a:p>
          <a:p>
            <a:pPr lvl="1"/>
            <a:r>
              <a:rPr lang="zh-CN" altLang="en-US" dirty="0" smtClean="0"/>
              <a:t>损失函数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均方误差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交叉熵</a:t>
            </a:r>
            <a:endParaRPr lang="en-US" altLang="zh-CN" dirty="0"/>
          </a:p>
          <a:p>
            <a:pPr lvl="1"/>
            <a:r>
              <a:rPr lang="zh-CN" altLang="en-US" dirty="0" smtClean="0"/>
              <a:t>学习步长</a:t>
            </a:r>
            <a:endParaRPr lang="en-US" altLang="zh-CN" dirty="0" smtClean="0"/>
          </a:p>
          <a:p>
            <a:pPr lvl="1"/>
            <a:r>
              <a:rPr lang="zh-CN" altLang="en-US" dirty="0"/>
              <a:t>分批</a:t>
            </a:r>
            <a:r>
              <a:rPr lang="zh-CN" altLang="en-US" dirty="0" smtClean="0"/>
              <a:t>训练</a:t>
            </a:r>
            <a:endParaRPr lang="en-US" altLang="zh-CN" dirty="0"/>
          </a:p>
          <a:p>
            <a:r>
              <a:rPr lang="zh-CN" altLang="en-US" dirty="0" smtClean="0"/>
              <a:t>过拟合</a:t>
            </a:r>
            <a:endParaRPr lang="en-US" altLang="zh-CN" dirty="0" smtClean="0"/>
          </a:p>
          <a:p>
            <a:pPr lvl="1"/>
            <a:r>
              <a:rPr lang="zh-CN" altLang="en-US" dirty="0"/>
              <a:t>正</a:t>
            </a:r>
            <a:r>
              <a:rPr lang="zh-CN" altLang="en-US" dirty="0" smtClean="0"/>
              <a:t>则惩罚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Dropout</a:t>
            </a:r>
          </a:p>
          <a:p>
            <a:r>
              <a:rPr lang="zh-CN" altLang="en-US" dirty="0" smtClean="0"/>
              <a:t>模型评价</a:t>
            </a:r>
            <a:endParaRPr lang="en-US" altLang="zh-CN" dirty="0" smtClean="0"/>
          </a:p>
          <a:p>
            <a:pPr lvl="1"/>
            <a:r>
              <a:rPr lang="zh-CN" altLang="en-US" dirty="0"/>
              <a:t>混淆矩阵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31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83" y="362990"/>
            <a:ext cx="4973320" cy="711199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预处理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图像标准化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482" y="1074188"/>
            <a:ext cx="11119198" cy="54485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图像大小标准化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各向同性标准化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各向同性：图片的旋转不影响操作的结果。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考虑原图内容；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考虑原图内容：以固定背景颜色（纯黑，纯白，原图色值均值）填充扩充区域。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各向异性标准化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各向异性：图片的旋转影响操作的结果。</a:t>
            </a:r>
            <a:endParaRPr lang="en-US" altLang="zh-CN" dirty="0"/>
          </a:p>
          <a:p>
            <a:pPr lvl="2"/>
            <a:r>
              <a:rPr lang="zh-CN" altLang="en-US" dirty="0" smtClean="0"/>
              <a:t>直接拉伸图片至指定大小。</a:t>
            </a:r>
            <a:endParaRPr lang="en-US" altLang="zh-CN" dirty="0"/>
          </a:p>
          <a:p>
            <a:r>
              <a:rPr lang="zh-CN" altLang="en-US" dirty="0" smtClean="0"/>
              <a:t>色值标准化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0~1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消除亮度等影响。</a:t>
            </a:r>
            <a:endParaRPr lang="en-US" altLang="zh-CN" dirty="0" smtClean="0"/>
          </a:p>
        </p:txBody>
      </p:sp>
      <p:pic>
        <p:nvPicPr>
          <p:cNvPr id="7170" name="Picture 2" descr="https://pic3.zhimg.com/80/v2-b4c3eb5f007de42d4fdd8bdebff8cf96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956" y="3698241"/>
            <a:ext cx="5033725" cy="282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6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83" y="362990"/>
            <a:ext cx="4973320" cy="711199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预处理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样本均衡处理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483" y="1074189"/>
            <a:ext cx="10515600" cy="4351338"/>
          </a:xfrm>
        </p:spPr>
        <p:txBody>
          <a:bodyPr/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采样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当各个样本类别数量差距较大时。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翻转。</a:t>
            </a:r>
            <a:endParaRPr lang="en-US" altLang="zh-CN" dirty="0"/>
          </a:p>
          <a:p>
            <a:r>
              <a:rPr lang="zh-CN" altLang="en-US" dirty="0" smtClean="0"/>
              <a:t>乱序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当样本分布有规律时。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50" y="4090578"/>
            <a:ext cx="5557148" cy="19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2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83" y="362990"/>
            <a:ext cx="4973320" cy="711199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预处理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边缘检测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44483" y="1074189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 smtClean="0"/>
                  <a:t>均值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将色值以周围像素均值代替。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高斯模糊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将色值以周围像素与高斯函数值的线性组合代替。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即构造了一个卷积核。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3" y="1074189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://www.ruanyifeng.com/blogimg/asset/201211/bg20121107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643" y="259424"/>
            <a:ext cx="3417917" cy="265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uanyifeng.com/blogimg/asset/201211/bg20121114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3" y="4122179"/>
            <a:ext cx="2947670" cy="211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ruanyifeng.com/blogimg/asset/201211/bg20121114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87" y="4122179"/>
            <a:ext cx="3081791" cy="211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ruanyifeng.com/blogimg/asset/201211/bg20121114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93" y="4122179"/>
            <a:ext cx="3029048" cy="21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6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83" y="362990"/>
            <a:ext cx="4973320" cy="711199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图像识别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483" y="1135149"/>
            <a:ext cx="7125449" cy="15918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以矩阵形式存储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单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通道灰度图，元素值介于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~255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，位深度为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通道彩图，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元素值介于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0~255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位深度为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944173" y="2726979"/>
            <a:ext cx="4036747" cy="3764374"/>
            <a:chOff x="5877373" y="2726979"/>
            <a:chExt cx="4036747" cy="376437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5561" y="2726980"/>
              <a:ext cx="1505955" cy="150595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6944" y="2726979"/>
              <a:ext cx="1481795" cy="150595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5561" y="4607925"/>
              <a:ext cx="1505955" cy="151409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6944" y="4607925"/>
              <a:ext cx="1514096" cy="1514096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882258" y="4238593"/>
              <a:ext cx="1792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R:0~255,G:0,B:0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21561" y="4232934"/>
              <a:ext cx="1792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R:0,G:</a:t>
              </a:r>
              <a:r>
                <a:rPr lang="en-US" altLang="zh-CN" dirty="0"/>
                <a:t>0~255</a:t>
              </a:r>
              <a:r>
                <a:rPr lang="en-US" altLang="zh-CN" dirty="0" smtClean="0"/>
                <a:t>,B:0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77373" y="6122021"/>
              <a:ext cx="1792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R:0,G:0,B:</a:t>
              </a:r>
              <a:r>
                <a:rPr lang="en-US" altLang="zh-CN" dirty="0"/>
                <a:t>0~255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330695" y="2726979"/>
            <a:ext cx="3400896" cy="3764374"/>
            <a:chOff x="544483" y="2726979"/>
            <a:chExt cx="3400896" cy="3764374"/>
          </a:xfrm>
        </p:grpSpPr>
        <p:pic>
          <p:nvPicPr>
            <p:cNvPr id="5" name="Picture 2" descr="https://pic3.zhimg.com/80/v2-e9471074ffb5c85a14a2d6fe4270d6b2_hd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483" y="2726979"/>
              <a:ext cx="3400896" cy="3395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/>
            <p:cNvSpPr txBox="1"/>
            <p:nvPr/>
          </p:nvSpPr>
          <p:spPr>
            <a:xfrm>
              <a:off x="1348651" y="6122021"/>
              <a:ext cx="1792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Gray:0~255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17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83" y="362990"/>
            <a:ext cx="4973320" cy="711199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卷积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2294" y="1203931"/>
            <a:ext cx="4062586" cy="3226666"/>
          </a:xfrm>
        </p:spPr>
        <p:txBody>
          <a:bodyPr/>
          <a:lstStyle/>
          <a:p>
            <a:r>
              <a:rPr lang="zh-CN" altLang="en-US" dirty="0" smtClean="0"/>
              <a:t>从左至右，从上到下。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提取特征。</a:t>
            </a:r>
            <a:endParaRPr lang="en-US" altLang="zh-CN" dirty="0" smtClean="0"/>
          </a:p>
          <a:p>
            <a:r>
              <a:rPr lang="zh-CN" altLang="en-US" dirty="0" smtClean="0"/>
              <a:t>缩小尺寸。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240" y="362990"/>
            <a:ext cx="7583949" cy="3486150"/>
          </a:xfrm>
          <a:prstGeom prst="rect">
            <a:avLst/>
          </a:prstGeom>
        </p:spPr>
      </p:pic>
      <p:pic>
        <p:nvPicPr>
          <p:cNvPr id="2050" name="Picture 2" descr="https://pic2.zhimg.com/v2-5a8235754cd0ae57f475683ed6cba2b5_b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3849140"/>
            <a:ext cx="6997454" cy="277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2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内容占位符 2"/>
          <p:cNvSpPr txBox="1">
            <a:spLocks/>
          </p:cNvSpPr>
          <p:nvPr/>
        </p:nvSpPr>
        <p:spPr>
          <a:xfrm>
            <a:off x="838200" y="1372496"/>
            <a:ext cx="10984992" cy="77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彩图的卷积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2496312"/>
            <a:ext cx="2048255" cy="3320958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2736" y="2496312"/>
            <a:ext cx="7494367" cy="3528597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4483" y="362990"/>
            <a:ext cx="4973320" cy="711199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卷积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1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内容占位符 2"/>
          <p:cNvSpPr txBox="1">
            <a:spLocks/>
          </p:cNvSpPr>
          <p:nvPr/>
        </p:nvSpPr>
        <p:spPr>
          <a:xfrm>
            <a:off x="838200" y="1372496"/>
            <a:ext cx="10984992" cy="77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多卷积核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提取多个特征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979" y="1999361"/>
            <a:ext cx="8293433" cy="43513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44483" y="362990"/>
            <a:ext cx="4973320" cy="711199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卷积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9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83" y="362990"/>
            <a:ext cx="4973320" cy="711199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卷积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382815"/>
              </p:ext>
            </p:extLst>
          </p:nvPr>
        </p:nvGraphicFramePr>
        <p:xfrm>
          <a:off x="48737" y="1071418"/>
          <a:ext cx="6352064" cy="424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268720" y="715818"/>
                <a:ext cx="578310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二阶差分对变化敏感。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记二维图像函数</a:t>
                </a:r>
                <a:r>
                  <a:rPr lang="en-US" altLang="zh-CN" dirty="0" smtClean="0"/>
                  <a:t>f(</a:t>
                </a:r>
                <a:r>
                  <a:rPr lang="en-US" altLang="zh-CN" dirty="0" err="1" smtClean="0"/>
                  <a:t>x,y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则其在各自分量上的一阶差分：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二</a:t>
                </a:r>
                <a:r>
                  <a:rPr lang="zh-CN" altLang="en-US" dirty="0" smtClean="0"/>
                  <a:t>阶差分：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又</a:t>
                </a:r>
                <a:r>
                  <a:rPr lang="en-US" altLang="zh-CN" dirty="0" err="1" smtClean="0"/>
                  <a:t>x,y</a:t>
                </a:r>
                <a:r>
                  <a:rPr lang="zh-CN" altLang="en-US" dirty="0" smtClean="0"/>
                  <a:t>无关，综上可知：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−1;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	</a:t>
                </a:r>
              </a:p>
              <a:p>
                <a:r>
                  <a:rPr lang="en-US" altLang="zh-CN" dirty="0" smtClean="0"/>
                  <a:t>	   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20" y="715818"/>
                <a:ext cx="5783103" cy="4524315"/>
              </a:xfrm>
              <a:prstGeom prst="rect">
                <a:avLst/>
              </a:prstGeom>
              <a:blipFill>
                <a:blip r:embed="rId3"/>
                <a:stretch>
                  <a:fillRect l="-843" t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248316"/>
              </p:ext>
            </p:extLst>
          </p:nvPr>
        </p:nvGraphicFramePr>
        <p:xfrm>
          <a:off x="8260079" y="4432858"/>
          <a:ext cx="1374342" cy="1319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114">
                  <a:extLst>
                    <a:ext uri="{9D8B030D-6E8A-4147-A177-3AD203B41FA5}">
                      <a16:colId xmlns:a16="http://schemas.microsoft.com/office/drawing/2014/main" val="930712636"/>
                    </a:ext>
                  </a:extLst>
                </a:gridCol>
                <a:gridCol w="458114">
                  <a:extLst>
                    <a:ext uri="{9D8B030D-6E8A-4147-A177-3AD203B41FA5}">
                      <a16:colId xmlns:a16="http://schemas.microsoft.com/office/drawing/2014/main" val="1823057349"/>
                    </a:ext>
                  </a:extLst>
                </a:gridCol>
                <a:gridCol w="458114">
                  <a:extLst>
                    <a:ext uri="{9D8B030D-6E8A-4147-A177-3AD203B41FA5}">
                      <a16:colId xmlns:a16="http://schemas.microsoft.com/office/drawing/2014/main" val="781232137"/>
                    </a:ext>
                  </a:extLst>
                </a:gridCol>
              </a:tblGrid>
              <a:tr h="439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024705"/>
                  </a:ext>
                </a:extLst>
              </a:tr>
              <a:tr h="439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695463"/>
                  </a:ext>
                </a:extLst>
              </a:tr>
              <a:tr h="439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359502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4965342" y="6488668"/>
            <a:ext cx="7226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更多卷积作用：https</a:t>
            </a:r>
            <a:r>
              <a:rPr lang="zh-CN" altLang="en-US" dirty="0"/>
              <a:t>://blog.csdn.net/zouxy09/article/details/49080029</a:t>
            </a:r>
          </a:p>
        </p:txBody>
      </p:sp>
    </p:spTree>
    <p:extLst>
      <p:ext uri="{BB962C8B-B14F-4D97-AF65-F5344CB8AC3E}">
        <p14:creationId xmlns:p14="http://schemas.microsoft.com/office/powerpoint/2010/main" val="36790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83" y="362990"/>
            <a:ext cx="4973320" cy="711199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卷积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483" y="11652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步长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(stride)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卷积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核一次移动几格。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髙步长可以进一步压缩图像。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(padding):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扩充图像边界，在图像四周增加新值。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不想压缩图像时可以扩充边界。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pic4.zhimg.com/v2-2d5ce7b1af041dab1b4019cc2776b71b_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3" y="3340894"/>
            <a:ext cx="5204121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2.zhimg.com/v2-19f50c58341de1d5c4700972a718b8e1_b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08" y="3394869"/>
            <a:ext cx="39909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651760" y="5471994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Stride =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8800" y="5471994"/>
            <a:ext cx="260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 = same padding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83" y="362990"/>
            <a:ext cx="4973320" cy="711199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483" y="1276984"/>
            <a:ext cx="8335357" cy="232647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卷积神经网络一般包括：</a:t>
            </a:r>
            <a:endParaRPr lang="en-US" altLang="zh-CN" dirty="0" smtClean="0"/>
          </a:p>
          <a:p>
            <a:pPr lvl="1"/>
            <a:r>
              <a:rPr lang="zh-CN" altLang="en-US" dirty="0"/>
              <a:t>卷积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采样层</a:t>
            </a:r>
            <a:endParaRPr lang="en-US" altLang="zh-CN" dirty="0" smtClean="0"/>
          </a:p>
          <a:p>
            <a:pPr lvl="1"/>
            <a:r>
              <a:rPr lang="zh-CN" altLang="en-US" dirty="0"/>
              <a:t>全</a:t>
            </a:r>
            <a:r>
              <a:rPr lang="zh-CN" altLang="en-US" dirty="0" smtClean="0"/>
              <a:t>连接层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输出层</a:t>
            </a:r>
            <a:endParaRPr lang="zh-CN" altLang="en-US" dirty="0"/>
          </a:p>
        </p:txBody>
      </p:sp>
      <p:pic>
        <p:nvPicPr>
          <p:cNvPr id="6146" name="Picture 2" descr="CNNå¥é¨è®²è§£ï¼å¦ä½çè§£å·ç§¯ç¥ç»ç½ç»çç»æï¼Structureï¼ï¼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2329874"/>
            <a:ext cx="7334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83" y="362990"/>
            <a:ext cx="4973320" cy="711199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网络介绍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卷积层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546610"/>
              </p:ext>
            </p:extLst>
          </p:nvPr>
        </p:nvGraphicFramePr>
        <p:xfrm>
          <a:off x="610107" y="1287222"/>
          <a:ext cx="1967248" cy="1892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812">
                  <a:extLst>
                    <a:ext uri="{9D8B030D-6E8A-4147-A177-3AD203B41FA5}">
                      <a16:colId xmlns:a16="http://schemas.microsoft.com/office/drawing/2014/main" val="930712636"/>
                    </a:ext>
                  </a:extLst>
                </a:gridCol>
                <a:gridCol w="491812">
                  <a:extLst>
                    <a:ext uri="{9D8B030D-6E8A-4147-A177-3AD203B41FA5}">
                      <a16:colId xmlns:a16="http://schemas.microsoft.com/office/drawing/2014/main" val="1823057349"/>
                    </a:ext>
                  </a:extLst>
                </a:gridCol>
                <a:gridCol w="491812">
                  <a:extLst>
                    <a:ext uri="{9D8B030D-6E8A-4147-A177-3AD203B41FA5}">
                      <a16:colId xmlns:a16="http://schemas.microsoft.com/office/drawing/2014/main" val="781232137"/>
                    </a:ext>
                  </a:extLst>
                </a:gridCol>
                <a:gridCol w="491812">
                  <a:extLst>
                    <a:ext uri="{9D8B030D-6E8A-4147-A177-3AD203B41FA5}">
                      <a16:colId xmlns:a16="http://schemas.microsoft.com/office/drawing/2014/main" val="4075523866"/>
                    </a:ext>
                  </a:extLst>
                </a:gridCol>
              </a:tblGrid>
              <a:tr h="473234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11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24705"/>
                  </a:ext>
                </a:extLst>
              </a:tr>
              <a:tr h="473234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695463"/>
                  </a:ext>
                </a:extLst>
              </a:tr>
              <a:tr h="473234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59502"/>
                  </a:ext>
                </a:extLst>
              </a:tr>
              <a:tr h="473234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baseline="-25000" dirty="0" smtClean="0"/>
                        <a:t>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64885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834108"/>
              </p:ext>
            </p:extLst>
          </p:nvPr>
        </p:nvGraphicFramePr>
        <p:xfrm>
          <a:off x="3107496" y="1530518"/>
          <a:ext cx="1599246" cy="1406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082">
                  <a:extLst>
                    <a:ext uri="{9D8B030D-6E8A-4147-A177-3AD203B41FA5}">
                      <a16:colId xmlns:a16="http://schemas.microsoft.com/office/drawing/2014/main" val="1823057349"/>
                    </a:ext>
                  </a:extLst>
                </a:gridCol>
                <a:gridCol w="533082">
                  <a:extLst>
                    <a:ext uri="{9D8B030D-6E8A-4147-A177-3AD203B41FA5}">
                      <a16:colId xmlns:a16="http://schemas.microsoft.com/office/drawing/2014/main" val="781232137"/>
                    </a:ext>
                  </a:extLst>
                </a:gridCol>
                <a:gridCol w="533082">
                  <a:extLst>
                    <a:ext uri="{9D8B030D-6E8A-4147-A177-3AD203B41FA5}">
                      <a16:colId xmlns:a16="http://schemas.microsoft.com/office/drawing/2014/main" val="4075523866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w</a:t>
                      </a:r>
                      <a:r>
                        <a:rPr lang="en-US" altLang="zh-CN" baseline="-25000" dirty="0" smtClean="0"/>
                        <a:t>11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w</a:t>
                      </a:r>
                      <a:r>
                        <a:rPr lang="en-US" altLang="zh-CN" baseline="-25000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w</a:t>
                      </a:r>
                      <a:r>
                        <a:rPr lang="en-US" altLang="zh-CN" baseline="-25000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695463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w</a:t>
                      </a:r>
                      <a:r>
                        <a:rPr lang="en-US" altLang="zh-CN" baseline="-25000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w</a:t>
                      </a:r>
                      <a:r>
                        <a:rPr lang="en-US" altLang="zh-CN" baseline="-25000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w</a:t>
                      </a:r>
                      <a:r>
                        <a:rPr lang="en-US" altLang="zh-CN" baseline="-25000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59502"/>
                  </a:ext>
                </a:extLst>
              </a:tr>
              <a:tr h="451146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w</a:t>
                      </a:r>
                      <a:r>
                        <a:rPr lang="en-US" altLang="zh-CN" baseline="-25000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w</a:t>
                      </a:r>
                      <a:r>
                        <a:rPr lang="en-US" altLang="zh-CN" baseline="-2500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w</a:t>
                      </a:r>
                      <a:r>
                        <a:rPr lang="en-US" altLang="zh-CN" baseline="-25000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64885"/>
                  </a:ext>
                </a:extLst>
              </a:tr>
            </a:tbl>
          </a:graphicData>
        </a:graphic>
      </p:graphicFrame>
      <p:sp>
        <p:nvSpPr>
          <p:cNvPr id="6" name="流程图: 接点 5"/>
          <p:cNvSpPr/>
          <p:nvPr/>
        </p:nvSpPr>
        <p:spPr>
          <a:xfrm>
            <a:off x="2195385" y="5866316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12</a:t>
            </a:r>
            <a:endParaRPr lang="zh-CN" altLang="en-US" sz="1100" dirty="0"/>
          </a:p>
        </p:txBody>
      </p:sp>
      <p:sp>
        <p:nvSpPr>
          <p:cNvPr id="7" name="流程图: 接点 6"/>
          <p:cNvSpPr/>
          <p:nvPr/>
        </p:nvSpPr>
        <p:spPr>
          <a:xfrm>
            <a:off x="2804985" y="5866314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13</a:t>
            </a:r>
            <a:endParaRPr lang="zh-CN" altLang="en-US" sz="1000" dirty="0"/>
          </a:p>
        </p:txBody>
      </p:sp>
      <p:sp>
        <p:nvSpPr>
          <p:cNvPr id="14" name="流程图: 接点 13"/>
          <p:cNvSpPr/>
          <p:nvPr/>
        </p:nvSpPr>
        <p:spPr>
          <a:xfrm>
            <a:off x="1587038" y="5866314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流程图: 接点 27"/>
          <p:cNvSpPr/>
          <p:nvPr/>
        </p:nvSpPr>
        <p:spPr>
          <a:xfrm>
            <a:off x="2397760" y="4003641"/>
            <a:ext cx="584331" cy="58331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11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31" name="流程图: 接点 30"/>
          <p:cNvSpPr/>
          <p:nvPr/>
        </p:nvSpPr>
        <p:spPr>
          <a:xfrm>
            <a:off x="9620783" y="4003639"/>
            <a:ext cx="578143" cy="58331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22</a:t>
            </a:r>
            <a:endParaRPr lang="zh-CN" altLang="en-US" sz="1400" dirty="0"/>
          </a:p>
        </p:txBody>
      </p:sp>
      <p:sp>
        <p:nvSpPr>
          <p:cNvPr id="35" name="流程图: 接点 34"/>
          <p:cNvSpPr/>
          <p:nvPr/>
        </p:nvSpPr>
        <p:spPr>
          <a:xfrm>
            <a:off x="3413332" y="5866314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流程图: 接点 35"/>
          <p:cNvSpPr/>
          <p:nvPr/>
        </p:nvSpPr>
        <p:spPr>
          <a:xfrm>
            <a:off x="4630026" y="5866316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</a:t>
            </a:r>
            <a:r>
              <a:rPr lang="en-US" altLang="zh-CN" sz="1100" dirty="0" smtClean="0">
                <a:solidFill>
                  <a:schemeClr val="tx1"/>
                </a:solidFill>
              </a:rPr>
              <a:t>2</a:t>
            </a:r>
            <a:endParaRPr lang="zh-CN" altLang="en-US" sz="1100" dirty="0"/>
          </a:p>
        </p:txBody>
      </p:sp>
      <p:sp>
        <p:nvSpPr>
          <p:cNvPr id="37" name="流程图: 接点 36"/>
          <p:cNvSpPr/>
          <p:nvPr/>
        </p:nvSpPr>
        <p:spPr>
          <a:xfrm>
            <a:off x="5239626" y="5866314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2</a:t>
            </a:r>
            <a:r>
              <a:rPr lang="en-US" altLang="zh-CN" sz="1000" dirty="0" smtClean="0">
                <a:solidFill>
                  <a:schemeClr val="tx1"/>
                </a:solidFill>
              </a:rPr>
              <a:t>3</a:t>
            </a:r>
            <a:endParaRPr lang="zh-CN" altLang="en-US" sz="1000" dirty="0"/>
          </a:p>
        </p:txBody>
      </p:sp>
      <p:sp>
        <p:nvSpPr>
          <p:cNvPr id="38" name="流程图: 接点 37"/>
          <p:cNvSpPr/>
          <p:nvPr/>
        </p:nvSpPr>
        <p:spPr>
          <a:xfrm>
            <a:off x="4021679" y="5866314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2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流程图: 接点 38"/>
          <p:cNvSpPr/>
          <p:nvPr/>
        </p:nvSpPr>
        <p:spPr>
          <a:xfrm>
            <a:off x="5847973" y="5866314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2</a:t>
            </a:r>
            <a:r>
              <a:rPr lang="en-US" altLang="zh-CN" sz="1000" dirty="0" smtClean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流程图: 接点 39"/>
          <p:cNvSpPr/>
          <p:nvPr/>
        </p:nvSpPr>
        <p:spPr>
          <a:xfrm>
            <a:off x="7040787" y="5866316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</a:t>
            </a:r>
            <a:r>
              <a:rPr lang="en-US" altLang="zh-CN" sz="1100" dirty="0" smtClean="0">
                <a:solidFill>
                  <a:schemeClr val="tx1"/>
                </a:solidFill>
              </a:rPr>
              <a:t>2</a:t>
            </a:r>
            <a:endParaRPr lang="zh-CN" altLang="en-US" sz="1100" dirty="0"/>
          </a:p>
        </p:txBody>
      </p:sp>
      <p:sp>
        <p:nvSpPr>
          <p:cNvPr id="41" name="流程图: 接点 40"/>
          <p:cNvSpPr/>
          <p:nvPr/>
        </p:nvSpPr>
        <p:spPr>
          <a:xfrm>
            <a:off x="7650387" y="5866314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3</a:t>
            </a:r>
            <a:r>
              <a:rPr lang="en-US" altLang="zh-CN" sz="1000" dirty="0" smtClean="0">
                <a:solidFill>
                  <a:schemeClr val="tx1"/>
                </a:solidFill>
              </a:rPr>
              <a:t>3</a:t>
            </a:r>
            <a:endParaRPr lang="zh-CN" altLang="en-US" sz="1000" dirty="0"/>
          </a:p>
        </p:txBody>
      </p:sp>
      <p:sp>
        <p:nvSpPr>
          <p:cNvPr id="42" name="流程图: 接点 41"/>
          <p:cNvSpPr/>
          <p:nvPr/>
        </p:nvSpPr>
        <p:spPr>
          <a:xfrm>
            <a:off x="6432440" y="5866314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3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流程图: 接点 42"/>
          <p:cNvSpPr/>
          <p:nvPr/>
        </p:nvSpPr>
        <p:spPr>
          <a:xfrm>
            <a:off x="8258734" y="5866314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3</a:t>
            </a:r>
            <a:r>
              <a:rPr lang="en-US" altLang="zh-CN" sz="1000" dirty="0" smtClean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流程图: 接点 43"/>
          <p:cNvSpPr/>
          <p:nvPr/>
        </p:nvSpPr>
        <p:spPr>
          <a:xfrm>
            <a:off x="9500041" y="5866316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</a:t>
            </a:r>
            <a:r>
              <a:rPr lang="en-US" altLang="zh-CN" sz="1100" dirty="0" smtClean="0">
                <a:solidFill>
                  <a:schemeClr val="tx1"/>
                </a:solidFill>
              </a:rPr>
              <a:t>2</a:t>
            </a:r>
            <a:endParaRPr lang="zh-CN" altLang="en-US" sz="1100" dirty="0"/>
          </a:p>
        </p:txBody>
      </p:sp>
      <p:sp>
        <p:nvSpPr>
          <p:cNvPr id="45" name="流程图: 接点 44"/>
          <p:cNvSpPr/>
          <p:nvPr/>
        </p:nvSpPr>
        <p:spPr>
          <a:xfrm>
            <a:off x="10109641" y="5866314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4</a:t>
            </a:r>
            <a:r>
              <a:rPr lang="en-US" altLang="zh-CN" sz="1000" dirty="0" smtClean="0">
                <a:solidFill>
                  <a:schemeClr val="tx1"/>
                </a:solidFill>
              </a:rPr>
              <a:t>3</a:t>
            </a:r>
            <a:endParaRPr lang="zh-CN" altLang="en-US" sz="1000" dirty="0"/>
          </a:p>
        </p:txBody>
      </p:sp>
      <p:sp>
        <p:nvSpPr>
          <p:cNvPr id="46" name="流程图: 接点 45"/>
          <p:cNvSpPr/>
          <p:nvPr/>
        </p:nvSpPr>
        <p:spPr>
          <a:xfrm>
            <a:off x="8891694" y="5866314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4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流程图: 接点 46"/>
          <p:cNvSpPr/>
          <p:nvPr/>
        </p:nvSpPr>
        <p:spPr>
          <a:xfrm>
            <a:off x="10717988" y="5866314"/>
            <a:ext cx="468283" cy="4673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4</a:t>
            </a:r>
            <a:r>
              <a:rPr lang="en-US" altLang="zh-CN" sz="1000" dirty="0" smtClean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14" idx="0"/>
            <a:endCxn id="28" idx="4"/>
          </p:cNvCxnSpPr>
          <p:nvPr/>
        </p:nvCxnSpPr>
        <p:spPr>
          <a:xfrm flipV="1">
            <a:off x="1821180" y="4586956"/>
            <a:ext cx="868746" cy="1279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" idx="0"/>
            <a:endCxn id="28" idx="4"/>
          </p:cNvCxnSpPr>
          <p:nvPr/>
        </p:nvCxnSpPr>
        <p:spPr>
          <a:xfrm flipV="1">
            <a:off x="2429527" y="4586956"/>
            <a:ext cx="260399" cy="1279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0"/>
            <a:endCxn id="28" idx="4"/>
          </p:cNvCxnSpPr>
          <p:nvPr/>
        </p:nvCxnSpPr>
        <p:spPr>
          <a:xfrm flipH="1" flipV="1">
            <a:off x="2689926" y="4586956"/>
            <a:ext cx="349201" cy="1279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8" idx="0"/>
            <a:endCxn id="28" idx="4"/>
          </p:cNvCxnSpPr>
          <p:nvPr/>
        </p:nvCxnSpPr>
        <p:spPr>
          <a:xfrm flipH="1" flipV="1">
            <a:off x="2689926" y="4586956"/>
            <a:ext cx="1565895" cy="1279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6" idx="0"/>
            <a:endCxn id="28" idx="4"/>
          </p:cNvCxnSpPr>
          <p:nvPr/>
        </p:nvCxnSpPr>
        <p:spPr>
          <a:xfrm flipH="1" flipV="1">
            <a:off x="2689926" y="4586956"/>
            <a:ext cx="2174242" cy="1279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7" idx="0"/>
            <a:endCxn id="28" idx="4"/>
          </p:cNvCxnSpPr>
          <p:nvPr/>
        </p:nvCxnSpPr>
        <p:spPr>
          <a:xfrm flipH="1" flipV="1">
            <a:off x="2689926" y="4586956"/>
            <a:ext cx="2783842" cy="1279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2" idx="0"/>
            <a:endCxn id="28" idx="4"/>
          </p:cNvCxnSpPr>
          <p:nvPr/>
        </p:nvCxnSpPr>
        <p:spPr>
          <a:xfrm flipH="1" flipV="1">
            <a:off x="2689926" y="4586956"/>
            <a:ext cx="3976656" cy="1279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0" idx="0"/>
            <a:endCxn id="28" idx="4"/>
          </p:cNvCxnSpPr>
          <p:nvPr/>
        </p:nvCxnSpPr>
        <p:spPr>
          <a:xfrm flipH="1" flipV="1">
            <a:off x="2689926" y="4586956"/>
            <a:ext cx="4585003" cy="1279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1" idx="0"/>
            <a:endCxn id="28" idx="4"/>
          </p:cNvCxnSpPr>
          <p:nvPr/>
        </p:nvCxnSpPr>
        <p:spPr>
          <a:xfrm flipH="1" flipV="1">
            <a:off x="2689926" y="4586956"/>
            <a:ext cx="5194603" cy="1279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638112" y="5345504"/>
            <a:ext cx="50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11</a:t>
            </a:r>
            <a:endParaRPr lang="zh-CN" altLang="en-US" sz="1400" baseline="-25000" dirty="0"/>
          </a:p>
        </p:txBody>
      </p:sp>
      <p:sp>
        <p:nvSpPr>
          <p:cNvPr id="79" name="文本框 78"/>
          <p:cNvSpPr txBox="1"/>
          <p:nvPr/>
        </p:nvSpPr>
        <p:spPr>
          <a:xfrm>
            <a:off x="4608312" y="5467026"/>
            <a:ext cx="50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</a:t>
            </a:r>
            <a:r>
              <a:rPr lang="en-US" altLang="zh-CN" sz="1400" baseline="-25000" dirty="0" smtClean="0"/>
              <a:t>23</a:t>
            </a:r>
            <a:endParaRPr lang="zh-CN" altLang="en-US" sz="1400" baseline="-25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2604834" y="5342601"/>
            <a:ext cx="50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</a:t>
            </a:r>
            <a:r>
              <a:rPr lang="en-US" altLang="zh-CN" sz="1400" baseline="-25000" dirty="0" smtClean="0"/>
              <a:t>13</a:t>
            </a:r>
            <a:endParaRPr lang="zh-CN" altLang="en-US" sz="1400" baseline="-25000" dirty="0"/>
          </a:p>
        </p:txBody>
      </p:sp>
      <p:sp>
        <p:nvSpPr>
          <p:cNvPr id="81" name="文本框 80"/>
          <p:cNvSpPr txBox="1"/>
          <p:nvPr/>
        </p:nvSpPr>
        <p:spPr>
          <a:xfrm>
            <a:off x="3527891" y="5404649"/>
            <a:ext cx="50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</a:t>
            </a:r>
            <a:r>
              <a:rPr lang="en-US" altLang="zh-CN" sz="1400" baseline="-25000" dirty="0" smtClean="0"/>
              <a:t>21</a:t>
            </a:r>
            <a:endParaRPr lang="zh-CN" altLang="en-US" sz="1400" baseline="-25000" dirty="0"/>
          </a:p>
        </p:txBody>
      </p:sp>
      <p:sp>
        <p:nvSpPr>
          <p:cNvPr id="82" name="文本框 81"/>
          <p:cNvSpPr txBox="1"/>
          <p:nvPr/>
        </p:nvSpPr>
        <p:spPr>
          <a:xfrm>
            <a:off x="4005340" y="5408643"/>
            <a:ext cx="50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</a:t>
            </a:r>
            <a:r>
              <a:rPr lang="en-US" altLang="zh-CN" sz="1400" baseline="-25000" dirty="0" smtClean="0"/>
              <a:t>22</a:t>
            </a:r>
            <a:endParaRPr lang="zh-CN" altLang="en-US" sz="1400" baseline="-25000" dirty="0"/>
          </a:p>
        </p:txBody>
      </p:sp>
      <p:sp>
        <p:nvSpPr>
          <p:cNvPr id="83" name="文本框 82"/>
          <p:cNvSpPr txBox="1"/>
          <p:nvPr/>
        </p:nvSpPr>
        <p:spPr>
          <a:xfrm>
            <a:off x="2135640" y="5342599"/>
            <a:ext cx="50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</a:t>
            </a:r>
            <a:r>
              <a:rPr lang="en-US" altLang="zh-CN" sz="1400" baseline="-25000" dirty="0" smtClean="0"/>
              <a:t>12</a:t>
            </a:r>
            <a:endParaRPr lang="zh-CN" altLang="en-US" sz="1400" baseline="-25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5069571" y="5324314"/>
            <a:ext cx="50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</a:t>
            </a:r>
            <a:r>
              <a:rPr lang="en-US" altLang="zh-CN" sz="1400" baseline="-25000" dirty="0" smtClean="0"/>
              <a:t>31</a:t>
            </a:r>
            <a:endParaRPr lang="zh-CN" altLang="en-US" sz="1400" baseline="-25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5444904" y="5254754"/>
            <a:ext cx="50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</a:t>
            </a:r>
            <a:r>
              <a:rPr lang="en-US" altLang="zh-CN" sz="1400" baseline="-25000" dirty="0" smtClean="0"/>
              <a:t>32</a:t>
            </a:r>
            <a:endParaRPr lang="zh-CN" altLang="en-US" sz="1400" baseline="-25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5610122" y="5037836"/>
            <a:ext cx="50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</a:t>
            </a:r>
            <a:r>
              <a:rPr lang="en-US" altLang="zh-CN" sz="1400" baseline="-25000" dirty="0" smtClean="0"/>
              <a:t>33</a:t>
            </a:r>
            <a:endParaRPr lang="zh-CN" altLang="en-US" sz="1400" baseline="-25000" dirty="0"/>
          </a:p>
        </p:txBody>
      </p:sp>
      <p:cxnSp>
        <p:nvCxnSpPr>
          <p:cNvPr id="89" name="直接箭头连接符 88"/>
          <p:cNvCxnSpPr>
            <a:stCxn id="47" idx="0"/>
            <a:endCxn id="31" idx="4"/>
          </p:cNvCxnSpPr>
          <p:nvPr/>
        </p:nvCxnSpPr>
        <p:spPr>
          <a:xfrm flipH="1" flipV="1">
            <a:off x="9909855" y="4586956"/>
            <a:ext cx="1042275" cy="127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45" idx="0"/>
            <a:endCxn id="31" idx="4"/>
          </p:cNvCxnSpPr>
          <p:nvPr/>
        </p:nvCxnSpPr>
        <p:spPr>
          <a:xfrm flipH="1" flipV="1">
            <a:off x="9909855" y="4586956"/>
            <a:ext cx="433928" cy="127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44" idx="0"/>
            <a:endCxn id="31" idx="4"/>
          </p:cNvCxnSpPr>
          <p:nvPr/>
        </p:nvCxnSpPr>
        <p:spPr>
          <a:xfrm flipV="1">
            <a:off x="9734183" y="4586956"/>
            <a:ext cx="175672" cy="1279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3" idx="0"/>
            <a:endCxn id="31" idx="4"/>
          </p:cNvCxnSpPr>
          <p:nvPr/>
        </p:nvCxnSpPr>
        <p:spPr>
          <a:xfrm flipV="1">
            <a:off x="8492876" y="4586956"/>
            <a:ext cx="1416979" cy="127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41" idx="0"/>
            <a:endCxn id="31" idx="4"/>
          </p:cNvCxnSpPr>
          <p:nvPr/>
        </p:nvCxnSpPr>
        <p:spPr>
          <a:xfrm flipV="1">
            <a:off x="7884529" y="4586956"/>
            <a:ext cx="2025326" cy="127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40" idx="0"/>
            <a:endCxn id="31" idx="4"/>
          </p:cNvCxnSpPr>
          <p:nvPr/>
        </p:nvCxnSpPr>
        <p:spPr>
          <a:xfrm flipV="1">
            <a:off x="7274929" y="4586956"/>
            <a:ext cx="2634926" cy="1279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39" idx="0"/>
            <a:endCxn id="31" idx="4"/>
          </p:cNvCxnSpPr>
          <p:nvPr/>
        </p:nvCxnSpPr>
        <p:spPr>
          <a:xfrm flipV="1">
            <a:off x="6082115" y="4586956"/>
            <a:ext cx="3827740" cy="127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37" idx="0"/>
            <a:endCxn id="31" idx="4"/>
          </p:cNvCxnSpPr>
          <p:nvPr/>
        </p:nvCxnSpPr>
        <p:spPr>
          <a:xfrm flipV="1">
            <a:off x="5473768" y="4586956"/>
            <a:ext cx="4436087" cy="127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36" idx="0"/>
            <a:endCxn id="31" idx="4"/>
          </p:cNvCxnSpPr>
          <p:nvPr/>
        </p:nvCxnSpPr>
        <p:spPr>
          <a:xfrm flipV="1">
            <a:off x="4864168" y="4586956"/>
            <a:ext cx="5045687" cy="1279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6191171" y="4705588"/>
            <a:ext cx="69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graphicFrame>
        <p:nvGraphicFramePr>
          <p:cNvPr id="12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990736"/>
              </p:ext>
            </p:extLst>
          </p:nvPr>
        </p:nvGraphicFramePr>
        <p:xfrm>
          <a:off x="5236883" y="1756091"/>
          <a:ext cx="1066164" cy="95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082">
                  <a:extLst>
                    <a:ext uri="{9D8B030D-6E8A-4147-A177-3AD203B41FA5}">
                      <a16:colId xmlns:a16="http://schemas.microsoft.com/office/drawing/2014/main" val="1823057349"/>
                    </a:ext>
                  </a:extLst>
                </a:gridCol>
                <a:gridCol w="533082">
                  <a:extLst>
                    <a:ext uri="{9D8B030D-6E8A-4147-A177-3AD203B41FA5}">
                      <a16:colId xmlns:a16="http://schemas.microsoft.com/office/drawing/2014/main" val="781232137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b</a:t>
                      </a:r>
                      <a:r>
                        <a:rPr lang="en-US" altLang="zh-CN" baseline="-25000" dirty="0" smtClean="0"/>
                        <a:t>11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b</a:t>
                      </a:r>
                      <a:r>
                        <a:rPr lang="en-US" altLang="zh-CN" baseline="-25000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695463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b</a:t>
                      </a:r>
                      <a:r>
                        <a:rPr lang="en-US" altLang="zh-CN" baseline="-25000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b</a:t>
                      </a:r>
                      <a:r>
                        <a:rPr lang="en-US" altLang="zh-CN" baseline="-25000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59502"/>
                  </a:ext>
                </a:extLst>
              </a:tr>
            </a:tbl>
          </a:graphicData>
        </a:graphic>
      </p:graphicFrame>
      <p:sp>
        <p:nvSpPr>
          <p:cNvPr id="130" name="流程图: 接点 129"/>
          <p:cNvSpPr/>
          <p:nvPr/>
        </p:nvSpPr>
        <p:spPr>
          <a:xfrm>
            <a:off x="4826435" y="4003641"/>
            <a:ext cx="584331" cy="58331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12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31" name="流程图: 接点 130"/>
          <p:cNvSpPr/>
          <p:nvPr/>
        </p:nvSpPr>
        <p:spPr>
          <a:xfrm>
            <a:off x="7255110" y="4003639"/>
            <a:ext cx="584331" cy="58331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</a:t>
            </a:r>
            <a:r>
              <a:rPr lang="en-US" altLang="zh-CN" sz="14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684813" y="2019322"/>
            <a:ext cx="69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*</a:t>
            </a:r>
            <a:endParaRPr lang="zh-CN" altLang="en-US" sz="2400" b="1" dirty="0"/>
          </a:p>
        </p:txBody>
      </p:sp>
      <p:sp>
        <p:nvSpPr>
          <p:cNvPr id="144" name="文本框 143"/>
          <p:cNvSpPr txBox="1"/>
          <p:nvPr/>
        </p:nvSpPr>
        <p:spPr>
          <a:xfrm>
            <a:off x="4768122" y="2019321"/>
            <a:ext cx="69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/>
              <p:cNvSpPr txBox="1"/>
              <p:nvPr/>
            </p:nvSpPr>
            <p:spPr>
              <a:xfrm>
                <a:off x="6432440" y="987457"/>
                <a:ext cx="5811821" cy="31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/>
                  <a:t>有多个卷积核，提取不同特征。</a:t>
                </a:r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W</a:t>
                </a:r>
                <a:r>
                  <a:rPr lang="zh-CN" altLang="en-US" sz="2400" dirty="0" smtClean="0"/>
                  <a:t>是需要学习的权值。</a:t>
                </a:r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Stride</a:t>
                </a:r>
                <a:r>
                  <a:rPr lang="zh-CN" altLang="en-US" sz="2400" dirty="0"/>
                  <a:t>，</a:t>
                </a:r>
                <a:r>
                  <a:rPr lang="en-US" altLang="zh-CN" sz="2400" dirty="0" smtClean="0"/>
                  <a:t>padding</a:t>
                </a:r>
                <a:r>
                  <a:rPr lang="zh-CN" altLang="en-US" sz="2400" dirty="0" smtClean="0"/>
                  <a:t>是需要指定的超参数。</a:t>
                </a:r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/>
                  <a:t>同一个卷积核权值共享，减少参数数量。</a:t>
                </a:r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/>
                  <a:t>激活函数</a:t>
                </a:r>
                <a:r>
                  <a:rPr lang="en-US" altLang="zh-CN" sz="2400" dirty="0" err="1" smtClean="0"/>
                  <a:t>ReLU</a:t>
                </a:r>
                <a:r>
                  <a:rPr lang="en-US" altLang="zh-CN" sz="2400" dirty="0"/>
                  <a:t>(</a:t>
                </a:r>
                <a:r>
                  <a:rPr lang="en-US" altLang="zh-CN" sz="2400" dirty="0" smtClean="0"/>
                  <a:t>Rectified Linear Unit):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440" y="987457"/>
                <a:ext cx="5811821" cy="3132139"/>
              </a:xfrm>
              <a:prstGeom prst="rect">
                <a:avLst/>
              </a:prstGeom>
              <a:blipFill>
                <a:blip r:embed="rId2"/>
                <a:stretch>
                  <a:fillRect l="-1363" t="-1362" r="-4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839</Words>
  <Application>Microsoft Office PowerPoint</Application>
  <PresentationFormat>宽屏</PresentationFormat>
  <Paragraphs>282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黑体</vt:lpstr>
      <vt:lpstr>宋体</vt:lpstr>
      <vt:lpstr>Arial</vt:lpstr>
      <vt:lpstr>Cambria Math</vt:lpstr>
      <vt:lpstr>Times New Roman</vt:lpstr>
      <vt:lpstr>Office 主题​​</vt:lpstr>
      <vt:lpstr>卷积神经神经网络</vt:lpstr>
      <vt:lpstr>一.图像识别</vt:lpstr>
      <vt:lpstr>二.卷积</vt:lpstr>
      <vt:lpstr>二.卷积</vt:lpstr>
      <vt:lpstr>二.卷积</vt:lpstr>
      <vt:lpstr>二.卷积</vt:lpstr>
      <vt:lpstr>二.卷积</vt:lpstr>
      <vt:lpstr>三.网络介绍</vt:lpstr>
      <vt:lpstr>三.网络介绍——卷积层</vt:lpstr>
      <vt:lpstr>三.网络介绍——采样层</vt:lpstr>
      <vt:lpstr>三.网络介绍——全连接层（ fully connected layer ）</vt:lpstr>
      <vt:lpstr>三.网络介绍——输出层</vt:lpstr>
      <vt:lpstr>三.网络介绍——网络实例</vt:lpstr>
      <vt:lpstr>四.权值更新、过拟合、模型评价</vt:lpstr>
      <vt:lpstr>五.预处理——图像标准化</vt:lpstr>
      <vt:lpstr>五.预处理——样本均衡处理</vt:lpstr>
      <vt:lpstr>五.预处理——边缘检测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开浪</dc:creator>
  <cp:lastModifiedBy>黄 开浪</cp:lastModifiedBy>
  <cp:revision>58</cp:revision>
  <dcterms:created xsi:type="dcterms:W3CDTF">2018-09-30T03:31:36Z</dcterms:created>
  <dcterms:modified xsi:type="dcterms:W3CDTF">2018-12-19T07:45:55Z</dcterms:modified>
</cp:coreProperties>
</file>