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8" r:id="rId5"/>
    <p:sldId id="269" r:id="rId6"/>
    <p:sldId id="270" r:id="rId7"/>
    <p:sldId id="271" r:id="rId8"/>
    <p:sldId id="27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6"/>
  </p:normalViewPr>
  <p:slideViewPr>
    <p:cSldViewPr snapToGrid="0" snapToObjects="1">
      <p:cViewPr varScale="1">
        <p:scale>
          <a:sx n="89" d="100"/>
          <a:sy n="89"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B6731-662A-404C-8537-ADD4DBD1B6E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A8A880-F79A-6047-BD2C-F9E402C82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A07CA78-A37D-3A42-8428-BCA0F9B2A198}"/>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35DC91C4-68E5-7B47-BF73-47CE1387A87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DC759CB-B609-1243-8B67-4A85BADB3E2A}"/>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124255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A3908-6340-5D40-9FC8-822C9000C0C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C76401-E0EA-FB45-ADC5-364C54E0DED3}"/>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D99875E-1673-1A47-BC40-B99C4A9B7956}"/>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750F1801-7587-174B-A3F8-9F3C656F8E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1B39620-39FA-4442-848F-822F89128564}"/>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1947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2FA91B-9600-4D49-994C-72FBAAD4B49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B67B610-083B-E641-8B99-0496DCC3AD9E}"/>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08BC28E-ADBF-FA4D-8B70-9D7F1760400C}"/>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F64F3A18-5B90-6F46-B835-8B7EFC200B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F63846-B039-244F-913B-4505BEE98698}"/>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29154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BC7ED-9672-8A4F-A193-FCA97623F1F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E69D373-38A5-F941-AA60-DF95F647002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0656B3D-EDB0-5345-8DCF-281A88320785}"/>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354BB244-39CF-3B46-986B-7420D46708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814F62-282E-C241-B2AE-9DF7C0780F42}"/>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136744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73267-3207-9A45-9FC4-1843228A3D2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10A595-1B43-624A-A4FF-2E67C098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B04B96-9DA9-9E4C-AB06-720ED16B4DAC}"/>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05D85A2C-DF41-394D-8F42-BCBFC1BB55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1AACF61-5C31-E642-8A43-01DA967A3694}"/>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195937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7DB61-2FB6-0746-9C57-452BB39B6A2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4A3DA39-366D-2C42-8B1F-C37DEB99107A}"/>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974A1E1-1691-E345-80A5-3C57DE633D4B}"/>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08E33ED-9A6C-E14B-9EFD-C38460F1C0C5}"/>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6" name="页脚占位符 5">
            <a:extLst>
              <a:ext uri="{FF2B5EF4-FFF2-40B4-BE49-F238E27FC236}">
                <a16:creationId xmlns:a16="http://schemas.microsoft.com/office/drawing/2014/main" id="{D76881F2-BC22-C64B-8612-14EF2478892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25C1E08-3D60-9F4D-B57B-99FE31C5EF48}"/>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48682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EF49A-8674-D541-B87E-3BDB367CC07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780D1A0-6E8D-3C4C-A3C0-CB176AC10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BE93D55-960A-B340-BB03-1F54771AC7DD}"/>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3A4B2380-0E7D-F245-B9D8-E34F8158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D44BB1BE-7A20-3D42-9D76-10E485708692}"/>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731E2443-9D49-3B40-A3B2-C5A367E37E3B}"/>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8" name="页脚占位符 7">
            <a:extLst>
              <a:ext uri="{FF2B5EF4-FFF2-40B4-BE49-F238E27FC236}">
                <a16:creationId xmlns:a16="http://schemas.microsoft.com/office/drawing/2014/main" id="{5FDDCAC5-3EAC-0A49-8E96-5D4DE8A7585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C8BBC92-13ED-C746-A382-F9FE7E9887F4}"/>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378229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6F84B-B22E-1E41-91FD-72FB7A3F5E0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04C587F-8DEC-1F40-A24B-D2EDA74F4D03}"/>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4" name="页脚占位符 3">
            <a:extLst>
              <a:ext uri="{FF2B5EF4-FFF2-40B4-BE49-F238E27FC236}">
                <a16:creationId xmlns:a16="http://schemas.microsoft.com/office/drawing/2014/main" id="{C5824077-4BD3-DA48-A806-0CA147274EF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88B087E-2915-9842-8C0A-5B46D3A80022}"/>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18631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DE9497-8997-064A-A237-B845E394A9A4}"/>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3" name="页脚占位符 2">
            <a:extLst>
              <a:ext uri="{FF2B5EF4-FFF2-40B4-BE49-F238E27FC236}">
                <a16:creationId xmlns:a16="http://schemas.microsoft.com/office/drawing/2014/main" id="{18AD797F-79E4-694F-8D97-6BC1644079F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35191B8-71F4-7545-B8C5-CABE81EB16CB}"/>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275075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425BD-0C96-A742-8B5D-77207F79BD5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97688FD-0492-1E44-B02B-C3F2F257E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27FCF9-7D0E-8444-A7B1-882279605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82470D3-E69E-D643-BC5C-8A6802EA91A8}"/>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6" name="页脚占位符 5">
            <a:extLst>
              <a:ext uri="{FF2B5EF4-FFF2-40B4-BE49-F238E27FC236}">
                <a16:creationId xmlns:a16="http://schemas.microsoft.com/office/drawing/2014/main" id="{C9B2996E-9757-A140-AA38-995982C2D28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7E0314A-3FBC-824F-8DF1-E2A901BAF893}"/>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275449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03113-D052-A84D-9DAB-8A60EE4E27C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6BE2476-9A9F-5448-A33D-5357B74DB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BAF674-7131-BA4F-A031-9F754B13A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1D226A6-4192-0A45-ADA8-1E0CA96F9B0A}"/>
              </a:ext>
            </a:extLst>
          </p:cNvPr>
          <p:cNvSpPr>
            <a:spLocks noGrp="1"/>
          </p:cNvSpPr>
          <p:nvPr>
            <p:ph type="dt" sz="half" idx="10"/>
          </p:nvPr>
        </p:nvSpPr>
        <p:spPr/>
        <p:txBody>
          <a:bodyPr/>
          <a:lstStyle/>
          <a:p>
            <a:fld id="{40936AA4-E066-6246-9AEA-7ADE23712893}" type="datetimeFigureOut">
              <a:rPr kumimoji="1" lang="zh-CN" altLang="en-US" smtClean="0"/>
              <a:t>2018/12/9</a:t>
            </a:fld>
            <a:endParaRPr kumimoji="1" lang="zh-CN" altLang="en-US"/>
          </a:p>
        </p:txBody>
      </p:sp>
      <p:sp>
        <p:nvSpPr>
          <p:cNvPr id="6" name="页脚占位符 5">
            <a:extLst>
              <a:ext uri="{FF2B5EF4-FFF2-40B4-BE49-F238E27FC236}">
                <a16:creationId xmlns:a16="http://schemas.microsoft.com/office/drawing/2014/main" id="{EFC730CE-2617-E841-96A8-4110A8D3FE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391BD52-425D-5D4B-BC3F-06686E05AA1F}"/>
              </a:ext>
            </a:extLst>
          </p:cNvPr>
          <p:cNvSpPr>
            <a:spLocks noGrp="1"/>
          </p:cNvSpPr>
          <p:nvPr>
            <p:ph type="sldNum" sz="quarter" idx="12"/>
          </p:nvPr>
        </p:nvSpPr>
        <p:spPr/>
        <p:txBody>
          <a:body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261625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8E5C3D-6679-0246-BA52-D0A696793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6B2E1F2-4022-6A45-9735-B22BDF5F0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2F47B7D-083B-B547-84C6-8778F4903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36AA4-E066-6246-9AEA-7ADE23712893}" type="datetimeFigureOut">
              <a:rPr kumimoji="1" lang="zh-CN" altLang="en-US" smtClean="0"/>
              <a:t>2018/12/9</a:t>
            </a:fld>
            <a:endParaRPr kumimoji="1" lang="zh-CN" altLang="en-US"/>
          </a:p>
        </p:txBody>
      </p:sp>
      <p:sp>
        <p:nvSpPr>
          <p:cNvPr id="5" name="页脚占位符 4">
            <a:extLst>
              <a:ext uri="{FF2B5EF4-FFF2-40B4-BE49-F238E27FC236}">
                <a16:creationId xmlns:a16="http://schemas.microsoft.com/office/drawing/2014/main" id="{C7C97DA3-F7AA-3F49-8E0B-2837E4D68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D946B62-B3F5-924C-BF6C-5B22812A3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E616-CA0B-5849-9F96-3BA94247E7AB}" type="slidenum">
              <a:rPr kumimoji="1" lang="zh-CN" altLang="en-US" smtClean="0"/>
              <a:t>‹#›</a:t>
            </a:fld>
            <a:endParaRPr kumimoji="1" lang="zh-CN" altLang="en-US"/>
          </a:p>
        </p:txBody>
      </p:sp>
    </p:spTree>
    <p:extLst>
      <p:ext uri="{BB962C8B-B14F-4D97-AF65-F5344CB8AC3E}">
        <p14:creationId xmlns:p14="http://schemas.microsoft.com/office/powerpoint/2010/main" val="2642076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izardforcel.gitbooks.io/dm-algo-top10/content/svm.html" TargetMode="External"/><Relationship Id="rId2" Type="http://schemas.openxmlformats.org/officeDocument/2006/relationships/hyperlink" Target="https://zhuanlan.zhihu.com/p/31886934" TargetMode="External"/><Relationship Id="rId1" Type="http://schemas.openxmlformats.org/officeDocument/2006/relationships/slideLayout" Target="../slideLayouts/slideLayout2.xml"/><Relationship Id="rId5" Type="http://schemas.openxmlformats.org/officeDocument/2006/relationships/hyperlink" Target="http://www.stardustsky.net/index.php/post/53.html" TargetMode="External"/><Relationship Id="rId4" Type="http://schemas.openxmlformats.org/officeDocument/2006/relationships/hyperlink" Target="https://blog.csdn.net/batuwuhanpei/article/details/52354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F4E81-9806-724C-87D1-9EA62C15409D}"/>
              </a:ext>
            </a:extLst>
          </p:cNvPr>
          <p:cNvSpPr>
            <a:spLocks noGrp="1"/>
          </p:cNvSpPr>
          <p:nvPr>
            <p:ph type="ctrTitle"/>
          </p:nvPr>
        </p:nvSpPr>
        <p:spPr/>
        <p:txBody>
          <a:bodyPr/>
          <a:lstStyle/>
          <a:p>
            <a:r>
              <a:rPr kumimoji="1" lang="en-US" altLang="zh-CN" dirty="0"/>
              <a:t>SVM-</a:t>
            </a:r>
            <a:r>
              <a:rPr kumimoji="1" lang="zh-CN" altLang="en-US" dirty="0"/>
              <a:t>支持向量机</a:t>
            </a:r>
          </a:p>
        </p:txBody>
      </p:sp>
      <p:sp>
        <p:nvSpPr>
          <p:cNvPr id="3" name="副标题 2">
            <a:extLst>
              <a:ext uri="{FF2B5EF4-FFF2-40B4-BE49-F238E27FC236}">
                <a16:creationId xmlns:a16="http://schemas.microsoft.com/office/drawing/2014/main" id="{7D31B099-1F8D-1A44-8B81-D186622790C4}"/>
              </a:ext>
            </a:extLst>
          </p:cNvPr>
          <p:cNvSpPr>
            <a:spLocks noGrp="1"/>
          </p:cNvSpPr>
          <p:nvPr>
            <p:ph type="subTitle" idx="1"/>
          </p:nvPr>
        </p:nvSpPr>
        <p:spPr/>
        <p:txBody>
          <a:bodyPr/>
          <a:lstStyle/>
          <a:p>
            <a:r>
              <a:rPr kumimoji="1" lang="zh-CN" altLang="en-US" dirty="0"/>
              <a:t>王维国</a:t>
            </a:r>
            <a:endParaRPr kumimoji="1" lang="en-US" altLang="zh-CN" dirty="0"/>
          </a:p>
        </p:txBody>
      </p:sp>
    </p:spTree>
    <p:extLst>
      <p:ext uri="{BB962C8B-B14F-4D97-AF65-F5344CB8AC3E}">
        <p14:creationId xmlns:p14="http://schemas.microsoft.com/office/powerpoint/2010/main" val="262588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1275B-66D9-3644-8980-F7E309E85BDC}"/>
              </a:ext>
            </a:extLst>
          </p:cNvPr>
          <p:cNvSpPr>
            <a:spLocks noGrp="1"/>
          </p:cNvSpPr>
          <p:nvPr>
            <p:ph type="title"/>
          </p:nvPr>
        </p:nvSpPr>
        <p:spPr/>
        <p:txBody>
          <a:bodyPr/>
          <a:lstStyle/>
          <a:p>
            <a:r>
              <a:rPr lang="en-US" altLang="zh-CN" b="1" dirty="0"/>
              <a:t>SVM</a:t>
            </a:r>
            <a:r>
              <a:rPr lang="zh-CN" altLang="en-US" b="1" dirty="0"/>
              <a:t>算法原理</a:t>
            </a:r>
            <a:endParaRPr kumimoji="1" lang="zh-CN" altLang="en-US" dirty="0"/>
          </a:p>
        </p:txBody>
      </p:sp>
      <p:sp>
        <p:nvSpPr>
          <p:cNvPr id="3" name="内容占位符 2">
            <a:extLst>
              <a:ext uri="{FF2B5EF4-FFF2-40B4-BE49-F238E27FC236}">
                <a16:creationId xmlns:a16="http://schemas.microsoft.com/office/drawing/2014/main" id="{9FF07B6F-B8B3-4244-B086-DD3A9106464B}"/>
              </a:ext>
            </a:extLst>
          </p:cNvPr>
          <p:cNvSpPr>
            <a:spLocks noGrp="1"/>
          </p:cNvSpPr>
          <p:nvPr>
            <p:ph idx="1"/>
          </p:nvPr>
        </p:nvSpPr>
        <p:spPr/>
        <p:txBody>
          <a:bodyPr/>
          <a:lstStyle/>
          <a:p>
            <a:r>
              <a:rPr lang="en-US" altLang="zh-CN" dirty="0"/>
              <a:t>SVM</a:t>
            </a:r>
            <a:r>
              <a:rPr lang="zh-CN" altLang="en-US" dirty="0"/>
              <a:t>学习的基本想法是求解能够正确划分训练数据集并且几何间隔最大的分离超平面</a:t>
            </a:r>
            <a:endParaRPr kumimoji="1" lang="zh-CN" altLang="en-US" dirty="0"/>
          </a:p>
          <a:p>
            <a:pPr marL="0" indent="0">
              <a:buNone/>
            </a:pPr>
            <a:endParaRPr kumimoji="1" lang="zh-CN" altLang="en-US" dirty="0"/>
          </a:p>
        </p:txBody>
      </p:sp>
      <p:pic>
        <p:nvPicPr>
          <p:cNvPr id="4" name="图片 3">
            <a:extLst>
              <a:ext uri="{FF2B5EF4-FFF2-40B4-BE49-F238E27FC236}">
                <a16:creationId xmlns:a16="http://schemas.microsoft.com/office/drawing/2014/main" id="{6F992434-8B74-0A40-9BBD-5662FB9ED2B7}"/>
              </a:ext>
            </a:extLst>
          </p:cNvPr>
          <p:cNvPicPr>
            <a:picLocks noChangeAspect="1"/>
          </p:cNvPicPr>
          <p:nvPr/>
        </p:nvPicPr>
        <p:blipFill>
          <a:blip r:embed="rId2"/>
          <a:stretch>
            <a:fillRect/>
          </a:stretch>
        </p:blipFill>
        <p:spPr>
          <a:xfrm>
            <a:off x="3499063" y="2688689"/>
            <a:ext cx="4445724" cy="3915323"/>
          </a:xfrm>
          <a:prstGeom prst="rect">
            <a:avLst/>
          </a:prstGeom>
        </p:spPr>
      </p:pic>
    </p:spTree>
    <p:extLst>
      <p:ext uri="{BB962C8B-B14F-4D97-AF65-F5344CB8AC3E}">
        <p14:creationId xmlns:p14="http://schemas.microsoft.com/office/powerpoint/2010/main" val="27956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964B4-7655-1D43-B1A9-20D46C03F94E}"/>
              </a:ext>
            </a:extLst>
          </p:cNvPr>
          <p:cNvSpPr>
            <a:spLocks noGrp="1"/>
          </p:cNvSpPr>
          <p:nvPr>
            <p:ph type="title"/>
          </p:nvPr>
        </p:nvSpPr>
        <p:spPr/>
        <p:txBody>
          <a:bodyPr/>
          <a:lstStyle/>
          <a:p>
            <a:r>
              <a:rPr lang="en-US" altLang="zh-CN" b="1" dirty="0"/>
              <a:t>SVM</a:t>
            </a:r>
            <a:r>
              <a:rPr lang="zh-CN" altLang="en-US" b="1" dirty="0"/>
              <a:t>算法原理</a:t>
            </a:r>
            <a:endParaRPr kumimoji="1" lang="zh-CN" altLang="en-US" dirty="0"/>
          </a:p>
        </p:txBody>
      </p:sp>
      <p:pic>
        <p:nvPicPr>
          <p:cNvPr id="5" name="内容占位符 4">
            <a:extLst>
              <a:ext uri="{FF2B5EF4-FFF2-40B4-BE49-F238E27FC236}">
                <a16:creationId xmlns:a16="http://schemas.microsoft.com/office/drawing/2014/main" id="{9018681F-75D6-814A-98EB-353B47DA537D}"/>
              </a:ext>
            </a:extLst>
          </p:cNvPr>
          <p:cNvPicPr>
            <a:picLocks noGrp="1" noChangeAspect="1"/>
          </p:cNvPicPr>
          <p:nvPr>
            <p:ph idx="1"/>
          </p:nvPr>
        </p:nvPicPr>
        <p:blipFill>
          <a:blip r:embed="rId2"/>
          <a:stretch>
            <a:fillRect/>
          </a:stretch>
        </p:blipFill>
        <p:spPr>
          <a:xfrm>
            <a:off x="1879594" y="1405899"/>
            <a:ext cx="8193796" cy="5076213"/>
          </a:xfrm>
        </p:spPr>
      </p:pic>
    </p:spTree>
    <p:extLst>
      <p:ext uri="{BB962C8B-B14F-4D97-AF65-F5344CB8AC3E}">
        <p14:creationId xmlns:p14="http://schemas.microsoft.com/office/powerpoint/2010/main" val="363760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BAC28-05E7-8243-8562-80C1158A3A14}"/>
              </a:ext>
            </a:extLst>
          </p:cNvPr>
          <p:cNvSpPr>
            <a:spLocks noGrp="1"/>
          </p:cNvSpPr>
          <p:nvPr>
            <p:ph type="title"/>
          </p:nvPr>
        </p:nvSpPr>
        <p:spPr/>
        <p:txBody>
          <a:bodyPr/>
          <a:lstStyle/>
          <a:p>
            <a:r>
              <a:rPr lang="en-US" altLang="zh-CN" b="1" dirty="0"/>
              <a:t>SVM</a:t>
            </a:r>
            <a:r>
              <a:rPr lang="zh-CN" altLang="en-US" b="1" dirty="0"/>
              <a:t>算法原理</a:t>
            </a:r>
            <a:endParaRPr kumimoji="1" lang="zh-CN" altLang="en-US" dirty="0"/>
          </a:p>
        </p:txBody>
      </p:sp>
      <p:pic>
        <p:nvPicPr>
          <p:cNvPr id="5" name="图片 4">
            <a:extLst>
              <a:ext uri="{FF2B5EF4-FFF2-40B4-BE49-F238E27FC236}">
                <a16:creationId xmlns:a16="http://schemas.microsoft.com/office/drawing/2014/main" id="{EFAD519B-A3F0-2B4B-B7F2-8FB24D79D03C}"/>
              </a:ext>
            </a:extLst>
          </p:cNvPr>
          <p:cNvPicPr>
            <a:picLocks noChangeAspect="1"/>
          </p:cNvPicPr>
          <p:nvPr/>
        </p:nvPicPr>
        <p:blipFill>
          <a:blip r:embed="rId2"/>
          <a:stretch>
            <a:fillRect/>
          </a:stretch>
        </p:blipFill>
        <p:spPr>
          <a:xfrm>
            <a:off x="4343850" y="0"/>
            <a:ext cx="7009950" cy="6858000"/>
          </a:xfrm>
          <a:prstGeom prst="rect">
            <a:avLst/>
          </a:prstGeom>
        </p:spPr>
      </p:pic>
    </p:spTree>
    <p:extLst>
      <p:ext uri="{BB962C8B-B14F-4D97-AF65-F5344CB8AC3E}">
        <p14:creationId xmlns:p14="http://schemas.microsoft.com/office/powerpoint/2010/main" val="124261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1FFD6-A140-FB4A-B5A7-003CB105AD74}"/>
              </a:ext>
            </a:extLst>
          </p:cNvPr>
          <p:cNvSpPr>
            <a:spLocks noGrp="1"/>
          </p:cNvSpPr>
          <p:nvPr>
            <p:ph type="title"/>
          </p:nvPr>
        </p:nvSpPr>
        <p:spPr/>
        <p:txBody>
          <a:bodyPr/>
          <a:lstStyle/>
          <a:p>
            <a:r>
              <a:rPr lang="zh-CN" altLang="en-US" b="1" dirty="0"/>
              <a:t>非线性</a:t>
            </a:r>
            <a:r>
              <a:rPr lang="en-US" altLang="zh-CN" b="1" dirty="0"/>
              <a:t>SVM</a:t>
            </a:r>
            <a:endParaRPr kumimoji="1" lang="zh-CN" altLang="en-US" dirty="0"/>
          </a:p>
        </p:txBody>
      </p:sp>
      <p:sp>
        <p:nvSpPr>
          <p:cNvPr id="3" name="内容占位符 2">
            <a:extLst>
              <a:ext uri="{FF2B5EF4-FFF2-40B4-BE49-F238E27FC236}">
                <a16:creationId xmlns:a16="http://schemas.microsoft.com/office/drawing/2014/main" id="{3D752869-C03B-5747-BB9C-071795F25578}"/>
              </a:ext>
            </a:extLst>
          </p:cNvPr>
          <p:cNvSpPr>
            <a:spLocks noGrp="1"/>
          </p:cNvSpPr>
          <p:nvPr>
            <p:ph idx="1"/>
          </p:nvPr>
        </p:nvSpPr>
        <p:spPr/>
        <p:txBody>
          <a:bodyPr/>
          <a:lstStyle/>
          <a:p>
            <a:r>
              <a:rPr lang="en-US" altLang="zh-CN" dirty="0"/>
              <a:t>SVM</a:t>
            </a:r>
            <a:r>
              <a:rPr lang="zh-CN" altLang="en-US" dirty="0"/>
              <a:t>显然是线性分类器，但数据如果根本就线性不可分怎么办？</a:t>
            </a:r>
            <a:endParaRPr lang="en-US" altLang="zh-CN" dirty="0"/>
          </a:p>
          <a:p>
            <a:pPr lvl="1"/>
            <a:r>
              <a:rPr kumimoji="1" lang="zh-CN" altLang="en-US" dirty="0"/>
              <a:t>映射到高维</a:t>
            </a:r>
            <a:endParaRPr kumimoji="1" lang="en-US" altLang="zh-CN" dirty="0"/>
          </a:p>
          <a:p>
            <a:pPr lvl="1"/>
            <a:r>
              <a:rPr kumimoji="1" lang="zh-CN" altLang="en-US" dirty="0"/>
              <a:t>维数灾难</a:t>
            </a:r>
          </a:p>
        </p:txBody>
      </p:sp>
      <p:pic>
        <p:nvPicPr>
          <p:cNvPr id="4" name="图片 3">
            <a:extLst>
              <a:ext uri="{FF2B5EF4-FFF2-40B4-BE49-F238E27FC236}">
                <a16:creationId xmlns:a16="http://schemas.microsoft.com/office/drawing/2014/main" id="{5870CF63-6146-B64A-8D81-81418C5C1E39}"/>
              </a:ext>
            </a:extLst>
          </p:cNvPr>
          <p:cNvPicPr>
            <a:picLocks noChangeAspect="1"/>
          </p:cNvPicPr>
          <p:nvPr/>
        </p:nvPicPr>
        <p:blipFill>
          <a:blip r:embed="rId2"/>
          <a:stretch>
            <a:fillRect/>
          </a:stretch>
        </p:blipFill>
        <p:spPr>
          <a:xfrm>
            <a:off x="6697375" y="2789978"/>
            <a:ext cx="4410335" cy="3521922"/>
          </a:xfrm>
          <a:prstGeom prst="rect">
            <a:avLst/>
          </a:prstGeom>
        </p:spPr>
      </p:pic>
    </p:spTree>
    <p:extLst>
      <p:ext uri="{BB962C8B-B14F-4D97-AF65-F5344CB8AC3E}">
        <p14:creationId xmlns:p14="http://schemas.microsoft.com/office/powerpoint/2010/main" val="246568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87214-EFDE-774A-AFE7-AE25963DB580}"/>
              </a:ext>
            </a:extLst>
          </p:cNvPr>
          <p:cNvSpPr>
            <a:spLocks noGrp="1"/>
          </p:cNvSpPr>
          <p:nvPr>
            <p:ph type="title"/>
          </p:nvPr>
        </p:nvSpPr>
        <p:spPr/>
        <p:txBody>
          <a:bodyPr/>
          <a:lstStyle/>
          <a:p>
            <a:r>
              <a:rPr kumimoji="1" lang="zh-CN" altLang="en-US" dirty="0"/>
              <a:t>核函数</a:t>
            </a:r>
          </a:p>
        </p:txBody>
      </p:sp>
      <p:pic>
        <p:nvPicPr>
          <p:cNvPr id="5" name="内容占位符 4">
            <a:extLst>
              <a:ext uri="{FF2B5EF4-FFF2-40B4-BE49-F238E27FC236}">
                <a16:creationId xmlns:a16="http://schemas.microsoft.com/office/drawing/2014/main" id="{691FDB6B-4FDC-3444-A1C0-FD2B7306C0BA}"/>
              </a:ext>
            </a:extLst>
          </p:cNvPr>
          <p:cNvPicPr>
            <a:picLocks noGrp="1" noChangeAspect="1"/>
          </p:cNvPicPr>
          <p:nvPr>
            <p:ph idx="1"/>
          </p:nvPr>
        </p:nvPicPr>
        <p:blipFill>
          <a:blip r:embed="rId2"/>
          <a:stretch>
            <a:fillRect/>
          </a:stretch>
        </p:blipFill>
        <p:spPr>
          <a:xfrm>
            <a:off x="838200" y="2107328"/>
            <a:ext cx="9804400" cy="939800"/>
          </a:xfrm>
        </p:spPr>
      </p:pic>
    </p:spTree>
    <p:extLst>
      <p:ext uri="{BB962C8B-B14F-4D97-AF65-F5344CB8AC3E}">
        <p14:creationId xmlns:p14="http://schemas.microsoft.com/office/powerpoint/2010/main" val="103695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4A994-0894-6246-B4A1-FCAAA29B77BB}"/>
              </a:ext>
            </a:extLst>
          </p:cNvPr>
          <p:cNvSpPr>
            <a:spLocks noGrp="1"/>
          </p:cNvSpPr>
          <p:nvPr>
            <p:ph type="title"/>
          </p:nvPr>
        </p:nvSpPr>
        <p:spPr/>
        <p:txBody>
          <a:bodyPr/>
          <a:lstStyle/>
          <a:p>
            <a:r>
              <a:rPr kumimoji="1" lang="zh-CN" altLang="en-US" dirty="0"/>
              <a:t>代码</a:t>
            </a:r>
          </a:p>
        </p:txBody>
      </p:sp>
    </p:spTree>
    <p:extLst>
      <p:ext uri="{BB962C8B-B14F-4D97-AF65-F5344CB8AC3E}">
        <p14:creationId xmlns:p14="http://schemas.microsoft.com/office/powerpoint/2010/main" val="219687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DE4BB-5676-8E4D-BAAD-660DCA1DE175}"/>
              </a:ext>
            </a:extLst>
          </p:cNvPr>
          <p:cNvSpPr>
            <a:spLocks noGrp="1"/>
          </p:cNvSpPr>
          <p:nvPr>
            <p:ph type="title"/>
          </p:nvPr>
        </p:nvSpPr>
        <p:spPr/>
        <p:txBody>
          <a:bodyPr/>
          <a:lstStyle/>
          <a:p>
            <a:r>
              <a:rPr kumimoji="1" lang="zh-CN" altLang="en-US" dirty="0"/>
              <a:t>参考</a:t>
            </a:r>
          </a:p>
        </p:txBody>
      </p:sp>
      <p:sp>
        <p:nvSpPr>
          <p:cNvPr id="3" name="内容占位符 2">
            <a:extLst>
              <a:ext uri="{FF2B5EF4-FFF2-40B4-BE49-F238E27FC236}">
                <a16:creationId xmlns:a16="http://schemas.microsoft.com/office/drawing/2014/main" id="{AAE1A4A4-B47F-1049-B67E-08E840E75734}"/>
              </a:ext>
            </a:extLst>
          </p:cNvPr>
          <p:cNvSpPr>
            <a:spLocks noGrp="1"/>
          </p:cNvSpPr>
          <p:nvPr>
            <p:ph idx="1"/>
          </p:nvPr>
        </p:nvSpPr>
        <p:spPr/>
        <p:txBody>
          <a:bodyPr/>
          <a:lstStyle/>
          <a:p>
            <a:r>
              <a:rPr kumimoji="1" lang="zh-CN" altLang="en-US" dirty="0">
                <a:hlinkClick r:id="rId2"/>
              </a:rPr>
              <a:t>基本原理：</a:t>
            </a:r>
            <a:r>
              <a:rPr kumimoji="1" lang="en-US" altLang="zh-CN" dirty="0">
                <a:hlinkClick r:id="rId2"/>
              </a:rPr>
              <a:t>https://zhuanlan.zhihu.com/p/31886934</a:t>
            </a:r>
            <a:endParaRPr kumimoji="1" lang="en-US" altLang="zh-CN" dirty="0"/>
          </a:p>
          <a:p>
            <a:r>
              <a:rPr kumimoji="1" lang="zh-CN" altLang="en-US" dirty="0">
                <a:hlinkClick r:id="rId3"/>
              </a:rPr>
              <a:t>核函数讲解：</a:t>
            </a:r>
            <a:r>
              <a:rPr kumimoji="1" lang="en-US" altLang="zh-CN" dirty="0">
                <a:hlinkClick r:id="rId3"/>
              </a:rPr>
              <a:t>https://wizardforcel.gitbooks.io/dm-algo-top10/content/svm.html</a:t>
            </a:r>
            <a:endParaRPr kumimoji="1" lang="zh-CN" altLang="en-US" dirty="0"/>
          </a:p>
          <a:p>
            <a:r>
              <a:rPr kumimoji="1" lang="zh-CN" altLang="en-US" dirty="0">
                <a:hlinkClick r:id="rId4"/>
              </a:rPr>
              <a:t>常见的核函数：</a:t>
            </a:r>
            <a:r>
              <a:rPr kumimoji="1" lang="en-US" altLang="zh-CN" dirty="0">
                <a:hlinkClick r:id="rId4"/>
              </a:rPr>
              <a:t>https://blog.csdn.net/batuwuhanpei/article/details/52354822</a:t>
            </a:r>
            <a:endParaRPr kumimoji="1" lang="en-US" altLang="zh-CN" dirty="0"/>
          </a:p>
          <a:p>
            <a:r>
              <a:rPr kumimoji="1" lang="en-US" altLang="zh-CN" dirty="0" err="1"/>
              <a:t>Sk</a:t>
            </a:r>
            <a:r>
              <a:rPr kumimoji="1" lang="en-US" altLang="zh-CN" dirty="0"/>
              <a:t>-learn</a:t>
            </a:r>
            <a:r>
              <a:rPr kumimoji="1" lang="zh-CN" altLang="en-US" dirty="0"/>
              <a:t>中</a:t>
            </a:r>
            <a:r>
              <a:rPr kumimoji="1" lang="en-US" altLang="zh-CN" dirty="0"/>
              <a:t>SVM</a:t>
            </a:r>
            <a:r>
              <a:rPr kumimoji="1" lang="zh-CN" altLang="en-US" dirty="0"/>
              <a:t>参数详解：</a:t>
            </a:r>
            <a:r>
              <a:rPr kumimoji="1" lang="en-US" altLang="zh-CN" dirty="0">
                <a:hlinkClick r:id="rId5"/>
              </a:rPr>
              <a:t>http://</a:t>
            </a:r>
            <a:r>
              <a:rPr kumimoji="1" lang="en-US" altLang="zh-CN" dirty="0" err="1">
                <a:hlinkClick r:id="rId5"/>
              </a:rPr>
              <a:t>www.stardustsky.net</a:t>
            </a:r>
            <a:r>
              <a:rPr kumimoji="1" lang="en-US" altLang="zh-CN" dirty="0">
                <a:hlinkClick r:id="rId5"/>
              </a:rPr>
              <a:t>/</a:t>
            </a:r>
            <a:r>
              <a:rPr kumimoji="1" lang="en-US" altLang="zh-CN" dirty="0" err="1">
                <a:hlinkClick r:id="rId5"/>
              </a:rPr>
              <a:t>index.php</a:t>
            </a:r>
            <a:r>
              <a:rPr kumimoji="1" lang="en-US" altLang="zh-CN" dirty="0">
                <a:hlinkClick r:id="rId5"/>
              </a:rPr>
              <a:t>/post/53.html</a:t>
            </a:r>
            <a:endParaRPr kumimoji="1" lang="zh-CN" altLang="en-US" dirty="0"/>
          </a:p>
        </p:txBody>
      </p:sp>
    </p:spTree>
    <p:extLst>
      <p:ext uri="{BB962C8B-B14F-4D97-AF65-F5344CB8AC3E}">
        <p14:creationId xmlns:p14="http://schemas.microsoft.com/office/powerpoint/2010/main" val="2598825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143</Words>
  <Application>Microsoft Macintosh PowerPoint</Application>
  <PresentationFormat>宽屏</PresentationFormat>
  <Paragraphs>17</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SVM-支持向量机</vt:lpstr>
      <vt:lpstr>SVM算法原理</vt:lpstr>
      <vt:lpstr>SVM算法原理</vt:lpstr>
      <vt:lpstr>SVM算法原理</vt:lpstr>
      <vt:lpstr>非线性SVM</vt:lpstr>
      <vt:lpstr>核函数</vt:lpstr>
      <vt:lpstr>代码</vt:lpstr>
      <vt:lpstr>参考</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SVM-支持向量机</dc:title>
  <dc:creator>Microsoft Office User</dc:creator>
  <cp:lastModifiedBy>Microsoft Office User</cp:lastModifiedBy>
  <cp:revision>9</cp:revision>
  <dcterms:created xsi:type="dcterms:W3CDTF">2018-12-09T00:11:15Z</dcterms:created>
  <dcterms:modified xsi:type="dcterms:W3CDTF">2018-12-09T09:43:33Z</dcterms:modified>
</cp:coreProperties>
</file>