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70" r:id="rId1"/>
  </p:sldMasterIdLst>
  <p:notesMasterIdLst>
    <p:notesMasterId r:id="rId50"/>
  </p:notesMasterIdLst>
  <p:handoutMasterIdLst>
    <p:handoutMasterId r:id="rId51"/>
  </p:handoutMasterIdLst>
  <p:sldIdLst>
    <p:sldId id="257" r:id="rId2"/>
    <p:sldId id="334" r:id="rId3"/>
    <p:sldId id="335" r:id="rId4"/>
    <p:sldId id="336" r:id="rId5"/>
    <p:sldId id="339" r:id="rId6"/>
    <p:sldId id="340" r:id="rId7"/>
    <p:sldId id="387" r:id="rId8"/>
    <p:sldId id="391" r:id="rId9"/>
    <p:sldId id="341" r:id="rId10"/>
    <p:sldId id="343" r:id="rId11"/>
    <p:sldId id="388" r:id="rId12"/>
    <p:sldId id="344" r:id="rId13"/>
    <p:sldId id="346" r:id="rId14"/>
    <p:sldId id="347" r:id="rId15"/>
    <p:sldId id="348" r:id="rId16"/>
    <p:sldId id="396" r:id="rId17"/>
    <p:sldId id="397" r:id="rId18"/>
    <p:sldId id="353" r:id="rId19"/>
    <p:sldId id="398" r:id="rId20"/>
    <p:sldId id="356" r:id="rId21"/>
    <p:sldId id="399" r:id="rId22"/>
    <p:sldId id="357" r:id="rId23"/>
    <p:sldId id="400" r:id="rId24"/>
    <p:sldId id="360" r:id="rId25"/>
    <p:sldId id="389" r:id="rId26"/>
    <p:sldId id="362" r:id="rId27"/>
    <p:sldId id="401" r:id="rId28"/>
    <p:sldId id="363" r:id="rId29"/>
    <p:sldId id="366" r:id="rId30"/>
    <p:sldId id="367" r:id="rId31"/>
    <p:sldId id="402" r:id="rId32"/>
    <p:sldId id="369" r:id="rId33"/>
    <p:sldId id="370" r:id="rId34"/>
    <p:sldId id="372" r:id="rId35"/>
    <p:sldId id="373" r:id="rId36"/>
    <p:sldId id="403" r:id="rId37"/>
    <p:sldId id="375" r:id="rId38"/>
    <p:sldId id="404" r:id="rId39"/>
    <p:sldId id="393" r:id="rId40"/>
    <p:sldId id="377" r:id="rId41"/>
    <p:sldId id="395" r:id="rId42"/>
    <p:sldId id="379" r:id="rId43"/>
    <p:sldId id="381" r:id="rId44"/>
    <p:sldId id="383" r:id="rId45"/>
    <p:sldId id="394" r:id="rId46"/>
    <p:sldId id="385" r:id="rId47"/>
    <p:sldId id="405" r:id="rId48"/>
    <p:sldId id="386" r:id="rId49"/>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551" autoAdjust="0"/>
  </p:normalViewPr>
  <p:slideViewPr>
    <p:cSldViewPr>
      <p:cViewPr varScale="1">
        <p:scale>
          <a:sx n="63" d="100"/>
          <a:sy n="63" d="100"/>
        </p:scale>
        <p:origin x="82"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7B4F1CC-2762-4A50-BFA6-AF4F471C3C68}" type="slidenum">
              <a:rPr lang="en-US"/>
              <a:pPr>
                <a:defRPr/>
              </a:pPr>
              <a:t>‹#›</a:t>
            </a:fld>
            <a:endParaRPr lang="en-US" dirty="0"/>
          </a:p>
        </p:txBody>
      </p:sp>
    </p:spTree>
    <p:extLst>
      <p:ext uri="{BB962C8B-B14F-4D97-AF65-F5344CB8AC3E}">
        <p14:creationId xmlns:p14="http://schemas.microsoft.com/office/powerpoint/2010/main" val="2665740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F3EBEAF-6895-428A-8971-6FD8257AC81C}" type="slidenum">
              <a:rPr lang="en-US"/>
              <a:pPr>
                <a:defRPr/>
              </a:pPr>
              <a:t>‹#›</a:t>
            </a:fld>
            <a:endParaRPr lang="en-US" dirty="0"/>
          </a:p>
        </p:txBody>
      </p:sp>
    </p:spTree>
    <p:extLst>
      <p:ext uri="{BB962C8B-B14F-4D97-AF65-F5344CB8AC3E}">
        <p14:creationId xmlns:p14="http://schemas.microsoft.com/office/powerpoint/2010/main" val="2781795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dirty="0" smtClean="0"/>
          </a:p>
        </p:txBody>
      </p:sp>
      <p:sp>
        <p:nvSpPr>
          <p:cNvPr id="65540" name="Slide Number Placeholder 3"/>
          <p:cNvSpPr>
            <a:spLocks noGrp="1"/>
          </p:cNvSpPr>
          <p:nvPr>
            <p:ph type="sldNum" sz="quarter" idx="5"/>
          </p:nvPr>
        </p:nvSpPr>
        <p:spPr>
          <a:noFill/>
        </p:spPr>
        <p:txBody>
          <a:bodyPr/>
          <a:lstStyle/>
          <a:p>
            <a:fld id="{DF486078-1A2C-484F-8A15-D073A54781C8}" type="slidenum">
              <a:rPr lang="en-US" smtClean="0"/>
              <a:pPr/>
              <a:t>1</a:t>
            </a:fld>
            <a:endParaRPr lang="en-US" dirty="0" smtClean="0"/>
          </a:p>
        </p:txBody>
      </p:sp>
    </p:spTree>
    <p:extLst>
      <p:ext uri="{BB962C8B-B14F-4D97-AF65-F5344CB8AC3E}">
        <p14:creationId xmlns:p14="http://schemas.microsoft.com/office/powerpoint/2010/main" val="261526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28</a:t>
            </a:fld>
            <a:endParaRPr lang="en-US" dirty="0"/>
          </a:p>
        </p:txBody>
      </p:sp>
    </p:spTree>
    <p:extLst>
      <p:ext uri="{BB962C8B-B14F-4D97-AF65-F5344CB8AC3E}">
        <p14:creationId xmlns:p14="http://schemas.microsoft.com/office/powerpoint/2010/main" val="354216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31</a:t>
            </a:fld>
            <a:endParaRPr lang="en-US" dirty="0"/>
          </a:p>
        </p:txBody>
      </p:sp>
    </p:spTree>
    <p:extLst>
      <p:ext uri="{BB962C8B-B14F-4D97-AF65-F5344CB8AC3E}">
        <p14:creationId xmlns:p14="http://schemas.microsoft.com/office/powerpoint/2010/main" val="418575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36</a:t>
            </a:fld>
            <a:endParaRPr lang="en-US" dirty="0"/>
          </a:p>
        </p:txBody>
      </p:sp>
    </p:spTree>
    <p:extLst>
      <p:ext uri="{BB962C8B-B14F-4D97-AF65-F5344CB8AC3E}">
        <p14:creationId xmlns:p14="http://schemas.microsoft.com/office/powerpoint/2010/main" val="4119591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38</a:t>
            </a:fld>
            <a:endParaRPr lang="en-US" dirty="0"/>
          </a:p>
        </p:txBody>
      </p:sp>
    </p:spTree>
    <p:extLst>
      <p:ext uri="{BB962C8B-B14F-4D97-AF65-F5344CB8AC3E}">
        <p14:creationId xmlns:p14="http://schemas.microsoft.com/office/powerpoint/2010/main" val="327762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2</a:t>
            </a:fld>
            <a:endParaRPr lang="en-US" dirty="0"/>
          </a:p>
        </p:txBody>
      </p:sp>
    </p:spTree>
    <p:extLst>
      <p:ext uri="{BB962C8B-B14F-4D97-AF65-F5344CB8AC3E}">
        <p14:creationId xmlns:p14="http://schemas.microsoft.com/office/powerpoint/2010/main" val="236163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7</a:t>
            </a:fld>
            <a:endParaRPr lang="en-US" dirty="0"/>
          </a:p>
        </p:txBody>
      </p:sp>
    </p:spTree>
    <p:extLst>
      <p:ext uri="{BB962C8B-B14F-4D97-AF65-F5344CB8AC3E}">
        <p14:creationId xmlns:p14="http://schemas.microsoft.com/office/powerpoint/2010/main" val="4121339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F4D64B7-11BE-4AAB-A1A2-20471B7113C1}" type="slidenum">
              <a:rPr lang="en-US" smtClean="0"/>
              <a:pPr/>
              <a:t>14</a:t>
            </a:fld>
            <a:endParaRPr lang="en-US" dirty="0" smtClean="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dirty="0" smtClean="0"/>
          </a:p>
        </p:txBody>
      </p:sp>
    </p:spTree>
    <p:extLst>
      <p:ext uri="{BB962C8B-B14F-4D97-AF65-F5344CB8AC3E}">
        <p14:creationId xmlns:p14="http://schemas.microsoft.com/office/powerpoint/2010/main" val="78546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16</a:t>
            </a:fld>
            <a:endParaRPr lang="en-US" dirty="0"/>
          </a:p>
        </p:txBody>
      </p:sp>
    </p:spTree>
    <p:extLst>
      <p:ext uri="{BB962C8B-B14F-4D97-AF65-F5344CB8AC3E}">
        <p14:creationId xmlns:p14="http://schemas.microsoft.com/office/powerpoint/2010/main" val="264327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17</a:t>
            </a:fld>
            <a:endParaRPr lang="en-US" dirty="0"/>
          </a:p>
        </p:txBody>
      </p:sp>
    </p:spTree>
    <p:extLst>
      <p:ext uri="{BB962C8B-B14F-4D97-AF65-F5344CB8AC3E}">
        <p14:creationId xmlns:p14="http://schemas.microsoft.com/office/powerpoint/2010/main" val="4242474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22</a:t>
            </a:fld>
            <a:endParaRPr lang="en-US" dirty="0"/>
          </a:p>
        </p:txBody>
      </p:sp>
    </p:spTree>
    <p:extLst>
      <p:ext uri="{BB962C8B-B14F-4D97-AF65-F5344CB8AC3E}">
        <p14:creationId xmlns:p14="http://schemas.microsoft.com/office/powerpoint/2010/main" val="383953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23</a:t>
            </a:fld>
            <a:endParaRPr lang="en-US" dirty="0"/>
          </a:p>
        </p:txBody>
      </p:sp>
    </p:spTree>
    <p:extLst>
      <p:ext uri="{BB962C8B-B14F-4D97-AF65-F5344CB8AC3E}">
        <p14:creationId xmlns:p14="http://schemas.microsoft.com/office/powerpoint/2010/main" val="779092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26</a:t>
            </a:fld>
            <a:endParaRPr lang="en-US" dirty="0"/>
          </a:p>
        </p:txBody>
      </p:sp>
    </p:spTree>
    <p:extLst>
      <p:ext uri="{BB962C8B-B14F-4D97-AF65-F5344CB8AC3E}">
        <p14:creationId xmlns:p14="http://schemas.microsoft.com/office/powerpoint/2010/main" val="143692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07345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26077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2398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8716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5814991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6539940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10460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06851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611096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202604463"/>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Chapter 6:</a:t>
            </a:r>
            <a:br>
              <a:rPr lang="en-US" dirty="0" smtClean="0"/>
            </a:br>
            <a:r>
              <a:rPr lang="en-US" dirty="0" smtClean="0"/>
              <a:t>Project Schedule Management</a:t>
            </a:r>
            <a:endParaRPr lang="en-US" dirty="0"/>
          </a:p>
        </p:txBody>
      </p:sp>
      <p:sp>
        <p:nvSpPr>
          <p:cNvPr id="3" name="Subtitle 2"/>
          <p:cNvSpPr>
            <a:spLocks noGrp="1"/>
          </p:cNvSpPr>
          <p:nvPr>
            <p:ph type="subTitle" idx="1"/>
          </p:nvPr>
        </p:nvSpPr>
        <p:spPr/>
        <p:txBody>
          <a:bodyPr/>
          <a:lstStyle/>
          <a:p>
            <a:pPr lvl="0"/>
            <a:r>
              <a:rPr lang="en-US" b="1" smtClean="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smtClean="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Defining </a:t>
            </a:r>
            <a:r>
              <a:rPr lang="en-US" dirty="0" smtClean="0"/>
              <a:t>Activities (2 of 2)</a:t>
            </a:r>
          </a:p>
        </p:txBody>
      </p:sp>
      <p:sp>
        <p:nvSpPr>
          <p:cNvPr id="18435" name="Rectangle 3"/>
          <p:cNvSpPr>
            <a:spLocks noGrp="1" noChangeArrowheads="1"/>
          </p:cNvSpPr>
          <p:nvPr>
            <p:ph idx="1"/>
          </p:nvPr>
        </p:nvSpPr>
        <p:spPr/>
        <p:txBody>
          <a:bodyPr/>
          <a:lstStyle/>
          <a:p>
            <a:r>
              <a:rPr lang="en-US" dirty="0" smtClean="0"/>
              <a:t>A milestone is a significant event that normally has no duration</a:t>
            </a:r>
          </a:p>
          <a:p>
            <a:pPr lvl="1"/>
            <a:r>
              <a:rPr lang="en-US" dirty="0" smtClean="0"/>
              <a:t>It often takes several activities and a lot of work to complete a milestone</a:t>
            </a:r>
          </a:p>
          <a:p>
            <a:pPr lvl="1"/>
            <a:r>
              <a:rPr lang="en-US" dirty="0" smtClean="0"/>
              <a:t>They’re useful tools for setting schedule goals and monitoring progress</a:t>
            </a:r>
          </a:p>
          <a:p>
            <a:pPr lvl="2"/>
            <a:r>
              <a:rPr lang="en-US" dirty="0" smtClean="0"/>
              <a:t>Examples: obtaining customer sign-off on key documents or completion of specific products</a:t>
            </a:r>
          </a:p>
          <a:p>
            <a:pPr lvl="1"/>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What Went Wrong?</a:t>
            </a:r>
          </a:p>
        </p:txBody>
      </p:sp>
      <p:sp>
        <p:nvSpPr>
          <p:cNvPr id="19459" name="Content Placeholder 2"/>
          <p:cNvSpPr>
            <a:spLocks noGrp="1"/>
          </p:cNvSpPr>
          <p:nvPr>
            <p:ph idx="1"/>
          </p:nvPr>
        </p:nvSpPr>
        <p:spPr/>
        <p:txBody>
          <a:bodyPr>
            <a:normAutofit/>
          </a:bodyPr>
          <a:lstStyle/>
          <a:p>
            <a:r>
              <a:rPr lang="en-US" dirty="0" smtClean="0"/>
              <a:t>At the U.S. Federal Bureau of Investigation (FBI), poor time management was one of the reasons behind the failure of Trilogy</a:t>
            </a:r>
          </a:p>
          <a:p>
            <a:pPr lvl="1"/>
            <a:r>
              <a:rPr lang="en-US" dirty="0" smtClean="0"/>
              <a:t>System was supposed to </a:t>
            </a:r>
            <a:r>
              <a:rPr lang="en-US" dirty="0"/>
              <a:t>integrate intelligence within the Bureau</a:t>
            </a:r>
            <a:endParaRPr lang="en-US" dirty="0" smtClean="0"/>
          </a:p>
          <a:p>
            <a:pPr lvl="1"/>
            <a:r>
              <a:rPr lang="en-US" dirty="0" smtClean="0"/>
              <a:t>In May 2006, the Government Accounting Agency said that the Trilogy project failed at its core mission of improving the FBI’s investigative abilities and was plagued with missed milestones and escalating costs</a:t>
            </a:r>
          </a:p>
          <a:p>
            <a:r>
              <a:rPr lang="en-US" dirty="0" smtClean="0"/>
              <a:t>Sentinel replaced Trilogy in 2007</a:t>
            </a:r>
          </a:p>
          <a:p>
            <a:pPr lvl="1"/>
            <a:r>
              <a:rPr lang="en-US" dirty="0" smtClean="0"/>
              <a:t>During a test exercise in 2011, Sentinel experienced two outages, and the FBI determined that the current hardware structure was inadequate</a:t>
            </a:r>
          </a:p>
          <a:p>
            <a:pPr lvl="1"/>
            <a:r>
              <a:rPr lang="en-US" dirty="0" smtClean="0"/>
              <a:t>In 2014, the system still wasn’t working well</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Sequencing Activities (1 of 6)</a:t>
            </a:r>
          </a:p>
        </p:txBody>
      </p:sp>
      <p:sp>
        <p:nvSpPr>
          <p:cNvPr id="20483" name="Rectangle 3"/>
          <p:cNvSpPr>
            <a:spLocks noGrp="1" noChangeArrowheads="1"/>
          </p:cNvSpPr>
          <p:nvPr>
            <p:ph idx="1"/>
          </p:nvPr>
        </p:nvSpPr>
        <p:spPr/>
        <p:txBody>
          <a:bodyPr/>
          <a:lstStyle/>
          <a:p>
            <a:r>
              <a:rPr lang="en-US" dirty="0" smtClean="0"/>
              <a:t>Sequencing </a:t>
            </a:r>
            <a:r>
              <a:rPr lang="en-US" dirty="0"/>
              <a:t>process involves evaluating </a:t>
            </a:r>
            <a:r>
              <a:rPr lang="en-US" dirty="0" smtClean="0"/>
              <a:t>the reasons </a:t>
            </a:r>
            <a:r>
              <a:rPr lang="en-US" dirty="0"/>
              <a:t>for dependencies and the different types of </a:t>
            </a:r>
            <a:r>
              <a:rPr lang="en-US" dirty="0" smtClean="0"/>
              <a:t>dependencies</a:t>
            </a:r>
          </a:p>
          <a:p>
            <a:pPr lvl="1"/>
            <a:r>
              <a:rPr lang="en-US" dirty="0" smtClean="0"/>
              <a:t>A dependency or relationship is the sequencing of project activities or tasks	</a:t>
            </a:r>
          </a:p>
          <a:p>
            <a:pPr lvl="2"/>
            <a:r>
              <a:rPr lang="en-US" dirty="0"/>
              <a:t>Mandatory dependencies: inherent in the nature of the work being performed on a project, sometimes referred to as hard logic</a:t>
            </a:r>
          </a:p>
          <a:p>
            <a:pPr lvl="2"/>
            <a:r>
              <a:rPr lang="en-US" dirty="0"/>
              <a:t>Discretionary dependencies: defined by the project </a:t>
            </a:r>
            <a:r>
              <a:rPr lang="en-US" dirty="0" smtClean="0"/>
              <a:t>team, sometimes </a:t>
            </a:r>
            <a:r>
              <a:rPr lang="en-US" dirty="0"/>
              <a:t>referred to as soft </a:t>
            </a:r>
            <a:r>
              <a:rPr lang="en-US" dirty="0" smtClean="0"/>
              <a:t>logic. </a:t>
            </a:r>
            <a:r>
              <a:rPr lang="en-US" dirty="0"/>
              <a:t>and should be used with care since they may limit later scheduling options</a:t>
            </a:r>
          </a:p>
          <a:p>
            <a:pPr lvl="2"/>
            <a:r>
              <a:rPr lang="en-US" dirty="0"/>
              <a:t>External dependencies: involve relationships between project and non-project activities</a:t>
            </a:r>
          </a:p>
          <a:p>
            <a:pPr lvl="2"/>
            <a:endParaRPr lang="en-US" dirty="0" smtClean="0"/>
          </a:p>
        </p:txBody>
      </p:sp>
      <p:sp>
        <p:nvSpPr>
          <p:cNvPr id="2" name="Footer Placeholder 1" hidden="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Sequencing </a:t>
            </a:r>
            <a:r>
              <a:rPr lang="en-US" dirty="0" smtClean="0"/>
              <a:t>Activities (2 of 6)</a:t>
            </a:r>
          </a:p>
        </p:txBody>
      </p:sp>
      <p:sp>
        <p:nvSpPr>
          <p:cNvPr id="22531" name="Rectangle 3"/>
          <p:cNvSpPr>
            <a:spLocks noGrp="1" noChangeArrowheads="1"/>
          </p:cNvSpPr>
          <p:nvPr>
            <p:ph idx="1"/>
          </p:nvPr>
        </p:nvSpPr>
        <p:spPr/>
        <p:txBody>
          <a:bodyPr/>
          <a:lstStyle/>
          <a:p>
            <a:r>
              <a:rPr lang="en-US" dirty="0" smtClean="0"/>
              <a:t>Network diagrams are the preferred technique for showing activity sequencing</a:t>
            </a:r>
          </a:p>
          <a:p>
            <a:pPr lvl="1"/>
            <a:r>
              <a:rPr lang="en-US" dirty="0"/>
              <a:t>S</a:t>
            </a:r>
            <a:r>
              <a:rPr lang="en-US" dirty="0" smtClean="0"/>
              <a:t>chematic display of the logical relationships among, or sequencing of, project activities</a:t>
            </a:r>
          </a:p>
          <a:p>
            <a:pPr lvl="1"/>
            <a:r>
              <a:rPr lang="en-US" dirty="0" smtClean="0"/>
              <a:t>Two main formats are the arrow and precedence diagramming methods</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Sequencing </a:t>
            </a:r>
            <a:r>
              <a:rPr lang="en-US" dirty="0" smtClean="0"/>
              <a:t>Activities (3 of 6)</a:t>
            </a:r>
          </a:p>
        </p:txBody>
      </p:sp>
      <p:pic>
        <p:nvPicPr>
          <p:cNvPr id="2" name="Picture 1" descr="Image displays a sample network diagram.&#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435" y="2057400"/>
            <a:ext cx="5905129" cy="2956560"/>
          </a:xfrm>
          <a:prstGeom prst="rect">
            <a:avLst/>
          </a:prstGeom>
        </p:spPr>
      </p:pic>
      <p:sp>
        <p:nvSpPr>
          <p:cNvPr id="3" name="Footer Placeholder 2"/>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Sequencing </a:t>
            </a:r>
            <a:r>
              <a:rPr lang="en-US" dirty="0" smtClean="0"/>
              <a:t>Activities (4 of 6)</a:t>
            </a:r>
          </a:p>
        </p:txBody>
      </p:sp>
      <p:sp>
        <p:nvSpPr>
          <p:cNvPr id="24579" name="Rectangle 3"/>
          <p:cNvSpPr>
            <a:spLocks noGrp="1" noChangeArrowheads="1"/>
          </p:cNvSpPr>
          <p:nvPr>
            <p:ph idx="1"/>
          </p:nvPr>
        </p:nvSpPr>
        <p:spPr/>
        <p:txBody>
          <a:bodyPr>
            <a:noAutofit/>
          </a:bodyPr>
          <a:lstStyle/>
          <a:p>
            <a:r>
              <a:rPr lang="en-US" dirty="0" smtClean="0"/>
              <a:t>Arrow diagramming method (ADM) (i.e., activity-on-arrow network diagrams)</a:t>
            </a:r>
          </a:p>
          <a:p>
            <a:pPr lvl="1"/>
            <a:r>
              <a:rPr lang="en-US" dirty="0" smtClean="0"/>
              <a:t>Activities are represented by arrows</a:t>
            </a:r>
          </a:p>
          <a:p>
            <a:pPr lvl="1"/>
            <a:r>
              <a:rPr lang="en-US" dirty="0" smtClean="0"/>
              <a:t>Nodes or circles are the starting and ending points of activities</a:t>
            </a:r>
          </a:p>
          <a:p>
            <a:pPr lvl="1"/>
            <a:r>
              <a:rPr lang="en-US" dirty="0" smtClean="0"/>
              <a:t>Only show finish-to-start dependencies</a:t>
            </a:r>
          </a:p>
          <a:p>
            <a:pPr lvl="1"/>
            <a:r>
              <a:rPr lang="en-US" dirty="0" smtClean="0"/>
              <a:t>Refer to the text for the step-by-step process of creating </a:t>
            </a:r>
            <a:r>
              <a:rPr lang="en-US" dirty="0"/>
              <a:t>AOA </a:t>
            </a:r>
            <a:r>
              <a:rPr lang="en-US" dirty="0" smtClean="0"/>
              <a:t>diagrams</a:t>
            </a:r>
          </a:p>
          <a:p>
            <a:r>
              <a:rPr lang="en-US" dirty="0" smtClean="0"/>
              <a:t>Precedence </a:t>
            </a:r>
            <a:r>
              <a:rPr lang="en-US" dirty="0"/>
              <a:t>diagramming method (PDM) </a:t>
            </a:r>
          </a:p>
          <a:p>
            <a:pPr lvl="1"/>
            <a:r>
              <a:rPr lang="en-US" dirty="0"/>
              <a:t>N</a:t>
            </a:r>
            <a:r>
              <a:rPr lang="en-US" dirty="0" smtClean="0"/>
              <a:t>etwork </a:t>
            </a:r>
            <a:r>
              <a:rPr lang="en-US" dirty="0"/>
              <a:t>diagramming technique </a:t>
            </a:r>
            <a:r>
              <a:rPr lang="en-US" dirty="0" smtClean="0"/>
              <a:t>in which </a:t>
            </a:r>
            <a:r>
              <a:rPr lang="en-US" dirty="0"/>
              <a:t>boxes represent activities</a:t>
            </a:r>
          </a:p>
          <a:p>
            <a:r>
              <a:rPr lang="en-US" dirty="0" smtClean="0"/>
              <a:t>Types </a:t>
            </a:r>
            <a:r>
              <a:rPr lang="en-US" dirty="0"/>
              <a:t>of dependencies </a:t>
            </a:r>
            <a:r>
              <a:rPr lang="en-US" dirty="0" smtClean="0"/>
              <a:t>or relationships </a:t>
            </a:r>
            <a:r>
              <a:rPr lang="en-US" dirty="0"/>
              <a:t>between </a:t>
            </a:r>
            <a:r>
              <a:rPr lang="en-US" dirty="0" smtClean="0"/>
              <a:t>activities</a:t>
            </a:r>
          </a:p>
          <a:p>
            <a:pPr lvl="1"/>
            <a:r>
              <a:rPr lang="en-US" dirty="0"/>
              <a:t>Finish-to-start </a:t>
            </a:r>
            <a:endParaRPr lang="en-US" dirty="0" smtClean="0"/>
          </a:p>
          <a:p>
            <a:pPr lvl="1"/>
            <a:r>
              <a:rPr lang="en-US" dirty="0" smtClean="0"/>
              <a:t>Start-to-start </a:t>
            </a:r>
          </a:p>
          <a:p>
            <a:pPr lvl="1"/>
            <a:r>
              <a:rPr lang="en-US" dirty="0" smtClean="0"/>
              <a:t>Finish-to-finish</a:t>
            </a:r>
          </a:p>
          <a:p>
            <a:pPr lvl="1"/>
            <a:r>
              <a:rPr lang="en-US" dirty="0"/>
              <a:t>Start-to-finish</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Sequencing </a:t>
            </a:r>
            <a:r>
              <a:rPr lang="en-US" dirty="0" smtClean="0"/>
              <a:t>Activities (5 of 6)</a:t>
            </a:r>
          </a:p>
        </p:txBody>
      </p:sp>
      <p:pic>
        <p:nvPicPr>
          <p:cNvPr id="3" name="Picture 2" descr="Image illustrates task dependencies that can occur among project activities based on a Microsoft Project help screen.&#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5743" y="1690689"/>
            <a:ext cx="6092513" cy="3572256"/>
          </a:xfrm>
          <a:prstGeom prst="rect">
            <a:avLst/>
          </a:prstGeom>
        </p:spPr>
      </p:pic>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232270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Sequencing </a:t>
            </a:r>
            <a:r>
              <a:rPr lang="en-US" dirty="0" smtClean="0"/>
              <a:t>Activities (6 of 6)</a:t>
            </a:r>
          </a:p>
        </p:txBody>
      </p:sp>
      <p:pic>
        <p:nvPicPr>
          <p:cNvPr id="3" name="Picture 2" descr="Image illustrates Project X using the precedence diagramming method.&#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20" y="2133600"/>
            <a:ext cx="7546760" cy="2595372"/>
          </a:xfrm>
          <a:prstGeom prst="rect">
            <a:avLst/>
          </a:prstGeom>
        </p:spPr>
      </p:pic>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154864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Estimating Activity Durations </a:t>
            </a:r>
          </a:p>
        </p:txBody>
      </p:sp>
      <p:sp>
        <p:nvSpPr>
          <p:cNvPr id="29699" name="Rectangle 3"/>
          <p:cNvSpPr>
            <a:spLocks noGrp="1" noChangeArrowheads="1"/>
          </p:cNvSpPr>
          <p:nvPr>
            <p:ph idx="1"/>
          </p:nvPr>
        </p:nvSpPr>
        <p:spPr/>
        <p:txBody>
          <a:bodyPr/>
          <a:lstStyle/>
          <a:p>
            <a:r>
              <a:rPr lang="en-US" dirty="0"/>
              <a:t>Duration includes the actual amount of time worked on an activity plus elapsed time</a:t>
            </a:r>
          </a:p>
          <a:p>
            <a:pPr lvl="1"/>
            <a:r>
              <a:rPr lang="en-US" dirty="0"/>
              <a:t>Effort is the number of workdays or work hours required to complete a </a:t>
            </a:r>
            <a:r>
              <a:rPr lang="en-US" dirty="0" smtClean="0"/>
              <a:t>task and does </a:t>
            </a:r>
            <a:r>
              <a:rPr lang="en-US" dirty="0"/>
              <a:t>not normally equal duration</a:t>
            </a:r>
          </a:p>
          <a:p>
            <a:r>
              <a:rPr lang="en-US" dirty="0"/>
              <a:t>People doing the work should help create </a:t>
            </a:r>
            <a:r>
              <a:rPr lang="en-US" dirty="0" smtClean="0"/>
              <a:t>estimates</a:t>
            </a:r>
          </a:p>
          <a:p>
            <a:pPr lvl="1"/>
            <a:r>
              <a:rPr lang="en-US" dirty="0"/>
              <a:t>A</a:t>
            </a:r>
            <a:r>
              <a:rPr lang="en-US" dirty="0" smtClean="0"/>
              <a:t>n </a:t>
            </a:r>
            <a:r>
              <a:rPr lang="en-US" dirty="0"/>
              <a:t>expert should review </a:t>
            </a:r>
            <a:r>
              <a:rPr lang="en-US" dirty="0" smtClean="0"/>
              <a:t>them</a:t>
            </a:r>
          </a:p>
          <a:p>
            <a:r>
              <a:rPr lang="en-US" dirty="0"/>
              <a:t>A</a:t>
            </a:r>
            <a:r>
              <a:rPr lang="en-US" dirty="0" smtClean="0"/>
              <a:t> </a:t>
            </a:r>
            <a:r>
              <a:rPr lang="en-US" dirty="0"/>
              <a:t>three-point </a:t>
            </a:r>
            <a:r>
              <a:rPr lang="en-US" dirty="0" smtClean="0"/>
              <a:t>estimate is an </a:t>
            </a:r>
            <a:r>
              <a:rPr lang="en-US" dirty="0"/>
              <a:t>estimate that includes an optimistic, most likely, and pessimistic </a:t>
            </a:r>
            <a:r>
              <a:rPr lang="en-US" dirty="0" smtClean="0"/>
              <a:t>estimate</a:t>
            </a:r>
          </a:p>
          <a:p>
            <a:pPr lvl="1"/>
            <a:r>
              <a:rPr lang="en-US" dirty="0" smtClean="0"/>
              <a:t>Three-point </a:t>
            </a:r>
            <a:r>
              <a:rPr lang="en-US" dirty="0"/>
              <a:t>estimates are needed for PERT and Monte Carlo simulations</a:t>
            </a:r>
          </a:p>
          <a:p>
            <a:pPr lvl="1"/>
            <a:endParaRPr lang="en-US" dirty="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Young Professionals </a:t>
            </a:r>
            <a:endParaRPr lang="en-US" dirty="0"/>
          </a:p>
        </p:txBody>
      </p:sp>
      <p:sp>
        <p:nvSpPr>
          <p:cNvPr id="3" name="Content Placeholder 2"/>
          <p:cNvSpPr>
            <a:spLocks noGrp="1"/>
          </p:cNvSpPr>
          <p:nvPr>
            <p:ph idx="1"/>
          </p:nvPr>
        </p:nvSpPr>
        <p:spPr/>
        <p:txBody>
          <a:bodyPr/>
          <a:lstStyle/>
          <a:p>
            <a:r>
              <a:rPr lang="en-US" dirty="0"/>
              <a:t>Some people find estimating to be challenging, especially for their own </a:t>
            </a:r>
            <a:r>
              <a:rPr lang="en-US" dirty="0" smtClean="0"/>
              <a:t>work</a:t>
            </a:r>
          </a:p>
          <a:p>
            <a:pPr lvl="1"/>
            <a:r>
              <a:rPr lang="en-US" dirty="0" smtClean="0"/>
              <a:t>It is </a:t>
            </a:r>
            <a:r>
              <a:rPr lang="en-US" dirty="0"/>
              <a:t>very important to develop this </a:t>
            </a:r>
            <a:r>
              <a:rPr lang="en-US" dirty="0" smtClean="0"/>
              <a:t>skill</a:t>
            </a:r>
          </a:p>
          <a:p>
            <a:pPr lvl="2"/>
            <a:r>
              <a:rPr lang="en-US" dirty="0"/>
              <a:t>Practice estimating how long it takes you to do different </a:t>
            </a:r>
            <a:r>
              <a:rPr lang="en-US" dirty="0" smtClean="0"/>
              <a:t>activities </a:t>
            </a:r>
            <a:r>
              <a:rPr lang="en-US" dirty="0"/>
              <a:t>and then </a:t>
            </a:r>
            <a:r>
              <a:rPr lang="en-US" dirty="0" smtClean="0"/>
              <a:t>take actual measurements</a:t>
            </a:r>
          </a:p>
          <a:p>
            <a:pPr lvl="2"/>
            <a:r>
              <a:rPr lang="en-US" dirty="0" smtClean="0"/>
              <a:t>Define the </a:t>
            </a:r>
            <a:r>
              <a:rPr lang="en-US" dirty="0"/>
              <a:t>activity in </a:t>
            </a:r>
            <a:r>
              <a:rPr lang="en-US" dirty="0" smtClean="0"/>
              <a:t>detail to help make better estimates </a:t>
            </a:r>
          </a:p>
          <a:p>
            <a:pPr lvl="2"/>
            <a:r>
              <a:rPr lang="en-US" dirty="0"/>
              <a:t>If you realize that an activity </a:t>
            </a:r>
            <a:r>
              <a:rPr lang="en-US" dirty="0" smtClean="0"/>
              <a:t>estimate might </a:t>
            </a:r>
            <a:r>
              <a:rPr lang="en-US" dirty="0"/>
              <a:t>not be a good one, let your team know as soon as possible so that </a:t>
            </a:r>
            <a:r>
              <a:rPr lang="en-US" dirty="0" smtClean="0"/>
              <a:t>adjustments can </a:t>
            </a:r>
            <a:r>
              <a:rPr lang="en-US" dirty="0"/>
              <a:t>be made early in the </a:t>
            </a:r>
            <a:r>
              <a:rPr lang="en-US" dirty="0" smtClean="0"/>
              <a:t>project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45236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Learning Objectives (1 of 2)</a:t>
            </a:r>
          </a:p>
        </p:txBody>
      </p:sp>
      <p:sp>
        <p:nvSpPr>
          <p:cNvPr id="9219" name="Rectangle 3"/>
          <p:cNvSpPr>
            <a:spLocks noGrp="1" noChangeArrowheads="1"/>
          </p:cNvSpPr>
          <p:nvPr>
            <p:ph idx="1"/>
          </p:nvPr>
        </p:nvSpPr>
        <p:spPr/>
        <p:txBody>
          <a:bodyPr>
            <a:noAutofit/>
          </a:bodyPr>
          <a:lstStyle/>
          <a:p>
            <a:r>
              <a:rPr lang="en-US" dirty="0" smtClean="0"/>
              <a:t>Illustrate </a:t>
            </a:r>
            <a:r>
              <a:rPr lang="en-US" dirty="0"/>
              <a:t>the importance that project schedules and good </a:t>
            </a:r>
            <a:r>
              <a:rPr lang="en-US" dirty="0" smtClean="0"/>
              <a:t>project schedule </a:t>
            </a:r>
            <a:r>
              <a:rPr lang="en-US" dirty="0"/>
              <a:t>management can have in helping to make projects successful</a:t>
            </a:r>
          </a:p>
          <a:p>
            <a:r>
              <a:rPr lang="en-US" dirty="0" smtClean="0"/>
              <a:t>Discuss </a:t>
            </a:r>
            <a:r>
              <a:rPr lang="en-US" dirty="0"/>
              <a:t>the process of planning schedule management</a:t>
            </a:r>
          </a:p>
          <a:p>
            <a:r>
              <a:rPr lang="en-US" dirty="0" smtClean="0"/>
              <a:t>Define </a:t>
            </a:r>
            <a:r>
              <a:rPr lang="en-US" dirty="0"/>
              <a:t>activities as the basis for developing project schedules</a:t>
            </a:r>
          </a:p>
          <a:p>
            <a:r>
              <a:rPr lang="en-US" dirty="0" smtClean="0"/>
              <a:t>Describe </a:t>
            </a:r>
            <a:r>
              <a:rPr lang="en-US" dirty="0"/>
              <a:t>how project managers use network diagrams and </a:t>
            </a:r>
            <a:r>
              <a:rPr lang="en-US" dirty="0" smtClean="0"/>
              <a:t>dependencies to </a:t>
            </a:r>
            <a:r>
              <a:rPr lang="en-US" dirty="0"/>
              <a:t>assist in activity sequencing</a:t>
            </a:r>
          </a:p>
          <a:p>
            <a:r>
              <a:rPr lang="en-US" dirty="0" smtClean="0"/>
              <a:t>Explain </a:t>
            </a:r>
            <a:r>
              <a:rPr lang="en-US" dirty="0"/>
              <a:t>how various tools and techniques help project managers </a:t>
            </a:r>
            <a:r>
              <a:rPr lang="en-US" dirty="0" smtClean="0"/>
              <a:t>perform activity </a:t>
            </a:r>
            <a:r>
              <a:rPr lang="en-US" dirty="0"/>
              <a:t>duration estimates</a:t>
            </a:r>
          </a:p>
          <a:p>
            <a:r>
              <a:rPr lang="en-US" dirty="0" smtClean="0"/>
              <a:t>Use </a:t>
            </a:r>
            <a:r>
              <a:rPr lang="en-US" dirty="0"/>
              <a:t>a Gantt chart for planning and tracking schedule information, find </a:t>
            </a:r>
            <a:r>
              <a:rPr lang="en-US" dirty="0" smtClean="0"/>
              <a:t>the critical </a:t>
            </a:r>
            <a:r>
              <a:rPr lang="en-US" dirty="0"/>
              <a:t>path for a project, and describe how critical chain scheduling </a:t>
            </a:r>
            <a:r>
              <a:rPr lang="en-US" dirty="0" smtClean="0"/>
              <a:t>and the </a:t>
            </a:r>
            <a:r>
              <a:rPr lang="en-US" dirty="0"/>
              <a:t>Program Evaluation and Review Technique (PERT) affect </a:t>
            </a:r>
            <a:r>
              <a:rPr lang="en-US" dirty="0" smtClean="0"/>
              <a:t>schedule development</a:t>
            </a:r>
            <a:endParaRPr lang="en-US" dirty="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Developing the Schedule</a:t>
            </a:r>
          </a:p>
        </p:txBody>
      </p:sp>
      <p:sp>
        <p:nvSpPr>
          <p:cNvPr id="32771" name="Rectangle 3"/>
          <p:cNvSpPr>
            <a:spLocks noGrp="1" noChangeArrowheads="1"/>
          </p:cNvSpPr>
          <p:nvPr>
            <p:ph idx="1"/>
          </p:nvPr>
        </p:nvSpPr>
        <p:spPr/>
        <p:txBody>
          <a:bodyPr/>
          <a:lstStyle/>
          <a:p>
            <a:r>
              <a:rPr lang="en-US" dirty="0" smtClean="0"/>
              <a:t>Uses results of the other time management processes to determine the start and end date of the project</a:t>
            </a:r>
          </a:p>
          <a:p>
            <a:pPr lvl="1"/>
            <a:r>
              <a:rPr lang="en-US" dirty="0" smtClean="0"/>
              <a:t>Ultimate goal is to create a realistic project schedule that provides a basis for monitoring project progress for the time dimension of the project</a:t>
            </a:r>
          </a:p>
          <a:p>
            <a:r>
              <a:rPr lang="en-US" dirty="0" smtClean="0"/>
              <a:t>Important tools and techniques </a:t>
            </a:r>
          </a:p>
          <a:p>
            <a:pPr lvl="1"/>
            <a:r>
              <a:rPr lang="en-US" dirty="0" smtClean="0"/>
              <a:t>Gantt charts</a:t>
            </a:r>
          </a:p>
          <a:p>
            <a:pPr lvl="1"/>
            <a:r>
              <a:rPr lang="en-US" dirty="0" smtClean="0"/>
              <a:t>Critical path analysis</a:t>
            </a:r>
          </a:p>
          <a:p>
            <a:pPr lvl="1"/>
            <a:r>
              <a:rPr lang="en-US" dirty="0" smtClean="0"/>
              <a:t>Critical chain scheduling</a:t>
            </a:r>
          </a:p>
          <a:p>
            <a:pPr lvl="1"/>
            <a:r>
              <a:rPr lang="en-US" dirty="0" smtClean="0"/>
              <a:t>PERT analysis</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Gantt Charts (1 of 5)</a:t>
            </a:r>
          </a:p>
        </p:txBody>
      </p:sp>
      <p:sp>
        <p:nvSpPr>
          <p:cNvPr id="33795" name="Rectangle 3"/>
          <p:cNvSpPr>
            <a:spLocks noGrp="1" noChangeArrowheads="1"/>
          </p:cNvSpPr>
          <p:nvPr>
            <p:ph idx="1"/>
          </p:nvPr>
        </p:nvSpPr>
        <p:spPr/>
        <p:txBody>
          <a:bodyPr/>
          <a:lstStyle/>
          <a:p>
            <a:r>
              <a:rPr lang="en-US" dirty="0"/>
              <a:t>P</a:t>
            </a:r>
            <a:r>
              <a:rPr lang="en-US" dirty="0" smtClean="0"/>
              <a:t>rovide a standard format for displaying project schedule information by listing project activities and corresponding start and finish dates in a calendar form</a:t>
            </a:r>
          </a:p>
          <a:p>
            <a:pPr lvl="1"/>
            <a:r>
              <a:rPr lang="en-US" dirty="0" smtClean="0"/>
              <a:t>Symbols </a:t>
            </a:r>
          </a:p>
          <a:p>
            <a:pPr lvl="2"/>
            <a:r>
              <a:rPr lang="en-US" dirty="0"/>
              <a:t>B</a:t>
            </a:r>
            <a:r>
              <a:rPr lang="en-US" dirty="0" smtClean="0"/>
              <a:t>lack diamond: milestones </a:t>
            </a:r>
          </a:p>
          <a:p>
            <a:pPr lvl="2"/>
            <a:r>
              <a:rPr lang="en-US" dirty="0" smtClean="0"/>
              <a:t>Thick black bars: summary tasks</a:t>
            </a:r>
          </a:p>
          <a:p>
            <a:pPr lvl="2"/>
            <a:r>
              <a:rPr lang="en-US" dirty="0" smtClean="0"/>
              <a:t>Light gray horizontal bars: durations of tasks</a:t>
            </a:r>
          </a:p>
          <a:p>
            <a:pPr lvl="2"/>
            <a:r>
              <a:rPr lang="en-US" dirty="0" smtClean="0"/>
              <a:t>Arrows: dependencies between tasks</a:t>
            </a:r>
          </a:p>
          <a:p>
            <a:pPr lvl="1"/>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2241291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Gantt Charts (2 of 5)</a:t>
            </a:r>
          </a:p>
        </p:txBody>
      </p:sp>
      <p:pic>
        <p:nvPicPr>
          <p:cNvPr id="3" name="Picture 2" descr="Image displays a simple Gantt chart for Project X created with Microsoft Projec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9047" y="1698063"/>
            <a:ext cx="6605905" cy="3861661"/>
          </a:xfrm>
          <a:prstGeom prst="rect">
            <a:avLst/>
          </a:prstGeom>
        </p:spPr>
      </p:pic>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Gantt Charts (3 of 5)</a:t>
            </a:r>
          </a:p>
        </p:txBody>
      </p:sp>
      <p:pic>
        <p:nvPicPr>
          <p:cNvPr id="3" name="Picture 2" descr="Image displays a more complex Gantt chart based on a software launch project from a Microsoft templat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615" y="1690689"/>
            <a:ext cx="5842769" cy="3893820"/>
          </a:xfrm>
          <a:prstGeom prst="rect">
            <a:avLst/>
          </a:prstGeom>
        </p:spPr>
      </p:pic>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986488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Gantt </a:t>
            </a:r>
            <a:r>
              <a:rPr lang="en-US" dirty="0" smtClean="0"/>
              <a:t>Charts (4 of 5)</a:t>
            </a:r>
          </a:p>
        </p:txBody>
      </p:sp>
      <p:sp>
        <p:nvSpPr>
          <p:cNvPr id="36867" name="Rectangle 3"/>
          <p:cNvSpPr>
            <a:spLocks noGrp="1" noChangeArrowheads="1"/>
          </p:cNvSpPr>
          <p:nvPr>
            <p:ph idx="1"/>
          </p:nvPr>
        </p:nvSpPr>
        <p:spPr/>
        <p:txBody>
          <a:bodyPr/>
          <a:lstStyle/>
          <a:p>
            <a:r>
              <a:rPr lang="en-US" dirty="0"/>
              <a:t>Adding </a:t>
            </a:r>
            <a:r>
              <a:rPr lang="en-US" dirty="0" smtClean="0"/>
              <a:t>milestones to </a:t>
            </a:r>
            <a:r>
              <a:rPr lang="en-US" dirty="0"/>
              <a:t>G</a:t>
            </a:r>
            <a:r>
              <a:rPr lang="en-US" dirty="0" smtClean="0"/>
              <a:t>antt charts</a:t>
            </a:r>
            <a:endParaRPr lang="en-US" dirty="0"/>
          </a:p>
          <a:p>
            <a:pPr lvl="1"/>
            <a:r>
              <a:rPr lang="en-US" dirty="0" smtClean="0"/>
              <a:t>Many people like to focus on meeting milestones, especially for large projects</a:t>
            </a:r>
          </a:p>
          <a:p>
            <a:pPr lvl="2"/>
            <a:r>
              <a:rPr lang="en-US" dirty="0" smtClean="0"/>
              <a:t>Milestones emphasize important events or accomplishments on projects</a:t>
            </a:r>
          </a:p>
          <a:p>
            <a:r>
              <a:rPr lang="en-US" dirty="0" smtClean="0"/>
              <a:t>SMART Criteria for milestones </a:t>
            </a:r>
          </a:p>
          <a:p>
            <a:pPr lvl="1"/>
            <a:r>
              <a:rPr lang="en-US" dirty="0"/>
              <a:t>Specific</a:t>
            </a:r>
          </a:p>
          <a:p>
            <a:pPr lvl="1"/>
            <a:r>
              <a:rPr lang="en-US" dirty="0"/>
              <a:t>Measurable</a:t>
            </a:r>
          </a:p>
          <a:p>
            <a:pPr lvl="1"/>
            <a:r>
              <a:rPr lang="en-US" dirty="0"/>
              <a:t>Assignable</a:t>
            </a:r>
          </a:p>
          <a:p>
            <a:pPr lvl="1"/>
            <a:r>
              <a:rPr lang="en-US" dirty="0"/>
              <a:t>Realistic</a:t>
            </a:r>
          </a:p>
          <a:p>
            <a:pPr lvl="1"/>
            <a:r>
              <a:rPr lang="en-US" dirty="0"/>
              <a:t>Time-framed</a:t>
            </a:r>
          </a:p>
          <a:p>
            <a:pPr lvl="1"/>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Best Practice</a:t>
            </a:r>
          </a:p>
        </p:txBody>
      </p:sp>
      <p:sp>
        <p:nvSpPr>
          <p:cNvPr id="38915" name="Content Placeholder 2"/>
          <p:cNvSpPr>
            <a:spLocks noGrp="1"/>
          </p:cNvSpPr>
          <p:nvPr>
            <p:ph idx="1"/>
          </p:nvPr>
        </p:nvSpPr>
        <p:spPr/>
        <p:txBody>
          <a:bodyPr/>
          <a:lstStyle/>
          <a:p>
            <a:r>
              <a:rPr lang="en-US" dirty="0" smtClean="0"/>
              <a:t>Shawn Anchor suggests the 20-second rule in his book, </a:t>
            </a:r>
            <a:r>
              <a:rPr lang="en-US" i="1" dirty="0" smtClean="0"/>
              <a:t>The Happiness Advantage</a:t>
            </a:r>
          </a:p>
          <a:p>
            <a:pPr lvl="1"/>
            <a:r>
              <a:rPr lang="en-US" dirty="0" smtClean="0"/>
              <a:t>People prefer the path of least resistance</a:t>
            </a:r>
          </a:p>
          <a:p>
            <a:pPr lvl="2"/>
            <a:r>
              <a:rPr lang="en-US" dirty="0" smtClean="0"/>
              <a:t>For example, if you have to wait in line 20 seconds to get a second scoop of ice cream, you might resist it</a:t>
            </a:r>
          </a:p>
          <a:p>
            <a:pPr lvl="1"/>
            <a:r>
              <a:rPr lang="en-US" dirty="0" smtClean="0"/>
              <a:t>Anchor recommends making it more difficult for yourself to be distracted at work by keeping email or websites closed while you are working</a:t>
            </a:r>
          </a:p>
          <a:p>
            <a:pPr lvl="2"/>
            <a:r>
              <a:rPr lang="en-US" dirty="0" smtClean="0"/>
              <a:t>Save time by adding time to the distracting behaviors at work</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Gantt </a:t>
            </a:r>
            <a:r>
              <a:rPr lang="en-US" dirty="0" smtClean="0"/>
              <a:t>Charts (5 of 5)</a:t>
            </a:r>
          </a:p>
        </p:txBody>
      </p:sp>
      <p:pic>
        <p:nvPicPr>
          <p:cNvPr id="2" name="Picture 1" descr="Image displays  a Tracking Gantt chart comparing planned and actual project schedule information.&#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1028" y="1683315"/>
            <a:ext cx="5741943" cy="3569208"/>
          </a:xfrm>
          <a:prstGeom prst="rect">
            <a:avLst/>
          </a:prstGeom>
        </p:spPr>
      </p:pic>
      <p:sp>
        <p:nvSpPr>
          <p:cNvPr id="3" name="Footer Placeholder 2"/>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Critical Path Method (CPM) (1 of 2)</a:t>
            </a:r>
          </a:p>
        </p:txBody>
      </p:sp>
      <p:sp>
        <p:nvSpPr>
          <p:cNvPr id="40963" name="Rectangle 3"/>
          <p:cNvSpPr>
            <a:spLocks noGrp="1" noChangeArrowheads="1"/>
          </p:cNvSpPr>
          <p:nvPr>
            <p:ph idx="1"/>
          </p:nvPr>
        </p:nvSpPr>
        <p:spPr/>
        <p:txBody>
          <a:bodyPr>
            <a:noAutofit/>
          </a:bodyPr>
          <a:lstStyle/>
          <a:p>
            <a:r>
              <a:rPr lang="en-US" dirty="0"/>
              <a:t>N</a:t>
            </a:r>
            <a:r>
              <a:rPr lang="en-US" dirty="0" smtClean="0"/>
              <a:t>etwork diagramming technique used to predict total project duration</a:t>
            </a:r>
          </a:p>
          <a:p>
            <a:pPr lvl="1"/>
            <a:r>
              <a:rPr lang="en-US" dirty="0"/>
              <a:t>C</a:t>
            </a:r>
            <a:r>
              <a:rPr lang="en-US" dirty="0" smtClean="0"/>
              <a:t>ritical path: series of activities that determine the earliest time by which the project can be completed</a:t>
            </a:r>
          </a:p>
          <a:p>
            <a:pPr lvl="2"/>
            <a:r>
              <a:rPr lang="en-US" dirty="0" smtClean="0"/>
              <a:t>The longest path through the network diagram and has the least amount of slack or float; amount of time an activity may be delayed without delaying a succeeding activity or the project finish date</a:t>
            </a:r>
          </a:p>
          <a:p>
            <a:r>
              <a:rPr lang="en-US" dirty="0" smtClean="0"/>
              <a:t>Calculating the critical path</a:t>
            </a:r>
          </a:p>
          <a:p>
            <a:pPr lvl="1"/>
            <a:r>
              <a:rPr lang="en-US" dirty="0" smtClean="0"/>
              <a:t>Develop </a:t>
            </a:r>
            <a:r>
              <a:rPr lang="en-US" dirty="0"/>
              <a:t>a good network </a:t>
            </a:r>
            <a:r>
              <a:rPr lang="en-US" dirty="0" smtClean="0"/>
              <a:t>diagram and add the </a:t>
            </a:r>
            <a:r>
              <a:rPr lang="en-US" dirty="0"/>
              <a:t>duration estimates for all activities on each path through the network diagram</a:t>
            </a:r>
          </a:p>
          <a:p>
            <a:pPr lvl="2"/>
            <a:r>
              <a:rPr lang="en-US" dirty="0"/>
              <a:t>L</a:t>
            </a:r>
            <a:r>
              <a:rPr lang="en-US" dirty="0" smtClean="0"/>
              <a:t>ongest </a:t>
            </a:r>
            <a:r>
              <a:rPr lang="en-US" dirty="0"/>
              <a:t>path is the critical path</a:t>
            </a:r>
          </a:p>
          <a:p>
            <a:pPr lvl="1"/>
            <a:r>
              <a:rPr lang="en-US" dirty="0"/>
              <a:t>If one or more of the activities on the critical path takes longer than planned, the whole project schedule will slip unless the project manager takes corrective action</a:t>
            </a:r>
          </a:p>
          <a:p>
            <a:pPr lvl="1"/>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1129446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Critical Path Method (CPM) (2 of 2)</a:t>
            </a:r>
          </a:p>
        </p:txBody>
      </p:sp>
      <p:pic>
        <p:nvPicPr>
          <p:cNvPr id="3" name="Picture 2" descr="Image shows the AOA network diagram for Project X.&#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447800"/>
            <a:ext cx="5678512" cy="3938016"/>
          </a:xfrm>
          <a:prstGeom prst="rect">
            <a:avLst/>
          </a:prstGeom>
        </p:spPr>
      </p:pic>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Growing Grass Can Be on the Critical Path</a:t>
            </a:r>
            <a:endParaRPr lang="en-US" dirty="0" smtClean="0"/>
          </a:p>
        </p:txBody>
      </p:sp>
      <p:sp>
        <p:nvSpPr>
          <p:cNvPr id="44035" name="Rectangle 3"/>
          <p:cNvSpPr>
            <a:spLocks noGrp="1" noChangeArrowheads="1"/>
          </p:cNvSpPr>
          <p:nvPr>
            <p:ph idx="1"/>
          </p:nvPr>
        </p:nvSpPr>
        <p:spPr/>
        <p:txBody>
          <a:bodyPr/>
          <a:lstStyle/>
          <a:p>
            <a:r>
              <a:rPr lang="en-US" dirty="0"/>
              <a:t>The fact that its name includes the word critical </a:t>
            </a:r>
            <a:r>
              <a:rPr lang="en-US" dirty="0" smtClean="0"/>
              <a:t>does not </a:t>
            </a:r>
            <a:r>
              <a:rPr lang="en-US" dirty="0"/>
              <a:t>mean that it includes all critical </a:t>
            </a:r>
            <a:r>
              <a:rPr lang="en-US" dirty="0" smtClean="0"/>
              <a:t>activities</a:t>
            </a:r>
          </a:p>
          <a:p>
            <a:pPr lvl="1"/>
            <a:r>
              <a:rPr lang="en-US" dirty="0"/>
              <a:t>O</a:t>
            </a:r>
            <a:r>
              <a:rPr lang="en-US" dirty="0" smtClean="0"/>
              <a:t>nly accounts for time</a:t>
            </a:r>
          </a:p>
          <a:p>
            <a:pPr lvl="2"/>
            <a:r>
              <a:rPr lang="en-US" dirty="0" smtClean="0"/>
              <a:t>Example: growing grass for Disney’s Animal Kingdom</a:t>
            </a:r>
          </a:p>
          <a:p>
            <a:r>
              <a:rPr lang="en-US" dirty="0" smtClean="0"/>
              <a:t>There can be more than one critical path if the lengths of two or more paths are the same</a:t>
            </a:r>
          </a:p>
          <a:p>
            <a:pPr lvl="1"/>
            <a:r>
              <a:rPr lang="en-US" dirty="0"/>
              <a:t>Project managers should closely </a:t>
            </a:r>
            <a:r>
              <a:rPr lang="en-US" dirty="0" smtClean="0"/>
              <a:t>monitor performance </a:t>
            </a:r>
            <a:r>
              <a:rPr lang="en-US" dirty="0"/>
              <a:t>of activities on the critical path to avoid late project completion</a:t>
            </a:r>
            <a:endParaRPr lang="en-US" dirty="0" smtClean="0"/>
          </a:p>
          <a:p>
            <a:pPr lvl="1"/>
            <a:r>
              <a:rPr lang="en-US" dirty="0"/>
              <a:t>C</a:t>
            </a:r>
            <a:r>
              <a:rPr lang="en-US" dirty="0" smtClean="0"/>
              <a:t>ritical path can change as the project progresses</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Learning Objectives (2 of 2)</a:t>
            </a:r>
          </a:p>
        </p:txBody>
      </p:sp>
      <p:sp>
        <p:nvSpPr>
          <p:cNvPr id="10243" name="Rectangle 3"/>
          <p:cNvSpPr>
            <a:spLocks noGrp="1" noChangeArrowheads="1"/>
          </p:cNvSpPr>
          <p:nvPr>
            <p:ph idx="1"/>
          </p:nvPr>
        </p:nvSpPr>
        <p:spPr/>
        <p:txBody>
          <a:bodyPr/>
          <a:lstStyle/>
          <a:p>
            <a:r>
              <a:rPr lang="en-US" dirty="0" smtClean="0"/>
              <a:t>Compare </a:t>
            </a:r>
            <a:r>
              <a:rPr lang="en-US" dirty="0"/>
              <a:t>how schedule management is addressed using Agile vs. </a:t>
            </a:r>
            <a:r>
              <a:rPr lang="en-US" dirty="0" smtClean="0"/>
              <a:t>more predictive project </a:t>
            </a:r>
            <a:r>
              <a:rPr lang="en-US" dirty="0"/>
              <a:t>approaches</a:t>
            </a:r>
          </a:p>
          <a:p>
            <a:r>
              <a:rPr lang="en-US" dirty="0" smtClean="0"/>
              <a:t>Discuss </a:t>
            </a:r>
            <a:r>
              <a:rPr lang="en-US" dirty="0"/>
              <a:t>how reality checks and discipline are involved in controlling </a:t>
            </a:r>
            <a:r>
              <a:rPr lang="en-US" dirty="0" smtClean="0"/>
              <a:t>and managing changes </a:t>
            </a:r>
            <a:r>
              <a:rPr lang="en-US" dirty="0"/>
              <a:t>to the project schedule</a:t>
            </a:r>
          </a:p>
          <a:p>
            <a:r>
              <a:rPr lang="en-US" dirty="0" smtClean="0"/>
              <a:t>Describe </a:t>
            </a:r>
            <a:r>
              <a:rPr lang="en-US" dirty="0"/>
              <a:t>how project management software can assist in project </a:t>
            </a:r>
            <a:r>
              <a:rPr lang="en-US" dirty="0" smtClean="0"/>
              <a:t>schedule management </a:t>
            </a:r>
            <a:r>
              <a:rPr lang="en-US" dirty="0"/>
              <a:t>and review words of caution before using this software</a:t>
            </a:r>
          </a:p>
          <a:p>
            <a:r>
              <a:rPr lang="en-US" dirty="0" smtClean="0"/>
              <a:t>Discuss </a:t>
            </a:r>
            <a:r>
              <a:rPr lang="en-US" dirty="0"/>
              <a:t>considerations for agile/adaptive environments</a:t>
            </a:r>
          </a:p>
          <a:p>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Critical Path Analysis to Make Schedule Trade-Offs (1 of 3)</a:t>
            </a:r>
          </a:p>
        </p:txBody>
      </p:sp>
      <p:sp>
        <p:nvSpPr>
          <p:cNvPr id="45059" name="Rectangle 3"/>
          <p:cNvSpPr>
            <a:spLocks noGrp="1" noChangeArrowheads="1"/>
          </p:cNvSpPr>
          <p:nvPr>
            <p:ph idx="1"/>
          </p:nvPr>
        </p:nvSpPr>
        <p:spPr/>
        <p:txBody>
          <a:bodyPr/>
          <a:lstStyle/>
          <a:p>
            <a:r>
              <a:rPr lang="en-US" dirty="0" smtClean="0"/>
              <a:t>Free slack or free float </a:t>
            </a:r>
            <a:endParaRPr lang="en-US" dirty="0"/>
          </a:p>
          <a:p>
            <a:pPr lvl="1"/>
            <a:r>
              <a:rPr lang="en-US" dirty="0" smtClean="0"/>
              <a:t>Amount of time an activity can be delayed without delaying the early start of any immediately following activities</a:t>
            </a:r>
          </a:p>
          <a:p>
            <a:r>
              <a:rPr lang="en-US" dirty="0" smtClean="0"/>
              <a:t>Total slack or total float </a:t>
            </a:r>
            <a:endParaRPr lang="en-US" dirty="0"/>
          </a:p>
          <a:p>
            <a:pPr lvl="1"/>
            <a:r>
              <a:rPr lang="en-US" dirty="0"/>
              <a:t>A</a:t>
            </a:r>
            <a:r>
              <a:rPr lang="en-US" dirty="0" smtClean="0"/>
              <a:t>mount of time an activity may be delayed from its early start without delaying the planned project finish date</a:t>
            </a:r>
          </a:p>
          <a:p>
            <a:r>
              <a:rPr lang="en-US" dirty="0"/>
              <a:t>F</a:t>
            </a:r>
            <a:r>
              <a:rPr lang="en-US" dirty="0" smtClean="0"/>
              <a:t>orward pass </a:t>
            </a:r>
          </a:p>
          <a:p>
            <a:pPr lvl="1"/>
            <a:r>
              <a:rPr lang="en-US" dirty="0"/>
              <a:t>D</a:t>
            </a:r>
            <a:r>
              <a:rPr lang="en-US" dirty="0" smtClean="0"/>
              <a:t>etermines the early start and finish dates</a:t>
            </a:r>
          </a:p>
          <a:p>
            <a:r>
              <a:rPr lang="en-US" dirty="0"/>
              <a:t>B</a:t>
            </a:r>
            <a:r>
              <a:rPr lang="en-US" dirty="0" smtClean="0"/>
              <a:t>ackward pass </a:t>
            </a:r>
          </a:p>
          <a:p>
            <a:pPr lvl="1"/>
            <a:r>
              <a:rPr lang="en-US" dirty="0"/>
              <a:t>D</a:t>
            </a:r>
            <a:r>
              <a:rPr lang="en-US" dirty="0" smtClean="0"/>
              <a:t>etermines the late start and finish dates</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Critical Path Analysis to Make Schedule Trade-Offs (2 of 3)</a:t>
            </a:r>
          </a:p>
        </p:txBody>
      </p:sp>
      <p:pic>
        <p:nvPicPr>
          <p:cNvPr id="3" name="Picture 2" descr="Image displays a simple network diagram with tasks A, B, and C.&#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6702" y="1690689"/>
            <a:ext cx="5530596" cy="3881183"/>
          </a:xfrm>
          <a:prstGeom prst="rect">
            <a:avLst/>
          </a:prstGeom>
        </p:spPr>
      </p:pic>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4004685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Using Critical Path Analysis to Make Schedule Trade-Offs (3 of 3)</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257462472"/>
              </p:ext>
            </p:extLst>
          </p:nvPr>
        </p:nvGraphicFramePr>
        <p:xfrm>
          <a:off x="838200" y="1320328"/>
          <a:ext cx="7886697" cy="4079240"/>
        </p:xfrm>
        <a:graphic>
          <a:graphicData uri="http://schemas.openxmlformats.org/drawingml/2006/table">
            <a:tbl>
              <a:tblPr firstRow="1" bandRow="1">
                <a:tableStyleId>{5C22544A-7EE6-4342-B048-85BDC9FD1C3A}</a:tableStyleId>
              </a:tblPr>
              <a:tblGrid>
                <a:gridCol w="1126671">
                  <a:extLst>
                    <a:ext uri="{9D8B030D-6E8A-4147-A177-3AD203B41FA5}">
                      <a16:colId xmlns:a16="http://schemas.microsoft.com/office/drawing/2014/main" val="981131222"/>
                    </a:ext>
                  </a:extLst>
                </a:gridCol>
                <a:gridCol w="1126671">
                  <a:extLst>
                    <a:ext uri="{9D8B030D-6E8A-4147-A177-3AD203B41FA5}">
                      <a16:colId xmlns:a16="http://schemas.microsoft.com/office/drawing/2014/main" val="4145348988"/>
                    </a:ext>
                  </a:extLst>
                </a:gridCol>
                <a:gridCol w="1126671">
                  <a:extLst>
                    <a:ext uri="{9D8B030D-6E8A-4147-A177-3AD203B41FA5}">
                      <a16:colId xmlns:a16="http://schemas.microsoft.com/office/drawing/2014/main" val="2833323978"/>
                    </a:ext>
                  </a:extLst>
                </a:gridCol>
                <a:gridCol w="1126671">
                  <a:extLst>
                    <a:ext uri="{9D8B030D-6E8A-4147-A177-3AD203B41FA5}">
                      <a16:colId xmlns:a16="http://schemas.microsoft.com/office/drawing/2014/main" val="4285050541"/>
                    </a:ext>
                  </a:extLst>
                </a:gridCol>
                <a:gridCol w="1126671">
                  <a:extLst>
                    <a:ext uri="{9D8B030D-6E8A-4147-A177-3AD203B41FA5}">
                      <a16:colId xmlns:a16="http://schemas.microsoft.com/office/drawing/2014/main" val="1269515032"/>
                    </a:ext>
                  </a:extLst>
                </a:gridCol>
                <a:gridCol w="1126671">
                  <a:extLst>
                    <a:ext uri="{9D8B030D-6E8A-4147-A177-3AD203B41FA5}">
                      <a16:colId xmlns:a16="http://schemas.microsoft.com/office/drawing/2014/main" val="559844848"/>
                    </a:ext>
                  </a:extLst>
                </a:gridCol>
                <a:gridCol w="1126671">
                  <a:extLst>
                    <a:ext uri="{9D8B030D-6E8A-4147-A177-3AD203B41FA5}">
                      <a16:colId xmlns:a16="http://schemas.microsoft.com/office/drawing/2014/main" val="3280471331"/>
                    </a:ext>
                  </a:extLst>
                </a:gridCol>
              </a:tblGrid>
              <a:tr h="370840">
                <a:tc>
                  <a:txBody>
                    <a:bodyPr/>
                    <a:lstStyle/>
                    <a:p>
                      <a:r>
                        <a:rPr lang="en-US" dirty="0" smtClean="0"/>
                        <a:t>Task Name</a:t>
                      </a:r>
                      <a:endParaRPr lang="en-US" dirty="0"/>
                    </a:p>
                  </a:txBody>
                  <a:tcPr/>
                </a:tc>
                <a:tc>
                  <a:txBody>
                    <a:bodyPr/>
                    <a:lstStyle/>
                    <a:p>
                      <a:r>
                        <a:rPr lang="en-US" dirty="0" smtClean="0"/>
                        <a:t>Start</a:t>
                      </a:r>
                      <a:endParaRPr lang="en-US" dirty="0"/>
                    </a:p>
                  </a:txBody>
                  <a:tcPr/>
                </a:tc>
                <a:tc>
                  <a:txBody>
                    <a:bodyPr/>
                    <a:lstStyle/>
                    <a:p>
                      <a:r>
                        <a:rPr lang="en-US" dirty="0" smtClean="0"/>
                        <a:t>Finish</a:t>
                      </a:r>
                      <a:endParaRPr lang="en-US" dirty="0"/>
                    </a:p>
                  </a:txBody>
                  <a:tcPr/>
                </a:tc>
                <a:tc>
                  <a:txBody>
                    <a:bodyPr/>
                    <a:lstStyle/>
                    <a:p>
                      <a:r>
                        <a:rPr lang="en-US" dirty="0" smtClean="0"/>
                        <a:t>Late Start</a:t>
                      </a:r>
                      <a:endParaRPr lang="en-US" dirty="0"/>
                    </a:p>
                  </a:txBody>
                  <a:tcPr/>
                </a:tc>
                <a:tc>
                  <a:txBody>
                    <a:bodyPr/>
                    <a:lstStyle/>
                    <a:p>
                      <a:r>
                        <a:rPr lang="en-US" dirty="0" smtClean="0"/>
                        <a:t>Late Finish</a:t>
                      </a:r>
                      <a:endParaRPr lang="en-US" dirty="0"/>
                    </a:p>
                  </a:txBody>
                  <a:tcPr/>
                </a:tc>
                <a:tc>
                  <a:txBody>
                    <a:bodyPr/>
                    <a:lstStyle/>
                    <a:p>
                      <a:r>
                        <a:rPr lang="en-US" dirty="0" smtClean="0"/>
                        <a:t>Free Slack</a:t>
                      </a:r>
                      <a:endParaRPr lang="en-US" dirty="0"/>
                    </a:p>
                  </a:txBody>
                  <a:tcPr/>
                </a:tc>
                <a:tc>
                  <a:txBody>
                    <a:bodyPr/>
                    <a:lstStyle/>
                    <a:p>
                      <a:r>
                        <a:rPr lang="en-US" dirty="0" smtClean="0"/>
                        <a:t>Total Slack</a:t>
                      </a:r>
                      <a:endParaRPr lang="en-US" dirty="0"/>
                    </a:p>
                  </a:txBody>
                  <a:tcPr/>
                </a:tc>
                <a:extLst>
                  <a:ext uri="{0D108BD9-81ED-4DB2-BD59-A6C34878D82A}">
                    <a16:rowId xmlns:a16="http://schemas.microsoft.com/office/drawing/2014/main" val="2274195261"/>
                  </a:ext>
                </a:extLst>
              </a:tr>
              <a:tr h="370840">
                <a:tc>
                  <a:txBody>
                    <a:bodyPr/>
                    <a:lstStyle/>
                    <a:p>
                      <a:r>
                        <a:rPr lang="en-US" dirty="0" smtClean="0"/>
                        <a:t>A</a:t>
                      </a:r>
                      <a:endParaRPr lang="en-US" dirty="0"/>
                    </a:p>
                  </a:txBody>
                  <a:tcPr/>
                </a:tc>
                <a:tc>
                  <a:txBody>
                    <a:bodyPr/>
                    <a:lstStyle/>
                    <a:p>
                      <a:r>
                        <a:rPr lang="en-US" dirty="0" smtClean="0"/>
                        <a:t>8/3/15</a:t>
                      </a:r>
                      <a:endParaRPr lang="en-US" dirty="0"/>
                    </a:p>
                  </a:txBody>
                  <a:tcPr/>
                </a:tc>
                <a:tc>
                  <a:txBody>
                    <a:bodyPr/>
                    <a:lstStyle/>
                    <a:p>
                      <a:r>
                        <a:rPr lang="en-US" dirty="0" smtClean="0"/>
                        <a:t>8/3/15</a:t>
                      </a:r>
                      <a:endParaRPr lang="en-US" dirty="0"/>
                    </a:p>
                  </a:txBody>
                  <a:tcPr/>
                </a:tc>
                <a:tc>
                  <a:txBody>
                    <a:bodyPr/>
                    <a:lstStyle/>
                    <a:p>
                      <a:r>
                        <a:rPr lang="en-US" dirty="0" smtClean="0"/>
                        <a:t>8/5/15</a:t>
                      </a:r>
                      <a:endParaRPr lang="en-US" dirty="0"/>
                    </a:p>
                  </a:txBody>
                  <a:tcPr/>
                </a:tc>
                <a:tc>
                  <a:txBody>
                    <a:bodyPr/>
                    <a:lstStyle/>
                    <a:p>
                      <a:r>
                        <a:rPr lang="en-US" dirty="0" smtClean="0"/>
                        <a:t>8/5/15</a:t>
                      </a:r>
                      <a:endParaRPr lang="en-US" dirty="0"/>
                    </a:p>
                  </a:txBody>
                  <a:tcPr/>
                </a:tc>
                <a:tc>
                  <a:txBody>
                    <a:bodyPr/>
                    <a:lstStyle/>
                    <a:p>
                      <a:r>
                        <a:rPr lang="en-US" dirty="0" smtClean="0"/>
                        <a:t>0d</a:t>
                      </a:r>
                      <a:endParaRPr lang="en-US" dirty="0"/>
                    </a:p>
                  </a:txBody>
                  <a:tcPr/>
                </a:tc>
                <a:tc>
                  <a:txBody>
                    <a:bodyPr/>
                    <a:lstStyle/>
                    <a:p>
                      <a:r>
                        <a:rPr lang="en-US" dirty="0" smtClean="0"/>
                        <a:t>2d</a:t>
                      </a:r>
                      <a:endParaRPr lang="en-US" dirty="0"/>
                    </a:p>
                  </a:txBody>
                  <a:tcPr/>
                </a:tc>
                <a:extLst>
                  <a:ext uri="{0D108BD9-81ED-4DB2-BD59-A6C34878D82A}">
                    <a16:rowId xmlns:a16="http://schemas.microsoft.com/office/drawing/2014/main" val="3206643941"/>
                  </a:ext>
                </a:extLst>
              </a:tr>
              <a:tr h="370840">
                <a:tc>
                  <a:txBody>
                    <a:bodyPr/>
                    <a:lstStyle/>
                    <a:p>
                      <a:r>
                        <a:rPr lang="en-US" dirty="0" smtClean="0"/>
                        <a:t>B</a:t>
                      </a:r>
                      <a:endParaRPr lang="en-US" dirty="0"/>
                    </a:p>
                  </a:txBody>
                  <a:tcPr/>
                </a:tc>
                <a:tc>
                  <a:txBody>
                    <a:bodyPr/>
                    <a:lstStyle/>
                    <a:p>
                      <a:r>
                        <a:rPr lang="en-US" dirty="0" smtClean="0"/>
                        <a:t>8/3/15</a:t>
                      </a:r>
                      <a:endParaRPr lang="en-US" dirty="0"/>
                    </a:p>
                  </a:txBody>
                  <a:tcPr/>
                </a:tc>
                <a:tc>
                  <a:txBody>
                    <a:bodyPr/>
                    <a:lstStyle/>
                    <a:p>
                      <a:r>
                        <a:rPr lang="en-US" dirty="0" smtClean="0"/>
                        <a:t>8/4/15</a:t>
                      </a:r>
                      <a:endParaRPr lang="en-US" dirty="0"/>
                    </a:p>
                  </a:txBody>
                  <a:tcPr/>
                </a:tc>
                <a:tc>
                  <a:txBody>
                    <a:bodyPr/>
                    <a:lstStyle/>
                    <a:p>
                      <a:r>
                        <a:rPr lang="en-US" dirty="0" smtClean="0"/>
                        <a:t>8/3/15</a:t>
                      </a:r>
                      <a:endParaRPr lang="en-US" dirty="0"/>
                    </a:p>
                  </a:txBody>
                  <a:tcPr/>
                </a:tc>
                <a:tc>
                  <a:txBody>
                    <a:bodyPr/>
                    <a:lstStyle/>
                    <a:p>
                      <a:r>
                        <a:rPr lang="en-US" dirty="0" smtClean="0"/>
                        <a:t>8/4/15</a:t>
                      </a:r>
                      <a:endParaRPr lang="en-US" dirty="0"/>
                    </a:p>
                  </a:txBody>
                  <a:tcPr/>
                </a:tc>
                <a:tc>
                  <a:txBody>
                    <a:bodyPr/>
                    <a:lstStyle/>
                    <a:p>
                      <a:r>
                        <a:rPr lang="en-US" dirty="0" smtClean="0"/>
                        <a:t>0d</a:t>
                      </a:r>
                      <a:endParaRPr lang="en-US" dirty="0"/>
                    </a:p>
                  </a:txBody>
                  <a:tcPr/>
                </a:tc>
                <a:tc>
                  <a:txBody>
                    <a:bodyPr/>
                    <a:lstStyle/>
                    <a:p>
                      <a:r>
                        <a:rPr lang="en-US" dirty="0" smtClean="0"/>
                        <a:t>0d</a:t>
                      </a:r>
                      <a:endParaRPr lang="en-US" dirty="0"/>
                    </a:p>
                  </a:txBody>
                  <a:tcPr/>
                </a:tc>
                <a:extLst>
                  <a:ext uri="{0D108BD9-81ED-4DB2-BD59-A6C34878D82A}">
                    <a16:rowId xmlns:a16="http://schemas.microsoft.com/office/drawing/2014/main" val="3955012946"/>
                  </a:ext>
                </a:extLst>
              </a:tr>
              <a:tr h="370840">
                <a:tc>
                  <a:txBody>
                    <a:bodyPr/>
                    <a:lstStyle/>
                    <a:p>
                      <a:r>
                        <a:rPr lang="en-US" dirty="0" smtClean="0"/>
                        <a:t>C</a:t>
                      </a:r>
                      <a:endParaRPr lang="en-US" dirty="0"/>
                    </a:p>
                  </a:txBody>
                  <a:tcPr/>
                </a:tc>
                <a:tc>
                  <a:txBody>
                    <a:bodyPr/>
                    <a:lstStyle/>
                    <a:p>
                      <a:r>
                        <a:rPr lang="en-US" dirty="0" smtClean="0"/>
                        <a:t>8/3/15</a:t>
                      </a:r>
                      <a:endParaRPr lang="en-US" dirty="0"/>
                    </a:p>
                  </a:txBody>
                  <a:tcPr/>
                </a:tc>
                <a:tc>
                  <a:txBody>
                    <a:bodyPr/>
                    <a:lstStyle/>
                    <a:p>
                      <a:r>
                        <a:rPr lang="en-US" dirty="0" smtClean="0"/>
                        <a:t>8/5/15</a:t>
                      </a:r>
                      <a:endParaRPr lang="en-US" dirty="0"/>
                    </a:p>
                  </a:txBody>
                  <a:tcPr/>
                </a:tc>
                <a:tc>
                  <a:txBody>
                    <a:bodyPr/>
                    <a:lstStyle/>
                    <a:p>
                      <a:r>
                        <a:rPr lang="en-US" dirty="0" smtClean="0"/>
                        <a:t>8/5/15</a:t>
                      </a:r>
                      <a:endParaRPr lang="en-US" dirty="0"/>
                    </a:p>
                  </a:txBody>
                  <a:tcPr/>
                </a:tc>
                <a:tc>
                  <a:txBody>
                    <a:bodyPr/>
                    <a:lstStyle/>
                    <a:p>
                      <a:r>
                        <a:rPr lang="en-US" dirty="0" smtClean="0"/>
                        <a:t>8/7/15</a:t>
                      </a:r>
                    </a:p>
                  </a:txBody>
                  <a:tcPr/>
                </a:tc>
                <a:tc>
                  <a:txBody>
                    <a:bodyPr/>
                    <a:lstStyle/>
                    <a:p>
                      <a:r>
                        <a:rPr lang="en-US" dirty="0" smtClean="0"/>
                        <a:t>0d</a:t>
                      </a:r>
                      <a:endParaRPr lang="en-US" dirty="0"/>
                    </a:p>
                  </a:txBody>
                  <a:tcPr/>
                </a:tc>
                <a:tc>
                  <a:txBody>
                    <a:bodyPr/>
                    <a:lstStyle/>
                    <a:p>
                      <a:r>
                        <a:rPr lang="en-US" dirty="0" smtClean="0"/>
                        <a:t>2d</a:t>
                      </a:r>
                      <a:endParaRPr lang="en-US" dirty="0"/>
                    </a:p>
                  </a:txBody>
                  <a:tcPr/>
                </a:tc>
                <a:extLst>
                  <a:ext uri="{0D108BD9-81ED-4DB2-BD59-A6C34878D82A}">
                    <a16:rowId xmlns:a16="http://schemas.microsoft.com/office/drawing/2014/main" val="3484923558"/>
                  </a:ext>
                </a:extLst>
              </a:tr>
              <a:tr h="370840">
                <a:tc>
                  <a:txBody>
                    <a:bodyPr/>
                    <a:lstStyle/>
                    <a:p>
                      <a:r>
                        <a:rPr lang="en-US" dirty="0" smtClean="0"/>
                        <a:t>D</a:t>
                      </a:r>
                      <a:endParaRPr lang="en-US" dirty="0"/>
                    </a:p>
                  </a:txBody>
                  <a:tcPr/>
                </a:tc>
                <a:tc>
                  <a:txBody>
                    <a:bodyPr/>
                    <a:lstStyle/>
                    <a:p>
                      <a:r>
                        <a:rPr lang="en-US" dirty="0" smtClean="0"/>
                        <a:t>8/4/15</a:t>
                      </a:r>
                      <a:endParaRPr lang="en-US" dirty="0"/>
                    </a:p>
                  </a:txBody>
                  <a:tcPr/>
                </a:tc>
                <a:tc>
                  <a:txBody>
                    <a:bodyPr/>
                    <a:lstStyle/>
                    <a:p>
                      <a:r>
                        <a:rPr lang="en-US" dirty="0" smtClean="0"/>
                        <a:t>8/7/15</a:t>
                      </a:r>
                      <a:endParaRPr lang="en-US" dirty="0"/>
                    </a:p>
                  </a:txBody>
                  <a:tcPr/>
                </a:tc>
                <a:tc>
                  <a:txBody>
                    <a:bodyPr/>
                    <a:lstStyle/>
                    <a:p>
                      <a:r>
                        <a:rPr lang="en-US" dirty="0" smtClean="0"/>
                        <a:t>8/6/15</a:t>
                      </a:r>
                      <a:endParaRPr lang="en-US" dirty="0"/>
                    </a:p>
                  </a:txBody>
                  <a:tcPr/>
                </a:tc>
                <a:tc>
                  <a:txBody>
                    <a:bodyPr/>
                    <a:lstStyle/>
                    <a:p>
                      <a:r>
                        <a:rPr lang="en-US" dirty="0" smtClean="0"/>
                        <a:t>8/11/15</a:t>
                      </a:r>
                      <a:endParaRPr lang="en-US" dirty="0"/>
                    </a:p>
                  </a:txBody>
                  <a:tcPr/>
                </a:tc>
                <a:tc>
                  <a:txBody>
                    <a:bodyPr/>
                    <a:lstStyle/>
                    <a:p>
                      <a:r>
                        <a:rPr lang="en-US" dirty="0" smtClean="0"/>
                        <a:t>2d</a:t>
                      </a:r>
                      <a:endParaRPr lang="en-US" dirty="0"/>
                    </a:p>
                  </a:txBody>
                  <a:tcPr/>
                </a:tc>
                <a:tc>
                  <a:txBody>
                    <a:bodyPr/>
                    <a:lstStyle/>
                    <a:p>
                      <a:r>
                        <a:rPr lang="en-US" dirty="0" smtClean="0"/>
                        <a:t>2d</a:t>
                      </a:r>
                      <a:endParaRPr lang="en-US" dirty="0"/>
                    </a:p>
                  </a:txBody>
                  <a:tcPr/>
                </a:tc>
                <a:extLst>
                  <a:ext uri="{0D108BD9-81ED-4DB2-BD59-A6C34878D82A}">
                    <a16:rowId xmlns:a16="http://schemas.microsoft.com/office/drawing/2014/main" val="3248564998"/>
                  </a:ext>
                </a:extLst>
              </a:tr>
              <a:tr h="370840">
                <a:tc>
                  <a:txBody>
                    <a:bodyPr/>
                    <a:lstStyle/>
                    <a:p>
                      <a:r>
                        <a:rPr lang="en-US" dirty="0" smtClean="0"/>
                        <a:t>E</a:t>
                      </a:r>
                      <a:endParaRPr lang="en-US" dirty="0"/>
                    </a:p>
                  </a:txBody>
                  <a:tcPr/>
                </a:tc>
                <a:tc>
                  <a:txBody>
                    <a:bodyPr/>
                    <a:lstStyle/>
                    <a:p>
                      <a:r>
                        <a:rPr lang="en-US" dirty="0" smtClean="0"/>
                        <a:t>8/5/15</a:t>
                      </a:r>
                      <a:endParaRPr lang="en-US" dirty="0"/>
                    </a:p>
                  </a:txBody>
                  <a:tcPr/>
                </a:tc>
                <a:tc>
                  <a:txBody>
                    <a:bodyPr/>
                    <a:lstStyle/>
                    <a:p>
                      <a:r>
                        <a:rPr lang="en-US" dirty="0" smtClean="0"/>
                        <a:t>8/11/15</a:t>
                      </a:r>
                      <a:endParaRPr lang="en-US" dirty="0"/>
                    </a:p>
                  </a:txBody>
                  <a:tcPr/>
                </a:tc>
                <a:tc>
                  <a:txBody>
                    <a:bodyPr/>
                    <a:lstStyle/>
                    <a:p>
                      <a:r>
                        <a:rPr lang="en-US" dirty="0" smtClean="0"/>
                        <a:t>8/5/15</a:t>
                      </a:r>
                      <a:endParaRPr lang="en-US" dirty="0"/>
                    </a:p>
                  </a:txBody>
                  <a:tcPr/>
                </a:tc>
                <a:tc>
                  <a:txBody>
                    <a:bodyPr/>
                    <a:lstStyle/>
                    <a:p>
                      <a:r>
                        <a:rPr lang="en-US" dirty="0" smtClean="0"/>
                        <a:t>8/11/15</a:t>
                      </a:r>
                      <a:endParaRPr lang="en-US" dirty="0"/>
                    </a:p>
                  </a:txBody>
                  <a:tcPr/>
                </a:tc>
                <a:tc>
                  <a:txBody>
                    <a:bodyPr/>
                    <a:lstStyle/>
                    <a:p>
                      <a:r>
                        <a:rPr lang="en-US" dirty="0" smtClean="0"/>
                        <a:t>0d</a:t>
                      </a:r>
                      <a:endParaRPr lang="en-US" dirty="0"/>
                    </a:p>
                  </a:txBody>
                  <a:tcPr/>
                </a:tc>
                <a:tc>
                  <a:txBody>
                    <a:bodyPr/>
                    <a:lstStyle/>
                    <a:p>
                      <a:r>
                        <a:rPr lang="en-US" dirty="0" smtClean="0"/>
                        <a:t>0d</a:t>
                      </a:r>
                      <a:endParaRPr lang="en-US" dirty="0"/>
                    </a:p>
                  </a:txBody>
                  <a:tcPr/>
                </a:tc>
                <a:extLst>
                  <a:ext uri="{0D108BD9-81ED-4DB2-BD59-A6C34878D82A}">
                    <a16:rowId xmlns:a16="http://schemas.microsoft.com/office/drawing/2014/main" val="1410069721"/>
                  </a:ext>
                </a:extLst>
              </a:tr>
              <a:tr h="370840">
                <a:tc>
                  <a:txBody>
                    <a:bodyPr/>
                    <a:lstStyle/>
                    <a:p>
                      <a:r>
                        <a:rPr lang="en-US" dirty="0" smtClean="0"/>
                        <a:t>F</a:t>
                      </a:r>
                      <a:endParaRPr lang="en-US" dirty="0"/>
                    </a:p>
                  </a:txBody>
                  <a:tcPr/>
                </a:tc>
                <a:tc>
                  <a:txBody>
                    <a:bodyPr/>
                    <a:lstStyle/>
                    <a:p>
                      <a:r>
                        <a:rPr lang="en-US" dirty="0" smtClean="0"/>
                        <a:t>8/5/15</a:t>
                      </a:r>
                      <a:endParaRPr lang="en-US" dirty="0"/>
                    </a:p>
                  </a:txBody>
                  <a:tcPr/>
                </a:tc>
                <a:tc>
                  <a:txBody>
                    <a:bodyPr/>
                    <a:lstStyle/>
                    <a:p>
                      <a:r>
                        <a:rPr lang="en-US" dirty="0" smtClean="0"/>
                        <a:t>8/10/15</a:t>
                      </a:r>
                      <a:endParaRPr lang="en-US" dirty="0"/>
                    </a:p>
                  </a:txBody>
                  <a:tcPr/>
                </a:tc>
                <a:tc>
                  <a:txBody>
                    <a:bodyPr/>
                    <a:lstStyle/>
                    <a:p>
                      <a:r>
                        <a:rPr lang="en-US" dirty="0" smtClean="0"/>
                        <a:t>8/14/15</a:t>
                      </a:r>
                      <a:endParaRPr lang="en-US" dirty="0"/>
                    </a:p>
                  </a:txBody>
                  <a:tcPr/>
                </a:tc>
                <a:tc>
                  <a:txBody>
                    <a:bodyPr/>
                    <a:lstStyle/>
                    <a:p>
                      <a:r>
                        <a:rPr lang="en-US" dirty="0" smtClean="0"/>
                        <a:t>8/17/15</a:t>
                      </a:r>
                      <a:endParaRPr lang="en-US" dirty="0"/>
                    </a:p>
                  </a:txBody>
                  <a:tcPr/>
                </a:tc>
                <a:tc>
                  <a:txBody>
                    <a:bodyPr/>
                    <a:lstStyle/>
                    <a:p>
                      <a:r>
                        <a:rPr lang="en-US" dirty="0" smtClean="0"/>
                        <a:t>7d</a:t>
                      </a:r>
                      <a:endParaRPr lang="en-US" dirty="0"/>
                    </a:p>
                  </a:txBody>
                  <a:tcPr/>
                </a:tc>
                <a:tc>
                  <a:txBody>
                    <a:bodyPr/>
                    <a:lstStyle/>
                    <a:p>
                      <a:r>
                        <a:rPr lang="en-US" dirty="0" smtClean="0"/>
                        <a:t>7d</a:t>
                      </a:r>
                      <a:endParaRPr lang="en-US" dirty="0"/>
                    </a:p>
                  </a:txBody>
                  <a:tcPr/>
                </a:tc>
                <a:extLst>
                  <a:ext uri="{0D108BD9-81ED-4DB2-BD59-A6C34878D82A}">
                    <a16:rowId xmlns:a16="http://schemas.microsoft.com/office/drawing/2014/main" val="3820758994"/>
                  </a:ext>
                </a:extLst>
              </a:tr>
              <a:tr h="370840">
                <a:tc>
                  <a:txBody>
                    <a:bodyPr/>
                    <a:lstStyle/>
                    <a:p>
                      <a:r>
                        <a:rPr lang="en-US" dirty="0" smtClean="0"/>
                        <a:t>G</a:t>
                      </a:r>
                      <a:endParaRPr lang="en-US" dirty="0"/>
                    </a:p>
                  </a:txBody>
                  <a:tcPr/>
                </a:tc>
                <a:tc>
                  <a:txBody>
                    <a:bodyPr/>
                    <a:lstStyle/>
                    <a:p>
                      <a:r>
                        <a:rPr lang="en-US" dirty="0" smtClean="0"/>
                        <a:t>8/6/15</a:t>
                      </a:r>
                      <a:endParaRPr lang="en-US" dirty="0"/>
                    </a:p>
                  </a:txBody>
                  <a:tcPr/>
                </a:tc>
                <a:tc>
                  <a:txBody>
                    <a:bodyPr/>
                    <a:lstStyle/>
                    <a:p>
                      <a:r>
                        <a:rPr lang="en-US" dirty="0" smtClean="0"/>
                        <a:t>8/13/15</a:t>
                      </a:r>
                      <a:endParaRPr lang="en-US" dirty="0"/>
                    </a:p>
                  </a:txBody>
                  <a:tcPr/>
                </a:tc>
                <a:tc>
                  <a:txBody>
                    <a:bodyPr/>
                    <a:lstStyle/>
                    <a:p>
                      <a:r>
                        <a:rPr lang="en-US" dirty="0" smtClean="0"/>
                        <a:t>8/10/15</a:t>
                      </a:r>
                      <a:endParaRPr lang="en-US" dirty="0"/>
                    </a:p>
                  </a:txBody>
                  <a:tcPr/>
                </a:tc>
                <a:tc>
                  <a:txBody>
                    <a:bodyPr/>
                    <a:lstStyle/>
                    <a:p>
                      <a:r>
                        <a:rPr lang="en-US" dirty="0" smtClean="0"/>
                        <a:t>8/17/15</a:t>
                      </a:r>
                      <a:endParaRPr lang="en-US" dirty="0"/>
                    </a:p>
                  </a:txBody>
                  <a:tcPr/>
                </a:tc>
                <a:tc>
                  <a:txBody>
                    <a:bodyPr/>
                    <a:lstStyle/>
                    <a:p>
                      <a:r>
                        <a:rPr lang="en-US" dirty="0" smtClean="0"/>
                        <a:t>0d</a:t>
                      </a:r>
                      <a:endParaRPr lang="en-US" dirty="0"/>
                    </a:p>
                  </a:txBody>
                  <a:tcPr/>
                </a:tc>
                <a:tc>
                  <a:txBody>
                    <a:bodyPr/>
                    <a:lstStyle/>
                    <a:p>
                      <a:r>
                        <a:rPr lang="en-US" dirty="0" smtClean="0"/>
                        <a:t>2d</a:t>
                      </a:r>
                      <a:endParaRPr lang="en-US" dirty="0"/>
                    </a:p>
                  </a:txBody>
                  <a:tcPr/>
                </a:tc>
                <a:extLst>
                  <a:ext uri="{0D108BD9-81ED-4DB2-BD59-A6C34878D82A}">
                    <a16:rowId xmlns:a16="http://schemas.microsoft.com/office/drawing/2014/main" val="906957724"/>
                  </a:ext>
                </a:extLst>
              </a:tr>
              <a:tr h="370840">
                <a:tc>
                  <a:txBody>
                    <a:bodyPr/>
                    <a:lstStyle/>
                    <a:p>
                      <a:r>
                        <a:rPr lang="en-US" dirty="0" smtClean="0"/>
                        <a:t>H</a:t>
                      </a:r>
                      <a:endParaRPr lang="en-US" dirty="0"/>
                    </a:p>
                  </a:txBody>
                  <a:tcPr/>
                </a:tc>
                <a:tc>
                  <a:txBody>
                    <a:bodyPr/>
                    <a:lstStyle/>
                    <a:p>
                      <a:r>
                        <a:rPr lang="en-US" dirty="0" smtClean="0"/>
                        <a:t>8/12/15</a:t>
                      </a:r>
                      <a:endParaRPr lang="en-US" dirty="0"/>
                    </a:p>
                  </a:txBody>
                  <a:tcPr/>
                </a:tc>
                <a:tc>
                  <a:txBody>
                    <a:bodyPr/>
                    <a:lstStyle/>
                    <a:p>
                      <a:r>
                        <a:rPr lang="en-US" dirty="0" smtClean="0"/>
                        <a:t>8/19/15</a:t>
                      </a:r>
                      <a:endParaRPr lang="en-US" dirty="0"/>
                    </a:p>
                  </a:txBody>
                  <a:tcPr/>
                </a:tc>
                <a:tc>
                  <a:txBody>
                    <a:bodyPr/>
                    <a:lstStyle/>
                    <a:p>
                      <a:r>
                        <a:rPr lang="en-US" dirty="0" smtClean="0"/>
                        <a:t>8/12/15</a:t>
                      </a:r>
                      <a:endParaRPr lang="en-US" dirty="0"/>
                    </a:p>
                  </a:txBody>
                  <a:tcPr/>
                </a:tc>
                <a:tc>
                  <a:txBody>
                    <a:bodyPr/>
                    <a:lstStyle/>
                    <a:p>
                      <a:r>
                        <a:rPr lang="en-US" dirty="0" smtClean="0"/>
                        <a:t>8/19/15</a:t>
                      </a:r>
                      <a:endParaRPr lang="en-US" dirty="0"/>
                    </a:p>
                  </a:txBody>
                  <a:tcPr/>
                </a:tc>
                <a:tc>
                  <a:txBody>
                    <a:bodyPr/>
                    <a:lstStyle/>
                    <a:p>
                      <a:r>
                        <a:rPr lang="en-US" dirty="0" smtClean="0"/>
                        <a:t>0d</a:t>
                      </a:r>
                      <a:endParaRPr lang="en-US" dirty="0"/>
                    </a:p>
                  </a:txBody>
                  <a:tcPr/>
                </a:tc>
                <a:tc>
                  <a:txBody>
                    <a:bodyPr/>
                    <a:lstStyle/>
                    <a:p>
                      <a:r>
                        <a:rPr lang="en-US" dirty="0" smtClean="0"/>
                        <a:t>0d</a:t>
                      </a:r>
                      <a:endParaRPr lang="en-US" dirty="0"/>
                    </a:p>
                  </a:txBody>
                  <a:tcPr/>
                </a:tc>
                <a:extLst>
                  <a:ext uri="{0D108BD9-81ED-4DB2-BD59-A6C34878D82A}">
                    <a16:rowId xmlns:a16="http://schemas.microsoft.com/office/drawing/2014/main" val="1485253216"/>
                  </a:ext>
                </a:extLst>
              </a:tr>
              <a:tr h="370840">
                <a:tc>
                  <a:txBody>
                    <a:bodyPr/>
                    <a:lstStyle/>
                    <a:p>
                      <a:r>
                        <a:rPr lang="en-US" dirty="0" smtClean="0"/>
                        <a:t>I</a:t>
                      </a:r>
                      <a:endParaRPr lang="en-US" dirty="0"/>
                    </a:p>
                  </a:txBody>
                  <a:tcPr/>
                </a:tc>
                <a:tc>
                  <a:txBody>
                    <a:bodyPr/>
                    <a:lstStyle/>
                    <a:p>
                      <a:r>
                        <a:rPr lang="en-US" dirty="0" smtClean="0"/>
                        <a:t>8/14/15</a:t>
                      </a:r>
                      <a:endParaRPr lang="en-US" dirty="0"/>
                    </a:p>
                  </a:txBody>
                  <a:tcPr/>
                </a:tc>
                <a:tc>
                  <a:txBody>
                    <a:bodyPr/>
                    <a:lstStyle/>
                    <a:p>
                      <a:r>
                        <a:rPr lang="en-US" dirty="0" smtClean="0"/>
                        <a:t>8/17/15</a:t>
                      </a:r>
                      <a:endParaRPr lang="en-US" dirty="0"/>
                    </a:p>
                  </a:txBody>
                  <a:tcPr/>
                </a:tc>
                <a:tc>
                  <a:txBody>
                    <a:bodyPr/>
                    <a:lstStyle/>
                    <a:p>
                      <a:r>
                        <a:rPr lang="en-US" dirty="0" smtClean="0"/>
                        <a:t>8/18/15</a:t>
                      </a:r>
                      <a:endParaRPr lang="en-US" dirty="0"/>
                    </a:p>
                  </a:txBody>
                  <a:tcPr/>
                </a:tc>
                <a:tc>
                  <a:txBody>
                    <a:bodyPr/>
                    <a:lstStyle/>
                    <a:p>
                      <a:r>
                        <a:rPr lang="en-US" dirty="0" smtClean="0"/>
                        <a:t>8/19/15</a:t>
                      </a:r>
                      <a:endParaRPr lang="en-US" dirty="0"/>
                    </a:p>
                  </a:txBody>
                  <a:tcPr/>
                </a:tc>
                <a:tc>
                  <a:txBody>
                    <a:bodyPr/>
                    <a:lstStyle/>
                    <a:p>
                      <a:r>
                        <a:rPr lang="en-US" dirty="0" smtClean="0"/>
                        <a:t>2d</a:t>
                      </a:r>
                      <a:endParaRPr lang="en-US" dirty="0"/>
                    </a:p>
                  </a:txBody>
                  <a:tcPr/>
                </a:tc>
                <a:tc>
                  <a:txBody>
                    <a:bodyPr/>
                    <a:lstStyle/>
                    <a:p>
                      <a:r>
                        <a:rPr lang="en-US" dirty="0" smtClean="0"/>
                        <a:t>2d</a:t>
                      </a:r>
                      <a:endParaRPr lang="en-US" dirty="0"/>
                    </a:p>
                  </a:txBody>
                  <a:tcPr/>
                </a:tc>
                <a:extLst>
                  <a:ext uri="{0D108BD9-81ED-4DB2-BD59-A6C34878D82A}">
                    <a16:rowId xmlns:a16="http://schemas.microsoft.com/office/drawing/2014/main" val="2467747607"/>
                  </a:ext>
                </a:extLst>
              </a:tr>
              <a:tr h="370840">
                <a:tc>
                  <a:txBody>
                    <a:bodyPr/>
                    <a:lstStyle/>
                    <a:p>
                      <a:r>
                        <a:rPr lang="en-US" dirty="0" smtClean="0"/>
                        <a:t>J</a:t>
                      </a:r>
                      <a:endParaRPr lang="en-US" dirty="0"/>
                    </a:p>
                  </a:txBody>
                  <a:tcPr/>
                </a:tc>
                <a:tc>
                  <a:txBody>
                    <a:bodyPr/>
                    <a:lstStyle/>
                    <a:p>
                      <a:r>
                        <a:rPr lang="en-US" dirty="0" smtClean="0"/>
                        <a:t>8/20/15</a:t>
                      </a:r>
                      <a:endParaRPr lang="en-US" dirty="0"/>
                    </a:p>
                  </a:txBody>
                  <a:tcPr/>
                </a:tc>
                <a:tc>
                  <a:txBody>
                    <a:bodyPr/>
                    <a:lstStyle/>
                    <a:p>
                      <a:r>
                        <a:rPr lang="en-US" dirty="0" smtClean="0"/>
                        <a:t>8/24/15</a:t>
                      </a:r>
                      <a:endParaRPr lang="en-US" dirty="0"/>
                    </a:p>
                  </a:txBody>
                  <a:tcPr/>
                </a:tc>
                <a:tc>
                  <a:txBody>
                    <a:bodyPr/>
                    <a:lstStyle/>
                    <a:p>
                      <a:r>
                        <a:rPr lang="en-US" dirty="0" smtClean="0"/>
                        <a:t>8/20/15</a:t>
                      </a:r>
                      <a:endParaRPr lang="en-US" dirty="0"/>
                    </a:p>
                  </a:txBody>
                  <a:tcPr/>
                </a:tc>
                <a:tc>
                  <a:txBody>
                    <a:bodyPr/>
                    <a:lstStyle/>
                    <a:p>
                      <a:r>
                        <a:rPr lang="en-US" dirty="0" smtClean="0"/>
                        <a:t>8/24/15</a:t>
                      </a:r>
                      <a:endParaRPr lang="en-US" dirty="0"/>
                    </a:p>
                  </a:txBody>
                  <a:tcPr/>
                </a:tc>
                <a:tc>
                  <a:txBody>
                    <a:bodyPr/>
                    <a:lstStyle/>
                    <a:p>
                      <a:r>
                        <a:rPr lang="en-US" dirty="0" smtClean="0"/>
                        <a:t>0d</a:t>
                      </a:r>
                      <a:endParaRPr lang="en-US" dirty="0"/>
                    </a:p>
                  </a:txBody>
                  <a:tcPr/>
                </a:tc>
                <a:tc>
                  <a:txBody>
                    <a:bodyPr/>
                    <a:lstStyle/>
                    <a:p>
                      <a:r>
                        <a:rPr lang="en-US" dirty="0" smtClean="0"/>
                        <a:t>0d</a:t>
                      </a:r>
                      <a:endParaRPr lang="en-US" dirty="0"/>
                    </a:p>
                  </a:txBody>
                  <a:tcPr/>
                </a:tc>
                <a:extLst>
                  <a:ext uri="{0D108BD9-81ED-4DB2-BD59-A6C34878D82A}">
                    <a16:rowId xmlns:a16="http://schemas.microsoft.com/office/drawing/2014/main" val="3469374106"/>
                  </a:ext>
                </a:extLst>
              </a:tr>
            </a:tbl>
          </a:graphicData>
        </a:graphic>
      </p:graphicFrame>
      <p:sp>
        <p:nvSpPr>
          <p:cNvPr id="7" name="Rectangle 6"/>
          <p:cNvSpPr/>
          <p:nvPr/>
        </p:nvSpPr>
        <p:spPr>
          <a:xfrm>
            <a:off x="828368" y="5430723"/>
            <a:ext cx="6802441" cy="430887"/>
          </a:xfrm>
          <a:prstGeom prst="rect">
            <a:avLst/>
          </a:prstGeom>
        </p:spPr>
        <p:txBody>
          <a:bodyPr wrap="square">
            <a:spAutoFit/>
          </a:bodyPr>
          <a:lstStyle/>
          <a:p>
            <a:r>
              <a:rPr lang="en-US" dirty="0"/>
              <a:t>Table </a:t>
            </a:r>
            <a:r>
              <a:rPr lang="en-US" dirty="0" smtClean="0"/>
              <a:t>6-1 </a:t>
            </a:r>
            <a:r>
              <a:rPr lang="en-US" dirty="0"/>
              <a:t>Free and Total Float or Slack for Project X</a:t>
            </a:r>
          </a:p>
        </p:txBody>
      </p:sp>
      <p:sp>
        <p:nvSpPr>
          <p:cNvPr id="3" name="Footer Placeholder 2"/>
          <p:cNvSpPr>
            <a:spLocks noGrp="1"/>
          </p:cNvSpPr>
          <p:nvPr>
            <p:ph type="ftr" sz="quarter" idx="11"/>
          </p:nvPr>
        </p:nvSpPr>
        <p:spPr/>
        <p:txBody>
          <a:bodyPr/>
          <a:lstStyle/>
          <a:p>
            <a:pPr lvl="0"/>
            <a:r>
              <a:rPr lang="en-US" noProof="0"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Using the Critical Path to Shorten a Project Schedule</a:t>
            </a:r>
          </a:p>
        </p:txBody>
      </p:sp>
      <p:sp>
        <p:nvSpPr>
          <p:cNvPr id="48131" name="Rectangle 3"/>
          <p:cNvSpPr>
            <a:spLocks noGrp="1" noChangeArrowheads="1"/>
          </p:cNvSpPr>
          <p:nvPr>
            <p:ph idx="1"/>
          </p:nvPr>
        </p:nvSpPr>
        <p:spPr/>
        <p:txBody>
          <a:bodyPr/>
          <a:lstStyle/>
          <a:p>
            <a:r>
              <a:rPr lang="en-US" dirty="0"/>
              <a:t>M</a:t>
            </a:r>
            <a:r>
              <a:rPr lang="en-US" dirty="0" smtClean="0"/>
              <a:t>ain techniques for shortening schedules</a:t>
            </a:r>
          </a:p>
          <a:p>
            <a:pPr lvl="1"/>
            <a:r>
              <a:rPr lang="en-US" dirty="0" smtClean="0"/>
              <a:t>Shortening durations of critical activities/tasks by adding more resources or changing their scope</a:t>
            </a:r>
          </a:p>
          <a:p>
            <a:pPr lvl="1"/>
            <a:r>
              <a:rPr lang="en-US" dirty="0" smtClean="0"/>
              <a:t>Crashing activities by obtaining the greatest amount of schedule compression for the least incremental cost</a:t>
            </a:r>
          </a:p>
          <a:p>
            <a:pPr lvl="1"/>
            <a:r>
              <a:rPr lang="en-US" dirty="0" smtClean="0"/>
              <a:t>Fast tracking activities by doing them in parallel or overlapping them</a:t>
            </a:r>
          </a:p>
          <a:p>
            <a:endParaRPr lang="en-US" dirty="0" smtClean="0"/>
          </a:p>
          <a:p>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Importance of Updating Critical Path Data</a:t>
            </a:r>
          </a:p>
        </p:txBody>
      </p:sp>
      <p:sp>
        <p:nvSpPr>
          <p:cNvPr id="49155" name="Rectangle 3"/>
          <p:cNvSpPr>
            <a:spLocks noGrp="1" noChangeArrowheads="1"/>
          </p:cNvSpPr>
          <p:nvPr>
            <p:ph idx="1"/>
          </p:nvPr>
        </p:nvSpPr>
        <p:spPr/>
        <p:txBody>
          <a:bodyPr/>
          <a:lstStyle/>
          <a:p>
            <a:r>
              <a:rPr lang="en-US" dirty="0" smtClean="0"/>
              <a:t>It is important </a:t>
            </a:r>
            <a:r>
              <a:rPr lang="en-US" dirty="0"/>
              <a:t>to update the schedule with actual data</a:t>
            </a:r>
            <a:endParaRPr lang="en-US" dirty="0" smtClean="0"/>
          </a:p>
          <a:p>
            <a:pPr lvl="1"/>
            <a:r>
              <a:rPr lang="en-US" dirty="0"/>
              <a:t>N</a:t>
            </a:r>
            <a:r>
              <a:rPr lang="en-US" dirty="0" smtClean="0"/>
              <a:t>ote actual activity durations as they are completed </a:t>
            </a:r>
          </a:p>
          <a:p>
            <a:pPr lvl="1"/>
            <a:r>
              <a:rPr lang="en-US" dirty="0" smtClean="0"/>
              <a:t>Revise </a:t>
            </a:r>
            <a:r>
              <a:rPr lang="en-US" dirty="0"/>
              <a:t>estimates for activities in </a:t>
            </a:r>
            <a:r>
              <a:rPr lang="en-US" dirty="0" smtClean="0"/>
              <a:t>progress</a:t>
            </a:r>
          </a:p>
          <a:p>
            <a:pPr lvl="1"/>
            <a:r>
              <a:rPr lang="en-US" dirty="0" smtClean="0"/>
              <a:t>Monitor changes to make </a:t>
            </a:r>
            <a:r>
              <a:rPr lang="en-US" dirty="0"/>
              <a:t>informed decisions</a:t>
            </a:r>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Critical Chain Scheduling (1 of 4)</a:t>
            </a:r>
          </a:p>
        </p:txBody>
      </p:sp>
      <p:sp>
        <p:nvSpPr>
          <p:cNvPr id="50179" name="Rectangle 3"/>
          <p:cNvSpPr>
            <a:spLocks noGrp="1" noChangeArrowheads="1"/>
          </p:cNvSpPr>
          <p:nvPr>
            <p:ph idx="1"/>
          </p:nvPr>
        </p:nvSpPr>
        <p:spPr/>
        <p:txBody>
          <a:bodyPr/>
          <a:lstStyle/>
          <a:p>
            <a:r>
              <a:rPr lang="en-US" dirty="0"/>
              <a:t>C</a:t>
            </a:r>
            <a:r>
              <a:rPr lang="en-US" dirty="0" smtClean="0"/>
              <a:t>onsiders limited resources when creating a project schedule and includes buffers to protect the project completion date</a:t>
            </a:r>
          </a:p>
          <a:p>
            <a:pPr lvl="1"/>
            <a:r>
              <a:rPr lang="en-US" dirty="0" smtClean="0"/>
              <a:t>Uses the Theory of Constraints (TOC): management philosophy developed by Eliyahu M. Goldratt</a:t>
            </a:r>
            <a:r>
              <a:rPr lang="en-US" dirty="0"/>
              <a:t>;</a:t>
            </a:r>
            <a:r>
              <a:rPr lang="en-US" dirty="0" smtClean="0"/>
              <a:t> attempts to minimize multitasking when a resource works on more than one task at a time</a:t>
            </a:r>
          </a:p>
        </p:txBody>
      </p:sp>
      <p:sp>
        <p:nvSpPr>
          <p:cNvPr id="2" name="Footer Placeholder 1"/>
          <p:cNvSpPr>
            <a:spLocks noGrp="1"/>
          </p:cNvSpPr>
          <p:nvPr>
            <p:ph type="ftr" sz="quarter" idx="11"/>
          </p:nvPr>
        </p:nvSpPr>
        <p:spPr/>
        <p:txBody>
          <a:bodyPr/>
          <a:lstStyle/>
          <a:p>
            <a:pPr lvl="0"/>
            <a:r>
              <a:rPr lang="en-US" noProof="0"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Critical Chain Scheduling (2 of 4)</a:t>
            </a:r>
          </a:p>
        </p:txBody>
      </p:sp>
      <p:pic>
        <p:nvPicPr>
          <p:cNvPr id="3" name="Picture 2" descr="Images illustrates the duration taken to complete three tasks without multitasking.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844" y="1457076"/>
            <a:ext cx="4596384" cy="1478280"/>
          </a:xfrm>
          <a:prstGeom prst="rect">
            <a:avLst/>
          </a:prstGeom>
        </p:spPr>
      </p:pic>
      <p:pic>
        <p:nvPicPr>
          <p:cNvPr id="4" name="Picture 3" descr="Images illustrates the duration taken to complete three tasks with multitasking.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5332" y="3605187"/>
            <a:ext cx="4593336" cy="1764792"/>
          </a:xfrm>
          <a:prstGeom prst="rect">
            <a:avLst/>
          </a:prstGeom>
        </p:spPr>
      </p:pic>
      <p:sp>
        <p:nvSpPr>
          <p:cNvPr id="2" name="Footer Placeholder 1"/>
          <p:cNvSpPr>
            <a:spLocks noGrp="1"/>
          </p:cNvSpPr>
          <p:nvPr>
            <p:ph type="ftr" sz="quarter" idx="11"/>
          </p:nvPr>
        </p:nvSpPr>
        <p:spPr/>
        <p:txBody>
          <a:bodyPr/>
          <a:lstStyle/>
          <a:p>
            <a:pPr lvl="0"/>
            <a:r>
              <a:rPr lang="en-US" noProof="0"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p>
        </p:txBody>
      </p:sp>
    </p:spTree>
    <p:extLst>
      <p:ext uri="{BB962C8B-B14F-4D97-AF65-F5344CB8AC3E}">
        <p14:creationId xmlns:p14="http://schemas.microsoft.com/office/powerpoint/2010/main" val="3934560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Critical Chain </a:t>
            </a:r>
            <a:r>
              <a:rPr lang="en-US" dirty="0" smtClean="0"/>
              <a:t>Scheduling (3 of 4)</a:t>
            </a:r>
          </a:p>
        </p:txBody>
      </p:sp>
      <p:sp>
        <p:nvSpPr>
          <p:cNvPr id="52227" name="Rectangle 3"/>
          <p:cNvSpPr>
            <a:spLocks noGrp="1" noChangeArrowheads="1"/>
          </p:cNvSpPr>
          <p:nvPr>
            <p:ph idx="1"/>
          </p:nvPr>
        </p:nvSpPr>
        <p:spPr/>
        <p:txBody>
          <a:bodyPr/>
          <a:lstStyle/>
          <a:p>
            <a:r>
              <a:rPr lang="en-US" dirty="0" smtClean="0"/>
              <a:t>Additional concepts</a:t>
            </a:r>
          </a:p>
          <a:p>
            <a:pPr lvl="1"/>
            <a:r>
              <a:rPr lang="en-US" dirty="0" smtClean="0"/>
              <a:t>Buffer: additional time to complete a task</a:t>
            </a:r>
          </a:p>
          <a:p>
            <a:pPr lvl="1"/>
            <a:r>
              <a:rPr lang="en-US" dirty="0" smtClean="0"/>
              <a:t>Murphy’s Law: if something can go wrong, it will</a:t>
            </a:r>
          </a:p>
          <a:p>
            <a:pPr lvl="1"/>
            <a:r>
              <a:rPr lang="en-US" dirty="0" smtClean="0"/>
              <a:t>Parkinson’s Law: work expands to fill the time allowed</a:t>
            </a:r>
          </a:p>
          <a:p>
            <a:pPr lvl="1"/>
            <a:r>
              <a:rPr lang="en-US" dirty="0" smtClean="0"/>
              <a:t>Project buffer: additional time added before the project’s due date</a:t>
            </a:r>
          </a:p>
          <a:p>
            <a:pPr lvl="1"/>
            <a:r>
              <a:rPr lang="en-US" dirty="0"/>
              <a:t>F</a:t>
            </a:r>
            <a:r>
              <a:rPr lang="en-US" dirty="0" smtClean="0"/>
              <a:t>eeding buffers: additional time added before tasks on the critical path</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Critical Chain </a:t>
            </a:r>
            <a:r>
              <a:rPr lang="en-US" dirty="0" smtClean="0"/>
              <a:t>Scheduling (4 of 4)</a:t>
            </a:r>
          </a:p>
        </p:txBody>
      </p:sp>
      <p:pic>
        <p:nvPicPr>
          <p:cNvPr id="3" name="Picture 2" descr="Image displays an example of a network diagram constructed using critical chain scheduling.&#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8303" y="1690689"/>
            <a:ext cx="5147394" cy="3742944"/>
          </a:xfrm>
          <a:prstGeom prst="rect">
            <a:avLst/>
          </a:prstGeom>
        </p:spPr>
      </p:pic>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3358334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Went Right?</a:t>
            </a:r>
            <a:endParaRPr lang="en-US" dirty="0"/>
          </a:p>
        </p:txBody>
      </p:sp>
      <p:sp>
        <p:nvSpPr>
          <p:cNvPr id="2" name="Content Placeholder 1"/>
          <p:cNvSpPr>
            <a:spLocks noGrp="1"/>
          </p:cNvSpPr>
          <p:nvPr>
            <p:ph idx="1"/>
          </p:nvPr>
        </p:nvSpPr>
        <p:spPr/>
        <p:txBody>
          <a:bodyPr/>
          <a:lstStyle/>
          <a:p>
            <a:r>
              <a:rPr lang="en-US" dirty="0" smtClean="0"/>
              <a:t>Scheduling at healthcare clinic’s can be more efficient by using critical chain scheduling</a:t>
            </a:r>
          </a:p>
          <a:p>
            <a:pPr lvl="1"/>
            <a:r>
              <a:rPr lang="en-US" dirty="0" smtClean="0"/>
              <a:t>National University Hospital in Singapore decreased patient admission times by more than 50 percent</a:t>
            </a:r>
          </a:p>
          <a:p>
            <a:pPr lvl="2"/>
            <a:r>
              <a:rPr lang="en-US" dirty="0" smtClean="0"/>
              <a:t>Improved </a:t>
            </a:r>
            <a:r>
              <a:rPr lang="en-US" dirty="0"/>
              <a:t>scheduling lowered average wait times, which went from </a:t>
            </a:r>
            <a:r>
              <a:rPr lang="en-US" dirty="0" smtClean="0"/>
              <a:t>six to </a:t>
            </a:r>
            <a:r>
              <a:rPr lang="en-US" dirty="0"/>
              <a:t>eight hours to less than three </a:t>
            </a:r>
            <a:r>
              <a:rPr lang="en-US" dirty="0" smtClean="0"/>
              <a:t>hours</a:t>
            </a:r>
          </a:p>
          <a:p>
            <a:pPr lvl="2"/>
            <a:r>
              <a:rPr lang="en-US" dirty="0"/>
              <a:t>63 percent of patients </a:t>
            </a:r>
            <a:r>
              <a:rPr lang="en-US" dirty="0" smtClean="0"/>
              <a:t>were admitted in </a:t>
            </a:r>
            <a:r>
              <a:rPr lang="en-US" dirty="0"/>
              <a:t>less than 1.5 hours</a:t>
            </a:r>
          </a:p>
        </p:txBody>
      </p:sp>
      <p:sp>
        <p:nvSpPr>
          <p:cNvPr id="5" name="Footer Placeholder 4"/>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232727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The Importance of Project Schedules (1 of 3)</a:t>
            </a:r>
          </a:p>
        </p:txBody>
      </p:sp>
      <p:sp>
        <p:nvSpPr>
          <p:cNvPr id="11267" name="Rectangle 3"/>
          <p:cNvSpPr>
            <a:spLocks noGrp="1" noChangeArrowheads="1"/>
          </p:cNvSpPr>
          <p:nvPr>
            <p:ph idx="1"/>
          </p:nvPr>
        </p:nvSpPr>
        <p:spPr/>
        <p:txBody>
          <a:bodyPr/>
          <a:lstStyle/>
          <a:p>
            <a:r>
              <a:rPr lang="en-US" dirty="0" smtClean="0"/>
              <a:t>Managers often cite delivering projects on time as one of their biggest challenges</a:t>
            </a:r>
          </a:p>
          <a:p>
            <a:pPr lvl="1"/>
            <a:r>
              <a:rPr lang="en-US" dirty="0" smtClean="0"/>
              <a:t>Time has the least amount of flexibility; it passes no matter what happens on a project</a:t>
            </a:r>
          </a:p>
          <a:p>
            <a:r>
              <a:rPr lang="en-US" dirty="0"/>
              <a:t>Individual work styles and cultural differences may also cause schedule </a:t>
            </a:r>
            <a:r>
              <a:rPr lang="en-US" dirty="0" smtClean="0"/>
              <a:t>conflicts</a:t>
            </a:r>
          </a:p>
          <a:p>
            <a:pPr lvl="1"/>
            <a:r>
              <a:rPr lang="en-US" dirty="0" smtClean="0"/>
              <a:t>Different cultures </a:t>
            </a:r>
            <a:r>
              <a:rPr lang="en-US" dirty="0"/>
              <a:t>and even entire countries have different attitudes about schedules</a:t>
            </a:r>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Program Evaluation and Review Technique (PERT)</a:t>
            </a:r>
          </a:p>
        </p:txBody>
      </p:sp>
      <p:sp>
        <p:nvSpPr>
          <p:cNvPr id="54275" name="Rectangle 3"/>
          <p:cNvSpPr>
            <a:spLocks noGrp="1" noChangeArrowheads="1"/>
          </p:cNvSpPr>
          <p:nvPr>
            <p:ph idx="1"/>
          </p:nvPr>
        </p:nvSpPr>
        <p:spPr/>
        <p:txBody>
          <a:bodyPr/>
          <a:lstStyle/>
          <a:p>
            <a:r>
              <a:rPr lang="en-US" dirty="0"/>
              <a:t>N</a:t>
            </a:r>
            <a:r>
              <a:rPr lang="en-US" dirty="0" smtClean="0"/>
              <a:t>etwork analysis technique used to estimate project duration when there is a high degree of uncertainty about the individual activity duration estimates</a:t>
            </a:r>
          </a:p>
          <a:p>
            <a:pPr lvl="1"/>
            <a:r>
              <a:rPr lang="en-US" dirty="0"/>
              <a:t>U</a:t>
            </a:r>
            <a:r>
              <a:rPr lang="en-US" dirty="0" smtClean="0"/>
              <a:t>ses probabilistic time estimates: duration estimates based on using optimistic, most likely, and pessimistic estimates of activity durations</a:t>
            </a:r>
          </a:p>
          <a:p>
            <a:pPr lvl="1"/>
            <a:r>
              <a:rPr lang="en-US" dirty="0"/>
              <a:t>By using the PERT weighted average for each activity duration estimate, </a:t>
            </a:r>
            <a:r>
              <a:rPr lang="en-US" dirty="0" smtClean="0"/>
              <a:t>total project </a:t>
            </a:r>
            <a:r>
              <a:rPr lang="en-US" dirty="0"/>
              <a:t>duration estimate takes into account the risk or uncertainty in the </a:t>
            </a:r>
            <a:r>
              <a:rPr lang="en-US" dirty="0" smtClean="0"/>
              <a:t>individual activity </a:t>
            </a:r>
            <a:r>
              <a:rPr lang="en-US" dirty="0"/>
              <a:t>estimates</a:t>
            </a:r>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Agile and Schedule Management</a:t>
            </a:r>
            <a:endParaRPr lang="en-US" dirty="0"/>
          </a:p>
        </p:txBody>
      </p:sp>
      <p:sp>
        <p:nvSpPr>
          <p:cNvPr id="2" name="Content Placeholder 1"/>
          <p:cNvSpPr>
            <a:spLocks noGrp="1"/>
          </p:cNvSpPr>
          <p:nvPr>
            <p:ph idx="1"/>
          </p:nvPr>
        </p:nvSpPr>
        <p:spPr/>
        <p:txBody>
          <a:bodyPr/>
          <a:lstStyle/>
          <a:p>
            <a:r>
              <a:rPr lang="en-US" dirty="0" smtClean="0"/>
              <a:t>Core values of the Manifesto for Agile Software Development</a:t>
            </a:r>
          </a:p>
          <a:p>
            <a:pPr lvl="1"/>
            <a:r>
              <a:rPr lang="en-US" dirty="0" smtClean="0"/>
              <a:t>Customer collaboration over contract negotiation</a:t>
            </a:r>
          </a:p>
          <a:p>
            <a:pPr lvl="1"/>
            <a:r>
              <a:rPr lang="en-US" dirty="0" smtClean="0"/>
              <a:t>Responding to change over following a plan</a:t>
            </a:r>
          </a:p>
          <a:p>
            <a:r>
              <a:rPr lang="en-US" dirty="0" smtClean="0"/>
              <a:t>Example: product owner defines and prioritizes the work to be done within a sprint</a:t>
            </a:r>
          </a:p>
          <a:p>
            <a:pPr lvl="1"/>
            <a:r>
              <a:rPr lang="en-US" dirty="0"/>
              <a:t>C</a:t>
            </a:r>
            <a:r>
              <a:rPr lang="en-US" dirty="0" smtClean="0"/>
              <a:t>ollaboration and time management are designed into the process</a:t>
            </a:r>
          </a:p>
        </p:txBody>
      </p:sp>
      <p:sp>
        <p:nvSpPr>
          <p:cNvPr id="5" name="Footer Placeholder 4"/>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2296513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Controlling the Schedule</a:t>
            </a:r>
            <a:endParaRPr lang="en-US" dirty="0" smtClean="0"/>
          </a:p>
        </p:txBody>
      </p:sp>
      <p:sp>
        <p:nvSpPr>
          <p:cNvPr id="56323" name="Rectangle 3"/>
          <p:cNvSpPr>
            <a:spLocks noGrp="1" noChangeArrowheads="1"/>
          </p:cNvSpPr>
          <p:nvPr>
            <p:ph idx="1"/>
          </p:nvPr>
        </p:nvSpPr>
        <p:spPr/>
        <p:txBody>
          <a:bodyPr/>
          <a:lstStyle/>
          <a:p>
            <a:r>
              <a:rPr lang="en-US" dirty="0" smtClean="0"/>
              <a:t>Goals </a:t>
            </a:r>
            <a:r>
              <a:rPr lang="en-US" dirty="0"/>
              <a:t>of schedule control </a:t>
            </a:r>
          </a:p>
          <a:p>
            <a:pPr lvl="1"/>
            <a:r>
              <a:rPr lang="en-US" dirty="0" smtClean="0"/>
              <a:t>Know </a:t>
            </a:r>
            <a:r>
              <a:rPr lang="en-US" dirty="0"/>
              <a:t>the status of </a:t>
            </a:r>
            <a:r>
              <a:rPr lang="en-US" dirty="0" smtClean="0"/>
              <a:t>the schedule</a:t>
            </a:r>
          </a:p>
          <a:p>
            <a:pPr lvl="1"/>
            <a:r>
              <a:rPr lang="en-US" dirty="0"/>
              <a:t>I</a:t>
            </a:r>
            <a:r>
              <a:rPr lang="en-US" dirty="0" smtClean="0"/>
              <a:t>nfluence </a:t>
            </a:r>
            <a:r>
              <a:rPr lang="en-US" dirty="0"/>
              <a:t>the factors that cause schedule </a:t>
            </a:r>
            <a:r>
              <a:rPr lang="en-US" dirty="0" smtClean="0"/>
              <a:t>changes</a:t>
            </a:r>
          </a:p>
          <a:p>
            <a:pPr lvl="1"/>
            <a:r>
              <a:rPr lang="en-US" dirty="0"/>
              <a:t>D</a:t>
            </a:r>
            <a:r>
              <a:rPr lang="en-US" dirty="0" smtClean="0"/>
              <a:t>etermine </a:t>
            </a:r>
            <a:r>
              <a:rPr lang="en-US" dirty="0"/>
              <a:t>that the </a:t>
            </a:r>
            <a:r>
              <a:rPr lang="en-US" dirty="0" smtClean="0"/>
              <a:t>schedule has changed</a:t>
            </a:r>
          </a:p>
          <a:p>
            <a:pPr lvl="1"/>
            <a:r>
              <a:rPr lang="en-US" dirty="0"/>
              <a:t>M</a:t>
            </a:r>
            <a:r>
              <a:rPr lang="en-US" dirty="0" smtClean="0"/>
              <a:t>anage </a:t>
            </a:r>
            <a:r>
              <a:rPr lang="en-US" dirty="0"/>
              <a:t>changes when they </a:t>
            </a:r>
            <a:r>
              <a:rPr lang="en-US" dirty="0" smtClean="0"/>
              <a:t>occur</a:t>
            </a:r>
          </a:p>
          <a:p>
            <a:r>
              <a:rPr lang="en-US" dirty="0" smtClean="0"/>
              <a:t>Main </a:t>
            </a:r>
            <a:r>
              <a:rPr lang="en-US" dirty="0"/>
              <a:t>inputs to schedule control </a:t>
            </a:r>
            <a:endParaRPr lang="en-US" dirty="0" smtClean="0"/>
          </a:p>
          <a:p>
            <a:pPr lvl="1"/>
            <a:r>
              <a:rPr lang="en-US" dirty="0"/>
              <a:t>P</a:t>
            </a:r>
            <a:r>
              <a:rPr lang="en-US" dirty="0" smtClean="0"/>
              <a:t>roject </a:t>
            </a:r>
            <a:r>
              <a:rPr lang="en-US" dirty="0"/>
              <a:t>management </a:t>
            </a:r>
            <a:r>
              <a:rPr lang="en-US" dirty="0" smtClean="0"/>
              <a:t>plan</a:t>
            </a:r>
          </a:p>
          <a:p>
            <a:pPr lvl="1"/>
            <a:r>
              <a:rPr lang="en-US" dirty="0" smtClean="0"/>
              <a:t>Project documents </a:t>
            </a:r>
          </a:p>
          <a:p>
            <a:pPr lvl="1"/>
            <a:r>
              <a:rPr lang="en-US" dirty="0"/>
              <a:t>W</a:t>
            </a:r>
            <a:r>
              <a:rPr lang="en-US" dirty="0" smtClean="0"/>
              <a:t>ork </a:t>
            </a:r>
            <a:r>
              <a:rPr lang="en-US" dirty="0"/>
              <a:t>performance </a:t>
            </a:r>
            <a:r>
              <a:rPr lang="en-US" dirty="0" smtClean="0"/>
              <a:t>data</a:t>
            </a:r>
          </a:p>
          <a:p>
            <a:pPr lvl="1"/>
            <a:r>
              <a:rPr lang="en-US" dirty="0"/>
              <a:t>O</a:t>
            </a:r>
            <a:r>
              <a:rPr lang="en-US" dirty="0" smtClean="0"/>
              <a:t>rganizational </a:t>
            </a:r>
            <a:r>
              <a:rPr lang="en-US" dirty="0"/>
              <a:t>process assets</a:t>
            </a:r>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Reality Checks on Scheduling and the Need for Discipline</a:t>
            </a:r>
            <a:endParaRPr lang="en-US" dirty="0" smtClean="0"/>
          </a:p>
        </p:txBody>
      </p:sp>
      <p:sp>
        <p:nvSpPr>
          <p:cNvPr id="58371" name="Rectangle 3"/>
          <p:cNvSpPr>
            <a:spLocks noGrp="1" noChangeArrowheads="1"/>
          </p:cNvSpPr>
          <p:nvPr>
            <p:ph idx="1"/>
          </p:nvPr>
        </p:nvSpPr>
        <p:spPr>
          <a:xfrm>
            <a:off x="628650" y="1805181"/>
            <a:ext cx="7886700" cy="4351338"/>
          </a:xfrm>
        </p:spPr>
        <p:txBody>
          <a:bodyPr/>
          <a:lstStyle/>
          <a:p>
            <a:r>
              <a:rPr lang="en-US" dirty="0" smtClean="0"/>
              <a:t>Important activities  </a:t>
            </a:r>
          </a:p>
          <a:p>
            <a:pPr lvl="1"/>
            <a:r>
              <a:rPr lang="en-US" dirty="0"/>
              <a:t>R</a:t>
            </a:r>
            <a:r>
              <a:rPr lang="en-US" dirty="0" smtClean="0"/>
              <a:t>eview the draft schedule or estimated completion date in the project charter</a:t>
            </a:r>
          </a:p>
          <a:p>
            <a:pPr lvl="1"/>
            <a:r>
              <a:rPr lang="en-US" dirty="0" smtClean="0"/>
              <a:t>Prepare a more detailed schedule with the project team</a:t>
            </a:r>
          </a:p>
          <a:p>
            <a:pPr lvl="1"/>
            <a:r>
              <a:rPr lang="en-US" dirty="0" smtClean="0"/>
              <a:t>Make sure the schedule is realistic and followed</a:t>
            </a:r>
          </a:p>
          <a:p>
            <a:pPr lvl="1"/>
            <a:r>
              <a:rPr lang="en-US" dirty="0" smtClean="0"/>
              <a:t>Alert top management well in advance if there are schedule problems</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Using Software to Assist in Project Schedule</a:t>
            </a:r>
            <a:br>
              <a:rPr lang="en-US" dirty="0"/>
            </a:br>
            <a:r>
              <a:rPr lang="en-US" dirty="0"/>
              <a:t>Management</a:t>
            </a:r>
            <a:endParaRPr lang="en-US" dirty="0" smtClean="0"/>
          </a:p>
        </p:txBody>
      </p:sp>
      <p:sp>
        <p:nvSpPr>
          <p:cNvPr id="61443" name="Rectangle 3"/>
          <p:cNvSpPr>
            <a:spLocks noGrp="1" noChangeArrowheads="1"/>
          </p:cNvSpPr>
          <p:nvPr>
            <p:ph idx="1"/>
          </p:nvPr>
        </p:nvSpPr>
        <p:spPr/>
        <p:txBody>
          <a:bodyPr/>
          <a:lstStyle/>
          <a:p>
            <a:r>
              <a:rPr lang="en-US" dirty="0" smtClean="0"/>
              <a:t>Software for facilitating communications helps people exchange schedule-related information</a:t>
            </a:r>
          </a:p>
          <a:p>
            <a:pPr lvl="1"/>
            <a:r>
              <a:rPr lang="en-US" dirty="0" smtClean="0"/>
              <a:t>Decision support models help analyze trade-offs that can </a:t>
            </a:r>
            <a:r>
              <a:rPr lang="en-US" dirty="0"/>
              <a:t>be </a:t>
            </a:r>
            <a:r>
              <a:rPr lang="en-US" dirty="0" smtClean="0"/>
              <a:t>made to </a:t>
            </a:r>
            <a:r>
              <a:rPr lang="en-US" dirty="0"/>
              <a:t>address schedule issues</a:t>
            </a:r>
            <a:endParaRPr lang="en-US" dirty="0" smtClean="0"/>
          </a:p>
          <a:p>
            <a:pPr lvl="1"/>
            <a:r>
              <a:rPr lang="en-US" dirty="0" smtClean="0"/>
              <a:t>Project management software can help in various time management areas </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lstStyle/>
          <a:p>
            <a:r>
              <a:rPr lang="en-US" dirty="0" smtClean="0"/>
              <a:t>Microsoft tells the customer story of Mexico’s Secretary of Economy, who wanted to ensure that IT initiatives aligned with business goals and improved project management efficiency</a:t>
            </a:r>
          </a:p>
          <a:p>
            <a:pPr lvl="1"/>
            <a:r>
              <a:rPr lang="en-US" dirty="0" smtClean="0"/>
              <a:t>After implementing new software, their IT team could handle four times the number of concurrent projects without adding more staff</a:t>
            </a:r>
            <a:endParaRPr lang="en-US" dirty="0"/>
          </a:p>
        </p:txBody>
      </p:sp>
      <p:sp>
        <p:nvSpPr>
          <p:cNvPr id="5" name="Footer Placeholder 4"/>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890750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Words of Caution on Using Project Management Software</a:t>
            </a:r>
          </a:p>
        </p:txBody>
      </p:sp>
      <p:sp>
        <p:nvSpPr>
          <p:cNvPr id="62467" name="Rectangle 3"/>
          <p:cNvSpPr>
            <a:spLocks noGrp="1" noChangeArrowheads="1"/>
          </p:cNvSpPr>
          <p:nvPr>
            <p:ph idx="1"/>
          </p:nvPr>
        </p:nvSpPr>
        <p:spPr/>
        <p:txBody>
          <a:bodyPr/>
          <a:lstStyle/>
          <a:p>
            <a:r>
              <a:rPr lang="en-US" dirty="0" smtClean="0"/>
              <a:t>Many people misuse project management software because they don’t understand important concepts and have not had training</a:t>
            </a:r>
          </a:p>
          <a:p>
            <a:pPr lvl="1"/>
            <a:r>
              <a:rPr lang="en-US" dirty="0" smtClean="0"/>
              <a:t>Example: dependencies must be entered to have dates adjust automatically and to determine the critical path</a:t>
            </a:r>
          </a:p>
          <a:p>
            <a:r>
              <a:rPr lang="en-US" dirty="0" smtClean="0"/>
              <a:t>Many </a:t>
            </a:r>
            <a:r>
              <a:rPr lang="en-US" dirty="0"/>
              <a:t>project management software programs </a:t>
            </a:r>
            <a:r>
              <a:rPr lang="en-US" dirty="0" smtClean="0"/>
              <a:t>come </a:t>
            </a:r>
            <a:r>
              <a:rPr lang="en-US" dirty="0"/>
              <a:t>with templates or </a:t>
            </a:r>
            <a:r>
              <a:rPr lang="en-US" dirty="0" smtClean="0"/>
              <a:t>sample files</a:t>
            </a:r>
          </a:p>
          <a:p>
            <a:pPr lvl="1"/>
            <a:r>
              <a:rPr lang="en-US" dirty="0" smtClean="0"/>
              <a:t>It </a:t>
            </a:r>
            <a:r>
              <a:rPr lang="en-US" dirty="0"/>
              <a:t>is very easy to use these files without considering unique project </a:t>
            </a:r>
            <a:r>
              <a:rPr lang="en-US" dirty="0" smtClean="0"/>
              <a:t>needs</a:t>
            </a:r>
          </a:p>
          <a:p>
            <a:pPr lvl="1"/>
            <a:r>
              <a:rPr lang="en-US" dirty="0"/>
              <a:t>Project managers and their teams should be careful not </a:t>
            </a:r>
            <a:r>
              <a:rPr lang="en-US" dirty="0" smtClean="0"/>
              <a:t>to rely </a:t>
            </a:r>
            <a:r>
              <a:rPr lang="en-US" dirty="0"/>
              <a:t>too much on templates or sample files and ignore the unique concerns of </a:t>
            </a:r>
            <a:r>
              <a:rPr lang="en-US" dirty="0" smtClean="0"/>
              <a:t>their particular projects</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a:t>Schedule management is radically different using Agile and Scrum </a:t>
            </a:r>
          </a:p>
          <a:p>
            <a:pPr lvl="1"/>
            <a:r>
              <a:rPr lang="en-US" dirty="0" smtClean="0"/>
              <a:t>Projects that </a:t>
            </a:r>
            <a:r>
              <a:rPr lang="en-US" dirty="0"/>
              <a:t>rely heavily on the critical path method consider meeting the project’s </a:t>
            </a:r>
            <a:r>
              <a:rPr lang="en-US" dirty="0" smtClean="0"/>
              <a:t>estimated completion </a:t>
            </a:r>
            <a:r>
              <a:rPr lang="en-US" dirty="0"/>
              <a:t>date as a crucial component of </a:t>
            </a:r>
            <a:r>
              <a:rPr lang="en-US" dirty="0" smtClean="0"/>
              <a:t>success</a:t>
            </a:r>
          </a:p>
          <a:p>
            <a:pPr lvl="1"/>
            <a:r>
              <a:rPr lang="en-US" dirty="0" smtClean="0"/>
              <a:t>Agile projects may not </a:t>
            </a:r>
            <a:r>
              <a:rPr lang="en-US" dirty="0"/>
              <a:t>even need to estimate activity durations or project schedules at all; overall project completion time is not important</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283591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Chapter Summary</a:t>
            </a:r>
          </a:p>
        </p:txBody>
      </p:sp>
      <p:sp>
        <p:nvSpPr>
          <p:cNvPr id="63491" name="Rectangle 3"/>
          <p:cNvSpPr>
            <a:spLocks noGrp="1" noChangeArrowheads="1"/>
          </p:cNvSpPr>
          <p:nvPr>
            <p:ph idx="1"/>
          </p:nvPr>
        </p:nvSpPr>
        <p:spPr/>
        <p:txBody>
          <a:bodyPr/>
          <a:lstStyle/>
          <a:p>
            <a:r>
              <a:rPr lang="en-US" dirty="0" smtClean="0"/>
              <a:t>Project time management is often cited as the main source of conflict on projects</a:t>
            </a:r>
          </a:p>
          <a:p>
            <a:pPr lvl="1"/>
            <a:r>
              <a:rPr lang="en-US" dirty="0" smtClean="0"/>
              <a:t>Most IT projects exceed time estimates</a:t>
            </a:r>
          </a:p>
          <a:p>
            <a:r>
              <a:rPr lang="en-US" dirty="0" smtClean="0"/>
              <a:t>Main processes</a:t>
            </a:r>
          </a:p>
          <a:p>
            <a:pPr lvl="1"/>
            <a:r>
              <a:rPr lang="en-US" dirty="0" smtClean="0"/>
              <a:t>Plan schedule management</a:t>
            </a:r>
          </a:p>
          <a:p>
            <a:pPr lvl="1"/>
            <a:r>
              <a:rPr lang="en-US" dirty="0" smtClean="0"/>
              <a:t>Define activities</a:t>
            </a:r>
          </a:p>
          <a:p>
            <a:pPr lvl="1"/>
            <a:r>
              <a:rPr lang="en-US" dirty="0" smtClean="0"/>
              <a:t>Sequence activities</a:t>
            </a:r>
          </a:p>
          <a:p>
            <a:pPr lvl="1"/>
            <a:r>
              <a:rPr lang="en-US" dirty="0" smtClean="0"/>
              <a:t>Estimate activity resources</a:t>
            </a:r>
          </a:p>
          <a:p>
            <a:pPr lvl="1"/>
            <a:r>
              <a:rPr lang="en-US" dirty="0" smtClean="0"/>
              <a:t>Estimate activity durations</a:t>
            </a:r>
          </a:p>
          <a:p>
            <a:pPr lvl="1"/>
            <a:r>
              <a:rPr lang="en-US" dirty="0" smtClean="0"/>
              <a:t>Develop schedule</a:t>
            </a:r>
          </a:p>
          <a:p>
            <a:pPr lvl="1"/>
            <a:r>
              <a:rPr lang="en-US" dirty="0" smtClean="0"/>
              <a:t>Control schedule</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dirty="0" smtClean="0"/>
              <a:t>Media Snapshot</a:t>
            </a:r>
          </a:p>
        </p:txBody>
      </p:sp>
      <p:sp>
        <p:nvSpPr>
          <p:cNvPr id="17" name="Content Placeholder 16"/>
          <p:cNvSpPr>
            <a:spLocks noGrp="1"/>
          </p:cNvSpPr>
          <p:nvPr>
            <p:ph idx="1"/>
          </p:nvPr>
        </p:nvSpPr>
        <p:spPr/>
        <p:txBody>
          <a:bodyPr/>
          <a:lstStyle/>
          <a:p>
            <a:r>
              <a:rPr lang="en-US" dirty="0"/>
              <a:t>In contrast to the 2002 Salt Lake City Winter Olympic Games (see Chapter 4’s Media Snapshot), planning and scheduling was very different for the 2004 Athens Summer Olympic Games and the 2014 Sochi Winter Olympic </a:t>
            </a:r>
            <a:r>
              <a:rPr lang="en-US" dirty="0" smtClean="0"/>
              <a:t>Games</a:t>
            </a:r>
            <a:endParaRPr lang="en-US" dirty="0"/>
          </a:p>
          <a:p>
            <a:pPr lvl="1"/>
            <a:r>
              <a:rPr lang="en-US" dirty="0"/>
              <a:t>Many articles were written before the opening ceremonies in Athens predicting that the facilities would not be ready in </a:t>
            </a:r>
            <a:r>
              <a:rPr lang="en-US" dirty="0" smtClean="0"/>
              <a:t>time</a:t>
            </a:r>
          </a:p>
          <a:p>
            <a:pPr lvl="1"/>
            <a:r>
              <a:rPr lang="en-US" dirty="0" smtClean="0"/>
              <a:t>The </a:t>
            </a:r>
            <a:r>
              <a:rPr lang="en-US" dirty="0"/>
              <a:t>Greeks even made fun of critics by having construction workers pretend to still be working as the ceremonies </a:t>
            </a:r>
            <a:r>
              <a:rPr lang="en-US" dirty="0" smtClean="0"/>
              <a:t>began, but </a:t>
            </a:r>
            <a:r>
              <a:rPr lang="en-US" dirty="0"/>
              <a:t>the games cost more than twice the planned budget</a:t>
            </a:r>
          </a:p>
          <a:p>
            <a:r>
              <a:rPr lang="en-US" dirty="0"/>
              <a:t>The 2014 Winter </a:t>
            </a:r>
            <a:r>
              <a:rPr lang="en-US" dirty="0" smtClean="0"/>
              <a:t>Olympic Games in Sochi, Russia, suffered even greater financial </a:t>
            </a:r>
            <a:r>
              <a:rPr lang="en-US" dirty="0"/>
              <a:t>loss </a:t>
            </a:r>
            <a:endParaRPr lang="en-US" dirty="0" smtClean="0"/>
          </a:p>
          <a:p>
            <a:pPr lvl="1"/>
            <a:r>
              <a:rPr lang="en-US" dirty="0" smtClean="0"/>
              <a:t>Originally </a:t>
            </a:r>
            <a:r>
              <a:rPr lang="en-US" dirty="0"/>
              <a:t>budgeted </a:t>
            </a:r>
            <a:r>
              <a:rPr lang="en-US" dirty="0" smtClean="0"/>
              <a:t>at $12 </a:t>
            </a:r>
            <a:r>
              <a:rPr lang="en-US" dirty="0"/>
              <a:t>billion, final costs reached </a:t>
            </a:r>
            <a:r>
              <a:rPr lang="en-US" dirty="0" smtClean="0"/>
              <a:t>over $51 billion, making </a:t>
            </a:r>
            <a:r>
              <a:rPr lang="en-US" dirty="0"/>
              <a:t>it the most expensive games in history</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The Importance of Project </a:t>
            </a:r>
            <a:r>
              <a:rPr lang="en-US" dirty="0" smtClean="0"/>
              <a:t>Schedules (2 of 3) </a:t>
            </a:r>
          </a:p>
        </p:txBody>
      </p:sp>
      <p:sp>
        <p:nvSpPr>
          <p:cNvPr id="14339" name="Rectangle 3"/>
          <p:cNvSpPr>
            <a:spLocks noGrp="1" noChangeArrowheads="1"/>
          </p:cNvSpPr>
          <p:nvPr>
            <p:ph idx="1"/>
          </p:nvPr>
        </p:nvSpPr>
        <p:spPr/>
        <p:txBody>
          <a:bodyPr>
            <a:noAutofit/>
          </a:bodyPr>
          <a:lstStyle/>
          <a:p>
            <a:r>
              <a:rPr lang="en-US" dirty="0"/>
              <a:t>Project </a:t>
            </a:r>
            <a:r>
              <a:rPr lang="en-US" dirty="0" smtClean="0"/>
              <a:t>time management processes</a:t>
            </a:r>
            <a:endParaRPr lang="en-US" dirty="0"/>
          </a:p>
          <a:p>
            <a:pPr lvl="1"/>
            <a:r>
              <a:rPr lang="en-US" dirty="0" smtClean="0"/>
              <a:t>Planning schedule management</a:t>
            </a:r>
          </a:p>
          <a:p>
            <a:pPr lvl="1"/>
            <a:r>
              <a:rPr lang="en-US" dirty="0" smtClean="0"/>
              <a:t>Defining activities</a:t>
            </a:r>
          </a:p>
          <a:p>
            <a:pPr lvl="1"/>
            <a:r>
              <a:rPr lang="en-US" dirty="0" smtClean="0"/>
              <a:t>Sequencing activities</a:t>
            </a:r>
          </a:p>
          <a:p>
            <a:pPr lvl="1"/>
            <a:r>
              <a:rPr lang="en-US" dirty="0" smtClean="0"/>
              <a:t>Estimating activity resources</a:t>
            </a:r>
          </a:p>
          <a:p>
            <a:pPr lvl="1"/>
            <a:r>
              <a:rPr lang="en-US" dirty="0" smtClean="0"/>
              <a:t>Estimating activity durations</a:t>
            </a:r>
          </a:p>
          <a:p>
            <a:pPr lvl="1"/>
            <a:r>
              <a:rPr lang="en-US" dirty="0" smtClean="0"/>
              <a:t>Developing the schedule</a:t>
            </a:r>
          </a:p>
          <a:p>
            <a:pPr lvl="1"/>
            <a:r>
              <a:rPr lang="en-US" dirty="0" smtClean="0"/>
              <a:t>Controlling the schedule</a:t>
            </a:r>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The Importance of Project </a:t>
            </a:r>
            <a:r>
              <a:rPr lang="en-US" dirty="0" smtClean="0"/>
              <a:t>Schedules (3 of 3)</a:t>
            </a:r>
          </a:p>
        </p:txBody>
      </p:sp>
      <p:pic>
        <p:nvPicPr>
          <p:cNvPr id="3" name="Picture 2" descr="Image summarizes the inputs, tools and techniques, and outputs of project schedule managemen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7500" y="1013159"/>
            <a:ext cx="3429000" cy="4962240"/>
          </a:xfrm>
          <a:prstGeom prst="rect">
            <a:avLst/>
          </a:prstGeom>
        </p:spPr>
      </p:pic>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Planning Schedule Management</a:t>
            </a:r>
            <a:endParaRPr lang="en-US" dirty="0"/>
          </a:p>
        </p:txBody>
      </p:sp>
      <p:sp>
        <p:nvSpPr>
          <p:cNvPr id="2" name="Content Placeholder 1"/>
          <p:cNvSpPr>
            <a:spLocks noGrp="1"/>
          </p:cNvSpPr>
          <p:nvPr>
            <p:ph idx="1"/>
          </p:nvPr>
        </p:nvSpPr>
        <p:spPr/>
        <p:txBody>
          <a:bodyPr/>
          <a:lstStyle/>
          <a:p>
            <a:r>
              <a:rPr lang="en-US" dirty="0" smtClean="0"/>
              <a:t>Elements of a schedule management plan </a:t>
            </a:r>
          </a:p>
          <a:p>
            <a:pPr lvl="1"/>
            <a:r>
              <a:rPr lang="en-US" dirty="0" smtClean="0"/>
              <a:t>Project schedule model development</a:t>
            </a:r>
          </a:p>
          <a:p>
            <a:pPr lvl="1"/>
            <a:r>
              <a:rPr lang="en-US" dirty="0"/>
              <a:t>S</a:t>
            </a:r>
            <a:r>
              <a:rPr lang="en-US" dirty="0" smtClean="0"/>
              <a:t>cheduling methodology</a:t>
            </a:r>
          </a:p>
          <a:p>
            <a:pPr lvl="1"/>
            <a:r>
              <a:rPr lang="en-US" dirty="0" smtClean="0"/>
              <a:t>Level of accuracy and units of measure</a:t>
            </a:r>
          </a:p>
          <a:p>
            <a:pPr lvl="1"/>
            <a:r>
              <a:rPr lang="en-US" dirty="0" smtClean="0"/>
              <a:t>Control thresholds</a:t>
            </a:r>
          </a:p>
          <a:p>
            <a:pPr lvl="1"/>
            <a:r>
              <a:rPr lang="en-US" dirty="0" smtClean="0"/>
              <a:t>Rules of performance measurement</a:t>
            </a:r>
          </a:p>
          <a:p>
            <a:pPr lvl="1"/>
            <a:r>
              <a:rPr lang="en-US" dirty="0" smtClean="0"/>
              <a:t>Reporting formats</a:t>
            </a:r>
          </a:p>
          <a:p>
            <a:pPr lvl="1"/>
            <a:r>
              <a:rPr lang="en-US" dirty="0" smtClean="0"/>
              <a:t>Process descriptions</a:t>
            </a:r>
            <a:endParaRPr lang="en-US" dirty="0"/>
          </a:p>
        </p:txBody>
      </p:sp>
      <p:sp>
        <p:nvSpPr>
          <p:cNvPr id="5" name="Footer Placeholder 4"/>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extLst>
      <p:ext uri="{BB962C8B-B14F-4D97-AF65-F5344CB8AC3E}">
        <p14:creationId xmlns:p14="http://schemas.microsoft.com/office/powerpoint/2010/main" val="156143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Defining Activities (1 of 2)</a:t>
            </a:r>
          </a:p>
        </p:txBody>
      </p:sp>
      <p:sp>
        <p:nvSpPr>
          <p:cNvPr id="16387" name="Rectangle 3"/>
          <p:cNvSpPr>
            <a:spLocks noGrp="1" noChangeArrowheads="1"/>
          </p:cNvSpPr>
          <p:nvPr>
            <p:ph idx="1"/>
          </p:nvPr>
        </p:nvSpPr>
        <p:spPr/>
        <p:txBody>
          <a:bodyPr/>
          <a:lstStyle/>
          <a:p>
            <a:r>
              <a:rPr lang="en-US" dirty="0"/>
              <a:t>Defining activities involves identifying the specific </a:t>
            </a:r>
            <a:r>
              <a:rPr lang="en-US" dirty="0" smtClean="0"/>
              <a:t>actions that </a:t>
            </a:r>
            <a:r>
              <a:rPr lang="en-US" dirty="0"/>
              <a:t>will produce the project deliverables in enough detail to determine resource </a:t>
            </a:r>
            <a:r>
              <a:rPr lang="en-US" dirty="0" smtClean="0"/>
              <a:t>and schedule estimates</a:t>
            </a:r>
          </a:p>
          <a:p>
            <a:pPr lvl="1"/>
            <a:r>
              <a:rPr lang="en-US" dirty="0" smtClean="0"/>
              <a:t>Activity list: </a:t>
            </a:r>
            <a:r>
              <a:rPr lang="en-US" dirty="0"/>
              <a:t>a tabulation of activities to be included on a project schedule </a:t>
            </a:r>
          </a:p>
          <a:p>
            <a:pPr lvl="2"/>
            <a:r>
              <a:rPr lang="en-US" dirty="0"/>
              <a:t>A</a:t>
            </a:r>
            <a:r>
              <a:rPr lang="en-US" dirty="0" smtClean="0"/>
              <a:t>ctivity name, activity </a:t>
            </a:r>
            <a:r>
              <a:rPr lang="en-US" dirty="0"/>
              <a:t>identifier or </a:t>
            </a:r>
            <a:r>
              <a:rPr lang="en-US" dirty="0" smtClean="0"/>
              <a:t>number, and </a:t>
            </a:r>
            <a:r>
              <a:rPr lang="en-US" dirty="0"/>
              <a:t>brief description of the activity</a:t>
            </a:r>
          </a:p>
          <a:p>
            <a:pPr lvl="1"/>
            <a:r>
              <a:rPr lang="en-US" dirty="0"/>
              <a:t>Activity attributes provide more information </a:t>
            </a:r>
          </a:p>
          <a:p>
            <a:pPr lvl="2"/>
            <a:r>
              <a:rPr lang="en-US" dirty="0" smtClean="0"/>
              <a:t>Predecessors</a:t>
            </a:r>
            <a:r>
              <a:rPr lang="en-US" dirty="0"/>
              <a:t>, successors, logical relationships, leads and lags, resource requirements, constraints, imposed dates, and assumptions related to the activity</a:t>
            </a:r>
          </a:p>
          <a:p>
            <a:endParaRPr lang="en-US" dirty="0" smtClean="0"/>
          </a:p>
        </p:txBody>
      </p:sp>
      <p:sp>
        <p:nvSpPr>
          <p:cNvPr id="2" name="Footer Placeholder 1"/>
          <p:cNvSpPr>
            <a:spLocks noGrp="1"/>
          </p:cNvSpPr>
          <p:nvPr>
            <p:ph type="ftr" sz="quarter" idx="11"/>
          </p:nvPr>
        </p:nvSpPr>
        <p:spPr/>
        <p:txBody>
          <a:bodyPr/>
          <a:lstStyle/>
          <a:p>
            <a:pPr lvl="0"/>
            <a:r>
              <a:rPr lang="en-US" noProof="0"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noProof="0"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5066</Words>
  <Application>Microsoft Office PowerPoint</Application>
  <PresentationFormat>On-screen Show (4:3)</PresentationFormat>
  <Paragraphs>384</Paragraphs>
  <Slides>48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Rounded MT Bold</vt:lpstr>
      <vt:lpstr>Open Sans</vt:lpstr>
      <vt:lpstr>Open Sans Regular</vt:lpstr>
      <vt:lpstr>Summer Font</vt:lpstr>
      <vt:lpstr>Times New Roman</vt:lpstr>
      <vt:lpstr>Brand_PPT_Template_SIMPLIFIED_SD</vt:lpstr>
      <vt:lpstr>Chapter 6: Project Schedule Management</vt:lpstr>
      <vt:lpstr>Learning Objectives (1 of 2)</vt:lpstr>
      <vt:lpstr>Learning Objectives (2 of 2)</vt:lpstr>
      <vt:lpstr>The Importance of Project Schedules (1 of 3)</vt:lpstr>
      <vt:lpstr>Media Snapshot</vt:lpstr>
      <vt:lpstr>The Importance of Project Schedules (2 of 3) </vt:lpstr>
      <vt:lpstr>The Importance of Project Schedules (3 of 3)</vt:lpstr>
      <vt:lpstr>Planning Schedule Management</vt:lpstr>
      <vt:lpstr>Defining Activities (1 of 2)</vt:lpstr>
      <vt:lpstr>Defining Activities (2 of 2)</vt:lpstr>
      <vt:lpstr>What Went Wrong?</vt:lpstr>
      <vt:lpstr>Sequencing Activities (1 of 6)</vt:lpstr>
      <vt:lpstr>Sequencing Activities (2 of 6)</vt:lpstr>
      <vt:lpstr>Sequencing Activities (3 of 6)</vt:lpstr>
      <vt:lpstr>Sequencing Activities (4 of 6)</vt:lpstr>
      <vt:lpstr>Sequencing Activities (5 of 6)</vt:lpstr>
      <vt:lpstr>Sequencing Activities (6 of 6)</vt:lpstr>
      <vt:lpstr>Estimating Activity Durations </vt:lpstr>
      <vt:lpstr>Advice for Young Professionals </vt:lpstr>
      <vt:lpstr>Developing the Schedule</vt:lpstr>
      <vt:lpstr>Gantt Charts (1 of 5)</vt:lpstr>
      <vt:lpstr>Gantt Charts (2 of 5)</vt:lpstr>
      <vt:lpstr>Gantt Charts (3 of 5)</vt:lpstr>
      <vt:lpstr>Gantt Charts (4 of 5)</vt:lpstr>
      <vt:lpstr>Best Practice</vt:lpstr>
      <vt:lpstr>Gantt Charts (5 of 5)</vt:lpstr>
      <vt:lpstr>Critical Path Method (CPM) (1 of 2)</vt:lpstr>
      <vt:lpstr>Critical Path Method (CPM) (2 of 2)</vt:lpstr>
      <vt:lpstr>Growing Grass Can Be on the Critical Path</vt:lpstr>
      <vt:lpstr>Using Critical Path Analysis to Make Schedule Trade-Offs (1 of 3)</vt:lpstr>
      <vt:lpstr>Using Critical Path Analysis to Make Schedule Trade-Offs (2 of 3)</vt:lpstr>
      <vt:lpstr>Using Critical Path Analysis to Make Schedule Trade-Offs (3 of 3)</vt:lpstr>
      <vt:lpstr>Using the Critical Path to Shorten a Project Schedule</vt:lpstr>
      <vt:lpstr>Importance of Updating Critical Path Data</vt:lpstr>
      <vt:lpstr>Critical Chain Scheduling (1 of 4)</vt:lpstr>
      <vt:lpstr>Critical Chain Scheduling (2 of 4)</vt:lpstr>
      <vt:lpstr>Critical Chain Scheduling (3 of 4)</vt:lpstr>
      <vt:lpstr>Critical Chain Scheduling (4 of 4)</vt:lpstr>
      <vt:lpstr>What Went Right?</vt:lpstr>
      <vt:lpstr>Program Evaluation and Review Technique (PERT)</vt:lpstr>
      <vt:lpstr>Agile and Schedule Management</vt:lpstr>
      <vt:lpstr>Controlling the Schedule</vt:lpstr>
      <vt:lpstr>Reality Checks on Scheduling and the Need for Discipline</vt:lpstr>
      <vt:lpstr>Using Software to Assist in Project Schedule Management</vt:lpstr>
      <vt:lpstr>Global Issues</vt:lpstr>
      <vt:lpstr>Words of Caution on Using Project Management Software</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2018-05-19T20:12:52Z</dcterms:created>
  <dcterms:modified xsi:type="dcterms:W3CDTF">2018-06-06T18:35:52Z</dcterms:modified>
</cp:coreProperties>
</file>