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0" r:id="rId1"/>
  </p:sldMasterIdLst>
  <p:notesMasterIdLst>
    <p:notesMasterId r:id="rId59"/>
  </p:notesMasterIdLst>
  <p:handoutMasterIdLst>
    <p:handoutMasterId r:id="rId60"/>
  </p:handoutMasterIdLst>
  <p:sldIdLst>
    <p:sldId id="257" r:id="rId2"/>
    <p:sldId id="334" r:id="rId3"/>
    <p:sldId id="335" r:id="rId4"/>
    <p:sldId id="336" r:id="rId5"/>
    <p:sldId id="337" r:id="rId6"/>
    <p:sldId id="338" r:id="rId7"/>
    <p:sldId id="409" r:id="rId8"/>
    <p:sldId id="339" r:id="rId9"/>
    <p:sldId id="340" r:id="rId10"/>
    <p:sldId id="342" r:id="rId11"/>
    <p:sldId id="344" r:id="rId12"/>
    <p:sldId id="408" r:id="rId13"/>
    <p:sldId id="346" r:id="rId14"/>
    <p:sldId id="410" r:id="rId15"/>
    <p:sldId id="411" r:id="rId16"/>
    <p:sldId id="413" r:id="rId17"/>
    <p:sldId id="412" r:id="rId18"/>
    <p:sldId id="414" r:id="rId19"/>
    <p:sldId id="415" r:id="rId20"/>
    <p:sldId id="416" r:id="rId21"/>
    <p:sldId id="417" r:id="rId22"/>
    <p:sldId id="418" r:id="rId23"/>
    <p:sldId id="349" r:id="rId24"/>
    <p:sldId id="401" r:id="rId25"/>
    <p:sldId id="350" r:id="rId26"/>
    <p:sldId id="352" r:id="rId27"/>
    <p:sldId id="353" r:id="rId28"/>
    <p:sldId id="355" r:id="rId29"/>
    <p:sldId id="357" r:id="rId30"/>
    <p:sldId id="358" r:id="rId31"/>
    <p:sldId id="359" r:id="rId32"/>
    <p:sldId id="419" r:id="rId33"/>
    <p:sldId id="420" r:id="rId34"/>
    <p:sldId id="367" r:id="rId35"/>
    <p:sldId id="421" r:id="rId36"/>
    <p:sldId id="369" r:id="rId37"/>
    <p:sldId id="371" r:id="rId38"/>
    <p:sldId id="372" r:id="rId39"/>
    <p:sldId id="373" r:id="rId40"/>
    <p:sldId id="375" r:id="rId41"/>
    <p:sldId id="376" r:id="rId42"/>
    <p:sldId id="407" r:id="rId43"/>
    <p:sldId id="377" r:id="rId44"/>
    <p:sldId id="378" r:id="rId45"/>
    <p:sldId id="379" r:id="rId46"/>
    <p:sldId id="381" r:id="rId47"/>
    <p:sldId id="382" r:id="rId48"/>
    <p:sldId id="383" r:id="rId49"/>
    <p:sldId id="384" r:id="rId50"/>
    <p:sldId id="422" r:id="rId51"/>
    <p:sldId id="385" r:id="rId52"/>
    <p:sldId id="386" r:id="rId53"/>
    <p:sldId id="387" r:id="rId54"/>
    <p:sldId id="402" r:id="rId55"/>
    <p:sldId id="388" r:id="rId56"/>
    <p:sldId id="423" r:id="rId57"/>
    <p:sldId id="389" r:id="rId5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7" autoAdjust="0"/>
    <p:restoredTop sz="84543" autoAdjust="0"/>
  </p:normalViewPr>
  <p:slideViewPr>
    <p:cSldViewPr>
      <p:cViewPr varScale="1">
        <p:scale>
          <a:sx n="58" d="100"/>
          <a:sy n="58" d="100"/>
        </p:scale>
        <p:origin x="1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extLst>
      <p:ext uri="{BB962C8B-B14F-4D97-AF65-F5344CB8AC3E}">
        <p14:creationId xmlns:p14="http://schemas.microsoft.com/office/powerpoint/2010/main" val="96376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21</a:t>
            </a:fld>
            <a:endParaRPr lang="en-US" dirty="0"/>
          </a:p>
        </p:txBody>
      </p:sp>
    </p:spTree>
    <p:extLst>
      <p:ext uri="{BB962C8B-B14F-4D97-AF65-F5344CB8AC3E}">
        <p14:creationId xmlns:p14="http://schemas.microsoft.com/office/powerpoint/2010/main" val="333334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22</a:t>
            </a:fld>
            <a:endParaRPr lang="en-US" dirty="0"/>
          </a:p>
        </p:txBody>
      </p:sp>
    </p:spTree>
    <p:extLst>
      <p:ext uri="{BB962C8B-B14F-4D97-AF65-F5344CB8AC3E}">
        <p14:creationId xmlns:p14="http://schemas.microsoft.com/office/powerpoint/2010/main" val="131920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31</a:t>
            </a:fld>
            <a:endParaRPr lang="en-US" dirty="0"/>
          </a:p>
        </p:txBody>
      </p:sp>
    </p:spTree>
    <p:extLst>
      <p:ext uri="{BB962C8B-B14F-4D97-AF65-F5344CB8AC3E}">
        <p14:creationId xmlns:p14="http://schemas.microsoft.com/office/powerpoint/2010/main" val="3075047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35</a:t>
            </a:fld>
            <a:endParaRPr lang="en-US" dirty="0"/>
          </a:p>
        </p:txBody>
      </p:sp>
    </p:spTree>
    <p:extLst>
      <p:ext uri="{BB962C8B-B14F-4D97-AF65-F5344CB8AC3E}">
        <p14:creationId xmlns:p14="http://schemas.microsoft.com/office/powerpoint/2010/main" val="344535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51</a:t>
            </a:fld>
            <a:endParaRPr lang="en-US" dirty="0"/>
          </a:p>
        </p:txBody>
      </p:sp>
    </p:spTree>
    <p:extLst>
      <p:ext uri="{BB962C8B-B14F-4D97-AF65-F5344CB8AC3E}">
        <p14:creationId xmlns:p14="http://schemas.microsoft.com/office/powerpoint/2010/main" val="31828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5</a:t>
            </a:fld>
            <a:endParaRPr lang="en-US" dirty="0"/>
          </a:p>
        </p:txBody>
      </p:sp>
    </p:spTree>
    <p:extLst>
      <p:ext uri="{BB962C8B-B14F-4D97-AF65-F5344CB8AC3E}">
        <p14:creationId xmlns:p14="http://schemas.microsoft.com/office/powerpoint/2010/main" val="137461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8</a:t>
            </a:fld>
            <a:endParaRPr lang="en-US" dirty="0"/>
          </a:p>
        </p:txBody>
      </p:sp>
    </p:spTree>
    <p:extLst>
      <p:ext uri="{BB962C8B-B14F-4D97-AF65-F5344CB8AC3E}">
        <p14:creationId xmlns:p14="http://schemas.microsoft.com/office/powerpoint/2010/main" val="200263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15</a:t>
            </a:fld>
            <a:endParaRPr lang="en-US" dirty="0"/>
          </a:p>
        </p:txBody>
      </p:sp>
    </p:spTree>
    <p:extLst>
      <p:ext uri="{BB962C8B-B14F-4D97-AF65-F5344CB8AC3E}">
        <p14:creationId xmlns:p14="http://schemas.microsoft.com/office/powerpoint/2010/main" val="9628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16</a:t>
            </a:fld>
            <a:endParaRPr lang="en-US" dirty="0"/>
          </a:p>
        </p:txBody>
      </p:sp>
    </p:spTree>
    <p:extLst>
      <p:ext uri="{BB962C8B-B14F-4D97-AF65-F5344CB8AC3E}">
        <p14:creationId xmlns:p14="http://schemas.microsoft.com/office/powerpoint/2010/main" val="260385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17</a:t>
            </a:fld>
            <a:endParaRPr lang="en-US" dirty="0"/>
          </a:p>
        </p:txBody>
      </p:sp>
    </p:spTree>
    <p:extLst>
      <p:ext uri="{BB962C8B-B14F-4D97-AF65-F5344CB8AC3E}">
        <p14:creationId xmlns:p14="http://schemas.microsoft.com/office/powerpoint/2010/main" val="285624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18</a:t>
            </a:fld>
            <a:endParaRPr lang="en-US" dirty="0"/>
          </a:p>
        </p:txBody>
      </p:sp>
    </p:spTree>
    <p:extLst>
      <p:ext uri="{BB962C8B-B14F-4D97-AF65-F5344CB8AC3E}">
        <p14:creationId xmlns:p14="http://schemas.microsoft.com/office/powerpoint/2010/main" val="99357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19</a:t>
            </a:fld>
            <a:endParaRPr lang="en-US" dirty="0"/>
          </a:p>
        </p:txBody>
      </p:sp>
    </p:spTree>
    <p:extLst>
      <p:ext uri="{BB962C8B-B14F-4D97-AF65-F5344CB8AC3E}">
        <p14:creationId xmlns:p14="http://schemas.microsoft.com/office/powerpoint/2010/main" val="211707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20</a:t>
            </a:fld>
            <a:endParaRPr lang="en-US" dirty="0"/>
          </a:p>
        </p:txBody>
      </p:sp>
    </p:spTree>
    <p:extLst>
      <p:ext uri="{BB962C8B-B14F-4D97-AF65-F5344CB8AC3E}">
        <p14:creationId xmlns:p14="http://schemas.microsoft.com/office/powerpoint/2010/main" val="63757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68096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63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8706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7273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756803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6110352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51428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71613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87871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8433557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8:</a:t>
            </a:r>
            <a:br>
              <a:rPr lang="en-US" dirty="0" smtClean="0"/>
            </a:br>
            <a:r>
              <a:rPr lang="en-US" dirty="0" smtClean="0"/>
              <a:t>Project Quality Management</a:t>
            </a:r>
            <a:endParaRPr lang="en-US"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Planning Quality Management </a:t>
            </a:r>
            <a:r>
              <a:rPr lang="en-US" dirty="0" smtClean="0"/>
              <a:t>(2 </a:t>
            </a:r>
            <a:r>
              <a:rPr lang="en-US" dirty="0"/>
              <a:t>of 2)</a:t>
            </a:r>
            <a:endParaRPr lang="en-US" dirty="0" smtClean="0"/>
          </a:p>
        </p:txBody>
      </p:sp>
      <p:sp>
        <p:nvSpPr>
          <p:cNvPr id="18435" name="Rectangle 3"/>
          <p:cNvSpPr>
            <a:spLocks noGrp="1" noChangeArrowheads="1"/>
          </p:cNvSpPr>
          <p:nvPr>
            <p:ph idx="1"/>
          </p:nvPr>
        </p:nvSpPr>
        <p:spPr/>
        <p:txBody>
          <a:bodyPr/>
          <a:lstStyle/>
          <a:p>
            <a:r>
              <a:rPr lang="en-US" dirty="0" smtClean="0"/>
              <a:t>Scope aspects of IT projects</a:t>
            </a:r>
          </a:p>
          <a:p>
            <a:pPr lvl="1"/>
            <a:r>
              <a:rPr lang="en-US" dirty="0" smtClean="0"/>
              <a:t>Functionality: degree to which a system performs its intended function</a:t>
            </a:r>
          </a:p>
          <a:p>
            <a:pPr lvl="1"/>
            <a:r>
              <a:rPr lang="en-US" dirty="0" smtClean="0"/>
              <a:t>Features: system’s special characteristics that appeal to users</a:t>
            </a:r>
          </a:p>
          <a:p>
            <a:pPr lvl="1"/>
            <a:r>
              <a:rPr lang="en-US" dirty="0" smtClean="0"/>
              <a:t>System outputs: screens and reports the system generates</a:t>
            </a:r>
          </a:p>
          <a:p>
            <a:pPr lvl="1"/>
            <a:r>
              <a:rPr lang="en-US" dirty="0" smtClean="0"/>
              <a:t>Performance addresses: how well a product or service performs the customer’s intended use </a:t>
            </a:r>
          </a:p>
          <a:p>
            <a:pPr lvl="1"/>
            <a:r>
              <a:rPr lang="en-US" dirty="0" smtClean="0"/>
              <a:t>Reliability: ability of a product or service to perform as expected under normal conditions</a:t>
            </a:r>
          </a:p>
          <a:p>
            <a:pPr lvl="1"/>
            <a:r>
              <a:rPr lang="en-US" dirty="0" smtClean="0"/>
              <a:t>Maintainability: ease of performing maintenance on a product</a:t>
            </a:r>
          </a:p>
          <a:p>
            <a:r>
              <a:rPr lang="en-US" dirty="0" smtClean="0"/>
              <a:t>All project stakeholders must work together to balance the quality, scope, time, and cost dimensions of the project</a:t>
            </a:r>
          </a:p>
          <a:p>
            <a:pPr lvl="1"/>
            <a:r>
              <a:rPr lang="en-US" dirty="0" smtClean="0"/>
              <a:t>Project managers are ultimately responsible for quality management on their projects</a:t>
            </a:r>
          </a:p>
          <a:p>
            <a:pPr lvl="1"/>
            <a:endParaRPr lang="en-US" dirty="0" smtClean="0"/>
          </a:p>
        </p:txBody>
      </p:sp>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Managing Quality</a:t>
            </a:r>
          </a:p>
        </p:txBody>
      </p:sp>
      <p:sp>
        <p:nvSpPr>
          <p:cNvPr id="20483" name="Rectangle 3"/>
          <p:cNvSpPr>
            <a:spLocks noGrp="1" noChangeArrowheads="1"/>
          </p:cNvSpPr>
          <p:nvPr>
            <p:ph idx="1"/>
          </p:nvPr>
        </p:nvSpPr>
        <p:spPr/>
        <p:txBody>
          <a:bodyPr>
            <a:noAutofit/>
          </a:bodyPr>
          <a:lstStyle/>
          <a:p>
            <a:r>
              <a:rPr lang="en-US" dirty="0" smtClean="0"/>
              <a:t>Quality assurance includes all the activities related to satisfying the relevant quality standards for a project</a:t>
            </a:r>
          </a:p>
          <a:p>
            <a:pPr lvl="1"/>
            <a:r>
              <a:rPr lang="en-US" dirty="0" smtClean="0"/>
              <a:t>Another goal is continuous quality improvement</a:t>
            </a:r>
          </a:p>
          <a:p>
            <a:pPr lvl="1"/>
            <a:r>
              <a:rPr lang="en-US" dirty="0" smtClean="0"/>
              <a:t>Kaizen is the Japanese word for improvement or change for the better</a:t>
            </a:r>
          </a:p>
          <a:p>
            <a:pPr lvl="1"/>
            <a:r>
              <a:rPr lang="en-US" dirty="0" smtClean="0"/>
              <a:t>Lean involves evaluating processes to maximize customer value while minimizing waste </a:t>
            </a:r>
          </a:p>
          <a:p>
            <a:pPr lvl="1"/>
            <a:r>
              <a:rPr lang="en-US" dirty="0" smtClean="0"/>
              <a:t>Benchmarking generates ideas for quality improvements by comparing specific project practices or product characteristics to those of other projects or products within or outside the performing organization</a:t>
            </a:r>
          </a:p>
          <a:p>
            <a:pPr lvl="1"/>
            <a:r>
              <a:rPr lang="en-US" dirty="0" smtClean="0"/>
              <a:t>A quality audit is a structured review of specific quality management activities that help identify lessons learned that could improve performance on current or future projects </a:t>
            </a:r>
          </a:p>
          <a:p>
            <a:endParaRPr lang="en-US" dirty="0" smtClean="0"/>
          </a:p>
        </p:txBody>
      </p:sp>
      <p:sp>
        <p:nvSpPr>
          <p:cNvPr id="2048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Kanban uses five core properties</a:t>
            </a:r>
          </a:p>
          <a:p>
            <a:pPr lvl="1"/>
            <a:r>
              <a:rPr lang="en-US" dirty="0" smtClean="0"/>
              <a:t>Visual workflow</a:t>
            </a:r>
          </a:p>
          <a:p>
            <a:pPr lvl="1"/>
            <a:r>
              <a:rPr lang="en-US" dirty="0" smtClean="0"/>
              <a:t>Limit work-in-process</a:t>
            </a:r>
          </a:p>
          <a:p>
            <a:pPr lvl="1"/>
            <a:r>
              <a:rPr lang="en-US" dirty="0" smtClean="0"/>
              <a:t>Measure and manage flow</a:t>
            </a:r>
          </a:p>
          <a:p>
            <a:pPr lvl="1"/>
            <a:r>
              <a:rPr lang="en-US" dirty="0" smtClean="0"/>
              <a:t>Make process policies explicit</a:t>
            </a:r>
          </a:p>
          <a:p>
            <a:pPr lvl="1"/>
            <a:r>
              <a:rPr lang="en-US" dirty="0" smtClean="0"/>
              <a:t>Use models to recognize improvement opportunities</a:t>
            </a:r>
          </a:p>
          <a:p>
            <a:r>
              <a:rPr lang="en-US" dirty="0"/>
              <a:t>A</a:t>
            </a:r>
            <a:r>
              <a:rPr lang="en-US" dirty="0" smtClean="0"/>
              <a:t>pplication of Kanban is different for every team</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883367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Controlling Quality</a:t>
            </a:r>
          </a:p>
        </p:txBody>
      </p:sp>
      <p:sp>
        <p:nvSpPr>
          <p:cNvPr id="21507" name="Rectangle 3"/>
          <p:cNvSpPr>
            <a:spLocks noGrp="1" noChangeArrowheads="1"/>
          </p:cNvSpPr>
          <p:nvPr>
            <p:ph idx="1"/>
          </p:nvPr>
        </p:nvSpPr>
        <p:spPr/>
        <p:txBody>
          <a:bodyPr/>
          <a:lstStyle/>
          <a:p>
            <a:r>
              <a:rPr lang="en-US" dirty="0"/>
              <a:t>M</a:t>
            </a:r>
            <a:r>
              <a:rPr lang="en-US" dirty="0" smtClean="0"/>
              <a:t>ain outputs of quality control </a:t>
            </a:r>
          </a:p>
          <a:p>
            <a:pPr lvl="1"/>
            <a:r>
              <a:rPr lang="en-US" dirty="0" smtClean="0"/>
              <a:t>Acceptance decisions</a:t>
            </a:r>
          </a:p>
          <a:p>
            <a:pPr lvl="1"/>
            <a:r>
              <a:rPr lang="en-US" dirty="0" smtClean="0"/>
              <a:t>Rework</a:t>
            </a:r>
          </a:p>
          <a:p>
            <a:pPr lvl="1"/>
            <a:r>
              <a:rPr lang="en-US" dirty="0" smtClean="0"/>
              <a:t>Process adjustments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(1 of </a:t>
            </a:r>
            <a:r>
              <a:rPr lang="en-US" dirty="0" smtClean="0"/>
              <a:t>9)</a:t>
            </a:r>
          </a:p>
        </p:txBody>
      </p:sp>
      <p:sp>
        <p:nvSpPr>
          <p:cNvPr id="21507" name="Rectangle 3"/>
          <p:cNvSpPr>
            <a:spLocks noGrp="1" noChangeArrowheads="1"/>
          </p:cNvSpPr>
          <p:nvPr>
            <p:ph idx="1"/>
          </p:nvPr>
        </p:nvSpPr>
        <p:spPr/>
        <p:txBody>
          <a:bodyPr/>
          <a:lstStyle/>
          <a:p>
            <a:r>
              <a:rPr lang="en-US" dirty="0" smtClean="0"/>
              <a:t>Basic tools of quality that help in performing quality control</a:t>
            </a:r>
          </a:p>
          <a:p>
            <a:pPr lvl="1"/>
            <a:r>
              <a:rPr lang="en-US" dirty="0" smtClean="0"/>
              <a:t>Cause-and-effect diagrams</a:t>
            </a:r>
          </a:p>
          <a:p>
            <a:pPr lvl="1"/>
            <a:r>
              <a:rPr lang="en-US" dirty="0" smtClean="0"/>
              <a:t>Control chart</a:t>
            </a:r>
          </a:p>
          <a:p>
            <a:pPr lvl="1"/>
            <a:r>
              <a:rPr lang="en-US" dirty="0" smtClean="0"/>
              <a:t>Checksheet</a:t>
            </a:r>
          </a:p>
          <a:p>
            <a:pPr lvl="1"/>
            <a:r>
              <a:rPr lang="en-US" dirty="0" smtClean="0"/>
              <a:t>Scatter diagram</a:t>
            </a:r>
          </a:p>
          <a:p>
            <a:pPr lvl="1"/>
            <a:r>
              <a:rPr lang="en-US" dirty="0" smtClean="0"/>
              <a:t>Histogram</a:t>
            </a:r>
          </a:p>
          <a:p>
            <a:pPr lvl="1"/>
            <a:r>
              <a:rPr lang="en-US" dirty="0" smtClean="0"/>
              <a:t>Pareto chart</a:t>
            </a:r>
          </a:p>
          <a:p>
            <a:pPr lvl="1"/>
            <a:r>
              <a:rPr lang="en-US" dirty="0" smtClean="0"/>
              <a:t>Flowcharts/run charts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4624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(2 of </a:t>
            </a:r>
            <a:r>
              <a:rPr lang="en-US" dirty="0"/>
              <a:t>9)</a:t>
            </a:r>
            <a:endParaRPr lang="en-US" dirty="0" smtClean="0"/>
          </a:p>
        </p:txBody>
      </p:sp>
      <p:pic>
        <p:nvPicPr>
          <p:cNvPr id="2" name="Picture 1" descr="Image illustrates an example of a cause-and-effect diagram resulting from a user being unable to get into a syst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652" y="1690689"/>
            <a:ext cx="5934696" cy="3910584"/>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70020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(3 </a:t>
            </a:r>
            <a:r>
              <a:rPr lang="en-US" dirty="0"/>
              <a:t>of 9)</a:t>
            </a:r>
            <a:endParaRPr lang="en-US" dirty="0" smtClean="0"/>
          </a:p>
        </p:txBody>
      </p:sp>
      <p:pic>
        <p:nvPicPr>
          <p:cNvPr id="2" name="Picture 1" descr="Image displays a quality control chart; data points that violate the seven run rule are marked with star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899" y="1682806"/>
            <a:ext cx="6032201" cy="3982212"/>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359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(4 </a:t>
            </a:r>
            <a:r>
              <a:rPr lang="en-US" dirty="0"/>
              <a:t>of 9)</a:t>
            </a:r>
            <a:endParaRPr lang="en-US" dirty="0" smtClean="0"/>
          </a:p>
        </p:txBody>
      </p:sp>
      <p:pic>
        <p:nvPicPr>
          <p:cNvPr id="2" name="Picture 1" descr="Image displays a sample checksheet used for complai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590800"/>
            <a:ext cx="6991350" cy="2259737"/>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3620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(5 </a:t>
            </a:r>
            <a:r>
              <a:rPr lang="en-US" dirty="0"/>
              <a:t>of 9)</a:t>
            </a:r>
            <a:endParaRPr lang="en-US" dirty="0" smtClean="0"/>
          </a:p>
        </p:txBody>
      </p:sp>
      <p:pic>
        <p:nvPicPr>
          <p:cNvPr id="2" name="Picture 1" descr="Image displays a sample scatter diagram comparing user satisfaction ratings to age of responde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133600"/>
            <a:ext cx="5492542" cy="3115056"/>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461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(6 </a:t>
            </a:r>
            <a:r>
              <a:rPr lang="en-US" dirty="0"/>
              <a:t>of 9)</a:t>
            </a:r>
            <a:endParaRPr lang="en-US" dirty="0" smtClean="0"/>
          </a:p>
        </p:txBody>
      </p:sp>
      <p:pic>
        <p:nvPicPr>
          <p:cNvPr id="2" name="Picture 1" descr="Image displays a sample histogram showing complaints by wee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6090" y="2286000"/>
            <a:ext cx="5631819" cy="2802636"/>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54142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Learning Objectives (1 of 2)</a:t>
            </a:r>
          </a:p>
        </p:txBody>
      </p:sp>
      <p:sp>
        <p:nvSpPr>
          <p:cNvPr id="9219" name="Rectangle 3"/>
          <p:cNvSpPr>
            <a:spLocks noGrp="1" noChangeArrowheads="1"/>
          </p:cNvSpPr>
          <p:nvPr>
            <p:ph idx="1"/>
          </p:nvPr>
        </p:nvSpPr>
        <p:spPr/>
        <p:txBody>
          <a:bodyPr>
            <a:noAutofit/>
          </a:bodyPr>
          <a:lstStyle/>
          <a:p>
            <a:r>
              <a:rPr lang="en-US" dirty="0"/>
              <a:t>Develop a justification for project quality management and its </a:t>
            </a:r>
            <a:r>
              <a:rPr lang="en-US" dirty="0" smtClean="0"/>
              <a:t>importance in achieving </a:t>
            </a:r>
            <a:r>
              <a:rPr lang="en-US" dirty="0"/>
              <a:t>project success for information technology (IT) products </a:t>
            </a:r>
            <a:r>
              <a:rPr lang="en-US" dirty="0" smtClean="0"/>
              <a:t>and services</a:t>
            </a:r>
            <a:endParaRPr lang="en-US" dirty="0"/>
          </a:p>
          <a:p>
            <a:r>
              <a:rPr lang="en-US" dirty="0" smtClean="0"/>
              <a:t>Define </a:t>
            </a:r>
            <a:r>
              <a:rPr lang="en-US" dirty="0"/>
              <a:t>project quality management and understand how quality </a:t>
            </a:r>
            <a:r>
              <a:rPr lang="en-US" dirty="0" smtClean="0"/>
              <a:t>relates to </a:t>
            </a:r>
            <a:r>
              <a:rPr lang="en-US" dirty="0"/>
              <a:t>various aspects of IT </a:t>
            </a:r>
            <a:r>
              <a:rPr lang="en-US" dirty="0" smtClean="0"/>
              <a:t>projects</a:t>
            </a:r>
          </a:p>
          <a:p>
            <a:r>
              <a:rPr lang="en-US" dirty="0" smtClean="0"/>
              <a:t>Describe </a:t>
            </a:r>
            <a:r>
              <a:rPr lang="en-US" dirty="0"/>
              <a:t>quality management planning and how quality and scope </a:t>
            </a:r>
            <a:r>
              <a:rPr lang="en-US" dirty="0" smtClean="0"/>
              <a:t>management are </a:t>
            </a:r>
            <a:r>
              <a:rPr lang="en-US" dirty="0"/>
              <a:t>related</a:t>
            </a:r>
          </a:p>
          <a:p>
            <a:r>
              <a:rPr lang="en-US" dirty="0" smtClean="0"/>
              <a:t>Discuss </a:t>
            </a:r>
            <a:r>
              <a:rPr lang="en-US" dirty="0"/>
              <a:t>the importance of managing quality and quality assurance</a:t>
            </a:r>
          </a:p>
          <a:p>
            <a:r>
              <a:rPr lang="en-US" dirty="0" smtClean="0"/>
              <a:t>Explain </a:t>
            </a:r>
            <a:r>
              <a:rPr lang="en-US" dirty="0"/>
              <a:t>the main outputs of the quality control </a:t>
            </a:r>
            <a:r>
              <a:rPr lang="en-US" dirty="0" smtClean="0"/>
              <a:t>process</a:t>
            </a:r>
            <a:endParaRPr lang="en-US" dirty="0"/>
          </a:p>
        </p:txBody>
      </p:sp>
      <p:sp>
        <p:nvSpPr>
          <p:cNvPr id="92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(7 </a:t>
            </a:r>
            <a:r>
              <a:rPr lang="en-US" dirty="0"/>
              <a:t>of 9)</a:t>
            </a:r>
            <a:endParaRPr lang="en-US" dirty="0" smtClean="0"/>
          </a:p>
        </p:txBody>
      </p:sp>
      <p:pic>
        <p:nvPicPr>
          <p:cNvPr id="2" name="Picture 1" descr="Image displays a sample Pareto chart identifying the frequency and types of complai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2250" y="1690689"/>
            <a:ext cx="5439500" cy="3456432"/>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6811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(8 </a:t>
            </a:r>
            <a:r>
              <a:rPr lang="en-US" dirty="0"/>
              <a:t>of 9)</a:t>
            </a:r>
            <a:endParaRPr lang="en-US" dirty="0" smtClean="0"/>
          </a:p>
        </p:txBody>
      </p:sp>
      <p:pic>
        <p:nvPicPr>
          <p:cNvPr id="2" name="Picture 1" descr="Image displays a flowchart that shows the process a project team might use for accepting or rejecting deliverabl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0006" y="1690689"/>
            <a:ext cx="5203987" cy="3585972"/>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5781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Tools </a:t>
            </a:r>
            <a:r>
              <a:rPr lang="en-US" dirty="0"/>
              <a:t>and Techniques for Quality Control </a:t>
            </a:r>
            <a:r>
              <a:rPr lang="en-US" dirty="0" smtClean="0"/>
              <a:t>(9 </a:t>
            </a:r>
            <a:r>
              <a:rPr lang="en-US" dirty="0"/>
              <a:t>of 9)</a:t>
            </a:r>
            <a:endParaRPr lang="en-US" dirty="0" smtClean="0"/>
          </a:p>
        </p:txBody>
      </p:sp>
      <p:pic>
        <p:nvPicPr>
          <p:cNvPr id="2" name="Picture 1" descr="Image shows a sample run chart of the number of defects each month for three different types of defe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057400"/>
            <a:ext cx="5597236" cy="3078480"/>
          </a:xfrm>
          <a:prstGeom prst="rect">
            <a:avLst/>
          </a:prstGeom>
        </p:spPr>
      </p:pic>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6996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Statistical </a:t>
            </a:r>
            <a:r>
              <a:rPr lang="en-US" dirty="0"/>
              <a:t>Sampling (1 of 2</a:t>
            </a:r>
            <a:r>
              <a:rPr lang="en-US" dirty="0" smtClean="0"/>
              <a:t>)</a:t>
            </a:r>
          </a:p>
        </p:txBody>
      </p:sp>
      <p:sp>
        <p:nvSpPr>
          <p:cNvPr id="37891" name="Rectangle 3"/>
          <p:cNvSpPr>
            <a:spLocks noGrp="1" noChangeArrowheads="1"/>
          </p:cNvSpPr>
          <p:nvPr>
            <p:ph idx="1"/>
          </p:nvPr>
        </p:nvSpPr>
        <p:spPr/>
        <p:txBody>
          <a:bodyPr/>
          <a:lstStyle/>
          <a:p>
            <a:r>
              <a:rPr lang="en-US" dirty="0"/>
              <a:t>C</a:t>
            </a:r>
            <a:r>
              <a:rPr lang="en-US" dirty="0" smtClean="0"/>
              <a:t>hoosing part of a population of interest for inspection</a:t>
            </a:r>
          </a:p>
          <a:p>
            <a:pPr lvl="1"/>
            <a:r>
              <a:rPr lang="en-US" dirty="0"/>
              <a:t>S</a:t>
            </a:r>
            <a:r>
              <a:rPr lang="en-US" dirty="0" smtClean="0"/>
              <a:t>ize of a sample depends on how representative you want the sample to be</a:t>
            </a:r>
          </a:p>
          <a:p>
            <a:pPr lvl="1"/>
            <a:r>
              <a:rPr lang="en-US" dirty="0" smtClean="0"/>
              <a:t>Sample size formula</a:t>
            </a:r>
          </a:p>
          <a:p>
            <a:pPr lvl="2"/>
            <a:r>
              <a:rPr lang="en-US" dirty="0" smtClean="0"/>
              <a:t>Sample size = .25 x (certainty factor/acceptable error)</a:t>
            </a:r>
            <a:r>
              <a:rPr lang="en-US" baseline="30000" dirty="0" smtClean="0"/>
              <a:t>2</a:t>
            </a:r>
          </a:p>
          <a:p>
            <a:pPr marL="0" indent="0">
              <a:buNone/>
            </a:pPr>
            <a:endParaRPr lang="en-US" dirty="0" smtClean="0"/>
          </a:p>
        </p:txBody>
      </p:sp>
      <p:sp>
        <p:nvSpPr>
          <p:cNvPr id="3789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Statistical Sampling </a:t>
            </a:r>
            <a:r>
              <a:rPr lang="en-US" dirty="0" smtClean="0"/>
              <a:t>(2 </a:t>
            </a:r>
            <a:r>
              <a:rPr lang="en-US" dirty="0"/>
              <a:t>of </a:t>
            </a:r>
            <a:r>
              <a:rPr lang="en-US" dirty="0" smtClean="0"/>
              <a:t>2)</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58305557"/>
              </p:ext>
            </p:extLst>
          </p:nvPr>
        </p:nvGraphicFramePr>
        <p:xfrm>
          <a:off x="628650" y="1825625"/>
          <a:ext cx="7886700" cy="1499235"/>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993255060"/>
                    </a:ext>
                  </a:extLst>
                </a:gridCol>
                <a:gridCol w="3943350">
                  <a:extLst>
                    <a:ext uri="{9D8B030D-6E8A-4147-A177-3AD203B41FA5}">
                      <a16:colId xmlns:a16="http://schemas.microsoft.com/office/drawing/2014/main" val="2105540178"/>
                    </a:ext>
                  </a:extLst>
                </a:gridCol>
              </a:tblGrid>
              <a:tr h="460375">
                <a:tc>
                  <a:txBody>
                    <a:bodyPr/>
                    <a:lstStyle/>
                    <a:p>
                      <a:r>
                        <a:rPr lang="en-US" dirty="0" smtClean="0"/>
                        <a:t>Desired Certainty</a:t>
                      </a:r>
                      <a:endParaRPr lang="en-US" dirty="0"/>
                    </a:p>
                  </a:txBody>
                  <a:tcPr/>
                </a:tc>
                <a:tc>
                  <a:txBody>
                    <a:bodyPr/>
                    <a:lstStyle/>
                    <a:p>
                      <a:pPr algn="ctr"/>
                      <a:r>
                        <a:rPr lang="en-US" dirty="0" smtClean="0"/>
                        <a:t>Certainty Factor</a:t>
                      </a:r>
                      <a:endParaRPr lang="en-US" dirty="0"/>
                    </a:p>
                  </a:txBody>
                  <a:tcPr/>
                </a:tc>
                <a:extLst>
                  <a:ext uri="{0D108BD9-81ED-4DB2-BD59-A6C34878D82A}">
                    <a16:rowId xmlns:a16="http://schemas.microsoft.com/office/drawing/2014/main" val="2532207273"/>
                  </a:ext>
                </a:extLst>
              </a:tr>
              <a:tr h="370840">
                <a:tc>
                  <a:txBody>
                    <a:bodyPr/>
                    <a:lstStyle/>
                    <a:p>
                      <a:r>
                        <a:rPr lang="en-US" dirty="0" smtClean="0"/>
                        <a:t>95%</a:t>
                      </a:r>
                      <a:endParaRPr lang="en-US" dirty="0"/>
                    </a:p>
                  </a:txBody>
                  <a:tcPr/>
                </a:tc>
                <a:tc>
                  <a:txBody>
                    <a:bodyPr/>
                    <a:lstStyle/>
                    <a:p>
                      <a:pPr algn="ctr"/>
                      <a:r>
                        <a:rPr lang="en-US" dirty="0" smtClean="0"/>
                        <a:t>1.960</a:t>
                      </a:r>
                      <a:endParaRPr lang="en-US" dirty="0"/>
                    </a:p>
                  </a:txBody>
                  <a:tcPr/>
                </a:tc>
                <a:extLst>
                  <a:ext uri="{0D108BD9-81ED-4DB2-BD59-A6C34878D82A}">
                    <a16:rowId xmlns:a16="http://schemas.microsoft.com/office/drawing/2014/main" val="3486104183"/>
                  </a:ext>
                </a:extLst>
              </a:tr>
              <a:tr h="0">
                <a:tc>
                  <a:txBody>
                    <a:bodyPr/>
                    <a:lstStyle/>
                    <a:p>
                      <a:r>
                        <a:rPr lang="en-US" dirty="0" smtClean="0"/>
                        <a:t>90%</a:t>
                      </a:r>
                      <a:endParaRPr lang="en-US" dirty="0"/>
                    </a:p>
                  </a:txBody>
                  <a:tcPr/>
                </a:tc>
                <a:tc>
                  <a:txBody>
                    <a:bodyPr/>
                    <a:lstStyle/>
                    <a:p>
                      <a:pPr algn="ctr"/>
                      <a:r>
                        <a:rPr lang="en-US" dirty="0" smtClean="0"/>
                        <a:t>1.645</a:t>
                      </a:r>
                      <a:endParaRPr lang="en-US" dirty="0"/>
                    </a:p>
                  </a:txBody>
                  <a:tcPr/>
                </a:tc>
                <a:extLst>
                  <a:ext uri="{0D108BD9-81ED-4DB2-BD59-A6C34878D82A}">
                    <a16:rowId xmlns:a16="http://schemas.microsoft.com/office/drawing/2014/main" val="3976796055"/>
                  </a:ext>
                </a:extLst>
              </a:tr>
              <a:tr h="370840">
                <a:tc>
                  <a:txBody>
                    <a:bodyPr/>
                    <a:lstStyle/>
                    <a:p>
                      <a:r>
                        <a:rPr lang="en-US" dirty="0" smtClean="0"/>
                        <a:t>80%</a:t>
                      </a:r>
                      <a:endParaRPr lang="en-US" dirty="0"/>
                    </a:p>
                  </a:txBody>
                  <a:tcPr/>
                </a:tc>
                <a:tc>
                  <a:txBody>
                    <a:bodyPr/>
                    <a:lstStyle/>
                    <a:p>
                      <a:pPr algn="ctr"/>
                      <a:r>
                        <a:rPr lang="en-US" dirty="0" smtClean="0"/>
                        <a:t>1.281</a:t>
                      </a:r>
                      <a:endParaRPr lang="en-US" dirty="0"/>
                    </a:p>
                  </a:txBody>
                  <a:tcPr/>
                </a:tc>
                <a:extLst>
                  <a:ext uri="{0D108BD9-81ED-4DB2-BD59-A6C34878D82A}">
                    <a16:rowId xmlns:a16="http://schemas.microsoft.com/office/drawing/2014/main" val="882760411"/>
                  </a:ext>
                </a:extLst>
              </a:tr>
            </a:tbl>
          </a:graphicData>
        </a:graphic>
      </p:graphicFrame>
      <p:sp>
        <p:nvSpPr>
          <p:cNvPr id="2" name="Rectangle 1"/>
          <p:cNvSpPr/>
          <p:nvPr/>
        </p:nvSpPr>
        <p:spPr>
          <a:xfrm>
            <a:off x="628650" y="3308985"/>
            <a:ext cx="7600950" cy="430887"/>
          </a:xfrm>
          <a:prstGeom prst="rect">
            <a:avLst/>
          </a:prstGeom>
        </p:spPr>
        <p:txBody>
          <a:bodyPr wrap="square">
            <a:spAutoFit/>
          </a:bodyPr>
          <a:lstStyle/>
          <a:p>
            <a:r>
              <a:rPr lang="en-US" dirty="0">
                <a:latin typeface="Open Sans"/>
              </a:rPr>
              <a:t>Table </a:t>
            </a:r>
            <a:r>
              <a:rPr lang="en-US" dirty="0" smtClean="0">
                <a:latin typeface="Open Sans"/>
              </a:rPr>
              <a:t>8-1 </a:t>
            </a:r>
            <a:r>
              <a:rPr lang="en-US" dirty="0">
                <a:latin typeface="Open Sans"/>
              </a:rPr>
              <a:t>Commonly </a:t>
            </a:r>
            <a:r>
              <a:rPr lang="en-US" dirty="0" smtClean="0">
                <a:latin typeface="Open Sans"/>
              </a:rPr>
              <a:t>used certainty factors</a:t>
            </a:r>
            <a:endParaRPr lang="en-US" dirty="0">
              <a:latin typeface="Open Sans"/>
            </a:endParaRPr>
          </a:p>
        </p:txBody>
      </p:sp>
      <p:sp>
        <p:nvSpPr>
          <p:cNvPr id="38915"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Six Sigma (1 of 2)</a:t>
            </a:r>
            <a:endParaRPr lang="en-US" dirty="0" smtClean="0"/>
          </a:p>
        </p:txBody>
      </p:sp>
      <p:sp>
        <p:nvSpPr>
          <p:cNvPr id="39939" name="Rectangle 3"/>
          <p:cNvSpPr>
            <a:spLocks noGrp="1" noChangeArrowheads="1"/>
          </p:cNvSpPr>
          <p:nvPr>
            <p:ph idx="1"/>
          </p:nvPr>
        </p:nvSpPr>
        <p:spPr/>
        <p:txBody>
          <a:bodyPr/>
          <a:lstStyle/>
          <a:p>
            <a:r>
              <a:rPr lang="en-US" dirty="0" smtClean="0"/>
              <a:t>The </a:t>
            </a:r>
            <a:r>
              <a:rPr lang="en-US" i="1" dirty="0" smtClean="0"/>
              <a:t>Six Sigma Way </a:t>
            </a:r>
            <a:r>
              <a:rPr lang="en-US" dirty="0" smtClean="0"/>
              <a:t>authors, Peter Pande, Robert Neuman, and Roland Cavanagh, define Six Sigma</a:t>
            </a:r>
          </a:p>
          <a:p>
            <a:pPr lvl="1"/>
            <a:r>
              <a:rPr lang="en-US" dirty="0" smtClean="0"/>
              <a:t>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9942"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Six Sigma </a:t>
            </a:r>
            <a:r>
              <a:rPr lang="en-US" dirty="0" smtClean="0"/>
              <a:t>(2 </a:t>
            </a:r>
            <a:r>
              <a:rPr lang="en-US" dirty="0"/>
              <a:t>of 2)</a:t>
            </a:r>
            <a:endParaRPr lang="en-US" dirty="0" smtClean="0"/>
          </a:p>
        </p:txBody>
      </p:sp>
      <p:sp>
        <p:nvSpPr>
          <p:cNvPr id="41987" name="Rectangle 3"/>
          <p:cNvSpPr>
            <a:spLocks noGrp="1" noChangeArrowheads="1"/>
          </p:cNvSpPr>
          <p:nvPr>
            <p:ph idx="1"/>
          </p:nvPr>
        </p:nvSpPr>
        <p:spPr/>
        <p:txBody>
          <a:bodyPr/>
          <a:lstStyle/>
          <a:p>
            <a:r>
              <a:rPr lang="en-US" dirty="0" smtClean="0"/>
              <a:t>DMAIC is a systematic, closed-loop process for continued improvement that is scientific and fact based</a:t>
            </a:r>
          </a:p>
          <a:p>
            <a:pPr lvl="1"/>
            <a:r>
              <a:rPr lang="en-US" dirty="0" smtClean="0"/>
              <a:t>Define: define the problem/opportunity, process, and customer requirements</a:t>
            </a:r>
          </a:p>
          <a:p>
            <a:pPr lvl="1"/>
            <a:r>
              <a:rPr lang="en-US" dirty="0" smtClean="0"/>
              <a:t>Measure: define measures, then collect, compile, and display data</a:t>
            </a:r>
          </a:p>
          <a:p>
            <a:pPr lvl="1"/>
            <a:r>
              <a:rPr lang="en-US" dirty="0" smtClean="0"/>
              <a:t>Analyze: scrutinize process details to find improvement opportunities</a:t>
            </a:r>
          </a:p>
          <a:p>
            <a:pPr lvl="1"/>
            <a:r>
              <a:rPr lang="en-US" dirty="0" smtClean="0"/>
              <a:t>Improve: generate solutions and ideas for improving the problem</a:t>
            </a:r>
          </a:p>
          <a:p>
            <a:pPr lvl="1"/>
            <a:r>
              <a:rPr lang="en-US" dirty="0" smtClean="0"/>
              <a:t>Control: track and verify the stability of the improvements and the predictability of the solution</a:t>
            </a:r>
          </a:p>
          <a:p>
            <a:endParaRPr lang="en-US" dirty="0" smtClean="0"/>
          </a:p>
        </p:txBody>
      </p:sp>
      <p:sp>
        <p:nvSpPr>
          <p:cNvPr id="419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How is Six Sigma Quality Control Unique?</a:t>
            </a:r>
          </a:p>
        </p:txBody>
      </p:sp>
      <p:sp>
        <p:nvSpPr>
          <p:cNvPr id="43011" name="Rectangle 3"/>
          <p:cNvSpPr>
            <a:spLocks noGrp="1" noChangeArrowheads="1"/>
          </p:cNvSpPr>
          <p:nvPr>
            <p:ph idx="1"/>
          </p:nvPr>
        </p:nvSpPr>
        <p:spPr/>
        <p:txBody>
          <a:bodyPr/>
          <a:lstStyle/>
          <a:p>
            <a:r>
              <a:rPr lang="en-US" dirty="0"/>
              <a:t>Six Sigma principles that help organizations </a:t>
            </a:r>
            <a:r>
              <a:rPr lang="en-US" dirty="0" smtClean="0"/>
              <a:t>improve their </a:t>
            </a:r>
            <a:r>
              <a:rPr lang="en-US" dirty="0"/>
              <a:t>competitiveness and bottom-line </a:t>
            </a:r>
            <a:r>
              <a:rPr lang="en-US" dirty="0" smtClean="0"/>
              <a:t>results</a:t>
            </a:r>
          </a:p>
          <a:p>
            <a:pPr lvl="1"/>
            <a:r>
              <a:rPr lang="en-US" dirty="0" smtClean="0"/>
              <a:t>Requires an organization-wide commitment</a:t>
            </a:r>
          </a:p>
          <a:p>
            <a:pPr lvl="1"/>
            <a:r>
              <a:rPr lang="en-US" dirty="0" smtClean="0"/>
              <a:t>Training follows the “belt” system</a:t>
            </a:r>
          </a:p>
          <a:p>
            <a:pPr lvl="1"/>
            <a:r>
              <a:rPr lang="en-US" dirty="0" smtClean="0"/>
              <a:t>Organizations have the ability and willingness to adopt contrary objectives, such as reducing errors and getting things done faster</a:t>
            </a:r>
          </a:p>
          <a:p>
            <a:pPr lvl="1"/>
            <a:r>
              <a:rPr lang="en-US" dirty="0"/>
              <a:t>A</a:t>
            </a:r>
            <a:r>
              <a:rPr lang="en-US" dirty="0" smtClean="0"/>
              <a:t>n operating philosophy that is customer focused and strives to drive out waste, raise levels of quality, and improve financial performance at breakthrough levels</a:t>
            </a:r>
          </a:p>
        </p:txBody>
      </p:sp>
      <p:sp>
        <p:nvSpPr>
          <p:cNvPr id="430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Six Sigma and Project Selection and Management</a:t>
            </a:r>
            <a:endParaRPr lang="en-US" dirty="0" smtClean="0"/>
          </a:p>
        </p:txBody>
      </p:sp>
      <p:sp>
        <p:nvSpPr>
          <p:cNvPr id="45059" name="Rectangle 3"/>
          <p:cNvSpPr>
            <a:spLocks noGrp="1" noChangeArrowheads="1"/>
          </p:cNvSpPr>
          <p:nvPr>
            <p:ph idx="1"/>
          </p:nvPr>
        </p:nvSpPr>
        <p:spPr/>
        <p:txBody>
          <a:bodyPr>
            <a:normAutofit/>
          </a:bodyPr>
          <a:lstStyle/>
          <a:p>
            <a:r>
              <a:rPr lang="en-US" dirty="0"/>
              <a:t>What makes a project a potential Six Sigma project? </a:t>
            </a:r>
          </a:p>
          <a:p>
            <a:pPr lvl="1"/>
            <a:r>
              <a:rPr lang="en-US" dirty="0"/>
              <a:t>M</a:t>
            </a:r>
            <a:r>
              <a:rPr lang="en-US" dirty="0" smtClean="0"/>
              <a:t>ust </a:t>
            </a:r>
            <a:r>
              <a:rPr lang="en-US" dirty="0"/>
              <a:t>be a </a:t>
            </a:r>
            <a:r>
              <a:rPr lang="en-US" dirty="0" smtClean="0"/>
              <a:t>quality problem </a:t>
            </a:r>
            <a:r>
              <a:rPr lang="en-US" dirty="0"/>
              <a:t>or gap between the current and desired </a:t>
            </a:r>
            <a:r>
              <a:rPr lang="en-US" dirty="0" smtClean="0"/>
              <a:t>performance</a:t>
            </a:r>
          </a:p>
          <a:p>
            <a:pPr lvl="1"/>
            <a:r>
              <a:rPr lang="en-US" dirty="0"/>
              <a:t>P</a:t>
            </a:r>
            <a:r>
              <a:rPr lang="en-US" dirty="0" smtClean="0"/>
              <a:t>roject </a:t>
            </a:r>
            <a:r>
              <a:rPr lang="en-US" dirty="0"/>
              <a:t>should not have a </a:t>
            </a:r>
            <a:r>
              <a:rPr lang="en-US" dirty="0" smtClean="0"/>
              <a:t>clearly understood problem</a:t>
            </a:r>
          </a:p>
          <a:p>
            <a:pPr lvl="1"/>
            <a:r>
              <a:rPr lang="en-US" dirty="0"/>
              <a:t>S</a:t>
            </a:r>
            <a:r>
              <a:rPr lang="en-US" dirty="0" smtClean="0"/>
              <a:t>olution </a:t>
            </a:r>
            <a:r>
              <a:rPr lang="en-US" dirty="0"/>
              <a:t>should not be predetermined, and an </a:t>
            </a:r>
            <a:r>
              <a:rPr lang="en-US" dirty="0" smtClean="0"/>
              <a:t>optimal solution </a:t>
            </a:r>
            <a:r>
              <a:rPr lang="en-US" dirty="0"/>
              <a:t>should not be </a:t>
            </a:r>
            <a:r>
              <a:rPr lang="en-US" dirty="0" smtClean="0"/>
              <a:t>apparent</a:t>
            </a:r>
          </a:p>
        </p:txBody>
      </p:sp>
      <p:sp>
        <p:nvSpPr>
          <p:cNvPr id="4506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Six Sigma and </a:t>
            </a:r>
            <a:r>
              <a:rPr lang="en-US" dirty="0"/>
              <a:t>Statistics (1 of </a:t>
            </a:r>
            <a:r>
              <a:rPr lang="en-US" dirty="0" smtClean="0"/>
              <a:t>5)</a:t>
            </a:r>
          </a:p>
        </p:txBody>
      </p:sp>
      <p:sp>
        <p:nvSpPr>
          <p:cNvPr id="47107" name="Rectangle 3"/>
          <p:cNvSpPr>
            <a:spLocks noGrp="1" noChangeArrowheads="1"/>
          </p:cNvSpPr>
          <p:nvPr>
            <p:ph idx="1"/>
          </p:nvPr>
        </p:nvSpPr>
        <p:spPr/>
        <p:txBody>
          <a:bodyPr/>
          <a:lstStyle/>
          <a:p>
            <a:r>
              <a:rPr lang="en-US" dirty="0"/>
              <a:t>S</a:t>
            </a:r>
            <a:r>
              <a:rPr lang="en-US" dirty="0" smtClean="0"/>
              <a:t>igma means standard deviation</a:t>
            </a:r>
          </a:p>
          <a:p>
            <a:pPr lvl="1"/>
            <a:r>
              <a:rPr lang="en-US" dirty="0" smtClean="0"/>
              <a:t>Standard deviation measures how much variation exists in a distribution of data; a key factor in determining the acceptable number of defective units found in a population</a:t>
            </a:r>
          </a:p>
          <a:p>
            <a:pPr lvl="1"/>
            <a:r>
              <a:rPr lang="en-US" dirty="0" smtClean="0"/>
              <a:t>Six Sigma projects strive for no more than 3.4 defects per million opportunities</a:t>
            </a:r>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Learning Objectives (2 </a:t>
            </a:r>
            <a:r>
              <a:rPr lang="en-US" dirty="0"/>
              <a:t>of 2)</a:t>
            </a:r>
            <a:endParaRPr lang="en-US" dirty="0" smtClean="0"/>
          </a:p>
        </p:txBody>
      </p:sp>
      <p:sp>
        <p:nvSpPr>
          <p:cNvPr id="10243" name="Rectangle 3"/>
          <p:cNvSpPr>
            <a:spLocks noGrp="1" noChangeArrowheads="1"/>
          </p:cNvSpPr>
          <p:nvPr>
            <p:ph idx="1"/>
          </p:nvPr>
        </p:nvSpPr>
        <p:spPr/>
        <p:txBody>
          <a:bodyPr>
            <a:noAutofit/>
          </a:bodyPr>
          <a:lstStyle/>
          <a:p>
            <a:r>
              <a:rPr lang="en-US" dirty="0"/>
              <a:t>List and describe the tools and techniques for quality control, such as </a:t>
            </a:r>
            <a:r>
              <a:rPr lang="en-US" dirty="0" smtClean="0"/>
              <a:t>the Basic </a:t>
            </a:r>
            <a:r>
              <a:rPr lang="en-US" dirty="0"/>
              <a:t>Tools of Quality, statistical sampling, Six Sigma, and testing</a:t>
            </a:r>
          </a:p>
          <a:p>
            <a:r>
              <a:rPr lang="en-US" dirty="0" smtClean="0"/>
              <a:t>Summarize </a:t>
            </a:r>
            <a:r>
              <a:rPr lang="en-US" dirty="0"/>
              <a:t>the contributions of noteworthy quality experts to </a:t>
            </a:r>
            <a:r>
              <a:rPr lang="en-US" dirty="0" smtClean="0"/>
              <a:t>modern quality </a:t>
            </a:r>
            <a:r>
              <a:rPr lang="en-US" dirty="0"/>
              <a:t>management</a:t>
            </a:r>
          </a:p>
          <a:p>
            <a:r>
              <a:rPr lang="en-US" dirty="0" smtClean="0"/>
              <a:t>Describe </a:t>
            </a:r>
            <a:r>
              <a:rPr lang="en-US" dirty="0"/>
              <a:t>how leadership, the cost of quality, organizational </a:t>
            </a:r>
            <a:r>
              <a:rPr lang="en-US" dirty="0" smtClean="0"/>
              <a:t>influences, expectations</a:t>
            </a:r>
            <a:r>
              <a:rPr lang="en-US" dirty="0"/>
              <a:t>, cultural differences, and maturity models relate to </a:t>
            </a:r>
            <a:r>
              <a:rPr lang="en-US" dirty="0" smtClean="0"/>
              <a:t>improving quality </a:t>
            </a:r>
            <a:r>
              <a:rPr lang="en-US" dirty="0"/>
              <a:t>in IT projects</a:t>
            </a:r>
          </a:p>
          <a:p>
            <a:r>
              <a:rPr lang="en-US" dirty="0" smtClean="0"/>
              <a:t>Discuss </a:t>
            </a:r>
            <a:r>
              <a:rPr lang="en-US" dirty="0"/>
              <a:t>how software can assist in project quality management</a:t>
            </a:r>
          </a:p>
          <a:p>
            <a:r>
              <a:rPr lang="en-US" dirty="0" smtClean="0"/>
              <a:t>Discuss considerations </a:t>
            </a:r>
            <a:r>
              <a:rPr lang="en-US" dirty="0"/>
              <a:t>for agile/adaptive environments</a:t>
            </a:r>
          </a:p>
          <a:p>
            <a:endParaRPr lang="en-US" dirty="0" smtClean="0"/>
          </a:p>
        </p:txBody>
      </p:sp>
      <p:sp>
        <p:nvSpPr>
          <p:cNvPr id="102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Six Sigma and Statistics </a:t>
            </a:r>
            <a:r>
              <a:rPr lang="en-US" dirty="0" smtClean="0"/>
              <a:t>(2 </a:t>
            </a:r>
            <a:r>
              <a:rPr lang="en-US" dirty="0"/>
              <a:t>of 5)</a:t>
            </a:r>
            <a:endParaRPr lang="en-US" dirty="0" smtClean="0"/>
          </a:p>
        </p:txBody>
      </p:sp>
      <p:sp>
        <p:nvSpPr>
          <p:cNvPr id="48131" name="Rectangle 3"/>
          <p:cNvSpPr>
            <a:spLocks noGrp="1" noChangeArrowheads="1"/>
          </p:cNvSpPr>
          <p:nvPr>
            <p:ph idx="1"/>
          </p:nvPr>
        </p:nvSpPr>
        <p:spPr/>
        <p:txBody>
          <a:bodyPr/>
          <a:lstStyle/>
          <a:p>
            <a:r>
              <a:rPr lang="en-US" dirty="0"/>
              <a:t>Six </a:t>
            </a:r>
            <a:r>
              <a:rPr lang="en-US" dirty="0" smtClean="0"/>
              <a:t>Sigma uses a conversion table</a:t>
            </a:r>
          </a:p>
          <a:p>
            <a:pPr lvl="1"/>
            <a:r>
              <a:rPr lang="en-US" dirty="0" smtClean="0"/>
              <a:t>Yield represents the number of units handled correctly through the process steps</a:t>
            </a:r>
          </a:p>
          <a:p>
            <a:pPr lvl="1"/>
            <a:r>
              <a:rPr lang="en-US" dirty="0" smtClean="0"/>
              <a:t>A defect is any instance where the product or service fails to meet customer requirements</a:t>
            </a:r>
          </a:p>
          <a:p>
            <a:pPr lvl="2"/>
            <a:r>
              <a:rPr lang="en-US" dirty="0" smtClean="0"/>
              <a:t>There can be several opportunities to have a defect</a:t>
            </a:r>
          </a:p>
          <a:p>
            <a:r>
              <a:rPr lang="en-US" dirty="0"/>
              <a:t>Six </a:t>
            </a:r>
            <a:r>
              <a:rPr lang="en-US" dirty="0" smtClean="0"/>
              <a:t>nines </a:t>
            </a:r>
            <a:r>
              <a:rPr lang="en-US" dirty="0"/>
              <a:t>of quality is a measure of quality control equal to </a:t>
            </a:r>
            <a:r>
              <a:rPr lang="en-US" dirty="0" smtClean="0"/>
              <a:t>one </a:t>
            </a:r>
            <a:r>
              <a:rPr lang="en-US" dirty="0"/>
              <a:t>fault in </a:t>
            </a:r>
            <a:r>
              <a:rPr lang="en-US" dirty="0" smtClean="0"/>
              <a:t>one </a:t>
            </a:r>
            <a:r>
              <a:rPr lang="en-US" dirty="0"/>
              <a:t>million </a:t>
            </a:r>
            <a:r>
              <a:rPr lang="en-US" dirty="0" smtClean="0"/>
              <a:t>opportunities</a:t>
            </a:r>
          </a:p>
          <a:p>
            <a:pPr lvl="1"/>
            <a:r>
              <a:rPr lang="en-US" dirty="0" smtClean="0"/>
              <a:t>In </a:t>
            </a:r>
            <a:r>
              <a:rPr lang="en-US" dirty="0"/>
              <a:t>the telecommunications industry, it means 99.9999 percent service availability or </a:t>
            </a:r>
            <a:r>
              <a:rPr lang="en-US" i="1" dirty="0"/>
              <a:t>30 seconds of down time a year</a:t>
            </a:r>
          </a:p>
          <a:p>
            <a:pPr lvl="2"/>
            <a:endParaRPr lang="en-US" dirty="0" smtClean="0"/>
          </a:p>
        </p:txBody>
      </p:sp>
      <p:sp>
        <p:nvSpPr>
          <p:cNvPr id="481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Six Sigma and Statistics </a:t>
            </a:r>
            <a:r>
              <a:rPr lang="en-US" dirty="0" smtClean="0"/>
              <a:t>(3 </a:t>
            </a:r>
            <a:r>
              <a:rPr lang="en-US" dirty="0"/>
              <a:t>of 5)</a:t>
            </a:r>
            <a:endParaRPr lang="en-US" dirty="0" smtClean="0"/>
          </a:p>
        </p:txBody>
      </p:sp>
      <p:pic>
        <p:nvPicPr>
          <p:cNvPr id="2" name="Picture 1" descr="Image displays a normal distribution.&#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1981200"/>
            <a:ext cx="4260628" cy="3249168"/>
          </a:xfrm>
          <a:prstGeom prst="rect">
            <a:avLst/>
          </a:prstGeom>
        </p:spPr>
      </p:pic>
      <p:sp>
        <p:nvSpPr>
          <p:cNvPr id="4915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Six Sigma and Statistics (4 of 5)</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5630197"/>
              </p:ext>
            </p:extLst>
          </p:nvPr>
        </p:nvGraphicFramePr>
        <p:xfrm>
          <a:off x="1140301" y="1921481"/>
          <a:ext cx="6863398" cy="2771775"/>
        </p:xfrm>
        <a:graphic>
          <a:graphicData uri="http://schemas.openxmlformats.org/drawingml/2006/table">
            <a:tbl>
              <a:tblPr firstRow="1" bandRow="1">
                <a:tableStyleId>{5C22544A-7EE6-4342-B048-85BDC9FD1C3A}</a:tableStyleId>
              </a:tblPr>
              <a:tblGrid>
                <a:gridCol w="1605598">
                  <a:extLst>
                    <a:ext uri="{9D8B030D-6E8A-4147-A177-3AD203B41FA5}">
                      <a16:colId xmlns:a16="http://schemas.microsoft.com/office/drawing/2014/main" val="3629832840"/>
                    </a:ext>
                  </a:extLst>
                </a:gridCol>
                <a:gridCol w="2628900">
                  <a:extLst>
                    <a:ext uri="{9D8B030D-6E8A-4147-A177-3AD203B41FA5}">
                      <a16:colId xmlns:a16="http://schemas.microsoft.com/office/drawing/2014/main" val="1549388493"/>
                    </a:ext>
                  </a:extLst>
                </a:gridCol>
                <a:gridCol w="2628900">
                  <a:extLst>
                    <a:ext uri="{9D8B030D-6E8A-4147-A177-3AD203B41FA5}">
                      <a16:colId xmlns:a16="http://schemas.microsoft.com/office/drawing/2014/main" val="1330917014"/>
                    </a:ext>
                  </a:extLst>
                </a:gridCol>
              </a:tblGrid>
              <a:tr h="370840">
                <a:tc>
                  <a:txBody>
                    <a:bodyPr/>
                    <a:lstStyle/>
                    <a:p>
                      <a:r>
                        <a:rPr lang="en-US" dirty="0" smtClean="0"/>
                        <a:t>Specification Range</a:t>
                      </a:r>
                    </a:p>
                    <a:p>
                      <a:r>
                        <a:rPr lang="en-US" dirty="0" smtClean="0"/>
                        <a:t>(in ±</a:t>
                      </a:r>
                      <a:r>
                        <a:rPr lang="en-US" baseline="0" dirty="0" smtClean="0"/>
                        <a:t> </a:t>
                      </a:r>
                      <a:r>
                        <a:rPr lang="en-US" dirty="0" smtClean="0"/>
                        <a:t>Sigmas)</a:t>
                      </a:r>
                      <a:endParaRPr lang="en-US" dirty="0"/>
                    </a:p>
                  </a:txBody>
                  <a:tcPr/>
                </a:tc>
                <a:tc>
                  <a:txBody>
                    <a:bodyPr/>
                    <a:lstStyle/>
                    <a:p>
                      <a:r>
                        <a:rPr lang="en-US" dirty="0" smtClean="0"/>
                        <a:t>Percent of Population</a:t>
                      </a:r>
                    </a:p>
                    <a:p>
                      <a:r>
                        <a:rPr lang="en-US" dirty="0" smtClean="0"/>
                        <a:t>within Range</a:t>
                      </a:r>
                      <a:endParaRPr lang="en-US" dirty="0"/>
                    </a:p>
                  </a:txBody>
                  <a:tcPr/>
                </a:tc>
                <a:tc>
                  <a:txBody>
                    <a:bodyPr/>
                    <a:lstStyle/>
                    <a:p>
                      <a:r>
                        <a:rPr lang="en-US" dirty="0" smtClean="0"/>
                        <a:t>Defective Units</a:t>
                      </a:r>
                    </a:p>
                    <a:p>
                      <a:r>
                        <a:rPr lang="en-US" dirty="0" smtClean="0"/>
                        <a:t>per Billion</a:t>
                      </a:r>
                      <a:endParaRPr lang="en-US" dirty="0"/>
                    </a:p>
                  </a:txBody>
                  <a:tcPr/>
                </a:tc>
                <a:extLst>
                  <a:ext uri="{0D108BD9-81ED-4DB2-BD59-A6C34878D82A}">
                    <a16:rowId xmlns:a16="http://schemas.microsoft.com/office/drawing/2014/main" val="1173189716"/>
                  </a:ext>
                </a:extLst>
              </a:tr>
              <a:tr h="414655">
                <a:tc>
                  <a:txBody>
                    <a:bodyPr/>
                    <a:lstStyle/>
                    <a:p>
                      <a:r>
                        <a:rPr lang="en-US" dirty="0" smtClean="0"/>
                        <a:t>1</a:t>
                      </a:r>
                      <a:endParaRPr lang="en-US" dirty="0"/>
                    </a:p>
                  </a:txBody>
                  <a:tcPr/>
                </a:tc>
                <a:tc>
                  <a:txBody>
                    <a:bodyPr/>
                    <a:lstStyle/>
                    <a:p>
                      <a:r>
                        <a:rPr lang="en-US" dirty="0" smtClean="0"/>
                        <a:t>68.27</a:t>
                      </a:r>
                      <a:endParaRPr lang="en-US" dirty="0"/>
                    </a:p>
                  </a:txBody>
                  <a:tcPr/>
                </a:tc>
                <a:tc>
                  <a:txBody>
                    <a:bodyPr/>
                    <a:lstStyle/>
                    <a:p>
                      <a:r>
                        <a:rPr lang="en-US" dirty="0" smtClean="0"/>
                        <a:t>317,300,000</a:t>
                      </a:r>
                      <a:endParaRPr lang="en-US" dirty="0"/>
                    </a:p>
                  </a:txBody>
                  <a:tcPr/>
                </a:tc>
                <a:extLst>
                  <a:ext uri="{0D108BD9-81ED-4DB2-BD59-A6C34878D82A}">
                    <a16:rowId xmlns:a16="http://schemas.microsoft.com/office/drawing/2014/main" val="1006499238"/>
                  </a:ext>
                </a:extLst>
              </a:tr>
              <a:tr h="370840">
                <a:tc>
                  <a:txBody>
                    <a:bodyPr/>
                    <a:lstStyle/>
                    <a:p>
                      <a:r>
                        <a:rPr lang="en-US" dirty="0" smtClean="0"/>
                        <a:t>2</a:t>
                      </a:r>
                      <a:endParaRPr lang="en-US" dirty="0"/>
                    </a:p>
                  </a:txBody>
                  <a:tcPr/>
                </a:tc>
                <a:tc>
                  <a:txBody>
                    <a:bodyPr/>
                    <a:lstStyle/>
                    <a:p>
                      <a:r>
                        <a:rPr lang="en-US" dirty="0" smtClean="0"/>
                        <a:t>95.45</a:t>
                      </a:r>
                      <a:endParaRPr lang="en-US" dirty="0"/>
                    </a:p>
                  </a:txBody>
                  <a:tcPr/>
                </a:tc>
                <a:tc>
                  <a:txBody>
                    <a:bodyPr/>
                    <a:lstStyle/>
                    <a:p>
                      <a:r>
                        <a:rPr lang="en-US" dirty="0" smtClean="0"/>
                        <a:t>45,400,000</a:t>
                      </a:r>
                      <a:endParaRPr lang="en-US" dirty="0"/>
                    </a:p>
                  </a:txBody>
                  <a:tcPr/>
                </a:tc>
                <a:extLst>
                  <a:ext uri="{0D108BD9-81ED-4DB2-BD59-A6C34878D82A}">
                    <a16:rowId xmlns:a16="http://schemas.microsoft.com/office/drawing/2014/main" val="3700136678"/>
                  </a:ext>
                </a:extLst>
              </a:tr>
              <a:tr h="370840">
                <a:tc>
                  <a:txBody>
                    <a:bodyPr/>
                    <a:lstStyle/>
                    <a:p>
                      <a:r>
                        <a:rPr lang="en-US" dirty="0" smtClean="0"/>
                        <a:t>3</a:t>
                      </a:r>
                      <a:endParaRPr lang="en-US" dirty="0"/>
                    </a:p>
                  </a:txBody>
                  <a:tcPr/>
                </a:tc>
                <a:tc>
                  <a:txBody>
                    <a:bodyPr/>
                    <a:lstStyle/>
                    <a:p>
                      <a:r>
                        <a:rPr lang="en-US" dirty="0" smtClean="0"/>
                        <a:t>99.73</a:t>
                      </a:r>
                      <a:endParaRPr lang="en-US" dirty="0"/>
                    </a:p>
                  </a:txBody>
                  <a:tcPr/>
                </a:tc>
                <a:tc>
                  <a:txBody>
                    <a:bodyPr/>
                    <a:lstStyle/>
                    <a:p>
                      <a:r>
                        <a:rPr lang="en-US" dirty="0" smtClean="0"/>
                        <a:t>2,700,000</a:t>
                      </a:r>
                      <a:endParaRPr lang="en-US" dirty="0"/>
                    </a:p>
                  </a:txBody>
                  <a:tcPr/>
                </a:tc>
                <a:extLst>
                  <a:ext uri="{0D108BD9-81ED-4DB2-BD59-A6C34878D82A}">
                    <a16:rowId xmlns:a16="http://schemas.microsoft.com/office/drawing/2014/main" val="33549088"/>
                  </a:ext>
                </a:extLst>
              </a:tr>
              <a:tr h="370840">
                <a:tc>
                  <a:txBody>
                    <a:bodyPr/>
                    <a:lstStyle/>
                    <a:p>
                      <a:r>
                        <a:rPr lang="en-US" dirty="0" smtClean="0"/>
                        <a:t>4</a:t>
                      </a:r>
                      <a:endParaRPr lang="en-US" dirty="0"/>
                    </a:p>
                  </a:txBody>
                  <a:tcPr/>
                </a:tc>
                <a:tc>
                  <a:txBody>
                    <a:bodyPr/>
                    <a:lstStyle/>
                    <a:p>
                      <a:r>
                        <a:rPr lang="en-US" dirty="0" smtClean="0"/>
                        <a:t>99.9937</a:t>
                      </a:r>
                      <a:endParaRPr lang="en-US" dirty="0"/>
                    </a:p>
                  </a:txBody>
                  <a:tcPr/>
                </a:tc>
                <a:tc>
                  <a:txBody>
                    <a:bodyPr/>
                    <a:lstStyle/>
                    <a:p>
                      <a:r>
                        <a:rPr lang="en-US" dirty="0" smtClean="0"/>
                        <a:t>63,000</a:t>
                      </a:r>
                      <a:endParaRPr lang="en-US" dirty="0"/>
                    </a:p>
                  </a:txBody>
                  <a:tcPr/>
                </a:tc>
                <a:extLst>
                  <a:ext uri="{0D108BD9-81ED-4DB2-BD59-A6C34878D82A}">
                    <a16:rowId xmlns:a16="http://schemas.microsoft.com/office/drawing/2014/main" val="1892876444"/>
                  </a:ext>
                </a:extLst>
              </a:tr>
              <a:tr h="370840">
                <a:tc>
                  <a:txBody>
                    <a:bodyPr/>
                    <a:lstStyle/>
                    <a:p>
                      <a:r>
                        <a:rPr lang="en-US" dirty="0" smtClean="0"/>
                        <a:t>5</a:t>
                      </a:r>
                      <a:endParaRPr lang="en-US" dirty="0"/>
                    </a:p>
                  </a:txBody>
                  <a:tcPr/>
                </a:tc>
                <a:tc>
                  <a:txBody>
                    <a:bodyPr/>
                    <a:lstStyle/>
                    <a:p>
                      <a:r>
                        <a:rPr lang="en-US" dirty="0" smtClean="0"/>
                        <a:t>99.999943</a:t>
                      </a:r>
                      <a:endParaRPr lang="en-US" dirty="0"/>
                    </a:p>
                  </a:txBody>
                  <a:tcPr/>
                </a:tc>
                <a:tc>
                  <a:txBody>
                    <a:bodyPr/>
                    <a:lstStyle/>
                    <a:p>
                      <a:r>
                        <a:rPr lang="en-US" dirty="0" smtClean="0"/>
                        <a:t>57</a:t>
                      </a:r>
                      <a:endParaRPr lang="en-US" dirty="0"/>
                    </a:p>
                  </a:txBody>
                  <a:tcPr/>
                </a:tc>
                <a:extLst>
                  <a:ext uri="{0D108BD9-81ED-4DB2-BD59-A6C34878D82A}">
                    <a16:rowId xmlns:a16="http://schemas.microsoft.com/office/drawing/2014/main" val="1843056666"/>
                  </a:ext>
                </a:extLst>
              </a:tr>
              <a:tr h="370840">
                <a:tc>
                  <a:txBody>
                    <a:bodyPr/>
                    <a:lstStyle/>
                    <a:p>
                      <a:r>
                        <a:rPr lang="en-US" dirty="0" smtClean="0"/>
                        <a:t>6</a:t>
                      </a:r>
                      <a:endParaRPr lang="en-US" dirty="0"/>
                    </a:p>
                  </a:txBody>
                  <a:tcPr/>
                </a:tc>
                <a:tc>
                  <a:txBody>
                    <a:bodyPr/>
                    <a:lstStyle/>
                    <a:p>
                      <a:r>
                        <a:rPr lang="en-US" dirty="0" smtClean="0"/>
                        <a:t>99.9999998</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3687538520"/>
                  </a:ext>
                </a:extLst>
              </a:tr>
            </a:tbl>
          </a:graphicData>
        </a:graphic>
      </p:graphicFrame>
      <p:sp>
        <p:nvSpPr>
          <p:cNvPr id="2" name="Rectangle 1"/>
          <p:cNvSpPr/>
          <p:nvPr/>
        </p:nvSpPr>
        <p:spPr>
          <a:xfrm>
            <a:off x="1140301" y="4729420"/>
            <a:ext cx="5334000" cy="430887"/>
          </a:xfrm>
          <a:prstGeom prst="rect">
            <a:avLst/>
          </a:prstGeom>
        </p:spPr>
        <p:txBody>
          <a:bodyPr wrap="square">
            <a:spAutoFit/>
          </a:bodyPr>
          <a:lstStyle/>
          <a:p>
            <a:r>
              <a:rPr lang="en-US" dirty="0">
                <a:latin typeface="Open Sans"/>
              </a:rPr>
              <a:t>Table 8-2 Sigma and defective units</a:t>
            </a:r>
          </a:p>
        </p:txBody>
      </p:sp>
      <p:sp>
        <p:nvSpPr>
          <p:cNvPr id="49157" name="Footer Placeholder 6"/>
          <p:cNvSpPr>
            <a:spLocks noGrp="1"/>
          </p:cNvSpPr>
          <p:nvPr>
            <p:ph type="ftr" sz="quarter" idx="11"/>
          </p:nvPr>
        </p:nvSpPr>
        <p:spPr/>
        <p:txBody>
          <a:bodyPr/>
          <a:lstStyle/>
          <a:p>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1681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Six Sigma and Statistics </a:t>
            </a:r>
            <a:r>
              <a:rPr lang="en-US" dirty="0" smtClean="0"/>
              <a:t>(5 </a:t>
            </a:r>
            <a:r>
              <a:rPr lang="en-US" dirty="0"/>
              <a:t>of 5)</a:t>
            </a:r>
            <a:endParaRPr lang="en-US" dirty="0" smtClean="0"/>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120843348"/>
              </p:ext>
            </p:extLst>
          </p:nvPr>
        </p:nvGraphicFramePr>
        <p:xfrm>
          <a:off x="1140301" y="1937385"/>
          <a:ext cx="6863398" cy="2710815"/>
        </p:xfrm>
        <a:graphic>
          <a:graphicData uri="http://schemas.openxmlformats.org/drawingml/2006/table">
            <a:tbl>
              <a:tblPr firstRow="1" bandRow="1">
                <a:tableStyleId>{5C22544A-7EE6-4342-B048-85BDC9FD1C3A}</a:tableStyleId>
              </a:tblPr>
              <a:tblGrid>
                <a:gridCol w="1605598">
                  <a:extLst>
                    <a:ext uri="{9D8B030D-6E8A-4147-A177-3AD203B41FA5}">
                      <a16:colId xmlns:a16="http://schemas.microsoft.com/office/drawing/2014/main" val="3629832840"/>
                    </a:ext>
                  </a:extLst>
                </a:gridCol>
                <a:gridCol w="2628900">
                  <a:extLst>
                    <a:ext uri="{9D8B030D-6E8A-4147-A177-3AD203B41FA5}">
                      <a16:colId xmlns:a16="http://schemas.microsoft.com/office/drawing/2014/main" val="1549388493"/>
                    </a:ext>
                  </a:extLst>
                </a:gridCol>
                <a:gridCol w="2628900">
                  <a:extLst>
                    <a:ext uri="{9D8B030D-6E8A-4147-A177-3AD203B41FA5}">
                      <a16:colId xmlns:a16="http://schemas.microsoft.com/office/drawing/2014/main" val="1330917014"/>
                    </a:ext>
                  </a:extLst>
                </a:gridCol>
              </a:tblGrid>
              <a:tr h="152877">
                <a:tc>
                  <a:txBody>
                    <a:bodyPr/>
                    <a:lstStyle/>
                    <a:p>
                      <a:r>
                        <a:rPr lang="en-US" dirty="0" smtClean="0"/>
                        <a:t>Sigma</a:t>
                      </a:r>
                      <a:endParaRPr lang="en-US" dirty="0"/>
                    </a:p>
                  </a:txBody>
                  <a:tcPr/>
                </a:tc>
                <a:tc>
                  <a:txBody>
                    <a:bodyPr/>
                    <a:lstStyle/>
                    <a:p>
                      <a:r>
                        <a:rPr lang="en-US" dirty="0" smtClean="0"/>
                        <a:t>Yield</a:t>
                      </a:r>
                      <a:endParaRPr lang="en-US" dirty="0"/>
                    </a:p>
                  </a:txBody>
                  <a:tcPr/>
                </a:tc>
                <a:tc>
                  <a:txBody>
                    <a:bodyPr/>
                    <a:lstStyle/>
                    <a:p>
                      <a:r>
                        <a:rPr lang="en-US" dirty="0" smtClean="0"/>
                        <a:t>Defects per Million Opportunities (DPMO)</a:t>
                      </a:r>
                      <a:endParaRPr lang="en-US" dirty="0"/>
                    </a:p>
                  </a:txBody>
                  <a:tcPr/>
                </a:tc>
                <a:extLst>
                  <a:ext uri="{0D108BD9-81ED-4DB2-BD59-A6C34878D82A}">
                    <a16:rowId xmlns:a16="http://schemas.microsoft.com/office/drawing/2014/main" val="1173189716"/>
                  </a:ext>
                </a:extLst>
              </a:tr>
              <a:tr h="363855">
                <a:tc>
                  <a:txBody>
                    <a:bodyPr/>
                    <a:lstStyle/>
                    <a:p>
                      <a:r>
                        <a:rPr lang="en-US" dirty="0" smtClean="0"/>
                        <a:t>1</a:t>
                      </a:r>
                      <a:endParaRPr lang="en-US" dirty="0"/>
                    </a:p>
                  </a:txBody>
                  <a:tcPr/>
                </a:tc>
                <a:tc>
                  <a:txBody>
                    <a:bodyPr/>
                    <a:lstStyle/>
                    <a:p>
                      <a:r>
                        <a:rPr lang="en-US" dirty="0" smtClean="0"/>
                        <a:t>31.0%</a:t>
                      </a:r>
                      <a:endParaRPr lang="en-US" dirty="0"/>
                    </a:p>
                  </a:txBody>
                  <a:tcPr/>
                </a:tc>
                <a:tc>
                  <a:txBody>
                    <a:bodyPr/>
                    <a:lstStyle/>
                    <a:p>
                      <a:r>
                        <a:rPr lang="en-US" dirty="0" smtClean="0"/>
                        <a:t>690,000</a:t>
                      </a:r>
                      <a:endParaRPr lang="en-US" dirty="0"/>
                    </a:p>
                  </a:txBody>
                  <a:tcPr/>
                </a:tc>
                <a:extLst>
                  <a:ext uri="{0D108BD9-81ED-4DB2-BD59-A6C34878D82A}">
                    <a16:rowId xmlns:a16="http://schemas.microsoft.com/office/drawing/2014/main" val="1006499238"/>
                  </a:ext>
                </a:extLst>
              </a:tr>
              <a:tr h="381000">
                <a:tc>
                  <a:txBody>
                    <a:bodyPr/>
                    <a:lstStyle/>
                    <a:p>
                      <a:r>
                        <a:rPr lang="en-US" dirty="0" smtClean="0"/>
                        <a:t>2</a:t>
                      </a:r>
                      <a:endParaRPr lang="en-US" dirty="0"/>
                    </a:p>
                  </a:txBody>
                  <a:tcPr/>
                </a:tc>
                <a:tc>
                  <a:txBody>
                    <a:bodyPr/>
                    <a:lstStyle/>
                    <a:p>
                      <a:r>
                        <a:rPr lang="en-US" dirty="0" smtClean="0"/>
                        <a:t>69.2%</a:t>
                      </a:r>
                      <a:endParaRPr lang="en-US" dirty="0"/>
                    </a:p>
                  </a:txBody>
                  <a:tcPr/>
                </a:tc>
                <a:tc>
                  <a:txBody>
                    <a:bodyPr/>
                    <a:lstStyle/>
                    <a:p>
                      <a:r>
                        <a:rPr lang="en-US" dirty="0" smtClean="0"/>
                        <a:t>308,000</a:t>
                      </a:r>
                      <a:endParaRPr lang="en-US" dirty="0"/>
                    </a:p>
                  </a:txBody>
                  <a:tcPr/>
                </a:tc>
                <a:extLst>
                  <a:ext uri="{0D108BD9-81ED-4DB2-BD59-A6C34878D82A}">
                    <a16:rowId xmlns:a16="http://schemas.microsoft.com/office/drawing/2014/main" val="3700136678"/>
                  </a:ext>
                </a:extLst>
              </a:tr>
              <a:tr h="370840">
                <a:tc>
                  <a:txBody>
                    <a:bodyPr/>
                    <a:lstStyle/>
                    <a:p>
                      <a:r>
                        <a:rPr lang="en-US" dirty="0" smtClean="0"/>
                        <a:t>3</a:t>
                      </a:r>
                      <a:endParaRPr lang="en-US" dirty="0"/>
                    </a:p>
                  </a:txBody>
                  <a:tcPr/>
                </a:tc>
                <a:tc>
                  <a:txBody>
                    <a:bodyPr/>
                    <a:lstStyle/>
                    <a:p>
                      <a:r>
                        <a:rPr lang="en-US" dirty="0" smtClean="0"/>
                        <a:t>93.3%</a:t>
                      </a:r>
                      <a:endParaRPr lang="en-US" dirty="0"/>
                    </a:p>
                  </a:txBody>
                  <a:tcPr/>
                </a:tc>
                <a:tc>
                  <a:txBody>
                    <a:bodyPr/>
                    <a:lstStyle/>
                    <a:p>
                      <a:r>
                        <a:rPr lang="en-US" dirty="0" smtClean="0"/>
                        <a:t>66,800</a:t>
                      </a:r>
                      <a:endParaRPr lang="en-US" dirty="0"/>
                    </a:p>
                  </a:txBody>
                  <a:tcPr/>
                </a:tc>
                <a:extLst>
                  <a:ext uri="{0D108BD9-81ED-4DB2-BD59-A6C34878D82A}">
                    <a16:rowId xmlns:a16="http://schemas.microsoft.com/office/drawing/2014/main" val="33549088"/>
                  </a:ext>
                </a:extLst>
              </a:tr>
              <a:tr h="350520">
                <a:tc>
                  <a:txBody>
                    <a:bodyPr/>
                    <a:lstStyle/>
                    <a:p>
                      <a:r>
                        <a:rPr lang="en-US" dirty="0" smtClean="0"/>
                        <a:t>4</a:t>
                      </a:r>
                      <a:endParaRPr lang="en-US" dirty="0"/>
                    </a:p>
                  </a:txBody>
                  <a:tcPr/>
                </a:tc>
                <a:tc>
                  <a:txBody>
                    <a:bodyPr/>
                    <a:lstStyle/>
                    <a:p>
                      <a:r>
                        <a:rPr lang="en-US" dirty="0" smtClean="0"/>
                        <a:t>99.4%</a:t>
                      </a:r>
                      <a:endParaRPr lang="en-US" dirty="0"/>
                    </a:p>
                  </a:txBody>
                  <a:tcPr/>
                </a:tc>
                <a:tc>
                  <a:txBody>
                    <a:bodyPr/>
                    <a:lstStyle/>
                    <a:p>
                      <a:r>
                        <a:rPr lang="en-US" dirty="0" smtClean="0"/>
                        <a:t>6,210</a:t>
                      </a:r>
                      <a:endParaRPr lang="en-US" dirty="0"/>
                    </a:p>
                  </a:txBody>
                  <a:tcPr/>
                </a:tc>
                <a:extLst>
                  <a:ext uri="{0D108BD9-81ED-4DB2-BD59-A6C34878D82A}">
                    <a16:rowId xmlns:a16="http://schemas.microsoft.com/office/drawing/2014/main" val="1892876444"/>
                  </a:ext>
                </a:extLst>
              </a:tr>
              <a:tr h="370840">
                <a:tc>
                  <a:txBody>
                    <a:bodyPr/>
                    <a:lstStyle/>
                    <a:p>
                      <a:r>
                        <a:rPr lang="en-US" dirty="0" smtClean="0"/>
                        <a:t>5</a:t>
                      </a:r>
                      <a:endParaRPr lang="en-US" dirty="0"/>
                    </a:p>
                  </a:txBody>
                  <a:tcPr/>
                </a:tc>
                <a:tc>
                  <a:txBody>
                    <a:bodyPr/>
                    <a:lstStyle/>
                    <a:p>
                      <a:r>
                        <a:rPr lang="en-US" dirty="0" smtClean="0"/>
                        <a:t>99.97%</a:t>
                      </a:r>
                      <a:endParaRPr lang="en-US" dirty="0"/>
                    </a:p>
                  </a:txBody>
                  <a:tcPr/>
                </a:tc>
                <a:tc>
                  <a:txBody>
                    <a:bodyPr/>
                    <a:lstStyle/>
                    <a:p>
                      <a:r>
                        <a:rPr lang="en-US" dirty="0" smtClean="0"/>
                        <a:t>230</a:t>
                      </a:r>
                      <a:endParaRPr lang="en-US" dirty="0"/>
                    </a:p>
                  </a:txBody>
                  <a:tcPr/>
                </a:tc>
                <a:extLst>
                  <a:ext uri="{0D108BD9-81ED-4DB2-BD59-A6C34878D82A}">
                    <a16:rowId xmlns:a16="http://schemas.microsoft.com/office/drawing/2014/main" val="1843056666"/>
                  </a:ext>
                </a:extLst>
              </a:tr>
              <a:tr h="370840">
                <a:tc>
                  <a:txBody>
                    <a:bodyPr/>
                    <a:lstStyle/>
                    <a:p>
                      <a:r>
                        <a:rPr lang="en-US" dirty="0" smtClean="0"/>
                        <a:t>6</a:t>
                      </a:r>
                      <a:endParaRPr lang="en-US" dirty="0"/>
                    </a:p>
                  </a:txBody>
                  <a:tcPr/>
                </a:tc>
                <a:tc>
                  <a:txBody>
                    <a:bodyPr/>
                    <a:lstStyle/>
                    <a:p>
                      <a:r>
                        <a:rPr lang="en-US" dirty="0" smtClean="0"/>
                        <a:t>99.99966%</a:t>
                      </a:r>
                      <a:endParaRPr lang="en-US" dirty="0"/>
                    </a:p>
                  </a:txBody>
                  <a:tcPr/>
                </a:tc>
                <a:tc>
                  <a:txBody>
                    <a:bodyPr/>
                    <a:lstStyle/>
                    <a:p>
                      <a:r>
                        <a:rPr lang="en-US" dirty="0" smtClean="0"/>
                        <a:t>3.4</a:t>
                      </a:r>
                      <a:endParaRPr lang="en-US" dirty="0"/>
                    </a:p>
                  </a:txBody>
                  <a:tcPr/>
                </a:tc>
                <a:extLst>
                  <a:ext uri="{0D108BD9-81ED-4DB2-BD59-A6C34878D82A}">
                    <a16:rowId xmlns:a16="http://schemas.microsoft.com/office/drawing/2014/main" val="3687538520"/>
                  </a:ext>
                </a:extLst>
              </a:tr>
            </a:tbl>
          </a:graphicData>
        </a:graphic>
      </p:graphicFrame>
      <p:sp>
        <p:nvSpPr>
          <p:cNvPr id="2" name="Rectangle 1"/>
          <p:cNvSpPr/>
          <p:nvPr/>
        </p:nvSpPr>
        <p:spPr>
          <a:xfrm>
            <a:off x="1111398" y="4679452"/>
            <a:ext cx="5562600" cy="430887"/>
          </a:xfrm>
          <a:prstGeom prst="rect">
            <a:avLst/>
          </a:prstGeom>
        </p:spPr>
        <p:txBody>
          <a:bodyPr wrap="square">
            <a:spAutoFit/>
          </a:bodyPr>
          <a:lstStyle/>
          <a:p>
            <a:r>
              <a:rPr lang="fr-FR" dirty="0">
                <a:latin typeface="Open Sans"/>
              </a:rPr>
              <a:t>Table 8-3 Six Sigma conversion table</a:t>
            </a:r>
            <a:endParaRPr lang="en-US" dirty="0">
              <a:latin typeface="Open Sans"/>
            </a:endParaRPr>
          </a:p>
        </p:txBody>
      </p:sp>
      <p:sp>
        <p:nvSpPr>
          <p:cNvPr id="4915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64448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Testing </a:t>
            </a:r>
            <a:r>
              <a:rPr lang="en-US" dirty="0"/>
              <a:t>(1 of </a:t>
            </a:r>
            <a:r>
              <a:rPr lang="en-US" dirty="0" smtClean="0"/>
              <a:t>4)</a:t>
            </a:r>
          </a:p>
        </p:txBody>
      </p:sp>
      <p:sp>
        <p:nvSpPr>
          <p:cNvPr id="52227" name="Rectangle 3"/>
          <p:cNvSpPr>
            <a:spLocks noGrp="1" noChangeArrowheads="1"/>
          </p:cNvSpPr>
          <p:nvPr>
            <p:ph idx="1"/>
          </p:nvPr>
        </p:nvSpPr>
        <p:spPr/>
        <p:txBody>
          <a:bodyPr/>
          <a:lstStyle/>
          <a:p>
            <a:r>
              <a:rPr lang="en-US" dirty="0" smtClean="0"/>
              <a:t>Many IT professionals think of testing as a stage that comes near the end of IT product development</a:t>
            </a:r>
          </a:p>
          <a:p>
            <a:pPr lvl="1"/>
            <a:r>
              <a:rPr lang="en-US" dirty="0" smtClean="0"/>
              <a:t>Testing </a:t>
            </a:r>
            <a:r>
              <a:rPr lang="en-US" dirty="0"/>
              <a:t>needs to be done during almost every phase of </a:t>
            </a:r>
            <a:r>
              <a:rPr lang="en-US" dirty="0" smtClean="0"/>
              <a:t>the systems </a:t>
            </a:r>
            <a:r>
              <a:rPr lang="en-US" dirty="0"/>
              <a:t>development life cycle, not just before the organization ships or hands over </a:t>
            </a:r>
            <a:r>
              <a:rPr lang="en-US" dirty="0" smtClean="0"/>
              <a:t>a product </a:t>
            </a:r>
            <a:r>
              <a:rPr lang="en-US" dirty="0"/>
              <a:t>to the </a:t>
            </a:r>
            <a:r>
              <a:rPr lang="en-US" dirty="0" smtClean="0"/>
              <a:t>customer</a:t>
            </a:r>
          </a:p>
        </p:txBody>
      </p:sp>
      <p:sp>
        <p:nvSpPr>
          <p:cNvPr id="522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Testing </a:t>
            </a:r>
            <a:r>
              <a:rPr lang="en-US" dirty="0" smtClean="0"/>
              <a:t>(2 </a:t>
            </a:r>
            <a:r>
              <a:rPr lang="en-US" dirty="0"/>
              <a:t>of </a:t>
            </a:r>
            <a:r>
              <a:rPr lang="en-US" dirty="0" smtClean="0"/>
              <a:t>4)</a:t>
            </a:r>
          </a:p>
        </p:txBody>
      </p:sp>
      <p:pic>
        <p:nvPicPr>
          <p:cNvPr id="2" name="Picture 1" descr="Image illustrates testing tasks in the software development life cycl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9316" y="1371600"/>
            <a:ext cx="3325368" cy="4660392"/>
          </a:xfrm>
          <a:prstGeom prst="rect">
            <a:avLst/>
          </a:prstGeom>
        </p:spPr>
      </p:pic>
      <p:sp>
        <p:nvSpPr>
          <p:cNvPr id="522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44920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Testing (3 </a:t>
            </a:r>
            <a:r>
              <a:rPr lang="en-US" dirty="0"/>
              <a:t>of </a:t>
            </a:r>
            <a:r>
              <a:rPr lang="en-US" dirty="0" smtClean="0"/>
              <a:t>4)</a:t>
            </a:r>
          </a:p>
        </p:txBody>
      </p:sp>
      <p:sp>
        <p:nvSpPr>
          <p:cNvPr id="54275" name="Rectangle 3"/>
          <p:cNvSpPr>
            <a:spLocks noGrp="1" noChangeArrowheads="1"/>
          </p:cNvSpPr>
          <p:nvPr>
            <p:ph idx="1"/>
          </p:nvPr>
        </p:nvSpPr>
        <p:spPr/>
        <p:txBody>
          <a:bodyPr/>
          <a:lstStyle/>
          <a:p>
            <a:r>
              <a:rPr lang="en-US" dirty="0" smtClean="0"/>
              <a:t>Types of tests</a:t>
            </a:r>
          </a:p>
          <a:p>
            <a:pPr lvl="1"/>
            <a:r>
              <a:rPr lang="en-US" dirty="0" smtClean="0"/>
              <a:t>Unit testing tests each individual component (often a program) to ensure it is as defect-free as possible</a:t>
            </a:r>
          </a:p>
          <a:p>
            <a:pPr lvl="1"/>
            <a:r>
              <a:rPr lang="en-US" dirty="0" smtClean="0"/>
              <a:t>Integration testing occurs between unit and system testing to test functionally grouped components</a:t>
            </a:r>
          </a:p>
          <a:p>
            <a:pPr lvl="1"/>
            <a:r>
              <a:rPr lang="en-US" dirty="0" smtClean="0"/>
              <a:t>System testing tests the entire system as one entity</a:t>
            </a:r>
          </a:p>
          <a:p>
            <a:pPr lvl="1"/>
            <a:r>
              <a:rPr lang="en-US" dirty="0" smtClean="0"/>
              <a:t>User acceptance testing is an independent test performed by end users prior to accepting the delivered system</a:t>
            </a:r>
          </a:p>
        </p:txBody>
      </p:sp>
      <p:sp>
        <p:nvSpPr>
          <p:cNvPr id="5427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Testing (4 of 4)</a:t>
            </a:r>
          </a:p>
        </p:txBody>
      </p:sp>
      <p:sp>
        <p:nvSpPr>
          <p:cNvPr id="55299" name="Rectangle 3"/>
          <p:cNvSpPr>
            <a:spLocks noGrp="1" noChangeArrowheads="1"/>
          </p:cNvSpPr>
          <p:nvPr>
            <p:ph idx="1"/>
          </p:nvPr>
        </p:nvSpPr>
        <p:spPr/>
        <p:txBody>
          <a:bodyPr/>
          <a:lstStyle/>
          <a:p>
            <a:r>
              <a:rPr lang="en-US" dirty="0" smtClean="0"/>
              <a:t>Testing alone is not enough</a:t>
            </a:r>
          </a:p>
          <a:p>
            <a:pPr lvl="1"/>
            <a:r>
              <a:rPr lang="en-US" dirty="0" smtClean="0"/>
              <a:t>Watts S. Humphrey, a renowned expert on software quality, defines a software defect as anything that must be changed before delivery of the program</a:t>
            </a:r>
          </a:p>
          <a:p>
            <a:r>
              <a:rPr lang="en-US" dirty="0" smtClean="0"/>
              <a:t>Testing does not sufficiently prevent software defects</a:t>
            </a:r>
          </a:p>
          <a:p>
            <a:pPr lvl="1"/>
            <a:r>
              <a:rPr lang="en-US" dirty="0" smtClean="0"/>
              <a:t>The number of ways to test a complex system is huge</a:t>
            </a:r>
          </a:p>
          <a:p>
            <a:pPr lvl="1"/>
            <a:r>
              <a:rPr lang="en-US" dirty="0" smtClean="0"/>
              <a:t>Users will continue to invent new ways to use a system that its developers never considered</a:t>
            </a:r>
          </a:p>
          <a:p>
            <a:r>
              <a:rPr lang="en-US" dirty="0" smtClean="0"/>
              <a:t>Humphrey suggests that people rethink the software development process to provide no potential defects when you enter system testing</a:t>
            </a:r>
          </a:p>
          <a:p>
            <a:pPr lvl="1"/>
            <a:r>
              <a:rPr lang="en-US" dirty="0"/>
              <a:t>D</a:t>
            </a:r>
            <a:r>
              <a:rPr lang="en-US" dirty="0" smtClean="0"/>
              <a:t>evelopers must be responsible for providing error-free code at each stage of testing</a:t>
            </a:r>
          </a:p>
        </p:txBody>
      </p:sp>
      <p:sp>
        <p:nvSpPr>
          <p:cNvPr id="5530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Modern Quality Management </a:t>
            </a:r>
            <a:r>
              <a:rPr lang="en-US" dirty="0"/>
              <a:t>(1 of </a:t>
            </a:r>
            <a:r>
              <a:rPr lang="en-US" dirty="0" smtClean="0"/>
              <a:t>4)</a:t>
            </a:r>
          </a:p>
        </p:txBody>
      </p:sp>
      <p:sp>
        <p:nvSpPr>
          <p:cNvPr id="56323" name="Rectangle 3"/>
          <p:cNvSpPr>
            <a:spLocks noGrp="1" noChangeArrowheads="1"/>
          </p:cNvSpPr>
          <p:nvPr>
            <p:ph idx="1"/>
          </p:nvPr>
        </p:nvSpPr>
        <p:spPr/>
        <p:txBody>
          <a:bodyPr/>
          <a:lstStyle/>
          <a:p>
            <a:r>
              <a:rPr lang="en-US" dirty="0" smtClean="0"/>
              <a:t>Modern quality management:</a:t>
            </a:r>
          </a:p>
          <a:p>
            <a:pPr lvl="1"/>
            <a:r>
              <a:rPr lang="en-US" dirty="0" smtClean="0"/>
              <a:t>Requires customer satisfaction</a:t>
            </a:r>
          </a:p>
          <a:p>
            <a:pPr lvl="1"/>
            <a:r>
              <a:rPr lang="en-US" dirty="0" smtClean="0"/>
              <a:t>Prefers prevention to inspection</a:t>
            </a:r>
          </a:p>
          <a:p>
            <a:pPr lvl="1"/>
            <a:r>
              <a:rPr lang="en-US" dirty="0" smtClean="0"/>
              <a:t>Recognizes management responsibility for quality</a:t>
            </a:r>
          </a:p>
          <a:p>
            <a:r>
              <a:rPr lang="en-US" dirty="0" smtClean="0"/>
              <a:t>Noteworthy quality experts: </a:t>
            </a:r>
          </a:p>
          <a:p>
            <a:pPr lvl="1"/>
            <a:r>
              <a:rPr lang="en-US" dirty="0" smtClean="0"/>
              <a:t>Deming, Juran, Crosby, Ishikawa, Taguchi, and Feigenbaum</a:t>
            </a:r>
          </a:p>
        </p:txBody>
      </p:sp>
      <p:sp>
        <p:nvSpPr>
          <p:cNvPr id="563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Modern Quality Management </a:t>
            </a:r>
            <a:r>
              <a:rPr lang="en-US" dirty="0" smtClean="0"/>
              <a:t>(2 </a:t>
            </a:r>
            <a:r>
              <a:rPr lang="en-US" dirty="0"/>
              <a:t>of 4)</a:t>
            </a:r>
            <a:endParaRPr lang="en-US" dirty="0" smtClean="0"/>
          </a:p>
        </p:txBody>
      </p:sp>
      <p:sp>
        <p:nvSpPr>
          <p:cNvPr id="57347" name="Rectangle 3"/>
          <p:cNvSpPr>
            <a:spLocks noGrp="1" noChangeArrowheads="1"/>
          </p:cNvSpPr>
          <p:nvPr>
            <p:ph idx="1"/>
          </p:nvPr>
        </p:nvSpPr>
        <p:spPr/>
        <p:txBody>
          <a:bodyPr/>
          <a:lstStyle/>
          <a:p>
            <a:r>
              <a:rPr lang="en-US" dirty="0"/>
              <a:t>Quality </a:t>
            </a:r>
            <a:r>
              <a:rPr lang="en-US" dirty="0" smtClean="0"/>
              <a:t>experts</a:t>
            </a:r>
            <a:endParaRPr lang="en-US" dirty="0"/>
          </a:p>
          <a:p>
            <a:pPr lvl="1"/>
            <a:r>
              <a:rPr lang="en-US" dirty="0" smtClean="0"/>
              <a:t>Deming was famous for his work in rebuilding Japan and his 14 Points for Management</a:t>
            </a:r>
          </a:p>
          <a:p>
            <a:pPr lvl="1"/>
            <a:r>
              <a:rPr lang="en-US" dirty="0" smtClean="0"/>
              <a:t>Juran wrote the </a:t>
            </a:r>
            <a:r>
              <a:rPr lang="en-US" i="1" dirty="0" smtClean="0"/>
              <a:t>Quality Control Handbook </a:t>
            </a:r>
            <a:r>
              <a:rPr lang="en-US" dirty="0" smtClean="0"/>
              <a:t>and ten steps to quality improvement</a:t>
            </a:r>
          </a:p>
          <a:p>
            <a:pPr lvl="1"/>
            <a:r>
              <a:rPr lang="en-US" dirty="0" smtClean="0"/>
              <a:t>Crosby wrote </a:t>
            </a:r>
            <a:r>
              <a:rPr lang="en-US" i="1" dirty="0" smtClean="0"/>
              <a:t>Quality is Free </a:t>
            </a:r>
            <a:r>
              <a:rPr lang="en-US" dirty="0" smtClean="0"/>
              <a:t>and suggested that organizations strive for zero defects</a:t>
            </a:r>
          </a:p>
          <a:p>
            <a:pPr lvl="1"/>
            <a:r>
              <a:rPr lang="en-US" dirty="0" smtClean="0"/>
              <a:t>Ishikawa developed the concepts of quality circles and </a:t>
            </a:r>
            <a:r>
              <a:rPr lang="en-US" dirty="0"/>
              <a:t>pioneered the use of cause-and-effect </a:t>
            </a:r>
            <a:r>
              <a:rPr lang="en-US" dirty="0" smtClean="0"/>
              <a:t>diagrams</a:t>
            </a:r>
          </a:p>
          <a:p>
            <a:pPr lvl="1"/>
            <a:r>
              <a:rPr lang="en-US" dirty="0" smtClean="0"/>
              <a:t>Taguchi developed methods for optimizing the process of engineering experimentation</a:t>
            </a:r>
          </a:p>
          <a:p>
            <a:pPr lvl="1"/>
            <a:r>
              <a:rPr lang="en-US" dirty="0" smtClean="0"/>
              <a:t>Feigenbaum developed the concept of total quality control</a:t>
            </a:r>
          </a:p>
        </p:txBody>
      </p:sp>
      <p:sp>
        <p:nvSpPr>
          <p:cNvPr id="5734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The Importance of Project Quality Management</a:t>
            </a:r>
          </a:p>
        </p:txBody>
      </p:sp>
      <p:sp>
        <p:nvSpPr>
          <p:cNvPr id="11267" name="Rectangle 3"/>
          <p:cNvSpPr>
            <a:spLocks noGrp="1" noChangeArrowheads="1"/>
          </p:cNvSpPr>
          <p:nvPr>
            <p:ph idx="1"/>
          </p:nvPr>
        </p:nvSpPr>
        <p:spPr/>
        <p:txBody>
          <a:bodyPr/>
          <a:lstStyle/>
          <a:p>
            <a:r>
              <a:rPr lang="en-US" dirty="0" smtClean="0"/>
              <a:t>Many people joke about the poor quality of IT products (see cars and computers joke)</a:t>
            </a:r>
          </a:p>
          <a:p>
            <a:pPr lvl="1"/>
            <a:r>
              <a:rPr lang="en-US" dirty="0" smtClean="0"/>
              <a:t>Most </a:t>
            </a:r>
            <a:r>
              <a:rPr lang="en-US" dirty="0"/>
              <a:t>people simply accept poor quality </a:t>
            </a:r>
            <a:endParaRPr lang="en-US" dirty="0" smtClean="0"/>
          </a:p>
          <a:p>
            <a:pPr lvl="1"/>
            <a:r>
              <a:rPr lang="en-US" dirty="0" smtClean="0"/>
              <a:t>Quality is very important</a:t>
            </a:r>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Modern Quality Management </a:t>
            </a:r>
            <a:r>
              <a:rPr lang="en-US" dirty="0" smtClean="0"/>
              <a:t>(3 </a:t>
            </a:r>
            <a:r>
              <a:rPr lang="en-US" dirty="0"/>
              <a:t>of 4)</a:t>
            </a:r>
            <a:endParaRPr lang="en-US" dirty="0" smtClean="0"/>
          </a:p>
        </p:txBody>
      </p:sp>
      <p:sp>
        <p:nvSpPr>
          <p:cNvPr id="58371" name="Rectangle 3"/>
          <p:cNvSpPr>
            <a:spLocks noGrp="1" noChangeArrowheads="1"/>
          </p:cNvSpPr>
          <p:nvPr>
            <p:ph idx="1"/>
          </p:nvPr>
        </p:nvSpPr>
        <p:spPr/>
        <p:txBody>
          <a:bodyPr/>
          <a:lstStyle/>
          <a:p>
            <a:r>
              <a:rPr lang="en-US" dirty="0" smtClean="0"/>
              <a:t>Malcolm Baldrige National Quality Award </a:t>
            </a:r>
          </a:p>
          <a:p>
            <a:pPr lvl="1"/>
            <a:r>
              <a:rPr lang="en-US" dirty="0" smtClean="0"/>
              <a:t>Originated in 1987 to recognize companies that have achieved a level of world-class competition through quality management </a:t>
            </a:r>
          </a:p>
          <a:p>
            <a:pPr lvl="1"/>
            <a:r>
              <a:rPr lang="en-US" dirty="0" smtClean="0"/>
              <a:t>Given by the President of the United States to U.S. businesses</a:t>
            </a:r>
          </a:p>
          <a:p>
            <a:pPr lvl="1"/>
            <a:r>
              <a:rPr lang="en-US" dirty="0" smtClean="0"/>
              <a:t>Three awards each year in different categories</a:t>
            </a:r>
          </a:p>
          <a:p>
            <a:pPr lvl="2"/>
            <a:r>
              <a:rPr lang="en-US" dirty="0" smtClean="0"/>
              <a:t>Manufacturing</a:t>
            </a:r>
          </a:p>
          <a:p>
            <a:pPr lvl="2"/>
            <a:r>
              <a:rPr lang="en-US" dirty="0" smtClean="0"/>
              <a:t>Service</a:t>
            </a:r>
          </a:p>
          <a:p>
            <a:pPr lvl="2"/>
            <a:r>
              <a:rPr lang="en-US" dirty="0" smtClean="0"/>
              <a:t>Small business</a:t>
            </a:r>
          </a:p>
          <a:p>
            <a:pPr lvl="2"/>
            <a:r>
              <a:rPr lang="en-US" dirty="0" smtClean="0"/>
              <a:t>Education and health care</a:t>
            </a:r>
          </a:p>
        </p:txBody>
      </p:sp>
      <p:sp>
        <p:nvSpPr>
          <p:cNvPr id="5837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Modern Quality Management </a:t>
            </a:r>
            <a:r>
              <a:rPr lang="en-US" dirty="0" smtClean="0"/>
              <a:t>(4 </a:t>
            </a:r>
            <a:r>
              <a:rPr lang="en-US" dirty="0"/>
              <a:t>of 4)</a:t>
            </a:r>
            <a:endParaRPr lang="en-US" dirty="0" smtClean="0"/>
          </a:p>
        </p:txBody>
      </p:sp>
      <p:sp>
        <p:nvSpPr>
          <p:cNvPr id="59395" name="Rectangle 3"/>
          <p:cNvSpPr>
            <a:spLocks noGrp="1" noChangeArrowheads="1"/>
          </p:cNvSpPr>
          <p:nvPr>
            <p:ph idx="1"/>
          </p:nvPr>
        </p:nvSpPr>
        <p:spPr/>
        <p:txBody>
          <a:bodyPr/>
          <a:lstStyle/>
          <a:p>
            <a:r>
              <a:rPr lang="en-US" dirty="0"/>
              <a:t>ISO </a:t>
            </a:r>
            <a:r>
              <a:rPr lang="en-US" dirty="0" smtClean="0"/>
              <a:t>standards</a:t>
            </a:r>
            <a:endParaRPr lang="en-US" dirty="0"/>
          </a:p>
          <a:p>
            <a:pPr lvl="1"/>
            <a:r>
              <a:rPr lang="en-US" dirty="0" smtClean="0"/>
              <a:t>ISO 9000: a three-part, continuous cycle of planning, controlling, and documenting quality in an organization</a:t>
            </a:r>
          </a:p>
          <a:p>
            <a:pPr lvl="1"/>
            <a:r>
              <a:rPr lang="en-US" dirty="0" smtClean="0"/>
              <a:t>Provide minimum requirements needed for an organization to meet its quality certification standards</a:t>
            </a:r>
          </a:p>
          <a:p>
            <a:pPr lvl="1"/>
            <a:r>
              <a:rPr lang="en-US" dirty="0" smtClean="0"/>
              <a:t>Help </a:t>
            </a:r>
            <a:r>
              <a:rPr lang="en-US" dirty="0"/>
              <a:t>ensure </a:t>
            </a:r>
            <a:r>
              <a:rPr lang="en-US" dirty="0" smtClean="0"/>
              <a:t>that projects </a:t>
            </a:r>
            <a:r>
              <a:rPr lang="en-US" dirty="0"/>
              <a:t>create products or services that meet customer needs and expectations</a:t>
            </a:r>
            <a:endParaRPr lang="en-US" dirty="0" smtClean="0"/>
          </a:p>
        </p:txBody>
      </p:sp>
      <p:sp>
        <p:nvSpPr>
          <p:cNvPr id="5939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lstStyle/>
          <a:p>
            <a:r>
              <a:rPr lang="en-US" dirty="0" smtClean="0"/>
              <a:t>In 2015,15 electric cars were introduced throughout the world</a:t>
            </a:r>
          </a:p>
          <a:p>
            <a:r>
              <a:rPr lang="en-US" dirty="0" smtClean="0"/>
              <a:t>Driverless cars are also being tested</a:t>
            </a:r>
          </a:p>
          <a:p>
            <a:r>
              <a:rPr lang="en-US" dirty="0" smtClean="0"/>
              <a:t>In March of 2018, a woman </a:t>
            </a:r>
            <a:r>
              <a:rPr lang="en-US" dirty="0"/>
              <a:t>was killed by a self-driving car operated by an Uber driver</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912234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Improving IT Project Quality</a:t>
            </a:r>
          </a:p>
        </p:txBody>
      </p:sp>
      <p:sp>
        <p:nvSpPr>
          <p:cNvPr id="60419" name="Rectangle 3"/>
          <p:cNvSpPr>
            <a:spLocks noGrp="1" noChangeArrowheads="1"/>
          </p:cNvSpPr>
          <p:nvPr>
            <p:ph idx="1"/>
          </p:nvPr>
        </p:nvSpPr>
        <p:spPr/>
        <p:txBody>
          <a:bodyPr/>
          <a:lstStyle/>
          <a:p>
            <a:r>
              <a:rPr lang="en-US" dirty="0" smtClean="0"/>
              <a:t>Suggestions for improving quality for IT projects </a:t>
            </a:r>
          </a:p>
          <a:p>
            <a:pPr lvl="1"/>
            <a:r>
              <a:rPr lang="en-US" dirty="0" smtClean="0"/>
              <a:t>Establish leadership that promotes quality</a:t>
            </a:r>
          </a:p>
          <a:p>
            <a:pPr lvl="1"/>
            <a:r>
              <a:rPr lang="en-US" dirty="0" smtClean="0"/>
              <a:t>Understand the cost of quality</a:t>
            </a:r>
          </a:p>
          <a:p>
            <a:pPr lvl="1"/>
            <a:r>
              <a:rPr lang="en-US" dirty="0" smtClean="0"/>
              <a:t>Provide a good workplace to enhance quality</a:t>
            </a:r>
          </a:p>
          <a:p>
            <a:pPr lvl="1"/>
            <a:r>
              <a:rPr lang="en-US" dirty="0" smtClean="0"/>
              <a:t>Work toward improving the organization’s overall maturity level in software development and project management</a:t>
            </a:r>
          </a:p>
        </p:txBody>
      </p:sp>
      <p:sp>
        <p:nvSpPr>
          <p:cNvPr id="604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Leadership</a:t>
            </a:r>
          </a:p>
        </p:txBody>
      </p:sp>
      <p:sp>
        <p:nvSpPr>
          <p:cNvPr id="61443" name="Rectangle 3"/>
          <p:cNvSpPr>
            <a:spLocks noGrp="1" noChangeArrowheads="1"/>
          </p:cNvSpPr>
          <p:nvPr>
            <p:ph idx="1"/>
          </p:nvPr>
        </p:nvSpPr>
        <p:spPr/>
        <p:txBody>
          <a:bodyPr/>
          <a:lstStyle/>
          <a:p>
            <a:r>
              <a:rPr lang="en-US" dirty="0" smtClean="0"/>
              <a:t>A large percentage of quality problems are associated with management, not technical issues</a:t>
            </a:r>
          </a:p>
          <a:p>
            <a:pPr lvl="1"/>
            <a:r>
              <a:rPr lang="en-US" dirty="0" smtClean="0"/>
              <a:t>Top </a:t>
            </a:r>
            <a:r>
              <a:rPr lang="en-US" dirty="0"/>
              <a:t>management must take </a:t>
            </a:r>
            <a:r>
              <a:rPr lang="en-US" dirty="0" smtClean="0"/>
              <a:t>responsibility for </a:t>
            </a:r>
            <a:r>
              <a:rPr lang="en-US" dirty="0"/>
              <a:t>creating, supporting, and promoting quality </a:t>
            </a:r>
            <a:r>
              <a:rPr lang="en-US" dirty="0" smtClean="0"/>
              <a:t>programs</a:t>
            </a:r>
          </a:p>
          <a:p>
            <a:r>
              <a:rPr lang="en-US" dirty="0"/>
              <a:t>Leadership provides an environment conducive to producing </a:t>
            </a:r>
            <a:r>
              <a:rPr lang="en-US" dirty="0" smtClean="0"/>
              <a:t>quality</a:t>
            </a:r>
          </a:p>
          <a:p>
            <a:pPr lvl="1"/>
            <a:r>
              <a:rPr lang="en-US" dirty="0"/>
              <a:t>When every employee insists on producing high-quality </a:t>
            </a:r>
            <a:r>
              <a:rPr lang="en-US" dirty="0" smtClean="0"/>
              <a:t>products, then </a:t>
            </a:r>
            <a:r>
              <a:rPr lang="en-US" dirty="0"/>
              <a:t>top management has done a good job of promoting the importance of quality</a:t>
            </a:r>
            <a:endParaRPr lang="en-US" dirty="0" smtClean="0"/>
          </a:p>
        </p:txBody>
      </p:sp>
      <p:sp>
        <p:nvSpPr>
          <p:cNvPr id="614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The Cost of Quality </a:t>
            </a:r>
            <a:r>
              <a:rPr lang="en-US" dirty="0"/>
              <a:t>(1 of </a:t>
            </a:r>
            <a:r>
              <a:rPr lang="en-US" dirty="0" smtClean="0"/>
              <a:t>2)</a:t>
            </a:r>
          </a:p>
        </p:txBody>
      </p:sp>
      <p:sp>
        <p:nvSpPr>
          <p:cNvPr id="62467" name="Rectangle 3"/>
          <p:cNvSpPr>
            <a:spLocks noGrp="1" noChangeArrowheads="1"/>
          </p:cNvSpPr>
          <p:nvPr>
            <p:ph idx="1"/>
          </p:nvPr>
        </p:nvSpPr>
        <p:spPr/>
        <p:txBody>
          <a:bodyPr/>
          <a:lstStyle/>
          <a:p>
            <a:r>
              <a:rPr lang="en-US" dirty="0" smtClean="0"/>
              <a:t>Cost of conformance plus the cost of nonconformance</a:t>
            </a:r>
          </a:p>
          <a:p>
            <a:pPr lvl="1"/>
            <a:r>
              <a:rPr lang="en-US" dirty="0" smtClean="0"/>
              <a:t>Conformance means delivering products that meet requirements and fitness for use</a:t>
            </a:r>
          </a:p>
          <a:p>
            <a:pPr lvl="1"/>
            <a:r>
              <a:rPr lang="en-US" dirty="0" smtClean="0"/>
              <a:t>Cost of nonconformance means taking responsibility for failures or not meeting quality expectations</a:t>
            </a:r>
          </a:p>
        </p:txBody>
      </p:sp>
      <p:sp>
        <p:nvSpPr>
          <p:cNvPr id="62469"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The Cost of Quality </a:t>
            </a:r>
            <a:r>
              <a:rPr lang="en-US" dirty="0" smtClean="0"/>
              <a:t>(2 </a:t>
            </a:r>
            <a:r>
              <a:rPr lang="en-US" dirty="0"/>
              <a:t>of </a:t>
            </a:r>
            <a:r>
              <a:rPr lang="en-US" dirty="0" smtClean="0"/>
              <a:t>2)</a:t>
            </a:r>
          </a:p>
        </p:txBody>
      </p:sp>
      <p:sp>
        <p:nvSpPr>
          <p:cNvPr id="63491" name="Rectangle 3"/>
          <p:cNvSpPr>
            <a:spLocks noGrp="1" noChangeArrowheads="1"/>
          </p:cNvSpPr>
          <p:nvPr>
            <p:ph idx="1"/>
          </p:nvPr>
        </p:nvSpPr>
        <p:spPr/>
        <p:txBody>
          <a:bodyPr/>
          <a:lstStyle/>
          <a:p>
            <a:r>
              <a:rPr lang="en-US" dirty="0"/>
              <a:t>C</a:t>
            </a:r>
            <a:r>
              <a:rPr lang="en-US" dirty="0" smtClean="0"/>
              <a:t>ost categories related to quality</a:t>
            </a:r>
          </a:p>
          <a:p>
            <a:pPr lvl="1"/>
            <a:r>
              <a:rPr lang="en-US" dirty="0" smtClean="0"/>
              <a:t>Prevention cost: cost of planning and executing a project so it is error-free or within an acceptable error range</a:t>
            </a:r>
          </a:p>
          <a:p>
            <a:pPr lvl="1"/>
            <a:r>
              <a:rPr lang="en-US" dirty="0" smtClean="0"/>
              <a:t>Appraisal cost: cost of evaluating processes and their outputs to ensure quality</a:t>
            </a:r>
          </a:p>
          <a:p>
            <a:pPr lvl="1"/>
            <a:r>
              <a:rPr lang="en-US" dirty="0" smtClean="0"/>
              <a:t>Internal failure cost: cost incurred to correct an identified defect before the customer receives the product</a:t>
            </a:r>
          </a:p>
          <a:p>
            <a:pPr lvl="1"/>
            <a:r>
              <a:rPr lang="en-US" dirty="0" smtClean="0"/>
              <a:t>External failure cost: cost that relates to all errors not detected and corrected before delivery to the customer</a:t>
            </a:r>
          </a:p>
          <a:p>
            <a:pPr lvl="1"/>
            <a:r>
              <a:rPr lang="en-US" dirty="0" smtClean="0"/>
              <a:t>Measurement and test equipment costs: capital cost of equipment used to perform prevention and appraisal activities</a:t>
            </a:r>
          </a:p>
        </p:txBody>
      </p:sp>
      <p:sp>
        <p:nvSpPr>
          <p:cNvPr id="6349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dirty="0" smtClean="0"/>
              <a:t>Media Snapshot</a:t>
            </a:r>
          </a:p>
        </p:txBody>
      </p:sp>
      <p:sp>
        <p:nvSpPr>
          <p:cNvPr id="64515" name="Rectangle 6"/>
          <p:cNvSpPr>
            <a:spLocks noGrp="1" noChangeArrowheads="1"/>
          </p:cNvSpPr>
          <p:nvPr>
            <p:ph idx="1"/>
          </p:nvPr>
        </p:nvSpPr>
        <p:spPr/>
        <p:txBody>
          <a:bodyPr/>
          <a:lstStyle/>
          <a:p>
            <a:r>
              <a:rPr lang="en-US" dirty="0" smtClean="0"/>
              <a:t>Computer viruses and malware software have been a quality concern for years</a:t>
            </a:r>
          </a:p>
          <a:p>
            <a:pPr lvl="1"/>
            <a:r>
              <a:rPr lang="en-US" dirty="0"/>
              <a:t>C</a:t>
            </a:r>
            <a:r>
              <a:rPr lang="en-US" dirty="0" smtClean="0"/>
              <a:t>onsumers are now being warned that e-cigarettes can be bad for computers</a:t>
            </a:r>
          </a:p>
          <a:p>
            <a:pPr lvl="1"/>
            <a:r>
              <a:rPr lang="en-US" dirty="0" smtClean="0"/>
              <a:t>Anything can infect your computer if it can be inserted into a USB port</a:t>
            </a:r>
          </a:p>
          <a:p>
            <a:pPr lvl="1"/>
            <a:r>
              <a:rPr lang="en-US" dirty="0" smtClean="0"/>
              <a:t>Other consumer products like smart TVs can invade privacy</a:t>
            </a:r>
          </a:p>
        </p:txBody>
      </p:sp>
      <p:sp>
        <p:nvSpPr>
          <p:cNvPr id="64517"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The Impact of Organizational Influences, and </a:t>
            </a:r>
            <a:r>
              <a:rPr lang="en-US" dirty="0" smtClean="0"/>
              <a:t>Workplace Factors </a:t>
            </a:r>
            <a:r>
              <a:rPr lang="en-US" dirty="0"/>
              <a:t>on Quality</a:t>
            </a:r>
            <a:endParaRPr lang="en-US" dirty="0" smtClean="0"/>
          </a:p>
        </p:txBody>
      </p:sp>
      <p:sp>
        <p:nvSpPr>
          <p:cNvPr id="65539" name="Rectangle 3"/>
          <p:cNvSpPr>
            <a:spLocks noGrp="1" noChangeArrowheads="1"/>
          </p:cNvSpPr>
          <p:nvPr>
            <p:ph idx="1"/>
          </p:nvPr>
        </p:nvSpPr>
        <p:spPr/>
        <p:txBody>
          <a:bodyPr/>
          <a:lstStyle/>
          <a:p>
            <a:r>
              <a:rPr lang="en-US" dirty="0" smtClean="0"/>
              <a:t>Study by DeMarco and Lister showed that organizational issues had a much greater influence on programmer productivity than the technical environment or programming languages</a:t>
            </a:r>
          </a:p>
          <a:p>
            <a:pPr lvl="1"/>
            <a:r>
              <a:rPr lang="en-US" dirty="0" smtClean="0"/>
              <a:t>Programmer productivity varied by a factor of one to ten across organizations, but only by 21 percent within the same organization</a:t>
            </a:r>
          </a:p>
          <a:p>
            <a:pPr lvl="1"/>
            <a:r>
              <a:rPr lang="en-US" dirty="0" smtClean="0"/>
              <a:t>Study found no correlation between productivity and programming language, years of experience, or salary</a:t>
            </a:r>
          </a:p>
          <a:p>
            <a:pPr lvl="1"/>
            <a:r>
              <a:rPr lang="en-US" dirty="0" smtClean="0"/>
              <a:t>A dedicated workspace and a quiet work environment were key factors to improving programmer productivity</a:t>
            </a:r>
          </a:p>
        </p:txBody>
      </p:sp>
      <p:sp>
        <p:nvSpPr>
          <p:cNvPr id="655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Expectations and Cultural Differences in Quality</a:t>
            </a:r>
          </a:p>
        </p:txBody>
      </p:sp>
      <p:sp>
        <p:nvSpPr>
          <p:cNvPr id="66563" name="Rectangle 3"/>
          <p:cNvSpPr>
            <a:spLocks noGrp="1" noChangeArrowheads="1"/>
          </p:cNvSpPr>
          <p:nvPr>
            <p:ph idx="1"/>
          </p:nvPr>
        </p:nvSpPr>
        <p:spPr/>
        <p:txBody>
          <a:bodyPr/>
          <a:lstStyle/>
          <a:p>
            <a:r>
              <a:rPr lang="en-US" dirty="0" smtClean="0"/>
              <a:t>Project managers must understand and manage stakeholder expectations</a:t>
            </a:r>
          </a:p>
          <a:p>
            <a:pPr lvl="1"/>
            <a:r>
              <a:rPr lang="en-US" dirty="0" smtClean="0"/>
              <a:t>Expectations vary</a:t>
            </a:r>
          </a:p>
          <a:p>
            <a:pPr lvl="2"/>
            <a:r>
              <a:rPr lang="en-US" dirty="0" smtClean="0"/>
              <a:t>Organization’s culture</a:t>
            </a:r>
          </a:p>
          <a:p>
            <a:pPr lvl="2"/>
            <a:r>
              <a:rPr lang="en-US" dirty="0" smtClean="0"/>
              <a:t>Geographic regions</a:t>
            </a:r>
          </a:p>
        </p:txBody>
      </p:sp>
      <p:sp>
        <p:nvSpPr>
          <p:cNvPr id="665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dirty="0" smtClean="0"/>
              <a:t>What Went Wrong?</a:t>
            </a:r>
          </a:p>
        </p:txBody>
      </p:sp>
      <p:sp>
        <p:nvSpPr>
          <p:cNvPr id="12291" name="Rectangle 7"/>
          <p:cNvSpPr>
            <a:spLocks noGrp="1" noChangeArrowheads="1"/>
          </p:cNvSpPr>
          <p:nvPr>
            <p:ph idx="1"/>
          </p:nvPr>
        </p:nvSpPr>
        <p:spPr/>
        <p:txBody>
          <a:bodyPr>
            <a:noAutofit/>
          </a:bodyPr>
          <a:lstStyle/>
          <a:p>
            <a:r>
              <a:rPr lang="en-US" dirty="0" smtClean="0"/>
              <a:t>1981: small </a:t>
            </a:r>
            <a:r>
              <a:rPr lang="en-US" dirty="0"/>
              <a:t>timing difference caused by a computer program </a:t>
            </a:r>
            <a:r>
              <a:rPr lang="en-US" dirty="0" smtClean="0"/>
              <a:t>change created </a:t>
            </a:r>
            <a:r>
              <a:rPr lang="en-US" dirty="0"/>
              <a:t>a 1-in-67 chance that the space shuttle’s five onboard computers </a:t>
            </a:r>
            <a:r>
              <a:rPr lang="en-US" dirty="0" smtClean="0"/>
              <a:t>would not synchronize</a:t>
            </a:r>
          </a:p>
          <a:p>
            <a:pPr lvl="1"/>
            <a:r>
              <a:rPr lang="en-US" dirty="0" smtClean="0"/>
              <a:t>Error </a:t>
            </a:r>
            <a:r>
              <a:rPr lang="en-US" dirty="0"/>
              <a:t>caused a launch </a:t>
            </a:r>
            <a:r>
              <a:rPr lang="en-US" dirty="0" smtClean="0"/>
              <a:t>abort</a:t>
            </a:r>
            <a:endParaRPr lang="en-US" dirty="0"/>
          </a:p>
          <a:p>
            <a:r>
              <a:rPr lang="en-US" dirty="0" smtClean="0"/>
              <a:t>1986</a:t>
            </a:r>
            <a:r>
              <a:rPr lang="en-US" dirty="0"/>
              <a:t>:</a:t>
            </a:r>
            <a:r>
              <a:rPr lang="en-US" dirty="0" smtClean="0"/>
              <a:t> two hospital patients died after receiving fatal doses of radiation from a Therac 25 machine </a:t>
            </a:r>
            <a:endParaRPr lang="en-US" dirty="0"/>
          </a:p>
          <a:p>
            <a:pPr lvl="1"/>
            <a:r>
              <a:rPr lang="en-US" dirty="0"/>
              <a:t>S</a:t>
            </a:r>
            <a:r>
              <a:rPr lang="en-US" dirty="0" smtClean="0"/>
              <a:t>oftware problem caused the machine to ignore calibration data</a:t>
            </a:r>
          </a:p>
          <a:p>
            <a:r>
              <a:rPr lang="en-US" dirty="0" smtClean="0"/>
              <a:t>Wells </a:t>
            </a:r>
            <a:r>
              <a:rPr lang="en-US" dirty="0"/>
              <a:t>Fargo bank </a:t>
            </a:r>
            <a:r>
              <a:rPr lang="en-US" dirty="0" smtClean="0"/>
              <a:t>were forced to </a:t>
            </a:r>
            <a:r>
              <a:rPr lang="en-US" dirty="0"/>
              <a:t>cease any business expansion until </a:t>
            </a:r>
            <a:r>
              <a:rPr lang="en-US" dirty="0" smtClean="0"/>
              <a:t>they proved </a:t>
            </a:r>
            <a:r>
              <a:rPr lang="en-US" dirty="0"/>
              <a:t>they cleaned up their </a:t>
            </a:r>
            <a:r>
              <a:rPr lang="en-US" dirty="0" smtClean="0"/>
              <a:t>act</a:t>
            </a:r>
          </a:p>
          <a:p>
            <a:pPr lvl="1"/>
            <a:r>
              <a:rPr lang="en-US" dirty="0"/>
              <a:t>L</a:t>
            </a:r>
            <a:r>
              <a:rPr lang="en-US" dirty="0" smtClean="0"/>
              <a:t>ost </a:t>
            </a:r>
            <a:r>
              <a:rPr lang="en-US" dirty="0"/>
              <a:t>millions of dollars in docked </a:t>
            </a:r>
            <a:r>
              <a:rPr lang="en-US" dirty="0" smtClean="0"/>
              <a:t>pay</a:t>
            </a:r>
            <a:endParaRPr lang="en-US" dirty="0"/>
          </a:p>
          <a:p>
            <a:r>
              <a:rPr lang="en-US" dirty="0" smtClean="0"/>
              <a:t>2018: Facebook data break</a:t>
            </a:r>
          </a:p>
        </p:txBody>
      </p:sp>
      <p:sp>
        <p:nvSpPr>
          <p:cNvPr id="12293"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Managing expectations is a critical </a:t>
            </a:r>
            <a:r>
              <a:rPr lang="en-US" dirty="0" smtClean="0"/>
              <a:t>skill</a:t>
            </a:r>
          </a:p>
          <a:p>
            <a:pPr lvl="1"/>
            <a:r>
              <a:rPr lang="en-US" dirty="0" smtClean="0"/>
              <a:t>It’s </a:t>
            </a:r>
            <a:r>
              <a:rPr lang="en-US" dirty="0"/>
              <a:t>important to understand other </a:t>
            </a:r>
            <a:r>
              <a:rPr lang="en-US" dirty="0" smtClean="0"/>
              <a:t>people’s expectations </a:t>
            </a:r>
            <a:r>
              <a:rPr lang="en-US" dirty="0"/>
              <a:t>as well as your </a:t>
            </a:r>
            <a:r>
              <a:rPr lang="en-US" dirty="0" smtClean="0"/>
              <a:t>own</a:t>
            </a:r>
          </a:p>
          <a:p>
            <a:r>
              <a:rPr lang="en-US" dirty="0" smtClean="0"/>
              <a:t>Too many </a:t>
            </a:r>
            <a:r>
              <a:rPr lang="en-US" dirty="0"/>
              <a:t>people, including experienced project managers, </a:t>
            </a:r>
            <a:r>
              <a:rPr lang="en-US" dirty="0" smtClean="0"/>
              <a:t>make assumptions </a:t>
            </a:r>
            <a:r>
              <a:rPr lang="en-US" dirty="0"/>
              <a:t>about expectations and get surprised when they do not match those of </a:t>
            </a:r>
            <a:r>
              <a:rPr lang="en-US" dirty="0" smtClean="0"/>
              <a:t>their stakeholders</a:t>
            </a:r>
          </a:p>
          <a:p>
            <a:pPr lvl="1"/>
            <a:r>
              <a:rPr lang="en-US" dirty="0" smtClean="0"/>
              <a:t>Never </a:t>
            </a:r>
            <a:r>
              <a:rPr lang="en-US" dirty="0"/>
              <a:t>be afraid to ask what is expected of you</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822672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Maturity Models </a:t>
            </a:r>
            <a:r>
              <a:rPr lang="en-US" dirty="0"/>
              <a:t>(1 of </a:t>
            </a:r>
            <a:r>
              <a:rPr lang="en-US" dirty="0" smtClean="0"/>
              <a:t>3)</a:t>
            </a:r>
          </a:p>
        </p:txBody>
      </p:sp>
      <p:sp>
        <p:nvSpPr>
          <p:cNvPr id="67587" name="Rectangle 3"/>
          <p:cNvSpPr>
            <a:spLocks noGrp="1" noChangeArrowheads="1"/>
          </p:cNvSpPr>
          <p:nvPr>
            <p:ph idx="1"/>
          </p:nvPr>
        </p:nvSpPr>
        <p:spPr/>
        <p:txBody>
          <a:bodyPr/>
          <a:lstStyle/>
          <a:p>
            <a:r>
              <a:rPr lang="en-US" dirty="0"/>
              <a:t>F</a:t>
            </a:r>
            <a:r>
              <a:rPr lang="en-US" dirty="0" smtClean="0"/>
              <a:t>rameworks for helping organizations improve their processes and systems</a:t>
            </a:r>
          </a:p>
          <a:p>
            <a:pPr lvl="1"/>
            <a:r>
              <a:rPr lang="en-US" dirty="0" smtClean="0"/>
              <a:t>Software Quality Function Deployment Model focuses on defining user requirements and planning software projects</a:t>
            </a:r>
          </a:p>
          <a:p>
            <a:pPr lvl="1"/>
            <a:r>
              <a:rPr lang="en-US" dirty="0" smtClean="0"/>
              <a:t>Capability Maturity Model Integration is a process improvement approach that provides organizations with the essential elements of effective processes</a:t>
            </a:r>
          </a:p>
          <a:p>
            <a:endParaRPr lang="en-US" dirty="0" smtClean="0"/>
          </a:p>
        </p:txBody>
      </p:sp>
      <p:sp>
        <p:nvSpPr>
          <p:cNvPr id="675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Maturity Models </a:t>
            </a:r>
            <a:r>
              <a:rPr lang="en-US" dirty="0" smtClean="0"/>
              <a:t>(2 of 3)</a:t>
            </a:r>
          </a:p>
        </p:txBody>
      </p:sp>
      <p:sp>
        <p:nvSpPr>
          <p:cNvPr id="68611" name="Rectangle 3"/>
          <p:cNvSpPr>
            <a:spLocks noGrp="1" noChangeArrowheads="1"/>
          </p:cNvSpPr>
          <p:nvPr>
            <p:ph idx="1"/>
          </p:nvPr>
        </p:nvSpPr>
        <p:spPr/>
        <p:txBody>
          <a:bodyPr/>
          <a:lstStyle/>
          <a:p>
            <a:r>
              <a:rPr lang="en-US" dirty="0" smtClean="0"/>
              <a:t>CMMI levels</a:t>
            </a:r>
          </a:p>
          <a:p>
            <a:pPr lvl="1"/>
            <a:r>
              <a:rPr lang="en-US" dirty="0" smtClean="0"/>
              <a:t>Incomplete</a:t>
            </a:r>
          </a:p>
          <a:p>
            <a:pPr lvl="1"/>
            <a:r>
              <a:rPr lang="en-US" dirty="0" smtClean="0"/>
              <a:t>Performed</a:t>
            </a:r>
          </a:p>
          <a:p>
            <a:pPr lvl="1"/>
            <a:r>
              <a:rPr lang="en-US" dirty="0" smtClean="0"/>
              <a:t>Managed</a:t>
            </a:r>
          </a:p>
          <a:p>
            <a:pPr lvl="1"/>
            <a:r>
              <a:rPr lang="en-US" dirty="0" smtClean="0"/>
              <a:t>Defined</a:t>
            </a:r>
          </a:p>
          <a:p>
            <a:pPr lvl="1"/>
            <a:r>
              <a:rPr lang="en-US" dirty="0" smtClean="0"/>
              <a:t>Quantitatively Managed</a:t>
            </a:r>
          </a:p>
          <a:p>
            <a:pPr lvl="1"/>
            <a:r>
              <a:rPr lang="en-US" dirty="0" smtClean="0"/>
              <a:t>Optimizing</a:t>
            </a:r>
          </a:p>
        </p:txBody>
      </p:sp>
      <p:sp>
        <p:nvSpPr>
          <p:cNvPr id="686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Maturity Models (3 of 3)</a:t>
            </a:r>
          </a:p>
        </p:txBody>
      </p:sp>
      <p:sp>
        <p:nvSpPr>
          <p:cNvPr id="69635" name="Rectangle 3"/>
          <p:cNvSpPr>
            <a:spLocks noGrp="1" noChangeArrowheads="1"/>
          </p:cNvSpPr>
          <p:nvPr>
            <p:ph idx="1"/>
          </p:nvPr>
        </p:nvSpPr>
        <p:spPr/>
        <p:txBody>
          <a:bodyPr/>
          <a:lstStyle/>
          <a:p>
            <a:r>
              <a:rPr lang="en-US" dirty="0" smtClean="0"/>
              <a:t>PMI released the Organizational Project Management Maturity Model (OPM3) in December 2003</a:t>
            </a:r>
          </a:p>
          <a:p>
            <a:pPr lvl="1"/>
            <a:r>
              <a:rPr lang="en-US" dirty="0" smtClean="0"/>
              <a:t>Model is based on market research surveys sent to more than 30,000 project management professionals and incorporates 180 best practices and more than 2,400 capabilities, outcomes, and key performance indicators</a:t>
            </a:r>
          </a:p>
          <a:p>
            <a:pPr lvl="1"/>
            <a:r>
              <a:rPr lang="en-US" dirty="0" smtClean="0"/>
              <a:t>Addresses standards for excellence in project, program, and portfolio management best practices and explains the capabilities necessary to achieve those best practices</a:t>
            </a:r>
          </a:p>
        </p:txBody>
      </p:sp>
      <p:sp>
        <p:nvSpPr>
          <p:cNvPr id="696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t>Best Practice</a:t>
            </a:r>
          </a:p>
        </p:txBody>
      </p:sp>
      <p:sp>
        <p:nvSpPr>
          <p:cNvPr id="70659" name="Content Placeholder 2"/>
          <p:cNvSpPr>
            <a:spLocks noGrp="1"/>
          </p:cNvSpPr>
          <p:nvPr>
            <p:ph idx="1"/>
          </p:nvPr>
        </p:nvSpPr>
        <p:spPr/>
        <p:txBody>
          <a:bodyPr/>
          <a:lstStyle/>
          <a:p>
            <a:r>
              <a:rPr lang="en-US" dirty="0"/>
              <a:t>OPM3</a:t>
            </a:r>
            <a:r>
              <a:rPr lang="en-US" baseline="30000" dirty="0"/>
              <a:t>®</a:t>
            </a:r>
            <a:r>
              <a:rPr lang="en-US" dirty="0"/>
              <a:t> </a:t>
            </a:r>
            <a:r>
              <a:rPr lang="en-US" dirty="0" smtClean="0"/>
              <a:t>example to illustrate a best practice, capability, outcome, and key performance indicator:</a:t>
            </a:r>
          </a:p>
          <a:p>
            <a:pPr lvl="1"/>
            <a:r>
              <a:rPr lang="en-US" dirty="0" smtClean="0"/>
              <a:t>Best practice: establish internal project management communities</a:t>
            </a:r>
          </a:p>
          <a:p>
            <a:pPr lvl="1"/>
            <a:r>
              <a:rPr lang="en-US" dirty="0" smtClean="0"/>
              <a:t>Capability: facilitate project management activities</a:t>
            </a:r>
          </a:p>
          <a:p>
            <a:pPr lvl="1"/>
            <a:r>
              <a:rPr lang="en-US" dirty="0" smtClean="0"/>
              <a:t>Outcome: establish local initiatives</a:t>
            </a:r>
          </a:p>
          <a:p>
            <a:pPr lvl="1"/>
            <a:r>
              <a:rPr lang="en-US" dirty="0" smtClean="0"/>
              <a:t>Key performance indicator: community addresses local issues</a:t>
            </a:r>
          </a:p>
          <a:p>
            <a:endParaRPr lang="en-US" dirty="0" smtClean="0"/>
          </a:p>
        </p:txBody>
      </p:sp>
      <p:sp>
        <p:nvSpPr>
          <p:cNvPr id="7066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Using Software to Assist in Project Quality Management</a:t>
            </a:r>
          </a:p>
        </p:txBody>
      </p:sp>
      <p:sp>
        <p:nvSpPr>
          <p:cNvPr id="71683" name="Rectangle 3"/>
          <p:cNvSpPr>
            <a:spLocks noGrp="1" noChangeArrowheads="1"/>
          </p:cNvSpPr>
          <p:nvPr>
            <p:ph idx="1"/>
          </p:nvPr>
        </p:nvSpPr>
        <p:spPr/>
        <p:txBody>
          <a:bodyPr/>
          <a:lstStyle/>
          <a:p>
            <a:r>
              <a:rPr lang="en-US" dirty="0"/>
              <a:t>Software can be used to assist with </a:t>
            </a:r>
            <a:r>
              <a:rPr lang="en-US" dirty="0" smtClean="0"/>
              <a:t>tools </a:t>
            </a:r>
            <a:r>
              <a:rPr lang="en-US" dirty="0"/>
              <a:t>and </a:t>
            </a:r>
            <a:r>
              <a:rPr lang="en-US" dirty="0" smtClean="0"/>
              <a:t>techniques</a:t>
            </a:r>
          </a:p>
          <a:p>
            <a:pPr lvl="1"/>
            <a:r>
              <a:rPr lang="en-US" dirty="0" smtClean="0"/>
              <a:t>Spreadsheet and charting software helps create diagrams</a:t>
            </a:r>
          </a:p>
          <a:p>
            <a:pPr lvl="1"/>
            <a:r>
              <a:rPr lang="en-US" dirty="0" smtClean="0"/>
              <a:t>Statistical software packages help perform statistical analysis</a:t>
            </a:r>
          </a:p>
          <a:p>
            <a:pPr lvl="1"/>
            <a:r>
              <a:rPr lang="en-US" dirty="0" smtClean="0"/>
              <a:t>Specialized software products help manage Six Sigma projects or create quality control charts</a:t>
            </a:r>
          </a:p>
          <a:p>
            <a:pPr lvl="1"/>
            <a:endParaRPr lang="en-US" dirty="0" smtClean="0"/>
          </a:p>
        </p:txBody>
      </p:sp>
      <p:sp>
        <p:nvSpPr>
          <p:cNvPr id="7168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Agile </a:t>
            </a:r>
            <a:r>
              <a:rPr lang="en-US" dirty="0"/>
              <a:t>methods can be used on all types of projects, not just </a:t>
            </a:r>
            <a:r>
              <a:rPr lang="en-US" dirty="0" smtClean="0"/>
              <a:t>software development</a:t>
            </a:r>
          </a:p>
          <a:p>
            <a:pPr lvl="1"/>
            <a:r>
              <a:rPr lang="en-US" dirty="0"/>
              <a:t>S</a:t>
            </a:r>
            <a:r>
              <a:rPr lang="en-US" dirty="0" smtClean="0"/>
              <a:t>everal </a:t>
            </a:r>
            <a:r>
              <a:rPr lang="en-US" dirty="0"/>
              <a:t>projects use a hybrid approach where some </a:t>
            </a:r>
            <a:r>
              <a:rPr lang="en-US" dirty="0" smtClean="0"/>
              <a:t>deliverables are </a:t>
            </a:r>
            <a:r>
              <a:rPr lang="en-US" dirty="0"/>
              <a:t>created using more traditional </a:t>
            </a:r>
            <a:r>
              <a:rPr lang="en-US" dirty="0" smtClean="0"/>
              <a:t>approaches</a:t>
            </a:r>
          </a:p>
          <a:p>
            <a:r>
              <a:rPr lang="en-US" dirty="0" smtClean="0"/>
              <a:t>Quality </a:t>
            </a:r>
            <a:r>
              <a:rPr lang="en-US" dirty="0"/>
              <a:t>is a very broad topic, and it is only one of the ten </a:t>
            </a:r>
            <a:r>
              <a:rPr lang="en-US" dirty="0" smtClean="0"/>
              <a:t>project management </a:t>
            </a:r>
            <a:r>
              <a:rPr lang="en-US" dirty="0"/>
              <a:t>knowledge </a:t>
            </a:r>
            <a:r>
              <a:rPr lang="en-US" dirty="0" smtClean="0"/>
              <a:t>areas</a:t>
            </a:r>
          </a:p>
          <a:p>
            <a:pPr lvl="1"/>
            <a:r>
              <a:rPr lang="en-US" dirty="0" smtClean="0"/>
              <a:t>Project </a:t>
            </a:r>
            <a:r>
              <a:rPr lang="en-US" dirty="0"/>
              <a:t>managers must focus on defining how </a:t>
            </a:r>
            <a:r>
              <a:rPr lang="en-US" dirty="0" smtClean="0"/>
              <a:t>quality relates </a:t>
            </a:r>
            <a:r>
              <a:rPr lang="en-US" dirty="0"/>
              <a:t>to their specific projects and ensure that those projects satisfy the needs for </a:t>
            </a:r>
            <a:r>
              <a:rPr lang="en-US" dirty="0" smtClean="0"/>
              <a:t>which they </a:t>
            </a:r>
            <a:r>
              <a:rPr lang="en-US" dirty="0"/>
              <a:t>were </a:t>
            </a:r>
            <a:r>
              <a:rPr lang="en-US" dirty="0" smtClean="0"/>
              <a:t>undertaken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908083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Chapter Summary</a:t>
            </a:r>
          </a:p>
        </p:txBody>
      </p:sp>
      <p:sp>
        <p:nvSpPr>
          <p:cNvPr id="72707" name="Rectangle 3"/>
          <p:cNvSpPr>
            <a:spLocks noGrp="1" noChangeArrowheads="1"/>
          </p:cNvSpPr>
          <p:nvPr>
            <p:ph idx="1"/>
          </p:nvPr>
        </p:nvSpPr>
        <p:spPr/>
        <p:txBody>
          <a:bodyPr/>
          <a:lstStyle/>
          <a:p>
            <a:r>
              <a:rPr lang="en-US" dirty="0"/>
              <a:t>Quality is a serious </a:t>
            </a:r>
            <a:r>
              <a:rPr lang="en-US" dirty="0" smtClean="0"/>
              <a:t>issue</a:t>
            </a:r>
          </a:p>
          <a:p>
            <a:pPr lvl="1"/>
            <a:r>
              <a:rPr lang="en-US" dirty="0"/>
              <a:t>Project quality management includes planning quality management, performing </a:t>
            </a:r>
            <a:r>
              <a:rPr lang="en-US" dirty="0" smtClean="0"/>
              <a:t>quality assurance</a:t>
            </a:r>
            <a:r>
              <a:rPr lang="en-US" dirty="0"/>
              <a:t>, and controlling </a:t>
            </a:r>
            <a:r>
              <a:rPr lang="en-US" dirty="0" smtClean="0"/>
              <a:t>quality</a:t>
            </a:r>
          </a:p>
          <a:p>
            <a:pPr lvl="1"/>
            <a:r>
              <a:rPr lang="en-US" dirty="0"/>
              <a:t>Many tools and techniques are related to project quality </a:t>
            </a:r>
            <a:r>
              <a:rPr lang="en-US" dirty="0" smtClean="0"/>
              <a:t>management</a:t>
            </a:r>
          </a:p>
          <a:p>
            <a:pPr lvl="1"/>
            <a:r>
              <a:rPr lang="en-US" dirty="0"/>
              <a:t>Many people made significant contributions to the development of modern </a:t>
            </a:r>
            <a:r>
              <a:rPr lang="en-US" dirty="0" smtClean="0"/>
              <a:t>quality management</a:t>
            </a:r>
          </a:p>
          <a:p>
            <a:pPr lvl="1"/>
            <a:r>
              <a:rPr lang="en-US" dirty="0"/>
              <a:t>There is much room for improvement in IT project </a:t>
            </a:r>
            <a:r>
              <a:rPr lang="en-US" dirty="0" smtClean="0"/>
              <a:t>quality</a:t>
            </a:r>
          </a:p>
          <a:p>
            <a:pPr lvl="1"/>
            <a:r>
              <a:rPr lang="en-US" dirty="0"/>
              <a:t>Several types of software are available to assist in project quality management</a:t>
            </a:r>
            <a:endParaRPr lang="en-US" dirty="0" smtClean="0"/>
          </a:p>
        </p:txBody>
      </p:sp>
      <p:sp>
        <p:nvSpPr>
          <p:cNvPr id="727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What Is Project Quality </a:t>
            </a:r>
            <a:r>
              <a:rPr lang="en-US" dirty="0"/>
              <a:t>Management? (1 of </a:t>
            </a:r>
            <a:r>
              <a:rPr lang="en-US" dirty="0" smtClean="0"/>
              <a:t>3)</a:t>
            </a:r>
          </a:p>
        </p:txBody>
      </p:sp>
      <p:sp>
        <p:nvSpPr>
          <p:cNvPr id="13315" name="Rectangle 3"/>
          <p:cNvSpPr>
            <a:spLocks noGrp="1" noChangeArrowheads="1"/>
          </p:cNvSpPr>
          <p:nvPr>
            <p:ph idx="1"/>
          </p:nvPr>
        </p:nvSpPr>
        <p:spPr/>
        <p:txBody>
          <a:bodyPr/>
          <a:lstStyle/>
          <a:p>
            <a:r>
              <a:rPr lang="en-US" dirty="0" smtClean="0"/>
              <a:t>International Organization for Standardization (ISO) definition of quality </a:t>
            </a:r>
            <a:endParaRPr lang="en-US" dirty="0"/>
          </a:p>
          <a:p>
            <a:pPr lvl="1"/>
            <a:r>
              <a:rPr lang="en-US" dirty="0" smtClean="0"/>
              <a:t>“Totality </a:t>
            </a:r>
            <a:r>
              <a:rPr lang="en-US" dirty="0"/>
              <a:t>of </a:t>
            </a:r>
            <a:r>
              <a:rPr lang="en-US" dirty="0" smtClean="0"/>
              <a:t>characteristics of </a:t>
            </a:r>
            <a:r>
              <a:rPr lang="en-US" dirty="0"/>
              <a:t>an entity that bear on its ability to satisfy stated or implied needs” (ISO8042:1994)</a:t>
            </a:r>
          </a:p>
          <a:p>
            <a:pPr lvl="1"/>
            <a:r>
              <a:rPr lang="en-US" dirty="0" smtClean="0"/>
              <a:t>“The degree to which a set of inherent characteristics fulfils requirements” (ISO9000:2000)</a:t>
            </a:r>
          </a:p>
          <a:p>
            <a:r>
              <a:rPr lang="en-US" dirty="0" smtClean="0"/>
              <a:t>Other definitions of quality </a:t>
            </a:r>
          </a:p>
          <a:p>
            <a:pPr lvl="1"/>
            <a:r>
              <a:rPr lang="en-US" dirty="0" smtClean="0"/>
              <a:t>Conformance to requirements</a:t>
            </a:r>
          </a:p>
          <a:p>
            <a:pPr lvl="2"/>
            <a:r>
              <a:rPr lang="en-US" dirty="0"/>
              <a:t>P</a:t>
            </a:r>
            <a:r>
              <a:rPr lang="en-US" dirty="0" smtClean="0"/>
              <a:t>roject’s processes and products meet written specifications</a:t>
            </a:r>
          </a:p>
          <a:p>
            <a:pPr lvl="1"/>
            <a:r>
              <a:rPr lang="en-US" dirty="0" smtClean="0"/>
              <a:t>Fitness for use</a:t>
            </a:r>
          </a:p>
          <a:p>
            <a:pPr lvl="2"/>
            <a:r>
              <a:rPr lang="en-US" dirty="0"/>
              <a:t>P</a:t>
            </a:r>
            <a:r>
              <a:rPr lang="en-US" dirty="0" smtClean="0"/>
              <a:t>roduct can be used as it was intended</a:t>
            </a:r>
          </a:p>
        </p:txBody>
      </p:sp>
      <p:sp>
        <p:nvSpPr>
          <p:cNvPr id="133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What Is Project Quality Management</a:t>
            </a:r>
            <a:r>
              <a:rPr lang="en-US" dirty="0"/>
              <a:t>? </a:t>
            </a:r>
            <a:r>
              <a:rPr lang="en-US" dirty="0" smtClean="0"/>
              <a:t>(2 of 3)</a:t>
            </a:r>
          </a:p>
        </p:txBody>
      </p:sp>
      <p:sp>
        <p:nvSpPr>
          <p:cNvPr id="14339" name="Rectangle 3"/>
          <p:cNvSpPr>
            <a:spLocks noGrp="1" noChangeArrowheads="1"/>
          </p:cNvSpPr>
          <p:nvPr>
            <p:ph idx="1"/>
          </p:nvPr>
        </p:nvSpPr>
        <p:spPr/>
        <p:txBody>
          <a:bodyPr/>
          <a:lstStyle/>
          <a:p>
            <a:r>
              <a:rPr lang="en-US" dirty="0" smtClean="0"/>
              <a:t>Project quality management ensures the project will satisfy the needs for which it was undertaken</a:t>
            </a:r>
          </a:p>
          <a:p>
            <a:r>
              <a:rPr lang="en-US" dirty="0"/>
              <a:t>Project quality </a:t>
            </a:r>
            <a:r>
              <a:rPr lang="en-US" dirty="0" smtClean="0"/>
              <a:t>management processes</a:t>
            </a:r>
          </a:p>
          <a:p>
            <a:pPr lvl="1"/>
            <a:r>
              <a:rPr lang="en-US" dirty="0" smtClean="0"/>
              <a:t>Planning quality management: identifying which quality standards are relevant to the project and how to satisfy them; a metric is a standard of measurement</a:t>
            </a:r>
          </a:p>
          <a:p>
            <a:pPr lvl="1"/>
            <a:r>
              <a:rPr lang="en-US" dirty="0"/>
              <a:t>Managing quality: translating the quality management plan into </a:t>
            </a:r>
            <a:r>
              <a:rPr lang="en-US" dirty="0" smtClean="0"/>
              <a:t>executable quality activities</a:t>
            </a:r>
          </a:p>
          <a:p>
            <a:pPr lvl="1"/>
            <a:r>
              <a:rPr lang="en-US" dirty="0" smtClean="0"/>
              <a:t>Controlling </a:t>
            </a:r>
            <a:r>
              <a:rPr lang="en-US" dirty="0"/>
              <a:t>quality: </a:t>
            </a:r>
            <a:r>
              <a:rPr lang="en-US" dirty="0" smtClean="0"/>
              <a:t>monitoring specific project results to ensure they comply with the relevant quality standards</a:t>
            </a:r>
          </a:p>
        </p:txBody>
      </p:sp>
      <p:sp>
        <p:nvSpPr>
          <p:cNvPr id="143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29260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What Is Project Quality Management</a:t>
            </a:r>
            <a:r>
              <a:rPr lang="en-US" dirty="0"/>
              <a:t>? </a:t>
            </a:r>
            <a:r>
              <a:rPr lang="en-US" dirty="0" smtClean="0"/>
              <a:t>(3 </a:t>
            </a:r>
            <a:r>
              <a:rPr lang="en-US" dirty="0"/>
              <a:t>of </a:t>
            </a:r>
            <a:r>
              <a:rPr lang="en-US" dirty="0" smtClean="0"/>
              <a:t>3)</a:t>
            </a:r>
          </a:p>
        </p:txBody>
      </p:sp>
      <p:pic>
        <p:nvPicPr>
          <p:cNvPr id="2" name="Picture 1" descr="Image displays an overview of the processes, tools, techniques, and outputs of project quality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1408" y="1027907"/>
            <a:ext cx="4901184" cy="4852416"/>
          </a:xfrm>
          <a:prstGeom prst="rect">
            <a:avLst/>
          </a:prstGeom>
        </p:spPr>
      </p:pic>
      <p:sp>
        <p:nvSpPr>
          <p:cNvPr id="143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dirty="0" smtClean="0"/>
              <a:t>Planning </a:t>
            </a:r>
            <a:r>
              <a:rPr lang="en-US" dirty="0"/>
              <a:t>Quality Management (1 of 2)</a:t>
            </a:r>
            <a:endParaRPr lang="en-US" dirty="0" smtClean="0"/>
          </a:p>
        </p:txBody>
      </p:sp>
      <p:sp>
        <p:nvSpPr>
          <p:cNvPr id="16387" name="Rectangle 1027"/>
          <p:cNvSpPr>
            <a:spLocks noGrp="1" noChangeArrowheads="1"/>
          </p:cNvSpPr>
          <p:nvPr>
            <p:ph idx="1"/>
          </p:nvPr>
        </p:nvSpPr>
        <p:spPr/>
        <p:txBody>
          <a:bodyPr/>
          <a:lstStyle/>
          <a:p>
            <a:r>
              <a:rPr lang="en-US" dirty="0" smtClean="0"/>
              <a:t>Implies the ability to anticipate situations and prepare actions to bring about the desired outcome</a:t>
            </a:r>
          </a:p>
          <a:p>
            <a:r>
              <a:rPr lang="en-US" dirty="0" smtClean="0"/>
              <a:t>Defect prevention methods </a:t>
            </a:r>
          </a:p>
          <a:p>
            <a:pPr lvl="1"/>
            <a:r>
              <a:rPr lang="en-US" dirty="0" smtClean="0"/>
              <a:t>Selecting proper materials</a:t>
            </a:r>
          </a:p>
          <a:p>
            <a:pPr lvl="1"/>
            <a:r>
              <a:rPr lang="en-US" dirty="0" smtClean="0"/>
              <a:t>Training and indoctrinating people in quality</a:t>
            </a:r>
          </a:p>
          <a:p>
            <a:pPr lvl="1"/>
            <a:r>
              <a:rPr lang="en-US" dirty="0" smtClean="0"/>
              <a:t>Planning a process that ensures the appropriate outcome</a:t>
            </a:r>
          </a:p>
        </p:txBody>
      </p:sp>
      <p:sp>
        <p:nvSpPr>
          <p:cNvPr id="163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5882</Words>
  <Application>Microsoft Office PowerPoint</Application>
  <PresentationFormat>On-screen Show (4:3)</PresentationFormat>
  <Paragraphs>396</Paragraphs>
  <Slides>57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 Rounded MT Bold</vt:lpstr>
      <vt:lpstr>Open Sans</vt:lpstr>
      <vt:lpstr>Open Sans Regular</vt:lpstr>
      <vt:lpstr>Summer Font</vt:lpstr>
      <vt:lpstr>Times New Roman</vt:lpstr>
      <vt:lpstr>Brand_PPT_Template_SIMPLIFIED_SD</vt:lpstr>
      <vt:lpstr>Chapter 8: Project Quality Management</vt:lpstr>
      <vt:lpstr>Learning Objectives (1 of 2)</vt:lpstr>
      <vt:lpstr>Learning Objectives (2 of 2)</vt:lpstr>
      <vt:lpstr>The Importance of Project Quality Management</vt:lpstr>
      <vt:lpstr>What Went Wrong?</vt:lpstr>
      <vt:lpstr>What Is Project Quality Management? (1 of 3)</vt:lpstr>
      <vt:lpstr>What Is Project Quality Management? (2 of 3)</vt:lpstr>
      <vt:lpstr>What Is Project Quality Management? (3 of 3)</vt:lpstr>
      <vt:lpstr>Planning Quality Management (1 of 2)</vt:lpstr>
      <vt:lpstr>Planning Quality Management (2 of 2)</vt:lpstr>
      <vt:lpstr>Managing Quality</vt:lpstr>
      <vt:lpstr>What Went Right?</vt:lpstr>
      <vt:lpstr>Controlling Quality</vt:lpstr>
      <vt:lpstr>Tools and Techniques for Quality Control (1 of 9)</vt:lpstr>
      <vt:lpstr>Tools and Techniques for Quality Control (2 of 9)</vt:lpstr>
      <vt:lpstr>Tools and Techniques for Quality Control (3 of 9)</vt:lpstr>
      <vt:lpstr>Tools and Techniques for Quality Control (4 of 9)</vt:lpstr>
      <vt:lpstr>Tools and Techniques for Quality Control (5 of 9)</vt:lpstr>
      <vt:lpstr>Tools and Techniques for Quality Control (6 of 9)</vt:lpstr>
      <vt:lpstr>Tools and Techniques for Quality Control (7 of 9)</vt:lpstr>
      <vt:lpstr>Tools and Techniques for Quality Control (8 of 9)</vt:lpstr>
      <vt:lpstr>Tools and Techniques for Quality Control (9 of 9)</vt:lpstr>
      <vt:lpstr>Statistical Sampling (1 of 2)</vt:lpstr>
      <vt:lpstr>Statistical Sampling (2 of 2)</vt:lpstr>
      <vt:lpstr>Six Sigma (1 of 2)</vt:lpstr>
      <vt:lpstr>Six Sigma (2 of 2)</vt:lpstr>
      <vt:lpstr>How is Six Sigma Quality Control Unique?</vt:lpstr>
      <vt:lpstr>Six Sigma and Project Selection and Management</vt:lpstr>
      <vt:lpstr>Six Sigma and Statistics (1 of 5)</vt:lpstr>
      <vt:lpstr>Six Sigma and Statistics (2 of 5)</vt:lpstr>
      <vt:lpstr>Six Sigma and Statistics (3 of 5)</vt:lpstr>
      <vt:lpstr>Six Sigma and Statistics (4 of 5)</vt:lpstr>
      <vt:lpstr>Six Sigma and Statistics (5 of 5)</vt:lpstr>
      <vt:lpstr>Testing (1 of 4)</vt:lpstr>
      <vt:lpstr>Testing (2 of 4)</vt:lpstr>
      <vt:lpstr>Testing (3 of 4)</vt:lpstr>
      <vt:lpstr>Testing (4 of 4)</vt:lpstr>
      <vt:lpstr>Modern Quality Management (1 of 4)</vt:lpstr>
      <vt:lpstr>Modern Quality Management (2 of 4)</vt:lpstr>
      <vt:lpstr>Modern Quality Management (3 of 4)</vt:lpstr>
      <vt:lpstr>Modern Quality Management (4 of 4)</vt:lpstr>
      <vt:lpstr>Global Issues</vt:lpstr>
      <vt:lpstr>Improving IT Project Quality</vt:lpstr>
      <vt:lpstr>Leadership</vt:lpstr>
      <vt:lpstr>The Cost of Quality (1 of 2)</vt:lpstr>
      <vt:lpstr>The Cost of Quality (2 of 2)</vt:lpstr>
      <vt:lpstr>Media Snapshot</vt:lpstr>
      <vt:lpstr>The Impact of Organizational Influences, and Workplace Factors on Quality</vt:lpstr>
      <vt:lpstr>Expectations and Cultural Differences in Quality</vt:lpstr>
      <vt:lpstr>Advice for Young Professionals </vt:lpstr>
      <vt:lpstr>Maturity Models (1 of 3)</vt:lpstr>
      <vt:lpstr>Maturity Models (2 of 3)</vt:lpstr>
      <vt:lpstr>Maturity Models (3 of 3)</vt:lpstr>
      <vt:lpstr>Best Practice</vt:lpstr>
      <vt:lpstr>Using Software to Assist in Project Quality Management</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2018-05-25T02:35:47Z</dcterms:created>
  <dcterms:modified xsi:type="dcterms:W3CDTF">2018-06-06T18:49:57Z</dcterms:modified>
</cp:coreProperties>
</file>