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43" r:id="rId1"/>
  </p:sldMasterIdLst>
  <p:notesMasterIdLst>
    <p:notesMasterId r:id="rId61"/>
  </p:notesMasterIdLst>
  <p:handoutMasterIdLst>
    <p:handoutMasterId r:id="rId62"/>
  </p:handoutMasterIdLst>
  <p:sldIdLst>
    <p:sldId id="257" r:id="rId2"/>
    <p:sldId id="334" r:id="rId3"/>
    <p:sldId id="335" r:id="rId4"/>
    <p:sldId id="336" r:id="rId5"/>
    <p:sldId id="387" r:id="rId6"/>
    <p:sldId id="388" r:id="rId7"/>
    <p:sldId id="339" r:id="rId8"/>
    <p:sldId id="389" r:id="rId9"/>
    <p:sldId id="405" r:id="rId10"/>
    <p:sldId id="340" r:id="rId11"/>
    <p:sldId id="341" r:id="rId12"/>
    <p:sldId id="342" r:id="rId13"/>
    <p:sldId id="343" r:id="rId14"/>
    <p:sldId id="406" r:id="rId15"/>
    <p:sldId id="407" r:id="rId16"/>
    <p:sldId id="345" r:id="rId17"/>
    <p:sldId id="398" r:id="rId18"/>
    <p:sldId id="346" r:id="rId19"/>
    <p:sldId id="347" r:id="rId20"/>
    <p:sldId id="348" r:id="rId21"/>
    <p:sldId id="350" r:id="rId22"/>
    <p:sldId id="351" r:id="rId23"/>
    <p:sldId id="352" r:id="rId24"/>
    <p:sldId id="353" r:id="rId25"/>
    <p:sldId id="408" r:id="rId26"/>
    <p:sldId id="402" r:id="rId27"/>
    <p:sldId id="403" r:id="rId28"/>
    <p:sldId id="404" r:id="rId29"/>
    <p:sldId id="355" r:id="rId30"/>
    <p:sldId id="410" r:id="rId31"/>
    <p:sldId id="409" r:id="rId32"/>
    <p:sldId id="411" r:id="rId33"/>
    <p:sldId id="412" r:id="rId34"/>
    <p:sldId id="413" r:id="rId35"/>
    <p:sldId id="414" r:id="rId36"/>
    <p:sldId id="415" r:id="rId37"/>
    <p:sldId id="392" r:id="rId38"/>
    <p:sldId id="393" r:id="rId39"/>
    <p:sldId id="366" r:id="rId40"/>
    <p:sldId id="416" r:id="rId41"/>
    <p:sldId id="368" r:id="rId42"/>
    <p:sldId id="417" r:id="rId43"/>
    <p:sldId id="371" r:id="rId44"/>
    <p:sldId id="373" r:id="rId45"/>
    <p:sldId id="374" r:id="rId46"/>
    <p:sldId id="377" r:id="rId47"/>
    <p:sldId id="395" r:id="rId48"/>
    <p:sldId id="379" r:id="rId49"/>
    <p:sldId id="380" r:id="rId50"/>
    <p:sldId id="381" r:id="rId51"/>
    <p:sldId id="418" r:id="rId52"/>
    <p:sldId id="400" r:id="rId53"/>
    <p:sldId id="401" r:id="rId54"/>
    <p:sldId id="397" r:id="rId55"/>
    <p:sldId id="382" r:id="rId56"/>
    <p:sldId id="419" r:id="rId57"/>
    <p:sldId id="384" r:id="rId58"/>
    <p:sldId id="420" r:id="rId59"/>
    <p:sldId id="386" r:id="rId6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99"/>
    <a:srgbClr val="5B53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80" autoAdjust="0"/>
    <p:restoredTop sz="94551" autoAdjust="0"/>
  </p:normalViewPr>
  <p:slideViewPr>
    <p:cSldViewPr>
      <p:cViewPr varScale="1">
        <p:scale>
          <a:sx n="64" d="100"/>
          <a:sy n="64" d="100"/>
        </p:scale>
        <p:origin x="77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980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DE7A870C-EC54-4148-901E-A516377A0CF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304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06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68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00C9DF17-3590-4592-BD36-41A88398513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0066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7FC25B-8351-41F2-BCDE-922E655F08A3}" type="slidenum">
              <a:rPr lang="en-US" smtClean="0"/>
              <a:pPr/>
              <a:t>1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560058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C9DF17-3590-4592-BD36-41A88398513D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1978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C9DF17-3590-4592-BD36-41A88398513D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5844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C9DF17-3590-4592-BD36-41A88398513D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8533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C9DF17-3590-4592-BD36-41A88398513D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966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C9DF17-3590-4592-BD36-41A88398513D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3606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C9DF17-3590-4592-BD36-41A88398513D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4059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C9DF17-3590-4592-BD36-41A88398513D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0678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C9DF17-3590-4592-BD36-41A88398513D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1059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C9DF17-3590-4592-BD36-41A88398513D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5340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C9DF17-3590-4592-BD36-41A88398513D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7445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C9DF17-3590-4592-BD36-41A88398513D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4809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C9DF17-3590-4592-BD36-41A88398513D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3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4978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4823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/Divider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5109" y="307397"/>
            <a:ext cx="1592580" cy="360426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650456" y="4225703"/>
            <a:ext cx="1843088" cy="657225"/>
          </a:xfrm>
        </p:spPr>
        <p:txBody>
          <a:bodyPr>
            <a:normAutofit/>
          </a:bodyPr>
          <a:lstStyle>
            <a:lvl1pPr marL="0" indent="0" algn="ctr">
              <a:buNone/>
              <a:defRPr sz="1800" b="0" i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pPr lvl="0"/>
            <a:r>
              <a:rPr lang="en-US" dirty="0" smtClean="0"/>
              <a:t>Date Here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955931" y="2275311"/>
            <a:ext cx="7232139" cy="1549400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3200" b="0" i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 marL="3429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2pPr>
            <a:lvl3pPr marL="6858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3pPr>
            <a:lvl4pPr marL="10287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4pPr>
          </a:lstStyle>
          <a:p>
            <a:pPr lvl="0"/>
            <a:r>
              <a:rPr lang="en-US" dirty="0" smtClean="0"/>
              <a:t>Click Here To Edit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2151063" y="1277938"/>
            <a:ext cx="4914900" cy="16525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975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557683" y="413952"/>
            <a:ext cx="8033657" cy="906848"/>
          </a:xfrm>
        </p:spPr>
        <p:txBody>
          <a:bodyPr>
            <a:noAutofit/>
          </a:bodyPr>
          <a:lstStyle>
            <a:lvl1pPr marL="0" indent="0">
              <a:buNone/>
              <a:defRPr sz="2400" b="0" i="0" baseline="0">
                <a:solidFill>
                  <a:srgbClr val="006298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557683" y="1638300"/>
            <a:ext cx="8033657" cy="43942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>
              <a:defRPr sz="1600"/>
            </a:lvl2pPr>
            <a:lvl3pPr marL="857250" indent="-171450">
              <a:buFontTx/>
              <a:buChar char="‒"/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42" y="6364574"/>
            <a:ext cx="1301189" cy="291532"/>
          </a:xfrm>
          <a:prstGeom prst="rect">
            <a:avLst/>
          </a:prstGeom>
        </p:spPr>
      </p:pic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716DA138-5F35-4F72-91E4-C091D1FA0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8650" y="6156519"/>
            <a:ext cx="7886700" cy="365125"/>
          </a:xfrm>
        </p:spPr>
        <p:txBody>
          <a:bodyPr/>
          <a:lstStyle>
            <a:lvl1pPr>
              <a:defRPr sz="10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4978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6323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57683" y="413952"/>
            <a:ext cx="8033657" cy="906848"/>
          </a:xfrm>
        </p:spPr>
        <p:txBody>
          <a:bodyPr>
            <a:noAutofit/>
          </a:bodyPr>
          <a:lstStyle>
            <a:lvl1pPr marL="0" indent="0">
              <a:buNone/>
              <a:defRPr sz="2400" b="0" i="0" baseline="0">
                <a:solidFill>
                  <a:srgbClr val="006298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 smtClean="0"/>
              <a:t>Click to edit title here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42" y="6364574"/>
            <a:ext cx="1301189" cy="29153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-872836" y="2348346"/>
            <a:ext cx="748145" cy="405246"/>
          </a:xfrm>
          <a:prstGeom prst="rect">
            <a:avLst/>
          </a:prstGeom>
          <a:noFill/>
          <a:effectLst>
            <a:outerShdw dist="12700" dir="5400000" algn="t" rotWithShape="0">
              <a:schemeClr val="tx1"/>
            </a:outerShdw>
          </a:effectLst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004978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5617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ont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504" y="225746"/>
            <a:ext cx="1048916" cy="316515"/>
          </a:xfrm>
          <a:prstGeom prst="rect">
            <a:avLst/>
          </a:prstGeom>
        </p:spPr>
      </p:pic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03231" y="6327776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0FAAE45-A79E-4541-9F85-6F09D633C756}" type="slidenum">
              <a:rPr kumimoji="0" lang="en-US" sz="2200" b="0" i="0" u="none" strike="noStrike" kern="1200" cap="none" spc="0" normalizeH="0" baseline="0" noProof="0" smtClean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4978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557682" y="2202774"/>
            <a:ext cx="3813351" cy="3953578"/>
          </a:xfrm>
        </p:spPr>
        <p:txBody>
          <a:bodyPr>
            <a:normAutofit/>
          </a:bodyPr>
          <a:lstStyle>
            <a:lvl1pPr>
              <a:defRPr sz="1600"/>
            </a:lvl1pPr>
            <a:lvl2pPr marL="514350" indent="-171450">
              <a:buFontTx/>
              <a:buChar char="‒"/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57683" y="413952"/>
            <a:ext cx="8033657" cy="906848"/>
          </a:xfrm>
        </p:spPr>
        <p:txBody>
          <a:bodyPr>
            <a:noAutofit/>
          </a:bodyPr>
          <a:lstStyle>
            <a:lvl1pPr marL="0" indent="0">
              <a:buNone/>
              <a:defRPr sz="2400" b="0" i="0" baseline="0">
                <a:solidFill>
                  <a:srgbClr val="006298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 smtClean="0"/>
              <a:t>Click to edit title here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4777988" y="2202774"/>
            <a:ext cx="3813351" cy="3953578"/>
          </a:xfrm>
        </p:spPr>
        <p:txBody>
          <a:bodyPr>
            <a:normAutofit/>
          </a:bodyPr>
          <a:lstStyle>
            <a:lvl1pPr>
              <a:defRPr sz="1600"/>
            </a:lvl1pPr>
            <a:lvl2pPr marL="514350" indent="-171450">
              <a:buFontTx/>
              <a:buChar char="‒"/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57682" y="1609792"/>
            <a:ext cx="3813351" cy="461665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wrap="square"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800" b="1" smtClean="0">
                <a:solidFill>
                  <a:schemeClr val="tx1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marL="0" lvl="0" algn="ctr"/>
            <a:r>
              <a:rPr lang="en-US" smtClean="0"/>
              <a:t>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20"/>
          </p:nvPr>
        </p:nvSpPr>
        <p:spPr>
          <a:xfrm>
            <a:off x="4777988" y="1609792"/>
            <a:ext cx="3813351" cy="461665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wrap="square"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800" b="1" smtClean="0">
                <a:solidFill>
                  <a:schemeClr val="tx1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marL="0" lvl="0" algn="ctr"/>
            <a:r>
              <a:rPr lang="en-US" smtClean="0"/>
              <a:t>Edit Master text styles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42" y="6364574"/>
            <a:ext cx="1301189" cy="2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52983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36">
          <p15:clr>
            <a:srgbClr val="FBAE40"/>
          </p15:clr>
        </p15:guide>
        <p15:guide id="2" pos="396">
          <p15:clr>
            <a:srgbClr val="FBAE40"/>
          </p15:clr>
        </p15:guide>
        <p15:guide id="3" orient="horz" pos="312">
          <p15:clr>
            <a:srgbClr val="FBAE40"/>
          </p15:clr>
        </p15:guide>
        <p15:guide id="4" orient="horz" pos="175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and Cont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504" y="225746"/>
            <a:ext cx="1048916" cy="316515"/>
          </a:xfrm>
          <a:prstGeom prst="rect">
            <a:avLst/>
          </a:prstGeom>
        </p:spPr>
      </p:pic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03231" y="6327776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0FAAE45-A79E-4541-9F85-6F09D633C756}" type="slidenum">
              <a:rPr kumimoji="0" lang="en-US" sz="2200" b="0" i="0" u="none" strike="noStrike" kern="1200" cap="none" spc="0" normalizeH="0" baseline="0" noProof="0" smtClean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4978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557682" y="2202774"/>
            <a:ext cx="2475302" cy="3953578"/>
          </a:xfrm>
        </p:spPr>
        <p:txBody>
          <a:bodyPr>
            <a:normAutofit/>
          </a:bodyPr>
          <a:lstStyle>
            <a:lvl1pPr>
              <a:defRPr sz="1600"/>
            </a:lvl1pPr>
            <a:lvl2pPr marL="514350" indent="-171450">
              <a:buFontTx/>
              <a:buChar char="‒"/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55172" y="413952"/>
            <a:ext cx="8033657" cy="906848"/>
          </a:xfrm>
        </p:spPr>
        <p:txBody>
          <a:bodyPr>
            <a:noAutofit/>
          </a:bodyPr>
          <a:lstStyle>
            <a:lvl1pPr marL="0" indent="0">
              <a:buNone/>
              <a:defRPr sz="2400" b="0" i="0" baseline="0">
                <a:solidFill>
                  <a:srgbClr val="006298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 smtClean="0"/>
              <a:t>Click to edit title here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3334349" y="2202774"/>
            <a:ext cx="2475302" cy="3953578"/>
          </a:xfrm>
        </p:spPr>
        <p:txBody>
          <a:bodyPr>
            <a:normAutofit/>
          </a:bodyPr>
          <a:lstStyle>
            <a:lvl1pPr>
              <a:defRPr sz="1600"/>
            </a:lvl1pPr>
            <a:lvl2pPr marL="514350" indent="-171450">
              <a:buFontTx/>
              <a:buChar char="‒"/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6116038" y="2202774"/>
            <a:ext cx="2475302" cy="3953578"/>
          </a:xfrm>
        </p:spPr>
        <p:txBody>
          <a:bodyPr>
            <a:normAutofit/>
          </a:bodyPr>
          <a:lstStyle>
            <a:lvl1pPr>
              <a:defRPr sz="1600"/>
            </a:lvl1pPr>
            <a:lvl2pPr marL="514350" indent="-171450">
              <a:buFontTx/>
              <a:buChar char="‒"/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557682" y="1609792"/>
            <a:ext cx="2475302" cy="461665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wrap="square"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800" b="1" smtClean="0">
                <a:solidFill>
                  <a:schemeClr val="tx1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marL="0" lvl="0" algn="ctr"/>
            <a:r>
              <a:rPr lang="en-US" smtClean="0"/>
              <a:t>Edit Master text styles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22"/>
          </p:nvPr>
        </p:nvSpPr>
        <p:spPr>
          <a:xfrm>
            <a:off x="3334349" y="1609792"/>
            <a:ext cx="2475302" cy="461665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wrap="square"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800" b="1" smtClean="0">
                <a:solidFill>
                  <a:schemeClr val="tx1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marL="0" lvl="0" algn="ctr"/>
            <a:r>
              <a:rPr lang="en-US" smtClean="0"/>
              <a:t>Edit Master text styles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idx="23"/>
          </p:nvPr>
        </p:nvSpPr>
        <p:spPr>
          <a:xfrm>
            <a:off x="6109465" y="1609792"/>
            <a:ext cx="2475302" cy="461665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wrap="square"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800" b="1" smtClean="0">
                <a:solidFill>
                  <a:schemeClr val="tx1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marL="0" lvl="0" algn="ctr"/>
            <a:r>
              <a:rPr lang="en-US" smtClean="0"/>
              <a:t>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42" y="6364574"/>
            <a:ext cx="1301189" cy="2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16170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36">
          <p15:clr>
            <a:srgbClr val="FBAE40"/>
          </p15:clr>
        </p15:guide>
        <p15:guide id="2" pos="396">
          <p15:clr>
            <a:srgbClr val="FBAE40"/>
          </p15:clr>
        </p15:guide>
        <p15:guide id="3" orient="horz" pos="312">
          <p15:clr>
            <a:srgbClr val="FBAE40"/>
          </p15:clr>
        </p15:guide>
        <p15:guide id="4" orient="horz" pos="17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03231" y="6327776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F11DC2A-2F4E-4F79-A3F5-88DB509F96F8}" type="slidenum">
              <a:rPr kumimoji="0" lang="en-US" sz="2200" b="0" i="0" u="none" strike="noStrike" kern="1200" cap="none" spc="0" normalizeH="0" baseline="0" noProof="0" smtClean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4978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42" y="6364574"/>
            <a:ext cx="1301189" cy="2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757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8A5D6-B081-4DEA-AFA6-7CE8497C3B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00ECD3-241C-498C-AE8A-C369AAB146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4DE4E-2EA8-4FEC-8923-3AF317539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4978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D84E6-27AD-4EEA-A335-664FA1B1E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4978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36050-30CC-48E6-8A82-5CEB2AD3F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86E95EF-C699-41F4-A9B7-78276692A070}" type="slidenum">
              <a:rPr kumimoji="0" lang="en-US" sz="2200" b="0" i="0" u="none" strike="noStrike" kern="1200" cap="none" spc="0" normalizeH="0" baseline="0" noProof="0" smtClean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4978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8802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4268F-3C1B-46C6-8416-CC17C6037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95AC9-BFC6-4E47-89AB-74CA8BB50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DA138-5F35-4F72-91E4-C091D1FA0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8650" y="6156519"/>
            <a:ext cx="7886700" cy="365125"/>
          </a:xfrm>
        </p:spPr>
        <p:txBody>
          <a:bodyPr/>
          <a:lstStyle>
            <a:lvl1pPr>
              <a:defRPr sz="10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4978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22606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DA138-5F35-4F72-91E4-C091D1FA0C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8650" y="6156519"/>
            <a:ext cx="7886700" cy="365125"/>
          </a:xfrm>
        </p:spPr>
        <p:txBody>
          <a:bodyPr/>
          <a:lstStyle>
            <a:lvl1pPr>
              <a:defRPr sz="10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4978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6018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600" b="0" i="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b="0" i="0" kern="1200">
          <a:solidFill>
            <a:schemeClr val="tx1"/>
          </a:solidFill>
          <a:latin typeface="Open Sans Regular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b="0" i="0" kern="1200">
          <a:solidFill>
            <a:schemeClr val="tx1"/>
          </a:solidFill>
          <a:latin typeface="Open Sans Regular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b="0" i="0" kern="1200">
          <a:solidFill>
            <a:schemeClr val="tx1"/>
          </a:solidFill>
          <a:latin typeface="Open Sans Regular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b="0" i="0" kern="1200">
          <a:solidFill>
            <a:schemeClr val="tx1"/>
          </a:solidFill>
          <a:latin typeface="Open Sans Regular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b="0" i="0" kern="1200">
          <a:solidFill>
            <a:schemeClr val="tx1"/>
          </a:solidFill>
          <a:latin typeface="Open Sans Regular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9:</a:t>
            </a:r>
            <a:br>
              <a:rPr lang="en-US" dirty="0" smtClean="0"/>
            </a:br>
            <a:r>
              <a:rPr lang="en-US" dirty="0" smtClean="0"/>
              <a:t>Project Resource Management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657600"/>
            <a:ext cx="6858000" cy="1655762"/>
          </a:xfrm>
        </p:spPr>
        <p:txBody>
          <a:bodyPr/>
          <a:lstStyle/>
          <a:p>
            <a:pPr lvl="0"/>
            <a:r>
              <a:rPr lang="en-US" b="1" dirty="0">
                <a:solidFill>
                  <a:srgbClr val="006198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Information Technology Project Management, Ninth Edition</a:t>
            </a:r>
          </a:p>
          <a:p>
            <a:pPr lvl="0"/>
            <a:r>
              <a:rPr lang="en-US" dirty="0">
                <a:solidFill>
                  <a:srgbClr val="004978"/>
                </a:solidFill>
              </a:rPr>
              <a:t>Note: See the text itself for full citations</a:t>
            </a:r>
            <a:endParaRPr lang="en-US" b="1" dirty="0">
              <a:solidFill>
                <a:srgbClr val="006198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 Rounded MT Bold" pitchFamily="34" charset="0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4978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Project Resource Management</a:t>
            </a:r>
            <a:r>
              <a:rPr lang="en-US" dirty="0"/>
              <a:t>? </a:t>
            </a:r>
            <a:r>
              <a:rPr lang="en-US" dirty="0" smtClean="0"/>
              <a:t>(2 </a:t>
            </a:r>
            <a:r>
              <a:rPr lang="en-US" dirty="0"/>
              <a:t>of 2)</a:t>
            </a:r>
            <a:endParaRPr lang="en-US" dirty="0" smtClean="0"/>
          </a:p>
        </p:txBody>
      </p:sp>
      <p:pic>
        <p:nvPicPr>
          <p:cNvPr id="2" name="Picture 1" descr="Image summarizes the inputs, tools and techniques, and outputs of project resource management.&#10;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280" y="995250"/>
            <a:ext cx="3819439" cy="5036790"/>
          </a:xfrm>
          <a:prstGeom prst="rect">
            <a:avLst/>
          </a:prstGeom>
        </p:spPr>
      </p:pic>
      <p:sp>
        <p:nvSpPr>
          <p:cNvPr id="1843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Keys to Managing and Leading People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Psychologists and management theorists have devoted much research and thought to the field leading people at work</a:t>
            </a:r>
          </a:p>
          <a:p>
            <a:pPr lvl="1"/>
            <a:r>
              <a:rPr lang="en-US" dirty="0" smtClean="0"/>
              <a:t>Motivation theories</a:t>
            </a:r>
          </a:p>
          <a:p>
            <a:pPr lvl="1"/>
            <a:r>
              <a:rPr lang="en-US" dirty="0" smtClean="0"/>
              <a:t>Influence and power</a:t>
            </a:r>
          </a:p>
          <a:p>
            <a:pPr lvl="1"/>
            <a:r>
              <a:rPr lang="en-US" dirty="0" smtClean="0"/>
              <a:t>Effectiveness</a:t>
            </a:r>
          </a:p>
          <a:p>
            <a:pPr lvl="1"/>
            <a:r>
              <a:rPr lang="en-US" dirty="0" smtClean="0"/>
              <a:t>Emotional intelligence</a:t>
            </a:r>
          </a:p>
          <a:p>
            <a:pPr lvl="1"/>
            <a:r>
              <a:rPr lang="en-US" dirty="0" smtClean="0"/>
              <a:t>Leadership</a:t>
            </a:r>
          </a:p>
        </p:txBody>
      </p:sp>
      <p:sp>
        <p:nvSpPr>
          <p:cNvPr id="20485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Theories</a:t>
            </a:r>
            <a:endParaRPr lang="en-US" dirty="0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Intrinsic motivation causes people to participate in an activity for their own enjoyment</a:t>
            </a:r>
          </a:p>
          <a:p>
            <a:pPr lvl="1"/>
            <a:r>
              <a:rPr lang="en-US" dirty="0"/>
              <a:t>Example: some people love to read, write, or play an instrument because it makes them </a:t>
            </a:r>
            <a:r>
              <a:rPr lang="en-US" dirty="0" smtClean="0"/>
              <a:t>feel good</a:t>
            </a:r>
          </a:p>
          <a:p>
            <a:r>
              <a:rPr lang="en-US" dirty="0" smtClean="0"/>
              <a:t>Extrinsic motivation causes people to do something for a reward or to avoid a penalty</a:t>
            </a:r>
          </a:p>
          <a:p>
            <a:pPr lvl="1"/>
            <a:r>
              <a:rPr lang="en-US" dirty="0" smtClean="0"/>
              <a:t>Example</a:t>
            </a:r>
            <a:r>
              <a:rPr lang="en-US" dirty="0"/>
              <a:t>: some young children would prefer not to play an </a:t>
            </a:r>
            <a:r>
              <a:rPr lang="en-US" dirty="0" smtClean="0"/>
              <a:t>instrument, but </a:t>
            </a:r>
            <a:r>
              <a:rPr lang="en-US" dirty="0"/>
              <a:t>they do because they receive a reward or avoid a punishment for </a:t>
            </a:r>
            <a:r>
              <a:rPr lang="en-US" dirty="0" smtClean="0"/>
              <a:t>doing so</a:t>
            </a:r>
          </a:p>
        </p:txBody>
      </p:sp>
      <p:sp>
        <p:nvSpPr>
          <p:cNvPr id="21509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Maslow’s Hierarchy of </a:t>
            </a:r>
            <a:r>
              <a:rPr lang="en-US" dirty="0"/>
              <a:t>Needs (1 of 2)</a:t>
            </a:r>
            <a:endParaRPr lang="en-US" dirty="0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Abraham Maslow argued that humans possess unique qualities that enable them to make independent choices, thus giving them control of their destiny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eveloped a hierarchy of needs; states that people’s behaviors are guided or motivated by a sequence of needs </a:t>
            </a:r>
          </a:p>
        </p:txBody>
      </p:sp>
      <p:sp>
        <p:nvSpPr>
          <p:cNvPr id="22533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Maslow’s Hierarchy of </a:t>
            </a:r>
            <a:r>
              <a:rPr lang="en-US" dirty="0"/>
              <a:t>Needs </a:t>
            </a:r>
            <a:r>
              <a:rPr lang="en-US" dirty="0" smtClean="0"/>
              <a:t>(2 </a:t>
            </a:r>
            <a:r>
              <a:rPr lang="en-US" dirty="0"/>
              <a:t>of 2)</a:t>
            </a:r>
            <a:endParaRPr lang="en-US" dirty="0" smtClean="0"/>
          </a:p>
        </p:txBody>
      </p:sp>
      <p:pic>
        <p:nvPicPr>
          <p:cNvPr id="2" name="Picture 1" descr="Image displays the basic pyramid structure of Maslow’s hierarchy of needs; examples of each need are provided. &#10;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209800"/>
            <a:ext cx="5830224" cy="3035808"/>
          </a:xfrm>
          <a:prstGeom prst="rect">
            <a:avLst/>
          </a:prstGeom>
        </p:spPr>
      </p:pic>
      <p:sp>
        <p:nvSpPr>
          <p:cNvPr id="22533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88300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Herzberg’s Motivational-Hygiene </a:t>
            </a:r>
            <a:r>
              <a:rPr lang="en-US" dirty="0"/>
              <a:t>Theory (1 of 2)</a:t>
            </a:r>
            <a:endParaRPr lang="en-US" dirty="0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Frederick </a:t>
            </a:r>
            <a:r>
              <a:rPr lang="en-US" dirty="0"/>
              <a:t>Herzberg </a:t>
            </a:r>
            <a:r>
              <a:rPr lang="en-US" dirty="0" smtClean="0"/>
              <a:t>distinguished </a:t>
            </a:r>
            <a:r>
              <a:rPr lang="en-US" dirty="0"/>
              <a:t>between motivational factors </a:t>
            </a:r>
            <a:r>
              <a:rPr lang="en-US" dirty="0" smtClean="0"/>
              <a:t>and hygiene factors</a:t>
            </a:r>
          </a:p>
          <a:p>
            <a:pPr lvl="1"/>
            <a:r>
              <a:rPr lang="en-US" dirty="0" smtClean="0"/>
              <a:t>Motivational factors</a:t>
            </a:r>
            <a:r>
              <a:rPr lang="en-US" dirty="0"/>
              <a:t>: factors </a:t>
            </a:r>
            <a:r>
              <a:rPr lang="en-US" dirty="0" smtClean="0"/>
              <a:t>that cause </a:t>
            </a:r>
            <a:r>
              <a:rPr lang="en-US" dirty="0"/>
              <a:t>job satisfaction</a:t>
            </a:r>
            <a:endParaRPr lang="en-US" dirty="0" smtClean="0"/>
          </a:p>
          <a:p>
            <a:pPr lvl="1"/>
            <a:r>
              <a:rPr lang="en-US" dirty="0" smtClean="0"/>
              <a:t>Hygiene factors: could cause job dissatisfaction</a:t>
            </a:r>
          </a:p>
        </p:txBody>
      </p:sp>
      <p:sp>
        <p:nvSpPr>
          <p:cNvPr id="24581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91964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Herzberg’s Motivational-Hygiene </a:t>
            </a:r>
            <a:r>
              <a:rPr lang="en-US" dirty="0"/>
              <a:t>Theory </a:t>
            </a:r>
            <a:r>
              <a:rPr lang="en-US" dirty="0" smtClean="0"/>
              <a:t>(2 </a:t>
            </a:r>
            <a:r>
              <a:rPr lang="en-US" dirty="0"/>
              <a:t>of 2)</a:t>
            </a:r>
            <a:endParaRPr lang="en-US" dirty="0" smtClean="0"/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872995"/>
              </p:ext>
            </p:extLst>
          </p:nvPr>
        </p:nvGraphicFramePr>
        <p:xfrm>
          <a:off x="628650" y="1899920"/>
          <a:ext cx="7886700" cy="264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0">
                  <a:extLst>
                    <a:ext uri="{9D8B030D-6E8A-4147-A177-3AD203B41FA5}">
                      <a16:colId xmlns:a16="http://schemas.microsoft.com/office/drawing/2014/main" val="2645356673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37757959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Hygiene Factors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Motivators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7536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Larger salaries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Achievement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281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More supervision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Recognition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1004432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r>
                        <a:rPr lang="en-US" dirty="0" smtClean="0"/>
                        <a:t>More attractive work environment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Work itself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335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Computer or other required equipment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Responsibility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27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Health benefits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Advancement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160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Training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Growth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9868499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628650" y="4702689"/>
            <a:ext cx="828675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Table 9-1 Examples of Herzberg’s hygiene factors and </a:t>
            </a:r>
            <a:endParaRPr lang="en-US" dirty="0" smtClean="0"/>
          </a:p>
          <a:p>
            <a:r>
              <a:rPr lang="en-US" dirty="0" smtClean="0"/>
              <a:t>motivators</a:t>
            </a:r>
            <a:endParaRPr lang="en-US" dirty="0"/>
          </a:p>
        </p:txBody>
      </p:sp>
      <p:sp>
        <p:nvSpPr>
          <p:cNvPr id="24581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 Snapshot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RSA Animate used a whiteboard drawing technique to summarize key points from Pink’s book in a YouTube video called “Drive: The surprising truth about what motivates us”</a:t>
            </a:r>
          </a:p>
          <a:p>
            <a:pPr lvl="1"/>
            <a:r>
              <a:rPr lang="en-US" dirty="0" smtClean="0"/>
              <a:t>Pink suggests that managers focus on motivators</a:t>
            </a:r>
          </a:p>
          <a:p>
            <a:pPr lvl="2"/>
            <a:r>
              <a:rPr lang="en-US" dirty="0" smtClean="0"/>
              <a:t>Autonomy</a:t>
            </a:r>
          </a:p>
          <a:p>
            <a:pPr lvl="2"/>
            <a:r>
              <a:rPr lang="en-US" dirty="0" smtClean="0"/>
              <a:t>Mastery</a:t>
            </a:r>
          </a:p>
          <a:p>
            <a:pPr lvl="2"/>
            <a:r>
              <a:rPr lang="en-US" dirty="0" smtClean="0"/>
              <a:t>Purpose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666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McClelland’s Acquired-Needs Theory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Specific needs are acquired or learned over time and shaped by life experiences</a:t>
            </a:r>
          </a:p>
          <a:p>
            <a:pPr lvl="1"/>
            <a:r>
              <a:rPr lang="en-US" dirty="0" smtClean="0"/>
              <a:t>Achievement (nAch): achievers like challenging projects with achievable goals and regular feedback</a:t>
            </a:r>
          </a:p>
          <a:p>
            <a:pPr lvl="1"/>
            <a:r>
              <a:rPr lang="en-US" dirty="0" smtClean="0"/>
              <a:t>Affiliation (nAff): people with high nAff desire harmonious relationships and need to feel accepted by others, so managers should try to create a cooperative work environment for them</a:t>
            </a:r>
          </a:p>
          <a:p>
            <a:pPr lvl="1"/>
            <a:r>
              <a:rPr lang="en-US" dirty="0" smtClean="0"/>
              <a:t>Power: (nPow): people with a need for power desire either personal power (not good) or institutional power  (good for the organization)</a:t>
            </a:r>
          </a:p>
        </p:txBody>
      </p:sp>
      <p:sp>
        <p:nvSpPr>
          <p:cNvPr id="26629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McGregor’s Theory X and Y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Douglas McGregor popularized the human relations approach to management in the 1960s</a:t>
            </a:r>
          </a:p>
          <a:p>
            <a:pPr lvl="1"/>
            <a:r>
              <a:rPr lang="en-US" dirty="0" smtClean="0"/>
              <a:t>Theory X: assumes workers dislike and avoid work, so managers must use coercion, threats and various control schemes to get workers to meet objectives</a:t>
            </a:r>
          </a:p>
          <a:p>
            <a:pPr lvl="1"/>
            <a:r>
              <a:rPr lang="en-US" dirty="0" smtClean="0"/>
              <a:t>Theory Y: assumes individuals consider work as natural as play or rest and enjoy the satisfaction of esteem and self-actualization needs</a:t>
            </a:r>
          </a:p>
          <a:p>
            <a:pPr lvl="1"/>
            <a:r>
              <a:rPr lang="en-US" dirty="0" smtClean="0"/>
              <a:t>Theory Z:  introduced in 1981 by William Ouchi and is based on the Japanese approach to motivating workers, emphasizing trust, quality, collective decision making, and cultural values</a:t>
            </a:r>
          </a:p>
          <a:p>
            <a:pPr lvl="1"/>
            <a:endParaRPr lang="en-US" dirty="0" smtClean="0"/>
          </a:p>
        </p:txBody>
      </p:sp>
      <p:sp>
        <p:nvSpPr>
          <p:cNvPr id="27653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 (1 of 2)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Explain the importance of good resource management on projects, </a:t>
            </a:r>
            <a:r>
              <a:rPr lang="en-US" dirty="0" smtClean="0"/>
              <a:t>including the </a:t>
            </a:r>
            <a:r>
              <a:rPr lang="en-US" dirty="0"/>
              <a:t>current state of the global IT workforce and future implications for IT</a:t>
            </a:r>
          </a:p>
          <a:p>
            <a:r>
              <a:rPr lang="en-US" dirty="0" smtClean="0"/>
              <a:t>Define </a:t>
            </a:r>
            <a:r>
              <a:rPr lang="en-US" dirty="0"/>
              <a:t>project resource management and understand its processes</a:t>
            </a:r>
          </a:p>
          <a:p>
            <a:r>
              <a:rPr lang="en-US" dirty="0" smtClean="0"/>
              <a:t>Summarize </a:t>
            </a:r>
            <a:r>
              <a:rPr lang="en-US" dirty="0"/>
              <a:t>key concepts for managing people by understanding </a:t>
            </a:r>
            <a:r>
              <a:rPr lang="en-US" dirty="0" smtClean="0"/>
              <a:t>theories of </a:t>
            </a:r>
            <a:r>
              <a:rPr lang="en-US" dirty="0"/>
              <a:t>motivation, influence, and power; how people and teams can </a:t>
            </a:r>
            <a:r>
              <a:rPr lang="en-US" dirty="0" smtClean="0"/>
              <a:t>become more </a:t>
            </a:r>
            <a:r>
              <a:rPr lang="en-US" dirty="0"/>
              <a:t>effective; emotional intelligence; and leadership</a:t>
            </a:r>
          </a:p>
          <a:p>
            <a:r>
              <a:rPr lang="en-US" dirty="0" smtClean="0"/>
              <a:t>Discuss </a:t>
            </a:r>
            <a:r>
              <a:rPr lang="en-US" dirty="0"/>
              <a:t>resource management planning and be able to create a </a:t>
            </a:r>
            <a:r>
              <a:rPr lang="en-US" dirty="0" smtClean="0"/>
              <a:t>human resource </a:t>
            </a:r>
            <a:r>
              <a:rPr lang="en-US" dirty="0"/>
              <a:t>plan, project organizational chart, responsibility </a:t>
            </a:r>
            <a:r>
              <a:rPr lang="en-US" dirty="0" smtClean="0"/>
              <a:t>assignment matrix</a:t>
            </a:r>
            <a:r>
              <a:rPr lang="en-US" dirty="0"/>
              <a:t>, and resource histogram</a:t>
            </a:r>
          </a:p>
          <a:p>
            <a:r>
              <a:rPr lang="en-US" dirty="0" smtClean="0"/>
              <a:t>Describe </a:t>
            </a:r>
            <a:r>
              <a:rPr lang="en-US" dirty="0"/>
              <a:t>the process of estimating activity </a:t>
            </a:r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9221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Influence and Power (1 of 3</a:t>
            </a:r>
            <a:r>
              <a:rPr lang="en-US" dirty="0" smtClean="0"/>
              <a:t>)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Thamhain and </a:t>
            </a:r>
            <a:r>
              <a:rPr lang="en-US" dirty="0" err="1" smtClean="0"/>
              <a:t>Wilemon</a:t>
            </a:r>
            <a:r>
              <a:rPr lang="en-US" dirty="0" smtClean="0"/>
              <a:t>: ways to have influence on projects</a:t>
            </a:r>
            <a:endParaRPr lang="en-US" dirty="0"/>
          </a:p>
          <a:p>
            <a:pPr lvl="1"/>
            <a:r>
              <a:rPr lang="en-US" dirty="0" smtClean="0"/>
              <a:t>Authority: legitimate hierarchical right to issue orders</a:t>
            </a:r>
          </a:p>
          <a:p>
            <a:pPr lvl="1"/>
            <a:r>
              <a:rPr lang="en-US" dirty="0" smtClean="0"/>
              <a:t>Assignment: ability to influence a worker's later work assignments</a:t>
            </a:r>
          </a:p>
          <a:p>
            <a:pPr lvl="1"/>
            <a:r>
              <a:rPr lang="en-US" dirty="0" smtClean="0"/>
              <a:t>Budget: ability to authorize others' use of discretionary funds</a:t>
            </a:r>
          </a:p>
          <a:p>
            <a:pPr lvl="1"/>
            <a:r>
              <a:rPr lang="en-US" dirty="0" smtClean="0"/>
              <a:t>Promotion: ability to improve a worker's position</a:t>
            </a:r>
          </a:p>
          <a:p>
            <a:pPr lvl="1"/>
            <a:r>
              <a:rPr lang="en-US" dirty="0" smtClean="0"/>
              <a:t>Money: ability to increase a worker's pay and benefits</a:t>
            </a:r>
          </a:p>
          <a:p>
            <a:pPr lvl="1"/>
            <a:r>
              <a:rPr lang="en-US" dirty="0" smtClean="0"/>
              <a:t>Penalty: ability </a:t>
            </a:r>
            <a:r>
              <a:rPr lang="en-US" dirty="0"/>
              <a:t>to cause punishment</a:t>
            </a:r>
          </a:p>
          <a:p>
            <a:pPr lvl="1"/>
            <a:r>
              <a:rPr lang="en-US" dirty="0" smtClean="0"/>
              <a:t>Work </a:t>
            </a:r>
            <a:r>
              <a:rPr lang="en-US" dirty="0"/>
              <a:t>challenge: </a:t>
            </a:r>
            <a:r>
              <a:rPr lang="en-US" dirty="0" smtClean="0"/>
              <a:t>ability </a:t>
            </a:r>
            <a:r>
              <a:rPr lang="en-US" dirty="0"/>
              <a:t>to assign work that capitalizes on a worker's enjoyment of doing a particular task</a:t>
            </a:r>
          </a:p>
          <a:p>
            <a:pPr lvl="1"/>
            <a:r>
              <a:rPr lang="en-US" dirty="0" smtClean="0"/>
              <a:t>Expertise</a:t>
            </a:r>
            <a:r>
              <a:rPr lang="en-US" dirty="0"/>
              <a:t>: </a:t>
            </a:r>
            <a:r>
              <a:rPr lang="en-US" dirty="0" smtClean="0"/>
              <a:t>perceived </a:t>
            </a:r>
            <a:r>
              <a:rPr lang="en-US" dirty="0"/>
              <a:t>special knowledge that others deem important</a:t>
            </a:r>
          </a:p>
          <a:p>
            <a:pPr lvl="1"/>
            <a:r>
              <a:rPr lang="en-US" dirty="0" smtClean="0"/>
              <a:t>Friendship</a:t>
            </a:r>
            <a:r>
              <a:rPr lang="en-US" dirty="0"/>
              <a:t>: </a:t>
            </a:r>
            <a:r>
              <a:rPr lang="en-US" dirty="0" smtClean="0"/>
              <a:t>ability </a:t>
            </a:r>
            <a:r>
              <a:rPr lang="en-US" dirty="0"/>
              <a:t>to establish friendly personal relationships between the project manager and others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2867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Influence and Power </a:t>
            </a:r>
            <a:r>
              <a:rPr lang="en-US" dirty="0" smtClean="0"/>
              <a:t>(2 </a:t>
            </a:r>
            <a:r>
              <a:rPr lang="en-US" dirty="0"/>
              <a:t>of </a:t>
            </a:r>
            <a:r>
              <a:rPr lang="en-US" dirty="0" smtClean="0"/>
              <a:t>3)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Ways to influence</a:t>
            </a:r>
          </a:p>
          <a:p>
            <a:pPr lvl="1"/>
            <a:r>
              <a:rPr lang="en-US" dirty="0" smtClean="0"/>
              <a:t>Project managers who use work challenges and expertise to influence people projects are more likely to succeed</a:t>
            </a:r>
          </a:p>
          <a:p>
            <a:pPr lvl="1"/>
            <a:r>
              <a:rPr lang="en-US" dirty="0" smtClean="0"/>
              <a:t>Projects are more likely to fail when project managers rely too heavily on authority, money, or penalty</a:t>
            </a:r>
          </a:p>
        </p:txBody>
      </p:sp>
      <p:sp>
        <p:nvSpPr>
          <p:cNvPr id="30725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Influence and Power </a:t>
            </a:r>
            <a:r>
              <a:rPr lang="en-US" dirty="0" smtClean="0"/>
              <a:t>(3 </a:t>
            </a:r>
            <a:r>
              <a:rPr lang="en-US" dirty="0"/>
              <a:t>of </a:t>
            </a:r>
            <a:r>
              <a:rPr lang="en-US" dirty="0" smtClean="0"/>
              <a:t>3)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Power is the potential ability to influence behavior to get people to do things they would not otherwise do</a:t>
            </a:r>
          </a:p>
          <a:p>
            <a:pPr lvl="1"/>
            <a:r>
              <a:rPr lang="en-US" dirty="0"/>
              <a:t>Power is much stronger than influence, </a:t>
            </a:r>
            <a:r>
              <a:rPr lang="en-US" dirty="0" smtClean="0"/>
              <a:t>because it </a:t>
            </a:r>
            <a:r>
              <a:rPr lang="en-US" dirty="0"/>
              <a:t>is often used to force people to change their behavior</a:t>
            </a:r>
            <a:endParaRPr lang="en-US" dirty="0" smtClean="0"/>
          </a:p>
          <a:p>
            <a:r>
              <a:rPr lang="en-US" dirty="0" smtClean="0"/>
              <a:t>Types of power </a:t>
            </a:r>
          </a:p>
          <a:p>
            <a:pPr lvl="1"/>
            <a:r>
              <a:rPr lang="en-US" dirty="0" smtClean="0"/>
              <a:t>Coercive</a:t>
            </a:r>
          </a:p>
          <a:p>
            <a:pPr lvl="1"/>
            <a:r>
              <a:rPr lang="en-US" dirty="0" smtClean="0"/>
              <a:t>Legitimate</a:t>
            </a:r>
          </a:p>
          <a:p>
            <a:pPr lvl="1"/>
            <a:r>
              <a:rPr lang="en-US" dirty="0" smtClean="0"/>
              <a:t>Expert</a:t>
            </a:r>
          </a:p>
          <a:p>
            <a:pPr lvl="1"/>
            <a:r>
              <a:rPr lang="en-US" dirty="0" smtClean="0"/>
              <a:t>Reward</a:t>
            </a:r>
          </a:p>
          <a:p>
            <a:pPr lvl="1"/>
            <a:r>
              <a:rPr lang="en-US" dirty="0" smtClean="0"/>
              <a:t>Referent</a:t>
            </a:r>
          </a:p>
        </p:txBody>
      </p:sp>
      <p:sp>
        <p:nvSpPr>
          <p:cNvPr id="31749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Covey and Improving </a:t>
            </a:r>
            <a:r>
              <a:rPr lang="en-US" dirty="0"/>
              <a:t>Effectiveness (1 of 2)</a:t>
            </a:r>
            <a:endParaRPr lang="en-US" dirty="0" smtClean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managers can apply Covey’s seven habits to improve effectiveness on projects</a:t>
            </a:r>
          </a:p>
          <a:p>
            <a:pPr lvl="1"/>
            <a:r>
              <a:rPr lang="en-US" dirty="0" smtClean="0"/>
              <a:t>Be proactive</a:t>
            </a:r>
          </a:p>
          <a:p>
            <a:pPr lvl="1"/>
            <a:r>
              <a:rPr lang="en-US" dirty="0" smtClean="0"/>
              <a:t>Begin with the end in mind</a:t>
            </a:r>
          </a:p>
          <a:p>
            <a:pPr lvl="1"/>
            <a:r>
              <a:rPr lang="en-US" dirty="0" smtClean="0"/>
              <a:t>Put first things first</a:t>
            </a:r>
          </a:p>
          <a:p>
            <a:pPr lvl="1"/>
            <a:r>
              <a:rPr lang="en-US" dirty="0" smtClean="0"/>
              <a:t>Think win/win</a:t>
            </a:r>
          </a:p>
          <a:p>
            <a:pPr lvl="1"/>
            <a:r>
              <a:rPr lang="en-US" dirty="0" smtClean="0"/>
              <a:t>Seek first to understand, then to be understood</a:t>
            </a:r>
          </a:p>
          <a:p>
            <a:pPr lvl="1"/>
            <a:r>
              <a:rPr lang="en-US" dirty="0" smtClean="0"/>
              <a:t>Synergize</a:t>
            </a:r>
          </a:p>
          <a:p>
            <a:pPr lvl="1"/>
            <a:r>
              <a:rPr lang="en-US" dirty="0" smtClean="0"/>
              <a:t>Sharpen the saw</a:t>
            </a:r>
          </a:p>
        </p:txBody>
      </p:sp>
      <p:sp>
        <p:nvSpPr>
          <p:cNvPr id="32773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Covey and Improving Effectiveness </a:t>
            </a:r>
            <a:r>
              <a:rPr lang="en-US" dirty="0" smtClean="0"/>
              <a:t>(2 of </a:t>
            </a:r>
            <a:r>
              <a:rPr lang="en-US" dirty="0"/>
              <a:t>2)</a:t>
            </a:r>
            <a:endParaRPr lang="en-US" dirty="0" smtClean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Good project managers are empathic listeners </a:t>
            </a:r>
          </a:p>
          <a:p>
            <a:pPr lvl="1"/>
            <a:r>
              <a:rPr lang="en-US" dirty="0" smtClean="0"/>
              <a:t>They listen with the intent to understand</a:t>
            </a:r>
          </a:p>
          <a:p>
            <a:r>
              <a:rPr lang="en-US" dirty="0" smtClean="0"/>
              <a:t>Before you can communicate with others, you have to have rapport </a:t>
            </a:r>
          </a:p>
          <a:p>
            <a:pPr lvl="1"/>
            <a:r>
              <a:rPr lang="en-US" dirty="0" smtClean="0"/>
              <a:t>Relation of harmony, conformity, accord, or affinity</a:t>
            </a:r>
          </a:p>
          <a:p>
            <a:r>
              <a:rPr lang="en-US" dirty="0" smtClean="0"/>
              <a:t>Mirroring is the matching of certain behaviors of the other person</a:t>
            </a:r>
          </a:p>
          <a:p>
            <a:pPr lvl="1"/>
            <a:r>
              <a:rPr lang="en-US" dirty="0" smtClean="0"/>
              <a:t>A technique to help establish rapport</a:t>
            </a:r>
          </a:p>
          <a:p>
            <a:r>
              <a:rPr lang="en-US" dirty="0" smtClean="0"/>
              <a:t>IT professionals need to develop empathic listening and other people skills to improve relationships with users and other stakeholders</a:t>
            </a:r>
          </a:p>
        </p:txBody>
      </p:sp>
      <p:sp>
        <p:nvSpPr>
          <p:cNvPr id="3379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Advice for Young Professionals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tart </a:t>
            </a:r>
            <a:r>
              <a:rPr lang="en-US" dirty="0"/>
              <a:t>using empathy more </a:t>
            </a:r>
            <a:r>
              <a:rPr lang="en-US" dirty="0" smtClean="0"/>
              <a:t>effectively</a:t>
            </a:r>
          </a:p>
          <a:p>
            <a:pPr lvl="1"/>
            <a:r>
              <a:rPr lang="en-US" dirty="0"/>
              <a:t>Put aside your </a:t>
            </a:r>
            <a:r>
              <a:rPr lang="en-US" dirty="0" smtClean="0"/>
              <a:t>viewpoint</a:t>
            </a:r>
          </a:p>
          <a:p>
            <a:pPr lvl="1"/>
            <a:r>
              <a:rPr lang="en-US" dirty="0"/>
              <a:t>Validate the other person’s </a:t>
            </a:r>
            <a:r>
              <a:rPr lang="en-US" dirty="0" smtClean="0"/>
              <a:t>perspective</a:t>
            </a:r>
          </a:p>
          <a:p>
            <a:pPr lvl="1"/>
            <a:r>
              <a:rPr lang="en-US" dirty="0"/>
              <a:t>Examine your </a:t>
            </a:r>
            <a:r>
              <a:rPr lang="en-US" dirty="0" smtClean="0"/>
              <a:t>attitude</a:t>
            </a:r>
          </a:p>
          <a:p>
            <a:pPr lvl="1"/>
            <a:r>
              <a:rPr lang="en-US" dirty="0"/>
              <a:t>Listen to the entire message that the other person is trying to </a:t>
            </a:r>
            <a:r>
              <a:rPr lang="en-US" dirty="0" smtClean="0"/>
              <a:t>communicate</a:t>
            </a:r>
          </a:p>
          <a:p>
            <a:pPr lvl="1"/>
            <a:r>
              <a:rPr lang="en-US" dirty="0"/>
              <a:t>Ask what the other person would do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4978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605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Emotional Intelligence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Howard Gardner’s book </a:t>
            </a:r>
            <a:r>
              <a:rPr lang="en-US" i="1" dirty="0" smtClean="0"/>
              <a:t>Frames of Mind: The Theory of Multiple Intelligences </a:t>
            </a:r>
            <a:r>
              <a:rPr lang="en-US" dirty="0" smtClean="0"/>
              <a:t>introduced the concept of using more than one way to think of and measure human intelligence</a:t>
            </a:r>
          </a:p>
          <a:p>
            <a:pPr lvl="1"/>
            <a:r>
              <a:rPr lang="en-US" dirty="0"/>
              <a:t>Gardner suggested the need to develop both </a:t>
            </a:r>
            <a:r>
              <a:rPr lang="en-US" dirty="0" smtClean="0"/>
              <a:t>interpersonal intelligence (capacity </a:t>
            </a:r>
            <a:r>
              <a:rPr lang="en-US" dirty="0"/>
              <a:t>to understand the motivations, intentions, and desires </a:t>
            </a:r>
            <a:r>
              <a:rPr lang="en-US" dirty="0" smtClean="0"/>
              <a:t>of others</a:t>
            </a:r>
            <a:r>
              <a:rPr lang="en-US" dirty="0"/>
              <a:t>) and intrapersonal intelligence </a:t>
            </a:r>
            <a:r>
              <a:rPr lang="en-US" dirty="0" smtClean="0"/>
              <a:t>(capacity </a:t>
            </a:r>
            <a:r>
              <a:rPr lang="en-US" dirty="0"/>
              <a:t>to understand oneself, one’s </a:t>
            </a:r>
            <a:r>
              <a:rPr lang="en-US" dirty="0" smtClean="0"/>
              <a:t>feelings, and </a:t>
            </a:r>
            <a:r>
              <a:rPr lang="en-US" dirty="0"/>
              <a:t>motivations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Emotional intelligence (EI) is knowing and managing one’s own emotions and understanding the emotions of others for improved performance</a:t>
            </a:r>
          </a:p>
          <a:p>
            <a:pPr marL="342900" lvl="1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892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Leadership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is no one best way to be a leader</a:t>
            </a:r>
          </a:p>
          <a:p>
            <a:pPr lvl="1"/>
            <a:r>
              <a:rPr lang="en-US" dirty="0" smtClean="0"/>
              <a:t>Most experts agree that the best leaders are able to adapt their style to needs of the situation</a:t>
            </a:r>
          </a:p>
          <a:p>
            <a:pPr lvl="1"/>
            <a:r>
              <a:rPr lang="en-US" dirty="0"/>
              <a:t>It is important to understand and pay attention to concepts of motivation, </a:t>
            </a:r>
            <a:r>
              <a:rPr lang="en-US" dirty="0" smtClean="0"/>
              <a:t>influence, power</a:t>
            </a:r>
            <a:r>
              <a:rPr lang="en-US" dirty="0"/>
              <a:t>, effectiveness, emotional intelligence, and leadership in all project processes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092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Went Right?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PMI introduced the PMI Talent </a:t>
            </a:r>
            <a:r>
              <a:rPr lang="en-US" dirty="0"/>
              <a:t>Triangle</a:t>
            </a:r>
            <a:r>
              <a:rPr lang="en-US" baseline="30000" dirty="0" smtClean="0"/>
              <a:t>®</a:t>
            </a:r>
            <a:r>
              <a:rPr lang="en-US" dirty="0" smtClean="0"/>
              <a:t> in 2015 to emphasize the need for more than technical skills for project managers</a:t>
            </a:r>
          </a:p>
          <a:p>
            <a:pPr lvl="1"/>
            <a:r>
              <a:rPr lang="en-US" dirty="0" smtClean="0"/>
              <a:t>The Talent </a:t>
            </a:r>
            <a:r>
              <a:rPr lang="en-US" dirty="0"/>
              <a:t>Triangle</a:t>
            </a:r>
            <a:r>
              <a:rPr lang="en-US" baseline="30000" dirty="0"/>
              <a:t>®</a:t>
            </a:r>
            <a:r>
              <a:rPr lang="en-US" dirty="0"/>
              <a:t> </a:t>
            </a:r>
            <a:r>
              <a:rPr lang="en-US" dirty="0" smtClean="0"/>
              <a:t>includes:</a:t>
            </a:r>
          </a:p>
          <a:p>
            <a:pPr lvl="2"/>
            <a:r>
              <a:rPr lang="en-US" dirty="0" smtClean="0"/>
              <a:t>Technical project management</a:t>
            </a:r>
          </a:p>
          <a:p>
            <a:pPr lvl="2"/>
            <a:r>
              <a:rPr lang="en-US" dirty="0" smtClean="0"/>
              <a:t>Strategic and business management</a:t>
            </a:r>
          </a:p>
          <a:p>
            <a:pPr lvl="2"/>
            <a:r>
              <a:rPr lang="en-US" dirty="0" smtClean="0"/>
              <a:t>Leadership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2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Developing </a:t>
            </a:r>
            <a:r>
              <a:rPr lang="en-US" dirty="0"/>
              <a:t>the Resource Management Plan</a:t>
            </a:r>
            <a:br>
              <a:rPr lang="en-US" dirty="0"/>
            </a:br>
            <a:r>
              <a:rPr lang="en-US" dirty="0"/>
              <a:t>and Team </a:t>
            </a:r>
            <a:r>
              <a:rPr lang="en-US" dirty="0" smtClean="0"/>
              <a:t>Charter (1 of 6)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Involves identifying and </a:t>
            </a:r>
            <a:r>
              <a:rPr lang="en-US" dirty="0"/>
              <a:t>documenting </a:t>
            </a:r>
            <a:r>
              <a:rPr lang="en-US" dirty="0" smtClean="0"/>
              <a:t>project resources</a:t>
            </a:r>
            <a:r>
              <a:rPr lang="en-US" dirty="0"/>
              <a:t>, roles, responsibilities, skills, and reporting </a:t>
            </a:r>
            <a:r>
              <a:rPr lang="en-US" dirty="0" smtClean="0"/>
              <a:t>relationships</a:t>
            </a:r>
          </a:p>
          <a:p>
            <a:pPr lvl="1"/>
            <a:r>
              <a:rPr lang="en-US" dirty="0" smtClean="0"/>
              <a:t>Can be separated into a human resource management plan and a physical resource management plan</a:t>
            </a:r>
          </a:p>
          <a:p>
            <a:r>
              <a:rPr lang="en-US" dirty="0" smtClean="0"/>
              <a:t>Contents include:</a:t>
            </a:r>
          </a:p>
          <a:p>
            <a:pPr lvl="1"/>
            <a:r>
              <a:rPr lang="en-US" dirty="0" smtClean="0"/>
              <a:t>Project organizational charts</a:t>
            </a:r>
          </a:p>
          <a:p>
            <a:pPr lvl="1"/>
            <a:r>
              <a:rPr lang="en-US" dirty="0" smtClean="0"/>
              <a:t>Responsibility assignment matrixes</a:t>
            </a:r>
          </a:p>
          <a:p>
            <a:pPr lvl="1"/>
            <a:r>
              <a:rPr lang="en-US" dirty="0" smtClean="0"/>
              <a:t>Staffing management plan and resource histograms</a:t>
            </a:r>
          </a:p>
          <a:p>
            <a:pPr lvl="1"/>
            <a:r>
              <a:rPr lang="en-US" dirty="0" smtClean="0"/>
              <a:t>Team charters</a:t>
            </a:r>
          </a:p>
        </p:txBody>
      </p:sp>
      <p:sp>
        <p:nvSpPr>
          <p:cNvPr id="34821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 (2 of 2)</a:t>
            </a:r>
          </a:p>
        </p:txBody>
      </p:sp>
      <p:sp>
        <p:nvSpPr>
          <p:cNvPr id="10243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Discuss issues that are typically involved in resource </a:t>
            </a:r>
            <a:r>
              <a:rPr lang="en-US" dirty="0" smtClean="0"/>
              <a:t>acquisition, particularly </a:t>
            </a:r>
            <a:r>
              <a:rPr lang="en-US" dirty="0"/>
              <a:t>as they involve resource assignments, resource loading, </a:t>
            </a:r>
            <a:r>
              <a:rPr lang="en-US" dirty="0" smtClean="0"/>
              <a:t>and resource </a:t>
            </a:r>
            <a:r>
              <a:rPr lang="en-US" dirty="0"/>
              <a:t>leveling</a:t>
            </a:r>
          </a:p>
          <a:p>
            <a:r>
              <a:rPr lang="en-US" dirty="0" smtClean="0"/>
              <a:t>Assist </a:t>
            </a:r>
            <a:r>
              <a:rPr lang="en-US" dirty="0"/>
              <a:t>in team development with training, team-building activities, </a:t>
            </a:r>
            <a:r>
              <a:rPr lang="en-US" dirty="0" smtClean="0"/>
              <a:t>and reward systems</a:t>
            </a:r>
          </a:p>
          <a:p>
            <a:r>
              <a:rPr lang="en-US" dirty="0" smtClean="0"/>
              <a:t>Explain </a:t>
            </a:r>
            <a:r>
              <a:rPr lang="en-US" dirty="0"/>
              <a:t>and apply several tools and techniques to help manage a </a:t>
            </a:r>
            <a:r>
              <a:rPr lang="en-US" dirty="0" smtClean="0"/>
              <a:t>project team </a:t>
            </a:r>
            <a:r>
              <a:rPr lang="en-US" dirty="0"/>
              <a:t>and summarize general advice on managing teams</a:t>
            </a:r>
          </a:p>
          <a:p>
            <a:r>
              <a:rPr lang="en-US" dirty="0" smtClean="0"/>
              <a:t>Summarize </a:t>
            </a:r>
            <a:r>
              <a:rPr lang="en-US" dirty="0"/>
              <a:t>the process of controlling resources</a:t>
            </a:r>
          </a:p>
          <a:p>
            <a:r>
              <a:rPr lang="en-US" dirty="0" smtClean="0"/>
              <a:t>Describe </a:t>
            </a:r>
            <a:r>
              <a:rPr lang="en-US" dirty="0"/>
              <a:t>how project management software can assist in </a:t>
            </a:r>
            <a:r>
              <a:rPr lang="en-US" dirty="0" smtClean="0"/>
              <a:t>project resource </a:t>
            </a:r>
            <a:r>
              <a:rPr lang="en-US" dirty="0"/>
              <a:t>management</a:t>
            </a:r>
          </a:p>
          <a:p>
            <a:r>
              <a:rPr lang="en-US" dirty="0" smtClean="0"/>
              <a:t>Discuss </a:t>
            </a:r>
            <a:r>
              <a:rPr lang="en-US" dirty="0"/>
              <a:t>considerations for agile/adaptive environments</a:t>
            </a:r>
          </a:p>
        </p:txBody>
      </p:sp>
      <p:sp>
        <p:nvSpPr>
          <p:cNvPr id="10245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Developing </a:t>
            </a:r>
            <a:r>
              <a:rPr lang="en-US" dirty="0"/>
              <a:t>the Resource Management Plan</a:t>
            </a:r>
            <a:br>
              <a:rPr lang="en-US" dirty="0"/>
            </a:br>
            <a:r>
              <a:rPr lang="en-US" dirty="0"/>
              <a:t>and Team Charter </a:t>
            </a:r>
            <a:r>
              <a:rPr lang="en-US" dirty="0" smtClean="0"/>
              <a:t>(2 </a:t>
            </a:r>
            <a:r>
              <a:rPr lang="en-US" dirty="0"/>
              <a:t>of 6)</a:t>
            </a:r>
            <a:endParaRPr lang="en-US" dirty="0" smtClean="0"/>
          </a:p>
        </p:txBody>
      </p:sp>
      <p:pic>
        <p:nvPicPr>
          <p:cNvPr id="2" name="Picture 1" descr="Image displays part of an organizational chart for a project.&#10;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349" y="1690689"/>
            <a:ext cx="6427302" cy="3889248"/>
          </a:xfrm>
          <a:prstGeom prst="rect">
            <a:avLst/>
          </a:prstGeom>
        </p:spPr>
      </p:pic>
      <p:sp>
        <p:nvSpPr>
          <p:cNvPr id="34821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844283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Developing the Resource Management Plan</a:t>
            </a:r>
            <a:br>
              <a:rPr lang="en-US" dirty="0" smtClean="0"/>
            </a:br>
            <a:r>
              <a:rPr lang="en-US" dirty="0" smtClean="0"/>
              <a:t>and Team Charter (3 of 6)</a:t>
            </a:r>
          </a:p>
        </p:txBody>
      </p:sp>
      <p:pic>
        <p:nvPicPr>
          <p:cNvPr id="2" name="Picture 1" descr="Image displays a framework for defining and assigning work.&#10;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057400"/>
            <a:ext cx="6296337" cy="3307080"/>
          </a:xfrm>
          <a:prstGeom prst="rect">
            <a:avLst/>
          </a:prstGeom>
        </p:spPr>
      </p:pic>
      <p:sp>
        <p:nvSpPr>
          <p:cNvPr id="34821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47337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Developing </a:t>
            </a:r>
            <a:r>
              <a:rPr lang="en-US" dirty="0"/>
              <a:t>the Resource Management Plan</a:t>
            </a:r>
            <a:br>
              <a:rPr lang="en-US" dirty="0"/>
            </a:br>
            <a:r>
              <a:rPr lang="en-US" dirty="0"/>
              <a:t>and Team Charter </a:t>
            </a:r>
            <a:r>
              <a:rPr lang="en-US" dirty="0" smtClean="0"/>
              <a:t>(4 </a:t>
            </a:r>
            <a:r>
              <a:rPr lang="en-US" dirty="0"/>
              <a:t>of 6)</a:t>
            </a:r>
            <a:endParaRPr lang="en-US" dirty="0" smtClean="0"/>
          </a:p>
        </p:txBody>
      </p:sp>
      <p:pic>
        <p:nvPicPr>
          <p:cNvPr id="2" name="Picture 1" descr="Image displays a responsibility assignment matrix (RAM).&#10;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133600"/>
            <a:ext cx="5967984" cy="2983992"/>
          </a:xfrm>
          <a:prstGeom prst="rect">
            <a:avLst/>
          </a:prstGeom>
        </p:spPr>
      </p:pic>
      <p:sp>
        <p:nvSpPr>
          <p:cNvPr id="34821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9390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Developing the Resource Management Plan</a:t>
            </a:r>
            <a:br>
              <a:rPr lang="en-US" dirty="0" smtClean="0"/>
            </a:br>
            <a:r>
              <a:rPr lang="en-US" dirty="0" smtClean="0"/>
              <a:t>and Team </a:t>
            </a:r>
            <a:r>
              <a:rPr lang="en-US" dirty="0"/>
              <a:t>Charter </a:t>
            </a:r>
            <a:r>
              <a:rPr lang="en-US" dirty="0" smtClean="0"/>
              <a:t>(5 </a:t>
            </a:r>
            <a:r>
              <a:rPr lang="en-US" dirty="0"/>
              <a:t>of 6)</a:t>
            </a:r>
            <a:endParaRPr lang="en-US" dirty="0" smtClean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0059930"/>
              </p:ext>
            </p:extLst>
          </p:nvPr>
        </p:nvGraphicFramePr>
        <p:xfrm>
          <a:off x="628650" y="1825625"/>
          <a:ext cx="7886700" cy="2489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7340">
                  <a:extLst>
                    <a:ext uri="{9D8B030D-6E8A-4147-A177-3AD203B41FA5}">
                      <a16:colId xmlns:a16="http://schemas.microsoft.com/office/drawing/2014/main" val="3075646484"/>
                    </a:ext>
                  </a:extLst>
                </a:gridCol>
                <a:gridCol w="1577340">
                  <a:extLst>
                    <a:ext uri="{9D8B030D-6E8A-4147-A177-3AD203B41FA5}">
                      <a16:colId xmlns:a16="http://schemas.microsoft.com/office/drawing/2014/main" val="25710884"/>
                    </a:ext>
                  </a:extLst>
                </a:gridCol>
                <a:gridCol w="1577340">
                  <a:extLst>
                    <a:ext uri="{9D8B030D-6E8A-4147-A177-3AD203B41FA5}">
                      <a16:colId xmlns:a16="http://schemas.microsoft.com/office/drawing/2014/main" val="4077336350"/>
                    </a:ext>
                  </a:extLst>
                </a:gridCol>
                <a:gridCol w="1577340">
                  <a:extLst>
                    <a:ext uri="{9D8B030D-6E8A-4147-A177-3AD203B41FA5}">
                      <a16:colId xmlns:a16="http://schemas.microsoft.com/office/drawing/2014/main" val="1189830288"/>
                    </a:ext>
                  </a:extLst>
                </a:gridCol>
                <a:gridCol w="1577340">
                  <a:extLst>
                    <a:ext uri="{9D8B030D-6E8A-4147-A177-3AD203B41FA5}">
                      <a16:colId xmlns:a16="http://schemas.microsoft.com/office/drawing/2014/main" val="3093558559"/>
                    </a:ext>
                  </a:extLst>
                </a:gridCol>
              </a:tblGrid>
              <a:tr h="5365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Car Owner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Shop Owner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Mechanic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Parts Supplier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329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Pay for parts and</a:t>
                      </a:r>
                    </a:p>
                    <a:p>
                      <a:r>
                        <a:rPr lang="en-US" dirty="0" smtClean="0"/>
                        <a:t>services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A, 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273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Determine parts and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services needed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A, R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452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Supply parts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A, 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5274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Install parts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0583797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628650" y="4450396"/>
            <a:ext cx="384188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Table 9-2 Sample RACI chart</a:t>
            </a:r>
          </a:p>
        </p:txBody>
      </p:sp>
      <p:sp>
        <p:nvSpPr>
          <p:cNvPr id="34821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76094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Developing the Resource Management Plan</a:t>
            </a:r>
            <a:br>
              <a:rPr lang="en-US" dirty="0" smtClean="0"/>
            </a:br>
            <a:r>
              <a:rPr lang="en-US" dirty="0" smtClean="0"/>
              <a:t>and Team </a:t>
            </a:r>
            <a:r>
              <a:rPr lang="en-US" dirty="0"/>
              <a:t>Charter </a:t>
            </a:r>
            <a:r>
              <a:rPr lang="en-US" dirty="0" smtClean="0"/>
              <a:t>(6 </a:t>
            </a:r>
            <a:r>
              <a:rPr lang="en-US" dirty="0"/>
              <a:t>of 6)</a:t>
            </a:r>
            <a:endParaRPr lang="en-US" dirty="0" smtClean="0"/>
          </a:p>
        </p:txBody>
      </p:sp>
      <p:pic>
        <p:nvPicPr>
          <p:cNvPr id="2" name="Picture 1" descr="Image displays a histogram for a six-month IT project.&#10;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577" y="1679803"/>
            <a:ext cx="5550846" cy="3794760"/>
          </a:xfrm>
          <a:prstGeom prst="rect">
            <a:avLst/>
          </a:prstGeom>
        </p:spPr>
      </p:pic>
      <p:sp>
        <p:nvSpPr>
          <p:cNvPr id="34821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75420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Activity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Tools that can assist in resource estimating</a:t>
            </a:r>
          </a:p>
          <a:p>
            <a:pPr lvl="1"/>
            <a:r>
              <a:rPr lang="en-US" dirty="0" smtClean="0"/>
              <a:t>Expert judgment</a:t>
            </a:r>
          </a:p>
          <a:p>
            <a:pPr lvl="1"/>
            <a:r>
              <a:rPr lang="en-US" dirty="0" smtClean="0"/>
              <a:t>Various estimating approaches</a:t>
            </a:r>
          </a:p>
          <a:p>
            <a:pPr lvl="1"/>
            <a:r>
              <a:rPr lang="en-US" dirty="0" smtClean="0"/>
              <a:t>Data analysis</a:t>
            </a:r>
          </a:p>
          <a:p>
            <a:pPr lvl="1"/>
            <a:r>
              <a:rPr lang="en-US" dirty="0" smtClean="0"/>
              <a:t>Project management software</a:t>
            </a:r>
          </a:p>
          <a:p>
            <a:pPr lvl="1"/>
            <a:r>
              <a:rPr lang="en-US" dirty="0" smtClean="0"/>
              <a:t>Meetings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4978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498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Acquiring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During the late 1990s, the IT job market became extremely </a:t>
            </a:r>
            <a:r>
              <a:rPr lang="en-US" dirty="0" smtClean="0"/>
              <a:t>competitive</a:t>
            </a:r>
          </a:p>
          <a:p>
            <a:pPr lvl="1"/>
            <a:r>
              <a:rPr lang="en-US" dirty="0"/>
              <a:t>Today, many organizations </a:t>
            </a:r>
            <a:r>
              <a:rPr lang="en-US" dirty="0" smtClean="0"/>
              <a:t>again face </a:t>
            </a:r>
            <a:r>
              <a:rPr lang="en-US" dirty="0"/>
              <a:t>a shortage of IT </a:t>
            </a:r>
            <a:r>
              <a:rPr lang="en-US" dirty="0" smtClean="0"/>
              <a:t>staff</a:t>
            </a:r>
          </a:p>
          <a:p>
            <a:r>
              <a:rPr lang="en-US" dirty="0" smtClean="0"/>
              <a:t>Regardless </a:t>
            </a:r>
            <a:r>
              <a:rPr lang="en-US" dirty="0"/>
              <a:t>of the current job market, </a:t>
            </a:r>
            <a:r>
              <a:rPr lang="en-US" dirty="0" smtClean="0"/>
              <a:t>acquiring qualified </a:t>
            </a:r>
            <a:r>
              <a:rPr lang="en-US" dirty="0"/>
              <a:t>IT professionals is critical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4978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835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Assignment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developing resource requirements, project managers must work with other </a:t>
            </a:r>
            <a:r>
              <a:rPr lang="en-US" dirty="0" smtClean="0"/>
              <a:t>people in </a:t>
            </a:r>
            <a:r>
              <a:rPr lang="en-US" dirty="0"/>
              <a:t>their organizations to assign them to their projects or to acquire additional human </a:t>
            </a:r>
            <a:r>
              <a:rPr lang="en-US" dirty="0" smtClean="0"/>
              <a:t>or physical </a:t>
            </a:r>
            <a:r>
              <a:rPr lang="en-US" dirty="0"/>
              <a:t>resources needed for the </a:t>
            </a:r>
            <a:r>
              <a:rPr lang="en-US" dirty="0" smtClean="0"/>
              <a:t>project</a:t>
            </a:r>
          </a:p>
          <a:p>
            <a:pPr lvl="1"/>
            <a:r>
              <a:rPr lang="en-US" dirty="0"/>
              <a:t>Organizations that do a good job of staff acquisition have good staffing </a:t>
            </a:r>
            <a:r>
              <a:rPr lang="en-US" dirty="0" smtClean="0"/>
              <a:t>plans</a:t>
            </a:r>
          </a:p>
          <a:p>
            <a:pPr lvl="1"/>
            <a:r>
              <a:rPr lang="en-US" dirty="0"/>
              <a:t>It is very important to consider the needs of individuals and the organization </a:t>
            </a:r>
            <a:r>
              <a:rPr lang="en-US" dirty="0" smtClean="0"/>
              <a:t>when making </a:t>
            </a:r>
            <a:r>
              <a:rPr lang="en-US" dirty="0"/>
              <a:t>recruiting and retention decisions</a:t>
            </a:r>
            <a:endParaRPr lang="en-US" dirty="0" smtClean="0"/>
          </a:p>
        </p:txBody>
      </p:sp>
      <p:sp>
        <p:nvSpPr>
          <p:cNvPr id="4608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Best practices can be applied to include the best places for people to work</a:t>
            </a:r>
          </a:p>
          <a:p>
            <a:pPr lvl="1"/>
            <a:r>
              <a:rPr lang="en-US" i="1" dirty="0" smtClean="0"/>
              <a:t>Fortune Magazine </a:t>
            </a:r>
            <a:r>
              <a:rPr lang="en-US" dirty="0" smtClean="0"/>
              <a:t>lists the “100 Best Companies to Work For” in the United States every year, with Google taking the honors for the </a:t>
            </a:r>
            <a:r>
              <a:rPr lang="en-US" dirty="0"/>
              <a:t>eighth time in </a:t>
            </a:r>
            <a:r>
              <a:rPr lang="en-US" dirty="0" smtClean="0"/>
              <a:t>2017</a:t>
            </a:r>
          </a:p>
          <a:p>
            <a:pPr lvl="1"/>
            <a:r>
              <a:rPr lang="en-US" i="1" dirty="0" smtClean="0"/>
              <a:t>Working Mothers </a:t>
            </a:r>
            <a:r>
              <a:rPr lang="en-US" dirty="0" smtClean="0"/>
              <a:t>Magazine lists the best companies in the U.S. for women based on benefits for working families</a:t>
            </a:r>
          </a:p>
          <a:p>
            <a:pPr lvl="1"/>
            <a:r>
              <a:rPr lang="en-US" dirty="0" smtClean="0"/>
              <a:t>The </a:t>
            </a:r>
            <a:r>
              <a:rPr lang="en-US" i="1" dirty="0" smtClean="0"/>
              <a:t>Times online </a:t>
            </a:r>
            <a:r>
              <a:rPr lang="en-US" dirty="0" smtClean="0"/>
              <a:t>provides the Sunday Times list of the </a:t>
            </a:r>
            <a:r>
              <a:rPr lang="en-US" dirty="0"/>
              <a:t>“100 Best Companies to Work </a:t>
            </a:r>
            <a:r>
              <a:rPr lang="en-US" dirty="0" smtClean="0"/>
              <a:t>For,”  a key benchmark against which U.K. companies can judge their performance as employers</a:t>
            </a:r>
          </a:p>
        </p:txBody>
      </p:sp>
      <p:sp>
        <p:nvSpPr>
          <p:cNvPr id="4710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</a:t>
            </a:r>
            <a:r>
              <a:rPr lang="en-US" dirty="0"/>
              <a:t>Loading (1 of </a:t>
            </a:r>
            <a:r>
              <a:rPr lang="en-US" dirty="0" smtClean="0"/>
              <a:t>2)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Resource loading refers to the amount of individual resources an existing schedule requires during specific time periods</a:t>
            </a:r>
          </a:p>
          <a:p>
            <a:pPr lvl="1"/>
            <a:r>
              <a:rPr lang="en-US" dirty="0" smtClean="0"/>
              <a:t>Helps project managers develop a general understanding of the demands a project will make on the organization’s resources and individual people’s schedules</a:t>
            </a:r>
          </a:p>
          <a:p>
            <a:r>
              <a:rPr lang="en-US" dirty="0" smtClean="0"/>
              <a:t>Overallocation means more resources than available are assigned to perform work at a given time</a:t>
            </a:r>
          </a:p>
          <a:p>
            <a:endParaRPr lang="en-US" dirty="0" smtClean="0"/>
          </a:p>
        </p:txBody>
      </p:sp>
      <p:sp>
        <p:nvSpPr>
          <p:cNvPr id="48133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Importance of Resource Management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People determine the success and failure of organizations and projects</a:t>
            </a:r>
          </a:p>
          <a:p>
            <a:pPr lvl="1"/>
            <a:r>
              <a:rPr lang="en-US" dirty="0" smtClean="0"/>
              <a:t>Most project managers </a:t>
            </a:r>
            <a:r>
              <a:rPr lang="en-US" dirty="0"/>
              <a:t>agree that managing human resources effectively is one of the toughest </a:t>
            </a:r>
            <a:r>
              <a:rPr lang="en-US" dirty="0" smtClean="0"/>
              <a:t>challenges they face</a:t>
            </a:r>
          </a:p>
          <a:p>
            <a:pPr lvl="1"/>
            <a:r>
              <a:rPr lang="en-US" dirty="0" smtClean="0"/>
              <a:t>Managing </a:t>
            </a:r>
            <a:r>
              <a:rPr lang="en-US" dirty="0"/>
              <a:t>people is a vital component of project resource management</a:t>
            </a:r>
            <a:endParaRPr lang="en-US" dirty="0" smtClean="0"/>
          </a:p>
        </p:txBody>
      </p:sp>
      <p:sp>
        <p:nvSpPr>
          <p:cNvPr id="11269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</a:t>
            </a:r>
            <a:r>
              <a:rPr lang="en-US" dirty="0"/>
              <a:t>Loading </a:t>
            </a:r>
            <a:r>
              <a:rPr lang="en-US" dirty="0" smtClean="0"/>
              <a:t>(2 </a:t>
            </a:r>
            <a:r>
              <a:rPr lang="en-US" dirty="0"/>
              <a:t>of </a:t>
            </a:r>
            <a:r>
              <a:rPr lang="en-US" dirty="0" smtClean="0"/>
              <a:t>2)</a:t>
            </a:r>
          </a:p>
        </p:txBody>
      </p:sp>
      <p:pic>
        <p:nvPicPr>
          <p:cNvPr id="2" name="Picture 1" descr="Image displays a resource histogram created in Microsoft Project.&#10;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493" y="1524000"/>
            <a:ext cx="5935013" cy="4029015"/>
          </a:xfrm>
          <a:prstGeom prst="rect">
            <a:avLst/>
          </a:prstGeom>
        </p:spPr>
      </p:pic>
      <p:sp>
        <p:nvSpPr>
          <p:cNvPr id="48133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4293830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</a:t>
            </a:r>
            <a:r>
              <a:rPr lang="en-US" dirty="0"/>
              <a:t>Leveling (1 of </a:t>
            </a:r>
            <a:r>
              <a:rPr lang="en-US" dirty="0" smtClean="0"/>
              <a:t>2)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Resource leveling is a technique for resolving resource conflicts by delaying tasks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ain purpose is to create a smoother distribution of resource usage</a:t>
            </a:r>
          </a:p>
          <a:p>
            <a:r>
              <a:rPr lang="en-US" dirty="0"/>
              <a:t>Benefits of resource leveling</a:t>
            </a:r>
          </a:p>
          <a:p>
            <a:pPr lvl="1"/>
            <a:r>
              <a:rPr lang="en-US" dirty="0"/>
              <a:t>When resources are used on a more constant basis, they require less management</a:t>
            </a:r>
          </a:p>
          <a:p>
            <a:pPr lvl="1"/>
            <a:r>
              <a:rPr lang="en-US" dirty="0" smtClean="0"/>
              <a:t>May </a:t>
            </a:r>
            <a:r>
              <a:rPr lang="en-US" dirty="0"/>
              <a:t>enable project managers to use a just-in-time inventory type of policy for using subcontractors or other expensive resources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esults </a:t>
            </a:r>
            <a:r>
              <a:rPr lang="en-US" dirty="0"/>
              <a:t>in fewer problems for project personnel and accounting department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ften </a:t>
            </a:r>
            <a:r>
              <a:rPr lang="en-US" dirty="0"/>
              <a:t>improves morale</a:t>
            </a:r>
          </a:p>
          <a:p>
            <a:pPr lvl="1"/>
            <a:endParaRPr lang="en-US" dirty="0" smtClean="0"/>
          </a:p>
        </p:txBody>
      </p:sp>
      <p:sp>
        <p:nvSpPr>
          <p:cNvPr id="50181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</a:t>
            </a:r>
            <a:r>
              <a:rPr lang="en-US" dirty="0"/>
              <a:t>Leveling </a:t>
            </a:r>
            <a:r>
              <a:rPr lang="en-US" dirty="0" smtClean="0"/>
              <a:t>(2 </a:t>
            </a:r>
            <a:r>
              <a:rPr lang="en-US" dirty="0"/>
              <a:t>of </a:t>
            </a:r>
            <a:r>
              <a:rPr lang="en-US" dirty="0" smtClean="0"/>
              <a:t>2)</a:t>
            </a:r>
          </a:p>
        </p:txBody>
      </p:sp>
      <p:pic>
        <p:nvPicPr>
          <p:cNvPr id="2" name="Picture 1" descr="Image illustrates an example of resource leveling.&#10;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447800"/>
            <a:ext cx="5144757" cy="4466844"/>
          </a:xfrm>
          <a:prstGeom prst="rect">
            <a:avLst/>
          </a:prstGeom>
        </p:spPr>
      </p:pic>
      <p:sp>
        <p:nvSpPr>
          <p:cNvPr id="50181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66450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Developing the Project </a:t>
            </a:r>
            <a:r>
              <a:rPr lang="en-US" dirty="0"/>
              <a:t>Team (1 of 2)</a:t>
            </a:r>
            <a:endParaRPr lang="en-US" dirty="0" smtClean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main goal of team development is to help people work together more effectively to improve project performance </a:t>
            </a:r>
          </a:p>
          <a:p>
            <a:pPr lvl="1"/>
            <a:r>
              <a:rPr lang="en-US" dirty="0" smtClean="0"/>
              <a:t>It takes teamwork to successfully complete most projects</a:t>
            </a:r>
          </a:p>
          <a:p>
            <a:r>
              <a:rPr lang="en-US" dirty="0"/>
              <a:t>Tuckman model describes five stages </a:t>
            </a:r>
            <a:r>
              <a:rPr lang="en-US" dirty="0" smtClean="0"/>
              <a:t>of team development</a:t>
            </a:r>
            <a:endParaRPr lang="en-US" dirty="0"/>
          </a:p>
          <a:p>
            <a:pPr lvl="1"/>
            <a:r>
              <a:rPr lang="en-US" dirty="0"/>
              <a:t>Forming</a:t>
            </a:r>
          </a:p>
          <a:p>
            <a:pPr lvl="1"/>
            <a:r>
              <a:rPr lang="en-US" dirty="0"/>
              <a:t>Storming</a:t>
            </a:r>
          </a:p>
          <a:p>
            <a:pPr lvl="1"/>
            <a:r>
              <a:rPr lang="en-US" dirty="0"/>
              <a:t>Norming</a:t>
            </a:r>
          </a:p>
          <a:p>
            <a:pPr lvl="1"/>
            <a:r>
              <a:rPr lang="en-US" dirty="0"/>
              <a:t>Performing</a:t>
            </a:r>
          </a:p>
          <a:p>
            <a:pPr lvl="1"/>
            <a:r>
              <a:rPr lang="en-US" dirty="0"/>
              <a:t>Adjourning</a:t>
            </a:r>
          </a:p>
          <a:p>
            <a:pPr lvl="1"/>
            <a:endParaRPr lang="en-US" dirty="0" smtClean="0"/>
          </a:p>
        </p:txBody>
      </p:sp>
      <p:sp>
        <p:nvSpPr>
          <p:cNvPr id="53253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the Project </a:t>
            </a:r>
            <a:r>
              <a:rPr lang="en-US" dirty="0" smtClean="0"/>
              <a:t>Team (2 </a:t>
            </a:r>
            <a:r>
              <a:rPr lang="en-US" dirty="0"/>
              <a:t>of 2)</a:t>
            </a:r>
            <a:endParaRPr lang="en-US" dirty="0" smtClean="0"/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Training </a:t>
            </a:r>
          </a:p>
          <a:p>
            <a:pPr lvl="1"/>
            <a:r>
              <a:rPr lang="en-US" dirty="0" smtClean="0"/>
              <a:t>Project </a:t>
            </a:r>
            <a:r>
              <a:rPr lang="en-US" dirty="0"/>
              <a:t>managers often recommend that people take specific training courses to </a:t>
            </a:r>
            <a:r>
              <a:rPr lang="en-US" dirty="0" smtClean="0"/>
              <a:t>improve individual </a:t>
            </a:r>
            <a:r>
              <a:rPr lang="en-US" dirty="0"/>
              <a:t>and team development</a:t>
            </a:r>
          </a:p>
          <a:p>
            <a:r>
              <a:rPr lang="en-US" dirty="0" smtClean="0"/>
              <a:t>Team-building activities </a:t>
            </a:r>
          </a:p>
          <a:p>
            <a:pPr lvl="1"/>
            <a:r>
              <a:rPr lang="en-US" dirty="0" smtClean="0"/>
              <a:t>Physical challenges</a:t>
            </a:r>
          </a:p>
          <a:p>
            <a:pPr lvl="1"/>
            <a:r>
              <a:rPr lang="en-US" dirty="0" smtClean="0"/>
              <a:t>Psychological preference indicator tools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5301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Meyers-Briggs Type Indicator 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Popular tool for determining personality preferences and helping teammates understand each other </a:t>
            </a:r>
          </a:p>
          <a:p>
            <a:r>
              <a:rPr lang="en-US" dirty="0" smtClean="0"/>
              <a:t>Four dimensions </a:t>
            </a:r>
          </a:p>
          <a:p>
            <a:pPr lvl="1"/>
            <a:r>
              <a:rPr lang="en-US" dirty="0" smtClean="0"/>
              <a:t>Extrovert/Introvert (E/I)</a:t>
            </a:r>
          </a:p>
          <a:p>
            <a:pPr lvl="1"/>
            <a:r>
              <a:rPr lang="en-US" dirty="0" smtClean="0"/>
              <a:t>Sensation/Intuition (S/N)</a:t>
            </a:r>
          </a:p>
          <a:p>
            <a:pPr lvl="1"/>
            <a:r>
              <a:rPr lang="en-US" dirty="0" smtClean="0"/>
              <a:t>Thinking/Feeling (T/F)</a:t>
            </a:r>
          </a:p>
          <a:p>
            <a:pPr lvl="1"/>
            <a:r>
              <a:rPr lang="en-US" dirty="0" smtClean="0"/>
              <a:t>Judgment/Perception (J/P)</a:t>
            </a:r>
          </a:p>
          <a:p>
            <a:r>
              <a:rPr lang="en-US" dirty="0" smtClean="0"/>
              <a:t>Intuitive/Thinking </a:t>
            </a:r>
            <a:r>
              <a:rPr lang="en-US" dirty="0"/>
              <a:t>types </a:t>
            </a:r>
            <a:r>
              <a:rPr lang="en-US" dirty="0" smtClean="0"/>
              <a:t>(i.e., NTs or rationals) are attracted to technology fields</a:t>
            </a:r>
          </a:p>
        </p:txBody>
      </p:sp>
      <p:sp>
        <p:nvSpPr>
          <p:cNvPr id="56325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Social Styles Profile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3409950" cy="4351338"/>
          </a:xfrm>
        </p:spPr>
        <p:txBody>
          <a:bodyPr/>
          <a:lstStyle/>
          <a:p>
            <a:r>
              <a:rPr lang="en-US" dirty="0" smtClean="0"/>
              <a:t>People are perceived as behaving primarily in one of four zones, based on their assertiveness and responsiveness</a:t>
            </a:r>
          </a:p>
          <a:p>
            <a:pPr lvl="1"/>
            <a:r>
              <a:rPr lang="en-US" dirty="0" smtClean="0"/>
              <a:t>Drivers</a:t>
            </a:r>
          </a:p>
          <a:p>
            <a:pPr lvl="1"/>
            <a:r>
              <a:rPr lang="en-US" dirty="0" smtClean="0"/>
              <a:t>Expressives</a:t>
            </a:r>
          </a:p>
          <a:p>
            <a:pPr lvl="1"/>
            <a:r>
              <a:rPr lang="en-US" dirty="0" smtClean="0"/>
              <a:t>Analyticals</a:t>
            </a:r>
          </a:p>
          <a:p>
            <a:pPr lvl="1"/>
            <a:r>
              <a:rPr lang="en-US" dirty="0" smtClean="0"/>
              <a:t>Amiables</a:t>
            </a:r>
          </a:p>
        </p:txBody>
      </p:sp>
      <p:pic>
        <p:nvPicPr>
          <p:cNvPr id="3" name="Picture 2" descr="Image illustrates the relationship between social styles and determinants.&#10;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3594" y="1690689"/>
            <a:ext cx="3491756" cy="3693432"/>
          </a:xfrm>
          <a:prstGeom prst="rect">
            <a:avLst/>
          </a:prstGeom>
        </p:spPr>
      </p:pic>
      <p:sp>
        <p:nvSpPr>
          <p:cNvPr id="57349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 Profile</a:t>
            </a:r>
          </a:p>
        </p:txBody>
      </p:sp>
      <p:sp>
        <p:nvSpPr>
          <p:cNvPr id="59395" name="Content Placeholder 4"/>
          <p:cNvSpPr>
            <a:spLocks noGrp="1"/>
          </p:cNvSpPr>
          <p:nvPr>
            <p:ph idx="1"/>
          </p:nvPr>
        </p:nvSpPr>
        <p:spPr>
          <a:xfrm>
            <a:off x="628650" y="1825625"/>
            <a:ext cx="2724150" cy="4351338"/>
          </a:xfrm>
        </p:spPr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our-dimensional model of normal behavior</a:t>
            </a:r>
          </a:p>
          <a:p>
            <a:pPr lvl="1"/>
            <a:r>
              <a:rPr lang="en-US" dirty="0" smtClean="0"/>
              <a:t>Dominance</a:t>
            </a:r>
          </a:p>
          <a:p>
            <a:pPr lvl="1"/>
            <a:r>
              <a:rPr lang="en-US" dirty="0" smtClean="0"/>
              <a:t>Influence</a:t>
            </a:r>
          </a:p>
          <a:p>
            <a:pPr lvl="1"/>
            <a:r>
              <a:rPr lang="en-US" dirty="0" smtClean="0"/>
              <a:t>Steadiness</a:t>
            </a:r>
          </a:p>
          <a:p>
            <a:pPr lvl="1"/>
            <a:r>
              <a:rPr lang="en-US" dirty="0" smtClean="0"/>
              <a:t>Compliance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3" name="Picture 2" descr="Image illustrates the four dimensions of the DISC Profile model.&#10;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1694318"/>
            <a:ext cx="4291584" cy="2825496"/>
          </a:xfrm>
          <a:prstGeom prst="rect">
            <a:avLst/>
          </a:prstGeom>
        </p:spPr>
      </p:pic>
      <p:sp>
        <p:nvSpPr>
          <p:cNvPr id="5939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Reward and Recognition Systems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Team-based reward and recognition systems can promote teamwork</a:t>
            </a:r>
          </a:p>
          <a:p>
            <a:pPr lvl="1"/>
            <a:r>
              <a:rPr lang="en-US" dirty="0" smtClean="0"/>
              <a:t>Focus on rewarding teams for achieving specific goals</a:t>
            </a:r>
          </a:p>
          <a:p>
            <a:pPr lvl="2"/>
            <a:r>
              <a:rPr lang="en-US" dirty="0"/>
              <a:t>If management rewards teamwork, they will promote </a:t>
            </a:r>
            <a:r>
              <a:rPr lang="en-US" dirty="0" smtClean="0"/>
              <a:t>or reinforce </a:t>
            </a:r>
            <a:r>
              <a:rPr lang="en-US" dirty="0"/>
              <a:t>the philosophy that people work more effectively in </a:t>
            </a:r>
            <a:r>
              <a:rPr lang="en-US" dirty="0" smtClean="0"/>
              <a:t>teams</a:t>
            </a:r>
          </a:p>
          <a:p>
            <a:r>
              <a:rPr lang="en-US" dirty="0"/>
              <a:t>Project managers must continually assess their team’s </a:t>
            </a:r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When </a:t>
            </a:r>
            <a:r>
              <a:rPr lang="en-US" dirty="0"/>
              <a:t>they </a:t>
            </a:r>
            <a:r>
              <a:rPr lang="en-US" dirty="0" smtClean="0"/>
              <a:t>find areas </a:t>
            </a:r>
            <a:r>
              <a:rPr lang="en-US" dirty="0"/>
              <a:t>in which individuals or the entire team can improve, it’s their job to find the </a:t>
            </a:r>
            <a:r>
              <a:rPr lang="en-US" dirty="0" smtClean="0"/>
              <a:t>best way </a:t>
            </a:r>
            <a:r>
              <a:rPr lang="en-US" dirty="0"/>
              <a:t>to develop their people and improve performance</a:t>
            </a:r>
            <a:endParaRPr lang="en-US" dirty="0" smtClean="0"/>
          </a:p>
        </p:txBody>
      </p:sp>
      <p:sp>
        <p:nvSpPr>
          <p:cNvPr id="61445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the Project Team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managers must lead their teams in performing various project activities</a:t>
            </a:r>
          </a:p>
          <a:p>
            <a:r>
              <a:rPr lang="en-US" dirty="0" smtClean="0"/>
              <a:t>After assessing team performance and related information, the project manager must make several decisions </a:t>
            </a:r>
          </a:p>
          <a:p>
            <a:pPr lvl="1"/>
            <a:r>
              <a:rPr lang="en-US" dirty="0" smtClean="0"/>
              <a:t>Changes to  be requested </a:t>
            </a:r>
          </a:p>
          <a:p>
            <a:pPr lvl="1"/>
            <a:r>
              <a:rPr lang="en-US" dirty="0" smtClean="0"/>
              <a:t>Corrective or preventive actions </a:t>
            </a:r>
          </a:p>
          <a:p>
            <a:pPr lvl="1"/>
            <a:r>
              <a:rPr lang="en-US" dirty="0" smtClean="0"/>
              <a:t>Updates needed</a:t>
            </a:r>
          </a:p>
        </p:txBody>
      </p:sp>
      <p:sp>
        <p:nvSpPr>
          <p:cNvPr id="62469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Global IT Workforce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Although there have been ups and downs in the IT labor market, there will always be a need for good IT workers</a:t>
            </a:r>
          </a:p>
          <a:p>
            <a:pPr lvl="1"/>
            <a:r>
              <a:rPr lang="en-US" dirty="0" smtClean="0"/>
              <a:t>By June of 2017, there were almost 4.3 billion mobile-broadband subscriptions</a:t>
            </a:r>
          </a:p>
          <a:p>
            <a:pPr lvl="1"/>
            <a:r>
              <a:rPr lang="en-US" dirty="0" smtClean="0"/>
              <a:t>By 2020, ICT spending is projected to grow to nearly $5.5 trillion</a:t>
            </a:r>
          </a:p>
          <a:p>
            <a:pPr lvl="1"/>
            <a:r>
              <a:rPr lang="en-US" dirty="0"/>
              <a:t>J</a:t>
            </a:r>
            <a:r>
              <a:rPr lang="en-US" dirty="0" smtClean="0"/>
              <a:t>obs </a:t>
            </a:r>
            <a:r>
              <a:rPr lang="en-US" dirty="0"/>
              <a:t>available to IT professionals </a:t>
            </a:r>
            <a:r>
              <a:rPr lang="en-US" dirty="0" smtClean="0"/>
              <a:t>are </a:t>
            </a:r>
            <a:r>
              <a:rPr lang="en-US" dirty="0"/>
              <a:t>expected to increase </a:t>
            </a:r>
            <a:r>
              <a:rPr lang="en-US" dirty="0" smtClean="0"/>
              <a:t>by 12 </a:t>
            </a:r>
            <a:r>
              <a:rPr lang="en-US" dirty="0"/>
              <a:t>percent by 2024</a:t>
            </a:r>
          </a:p>
          <a:p>
            <a:pPr lvl="1"/>
            <a:r>
              <a:rPr lang="en-US" dirty="0" smtClean="0"/>
              <a:t>Project management is number three on Computerworld’s hottest tech list </a:t>
            </a:r>
          </a:p>
        </p:txBody>
      </p:sp>
      <p:sp>
        <p:nvSpPr>
          <p:cNvPr id="1229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65126"/>
            <a:ext cx="8534400" cy="1325563"/>
          </a:xfrm>
        </p:spPr>
        <p:txBody>
          <a:bodyPr/>
          <a:lstStyle/>
          <a:p>
            <a:r>
              <a:rPr lang="en-US" dirty="0" smtClean="0"/>
              <a:t>Tools and Techniques for Managing Project Teams (</a:t>
            </a:r>
            <a:r>
              <a:rPr lang="en-US" dirty="0"/>
              <a:t>1 of </a:t>
            </a:r>
            <a:r>
              <a:rPr lang="en-US" dirty="0" smtClean="0"/>
              <a:t>4) 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Several tools and techniques are available to assist in managing project </a:t>
            </a:r>
            <a:r>
              <a:rPr lang="en-US" dirty="0" smtClean="0"/>
              <a:t>teams</a:t>
            </a:r>
          </a:p>
          <a:p>
            <a:pPr lvl="1"/>
            <a:r>
              <a:rPr lang="en-US" dirty="0" smtClean="0"/>
              <a:t>Interpersonal and team skills</a:t>
            </a:r>
            <a:endParaRPr lang="en-US" dirty="0"/>
          </a:p>
          <a:p>
            <a:pPr lvl="1"/>
            <a:r>
              <a:rPr lang="en-US" dirty="0" smtClean="0"/>
              <a:t>Project </a:t>
            </a:r>
            <a:r>
              <a:rPr lang="en-US" dirty="0"/>
              <a:t>management information </a:t>
            </a:r>
            <a:r>
              <a:rPr lang="en-US" dirty="0" smtClean="0"/>
              <a:t>systems</a:t>
            </a:r>
          </a:p>
          <a:p>
            <a:pPr lvl="1"/>
            <a:r>
              <a:rPr lang="en-US" dirty="0" smtClean="0"/>
              <a:t>Conflict management</a:t>
            </a:r>
            <a:endParaRPr lang="en-US" dirty="0"/>
          </a:p>
        </p:txBody>
      </p:sp>
      <p:sp>
        <p:nvSpPr>
          <p:cNvPr id="63493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65126"/>
            <a:ext cx="8534400" cy="1325563"/>
          </a:xfrm>
        </p:spPr>
        <p:txBody>
          <a:bodyPr/>
          <a:lstStyle/>
          <a:p>
            <a:r>
              <a:rPr lang="en-US" dirty="0"/>
              <a:t>Tools and Techniques for Managing Project </a:t>
            </a:r>
            <a:r>
              <a:rPr lang="en-US" dirty="0" smtClean="0"/>
              <a:t>Teams (2 of 4)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Conflict </a:t>
            </a:r>
            <a:r>
              <a:rPr lang="en-US" dirty="0" smtClean="0"/>
              <a:t>handling modes</a:t>
            </a:r>
          </a:p>
          <a:p>
            <a:pPr lvl="1"/>
            <a:r>
              <a:rPr lang="en-US" dirty="0" smtClean="0"/>
              <a:t>Confrontation: directly face a conflict using a problem-solving approach</a:t>
            </a:r>
          </a:p>
          <a:p>
            <a:pPr lvl="1"/>
            <a:r>
              <a:rPr lang="en-US" dirty="0" smtClean="0"/>
              <a:t>Compromise: use a give-and-take approach</a:t>
            </a:r>
          </a:p>
          <a:p>
            <a:pPr lvl="1"/>
            <a:r>
              <a:rPr lang="en-US" dirty="0" smtClean="0"/>
              <a:t>Smoothing: de-emphasize areas of difference and emphasize areas of agreement</a:t>
            </a:r>
          </a:p>
          <a:p>
            <a:pPr lvl="1"/>
            <a:r>
              <a:rPr lang="en-US" dirty="0" smtClean="0"/>
              <a:t>Forcing: win-lose approach</a:t>
            </a:r>
          </a:p>
          <a:p>
            <a:pPr lvl="1"/>
            <a:r>
              <a:rPr lang="en-US" dirty="0" smtClean="0"/>
              <a:t>Withdrawal: retreat or withdraw from an actual or potential disagreement</a:t>
            </a:r>
          </a:p>
          <a:p>
            <a:pPr lvl="1"/>
            <a:r>
              <a:rPr lang="en-US" dirty="0" smtClean="0"/>
              <a:t>Collaborating: decision makers incorporate different  viewpoints and insights to develop consensus and commitment  </a:t>
            </a:r>
          </a:p>
          <a:p>
            <a:pPr lvl="1"/>
            <a:endParaRPr lang="en-US" dirty="0" smtClean="0"/>
          </a:p>
        </p:txBody>
      </p:sp>
      <p:sp>
        <p:nvSpPr>
          <p:cNvPr id="36869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64405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65126"/>
            <a:ext cx="8610600" cy="1325563"/>
          </a:xfrm>
        </p:spPr>
        <p:txBody>
          <a:bodyPr/>
          <a:lstStyle/>
          <a:p>
            <a:r>
              <a:rPr lang="en-US" dirty="0" smtClean="0"/>
              <a:t>Tools and Techniques for Managing Project Teams (3 of 4)</a:t>
            </a:r>
          </a:p>
        </p:txBody>
      </p:sp>
      <p:pic>
        <p:nvPicPr>
          <p:cNvPr id="2" name="Picture 1" descr="Image illustrates strategies for handling conflicts according to relationship and task importance. &#10;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690689"/>
            <a:ext cx="5473893" cy="3983736"/>
          </a:xfrm>
          <a:prstGeom prst="rect">
            <a:avLst/>
          </a:prstGeom>
        </p:spPr>
      </p:pic>
      <p:sp>
        <p:nvSpPr>
          <p:cNvPr id="36869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428252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65126"/>
            <a:ext cx="8686800" cy="1325563"/>
          </a:xfrm>
        </p:spPr>
        <p:txBody>
          <a:bodyPr/>
          <a:lstStyle/>
          <a:p>
            <a:r>
              <a:rPr lang="en-US" dirty="0"/>
              <a:t>Tools and Techniques for Managing Project </a:t>
            </a:r>
            <a:r>
              <a:rPr lang="en-US" dirty="0" smtClean="0"/>
              <a:t>Teams (4 of 4)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Conflict </a:t>
            </a:r>
            <a:r>
              <a:rPr lang="en-US" dirty="0" smtClean="0"/>
              <a:t>can be good</a:t>
            </a:r>
          </a:p>
          <a:p>
            <a:pPr lvl="1"/>
            <a:r>
              <a:rPr lang="en-US" dirty="0" smtClean="0"/>
              <a:t>Conflict often produces important results, such as new ideas, better alternatives, and motivation to work harder and more collaboratively</a:t>
            </a:r>
          </a:p>
          <a:p>
            <a:pPr lvl="1"/>
            <a:r>
              <a:rPr lang="en-US" dirty="0" smtClean="0"/>
              <a:t>Groupthink: conformance to the values or ethical standards of a group; can develop if there are no conflicting viewpoints</a:t>
            </a:r>
          </a:p>
          <a:p>
            <a:pPr lvl="1"/>
            <a:r>
              <a:rPr lang="en-US" dirty="0" smtClean="0"/>
              <a:t>Research suggests that task-related conflict often improves team performance, but emotional conflict often depresses team performance</a:t>
            </a:r>
          </a:p>
        </p:txBody>
      </p:sp>
      <p:sp>
        <p:nvSpPr>
          <p:cNvPr id="37893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33299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Advice on Managing </a:t>
            </a:r>
            <a:r>
              <a:rPr lang="en-US" dirty="0" smtClean="0"/>
              <a:t>Teams (1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ive dysfunctions of teams </a:t>
            </a:r>
            <a:endParaRPr lang="en-US" dirty="0"/>
          </a:p>
          <a:p>
            <a:pPr lvl="1"/>
            <a:r>
              <a:rPr lang="en-US" dirty="0" smtClean="0"/>
              <a:t>Absence of trust</a:t>
            </a:r>
          </a:p>
          <a:p>
            <a:pPr lvl="1"/>
            <a:r>
              <a:rPr lang="en-US" dirty="0" smtClean="0"/>
              <a:t>Fear of conflict</a:t>
            </a:r>
          </a:p>
          <a:p>
            <a:pPr lvl="1"/>
            <a:r>
              <a:rPr lang="en-US" dirty="0" smtClean="0"/>
              <a:t>Lack of commitment</a:t>
            </a:r>
          </a:p>
          <a:p>
            <a:pPr lvl="1"/>
            <a:r>
              <a:rPr lang="en-US" dirty="0" smtClean="0"/>
              <a:t>Avoidance of accountability</a:t>
            </a:r>
          </a:p>
          <a:p>
            <a:pPr lvl="1"/>
            <a:r>
              <a:rPr lang="en-US" dirty="0" smtClean="0"/>
              <a:t>Inattention to results</a:t>
            </a:r>
          </a:p>
          <a:p>
            <a:endParaRPr lang="en-US" dirty="0"/>
          </a:p>
        </p:txBody>
      </p:sp>
      <p:sp>
        <p:nvSpPr>
          <p:cNvPr id="6554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Advice on Managing </a:t>
            </a:r>
            <a:r>
              <a:rPr lang="en-US" dirty="0" smtClean="0"/>
              <a:t>Teams (2 of 2)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 </a:t>
            </a:r>
            <a:r>
              <a:rPr lang="en-US" dirty="0" smtClean="0"/>
              <a:t>advice </a:t>
            </a:r>
          </a:p>
          <a:p>
            <a:pPr lvl="1"/>
            <a:r>
              <a:rPr lang="en-US" dirty="0" smtClean="0"/>
              <a:t>Be patient and kind with your team</a:t>
            </a:r>
          </a:p>
          <a:p>
            <a:pPr lvl="1"/>
            <a:r>
              <a:rPr lang="en-US" dirty="0" smtClean="0"/>
              <a:t>Fix the problem instead of blaming people </a:t>
            </a:r>
          </a:p>
          <a:p>
            <a:pPr lvl="1"/>
            <a:r>
              <a:rPr lang="en-US" dirty="0" smtClean="0"/>
              <a:t>Establish regular, effective meetings</a:t>
            </a:r>
          </a:p>
          <a:p>
            <a:pPr lvl="1"/>
            <a:r>
              <a:rPr lang="en-US" dirty="0" smtClean="0"/>
              <a:t>Allow time for teams to go through the basic team-building stages </a:t>
            </a:r>
          </a:p>
          <a:p>
            <a:pPr lvl="1"/>
            <a:r>
              <a:rPr lang="en-US" dirty="0" smtClean="0"/>
              <a:t>Limit the size of work teams to three to seven members</a:t>
            </a:r>
          </a:p>
          <a:p>
            <a:pPr lvl="1"/>
            <a:r>
              <a:rPr lang="en-US" dirty="0"/>
              <a:t>Plan some social activities to help project team members and other stakeholders get to know each other better </a:t>
            </a:r>
          </a:p>
          <a:p>
            <a:pPr lvl="1"/>
            <a:r>
              <a:rPr lang="en-US" dirty="0"/>
              <a:t>Stress team identity</a:t>
            </a:r>
          </a:p>
          <a:p>
            <a:pPr lvl="1"/>
            <a:r>
              <a:rPr lang="en-US" dirty="0"/>
              <a:t>Nurture team members and encourage them to help each </a:t>
            </a:r>
            <a:r>
              <a:rPr lang="en-US" dirty="0" smtClean="0"/>
              <a:t>other</a:t>
            </a:r>
          </a:p>
          <a:p>
            <a:pPr lvl="1"/>
            <a:r>
              <a:rPr lang="en-US" dirty="0"/>
              <a:t>Acknowledge individual and group accomplishments</a:t>
            </a:r>
          </a:p>
          <a:p>
            <a:pPr lvl="1"/>
            <a:r>
              <a:rPr lang="en-US" dirty="0"/>
              <a:t>Take additional actions to work with virtual team members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6451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Ensuring physical </a:t>
            </a:r>
            <a:r>
              <a:rPr lang="en-US" dirty="0"/>
              <a:t>resources assigned to the </a:t>
            </a:r>
            <a:r>
              <a:rPr lang="en-US" dirty="0" smtClean="0"/>
              <a:t>project are </a:t>
            </a:r>
            <a:r>
              <a:rPr lang="en-US" dirty="0"/>
              <a:t>available as </a:t>
            </a:r>
            <a:r>
              <a:rPr lang="en-US" dirty="0" smtClean="0"/>
              <a:t>planned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lso </a:t>
            </a:r>
            <a:r>
              <a:rPr lang="en-US" dirty="0"/>
              <a:t>involves monitoring the planned versus actual </a:t>
            </a:r>
            <a:r>
              <a:rPr lang="en-US" dirty="0" smtClean="0"/>
              <a:t>resources utilization </a:t>
            </a:r>
            <a:r>
              <a:rPr lang="en-US" dirty="0"/>
              <a:t>and taking corrective actions as needed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4978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718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Software to Assist in Resource Management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can help in producing a simple </a:t>
            </a:r>
            <a:r>
              <a:rPr lang="en-US" dirty="0"/>
              <a:t>responsibility assignment matrix </a:t>
            </a:r>
            <a:r>
              <a:rPr lang="en-US" dirty="0" smtClean="0"/>
              <a:t>or resource histograms </a:t>
            </a:r>
          </a:p>
          <a:p>
            <a:r>
              <a:rPr lang="en-US" dirty="0"/>
              <a:t>S</a:t>
            </a:r>
            <a:r>
              <a:rPr lang="en-US" dirty="0" smtClean="0"/>
              <a:t>oftware includes several features related to human resource management </a:t>
            </a:r>
          </a:p>
          <a:p>
            <a:pPr lvl="1"/>
            <a:r>
              <a:rPr lang="en-US" dirty="0" smtClean="0"/>
              <a:t>Assigning and tracking resources</a:t>
            </a:r>
          </a:p>
          <a:p>
            <a:pPr lvl="1"/>
            <a:r>
              <a:rPr lang="en-US" dirty="0" smtClean="0"/>
              <a:t>Leveling resources</a:t>
            </a:r>
          </a:p>
          <a:p>
            <a:pPr lvl="1"/>
            <a:r>
              <a:rPr lang="en-US" dirty="0" smtClean="0"/>
              <a:t>Resource usage reports</a:t>
            </a:r>
          </a:p>
          <a:p>
            <a:pPr lvl="1"/>
            <a:r>
              <a:rPr lang="en-US" dirty="0" smtClean="0"/>
              <a:t>Overallocated resource reports</a:t>
            </a:r>
          </a:p>
          <a:p>
            <a:pPr lvl="1"/>
            <a:r>
              <a:rPr lang="en-US" dirty="0" smtClean="0"/>
              <a:t>To-do lists</a:t>
            </a:r>
          </a:p>
        </p:txBody>
      </p:sp>
      <p:sp>
        <p:nvSpPr>
          <p:cNvPr id="67589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Considerations for Agile/Adaptive Environments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Teams are important on all types of projects, as is collaboration, problem solving, </a:t>
            </a:r>
            <a:r>
              <a:rPr lang="en-US" dirty="0" smtClean="0"/>
              <a:t>and knowledge sharing</a:t>
            </a:r>
          </a:p>
          <a:p>
            <a:pPr lvl="1"/>
            <a:r>
              <a:rPr lang="en-US" dirty="0" smtClean="0"/>
              <a:t>On </a:t>
            </a:r>
            <a:r>
              <a:rPr lang="en-US" dirty="0"/>
              <a:t>agile </a:t>
            </a:r>
            <a:r>
              <a:rPr lang="en-US" dirty="0" smtClean="0"/>
              <a:t>projects, </a:t>
            </a:r>
            <a:r>
              <a:rPr lang="en-US" dirty="0"/>
              <a:t>team members are usually fully </a:t>
            </a:r>
            <a:r>
              <a:rPr lang="en-US" dirty="0" smtClean="0"/>
              <a:t>dedicated to </a:t>
            </a:r>
            <a:r>
              <a:rPr lang="en-US" dirty="0"/>
              <a:t>a single </a:t>
            </a:r>
            <a:r>
              <a:rPr lang="en-US" dirty="0" smtClean="0"/>
              <a:t>team</a:t>
            </a:r>
          </a:p>
          <a:p>
            <a:pPr lvl="2"/>
            <a:r>
              <a:rPr lang="en-US" dirty="0" smtClean="0"/>
              <a:t>Relationships </a:t>
            </a:r>
            <a:r>
              <a:rPr lang="en-US" dirty="0"/>
              <a:t>are based on trust, and collaboration is </a:t>
            </a:r>
            <a:r>
              <a:rPr lang="en-US" dirty="0" smtClean="0"/>
              <a:t>continuously improved </a:t>
            </a:r>
            <a:r>
              <a:rPr lang="en-US" dirty="0"/>
              <a:t>using regular feedback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4978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640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Summary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resource management includes the processes required to make the most effective use of the people involved with a project</a:t>
            </a:r>
          </a:p>
          <a:p>
            <a:pPr lvl="1"/>
            <a:r>
              <a:rPr lang="en-US" dirty="0" smtClean="0"/>
              <a:t>Planning resources</a:t>
            </a:r>
          </a:p>
          <a:p>
            <a:pPr lvl="1"/>
            <a:r>
              <a:rPr lang="en-US" dirty="0" smtClean="0"/>
              <a:t>Estimating </a:t>
            </a:r>
            <a:r>
              <a:rPr lang="en-US" dirty="0"/>
              <a:t>activity </a:t>
            </a:r>
            <a:r>
              <a:rPr lang="en-US" dirty="0" smtClean="0"/>
              <a:t>resources</a:t>
            </a:r>
          </a:p>
          <a:p>
            <a:pPr lvl="1"/>
            <a:r>
              <a:rPr lang="en-US" dirty="0" smtClean="0"/>
              <a:t>Acquiring </a:t>
            </a:r>
            <a:r>
              <a:rPr lang="en-US" dirty="0"/>
              <a:t>resources</a:t>
            </a:r>
            <a:endParaRPr lang="en-US" dirty="0" smtClean="0"/>
          </a:p>
          <a:p>
            <a:pPr lvl="1"/>
            <a:r>
              <a:rPr lang="en-US" dirty="0" smtClean="0"/>
              <a:t>Developing the team</a:t>
            </a:r>
          </a:p>
          <a:p>
            <a:pPr lvl="1"/>
            <a:r>
              <a:rPr lang="en-US" dirty="0" smtClean="0"/>
              <a:t>Managing the team</a:t>
            </a:r>
          </a:p>
          <a:p>
            <a:pPr lvl="1"/>
            <a:r>
              <a:rPr lang="en-US" dirty="0" smtClean="0"/>
              <a:t>Controlling resources</a:t>
            </a:r>
          </a:p>
        </p:txBody>
      </p:sp>
      <p:sp>
        <p:nvSpPr>
          <p:cNvPr id="6963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Implications for the Future of IT Human Resource Management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Proactive organizations are </a:t>
            </a:r>
            <a:r>
              <a:rPr lang="en-US" dirty="0"/>
              <a:t>addressing human resource </a:t>
            </a:r>
            <a:r>
              <a:rPr lang="en-US" dirty="0" smtClean="0"/>
              <a:t>needs</a:t>
            </a:r>
          </a:p>
          <a:p>
            <a:pPr lvl="1"/>
            <a:r>
              <a:rPr lang="en-US" dirty="0" smtClean="0"/>
              <a:t>Improving benefits</a:t>
            </a:r>
          </a:p>
          <a:p>
            <a:pPr lvl="1"/>
            <a:r>
              <a:rPr lang="en-US" dirty="0" smtClean="0"/>
              <a:t>Redefining work hours and incentives</a:t>
            </a:r>
          </a:p>
          <a:p>
            <a:pPr lvl="1"/>
            <a:r>
              <a:rPr lang="en-US" dirty="0" smtClean="0"/>
              <a:t>Finding future workers</a:t>
            </a:r>
          </a:p>
        </p:txBody>
      </p:sp>
      <p:sp>
        <p:nvSpPr>
          <p:cNvPr id="1536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Issues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2013, Yahoo’s CEO issued a memo stating that employees could no longer work from home, causing quite a stir throughout the world</a:t>
            </a:r>
          </a:p>
          <a:p>
            <a:r>
              <a:rPr lang="en-US" dirty="0" smtClean="0"/>
              <a:t>Diebold’s CEO took the opposite approach and started recruiting employees who wanted to work from home, luring the best and brightest workers from Yahoo and other companies cutting back on telecommuting</a:t>
            </a:r>
          </a:p>
          <a:p>
            <a:r>
              <a:rPr lang="en-US" dirty="0" smtClean="0"/>
              <a:t>The </a:t>
            </a:r>
            <a:r>
              <a:rPr lang="en-US" i="1" dirty="0" smtClean="0"/>
              <a:t>Huffington Post </a:t>
            </a:r>
            <a:r>
              <a:rPr lang="en-US" dirty="0" smtClean="0"/>
              <a:t>believes that telecommuting has won, and even Yahoo has softened its stance</a:t>
            </a:r>
          </a:p>
        </p:txBody>
      </p:sp>
      <p:sp>
        <p:nvSpPr>
          <p:cNvPr id="16389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Went Wrong?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CompTIA found a gap between skills that employers wanted and what they actually found in the IT workforce</a:t>
            </a:r>
          </a:p>
          <a:p>
            <a:pPr lvl="1"/>
            <a:r>
              <a:rPr lang="en-US" dirty="0" smtClean="0"/>
              <a:t>68 percent of IT firms report having a very challenging time finding new staff</a:t>
            </a:r>
          </a:p>
          <a:p>
            <a:pPr lvl="1"/>
            <a:r>
              <a:rPr lang="en-US" dirty="0" smtClean="0"/>
              <a:t>52 </a:t>
            </a:r>
            <a:r>
              <a:rPr lang="en-US" dirty="0"/>
              <a:t>percent of organizations report having job openings, and 33 </a:t>
            </a:r>
            <a:r>
              <a:rPr lang="en-US" dirty="0" smtClean="0"/>
              <a:t>percent say </a:t>
            </a:r>
            <a:r>
              <a:rPr lang="en-US" dirty="0"/>
              <a:t>they are understaffed, while 42 percent say they are fully staffed but </a:t>
            </a:r>
            <a:r>
              <a:rPr lang="en-US" dirty="0" smtClean="0"/>
              <a:t>want to </a:t>
            </a:r>
            <a:r>
              <a:rPr lang="en-US" dirty="0"/>
              <a:t>hire more people in order to </a:t>
            </a:r>
            <a:r>
              <a:rPr lang="en-US" dirty="0" smtClean="0"/>
              <a:t>expand</a:t>
            </a:r>
            <a:endParaRPr lang="en-US" dirty="0"/>
          </a:p>
          <a:p>
            <a:pPr lvl="1"/>
            <a:r>
              <a:rPr lang="en-US" dirty="0" smtClean="0"/>
              <a:t>58 percent of businesses are concerned about the quality and quantity of IT talent available for hire</a:t>
            </a:r>
          </a:p>
          <a:p>
            <a:pPr lvl="1"/>
            <a:r>
              <a:rPr lang="en-US" dirty="0"/>
              <a:t>Top technology priorities in this survey included security, data storage, </a:t>
            </a:r>
            <a:r>
              <a:rPr lang="en-US" dirty="0" smtClean="0"/>
              <a:t>and network infrastructure</a:t>
            </a:r>
          </a:p>
          <a:p>
            <a:pPr lvl="1"/>
            <a:r>
              <a:rPr lang="en-US" dirty="0" smtClean="0"/>
              <a:t>The number one strategy to handle understaffing is requiring workers to put in more hours</a:t>
            </a:r>
          </a:p>
          <a:p>
            <a:pPr lvl="1"/>
            <a:r>
              <a:rPr lang="en-US" dirty="0" smtClean="0"/>
              <a:t>94 </a:t>
            </a:r>
            <a:r>
              <a:rPr lang="en-US" dirty="0"/>
              <a:t>percent of IT professionals plan to pursue more training</a:t>
            </a:r>
            <a:endParaRPr lang="en-US" dirty="0" smtClean="0"/>
          </a:p>
        </p:txBody>
      </p:sp>
      <p:sp>
        <p:nvSpPr>
          <p:cNvPr id="1741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Project Resource Management</a:t>
            </a:r>
            <a:r>
              <a:rPr lang="en-US" dirty="0"/>
              <a:t>? (1 of 2)</a:t>
            </a:r>
            <a:endParaRPr lang="en-US" dirty="0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Making the most effective use of the </a:t>
            </a:r>
            <a:r>
              <a:rPr lang="en-US" dirty="0"/>
              <a:t>human and physical </a:t>
            </a:r>
            <a:r>
              <a:rPr lang="en-US" dirty="0" smtClean="0"/>
              <a:t>resources involved </a:t>
            </a:r>
            <a:r>
              <a:rPr lang="en-US" dirty="0"/>
              <a:t>with a </a:t>
            </a:r>
            <a:r>
              <a:rPr lang="en-US" dirty="0" smtClean="0"/>
              <a:t>project</a:t>
            </a:r>
          </a:p>
          <a:p>
            <a:pPr lvl="1"/>
            <a:r>
              <a:rPr lang="en-US" dirty="0" smtClean="0"/>
              <a:t>Planning resource management</a:t>
            </a:r>
          </a:p>
          <a:p>
            <a:pPr lvl="1"/>
            <a:r>
              <a:rPr lang="en-US" dirty="0"/>
              <a:t>Estimating activity resources</a:t>
            </a:r>
            <a:endParaRPr lang="en-US" dirty="0" smtClean="0"/>
          </a:p>
          <a:p>
            <a:pPr lvl="1"/>
            <a:r>
              <a:rPr lang="en-US" dirty="0" smtClean="0"/>
              <a:t>Acquiring resources</a:t>
            </a:r>
          </a:p>
          <a:p>
            <a:pPr lvl="1"/>
            <a:r>
              <a:rPr lang="en-US" dirty="0" smtClean="0"/>
              <a:t>Developing the project team</a:t>
            </a:r>
          </a:p>
          <a:p>
            <a:pPr lvl="1"/>
            <a:r>
              <a:rPr lang="en-US" dirty="0" smtClean="0"/>
              <a:t>Managing the project team</a:t>
            </a:r>
          </a:p>
          <a:p>
            <a:pPr lvl="1"/>
            <a:r>
              <a:rPr lang="en-US" dirty="0"/>
              <a:t>Controlling resources</a:t>
            </a:r>
            <a:endParaRPr lang="en-US" dirty="0" smtClean="0"/>
          </a:p>
        </p:txBody>
      </p:sp>
      <p:sp>
        <p:nvSpPr>
          <p:cNvPr id="1843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15697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rand_PPT_Template_SIMPLIFIED_SD">
  <a:themeElements>
    <a:clrScheme name="Cengage Colors">
      <a:dk1>
        <a:srgbClr val="004978"/>
      </a:dk1>
      <a:lt1>
        <a:srgbClr val="FFFFFF"/>
      </a:lt1>
      <a:dk2>
        <a:srgbClr val="006198"/>
      </a:dk2>
      <a:lt2>
        <a:srgbClr val="E7E6E6"/>
      </a:lt2>
      <a:accent1>
        <a:srgbClr val="0098D4"/>
      </a:accent1>
      <a:accent2>
        <a:srgbClr val="00B7E6"/>
      </a:accent2>
      <a:accent3>
        <a:srgbClr val="81CFEC"/>
      </a:accent3>
      <a:accent4>
        <a:srgbClr val="E8255F"/>
      </a:accent4>
      <a:accent5>
        <a:srgbClr val="FF6300"/>
      </a:accent5>
      <a:accent6>
        <a:srgbClr val="F5B600"/>
      </a:accent6>
      <a:hlink>
        <a:srgbClr val="00B7E6"/>
      </a:hlink>
      <a:folHlink>
        <a:srgbClr val="0098D4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effectLst/>
      </a:spPr>
      <a:bodyPr wrap="square" lIns="0" tIns="0" rIns="0" rtlCol="0" anchor="b">
        <a:spAutoFit/>
      </a:bodyPr>
      <a:lstStyle>
        <a:defPPr>
          <a:defRPr sz="2000" dirty="0" smtClean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0808_Cengage PP Brand Update" id="{61CF522C-3938-544D-B6D2-01C3CB24134A}" vid="{85A4C21B-B5BA-1B4B-9AA0-C3802FB375A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6051</Words>
  <Application>Microsoft Office PowerPoint</Application>
  <PresentationFormat>On-screen Show (4:3)</PresentationFormat>
  <Paragraphs>415</Paragraphs>
  <Slides>59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6" baseType="lpstr">
      <vt:lpstr>Arial</vt:lpstr>
      <vt:lpstr>Arial Rounded MT Bold</vt:lpstr>
      <vt:lpstr>Open Sans</vt:lpstr>
      <vt:lpstr>Open Sans Regular</vt:lpstr>
      <vt:lpstr>Summer Font</vt:lpstr>
      <vt:lpstr>Times New Roman</vt:lpstr>
      <vt:lpstr>Brand_PPT_Template_SIMPLIFIED_SD</vt:lpstr>
      <vt:lpstr>Chapter 9: Project Resource Management</vt:lpstr>
      <vt:lpstr>Learning Objectives (1 of 2)</vt:lpstr>
      <vt:lpstr>Learning Objectives (2 of 2)</vt:lpstr>
      <vt:lpstr>The Importance of Resource Management</vt:lpstr>
      <vt:lpstr>The Global IT Workforce</vt:lpstr>
      <vt:lpstr>Implications for the Future of IT Human Resource Management</vt:lpstr>
      <vt:lpstr>Global Issues</vt:lpstr>
      <vt:lpstr>What Went Wrong?</vt:lpstr>
      <vt:lpstr>What is Project Resource Management? (1 of 2)</vt:lpstr>
      <vt:lpstr>What is Project Resource Management? (2 of 2)</vt:lpstr>
      <vt:lpstr>Keys to Managing and Leading People</vt:lpstr>
      <vt:lpstr>Motivation Theories</vt:lpstr>
      <vt:lpstr>Maslow’s Hierarchy of Needs (1 of 2)</vt:lpstr>
      <vt:lpstr>Maslow’s Hierarchy of Needs (2 of 2)</vt:lpstr>
      <vt:lpstr>Herzberg’s Motivational-Hygiene Theory (1 of 2)</vt:lpstr>
      <vt:lpstr>Herzberg’s Motivational-Hygiene Theory (2 of 2)</vt:lpstr>
      <vt:lpstr>Media Snapshot</vt:lpstr>
      <vt:lpstr>McClelland’s Acquired-Needs Theory</vt:lpstr>
      <vt:lpstr>McGregor’s Theory X and Y</vt:lpstr>
      <vt:lpstr>Influence and Power (1 of 3)</vt:lpstr>
      <vt:lpstr>Influence and Power (2 of 3)</vt:lpstr>
      <vt:lpstr>Influence and Power (3 of 3)</vt:lpstr>
      <vt:lpstr>Covey and Improving Effectiveness (1 of 2)</vt:lpstr>
      <vt:lpstr>Covey and Improving Effectiveness (2 of 2)</vt:lpstr>
      <vt:lpstr>Advice for Young Professionals </vt:lpstr>
      <vt:lpstr>Emotional Intelligence</vt:lpstr>
      <vt:lpstr>Leadership</vt:lpstr>
      <vt:lpstr>What Went Right?</vt:lpstr>
      <vt:lpstr>Developing the Resource Management Plan and Team Charter (1 of 6)</vt:lpstr>
      <vt:lpstr>Developing the Resource Management Plan and Team Charter (2 of 6)</vt:lpstr>
      <vt:lpstr>Developing the Resource Management Plan and Team Charter (3 of 6)</vt:lpstr>
      <vt:lpstr>Developing the Resource Management Plan and Team Charter (4 of 6)</vt:lpstr>
      <vt:lpstr>Developing the Resource Management Plan and Team Charter (5 of 6)</vt:lpstr>
      <vt:lpstr>Developing the Resource Management Plan and Team Charter (6 of 6)</vt:lpstr>
      <vt:lpstr>Estimating Activity Resources</vt:lpstr>
      <vt:lpstr>Acquiring Resources</vt:lpstr>
      <vt:lpstr>Resource Assignment</vt:lpstr>
      <vt:lpstr>Best Practice</vt:lpstr>
      <vt:lpstr>Resource Loading (1 of 2)</vt:lpstr>
      <vt:lpstr>Resource Loading (2 of 2)</vt:lpstr>
      <vt:lpstr>Resource Leveling (1 of 2)</vt:lpstr>
      <vt:lpstr>Resource Leveling (2 of 2)</vt:lpstr>
      <vt:lpstr>Developing the Project Team (1 of 2)</vt:lpstr>
      <vt:lpstr>Developing the Project Team (2 of 2)</vt:lpstr>
      <vt:lpstr>The Meyers-Briggs Type Indicator </vt:lpstr>
      <vt:lpstr>The Social Styles Profile</vt:lpstr>
      <vt:lpstr>DISC Profile</vt:lpstr>
      <vt:lpstr>Reward and Recognition Systems</vt:lpstr>
      <vt:lpstr>Managing the Project Team</vt:lpstr>
      <vt:lpstr>Tools and Techniques for Managing Project Teams (1 of 4) </vt:lpstr>
      <vt:lpstr>Tools and Techniques for Managing Project Teams (2 of 4)</vt:lpstr>
      <vt:lpstr>Tools and Techniques for Managing Project Teams (3 of 4)</vt:lpstr>
      <vt:lpstr>Tools and Techniques for Managing Project Teams (4 of 4)</vt:lpstr>
      <vt:lpstr>General Advice on Managing Teams (1 of 2)</vt:lpstr>
      <vt:lpstr>General Advice on Managing Teams (2 of 2)</vt:lpstr>
      <vt:lpstr>Controlling Resources</vt:lpstr>
      <vt:lpstr>Using Software to Assist in Resource Management</vt:lpstr>
      <vt:lpstr>Considerations for Agile/Adaptive Environments</vt:lpstr>
      <vt:lpstr>Chapter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2018-05-26T21:37:03Z</dcterms:created>
  <dcterms:modified xsi:type="dcterms:W3CDTF">2018-06-06T18:57:51Z</dcterms:modified>
</cp:coreProperties>
</file>