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4625" r:id="rId2"/>
  </p:sldMasterIdLst>
  <p:notesMasterIdLst>
    <p:notesMasterId r:id="rId31"/>
  </p:notesMasterIdLst>
  <p:handoutMasterIdLst>
    <p:handoutMasterId r:id="rId32"/>
  </p:handoutMasterIdLst>
  <p:sldIdLst>
    <p:sldId id="256" r:id="rId3"/>
    <p:sldId id="318" r:id="rId4"/>
    <p:sldId id="316" r:id="rId5"/>
    <p:sldId id="324" r:id="rId6"/>
    <p:sldId id="295" r:id="rId7"/>
    <p:sldId id="314" r:id="rId8"/>
    <p:sldId id="302" r:id="rId9"/>
    <p:sldId id="313" r:id="rId10"/>
    <p:sldId id="294" r:id="rId11"/>
    <p:sldId id="319" r:id="rId12"/>
    <p:sldId id="303" r:id="rId13"/>
    <p:sldId id="296" r:id="rId14"/>
    <p:sldId id="322" r:id="rId15"/>
    <p:sldId id="312" r:id="rId16"/>
    <p:sldId id="300" r:id="rId17"/>
    <p:sldId id="306" r:id="rId18"/>
    <p:sldId id="309" r:id="rId19"/>
    <p:sldId id="304" r:id="rId20"/>
    <p:sldId id="323" r:id="rId21"/>
    <p:sldId id="305" r:id="rId22"/>
    <p:sldId id="299" r:id="rId23"/>
    <p:sldId id="326" r:id="rId24"/>
    <p:sldId id="325" r:id="rId25"/>
    <p:sldId id="310" r:id="rId26"/>
    <p:sldId id="311" r:id="rId27"/>
    <p:sldId id="321" r:id="rId28"/>
    <p:sldId id="320" r:id="rId29"/>
    <p:sldId id="293" r:id="rId3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799"/>
    <a:srgbClr val="4F81BD"/>
    <a:srgbClr val="62A5E8"/>
    <a:srgbClr val="A8CDF2"/>
    <a:srgbClr val="A8CD8E"/>
    <a:srgbClr val="0070AF"/>
    <a:srgbClr val="539EC8"/>
    <a:srgbClr val="008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7" autoAdjust="0"/>
    <p:restoredTop sz="71393" autoAdjust="0"/>
  </p:normalViewPr>
  <p:slideViewPr>
    <p:cSldViewPr snapToGrid="0">
      <p:cViewPr varScale="1">
        <p:scale>
          <a:sx n="51" d="100"/>
          <a:sy n="51" d="100"/>
        </p:scale>
        <p:origin x="8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51C5C916-96D4-4CDF-8259-FF3BAC8D5181}" type="datetime1">
              <a:rPr lang="zh-CN" altLang="en-US"/>
              <a:pPr>
                <a:defRPr/>
              </a:pPr>
              <a:t>2017/5/12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048DF11-969B-4EE3-8F89-C6742C2A82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7332A983-ADEB-4936-BAF1-8C7FBE0D91E1}" type="datetime1">
              <a:rPr lang="zh-CN" altLang="en-US"/>
              <a:pPr>
                <a:defRPr/>
              </a:pPr>
              <a:t>2017/5/12</a:t>
            </a:fld>
            <a:endParaRPr lang="zh-CN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43F1B80-EF5C-400F-AF5B-EACA551E9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3F1B80-EF5C-400F-AF5B-EACA551E9B9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40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3F1B80-EF5C-400F-AF5B-EACA551E9B9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35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3F1B80-EF5C-400F-AF5B-EACA551E9B9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46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1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4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284 w 4040"/>
                <a:gd name="T1" fmla="*/ 2 h 1888"/>
                <a:gd name="T2" fmla="*/ 207 w 4040"/>
                <a:gd name="T3" fmla="*/ 2 h 1888"/>
                <a:gd name="T4" fmla="*/ 139 w 4040"/>
                <a:gd name="T5" fmla="*/ 2 h 1888"/>
                <a:gd name="T6" fmla="*/ 82 w 4040"/>
                <a:gd name="T7" fmla="*/ 2 h 1888"/>
                <a:gd name="T8" fmla="*/ 39 w 4040"/>
                <a:gd name="T9" fmla="*/ 2 h 1888"/>
                <a:gd name="T10" fmla="*/ 10 w 4040"/>
                <a:gd name="T11" fmla="*/ 2 h 1888"/>
                <a:gd name="T12" fmla="*/ 0 w 4040"/>
                <a:gd name="T13" fmla="*/ 2 h 1888"/>
                <a:gd name="T14" fmla="*/ 10 w 4040"/>
                <a:gd name="T15" fmla="*/ 2 h 1888"/>
                <a:gd name="T16" fmla="*/ 39 w 4040"/>
                <a:gd name="T17" fmla="*/ 2 h 1888"/>
                <a:gd name="T18" fmla="*/ 82 w 4040"/>
                <a:gd name="T19" fmla="*/ 2 h 1888"/>
                <a:gd name="T20" fmla="*/ 139 w 4040"/>
                <a:gd name="T21" fmla="*/ 2 h 1888"/>
                <a:gd name="T22" fmla="*/ 207 w 4040"/>
                <a:gd name="T23" fmla="*/ 2 h 1888"/>
                <a:gd name="T24" fmla="*/ 284 w 4040"/>
                <a:gd name="T25" fmla="*/ 2 h 1888"/>
                <a:gd name="T26" fmla="*/ 368 w 4040"/>
                <a:gd name="T27" fmla="*/ 2 h 1888"/>
                <a:gd name="T28" fmla="*/ 445 w 4040"/>
                <a:gd name="T29" fmla="*/ 2 h 1888"/>
                <a:gd name="T30" fmla="*/ 517 w 4040"/>
                <a:gd name="T31" fmla="*/ 2 h 1888"/>
                <a:gd name="T32" fmla="*/ 578 w 4040"/>
                <a:gd name="T33" fmla="*/ 2 h 1888"/>
                <a:gd name="T34" fmla="*/ 626 w 4040"/>
                <a:gd name="T35" fmla="*/ 2 h 1888"/>
                <a:gd name="T36" fmla="*/ 659 w 4040"/>
                <a:gd name="T37" fmla="*/ 2 h 1888"/>
                <a:gd name="T38" fmla="*/ 678 w 4040"/>
                <a:gd name="T39" fmla="*/ 2 h 1888"/>
                <a:gd name="T40" fmla="*/ 672 w 4040"/>
                <a:gd name="T41" fmla="*/ 2 h 1888"/>
                <a:gd name="T42" fmla="*/ 649 w 4040"/>
                <a:gd name="T43" fmla="*/ 2 h 1888"/>
                <a:gd name="T44" fmla="*/ 613 w 4040"/>
                <a:gd name="T45" fmla="*/ 2 h 1888"/>
                <a:gd name="T46" fmla="*/ 558 w 4040"/>
                <a:gd name="T47" fmla="*/ 2 h 1888"/>
                <a:gd name="T48" fmla="*/ 493 w 4040"/>
                <a:gd name="T49" fmla="*/ 2 h 1888"/>
                <a:gd name="T50" fmla="*/ 419 w 4040"/>
                <a:gd name="T51" fmla="*/ 2 h 1888"/>
                <a:gd name="T52" fmla="*/ 338 w 4040"/>
                <a:gd name="T53" fmla="*/ 0 h 1888"/>
                <a:gd name="T54" fmla="*/ 270 w 4040"/>
                <a:gd name="T55" fmla="*/ 2 h 1888"/>
                <a:gd name="T56" fmla="*/ 195 w 4040"/>
                <a:gd name="T57" fmla="*/ 2 h 1888"/>
                <a:gd name="T58" fmla="*/ 130 w 4040"/>
                <a:gd name="T59" fmla="*/ 2 h 1888"/>
                <a:gd name="T60" fmla="*/ 76 w 4040"/>
                <a:gd name="T61" fmla="*/ 2 h 1888"/>
                <a:gd name="T62" fmla="*/ 38 w 4040"/>
                <a:gd name="T63" fmla="*/ 2 h 1888"/>
                <a:gd name="T64" fmla="*/ 16 w 4040"/>
                <a:gd name="T65" fmla="*/ 2 h 1888"/>
                <a:gd name="T66" fmla="*/ 11 w 4040"/>
                <a:gd name="T67" fmla="*/ 2 h 1888"/>
                <a:gd name="T68" fmla="*/ 28 w 4040"/>
                <a:gd name="T69" fmla="*/ 2 h 1888"/>
                <a:gd name="T70" fmla="*/ 62 w 4040"/>
                <a:gd name="T71" fmla="*/ 2 h 1888"/>
                <a:gd name="T72" fmla="*/ 111 w 4040"/>
                <a:gd name="T73" fmla="*/ 2 h 1888"/>
                <a:gd name="T74" fmla="*/ 172 w 4040"/>
                <a:gd name="T75" fmla="*/ 2 h 1888"/>
                <a:gd name="T76" fmla="*/ 245 w 4040"/>
                <a:gd name="T77" fmla="*/ 2 h 1888"/>
                <a:gd name="T78" fmla="*/ 321 w 4040"/>
                <a:gd name="T79" fmla="*/ 2 h 1888"/>
                <a:gd name="T80" fmla="*/ 401 w 4040"/>
                <a:gd name="T81" fmla="*/ 2 h 1888"/>
                <a:gd name="T82" fmla="*/ 473 w 4040"/>
                <a:gd name="T83" fmla="*/ 2 h 1888"/>
                <a:gd name="T84" fmla="*/ 533 w 4040"/>
                <a:gd name="T85" fmla="*/ 2 h 1888"/>
                <a:gd name="T86" fmla="*/ 583 w 4040"/>
                <a:gd name="T87" fmla="*/ 2 h 1888"/>
                <a:gd name="T88" fmla="*/ 615 w 4040"/>
                <a:gd name="T89" fmla="*/ 2 h 1888"/>
                <a:gd name="T90" fmla="*/ 633 w 4040"/>
                <a:gd name="T91" fmla="*/ 2 h 1888"/>
                <a:gd name="T92" fmla="*/ 629 w 4040"/>
                <a:gd name="T93" fmla="*/ 2 h 1888"/>
                <a:gd name="T94" fmla="*/ 605 w 4040"/>
                <a:gd name="T95" fmla="*/ 2 h 1888"/>
                <a:gd name="T96" fmla="*/ 568 w 4040"/>
                <a:gd name="T97" fmla="*/ 2 h 1888"/>
                <a:gd name="T98" fmla="*/ 514 w 4040"/>
                <a:gd name="T99" fmla="*/ 2 h 1888"/>
                <a:gd name="T100" fmla="*/ 450 w 4040"/>
                <a:gd name="T101" fmla="*/ 2 h 1888"/>
                <a:gd name="T102" fmla="*/ 375 w 4040"/>
                <a:gd name="T103" fmla="*/ 2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62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87895774 w 308"/>
                <a:gd name="T1" fmla="*/ 1282522060 h 444"/>
                <a:gd name="T2" fmla="*/ 0 w 308"/>
                <a:gd name="T3" fmla="*/ 2147483646 h 444"/>
                <a:gd name="T4" fmla="*/ 0 w 308"/>
                <a:gd name="T5" fmla="*/ 2147483646 h 444"/>
                <a:gd name="T6" fmla="*/ 87895774 w 308"/>
                <a:gd name="T7" fmla="*/ 0 h 444"/>
                <a:gd name="T8" fmla="*/ 87895774 w 308"/>
                <a:gd name="T9" fmla="*/ 128252206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432936413 w 1786"/>
                <a:gd name="T1" fmla="*/ 2147483646 h 284"/>
                <a:gd name="T2" fmla="*/ 0 w 1786"/>
                <a:gd name="T3" fmla="*/ 2147483646 h 284"/>
                <a:gd name="T4" fmla="*/ 130653132 w 1786"/>
                <a:gd name="T5" fmla="*/ 0 h 284"/>
                <a:gd name="T6" fmla="*/ 523034622 w 1786"/>
                <a:gd name="T7" fmla="*/ 0 h 284"/>
                <a:gd name="T8" fmla="*/ 432936413 w 1786"/>
                <a:gd name="T9" fmla="*/ 21474836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87895774 w 308"/>
                <a:gd name="T1" fmla="*/ 1111303037 h 442"/>
                <a:gd name="T2" fmla="*/ 0 w 308"/>
                <a:gd name="T3" fmla="*/ 2147483646 h 442"/>
                <a:gd name="T4" fmla="*/ 0 w 308"/>
                <a:gd name="T5" fmla="*/ 2147483646 h 442"/>
                <a:gd name="T6" fmla="*/ 87895774 w 308"/>
                <a:gd name="T7" fmla="*/ 0 h 442"/>
                <a:gd name="T8" fmla="*/ 87895774 w 308"/>
                <a:gd name="T9" fmla="*/ 1111303037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484237435 w 1920"/>
                <a:gd name="T1" fmla="*/ 2147483646 h 284"/>
                <a:gd name="T2" fmla="*/ 0 w 1920"/>
                <a:gd name="T3" fmla="*/ 2147483646 h 284"/>
                <a:gd name="T4" fmla="*/ 133804319 w 1920"/>
                <a:gd name="T5" fmla="*/ 0 h 284"/>
                <a:gd name="T6" fmla="*/ 576584687 w 1920"/>
                <a:gd name="T7" fmla="*/ 0 h 284"/>
                <a:gd name="T8" fmla="*/ 484237435 w 1920"/>
                <a:gd name="T9" fmla="*/ 21474836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93756336 w 306"/>
                <a:gd name="T1" fmla="*/ 1302470983 h 444"/>
                <a:gd name="T2" fmla="*/ 0 w 306"/>
                <a:gd name="T3" fmla="*/ 2147483646 h 444"/>
                <a:gd name="T4" fmla="*/ 0 w 306"/>
                <a:gd name="T5" fmla="*/ 2147483646 h 444"/>
                <a:gd name="T6" fmla="*/ 93756336 w 306"/>
                <a:gd name="T7" fmla="*/ 0 h 444"/>
                <a:gd name="T8" fmla="*/ 93756336 w 306"/>
                <a:gd name="T9" fmla="*/ 130247098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11667175 w 308"/>
                <a:gd name="T1" fmla="*/ 1302470983 h 444"/>
                <a:gd name="T2" fmla="*/ 0 w 308"/>
                <a:gd name="T3" fmla="*/ 2147483646 h 444"/>
                <a:gd name="T4" fmla="*/ 0 w 308"/>
                <a:gd name="T5" fmla="*/ 2147483646 h 444"/>
                <a:gd name="T6" fmla="*/ 111667175 w 308"/>
                <a:gd name="T7" fmla="*/ 0 h 444"/>
                <a:gd name="T8" fmla="*/ 111667175 w 308"/>
                <a:gd name="T9" fmla="*/ 130247098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557188450 w 2180"/>
                <a:gd name="T1" fmla="*/ 2147483646 h 284"/>
                <a:gd name="T2" fmla="*/ 0 w 2180"/>
                <a:gd name="T3" fmla="*/ 2147483646 h 284"/>
                <a:gd name="T4" fmla="*/ 132727428 w 2180"/>
                <a:gd name="T5" fmla="*/ 0 h 284"/>
                <a:gd name="T6" fmla="*/ 649081702 w 2180"/>
                <a:gd name="T7" fmla="*/ 0 h 284"/>
                <a:gd name="T8" fmla="*/ 557188450 w 2180"/>
                <a:gd name="T9" fmla="*/ 21474836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2 w 1824"/>
                <a:gd name="T1" fmla="*/ 11 h 2648"/>
                <a:gd name="T2" fmla="*/ 2 w 1824"/>
                <a:gd name="T3" fmla="*/ 9 h 2648"/>
                <a:gd name="T4" fmla="*/ 2 w 1824"/>
                <a:gd name="T5" fmla="*/ 8 h 2648"/>
                <a:gd name="T6" fmla="*/ 2 w 1824"/>
                <a:gd name="T7" fmla="*/ 7 h 2648"/>
                <a:gd name="T8" fmla="*/ 2 w 1824"/>
                <a:gd name="T9" fmla="*/ 6 h 2648"/>
                <a:gd name="T10" fmla="*/ 2 w 1824"/>
                <a:gd name="T11" fmla="*/ 4 h 2648"/>
                <a:gd name="T12" fmla="*/ 2 w 1824"/>
                <a:gd name="T13" fmla="*/ 3 h 2648"/>
                <a:gd name="T14" fmla="*/ 2 w 1824"/>
                <a:gd name="T15" fmla="*/ 3 h 2648"/>
                <a:gd name="T16" fmla="*/ 2 w 1824"/>
                <a:gd name="T17" fmla="*/ 3 h 2648"/>
                <a:gd name="T18" fmla="*/ 2 w 1824"/>
                <a:gd name="T19" fmla="*/ 3 h 2648"/>
                <a:gd name="T20" fmla="*/ 2 w 1824"/>
                <a:gd name="T21" fmla="*/ 3 h 2648"/>
                <a:gd name="T22" fmla="*/ 2 w 1824"/>
                <a:gd name="T23" fmla="*/ 3 h 2648"/>
                <a:gd name="T24" fmla="*/ 2 w 1824"/>
                <a:gd name="T25" fmla="*/ 3 h 2648"/>
                <a:gd name="T26" fmla="*/ 2 w 1824"/>
                <a:gd name="T27" fmla="*/ 3 h 2648"/>
                <a:gd name="T28" fmla="*/ 2 w 1824"/>
                <a:gd name="T29" fmla="*/ 3 h 2648"/>
                <a:gd name="T30" fmla="*/ 2 w 1824"/>
                <a:gd name="T31" fmla="*/ 3 h 2648"/>
                <a:gd name="T32" fmla="*/ 2 w 1824"/>
                <a:gd name="T33" fmla="*/ 3 h 2648"/>
                <a:gd name="T34" fmla="*/ 2 w 1824"/>
                <a:gd name="T35" fmla="*/ 3 h 2648"/>
                <a:gd name="T36" fmla="*/ 2 w 1824"/>
                <a:gd name="T37" fmla="*/ 3 h 2648"/>
                <a:gd name="T38" fmla="*/ 2 w 1824"/>
                <a:gd name="T39" fmla="*/ 3 h 2648"/>
                <a:gd name="T40" fmla="*/ 2 w 1824"/>
                <a:gd name="T41" fmla="*/ 3 h 2648"/>
                <a:gd name="T42" fmla="*/ 2 w 1824"/>
                <a:gd name="T43" fmla="*/ 3 h 2648"/>
                <a:gd name="T44" fmla="*/ 2 w 1824"/>
                <a:gd name="T45" fmla="*/ 3 h 2648"/>
                <a:gd name="T46" fmla="*/ 2 w 1824"/>
                <a:gd name="T47" fmla="*/ 3 h 2648"/>
                <a:gd name="T48" fmla="*/ 2 w 1824"/>
                <a:gd name="T49" fmla="*/ 3 h 2648"/>
                <a:gd name="T50" fmla="*/ 2 w 1824"/>
                <a:gd name="T51" fmla="*/ 3 h 2648"/>
                <a:gd name="T52" fmla="*/ 2 w 1824"/>
                <a:gd name="T53" fmla="*/ 5 h 2648"/>
                <a:gd name="T54" fmla="*/ 2 w 1824"/>
                <a:gd name="T55" fmla="*/ 6 h 2648"/>
                <a:gd name="T56" fmla="*/ 2 w 1824"/>
                <a:gd name="T57" fmla="*/ 7 h 2648"/>
                <a:gd name="T58" fmla="*/ 2 w 1824"/>
                <a:gd name="T59" fmla="*/ 8 h 2648"/>
                <a:gd name="T60" fmla="*/ 2 w 1824"/>
                <a:gd name="T61" fmla="*/ 9 h 2648"/>
                <a:gd name="T62" fmla="*/ 2 w 1824"/>
                <a:gd name="T63" fmla="*/ 11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 userDrawn="1"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513692711 w 2048"/>
                <a:gd name="T1" fmla="*/ 2147483646 h 286"/>
                <a:gd name="T2" fmla="*/ 0 w 2048"/>
                <a:gd name="T3" fmla="*/ 2147483646 h 286"/>
                <a:gd name="T4" fmla="*/ 131591732 w 2048"/>
                <a:gd name="T5" fmla="*/ 0 h 286"/>
                <a:gd name="T6" fmla="*/ 604095668 w 2048"/>
                <a:gd name="T7" fmla="*/ 0 h 286"/>
                <a:gd name="T8" fmla="*/ 513692711 w 2048"/>
                <a:gd name="T9" fmla="*/ 214748364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48145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 userDrawn="1"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68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9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9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4"/>
                <a:ext cx="1250" cy="125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4"/>
                <a:ext cx="1248" cy="125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4"/>
                <a:ext cx="1252" cy="125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1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936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22199035 w 2820"/>
                <a:gd name="T1" fmla="*/ 3 h 2912"/>
                <a:gd name="T2" fmla="*/ 16693589 w 2820"/>
                <a:gd name="T3" fmla="*/ 3 h 2912"/>
                <a:gd name="T4" fmla="*/ 12081071 w 2820"/>
                <a:gd name="T5" fmla="*/ 3 h 2912"/>
                <a:gd name="T6" fmla="*/ 8258372 w 2820"/>
                <a:gd name="T7" fmla="*/ 3 h 2912"/>
                <a:gd name="T8" fmla="*/ 5145788 w 2820"/>
                <a:gd name="T9" fmla="*/ 5 h 2912"/>
                <a:gd name="T10" fmla="*/ 2846227 w 2820"/>
                <a:gd name="T11" fmla="*/ 7 h 2912"/>
                <a:gd name="T12" fmla="*/ 1221277 w 2820"/>
                <a:gd name="T13" fmla="*/ 8 h 2912"/>
                <a:gd name="T14" fmla="*/ 284763 w 2820"/>
                <a:gd name="T15" fmla="*/ 10 h 2912"/>
                <a:gd name="T16" fmla="*/ 0 w 2820"/>
                <a:gd name="T17" fmla="*/ 11 h 2912"/>
                <a:gd name="T18" fmla="*/ 364630 w 2820"/>
                <a:gd name="T19" fmla="*/ 13 h 2912"/>
                <a:gd name="T20" fmla="*/ 1302474 w 2820"/>
                <a:gd name="T21" fmla="*/ 15 h 2912"/>
                <a:gd name="T22" fmla="*/ 2808402 w 2820"/>
                <a:gd name="T23" fmla="*/ 16 h 2912"/>
                <a:gd name="T24" fmla="*/ 4845635 w 2820"/>
                <a:gd name="T25" fmla="*/ 17 h 2912"/>
                <a:gd name="T26" fmla="*/ 7389247 w 2820"/>
                <a:gd name="T27" fmla="*/ 18 h 2912"/>
                <a:gd name="T28" fmla="*/ 10417326 w 2820"/>
                <a:gd name="T29" fmla="*/ 20 h 2912"/>
                <a:gd name="T30" fmla="*/ 13909919 w 2820"/>
                <a:gd name="T31" fmla="*/ 21 h 2912"/>
                <a:gd name="T32" fmla="*/ 17761142 w 2820"/>
                <a:gd name="T33" fmla="*/ 23 h 2912"/>
                <a:gd name="T34" fmla="*/ 22075881 w 2820"/>
                <a:gd name="T35" fmla="*/ 23 h 2912"/>
                <a:gd name="T36" fmla="*/ 26717600 w 2820"/>
                <a:gd name="T37" fmla="*/ 23 h 2912"/>
                <a:gd name="T38" fmla="*/ 31666910 w 2820"/>
                <a:gd name="T39" fmla="*/ 24 h 2912"/>
                <a:gd name="T40" fmla="*/ 36954458 w 2820"/>
                <a:gd name="T41" fmla="*/ 24 h 2912"/>
                <a:gd name="T42" fmla="*/ 42484554 w 2820"/>
                <a:gd name="T43" fmla="*/ 23 h 2912"/>
                <a:gd name="T44" fmla="*/ 48251579 w 2820"/>
                <a:gd name="T45" fmla="*/ 23 h 2912"/>
                <a:gd name="T46" fmla="*/ 51714635 w 2820"/>
                <a:gd name="T47" fmla="*/ 26 h 2912"/>
                <a:gd name="T48" fmla="*/ 37974014 w 2820"/>
                <a:gd name="T49" fmla="*/ 14 h 2912"/>
                <a:gd name="T50" fmla="*/ 39763420 w 2820"/>
                <a:gd name="T51" fmla="*/ 17 h 2912"/>
                <a:gd name="T52" fmla="*/ 36343337 w 2820"/>
                <a:gd name="T53" fmla="*/ 17 h 2912"/>
                <a:gd name="T54" fmla="*/ 32838868 w 2820"/>
                <a:gd name="T55" fmla="*/ 17 h 2912"/>
                <a:gd name="T56" fmla="*/ 29309255 w 2820"/>
                <a:gd name="T57" fmla="*/ 17 h 2912"/>
                <a:gd name="T58" fmla="*/ 25850560 w 2820"/>
                <a:gd name="T59" fmla="*/ 17 h 2912"/>
                <a:gd name="T60" fmla="*/ 22524026 w 2820"/>
                <a:gd name="T61" fmla="*/ 16 h 2912"/>
                <a:gd name="T62" fmla="*/ 19349551 w 2820"/>
                <a:gd name="T63" fmla="*/ 15 h 2912"/>
                <a:gd name="T64" fmla="*/ 16455511 w 2820"/>
                <a:gd name="T65" fmla="*/ 15 h 2912"/>
                <a:gd name="T66" fmla="*/ 13909919 w 2820"/>
                <a:gd name="T67" fmla="*/ 13 h 2912"/>
                <a:gd name="T68" fmla="*/ 11740950 w 2820"/>
                <a:gd name="T69" fmla="*/ 13 h 2912"/>
                <a:gd name="T70" fmla="*/ 10043037 w 2820"/>
                <a:gd name="T71" fmla="*/ 11 h 2912"/>
                <a:gd name="T72" fmla="*/ 8905956 w 2820"/>
                <a:gd name="T73" fmla="*/ 10 h 2912"/>
                <a:gd name="T74" fmla="*/ 8327536 w 2820"/>
                <a:gd name="T75" fmla="*/ 9 h 2912"/>
                <a:gd name="T76" fmla="*/ 8450724 w 2820"/>
                <a:gd name="T77" fmla="*/ 8 h 2912"/>
                <a:gd name="T78" fmla="*/ 9356666 w 2820"/>
                <a:gd name="T79" fmla="*/ 7 h 2912"/>
                <a:gd name="T80" fmla="*/ 11056133 w 2820"/>
                <a:gd name="T81" fmla="*/ 5 h 2912"/>
                <a:gd name="T82" fmla="*/ 13627062 w 2820"/>
                <a:gd name="T83" fmla="*/ 3 h 2912"/>
                <a:gd name="T84" fmla="*/ 17157613 w 2820"/>
                <a:gd name="T85" fmla="*/ 3 h 2912"/>
                <a:gd name="T86" fmla="*/ 21759480 w 2820"/>
                <a:gd name="T87" fmla="*/ 3 h 2912"/>
                <a:gd name="T88" fmla="*/ 27410971 w 2820"/>
                <a:gd name="T89" fmla="*/ 3 h 2912"/>
                <a:gd name="T90" fmla="*/ 25292089 w 2820"/>
                <a:gd name="T91" fmla="*/ 0 h 2912"/>
                <a:gd name="T92" fmla="*/ 57323164 w 2820"/>
                <a:gd name="T93" fmla="*/ 17 h 2912"/>
                <a:gd name="T94" fmla="*/ 57323164 w 2820"/>
                <a:gd name="T95" fmla="*/ 17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173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9" y="140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3" y="1417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928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6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6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2088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215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67 w 1321"/>
                  <a:gd name="T1" fmla="*/ 7 h 712"/>
                  <a:gd name="T2" fmla="*/ 675 w 1321"/>
                  <a:gd name="T3" fmla="*/ 8 h 712"/>
                  <a:gd name="T4" fmla="*/ 677 w 1321"/>
                  <a:gd name="T5" fmla="*/ 8 h 712"/>
                  <a:gd name="T6" fmla="*/ 674 w 1321"/>
                  <a:gd name="T7" fmla="*/ 9 h 712"/>
                  <a:gd name="T8" fmla="*/ 665 w 1321"/>
                  <a:gd name="T9" fmla="*/ 10 h 712"/>
                  <a:gd name="T10" fmla="*/ 651 w 1321"/>
                  <a:gd name="T11" fmla="*/ 10 h 712"/>
                  <a:gd name="T12" fmla="*/ 635 w 1321"/>
                  <a:gd name="T13" fmla="*/ 10 h 712"/>
                  <a:gd name="T14" fmla="*/ 612 w 1321"/>
                  <a:gd name="T15" fmla="*/ 11 h 712"/>
                  <a:gd name="T16" fmla="*/ 588 w 1321"/>
                  <a:gd name="T17" fmla="*/ 11 h 712"/>
                  <a:gd name="T18" fmla="*/ 559 w 1321"/>
                  <a:gd name="T19" fmla="*/ 11 h 712"/>
                  <a:gd name="T20" fmla="*/ 528 w 1321"/>
                  <a:gd name="T21" fmla="*/ 11 h 712"/>
                  <a:gd name="T22" fmla="*/ 495 w 1321"/>
                  <a:gd name="T23" fmla="*/ 12 h 712"/>
                  <a:gd name="T24" fmla="*/ 459 w 1321"/>
                  <a:gd name="T25" fmla="*/ 12 h 712"/>
                  <a:gd name="T26" fmla="*/ 423 w 1321"/>
                  <a:gd name="T27" fmla="*/ 12 h 712"/>
                  <a:gd name="T28" fmla="*/ 408 w 1321"/>
                  <a:gd name="T29" fmla="*/ 12 h 712"/>
                  <a:gd name="T30" fmla="*/ 244 w 1321"/>
                  <a:gd name="T31" fmla="*/ 12 h 712"/>
                  <a:gd name="T32" fmla="*/ 241 w 1321"/>
                  <a:gd name="T33" fmla="*/ 12 h 712"/>
                  <a:gd name="T34" fmla="*/ 210 w 1321"/>
                  <a:gd name="T35" fmla="*/ 12 h 712"/>
                  <a:gd name="T36" fmla="*/ 178 w 1321"/>
                  <a:gd name="T37" fmla="*/ 12 h 712"/>
                  <a:gd name="T38" fmla="*/ 150 w 1321"/>
                  <a:gd name="T39" fmla="*/ 12 h 712"/>
                  <a:gd name="T40" fmla="*/ 122 w 1321"/>
                  <a:gd name="T41" fmla="*/ 11 h 712"/>
                  <a:gd name="T42" fmla="*/ 97 w 1321"/>
                  <a:gd name="T43" fmla="*/ 11 h 712"/>
                  <a:gd name="T44" fmla="*/ 73 w 1321"/>
                  <a:gd name="T45" fmla="*/ 11 h 712"/>
                  <a:gd name="T46" fmla="*/ 55 w 1321"/>
                  <a:gd name="T47" fmla="*/ 11 h 712"/>
                  <a:gd name="T48" fmla="*/ 32 w 1321"/>
                  <a:gd name="T49" fmla="*/ 11 h 712"/>
                  <a:gd name="T50" fmla="*/ 26 w 1321"/>
                  <a:gd name="T51" fmla="*/ 10 h 712"/>
                  <a:gd name="T52" fmla="*/ 18 w 1321"/>
                  <a:gd name="T53" fmla="*/ 10 h 712"/>
                  <a:gd name="T54" fmla="*/ 6 w 1321"/>
                  <a:gd name="T55" fmla="*/ 10 h 712"/>
                  <a:gd name="T56" fmla="*/ 0 w 1321"/>
                  <a:gd name="T57" fmla="*/ 9 h 712"/>
                  <a:gd name="T58" fmla="*/ 0 w 1321"/>
                  <a:gd name="T59" fmla="*/ 9 h 712"/>
                  <a:gd name="T60" fmla="*/ 4 w 1321"/>
                  <a:gd name="T61" fmla="*/ 8 h 712"/>
                  <a:gd name="T62" fmla="*/ 16 w 1321"/>
                  <a:gd name="T63" fmla="*/ 8 h 712"/>
                  <a:gd name="T64" fmla="*/ 26 w 1321"/>
                  <a:gd name="T65" fmla="*/ 6 h 712"/>
                  <a:gd name="T66" fmla="*/ 51 w 1321"/>
                  <a:gd name="T67" fmla="*/ 4 h 712"/>
                  <a:gd name="T68" fmla="*/ 75 w 1321"/>
                  <a:gd name="T69" fmla="*/ 4 h 712"/>
                  <a:gd name="T70" fmla="*/ 106 w 1321"/>
                  <a:gd name="T71" fmla="*/ 4 h 712"/>
                  <a:gd name="T72" fmla="*/ 138 w 1321"/>
                  <a:gd name="T73" fmla="*/ 4 h 712"/>
                  <a:gd name="T74" fmla="*/ 175 w 1321"/>
                  <a:gd name="T75" fmla="*/ 4 h 712"/>
                  <a:gd name="T76" fmla="*/ 213 w 1321"/>
                  <a:gd name="T77" fmla="*/ 4 h 712"/>
                  <a:gd name="T78" fmla="*/ 255 w 1321"/>
                  <a:gd name="T79" fmla="*/ 4 h 712"/>
                  <a:gd name="T80" fmla="*/ 298 w 1321"/>
                  <a:gd name="T81" fmla="*/ 4 h 712"/>
                  <a:gd name="T82" fmla="*/ 342 w 1321"/>
                  <a:gd name="T83" fmla="*/ 0 h 712"/>
                  <a:gd name="T84" fmla="*/ 342 w 1321"/>
                  <a:gd name="T85" fmla="*/ 0 h 712"/>
                  <a:gd name="T86" fmla="*/ 389 w 1321"/>
                  <a:gd name="T87" fmla="*/ 4 h 712"/>
                  <a:gd name="T88" fmla="*/ 433 w 1321"/>
                  <a:gd name="T89" fmla="*/ 4 h 712"/>
                  <a:gd name="T90" fmla="*/ 477 w 1321"/>
                  <a:gd name="T91" fmla="*/ 4 h 712"/>
                  <a:gd name="T92" fmla="*/ 518 w 1321"/>
                  <a:gd name="T93" fmla="*/ 4 h 712"/>
                  <a:gd name="T94" fmla="*/ 554 w 1321"/>
                  <a:gd name="T95" fmla="*/ 4 h 712"/>
                  <a:gd name="T96" fmla="*/ 589 w 1321"/>
                  <a:gd name="T97" fmla="*/ 4 h 712"/>
                  <a:gd name="T98" fmla="*/ 619 w 1321"/>
                  <a:gd name="T99" fmla="*/ 4 h 712"/>
                  <a:gd name="T100" fmla="*/ 645 w 1321"/>
                  <a:gd name="T101" fmla="*/ 5 h 712"/>
                  <a:gd name="T102" fmla="*/ 667 w 1321"/>
                  <a:gd name="T103" fmla="*/ 7 h 712"/>
                  <a:gd name="T104" fmla="*/ 667 w 1321"/>
                  <a:gd name="T105" fmla="*/ 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647 w 1321"/>
                  <a:gd name="T1" fmla="*/ 7 h 712"/>
                  <a:gd name="T2" fmla="*/ 658 w 1321"/>
                  <a:gd name="T3" fmla="*/ 8 h 712"/>
                  <a:gd name="T4" fmla="*/ 659 w 1321"/>
                  <a:gd name="T5" fmla="*/ 8 h 712"/>
                  <a:gd name="T6" fmla="*/ 657 w 1321"/>
                  <a:gd name="T7" fmla="*/ 9 h 712"/>
                  <a:gd name="T8" fmla="*/ 646 w 1321"/>
                  <a:gd name="T9" fmla="*/ 10 h 712"/>
                  <a:gd name="T10" fmla="*/ 633 w 1321"/>
                  <a:gd name="T11" fmla="*/ 10 h 712"/>
                  <a:gd name="T12" fmla="*/ 619 w 1321"/>
                  <a:gd name="T13" fmla="*/ 10 h 712"/>
                  <a:gd name="T14" fmla="*/ 597 w 1321"/>
                  <a:gd name="T15" fmla="*/ 11 h 712"/>
                  <a:gd name="T16" fmla="*/ 573 w 1321"/>
                  <a:gd name="T17" fmla="*/ 11 h 712"/>
                  <a:gd name="T18" fmla="*/ 545 w 1321"/>
                  <a:gd name="T19" fmla="*/ 11 h 712"/>
                  <a:gd name="T20" fmla="*/ 514 w 1321"/>
                  <a:gd name="T21" fmla="*/ 11 h 712"/>
                  <a:gd name="T22" fmla="*/ 481 w 1321"/>
                  <a:gd name="T23" fmla="*/ 12 h 712"/>
                  <a:gd name="T24" fmla="*/ 446 w 1321"/>
                  <a:gd name="T25" fmla="*/ 12 h 712"/>
                  <a:gd name="T26" fmla="*/ 411 w 1321"/>
                  <a:gd name="T27" fmla="*/ 12 h 712"/>
                  <a:gd name="T28" fmla="*/ 396 w 1321"/>
                  <a:gd name="T29" fmla="*/ 12 h 712"/>
                  <a:gd name="T30" fmla="*/ 238 w 1321"/>
                  <a:gd name="T31" fmla="*/ 12 h 712"/>
                  <a:gd name="T32" fmla="*/ 236 w 1321"/>
                  <a:gd name="T33" fmla="*/ 12 h 712"/>
                  <a:gd name="T34" fmla="*/ 204 w 1321"/>
                  <a:gd name="T35" fmla="*/ 12 h 712"/>
                  <a:gd name="T36" fmla="*/ 173 w 1321"/>
                  <a:gd name="T37" fmla="*/ 12 h 712"/>
                  <a:gd name="T38" fmla="*/ 146 w 1321"/>
                  <a:gd name="T39" fmla="*/ 12 h 712"/>
                  <a:gd name="T40" fmla="*/ 118 w 1321"/>
                  <a:gd name="T41" fmla="*/ 11 h 712"/>
                  <a:gd name="T42" fmla="*/ 94 w 1321"/>
                  <a:gd name="T43" fmla="*/ 11 h 712"/>
                  <a:gd name="T44" fmla="*/ 71 w 1321"/>
                  <a:gd name="T45" fmla="*/ 11 h 712"/>
                  <a:gd name="T46" fmla="*/ 54 w 1321"/>
                  <a:gd name="T47" fmla="*/ 11 h 712"/>
                  <a:gd name="T48" fmla="*/ 32 w 1321"/>
                  <a:gd name="T49" fmla="*/ 11 h 712"/>
                  <a:gd name="T50" fmla="*/ 25 w 1321"/>
                  <a:gd name="T51" fmla="*/ 10 h 712"/>
                  <a:gd name="T52" fmla="*/ 18 w 1321"/>
                  <a:gd name="T53" fmla="*/ 10 h 712"/>
                  <a:gd name="T54" fmla="*/ 6 w 1321"/>
                  <a:gd name="T55" fmla="*/ 10 h 712"/>
                  <a:gd name="T56" fmla="*/ 0 w 1321"/>
                  <a:gd name="T57" fmla="*/ 9 h 712"/>
                  <a:gd name="T58" fmla="*/ 0 w 1321"/>
                  <a:gd name="T59" fmla="*/ 9 h 712"/>
                  <a:gd name="T60" fmla="*/ 4 w 1321"/>
                  <a:gd name="T61" fmla="*/ 8 h 712"/>
                  <a:gd name="T62" fmla="*/ 16 w 1321"/>
                  <a:gd name="T63" fmla="*/ 8 h 712"/>
                  <a:gd name="T64" fmla="*/ 25 w 1321"/>
                  <a:gd name="T65" fmla="*/ 6 h 712"/>
                  <a:gd name="T66" fmla="*/ 50 w 1321"/>
                  <a:gd name="T67" fmla="*/ 4 h 712"/>
                  <a:gd name="T68" fmla="*/ 73 w 1321"/>
                  <a:gd name="T69" fmla="*/ 4 h 712"/>
                  <a:gd name="T70" fmla="*/ 103 w 1321"/>
                  <a:gd name="T71" fmla="*/ 4 h 712"/>
                  <a:gd name="T72" fmla="*/ 135 w 1321"/>
                  <a:gd name="T73" fmla="*/ 4 h 712"/>
                  <a:gd name="T74" fmla="*/ 170 w 1321"/>
                  <a:gd name="T75" fmla="*/ 4 h 712"/>
                  <a:gd name="T76" fmla="*/ 208 w 1321"/>
                  <a:gd name="T77" fmla="*/ 4 h 712"/>
                  <a:gd name="T78" fmla="*/ 248 w 1321"/>
                  <a:gd name="T79" fmla="*/ 4 h 712"/>
                  <a:gd name="T80" fmla="*/ 290 w 1321"/>
                  <a:gd name="T81" fmla="*/ 4 h 712"/>
                  <a:gd name="T82" fmla="*/ 332 w 1321"/>
                  <a:gd name="T83" fmla="*/ 0 h 712"/>
                  <a:gd name="T84" fmla="*/ 332 w 1321"/>
                  <a:gd name="T85" fmla="*/ 0 h 712"/>
                  <a:gd name="T86" fmla="*/ 378 w 1321"/>
                  <a:gd name="T87" fmla="*/ 4 h 712"/>
                  <a:gd name="T88" fmla="*/ 422 w 1321"/>
                  <a:gd name="T89" fmla="*/ 4 h 712"/>
                  <a:gd name="T90" fmla="*/ 464 w 1321"/>
                  <a:gd name="T91" fmla="*/ 4 h 712"/>
                  <a:gd name="T92" fmla="*/ 504 w 1321"/>
                  <a:gd name="T93" fmla="*/ 4 h 712"/>
                  <a:gd name="T94" fmla="*/ 540 w 1321"/>
                  <a:gd name="T95" fmla="*/ 4 h 712"/>
                  <a:gd name="T96" fmla="*/ 573 w 1321"/>
                  <a:gd name="T97" fmla="*/ 4 h 712"/>
                  <a:gd name="T98" fmla="*/ 603 w 1321"/>
                  <a:gd name="T99" fmla="*/ 4 h 712"/>
                  <a:gd name="T100" fmla="*/ 627 w 1321"/>
                  <a:gd name="T101" fmla="*/ 5 h 712"/>
                  <a:gd name="T102" fmla="*/ 647 w 1321"/>
                  <a:gd name="T103" fmla="*/ 7 h 712"/>
                  <a:gd name="T104" fmla="*/ 647 w 1321"/>
                  <a:gd name="T105" fmla="*/ 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647 w 1321"/>
                  <a:gd name="T1" fmla="*/ 6 h 712"/>
                  <a:gd name="T2" fmla="*/ 658 w 1321"/>
                  <a:gd name="T3" fmla="*/ 7 h 712"/>
                  <a:gd name="T4" fmla="*/ 659 w 1321"/>
                  <a:gd name="T5" fmla="*/ 8 h 712"/>
                  <a:gd name="T6" fmla="*/ 657 w 1321"/>
                  <a:gd name="T7" fmla="*/ 9 h 712"/>
                  <a:gd name="T8" fmla="*/ 646 w 1321"/>
                  <a:gd name="T9" fmla="*/ 9 h 712"/>
                  <a:gd name="T10" fmla="*/ 633 w 1321"/>
                  <a:gd name="T11" fmla="*/ 10 h 712"/>
                  <a:gd name="T12" fmla="*/ 619 w 1321"/>
                  <a:gd name="T13" fmla="*/ 10 h 712"/>
                  <a:gd name="T14" fmla="*/ 597 w 1321"/>
                  <a:gd name="T15" fmla="*/ 10 h 712"/>
                  <a:gd name="T16" fmla="*/ 573 w 1321"/>
                  <a:gd name="T17" fmla="*/ 10 h 712"/>
                  <a:gd name="T18" fmla="*/ 545 w 1321"/>
                  <a:gd name="T19" fmla="*/ 11 h 712"/>
                  <a:gd name="T20" fmla="*/ 514 w 1321"/>
                  <a:gd name="T21" fmla="*/ 11 h 712"/>
                  <a:gd name="T22" fmla="*/ 481 w 1321"/>
                  <a:gd name="T23" fmla="*/ 11 h 712"/>
                  <a:gd name="T24" fmla="*/ 446 w 1321"/>
                  <a:gd name="T25" fmla="*/ 11 h 712"/>
                  <a:gd name="T26" fmla="*/ 411 w 1321"/>
                  <a:gd name="T27" fmla="*/ 11 h 712"/>
                  <a:gd name="T28" fmla="*/ 396 w 1321"/>
                  <a:gd name="T29" fmla="*/ 11 h 712"/>
                  <a:gd name="T30" fmla="*/ 238 w 1321"/>
                  <a:gd name="T31" fmla="*/ 11 h 712"/>
                  <a:gd name="T32" fmla="*/ 236 w 1321"/>
                  <a:gd name="T33" fmla="*/ 11 h 712"/>
                  <a:gd name="T34" fmla="*/ 204 w 1321"/>
                  <a:gd name="T35" fmla="*/ 11 h 712"/>
                  <a:gd name="T36" fmla="*/ 173 w 1321"/>
                  <a:gd name="T37" fmla="*/ 11 h 712"/>
                  <a:gd name="T38" fmla="*/ 146 w 1321"/>
                  <a:gd name="T39" fmla="*/ 11 h 712"/>
                  <a:gd name="T40" fmla="*/ 118 w 1321"/>
                  <a:gd name="T41" fmla="*/ 11 h 712"/>
                  <a:gd name="T42" fmla="*/ 94 w 1321"/>
                  <a:gd name="T43" fmla="*/ 11 h 712"/>
                  <a:gd name="T44" fmla="*/ 71 w 1321"/>
                  <a:gd name="T45" fmla="*/ 11 h 712"/>
                  <a:gd name="T46" fmla="*/ 54 w 1321"/>
                  <a:gd name="T47" fmla="*/ 10 h 712"/>
                  <a:gd name="T48" fmla="*/ 32 w 1321"/>
                  <a:gd name="T49" fmla="*/ 10 h 712"/>
                  <a:gd name="T50" fmla="*/ 25 w 1321"/>
                  <a:gd name="T51" fmla="*/ 10 h 712"/>
                  <a:gd name="T52" fmla="*/ 18 w 1321"/>
                  <a:gd name="T53" fmla="*/ 10 h 712"/>
                  <a:gd name="T54" fmla="*/ 6 w 1321"/>
                  <a:gd name="T55" fmla="*/ 9 h 712"/>
                  <a:gd name="T56" fmla="*/ 0 w 1321"/>
                  <a:gd name="T57" fmla="*/ 9 h 712"/>
                  <a:gd name="T58" fmla="*/ 0 w 1321"/>
                  <a:gd name="T59" fmla="*/ 9 h 712"/>
                  <a:gd name="T60" fmla="*/ 4 w 1321"/>
                  <a:gd name="T61" fmla="*/ 8 h 712"/>
                  <a:gd name="T62" fmla="*/ 16 w 1321"/>
                  <a:gd name="T63" fmla="*/ 7 h 712"/>
                  <a:gd name="T64" fmla="*/ 25 w 1321"/>
                  <a:gd name="T65" fmla="*/ 6 h 712"/>
                  <a:gd name="T66" fmla="*/ 50 w 1321"/>
                  <a:gd name="T67" fmla="*/ 4 h 712"/>
                  <a:gd name="T68" fmla="*/ 73 w 1321"/>
                  <a:gd name="T69" fmla="*/ 4 h 712"/>
                  <a:gd name="T70" fmla="*/ 103 w 1321"/>
                  <a:gd name="T71" fmla="*/ 4 h 712"/>
                  <a:gd name="T72" fmla="*/ 135 w 1321"/>
                  <a:gd name="T73" fmla="*/ 4 h 712"/>
                  <a:gd name="T74" fmla="*/ 170 w 1321"/>
                  <a:gd name="T75" fmla="*/ 4 h 712"/>
                  <a:gd name="T76" fmla="*/ 208 w 1321"/>
                  <a:gd name="T77" fmla="*/ 4 h 712"/>
                  <a:gd name="T78" fmla="*/ 248 w 1321"/>
                  <a:gd name="T79" fmla="*/ 4 h 712"/>
                  <a:gd name="T80" fmla="*/ 290 w 1321"/>
                  <a:gd name="T81" fmla="*/ 4 h 712"/>
                  <a:gd name="T82" fmla="*/ 332 w 1321"/>
                  <a:gd name="T83" fmla="*/ 0 h 712"/>
                  <a:gd name="T84" fmla="*/ 332 w 1321"/>
                  <a:gd name="T85" fmla="*/ 0 h 712"/>
                  <a:gd name="T86" fmla="*/ 378 w 1321"/>
                  <a:gd name="T87" fmla="*/ 4 h 712"/>
                  <a:gd name="T88" fmla="*/ 422 w 1321"/>
                  <a:gd name="T89" fmla="*/ 4 h 712"/>
                  <a:gd name="T90" fmla="*/ 464 w 1321"/>
                  <a:gd name="T91" fmla="*/ 4 h 712"/>
                  <a:gd name="T92" fmla="*/ 504 w 1321"/>
                  <a:gd name="T93" fmla="*/ 4 h 712"/>
                  <a:gd name="T94" fmla="*/ 540 w 1321"/>
                  <a:gd name="T95" fmla="*/ 4 h 712"/>
                  <a:gd name="T96" fmla="*/ 573 w 1321"/>
                  <a:gd name="T97" fmla="*/ 4 h 712"/>
                  <a:gd name="T98" fmla="*/ 603 w 1321"/>
                  <a:gd name="T99" fmla="*/ 4 h 712"/>
                  <a:gd name="T100" fmla="*/ 627 w 1321"/>
                  <a:gd name="T101" fmla="*/ 5 h 712"/>
                  <a:gd name="T102" fmla="*/ 647 w 1321"/>
                  <a:gd name="T103" fmla="*/ 6 h 712"/>
                  <a:gd name="T104" fmla="*/ 647 w 1321"/>
                  <a:gd name="T105" fmla="*/ 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647 w 1321"/>
                  <a:gd name="T1" fmla="*/ 6 h 712"/>
                  <a:gd name="T2" fmla="*/ 658 w 1321"/>
                  <a:gd name="T3" fmla="*/ 7 h 712"/>
                  <a:gd name="T4" fmla="*/ 659 w 1321"/>
                  <a:gd name="T5" fmla="*/ 8 h 712"/>
                  <a:gd name="T6" fmla="*/ 657 w 1321"/>
                  <a:gd name="T7" fmla="*/ 9 h 712"/>
                  <a:gd name="T8" fmla="*/ 646 w 1321"/>
                  <a:gd name="T9" fmla="*/ 9 h 712"/>
                  <a:gd name="T10" fmla="*/ 633 w 1321"/>
                  <a:gd name="T11" fmla="*/ 10 h 712"/>
                  <a:gd name="T12" fmla="*/ 619 w 1321"/>
                  <a:gd name="T13" fmla="*/ 10 h 712"/>
                  <a:gd name="T14" fmla="*/ 597 w 1321"/>
                  <a:gd name="T15" fmla="*/ 10 h 712"/>
                  <a:gd name="T16" fmla="*/ 573 w 1321"/>
                  <a:gd name="T17" fmla="*/ 10 h 712"/>
                  <a:gd name="T18" fmla="*/ 545 w 1321"/>
                  <a:gd name="T19" fmla="*/ 11 h 712"/>
                  <a:gd name="T20" fmla="*/ 514 w 1321"/>
                  <a:gd name="T21" fmla="*/ 11 h 712"/>
                  <a:gd name="T22" fmla="*/ 481 w 1321"/>
                  <a:gd name="T23" fmla="*/ 11 h 712"/>
                  <a:gd name="T24" fmla="*/ 446 w 1321"/>
                  <a:gd name="T25" fmla="*/ 11 h 712"/>
                  <a:gd name="T26" fmla="*/ 411 w 1321"/>
                  <a:gd name="T27" fmla="*/ 11 h 712"/>
                  <a:gd name="T28" fmla="*/ 396 w 1321"/>
                  <a:gd name="T29" fmla="*/ 11 h 712"/>
                  <a:gd name="T30" fmla="*/ 238 w 1321"/>
                  <a:gd name="T31" fmla="*/ 11 h 712"/>
                  <a:gd name="T32" fmla="*/ 236 w 1321"/>
                  <a:gd name="T33" fmla="*/ 11 h 712"/>
                  <a:gd name="T34" fmla="*/ 204 w 1321"/>
                  <a:gd name="T35" fmla="*/ 11 h 712"/>
                  <a:gd name="T36" fmla="*/ 173 w 1321"/>
                  <a:gd name="T37" fmla="*/ 11 h 712"/>
                  <a:gd name="T38" fmla="*/ 146 w 1321"/>
                  <a:gd name="T39" fmla="*/ 11 h 712"/>
                  <a:gd name="T40" fmla="*/ 118 w 1321"/>
                  <a:gd name="T41" fmla="*/ 11 h 712"/>
                  <a:gd name="T42" fmla="*/ 94 w 1321"/>
                  <a:gd name="T43" fmla="*/ 11 h 712"/>
                  <a:gd name="T44" fmla="*/ 71 w 1321"/>
                  <a:gd name="T45" fmla="*/ 11 h 712"/>
                  <a:gd name="T46" fmla="*/ 54 w 1321"/>
                  <a:gd name="T47" fmla="*/ 10 h 712"/>
                  <a:gd name="T48" fmla="*/ 32 w 1321"/>
                  <a:gd name="T49" fmla="*/ 10 h 712"/>
                  <a:gd name="T50" fmla="*/ 25 w 1321"/>
                  <a:gd name="T51" fmla="*/ 10 h 712"/>
                  <a:gd name="T52" fmla="*/ 18 w 1321"/>
                  <a:gd name="T53" fmla="*/ 10 h 712"/>
                  <a:gd name="T54" fmla="*/ 6 w 1321"/>
                  <a:gd name="T55" fmla="*/ 9 h 712"/>
                  <a:gd name="T56" fmla="*/ 0 w 1321"/>
                  <a:gd name="T57" fmla="*/ 9 h 712"/>
                  <a:gd name="T58" fmla="*/ 0 w 1321"/>
                  <a:gd name="T59" fmla="*/ 9 h 712"/>
                  <a:gd name="T60" fmla="*/ 4 w 1321"/>
                  <a:gd name="T61" fmla="*/ 8 h 712"/>
                  <a:gd name="T62" fmla="*/ 16 w 1321"/>
                  <a:gd name="T63" fmla="*/ 7 h 712"/>
                  <a:gd name="T64" fmla="*/ 25 w 1321"/>
                  <a:gd name="T65" fmla="*/ 6 h 712"/>
                  <a:gd name="T66" fmla="*/ 50 w 1321"/>
                  <a:gd name="T67" fmla="*/ 4 h 712"/>
                  <a:gd name="T68" fmla="*/ 73 w 1321"/>
                  <a:gd name="T69" fmla="*/ 4 h 712"/>
                  <a:gd name="T70" fmla="*/ 103 w 1321"/>
                  <a:gd name="T71" fmla="*/ 4 h 712"/>
                  <a:gd name="T72" fmla="*/ 135 w 1321"/>
                  <a:gd name="T73" fmla="*/ 4 h 712"/>
                  <a:gd name="T74" fmla="*/ 170 w 1321"/>
                  <a:gd name="T75" fmla="*/ 4 h 712"/>
                  <a:gd name="T76" fmla="*/ 208 w 1321"/>
                  <a:gd name="T77" fmla="*/ 4 h 712"/>
                  <a:gd name="T78" fmla="*/ 248 w 1321"/>
                  <a:gd name="T79" fmla="*/ 4 h 712"/>
                  <a:gd name="T80" fmla="*/ 290 w 1321"/>
                  <a:gd name="T81" fmla="*/ 4 h 712"/>
                  <a:gd name="T82" fmla="*/ 332 w 1321"/>
                  <a:gd name="T83" fmla="*/ 0 h 712"/>
                  <a:gd name="T84" fmla="*/ 332 w 1321"/>
                  <a:gd name="T85" fmla="*/ 0 h 712"/>
                  <a:gd name="T86" fmla="*/ 378 w 1321"/>
                  <a:gd name="T87" fmla="*/ 4 h 712"/>
                  <a:gd name="T88" fmla="*/ 422 w 1321"/>
                  <a:gd name="T89" fmla="*/ 4 h 712"/>
                  <a:gd name="T90" fmla="*/ 464 w 1321"/>
                  <a:gd name="T91" fmla="*/ 4 h 712"/>
                  <a:gd name="T92" fmla="*/ 504 w 1321"/>
                  <a:gd name="T93" fmla="*/ 4 h 712"/>
                  <a:gd name="T94" fmla="*/ 540 w 1321"/>
                  <a:gd name="T95" fmla="*/ 4 h 712"/>
                  <a:gd name="T96" fmla="*/ 573 w 1321"/>
                  <a:gd name="T97" fmla="*/ 4 h 712"/>
                  <a:gd name="T98" fmla="*/ 603 w 1321"/>
                  <a:gd name="T99" fmla="*/ 4 h 712"/>
                  <a:gd name="T100" fmla="*/ 627 w 1321"/>
                  <a:gd name="T101" fmla="*/ 5 h 712"/>
                  <a:gd name="T102" fmla="*/ 647 w 1321"/>
                  <a:gd name="T103" fmla="*/ 6 h 712"/>
                  <a:gd name="T104" fmla="*/ 647 w 1321"/>
                  <a:gd name="T105" fmla="*/ 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020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0833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0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5821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2190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>
            <a:grpSpLocks/>
          </p:cNvGrpSpPr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" name="Group 93"/>
            <p:cNvGrpSpPr>
              <a:grpSpLocks/>
            </p:cNvGrpSpPr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0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67 h 334"/>
                      <a:gd name="T10" fmla="*/ 204 w 288"/>
                      <a:gd name="T11" fmla="*/ 173 h 334"/>
                      <a:gd name="T12" fmla="*/ 174 w 288"/>
                      <a:gd name="T13" fmla="*/ 203 h 334"/>
                      <a:gd name="T14" fmla="*/ 144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170 w 288"/>
                      <a:gd name="T45" fmla="*/ 177 h 334"/>
                      <a:gd name="T46" fmla="*/ 196 w 288"/>
                      <a:gd name="T47" fmla="*/ 167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67 w 1832"/>
                      <a:gd name="T1" fmla="*/ 32 h 408"/>
                      <a:gd name="T2" fmla="*/ 1865 w 1832"/>
                      <a:gd name="T3" fmla="*/ 66 h 408"/>
                      <a:gd name="T4" fmla="*/ 1849 w 1832"/>
                      <a:gd name="T5" fmla="*/ 128 h 408"/>
                      <a:gd name="T6" fmla="*/ 1823 w 1832"/>
                      <a:gd name="T7" fmla="*/ 188 h 408"/>
                      <a:gd name="T8" fmla="*/ 1789 w 1832"/>
                      <a:gd name="T9" fmla="*/ 240 h 408"/>
                      <a:gd name="T10" fmla="*/ 1747 w 1832"/>
                      <a:gd name="T11" fmla="*/ 288 h 408"/>
                      <a:gd name="T12" fmla="*/ 1699 w 1832"/>
                      <a:gd name="T13" fmla="*/ 330 h 408"/>
                      <a:gd name="T14" fmla="*/ 1645 w 1832"/>
                      <a:gd name="T15" fmla="*/ 362 h 408"/>
                      <a:gd name="T16" fmla="*/ 1585 w 1832"/>
                      <a:gd name="T17" fmla="*/ 388 h 408"/>
                      <a:gd name="T18" fmla="*/ 1521 w 1832"/>
                      <a:gd name="T19" fmla="*/ 402 h 408"/>
                      <a:gd name="T20" fmla="*/ 145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67 w 1832"/>
                      <a:gd name="T27" fmla="*/ 0 h 408"/>
                      <a:gd name="T28" fmla="*/ 1867 w 1832"/>
                      <a:gd name="T29" fmla="*/ 32 h 408"/>
                      <a:gd name="T30" fmla="*/ 186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323 w 288"/>
                      <a:gd name="T1" fmla="*/ 0 h 334"/>
                      <a:gd name="T2" fmla="*/ 319 w 288"/>
                      <a:gd name="T3" fmla="*/ 52 h 334"/>
                      <a:gd name="T4" fmla="*/ 307 w 288"/>
                      <a:gd name="T5" fmla="*/ 98 h 334"/>
                      <a:gd name="T6" fmla="*/ 289 w 288"/>
                      <a:gd name="T7" fmla="*/ 140 h 334"/>
                      <a:gd name="T8" fmla="*/ 265 w 288"/>
                      <a:gd name="T9" fmla="*/ 167 h 334"/>
                      <a:gd name="T10" fmla="*/ 239 w 288"/>
                      <a:gd name="T11" fmla="*/ 173 h 334"/>
                      <a:gd name="T12" fmla="*/ 209 w 288"/>
                      <a:gd name="T13" fmla="*/ 203 h 334"/>
                      <a:gd name="T14" fmla="*/ 179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205 w 288"/>
                      <a:gd name="T45" fmla="*/ 177 h 334"/>
                      <a:gd name="T46" fmla="*/ 231 w 288"/>
                      <a:gd name="T47" fmla="*/ 167 h 334"/>
                      <a:gd name="T48" fmla="*/ 255 w 288"/>
                      <a:gd name="T49" fmla="*/ 142 h 334"/>
                      <a:gd name="T50" fmla="*/ 273 w 288"/>
                      <a:gd name="T51" fmla="*/ 100 h 334"/>
                      <a:gd name="T52" fmla="*/ 285 w 288"/>
                      <a:gd name="T53" fmla="*/ 54 h 334"/>
                      <a:gd name="T54" fmla="*/ 289 w 288"/>
                      <a:gd name="T55" fmla="*/ 2 h 334"/>
                      <a:gd name="T56" fmla="*/ 3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77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0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67 h 334"/>
                      <a:gd name="T10" fmla="*/ 204 w 288"/>
                      <a:gd name="T11" fmla="*/ 173 h 334"/>
                      <a:gd name="T12" fmla="*/ 174 w 288"/>
                      <a:gd name="T13" fmla="*/ 203 h 334"/>
                      <a:gd name="T14" fmla="*/ 144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170 w 288"/>
                      <a:gd name="T45" fmla="*/ 177 h 334"/>
                      <a:gd name="T46" fmla="*/ 196 w 288"/>
                      <a:gd name="T47" fmla="*/ 167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67 w 1832"/>
                      <a:gd name="T1" fmla="*/ 32 h 408"/>
                      <a:gd name="T2" fmla="*/ 1865 w 1832"/>
                      <a:gd name="T3" fmla="*/ 66 h 408"/>
                      <a:gd name="T4" fmla="*/ 1849 w 1832"/>
                      <a:gd name="T5" fmla="*/ 128 h 408"/>
                      <a:gd name="T6" fmla="*/ 1823 w 1832"/>
                      <a:gd name="T7" fmla="*/ 188 h 408"/>
                      <a:gd name="T8" fmla="*/ 1789 w 1832"/>
                      <a:gd name="T9" fmla="*/ 240 h 408"/>
                      <a:gd name="T10" fmla="*/ 1747 w 1832"/>
                      <a:gd name="T11" fmla="*/ 288 h 408"/>
                      <a:gd name="T12" fmla="*/ 1699 w 1832"/>
                      <a:gd name="T13" fmla="*/ 330 h 408"/>
                      <a:gd name="T14" fmla="*/ 1645 w 1832"/>
                      <a:gd name="T15" fmla="*/ 362 h 408"/>
                      <a:gd name="T16" fmla="*/ 1585 w 1832"/>
                      <a:gd name="T17" fmla="*/ 388 h 408"/>
                      <a:gd name="T18" fmla="*/ 1521 w 1832"/>
                      <a:gd name="T19" fmla="*/ 402 h 408"/>
                      <a:gd name="T20" fmla="*/ 145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67 w 1832"/>
                      <a:gd name="T27" fmla="*/ 0 h 408"/>
                      <a:gd name="T28" fmla="*/ 1867 w 1832"/>
                      <a:gd name="T29" fmla="*/ 32 h 408"/>
                      <a:gd name="T30" fmla="*/ 186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323 w 288"/>
                      <a:gd name="T1" fmla="*/ 0 h 334"/>
                      <a:gd name="T2" fmla="*/ 319 w 288"/>
                      <a:gd name="T3" fmla="*/ 52 h 334"/>
                      <a:gd name="T4" fmla="*/ 307 w 288"/>
                      <a:gd name="T5" fmla="*/ 98 h 334"/>
                      <a:gd name="T6" fmla="*/ 289 w 288"/>
                      <a:gd name="T7" fmla="*/ 140 h 334"/>
                      <a:gd name="T8" fmla="*/ 265 w 288"/>
                      <a:gd name="T9" fmla="*/ 167 h 334"/>
                      <a:gd name="T10" fmla="*/ 239 w 288"/>
                      <a:gd name="T11" fmla="*/ 173 h 334"/>
                      <a:gd name="T12" fmla="*/ 209 w 288"/>
                      <a:gd name="T13" fmla="*/ 203 h 334"/>
                      <a:gd name="T14" fmla="*/ 179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205 w 288"/>
                      <a:gd name="T45" fmla="*/ 177 h 334"/>
                      <a:gd name="T46" fmla="*/ 231 w 288"/>
                      <a:gd name="T47" fmla="*/ 167 h 334"/>
                      <a:gd name="T48" fmla="*/ 255 w 288"/>
                      <a:gd name="T49" fmla="*/ 142 h 334"/>
                      <a:gd name="T50" fmla="*/ 273 w 288"/>
                      <a:gd name="T51" fmla="*/ 100 h 334"/>
                      <a:gd name="T52" fmla="*/ 285 w 288"/>
                      <a:gd name="T53" fmla="*/ 54 h 334"/>
                      <a:gd name="T54" fmla="*/ 289 w 288"/>
                      <a:gd name="T55" fmla="*/ 2 h 334"/>
                      <a:gd name="T56" fmla="*/ 3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59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0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2848" y="1444"/>
              <a:ext cx="1086" cy="1965"/>
              <a:chOff x="2848" y="1444"/>
              <a:chExt cx="1086" cy="1965"/>
            </a:xfrm>
          </p:grpSpPr>
          <p:grpSp>
            <p:nvGrpSpPr>
              <p:cNvPr id="34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46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33 h 334"/>
                      <a:gd name="T6" fmla="*/ 254 w 288"/>
                      <a:gd name="T7" fmla="*/ 175 h 334"/>
                      <a:gd name="T8" fmla="*/ 230 w 288"/>
                      <a:gd name="T9" fmla="*/ 211 h 334"/>
                      <a:gd name="T10" fmla="*/ 204 w 288"/>
                      <a:gd name="T11" fmla="*/ 243 h 334"/>
                      <a:gd name="T12" fmla="*/ 174 w 288"/>
                      <a:gd name="T13" fmla="*/ 295 h 334"/>
                      <a:gd name="T14" fmla="*/ 144 w 288"/>
                      <a:gd name="T15" fmla="*/ 332 h 334"/>
                      <a:gd name="T16" fmla="*/ 112 w 288"/>
                      <a:gd name="T17" fmla="*/ 352 h 334"/>
                      <a:gd name="T18" fmla="*/ 84 w 288"/>
                      <a:gd name="T19" fmla="*/ 368 h 334"/>
                      <a:gd name="T20" fmla="*/ 56 w 288"/>
                      <a:gd name="T21" fmla="*/ 382 h 334"/>
                      <a:gd name="T22" fmla="*/ 34 w 288"/>
                      <a:gd name="T23" fmla="*/ 392 h 334"/>
                      <a:gd name="T24" fmla="*/ 16 w 288"/>
                      <a:gd name="T25" fmla="*/ 398 h 334"/>
                      <a:gd name="T26" fmla="*/ 4 w 288"/>
                      <a:gd name="T27" fmla="*/ 402 h 334"/>
                      <a:gd name="T28" fmla="*/ 0 w 288"/>
                      <a:gd name="T29" fmla="*/ 404 h 334"/>
                      <a:gd name="T30" fmla="*/ 4 w 288"/>
                      <a:gd name="T31" fmla="*/ 402 h 334"/>
                      <a:gd name="T32" fmla="*/ 16 w 288"/>
                      <a:gd name="T33" fmla="*/ 396 h 334"/>
                      <a:gd name="T34" fmla="*/ 34 w 288"/>
                      <a:gd name="T35" fmla="*/ 388 h 334"/>
                      <a:gd name="T36" fmla="*/ 56 w 288"/>
                      <a:gd name="T37" fmla="*/ 374 h 334"/>
                      <a:gd name="T38" fmla="*/ 84 w 288"/>
                      <a:gd name="T39" fmla="*/ 358 h 334"/>
                      <a:gd name="T40" fmla="*/ 112 w 288"/>
                      <a:gd name="T41" fmla="*/ 336 h 334"/>
                      <a:gd name="T42" fmla="*/ 142 w 288"/>
                      <a:gd name="T43" fmla="*/ 303 h 334"/>
                      <a:gd name="T44" fmla="*/ 170 w 288"/>
                      <a:gd name="T45" fmla="*/ 247 h 334"/>
                      <a:gd name="T46" fmla="*/ 196 w 288"/>
                      <a:gd name="T47" fmla="*/ 215 h 334"/>
                      <a:gd name="T48" fmla="*/ 220 w 288"/>
                      <a:gd name="T49" fmla="*/ 177 h 334"/>
                      <a:gd name="T50" fmla="*/ 238 w 288"/>
                      <a:gd name="T51" fmla="*/ 13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67 w 1832"/>
                      <a:gd name="T1" fmla="*/ 32 h 408"/>
                      <a:gd name="T2" fmla="*/ 1865 w 1832"/>
                      <a:gd name="T3" fmla="*/ 66 h 408"/>
                      <a:gd name="T4" fmla="*/ 1849 w 1832"/>
                      <a:gd name="T5" fmla="*/ 128 h 408"/>
                      <a:gd name="T6" fmla="*/ 1823 w 1832"/>
                      <a:gd name="T7" fmla="*/ 188 h 408"/>
                      <a:gd name="T8" fmla="*/ 1789 w 1832"/>
                      <a:gd name="T9" fmla="*/ 205 h 408"/>
                      <a:gd name="T10" fmla="*/ 1747 w 1832"/>
                      <a:gd name="T11" fmla="*/ 253 h 408"/>
                      <a:gd name="T12" fmla="*/ 1699 w 1832"/>
                      <a:gd name="T13" fmla="*/ 295 h 408"/>
                      <a:gd name="T14" fmla="*/ 1645 w 1832"/>
                      <a:gd name="T15" fmla="*/ 327 h 408"/>
                      <a:gd name="T16" fmla="*/ 1585 w 1832"/>
                      <a:gd name="T17" fmla="*/ 353 h 408"/>
                      <a:gd name="T18" fmla="*/ 1521 w 1832"/>
                      <a:gd name="T19" fmla="*/ 367 h 408"/>
                      <a:gd name="T20" fmla="*/ 1453 w 1832"/>
                      <a:gd name="T21" fmla="*/ 373 h 408"/>
                      <a:gd name="T22" fmla="*/ 0 w 1832"/>
                      <a:gd name="T23" fmla="*/ 373 h 408"/>
                      <a:gd name="T24" fmla="*/ 0 w 1832"/>
                      <a:gd name="T25" fmla="*/ 0 h 408"/>
                      <a:gd name="T26" fmla="*/ 1867 w 1832"/>
                      <a:gd name="T27" fmla="*/ 0 h 408"/>
                      <a:gd name="T28" fmla="*/ 1867 w 1832"/>
                      <a:gd name="T29" fmla="*/ 32 h 408"/>
                      <a:gd name="T30" fmla="*/ 186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323 w 288"/>
                      <a:gd name="T1" fmla="*/ 0 h 334"/>
                      <a:gd name="T2" fmla="*/ 319 w 288"/>
                      <a:gd name="T3" fmla="*/ 52 h 334"/>
                      <a:gd name="T4" fmla="*/ 307 w 288"/>
                      <a:gd name="T5" fmla="*/ 98 h 334"/>
                      <a:gd name="T6" fmla="*/ 289 w 288"/>
                      <a:gd name="T7" fmla="*/ 140 h 334"/>
                      <a:gd name="T8" fmla="*/ 265 w 288"/>
                      <a:gd name="T9" fmla="*/ 167 h 334"/>
                      <a:gd name="T10" fmla="*/ 239 w 288"/>
                      <a:gd name="T11" fmla="*/ 173 h 334"/>
                      <a:gd name="T12" fmla="*/ 209 w 288"/>
                      <a:gd name="T13" fmla="*/ 203 h 334"/>
                      <a:gd name="T14" fmla="*/ 179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205 w 288"/>
                      <a:gd name="T45" fmla="*/ 177 h 334"/>
                      <a:gd name="T46" fmla="*/ 231 w 288"/>
                      <a:gd name="T47" fmla="*/ 167 h 334"/>
                      <a:gd name="T48" fmla="*/ 255 w 288"/>
                      <a:gd name="T49" fmla="*/ 142 h 334"/>
                      <a:gd name="T50" fmla="*/ 273 w 288"/>
                      <a:gd name="T51" fmla="*/ 100 h 334"/>
                      <a:gd name="T52" fmla="*/ 285 w 288"/>
                      <a:gd name="T53" fmla="*/ 54 h 334"/>
                      <a:gd name="T54" fmla="*/ 289 w 288"/>
                      <a:gd name="T55" fmla="*/ 2 h 334"/>
                      <a:gd name="T56" fmla="*/ 3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41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0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3969" y="1355"/>
              <a:ext cx="1207" cy="2095"/>
              <a:chOff x="3969" y="1355"/>
              <a:chExt cx="1207" cy="2095"/>
            </a:xfrm>
          </p:grpSpPr>
          <p:grpSp>
            <p:nvGrpSpPr>
              <p:cNvPr id="17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33 h 334"/>
                      <a:gd name="T6" fmla="*/ 254 w 288"/>
                      <a:gd name="T7" fmla="*/ 175 h 334"/>
                      <a:gd name="T8" fmla="*/ 230 w 288"/>
                      <a:gd name="T9" fmla="*/ 211 h 334"/>
                      <a:gd name="T10" fmla="*/ 204 w 288"/>
                      <a:gd name="T11" fmla="*/ 243 h 334"/>
                      <a:gd name="T12" fmla="*/ 174 w 288"/>
                      <a:gd name="T13" fmla="*/ 295 h 334"/>
                      <a:gd name="T14" fmla="*/ 144 w 288"/>
                      <a:gd name="T15" fmla="*/ 332 h 334"/>
                      <a:gd name="T16" fmla="*/ 112 w 288"/>
                      <a:gd name="T17" fmla="*/ 352 h 334"/>
                      <a:gd name="T18" fmla="*/ 84 w 288"/>
                      <a:gd name="T19" fmla="*/ 368 h 334"/>
                      <a:gd name="T20" fmla="*/ 56 w 288"/>
                      <a:gd name="T21" fmla="*/ 382 h 334"/>
                      <a:gd name="T22" fmla="*/ 34 w 288"/>
                      <a:gd name="T23" fmla="*/ 392 h 334"/>
                      <a:gd name="T24" fmla="*/ 16 w 288"/>
                      <a:gd name="T25" fmla="*/ 398 h 334"/>
                      <a:gd name="T26" fmla="*/ 4 w 288"/>
                      <a:gd name="T27" fmla="*/ 402 h 334"/>
                      <a:gd name="T28" fmla="*/ 0 w 288"/>
                      <a:gd name="T29" fmla="*/ 404 h 334"/>
                      <a:gd name="T30" fmla="*/ 4 w 288"/>
                      <a:gd name="T31" fmla="*/ 402 h 334"/>
                      <a:gd name="T32" fmla="*/ 16 w 288"/>
                      <a:gd name="T33" fmla="*/ 396 h 334"/>
                      <a:gd name="T34" fmla="*/ 34 w 288"/>
                      <a:gd name="T35" fmla="*/ 388 h 334"/>
                      <a:gd name="T36" fmla="*/ 56 w 288"/>
                      <a:gd name="T37" fmla="*/ 374 h 334"/>
                      <a:gd name="T38" fmla="*/ 84 w 288"/>
                      <a:gd name="T39" fmla="*/ 358 h 334"/>
                      <a:gd name="T40" fmla="*/ 112 w 288"/>
                      <a:gd name="T41" fmla="*/ 336 h 334"/>
                      <a:gd name="T42" fmla="*/ 142 w 288"/>
                      <a:gd name="T43" fmla="*/ 303 h 334"/>
                      <a:gd name="T44" fmla="*/ 170 w 288"/>
                      <a:gd name="T45" fmla="*/ 247 h 334"/>
                      <a:gd name="T46" fmla="*/ 196 w 288"/>
                      <a:gd name="T47" fmla="*/ 215 h 334"/>
                      <a:gd name="T48" fmla="*/ 220 w 288"/>
                      <a:gd name="T49" fmla="*/ 177 h 334"/>
                      <a:gd name="T50" fmla="*/ 238 w 288"/>
                      <a:gd name="T51" fmla="*/ 13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67 w 1832"/>
                      <a:gd name="T1" fmla="*/ 32 h 408"/>
                      <a:gd name="T2" fmla="*/ 1865 w 1832"/>
                      <a:gd name="T3" fmla="*/ 66 h 408"/>
                      <a:gd name="T4" fmla="*/ 1849 w 1832"/>
                      <a:gd name="T5" fmla="*/ 128 h 408"/>
                      <a:gd name="T6" fmla="*/ 1823 w 1832"/>
                      <a:gd name="T7" fmla="*/ 188 h 408"/>
                      <a:gd name="T8" fmla="*/ 1789 w 1832"/>
                      <a:gd name="T9" fmla="*/ 205 h 408"/>
                      <a:gd name="T10" fmla="*/ 1747 w 1832"/>
                      <a:gd name="T11" fmla="*/ 253 h 408"/>
                      <a:gd name="T12" fmla="*/ 1699 w 1832"/>
                      <a:gd name="T13" fmla="*/ 295 h 408"/>
                      <a:gd name="T14" fmla="*/ 1645 w 1832"/>
                      <a:gd name="T15" fmla="*/ 327 h 408"/>
                      <a:gd name="T16" fmla="*/ 1585 w 1832"/>
                      <a:gd name="T17" fmla="*/ 353 h 408"/>
                      <a:gd name="T18" fmla="*/ 1521 w 1832"/>
                      <a:gd name="T19" fmla="*/ 367 h 408"/>
                      <a:gd name="T20" fmla="*/ 1453 w 1832"/>
                      <a:gd name="T21" fmla="*/ 373 h 408"/>
                      <a:gd name="T22" fmla="*/ 0 w 1832"/>
                      <a:gd name="T23" fmla="*/ 373 h 408"/>
                      <a:gd name="T24" fmla="*/ 0 w 1832"/>
                      <a:gd name="T25" fmla="*/ 0 h 408"/>
                      <a:gd name="T26" fmla="*/ 1867 w 1832"/>
                      <a:gd name="T27" fmla="*/ 0 h 408"/>
                      <a:gd name="T28" fmla="*/ 1867 w 1832"/>
                      <a:gd name="T29" fmla="*/ 32 h 408"/>
                      <a:gd name="T30" fmla="*/ 186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323 w 288"/>
                      <a:gd name="T1" fmla="*/ 0 h 334"/>
                      <a:gd name="T2" fmla="*/ 319 w 288"/>
                      <a:gd name="T3" fmla="*/ 52 h 334"/>
                      <a:gd name="T4" fmla="*/ 307 w 288"/>
                      <a:gd name="T5" fmla="*/ 98 h 334"/>
                      <a:gd name="T6" fmla="*/ 289 w 288"/>
                      <a:gd name="T7" fmla="*/ 140 h 334"/>
                      <a:gd name="T8" fmla="*/ 265 w 288"/>
                      <a:gd name="T9" fmla="*/ 167 h 334"/>
                      <a:gd name="T10" fmla="*/ 239 w 288"/>
                      <a:gd name="T11" fmla="*/ 173 h 334"/>
                      <a:gd name="T12" fmla="*/ 209 w 288"/>
                      <a:gd name="T13" fmla="*/ 203 h 334"/>
                      <a:gd name="T14" fmla="*/ 179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205 w 288"/>
                      <a:gd name="T45" fmla="*/ 177 h 334"/>
                      <a:gd name="T46" fmla="*/ 231 w 288"/>
                      <a:gd name="T47" fmla="*/ 167 h 334"/>
                      <a:gd name="T48" fmla="*/ 255 w 288"/>
                      <a:gd name="T49" fmla="*/ 142 h 334"/>
                      <a:gd name="T50" fmla="*/ 273 w 288"/>
                      <a:gd name="T51" fmla="*/ 100 h 334"/>
                      <a:gd name="T52" fmla="*/ 285 w 288"/>
                      <a:gd name="T53" fmla="*/ 54 h 334"/>
                      <a:gd name="T54" fmla="*/ 289 w 288"/>
                      <a:gd name="T55" fmla="*/ 2 h 334"/>
                      <a:gd name="T56" fmla="*/ 3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5071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9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04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681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FC864A-D295-484C-8A37-27EB214F2D68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116498-D4D0-49CD-9B59-21ED3DFCCE7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936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0557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66560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37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9440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63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532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2C4879-EF6C-490E-8E5D-0EDB70CE7769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1B5311F-4C2F-4DB5-AD03-F398EE6DB66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1149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D693DA3-33D7-493B-A818-E39896383A79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485C509-1E63-4425-81A4-4DF0D9D9968B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2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32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5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43666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D693DA3-33D7-493B-A818-E39896383A79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485C509-1E63-4425-81A4-4DF0D9D9968B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2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32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5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90052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750B598-EA58-4338-9505-4E5895CEA42F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21417B0-2C41-47B5-A585-492E7CACCFA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642 w 4040"/>
                <a:gd name="T1" fmla="*/ 2 h 1888"/>
                <a:gd name="T2" fmla="*/ 468 w 4040"/>
                <a:gd name="T3" fmla="*/ 2 h 1888"/>
                <a:gd name="T4" fmla="*/ 315 w 4040"/>
                <a:gd name="T5" fmla="*/ 3 h 1888"/>
                <a:gd name="T6" fmla="*/ 184 w 4040"/>
                <a:gd name="T7" fmla="*/ 6 h 1888"/>
                <a:gd name="T8" fmla="*/ 86 w 4040"/>
                <a:gd name="T9" fmla="*/ 9 h 1888"/>
                <a:gd name="T10" fmla="*/ 23 w 4040"/>
                <a:gd name="T11" fmla="*/ 12 h 1888"/>
                <a:gd name="T12" fmla="*/ 0 w 4040"/>
                <a:gd name="T13" fmla="*/ 17 h 1888"/>
                <a:gd name="T14" fmla="*/ 23 w 4040"/>
                <a:gd name="T15" fmla="*/ 21 h 1888"/>
                <a:gd name="T16" fmla="*/ 86 w 4040"/>
                <a:gd name="T17" fmla="*/ 24 h 1888"/>
                <a:gd name="T18" fmla="*/ 184 w 4040"/>
                <a:gd name="T19" fmla="*/ 28 h 1888"/>
                <a:gd name="T20" fmla="*/ 315 w 4040"/>
                <a:gd name="T21" fmla="*/ 30 h 1888"/>
                <a:gd name="T22" fmla="*/ 468 w 4040"/>
                <a:gd name="T23" fmla="*/ 32 h 1888"/>
                <a:gd name="T24" fmla="*/ 642 w 4040"/>
                <a:gd name="T25" fmla="*/ 33 h 1888"/>
                <a:gd name="T26" fmla="*/ 830 w 4040"/>
                <a:gd name="T27" fmla="*/ 33 h 1888"/>
                <a:gd name="T28" fmla="*/ 1008 w 4040"/>
                <a:gd name="T29" fmla="*/ 32 h 1888"/>
                <a:gd name="T30" fmla="*/ 1170 w 4040"/>
                <a:gd name="T31" fmla="*/ 32 h 1888"/>
                <a:gd name="T32" fmla="*/ 1308 w 4040"/>
                <a:gd name="T33" fmla="*/ 28 h 1888"/>
                <a:gd name="T34" fmla="*/ 1417 w 4040"/>
                <a:gd name="T35" fmla="*/ 26 h 1888"/>
                <a:gd name="T36" fmla="*/ 1493 w 4040"/>
                <a:gd name="T37" fmla="*/ 22 h 1888"/>
                <a:gd name="T38" fmla="*/ 1531 w 4040"/>
                <a:gd name="T39" fmla="*/ 19 h 1888"/>
                <a:gd name="T40" fmla="*/ 1521 w 4040"/>
                <a:gd name="T41" fmla="*/ 14 h 1888"/>
                <a:gd name="T42" fmla="*/ 1472 w 4040"/>
                <a:gd name="T43" fmla="*/ 10 h 1888"/>
                <a:gd name="T44" fmla="*/ 1385 w 4040"/>
                <a:gd name="T45" fmla="*/ 6 h 1888"/>
                <a:gd name="T46" fmla="*/ 1264 w 4040"/>
                <a:gd name="T47" fmla="*/ 4 h 1888"/>
                <a:gd name="T48" fmla="*/ 1117 w 4040"/>
                <a:gd name="T49" fmla="*/ 2 h 1888"/>
                <a:gd name="T50" fmla="*/ 949 w 4040"/>
                <a:gd name="T51" fmla="*/ 2 h 1888"/>
                <a:gd name="T52" fmla="*/ 767 w 4040"/>
                <a:gd name="T53" fmla="*/ 0 h 1888"/>
                <a:gd name="T54" fmla="*/ 609 w 4040"/>
                <a:gd name="T55" fmla="*/ 31 h 1888"/>
                <a:gd name="T56" fmla="*/ 441 w 4040"/>
                <a:gd name="T57" fmla="*/ 30 h 1888"/>
                <a:gd name="T58" fmla="*/ 295 w 4040"/>
                <a:gd name="T59" fmla="*/ 28 h 1888"/>
                <a:gd name="T60" fmla="*/ 172 w 4040"/>
                <a:gd name="T61" fmla="*/ 26 h 1888"/>
                <a:gd name="T62" fmla="*/ 85 w 4040"/>
                <a:gd name="T63" fmla="*/ 23 h 1888"/>
                <a:gd name="T64" fmla="*/ 34 w 4040"/>
                <a:gd name="T65" fmla="*/ 19 h 1888"/>
                <a:gd name="T66" fmla="*/ 27 w 4040"/>
                <a:gd name="T67" fmla="*/ 15 h 1888"/>
                <a:gd name="T68" fmla="*/ 64 w 4040"/>
                <a:gd name="T69" fmla="*/ 12 h 1888"/>
                <a:gd name="T70" fmla="*/ 140 w 4040"/>
                <a:gd name="T71" fmla="*/ 9 h 1888"/>
                <a:gd name="T72" fmla="*/ 250 w 4040"/>
                <a:gd name="T73" fmla="*/ 6 h 1888"/>
                <a:gd name="T74" fmla="*/ 389 w 4040"/>
                <a:gd name="T75" fmla="*/ 4 h 1888"/>
                <a:gd name="T76" fmla="*/ 553 w 4040"/>
                <a:gd name="T77" fmla="*/ 2 h 1888"/>
                <a:gd name="T78" fmla="*/ 730 w 4040"/>
                <a:gd name="T79" fmla="*/ 2 h 1888"/>
                <a:gd name="T80" fmla="*/ 908 w 4040"/>
                <a:gd name="T81" fmla="*/ 2 h 1888"/>
                <a:gd name="T82" fmla="*/ 1069 w 4040"/>
                <a:gd name="T83" fmla="*/ 4 h 1888"/>
                <a:gd name="T84" fmla="*/ 1207 w 4040"/>
                <a:gd name="T85" fmla="*/ 6 h 1888"/>
                <a:gd name="T86" fmla="*/ 1319 w 4040"/>
                <a:gd name="T87" fmla="*/ 9 h 1888"/>
                <a:gd name="T88" fmla="*/ 1396 w 4040"/>
                <a:gd name="T89" fmla="*/ 12 h 1888"/>
                <a:gd name="T90" fmla="*/ 1433 w 4040"/>
                <a:gd name="T91" fmla="*/ 15 h 1888"/>
                <a:gd name="T92" fmla="*/ 1424 w 4040"/>
                <a:gd name="T93" fmla="*/ 19 h 1888"/>
                <a:gd name="T94" fmla="*/ 1371 w 4040"/>
                <a:gd name="T95" fmla="*/ 23 h 1888"/>
                <a:gd name="T96" fmla="*/ 1285 w 4040"/>
                <a:gd name="T97" fmla="*/ 26 h 1888"/>
                <a:gd name="T98" fmla="*/ 1164 w 4040"/>
                <a:gd name="T99" fmla="*/ 28 h 1888"/>
                <a:gd name="T100" fmla="*/ 1019 w 4040"/>
                <a:gd name="T101" fmla="*/ 30 h 1888"/>
                <a:gd name="T102" fmla="*/ 850 w 4040"/>
                <a:gd name="T103" fmla="*/ 3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64088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9402764-379A-4646-A06F-971FE16D93A0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4166784D-0D24-4A99-A577-8CE61D1F8D62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5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281684 w 308"/>
                <a:gd name="T1" fmla="*/ 785537 h 444"/>
                <a:gd name="T2" fmla="*/ 0 w 308"/>
                <a:gd name="T3" fmla="*/ 2901664 h 444"/>
                <a:gd name="T4" fmla="*/ 0 w 308"/>
                <a:gd name="T5" fmla="*/ 1869590 h 444"/>
                <a:gd name="T6" fmla="*/ 281684 w 308"/>
                <a:gd name="T7" fmla="*/ 0 h 444"/>
                <a:gd name="T8" fmla="*/ 281684 w 308"/>
                <a:gd name="T9" fmla="*/ 78553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372154 w 1786"/>
                <a:gd name="T1" fmla="*/ 1860311 h 284"/>
                <a:gd name="T2" fmla="*/ 0 w 1786"/>
                <a:gd name="T3" fmla="*/ 1860311 h 284"/>
                <a:gd name="T4" fmla="*/ 414094 w 1786"/>
                <a:gd name="T5" fmla="*/ 0 h 284"/>
                <a:gd name="T6" fmla="*/ 1657712 w 1786"/>
                <a:gd name="T7" fmla="*/ 0 h 284"/>
                <a:gd name="T8" fmla="*/ 1372154 w 1786"/>
                <a:gd name="T9" fmla="*/ 1860311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281684 w 308"/>
                <a:gd name="T1" fmla="*/ 726029 h 442"/>
                <a:gd name="T2" fmla="*/ 0 w 308"/>
                <a:gd name="T3" fmla="*/ 2675460 h 442"/>
                <a:gd name="T4" fmla="*/ 0 w 308"/>
                <a:gd name="T5" fmla="*/ 1731417 h 442"/>
                <a:gd name="T6" fmla="*/ 281684 w 308"/>
                <a:gd name="T7" fmla="*/ 0 h 442"/>
                <a:gd name="T8" fmla="*/ 281684 w 308"/>
                <a:gd name="T9" fmla="*/ 726029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516976 w 1920"/>
                <a:gd name="T1" fmla="*/ 1783455 h 284"/>
                <a:gd name="T2" fmla="*/ 0 w 1920"/>
                <a:gd name="T3" fmla="*/ 1783455 h 284"/>
                <a:gd name="T4" fmla="*/ 419170 w 1920"/>
                <a:gd name="T5" fmla="*/ 0 h 284"/>
                <a:gd name="T6" fmla="*/ 1806273 w 1920"/>
                <a:gd name="T7" fmla="*/ 0 h 284"/>
                <a:gd name="T8" fmla="*/ 1516976 w 1920"/>
                <a:gd name="T9" fmla="*/ 1783455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291146 w 306"/>
                <a:gd name="T1" fmla="*/ 797755 h 444"/>
                <a:gd name="T2" fmla="*/ 0 w 306"/>
                <a:gd name="T3" fmla="*/ 2901664 h 444"/>
                <a:gd name="T4" fmla="*/ 0 w 306"/>
                <a:gd name="T5" fmla="*/ 1869590 h 444"/>
                <a:gd name="T6" fmla="*/ 291146 w 306"/>
                <a:gd name="T7" fmla="*/ 0 h 444"/>
                <a:gd name="T8" fmla="*/ 291146 w 306"/>
                <a:gd name="T9" fmla="*/ 79775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21077 w 308"/>
                <a:gd name="T1" fmla="*/ 797755 h 444"/>
                <a:gd name="T2" fmla="*/ 0 w 308"/>
                <a:gd name="T3" fmla="*/ 2901664 h 444"/>
                <a:gd name="T4" fmla="*/ 0 w 308"/>
                <a:gd name="T5" fmla="*/ 1869590 h 444"/>
                <a:gd name="T6" fmla="*/ 321077 w 308"/>
                <a:gd name="T7" fmla="*/ 0 h 444"/>
                <a:gd name="T8" fmla="*/ 321077 w 308"/>
                <a:gd name="T9" fmla="*/ 79775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752692 w 2180"/>
                <a:gd name="T1" fmla="*/ 1860311 h 284"/>
                <a:gd name="T2" fmla="*/ 0 w 2180"/>
                <a:gd name="T3" fmla="*/ 1860311 h 284"/>
                <a:gd name="T4" fmla="*/ 417507 w 2180"/>
                <a:gd name="T5" fmla="*/ 0 h 284"/>
                <a:gd name="T6" fmla="*/ 2041752 w 2180"/>
                <a:gd name="T7" fmla="*/ 0 h 284"/>
                <a:gd name="T8" fmla="*/ 1752692 w 2180"/>
                <a:gd name="T9" fmla="*/ 1860311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2 w 1824"/>
                <a:gd name="T1" fmla="*/ 129 h 2648"/>
                <a:gd name="T2" fmla="*/ 2 w 1824"/>
                <a:gd name="T3" fmla="*/ 110 h 2648"/>
                <a:gd name="T4" fmla="*/ 2 w 1824"/>
                <a:gd name="T5" fmla="*/ 94 h 2648"/>
                <a:gd name="T6" fmla="*/ 2 w 1824"/>
                <a:gd name="T7" fmla="*/ 80 h 2648"/>
                <a:gd name="T8" fmla="*/ 2 w 1824"/>
                <a:gd name="T9" fmla="*/ 66 h 2648"/>
                <a:gd name="T10" fmla="*/ 3 w 1824"/>
                <a:gd name="T11" fmla="*/ 54 h 2648"/>
                <a:gd name="T12" fmla="*/ 4 w 1824"/>
                <a:gd name="T13" fmla="*/ 45 h 2648"/>
                <a:gd name="T14" fmla="*/ 5 w 1824"/>
                <a:gd name="T15" fmla="*/ 35 h 2648"/>
                <a:gd name="T16" fmla="*/ 6 w 1824"/>
                <a:gd name="T17" fmla="*/ 28 h 2648"/>
                <a:gd name="T18" fmla="*/ 7 w 1824"/>
                <a:gd name="T19" fmla="*/ 21 h 2648"/>
                <a:gd name="T20" fmla="*/ 8 w 1824"/>
                <a:gd name="T21" fmla="*/ 16 h 2648"/>
                <a:gd name="T22" fmla="*/ 8 w 1824"/>
                <a:gd name="T23" fmla="*/ 13 h 2648"/>
                <a:gd name="T24" fmla="*/ 9 w 1824"/>
                <a:gd name="T25" fmla="*/ 9 h 2648"/>
                <a:gd name="T26" fmla="*/ 9 w 1824"/>
                <a:gd name="T27" fmla="*/ 8 h 2648"/>
                <a:gd name="T28" fmla="*/ 9 w 1824"/>
                <a:gd name="T29" fmla="*/ 8 h 2648"/>
                <a:gd name="T30" fmla="*/ 13 w 1824"/>
                <a:gd name="T31" fmla="*/ 3 h 2648"/>
                <a:gd name="T32" fmla="*/ 12 w 1824"/>
                <a:gd name="T33" fmla="*/ 17 h 2648"/>
                <a:gd name="T34" fmla="*/ 12 w 1824"/>
                <a:gd name="T35" fmla="*/ 18 h 2648"/>
                <a:gd name="T36" fmla="*/ 12 w 1824"/>
                <a:gd name="T37" fmla="*/ 18 h 2648"/>
                <a:gd name="T38" fmla="*/ 11 w 1824"/>
                <a:gd name="T39" fmla="*/ 20 h 2648"/>
                <a:gd name="T40" fmla="*/ 10 w 1824"/>
                <a:gd name="T41" fmla="*/ 21 h 2648"/>
                <a:gd name="T42" fmla="*/ 9 w 1824"/>
                <a:gd name="T43" fmla="*/ 24 h 2648"/>
                <a:gd name="T44" fmla="*/ 9 w 1824"/>
                <a:gd name="T45" fmla="*/ 28 h 2648"/>
                <a:gd name="T46" fmla="*/ 8 w 1824"/>
                <a:gd name="T47" fmla="*/ 33 h 2648"/>
                <a:gd name="T48" fmla="*/ 7 w 1824"/>
                <a:gd name="T49" fmla="*/ 39 h 2648"/>
                <a:gd name="T50" fmla="*/ 6 w 1824"/>
                <a:gd name="T51" fmla="*/ 47 h 2648"/>
                <a:gd name="T52" fmla="*/ 5 w 1824"/>
                <a:gd name="T53" fmla="*/ 56 h 2648"/>
                <a:gd name="T54" fmla="*/ 4 w 1824"/>
                <a:gd name="T55" fmla="*/ 68 h 2648"/>
                <a:gd name="T56" fmla="*/ 3 w 1824"/>
                <a:gd name="T57" fmla="*/ 79 h 2648"/>
                <a:gd name="T58" fmla="*/ 2 w 1824"/>
                <a:gd name="T59" fmla="*/ 94 h 2648"/>
                <a:gd name="T60" fmla="*/ 2 w 1824"/>
                <a:gd name="T61" fmla="*/ 110 h 2648"/>
                <a:gd name="T62" fmla="*/ 2 w 1824"/>
                <a:gd name="T63" fmla="*/ 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622755 w 2048"/>
                <a:gd name="T1" fmla="*/ 1940033 h 286"/>
                <a:gd name="T2" fmla="*/ 0 w 2048"/>
                <a:gd name="T3" fmla="*/ 1940033 h 286"/>
                <a:gd name="T4" fmla="*/ 415698 w 2048"/>
                <a:gd name="T5" fmla="*/ 0 h 286"/>
                <a:gd name="T6" fmla="*/ 1908338 w 2048"/>
                <a:gd name="T7" fmla="*/ 0 h 286"/>
                <a:gd name="T8" fmla="*/ 1622755 w 2048"/>
                <a:gd name="T9" fmla="*/ 1940033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2401482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D9C1D9-D4E6-4309-A82A-803E4C15EBCB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BF6DE7A4-C4D7-4343-91DD-465F91B1A380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42329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CAF765F-FC5B-4B47-B8FC-4AA9B22FEEAB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C4035FF-CCE7-4C0B-94E3-EEB229AEB2E7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70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9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639" y="1551"/>
              <a:ext cx="1029" cy="1036"/>
              <a:chOff x="4166" y="1705"/>
              <a:chExt cx="1250" cy="1257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50" cy="125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5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6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6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2362" y="1551"/>
              <a:ext cx="1028" cy="1036"/>
              <a:chOff x="4166" y="1705"/>
              <a:chExt cx="1249" cy="1257"/>
            </a:xfrm>
          </p:grpSpPr>
          <p:sp>
            <p:nvSpPr>
              <p:cNvPr id="40" name="Oval 26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49" cy="125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1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2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4096" y="1551"/>
              <a:ext cx="1032" cy="1036"/>
              <a:chOff x="4166" y="1705"/>
              <a:chExt cx="1253" cy="1257"/>
            </a:xfrm>
          </p:grpSpPr>
          <p:sp>
            <p:nvSpPr>
              <p:cNvPr id="36" name="Oval 31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56" cy="125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8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3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96009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E1B16B7-0D7C-48CF-9533-6C3EB5C8EDA2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C8B006A-3E4D-486B-86CC-A23FE0B8D6D6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12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238203 w 2820"/>
                <a:gd name="T1" fmla="*/ 3 h 2912"/>
                <a:gd name="T2" fmla="*/ 179127 w 2820"/>
                <a:gd name="T3" fmla="*/ 13 h 2912"/>
                <a:gd name="T4" fmla="*/ 129634 w 2820"/>
                <a:gd name="T5" fmla="*/ 23 h 2912"/>
                <a:gd name="T6" fmla="*/ 88615 w 2820"/>
                <a:gd name="T7" fmla="*/ 34 h 2912"/>
                <a:gd name="T8" fmla="*/ 55216 w 2820"/>
                <a:gd name="T9" fmla="*/ 46 h 2912"/>
                <a:gd name="T10" fmla="*/ 30541 w 2820"/>
                <a:gd name="T11" fmla="*/ 59 h 2912"/>
                <a:gd name="T12" fmla="*/ 13104 w 2820"/>
                <a:gd name="T13" fmla="*/ 72 h 2912"/>
                <a:gd name="T14" fmla="*/ 3056 w 2820"/>
                <a:gd name="T15" fmla="*/ 86 h 2912"/>
                <a:gd name="T16" fmla="*/ 0 w 2820"/>
                <a:gd name="T17" fmla="*/ 100 h 2912"/>
                <a:gd name="T18" fmla="*/ 3913 w 2820"/>
                <a:gd name="T19" fmla="*/ 114 h 2912"/>
                <a:gd name="T20" fmla="*/ 13976 w 2820"/>
                <a:gd name="T21" fmla="*/ 127 h 2912"/>
                <a:gd name="T22" fmla="*/ 30135 w 2820"/>
                <a:gd name="T23" fmla="*/ 140 h 2912"/>
                <a:gd name="T24" fmla="*/ 51995 w 2820"/>
                <a:gd name="T25" fmla="*/ 152 h 2912"/>
                <a:gd name="T26" fmla="*/ 79289 w 2820"/>
                <a:gd name="T27" fmla="*/ 163 h 2912"/>
                <a:gd name="T28" fmla="*/ 111782 w 2820"/>
                <a:gd name="T29" fmla="*/ 174 h 2912"/>
                <a:gd name="T30" fmla="*/ 149258 w 2820"/>
                <a:gd name="T31" fmla="*/ 183 h 2912"/>
                <a:gd name="T32" fmla="*/ 190583 w 2820"/>
                <a:gd name="T33" fmla="*/ 191 h 2912"/>
                <a:gd name="T34" fmla="*/ 236881 w 2820"/>
                <a:gd name="T35" fmla="*/ 197 h 2912"/>
                <a:gd name="T36" fmla="*/ 286689 w 2820"/>
                <a:gd name="T37" fmla="*/ 202 h 2912"/>
                <a:gd name="T38" fmla="*/ 339796 w 2820"/>
                <a:gd name="T39" fmla="*/ 204 h 2912"/>
                <a:gd name="T40" fmla="*/ 396532 w 2820"/>
                <a:gd name="T41" fmla="*/ 204 h 2912"/>
                <a:gd name="T42" fmla="*/ 455872 w 2820"/>
                <a:gd name="T43" fmla="*/ 203 h 2912"/>
                <a:gd name="T44" fmla="*/ 517754 w 2820"/>
                <a:gd name="T45" fmla="*/ 197 h 2912"/>
                <a:gd name="T46" fmla="*/ 554914 w 2820"/>
                <a:gd name="T47" fmla="*/ 224 h 2912"/>
                <a:gd name="T48" fmla="*/ 407473 w 2820"/>
                <a:gd name="T49" fmla="*/ 119 h 2912"/>
                <a:gd name="T50" fmla="*/ 426674 w 2820"/>
                <a:gd name="T51" fmla="*/ 146 h 2912"/>
                <a:gd name="T52" fmla="*/ 389975 w 2820"/>
                <a:gd name="T53" fmla="*/ 149 h 2912"/>
                <a:gd name="T54" fmla="*/ 352371 w 2820"/>
                <a:gd name="T55" fmla="*/ 149 h 2912"/>
                <a:gd name="T56" fmla="*/ 314497 w 2820"/>
                <a:gd name="T57" fmla="*/ 146 h 2912"/>
                <a:gd name="T58" fmla="*/ 277384 w 2820"/>
                <a:gd name="T59" fmla="*/ 143 h 2912"/>
                <a:gd name="T60" fmla="*/ 241690 w 2820"/>
                <a:gd name="T61" fmla="*/ 140 h 2912"/>
                <a:gd name="T62" fmla="*/ 207626 w 2820"/>
                <a:gd name="T63" fmla="*/ 134 h 2912"/>
                <a:gd name="T64" fmla="*/ 176573 w 2820"/>
                <a:gd name="T65" fmla="*/ 126 h 2912"/>
                <a:gd name="T66" fmla="*/ 149258 w 2820"/>
                <a:gd name="T67" fmla="*/ 118 h 2912"/>
                <a:gd name="T68" fmla="*/ 125984 w 2820"/>
                <a:gd name="T69" fmla="*/ 109 h 2912"/>
                <a:gd name="T70" fmla="*/ 107765 w 2820"/>
                <a:gd name="T71" fmla="*/ 100 h 2912"/>
                <a:gd name="T72" fmla="*/ 95564 w 2820"/>
                <a:gd name="T73" fmla="*/ 90 h 2912"/>
                <a:gd name="T74" fmla="*/ 89357 w 2820"/>
                <a:gd name="T75" fmla="*/ 80 h 2912"/>
                <a:gd name="T76" fmla="*/ 90679 w 2820"/>
                <a:gd name="T77" fmla="*/ 69 h 2912"/>
                <a:gd name="T78" fmla="*/ 100400 w 2820"/>
                <a:gd name="T79" fmla="*/ 58 h 2912"/>
                <a:gd name="T80" fmla="*/ 118636 w 2820"/>
                <a:gd name="T81" fmla="*/ 45 h 2912"/>
                <a:gd name="T82" fmla="*/ 146223 w 2820"/>
                <a:gd name="T83" fmla="*/ 34 h 2912"/>
                <a:gd name="T84" fmla="*/ 184107 w 2820"/>
                <a:gd name="T85" fmla="*/ 23 h 2912"/>
                <a:gd name="T86" fmla="*/ 233486 w 2820"/>
                <a:gd name="T87" fmla="*/ 11 h 2912"/>
                <a:gd name="T88" fmla="*/ 294128 w 2820"/>
                <a:gd name="T89" fmla="*/ 3 h 2912"/>
                <a:gd name="T90" fmla="*/ 271392 w 2820"/>
                <a:gd name="T91" fmla="*/ 0 h 2912"/>
                <a:gd name="T92" fmla="*/ 615095 w 2820"/>
                <a:gd name="T93" fmla="*/ 149 h 2912"/>
                <a:gd name="T94" fmla="*/ 615095 w 2820"/>
                <a:gd name="T95" fmla="*/ 149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3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7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9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22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7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292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02085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2C8F1CB-12EA-40AD-86F6-71589B9AA1E1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D52B405-CF1C-498A-BC53-C1A387CF4FAD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 rot="-3626814">
              <a:off x="3007" y="139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gray">
            <a:xfrm rot="-7230978">
              <a:off x="2271" y="140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3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40642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557904-A0CF-4067-AA91-64EE38052B5F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76401B1F-4C67-40F5-A641-5CA711212B2A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1292" y="1256"/>
              <a:ext cx="623" cy="91"/>
              <a:chOff x="2003" y="3442"/>
              <a:chExt cx="468" cy="239"/>
            </a:xfrm>
          </p:grpSpPr>
          <p:sp>
            <p:nvSpPr>
              <p:cNvPr id="34" name="Oval 10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12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Rectangle 14"/>
            <p:cNvSpPr>
              <a:spLocks noChangeArrowheads="1"/>
            </p:cNvSpPr>
            <p:nvPr/>
          </p:nvSpPr>
          <p:spPr bwMode="gray">
            <a:xfrm rot="3419336">
              <a:off x="1776" y="1148"/>
              <a:ext cx="672" cy="680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2444" y="1256"/>
              <a:ext cx="623" cy="91"/>
              <a:chOff x="2003" y="3442"/>
              <a:chExt cx="468" cy="239"/>
            </a:xfrm>
          </p:grpSpPr>
          <p:sp>
            <p:nvSpPr>
              <p:cNvPr id="30" name="Oval 16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17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Rectangle 20"/>
            <p:cNvSpPr>
              <a:spLocks noChangeArrowheads="1"/>
            </p:cNvSpPr>
            <p:nvPr/>
          </p:nvSpPr>
          <p:spPr bwMode="gray">
            <a:xfrm rot="3419336">
              <a:off x="2880" y="1148"/>
              <a:ext cx="672" cy="679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3605" y="1256"/>
              <a:ext cx="817" cy="91"/>
              <a:chOff x="2003" y="3442"/>
              <a:chExt cx="468" cy="239"/>
            </a:xfrm>
          </p:grpSpPr>
          <p:sp>
            <p:nvSpPr>
              <p:cNvPr id="26" name="Oval 22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64505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04DB967-9D80-409C-9481-E5C799DE5227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38931FC4-5840-4DE4-A272-674287EA5D4D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07668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C27116F-8894-4B93-AE42-070B92554F0E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B1815F8-5F3B-48E1-BCC4-3147F23F692A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5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3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891 w 1321"/>
                  <a:gd name="T1" fmla="*/ 44 h 712"/>
                  <a:gd name="T2" fmla="*/ 903 w 1321"/>
                  <a:gd name="T3" fmla="*/ 48 h 712"/>
                  <a:gd name="T4" fmla="*/ 905 w 1321"/>
                  <a:gd name="T5" fmla="*/ 53 h 712"/>
                  <a:gd name="T6" fmla="*/ 902 w 1321"/>
                  <a:gd name="T7" fmla="*/ 57 h 712"/>
                  <a:gd name="T8" fmla="*/ 888 w 1321"/>
                  <a:gd name="T9" fmla="*/ 61 h 712"/>
                  <a:gd name="T10" fmla="*/ 871 w 1321"/>
                  <a:gd name="T11" fmla="*/ 64 h 712"/>
                  <a:gd name="T12" fmla="*/ 850 w 1321"/>
                  <a:gd name="T13" fmla="*/ 67 h 712"/>
                  <a:gd name="T14" fmla="*/ 820 w 1321"/>
                  <a:gd name="T15" fmla="*/ 69 h 712"/>
                  <a:gd name="T16" fmla="*/ 786 w 1321"/>
                  <a:gd name="T17" fmla="*/ 72 h 712"/>
                  <a:gd name="T18" fmla="*/ 749 w 1321"/>
                  <a:gd name="T19" fmla="*/ 74 h 712"/>
                  <a:gd name="T20" fmla="*/ 707 w 1321"/>
                  <a:gd name="T21" fmla="*/ 75 h 712"/>
                  <a:gd name="T22" fmla="*/ 662 w 1321"/>
                  <a:gd name="T23" fmla="*/ 76 h 712"/>
                  <a:gd name="T24" fmla="*/ 614 w 1321"/>
                  <a:gd name="T25" fmla="*/ 77 h 712"/>
                  <a:gd name="T26" fmla="*/ 564 w 1321"/>
                  <a:gd name="T27" fmla="*/ 78 h 712"/>
                  <a:gd name="T28" fmla="*/ 545 w 1321"/>
                  <a:gd name="T29" fmla="*/ 79 h 712"/>
                  <a:gd name="T30" fmla="*/ 326 w 1321"/>
                  <a:gd name="T31" fmla="*/ 79 h 712"/>
                  <a:gd name="T32" fmla="*/ 324 w 1321"/>
                  <a:gd name="T33" fmla="*/ 79 h 712"/>
                  <a:gd name="T34" fmla="*/ 280 w 1321"/>
                  <a:gd name="T35" fmla="*/ 78 h 712"/>
                  <a:gd name="T36" fmla="*/ 239 w 1321"/>
                  <a:gd name="T37" fmla="*/ 77 h 712"/>
                  <a:gd name="T38" fmla="*/ 200 w 1321"/>
                  <a:gd name="T39" fmla="*/ 77 h 712"/>
                  <a:gd name="T40" fmla="*/ 162 w 1321"/>
                  <a:gd name="T41" fmla="*/ 75 h 712"/>
                  <a:gd name="T42" fmla="*/ 126 w 1321"/>
                  <a:gd name="T43" fmla="*/ 75 h 712"/>
                  <a:gd name="T44" fmla="*/ 98 w 1321"/>
                  <a:gd name="T45" fmla="*/ 73 h 712"/>
                  <a:gd name="T46" fmla="*/ 70 w 1321"/>
                  <a:gd name="T47" fmla="*/ 71 h 712"/>
                  <a:gd name="T48" fmla="*/ 48 w 1321"/>
                  <a:gd name="T49" fmla="*/ 69 h 712"/>
                  <a:gd name="T50" fmla="*/ 25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6 w 1321"/>
                  <a:gd name="T67" fmla="*/ 33 h 712"/>
                  <a:gd name="T68" fmla="*/ 102 w 1321"/>
                  <a:gd name="T69" fmla="*/ 26 h 712"/>
                  <a:gd name="T70" fmla="*/ 140 w 1321"/>
                  <a:gd name="T71" fmla="*/ 19 h 712"/>
                  <a:gd name="T72" fmla="*/ 185 w 1321"/>
                  <a:gd name="T73" fmla="*/ 13 h 712"/>
                  <a:gd name="T74" fmla="*/ 234 w 1321"/>
                  <a:gd name="T75" fmla="*/ 9 h 712"/>
                  <a:gd name="T76" fmla="*/ 284 w 1321"/>
                  <a:gd name="T77" fmla="*/ 4 h 712"/>
                  <a:gd name="T78" fmla="*/ 340 w 1321"/>
                  <a:gd name="T79" fmla="*/ 4 h 712"/>
                  <a:gd name="T80" fmla="*/ 399 w 1321"/>
                  <a:gd name="T81" fmla="*/ 4 h 712"/>
                  <a:gd name="T82" fmla="*/ 457 w 1321"/>
                  <a:gd name="T83" fmla="*/ 0 h 712"/>
                  <a:gd name="T84" fmla="*/ 457 w 1321"/>
                  <a:gd name="T85" fmla="*/ 0 h 712"/>
                  <a:gd name="T86" fmla="*/ 520 w 1321"/>
                  <a:gd name="T87" fmla="*/ 4 h 712"/>
                  <a:gd name="T88" fmla="*/ 580 w 1321"/>
                  <a:gd name="T89" fmla="*/ 4 h 712"/>
                  <a:gd name="T90" fmla="*/ 639 w 1321"/>
                  <a:gd name="T91" fmla="*/ 5 h 712"/>
                  <a:gd name="T92" fmla="*/ 693 w 1321"/>
                  <a:gd name="T93" fmla="*/ 10 h 712"/>
                  <a:gd name="T94" fmla="*/ 742 w 1321"/>
                  <a:gd name="T95" fmla="*/ 15 h 712"/>
                  <a:gd name="T96" fmla="*/ 788 w 1321"/>
                  <a:gd name="T97" fmla="*/ 21 h 712"/>
                  <a:gd name="T98" fmla="*/ 828 w 1321"/>
                  <a:gd name="T99" fmla="*/ 28 h 712"/>
                  <a:gd name="T100" fmla="*/ 862 w 1321"/>
                  <a:gd name="T101" fmla="*/ 36 h 712"/>
                  <a:gd name="T102" fmla="*/ 891 w 1321"/>
                  <a:gd name="T103" fmla="*/ 44 h 712"/>
                  <a:gd name="T104" fmla="*/ 891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891 w 1321"/>
                  <a:gd name="T1" fmla="*/ 42 h 712"/>
                  <a:gd name="T2" fmla="*/ 903 w 1321"/>
                  <a:gd name="T3" fmla="*/ 47 h 712"/>
                  <a:gd name="T4" fmla="*/ 905 w 1321"/>
                  <a:gd name="T5" fmla="*/ 52 h 712"/>
                  <a:gd name="T6" fmla="*/ 902 w 1321"/>
                  <a:gd name="T7" fmla="*/ 55 h 712"/>
                  <a:gd name="T8" fmla="*/ 888 w 1321"/>
                  <a:gd name="T9" fmla="*/ 60 h 712"/>
                  <a:gd name="T10" fmla="*/ 871 w 1321"/>
                  <a:gd name="T11" fmla="*/ 61 h 712"/>
                  <a:gd name="T12" fmla="*/ 850 w 1321"/>
                  <a:gd name="T13" fmla="*/ 65 h 712"/>
                  <a:gd name="T14" fmla="*/ 820 w 1321"/>
                  <a:gd name="T15" fmla="*/ 68 h 712"/>
                  <a:gd name="T16" fmla="*/ 786 w 1321"/>
                  <a:gd name="T17" fmla="*/ 68 h 712"/>
                  <a:gd name="T18" fmla="*/ 749 w 1321"/>
                  <a:gd name="T19" fmla="*/ 71 h 712"/>
                  <a:gd name="T20" fmla="*/ 707 w 1321"/>
                  <a:gd name="T21" fmla="*/ 73 h 712"/>
                  <a:gd name="T22" fmla="*/ 662 w 1321"/>
                  <a:gd name="T23" fmla="*/ 74 h 712"/>
                  <a:gd name="T24" fmla="*/ 614 w 1321"/>
                  <a:gd name="T25" fmla="*/ 76 h 712"/>
                  <a:gd name="T26" fmla="*/ 564 w 1321"/>
                  <a:gd name="T27" fmla="*/ 76 h 712"/>
                  <a:gd name="T28" fmla="*/ 545 w 1321"/>
                  <a:gd name="T29" fmla="*/ 76 h 712"/>
                  <a:gd name="T30" fmla="*/ 326 w 1321"/>
                  <a:gd name="T31" fmla="*/ 76 h 712"/>
                  <a:gd name="T32" fmla="*/ 324 w 1321"/>
                  <a:gd name="T33" fmla="*/ 76 h 712"/>
                  <a:gd name="T34" fmla="*/ 280 w 1321"/>
                  <a:gd name="T35" fmla="*/ 76 h 712"/>
                  <a:gd name="T36" fmla="*/ 239 w 1321"/>
                  <a:gd name="T37" fmla="*/ 76 h 712"/>
                  <a:gd name="T38" fmla="*/ 200 w 1321"/>
                  <a:gd name="T39" fmla="*/ 75 h 712"/>
                  <a:gd name="T40" fmla="*/ 162 w 1321"/>
                  <a:gd name="T41" fmla="*/ 73 h 712"/>
                  <a:gd name="T42" fmla="*/ 126 w 1321"/>
                  <a:gd name="T43" fmla="*/ 73 h 712"/>
                  <a:gd name="T44" fmla="*/ 98 w 1321"/>
                  <a:gd name="T45" fmla="*/ 70 h 712"/>
                  <a:gd name="T46" fmla="*/ 70 w 1321"/>
                  <a:gd name="T47" fmla="*/ 68 h 712"/>
                  <a:gd name="T48" fmla="*/ 48 w 1321"/>
                  <a:gd name="T49" fmla="*/ 68 h 712"/>
                  <a:gd name="T50" fmla="*/ 25 w 1321"/>
                  <a:gd name="T51" fmla="*/ 65 h 712"/>
                  <a:gd name="T52" fmla="*/ 18 w 1321"/>
                  <a:gd name="T53" fmla="*/ 62 h 712"/>
                  <a:gd name="T54" fmla="*/ 6 w 1321"/>
                  <a:gd name="T55" fmla="*/ 60 h 712"/>
                  <a:gd name="T56" fmla="*/ 0 w 1321"/>
                  <a:gd name="T57" fmla="*/ 55 h 712"/>
                  <a:gd name="T58" fmla="*/ 0 w 1321"/>
                  <a:gd name="T59" fmla="*/ 55 h 712"/>
                  <a:gd name="T60" fmla="*/ 4 w 1321"/>
                  <a:gd name="T61" fmla="*/ 52 h 712"/>
                  <a:gd name="T62" fmla="*/ 16 w 1321"/>
                  <a:gd name="T63" fmla="*/ 47 h 712"/>
                  <a:gd name="T64" fmla="*/ 32 w 1321"/>
                  <a:gd name="T65" fmla="*/ 39 h 712"/>
                  <a:gd name="T66" fmla="*/ 66 w 1321"/>
                  <a:gd name="T67" fmla="*/ 32 h 712"/>
                  <a:gd name="T68" fmla="*/ 102 w 1321"/>
                  <a:gd name="T69" fmla="*/ 25 h 712"/>
                  <a:gd name="T70" fmla="*/ 140 w 1321"/>
                  <a:gd name="T71" fmla="*/ 18 h 712"/>
                  <a:gd name="T72" fmla="*/ 185 w 1321"/>
                  <a:gd name="T73" fmla="*/ 13 h 712"/>
                  <a:gd name="T74" fmla="*/ 234 w 1321"/>
                  <a:gd name="T75" fmla="*/ 9 h 712"/>
                  <a:gd name="T76" fmla="*/ 284 w 1321"/>
                  <a:gd name="T77" fmla="*/ 4 h 712"/>
                  <a:gd name="T78" fmla="*/ 340 w 1321"/>
                  <a:gd name="T79" fmla="*/ 4 h 712"/>
                  <a:gd name="T80" fmla="*/ 399 w 1321"/>
                  <a:gd name="T81" fmla="*/ 4 h 712"/>
                  <a:gd name="T82" fmla="*/ 457 w 1321"/>
                  <a:gd name="T83" fmla="*/ 0 h 712"/>
                  <a:gd name="T84" fmla="*/ 457 w 1321"/>
                  <a:gd name="T85" fmla="*/ 0 h 712"/>
                  <a:gd name="T86" fmla="*/ 520 w 1321"/>
                  <a:gd name="T87" fmla="*/ 4 h 712"/>
                  <a:gd name="T88" fmla="*/ 580 w 1321"/>
                  <a:gd name="T89" fmla="*/ 4 h 712"/>
                  <a:gd name="T90" fmla="*/ 639 w 1321"/>
                  <a:gd name="T91" fmla="*/ 5 h 712"/>
                  <a:gd name="T92" fmla="*/ 693 w 1321"/>
                  <a:gd name="T93" fmla="*/ 10 h 712"/>
                  <a:gd name="T94" fmla="*/ 742 w 1321"/>
                  <a:gd name="T95" fmla="*/ 14 h 712"/>
                  <a:gd name="T96" fmla="*/ 788 w 1321"/>
                  <a:gd name="T97" fmla="*/ 20 h 712"/>
                  <a:gd name="T98" fmla="*/ 828 w 1321"/>
                  <a:gd name="T99" fmla="*/ 28 h 712"/>
                  <a:gd name="T100" fmla="*/ 862 w 1321"/>
                  <a:gd name="T101" fmla="*/ 35 h 712"/>
                  <a:gd name="T102" fmla="*/ 891 w 1321"/>
                  <a:gd name="T103" fmla="*/ 42 h 712"/>
                  <a:gd name="T104" fmla="*/ 891 w 1321"/>
                  <a:gd name="T105" fmla="*/ 42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9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891 w 1321"/>
                  <a:gd name="T1" fmla="*/ 42 h 712"/>
                  <a:gd name="T2" fmla="*/ 903 w 1321"/>
                  <a:gd name="T3" fmla="*/ 47 h 712"/>
                  <a:gd name="T4" fmla="*/ 905 w 1321"/>
                  <a:gd name="T5" fmla="*/ 52 h 712"/>
                  <a:gd name="T6" fmla="*/ 902 w 1321"/>
                  <a:gd name="T7" fmla="*/ 55 h 712"/>
                  <a:gd name="T8" fmla="*/ 888 w 1321"/>
                  <a:gd name="T9" fmla="*/ 60 h 712"/>
                  <a:gd name="T10" fmla="*/ 871 w 1321"/>
                  <a:gd name="T11" fmla="*/ 61 h 712"/>
                  <a:gd name="T12" fmla="*/ 850 w 1321"/>
                  <a:gd name="T13" fmla="*/ 65 h 712"/>
                  <a:gd name="T14" fmla="*/ 820 w 1321"/>
                  <a:gd name="T15" fmla="*/ 68 h 712"/>
                  <a:gd name="T16" fmla="*/ 786 w 1321"/>
                  <a:gd name="T17" fmla="*/ 68 h 712"/>
                  <a:gd name="T18" fmla="*/ 749 w 1321"/>
                  <a:gd name="T19" fmla="*/ 71 h 712"/>
                  <a:gd name="T20" fmla="*/ 707 w 1321"/>
                  <a:gd name="T21" fmla="*/ 73 h 712"/>
                  <a:gd name="T22" fmla="*/ 662 w 1321"/>
                  <a:gd name="T23" fmla="*/ 74 h 712"/>
                  <a:gd name="T24" fmla="*/ 614 w 1321"/>
                  <a:gd name="T25" fmla="*/ 76 h 712"/>
                  <a:gd name="T26" fmla="*/ 564 w 1321"/>
                  <a:gd name="T27" fmla="*/ 76 h 712"/>
                  <a:gd name="T28" fmla="*/ 545 w 1321"/>
                  <a:gd name="T29" fmla="*/ 76 h 712"/>
                  <a:gd name="T30" fmla="*/ 326 w 1321"/>
                  <a:gd name="T31" fmla="*/ 76 h 712"/>
                  <a:gd name="T32" fmla="*/ 324 w 1321"/>
                  <a:gd name="T33" fmla="*/ 76 h 712"/>
                  <a:gd name="T34" fmla="*/ 280 w 1321"/>
                  <a:gd name="T35" fmla="*/ 76 h 712"/>
                  <a:gd name="T36" fmla="*/ 239 w 1321"/>
                  <a:gd name="T37" fmla="*/ 76 h 712"/>
                  <a:gd name="T38" fmla="*/ 200 w 1321"/>
                  <a:gd name="T39" fmla="*/ 75 h 712"/>
                  <a:gd name="T40" fmla="*/ 162 w 1321"/>
                  <a:gd name="T41" fmla="*/ 73 h 712"/>
                  <a:gd name="T42" fmla="*/ 126 w 1321"/>
                  <a:gd name="T43" fmla="*/ 73 h 712"/>
                  <a:gd name="T44" fmla="*/ 98 w 1321"/>
                  <a:gd name="T45" fmla="*/ 70 h 712"/>
                  <a:gd name="T46" fmla="*/ 70 w 1321"/>
                  <a:gd name="T47" fmla="*/ 68 h 712"/>
                  <a:gd name="T48" fmla="*/ 48 w 1321"/>
                  <a:gd name="T49" fmla="*/ 68 h 712"/>
                  <a:gd name="T50" fmla="*/ 25 w 1321"/>
                  <a:gd name="T51" fmla="*/ 65 h 712"/>
                  <a:gd name="T52" fmla="*/ 18 w 1321"/>
                  <a:gd name="T53" fmla="*/ 62 h 712"/>
                  <a:gd name="T54" fmla="*/ 6 w 1321"/>
                  <a:gd name="T55" fmla="*/ 60 h 712"/>
                  <a:gd name="T56" fmla="*/ 0 w 1321"/>
                  <a:gd name="T57" fmla="*/ 55 h 712"/>
                  <a:gd name="T58" fmla="*/ 0 w 1321"/>
                  <a:gd name="T59" fmla="*/ 55 h 712"/>
                  <a:gd name="T60" fmla="*/ 4 w 1321"/>
                  <a:gd name="T61" fmla="*/ 52 h 712"/>
                  <a:gd name="T62" fmla="*/ 16 w 1321"/>
                  <a:gd name="T63" fmla="*/ 47 h 712"/>
                  <a:gd name="T64" fmla="*/ 32 w 1321"/>
                  <a:gd name="T65" fmla="*/ 39 h 712"/>
                  <a:gd name="T66" fmla="*/ 66 w 1321"/>
                  <a:gd name="T67" fmla="*/ 32 h 712"/>
                  <a:gd name="T68" fmla="*/ 102 w 1321"/>
                  <a:gd name="T69" fmla="*/ 25 h 712"/>
                  <a:gd name="T70" fmla="*/ 140 w 1321"/>
                  <a:gd name="T71" fmla="*/ 18 h 712"/>
                  <a:gd name="T72" fmla="*/ 185 w 1321"/>
                  <a:gd name="T73" fmla="*/ 13 h 712"/>
                  <a:gd name="T74" fmla="*/ 234 w 1321"/>
                  <a:gd name="T75" fmla="*/ 9 h 712"/>
                  <a:gd name="T76" fmla="*/ 284 w 1321"/>
                  <a:gd name="T77" fmla="*/ 4 h 712"/>
                  <a:gd name="T78" fmla="*/ 340 w 1321"/>
                  <a:gd name="T79" fmla="*/ 4 h 712"/>
                  <a:gd name="T80" fmla="*/ 399 w 1321"/>
                  <a:gd name="T81" fmla="*/ 4 h 712"/>
                  <a:gd name="T82" fmla="*/ 457 w 1321"/>
                  <a:gd name="T83" fmla="*/ 0 h 712"/>
                  <a:gd name="T84" fmla="*/ 457 w 1321"/>
                  <a:gd name="T85" fmla="*/ 0 h 712"/>
                  <a:gd name="T86" fmla="*/ 520 w 1321"/>
                  <a:gd name="T87" fmla="*/ 4 h 712"/>
                  <a:gd name="T88" fmla="*/ 580 w 1321"/>
                  <a:gd name="T89" fmla="*/ 4 h 712"/>
                  <a:gd name="T90" fmla="*/ 639 w 1321"/>
                  <a:gd name="T91" fmla="*/ 5 h 712"/>
                  <a:gd name="T92" fmla="*/ 693 w 1321"/>
                  <a:gd name="T93" fmla="*/ 10 h 712"/>
                  <a:gd name="T94" fmla="*/ 742 w 1321"/>
                  <a:gd name="T95" fmla="*/ 14 h 712"/>
                  <a:gd name="T96" fmla="*/ 788 w 1321"/>
                  <a:gd name="T97" fmla="*/ 20 h 712"/>
                  <a:gd name="T98" fmla="*/ 828 w 1321"/>
                  <a:gd name="T99" fmla="*/ 28 h 712"/>
                  <a:gd name="T100" fmla="*/ 862 w 1321"/>
                  <a:gd name="T101" fmla="*/ 35 h 712"/>
                  <a:gd name="T102" fmla="*/ 891 w 1321"/>
                  <a:gd name="T103" fmla="*/ 42 h 712"/>
                  <a:gd name="T104" fmla="*/ 891 w 1321"/>
                  <a:gd name="T105" fmla="*/ 42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37723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6CF5C3A-2726-4D4E-9BEB-B2CC00119B87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F0020EA0-E175-49D1-87C8-9E0BBA801A97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10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6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22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8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3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4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18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6DEADA-65DE-4188-87B3-B3A7E672EFFB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0777FC2-92EE-40AE-9EF6-B5765A8F7971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1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02764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CBA45FE-2BA6-4A7A-9B1B-B7962688133C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FB41B89-797C-441B-B9F2-53C7A25642D1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97"/>
          <p:cNvGrpSpPr>
            <a:grpSpLocks/>
          </p:cNvGrpSpPr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5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1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6" name="Group 93"/>
            <p:cNvGrpSpPr>
              <a:grpSpLocks/>
            </p:cNvGrpSpPr>
            <p:nvPr/>
          </p:nvGrpSpPr>
          <p:grpSpPr bwMode="auto">
            <a:xfrm>
              <a:off x="605" y="1444"/>
              <a:ext cx="1083" cy="1962"/>
              <a:chOff x="605" y="1444"/>
              <a:chExt cx="1083" cy="1962"/>
            </a:xfrm>
          </p:grpSpPr>
          <p:grpSp>
            <p:nvGrpSpPr>
              <p:cNvPr id="73" name="Group 58"/>
              <p:cNvGrpSpPr>
                <a:grpSpLocks/>
              </p:cNvGrpSpPr>
              <p:nvPr/>
            </p:nvGrpSpPr>
            <p:grpSpPr bwMode="auto">
              <a:xfrm rot="3877067">
                <a:off x="713" y="2432"/>
                <a:ext cx="1405" cy="544"/>
                <a:chOff x="2282" y="2724"/>
                <a:chExt cx="1833" cy="716"/>
              </a:xfrm>
            </p:grpSpPr>
            <p:grpSp>
              <p:nvGrpSpPr>
                <p:cNvPr id="85" name="Group 59"/>
                <p:cNvGrpSpPr>
                  <a:grpSpLocks/>
                </p:cNvGrpSpPr>
                <p:nvPr/>
              </p:nvGrpSpPr>
              <p:grpSpPr bwMode="auto">
                <a:xfrm>
                  <a:off x="2283" y="3032"/>
                  <a:ext cx="1832" cy="408"/>
                  <a:chOff x="2283" y="3032"/>
                  <a:chExt cx="1832" cy="408"/>
                </a:xfrm>
              </p:grpSpPr>
              <p:sp>
                <p:nvSpPr>
                  <p:cNvPr id="89" name="Freeform 60"/>
                  <p:cNvSpPr>
                    <a:spLocks/>
                  </p:cNvSpPr>
                  <p:nvPr/>
                </p:nvSpPr>
                <p:spPr bwMode="gray">
                  <a:xfrm>
                    <a:off x="2283" y="3032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61"/>
                  <p:cNvSpPr>
                    <a:spLocks/>
                  </p:cNvSpPr>
                  <p:nvPr/>
                </p:nvSpPr>
                <p:spPr bwMode="gray">
                  <a:xfrm>
                    <a:off x="3795" y="3065"/>
                    <a:ext cx="286" cy="333"/>
                  </a:xfrm>
                  <a:custGeom>
                    <a:avLst/>
                    <a:gdLst>
                      <a:gd name="T0" fmla="*/ 250 w 288"/>
                      <a:gd name="T1" fmla="*/ 0 h 334"/>
                      <a:gd name="T2" fmla="*/ 246 w 288"/>
                      <a:gd name="T3" fmla="*/ 52 h 334"/>
                      <a:gd name="T4" fmla="*/ 234 w 288"/>
                      <a:gd name="T5" fmla="*/ 98 h 334"/>
                      <a:gd name="T6" fmla="*/ 216 w 288"/>
                      <a:gd name="T7" fmla="*/ 140 h 334"/>
                      <a:gd name="T8" fmla="*/ 204 w 288"/>
                      <a:gd name="T9" fmla="*/ 167 h 334"/>
                      <a:gd name="T10" fmla="*/ 185 w 288"/>
                      <a:gd name="T11" fmla="*/ 189 h 334"/>
                      <a:gd name="T12" fmla="*/ 155 w 288"/>
                      <a:gd name="T13" fmla="*/ 219 h 334"/>
                      <a:gd name="T14" fmla="*/ 125 w 288"/>
                      <a:gd name="T15" fmla="*/ 243 h 334"/>
                      <a:gd name="T16" fmla="*/ 93 w 288"/>
                      <a:gd name="T17" fmla="*/ 263 h 334"/>
                      <a:gd name="T18" fmla="*/ 72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72 w 288"/>
                      <a:gd name="T39" fmla="*/ 269 h 334"/>
                      <a:gd name="T40" fmla="*/ 93 w 288"/>
                      <a:gd name="T41" fmla="*/ 247 h 334"/>
                      <a:gd name="T42" fmla="*/ 123 w 288"/>
                      <a:gd name="T43" fmla="*/ 223 h 334"/>
                      <a:gd name="T44" fmla="*/ 151 w 288"/>
                      <a:gd name="T45" fmla="*/ 193 h 334"/>
                      <a:gd name="T46" fmla="*/ 177 w 288"/>
                      <a:gd name="T47" fmla="*/ 167 h 334"/>
                      <a:gd name="T48" fmla="*/ 199 w 288"/>
                      <a:gd name="T49" fmla="*/ 142 h 334"/>
                      <a:gd name="T50" fmla="*/ 208 w 288"/>
                      <a:gd name="T51" fmla="*/ 100 h 334"/>
                      <a:gd name="T52" fmla="*/ 214 w 288"/>
                      <a:gd name="T53" fmla="*/ 54 h 334"/>
                      <a:gd name="T54" fmla="*/ 216 w 288"/>
                      <a:gd name="T55" fmla="*/ 2 h 334"/>
                      <a:gd name="T56" fmla="*/ 25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" name="Group 62"/>
                <p:cNvGrpSpPr>
                  <a:grpSpLocks/>
                </p:cNvGrpSpPr>
                <p:nvPr/>
              </p:nvGrpSpPr>
              <p:grpSpPr bwMode="auto">
                <a:xfrm flipV="1">
                  <a:off x="2282" y="2724"/>
                  <a:ext cx="1407" cy="317"/>
                  <a:chOff x="2280" y="3019"/>
                  <a:chExt cx="1833" cy="412"/>
                </a:xfrm>
              </p:grpSpPr>
              <p:sp>
                <p:nvSpPr>
                  <p:cNvPr id="87" name="Freeform 63"/>
                  <p:cNvSpPr>
                    <a:spLocks/>
                  </p:cNvSpPr>
                  <p:nvPr/>
                </p:nvSpPr>
                <p:spPr bwMode="gray">
                  <a:xfrm>
                    <a:off x="2279" y="3018"/>
                    <a:ext cx="1832" cy="412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85 h 408"/>
                      <a:gd name="T4" fmla="*/ 1814 w 1832"/>
                      <a:gd name="T5" fmla="*/ 147 h 408"/>
                      <a:gd name="T6" fmla="*/ 1788 w 1832"/>
                      <a:gd name="T7" fmla="*/ 226 h 408"/>
                      <a:gd name="T8" fmla="*/ 1754 w 1832"/>
                      <a:gd name="T9" fmla="*/ 289 h 408"/>
                      <a:gd name="T10" fmla="*/ 1712 w 1832"/>
                      <a:gd name="T11" fmla="*/ 345 h 408"/>
                      <a:gd name="T12" fmla="*/ 1664 w 1832"/>
                      <a:gd name="T13" fmla="*/ 397 h 408"/>
                      <a:gd name="T14" fmla="*/ 1610 w 1832"/>
                      <a:gd name="T15" fmla="*/ 438 h 408"/>
                      <a:gd name="T16" fmla="*/ 1550 w 1832"/>
                      <a:gd name="T17" fmla="*/ 465 h 408"/>
                      <a:gd name="T18" fmla="*/ 1486 w 1832"/>
                      <a:gd name="T19" fmla="*/ 482 h 408"/>
                      <a:gd name="T20" fmla="*/ 1418 w 1832"/>
                      <a:gd name="T21" fmla="*/ 490 h 408"/>
                      <a:gd name="T22" fmla="*/ 0 w 1832"/>
                      <a:gd name="T23" fmla="*/ 490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64"/>
                  <p:cNvSpPr>
                    <a:spLocks/>
                  </p:cNvSpPr>
                  <p:nvPr/>
                </p:nvSpPr>
                <p:spPr bwMode="gray">
                  <a:xfrm>
                    <a:off x="3786" y="3041"/>
                    <a:ext cx="289" cy="335"/>
                  </a:xfrm>
                  <a:custGeom>
                    <a:avLst/>
                    <a:gdLst>
                      <a:gd name="T0" fmla="*/ 307 w 288"/>
                      <a:gd name="T1" fmla="*/ 0 h 334"/>
                      <a:gd name="T2" fmla="*/ 303 w 288"/>
                      <a:gd name="T3" fmla="*/ 52 h 334"/>
                      <a:gd name="T4" fmla="*/ 291 w 288"/>
                      <a:gd name="T5" fmla="*/ 98 h 334"/>
                      <a:gd name="T6" fmla="*/ 273 w 288"/>
                      <a:gd name="T7" fmla="*/ 140 h 334"/>
                      <a:gd name="T8" fmla="*/ 249 w 288"/>
                      <a:gd name="T9" fmla="*/ 195 h 334"/>
                      <a:gd name="T10" fmla="*/ 223 w 288"/>
                      <a:gd name="T11" fmla="*/ 227 h 334"/>
                      <a:gd name="T12" fmla="*/ 193 w 288"/>
                      <a:gd name="T13" fmla="*/ 257 h 334"/>
                      <a:gd name="T14" fmla="*/ 163 w 288"/>
                      <a:gd name="T15" fmla="*/ 281 h 334"/>
                      <a:gd name="T16" fmla="*/ 112 w 288"/>
                      <a:gd name="T17" fmla="*/ 301 h 334"/>
                      <a:gd name="T18" fmla="*/ 84 w 288"/>
                      <a:gd name="T19" fmla="*/ 317 h 334"/>
                      <a:gd name="T20" fmla="*/ 56 w 288"/>
                      <a:gd name="T21" fmla="*/ 331 h 334"/>
                      <a:gd name="T22" fmla="*/ 34 w 288"/>
                      <a:gd name="T23" fmla="*/ 341 h 334"/>
                      <a:gd name="T24" fmla="*/ 16 w 288"/>
                      <a:gd name="T25" fmla="*/ 347 h 334"/>
                      <a:gd name="T26" fmla="*/ 4 w 288"/>
                      <a:gd name="T27" fmla="*/ 351 h 334"/>
                      <a:gd name="T28" fmla="*/ 0 w 288"/>
                      <a:gd name="T29" fmla="*/ 353 h 334"/>
                      <a:gd name="T30" fmla="*/ 4 w 288"/>
                      <a:gd name="T31" fmla="*/ 351 h 334"/>
                      <a:gd name="T32" fmla="*/ 16 w 288"/>
                      <a:gd name="T33" fmla="*/ 345 h 334"/>
                      <a:gd name="T34" fmla="*/ 34 w 288"/>
                      <a:gd name="T35" fmla="*/ 337 h 334"/>
                      <a:gd name="T36" fmla="*/ 56 w 288"/>
                      <a:gd name="T37" fmla="*/ 323 h 334"/>
                      <a:gd name="T38" fmla="*/ 84 w 288"/>
                      <a:gd name="T39" fmla="*/ 307 h 334"/>
                      <a:gd name="T40" fmla="*/ 112 w 288"/>
                      <a:gd name="T41" fmla="*/ 285 h 334"/>
                      <a:gd name="T42" fmla="*/ 142 w 288"/>
                      <a:gd name="T43" fmla="*/ 261 h 334"/>
                      <a:gd name="T44" fmla="*/ 189 w 288"/>
                      <a:gd name="T45" fmla="*/ 231 h 334"/>
                      <a:gd name="T46" fmla="*/ 215 w 288"/>
                      <a:gd name="T47" fmla="*/ 199 h 334"/>
                      <a:gd name="T48" fmla="*/ 239 w 288"/>
                      <a:gd name="T49" fmla="*/ 142 h 334"/>
                      <a:gd name="T50" fmla="*/ 257 w 288"/>
                      <a:gd name="T51" fmla="*/ 100 h 334"/>
                      <a:gd name="T52" fmla="*/ 269 w 288"/>
                      <a:gd name="T53" fmla="*/ 54 h 334"/>
                      <a:gd name="T54" fmla="*/ 273 w 288"/>
                      <a:gd name="T55" fmla="*/ 2 h 334"/>
                      <a:gd name="T56" fmla="*/ 307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4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5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6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7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8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9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80" name="Group 71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81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2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3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4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7" name="Group 94"/>
            <p:cNvGrpSpPr>
              <a:grpSpLocks/>
            </p:cNvGrpSpPr>
            <p:nvPr/>
          </p:nvGrpSpPr>
          <p:grpSpPr bwMode="auto">
            <a:xfrm>
              <a:off x="1708" y="1444"/>
              <a:ext cx="1083" cy="1962"/>
              <a:chOff x="1708" y="1444"/>
              <a:chExt cx="1083" cy="1962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816" y="2432"/>
                <a:ext cx="1405" cy="544"/>
                <a:chOff x="2282" y="2724"/>
                <a:chExt cx="1833" cy="716"/>
              </a:xfrm>
            </p:grpSpPr>
            <p:grpSp>
              <p:nvGrpSpPr>
                <p:cNvPr id="67" name="Group 41"/>
                <p:cNvGrpSpPr>
                  <a:grpSpLocks/>
                </p:cNvGrpSpPr>
                <p:nvPr/>
              </p:nvGrpSpPr>
              <p:grpSpPr bwMode="auto">
                <a:xfrm>
                  <a:off x="2283" y="3032"/>
                  <a:ext cx="1832" cy="408"/>
                  <a:chOff x="2283" y="3032"/>
                  <a:chExt cx="1832" cy="408"/>
                </a:xfrm>
              </p:grpSpPr>
              <p:sp>
                <p:nvSpPr>
                  <p:cNvPr id="71" name="Freeform 42"/>
                  <p:cNvSpPr>
                    <a:spLocks/>
                  </p:cNvSpPr>
                  <p:nvPr/>
                </p:nvSpPr>
                <p:spPr bwMode="gray">
                  <a:xfrm>
                    <a:off x="2283" y="3032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3"/>
                  <p:cNvSpPr>
                    <a:spLocks/>
                  </p:cNvSpPr>
                  <p:nvPr/>
                </p:nvSpPr>
                <p:spPr bwMode="gray">
                  <a:xfrm>
                    <a:off x="3795" y="3065"/>
                    <a:ext cx="286" cy="333"/>
                  </a:xfrm>
                  <a:custGeom>
                    <a:avLst/>
                    <a:gdLst>
                      <a:gd name="T0" fmla="*/ 250 w 288"/>
                      <a:gd name="T1" fmla="*/ 0 h 334"/>
                      <a:gd name="T2" fmla="*/ 246 w 288"/>
                      <a:gd name="T3" fmla="*/ 52 h 334"/>
                      <a:gd name="T4" fmla="*/ 234 w 288"/>
                      <a:gd name="T5" fmla="*/ 98 h 334"/>
                      <a:gd name="T6" fmla="*/ 216 w 288"/>
                      <a:gd name="T7" fmla="*/ 140 h 334"/>
                      <a:gd name="T8" fmla="*/ 204 w 288"/>
                      <a:gd name="T9" fmla="*/ 167 h 334"/>
                      <a:gd name="T10" fmla="*/ 185 w 288"/>
                      <a:gd name="T11" fmla="*/ 189 h 334"/>
                      <a:gd name="T12" fmla="*/ 155 w 288"/>
                      <a:gd name="T13" fmla="*/ 219 h 334"/>
                      <a:gd name="T14" fmla="*/ 125 w 288"/>
                      <a:gd name="T15" fmla="*/ 243 h 334"/>
                      <a:gd name="T16" fmla="*/ 93 w 288"/>
                      <a:gd name="T17" fmla="*/ 263 h 334"/>
                      <a:gd name="T18" fmla="*/ 72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72 w 288"/>
                      <a:gd name="T39" fmla="*/ 269 h 334"/>
                      <a:gd name="T40" fmla="*/ 93 w 288"/>
                      <a:gd name="T41" fmla="*/ 247 h 334"/>
                      <a:gd name="T42" fmla="*/ 123 w 288"/>
                      <a:gd name="T43" fmla="*/ 223 h 334"/>
                      <a:gd name="T44" fmla="*/ 151 w 288"/>
                      <a:gd name="T45" fmla="*/ 193 h 334"/>
                      <a:gd name="T46" fmla="*/ 177 w 288"/>
                      <a:gd name="T47" fmla="*/ 167 h 334"/>
                      <a:gd name="T48" fmla="*/ 199 w 288"/>
                      <a:gd name="T49" fmla="*/ 142 h 334"/>
                      <a:gd name="T50" fmla="*/ 208 w 288"/>
                      <a:gd name="T51" fmla="*/ 100 h 334"/>
                      <a:gd name="T52" fmla="*/ 214 w 288"/>
                      <a:gd name="T53" fmla="*/ 54 h 334"/>
                      <a:gd name="T54" fmla="*/ 216 w 288"/>
                      <a:gd name="T55" fmla="*/ 2 h 334"/>
                      <a:gd name="T56" fmla="*/ 25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 flipV="1">
                  <a:off x="2282" y="2724"/>
                  <a:ext cx="1407" cy="317"/>
                  <a:chOff x="2280" y="3019"/>
                  <a:chExt cx="1833" cy="412"/>
                </a:xfrm>
              </p:grpSpPr>
              <p:sp>
                <p:nvSpPr>
                  <p:cNvPr id="69" name="Freeform 45"/>
                  <p:cNvSpPr>
                    <a:spLocks/>
                  </p:cNvSpPr>
                  <p:nvPr/>
                </p:nvSpPr>
                <p:spPr bwMode="gray">
                  <a:xfrm>
                    <a:off x="2279" y="3018"/>
                    <a:ext cx="1832" cy="412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85 h 408"/>
                      <a:gd name="T4" fmla="*/ 1814 w 1832"/>
                      <a:gd name="T5" fmla="*/ 147 h 408"/>
                      <a:gd name="T6" fmla="*/ 1788 w 1832"/>
                      <a:gd name="T7" fmla="*/ 226 h 408"/>
                      <a:gd name="T8" fmla="*/ 1754 w 1832"/>
                      <a:gd name="T9" fmla="*/ 289 h 408"/>
                      <a:gd name="T10" fmla="*/ 1712 w 1832"/>
                      <a:gd name="T11" fmla="*/ 345 h 408"/>
                      <a:gd name="T12" fmla="*/ 1664 w 1832"/>
                      <a:gd name="T13" fmla="*/ 397 h 408"/>
                      <a:gd name="T14" fmla="*/ 1610 w 1832"/>
                      <a:gd name="T15" fmla="*/ 438 h 408"/>
                      <a:gd name="T16" fmla="*/ 1550 w 1832"/>
                      <a:gd name="T17" fmla="*/ 465 h 408"/>
                      <a:gd name="T18" fmla="*/ 1486 w 1832"/>
                      <a:gd name="T19" fmla="*/ 482 h 408"/>
                      <a:gd name="T20" fmla="*/ 1418 w 1832"/>
                      <a:gd name="T21" fmla="*/ 490 h 408"/>
                      <a:gd name="T22" fmla="*/ 0 w 1832"/>
                      <a:gd name="T23" fmla="*/ 490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6"/>
                  <p:cNvSpPr>
                    <a:spLocks/>
                  </p:cNvSpPr>
                  <p:nvPr/>
                </p:nvSpPr>
                <p:spPr bwMode="gray">
                  <a:xfrm>
                    <a:off x="3786" y="3041"/>
                    <a:ext cx="289" cy="335"/>
                  </a:xfrm>
                  <a:custGeom>
                    <a:avLst/>
                    <a:gdLst>
                      <a:gd name="T0" fmla="*/ 307 w 288"/>
                      <a:gd name="T1" fmla="*/ 0 h 334"/>
                      <a:gd name="T2" fmla="*/ 303 w 288"/>
                      <a:gd name="T3" fmla="*/ 52 h 334"/>
                      <a:gd name="T4" fmla="*/ 291 w 288"/>
                      <a:gd name="T5" fmla="*/ 98 h 334"/>
                      <a:gd name="T6" fmla="*/ 273 w 288"/>
                      <a:gd name="T7" fmla="*/ 140 h 334"/>
                      <a:gd name="T8" fmla="*/ 249 w 288"/>
                      <a:gd name="T9" fmla="*/ 195 h 334"/>
                      <a:gd name="T10" fmla="*/ 223 w 288"/>
                      <a:gd name="T11" fmla="*/ 227 h 334"/>
                      <a:gd name="T12" fmla="*/ 193 w 288"/>
                      <a:gd name="T13" fmla="*/ 257 h 334"/>
                      <a:gd name="T14" fmla="*/ 163 w 288"/>
                      <a:gd name="T15" fmla="*/ 281 h 334"/>
                      <a:gd name="T16" fmla="*/ 112 w 288"/>
                      <a:gd name="T17" fmla="*/ 301 h 334"/>
                      <a:gd name="T18" fmla="*/ 84 w 288"/>
                      <a:gd name="T19" fmla="*/ 317 h 334"/>
                      <a:gd name="T20" fmla="*/ 56 w 288"/>
                      <a:gd name="T21" fmla="*/ 331 h 334"/>
                      <a:gd name="T22" fmla="*/ 34 w 288"/>
                      <a:gd name="T23" fmla="*/ 341 h 334"/>
                      <a:gd name="T24" fmla="*/ 16 w 288"/>
                      <a:gd name="T25" fmla="*/ 347 h 334"/>
                      <a:gd name="T26" fmla="*/ 4 w 288"/>
                      <a:gd name="T27" fmla="*/ 351 h 334"/>
                      <a:gd name="T28" fmla="*/ 0 w 288"/>
                      <a:gd name="T29" fmla="*/ 353 h 334"/>
                      <a:gd name="T30" fmla="*/ 4 w 288"/>
                      <a:gd name="T31" fmla="*/ 351 h 334"/>
                      <a:gd name="T32" fmla="*/ 16 w 288"/>
                      <a:gd name="T33" fmla="*/ 345 h 334"/>
                      <a:gd name="T34" fmla="*/ 34 w 288"/>
                      <a:gd name="T35" fmla="*/ 337 h 334"/>
                      <a:gd name="T36" fmla="*/ 56 w 288"/>
                      <a:gd name="T37" fmla="*/ 323 h 334"/>
                      <a:gd name="T38" fmla="*/ 84 w 288"/>
                      <a:gd name="T39" fmla="*/ 307 h 334"/>
                      <a:gd name="T40" fmla="*/ 112 w 288"/>
                      <a:gd name="T41" fmla="*/ 285 h 334"/>
                      <a:gd name="T42" fmla="*/ 142 w 288"/>
                      <a:gd name="T43" fmla="*/ 261 h 334"/>
                      <a:gd name="T44" fmla="*/ 189 w 288"/>
                      <a:gd name="T45" fmla="*/ 231 h 334"/>
                      <a:gd name="T46" fmla="*/ 215 w 288"/>
                      <a:gd name="T47" fmla="*/ 199 h 334"/>
                      <a:gd name="T48" fmla="*/ 239 w 288"/>
                      <a:gd name="T49" fmla="*/ 142 h 334"/>
                      <a:gd name="T50" fmla="*/ 257 w 288"/>
                      <a:gd name="T51" fmla="*/ 100 h 334"/>
                      <a:gd name="T52" fmla="*/ 269 w 288"/>
                      <a:gd name="T53" fmla="*/ 54 h 334"/>
                      <a:gd name="T54" fmla="*/ 273 w 288"/>
                      <a:gd name="T55" fmla="*/ 2 h 334"/>
                      <a:gd name="T56" fmla="*/ 307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7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8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9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1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62" name="Group 53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63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4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5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6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8" name="Group 95"/>
            <p:cNvGrpSpPr>
              <a:grpSpLocks/>
            </p:cNvGrpSpPr>
            <p:nvPr/>
          </p:nvGrpSpPr>
          <p:grpSpPr bwMode="auto">
            <a:xfrm>
              <a:off x="2848" y="1444"/>
              <a:ext cx="1080" cy="1953"/>
              <a:chOff x="2848" y="1444"/>
              <a:chExt cx="1080" cy="1953"/>
            </a:xfrm>
          </p:grpSpPr>
          <p:grpSp>
            <p:nvGrpSpPr>
              <p:cNvPr id="37" name="Group 5"/>
              <p:cNvGrpSpPr>
                <a:grpSpLocks/>
              </p:cNvGrpSpPr>
              <p:nvPr/>
            </p:nvGrpSpPr>
            <p:grpSpPr bwMode="auto">
              <a:xfrm rot="3877067">
                <a:off x="2959" y="2429"/>
                <a:ext cx="1407" cy="530"/>
                <a:chOff x="2278" y="2736"/>
                <a:chExt cx="1836" cy="700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82" y="3028"/>
                  <a:ext cx="1832" cy="408"/>
                  <a:chOff x="2282" y="3028"/>
                  <a:chExt cx="1832" cy="408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81" y="3028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794" y="3060"/>
                    <a:ext cx="286" cy="333"/>
                  </a:xfrm>
                  <a:custGeom>
                    <a:avLst/>
                    <a:gdLst>
                      <a:gd name="T0" fmla="*/ 250 w 288"/>
                      <a:gd name="T1" fmla="*/ 0 h 334"/>
                      <a:gd name="T2" fmla="*/ 246 w 288"/>
                      <a:gd name="T3" fmla="*/ 52 h 334"/>
                      <a:gd name="T4" fmla="*/ 234 w 288"/>
                      <a:gd name="T5" fmla="*/ 98 h 334"/>
                      <a:gd name="T6" fmla="*/ 216 w 288"/>
                      <a:gd name="T7" fmla="*/ 140 h 334"/>
                      <a:gd name="T8" fmla="*/ 204 w 288"/>
                      <a:gd name="T9" fmla="*/ 167 h 334"/>
                      <a:gd name="T10" fmla="*/ 185 w 288"/>
                      <a:gd name="T11" fmla="*/ 189 h 334"/>
                      <a:gd name="T12" fmla="*/ 155 w 288"/>
                      <a:gd name="T13" fmla="*/ 219 h 334"/>
                      <a:gd name="T14" fmla="*/ 125 w 288"/>
                      <a:gd name="T15" fmla="*/ 243 h 334"/>
                      <a:gd name="T16" fmla="*/ 93 w 288"/>
                      <a:gd name="T17" fmla="*/ 263 h 334"/>
                      <a:gd name="T18" fmla="*/ 72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72 w 288"/>
                      <a:gd name="T39" fmla="*/ 269 h 334"/>
                      <a:gd name="T40" fmla="*/ 93 w 288"/>
                      <a:gd name="T41" fmla="*/ 247 h 334"/>
                      <a:gd name="T42" fmla="*/ 123 w 288"/>
                      <a:gd name="T43" fmla="*/ 223 h 334"/>
                      <a:gd name="T44" fmla="*/ 151 w 288"/>
                      <a:gd name="T45" fmla="*/ 193 h 334"/>
                      <a:gd name="T46" fmla="*/ 177 w 288"/>
                      <a:gd name="T47" fmla="*/ 167 h 334"/>
                      <a:gd name="T48" fmla="*/ 199 w 288"/>
                      <a:gd name="T49" fmla="*/ 142 h 334"/>
                      <a:gd name="T50" fmla="*/ 208 w 288"/>
                      <a:gd name="T51" fmla="*/ 100 h 334"/>
                      <a:gd name="T52" fmla="*/ 214 w 288"/>
                      <a:gd name="T53" fmla="*/ 54 h 334"/>
                      <a:gd name="T54" fmla="*/ 216 w 288"/>
                      <a:gd name="T55" fmla="*/ 2 h 334"/>
                      <a:gd name="T56" fmla="*/ 25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78" y="2736"/>
                  <a:ext cx="1405" cy="312"/>
                  <a:chOff x="2277" y="3021"/>
                  <a:chExt cx="1831" cy="407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75" y="3023"/>
                    <a:ext cx="1831" cy="407"/>
                  </a:xfrm>
                  <a:custGeom>
                    <a:avLst/>
                    <a:gdLst>
                      <a:gd name="T0" fmla="*/ 1813 w 1832"/>
                      <a:gd name="T1" fmla="*/ 32 h 408"/>
                      <a:gd name="T2" fmla="*/ 1811 w 1832"/>
                      <a:gd name="T3" fmla="*/ 66 h 408"/>
                      <a:gd name="T4" fmla="*/ 1795 w 1832"/>
                      <a:gd name="T5" fmla="*/ 128 h 408"/>
                      <a:gd name="T6" fmla="*/ 1769 w 1832"/>
                      <a:gd name="T7" fmla="*/ 188 h 408"/>
                      <a:gd name="T8" fmla="*/ 1735 w 1832"/>
                      <a:gd name="T9" fmla="*/ 221 h 408"/>
                      <a:gd name="T10" fmla="*/ 1693 w 1832"/>
                      <a:gd name="T11" fmla="*/ 269 h 408"/>
                      <a:gd name="T12" fmla="*/ 1645 w 1832"/>
                      <a:gd name="T13" fmla="*/ 311 h 408"/>
                      <a:gd name="T14" fmla="*/ 1591 w 1832"/>
                      <a:gd name="T15" fmla="*/ 343 h 408"/>
                      <a:gd name="T16" fmla="*/ 1531 w 1832"/>
                      <a:gd name="T17" fmla="*/ 369 h 408"/>
                      <a:gd name="T18" fmla="*/ 1467 w 1832"/>
                      <a:gd name="T19" fmla="*/ 383 h 408"/>
                      <a:gd name="T20" fmla="*/ 1399 w 1832"/>
                      <a:gd name="T21" fmla="*/ 389 h 408"/>
                      <a:gd name="T22" fmla="*/ 0 w 1832"/>
                      <a:gd name="T23" fmla="*/ 389 h 408"/>
                      <a:gd name="T24" fmla="*/ 0 w 1832"/>
                      <a:gd name="T25" fmla="*/ 0 h 408"/>
                      <a:gd name="T26" fmla="*/ 1813 w 1832"/>
                      <a:gd name="T27" fmla="*/ 0 h 408"/>
                      <a:gd name="T28" fmla="*/ 1813 w 1832"/>
                      <a:gd name="T29" fmla="*/ 32 h 408"/>
                      <a:gd name="T30" fmla="*/ 1813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789" y="3053"/>
                    <a:ext cx="289" cy="333"/>
                  </a:xfrm>
                  <a:custGeom>
                    <a:avLst/>
                    <a:gdLst>
                      <a:gd name="T0" fmla="*/ 307 w 288"/>
                      <a:gd name="T1" fmla="*/ 0 h 334"/>
                      <a:gd name="T2" fmla="*/ 303 w 288"/>
                      <a:gd name="T3" fmla="*/ 52 h 334"/>
                      <a:gd name="T4" fmla="*/ 291 w 288"/>
                      <a:gd name="T5" fmla="*/ 98 h 334"/>
                      <a:gd name="T6" fmla="*/ 273 w 288"/>
                      <a:gd name="T7" fmla="*/ 140 h 334"/>
                      <a:gd name="T8" fmla="*/ 249 w 288"/>
                      <a:gd name="T9" fmla="*/ 167 h 334"/>
                      <a:gd name="T10" fmla="*/ 223 w 288"/>
                      <a:gd name="T11" fmla="*/ 189 h 334"/>
                      <a:gd name="T12" fmla="*/ 193 w 288"/>
                      <a:gd name="T13" fmla="*/ 219 h 334"/>
                      <a:gd name="T14" fmla="*/ 163 w 288"/>
                      <a:gd name="T15" fmla="*/ 243 h 334"/>
                      <a:gd name="T16" fmla="*/ 112 w 288"/>
                      <a:gd name="T17" fmla="*/ 263 h 334"/>
                      <a:gd name="T18" fmla="*/ 84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84 w 288"/>
                      <a:gd name="T39" fmla="*/ 269 h 334"/>
                      <a:gd name="T40" fmla="*/ 112 w 288"/>
                      <a:gd name="T41" fmla="*/ 247 h 334"/>
                      <a:gd name="T42" fmla="*/ 142 w 288"/>
                      <a:gd name="T43" fmla="*/ 223 h 334"/>
                      <a:gd name="T44" fmla="*/ 189 w 288"/>
                      <a:gd name="T45" fmla="*/ 193 h 334"/>
                      <a:gd name="T46" fmla="*/ 215 w 288"/>
                      <a:gd name="T47" fmla="*/ 167 h 334"/>
                      <a:gd name="T48" fmla="*/ 239 w 288"/>
                      <a:gd name="T49" fmla="*/ 142 h 334"/>
                      <a:gd name="T50" fmla="*/ 257 w 288"/>
                      <a:gd name="T51" fmla="*/ 100 h 334"/>
                      <a:gd name="T52" fmla="*/ 269 w 288"/>
                      <a:gd name="T53" fmla="*/ 54 h 334"/>
                      <a:gd name="T54" fmla="*/ 273 w 288"/>
                      <a:gd name="T55" fmla="*/ 2 h 334"/>
                      <a:gd name="T56" fmla="*/ 307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8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969" y="1355"/>
              <a:ext cx="1201" cy="2083"/>
              <a:chOff x="3969" y="1355"/>
              <a:chExt cx="1201" cy="2083"/>
            </a:xfrm>
          </p:grpSpPr>
          <p:grpSp>
            <p:nvGrpSpPr>
              <p:cNvPr id="20" name="Group 23"/>
              <p:cNvGrpSpPr>
                <a:grpSpLocks/>
              </p:cNvGrpSpPr>
              <p:nvPr/>
            </p:nvGrpSpPr>
            <p:grpSpPr bwMode="auto">
              <a:xfrm rot="3877067">
                <a:off x="4201" y="2470"/>
                <a:ext cx="1407" cy="530"/>
                <a:chOff x="2278" y="2736"/>
                <a:chExt cx="1836" cy="700"/>
              </a:xfrm>
            </p:grpSpPr>
            <p:grpSp>
              <p:nvGrpSpPr>
                <p:cNvPr id="31" name="Group 24"/>
                <p:cNvGrpSpPr>
                  <a:grpSpLocks/>
                </p:cNvGrpSpPr>
                <p:nvPr/>
              </p:nvGrpSpPr>
              <p:grpSpPr bwMode="auto">
                <a:xfrm>
                  <a:off x="2282" y="3028"/>
                  <a:ext cx="1832" cy="408"/>
                  <a:chOff x="2282" y="3028"/>
                  <a:chExt cx="1832" cy="408"/>
                </a:xfrm>
              </p:grpSpPr>
              <p:sp>
                <p:nvSpPr>
                  <p:cNvPr id="35" name="Freeform 25"/>
                  <p:cNvSpPr>
                    <a:spLocks/>
                  </p:cNvSpPr>
                  <p:nvPr/>
                </p:nvSpPr>
                <p:spPr bwMode="gray">
                  <a:xfrm>
                    <a:off x="2281" y="3028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26"/>
                  <p:cNvSpPr>
                    <a:spLocks/>
                  </p:cNvSpPr>
                  <p:nvPr/>
                </p:nvSpPr>
                <p:spPr bwMode="gray">
                  <a:xfrm>
                    <a:off x="3794" y="3060"/>
                    <a:ext cx="286" cy="333"/>
                  </a:xfrm>
                  <a:custGeom>
                    <a:avLst/>
                    <a:gdLst>
                      <a:gd name="T0" fmla="*/ 250 w 288"/>
                      <a:gd name="T1" fmla="*/ 0 h 334"/>
                      <a:gd name="T2" fmla="*/ 246 w 288"/>
                      <a:gd name="T3" fmla="*/ 52 h 334"/>
                      <a:gd name="T4" fmla="*/ 234 w 288"/>
                      <a:gd name="T5" fmla="*/ 98 h 334"/>
                      <a:gd name="T6" fmla="*/ 216 w 288"/>
                      <a:gd name="T7" fmla="*/ 140 h 334"/>
                      <a:gd name="T8" fmla="*/ 204 w 288"/>
                      <a:gd name="T9" fmla="*/ 167 h 334"/>
                      <a:gd name="T10" fmla="*/ 185 w 288"/>
                      <a:gd name="T11" fmla="*/ 189 h 334"/>
                      <a:gd name="T12" fmla="*/ 155 w 288"/>
                      <a:gd name="T13" fmla="*/ 219 h 334"/>
                      <a:gd name="T14" fmla="*/ 125 w 288"/>
                      <a:gd name="T15" fmla="*/ 243 h 334"/>
                      <a:gd name="T16" fmla="*/ 93 w 288"/>
                      <a:gd name="T17" fmla="*/ 263 h 334"/>
                      <a:gd name="T18" fmla="*/ 72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72 w 288"/>
                      <a:gd name="T39" fmla="*/ 269 h 334"/>
                      <a:gd name="T40" fmla="*/ 93 w 288"/>
                      <a:gd name="T41" fmla="*/ 247 h 334"/>
                      <a:gd name="T42" fmla="*/ 123 w 288"/>
                      <a:gd name="T43" fmla="*/ 223 h 334"/>
                      <a:gd name="T44" fmla="*/ 151 w 288"/>
                      <a:gd name="T45" fmla="*/ 193 h 334"/>
                      <a:gd name="T46" fmla="*/ 177 w 288"/>
                      <a:gd name="T47" fmla="*/ 167 h 334"/>
                      <a:gd name="T48" fmla="*/ 199 w 288"/>
                      <a:gd name="T49" fmla="*/ 142 h 334"/>
                      <a:gd name="T50" fmla="*/ 208 w 288"/>
                      <a:gd name="T51" fmla="*/ 100 h 334"/>
                      <a:gd name="T52" fmla="*/ 214 w 288"/>
                      <a:gd name="T53" fmla="*/ 54 h 334"/>
                      <a:gd name="T54" fmla="*/ 216 w 288"/>
                      <a:gd name="T55" fmla="*/ 2 h 334"/>
                      <a:gd name="T56" fmla="*/ 25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" name="Group 27"/>
                <p:cNvGrpSpPr>
                  <a:grpSpLocks/>
                </p:cNvGrpSpPr>
                <p:nvPr/>
              </p:nvGrpSpPr>
              <p:grpSpPr bwMode="auto">
                <a:xfrm flipV="1">
                  <a:off x="2278" y="2736"/>
                  <a:ext cx="1405" cy="312"/>
                  <a:chOff x="2277" y="3021"/>
                  <a:chExt cx="1831" cy="407"/>
                </a:xfrm>
              </p:grpSpPr>
              <p:sp>
                <p:nvSpPr>
                  <p:cNvPr id="33" name="Freeform 28"/>
                  <p:cNvSpPr>
                    <a:spLocks/>
                  </p:cNvSpPr>
                  <p:nvPr/>
                </p:nvSpPr>
                <p:spPr bwMode="gray">
                  <a:xfrm>
                    <a:off x="2275" y="3023"/>
                    <a:ext cx="1831" cy="407"/>
                  </a:xfrm>
                  <a:custGeom>
                    <a:avLst/>
                    <a:gdLst>
                      <a:gd name="T0" fmla="*/ 1813 w 1832"/>
                      <a:gd name="T1" fmla="*/ 32 h 408"/>
                      <a:gd name="T2" fmla="*/ 1811 w 1832"/>
                      <a:gd name="T3" fmla="*/ 66 h 408"/>
                      <a:gd name="T4" fmla="*/ 1795 w 1832"/>
                      <a:gd name="T5" fmla="*/ 128 h 408"/>
                      <a:gd name="T6" fmla="*/ 1769 w 1832"/>
                      <a:gd name="T7" fmla="*/ 188 h 408"/>
                      <a:gd name="T8" fmla="*/ 1735 w 1832"/>
                      <a:gd name="T9" fmla="*/ 221 h 408"/>
                      <a:gd name="T10" fmla="*/ 1693 w 1832"/>
                      <a:gd name="T11" fmla="*/ 269 h 408"/>
                      <a:gd name="T12" fmla="*/ 1645 w 1832"/>
                      <a:gd name="T13" fmla="*/ 311 h 408"/>
                      <a:gd name="T14" fmla="*/ 1591 w 1832"/>
                      <a:gd name="T15" fmla="*/ 343 h 408"/>
                      <a:gd name="T16" fmla="*/ 1531 w 1832"/>
                      <a:gd name="T17" fmla="*/ 369 h 408"/>
                      <a:gd name="T18" fmla="*/ 1467 w 1832"/>
                      <a:gd name="T19" fmla="*/ 383 h 408"/>
                      <a:gd name="T20" fmla="*/ 1399 w 1832"/>
                      <a:gd name="T21" fmla="*/ 389 h 408"/>
                      <a:gd name="T22" fmla="*/ 0 w 1832"/>
                      <a:gd name="T23" fmla="*/ 389 h 408"/>
                      <a:gd name="T24" fmla="*/ 0 w 1832"/>
                      <a:gd name="T25" fmla="*/ 0 h 408"/>
                      <a:gd name="T26" fmla="*/ 1813 w 1832"/>
                      <a:gd name="T27" fmla="*/ 0 h 408"/>
                      <a:gd name="T28" fmla="*/ 1813 w 1832"/>
                      <a:gd name="T29" fmla="*/ 32 h 408"/>
                      <a:gd name="T30" fmla="*/ 1813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29"/>
                  <p:cNvSpPr>
                    <a:spLocks/>
                  </p:cNvSpPr>
                  <p:nvPr/>
                </p:nvSpPr>
                <p:spPr bwMode="gray">
                  <a:xfrm>
                    <a:off x="3789" y="3053"/>
                    <a:ext cx="289" cy="333"/>
                  </a:xfrm>
                  <a:custGeom>
                    <a:avLst/>
                    <a:gdLst>
                      <a:gd name="T0" fmla="*/ 307 w 288"/>
                      <a:gd name="T1" fmla="*/ 0 h 334"/>
                      <a:gd name="T2" fmla="*/ 303 w 288"/>
                      <a:gd name="T3" fmla="*/ 52 h 334"/>
                      <a:gd name="T4" fmla="*/ 291 w 288"/>
                      <a:gd name="T5" fmla="*/ 98 h 334"/>
                      <a:gd name="T6" fmla="*/ 273 w 288"/>
                      <a:gd name="T7" fmla="*/ 140 h 334"/>
                      <a:gd name="T8" fmla="*/ 249 w 288"/>
                      <a:gd name="T9" fmla="*/ 167 h 334"/>
                      <a:gd name="T10" fmla="*/ 223 w 288"/>
                      <a:gd name="T11" fmla="*/ 189 h 334"/>
                      <a:gd name="T12" fmla="*/ 193 w 288"/>
                      <a:gd name="T13" fmla="*/ 219 h 334"/>
                      <a:gd name="T14" fmla="*/ 163 w 288"/>
                      <a:gd name="T15" fmla="*/ 243 h 334"/>
                      <a:gd name="T16" fmla="*/ 112 w 288"/>
                      <a:gd name="T17" fmla="*/ 263 h 334"/>
                      <a:gd name="T18" fmla="*/ 84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84 w 288"/>
                      <a:gd name="T39" fmla="*/ 269 h 334"/>
                      <a:gd name="T40" fmla="*/ 112 w 288"/>
                      <a:gd name="T41" fmla="*/ 247 h 334"/>
                      <a:gd name="T42" fmla="*/ 142 w 288"/>
                      <a:gd name="T43" fmla="*/ 223 h 334"/>
                      <a:gd name="T44" fmla="*/ 189 w 288"/>
                      <a:gd name="T45" fmla="*/ 193 h 334"/>
                      <a:gd name="T46" fmla="*/ 215 w 288"/>
                      <a:gd name="T47" fmla="*/ 167 h 334"/>
                      <a:gd name="T48" fmla="*/ 239 w 288"/>
                      <a:gd name="T49" fmla="*/ 142 h 334"/>
                      <a:gd name="T50" fmla="*/ 257 w 288"/>
                      <a:gd name="T51" fmla="*/ 100 h 334"/>
                      <a:gd name="T52" fmla="*/ 269 w 288"/>
                      <a:gd name="T53" fmla="*/ 54 h 334"/>
                      <a:gd name="T54" fmla="*/ 273 w 288"/>
                      <a:gd name="T55" fmla="*/ 2 h 334"/>
                      <a:gd name="T56" fmla="*/ 307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5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6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7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8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9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0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10760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83000"/>
                        <a:shade val="100000"/>
                        <a:satMod val="200000"/>
                      </a:srgbClr>
                    </a:gs>
                    <a:gs pos="75000">
                      <a:srgbClr val="4F81BD">
                        <a:tint val="100000"/>
                        <a:shade val="50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69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192088"/>
            <a:ext cx="5389563" cy="701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53733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192088"/>
            <a:ext cx="5389563" cy="701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500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7500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10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43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5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53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411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单击此处添加标题</a:t>
            </a:r>
            <a:endParaRPr lang="en-US" altLang="zh-CN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B9FF66-7598-4F7D-89D1-16375AEEEE3A}" type="slidenum">
              <a:rPr lang="en-US" altLang="zh-CN" sz="1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815DF82-2CF1-47A2-A541-ECA6F73FE23E}" type="datetime1"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7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98" r:id="rId10"/>
    <p:sldLayoutId id="2147485999" r:id="rId11"/>
    <p:sldLayoutId id="2147486000" r:id="rId12"/>
    <p:sldLayoutId id="2147486001" r:id="rId13"/>
    <p:sldLayoutId id="2147486002" r:id="rId14"/>
    <p:sldLayoutId id="2147486003" r:id="rId15"/>
    <p:sldLayoutId id="2147486004" r:id="rId16"/>
    <p:sldLayoutId id="2147486005" r:id="rId17"/>
    <p:sldLayoutId id="2147486006" r:id="rId18"/>
    <p:sldLayoutId id="2147486007" r:id="rId19"/>
    <p:sldLayoutId id="2147486008" r:id="rId20"/>
    <p:sldLayoutId id="2147486009" r:id="rId21"/>
    <p:sldLayoutId id="2147486010" r:id="rId22"/>
    <p:sldLayoutId id="2147486011" r:id="rId2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92088"/>
            <a:ext cx="5389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单击此处添加标题</a:t>
            </a:r>
            <a:endParaRPr lang="en-US" altLang="zh-CN"/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2052" name="矩形 17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97C8B7-E6EF-4770-A303-C84E6FBEEEA5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矩形 19"/>
          <p:cNvSpPr>
            <a:spLocks noChangeArrowheads="1"/>
          </p:cNvSpPr>
          <p:nvPr/>
        </p:nvSpPr>
        <p:spPr bwMode="auto">
          <a:xfrm>
            <a:off x="7972425" y="6491288"/>
            <a:ext cx="1028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4FB6315-ACE0-48E4-87C9-9F29198DAB3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2017/5/12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2" r:id="rId1"/>
    <p:sldLayoutId id="2147485988" r:id="rId2"/>
    <p:sldLayoutId id="2147486013" r:id="rId3"/>
    <p:sldLayoutId id="2147485989" r:id="rId4"/>
    <p:sldLayoutId id="2147485990" r:id="rId5"/>
    <p:sldLayoutId id="2147485991" r:id="rId6"/>
    <p:sldLayoutId id="2147485992" r:id="rId7"/>
    <p:sldLayoutId id="2147485993" r:id="rId8"/>
    <p:sldLayoutId id="2147486014" r:id="rId9"/>
    <p:sldLayoutId id="2147486015" r:id="rId10"/>
    <p:sldLayoutId id="2147486029" r:id="rId11"/>
    <p:sldLayoutId id="2147486016" r:id="rId12"/>
    <p:sldLayoutId id="2147486017" r:id="rId13"/>
    <p:sldLayoutId id="2147486018" r:id="rId14"/>
    <p:sldLayoutId id="2147486019" r:id="rId15"/>
    <p:sldLayoutId id="2147486020" r:id="rId16"/>
    <p:sldLayoutId id="2147486021" r:id="rId17"/>
    <p:sldLayoutId id="2147486022" r:id="rId18"/>
    <p:sldLayoutId id="2147486023" r:id="rId19"/>
    <p:sldLayoutId id="2147486024" r:id="rId20"/>
    <p:sldLayoutId id="2147486025" r:id="rId21"/>
    <p:sldLayoutId id="2147486026" r:id="rId22"/>
    <p:sldLayoutId id="2147486027" r:id="rId23"/>
    <p:sldLayoutId id="2147486028" r:id="rId24"/>
    <p:sldLayoutId id="2147485994" r:id="rId25"/>
    <p:sldLayoutId id="2147485995" r:id="rId26"/>
    <p:sldLayoutId id="2147485996" r:id="rId2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 sz="2800"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24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825" y="2956544"/>
            <a:ext cx="7355072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 CUP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微博用户画像竞赛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副标题 2"/>
          <p:cNvSpPr>
            <a:spLocks noGrp="1"/>
          </p:cNvSpPr>
          <p:nvPr>
            <p:ph type="subTitle" idx="1"/>
          </p:nvPr>
        </p:nvSpPr>
        <p:spPr>
          <a:xfrm>
            <a:off x="4286234" y="4518736"/>
            <a:ext cx="4857766" cy="1837676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汇报人：李裕礞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     指导教师：林鸿飞 教授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大连理工大学信息检索研究室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2016-10-29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 bwMode="gray">
          <a:xfrm>
            <a:off x="4613945" y="3725985"/>
            <a:ext cx="2694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DUTIR-TONE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6904" y="2590716"/>
            <a:ext cx="7772400" cy="1500187"/>
          </a:xfrm>
        </p:spPr>
        <p:txBody>
          <a:bodyPr/>
          <a:lstStyle/>
          <a:p>
            <a:r>
              <a:rPr lang="zh-CN" altLang="en-US" dirty="0"/>
              <a:t>性别推断模型</a:t>
            </a:r>
          </a:p>
        </p:txBody>
      </p:sp>
    </p:spTree>
    <p:extLst>
      <p:ext uri="{BB962C8B-B14F-4D97-AF65-F5344CB8AC3E}">
        <p14:creationId xmlns:p14="http://schemas.microsoft.com/office/powerpoint/2010/main" val="114808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26746" y="1264612"/>
            <a:ext cx="6629799" cy="5006565"/>
            <a:chOff x="1303930" y="165605"/>
            <a:chExt cx="8688900" cy="6561517"/>
          </a:xfrm>
        </p:grpSpPr>
        <p:sp>
          <p:nvSpPr>
            <p:cNvPr id="4" name="圆角矩形 63"/>
            <p:cNvSpPr/>
            <p:nvPr/>
          </p:nvSpPr>
          <p:spPr>
            <a:xfrm>
              <a:off x="2838994" y="5181600"/>
              <a:ext cx="6862355" cy="8098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圆角矩形 43"/>
            <p:cNvSpPr/>
            <p:nvPr/>
          </p:nvSpPr>
          <p:spPr>
            <a:xfrm>
              <a:off x="1303930" y="2900003"/>
              <a:ext cx="5000327" cy="10513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757627" y="1017308"/>
              <a:ext cx="2457174" cy="478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预处理、特征分类</a:t>
              </a: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4942042" y="165605"/>
              <a:ext cx="2088345" cy="5689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原始数据</a:t>
              </a:r>
            </a:p>
          </p:txBody>
        </p:sp>
        <p:cxnSp>
          <p:nvCxnSpPr>
            <p:cNvPr id="8" name="直接箭头连接符 7"/>
            <p:cNvCxnSpPr>
              <a:stCxn id="7" idx="3"/>
              <a:endCxn id="6" idx="0"/>
            </p:cNvCxnSpPr>
            <p:nvPr/>
          </p:nvCxnSpPr>
          <p:spPr>
            <a:xfrm>
              <a:off x="5986215" y="734518"/>
              <a:ext cx="0" cy="2827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043167" y="2139441"/>
              <a:ext cx="2672510" cy="478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文本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TFIDF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特征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1944" y="3403010"/>
              <a:ext cx="649927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61872" y="3403010"/>
              <a:ext cx="653143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15015" y="3403010"/>
              <a:ext cx="64692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RF1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68158" y="3403010"/>
              <a:ext cx="64692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RF2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21301" y="3403010"/>
              <a:ext cx="653142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ET1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4443" y="3403010"/>
              <a:ext cx="676858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ET1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51302" y="3403010"/>
              <a:ext cx="594593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XGB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65849" y="2975684"/>
              <a:ext cx="1227245" cy="3590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Stacking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3178" y="2728628"/>
              <a:ext cx="1939652" cy="944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统计类特征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时间类特征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408206" y="4223658"/>
              <a:ext cx="2107475" cy="5747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stack</a:t>
              </a:r>
              <a:r>
                <a:rPr lang="zh-CN" altLang="en-US" b="1" dirty="0">
                  <a:solidFill>
                    <a:schemeClr val="tx1"/>
                  </a:solidFill>
                </a:rPr>
                <a:t>特征</a:t>
              </a: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461943" y="3951391"/>
              <a:ext cx="0" cy="272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61943" y="4990011"/>
              <a:ext cx="55610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358185" y="4990011"/>
              <a:ext cx="0" cy="191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748598" y="4443047"/>
              <a:ext cx="1172944" cy="4159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特征拼接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258041" y="5335567"/>
              <a:ext cx="849555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83142" y="5330790"/>
              <a:ext cx="752877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5156" y="5335567"/>
              <a:ext cx="781795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15711" y="5335567"/>
              <a:ext cx="75385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95399" y="5335567"/>
              <a:ext cx="748938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……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944983" y="5235907"/>
              <a:ext cx="1253679" cy="3590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Bagging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6358185" y="5991497"/>
              <a:ext cx="888" cy="2823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5233060" y="6269198"/>
              <a:ext cx="2250250" cy="4579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输出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gender.csv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/>
            <p:cNvCxnSpPr>
              <a:stCxn id="11" idx="2"/>
            </p:cNvCxnSpPr>
            <p:nvPr/>
          </p:nvCxnSpPr>
          <p:spPr>
            <a:xfrm>
              <a:off x="3379423" y="2617700"/>
              <a:ext cx="11607" cy="32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连接符: 肘形 68"/>
          <p:cNvCxnSpPr>
            <a:stCxn id="6" idx="2"/>
            <a:endCxn id="11" idx="0"/>
          </p:cNvCxnSpPr>
          <p:nvPr/>
        </p:nvCxnSpPr>
        <p:spPr bwMode="auto">
          <a:xfrm rot="5400000">
            <a:off x="3159260" y="1530527"/>
            <a:ext cx="491288" cy="1989033"/>
          </a:xfrm>
          <a:prstGeom prst="bent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/>
          <p:cNvCxnSpPr>
            <a:stCxn id="6" idx="2"/>
            <a:endCxn id="22" idx="0"/>
          </p:cNvCxnSpPr>
          <p:nvPr/>
        </p:nvCxnSpPr>
        <p:spPr bwMode="auto">
          <a:xfrm rot="16200000" flipH="1">
            <a:off x="5087560" y="1591258"/>
            <a:ext cx="940849" cy="2317129"/>
          </a:xfrm>
          <a:prstGeom prst="bentConnector3">
            <a:avLst>
              <a:gd name="adj1" fmla="val 26411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2" idx="2"/>
          </p:cNvCxnSpPr>
          <p:nvPr/>
        </p:nvCxnSpPr>
        <p:spPr bwMode="auto">
          <a:xfrm>
            <a:off x="6716549" y="3941166"/>
            <a:ext cx="0" cy="100456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23" idx="2"/>
          </p:cNvCxnSpPr>
          <p:nvPr/>
        </p:nvCxnSpPr>
        <p:spPr bwMode="auto">
          <a:xfrm>
            <a:off x="2473352" y="4799542"/>
            <a:ext cx="0" cy="14618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标题 1"/>
          <p:cNvSpPr>
            <a:spLocks noGrp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zh-CN" altLang="en-US" dirty="0"/>
              <a:t>性别推断模型</a:t>
            </a:r>
          </a:p>
        </p:txBody>
      </p:sp>
      <p:sp>
        <p:nvSpPr>
          <p:cNvPr id="131" name="文本框 130"/>
          <p:cNvSpPr txBox="1"/>
          <p:nvPr/>
        </p:nvSpPr>
        <p:spPr bwMode="gray">
          <a:xfrm>
            <a:off x="826746" y="1389052"/>
            <a:ext cx="2024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模型种类：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模型个数：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46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758" y="1242199"/>
            <a:ext cx="5682805" cy="49022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Stacking+Bagging</a:t>
            </a:r>
            <a:r>
              <a:rPr lang="zh-CN" altLang="en-US" dirty="0"/>
              <a:t>模型融合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134841" y="1946060"/>
            <a:ext cx="2918602" cy="284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训练数据分为</a:t>
            </a:r>
            <a:r>
              <a:rPr lang="en-US" altLang="zh-CN" kern="0" dirty="0"/>
              <a:t>5</a:t>
            </a:r>
            <a:r>
              <a:rPr lang="zh-CN" altLang="en-US" kern="0" dirty="0"/>
              <a:t>块</a:t>
            </a:r>
            <a:endParaRPr lang="en-US" altLang="zh-CN" kern="0" dirty="0"/>
          </a:p>
          <a:p>
            <a:r>
              <a:rPr lang="en-US" altLang="zh-CN" kern="0" dirty="0"/>
              <a:t>5</a:t>
            </a:r>
            <a:r>
              <a:rPr lang="zh-CN" altLang="en-US" kern="0" dirty="0"/>
              <a:t>个相同的分类器</a:t>
            </a:r>
            <a:endParaRPr lang="en-US" altLang="zh-CN" kern="0" dirty="0"/>
          </a:p>
          <a:p>
            <a:r>
              <a:rPr lang="zh-CN" altLang="en-US" kern="0" dirty="0"/>
              <a:t>预测不同的</a:t>
            </a:r>
            <a:r>
              <a:rPr lang="en-US" altLang="zh-CN" kern="0" dirty="0"/>
              <a:t>5</a:t>
            </a:r>
            <a:r>
              <a:rPr lang="zh-CN" altLang="en-US" kern="0" dirty="0"/>
              <a:t>块</a:t>
            </a:r>
            <a:endParaRPr lang="en-US" altLang="zh-CN" kern="0" dirty="0"/>
          </a:p>
          <a:p>
            <a:r>
              <a:rPr lang="zh-CN" altLang="en-US" kern="0" dirty="0"/>
              <a:t>拼接结果输出</a:t>
            </a:r>
            <a:endParaRPr lang="en-US" altLang="zh-CN" kern="0" dirty="0"/>
          </a:p>
          <a:p>
            <a:r>
              <a:rPr lang="zh-CN" altLang="en-US" kern="0" dirty="0"/>
              <a:t>对测试数据的</a:t>
            </a:r>
            <a:r>
              <a:rPr lang="en-US" altLang="zh-CN" kern="0" dirty="0"/>
              <a:t>5</a:t>
            </a:r>
            <a:r>
              <a:rPr lang="zh-CN" altLang="en-US" kern="0" dirty="0"/>
              <a:t>个概率结果取平均</a:t>
            </a:r>
          </a:p>
        </p:txBody>
      </p:sp>
      <p:sp>
        <p:nvSpPr>
          <p:cNvPr id="6" name="文本框 5"/>
          <p:cNvSpPr txBox="1"/>
          <p:nvPr/>
        </p:nvSpPr>
        <p:spPr bwMode="gray">
          <a:xfrm>
            <a:off x="359230" y="4690579"/>
            <a:ext cx="2430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有效防止过拟合 </a:t>
            </a:r>
          </a:p>
        </p:txBody>
      </p:sp>
      <p:sp>
        <p:nvSpPr>
          <p:cNvPr id="2" name="文本框 1"/>
          <p:cNvSpPr txBox="1"/>
          <p:nvPr/>
        </p:nvSpPr>
        <p:spPr bwMode="gray">
          <a:xfrm>
            <a:off x="134841" y="5473870"/>
            <a:ext cx="4427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个模型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 5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个实例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= 35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个模型</a:t>
            </a:r>
          </a:p>
        </p:txBody>
      </p:sp>
    </p:spTree>
    <p:extLst>
      <p:ext uri="{BB962C8B-B14F-4D97-AF65-F5344CB8AC3E}">
        <p14:creationId xmlns:p14="http://schemas.microsoft.com/office/powerpoint/2010/main" val="329449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41814" y="1256223"/>
            <a:ext cx="6629799" cy="5006565"/>
            <a:chOff x="1303930" y="165605"/>
            <a:chExt cx="8688900" cy="6561517"/>
          </a:xfrm>
        </p:grpSpPr>
        <p:sp>
          <p:nvSpPr>
            <p:cNvPr id="4" name="圆角矩形 63"/>
            <p:cNvSpPr/>
            <p:nvPr/>
          </p:nvSpPr>
          <p:spPr>
            <a:xfrm>
              <a:off x="2838994" y="5181600"/>
              <a:ext cx="6862355" cy="8098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圆角矩形 43"/>
            <p:cNvSpPr/>
            <p:nvPr/>
          </p:nvSpPr>
          <p:spPr>
            <a:xfrm>
              <a:off x="1303930" y="2900003"/>
              <a:ext cx="5000327" cy="10513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757627" y="1017308"/>
              <a:ext cx="2457174" cy="478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预处理、特征分类</a:t>
              </a: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4942042" y="165605"/>
              <a:ext cx="2088345" cy="5689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原始数据</a:t>
              </a:r>
            </a:p>
          </p:txBody>
        </p:sp>
        <p:cxnSp>
          <p:nvCxnSpPr>
            <p:cNvPr id="8" name="直接箭头连接符 7"/>
            <p:cNvCxnSpPr>
              <a:stCxn id="7" idx="3"/>
              <a:endCxn id="6" idx="0"/>
            </p:cNvCxnSpPr>
            <p:nvPr/>
          </p:nvCxnSpPr>
          <p:spPr>
            <a:xfrm>
              <a:off x="5986215" y="734518"/>
              <a:ext cx="0" cy="2827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043167" y="2139441"/>
              <a:ext cx="2672510" cy="478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文本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TFIDF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特征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1944" y="3403010"/>
              <a:ext cx="649927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61872" y="3403010"/>
              <a:ext cx="653143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15015" y="3403010"/>
              <a:ext cx="64692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RF1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68158" y="3403010"/>
              <a:ext cx="64692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RF2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21301" y="3403010"/>
              <a:ext cx="653142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ET1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4443" y="3403010"/>
              <a:ext cx="676858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ET1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51302" y="3403010"/>
              <a:ext cx="594593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XGB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65849" y="2975684"/>
              <a:ext cx="1227245" cy="3590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Stacking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3178" y="2728628"/>
              <a:ext cx="1939652" cy="944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统计类特征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时间类特征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408206" y="4223658"/>
              <a:ext cx="2107475" cy="5747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stack</a:t>
              </a:r>
              <a:r>
                <a:rPr lang="zh-CN" altLang="en-US" b="1" dirty="0">
                  <a:solidFill>
                    <a:schemeClr val="tx1"/>
                  </a:solidFill>
                </a:rPr>
                <a:t>特征</a:t>
              </a: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461943" y="3951391"/>
              <a:ext cx="0" cy="272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61943" y="4990011"/>
              <a:ext cx="55610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358185" y="4990011"/>
              <a:ext cx="0" cy="191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748598" y="4443047"/>
              <a:ext cx="1172944" cy="4159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特征拼接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258041" y="5335567"/>
              <a:ext cx="849555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83142" y="5330790"/>
              <a:ext cx="752877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5156" y="5335567"/>
              <a:ext cx="781795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15711" y="5335567"/>
              <a:ext cx="75385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95399" y="5335567"/>
              <a:ext cx="748938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……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944983" y="5235907"/>
              <a:ext cx="1253679" cy="3590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Bagging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6358185" y="5991497"/>
              <a:ext cx="888" cy="2823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5233060" y="6269198"/>
              <a:ext cx="2250250" cy="4579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输出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gender.csv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/>
            <p:cNvCxnSpPr>
              <a:stCxn id="11" idx="2"/>
            </p:cNvCxnSpPr>
            <p:nvPr/>
          </p:nvCxnSpPr>
          <p:spPr>
            <a:xfrm>
              <a:off x="3379423" y="2617700"/>
              <a:ext cx="11607" cy="32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连接符: 肘形 68"/>
          <p:cNvCxnSpPr>
            <a:stCxn id="6" idx="2"/>
            <a:endCxn id="11" idx="0"/>
          </p:cNvCxnSpPr>
          <p:nvPr/>
        </p:nvCxnSpPr>
        <p:spPr bwMode="auto">
          <a:xfrm rot="5400000">
            <a:off x="4174328" y="1522138"/>
            <a:ext cx="491288" cy="1989033"/>
          </a:xfrm>
          <a:prstGeom prst="bent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/>
          <p:cNvCxnSpPr>
            <a:stCxn id="6" idx="2"/>
            <a:endCxn id="22" idx="0"/>
          </p:cNvCxnSpPr>
          <p:nvPr/>
        </p:nvCxnSpPr>
        <p:spPr bwMode="auto">
          <a:xfrm rot="16200000" flipH="1">
            <a:off x="6102628" y="1582869"/>
            <a:ext cx="940849" cy="2317129"/>
          </a:xfrm>
          <a:prstGeom prst="bentConnector3">
            <a:avLst>
              <a:gd name="adj1" fmla="val 26411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2" idx="2"/>
          </p:cNvCxnSpPr>
          <p:nvPr/>
        </p:nvCxnSpPr>
        <p:spPr bwMode="auto">
          <a:xfrm>
            <a:off x="7731617" y="3932777"/>
            <a:ext cx="0" cy="100456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23" idx="2"/>
          </p:cNvCxnSpPr>
          <p:nvPr/>
        </p:nvCxnSpPr>
        <p:spPr bwMode="auto">
          <a:xfrm>
            <a:off x="3488420" y="4791153"/>
            <a:ext cx="0" cy="14618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标题 1"/>
          <p:cNvSpPr>
            <a:spLocks noGrp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zh-CN" altLang="en-US" dirty="0"/>
              <a:t>性别推断模型</a:t>
            </a:r>
          </a:p>
        </p:txBody>
      </p:sp>
      <p:sp>
        <p:nvSpPr>
          <p:cNvPr id="2" name="文本框 1"/>
          <p:cNvSpPr txBox="1"/>
          <p:nvPr/>
        </p:nvSpPr>
        <p:spPr bwMode="gray">
          <a:xfrm>
            <a:off x="1411363" y="5161675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第二层</a:t>
            </a:r>
          </a:p>
        </p:txBody>
      </p:sp>
      <p:sp>
        <p:nvSpPr>
          <p:cNvPr id="9" name="左大括号 8"/>
          <p:cNvSpPr/>
          <p:nvPr/>
        </p:nvSpPr>
        <p:spPr bwMode="auto">
          <a:xfrm>
            <a:off x="1358082" y="2615693"/>
            <a:ext cx="281306" cy="1904301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 bwMode="gray">
          <a:xfrm>
            <a:off x="233675" y="340036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第一层</a:t>
            </a:r>
          </a:p>
        </p:txBody>
      </p:sp>
      <p:sp>
        <p:nvSpPr>
          <p:cNvPr id="41" name="左大括号 40"/>
          <p:cNvSpPr/>
          <p:nvPr/>
        </p:nvSpPr>
        <p:spPr bwMode="auto">
          <a:xfrm>
            <a:off x="2573395" y="5083525"/>
            <a:ext cx="246892" cy="617967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 bwMode="gray">
          <a:xfrm>
            <a:off x="1988424" y="5788386"/>
            <a:ext cx="1663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XGBoost Tree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53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性别推断任务结果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98783"/>
              </p:ext>
            </p:extLst>
          </p:nvPr>
        </p:nvGraphicFramePr>
        <p:xfrm>
          <a:off x="1422337" y="2126341"/>
          <a:ext cx="6132559" cy="31026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40270">
                  <a:extLst>
                    <a:ext uri="{9D8B030D-6E8A-4147-A177-3AD203B41FA5}">
                      <a16:colId xmlns:a16="http://schemas.microsoft.com/office/drawing/2014/main" val="3473501469"/>
                    </a:ext>
                  </a:extLst>
                </a:gridCol>
                <a:gridCol w="2453024">
                  <a:extLst>
                    <a:ext uri="{9D8B030D-6E8A-4147-A177-3AD203B41FA5}">
                      <a16:colId xmlns:a16="http://schemas.microsoft.com/office/drawing/2014/main" val="958553465"/>
                    </a:ext>
                  </a:extLst>
                </a:gridCol>
                <a:gridCol w="2139265">
                  <a:extLst>
                    <a:ext uri="{9D8B030D-6E8A-4147-A177-3AD203B41FA5}">
                      <a16:colId xmlns:a16="http://schemas.microsoft.com/office/drawing/2014/main" val="4263916267"/>
                    </a:ext>
                  </a:extLst>
                </a:gridCol>
              </a:tblGrid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模型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线下验证集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线上测试集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180026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LR1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81.22%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85%</a:t>
                      </a:r>
                      <a:endParaRPr lang="en-US" altLang="zh-CN" sz="18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197787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LR2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83.72%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85.97%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2559663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RF1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77.50%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79.35%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7836073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RF2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77.34%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79.76%</a:t>
                      </a:r>
                      <a:endParaRPr lang="en-US" altLang="zh-CN" sz="18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662003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ExtTree1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77.72%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79.68%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296341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ExtTree2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77.81%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79.92%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640082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XGBLinear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83.47%</a:t>
                      </a:r>
                      <a:endParaRPr lang="en-US" altLang="zh-CN" sz="18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87.50%</a:t>
                      </a:r>
                      <a:endParaRPr lang="en-US" altLang="zh-CN" sz="18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088698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XGBTree</a:t>
                      </a:r>
                      <a:endParaRPr 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86.29%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89.27%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99313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 bwMode="gray">
          <a:xfrm>
            <a:off x="2485745" y="1518081"/>
            <a:ext cx="3518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性别推断任务各模型准确率表</a:t>
            </a:r>
          </a:p>
        </p:txBody>
      </p:sp>
      <p:sp>
        <p:nvSpPr>
          <p:cNvPr id="7" name="左大括号 6"/>
          <p:cNvSpPr/>
          <p:nvPr/>
        </p:nvSpPr>
        <p:spPr bwMode="auto">
          <a:xfrm>
            <a:off x="916478" y="2512839"/>
            <a:ext cx="390585" cy="232961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" name="文本框 7"/>
          <p:cNvSpPr txBox="1"/>
          <p:nvPr/>
        </p:nvSpPr>
        <p:spPr bwMode="gray">
          <a:xfrm>
            <a:off x="403854" y="2862036"/>
            <a:ext cx="32847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第一层模型</a:t>
            </a:r>
          </a:p>
        </p:txBody>
      </p:sp>
    </p:spTree>
    <p:extLst>
      <p:ext uri="{BB962C8B-B14F-4D97-AF65-F5344CB8AC3E}">
        <p14:creationId xmlns:p14="http://schemas.microsoft.com/office/powerpoint/2010/main" val="104428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6904" y="2590716"/>
            <a:ext cx="7772400" cy="1500187"/>
          </a:xfrm>
        </p:spPr>
        <p:txBody>
          <a:bodyPr/>
          <a:lstStyle/>
          <a:p>
            <a:r>
              <a:rPr lang="zh-CN" altLang="en-US" dirty="0"/>
              <a:t>年龄推断任务模型</a:t>
            </a:r>
          </a:p>
        </p:txBody>
      </p:sp>
    </p:spTree>
    <p:extLst>
      <p:ext uri="{BB962C8B-B14F-4D97-AF65-F5344CB8AC3E}">
        <p14:creationId xmlns:p14="http://schemas.microsoft.com/office/powerpoint/2010/main" val="412805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年龄模型组成框图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94835" y="1332155"/>
            <a:ext cx="8913594" cy="4921300"/>
            <a:chOff x="185343" y="201116"/>
            <a:chExt cx="11892736" cy="6566119"/>
          </a:xfrm>
        </p:grpSpPr>
        <p:grpSp>
          <p:nvGrpSpPr>
            <p:cNvPr id="6" name="组合 5"/>
            <p:cNvGrpSpPr/>
            <p:nvPr/>
          </p:nvGrpSpPr>
          <p:grpSpPr>
            <a:xfrm>
              <a:off x="185343" y="201116"/>
              <a:ext cx="11892736" cy="6566119"/>
              <a:chOff x="1303930" y="165605"/>
              <a:chExt cx="11892736" cy="6566119"/>
            </a:xfrm>
          </p:grpSpPr>
          <p:sp>
            <p:nvSpPr>
              <p:cNvPr id="7" name="圆角矩形 63"/>
              <p:cNvSpPr/>
              <p:nvPr/>
            </p:nvSpPr>
            <p:spPr>
              <a:xfrm>
                <a:off x="2838994" y="5181600"/>
                <a:ext cx="6862355" cy="8098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43"/>
              <p:cNvSpPr/>
              <p:nvPr/>
            </p:nvSpPr>
            <p:spPr>
              <a:xfrm>
                <a:off x="1303930" y="2900004"/>
                <a:ext cx="5000327" cy="1051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046973" y="1020757"/>
                <a:ext cx="1878482" cy="478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预处理</a:t>
                </a:r>
              </a:p>
            </p:txBody>
          </p:sp>
          <p:sp>
            <p:nvSpPr>
              <p:cNvPr id="10" name="流程图: 磁盘 9"/>
              <p:cNvSpPr/>
              <p:nvPr/>
            </p:nvSpPr>
            <p:spPr>
              <a:xfrm>
                <a:off x="4942042" y="165605"/>
                <a:ext cx="2088345" cy="568913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原始数据</a:t>
                </a:r>
              </a:p>
            </p:txBody>
          </p:sp>
          <p:cxnSp>
            <p:nvCxnSpPr>
              <p:cNvPr id="11" name="直接箭头连接符 10"/>
              <p:cNvCxnSpPr>
                <a:stCxn id="10" idx="3"/>
                <a:endCxn id="9" idx="0"/>
              </p:cNvCxnSpPr>
              <p:nvPr/>
            </p:nvCxnSpPr>
            <p:spPr>
              <a:xfrm flipH="1">
                <a:off x="5986214" y="734518"/>
                <a:ext cx="1" cy="286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9" idx="2"/>
              </p:cNvCxnSpPr>
              <p:nvPr/>
            </p:nvCxnSpPr>
            <p:spPr>
              <a:xfrm>
                <a:off x="5986214" y="1499016"/>
                <a:ext cx="0" cy="224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421689" y="1732588"/>
                <a:ext cx="8855359" cy="106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2446352" y="2143493"/>
                <a:ext cx="1950675" cy="478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文本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TFIDF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特征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511944" y="3403010"/>
                <a:ext cx="649929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LR1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61872" y="3403010"/>
                <a:ext cx="635396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LR2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808249" y="3403010"/>
                <a:ext cx="653694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RF1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468157" y="3403009"/>
                <a:ext cx="624416" cy="4267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RF2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103553" y="3403009"/>
                <a:ext cx="738555" cy="4267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ET1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774444" y="3403010"/>
                <a:ext cx="676857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ET1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451301" y="3403010"/>
                <a:ext cx="670891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XGB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/>
              <p:cNvCxnSpPr>
                <a:endCxn id="14" idx="0"/>
              </p:cNvCxnSpPr>
              <p:nvPr/>
            </p:nvCxnSpPr>
            <p:spPr>
              <a:xfrm>
                <a:off x="3421690" y="1723868"/>
                <a:ext cx="0" cy="4196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1523270" y="2971100"/>
                <a:ext cx="1746883" cy="3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Stacking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箭头连接符 23"/>
              <p:cNvCxnSpPr>
                <a:endCxn id="25" idx="0"/>
              </p:cNvCxnSpPr>
              <p:nvPr/>
            </p:nvCxnSpPr>
            <p:spPr>
              <a:xfrm>
                <a:off x="12277048" y="1748191"/>
                <a:ext cx="0" cy="443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11357429" y="2192133"/>
                <a:ext cx="1839237" cy="849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统计类特征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时间类特征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495933" y="4153989"/>
                <a:ext cx="2107475" cy="574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stack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特征</a:t>
                </a: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461943" y="3951391"/>
                <a:ext cx="5924" cy="2025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549670" y="4990011"/>
                <a:ext cx="87273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6358185" y="4990011"/>
                <a:ext cx="0" cy="191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5857443" y="4715262"/>
                <a:ext cx="1001482" cy="71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拼接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201305" y="5381526"/>
                <a:ext cx="920886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XGB2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858927" y="5371103"/>
                <a:ext cx="924743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XGB7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783670" y="5371103"/>
                <a:ext cx="928971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XGB8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169572" y="5276341"/>
                <a:ext cx="622145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932211" y="5251269"/>
                <a:ext cx="1464816" cy="359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Bagging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>
                <a:off x="6358185" y="5991497"/>
                <a:ext cx="888" cy="282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346701" y="6273800"/>
                <a:ext cx="1943100" cy="457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输出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age.csv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箭头连接符 38"/>
              <p:cNvCxnSpPr>
                <a:stCxn id="14" idx="2"/>
              </p:cNvCxnSpPr>
              <p:nvPr/>
            </p:nvCxnSpPr>
            <p:spPr>
              <a:xfrm>
                <a:off x="3421690" y="2621752"/>
                <a:ext cx="0" cy="278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4280932" y="5381526"/>
                <a:ext cx="920373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直接箭头连接符 39"/>
            <p:cNvCxnSpPr>
              <a:endCxn id="44" idx="0"/>
            </p:cNvCxnSpPr>
            <p:nvPr/>
          </p:nvCxnSpPr>
          <p:spPr>
            <a:xfrm>
              <a:off x="9579435" y="2652172"/>
              <a:ext cx="1247" cy="6653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6" idx="2"/>
            </p:cNvCxnSpPr>
            <p:nvPr/>
          </p:nvCxnSpPr>
          <p:spPr>
            <a:xfrm flipH="1">
              <a:off x="2431083" y="4764265"/>
              <a:ext cx="1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5" idx="2"/>
            </p:cNvCxnSpPr>
            <p:nvPr/>
          </p:nvCxnSpPr>
          <p:spPr>
            <a:xfrm>
              <a:off x="11158461" y="3076699"/>
              <a:ext cx="0" cy="1948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9560167" y="3919496"/>
              <a:ext cx="0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147038" y="3317568"/>
              <a:ext cx="867289" cy="593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XGB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925500" y="3289114"/>
              <a:ext cx="1168404" cy="599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CNN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接箭头连接符 46"/>
            <p:cNvCxnSpPr>
              <a:stCxn id="45" idx="2"/>
            </p:cNvCxnSpPr>
            <p:nvPr/>
          </p:nvCxnSpPr>
          <p:spPr>
            <a:xfrm>
              <a:off x="6509702" y="3888288"/>
              <a:ext cx="1922" cy="2788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endCxn id="49" idx="0"/>
            </p:cNvCxnSpPr>
            <p:nvPr/>
          </p:nvCxnSpPr>
          <p:spPr>
            <a:xfrm>
              <a:off x="7361577" y="1770910"/>
              <a:ext cx="7301" cy="409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526788" y="2180772"/>
              <a:ext cx="1684181" cy="478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词向量特征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642602" y="3300909"/>
              <a:ext cx="1260517" cy="599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HBPNN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>
              <a:off x="6140215" y="2418134"/>
              <a:ext cx="10866" cy="878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4" idx="3"/>
            </p:cNvCxnSpPr>
            <p:nvPr/>
          </p:nvCxnSpPr>
          <p:spPr>
            <a:xfrm>
              <a:off x="3278440" y="2418134"/>
              <a:ext cx="2892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6813059" y="2652172"/>
              <a:ext cx="4127" cy="648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961433" y="2654943"/>
              <a:ext cx="0" cy="641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8302867" y="3919496"/>
              <a:ext cx="0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5925500" y="4174625"/>
              <a:ext cx="4002975" cy="574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融合特征</a:t>
              </a: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7940239" y="4764265"/>
              <a:ext cx="0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肘形 97"/>
          <p:cNvCxnSpPr>
            <a:stCxn id="25" idx="1"/>
          </p:cNvCxnSpPr>
          <p:nvPr/>
        </p:nvCxnSpPr>
        <p:spPr bwMode="auto">
          <a:xfrm rot="10800000" flipV="1">
            <a:off x="6488693" y="3169219"/>
            <a:ext cx="1241231" cy="477388"/>
          </a:xfrm>
          <a:prstGeom prst="bentConnector3">
            <a:avLst>
              <a:gd name="adj1" fmla="val 10006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/>
          <p:cNvCxnSpPr/>
          <p:nvPr/>
        </p:nvCxnSpPr>
        <p:spPr bwMode="auto">
          <a:xfrm>
            <a:off x="4666150" y="3300413"/>
            <a:ext cx="2400475" cy="355034"/>
          </a:xfrm>
          <a:prstGeom prst="bentConnector3">
            <a:avLst>
              <a:gd name="adj1" fmla="val 99997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 bwMode="gray">
          <a:xfrm>
            <a:off x="6673370" y="1347228"/>
            <a:ext cx="2024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模型种类：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模型数量：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9372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矩形: 圆角 343"/>
          <p:cNvSpPr/>
          <p:nvPr/>
        </p:nvSpPr>
        <p:spPr>
          <a:xfrm>
            <a:off x="893714" y="2507710"/>
            <a:ext cx="1741193" cy="359594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6" name="矩形: 圆角 345"/>
          <p:cNvSpPr/>
          <p:nvPr/>
        </p:nvSpPr>
        <p:spPr>
          <a:xfrm>
            <a:off x="6083287" y="2664940"/>
            <a:ext cx="452256" cy="326333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7" name="矩形: 圆角 346"/>
          <p:cNvSpPr/>
          <p:nvPr/>
        </p:nvSpPr>
        <p:spPr>
          <a:xfrm>
            <a:off x="4364671" y="2507710"/>
            <a:ext cx="827027" cy="359594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" name="文本框 85"/>
          <p:cNvSpPr txBox="1"/>
          <p:nvPr/>
        </p:nvSpPr>
        <p:spPr>
          <a:xfrm>
            <a:off x="4730033" y="467949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</a:rPr>
              <a:t>…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349" name="文本框 87"/>
          <p:cNvSpPr txBox="1"/>
          <p:nvPr/>
        </p:nvSpPr>
        <p:spPr>
          <a:xfrm>
            <a:off x="6134643" y="4651781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</a:rPr>
              <a:t>…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grpSp>
        <p:nvGrpSpPr>
          <p:cNvPr id="350" name="组合 349"/>
          <p:cNvGrpSpPr/>
          <p:nvPr/>
        </p:nvGrpSpPr>
        <p:grpSpPr>
          <a:xfrm>
            <a:off x="7286248" y="3705525"/>
            <a:ext cx="346814" cy="954159"/>
            <a:chOff x="7446450" y="1765149"/>
            <a:chExt cx="346814" cy="954159"/>
          </a:xfrm>
        </p:grpSpPr>
        <p:sp>
          <p:nvSpPr>
            <p:cNvPr id="567" name="矩形: 圆角 566"/>
            <p:cNvSpPr/>
            <p:nvPr/>
          </p:nvSpPr>
          <p:spPr>
            <a:xfrm>
              <a:off x="7446450" y="1765149"/>
              <a:ext cx="346814" cy="954159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8" name="椭圆 567"/>
            <p:cNvSpPr/>
            <p:nvPr/>
          </p:nvSpPr>
          <p:spPr>
            <a:xfrm>
              <a:off x="7525021" y="1943296"/>
              <a:ext cx="191126" cy="1998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9" name="椭圆 568"/>
            <p:cNvSpPr/>
            <p:nvPr/>
          </p:nvSpPr>
          <p:spPr>
            <a:xfrm>
              <a:off x="7525021" y="2152044"/>
              <a:ext cx="191126" cy="1998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0" name="椭圆 569"/>
            <p:cNvSpPr/>
            <p:nvPr/>
          </p:nvSpPr>
          <p:spPr>
            <a:xfrm>
              <a:off x="7525021" y="2360791"/>
              <a:ext cx="191126" cy="1998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1" name="文本框 93"/>
          <p:cNvSpPr txBox="1"/>
          <p:nvPr/>
        </p:nvSpPr>
        <p:spPr>
          <a:xfrm>
            <a:off x="6923485" y="319612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Max Pooling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8383767" y="3705142"/>
            <a:ext cx="361297" cy="954924"/>
            <a:chOff x="5813833" y="2501217"/>
            <a:chExt cx="273276" cy="722281"/>
          </a:xfrm>
        </p:grpSpPr>
        <p:sp>
          <p:nvSpPr>
            <p:cNvPr id="563" name="矩形: 圆角 562"/>
            <p:cNvSpPr/>
            <p:nvPr/>
          </p:nvSpPr>
          <p:spPr>
            <a:xfrm>
              <a:off x="5813833" y="2501217"/>
              <a:ext cx="273276" cy="7222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4" name="椭圆 563"/>
            <p:cNvSpPr/>
            <p:nvPr/>
          </p:nvSpPr>
          <p:spPr>
            <a:xfrm>
              <a:off x="5875744" y="2641590"/>
              <a:ext cx="150600" cy="157446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5" name="椭圆 564"/>
            <p:cNvSpPr/>
            <p:nvPr/>
          </p:nvSpPr>
          <p:spPr>
            <a:xfrm>
              <a:off x="5875744" y="2806075"/>
              <a:ext cx="150600" cy="157446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6" name="椭圆 565"/>
            <p:cNvSpPr/>
            <p:nvPr/>
          </p:nvSpPr>
          <p:spPr>
            <a:xfrm>
              <a:off x="5875744" y="2970560"/>
              <a:ext cx="150600" cy="157446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3" name="文本框 118"/>
          <p:cNvSpPr txBox="1"/>
          <p:nvPr/>
        </p:nvSpPr>
        <p:spPr>
          <a:xfrm>
            <a:off x="4404950" y="274810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4" name="文本框 119"/>
          <p:cNvSpPr txBox="1"/>
          <p:nvPr/>
        </p:nvSpPr>
        <p:spPr>
          <a:xfrm>
            <a:off x="4395795" y="37729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5" name="文本框 121"/>
          <p:cNvSpPr txBox="1"/>
          <p:nvPr/>
        </p:nvSpPr>
        <p:spPr>
          <a:xfrm>
            <a:off x="4408308" y="50796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56" name="组合 355"/>
          <p:cNvGrpSpPr/>
          <p:nvPr/>
        </p:nvGrpSpPr>
        <p:grpSpPr>
          <a:xfrm>
            <a:off x="6167102" y="2754175"/>
            <a:ext cx="284625" cy="734271"/>
            <a:chOff x="3731668" y="1126181"/>
            <a:chExt cx="284625" cy="734271"/>
          </a:xfrm>
        </p:grpSpPr>
        <p:sp>
          <p:nvSpPr>
            <p:cNvPr id="559" name="矩形: 圆角 558"/>
            <p:cNvSpPr/>
            <p:nvPr/>
          </p:nvSpPr>
          <p:spPr>
            <a:xfrm>
              <a:off x="3731668" y="1126181"/>
              <a:ext cx="284625" cy="7342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0" name="椭圆 559"/>
            <p:cNvSpPr/>
            <p:nvPr/>
          </p:nvSpPr>
          <p:spPr>
            <a:xfrm>
              <a:off x="3785499" y="1228051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1" name="椭圆 560"/>
            <p:cNvSpPr/>
            <p:nvPr/>
          </p:nvSpPr>
          <p:spPr>
            <a:xfrm>
              <a:off x="3785499" y="1415544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2" name="椭圆 561"/>
            <p:cNvSpPr/>
            <p:nvPr/>
          </p:nvSpPr>
          <p:spPr>
            <a:xfrm>
              <a:off x="3785499" y="1603038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6160635" y="3799515"/>
            <a:ext cx="284625" cy="734271"/>
            <a:chOff x="3731668" y="1126181"/>
            <a:chExt cx="284625" cy="734271"/>
          </a:xfrm>
        </p:grpSpPr>
        <p:sp>
          <p:nvSpPr>
            <p:cNvPr id="555" name="矩形: 圆角 554"/>
            <p:cNvSpPr/>
            <p:nvPr/>
          </p:nvSpPr>
          <p:spPr>
            <a:xfrm>
              <a:off x="3731668" y="1126181"/>
              <a:ext cx="284625" cy="7342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6" name="椭圆 555"/>
            <p:cNvSpPr/>
            <p:nvPr/>
          </p:nvSpPr>
          <p:spPr>
            <a:xfrm>
              <a:off x="3785499" y="1228051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7" name="椭圆 556"/>
            <p:cNvSpPr/>
            <p:nvPr/>
          </p:nvSpPr>
          <p:spPr>
            <a:xfrm>
              <a:off x="3785499" y="1415544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8" name="椭圆 557"/>
            <p:cNvSpPr/>
            <p:nvPr/>
          </p:nvSpPr>
          <p:spPr>
            <a:xfrm>
              <a:off x="3785499" y="1603038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8" name="组合 357"/>
          <p:cNvGrpSpPr/>
          <p:nvPr/>
        </p:nvGrpSpPr>
        <p:grpSpPr>
          <a:xfrm>
            <a:off x="6169373" y="5092942"/>
            <a:ext cx="284625" cy="734271"/>
            <a:chOff x="3731668" y="1126181"/>
            <a:chExt cx="284625" cy="734271"/>
          </a:xfrm>
        </p:grpSpPr>
        <p:sp>
          <p:nvSpPr>
            <p:cNvPr id="551" name="矩形: 圆角 550"/>
            <p:cNvSpPr/>
            <p:nvPr/>
          </p:nvSpPr>
          <p:spPr>
            <a:xfrm>
              <a:off x="3731668" y="1126181"/>
              <a:ext cx="284625" cy="7342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2" name="椭圆 551"/>
            <p:cNvSpPr/>
            <p:nvPr/>
          </p:nvSpPr>
          <p:spPr>
            <a:xfrm>
              <a:off x="3785499" y="1228051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3" name="椭圆 552"/>
            <p:cNvSpPr/>
            <p:nvPr/>
          </p:nvSpPr>
          <p:spPr>
            <a:xfrm>
              <a:off x="3785499" y="1415544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4" name="椭圆 553"/>
            <p:cNvSpPr/>
            <p:nvPr/>
          </p:nvSpPr>
          <p:spPr>
            <a:xfrm>
              <a:off x="3785499" y="1603038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9" name="文本框 139"/>
          <p:cNvSpPr txBox="1"/>
          <p:nvPr/>
        </p:nvSpPr>
        <p:spPr>
          <a:xfrm>
            <a:off x="4423979" y="1913843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</a:p>
        </p:txBody>
      </p:sp>
      <p:sp>
        <p:nvSpPr>
          <p:cNvPr id="360" name="文本框 140"/>
          <p:cNvSpPr txBox="1"/>
          <p:nvPr/>
        </p:nvSpPr>
        <p:spPr>
          <a:xfrm>
            <a:off x="5953387" y="2061163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1" name="直接箭头连接符 360"/>
          <p:cNvCxnSpPr>
            <a:endCxn id="559" idx="1"/>
          </p:cNvCxnSpPr>
          <p:nvPr/>
        </p:nvCxnSpPr>
        <p:spPr>
          <a:xfrm flipV="1">
            <a:off x="5045138" y="3121311"/>
            <a:ext cx="1121964" cy="12680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2" name="直接箭头连接符 361"/>
          <p:cNvCxnSpPr>
            <a:endCxn id="555" idx="1"/>
          </p:cNvCxnSpPr>
          <p:nvPr/>
        </p:nvCxnSpPr>
        <p:spPr>
          <a:xfrm flipV="1">
            <a:off x="5045138" y="4166651"/>
            <a:ext cx="1115497" cy="6351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3" name="直接箭头连接符 362"/>
          <p:cNvCxnSpPr>
            <a:endCxn id="551" idx="1"/>
          </p:cNvCxnSpPr>
          <p:nvPr/>
        </p:nvCxnSpPr>
        <p:spPr>
          <a:xfrm flipV="1">
            <a:off x="5045138" y="5460078"/>
            <a:ext cx="1124235" cy="4798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4" name="直接箭头连接符 363"/>
          <p:cNvCxnSpPr>
            <a:stCxn id="559" idx="3"/>
          </p:cNvCxnSpPr>
          <p:nvPr/>
        </p:nvCxnSpPr>
        <p:spPr>
          <a:xfrm>
            <a:off x="6451727" y="3121311"/>
            <a:ext cx="828495" cy="691346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5" name="直接箭头连接符 364"/>
          <p:cNvCxnSpPr>
            <a:stCxn id="555" idx="3"/>
            <a:endCxn id="567" idx="1"/>
          </p:cNvCxnSpPr>
          <p:nvPr/>
        </p:nvCxnSpPr>
        <p:spPr>
          <a:xfrm>
            <a:off x="6445260" y="4166651"/>
            <a:ext cx="840988" cy="15954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6" name="直接箭头连接符 365"/>
          <p:cNvCxnSpPr>
            <a:stCxn id="551" idx="3"/>
          </p:cNvCxnSpPr>
          <p:nvPr/>
        </p:nvCxnSpPr>
        <p:spPr>
          <a:xfrm flipV="1">
            <a:off x="6453998" y="4520947"/>
            <a:ext cx="825429" cy="939131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7" name="直接箭头连接符 366"/>
          <p:cNvCxnSpPr>
            <a:stCxn id="567" idx="3"/>
            <a:endCxn id="563" idx="1"/>
          </p:cNvCxnSpPr>
          <p:nvPr/>
        </p:nvCxnSpPr>
        <p:spPr>
          <a:xfrm flipV="1">
            <a:off x="7633062" y="4182604"/>
            <a:ext cx="750705" cy="1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68" name="组合 367"/>
          <p:cNvGrpSpPr/>
          <p:nvPr/>
        </p:nvGrpSpPr>
        <p:grpSpPr>
          <a:xfrm>
            <a:off x="1185871" y="2728592"/>
            <a:ext cx="1244915" cy="821046"/>
            <a:chOff x="1917910" y="894215"/>
            <a:chExt cx="1244915" cy="821046"/>
          </a:xfrm>
        </p:grpSpPr>
        <p:sp>
          <p:nvSpPr>
            <p:cNvPr id="514" name="矩形: 圆角 513"/>
            <p:cNvSpPr/>
            <p:nvPr/>
          </p:nvSpPr>
          <p:spPr>
            <a:xfrm>
              <a:off x="1930400" y="894215"/>
              <a:ext cx="1232425" cy="82104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15" name="组合 514"/>
            <p:cNvGrpSpPr/>
            <p:nvPr/>
          </p:nvGrpSpPr>
          <p:grpSpPr>
            <a:xfrm>
              <a:off x="2208152" y="951898"/>
              <a:ext cx="826293" cy="148551"/>
              <a:chOff x="2208152" y="951898"/>
              <a:chExt cx="826293" cy="148551"/>
            </a:xfrm>
          </p:grpSpPr>
          <p:sp>
            <p:nvSpPr>
              <p:cNvPr id="544" name="矩形: 圆角 543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5" name="椭圆 544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6" name="椭圆 545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7" name="椭圆 546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8" name="椭圆 547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9" name="椭圆 548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0" name="椭圆 549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6" name="组合 515"/>
            <p:cNvGrpSpPr/>
            <p:nvPr/>
          </p:nvGrpSpPr>
          <p:grpSpPr>
            <a:xfrm>
              <a:off x="2208152" y="1135140"/>
              <a:ext cx="826293" cy="148551"/>
              <a:chOff x="2208152" y="951898"/>
              <a:chExt cx="826293" cy="148551"/>
            </a:xfrm>
          </p:grpSpPr>
          <p:sp>
            <p:nvSpPr>
              <p:cNvPr id="537" name="矩形: 圆角 536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8" name="椭圆 537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9" name="椭圆 538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0" name="椭圆 539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1" name="椭圆 540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2" name="椭圆 541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3" name="椭圆 542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7" name="组合 516"/>
            <p:cNvGrpSpPr/>
            <p:nvPr/>
          </p:nvGrpSpPr>
          <p:grpSpPr>
            <a:xfrm>
              <a:off x="2208152" y="1322634"/>
              <a:ext cx="826293" cy="148551"/>
              <a:chOff x="2208152" y="951898"/>
              <a:chExt cx="826293" cy="148551"/>
            </a:xfrm>
          </p:grpSpPr>
          <p:sp>
            <p:nvSpPr>
              <p:cNvPr id="530" name="矩形: 圆角 529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1" name="椭圆 530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2" name="椭圆 531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3" name="椭圆 532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4" name="椭圆 533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5" name="椭圆 534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6" name="椭圆 535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8" name="组合 517"/>
            <p:cNvGrpSpPr/>
            <p:nvPr/>
          </p:nvGrpSpPr>
          <p:grpSpPr>
            <a:xfrm>
              <a:off x="2208152" y="1505876"/>
              <a:ext cx="826293" cy="148551"/>
              <a:chOff x="2208152" y="951898"/>
              <a:chExt cx="826293" cy="148551"/>
            </a:xfrm>
          </p:grpSpPr>
          <p:sp>
            <p:nvSpPr>
              <p:cNvPr id="523" name="矩形: 圆角 522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4" name="椭圆 523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5" name="椭圆 524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6" name="椭圆 525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7" name="椭圆 526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8" name="椭圆 527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9" name="椭圆 528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9" name="文本框 167"/>
            <p:cNvSpPr txBox="1"/>
            <p:nvPr/>
          </p:nvSpPr>
          <p:spPr>
            <a:xfrm>
              <a:off x="1917910" y="904257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" name="文本框 168"/>
            <p:cNvSpPr txBox="1"/>
            <p:nvPr/>
          </p:nvSpPr>
          <p:spPr>
            <a:xfrm>
              <a:off x="1926177" y="110044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" name="文本框 169"/>
            <p:cNvSpPr txBox="1"/>
            <p:nvPr/>
          </p:nvSpPr>
          <p:spPr>
            <a:xfrm>
              <a:off x="1926177" y="127798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" name="文本框 170"/>
            <p:cNvSpPr txBox="1"/>
            <p:nvPr/>
          </p:nvSpPr>
          <p:spPr>
            <a:xfrm>
              <a:off x="1932647" y="146180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199"/>
          <p:cNvSpPr txBox="1"/>
          <p:nvPr/>
        </p:nvSpPr>
        <p:spPr>
          <a:xfrm>
            <a:off x="1643620" y="4644744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</a:rPr>
              <a:t>…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370" name="文本框 200"/>
          <p:cNvSpPr txBox="1"/>
          <p:nvPr/>
        </p:nvSpPr>
        <p:spPr>
          <a:xfrm>
            <a:off x="3898518" y="2192019"/>
            <a:ext cx="1831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Average Pooling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71" name="组合 370"/>
          <p:cNvGrpSpPr/>
          <p:nvPr/>
        </p:nvGrpSpPr>
        <p:grpSpPr>
          <a:xfrm>
            <a:off x="4760513" y="2680802"/>
            <a:ext cx="284625" cy="924430"/>
            <a:chOff x="1284743" y="4899787"/>
            <a:chExt cx="284625" cy="924430"/>
          </a:xfrm>
        </p:grpSpPr>
        <p:sp>
          <p:nvSpPr>
            <p:cNvPr id="507" name="矩形: 圆角 506"/>
            <p:cNvSpPr/>
            <p:nvPr/>
          </p:nvSpPr>
          <p:spPr>
            <a:xfrm>
              <a:off x="1284743" y="4899787"/>
              <a:ext cx="284625" cy="924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8" name="椭圆 507"/>
            <p:cNvSpPr/>
            <p:nvPr/>
          </p:nvSpPr>
          <p:spPr>
            <a:xfrm>
              <a:off x="1358332" y="4941422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9" name="椭圆 508"/>
            <p:cNvSpPr/>
            <p:nvPr/>
          </p:nvSpPr>
          <p:spPr>
            <a:xfrm>
              <a:off x="1355549" y="5081980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0" name="椭圆 509"/>
            <p:cNvSpPr/>
            <p:nvPr/>
          </p:nvSpPr>
          <p:spPr>
            <a:xfrm>
              <a:off x="1355548" y="5224682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1" name="椭圆 510"/>
            <p:cNvSpPr/>
            <p:nvPr/>
          </p:nvSpPr>
          <p:spPr>
            <a:xfrm>
              <a:off x="1358332" y="536538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" name="椭圆 511"/>
            <p:cNvSpPr/>
            <p:nvPr/>
          </p:nvSpPr>
          <p:spPr>
            <a:xfrm>
              <a:off x="1355549" y="5505947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" name="椭圆 512"/>
            <p:cNvSpPr/>
            <p:nvPr/>
          </p:nvSpPr>
          <p:spPr>
            <a:xfrm>
              <a:off x="1355548" y="5648649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4767784" y="3701895"/>
            <a:ext cx="284625" cy="924430"/>
            <a:chOff x="1284743" y="4899787"/>
            <a:chExt cx="284625" cy="924430"/>
          </a:xfrm>
        </p:grpSpPr>
        <p:sp>
          <p:nvSpPr>
            <p:cNvPr id="500" name="矩形: 圆角 499"/>
            <p:cNvSpPr/>
            <p:nvPr/>
          </p:nvSpPr>
          <p:spPr>
            <a:xfrm>
              <a:off x="1284743" y="4899787"/>
              <a:ext cx="284625" cy="924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1" name="椭圆 500"/>
            <p:cNvSpPr/>
            <p:nvPr/>
          </p:nvSpPr>
          <p:spPr>
            <a:xfrm>
              <a:off x="1358332" y="4941422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2" name="椭圆 501"/>
            <p:cNvSpPr/>
            <p:nvPr/>
          </p:nvSpPr>
          <p:spPr>
            <a:xfrm>
              <a:off x="1355549" y="5081980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3" name="椭圆 502"/>
            <p:cNvSpPr/>
            <p:nvPr/>
          </p:nvSpPr>
          <p:spPr>
            <a:xfrm>
              <a:off x="1355548" y="5224682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4" name="椭圆 503"/>
            <p:cNvSpPr/>
            <p:nvPr/>
          </p:nvSpPr>
          <p:spPr>
            <a:xfrm>
              <a:off x="1358332" y="536538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5" name="椭圆 504"/>
            <p:cNvSpPr/>
            <p:nvPr/>
          </p:nvSpPr>
          <p:spPr>
            <a:xfrm>
              <a:off x="1355549" y="5505947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6" name="椭圆 505"/>
            <p:cNvSpPr/>
            <p:nvPr/>
          </p:nvSpPr>
          <p:spPr>
            <a:xfrm>
              <a:off x="1355548" y="5648649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4760161" y="5026437"/>
            <a:ext cx="284625" cy="924430"/>
            <a:chOff x="1284743" y="4899787"/>
            <a:chExt cx="284625" cy="924430"/>
          </a:xfrm>
        </p:grpSpPr>
        <p:sp>
          <p:nvSpPr>
            <p:cNvPr id="493" name="矩形: 圆角 492"/>
            <p:cNvSpPr/>
            <p:nvPr/>
          </p:nvSpPr>
          <p:spPr>
            <a:xfrm>
              <a:off x="1284743" y="4899787"/>
              <a:ext cx="284625" cy="924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4" name="椭圆 493"/>
            <p:cNvSpPr/>
            <p:nvPr/>
          </p:nvSpPr>
          <p:spPr>
            <a:xfrm>
              <a:off x="1358332" y="4941422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5" name="椭圆 494"/>
            <p:cNvSpPr/>
            <p:nvPr/>
          </p:nvSpPr>
          <p:spPr>
            <a:xfrm>
              <a:off x="1355549" y="5081980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6" name="椭圆 495"/>
            <p:cNvSpPr/>
            <p:nvPr/>
          </p:nvSpPr>
          <p:spPr>
            <a:xfrm>
              <a:off x="1355548" y="5224682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7" name="椭圆 496"/>
            <p:cNvSpPr/>
            <p:nvPr/>
          </p:nvSpPr>
          <p:spPr>
            <a:xfrm>
              <a:off x="1358332" y="536538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8" name="椭圆 497"/>
            <p:cNvSpPr/>
            <p:nvPr/>
          </p:nvSpPr>
          <p:spPr>
            <a:xfrm>
              <a:off x="1355549" y="5505947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9" name="椭圆 498"/>
            <p:cNvSpPr/>
            <p:nvPr/>
          </p:nvSpPr>
          <p:spPr>
            <a:xfrm>
              <a:off x="1355548" y="5648649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4" name="流程图: 汇总连接 373"/>
          <p:cNvSpPr/>
          <p:nvPr/>
        </p:nvSpPr>
        <p:spPr>
          <a:xfrm>
            <a:off x="3613330" y="3037266"/>
            <a:ext cx="203698" cy="203698"/>
          </a:xfrm>
          <a:prstGeom prst="flowChartSummingJunctio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/>
          <p:cNvCxnSpPr>
            <a:stCxn id="514" idx="3"/>
            <a:endCxn id="374" idx="2"/>
          </p:cNvCxnSpPr>
          <p:nvPr/>
        </p:nvCxnSpPr>
        <p:spPr>
          <a:xfrm>
            <a:off x="2430786" y="3139115"/>
            <a:ext cx="118254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6" name="直接箭头连接符 375"/>
          <p:cNvCxnSpPr>
            <a:stCxn id="374" idx="6"/>
            <a:endCxn id="507" idx="1"/>
          </p:cNvCxnSpPr>
          <p:nvPr/>
        </p:nvCxnSpPr>
        <p:spPr>
          <a:xfrm>
            <a:off x="3817028" y="3139115"/>
            <a:ext cx="943485" cy="39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7" name="直接箭头连接符 376"/>
          <p:cNvCxnSpPr>
            <a:stCxn id="414" idx="3"/>
            <a:endCxn id="374" idx="4"/>
          </p:cNvCxnSpPr>
          <p:nvPr/>
        </p:nvCxnSpPr>
        <p:spPr>
          <a:xfrm flipV="1">
            <a:off x="3544483" y="3240964"/>
            <a:ext cx="170696" cy="30254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8" name="文本框 229"/>
          <p:cNvSpPr txBox="1"/>
          <p:nvPr/>
        </p:nvSpPr>
        <p:spPr>
          <a:xfrm>
            <a:off x="2970325" y="371854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微博粒度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TFIDF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2909649" y="3508053"/>
            <a:ext cx="31771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80" name="流程图: 汇总连接 379"/>
          <p:cNvSpPr/>
          <p:nvPr/>
        </p:nvSpPr>
        <p:spPr>
          <a:xfrm>
            <a:off x="3613330" y="4057195"/>
            <a:ext cx="203698" cy="203698"/>
          </a:xfrm>
          <a:prstGeom prst="flowChartSummingJunctio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1" name="直接箭头连接符 380"/>
          <p:cNvCxnSpPr>
            <a:stCxn id="380" idx="6"/>
            <a:endCxn id="500" idx="1"/>
          </p:cNvCxnSpPr>
          <p:nvPr/>
        </p:nvCxnSpPr>
        <p:spPr>
          <a:xfrm>
            <a:off x="3817028" y="4159044"/>
            <a:ext cx="950756" cy="506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2" name="直接箭头连接符 381"/>
          <p:cNvCxnSpPr>
            <a:endCxn id="380" idx="2"/>
          </p:cNvCxnSpPr>
          <p:nvPr/>
        </p:nvCxnSpPr>
        <p:spPr>
          <a:xfrm flipV="1">
            <a:off x="2443276" y="4159044"/>
            <a:ext cx="1170054" cy="1078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3" name="矩形 382"/>
          <p:cNvSpPr/>
          <p:nvPr/>
        </p:nvSpPr>
        <p:spPr>
          <a:xfrm>
            <a:off x="2909649" y="4505973"/>
            <a:ext cx="31771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4" name="直接箭头连接符 383"/>
          <p:cNvCxnSpPr>
            <a:stCxn id="409" idx="3"/>
            <a:endCxn id="380" idx="4"/>
          </p:cNvCxnSpPr>
          <p:nvPr/>
        </p:nvCxnSpPr>
        <p:spPr>
          <a:xfrm flipV="1">
            <a:off x="3544483" y="4260893"/>
            <a:ext cx="170696" cy="28260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5" name="流程图: 汇总连接 384"/>
          <p:cNvSpPr/>
          <p:nvPr/>
        </p:nvSpPr>
        <p:spPr>
          <a:xfrm>
            <a:off x="3613330" y="5371391"/>
            <a:ext cx="203698" cy="203698"/>
          </a:xfrm>
          <a:prstGeom prst="flowChartSummingJunctio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6" name="直接箭头连接符 385"/>
          <p:cNvCxnSpPr>
            <a:stCxn id="385" idx="6"/>
            <a:endCxn id="493" idx="1"/>
          </p:cNvCxnSpPr>
          <p:nvPr/>
        </p:nvCxnSpPr>
        <p:spPr>
          <a:xfrm>
            <a:off x="3817028" y="5473240"/>
            <a:ext cx="943133" cy="154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7" name="直接箭头连接符 386"/>
          <p:cNvCxnSpPr>
            <a:endCxn id="385" idx="2"/>
          </p:cNvCxnSpPr>
          <p:nvPr/>
        </p:nvCxnSpPr>
        <p:spPr>
          <a:xfrm>
            <a:off x="2429682" y="5470662"/>
            <a:ext cx="1183648" cy="257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8" name="矩形 387"/>
          <p:cNvSpPr/>
          <p:nvPr/>
        </p:nvSpPr>
        <p:spPr>
          <a:xfrm>
            <a:off x="2918894" y="5759259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9" name="直接箭头连接符 388"/>
          <p:cNvCxnSpPr>
            <a:stCxn id="404" idx="3"/>
            <a:endCxn id="385" idx="4"/>
          </p:cNvCxnSpPr>
          <p:nvPr/>
        </p:nvCxnSpPr>
        <p:spPr>
          <a:xfrm flipV="1">
            <a:off x="3543305" y="5575089"/>
            <a:ext cx="171874" cy="22329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0" name="文本框 241"/>
          <p:cNvSpPr txBox="1"/>
          <p:nvPr/>
        </p:nvSpPr>
        <p:spPr>
          <a:xfrm>
            <a:off x="2970325" y="475116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微博粒度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TFIDF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1" name="文本框 242"/>
          <p:cNvSpPr txBox="1"/>
          <p:nvPr/>
        </p:nvSpPr>
        <p:spPr>
          <a:xfrm>
            <a:off x="2970325" y="597298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微博粒度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TFIDF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92" name="组合 391"/>
          <p:cNvGrpSpPr/>
          <p:nvPr/>
        </p:nvGrpSpPr>
        <p:grpSpPr>
          <a:xfrm>
            <a:off x="1196072" y="3760735"/>
            <a:ext cx="1244915" cy="821046"/>
            <a:chOff x="1917910" y="894215"/>
            <a:chExt cx="1244915" cy="821046"/>
          </a:xfrm>
        </p:grpSpPr>
        <p:sp>
          <p:nvSpPr>
            <p:cNvPr id="456" name="矩形: 圆角 455"/>
            <p:cNvSpPr/>
            <p:nvPr/>
          </p:nvSpPr>
          <p:spPr>
            <a:xfrm>
              <a:off x="1930400" y="894215"/>
              <a:ext cx="1232425" cy="82104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57" name="组合 456"/>
            <p:cNvGrpSpPr/>
            <p:nvPr/>
          </p:nvGrpSpPr>
          <p:grpSpPr>
            <a:xfrm>
              <a:off x="2208152" y="951898"/>
              <a:ext cx="826293" cy="148551"/>
              <a:chOff x="2208152" y="951898"/>
              <a:chExt cx="826293" cy="148551"/>
            </a:xfrm>
          </p:grpSpPr>
          <p:sp>
            <p:nvSpPr>
              <p:cNvPr id="486" name="矩形: 圆角 485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7" name="椭圆 486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8" name="椭圆 487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9" name="椭圆 488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0" name="椭圆 489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1" name="椭圆 490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2" name="椭圆 491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8" name="组合 457"/>
            <p:cNvGrpSpPr/>
            <p:nvPr/>
          </p:nvGrpSpPr>
          <p:grpSpPr>
            <a:xfrm>
              <a:off x="2208152" y="1135140"/>
              <a:ext cx="826293" cy="148551"/>
              <a:chOff x="2208152" y="951898"/>
              <a:chExt cx="826293" cy="148551"/>
            </a:xfrm>
          </p:grpSpPr>
          <p:sp>
            <p:nvSpPr>
              <p:cNvPr id="479" name="矩形: 圆角 478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0" name="椭圆 479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1" name="椭圆 480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2" name="椭圆 481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3" name="椭圆 482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4" name="椭圆 483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5" name="椭圆 484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9" name="组合 458"/>
            <p:cNvGrpSpPr/>
            <p:nvPr/>
          </p:nvGrpSpPr>
          <p:grpSpPr>
            <a:xfrm>
              <a:off x="2208152" y="1322634"/>
              <a:ext cx="826293" cy="148551"/>
              <a:chOff x="2208152" y="951898"/>
              <a:chExt cx="826293" cy="148551"/>
            </a:xfrm>
          </p:grpSpPr>
          <p:sp>
            <p:nvSpPr>
              <p:cNvPr id="472" name="矩形: 圆角 471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3" name="椭圆 472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4" name="椭圆 473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5" name="椭圆 474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6" name="椭圆 475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7" name="椭圆 476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8" name="椭圆 477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0" name="组合 459"/>
            <p:cNvGrpSpPr/>
            <p:nvPr/>
          </p:nvGrpSpPr>
          <p:grpSpPr>
            <a:xfrm>
              <a:off x="2208152" y="1505876"/>
              <a:ext cx="826293" cy="148551"/>
              <a:chOff x="2208152" y="951898"/>
              <a:chExt cx="826293" cy="148551"/>
            </a:xfrm>
          </p:grpSpPr>
          <p:sp>
            <p:nvSpPr>
              <p:cNvPr id="465" name="矩形: 圆角 464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6" name="椭圆 465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7" name="椭圆 466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8" name="椭圆 467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9" name="椭圆 468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0" name="椭圆 469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1" name="椭圆 470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1" name="文本框 249"/>
            <p:cNvSpPr txBox="1"/>
            <p:nvPr/>
          </p:nvSpPr>
          <p:spPr>
            <a:xfrm>
              <a:off x="1917910" y="904257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2" name="文本框 250"/>
            <p:cNvSpPr txBox="1"/>
            <p:nvPr/>
          </p:nvSpPr>
          <p:spPr>
            <a:xfrm>
              <a:off x="1926177" y="110044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3" name="文本框 251"/>
            <p:cNvSpPr txBox="1"/>
            <p:nvPr/>
          </p:nvSpPr>
          <p:spPr>
            <a:xfrm>
              <a:off x="1926177" y="127798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4" name="文本框 252"/>
            <p:cNvSpPr txBox="1"/>
            <p:nvPr/>
          </p:nvSpPr>
          <p:spPr>
            <a:xfrm>
              <a:off x="1932647" y="146180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1187447" y="5043216"/>
            <a:ext cx="1244915" cy="821046"/>
            <a:chOff x="1917910" y="894215"/>
            <a:chExt cx="1244915" cy="821046"/>
          </a:xfrm>
        </p:grpSpPr>
        <p:sp>
          <p:nvSpPr>
            <p:cNvPr id="419" name="矩形: 圆角 418"/>
            <p:cNvSpPr/>
            <p:nvPr/>
          </p:nvSpPr>
          <p:spPr>
            <a:xfrm>
              <a:off x="1930400" y="894215"/>
              <a:ext cx="1232425" cy="82104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20" name="组合 419"/>
            <p:cNvGrpSpPr/>
            <p:nvPr/>
          </p:nvGrpSpPr>
          <p:grpSpPr>
            <a:xfrm>
              <a:off x="2208152" y="951898"/>
              <a:ext cx="826293" cy="148551"/>
              <a:chOff x="2208152" y="951898"/>
              <a:chExt cx="826293" cy="148551"/>
            </a:xfrm>
          </p:grpSpPr>
          <p:sp>
            <p:nvSpPr>
              <p:cNvPr id="449" name="矩形: 圆角 448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0" name="椭圆 449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1" name="椭圆 450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2" name="椭圆 451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3" name="椭圆 452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4" name="椭圆 453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5" name="椭圆 454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1" name="组合 420"/>
            <p:cNvGrpSpPr/>
            <p:nvPr/>
          </p:nvGrpSpPr>
          <p:grpSpPr>
            <a:xfrm>
              <a:off x="2208152" y="1135140"/>
              <a:ext cx="826293" cy="148551"/>
              <a:chOff x="2208152" y="951898"/>
              <a:chExt cx="826293" cy="148551"/>
            </a:xfrm>
          </p:grpSpPr>
          <p:sp>
            <p:nvSpPr>
              <p:cNvPr id="442" name="矩形: 圆角 441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3" name="椭圆 442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4" name="椭圆 443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5" name="椭圆 444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6" name="椭圆 445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7" name="椭圆 446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8" name="椭圆 447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2" name="组合 421"/>
            <p:cNvGrpSpPr/>
            <p:nvPr/>
          </p:nvGrpSpPr>
          <p:grpSpPr>
            <a:xfrm>
              <a:off x="2208152" y="1322634"/>
              <a:ext cx="826293" cy="148551"/>
              <a:chOff x="2208152" y="951898"/>
              <a:chExt cx="826293" cy="148551"/>
            </a:xfrm>
          </p:grpSpPr>
          <p:sp>
            <p:nvSpPr>
              <p:cNvPr id="435" name="矩形: 圆角 434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6" name="椭圆 435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7" name="椭圆 436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8" name="椭圆 437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9" name="椭圆 438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0" name="椭圆 439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1" name="椭圆 440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2208152" y="1505876"/>
              <a:ext cx="826293" cy="148551"/>
              <a:chOff x="2208152" y="951898"/>
              <a:chExt cx="826293" cy="148551"/>
            </a:xfrm>
          </p:grpSpPr>
          <p:sp>
            <p:nvSpPr>
              <p:cNvPr id="428" name="矩形: 圆角 427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9" name="椭圆 428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0" name="椭圆 429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1" name="椭圆 430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2" name="椭圆 431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3" name="椭圆 432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4" name="椭圆 433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4" name="文本框 287"/>
            <p:cNvSpPr txBox="1"/>
            <p:nvPr/>
          </p:nvSpPr>
          <p:spPr>
            <a:xfrm>
              <a:off x="1917910" y="904257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5" name="文本框 288"/>
            <p:cNvSpPr txBox="1"/>
            <p:nvPr/>
          </p:nvSpPr>
          <p:spPr>
            <a:xfrm>
              <a:off x="1926177" y="110044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6" name="文本框 289"/>
            <p:cNvSpPr txBox="1"/>
            <p:nvPr/>
          </p:nvSpPr>
          <p:spPr>
            <a:xfrm>
              <a:off x="1926177" y="127798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7" name="文本框 290"/>
            <p:cNvSpPr txBox="1"/>
            <p:nvPr/>
          </p:nvSpPr>
          <p:spPr>
            <a:xfrm>
              <a:off x="1932647" y="146180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3208186" y="3543504"/>
            <a:ext cx="672593" cy="200025"/>
            <a:chOff x="3368388" y="1729026"/>
            <a:chExt cx="672593" cy="200025"/>
          </a:xfrm>
        </p:grpSpPr>
        <p:sp>
          <p:nvSpPr>
            <p:cNvPr id="414" name="矩形: 圆角 413"/>
            <p:cNvSpPr/>
            <p:nvPr/>
          </p:nvSpPr>
          <p:spPr>
            <a:xfrm rot="16200000">
              <a:off x="3604672" y="1492742"/>
              <a:ext cx="200025" cy="672593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5" name="椭圆 414"/>
            <p:cNvSpPr/>
            <p:nvPr/>
          </p:nvSpPr>
          <p:spPr>
            <a:xfrm rot="16200000">
              <a:off x="3397547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6" name="椭圆 415"/>
            <p:cNvSpPr/>
            <p:nvPr/>
          </p:nvSpPr>
          <p:spPr>
            <a:xfrm rot="16200000">
              <a:off x="3558924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7" name="椭圆 416"/>
            <p:cNvSpPr/>
            <p:nvPr/>
          </p:nvSpPr>
          <p:spPr>
            <a:xfrm rot="16200000">
              <a:off x="3721506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8" name="椭圆 417"/>
            <p:cNvSpPr/>
            <p:nvPr/>
          </p:nvSpPr>
          <p:spPr>
            <a:xfrm rot="16200000">
              <a:off x="3879154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5" name="组合 394"/>
          <p:cNvGrpSpPr/>
          <p:nvPr/>
        </p:nvGrpSpPr>
        <p:grpSpPr>
          <a:xfrm>
            <a:off x="3208186" y="4543502"/>
            <a:ext cx="672593" cy="200025"/>
            <a:chOff x="3368388" y="1729026"/>
            <a:chExt cx="672593" cy="200025"/>
          </a:xfrm>
        </p:grpSpPr>
        <p:sp>
          <p:nvSpPr>
            <p:cNvPr id="409" name="矩形: 圆角 408"/>
            <p:cNvSpPr/>
            <p:nvPr/>
          </p:nvSpPr>
          <p:spPr>
            <a:xfrm rot="16200000">
              <a:off x="3604672" y="1492742"/>
              <a:ext cx="200025" cy="672593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0" name="椭圆 409"/>
            <p:cNvSpPr/>
            <p:nvPr/>
          </p:nvSpPr>
          <p:spPr>
            <a:xfrm rot="16200000">
              <a:off x="3397547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1" name="椭圆 410"/>
            <p:cNvSpPr/>
            <p:nvPr/>
          </p:nvSpPr>
          <p:spPr>
            <a:xfrm rot="16200000">
              <a:off x="3558924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2" name="椭圆 411"/>
            <p:cNvSpPr/>
            <p:nvPr/>
          </p:nvSpPr>
          <p:spPr>
            <a:xfrm rot="16200000">
              <a:off x="3721506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3" name="椭圆 412"/>
            <p:cNvSpPr/>
            <p:nvPr/>
          </p:nvSpPr>
          <p:spPr>
            <a:xfrm rot="16200000">
              <a:off x="3879154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3207008" y="5798384"/>
            <a:ext cx="672593" cy="200025"/>
            <a:chOff x="3368388" y="1729026"/>
            <a:chExt cx="672593" cy="200025"/>
          </a:xfrm>
        </p:grpSpPr>
        <p:sp>
          <p:nvSpPr>
            <p:cNvPr id="404" name="矩形: 圆角 403"/>
            <p:cNvSpPr/>
            <p:nvPr/>
          </p:nvSpPr>
          <p:spPr>
            <a:xfrm rot="16200000">
              <a:off x="3604672" y="1492742"/>
              <a:ext cx="200025" cy="672593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5" name="椭圆 404"/>
            <p:cNvSpPr/>
            <p:nvPr/>
          </p:nvSpPr>
          <p:spPr>
            <a:xfrm rot="16200000">
              <a:off x="3397547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6" name="椭圆 405"/>
            <p:cNvSpPr/>
            <p:nvPr/>
          </p:nvSpPr>
          <p:spPr>
            <a:xfrm rot="16200000">
              <a:off x="3558924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7" name="椭圆 406"/>
            <p:cNvSpPr/>
            <p:nvPr/>
          </p:nvSpPr>
          <p:spPr>
            <a:xfrm rot="16200000">
              <a:off x="3721506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8" name="椭圆 407"/>
            <p:cNvSpPr/>
            <p:nvPr/>
          </p:nvSpPr>
          <p:spPr>
            <a:xfrm rot="16200000">
              <a:off x="3879154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97" name="文本框 337"/>
          <p:cNvSpPr txBox="1"/>
          <p:nvPr/>
        </p:nvSpPr>
        <p:spPr>
          <a:xfrm>
            <a:off x="868975" y="29115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8" name="文本框 338"/>
          <p:cNvSpPr txBox="1"/>
          <p:nvPr/>
        </p:nvSpPr>
        <p:spPr>
          <a:xfrm>
            <a:off x="869420" y="395461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9" name="文本框 339"/>
          <p:cNvSpPr txBox="1"/>
          <p:nvPr/>
        </p:nvSpPr>
        <p:spPr>
          <a:xfrm>
            <a:off x="884723" y="52596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7071105" y="2896473"/>
            <a:ext cx="71205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1" name="文本框 341"/>
          <p:cNvSpPr txBox="1"/>
          <p:nvPr/>
        </p:nvSpPr>
        <p:spPr>
          <a:xfrm>
            <a:off x="963016" y="2144689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Word Embedding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2" name="文本框 342"/>
          <p:cNvSpPr txBox="1"/>
          <p:nvPr/>
        </p:nvSpPr>
        <p:spPr>
          <a:xfrm>
            <a:off x="1383540" y="186864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</a:p>
        </p:txBody>
      </p:sp>
      <p:sp>
        <p:nvSpPr>
          <p:cNvPr id="403" name="文本框 344"/>
          <p:cNvSpPr txBox="1"/>
          <p:nvPr/>
        </p:nvSpPr>
        <p:spPr>
          <a:xfrm>
            <a:off x="8125833" y="4734049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softmax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7" name="标题 2"/>
          <p:cNvSpPr>
            <a:spLocks noGrp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799" name="内容占位符 4"/>
          <p:cNvSpPr txBox="1">
            <a:spLocks/>
          </p:cNvSpPr>
          <p:nvPr/>
        </p:nvSpPr>
        <p:spPr bwMode="auto">
          <a:xfrm>
            <a:off x="330518" y="1260105"/>
            <a:ext cx="6265789" cy="54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9pPr>
          </a:lstStyle>
          <a:p>
            <a:pPr marL="354013" indent="-354013">
              <a:spcBef>
                <a:spcPct val="45000"/>
              </a:spcBef>
              <a:buClr>
                <a:srgbClr val="FBB030"/>
              </a:buClr>
              <a:buFont typeface="Wingdings" panose="05000000000000000000" pitchFamily="2" charset="2"/>
              <a:buChar char="l"/>
            </a:pPr>
            <a:r>
              <a:rPr lang="en-US" altLang="zh-CN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word2vec </a:t>
            </a:r>
            <a:r>
              <a:rPr lang="zh-CN" altLang="en-US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词向量 </a:t>
            </a:r>
            <a:r>
              <a:rPr lang="en-US" altLang="zh-CN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+</a:t>
            </a:r>
            <a:r>
              <a:rPr lang="zh-CN" altLang="en-US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微博</a:t>
            </a:r>
            <a:r>
              <a:rPr lang="en-US" altLang="zh-CN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TFIDF</a:t>
            </a:r>
            <a:endParaRPr lang="zh-CN" altLang="en-US" sz="2400" b="1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20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BPNN</a:t>
            </a:r>
            <a:endParaRPr lang="zh-CN" altLang="en-US" dirty="0"/>
          </a:p>
        </p:txBody>
      </p:sp>
      <p:pic>
        <p:nvPicPr>
          <p:cNvPr id="165" name="内容占位符 16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39" y="1262478"/>
            <a:ext cx="6123160" cy="4982642"/>
          </a:xfrm>
          <a:prstGeom prst="rect">
            <a:avLst/>
          </a:prstGeom>
        </p:spPr>
      </p:pic>
      <p:sp>
        <p:nvSpPr>
          <p:cNvPr id="167" name="内容占位符 4"/>
          <p:cNvSpPr txBox="1">
            <a:spLocks/>
          </p:cNvSpPr>
          <p:nvPr/>
        </p:nvSpPr>
        <p:spPr bwMode="auto">
          <a:xfrm>
            <a:off x="4987032" y="1262478"/>
            <a:ext cx="3881760" cy="13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连接用户所有微博</a:t>
            </a:r>
            <a:endParaRPr lang="en-US" altLang="zh-CN" sz="2400" kern="0" dirty="0"/>
          </a:p>
          <a:p>
            <a:r>
              <a:rPr lang="zh-CN" altLang="en-US" sz="2400" kern="0" dirty="0"/>
              <a:t>词向量 </a:t>
            </a:r>
            <a:r>
              <a:rPr lang="en-US" altLang="zh-CN" sz="2400" kern="0" dirty="0"/>
              <a:t>+</a:t>
            </a:r>
            <a:r>
              <a:rPr lang="zh-CN" altLang="en-US" sz="2400" kern="0" dirty="0"/>
              <a:t>用户文本</a:t>
            </a:r>
            <a:r>
              <a:rPr lang="en-US" altLang="zh-CN" sz="2400" kern="0" dirty="0"/>
              <a:t>TFIDF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33979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图片 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1273426"/>
            <a:ext cx="6786879" cy="505117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350645" y="4766310"/>
            <a:ext cx="2392680" cy="411480"/>
            <a:chOff x="1350645" y="4766310"/>
            <a:chExt cx="2392680" cy="411480"/>
          </a:xfrm>
        </p:grpSpPr>
        <p:sp>
          <p:nvSpPr>
            <p:cNvPr id="4" name="任意多边形: 形状 3"/>
            <p:cNvSpPr/>
            <p:nvPr/>
          </p:nvSpPr>
          <p:spPr bwMode="auto">
            <a:xfrm>
              <a:off x="1350645" y="4766310"/>
              <a:ext cx="2392680" cy="411480"/>
            </a:xfrm>
            <a:custGeom>
              <a:avLst/>
              <a:gdLst>
                <a:gd name="connsiteX0" fmla="*/ 0 w 2575560"/>
                <a:gd name="connsiteY0" fmla="*/ 0 h 411480"/>
                <a:gd name="connsiteX1" fmla="*/ 1379220 w 2575560"/>
                <a:gd name="connsiteY1" fmla="*/ 411480 h 411480"/>
                <a:gd name="connsiteX2" fmla="*/ 2575560 w 2575560"/>
                <a:gd name="connsiteY2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5560" h="411480">
                  <a:moveTo>
                    <a:pt x="0" y="0"/>
                  </a:moveTo>
                  <a:cubicBezTo>
                    <a:pt x="474980" y="205740"/>
                    <a:pt x="949960" y="411480"/>
                    <a:pt x="1379220" y="411480"/>
                  </a:cubicBezTo>
                  <a:cubicBezTo>
                    <a:pt x="1808480" y="411480"/>
                    <a:pt x="2192020" y="205740"/>
                    <a:pt x="2575560" y="0"/>
                  </a:cubicBezTo>
                </a:path>
              </a:pathLst>
            </a:cu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 bwMode="gray">
            <a:xfrm>
              <a:off x="2434318" y="4900791"/>
              <a:ext cx="49244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降维</a:t>
              </a:r>
            </a:p>
          </p:txBody>
        </p:sp>
      </p:grpSp>
      <p:sp>
        <p:nvSpPr>
          <p:cNvPr id="7" name="标题 2"/>
          <p:cNvSpPr txBox="1">
            <a:spLocks/>
          </p:cNvSpPr>
          <p:nvPr/>
        </p:nvSpPr>
        <p:spPr bwMode="auto">
          <a:xfrm>
            <a:off x="359230" y="282645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kern="0" dirty="0"/>
              <a:t>Hierarchical BPNN</a:t>
            </a:r>
            <a:r>
              <a:rPr lang="zh-CN" altLang="en-US" kern="0" dirty="0"/>
              <a:t>（</a:t>
            </a:r>
            <a:r>
              <a:rPr lang="en-US" altLang="zh-CN" kern="0" dirty="0"/>
              <a:t>HBPNN</a:t>
            </a:r>
            <a:r>
              <a:rPr lang="zh-CN" altLang="en-US" kern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65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大连理工大学信息检索研究室</a:t>
            </a:r>
          </a:p>
          <a:p>
            <a:r>
              <a:rPr lang="zh-CN" altLang="en-US" sz="2400" dirty="0"/>
              <a:t>李裕礞 研究生二年级</a:t>
            </a:r>
            <a:endParaRPr lang="en-US" altLang="zh-CN" sz="2400" dirty="0"/>
          </a:p>
          <a:p>
            <a:pPr lvl="1"/>
            <a:r>
              <a:rPr lang="zh-CN" altLang="en-US" sz="2200" dirty="0"/>
              <a:t>神经网络模型</a:t>
            </a:r>
            <a:endParaRPr lang="en-US" altLang="zh-CN" sz="2200" dirty="0"/>
          </a:p>
          <a:p>
            <a:r>
              <a:rPr lang="zh-CN" altLang="en-US" sz="2400" dirty="0"/>
              <a:t>李恒超 研究生三年级</a:t>
            </a:r>
            <a:endParaRPr lang="en-US" altLang="zh-CN" sz="2400" dirty="0"/>
          </a:p>
          <a:p>
            <a:pPr lvl="1"/>
            <a:r>
              <a:rPr lang="en-US" altLang="zh-CN" sz="2200" dirty="0"/>
              <a:t>XGBoost</a:t>
            </a:r>
            <a:r>
              <a:rPr lang="zh-CN" altLang="en-US" sz="2200" dirty="0"/>
              <a:t>模型 后期的特征工程</a:t>
            </a:r>
            <a:endParaRPr lang="en-US" altLang="zh-CN" sz="2200" dirty="0"/>
          </a:p>
          <a:p>
            <a:r>
              <a:rPr lang="zh-CN" altLang="en-US" sz="2400" dirty="0"/>
              <a:t>费鹏 研究生三年级</a:t>
            </a:r>
            <a:endParaRPr lang="en-US" altLang="zh-CN" sz="2400" dirty="0"/>
          </a:p>
          <a:p>
            <a:pPr lvl="1"/>
            <a:r>
              <a:rPr lang="zh-CN" altLang="en-US" sz="2200" dirty="0"/>
              <a:t>多模型融合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团队介绍 </a:t>
            </a:r>
            <a:r>
              <a:rPr lang="en-US" altLang="zh-CN" dirty="0"/>
              <a:t>DUTIR-TONE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481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年龄推断任务结果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685582"/>
              </p:ext>
            </p:extLst>
          </p:nvPr>
        </p:nvGraphicFramePr>
        <p:xfrm>
          <a:off x="1607916" y="1963616"/>
          <a:ext cx="5256814" cy="338227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13248">
                  <a:extLst>
                    <a:ext uri="{9D8B030D-6E8A-4147-A177-3AD203B41FA5}">
                      <a16:colId xmlns:a16="http://schemas.microsoft.com/office/drawing/2014/main" val="887518845"/>
                    </a:ext>
                  </a:extLst>
                </a:gridCol>
                <a:gridCol w="1528577">
                  <a:extLst>
                    <a:ext uri="{9D8B030D-6E8A-4147-A177-3AD203B41FA5}">
                      <a16:colId xmlns:a16="http://schemas.microsoft.com/office/drawing/2014/main" val="954956725"/>
                    </a:ext>
                  </a:extLst>
                </a:gridCol>
                <a:gridCol w="1714989">
                  <a:extLst>
                    <a:ext uri="{9D8B030D-6E8A-4147-A177-3AD203B41FA5}">
                      <a16:colId xmlns:a16="http://schemas.microsoft.com/office/drawing/2014/main" val="3535663215"/>
                    </a:ext>
                  </a:extLst>
                </a:gridCol>
              </a:tblGrid>
              <a:tr h="2817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模型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线下验证集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线上测试集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996427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LR1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53.63%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56.53%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298903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LR2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56.53%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59.84%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838011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RF1</a:t>
                      </a:r>
                      <a:endParaRPr lang="en-US" sz="16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58.13%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61.29%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903199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RF2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58.94%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60.40%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2123685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ExtraTrees1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58.38%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60.65%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232180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ExtraTrees2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59.28%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60%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827541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XGBLinear1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58.44%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60.48%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564529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CNN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61.09%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63.15%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003674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XGBLinear2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61.28%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63.15%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07014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HBPNN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62.56%</a:t>
                      </a:r>
                      <a:endParaRPr lang="en-US" altLang="zh-CN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65%</a:t>
                      </a:r>
                      <a:endParaRPr lang="en-US" altLang="zh-CN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13863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XGBTree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63.98%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67.98%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8549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 bwMode="gray">
          <a:xfrm>
            <a:off x="2476867" y="1402672"/>
            <a:ext cx="3518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年龄推断任务各模型准确率表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1047565" y="2237173"/>
            <a:ext cx="328474" cy="283197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 bwMode="gray">
          <a:xfrm>
            <a:off x="488544" y="2627791"/>
            <a:ext cx="32847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第一层模型</a:t>
            </a:r>
          </a:p>
        </p:txBody>
      </p:sp>
      <p:sp>
        <p:nvSpPr>
          <p:cNvPr id="12" name="右大括号 11"/>
          <p:cNvSpPr/>
          <p:nvPr/>
        </p:nvSpPr>
        <p:spPr bwMode="auto">
          <a:xfrm>
            <a:off x="7091078" y="2237173"/>
            <a:ext cx="352816" cy="227268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 bwMode="gray">
          <a:xfrm>
            <a:off x="7670242" y="2320014"/>
            <a:ext cx="32847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只使用文本特征</a:t>
            </a:r>
          </a:p>
        </p:txBody>
      </p:sp>
    </p:spTree>
    <p:extLst>
      <p:ext uri="{BB962C8B-B14F-4D97-AF65-F5344CB8AC3E}">
        <p14:creationId xmlns:p14="http://schemas.microsoft.com/office/powerpoint/2010/main" val="121996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6904" y="2590716"/>
            <a:ext cx="7772400" cy="1500187"/>
          </a:xfrm>
        </p:spPr>
        <p:txBody>
          <a:bodyPr/>
          <a:lstStyle/>
          <a:p>
            <a:r>
              <a:rPr lang="zh-CN" altLang="en-US" dirty="0"/>
              <a:t>地域推断模型</a:t>
            </a:r>
          </a:p>
        </p:txBody>
      </p:sp>
    </p:spTree>
    <p:extLst>
      <p:ext uri="{BB962C8B-B14F-4D97-AF65-F5344CB8AC3E}">
        <p14:creationId xmlns:p14="http://schemas.microsoft.com/office/powerpoint/2010/main" val="129130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36301" y="1258628"/>
            <a:ext cx="8661400" cy="4902200"/>
          </a:xfrm>
        </p:spPr>
        <p:txBody>
          <a:bodyPr/>
          <a:lstStyle/>
          <a:p>
            <a:r>
              <a:rPr lang="zh-CN" altLang="en-US" sz="2400" dirty="0"/>
              <a:t>使用特征类型：文本特征、地域信息特征、时间信息特征</a:t>
            </a:r>
          </a:p>
          <a:p>
            <a:pPr lvl="1"/>
            <a:r>
              <a:rPr lang="zh-CN" altLang="en-US" sz="2000" dirty="0"/>
              <a:t>地域信息特征具有</a:t>
            </a:r>
            <a:r>
              <a:rPr lang="zh-CN" altLang="en-US" sz="2000" dirty="0">
                <a:solidFill>
                  <a:srgbClr val="FF0000"/>
                </a:solidFill>
              </a:rPr>
              <a:t>主导</a:t>
            </a:r>
            <a:r>
              <a:rPr lang="zh-CN" altLang="en-US" sz="2000" dirty="0"/>
              <a:t>性</a:t>
            </a:r>
          </a:p>
          <a:p>
            <a:endParaRPr lang="zh-CN" altLang="en-US" sz="2400" dirty="0"/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地域任务数据特点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8182" y="2593135"/>
            <a:ext cx="2479133" cy="2304992"/>
            <a:chOff x="669700" y="12316846"/>
            <a:chExt cx="6909873" cy="3417151"/>
          </a:xfrm>
        </p:grpSpPr>
        <p:sp>
          <p:nvSpPr>
            <p:cNvPr id="7" name="矩形 6"/>
            <p:cNvSpPr/>
            <p:nvPr/>
          </p:nvSpPr>
          <p:spPr>
            <a:xfrm>
              <a:off x="669700" y="12943682"/>
              <a:ext cx="6904767" cy="2790315"/>
            </a:xfrm>
            <a:prstGeom prst="rect">
              <a:avLst/>
            </a:prstGeom>
            <a:solidFill>
              <a:srgbClr val="FFC000">
                <a:lumMod val="60000"/>
                <a:lumOff val="4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词粒度的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TFIDF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特征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字粒度的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TFIDF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特征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降维后的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TFIDF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特征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微博来源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词向量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2078" y="12316846"/>
              <a:ext cx="6887495" cy="62109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58"/>
            <p:cNvSpPr txBox="1"/>
            <p:nvPr/>
          </p:nvSpPr>
          <p:spPr>
            <a:xfrm>
              <a:off x="811742" y="12354745"/>
              <a:ext cx="6767828" cy="593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文本类特征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17757" y="2557232"/>
            <a:ext cx="2550883" cy="2340895"/>
            <a:chOff x="732922" y="12587197"/>
            <a:chExt cx="4382031" cy="3381886"/>
          </a:xfrm>
        </p:grpSpPr>
        <p:sp>
          <p:nvSpPr>
            <p:cNvPr id="11" name="矩形 10"/>
            <p:cNvSpPr/>
            <p:nvPr/>
          </p:nvSpPr>
          <p:spPr>
            <a:xfrm>
              <a:off x="732922" y="12587197"/>
              <a:ext cx="4382031" cy="6044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40418" y="12625094"/>
              <a:ext cx="4374535" cy="3343989"/>
              <a:chOff x="713680" y="16173342"/>
              <a:chExt cx="6865894" cy="334398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13680" y="16744581"/>
                <a:ext cx="6865894" cy="277275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微博登录天数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活跃总天数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日均微博量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工作日微博占比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各时间分段微博占比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" name="文本框 70"/>
              <p:cNvSpPr txBox="1"/>
              <p:nvPr/>
            </p:nvSpPr>
            <p:spPr>
              <a:xfrm>
                <a:off x="811743" y="16173342"/>
                <a:ext cx="3955491" cy="57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时间类特征</a:t>
                </a: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053443" y="2593135"/>
            <a:ext cx="2736489" cy="2365438"/>
            <a:chOff x="8176245" y="17465903"/>
            <a:chExt cx="6323983" cy="3506763"/>
          </a:xfrm>
        </p:grpSpPr>
        <p:sp>
          <p:nvSpPr>
            <p:cNvPr id="16" name="矩形 15"/>
            <p:cNvSpPr/>
            <p:nvPr/>
          </p:nvSpPr>
          <p:spPr>
            <a:xfrm>
              <a:off x="8176245" y="18097842"/>
              <a:ext cx="6322554" cy="2874824"/>
            </a:xfrm>
            <a:prstGeom prst="rect">
              <a:avLst/>
            </a:prstGeom>
            <a:solidFill>
              <a:srgbClr val="FFC000">
                <a:lumMod val="60000"/>
                <a:lumOff val="4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微博中出现的省市名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是否出现省市名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省市名映射为地域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各省经纬度值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83433" y="17465903"/>
              <a:ext cx="6316795" cy="62267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74"/>
            <p:cNvSpPr txBox="1"/>
            <p:nvPr/>
          </p:nvSpPr>
          <p:spPr>
            <a:xfrm>
              <a:off x="8303102" y="17503800"/>
              <a:ext cx="6195698" cy="593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地域信息类特征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57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1829150"/>
          </a:xfrm>
        </p:spPr>
        <p:txBody>
          <a:bodyPr/>
          <a:lstStyle/>
          <a:p>
            <a:r>
              <a:rPr lang="zh-CN" altLang="en-US" sz="2400" dirty="0"/>
              <a:t>文本中</a:t>
            </a:r>
            <a:r>
              <a:rPr lang="zh-CN" altLang="en-US" sz="2400" dirty="0">
                <a:solidFill>
                  <a:srgbClr val="FF0000"/>
                </a:solidFill>
              </a:rPr>
              <a:t>有</a:t>
            </a:r>
            <a:r>
              <a:rPr lang="zh-CN" altLang="en-US" sz="2400" dirty="0"/>
              <a:t>明确地域信息（地域特征主导）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地域任务数据特点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9230" y="1796940"/>
            <a:ext cx="874450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日起，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长春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隔日开行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长春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西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拉萨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列车；由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长春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客运段担当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新文化报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228600" y="2555851"/>
            <a:ext cx="8661400" cy="98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文本中</a:t>
            </a:r>
            <a:r>
              <a:rPr lang="zh-CN" altLang="en-US" sz="2400" kern="0" dirty="0">
                <a:solidFill>
                  <a:srgbClr val="FF0000"/>
                </a:solidFill>
              </a:rPr>
              <a:t>无</a:t>
            </a:r>
            <a:r>
              <a:rPr lang="zh-CN" altLang="en-US" sz="2400" kern="0" dirty="0"/>
              <a:t>明确地域信息（其他特征贡献）</a:t>
            </a:r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zh-CN" altLang="en-US" sz="2400" kern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59230" y="3043340"/>
            <a:ext cx="735025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老家，说不完的三国事，曹魏留下了太多的痕迹，至今仍在。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 bwMode="gray">
          <a:xfrm>
            <a:off x="228600" y="3645386"/>
            <a:ext cx="5929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有针对性地训练模型，分组加权融合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59230" y="4470781"/>
            <a:ext cx="1688529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BPNN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632515" y="4470781"/>
            <a:ext cx="1688529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922309" y="4470781"/>
            <a:ext cx="1688529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HBPNN1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7212103" y="4470781"/>
            <a:ext cx="1688529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HBPNN2</a:t>
            </a:r>
          </a:p>
        </p:txBody>
      </p:sp>
      <p:sp>
        <p:nvSpPr>
          <p:cNvPr id="15" name="文本框 14"/>
          <p:cNvSpPr txBox="1"/>
          <p:nvPr/>
        </p:nvSpPr>
        <p:spPr bwMode="gray">
          <a:xfrm>
            <a:off x="469961" y="5294624"/>
            <a:ext cx="14670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地域类特征</a:t>
            </a:r>
          </a:p>
        </p:txBody>
      </p:sp>
      <p:sp>
        <p:nvSpPr>
          <p:cNvPr id="16" name="文本框 15"/>
          <p:cNvSpPr txBox="1"/>
          <p:nvPr/>
        </p:nvSpPr>
        <p:spPr bwMode="gray">
          <a:xfrm>
            <a:off x="2743245" y="5280917"/>
            <a:ext cx="14670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地域类特征</a:t>
            </a:r>
          </a:p>
        </p:txBody>
      </p:sp>
      <p:sp>
        <p:nvSpPr>
          <p:cNvPr id="17" name="文本框 16"/>
          <p:cNvSpPr txBox="1"/>
          <p:nvPr/>
        </p:nvSpPr>
        <p:spPr bwMode="gray">
          <a:xfrm>
            <a:off x="5044558" y="5280917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文本类特征</a:t>
            </a:r>
          </a:p>
        </p:txBody>
      </p:sp>
      <p:sp>
        <p:nvSpPr>
          <p:cNvPr id="18" name="文本框 17"/>
          <p:cNvSpPr txBox="1"/>
          <p:nvPr/>
        </p:nvSpPr>
        <p:spPr bwMode="gray">
          <a:xfrm>
            <a:off x="7322833" y="5280917"/>
            <a:ext cx="14670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地域类特征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4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95" y="1224216"/>
            <a:ext cx="2961936" cy="1500352"/>
          </a:xfrm>
        </p:spPr>
        <p:txBody>
          <a:bodyPr/>
          <a:lstStyle/>
          <a:p>
            <a:r>
              <a:rPr lang="zh-CN" altLang="en-US" dirty="0"/>
              <a:t>共</a:t>
            </a:r>
            <a:r>
              <a:rPr lang="en-US" altLang="zh-CN" dirty="0"/>
              <a:t>4</a:t>
            </a:r>
            <a:r>
              <a:rPr lang="zh-CN" altLang="en-US" dirty="0"/>
              <a:t>种分类器</a:t>
            </a:r>
            <a:endParaRPr lang="en-US" altLang="zh-CN" dirty="0"/>
          </a:p>
          <a:p>
            <a:r>
              <a:rPr lang="zh-CN" altLang="en-US" dirty="0"/>
              <a:t>每种分类器</a:t>
            </a:r>
            <a:r>
              <a:rPr lang="en-US" altLang="zh-CN" dirty="0"/>
              <a:t>5</a:t>
            </a:r>
            <a:r>
              <a:rPr lang="zh-CN" altLang="en-US" dirty="0"/>
              <a:t>个实例</a:t>
            </a:r>
            <a:endParaRPr lang="en-US" altLang="zh-CN" dirty="0"/>
          </a:p>
          <a:p>
            <a:r>
              <a:rPr lang="zh-CN" altLang="en-US" dirty="0"/>
              <a:t>共</a:t>
            </a:r>
            <a:r>
              <a:rPr lang="en-US" altLang="zh-CN" dirty="0"/>
              <a:t>20</a:t>
            </a:r>
            <a:r>
              <a:rPr lang="zh-CN" altLang="en-US" dirty="0"/>
              <a:t>个分类器模型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加权投票的模型融合</a:t>
            </a:r>
          </a:p>
        </p:txBody>
      </p:sp>
      <p:sp>
        <p:nvSpPr>
          <p:cNvPr id="4" name="矩形 3"/>
          <p:cNvSpPr/>
          <p:nvPr/>
        </p:nvSpPr>
        <p:spPr>
          <a:xfrm>
            <a:off x="444500" y="4388470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4500" y="4759310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500" y="5132172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4500" y="5500990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500" y="5873852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49682"/>
              </p:ext>
            </p:extLst>
          </p:nvPr>
        </p:nvGraphicFramePr>
        <p:xfrm>
          <a:off x="1695263" y="4021674"/>
          <a:ext cx="5733992" cy="2225040"/>
        </p:xfrm>
        <a:graphic>
          <a:graphicData uri="http://schemas.openxmlformats.org/drawingml/2006/table">
            <a:tbl>
              <a:tblPr firstRow="1" bandRow="1"/>
              <a:tblGrid>
                <a:gridCol w="1433498">
                  <a:extLst>
                    <a:ext uri="{9D8B030D-6E8A-4147-A177-3AD203B41FA5}">
                      <a16:colId xmlns:a16="http://schemas.microsoft.com/office/drawing/2014/main" val="2171360222"/>
                    </a:ext>
                  </a:extLst>
                </a:gridCol>
                <a:gridCol w="1433498">
                  <a:extLst>
                    <a:ext uri="{9D8B030D-6E8A-4147-A177-3AD203B41FA5}">
                      <a16:colId xmlns:a16="http://schemas.microsoft.com/office/drawing/2014/main" val="65094274"/>
                    </a:ext>
                  </a:extLst>
                </a:gridCol>
                <a:gridCol w="1433498">
                  <a:extLst>
                    <a:ext uri="{9D8B030D-6E8A-4147-A177-3AD203B41FA5}">
                      <a16:colId xmlns:a16="http://schemas.microsoft.com/office/drawing/2014/main" val="3080934836"/>
                    </a:ext>
                  </a:extLst>
                </a:gridCol>
                <a:gridCol w="1433498">
                  <a:extLst>
                    <a:ext uri="{9D8B030D-6E8A-4147-A177-3AD203B41FA5}">
                      <a16:colId xmlns:a16="http://schemas.microsoft.com/office/drawing/2014/main" val="103544898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BP</a:t>
                      </a:r>
                      <a:r>
                        <a:rPr lang="zh-CN" altLang="en-US" sz="1400" dirty="0"/>
                        <a:t>神经网络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KNN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HBPNN1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HBPNN2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554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0.55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0.20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0.25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38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0.49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0.02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0.15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0.34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8949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0.51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0.03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0.26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0.20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8289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0.28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0.02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0.38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0.32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9629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0.57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0.08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0.13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4824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2827"/>
              </p:ext>
            </p:extLst>
          </p:nvPr>
        </p:nvGraphicFramePr>
        <p:xfrm>
          <a:off x="7429255" y="4019652"/>
          <a:ext cx="1166920" cy="2225040"/>
        </p:xfrm>
        <a:graphic>
          <a:graphicData uri="http://schemas.openxmlformats.org/drawingml/2006/table">
            <a:tbl>
              <a:tblPr firstRow="1" bandRow="1"/>
              <a:tblGrid>
                <a:gridCol w="1166920">
                  <a:extLst>
                    <a:ext uri="{9D8B030D-6E8A-4147-A177-3AD203B41FA5}">
                      <a16:colId xmlns:a16="http://schemas.microsoft.com/office/drawing/2014/main" val="157934269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/>
                        <a:t>验证集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5023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3095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488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4355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5323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82186"/>
                  </a:ext>
                </a:extLst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4686463" y="1275767"/>
            <a:ext cx="3726647" cy="150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每行一组（训练集相同）</a:t>
            </a:r>
            <a:endParaRPr lang="en-US" altLang="zh-CN" kern="0" dirty="0"/>
          </a:p>
          <a:p>
            <a:r>
              <a:rPr lang="zh-CN" altLang="en-US" kern="0" dirty="0"/>
              <a:t>计算各组内模型权重</a:t>
            </a:r>
            <a:endParaRPr lang="en-US" altLang="zh-CN" kern="0" dirty="0"/>
          </a:p>
          <a:p>
            <a:r>
              <a:rPr lang="zh-CN" altLang="en-US" kern="0" dirty="0"/>
              <a:t>对各组结果进行投票</a:t>
            </a:r>
            <a:endParaRPr lang="en-US" altLang="zh-CN" kern="0" dirty="0"/>
          </a:p>
        </p:txBody>
      </p:sp>
      <p:sp>
        <p:nvSpPr>
          <p:cNvPr id="12" name="矩形 11"/>
          <p:cNvSpPr/>
          <p:nvPr/>
        </p:nvSpPr>
        <p:spPr>
          <a:xfrm>
            <a:off x="3183488" y="357348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各模型实例的融合权重表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082101"/>
              </p:ext>
            </p:extLst>
          </p:nvPr>
        </p:nvGraphicFramePr>
        <p:xfrm>
          <a:off x="2185460" y="2673164"/>
          <a:ext cx="2953740" cy="89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3" imgW="3981589" imgH="1200033" progId="Equation.DSMT4">
                  <p:embed/>
                </p:oleObj>
              </mc:Choice>
              <mc:Fallback>
                <p:oleObj name="Equation" r:id="rId3" imgW="3981589" imgH="12000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460" y="2673164"/>
                        <a:ext cx="2953740" cy="89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 bwMode="gray">
          <a:xfrm>
            <a:off x="297752" y="2918290"/>
            <a:ext cx="2422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损失函数为：</a:t>
            </a:r>
          </a:p>
        </p:txBody>
      </p:sp>
      <p:sp>
        <p:nvSpPr>
          <p:cNvPr id="15" name="文本框 14"/>
          <p:cNvSpPr txBox="1"/>
          <p:nvPr/>
        </p:nvSpPr>
        <p:spPr bwMode="gray">
          <a:xfrm>
            <a:off x="5588000" y="2918290"/>
            <a:ext cx="3223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：类别数，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：模型个数</a:t>
            </a:r>
          </a:p>
        </p:txBody>
      </p:sp>
    </p:spTree>
    <p:extLst>
      <p:ext uri="{BB962C8B-B14F-4D97-AF65-F5344CB8AC3E}">
        <p14:creationId xmlns:p14="http://schemas.microsoft.com/office/powerpoint/2010/main" val="321237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97836"/>
              </p:ext>
            </p:extLst>
          </p:nvPr>
        </p:nvGraphicFramePr>
        <p:xfrm>
          <a:off x="1473694" y="2060943"/>
          <a:ext cx="5832628" cy="236901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5190">
                  <a:extLst>
                    <a:ext uri="{9D8B030D-6E8A-4147-A177-3AD203B41FA5}">
                      <a16:colId xmlns:a16="http://schemas.microsoft.com/office/drawing/2014/main" val="3689284320"/>
                    </a:ext>
                  </a:extLst>
                </a:gridCol>
                <a:gridCol w="2123674">
                  <a:extLst>
                    <a:ext uri="{9D8B030D-6E8A-4147-A177-3AD203B41FA5}">
                      <a16:colId xmlns:a16="http://schemas.microsoft.com/office/drawing/2014/main" val="3701917475"/>
                    </a:ext>
                  </a:extLst>
                </a:gridCol>
                <a:gridCol w="2093764">
                  <a:extLst>
                    <a:ext uri="{9D8B030D-6E8A-4147-A177-3AD203B41FA5}">
                      <a16:colId xmlns:a16="http://schemas.microsoft.com/office/drawing/2014/main" val="3981283239"/>
                    </a:ext>
                  </a:extLst>
                </a:gridCol>
              </a:tblGrid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模型</a:t>
                      </a:r>
                      <a:endParaRPr lang="zh-CN" alt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线下验证集</a:t>
                      </a:r>
                      <a:endParaRPr lang="zh-CN" alt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线上测试集</a:t>
                      </a:r>
                      <a:endParaRPr lang="zh-CN" alt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7679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BPNN</a:t>
                      </a:r>
                      <a:endParaRPr 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68.41%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67.66%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6255933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HBPNN1</a:t>
                      </a:r>
                      <a:endParaRPr lang="en-US" sz="1800" b="1" u="none" strike="noStrike" kern="1200" baseline="30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57.09%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59.25%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051090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KNN</a:t>
                      </a:r>
                      <a:endParaRPr lang="en-US" sz="1800" b="1" u="none" strike="noStrike" kern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66.09%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64.92%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9361847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HBPNN2</a:t>
                      </a:r>
                      <a:endParaRPr 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68.69%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68.71%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478356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模型融合</a:t>
                      </a:r>
                      <a:endParaRPr lang="zh-CN" alt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72.09%</a:t>
                      </a:r>
                      <a:endParaRPr lang="en-US" altLang="zh-CN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69.76%</a:t>
                      </a:r>
                      <a:endParaRPr lang="en-US" altLang="zh-CN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56977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地域推断任务结果</a:t>
            </a:r>
          </a:p>
        </p:txBody>
      </p:sp>
      <p:sp>
        <p:nvSpPr>
          <p:cNvPr id="5" name="文本框 8"/>
          <p:cNvSpPr txBox="1"/>
          <p:nvPr/>
        </p:nvSpPr>
        <p:spPr bwMode="gray">
          <a:xfrm>
            <a:off x="2457437" y="1524433"/>
            <a:ext cx="3518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地域推断任务各模型准确率表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1367161" y="4857934"/>
            <a:ext cx="7324077" cy="13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altLang="zh-CN" kern="0" dirty="0"/>
              <a:t>HBPNN1</a:t>
            </a:r>
            <a:r>
              <a:rPr lang="zh-CN" altLang="en-US" kern="0" dirty="0"/>
              <a:t>：文本特征</a:t>
            </a:r>
            <a:endParaRPr lang="en-US" altLang="zh-CN" kern="0" dirty="0"/>
          </a:p>
          <a:p>
            <a:r>
              <a:rPr lang="en-US" altLang="zh-CN" kern="0" dirty="0"/>
              <a:t>HBPNN2</a:t>
            </a:r>
            <a:r>
              <a:rPr lang="zh-CN" altLang="en-US" kern="0" dirty="0"/>
              <a:t>：文本特征、时间类特征、地域类特征</a:t>
            </a:r>
            <a:endParaRPr lang="en-US" altLang="zh-CN" kern="0" dirty="0"/>
          </a:p>
          <a:p>
            <a:r>
              <a:rPr lang="en-US" altLang="zh-CN" kern="0" dirty="0"/>
              <a:t>BPNN</a:t>
            </a:r>
            <a:r>
              <a:rPr lang="zh-CN" altLang="en-US" kern="0" dirty="0"/>
              <a:t>、</a:t>
            </a:r>
            <a:r>
              <a:rPr lang="en-US" altLang="zh-CN" kern="0" dirty="0"/>
              <a:t>KNN</a:t>
            </a:r>
            <a:r>
              <a:rPr lang="zh-CN" altLang="en-US" kern="0" dirty="0"/>
              <a:t>：时间类特征、地域类特征</a:t>
            </a:r>
          </a:p>
        </p:txBody>
      </p:sp>
    </p:spTree>
    <p:extLst>
      <p:ext uri="{BB962C8B-B14F-4D97-AF65-F5344CB8AC3E}">
        <p14:creationId xmlns:p14="http://schemas.microsoft.com/office/powerpoint/2010/main" val="665647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4600"/>
            <a:ext cx="8661400" cy="4902200"/>
          </a:xfrm>
        </p:spPr>
        <p:txBody>
          <a:bodyPr/>
          <a:lstStyle/>
          <a:p>
            <a:r>
              <a:rPr lang="en-US" altLang="zh-CN" sz="2400" dirty="0" err="1"/>
              <a:t>VGGNet</a:t>
            </a:r>
            <a:endParaRPr lang="en-US" altLang="zh-CN" sz="2400" dirty="0"/>
          </a:p>
          <a:p>
            <a:pPr lvl="1"/>
            <a:r>
              <a:rPr lang="zh-CN" altLang="en-US" sz="2200" dirty="0"/>
              <a:t>微调最后三层全连接层，训练头像信息，没有效果</a:t>
            </a:r>
            <a:endParaRPr lang="en-US" altLang="zh-CN" sz="2200" dirty="0"/>
          </a:p>
          <a:p>
            <a:r>
              <a:rPr lang="en-US" altLang="zh-CN" sz="2400" dirty="0"/>
              <a:t>Link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/>
            <a:r>
              <a:rPr lang="zh-CN" altLang="en-US" sz="2200" dirty="0"/>
              <a:t>加入</a:t>
            </a:r>
            <a:r>
              <a:rPr lang="en-US" altLang="zh-CN" sz="2200" dirty="0"/>
              <a:t>2</a:t>
            </a:r>
            <a:r>
              <a:rPr lang="zh-CN" altLang="en-US" sz="2200" dirty="0"/>
              <a:t>度关系信息，</a:t>
            </a:r>
            <a:r>
              <a:rPr lang="zh-CN" altLang="en-US" sz="2200"/>
              <a:t>没有效果</a:t>
            </a:r>
            <a:endParaRPr lang="en-US" altLang="zh-CN" sz="2200"/>
          </a:p>
          <a:p>
            <a:pPr lvl="1"/>
            <a:r>
              <a:rPr lang="zh-CN" altLang="en-US" sz="2200" dirty="0"/>
              <a:t>简单使用</a:t>
            </a:r>
            <a:r>
              <a:rPr lang="en-US" altLang="zh-CN" sz="2200" dirty="0"/>
              <a:t>word2vec</a:t>
            </a:r>
            <a:r>
              <a:rPr lang="zh-CN" altLang="en-US" sz="2200" dirty="0"/>
              <a:t>训练</a:t>
            </a:r>
            <a:r>
              <a:rPr lang="en-US" altLang="zh-CN" sz="2200" dirty="0"/>
              <a:t>link</a:t>
            </a:r>
            <a:r>
              <a:rPr lang="zh-CN" altLang="en-US" sz="2200" dirty="0"/>
              <a:t>向量，缺失值过多</a:t>
            </a:r>
            <a:endParaRPr lang="en-US" altLang="zh-CN" sz="2200" dirty="0"/>
          </a:p>
          <a:p>
            <a:r>
              <a:rPr lang="en-US" altLang="zh-CN" sz="2400" dirty="0" err="1"/>
              <a:t>GloVe</a:t>
            </a:r>
            <a:r>
              <a:rPr lang="zh-CN" altLang="en-US" sz="2400" dirty="0"/>
              <a:t>向量</a:t>
            </a:r>
            <a:endParaRPr lang="en-US" altLang="zh-CN" sz="2400" dirty="0"/>
          </a:p>
          <a:p>
            <a:pPr lvl="1"/>
            <a:r>
              <a:rPr lang="zh-CN" altLang="en-US" sz="2200" dirty="0"/>
              <a:t>效果不如</a:t>
            </a:r>
            <a:r>
              <a:rPr lang="en-US" altLang="zh-CN" sz="2200" dirty="0"/>
              <a:t>word2vec</a:t>
            </a:r>
            <a:r>
              <a:rPr lang="zh-CN" altLang="en-US" sz="2200" dirty="0"/>
              <a:t>向量</a:t>
            </a:r>
            <a:endParaRPr lang="en-US" altLang="zh-CN" sz="2200" dirty="0"/>
          </a:p>
          <a:p>
            <a:pPr lvl="1"/>
            <a:r>
              <a:rPr lang="en-US" altLang="zh-CN" sz="2200" dirty="0"/>
              <a:t>50</a:t>
            </a:r>
            <a:r>
              <a:rPr lang="zh-CN" altLang="en-US" sz="2200" dirty="0"/>
              <a:t>维</a:t>
            </a:r>
            <a:r>
              <a:rPr lang="en-US" altLang="zh-CN" sz="2200" dirty="0"/>
              <a:t>, 200</a:t>
            </a:r>
            <a:r>
              <a:rPr lang="zh-CN" altLang="en-US" sz="2200" dirty="0"/>
              <a:t>维</a:t>
            </a:r>
            <a:r>
              <a:rPr lang="en-US" altLang="zh-CN" sz="2200" dirty="0"/>
              <a:t>, 300</a:t>
            </a:r>
            <a:r>
              <a:rPr lang="zh-CN" altLang="en-US" sz="2200" dirty="0"/>
              <a:t>维（最优）</a:t>
            </a:r>
            <a:endParaRPr lang="en-US" altLang="zh-CN" sz="2200" dirty="0"/>
          </a:p>
          <a:p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lvl="1"/>
            <a:r>
              <a:rPr lang="zh-CN" altLang="en-US" sz="2200" dirty="0"/>
              <a:t>没有明显效果</a:t>
            </a:r>
            <a:endParaRPr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尝试过但无效的模型</a:t>
            </a:r>
          </a:p>
        </p:txBody>
      </p:sp>
    </p:spTree>
    <p:extLst>
      <p:ext uri="{BB962C8B-B14F-4D97-AF65-F5344CB8AC3E}">
        <p14:creationId xmlns:p14="http://schemas.microsoft.com/office/powerpoint/2010/main" val="142143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9230" y="4148533"/>
            <a:ext cx="8661400" cy="1371600"/>
          </a:xfrm>
        </p:spPr>
        <p:txBody>
          <a:bodyPr/>
          <a:lstStyle/>
          <a:p>
            <a:r>
              <a:rPr lang="zh-CN" altLang="en-US" sz="2400" dirty="0">
                <a:solidFill>
                  <a:srgbClr val="7030A0"/>
                </a:solidFill>
              </a:rPr>
              <a:t>神经网络模型还有发挥空间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社交网络结构信息有待加入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381000" y="1485900"/>
            <a:ext cx="8661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特征工程，构造</a:t>
            </a:r>
            <a:r>
              <a:rPr lang="zh-CN" altLang="en-US" sz="2400" kern="0" dirty="0">
                <a:solidFill>
                  <a:srgbClr val="FF0000"/>
                </a:solidFill>
              </a:rPr>
              <a:t>多维度</a:t>
            </a:r>
            <a:r>
              <a:rPr lang="zh-CN" altLang="en-US" sz="2400" kern="0" dirty="0"/>
              <a:t>特征，</a:t>
            </a:r>
            <a:r>
              <a:rPr lang="zh-CN" altLang="en-US" sz="2400" kern="0" dirty="0">
                <a:solidFill>
                  <a:srgbClr val="FF0000"/>
                </a:solidFill>
              </a:rPr>
              <a:t>离散化</a:t>
            </a:r>
            <a:r>
              <a:rPr lang="zh-CN" altLang="en-US" sz="2400" kern="0" dirty="0"/>
              <a:t>特征</a:t>
            </a:r>
            <a:endParaRPr lang="en-US" altLang="zh-CN" sz="2400" kern="0" dirty="0"/>
          </a:p>
          <a:p>
            <a:r>
              <a:rPr lang="zh-CN" altLang="en-US" sz="2400" kern="0" dirty="0"/>
              <a:t>特征</a:t>
            </a:r>
            <a:r>
              <a:rPr lang="zh-CN" altLang="en-US" sz="2400" kern="0" dirty="0">
                <a:solidFill>
                  <a:srgbClr val="FF0000"/>
                </a:solidFill>
              </a:rPr>
              <a:t>逐步</a:t>
            </a:r>
            <a:r>
              <a:rPr lang="zh-CN" altLang="en-US" sz="2400" kern="0" dirty="0"/>
              <a:t>添加到模型中，特征选择的效果有限</a:t>
            </a:r>
            <a:endParaRPr lang="en-US" altLang="zh-CN" sz="2400" kern="0" dirty="0"/>
          </a:p>
          <a:p>
            <a:r>
              <a:rPr lang="zh-CN" altLang="en-US" sz="2400" kern="0" dirty="0"/>
              <a:t>多模型融合效果显著（</a:t>
            </a:r>
            <a:r>
              <a:rPr lang="zh-CN" altLang="en-US" sz="2400" kern="0" dirty="0">
                <a:solidFill>
                  <a:srgbClr val="FF0000"/>
                </a:solidFill>
              </a:rPr>
              <a:t>差异化</a:t>
            </a:r>
            <a:r>
              <a:rPr lang="zh-CN" altLang="en-US" sz="2400" kern="0" dirty="0"/>
              <a:t>模型）</a:t>
            </a:r>
            <a:endParaRPr lang="en-US" altLang="zh-CN" sz="2400" kern="0" dirty="0"/>
          </a:p>
          <a:p>
            <a:pPr lvl="1"/>
            <a:r>
              <a:rPr lang="zh-CN" altLang="en-US" sz="2200" kern="0" dirty="0"/>
              <a:t>如地域任务中的</a:t>
            </a:r>
            <a:r>
              <a:rPr lang="en-US" altLang="zh-CN" sz="2200" kern="0" dirty="0"/>
              <a:t>HBPNN1</a:t>
            </a:r>
            <a:r>
              <a:rPr lang="zh-CN" altLang="en-US" sz="2200" kern="0" dirty="0"/>
              <a:t>模型</a:t>
            </a:r>
            <a:endParaRPr lang="en-US" altLang="zh-CN" sz="2200" kern="0" dirty="0"/>
          </a:p>
          <a:p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352155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/>
          <p:cNvSpPr>
            <a:spLocks noGrp="1"/>
          </p:cNvSpPr>
          <p:nvPr>
            <p:ph idx="1"/>
          </p:nvPr>
        </p:nvSpPr>
        <p:spPr>
          <a:xfrm>
            <a:off x="358775" y="2946400"/>
            <a:ext cx="8661400" cy="1066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4800"/>
              <a:t>Thanks for your attention!</a:t>
            </a:r>
            <a:endParaRPr lang="zh-CN" altLang="en-US" sz="4800"/>
          </a:p>
        </p:txBody>
      </p:sp>
      <p:sp>
        <p:nvSpPr>
          <p:cNvPr id="50179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Group 54"/>
          <p:cNvGrpSpPr>
            <a:grpSpLocks/>
          </p:cNvGrpSpPr>
          <p:nvPr/>
        </p:nvGrpSpPr>
        <p:grpSpPr bwMode="auto">
          <a:xfrm>
            <a:off x="1775534" y="1486269"/>
            <a:ext cx="5329238" cy="665163"/>
            <a:chOff x="1152" y="1104"/>
            <a:chExt cx="3357" cy="419"/>
          </a:xfrm>
        </p:grpSpPr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25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8" name="Group 55"/>
          <p:cNvGrpSpPr>
            <a:grpSpLocks/>
          </p:cNvGrpSpPr>
          <p:nvPr/>
        </p:nvGrpSpPr>
        <p:grpSpPr bwMode="auto">
          <a:xfrm>
            <a:off x="1775534" y="2400669"/>
            <a:ext cx="5329238" cy="665163"/>
            <a:chOff x="1152" y="1680"/>
            <a:chExt cx="3357" cy="419"/>
          </a:xfrm>
        </p:grpSpPr>
        <p:grpSp>
          <p:nvGrpSpPr>
            <p:cNvPr id="29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32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1775534" y="3292844"/>
            <a:ext cx="5329238" cy="665163"/>
            <a:chOff x="1152" y="2242"/>
            <a:chExt cx="3357" cy="419"/>
          </a:xfrm>
        </p:grpSpPr>
        <p:grpSp>
          <p:nvGrpSpPr>
            <p:cNvPr id="36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3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42" name="Group 57"/>
          <p:cNvGrpSpPr>
            <a:grpSpLocks/>
          </p:cNvGrpSpPr>
          <p:nvPr/>
        </p:nvGrpSpPr>
        <p:grpSpPr bwMode="auto">
          <a:xfrm>
            <a:off x="1775534" y="4207244"/>
            <a:ext cx="5329238" cy="665163"/>
            <a:chOff x="1152" y="2818"/>
            <a:chExt cx="3357" cy="419"/>
          </a:xfrm>
        </p:grpSpPr>
        <p:grpSp>
          <p:nvGrpSpPr>
            <p:cNvPr id="43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46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49" name="文本占位符 39"/>
          <p:cNvSpPr txBox="1">
            <a:spLocks/>
          </p:cNvSpPr>
          <p:nvPr/>
        </p:nvSpPr>
        <p:spPr>
          <a:xfrm>
            <a:off x="2663657" y="3401777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年龄推断模型</a:t>
            </a:r>
          </a:p>
        </p:txBody>
      </p:sp>
      <p:sp>
        <p:nvSpPr>
          <p:cNvPr id="50" name="文本占位符 39"/>
          <p:cNvSpPr txBox="1">
            <a:spLocks/>
          </p:cNvSpPr>
          <p:nvPr/>
        </p:nvSpPr>
        <p:spPr>
          <a:xfrm>
            <a:off x="2663657" y="2513655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性别推断模型</a:t>
            </a:r>
          </a:p>
        </p:txBody>
      </p:sp>
      <p:sp>
        <p:nvSpPr>
          <p:cNvPr id="51" name="文本占位符 39"/>
          <p:cNvSpPr txBox="1">
            <a:spLocks/>
          </p:cNvSpPr>
          <p:nvPr/>
        </p:nvSpPr>
        <p:spPr>
          <a:xfrm>
            <a:off x="2663657" y="1588745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特征工程</a:t>
            </a:r>
          </a:p>
        </p:txBody>
      </p:sp>
      <p:sp>
        <p:nvSpPr>
          <p:cNvPr id="52" name="文本占位符 39"/>
          <p:cNvSpPr txBox="1">
            <a:spLocks/>
          </p:cNvSpPr>
          <p:nvPr/>
        </p:nvSpPr>
        <p:spPr>
          <a:xfrm>
            <a:off x="2663657" y="4316176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地域推断模型</a:t>
            </a:r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1781929" y="5138101"/>
            <a:ext cx="5329238" cy="665163"/>
            <a:chOff x="1152" y="2242"/>
            <a:chExt cx="3357" cy="419"/>
          </a:xfrm>
        </p:grpSpPr>
        <p:grpSp>
          <p:nvGrpSpPr>
            <p:cNvPr id="54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gray">
            <a:xfrm>
              <a:off x="1269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</p:grpSp>
      <p:sp>
        <p:nvSpPr>
          <p:cNvPr id="60" name="文本占位符 39"/>
          <p:cNvSpPr txBox="1">
            <a:spLocks/>
          </p:cNvSpPr>
          <p:nvPr/>
        </p:nvSpPr>
        <p:spPr>
          <a:xfrm>
            <a:off x="2685393" y="5232481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62457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6904" y="2590716"/>
            <a:ext cx="7772400" cy="1500187"/>
          </a:xfrm>
        </p:spPr>
        <p:txBody>
          <a:bodyPr/>
          <a:lstStyle/>
          <a:p>
            <a:r>
              <a:rPr lang="zh-CN" altLang="en-US" dirty="0"/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414383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9722" y="1653097"/>
            <a:ext cx="8661400" cy="4902200"/>
          </a:xfrm>
        </p:spPr>
        <p:txBody>
          <a:bodyPr/>
          <a:lstStyle/>
          <a:p>
            <a:r>
              <a:rPr lang="zh-CN" altLang="en-US" sz="2800" dirty="0"/>
              <a:t>文本类特征</a:t>
            </a:r>
            <a:endParaRPr lang="en-US" altLang="zh-CN" sz="2800" dirty="0"/>
          </a:p>
          <a:p>
            <a:pPr lvl="1"/>
            <a:r>
              <a:rPr lang="zh-CN" altLang="en-US" sz="2000" dirty="0"/>
              <a:t>词粒度的</a:t>
            </a:r>
            <a:r>
              <a:rPr lang="en-US" altLang="zh-CN" sz="2000" dirty="0"/>
              <a:t>TFIDF</a:t>
            </a:r>
            <a:r>
              <a:rPr lang="zh-CN" altLang="en-US" sz="2000" dirty="0"/>
              <a:t>特征、字粒度的</a:t>
            </a:r>
            <a:r>
              <a:rPr lang="en-US" altLang="zh-CN" sz="2000" dirty="0"/>
              <a:t>TFIDF</a:t>
            </a:r>
            <a:r>
              <a:rPr lang="zh-CN" altLang="en-US" sz="2000" dirty="0"/>
              <a:t>特征、微博来源 </a:t>
            </a:r>
            <a:endParaRPr lang="en-US" altLang="zh-CN" sz="2000" dirty="0"/>
          </a:p>
          <a:p>
            <a:r>
              <a:rPr lang="zh-CN" altLang="en-US" sz="2800" dirty="0"/>
              <a:t>统计类特征</a:t>
            </a:r>
            <a:endParaRPr lang="en-US" altLang="zh-CN" sz="2800" dirty="0"/>
          </a:p>
          <a:p>
            <a:pPr lvl="1"/>
            <a:r>
              <a:rPr lang="zh-CN" altLang="en-US" sz="2000" dirty="0"/>
              <a:t>微博总数、转发数、评论数、评论率、微博平均词数、粉丝数</a:t>
            </a:r>
            <a:endParaRPr lang="en-US" altLang="zh-CN" sz="2000" dirty="0"/>
          </a:p>
          <a:p>
            <a:r>
              <a:rPr lang="zh-CN" altLang="en-US" sz="2800" dirty="0"/>
              <a:t>时间信息类特征</a:t>
            </a:r>
            <a:endParaRPr lang="en-US" altLang="zh-CN" sz="2800" dirty="0"/>
          </a:p>
          <a:p>
            <a:pPr lvl="1"/>
            <a:r>
              <a:rPr lang="zh-CN" altLang="en-US" sz="2000" dirty="0"/>
              <a:t>微博登录天数、活跃总天数、日均微博量、工作日微博占比、</a:t>
            </a:r>
            <a:endParaRPr lang="en-US" altLang="zh-CN" sz="2000" dirty="0"/>
          </a:p>
          <a:p>
            <a:pPr lvl="1"/>
            <a:r>
              <a:rPr lang="zh-CN" altLang="en-US" sz="2000" dirty="0"/>
              <a:t>各时间分段微博占比</a:t>
            </a:r>
            <a:endParaRPr lang="en-US" altLang="zh-CN" sz="2000" dirty="0"/>
          </a:p>
          <a:p>
            <a:r>
              <a:rPr lang="zh-CN" altLang="en-US" sz="2800" dirty="0"/>
              <a:t>地域信息类特征</a:t>
            </a:r>
            <a:endParaRPr lang="en-US" altLang="zh-CN" sz="2800" dirty="0"/>
          </a:p>
          <a:p>
            <a:pPr lvl="1"/>
            <a:r>
              <a:rPr lang="zh-CN" altLang="en-US" sz="2000" dirty="0"/>
              <a:t>微博中出现的省市名、是否出现省市名、各省经纬度值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特征分类</a:t>
            </a:r>
          </a:p>
        </p:txBody>
      </p:sp>
      <p:sp>
        <p:nvSpPr>
          <p:cNvPr id="3" name="文本框 2"/>
          <p:cNvSpPr txBox="1"/>
          <p:nvPr/>
        </p:nvSpPr>
        <p:spPr bwMode="gray">
          <a:xfrm>
            <a:off x="155043" y="1252987"/>
            <a:ext cx="4076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共四大类特征集合，包含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种特征</a:t>
            </a:r>
          </a:p>
        </p:txBody>
      </p:sp>
    </p:spTree>
    <p:extLst>
      <p:ext uri="{BB962C8B-B14F-4D97-AF65-F5344CB8AC3E}">
        <p14:creationId xmlns:p14="http://schemas.microsoft.com/office/powerpoint/2010/main" val="62935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经纬度信息</a:t>
            </a:r>
          </a:p>
        </p:txBody>
      </p:sp>
      <p:pic>
        <p:nvPicPr>
          <p:cNvPr id="91138" name="Picture 2" descr="http://img5.duitang.com/uploads/item/201412/01/20141201223611_AQXNR.thumb.700_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7" y="1172685"/>
            <a:ext cx="7248802" cy="515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8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2" y="1433762"/>
            <a:ext cx="7038095" cy="39904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地域特征</a:t>
            </a:r>
          </a:p>
        </p:txBody>
      </p:sp>
      <p:sp>
        <p:nvSpPr>
          <p:cNvPr id="4" name="文本框 3"/>
          <p:cNvSpPr txBox="1"/>
          <p:nvPr/>
        </p:nvSpPr>
        <p:spPr bwMode="gray">
          <a:xfrm>
            <a:off x="1171852" y="1412233"/>
            <a:ext cx="865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微博数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人</a:t>
            </a:r>
          </a:p>
        </p:txBody>
      </p:sp>
      <p:sp>
        <p:nvSpPr>
          <p:cNvPr id="5" name="文本框 4"/>
          <p:cNvSpPr txBox="1"/>
          <p:nvPr/>
        </p:nvSpPr>
        <p:spPr bwMode="gray">
          <a:xfrm>
            <a:off x="8000259" y="5165566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6" name="文本框 5"/>
          <p:cNvSpPr txBox="1"/>
          <p:nvPr/>
        </p:nvSpPr>
        <p:spPr bwMode="gray">
          <a:xfrm>
            <a:off x="1038666" y="5733924"/>
            <a:ext cx="775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我国西部地区（新疆、西藏）人们活跃时间较东部晚</a:t>
            </a:r>
          </a:p>
        </p:txBody>
      </p:sp>
    </p:spTree>
    <p:extLst>
      <p:ext uri="{BB962C8B-B14F-4D97-AF65-F5344CB8AC3E}">
        <p14:creationId xmlns:p14="http://schemas.microsoft.com/office/powerpoint/2010/main" val="263133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1396819"/>
            <a:ext cx="538842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微博用户：</a:t>
            </a:r>
            <a:r>
              <a:rPr lang="zh-CN" altLang="en-US" sz="2000" b="1" dirty="0">
                <a:solidFill>
                  <a:srgbClr val="336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,198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黑龙江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哈尔滨    共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条微博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</a:rPr>
              <a:t> 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33679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230" y="3377460"/>
            <a:ext cx="7772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#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清明节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发布信息，寻找一名叫做任飞的男子，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岁左右，此人龌龊可耻，犯有间歇性精神病，经常穿着一件浅色牛仔衬衫，疑似为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黑龙江省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学府凯德的导购，请大家以后见到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此人，要远离他，或者身强力壮者可将其扭送至精神病院，家属愿出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元酬谢金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230" y="1998683"/>
            <a:ext cx="8083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1. 2014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日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黑龙江省哈尔滨市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学府凯德广场地下一层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华联超市内收银线处有一个着浅色系衬衫的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男子购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物无理取闹。后至服务台开具发票对服务员不尊重，而且无理取闹要求作出处理，请问这样一名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男子是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什么地方地方的员工？老板胆子真大，要是我绝对不敢用这样的人，用他是一种耻辱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kern="0" dirty="0"/>
              <a:t>地域特征</a:t>
            </a:r>
          </a:p>
        </p:txBody>
      </p:sp>
      <p:sp>
        <p:nvSpPr>
          <p:cNvPr id="8" name="文本框 7"/>
          <p:cNvSpPr txBox="1"/>
          <p:nvPr/>
        </p:nvSpPr>
        <p:spPr bwMode="gray">
          <a:xfrm>
            <a:off x="1207342" y="5625302"/>
            <a:ext cx="599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微博中经常出现用户所在地域的省市名称</a:t>
            </a:r>
          </a:p>
        </p:txBody>
      </p:sp>
    </p:spTree>
    <p:extLst>
      <p:ext uri="{BB962C8B-B14F-4D97-AF65-F5344CB8AC3E}">
        <p14:creationId xmlns:p14="http://schemas.microsoft.com/office/powerpoint/2010/main" val="260405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时间分段特征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84" y="1652455"/>
            <a:ext cx="5076190" cy="15970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84" y="3852587"/>
            <a:ext cx="5076190" cy="15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 bwMode="gray">
          <a:xfrm>
            <a:off x="2976497" y="131526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星期</a:t>
            </a:r>
          </a:p>
        </p:txBody>
      </p:sp>
      <p:sp>
        <p:nvSpPr>
          <p:cNvPr id="8" name="文本框 7"/>
          <p:cNvSpPr txBox="1"/>
          <p:nvPr/>
        </p:nvSpPr>
        <p:spPr bwMode="gray">
          <a:xfrm>
            <a:off x="8141827" y="294168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小时</a:t>
            </a:r>
          </a:p>
        </p:txBody>
      </p:sp>
      <p:sp>
        <p:nvSpPr>
          <p:cNvPr id="9" name="文本框 8"/>
          <p:cNvSpPr txBox="1"/>
          <p:nvPr/>
        </p:nvSpPr>
        <p:spPr bwMode="gray">
          <a:xfrm>
            <a:off x="8141826" y="5135946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小时</a:t>
            </a:r>
          </a:p>
        </p:txBody>
      </p:sp>
      <p:sp>
        <p:nvSpPr>
          <p:cNvPr id="10" name="文本框 9"/>
          <p:cNvSpPr txBox="1"/>
          <p:nvPr/>
        </p:nvSpPr>
        <p:spPr bwMode="gray">
          <a:xfrm>
            <a:off x="2976498" y="3440888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星期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4998128" y="1305017"/>
            <a:ext cx="8878" cy="435005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 bwMode="gray">
          <a:xfrm>
            <a:off x="6883654" y="1155096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女性活跃时间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 bwMode="gray">
          <a:xfrm>
            <a:off x="6847141" y="3413179"/>
            <a:ext cx="21066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男性活跃时间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 bwMode="gray">
          <a:xfrm>
            <a:off x="238512" y="1906801"/>
            <a:ext cx="29707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女性在（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-8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点）活跃性略低于男性</a:t>
            </a:r>
          </a:p>
        </p:txBody>
      </p:sp>
      <p:sp>
        <p:nvSpPr>
          <p:cNvPr id="32" name="文本框 31"/>
          <p:cNvSpPr txBox="1"/>
          <p:nvPr/>
        </p:nvSpPr>
        <p:spPr bwMode="gray">
          <a:xfrm>
            <a:off x="238512" y="3766341"/>
            <a:ext cx="270564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男性在工作日的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点）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-17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点）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活跃性略低于女性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5818501" y="1306384"/>
            <a:ext cx="8877" cy="435005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 bwMode="gray">
          <a:xfrm>
            <a:off x="4719968" y="5755516"/>
            <a:ext cx="5918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点</a:t>
            </a:r>
          </a:p>
        </p:txBody>
      </p:sp>
      <p:sp>
        <p:nvSpPr>
          <p:cNvPr id="35" name="文本框 34"/>
          <p:cNvSpPr txBox="1"/>
          <p:nvPr/>
        </p:nvSpPr>
        <p:spPr bwMode="gray">
          <a:xfrm>
            <a:off x="5522586" y="5755516"/>
            <a:ext cx="742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点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6781730" y="1305016"/>
            <a:ext cx="8877" cy="435005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 bwMode="gray">
          <a:xfrm>
            <a:off x="6475886" y="5744939"/>
            <a:ext cx="742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2285870974"/>
      </p:ext>
    </p:extLst>
  </p:cSld>
  <p:clrMapOvr>
    <a:masterClrMapping/>
  </p:clrMapOvr>
</p:sld>
</file>

<file path=ppt/theme/theme1.xml><?xml version="1.0" encoding="utf-8"?>
<a:theme xmlns:a="http://schemas.openxmlformats.org/drawingml/2006/main" name="简洁白模板-中 v1.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简洁白模板-中 v1.1</Template>
  <TotalTime>4295</TotalTime>
  <Words>2084</Words>
  <Application>Microsoft Office PowerPoint</Application>
  <PresentationFormat>On-screen Show (4:3)</PresentationFormat>
  <Paragraphs>404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MS PGothic</vt:lpstr>
      <vt:lpstr>MS PGothic</vt:lpstr>
      <vt:lpstr>Segoe</vt:lpstr>
      <vt:lpstr>Segoe Semibold</vt:lpstr>
      <vt:lpstr>宋体</vt:lpstr>
      <vt:lpstr>微软雅黑</vt:lpstr>
      <vt:lpstr>等线</vt:lpstr>
      <vt:lpstr>Arial</vt:lpstr>
      <vt:lpstr>Arial Narrow</vt:lpstr>
      <vt:lpstr>Calibri</vt:lpstr>
      <vt:lpstr>Calisto MT</vt:lpstr>
      <vt:lpstr>Courier New</vt:lpstr>
      <vt:lpstr>Times New Roman</vt:lpstr>
      <vt:lpstr>Wingdings</vt:lpstr>
      <vt:lpstr>简洁白模板-中 v1.1</vt:lpstr>
      <vt:lpstr>简洁白模板</vt:lpstr>
      <vt:lpstr>Equation</vt:lpstr>
      <vt:lpstr>SMP CUP微博用户画像竞赛 </vt:lpstr>
      <vt:lpstr>团队介绍 DUTIR-TONE</vt:lpstr>
      <vt:lpstr>PowerPoint Presentation</vt:lpstr>
      <vt:lpstr>PowerPoint Presentation</vt:lpstr>
      <vt:lpstr>特征分类</vt:lpstr>
      <vt:lpstr>经纬度信息</vt:lpstr>
      <vt:lpstr>地域特征</vt:lpstr>
      <vt:lpstr>微博用户：男,1983,黑龙江 哈尔滨    共93条微博 </vt:lpstr>
      <vt:lpstr>时间分段特征</vt:lpstr>
      <vt:lpstr>PowerPoint Presentation</vt:lpstr>
      <vt:lpstr>性别推断模型</vt:lpstr>
      <vt:lpstr>Stacking+Bagging模型融合</vt:lpstr>
      <vt:lpstr>性别推断模型</vt:lpstr>
      <vt:lpstr>性别推断任务结果</vt:lpstr>
      <vt:lpstr>PowerPoint Presentation</vt:lpstr>
      <vt:lpstr>年龄模型组成框图</vt:lpstr>
      <vt:lpstr>CNN</vt:lpstr>
      <vt:lpstr>BPNN</vt:lpstr>
      <vt:lpstr>PowerPoint Presentation</vt:lpstr>
      <vt:lpstr>年龄推断任务结果</vt:lpstr>
      <vt:lpstr>PowerPoint Presentation</vt:lpstr>
      <vt:lpstr>地域任务数据特点</vt:lpstr>
      <vt:lpstr>地域任务数据特点</vt:lpstr>
      <vt:lpstr>加权投票的模型融合</vt:lpstr>
      <vt:lpstr>地域推断任务结果</vt:lpstr>
      <vt:lpstr>尝试过但无效的模型</vt:lpstr>
      <vt:lpstr>总结与展望</vt:lpstr>
      <vt:lpstr>PowerPoint Presentation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搜索组新学期动员</dc:title>
  <dc:creator>Kevin</dc:creator>
  <cp:lastModifiedBy>Yumeng Li (MSR Student-FA Talent)</cp:lastModifiedBy>
  <cp:revision>792</cp:revision>
  <dcterms:created xsi:type="dcterms:W3CDTF">2011-09-07T01:22:53Z</dcterms:created>
  <dcterms:modified xsi:type="dcterms:W3CDTF">2017-05-12T06:31:30Z</dcterms:modified>
</cp:coreProperties>
</file>