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5" r:id="rId5"/>
    <p:sldId id="264" r:id="rId6"/>
    <p:sldId id="310" r:id="rId7"/>
    <p:sldId id="271" r:id="rId8"/>
    <p:sldId id="315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313" r:id="rId18"/>
    <p:sldId id="311" r:id="rId19"/>
    <p:sldId id="270" r:id="rId20"/>
    <p:sldId id="273" r:id="rId21"/>
    <p:sldId id="305" r:id="rId22"/>
    <p:sldId id="284" r:id="rId23"/>
    <p:sldId id="283" r:id="rId24"/>
    <p:sldId id="302" r:id="rId25"/>
    <p:sldId id="286" r:id="rId26"/>
    <p:sldId id="307" r:id="rId27"/>
    <p:sldId id="306" r:id="rId28"/>
    <p:sldId id="287" r:id="rId29"/>
    <p:sldId id="312" r:id="rId30"/>
    <p:sldId id="318" r:id="rId31"/>
    <p:sldId id="322" r:id="rId32"/>
    <p:sldId id="319" r:id="rId33"/>
    <p:sldId id="323" r:id="rId34"/>
    <p:sldId id="290" r:id="rId35"/>
    <p:sldId id="294" r:id="rId36"/>
    <p:sldId id="304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21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79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C17E5-C4F7-40A2-86A7-40D765D54D24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0817F-97CF-4407-B523-73B610EFE4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0817F-97CF-4407-B523-73B610EFE4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0817F-97CF-4407-B523-73B610EFE4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0817F-97CF-4407-B523-73B610EFE4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BF6A-7020-4FC7-983B-E2724C3CEC14}" type="datetime1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307F-E4A5-4EF0-8718-B48E9DED68D6}" type="datetime1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5087-A964-4EF5-BEFD-71584A43D963}" type="datetime1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42AE-E4A3-4F0C-8A7D-421FE5D4FA2D}" type="datetime1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861F-B4C0-4F6A-A608-8BD631D0E8BC}" type="datetime1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3179-8663-4D5A-A543-969F76E31047}" type="datetime1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6F71-A8CE-4577-A946-5A98FE40FA8E}" type="datetime1">
              <a:rPr lang="en-US" smtClean="0"/>
              <a:pPr/>
              <a:t>6/18/2013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193D-9A63-4D99-A520-50E5F1FD7946}" type="datetime1">
              <a:rPr lang="en-US" smtClean="0"/>
              <a:pPr/>
              <a:t>6/18/2013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254B-BE5E-48B5-8C5C-E16337CB1275}" type="datetime1">
              <a:rPr lang="en-US" smtClean="0"/>
              <a:pPr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AFA2-FA16-41F4-82D6-F1B68C5AE2F8}" type="datetime1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9514-CAA2-4AA8-921A-ACFA58DD9592}" type="datetime1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0BC9-490C-4B62-8C3B-1C227EF05F4C}" type="datetime1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038B-99B0-4BD2-B5F0-5C79E1B1A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7" Type="http://schemas.openxmlformats.org/officeDocument/2006/relationships/image" Target="../media/image57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3.jpeg"/><Relationship Id="rId5" Type="http://schemas.openxmlformats.org/officeDocument/2006/relationships/image" Target="../media/image61.png"/><Relationship Id="rId10" Type="http://schemas.openxmlformats.org/officeDocument/2006/relationships/image" Target="../media/image5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52550"/>
            <a:ext cx="9144000" cy="20002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Characterizing and Modeling the Impact of Wireless Signal Strength on Smartphone Battery Drain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657600"/>
            <a:ext cx="26670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Ning Ding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Xiaomeng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Chen</a:t>
            </a:r>
          </a:p>
          <a:p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Abhinav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Pathak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Y. Charlie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Hu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FBE2-1F8F-4947-AC5F-FBBF9543E78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692" y="5315146"/>
            <a:ext cx="2209800" cy="73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077119" y="3962400"/>
            <a:ext cx="2667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Daniel Wagner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Andrew Rice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026" name="Picture 2" descr="D:\ding34\presentation\signal\604px-University_of_Cambridge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8627" y="5419627"/>
            <a:ext cx="2832201" cy="5861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Wireless Technologies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D:\ding34\presentation\signal\trace\te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5427316" cy="4081937"/>
          </a:xfrm>
          <a:prstGeom prst="rect">
            <a:avLst/>
          </a:prstGeom>
          <a:noFill/>
        </p:spPr>
      </p:pic>
      <p:sp>
        <p:nvSpPr>
          <p:cNvPr id="18" name="Rounded Rectangular Callout 11"/>
          <p:cNvSpPr/>
          <p:nvPr/>
        </p:nvSpPr>
        <p:spPr>
          <a:xfrm>
            <a:off x="5684856" y="2133600"/>
            <a:ext cx="3352800" cy="1219200"/>
          </a:xfrm>
          <a:prstGeom prst="wedgeRoundRectCallout">
            <a:avLst>
              <a:gd name="adj1" fmla="val -32365"/>
              <a:gd name="adj2" fmla="val 6403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WiFi</a:t>
            </a:r>
            <a:r>
              <a:rPr lang="en-US" sz="2000" dirty="0" smtClean="0"/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3G</a:t>
            </a:r>
            <a:r>
              <a:rPr lang="en-US" sz="2000" dirty="0" smtClean="0"/>
              <a:t> (HSPA, UMTS) are the dominant wireless technologies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 Signal Strength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D:\ding34\presentation\signal\trace\3g_over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87748"/>
            <a:ext cx="4320203" cy="4038600"/>
          </a:xfrm>
          <a:prstGeom prst="rect">
            <a:avLst/>
          </a:prstGeom>
          <a:noFill/>
        </p:spPr>
      </p:pic>
      <p:pic>
        <p:nvPicPr>
          <p:cNvPr id="2051" name="Picture 3" descr="D:\ding34\presentation\signal\trace\3g_signal_b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0051" y="1828800"/>
            <a:ext cx="1389749" cy="3657600"/>
          </a:xfrm>
          <a:prstGeom prst="rect">
            <a:avLst/>
          </a:prstGeom>
          <a:noFill/>
        </p:spPr>
      </p:pic>
      <p:pic>
        <p:nvPicPr>
          <p:cNvPr id="7" name="Picture 4" descr="D:\ding34\presentation\3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91867" y="1981200"/>
            <a:ext cx="1371600" cy="1371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775223" y="3417711"/>
            <a:ext cx="1010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Full bar</a:t>
            </a:r>
          </a:p>
          <a:p>
            <a:r>
              <a:rPr lang="en-US" sz="1600" dirty="0" smtClean="0"/>
              <a:t>≥ -89dBm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221134" y="3200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68534" y="3417711"/>
            <a:ext cx="1326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bar</a:t>
            </a:r>
          </a:p>
          <a:p>
            <a:r>
              <a:rPr lang="en-US" sz="1600" dirty="0" smtClean="0"/>
              <a:t>≤ -109dBm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312" y="3200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1"/>
          <p:cNvSpPr/>
          <p:nvPr/>
        </p:nvSpPr>
        <p:spPr>
          <a:xfrm>
            <a:off x="6248400" y="4343400"/>
            <a:ext cx="2743200" cy="1447800"/>
          </a:xfrm>
          <a:prstGeom prst="wedgeRoundRectCallout">
            <a:avLst>
              <a:gd name="adj1" fmla="val -55705"/>
              <a:gd name="adj2" fmla="val 221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On average users saw poor 3G signal </a:t>
            </a:r>
            <a:r>
              <a:rPr lang="en-US" sz="2400" b="1" dirty="0" smtClean="0">
                <a:solidFill>
                  <a:srgbClr val="FF0000"/>
                </a:solidFill>
              </a:rPr>
              <a:t>47%</a:t>
            </a:r>
            <a:r>
              <a:rPr lang="en-US" sz="2000" dirty="0" smtClean="0">
                <a:solidFill>
                  <a:schemeClr val="tx1"/>
                </a:solidFill>
              </a:rPr>
              <a:t> of the time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74256" y="1081200"/>
            <a:ext cx="129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Poor signal</a:t>
            </a:r>
          </a:p>
          <a:p>
            <a:r>
              <a:rPr lang="en-US" sz="1600" dirty="0" smtClean="0"/>
              <a:t>≤ -91.7dBm [defined by </a:t>
            </a:r>
            <a:r>
              <a:rPr lang="en-US" sz="1600" dirty="0" err="1" smtClean="0"/>
              <a:t>Ofcom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799190" y="2106304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Transferred under 3G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 descr="D:\ding34\presentation\signal\trace\3g_data_screen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530" y="1925809"/>
            <a:ext cx="4334862" cy="3991913"/>
          </a:xfrm>
          <a:prstGeom prst="rect">
            <a:avLst/>
          </a:prstGeom>
          <a:noFill/>
        </p:spPr>
      </p:pic>
      <p:pic>
        <p:nvPicPr>
          <p:cNvPr id="6" name="Picture 3" descr="D:\ding34\presentation\signal\trace\3g_signal_b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0051" y="1828800"/>
            <a:ext cx="1389749" cy="3657600"/>
          </a:xfrm>
          <a:prstGeom prst="rect">
            <a:avLst/>
          </a:prstGeom>
          <a:noFill/>
        </p:spPr>
      </p:pic>
      <p:sp>
        <p:nvSpPr>
          <p:cNvPr id="8" name="Rounded Rectangular Callout 11"/>
          <p:cNvSpPr/>
          <p:nvPr/>
        </p:nvSpPr>
        <p:spPr>
          <a:xfrm>
            <a:off x="6172200" y="3048000"/>
            <a:ext cx="2819400" cy="1447800"/>
          </a:xfrm>
          <a:prstGeom prst="wedgeRoundRectCallout">
            <a:avLst>
              <a:gd name="adj1" fmla="val -54279"/>
              <a:gd name="adj2" fmla="val 221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43%</a:t>
            </a:r>
            <a:r>
              <a:rPr lang="en-US" sz="2000" dirty="0" smtClean="0">
                <a:solidFill>
                  <a:schemeClr val="tx1"/>
                </a:solidFill>
              </a:rPr>
              <a:t> of 3G data are transferred at poor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 Signal Strength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 descr="D:\ding34\presentation\signal\trace\wifi_over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225" y="1905000"/>
            <a:ext cx="4372761" cy="4027007"/>
          </a:xfrm>
          <a:prstGeom prst="rect">
            <a:avLst/>
          </a:prstGeom>
          <a:noFill/>
        </p:spPr>
      </p:pic>
      <p:pic>
        <p:nvPicPr>
          <p:cNvPr id="4099" name="Picture 3" descr="D:\ding34\presentation\signal\trace\wifi_signal_b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0888" y="1828800"/>
            <a:ext cx="1296119" cy="3649598"/>
          </a:xfrm>
          <a:prstGeom prst="rect">
            <a:avLst/>
          </a:prstGeom>
          <a:noFill/>
        </p:spPr>
      </p:pic>
      <p:pic>
        <p:nvPicPr>
          <p:cNvPr id="7" name="Picture 4" descr="D:\ding34\presentation\wifi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6270978" y="1548825"/>
            <a:ext cx="1295400" cy="1295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905045" y="1649850"/>
            <a:ext cx="1010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Full bar</a:t>
            </a:r>
          </a:p>
          <a:p>
            <a:r>
              <a:rPr lang="en-US" sz="1600" dirty="0" smtClean="0"/>
              <a:t>≥ -55dBm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620000" y="203706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46244" y="2451936"/>
            <a:ext cx="414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34667" y="2920425"/>
            <a:ext cx="1086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bar</a:t>
            </a:r>
          </a:p>
          <a:p>
            <a:r>
              <a:rPr lang="en-US" sz="1600" dirty="0" smtClean="0"/>
              <a:t>≤ -100dBm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918193" y="2722869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1" y="2248161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Poor signal</a:t>
            </a:r>
          </a:p>
          <a:p>
            <a:r>
              <a:rPr lang="en-US" sz="1600" dirty="0" smtClean="0"/>
              <a:t>≤ -80dBm</a:t>
            </a:r>
            <a:endParaRPr lang="en-US" sz="1600" dirty="0"/>
          </a:p>
        </p:txBody>
      </p:sp>
      <p:sp>
        <p:nvSpPr>
          <p:cNvPr id="14" name="Rounded Rectangular Callout 11"/>
          <p:cNvSpPr/>
          <p:nvPr/>
        </p:nvSpPr>
        <p:spPr>
          <a:xfrm>
            <a:off x="6248400" y="4343400"/>
            <a:ext cx="2743200" cy="1447800"/>
          </a:xfrm>
          <a:prstGeom prst="wedgeRoundRectCallout">
            <a:avLst>
              <a:gd name="adj1" fmla="val -55705"/>
              <a:gd name="adj2" fmla="val 221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On average users saw poor WiFi signal </a:t>
            </a:r>
            <a:r>
              <a:rPr lang="en-US" sz="2400" b="1" dirty="0" smtClean="0">
                <a:solidFill>
                  <a:srgbClr val="FF0000"/>
                </a:solidFill>
              </a:rPr>
              <a:t>23%</a:t>
            </a:r>
            <a:r>
              <a:rPr lang="en-US" sz="2000" dirty="0" smtClean="0">
                <a:solidFill>
                  <a:schemeClr val="tx1"/>
                </a:solidFill>
              </a:rPr>
              <a:t> of the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8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Transferred under WiFi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D:\ding34\presentation\signal\trace\wifi_data_screen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24" y="1929384"/>
            <a:ext cx="4369156" cy="4033067"/>
          </a:xfrm>
          <a:prstGeom prst="rect">
            <a:avLst/>
          </a:prstGeom>
          <a:noFill/>
        </p:spPr>
      </p:pic>
      <p:pic>
        <p:nvPicPr>
          <p:cNvPr id="1027" name="Picture 3" descr="D:\ding34\presentation\signal\trace\wifi_signal_b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3289" y="1828801"/>
            <a:ext cx="1298960" cy="3657600"/>
          </a:xfrm>
          <a:prstGeom prst="rect">
            <a:avLst/>
          </a:prstGeom>
          <a:noFill/>
        </p:spPr>
      </p:pic>
      <p:sp>
        <p:nvSpPr>
          <p:cNvPr id="9" name="Rounded Rectangular Callout 11"/>
          <p:cNvSpPr/>
          <p:nvPr/>
        </p:nvSpPr>
        <p:spPr>
          <a:xfrm>
            <a:off x="6172200" y="3048000"/>
            <a:ext cx="2819400" cy="1447800"/>
          </a:xfrm>
          <a:prstGeom prst="wedgeRoundRectCallout">
            <a:avLst>
              <a:gd name="adj1" fmla="val -54279"/>
              <a:gd name="adj2" fmla="val 221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21%</a:t>
            </a:r>
            <a:r>
              <a:rPr lang="en-US" sz="2000" dirty="0" smtClean="0">
                <a:solidFill>
                  <a:schemeClr val="tx1"/>
                </a:solidFill>
              </a:rPr>
              <a:t> of WiFi data are transferred at poor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0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Possible Reasons for Signal Strength Variations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 descr="D:\ding34\presentation\signal\trace\3g_go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1" y="1357223"/>
            <a:ext cx="3243525" cy="3163504"/>
          </a:xfrm>
          <a:prstGeom prst="rect">
            <a:avLst/>
          </a:prstGeom>
          <a:noFill/>
        </p:spPr>
      </p:pic>
      <p:pic>
        <p:nvPicPr>
          <p:cNvPr id="2053" name="Picture 5" descr="D:\ding34\presentation\signal\trace\circle_signal_b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805023"/>
            <a:ext cx="2133600" cy="1499286"/>
          </a:xfrm>
          <a:prstGeom prst="rect">
            <a:avLst/>
          </a:prstGeom>
          <a:noFill/>
        </p:spPr>
      </p:pic>
      <p:pic>
        <p:nvPicPr>
          <p:cNvPr id="2055" name="Picture 7" descr="D:\ding34\presentation\signal\trace\circle_freq_b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2805023"/>
            <a:ext cx="868986" cy="1524000"/>
          </a:xfrm>
          <a:prstGeom prst="rect">
            <a:avLst/>
          </a:prstGeom>
          <a:noFill/>
        </p:spPr>
      </p:pic>
      <p:sp>
        <p:nvSpPr>
          <p:cNvPr id="16" name="Rounded Rectangular Callout 11"/>
          <p:cNvSpPr/>
          <p:nvPr/>
        </p:nvSpPr>
        <p:spPr>
          <a:xfrm>
            <a:off x="4953000" y="1600200"/>
            <a:ext cx="3657600" cy="533400"/>
          </a:xfrm>
          <a:prstGeom prst="wedgeRoundRectCallout">
            <a:avLst>
              <a:gd name="adj1" fmla="val -49952"/>
              <a:gd name="adj2" fmla="val 28190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user with good 3G signal</a:t>
            </a:r>
            <a:endParaRPr lang="en-US" sz="2000" dirty="0"/>
          </a:p>
        </p:txBody>
      </p:sp>
      <p:sp>
        <p:nvSpPr>
          <p:cNvPr id="20" name="Freeform 19"/>
          <p:cNvSpPr/>
          <p:nvPr/>
        </p:nvSpPr>
        <p:spPr>
          <a:xfrm>
            <a:off x="3157268" y="1449238"/>
            <a:ext cx="1500996" cy="2665562"/>
          </a:xfrm>
          <a:custGeom>
            <a:avLst/>
            <a:gdLst>
              <a:gd name="connsiteX0" fmla="*/ 0 w 1500996"/>
              <a:gd name="connsiteY0" fmla="*/ 1155940 h 2665562"/>
              <a:gd name="connsiteX1" fmla="*/ 612475 w 1500996"/>
              <a:gd name="connsiteY1" fmla="*/ 0 h 2665562"/>
              <a:gd name="connsiteX2" fmla="*/ 1354347 w 1500996"/>
              <a:gd name="connsiteY2" fmla="*/ 664234 h 2665562"/>
              <a:gd name="connsiteX3" fmla="*/ 1500996 w 1500996"/>
              <a:gd name="connsiteY3" fmla="*/ 1492370 h 2665562"/>
              <a:gd name="connsiteX4" fmla="*/ 1268083 w 1500996"/>
              <a:gd name="connsiteY4" fmla="*/ 2303253 h 2665562"/>
              <a:gd name="connsiteX5" fmla="*/ 914400 w 1500996"/>
              <a:gd name="connsiteY5" fmla="*/ 2665562 h 2665562"/>
              <a:gd name="connsiteX6" fmla="*/ 112143 w 1500996"/>
              <a:gd name="connsiteY6" fmla="*/ 1768415 h 2665562"/>
              <a:gd name="connsiteX7" fmla="*/ 189781 w 1500996"/>
              <a:gd name="connsiteY7" fmla="*/ 1595887 h 2665562"/>
              <a:gd name="connsiteX8" fmla="*/ 163902 w 1500996"/>
              <a:gd name="connsiteY8" fmla="*/ 1345721 h 2665562"/>
              <a:gd name="connsiteX9" fmla="*/ 0 w 1500996"/>
              <a:gd name="connsiteY9" fmla="*/ 1155940 h 266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0996" h="2665562">
                <a:moveTo>
                  <a:pt x="0" y="1155940"/>
                </a:moveTo>
                <a:lnTo>
                  <a:pt x="612475" y="0"/>
                </a:lnTo>
                <a:lnTo>
                  <a:pt x="1354347" y="664234"/>
                </a:lnTo>
                <a:lnTo>
                  <a:pt x="1500996" y="1492370"/>
                </a:lnTo>
                <a:lnTo>
                  <a:pt x="1268083" y="2303253"/>
                </a:lnTo>
                <a:lnTo>
                  <a:pt x="914400" y="2665562"/>
                </a:lnTo>
                <a:lnTo>
                  <a:pt x="112143" y="1768415"/>
                </a:lnTo>
                <a:lnTo>
                  <a:pt x="189781" y="1595887"/>
                </a:lnTo>
                <a:lnTo>
                  <a:pt x="163902" y="1345721"/>
                </a:lnTo>
                <a:lnTo>
                  <a:pt x="0" y="115594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354347" y="1293963"/>
            <a:ext cx="2139351" cy="3278037"/>
          </a:xfrm>
          <a:custGeom>
            <a:avLst/>
            <a:gdLst>
              <a:gd name="connsiteX0" fmla="*/ 1673525 w 2139351"/>
              <a:gd name="connsiteY0" fmla="*/ 2078966 h 3278037"/>
              <a:gd name="connsiteX1" fmla="*/ 1777042 w 2139351"/>
              <a:gd name="connsiteY1" fmla="*/ 3278037 h 3278037"/>
              <a:gd name="connsiteX2" fmla="*/ 819510 w 2139351"/>
              <a:gd name="connsiteY2" fmla="*/ 3045124 h 3278037"/>
              <a:gd name="connsiteX3" fmla="*/ 232913 w 2139351"/>
              <a:gd name="connsiteY3" fmla="*/ 2458528 h 3278037"/>
              <a:gd name="connsiteX4" fmla="*/ 0 w 2139351"/>
              <a:gd name="connsiteY4" fmla="*/ 1613139 h 3278037"/>
              <a:gd name="connsiteX5" fmla="*/ 207034 w 2139351"/>
              <a:gd name="connsiteY5" fmla="*/ 776377 h 3278037"/>
              <a:gd name="connsiteX6" fmla="*/ 862642 w 2139351"/>
              <a:gd name="connsiteY6" fmla="*/ 181154 h 3278037"/>
              <a:gd name="connsiteX7" fmla="*/ 1673525 w 2139351"/>
              <a:gd name="connsiteY7" fmla="*/ 0 h 3278037"/>
              <a:gd name="connsiteX8" fmla="*/ 2139351 w 2139351"/>
              <a:gd name="connsiteY8" fmla="*/ 94890 h 3278037"/>
              <a:gd name="connsiteX9" fmla="*/ 1768415 w 2139351"/>
              <a:gd name="connsiteY9" fmla="*/ 1250830 h 3278037"/>
              <a:gd name="connsiteX10" fmla="*/ 1466491 w 2139351"/>
              <a:gd name="connsiteY10" fmla="*/ 1233577 h 3278037"/>
              <a:gd name="connsiteX11" fmla="*/ 1268083 w 2139351"/>
              <a:gd name="connsiteY11" fmla="*/ 1431985 h 3278037"/>
              <a:gd name="connsiteX12" fmla="*/ 1224951 w 2139351"/>
              <a:gd name="connsiteY12" fmla="*/ 1716656 h 3278037"/>
              <a:gd name="connsiteX13" fmla="*/ 1371600 w 2139351"/>
              <a:gd name="connsiteY13" fmla="*/ 1984075 h 3278037"/>
              <a:gd name="connsiteX14" fmla="*/ 1673525 w 2139351"/>
              <a:gd name="connsiteY14" fmla="*/ 2078966 h 327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39351" h="3278037">
                <a:moveTo>
                  <a:pt x="1673525" y="2078966"/>
                </a:moveTo>
                <a:lnTo>
                  <a:pt x="1777042" y="3278037"/>
                </a:lnTo>
                <a:lnTo>
                  <a:pt x="819510" y="3045124"/>
                </a:lnTo>
                <a:lnTo>
                  <a:pt x="232913" y="2458528"/>
                </a:lnTo>
                <a:lnTo>
                  <a:pt x="0" y="1613139"/>
                </a:lnTo>
                <a:lnTo>
                  <a:pt x="207034" y="776377"/>
                </a:lnTo>
                <a:lnTo>
                  <a:pt x="862642" y="181154"/>
                </a:lnTo>
                <a:lnTo>
                  <a:pt x="1673525" y="0"/>
                </a:lnTo>
                <a:lnTo>
                  <a:pt x="2139351" y="94890"/>
                </a:lnTo>
                <a:lnTo>
                  <a:pt x="1768415" y="1250830"/>
                </a:lnTo>
                <a:lnTo>
                  <a:pt x="1466491" y="1233577"/>
                </a:lnTo>
                <a:lnTo>
                  <a:pt x="1268083" y="1431985"/>
                </a:lnTo>
                <a:lnTo>
                  <a:pt x="1224951" y="1716656"/>
                </a:lnTo>
                <a:lnTo>
                  <a:pt x="1371600" y="1984075"/>
                </a:lnTo>
                <a:lnTo>
                  <a:pt x="1673525" y="207896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:\ding34\presentation\signal\trace\3g_good_locations -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947588"/>
            <a:ext cx="3510807" cy="1758012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0" y="4912549"/>
            <a:ext cx="1371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0" grpId="1" animBg="1"/>
      <p:bldP spid="22" grpId="0" animBg="1"/>
      <p:bldP spid="22" grpId="1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3" descr="D:\ding34\presentation\signal\trace\3g_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825" y="1932741"/>
            <a:ext cx="3105965" cy="3016798"/>
          </a:xfrm>
          <a:prstGeom prst="rect">
            <a:avLst/>
          </a:prstGeom>
          <a:noFill/>
        </p:spPr>
      </p:pic>
      <p:pic>
        <p:nvPicPr>
          <p:cNvPr id="6" name="Picture 4" descr="D:\ding34\presentation\signal\trace\3g_po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6294" y="1936230"/>
            <a:ext cx="3046520" cy="2987076"/>
          </a:xfrm>
          <a:prstGeom prst="rect">
            <a:avLst/>
          </a:prstGeom>
          <a:noFill/>
        </p:spPr>
      </p:pic>
      <p:sp>
        <p:nvSpPr>
          <p:cNvPr id="7" name="Rounded Rectangular Callout 11"/>
          <p:cNvSpPr/>
          <p:nvPr/>
        </p:nvSpPr>
        <p:spPr>
          <a:xfrm>
            <a:off x="914400" y="1371600"/>
            <a:ext cx="3352800" cy="533400"/>
          </a:xfrm>
          <a:prstGeom prst="wedgeRoundRectCallout">
            <a:avLst>
              <a:gd name="adj1" fmla="val -49953"/>
              <a:gd name="adj2" fmla="val 23272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user with medium 3G signal</a:t>
            </a:r>
            <a:endParaRPr lang="en-US" sz="2000" dirty="0"/>
          </a:p>
        </p:txBody>
      </p:sp>
      <p:sp>
        <p:nvSpPr>
          <p:cNvPr id="8" name="Rounded Rectangular Callout 11"/>
          <p:cNvSpPr/>
          <p:nvPr/>
        </p:nvSpPr>
        <p:spPr>
          <a:xfrm>
            <a:off x="4724400" y="1371600"/>
            <a:ext cx="3352800" cy="533400"/>
          </a:xfrm>
          <a:prstGeom prst="wedgeRoundRectCallout">
            <a:avLst>
              <a:gd name="adj1" fmla="val -49953"/>
              <a:gd name="adj2" fmla="val 23272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user with poor 3G signal</a:t>
            </a:r>
            <a:endParaRPr lang="en-US" sz="2000" dirty="0"/>
          </a:p>
        </p:txBody>
      </p:sp>
      <p:pic>
        <p:nvPicPr>
          <p:cNvPr id="3" name="Picture 2" descr="D:\ding34\presentation\signal\trace\3g_medium_locations -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9768" y="5138073"/>
            <a:ext cx="3110824" cy="1719927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1970128" y="5105400"/>
            <a:ext cx="838200" cy="1341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D:\ding34\presentation\signal\trace\3g_locations_bar -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5257800"/>
            <a:ext cx="343968" cy="1600200"/>
          </a:xfrm>
          <a:prstGeom prst="rect">
            <a:avLst/>
          </a:prstGeom>
          <a:noFill/>
        </p:spPr>
      </p:pic>
      <p:pic>
        <p:nvPicPr>
          <p:cNvPr id="10" name="Picture 4" descr="D:\ding34\presentation\signal\trace\3g_poor_location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5141407"/>
            <a:ext cx="3403159" cy="1716593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5420249" y="5149468"/>
            <a:ext cx="3810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200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Possible Reasons for Signal Strength Variations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Signal Strength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Users spend significant amount of time in poor signal strength</a:t>
            </a:r>
          </a:p>
          <a:p>
            <a:pPr lvl="1"/>
            <a:r>
              <a:rPr lang="en-US" dirty="0" smtClean="0"/>
              <a:t>47% of time in 3G</a:t>
            </a:r>
          </a:p>
          <a:p>
            <a:pPr lvl="1"/>
            <a:r>
              <a:rPr lang="en-US" dirty="0" smtClean="0"/>
              <a:t>23% of time in WiFi</a:t>
            </a:r>
          </a:p>
          <a:p>
            <a:endParaRPr lang="en-US" dirty="0" smtClean="0"/>
          </a:p>
          <a:p>
            <a:r>
              <a:rPr lang="en-US" dirty="0" smtClean="0"/>
              <a:t>A large fraction of data are transferred under poor signal strength</a:t>
            </a:r>
          </a:p>
          <a:p>
            <a:pPr lvl="1"/>
            <a:r>
              <a:rPr lang="en-US" dirty="0" smtClean="0"/>
              <a:t>43% of data in 3G</a:t>
            </a:r>
          </a:p>
          <a:p>
            <a:pPr lvl="1"/>
            <a:r>
              <a:rPr lang="en-US" dirty="0" smtClean="0"/>
              <a:t>21% of data in WiFi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7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Questions about the Impact of Signal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often are users experiencing poor signal?</a:t>
            </a:r>
          </a:p>
          <a:p>
            <a:endParaRPr lang="en-US" dirty="0" smtClean="0"/>
          </a:p>
          <a:p>
            <a:r>
              <a:rPr lang="en-US" dirty="0" smtClean="0"/>
              <a:t>How much is the impact on battery drain?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do we model the extra energy drain?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Picture 7" descr="D:\ding34\presentation\signal\Broken-batt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983" y="3417983"/>
            <a:ext cx="1447800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Smartphones Used in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8" name="Picture 4" descr="D:\ding34\presentation\signal\atrix4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057400"/>
            <a:ext cx="990600" cy="1753274"/>
          </a:xfrm>
          <a:prstGeom prst="rect">
            <a:avLst/>
          </a:prstGeom>
          <a:noFill/>
        </p:spPr>
      </p:pic>
      <p:pic>
        <p:nvPicPr>
          <p:cNvPr id="1029" name="Picture 5" descr="D:\ding34\presentation\signal\xperi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091267"/>
            <a:ext cx="1143000" cy="1697262"/>
          </a:xfrm>
          <a:prstGeom prst="rect">
            <a:avLst/>
          </a:prstGeom>
          <a:noFill/>
        </p:spPr>
      </p:pic>
      <p:pic>
        <p:nvPicPr>
          <p:cNvPr id="1030" name="Picture 6" descr="D:\ding34\presentation\signal\google-nexus-o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2133600"/>
            <a:ext cx="971550" cy="1619250"/>
          </a:xfrm>
          <a:prstGeom prst="rect">
            <a:avLst/>
          </a:prstGeom>
          <a:noFill/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59240" y="4114800"/>
          <a:ext cx="1981200" cy="121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812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HTC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Nexus One</a:t>
                      </a:r>
                      <a:endParaRPr lang="en-US" sz="1800" dirty="0"/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802.11b/g</a:t>
                      </a:r>
                      <a:endParaRPr lang="en-US" dirty="0"/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T-Mobile</a:t>
                      </a:r>
                      <a:r>
                        <a:rPr lang="en-US" baseline="0" dirty="0" smtClean="0"/>
                        <a:t> 3G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567660" y="4114800"/>
          <a:ext cx="1981200" cy="121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812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Motorola</a:t>
                      </a:r>
                      <a:r>
                        <a:rPr lang="en-US" sz="1800" baseline="0" dirty="0" smtClean="0"/>
                        <a:t> Atrix 4G</a:t>
                      </a:r>
                      <a:endParaRPr lang="en-US" sz="1800" dirty="0"/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802.11b/g</a:t>
                      </a:r>
                      <a:endParaRPr lang="en-US" dirty="0"/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AT&amp;T</a:t>
                      </a:r>
                      <a:r>
                        <a:rPr lang="en-US" baseline="0" dirty="0" smtClean="0"/>
                        <a:t> 3G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943600" y="4114800"/>
          <a:ext cx="1981200" cy="121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812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Sony Xperia S</a:t>
                      </a:r>
                      <a:endParaRPr lang="en-US" sz="1800" dirty="0"/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802.11b/g</a:t>
                      </a:r>
                      <a:endParaRPr lang="en-US" dirty="0"/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AT&amp;T 3G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Rounded Rectangular Callout 11"/>
          <p:cNvSpPr/>
          <p:nvPr/>
        </p:nvSpPr>
        <p:spPr>
          <a:xfrm>
            <a:off x="990600" y="5715000"/>
            <a:ext cx="4572000" cy="609600"/>
          </a:xfrm>
          <a:prstGeom prst="wedgeRoundRectCallout">
            <a:avLst>
              <a:gd name="adj1" fmla="val -25810"/>
              <a:gd name="adj2" fmla="val -6771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Results shown are for Nexus One phone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Networks Connect the World</a:t>
            </a:r>
            <a:endParaRPr lang="en-US" dirty="0"/>
          </a:p>
        </p:txBody>
      </p:sp>
      <p:pic>
        <p:nvPicPr>
          <p:cNvPr id="1029" name="Picture 5" descr="D:\ding34\presentation\signal\connect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362200"/>
            <a:ext cx="4038600" cy="3028950"/>
          </a:xfrm>
          <a:prstGeom prst="rect">
            <a:avLst/>
          </a:prstGeom>
          <a:noFill/>
        </p:spPr>
      </p:pic>
      <p:pic>
        <p:nvPicPr>
          <p:cNvPr id="1031" name="Picture 7" descr="D:\ding34\presentation\signal\facebook_mob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905000"/>
            <a:ext cx="1905000" cy="1428750"/>
          </a:xfrm>
          <a:prstGeom prst="rect">
            <a:avLst/>
          </a:prstGeom>
          <a:noFill/>
        </p:spPr>
      </p:pic>
      <p:pic>
        <p:nvPicPr>
          <p:cNvPr id="1032" name="Picture 8" descr="D:\ding34\presentation\signal\292493-fastest-mobile-networks-201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4191000"/>
            <a:ext cx="1676400" cy="1676400"/>
          </a:xfrm>
          <a:prstGeom prst="rect">
            <a:avLst/>
          </a:prstGeom>
          <a:noFill/>
        </p:spPr>
      </p:pic>
      <p:pic>
        <p:nvPicPr>
          <p:cNvPr id="1034" name="Picture 10" descr="D:\ding34\presentation\signal\wifi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1600200"/>
            <a:ext cx="1800424" cy="1524000"/>
          </a:xfrm>
          <a:prstGeom prst="rect">
            <a:avLst/>
          </a:prstGeom>
          <a:noFill/>
        </p:spPr>
      </p:pic>
      <p:pic>
        <p:nvPicPr>
          <p:cNvPr id="1039" name="Picture 15" descr="D:\ding34\presentation\signal\3g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3276600"/>
            <a:ext cx="1828800" cy="1828800"/>
          </a:xfrm>
          <a:prstGeom prst="rect">
            <a:avLst/>
          </a:prstGeom>
          <a:noFill/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 descr="D:\ding34\presentation\signal\4g-lt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5257800"/>
            <a:ext cx="2286000" cy="1343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 Experiment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ounded Rectangular Callout 11"/>
          <p:cNvSpPr/>
          <p:nvPr/>
        </p:nvSpPr>
        <p:spPr>
          <a:xfrm>
            <a:off x="381000" y="5715000"/>
            <a:ext cx="2833140" cy="762000"/>
          </a:xfrm>
          <a:prstGeom prst="wedgeRoundRectCallout">
            <a:avLst>
              <a:gd name="adj1" fmla="val -26888"/>
              <a:gd name="adj2" fmla="val -652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Laptop1: monitor mode, captures all MAC frames</a:t>
            </a:r>
            <a:endParaRPr lang="en-US" dirty="0"/>
          </a:p>
        </p:txBody>
      </p:sp>
      <p:sp>
        <p:nvSpPr>
          <p:cNvPr id="9" name="Rounded Rectangular Callout 11"/>
          <p:cNvSpPr/>
          <p:nvPr/>
        </p:nvSpPr>
        <p:spPr>
          <a:xfrm>
            <a:off x="2286000" y="4572000"/>
            <a:ext cx="2514600" cy="762000"/>
          </a:xfrm>
          <a:prstGeom prst="wedgeRoundRectCallout">
            <a:avLst>
              <a:gd name="adj1" fmla="val -34341"/>
              <a:gd name="adj2" fmla="val -6326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Phone: performs 100KB socket downloading</a:t>
            </a:r>
            <a:endParaRPr lang="en-US" dirty="0"/>
          </a:p>
        </p:txBody>
      </p:sp>
      <p:pic>
        <p:nvPicPr>
          <p:cNvPr id="4101" name="Picture 5" descr="D:\ding34\presentation\signal\netgear rou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622" y="3305568"/>
            <a:ext cx="1117218" cy="990600"/>
          </a:xfrm>
          <a:prstGeom prst="rect">
            <a:avLst/>
          </a:prstGeom>
          <a:noFill/>
        </p:spPr>
      </p:pic>
      <p:sp>
        <p:nvSpPr>
          <p:cNvPr id="14" name="Rounded Rectangular Callout 11"/>
          <p:cNvSpPr/>
          <p:nvPr/>
        </p:nvSpPr>
        <p:spPr>
          <a:xfrm>
            <a:off x="5943600" y="1371600"/>
            <a:ext cx="2971800" cy="685800"/>
          </a:xfrm>
          <a:prstGeom prst="wedgeRoundRectCallout">
            <a:avLst>
              <a:gd name="adj1" fmla="val 31261"/>
              <a:gd name="adj2" fmla="val 686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server: runs socket server, emulates RTT using </a:t>
            </a:r>
            <a:r>
              <a:rPr lang="en-US" dirty="0" err="1" smtClean="0"/>
              <a:t>tc</a:t>
            </a:r>
            <a:endParaRPr lang="en-US" dirty="0"/>
          </a:p>
        </p:txBody>
      </p:sp>
      <p:pic>
        <p:nvPicPr>
          <p:cNvPr id="4103" name="Picture 7" descr="D:\ding34\presentation\signal\dellXPS16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660" y="4066078"/>
            <a:ext cx="1732740" cy="1420322"/>
          </a:xfrm>
          <a:prstGeom prst="rect">
            <a:avLst/>
          </a:prstGeom>
          <a:noFill/>
        </p:spPr>
      </p:pic>
      <p:pic>
        <p:nvPicPr>
          <p:cNvPr id="17" name="Picture 2" descr="D:\ding34\presentation\signal\72164v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657600"/>
            <a:ext cx="1219200" cy="685074"/>
          </a:xfrm>
          <a:prstGeom prst="rect">
            <a:avLst/>
          </a:prstGeom>
          <a:noFill/>
        </p:spPr>
      </p:pic>
      <p:cxnSp>
        <p:nvCxnSpPr>
          <p:cNvPr id="19" name="Straight Arrow Connector 18"/>
          <p:cNvCxnSpPr/>
          <p:nvPr/>
        </p:nvCxnSpPr>
        <p:spPr>
          <a:xfrm flipV="1">
            <a:off x="3200400" y="3886200"/>
            <a:ext cx="2286000" cy="1524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1"/>
          <p:cNvSpPr/>
          <p:nvPr/>
        </p:nvSpPr>
        <p:spPr>
          <a:xfrm>
            <a:off x="1654792" y="2209800"/>
            <a:ext cx="2971800" cy="762000"/>
          </a:xfrm>
          <a:prstGeom prst="wedgeRoundRectCallout">
            <a:avLst>
              <a:gd name="adj1" fmla="val 27579"/>
              <a:gd name="adj2" fmla="val 6228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signal strength by adjusting the distance</a:t>
            </a:r>
            <a:endParaRPr lang="en-US" dirty="0"/>
          </a:p>
        </p:txBody>
      </p:sp>
      <p:pic>
        <p:nvPicPr>
          <p:cNvPr id="4104" name="Picture 8" descr="D:\ding34\presentation\signal\dell_vostr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4114800"/>
            <a:ext cx="1971883" cy="1357313"/>
          </a:xfrm>
          <a:prstGeom prst="rect">
            <a:avLst/>
          </a:prstGeom>
          <a:noFill/>
        </p:spPr>
      </p:pic>
      <p:pic>
        <p:nvPicPr>
          <p:cNvPr id="4106" name="Picture 10" descr="D:\ding34\presentation\signal\Medion Home Server - Cop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67535" y="2514600"/>
            <a:ext cx="1486525" cy="1676400"/>
          </a:xfrm>
          <a:prstGeom prst="rect">
            <a:avLst/>
          </a:prstGeom>
          <a:noFill/>
        </p:spPr>
      </p:pic>
      <p:sp>
        <p:nvSpPr>
          <p:cNvPr id="27" name="Freeform 26"/>
          <p:cNvSpPr/>
          <p:nvPr/>
        </p:nvSpPr>
        <p:spPr>
          <a:xfrm>
            <a:off x="6858000" y="3306580"/>
            <a:ext cx="1143000" cy="467193"/>
          </a:xfrm>
          <a:custGeom>
            <a:avLst/>
            <a:gdLst>
              <a:gd name="connsiteX0" fmla="*/ 1026826 w 1026826"/>
              <a:gd name="connsiteY0" fmla="*/ 109927 h 467193"/>
              <a:gd name="connsiteX1" fmla="*/ 262328 w 1026826"/>
              <a:gd name="connsiteY1" fmla="*/ 49967 h 467193"/>
              <a:gd name="connsiteX2" fmla="*/ 37475 w 1026826"/>
              <a:gd name="connsiteY2" fmla="*/ 409731 h 467193"/>
              <a:gd name="connsiteX3" fmla="*/ 37475 w 1026826"/>
              <a:gd name="connsiteY3" fmla="*/ 394740 h 467193"/>
              <a:gd name="connsiteX4" fmla="*/ 37475 w 1026826"/>
              <a:gd name="connsiteY4" fmla="*/ 409731 h 467193"/>
              <a:gd name="connsiteX5" fmla="*/ 22485 w 1026826"/>
              <a:gd name="connsiteY5" fmla="*/ 409731 h 467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6826" h="467193">
                <a:moveTo>
                  <a:pt x="1026826" y="109927"/>
                </a:moveTo>
                <a:cubicBezTo>
                  <a:pt x="727023" y="54963"/>
                  <a:pt x="427220" y="0"/>
                  <a:pt x="262328" y="49967"/>
                </a:cubicBezTo>
                <a:cubicBezTo>
                  <a:pt x="97436" y="99934"/>
                  <a:pt x="74950" y="352269"/>
                  <a:pt x="37475" y="409731"/>
                </a:cubicBezTo>
                <a:cubicBezTo>
                  <a:pt x="0" y="467193"/>
                  <a:pt x="37475" y="394740"/>
                  <a:pt x="37475" y="394740"/>
                </a:cubicBezTo>
                <a:cubicBezTo>
                  <a:pt x="37475" y="394740"/>
                  <a:pt x="39973" y="407233"/>
                  <a:pt x="37475" y="409731"/>
                </a:cubicBezTo>
                <a:cubicBezTo>
                  <a:pt x="34977" y="412230"/>
                  <a:pt x="28731" y="410980"/>
                  <a:pt x="22485" y="409731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ular Callout 11"/>
          <p:cNvSpPr/>
          <p:nvPr/>
        </p:nvSpPr>
        <p:spPr>
          <a:xfrm>
            <a:off x="6158460" y="5562600"/>
            <a:ext cx="2833140" cy="762000"/>
          </a:xfrm>
          <a:prstGeom prst="wedgeRoundRectCallout">
            <a:avLst>
              <a:gd name="adj1" fmla="val -26888"/>
              <a:gd name="adj2" fmla="val -652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Laptop2: monitor mode, captures all MAC frames</a:t>
            </a:r>
            <a:endParaRPr lang="en-US" dirty="0"/>
          </a:p>
        </p:txBody>
      </p:sp>
      <p:sp>
        <p:nvSpPr>
          <p:cNvPr id="29" name="Rounded Rectangular Callout 11"/>
          <p:cNvSpPr/>
          <p:nvPr/>
        </p:nvSpPr>
        <p:spPr>
          <a:xfrm>
            <a:off x="4708480" y="2362200"/>
            <a:ext cx="3048000" cy="762000"/>
          </a:xfrm>
          <a:prstGeom prst="wedgeRoundRectCallout">
            <a:avLst>
              <a:gd name="adj1" fmla="val 13808"/>
              <a:gd name="adj2" fmla="val 6425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Wireless router: connects to server with 100Mbps LAN</a:t>
            </a:r>
            <a:endParaRPr lang="en-US" dirty="0"/>
          </a:p>
        </p:txBody>
      </p:sp>
      <p:pic>
        <p:nvPicPr>
          <p:cNvPr id="1026" name="Picture 2" descr="C:\Users\Charllie\Desktop\for_slides\Untitl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46" y="2895600"/>
            <a:ext cx="1265254" cy="9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736979" y="3848669"/>
            <a:ext cx="1074239" cy="151468"/>
          </a:xfrm>
          <a:custGeom>
            <a:avLst/>
            <a:gdLst>
              <a:gd name="connsiteX0" fmla="*/ 0 w 1134026"/>
              <a:gd name="connsiteY0" fmla="*/ 0 h 137487"/>
              <a:gd name="connsiteX1" fmla="*/ 464024 w 1134026"/>
              <a:gd name="connsiteY1" fmla="*/ 122830 h 137487"/>
              <a:gd name="connsiteX2" fmla="*/ 1091821 w 1134026"/>
              <a:gd name="connsiteY2" fmla="*/ 136477 h 137487"/>
              <a:gd name="connsiteX3" fmla="*/ 1078173 w 1134026"/>
              <a:gd name="connsiteY3" fmla="*/ 136477 h 137487"/>
              <a:gd name="connsiteX4" fmla="*/ 1091821 w 1134026"/>
              <a:gd name="connsiteY4" fmla="*/ 136477 h 13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4026" h="137487">
                <a:moveTo>
                  <a:pt x="0" y="0"/>
                </a:moveTo>
                <a:cubicBezTo>
                  <a:pt x="141027" y="50042"/>
                  <a:pt x="282054" y="100084"/>
                  <a:pt x="464024" y="122830"/>
                </a:cubicBezTo>
                <a:cubicBezTo>
                  <a:pt x="645994" y="145576"/>
                  <a:pt x="989463" y="134203"/>
                  <a:pt x="1091821" y="136477"/>
                </a:cubicBezTo>
                <a:cubicBezTo>
                  <a:pt x="1194179" y="138751"/>
                  <a:pt x="1078173" y="136477"/>
                  <a:pt x="1078173" y="136477"/>
                </a:cubicBezTo>
                <a:lnTo>
                  <a:pt x="1091821" y="13647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900752" y="3794078"/>
            <a:ext cx="736979" cy="45719"/>
          </a:xfrm>
          <a:custGeom>
            <a:avLst/>
            <a:gdLst>
              <a:gd name="connsiteX0" fmla="*/ 0 w 736979"/>
              <a:gd name="connsiteY0" fmla="*/ 0 h 40943"/>
              <a:gd name="connsiteX1" fmla="*/ 477672 w 736979"/>
              <a:gd name="connsiteY1" fmla="*/ 27295 h 40943"/>
              <a:gd name="connsiteX2" fmla="*/ 736979 w 736979"/>
              <a:gd name="connsiteY2" fmla="*/ 40943 h 4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40943">
                <a:moveTo>
                  <a:pt x="0" y="0"/>
                </a:moveTo>
                <a:lnTo>
                  <a:pt x="477672" y="27295"/>
                </a:lnTo>
                <a:lnTo>
                  <a:pt x="736979" y="409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11"/>
          <p:cNvSpPr/>
          <p:nvPr/>
        </p:nvSpPr>
        <p:spPr>
          <a:xfrm>
            <a:off x="35826" y="2362200"/>
            <a:ext cx="1529118" cy="457200"/>
          </a:xfrm>
          <a:prstGeom prst="wedgeRoundRectCallout">
            <a:avLst>
              <a:gd name="adj1" fmla="val -18396"/>
              <a:gd name="adj2" fmla="val 5554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Powermeter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20" grpId="0" animBg="1"/>
      <p:bldP spid="28" grpId="0" animBg="1"/>
      <p:bldP spid="28" grpId="1" animBg="1"/>
      <p:bldP spid="29" grpId="0" animBg="1"/>
      <p:bldP spid="29" grpId="1" animBg="1"/>
      <p:bldP spid="21" grpId="0" animBg="1"/>
      <p:bldP spid="2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 Experiment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2" descr="D:\ding34\presentation\signal\wifi_result\flow_time_energ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943600" cy="4230807"/>
          </a:xfrm>
          <a:prstGeom prst="rect">
            <a:avLst/>
          </a:prstGeom>
          <a:noFill/>
        </p:spPr>
      </p:pic>
      <p:sp>
        <p:nvSpPr>
          <p:cNvPr id="6" name="Rounded Rectangular Callout 11"/>
          <p:cNvSpPr/>
          <p:nvPr/>
        </p:nvSpPr>
        <p:spPr>
          <a:xfrm>
            <a:off x="2819400" y="5791200"/>
            <a:ext cx="3657600" cy="762000"/>
          </a:xfrm>
          <a:prstGeom prst="wedgeRoundRectCallout">
            <a:avLst>
              <a:gd name="adj1" fmla="val -49952"/>
              <a:gd name="adj2" fmla="val 28190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time and energy for 100KB download with 30ms server RTT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4572000"/>
            <a:ext cx="1600200" cy="874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626430" y="1527349"/>
            <a:ext cx="1678075" cy="3928906"/>
          </a:xfrm>
          <a:custGeom>
            <a:avLst/>
            <a:gdLst>
              <a:gd name="connsiteX0" fmla="*/ 0 w 1678075"/>
              <a:gd name="connsiteY0" fmla="*/ 3918858 h 3928906"/>
              <a:gd name="connsiteX1" fmla="*/ 0 w 1678075"/>
              <a:gd name="connsiteY1" fmla="*/ 2803491 h 3928906"/>
              <a:gd name="connsiteX2" fmla="*/ 663192 w 1678075"/>
              <a:gd name="connsiteY2" fmla="*/ 1989574 h 3928906"/>
              <a:gd name="connsiteX3" fmla="*/ 1165609 w 1678075"/>
              <a:gd name="connsiteY3" fmla="*/ 0 h 3928906"/>
              <a:gd name="connsiteX4" fmla="*/ 1678075 w 1678075"/>
              <a:gd name="connsiteY4" fmla="*/ 10049 h 3928906"/>
              <a:gd name="connsiteX5" fmla="*/ 1668027 w 1678075"/>
              <a:gd name="connsiteY5" fmla="*/ 3928906 h 3928906"/>
              <a:gd name="connsiteX6" fmla="*/ 0 w 1678075"/>
              <a:gd name="connsiteY6" fmla="*/ 3918858 h 39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8075" h="3928906">
                <a:moveTo>
                  <a:pt x="0" y="3918858"/>
                </a:moveTo>
                <a:lnTo>
                  <a:pt x="0" y="2803491"/>
                </a:lnTo>
                <a:lnTo>
                  <a:pt x="663192" y="1989574"/>
                </a:lnTo>
                <a:lnTo>
                  <a:pt x="1165609" y="0"/>
                </a:lnTo>
                <a:lnTo>
                  <a:pt x="1678075" y="10049"/>
                </a:lnTo>
                <a:cubicBezTo>
                  <a:pt x="1674726" y="1316335"/>
                  <a:pt x="1671376" y="2622620"/>
                  <a:pt x="1668027" y="3928906"/>
                </a:cubicBezTo>
                <a:lnTo>
                  <a:pt x="0" y="391885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11"/>
          <p:cNvSpPr/>
          <p:nvPr/>
        </p:nvSpPr>
        <p:spPr>
          <a:xfrm>
            <a:off x="6400800" y="1371600"/>
            <a:ext cx="2596664" cy="990600"/>
          </a:xfrm>
          <a:prstGeom prst="wedgeRoundRectCallout">
            <a:avLst>
              <a:gd name="adj1" fmla="val -54021"/>
              <a:gd name="adj2" fmla="val 2278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-90dBm: </a:t>
            </a:r>
            <a:r>
              <a:rPr lang="en-US" dirty="0" smtClean="0">
                <a:solidFill>
                  <a:srgbClr val="FF0000"/>
                </a:solidFill>
              </a:rPr>
              <a:t>13x</a:t>
            </a:r>
            <a:r>
              <a:rPr lang="en-US" dirty="0" smtClean="0"/>
              <a:t> longer flow time, </a:t>
            </a:r>
            <a:r>
              <a:rPr lang="en-US" dirty="0" smtClean="0">
                <a:solidFill>
                  <a:srgbClr val="FF0000"/>
                </a:solidFill>
              </a:rPr>
              <a:t>8x</a:t>
            </a:r>
            <a:r>
              <a:rPr lang="en-US" dirty="0" smtClean="0"/>
              <a:t> more energy, compared to -50dBm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WiFi Energy Breakdown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ounded Rectangular Callout 11"/>
          <p:cNvSpPr/>
          <p:nvPr/>
        </p:nvSpPr>
        <p:spPr>
          <a:xfrm>
            <a:off x="152400" y="1447800"/>
            <a:ext cx="3048000" cy="381000"/>
          </a:xfrm>
          <a:prstGeom prst="wedgeRoundRectCallout">
            <a:avLst>
              <a:gd name="adj1" fmla="val -49952"/>
              <a:gd name="adj2" fmla="val 28190"/>
              <a:gd name="adj3" fmla="val 16667"/>
            </a:avLst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Power profile from powermeter</a:t>
            </a:r>
            <a:endParaRPr lang="en-US" sz="1600" dirty="0"/>
          </a:p>
        </p:txBody>
      </p:sp>
      <p:pic>
        <p:nvPicPr>
          <p:cNvPr id="2052" name="Picture 4" descr="D:\ding34\presentation\signal\Screenshot-recv100_rtt30_80db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4152" y="4860264"/>
            <a:ext cx="2194560" cy="1576734"/>
          </a:xfrm>
          <a:prstGeom prst="rect">
            <a:avLst/>
          </a:prstGeom>
          <a:noFill/>
        </p:spPr>
      </p:pic>
      <p:sp>
        <p:nvSpPr>
          <p:cNvPr id="12" name="Rounded Rectangular Callout 11"/>
          <p:cNvSpPr/>
          <p:nvPr/>
        </p:nvSpPr>
        <p:spPr>
          <a:xfrm>
            <a:off x="152400" y="4191000"/>
            <a:ext cx="3048000" cy="381000"/>
          </a:xfrm>
          <a:prstGeom prst="wedgeRoundRectCallout">
            <a:avLst>
              <a:gd name="adj1" fmla="val -49952"/>
              <a:gd name="adj2" fmla="val 28190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Packet traces from laptops</a:t>
            </a:r>
            <a:endParaRPr lang="en-US" sz="1600" dirty="0"/>
          </a:p>
        </p:txBody>
      </p:sp>
      <p:pic>
        <p:nvPicPr>
          <p:cNvPr id="2053" name="Picture 5" descr="D:\ding34\presentation\signal\power_snap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2068828"/>
            <a:ext cx="2194560" cy="1549513"/>
          </a:xfrm>
          <a:prstGeom prst="rect">
            <a:avLst/>
          </a:prstGeom>
          <a:noFill/>
        </p:spPr>
      </p:pic>
      <p:pic>
        <p:nvPicPr>
          <p:cNvPr id="6146" name="Picture 2" descr="D:\ding34\presentation\signal\wifi_breakdown_snapsho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1487269"/>
            <a:ext cx="4953000" cy="208438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495800" y="35446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Times New Roman" pitchFamily="18" charset="0"/>
              </a:rPr>
              <a:t>A snapshot of synchronized power profile and packet trace</a:t>
            </a:r>
            <a:endParaRPr lang="en-US" dirty="0"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53000" y="1323201"/>
            <a:ext cx="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12470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send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125866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</a:t>
            </a:r>
            <a:r>
              <a:rPr lang="en-US" dirty="0" err="1" smtClean="0"/>
              <a:t>recv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24936" y="1334869"/>
            <a:ext cx="0" cy="228600"/>
          </a:xfrm>
          <a:prstGeom prst="straightConnector1">
            <a:avLst/>
          </a:prstGeom>
          <a:ln w="190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ding34\presentation\signal\breakdown_example - Copy (2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4495800"/>
            <a:ext cx="305040" cy="2057400"/>
          </a:xfrm>
          <a:prstGeom prst="rect">
            <a:avLst/>
          </a:prstGeom>
          <a:noFill/>
        </p:spPr>
      </p:pic>
      <p:sp>
        <p:nvSpPr>
          <p:cNvPr id="21" name="Right Arrow 20"/>
          <p:cNvSpPr/>
          <p:nvPr/>
        </p:nvSpPr>
        <p:spPr>
          <a:xfrm>
            <a:off x="5029292" y="5410200"/>
            <a:ext cx="30480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123388" y="5410200"/>
            <a:ext cx="30480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D:\ding34\presentation\signal\breakdown_example - Copy (4)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5539" y="4517365"/>
            <a:ext cx="1377461" cy="1143000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86" y="4495800"/>
            <a:ext cx="279280" cy="203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95800"/>
            <a:ext cx="29042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 descr="C:\Users\Charllie\Desktop\for_slides\Untitle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1" y="2133600"/>
            <a:ext cx="1265254" cy="9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D:\ding34\presentation\signal\dellXPS1647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793" y="4876800"/>
            <a:ext cx="1301456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0" grpId="0"/>
      <p:bldP spid="15" grpId="0"/>
      <p:bldP spid="17" grpId="0"/>
      <p:bldP spid="21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 Energy Breakdown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5" name="Picture 3" descr="D:\ding34\presentation\signal\wifi_result\energy_break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105400" cy="4597102"/>
          </a:xfrm>
          <a:prstGeom prst="rect">
            <a:avLst/>
          </a:prstGeom>
          <a:noFill/>
        </p:spPr>
      </p:pic>
      <p:sp>
        <p:nvSpPr>
          <p:cNvPr id="13" name="Rounded Rectangular Callout 11"/>
          <p:cNvSpPr/>
          <p:nvPr/>
        </p:nvSpPr>
        <p:spPr>
          <a:xfrm>
            <a:off x="3048000" y="5943600"/>
            <a:ext cx="3352800" cy="533400"/>
          </a:xfrm>
          <a:prstGeom prst="wedgeRoundRectCallout">
            <a:avLst>
              <a:gd name="adj1" fmla="val -49952"/>
              <a:gd name="adj2" fmla="val 28190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breakdown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69995" y="2819400"/>
            <a:ext cx="533400" cy="220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01085" y="1491726"/>
            <a:ext cx="1524000" cy="455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99486" y="24384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75296" y="47244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02592" y="2446360"/>
            <a:ext cx="1524000" cy="52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 Energy Breakdown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098" name="Picture 2" descr="D:\ding34\presentation\signal\wifi_result\data_r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48" y="1561034"/>
            <a:ext cx="3658072" cy="3364992"/>
          </a:xfrm>
          <a:prstGeom prst="rect">
            <a:avLst/>
          </a:prstGeom>
          <a:noFill/>
        </p:spPr>
      </p:pic>
      <p:pic>
        <p:nvPicPr>
          <p:cNvPr id="4099" name="Picture 3" descr="D:\ding34\presentation\signal\wifi_result\retran_r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2705" y="1524000"/>
            <a:ext cx="3791342" cy="3419856"/>
          </a:xfrm>
          <a:prstGeom prst="rect">
            <a:avLst/>
          </a:prstGeom>
          <a:noFill/>
        </p:spPr>
      </p:pic>
      <p:sp>
        <p:nvSpPr>
          <p:cNvPr id="10" name="Rounded Rectangular Callout 11"/>
          <p:cNvSpPr/>
          <p:nvPr/>
        </p:nvSpPr>
        <p:spPr>
          <a:xfrm>
            <a:off x="5257800" y="5072330"/>
            <a:ext cx="3352800" cy="533400"/>
          </a:xfrm>
          <a:prstGeom prst="wedgeRoundRectCallout">
            <a:avLst>
              <a:gd name="adj1" fmla="val -49952"/>
              <a:gd name="adj2" fmla="val 28190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Retransmission rate</a:t>
            </a:r>
            <a:endParaRPr lang="en-US" dirty="0"/>
          </a:p>
        </p:txBody>
      </p:sp>
      <p:sp>
        <p:nvSpPr>
          <p:cNvPr id="11" name="Rounded Rectangular Callout 11"/>
          <p:cNvSpPr/>
          <p:nvPr/>
        </p:nvSpPr>
        <p:spPr>
          <a:xfrm>
            <a:off x="914400" y="5072330"/>
            <a:ext cx="3352800" cy="533400"/>
          </a:xfrm>
          <a:prstGeom prst="wedgeRoundRectCallout">
            <a:avLst>
              <a:gd name="adj1" fmla="val -49952"/>
              <a:gd name="adj2" fmla="val 28190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rate</a:t>
            </a:r>
            <a:endParaRPr lang="en-US" dirty="0"/>
          </a:p>
        </p:txBody>
      </p:sp>
      <p:sp>
        <p:nvSpPr>
          <p:cNvPr id="8" name="Rounded Rectangular Callout 11"/>
          <p:cNvSpPr/>
          <p:nvPr/>
        </p:nvSpPr>
        <p:spPr>
          <a:xfrm>
            <a:off x="914401" y="5758130"/>
            <a:ext cx="3352799" cy="609600"/>
          </a:xfrm>
          <a:prstGeom prst="wedgeRoundRectCallout">
            <a:avLst>
              <a:gd name="adj1" fmla="val -24730"/>
              <a:gd name="adj2" fmla="val -5847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Leads to higher Rx energy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494108" y="1651290"/>
            <a:ext cx="544492" cy="3047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98708" y="2100530"/>
            <a:ext cx="911844" cy="574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96152" y="3014930"/>
            <a:ext cx="914400" cy="179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1604" y="1643330"/>
            <a:ext cx="198748" cy="3047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1"/>
          <p:cNvSpPr/>
          <p:nvPr/>
        </p:nvSpPr>
        <p:spPr>
          <a:xfrm>
            <a:off x="4800600" y="5771778"/>
            <a:ext cx="4114800" cy="609600"/>
          </a:xfrm>
          <a:prstGeom prst="wedgeRoundRectCallout">
            <a:avLst>
              <a:gd name="adj1" fmla="val -24730"/>
              <a:gd name="adj2" fmla="val -5847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Leads to higher </a:t>
            </a:r>
            <a:r>
              <a:rPr lang="en-US" sz="2000" dirty="0" err="1" smtClean="0"/>
              <a:t>reRx</a:t>
            </a:r>
            <a:r>
              <a:rPr lang="en-US" sz="2000" dirty="0" smtClean="0"/>
              <a:t>  and idle energy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176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 Experiment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2" descr="D:\ding34\presentation\signal\72164v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657600"/>
            <a:ext cx="1219200" cy="685074"/>
          </a:xfrm>
          <a:prstGeom prst="rect">
            <a:avLst/>
          </a:prstGeom>
          <a:noFill/>
        </p:spPr>
      </p:pic>
      <p:pic>
        <p:nvPicPr>
          <p:cNvPr id="6" name="Picture 10" descr="D:\ding34\presentation\signal\Medion Home Server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7535" y="2514600"/>
            <a:ext cx="1486525" cy="1676400"/>
          </a:xfrm>
          <a:prstGeom prst="rect">
            <a:avLst/>
          </a:prstGeom>
          <a:noFill/>
        </p:spPr>
      </p:pic>
      <p:sp>
        <p:nvSpPr>
          <p:cNvPr id="8" name="Rounded Rectangular Callout 11"/>
          <p:cNvSpPr/>
          <p:nvPr/>
        </p:nvSpPr>
        <p:spPr>
          <a:xfrm>
            <a:off x="4267200" y="1295400"/>
            <a:ext cx="4648200" cy="762000"/>
          </a:xfrm>
          <a:prstGeom prst="wedgeRoundRectCallout">
            <a:avLst>
              <a:gd name="adj1" fmla="val 31261"/>
              <a:gd name="adj2" fmla="val 686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server: runs socket server, emulates RTT using </a:t>
            </a:r>
            <a:r>
              <a:rPr lang="en-US" dirty="0" err="1" smtClean="0"/>
              <a:t>tc</a:t>
            </a:r>
            <a:r>
              <a:rPr lang="en-US" dirty="0" smtClean="0"/>
              <a:t>, run TCPDump to capture packets</a:t>
            </a:r>
            <a:endParaRPr lang="en-US" dirty="0"/>
          </a:p>
        </p:txBody>
      </p:sp>
      <p:sp>
        <p:nvSpPr>
          <p:cNvPr id="11" name="Rounded Rectangular Callout 11"/>
          <p:cNvSpPr/>
          <p:nvPr/>
        </p:nvSpPr>
        <p:spPr>
          <a:xfrm>
            <a:off x="1143000" y="4572000"/>
            <a:ext cx="4495800" cy="838200"/>
          </a:xfrm>
          <a:prstGeom prst="wedgeRoundRectCallout">
            <a:avLst>
              <a:gd name="adj1" fmla="val -24730"/>
              <a:gd name="adj2" fmla="val -5847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Phone: performs 100KB socket downloading, run TCPDump to capture packets</a:t>
            </a:r>
            <a:endParaRPr lang="en-US" dirty="0"/>
          </a:p>
        </p:txBody>
      </p:sp>
      <p:pic>
        <p:nvPicPr>
          <p:cNvPr id="9" name="Picture 2" descr="C:\Users\Charllie\Desktop\for_slides\Untitl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46" y="2895600"/>
            <a:ext cx="1265254" cy="9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736979" y="3848669"/>
            <a:ext cx="1074239" cy="151468"/>
          </a:xfrm>
          <a:custGeom>
            <a:avLst/>
            <a:gdLst>
              <a:gd name="connsiteX0" fmla="*/ 0 w 1134026"/>
              <a:gd name="connsiteY0" fmla="*/ 0 h 137487"/>
              <a:gd name="connsiteX1" fmla="*/ 464024 w 1134026"/>
              <a:gd name="connsiteY1" fmla="*/ 122830 h 137487"/>
              <a:gd name="connsiteX2" fmla="*/ 1091821 w 1134026"/>
              <a:gd name="connsiteY2" fmla="*/ 136477 h 137487"/>
              <a:gd name="connsiteX3" fmla="*/ 1078173 w 1134026"/>
              <a:gd name="connsiteY3" fmla="*/ 136477 h 137487"/>
              <a:gd name="connsiteX4" fmla="*/ 1091821 w 1134026"/>
              <a:gd name="connsiteY4" fmla="*/ 136477 h 13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4026" h="137487">
                <a:moveTo>
                  <a:pt x="0" y="0"/>
                </a:moveTo>
                <a:cubicBezTo>
                  <a:pt x="141027" y="50042"/>
                  <a:pt x="282054" y="100084"/>
                  <a:pt x="464024" y="122830"/>
                </a:cubicBezTo>
                <a:cubicBezTo>
                  <a:pt x="645994" y="145576"/>
                  <a:pt x="989463" y="134203"/>
                  <a:pt x="1091821" y="136477"/>
                </a:cubicBezTo>
                <a:cubicBezTo>
                  <a:pt x="1194179" y="138751"/>
                  <a:pt x="1078173" y="136477"/>
                  <a:pt x="1078173" y="136477"/>
                </a:cubicBezTo>
                <a:lnTo>
                  <a:pt x="1091821" y="13647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00752" y="3794078"/>
            <a:ext cx="736979" cy="45719"/>
          </a:xfrm>
          <a:custGeom>
            <a:avLst/>
            <a:gdLst>
              <a:gd name="connsiteX0" fmla="*/ 0 w 736979"/>
              <a:gd name="connsiteY0" fmla="*/ 0 h 40943"/>
              <a:gd name="connsiteX1" fmla="*/ 477672 w 736979"/>
              <a:gd name="connsiteY1" fmla="*/ 27295 h 40943"/>
              <a:gd name="connsiteX2" fmla="*/ 736979 w 736979"/>
              <a:gd name="connsiteY2" fmla="*/ 40943 h 4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40943">
                <a:moveTo>
                  <a:pt x="0" y="0"/>
                </a:moveTo>
                <a:lnTo>
                  <a:pt x="477672" y="27295"/>
                </a:lnTo>
                <a:lnTo>
                  <a:pt x="736979" y="409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1676400" y="2362200"/>
            <a:ext cx="3352800" cy="762000"/>
          </a:xfrm>
          <a:prstGeom prst="wedgeRoundRectCallout">
            <a:avLst>
              <a:gd name="adj1" fmla="val -27476"/>
              <a:gd name="adj2" fmla="val 6492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signal strength by changing location of the phone</a:t>
            </a:r>
            <a:endParaRPr lang="en-US" dirty="0"/>
          </a:p>
        </p:txBody>
      </p:sp>
      <p:sp>
        <p:nvSpPr>
          <p:cNvPr id="15" name="Rounded Rectangular Callout 11"/>
          <p:cNvSpPr/>
          <p:nvPr/>
        </p:nvSpPr>
        <p:spPr>
          <a:xfrm>
            <a:off x="63122" y="2362200"/>
            <a:ext cx="1529118" cy="457200"/>
          </a:xfrm>
          <a:prstGeom prst="wedgeRoundRectCallout">
            <a:avLst>
              <a:gd name="adj1" fmla="val -15719"/>
              <a:gd name="adj2" fmla="val 5852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Powermeter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4" grpId="0" animBg="1"/>
      <p:bldP spid="15" grpId="0" animBg="1"/>
      <p:bldP spid="1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 Experiment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 descr="D:\ding34\presentation\signal\3g_result\flow_time_energ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371600"/>
            <a:ext cx="4572000" cy="4163910"/>
          </a:xfrm>
          <a:prstGeom prst="rect">
            <a:avLst/>
          </a:prstGeom>
          <a:noFill/>
        </p:spPr>
      </p:pic>
      <p:sp>
        <p:nvSpPr>
          <p:cNvPr id="6" name="Rounded Rectangular Callout 11"/>
          <p:cNvSpPr/>
          <p:nvPr/>
        </p:nvSpPr>
        <p:spPr>
          <a:xfrm>
            <a:off x="2895600" y="5638800"/>
            <a:ext cx="3657600" cy="762000"/>
          </a:xfrm>
          <a:prstGeom prst="wedgeRoundRectCallout">
            <a:avLst>
              <a:gd name="adj1" fmla="val -49952"/>
              <a:gd name="adj2" fmla="val 28190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time and energy for 100KB download with 30ms server RTT</a:t>
            </a:r>
            <a:endParaRPr lang="en-US" dirty="0"/>
          </a:p>
        </p:txBody>
      </p:sp>
      <p:sp>
        <p:nvSpPr>
          <p:cNvPr id="7" name="Rounded Rectangular Callout 11"/>
          <p:cNvSpPr/>
          <p:nvPr/>
        </p:nvSpPr>
        <p:spPr>
          <a:xfrm>
            <a:off x="5867400" y="1748118"/>
            <a:ext cx="2971800" cy="690282"/>
          </a:xfrm>
          <a:prstGeom prst="wedgeRoundRectCallout">
            <a:avLst>
              <a:gd name="adj1" fmla="val -54021"/>
              <a:gd name="adj2" fmla="val 5078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-105dBm: </a:t>
            </a:r>
            <a:r>
              <a:rPr lang="en-US" dirty="0" smtClean="0">
                <a:solidFill>
                  <a:srgbClr val="FF0000"/>
                </a:solidFill>
              </a:rPr>
              <a:t>52%</a:t>
            </a:r>
            <a:r>
              <a:rPr lang="en-US" dirty="0" smtClean="0"/>
              <a:t> more energy, compared to -85dBm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4380932" y="2088107"/>
            <a:ext cx="1310185" cy="3152633"/>
          </a:xfrm>
          <a:custGeom>
            <a:avLst/>
            <a:gdLst>
              <a:gd name="connsiteX0" fmla="*/ 0 w 1310185"/>
              <a:gd name="connsiteY0" fmla="*/ 545911 h 3152633"/>
              <a:gd name="connsiteX1" fmla="*/ 13648 w 1310185"/>
              <a:gd name="connsiteY1" fmla="*/ 3138986 h 3152633"/>
              <a:gd name="connsiteX2" fmla="*/ 1310185 w 1310185"/>
              <a:gd name="connsiteY2" fmla="*/ 3152633 h 3152633"/>
              <a:gd name="connsiteX3" fmla="*/ 1310185 w 1310185"/>
              <a:gd name="connsiteY3" fmla="*/ 0 h 3152633"/>
              <a:gd name="connsiteX4" fmla="*/ 0 w 1310185"/>
              <a:gd name="connsiteY4" fmla="*/ 545911 h 315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185" h="3152633">
                <a:moveTo>
                  <a:pt x="0" y="545911"/>
                </a:moveTo>
                <a:cubicBezTo>
                  <a:pt x="4549" y="1410269"/>
                  <a:pt x="9099" y="2274628"/>
                  <a:pt x="13648" y="3138986"/>
                </a:cubicBezTo>
                <a:lnTo>
                  <a:pt x="1310185" y="3152633"/>
                </a:lnTo>
                <a:lnTo>
                  <a:pt x="1310185" y="0"/>
                </a:lnTo>
                <a:lnTo>
                  <a:pt x="0" y="54591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3G Energy Breakdown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2" descr="D:\ding34\presentation\signal\breakdown_example - Copy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515494"/>
            <a:ext cx="632274" cy="2667000"/>
          </a:xfrm>
          <a:prstGeom prst="rect">
            <a:avLst/>
          </a:prstGeom>
          <a:noFill/>
        </p:spPr>
      </p:pic>
      <p:pic>
        <p:nvPicPr>
          <p:cNvPr id="5121" name="Picture 1" descr="C:\Users\ning34\AppData\Roaming\Tencent\Users\278581666\QQ\WinTemp\RichOle\I]QUJ73)7E7[@6[@C%IR~P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6857" y="2515495"/>
            <a:ext cx="640175" cy="2667000"/>
          </a:xfrm>
          <a:prstGeom prst="rect">
            <a:avLst/>
          </a:prstGeom>
          <a:noFill/>
        </p:spPr>
      </p:pic>
      <p:sp>
        <p:nvSpPr>
          <p:cNvPr id="9" name="Right Arrow 8"/>
          <p:cNvSpPr/>
          <p:nvPr/>
        </p:nvSpPr>
        <p:spPr>
          <a:xfrm>
            <a:off x="5997374" y="3619124"/>
            <a:ext cx="30480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AutoShape 2" descr="C:\Users\ning34\AppData\Roaming\Tencent\Users\278581666\QQ\WinTemp\RichOle\XXAOY`$XX`5`6)V1}X$JE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AutoShape 3" descr="C:\Users\ning34\AppData\Roaming\Tencent\Users\278581666\QQ\WinTemp\RichOle\XXAOY`$XX`5`6)V1}X$JE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C:\Users\ning34\AppData\Roaming\Tencent\Users\278581666\QQ\WinTemp\RichOle\XXAOY`$XX`5`6)V1}X$JE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D:\ding34\presentation\signal\wifi_result\3g_breakdown_b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3524" y="2199665"/>
            <a:ext cx="1325524" cy="119641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1" y="2199665"/>
            <a:ext cx="3112106" cy="271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ounded Rectangular Callout 11"/>
          <p:cNvSpPr/>
          <p:nvPr/>
        </p:nvSpPr>
        <p:spPr>
          <a:xfrm>
            <a:off x="762000" y="5106294"/>
            <a:ext cx="3048000" cy="533400"/>
          </a:xfrm>
          <a:prstGeom prst="wedgeRoundRectCallout">
            <a:avLst>
              <a:gd name="adj1" fmla="val -49952"/>
              <a:gd name="adj2" fmla="val 28190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T-Mobile 3G state machine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 Energy Breakdown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47800"/>
            <a:ext cx="461211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ular Callout 11"/>
          <p:cNvSpPr/>
          <p:nvPr/>
        </p:nvSpPr>
        <p:spPr>
          <a:xfrm>
            <a:off x="2971800" y="5715000"/>
            <a:ext cx="3657600" cy="533400"/>
          </a:xfrm>
          <a:prstGeom prst="wedgeRoundRectCallout">
            <a:avLst>
              <a:gd name="adj1" fmla="val -49952"/>
              <a:gd name="adj2" fmla="val 28190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breakdown</a:t>
            </a:r>
            <a:endParaRPr lang="en-US" dirty="0"/>
          </a:p>
        </p:txBody>
      </p:sp>
      <p:sp>
        <p:nvSpPr>
          <p:cNvPr id="6" name="Rounded Rectangular Callout 11"/>
          <p:cNvSpPr/>
          <p:nvPr/>
        </p:nvSpPr>
        <p:spPr>
          <a:xfrm>
            <a:off x="6248400" y="2209800"/>
            <a:ext cx="2596664" cy="1447800"/>
          </a:xfrm>
          <a:prstGeom prst="wedgeRoundRectCallout">
            <a:avLst>
              <a:gd name="adj1" fmla="val -54021"/>
              <a:gd name="adj2" fmla="val 2278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-105dBm: </a:t>
            </a:r>
            <a:r>
              <a:rPr lang="en-US" dirty="0" smtClean="0">
                <a:solidFill>
                  <a:srgbClr val="FF0000"/>
                </a:solidFill>
              </a:rPr>
              <a:t>184% </a:t>
            </a:r>
            <a:r>
              <a:rPr lang="en-US" dirty="0" smtClean="0">
                <a:solidFill>
                  <a:schemeClr val="tx1"/>
                </a:solidFill>
              </a:rPr>
              <a:t>more energy on Transfer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76%</a:t>
            </a:r>
            <a:r>
              <a:rPr lang="en-US" dirty="0" smtClean="0"/>
              <a:t> more energy on Tail1, compared to -85dBm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6088" y="2155208"/>
            <a:ext cx="1061112" cy="17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2583976"/>
            <a:ext cx="1061112" cy="17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Questions about the Impact of Signal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often are users experiencing poor signal?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much is the impact on battery drain?</a:t>
            </a:r>
          </a:p>
          <a:p>
            <a:endParaRPr lang="en-US" dirty="0" smtClean="0"/>
          </a:p>
          <a:p>
            <a:r>
              <a:rPr lang="en-US" dirty="0" smtClean="0"/>
              <a:t>How do we model the extra energy drain?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33" name="Picture 9" descr="D:\ding34\presentation\signal\fo_120717_Physik_sig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5105400"/>
            <a:ext cx="1772696" cy="869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Signal Strength Affects User Experience</a:t>
            </a:r>
            <a:endParaRPr lang="en-US" dirty="0"/>
          </a:p>
        </p:txBody>
      </p:sp>
      <p:pic>
        <p:nvPicPr>
          <p:cNvPr id="2056" name="Picture 8" descr="D:\ding34\presentation\signal\happy 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438400"/>
            <a:ext cx="817108" cy="814025"/>
          </a:xfrm>
          <a:prstGeom prst="rect">
            <a:avLst/>
          </a:prstGeom>
          <a:noFill/>
        </p:spPr>
      </p:pic>
      <p:pic>
        <p:nvPicPr>
          <p:cNvPr id="2057" name="Picture 9" descr="D:\ding34\presentation\signal\bigstock-Girl-With-Mobile-Smart-Phone-31396442-e13656932943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3502078" cy="2057400"/>
          </a:xfrm>
          <a:prstGeom prst="rect">
            <a:avLst/>
          </a:prstGeom>
          <a:noFill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" name="Picture 5" descr="D:\ding34\presentation\signal\sad-fa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724400"/>
            <a:ext cx="1066800" cy="1066800"/>
          </a:xfrm>
          <a:prstGeom prst="rect">
            <a:avLst/>
          </a:prstGeom>
          <a:noFill/>
        </p:spPr>
      </p:pic>
      <p:pic>
        <p:nvPicPr>
          <p:cNvPr id="9" name="Picture 4" descr="D:\ding34\presentation\wifi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5943600" y="2133600"/>
            <a:ext cx="1295400" cy="1295400"/>
          </a:xfrm>
          <a:prstGeom prst="rect">
            <a:avLst/>
          </a:prstGeom>
          <a:noFill/>
        </p:spPr>
      </p:pic>
      <p:pic>
        <p:nvPicPr>
          <p:cNvPr id="10" name="Picture 2" descr="D:\ding34\presentation\signal\wifi_icon_poo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5857268" y="4626933"/>
            <a:ext cx="1392866" cy="1392866"/>
          </a:xfrm>
          <a:prstGeom prst="rect">
            <a:avLst/>
          </a:prstGeom>
          <a:noFill/>
        </p:spPr>
      </p:pic>
      <p:pic>
        <p:nvPicPr>
          <p:cNvPr id="11" name="Picture 4" descr="D:\ding34\presentation\3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15200" y="2133600"/>
            <a:ext cx="1371600" cy="1371600"/>
          </a:xfrm>
          <a:prstGeom prst="rect">
            <a:avLst/>
          </a:prstGeom>
          <a:noFill/>
        </p:spPr>
      </p:pic>
      <p:pic>
        <p:nvPicPr>
          <p:cNvPr id="13" name="Picture 3" descr="D:\ding34\presentation\signal\signal_low_bar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15200" y="4648200"/>
            <a:ext cx="1371600" cy="1371600"/>
          </a:xfrm>
          <a:prstGeom prst="rect">
            <a:avLst/>
          </a:prstGeom>
          <a:noFill/>
        </p:spPr>
      </p:pic>
      <p:sp>
        <p:nvSpPr>
          <p:cNvPr id="17" name="Rounded Rectangular Callout 11"/>
          <p:cNvSpPr/>
          <p:nvPr/>
        </p:nvSpPr>
        <p:spPr>
          <a:xfrm>
            <a:off x="6781800" y="1447800"/>
            <a:ext cx="1905000" cy="609600"/>
          </a:xfrm>
          <a:prstGeom prst="wedgeRoundRectCallout">
            <a:avLst>
              <a:gd name="adj1" fmla="val -24527"/>
              <a:gd name="adj2" fmla="val 626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Ideally</a:t>
            </a:r>
            <a:endParaRPr lang="en-US" sz="2000" dirty="0"/>
          </a:p>
        </p:txBody>
      </p:sp>
      <p:sp>
        <p:nvSpPr>
          <p:cNvPr id="18" name="Rounded Rectangular Callout 11"/>
          <p:cNvSpPr/>
          <p:nvPr/>
        </p:nvSpPr>
        <p:spPr>
          <a:xfrm>
            <a:off x="6781800" y="4114800"/>
            <a:ext cx="1905000" cy="609600"/>
          </a:xfrm>
          <a:prstGeom prst="wedgeRoundRectCallout">
            <a:avLst>
              <a:gd name="adj1" fmla="val -24527"/>
              <a:gd name="adj2" fmla="val 626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Reality…</a:t>
            </a:r>
            <a:endParaRPr lang="en-US" sz="2000" dirty="0"/>
          </a:p>
        </p:txBody>
      </p:sp>
      <p:pic>
        <p:nvPicPr>
          <p:cNvPr id="5122" name="Picture 2" descr="D:\ding34\presentation\loading_dat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78289" y="4114800"/>
            <a:ext cx="2003843" cy="990600"/>
          </a:xfrm>
          <a:prstGeom prst="rect">
            <a:avLst/>
          </a:prstGeom>
          <a:noFill/>
        </p:spPr>
      </p:pic>
      <p:pic>
        <p:nvPicPr>
          <p:cNvPr id="1026" name="Picture 2" descr="C:\Users\ning34\Dropbox\Doc\slides\e-bugs\fig\battery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40756" y="5638800"/>
            <a:ext cx="1464468" cy="685800"/>
          </a:xfrm>
          <a:prstGeom prst="rect">
            <a:avLst/>
          </a:prstGeom>
          <a:noFill/>
        </p:spPr>
      </p:pic>
      <p:sp>
        <p:nvSpPr>
          <p:cNvPr id="15" name="Plus 14"/>
          <p:cNvSpPr/>
          <p:nvPr/>
        </p:nvSpPr>
        <p:spPr>
          <a:xfrm>
            <a:off x="3516489" y="5192889"/>
            <a:ext cx="304800" cy="3048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5257800" y="5127978"/>
            <a:ext cx="3810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Smartphone Energy Study </a:t>
            </a:r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P</a:t>
            </a:r>
            <a:r>
              <a:rPr lang="en-US" dirty="0" smtClean="0"/>
              <a:t>ower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074" name="Picture 2" descr="D:\ding34\presentation\signal\power_monitor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581400"/>
            <a:ext cx="1638300" cy="1228725"/>
          </a:xfrm>
          <a:prstGeom prst="rect">
            <a:avLst/>
          </a:prstGeom>
          <a:noFill/>
        </p:spPr>
      </p:pic>
      <p:pic>
        <p:nvPicPr>
          <p:cNvPr id="6" name="Picture 2" descr="D:\ding34\presentation\signal\wifi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1219" y="2384122"/>
            <a:ext cx="3102685" cy="224215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68440" y="47625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Powermeter</a:t>
            </a:r>
            <a:endParaRPr lang="en-US" dirty="0"/>
          </a:p>
        </p:txBody>
      </p:sp>
      <p:sp>
        <p:nvSpPr>
          <p:cNvPr id="9" name="Rounded Rectangular Callout 11"/>
          <p:cNvSpPr/>
          <p:nvPr/>
        </p:nvSpPr>
        <p:spPr>
          <a:xfrm>
            <a:off x="2195008" y="5654040"/>
            <a:ext cx="3848100" cy="883920"/>
          </a:xfrm>
          <a:prstGeom prst="wedgeRoundRectCallout">
            <a:avLst>
              <a:gd name="adj1" fmla="val -20549"/>
              <a:gd name="adj2" fmla="val -6157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Not convenient to use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Cannot do energy accounting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970360" y="3276600"/>
            <a:ext cx="304800" cy="228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ding34\Dropbox\Doc\presentation\signal\screen-shot-2011-09-01-at-9-56-34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488" y="1654884"/>
            <a:ext cx="665512" cy="108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90048" y="2754868"/>
            <a:ext cx="136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Smartphone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64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Power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074" name="Picture 2" descr="D:\ding34\presentation\signal\power_monitor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042" y="4001841"/>
            <a:ext cx="1320800" cy="990600"/>
          </a:xfrm>
          <a:prstGeom prst="rect">
            <a:avLst/>
          </a:prstGeom>
          <a:noFill/>
        </p:spPr>
      </p:pic>
      <p:pic>
        <p:nvPicPr>
          <p:cNvPr id="6" name="Picture 2" descr="D:\ding34\presentation\signal\wifi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0674" y="3955745"/>
            <a:ext cx="1654141" cy="1195365"/>
          </a:xfrm>
          <a:prstGeom prst="rect">
            <a:avLst/>
          </a:prstGeom>
          <a:noFill/>
        </p:spPr>
      </p:pic>
      <p:pic>
        <p:nvPicPr>
          <p:cNvPr id="10" name="Picture 2" descr="C:\Users\ding34\Dropbox\Doc\presentation\signal\screen-shot-2011-09-01-at-9-56-34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20" y="2447138"/>
            <a:ext cx="492823" cy="80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732442" y="2607831"/>
            <a:ext cx="1295400" cy="47871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Triggers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034990" y="2748579"/>
            <a:ext cx="304800" cy="228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025126" y="4349673"/>
            <a:ext cx="304800" cy="228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495800" y="3598431"/>
            <a:ext cx="304800" cy="228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81600" y="3184263"/>
            <a:ext cx="1944049" cy="1034526"/>
          </a:xfrm>
          <a:prstGeom prst="roundRect">
            <a:avLst/>
          </a:prstGeom>
          <a:ln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Power Model</a:t>
            </a:r>
            <a:endParaRPr lang="en-US" sz="2400" b="1" dirty="0"/>
          </a:p>
        </p:txBody>
      </p:sp>
      <p:sp>
        <p:nvSpPr>
          <p:cNvPr id="16" name="Rounded Rectangular Callout 11"/>
          <p:cNvSpPr/>
          <p:nvPr/>
        </p:nvSpPr>
        <p:spPr>
          <a:xfrm>
            <a:off x="5486400" y="1899621"/>
            <a:ext cx="3429000" cy="843579"/>
          </a:xfrm>
          <a:prstGeom prst="wedgeRoundRectCallout">
            <a:avLst>
              <a:gd name="adj1" fmla="val -19990"/>
              <a:gd name="adj2" fmla="val 6378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Correlation between the triggers and energy consumption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Power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7600" y="2819400"/>
            <a:ext cx="1944049" cy="1034526"/>
          </a:xfrm>
          <a:prstGeom prst="roundRect">
            <a:avLst/>
          </a:prstGeom>
          <a:ln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Power Model</a:t>
            </a:r>
            <a:endParaRPr lang="en-US" sz="2400" b="1" dirty="0"/>
          </a:p>
        </p:txBody>
      </p:sp>
      <p:pic>
        <p:nvPicPr>
          <p:cNvPr id="2050" name="Picture 2" descr="C:\Users\ding34\Dropbox\Doc\presentation\signal\screen-shot-2011-09-01-at-9-56-34-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1" y="2893133"/>
            <a:ext cx="492823" cy="80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40948" y="3081168"/>
            <a:ext cx="1295400" cy="47871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Triggers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188748" y="3212052"/>
            <a:ext cx="304800" cy="228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99674" y="3221916"/>
            <a:ext cx="304800" cy="228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D:\ding34\presentation\signal\wifi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438400"/>
            <a:ext cx="2430106" cy="1756117"/>
          </a:xfrm>
          <a:prstGeom prst="rect">
            <a:avLst/>
          </a:prstGeom>
          <a:noFill/>
        </p:spPr>
      </p:pic>
      <p:sp>
        <p:nvSpPr>
          <p:cNvPr id="17" name="Right Arrow 16"/>
          <p:cNvSpPr/>
          <p:nvPr/>
        </p:nvSpPr>
        <p:spPr>
          <a:xfrm>
            <a:off x="1282854" y="3189642"/>
            <a:ext cx="304800" cy="228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98944" y="4191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power</a:t>
            </a:r>
            <a:endParaRPr lang="en-US" dirty="0"/>
          </a:p>
        </p:txBody>
      </p:sp>
      <p:sp>
        <p:nvSpPr>
          <p:cNvPr id="13" name="Rounded Rectangular Callout 11"/>
          <p:cNvSpPr/>
          <p:nvPr/>
        </p:nvSpPr>
        <p:spPr>
          <a:xfrm>
            <a:off x="2286000" y="5105400"/>
            <a:ext cx="4533900" cy="883920"/>
          </a:xfrm>
          <a:prstGeom prst="wedgeRoundRectCallout">
            <a:avLst>
              <a:gd name="adj1" fmla="val -20355"/>
              <a:gd name="adj2" fmla="val -6311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Eliminates the need for powermeter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Enables energy accounting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7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Generations of Smartphone Network Power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927302"/>
              </p:ext>
            </p:extLst>
          </p:nvPr>
        </p:nvGraphicFramePr>
        <p:xfrm>
          <a:off x="877765" y="1981200"/>
          <a:ext cx="7351835" cy="35813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0367"/>
                <a:gridCol w="1470367"/>
                <a:gridCol w="1470367"/>
                <a:gridCol w="1470367"/>
                <a:gridCol w="1470367"/>
              </a:tblGrid>
              <a:tr h="1307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r>
                        <a:rPr lang="en-US" baseline="0" dirty="0" smtClean="0"/>
                        <a:t> states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Subroutine</a:t>
                      </a:r>
                      <a:r>
                        <a:rPr lang="en-US" baseline="0" dirty="0" smtClean="0"/>
                        <a:t>-level energy accounting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Overhead</a:t>
                      </a:r>
                      <a:endParaRPr lang="en-US" dirty="0"/>
                    </a:p>
                  </a:txBody>
                  <a:tcPr anchor="ctr"/>
                </a:tc>
              </a:tr>
              <a:tr h="7578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7578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578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2" descr="http://images4.wikia.nocookie.net/__cb20090221142705/fanon/images/7/77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4106" y="4239904"/>
            <a:ext cx="489857" cy="381000"/>
          </a:xfrm>
          <a:prstGeom prst="rect">
            <a:avLst/>
          </a:prstGeom>
          <a:noFill/>
        </p:spPr>
      </p:pic>
      <p:pic>
        <p:nvPicPr>
          <p:cNvPr id="8" name="Picture 5" descr="D:\ding34\presentation\n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5471" y="3572774"/>
            <a:ext cx="304800" cy="304800"/>
          </a:xfrm>
          <a:prstGeom prst="rect">
            <a:avLst/>
          </a:prstGeom>
          <a:noFill/>
        </p:spPr>
      </p:pic>
      <p:pic>
        <p:nvPicPr>
          <p:cNvPr id="10" name="Picture 5" descr="D:\ding34\presentation\n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2138" y="3581400"/>
            <a:ext cx="304800" cy="304800"/>
          </a:xfrm>
          <a:prstGeom prst="rect">
            <a:avLst/>
          </a:prstGeom>
          <a:noFill/>
        </p:spPr>
      </p:pic>
      <p:pic>
        <p:nvPicPr>
          <p:cNvPr id="13" name="Picture 5" descr="D:\ding34\presentation\n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2138" y="4293078"/>
            <a:ext cx="304800" cy="304800"/>
          </a:xfrm>
          <a:prstGeom prst="rect">
            <a:avLst/>
          </a:prstGeom>
          <a:noFill/>
        </p:spPr>
      </p:pic>
      <p:pic>
        <p:nvPicPr>
          <p:cNvPr id="14" name="Picture 2" descr="http://images4.wikia.nocookie.net/__cb20090221142705/fanon/images/7/77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017" y="5020574"/>
            <a:ext cx="489857" cy="381000"/>
          </a:xfrm>
          <a:prstGeom prst="rect">
            <a:avLst/>
          </a:prstGeom>
          <a:noFill/>
        </p:spPr>
      </p:pic>
      <p:pic>
        <p:nvPicPr>
          <p:cNvPr id="16" name="Picture 2" descr="http://images4.wikia.nocookie.net/__cb20090221142705/fanon/images/7/77/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9684" y="5029200"/>
            <a:ext cx="489857" cy="381000"/>
          </a:xfrm>
          <a:prstGeom prst="rect">
            <a:avLst/>
          </a:prstGeom>
          <a:noFill/>
        </p:spPr>
      </p:pic>
      <p:sp>
        <p:nvSpPr>
          <p:cNvPr id="23" name="Rounded Rectangle 22"/>
          <p:cNvSpPr/>
          <p:nvPr/>
        </p:nvSpPr>
        <p:spPr>
          <a:xfrm>
            <a:off x="923922" y="4191000"/>
            <a:ext cx="1397334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96464" y="346846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Low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6464" y="496375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Low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6600" y="417398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High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29610" y="4904096"/>
            <a:ext cx="1397334" cy="56069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610" y="3352800"/>
            <a:ext cx="139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Utilization-based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5496" y="423046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Packet-driven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36466" y="3352800"/>
            <a:ext cx="148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Bytes sent/received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1848" y="485371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System-call</a:t>
            </a:r>
          </a:p>
          <a:p>
            <a:pPr algn="ctr"/>
            <a:r>
              <a:rPr lang="en-US" dirty="0" smtClean="0"/>
              <a:t>driven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55544" y="4230469"/>
            <a:ext cx="110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52048" y="4986276"/>
            <a:ext cx="13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27" name="Rounded Rectangular Callout 11"/>
          <p:cNvSpPr/>
          <p:nvPr/>
        </p:nvSpPr>
        <p:spPr>
          <a:xfrm>
            <a:off x="304800" y="5821680"/>
            <a:ext cx="4724400" cy="655320"/>
          </a:xfrm>
          <a:prstGeom prst="wedgeRoundRectCallout">
            <a:avLst>
              <a:gd name="adj1" fmla="val -20355"/>
              <a:gd name="adj2" fmla="val -6311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Incorporate the impact of signal strength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0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17" grpId="0"/>
      <p:bldP spid="18" grpId="0"/>
      <p:bldP spid="20" grpId="0" animBg="1"/>
      <p:bldP spid="5" grpId="0"/>
      <p:bldP spid="19" grpId="0"/>
      <p:bldP spid="22" grpId="0"/>
      <p:bldP spid="21" grpId="0"/>
      <p:bldP spid="24" grpId="0"/>
      <p:bldP spid="25" grpId="0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Refine </a:t>
            </a:r>
            <a:r>
              <a:rPr lang="en-US" dirty="0" err="1" smtClean="0"/>
              <a:t>WiFi</a:t>
            </a:r>
            <a:r>
              <a:rPr lang="en-US" dirty="0" smtClean="0"/>
              <a:t> Packet-driven Power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7" name="Picture 3" descr="D:\ding34\presentation\signal\wifi_f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648" y="2057400"/>
            <a:ext cx="2851758" cy="2490020"/>
          </a:xfrm>
          <a:prstGeom prst="rect">
            <a:avLst/>
          </a:prstGeom>
          <a:noFill/>
        </p:spPr>
      </p:pic>
      <p:sp>
        <p:nvSpPr>
          <p:cNvPr id="7" name="Rounded Rectangular Callout 11"/>
          <p:cNvSpPr/>
          <p:nvPr/>
        </p:nvSpPr>
        <p:spPr>
          <a:xfrm>
            <a:off x="1219200" y="4876800"/>
            <a:ext cx="3276600" cy="762000"/>
          </a:xfrm>
          <a:prstGeom prst="wedgeRoundRectCallout">
            <a:avLst>
              <a:gd name="adj1" fmla="val -49952"/>
              <a:gd name="adj2" fmla="val 28190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WiFi power state machine </a:t>
            </a:r>
          </a:p>
          <a:p>
            <a:pPr algn="ctr"/>
            <a:r>
              <a:rPr lang="en-US" dirty="0" smtClean="0"/>
              <a:t>under good signal strength</a:t>
            </a:r>
            <a:endParaRPr lang="en-US" dirty="0"/>
          </a:p>
        </p:txBody>
      </p:sp>
      <p:sp>
        <p:nvSpPr>
          <p:cNvPr id="10" name="Rounded Rectangular Callout 11"/>
          <p:cNvSpPr/>
          <p:nvPr/>
        </p:nvSpPr>
        <p:spPr>
          <a:xfrm>
            <a:off x="4800600" y="2362200"/>
            <a:ext cx="4038600" cy="1295400"/>
          </a:xfrm>
          <a:prstGeom prst="wedgeRoundRectCallout">
            <a:avLst>
              <a:gd name="adj1" fmla="val -53627"/>
              <a:gd name="adj2" fmla="val 285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Refine the model by deriving state machine parameters under different </a:t>
            </a:r>
            <a:r>
              <a:rPr lang="en-US" sz="2000" dirty="0" err="1" smtClean="0">
                <a:solidFill>
                  <a:schemeClr val="tx1"/>
                </a:solidFill>
              </a:rPr>
              <a:t>WiFi</a:t>
            </a:r>
            <a:r>
              <a:rPr lang="en-US" sz="2000" dirty="0" smtClean="0">
                <a:solidFill>
                  <a:schemeClr val="tx1"/>
                </a:solidFill>
              </a:rPr>
              <a:t> signal strength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Refine 3G Packet-driven Power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2" descr="D:\ding34\presentation\signal\3g_f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1504" y="2133600"/>
            <a:ext cx="3201902" cy="2514600"/>
          </a:xfrm>
          <a:prstGeom prst="rect">
            <a:avLst/>
          </a:prstGeom>
          <a:noFill/>
        </p:spPr>
      </p:pic>
      <p:sp>
        <p:nvSpPr>
          <p:cNvPr id="6" name="Rounded Rectangular Callout 11"/>
          <p:cNvSpPr/>
          <p:nvPr/>
        </p:nvSpPr>
        <p:spPr>
          <a:xfrm>
            <a:off x="1219200" y="4876800"/>
            <a:ext cx="3276600" cy="762000"/>
          </a:xfrm>
          <a:prstGeom prst="wedgeRoundRectCallout">
            <a:avLst>
              <a:gd name="adj1" fmla="val -49952"/>
              <a:gd name="adj2" fmla="val 28190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3G power state machine </a:t>
            </a:r>
          </a:p>
          <a:p>
            <a:pPr algn="ctr"/>
            <a:r>
              <a:rPr lang="en-US" dirty="0" smtClean="0"/>
              <a:t>under good signal strength</a:t>
            </a:r>
            <a:endParaRPr lang="en-US" dirty="0"/>
          </a:p>
        </p:txBody>
      </p:sp>
      <p:sp>
        <p:nvSpPr>
          <p:cNvPr id="11" name="Rounded Rectangular Callout 11"/>
          <p:cNvSpPr/>
          <p:nvPr/>
        </p:nvSpPr>
        <p:spPr>
          <a:xfrm>
            <a:off x="4800600" y="2362200"/>
            <a:ext cx="4038600" cy="1295400"/>
          </a:xfrm>
          <a:prstGeom prst="wedgeRoundRectCallout">
            <a:avLst>
              <a:gd name="adj1" fmla="val -53627"/>
              <a:gd name="adj2" fmla="val 285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Refine the model by deriving state machine parameters under different 3G signal strength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448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Refine System-call-driven Power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 impact of signal strength 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tate machine parameters</a:t>
            </a:r>
            <a:endParaRPr lang="en-US" dirty="0"/>
          </a:p>
          <a:p>
            <a:pPr lvl="1"/>
            <a:r>
              <a:rPr lang="en-US" dirty="0" smtClean="0"/>
              <a:t>Effective transfer rate</a:t>
            </a:r>
          </a:p>
          <a:p>
            <a:endParaRPr lang="en-US" dirty="0" smtClean="0"/>
          </a:p>
          <a:p>
            <a:r>
              <a:rPr lang="en-US" dirty="0" smtClean="0"/>
              <a:t>Details are in the paper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New System-call-driven Power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098" name="Picture 2" descr="D:\ding34\presentation\signal\3g_evalu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033" y="2037303"/>
            <a:ext cx="4128367" cy="3058049"/>
          </a:xfrm>
          <a:prstGeom prst="rect">
            <a:avLst/>
          </a:prstGeom>
          <a:noFill/>
        </p:spPr>
      </p:pic>
      <p:pic>
        <p:nvPicPr>
          <p:cNvPr id="4099" name="Picture 3" descr="D:\ding34\presentation\signal\wifi_evalu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57400"/>
            <a:ext cx="4110761" cy="3048000"/>
          </a:xfrm>
          <a:prstGeom prst="rect">
            <a:avLst/>
          </a:prstGeom>
          <a:noFill/>
        </p:spPr>
      </p:pic>
      <p:sp>
        <p:nvSpPr>
          <p:cNvPr id="10" name="Rounded Rectangular Callout 11"/>
          <p:cNvSpPr/>
          <p:nvPr/>
        </p:nvSpPr>
        <p:spPr>
          <a:xfrm>
            <a:off x="381000" y="5257800"/>
            <a:ext cx="3962400" cy="762000"/>
          </a:xfrm>
          <a:prstGeom prst="wedgeRoundRectCallout">
            <a:avLst>
              <a:gd name="adj1" fmla="val -49952"/>
              <a:gd name="adj2" fmla="val 28190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accuracy under WiFi poor signal (below -80dbm)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241244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61.0%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600" y="4341057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5.4%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32656" y="2713056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52.1%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7392" y="428495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7.2%</a:t>
            </a:r>
            <a:endParaRPr lang="en-US" sz="12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4592096"/>
            <a:ext cx="3352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96448" y="4521760"/>
            <a:ext cx="3352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1"/>
          <p:cNvSpPr/>
          <p:nvPr/>
        </p:nvSpPr>
        <p:spPr>
          <a:xfrm>
            <a:off x="5029200" y="5257800"/>
            <a:ext cx="3962400" cy="762000"/>
          </a:xfrm>
          <a:prstGeom prst="wedgeRoundRectCallout">
            <a:avLst>
              <a:gd name="adj1" fmla="val -49952"/>
              <a:gd name="adj2" fmla="val 28190"/>
              <a:gd name="adj3" fmla="val 16667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accuracy under 3G poor signal (below -95dbm)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first large scale measurement study of WiFi and 3G signal strength</a:t>
            </a:r>
          </a:p>
          <a:p>
            <a:pPr lvl="1"/>
            <a:r>
              <a:rPr lang="en-US" sz="2600" dirty="0" smtClean="0"/>
              <a:t>Time under poor signal: 47% for 3G, 23% for WiFi</a:t>
            </a:r>
          </a:p>
          <a:p>
            <a:pPr lvl="1"/>
            <a:r>
              <a:rPr lang="en-US" sz="2600" dirty="0" smtClean="0"/>
              <a:t>Data under poor signal: 43% for 3G, 21% for WiFi</a:t>
            </a:r>
            <a:endParaRPr lang="en-US" sz="2600" dirty="0"/>
          </a:p>
          <a:p>
            <a:endParaRPr lang="en-US" dirty="0" smtClean="0"/>
          </a:p>
          <a:p>
            <a:r>
              <a:rPr lang="en-US" dirty="0" smtClean="0"/>
              <a:t>Controlled experiments to quantify the energy impact of signal strength</a:t>
            </a:r>
          </a:p>
          <a:p>
            <a:pPr lvl="1"/>
            <a:r>
              <a:rPr lang="en-US" sz="2600" dirty="0" smtClean="0"/>
              <a:t>WiFi: 8x more energy under poor signal (-90dBm) </a:t>
            </a:r>
          </a:p>
          <a:p>
            <a:pPr lvl="1"/>
            <a:r>
              <a:rPr lang="en-US" sz="2600" dirty="0" smtClean="0"/>
              <a:t>3G: 52% more energy under poor signal (-105dBm)</a:t>
            </a:r>
          </a:p>
          <a:p>
            <a:endParaRPr lang="en-US" dirty="0" smtClean="0"/>
          </a:p>
          <a:p>
            <a:r>
              <a:rPr lang="en-US" dirty="0" smtClean="0"/>
              <a:t>Refined power models that improve the accuracy under poor signal strength</a:t>
            </a:r>
          </a:p>
          <a:p>
            <a:pPr lvl="1"/>
            <a:r>
              <a:rPr lang="en-US" sz="2600" dirty="0" smtClean="0"/>
              <a:t>WiFi: reduce error rate from up to 61.0% to up to 5.4%</a:t>
            </a:r>
          </a:p>
          <a:p>
            <a:pPr lvl="1"/>
            <a:r>
              <a:rPr lang="en-US" sz="2600" dirty="0" smtClean="0"/>
              <a:t>3G: reduce error rate decreases from up to 52.1% to up to 7.2%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Complaints about Poor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 descr="D:\ding34\presentation\signal\5x fas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60285"/>
            <a:ext cx="8077200" cy="199751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013099" y="4164052"/>
            <a:ext cx="64008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D:\ding34\presentation\signal\post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409540"/>
            <a:ext cx="7010400" cy="127523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316667" y="5584973"/>
            <a:ext cx="4975124" cy="36053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:\ding34\presentation\signal\post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295400"/>
            <a:ext cx="8991600" cy="1824272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124200" y="2643965"/>
            <a:ext cx="4114800" cy="40226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ding34\presentation\signal\andriod_forum -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208183"/>
            <a:ext cx="2105730" cy="507405"/>
          </a:xfrm>
          <a:prstGeom prst="rect">
            <a:avLst/>
          </a:prstGeom>
          <a:noFill/>
        </p:spPr>
      </p:pic>
      <p:pic>
        <p:nvPicPr>
          <p:cNvPr id="1027" name="Picture 3" descr="D:\ding34\presentation\signal\xd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0111" y="3352800"/>
            <a:ext cx="2598089" cy="509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Questions about the Impact of Signal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dirty="0" smtClean="0"/>
              <a:t>How often are users experiencing poor signal?</a:t>
            </a:r>
          </a:p>
          <a:p>
            <a:endParaRPr lang="en-US" dirty="0" smtClean="0"/>
          </a:p>
          <a:p>
            <a:r>
              <a:rPr lang="en-US" dirty="0" smtClean="0"/>
              <a:t>How much is the impact on battery drain?</a:t>
            </a:r>
          </a:p>
          <a:p>
            <a:endParaRPr lang="en-US" dirty="0" smtClean="0"/>
          </a:p>
          <a:p>
            <a:r>
              <a:rPr lang="en-US" dirty="0" smtClean="0"/>
              <a:t>How do we model the extra energy drain?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9" name="Picture 5" descr="D:\ding34\presentation\signal\Smartphon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524000"/>
            <a:ext cx="1944669" cy="1295400"/>
          </a:xfrm>
          <a:prstGeom prst="rect">
            <a:avLst/>
          </a:prstGeom>
          <a:noFill/>
        </p:spPr>
      </p:pic>
      <p:pic>
        <p:nvPicPr>
          <p:cNvPr id="1030" name="Picture 6" descr="D:\ding34\presentation\signal\wireless-r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5608" y="1752600"/>
            <a:ext cx="609600" cy="609600"/>
          </a:xfrm>
          <a:prstGeom prst="rect">
            <a:avLst/>
          </a:prstGeom>
          <a:noFill/>
        </p:spPr>
      </p:pic>
      <p:pic>
        <p:nvPicPr>
          <p:cNvPr id="12" name="Picture 7" descr="D:\ding34\presentation\signal\Broken-batte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983" y="3417983"/>
            <a:ext cx="1447800" cy="1066800"/>
          </a:xfrm>
          <a:prstGeom prst="rect">
            <a:avLst/>
          </a:prstGeom>
          <a:noFill/>
        </p:spPr>
      </p:pic>
      <p:pic>
        <p:nvPicPr>
          <p:cNvPr id="1033" name="Picture 9" descr="D:\ding34\presentation\signal\fo_120717_Physik_sig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5105400"/>
            <a:ext cx="1772696" cy="869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Questions about the Impact of Signal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dirty="0" smtClean="0"/>
              <a:t>How often are users experiencing poor signal?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much is the impact on battery drain?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do we model the extra energy drain?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9" name="Picture 5" descr="D:\ding34\presentation\signal\Smartphon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524000"/>
            <a:ext cx="1944669" cy="1295400"/>
          </a:xfrm>
          <a:prstGeom prst="rect">
            <a:avLst/>
          </a:prstGeom>
          <a:noFill/>
        </p:spPr>
      </p:pic>
      <p:pic>
        <p:nvPicPr>
          <p:cNvPr id="1030" name="Picture 6" descr="D:\ding34\presentation\signal\wireless-r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5608" y="17526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Strength Trace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955" y="2162330"/>
            <a:ext cx="161486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D:\ding34\presentation\signal\604px-University_of_Cambridge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207" y="6019800"/>
            <a:ext cx="1840993" cy="381000"/>
          </a:xfrm>
          <a:prstGeom prst="rect">
            <a:avLst/>
          </a:prstGeom>
          <a:noFill/>
        </p:spPr>
      </p:pic>
      <p:pic>
        <p:nvPicPr>
          <p:cNvPr id="1032" name="Picture 8" descr="D:\ding34\presentation\signal\google play -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20" y="1447557"/>
            <a:ext cx="1394112" cy="457443"/>
          </a:xfrm>
          <a:prstGeom prst="rect">
            <a:avLst/>
          </a:prstGeom>
          <a:noFill/>
        </p:spPr>
      </p:pic>
      <p:pic>
        <p:nvPicPr>
          <p:cNvPr id="1026" name="Picture 2" descr="D:\ding34\presentation\signal\device_analyz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2438400"/>
            <a:ext cx="3178470" cy="3174522"/>
          </a:xfrm>
          <a:prstGeom prst="rect">
            <a:avLst/>
          </a:prstGeom>
          <a:noFill/>
        </p:spPr>
      </p:pic>
      <p:pic>
        <p:nvPicPr>
          <p:cNvPr id="1027" name="Picture 3" descr="D:\ding34\presentation\signal\GalaxyS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3467156"/>
            <a:ext cx="1092695" cy="1638244"/>
          </a:xfrm>
          <a:prstGeom prst="rect">
            <a:avLst/>
          </a:prstGeom>
          <a:noFill/>
        </p:spPr>
      </p:pic>
      <p:sp>
        <p:nvSpPr>
          <p:cNvPr id="13" name="Rounded Rectangular Callout 11"/>
          <p:cNvSpPr/>
          <p:nvPr/>
        </p:nvSpPr>
        <p:spPr>
          <a:xfrm>
            <a:off x="6781800" y="1600200"/>
            <a:ext cx="1981200" cy="864078"/>
          </a:xfrm>
          <a:prstGeom prst="wedgeRoundRectCallout">
            <a:avLst>
              <a:gd name="adj1" fmla="val -32365"/>
              <a:gd name="adj2" fmla="val 6403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You transfer 3.7MB per day with WiFi, and 1.5MB per day with 3G</a:t>
            </a:r>
            <a:endParaRPr lang="en-US" sz="1400" dirty="0"/>
          </a:p>
        </p:txBody>
      </p:sp>
      <p:sp>
        <p:nvSpPr>
          <p:cNvPr id="14" name="Rounded Rectangular Callout 11"/>
          <p:cNvSpPr/>
          <p:nvPr/>
        </p:nvSpPr>
        <p:spPr>
          <a:xfrm>
            <a:off x="4191000" y="1447800"/>
            <a:ext cx="1981200" cy="762000"/>
          </a:xfrm>
          <a:prstGeom prst="wedgeRoundRectCallout">
            <a:avLst>
              <a:gd name="adj1" fmla="val 30335"/>
              <a:gd name="adj2" fmla="val 5893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Your phone changes network cell </a:t>
            </a:r>
            <a:r>
              <a:rPr lang="en-US" sz="1400" dirty="0"/>
              <a:t>2</a:t>
            </a:r>
            <a:r>
              <a:rPr lang="en-US" sz="1400" dirty="0" smtClean="0"/>
              <a:t>13 times per day</a:t>
            </a:r>
            <a:endParaRPr lang="en-US" sz="1400" dirty="0"/>
          </a:p>
        </p:txBody>
      </p:sp>
      <p:sp>
        <p:nvSpPr>
          <p:cNvPr id="15" name="Rounded Rectangular Callout 11"/>
          <p:cNvSpPr/>
          <p:nvPr/>
        </p:nvSpPr>
        <p:spPr>
          <a:xfrm>
            <a:off x="2294626" y="3733800"/>
            <a:ext cx="1820174" cy="711678"/>
          </a:xfrm>
          <a:prstGeom prst="wedgeRoundRectCallout">
            <a:avLst>
              <a:gd name="adj1" fmla="val 54520"/>
              <a:gd name="adj2" fmla="val 1459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62% of your phone calls are less than 30s</a:t>
            </a:r>
            <a:endParaRPr lang="en-US" sz="1400" dirty="0"/>
          </a:p>
        </p:txBody>
      </p:sp>
      <p:sp>
        <p:nvSpPr>
          <p:cNvPr id="16" name="Rounded Rectangular Callout 11"/>
          <p:cNvSpPr/>
          <p:nvPr/>
        </p:nvSpPr>
        <p:spPr>
          <a:xfrm>
            <a:off x="7620000" y="3733800"/>
            <a:ext cx="1295400" cy="838200"/>
          </a:xfrm>
          <a:prstGeom prst="wedgeRoundRectCallout">
            <a:avLst>
              <a:gd name="adj1" fmla="val -55025"/>
              <a:gd name="adj2" fmla="val 1496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Your average charging time is 42min</a:t>
            </a:r>
            <a:endParaRPr lang="en-US" sz="1400" dirty="0"/>
          </a:p>
        </p:txBody>
      </p:sp>
      <p:sp>
        <p:nvSpPr>
          <p:cNvPr id="17" name="Rounded Rectangular Callout 11"/>
          <p:cNvSpPr/>
          <p:nvPr/>
        </p:nvSpPr>
        <p:spPr>
          <a:xfrm>
            <a:off x="4038600" y="5791200"/>
            <a:ext cx="4038600" cy="685800"/>
          </a:xfrm>
          <a:prstGeom prst="wedgeRoundRectCallout">
            <a:avLst>
              <a:gd name="adj1" fmla="val 29203"/>
              <a:gd name="adj2" fmla="val 4875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the user permits, the app will upload anonymous </a:t>
            </a:r>
          </a:p>
          <a:p>
            <a:pPr algn="ctr"/>
            <a:r>
              <a:rPr lang="en-US" sz="1400" dirty="0" smtClean="0"/>
              <a:t>signal strength and location data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Contributors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54864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Traces (&gt; 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000" b="1" dirty="0" smtClean="0"/>
              <a:t> month) from </a:t>
            </a:r>
            <a:r>
              <a:rPr lang="en-US" sz="2400" b="1" dirty="0" smtClean="0">
                <a:solidFill>
                  <a:srgbClr val="FF0000"/>
                </a:solidFill>
              </a:rPr>
              <a:t>3785</a:t>
            </a:r>
            <a:r>
              <a:rPr lang="en-US" sz="2000" b="1" dirty="0" smtClean="0"/>
              <a:t> users,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145</a:t>
            </a:r>
            <a:r>
              <a:rPr lang="en-US" sz="2000" b="1" dirty="0" smtClean="0"/>
              <a:t> countries, </a:t>
            </a:r>
            <a:r>
              <a:rPr lang="en-US" sz="2400" b="1" dirty="0" smtClean="0">
                <a:solidFill>
                  <a:srgbClr val="FF0000"/>
                </a:solidFill>
              </a:rPr>
              <a:t>896</a:t>
            </a:r>
            <a:r>
              <a:rPr lang="en-US" sz="2000" b="1" dirty="0" smtClean="0"/>
              <a:t> mobile operators</a:t>
            </a:r>
            <a:endParaRPr lang="en-US" sz="2000" b="1" dirty="0"/>
          </a:p>
        </p:txBody>
      </p:sp>
      <p:pic>
        <p:nvPicPr>
          <p:cNvPr id="6" name="Picture 5" descr="https://chart.googleapis.com/chart?cht=map:fixed=-60,-170,80,-170&amp;chs=750x400&amp;chco=CCCCCC,BAE8BA,225922&amp;chds=0,2&amp;chd=t:0,1,1,0,0,0,0,0,0,0,1,0,0,1,1,1,0,1,1,0,2,0,0,0,0,0,1,1,1,1,0,1,0,0,0,0,0,0,1,1,1,0,0,1,1,1,0,0,0,0,1,0,0,0,0,0,0,0,0,0,0,0,0,0,0,1,1,1,2,1,0,0,2,1,0,0,0,1,0,0,1,0,1,1,1,1,1,0,0,0,0,0,0,1,1,1,0,0,0,0,1,1,1,0,0,1,2,0,0,2,1,0,0,1,0,1,0,0,1,0,0,0,1,0,1,0,0,0,0,0,0,0,2,0,1,1,1,0,2,0,1,1,1,0,0&amp;chld=BD|BE|BG|BA|BB|BN|BO|BH|JM|BW|BR|JE|BY|RU|RS|RO|GT|GR|JP|GE|GB|GI|GH|OM|TN|JO|HR|HU|HK|PR|PS|PT|SJ|VG|PA|PF|UY|PE|PK|PH|PL|ZM|EH|EE|EG|ZA|EC|VN|ET|ZW|ES|ME|MD|MA|MM|ML|MO|MN|MK|MU|MT|MW|MV|MQ|IM|MY|MX|IL|FR|FI|FK|NI|NL|NO|NA|NC|NG|NZ|NP|CI|CH|CO|CN|CL|CA|CZ|CY|CR|SY|KE|SR|KH|SV|SK|KR|SI|KW|SN|SM|KZ|SA|SG|SE|SD|DO|DK|DE|YE|DZ|US|LB|LC|LA|TW|TT|TR|LK|LI|LV|LT|LU|LR|TH|LY|AE|VE|AG|AF|IQ|VI|IS|IR|IT|AO|AR|AU|AT|AW|IN|AZ|IE|ID|UA|QA|M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39000" y="30480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Contributors:</a:t>
            </a:r>
          </a:p>
          <a:p>
            <a:r>
              <a:rPr lang="en-GB" dirty="0">
                <a:solidFill>
                  <a:srgbClr val="BAE8BA"/>
                </a:solidFill>
              </a:rPr>
              <a:t>■</a:t>
            </a:r>
            <a:r>
              <a:rPr lang="en-GB" dirty="0"/>
              <a:t> </a:t>
            </a:r>
            <a:r>
              <a:rPr lang="en-GB" dirty="0" smtClean="0"/>
              <a:t> 1-10</a:t>
            </a:r>
          </a:p>
          <a:p>
            <a:r>
              <a:rPr lang="en-GB" dirty="0" smtClean="0">
                <a:solidFill>
                  <a:srgbClr val="6EA06E"/>
                </a:solidFill>
              </a:rPr>
              <a:t>■</a:t>
            </a:r>
            <a:r>
              <a:rPr lang="en-GB" dirty="0" smtClean="0"/>
              <a:t>  11-100</a:t>
            </a:r>
          </a:p>
          <a:p>
            <a:r>
              <a:rPr lang="en-GB" dirty="0">
                <a:solidFill>
                  <a:srgbClr val="225922"/>
                </a:solidFill>
              </a:rPr>
              <a:t>■ </a:t>
            </a:r>
            <a:r>
              <a:rPr lang="en-GB" dirty="0" smtClean="0"/>
              <a:t> 101-1000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Wireless Technologies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038B-99B0-4BD2-B5F0-5C79E1B1A34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D:\ding34\presentation\signal\trace\te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5427316" cy="4081937"/>
          </a:xfrm>
          <a:prstGeom prst="rect">
            <a:avLst/>
          </a:prstGeom>
          <a:noFill/>
        </p:spPr>
      </p:pic>
      <p:sp>
        <p:nvSpPr>
          <p:cNvPr id="17" name="Rounded Rectangle 16"/>
          <p:cNvSpPr/>
          <p:nvPr/>
        </p:nvSpPr>
        <p:spPr>
          <a:xfrm>
            <a:off x="152400" y="1854678"/>
            <a:ext cx="600974" cy="36576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1"/>
          <p:cNvSpPr/>
          <p:nvPr/>
        </p:nvSpPr>
        <p:spPr>
          <a:xfrm>
            <a:off x="152400" y="1219200"/>
            <a:ext cx="2971800" cy="483078"/>
          </a:xfrm>
          <a:prstGeom prst="wedgeRoundRectCallout">
            <a:avLst>
              <a:gd name="adj1" fmla="val -32365"/>
              <a:gd name="adj2" fmla="val 6403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100 sampled devices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70626" y="2667000"/>
            <a:ext cx="3810000" cy="6615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1"/>
          <p:cNvSpPr/>
          <p:nvPr/>
        </p:nvSpPr>
        <p:spPr>
          <a:xfrm>
            <a:off x="152400" y="3048000"/>
            <a:ext cx="8839200" cy="855452"/>
          </a:xfrm>
          <a:prstGeom prst="wedgeRoundRectCallout">
            <a:avLst>
              <a:gd name="adj1" fmla="val -27560"/>
              <a:gd name="adj2" fmla="val -8030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590152" y="3293852"/>
            <a:ext cx="1058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WiFi  40%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42952" y="33039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HSPA  42%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847952" y="3287988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UMTS  8%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848600" y="3347042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90952" y="329385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None  8%</a:t>
            </a:r>
            <a:endParaRPr lang="en-US" sz="1600" dirty="0"/>
          </a:p>
        </p:txBody>
      </p:sp>
      <p:pic>
        <p:nvPicPr>
          <p:cNvPr id="1027" name="Picture 3" descr="D:\ding34\presentation\signal\trace\exampl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352" y="3217652"/>
            <a:ext cx="8001000" cy="6739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7325248" y="3564898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EDGE  2%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2" grpId="0"/>
      <p:bldP spid="24" grpId="0"/>
      <p:bldP spid="25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9295</TotalTime>
  <Words>1091</Words>
  <Application>Microsoft Office PowerPoint</Application>
  <PresentationFormat>On-screen Show (4:3)</PresentationFormat>
  <Paragraphs>247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Characterizing and Modeling the Impact of Wireless Signal Strength on Smartphone Battery Drain</vt:lpstr>
      <vt:lpstr>Mobile Networks Connect the World</vt:lpstr>
      <vt:lpstr>Signal Strength Affects User Experience</vt:lpstr>
      <vt:lpstr>Complaints about Poor Signal</vt:lpstr>
      <vt:lpstr>Key Questions about the Impact of Signal Strength</vt:lpstr>
      <vt:lpstr>Key Questions about the Impact of Signal Strength</vt:lpstr>
      <vt:lpstr>Signal Strength Trace Collection</vt:lpstr>
      <vt:lpstr>Data Contributors</vt:lpstr>
      <vt:lpstr>Distribution of Wireless Technologies</vt:lpstr>
      <vt:lpstr>Distribution of Wireless Technologies</vt:lpstr>
      <vt:lpstr>3G Signal Strength Distribution</vt:lpstr>
      <vt:lpstr>Data Transferred under 3G</vt:lpstr>
      <vt:lpstr>WiFi Signal Strength Distribution</vt:lpstr>
      <vt:lpstr>Data Transferred under WiFi</vt:lpstr>
      <vt:lpstr>Possible Reasons for Signal Strength Variations</vt:lpstr>
      <vt:lpstr>Possible Reasons for Signal Strength Variations</vt:lpstr>
      <vt:lpstr>Summary of Signal Strength Distribution</vt:lpstr>
      <vt:lpstr>Key Questions about the Impact of Signal Strength</vt:lpstr>
      <vt:lpstr>Smartphones Used in Experiments</vt:lpstr>
      <vt:lpstr>WiFi Experiment Setup</vt:lpstr>
      <vt:lpstr>WiFi Experiment Results</vt:lpstr>
      <vt:lpstr>WiFi Energy Breakdown Methodology</vt:lpstr>
      <vt:lpstr>WiFi Energy Breakdown</vt:lpstr>
      <vt:lpstr>WiFi Energy Breakdown Analysis</vt:lpstr>
      <vt:lpstr>3G Experiment Setup</vt:lpstr>
      <vt:lpstr>3G Experiment Results</vt:lpstr>
      <vt:lpstr>3G Energy Breakdown Methodology</vt:lpstr>
      <vt:lpstr>3G Energy Breakdown</vt:lpstr>
      <vt:lpstr>Key Questions about the Impact of Signal Strength</vt:lpstr>
      <vt:lpstr>Smartphone Energy Study Requires Power Models</vt:lpstr>
      <vt:lpstr>Train Power Models</vt:lpstr>
      <vt:lpstr>Use Power Models</vt:lpstr>
      <vt:lpstr>Three Generations of Smartphone Network Power Models</vt:lpstr>
      <vt:lpstr>Refine WiFi Packet-driven Power Model</vt:lpstr>
      <vt:lpstr>Refine 3G Packet-driven Power Model</vt:lpstr>
      <vt:lpstr>Refine System-call-driven Power Models</vt:lpstr>
      <vt:lpstr>Evaluation of New System-call-driven Power Models</vt:lpstr>
      <vt:lpstr>Conclusion</vt:lpstr>
    </vt:vector>
  </TitlesOfParts>
  <Company>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ning34</dc:creator>
  <cp:lastModifiedBy>Charllie</cp:lastModifiedBy>
  <cp:revision>969</cp:revision>
  <dcterms:created xsi:type="dcterms:W3CDTF">2013-05-04T02:12:47Z</dcterms:created>
  <dcterms:modified xsi:type="dcterms:W3CDTF">2013-06-18T15:37:50Z</dcterms:modified>
</cp:coreProperties>
</file>