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4" r:id="rId23"/>
    <p:sldId id="278" r:id="rId24"/>
    <p:sldId id="279" r:id="rId25"/>
    <p:sldId id="280" r:id="rId26"/>
    <p:sldId id="281" r:id="rId27"/>
    <p:sldId id="282" r:id="rId28"/>
    <p:sldId id="283" r:id="rId29"/>
    <p:sldId id="299" r:id="rId30"/>
    <p:sldId id="284" r:id="rId31"/>
    <p:sldId id="285" r:id="rId32"/>
    <p:sldId id="286" r:id="rId33"/>
    <p:sldId id="287" r:id="rId34"/>
    <p:sldId id="288" r:id="rId35"/>
    <p:sldId id="29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900"/>
    <a:srgbClr val="0000CC"/>
    <a:srgbClr val="33CC33"/>
    <a:srgbClr val="6600CC"/>
    <a:srgbClr val="F8F8F8"/>
    <a:srgbClr val="000000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7FE19-D5D2-4D35-A80F-AEE40B5733D6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2BA85-F601-4D99-AB62-53ACE9E4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2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12158-1B9C-4A3B-B6CE-77CFB4E9C333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4B2D-48B9-4D68-B2E5-8C576D5C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F2A225-6199-486C-BE07-B421FB8468B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3100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9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3103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1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3109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30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3112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" name="Freeform 43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" name="Freeform 44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17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335D1-5ADC-4C0A-9098-41FB1561A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BDE0F-FC8C-45F6-8B54-7FB5C5770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B4378-4BD5-4F40-A3CE-110C6B2A99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0A9F5-F6D7-4853-A614-DFF912ACCF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98F5F-26C9-453C-BD6D-D3723CD62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C1EFE-63AC-4AEA-923F-EE5B7BE5C2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4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9186C-C311-4106-A95C-1FAC40F2B2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2E555-F4EA-4366-A841-1DD005B6E7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3B21C-5265-4A9B-8AA3-494B7FA3F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6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9E672-8030-4139-828C-C5F911F034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00FEBC6-686B-4EE3-B091-E52FC90821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66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1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152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0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60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5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156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5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52600"/>
            <a:ext cx="6400800" cy="2273300"/>
          </a:xfrm>
        </p:spPr>
        <p:txBody>
          <a:bodyPr/>
          <a:lstStyle/>
          <a:p>
            <a:r>
              <a:rPr lang="en-US" sz="3600" dirty="0" smtClean="0"/>
              <a:t>COSC 3100</a:t>
            </a:r>
            <a:br>
              <a:rPr lang="en-US" sz="3600" dirty="0" smtClean="0"/>
            </a:br>
            <a:r>
              <a:rPr lang="en-US" sz="3600" dirty="0" smtClean="0"/>
              <a:t>Brute Force and Exhaustive Search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Tanvir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2A225-6199-486C-BE07-B421FB8468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Sequential Search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ALGORITHM </a:t>
            </a:r>
            <a:r>
              <a:rPr lang="en-US" sz="2800" dirty="0" err="1" smtClean="0"/>
              <a:t>SequentialSearch</a:t>
            </a:r>
            <a:r>
              <a:rPr lang="en-US" sz="2800" dirty="0" smtClean="0"/>
              <a:t>(A[0..n-1], K)</a:t>
            </a:r>
          </a:p>
          <a:p>
            <a:pPr marL="0" indent="0">
              <a:buNone/>
            </a:pPr>
            <a:r>
              <a:rPr lang="en-US" sz="2400" dirty="0" smtClean="0"/>
              <a:t>//Output: index of the first element in A, whose //value is equal to K or -1 if no such element is found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 &lt;- 0</a:t>
            </a:r>
          </a:p>
          <a:p>
            <a:pPr marL="0" indent="0">
              <a:buNone/>
            </a:pPr>
            <a:r>
              <a:rPr lang="en-US" sz="2400" b="1" dirty="0"/>
              <a:t>w</a:t>
            </a:r>
            <a:r>
              <a:rPr lang="en-US" sz="2400" b="1" dirty="0" smtClean="0"/>
              <a:t>hile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 &lt; n </a:t>
            </a:r>
            <a:r>
              <a:rPr lang="en-US" sz="2400" b="1" dirty="0" smtClean="0"/>
              <a:t>and</a:t>
            </a:r>
            <a:r>
              <a:rPr lang="en-US" sz="2400" dirty="0" smtClean="0"/>
              <a:t> A[</a:t>
            </a:r>
            <a:r>
              <a:rPr lang="en-US" sz="2400" dirty="0" err="1" smtClean="0"/>
              <a:t>i</a:t>
            </a:r>
            <a:r>
              <a:rPr lang="en-US" sz="2400" dirty="0" smtClean="0"/>
              <a:t>] ≠ K </a:t>
            </a:r>
            <a:r>
              <a:rPr lang="en-US" sz="2400" b="1" dirty="0" smtClean="0"/>
              <a:t>do</a:t>
            </a:r>
          </a:p>
          <a:p>
            <a:pPr marL="0" indent="0">
              <a:buNone/>
            </a:pPr>
            <a:r>
              <a:rPr lang="en-US" sz="2400" dirty="0"/>
              <a:t>	i</a:t>
            </a:r>
            <a:r>
              <a:rPr lang="en-US" sz="2400" dirty="0" smtClean="0"/>
              <a:t> &lt;- i+1</a:t>
            </a:r>
          </a:p>
          <a:p>
            <a:pPr marL="0" indent="0">
              <a:buNone/>
            </a:pPr>
            <a:r>
              <a:rPr lang="en-US" sz="2400" b="1" dirty="0"/>
              <a:t>i</a:t>
            </a:r>
            <a:r>
              <a:rPr lang="en-US" sz="2400" b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n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return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US" sz="2400" b="1" dirty="0" smtClean="0"/>
              <a:t>lse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return</a:t>
            </a:r>
            <a:r>
              <a:rPr lang="en-US" sz="2400" dirty="0" smtClean="0"/>
              <a:t> -1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2590800"/>
            <a:ext cx="2311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Input size: n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Basic op: &lt;, ≠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3657600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CC"/>
                </a:solidFill>
              </a:rPr>
              <a:t>C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worst</a:t>
            </a:r>
            <a:r>
              <a:rPr lang="en-US" sz="2400" b="1" dirty="0" smtClean="0">
                <a:solidFill>
                  <a:srgbClr val="0000CC"/>
                </a:solidFill>
              </a:rPr>
              <a:t>(n) = 2n+2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4800600"/>
            <a:ext cx="4806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Now we have brute-force, can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you improve it?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Sequential Search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ALGORITHM </a:t>
            </a:r>
            <a:r>
              <a:rPr lang="en-US" sz="2800" dirty="0" err="1"/>
              <a:t>SequentialSearch</a:t>
            </a:r>
            <a:r>
              <a:rPr lang="en-US" sz="2800" dirty="0"/>
              <a:t>(A[0..</a:t>
            </a:r>
            <a:r>
              <a:rPr lang="en-US" sz="2800" dirty="0" smtClean="0"/>
              <a:t>n], </a:t>
            </a:r>
            <a:r>
              <a:rPr lang="en-US" sz="2800" dirty="0"/>
              <a:t>K)</a:t>
            </a:r>
          </a:p>
          <a:p>
            <a:pPr marL="0" indent="0">
              <a:buNone/>
            </a:pPr>
            <a:r>
              <a:rPr lang="en-US" sz="2400" dirty="0"/>
              <a:t>//Output: index of the first element in A, whose //value is equal to K or -1 if no such element is found</a:t>
            </a:r>
          </a:p>
          <a:p>
            <a:pPr marL="0" indent="0">
              <a:buNone/>
            </a:pPr>
            <a:r>
              <a:rPr lang="en-US" sz="2000" dirty="0" smtClean="0"/>
              <a:t>A[n] &lt;- K</a:t>
            </a:r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en-US" sz="2000" dirty="0" smtClean="0"/>
              <a:t> &lt;- 0</a:t>
            </a:r>
          </a:p>
          <a:p>
            <a:pPr marL="0" indent="0">
              <a:buNone/>
            </a:pPr>
            <a:r>
              <a:rPr lang="en-US" sz="2000" b="1" dirty="0"/>
              <a:t>w</a:t>
            </a:r>
            <a:r>
              <a:rPr lang="en-US" sz="2000" b="1" dirty="0" smtClean="0"/>
              <a:t>hile</a:t>
            </a:r>
            <a:r>
              <a:rPr lang="en-US" sz="2000" dirty="0" smtClean="0"/>
              <a:t> A[</a:t>
            </a:r>
            <a:r>
              <a:rPr lang="en-US" sz="2000" dirty="0" err="1" smtClean="0"/>
              <a:t>i</a:t>
            </a:r>
            <a:r>
              <a:rPr lang="en-US" sz="2000" dirty="0" smtClean="0"/>
              <a:t>] ≠ K </a:t>
            </a:r>
            <a:r>
              <a:rPr lang="en-US" sz="2000" b="1" dirty="0" smtClean="0"/>
              <a:t>do</a:t>
            </a:r>
          </a:p>
          <a:p>
            <a:pPr marL="0" indent="0">
              <a:buNone/>
            </a:pPr>
            <a:r>
              <a:rPr lang="en-US" sz="2000" dirty="0"/>
              <a:t>	i</a:t>
            </a:r>
            <a:r>
              <a:rPr lang="en-US" sz="2000" dirty="0" smtClean="0"/>
              <a:t> &lt;- i+1</a:t>
            </a:r>
          </a:p>
          <a:p>
            <a:pPr marL="0" indent="0">
              <a:buNone/>
            </a:pPr>
            <a:r>
              <a:rPr lang="en-US" sz="2000" b="1" dirty="0"/>
              <a:t>i</a:t>
            </a:r>
            <a:r>
              <a:rPr lang="en-US" sz="2000" b="1" dirty="0" smtClean="0"/>
              <a:t>f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lse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return</a:t>
            </a:r>
            <a:r>
              <a:rPr lang="en-US" sz="2000" dirty="0" smtClean="0"/>
              <a:t> -1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2514600"/>
            <a:ext cx="211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Input size: n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Basic op: ≠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657600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CC"/>
                </a:solidFill>
              </a:rPr>
              <a:t>C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worst</a:t>
            </a:r>
            <a:r>
              <a:rPr lang="en-US" sz="2400" b="1" dirty="0" smtClean="0">
                <a:solidFill>
                  <a:srgbClr val="0000CC"/>
                </a:solidFill>
              </a:rPr>
              <a:t>(n) = n+2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2847" y="4800600"/>
            <a:ext cx="5035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If you knew A to be sorted in 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nondecreasing</a:t>
            </a:r>
            <a:r>
              <a:rPr lang="en-US" sz="2400" b="1" dirty="0" smtClean="0">
                <a:solidFill>
                  <a:srgbClr val="FF0000"/>
                </a:solidFill>
              </a:rPr>
              <a:t> order, could you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improve the search?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Brute-force String Matching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r>
              <a:rPr lang="en-US" dirty="0" smtClean="0"/>
              <a:t>Given a string of n characters (text) and a string of m (≤ n) characters (pattern), find a substring of the text that matches the pattern</a:t>
            </a:r>
          </a:p>
          <a:p>
            <a:r>
              <a:rPr lang="en-US" dirty="0" smtClean="0"/>
              <a:t>Text: “nobody noticed him” pattern: “not”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4419600"/>
            <a:ext cx="6755879" cy="1437620"/>
            <a:chOff x="1905000" y="4572000"/>
            <a:chExt cx="6755879" cy="1437620"/>
          </a:xfrm>
        </p:grpSpPr>
        <p:grpSp>
          <p:nvGrpSpPr>
            <p:cNvPr id="10" name="Group 9"/>
            <p:cNvGrpSpPr/>
            <p:nvPr/>
          </p:nvGrpSpPr>
          <p:grpSpPr>
            <a:xfrm>
              <a:off x="1905000" y="4572000"/>
              <a:ext cx="5977919" cy="1437620"/>
              <a:chOff x="1905000" y="4572000"/>
              <a:chExt cx="5977919" cy="143762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05000" y="4572000"/>
                <a:ext cx="59779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t</a:t>
                </a:r>
                <a:r>
                  <a:rPr lang="en-US" sz="28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  …  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t</a:t>
                </a:r>
                <a:r>
                  <a:rPr lang="en-US" sz="2800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sz="2800" baseline="-250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…  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t</a:t>
                </a:r>
                <a:r>
                  <a:rPr lang="en-US" sz="2800" baseline="-25000" dirty="0" err="1" smtClean="0">
                    <a:solidFill>
                      <a:srgbClr val="FF0000"/>
                    </a:solidFill>
                  </a:rPr>
                  <a:t>i+j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  …   t</a:t>
                </a:r>
                <a:r>
                  <a:rPr lang="en-US" sz="2800" baseline="-25000" dirty="0" smtClean="0">
                    <a:solidFill>
                      <a:srgbClr val="FF0000"/>
                    </a:solidFill>
                  </a:rPr>
                  <a:t>i+m-1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  …   t</a:t>
                </a:r>
                <a:r>
                  <a:rPr lang="en-US" sz="2800" baseline="-25000" dirty="0" smtClean="0">
                    <a:solidFill>
                      <a:srgbClr val="FF0000"/>
                    </a:solidFill>
                  </a:rPr>
                  <a:t>n-1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48000" y="5486400"/>
                <a:ext cx="3276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00CC"/>
                    </a:solidFill>
                  </a:rPr>
                  <a:t>p</a:t>
                </a:r>
                <a:r>
                  <a:rPr lang="en-US" sz="2800" baseline="-25000" dirty="0" smtClean="0">
                    <a:solidFill>
                      <a:srgbClr val="0000CC"/>
                    </a:solidFill>
                  </a:rPr>
                  <a:t>0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   …   </a:t>
                </a:r>
                <a:r>
                  <a:rPr lang="en-US" sz="2800" dirty="0" err="1" smtClean="0">
                    <a:solidFill>
                      <a:srgbClr val="0000CC"/>
                    </a:solidFill>
                  </a:rPr>
                  <a:t>p</a:t>
                </a:r>
                <a:r>
                  <a:rPr lang="en-US" sz="2800" baseline="-25000" dirty="0" err="1" smtClean="0">
                    <a:solidFill>
                      <a:srgbClr val="0000CC"/>
                    </a:solidFill>
                  </a:rPr>
                  <a:t>j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   …   p</a:t>
                </a:r>
                <a:r>
                  <a:rPr lang="en-US" sz="2800" baseline="-25000" dirty="0" smtClean="0">
                    <a:solidFill>
                      <a:srgbClr val="0000CC"/>
                    </a:solidFill>
                  </a:rPr>
                  <a:t>m-1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 </a:t>
                </a:r>
                <a:endParaRPr lang="en-US" sz="2800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3276600" y="5130476"/>
                <a:ext cx="0" cy="3911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4495800" y="5157772"/>
                <a:ext cx="0" cy="3911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5715000" y="5146344"/>
                <a:ext cx="0" cy="3911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Box 10"/>
            <p:cNvSpPr txBox="1"/>
            <p:nvPr/>
          </p:nvSpPr>
          <p:spPr>
            <a:xfrm>
              <a:off x="7995312" y="4724400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text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25016" y="5611530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pattern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86000" y="600069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3300"/>
                </a:solidFill>
              </a:rPr>
              <a:t>0</a:t>
            </a:r>
            <a:r>
              <a:rPr lang="en-US" sz="2400" b="1" dirty="0" smtClean="0">
                <a:solidFill>
                  <a:srgbClr val="FF3300"/>
                </a:solidFill>
              </a:rPr>
              <a:t> should be tested with up to t</a:t>
            </a:r>
            <a:r>
              <a:rPr lang="en-US" sz="2400" b="1" baseline="-25000" dirty="0" smtClean="0">
                <a:solidFill>
                  <a:srgbClr val="FF3300"/>
                </a:solidFill>
              </a:rPr>
              <a:t>?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r>
              <a:rPr lang="en-US" sz="3600" b="1" dirty="0" smtClean="0"/>
              <a:t>Brute-force String Matching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ALGORITHM </a:t>
            </a:r>
            <a:r>
              <a:rPr lang="en-US" sz="2000" dirty="0" err="1" smtClean="0"/>
              <a:t>BruteForceStringMatching</a:t>
            </a:r>
            <a:r>
              <a:rPr lang="en-US" sz="2000" dirty="0" smtClean="0"/>
              <a:t>(T[0..n-1], P[0..m-1])</a:t>
            </a:r>
          </a:p>
          <a:p>
            <a:pPr marL="0" indent="0">
              <a:buNone/>
            </a:pPr>
            <a:r>
              <a:rPr lang="en-US" sz="2000" b="1" dirty="0"/>
              <a:t>f</a:t>
            </a:r>
            <a:r>
              <a:rPr lang="en-US" sz="2000" b="1" dirty="0" smtClean="0"/>
              <a:t>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&lt;- 0 </a:t>
            </a:r>
            <a:r>
              <a:rPr lang="en-US" sz="2000" b="1" dirty="0" smtClean="0"/>
              <a:t>to</a:t>
            </a:r>
            <a:r>
              <a:rPr lang="en-US" sz="2000" dirty="0" smtClean="0"/>
              <a:t> n-m </a:t>
            </a:r>
            <a:r>
              <a:rPr lang="en-US" sz="2000" b="1" dirty="0" smtClean="0"/>
              <a:t>do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j &lt;- 0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while</a:t>
            </a:r>
            <a:r>
              <a:rPr lang="en-US" sz="2000" dirty="0" smtClean="0"/>
              <a:t> j &lt; m </a:t>
            </a:r>
            <a:r>
              <a:rPr lang="en-US" sz="2000" b="1" dirty="0" smtClean="0"/>
              <a:t>and</a:t>
            </a:r>
            <a:r>
              <a:rPr lang="en-US" sz="2000" dirty="0" smtClean="0"/>
              <a:t> P[j] = T[</a:t>
            </a:r>
            <a:r>
              <a:rPr lang="en-US" sz="2000" dirty="0" err="1" smtClean="0"/>
              <a:t>i+j</a:t>
            </a:r>
            <a:r>
              <a:rPr lang="en-US" sz="2000" dirty="0" smtClean="0"/>
              <a:t>] </a:t>
            </a:r>
            <a:r>
              <a:rPr lang="en-US" sz="2000" b="1" dirty="0" smtClean="0"/>
              <a:t>do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j &lt;- j+1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j = m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return</a:t>
            </a:r>
            <a:r>
              <a:rPr lang="en-US" sz="2000" dirty="0" smtClean="0"/>
              <a:t> -1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4050268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N O B O D Y _ N O T I C E D _ H I M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4507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N O T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7765" y="4495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b="1" dirty="0" smtClean="0"/>
              <a:t> O 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4495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b="1" dirty="0" smtClean="0"/>
              <a:t> O 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4495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b="1" dirty="0" smtClean="0"/>
              <a:t> O 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16147" y="4495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b="1" dirty="0" smtClean="0"/>
              <a:t> O 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46896" y="4495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b="1" dirty="0" smtClean="0"/>
              <a:t> O 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23165" y="4495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N</a:t>
            </a:r>
            <a:r>
              <a:rPr lang="en-US" b="1" dirty="0" smtClean="0"/>
              <a:t> O T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00669" y="4495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N O T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9800" y="1981200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Input size: n, m</a:t>
            </a:r>
          </a:p>
          <a:p>
            <a:r>
              <a:rPr lang="en-US" b="1" dirty="0" smtClean="0">
                <a:solidFill>
                  <a:srgbClr val="FF3300"/>
                </a:solidFill>
              </a:rPr>
              <a:t>Basic op: =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800" y="2907268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</a:rPr>
              <a:t>C</a:t>
            </a:r>
            <a:r>
              <a:rPr lang="en-US" b="1" baseline="-25000" dirty="0" err="1">
                <a:solidFill>
                  <a:srgbClr val="0000CC"/>
                </a:solidFill>
              </a:rPr>
              <a:t>worst</a:t>
            </a:r>
            <a:r>
              <a:rPr lang="en-US" b="1" dirty="0">
                <a:solidFill>
                  <a:srgbClr val="0000CC"/>
                </a:solidFill>
              </a:rPr>
              <a:t>(n, m) = m(n-m+1</a:t>
            </a:r>
            <a:r>
              <a:rPr lang="en-US" b="1" dirty="0" smtClean="0">
                <a:solidFill>
                  <a:srgbClr val="0000CC"/>
                </a:solidFill>
              </a:rPr>
              <a:t>) </a:t>
            </a:r>
            <a:r>
              <a:rPr lang="az-Cyrl-AZ" b="1" dirty="0" smtClean="0">
                <a:solidFill>
                  <a:srgbClr val="0000CC"/>
                </a:solidFill>
              </a:rPr>
              <a:t>є</a:t>
            </a:r>
            <a:r>
              <a:rPr lang="en-US" b="1" dirty="0" smtClean="0">
                <a:solidFill>
                  <a:srgbClr val="0000CC"/>
                </a:solidFill>
              </a:rPr>
              <a:t> O(nm)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1200" y="33528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CC"/>
                </a:solidFill>
              </a:rPr>
              <a:t>C</a:t>
            </a:r>
            <a:r>
              <a:rPr lang="en-US" b="1" baseline="-25000" dirty="0" err="1" smtClean="0">
                <a:solidFill>
                  <a:srgbClr val="0000CC"/>
                </a:solidFill>
              </a:rPr>
              <a:t>avg</a:t>
            </a:r>
            <a:r>
              <a:rPr lang="en-US" b="1" dirty="0" smtClean="0">
                <a:solidFill>
                  <a:srgbClr val="0000CC"/>
                </a:solidFill>
              </a:rPr>
              <a:t>(n, m) </a:t>
            </a:r>
            <a:r>
              <a:rPr lang="az-Cyrl-AZ" b="1" dirty="0" smtClean="0">
                <a:solidFill>
                  <a:srgbClr val="0000CC"/>
                </a:solidFill>
              </a:rPr>
              <a:t>є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l-GR" b="1" dirty="0" smtClean="0">
                <a:solidFill>
                  <a:srgbClr val="0000CC"/>
                </a:solidFill>
              </a:rPr>
              <a:t>Θ</a:t>
            </a:r>
            <a:r>
              <a:rPr lang="en-US" b="1" dirty="0" smtClean="0">
                <a:solidFill>
                  <a:srgbClr val="0000CC"/>
                </a:solidFill>
              </a:rPr>
              <a:t>(n)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91136" y="5105400"/>
            <a:ext cx="6162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9900"/>
                </a:solidFill>
              </a:rPr>
              <a:t>We shall learn more sophisticated and </a:t>
            </a:r>
          </a:p>
          <a:p>
            <a:r>
              <a:rPr lang="en-US" sz="2400" b="1" dirty="0">
                <a:solidFill>
                  <a:srgbClr val="009900"/>
                </a:solidFill>
              </a:rPr>
              <a:t>e</a:t>
            </a:r>
            <a:r>
              <a:rPr lang="en-US" sz="2400" b="1" dirty="0" smtClean="0">
                <a:solidFill>
                  <a:srgbClr val="009900"/>
                </a:solidFill>
              </a:rPr>
              <a:t>fficient ones in space-time trade-off </a:t>
            </a:r>
          </a:p>
          <a:p>
            <a:r>
              <a:rPr lang="en-US" sz="2400" b="1" dirty="0" smtClean="0">
                <a:solidFill>
                  <a:srgbClr val="009900"/>
                </a:solidFill>
              </a:rPr>
              <a:t>chapter!</a:t>
            </a:r>
            <a:endParaRPr lang="en-US" sz="2400" b="1" dirty="0">
              <a:solidFill>
                <a:srgbClr val="0099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Closest-Pair by Brute-force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696200" cy="4724400"/>
          </a:xfrm>
        </p:spPr>
        <p:txBody>
          <a:bodyPr/>
          <a:lstStyle/>
          <a:p>
            <a:r>
              <a:rPr lang="en-US" dirty="0" smtClean="0"/>
              <a:t>Find the two closest points in a set of n points</a:t>
            </a:r>
          </a:p>
          <a:p>
            <a:r>
              <a:rPr lang="en-US" dirty="0" smtClean="0"/>
              <a:t>Points can be airplanes (most probable collision candidates), database records, DNA sequences, etc.</a:t>
            </a:r>
          </a:p>
          <a:p>
            <a:r>
              <a:rPr lang="en-US" dirty="0" smtClean="0"/>
              <a:t>Cluster analysis: pick two points, if they are close enough they are in the same cluster, pick another point, and 						so 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/>
              <a:t>Closest-Pair by Brute-force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696200" cy="4648200"/>
              </a:xfrm>
            </p:spPr>
            <p:txBody>
              <a:bodyPr/>
              <a:lstStyle/>
              <a:p>
                <a:r>
                  <a:rPr lang="en-US" dirty="0" smtClean="0"/>
                  <a:t>For simplicity we consider 2-D case</a:t>
                </a:r>
              </a:p>
              <a:p>
                <a:r>
                  <a:rPr lang="en-US" dirty="0" smtClean="0"/>
                  <a:t>Euclidean distance, d(p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Brute-force: compute distance between each pair of disjoint points and find a pair with the smallest distance</a:t>
                </a:r>
              </a:p>
              <a:p>
                <a:r>
                  <a:rPr lang="en-US" dirty="0" smtClean="0"/>
                  <a:t>d(p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= d(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, 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), so we consider only 			d(p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&lt; j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696200" cy="4648200"/>
              </a:xfrm>
              <a:blipFill rotWithShape="1">
                <a:blip r:embed="rId2"/>
                <a:stretch>
                  <a:fillRect l="-2615" t="-3543" r="-2773" b="-1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70700" cy="533400"/>
          </a:xfrm>
        </p:spPr>
        <p:txBody>
          <a:bodyPr/>
          <a:lstStyle/>
          <a:p>
            <a:r>
              <a:rPr lang="en-US" sz="3600" b="1" dirty="0"/>
              <a:t>Closest-Pair by </a:t>
            </a:r>
            <a:r>
              <a:rPr lang="en-US" sz="3600" b="1" dirty="0" smtClean="0"/>
              <a:t>Brute-force (contd.)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696200" cy="426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</a:t>
                </a:r>
                <a:r>
                  <a:rPr lang="en-US" sz="2000" dirty="0" err="1" smtClean="0"/>
                  <a:t>BruteForceClosestPair</a:t>
                </a:r>
                <a:r>
                  <a:rPr lang="en-US" sz="2000" dirty="0" smtClean="0"/>
                  <a:t>(P)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//Input: A list P of n (n≥2) points p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(x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,y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), //p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(x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,y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), …, </a:t>
                </a:r>
                <a:r>
                  <a:rPr lang="en-US" sz="2000" dirty="0" err="1" smtClean="0"/>
                  <a:t>p</a:t>
                </a:r>
                <a:r>
                  <a:rPr lang="en-US" sz="2000" baseline="-25000" dirty="0" err="1" smtClean="0"/>
                  <a:t>n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n</a:t>
                </a:r>
                <a:r>
                  <a:rPr lang="en-US" sz="2000" dirty="0" err="1" smtClean="0"/>
                  <a:t>,y</a:t>
                </a:r>
                <a:r>
                  <a:rPr lang="en-US" sz="2000" baseline="-25000" dirty="0" err="1" smtClean="0"/>
                  <a:t>n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//Output: distance between closest pair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 &lt;- ∞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&lt;- 1 </a:t>
                </a:r>
                <a:r>
                  <a:rPr lang="en-US" sz="2000" b="1" dirty="0" smtClean="0"/>
                  <a:t>to</a:t>
                </a:r>
                <a:r>
                  <a:rPr lang="en-US" sz="2000" dirty="0" smtClean="0"/>
                  <a:t> n-1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j &lt;- i+1 </a:t>
                </a:r>
                <a:r>
                  <a:rPr lang="en-US" sz="2000" b="1" dirty="0" smtClean="0"/>
                  <a:t>to</a:t>
                </a:r>
                <a:r>
                  <a:rPr lang="en-US" sz="2000" dirty="0" smtClean="0"/>
                  <a:t> n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d &lt;- min( d, </a:t>
                </a:r>
                <a:r>
                  <a:rPr lang="en-US" sz="2000" dirty="0" err="1" smtClean="0"/>
                  <a:t>sqrt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) 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d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696200" cy="4267200"/>
              </a:xfrm>
              <a:blipFill rotWithShape="1">
                <a:blip r:embed="rId2"/>
                <a:stretch>
                  <a:fillRect l="-872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14800" y="4572000"/>
                <a:ext cx="2164503" cy="751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Input size: n</a:t>
                </a:r>
              </a:p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Basic op: ×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572000"/>
                <a:ext cx="2164503" cy="751168"/>
              </a:xfrm>
              <a:prstGeom prst="rect">
                <a:avLst/>
              </a:prstGeom>
              <a:blipFill rotWithShape="1">
                <a:blip r:embed="rId3"/>
                <a:stretch>
                  <a:fillRect l="-2817" t="-4065" b="-13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936776" y="5363570"/>
            <a:ext cx="1627064" cy="615767"/>
            <a:chOff x="5936776" y="5363570"/>
            <a:chExt cx="1627064" cy="615767"/>
          </a:xfrm>
        </p:grpSpPr>
        <p:sp>
          <p:nvSpPr>
            <p:cNvPr id="6" name="TextBox 5"/>
            <p:cNvSpPr txBox="1"/>
            <p:nvPr/>
          </p:nvSpPr>
          <p:spPr>
            <a:xfrm rot="215197">
              <a:off x="6258675" y="5610005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expensive!</a:t>
              </a:r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936776" y="5363570"/>
              <a:ext cx="341194" cy="409433"/>
            </a:xfrm>
            <a:custGeom>
              <a:avLst/>
              <a:gdLst>
                <a:gd name="connsiteX0" fmla="*/ 341194 w 341194"/>
                <a:gd name="connsiteY0" fmla="*/ 409433 h 409433"/>
                <a:gd name="connsiteX1" fmla="*/ 109182 w 341194"/>
                <a:gd name="connsiteY1" fmla="*/ 341194 h 409433"/>
                <a:gd name="connsiteX2" fmla="*/ 0 w 341194"/>
                <a:gd name="connsiteY2" fmla="*/ 0 h 40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194" h="409433">
                  <a:moveTo>
                    <a:pt x="341194" y="409433"/>
                  </a:moveTo>
                  <a:cubicBezTo>
                    <a:pt x="253621" y="409433"/>
                    <a:pt x="166048" y="409433"/>
                    <a:pt x="109182" y="341194"/>
                  </a:cubicBezTo>
                  <a:cubicBezTo>
                    <a:pt x="52316" y="272955"/>
                    <a:pt x="26158" y="136477"/>
                    <a:pt x="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29400" y="4572000"/>
                <a:ext cx="1891159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Get rid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/>
                    </m:rad>
                  </m:oMath>
                </a14:m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572000"/>
                <a:ext cx="1891159" cy="408253"/>
              </a:xfrm>
              <a:prstGeom prst="rect">
                <a:avLst/>
              </a:prstGeom>
              <a:blipFill rotWithShape="1">
                <a:blip r:embed="rId4"/>
                <a:stretch>
                  <a:fillRect l="-290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0808" y="5621459"/>
                <a:ext cx="4522392" cy="703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smtClean="0">
                                <a:latin typeface="Cambria Math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e>
                        </m:nary>
                      </m:e>
                    </m:nary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= 2[(n-1)+(n-2)+…+1] = (n-1)n </a:t>
                </a:r>
                <a:r>
                  <a:rPr lang="az-Cyrl-AZ" b="1" dirty="0" smtClean="0"/>
                  <a:t>є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Θ</a:t>
                </a:r>
                <a:r>
                  <a:rPr lang="en-US" b="1" dirty="0" smtClean="0"/>
                  <a:t>(n</a:t>
                </a:r>
                <a:r>
                  <a:rPr lang="en-US" b="1" baseline="30000" dirty="0" smtClean="0"/>
                  <a:t>2</a:t>
                </a:r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08" y="5621459"/>
                <a:ext cx="4522392" cy="703141"/>
              </a:xfrm>
              <a:prstGeom prst="rect">
                <a:avLst/>
              </a:prstGeom>
              <a:blipFill rotWithShape="1">
                <a:blip r:embed="rId5"/>
                <a:stretch>
                  <a:fillRect l="-1078" t="-59483" r="-270" b="-5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15000" y="2200870"/>
            <a:ext cx="2925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In Divide &amp; Conquer</a:t>
            </a:r>
          </a:p>
          <a:p>
            <a:r>
              <a:rPr lang="en-US" b="1" dirty="0">
                <a:solidFill>
                  <a:srgbClr val="0000CC"/>
                </a:solidFill>
              </a:rPr>
              <a:t>w</a:t>
            </a:r>
            <a:r>
              <a:rPr lang="en-US" b="1" dirty="0" smtClean="0">
                <a:solidFill>
                  <a:srgbClr val="0000CC"/>
                </a:solidFill>
              </a:rPr>
              <a:t>e shall see </a:t>
            </a:r>
            <a:r>
              <a:rPr lang="en-US" b="1" dirty="0" err="1" smtClean="0">
                <a:solidFill>
                  <a:srgbClr val="0000CC"/>
                </a:solidFill>
              </a:rPr>
              <a:t>linearithmic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v</a:t>
            </a:r>
            <a:r>
              <a:rPr lang="en-US" b="1" dirty="0" smtClean="0">
                <a:solidFill>
                  <a:srgbClr val="0000CC"/>
                </a:solidFill>
              </a:rPr>
              <a:t>ersion!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r>
              <a:rPr lang="en-US" sz="3600" b="1" dirty="0" smtClean="0"/>
              <a:t>Convex-hull Problem by Brute-force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191000"/>
          </a:xfrm>
        </p:spPr>
        <p:txBody>
          <a:bodyPr/>
          <a:lstStyle/>
          <a:p>
            <a:r>
              <a:rPr lang="en-US" dirty="0" smtClean="0"/>
              <a:t>One of the most important problem in computational geometry</a:t>
            </a:r>
          </a:p>
          <a:p>
            <a:r>
              <a:rPr lang="en-US" dirty="0" smtClean="0"/>
              <a:t>Convex hulls give convenient approximation of object shapes</a:t>
            </a:r>
          </a:p>
          <a:p>
            <a:pPr lvl="1"/>
            <a:r>
              <a:rPr lang="en-US" dirty="0" smtClean="0"/>
              <a:t>In animation, collision detection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609600"/>
          </a:xfrm>
        </p:spPr>
        <p:txBody>
          <a:bodyPr/>
          <a:lstStyle/>
          <a:p>
            <a:r>
              <a:rPr lang="en-US" sz="3600" b="1" dirty="0" smtClean="0"/>
              <a:t>Convex-hull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en-US" dirty="0" smtClean="0"/>
              <a:t>DEFINITION: A </a:t>
            </a:r>
            <a:r>
              <a:rPr lang="en-US" u="sng" dirty="0" smtClean="0"/>
              <a:t>set of points</a:t>
            </a:r>
            <a:r>
              <a:rPr lang="en-US" dirty="0" smtClean="0"/>
              <a:t> in the plane is called </a:t>
            </a:r>
            <a:r>
              <a:rPr lang="en-US" u="sng" dirty="0" smtClean="0"/>
              <a:t>convex</a:t>
            </a:r>
            <a:r>
              <a:rPr lang="en-US" dirty="0" smtClean="0"/>
              <a:t> if for any two points p and q in the set, the entire </a:t>
            </a:r>
            <a:r>
              <a:rPr lang="en-US" u="sng" dirty="0" smtClean="0"/>
              <a:t>line segment</a:t>
            </a:r>
            <a:r>
              <a:rPr lang="en-US" dirty="0" smtClean="0"/>
              <a:t> with the endpoints at p and q </a:t>
            </a:r>
            <a:r>
              <a:rPr lang="en-US" u="sng" dirty="0" smtClean="0"/>
              <a:t>belongs to the set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1600200" y="3886200"/>
            <a:ext cx="5334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1600200" y="4267200"/>
            <a:ext cx="4572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133600" y="3886200"/>
            <a:ext cx="5334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2400300" y="4267200"/>
            <a:ext cx="2667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2057400" y="4953000"/>
            <a:ext cx="3429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667000" y="4419600"/>
            <a:ext cx="53340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3200400" y="4419600"/>
            <a:ext cx="228600" cy="121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reeform 22"/>
          <p:cNvSpPr/>
          <p:nvPr/>
        </p:nvSpPr>
        <p:spPr bwMode="auto">
          <a:xfrm>
            <a:off x="2674961" y="5568287"/>
            <a:ext cx="791570" cy="154059"/>
          </a:xfrm>
          <a:custGeom>
            <a:avLst/>
            <a:gdLst>
              <a:gd name="connsiteX0" fmla="*/ 0 w 791570"/>
              <a:gd name="connsiteY0" fmla="*/ 0 h 154059"/>
              <a:gd name="connsiteX1" fmla="*/ 300251 w 791570"/>
              <a:gd name="connsiteY1" fmla="*/ 150125 h 154059"/>
              <a:gd name="connsiteX2" fmla="*/ 791570 w 791570"/>
              <a:gd name="connsiteY2" fmla="*/ 95534 h 15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70" h="154059">
                <a:moveTo>
                  <a:pt x="0" y="0"/>
                </a:moveTo>
                <a:cubicBezTo>
                  <a:pt x="84161" y="67101"/>
                  <a:pt x="168323" y="134203"/>
                  <a:pt x="300251" y="150125"/>
                </a:cubicBezTo>
                <a:cubicBezTo>
                  <a:pt x="432179" y="166047"/>
                  <a:pt x="611874" y="130790"/>
                  <a:pt x="791570" y="9553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486400" y="4229100"/>
            <a:ext cx="1219200" cy="1104900"/>
            <a:chOff x="5181600" y="3886200"/>
            <a:chExt cx="1219200" cy="1104900"/>
          </a:xfrm>
        </p:grpSpPr>
        <p:cxnSp>
          <p:nvCxnSpPr>
            <p:cNvPr id="25" name="Straight Connector 24"/>
            <p:cNvCxnSpPr/>
            <p:nvPr/>
          </p:nvCxnSpPr>
          <p:spPr bwMode="auto">
            <a:xfrm flipH="1" flipV="1">
              <a:off x="5181600" y="3886200"/>
              <a:ext cx="457200" cy="723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181600" y="3886200"/>
              <a:ext cx="762000" cy="3619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5943600" y="4067175"/>
              <a:ext cx="457200" cy="180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5410200" y="4610100"/>
              <a:ext cx="22860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5410200" y="4800600"/>
              <a:ext cx="533400" cy="1905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943600" y="4800600"/>
              <a:ext cx="457200" cy="952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 flipV="1">
              <a:off x="6172200" y="4419600"/>
              <a:ext cx="228600" cy="4762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6172200" y="4067175"/>
              <a:ext cx="228600" cy="3524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Freeform 39"/>
          <p:cNvSpPr/>
          <p:nvPr/>
        </p:nvSpPr>
        <p:spPr bwMode="auto">
          <a:xfrm>
            <a:off x="7246961" y="4026090"/>
            <a:ext cx="690216" cy="1978925"/>
          </a:xfrm>
          <a:custGeom>
            <a:avLst/>
            <a:gdLst>
              <a:gd name="connsiteX0" fmla="*/ 0 w 690216"/>
              <a:gd name="connsiteY0" fmla="*/ 0 h 1978925"/>
              <a:gd name="connsiteX1" fmla="*/ 559558 w 690216"/>
              <a:gd name="connsiteY1" fmla="*/ 518614 h 1978925"/>
              <a:gd name="connsiteX2" fmla="*/ 655093 w 690216"/>
              <a:gd name="connsiteY2" fmla="*/ 1296537 h 1978925"/>
              <a:gd name="connsiteX3" fmla="*/ 81887 w 690216"/>
              <a:gd name="connsiteY3" fmla="*/ 1978925 h 197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216" h="1978925">
                <a:moveTo>
                  <a:pt x="0" y="0"/>
                </a:moveTo>
                <a:cubicBezTo>
                  <a:pt x="225188" y="151262"/>
                  <a:pt x="450376" y="302525"/>
                  <a:pt x="559558" y="518614"/>
                </a:cubicBezTo>
                <a:cubicBezTo>
                  <a:pt x="668740" y="734703"/>
                  <a:pt x="734705" y="1053152"/>
                  <a:pt x="655093" y="1296537"/>
                </a:cubicBezTo>
                <a:cubicBezTo>
                  <a:pt x="575481" y="1539922"/>
                  <a:pt x="328684" y="1759423"/>
                  <a:pt x="81887" y="19789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7246961" y="4026090"/>
            <a:ext cx="440356" cy="1978925"/>
          </a:xfrm>
          <a:custGeom>
            <a:avLst/>
            <a:gdLst>
              <a:gd name="connsiteX0" fmla="*/ 0 w 440356"/>
              <a:gd name="connsiteY0" fmla="*/ 0 h 1978925"/>
              <a:gd name="connsiteX1" fmla="*/ 327546 w 440356"/>
              <a:gd name="connsiteY1" fmla="*/ 532262 h 1978925"/>
              <a:gd name="connsiteX2" fmla="*/ 436729 w 440356"/>
              <a:gd name="connsiteY2" fmla="*/ 955343 h 1978925"/>
              <a:gd name="connsiteX3" fmla="*/ 382138 w 440356"/>
              <a:gd name="connsiteY3" fmla="*/ 1487606 h 1978925"/>
              <a:gd name="connsiteX4" fmla="*/ 81887 w 440356"/>
              <a:gd name="connsiteY4" fmla="*/ 1978925 h 197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56" h="1978925">
                <a:moveTo>
                  <a:pt x="0" y="0"/>
                </a:moveTo>
                <a:cubicBezTo>
                  <a:pt x="127379" y="186519"/>
                  <a:pt x="254758" y="373038"/>
                  <a:pt x="327546" y="532262"/>
                </a:cubicBezTo>
                <a:cubicBezTo>
                  <a:pt x="400334" y="691486"/>
                  <a:pt x="427630" y="796119"/>
                  <a:pt x="436729" y="955343"/>
                </a:cubicBezTo>
                <a:cubicBezTo>
                  <a:pt x="445828" y="1114567"/>
                  <a:pt x="441278" y="1317009"/>
                  <a:pt x="382138" y="1487606"/>
                </a:cubicBezTo>
                <a:cubicBezTo>
                  <a:pt x="322998" y="1658203"/>
                  <a:pt x="202442" y="1818564"/>
                  <a:pt x="81887" y="19789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2200" y="60198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6019800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convex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0" grpId="0" animBg="1"/>
      <p:bldP spid="41" grpId="0" animBg="1"/>
      <p:bldP spid="4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Convex-hull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r>
              <a:rPr lang="en-US" dirty="0" smtClean="0"/>
              <a:t>DEFINITION: The convex hull of a set S of points is the smallest convex set containing S.</a:t>
            </a:r>
          </a:p>
          <a:p>
            <a:pPr lvl="1"/>
            <a:r>
              <a:rPr lang="en-US" dirty="0" smtClean="0"/>
              <a:t>The “smallest” requirement means that the convex hull of S must be a subset of any convex set containing S.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611880"/>
            <a:ext cx="3486150" cy="27889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What is Brute Force?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r>
              <a:rPr lang="en-US" sz="2800" dirty="0" smtClean="0"/>
              <a:t>The first algorithm design technique we shall explore</a:t>
            </a:r>
          </a:p>
          <a:p>
            <a:r>
              <a:rPr lang="en-US" sz="2800" dirty="0" smtClean="0"/>
              <a:t>A straightforward approach to solving problem, usually based on problem statement and definitions of the concepts involved</a:t>
            </a:r>
          </a:p>
          <a:p>
            <a:r>
              <a:rPr lang="en-US" sz="2800" dirty="0" smtClean="0"/>
              <a:t>“Force” comes from using computer power not intellectual power</a:t>
            </a:r>
          </a:p>
          <a:p>
            <a:r>
              <a:rPr lang="en-US" sz="2800" dirty="0" smtClean="0"/>
              <a:t>In short, “brute force” means “Just do it!”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Convex-hull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r>
              <a:rPr lang="en-US" dirty="0" smtClean="0"/>
              <a:t>THEOREM: The convex hull of any set S of n &gt; 2 points not all on the same line is a convex polygon with the vertices at some of the points of S.</a:t>
            </a:r>
          </a:p>
          <a:p>
            <a:r>
              <a:rPr lang="en-US" dirty="0" smtClean="0"/>
              <a:t>Vertices of the polygon are called extreme points.</a:t>
            </a:r>
          </a:p>
          <a:p>
            <a:r>
              <a:rPr lang="en-US" dirty="0" smtClean="0"/>
              <a:t>We need to know which pairs of points need to be connected.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Convex hull (contd.)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2190750" cy="2383181"/>
          </a:xfrm>
        </p:spPr>
      </p:pic>
      <p:sp>
        <p:nvSpPr>
          <p:cNvPr id="4" name="TextBox 3"/>
          <p:cNvSpPr txBox="1"/>
          <p:nvPr/>
        </p:nvSpPr>
        <p:spPr>
          <a:xfrm>
            <a:off x="1295400" y="1219200"/>
            <a:ext cx="676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can we solve the convex hull problem 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1120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p</a:t>
            </a:r>
            <a:r>
              <a:rPr lang="en-US" sz="2000" b="1" baseline="-25000" dirty="0" err="1" smtClean="0"/>
              <a:t>j</a:t>
            </a:r>
            <a:r>
              <a:rPr lang="en-US" sz="2000" b="1" dirty="0" smtClean="0"/>
              <a:t> are on the boundary</a:t>
            </a:r>
          </a:p>
          <a:p>
            <a:r>
              <a:rPr lang="en-US" sz="2000" b="1" dirty="0"/>
              <a:t>i</a:t>
            </a:r>
            <a:r>
              <a:rPr lang="en-US" sz="2000" b="1" dirty="0" smtClean="0"/>
              <a:t>f and only if all other points</a:t>
            </a:r>
          </a:p>
          <a:p>
            <a:r>
              <a:rPr lang="en-US" sz="2000" b="1" dirty="0"/>
              <a:t>l</a:t>
            </a:r>
            <a:r>
              <a:rPr lang="en-US" sz="2000" b="1" dirty="0" smtClean="0"/>
              <a:t>ie at the same side of the line</a:t>
            </a:r>
          </a:p>
          <a:p>
            <a:r>
              <a:rPr lang="en-US" sz="2000" b="1" dirty="0" smtClean="0"/>
              <a:t>segment between p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p</a:t>
            </a:r>
            <a:r>
              <a:rPr lang="en-US" sz="2000" b="1" baseline="-25000" dirty="0" err="1" smtClean="0"/>
              <a:t>j</a:t>
            </a:r>
            <a:endParaRPr lang="en-US" sz="20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648200" y="4114800"/>
            <a:ext cx="2229036" cy="674132"/>
            <a:chOff x="4648200" y="4114800"/>
            <a:chExt cx="2229036" cy="674132"/>
          </a:xfrm>
        </p:grpSpPr>
        <p:sp>
          <p:nvSpPr>
            <p:cNvPr id="3" name="Oval 2"/>
            <p:cNvSpPr/>
            <p:nvPr/>
          </p:nvSpPr>
          <p:spPr bwMode="auto">
            <a:xfrm>
              <a:off x="4675492" y="4114800"/>
              <a:ext cx="277508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504292" y="4114800"/>
              <a:ext cx="277508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9" name="Straight Connector 8"/>
            <p:cNvCxnSpPr>
              <a:stCxn id="3" idx="6"/>
              <a:endCxn id="7" idx="2"/>
            </p:cNvCxnSpPr>
            <p:nvPr/>
          </p:nvCxnSpPr>
          <p:spPr bwMode="auto">
            <a:xfrm>
              <a:off x="4953000" y="4267200"/>
              <a:ext cx="155129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4648200" y="44196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06622" y="441960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34000" y="4394579"/>
            <a:ext cx="1423788" cy="1248686"/>
            <a:chOff x="5334000" y="4394579"/>
            <a:chExt cx="1423788" cy="1248686"/>
          </a:xfrm>
        </p:grpSpPr>
        <p:sp>
          <p:nvSpPr>
            <p:cNvPr id="12" name="TextBox 11"/>
            <p:cNvSpPr txBox="1"/>
            <p:nvPr/>
          </p:nvSpPr>
          <p:spPr>
            <a:xfrm>
              <a:off x="5334000" y="5181600"/>
              <a:ext cx="1423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ax+by</a:t>
              </a:r>
              <a:r>
                <a:rPr lang="en-US" sz="2400" b="1" dirty="0" smtClean="0"/>
                <a:t>=c</a:t>
              </a:r>
              <a:endParaRPr lang="en-US" sz="2400" b="1" dirty="0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691116" y="4394579"/>
              <a:ext cx="152803" cy="764275"/>
            </a:xfrm>
            <a:custGeom>
              <a:avLst/>
              <a:gdLst>
                <a:gd name="connsiteX0" fmla="*/ 81887 w 152803"/>
                <a:gd name="connsiteY0" fmla="*/ 764275 h 764275"/>
                <a:gd name="connsiteX1" fmla="*/ 150126 w 152803"/>
                <a:gd name="connsiteY1" fmla="*/ 409433 h 764275"/>
                <a:gd name="connsiteX2" fmla="*/ 0 w 152803"/>
                <a:gd name="connsiteY2" fmla="*/ 0 h 76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803" h="764275">
                  <a:moveTo>
                    <a:pt x="81887" y="764275"/>
                  </a:moveTo>
                  <a:cubicBezTo>
                    <a:pt x="122830" y="650543"/>
                    <a:pt x="163774" y="536812"/>
                    <a:pt x="150126" y="409433"/>
                  </a:cubicBezTo>
                  <a:cubicBezTo>
                    <a:pt x="136478" y="282054"/>
                    <a:pt x="68239" y="141027"/>
                    <a:pt x="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239000" y="4114800"/>
            <a:ext cx="1217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Check</a:t>
            </a:r>
          </a:p>
          <a:p>
            <a:r>
              <a:rPr lang="en-US" sz="2000" b="1" dirty="0" smtClean="0"/>
              <a:t>sign of</a:t>
            </a:r>
          </a:p>
          <a:p>
            <a:r>
              <a:rPr lang="en-US" sz="2000" b="1" dirty="0" err="1" smtClean="0"/>
              <a:t>ax+by-c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4800600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What’s the time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efficiency?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2868" y="56196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O(n</a:t>
            </a:r>
            <a:r>
              <a:rPr lang="en-US" sz="2000" b="1" baseline="30000" dirty="0" smtClean="0">
                <a:solidFill>
                  <a:srgbClr val="0000CC"/>
                </a:solidFill>
              </a:rPr>
              <a:t>3</a:t>
            </a:r>
            <a:r>
              <a:rPr lang="en-US" sz="2000" b="1" dirty="0" smtClean="0">
                <a:solidFill>
                  <a:srgbClr val="0000CC"/>
                </a:solidFill>
              </a:rPr>
              <a:t>)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6870700" cy="685800"/>
          </a:xfrm>
        </p:spPr>
        <p:txBody>
          <a:bodyPr/>
          <a:lstStyle/>
          <a:p>
            <a:r>
              <a:rPr lang="en-US" dirty="0" smtClean="0"/>
              <a:t>Summary of 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696200" cy="4267200"/>
          </a:xfrm>
        </p:spPr>
        <p:txBody>
          <a:bodyPr/>
          <a:lstStyle/>
          <a:p>
            <a:r>
              <a:rPr lang="en-US" dirty="0" smtClean="0"/>
              <a:t>Just solve it! </a:t>
            </a:r>
          </a:p>
          <a:p>
            <a:r>
              <a:rPr lang="en-US" dirty="0" smtClean="0"/>
              <a:t>Improve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Exhaustive Search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7696200" cy="4724400"/>
          </a:xfrm>
        </p:spPr>
        <p:txBody>
          <a:bodyPr/>
          <a:lstStyle/>
          <a:p>
            <a:r>
              <a:rPr lang="en-US" dirty="0" smtClean="0"/>
              <a:t>Traveling Salesman Problem (TSP)</a:t>
            </a:r>
          </a:p>
          <a:p>
            <a:pPr lvl="1"/>
            <a:r>
              <a:rPr lang="en-US" dirty="0" smtClean="0"/>
              <a:t>Find the shortest tour through a given set of n cities that visits each city exactly once before returning to the city where it started</a:t>
            </a:r>
          </a:p>
          <a:p>
            <a:pPr lvl="1"/>
            <a:r>
              <a:rPr lang="en-US" dirty="0" smtClean="0"/>
              <a:t>Can be conveniently modeled by a weighted graph; vertices are cities and edge weights are distances</a:t>
            </a:r>
          </a:p>
          <a:p>
            <a:pPr lvl="1"/>
            <a:r>
              <a:rPr lang="en-US" dirty="0" smtClean="0"/>
              <a:t>Same as finding “Hamiltonian Circuit”: find a cycle that passes through all vertices exactly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1143000"/>
          </a:xfrm>
        </p:spPr>
        <p:txBody>
          <a:bodyPr/>
          <a:lstStyle/>
          <a:p>
            <a:r>
              <a:rPr lang="en-US" sz="3600" b="1" dirty="0" smtClean="0"/>
              <a:t>Exhaustive Search: TSP (contd.)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696200" cy="4191000"/>
              </a:xfrm>
            </p:spPr>
            <p:txBody>
              <a:bodyPr/>
              <a:lstStyle/>
              <a:p>
                <a:r>
                  <a:rPr lang="en-US" dirty="0" smtClean="0"/>
                  <a:t>Hamiltonian circuit: A sequence of n+1 adjacent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696200" cy="4191000"/>
              </a:xfrm>
              <a:blipFill rotWithShape="1">
                <a:blip r:embed="rId2"/>
                <a:stretch>
                  <a:fillRect l="-2615" t="-3930" r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14600" y="2971800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How can we solve TSP?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3752671"/>
            <a:ext cx="6954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Get all tours by generating all permutations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of n-1 intermediate cities, compute the tour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l</a:t>
            </a:r>
            <a:r>
              <a:rPr lang="en-US" sz="2400" b="1" dirty="0" smtClean="0">
                <a:solidFill>
                  <a:srgbClr val="0000CC"/>
                </a:solidFill>
              </a:rPr>
              <a:t>engths, and find the shortest among them.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Traveling Salesman (TSP)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828800" y="1524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124200" y="1524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242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8288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" name="Straight Connector 8"/>
          <p:cNvCxnSpPr>
            <a:stCxn id="4" idx="4"/>
            <a:endCxn id="7" idx="0"/>
          </p:cNvCxnSpPr>
          <p:nvPr/>
        </p:nvCxnSpPr>
        <p:spPr bwMode="auto">
          <a:xfrm>
            <a:off x="2057400" y="1981200"/>
            <a:ext cx="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 bwMode="auto">
          <a:xfrm>
            <a:off x="2219045" y="1914245"/>
            <a:ext cx="972110" cy="667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 bwMode="auto">
          <a:xfrm>
            <a:off x="3352800" y="1981200"/>
            <a:ext cx="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 bwMode="auto">
          <a:xfrm>
            <a:off x="2286000" y="1752600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7" idx="6"/>
            <a:endCxn id="6" idx="2"/>
          </p:cNvCxnSpPr>
          <p:nvPr/>
        </p:nvCxnSpPr>
        <p:spPr bwMode="auto">
          <a:xfrm>
            <a:off x="2286000" y="2743200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5" idx="3"/>
            <a:endCxn id="7" idx="7"/>
          </p:cNvCxnSpPr>
          <p:nvPr/>
        </p:nvCxnSpPr>
        <p:spPr bwMode="auto">
          <a:xfrm flipH="1">
            <a:off x="2219045" y="1914245"/>
            <a:ext cx="972110" cy="667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514600" y="1371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2069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93670" y="2754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31670" y="2057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74670" y="2133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72737" y="38100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b  d  c  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72737" y="4278868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c  b  d  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72737" y="4736068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c  d  b 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72737" y="5193268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d  b  c 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72737" y="5650468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d  c  b  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72737" y="3352800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ym typeface="Wingdings" pitchFamily="2" charset="2"/>
              </a:rPr>
              <a:t> b  c  d  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33528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2+8+1+7 = 18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61588" y="382166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2+3+1+5 = 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1588" y="435506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5+8+3+7 = 23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61588" y="481226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5+1+3+2 = 11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61588" y="5269468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7+3+8+5 = 23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61588" y="56504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7+1+8+2 = 18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378072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optimal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3475" y="478497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optimal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41" name="Straight Arrow Connector 40"/>
          <p:cNvCxnSpPr>
            <a:stCxn id="38" idx="1"/>
          </p:cNvCxnSpPr>
          <p:nvPr/>
        </p:nvCxnSpPr>
        <p:spPr bwMode="auto">
          <a:xfrm flipH="1">
            <a:off x="6668732" y="3965390"/>
            <a:ext cx="4178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6705600" y="4988256"/>
            <a:ext cx="4178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267200" y="155626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Consider only when b precedes c</a:t>
            </a:r>
            <a:endParaRPr lang="en-US" b="1" dirty="0">
              <a:solidFill>
                <a:srgbClr val="00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81600" y="1981200"/>
                <a:ext cx="244009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(n-1)! permutations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81200"/>
                <a:ext cx="2440092" cy="491096"/>
              </a:xfrm>
              <a:prstGeom prst="rect">
                <a:avLst/>
              </a:prstGeom>
              <a:blipFill rotWithShape="1">
                <a:blip r:embed="rId2"/>
                <a:stretch>
                  <a:fillRect r="-175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1143000"/>
          </a:xfrm>
        </p:spPr>
        <p:txBody>
          <a:bodyPr/>
          <a:lstStyle/>
          <a:p>
            <a:r>
              <a:rPr lang="en-US" sz="3600" b="1" dirty="0" smtClean="0"/>
              <a:t>Exhaustive Search: Knapsack problem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114800"/>
          </a:xfrm>
        </p:spPr>
        <p:txBody>
          <a:bodyPr/>
          <a:lstStyle/>
          <a:p>
            <a:r>
              <a:rPr lang="en-US" dirty="0" smtClean="0"/>
              <a:t>Given n items of weights 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 and values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 and a knapsack of capacity W, find the most valuable subset of the items that fit into the knapsack</a:t>
            </a:r>
          </a:p>
          <a:p>
            <a:pPr lvl="1"/>
            <a:r>
              <a:rPr lang="en-US" dirty="0" smtClean="0"/>
              <a:t>A transport plane has to deliver the most valuable set of items to a remote location without exceeding its capacity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5410200"/>
            <a:ext cx="399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How can we solve it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Knapsack problem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en-US" dirty="0" smtClean="0"/>
              <a:t>Brute force: Generate all possible subsets of the n items, compute total weight of each subset to identify feasible subsets, and find the subset of the largest value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657600"/>
            <a:ext cx="5440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is the time efficiency 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4444425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>
                <a:solidFill>
                  <a:srgbClr val="0000CC"/>
                </a:solidFill>
              </a:rPr>
              <a:t>Ω</a:t>
            </a:r>
            <a:r>
              <a:rPr lang="en-US" sz="3200" b="1" dirty="0" smtClean="0">
                <a:solidFill>
                  <a:srgbClr val="0000CC"/>
                </a:solidFill>
              </a:rPr>
              <a:t>(2</a:t>
            </a:r>
            <a:r>
              <a:rPr lang="en-US" sz="3200" b="1" baseline="30000" dirty="0" smtClean="0">
                <a:solidFill>
                  <a:srgbClr val="0000CC"/>
                </a:solidFill>
              </a:rPr>
              <a:t>n</a:t>
            </a:r>
            <a:r>
              <a:rPr lang="en-US" sz="3200" b="1" dirty="0" smtClean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Knapsack problem (contd.)</a:t>
            </a:r>
            <a:endParaRPr lang="en-US" sz="3600" b="1" dirty="0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976767"/>
              </p:ext>
            </p:extLst>
          </p:nvPr>
        </p:nvGraphicFramePr>
        <p:xfrm>
          <a:off x="5257800" y="76196"/>
          <a:ext cx="3733800" cy="6629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</a:tblGrid>
              <a:tr h="3899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subset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weight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value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$42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{1,2}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$54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{1,3}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!feasible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{1,4}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!feasible</a:t>
                      </a:r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$52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{2,4}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$37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{3,4}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$65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{1,2,3}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!feasible</a:t>
                      </a:r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{1,2,4}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!feasible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{1,3,4}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!feasible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{2,3,4}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!feasible</a:t>
                      </a:r>
                      <a:endParaRPr lang="en-US" dirty="0"/>
                    </a:p>
                  </a:txBody>
                  <a:tcPr/>
                </a:tc>
              </a:tr>
              <a:tr h="389965">
                <a:tc>
                  <a:txBody>
                    <a:bodyPr/>
                    <a:lstStyle/>
                    <a:p>
                      <a:r>
                        <a:rPr lang="en-US" dirty="0" smtClean="0"/>
                        <a:t>{1,2,3,4}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!feasible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066800" y="838200"/>
            <a:ext cx="1524000" cy="2242066"/>
            <a:chOff x="1219200" y="1066800"/>
            <a:chExt cx="1066800" cy="16764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1219200" y="10668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219200" y="2743200"/>
              <a:ext cx="1066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2286000" y="10668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Rectangle 9"/>
          <p:cNvSpPr/>
          <p:nvPr/>
        </p:nvSpPr>
        <p:spPr bwMode="auto">
          <a:xfrm>
            <a:off x="2769330" y="1717344"/>
            <a:ext cx="96447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2133600"/>
            <a:ext cx="914400" cy="9636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644925" y="4155744"/>
            <a:ext cx="936475" cy="693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3810000"/>
            <a:ext cx="9906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0" y="2133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1932" y="31358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knapsack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1358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92725" y="31358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21125" y="48884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92725" y="48884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69330" y="2096869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 smtClean="0"/>
              <a:t>1 </a:t>
            </a:r>
            <a:r>
              <a:rPr lang="en-US" dirty="0" smtClean="0"/>
              <a:t>= 7</a:t>
            </a:r>
          </a:p>
          <a:p>
            <a:r>
              <a:rPr lang="en-US" dirty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= $42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03344" y="4001869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4</a:t>
            </a:r>
            <a:r>
              <a:rPr lang="en-US" baseline="-25000" dirty="0" smtClean="0"/>
              <a:t> </a:t>
            </a:r>
            <a:r>
              <a:rPr lang="en-US" dirty="0" smtClean="0"/>
              <a:t>= 5</a:t>
            </a:r>
          </a:p>
          <a:p>
            <a:r>
              <a:rPr lang="en-US" dirty="0" smtClean="0"/>
              <a:t>v</a:t>
            </a:r>
            <a:r>
              <a:rPr lang="en-US" baseline="-25000" dirty="0"/>
              <a:t>4</a:t>
            </a:r>
            <a:r>
              <a:rPr lang="en-US" baseline="-25000" dirty="0" smtClean="0"/>
              <a:t> </a:t>
            </a:r>
            <a:r>
              <a:rPr lang="en-US" dirty="0" smtClean="0"/>
              <a:t>= $25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730" y="2249269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 </a:t>
            </a:r>
            <a:r>
              <a:rPr lang="en-US" dirty="0" smtClean="0"/>
              <a:t>= 3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= $12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90800" y="4154269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4</a:t>
            </a:r>
          </a:p>
          <a:p>
            <a:r>
              <a:rPr lang="en-US" dirty="0" smtClean="0"/>
              <a:t>v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$40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733800"/>
            <a:ext cx="2699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How about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</a:rPr>
              <a:t>aking items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n decreasing order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b="1" dirty="0" smtClean="0">
                <a:solidFill>
                  <a:srgbClr val="FF0000"/>
                </a:solidFill>
              </a:rPr>
              <a:t>f value/weight?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84829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900"/>
                </a:solidFill>
              </a:rPr>
              <a:t>Works for this example! </a:t>
            </a:r>
            <a:r>
              <a:rPr lang="en-US" sz="2000" b="1" dirty="0" smtClean="0">
                <a:solidFill>
                  <a:srgbClr val="009900"/>
                </a:solidFill>
                <a:sym typeface="Wingdings" pitchFamily="2" charset="2"/>
              </a:rPr>
              <a:t>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Knapsack problem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6800" y="838200"/>
            <a:ext cx="1524000" cy="2242066"/>
            <a:chOff x="1219200" y="1066800"/>
            <a:chExt cx="1066800" cy="16764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1219200" y="10668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219200" y="2743200"/>
              <a:ext cx="10668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286000" y="10668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TextBox 8"/>
          <p:cNvSpPr txBox="1"/>
          <p:nvPr/>
        </p:nvSpPr>
        <p:spPr>
          <a:xfrm>
            <a:off x="1371600" y="2133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W=50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32" y="31358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knapsack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769329" y="1717344"/>
            <a:ext cx="1144865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14799" y="2133600"/>
            <a:ext cx="1120443" cy="9636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769125" y="2403144"/>
            <a:ext cx="1012675" cy="693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9400" y="31358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92725" y="31358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45325" y="31358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69330" y="2096869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 smtClean="0"/>
              <a:t>1 </a:t>
            </a:r>
            <a:r>
              <a:rPr lang="en-US" dirty="0" smtClean="0"/>
              <a:t>= 30</a:t>
            </a:r>
          </a:p>
          <a:p>
            <a:r>
              <a:rPr lang="en-US" dirty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= $120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64730" y="2249269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 </a:t>
            </a:r>
            <a:r>
              <a:rPr lang="en-US" dirty="0" smtClean="0"/>
              <a:t>= 20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= $100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15482" y="2401669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10</a:t>
            </a:r>
          </a:p>
          <a:p>
            <a:r>
              <a:rPr lang="en-US" dirty="0" smtClean="0"/>
              <a:t>v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$60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3810000"/>
            <a:ext cx="2201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 1: $4/unit</a:t>
            </a:r>
          </a:p>
          <a:p>
            <a:r>
              <a:rPr lang="en-US" sz="2000" b="1" dirty="0" smtClean="0"/>
              <a:t>Item 2: $5/unit</a:t>
            </a:r>
          </a:p>
          <a:p>
            <a:r>
              <a:rPr lang="en-US" sz="2000" b="1" dirty="0" smtClean="0"/>
              <a:t>Item3: $6/unit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114800" y="3810000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{Item3, Item2} = $60+$100 = $160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4800" y="4278868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{Item3, Item1} = $60+$120 = $180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4800" y="4736068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{Item2, Item1} = $100+$120 = $220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5410200"/>
            <a:ext cx="508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Doesn’t work for this example </a:t>
            </a:r>
            <a:r>
              <a:rPr lang="en-US" sz="2400" b="1" dirty="0" smtClean="0">
                <a:solidFill>
                  <a:srgbClr val="FF3300"/>
                </a:solidFill>
                <a:sym typeface="Wingdings" pitchFamily="2" charset="2"/>
              </a:rPr>
              <a:t></a:t>
            </a:r>
            <a:endParaRPr lang="en-US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Brute Force Example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en-US" dirty="0" smtClean="0"/>
              <a:t>We want to compute a</a:t>
            </a:r>
            <a:r>
              <a:rPr lang="en-US" baseline="30000" dirty="0" smtClean="0"/>
              <a:t>n </a:t>
            </a:r>
            <a:r>
              <a:rPr lang="en-US" dirty="0" smtClean="0"/>
              <a:t>=</a:t>
            </a:r>
          </a:p>
          <a:p>
            <a:endParaRPr lang="en-US" dirty="0"/>
          </a:p>
          <a:p>
            <a:r>
              <a:rPr lang="en-US" dirty="0" smtClean="0"/>
              <a:t>In RSA (Ron </a:t>
            </a:r>
            <a:r>
              <a:rPr lang="en-US" dirty="0" err="1" smtClean="0"/>
              <a:t>Rivest</a:t>
            </a:r>
            <a:r>
              <a:rPr lang="en-US" dirty="0" smtClean="0"/>
              <a:t>, </a:t>
            </a:r>
            <a:r>
              <a:rPr lang="en-US" dirty="0" err="1" smtClean="0"/>
              <a:t>Adi</a:t>
            </a:r>
            <a:r>
              <a:rPr lang="en-US" dirty="0" smtClean="0"/>
              <a:t> Shamir, and Leonard </a:t>
            </a:r>
            <a:r>
              <a:rPr lang="en-US" dirty="0" err="1" smtClean="0"/>
              <a:t>Adleman</a:t>
            </a:r>
            <a:r>
              <a:rPr lang="en-US" dirty="0" smtClean="0"/>
              <a:t>) encryption algorithm we need to compute </a:t>
            </a:r>
            <a:r>
              <a:rPr lang="en-US" sz="2400" b="1" dirty="0" smtClean="0"/>
              <a:t>a</a:t>
            </a:r>
            <a:r>
              <a:rPr lang="en-US" sz="2400" b="1" baseline="30000" dirty="0" smtClean="0"/>
              <a:t>n</a:t>
            </a:r>
            <a:r>
              <a:rPr lang="en-US" sz="2400" b="1" dirty="0" smtClean="0"/>
              <a:t> mod m</a:t>
            </a:r>
            <a:r>
              <a:rPr lang="en-US" dirty="0" smtClean="0"/>
              <a:t> for a &gt; 1 and large n. </a:t>
            </a:r>
          </a:p>
          <a:p>
            <a:r>
              <a:rPr lang="en-US" dirty="0" smtClean="0"/>
              <a:t>First response: Multiply 1 by a n times which is the “Brute Force” approach.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 rot="5400000">
            <a:off x="6915150" y="323851"/>
            <a:ext cx="419100" cy="2362199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914400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× a × … … × 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17526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 times</a:t>
            </a:r>
            <a:endParaRPr lang="en-US" sz="2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Exhaustive Search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en-US" sz="2800" dirty="0" smtClean="0"/>
              <a:t>A brute force approach to combinatorial problems (which require generation of permutations, or subsets)</a:t>
            </a:r>
          </a:p>
          <a:p>
            <a:r>
              <a:rPr lang="en-US" sz="2800" dirty="0" smtClean="0"/>
              <a:t>Generate every element of problem domain</a:t>
            </a:r>
          </a:p>
          <a:p>
            <a:r>
              <a:rPr lang="en-US" sz="2800" dirty="0" smtClean="0"/>
              <a:t>Select feasible ones (the ones that satisfy constraints)</a:t>
            </a:r>
          </a:p>
          <a:p>
            <a:r>
              <a:rPr lang="en-US" sz="2800" dirty="0" smtClean="0"/>
              <a:t>Find the desired one (the one that optimizes some objective function)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Exhaustive Search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en-US" sz="2800" dirty="0" smtClean="0"/>
              <a:t>For both Traveling Salesman and Knapsack problems, exhaustive search gives exponential time complexity.</a:t>
            </a:r>
          </a:p>
          <a:p>
            <a:r>
              <a:rPr lang="en-US" sz="2800" dirty="0" smtClean="0"/>
              <a:t>These are NP-hard problems, no known polynomial-time algorithm</a:t>
            </a:r>
          </a:p>
          <a:p>
            <a:r>
              <a:rPr lang="en-US" sz="2800" dirty="0" smtClean="0"/>
              <a:t>Most famous unsolved problem in Computer Science: P vs. NP problem (look at wiki).</a:t>
            </a:r>
          </a:p>
          <a:p>
            <a:r>
              <a:rPr lang="en-US" sz="2800" dirty="0" smtClean="0"/>
              <a:t>Will see in more details in “limitation” chapter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r>
              <a:rPr lang="en-US" sz="3600" b="1" dirty="0" smtClean="0"/>
              <a:t>Exhaustive Search: Assignment Problem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114800"/>
          </a:xfrm>
        </p:spPr>
        <p:txBody>
          <a:bodyPr/>
          <a:lstStyle/>
          <a:p>
            <a:r>
              <a:rPr lang="en-US" dirty="0" smtClean="0"/>
              <a:t>There are n people who need to be assigned to execute n jobs, one person per job.</a:t>
            </a:r>
          </a:p>
          <a:p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, j] : cost that would accrue if </a:t>
            </a:r>
            <a:r>
              <a:rPr lang="en-US" dirty="0" err="1" smtClean="0"/>
              <a:t>i-th</a:t>
            </a:r>
            <a:r>
              <a:rPr lang="en-US" dirty="0" smtClean="0"/>
              <a:t> person is assigned to j-</a:t>
            </a:r>
            <a:r>
              <a:rPr lang="en-US" dirty="0" err="1" smtClean="0"/>
              <a:t>th</a:t>
            </a:r>
            <a:r>
              <a:rPr lang="en-US" dirty="0" smtClean="0"/>
              <a:t> job.</a:t>
            </a:r>
          </a:p>
          <a:p>
            <a:r>
              <a:rPr lang="en-US" dirty="0" smtClean="0"/>
              <a:t>Find an assignment with the minimum total cost.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Assignment problem (contd.)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010987"/>
              </p:ext>
            </p:extLst>
          </p:nvPr>
        </p:nvGraphicFramePr>
        <p:xfrm>
          <a:off x="685800" y="838200"/>
          <a:ext cx="769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1539240"/>
                <a:gridCol w="1539240"/>
                <a:gridCol w="1539240"/>
                <a:gridCol w="15392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Job 1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Job</a:t>
                      </a:r>
                      <a:r>
                        <a:rPr lang="en-US" baseline="0" dirty="0" smtClean="0">
                          <a:solidFill>
                            <a:srgbClr val="0000CC"/>
                          </a:solidFill>
                        </a:rPr>
                        <a:t> 2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Job 3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CC"/>
                          </a:solidFill>
                        </a:rPr>
                        <a:t>Job 4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Person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Person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Person 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Person 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27660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 matrix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V="1">
            <a:off x="2044163" y="2819400"/>
            <a:ext cx="394237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276600" y="2971800"/>
            <a:ext cx="53399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Select one element in each row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FF0000"/>
                </a:solidFill>
              </a:rPr>
              <a:t>o that all selected elements are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n different columns and total sum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b="1" dirty="0" smtClean="0">
                <a:solidFill>
                  <a:srgbClr val="FF0000"/>
                </a:solidFill>
              </a:rPr>
              <a:t>f the selected elements is the smallest.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4419600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&lt;j</a:t>
            </a:r>
            <a:r>
              <a:rPr lang="en-US" b="1" baseline="-25000" dirty="0" smtClean="0"/>
              <a:t>1</a:t>
            </a:r>
            <a:r>
              <a:rPr lang="en-US" b="1" dirty="0" smtClean="0"/>
              <a:t>, j</a:t>
            </a:r>
            <a:r>
              <a:rPr lang="en-US" b="1" baseline="-25000" dirty="0" smtClean="0"/>
              <a:t>2</a:t>
            </a:r>
            <a:r>
              <a:rPr lang="en-US" b="1" dirty="0" smtClean="0"/>
              <a:t>, …, </a:t>
            </a:r>
            <a:r>
              <a:rPr lang="en-US" b="1" dirty="0" err="1" smtClean="0"/>
              <a:t>j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&gt; are feasible solution tuples</a:t>
            </a:r>
          </a:p>
          <a:p>
            <a:r>
              <a:rPr lang="en-US" b="1" dirty="0" err="1" smtClean="0"/>
              <a:t>i-th</a:t>
            </a:r>
            <a:r>
              <a:rPr lang="en-US" b="1" dirty="0" smtClean="0"/>
              <a:t> component indicates the column of</a:t>
            </a:r>
          </a:p>
          <a:p>
            <a:r>
              <a:rPr lang="en-US" b="1" dirty="0" smtClean="0"/>
              <a:t>the element selected in </a:t>
            </a:r>
            <a:r>
              <a:rPr lang="en-US" b="1" dirty="0" err="1" smtClean="0"/>
              <a:t>i-th</a:t>
            </a:r>
            <a:r>
              <a:rPr lang="en-US" b="1" dirty="0" smtClean="0"/>
              <a:t> row</a:t>
            </a:r>
          </a:p>
          <a:p>
            <a:r>
              <a:rPr lang="en-US" b="1" dirty="0" smtClean="0"/>
              <a:t>e.g., &lt;2, 3, 4, 1&gt;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715000"/>
            <a:ext cx="556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Generate all permutations of &lt;1, 2, 3, 4&gt;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And compute total cost, find the smallest cost.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Assignment problem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 bwMode="auto">
          <a:xfrm>
            <a:off x="2133600" y="990600"/>
            <a:ext cx="2209800" cy="2133600"/>
          </a:xfrm>
          <a:prstGeom prst="bracketPair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9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2     7      8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6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4     3      7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6"/>
              <a:tabLst/>
            </a:pPr>
            <a:endParaRPr lang="en-US" baseline="0" dirty="0"/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5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8     1      8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lain" startAt="5"/>
              <a:tabLst/>
            </a:pPr>
            <a:endParaRPr lang="en-US" baseline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7   6     9      4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9050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3886200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 1, 2, 3, 4 &gt;   cost = 9+4+1+4 = 18</a:t>
            </a:r>
          </a:p>
          <a:p>
            <a:endParaRPr lang="en-US" b="1" dirty="0"/>
          </a:p>
          <a:p>
            <a:r>
              <a:rPr lang="en-US" b="1" dirty="0" smtClean="0"/>
              <a:t>&lt; 1, 2, 4, 3 &gt;   cost = 9+4+8+9 = 30</a:t>
            </a:r>
          </a:p>
          <a:p>
            <a:endParaRPr lang="en-US" b="1" dirty="0"/>
          </a:p>
          <a:p>
            <a:r>
              <a:rPr lang="en-US" b="1" dirty="0" smtClean="0"/>
              <a:t>And so on…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981200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Complexity is </a:t>
            </a:r>
            <a:r>
              <a:rPr lang="el-GR" b="1" dirty="0" smtClean="0">
                <a:solidFill>
                  <a:srgbClr val="FF0000"/>
                </a:solidFill>
              </a:rPr>
              <a:t>Ω</a:t>
            </a:r>
            <a:r>
              <a:rPr lang="en-US" b="1" dirty="0" smtClean="0">
                <a:solidFill>
                  <a:srgbClr val="FF0000"/>
                </a:solidFill>
              </a:rPr>
              <a:t>(n!)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962400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Efficient </a:t>
            </a:r>
            <a:r>
              <a:rPr lang="en-US" b="1" dirty="0" err="1" smtClean="0">
                <a:solidFill>
                  <a:srgbClr val="0000CC"/>
                </a:solidFill>
              </a:rPr>
              <a:t>algo</a:t>
            </a:r>
            <a:r>
              <a:rPr lang="en-US" b="1" dirty="0" smtClean="0">
                <a:solidFill>
                  <a:srgbClr val="0000CC"/>
                </a:solidFill>
              </a:rPr>
              <a:t> exists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Called the “Hungarian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method”.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6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Exhaustive Search (contd.)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85800"/>
            <a:ext cx="3581400" cy="6172200"/>
          </a:xfr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3090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Problem domain</a:t>
            </a:r>
          </a:p>
          <a:p>
            <a:r>
              <a:rPr lang="en-US" b="1" dirty="0">
                <a:solidFill>
                  <a:srgbClr val="0000CC"/>
                </a:solidFill>
              </a:rPr>
              <a:t>c</a:t>
            </a:r>
            <a:r>
              <a:rPr lang="en-US" b="1" dirty="0" smtClean="0">
                <a:solidFill>
                  <a:srgbClr val="0000CC"/>
                </a:solidFill>
              </a:rPr>
              <a:t>ould be in the form</a:t>
            </a:r>
          </a:p>
          <a:p>
            <a:r>
              <a:rPr lang="en-US" b="1" dirty="0">
                <a:solidFill>
                  <a:srgbClr val="0000CC"/>
                </a:solidFill>
              </a:rPr>
              <a:t>o</a:t>
            </a:r>
            <a:r>
              <a:rPr lang="en-US" b="1" dirty="0" smtClean="0">
                <a:solidFill>
                  <a:srgbClr val="0000CC"/>
                </a:solidFill>
              </a:rPr>
              <a:t>f a graph.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Then we have to traverse</a:t>
            </a:r>
          </a:p>
          <a:p>
            <a:r>
              <a:rPr lang="en-US" b="1" dirty="0">
                <a:solidFill>
                  <a:srgbClr val="0000CC"/>
                </a:solidFill>
              </a:rPr>
              <a:t>t</a:t>
            </a:r>
            <a:r>
              <a:rPr lang="en-US" b="1" dirty="0" smtClean="0">
                <a:solidFill>
                  <a:srgbClr val="0000CC"/>
                </a:solidFill>
              </a:rPr>
              <a:t>he graph.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Graph Traversals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en-US" dirty="0" smtClean="0"/>
              <a:t>Problem domain can be a graph</a:t>
            </a:r>
          </a:p>
          <a:p>
            <a:r>
              <a:rPr lang="en-US" dirty="0" smtClean="0"/>
              <a:t>Exhaustive search needs to visit each vertex and do something at it</a:t>
            </a:r>
          </a:p>
          <a:p>
            <a:r>
              <a:rPr lang="en-US" dirty="0" smtClean="0"/>
              <a:t>Two important graph-traversal algorithms: depth-first search, breadth first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Depth-first search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7696200" cy="4800600"/>
          </a:xfrm>
        </p:spPr>
        <p:txBody>
          <a:bodyPr/>
          <a:lstStyle/>
          <a:p>
            <a:r>
              <a:rPr lang="en-US" sz="2800" dirty="0" smtClean="0"/>
              <a:t>Start at a vertex, mark it as visited</a:t>
            </a:r>
          </a:p>
          <a:p>
            <a:r>
              <a:rPr lang="en-US" sz="2800" dirty="0" smtClean="0"/>
              <a:t>Go to one of unvisited neighbors, mark it visited, and so on.</a:t>
            </a:r>
          </a:p>
          <a:p>
            <a:r>
              <a:rPr lang="en-US" sz="2800" dirty="0" smtClean="0"/>
              <a:t>At dead end, backs up one edge to the vertex it came from and tries to visit unvisited vertices from there.</a:t>
            </a:r>
          </a:p>
          <a:p>
            <a:r>
              <a:rPr lang="en-US" sz="2800" dirty="0" smtClean="0"/>
              <a:t>Eventually halts after backing up to the starting vertex, by then one connected component has been traversed.</a:t>
            </a:r>
          </a:p>
          <a:p>
            <a:r>
              <a:rPr lang="en-US" sz="2800" dirty="0" smtClean="0"/>
              <a:t>If unvisited vertices remain, </a:t>
            </a:r>
            <a:r>
              <a:rPr lang="en-US" sz="2800" dirty="0" err="1" smtClean="0"/>
              <a:t>dfs</a:t>
            </a:r>
            <a:r>
              <a:rPr lang="en-US" sz="2800" dirty="0" smtClean="0"/>
              <a:t> starts at one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Depth-first Search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914400" y="1219200"/>
            <a:ext cx="3081867" cy="2202402"/>
            <a:chOff x="1447800" y="1344304"/>
            <a:chExt cx="3429000" cy="2389496"/>
          </a:xfrm>
        </p:grpSpPr>
        <p:sp>
          <p:nvSpPr>
            <p:cNvPr id="4" name="Oval 3"/>
            <p:cNvSpPr/>
            <p:nvPr/>
          </p:nvSpPr>
          <p:spPr bwMode="auto">
            <a:xfrm>
              <a:off x="1447800" y="137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495800" y="137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495800" y="3352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3352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905000" y="2057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05000" y="2743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038600" y="2057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38600" y="2743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505200" y="2403144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514600" y="2389496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5" name="Straight Connector 14"/>
            <p:cNvCxnSpPr>
              <a:stCxn id="4" idx="6"/>
              <a:endCxn id="5" idx="2"/>
            </p:cNvCxnSpPr>
            <p:nvPr/>
          </p:nvCxnSpPr>
          <p:spPr bwMode="auto">
            <a:xfrm>
              <a:off x="1828800" y="1562100"/>
              <a:ext cx="2667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4" idx="4"/>
              <a:endCxn id="7" idx="0"/>
            </p:cNvCxnSpPr>
            <p:nvPr/>
          </p:nvCxnSpPr>
          <p:spPr bwMode="auto">
            <a:xfrm>
              <a:off x="1638300" y="1752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7" idx="6"/>
              <a:endCxn id="6" idx="2"/>
            </p:cNvCxnSpPr>
            <p:nvPr/>
          </p:nvCxnSpPr>
          <p:spPr bwMode="auto">
            <a:xfrm>
              <a:off x="1828800" y="3543300"/>
              <a:ext cx="2667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5" idx="4"/>
              <a:endCxn id="6" idx="0"/>
            </p:cNvCxnSpPr>
            <p:nvPr/>
          </p:nvCxnSpPr>
          <p:spPr bwMode="auto">
            <a:xfrm>
              <a:off x="4686300" y="1752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8" idx="6"/>
              <a:endCxn id="10" idx="2"/>
            </p:cNvCxnSpPr>
            <p:nvPr/>
          </p:nvCxnSpPr>
          <p:spPr bwMode="auto">
            <a:xfrm>
              <a:off x="2286000" y="2247900"/>
              <a:ext cx="1752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8" idx="4"/>
              <a:endCxn id="9" idx="0"/>
            </p:cNvCxnSpPr>
            <p:nvPr/>
          </p:nvCxnSpPr>
          <p:spPr bwMode="auto">
            <a:xfrm>
              <a:off x="2095500" y="2438400"/>
              <a:ext cx="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stCxn id="10" idx="4"/>
              <a:endCxn id="11" idx="0"/>
            </p:cNvCxnSpPr>
            <p:nvPr/>
          </p:nvCxnSpPr>
          <p:spPr bwMode="auto">
            <a:xfrm>
              <a:off x="4229100" y="2438400"/>
              <a:ext cx="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>
              <a:stCxn id="13" idx="6"/>
              <a:endCxn id="12" idx="2"/>
            </p:cNvCxnSpPr>
            <p:nvPr/>
          </p:nvCxnSpPr>
          <p:spPr bwMode="auto">
            <a:xfrm>
              <a:off x="2895600" y="2579996"/>
              <a:ext cx="609600" cy="136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>
              <a:stCxn id="8" idx="5"/>
              <a:endCxn id="13" idx="1"/>
            </p:cNvCxnSpPr>
            <p:nvPr/>
          </p:nvCxnSpPr>
          <p:spPr bwMode="auto">
            <a:xfrm>
              <a:off x="2230204" y="2382604"/>
              <a:ext cx="340192" cy="626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>
              <a:stCxn id="9" idx="6"/>
              <a:endCxn id="13" idx="3"/>
            </p:cNvCxnSpPr>
            <p:nvPr/>
          </p:nvCxnSpPr>
          <p:spPr bwMode="auto">
            <a:xfrm flipV="1">
              <a:off x="2286000" y="2714700"/>
              <a:ext cx="284396" cy="219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12" idx="5"/>
              <a:endCxn id="11" idx="2"/>
            </p:cNvCxnSpPr>
            <p:nvPr/>
          </p:nvCxnSpPr>
          <p:spPr bwMode="auto">
            <a:xfrm>
              <a:off x="3830404" y="2728348"/>
              <a:ext cx="208196" cy="205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>
              <a:endCxn id="10" idx="3"/>
            </p:cNvCxnSpPr>
            <p:nvPr/>
          </p:nvCxnSpPr>
          <p:spPr bwMode="auto">
            <a:xfrm flipV="1">
              <a:off x="3886200" y="2382604"/>
              <a:ext cx="208196" cy="2110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39"/>
            <p:cNvSpPr txBox="1"/>
            <p:nvPr/>
          </p:nvSpPr>
          <p:spPr>
            <a:xfrm>
              <a:off x="1495010" y="134430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43010" y="135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43010" y="3331192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88744" y="3317544"/>
              <a:ext cx="27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79506" y="274320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81200" y="20574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12906" y="237386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7970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3106" y="267866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4800" y="2057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38400" y="4876800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Which data structure to use 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0600" y="1595527"/>
            <a:ext cx="34083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900"/>
                </a:solidFill>
              </a:rPr>
              <a:t>Tree edge</a:t>
            </a:r>
          </a:p>
          <a:p>
            <a:r>
              <a:rPr lang="en-US" sz="2000" b="1" dirty="0" smtClean="0">
                <a:solidFill>
                  <a:srgbClr val="009900"/>
                </a:solidFill>
              </a:rPr>
              <a:t>Back edge</a:t>
            </a:r>
          </a:p>
          <a:p>
            <a:r>
              <a:rPr lang="en-US" sz="2000" b="1" dirty="0" smtClean="0">
                <a:solidFill>
                  <a:srgbClr val="009900"/>
                </a:solidFill>
              </a:rPr>
              <a:t>Depth first search forest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/>
              <a:t>Depth-first Search 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05580"/>
            <a:ext cx="7468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How to decide if the graph is connected</a:t>
            </a:r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089" y="3439180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How to decide if the graph </a:t>
            </a:r>
            <a:r>
              <a:rPr lang="en-US" sz="2800" b="1" dirty="0" smtClean="0">
                <a:solidFill>
                  <a:srgbClr val="FF0000"/>
                </a:solidFill>
              </a:rPr>
              <a:t>acyclic?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870" y="1981200"/>
            <a:ext cx="8012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Start a DFS traversal at an arbitrary vertex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a</a:t>
            </a:r>
            <a:r>
              <a:rPr lang="en-US" sz="2400" b="1" dirty="0" smtClean="0">
                <a:solidFill>
                  <a:srgbClr val="0000CC"/>
                </a:solidFill>
              </a:rPr>
              <a:t>nd check, after the traversal halts, whether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a</a:t>
            </a:r>
            <a:r>
              <a:rPr lang="en-US" sz="2400" b="1" dirty="0" smtClean="0">
                <a:solidFill>
                  <a:srgbClr val="0000CC"/>
                </a:solidFill>
              </a:rPr>
              <a:t>ll the vertices of the graph will have been visited.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110335"/>
            <a:ext cx="413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If no back edges, acyclic.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Why Brute Force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696200" cy="4648200"/>
          </a:xfrm>
        </p:spPr>
        <p:txBody>
          <a:bodyPr/>
          <a:lstStyle/>
          <a:p>
            <a:r>
              <a:rPr lang="en-US" sz="2800" dirty="0" smtClean="0"/>
              <a:t>We have already seen two brute force algorithms:</a:t>
            </a:r>
          </a:p>
          <a:p>
            <a:pPr lvl="1"/>
            <a:r>
              <a:rPr lang="en-US" sz="2400" dirty="0" smtClean="0"/>
              <a:t>Consecutive Integer Checking for </a:t>
            </a:r>
            <a:r>
              <a:rPr lang="en-US" sz="2400" dirty="0" err="1" smtClean="0"/>
              <a:t>gcd</a:t>
            </a:r>
            <a:r>
              <a:rPr lang="en-US" sz="2400" dirty="0" smtClean="0"/>
              <a:t>(m, n)</a:t>
            </a:r>
          </a:p>
          <a:p>
            <a:pPr lvl="1"/>
            <a:r>
              <a:rPr lang="en-US" sz="2400" dirty="0" smtClean="0"/>
              <a:t>Definition based matrix-multiplication</a:t>
            </a:r>
          </a:p>
          <a:p>
            <a:r>
              <a:rPr lang="en-US" sz="2800" dirty="0" smtClean="0"/>
              <a:t>It is the only general approach that always works</a:t>
            </a:r>
          </a:p>
          <a:p>
            <a:r>
              <a:rPr lang="en-US" sz="2800" dirty="0" smtClean="0"/>
              <a:t>Seldom gives efficient solution, but one can easily improve the brute force version.</a:t>
            </a:r>
          </a:p>
          <a:p>
            <a:r>
              <a:rPr lang="en-US" sz="2800" dirty="0" smtClean="0"/>
              <a:t>Usually can solve small sized instances of a problem</a:t>
            </a:r>
          </a:p>
          <a:p>
            <a:r>
              <a:rPr lang="en-US" sz="2400" dirty="0" smtClean="0"/>
              <a:t>A yardstick to compare with more efficient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/>
              <a:t>Depth-first Search (contd.)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ALGORITHM: DFS(G)</a:t>
            </a:r>
          </a:p>
          <a:p>
            <a:pPr marL="0" indent="0">
              <a:buNone/>
            </a:pPr>
            <a:r>
              <a:rPr lang="en-US" sz="2000" dirty="0" smtClean="0"/>
              <a:t>// Input: Graph=&lt;V, E&gt;</a:t>
            </a:r>
          </a:p>
          <a:p>
            <a:pPr marL="0" indent="0">
              <a:buNone/>
            </a:pPr>
            <a:r>
              <a:rPr lang="en-US" sz="2000" dirty="0" smtClean="0"/>
              <a:t>mark each vertex in V with 0 as a mark of being “unvisited”</a:t>
            </a:r>
          </a:p>
          <a:p>
            <a:pPr marL="0" indent="0">
              <a:buNone/>
            </a:pPr>
            <a:r>
              <a:rPr lang="en-US" sz="2000" dirty="0" smtClean="0"/>
              <a:t>count &lt;- 0</a:t>
            </a:r>
          </a:p>
          <a:p>
            <a:pPr marL="0" indent="0">
              <a:buNone/>
            </a:pPr>
            <a:r>
              <a:rPr lang="en-US" sz="2000" b="1" dirty="0"/>
              <a:t>f</a:t>
            </a:r>
            <a:r>
              <a:rPr lang="en-US" sz="2000" b="1" dirty="0" smtClean="0"/>
              <a:t>or</a:t>
            </a:r>
            <a:r>
              <a:rPr lang="en-US" sz="2000" dirty="0" smtClean="0"/>
              <a:t> each vertex v in V </a:t>
            </a:r>
            <a:r>
              <a:rPr lang="en-US" sz="2000" b="1" dirty="0" smtClean="0"/>
              <a:t>do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v is marked with 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dfs</a:t>
            </a:r>
            <a:r>
              <a:rPr lang="en-US" sz="2000" dirty="0" smtClean="0"/>
              <a:t>(v)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dfs</a:t>
            </a:r>
            <a:r>
              <a:rPr lang="en-US" sz="2000" dirty="0" smtClean="0"/>
              <a:t>(v)</a:t>
            </a:r>
          </a:p>
          <a:p>
            <a:pPr marL="0" indent="0">
              <a:buNone/>
            </a:pPr>
            <a:r>
              <a:rPr lang="en-US" sz="2000" dirty="0" smtClean="0"/>
              <a:t>count &lt;- count+1; mark v with count</a:t>
            </a:r>
          </a:p>
          <a:p>
            <a:pPr marL="0" indent="0">
              <a:buNone/>
            </a:pPr>
            <a:r>
              <a:rPr lang="en-US" sz="2000" b="1" dirty="0"/>
              <a:t>f</a:t>
            </a:r>
            <a:r>
              <a:rPr lang="en-US" sz="2000" b="1" dirty="0" smtClean="0"/>
              <a:t>or</a:t>
            </a:r>
            <a:r>
              <a:rPr lang="en-US" sz="2000" dirty="0" smtClean="0"/>
              <a:t> each vertex w in V adjacent to v </a:t>
            </a:r>
            <a:r>
              <a:rPr lang="en-US" sz="2000" b="1" dirty="0" smtClean="0"/>
              <a:t>do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w is marked with 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dfs</a:t>
            </a:r>
            <a:r>
              <a:rPr lang="en-US" sz="2000" dirty="0" smtClean="0"/>
              <a:t>(w)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2819400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Traversal time is in </a:t>
            </a:r>
            <a:r>
              <a:rPr lang="el-GR" sz="2000" b="1" dirty="0" smtClean="0">
                <a:solidFill>
                  <a:srgbClr val="0000CC"/>
                </a:solidFill>
              </a:rPr>
              <a:t>Θ</a:t>
            </a:r>
            <a:r>
              <a:rPr lang="en-US" sz="2000" b="1" dirty="0" smtClean="0">
                <a:solidFill>
                  <a:srgbClr val="0000CC"/>
                </a:solidFill>
              </a:rPr>
              <a:t>(|V|</a:t>
            </a:r>
            <a:r>
              <a:rPr lang="en-US" sz="2000" b="1" baseline="30000" dirty="0" smtClean="0">
                <a:solidFill>
                  <a:srgbClr val="0000CC"/>
                </a:solidFill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0000CC"/>
                </a:solidFill>
              </a:rPr>
              <a:t>Or in </a:t>
            </a:r>
            <a:r>
              <a:rPr lang="el-GR" sz="2000" b="1" dirty="0" smtClean="0">
                <a:solidFill>
                  <a:srgbClr val="0000CC"/>
                </a:solidFill>
              </a:rPr>
              <a:t>Θ</a:t>
            </a:r>
            <a:r>
              <a:rPr lang="en-US" sz="2000" b="1" dirty="0" smtClean="0">
                <a:solidFill>
                  <a:srgbClr val="0000CC"/>
                </a:solidFill>
              </a:rPr>
              <a:t>(|V| + |E|)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0" y="396240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Adjacency matrix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487680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Adjacency list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 bwMode="auto">
          <a:xfrm>
            <a:off x="7751928" y="3261815"/>
            <a:ext cx="122830" cy="696036"/>
          </a:xfrm>
          <a:custGeom>
            <a:avLst/>
            <a:gdLst>
              <a:gd name="connsiteX0" fmla="*/ 122830 w 122830"/>
              <a:gd name="connsiteY0" fmla="*/ 696036 h 696036"/>
              <a:gd name="connsiteX1" fmla="*/ 0 w 122830"/>
              <a:gd name="connsiteY1" fmla="*/ 0 h 696036"/>
              <a:gd name="connsiteX2" fmla="*/ 0 w 122830"/>
              <a:gd name="connsiteY2" fmla="*/ 0 h 69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30" h="696036">
                <a:moveTo>
                  <a:pt x="122830" y="696036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6460555" y="3527286"/>
            <a:ext cx="321245" cy="1349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Breadth-first Search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smtClean="0"/>
              <a:t>Start at a vertex, mark it visited</a:t>
            </a:r>
          </a:p>
          <a:p>
            <a:r>
              <a:rPr lang="en-US" dirty="0" smtClean="0"/>
              <a:t>Go to each of its neighbors and </a:t>
            </a:r>
            <a:r>
              <a:rPr lang="en-US" dirty="0" smtClean="0"/>
              <a:t>put them in a list</a:t>
            </a:r>
            <a:endParaRPr lang="en-US" dirty="0" smtClean="0"/>
          </a:p>
          <a:p>
            <a:r>
              <a:rPr lang="en-US" dirty="0" smtClean="0"/>
              <a:t>Delete the starting vertex.</a:t>
            </a:r>
          </a:p>
          <a:p>
            <a:r>
              <a:rPr lang="en-US" dirty="0" smtClean="0"/>
              <a:t>Start at one of the remaining in the </a:t>
            </a:r>
            <a:r>
              <a:rPr lang="en-US" dirty="0" smtClean="0"/>
              <a:t>list, mark it visited, and so on...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1066800"/>
          </a:xfrm>
        </p:spPr>
        <p:txBody>
          <a:bodyPr/>
          <a:lstStyle/>
          <a:p>
            <a:r>
              <a:rPr lang="en-US" sz="3600" b="1" dirty="0" smtClean="0"/>
              <a:t>Breadth-first Search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343400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85800" y="1275597"/>
            <a:ext cx="3810000" cy="2763003"/>
            <a:chOff x="1447800" y="1344304"/>
            <a:chExt cx="3429000" cy="2389496"/>
          </a:xfrm>
        </p:grpSpPr>
        <p:sp>
          <p:nvSpPr>
            <p:cNvPr id="5" name="Oval 4"/>
            <p:cNvSpPr/>
            <p:nvPr/>
          </p:nvSpPr>
          <p:spPr bwMode="auto">
            <a:xfrm>
              <a:off x="1447800" y="137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495800" y="137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495800" y="3352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47800" y="3352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05000" y="2057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905000" y="2743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38600" y="2057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038600" y="2743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505200" y="2403144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514600" y="2389496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5" name="Straight Connector 14"/>
            <p:cNvCxnSpPr>
              <a:stCxn id="5" idx="6"/>
              <a:endCxn id="6" idx="2"/>
            </p:cNvCxnSpPr>
            <p:nvPr/>
          </p:nvCxnSpPr>
          <p:spPr bwMode="auto">
            <a:xfrm>
              <a:off x="1828800" y="1562100"/>
              <a:ext cx="2667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5" idx="4"/>
              <a:endCxn id="8" idx="0"/>
            </p:cNvCxnSpPr>
            <p:nvPr/>
          </p:nvCxnSpPr>
          <p:spPr bwMode="auto">
            <a:xfrm>
              <a:off x="1638300" y="1752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8" idx="6"/>
              <a:endCxn id="7" idx="2"/>
            </p:cNvCxnSpPr>
            <p:nvPr/>
          </p:nvCxnSpPr>
          <p:spPr bwMode="auto">
            <a:xfrm>
              <a:off x="1828800" y="3543300"/>
              <a:ext cx="2667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stCxn id="6" idx="4"/>
              <a:endCxn id="7" idx="0"/>
            </p:cNvCxnSpPr>
            <p:nvPr/>
          </p:nvCxnSpPr>
          <p:spPr bwMode="auto">
            <a:xfrm>
              <a:off x="4686300" y="1752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9" idx="6"/>
              <a:endCxn id="11" idx="2"/>
            </p:cNvCxnSpPr>
            <p:nvPr/>
          </p:nvCxnSpPr>
          <p:spPr bwMode="auto">
            <a:xfrm>
              <a:off x="2286000" y="2247900"/>
              <a:ext cx="1752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9" idx="4"/>
              <a:endCxn id="10" idx="0"/>
            </p:cNvCxnSpPr>
            <p:nvPr/>
          </p:nvCxnSpPr>
          <p:spPr bwMode="auto">
            <a:xfrm>
              <a:off x="2095500" y="2438400"/>
              <a:ext cx="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11" idx="4"/>
              <a:endCxn id="12" idx="0"/>
            </p:cNvCxnSpPr>
            <p:nvPr/>
          </p:nvCxnSpPr>
          <p:spPr bwMode="auto">
            <a:xfrm>
              <a:off x="4229100" y="2438400"/>
              <a:ext cx="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14" idx="6"/>
              <a:endCxn id="13" idx="2"/>
            </p:cNvCxnSpPr>
            <p:nvPr/>
          </p:nvCxnSpPr>
          <p:spPr bwMode="auto">
            <a:xfrm>
              <a:off x="2895600" y="2579996"/>
              <a:ext cx="609600" cy="136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9" idx="5"/>
              <a:endCxn id="14" idx="1"/>
            </p:cNvCxnSpPr>
            <p:nvPr/>
          </p:nvCxnSpPr>
          <p:spPr bwMode="auto">
            <a:xfrm>
              <a:off x="2230204" y="2382604"/>
              <a:ext cx="340192" cy="626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10" idx="6"/>
              <a:endCxn id="14" idx="3"/>
            </p:cNvCxnSpPr>
            <p:nvPr/>
          </p:nvCxnSpPr>
          <p:spPr bwMode="auto">
            <a:xfrm flipV="1">
              <a:off x="2286000" y="2714700"/>
              <a:ext cx="284396" cy="219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13" idx="5"/>
              <a:endCxn id="12" idx="2"/>
            </p:cNvCxnSpPr>
            <p:nvPr/>
          </p:nvCxnSpPr>
          <p:spPr bwMode="auto">
            <a:xfrm>
              <a:off x="3830404" y="2728348"/>
              <a:ext cx="208196" cy="205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endCxn id="11" idx="3"/>
            </p:cNvCxnSpPr>
            <p:nvPr/>
          </p:nvCxnSpPr>
          <p:spPr bwMode="auto">
            <a:xfrm flipV="1">
              <a:off x="3886200" y="2382604"/>
              <a:ext cx="208196" cy="2110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1495010" y="134430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43010" y="135597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43010" y="3331192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88744" y="3317544"/>
              <a:ext cx="27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9506" y="2743200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81200" y="20574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2906" y="237386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9706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3106" y="267866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14800" y="2057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38400" y="4876800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Which data structure to use 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6800" y="1828800"/>
            <a:ext cx="3711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900"/>
                </a:solidFill>
              </a:rPr>
              <a:t>Tree edges</a:t>
            </a:r>
          </a:p>
          <a:p>
            <a:r>
              <a:rPr lang="en-US" sz="2000" b="1" dirty="0" smtClean="0">
                <a:solidFill>
                  <a:srgbClr val="009900"/>
                </a:solidFill>
              </a:rPr>
              <a:t>Cross edges</a:t>
            </a:r>
          </a:p>
          <a:p>
            <a:r>
              <a:rPr lang="en-US" sz="2000" b="1" dirty="0" smtClean="0">
                <a:solidFill>
                  <a:srgbClr val="009900"/>
                </a:solidFill>
              </a:rPr>
              <a:t>Breadth-first search forest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609600"/>
          </a:xfrm>
        </p:spPr>
        <p:txBody>
          <a:bodyPr/>
          <a:lstStyle/>
          <a:p>
            <a:r>
              <a:rPr lang="en-US" sz="3600" b="1" dirty="0" smtClean="0"/>
              <a:t>BFS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7696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ALGORITHM BFS(G)</a:t>
            </a:r>
          </a:p>
          <a:p>
            <a:pPr marL="0" indent="0">
              <a:buNone/>
            </a:pPr>
            <a:r>
              <a:rPr lang="en-US" sz="2000" dirty="0"/>
              <a:t>m</a:t>
            </a:r>
            <a:r>
              <a:rPr lang="en-US" sz="2000" dirty="0" smtClean="0"/>
              <a:t>ark each vertex in V with 0 as a mark of being “unvisited”</a:t>
            </a:r>
          </a:p>
          <a:p>
            <a:pPr marL="0" indent="0">
              <a:buNone/>
            </a:pPr>
            <a:r>
              <a:rPr lang="en-US" sz="2000" dirty="0" smtClean="0"/>
              <a:t>count &lt;- 0</a:t>
            </a:r>
          </a:p>
          <a:p>
            <a:pPr marL="0" indent="0">
              <a:buNone/>
            </a:pPr>
            <a:r>
              <a:rPr lang="en-US" sz="2000" b="1" dirty="0"/>
              <a:t>f</a:t>
            </a:r>
            <a:r>
              <a:rPr lang="en-US" sz="2000" b="1" dirty="0" smtClean="0"/>
              <a:t>or</a:t>
            </a:r>
            <a:r>
              <a:rPr lang="en-US" sz="2000" dirty="0" smtClean="0"/>
              <a:t> each vertex v in V </a:t>
            </a:r>
            <a:r>
              <a:rPr lang="en-US" sz="2000" b="1" dirty="0" smtClean="0"/>
              <a:t>do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v is marked with 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bfs</a:t>
            </a:r>
            <a:r>
              <a:rPr lang="en-US" sz="2000" dirty="0" smtClean="0"/>
              <a:t>(v)</a:t>
            </a:r>
          </a:p>
          <a:p>
            <a:pPr marL="0" indent="0">
              <a:buNone/>
            </a:pPr>
            <a:r>
              <a:rPr lang="en-US" sz="2000" dirty="0" err="1"/>
              <a:t>b</a:t>
            </a:r>
            <a:r>
              <a:rPr lang="en-US" sz="2000" dirty="0" err="1" smtClean="0"/>
              <a:t>fs</a:t>
            </a:r>
            <a:r>
              <a:rPr lang="en-US" sz="2000" dirty="0" smtClean="0"/>
              <a:t>(v)</a:t>
            </a:r>
          </a:p>
          <a:p>
            <a:pPr marL="0" indent="0">
              <a:buNone/>
            </a:pPr>
            <a:r>
              <a:rPr lang="en-US" sz="2000" dirty="0" smtClean="0"/>
              <a:t>Count &lt;- count+1; mark v with count and initialize a queue with v</a:t>
            </a:r>
          </a:p>
          <a:p>
            <a:pPr marL="0" indent="0">
              <a:buNone/>
            </a:pPr>
            <a:r>
              <a:rPr lang="en-US" sz="2000" b="1" dirty="0"/>
              <a:t>w</a:t>
            </a:r>
            <a:r>
              <a:rPr lang="en-US" sz="2000" b="1" dirty="0" smtClean="0"/>
              <a:t>hile</a:t>
            </a:r>
            <a:r>
              <a:rPr lang="en-US" sz="2000" dirty="0" smtClean="0"/>
              <a:t> the queue is not empty </a:t>
            </a:r>
            <a:r>
              <a:rPr lang="en-US" sz="2000" b="1" dirty="0" smtClean="0"/>
              <a:t>do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for</a:t>
            </a:r>
            <a:r>
              <a:rPr lang="en-US" sz="2000" dirty="0" smtClean="0"/>
              <a:t> each vertex w in V adjacent to the front vertex </a:t>
            </a:r>
            <a:r>
              <a:rPr lang="en-US" sz="2000" b="1" dirty="0" smtClean="0"/>
              <a:t>do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w is marked with 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count &lt;- count+1; mark w with count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add w to queue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remove the front vertex from the queue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1676400"/>
            <a:ext cx="352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CC"/>
                </a:solidFill>
              </a:rPr>
              <a:t>Time complexity is similar </a:t>
            </a:r>
          </a:p>
          <a:p>
            <a:pPr algn="ctr"/>
            <a:r>
              <a:rPr lang="en-US" sz="2000" b="1" dirty="0" smtClean="0">
                <a:solidFill>
                  <a:srgbClr val="0000CC"/>
                </a:solidFill>
              </a:rPr>
              <a:t>to DFS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4491" y="2438400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Gives shortest path between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wo vertices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Summary of DFS and BFS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976875"/>
              </p:ext>
            </p:extLst>
          </p:nvPr>
        </p:nvGraphicFramePr>
        <p:xfrm>
          <a:off x="304800" y="1188720"/>
          <a:ext cx="7924800" cy="361188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641600"/>
                <a:gridCol w="2641600"/>
                <a:gridCol w="2641600"/>
              </a:tblGrid>
              <a:tr h="40501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BFS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405019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</a:tr>
              <a:tr h="405019">
                <a:tc>
                  <a:txBody>
                    <a:bodyPr/>
                    <a:lstStyle/>
                    <a:p>
                      <a:r>
                        <a:rPr lang="en-US" dirty="0" smtClean="0"/>
                        <a:t>Edge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 and back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 and cross edges</a:t>
                      </a:r>
                      <a:endParaRPr lang="en-US" dirty="0"/>
                    </a:p>
                  </a:txBody>
                  <a:tcPr/>
                </a:tc>
              </a:tr>
              <a:tr h="998676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Connectivity,</a:t>
                      </a:r>
                    </a:p>
                    <a:p>
                      <a:r>
                        <a:rPr lang="en-US" dirty="0" err="1" smtClean="0"/>
                        <a:t>Acyclicity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smtClean="0"/>
                        <a:t>Articulation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Connectivity,</a:t>
                      </a:r>
                    </a:p>
                    <a:p>
                      <a:r>
                        <a:rPr lang="en-US" dirty="0" err="1" smtClean="0"/>
                        <a:t>Acyclicity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smtClean="0"/>
                        <a:t>Minimum-edge paths</a:t>
                      </a:r>
                      <a:endParaRPr lang="en-US" dirty="0"/>
                    </a:p>
                  </a:txBody>
                  <a:tcPr/>
                </a:tc>
              </a:tr>
              <a:tr h="699074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 for adjacency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(|V</a:t>
                      </a:r>
                      <a:r>
                        <a:rPr lang="en-US" baseline="0" dirty="0" smtClean="0"/>
                        <a:t>|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(|V</a:t>
                      </a:r>
                      <a:r>
                        <a:rPr lang="en-US" baseline="0" dirty="0" smtClean="0"/>
                        <a:t>|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99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Efficiency for adjacency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(|V| + |E|)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(|V| + |E|)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Brute force case studies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en-US" dirty="0" smtClean="0"/>
              <a:t>Given n orderable items (e.g., numbers, characters, etc.) how can you rearrange them in non-decreasing order?</a:t>
            </a:r>
          </a:p>
          <a:p>
            <a:r>
              <a:rPr lang="en-US" dirty="0" smtClean="0"/>
              <a:t>Selection Sort:</a:t>
            </a:r>
          </a:p>
          <a:p>
            <a:pPr lvl="1"/>
            <a:r>
              <a:rPr lang="en-US" dirty="0" smtClean="0"/>
              <a:t>On the </a:t>
            </a:r>
            <a:r>
              <a:rPr lang="en-US" dirty="0" err="1" smtClean="0"/>
              <a:t>i-th</a:t>
            </a:r>
            <a:r>
              <a:rPr lang="en-US" dirty="0" smtClean="0"/>
              <a:t> pass (</a:t>
            </a:r>
            <a:r>
              <a:rPr lang="en-US" dirty="0" err="1" smtClean="0"/>
              <a:t>i</a:t>
            </a:r>
            <a:r>
              <a:rPr lang="en-US" dirty="0" smtClean="0"/>
              <a:t> goes from 0 to n-2) the </a:t>
            </a:r>
            <a:r>
              <a:rPr lang="en-US" dirty="0" err="1" smtClean="0"/>
              <a:t>algo</a:t>
            </a:r>
            <a:r>
              <a:rPr lang="en-US" dirty="0" smtClean="0"/>
              <a:t> searches for the smallest item among the last n-</a:t>
            </a:r>
            <a:r>
              <a:rPr lang="en-US" dirty="0" err="1" smtClean="0"/>
              <a:t>i</a:t>
            </a:r>
            <a:r>
              <a:rPr lang="en-US" dirty="0" smtClean="0"/>
              <a:t> elements and swaps it with A</a:t>
            </a:r>
            <a:r>
              <a:rPr lang="en-US" baseline="-25000" dirty="0" smtClean="0"/>
              <a:t>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514600" y="5181600"/>
            <a:ext cx="5610831" cy="1283732"/>
            <a:chOff x="3124200" y="5334000"/>
            <a:chExt cx="5610831" cy="1283732"/>
          </a:xfrm>
        </p:grpSpPr>
        <p:sp>
          <p:nvSpPr>
            <p:cNvPr id="4" name="TextBox 3"/>
            <p:cNvSpPr txBox="1"/>
            <p:nvPr/>
          </p:nvSpPr>
          <p:spPr>
            <a:xfrm>
              <a:off x="3124200" y="5791200"/>
              <a:ext cx="5610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r>
                <a:rPr lang="en-US" sz="2400" baseline="-25000" dirty="0" smtClean="0"/>
                <a:t>0</a:t>
              </a:r>
              <a:r>
                <a:rPr lang="en-US" sz="2400" dirty="0" smtClean="0"/>
                <a:t> ≤ A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 ≤ … ≤ A</a:t>
              </a:r>
              <a:r>
                <a:rPr lang="en-US" sz="2400" baseline="-25000" dirty="0" smtClean="0"/>
                <a:t>i-1</a:t>
              </a:r>
              <a:r>
                <a:rPr lang="en-US" sz="2400" dirty="0" smtClean="0"/>
                <a:t> | A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, ……, A</a:t>
              </a:r>
              <a:r>
                <a:rPr lang="en-US" sz="2400" baseline="-25000" dirty="0" smtClean="0"/>
                <a:t>min</a:t>
              </a:r>
              <a:r>
                <a:rPr lang="en-US" sz="2400" dirty="0" smtClean="0"/>
                <a:t>, ……, A</a:t>
              </a:r>
              <a:r>
                <a:rPr lang="en-US" sz="2400" baseline="-25000" dirty="0" smtClean="0"/>
                <a:t>n-1</a:t>
              </a:r>
              <a:endParaRPr lang="en-US" sz="2400" dirty="0"/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5938948" y="5334000"/>
              <a:ext cx="12238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7162799" y="5334000"/>
              <a:ext cx="1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943600" y="53340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6096000" y="6248400"/>
              <a:ext cx="256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</a:t>
              </a:r>
              <a:r>
                <a:rPr lang="en-US" b="1" dirty="0" smtClean="0">
                  <a:solidFill>
                    <a:srgbClr val="FF0000"/>
                  </a:solidFill>
                </a:rPr>
                <a:t>he last n-</a:t>
              </a:r>
              <a:r>
                <a:rPr lang="en-US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b="1" dirty="0" smtClean="0">
                  <a:solidFill>
                    <a:srgbClr val="FF0000"/>
                  </a:solidFill>
                </a:rPr>
                <a:t> elements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0376" y="6248400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9900"/>
                  </a:solidFill>
                </a:rPr>
                <a:t>a</a:t>
              </a:r>
              <a:r>
                <a:rPr lang="en-US" b="1" dirty="0" smtClean="0">
                  <a:solidFill>
                    <a:srgbClr val="009900"/>
                  </a:solidFill>
                </a:rPr>
                <a:t>lready sorted</a:t>
              </a:r>
              <a:endParaRPr lang="en-US" b="1" dirty="0">
                <a:solidFill>
                  <a:srgbClr val="009900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Brute Force: </a:t>
            </a:r>
            <a:r>
              <a:rPr lang="en-US" sz="3600" b="1" dirty="0" err="1" smtClean="0"/>
              <a:t>SelectionSort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696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ALGORITHM</a:t>
            </a:r>
            <a:r>
              <a:rPr lang="en-US" sz="2400" dirty="0" smtClean="0"/>
              <a:t> </a:t>
            </a:r>
            <a:r>
              <a:rPr lang="en-US" sz="2400" dirty="0" err="1" smtClean="0"/>
              <a:t>SelectionSort</a:t>
            </a:r>
            <a:r>
              <a:rPr lang="en-US" sz="2400" dirty="0" smtClean="0"/>
              <a:t>(A[0,..n-1])</a:t>
            </a:r>
          </a:p>
          <a:p>
            <a:pPr marL="0" indent="0">
              <a:buNone/>
            </a:pPr>
            <a:r>
              <a:rPr lang="en-US" sz="2400" b="1" dirty="0"/>
              <a:t>f</a:t>
            </a:r>
            <a:r>
              <a:rPr lang="en-US" sz="2400" b="1" dirty="0" smtClean="0"/>
              <a:t>or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 &lt;- 0 </a:t>
            </a:r>
            <a:r>
              <a:rPr lang="en-US" sz="2400" b="1" dirty="0" smtClean="0"/>
              <a:t>to</a:t>
            </a:r>
            <a:r>
              <a:rPr lang="en-US" sz="2400" dirty="0" smtClean="0"/>
              <a:t> n-2 </a:t>
            </a:r>
            <a:r>
              <a:rPr lang="en-US" sz="2400" b="1" dirty="0" smtClean="0"/>
              <a:t>do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min &lt;-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for</a:t>
            </a:r>
            <a:r>
              <a:rPr lang="en-US" sz="2400" dirty="0" smtClean="0"/>
              <a:t> j &lt;- i+1 </a:t>
            </a:r>
            <a:r>
              <a:rPr lang="en-US" sz="2400" b="1" dirty="0" smtClean="0"/>
              <a:t>to</a:t>
            </a:r>
            <a:r>
              <a:rPr lang="en-US" sz="2400" dirty="0" smtClean="0"/>
              <a:t> n-1 </a:t>
            </a:r>
            <a:r>
              <a:rPr lang="en-US" sz="2400" b="1" dirty="0" smtClean="0"/>
              <a:t>do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if</a:t>
            </a:r>
            <a:r>
              <a:rPr lang="en-US" sz="2400" dirty="0" smtClean="0"/>
              <a:t> A[j] &lt; A[min]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min &lt;- j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swap A[</a:t>
            </a:r>
            <a:r>
              <a:rPr lang="en-US" sz="2400" dirty="0" err="1" smtClean="0"/>
              <a:t>i</a:t>
            </a:r>
            <a:r>
              <a:rPr lang="en-US" sz="2400" dirty="0" smtClean="0"/>
              <a:t>] and A[min]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2209800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|</a:t>
            </a:r>
            <a:r>
              <a:rPr lang="en-US" dirty="0" smtClean="0"/>
              <a:t> 89   45   68   90   29   34   </a:t>
            </a:r>
            <a:r>
              <a:rPr lang="en-US" b="1" dirty="0" smtClean="0">
                <a:solidFill>
                  <a:srgbClr val="0000CC"/>
                </a:solidFill>
              </a:rPr>
              <a:t>17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2678668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</a:t>
            </a:r>
            <a:r>
              <a:rPr lang="en-US" b="1" dirty="0" smtClean="0">
                <a:solidFill>
                  <a:srgbClr val="FF3300"/>
                </a:solidFill>
              </a:rPr>
              <a:t>|</a:t>
            </a:r>
            <a:r>
              <a:rPr lang="en-US" dirty="0" smtClean="0"/>
              <a:t>  45   68   90   </a:t>
            </a:r>
            <a:r>
              <a:rPr lang="en-US" b="1" dirty="0" smtClean="0">
                <a:solidFill>
                  <a:srgbClr val="0000CC"/>
                </a:solidFill>
              </a:rPr>
              <a:t>29</a:t>
            </a:r>
            <a:r>
              <a:rPr lang="en-US" dirty="0" smtClean="0"/>
              <a:t>    34   89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3135868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17   29 </a:t>
            </a:r>
            <a:r>
              <a:rPr lang="en-US" b="1" dirty="0" smtClean="0">
                <a:solidFill>
                  <a:srgbClr val="FF3300"/>
                </a:solidFill>
              </a:rPr>
              <a:t>|</a:t>
            </a:r>
            <a:r>
              <a:rPr lang="en-US" dirty="0" smtClean="0"/>
              <a:t> 68   90   45     </a:t>
            </a:r>
            <a:r>
              <a:rPr lang="en-US" b="1" dirty="0" smtClean="0">
                <a:solidFill>
                  <a:srgbClr val="0000CC"/>
                </a:solidFill>
              </a:rPr>
              <a:t>34</a:t>
            </a:r>
            <a:r>
              <a:rPr lang="en-US" dirty="0" smtClean="0"/>
              <a:t>   89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2608" y="3581400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17   29  34   45 </a:t>
            </a:r>
            <a:r>
              <a:rPr lang="en-US" b="1" dirty="0" smtClean="0">
                <a:solidFill>
                  <a:srgbClr val="FF3300"/>
                </a:solidFill>
              </a:rPr>
              <a:t>|</a:t>
            </a:r>
            <a:r>
              <a:rPr lang="en-US" dirty="0" smtClean="0"/>
              <a:t>  90     </a:t>
            </a:r>
            <a:r>
              <a:rPr lang="en-US" b="1" dirty="0" smtClean="0">
                <a:solidFill>
                  <a:srgbClr val="0000CC"/>
                </a:solidFill>
              </a:rPr>
              <a:t>68</a:t>
            </a:r>
            <a:r>
              <a:rPr lang="en-US" dirty="0" smtClean="0"/>
              <a:t>   89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4038600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17   29  34   45   68  </a:t>
            </a:r>
            <a:r>
              <a:rPr lang="en-US" b="1" dirty="0" smtClean="0">
                <a:solidFill>
                  <a:srgbClr val="FF3300"/>
                </a:solidFill>
              </a:rPr>
              <a:t>|</a:t>
            </a:r>
            <a:r>
              <a:rPr lang="en-US" dirty="0" smtClean="0"/>
              <a:t>   90   </a:t>
            </a:r>
            <a:r>
              <a:rPr lang="en-US" b="1" dirty="0" smtClean="0">
                <a:solidFill>
                  <a:srgbClr val="0000CC"/>
                </a:solidFill>
              </a:rPr>
              <a:t>89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4495800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17   29  34   45   68      89 </a:t>
            </a:r>
            <a:r>
              <a:rPr lang="en-US" b="1" dirty="0" smtClean="0">
                <a:solidFill>
                  <a:srgbClr val="FF3300"/>
                </a:solidFill>
              </a:rPr>
              <a:t>|</a:t>
            </a:r>
            <a:r>
              <a:rPr lang="en-US" dirty="0" smtClean="0"/>
              <a:t> 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4191000"/>
            <a:ext cx="4895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Input size: n, basic op: “&lt;”, does not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epend on type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6000" y="5029200"/>
                <a:ext cx="5154296" cy="1483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C(n)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b="1" dirty="0" smtClean="0"/>
                  <a:t> </a:t>
                </a:r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  <m:e>
                        <m:r>
                          <a:rPr lang="en-US" sz="2400" b="1" i="1" smtClean="0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e>
                    </m:nary>
                    <m:r>
                      <a:rPr lang="en-US" sz="24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b="1" dirty="0" smtClean="0"/>
                  <a:t> </a:t>
                </a:r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029200"/>
                <a:ext cx="5154296" cy="1483548"/>
              </a:xfrm>
              <a:prstGeom prst="rect">
                <a:avLst/>
              </a:prstGeom>
              <a:blipFill rotWithShape="1">
                <a:blip r:embed="rId2"/>
                <a:stretch>
                  <a:fillRect l="-1773" t="-1235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029200" y="6059269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C(n) </a:t>
            </a:r>
            <a:r>
              <a:rPr lang="az-Cyrl-AZ" b="1" dirty="0" smtClean="0">
                <a:solidFill>
                  <a:srgbClr val="0000CC"/>
                </a:solidFill>
              </a:rPr>
              <a:t>є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l-GR" b="1" dirty="0" smtClean="0">
                <a:solidFill>
                  <a:srgbClr val="0000CC"/>
                </a:solidFill>
              </a:rPr>
              <a:t>Θ</a:t>
            </a:r>
            <a:r>
              <a:rPr lang="en-US" b="1" dirty="0" smtClean="0">
                <a:solidFill>
                  <a:srgbClr val="0000CC"/>
                </a:solidFill>
              </a:rPr>
              <a:t>(n</a:t>
            </a:r>
            <a:r>
              <a:rPr lang="en-US" b="1" baseline="30000" dirty="0" smtClean="0">
                <a:solidFill>
                  <a:srgbClr val="0000CC"/>
                </a:solidFill>
              </a:rPr>
              <a:t>2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# of key swaps </a:t>
            </a:r>
            <a:r>
              <a:rPr lang="az-Cyrl-AZ" b="1" dirty="0" smtClean="0">
                <a:solidFill>
                  <a:srgbClr val="0000CC"/>
                </a:solidFill>
              </a:rPr>
              <a:t>є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l-GR" b="1" dirty="0" smtClean="0">
                <a:solidFill>
                  <a:srgbClr val="0000CC"/>
                </a:solidFill>
              </a:rPr>
              <a:t>Θ</a:t>
            </a:r>
            <a:r>
              <a:rPr lang="en-US" b="1" dirty="0" smtClean="0">
                <a:solidFill>
                  <a:srgbClr val="0000CC"/>
                </a:solidFill>
              </a:rPr>
              <a:t>(n)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1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/>
          <a:lstStyle/>
          <a:p>
            <a:r>
              <a:rPr lang="en-US" sz="3600" b="1" dirty="0" smtClean="0"/>
              <a:t>Brute Force: Bubble 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r>
              <a:rPr lang="en-US" dirty="0" smtClean="0"/>
              <a:t>Compare adjacent elements and exchange them if out of order</a:t>
            </a:r>
          </a:p>
          <a:p>
            <a:r>
              <a:rPr lang="en-US" dirty="0" smtClean="0"/>
              <a:t>Essentially, it bubbles up the largest element to the last 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110335"/>
            <a:ext cx="776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, … …, </a:t>
            </a:r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j</a:t>
            </a:r>
            <a:r>
              <a:rPr lang="en-US" sz="2400" b="1" dirty="0"/>
              <a:t> </a:t>
            </a:r>
            <a:r>
              <a:rPr lang="en-US" sz="2400" b="1" dirty="0" smtClean="0"/>
              <a:t>&lt;-&gt; A</a:t>
            </a:r>
            <a:r>
              <a:rPr lang="en-US" sz="2400" b="1" baseline="-25000" dirty="0" smtClean="0"/>
              <a:t>j+1</a:t>
            </a:r>
            <a:r>
              <a:rPr lang="en-US" sz="2400" b="1" dirty="0" smtClean="0"/>
              <a:t>, … …, A</a:t>
            </a:r>
            <a:r>
              <a:rPr lang="en-US" sz="2400" b="1" baseline="-25000" dirty="0" smtClean="0"/>
              <a:t>n-i-1</a:t>
            </a:r>
            <a:r>
              <a:rPr lang="en-US" sz="2400" b="1" dirty="0" smtClean="0"/>
              <a:t> | A</a:t>
            </a:r>
            <a:r>
              <a:rPr lang="en-US" sz="2400" b="1" baseline="-25000" dirty="0" smtClean="0"/>
              <a:t>n-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 ≤ … ≤ A</a:t>
            </a:r>
            <a:r>
              <a:rPr lang="en-US" sz="2400" b="1" baseline="-25000" dirty="0" smtClean="0"/>
              <a:t>n-1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3886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?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r>
              <a:rPr lang="en-US" sz="3600" b="1" dirty="0" smtClean="0"/>
              <a:t>Brute Force: Bubble Sort (contd.)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962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 smtClean="0"/>
              <a:t> </a:t>
            </a:r>
            <a:r>
              <a:rPr lang="en-US" dirty="0" err="1" smtClean="0"/>
              <a:t>BubbleSort</a:t>
            </a:r>
            <a:r>
              <a:rPr lang="en-US" dirty="0" smtClean="0"/>
              <a:t>(A[0..n-1])</a:t>
            </a:r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 &lt;- 0 to n-2 </a:t>
            </a:r>
            <a:r>
              <a:rPr lang="en-US" b="1" dirty="0" smtClean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</a:t>
            </a:r>
            <a:r>
              <a:rPr lang="en-US" dirty="0" smtClean="0"/>
              <a:t> j &lt;- 0 to n-2-i </a:t>
            </a:r>
            <a:r>
              <a:rPr lang="en-US" b="1" dirty="0" smtClean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A[j+1] &lt; A[j]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swap A[j] and A[j+1]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724400"/>
            <a:ext cx="7701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3300"/>
                </a:solidFill>
              </a:rPr>
              <a:t>What about </a:t>
            </a:r>
            <a:r>
              <a:rPr lang="en-US" sz="2800" b="1" dirty="0" smtClean="0">
                <a:solidFill>
                  <a:srgbClr val="0000CC"/>
                </a:solidFill>
              </a:rPr>
              <a:t>89, 45, 68, 90, 29, 34, 17</a:t>
            </a:r>
            <a:r>
              <a:rPr lang="en-US" sz="2800" b="1" dirty="0" smtClean="0">
                <a:solidFill>
                  <a:srgbClr val="FF3300"/>
                </a:solidFill>
              </a:rPr>
              <a:t> ?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5638800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9900"/>
                </a:solidFill>
              </a:rPr>
              <a:t>C(n) </a:t>
            </a:r>
            <a:r>
              <a:rPr lang="az-Cyrl-AZ" sz="2400" b="1" dirty="0" smtClean="0">
                <a:solidFill>
                  <a:srgbClr val="009900"/>
                </a:solidFill>
              </a:rPr>
              <a:t>є</a:t>
            </a:r>
            <a:r>
              <a:rPr lang="en-US" sz="2400" b="1" dirty="0" smtClean="0">
                <a:solidFill>
                  <a:srgbClr val="009900"/>
                </a:solidFill>
              </a:rPr>
              <a:t> </a:t>
            </a:r>
            <a:r>
              <a:rPr lang="el-GR" sz="2400" b="1" dirty="0" smtClean="0">
                <a:solidFill>
                  <a:srgbClr val="009900"/>
                </a:solidFill>
              </a:rPr>
              <a:t>Θ</a:t>
            </a:r>
            <a:r>
              <a:rPr lang="en-US" sz="2400" b="1" dirty="0" smtClean="0">
                <a:solidFill>
                  <a:srgbClr val="009900"/>
                </a:solidFill>
              </a:rPr>
              <a:t>(n</a:t>
            </a:r>
            <a:r>
              <a:rPr lang="en-US" sz="2400" b="1" baseline="30000" dirty="0" smtClean="0">
                <a:solidFill>
                  <a:srgbClr val="009900"/>
                </a:solidFill>
              </a:rPr>
              <a:t>2</a:t>
            </a:r>
            <a:r>
              <a:rPr lang="en-US" sz="2400" b="1" dirty="0" smtClean="0">
                <a:solidFill>
                  <a:srgbClr val="009900"/>
                </a:solidFill>
              </a:rPr>
              <a:t>)</a:t>
            </a:r>
            <a:endParaRPr lang="en-US" sz="2400" b="1" dirty="0">
              <a:solidFill>
                <a:srgbClr val="0099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4535" y="5695890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9900"/>
                </a:solidFill>
              </a:rPr>
              <a:t>S</a:t>
            </a:r>
            <a:r>
              <a:rPr lang="en-US" sz="2000" b="1" baseline="-25000" dirty="0" err="1" smtClean="0">
                <a:solidFill>
                  <a:srgbClr val="009900"/>
                </a:solidFill>
              </a:rPr>
              <a:t>worst</a:t>
            </a:r>
            <a:r>
              <a:rPr lang="en-US" sz="2000" b="1" dirty="0" smtClean="0">
                <a:solidFill>
                  <a:srgbClr val="009900"/>
                </a:solidFill>
              </a:rPr>
              <a:t>(n) = C(n)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2630" y="2362200"/>
            <a:ext cx="2975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3300"/>
                </a:solidFill>
              </a:rPr>
              <a:t>Could you improve </a:t>
            </a:r>
          </a:p>
          <a:p>
            <a:pPr algn="ctr"/>
            <a:r>
              <a:rPr lang="en-US" sz="2400" b="1" dirty="0" smtClean="0">
                <a:solidFill>
                  <a:srgbClr val="FF3300"/>
                </a:solidFill>
              </a:rPr>
              <a:t>it?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1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/>
          <a:lstStyle/>
          <a:p>
            <a:r>
              <a:rPr lang="en-US" sz="3600" b="1" dirty="0"/>
              <a:t>Brute force case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en-US" dirty="0" smtClean="0"/>
              <a:t>We saw two brute-force approach to sorting.</a:t>
            </a:r>
          </a:p>
          <a:p>
            <a:r>
              <a:rPr lang="en-US" dirty="0" smtClean="0"/>
              <a:t>Let’s see brute-force to searching</a:t>
            </a:r>
          </a:p>
          <a:p>
            <a:r>
              <a:rPr lang="en-US" dirty="0" smtClean="0"/>
              <a:t>How would you search for a key, K in an array A[0..n-1]?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4378-4BD5-4F40-A3CE-110C6B2A99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65">
  <a:themeElements>
    <a:clrScheme name="Office Theme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 Them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10203765</Template>
  <TotalTime>3155</TotalTime>
  <Words>2852</Words>
  <Application>Microsoft Office PowerPoint</Application>
  <PresentationFormat>On-screen Show (4:3)</PresentationFormat>
  <Paragraphs>562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10203765</vt:lpstr>
      <vt:lpstr>COSC 3100 Brute Force and Exhaustive Search</vt:lpstr>
      <vt:lpstr>What is Brute Force?</vt:lpstr>
      <vt:lpstr>Brute Force Example</vt:lpstr>
      <vt:lpstr>Why Brute Force ?</vt:lpstr>
      <vt:lpstr>Brute force case studies</vt:lpstr>
      <vt:lpstr>Brute Force: SelectionSort</vt:lpstr>
      <vt:lpstr>Brute Force: Bubble Sort</vt:lpstr>
      <vt:lpstr>Brute Force: Bubble Sort (contd.)</vt:lpstr>
      <vt:lpstr>Brute force case studies</vt:lpstr>
      <vt:lpstr>Sequential Search</vt:lpstr>
      <vt:lpstr>Sequential Search (contd.)</vt:lpstr>
      <vt:lpstr>Brute-force String Matching</vt:lpstr>
      <vt:lpstr>Brute-force String Matching (contd.)</vt:lpstr>
      <vt:lpstr>Closest-Pair by Brute-force</vt:lpstr>
      <vt:lpstr>Closest-Pair by Brute-force</vt:lpstr>
      <vt:lpstr>Closest-Pair by Brute-force (contd.)</vt:lpstr>
      <vt:lpstr>Convex-hull Problem by Brute-force</vt:lpstr>
      <vt:lpstr>Convex-hull (contd.)</vt:lpstr>
      <vt:lpstr>Convex-hull (contd.)</vt:lpstr>
      <vt:lpstr>Convex-hull (contd.)</vt:lpstr>
      <vt:lpstr>Convex hull (contd.)</vt:lpstr>
      <vt:lpstr>Summary of Brute Force</vt:lpstr>
      <vt:lpstr>Exhaustive Search</vt:lpstr>
      <vt:lpstr>Exhaustive Search: TSP (contd.)</vt:lpstr>
      <vt:lpstr>Traveling Salesman (TSP)</vt:lpstr>
      <vt:lpstr>Exhaustive Search: Knapsack problem</vt:lpstr>
      <vt:lpstr>Knapsack problem (contd.)</vt:lpstr>
      <vt:lpstr>Knapsack problem (contd.)</vt:lpstr>
      <vt:lpstr>Knapsack problem (contd.)</vt:lpstr>
      <vt:lpstr>Exhaustive Search</vt:lpstr>
      <vt:lpstr>Exhaustive Search (contd.)</vt:lpstr>
      <vt:lpstr>Exhaustive Search: Assignment Problem</vt:lpstr>
      <vt:lpstr>Assignment problem (contd.)</vt:lpstr>
      <vt:lpstr>Assignment problem (contd.)</vt:lpstr>
      <vt:lpstr>Exhaustive Search (contd.)</vt:lpstr>
      <vt:lpstr>Graph Traversals</vt:lpstr>
      <vt:lpstr>Depth-first search</vt:lpstr>
      <vt:lpstr>Depth-first Search (contd.)</vt:lpstr>
      <vt:lpstr>Depth-first Search (contd.)</vt:lpstr>
      <vt:lpstr>Depth-first Search (contd.)</vt:lpstr>
      <vt:lpstr>Breadth-first Search</vt:lpstr>
      <vt:lpstr>Breadth-first Search (contd.)</vt:lpstr>
      <vt:lpstr>BFS (contd.)</vt:lpstr>
      <vt:lpstr>Summary of DFS and BFS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Seeker</dc:creator>
  <cp:lastModifiedBy>Seeker</cp:lastModifiedBy>
  <cp:revision>131</cp:revision>
  <cp:lastPrinted>2012-02-09T21:02:10Z</cp:lastPrinted>
  <dcterms:created xsi:type="dcterms:W3CDTF">2012-02-02T00:36:29Z</dcterms:created>
  <dcterms:modified xsi:type="dcterms:W3CDTF">2012-02-16T18:10:12Z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