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85" r:id="rId7"/>
    <p:sldId id="279" r:id="rId8"/>
    <p:sldId id="283" r:id="rId9"/>
    <p:sldId id="265" r:id="rId10"/>
    <p:sldId id="267" r:id="rId11"/>
    <p:sldId id="280" r:id="rId12"/>
    <p:sldId id="284" r:id="rId13"/>
    <p:sldId id="286" r:id="rId14"/>
    <p:sldId id="25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81" d="100"/>
          <a:sy n="81" d="100"/>
        </p:scale>
        <p:origin x="-13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0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3CAD-630A-431E-B6CE-D37107C537F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AD38-A67C-4C52-B5EA-4532F325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pokersqrs" TargetMode="External"/><Relationship Id="rId2" Type="http://schemas.openxmlformats.org/officeDocument/2006/relationships/hyperlink" Target="http://cs.gettysburg.edu/~tnell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okersqrs" TargetMode="External"/><Relationship Id="rId7" Type="http://schemas.openxmlformats.org/officeDocument/2006/relationships/hyperlink" Target="http://www.mcts.ai/?q=mcts" TargetMode="External"/><Relationship Id="rId2" Type="http://schemas.openxmlformats.org/officeDocument/2006/relationships/hyperlink" Target="mailto:tneller@gettysburg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summary?doi=10.1.1.102.1296" TargetMode="External"/><Relationship Id="rId5" Type="http://schemas.openxmlformats.org/officeDocument/2006/relationships/hyperlink" Target="http://www.cameronius.com/cv/mcts-survey-master.pdf" TargetMode="External"/><Relationship Id="rId4" Type="http://schemas.openxmlformats.org/officeDocument/2006/relationships/hyperlink" Target="http://tinyurl.com/ppokersq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okersqrs" TargetMode="External"/><Relationship Id="rId2" Type="http://schemas.openxmlformats.org/officeDocument/2006/relationships/hyperlink" Target="http://games.emantranet.com/PokerSquar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Parameterized Poker Squares</a:t>
            </a:r>
            <a:br>
              <a:rPr lang="en-US" dirty="0" smtClean="0"/>
            </a:br>
            <a:r>
              <a:rPr lang="en-US" dirty="0" smtClean="0"/>
              <a:t>EAAI NSG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big is the Poker Squares game tree?</a:t>
            </a:r>
          </a:p>
          <a:p>
            <a:pPr lvl="1"/>
            <a:r>
              <a:rPr lang="en-US" dirty="0" smtClean="0"/>
              <a:t>Root chance</a:t>
            </a:r>
            <a:r>
              <a:rPr lang="en-US" baseline="0" dirty="0" smtClean="0"/>
              <a:t> node: 52 possible cards</a:t>
            </a:r>
          </a:p>
          <a:p>
            <a:pPr lvl="1"/>
            <a:r>
              <a:rPr lang="en-US" dirty="0" smtClean="0"/>
              <a:t>52 depth-1 choice nodes: 25 possible placements</a:t>
            </a:r>
          </a:p>
          <a:p>
            <a:pPr lvl="1"/>
            <a:r>
              <a:rPr lang="en-US" baseline="0" dirty="0" smtClean="0"/>
              <a:t>52x25 depth-2 chance nodes: 51 possible cards</a:t>
            </a:r>
          </a:p>
          <a:p>
            <a:pPr lvl="1"/>
            <a:r>
              <a:rPr lang="en-US" dirty="0" smtClean="0"/>
              <a:t>52x25x51 depth-3 </a:t>
            </a:r>
            <a:r>
              <a:rPr lang="en-US" dirty="0"/>
              <a:t>choice nodes</a:t>
            </a:r>
            <a:r>
              <a:rPr lang="en-US" dirty="0" smtClean="0"/>
              <a:t>: 24 possible placements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baseline="0" dirty="0" smtClean="0"/>
              <a:t>52!/27! x 25! = 52!/(27x26) </a:t>
            </a:r>
            <a:r>
              <a:rPr lang="en-US" baseline="0" dirty="0" smtClean="0">
                <a:sym typeface="Symbol"/>
              </a:rPr>
              <a:t></a:t>
            </a:r>
            <a:r>
              <a:rPr lang="en-US" baseline="0" dirty="0" smtClean="0"/>
              <a:t> 1.15x10</a:t>
            </a:r>
            <a:r>
              <a:rPr lang="en-US" baseline="30000" dirty="0" smtClean="0"/>
              <a:t>65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Although: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ifferent draw/play sequences can lead to the same state.</a:t>
            </a:r>
          </a:p>
          <a:p>
            <a:pPr lvl="2"/>
            <a:r>
              <a:rPr lang="en-US" dirty="0" smtClean="0"/>
              <a:t>Rows/columns may be reordered without affecting score.</a:t>
            </a:r>
          </a:p>
          <a:p>
            <a:pPr lvl="1"/>
            <a:r>
              <a:rPr lang="en-US" dirty="0" smtClean="0"/>
              <a:t>Still, we will not be able to evaluate entire </a:t>
            </a:r>
            <a:r>
              <a:rPr lang="en-US" dirty="0" err="1" smtClean="0"/>
              <a:t>expectimax</a:t>
            </a:r>
            <a:r>
              <a:rPr lang="en-US" dirty="0" smtClean="0"/>
              <a:t> trees except for much smaller end-game situations.</a:t>
            </a:r>
          </a:p>
        </p:txBody>
      </p:sp>
    </p:spTree>
    <p:extLst>
      <p:ext uri="{BB962C8B-B14F-4D97-AF65-F5344CB8AC3E}">
        <p14:creationId xmlns:p14="http://schemas.microsoft.com/office/powerpoint/2010/main" val="28472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Rule-based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Abstract each (partial) hand in play according to scoring potential</a:t>
            </a:r>
          </a:p>
          <a:p>
            <a:pPr lvl="1"/>
            <a:r>
              <a:rPr lang="en-US" dirty="0" smtClean="0"/>
              <a:t>Learn expected hand score from simulated experience</a:t>
            </a:r>
          </a:p>
          <a:p>
            <a:r>
              <a:rPr lang="en-US" dirty="0" err="1" smtClean="0"/>
              <a:t>Expectimax</a:t>
            </a:r>
            <a:r>
              <a:rPr lang="en-US" dirty="0" smtClean="0"/>
              <a:t> variations</a:t>
            </a:r>
          </a:p>
          <a:p>
            <a:pPr lvl="1"/>
            <a:r>
              <a:rPr lang="en-US" dirty="0" smtClean="0"/>
              <a:t>E.g. Iterative-deepening, iterative-broadening</a:t>
            </a:r>
          </a:p>
          <a:p>
            <a:r>
              <a:rPr lang="en-US" dirty="0" smtClean="0"/>
              <a:t>Monte Carlo Tree Search (MCTS)</a:t>
            </a:r>
          </a:p>
          <a:p>
            <a:r>
              <a:rPr lang="en-US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82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Players will be evaluated using 4 to 6 point systems.  For each point system:</a:t>
            </a:r>
          </a:p>
          <a:p>
            <a:pPr lvl="1"/>
            <a:r>
              <a:rPr lang="en-US" dirty="0" smtClean="0"/>
              <a:t>Players will have 5 minutes to process the point system, forming strategy, etc.</a:t>
            </a:r>
          </a:p>
          <a:p>
            <a:pPr lvl="1"/>
            <a:r>
              <a:rPr lang="en-US" dirty="0" smtClean="0"/>
              <a:t>Players will then play 100 games with 30 seconds of decision time per game.</a:t>
            </a:r>
          </a:p>
          <a:p>
            <a:pPr lvl="1"/>
            <a:r>
              <a:rPr lang="en-US" dirty="0" smtClean="0"/>
              <a:t>Total scores will be linearly scaled between 0 (min. total score) and 1 (max. total score).</a:t>
            </a:r>
          </a:p>
          <a:p>
            <a:r>
              <a:rPr lang="en-US" dirty="0" smtClean="0"/>
              <a:t>The player with the maximum sum of scaled total scores is the winner.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6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Supplied Code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PokerSquares</a:t>
            </a:r>
            <a:r>
              <a:rPr lang="en-US" dirty="0" smtClean="0"/>
              <a:t> – manages tournaments, individual games, game sequences, etc.</a:t>
            </a:r>
          </a:p>
          <a:p>
            <a:r>
              <a:rPr lang="en-US" dirty="0" smtClean="0"/>
              <a:t>Card – models playing card</a:t>
            </a:r>
          </a:p>
          <a:p>
            <a:r>
              <a:rPr lang="en-US" dirty="0" err="1" smtClean="0"/>
              <a:t>PokerHand</a:t>
            </a:r>
            <a:r>
              <a:rPr lang="en-US" dirty="0" smtClean="0"/>
              <a:t> – classifies full/partial Poker hand</a:t>
            </a:r>
          </a:p>
          <a:p>
            <a:r>
              <a:rPr lang="en-US" dirty="0" err="1" smtClean="0"/>
              <a:t>PokerSquaresPointSystem</a:t>
            </a:r>
            <a:r>
              <a:rPr lang="en-US" dirty="0" smtClean="0"/>
              <a:t> – generates point systems, scores hands and grids, prints grids</a:t>
            </a:r>
          </a:p>
          <a:p>
            <a:r>
              <a:rPr lang="en-US" dirty="0" err="1" smtClean="0"/>
              <a:t>PokerSquaresPlayer</a:t>
            </a:r>
            <a:r>
              <a:rPr lang="en-US" dirty="0" smtClean="0"/>
              <a:t> – player interface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PokerSquaresPlayer</a:t>
            </a:r>
            <a:r>
              <a:rPr lang="en-US" dirty="0" smtClean="0"/>
              <a:t>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Poker Squares with potential faculty mentors and undergraduate student researchers.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 teams and contact the contest organizer (</a:t>
            </a:r>
            <a:r>
              <a:rPr lang="en-US" dirty="0" smtClean="0">
                <a:hlinkClick r:id="rId2"/>
              </a:rPr>
              <a:t>Todd Neller</a:t>
            </a:r>
            <a:r>
              <a:rPr lang="en-US" dirty="0" smtClean="0"/>
              <a:t>) to get on the contest mailing list for updates.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smtClean="0"/>
              <a:t>software and resources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http://tinyurl.com/ppokersqrs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Enjoy creating and experimenting with your Parameterized Poker Squares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them for evaluation towards the end of the summer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Optional: Write up your research results with your faculty mentor and submit your paper to EAAI one month later.</a:t>
            </a:r>
          </a:p>
          <a:p>
            <a:pPr marL="914400" lvl="1" indent="-514350"/>
            <a:r>
              <a:rPr lang="en-US" dirty="0" smtClean="0"/>
              <a:t>If accepted, present your work at EAAI </a:t>
            </a:r>
            <a:r>
              <a:rPr lang="en-US" smtClean="0"/>
              <a:t>in </a:t>
            </a:r>
            <a:r>
              <a:rPr lang="en-US" smtClean="0"/>
              <a:t>February 2016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Papers will appear with EAAI papers in the AAAI proceedings.</a:t>
            </a:r>
          </a:p>
        </p:txBody>
      </p:sp>
    </p:spTree>
    <p:extLst>
      <p:ext uri="{BB962C8B-B14F-4D97-AF65-F5344CB8AC3E}">
        <p14:creationId xmlns:p14="http://schemas.microsoft.com/office/powerpoint/2010/main" val="1564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Organizer email: Todd Neller &lt;</a:t>
            </a:r>
            <a:r>
              <a:rPr lang="en-US" dirty="0" smtClean="0">
                <a:hlinkClick r:id="rId2"/>
              </a:rPr>
              <a:t>tneller@gettysburg.edu</a:t>
            </a:r>
            <a:r>
              <a:rPr lang="en-US" dirty="0" smtClean="0"/>
              <a:t>&gt; </a:t>
            </a:r>
          </a:p>
          <a:p>
            <a:pPr lvl="0"/>
            <a:r>
              <a:rPr lang="en-US" baseline="0" dirty="0" smtClean="0"/>
              <a:t>Poker Squares Page: </a:t>
            </a:r>
            <a:r>
              <a:rPr lang="en-US" dirty="0" smtClean="0">
                <a:hlinkClick r:id="rId3"/>
              </a:rPr>
              <a:t>http://tinyurl.com/pokersqrs</a:t>
            </a:r>
            <a:endParaRPr lang="en-US" dirty="0" smtClean="0"/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Rules and play grids</a:t>
            </a:r>
          </a:p>
          <a:p>
            <a:r>
              <a:rPr lang="en-US" dirty="0" smtClean="0"/>
              <a:t>Parameterized Poker Squares Page: 	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tinyurl.com/ppokersqrs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Monte Carlo Tree Search (MCTS):</a:t>
            </a:r>
          </a:p>
          <a:p>
            <a:pPr lvl="1"/>
            <a:r>
              <a:rPr lang="en-US" dirty="0" smtClean="0"/>
              <a:t>C. </a:t>
            </a:r>
            <a:r>
              <a:rPr lang="en-US" dirty="0"/>
              <a:t>Browne et al. </a:t>
            </a:r>
            <a:r>
              <a:rPr lang="en-US" dirty="0">
                <a:hlinkClick r:id="rId5"/>
              </a:rPr>
              <a:t>A Survey of Monte Carlo Tree Search Methods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/>
              <a:t>. </a:t>
            </a:r>
            <a:r>
              <a:rPr lang="en-US" dirty="0" err="1"/>
              <a:t>Kocsis</a:t>
            </a:r>
            <a:r>
              <a:rPr lang="en-US" dirty="0"/>
              <a:t>, C. </a:t>
            </a:r>
            <a:r>
              <a:rPr lang="en-US" dirty="0" err="1"/>
              <a:t>Szepesvari</a:t>
            </a:r>
            <a:r>
              <a:rPr lang="en-US" dirty="0"/>
              <a:t>. </a:t>
            </a:r>
            <a:r>
              <a:rPr lang="en-US" i="1" dirty="0" smtClean="0">
                <a:hlinkClick r:id="rId6"/>
              </a:rPr>
              <a:t>Bandit based Monte-Carlo Planning.</a:t>
            </a:r>
            <a:endParaRPr lang="en-US" i="1" dirty="0" smtClean="0"/>
          </a:p>
          <a:p>
            <a:pPr lvl="1"/>
            <a:r>
              <a:rPr lang="en-US" dirty="0">
                <a:hlinkClick r:id="rId7"/>
              </a:rPr>
              <a:t>http://www.mcts.ai/?</a:t>
            </a:r>
            <a:r>
              <a:rPr lang="en-US" dirty="0" smtClean="0">
                <a:hlinkClick r:id="rId7"/>
              </a:rPr>
              <a:t>q=mcts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MCTS application to similar problem:  </a:t>
            </a:r>
            <a:r>
              <a:rPr lang="de-DE" dirty="0"/>
              <a:t>R. Lorentz. </a:t>
            </a:r>
            <a:r>
              <a:rPr lang="de-DE" i="1" dirty="0"/>
              <a:t>An MCTS Program to Play EinStein Würfelt Nicht</a:t>
            </a:r>
            <a:r>
              <a:rPr lang="de-DE" i="1" dirty="0" smtClean="0"/>
              <a:t>!</a:t>
            </a:r>
            <a:endParaRPr lang="en-US" dirty="0"/>
          </a:p>
          <a:p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is the EAAI NSG</a:t>
            </a:r>
            <a:r>
              <a:rPr lang="en-US" baseline="0" dirty="0" smtClean="0"/>
              <a:t> </a:t>
            </a:r>
            <a:r>
              <a:rPr lang="en-US" dirty="0" smtClean="0"/>
              <a:t>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Goal: a</a:t>
            </a:r>
            <a:r>
              <a:rPr lang="en-US" sz="2400" baseline="0" dirty="0" smtClean="0"/>
              <a:t> fun way to encourage good, faculty-mentored undergraduate research experiences that includes an option for peer-reviewed paper publication and presentation at a major CS conference.</a:t>
            </a:r>
          </a:p>
          <a:p>
            <a:r>
              <a:rPr lang="en-US" sz="2400" dirty="0" smtClean="0"/>
              <a:t>Students may work independently or in teams with a faculty mentor to meet the challenge.</a:t>
            </a:r>
          </a:p>
          <a:p>
            <a:r>
              <a:rPr lang="en-US" sz="2400" dirty="0" smtClean="0"/>
              <a:t>Challenge submissions and associated papers would be submitted at the following EAAI paper submission deadline (late-summer,</a:t>
            </a:r>
            <a:r>
              <a:rPr lang="en-US" sz="2400" baseline="0" dirty="0" smtClean="0"/>
              <a:t> one month before AAAI submission deadline)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At the next EAAI </a:t>
            </a:r>
            <a:r>
              <a:rPr lang="en-US" sz="2400" dirty="0" smtClean="0"/>
              <a:t>(February 2016</a:t>
            </a:r>
            <a:r>
              <a:rPr lang="en-US" sz="2400" dirty="0" smtClean="0"/>
              <a:t>): challenge results, accepted paper presentations, announcement of next NSG Challenge</a:t>
            </a:r>
          </a:p>
          <a:p>
            <a:r>
              <a:rPr lang="en-US" sz="2400" dirty="0" smtClean="0"/>
              <a:t>EAAI 2016 NSG C</a:t>
            </a:r>
            <a:r>
              <a:rPr lang="en-US" sz="2400" baseline="0" dirty="0" smtClean="0"/>
              <a:t>hallenge: </a:t>
            </a:r>
            <a:r>
              <a:rPr lang="en-US" sz="2400" b="1" baseline="0" dirty="0" smtClean="0"/>
              <a:t>Parameterized Poker Squares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724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</a:t>
            </a:r>
            <a:r>
              <a:rPr lang="en-US" baseline="0" dirty="0" smtClean="0"/>
              <a:t> Squares (Original)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 smtClean="0"/>
              <a:t>Materials: </a:t>
            </a:r>
          </a:p>
          <a:p>
            <a:pPr lvl="1"/>
            <a:r>
              <a:rPr lang="en-US" baseline="0" dirty="0" smtClean="0"/>
              <a:t>shuffled standard (French) 52-card card deck,</a:t>
            </a:r>
          </a:p>
          <a:p>
            <a:pPr lvl="1"/>
            <a:r>
              <a:rPr lang="en-US" baseline="0" dirty="0" smtClean="0"/>
              <a:t>paper with 5-by-5 grid, and</a:t>
            </a:r>
          </a:p>
          <a:p>
            <a:pPr lvl="1"/>
            <a:r>
              <a:rPr lang="en-US" baseline="0" dirty="0" smtClean="0"/>
              <a:t>pencil</a:t>
            </a:r>
          </a:p>
          <a:p>
            <a:r>
              <a:rPr lang="en-US" dirty="0" smtClean="0"/>
              <a:t>E</a:t>
            </a:r>
            <a:r>
              <a:rPr lang="en-US" baseline="0" dirty="0" smtClean="0"/>
              <a:t>ach turn, a player draws</a:t>
            </a:r>
            <a:r>
              <a:rPr lang="en-US" dirty="0" smtClean="0"/>
              <a:t> a card and writes the card rank and suit in an empty grid position.</a:t>
            </a:r>
          </a:p>
          <a:p>
            <a:r>
              <a:rPr lang="en-US" dirty="0" smtClean="0"/>
              <a:t>After 25 turns, the grid is full and the player scores each grid row and column as a 5-card poker hand according to a given point </a:t>
            </a:r>
            <a:r>
              <a:rPr lang="en-US" dirty="0"/>
              <a:t>s</a:t>
            </a:r>
            <a:r>
              <a:rPr lang="en-US" dirty="0" smtClean="0"/>
              <a:t>ystem.</a:t>
            </a:r>
          </a:p>
        </p:txBody>
      </p:sp>
    </p:spTree>
    <p:extLst>
      <p:ext uri="{BB962C8B-B14F-4D97-AF65-F5344CB8AC3E}">
        <p14:creationId xmlns:p14="http://schemas.microsoft.com/office/powerpoint/2010/main" val="28653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Point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70780"/>
              </p:ext>
            </p:extLst>
          </p:nvPr>
        </p:nvGraphicFramePr>
        <p:xfrm>
          <a:off x="914400" y="1447799"/>
          <a:ext cx="7239000" cy="3855726"/>
        </p:xfrm>
        <a:graphic>
          <a:graphicData uri="http://schemas.openxmlformats.org/drawingml/2006/table">
            <a:tbl>
              <a:tblPr/>
              <a:tblGrid>
                <a:gridCol w="1809750"/>
                <a:gridCol w="1238250"/>
                <a:gridCol w="1981200"/>
                <a:gridCol w="2209800"/>
              </a:tblGrid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Poker Hand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Points</a:t>
                      </a:r>
                      <a:endParaRPr lang="en-US" b="1" u="sng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Description</a:t>
                      </a:r>
                      <a:endParaRPr lang="en-US" b="1" u="sng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Example</a:t>
                      </a:r>
                      <a:endParaRPr lang="en-US" b="1" u="sng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739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Royal Flush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10-J-Q-K-A sequence all of the same suit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Straight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effectLst/>
                        </a:rPr>
                        <a:t>Flush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cards in sequence all of the same suit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it-I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it-I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it-I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4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it-IT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Four of a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effectLst/>
                        </a:rPr>
                        <a:t>Kind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Four cards of the same rank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6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Full House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 cards of one rank with two cards of another rank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7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7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8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8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Flush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cards all of the same suit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8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Straight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cards in sequence; Aces may be high or low but not both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Three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effectLst/>
                        </a:rPr>
                        <a:t>of a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Kind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 cards of the same rank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7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Two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effectLst/>
                        </a:rPr>
                        <a:t>Pair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cards of one rank with two cards of another rank</a:t>
                      </a:r>
                      <a:endParaRPr lang="en-US" sz="105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4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4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endParaRPr lang="en-US" sz="16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effectLst/>
                        </a:rPr>
                        <a:t>One Pair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cards of one rank</a:t>
                      </a:r>
                      <a:endParaRPr lang="en-US" sz="1050" dirty="0" smtClean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9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endParaRPr lang="en-US" sz="1600" dirty="0" smtClean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404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High Card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None</a:t>
                      </a:r>
                      <a:r>
                        <a:rPr lang="en-US" sz="1050" baseline="0" dirty="0" smtClean="0"/>
                        <a:t> of the above</a:t>
                      </a:r>
                      <a:endParaRPr lang="en-US" sz="1050" dirty="0" smtClean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en-US" sz="1600" dirty="0" smtClean="0"/>
                        <a:t>, 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</a:t>
                      </a:r>
                      <a:r>
                        <a:rPr lang="en-US" sz="1600" dirty="0" smtClean="0"/>
                        <a:t>, 5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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8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</a:t>
                      </a:r>
                      <a:r>
                        <a:rPr lang="en-US" sz="1600" baseline="0" dirty="0" smtClean="0"/>
                        <a:t>, 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endParaRPr lang="en-US" sz="1600" dirty="0" smtClean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5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" y="1752601"/>
            <a:ext cx="4495800" cy="45083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495800" cy="4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games.emantranet.com/PokerSquare.aspx</a:t>
            </a:r>
            <a:endParaRPr lang="en-US" sz="2400" dirty="0" smtClean="0"/>
          </a:p>
          <a:p>
            <a:r>
              <a:rPr lang="en-US" sz="2400" dirty="0" smtClean="0"/>
              <a:t>Other platforms: See </a:t>
            </a:r>
            <a:r>
              <a:rPr lang="en-US" sz="2400" dirty="0" smtClean="0">
                <a:hlinkClick r:id="rId3"/>
              </a:rPr>
              <a:t>http://tinyurl.com/pokersqrs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27132" r="44860" b="27679"/>
          <a:stretch/>
        </p:blipFill>
        <p:spPr bwMode="auto">
          <a:xfrm>
            <a:off x="1447800" y="2590800"/>
            <a:ext cx="5997122" cy="3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Poker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American Point System (0, 2, 5, 10, 15, 20, 25, 50, 75, 100) is based on hand rank in Poker.</a:t>
            </a:r>
          </a:p>
          <a:p>
            <a:r>
              <a:rPr lang="en-US" dirty="0" smtClean="0"/>
              <a:t>The British Point System (1, 3, 6, 12, 5, 10, 16, 30, 30) is based on the difficulty of forming the hands in Poker Squares. (a.k.a. English Point System)</a:t>
            </a:r>
          </a:p>
          <a:p>
            <a:r>
              <a:rPr lang="en-US" dirty="0" smtClean="0"/>
              <a:t>For our challenge, AI players will be </a:t>
            </a:r>
            <a:r>
              <a:rPr lang="en-US" i="1" dirty="0" smtClean="0"/>
              <a:t>given the scoring system at play time</a:t>
            </a:r>
            <a:r>
              <a:rPr lang="en-US" dirty="0" smtClean="0"/>
              <a:t> with points in the range [-128, 127].  Examples:</a:t>
            </a:r>
          </a:p>
          <a:p>
            <a:pPr lvl="1"/>
            <a:r>
              <a:rPr lang="en-US" dirty="0" err="1" smtClean="0"/>
              <a:t>Ameritish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oint systems: random variations on American and British systems</a:t>
            </a:r>
          </a:p>
          <a:p>
            <a:pPr lvl="1"/>
            <a:r>
              <a:rPr lang="en-US" dirty="0" smtClean="0"/>
              <a:t>Single Hand: 1 point for one hand type, 0 points otherwise</a:t>
            </a:r>
          </a:p>
          <a:p>
            <a:pPr lvl="1"/>
            <a:r>
              <a:rPr lang="en-US" dirty="0" err="1" smtClean="0"/>
              <a:t>Hypercorners</a:t>
            </a:r>
            <a:r>
              <a:rPr lang="en-US" dirty="0" smtClean="0"/>
              <a:t>: all 1 or -1 score values</a:t>
            </a:r>
          </a:p>
          <a:p>
            <a:pPr lvl="1"/>
            <a:r>
              <a:rPr lang="en-US" dirty="0" smtClean="0"/>
              <a:t>Random: random score system in range </a:t>
            </a:r>
            <a:r>
              <a:rPr lang="en-US" dirty="0"/>
              <a:t>[-128, 127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120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Player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</a:t>
            </a:r>
            <a:r>
              <a:rPr lang="en-US" baseline="0" dirty="0" smtClean="0"/>
              <a:t> software supplied manages games, tournaments, scoring, partial scoring</a:t>
            </a:r>
          </a:p>
          <a:p>
            <a:r>
              <a:rPr lang="en-US" baseline="0" dirty="0" smtClean="0"/>
              <a:t>The Java </a:t>
            </a:r>
            <a:r>
              <a:rPr lang="en-US" baseline="0" dirty="0" err="1" smtClean="0"/>
              <a:t>PokerSquaresPlayer</a:t>
            </a:r>
            <a:r>
              <a:rPr lang="en-US" baseline="0" dirty="0" smtClean="0"/>
              <a:t> interface is very simple:</a:t>
            </a:r>
          </a:p>
          <a:p>
            <a:pPr lvl="1"/>
            <a:r>
              <a:rPr lang="en-US" sz="2600" b="1" kern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kern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setPointSystem</a:t>
            </a:r>
            <a:r>
              <a:rPr lang="en-US" sz="2600" b="1" kern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kern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PokerSquaresPointSystem</a:t>
            </a:r>
            <a:r>
              <a:rPr lang="en-US" sz="2600" b="1" kern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system, long </a:t>
            </a:r>
            <a:r>
              <a:rPr lang="en-US" sz="2600" b="1" kern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en-US" sz="2600" b="1" kern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Player is given a point system and a given amount of milliseconds (300K) to form strategy from the point system</a:t>
            </a:r>
          </a:p>
          <a:p>
            <a:pPr lvl="1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Player initializes before a game (e.g. clear board, game history)</a:t>
            </a:r>
          </a:p>
          <a:p>
            <a:pPr lvl="1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(Card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millisRemaining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– Given a drawn card and the number of </a:t>
            </a:r>
            <a:r>
              <a:rPr lang="en-US" dirty="0" err="1" smtClean="0"/>
              <a:t>ms</a:t>
            </a:r>
            <a:r>
              <a:rPr lang="en-US" dirty="0" smtClean="0"/>
              <a:t> remaining in the 30 second game, return the 0-based row and column the player chooses for the Card</a:t>
            </a:r>
          </a:p>
          <a:p>
            <a:pPr lvl="1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return the player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r>
              <a:rPr lang="en-US" baseline="0" dirty="0" smtClean="0"/>
              <a:t>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game is structured as an alternating sequence of </a:t>
            </a:r>
            <a:r>
              <a:rPr lang="en-US" i="1" dirty="0" smtClean="0"/>
              <a:t>chance nodes </a:t>
            </a:r>
            <a:r>
              <a:rPr lang="en-US" dirty="0" smtClean="0"/>
              <a:t>and player </a:t>
            </a:r>
            <a:r>
              <a:rPr lang="en-US" i="1" dirty="0" smtClean="0"/>
              <a:t>choice nodes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card draw is a probabilistic event where any remaining card is drawn with equal probability.</a:t>
            </a:r>
          </a:p>
          <a:p>
            <a:pPr lvl="1"/>
            <a:r>
              <a:rPr lang="en-US" dirty="0" smtClean="0"/>
              <a:t>Each player </a:t>
            </a:r>
            <a:r>
              <a:rPr lang="en-US" i="1" dirty="0" smtClean="0"/>
              <a:t>action</a:t>
            </a:r>
            <a:r>
              <a:rPr lang="en-US" dirty="0" smtClean="0"/>
              <a:t> is a commitment to a card placement. 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800601" y="1905000"/>
            <a:ext cx="3505200" cy="3352800"/>
            <a:chOff x="5514975" y="1905000"/>
            <a:chExt cx="2790825" cy="2817018"/>
          </a:xfrm>
        </p:grpSpPr>
        <p:sp>
          <p:nvSpPr>
            <p:cNvPr id="4" name="Oval 3"/>
            <p:cNvSpPr/>
            <p:nvPr/>
          </p:nvSpPr>
          <p:spPr>
            <a:xfrm>
              <a:off x="6872287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224587" y="2717006"/>
              <a:ext cx="1371600" cy="228600"/>
              <a:chOff x="6096000" y="2667000"/>
              <a:chExt cx="1371600" cy="2286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6096000" y="2667000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7239000" y="2667000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805487" y="3681412"/>
              <a:ext cx="2209800" cy="76200"/>
              <a:chOff x="5715000" y="3657600"/>
              <a:chExt cx="2209800" cy="76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150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426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13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486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514975" y="4493418"/>
              <a:ext cx="2790825" cy="228600"/>
              <a:chOff x="5514975" y="4493418"/>
              <a:chExt cx="2790825" cy="228600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6979103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613071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5514975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881007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7345135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6247039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7711167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8077200" y="4493418"/>
                <a:ext cx="2286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4" idx="3"/>
              <a:endCxn id="5" idx="0"/>
            </p:cNvCxnSpPr>
            <p:nvPr/>
          </p:nvCxnSpPr>
          <p:spPr>
            <a:xfrm flipH="1">
              <a:off x="6338887" y="1970041"/>
              <a:ext cx="544559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5"/>
              <a:endCxn id="6" idx="0"/>
            </p:cNvCxnSpPr>
            <p:nvPr/>
          </p:nvCxnSpPr>
          <p:spPr>
            <a:xfrm>
              <a:off x="6937328" y="1970041"/>
              <a:ext cx="544559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2"/>
              <a:endCxn id="7" idx="0"/>
            </p:cNvCxnSpPr>
            <p:nvPr/>
          </p:nvCxnSpPr>
          <p:spPr>
            <a:xfrm flipH="1">
              <a:off x="5843587" y="2945606"/>
              <a:ext cx="381000" cy="73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4"/>
              <a:endCxn id="8" idx="0"/>
            </p:cNvCxnSpPr>
            <p:nvPr/>
          </p:nvCxnSpPr>
          <p:spPr>
            <a:xfrm>
              <a:off x="6453187" y="2945606"/>
              <a:ext cx="101600" cy="73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9" idx="0"/>
            </p:cNvCxnSpPr>
            <p:nvPr/>
          </p:nvCxnSpPr>
          <p:spPr>
            <a:xfrm flipH="1">
              <a:off x="7265987" y="2945606"/>
              <a:ext cx="101600" cy="73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4"/>
              <a:endCxn id="10" idx="0"/>
            </p:cNvCxnSpPr>
            <p:nvPr/>
          </p:nvCxnSpPr>
          <p:spPr>
            <a:xfrm>
              <a:off x="7596187" y="2945606"/>
              <a:ext cx="381000" cy="73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3"/>
              <a:endCxn id="13" idx="0"/>
            </p:cNvCxnSpPr>
            <p:nvPr/>
          </p:nvCxnSpPr>
          <p:spPr>
            <a:xfrm flipH="1">
              <a:off x="5629275" y="3746453"/>
              <a:ext cx="187371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5"/>
              <a:endCxn id="14" idx="0"/>
            </p:cNvCxnSpPr>
            <p:nvPr/>
          </p:nvCxnSpPr>
          <p:spPr>
            <a:xfrm>
              <a:off x="5870528" y="3746453"/>
              <a:ext cx="124779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3"/>
              <a:endCxn id="16" idx="0"/>
            </p:cNvCxnSpPr>
            <p:nvPr/>
          </p:nvCxnSpPr>
          <p:spPr>
            <a:xfrm flipH="1">
              <a:off x="6361339" y="3746453"/>
              <a:ext cx="166507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5"/>
              <a:endCxn id="12" idx="0"/>
            </p:cNvCxnSpPr>
            <p:nvPr/>
          </p:nvCxnSpPr>
          <p:spPr>
            <a:xfrm>
              <a:off x="6581728" y="3746453"/>
              <a:ext cx="145643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11" idx="0"/>
            </p:cNvCxnSpPr>
            <p:nvPr/>
          </p:nvCxnSpPr>
          <p:spPr>
            <a:xfrm flipH="1">
              <a:off x="7093403" y="3746453"/>
              <a:ext cx="145643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5"/>
              <a:endCxn id="15" idx="0"/>
            </p:cNvCxnSpPr>
            <p:nvPr/>
          </p:nvCxnSpPr>
          <p:spPr>
            <a:xfrm>
              <a:off x="7292928" y="3746453"/>
              <a:ext cx="166507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3"/>
              <a:endCxn id="17" idx="0"/>
            </p:cNvCxnSpPr>
            <p:nvPr/>
          </p:nvCxnSpPr>
          <p:spPr>
            <a:xfrm flipH="1">
              <a:off x="7825467" y="3746453"/>
              <a:ext cx="124779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5"/>
              <a:endCxn id="18" idx="0"/>
            </p:cNvCxnSpPr>
            <p:nvPr/>
          </p:nvCxnSpPr>
          <p:spPr>
            <a:xfrm>
              <a:off x="8004128" y="3746453"/>
              <a:ext cx="187372" cy="74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7530806" y="27741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hoice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51795" y="498572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hoice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13268" y="176568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018686" y="387995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671</TotalTime>
  <Words>1185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Parameterized Poker Squares EAAI NSG Challenge</vt:lpstr>
      <vt:lpstr>What is the EAAI NSG Challenge?</vt:lpstr>
      <vt:lpstr>Poker Squares (Original)</vt:lpstr>
      <vt:lpstr>American Point System</vt:lpstr>
      <vt:lpstr>Scoring Examples</vt:lpstr>
      <vt:lpstr>Let’s Play</vt:lpstr>
      <vt:lpstr>Parameterization of Poker Squares</vt:lpstr>
      <vt:lpstr>Player Interface</vt:lpstr>
      <vt:lpstr>Structure of the Game</vt:lpstr>
      <vt:lpstr>Game Tree Size</vt:lpstr>
      <vt:lpstr>Possible Approaches</vt:lpstr>
      <vt:lpstr>Evaluation</vt:lpstr>
      <vt:lpstr>Supplied Code Classes</vt:lpstr>
      <vt:lpstr>What’s Next?</vt:lpstr>
      <vt:lpstr>Resources and References</vt:lpstr>
    </vt:vector>
  </TitlesOfParts>
  <Company>Gettysburg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Poker Square Challenge</dc:title>
  <dc:creator>Information Technology</dc:creator>
  <cp:lastModifiedBy>Todd Neller</cp:lastModifiedBy>
  <cp:revision>45</cp:revision>
  <dcterms:created xsi:type="dcterms:W3CDTF">2013-01-15T17:42:54Z</dcterms:created>
  <dcterms:modified xsi:type="dcterms:W3CDTF">2015-01-29T15:33:54Z</dcterms:modified>
</cp:coreProperties>
</file>