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68" r:id="rId4"/>
    <p:sldId id="269" r:id="rId5"/>
    <p:sldId id="259" r:id="rId6"/>
    <p:sldId id="260" r:id="rId7"/>
    <p:sldId id="262"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7116E-E4F5-4B55-A4E3-CA1D0214C6A2}"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5050F-70CE-4541-B782-57F15D1B7B60}" type="slidenum">
              <a:rPr lang="en-US" smtClean="0"/>
              <a:t>‹#›</a:t>
            </a:fld>
            <a:endParaRPr lang="en-US"/>
          </a:p>
        </p:txBody>
      </p:sp>
    </p:spTree>
    <p:extLst>
      <p:ext uri="{BB962C8B-B14F-4D97-AF65-F5344CB8AC3E}">
        <p14:creationId xmlns:p14="http://schemas.microsoft.com/office/powerpoint/2010/main" val="161138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B1307E-BF96-4854-B5FB-C3A6D24698A0}" type="datetime1">
              <a:rPr lang="en-US" smtClean="0"/>
              <a:t>12/22/2023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405180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D19BD0-3565-427C-977C-8A6B48DB4FB4}" type="datetime1">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11170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7AB832-10D9-415F-AE7F-AD770BCCB2B9}"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47220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A393BB-18EB-4C37-A442-60331D6A9E84}"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1547216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BBFFC-3213-4378-A70D-565910A5FDBC}"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403817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8773BF-4F72-4639-A875-B7F5A332D78D}" type="datetime1">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4147064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5E6DE2-70E2-4420-8475-821D17DEB493}" type="datetime1">
              <a:rPr lang="en-US" smtClean="0"/>
              <a:t>12/22/2023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2909191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281163-D90E-4069-A089-EC111BF5DE25}"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111254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D3FA2CB-8754-4B0F-8C5A-CF3ED285637F}"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38016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42C0A-7585-4F78-BCE0-8F17B64699B3}"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72381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BA58A-0F7E-435D-B1E1-50568C750FCC}"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115872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58A346-85A3-4D11-A49C-FDAF5B663EEA}" type="datetime1">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251442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6C370-ADFA-4D52-A7EC-4926D2CA58EA}" type="datetime1">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6750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48C88-B87E-481E-9FE8-F7FFDB968F6C}" type="datetime1">
              <a:rPr lang="en-US" smtClean="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405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B9968-BDFC-4BD1-8197-5FE25E12EDC3}" type="datetime1">
              <a:rPr lang="en-US" smtClean="0"/>
              <a:t>12/22/2023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332142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A8B48-D6AC-45DB-87D4-2AEB8628C72A}" type="datetime1">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150723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2BF36-00B4-4A3E-9B46-24B7B9A3A8EB}" type="datetime1">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3D8494-93A7-4760-9857-46EB5421C990}" type="slidenum">
              <a:rPr lang="en-US" smtClean="0"/>
              <a:t>‹#›</a:t>
            </a:fld>
            <a:endParaRPr lang="en-US"/>
          </a:p>
        </p:txBody>
      </p:sp>
    </p:spTree>
    <p:extLst>
      <p:ext uri="{BB962C8B-B14F-4D97-AF65-F5344CB8AC3E}">
        <p14:creationId xmlns:p14="http://schemas.microsoft.com/office/powerpoint/2010/main" val="231693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173AE4B-878D-47C5-A162-4AEAB2E1AAB2}" type="datetime1">
              <a:rPr lang="en-US" smtClean="0"/>
              <a:t>12/22/2023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3D8494-93A7-4760-9857-46EB5421C990}" type="slidenum">
              <a:rPr lang="en-US" smtClean="0"/>
              <a:t>‹#›</a:t>
            </a:fld>
            <a:endParaRPr lang="en-US"/>
          </a:p>
        </p:txBody>
      </p:sp>
    </p:spTree>
    <p:extLst>
      <p:ext uri="{BB962C8B-B14F-4D97-AF65-F5344CB8AC3E}">
        <p14:creationId xmlns:p14="http://schemas.microsoft.com/office/powerpoint/2010/main" val="33725140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wuraolaariwodola@womentechsters.org" TargetMode="External"/><Relationship Id="rId2" Type="http://schemas.openxmlformats.org/officeDocument/2006/relationships/hyperlink" Target="mailto:Diana.Ofili@womentechsters.org" TargetMode="External"/><Relationship Id="rId1" Type="http://schemas.openxmlformats.org/officeDocument/2006/relationships/slideLayout" Target="../slideLayouts/slideLayout1.xml"/><Relationship Id="rId4" Type="http://schemas.openxmlformats.org/officeDocument/2006/relationships/hyperlink" Target="mailto:GraceNgari@womentechster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 Id="rId5" Type="http://schemas.microsoft.com/office/2007/relationships/hdphoto" Target="../media/hdphoto5.wdp"/><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7E15DE-F8EC-32C5-4AF4-3BA897EC67E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2610" t="23489" r="23437" b="23488"/>
          <a:stretch/>
        </p:blipFill>
        <p:spPr>
          <a:xfrm>
            <a:off x="2821172" y="225985"/>
            <a:ext cx="6549656" cy="6436730"/>
          </a:xfrm>
          <a:prstGeom prst="rect">
            <a:avLst/>
          </a:prstGeom>
        </p:spPr>
      </p:pic>
      <p:sp>
        <p:nvSpPr>
          <p:cNvPr id="2" name="TextBox 1">
            <a:extLst>
              <a:ext uri="{FF2B5EF4-FFF2-40B4-BE49-F238E27FC236}">
                <a16:creationId xmlns:a16="http://schemas.microsoft.com/office/drawing/2014/main" id="{27DAB84F-31AE-A477-8F6A-17BFB22F7925}"/>
              </a:ext>
            </a:extLst>
          </p:cNvPr>
          <p:cNvSpPr txBox="1"/>
          <p:nvPr/>
        </p:nvSpPr>
        <p:spPr>
          <a:xfrm>
            <a:off x="308344" y="2179673"/>
            <a:ext cx="11504428" cy="1661993"/>
          </a:xfrm>
          <a:prstGeom prst="rect">
            <a:avLst/>
          </a:prstGeom>
          <a:noFill/>
        </p:spPr>
        <p:txBody>
          <a:bodyPr wrap="square" rtlCol="0">
            <a:spAutoFit/>
          </a:bodyPr>
          <a:lstStyle/>
          <a:p>
            <a:pPr algn="ctr"/>
            <a:r>
              <a:rPr lang="en-US" sz="6600" b="1" dirty="0"/>
              <a:t>Health Insurance Analysis</a:t>
            </a:r>
          </a:p>
          <a:p>
            <a:pPr algn="ctr"/>
            <a:r>
              <a:rPr lang="en-US" sz="3600" dirty="0"/>
              <a:t>A data driven analysis</a:t>
            </a:r>
          </a:p>
        </p:txBody>
      </p:sp>
      <p:sp>
        <p:nvSpPr>
          <p:cNvPr id="4" name="Slide Number Placeholder 3">
            <a:extLst>
              <a:ext uri="{FF2B5EF4-FFF2-40B4-BE49-F238E27FC236}">
                <a16:creationId xmlns:a16="http://schemas.microsoft.com/office/drawing/2014/main" id="{D478C928-DC26-2708-915C-F9CD0605DCB4}"/>
              </a:ext>
            </a:extLst>
          </p:cNvPr>
          <p:cNvSpPr>
            <a:spLocks noGrp="1"/>
          </p:cNvSpPr>
          <p:nvPr>
            <p:ph type="sldNum" sz="quarter" idx="12"/>
          </p:nvPr>
        </p:nvSpPr>
        <p:spPr/>
        <p:txBody>
          <a:bodyPr/>
          <a:lstStyle/>
          <a:p>
            <a:fld id="{A23D8494-93A7-4760-9857-46EB5421C990}" type="slidenum">
              <a:rPr lang="en-US" smtClean="0"/>
              <a:t>1</a:t>
            </a:fld>
            <a:endParaRPr lang="en-US"/>
          </a:p>
        </p:txBody>
      </p:sp>
    </p:spTree>
    <p:extLst>
      <p:ext uri="{BB962C8B-B14F-4D97-AF65-F5344CB8AC3E}">
        <p14:creationId xmlns:p14="http://schemas.microsoft.com/office/powerpoint/2010/main" val="82585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BC43-B9A2-AD4C-432F-B06DCF9A7FE2}"/>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4740D289-AD3C-2CC1-C578-302881028C05}"/>
              </a:ext>
            </a:extLst>
          </p:cNvPr>
          <p:cNvSpPr>
            <a:spLocks noGrp="1"/>
          </p:cNvSpPr>
          <p:nvPr>
            <p:ph idx="1"/>
          </p:nvPr>
        </p:nvSpPr>
        <p:spPr/>
        <p:txBody>
          <a:bodyPr/>
          <a:lstStyle/>
          <a:p>
            <a:r>
              <a:rPr lang="en-US" dirty="0"/>
              <a:t>The analysis denoted that smokers understands that smoking is liable to cause health challenges hence the reason why smokers pay for more insurance than none smokers,</a:t>
            </a:r>
          </a:p>
          <a:p>
            <a:r>
              <a:rPr lang="en-US" dirty="0"/>
              <a:t>It is understood that people with kids tend to pay more bills than people with no kids, hence the reason why subscription holders with one or more kids tend to pay more than individuals with no kids.</a:t>
            </a:r>
          </a:p>
          <a:p>
            <a:r>
              <a:rPr lang="en-US" dirty="0"/>
              <a:t>Our group made sure to use the best charts to visualize insights and break the dataset in a way that it can be easily understood especially by non-techies.</a:t>
            </a:r>
          </a:p>
          <a:p>
            <a:pPr marL="0" indent="0">
              <a:buNone/>
            </a:pPr>
            <a:endParaRPr lang="en-US" dirty="0"/>
          </a:p>
        </p:txBody>
      </p:sp>
      <p:sp>
        <p:nvSpPr>
          <p:cNvPr id="5" name="Slide Number Placeholder 4">
            <a:extLst>
              <a:ext uri="{FF2B5EF4-FFF2-40B4-BE49-F238E27FC236}">
                <a16:creationId xmlns:a16="http://schemas.microsoft.com/office/drawing/2014/main" id="{FC793E0C-71C7-FDA9-09FA-948145A5E3D8}"/>
              </a:ext>
            </a:extLst>
          </p:cNvPr>
          <p:cNvSpPr>
            <a:spLocks noGrp="1"/>
          </p:cNvSpPr>
          <p:nvPr>
            <p:ph type="sldNum" sz="quarter" idx="12"/>
          </p:nvPr>
        </p:nvSpPr>
        <p:spPr/>
        <p:txBody>
          <a:bodyPr/>
          <a:lstStyle/>
          <a:p>
            <a:fld id="{A23D8494-93A7-4760-9857-46EB5421C990}" type="slidenum">
              <a:rPr lang="en-US" smtClean="0"/>
              <a:t>10</a:t>
            </a:fld>
            <a:endParaRPr lang="en-US"/>
          </a:p>
        </p:txBody>
      </p:sp>
    </p:spTree>
    <p:extLst>
      <p:ext uri="{BB962C8B-B14F-4D97-AF65-F5344CB8AC3E}">
        <p14:creationId xmlns:p14="http://schemas.microsoft.com/office/powerpoint/2010/main" val="67872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1FCF-C62A-32A2-8F4B-38A07BC8DFB7}"/>
              </a:ext>
            </a:extLst>
          </p:cNvPr>
          <p:cNvSpPr>
            <a:spLocks noGrp="1"/>
          </p:cNvSpPr>
          <p:nvPr>
            <p:ph type="ctrTitle"/>
          </p:nvPr>
        </p:nvSpPr>
        <p:spPr>
          <a:xfrm>
            <a:off x="1261281" y="935666"/>
            <a:ext cx="8825658" cy="1566348"/>
          </a:xfrm>
        </p:spPr>
        <p:txBody>
          <a:bodyPr/>
          <a:lstStyle/>
          <a:p>
            <a:pPr algn="ctr"/>
            <a:r>
              <a:rPr lang="en-US" sz="4000" dirty="0"/>
              <a:t>Mini Project: </a:t>
            </a:r>
            <a:br>
              <a:rPr lang="en-US" sz="4000" dirty="0"/>
            </a:br>
            <a:r>
              <a:rPr lang="en-US" sz="4000" dirty="0"/>
              <a:t>Power BI Data Analysis Challenge!</a:t>
            </a:r>
          </a:p>
        </p:txBody>
      </p:sp>
      <p:sp>
        <p:nvSpPr>
          <p:cNvPr id="3" name="Subtitle 2">
            <a:extLst>
              <a:ext uri="{FF2B5EF4-FFF2-40B4-BE49-F238E27FC236}">
                <a16:creationId xmlns:a16="http://schemas.microsoft.com/office/drawing/2014/main" id="{6BDFEF18-8D2A-AD3D-0C24-2183711D7D25}"/>
              </a:ext>
            </a:extLst>
          </p:cNvPr>
          <p:cNvSpPr>
            <a:spLocks noGrp="1"/>
          </p:cNvSpPr>
          <p:nvPr>
            <p:ph type="subTitle" idx="1"/>
          </p:nvPr>
        </p:nvSpPr>
        <p:spPr>
          <a:xfrm>
            <a:off x="1356974" y="2874152"/>
            <a:ext cx="8825658" cy="2123150"/>
          </a:xfrm>
        </p:spPr>
        <p:txBody>
          <a:bodyPr>
            <a:noAutofit/>
          </a:bodyPr>
          <a:lstStyle/>
          <a:p>
            <a:r>
              <a:rPr lang="en-US" sz="1400" dirty="0"/>
              <a:t>STUDY GROUP 2</a:t>
            </a:r>
          </a:p>
          <a:p>
            <a:r>
              <a:rPr lang="en-US" sz="1400" dirty="0"/>
              <a:t>Team 6</a:t>
            </a:r>
          </a:p>
          <a:p>
            <a:r>
              <a:rPr lang="en-US" sz="1400" dirty="0"/>
              <a:t>• Diana Ofili - </a:t>
            </a:r>
            <a:r>
              <a:rPr lang="en-US" sz="1400" cap="none" dirty="0"/>
              <a:t>2024/WTF/DS/0233  </a:t>
            </a:r>
            <a:r>
              <a:rPr lang="en-US" sz="1400" cap="none" dirty="0">
                <a:hlinkClick r:id="rId2"/>
              </a:rPr>
              <a:t>Diana.Ofili@womentechsters.org</a:t>
            </a:r>
            <a:endParaRPr lang="en-US" sz="1400" dirty="0"/>
          </a:p>
          <a:p>
            <a:r>
              <a:rPr lang="en-US" sz="1400" dirty="0"/>
              <a:t>• </a:t>
            </a:r>
            <a:r>
              <a:rPr lang="en-US" sz="1400" dirty="0" err="1"/>
              <a:t>Wuraola</a:t>
            </a:r>
            <a:r>
              <a:rPr lang="en-US" sz="1400" dirty="0"/>
              <a:t> </a:t>
            </a:r>
            <a:r>
              <a:rPr lang="en-US" sz="1400" dirty="0" err="1"/>
              <a:t>Ariwodola</a:t>
            </a:r>
            <a:r>
              <a:rPr lang="en-US" sz="1400" dirty="0"/>
              <a:t> - 2024/WTF/DS/0018 </a:t>
            </a:r>
            <a:r>
              <a:rPr lang="en-US" sz="1400" cap="none" dirty="0">
                <a:hlinkClick r:id="rId3"/>
              </a:rPr>
              <a:t>wuraolaariwodola@womentechsters.org</a:t>
            </a:r>
            <a:endParaRPr lang="en-US" sz="1400" cap="none" dirty="0"/>
          </a:p>
          <a:p>
            <a:r>
              <a:rPr lang="en-US" sz="1400" dirty="0"/>
              <a:t>• Grace </a:t>
            </a:r>
            <a:r>
              <a:rPr lang="en-US" sz="1400" dirty="0" err="1"/>
              <a:t>Ngari</a:t>
            </a:r>
            <a:r>
              <a:rPr lang="en-US" sz="1400" dirty="0"/>
              <a:t>-  2024/WTF/DS/0068 </a:t>
            </a:r>
            <a:r>
              <a:rPr lang="en-US" sz="1400" cap="none" dirty="0">
                <a:hlinkClick r:id="rId4"/>
              </a:rPr>
              <a:t>GraceNgari@womentechsters.org</a:t>
            </a:r>
            <a:endParaRPr lang="en-US" sz="1400" cap="none" dirty="0"/>
          </a:p>
          <a:p>
            <a:r>
              <a:rPr lang="en-US" sz="1400" dirty="0"/>
              <a:t>• Lilian </a:t>
            </a:r>
            <a:r>
              <a:rPr lang="en-US" sz="1400" dirty="0" err="1"/>
              <a:t>Omolu</a:t>
            </a:r>
            <a:r>
              <a:rPr lang="en-US" sz="1400" dirty="0"/>
              <a:t> - 2024/WTF/DS/0368 </a:t>
            </a:r>
            <a:r>
              <a:rPr lang="en-US" sz="1400" cap="none" dirty="0"/>
              <a:t>LilianOmolu@womentechsters.org</a:t>
            </a:r>
            <a:endParaRPr lang="en-US" sz="1400" dirty="0"/>
          </a:p>
        </p:txBody>
      </p:sp>
      <p:sp>
        <p:nvSpPr>
          <p:cNvPr id="5" name="Slide Number Placeholder 4">
            <a:extLst>
              <a:ext uri="{FF2B5EF4-FFF2-40B4-BE49-F238E27FC236}">
                <a16:creationId xmlns:a16="http://schemas.microsoft.com/office/drawing/2014/main" id="{978B01EF-4A8E-21A3-5A55-39BD2565E4DE}"/>
              </a:ext>
            </a:extLst>
          </p:cNvPr>
          <p:cNvSpPr>
            <a:spLocks noGrp="1"/>
          </p:cNvSpPr>
          <p:nvPr>
            <p:ph type="sldNum" sz="quarter" idx="12"/>
          </p:nvPr>
        </p:nvSpPr>
        <p:spPr/>
        <p:txBody>
          <a:bodyPr/>
          <a:lstStyle/>
          <a:p>
            <a:fld id="{A23D8494-93A7-4760-9857-46EB5421C990}" type="slidenum">
              <a:rPr lang="en-US" smtClean="0"/>
              <a:t>2</a:t>
            </a:fld>
            <a:endParaRPr lang="en-US"/>
          </a:p>
        </p:txBody>
      </p:sp>
    </p:spTree>
    <p:extLst>
      <p:ext uri="{BB962C8B-B14F-4D97-AF65-F5344CB8AC3E}">
        <p14:creationId xmlns:p14="http://schemas.microsoft.com/office/powerpoint/2010/main" val="358664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9122-A3A8-A14F-C3CF-E85A76F243B1}"/>
              </a:ext>
            </a:extLst>
          </p:cNvPr>
          <p:cNvSpPr>
            <a:spLocks noGrp="1"/>
          </p:cNvSpPr>
          <p:nvPr>
            <p:ph type="title"/>
          </p:nvPr>
        </p:nvSpPr>
        <p:spPr>
          <a:xfrm>
            <a:off x="1154954" y="2370667"/>
            <a:ext cx="8825660" cy="1318831"/>
          </a:xfrm>
        </p:spPr>
        <p:txBody>
          <a:bodyPr/>
          <a:lstStyle/>
          <a:p>
            <a:pPr algn="ctr"/>
            <a:r>
              <a:rPr lang="en-US" u="sng" dirty="0"/>
              <a:t>INTRODUCTION</a:t>
            </a:r>
            <a:endParaRPr lang="en-US" dirty="0"/>
          </a:p>
        </p:txBody>
      </p:sp>
      <p:sp>
        <p:nvSpPr>
          <p:cNvPr id="5" name="Slide Number Placeholder 4">
            <a:extLst>
              <a:ext uri="{FF2B5EF4-FFF2-40B4-BE49-F238E27FC236}">
                <a16:creationId xmlns:a16="http://schemas.microsoft.com/office/drawing/2014/main" id="{D1CB040A-E2B9-3B93-80C2-18B2BE1B5F57}"/>
              </a:ext>
            </a:extLst>
          </p:cNvPr>
          <p:cNvSpPr>
            <a:spLocks noGrp="1"/>
          </p:cNvSpPr>
          <p:nvPr>
            <p:ph type="sldNum" sz="quarter" idx="12"/>
          </p:nvPr>
        </p:nvSpPr>
        <p:spPr/>
        <p:txBody>
          <a:bodyPr/>
          <a:lstStyle/>
          <a:p>
            <a:fld id="{A23D8494-93A7-4760-9857-46EB5421C990}" type="slidenum">
              <a:rPr lang="en-US" smtClean="0"/>
              <a:t>3</a:t>
            </a:fld>
            <a:endParaRPr lang="en-US"/>
          </a:p>
        </p:txBody>
      </p:sp>
    </p:spTree>
    <p:extLst>
      <p:ext uri="{BB962C8B-B14F-4D97-AF65-F5344CB8AC3E}">
        <p14:creationId xmlns:p14="http://schemas.microsoft.com/office/powerpoint/2010/main" val="187273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EF2E-5095-8F17-D7DB-88A2401C078E}"/>
              </a:ext>
            </a:extLst>
          </p:cNvPr>
          <p:cNvSpPr>
            <a:spLocks noGrp="1"/>
          </p:cNvSpPr>
          <p:nvPr>
            <p:ph type="title"/>
          </p:nvPr>
        </p:nvSpPr>
        <p:spPr>
          <a:xfrm>
            <a:off x="963568" y="972633"/>
            <a:ext cx="8825660" cy="860400"/>
          </a:xfrm>
        </p:spPr>
        <p:txBody>
          <a:bodyPr/>
          <a:lstStyle/>
          <a:p>
            <a:pPr algn="ctr"/>
            <a:r>
              <a:rPr lang="en-US" dirty="0"/>
              <a:t>CONTENT</a:t>
            </a:r>
          </a:p>
        </p:txBody>
      </p:sp>
      <p:sp>
        <p:nvSpPr>
          <p:cNvPr id="3" name="Text Placeholder 2">
            <a:extLst>
              <a:ext uri="{FF2B5EF4-FFF2-40B4-BE49-F238E27FC236}">
                <a16:creationId xmlns:a16="http://schemas.microsoft.com/office/drawing/2014/main" id="{0F726A66-FAAE-E9A5-0B5E-35D73AA43E1F}"/>
              </a:ext>
            </a:extLst>
          </p:cNvPr>
          <p:cNvSpPr>
            <a:spLocks noGrp="1"/>
          </p:cNvSpPr>
          <p:nvPr>
            <p:ph type="body" idx="1"/>
          </p:nvPr>
        </p:nvSpPr>
        <p:spPr>
          <a:xfrm>
            <a:off x="1154954" y="2498652"/>
            <a:ext cx="9094832" cy="3987208"/>
          </a:xfrm>
        </p:spPr>
        <p:txBody>
          <a:bodyPr>
            <a:normAutofit fontScale="92500" lnSpcReduction="10000"/>
          </a:bodyPr>
          <a:lstStyle/>
          <a:p>
            <a:r>
              <a:rPr lang="en-US" dirty="0"/>
              <a:t>Title - - - - - - - - - - - - - - - - - - - - - - - - - - - - - - - - - - - - - - - - - - - - - - - - -- - - - - - - -1</a:t>
            </a:r>
          </a:p>
          <a:p>
            <a:r>
              <a:rPr lang="en-US" dirty="0"/>
              <a:t>Subtitle - - - - - - - - - - - - - - - - - - - - - - - - - - - - - - - - - - - - - - - - - - - - - - - - - - - - - 2</a:t>
            </a:r>
          </a:p>
          <a:p>
            <a:r>
              <a:rPr lang="en-US" dirty="0"/>
              <a:t>Introduction - - - - - - - - - - - - - - - - - - - - - - - - - - - - - - - - - - - - - - - - - - - - - - - - - 3</a:t>
            </a:r>
          </a:p>
          <a:p>
            <a:r>
              <a:rPr lang="en-US" dirty="0"/>
              <a:t>Content - - - - - - - - - - - - - - - - - - - - - - - - - - - - - - - - - - - - - - - - -- - - - - - - - - - - -4</a:t>
            </a:r>
          </a:p>
          <a:p>
            <a:r>
              <a:rPr lang="en-US" dirty="0"/>
              <a:t>Visual one - - - - - - - - - - - - - - - - - - - - - - - - - - - - - - - - - - - - - - - - - - - - - -- - - - - 5</a:t>
            </a:r>
          </a:p>
          <a:p>
            <a:r>
              <a:rPr lang="en-US" dirty="0"/>
              <a:t>Visual Two - - - - - - - - - - - - - - - - - - - - - - - - - - - - - - - - - - - - - - - - - - - - - - - - - -  6</a:t>
            </a:r>
          </a:p>
          <a:p>
            <a:r>
              <a:rPr lang="en-US" dirty="0"/>
              <a:t>Visual Three - - - - - - - - - - - - - - - - - - - - - - - - - - - - - - - - - - - - - - - - - - - - - - -  7 - 8</a:t>
            </a:r>
          </a:p>
          <a:p>
            <a:r>
              <a:rPr lang="en-US" dirty="0"/>
              <a:t>Visual Four - - - - - - - - - - - - - - - - - - - - - - - - - - - - - - - - - - - - - - - - - - - - - - - - - - -9</a:t>
            </a:r>
          </a:p>
          <a:p>
            <a:r>
              <a:rPr lang="en-US" dirty="0"/>
              <a:t>Conclusion - - - - - - - - - - - - - - - - - - - - - - - - - - - - - - - - - - - - - - - - - - - - - - - - -  10</a:t>
            </a:r>
          </a:p>
          <a:p>
            <a:r>
              <a:rPr lang="en-US" dirty="0"/>
              <a:t> </a:t>
            </a:r>
          </a:p>
        </p:txBody>
      </p:sp>
      <p:sp>
        <p:nvSpPr>
          <p:cNvPr id="5" name="Slide Number Placeholder 4">
            <a:extLst>
              <a:ext uri="{FF2B5EF4-FFF2-40B4-BE49-F238E27FC236}">
                <a16:creationId xmlns:a16="http://schemas.microsoft.com/office/drawing/2014/main" id="{E9E7D479-2983-5998-4D51-778B6944EBFC}"/>
              </a:ext>
            </a:extLst>
          </p:cNvPr>
          <p:cNvSpPr>
            <a:spLocks noGrp="1"/>
          </p:cNvSpPr>
          <p:nvPr>
            <p:ph type="sldNum" sz="quarter" idx="12"/>
          </p:nvPr>
        </p:nvSpPr>
        <p:spPr/>
        <p:txBody>
          <a:bodyPr/>
          <a:lstStyle/>
          <a:p>
            <a:fld id="{A23D8494-93A7-4760-9857-46EB5421C990}" type="slidenum">
              <a:rPr lang="en-US" smtClean="0"/>
              <a:t>4</a:t>
            </a:fld>
            <a:endParaRPr lang="en-US"/>
          </a:p>
        </p:txBody>
      </p:sp>
    </p:spTree>
    <p:extLst>
      <p:ext uri="{BB962C8B-B14F-4D97-AF65-F5344CB8AC3E}">
        <p14:creationId xmlns:p14="http://schemas.microsoft.com/office/powerpoint/2010/main" val="271768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BAF39F-B66D-F0D0-DDB7-EE82F3D8860F}"/>
              </a:ext>
            </a:extLst>
          </p:cNvPr>
          <p:cNvPicPr>
            <a:picLocks noChangeAspect="1"/>
          </p:cNvPicPr>
          <p:nvPr/>
        </p:nvPicPr>
        <p:blipFill>
          <a:blip r:embed="rId2"/>
          <a:stretch>
            <a:fillRect/>
          </a:stretch>
        </p:blipFill>
        <p:spPr>
          <a:xfrm>
            <a:off x="4184391" y="2647499"/>
            <a:ext cx="3628658" cy="3564524"/>
          </a:xfrm>
          <a:prstGeom prst="rect">
            <a:avLst/>
          </a:prstGeom>
        </p:spPr>
      </p:pic>
      <p:sp>
        <p:nvSpPr>
          <p:cNvPr id="2" name="Title 1">
            <a:extLst>
              <a:ext uri="{FF2B5EF4-FFF2-40B4-BE49-F238E27FC236}">
                <a16:creationId xmlns:a16="http://schemas.microsoft.com/office/drawing/2014/main" id="{E66ED85D-54CE-4D8C-17EE-20704F8629EB}"/>
              </a:ext>
            </a:extLst>
          </p:cNvPr>
          <p:cNvSpPr>
            <a:spLocks noGrp="1"/>
          </p:cNvSpPr>
          <p:nvPr>
            <p:ph type="title"/>
          </p:nvPr>
        </p:nvSpPr>
        <p:spPr/>
        <p:txBody>
          <a:bodyPr/>
          <a:lstStyle/>
          <a:p>
            <a:pPr algn="ctr"/>
            <a:r>
              <a:rPr lang="en-US" sz="2800" dirty="0"/>
              <a:t>Visual one - Variables:</a:t>
            </a:r>
            <a:br>
              <a:rPr lang="en-US" dirty="0"/>
            </a:br>
            <a:r>
              <a:rPr lang="en-US" sz="1600" dirty="0"/>
              <a:t>Average Charges  - Numerical values</a:t>
            </a:r>
            <a:br>
              <a:rPr lang="en-US" sz="1600" dirty="0"/>
            </a:br>
            <a:r>
              <a:rPr lang="en-US" sz="1600" dirty="0"/>
              <a:t>Smoker - Categorical values</a:t>
            </a:r>
            <a:endParaRPr lang="en-US" dirty="0"/>
          </a:p>
        </p:txBody>
      </p:sp>
      <p:sp>
        <p:nvSpPr>
          <p:cNvPr id="8" name="Content Placeholder 7">
            <a:extLst>
              <a:ext uri="{FF2B5EF4-FFF2-40B4-BE49-F238E27FC236}">
                <a16:creationId xmlns:a16="http://schemas.microsoft.com/office/drawing/2014/main" id="{0286AA90-F3DA-D8F9-A22D-5F8B05D84DE2}"/>
              </a:ext>
            </a:extLst>
          </p:cNvPr>
          <p:cNvSpPr>
            <a:spLocks noGrp="1"/>
          </p:cNvSpPr>
          <p:nvPr>
            <p:ph sz="half" idx="2"/>
          </p:nvPr>
        </p:nvSpPr>
        <p:spPr/>
        <p:txBody>
          <a:bodyPr/>
          <a:lstStyle/>
          <a:p>
            <a:pPr marL="0" indent="0" algn="ctr">
              <a:buNone/>
            </a:pPr>
            <a:r>
              <a:rPr lang="en-US" sz="2000" b="1" u="sng" dirty="0"/>
              <a:t>Observations</a:t>
            </a:r>
            <a:endParaRPr lang="en-US" b="1" u="sng" dirty="0"/>
          </a:p>
          <a:p>
            <a:r>
              <a:rPr lang="en-US" dirty="0"/>
              <a:t>Observations from the </a:t>
            </a:r>
            <a:r>
              <a:rPr lang="en-US"/>
              <a:t>dataset revealed that </a:t>
            </a:r>
            <a:r>
              <a:rPr lang="en-US" dirty="0"/>
              <a:t>smokers pay more for health insurance than non-smokers.</a:t>
            </a:r>
          </a:p>
          <a:p>
            <a:r>
              <a:rPr lang="en-US" dirty="0"/>
              <a:t>Even when filtered by region to check for any inconsistency or bias, the filtration still validated the initial findings</a:t>
            </a:r>
          </a:p>
        </p:txBody>
      </p:sp>
      <p:pic>
        <p:nvPicPr>
          <p:cNvPr id="9" name="Content Placeholder 5">
            <a:extLst>
              <a:ext uri="{FF2B5EF4-FFF2-40B4-BE49-F238E27FC236}">
                <a16:creationId xmlns:a16="http://schemas.microsoft.com/office/drawing/2014/main" id="{FA8D39E7-1CE1-32FD-DC4A-5B5148D65BCA}"/>
              </a:ext>
            </a:extLst>
          </p:cNvPr>
          <p:cNvPicPr>
            <a:picLocks noGrp="1" noChangeAspect="1"/>
          </p:cNvPicPr>
          <p:nvPr>
            <p:ph sz="half" idx="1"/>
          </p:nvPr>
        </p:nvPicPr>
        <p:blipFill rotWithShape="1">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t="2638" r="1641" b="-1"/>
          <a:stretch/>
        </p:blipFill>
        <p:spPr>
          <a:xfrm>
            <a:off x="680484" y="2955851"/>
            <a:ext cx="5108243" cy="2456121"/>
          </a:xfrm>
        </p:spPr>
      </p:pic>
      <p:sp>
        <p:nvSpPr>
          <p:cNvPr id="12" name="Slide Number Placeholder 11">
            <a:extLst>
              <a:ext uri="{FF2B5EF4-FFF2-40B4-BE49-F238E27FC236}">
                <a16:creationId xmlns:a16="http://schemas.microsoft.com/office/drawing/2014/main" id="{0C4C0140-8AE0-7CCF-360A-76DC7A309F05}"/>
              </a:ext>
            </a:extLst>
          </p:cNvPr>
          <p:cNvSpPr>
            <a:spLocks noGrp="1"/>
          </p:cNvSpPr>
          <p:nvPr>
            <p:ph type="sldNum" sz="quarter" idx="12"/>
          </p:nvPr>
        </p:nvSpPr>
        <p:spPr/>
        <p:txBody>
          <a:bodyPr/>
          <a:lstStyle/>
          <a:p>
            <a:fld id="{A23D8494-93A7-4760-9857-46EB5421C990}" type="slidenum">
              <a:rPr lang="en-US" smtClean="0"/>
              <a:t>5</a:t>
            </a:fld>
            <a:endParaRPr lang="en-US"/>
          </a:p>
        </p:txBody>
      </p:sp>
    </p:spTree>
    <p:extLst>
      <p:ext uri="{BB962C8B-B14F-4D97-AF65-F5344CB8AC3E}">
        <p14:creationId xmlns:p14="http://schemas.microsoft.com/office/powerpoint/2010/main" val="188109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152963-28C8-D29E-01A2-0D6F91147C59}"/>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184391" y="2647499"/>
            <a:ext cx="3628658" cy="3564524"/>
          </a:xfrm>
          <a:prstGeom prst="rect">
            <a:avLst/>
          </a:prstGeom>
        </p:spPr>
      </p:pic>
      <p:sp>
        <p:nvSpPr>
          <p:cNvPr id="2" name="Title 1">
            <a:extLst>
              <a:ext uri="{FF2B5EF4-FFF2-40B4-BE49-F238E27FC236}">
                <a16:creationId xmlns:a16="http://schemas.microsoft.com/office/drawing/2014/main" id="{C7ABA87A-83B5-7242-A2D7-BD7D28FAFCAC}"/>
              </a:ext>
            </a:extLst>
          </p:cNvPr>
          <p:cNvSpPr>
            <a:spLocks noGrp="1"/>
          </p:cNvSpPr>
          <p:nvPr>
            <p:ph type="title"/>
          </p:nvPr>
        </p:nvSpPr>
        <p:spPr>
          <a:xfrm>
            <a:off x="1154954" y="744279"/>
            <a:ext cx="8761413" cy="1169581"/>
          </a:xfrm>
        </p:spPr>
        <p:txBody>
          <a:bodyPr/>
          <a:lstStyle/>
          <a:p>
            <a:pPr algn="ctr"/>
            <a:r>
              <a:rPr lang="en-US" sz="2800" dirty="0"/>
              <a:t>Visual Two - Variables:</a:t>
            </a:r>
            <a:br>
              <a:rPr lang="en-US" sz="2400" dirty="0"/>
            </a:br>
            <a:r>
              <a:rPr lang="en-US" sz="1600" dirty="0"/>
              <a:t>Average charge – numerical values</a:t>
            </a:r>
            <a:br>
              <a:rPr lang="en-US" sz="1600" dirty="0"/>
            </a:br>
            <a:r>
              <a:rPr lang="en-US" sz="1600" dirty="0"/>
              <a:t>BMI – categorical values</a:t>
            </a:r>
            <a:br>
              <a:rPr lang="en-US" sz="1600" dirty="0"/>
            </a:br>
            <a:r>
              <a:rPr lang="en-US" sz="1600" dirty="0"/>
              <a:t>Sex – categorical values</a:t>
            </a:r>
            <a:endParaRPr lang="en-US" sz="2400" dirty="0"/>
          </a:p>
        </p:txBody>
      </p:sp>
      <p:sp>
        <p:nvSpPr>
          <p:cNvPr id="4" name="Content Placeholder 3">
            <a:extLst>
              <a:ext uri="{FF2B5EF4-FFF2-40B4-BE49-F238E27FC236}">
                <a16:creationId xmlns:a16="http://schemas.microsoft.com/office/drawing/2014/main" id="{797095F6-CA7E-F83B-BCD8-7C984F09874F}"/>
              </a:ext>
            </a:extLst>
          </p:cNvPr>
          <p:cNvSpPr>
            <a:spLocks noGrp="1"/>
          </p:cNvSpPr>
          <p:nvPr>
            <p:ph sz="half" idx="2"/>
          </p:nvPr>
        </p:nvSpPr>
        <p:spPr>
          <a:xfrm>
            <a:off x="6208712" y="2488019"/>
            <a:ext cx="4870414" cy="3531781"/>
          </a:xfrm>
        </p:spPr>
        <p:txBody>
          <a:bodyPr/>
          <a:lstStyle/>
          <a:p>
            <a:pPr marL="0" indent="0" algn="ctr">
              <a:buNone/>
            </a:pPr>
            <a:r>
              <a:rPr lang="en-US" sz="2000" b="1" u="sng" dirty="0"/>
              <a:t>Observations</a:t>
            </a:r>
          </a:p>
          <a:p>
            <a:r>
              <a:rPr lang="en-US" dirty="0"/>
              <a:t>It was observed that there is no form of relationship between the average insurance charge and the BMI of its subscription holders.</a:t>
            </a:r>
          </a:p>
          <a:p>
            <a:r>
              <a:rPr lang="en-US" dirty="0"/>
              <a:t>The correlation between these two variables is negative even when filtered by a third variable sex(gender).</a:t>
            </a:r>
          </a:p>
          <a:p>
            <a:endParaRPr lang="en-US" dirty="0"/>
          </a:p>
        </p:txBody>
      </p:sp>
      <p:pic>
        <p:nvPicPr>
          <p:cNvPr id="11" name="Content Placeholder 10">
            <a:extLst>
              <a:ext uri="{FF2B5EF4-FFF2-40B4-BE49-F238E27FC236}">
                <a16:creationId xmlns:a16="http://schemas.microsoft.com/office/drawing/2014/main" id="{4AEB72EE-3158-BE3E-BBBA-0817C9A259BB}"/>
              </a:ext>
            </a:extLst>
          </p:cNvPr>
          <p:cNvPicPr>
            <a:picLocks noGrp="1" noChangeAspect="1"/>
          </p:cNvPicPr>
          <p:nvPr>
            <p:ph sz="half" idx="1"/>
          </p:nvPr>
        </p:nvPicPr>
        <p:blipFill>
          <a:blip r:embed="rId4">
            <a:extLst>
              <a:ext uri="{BEBA8EAE-BF5A-486C-A8C5-ECC9F3942E4B}">
                <a14:imgProps xmlns:a14="http://schemas.microsoft.com/office/drawing/2010/main">
                  <a14:imgLayer r:embed="rId5">
                    <a14:imgEffect>
                      <a14:sharpenSoften amount="25000"/>
                    </a14:imgEffect>
                    <a14:imgEffect>
                      <a14:saturation sat="200000"/>
                    </a14:imgEffect>
                  </a14:imgLayer>
                </a14:imgProps>
              </a:ext>
            </a:extLst>
          </a:blip>
          <a:stretch>
            <a:fillRect/>
          </a:stretch>
        </p:blipFill>
        <p:spPr>
          <a:xfrm>
            <a:off x="1112874" y="2343735"/>
            <a:ext cx="4338084" cy="3868288"/>
          </a:xfrm>
          <a:prstGeom prst="rect">
            <a:avLst/>
          </a:prstGeom>
        </p:spPr>
      </p:pic>
      <p:sp>
        <p:nvSpPr>
          <p:cNvPr id="14" name="Slide Number Placeholder 13">
            <a:extLst>
              <a:ext uri="{FF2B5EF4-FFF2-40B4-BE49-F238E27FC236}">
                <a16:creationId xmlns:a16="http://schemas.microsoft.com/office/drawing/2014/main" id="{FFD426C7-C80A-8A13-7674-02EE2E8DDED3}"/>
              </a:ext>
            </a:extLst>
          </p:cNvPr>
          <p:cNvSpPr>
            <a:spLocks noGrp="1"/>
          </p:cNvSpPr>
          <p:nvPr>
            <p:ph type="sldNum" sz="quarter" idx="12"/>
          </p:nvPr>
        </p:nvSpPr>
        <p:spPr/>
        <p:txBody>
          <a:bodyPr/>
          <a:lstStyle/>
          <a:p>
            <a:fld id="{A23D8494-93A7-4760-9857-46EB5421C990}" type="slidenum">
              <a:rPr lang="en-US" smtClean="0"/>
              <a:t>6</a:t>
            </a:fld>
            <a:endParaRPr lang="en-US"/>
          </a:p>
        </p:txBody>
      </p:sp>
    </p:spTree>
    <p:extLst>
      <p:ext uri="{BB962C8B-B14F-4D97-AF65-F5344CB8AC3E}">
        <p14:creationId xmlns:p14="http://schemas.microsoft.com/office/powerpoint/2010/main" val="400549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3CA39-62C9-AD90-8A64-43A9AA6FDB87}"/>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184391" y="2647499"/>
            <a:ext cx="3628658" cy="3564524"/>
          </a:xfrm>
          <a:prstGeom prst="rect">
            <a:avLst/>
          </a:prstGeom>
        </p:spPr>
      </p:pic>
      <p:sp>
        <p:nvSpPr>
          <p:cNvPr id="2" name="Title 1">
            <a:extLst>
              <a:ext uri="{FF2B5EF4-FFF2-40B4-BE49-F238E27FC236}">
                <a16:creationId xmlns:a16="http://schemas.microsoft.com/office/drawing/2014/main" id="{751F2378-622C-72B6-A4AF-B9A9A308B30F}"/>
              </a:ext>
            </a:extLst>
          </p:cNvPr>
          <p:cNvSpPr>
            <a:spLocks noGrp="1"/>
          </p:cNvSpPr>
          <p:nvPr>
            <p:ph type="title"/>
          </p:nvPr>
        </p:nvSpPr>
        <p:spPr>
          <a:xfrm>
            <a:off x="1154954" y="797442"/>
            <a:ext cx="8761413" cy="1177604"/>
          </a:xfrm>
        </p:spPr>
        <p:txBody>
          <a:bodyPr/>
          <a:lstStyle/>
          <a:p>
            <a:pPr algn="ctr"/>
            <a:r>
              <a:rPr lang="en-US" sz="2800" dirty="0"/>
              <a:t>Visual Three - Variables:</a:t>
            </a:r>
            <a:br>
              <a:rPr lang="en-US" dirty="0"/>
            </a:br>
            <a:r>
              <a:rPr lang="en-US" sz="1600" dirty="0"/>
              <a:t>Average charges – numerical values</a:t>
            </a:r>
            <a:br>
              <a:rPr lang="en-US" sz="1600" dirty="0"/>
            </a:br>
            <a:r>
              <a:rPr lang="en-US" sz="1600" dirty="0"/>
              <a:t>Children – categorical values</a:t>
            </a:r>
            <a:endParaRPr lang="en-US" dirty="0"/>
          </a:p>
        </p:txBody>
      </p:sp>
      <p:pic>
        <p:nvPicPr>
          <p:cNvPr id="6" name="Content Placeholder 5">
            <a:extLst>
              <a:ext uri="{FF2B5EF4-FFF2-40B4-BE49-F238E27FC236}">
                <a16:creationId xmlns:a16="http://schemas.microsoft.com/office/drawing/2014/main" id="{3FD5D051-ABBC-2252-185B-CF053FBDA5D3}"/>
              </a:ext>
            </a:extLst>
          </p:cNvPr>
          <p:cNvPicPr>
            <a:picLocks noGrp="1" noChangeAspect="1"/>
          </p:cNvPicPr>
          <p:nvPr>
            <p:ph sz="half" idx="1"/>
          </p:nvPr>
        </p:nvPicPr>
        <p:blipFill rotWithShape="1">
          <a:blip r:embed="rId4"/>
          <a:srcRect r="2124"/>
          <a:stretch/>
        </p:blipFill>
        <p:spPr>
          <a:xfrm>
            <a:off x="1154955" y="2357500"/>
            <a:ext cx="4597260" cy="3954994"/>
          </a:xfrm>
        </p:spPr>
      </p:pic>
      <p:pic>
        <p:nvPicPr>
          <p:cNvPr id="8" name="Content Placeholder 7">
            <a:extLst>
              <a:ext uri="{FF2B5EF4-FFF2-40B4-BE49-F238E27FC236}">
                <a16:creationId xmlns:a16="http://schemas.microsoft.com/office/drawing/2014/main" id="{73E5734B-9B1F-877B-A64F-E047B2D8CADF}"/>
              </a:ext>
            </a:extLst>
          </p:cNvPr>
          <p:cNvPicPr>
            <a:picLocks noGrp="1" noChangeAspect="1"/>
          </p:cNvPicPr>
          <p:nvPr>
            <p:ph sz="half" idx="2"/>
          </p:nvPr>
        </p:nvPicPr>
        <p:blipFill>
          <a:blip r:embed="rId5"/>
          <a:stretch>
            <a:fillRect/>
          </a:stretch>
        </p:blipFill>
        <p:spPr>
          <a:xfrm>
            <a:off x="6599381" y="2551814"/>
            <a:ext cx="5160228" cy="3083441"/>
          </a:xfrm>
        </p:spPr>
      </p:pic>
      <p:sp>
        <p:nvSpPr>
          <p:cNvPr id="5" name="Slide Number Placeholder 4">
            <a:extLst>
              <a:ext uri="{FF2B5EF4-FFF2-40B4-BE49-F238E27FC236}">
                <a16:creationId xmlns:a16="http://schemas.microsoft.com/office/drawing/2014/main" id="{8027995C-C54B-57C0-037F-05DDEB78A238}"/>
              </a:ext>
            </a:extLst>
          </p:cNvPr>
          <p:cNvSpPr>
            <a:spLocks noGrp="1"/>
          </p:cNvSpPr>
          <p:nvPr>
            <p:ph type="sldNum" sz="quarter" idx="12"/>
          </p:nvPr>
        </p:nvSpPr>
        <p:spPr/>
        <p:txBody>
          <a:bodyPr/>
          <a:lstStyle/>
          <a:p>
            <a:fld id="{A23D8494-93A7-4760-9857-46EB5421C990}" type="slidenum">
              <a:rPr lang="en-US" smtClean="0"/>
              <a:t>7</a:t>
            </a:fld>
            <a:endParaRPr lang="en-US"/>
          </a:p>
        </p:txBody>
      </p:sp>
    </p:spTree>
    <p:extLst>
      <p:ext uri="{BB962C8B-B14F-4D97-AF65-F5344CB8AC3E}">
        <p14:creationId xmlns:p14="http://schemas.microsoft.com/office/powerpoint/2010/main" val="14407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B8603-C302-CADB-611F-4F7953DCD0A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184391" y="2647499"/>
            <a:ext cx="3628658" cy="3564524"/>
          </a:xfrm>
          <a:prstGeom prst="rect">
            <a:avLst/>
          </a:prstGeom>
        </p:spPr>
      </p:pic>
      <p:sp>
        <p:nvSpPr>
          <p:cNvPr id="2" name="Title 1">
            <a:extLst>
              <a:ext uri="{FF2B5EF4-FFF2-40B4-BE49-F238E27FC236}">
                <a16:creationId xmlns:a16="http://schemas.microsoft.com/office/drawing/2014/main" id="{61B986A0-48E0-CE96-7B5A-5B54BBC106B8}"/>
              </a:ext>
            </a:extLst>
          </p:cNvPr>
          <p:cNvSpPr>
            <a:spLocks noGrp="1"/>
          </p:cNvSpPr>
          <p:nvPr>
            <p:ph type="title"/>
          </p:nvPr>
        </p:nvSpPr>
        <p:spPr>
          <a:xfrm>
            <a:off x="1154954" y="645977"/>
            <a:ext cx="8761413" cy="1306475"/>
          </a:xfrm>
        </p:spPr>
        <p:txBody>
          <a:bodyPr/>
          <a:lstStyle/>
          <a:p>
            <a:pPr algn="ctr"/>
            <a:r>
              <a:rPr kumimoji="0" lang="en-US" sz="2800" b="0" i="0" u="none" strike="noStrike" kern="1200" cap="none" spc="0" normalizeH="0" baseline="0" noProof="0" dirty="0">
                <a:ln>
                  <a:noFill/>
                </a:ln>
                <a:solidFill>
                  <a:srgbClr val="EBEBEB"/>
                </a:solidFill>
                <a:effectLst/>
                <a:uLnTx/>
                <a:uFillTx/>
                <a:latin typeface="Century Gothic" panose="020B0502020202020204"/>
                <a:ea typeface="+mj-ea"/>
                <a:cs typeface="+mj-cs"/>
              </a:rPr>
              <a:t>Visual Three - Variables:</a:t>
            </a:r>
            <a:br>
              <a:rPr kumimoji="0" lang="en-US" sz="3600" b="0" i="0" u="none" strike="noStrike" kern="1200" cap="none" spc="0" normalizeH="0" baseline="0" noProof="0" dirty="0">
                <a:ln>
                  <a:noFill/>
                </a:ln>
                <a:solidFill>
                  <a:srgbClr val="EBEBEB"/>
                </a:solidFill>
                <a:effectLst/>
                <a:uLnTx/>
                <a:uFillTx/>
                <a:latin typeface="Century Gothic" panose="020B0502020202020204"/>
                <a:ea typeface="+mj-ea"/>
                <a:cs typeface="+mj-cs"/>
              </a:rPr>
            </a:br>
            <a:r>
              <a:rPr kumimoji="0" lang="en-US" sz="1600" b="0" i="0" u="none" strike="noStrike" kern="1200" cap="none" spc="0" normalizeH="0" baseline="0" noProof="0" dirty="0">
                <a:ln>
                  <a:noFill/>
                </a:ln>
                <a:solidFill>
                  <a:srgbClr val="EBEBEB"/>
                </a:solidFill>
                <a:effectLst/>
                <a:uLnTx/>
                <a:uFillTx/>
                <a:latin typeface="Century Gothic" panose="020B0502020202020204"/>
                <a:ea typeface="+mj-ea"/>
                <a:cs typeface="+mj-cs"/>
              </a:rPr>
              <a:t>Average charges – numerical values</a:t>
            </a:r>
            <a:br>
              <a:rPr kumimoji="0" lang="en-US" sz="1600" b="0" i="0" u="none" strike="noStrike" kern="1200" cap="none" spc="0" normalizeH="0" baseline="0" noProof="0" dirty="0">
                <a:ln>
                  <a:noFill/>
                </a:ln>
                <a:solidFill>
                  <a:srgbClr val="EBEBEB"/>
                </a:solidFill>
                <a:effectLst/>
                <a:uLnTx/>
                <a:uFillTx/>
                <a:latin typeface="Century Gothic" panose="020B0502020202020204"/>
                <a:ea typeface="+mj-ea"/>
                <a:cs typeface="+mj-cs"/>
              </a:rPr>
            </a:br>
            <a:r>
              <a:rPr kumimoji="0" lang="en-US" sz="1600" b="0" i="0" u="none" strike="noStrike" kern="1200" cap="none" spc="0" normalizeH="0" baseline="0" noProof="0" dirty="0">
                <a:ln>
                  <a:noFill/>
                </a:ln>
                <a:solidFill>
                  <a:srgbClr val="EBEBEB"/>
                </a:solidFill>
                <a:effectLst/>
                <a:uLnTx/>
                <a:uFillTx/>
                <a:latin typeface="Century Gothic" panose="020B0502020202020204"/>
                <a:ea typeface="+mj-ea"/>
                <a:cs typeface="+mj-cs"/>
              </a:rPr>
              <a:t>Children – categorical values</a:t>
            </a:r>
            <a:endParaRPr lang="en-US" dirty="0"/>
          </a:p>
        </p:txBody>
      </p:sp>
      <p:pic>
        <p:nvPicPr>
          <p:cNvPr id="6" name="Content Placeholder 5">
            <a:extLst>
              <a:ext uri="{FF2B5EF4-FFF2-40B4-BE49-F238E27FC236}">
                <a16:creationId xmlns:a16="http://schemas.microsoft.com/office/drawing/2014/main" id="{7DB4E56E-6F59-FBEC-47BF-F74455F23CA6}"/>
              </a:ext>
            </a:extLst>
          </p:cNvPr>
          <p:cNvPicPr>
            <a:picLocks noGrp="1" noChangeAspect="1"/>
          </p:cNvPicPr>
          <p:nvPr>
            <p:ph sz="half" idx="1"/>
          </p:nvPr>
        </p:nvPicPr>
        <p:blipFill rotWithShape="1">
          <a:blip r:embed="rId4">
            <a:extLst>
              <a:ext uri="{BEBA8EAE-BF5A-486C-A8C5-ECC9F3942E4B}">
                <a14:imgProps xmlns:a14="http://schemas.microsoft.com/office/drawing/2010/main">
                  <a14:imgLayer r:embed="rId5">
                    <a14:imgEffect>
                      <a14:sharpenSoften amount="25000"/>
                    </a14:imgEffect>
                    <a14:imgEffect>
                      <a14:saturation sat="200000"/>
                    </a14:imgEffect>
                  </a14:imgLayer>
                </a14:imgProps>
              </a:ext>
            </a:extLst>
          </a:blip>
          <a:srcRect r="1639"/>
          <a:stretch/>
        </p:blipFill>
        <p:spPr>
          <a:xfrm>
            <a:off x="260975" y="3062325"/>
            <a:ext cx="5722314" cy="2498650"/>
          </a:xfrm>
        </p:spPr>
      </p:pic>
      <p:sp>
        <p:nvSpPr>
          <p:cNvPr id="4" name="Content Placeholder 3">
            <a:extLst>
              <a:ext uri="{FF2B5EF4-FFF2-40B4-BE49-F238E27FC236}">
                <a16:creationId xmlns:a16="http://schemas.microsoft.com/office/drawing/2014/main" id="{0D841D0C-9005-904C-0C75-5F598226C8FE}"/>
              </a:ext>
            </a:extLst>
          </p:cNvPr>
          <p:cNvSpPr>
            <a:spLocks noGrp="1"/>
          </p:cNvSpPr>
          <p:nvPr>
            <p:ph sz="half" idx="2"/>
          </p:nvPr>
        </p:nvSpPr>
        <p:spPr/>
        <p:txBody>
          <a:bodyPr/>
          <a:lstStyle/>
          <a:p>
            <a:pPr algn="ctr"/>
            <a:r>
              <a:rPr lang="en-US" sz="2000" b="1" u="sng" dirty="0"/>
              <a:t>Observations</a:t>
            </a:r>
            <a:endParaRPr lang="en-US" b="1" u="sng" dirty="0"/>
          </a:p>
          <a:p>
            <a:r>
              <a:rPr lang="en-US" dirty="0"/>
              <a:t>Insights from the dataset shows that subscription holders with one or more kids tend to pay more than individuals with no kids.</a:t>
            </a:r>
          </a:p>
        </p:txBody>
      </p:sp>
      <p:sp>
        <p:nvSpPr>
          <p:cNvPr id="9" name="Slide Number Placeholder 8">
            <a:extLst>
              <a:ext uri="{FF2B5EF4-FFF2-40B4-BE49-F238E27FC236}">
                <a16:creationId xmlns:a16="http://schemas.microsoft.com/office/drawing/2014/main" id="{8411AFC9-24C8-9F7E-839E-5F93AC932AAE}"/>
              </a:ext>
            </a:extLst>
          </p:cNvPr>
          <p:cNvSpPr>
            <a:spLocks noGrp="1"/>
          </p:cNvSpPr>
          <p:nvPr>
            <p:ph type="sldNum" sz="quarter" idx="12"/>
          </p:nvPr>
        </p:nvSpPr>
        <p:spPr/>
        <p:txBody>
          <a:bodyPr/>
          <a:lstStyle/>
          <a:p>
            <a:fld id="{A23D8494-93A7-4760-9857-46EB5421C990}" type="slidenum">
              <a:rPr lang="en-US" smtClean="0"/>
              <a:t>8</a:t>
            </a:fld>
            <a:endParaRPr lang="en-US"/>
          </a:p>
        </p:txBody>
      </p:sp>
    </p:spTree>
    <p:extLst>
      <p:ext uri="{BB962C8B-B14F-4D97-AF65-F5344CB8AC3E}">
        <p14:creationId xmlns:p14="http://schemas.microsoft.com/office/powerpoint/2010/main" val="119241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C138DF-77EB-7278-232C-EE576622DFAF}"/>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184391" y="2647499"/>
            <a:ext cx="3628658" cy="3564524"/>
          </a:xfrm>
          <a:prstGeom prst="rect">
            <a:avLst/>
          </a:prstGeom>
        </p:spPr>
      </p:pic>
      <p:pic>
        <p:nvPicPr>
          <p:cNvPr id="3" name="Picture 2">
            <a:extLst>
              <a:ext uri="{FF2B5EF4-FFF2-40B4-BE49-F238E27FC236}">
                <a16:creationId xmlns:a16="http://schemas.microsoft.com/office/drawing/2014/main" id="{52CC2DBD-4FBF-98C2-1B7E-8B1F63349542}"/>
              </a:ext>
            </a:extLst>
          </p:cNvPr>
          <p:cNvPicPr>
            <a:picLocks noChangeAspect="1"/>
          </p:cNvPicPr>
          <p:nvPr/>
        </p:nvPicPr>
        <p:blipFill>
          <a:blip r:embed="rId4"/>
          <a:stretch>
            <a:fillRect/>
          </a:stretch>
        </p:blipFill>
        <p:spPr>
          <a:xfrm>
            <a:off x="1488558" y="1150138"/>
            <a:ext cx="8187070" cy="5617776"/>
          </a:xfrm>
          <a:prstGeom prst="rect">
            <a:avLst/>
          </a:prstGeom>
        </p:spPr>
      </p:pic>
      <p:sp>
        <p:nvSpPr>
          <p:cNvPr id="5" name="TextBox 4">
            <a:extLst>
              <a:ext uri="{FF2B5EF4-FFF2-40B4-BE49-F238E27FC236}">
                <a16:creationId xmlns:a16="http://schemas.microsoft.com/office/drawing/2014/main" id="{BFF217D7-AE43-045D-352E-889844306DB1}"/>
              </a:ext>
            </a:extLst>
          </p:cNvPr>
          <p:cNvSpPr txBox="1"/>
          <p:nvPr/>
        </p:nvSpPr>
        <p:spPr>
          <a:xfrm>
            <a:off x="882502" y="165253"/>
            <a:ext cx="8793126" cy="769441"/>
          </a:xfrm>
          <a:prstGeom prst="rect">
            <a:avLst/>
          </a:prstGeom>
          <a:noFill/>
        </p:spPr>
        <p:txBody>
          <a:bodyPr wrap="square" rtlCol="0">
            <a:spAutoFit/>
          </a:bodyPr>
          <a:lstStyle/>
          <a:p>
            <a:pPr algn="ctr"/>
            <a:r>
              <a:rPr lang="en-US" sz="2800" dirty="0"/>
              <a:t>Visual Four - Variables:</a:t>
            </a:r>
            <a:br>
              <a:rPr lang="en-US" sz="1600" dirty="0"/>
            </a:br>
            <a:r>
              <a:rPr lang="en-US" sz="1600" dirty="0"/>
              <a:t>(</a:t>
            </a:r>
            <a:r>
              <a:rPr lang="en-US" sz="1400" dirty="0"/>
              <a:t>Average charges – numerical values, Age – categorical values, Region – categorical values)</a:t>
            </a:r>
            <a:endParaRPr lang="en-US" sz="1600" dirty="0"/>
          </a:p>
        </p:txBody>
      </p:sp>
      <p:sp>
        <p:nvSpPr>
          <p:cNvPr id="7" name="Slide Number Placeholder 6">
            <a:extLst>
              <a:ext uri="{FF2B5EF4-FFF2-40B4-BE49-F238E27FC236}">
                <a16:creationId xmlns:a16="http://schemas.microsoft.com/office/drawing/2014/main" id="{48952B41-0AF1-22AA-65AB-9FE1B58C9BA5}"/>
              </a:ext>
            </a:extLst>
          </p:cNvPr>
          <p:cNvSpPr>
            <a:spLocks noGrp="1"/>
          </p:cNvSpPr>
          <p:nvPr>
            <p:ph type="sldNum" sz="quarter" idx="12"/>
          </p:nvPr>
        </p:nvSpPr>
        <p:spPr/>
        <p:txBody>
          <a:bodyPr/>
          <a:lstStyle/>
          <a:p>
            <a:fld id="{A23D8494-93A7-4760-9857-46EB5421C990}" type="slidenum">
              <a:rPr lang="en-US" smtClean="0"/>
              <a:t>9</a:t>
            </a:fld>
            <a:endParaRPr lang="en-US"/>
          </a:p>
        </p:txBody>
      </p:sp>
    </p:spTree>
    <p:extLst>
      <p:ext uri="{BB962C8B-B14F-4D97-AF65-F5344CB8AC3E}">
        <p14:creationId xmlns:p14="http://schemas.microsoft.com/office/powerpoint/2010/main" val="3298480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883</TotalTime>
  <Words>872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PowerPoint Presentation</vt:lpstr>
      <vt:lpstr>Mini Project:  Power BI Data Analysis Challenge!</vt:lpstr>
      <vt:lpstr>INTRODUCTION</vt:lpstr>
      <vt:lpstr>CONTENT</vt:lpstr>
      <vt:lpstr>Visual one - Variables: Average Charges  - Numerical values Smoker - Categorical values</vt:lpstr>
      <vt:lpstr>Visual Two - Variables: Average charge – numerical values BMI – categorical values Sex – categorical values</vt:lpstr>
      <vt:lpstr>Visual Three - Variables: Average charges – numerical values Children – categorical values</vt:lpstr>
      <vt:lpstr>Visual Three - Variables: Average charges – numerical values Children – categorical values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Ofili</dc:creator>
  <cp:lastModifiedBy>Diana Ofili</cp:lastModifiedBy>
  <cp:revision>5</cp:revision>
  <dcterms:created xsi:type="dcterms:W3CDTF">2023-12-20T12:02:48Z</dcterms:created>
  <dcterms:modified xsi:type="dcterms:W3CDTF">2023-12-22T10:37:01Z</dcterms:modified>
</cp:coreProperties>
</file>