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87600" y="2298700"/>
            <a:ext cx="19621500" cy="4648200"/>
          </a:xfrm>
          <a:prstGeom prst="rect">
            <a:avLst/>
          </a:prstGeom>
        </p:spPr>
        <p:txBody>
          <a:bodyPr anchor="b"/>
          <a:lstStyle/>
          <a:p>
            <a:pPr/>
            <a:r>
              <a:t>Title Text</a:t>
            </a:r>
          </a:p>
        </p:txBody>
      </p:sp>
      <p:sp>
        <p:nvSpPr>
          <p:cNvPr id="12" name="Body Level One…"/>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Type a quote here.”"/>
          <p:cNvSpPr txBox="1"/>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pPr/>
            <a:r>
              <a:t>“Type a quote here.”</a:t>
            </a:r>
          </a:p>
        </p:txBody>
      </p:sp>
      <p:sp>
        <p:nvSpPr>
          <p:cNvPr id="95"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47625" y="-2540000"/>
            <a:ext cx="24479250" cy="16319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2752725" y="-2489200"/>
            <a:ext cx="18840450" cy="12560300"/>
          </a:xfrm>
          <a:prstGeom prst="rect">
            <a:avLst/>
          </a:prstGeom>
        </p:spPr>
        <p:txBody>
          <a:bodyPr lIns="91439" tIns="45719" rIns="91439" bIns="45719" anchor="t">
            <a:noAutofit/>
          </a:bodyPr>
          <a:lstStyle/>
          <a:p>
            <a:pPr/>
          </a:p>
        </p:txBody>
      </p:sp>
      <p:sp>
        <p:nvSpPr>
          <p:cNvPr id="21" name="Title Text"/>
          <p:cNvSpPr txBox="1"/>
          <p:nvPr>
            <p:ph type="title"/>
          </p:nvPr>
        </p:nvSpPr>
        <p:spPr>
          <a:xfrm>
            <a:off x="2387600" y="9448800"/>
            <a:ext cx="19621500" cy="2006600"/>
          </a:xfrm>
          <a:prstGeom prst="rect">
            <a:avLst/>
          </a:prstGeom>
        </p:spPr>
        <p:txBody>
          <a:bodyPr anchor="b"/>
          <a:lstStyle/>
          <a:p>
            <a:pPr/>
            <a:r>
              <a:t>Title Text</a:t>
            </a:r>
          </a:p>
        </p:txBody>
      </p:sp>
      <p:sp>
        <p:nvSpPr>
          <p:cNvPr id="22" name="Body Level One…"/>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2387600" y="4533900"/>
            <a:ext cx="196215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12407900" y="-2159000"/>
            <a:ext cx="10337800" cy="15506702"/>
          </a:xfrm>
          <a:prstGeom prst="rect">
            <a:avLst/>
          </a:prstGeom>
        </p:spPr>
        <p:txBody>
          <a:bodyPr lIns="91439" tIns="45719" rIns="91439" bIns="45719" anchor="t">
            <a:noAutofit/>
          </a:bodyPr>
          <a:lstStyle/>
          <a:p>
            <a:pPr/>
          </a:p>
        </p:txBody>
      </p:sp>
      <p:sp>
        <p:nvSpPr>
          <p:cNvPr id="39" name="Title Text"/>
          <p:cNvSpPr txBox="1"/>
          <p:nvPr>
            <p:ph type="title"/>
          </p:nvPr>
        </p:nvSpPr>
        <p:spPr>
          <a:xfrm>
            <a:off x="1790700" y="1066800"/>
            <a:ext cx="10007600" cy="56261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12496800" y="-1485900"/>
            <a:ext cx="10193867" cy="152908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790700" y="1790700"/>
            <a:ext cx="208153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21"/>
          </p:nvPr>
        </p:nvSpPr>
        <p:spPr>
          <a:xfrm>
            <a:off x="12344400" y="7112000"/>
            <a:ext cx="10439400" cy="6959601"/>
          </a:xfrm>
          <a:prstGeom prst="rect">
            <a:avLst/>
          </a:prstGeom>
        </p:spPr>
        <p:txBody>
          <a:bodyPr lIns="91439" tIns="45719" rIns="91439" bIns="45719" anchor="t">
            <a:noAutofit/>
          </a:bodyPr>
          <a:lstStyle/>
          <a:p>
            <a:pPr/>
          </a:p>
        </p:txBody>
      </p:sp>
      <p:sp>
        <p:nvSpPr>
          <p:cNvPr id="84" name="Image"/>
          <p:cNvSpPr/>
          <p:nvPr>
            <p:ph type="pic" sz="half" idx="22"/>
          </p:nvPr>
        </p:nvSpPr>
        <p:spPr>
          <a:xfrm>
            <a:off x="12407900" y="190500"/>
            <a:ext cx="10363200" cy="6908800"/>
          </a:xfrm>
          <a:prstGeom prst="rect">
            <a:avLst/>
          </a:prstGeom>
        </p:spPr>
        <p:txBody>
          <a:bodyPr lIns="91439" tIns="45719" rIns="91439" bIns="45719" anchor="t">
            <a:noAutofit/>
          </a:bodyPr>
          <a:lstStyle/>
          <a:p>
            <a:pPr/>
          </a:p>
        </p:txBody>
      </p:sp>
      <p:sp>
        <p:nvSpPr>
          <p:cNvPr id="85" name="Image"/>
          <p:cNvSpPr/>
          <p:nvPr>
            <p:ph type="pic" idx="23"/>
          </p:nvPr>
        </p:nvSpPr>
        <p:spPr>
          <a:xfrm>
            <a:off x="1583266" y="-1879600"/>
            <a:ext cx="10414001" cy="15621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deling of Crowd Evacuation With Assailants via a Fuzzy Logic Approach"/>
          <p:cNvSpPr txBox="1"/>
          <p:nvPr>
            <p:ph type="ctrTitle"/>
          </p:nvPr>
        </p:nvSpPr>
        <p:spPr>
          <a:prstGeom prst="rect">
            <a:avLst/>
          </a:prstGeom>
        </p:spPr>
        <p:txBody>
          <a:bodyPr/>
          <a:lstStyle>
            <a:lvl1pPr defTabSz="726440">
              <a:defRPr sz="9856"/>
            </a:lvl1pPr>
          </a:lstStyle>
          <a:p>
            <a:pPr/>
            <a:r>
              <a:t>Modeling of Crowd Evacuation With Assailants via a Fuzzy Logic Approach</a:t>
            </a:r>
          </a:p>
        </p:txBody>
      </p:sp>
      <p:sp>
        <p:nvSpPr>
          <p:cNvPr id="120" name="Martin Božič, Jakob Maležič, Marija Marolt"/>
          <p:cNvSpPr txBox="1"/>
          <p:nvPr>
            <p:ph type="subTitle" sz="quarter" idx="1"/>
          </p:nvPr>
        </p:nvSpPr>
        <p:spPr>
          <a:prstGeom prst="rect">
            <a:avLst/>
          </a:prstGeom>
        </p:spPr>
        <p:txBody>
          <a:bodyPr/>
          <a:lstStyle/>
          <a:p>
            <a:pPr/>
            <a:r>
              <a:t>Martin Božič, Jakob Maležič, Marija Marolt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User interface"/>
          <p:cNvSpPr txBox="1"/>
          <p:nvPr>
            <p:ph type="title"/>
          </p:nvPr>
        </p:nvSpPr>
        <p:spPr>
          <a:prstGeom prst="rect">
            <a:avLst/>
          </a:prstGeom>
        </p:spPr>
        <p:txBody>
          <a:bodyPr/>
          <a:lstStyle/>
          <a:p>
            <a:pPr/>
            <a:r>
              <a:t>User interface</a:t>
            </a:r>
          </a:p>
        </p:txBody>
      </p:sp>
      <p:sp>
        <p:nvSpPr>
          <p:cNvPr id="151" name="User can place pedestrians, assailants and obstacles of various sizes in room…"/>
          <p:cNvSpPr txBox="1"/>
          <p:nvPr>
            <p:ph type="body" idx="1"/>
          </p:nvPr>
        </p:nvSpPr>
        <p:spPr>
          <a:prstGeom prst="rect">
            <a:avLst/>
          </a:prstGeom>
        </p:spPr>
        <p:txBody>
          <a:bodyPr/>
          <a:lstStyle/>
          <a:p>
            <a:pPr marL="530352" indent="-530352" defTabSz="718184">
              <a:spcBef>
                <a:spcPts val="5100"/>
              </a:spcBef>
              <a:defRPr sz="4524"/>
            </a:pPr>
            <a:r>
              <a:t>User can place pedestrians, assailants and obstacles of various sizes in room</a:t>
            </a:r>
          </a:p>
          <a:p>
            <a:pPr marL="530352" indent="-530352" defTabSz="718184">
              <a:spcBef>
                <a:spcPts val="5100"/>
              </a:spcBef>
              <a:defRPr sz="4524"/>
            </a:pPr>
            <a:r>
              <a:t>He can set room dimensions</a:t>
            </a:r>
          </a:p>
          <a:p>
            <a:pPr marL="530352" indent="-530352" defTabSz="718184">
              <a:spcBef>
                <a:spcPts val="5100"/>
              </a:spcBef>
              <a:defRPr sz="4524"/>
            </a:pPr>
            <a:r>
              <a:t>He can clean whole room and start placing people and obstacles over again</a:t>
            </a:r>
          </a:p>
          <a:p>
            <a:pPr marL="530352" indent="-530352" defTabSz="718184">
              <a:spcBef>
                <a:spcPts val="5100"/>
              </a:spcBef>
              <a:defRPr sz="4524"/>
            </a:pPr>
            <a:r>
              <a:t>User can set local and global goal positions</a:t>
            </a:r>
          </a:p>
          <a:p>
            <a:pPr marL="530352" indent="-530352" defTabSz="718184">
              <a:spcBef>
                <a:spcPts val="5100"/>
              </a:spcBef>
              <a:defRPr sz="4524"/>
            </a:pPr>
            <a:r>
              <a:t>User can save or load saved rooms</a:t>
            </a:r>
          </a:p>
          <a:p>
            <a:pPr marL="530352" indent="-530352" defTabSz="718184">
              <a:spcBef>
                <a:spcPts val="5100"/>
              </a:spcBef>
              <a:defRPr sz="4524"/>
            </a:pPr>
            <a:r>
              <a:t>He can start simulations and download simulation results</a:t>
            </a:r>
          </a:p>
          <a:p>
            <a:pPr marL="530352" indent="-530352" defTabSz="718184">
              <a:spcBef>
                <a:spcPts val="5100"/>
              </a:spcBef>
              <a:defRPr sz="4524"/>
            </a:pPr>
            <a:r>
              <a:t>He can show/hide vision arcs of assailants and pedestrians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An example of 90 people moving in hallway, with assailant appearing in the middle"/>
          <p:cNvSpPr txBox="1"/>
          <p:nvPr>
            <p:ph type="title"/>
          </p:nvPr>
        </p:nvSpPr>
        <p:spPr>
          <a:prstGeom prst="rect">
            <a:avLst/>
          </a:prstGeom>
        </p:spPr>
        <p:txBody>
          <a:bodyPr/>
          <a:lstStyle>
            <a:lvl1pPr defTabSz="610870">
              <a:defRPr sz="8288"/>
            </a:lvl1pPr>
          </a:lstStyle>
          <a:p>
            <a:pPr/>
            <a:r>
              <a:t>An example of 90 people moving in hallway, with assailant appearing in the middle</a:t>
            </a:r>
          </a:p>
        </p:txBody>
      </p:sp>
      <p:pic>
        <p:nvPicPr>
          <p:cNvPr id="154" name="Image" descr="Image"/>
          <p:cNvPicPr>
            <a:picLocks noChangeAspect="1"/>
          </p:cNvPicPr>
          <p:nvPr/>
        </p:nvPicPr>
        <p:blipFill>
          <a:blip r:embed="rId2">
            <a:extLst/>
          </a:blip>
          <a:stretch>
            <a:fillRect/>
          </a:stretch>
        </p:blipFill>
        <p:spPr>
          <a:xfrm>
            <a:off x="5518150" y="3816535"/>
            <a:ext cx="13360401" cy="92583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Overview"/>
          <p:cNvSpPr txBox="1"/>
          <p:nvPr>
            <p:ph type="title"/>
          </p:nvPr>
        </p:nvSpPr>
        <p:spPr>
          <a:prstGeom prst="rect">
            <a:avLst/>
          </a:prstGeom>
        </p:spPr>
        <p:txBody>
          <a:bodyPr/>
          <a:lstStyle/>
          <a:p>
            <a:pPr/>
            <a:r>
              <a:t>Overview</a:t>
            </a:r>
          </a:p>
        </p:txBody>
      </p:sp>
      <p:sp>
        <p:nvSpPr>
          <p:cNvPr id="157" name="We think that we managed to achieve starting goal, which was to implement platform for simulating crowd evacuation in different places, which can be generated by users…"/>
          <p:cNvSpPr txBox="1"/>
          <p:nvPr>
            <p:ph type="body" idx="1"/>
          </p:nvPr>
        </p:nvSpPr>
        <p:spPr>
          <a:prstGeom prst="rect">
            <a:avLst/>
          </a:prstGeom>
        </p:spPr>
        <p:txBody>
          <a:bodyPr/>
          <a:lstStyle/>
          <a:p>
            <a:pPr/>
            <a:r>
              <a:t>We think that we managed to achieve starting goal, which was to implement platform for simulating crowd evacuation in different places, which can be generated by users</a:t>
            </a:r>
          </a:p>
          <a:p>
            <a:pPr/>
            <a:r>
              <a:t>If we started all over again, we would put more attention to code optimisation, because it took us a lot of time in the end, to optimise everything, so everything can run in real time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hallenges"/>
          <p:cNvSpPr txBox="1"/>
          <p:nvPr>
            <p:ph type="title"/>
          </p:nvPr>
        </p:nvSpPr>
        <p:spPr>
          <a:prstGeom prst="rect">
            <a:avLst/>
          </a:prstGeom>
        </p:spPr>
        <p:txBody>
          <a:bodyPr/>
          <a:lstStyle/>
          <a:p>
            <a:pPr/>
            <a:r>
              <a:t>Challenges</a:t>
            </a:r>
          </a:p>
        </p:txBody>
      </p:sp>
      <p:sp>
        <p:nvSpPr>
          <p:cNvPr id="160" name="Picking the right parameters and values for all fuzzy logic methods…"/>
          <p:cNvSpPr txBox="1"/>
          <p:nvPr>
            <p:ph type="body" idx="1"/>
          </p:nvPr>
        </p:nvSpPr>
        <p:spPr>
          <a:prstGeom prst="rect">
            <a:avLst/>
          </a:prstGeom>
        </p:spPr>
        <p:txBody>
          <a:bodyPr/>
          <a:lstStyle/>
          <a:p>
            <a:pPr/>
            <a:r>
              <a:t>Picking the right parameters and values for all fuzzy logic methods</a:t>
            </a:r>
          </a:p>
          <a:p>
            <a:pPr/>
            <a:r>
              <a:t>Making of user interface, that is simple, intuitive and complex enough, so users are able to run simple simulations in it</a:t>
            </a:r>
          </a:p>
          <a:p>
            <a:pPr/>
            <a:r>
              <a:t>Code optimisation, so it can run in realtime on every browser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uzzy logic"/>
          <p:cNvSpPr txBox="1"/>
          <p:nvPr>
            <p:ph type="title"/>
          </p:nvPr>
        </p:nvSpPr>
        <p:spPr>
          <a:prstGeom prst="rect">
            <a:avLst/>
          </a:prstGeom>
        </p:spPr>
        <p:txBody>
          <a:bodyPr/>
          <a:lstStyle/>
          <a:p>
            <a:pPr/>
            <a:r>
              <a:t>Fuzzy logic</a:t>
            </a:r>
          </a:p>
        </p:txBody>
      </p:sp>
      <p:sp>
        <p:nvSpPr>
          <p:cNvPr id="123" name="Modelling people behaviour…"/>
          <p:cNvSpPr txBox="1"/>
          <p:nvPr>
            <p:ph type="body" idx="1"/>
          </p:nvPr>
        </p:nvSpPr>
        <p:spPr>
          <a:prstGeom prst="rect">
            <a:avLst/>
          </a:prstGeom>
        </p:spPr>
        <p:txBody>
          <a:bodyPr/>
          <a:lstStyle/>
          <a:p>
            <a:pPr/>
            <a:r>
              <a:t>Modelling people behaviour</a:t>
            </a:r>
          </a:p>
          <a:p>
            <a:pPr/>
            <a:r>
              <a:t>Modelling assailants behaviour</a:t>
            </a:r>
          </a:p>
          <a:p>
            <a:pPr/>
            <a:r>
              <a:t>For guidance, models use knowledge of surrounding buildings and pedestrians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eople categories"/>
          <p:cNvSpPr txBox="1"/>
          <p:nvPr>
            <p:ph type="title"/>
          </p:nvPr>
        </p:nvSpPr>
        <p:spPr>
          <a:prstGeom prst="rect">
            <a:avLst/>
          </a:prstGeom>
        </p:spPr>
        <p:txBody>
          <a:bodyPr/>
          <a:lstStyle/>
          <a:p>
            <a:pPr/>
            <a:r>
              <a:t>People categories</a:t>
            </a:r>
          </a:p>
        </p:txBody>
      </p:sp>
      <p:sp>
        <p:nvSpPr>
          <p:cNvPr id="126" name="Category 1 (pedestrians are unaware of influence of assailants)…"/>
          <p:cNvSpPr txBox="1"/>
          <p:nvPr>
            <p:ph type="body" idx="1"/>
          </p:nvPr>
        </p:nvSpPr>
        <p:spPr>
          <a:prstGeom prst="rect">
            <a:avLst/>
          </a:prstGeom>
        </p:spPr>
        <p:txBody>
          <a:bodyPr/>
          <a:lstStyle/>
          <a:p>
            <a:pPr/>
            <a:r>
              <a:t>Category 1 (pedestrians are unaware of influence of assailants)</a:t>
            </a:r>
          </a:p>
          <a:p>
            <a:pPr/>
            <a:r>
              <a:t>Category 2 (Pedestrians are aware of assailants, but they are not directly threatened by them)</a:t>
            </a:r>
          </a:p>
          <a:p>
            <a:pPr/>
            <a:r>
              <a:t>Category 3 (Pedestrians are directly threatened by assailants)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he local obstacle-avoiding behaviour"/>
          <p:cNvSpPr txBox="1"/>
          <p:nvPr>
            <p:ph type="title"/>
          </p:nvPr>
        </p:nvSpPr>
        <p:spPr>
          <a:prstGeom prst="rect">
            <a:avLst/>
          </a:prstGeom>
        </p:spPr>
        <p:txBody>
          <a:bodyPr/>
          <a:lstStyle>
            <a:lvl1pPr defTabSz="701675">
              <a:defRPr sz="9520"/>
            </a:lvl1pPr>
          </a:lstStyle>
          <a:p>
            <a:pPr/>
            <a:r>
              <a:t>The local obstacle-avoiding behaviour</a:t>
            </a:r>
          </a:p>
        </p:txBody>
      </p:sp>
      <p:sp>
        <p:nvSpPr>
          <p:cNvPr id="129" name="Makes pedestrians and assailants avoid front obstacles, when obstacles are close to them"/>
          <p:cNvSpPr txBox="1"/>
          <p:nvPr>
            <p:ph type="body" sz="half" idx="1"/>
          </p:nvPr>
        </p:nvSpPr>
        <p:spPr>
          <a:xfrm>
            <a:off x="1790700" y="3644900"/>
            <a:ext cx="10574861" cy="9385245"/>
          </a:xfrm>
          <a:prstGeom prst="rect">
            <a:avLst/>
          </a:prstGeom>
        </p:spPr>
        <p:txBody>
          <a:bodyPr/>
          <a:lstStyle/>
          <a:p>
            <a:pPr/>
            <a:r>
              <a:t>Makes pedestrians and assailants avoid front obstacles, when obstacles are close to them</a:t>
            </a:r>
          </a:p>
        </p:txBody>
      </p:sp>
      <p:pic>
        <p:nvPicPr>
          <p:cNvPr id="130" name="Image" descr="Image"/>
          <p:cNvPicPr>
            <a:picLocks noChangeAspect="1"/>
          </p:cNvPicPr>
          <p:nvPr/>
        </p:nvPicPr>
        <p:blipFill>
          <a:blip r:embed="rId2">
            <a:extLst/>
          </a:blip>
          <a:stretch>
            <a:fillRect/>
          </a:stretch>
        </p:blipFill>
        <p:spPr>
          <a:xfrm>
            <a:off x="12689851" y="3585156"/>
            <a:ext cx="9277502" cy="895868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Fuzzy rules table for obstacle-avoiding behaviour"/>
          <p:cNvSpPr txBox="1"/>
          <p:nvPr>
            <p:ph type="title"/>
          </p:nvPr>
        </p:nvSpPr>
        <p:spPr>
          <a:xfrm>
            <a:off x="2916103" y="926822"/>
            <a:ext cx="18551794" cy="2286556"/>
          </a:xfrm>
          <a:prstGeom prst="rect">
            <a:avLst/>
          </a:prstGeom>
        </p:spPr>
        <p:txBody>
          <a:bodyPr/>
          <a:lstStyle>
            <a:lvl1pPr defTabSz="528319">
              <a:defRPr sz="7168"/>
            </a:lvl1pPr>
          </a:lstStyle>
          <a:p>
            <a:pPr/>
            <a:r>
              <a:t>Fuzzy rules table for obstacle-avoiding behaviour</a:t>
            </a:r>
          </a:p>
        </p:txBody>
      </p:sp>
      <p:pic>
        <p:nvPicPr>
          <p:cNvPr id="133" name="Image" descr="Image"/>
          <p:cNvPicPr>
            <a:picLocks noChangeAspect="1"/>
          </p:cNvPicPr>
          <p:nvPr/>
        </p:nvPicPr>
        <p:blipFill>
          <a:blip r:embed="rId2">
            <a:extLst/>
          </a:blip>
          <a:stretch>
            <a:fillRect/>
          </a:stretch>
        </p:blipFill>
        <p:spPr>
          <a:xfrm>
            <a:off x="2916103" y="4887238"/>
            <a:ext cx="18551794" cy="635452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Regional path searching behaviour"/>
          <p:cNvSpPr txBox="1"/>
          <p:nvPr>
            <p:ph type="title"/>
          </p:nvPr>
        </p:nvSpPr>
        <p:spPr>
          <a:xfrm>
            <a:off x="1790700" y="1085850"/>
            <a:ext cx="10007600" cy="2986963"/>
          </a:xfrm>
          <a:prstGeom prst="rect">
            <a:avLst/>
          </a:prstGeom>
        </p:spPr>
        <p:txBody>
          <a:bodyPr/>
          <a:lstStyle/>
          <a:p>
            <a:pPr/>
            <a:r>
              <a:t>Regional path searching behaviour</a:t>
            </a:r>
          </a:p>
        </p:txBody>
      </p:sp>
      <p:sp>
        <p:nvSpPr>
          <p:cNvPr id="136" name="- Path searching behaviour consists of collision risk with other pedestrians and impact of other obstacles in room"/>
          <p:cNvSpPr txBox="1"/>
          <p:nvPr>
            <p:ph type="body" sz="quarter" idx="1"/>
          </p:nvPr>
        </p:nvSpPr>
        <p:spPr>
          <a:xfrm>
            <a:off x="1790700" y="4808301"/>
            <a:ext cx="10007600" cy="5626101"/>
          </a:xfrm>
          <a:prstGeom prst="rect">
            <a:avLst/>
          </a:prstGeom>
        </p:spPr>
        <p:txBody>
          <a:bodyPr/>
          <a:lstStyle/>
          <a:p>
            <a:pPr/>
          </a:p>
          <a:p>
            <a:pPr/>
            <a:r>
              <a:t>- Path searching behaviour consists of collision risk with other pedestrians and impact of other obstacles in room</a:t>
            </a:r>
          </a:p>
        </p:txBody>
      </p:sp>
      <p:pic>
        <p:nvPicPr>
          <p:cNvPr id="137" name="Image" descr="Image"/>
          <p:cNvPicPr>
            <a:picLocks noChangeAspect="1"/>
          </p:cNvPicPr>
          <p:nvPr/>
        </p:nvPicPr>
        <p:blipFill>
          <a:blip r:embed="rId2">
            <a:extLst/>
          </a:blip>
          <a:stretch>
            <a:fillRect/>
          </a:stretch>
        </p:blipFill>
        <p:spPr>
          <a:xfrm>
            <a:off x="14686514" y="7194570"/>
            <a:ext cx="6552713" cy="5965228"/>
          </a:xfrm>
          <a:prstGeom prst="rect">
            <a:avLst/>
          </a:prstGeom>
          <a:ln w="12700">
            <a:miter lim="400000"/>
          </a:ln>
        </p:spPr>
      </p:pic>
      <p:pic>
        <p:nvPicPr>
          <p:cNvPr id="138" name="Image" descr="Image"/>
          <p:cNvPicPr>
            <a:picLocks noChangeAspect="1"/>
          </p:cNvPicPr>
          <p:nvPr/>
        </p:nvPicPr>
        <p:blipFill>
          <a:blip r:embed="rId3">
            <a:extLst/>
          </a:blip>
          <a:stretch>
            <a:fillRect/>
          </a:stretch>
        </p:blipFill>
        <p:spPr>
          <a:xfrm>
            <a:off x="14686514" y="664616"/>
            <a:ext cx="6552712" cy="596522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al-seeking behaviour"/>
          <p:cNvSpPr txBox="1"/>
          <p:nvPr>
            <p:ph type="title"/>
          </p:nvPr>
        </p:nvSpPr>
        <p:spPr>
          <a:prstGeom prst="rect">
            <a:avLst/>
          </a:prstGeom>
        </p:spPr>
        <p:txBody>
          <a:bodyPr/>
          <a:lstStyle/>
          <a:p>
            <a:pPr/>
            <a:r>
              <a:t>Goal-seeking behaviour</a:t>
            </a:r>
          </a:p>
        </p:txBody>
      </p:sp>
      <p:sp>
        <p:nvSpPr>
          <p:cNvPr id="141" name="- Helps every pedestrian find closest path to it's goal.…"/>
          <p:cNvSpPr txBox="1"/>
          <p:nvPr>
            <p:ph type="body" sz="quarter" idx="1"/>
          </p:nvPr>
        </p:nvSpPr>
        <p:spPr>
          <a:xfrm>
            <a:off x="12598400" y="4146670"/>
            <a:ext cx="10007600" cy="2977984"/>
          </a:xfrm>
          <a:prstGeom prst="rect">
            <a:avLst/>
          </a:prstGeom>
        </p:spPr>
        <p:txBody>
          <a:bodyPr/>
          <a:lstStyle/>
          <a:p>
            <a:pPr defTabSz="693419">
              <a:defRPr sz="3696"/>
            </a:pPr>
            <a:r>
              <a:t>- Helps every pedestrian find closest path to it's goal.</a:t>
            </a:r>
          </a:p>
          <a:p>
            <a:pPr defTabSz="693419">
              <a:defRPr sz="3696"/>
            </a:pPr>
            <a:r>
              <a:t>- It takes into account person and goal orientation and distance from person to it's goal.</a:t>
            </a:r>
          </a:p>
        </p:txBody>
      </p:sp>
      <p:pic>
        <p:nvPicPr>
          <p:cNvPr id="142" name="Image" descr="Image"/>
          <p:cNvPicPr>
            <a:picLocks noChangeAspect="1"/>
          </p:cNvPicPr>
          <p:nvPr/>
        </p:nvPicPr>
        <p:blipFill>
          <a:blip r:embed="rId2">
            <a:extLst/>
          </a:blip>
          <a:stretch>
            <a:fillRect/>
          </a:stretch>
        </p:blipFill>
        <p:spPr>
          <a:xfrm>
            <a:off x="6729803" y="7602108"/>
            <a:ext cx="10514428" cy="450618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Integration of multiple behaviours"/>
          <p:cNvSpPr txBox="1"/>
          <p:nvPr>
            <p:ph type="title"/>
          </p:nvPr>
        </p:nvSpPr>
        <p:spPr>
          <a:prstGeom prst="rect">
            <a:avLst/>
          </a:prstGeom>
        </p:spPr>
        <p:txBody>
          <a:bodyPr/>
          <a:lstStyle>
            <a:lvl1pPr defTabSz="800735">
              <a:defRPr sz="10864"/>
            </a:lvl1pPr>
          </a:lstStyle>
          <a:p>
            <a:pPr/>
            <a:r>
              <a:t>Integration of multiple behaviours</a:t>
            </a:r>
          </a:p>
        </p:txBody>
      </p:sp>
      <p:sp>
        <p:nvSpPr>
          <p:cNvPr id="145" name="It takes into account the outputs of all three fuzzy logic methods.…"/>
          <p:cNvSpPr txBox="1"/>
          <p:nvPr>
            <p:ph type="body" idx="1"/>
          </p:nvPr>
        </p:nvSpPr>
        <p:spPr>
          <a:prstGeom prst="rect">
            <a:avLst/>
          </a:prstGeom>
        </p:spPr>
        <p:txBody>
          <a:bodyPr/>
          <a:lstStyle/>
          <a:p>
            <a:pPr/>
            <a:r>
              <a:t>It takes into account the outputs of all three fuzzy logic methods.</a:t>
            </a:r>
          </a:p>
          <a:p>
            <a:pPr/>
            <a:r>
              <a:t>Methods puts importance to each method according to the distance of person to it's goal, distance to the nearest obstacle in front of current person and movement of other people directly in front of current person.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Model of assailant"/>
          <p:cNvSpPr txBox="1"/>
          <p:nvPr>
            <p:ph type="title"/>
          </p:nvPr>
        </p:nvSpPr>
        <p:spPr>
          <a:prstGeom prst="rect">
            <a:avLst/>
          </a:prstGeom>
        </p:spPr>
        <p:txBody>
          <a:bodyPr/>
          <a:lstStyle/>
          <a:p>
            <a:pPr/>
            <a:r>
              <a:t>Model of assailant</a:t>
            </a:r>
          </a:p>
        </p:txBody>
      </p:sp>
      <p:sp>
        <p:nvSpPr>
          <p:cNvPr id="148" name="Always picks the nearest possible person and set's it as his goal.…"/>
          <p:cNvSpPr txBox="1"/>
          <p:nvPr>
            <p:ph type="body" idx="1"/>
          </p:nvPr>
        </p:nvSpPr>
        <p:spPr>
          <a:prstGeom prst="rect">
            <a:avLst/>
          </a:prstGeom>
        </p:spPr>
        <p:txBody>
          <a:bodyPr/>
          <a:lstStyle/>
          <a:p>
            <a:pPr/>
            <a:r>
              <a:t>Always picks the nearest possible person and set's it as his goal.</a:t>
            </a:r>
          </a:p>
          <a:p>
            <a:pPr/>
            <a:r>
              <a:t>If he doesn't see any person, he scans and walks randomly in room, until he doesn't find someone.</a:t>
            </a:r>
          </a:p>
          <a:p>
            <a:pPr/>
            <a:r>
              <a:t>His behaviour is similar to other pedestrians, with the main difference in approaching other pedestrians instead of avoiding them.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