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Testiranje programske opreme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Jakob Maležič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534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UvoD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Iskanje napak in ocenjevanje kvalitete programa</a:t>
            </a:r>
          </a:p>
          <a:p>
            <a:r>
              <a:rPr lang="sl-SI" dirty="0" smtClean="0"/>
              <a:t>V primeru napak lahko pride do katastrofalnih posledic</a:t>
            </a:r>
          </a:p>
          <a:p>
            <a:pPr lvl="1"/>
            <a:r>
              <a:rPr lang="sl-SI" dirty="0" smtClean="0"/>
              <a:t>Jedrske elektrarne, finančne inštitucije, borze, kirurški roboti</a:t>
            </a:r>
          </a:p>
          <a:p>
            <a:r>
              <a:rPr lang="sl-SI" dirty="0" smtClean="0"/>
              <a:t>Posledice slabega testiranja</a:t>
            </a:r>
            <a:endParaRPr lang="sl-SI" dirty="0" smtClean="0"/>
          </a:p>
          <a:p>
            <a:pPr lvl="1"/>
            <a:r>
              <a:rPr lang="sl-SI" dirty="0"/>
              <a:t>A</a:t>
            </a:r>
            <a:r>
              <a:rPr lang="sl-SI" dirty="0" smtClean="0"/>
              <a:t>pril </a:t>
            </a:r>
            <a:r>
              <a:rPr lang="sl-SI" dirty="0" smtClean="0"/>
              <a:t>2015 se je zaradi napake sesul </a:t>
            </a:r>
            <a:r>
              <a:rPr lang="sl-SI" dirty="0" err="1" smtClean="0"/>
              <a:t>Bloomberg</a:t>
            </a:r>
            <a:r>
              <a:rPr lang="sl-SI" dirty="0" smtClean="0"/>
              <a:t> terminal (program za trgovanje na finančnem trgu) in povzročil 3 bilijone funtov škode</a:t>
            </a:r>
          </a:p>
          <a:p>
            <a:pPr lvl="1"/>
            <a:r>
              <a:rPr lang="sl-SI" dirty="0" smtClean="0"/>
              <a:t>Nissan je moral odpoklicati več kot milijon avtov zaradi napake v senzorjih za </a:t>
            </a:r>
            <a:r>
              <a:rPr lang="sl-SI" dirty="0" err="1" smtClean="0"/>
              <a:t>airbage</a:t>
            </a:r>
            <a:endParaRPr lang="sl-SI" dirty="0" smtClean="0"/>
          </a:p>
          <a:p>
            <a:pPr lvl="1"/>
            <a:r>
              <a:rPr lang="sl-SI" dirty="0" err="1" smtClean="0"/>
              <a:t>Starbucks</a:t>
            </a:r>
            <a:r>
              <a:rPr lang="sl-SI" dirty="0" smtClean="0"/>
              <a:t>, prisiljen zapreti 60% vseh poslovalnic zaradi programske napake v POS terminalih</a:t>
            </a:r>
          </a:p>
          <a:p>
            <a:pPr lvl="1"/>
            <a:r>
              <a:rPr lang="sl-SI" dirty="0" smtClean="0"/>
              <a:t>Decembra 2014 so nekateri </a:t>
            </a:r>
            <a:r>
              <a:rPr lang="sl-SI" dirty="0" err="1" smtClean="0"/>
              <a:t>Amazonovi</a:t>
            </a:r>
            <a:r>
              <a:rPr lang="sl-SI" dirty="0" smtClean="0"/>
              <a:t> izdelki zaradi programske napake stali zgolj 1 </a:t>
            </a:r>
            <a:r>
              <a:rPr lang="sl-SI" dirty="0" err="1" smtClean="0"/>
              <a:t>penny</a:t>
            </a:r>
            <a:endParaRPr lang="sl-SI" dirty="0" smtClean="0"/>
          </a:p>
          <a:p>
            <a:pPr lvl="1"/>
            <a:r>
              <a:rPr lang="sl-SI" dirty="0" smtClean="0"/>
              <a:t>April 1994 je zaradi programske napake kitajsko letalo strmoglavilo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514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Testi enot (</a:t>
            </a:r>
            <a:r>
              <a:rPr lang="sl-SI" sz="1800" dirty="0" smtClean="0"/>
              <a:t>angl. </a:t>
            </a:r>
            <a:r>
              <a:rPr lang="sl-SI" sz="1800" dirty="0" err="1" smtClean="0"/>
              <a:t>Unit</a:t>
            </a:r>
            <a:r>
              <a:rPr lang="sl-SI" sz="1800" dirty="0" smtClean="0"/>
              <a:t> </a:t>
            </a:r>
            <a:r>
              <a:rPr lang="sl-SI" sz="1800" dirty="0" err="1" smtClean="0"/>
              <a:t>tests</a:t>
            </a:r>
            <a:r>
              <a:rPr lang="sl-SI" sz="1800" dirty="0" smtClean="0"/>
              <a:t>)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81192" y="2498501"/>
            <a:ext cx="11029615" cy="4481848"/>
          </a:xfrm>
        </p:spPr>
        <p:txBody>
          <a:bodyPr>
            <a:normAutofit fontScale="70000" lnSpcReduction="20000"/>
          </a:bodyPr>
          <a:lstStyle/>
          <a:p>
            <a:r>
              <a:rPr lang="sl-SI" dirty="0" smtClean="0"/>
              <a:t>Zagotavljanje pravilnosti posamezne enote</a:t>
            </a:r>
          </a:p>
          <a:p>
            <a:pPr lvl="1"/>
            <a:r>
              <a:rPr lang="sl-SI" dirty="0" smtClean="0"/>
              <a:t>Funkcijsko programiranje – funkcija</a:t>
            </a:r>
          </a:p>
          <a:p>
            <a:pPr lvl="1"/>
            <a:r>
              <a:rPr lang="sl-SI" dirty="0" smtClean="0"/>
              <a:t>Objektno programiranje – razred / metoda</a:t>
            </a:r>
          </a:p>
          <a:p>
            <a:r>
              <a:rPr lang="sl-SI" dirty="0" smtClean="0"/>
              <a:t>Določajo </a:t>
            </a:r>
            <a:r>
              <a:rPr lang="sl-SI" dirty="0" err="1" smtClean="0"/>
              <a:t>strikne</a:t>
            </a:r>
            <a:r>
              <a:rPr lang="sl-SI" dirty="0" smtClean="0"/>
              <a:t> pogoje</a:t>
            </a:r>
            <a:endParaRPr lang="sl-SI" dirty="0" smtClean="0"/>
          </a:p>
          <a:p>
            <a:r>
              <a:rPr lang="sl-SI" dirty="0" smtClean="0"/>
              <a:t>Cilj: izolirati del programa ter pokazati, da vsi individualni deli delajo pravilno</a:t>
            </a:r>
          </a:p>
          <a:p>
            <a:r>
              <a:rPr lang="sl-SI" dirty="0" smtClean="0"/>
              <a:t>Prednosti:</a:t>
            </a:r>
          </a:p>
          <a:p>
            <a:pPr lvl="1"/>
            <a:r>
              <a:rPr lang="sl-SI" dirty="0" smtClean="0"/>
              <a:t>Najdejo napake zgodaj v razvojnem ciklu</a:t>
            </a:r>
          </a:p>
          <a:p>
            <a:pPr lvl="1"/>
            <a:r>
              <a:rPr lang="sl-SI" dirty="0" smtClean="0"/>
              <a:t>Prisili programerja da dobro premisli o vhodih ter izhodih ter točno definira obnašanje enote</a:t>
            </a:r>
          </a:p>
          <a:p>
            <a:pPr lvl="1"/>
            <a:r>
              <a:rPr lang="sl-SI" dirty="0" smtClean="0"/>
              <a:t>Cena iskanje </a:t>
            </a:r>
            <a:r>
              <a:rPr lang="sl-SI" dirty="0" smtClean="0"/>
              <a:t>napake, ki jo test zazna </a:t>
            </a:r>
            <a:r>
              <a:rPr lang="sl-SI" dirty="0" smtClean="0"/>
              <a:t>pred pisanjem kode je manjša, kot iskanje enake napake kasneje</a:t>
            </a:r>
          </a:p>
          <a:p>
            <a:pPr lvl="1"/>
            <a:r>
              <a:rPr lang="sl-SI" dirty="0"/>
              <a:t>Pisanje </a:t>
            </a:r>
            <a:r>
              <a:rPr lang="sl-SI" dirty="0" smtClean="0"/>
              <a:t>testov enot prisili </a:t>
            </a:r>
            <a:r>
              <a:rPr lang="sl-SI" dirty="0"/>
              <a:t>programerja k pisanju boljše </a:t>
            </a:r>
            <a:r>
              <a:rPr lang="sl-SI" dirty="0" smtClean="0"/>
              <a:t>kode, ker je slabo kodo nemogoče ali pa težko testirati</a:t>
            </a:r>
          </a:p>
          <a:p>
            <a:pPr lvl="1"/>
            <a:endParaRPr lang="sl-SI" dirty="0" smtClean="0"/>
          </a:p>
          <a:p>
            <a:r>
              <a:rPr lang="sl-SI" dirty="0" smtClean="0"/>
              <a:t>Test </a:t>
            </a:r>
            <a:r>
              <a:rPr lang="sl-SI" dirty="0" err="1" smtClean="0"/>
              <a:t>driven</a:t>
            </a:r>
            <a:r>
              <a:rPr lang="sl-SI" dirty="0" smtClean="0"/>
              <a:t> </a:t>
            </a:r>
            <a:r>
              <a:rPr lang="sl-SI" dirty="0" err="1" smtClean="0"/>
              <a:t>development</a:t>
            </a:r>
            <a:r>
              <a:rPr lang="sl-SI" dirty="0" smtClean="0"/>
              <a:t> (TDD)</a:t>
            </a:r>
          </a:p>
          <a:p>
            <a:pPr lvl="1"/>
            <a:r>
              <a:rPr lang="sl-SI" dirty="0"/>
              <a:t>Razvoj ki temelji na testih</a:t>
            </a:r>
          </a:p>
          <a:p>
            <a:pPr lvl="1"/>
            <a:r>
              <a:rPr lang="sl-SI" dirty="0" smtClean="0"/>
              <a:t>Testi enot napisani </a:t>
            </a:r>
            <a:r>
              <a:rPr lang="sl-SI" dirty="0"/>
              <a:t>pred samo kodo</a:t>
            </a:r>
          </a:p>
          <a:p>
            <a:pPr lvl="1"/>
            <a:r>
              <a:rPr lang="sl-SI" dirty="0"/>
              <a:t>Koda ni sprejemljiva dokler testi ne delujejo</a:t>
            </a:r>
          </a:p>
          <a:p>
            <a:pPr lvl="1"/>
            <a:r>
              <a:rPr lang="sl-SI" dirty="0"/>
              <a:t>Testi se poganjajo pri vsaki spremembi ali „</a:t>
            </a:r>
            <a:r>
              <a:rPr lang="sl-SI" dirty="0" err="1"/>
              <a:t>buildu</a:t>
            </a:r>
            <a:r>
              <a:rPr lang="sl-SI" dirty="0"/>
              <a:t>“ </a:t>
            </a:r>
            <a:r>
              <a:rPr lang="sl-SI" dirty="0" smtClean="0"/>
              <a:t>kode</a:t>
            </a:r>
          </a:p>
          <a:p>
            <a:pPr lvl="1"/>
            <a:r>
              <a:rPr lang="sl-SI" dirty="0" err="1"/>
              <a:t>Extreme</a:t>
            </a:r>
            <a:r>
              <a:rPr lang="sl-SI" dirty="0"/>
              <a:t> </a:t>
            </a:r>
            <a:r>
              <a:rPr lang="sl-SI" dirty="0" err="1"/>
              <a:t>programming</a:t>
            </a:r>
            <a:r>
              <a:rPr lang="sl-SI" dirty="0"/>
              <a:t> </a:t>
            </a:r>
            <a:r>
              <a:rPr lang="sl-SI" dirty="0" smtClean="0"/>
              <a:t>in </a:t>
            </a:r>
            <a:r>
              <a:rPr lang="sl-SI" dirty="0" err="1"/>
              <a:t>scrum</a:t>
            </a:r>
            <a:endParaRPr lang="sl-SI" dirty="0"/>
          </a:p>
          <a:p>
            <a:pPr lvl="1"/>
            <a:endParaRPr lang="sl-SI" dirty="0"/>
          </a:p>
          <a:p>
            <a:pPr lvl="1"/>
            <a:endParaRPr lang="sl-SI" dirty="0" smtClean="0"/>
          </a:p>
          <a:p>
            <a:pPr lvl="1"/>
            <a:endParaRPr lang="sl-SI" dirty="0" smtClean="0"/>
          </a:p>
          <a:p>
            <a:pPr lvl="1"/>
            <a:endParaRPr lang="sl-SI" dirty="0" smtClean="0"/>
          </a:p>
          <a:p>
            <a:pPr lvl="1"/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24" y="2284008"/>
            <a:ext cx="4405878" cy="15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Integracijski testi (</a:t>
            </a:r>
            <a:r>
              <a:rPr lang="sl-SI" sz="1800" dirty="0" smtClean="0"/>
              <a:t>angl. </a:t>
            </a:r>
            <a:r>
              <a:rPr lang="sl-SI" sz="1800" dirty="0" err="1" smtClean="0"/>
              <a:t>Integration</a:t>
            </a:r>
            <a:r>
              <a:rPr lang="sl-SI" sz="1800" dirty="0" smtClean="0"/>
              <a:t> </a:t>
            </a:r>
            <a:r>
              <a:rPr lang="sl-SI" sz="1800" dirty="0" err="1" smtClean="0"/>
              <a:t>tests</a:t>
            </a:r>
            <a:r>
              <a:rPr lang="sl-SI" sz="1800" dirty="0" smtClean="0"/>
              <a:t>)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 smtClean="0"/>
              <a:t>Testiranje integracije posameznih modulov med sabo</a:t>
            </a:r>
          </a:p>
          <a:p>
            <a:r>
              <a:rPr lang="sl-SI" dirty="0" smtClean="0"/>
              <a:t>Po testiranju enot ter pred </a:t>
            </a:r>
            <a:r>
              <a:rPr lang="sl-SI" dirty="0" err="1" smtClean="0"/>
              <a:t>validacijskimi</a:t>
            </a:r>
            <a:r>
              <a:rPr lang="sl-SI" dirty="0" smtClean="0"/>
              <a:t> testi</a:t>
            </a:r>
          </a:p>
          <a:p>
            <a:r>
              <a:rPr lang="sl-SI" dirty="0" smtClean="0"/>
              <a:t>Big Bang</a:t>
            </a:r>
          </a:p>
          <a:p>
            <a:pPr lvl="1"/>
            <a:r>
              <a:rPr lang="sl-SI" dirty="0" smtClean="0"/>
              <a:t>Večino razvitih modulov ali pa vsaj večinski del sistema skupaj in to uporabimo za integracijske teste</a:t>
            </a:r>
          </a:p>
          <a:p>
            <a:pPr lvl="1"/>
            <a:r>
              <a:rPr lang="sl-SI" dirty="0" smtClean="0"/>
              <a:t>Prednost: Časovno učinkovito</a:t>
            </a:r>
          </a:p>
          <a:p>
            <a:pPr lvl="1"/>
            <a:r>
              <a:rPr lang="sl-SI" dirty="0" smtClean="0"/>
              <a:t>Slabost: Testni primeri in njihovi rezultati lahko niso primerno določeni</a:t>
            </a:r>
          </a:p>
          <a:p>
            <a:r>
              <a:rPr lang="sl-SI" dirty="0" err="1" smtClean="0"/>
              <a:t>Bottom</a:t>
            </a:r>
            <a:r>
              <a:rPr lang="sl-SI" dirty="0" smtClean="0"/>
              <a:t> Up</a:t>
            </a:r>
          </a:p>
          <a:p>
            <a:pPr lvl="1"/>
            <a:r>
              <a:rPr lang="sl-SI" dirty="0" smtClean="0"/>
              <a:t>Najprej najenostavnejše komponente, ki jih potem uporabimo za testiranje bolj kompleksnih</a:t>
            </a:r>
          </a:p>
          <a:p>
            <a:pPr lvl="1"/>
            <a:r>
              <a:rPr lang="sl-SI" dirty="0" smtClean="0"/>
              <a:t>Pogoj:  Vse oz. skoraj vse komponente nekega nivoja pripravljene</a:t>
            </a:r>
          </a:p>
          <a:p>
            <a:r>
              <a:rPr lang="sl-SI" dirty="0" smtClean="0"/>
              <a:t>Top </a:t>
            </a:r>
            <a:r>
              <a:rPr lang="sl-SI" dirty="0" err="1" smtClean="0"/>
              <a:t>Down</a:t>
            </a:r>
            <a:endParaRPr lang="sl-SI" dirty="0" smtClean="0"/>
          </a:p>
          <a:p>
            <a:pPr lvl="1"/>
            <a:r>
              <a:rPr lang="sl-SI" dirty="0" smtClean="0"/>
              <a:t>Obratno kot </a:t>
            </a:r>
            <a:r>
              <a:rPr lang="sl-SI" dirty="0" err="1" smtClean="0"/>
              <a:t>bottom</a:t>
            </a:r>
            <a:r>
              <a:rPr lang="sl-SI" dirty="0" smtClean="0"/>
              <a:t> up</a:t>
            </a:r>
          </a:p>
          <a:p>
            <a:pPr lvl="1"/>
            <a:r>
              <a:rPr lang="sl-SI" dirty="0" smtClean="0"/>
              <a:t>Najprej najbolj kompleksne individualno potem manj kompleksne</a:t>
            </a:r>
          </a:p>
          <a:p>
            <a:pPr lvl="1"/>
            <a:r>
              <a:rPr lang="sl-SI" dirty="0" smtClean="0"/>
              <a:t>Prednost: najprej testiramo kritične in najpomembnejše komponente</a:t>
            </a:r>
          </a:p>
          <a:p>
            <a:pPr lvl="1"/>
            <a:endParaRPr lang="sl-SI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2180495"/>
            <a:ext cx="3812201" cy="22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Verifikacijski ter </a:t>
            </a:r>
            <a:r>
              <a:rPr lang="sl-SI" dirty="0" err="1" smtClean="0"/>
              <a:t>validacijski</a:t>
            </a:r>
            <a:r>
              <a:rPr lang="sl-SI" dirty="0" smtClean="0"/>
              <a:t> testi (V&amp;V)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Preverjajo če program zadostuje specifikacijam in izpolnjuje svoj namen</a:t>
            </a:r>
          </a:p>
          <a:p>
            <a:r>
              <a:rPr lang="sl-SI" dirty="0" smtClean="0"/>
              <a:t>Verifikacija – je produkt pravilno izdelan?</a:t>
            </a:r>
          </a:p>
          <a:p>
            <a:r>
              <a:rPr lang="sl-SI" dirty="0" smtClean="0"/>
              <a:t>Validacija – ali smo naredili ustrezen produkt</a:t>
            </a:r>
          </a:p>
          <a:p>
            <a:endParaRPr lang="sl-SI" dirty="0"/>
          </a:p>
          <a:p>
            <a:r>
              <a:rPr lang="sl-SI" dirty="0" err="1" smtClean="0"/>
              <a:t>Code</a:t>
            </a:r>
            <a:r>
              <a:rPr lang="sl-SI" dirty="0" smtClean="0"/>
              <a:t> </a:t>
            </a:r>
            <a:r>
              <a:rPr lang="sl-SI" dirty="0" err="1" smtClean="0"/>
              <a:t>coverage</a:t>
            </a:r>
            <a:endParaRPr lang="sl-SI" dirty="0" smtClean="0"/>
          </a:p>
          <a:p>
            <a:pPr lvl="1"/>
            <a:r>
              <a:rPr lang="sl-SI" dirty="0" smtClean="0"/>
              <a:t>Pojem </a:t>
            </a:r>
            <a:r>
              <a:rPr lang="sl-SI" dirty="0" smtClean="0"/>
              <a:t>ki opisuje kolikšen delež programa se preveri s testi</a:t>
            </a:r>
          </a:p>
          <a:p>
            <a:pPr lvl="1"/>
            <a:r>
              <a:rPr lang="sl-SI" dirty="0" smtClean="0"/>
              <a:t>Večji kot je, večji delež se je preveril s testi</a:t>
            </a:r>
          </a:p>
          <a:p>
            <a:pPr lvl="1"/>
            <a:r>
              <a:rPr lang="sl-SI" dirty="0" smtClean="0"/>
              <a:t>100% </a:t>
            </a:r>
            <a:r>
              <a:rPr lang="sl-SI" dirty="0" err="1" smtClean="0"/>
              <a:t>code</a:t>
            </a:r>
            <a:r>
              <a:rPr lang="sl-SI" dirty="0" smtClean="0"/>
              <a:t> </a:t>
            </a:r>
            <a:r>
              <a:rPr lang="sl-SI" dirty="0" err="1" smtClean="0"/>
              <a:t>coverage</a:t>
            </a:r>
            <a:r>
              <a:rPr lang="sl-SI" dirty="0" smtClean="0"/>
              <a:t> ni nujno to kar želimo</a:t>
            </a:r>
            <a:endParaRPr lang="sl-SI" dirty="0" smtClean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61" y="3707476"/>
            <a:ext cx="3806629" cy="25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Slabe prakse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81192" y="2099256"/>
            <a:ext cx="11029615" cy="4404575"/>
          </a:xfrm>
        </p:spPr>
        <p:txBody>
          <a:bodyPr>
            <a:normAutofit fontScale="77500" lnSpcReduction="20000"/>
          </a:bodyPr>
          <a:lstStyle/>
          <a:p>
            <a:r>
              <a:rPr lang="sl-SI" dirty="0" smtClean="0"/>
              <a:t>Testi enot brez integracijski testov</a:t>
            </a:r>
          </a:p>
          <a:p>
            <a:pPr lvl="1"/>
            <a:r>
              <a:rPr lang="sl-SI" dirty="0" smtClean="0"/>
              <a:t>Nekatere napake lahko zaznajo le integracijski testi</a:t>
            </a:r>
          </a:p>
          <a:p>
            <a:pPr lvl="1"/>
            <a:r>
              <a:rPr lang="sl-SI" dirty="0" smtClean="0"/>
              <a:t>Transakcije in druge operacije v zvezi z podatkovno bazo</a:t>
            </a:r>
            <a:endParaRPr lang="sl-SI" dirty="0"/>
          </a:p>
          <a:p>
            <a:r>
              <a:rPr lang="sl-SI" dirty="0" smtClean="0"/>
              <a:t>Integracijski testi brez testov enot</a:t>
            </a:r>
          </a:p>
          <a:p>
            <a:pPr lvl="1"/>
            <a:r>
              <a:rPr lang="sl-SI" dirty="0" smtClean="0"/>
              <a:t>V teoriji bi lahko imeli zgolj integracijske teste, vendar so testi enot:</a:t>
            </a:r>
          </a:p>
          <a:p>
            <a:pPr lvl="2"/>
            <a:r>
              <a:rPr lang="sl-SI" dirty="0" smtClean="0"/>
              <a:t>Lažji za vzdrževanje</a:t>
            </a:r>
          </a:p>
          <a:p>
            <a:pPr lvl="2"/>
            <a:r>
              <a:rPr lang="sl-SI" dirty="0" smtClean="0"/>
              <a:t>Lažje zaznajo robne primere</a:t>
            </a:r>
          </a:p>
          <a:p>
            <a:pPr lvl="2"/>
            <a:r>
              <a:rPr lang="sl-SI" dirty="0" smtClean="0"/>
              <a:t>Veliko hitrejši</a:t>
            </a:r>
          </a:p>
          <a:p>
            <a:pPr lvl="2"/>
            <a:r>
              <a:rPr lang="sl-SI" dirty="0" smtClean="0"/>
              <a:t>Jih je lažje popraviti</a:t>
            </a:r>
            <a:endParaRPr lang="sl-SI" dirty="0"/>
          </a:p>
          <a:p>
            <a:r>
              <a:rPr lang="sl-SI" dirty="0" smtClean="0"/>
              <a:t>Testiranje napačnih funkcionalnosti</a:t>
            </a:r>
          </a:p>
          <a:p>
            <a:pPr lvl="1"/>
            <a:r>
              <a:rPr lang="sl-SI" dirty="0" smtClean="0"/>
              <a:t>V praksi težko doseči 100% </a:t>
            </a:r>
            <a:r>
              <a:rPr lang="sl-SI" dirty="0" err="1" smtClean="0"/>
              <a:t>code</a:t>
            </a:r>
            <a:r>
              <a:rPr lang="sl-SI" dirty="0" smtClean="0"/>
              <a:t> </a:t>
            </a:r>
            <a:r>
              <a:rPr lang="sl-SI" dirty="0" err="1" smtClean="0"/>
              <a:t>coverage</a:t>
            </a:r>
            <a:endParaRPr lang="sl-SI" dirty="0" smtClean="0"/>
          </a:p>
          <a:p>
            <a:pPr lvl="1"/>
            <a:r>
              <a:rPr lang="sl-SI" dirty="0" smtClean="0"/>
              <a:t>V večjih projektih lahko 20% </a:t>
            </a:r>
            <a:r>
              <a:rPr lang="sl-SI" dirty="0" err="1" smtClean="0"/>
              <a:t>code</a:t>
            </a:r>
            <a:r>
              <a:rPr lang="sl-SI" dirty="0" smtClean="0"/>
              <a:t> </a:t>
            </a:r>
            <a:r>
              <a:rPr lang="sl-SI" dirty="0" err="1" smtClean="0"/>
              <a:t>coverage</a:t>
            </a:r>
            <a:r>
              <a:rPr lang="sl-SI" dirty="0" smtClean="0"/>
              <a:t>-a dovolj – 100% kritičnih delov</a:t>
            </a:r>
          </a:p>
          <a:p>
            <a:pPr lvl="1"/>
            <a:r>
              <a:rPr lang="sl-SI" dirty="0" smtClean="0"/>
              <a:t>Kritični deli</a:t>
            </a:r>
          </a:p>
          <a:p>
            <a:pPr lvl="2"/>
            <a:r>
              <a:rPr lang="sl-SI" dirty="0" smtClean="0"/>
              <a:t>Velikokrat pokvarijo</a:t>
            </a:r>
          </a:p>
          <a:p>
            <a:pPr lvl="2"/>
            <a:r>
              <a:rPr lang="sl-SI" dirty="0" smtClean="0"/>
              <a:t>Velikokrat posodabljajo</a:t>
            </a:r>
          </a:p>
          <a:p>
            <a:pPr lvl="2"/>
            <a:r>
              <a:rPr lang="sl-SI" dirty="0" smtClean="0"/>
              <a:t>Velik vpliv na končnega uporabnika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42" y="4517920"/>
            <a:ext cx="2239695" cy="1867126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3" y="2315633"/>
            <a:ext cx="4238447" cy="198591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231" y="4901856"/>
            <a:ext cx="2613240" cy="14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Povzetek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Brez testov lahko pride do katastrofalnih posledic</a:t>
            </a:r>
          </a:p>
          <a:p>
            <a:r>
              <a:rPr lang="sl-SI" dirty="0" smtClean="0"/>
              <a:t>Različni tipi: testi enot, integracijski testi, V&amp;V testi…</a:t>
            </a:r>
          </a:p>
          <a:p>
            <a:r>
              <a:rPr lang="sl-SI" dirty="0" smtClean="0"/>
              <a:t>Pomembno ravnovesje med </a:t>
            </a:r>
            <a:r>
              <a:rPr lang="sl-SI" dirty="0" smtClean="0"/>
              <a:t>njimi</a:t>
            </a:r>
            <a:endParaRPr lang="sl-SI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14" y="2845285"/>
            <a:ext cx="4018019" cy="30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ljen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TM03457464[[fn=Deljeno]]</Template>
  <TotalTime>182</TotalTime>
  <Words>521</Words>
  <Application>Microsoft Office PowerPoint</Application>
  <PresentationFormat>Širokozaslonsko</PresentationFormat>
  <Paragraphs>77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Deljeno</vt:lpstr>
      <vt:lpstr>Testiranje programske opreme</vt:lpstr>
      <vt:lpstr>UvoD</vt:lpstr>
      <vt:lpstr>Testi enot (angl. Unit tests)</vt:lpstr>
      <vt:lpstr>Integracijski testi (angl. Integration tests)</vt:lpstr>
      <vt:lpstr>Verifikacijski ter validacijski testi (V&amp;V)</vt:lpstr>
      <vt:lpstr>Slabe prakse</vt:lpstr>
      <vt:lpstr>Povzetek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Testiranje programske opreme</dc:title>
  <dc:creator>Uporabnik sistema Windows</dc:creator>
  <cp:lastModifiedBy>Uporabnik sistema Windows</cp:lastModifiedBy>
  <cp:revision>17</cp:revision>
  <dcterms:created xsi:type="dcterms:W3CDTF">2019-11-26T16:11:11Z</dcterms:created>
  <dcterms:modified xsi:type="dcterms:W3CDTF">2019-11-28T15:25:24Z</dcterms:modified>
</cp:coreProperties>
</file>