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n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n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9/02/16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4CB4AB-FFEF-4FA1-A111-09074293A879}" type="slidenum">
              <a:rPr lang="es-E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9/02/16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A915B2-47F3-4696-B962-4610CA6E6297}" type="slidenum">
              <a:rPr lang="es-E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Asignatura: Entornos de desarrollo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</a:rPr>
              <a:t>UML- Unified Modeling Language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MÉTODOS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3000">
                <a:solidFill>
                  <a:srgbClr val="000000"/>
                </a:solidFill>
                <a:latin typeface="Calibri"/>
              </a:rPr>
              <a:t>Un método, también llamado operación, es la implementación de un servicio de la clase que muestra un comportamiento común a todos los objetos.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3000">
                <a:solidFill>
                  <a:srgbClr val="000000"/>
                </a:solidFill>
                <a:latin typeface="Calibri"/>
              </a:rPr>
              <a:t>Definen la forma de cómo la clase interactúa con su entorno.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3000">
                <a:solidFill>
                  <a:srgbClr val="000000"/>
                </a:solidFill>
                <a:latin typeface="Calibri"/>
              </a:rPr>
              <a:t>Igual que los atributos, los métodos también pueden ser: públicos, protegidos o privados.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Ejemplo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		</a:t>
            </a:r>
            <a:endParaRPr/>
          </a:p>
        </p:txBody>
      </p:sp>
      <p:pic>
        <p:nvPicPr>
          <p:cNvPr id="15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41440" y="2614680"/>
            <a:ext cx="4894200" cy="33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RELACIONES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el mundo real muchos objetos están vinculados o relacionados entre sí, los vínculos se corresponden con asociaciones entre los objetos, por ejemplo el vínculo existente entre un alumno y el curso en el que está matriculado; o el vínculo entre un profesor y el centro en el que trabaja. En UML, estos vínculos se describen mediante asociaciones.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RELACIONES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Formas de relación entre clases: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arenR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Asociación, composición y agregación.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arenR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Herencia: generalización / especialización.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asociación expresa una conexión bidireccional entre objetos.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3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1640" y="3069000"/>
            <a:ext cx="8165880" cy="642600"/>
          </a:xfrm>
          <a:prstGeom prst="rect">
            <a:avLst/>
          </a:prstGeom>
          <a:ln>
            <a:noFill/>
          </a:ln>
        </p:spPr>
      </p:pic>
      <p:pic>
        <p:nvPicPr>
          <p:cNvPr id="164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5640" y="4378320"/>
            <a:ext cx="7157520" cy="125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asociación posee una cardinalidad llamada multiplicidad que representa el número de instancias de una clase que se relacionan con las instancias de otras clases.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uno de los extremos de la asociación, es posible especificar la multiplicidad mínima y máxima.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Para expresar las multiplicidades mínimas y máximas se utiliza la siguiente notación: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	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1			Uno y sólo uno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0..1		Cero o uno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M..N	Desde M hasta N (enteros naturales)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*			Cero o muchos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0..*		Cero o muchos</a:t>
            </a:r>
            <a:endParaRPr/>
          </a:p>
          <a:p>
            <a:r>
              <a:rPr lang="es-ES" sz="2400">
                <a:solidFill>
                  <a:srgbClr val="1F497D"/>
                </a:solidFill>
                <a:latin typeface="Calibri"/>
              </a:rPr>
              <a:t>1..*		Uno o muchos (al menos uno)</a:t>
            </a:r>
            <a:endParaRPr/>
          </a:p>
          <a:p>
            <a:endParaRPr/>
          </a:p>
          <a:p>
            <a:r>
              <a:rPr lang="es-ES" sz="3200">
                <a:solidFill>
                  <a:srgbClr val="000000"/>
                </a:solidFill>
                <a:latin typeface="Calibri"/>
              </a:rPr>
              <a:t>La multiplicidad mínima &gt;= 1 establece una</a:t>
            </a:r>
            <a:endParaRPr/>
          </a:p>
          <a:p>
            <a:r>
              <a:rPr lang="es-ES" sz="3200">
                <a:solidFill>
                  <a:srgbClr val="000000"/>
                </a:solidFill>
                <a:latin typeface="Calibri"/>
              </a:rPr>
              <a:t>restricción de existencia.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Ejemplo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En el primer ejemplo se muestra la asociación suministra entre Proveedor y Artículo, un proveedor suministra 0 o muchos artículos. Un artículo es suministrado por un proveedor.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			</a:t>
            </a:r>
            <a:endParaRPr/>
          </a:p>
          <a:p>
            <a:pPr>
              <a:lnSpc>
                <a:spcPct val="100000"/>
              </a:lnSpc>
            </a:pPr>
            <a:r>
              <a:rPr lang="es-ES" sz="3200" b="1">
                <a:solidFill>
                  <a:srgbClr val="FF0000"/>
                </a:solidFill>
                <a:latin typeface="Calibri"/>
              </a:rPr>
              <a:t>			</a:t>
            </a:r>
            <a:endParaRPr/>
          </a:p>
        </p:txBody>
      </p:sp>
      <p:pic>
        <p:nvPicPr>
          <p:cNvPr id="174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792080" y="4653000"/>
            <a:ext cx="5559480" cy="129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Ejemplo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En el segundo se muestra la asociación tutoriza entre Tutor y Curso, un tutor tutoriza un curso, y un curso es tutorizado por un tutor, es una asociación 1 a 1.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		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827640" y="4293000"/>
            <a:ext cx="7272360" cy="15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ASOCIACIÓN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Una clase puede asociarse consigo misma creando una asociación reflexiva. Estas asociaciones unen entre sí instancias de una misma clase.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En la siguiente figura se muestran dos asociaciones reflexivas, un alumno (delegado) es delegado de muchos alumnos y un empleado (jefe) es jefe de muchos empleados.</a:t>
            </a:r>
            <a:endParaRPr/>
          </a:p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			</a:t>
            </a:r>
            <a:endParaRPr/>
          </a:p>
        </p:txBody>
      </p:sp>
      <p:pic>
        <p:nvPicPr>
          <p:cNvPr id="182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181880" y="5085360"/>
            <a:ext cx="6779520" cy="13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8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DIAGRAMAS EN UML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Line 3"/>
          <p:cNvSpPr/>
          <p:nvPr/>
        </p:nvSpPr>
        <p:spPr>
          <a:xfrm flipV="1">
            <a:off x="4723920" y="2759400"/>
            <a:ext cx="1920240" cy="1115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5" name="Line 4"/>
          <p:cNvSpPr/>
          <p:nvPr/>
        </p:nvSpPr>
        <p:spPr>
          <a:xfrm>
            <a:off x="4851360" y="4050720"/>
            <a:ext cx="17928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6" name="Line 5"/>
          <p:cNvSpPr/>
          <p:nvPr/>
        </p:nvSpPr>
        <p:spPr>
          <a:xfrm>
            <a:off x="2373120" y="3011400"/>
            <a:ext cx="1918800" cy="86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7" name="Line 6"/>
          <p:cNvSpPr/>
          <p:nvPr/>
        </p:nvSpPr>
        <p:spPr>
          <a:xfrm flipV="1">
            <a:off x="3087720" y="4495680"/>
            <a:ext cx="1014120" cy="506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8" name="Line 7"/>
          <p:cNvSpPr/>
          <p:nvPr/>
        </p:nvSpPr>
        <p:spPr>
          <a:xfrm>
            <a:off x="3808080" y="2614680"/>
            <a:ext cx="466920" cy="1127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9" name="Line 8"/>
          <p:cNvSpPr/>
          <p:nvPr/>
        </p:nvSpPr>
        <p:spPr>
          <a:xfrm>
            <a:off x="2371680" y="4050720"/>
            <a:ext cx="17928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" name="Line 9"/>
          <p:cNvSpPr/>
          <p:nvPr/>
        </p:nvSpPr>
        <p:spPr>
          <a:xfrm flipH="1">
            <a:off x="4592520" y="2589120"/>
            <a:ext cx="467280" cy="1127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1" name="Line 10"/>
          <p:cNvSpPr/>
          <p:nvPr/>
        </p:nvSpPr>
        <p:spPr>
          <a:xfrm flipH="1" flipV="1">
            <a:off x="4672440" y="4050720"/>
            <a:ext cx="1418040" cy="825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2" name="CustomShape 11"/>
          <p:cNvSpPr/>
          <p:nvPr/>
        </p:nvSpPr>
        <p:spPr>
          <a:xfrm>
            <a:off x="3575880" y="503496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</p:sp>
      <p:sp>
        <p:nvSpPr>
          <p:cNvPr id="93" name="CustomShape 12"/>
          <p:cNvSpPr/>
          <p:nvPr/>
        </p:nvSpPr>
        <p:spPr>
          <a:xfrm>
            <a:off x="2886480" y="207108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Use Case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3013920" y="2197800"/>
            <a:ext cx="128340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Use Case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3139560" y="232452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 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Casos de Uso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960840" y="354240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Scenario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>
            <a:off x="1087920" y="366912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Scenario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98" name="CustomShape 17"/>
          <p:cNvSpPr/>
          <p:nvPr/>
        </p:nvSpPr>
        <p:spPr>
          <a:xfrm>
            <a:off x="1215360" y="379728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Colaboración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6390000" y="354240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6517080" y="366912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6644520" y="379584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Componentes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5399640" y="470700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500" b="1">
                <a:solidFill>
                  <a:srgbClr val="000000"/>
                </a:solidFill>
                <a:latin typeface="Arial Narrow"/>
              </a:rPr>
              <a:t>Component</a:t>
            </a:r>
            <a:endParaRPr/>
          </a:p>
          <a:p>
            <a:pPr>
              <a:lnSpc>
                <a:spcPct val="90000"/>
              </a:lnSpc>
            </a:pPr>
            <a:r>
              <a:rPr lang="es-ES" sz="15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5527080" y="4833720"/>
            <a:ext cx="128340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500" b="1">
                <a:solidFill>
                  <a:srgbClr val="000000"/>
                </a:solidFill>
                <a:latin typeface="Arial Narrow"/>
              </a:rPr>
              <a:t>Component</a:t>
            </a:r>
            <a:endParaRPr/>
          </a:p>
          <a:p>
            <a:pPr>
              <a:lnSpc>
                <a:spcPct val="90000"/>
              </a:lnSpc>
            </a:pPr>
            <a:r>
              <a:rPr lang="es-ES" sz="15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4" name="CustomShape 23"/>
          <p:cNvSpPr/>
          <p:nvPr/>
        </p:nvSpPr>
        <p:spPr>
          <a:xfrm>
            <a:off x="5652720" y="496044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Distribución</a:t>
            </a:r>
            <a:endParaRPr/>
          </a:p>
        </p:txBody>
      </p:sp>
      <p:sp>
        <p:nvSpPr>
          <p:cNvPr id="105" name="CustomShape 24"/>
          <p:cNvSpPr/>
          <p:nvPr/>
        </p:nvSpPr>
        <p:spPr>
          <a:xfrm>
            <a:off x="6390000" y="220644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6" name="CustomShape 25"/>
          <p:cNvSpPr/>
          <p:nvPr/>
        </p:nvSpPr>
        <p:spPr>
          <a:xfrm>
            <a:off x="6517080" y="233316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7" name="CustomShape 26"/>
          <p:cNvSpPr/>
          <p:nvPr/>
        </p:nvSpPr>
        <p:spPr>
          <a:xfrm>
            <a:off x="6644520" y="245988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 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Objetos</a:t>
            </a:r>
            <a:endParaRPr/>
          </a:p>
        </p:txBody>
      </p:sp>
      <p:sp>
        <p:nvSpPr>
          <p:cNvPr id="108" name="CustomShape 27"/>
          <p:cNvSpPr/>
          <p:nvPr/>
        </p:nvSpPr>
        <p:spPr>
          <a:xfrm>
            <a:off x="1548000" y="474768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Scenario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09" name="CustomShape 28"/>
          <p:cNvSpPr/>
          <p:nvPr/>
        </p:nvSpPr>
        <p:spPr>
          <a:xfrm>
            <a:off x="1675440" y="487440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Scenario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10" name="CustomShape 29"/>
          <p:cNvSpPr/>
          <p:nvPr/>
        </p:nvSpPr>
        <p:spPr>
          <a:xfrm>
            <a:off x="1802520" y="500256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Estados</a:t>
            </a:r>
            <a:endParaRPr/>
          </a:p>
        </p:txBody>
      </p:sp>
      <p:sp>
        <p:nvSpPr>
          <p:cNvPr id="111" name="CustomShape 30"/>
          <p:cNvSpPr/>
          <p:nvPr/>
        </p:nvSpPr>
        <p:spPr>
          <a:xfrm>
            <a:off x="1279440" y="236700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Use Case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12" name="CustomShape 31"/>
          <p:cNvSpPr/>
          <p:nvPr/>
        </p:nvSpPr>
        <p:spPr>
          <a:xfrm>
            <a:off x="1406880" y="2493720"/>
            <a:ext cx="128340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Use Case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13" name="CustomShape 32"/>
          <p:cNvSpPr/>
          <p:nvPr/>
        </p:nvSpPr>
        <p:spPr>
          <a:xfrm>
            <a:off x="1532520" y="262044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76680" tIns="38160" rIns="76680" bIns="3816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Secuencia</a:t>
            </a:r>
            <a:endParaRPr/>
          </a:p>
        </p:txBody>
      </p:sp>
      <p:sp>
        <p:nvSpPr>
          <p:cNvPr id="114" name="CustomShape 33"/>
          <p:cNvSpPr/>
          <p:nvPr/>
        </p:nvSpPr>
        <p:spPr>
          <a:xfrm>
            <a:off x="4633200" y="175428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15" name="CustomShape 34"/>
          <p:cNvSpPr/>
          <p:nvPr/>
        </p:nvSpPr>
        <p:spPr>
          <a:xfrm>
            <a:off x="4760640" y="1881000"/>
            <a:ext cx="1284840" cy="80496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State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Diagrams</a:t>
            </a:r>
            <a:endParaRPr/>
          </a:p>
        </p:txBody>
      </p:sp>
      <p:sp>
        <p:nvSpPr>
          <p:cNvPr id="116" name="CustomShape 35"/>
          <p:cNvSpPr/>
          <p:nvPr/>
        </p:nvSpPr>
        <p:spPr>
          <a:xfrm>
            <a:off x="4887720" y="200772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Clases</a:t>
            </a:r>
            <a:endParaRPr/>
          </a:p>
        </p:txBody>
      </p:sp>
      <p:sp>
        <p:nvSpPr>
          <p:cNvPr id="117" name="Line 36"/>
          <p:cNvSpPr/>
          <p:nvPr/>
        </p:nvSpPr>
        <p:spPr>
          <a:xfrm>
            <a:off x="4448520" y="4602600"/>
            <a:ext cx="1440" cy="399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8" name="CustomShape 37"/>
          <p:cNvSpPr/>
          <p:nvPr/>
        </p:nvSpPr>
        <p:spPr>
          <a:xfrm>
            <a:off x="3710160" y="517032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</p:sp>
      <p:sp>
        <p:nvSpPr>
          <p:cNvPr id="119" name="CustomShape 38"/>
          <p:cNvSpPr/>
          <p:nvPr/>
        </p:nvSpPr>
        <p:spPr>
          <a:xfrm>
            <a:off x="3844440" y="5305320"/>
            <a:ext cx="1284840" cy="806400"/>
          </a:xfrm>
          <a:prstGeom prst="rect">
            <a:avLst/>
          </a:prstGeom>
          <a:solidFill>
            <a:srgbClr val="C1CEFF"/>
          </a:solidFill>
          <a:ln w="9360">
            <a:solidFill>
              <a:srgbClr val="EEECE1"/>
            </a:solidFill>
            <a:miter/>
          </a:ln>
        </p:spPr>
        <p:txBody>
          <a:bodyPr wrap="none" lIns="86040" tIns="43200" rIns="86040" bIns="43200" anchor="ctr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Diagramas de</a:t>
            </a:r>
            <a:endParaRPr/>
          </a:p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Actividad</a:t>
            </a:r>
            <a:endParaRPr/>
          </a:p>
        </p:txBody>
      </p:sp>
      <p:sp>
        <p:nvSpPr>
          <p:cNvPr id="120" name="CustomShape 39"/>
          <p:cNvSpPr/>
          <p:nvPr/>
        </p:nvSpPr>
        <p:spPr>
          <a:xfrm>
            <a:off x="3855600" y="3459600"/>
            <a:ext cx="1128240" cy="1059840"/>
          </a:xfrm>
          <a:prstGeom prst="can">
            <a:avLst>
              <a:gd name="adj" fmla="val 39255"/>
            </a:avLst>
          </a:prstGeom>
          <a:solidFill>
            <a:srgbClr val="800080"/>
          </a:solidFill>
          <a:ln w="9360">
            <a:solidFill>
              <a:srgbClr val="000000"/>
            </a:solidFill>
            <a:round/>
          </a:ln>
        </p:spPr>
      </p:sp>
      <p:sp>
        <p:nvSpPr>
          <p:cNvPr id="121" name="CustomShape 40"/>
          <p:cNvSpPr/>
          <p:nvPr/>
        </p:nvSpPr>
        <p:spPr>
          <a:xfrm>
            <a:off x="3926880" y="3570840"/>
            <a:ext cx="1128240" cy="1059840"/>
          </a:xfrm>
          <a:prstGeom prst="can">
            <a:avLst>
              <a:gd name="adj" fmla="val 39255"/>
            </a:avLst>
          </a:prstGeom>
          <a:solidFill>
            <a:srgbClr val="800080"/>
          </a:solidFill>
          <a:ln w="9360">
            <a:solidFill>
              <a:srgbClr val="000000"/>
            </a:solidFill>
            <a:round/>
          </a:ln>
        </p:spPr>
      </p:sp>
      <p:sp>
        <p:nvSpPr>
          <p:cNvPr id="122" name="CustomShape 41"/>
          <p:cNvSpPr/>
          <p:nvPr/>
        </p:nvSpPr>
        <p:spPr>
          <a:xfrm>
            <a:off x="3994200" y="3705840"/>
            <a:ext cx="1128240" cy="1059840"/>
          </a:xfrm>
          <a:prstGeom prst="can">
            <a:avLst>
              <a:gd name="adj" fmla="val 39255"/>
            </a:avLst>
          </a:prstGeom>
          <a:solidFill>
            <a:srgbClr val="800080"/>
          </a:solidFill>
          <a:ln w="9360">
            <a:solidFill>
              <a:srgbClr val="000000"/>
            </a:solidFill>
            <a:round/>
          </a:ln>
        </p:spPr>
      </p:sp>
      <p:sp>
        <p:nvSpPr>
          <p:cNvPr id="123" name="CustomShape 42"/>
          <p:cNvSpPr/>
          <p:nvPr/>
        </p:nvSpPr>
        <p:spPr>
          <a:xfrm>
            <a:off x="4277520" y="4231080"/>
            <a:ext cx="645480" cy="39708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wrap="none" lIns="108000" tIns="54000" rIns="108000" bIns="54000"/>
          <a:lstStyle/>
          <a:p>
            <a:pPr>
              <a:lnSpc>
                <a:spcPct val="90000"/>
              </a:lnSpc>
            </a:pPr>
            <a:r>
              <a:rPr lang="es-ES" sz="1900" b="1">
                <a:solidFill>
                  <a:srgbClr val="000000"/>
                </a:solidFill>
                <a:latin typeface="Arial Narrow"/>
              </a:rPr>
              <a:t>UML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CLASE ASOCIACIÓN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Una asociación entre dos clases puede llevar información necesaria para esa asociación, a esto se le llama clase asociación.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Al igual que el resto de las clases, éstas pueden estar dotadas de atributos y operaciones y estar vinculadas a otras clases a través de asociaciones.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86" name="Picture 6"/>
          <p:cNvPicPr/>
          <p:nvPr/>
        </p:nvPicPr>
        <p:blipFill>
          <a:blip r:embed="rId3"/>
          <a:srcRect t="-11853" b="-9869"/>
          <a:stretch>
            <a:fillRect/>
          </a:stretch>
        </p:blipFill>
        <p:spPr>
          <a:xfrm>
            <a:off x="3636000" y="3573000"/>
            <a:ext cx="5256360" cy="30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COMPOSICIÓN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Un objeto puede estar compuesto por otros objetos, en estos casos nos encontramos ante una asociación entre objetos llamada </a:t>
            </a:r>
            <a:r>
              <a:rPr lang="es-ES" sz="3200" b="1" i="1">
                <a:solidFill>
                  <a:srgbClr val="000000"/>
                </a:solidFill>
                <a:latin typeface="Calibri"/>
              </a:rPr>
              <a:t>Asociación de Composición. 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Ésta asocia un objeto complejo con los objetos que lo constituyen, es decir, sus componentes.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Existen dos formas de composición, fuerte o débil. La fuerte se la conoce como </a:t>
            </a:r>
            <a:r>
              <a:rPr lang="es-ES" sz="3200" b="1" i="1">
                <a:solidFill>
                  <a:srgbClr val="000000"/>
                </a:solidFill>
                <a:latin typeface="Calibri"/>
              </a:rPr>
              <a:t>composición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y la débil se la conoce como agregación.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COMPOSICIÓN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la composición fuerte los componentes constituyen una parte del objeto compuesto, y éstos no pueden ser compartidos por varios objetos compuestos.  La supresión del objeto compuesto comporta la supresión de los componentes.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 representa por una línea con un rombo relleno:</a:t>
            </a:r>
            <a:endParaRPr/>
          </a:p>
        </p:txBody>
      </p:sp>
      <p:pic>
        <p:nvPicPr>
          <p:cNvPr id="193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573640" y="5373360"/>
            <a:ext cx="1965600" cy="2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COMPOSICIÓN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la siguiente figura se muestra la asociación de composición entre un ordenador y sus partes. Se considera que el ordenador se compone de una placa base, una o varias memorias, un teclado y uno o varios discos.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7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53" y="1600200"/>
            <a:ext cx="5424480" cy="11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COMPOSICIÓN</a:t>
            </a:r>
            <a:endParaRPr/>
          </a:p>
        </p:txBody>
      </p:sp>
      <p:pic>
        <p:nvPicPr>
          <p:cNvPr id="200" name="4 Marcador de contenido"/>
          <p:cNvPicPr/>
          <p:nvPr/>
        </p:nvPicPr>
        <p:blipFill>
          <a:blip r:embed="rId3"/>
          <a:stretch>
            <a:fillRect/>
          </a:stretch>
        </p:blipFill>
        <p:spPr>
          <a:xfrm>
            <a:off x="1226160" y="2061000"/>
            <a:ext cx="669132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AGREGACIÓN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agregación es la composición débil, en este caso los componentes pueden ser compartidos por varios compuestos y la destrucción del compuesto no implica la destrucción de los componentes.  La agregación se da con mayor frecuencia que la composición.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 representa por un línea con un rombo vacío:</a:t>
            </a:r>
            <a:endParaRPr/>
          </a:p>
        </p:txBody>
      </p:sp>
      <p:pic>
        <p:nvPicPr>
          <p:cNvPr id="204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640" y="5373360"/>
            <a:ext cx="2828160" cy="4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AGREGACIÓN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la siguiente figura se muestra la asociación de agregación entre una clase </a:t>
            </a:r>
            <a:r>
              <a:rPr lang="es-ES" sz="3200" i="1">
                <a:solidFill>
                  <a:srgbClr val="000000"/>
                </a:solidFill>
                <a:latin typeface="Calibri"/>
              </a:rPr>
              <a:t>Equipo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, y la clase </a:t>
            </a:r>
            <a:r>
              <a:rPr lang="es-ES" sz="3200" i="1">
                <a:solidFill>
                  <a:srgbClr val="000000"/>
                </a:solidFill>
                <a:latin typeface="Calibri"/>
              </a:rPr>
              <a:t>Jugador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. Un equipo está compuesto por jugadores, sin embargo, el jugador puede jugar también en otros equipos. Si desaparece el equipo, el jugador no desaparece.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859760" y="5085360"/>
            <a:ext cx="5424480" cy="11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10" name="TextShape 1"/>
          <p:cNvSpPr txBox="1"/>
          <p:nvPr/>
        </p:nvSpPr>
        <p:spPr>
          <a:xfrm>
            <a:off x="457200" y="8366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216216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Las clases con atributos y operaciones comunes se pueden organizar de forma jerárquica, mediante la herencia.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generalización define una relación entre una clase más generalizada, y una o más versiones refinadas de ella.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13" name="TextShape 1"/>
          <p:cNvSpPr txBox="1"/>
          <p:nvPr/>
        </p:nvSpPr>
        <p:spPr>
          <a:xfrm>
            <a:off x="457200" y="745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2071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generalización indica que una clase (clase secundaria o subclase) hereda los atributos y métodos de otra (clase principal o superclase). La superclase generaliza a sus subclases, y las subclases especializan a la superclase.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Nombres usados: clase padre - clase hija. Otros nombres: superclase - subclase, clase base - clase derivada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16" name="TextShape 1"/>
          <p:cNvSpPr txBox="1"/>
          <p:nvPr/>
        </p:nvSpPr>
        <p:spPr>
          <a:xfrm>
            <a:off x="457200" y="673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Especialización.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99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Para representar esta asociación se utiliza una flecha: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40" y="3027600"/>
            <a:ext cx="6170400" cy="3785400"/>
          </a:xfrm>
          <a:prstGeom prst="rect">
            <a:avLst/>
          </a:prstGeom>
          <a:ln>
            <a:noFill/>
          </a:ln>
        </p:spPr>
      </p:pic>
      <p:pic>
        <p:nvPicPr>
          <p:cNvPr id="219" name="3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1763640" y="2709000"/>
            <a:ext cx="1583640" cy="29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3200">
                <a:solidFill>
                  <a:srgbClr val="000000"/>
                </a:solidFill>
                <a:latin typeface="Tahoma"/>
              </a:rPr>
              <a:t>Es el diagrama principal para el análisis y diseño del sistema.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3200">
                <a:solidFill>
                  <a:srgbClr val="000000"/>
                </a:solidFill>
                <a:latin typeface="Tahoma"/>
              </a:rPr>
              <a:t>Es un tipo de diagrama estático que describe la estructura de un sistema mostrando sus clases y las asociaciones entre ellas.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3200">
                <a:solidFill>
                  <a:srgbClr val="000000"/>
                </a:solidFill>
                <a:latin typeface="Tahoma"/>
              </a:rPr>
              <a:t>Sirve para visualizar las relaciones entre las clases que componen el sistema.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21" name="TextShape 1"/>
          <p:cNvSpPr txBox="1"/>
          <p:nvPr/>
        </p:nvSpPr>
        <p:spPr>
          <a:xfrm>
            <a:off x="457200" y="702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pic>
        <p:nvPicPr>
          <p:cNvPr id="22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39640" y="1989000"/>
            <a:ext cx="8136720" cy="47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24" name="TextShape 1"/>
          <p:cNvSpPr txBox="1"/>
          <p:nvPr/>
        </p:nvSpPr>
        <p:spPr>
          <a:xfrm>
            <a:off x="457200" y="673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999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UML ofrece cuatro especificaciones sobre la herencia entre una superclase y sus subclases: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Total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{complete}: significa que el conjunto de las subclases está completo y cubre la superclase.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Parcial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{incomplete}: significa que el conjunto de subclases está incompleto y no cubre la superclase.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Disjunta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{disjoint}: significa que las subclases no tienen ninguna instancia en común.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-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No disjunta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{overlapping}: significa que las subclases pueden tener una o varias instancias en común.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27" name="TextShape 1"/>
          <p:cNvSpPr txBox="1"/>
          <p:nvPr/>
        </p:nvSpPr>
        <p:spPr>
          <a:xfrm>
            <a:off x="457200" y="673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999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2400" i="1">
                <a:solidFill>
                  <a:srgbClr val="000000"/>
                </a:solidFill>
                <a:latin typeface="Calibri"/>
              </a:rPr>
              <a:t>La figura ilustra una relación de herencia entre la superclase Équido y dos subclases: los caballos y los burros. Estas dos subclases no cubren la clase de los équidos (existen otras subclases, como las cebras). Además, también están las mulas, que derivan de un cruce y son a la vez caballos y burros. Por ese motivo, la figura presenta las especificaciones {incomplete} y {overlapping}.	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i="1">
                <a:solidFill>
                  <a:srgbClr val="000000"/>
                </a:solidFill>
                <a:latin typeface="Calibri"/>
              </a:rPr>
              <a:t>			</a:t>
            </a:r>
            <a:endParaRPr/>
          </a:p>
        </p:txBody>
      </p:sp>
      <p:pic>
        <p:nvPicPr>
          <p:cNvPr id="229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290760" y="4581000"/>
            <a:ext cx="2562120" cy="183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457200" y="745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Generalización y Especialización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207144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i="1">
                <a:solidFill>
                  <a:srgbClr val="000000"/>
                </a:solidFill>
                <a:latin typeface="Calibri"/>
              </a:rPr>
              <a:t>La figura muestra otra relación de herencia entre la superclase Caballo y dos subclases: CaballoMacho y CaballoHembra. Estas dos subclases cubren la clase de los caballos. No existe ningún caballo que sea a la vez macho y hembra. Por ello, la figura presenta las especificaciones {complete} y {disjoint}.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			</a:t>
            </a:r>
            <a:endParaRPr/>
          </a:p>
        </p:txBody>
      </p:sp>
      <p:pic>
        <p:nvPicPr>
          <p:cNvPr id="233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079440" y="4383000"/>
            <a:ext cx="2984400" cy="214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457200" y="529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POLIMORFISMO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85544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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El término polimorfismo se refiere a que una característica de una clase puede tomar varias formas en las subclases.</a:t>
            </a:r>
            <a:endParaRPr/>
          </a:p>
          <a:p>
            <a:pPr algn="just">
              <a:lnSpc>
                <a:spcPct val="20000"/>
              </a:lnSpc>
            </a:pPr>
            <a:endParaRPr/>
          </a:p>
          <a:p>
            <a:pPr algn="just">
              <a:lnSpc>
                <a:spcPct val="90000"/>
              </a:lnSpc>
              <a:buFont typeface="Wingdings" charset="2"/>
              <a:buChar char="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El polimorfismo representa en nuestro caso la posibilidad de desencadenar operaciones distintas en respuesta a un mismo mensaje.</a:t>
            </a:r>
            <a:endParaRPr/>
          </a:p>
          <a:p>
            <a:pPr algn="just">
              <a:lnSpc>
                <a:spcPct val="20000"/>
              </a:lnSpc>
            </a:pPr>
            <a:endParaRPr/>
          </a:p>
          <a:p>
            <a:pPr algn="just">
              <a:lnSpc>
                <a:spcPct val="90000"/>
              </a:lnSpc>
              <a:buFont typeface="Wingdings" charset="2"/>
              <a:buChar char="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Cada subclase hereda las operaciones pero tiene la posibilidad de modificar localmente el comportamiento de estas operaciones.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1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457200" y="457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POLIMORFISMO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783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Ejemplo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: todo animal duerme, pero cada clase lo hace de forma distinta.</a:t>
            </a:r>
            <a:endParaRPr/>
          </a:p>
        </p:txBody>
      </p:sp>
      <p:pic>
        <p:nvPicPr>
          <p:cNvPr id="24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97080" y="3095640"/>
            <a:ext cx="5017680" cy="314136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6703200" y="3720240"/>
            <a:ext cx="1040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>
                <a:solidFill>
                  <a:srgbClr val="000000"/>
                </a:solidFill>
                <a:latin typeface="Calibri"/>
              </a:rPr>
              <a:t>dormir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 flipH="1" flipV="1">
            <a:off x="5004000" y="3576240"/>
            <a:ext cx="1800000" cy="3283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243" name="CustomShape 5"/>
          <p:cNvSpPr/>
          <p:nvPr/>
        </p:nvSpPr>
        <p:spPr>
          <a:xfrm flipH="1">
            <a:off x="6083280" y="4089600"/>
            <a:ext cx="1007640" cy="9986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244" name="CustomShape 6"/>
          <p:cNvSpPr/>
          <p:nvPr/>
        </p:nvSpPr>
        <p:spPr>
          <a:xfrm>
            <a:off x="6019920" y="3350880"/>
            <a:ext cx="301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6648120" y="4718880"/>
            <a:ext cx="312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247" name="TextShape 1"/>
          <p:cNvSpPr txBox="1"/>
          <p:nvPr/>
        </p:nvSpPr>
        <p:spPr>
          <a:xfrm>
            <a:off x="457200" y="5576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clases: POLIMORFISMO</a:t>
            </a:r>
            <a:endParaRPr/>
          </a:p>
        </p:txBody>
      </p:sp>
      <p:pic>
        <p:nvPicPr>
          <p:cNvPr id="248" name="5 Marcador de contenido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40" y="1700640"/>
            <a:ext cx="6912360" cy="44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dirty="0">
                <a:solidFill>
                  <a:srgbClr val="000000"/>
                </a:solidFill>
                <a:latin typeface="Calibri"/>
              </a:rPr>
              <a:t>Un diagrama de clases está compuesto por: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rgbClr val="000000"/>
                </a:solidFill>
                <a:latin typeface="Calibri"/>
              </a:rPr>
              <a:t>	a) Clases: atributos, métodos y visibilidad.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ES" sz="3200" dirty="0">
                <a:solidFill>
                  <a:srgbClr val="000000"/>
                </a:solidFill>
                <a:latin typeface="Calibri"/>
              </a:rPr>
              <a:t>	b) Relaciones: asociación, herencia, 	agregación/composición, generalización/es	</a:t>
            </a:r>
            <a:r>
              <a:rPr lang="es-ES" sz="3200" dirty="0" err="1">
                <a:solidFill>
                  <a:srgbClr val="000000"/>
                </a:solidFill>
                <a:latin typeface="Calibri"/>
              </a:rPr>
              <a:t>pecialización</a:t>
            </a:r>
            <a:r>
              <a:rPr lang="es-ES" sz="32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3200" dirty="0">
                <a:solidFill>
                  <a:srgbClr val="000000"/>
                </a:solidFill>
                <a:latin typeface="Calibri"/>
              </a:rPr>
              <a:t>Cada objeto pertenece a una clase.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ES" sz="3200" dirty="0">
                <a:solidFill>
                  <a:srgbClr val="000000"/>
                </a:solidFill>
                <a:latin typeface="Calibri"/>
              </a:rPr>
              <a:t>Los objetos se crean por instanciación de las clases.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CLASES: Notación gráfica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UML, una clase se representa por un rectángulo que posee tres divisiones: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Nombre de la clase.			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Atributos de la clase.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Métodos(operaciones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de la clase)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000" y="3717000"/>
            <a:ext cx="2348280" cy="246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En la representación de una clase los atributos y métodos pueden omitirse. Por defecto la visibilidad de los atributos debe ser </a:t>
            </a:r>
            <a:r>
              <a:rPr lang="es-ES" sz="3200" i="1">
                <a:solidFill>
                  <a:srgbClr val="000000"/>
                </a:solidFill>
                <a:latin typeface="Calibri"/>
              </a:rPr>
              <a:t>private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y la de los métodos </a:t>
            </a:r>
            <a:r>
              <a:rPr lang="es-ES" sz="3200" i="1">
                <a:solidFill>
                  <a:srgbClr val="000000"/>
                </a:solidFill>
                <a:latin typeface="Calibri"/>
              </a:rPr>
              <a:t>public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17640" y="3861000"/>
            <a:ext cx="5233680" cy="251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 u="sng">
                <a:solidFill>
                  <a:srgbClr val="000000"/>
                </a:solidFill>
                <a:latin typeface="Calibri"/>
              </a:rPr>
              <a:t>CLASES: Encapsulación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encapsulación es el proceso de ocultar los atributos y métodos de un objeto a otros objetos.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La encapsulación presenta dos ventajas básicas: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arenR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 protegen los datos de accesos indebidos.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arenR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Favorece la modularidad y el mantenimiento.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Los niveles de encapsulación son: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(-) Privado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: es el más fuerte. Esta parte es totalmente invisible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(#)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Los atributos/operaciones </a:t>
            </a:r>
            <a:r>
              <a:rPr lang="es-ES" sz="2400" b="1">
                <a:solidFill>
                  <a:srgbClr val="000000"/>
                </a:solidFill>
                <a:latin typeface="Calibri"/>
              </a:rPr>
              <a:t>protegidos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están visibles para las clases derivadas de la original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(+)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Los atributos/operaciones </a:t>
            </a:r>
            <a:r>
              <a:rPr lang="es-ES" sz="2400" b="1">
                <a:solidFill>
                  <a:srgbClr val="000000"/>
                </a:solidFill>
                <a:latin typeface="Calibri"/>
              </a:rPr>
              <a:t>públicos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son visibles a otras clases (cuando se trata de atributos se está transgrediendo el principio de encapsulación)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9143640" cy="2426040"/>
          </a:xfrm>
          <a:prstGeom prst="rect">
            <a:avLst/>
          </a:prstGeom>
          <a:ln>
            <a:noFill/>
          </a:ln>
        </p:spPr>
      </p:pic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Diagrama de clases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ATRIBUTOS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Un atributo representa alguna propiedad de la clase que se encuentra en todas las instancias de la clase. Ejemplo de atributos son: Nombre, Salario, Código, Teléfono, etc. 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Al crear los atributos se indicará el tipo de dato y también su visibilidad con el entorno: público, protegido o privado.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1697</Words>
  <Application>Microsoft Macintosh PowerPoint</Application>
  <PresentationFormat>Presentación en pantalla (4:3)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StarSymbol</vt:lpstr>
      <vt:lpstr>Tahoma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Manuel Perez</cp:lastModifiedBy>
  <cp:revision>2</cp:revision>
  <dcterms:modified xsi:type="dcterms:W3CDTF">2022-12-12T12:07:53Z</dcterms:modified>
</cp:coreProperties>
</file>