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84" autoAdjust="0"/>
  </p:normalViewPr>
  <p:slideViewPr>
    <p:cSldViewPr>
      <p:cViewPr varScale="1">
        <p:scale>
          <a:sx n="48" d="100"/>
          <a:sy n="48" d="100"/>
        </p:scale>
        <p:origin x="-114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5DC7E617-76AD-4699-9C11-CB01EF0AA28C}" type="datetimeFigureOut">
              <a:rPr lang="es-ES" smtClean="0"/>
              <a:t>01/12/2015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94B5F3DB-C7C4-4CE8-93C9-407898BB6FF4}" type="slidenum">
              <a:rPr lang="es-ES" smtClean="0"/>
              <a:t>‹Nº›</a:t>
            </a:fld>
            <a:endParaRPr lang="es-ES"/>
          </a:p>
        </p:txBody>
      </p:sp>
    </p:spTree>
    <p:extLst>
      <p:ext uri="{BB962C8B-B14F-4D97-AF65-F5344CB8AC3E}">
        <p14:creationId xmlns:p14="http://schemas.microsoft.com/office/powerpoint/2010/main" val="3245096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5DC7E617-76AD-4699-9C11-CB01EF0AA28C}" type="datetimeFigureOut">
              <a:rPr lang="es-ES" smtClean="0"/>
              <a:t>01/12/2015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94B5F3DB-C7C4-4CE8-93C9-407898BB6FF4}" type="slidenum">
              <a:rPr lang="es-ES" smtClean="0"/>
              <a:t>‹Nº›</a:t>
            </a:fld>
            <a:endParaRPr lang="es-ES"/>
          </a:p>
        </p:txBody>
      </p:sp>
    </p:spTree>
    <p:extLst>
      <p:ext uri="{BB962C8B-B14F-4D97-AF65-F5344CB8AC3E}">
        <p14:creationId xmlns:p14="http://schemas.microsoft.com/office/powerpoint/2010/main" val="33718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5DC7E617-76AD-4699-9C11-CB01EF0AA28C}" type="datetimeFigureOut">
              <a:rPr lang="es-ES" smtClean="0"/>
              <a:t>01/12/2015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94B5F3DB-C7C4-4CE8-93C9-407898BB6FF4}" type="slidenum">
              <a:rPr lang="es-ES" smtClean="0"/>
              <a:t>‹Nº›</a:t>
            </a:fld>
            <a:endParaRPr lang="es-ES"/>
          </a:p>
        </p:txBody>
      </p:sp>
    </p:spTree>
    <p:extLst>
      <p:ext uri="{BB962C8B-B14F-4D97-AF65-F5344CB8AC3E}">
        <p14:creationId xmlns:p14="http://schemas.microsoft.com/office/powerpoint/2010/main" val="475262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5DC7E617-76AD-4699-9C11-CB01EF0AA28C}" type="datetimeFigureOut">
              <a:rPr lang="es-ES" smtClean="0"/>
              <a:t>01/12/2015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94B5F3DB-C7C4-4CE8-93C9-407898BB6FF4}" type="slidenum">
              <a:rPr lang="es-ES" smtClean="0"/>
              <a:t>‹Nº›</a:t>
            </a:fld>
            <a:endParaRPr lang="es-ES"/>
          </a:p>
        </p:txBody>
      </p:sp>
    </p:spTree>
    <p:extLst>
      <p:ext uri="{BB962C8B-B14F-4D97-AF65-F5344CB8AC3E}">
        <p14:creationId xmlns:p14="http://schemas.microsoft.com/office/powerpoint/2010/main" val="2960969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5DC7E617-76AD-4699-9C11-CB01EF0AA28C}" type="datetimeFigureOut">
              <a:rPr lang="es-ES" smtClean="0"/>
              <a:t>01/12/2015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94B5F3DB-C7C4-4CE8-93C9-407898BB6FF4}" type="slidenum">
              <a:rPr lang="es-ES" smtClean="0"/>
              <a:t>‹Nº›</a:t>
            </a:fld>
            <a:endParaRPr lang="es-ES"/>
          </a:p>
        </p:txBody>
      </p:sp>
    </p:spTree>
    <p:extLst>
      <p:ext uri="{BB962C8B-B14F-4D97-AF65-F5344CB8AC3E}">
        <p14:creationId xmlns:p14="http://schemas.microsoft.com/office/powerpoint/2010/main" val="124823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5DC7E617-76AD-4699-9C11-CB01EF0AA28C}" type="datetimeFigureOut">
              <a:rPr lang="es-ES" smtClean="0"/>
              <a:t>01/12/2015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94B5F3DB-C7C4-4CE8-93C9-407898BB6FF4}" type="slidenum">
              <a:rPr lang="es-ES" smtClean="0"/>
              <a:t>‹Nº›</a:t>
            </a:fld>
            <a:endParaRPr lang="es-ES"/>
          </a:p>
        </p:txBody>
      </p:sp>
    </p:spTree>
    <p:extLst>
      <p:ext uri="{BB962C8B-B14F-4D97-AF65-F5344CB8AC3E}">
        <p14:creationId xmlns:p14="http://schemas.microsoft.com/office/powerpoint/2010/main" val="3900837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5DC7E617-76AD-4699-9C11-CB01EF0AA28C}" type="datetimeFigureOut">
              <a:rPr lang="es-ES" smtClean="0"/>
              <a:t>01/12/2015</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94B5F3DB-C7C4-4CE8-93C9-407898BB6FF4}" type="slidenum">
              <a:rPr lang="es-ES" smtClean="0"/>
              <a:t>‹Nº›</a:t>
            </a:fld>
            <a:endParaRPr lang="es-ES"/>
          </a:p>
        </p:txBody>
      </p:sp>
    </p:spTree>
    <p:extLst>
      <p:ext uri="{BB962C8B-B14F-4D97-AF65-F5344CB8AC3E}">
        <p14:creationId xmlns:p14="http://schemas.microsoft.com/office/powerpoint/2010/main" val="874378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5DC7E617-76AD-4699-9C11-CB01EF0AA28C}" type="datetimeFigureOut">
              <a:rPr lang="es-ES" smtClean="0"/>
              <a:t>01/12/2015</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94B5F3DB-C7C4-4CE8-93C9-407898BB6FF4}" type="slidenum">
              <a:rPr lang="es-ES" smtClean="0"/>
              <a:t>‹Nº›</a:t>
            </a:fld>
            <a:endParaRPr lang="es-ES"/>
          </a:p>
        </p:txBody>
      </p:sp>
    </p:spTree>
    <p:extLst>
      <p:ext uri="{BB962C8B-B14F-4D97-AF65-F5344CB8AC3E}">
        <p14:creationId xmlns:p14="http://schemas.microsoft.com/office/powerpoint/2010/main" val="2124774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DC7E617-76AD-4699-9C11-CB01EF0AA28C}" type="datetimeFigureOut">
              <a:rPr lang="es-ES" smtClean="0"/>
              <a:t>01/12/2015</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94B5F3DB-C7C4-4CE8-93C9-407898BB6FF4}" type="slidenum">
              <a:rPr lang="es-ES" smtClean="0"/>
              <a:t>‹Nº›</a:t>
            </a:fld>
            <a:endParaRPr lang="es-ES"/>
          </a:p>
        </p:txBody>
      </p:sp>
    </p:spTree>
    <p:extLst>
      <p:ext uri="{BB962C8B-B14F-4D97-AF65-F5344CB8AC3E}">
        <p14:creationId xmlns:p14="http://schemas.microsoft.com/office/powerpoint/2010/main" val="3690437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5DC7E617-76AD-4699-9C11-CB01EF0AA28C}" type="datetimeFigureOut">
              <a:rPr lang="es-ES" smtClean="0"/>
              <a:t>01/12/2015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94B5F3DB-C7C4-4CE8-93C9-407898BB6FF4}" type="slidenum">
              <a:rPr lang="es-ES" smtClean="0"/>
              <a:t>‹Nº›</a:t>
            </a:fld>
            <a:endParaRPr lang="es-ES"/>
          </a:p>
        </p:txBody>
      </p:sp>
    </p:spTree>
    <p:extLst>
      <p:ext uri="{BB962C8B-B14F-4D97-AF65-F5344CB8AC3E}">
        <p14:creationId xmlns:p14="http://schemas.microsoft.com/office/powerpoint/2010/main" val="2680526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5DC7E617-76AD-4699-9C11-CB01EF0AA28C}" type="datetimeFigureOut">
              <a:rPr lang="es-ES" smtClean="0"/>
              <a:t>01/12/2015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94B5F3DB-C7C4-4CE8-93C9-407898BB6FF4}" type="slidenum">
              <a:rPr lang="es-ES" smtClean="0"/>
              <a:t>‹Nº›</a:t>
            </a:fld>
            <a:endParaRPr lang="es-ES"/>
          </a:p>
        </p:txBody>
      </p:sp>
    </p:spTree>
    <p:extLst>
      <p:ext uri="{BB962C8B-B14F-4D97-AF65-F5344CB8AC3E}">
        <p14:creationId xmlns:p14="http://schemas.microsoft.com/office/powerpoint/2010/main" val="1792281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b="69000"/>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C7E617-76AD-4699-9C11-CB01EF0AA28C}" type="datetimeFigureOut">
              <a:rPr lang="es-ES" smtClean="0"/>
              <a:t>01/12/2015</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B5F3DB-C7C4-4CE8-93C9-407898BB6FF4}" type="slidenum">
              <a:rPr lang="es-ES" smtClean="0"/>
              <a:t>‹Nº›</a:t>
            </a:fld>
            <a:endParaRPr lang="es-ES"/>
          </a:p>
        </p:txBody>
      </p:sp>
    </p:spTree>
    <p:extLst>
      <p:ext uri="{BB962C8B-B14F-4D97-AF65-F5344CB8AC3E}">
        <p14:creationId xmlns:p14="http://schemas.microsoft.com/office/powerpoint/2010/main" val="1546159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27 Título"/>
          <p:cNvSpPr>
            <a:spLocks noGrp="1"/>
          </p:cNvSpPr>
          <p:nvPr>
            <p:ph type="title"/>
          </p:nvPr>
        </p:nvSpPr>
        <p:spPr/>
        <p:txBody>
          <a:bodyPr/>
          <a:lstStyle/>
          <a:p>
            <a:r>
              <a:rPr lang="es-ES" dirty="0" smtClean="0"/>
              <a:t>DIAGRAMAS EN UML</a:t>
            </a:r>
            <a:endParaRPr lang="es-ES" dirty="0"/>
          </a:p>
        </p:txBody>
      </p:sp>
      <p:sp>
        <p:nvSpPr>
          <p:cNvPr id="29" name="28 Marcador de contenido"/>
          <p:cNvSpPr>
            <a:spLocks noGrp="1"/>
          </p:cNvSpPr>
          <p:nvPr>
            <p:ph idx="1"/>
          </p:nvPr>
        </p:nvSpPr>
        <p:spPr>
          <a:xfrm>
            <a:off x="457200" y="1600200"/>
            <a:ext cx="8229600" cy="4795838"/>
          </a:xfrm>
        </p:spPr>
        <p:txBody>
          <a:bodyPr/>
          <a:lstStyle/>
          <a:p>
            <a:pPr marL="0" indent="0">
              <a:buNone/>
            </a:pPr>
            <a:endParaRPr lang="es-ES" dirty="0" smtClean="0"/>
          </a:p>
          <a:p>
            <a:pPr marL="0" indent="0">
              <a:buNone/>
            </a:pPr>
            <a:endParaRPr lang="es-ES" dirty="0"/>
          </a:p>
          <a:p>
            <a:pPr marL="0" indent="0">
              <a:buNone/>
            </a:pPr>
            <a:endParaRPr lang="es-ES" dirty="0" smtClean="0"/>
          </a:p>
          <a:p>
            <a:pPr marL="0" indent="0">
              <a:buNone/>
            </a:pPr>
            <a:endParaRPr lang="es-ES" dirty="0"/>
          </a:p>
          <a:p>
            <a:pPr marL="0" indent="0">
              <a:buNone/>
            </a:pPr>
            <a:endParaRPr lang="es-ES" dirty="0" smtClean="0"/>
          </a:p>
          <a:p>
            <a:pPr marL="0" indent="0">
              <a:buNone/>
            </a:pPr>
            <a:endParaRPr lang="es-ES" dirty="0"/>
          </a:p>
          <a:p>
            <a:pPr marL="0" indent="0">
              <a:buNone/>
            </a:pPr>
            <a:endParaRPr lang="es-ES" dirty="0" smtClean="0"/>
          </a:p>
          <a:p>
            <a:pPr marL="0" indent="0">
              <a:buNone/>
            </a:pPr>
            <a:endParaRPr lang="es-ES" dirty="0"/>
          </a:p>
          <a:p>
            <a:pPr marL="0" indent="0">
              <a:buNone/>
            </a:pPr>
            <a:endParaRPr lang="es-ES" dirty="0" smtClean="0"/>
          </a:p>
          <a:p>
            <a:pPr marL="0" indent="0">
              <a:buNone/>
            </a:pPr>
            <a:endParaRPr lang="es-ES" dirty="0"/>
          </a:p>
          <a:p>
            <a:pPr marL="0" indent="0">
              <a:buNone/>
            </a:pPr>
            <a:endParaRPr lang="es-ES" dirty="0"/>
          </a:p>
        </p:txBody>
      </p:sp>
      <p:grpSp>
        <p:nvGrpSpPr>
          <p:cNvPr id="30" name="Group 45"/>
          <p:cNvGrpSpPr>
            <a:grpSpLocks/>
          </p:cNvGrpSpPr>
          <p:nvPr/>
        </p:nvGrpSpPr>
        <p:grpSpPr bwMode="auto">
          <a:xfrm>
            <a:off x="960663" y="1754421"/>
            <a:ext cx="6969125" cy="4357688"/>
            <a:chOff x="375" y="918"/>
            <a:chExt cx="4983" cy="3095"/>
          </a:xfrm>
        </p:grpSpPr>
        <p:sp>
          <p:nvSpPr>
            <p:cNvPr id="31" name="Line 3"/>
            <p:cNvSpPr>
              <a:spLocks noChangeShapeType="1"/>
            </p:cNvSpPr>
            <p:nvPr/>
          </p:nvSpPr>
          <p:spPr bwMode="auto">
            <a:xfrm flipV="1">
              <a:off x="3066" y="1632"/>
              <a:ext cx="1373" cy="792"/>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s-ES"/>
            </a:p>
          </p:txBody>
        </p:sp>
        <p:sp>
          <p:nvSpPr>
            <p:cNvPr id="32" name="Line 4"/>
            <p:cNvSpPr>
              <a:spLocks noChangeShapeType="1"/>
            </p:cNvSpPr>
            <p:nvPr/>
          </p:nvSpPr>
          <p:spPr bwMode="auto">
            <a:xfrm>
              <a:off x="3157" y="2549"/>
              <a:ext cx="1282" cy="1"/>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s-ES"/>
            </a:p>
          </p:txBody>
        </p:sp>
        <p:sp>
          <p:nvSpPr>
            <p:cNvPr id="33" name="Line 5"/>
            <p:cNvSpPr>
              <a:spLocks noChangeShapeType="1"/>
            </p:cNvSpPr>
            <p:nvPr/>
          </p:nvSpPr>
          <p:spPr bwMode="auto">
            <a:xfrm>
              <a:off x="1385" y="1811"/>
              <a:ext cx="1372" cy="613"/>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s-ES"/>
            </a:p>
          </p:txBody>
        </p:sp>
        <p:sp>
          <p:nvSpPr>
            <p:cNvPr id="34" name="Line 6"/>
            <p:cNvSpPr>
              <a:spLocks noChangeShapeType="1"/>
            </p:cNvSpPr>
            <p:nvPr/>
          </p:nvSpPr>
          <p:spPr bwMode="auto">
            <a:xfrm flipV="1">
              <a:off x="1896" y="2865"/>
              <a:ext cx="725" cy="360"/>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s-ES"/>
            </a:p>
          </p:txBody>
        </p:sp>
        <p:sp>
          <p:nvSpPr>
            <p:cNvPr id="35" name="Line 7"/>
            <p:cNvSpPr>
              <a:spLocks noChangeShapeType="1"/>
            </p:cNvSpPr>
            <p:nvPr/>
          </p:nvSpPr>
          <p:spPr bwMode="auto">
            <a:xfrm>
              <a:off x="2411" y="1529"/>
              <a:ext cx="334" cy="801"/>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s-ES"/>
            </a:p>
          </p:txBody>
        </p:sp>
        <p:sp>
          <p:nvSpPr>
            <p:cNvPr id="36" name="Line 8"/>
            <p:cNvSpPr>
              <a:spLocks noChangeShapeType="1"/>
            </p:cNvSpPr>
            <p:nvPr/>
          </p:nvSpPr>
          <p:spPr bwMode="auto">
            <a:xfrm>
              <a:off x="1384" y="2549"/>
              <a:ext cx="1282" cy="1"/>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s-ES"/>
            </a:p>
          </p:txBody>
        </p:sp>
        <p:sp>
          <p:nvSpPr>
            <p:cNvPr id="37" name="Line 9"/>
            <p:cNvSpPr>
              <a:spLocks noChangeShapeType="1"/>
            </p:cNvSpPr>
            <p:nvPr/>
          </p:nvSpPr>
          <p:spPr bwMode="auto">
            <a:xfrm flipH="1">
              <a:off x="2972" y="1511"/>
              <a:ext cx="334" cy="801"/>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s-ES"/>
            </a:p>
          </p:txBody>
        </p:sp>
        <p:sp>
          <p:nvSpPr>
            <p:cNvPr id="38" name="Line 10"/>
            <p:cNvSpPr>
              <a:spLocks noChangeShapeType="1"/>
            </p:cNvSpPr>
            <p:nvPr/>
          </p:nvSpPr>
          <p:spPr bwMode="auto">
            <a:xfrm flipH="1" flipV="1">
              <a:off x="3029" y="2549"/>
              <a:ext cx="1014" cy="586"/>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s-ES"/>
            </a:p>
          </p:txBody>
        </p:sp>
        <p:sp>
          <p:nvSpPr>
            <p:cNvPr id="39" name="Rectangle 11"/>
            <p:cNvSpPr>
              <a:spLocks noChangeArrowheads="1"/>
            </p:cNvSpPr>
            <p:nvPr/>
          </p:nvSpPr>
          <p:spPr bwMode="auto">
            <a:xfrm>
              <a:off x="2245" y="3248"/>
              <a:ext cx="919" cy="573"/>
            </a:xfrm>
            <a:prstGeom prst="rect">
              <a:avLst/>
            </a:prstGeom>
            <a:solidFill>
              <a:srgbClr val="C1CEFF"/>
            </a:solidFill>
            <a:ln w="9525">
              <a:solidFill>
                <a:schemeClr val="bg2"/>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86173" tIns="43087" rIns="86173" bIns="43087" anchor="ctr"/>
            <a:lstStyle/>
            <a:p>
              <a:pPr marL="384175" indent="-384175" defTabSz="903288">
                <a:lnSpc>
                  <a:spcPct val="90000"/>
                </a:lnSpc>
                <a:buClr>
                  <a:srgbClr val="F6BF69"/>
                </a:buClr>
                <a:buFont typeface="Monotype Sorts" charset="2"/>
                <a:buNone/>
              </a:pPr>
              <a:endParaRPr lang="es-ES_tradnl" sz="1900" b="1" i="0">
                <a:effectLst>
                  <a:outerShdw blurRad="38100" dist="38100" dir="2700000" algn="tl">
                    <a:srgbClr val="FFFFFF"/>
                  </a:outerShdw>
                </a:effectLst>
                <a:latin typeface="Arial Narrow" pitchFamily="34" charset="0"/>
              </a:endParaRPr>
            </a:p>
          </p:txBody>
        </p:sp>
        <p:sp>
          <p:nvSpPr>
            <p:cNvPr id="40" name="Rectangle 12"/>
            <p:cNvSpPr>
              <a:spLocks noChangeArrowheads="1"/>
            </p:cNvSpPr>
            <p:nvPr/>
          </p:nvSpPr>
          <p:spPr bwMode="auto">
            <a:xfrm>
              <a:off x="1752" y="1143"/>
              <a:ext cx="919" cy="573"/>
            </a:xfrm>
            <a:prstGeom prst="rect">
              <a:avLst/>
            </a:prstGeom>
            <a:solidFill>
              <a:srgbClr val="C1CEFF"/>
            </a:solidFill>
            <a:ln w="9525">
              <a:solidFill>
                <a:schemeClr val="bg2"/>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76531" tIns="38266" rIns="76531" bIns="38266" anchor="ctr"/>
            <a:lstStyle/>
            <a:p>
              <a:pPr marL="384175" indent="-384175" defTabSz="903288">
                <a:lnSpc>
                  <a:spcPct val="90000"/>
                </a:lnSpc>
                <a:buClr>
                  <a:srgbClr val="F6BF69"/>
                </a:buClr>
                <a:buFont typeface="Monotype Sorts" charset="2"/>
                <a:buNone/>
              </a:pPr>
              <a:r>
                <a:rPr lang="en-US" sz="1900" b="1" i="0">
                  <a:latin typeface="Arial Narrow" pitchFamily="34" charset="0"/>
                </a:rPr>
                <a:t>Use Case</a:t>
              </a:r>
            </a:p>
            <a:p>
              <a:pPr marL="384175" indent="-384175" defTabSz="903288">
                <a:lnSpc>
                  <a:spcPct val="90000"/>
                </a:lnSpc>
                <a:buClr>
                  <a:srgbClr val="F6BF69"/>
                </a:buClr>
                <a:buFont typeface="Monotype Sorts" charset="2"/>
                <a:buNone/>
              </a:pPr>
              <a:r>
                <a:rPr lang="en-US" sz="1900" b="1" i="0">
                  <a:latin typeface="Arial Narrow" pitchFamily="34" charset="0"/>
                </a:rPr>
                <a:t>Diagrams</a:t>
              </a:r>
              <a:endParaRPr lang="en-US" sz="1900" b="1" i="0">
                <a:effectLst>
                  <a:outerShdw blurRad="38100" dist="38100" dir="2700000" algn="tl">
                    <a:srgbClr val="FFFFFF"/>
                  </a:outerShdw>
                </a:effectLst>
                <a:latin typeface="Arial Narrow" pitchFamily="34" charset="0"/>
              </a:endParaRPr>
            </a:p>
          </p:txBody>
        </p:sp>
        <p:sp>
          <p:nvSpPr>
            <p:cNvPr id="41" name="Rectangle 13"/>
            <p:cNvSpPr>
              <a:spLocks noChangeArrowheads="1"/>
            </p:cNvSpPr>
            <p:nvPr/>
          </p:nvSpPr>
          <p:spPr bwMode="auto">
            <a:xfrm>
              <a:off x="1843" y="1233"/>
              <a:ext cx="918" cy="573"/>
            </a:xfrm>
            <a:prstGeom prst="rect">
              <a:avLst/>
            </a:prstGeom>
            <a:solidFill>
              <a:srgbClr val="C1CEFF"/>
            </a:solidFill>
            <a:ln w="9525">
              <a:solidFill>
                <a:schemeClr val="bg2"/>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76531" tIns="38266" rIns="76531" bIns="38266" anchor="ctr"/>
            <a:lstStyle/>
            <a:p>
              <a:pPr marL="384175" indent="-384175" defTabSz="903288">
                <a:lnSpc>
                  <a:spcPct val="90000"/>
                </a:lnSpc>
                <a:buClr>
                  <a:srgbClr val="F6BF69"/>
                </a:buClr>
                <a:buFont typeface="Monotype Sorts" charset="2"/>
                <a:buNone/>
              </a:pPr>
              <a:r>
                <a:rPr lang="en-US" sz="1900" b="1" i="0">
                  <a:latin typeface="Arial Narrow" pitchFamily="34" charset="0"/>
                </a:rPr>
                <a:t>Use Case</a:t>
              </a:r>
            </a:p>
            <a:p>
              <a:pPr marL="384175" indent="-384175" defTabSz="903288">
                <a:lnSpc>
                  <a:spcPct val="90000"/>
                </a:lnSpc>
                <a:buClr>
                  <a:srgbClr val="F6BF69"/>
                </a:buClr>
                <a:buFont typeface="Monotype Sorts" charset="2"/>
                <a:buNone/>
              </a:pPr>
              <a:r>
                <a:rPr lang="en-US" sz="1900" b="1" i="0">
                  <a:latin typeface="Arial Narrow" pitchFamily="34" charset="0"/>
                </a:rPr>
                <a:t>Diagrams</a:t>
              </a:r>
              <a:endParaRPr lang="en-US" sz="1900" b="1" i="0">
                <a:effectLst>
                  <a:outerShdw blurRad="38100" dist="38100" dir="2700000" algn="tl">
                    <a:srgbClr val="FFFFFF"/>
                  </a:outerShdw>
                </a:effectLst>
                <a:latin typeface="Arial Narrow" pitchFamily="34" charset="0"/>
              </a:endParaRPr>
            </a:p>
          </p:txBody>
        </p:sp>
        <p:sp>
          <p:nvSpPr>
            <p:cNvPr id="42" name="Rectangle 14"/>
            <p:cNvSpPr>
              <a:spLocks noChangeArrowheads="1"/>
            </p:cNvSpPr>
            <p:nvPr/>
          </p:nvSpPr>
          <p:spPr bwMode="auto">
            <a:xfrm>
              <a:off x="1933" y="1323"/>
              <a:ext cx="919" cy="573"/>
            </a:xfrm>
            <a:prstGeom prst="rect">
              <a:avLst/>
            </a:prstGeom>
            <a:solidFill>
              <a:srgbClr val="C1CEFF"/>
            </a:solidFill>
            <a:ln w="9525">
              <a:solidFill>
                <a:schemeClr val="bg2"/>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76531" tIns="38266" rIns="76531" bIns="38266" anchor="ctr"/>
            <a:lstStyle/>
            <a:p>
              <a:pPr marL="384175" indent="-384175" defTabSz="903288">
                <a:lnSpc>
                  <a:spcPct val="90000"/>
                </a:lnSpc>
                <a:buClr>
                  <a:srgbClr val="F6BF69"/>
                </a:buClr>
                <a:buFont typeface="Monotype Sorts" charset="2"/>
                <a:buNone/>
              </a:pPr>
              <a:r>
                <a:rPr lang="en-US" sz="1900" b="1" i="0">
                  <a:latin typeface="Arial Narrow" pitchFamily="34" charset="0"/>
                </a:rPr>
                <a:t>Diagramas de </a:t>
              </a:r>
            </a:p>
            <a:p>
              <a:pPr marL="384175" indent="-384175" defTabSz="903288">
                <a:lnSpc>
                  <a:spcPct val="90000"/>
                </a:lnSpc>
                <a:buClr>
                  <a:srgbClr val="F6BF69"/>
                </a:buClr>
                <a:buFont typeface="Monotype Sorts" charset="2"/>
                <a:buNone/>
              </a:pPr>
              <a:r>
                <a:rPr lang="en-US" sz="1900" b="1" i="0">
                  <a:latin typeface="Arial Narrow" pitchFamily="34" charset="0"/>
                </a:rPr>
                <a:t>Casos de Uso</a:t>
              </a:r>
              <a:endParaRPr lang="en-US" sz="1900" b="1" i="0">
                <a:effectLst>
                  <a:outerShdw blurRad="38100" dist="38100" dir="2700000" algn="tl">
                    <a:srgbClr val="FFFFFF"/>
                  </a:outerShdw>
                </a:effectLst>
                <a:latin typeface="Arial Narrow" pitchFamily="34" charset="0"/>
              </a:endParaRPr>
            </a:p>
          </p:txBody>
        </p:sp>
        <p:sp>
          <p:nvSpPr>
            <p:cNvPr id="43" name="Rectangle 15"/>
            <p:cNvSpPr>
              <a:spLocks noChangeArrowheads="1"/>
            </p:cNvSpPr>
            <p:nvPr/>
          </p:nvSpPr>
          <p:spPr bwMode="auto">
            <a:xfrm>
              <a:off x="375" y="2188"/>
              <a:ext cx="919" cy="573"/>
            </a:xfrm>
            <a:prstGeom prst="rect">
              <a:avLst/>
            </a:prstGeom>
            <a:solidFill>
              <a:srgbClr val="C1CEFF"/>
            </a:solidFill>
            <a:ln w="9525">
              <a:solidFill>
                <a:schemeClr val="bg2"/>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86173" tIns="43087" rIns="86173" bIns="43087" anchor="ctr"/>
            <a:lstStyle/>
            <a:p>
              <a:pPr marL="384175" indent="-384175" defTabSz="903288">
                <a:lnSpc>
                  <a:spcPct val="90000"/>
                </a:lnSpc>
                <a:buClr>
                  <a:srgbClr val="F6BF69"/>
                </a:buClr>
                <a:buFont typeface="Monotype Sorts" charset="2"/>
                <a:buNone/>
              </a:pPr>
              <a:r>
                <a:rPr lang="en-US" sz="1900" b="1" i="0">
                  <a:latin typeface="Arial Narrow" pitchFamily="34" charset="0"/>
                </a:rPr>
                <a:t>Scenario</a:t>
              </a:r>
            </a:p>
            <a:p>
              <a:pPr marL="384175" indent="-384175" defTabSz="903288">
                <a:lnSpc>
                  <a:spcPct val="90000"/>
                </a:lnSpc>
                <a:buClr>
                  <a:srgbClr val="F6BF69"/>
                </a:buClr>
                <a:buFont typeface="Monotype Sorts" charset="2"/>
                <a:buNone/>
              </a:pPr>
              <a:r>
                <a:rPr lang="en-US" sz="1900" b="1" i="0">
                  <a:latin typeface="Arial Narrow" pitchFamily="34" charset="0"/>
                </a:rPr>
                <a:t>Diagrams</a:t>
              </a:r>
              <a:endParaRPr lang="en-US" sz="1900" b="1" i="0">
                <a:effectLst>
                  <a:outerShdw blurRad="38100" dist="38100" dir="2700000" algn="tl">
                    <a:srgbClr val="FFFFFF"/>
                  </a:outerShdw>
                </a:effectLst>
                <a:latin typeface="Arial Narrow" pitchFamily="34" charset="0"/>
              </a:endParaRPr>
            </a:p>
          </p:txBody>
        </p:sp>
        <p:sp>
          <p:nvSpPr>
            <p:cNvPr id="44" name="Rectangle 16"/>
            <p:cNvSpPr>
              <a:spLocks noChangeArrowheads="1"/>
            </p:cNvSpPr>
            <p:nvPr/>
          </p:nvSpPr>
          <p:spPr bwMode="auto">
            <a:xfrm>
              <a:off x="466" y="2278"/>
              <a:ext cx="919" cy="573"/>
            </a:xfrm>
            <a:prstGeom prst="rect">
              <a:avLst/>
            </a:prstGeom>
            <a:solidFill>
              <a:srgbClr val="C1CEFF"/>
            </a:solidFill>
            <a:ln w="9525">
              <a:solidFill>
                <a:schemeClr val="bg2"/>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86173" tIns="43087" rIns="86173" bIns="43087" anchor="ctr"/>
            <a:lstStyle/>
            <a:p>
              <a:pPr marL="384175" indent="-384175" defTabSz="903288">
                <a:lnSpc>
                  <a:spcPct val="90000"/>
                </a:lnSpc>
                <a:buClr>
                  <a:srgbClr val="F6BF69"/>
                </a:buClr>
                <a:buFont typeface="Monotype Sorts" charset="2"/>
                <a:buNone/>
              </a:pPr>
              <a:r>
                <a:rPr lang="en-US" sz="1900" b="1" i="0">
                  <a:latin typeface="Arial Narrow" pitchFamily="34" charset="0"/>
                </a:rPr>
                <a:t>Scenario</a:t>
              </a:r>
            </a:p>
            <a:p>
              <a:pPr marL="384175" indent="-384175" defTabSz="903288">
                <a:lnSpc>
                  <a:spcPct val="90000"/>
                </a:lnSpc>
                <a:buClr>
                  <a:srgbClr val="F6BF69"/>
                </a:buClr>
                <a:buFont typeface="Monotype Sorts" charset="2"/>
                <a:buNone/>
              </a:pPr>
              <a:r>
                <a:rPr lang="en-US" sz="1900" b="1" i="0">
                  <a:latin typeface="Arial Narrow" pitchFamily="34" charset="0"/>
                </a:rPr>
                <a:t>Diagrams</a:t>
              </a:r>
              <a:endParaRPr lang="en-US" sz="1900" b="1" i="0">
                <a:effectLst>
                  <a:outerShdw blurRad="38100" dist="38100" dir="2700000" algn="tl">
                    <a:srgbClr val="FFFFFF"/>
                  </a:outerShdw>
                </a:effectLst>
                <a:latin typeface="Arial Narrow" pitchFamily="34" charset="0"/>
              </a:endParaRPr>
            </a:p>
          </p:txBody>
        </p:sp>
        <p:sp>
          <p:nvSpPr>
            <p:cNvPr id="45" name="Rectangle 17"/>
            <p:cNvSpPr>
              <a:spLocks noChangeArrowheads="1"/>
            </p:cNvSpPr>
            <p:nvPr/>
          </p:nvSpPr>
          <p:spPr bwMode="auto">
            <a:xfrm>
              <a:off x="557" y="2369"/>
              <a:ext cx="919" cy="572"/>
            </a:xfrm>
            <a:prstGeom prst="rect">
              <a:avLst/>
            </a:prstGeom>
            <a:solidFill>
              <a:srgbClr val="C1CEFF"/>
            </a:solidFill>
            <a:ln w="9525">
              <a:solidFill>
                <a:schemeClr val="bg2"/>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86173" tIns="43087" rIns="86173" bIns="43087" anchor="ctr"/>
            <a:lstStyle/>
            <a:p>
              <a:pPr marL="384175" indent="-384175" defTabSz="903288">
                <a:lnSpc>
                  <a:spcPct val="90000"/>
                </a:lnSpc>
                <a:buClr>
                  <a:srgbClr val="F6BF69"/>
                </a:buClr>
                <a:buFont typeface="Monotype Sorts" charset="2"/>
                <a:buNone/>
              </a:pPr>
              <a:r>
                <a:rPr lang="en-US" sz="1900" b="1" i="0">
                  <a:latin typeface="Arial Narrow" pitchFamily="34" charset="0"/>
                </a:rPr>
                <a:t>Diagramas de</a:t>
              </a:r>
            </a:p>
            <a:p>
              <a:pPr marL="384175" indent="-384175" defTabSz="903288">
                <a:lnSpc>
                  <a:spcPct val="90000"/>
                </a:lnSpc>
                <a:buClr>
                  <a:srgbClr val="F6BF69"/>
                </a:buClr>
                <a:buFont typeface="Monotype Sorts" charset="2"/>
                <a:buNone/>
              </a:pPr>
              <a:r>
                <a:rPr lang="en-US" sz="1900" b="1" i="0">
                  <a:latin typeface="Arial Narrow" pitchFamily="34" charset="0"/>
                </a:rPr>
                <a:t>Colaboración</a:t>
              </a:r>
              <a:endParaRPr lang="en-US" sz="1900" b="1" i="0">
                <a:effectLst>
                  <a:outerShdw blurRad="38100" dist="38100" dir="2700000" algn="tl">
                    <a:srgbClr val="FFFFFF"/>
                  </a:outerShdw>
                </a:effectLst>
                <a:latin typeface="Arial Narrow" pitchFamily="34" charset="0"/>
              </a:endParaRPr>
            </a:p>
          </p:txBody>
        </p:sp>
        <p:sp>
          <p:nvSpPr>
            <p:cNvPr id="46" name="Rectangle 18"/>
            <p:cNvSpPr>
              <a:spLocks noChangeArrowheads="1"/>
            </p:cNvSpPr>
            <p:nvPr/>
          </p:nvSpPr>
          <p:spPr bwMode="auto">
            <a:xfrm>
              <a:off x="4257" y="2188"/>
              <a:ext cx="919" cy="572"/>
            </a:xfrm>
            <a:prstGeom prst="rect">
              <a:avLst/>
            </a:prstGeom>
            <a:solidFill>
              <a:srgbClr val="C1CEFF"/>
            </a:solidFill>
            <a:ln w="9525">
              <a:solidFill>
                <a:schemeClr val="bg2"/>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86173" tIns="43087" rIns="86173" bIns="43087" anchor="ctr"/>
            <a:lstStyle/>
            <a:p>
              <a:pPr marL="384175" indent="-384175" defTabSz="903288">
                <a:lnSpc>
                  <a:spcPct val="90000"/>
                </a:lnSpc>
                <a:buClr>
                  <a:srgbClr val="F6BF69"/>
                </a:buClr>
                <a:buFont typeface="Monotype Sorts" charset="2"/>
                <a:buNone/>
              </a:pPr>
              <a:r>
                <a:rPr lang="en-US" sz="1900" b="1" i="0">
                  <a:latin typeface="Arial Narrow" pitchFamily="34" charset="0"/>
                </a:rPr>
                <a:t>State</a:t>
              </a:r>
            </a:p>
            <a:p>
              <a:pPr marL="384175" indent="-384175" defTabSz="903288">
                <a:lnSpc>
                  <a:spcPct val="90000"/>
                </a:lnSpc>
                <a:buClr>
                  <a:srgbClr val="F6BF69"/>
                </a:buClr>
                <a:buFont typeface="Monotype Sorts" charset="2"/>
                <a:buNone/>
              </a:pPr>
              <a:r>
                <a:rPr lang="en-US" sz="1900" b="1" i="0">
                  <a:latin typeface="Arial Narrow" pitchFamily="34" charset="0"/>
                </a:rPr>
                <a:t>Diagrams</a:t>
              </a:r>
              <a:endParaRPr lang="en-US" sz="1900" b="1" i="0">
                <a:effectLst>
                  <a:outerShdw blurRad="38100" dist="38100" dir="2700000" algn="tl">
                    <a:srgbClr val="FFFFFF"/>
                  </a:outerShdw>
                </a:effectLst>
                <a:latin typeface="Arial Narrow" pitchFamily="34" charset="0"/>
              </a:endParaRPr>
            </a:p>
          </p:txBody>
        </p:sp>
        <p:sp>
          <p:nvSpPr>
            <p:cNvPr id="47" name="Rectangle 19"/>
            <p:cNvSpPr>
              <a:spLocks noChangeArrowheads="1"/>
            </p:cNvSpPr>
            <p:nvPr/>
          </p:nvSpPr>
          <p:spPr bwMode="auto">
            <a:xfrm>
              <a:off x="4348" y="2278"/>
              <a:ext cx="919" cy="572"/>
            </a:xfrm>
            <a:prstGeom prst="rect">
              <a:avLst/>
            </a:prstGeom>
            <a:solidFill>
              <a:srgbClr val="C1CEFF"/>
            </a:solidFill>
            <a:ln w="9525">
              <a:solidFill>
                <a:schemeClr val="bg2"/>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86173" tIns="43087" rIns="86173" bIns="43087" anchor="ctr"/>
            <a:lstStyle/>
            <a:p>
              <a:pPr marL="384175" indent="-384175" defTabSz="903288">
                <a:lnSpc>
                  <a:spcPct val="90000"/>
                </a:lnSpc>
                <a:buClr>
                  <a:srgbClr val="F6BF69"/>
                </a:buClr>
                <a:buFont typeface="Monotype Sorts" charset="2"/>
                <a:buNone/>
              </a:pPr>
              <a:r>
                <a:rPr lang="en-US" sz="1900" b="1" i="0">
                  <a:latin typeface="Arial Narrow" pitchFamily="34" charset="0"/>
                </a:rPr>
                <a:t>State</a:t>
              </a:r>
            </a:p>
            <a:p>
              <a:pPr marL="384175" indent="-384175" defTabSz="903288">
                <a:lnSpc>
                  <a:spcPct val="90000"/>
                </a:lnSpc>
                <a:buClr>
                  <a:srgbClr val="F6BF69"/>
                </a:buClr>
                <a:buFont typeface="Monotype Sorts" charset="2"/>
                <a:buNone/>
              </a:pPr>
              <a:r>
                <a:rPr lang="en-US" sz="1900" b="1" i="0">
                  <a:latin typeface="Arial Narrow" pitchFamily="34" charset="0"/>
                </a:rPr>
                <a:t>Diagrams</a:t>
              </a:r>
              <a:endParaRPr lang="en-US" sz="1900" b="1" i="0">
                <a:effectLst>
                  <a:outerShdw blurRad="38100" dist="38100" dir="2700000" algn="tl">
                    <a:srgbClr val="FFFFFF"/>
                  </a:outerShdw>
                </a:effectLst>
                <a:latin typeface="Arial Narrow" pitchFamily="34" charset="0"/>
              </a:endParaRPr>
            </a:p>
          </p:txBody>
        </p:sp>
        <p:sp>
          <p:nvSpPr>
            <p:cNvPr id="48" name="Rectangle 20"/>
            <p:cNvSpPr>
              <a:spLocks noChangeArrowheads="1"/>
            </p:cNvSpPr>
            <p:nvPr/>
          </p:nvSpPr>
          <p:spPr bwMode="auto">
            <a:xfrm>
              <a:off x="4439" y="2368"/>
              <a:ext cx="919" cy="573"/>
            </a:xfrm>
            <a:prstGeom prst="rect">
              <a:avLst/>
            </a:prstGeom>
            <a:solidFill>
              <a:srgbClr val="C1CEFF"/>
            </a:solidFill>
            <a:ln w="9525">
              <a:solidFill>
                <a:schemeClr val="bg2"/>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86173" tIns="43087" rIns="86173" bIns="43087" anchor="ctr"/>
            <a:lstStyle/>
            <a:p>
              <a:pPr marL="384175" indent="-384175" defTabSz="903288">
                <a:lnSpc>
                  <a:spcPct val="90000"/>
                </a:lnSpc>
                <a:buClr>
                  <a:srgbClr val="F6BF69"/>
                </a:buClr>
                <a:buFont typeface="Monotype Sorts" charset="2"/>
                <a:buNone/>
              </a:pPr>
              <a:r>
                <a:rPr lang="en-US" sz="1900" b="1" i="0">
                  <a:latin typeface="Arial Narrow" pitchFamily="34" charset="0"/>
                </a:rPr>
                <a:t>Diagramas de</a:t>
              </a:r>
            </a:p>
            <a:p>
              <a:pPr marL="384175" indent="-384175" defTabSz="903288">
                <a:lnSpc>
                  <a:spcPct val="90000"/>
                </a:lnSpc>
                <a:buClr>
                  <a:srgbClr val="F6BF69"/>
                </a:buClr>
                <a:buFont typeface="Monotype Sorts" charset="2"/>
                <a:buNone/>
              </a:pPr>
              <a:r>
                <a:rPr lang="en-US" sz="1900" b="1" i="0">
                  <a:latin typeface="Arial Narrow" pitchFamily="34" charset="0"/>
                </a:rPr>
                <a:t>Componentes</a:t>
              </a:r>
            </a:p>
          </p:txBody>
        </p:sp>
        <p:sp>
          <p:nvSpPr>
            <p:cNvPr id="49" name="Rectangle 21"/>
            <p:cNvSpPr>
              <a:spLocks noChangeArrowheads="1"/>
            </p:cNvSpPr>
            <p:nvPr/>
          </p:nvSpPr>
          <p:spPr bwMode="auto">
            <a:xfrm>
              <a:off x="3549" y="3015"/>
              <a:ext cx="919" cy="572"/>
            </a:xfrm>
            <a:prstGeom prst="rect">
              <a:avLst/>
            </a:prstGeom>
            <a:solidFill>
              <a:srgbClr val="C1CEFF"/>
            </a:solidFill>
            <a:ln w="9525">
              <a:solidFill>
                <a:schemeClr val="bg2"/>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76531" tIns="38266" rIns="76531" bIns="38266" anchor="ctr"/>
            <a:lstStyle/>
            <a:p>
              <a:pPr marL="384175" indent="-384175" defTabSz="903288">
                <a:lnSpc>
                  <a:spcPct val="90000"/>
                </a:lnSpc>
                <a:buClr>
                  <a:srgbClr val="F6BF69"/>
                </a:buClr>
                <a:buFont typeface="Monotype Sorts" charset="2"/>
                <a:buNone/>
              </a:pPr>
              <a:r>
                <a:rPr lang="en-US" sz="1500" b="1" i="0">
                  <a:latin typeface="Arial Narrow" pitchFamily="34" charset="0"/>
                </a:rPr>
                <a:t>Component</a:t>
              </a:r>
            </a:p>
            <a:p>
              <a:pPr marL="384175" indent="-384175" defTabSz="903288">
                <a:lnSpc>
                  <a:spcPct val="90000"/>
                </a:lnSpc>
                <a:buClr>
                  <a:srgbClr val="F6BF69"/>
                </a:buClr>
                <a:buFont typeface="Monotype Sorts" charset="2"/>
                <a:buNone/>
              </a:pPr>
              <a:r>
                <a:rPr lang="en-US" sz="1500" b="1" i="0">
                  <a:latin typeface="Arial Narrow" pitchFamily="34" charset="0"/>
                </a:rPr>
                <a:t>Diagrams</a:t>
              </a:r>
              <a:endParaRPr lang="en-US" sz="2800" b="1" i="0">
                <a:effectLst>
                  <a:outerShdw blurRad="38100" dist="38100" dir="2700000" algn="tl">
                    <a:srgbClr val="FFFFFF"/>
                  </a:outerShdw>
                </a:effectLst>
                <a:latin typeface="Arial Narrow" pitchFamily="34" charset="0"/>
              </a:endParaRPr>
            </a:p>
          </p:txBody>
        </p:sp>
        <p:sp>
          <p:nvSpPr>
            <p:cNvPr id="50" name="Rectangle 22"/>
            <p:cNvSpPr>
              <a:spLocks noChangeArrowheads="1"/>
            </p:cNvSpPr>
            <p:nvPr/>
          </p:nvSpPr>
          <p:spPr bwMode="auto">
            <a:xfrm>
              <a:off x="3640" y="3105"/>
              <a:ext cx="918" cy="572"/>
            </a:xfrm>
            <a:prstGeom prst="rect">
              <a:avLst/>
            </a:prstGeom>
            <a:solidFill>
              <a:srgbClr val="C1CEFF"/>
            </a:solidFill>
            <a:ln w="9525">
              <a:solidFill>
                <a:schemeClr val="bg2"/>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76531" tIns="38266" rIns="76531" bIns="38266" anchor="ctr"/>
            <a:lstStyle/>
            <a:p>
              <a:pPr marL="384175" indent="-384175" defTabSz="903288">
                <a:lnSpc>
                  <a:spcPct val="90000"/>
                </a:lnSpc>
                <a:buClr>
                  <a:srgbClr val="F6BF69"/>
                </a:buClr>
                <a:buFont typeface="Monotype Sorts" charset="2"/>
                <a:buNone/>
              </a:pPr>
              <a:r>
                <a:rPr lang="en-US" sz="1500" b="1" i="0">
                  <a:latin typeface="Arial Narrow" pitchFamily="34" charset="0"/>
                </a:rPr>
                <a:t>Component</a:t>
              </a:r>
            </a:p>
            <a:p>
              <a:pPr marL="384175" indent="-384175" defTabSz="903288">
                <a:lnSpc>
                  <a:spcPct val="90000"/>
                </a:lnSpc>
                <a:buClr>
                  <a:srgbClr val="F6BF69"/>
                </a:buClr>
                <a:buFont typeface="Monotype Sorts" charset="2"/>
                <a:buNone/>
              </a:pPr>
              <a:r>
                <a:rPr lang="en-US" sz="1500" b="1" i="0">
                  <a:latin typeface="Arial Narrow" pitchFamily="34" charset="0"/>
                </a:rPr>
                <a:t>Diagrams</a:t>
              </a:r>
              <a:endParaRPr lang="en-US" sz="2800" b="1" i="0">
                <a:effectLst>
                  <a:outerShdw blurRad="38100" dist="38100" dir="2700000" algn="tl">
                    <a:srgbClr val="FFFFFF"/>
                  </a:outerShdw>
                </a:effectLst>
                <a:latin typeface="Arial Narrow" pitchFamily="34" charset="0"/>
              </a:endParaRPr>
            </a:p>
          </p:txBody>
        </p:sp>
        <p:sp>
          <p:nvSpPr>
            <p:cNvPr id="51" name="Rectangle 23"/>
            <p:cNvSpPr>
              <a:spLocks noChangeArrowheads="1"/>
            </p:cNvSpPr>
            <p:nvPr/>
          </p:nvSpPr>
          <p:spPr bwMode="auto">
            <a:xfrm>
              <a:off x="3730" y="3195"/>
              <a:ext cx="919" cy="572"/>
            </a:xfrm>
            <a:prstGeom prst="rect">
              <a:avLst/>
            </a:prstGeom>
            <a:solidFill>
              <a:srgbClr val="C1CEFF"/>
            </a:solidFill>
            <a:ln w="9525">
              <a:solidFill>
                <a:schemeClr val="bg2"/>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76531" tIns="38266" rIns="76531" bIns="38266" anchor="ctr"/>
            <a:lstStyle/>
            <a:p>
              <a:pPr marL="384175" indent="-384175" defTabSz="903288">
                <a:lnSpc>
                  <a:spcPct val="90000"/>
                </a:lnSpc>
                <a:buClr>
                  <a:srgbClr val="F6BF69"/>
                </a:buClr>
                <a:buFont typeface="Monotype Sorts" charset="2"/>
                <a:buNone/>
              </a:pPr>
              <a:r>
                <a:rPr lang="en-US" sz="1900" b="1" i="0">
                  <a:latin typeface="Arial Narrow" pitchFamily="34" charset="0"/>
                </a:rPr>
                <a:t>Diagramas de</a:t>
              </a:r>
            </a:p>
            <a:p>
              <a:pPr marL="384175" indent="-384175" defTabSz="903288">
                <a:lnSpc>
                  <a:spcPct val="90000"/>
                </a:lnSpc>
                <a:buClr>
                  <a:srgbClr val="F6BF69"/>
                </a:buClr>
                <a:buFont typeface="Monotype Sorts" charset="2"/>
                <a:buNone/>
              </a:pPr>
              <a:r>
                <a:rPr lang="en-US" sz="1900" b="1" i="0">
                  <a:latin typeface="Arial Narrow" pitchFamily="34" charset="0"/>
                </a:rPr>
                <a:t>Distribución</a:t>
              </a:r>
              <a:endParaRPr lang="en-US" sz="2800" b="1" i="0">
                <a:effectLst>
                  <a:outerShdw blurRad="38100" dist="38100" dir="2700000" algn="tl">
                    <a:srgbClr val="FFFFFF"/>
                  </a:outerShdw>
                </a:effectLst>
                <a:latin typeface="Arial Narrow" pitchFamily="34" charset="0"/>
              </a:endParaRPr>
            </a:p>
          </p:txBody>
        </p:sp>
        <p:sp>
          <p:nvSpPr>
            <p:cNvPr id="52" name="Rectangle 24"/>
            <p:cNvSpPr>
              <a:spLocks noChangeArrowheads="1"/>
            </p:cNvSpPr>
            <p:nvPr/>
          </p:nvSpPr>
          <p:spPr bwMode="auto">
            <a:xfrm>
              <a:off x="4257" y="1239"/>
              <a:ext cx="919" cy="572"/>
            </a:xfrm>
            <a:prstGeom prst="rect">
              <a:avLst/>
            </a:prstGeom>
            <a:solidFill>
              <a:srgbClr val="C1CEFF"/>
            </a:solidFill>
            <a:ln w="9525">
              <a:solidFill>
                <a:schemeClr val="bg2"/>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86173" tIns="43087" rIns="86173" bIns="43087" anchor="ctr"/>
            <a:lstStyle/>
            <a:p>
              <a:pPr marL="384175" indent="-384175" defTabSz="903288">
                <a:lnSpc>
                  <a:spcPct val="90000"/>
                </a:lnSpc>
                <a:buClr>
                  <a:srgbClr val="F6BF69"/>
                </a:buClr>
                <a:buFont typeface="Monotype Sorts" charset="2"/>
                <a:buNone/>
              </a:pPr>
              <a:r>
                <a:rPr lang="en-US" sz="1900" b="1" i="0">
                  <a:latin typeface="Arial Narrow" pitchFamily="34" charset="0"/>
                </a:rPr>
                <a:t>State</a:t>
              </a:r>
            </a:p>
            <a:p>
              <a:pPr marL="384175" indent="-384175" defTabSz="903288">
                <a:lnSpc>
                  <a:spcPct val="90000"/>
                </a:lnSpc>
                <a:buClr>
                  <a:srgbClr val="F6BF69"/>
                </a:buClr>
                <a:buFont typeface="Monotype Sorts" charset="2"/>
                <a:buNone/>
              </a:pPr>
              <a:r>
                <a:rPr lang="en-US" sz="1900" b="1" i="0">
                  <a:latin typeface="Arial Narrow" pitchFamily="34" charset="0"/>
                </a:rPr>
                <a:t>Diagrams</a:t>
              </a:r>
              <a:endParaRPr lang="en-US" sz="1900" b="1" i="0">
                <a:effectLst>
                  <a:outerShdw blurRad="38100" dist="38100" dir="2700000" algn="tl">
                    <a:srgbClr val="FFFFFF"/>
                  </a:outerShdw>
                </a:effectLst>
                <a:latin typeface="Arial Narrow" pitchFamily="34" charset="0"/>
              </a:endParaRPr>
            </a:p>
          </p:txBody>
        </p:sp>
        <p:sp>
          <p:nvSpPr>
            <p:cNvPr id="53" name="Rectangle 25"/>
            <p:cNvSpPr>
              <a:spLocks noChangeArrowheads="1"/>
            </p:cNvSpPr>
            <p:nvPr/>
          </p:nvSpPr>
          <p:spPr bwMode="auto">
            <a:xfrm>
              <a:off x="4348" y="1329"/>
              <a:ext cx="919" cy="572"/>
            </a:xfrm>
            <a:prstGeom prst="rect">
              <a:avLst/>
            </a:prstGeom>
            <a:solidFill>
              <a:srgbClr val="C1CEFF"/>
            </a:solidFill>
            <a:ln w="9525">
              <a:solidFill>
                <a:schemeClr val="bg2"/>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86173" tIns="43087" rIns="86173" bIns="43087" anchor="ctr"/>
            <a:lstStyle/>
            <a:p>
              <a:pPr marL="384175" indent="-384175" defTabSz="903288">
                <a:lnSpc>
                  <a:spcPct val="90000"/>
                </a:lnSpc>
                <a:buClr>
                  <a:srgbClr val="F6BF69"/>
                </a:buClr>
                <a:buFont typeface="Monotype Sorts" charset="2"/>
                <a:buNone/>
              </a:pPr>
              <a:r>
                <a:rPr lang="en-US" sz="1900" b="1" i="0">
                  <a:latin typeface="Arial Narrow" pitchFamily="34" charset="0"/>
                </a:rPr>
                <a:t>State</a:t>
              </a:r>
            </a:p>
            <a:p>
              <a:pPr marL="384175" indent="-384175" defTabSz="903288">
                <a:lnSpc>
                  <a:spcPct val="90000"/>
                </a:lnSpc>
                <a:buClr>
                  <a:srgbClr val="F6BF69"/>
                </a:buClr>
                <a:buFont typeface="Monotype Sorts" charset="2"/>
                <a:buNone/>
              </a:pPr>
              <a:r>
                <a:rPr lang="en-US" sz="1900" b="1" i="0">
                  <a:latin typeface="Arial Narrow" pitchFamily="34" charset="0"/>
                </a:rPr>
                <a:t>Diagrams</a:t>
              </a:r>
              <a:endParaRPr lang="en-US" sz="1900" b="1" i="0">
                <a:effectLst>
                  <a:outerShdw blurRad="38100" dist="38100" dir="2700000" algn="tl">
                    <a:srgbClr val="FFFFFF"/>
                  </a:outerShdw>
                </a:effectLst>
                <a:latin typeface="Arial Narrow" pitchFamily="34" charset="0"/>
              </a:endParaRPr>
            </a:p>
          </p:txBody>
        </p:sp>
        <p:sp>
          <p:nvSpPr>
            <p:cNvPr id="54" name="Rectangle 26"/>
            <p:cNvSpPr>
              <a:spLocks noChangeArrowheads="1"/>
            </p:cNvSpPr>
            <p:nvPr/>
          </p:nvSpPr>
          <p:spPr bwMode="auto">
            <a:xfrm>
              <a:off x="4439" y="1419"/>
              <a:ext cx="919" cy="573"/>
            </a:xfrm>
            <a:prstGeom prst="rect">
              <a:avLst/>
            </a:prstGeom>
            <a:solidFill>
              <a:srgbClr val="C1CEFF"/>
            </a:solidFill>
            <a:ln w="9525">
              <a:solidFill>
                <a:schemeClr val="bg2"/>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86173" tIns="43087" rIns="86173" bIns="43087" anchor="ctr"/>
            <a:lstStyle/>
            <a:p>
              <a:pPr marL="384175" indent="-384175" defTabSz="903288">
                <a:lnSpc>
                  <a:spcPct val="90000"/>
                </a:lnSpc>
                <a:buClr>
                  <a:srgbClr val="F6BF69"/>
                </a:buClr>
                <a:buFont typeface="Monotype Sorts" charset="2"/>
                <a:buNone/>
              </a:pPr>
              <a:r>
                <a:rPr lang="en-US" sz="1900" b="1" i="0">
                  <a:latin typeface="Arial Narrow" pitchFamily="34" charset="0"/>
                </a:rPr>
                <a:t>Diagramas de </a:t>
              </a:r>
            </a:p>
            <a:p>
              <a:pPr marL="384175" indent="-384175" defTabSz="903288">
                <a:lnSpc>
                  <a:spcPct val="90000"/>
                </a:lnSpc>
                <a:buClr>
                  <a:srgbClr val="F6BF69"/>
                </a:buClr>
                <a:buFont typeface="Monotype Sorts" charset="2"/>
                <a:buNone/>
              </a:pPr>
              <a:r>
                <a:rPr lang="en-US" sz="1900" b="1" i="0">
                  <a:latin typeface="Arial Narrow" pitchFamily="34" charset="0"/>
                </a:rPr>
                <a:t>Objetos</a:t>
              </a:r>
              <a:endParaRPr lang="en-US" sz="1900" b="1" i="0">
                <a:effectLst>
                  <a:outerShdw blurRad="38100" dist="38100" dir="2700000" algn="tl">
                    <a:srgbClr val="FFFFFF"/>
                  </a:outerShdw>
                </a:effectLst>
                <a:latin typeface="Arial Narrow" pitchFamily="34" charset="0"/>
              </a:endParaRPr>
            </a:p>
          </p:txBody>
        </p:sp>
        <p:sp>
          <p:nvSpPr>
            <p:cNvPr id="55" name="Rectangle 27"/>
            <p:cNvSpPr>
              <a:spLocks noChangeArrowheads="1"/>
            </p:cNvSpPr>
            <p:nvPr/>
          </p:nvSpPr>
          <p:spPr bwMode="auto">
            <a:xfrm>
              <a:off x="795" y="3044"/>
              <a:ext cx="919" cy="573"/>
            </a:xfrm>
            <a:prstGeom prst="rect">
              <a:avLst/>
            </a:prstGeom>
            <a:solidFill>
              <a:srgbClr val="C1CEFF"/>
            </a:solidFill>
            <a:ln w="9525">
              <a:solidFill>
                <a:schemeClr val="bg2"/>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86173" tIns="43087" rIns="86173" bIns="43087" anchor="ctr"/>
            <a:lstStyle/>
            <a:p>
              <a:pPr marL="384175" indent="-384175" defTabSz="903288">
                <a:lnSpc>
                  <a:spcPct val="90000"/>
                </a:lnSpc>
                <a:buClr>
                  <a:srgbClr val="F6BF69"/>
                </a:buClr>
                <a:buFont typeface="Monotype Sorts" charset="2"/>
                <a:buNone/>
              </a:pPr>
              <a:r>
                <a:rPr lang="en-US" sz="1900" b="1" i="0">
                  <a:latin typeface="Arial Narrow" pitchFamily="34" charset="0"/>
                </a:rPr>
                <a:t>Scenario</a:t>
              </a:r>
            </a:p>
            <a:p>
              <a:pPr marL="384175" indent="-384175" defTabSz="903288">
                <a:lnSpc>
                  <a:spcPct val="90000"/>
                </a:lnSpc>
                <a:buClr>
                  <a:srgbClr val="F6BF69"/>
                </a:buClr>
                <a:buFont typeface="Monotype Sorts" charset="2"/>
                <a:buNone/>
              </a:pPr>
              <a:r>
                <a:rPr lang="en-US" sz="1900" b="1" i="0">
                  <a:latin typeface="Arial Narrow" pitchFamily="34" charset="0"/>
                </a:rPr>
                <a:t>Diagrams</a:t>
              </a:r>
              <a:endParaRPr lang="en-US" sz="1900" b="1" i="0">
                <a:effectLst>
                  <a:outerShdw blurRad="38100" dist="38100" dir="2700000" algn="tl">
                    <a:srgbClr val="FFFFFF"/>
                  </a:outerShdw>
                </a:effectLst>
                <a:latin typeface="Arial Narrow" pitchFamily="34" charset="0"/>
              </a:endParaRPr>
            </a:p>
          </p:txBody>
        </p:sp>
        <p:sp>
          <p:nvSpPr>
            <p:cNvPr id="56" name="Rectangle 28"/>
            <p:cNvSpPr>
              <a:spLocks noChangeArrowheads="1"/>
            </p:cNvSpPr>
            <p:nvPr/>
          </p:nvSpPr>
          <p:spPr bwMode="auto">
            <a:xfrm>
              <a:off x="886" y="3134"/>
              <a:ext cx="919" cy="573"/>
            </a:xfrm>
            <a:prstGeom prst="rect">
              <a:avLst/>
            </a:prstGeom>
            <a:solidFill>
              <a:srgbClr val="C1CEFF"/>
            </a:solidFill>
            <a:ln w="9525">
              <a:solidFill>
                <a:schemeClr val="bg2"/>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86173" tIns="43087" rIns="86173" bIns="43087" anchor="ctr"/>
            <a:lstStyle/>
            <a:p>
              <a:pPr marL="384175" indent="-384175" defTabSz="903288">
                <a:lnSpc>
                  <a:spcPct val="90000"/>
                </a:lnSpc>
                <a:buClr>
                  <a:srgbClr val="F6BF69"/>
                </a:buClr>
                <a:buFont typeface="Monotype Sorts" charset="2"/>
                <a:buNone/>
              </a:pPr>
              <a:r>
                <a:rPr lang="en-US" sz="1900" b="1" i="0">
                  <a:latin typeface="Arial Narrow" pitchFamily="34" charset="0"/>
                </a:rPr>
                <a:t>Scenario</a:t>
              </a:r>
            </a:p>
            <a:p>
              <a:pPr marL="384175" indent="-384175" defTabSz="903288">
                <a:lnSpc>
                  <a:spcPct val="90000"/>
                </a:lnSpc>
                <a:buClr>
                  <a:srgbClr val="F6BF69"/>
                </a:buClr>
                <a:buFont typeface="Monotype Sorts" charset="2"/>
                <a:buNone/>
              </a:pPr>
              <a:r>
                <a:rPr lang="en-US" sz="1900" b="1" i="0">
                  <a:latin typeface="Arial Narrow" pitchFamily="34" charset="0"/>
                </a:rPr>
                <a:t>Diagrams</a:t>
              </a:r>
              <a:endParaRPr lang="en-US" sz="1900" b="1" i="0">
                <a:effectLst>
                  <a:outerShdw blurRad="38100" dist="38100" dir="2700000" algn="tl">
                    <a:srgbClr val="FFFFFF"/>
                  </a:outerShdw>
                </a:effectLst>
                <a:latin typeface="Arial Narrow" pitchFamily="34" charset="0"/>
              </a:endParaRPr>
            </a:p>
          </p:txBody>
        </p:sp>
        <p:sp>
          <p:nvSpPr>
            <p:cNvPr id="57" name="Rectangle 29"/>
            <p:cNvSpPr>
              <a:spLocks noChangeArrowheads="1"/>
            </p:cNvSpPr>
            <p:nvPr/>
          </p:nvSpPr>
          <p:spPr bwMode="auto">
            <a:xfrm>
              <a:off x="977" y="3225"/>
              <a:ext cx="919" cy="572"/>
            </a:xfrm>
            <a:prstGeom prst="rect">
              <a:avLst/>
            </a:prstGeom>
            <a:solidFill>
              <a:srgbClr val="C1CEFF"/>
            </a:solidFill>
            <a:ln w="9525">
              <a:solidFill>
                <a:schemeClr val="bg2"/>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86173" tIns="43087" rIns="86173" bIns="43087" anchor="ctr"/>
            <a:lstStyle/>
            <a:p>
              <a:pPr marL="384175" indent="-384175" defTabSz="903288">
                <a:lnSpc>
                  <a:spcPct val="90000"/>
                </a:lnSpc>
                <a:buClr>
                  <a:srgbClr val="F6BF69"/>
                </a:buClr>
                <a:buFont typeface="Monotype Sorts" charset="2"/>
                <a:buNone/>
              </a:pPr>
              <a:r>
                <a:rPr lang="en-US" sz="1900" b="1" i="0">
                  <a:latin typeface="Arial Narrow" pitchFamily="34" charset="0"/>
                </a:rPr>
                <a:t>Diagramas de</a:t>
              </a:r>
            </a:p>
            <a:p>
              <a:pPr marL="384175" indent="-384175" defTabSz="903288">
                <a:lnSpc>
                  <a:spcPct val="90000"/>
                </a:lnSpc>
                <a:buClr>
                  <a:srgbClr val="F6BF69"/>
                </a:buClr>
                <a:buFont typeface="Monotype Sorts" charset="2"/>
                <a:buNone/>
              </a:pPr>
              <a:r>
                <a:rPr lang="en-US" sz="1900" b="1" i="0">
                  <a:latin typeface="Arial Narrow" pitchFamily="34" charset="0"/>
                </a:rPr>
                <a:t>Estados</a:t>
              </a:r>
              <a:endParaRPr lang="en-US" sz="1900" b="1" i="0">
                <a:effectLst>
                  <a:outerShdw blurRad="38100" dist="38100" dir="2700000" algn="tl">
                    <a:srgbClr val="FFFFFF"/>
                  </a:outerShdw>
                </a:effectLst>
                <a:latin typeface="Arial Narrow" pitchFamily="34" charset="0"/>
              </a:endParaRPr>
            </a:p>
          </p:txBody>
        </p:sp>
        <p:sp>
          <p:nvSpPr>
            <p:cNvPr id="58" name="Rectangle 30"/>
            <p:cNvSpPr>
              <a:spLocks noChangeArrowheads="1"/>
            </p:cNvSpPr>
            <p:nvPr/>
          </p:nvSpPr>
          <p:spPr bwMode="auto">
            <a:xfrm>
              <a:off x="603" y="1353"/>
              <a:ext cx="919" cy="573"/>
            </a:xfrm>
            <a:prstGeom prst="rect">
              <a:avLst/>
            </a:prstGeom>
            <a:solidFill>
              <a:srgbClr val="C1CEFF"/>
            </a:solidFill>
            <a:ln w="9525">
              <a:solidFill>
                <a:schemeClr val="bg2"/>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76531" tIns="38266" rIns="76531" bIns="38266" anchor="ctr"/>
            <a:lstStyle/>
            <a:p>
              <a:pPr marL="384175" indent="-384175" defTabSz="903288">
                <a:lnSpc>
                  <a:spcPct val="90000"/>
                </a:lnSpc>
                <a:buClr>
                  <a:srgbClr val="F6BF69"/>
                </a:buClr>
                <a:buFont typeface="Monotype Sorts" charset="2"/>
                <a:buNone/>
              </a:pPr>
              <a:r>
                <a:rPr lang="en-US" sz="1900" b="1" i="0">
                  <a:latin typeface="Arial Narrow" pitchFamily="34" charset="0"/>
                </a:rPr>
                <a:t>Use Case</a:t>
              </a:r>
            </a:p>
            <a:p>
              <a:pPr marL="384175" indent="-384175" defTabSz="903288">
                <a:lnSpc>
                  <a:spcPct val="90000"/>
                </a:lnSpc>
                <a:buClr>
                  <a:srgbClr val="F6BF69"/>
                </a:buClr>
                <a:buFont typeface="Monotype Sorts" charset="2"/>
                <a:buNone/>
              </a:pPr>
              <a:r>
                <a:rPr lang="en-US" sz="1900" b="1" i="0">
                  <a:latin typeface="Arial Narrow" pitchFamily="34" charset="0"/>
                </a:rPr>
                <a:t>Diagrams</a:t>
              </a:r>
              <a:endParaRPr lang="en-US" sz="1900" b="1" i="0">
                <a:effectLst>
                  <a:outerShdw blurRad="38100" dist="38100" dir="2700000" algn="tl">
                    <a:srgbClr val="FFFFFF"/>
                  </a:outerShdw>
                </a:effectLst>
                <a:latin typeface="Arial Narrow" pitchFamily="34" charset="0"/>
              </a:endParaRPr>
            </a:p>
          </p:txBody>
        </p:sp>
        <p:sp>
          <p:nvSpPr>
            <p:cNvPr id="59" name="Rectangle 31"/>
            <p:cNvSpPr>
              <a:spLocks noChangeArrowheads="1"/>
            </p:cNvSpPr>
            <p:nvPr/>
          </p:nvSpPr>
          <p:spPr bwMode="auto">
            <a:xfrm>
              <a:off x="694" y="1443"/>
              <a:ext cx="918" cy="573"/>
            </a:xfrm>
            <a:prstGeom prst="rect">
              <a:avLst/>
            </a:prstGeom>
            <a:solidFill>
              <a:srgbClr val="C1CEFF"/>
            </a:solidFill>
            <a:ln w="9525">
              <a:solidFill>
                <a:schemeClr val="bg2"/>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76531" tIns="38266" rIns="76531" bIns="38266" anchor="ctr"/>
            <a:lstStyle/>
            <a:p>
              <a:pPr marL="384175" indent="-384175" defTabSz="903288">
                <a:lnSpc>
                  <a:spcPct val="90000"/>
                </a:lnSpc>
                <a:buClr>
                  <a:srgbClr val="F6BF69"/>
                </a:buClr>
                <a:buFont typeface="Monotype Sorts" charset="2"/>
                <a:buNone/>
              </a:pPr>
              <a:r>
                <a:rPr lang="en-US" sz="1900" b="1" i="0">
                  <a:latin typeface="Arial Narrow" pitchFamily="34" charset="0"/>
                </a:rPr>
                <a:t>Use Case</a:t>
              </a:r>
            </a:p>
            <a:p>
              <a:pPr marL="384175" indent="-384175" defTabSz="903288">
                <a:lnSpc>
                  <a:spcPct val="90000"/>
                </a:lnSpc>
                <a:buClr>
                  <a:srgbClr val="F6BF69"/>
                </a:buClr>
                <a:buFont typeface="Monotype Sorts" charset="2"/>
                <a:buNone/>
              </a:pPr>
              <a:r>
                <a:rPr lang="en-US" sz="1900" b="1" i="0">
                  <a:latin typeface="Arial Narrow" pitchFamily="34" charset="0"/>
                </a:rPr>
                <a:t>Diagrams</a:t>
              </a:r>
              <a:endParaRPr lang="en-US" sz="1900" b="1" i="0">
                <a:effectLst>
                  <a:outerShdw blurRad="38100" dist="38100" dir="2700000" algn="tl">
                    <a:srgbClr val="FFFFFF"/>
                  </a:outerShdw>
                </a:effectLst>
                <a:latin typeface="Arial Narrow" pitchFamily="34" charset="0"/>
              </a:endParaRPr>
            </a:p>
          </p:txBody>
        </p:sp>
        <p:sp>
          <p:nvSpPr>
            <p:cNvPr id="60" name="Rectangle 32"/>
            <p:cNvSpPr>
              <a:spLocks noChangeArrowheads="1"/>
            </p:cNvSpPr>
            <p:nvPr/>
          </p:nvSpPr>
          <p:spPr bwMode="auto">
            <a:xfrm>
              <a:off x="784" y="1533"/>
              <a:ext cx="919" cy="573"/>
            </a:xfrm>
            <a:prstGeom prst="rect">
              <a:avLst/>
            </a:prstGeom>
            <a:solidFill>
              <a:srgbClr val="C1CEFF"/>
            </a:solidFill>
            <a:ln w="9525">
              <a:solidFill>
                <a:schemeClr val="bg2"/>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76531" tIns="38266" rIns="76531" bIns="38266" anchor="ctr"/>
            <a:lstStyle/>
            <a:p>
              <a:pPr marL="384175" indent="-384175" defTabSz="903288">
                <a:lnSpc>
                  <a:spcPct val="90000"/>
                </a:lnSpc>
                <a:buClr>
                  <a:srgbClr val="F6BF69"/>
                </a:buClr>
                <a:buFont typeface="Monotype Sorts" charset="2"/>
                <a:buNone/>
              </a:pPr>
              <a:r>
                <a:rPr lang="en-US" sz="1900" b="1" i="0">
                  <a:latin typeface="Arial Narrow" pitchFamily="34" charset="0"/>
                </a:rPr>
                <a:t>Diagramas de</a:t>
              </a:r>
            </a:p>
            <a:p>
              <a:pPr marL="384175" indent="-384175" defTabSz="903288">
                <a:lnSpc>
                  <a:spcPct val="90000"/>
                </a:lnSpc>
                <a:buClr>
                  <a:srgbClr val="F6BF69"/>
                </a:buClr>
                <a:buFont typeface="Monotype Sorts" charset="2"/>
                <a:buNone/>
              </a:pPr>
              <a:r>
                <a:rPr lang="en-US" sz="1900" b="1" i="0">
                  <a:latin typeface="Arial Narrow" pitchFamily="34" charset="0"/>
                </a:rPr>
                <a:t>Secuencia</a:t>
              </a:r>
              <a:endParaRPr lang="en-US" sz="1900" b="1" i="0">
                <a:effectLst>
                  <a:outerShdw blurRad="38100" dist="38100" dir="2700000" algn="tl">
                    <a:srgbClr val="FFFFFF"/>
                  </a:outerShdw>
                </a:effectLst>
                <a:latin typeface="Arial Narrow" pitchFamily="34" charset="0"/>
              </a:endParaRPr>
            </a:p>
          </p:txBody>
        </p:sp>
        <p:grpSp>
          <p:nvGrpSpPr>
            <p:cNvPr id="61" name="Group 33"/>
            <p:cNvGrpSpPr>
              <a:grpSpLocks/>
            </p:cNvGrpSpPr>
            <p:nvPr/>
          </p:nvGrpSpPr>
          <p:grpSpPr bwMode="auto">
            <a:xfrm>
              <a:off x="3001" y="918"/>
              <a:ext cx="1101" cy="753"/>
              <a:chOff x="2869" y="848"/>
              <a:chExt cx="1101" cy="753"/>
            </a:xfrm>
          </p:grpSpPr>
          <p:sp>
            <p:nvSpPr>
              <p:cNvPr id="69" name="Rectangle 34"/>
              <p:cNvSpPr>
                <a:spLocks noChangeArrowheads="1"/>
              </p:cNvSpPr>
              <p:nvPr/>
            </p:nvSpPr>
            <p:spPr bwMode="auto">
              <a:xfrm>
                <a:off x="2869" y="848"/>
                <a:ext cx="919" cy="572"/>
              </a:xfrm>
              <a:prstGeom prst="rect">
                <a:avLst/>
              </a:prstGeom>
              <a:solidFill>
                <a:srgbClr val="C1CEFF"/>
              </a:solidFill>
              <a:ln w="9525">
                <a:solidFill>
                  <a:schemeClr val="bg2"/>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86173" tIns="43087" rIns="86173" bIns="43087" anchor="ctr"/>
              <a:lstStyle/>
              <a:p>
                <a:pPr marL="384175" indent="-384175" defTabSz="903288">
                  <a:lnSpc>
                    <a:spcPct val="90000"/>
                  </a:lnSpc>
                  <a:buClr>
                    <a:srgbClr val="F6BF69"/>
                  </a:buClr>
                  <a:buFont typeface="Monotype Sorts" charset="2"/>
                  <a:buNone/>
                </a:pPr>
                <a:r>
                  <a:rPr lang="en-US" sz="1900" b="1" i="0">
                    <a:latin typeface="Arial Narrow" pitchFamily="34" charset="0"/>
                  </a:rPr>
                  <a:t>State</a:t>
                </a:r>
              </a:p>
              <a:p>
                <a:pPr marL="384175" indent="-384175" defTabSz="903288">
                  <a:lnSpc>
                    <a:spcPct val="90000"/>
                  </a:lnSpc>
                  <a:buClr>
                    <a:srgbClr val="F6BF69"/>
                  </a:buClr>
                  <a:buFont typeface="Monotype Sorts" charset="2"/>
                  <a:buNone/>
                </a:pPr>
                <a:r>
                  <a:rPr lang="en-US" sz="1900" b="1" i="0">
                    <a:latin typeface="Arial Narrow" pitchFamily="34" charset="0"/>
                  </a:rPr>
                  <a:t>Diagrams</a:t>
                </a:r>
                <a:endParaRPr lang="en-US" sz="1900" b="1" i="0">
                  <a:effectLst>
                    <a:outerShdw blurRad="38100" dist="38100" dir="2700000" algn="tl">
                      <a:srgbClr val="FFFFFF"/>
                    </a:outerShdw>
                  </a:effectLst>
                  <a:latin typeface="Arial Narrow" pitchFamily="34" charset="0"/>
                </a:endParaRPr>
              </a:p>
            </p:txBody>
          </p:sp>
          <p:sp>
            <p:nvSpPr>
              <p:cNvPr id="70" name="Rectangle 35"/>
              <p:cNvSpPr>
                <a:spLocks noChangeArrowheads="1"/>
              </p:cNvSpPr>
              <p:nvPr/>
            </p:nvSpPr>
            <p:spPr bwMode="auto">
              <a:xfrm>
                <a:off x="2960" y="938"/>
                <a:ext cx="919" cy="572"/>
              </a:xfrm>
              <a:prstGeom prst="rect">
                <a:avLst/>
              </a:prstGeom>
              <a:solidFill>
                <a:srgbClr val="C1CEFF"/>
              </a:solidFill>
              <a:ln w="9525">
                <a:solidFill>
                  <a:schemeClr val="bg2"/>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86173" tIns="43087" rIns="86173" bIns="43087" anchor="ctr"/>
              <a:lstStyle/>
              <a:p>
                <a:pPr marL="384175" indent="-384175" defTabSz="903288">
                  <a:lnSpc>
                    <a:spcPct val="90000"/>
                  </a:lnSpc>
                  <a:buClr>
                    <a:srgbClr val="F6BF69"/>
                  </a:buClr>
                  <a:buFont typeface="Monotype Sorts" charset="2"/>
                  <a:buNone/>
                </a:pPr>
                <a:r>
                  <a:rPr lang="en-US" sz="1900" b="1" i="0">
                    <a:latin typeface="Arial Narrow" pitchFamily="34" charset="0"/>
                  </a:rPr>
                  <a:t>State</a:t>
                </a:r>
              </a:p>
              <a:p>
                <a:pPr marL="384175" indent="-384175" defTabSz="903288">
                  <a:lnSpc>
                    <a:spcPct val="90000"/>
                  </a:lnSpc>
                  <a:buClr>
                    <a:srgbClr val="F6BF69"/>
                  </a:buClr>
                  <a:buFont typeface="Monotype Sorts" charset="2"/>
                  <a:buNone/>
                </a:pPr>
                <a:r>
                  <a:rPr lang="en-US" sz="1900" b="1" i="0">
                    <a:latin typeface="Arial Narrow" pitchFamily="34" charset="0"/>
                  </a:rPr>
                  <a:t>Diagrams</a:t>
                </a:r>
                <a:endParaRPr lang="en-US" sz="1900" b="1" i="0">
                  <a:effectLst>
                    <a:outerShdw blurRad="38100" dist="38100" dir="2700000" algn="tl">
                      <a:srgbClr val="FFFFFF"/>
                    </a:outerShdw>
                  </a:effectLst>
                  <a:latin typeface="Arial Narrow" pitchFamily="34" charset="0"/>
                </a:endParaRPr>
              </a:p>
            </p:txBody>
          </p:sp>
          <p:sp>
            <p:nvSpPr>
              <p:cNvPr id="71" name="Rectangle 36"/>
              <p:cNvSpPr>
                <a:spLocks noChangeArrowheads="1"/>
              </p:cNvSpPr>
              <p:nvPr/>
            </p:nvSpPr>
            <p:spPr bwMode="auto">
              <a:xfrm>
                <a:off x="3051" y="1028"/>
                <a:ext cx="919" cy="573"/>
              </a:xfrm>
              <a:prstGeom prst="rect">
                <a:avLst/>
              </a:prstGeom>
              <a:solidFill>
                <a:srgbClr val="C1CEFF"/>
              </a:solidFill>
              <a:ln w="9525">
                <a:solidFill>
                  <a:schemeClr val="bg2"/>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86173" tIns="43087" rIns="86173" bIns="43087" anchor="ctr"/>
              <a:lstStyle/>
              <a:p>
                <a:pPr marL="384175" indent="-384175" defTabSz="903288">
                  <a:lnSpc>
                    <a:spcPct val="90000"/>
                  </a:lnSpc>
                  <a:buClr>
                    <a:srgbClr val="F6BF69"/>
                  </a:buClr>
                  <a:buFont typeface="Monotype Sorts" charset="2"/>
                  <a:buNone/>
                </a:pPr>
                <a:r>
                  <a:rPr lang="en-US" sz="1900" b="1" i="0" dirty="0" err="1">
                    <a:latin typeface="Arial Narrow" pitchFamily="34" charset="0"/>
                  </a:rPr>
                  <a:t>Diagramas</a:t>
                </a:r>
                <a:r>
                  <a:rPr lang="en-US" sz="1900" b="1" i="0" dirty="0">
                    <a:latin typeface="Arial Narrow" pitchFamily="34" charset="0"/>
                  </a:rPr>
                  <a:t> de</a:t>
                </a:r>
              </a:p>
              <a:p>
                <a:pPr marL="384175" indent="-384175" defTabSz="903288">
                  <a:lnSpc>
                    <a:spcPct val="90000"/>
                  </a:lnSpc>
                  <a:buClr>
                    <a:srgbClr val="F6BF69"/>
                  </a:buClr>
                  <a:buFont typeface="Monotype Sorts" charset="2"/>
                  <a:buNone/>
                </a:pPr>
                <a:r>
                  <a:rPr lang="en-US" sz="1900" b="1" i="0" dirty="0" err="1">
                    <a:latin typeface="Arial Narrow" pitchFamily="34" charset="0"/>
                  </a:rPr>
                  <a:t>Clases</a:t>
                </a:r>
                <a:endParaRPr lang="en-US" sz="1900" b="1" i="0" dirty="0">
                  <a:effectLst>
                    <a:outerShdw blurRad="38100" dist="38100" dir="2700000" algn="tl">
                      <a:srgbClr val="FFFFFF"/>
                    </a:outerShdw>
                  </a:effectLst>
                  <a:latin typeface="Arial Narrow" pitchFamily="34" charset="0"/>
                </a:endParaRPr>
              </a:p>
            </p:txBody>
          </p:sp>
        </p:grpSp>
        <p:sp>
          <p:nvSpPr>
            <p:cNvPr id="62" name="Line 37"/>
            <p:cNvSpPr>
              <a:spLocks noChangeShapeType="1"/>
            </p:cNvSpPr>
            <p:nvPr/>
          </p:nvSpPr>
          <p:spPr bwMode="auto">
            <a:xfrm>
              <a:off x="2869" y="2941"/>
              <a:ext cx="1" cy="284"/>
            </a:xfrm>
            <a:prstGeom prst="line">
              <a:avLst/>
            </a:prstGeom>
            <a:noFill/>
            <a:ln w="12700">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3" name="Rectangle 38"/>
            <p:cNvSpPr>
              <a:spLocks noChangeArrowheads="1"/>
            </p:cNvSpPr>
            <p:nvPr/>
          </p:nvSpPr>
          <p:spPr bwMode="auto">
            <a:xfrm>
              <a:off x="2341" y="3344"/>
              <a:ext cx="919" cy="573"/>
            </a:xfrm>
            <a:prstGeom prst="rect">
              <a:avLst/>
            </a:prstGeom>
            <a:solidFill>
              <a:srgbClr val="C1CEFF"/>
            </a:solidFill>
            <a:ln w="9525">
              <a:solidFill>
                <a:schemeClr val="bg2"/>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86173" tIns="43087" rIns="86173" bIns="43087" anchor="ctr"/>
            <a:lstStyle/>
            <a:p>
              <a:pPr marL="384175" indent="-384175" defTabSz="903288">
                <a:lnSpc>
                  <a:spcPct val="90000"/>
                </a:lnSpc>
                <a:buClr>
                  <a:srgbClr val="F6BF69"/>
                </a:buClr>
                <a:buFont typeface="Monotype Sorts" charset="2"/>
                <a:buNone/>
              </a:pPr>
              <a:endParaRPr lang="es-ES_tradnl" sz="1900" b="1" i="0">
                <a:effectLst>
                  <a:outerShdw blurRad="38100" dist="38100" dir="2700000" algn="tl">
                    <a:srgbClr val="FFFFFF"/>
                  </a:outerShdw>
                </a:effectLst>
                <a:latin typeface="Arial Narrow" pitchFamily="34" charset="0"/>
              </a:endParaRPr>
            </a:p>
          </p:txBody>
        </p:sp>
        <p:sp>
          <p:nvSpPr>
            <p:cNvPr id="64" name="Rectangle 39"/>
            <p:cNvSpPr>
              <a:spLocks noChangeArrowheads="1"/>
            </p:cNvSpPr>
            <p:nvPr/>
          </p:nvSpPr>
          <p:spPr bwMode="auto">
            <a:xfrm>
              <a:off x="2437" y="3440"/>
              <a:ext cx="919" cy="573"/>
            </a:xfrm>
            <a:prstGeom prst="rect">
              <a:avLst/>
            </a:prstGeom>
            <a:solidFill>
              <a:srgbClr val="C1CEFF"/>
            </a:solidFill>
            <a:ln w="9525">
              <a:solidFill>
                <a:schemeClr val="bg2"/>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86173" tIns="43087" rIns="86173" bIns="43087" anchor="ctr"/>
            <a:lstStyle/>
            <a:p>
              <a:pPr marL="384175" indent="-384175" defTabSz="903288">
                <a:lnSpc>
                  <a:spcPct val="90000"/>
                </a:lnSpc>
                <a:buClr>
                  <a:srgbClr val="F6BF69"/>
                </a:buClr>
                <a:buFont typeface="Monotype Sorts" charset="2"/>
                <a:buNone/>
              </a:pPr>
              <a:r>
                <a:rPr lang="en-US" sz="1900" b="1" i="0">
                  <a:latin typeface="Arial Narrow" pitchFamily="34" charset="0"/>
                </a:rPr>
                <a:t>Diagramas de</a:t>
              </a:r>
            </a:p>
            <a:p>
              <a:pPr marL="384175" indent="-384175" defTabSz="903288">
                <a:lnSpc>
                  <a:spcPct val="90000"/>
                </a:lnSpc>
                <a:buClr>
                  <a:srgbClr val="F6BF69"/>
                </a:buClr>
                <a:buFont typeface="Monotype Sorts" charset="2"/>
                <a:buNone/>
              </a:pPr>
              <a:r>
                <a:rPr lang="en-US" sz="1900" b="1" i="0">
                  <a:latin typeface="Arial Narrow" pitchFamily="34" charset="0"/>
                </a:rPr>
                <a:t>Actividad</a:t>
              </a:r>
              <a:endParaRPr lang="en-US" sz="1900" b="1" i="0">
                <a:effectLst>
                  <a:outerShdw blurRad="38100" dist="38100" dir="2700000" algn="tl">
                    <a:srgbClr val="FFFFFF"/>
                  </a:outerShdw>
                </a:effectLst>
                <a:latin typeface="Arial Narrow" pitchFamily="34" charset="0"/>
              </a:endParaRPr>
            </a:p>
          </p:txBody>
        </p:sp>
        <p:sp>
          <p:nvSpPr>
            <p:cNvPr id="65" name="AutoShape 40"/>
            <p:cNvSpPr>
              <a:spLocks noChangeArrowheads="1"/>
            </p:cNvSpPr>
            <p:nvPr/>
          </p:nvSpPr>
          <p:spPr bwMode="auto">
            <a:xfrm>
              <a:off x="2445" y="2129"/>
              <a:ext cx="807" cy="753"/>
            </a:xfrm>
            <a:prstGeom prst="can">
              <a:avLst>
                <a:gd name="adj" fmla="val 39255"/>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s-ES"/>
            </a:p>
          </p:txBody>
        </p:sp>
        <p:sp>
          <p:nvSpPr>
            <p:cNvPr id="66" name="AutoShape 41"/>
            <p:cNvSpPr>
              <a:spLocks noChangeArrowheads="1"/>
            </p:cNvSpPr>
            <p:nvPr/>
          </p:nvSpPr>
          <p:spPr bwMode="auto">
            <a:xfrm>
              <a:off x="2496" y="2208"/>
              <a:ext cx="807" cy="753"/>
            </a:xfrm>
            <a:prstGeom prst="can">
              <a:avLst>
                <a:gd name="adj" fmla="val 39255"/>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s-ES"/>
            </a:p>
          </p:txBody>
        </p:sp>
        <p:sp>
          <p:nvSpPr>
            <p:cNvPr id="67" name="AutoShape 42"/>
            <p:cNvSpPr>
              <a:spLocks noChangeArrowheads="1"/>
            </p:cNvSpPr>
            <p:nvPr/>
          </p:nvSpPr>
          <p:spPr bwMode="auto">
            <a:xfrm>
              <a:off x="2544" y="2304"/>
              <a:ext cx="807" cy="753"/>
            </a:xfrm>
            <a:prstGeom prst="can">
              <a:avLst>
                <a:gd name="adj" fmla="val 39255"/>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s-ES"/>
            </a:p>
          </p:txBody>
        </p:sp>
        <p:sp>
          <p:nvSpPr>
            <p:cNvPr id="68" name="Rectangle 43"/>
            <p:cNvSpPr>
              <a:spLocks noChangeArrowheads="1"/>
            </p:cNvSpPr>
            <p:nvPr/>
          </p:nvSpPr>
          <p:spPr bwMode="auto">
            <a:xfrm>
              <a:off x="2745" y="2677"/>
              <a:ext cx="465" cy="264"/>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pPr algn="l">
                <a:lnSpc>
                  <a:spcPct val="90000"/>
                </a:lnSpc>
                <a:buClr>
                  <a:srgbClr val="F6BF69"/>
                </a:buClr>
                <a:buFont typeface="Monotype Sorts" charset="2"/>
                <a:buNone/>
              </a:pPr>
              <a:r>
                <a:rPr lang="en-US" sz="1900" b="1" dirty="0" smtClean="0">
                  <a:latin typeface="Arial Narrow" pitchFamily="34" charset="0"/>
                </a:rPr>
                <a:t>UML</a:t>
              </a:r>
              <a:endParaRPr lang="en-US" sz="1900" b="1" i="0" dirty="0">
                <a:latin typeface="Arial Narrow" pitchFamily="34" charset="0"/>
              </a:endParaRPr>
            </a:p>
          </p:txBody>
        </p:sp>
      </p:grpSp>
    </p:spTree>
    <p:extLst>
      <p:ext uri="{BB962C8B-B14F-4D97-AF65-F5344CB8AC3E}">
        <p14:creationId xmlns:p14="http://schemas.microsoft.com/office/powerpoint/2010/main" val="42688989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CASOS DE USO</a:t>
            </a:r>
            <a:endParaRPr lang="es-ES" dirty="0"/>
          </a:p>
        </p:txBody>
      </p:sp>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7744" y="1412776"/>
            <a:ext cx="6258253" cy="4923273"/>
          </a:xfrm>
        </p:spPr>
      </p:pic>
    </p:spTree>
    <p:extLst>
      <p:ext uri="{BB962C8B-B14F-4D97-AF65-F5344CB8AC3E}">
        <p14:creationId xmlns:p14="http://schemas.microsoft.com/office/powerpoint/2010/main" val="27632939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CASOS DE USO	</a:t>
            </a:r>
            <a:endParaRPr lang="es-ES" dirty="0"/>
          </a:p>
        </p:txBody>
      </p:sp>
      <p:sp>
        <p:nvSpPr>
          <p:cNvPr id="3" name="2 Marcador de contenido"/>
          <p:cNvSpPr>
            <a:spLocks noGrp="1"/>
          </p:cNvSpPr>
          <p:nvPr>
            <p:ph idx="1"/>
          </p:nvPr>
        </p:nvSpPr>
        <p:spPr/>
        <p:txBody>
          <a:bodyPr/>
          <a:lstStyle/>
          <a:p>
            <a:pPr>
              <a:buSzTx/>
              <a:buFont typeface="Wingdings" pitchFamily="2" charset="2"/>
              <a:buChar char="§"/>
            </a:pPr>
            <a:r>
              <a:rPr lang="es-ES" sz="2600" dirty="0"/>
              <a:t>UML define cuatro tipos de relación en los </a:t>
            </a:r>
            <a:r>
              <a:rPr lang="es-ES_tradnl" sz="2600" dirty="0"/>
              <a:t>Diagramas de </a:t>
            </a:r>
            <a:r>
              <a:rPr lang="es-ES" sz="2600" dirty="0"/>
              <a:t>Casos de Uso:</a:t>
            </a:r>
          </a:p>
          <a:p>
            <a:pPr>
              <a:lnSpc>
                <a:spcPct val="40000"/>
              </a:lnSpc>
            </a:pPr>
            <a:endParaRPr lang="es-ES" sz="2600" dirty="0" smtClean="0"/>
          </a:p>
          <a:p>
            <a:pPr marL="0" indent="0">
              <a:lnSpc>
                <a:spcPct val="40000"/>
              </a:lnSpc>
              <a:buNone/>
            </a:pPr>
            <a:endParaRPr lang="es-ES" sz="2600" dirty="0"/>
          </a:p>
          <a:p>
            <a:pPr lvl="1"/>
            <a:r>
              <a:rPr lang="es-ES" sz="2400" b="1" dirty="0">
                <a:solidFill>
                  <a:schemeClr val="accent2"/>
                </a:solidFill>
              </a:rPr>
              <a:t>Comunicación: </a:t>
            </a:r>
            <a:r>
              <a:rPr lang="es-ES" sz="2400" b="1" dirty="0" smtClean="0"/>
              <a:t>La relación que vincula a un actor con un caso de uso se denomina relación de comunicación. </a:t>
            </a:r>
            <a:endParaRPr lang="es-ES" sz="2400"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4581128"/>
            <a:ext cx="7128792" cy="182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93596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CASOS DE USO	</a:t>
            </a:r>
            <a:endParaRPr lang="es-ES" dirty="0"/>
          </a:p>
        </p:txBody>
      </p:sp>
      <p:sp>
        <p:nvSpPr>
          <p:cNvPr id="3" name="2 Marcador de contenido"/>
          <p:cNvSpPr>
            <a:spLocks noGrp="1"/>
          </p:cNvSpPr>
          <p:nvPr>
            <p:ph idx="1"/>
          </p:nvPr>
        </p:nvSpPr>
        <p:spPr>
          <a:xfrm>
            <a:off x="457200" y="1412776"/>
            <a:ext cx="8229600" cy="4824536"/>
          </a:xfrm>
        </p:spPr>
        <p:txBody>
          <a:bodyPr>
            <a:normAutofit fontScale="85000" lnSpcReduction="10000"/>
          </a:bodyPr>
          <a:lstStyle/>
          <a:p>
            <a:pPr>
              <a:buFontTx/>
              <a:buChar char="-"/>
            </a:pPr>
            <a:r>
              <a:rPr lang="es-ES" b="1" dirty="0" smtClean="0">
                <a:solidFill>
                  <a:schemeClr val="accent2">
                    <a:lumMod val="75000"/>
                  </a:schemeClr>
                </a:solidFill>
              </a:rPr>
              <a:t>Inclusión: </a:t>
            </a:r>
            <a:r>
              <a:rPr lang="es-ES" dirty="0" smtClean="0"/>
              <a:t>Cuando </a:t>
            </a:r>
            <a:r>
              <a:rPr lang="es-ES" dirty="0"/>
              <a:t>decimos que un caso de uso incluye a otro indicamos que siempre lo necesita</a:t>
            </a:r>
            <a:r>
              <a:rPr lang="es-ES" dirty="0" smtClean="0"/>
              <a:t>.</a:t>
            </a:r>
          </a:p>
          <a:p>
            <a:pPr>
              <a:buFontTx/>
              <a:buChar char="-"/>
            </a:pPr>
            <a:endParaRPr lang="es-ES" dirty="0"/>
          </a:p>
          <a:p>
            <a:pPr>
              <a:buFontTx/>
              <a:buChar char="-"/>
            </a:pPr>
            <a:endParaRPr lang="es-ES" dirty="0" smtClean="0"/>
          </a:p>
          <a:p>
            <a:pPr>
              <a:buFontTx/>
              <a:buChar char="-"/>
            </a:pPr>
            <a:endParaRPr lang="es-ES" dirty="0"/>
          </a:p>
          <a:p>
            <a:pPr>
              <a:buFontTx/>
              <a:buChar char="-"/>
            </a:pPr>
            <a:endParaRPr lang="es-ES" dirty="0" smtClean="0"/>
          </a:p>
          <a:p>
            <a:pPr>
              <a:buFontTx/>
              <a:buChar char="-"/>
            </a:pPr>
            <a:endParaRPr lang="es-ES" dirty="0"/>
          </a:p>
          <a:p>
            <a:pPr>
              <a:buFontTx/>
              <a:buChar char="-"/>
            </a:pPr>
            <a:endParaRPr lang="es-ES" dirty="0" smtClean="0"/>
          </a:p>
          <a:p>
            <a:pPr>
              <a:buFontTx/>
              <a:buChar char="-"/>
            </a:pPr>
            <a:endParaRPr lang="es-ES" dirty="0" smtClean="0"/>
          </a:p>
          <a:p>
            <a:pPr marL="0" indent="0">
              <a:buNone/>
            </a:pPr>
            <a:r>
              <a:rPr lang="es-ES" sz="1900" dirty="0" smtClean="0"/>
              <a:t>El </a:t>
            </a:r>
            <a:r>
              <a:rPr lang="es-ES" sz="1900" dirty="0"/>
              <a:t>usuario puede comprar Un billete de avión </a:t>
            </a:r>
          </a:p>
          <a:p>
            <a:pPr marL="0" indent="0">
              <a:buNone/>
            </a:pPr>
            <a:r>
              <a:rPr lang="es-ES" sz="1900" dirty="0" smtClean="0"/>
              <a:t>Y </a:t>
            </a:r>
            <a:r>
              <a:rPr lang="es-ES" sz="1900" dirty="0"/>
              <a:t>el usuario puede entrar Al sistema e identificarse </a:t>
            </a:r>
          </a:p>
          <a:p>
            <a:pPr marL="0" indent="0">
              <a:buNone/>
            </a:pPr>
            <a:r>
              <a:rPr lang="es-ES" sz="1900" dirty="0"/>
              <a:t>Pero no puede terminar La compra sin identificarse</a:t>
            </a:r>
          </a:p>
          <a:p>
            <a:pPr marL="0" indent="0">
              <a:buNone/>
            </a:pPr>
            <a:endParaRPr lang="es-ES" dirty="0"/>
          </a:p>
        </p:txBody>
      </p:sp>
      <p:pic>
        <p:nvPicPr>
          <p:cNvPr id="4" name="3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35696" y="2418568"/>
            <a:ext cx="5239512" cy="2450592"/>
          </a:xfrm>
          <a:prstGeom prst="rect">
            <a:avLst/>
          </a:prstGeom>
        </p:spPr>
      </p:pic>
    </p:spTree>
    <p:extLst>
      <p:ext uri="{BB962C8B-B14F-4D97-AF65-F5344CB8AC3E}">
        <p14:creationId xmlns:p14="http://schemas.microsoft.com/office/powerpoint/2010/main" val="14590935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CASOS DE USO</a:t>
            </a:r>
            <a:endParaRPr lang="es-ES" dirty="0"/>
          </a:p>
        </p:txBody>
      </p:sp>
      <p:sp>
        <p:nvSpPr>
          <p:cNvPr id="3" name="2 Marcador de contenido"/>
          <p:cNvSpPr>
            <a:spLocks noGrp="1"/>
          </p:cNvSpPr>
          <p:nvPr>
            <p:ph idx="1"/>
          </p:nvPr>
        </p:nvSpPr>
        <p:spPr>
          <a:xfrm>
            <a:off x="457200" y="1340768"/>
            <a:ext cx="8229600" cy="4968552"/>
          </a:xfrm>
        </p:spPr>
        <p:txBody>
          <a:bodyPr>
            <a:normAutofit fontScale="77500" lnSpcReduction="20000"/>
          </a:bodyPr>
          <a:lstStyle/>
          <a:p>
            <a:r>
              <a:rPr lang="es-ES" b="1" dirty="0" smtClean="0">
                <a:solidFill>
                  <a:schemeClr val="accent2">
                    <a:lumMod val="75000"/>
                  </a:schemeClr>
                </a:solidFill>
              </a:rPr>
              <a:t>- Extensión</a:t>
            </a:r>
            <a:r>
              <a:rPr lang="es-ES" b="1" dirty="0">
                <a:solidFill>
                  <a:schemeClr val="accent2">
                    <a:lumMod val="75000"/>
                  </a:schemeClr>
                </a:solidFill>
              </a:rPr>
              <a:t>: </a:t>
            </a:r>
            <a:r>
              <a:rPr lang="es-ES" dirty="0"/>
              <a:t>Cuando decimos que un caso de uso extiende a otro indicamos que opcionalmente lo necesita</a:t>
            </a:r>
            <a:r>
              <a:rPr lang="es-ES" dirty="0" smtClean="0"/>
              <a:t>.</a:t>
            </a:r>
            <a:r>
              <a:rPr lang="es-ES" dirty="0"/>
              <a:t> Se utiliza cuando se quiere reflejar el comportamiento opcional de un caso de uso. </a:t>
            </a:r>
            <a:endParaRPr lang="es-ES" dirty="0" smtClean="0"/>
          </a:p>
          <a:p>
            <a:pPr marL="0" indent="0">
              <a:buNone/>
            </a:pPr>
            <a:endParaRPr lang="es-ES" dirty="0" smtClean="0"/>
          </a:p>
          <a:p>
            <a:pPr marL="0" indent="0">
              <a:buNone/>
            </a:pPr>
            <a:endParaRPr lang="es-ES" dirty="0"/>
          </a:p>
          <a:p>
            <a:pPr marL="0" indent="0">
              <a:buNone/>
            </a:pPr>
            <a:endParaRPr lang="es-ES" dirty="0" smtClean="0"/>
          </a:p>
          <a:p>
            <a:pPr marL="0" indent="0">
              <a:buNone/>
            </a:pPr>
            <a:endParaRPr lang="es-ES" dirty="0" smtClean="0"/>
          </a:p>
          <a:p>
            <a:pPr marL="0" indent="0">
              <a:buNone/>
            </a:pPr>
            <a:endParaRPr lang="es-ES" dirty="0"/>
          </a:p>
          <a:p>
            <a:pPr marL="0" indent="0">
              <a:buNone/>
            </a:pPr>
            <a:endParaRPr lang="es-ES" dirty="0" smtClean="0"/>
          </a:p>
          <a:p>
            <a:pPr marL="0" indent="0">
              <a:buNone/>
            </a:pPr>
            <a:endParaRPr lang="es-ES" dirty="0"/>
          </a:p>
          <a:p>
            <a:pPr marL="0" indent="0">
              <a:buNone/>
            </a:pPr>
            <a:r>
              <a:rPr lang="es-ES" dirty="0" smtClean="0"/>
              <a:t>A la hora de adquirir un caballo, el comprador puede examinar su pelaje. Por lo tanto, el caso de uso compra de un caballo puede extenderse con esa verificación.</a:t>
            </a:r>
          </a:p>
          <a:p>
            <a:pPr marL="0" indent="0">
              <a:buNone/>
            </a:pPr>
            <a:endParaRPr lang="es-ES" dirty="0"/>
          </a:p>
          <a:p>
            <a:endParaRPr lang="es-ES" dirty="0"/>
          </a:p>
        </p:txBody>
      </p:sp>
      <p:pic>
        <p:nvPicPr>
          <p:cNvPr id="4" name="3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208" y="2868528"/>
            <a:ext cx="4892040" cy="2072640"/>
          </a:xfrm>
          <a:prstGeom prst="rect">
            <a:avLst/>
          </a:prstGeom>
        </p:spPr>
      </p:pic>
    </p:spTree>
    <p:extLst>
      <p:ext uri="{BB962C8B-B14F-4D97-AF65-F5344CB8AC3E}">
        <p14:creationId xmlns:p14="http://schemas.microsoft.com/office/powerpoint/2010/main" val="13512610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CASOS DE USO</a:t>
            </a:r>
            <a:endParaRPr lang="es-ES" dirty="0"/>
          </a:p>
        </p:txBody>
      </p:sp>
      <p:sp>
        <p:nvSpPr>
          <p:cNvPr id="3" name="2 Marcador de contenido"/>
          <p:cNvSpPr>
            <a:spLocks noGrp="1"/>
          </p:cNvSpPr>
          <p:nvPr>
            <p:ph idx="1"/>
          </p:nvPr>
        </p:nvSpPr>
        <p:spPr/>
        <p:txBody>
          <a:bodyPr/>
          <a:lstStyle/>
          <a:p>
            <a:pPr marL="0" indent="0">
              <a:buNone/>
            </a:pPr>
            <a:r>
              <a:rPr lang="es-ES" b="1" dirty="0" smtClean="0">
                <a:solidFill>
                  <a:schemeClr val="accent2">
                    <a:lumMod val="75000"/>
                  </a:schemeClr>
                </a:solidFill>
              </a:rPr>
              <a:t>- Herencia</a:t>
            </a:r>
          </a:p>
          <a:p>
            <a:pPr marL="0" indent="0">
              <a:buNone/>
            </a:pPr>
            <a:r>
              <a:rPr lang="es-ES" dirty="0" smtClean="0"/>
              <a:t>Es posible especializar un caso de uso en otro. El </a:t>
            </a:r>
            <a:r>
              <a:rPr lang="es-ES" dirty="0" err="1" smtClean="0"/>
              <a:t>subcaso</a:t>
            </a:r>
            <a:r>
              <a:rPr lang="es-ES" dirty="0" smtClean="0"/>
              <a:t> hereda las relaciones de comunicación, inclusión y extensión del </a:t>
            </a:r>
            <a:r>
              <a:rPr lang="es-ES" dirty="0" err="1" smtClean="0"/>
              <a:t>supercaso</a:t>
            </a:r>
            <a:r>
              <a:rPr lang="es-ES" dirty="0" smtClean="0"/>
              <a:t> de uso.</a:t>
            </a:r>
          </a:p>
          <a:p>
            <a:pPr marL="0" indent="0">
              <a:buNone/>
            </a:pPr>
            <a:r>
              <a:rPr lang="es-ES" dirty="0" smtClean="0"/>
              <a:t>En el diagrama de los casos de uso, la relación de especialización se representa mediante una flecha de especialización idéntica a la que une las subclases con las superclases.</a:t>
            </a:r>
            <a:endParaRPr lang="es-ES" dirty="0"/>
          </a:p>
        </p:txBody>
      </p:sp>
    </p:spTree>
    <p:extLst>
      <p:ext uri="{BB962C8B-B14F-4D97-AF65-F5344CB8AC3E}">
        <p14:creationId xmlns:p14="http://schemas.microsoft.com/office/powerpoint/2010/main" val="39224679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CASOS DE USO</a:t>
            </a:r>
            <a:endParaRPr lang="es-ES" dirty="0"/>
          </a:p>
        </p:txBody>
      </p:sp>
      <p:sp>
        <p:nvSpPr>
          <p:cNvPr id="3" name="2 Marcador de contenido"/>
          <p:cNvSpPr>
            <a:spLocks noGrp="1"/>
          </p:cNvSpPr>
          <p:nvPr>
            <p:ph idx="1"/>
          </p:nvPr>
        </p:nvSpPr>
        <p:spPr/>
        <p:txBody>
          <a:bodyPr/>
          <a:lstStyle/>
          <a:p>
            <a:r>
              <a:rPr lang="es-ES" u="sng" dirty="0" smtClean="0"/>
              <a:t>Ejemplo</a:t>
            </a:r>
          </a:p>
          <a:p>
            <a:pPr marL="0" indent="0">
              <a:buNone/>
            </a:pPr>
            <a:r>
              <a:rPr lang="es-ES" dirty="0" smtClean="0"/>
              <a:t>El caso de uso compra de un caballo se especializa en dos </a:t>
            </a:r>
            <a:r>
              <a:rPr lang="es-ES" dirty="0" err="1" smtClean="0"/>
              <a:t>subcasos</a:t>
            </a:r>
            <a:r>
              <a:rPr lang="es-ES" dirty="0" smtClean="0"/>
              <a:t>: la compra de una yegua o la compra de un semental.</a:t>
            </a:r>
          </a:p>
          <a:p>
            <a:pPr marL="0" indent="0">
              <a:buNone/>
            </a:pPr>
            <a:r>
              <a:rPr lang="es-ES" dirty="0" smtClean="0"/>
              <a:t>La relación de comunicación que existe entre el caso de uso de compra del caballo y el Comprador se hereda en los dos </a:t>
            </a:r>
            <a:r>
              <a:rPr lang="es-ES" dirty="0" err="1" smtClean="0"/>
              <a:t>subcasos</a:t>
            </a:r>
            <a:r>
              <a:rPr lang="es-ES" dirty="0" smtClean="0"/>
              <a:t> de uso.</a:t>
            </a:r>
          </a:p>
          <a:p>
            <a:pPr marL="0" indent="0">
              <a:buNone/>
            </a:pPr>
            <a:endParaRPr lang="es-ES" dirty="0" smtClean="0"/>
          </a:p>
        </p:txBody>
      </p:sp>
    </p:spTree>
    <p:extLst>
      <p:ext uri="{BB962C8B-B14F-4D97-AF65-F5344CB8AC3E}">
        <p14:creationId xmlns:p14="http://schemas.microsoft.com/office/powerpoint/2010/main" val="27580441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CASOS DE USO</a:t>
            </a:r>
            <a:endParaRPr lang="es-ES" dirty="0"/>
          </a:p>
        </p:txBody>
      </p:sp>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2060848"/>
            <a:ext cx="8041068" cy="3600399"/>
          </a:xfrm>
        </p:spPr>
      </p:pic>
    </p:spTree>
    <p:extLst>
      <p:ext uri="{BB962C8B-B14F-4D97-AF65-F5344CB8AC3E}">
        <p14:creationId xmlns:p14="http://schemas.microsoft.com/office/powerpoint/2010/main" val="15924531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CASOS DE USO	</a:t>
            </a:r>
            <a:endParaRPr lang="es-ES" dirty="0"/>
          </a:p>
        </p:txBody>
      </p:sp>
      <p:pic>
        <p:nvPicPr>
          <p:cNvPr id="4" name="3 Marcador de contenido"/>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07704" y="1484784"/>
            <a:ext cx="5984398" cy="4928327"/>
          </a:xfrm>
        </p:spPr>
      </p:pic>
    </p:spTree>
    <p:extLst>
      <p:ext uri="{BB962C8B-B14F-4D97-AF65-F5344CB8AC3E}">
        <p14:creationId xmlns:p14="http://schemas.microsoft.com/office/powerpoint/2010/main" val="17724569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CASOS DE USO	</a:t>
            </a:r>
            <a:endParaRPr lang="es-ES" dirty="0"/>
          </a:p>
        </p:txBody>
      </p:sp>
      <p:sp>
        <p:nvSpPr>
          <p:cNvPr id="3" name="2 Marcador de contenido"/>
          <p:cNvSpPr>
            <a:spLocks noGrp="1"/>
          </p:cNvSpPr>
          <p:nvPr>
            <p:ph idx="1"/>
          </p:nvPr>
        </p:nvSpPr>
        <p:spPr/>
        <p:txBody>
          <a:bodyPr>
            <a:normAutofit lnSpcReduction="10000"/>
          </a:bodyPr>
          <a:lstStyle/>
          <a:p>
            <a:r>
              <a:rPr lang="es-ES" dirty="0"/>
              <a:t>Para poder dibujar un diagrama de casos de uso utilizando la notación UML es preciso que entendamos </a:t>
            </a:r>
            <a:r>
              <a:rPr lang="es-ES" b="1" i="1" dirty="0" smtClean="0"/>
              <a:t>conceptualmente </a:t>
            </a:r>
            <a:r>
              <a:rPr lang="es-ES" dirty="0" smtClean="0"/>
              <a:t>lo </a:t>
            </a:r>
            <a:r>
              <a:rPr lang="es-ES" dirty="0"/>
              <a:t>que vamos a representar con iconos UML.</a:t>
            </a:r>
          </a:p>
          <a:p>
            <a:r>
              <a:rPr lang="es-ES" dirty="0" smtClean="0"/>
              <a:t>Los casos de uso están </a:t>
            </a:r>
            <a:r>
              <a:rPr lang="es-ES" dirty="0"/>
              <a:t>í</a:t>
            </a:r>
            <a:r>
              <a:rPr lang="es-ES" dirty="0" smtClean="0"/>
              <a:t>ntimamente relacionados con los requisitos funcionales del sistema.</a:t>
            </a:r>
          </a:p>
          <a:p>
            <a:r>
              <a:rPr lang="es-ES" dirty="0"/>
              <a:t>Los casos de uso se extraen del documento de requisitos del </a:t>
            </a:r>
            <a:r>
              <a:rPr lang="es-ES" dirty="0" smtClean="0"/>
              <a:t>sistema.</a:t>
            </a:r>
            <a:endParaRPr lang="es-ES" dirty="0"/>
          </a:p>
          <a:p>
            <a:endParaRPr lang="es-ES" dirty="0"/>
          </a:p>
        </p:txBody>
      </p:sp>
    </p:spTree>
    <p:extLst>
      <p:ext uri="{BB962C8B-B14F-4D97-AF65-F5344CB8AC3E}">
        <p14:creationId xmlns:p14="http://schemas.microsoft.com/office/powerpoint/2010/main" val="20313851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CASOS DE USO	</a:t>
            </a:r>
            <a:endParaRPr lang="es-ES" dirty="0"/>
          </a:p>
        </p:txBody>
      </p:sp>
      <p:sp>
        <p:nvSpPr>
          <p:cNvPr id="3" name="2 Marcador de contenido"/>
          <p:cNvSpPr>
            <a:spLocks noGrp="1"/>
          </p:cNvSpPr>
          <p:nvPr>
            <p:ph idx="1"/>
          </p:nvPr>
        </p:nvSpPr>
        <p:spPr/>
        <p:txBody>
          <a:bodyPr/>
          <a:lstStyle/>
          <a:p>
            <a:r>
              <a:rPr lang="es-ES" dirty="0" smtClean="0"/>
              <a:t>En el diagrama de casos de uso no hay que describir el funcionamiento interno del sistema.</a:t>
            </a:r>
          </a:p>
          <a:p>
            <a:pPr marL="0" indent="0">
              <a:buNone/>
            </a:pPr>
            <a:r>
              <a:rPr lang="es-ES" u="sng" dirty="0" smtClean="0"/>
              <a:t>Ejemplo</a:t>
            </a:r>
          </a:p>
          <a:p>
            <a:pPr marL="0" indent="0">
              <a:buNone/>
            </a:pPr>
            <a:r>
              <a:rPr lang="es-ES" dirty="0" smtClean="0"/>
              <a:t>Caso de uso: Registrar Venta</a:t>
            </a:r>
          </a:p>
          <a:p>
            <a:pPr marL="0" indent="0">
              <a:buNone/>
            </a:pPr>
            <a:r>
              <a:rPr lang="es-ES" dirty="0" smtClean="0"/>
              <a:t>No hay que describir:</a:t>
            </a:r>
          </a:p>
          <a:p>
            <a:pPr marL="0" indent="0">
              <a:buNone/>
            </a:pPr>
            <a:r>
              <a:rPr lang="es-ES" dirty="0"/>
              <a:t>	</a:t>
            </a:r>
            <a:r>
              <a:rPr lang="es-ES" dirty="0" smtClean="0"/>
              <a:t>- El sistema escribe la venta en un BBDD…</a:t>
            </a:r>
          </a:p>
          <a:p>
            <a:pPr marL="0" indent="0">
              <a:buNone/>
            </a:pPr>
            <a:r>
              <a:rPr lang="es-ES" dirty="0"/>
              <a:t>	</a:t>
            </a:r>
            <a:r>
              <a:rPr lang="es-ES" dirty="0" smtClean="0"/>
              <a:t>- El sistema genera una sentencia </a:t>
            </a:r>
            <a:r>
              <a:rPr lang="es-ES" dirty="0" err="1" smtClean="0"/>
              <a:t>insert</a:t>
            </a:r>
            <a:r>
              <a:rPr lang="es-ES" dirty="0" smtClean="0"/>
              <a:t>…</a:t>
            </a:r>
            <a:endParaRPr lang="es-ES" dirty="0"/>
          </a:p>
        </p:txBody>
      </p:sp>
    </p:spTree>
    <p:extLst>
      <p:ext uri="{BB962C8B-B14F-4D97-AF65-F5344CB8AC3E}">
        <p14:creationId xmlns:p14="http://schemas.microsoft.com/office/powerpoint/2010/main" val="30398353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CASOS DE USO	</a:t>
            </a:r>
            <a:endParaRPr lang="es-ES" dirty="0"/>
          </a:p>
        </p:txBody>
      </p:sp>
      <p:sp>
        <p:nvSpPr>
          <p:cNvPr id="3" name="2 Marcador de contenido"/>
          <p:cNvSpPr>
            <a:spLocks noGrp="1"/>
          </p:cNvSpPr>
          <p:nvPr>
            <p:ph idx="1"/>
          </p:nvPr>
        </p:nvSpPr>
        <p:spPr/>
        <p:txBody>
          <a:bodyPr>
            <a:normAutofit fontScale="92500" lnSpcReduction="10000"/>
          </a:bodyPr>
          <a:lstStyle/>
          <a:p>
            <a:pPr marL="0" indent="0">
              <a:buNone/>
            </a:pPr>
            <a:r>
              <a:rPr lang="es-ES" u="sng" dirty="0" smtClean="0"/>
              <a:t>ELEMENTOS</a:t>
            </a:r>
          </a:p>
          <a:p>
            <a:pPr marL="0" indent="0">
              <a:buNone/>
            </a:pPr>
            <a:r>
              <a:rPr lang="es-ES" dirty="0"/>
              <a:t>Ahora que ya conocemos conceptualmente lo que tenemos que dibujar en el diagrama de casos de uso, veamos los iconos que los representan:</a:t>
            </a:r>
          </a:p>
          <a:p>
            <a:r>
              <a:rPr lang="es-ES" dirty="0" smtClean="0"/>
              <a:t>Actor</a:t>
            </a:r>
            <a:endParaRPr lang="es-ES" dirty="0"/>
          </a:p>
          <a:p>
            <a:r>
              <a:rPr lang="es-ES" dirty="0" smtClean="0"/>
              <a:t>Caso </a:t>
            </a:r>
            <a:r>
              <a:rPr lang="es-ES" dirty="0"/>
              <a:t>de Uso</a:t>
            </a:r>
          </a:p>
          <a:p>
            <a:r>
              <a:rPr lang="es-ES" dirty="0" smtClean="0"/>
              <a:t>Relaciones </a:t>
            </a:r>
            <a:r>
              <a:rPr lang="es-ES" dirty="0"/>
              <a:t>entre casos de uso</a:t>
            </a:r>
          </a:p>
          <a:p>
            <a:pPr lvl="1"/>
            <a:r>
              <a:rPr lang="es-ES" dirty="0" smtClean="0"/>
              <a:t>Extiende </a:t>
            </a:r>
            <a:r>
              <a:rPr lang="es-ES" dirty="0"/>
              <a:t>(</a:t>
            </a:r>
            <a:r>
              <a:rPr lang="es-ES" dirty="0" err="1" smtClean="0"/>
              <a:t>extend</a:t>
            </a:r>
            <a:r>
              <a:rPr lang="es-ES" dirty="0" smtClean="0"/>
              <a:t>)</a:t>
            </a:r>
          </a:p>
          <a:p>
            <a:pPr lvl="1"/>
            <a:r>
              <a:rPr lang="es-ES" dirty="0" smtClean="0"/>
              <a:t>Usa </a:t>
            </a:r>
            <a:r>
              <a:rPr lang="es-ES" dirty="0"/>
              <a:t>(</a:t>
            </a:r>
            <a:r>
              <a:rPr lang="es-ES" dirty="0" err="1"/>
              <a:t>include</a:t>
            </a:r>
            <a:r>
              <a:rPr lang="es-ES" dirty="0"/>
              <a:t>)</a:t>
            </a:r>
          </a:p>
          <a:p>
            <a:endParaRPr lang="es-ES" dirty="0"/>
          </a:p>
        </p:txBody>
      </p:sp>
    </p:spTree>
    <p:extLst>
      <p:ext uri="{BB962C8B-B14F-4D97-AF65-F5344CB8AC3E}">
        <p14:creationId xmlns:p14="http://schemas.microsoft.com/office/powerpoint/2010/main" val="7111474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CASOS DE USO	</a:t>
            </a:r>
            <a:endParaRPr lang="es-ES" dirty="0"/>
          </a:p>
        </p:txBody>
      </p:sp>
      <p:pic>
        <p:nvPicPr>
          <p:cNvPr id="5" name="4 Marcador de contenido"/>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57784" y="1920081"/>
            <a:ext cx="8028432" cy="3886200"/>
          </a:xfrm>
        </p:spPr>
      </p:pic>
    </p:spTree>
    <p:extLst>
      <p:ext uri="{BB962C8B-B14F-4D97-AF65-F5344CB8AC3E}">
        <p14:creationId xmlns:p14="http://schemas.microsoft.com/office/powerpoint/2010/main" val="4659672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CASOS DE USO	</a:t>
            </a:r>
            <a:endParaRPr lang="es-ES" dirty="0"/>
          </a:p>
        </p:txBody>
      </p:sp>
      <p:sp>
        <p:nvSpPr>
          <p:cNvPr id="3" name="2 Marcador de contenido"/>
          <p:cNvSpPr>
            <a:spLocks noGrp="1"/>
          </p:cNvSpPr>
          <p:nvPr>
            <p:ph idx="1"/>
          </p:nvPr>
        </p:nvSpPr>
        <p:spPr/>
        <p:txBody>
          <a:bodyPr>
            <a:normAutofit lnSpcReduction="10000"/>
          </a:bodyPr>
          <a:lstStyle/>
          <a:p>
            <a:pPr marL="0" indent="0">
              <a:buNone/>
            </a:pPr>
            <a:r>
              <a:rPr lang="es-ES" b="1" u="sng" dirty="0" smtClean="0"/>
              <a:t>Actores</a:t>
            </a:r>
          </a:p>
          <a:p>
            <a:pPr marL="0" indent="0">
              <a:buNone/>
            </a:pPr>
            <a:r>
              <a:rPr lang="es-ES" dirty="0">
                <a:solidFill>
                  <a:srgbClr val="000000"/>
                </a:solidFill>
                <a:ea typeface="Times New Roman" pitchFamily="18" charset="0"/>
                <a:cs typeface="Tahoma" pitchFamily="34" charset="0"/>
              </a:rPr>
              <a:t>Los actores se representan con el icono de estereotipo estándar para casos de uso (</a:t>
            </a:r>
            <a:r>
              <a:rPr lang="es-ES" dirty="0">
                <a:solidFill>
                  <a:srgbClr val="3737CC"/>
                </a:solidFill>
                <a:ea typeface="Times New Roman" pitchFamily="18" charset="0"/>
                <a:cs typeface="Tahoma" pitchFamily="34" charset="0"/>
              </a:rPr>
              <a:t>el “</a:t>
            </a:r>
            <a:r>
              <a:rPr lang="es-ES" dirty="0" err="1">
                <a:solidFill>
                  <a:srgbClr val="3737CC"/>
                </a:solidFill>
                <a:ea typeface="Times New Roman" pitchFamily="18" charset="0"/>
                <a:cs typeface="Tahoma" pitchFamily="34" charset="0"/>
              </a:rPr>
              <a:t>stick</a:t>
            </a:r>
            <a:r>
              <a:rPr lang="es-ES" dirty="0">
                <a:solidFill>
                  <a:srgbClr val="3737CC"/>
                </a:solidFill>
                <a:ea typeface="Times New Roman" pitchFamily="18" charset="0"/>
                <a:cs typeface="Tahoma" pitchFamily="34" charset="0"/>
              </a:rPr>
              <a:t> </a:t>
            </a:r>
            <a:r>
              <a:rPr lang="es-ES" dirty="0" err="1">
                <a:solidFill>
                  <a:srgbClr val="3737CC"/>
                </a:solidFill>
                <a:ea typeface="Times New Roman" pitchFamily="18" charset="0"/>
                <a:cs typeface="Tahoma" pitchFamily="34" charset="0"/>
              </a:rPr>
              <a:t>man</a:t>
            </a:r>
            <a:r>
              <a:rPr lang="es-ES" dirty="0">
                <a:solidFill>
                  <a:srgbClr val="3737CC"/>
                </a:solidFill>
                <a:ea typeface="Times New Roman" pitchFamily="18" charset="0"/>
                <a:cs typeface="Tahoma" pitchFamily="34" charset="0"/>
              </a:rPr>
              <a:t>” o monigote</a:t>
            </a:r>
            <a:r>
              <a:rPr lang="es-ES" dirty="0">
                <a:solidFill>
                  <a:srgbClr val="000000"/>
                </a:solidFill>
                <a:ea typeface="Times New Roman" pitchFamily="18" charset="0"/>
                <a:cs typeface="Tahoma" pitchFamily="34" charset="0"/>
              </a:rPr>
              <a:t>) con el nombre del actor al pie de la figura. Los nombres de los actores suelen empezar por mayúscula.</a:t>
            </a:r>
            <a:endParaRPr lang="es-ES_tradnl" dirty="0">
              <a:ea typeface="Times New Roman" pitchFamily="18" charset="0"/>
              <a:cs typeface="Tahoma" pitchFamily="34" charset="0"/>
            </a:endParaRPr>
          </a:p>
          <a:p>
            <a:pPr>
              <a:buSzTx/>
              <a:buFont typeface="Wingdings" pitchFamily="2" charset="2"/>
              <a:buNone/>
            </a:pPr>
            <a:r>
              <a:rPr lang="es-ES_tradnl" sz="2400" dirty="0">
                <a:ea typeface="Times New Roman" pitchFamily="18" charset="0"/>
                <a:cs typeface="Tahoma" pitchFamily="34" charset="0"/>
              </a:rPr>
              <a:t>A</a:t>
            </a:r>
            <a:r>
              <a:rPr lang="es-ES" sz="2400" dirty="0" err="1">
                <a:ea typeface="Times New Roman" pitchFamily="18" charset="0"/>
                <a:cs typeface="Tahoma" pitchFamily="34" charset="0"/>
              </a:rPr>
              <a:t>ctores</a:t>
            </a:r>
            <a:r>
              <a:rPr lang="es-ES" sz="2400" dirty="0">
                <a:ea typeface="Times New Roman" pitchFamily="18" charset="0"/>
                <a:cs typeface="Tahoma" pitchFamily="34" charset="0"/>
              </a:rPr>
              <a:t>:</a:t>
            </a:r>
          </a:p>
          <a:p>
            <a:pPr lvl="1"/>
            <a:r>
              <a:rPr lang="es-ES" sz="2400" dirty="0">
                <a:ea typeface="Times New Roman" pitchFamily="18" charset="0"/>
                <a:cs typeface="Tahoma" pitchFamily="34" charset="0"/>
              </a:rPr>
              <a:t>Principales: </a:t>
            </a:r>
            <a:r>
              <a:rPr lang="es-ES" sz="2400" dirty="0" smtClean="0">
                <a:ea typeface="Times New Roman" pitchFamily="18" charset="0"/>
                <a:cs typeface="Tahoma" pitchFamily="34" charset="0"/>
              </a:rPr>
              <a:t>el objetivo del caso de uso es esencial</a:t>
            </a:r>
            <a:endParaRPr lang="es-ES" sz="2400" dirty="0">
              <a:ea typeface="Times New Roman" pitchFamily="18" charset="0"/>
              <a:cs typeface="Tahoma" pitchFamily="34" charset="0"/>
            </a:endParaRPr>
          </a:p>
          <a:p>
            <a:pPr lvl="1"/>
            <a:r>
              <a:rPr lang="es-ES" sz="2400" dirty="0">
                <a:ea typeface="Times New Roman" pitchFamily="18" charset="0"/>
                <a:cs typeface="Tahoma" pitchFamily="34" charset="0"/>
              </a:rPr>
              <a:t>Secundarios: </a:t>
            </a:r>
            <a:r>
              <a:rPr lang="es-ES" sz="2400" dirty="0" smtClean="0">
                <a:ea typeface="Times New Roman" pitchFamily="18" charset="0"/>
                <a:cs typeface="Tahoma" pitchFamily="34" charset="0"/>
              </a:rPr>
              <a:t>interactúan con el caso de uso, pero el objetivo no es esencial.</a:t>
            </a:r>
            <a:endParaRPr lang="es-ES" sz="2400" dirty="0">
              <a:ea typeface="Times New Roman" pitchFamily="18" charset="0"/>
              <a:cs typeface="Tahoma" pitchFamily="34" charset="0"/>
            </a:endParaRPr>
          </a:p>
          <a:p>
            <a:pPr marL="0" indent="0">
              <a:buNone/>
            </a:pPr>
            <a:endParaRPr lang="es-ES" dirty="0"/>
          </a:p>
        </p:txBody>
      </p:sp>
    </p:spTree>
    <p:extLst>
      <p:ext uri="{BB962C8B-B14F-4D97-AF65-F5344CB8AC3E}">
        <p14:creationId xmlns:p14="http://schemas.microsoft.com/office/powerpoint/2010/main" val="9176916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CASOS DE USO	</a:t>
            </a:r>
            <a:endParaRPr lang="es-ES" dirty="0"/>
          </a:p>
        </p:txBody>
      </p:sp>
      <p:sp>
        <p:nvSpPr>
          <p:cNvPr id="3" name="2 Marcador de contenido"/>
          <p:cNvSpPr>
            <a:spLocks noGrp="1"/>
          </p:cNvSpPr>
          <p:nvPr>
            <p:ph idx="1"/>
          </p:nvPr>
        </p:nvSpPr>
        <p:spPr/>
        <p:txBody>
          <a:bodyPr/>
          <a:lstStyle/>
          <a:p>
            <a:pPr marL="0" indent="0">
              <a:buNone/>
            </a:pPr>
            <a:endParaRPr lang="es-ES" b="1" u="sng" dirty="0" smtClean="0"/>
          </a:p>
          <a:p>
            <a:pPr marL="0" indent="0">
              <a:buNone/>
            </a:pPr>
            <a:r>
              <a:rPr lang="es-ES" b="1" u="sng" dirty="0" smtClean="0"/>
              <a:t>Actores</a:t>
            </a:r>
          </a:p>
          <a:p>
            <a:pPr>
              <a:buSzTx/>
              <a:buFont typeface="Wingdings" pitchFamily="2" charset="2"/>
              <a:buChar char="§"/>
            </a:pPr>
            <a:r>
              <a:rPr lang="es-ES" sz="2400" dirty="0">
                <a:solidFill>
                  <a:srgbClr val="000000"/>
                </a:solidFill>
                <a:ea typeface="Times New Roman" pitchFamily="18" charset="0"/>
                <a:cs typeface="Tahoma" pitchFamily="34" charset="0"/>
              </a:rPr>
              <a:t>El </a:t>
            </a:r>
            <a:r>
              <a:rPr lang="es-ES" sz="2400" dirty="0">
                <a:solidFill>
                  <a:srgbClr val="3737CC"/>
                </a:solidFill>
                <a:ea typeface="Times New Roman" pitchFamily="18" charset="0"/>
                <a:cs typeface="Tahoma" pitchFamily="34" charset="0"/>
              </a:rPr>
              <a:t>actor </a:t>
            </a:r>
            <a:r>
              <a:rPr lang="es-ES" sz="2400" dirty="0">
                <a:solidFill>
                  <a:srgbClr val="000000"/>
                </a:solidFill>
                <a:ea typeface="Times New Roman" pitchFamily="18" charset="0"/>
                <a:cs typeface="Tahoma" pitchFamily="34" charset="0"/>
              </a:rPr>
              <a:t>suele ser una persona, pero se diferencia de un usuario. Ahora vemos cómo…</a:t>
            </a:r>
            <a:endParaRPr lang="es-ES" sz="1200" dirty="0">
              <a:solidFill>
                <a:srgbClr val="3737CC"/>
              </a:solidFill>
              <a:ea typeface="Times New Roman" pitchFamily="18" charset="0"/>
              <a:cs typeface="Wingdings" pitchFamily="2" charset="2"/>
            </a:endParaRPr>
          </a:p>
          <a:p>
            <a:pPr>
              <a:buSzTx/>
              <a:buFont typeface="Wingdings" pitchFamily="2" charset="2"/>
              <a:buChar char="§"/>
            </a:pPr>
            <a:r>
              <a:rPr lang="es-ES" sz="2400" dirty="0">
                <a:solidFill>
                  <a:srgbClr val="000000"/>
                </a:solidFill>
                <a:ea typeface="Times New Roman" pitchFamily="18" charset="0"/>
                <a:cs typeface="Tahoma" pitchFamily="34" charset="0"/>
              </a:rPr>
              <a:t>Un actor representa un cierto papel que distintos usuarios pueden jugar.</a:t>
            </a:r>
            <a:endParaRPr lang="es-ES" sz="900" dirty="0">
              <a:solidFill>
                <a:srgbClr val="FF0000"/>
              </a:solidFill>
              <a:ea typeface="Times New Roman" pitchFamily="18" charset="0"/>
              <a:cs typeface="Wingdings" pitchFamily="2" charset="2"/>
            </a:endParaRPr>
          </a:p>
          <a:p>
            <a:pPr lvl="1">
              <a:buSzTx/>
              <a:buFont typeface="Wingdings" pitchFamily="2" charset="2"/>
              <a:buChar char="§"/>
            </a:pPr>
            <a:r>
              <a:rPr lang="es-ES" sz="1800" dirty="0">
                <a:solidFill>
                  <a:srgbClr val="000000"/>
                </a:solidFill>
                <a:ea typeface="Times New Roman" pitchFamily="18" charset="0"/>
                <a:cs typeface="Tahoma" pitchFamily="34" charset="0"/>
              </a:rPr>
              <a:t>El actor sería la clase y el usuario una instancia de la clase</a:t>
            </a:r>
            <a:r>
              <a:rPr lang="es-ES" sz="1800" dirty="0" smtClean="0">
                <a:solidFill>
                  <a:srgbClr val="000000"/>
                </a:solidFill>
                <a:ea typeface="Times New Roman" pitchFamily="18" charset="0"/>
                <a:cs typeface="Tahoma" pitchFamily="34" charset="0"/>
              </a:rPr>
              <a:t>..</a:t>
            </a:r>
            <a:endParaRPr lang="es-ES" sz="1800" dirty="0">
              <a:solidFill>
                <a:srgbClr val="FF0000"/>
              </a:solidFill>
              <a:ea typeface="Times New Roman" pitchFamily="18" charset="0"/>
              <a:cs typeface="Wingdings" pitchFamily="2" charset="2"/>
            </a:endParaRPr>
          </a:p>
          <a:p>
            <a:endParaRPr lang="es-ES" dirty="0"/>
          </a:p>
        </p:txBody>
      </p:sp>
    </p:spTree>
    <p:extLst>
      <p:ext uri="{BB962C8B-B14F-4D97-AF65-F5344CB8AC3E}">
        <p14:creationId xmlns:p14="http://schemas.microsoft.com/office/powerpoint/2010/main" val="28985754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CASOS DE USO</a:t>
            </a:r>
            <a:endParaRPr lang="es-ES" dirty="0"/>
          </a:p>
        </p:txBody>
      </p:sp>
      <p:sp>
        <p:nvSpPr>
          <p:cNvPr id="3" name="2 Marcador de contenido"/>
          <p:cNvSpPr>
            <a:spLocks noGrp="1"/>
          </p:cNvSpPr>
          <p:nvPr>
            <p:ph idx="1"/>
          </p:nvPr>
        </p:nvSpPr>
        <p:spPr/>
        <p:txBody>
          <a:bodyPr/>
          <a:lstStyle/>
          <a:p>
            <a:pPr marL="0" indent="0">
              <a:buNone/>
            </a:pPr>
            <a:r>
              <a:rPr lang="es-ES" b="1" u="sng" dirty="0" smtClean="0"/>
              <a:t>Casos de uso</a:t>
            </a:r>
          </a:p>
          <a:p>
            <a:pPr marL="0" indent="0">
              <a:buNone/>
            </a:pPr>
            <a:r>
              <a:rPr lang="es-ES" dirty="0">
                <a:solidFill>
                  <a:srgbClr val="000000"/>
                </a:solidFill>
                <a:ea typeface="Times New Roman" pitchFamily="18" charset="0"/>
                <a:cs typeface="Tahoma" pitchFamily="34" charset="0"/>
              </a:rPr>
              <a:t>Los casos de uso se representan por una </a:t>
            </a:r>
            <a:r>
              <a:rPr lang="es-ES" dirty="0">
                <a:solidFill>
                  <a:srgbClr val="3737CC"/>
                </a:solidFill>
                <a:ea typeface="Times New Roman" pitchFamily="18" charset="0"/>
                <a:cs typeface="Tahoma" pitchFamily="34" charset="0"/>
              </a:rPr>
              <a:t>elipse y un nombre</a:t>
            </a:r>
            <a:r>
              <a:rPr lang="es-ES" dirty="0">
                <a:solidFill>
                  <a:srgbClr val="000000"/>
                </a:solidFill>
                <a:ea typeface="Times New Roman" pitchFamily="18" charset="0"/>
                <a:cs typeface="Tahoma" pitchFamily="34" charset="0"/>
              </a:rPr>
              <a:t>, que puede ir dentro o debajo de la elipse</a:t>
            </a:r>
            <a:r>
              <a:rPr lang="es-ES" dirty="0" smtClean="0">
                <a:solidFill>
                  <a:srgbClr val="000000"/>
                </a:solidFill>
                <a:ea typeface="Times New Roman" pitchFamily="18" charset="0"/>
                <a:cs typeface="Tahoma" pitchFamily="34" charset="0"/>
              </a:rPr>
              <a:t>.</a:t>
            </a:r>
          </a:p>
          <a:p>
            <a:pPr marL="0" indent="0">
              <a:buNone/>
            </a:pPr>
            <a:r>
              <a:rPr lang="es-ES" dirty="0" smtClean="0">
                <a:solidFill>
                  <a:srgbClr val="000000"/>
                </a:solidFill>
                <a:ea typeface="Times New Roman" pitchFamily="18" charset="0"/>
                <a:cs typeface="Tahoma" pitchFamily="34" charset="0"/>
              </a:rPr>
              <a:t>Los casos de uso describen en forma de acciones el comportamiento del sistema, estudiado desde el punto de vista del usuario.</a:t>
            </a:r>
          </a:p>
          <a:p>
            <a:pPr marL="0" indent="0">
              <a:buNone/>
            </a:pPr>
            <a:r>
              <a:rPr lang="es-ES" dirty="0" smtClean="0">
                <a:solidFill>
                  <a:srgbClr val="000000"/>
                </a:solidFill>
                <a:ea typeface="Times New Roman" pitchFamily="18" charset="0"/>
                <a:cs typeface="Tahoma" pitchFamily="34" charset="0"/>
              </a:rPr>
              <a:t>Un escenario es una instancia de un caso de uso.</a:t>
            </a:r>
            <a:endParaRPr lang="es-ES" dirty="0">
              <a:solidFill>
                <a:srgbClr val="000000"/>
              </a:solidFill>
              <a:ea typeface="Times New Roman" pitchFamily="18" charset="0"/>
              <a:cs typeface="Tahoma" pitchFamily="34" charset="0"/>
            </a:endParaRPr>
          </a:p>
          <a:p>
            <a:pPr marL="0" indent="0">
              <a:buNone/>
            </a:pPr>
            <a:endParaRPr lang="es-ES" dirty="0"/>
          </a:p>
        </p:txBody>
      </p:sp>
    </p:spTree>
    <p:extLst>
      <p:ext uri="{BB962C8B-B14F-4D97-AF65-F5344CB8AC3E}">
        <p14:creationId xmlns:p14="http://schemas.microsoft.com/office/powerpoint/2010/main" val="33227286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CASOS DE USO</a:t>
            </a:r>
            <a:endParaRPr lang="es-ES" dirty="0"/>
          </a:p>
        </p:txBody>
      </p:sp>
      <p:sp>
        <p:nvSpPr>
          <p:cNvPr id="3" name="2 Marcador de contenido"/>
          <p:cNvSpPr>
            <a:spLocks noGrp="1"/>
          </p:cNvSpPr>
          <p:nvPr>
            <p:ph idx="1"/>
          </p:nvPr>
        </p:nvSpPr>
        <p:spPr/>
        <p:txBody>
          <a:bodyPr>
            <a:normAutofit fontScale="92500"/>
          </a:bodyPr>
          <a:lstStyle/>
          <a:p>
            <a:pPr marL="0" indent="0">
              <a:buNone/>
            </a:pPr>
            <a:r>
              <a:rPr lang="es-ES" u="sng" dirty="0" smtClean="0"/>
              <a:t>Ejemplo</a:t>
            </a:r>
          </a:p>
          <a:p>
            <a:pPr marL="0" indent="0">
              <a:buNone/>
            </a:pPr>
            <a:r>
              <a:rPr lang="es-ES" dirty="0" smtClean="0"/>
              <a:t>Consideremos como sistema un criadero de caballos. La compra de un caballo por parte de un cliente constituye un caso de uso. El comprador del caballo es el actor primario. El actor que registra el certificado de venta es un actor secundario.</a:t>
            </a:r>
          </a:p>
          <a:p>
            <a:pPr marL="0" indent="0">
              <a:buNone/>
            </a:pPr>
            <a:r>
              <a:rPr lang="es-ES" dirty="0" smtClean="0"/>
              <a:t>La compra del caballo </a:t>
            </a:r>
            <a:r>
              <a:rPr lang="es-ES" dirty="0" err="1" smtClean="0"/>
              <a:t>Jorgelina</a:t>
            </a:r>
            <a:r>
              <a:rPr lang="es-ES" dirty="0"/>
              <a:t> </a:t>
            </a:r>
            <a:r>
              <a:rPr lang="es-ES" dirty="0" smtClean="0"/>
              <a:t>constituye un ejemplo de escenario del caso de uso compra de un caballo.</a:t>
            </a:r>
            <a:endParaRPr lang="es-ES" dirty="0"/>
          </a:p>
        </p:txBody>
      </p:sp>
    </p:spTree>
    <p:extLst>
      <p:ext uri="{BB962C8B-B14F-4D97-AF65-F5344CB8AC3E}">
        <p14:creationId xmlns:p14="http://schemas.microsoft.com/office/powerpoint/2010/main" val="53604940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1957</TotalTime>
  <Words>745</Words>
  <Application>Microsoft Office PowerPoint</Application>
  <PresentationFormat>Presentación en pantalla (4:3)</PresentationFormat>
  <Paragraphs>140</Paragraphs>
  <Slides>17</Slides>
  <Notes>0</Notes>
  <HiddenSlides>0</HiddenSlides>
  <MMClips>0</MMClips>
  <ScaleCrop>false</ScaleCrop>
  <HeadingPairs>
    <vt:vector size="4" baseType="variant">
      <vt:variant>
        <vt:lpstr>Tema</vt:lpstr>
      </vt:variant>
      <vt:variant>
        <vt:i4>1</vt:i4>
      </vt:variant>
      <vt:variant>
        <vt:lpstr>Títulos de diapositiva</vt:lpstr>
      </vt:variant>
      <vt:variant>
        <vt:i4>17</vt:i4>
      </vt:variant>
    </vt:vector>
  </HeadingPairs>
  <TitlesOfParts>
    <vt:vector size="18" baseType="lpstr">
      <vt:lpstr>Tema de Office</vt:lpstr>
      <vt:lpstr>DIAGRAMAS EN UML</vt:lpstr>
      <vt:lpstr>CASOS DE USO </vt:lpstr>
      <vt:lpstr>CASOS DE USO </vt:lpstr>
      <vt:lpstr>CASOS DE USO </vt:lpstr>
      <vt:lpstr>CASOS DE USO </vt:lpstr>
      <vt:lpstr>CASOS DE USO </vt:lpstr>
      <vt:lpstr>CASOS DE USO </vt:lpstr>
      <vt:lpstr>CASOS DE USO</vt:lpstr>
      <vt:lpstr>CASOS DE USO</vt:lpstr>
      <vt:lpstr>CASOS DE USO</vt:lpstr>
      <vt:lpstr>CASOS DE USO </vt:lpstr>
      <vt:lpstr>CASOS DE USO </vt:lpstr>
      <vt:lpstr>CASOS DE USO</vt:lpstr>
      <vt:lpstr>CASOS DE USO</vt:lpstr>
      <vt:lpstr>CASOS DE USO</vt:lpstr>
      <vt:lpstr>CASOS DE USO</vt:lpstr>
      <vt:lpstr>CASOS DE USO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DIAGRAMAS EN UML</dc:title>
  <dc:creator>Estefania</dc:creator>
  <cp:lastModifiedBy>Estefania</cp:lastModifiedBy>
  <cp:revision>23</cp:revision>
  <dcterms:created xsi:type="dcterms:W3CDTF">2015-11-19T10:17:34Z</dcterms:created>
  <dcterms:modified xsi:type="dcterms:W3CDTF">2015-12-01T10:36:42Z</dcterms:modified>
</cp:coreProperties>
</file>