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16" y="12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F066-F246-4106-AD9F-A0869631CECA}" type="datetimeFigureOut">
              <a:rPr lang="es-ES" smtClean="0"/>
              <a:t>01/02/2016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45A4-A6FE-4E4D-AF94-F571D1BDE4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616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F066-F246-4106-AD9F-A0869631CECA}" type="datetimeFigureOut">
              <a:rPr lang="es-ES" smtClean="0"/>
              <a:t>01/02/2016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45A4-A6FE-4E4D-AF94-F571D1BDE4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59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F066-F246-4106-AD9F-A0869631CECA}" type="datetimeFigureOut">
              <a:rPr lang="es-ES" smtClean="0"/>
              <a:t>01/02/2016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45A4-A6FE-4E4D-AF94-F571D1BDE4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506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F066-F246-4106-AD9F-A0869631CECA}" type="datetimeFigureOut">
              <a:rPr lang="es-ES" smtClean="0"/>
              <a:t>01/02/2016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45A4-A6FE-4E4D-AF94-F571D1BDE4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942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F066-F246-4106-AD9F-A0869631CECA}" type="datetimeFigureOut">
              <a:rPr lang="es-ES" smtClean="0"/>
              <a:t>01/02/2016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45A4-A6FE-4E4D-AF94-F571D1BDE4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322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F066-F246-4106-AD9F-A0869631CECA}" type="datetimeFigureOut">
              <a:rPr lang="es-ES" smtClean="0"/>
              <a:t>01/02/2016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45A4-A6FE-4E4D-AF94-F571D1BDE4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470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F066-F246-4106-AD9F-A0869631CECA}" type="datetimeFigureOut">
              <a:rPr lang="es-ES" smtClean="0"/>
              <a:t>01/02/2016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45A4-A6FE-4E4D-AF94-F571D1BDE4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614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F066-F246-4106-AD9F-A0869631CECA}" type="datetimeFigureOut">
              <a:rPr lang="es-ES" smtClean="0"/>
              <a:t>01/02/2016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45A4-A6FE-4E4D-AF94-F571D1BDE4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088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F066-F246-4106-AD9F-A0869631CECA}" type="datetimeFigureOut">
              <a:rPr lang="es-ES" smtClean="0"/>
              <a:t>01/02/2016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45A4-A6FE-4E4D-AF94-F571D1BDE4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098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F066-F246-4106-AD9F-A0869631CECA}" type="datetimeFigureOut">
              <a:rPr lang="es-ES" smtClean="0"/>
              <a:t>01/02/2016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45A4-A6FE-4E4D-AF94-F571D1BDE4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311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F066-F246-4106-AD9F-A0869631CECA}" type="datetimeFigureOut">
              <a:rPr lang="es-ES" smtClean="0"/>
              <a:t>01/02/2016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45A4-A6FE-4E4D-AF94-F571D1BDE4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013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5F066-F246-4106-AD9F-A0869631CECA}" type="datetimeFigureOut">
              <a:rPr lang="es-ES" smtClean="0"/>
              <a:t>01/02/2016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445A4-A6FE-4E4D-AF94-F571D1BDE4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654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6"/>
            <a:ext cx="9144000" cy="2426437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Asignatura: Entornos de desarrollo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UML- </a:t>
            </a:r>
            <a:r>
              <a:rPr lang="es-ES" dirty="0" err="1" smtClean="0"/>
              <a:t>Unified</a:t>
            </a:r>
            <a:r>
              <a:rPr lang="es-ES" dirty="0" smtClean="0"/>
              <a:t> </a:t>
            </a:r>
            <a:r>
              <a:rPr lang="es-ES" dirty="0" err="1" smtClean="0"/>
              <a:t>Modeling</a:t>
            </a:r>
            <a:r>
              <a:rPr lang="es-ES" dirty="0" smtClean="0"/>
              <a:t> </a:t>
            </a:r>
            <a:r>
              <a:rPr lang="es-ES" dirty="0" err="1" smtClean="0"/>
              <a:t>Language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347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6"/>
            <a:ext cx="9144000" cy="2426437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b="1" dirty="0" smtClean="0">
                <a:solidFill>
                  <a:srgbClr val="7030A0"/>
                </a:solidFill>
              </a:rPr>
              <a:t>Diagramas de secuencia</a:t>
            </a:r>
            <a:endParaRPr lang="es-ES" sz="2800" b="1" dirty="0">
              <a:solidFill>
                <a:srgbClr val="7030A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77072"/>
            <a:ext cx="8229600" cy="1828800"/>
          </a:xfrm>
        </p:spPr>
        <p:txBody>
          <a:bodyPr/>
          <a:lstStyle/>
          <a:p>
            <a:pPr marL="0" indent="0" algn="just">
              <a:buNone/>
            </a:pPr>
            <a:r>
              <a:rPr lang="es-ES" sz="2800" dirty="0" smtClean="0"/>
              <a:t>En la figura, el objeto de la izquierda </a:t>
            </a:r>
            <a:r>
              <a:rPr lang="es-ES" sz="2800" dirty="0" smtClean="0"/>
              <a:t>envía </a:t>
            </a:r>
            <a:r>
              <a:rPr lang="es-ES" sz="2800" dirty="0" smtClean="0"/>
              <a:t>un mensaje al objeto de la derecha. El mensaje da lugar a la ejecución del método mensaje del objeto de la derecha, lo que provoca su activación.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701" y="1782922"/>
            <a:ext cx="4228597" cy="173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2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6"/>
            <a:ext cx="9144000" cy="2426437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b="1" dirty="0" smtClean="0">
                <a:solidFill>
                  <a:srgbClr val="7030A0"/>
                </a:solidFill>
              </a:rPr>
              <a:t>Diagrama de secuencia	</a:t>
            </a:r>
            <a:endParaRPr lang="es-ES" sz="2800" b="1" dirty="0">
              <a:solidFill>
                <a:srgbClr val="7030A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>
                <a:solidFill>
                  <a:srgbClr val="FF0000"/>
                </a:solidFill>
              </a:rPr>
              <a:t> 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223466"/>
            <a:ext cx="3473777" cy="525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7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4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6"/>
            <a:ext cx="9144000" cy="2426437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DIAGRAMAS EN UML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960663" y="1754421"/>
            <a:ext cx="6969125" cy="4357688"/>
            <a:chOff x="375" y="918"/>
            <a:chExt cx="4983" cy="3095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 flipV="1">
              <a:off x="3066" y="1632"/>
              <a:ext cx="1373" cy="7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3157" y="2549"/>
              <a:ext cx="128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385" y="1811"/>
              <a:ext cx="1372" cy="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V="1">
              <a:off x="1896" y="2865"/>
              <a:ext cx="725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411" y="1529"/>
              <a:ext cx="334" cy="8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84" y="2549"/>
              <a:ext cx="128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2972" y="1511"/>
              <a:ext cx="334" cy="8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 flipV="1">
              <a:off x="3029" y="2549"/>
              <a:ext cx="1014" cy="5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245" y="3248"/>
              <a:ext cx="919" cy="573"/>
            </a:xfrm>
            <a:prstGeom prst="rect">
              <a:avLst/>
            </a:prstGeom>
            <a:solidFill>
              <a:srgbClr val="C1CEFF"/>
            </a:solidFill>
            <a:ln w="9525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173" tIns="43087" rIns="86173" bIns="43087" anchor="ctr"/>
            <a:lstStyle/>
            <a:p>
              <a:pPr marL="384175" indent="-384175" defTabSz="903288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endParaRPr lang="es-ES_tradnl" sz="1900" b="1" i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752" y="1143"/>
              <a:ext cx="919" cy="573"/>
            </a:xfrm>
            <a:prstGeom prst="rect">
              <a:avLst/>
            </a:prstGeom>
            <a:solidFill>
              <a:srgbClr val="C1CEFF"/>
            </a:solidFill>
            <a:ln w="9525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6531" tIns="38266" rIns="76531" bIns="38266" anchor="ctr"/>
            <a:lstStyle/>
            <a:p>
              <a:pPr marL="384175" indent="-384175" defTabSz="903288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900" b="1" i="0">
                  <a:latin typeface="Arial Narrow" pitchFamily="34" charset="0"/>
                </a:rPr>
                <a:t>Use Case</a:t>
              </a:r>
            </a:p>
            <a:p>
              <a:pPr marL="384175" indent="-384175" defTabSz="903288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900" b="1" i="0">
                  <a:latin typeface="Arial Narrow" pitchFamily="34" charset="0"/>
                </a:rPr>
                <a:t>Diagrams</a:t>
              </a:r>
              <a:endParaRPr lang="en-US" sz="1900" b="1" i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843" y="1233"/>
              <a:ext cx="918" cy="573"/>
            </a:xfrm>
            <a:prstGeom prst="rect">
              <a:avLst/>
            </a:prstGeom>
            <a:solidFill>
              <a:srgbClr val="C1CEFF"/>
            </a:solidFill>
            <a:ln w="9525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6531" tIns="38266" rIns="76531" bIns="38266" anchor="ctr"/>
            <a:lstStyle/>
            <a:p>
              <a:pPr marL="384175" indent="-384175" defTabSz="903288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900" b="1" i="0">
                  <a:latin typeface="Arial Narrow" pitchFamily="34" charset="0"/>
                </a:rPr>
                <a:t>Use Case</a:t>
              </a:r>
            </a:p>
            <a:p>
              <a:pPr marL="384175" indent="-384175" defTabSz="903288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900" b="1" i="0">
                  <a:latin typeface="Arial Narrow" pitchFamily="34" charset="0"/>
                </a:rPr>
                <a:t>Diagrams</a:t>
              </a:r>
              <a:endParaRPr lang="en-US" sz="1900" b="1" i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933" y="1323"/>
              <a:ext cx="919" cy="573"/>
            </a:xfrm>
            <a:prstGeom prst="rect">
              <a:avLst/>
            </a:prstGeom>
            <a:solidFill>
              <a:srgbClr val="C1CEFF"/>
            </a:solidFill>
            <a:ln w="9525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6531" tIns="38266" rIns="76531" bIns="38266" anchor="ctr"/>
            <a:lstStyle/>
            <a:p>
              <a:pPr marL="384175" indent="-384175" defTabSz="903288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900" b="1" i="0">
                  <a:latin typeface="Arial Narrow" pitchFamily="34" charset="0"/>
                </a:rPr>
                <a:t>Diagramas de </a:t>
              </a:r>
            </a:p>
            <a:p>
              <a:pPr marL="384175" indent="-384175" defTabSz="903288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900" b="1" i="0">
                  <a:latin typeface="Arial Narrow" pitchFamily="34" charset="0"/>
                </a:rPr>
                <a:t>Casos de Uso</a:t>
              </a:r>
              <a:endParaRPr lang="en-US" sz="1900" b="1" i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75" y="2188"/>
              <a:ext cx="919" cy="573"/>
            </a:xfrm>
            <a:prstGeom prst="rect">
              <a:avLst/>
            </a:prstGeom>
            <a:solidFill>
              <a:srgbClr val="C1CEFF"/>
            </a:solidFill>
            <a:ln w="9525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173" tIns="43087" rIns="86173" bIns="43087" anchor="ctr"/>
            <a:lstStyle/>
            <a:p>
              <a:pPr marL="384175" indent="-384175" defTabSz="903288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900" b="1" i="0">
                  <a:latin typeface="Arial Narrow" pitchFamily="34" charset="0"/>
                </a:rPr>
                <a:t>Scenario</a:t>
              </a:r>
            </a:p>
            <a:p>
              <a:pPr marL="384175" indent="-384175" defTabSz="903288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900" b="1" i="0">
                  <a:latin typeface="Arial Narrow" pitchFamily="34" charset="0"/>
                </a:rPr>
                <a:t>Diagrams</a:t>
              </a:r>
              <a:endParaRPr lang="en-US" sz="1900" b="1" i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66" y="2278"/>
              <a:ext cx="919" cy="573"/>
            </a:xfrm>
            <a:prstGeom prst="rect">
              <a:avLst/>
            </a:prstGeom>
            <a:solidFill>
              <a:srgbClr val="C1CEFF"/>
            </a:solidFill>
            <a:ln w="9525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173" tIns="43087" rIns="86173" bIns="43087" anchor="ctr"/>
            <a:lstStyle/>
            <a:p>
              <a:pPr marL="384175" indent="-384175" defTabSz="903288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900" b="1" i="0">
                  <a:latin typeface="Arial Narrow" pitchFamily="34" charset="0"/>
                </a:rPr>
                <a:t>Scenario</a:t>
              </a:r>
            </a:p>
            <a:p>
              <a:pPr marL="384175" indent="-384175" defTabSz="903288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900" b="1" i="0">
                  <a:latin typeface="Arial Narrow" pitchFamily="34" charset="0"/>
                </a:rPr>
                <a:t>Diagrams</a:t>
              </a:r>
              <a:endParaRPr lang="en-US" sz="1900" b="1" i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557" y="2369"/>
              <a:ext cx="919" cy="572"/>
            </a:xfrm>
            <a:prstGeom prst="rect">
              <a:avLst/>
            </a:prstGeom>
            <a:solidFill>
              <a:srgbClr val="C1CEFF"/>
            </a:solidFill>
            <a:ln w="9525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173" tIns="43087" rIns="86173" bIns="43087" anchor="ctr"/>
            <a:lstStyle/>
            <a:p>
              <a:pPr marL="384175" indent="-384175" defTabSz="903288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900" b="1" i="0">
                  <a:latin typeface="Arial Narrow" pitchFamily="34" charset="0"/>
                </a:rPr>
                <a:t>Diagramas de</a:t>
              </a:r>
            </a:p>
            <a:p>
              <a:pPr marL="384175" indent="-384175" defTabSz="903288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900" b="1" i="0">
                  <a:latin typeface="Arial Narrow" pitchFamily="34" charset="0"/>
                </a:rPr>
                <a:t>Colaboración</a:t>
              </a:r>
              <a:endParaRPr lang="en-US" sz="1900" b="1" i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4257" y="2188"/>
              <a:ext cx="919" cy="572"/>
            </a:xfrm>
            <a:prstGeom prst="rect">
              <a:avLst/>
            </a:prstGeom>
            <a:solidFill>
              <a:srgbClr val="C1CEFF"/>
            </a:solidFill>
            <a:ln w="9525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173" tIns="43087" rIns="86173" bIns="43087" anchor="ctr"/>
            <a:lstStyle/>
            <a:p>
              <a:pPr marL="384175" indent="-384175" defTabSz="903288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900" b="1" i="0">
                  <a:latin typeface="Arial Narrow" pitchFamily="34" charset="0"/>
                </a:rPr>
                <a:t>State</a:t>
              </a:r>
            </a:p>
            <a:p>
              <a:pPr marL="384175" indent="-384175" defTabSz="903288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900" b="1" i="0">
                  <a:latin typeface="Arial Narrow" pitchFamily="34" charset="0"/>
                </a:rPr>
                <a:t>Diagrams</a:t>
              </a:r>
              <a:endParaRPr lang="en-US" sz="1900" b="1" i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4348" y="2278"/>
              <a:ext cx="919" cy="572"/>
            </a:xfrm>
            <a:prstGeom prst="rect">
              <a:avLst/>
            </a:prstGeom>
            <a:solidFill>
              <a:srgbClr val="C1CEFF"/>
            </a:solidFill>
            <a:ln w="9525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173" tIns="43087" rIns="86173" bIns="43087" anchor="ctr"/>
            <a:lstStyle/>
            <a:p>
              <a:pPr marL="384175" indent="-384175" defTabSz="903288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900" b="1" i="0">
                  <a:latin typeface="Arial Narrow" pitchFamily="34" charset="0"/>
                </a:rPr>
                <a:t>State</a:t>
              </a:r>
            </a:p>
            <a:p>
              <a:pPr marL="384175" indent="-384175" defTabSz="903288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900" b="1" i="0">
                  <a:latin typeface="Arial Narrow" pitchFamily="34" charset="0"/>
                </a:rPr>
                <a:t>Diagrams</a:t>
              </a:r>
              <a:endParaRPr lang="en-US" sz="1900" b="1" i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4439" y="2368"/>
              <a:ext cx="919" cy="573"/>
            </a:xfrm>
            <a:prstGeom prst="rect">
              <a:avLst/>
            </a:prstGeom>
            <a:solidFill>
              <a:srgbClr val="C1CEFF"/>
            </a:solidFill>
            <a:ln w="9525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173" tIns="43087" rIns="86173" bIns="43087" anchor="ctr"/>
            <a:lstStyle/>
            <a:p>
              <a:pPr marL="384175" indent="-384175" defTabSz="903288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900" b="1" i="0">
                  <a:latin typeface="Arial Narrow" pitchFamily="34" charset="0"/>
                </a:rPr>
                <a:t>Diagramas de</a:t>
              </a:r>
            </a:p>
            <a:p>
              <a:pPr marL="384175" indent="-384175" defTabSz="903288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900" b="1" i="0">
                  <a:latin typeface="Arial Narrow" pitchFamily="34" charset="0"/>
                </a:rPr>
                <a:t>Componentes</a:t>
              </a: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3549" y="3015"/>
              <a:ext cx="919" cy="572"/>
            </a:xfrm>
            <a:prstGeom prst="rect">
              <a:avLst/>
            </a:prstGeom>
            <a:solidFill>
              <a:srgbClr val="C1CEFF"/>
            </a:solidFill>
            <a:ln w="9525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6531" tIns="38266" rIns="76531" bIns="38266" anchor="ctr"/>
            <a:lstStyle/>
            <a:p>
              <a:pPr marL="384175" indent="-384175" defTabSz="903288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500" b="1" i="0">
                  <a:latin typeface="Arial Narrow" pitchFamily="34" charset="0"/>
                </a:rPr>
                <a:t>Component</a:t>
              </a:r>
            </a:p>
            <a:p>
              <a:pPr marL="384175" indent="-384175" defTabSz="903288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500" b="1" i="0">
                  <a:latin typeface="Arial Narrow" pitchFamily="34" charset="0"/>
                </a:rPr>
                <a:t>Diagrams</a:t>
              </a:r>
              <a:endParaRPr lang="en-US" sz="2800" b="1" i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3640" y="3105"/>
              <a:ext cx="918" cy="572"/>
            </a:xfrm>
            <a:prstGeom prst="rect">
              <a:avLst/>
            </a:prstGeom>
            <a:solidFill>
              <a:srgbClr val="C1CEFF"/>
            </a:solidFill>
            <a:ln w="9525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6531" tIns="38266" rIns="76531" bIns="38266" anchor="ctr"/>
            <a:lstStyle/>
            <a:p>
              <a:pPr marL="384175" indent="-384175" defTabSz="903288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500" b="1" i="0">
                  <a:latin typeface="Arial Narrow" pitchFamily="34" charset="0"/>
                </a:rPr>
                <a:t>Component</a:t>
              </a:r>
            </a:p>
            <a:p>
              <a:pPr marL="384175" indent="-384175" defTabSz="903288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500" b="1" i="0">
                  <a:latin typeface="Arial Narrow" pitchFamily="34" charset="0"/>
                </a:rPr>
                <a:t>Diagrams</a:t>
              </a:r>
              <a:endParaRPr lang="en-US" sz="2800" b="1" i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3730" y="3195"/>
              <a:ext cx="919" cy="572"/>
            </a:xfrm>
            <a:prstGeom prst="rect">
              <a:avLst/>
            </a:prstGeom>
            <a:solidFill>
              <a:srgbClr val="C1CEFF"/>
            </a:solidFill>
            <a:ln w="9525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6531" tIns="38266" rIns="76531" bIns="38266" anchor="ctr"/>
            <a:lstStyle/>
            <a:p>
              <a:pPr marL="384175" indent="-384175" defTabSz="903288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900" b="1" i="0">
                  <a:latin typeface="Arial Narrow" pitchFamily="34" charset="0"/>
                </a:rPr>
                <a:t>Diagramas de</a:t>
              </a:r>
            </a:p>
            <a:p>
              <a:pPr marL="384175" indent="-384175" defTabSz="903288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900" b="1" i="0">
                  <a:latin typeface="Arial Narrow" pitchFamily="34" charset="0"/>
                </a:rPr>
                <a:t>Distribución</a:t>
              </a:r>
              <a:endParaRPr lang="en-US" sz="2800" b="1" i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4257" y="1239"/>
              <a:ext cx="919" cy="572"/>
            </a:xfrm>
            <a:prstGeom prst="rect">
              <a:avLst/>
            </a:prstGeom>
            <a:solidFill>
              <a:srgbClr val="C1CEFF"/>
            </a:solidFill>
            <a:ln w="9525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173" tIns="43087" rIns="86173" bIns="43087" anchor="ctr"/>
            <a:lstStyle/>
            <a:p>
              <a:pPr marL="384175" indent="-384175" defTabSz="903288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900" b="1" i="0">
                  <a:latin typeface="Arial Narrow" pitchFamily="34" charset="0"/>
                </a:rPr>
                <a:t>State</a:t>
              </a:r>
            </a:p>
            <a:p>
              <a:pPr marL="384175" indent="-384175" defTabSz="903288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900" b="1" i="0">
                  <a:latin typeface="Arial Narrow" pitchFamily="34" charset="0"/>
                </a:rPr>
                <a:t>Diagrams</a:t>
              </a:r>
              <a:endParaRPr lang="en-US" sz="1900" b="1" i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4348" y="1329"/>
              <a:ext cx="919" cy="572"/>
            </a:xfrm>
            <a:prstGeom prst="rect">
              <a:avLst/>
            </a:prstGeom>
            <a:solidFill>
              <a:srgbClr val="C1CEFF"/>
            </a:solidFill>
            <a:ln w="9525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173" tIns="43087" rIns="86173" bIns="43087" anchor="ctr"/>
            <a:lstStyle/>
            <a:p>
              <a:pPr marL="384175" indent="-384175" defTabSz="903288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900" b="1" i="0">
                  <a:latin typeface="Arial Narrow" pitchFamily="34" charset="0"/>
                </a:rPr>
                <a:t>State</a:t>
              </a:r>
            </a:p>
            <a:p>
              <a:pPr marL="384175" indent="-384175" defTabSz="903288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900" b="1" i="0">
                  <a:latin typeface="Arial Narrow" pitchFamily="34" charset="0"/>
                </a:rPr>
                <a:t>Diagrams</a:t>
              </a:r>
              <a:endParaRPr lang="en-US" sz="1900" b="1" i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4439" y="1419"/>
              <a:ext cx="919" cy="573"/>
            </a:xfrm>
            <a:prstGeom prst="rect">
              <a:avLst/>
            </a:prstGeom>
            <a:solidFill>
              <a:srgbClr val="C1CEFF"/>
            </a:solidFill>
            <a:ln w="9525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173" tIns="43087" rIns="86173" bIns="43087" anchor="ctr"/>
            <a:lstStyle/>
            <a:p>
              <a:pPr marL="384175" indent="-384175" defTabSz="903288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900" b="1" i="0">
                  <a:latin typeface="Arial Narrow" pitchFamily="34" charset="0"/>
                </a:rPr>
                <a:t>Diagramas de </a:t>
              </a:r>
            </a:p>
            <a:p>
              <a:pPr marL="384175" indent="-384175" defTabSz="903288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900" b="1" i="0">
                  <a:latin typeface="Arial Narrow" pitchFamily="34" charset="0"/>
                </a:rPr>
                <a:t>Objetos</a:t>
              </a:r>
              <a:endParaRPr lang="en-US" sz="1900" b="1" i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795" y="3044"/>
              <a:ext cx="919" cy="573"/>
            </a:xfrm>
            <a:prstGeom prst="rect">
              <a:avLst/>
            </a:prstGeom>
            <a:solidFill>
              <a:srgbClr val="C1CEFF"/>
            </a:solidFill>
            <a:ln w="9525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173" tIns="43087" rIns="86173" bIns="43087" anchor="ctr"/>
            <a:lstStyle/>
            <a:p>
              <a:pPr marL="384175" indent="-384175" defTabSz="903288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900" b="1" i="0">
                  <a:latin typeface="Arial Narrow" pitchFamily="34" charset="0"/>
                </a:rPr>
                <a:t>Scenario</a:t>
              </a:r>
            </a:p>
            <a:p>
              <a:pPr marL="384175" indent="-384175" defTabSz="903288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900" b="1" i="0">
                  <a:latin typeface="Arial Narrow" pitchFamily="34" charset="0"/>
                </a:rPr>
                <a:t>Diagrams</a:t>
              </a:r>
              <a:endParaRPr lang="en-US" sz="1900" b="1" i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886" y="3134"/>
              <a:ext cx="919" cy="573"/>
            </a:xfrm>
            <a:prstGeom prst="rect">
              <a:avLst/>
            </a:prstGeom>
            <a:solidFill>
              <a:srgbClr val="C1CEFF"/>
            </a:solidFill>
            <a:ln w="9525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173" tIns="43087" rIns="86173" bIns="43087" anchor="ctr"/>
            <a:lstStyle/>
            <a:p>
              <a:pPr marL="384175" indent="-384175" defTabSz="903288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900" b="1" i="0">
                  <a:latin typeface="Arial Narrow" pitchFamily="34" charset="0"/>
                </a:rPr>
                <a:t>Scenario</a:t>
              </a:r>
            </a:p>
            <a:p>
              <a:pPr marL="384175" indent="-384175" defTabSz="903288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900" b="1" i="0">
                  <a:latin typeface="Arial Narrow" pitchFamily="34" charset="0"/>
                </a:rPr>
                <a:t>Diagrams</a:t>
              </a:r>
              <a:endParaRPr lang="en-US" sz="1900" b="1" i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977" y="3225"/>
              <a:ext cx="919" cy="572"/>
            </a:xfrm>
            <a:prstGeom prst="rect">
              <a:avLst/>
            </a:prstGeom>
            <a:solidFill>
              <a:srgbClr val="C1CEFF"/>
            </a:solidFill>
            <a:ln w="9525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173" tIns="43087" rIns="86173" bIns="43087" anchor="ctr"/>
            <a:lstStyle/>
            <a:p>
              <a:pPr marL="384175" indent="-384175" defTabSz="903288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900" b="1" i="0">
                  <a:latin typeface="Arial Narrow" pitchFamily="34" charset="0"/>
                </a:rPr>
                <a:t>Diagramas de</a:t>
              </a:r>
            </a:p>
            <a:p>
              <a:pPr marL="384175" indent="-384175" defTabSz="903288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900" b="1" i="0">
                  <a:latin typeface="Arial Narrow" pitchFamily="34" charset="0"/>
                </a:rPr>
                <a:t>Estados</a:t>
              </a:r>
              <a:endParaRPr lang="en-US" sz="1900" b="1" i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603" y="1353"/>
              <a:ext cx="919" cy="573"/>
            </a:xfrm>
            <a:prstGeom prst="rect">
              <a:avLst/>
            </a:prstGeom>
            <a:solidFill>
              <a:srgbClr val="C1CEFF"/>
            </a:solidFill>
            <a:ln w="9525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6531" tIns="38266" rIns="76531" bIns="38266" anchor="ctr"/>
            <a:lstStyle/>
            <a:p>
              <a:pPr marL="384175" indent="-384175" defTabSz="903288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900" b="1" i="0">
                  <a:latin typeface="Arial Narrow" pitchFamily="34" charset="0"/>
                </a:rPr>
                <a:t>Use Case</a:t>
              </a:r>
            </a:p>
            <a:p>
              <a:pPr marL="384175" indent="-384175" defTabSz="903288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900" b="1" i="0">
                  <a:latin typeface="Arial Narrow" pitchFamily="34" charset="0"/>
                </a:rPr>
                <a:t>Diagrams</a:t>
              </a:r>
              <a:endParaRPr lang="en-US" sz="1900" b="1" i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694" y="1443"/>
              <a:ext cx="918" cy="573"/>
            </a:xfrm>
            <a:prstGeom prst="rect">
              <a:avLst/>
            </a:prstGeom>
            <a:solidFill>
              <a:srgbClr val="C1CEFF"/>
            </a:solidFill>
            <a:ln w="9525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6531" tIns="38266" rIns="76531" bIns="38266" anchor="ctr"/>
            <a:lstStyle/>
            <a:p>
              <a:pPr marL="384175" indent="-384175" defTabSz="903288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900" b="1" i="0">
                  <a:latin typeface="Arial Narrow" pitchFamily="34" charset="0"/>
                </a:rPr>
                <a:t>Use Case</a:t>
              </a:r>
            </a:p>
            <a:p>
              <a:pPr marL="384175" indent="-384175" defTabSz="903288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900" b="1" i="0">
                  <a:latin typeface="Arial Narrow" pitchFamily="34" charset="0"/>
                </a:rPr>
                <a:t>Diagrams</a:t>
              </a:r>
              <a:endParaRPr lang="en-US" sz="1900" b="1" i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784" y="1533"/>
              <a:ext cx="919" cy="573"/>
            </a:xfrm>
            <a:prstGeom prst="rect">
              <a:avLst/>
            </a:prstGeom>
            <a:solidFill>
              <a:srgbClr val="C1CEFF"/>
            </a:solidFill>
            <a:ln w="9525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6531" tIns="38266" rIns="76531" bIns="38266" anchor="ctr"/>
            <a:lstStyle/>
            <a:p>
              <a:pPr marL="384175" indent="-384175" defTabSz="903288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900" b="1" i="0">
                  <a:latin typeface="Arial Narrow" pitchFamily="34" charset="0"/>
                </a:rPr>
                <a:t>Diagramas de</a:t>
              </a:r>
            </a:p>
            <a:p>
              <a:pPr marL="384175" indent="-384175" defTabSz="903288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900" b="1" i="0">
                  <a:latin typeface="Arial Narrow" pitchFamily="34" charset="0"/>
                </a:rPr>
                <a:t>Secuencia</a:t>
              </a:r>
              <a:endParaRPr lang="en-US" sz="1900" b="1" i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endParaRPr>
            </a:p>
          </p:txBody>
        </p:sp>
        <p:grpSp>
          <p:nvGrpSpPr>
            <p:cNvPr id="35" name="Group 33"/>
            <p:cNvGrpSpPr>
              <a:grpSpLocks/>
            </p:cNvGrpSpPr>
            <p:nvPr/>
          </p:nvGrpSpPr>
          <p:grpSpPr bwMode="auto">
            <a:xfrm>
              <a:off x="3001" y="918"/>
              <a:ext cx="1101" cy="753"/>
              <a:chOff x="2869" y="848"/>
              <a:chExt cx="1101" cy="753"/>
            </a:xfrm>
          </p:grpSpPr>
          <p:sp>
            <p:nvSpPr>
              <p:cNvPr id="43" name="Rectangle 34"/>
              <p:cNvSpPr>
                <a:spLocks noChangeArrowheads="1"/>
              </p:cNvSpPr>
              <p:nvPr/>
            </p:nvSpPr>
            <p:spPr bwMode="auto">
              <a:xfrm>
                <a:off x="2869" y="848"/>
                <a:ext cx="919" cy="572"/>
              </a:xfrm>
              <a:prstGeom prst="rect">
                <a:avLst/>
              </a:prstGeom>
              <a:solidFill>
                <a:srgbClr val="C1CEFF"/>
              </a:solidFill>
              <a:ln w="952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6173" tIns="43087" rIns="86173" bIns="43087" anchor="ctr"/>
              <a:lstStyle/>
              <a:p>
                <a:pPr marL="384175" indent="-384175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900" b="1" i="0">
                    <a:latin typeface="Arial Narrow" pitchFamily="34" charset="0"/>
                  </a:rPr>
                  <a:t>State</a:t>
                </a:r>
              </a:p>
              <a:p>
                <a:pPr marL="384175" indent="-384175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900" b="1" i="0">
                    <a:latin typeface="Arial Narrow" pitchFamily="34" charset="0"/>
                  </a:rPr>
                  <a:t>Diagrams</a:t>
                </a:r>
                <a:endParaRPr lang="en-US" sz="1900" b="1" i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44" name="Rectangle 35"/>
              <p:cNvSpPr>
                <a:spLocks noChangeArrowheads="1"/>
              </p:cNvSpPr>
              <p:nvPr/>
            </p:nvSpPr>
            <p:spPr bwMode="auto">
              <a:xfrm>
                <a:off x="2960" y="938"/>
                <a:ext cx="919" cy="572"/>
              </a:xfrm>
              <a:prstGeom prst="rect">
                <a:avLst/>
              </a:prstGeom>
              <a:solidFill>
                <a:srgbClr val="C1CEFF"/>
              </a:solidFill>
              <a:ln w="952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6173" tIns="43087" rIns="86173" bIns="43087" anchor="ctr"/>
              <a:lstStyle/>
              <a:p>
                <a:pPr marL="384175" indent="-384175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900" b="1" i="0">
                    <a:latin typeface="Arial Narrow" pitchFamily="34" charset="0"/>
                  </a:rPr>
                  <a:t>State</a:t>
                </a:r>
              </a:p>
              <a:p>
                <a:pPr marL="384175" indent="-384175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900" b="1" i="0">
                    <a:latin typeface="Arial Narrow" pitchFamily="34" charset="0"/>
                  </a:rPr>
                  <a:t>Diagrams</a:t>
                </a:r>
                <a:endParaRPr lang="en-US" sz="1900" b="1" i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45" name="Rectangle 36"/>
              <p:cNvSpPr>
                <a:spLocks noChangeArrowheads="1"/>
              </p:cNvSpPr>
              <p:nvPr/>
            </p:nvSpPr>
            <p:spPr bwMode="auto">
              <a:xfrm>
                <a:off x="3051" y="1028"/>
                <a:ext cx="919" cy="573"/>
              </a:xfrm>
              <a:prstGeom prst="rect">
                <a:avLst/>
              </a:prstGeom>
              <a:solidFill>
                <a:srgbClr val="C1CEFF"/>
              </a:solidFill>
              <a:ln w="952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6173" tIns="43087" rIns="86173" bIns="43087" anchor="ctr"/>
              <a:lstStyle/>
              <a:p>
                <a:pPr marL="384175" indent="-384175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900" b="1" i="0" dirty="0" err="1">
                    <a:latin typeface="Arial Narrow" pitchFamily="34" charset="0"/>
                  </a:rPr>
                  <a:t>Diagramas</a:t>
                </a:r>
                <a:r>
                  <a:rPr lang="en-US" sz="1900" b="1" i="0" dirty="0">
                    <a:latin typeface="Arial Narrow" pitchFamily="34" charset="0"/>
                  </a:rPr>
                  <a:t> de</a:t>
                </a:r>
              </a:p>
              <a:p>
                <a:pPr marL="384175" indent="-384175" defTabSz="903288">
                  <a:lnSpc>
                    <a:spcPct val="90000"/>
                  </a:lnSpc>
                  <a:buClr>
                    <a:srgbClr val="F6BF69"/>
                  </a:buClr>
                  <a:buFont typeface="Monotype Sorts" charset="2"/>
                  <a:buNone/>
                </a:pPr>
                <a:r>
                  <a:rPr lang="en-US" sz="1900" b="1" i="0" dirty="0" err="1">
                    <a:latin typeface="Arial Narrow" pitchFamily="34" charset="0"/>
                  </a:rPr>
                  <a:t>Clases</a:t>
                </a:r>
                <a:endParaRPr lang="en-US" sz="1900" b="1" i="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endParaRPr>
              </a:p>
            </p:txBody>
          </p:sp>
        </p:grp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2869" y="2941"/>
              <a:ext cx="1" cy="2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2341" y="3344"/>
              <a:ext cx="919" cy="573"/>
            </a:xfrm>
            <a:prstGeom prst="rect">
              <a:avLst/>
            </a:prstGeom>
            <a:solidFill>
              <a:srgbClr val="C1CEFF"/>
            </a:solidFill>
            <a:ln w="9525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173" tIns="43087" rIns="86173" bIns="43087" anchor="ctr"/>
            <a:lstStyle/>
            <a:p>
              <a:pPr marL="384175" indent="-384175" defTabSz="903288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endParaRPr lang="es-ES_tradnl" sz="1900" b="1" i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2437" y="3440"/>
              <a:ext cx="919" cy="573"/>
            </a:xfrm>
            <a:prstGeom prst="rect">
              <a:avLst/>
            </a:prstGeom>
            <a:solidFill>
              <a:srgbClr val="C1CEFF"/>
            </a:solidFill>
            <a:ln w="9525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173" tIns="43087" rIns="86173" bIns="43087" anchor="ctr"/>
            <a:lstStyle/>
            <a:p>
              <a:pPr marL="384175" indent="-384175" defTabSz="903288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900" b="1" i="0">
                  <a:latin typeface="Arial Narrow" pitchFamily="34" charset="0"/>
                </a:rPr>
                <a:t>Diagramas de</a:t>
              </a:r>
            </a:p>
            <a:p>
              <a:pPr marL="384175" indent="-384175" defTabSz="903288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900" b="1" i="0">
                  <a:latin typeface="Arial Narrow" pitchFamily="34" charset="0"/>
                </a:rPr>
                <a:t>Actividad</a:t>
              </a:r>
              <a:endParaRPr lang="en-US" sz="1900" b="1" i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39" name="AutoShape 40"/>
            <p:cNvSpPr>
              <a:spLocks noChangeArrowheads="1"/>
            </p:cNvSpPr>
            <p:nvPr/>
          </p:nvSpPr>
          <p:spPr bwMode="auto">
            <a:xfrm>
              <a:off x="2445" y="2129"/>
              <a:ext cx="807" cy="753"/>
            </a:xfrm>
            <a:prstGeom prst="can">
              <a:avLst>
                <a:gd name="adj" fmla="val 39255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s-ES"/>
            </a:p>
          </p:txBody>
        </p:sp>
        <p:sp>
          <p:nvSpPr>
            <p:cNvPr id="40" name="AutoShape 41"/>
            <p:cNvSpPr>
              <a:spLocks noChangeArrowheads="1"/>
            </p:cNvSpPr>
            <p:nvPr/>
          </p:nvSpPr>
          <p:spPr bwMode="auto">
            <a:xfrm>
              <a:off x="2496" y="2208"/>
              <a:ext cx="807" cy="753"/>
            </a:xfrm>
            <a:prstGeom prst="can">
              <a:avLst>
                <a:gd name="adj" fmla="val 39255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s-ES"/>
            </a:p>
          </p:txBody>
        </p:sp>
        <p:sp>
          <p:nvSpPr>
            <p:cNvPr id="41" name="AutoShape 42"/>
            <p:cNvSpPr>
              <a:spLocks noChangeArrowheads="1"/>
            </p:cNvSpPr>
            <p:nvPr/>
          </p:nvSpPr>
          <p:spPr bwMode="auto">
            <a:xfrm>
              <a:off x="2544" y="2304"/>
              <a:ext cx="807" cy="753"/>
            </a:xfrm>
            <a:prstGeom prst="can">
              <a:avLst>
                <a:gd name="adj" fmla="val 39255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s-ES"/>
            </a:p>
          </p:txBody>
        </p: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2745" y="2677"/>
              <a:ext cx="465" cy="264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>
              <a:spAutoFit/>
            </a:bodyPr>
            <a:lstStyle/>
            <a:p>
              <a:pPr algn="l">
                <a:lnSpc>
                  <a:spcPct val="90000"/>
                </a:lnSpc>
                <a:buClr>
                  <a:srgbClr val="F6BF69"/>
                </a:buClr>
                <a:buFont typeface="Monotype Sorts" charset="2"/>
                <a:buNone/>
              </a:pPr>
              <a:r>
                <a:rPr lang="en-US" sz="1900" b="1" dirty="0" smtClean="0">
                  <a:latin typeface="Arial Narrow" pitchFamily="34" charset="0"/>
                </a:rPr>
                <a:t>UML</a:t>
              </a:r>
              <a:endParaRPr lang="en-US" sz="1900" b="1" i="0" dirty="0">
                <a:latin typeface="Arial Narrow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80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6"/>
            <a:ext cx="9144000" cy="2426437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b="1" dirty="0" smtClean="0">
                <a:solidFill>
                  <a:srgbClr val="7030A0"/>
                </a:solidFill>
              </a:rPr>
              <a:t>Diagramas de secuencia	</a:t>
            </a:r>
            <a:endParaRPr lang="es-ES" sz="2800" b="1" dirty="0">
              <a:solidFill>
                <a:srgbClr val="7030A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			</a:t>
            </a:r>
            <a:r>
              <a:rPr lang="es-ES" sz="2800" dirty="0" smtClean="0"/>
              <a:t>INTRODUCCIÓN</a:t>
            </a:r>
          </a:p>
          <a:p>
            <a:pPr marL="0" indent="0">
              <a:buNone/>
            </a:pPr>
            <a:endParaRPr lang="es-ES" dirty="0"/>
          </a:p>
          <a:p>
            <a:pPr algn="just"/>
            <a:r>
              <a:rPr lang="es-ES" sz="2800" dirty="0" smtClean="0"/>
              <a:t>El objetivo del presente capítulo es explicar de qué manera UML representa las interacciones entre objetos.</a:t>
            </a:r>
          </a:p>
          <a:p>
            <a:pPr algn="just"/>
            <a:r>
              <a:rPr lang="es-ES" sz="2800" dirty="0" smtClean="0"/>
              <a:t>Recordad que en el capítulo anterior estudiamos la forma en que los casos de uso representan las acciones y reacciones entre un actor externo y el sistema.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79060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6"/>
            <a:ext cx="9144000" cy="2426437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b="1" dirty="0" smtClean="0">
                <a:solidFill>
                  <a:srgbClr val="7030A0"/>
                </a:solidFill>
              </a:rPr>
              <a:t>Diagramas de secuencia</a:t>
            </a:r>
            <a:endParaRPr lang="es-ES" sz="2800" b="1" dirty="0">
              <a:solidFill>
                <a:srgbClr val="7030A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sz="2800" dirty="0" smtClean="0"/>
              <a:t>Para responder a la necesidad de representación de las interacciones entre objetos, UML propone dos tipos de diagramas:</a:t>
            </a:r>
          </a:p>
          <a:p>
            <a:pPr algn="just">
              <a:buFontTx/>
              <a:buChar char="-"/>
            </a:pPr>
            <a:r>
              <a:rPr lang="es-ES" sz="2800" dirty="0" smtClean="0"/>
              <a:t>El diagrama de secuencia se centra en aspectos temporales.</a:t>
            </a:r>
          </a:p>
          <a:p>
            <a:pPr algn="just">
              <a:buFontTx/>
              <a:buChar char="-"/>
            </a:pPr>
            <a:r>
              <a:rPr lang="es-ES" sz="2800" dirty="0" smtClean="0"/>
              <a:t>El diagrama de comunicación se centra en la representación espacial.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79368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6"/>
            <a:ext cx="9144000" cy="2426437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b="1" dirty="0" smtClean="0">
                <a:solidFill>
                  <a:srgbClr val="7030A0"/>
                </a:solidFill>
              </a:rPr>
              <a:t>Diagramas de secuencia</a:t>
            </a:r>
            <a:endParaRPr lang="es-ES" sz="2800" b="1" dirty="0">
              <a:solidFill>
                <a:srgbClr val="7030A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3000" dirty="0"/>
              <a:t> </a:t>
            </a:r>
            <a:r>
              <a:rPr lang="es-ES" sz="3000" u="sng" dirty="0" smtClean="0"/>
              <a:t>Definición</a:t>
            </a:r>
          </a:p>
          <a:p>
            <a:pPr marL="0" indent="0" algn="just">
              <a:buNone/>
            </a:pPr>
            <a:r>
              <a:rPr lang="es-ES" sz="3000" dirty="0" smtClean="0"/>
              <a:t>El diagrama de secuencia describe la dinámica del sistema. Describe las interacciones entre un grupo de objetos mostrando de forma secuencial los envíos de mensajes entre objetos.</a:t>
            </a:r>
          </a:p>
          <a:p>
            <a:pPr marL="0" indent="0" algn="just">
              <a:buNone/>
            </a:pPr>
            <a:endParaRPr lang="es-ES" dirty="0" smtClean="0"/>
          </a:p>
          <a:p>
            <a:pPr algn="just">
              <a:buFont typeface="Wingdings" pitchFamily="2" charset="2"/>
              <a:buChar char="v"/>
            </a:pPr>
            <a:r>
              <a:rPr lang="es-ES" sz="3000" dirty="0" smtClean="0"/>
              <a:t> Para interactuar entre sí, los objetos se envían mensajes. Durante la recepción de un mensaje, los objetos se vuelven activos y ejecutan el método del mismo nombre. Un envío de mensaje, es por tanto, una llamada a un método.</a:t>
            </a: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407547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6"/>
            <a:ext cx="9144000" cy="2426437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b="1" dirty="0" smtClean="0">
                <a:solidFill>
                  <a:srgbClr val="7030A0"/>
                </a:solidFill>
              </a:rPr>
              <a:t>Diagramas de secuencia</a:t>
            </a:r>
            <a:endParaRPr lang="es-ES" sz="2800" b="1" dirty="0">
              <a:solidFill>
                <a:srgbClr val="7030A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SzTx/>
              <a:buFont typeface="Wingdings" pitchFamily="2" charset="2"/>
              <a:buNone/>
            </a:pPr>
            <a:endParaRPr lang="es-ES" sz="3200" dirty="0" smtClean="0">
              <a:solidFill>
                <a:srgbClr val="000000"/>
              </a:solidFill>
            </a:endParaRPr>
          </a:p>
          <a:p>
            <a:pPr marL="0" indent="0" algn="just">
              <a:buSzTx/>
              <a:buNone/>
            </a:pPr>
            <a:r>
              <a:rPr lang="es-ES" sz="2800" dirty="0" smtClean="0">
                <a:solidFill>
                  <a:srgbClr val="000000"/>
                </a:solidFill>
              </a:rPr>
              <a:t>Un diagrama de secuencias tiene dos    dimensiones:</a:t>
            </a:r>
          </a:p>
          <a:p>
            <a:pPr lvl="1" algn="just">
              <a:buSzTx/>
              <a:buFont typeface="Wingdings" pitchFamily="2" charset="2"/>
              <a:buNone/>
            </a:pPr>
            <a:r>
              <a:rPr lang="es-ES" dirty="0" smtClean="0">
                <a:solidFill>
                  <a:srgbClr val="FF0000"/>
                </a:solidFill>
              </a:rPr>
              <a:t>• </a:t>
            </a:r>
            <a:r>
              <a:rPr lang="es-ES" dirty="0" smtClean="0">
                <a:solidFill>
                  <a:srgbClr val="000000"/>
                </a:solidFill>
              </a:rPr>
              <a:t>la vertical que representa el tiempo, y</a:t>
            </a:r>
          </a:p>
          <a:p>
            <a:pPr lvl="1" algn="just">
              <a:buSzTx/>
              <a:buFont typeface="Wingdings" pitchFamily="2" charset="2"/>
              <a:buNone/>
            </a:pPr>
            <a:r>
              <a:rPr lang="es-ES" dirty="0" smtClean="0">
                <a:solidFill>
                  <a:srgbClr val="FF0000"/>
                </a:solidFill>
              </a:rPr>
              <a:t>• </a:t>
            </a:r>
            <a:r>
              <a:rPr lang="es-ES" dirty="0" smtClean="0">
                <a:solidFill>
                  <a:srgbClr val="000000"/>
                </a:solidFill>
              </a:rPr>
              <a:t>la horizontal que representa los distintos objetos.</a:t>
            </a:r>
          </a:p>
          <a:p>
            <a:pPr lvl="1">
              <a:buSzTx/>
              <a:buFont typeface="Wingdings" pitchFamily="2" charset="2"/>
              <a:buNone/>
            </a:pPr>
            <a:endParaRPr lang="es-ES" sz="3200" dirty="0" smtClean="0">
              <a:solidFill>
                <a:srgbClr val="000000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50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6"/>
            <a:ext cx="9144000" cy="2426437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b="1" dirty="0" smtClean="0">
                <a:solidFill>
                  <a:srgbClr val="7030A0"/>
                </a:solidFill>
              </a:rPr>
              <a:t>Diagramas de secuencia: </a:t>
            </a:r>
            <a:r>
              <a:rPr lang="es-ES" sz="2800" dirty="0" smtClean="0">
                <a:solidFill>
                  <a:srgbClr val="FF0000"/>
                </a:solidFill>
              </a:rPr>
              <a:t>Línea de vida</a:t>
            </a:r>
            <a:endParaRPr lang="es-ES" sz="2800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800" dirty="0" smtClean="0">
                <a:solidFill>
                  <a:srgbClr val="000000"/>
                </a:solidFill>
                <a:ea typeface="Times New Roman" pitchFamily="18" charset="0"/>
                <a:cs typeface="Tahoma" pitchFamily="34" charset="0"/>
              </a:rPr>
              <a:t>La  línea vertical que representa la existencia de un objeto a lo largo de un determinado tiempo recibe el nombre de </a:t>
            </a:r>
            <a:r>
              <a:rPr lang="es-ES" sz="2800" dirty="0" smtClean="0">
                <a:solidFill>
                  <a:srgbClr val="3333CD"/>
                </a:solidFill>
                <a:ea typeface="Times New Roman" pitchFamily="18" charset="0"/>
                <a:cs typeface="Tahoma" pitchFamily="34" charset="0"/>
              </a:rPr>
              <a:t>línea de vida del objeto.</a:t>
            </a:r>
          </a:p>
          <a:p>
            <a:pPr algn="just"/>
            <a:r>
              <a:rPr lang="es-ES" sz="2800" dirty="0" smtClean="0"/>
              <a:t>A cada objeto se asocia una línea de vida que muestra las acciones y reacciones de la misma, así como los períodos durante los cuales está activa, es decir, durante los cuales se ejecuta uno de sus métodos.</a:t>
            </a:r>
          </a:p>
          <a:p>
            <a:endParaRPr lang="es-ES" dirty="0" smtClean="0">
              <a:solidFill>
                <a:srgbClr val="3333CD"/>
              </a:solidFill>
              <a:ea typeface="Times New Roman" pitchFamily="18" charset="0"/>
              <a:cs typeface="Tahoma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430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6"/>
            <a:ext cx="9144000" cy="2426437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Diagramas de secuencia: activación	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SzTx/>
              <a:buFont typeface="Wingdings" pitchFamily="2" charset="2"/>
              <a:buChar char="§"/>
            </a:pPr>
            <a:r>
              <a:rPr lang="es-ES" sz="2800" dirty="0" smtClean="0">
                <a:solidFill>
                  <a:srgbClr val="000000"/>
                </a:solidFill>
                <a:ea typeface="Times New Roman" pitchFamily="18" charset="0"/>
                <a:cs typeface="Tahoma" pitchFamily="34" charset="0"/>
              </a:rPr>
              <a:t>Una </a:t>
            </a:r>
            <a:r>
              <a:rPr lang="es-ES" sz="2800" dirty="0" smtClean="0">
                <a:solidFill>
                  <a:srgbClr val="3333CD"/>
                </a:solidFill>
                <a:ea typeface="Times New Roman" pitchFamily="18" charset="0"/>
                <a:cs typeface="Tahoma" pitchFamily="34" charset="0"/>
              </a:rPr>
              <a:t>activación </a:t>
            </a:r>
            <a:r>
              <a:rPr lang="es-ES" sz="2800" dirty="0" smtClean="0">
                <a:solidFill>
                  <a:srgbClr val="000000"/>
                </a:solidFill>
                <a:ea typeface="Times New Roman" pitchFamily="18" charset="0"/>
                <a:cs typeface="Tahoma" pitchFamily="34" charset="0"/>
              </a:rPr>
              <a:t>muestra el periodo durante el cual un objeto realiza una acción.</a:t>
            </a:r>
            <a:endParaRPr lang="es-ES" sz="2800" dirty="0" smtClean="0">
              <a:solidFill>
                <a:srgbClr val="FF0000"/>
              </a:solidFill>
              <a:ea typeface="Times New Roman" pitchFamily="18" charset="0"/>
              <a:cs typeface="Tahoma" pitchFamily="34" charset="0"/>
            </a:endParaRPr>
          </a:p>
          <a:p>
            <a:pPr lvl="1" algn="just">
              <a:buSzTx/>
              <a:buFont typeface="Wingdings" pitchFamily="2" charset="2"/>
              <a:buNone/>
            </a:pPr>
            <a:r>
              <a:rPr lang="es-ES" dirty="0" smtClean="0">
                <a:solidFill>
                  <a:srgbClr val="FF0000"/>
                </a:solidFill>
                <a:ea typeface="Times New Roman" pitchFamily="18" charset="0"/>
                <a:cs typeface="Tahoma" pitchFamily="34" charset="0"/>
              </a:rPr>
              <a:t>• </a:t>
            </a:r>
            <a:r>
              <a:rPr lang="es-ES" dirty="0" smtClean="0">
                <a:solidFill>
                  <a:srgbClr val="000000"/>
                </a:solidFill>
                <a:ea typeface="Times New Roman" pitchFamily="18" charset="0"/>
                <a:cs typeface="Tahoma" pitchFamily="34" charset="0"/>
              </a:rPr>
              <a:t>Una activación se representa como un rectángulo alineado con los momentos en que se inicia y en que finaliza.</a:t>
            </a:r>
            <a:endParaRPr lang="es-ES" dirty="0" smtClean="0">
              <a:solidFill>
                <a:srgbClr val="FF0000"/>
              </a:solidFill>
              <a:ea typeface="Times New Roman" pitchFamily="18" charset="0"/>
              <a:cs typeface="Tahoma" pitchFamily="34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289" y="4149080"/>
            <a:ext cx="3915421" cy="208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0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6"/>
            <a:ext cx="9144000" cy="2426437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b="1" dirty="0" smtClean="0">
                <a:solidFill>
                  <a:srgbClr val="7030A0"/>
                </a:solidFill>
              </a:rPr>
              <a:t>Diagramas de secuencia: </a:t>
            </a:r>
            <a:r>
              <a:rPr lang="es-ES" sz="2800" dirty="0" smtClean="0">
                <a:solidFill>
                  <a:srgbClr val="FF0000"/>
                </a:solidFill>
              </a:rPr>
              <a:t>Mensaje</a:t>
            </a:r>
            <a:endParaRPr lang="es-ES" sz="2800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000" dirty="0" smtClean="0">
                <a:solidFill>
                  <a:srgbClr val="000000"/>
                </a:solidFill>
                <a:ea typeface="Times New Roman" pitchFamily="18" charset="0"/>
                <a:cs typeface="Tahoma" pitchFamily="34" charset="0"/>
              </a:rPr>
              <a:t>Un </a:t>
            </a:r>
            <a:r>
              <a:rPr lang="es-ES" sz="3000" b="1" dirty="0" smtClean="0">
                <a:solidFill>
                  <a:srgbClr val="3333CD"/>
                </a:solidFill>
                <a:ea typeface="Times New Roman" pitchFamily="18" charset="0"/>
                <a:cs typeface="Tahoma" pitchFamily="34" charset="0"/>
              </a:rPr>
              <a:t>mensaje </a:t>
            </a:r>
            <a:r>
              <a:rPr lang="es-ES" sz="3000" dirty="0" smtClean="0">
                <a:solidFill>
                  <a:srgbClr val="000000"/>
                </a:solidFill>
                <a:ea typeface="Times New Roman" pitchFamily="18" charset="0"/>
                <a:cs typeface="Tahoma" pitchFamily="34" charset="0"/>
              </a:rPr>
              <a:t>es una comunicación entre objetos que contiene información y que espera la realización de una acción.</a:t>
            </a:r>
            <a:endParaRPr lang="es-ES" sz="3000" dirty="0" smtClean="0">
              <a:solidFill>
                <a:srgbClr val="FF0000"/>
              </a:solidFill>
              <a:ea typeface="Times New Roman" pitchFamily="18" charset="0"/>
              <a:cs typeface="Wingdings-Regular" charset="0"/>
            </a:endParaRPr>
          </a:p>
          <a:p>
            <a:pPr algn="just"/>
            <a:r>
              <a:rPr lang="es-ES" sz="3000" dirty="0" smtClean="0">
                <a:solidFill>
                  <a:srgbClr val="000000"/>
                </a:solidFill>
                <a:ea typeface="Times New Roman" pitchFamily="18" charset="0"/>
                <a:cs typeface="Tahoma" pitchFamily="34" charset="0"/>
              </a:rPr>
              <a:t>Se contempla la posibilidad de que un objeto se envíe mensajes a sí mismo.</a:t>
            </a:r>
          </a:p>
          <a:p>
            <a:pPr algn="just"/>
            <a:r>
              <a:rPr lang="es-ES" sz="3000" dirty="0" smtClean="0">
                <a:solidFill>
                  <a:srgbClr val="000000"/>
                </a:solidFill>
                <a:ea typeface="Times New Roman" pitchFamily="18" charset="0"/>
                <a:cs typeface="Tahoma" pitchFamily="34" charset="0"/>
              </a:rPr>
              <a:t>Cada mensaje se representa por una </a:t>
            </a:r>
            <a:r>
              <a:rPr lang="es-ES" sz="3000" dirty="0" smtClean="0">
                <a:solidFill>
                  <a:srgbClr val="3333CD"/>
                </a:solidFill>
                <a:ea typeface="Times New Roman" pitchFamily="18" charset="0"/>
                <a:cs typeface="Tahoma" pitchFamily="34" charset="0"/>
              </a:rPr>
              <a:t>flecha </a:t>
            </a:r>
            <a:r>
              <a:rPr lang="es-ES" sz="3000" dirty="0" smtClean="0">
                <a:solidFill>
                  <a:srgbClr val="000000"/>
                </a:solidFill>
                <a:ea typeface="Times New Roman" pitchFamily="18" charset="0"/>
                <a:cs typeface="Tahoma" pitchFamily="34" charset="0"/>
              </a:rPr>
              <a:t>entre las líneas de vida de los objetos.</a:t>
            </a:r>
          </a:p>
          <a:p>
            <a:pPr algn="just"/>
            <a:r>
              <a:rPr lang="es-ES" sz="3000" dirty="0" smtClean="0">
                <a:solidFill>
                  <a:srgbClr val="000000"/>
                </a:solidFill>
                <a:ea typeface="Times New Roman" pitchFamily="18" charset="0"/>
                <a:cs typeface="Tahoma" pitchFamily="34" charset="0"/>
              </a:rPr>
              <a:t>La flecha se etiqueta con el nombre del mensaje, y opcionalmente, con un número secuencia.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006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471</Words>
  <Application>Microsoft Office PowerPoint</Application>
  <PresentationFormat>Presentación en pantalla (4:3)</PresentationFormat>
  <Paragraphs>88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Asignatura: Entornos de desarrollo </vt:lpstr>
      <vt:lpstr>DIAGRAMAS EN UML</vt:lpstr>
      <vt:lpstr>Diagramas de secuencia </vt:lpstr>
      <vt:lpstr>Diagramas de secuencia</vt:lpstr>
      <vt:lpstr>Diagramas de secuencia</vt:lpstr>
      <vt:lpstr>Diagramas de secuencia</vt:lpstr>
      <vt:lpstr>Diagramas de secuencia: Línea de vida</vt:lpstr>
      <vt:lpstr>Diagramas de secuencia: activación </vt:lpstr>
      <vt:lpstr>Diagramas de secuencia: Mensaje</vt:lpstr>
      <vt:lpstr>Diagramas de secuencia</vt:lpstr>
      <vt:lpstr>Diagrama de secuencia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Asignatura: Entornos de desarrollo</dc:title>
  <dc:creator>Estefania</dc:creator>
  <cp:lastModifiedBy>Estefania</cp:lastModifiedBy>
  <cp:revision>8</cp:revision>
  <dcterms:created xsi:type="dcterms:W3CDTF">2016-01-26T09:43:30Z</dcterms:created>
  <dcterms:modified xsi:type="dcterms:W3CDTF">2016-02-01T11:28:43Z</dcterms:modified>
</cp:coreProperties>
</file>