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5964"/>
  </p:normalViewPr>
  <p:slideViewPr>
    <p:cSldViewPr snapToGrid="0">
      <p:cViewPr varScale="1">
        <p:scale>
          <a:sx n="93" d="100"/>
          <a:sy n="93" d="100"/>
        </p:scale>
        <p:origin x="21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4/17/23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41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4/17/23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35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4/17/23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13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4/17/23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76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4/17/23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62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4/17/23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30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4/17/23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3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4/17/23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73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4/17/23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3263301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4/17/23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25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4/17/23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1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4/17/23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386481132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BE302ED4-BB43-C52F-6B73-C65E0ECA830C}"/>
              </a:ext>
            </a:extLst>
          </p:cNvPr>
          <p:cNvSpPr>
            <a:spLocks noGrp="1"/>
          </p:cNvSpPr>
          <p:nvPr>
            <p:ph type="ctrTitle"/>
          </p:nvPr>
        </p:nvSpPr>
        <p:spPr>
          <a:xfrm>
            <a:off x="4739751" y="768334"/>
            <a:ext cx="6479629" cy="2866405"/>
          </a:xfrm>
        </p:spPr>
        <p:txBody>
          <a:bodyPr>
            <a:normAutofit/>
          </a:bodyPr>
          <a:lstStyle/>
          <a:p>
            <a:r>
              <a:rPr lang="es-ES" dirty="0"/>
              <a:t>Unidad 6: </a:t>
            </a:r>
            <a:br>
              <a:rPr lang="es-ES" dirty="0"/>
            </a:br>
            <a:r>
              <a:rPr lang="es-ES" dirty="0"/>
              <a:t>Refactorización</a:t>
            </a:r>
          </a:p>
        </p:txBody>
      </p:sp>
      <p:sp>
        <p:nvSpPr>
          <p:cNvPr id="3" name="Subtítulo 2">
            <a:extLst>
              <a:ext uri="{FF2B5EF4-FFF2-40B4-BE49-F238E27FC236}">
                <a16:creationId xmlns:a16="http://schemas.microsoft.com/office/drawing/2014/main" id="{F1C5537B-AF5A-E3FB-84B5-4CABF9C64CF5}"/>
              </a:ext>
            </a:extLst>
          </p:cNvPr>
          <p:cNvSpPr>
            <a:spLocks noGrp="1"/>
          </p:cNvSpPr>
          <p:nvPr>
            <p:ph type="subTitle" idx="1"/>
          </p:nvPr>
        </p:nvSpPr>
        <p:spPr>
          <a:xfrm>
            <a:off x="4739751" y="4283239"/>
            <a:ext cx="6479629" cy="1475177"/>
          </a:xfrm>
        </p:spPr>
        <p:txBody>
          <a:bodyPr>
            <a:normAutofit/>
          </a:bodyPr>
          <a:lstStyle/>
          <a:p>
            <a:r>
              <a:rPr lang="es-ES" dirty="0"/>
              <a:t>Módulo: EDE</a:t>
            </a:r>
          </a:p>
          <a:p>
            <a:r>
              <a:rPr lang="es-ES" dirty="0"/>
              <a:t>Profesora: </a:t>
            </a:r>
            <a:r>
              <a:rPr lang="es-ES" dirty="0" err="1"/>
              <a:t>Estefania</a:t>
            </a:r>
            <a:r>
              <a:rPr lang="es-ES" dirty="0"/>
              <a:t> </a:t>
            </a:r>
            <a:r>
              <a:rPr lang="es-ES" dirty="0" err="1"/>
              <a:t>Monerri</a:t>
            </a:r>
            <a:endParaRPr lang="es-ES" dirty="0"/>
          </a:p>
          <a:p>
            <a:endParaRPr lang="es-ES" dirty="0"/>
          </a:p>
        </p:txBody>
      </p:sp>
      <p:pic>
        <p:nvPicPr>
          <p:cNvPr id="4" name="Picture 3" descr="Concepto genético abstracto">
            <a:extLst>
              <a:ext uri="{FF2B5EF4-FFF2-40B4-BE49-F238E27FC236}">
                <a16:creationId xmlns:a16="http://schemas.microsoft.com/office/drawing/2014/main" id="{3C5F5937-D662-8EB7-ACD6-17559255D01E}"/>
              </a:ext>
            </a:extLst>
          </p:cNvPr>
          <p:cNvPicPr>
            <a:picLocks noChangeAspect="1"/>
          </p:cNvPicPr>
          <p:nvPr/>
        </p:nvPicPr>
        <p:blipFill rotWithShape="1">
          <a:blip r:embed="rId2"/>
          <a:srcRect l="22070" r="17077"/>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7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025E7-F7A7-FBC5-9343-7528933C50C2}"/>
              </a:ext>
            </a:extLst>
          </p:cNvPr>
          <p:cNvSpPr>
            <a:spLocks noGrp="1"/>
          </p:cNvSpPr>
          <p:nvPr>
            <p:ph type="title"/>
          </p:nvPr>
        </p:nvSpPr>
        <p:spPr>
          <a:xfrm>
            <a:off x="565150" y="253388"/>
            <a:ext cx="9702570" cy="1255923"/>
          </a:xfrm>
        </p:spPr>
        <p:txBody>
          <a:bodyPr>
            <a:normAutofit fontScale="90000"/>
          </a:bodyPr>
          <a:lstStyle/>
          <a:p>
            <a:r>
              <a:rPr lang="es-ES" dirty="0"/>
              <a:t>Patrones de refactorización más comunes:</a:t>
            </a:r>
          </a:p>
        </p:txBody>
      </p:sp>
      <p:sp>
        <p:nvSpPr>
          <p:cNvPr id="3" name="Marcador de contenido 2">
            <a:extLst>
              <a:ext uri="{FF2B5EF4-FFF2-40B4-BE49-F238E27FC236}">
                <a16:creationId xmlns:a16="http://schemas.microsoft.com/office/drawing/2014/main" id="{64CF55AD-FF8D-CF1E-24D0-25AE80623DEB}"/>
              </a:ext>
            </a:extLst>
          </p:cNvPr>
          <p:cNvSpPr>
            <a:spLocks noGrp="1"/>
          </p:cNvSpPr>
          <p:nvPr>
            <p:ph idx="1"/>
          </p:nvPr>
        </p:nvSpPr>
        <p:spPr>
          <a:xfrm>
            <a:off x="565149" y="1112704"/>
            <a:ext cx="9383081" cy="5255044"/>
          </a:xfrm>
        </p:spPr>
        <p:txBody>
          <a:bodyPr>
            <a:normAutofit/>
          </a:bodyPr>
          <a:lstStyle/>
          <a:p>
            <a:pPr marL="0" indent="0">
              <a:buNone/>
            </a:pPr>
            <a:r>
              <a:rPr lang="es-ES" dirty="0">
                <a:solidFill>
                  <a:srgbClr val="7030A0"/>
                </a:solidFill>
                <a:latin typeface="Helvetica" pitchFamily="2" charset="0"/>
              </a:rPr>
              <a:t>4. </a:t>
            </a:r>
            <a:r>
              <a:rPr lang="es-ES" i="1" dirty="0" err="1">
                <a:solidFill>
                  <a:srgbClr val="7030A0"/>
                </a:solidFill>
                <a:latin typeface="Helvetica" pitchFamily="2" charset="0"/>
              </a:rPr>
              <a:t>Extract</a:t>
            </a:r>
            <a:r>
              <a:rPr lang="es-ES" i="1" dirty="0">
                <a:solidFill>
                  <a:srgbClr val="7030A0"/>
                </a:solidFill>
                <a:latin typeface="Helvetica" pitchFamily="2" charset="0"/>
              </a:rPr>
              <a:t> </a:t>
            </a:r>
            <a:r>
              <a:rPr lang="es-ES" i="1" dirty="0" err="1">
                <a:solidFill>
                  <a:srgbClr val="7030A0"/>
                </a:solidFill>
                <a:latin typeface="Helvetica" pitchFamily="2" charset="0"/>
              </a:rPr>
              <a:t>Constant</a:t>
            </a:r>
            <a:endParaRPr lang="es-ES" i="1" dirty="0">
              <a:solidFill>
                <a:srgbClr val="7030A0"/>
              </a:solidFill>
              <a:effectLst/>
              <a:latin typeface="Helvetica" pitchFamily="2" charset="0"/>
            </a:endParaRPr>
          </a:p>
          <a:p>
            <a:pPr marL="0" indent="0">
              <a:buNone/>
            </a:pPr>
            <a:r>
              <a:rPr lang="es-ES" i="1" dirty="0">
                <a:effectLst/>
                <a:latin typeface="Helvetica" pitchFamily="2" charset="0"/>
              </a:rPr>
              <a:t>	</a:t>
            </a:r>
            <a:endParaRPr lang="es-ES" dirty="0">
              <a:effectLst/>
              <a:latin typeface="Helvetica" pitchFamily="2" charset="0"/>
            </a:endParaRPr>
          </a:p>
          <a:p>
            <a:pPr marL="0" indent="0">
              <a:buNone/>
            </a:pPr>
            <a:endParaRPr lang="es-ES" dirty="0">
              <a:effectLst/>
              <a:latin typeface="Helvetica" pitchFamily="2" charset="0"/>
            </a:endParaRPr>
          </a:p>
          <a:p>
            <a:pPr marL="0" indent="0">
              <a:buNone/>
            </a:pPr>
            <a:endParaRPr lang="es-ES" dirty="0"/>
          </a:p>
          <a:p>
            <a:endParaRPr lang="es-ES" dirty="0"/>
          </a:p>
        </p:txBody>
      </p:sp>
      <p:pic>
        <p:nvPicPr>
          <p:cNvPr id="5" name="Imagen 4">
            <a:extLst>
              <a:ext uri="{FF2B5EF4-FFF2-40B4-BE49-F238E27FC236}">
                <a16:creationId xmlns:a16="http://schemas.microsoft.com/office/drawing/2014/main" id="{73BD9CD6-0B4A-D399-AAC8-61226A38ED42}"/>
              </a:ext>
            </a:extLst>
          </p:cNvPr>
          <p:cNvPicPr>
            <a:picLocks noChangeAspect="1"/>
          </p:cNvPicPr>
          <p:nvPr/>
        </p:nvPicPr>
        <p:blipFill>
          <a:blip r:embed="rId2"/>
          <a:stretch>
            <a:fillRect/>
          </a:stretch>
        </p:blipFill>
        <p:spPr>
          <a:xfrm>
            <a:off x="2796771" y="1938802"/>
            <a:ext cx="6638174" cy="4184907"/>
          </a:xfrm>
          <a:prstGeom prst="rect">
            <a:avLst/>
          </a:prstGeom>
        </p:spPr>
      </p:pic>
    </p:spTree>
    <p:extLst>
      <p:ext uri="{BB962C8B-B14F-4D97-AF65-F5344CB8AC3E}">
        <p14:creationId xmlns:p14="http://schemas.microsoft.com/office/powerpoint/2010/main" val="174448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025E7-F7A7-FBC5-9343-7528933C50C2}"/>
              </a:ext>
            </a:extLst>
          </p:cNvPr>
          <p:cNvSpPr>
            <a:spLocks noGrp="1"/>
          </p:cNvSpPr>
          <p:nvPr>
            <p:ph type="title"/>
          </p:nvPr>
        </p:nvSpPr>
        <p:spPr>
          <a:xfrm>
            <a:off x="565150" y="253388"/>
            <a:ext cx="9702570" cy="1255923"/>
          </a:xfrm>
        </p:spPr>
        <p:txBody>
          <a:bodyPr>
            <a:normAutofit fontScale="90000"/>
          </a:bodyPr>
          <a:lstStyle/>
          <a:p>
            <a:r>
              <a:rPr lang="es-ES" dirty="0"/>
              <a:t>Patrones de refactorización más comunes:</a:t>
            </a:r>
          </a:p>
        </p:txBody>
      </p:sp>
      <p:sp>
        <p:nvSpPr>
          <p:cNvPr id="3" name="Marcador de contenido 2">
            <a:extLst>
              <a:ext uri="{FF2B5EF4-FFF2-40B4-BE49-F238E27FC236}">
                <a16:creationId xmlns:a16="http://schemas.microsoft.com/office/drawing/2014/main" id="{64CF55AD-FF8D-CF1E-24D0-25AE80623DEB}"/>
              </a:ext>
            </a:extLst>
          </p:cNvPr>
          <p:cNvSpPr>
            <a:spLocks noGrp="1"/>
          </p:cNvSpPr>
          <p:nvPr>
            <p:ph idx="1"/>
          </p:nvPr>
        </p:nvSpPr>
        <p:spPr>
          <a:xfrm>
            <a:off x="565149" y="1112704"/>
            <a:ext cx="9383081" cy="5255044"/>
          </a:xfrm>
        </p:spPr>
        <p:txBody>
          <a:bodyPr>
            <a:normAutofit/>
          </a:bodyPr>
          <a:lstStyle/>
          <a:p>
            <a:pPr marL="0" indent="0">
              <a:buNone/>
            </a:pPr>
            <a:r>
              <a:rPr lang="es-ES" dirty="0">
                <a:solidFill>
                  <a:srgbClr val="7030A0"/>
                </a:solidFill>
                <a:latin typeface="Helvetica" pitchFamily="2" charset="0"/>
              </a:rPr>
              <a:t>5. </a:t>
            </a:r>
            <a:r>
              <a:rPr lang="es-ES" i="1" dirty="0" err="1">
                <a:solidFill>
                  <a:srgbClr val="7030A0"/>
                </a:solidFill>
                <a:latin typeface="Helvetica" pitchFamily="2" charset="0"/>
              </a:rPr>
              <a:t>Convert</a:t>
            </a:r>
            <a:r>
              <a:rPr lang="es-ES" i="1" dirty="0">
                <a:solidFill>
                  <a:srgbClr val="7030A0"/>
                </a:solidFill>
                <a:latin typeface="Helvetica" pitchFamily="2" charset="0"/>
              </a:rPr>
              <a:t> Local Variable </a:t>
            </a:r>
            <a:r>
              <a:rPr lang="es-ES" i="1" dirty="0" err="1">
                <a:solidFill>
                  <a:srgbClr val="7030A0"/>
                </a:solidFill>
                <a:latin typeface="Helvetica" pitchFamily="2" charset="0"/>
              </a:rPr>
              <a:t>to</a:t>
            </a:r>
            <a:r>
              <a:rPr lang="es-ES" i="1" dirty="0">
                <a:solidFill>
                  <a:srgbClr val="7030A0"/>
                </a:solidFill>
                <a:latin typeface="Helvetica" pitchFamily="2" charset="0"/>
              </a:rPr>
              <a:t> Field</a:t>
            </a:r>
            <a:endParaRPr lang="es-ES" i="1" dirty="0">
              <a:solidFill>
                <a:srgbClr val="7030A0"/>
              </a:solidFill>
              <a:effectLst/>
              <a:latin typeface="Helvetica" pitchFamily="2" charset="0"/>
            </a:endParaRPr>
          </a:p>
          <a:p>
            <a:pPr marL="0" indent="0">
              <a:buNone/>
            </a:pPr>
            <a:r>
              <a:rPr lang="es-ES" i="1" dirty="0">
                <a:effectLst/>
                <a:latin typeface="Helvetica" pitchFamily="2" charset="0"/>
              </a:rPr>
              <a:t>	</a:t>
            </a:r>
            <a:endParaRPr lang="es-ES" dirty="0">
              <a:effectLst/>
              <a:latin typeface="Helvetica" pitchFamily="2" charset="0"/>
            </a:endParaRPr>
          </a:p>
          <a:p>
            <a:pPr marL="0" indent="0">
              <a:buNone/>
            </a:pPr>
            <a:endParaRPr lang="es-ES" dirty="0">
              <a:effectLst/>
              <a:latin typeface="Helvetica" pitchFamily="2" charset="0"/>
            </a:endParaRPr>
          </a:p>
          <a:p>
            <a:pPr marL="0" indent="0">
              <a:buNone/>
            </a:pPr>
            <a:endParaRPr lang="es-ES" dirty="0"/>
          </a:p>
          <a:p>
            <a:endParaRPr lang="es-ES" dirty="0"/>
          </a:p>
        </p:txBody>
      </p:sp>
      <p:pic>
        <p:nvPicPr>
          <p:cNvPr id="4" name="Imagen 3">
            <a:extLst>
              <a:ext uri="{FF2B5EF4-FFF2-40B4-BE49-F238E27FC236}">
                <a16:creationId xmlns:a16="http://schemas.microsoft.com/office/drawing/2014/main" id="{D1F7CAA9-C988-8433-3E06-1B37403B76FA}"/>
              </a:ext>
            </a:extLst>
          </p:cNvPr>
          <p:cNvPicPr>
            <a:picLocks noChangeAspect="1"/>
          </p:cNvPicPr>
          <p:nvPr/>
        </p:nvPicPr>
        <p:blipFill>
          <a:blip r:embed="rId2"/>
          <a:stretch>
            <a:fillRect/>
          </a:stretch>
        </p:blipFill>
        <p:spPr>
          <a:xfrm>
            <a:off x="2812473" y="1925204"/>
            <a:ext cx="6650182" cy="4156941"/>
          </a:xfrm>
          <a:prstGeom prst="rect">
            <a:avLst/>
          </a:prstGeom>
        </p:spPr>
      </p:pic>
    </p:spTree>
    <p:extLst>
      <p:ext uri="{BB962C8B-B14F-4D97-AF65-F5344CB8AC3E}">
        <p14:creationId xmlns:p14="http://schemas.microsoft.com/office/powerpoint/2010/main" val="392734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C1615F-798A-AE21-F994-2A4398D5177B}"/>
              </a:ext>
            </a:extLst>
          </p:cNvPr>
          <p:cNvSpPr>
            <a:spLocks noGrp="1"/>
          </p:cNvSpPr>
          <p:nvPr>
            <p:ph type="title"/>
          </p:nvPr>
        </p:nvSpPr>
        <p:spPr/>
        <p:txBody>
          <a:bodyPr/>
          <a:lstStyle/>
          <a:p>
            <a:r>
              <a:rPr lang="es-ES" dirty="0"/>
              <a:t>¿Qué es la refactorización?</a:t>
            </a:r>
          </a:p>
        </p:txBody>
      </p:sp>
      <p:sp>
        <p:nvSpPr>
          <p:cNvPr id="3" name="Marcador de contenido 2">
            <a:extLst>
              <a:ext uri="{FF2B5EF4-FFF2-40B4-BE49-F238E27FC236}">
                <a16:creationId xmlns:a16="http://schemas.microsoft.com/office/drawing/2014/main" id="{A6044A08-8D54-0EE5-BFB1-EFAE24253E13}"/>
              </a:ext>
            </a:extLst>
          </p:cNvPr>
          <p:cNvSpPr>
            <a:spLocks noGrp="1"/>
          </p:cNvSpPr>
          <p:nvPr>
            <p:ph idx="1"/>
          </p:nvPr>
        </p:nvSpPr>
        <p:spPr>
          <a:xfrm>
            <a:off x="565150" y="2160016"/>
            <a:ext cx="7335835" cy="2158596"/>
          </a:xfrm>
        </p:spPr>
        <p:txBody>
          <a:bodyPr/>
          <a:lstStyle/>
          <a:p>
            <a:pPr marL="0" indent="0">
              <a:buNone/>
            </a:pPr>
            <a:r>
              <a:rPr lang="es-ES" sz="2800" i="1" dirty="0">
                <a:effectLst/>
                <a:latin typeface="Helvetica" pitchFamily="2" charset="0"/>
              </a:rPr>
              <a:t>Técnica disciplinada para efectuar cambios en la estructura interna de un</a:t>
            </a:r>
            <a:r>
              <a:rPr lang="es-ES" sz="2800" dirty="0">
                <a:latin typeface="Helvetica" pitchFamily="2" charset="0"/>
              </a:rPr>
              <a:t> </a:t>
            </a:r>
            <a:r>
              <a:rPr lang="es-ES" sz="2800" i="1" dirty="0">
                <a:effectLst/>
                <a:latin typeface="Helvetica" pitchFamily="2" charset="0"/>
              </a:rPr>
              <a:t>código sin cambiar su comportamiento externo.</a:t>
            </a:r>
            <a:endParaRPr lang="es-ES" sz="2800" dirty="0">
              <a:effectLst/>
              <a:latin typeface="Helvetica" pitchFamily="2" charset="0"/>
            </a:endParaRPr>
          </a:p>
          <a:p>
            <a:pPr marL="0" indent="0">
              <a:buNone/>
            </a:pPr>
            <a:endParaRPr lang="es-ES" dirty="0"/>
          </a:p>
        </p:txBody>
      </p:sp>
    </p:spTree>
    <p:extLst>
      <p:ext uri="{BB962C8B-B14F-4D97-AF65-F5344CB8AC3E}">
        <p14:creationId xmlns:p14="http://schemas.microsoft.com/office/powerpoint/2010/main" val="308822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025E7-F7A7-FBC5-9343-7528933C50C2}"/>
              </a:ext>
            </a:extLst>
          </p:cNvPr>
          <p:cNvSpPr>
            <a:spLocks noGrp="1"/>
          </p:cNvSpPr>
          <p:nvPr>
            <p:ph type="title"/>
          </p:nvPr>
        </p:nvSpPr>
        <p:spPr/>
        <p:txBody>
          <a:bodyPr/>
          <a:lstStyle/>
          <a:p>
            <a:r>
              <a:rPr lang="es-ES" dirty="0"/>
              <a:t>¿Por qué refactorizar?</a:t>
            </a:r>
          </a:p>
        </p:txBody>
      </p:sp>
      <p:sp>
        <p:nvSpPr>
          <p:cNvPr id="3" name="Marcador de contenido 2">
            <a:extLst>
              <a:ext uri="{FF2B5EF4-FFF2-40B4-BE49-F238E27FC236}">
                <a16:creationId xmlns:a16="http://schemas.microsoft.com/office/drawing/2014/main" id="{64CF55AD-FF8D-CF1E-24D0-25AE80623DEB}"/>
              </a:ext>
            </a:extLst>
          </p:cNvPr>
          <p:cNvSpPr>
            <a:spLocks noGrp="1"/>
          </p:cNvSpPr>
          <p:nvPr>
            <p:ph idx="1"/>
          </p:nvPr>
        </p:nvSpPr>
        <p:spPr>
          <a:xfrm>
            <a:off x="565149" y="1685581"/>
            <a:ext cx="9383081" cy="4682167"/>
          </a:xfrm>
        </p:spPr>
        <p:txBody>
          <a:bodyPr>
            <a:normAutofit fontScale="92500" lnSpcReduction="10000"/>
          </a:bodyPr>
          <a:lstStyle/>
          <a:p>
            <a:r>
              <a:rPr lang="es-ES" dirty="0">
                <a:solidFill>
                  <a:schemeClr val="accent1">
                    <a:lumMod val="75000"/>
                  </a:schemeClr>
                </a:solidFill>
              </a:rPr>
              <a:t>Para mejorar su diseño</a:t>
            </a:r>
          </a:p>
          <a:p>
            <a:pPr marL="0" indent="0">
              <a:buNone/>
            </a:pPr>
            <a:r>
              <a:rPr lang="es-ES" dirty="0"/>
              <a:t>	a. Conforme se modifica, el software cambia su estructura.</a:t>
            </a:r>
          </a:p>
          <a:p>
            <a:pPr marL="0" indent="0">
              <a:buNone/>
            </a:pPr>
            <a:r>
              <a:rPr lang="es-ES" dirty="0"/>
              <a:t>	b. Eliminar código duplicado simplifica su mantenimiento.</a:t>
            </a:r>
          </a:p>
          <a:p>
            <a:r>
              <a:rPr lang="es-ES" dirty="0">
                <a:solidFill>
                  <a:schemeClr val="accent1">
                    <a:lumMod val="75000"/>
                  </a:schemeClr>
                </a:solidFill>
              </a:rPr>
              <a:t>Para hacerlo más entendible</a:t>
            </a:r>
          </a:p>
          <a:p>
            <a:pPr marL="0" indent="0">
              <a:buNone/>
            </a:pPr>
            <a:r>
              <a:rPr lang="es-ES" dirty="0"/>
              <a:t>	La legibilidad del código facilita su mantenimiento.</a:t>
            </a:r>
          </a:p>
          <a:p>
            <a:r>
              <a:rPr lang="es-ES" dirty="0">
                <a:solidFill>
                  <a:schemeClr val="accent1">
                    <a:lumMod val="75000"/>
                  </a:schemeClr>
                </a:solidFill>
              </a:rPr>
              <a:t>Para encontrar errores</a:t>
            </a:r>
          </a:p>
          <a:p>
            <a:pPr marL="0" indent="0">
              <a:buNone/>
            </a:pPr>
            <a:r>
              <a:rPr lang="es-ES" i="1" dirty="0">
                <a:effectLst/>
                <a:latin typeface="Helvetica" pitchFamily="2" charset="0"/>
              </a:rPr>
              <a:t>	</a:t>
            </a:r>
            <a:r>
              <a:rPr lang="es-ES" dirty="0">
                <a:effectLst/>
                <a:latin typeface="Helvetica" pitchFamily="2" charset="0"/>
              </a:rPr>
              <a:t>Al reorganizar un programa, se pueden apreciar con mayor 	facilidad las suposiciones que hayamos podido hacer.</a:t>
            </a:r>
          </a:p>
          <a:p>
            <a:r>
              <a:rPr lang="es-ES" dirty="0">
                <a:solidFill>
                  <a:schemeClr val="accent1">
                    <a:lumMod val="75000"/>
                  </a:schemeClr>
                </a:solidFill>
                <a:latin typeface="Helvetica" pitchFamily="2" charset="0"/>
              </a:rPr>
              <a:t>Para programar más rápido</a:t>
            </a:r>
          </a:p>
          <a:p>
            <a:pPr marL="0" indent="0">
              <a:buNone/>
            </a:pPr>
            <a:r>
              <a:rPr lang="es-ES" i="1" dirty="0">
                <a:effectLst/>
                <a:latin typeface="Helvetica" pitchFamily="2" charset="0"/>
              </a:rPr>
              <a:t>	</a:t>
            </a:r>
            <a:r>
              <a:rPr lang="es-ES" dirty="0">
                <a:effectLst/>
                <a:latin typeface="Helvetica" pitchFamily="2" charset="0"/>
              </a:rPr>
              <a:t>Al mejorar el diseño del código, mejorar su legibilidad y reducir los 	errores que se cometen al programar, se mejora la productividad 	de los programadores.</a:t>
            </a:r>
          </a:p>
          <a:p>
            <a:pPr marL="0" indent="0">
              <a:buNone/>
            </a:pPr>
            <a:endParaRPr lang="es-ES" dirty="0">
              <a:effectLst/>
              <a:latin typeface="Helvetica" pitchFamily="2" charset="0"/>
            </a:endParaRPr>
          </a:p>
          <a:p>
            <a:pPr marL="0" indent="0">
              <a:buNone/>
            </a:pPr>
            <a:endParaRPr lang="es-ES" dirty="0">
              <a:effectLst/>
              <a:latin typeface="Helvetica" pitchFamily="2" charset="0"/>
            </a:endParaRPr>
          </a:p>
          <a:p>
            <a:pPr marL="0" indent="0">
              <a:buNone/>
            </a:pPr>
            <a:endParaRPr lang="es-ES" dirty="0"/>
          </a:p>
          <a:p>
            <a:endParaRPr lang="es-ES" dirty="0"/>
          </a:p>
        </p:txBody>
      </p:sp>
    </p:spTree>
    <p:extLst>
      <p:ext uri="{BB962C8B-B14F-4D97-AF65-F5344CB8AC3E}">
        <p14:creationId xmlns:p14="http://schemas.microsoft.com/office/powerpoint/2010/main" val="275712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025E7-F7A7-FBC5-9343-7528933C50C2}"/>
              </a:ext>
            </a:extLst>
          </p:cNvPr>
          <p:cNvSpPr>
            <a:spLocks noGrp="1"/>
          </p:cNvSpPr>
          <p:nvPr>
            <p:ph type="title"/>
          </p:nvPr>
        </p:nvSpPr>
        <p:spPr/>
        <p:txBody>
          <a:bodyPr>
            <a:normAutofit fontScale="90000"/>
          </a:bodyPr>
          <a:lstStyle/>
          <a:p>
            <a:r>
              <a:rPr lang="es-ES" dirty="0"/>
              <a:t>¿Cuándo se debe refactorizar?</a:t>
            </a:r>
          </a:p>
        </p:txBody>
      </p:sp>
      <p:sp>
        <p:nvSpPr>
          <p:cNvPr id="3" name="Marcador de contenido 2">
            <a:extLst>
              <a:ext uri="{FF2B5EF4-FFF2-40B4-BE49-F238E27FC236}">
                <a16:creationId xmlns:a16="http://schemas.microsoft.com/office/drawing/2014/main" id="{64CF55AD-FF8D-CF1E-24D0-25AE80623DEB}"/>
              </a:ext>
            </a:extLst>
          </p:cNvPr>
          <p:cNvSpPr>
            <a:spLocks noGrp="1"/>
          </p:cNvSpPr>
          <p:nvPr>
            <p:ph idx="1"/>
          </p:nvPr>
        </p:nvSpPr>
        <p:spPr>
          <a:xfrm>
            <a:off x="565149" y="1685581"/>
            <a:ext cx="9383081" cy="4682167"/>
          </a:xfrm>
        </p:spPr>
        <p:txBody>
          <a:bodyPr>
            <a:normAutofit fontScale="70000" lnSpcReduction="20000"/>
          </a:bodyPr>
          <a:lstStyle/>
          <a:p>
            <a:r>
              <a:rPr lang="es-ES" dirty="0">
                <a:solidFill>
                  <a:schemeClr val="accent1">
                    <a:lumMod val="75000"/>
                  </a:schemeClr>
                </a:solidFill>
              </a:rPr>
              <a:t>Cuando se está escribiendo nuevo código</a:t>
            </a:r>
          </a:p>
          <a:p>
            <a:pPr marL="0" indent="0">
              <a:buNone/>
            </a:pPr>
            <a:r>
              <a:rPr lang="es-ES" dirty="0">
                <a:solidFill>
                  <a:schemeClr val="accent1">
                    <a:lumMod val="75000"/>
                  </a:schemeClr>
                </a:solidFill>
              </a:rPr>
              <a:t>    </a:t>
            </a:r>
            <a:r>
              <a:rPr lang="es-ES" dirty="0"/>
              <a:t>Al añadir nueva funcionalidad a un programa (o modificar su funcionalidad existente), puede resultar conveniente refactorizar:</a:t>
            </a:r>
          </a:p>
          <a:p>
            <a:pPr marL="0" indent="0">
              <a:buNone/>
            </a:pPr>
            <a:r>
              <a:rPr lang="es-ES" dirty="0"/>
              <a:t>	a. para que éste resulte más fácil de entender, o</a:t>
            </a:r>
          </a:p>
          <a:p>
            <a:pPr marL="0" indent="0">
              <a:buNone/>
            </a:pPr>
            <a:r>
              <a:rPr lang="es-ES" dirty="0"/>
              <a:t>	b. </a:t>
            </a:r>
            <a:r>
              <a:rPr lang="es-ES" dirty="0">
                <a:effectLst/>
                <a:latin typeface="Helvetica" pitchFamily="2" charset="0"/>
              </a:rPr>
              <a:t>para simplificar la implementación de las nuevas funcionalidades.</a:t>
            </a:r>
          </a:p>
          <a:p>
            <a:pPr marL="0" indent="0">
              <a:buNone/>
            </a:pPr>
            <a:endParaRPr lang="es-ES" dirty="0">
              <a:effectLst/>
              <a:latin typeface="Helvetica" pitchFamily="2" charset="0"/>
            </a:endParaRPr>
          </a:p>
          <a:p>
            <a:r>
              <a:rPr lang="es-ES" dirty="0">
                <a:solidFill>
                  <a:schemeClr val="accent1">
                    <a:lumMod val="75000"/>
                  </a:schemeClr>
                </a:solidFill>
              </a:rPr>
              <a:t>Cuando se corrige un error</a:t>
            </a:r>
          </a:p>
          <a:p>
            <a:pPr marL="0" indent="0" algn="just">
              <a:buNone/>
            </a:pPr>
            <a:r>
              <a:rPr lang="es-ES" i="1" dirty="0">
                <a:effectLst/>
                <a:latin typeface="Helvetica" pitchFamily="2" charset="0"/>
              </a:rPr>
              <a:t>     La mayor dificultad de la depuración de programas radica en que hemos de entender exactamente cómo funciona el programa para encontrar el error. Cualquier refactorización que mejore la calidad del código tendrá efectos positivos en la búsqueda del error.</a:t>
            </a:r>
          </a:p>
          <a:p>
            <a:pPr marL="0" indent="0" algn="just">
              <a:buNone/>
            </a:pPr>
            <a:endParaRPr lang="es-ES" dirty="0">
              <a:effectLst/>
              <a:latin typeface="Helvetica" pitchFamily="2" charset="0"/>
            </a:endParaRPr>
          </a:p>
          <a:p>
            <a:r>
              <a:rPr lang="es-ES" dirty="0">
                <a:solidFill>
                  <a:schemeClr val="accent1">
                    <a:lumMod val="75000"/>
                  </a:schemeClr>
                </a:solidFill>
                <a:latin typeface="Helvetica" pitchFamily="2" charset="0"/>
              </a:rPr>
              <a:t>Cuando se revisa el código</a:t>
            </a:r>
          </a:p>
          <a:p>
            <a:pPr marL="0" indent="0">
              <a:buNone/>
            </a:pPr>
            <a:r>
              <a:rPr lang="es-ES" i="1" dirty="0">
                <a:solidFill>
                  <a:schemeClr val="accent1">
                    <a:lumMod val="75000"/>
                  </a:schemeClr>
                </a:solidFill>
                <a:effectLst/>
                <a:latin typeface="Helvetica" pitchFamily="2" charset="0"/>
              </a:rPr>
              <a:t>    </a:t>
            </a:r>
            <a:r>
              <a:rPr lang="es-ES" i="1" dirty="0">
                <a:effectLst/>
                <a:latin typeface="Helvetica" pitchFamily="2" charset="0"/>
              </a:rPr>
              <a:t>Una de las actividades más productivas desde el punto de vista de la calidad del software es la realización de revisiones del código (recorridos e inspecciones).</a:t>
            </a:r>
            <a:endParaRPr lang="es-ES" dirty="0">
              <a:effectLst/>
              <a:latin typeface="Helvetica" pitchFamily="2" charset="0"/>
            </a:endParaRPr>
          </a:p>
          <a:p>
            <a:pPr marL="0" indent="0">
              <a:buNone/>
            </a:pPr>
            <a:endParaRPr lang="es-ES" dirty="0">
              <a:solidFill>
                <a:schemeClr val="accent1">
                  <a:lumMod val="75000"/>
                </a:schemeClr>
              </a:solidFill>
              <a:latin typeface="Helvetica" pitchFamily="2" charset="0"/>
            </a:endParaRPr>
          </a:p>
          <a:p>
            <a:pPr marL="0" indent="0">
              <a:buNone/>
            </a:pPr>
            <a:r>
              <a:rPr lang="es-ES" i="1" dirty="0">
                <a:effectLst/>
                <a:latin typeface="Helvetica" pitchFamily="2" charset="0"/>
              </a:rPr>
              <a:t>	</a:t>
            </a:r>
            <a:endParaRPr lang="es-ES" dirty="0">
              <a:effectLst/>
              <a:latin typeface="Helvetica" pitchFamily="2" charset="0"/>
            </a:endParaRPr>
          </a:p>
          <a:p>
            <a:pPr marL="0" indent="0">
              <a:buNone/>
            </a:pPr>
            <a:endParaRPr lang="es-ES" dirty="0">
              <a:effectLst/>
              <a:latin typeface="Helvetica" pitchFamily="2" charset="0"/>
            </a:endParaRPr>
          </a:p>
          <a:p>
            <a:pPr marL="0" indent="0">
              <a:buNone/>
            </a:pPr>
            <a:endParaRPr lang="es-ES" dirty="0"/>
          </a:p>
          <a:p>
            <a:endParaRPr lang="es-ES" dirty="0"/>
          </a:p>
        </p:txBody>
      </p:sp>
    </p:spTree>
    <p:extLst>
      <p:ext uri="{BB962C8B-B14F-4D97-AF65-F5344CB8AC3E}">
        <p14:creationId xmlns:p14="http://schemas.microsoft.com/office/powerpoint/2010/main" val="299537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025E7-F7A7-FBC5-9343-7528933C50C2}"/>
              </a:ext>
            </a:extLst>
          </p:cNvPr>
          <p:cNvSpPr>
            <a:spLocks noGrp="1"/>
          </p:cNvSpPr>
          <p:nvPr>
            <p:ph type="title"/>
          </p:nvPr>
        </p:nvSpPr>
        <p:spPr/>
        <p:txBody>
          <a:bodyPr>
            <a:normAutofit fontScale="90000"/>
          </a:bodyPr>
          <a:lstStyle/>
          <a:p>
            <a:r>
              <a:rPr lang="es-ES" dirty="0"/>
              <a:t>¿Por qué es importante la refactorización?</a:t>
            </a:r>
          </a:p>
        </p:txBody>
      </p:sp>
      <p:sp>
        <p:nvSpPr>
          <p:cNvPr id="3" name="Marcador de contenido 2">
            <a:extLst>
              <a:ext uri="{FF2B5EF4-FFF2-40B4-BE49-F238E27FC236}">
                <a16:creationId xmlns:a16="http://schemas.microsoft.com/office/drawing/2014/main" id="{64CF55AD-FF8D-CF1E-24D0-25AE80623DEB}"/>
              </a:ext>
            </a:extLst>
          </p:cNvPr>
          <p:cNvSpPr>
            <a:spLocks noGrp="1"/>
          </p:cNvSpPr>
          <p:nvPr>
            <p:ph idx="1"/>
          </p:nvPr>
        </p:nvSpPr>
        <p:spPr>
          <a:xfrm>
            <a:off x="565149" y="2335576"/>
            <a:ext cx="9383081" cy="4032172"/>
          </a:xfrm>
        </p:spPr>
        <p:txBody>
          <a:bodyPr>
            <a:normAutofit/>
          </a:bodyPr>
          <a:lstStyle/>
          <a:p>
            <a:pPr marL="0" indent="0" algn="just">
              <a:buNone/>
            </a:pPr>
            <a:endParaRPr lang="es-ES" i="1" dirty="0">
              <a:effectLst/>
              <a:latin typeface="Helvetica" pitchFamily="2" charset="0"/>
            </a:endParaRPr>
          </a:p>
          <a:p>
            <a:pPr marL="0" indent="0" algn="just">
              <a:buNone/>
            </a:pPr>
            <a:r>
              <a:rPr lang="es-ES" i="1" dirty="0">
                <a:effectLst/>
                <a:latin typeface="Helvetica" pitchFamily="2" charset="0"/>
              </a:rPr>
              <a:t>Cuando se corrige un error o se añade una nueva función, el valor actual de un programa aumenta.</a:t>
            </a:r>
            <a:r>
              <a:rPr lang="es-ES" dirty="0">
                <a:latin typeface="Helvetica" pitchFamily="2" charset="0"/>
              </a:rPr>
              <a:t> </a:t>
            </a:r>
            <a:r>
              <a:rPr lang="es-ES" i="1" dirty="0">
                <a:effectLst/>
                <a:latin typeface="Helvetica" pitchFamily="2" charset="0"/>
              </a:rPr>
              <a:t>Sin embargo, para que un programa siga teniendo valor, debe ajustarse a nuevas necesidades</a:t>
            </a:r>
            <a:r>
              <a:rPr lang="es-ES" dirty="0">
                <a:latin typeface="Helvetica" pitchFamily="2" charset="0"/>
              </a:rPr>
              <a:t> </a:t>
            </a:r>
            <a:r>
              <a:rPr lang="es-ES" i="1" dirty="0">
                <a:effectLst/>
                <a:latin typeface="Helvetica" pitchFamily="2" charset="0"/>
              </a:rPr>
              <a:t>(mantenerse), que puede que no sepamos prever con antelación. La refactorización, precisamente, facilita la adaptación del código a nuevas necesidades.</a:t>
            </a:r>
            <a:endParaRPr lang="es-ES" dirty="0">
              <a:effectLst/>
              <a:latin typeface="Helvetica" pitchFamily="2" charset="0"/>
            </a:endParaRPr>
          </a:p>
          <a:p>
            <a:pPr marL="0" indent="0">
              <a:buNone/>
            </a:pPr>
            <a:endParaRPr lang="es-ES" dirty="0">
              <a:solidFill>
                <a:schemeClr val="accent1">
                  <a:lumMod val="75000"/>
                </a:schemeClr>
              </a:solidFill>
              <a:latin typeface="Helvetica" pitchFamily="2" charset="0"/>
            </a:endParaRPr>
          </a:p>
          <a:p>
            <a:pPr marL="0" indent="0">
              <a:buNone/>
            </a:pPr>
            <a:r>
              <a:rPr lang="es-ES" i="1" dirty="0">
                <a:effectLst/>
                <a:latin typeface="Helvetica" pitchFamily="2" charset="0"/>
              </a:rPr>
              <a:t>	</a:t>
            </a:r>
            <a:endParaRPr lang="es-ES" dirty="0">
              <a:effectLst/>
              <a:latin typeface="Helvetica" pitchFamily="2" charset="0"/>
            </a:endParaRPr>
          </a:p>
          <a:p>
            <a:pPr marL="0" indent="0">
              <a:buNone/>
            </a:pPr>
            <a:endParaRPr lang="es-ES" dirty="0">
              <a:effectLst/>
              <a:latin typeface="Helvetica" pitchFamily="2" charset="0"/>
            </a:endParaRPr>
          </a:p>
          <a:p>
            <a:pPr marL="0" indent="0">
              <a:buNone/>
            </a:pPr>
            <a:endParaRPr lang="es-ES" dirty="0"/>
          </a:p>
          <a:p>
            <a:endParaRPr lang="es-ES" dirty="0"/>
          </a:p>
        </p:txBody>
      </p:sp>
    </p:spTree>
    <p:extLst>
      <p:ext uri="{BB962C8B-B14F-4D97-AF65-F5344CB8AC3E}">
        <p14:creationId xmlns:p14="http://schemas.microsoft.com/office/powerpoint/2010/main" val="303850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025E7-F7A7-FBC5-9343-7528933C50C2}"/>
              </a:ext>
            </a:extLst>
          </p:cNvPr>
          <p:cNvSpPr>
            <a:spLocks noGrp="1"/>
          </p:cNvSpPr>
          <p:nvPr>
            <p:ph type="title"/>
          </p:nvPr>
        </p:nvSpPr>
        <p:spPr/>
        <p:txBody>
          <a:bodyPr>
            <a:normAutofit fontScale="90000"/>
          </a:bodyPr>
          <a:lstStyle/>
          <a:p>
            <a:r>
              <a:rPr lang="es-ES" dirty="0"/>
              <a:t>¿Qué síntomas indican que se debería refactorizar?</a:t>
            </a:r>
          </a:p>
        </p:txBody>
      </p:sp>
      <p:sp>
        <p:nvSpPr>
          <p:cNvPr id="3" name="Marcador de contenido 2">
            <a:extLst>
              <a:ext uri="{FF2B5EF4-FFF2-40B4-BE49-F238E27FC236}">
                <a16:creationId xmlns:a16="http://schemas.microsoft.com/office/drawing/2014/main" id="{64CF55AD-FF8D-CF1E-24D0-25AE80623DEB}"/>
              </a:ext>
            </a:extLst>
          </p:cNvPr>
          <p:cNvSpPr>
            <a:spLocks noGrp="1"/>
          </p:cNvSpPr>
          <p:nvPr>
            <p:ph idx="1"/>
          </p:nvPr>
        </p:nvSpPr>
        <p:spPr>
          <a:xfrm>
            <a:off x="565149" y="2335576"/>
            <a:ext cx="9383081" cy="4032172"/>
          </a:xfrm>
        </p:spPr>
        <p:txBody>
          <a:bodyPr>
            <a:normAutofit fontScale="62500" lnSpcReduction="20000"/>
          </a:bodyPr>
          <a:lstStyle/>
          <a:p>
            <a:pPr marL="0" indent="0">
              <a:buNone/>
            </a:pPr>
            <a:r>
              <a:rPr lang="es-ES" sz="3200" dirty="0">
                <a:solidFill>
                  <a:schemeClr val="accent1">
                    <a:lumMod val="75000"/>
                  </a:schemeClr>
                </a:solidFill>
                <a:latin typeface="Helvetica" pitchFamily="2" charset="0"/>
              </a:rPr>
              <a:t>El código es difícil de entender cuando:</a:t>
            </a:r>
          </a:p>
          <a:p>
            <a:pPr marL="457200" indent="-457200">
              <a:buAutoNum type="arabicPeriod"/>
            </a:pPr>
            <a:r>
              <a:rPr lang="es-ES" sz="3200" dirty="0">
                <a:latin typeface="Helvetica" pitchFamily="2" charset="0"/>
              </a:rPr>
              <a:t>Usa identificadores mal escogidos</a:t>
            </a:r>
          </a:p>
          <a:p>
            <a:pPr marL="457200" indent="-457200">
              <a:buAutoNum type="arabicPeriod"/>
            </a:pPr>
            <a:r>
              <a:rPr lang="es-ES" sz="3200" dirty="0">
                <a:latin typeface="Helvetica" pitchFamily="2" charset="0"/>
              </a:rPr>
              <a:t>Incluye fragmentos de códigos duplicados</a:t>
            </a:r>
          </a:p>
          <a:p>
            <a:pPr marL="457200" indent="-457200">
              <a:buAutoNum type="arabicPeriod"/>
            </a:pPr>
            <a:r>
              <a:rPr lang="es-ES" sz="3200" dirty="0">
                <a:latin typeface="Helvetica" pitchFamily="2" charset="0"/>
              </a:rPr>
              <a:t>Incluye lógica condicional compleja</a:t>
            </a:r>
          </a:p>
          <a:p>
            <a:pPr marL="457200" indent="-457200">
              <a:buAutoNum type="arabicPeriod"/>
            </a:pPr>
            <a:r>
              <a:rPr lang="es-ES" sz="3200" dirty="0">
                <a:latin typeface="Helvetica" pitchFamily="2" charset="0"/>
              </a:rPr>
              <a:t>Los métodos usan un número elevado de parámetros</a:t>
            </a:r>
          </a:p>
          <a:p>
            <a:pPr marL="457200" indent="-457200">
              <a:buAutoNum type="arabicPeriod"/>
            </a:pPr>
            <a:r>
              <a:rPr lang="es-ES" sz="3200" dirty="0">
                <a:latin typeface="Helvetica" pitchFamily="2" charset="0"/>
              </a:rPr>
              <a:t>Está dividido en módulos enormes</a:t>
            </a:r>
          </a:p>
          <a:p>
            <a:pPr marL="457200" indent="-457200">
              <a:buAutoNum type="arabicPeriod"/>
            </a:pPr>
            <a:r>
              <a:rPr lang="es-ES" sz="3200" dirty="0">
                <a:latin typeface="Helvetica" pitchFamily="2" charset="0"/>
              </a:rPr>
              <a:t>U</a:t>
            </a:r>
            <a:r>
              <a:rPr lang="es-ES" sz="3200" dirty="0">
                <a:effectLst/>
                <a:latin typeface="Helvetica" pitchFamily="2" charset="0"/>
              </a:rPr>
              <a:t>n método accede continuamente a los datos de un objeto de una clase diferente a la clase en la que está definida (posiblemente, el método debería pertenecer a la otra clase).</a:t>
            </a:r>
          </a:p>
          <a:p>
            <a:pPr marL="457200" indent="-457200">
              <a:buAutoNum type="arabicPeriod"/>
            </a:pPr>
            <a:r>
              <a:rPr lang="es-ES" sz="3200" dirty="0">
                <a:latin typeface="Helvetica" pitchFamily="2" charset="0"/>
              </a:rPr>
              <a:t>Etc.</a:t>
            </a:r>
            <a:endParaRPr lang="es-ES" sz="3200" dirty="0">
              <a:effectLst/>
              <a:latin typeface="Helvetica" pitchFamily="2" charset="0"/>
            </a:endParaRPr>
          </a:p>
          <a:p>
            <a:pPr marL="457200" indent="-457200">
              <a:buAutoNum type="arabicPeriod"/>
            </a:pPr>
            <a:endParaRPr lang="es-ES" dirty="0">
              <a:solidFill>
                <a:schemeClr val="accent1">
                  <a:lumMod val="75000"/>
                </a:schemeClr>
              </a:solidFill>
              <a:latin typeface="Helvetica" pitchFamily="2" charset="0"/>
            </a:endParaRPr>
          </a:p>
          <a:p>
            <a:pPr marL="0" indent="0">
              <a:buNone/>
            </a:pPr>
            <a:r>
              <a:rPr lang="es-ES" i="1" dirty="0">
                <a:effectLst/>
                <a:latin typeface="Helvetica" pitchFamily="2" charset="0"/>
              </a:rPr>
              <a:t>	</a:t>
            </a:r>
            <a:endParaRPr lang="es-ES" dirty="0">
              <a:effectLst/>
              <a:latin typeface="Helvetica" pitchFamily="2" charset="0"/>
            </a:endParaRPr>
          </a:p>
          <a:p>
            <a:pPr marL="0" indent="0">
              <a:buNone/>
            </a:pPr>
            <a:endParaRPr lang="es-ES" dirty="0">
              <a:effectLst/>
              <a:latin typeface="Helvetica" pitchFamily="2" charset="0"/>
            </a:endParaRPr>
          </a:p>
          <a:p>
            <a:pPr marL="0" indent="0">
              <a:buNone/>
            </a:pPr>
            <a:endParaRPr lang="es-ES" dirty="0"/>
          </a:p>
          <a:p>
            <a:endParaRPr lang="es-ES" dirty="0"/>
          </a:p>
        </p:txBody>
      </p:sp>
    </p:spTree>
    <p:extLst>
      <p:ext uri="{BB962C8B-B14F-4D97-AF65-F5344CB8AC3E}">
        <p14:creationId xmlns:p14="http://schemas.microsoft.com/office/powerpoint/2010/main" val="293792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025E7-F7A7-FBC5-9343-7528933C50C2}"/>
              </a:ext>
            </a:extLst>
          </p:cNvPr>
          <p:cNvSpPr>
            <a:spLocks noGrp="1"/>
          </p:cNvSpPr>
          <p:nvPr>
            <p:ph type="title"/>
          </p:nvPr>
        </p:nvSpPr>
        <p:spPr>
          <a:xfrm>
            <a:off x="565150" y="253388"/>
            <a:ext cx="9702570" cy="1255923"/>
          </a:xfrm>
        </p:spPr>
        <p:txBody>
          <a:bodyPr>
            <a:normAutofit fontScale="90000"/>
          </a:bodyPr>
          <a:lstStyle/>
          <a:p>
            <a:r>
              <a:rPr lang="es-ES" dirty="0"/>
              <a:t>Patrones de refactorización más comunes:</a:t>
            </a:r>
          </a:p>
        </p:txBody>
      </p:sp>
      <p:sp>
        <p:nvSpPr>
          <p:cNvPr id="3" name="Marcador de contenido 2">
            <a:extLst>
              <a:ext uri="{FF2B5EF4-FFF2-40B4-BE49-F238E27FC236}">
                <a16:creationId xmlns:a16="http://schemas.microsoft.com/office/drawing/2014/main" id="{64CF55AD-FF8D-CF1E-24D0-25AE80623DEB}"/>
              </a:ext>
            </a:extLst>
          </p:cNvPr>
          <p:cNvSpPr>
            <a:spLocks noGrp="1"/>
          </p:cNvSpPr>
          <p:nvPr>
            <p:ph idx="1"/>
          </p:nvPr>
        </p:nvSpPr>
        <p:spPr>
          <a:xfrm>
            <a:off x="565149" y="1112704"/>
            <a:ext cx="9383081" cy="5255044"/>
          </a:xfrm>
        </p:spPr>
        <p:txBody>
          <a:bodyPr>
            <a:normAutofit/>
          </a:bodyPr>
          <a:lstStyle/>
          <a:p>
            <a:pPr marL="457200" indent="-457200">
              <a:buAutoNum type="arabicPeriod"/>
            </a:pPr>
            <a:r>
              <a:rPr lang="es-ES" i="1" dirty="0" err="1">
                <a:solidFill>
                  <a:srgbClr val="7030A0"/>
                </a:solidFill>
                <a:effectLst/>
                <a:latin typeface="Helvetica" pitchFamily="2" charset="0"/>
              </a:rPr>
              <a:t>Rename</a:t>
            </a:r>
            <a:endParaRPr lang="es-ES" i="1" dirty="0">
              <a:solidFill>
                <a:srgbClr val="7030A0"/>
              </a:solidFill>
              <a:effectLst/>
              <a:latin typeface="Helvetica" pitchFamily="2" charset="0"/>
            </a:endParaRPr>
          </a:p>
          <a:p>
            <a:pPr marL="0" indent="0">
              <a:buNone/>
            </a:pPr>
            <a:r>
              <a:rPr lang="es-ES" i="1" dirty="0">
                <a:effectLst/>
                <a:latin typeface="Helvetica" pitchFamily="2" charset="0"/>
              </a:rPr>
              <a:t>	</a:t>
            </a:r>
            <a:endParaRPr lang="es-ES" dirty="0">
              <a:effectLst/>
              <a:latin typeface="Helvetica" pitchFamily="2" charset="0"/>
            </a:endParaRPr>
          </a:p>
          <a:p>
            <a:pPr marL="0" indent="0">
              <a:buNone/>
            </a:pPr>
            <a:endParaRPr lang="es-ES" dirty="0">
              <a:effectLst/>
              <a:latin typeface="Helvetica" pitchFamily="2" charset="0"/>
            </a:endParaRPr>
          </a:p>
          <a:p>
            <a:pPr marL="0" indent="0">
              <a:buNone/>
            </a:pPr>
            <a:endParaRPr lang="es-ES" dirty="0"/>
          </a:p>
          <a:p>
            <a:endParaRPr lang="es-ES" dirty="0"/>
          </a:p>
        </p:txBody>
      </p:sp>
      <p:pic>
        <p:nvPicPr>
          <p:cNvPr id="4" name="Imagen 3">
            <a:extLst>
              <a:ext uri="{FF2B5EF4-FFF2-40B4-BE49-F238E27FC236}">
                <a16:creationId xmlns:a16="http://schemas.microsoft.com/office/drawing/2014/main" id="{EAE1204C-E5A0-2E0A-5DCE-13390E143E2B}"/>
              </a:ext>
            </a:extLst>
          </p:cNvPr>
          <p:cNvPicPr>
            <a:picLocks noChangeAspect="1"/>
          </p:cNvPicPr>
          <p:nvPr/>
        </p:nvPicPr>
        <p:blipFill>
          <a:blip r:embed="rId2"/>
          <a:stretch>
            <a:fillRect/>
          </a:stretch>
        </p:blipFill>
        <p:spPr>
          <a:xfrm>
            <a:off x="2090533" y="1634836"/>
            <a:ext cx="7649211" cy="3526927"/>
          </a:xfrm>
          <a:prstGeom prst="rect">
            <a:avLst/>
          </a:prstGeom>
        </p:spPr>
      </p:pic>
    </p:spTree>
    <p:extLst>
      <p:ext uri="{BB962C8B-B14F-4D97-AF65-F5344CB8AC3E}">
        <p14:creationId xmlns:p14="http://schemas.microsoft.com/office/powerpoint/2010/main" val="231147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025E7-F7A7-FBC5-9343-7528933C50C2}"/>
              </a:ext>
            </a:extLst>
          </p:cNvPr>
          <p:cNvSpPr>
            <a:spLocks noGrp="1"/>
          </p:cNvSpPr>
          <p:nvPr>
            <p:ph type="title"/>
          </p:nvPr>
        </p:nvSpPr>
        <p:spPr>
          <a:xfrm>
            <a:off x="565150" y="253388"/>
            <a:ext cx="9702570" cy="1255923"/>
          </a:xfrm>
        </p:spPr>
        <p:txBody>
          <a:bodyPr>
            <a:normAutofit fontScale="90000"/>
          </a:bodyPr>
          <a:lstStyle/>
          <a:p>
            <a:r>
              <a:rPr lang="es-ES" dirty="0"/>
              <a:t>Patrones de refactorización más comunes:</a:t>
            </a:r>
          </a:p>
        </p:txBody>
      </p:sp>
      <p:sp>
        <p:nvSpPr>
          <p:cNvPr id="3" name="Marcador de contenido 2">
            <a:extLst>
              <a:ext uri="{FF2B5EF4-FFF2-40B4-BE49-F238E27FC236}">
                <a16:creationId xmlns:a16="http://schemas.microsoft.com/office/drawing/2014/main" id="{64CF55AD-FF8D-CF1E-24D0-25AE80623DEB}"/>
              </a:ext>
            </a:extLst>
          </p:cNvPr>
          <p:cNvSpPr>
            <a:spLocks noGrp="1"/>
          </p:cNvSpPr>
          <p:nvPr>
            <p:ph idx="1"/>
          </p:nvPr>
        </p:nvSpPr>
        <p:spPr>
          <a:xfrm>
            <a:off x="565149" y="1112704"/>
            <a:ext cx="9383081" cy="5255044"/>
          </a:xfrm>
        </p:spPr>
        <p:txBody>
          <a:bodyPr>
            <a:normAutofit/>
          </a:bodyPr>
          <a:lstStyle/>
          <a:p>
            <a:pPr marL="0" indent="0">
              <a:buNone/>
            </a:pPr>
            <a:r>
              <a:rPr lang="es-ES" dirty="0">
                <a:solidFill>
                  <a:srgbClr val="7030A0"/>
                </a:solidFill>
                <a:latin typeface="Helvetica" pitchFamily="2" charset="0"/>
              </a:rPr>
              <a:t>2. </a:t>
            </a:r>
            <a:r>
              <a:rPr lang="es-ES" i="1" dirty="0" err="1">
                <a:solidFill>
                  <a:srgbClr val="7030A0"/>
                </a:solidFill>
                <a:latin typeface="Helvetica" pitchFamily="2" charset="0"/>
              </a:rPr>
              <a:t>Move</a:t>
            </a:r>
            <a:endParaRPr lang="es-ES" i="1" dirty="0">
              <a:solidFill>
                <a:srgbClr val="7030A0"/>
              </a:solidFill>
              <a:effectLst/>
              <a:latin typeface="Helvetica" pitchFamily="2" charset="0"/>
            </a:endParaRPr>
          </a:p>
          <a:p>
            <a:pPr marL="0" indent="0">
              <a:buNone/>
            </a:pPr>
            <a:r>
              <a:rPr lang="es-ES" i="1" dirty="0">
                <a:effectLst/>
                <a:latin typeface="Helvetica" pitchFamily="2" charset="0"/>
              </a:rPr>
              <a:t>	</a:t>
            </a:r>
            <a:endParaRPr lang="es-ES" dirty="0">
              <a:effectLst/>
              <a:latin typeface="Helvetica" pitchFamily="2" charset="0"/>
            </a:endParaRPr>
          </a:p>
          <a:p>
            <a:pPr marL="0" indent="0">
              <a:buNone/>
            </a:pPr>
            <a:endParaRPr lang="es-ES" dirty="0">
              <a:effectLst/>
              <a:latin typeface="Helvetica" pitchFamily="2" charset="0"/>
            </a:endParaRPr>
          </a:p>
          <a:p>
            <a:pPr marL="0" indent="0">
              <a:buNone/>
            </a:pPr>
            <a:endParaRPr lang="es-ES" dirty="0"/>
          </a:p>
          <a:p>
            <a:endParaRPr lang="es-ES" dirty="0"/>
          </a:p>
        </p:txBody>
      </p:sp>
      <p:pic>
        <p:nvPicPr>
          <p:cNvPr id="5" name="Imagen 4">
            <a:extLst>
              <a:ext uri="{FF2B5EF4-FFF2-40B4-BE49-F238E27FC236}">
                <a16:creationId xmlns:a16="http://schemas.microsoft.com/office/drawing/2014/main" id="{174F7F54-59C4-D516-FEC8-BDE336FF4E1B}"/>
              </a:ext>
            </a:extLst>
          </p:cNvPr>
          <p:cNvPicPr>
            <a:picLocks noChangeAspect="1"/>
          </p:cNvPicPr>
          <p:nvPr/>
        </p:nvPicPr>
        <p:blipFill>
          <a:blip r:embed="rId2"/>
          <a:stretch>
            <a:fillRect/>
          </a:stretch>
        </p:blipFill>
        <p:spPr>
          <a:xfrm>
            <a:off x="2062824" y="1685080"/>
            <a:ext cx="7593793" cy="4060216"/>
          </a:xfrm>
          <a:prstGeom prst="rect">
            <a:avLst/>
          </a:prstGeom>
        </p:spPr>
      </p:pic>
    </p:spTree>
    <p:extLst>
      <p:ext uri="{BB962C8B-B14F-4D97-AF65-F5344CB8AC3E}">
        <p14:creationId xmlns:p14="http://schemas.microsoft.com/office/powerpoint/2010/main" val="137720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025E7-F7A7-FBC5-9343-7528933C50C2}"/>
              </a:ext>
            </a:extLst>
          </p:cNvPr>
          <p:cNvSpPr>
            <a:spLocks noGrp="1"/>
          </p:cNvSpPr>
          <p:nvPr>
            <p:ph type="title"/>
          </p:nvPr>
        </p:nvSpPr>
        <p:spPr>
          <a:xfrm>
            <a:off x="565150" y="253388"/>
            <a:ext cx="9702570" cy="1255923"/>
          </a:xfrm>
        </p:spPr>
        <p:txBody>
          <a:bodyPr>
            <a:normAutofit fontScale="90000"/>
          </a:bodyPr>
          <a:lstStyle/>
          <a:p>
            <a:r>
              <a:rPr lang="es-ES" dirty="0"/>
              <a:t>Patrones de refactorización más comunes:</a:t>
            </a:r>
          </a:p>
        </p:txBody>
      </p:sp>
      <p:sp>
        <p:nvSpPr>
          <p:cNvPr id="3" name="Marcador de contenido 2">
            <a:extLst>
              <a:ext uri="{FF2B5EF4-FFF2-40B4-BE49-F238E27FC236}">
                <a16:creationId xmlns:a16="http://schemas.microsoft.com/office/drawing/2014/main" id="{64CF55AD-FF8D-CF1E-24D0-25AE80623DEB}"/>
              </a:ext>
            </a:extLst>
          </p:cNvPr>
          <p:cNvSpPr>
            <a:spLocks noGrp="1"/>
          </p:cNvSpPr>
          <p:nvPr>
            <p:ph idx="1"/>
          </p:nvPr>
        </p:nvSpPr>
        <p:spPr>
          <a:xfrm>
            <a:off x="565149" y="1112704"/>
            <a:ext cx="9383081" cy="5255044"/>
          </a:xfrm>
        </p:spPr>
        <p:txBody>
          <a:bodyPr>
            <a:normAutofit/>
          </a:bodyPr>
          <a:lstStyle/>
          <a:p>
            <a:pPr marL="0" indent="0">
              <a:buNone/>
            </a:pPr>
            <a:r>
              <a:rPr lang="es-ES" dirty="0">
                <a:solidFill>
                  <a:srgbClr val="7030A0"/>
                </a:solidFill>
                <a:latin typeface="Helvetica" pitchFamily="2" charset="0"/>
              </a:rPr>
              <a:t>3. </a:t>
            </a:r>
            <a:r>
              <a:rPr lang="es-ES" i="1" dirty="0" err="1">
                <a:solidFill>
                  <a:srgbClr val="7030A0"/>
                </a:solidFill>
                <a:latin typeface="Helvetica" pitchFamily="2" charset="0"/>
              </a:rPr>
              <a:t>Extract</a:t>
            </a:r>
            <a:r>
              <a:rPr lang="es-ES" i="1" dirty="0">
                <a:solidFill>
                  <a:srgbClr val="7030A0"/>
                </a:solidFill>
                <a:latin typeface="Helvetica" pitchFamily="2" charset="0"/>
              </a:rPr>
              <a:t> Local Variable</a:t>
            </a:r>
            <a:endParaRPr lang="es-ES" i="1" dirty="0">
              <a:solidFill>
                <a:srgbClr val="7030A0"/>
              </a:solidFill>
              <a:effectLst/>
              <a:latin typeface="Helvetica" pitchFamily="2" charset="0"/>
            </a:endParaRPr>
          </a:p>
          <a:p>
            <a:pPr marL="0" indent="0">
              <a:buNone/>
            </a:pPr>
            <a:r>
              <a:rPr lang="es-ES" i="1" dirty="0">
                <a:effectLst/>
                <a:latin typeface="Helvetica" pitchFamily="2" charset="0"/>
              </a:rPr>
              <a:t>	</a:t>
            </a:r>
            <a:endParaRPr lang="es-ES" dirty="0">
              <a:effectLst/>
              <a:latin typeface="Helvetica" pitchFamily="2" charset="0"/>
            </a:endParaRPr>
          </a:p>
          <a:p>
            <a:pPr marL="0" indent="0">
              <a:buNone/>
            </a:pPr>
            <a:endParaRPr lang="es-ES" dirty="0">
              <a:effectLst/>
              <a:latin typeface="Helvetica" pitchFamily="2" charset="0"/>
            </a:endParaRPr>
          </a:p>
          <a:p>
            <a:pPr marL="0" indent="0">
              <a:buNone/>
            </a:pPr>
            <a:endParaRPr lang="es-ES" dirty="0"/>
          </a:p>
          <a:p>
            <a:endParaRPr lang="es-ES" dirty="0"/>
          </a:p>
        </p:txBody>
      </p:sp>
      <p:pic>
        <p:nvPicPr>
          <p:cNvPr id="4" name="Imagen 3">
            <a:extLst>
              <a:ext uri="{FF2B5EF4-FFF2-40B4-BE49-F238E27FC236}">
                <a16:creationId xmlns:a16="http://schemas.microsoft.com/office/drawing/2014/main" id="{1933C149-507A-C152-01B7-1FE17069F1D0}"/>
              </a:ext>
            </a:extLst>
          </p:cNvPr>
          <p:cNvPicPr>
            <a:picLocks noChangeAspect="1"/>
          </p:cNvPicPr>
          <p:nvPr/>
        </p:nvPicPr>
        <p:blipFill>
          <a:blip r:embed="rId2"/>
          <a:stretch>
            <a:fillRect/>
          </a:stretch>
        </p:blipFill>
        <p:spPr>
          <a:xfrm>
            <a:off x="3005769" y="1731818"/>
            <a:ext cx="6830957" cy="4336473"/>
          </a:xfrm>
          <a:prstGeom prst="rect">
            <a:avLst/>
          </a:prstGeom>
        </p:spPr>
      </p:pic>
    </p:spTree>
    <p:extLst>
      <p:ext uri="{BB962C8B-B14F-4D97-AF65-F5344CB8AC3E}">
        <p14:creationId xmlns:p14="http://schemas.microsoft.com/office/powerpoint/2010/main" val="461782907"/>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81</TotalTime>
  <Words>484</Words>
  <Application>Microsoft Macintosh PowerPoint</Application>
  <PresentationFormat>Panorámica</PresentationFormat>
  <Paragraphs>69</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Helvetica</vt:lpstr>
      <vt:lpstr>Neue Haas Grotesk Text Pro</vt:lpstr>
      <vt:lpstr>PunchcardVTI</vt:lpstr>
      <vt:lpstr>Unidad 6:  Refactorización</vt:lpstr>
      <vt:lpstr>¿Qué es la refactorización?</vt:lpstr>
      <vt:lpstr>¿Por qué refactorizar?</vt:lpstr>
      <vt:lpstr>¿Cuándo se debe refactorizar?</vt:lpstr>
      <vt:lpstr>¿Por qué es importante la refactorización?</vt:lpstr>
      <vt:lpstr>¿Qué síntomas indican que se debería refactorizar?</vt:lpstr>
      <vt:lpstr>Patrones de refactorización más comunes:</vt:lpstr>
      <vt:lpstr>Patrones de refactorización más comunes:</vt:lpstr>
      <vt:lpstr>Patrones de refactorización más comunes:</vt:lpstr>
      <vt:lpstr>Patrones de refactorización más comunes:</vt:lpstr>
      <vt:lpstr>Patrones de refactorización más comunes: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6:  Refactorización</dc:title>
  <dc:creator>Manuel Perez</dc:creator>
  <cp:lastModifiedBy>Manuel Perez</cp:lastModifiedBy>
  <cp:revision>2</cp:revision>
  <dcterms:created xsi:type="dcterms:W3CDTF">2023-04-17T15:50:40Z</dcterms:created>
  <dcterms:modified xsi:type="dcterms:W3CDTF">2023-04-17T17:11:55Z</dcterms:modified>
</cp:coreProperties>
</file>