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6" r:id="rId19"/>
    <p:sldId id="278" r:id="rId20"/>
    <p:sldId id="277" r:id="rId21"/>
    <p:sldId id="275"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94694" autoAdjust="0"/>
  </p:normalViewPr>
  <p:slideViewPr>
    <p:cSldViewPr>
      <p:cViewPr varScale="1">
        <p:scale>
          <a:sx n="109" d="100"/>
          <a:sy n="109" d="100"/>
        </p:scale>
        <p:origin x="1824" y="192"/>
      </p:cViewPr>
      <p:guideLst>
        <p:guide orient="horz" pos="2160"/>
        <p:guide pos="2880"/>
      </p:guideLst>
    </p:cSldViewPr>
  </p:slideViewPr>
  <p:outlineViewPr>
    <p:cViewPr>
      <p:scale>
        <a:sx n="33" d="100"/>
        <a:sy n="33" d="100"/>
      </p:scale>
      <p:origin x="0" y="40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57241E0C-879E-4BF7-80FC-F21685FB7C0B}" type="datetimeFigureOut">
              <a:rPr lang="es-ES" smtClean="0"/>
              <a:t>27/11/22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102FCE8-3B09-4273-9FEF-DFBB3F9D4361}" type="slidenum">
              <a:rPr lang="es-ES" smtClean="0"/>
              <a:t>‹Nº›</a:t>
            </a:fld>
            <a:endParaRPr lang="es-ES"/>
          </a:p>
        </p:txBody>
      </p:sp>
    </p:spTree>
    <p:extLst>
      <p:ext uri="{BB962C8B-B14F-4D97-AF65-F5344CB8AC3E}">
        <p14:creationId xmlns:p14="http://schemas.microsoft.com/office/powerpoint/2010/main" val="113481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57241E0C-879E-4BF7-80FC-F21685FB7C0B}" type="datetimeFigureOut">
              <a:rPr lang="es-ES" smtClean="0"/>
              <a:t>27/11/22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102FCE8-3B09-4273-9FEF-DFBB3F9D4361}" type="slidenum">
              <a:rPr lang="es-ES" smtClean="0"/>
              <a:t>‹Nº›</a:t>
            </a:fld>
            <a:endParaRPr lang="es-ES"/>
          </a:p>
        </p:txBody>
      </p:sp>
    </p:spTree>
    <p:extLst>
      <p:ext uri="{BB962C8B-B14F-4D97-AF65-F5344CB8AC3E}">
        <p14:creationId xmlns:p14="http://schemas.microsoft.com/office/powerpoint/2010/main" val="149386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57241E0C-879E-4BF7-80FC-F21685FB7C0B}" type="datetimeFigureOut">
              <a:rPr lang="es-ES" smtClean="0"/>
              <a:t>27/11/22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102FCE8-3B09-4273-9FEF-DFBB3F9D4361}" type="slidenum">
              <a:rPr lang="es-ES" smtClean="0"/>
              <a:t>‹Nº›</a:t>
            </a:fld>
            <a:endParaRPr lang="es-ES"/>
          </a:p>
        </p:txBody>
      </p:sp>
    </p:spTree>
    <p:extLst>
      <p:ext uri="{BB962C8B-B14F-4D97-AF65-F5344CB8AC3E}">
        <p14:creationId xmlns:p14="http://schemas.microsoft.com/office/powerpoint/2010/main" val="347367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57241E0C-879E-4BF7-80FC-F21685FB7C0B}" type="datetimeFigureOut">
              <a:rPr lang="es-ES" smtClean="0"/>
              <a:t>27/11/22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102FCE8-3B09-4273-9FEF-DFBB3F9D4361}" type="slidenum">
              <a:rPr lang="es-ES" smtClean="0"/>
              <a:t>‹Nº›</a:t>
            </a:fld>
            <a:endParaRPr lang="es-ES"/>
          </a:p>
        </p:txBody>
      </p:sp>
    </p:spTree>
    <p:extLst>
      <p:ext uri="{BB962C8B-B14F-4D97-AF65-F5344CB8AC3E}">
        <p14:creationId xmlns:p14="http://schemas.microsoft.com/office/powerpoint/2010/main" val="3645464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7241E0C-879E-4BF7-80FC-F21685FB7C0B}" type="datetimeFigureOut">
              <a:rPr lang="es-ES" smtClean="0"/>
              <a:t>27/11/22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102FCE8-3B09-4273-9FEF-DFBB3F9D4361}" type="slidenum">
              <a:rPr lang="es-ES" smtClean="0"/>
              <a:t>‹Nº›</a:t>
            </a:fld>
            <a:endParaRPr lang="es-ES"/>
          </a:p>
        </p:txBody>
      </p:sp>
    </p:spTree>
    <p:extLst>
      <p:ext uri="{BB962C8B-B14F-4D97-AF65-F5344CB8AC3E}">
        <p14:creationId xmlns:p14="http://schemas.microsoft.com/office/powerpoint/2010/main" val="8624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57241E0C-879E-4BF7-80FC-F21685FB7C0B}" type="datetimeFigureOut">
              <a:rPr lang="es-ES" smtClean="0"/>
              <a:t>27/11/22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102FCE8-3B09-4273-9FEF-DFBB3F9D4361}" type="slidenum">
              <a:rPr lang="es-ES" smtClean="0"/>
              <a:t>‹Nº›</a:t>
            </a:fld>
            <a:endParaRPr lang="es-ES"/>
          </a:p>
        </p:txBody>
      </p:sp>
    </p:spTree>
    <p:extLst>
      <p:ext uri="{BB962C8B-B14F-4D97-AF65-F5344CB8AC3E}">
        <p14:creationId xmlns:p14="http://schemas.microsoft.com/office/powerpoint/2010/main" val="3278499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57241E0C-879E-4BF7-80FC-F21685FB7C0B}" type="datetimeFigureOut">
              <a:rPr lang="es-ES" smtClean="0"/>
              <a:t>27/11/22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5102FCE8-3B09-4273-9FEF-DFBB3F9D4361}" type="slidenum">
              <a:rPr lang="es-ES" smtClean="0"/>
              <a:t>‹Nº›</a:t>
            </a:fld>
            <a:endParaRPr lang="es-ES"/>
          </a:p>
        </p:txBody>
      </p:sp>
    </p:spTree>
    <p:extLst>
      <p:ext uri="{BB962C8B-B14F-4D97-AF65-F5344CB8AC3E}">
        <p14:creationId xmlns:p14="http://schemas.microsoft.com/office/powerpoint/2010/main" val="333466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57241E0C-879E-4BF7-80FC-F21685FB7C0B}" type="datetimeFigureOut">
              <a:rPr lang="es-ES" smtClean="0"/>
              <a:t>27/11/22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5102FCE8-3B09-4273-9FEF-DFBB3F9D4361}" type="slidenum">
              <a:rPr lang="es-ES" smtClean="0"/>
              <a:t>‹Nº›</a:t>
            </a:fld>
            <a:endParaRPr lang="es-ES"/>
          </a:p>
        </p:txBody>
      </p:sp>
    </p:spTree>
    <p:extLst>
      <p:ext uri="{BB962C8B-B14F-4D97-AF65-F5344CB8AC3E}">
        <p14:creationId xmlns:p14="http://schemas.microsoft.com/office/powerpoint/2010/main" val="163931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7241E0C-879E-4BF7-80FC-F21685FB7C0B}" type="datetimeFigureOut">
              <a:rPr lang="es-ES" smtClean="0"/>
              <a:t>27/11/22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5102FCE8-3B09-4273-9FEF-DFBB3F9D4361}" type="slidenum">
              <a:rPr lang="es-ES" smtClean="0"/>
              <a:t>‹Nº›</a:t>
            </a:fld>
            <a:endParaRPr lang="es-ES"/>
          </a:p>
        </p:txBody>
      </p:sp>
    </p:spTree>
    <p:extLst>
      <p:ext uri="{BB962C8B-B14F-4D97-AF65-F5344CB8AC3E}">
        <p14:creationId xmlns:p14="http://schemas.microsoft.com/office/powerpoint/2010/main" val="50968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7241E0C-879E-4BF7-80FC-F21685FB7C0B}" type="datetimeFigureOut">
              <a:rPr lang="es-ES" smtClean="0"/>
              <a:t>27/11/22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102FCE8-3B09-4273-9FEF-DFBB3F9D4361}" type="slidenum">
              <a:rPr lang="es-ES" smtClean="0"/>
              <a:t>‹Nº›</a:t>
            </a:fld>
            <a:endParaRPr lang="es-ES"/>
          </a:p>
        </p:txBody>
      </p:sp>
    </p:spTree>
    <p:extLst>
      <p:ext uri="{BB962C8B-B14F-4D97-AF65-F5344CB8AC3E}">
        <p14:creationId xmlns:p14="http://schemas.microsoft.com/office/powerpoint/2010/main" val="1124526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7241E0C-879E-4BF7-80FC-F21685FB7C0B}" type="datetimeFigureOut">
              <a:rPr lang="es-ES" smtClean="0"/>
              <a:t>27/11/22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102FCE8-3B09-4273-9FEF-DFBB3F9D4361}" type="slidenum">
              <a:rPr lang="es-ES" smtClean="0"/>
              <a:t>‹Nº›</a:t>
            </a:fld>
            <a:endParaRPr lang="es-ES"/>
          </a:p>
        </p:txBody>
      </p:sp>
    </p:spTree>
    <p:extLst>
      <p:ext uri="{BB962C8B-B14F-4D97-AF65-F5344CB8AC3E}">
        <p14:creationId xmlns:p14="http://schemas.microsoft.com/office/powerpoint/2010/main" val="391049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70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41E0C-879E-4BF7-80FC-F21685FB7C0B}" type="datetimeFigureOut">
              <a:rPr lang="es-ES" smtClean="0"/>
              <a:t>27/11/22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2FCE8-3B09-4273-9FEF-DFBB3F9D4361}" type="slidenum">
              <a:rPr lang="es-ES" smtClean="0"/>
              <a:t>‹Nº›</a:t>
            </a:fld>
            <a:endParaRPr lang="es-ES"/>
          </a:p>
        </p:txBody>
      </p:sp>
    </p:spTree>
    <p:extLst>
      <p:ext uri="{BB962C8B-B14F-4D97-AF65-F5344CB8AC3E}">
        <p14:creationId xmlns:p14="http://schemas.microsoft.com/office/powerpoint/2010/main" val="1084508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628800"/>
            <a:ext cx="7772400" cy="2262113"/>
          </a:xfrm>
        </p:spPr>
        <p:txBody>
          <a:bodyPr/>
          <a:lstStyle/>
          <a:p>
            <a:r>
              <a:rPr lang="es-ES" dirty="0"/>
              <a:t>Unidad didáctica 4</a:t>
            </a:r>
            <a:br>
              <a:rPr lang="es-ES" dirty="0"/>
            </a:br>
            <a:br>
              <a:rPr lang="es-ES" dirty="0"/>
            </a:br>
            <a:r>
              <a:rPr lang="es-ES" dirty="0"/>
              <a:t>UML: </a:t>
            </a:r>
            <a:r>
              <a:rPr lang="es-ES" dirty="0" err="1"/>
              <a:t>Unified</a:t>
            </a:r>
            <a:r>
              <a:rPr lang="es-ES" dirty="0"/>
              <a:t> </a:t>
            </a:r>
            <a:r>
              <a:rPr lang="es-ES" dirty="0" err="1"/>
              <a:t>Modeling</a:t>
            </a:r>
            <a:r>
              <a:rPr lang="es-ES" dirty="0"/>
              <a:t> </a:t>
            </a:r>
            <a:r>
              <a:rPr lang="es-ES" dirty="0" err="1"/>
              <a:t>Language</a:t>
            </a:r>
            <a:endParaRPr lang="es-ES" dirty="0"/>
          </a:p>
        </p:txBody>
      </p:sp>
      <p:sp>
        <p:nvSpPr>
          <p:cNvPr id="3" name="2 Subtítulo"/>
          <p:cNvSpPr>
            <a:spLocks noGrp="1"/>
          </p:cNvSpPr>
          <p:nvPr>
            <p:ph type="subTitle" idx="1"/>
          </p:nvPr>
        </p:nvSpPr>
        <p:spPr/>
        <p:txBody>
          <a:bodyPr/>
          <a:lstStyle/>
          <a:p>
            <a:r>
              <a:rPr lang="es-ES" dirty="0"/>
              <a:t>Fundamentos del Modelado OO</a:t>
            </a:r>
          </a:p>
        </p:txBody>
      </p:sp>
    </p:spTree>
    <p:extLst>
      <p:ext uri="{BB962C8B-B14F-4D97-AF65-F5344CB8AC3E}">
        <p14:creationId xmlns:p14="http://schemas.microsoft.com/office/powerpoint/2010/main" val="2748477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Encapsulación</a:t>
            </a:r>
          </a:p>
        </p:txBody>
      </p:sp>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11760" y="1628800"/>
            <a:ext cx="5400600" cy="4494803"/>
          </a:xfrm>
        </p:spPr>
      </p:pic>
    </p:spTree>
    <p:extLst>
      <p:ext uri="{BB962C8B-B14F-4D97-AF65-F5344CB8AC3E}">
        <p14:creationId xmlns:p14="http://schemas.microsoft.com/office/powerpoint/2010/main" val="318950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Especialización y generalización</a:t>
            </a:r>
          </a:p>
        </p:txBody>
      </p:sp>
      <p:sp>
        <p:nvSpPr>
          <p:cNvPr id="3" name="2 Marcador de contenido"/>
          <p:cNvSpPr>
            <a:spLocks noGrp="1"/>
          </p:cNvSpPr>
          <p:nvPr>
            <p:ph idx="1"/>
          </p:nvPr>
        </p:nvSpPr>
        <p:spPr/>
        <p:txBody>
          <a:bodyPr>
            <a:normAutofit lnSpcReduction="10000"/>
          </a:bodyPr>
          <a:lstStyle/>
          <a:p>
            <a:pPr marL="0" indent="0">
              <a:buNone/>
            </a:pPr>
            <a:r>
              <a:rPr lang="es-ES" dirty="0"/>
              <a:t>Hasta el momento, cada clase de objetos se introduce de forma separada a las demás clases. Las clases pueden definirse también como subconjuntos de otras clases, pero éstos deben constituir siempre conjuntos de objetos similares.</a:t>
            </a:r>
          </a:p>
          <a:p>
            <a:pPr marL="0" indent="0">
              <a:buNone/>
            </a:pPr>
            <a:r>
              <a:rPr lang="es-ES" dirty="0"/>
              <a:t>Hablamos entonces de subclases de otras clases que, por tanto, constituyen especializaciones de esas otras clases.</a:t>
            </a:r>
          </a:p>
        </p:txBody>
      </p:sp>
    </p:spTree>
    <p:extLst>
      <p:ext uri="{BB962C8B-B14F-4D97-AF65-F5344CB8AC3E}">
        <p14:creationId xmlns:p14="http://schemas.microsoft.com/office/powerpoint/2010/main" val="86968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Especialización y generalización</a:t>
            </a:r>
          </a:p>
        </p:txBody>
      </p:sp>
      <p:sp>
        <p:nvSpPr>
          <p:cNvPr id="3" name="2 Marcador de contenido"/>
          <p:cNvSpPr>
            <a:spLocks noGrp="1"/>
          </p:cNvSpPr>
          <p:nvPr>
            <p:ph idx="1"/>
          </p:nvPr>
        </p:nvSpPr>
        <p:spPr/>
        <p:txBody>
          <a:bodyPr/>
          <a:lstStyle/>
          <a:p>
            <a:pPr marL="0" indent="0">
              <a:buNone/>
            </a:pPr>
            <a:r>
              <a:rPr lang="es-ES" u="sng" dirty="0"/>
              <a:t>Ejemplo</a:t>
            </a:r>
          </a:p>
          <a:p>
            <a:pPr marL="0" indent="0">
              <a:buNone/>
            </a:pPr>
            <a:r>
              <a:rPr lang="es-ES" dirty="0"/>
              <a:t>La clase de los caballos es una subclase de la clase de los mamíferos, ella misma, subclase de la clase de los animales. La clase de los perros es otra subclase de la clase de los mamíferos. La jerarquía de clases correspondiente aparece representada en la figura siguiente.</a:t>
            </a:r>
          </a:p>
        </p:txBody>
      </p:sp>
    </p:spTree>
    <p:extLst>
      <p:ext uri="{BB962C8B-B14F-4D97-AF65-F5344CB8AC3E}">
        <p14:creationId xmlns:p14="http://schemas.microsoft.com/office/powerpoint/2010/main" val="404438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Especialización y generalización </a:t>
            </a:r>
          </a:p>
        </p:txBody>
      </p:sp>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35696" y="1761449"/>
            <a:ext cx="5988503" cy="4475863"/>
          </a:xfrm>
        </p:spPr>
      </p:pic>
    </p:spTree>
    <p:extLst>
      <p:ext uri="{BB962C8B-B14F-4D97-AF65-F5344CB8AC3E}">
        <p14:creationId xmlns:p14="http://schemas.microsoft.com/office/powerpoint/2010/main" val="320875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Herencia	</a:t>
            </a:r>
          </a:p>
        </p:txBody>
      </p:sp>
      <p:sp>
        <p:nvSpPr>
          <p:cNvPr id="3" name="2 Marcador de contenido"/>
          <p:cNvSpPr>
            <a:spLocks noGrp="1"/>
          </p:cNvSpPr>
          <p:nvPr>
            <p:ph idx="1"/>
          </p:nvPr>
        </p:nvSpPr>
        <p:spPr/>
        <p:txBody>
          <a:bodyPr>
            <a:normAutofit fontScale="92500" lnSpcReduction="10000"/>
          </a:bodyPr>
          <a:lstStyle/>
          <a:p>
            <a:r>
              <a:rPr lang="es-ES" dirty="0"/>
              <a:t>La herencia es la propiedad que hace que una subclase se beneficie de la estructura y del comportamiento de su superclase. La herencia deriva del hecho de que las subclases son subconjuntos de las superclases. Sus instancias son asimismo instancias de la superclase y, por consiguiente, además de la estructura y del comportamiento introducidos en la subclase, se benefician también de la estructura y comportamientos definidos por </a:t>
            </a:r>
            <a:r>
              <a:rPr lang="es-ES"/>
              <a:t>la superclase.</a:t>
            </a:r>
          </a:p>
        </p:txBody>
      </p:sp>
    </p:spTree>
    <p:extLst>
      <p:ext uri="{BB962C8B-B14F-4D97-AF65-F5344CB8AC3E}">
        <p14:creationId xmlns:p14="http://schemas.microsoft.com/office/powerpoint/2010/main" val="2365854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Herencia</a:t>
            </a:r>
          </a:p>
        </p:txBody>
      </p:sp>
      <p:sp>
        <p:nvSpPr>
          <p:cNvPr id="3" name="2 Marcador de contenido"/>
          <p:cNvSpPr>
            <a:spLocks noGrp="1"/>
          </p:cNvSpPr>
          <p:nvPr>
            <p:ph idx="1"/>
          </p:nvPr>
        </p:nvSpPr>
        <p:spPr>
          <a:xfrm>
            <a:off x="457200" y="1600200"/>
            <a:ext cx="5554960" cy="4493095"/>
          </a:xfrm>
        </p:spPr>
        <p:txBody>
          <a:bodyPr>
            <a:normAutofit fontScale="85000" lnSpcReduction="10000"/>
          </a:bodyPr>
          <a:lstStyle/>
          <a:p>
            <a:r>
              <a:rPr lang="es-ES" u="sng" dirty="0"/>
              <a:t>Ejemplo</a:t>
            </a:r>
          </a:p>
          <a:p>
            <a:pPr marL="0" indent="0" algn="just">
              <a:buNone/>
            </a:pPr>
            <a:r>
              <a:rPr lang="es-ES" i="1" dirty="0"/>
              <a:t>Tomamos un sistema en el que la clase Caballo es una subclase directa de la clase Animal. El caballo se describe entonces mediante la combinación de la estructura y del comportamiento derivados de las clases Caballo y Animal, es decir, mediante los atributos edad, tamaño, peso, nombre y criadero, así como los métodos comer y correr.</a:t>
            </a:r>
          </a:p>
          <a:p>
            <a:pPr marL="0" indent="0">
              <a:buNone/>
            </a:pPr>
            <a:endParaRPr lang="es-ES"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1216" y="2037420"/>
            <a:ext cx="2664296" cy="3645537"/>
          </a:xfrm>
          <a:prstGeom prst="rect">
            <a:avLst/>
          </a:prstGeom>
        </p:spPr>
      </p:pic>
    </p:spTree>
    <p:extLst>
      <p:ext uri="{BB962C8B-B14F-4D97-AF65-F5344CB8AC3E}">
        <p14:creationId xmlns:p14="http://schemas.microsoft.com/office/powerpoint/2010/main" val="4116841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Composición</a:t>
            </a:r>
          </a:p>
        </p:txBody>
      </p:sp>
      <p:sp>
        <p:nvSpPr>
          <p:cNvPr id="3" name="2 Marcador de contenido"/>
          <p:cNvSpPr>
            <a:spLocks noGrp="1"/>
          </p:cNvSpPr>
          <p:nvPr>
            <p:ph idx="1"/>
          </p:nvPr>
        </p:nvSpPr>
        <p:spPr/>
        <p:txBody>
          <a:bodyPr>
            <a:normAutofit fontScale="92500" lnSpcReduction="20000"/>
          </a:bodyPr>
          <a:lstStyle/>
          <a:p>
            <a:r>
              <a:rPr lang="es-ES" dirty="0"/>
              <a:t>Un objeto puede estar compuesto por otros objetos. Los objetos que forman el objeto compuesto se denominan componentes.</a:t>
            </a:r>
          </a:p>
          <a:p>
            <a:r>
              <a:rPr lang="es-ES" dirty="0"/>
              <a:t>La composición puede adoptar dos formas:</a:t>
            </a:r>
          </a:p>
          <a:p>
            <a:pPr marL="0" indent="0">
              <a:buNone/>
            </a:pPr>
            <a:r>
              <a:rPr lang="es-ES" dirty="0"/>
              <a:t>	a) composición débil o agregación.</a:t>
            </a:r>
          </a:p>
          <a:p>
            <a:pPr marL="0" indent="0">
              <a:buNone/>
            </a:pPr>
            <a:r>
              <a:rPr lang="es-ES" dirty="0"/>
              <a:t>	b) composición fuerte.</a:t>
            </a:r>
          </a:p>
          <a:p>
            <a:pPr marL="0" indent="0">
              <a:buNone/>
            </a:pPr>
            <a:r>
              <a:rPr lang="es-ES" dirty="0"/>
              <a:t>En la composición débil, los componentes pueden ser compartidos por varios objetos complejos. En la composición fuerte, los componentes no pueden compartirse y la destrucción del objeto compuesto conlleva la destrucción de sus componentes.</a:t>
            </a:r>
          </a:p>
        </p:txBody>
      </p:sp>
    </p:spTree>
    <p:extLst>
      <p:ext uri="{BB962C8B-B14F-4D97-AF65-F5344CB8AC3E}">
        <p14:creationId xmlns:p14="http://schemas.microsoft.com/office/powerpoint/2010/main" val="41317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Composición	</a:t>
            </a:r>
          </a:p>
        </p:txBody>
      </p:sp>
      <p:sp>
        <p:nvSpPr>
          <p:cNvPr id="3" name="2 Marcador de contenido"/>
          <p:cNvSpPr>
            <a:spLocks noGrp="1"/>
          </p:cNvSpPr>
          <p:nvPr>
            <p:ph idx="1"/>
          </p:nvPr>
        </p:nvSpPr>
        <p:spPr>
          <a:xfrm>
            <a:off x="457200" y="1600200"/>
            <a:ext cx="8229600" cy="4709120"/>
          </a:xfrm>
        </p:spPr>
        <p:txBody>
          <a:bodyPr/>
          <a:lstStyle/>
          <a:p>
            <a:pPr marL="0" indent="0">
              <a:buNone/>
            </a:pPr>
            <a:r>
              <a:rPr lang="es-ES" u="sng" dirty="0"/>
              <a:t>Ejemplo</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r>
              <a:rPr lang="es-ES" dirty="0"/>
              <a:t>En este caso, tenemos una composición fuerte para las patas y la cabeza y una composición débil o agregación para la silla.</a:t>
            </a:r>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3768" y="1772816"/>
            <a:ext cx="4652736" cy="2581029"/>
          </a:xfrm>
          <a:prstGeom prst="rect">
            <a:avLst/>
          </a:prstGeom>
        </p:spPr>
      </p:pic>
    </p:spTree>
    <p:extLst>
      <p:ext uri="{BB962C8B-B14F-4D97-AF65-F5344CB8AC3E}">
        <p14:creationId xmlns:p14="http://schemas.microsoft.com/office/powerpoint/2010/main" val="1036470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64930-6AAB-BCD0-EDF3-6AFE75EF283E}"/>
              </a:ext>
            </a:extLst>
          </p:cNvPr>
          <p:cNvSpPr>
            <a:spLocks noGrp="1"/>
          </p:cNvSpPr>
          <p:nvPr>
            <p:ph type="title"/>
          </p:nvPr>
        </p:nvSpPr>
        <p:spPr/>
        <p:txBody>
          <a:bodyPr/>
          <a:lstStyle/>
          <a:p>
            <a:r>
              <a:rPr lang="es-ES" dirty="0"/>
              <a:t>Polimorfismo</a:t>
            </a:r>
          </a:p>
        </p:txBody>
      </p:sp>
      <p:sp>
        <p:nvSpPr>
          <p:cNvPr id="3" name="Marcador de contenido 2">
            <a:extLst>
              <a:ext uri="{FF2B5EF4-FFF2-40B4-BE49-F238E27FC236}">
                <a16:creationId xmlns:a16="http://schemas.microsoft.com/office/drawing/2014/main" id="{75468270-89A8-05E1-5C69-14812E811840}"/>
              </a:ext>
            </a:extLst>
          </p:cNvPr>
          <p:cNvSpPr>
            <a:spLocks noGrp="1"/>
          </p:cNvSpPr>
          <p:nvPr>
            <p:ph idx="1"/>
          </p:nvPr>
        </p:nvSpPr>
        <p:spPr/>
        <p:txBody>
          <a:bodyPr>
            <a:normAutofit fontScale="92500" lnSpcReduction="20000"/>
          </a:bodyPr>
          <a:lstStyle/>
          <a:p>
            <a:pPr algn="just"/>
            <a:r>
              <a:rPr lang="es-ES" altLang="es-ES" dirty="0"/>
              <a:t>El término polimorfismo se refiere a que una característica de una clase puede tomar varias formas en las subclases</a:t>
            </a:r>
          </a:p>
          <a:p>
            <a:pPr algn="just"/>
            <a:endParaRPr lang="es-ES" altLang="es-ES" dirty="0"/>
          </a:p>
          <a:p>
            <a:pPr algn="just"/>
            <a:r>
              <a:rPr lang="es-ES" altLang="es-ES" dirty="0"/>
              <a:t>El polimorfismo representa en nuestro caso la posibilidad de desencadenar operaciones distintas en respuesta a un mismo mensaje</a:t>
            </a:r>
          </a:p>
          <a:p>
            <a:pPr marL="0" indent="0" algn="just">
              <a:buNone/>
            </a:pPr>
            <a:endParaRPr lang="es-ES" altLang="es-ES" dirty="0"/>
          </a:p>
          <a:p>
            <a:pPr algn="just"/>
            <a:r>
              <a:rPr lang="es-ES" altLang="es-ES" dirty="0"/>
              <a:t>Cada subclase hereda las operaciones pero tiene la posibilidad de modificar localmente el comportamiento de estas operaciones</a:t>
            </a:r>
          </a:p>
          <a:p>
            <a:endParaRPr lang="es-ES" dirty="0"/>
          </a:p>
        </p:txBody>
      </p:sp>
    </p:spTree>
    <p:extLst>
      <p:ext uri="{BB962C8B-B14F-4D97-AF65-F5344CB8AC3E}">
        <p14:creationId xmlns:p14="http://schemas.microsoft.com/office/powerpoint/2010/main" val="150177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64930-6AAB-BCD0-EDF3-6AFE75EF283E}"/>
              </a:ext>
            </a:extLst>
          </p:cNvPr>
          <p:cNvSpPr>
            <a:spLocks noGrp="1"/>
          </p:cNvSpPr>
          <p:nvPr>
            <p:ph type="title"/>
          </p:nvPr>
        </p:nvSpPr>
        <p:spPr/>
        <p:txBody>
          <a:bodyPr/>
          <a:lstStyle/>
          <a:p>
            <a:r>
              <a:rPr lang="es-ES" dirty="0"/>
              <a:t>Polimorfismo</a:t>
            </a:r>
          </a:p>
        </p:txBody>
      </p:sp>
      <p:sp>
        <p:nvSpPr>
          <p:cNvPr id="3" name="Marcador de contenido 2">
            <a:extLst>
              <a:ext uri="{FF2B5EF4-FFF2-40B4-BE49-F238E27FC236}">
                <a16:creationId xmlns:a16="http://schemas.microsoft.com/office/drawing/2014/main" id="{75468270-89A8-05E1-5C69-14812E811840}"/>
              </a:ext>
            </a:extLst>
          </p:cNvPr>
          <p:cNvSpPr>
            <a:spLocks noGrp="1"/>
          </p:cNvSpPr>
          <p:nvPr>
            <p:ph idx="1"/>
          </p:nvPr>
        </p:nvSpPr>
        <p:spPr/>
        <p:txBody>
          <a:bodyPr>
            <a:normAutofit/>
          </a:bodyPr>
          <a:lstStyle/>
          <a:p>
            <a:pPr marL="0" indent="0" algn="just">
              <a:buNone/>
            </a:pPr>
            <a:r>
              <a:rPr lang="es-ES" altLang="es-ES" dirty="0"/>
              <a:t>Ejemplo: todo animal duerme, pero cada clase lo hace de forma distinta</a:t>
            </a:r>
          </a:p>
          <a:p>
            <a:pPr marL="0" indent="0" algn="just">
              <a:buNone/>
            </a:pPr>
            <a:endParaRPr lang="es-ES" dirty="0"/>
          </a:p>
        </p:txBody>
      </p:sp>
      <p:pic>
        <p:nvPicPr>
          <p:cNvPr id="4" name="Picture 9">
            <a:extLst>
              <a:ext uri="{FF2B5EF4-FFF2-40B4-BE49-F238E27FC236}">
                <a16:creationId xmlns:a16="http://schemas.microsoft.com/office/drawing/2014/main" id="{29DDD904-BEF5-93D0-6896-20CE0240F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88" y="2876549"/>
            <a:ext cx="5025653" cy="31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uadroTexto 4">
            <a:extLst>
              <a:ext uri="{FF2B5EF4-FFF2-40B4-BE49-F238E27FC236}">
                <a16:creationId xmlns:a16="http://schemas.microsoft.com/office/drawing/2014/main" id="{497D100C-D21A-FEF3-8F36-2335558AF4E7}"/>
              </a:ext>
            </a:extLst>
          </p:cNvPr>
          <p:cNvSpPr txBox="1"/>
          <p:nvPr/>
        </p:nvSpPr>
        <p:spPr>
          <a:xfrm>
            <a:off x="6578799" y="4078049"/>
            <a:ext cx="1152128" cy="369332"/>
          </a:xfrm>
          <a:prstGeom prst="rect">
            <a:avLst/>
          </a:prstGeom>
          <a:noFill/>
        </p:spPr>
        <p:txBody>
          <a:bodyPr wrap="square" rtlCol="0">
            <a:spAutoFit/>
          </a:bodyPr>
          <a:lstStyle/>
          <a:p>
            <a:r>
              <a:rPr lang="es-ES" dirty="0"/>
              <a:t>¿dormir?</a:t>
            </a:r>
          </a:p>
        </p:txBody>
      </p:sp>
      <p:cxnSp>
        <p:nvCxnSpPr>
          <p:cNvPr id="10" name="Conector recto de flecha 9">
            <a:extLst>
              <a:ext uri="{FF2B5EF4-FFF2-40B4-BE49-F238E27FC236}">
                <a16:creationId xmlns:a16="http://schemas.microsoft.com/office/drawing/2014/main" id="{10CB8826-1607-F3BA-49E6-FBFD76492EC0}"/>
              </a:ext>
            </a:extLst>
          </p:cNvPr>
          <p:cNvCxnSpPr/>
          <p:nvPr/>
        </p:nvCxnSpPr>
        <p:spPr>
          <a:xfrm flipH="1">
            <a:off x="6315075" y="4653136"/>
            <a:ext cx="839788"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F5837E1-3646-C3B2-1EF5-72D0E1A86C62}"/>
              </a:ext>
            </a:extLst>
          </p:cNvPr>
          <p:cNvCxnSpPr/>
          <p:nvPr/>
        </p:nvCxnSpPr>
        <p:spPr>
          <a:xfrm flipH="1" flipV="1">
            <a:off x="5508104" y="3580177"/>
            <a:ext cx="936104" cy="35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3C6050AC-4E34-A9FF-740A-867BA2C94F89}"/>
              </a:ext>
            </a:extLst>
          </p:cNvPr>
          <p:cNvSpPr txBox="1"/>
          <p:nvPr/>
        </p:nvSpPr>
        <p:spPr>
          <a:xfrm>
            <a:off x="6012160" y="3277823"/>
            <a:ext cx="292068" cy="369332"/>
          </a:xfrm>
          <a:prstGeom prst="rect">
            <a:avLst/>
          </a:prstGeom>
          <a:noFill/>
        </p:spPr>
        <p:txBody>
          <a:bodyPr wrap="none" rtlCol="0">
            <a:spAutoFit/>
          </a:bodyPr>
          <a:lstStyle/>
          <a:p>
            <a:r>
              <a:rPr lang="es-ES" dirty="0"/>
              <a:t>?</a:t>
            </a:r>
          </a:p>
        </p:txBody>
      </p:sp>
      <p:sp>
        <p:nvSpPr>
          <p:cNvPr id="7" name="CuadroTexto 6">
            <a:extLst>
              <a:ext uri="{FF2B5EF4-FFF2-40B4-BE49-F238E27FC236}">
                <a16:creationId xmlns:a16="http://schemas.microsoft.com/office/drawing/2014/main" id="{8D23324A-F5E2-65A8-434A-4EB6CB32A44D}"/>
              </a:ext>
            </a:extLst>
          </p:cNvPr>
          <p:cNvSpPr txBox="1"/>
          <p:nvPr/>
        </p:nvSpPr>
        <p:spPr>
          <a:xfrm>
            <a:off x="6444208" y="4653136"/>
            <a:ext cx="360040" cy="646331"/>
          </a:xfrm>
          <a:prstGeom prst="rect">
            <a:avLst/>
          </a:prstGeom>
          <a:noFill/>
        </p:spPr>
        <p:txBody>
          <a:bodyPr wrap="square" rtlCol="0">
            <a:spAutoFit/>
          </a:bodyPr>
          <a:lstStyle/>
          <a:p>
            <a:r>
              <a:rPr lang="es-ES" dirty="0"/>
              <a:t>?</a:t>
            </a:r>
          </a:p>
          <a:p>
            <a:endParaRPr lang="es-ES" dirty="0"/>
          </a:p>
        </p:txBody>
      </p:sp>
    </p:spTree>
    <p:extLst>
      <p:ext uri="{BB962C8B-B14F-4D97-AF65-F5344CB8AC3E}">
        <p14:creationId xmlns:p14="http://schemas.microsoft.com/office/powerpoint/2010/main" val="51827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Objetos</a:t>
            </a:r>
          </a:p>
        </p:txBody>
      </p:sp>
      <p:sp>
        <p:nvSpPr>
          <p:cNvPr id="3" name="2 Marcador de contenido"/>
          <p:cNvSpPr>
            <a:spLocks noGrp="1"/>
          </p:cNvSpPr>
          <p:nvPr>
            <p:ph idx="1"/>
          </p:nvPr>
        </p:nvSpPr>
        <p:spPr/>
        <p:txBody>
          <a:bodyPr/>
          <a:lstStyle/>
          <a:p>
            <a:endParaRPr lang="es-ES" dirty="0"/>
          </a:p>
          <a:p>
            <a:endParaRPr lang="es-ES" dirty="0"/>
          </a:p>
          <a:p>
            <a:pPr marL="0" indent="0" algn="just">
              <a:buNone/>
            </a:pPr>
            <a:r>
              <a:rPr lang="es-ES" dirty="0"/>
              <a:t>Un objeto es una entidad del mundo real. Puede tener una existencia física (un caballo, un libro) o abstracta (ecuación matemática).</a:t>
            </a:r>
          </a:p>
          <a:p>
            <a:endParaRPr lang="es-ES" dirty="0"/>
          </a:p>
        </p:txBody>
      </p:sp>
    </p:spTree>
    <p:extLst>
      <p:ext uri="{BB962C8B-B14F-4D97-AF65-F5344CB8AC3E}">
        <p14:creationId xmlns:p14="http://schemas.microsoft.com/office/powerpoint/2010/main" val="3577789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64930-6AAB-BCD0-EDF3-6AFE75EF283E}"/>
              </a:ext>
            </a:extLst>
          </p:cNvPr>
          <p:cNvSpPr>
            <a:spLocks noGrp="1"/>
          </p:cNvSpPr>
          <p:nvPr>
            <p:ph type="title"/>
          </p:nvPr>
        </p:nvSpPr>
        <p:spPr/>
        <p:txBody>
          <a:bodyPr/>
          <a:lstStyle/>
          <a:p>
            <a:r>
              <a:rPr lang="es-ES" dirty="0"/>
              <a:t>Polimorfismo</a:t>
            </a:r>
          </a:p>
        </p:txBody>
      </p:sp>
      <p:sp>
        <p:nvSpPr>
          <p:cNvPr id="3" name="Marcador de contenido 2">
            <a:extLst>
              <a:ext uri="{FF2B5EF4-FFF2-40B4-BE49-F238E27FC236}">
                <a16:creationId xmlns:a16="http://schemas.microsoft.com/office/drawing/2014/main" id="{75468270-89A8-05E1-5C69-14812E811840}"/>
              </a:ext>
            </a:extLst>
          </p:cNvPr>
          <p:cNvSpPr>
            <a:spLocks noGrp="1"/>
          </p:cNvSpPr>
          <p:nvPr>
            <p:ph idx="1"/>
          </p:nvPr>
        </p:nvSpPr>
        <p:spPr/>
        <p:txBody>
          <a:bodyPr>
            <a:normAutofit/>
          </a:bodyPr>
          <a:lstStyle/>
          <a:p>
            <a:pPr marL="0" indent="0" algn="just">
              <a:buNone/>
            </a:pPr>
            <a:endParaRPr lang="es-ES" dirty="0"/>
          </a:p>
        </p:txBody>
      </p:sp>
      <p:sp>
        <p:nvSpPr>
          <p:cNvPr id="16" name="Freeform 4">
            <a:extLst>
              <a:ext uri="{FF2B5EF4-FFF2-40B4-BE49-F238E27FC236}">
                <a16:creationId xmlns:a16="http://schemas.microsoft.com/office/drawing/2014/main" id="{40784B9A-C6CA-532A-631C-58D1BFBA69F8}"/>
              </a:ext>
            </a:extLst>
          </p:cNvPr>
          <p:cNvSpPr>
            <a:spLocks/>
          </p:cNvSpPr>
          <p:nvPr/>
        </p:nvSpPr>
        <p:spPr bwMode="auto">
          <a:xfrm>
            <a:off x="8013700" y="4743450"/>
            <a:ext cx="139700" cy="166688"/>
          </a:xfrm>
          <a:custGeom>
            <a:avLst/>
            <a:gdLst>
              <a:gd name="T0" fmla="*/ 0 w 11"/>
              <a:gd name="T1" fmla="*/ 0 h 13"/>
              <a:gd name="T2" fmla="*/ 0 w 11"/>
              <a:gd name="T3" fmla="*/ 13 h 13"/>
              <a:gd name="T4" fmla="*/ 11 w 11"/>
              <a:gd name="T5" fmla="*/ 13 h 13"/>
            </a:gdLst>
            <a:ahLst/>
            <a:cxnLst>
              <a:cxn ang="0">
                <a:pos x="T0" y="T1"/>
              </a:cxn>
              <a:cxn ang="0">
                <a:pos x="T2" y="T3"/>
              </a:cxn>
              <a:cxn ang="0">
                <a:pos x="T4" y="T5"/>
              </a:cxn>
            </a:cxnLst>
            <a:rect l="0" t="0" r="r" b="b"/>
            <a:pathLst>
              <a:path w="11" h="13">
                <a:moveTo>
                  <a:pt x="0" y="0"/>
                </a:moveTo>
                <a:lnTo>
                  <a:pt x="0" y="13"/>
                </a:lnTo>
                <a:lnTo>
                  <a:pt x="11" y="1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17" name="Rectangle 5">
            <a:extLst>
              <a:ext uri="{FF2B5EF4-FFF2-40B4-BE49-F238E27FC236}">
                <a16:creationId xmlns:a16="http://schemas.microsoft.com/office/drawing/2014/main" id="{86C62536-06B6-6570-E470-355DB7F3C226}"/>
              </a:ext>
            </a:extLst>
          </p:cNvPr>
          <p:cNvSpPr>
            <a:spLocks noChangeArrowheads="1"/>
          </p:cNvSpPr>
          <p:nvPr/>
        </p:nvSpPr>
        <p:spPr bwMode="auto">
          <a:xfrm>
            <a:off x="6170613" y="4806950"/>
            <a:ext cx="6492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Dormir()</a:t>
            </a:r>
            <a:endParaRPr lang="es-ES_tradnl" altLang="es-ES" i="0"/>
          </a:p>
        </p:txBody>
      </p:sp>
      <p:sp>
        <p:nvSpPr>
          <p:cNvPr id="18" name="Rectangle 6">
            <a:extLst>
              <a:ext uri="{FF2B5EF4-FFF2-40B4-BE49-F238E27FC236}">
                <a16:creationId xmlns:a16="http://schemas.microsoft.com/office/drawing/2014/main" id="{7BDB969D-97C5-B639-9926-30849218E8B9}"/>
              </a:ext>
            </a:extLst>
          </p:cNvPr>
          <p:cNvSpPr>
            <a:spLocks noChangeArrowheads="1"/>
          </p:cNvSpPr>
          <p:nvPr/>
        </p:nvSpPr>
        <p:spPr bwMode="auto">
          <a:xfrm>
            <a:off x="6170613" y="5011738"/>
            <a:ext cx="587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a:t>
            </a:r>
            <a:endParaRPr lang="es-ES_tradnl" altLang="es-ES" i="0"/>
          </a:p>
        </p:txBody>
      </p:sp>
      <p:sp>
        <p:nvSpPr>
          <p:cNvPr id="19" name="Rectangle 7">
            <a:extLst>
              <a:ext uri="{FF2B5EF4-FFF2-40B4-BE49-F238E27FC236}">
                <a16:creationId xmlns:a16="http://schemas.microsoft.com/office/drawing/2014/main" id="{D612DC5F-6618-25D0-3B04-8AFA182BE009}"/>
              </a:ext>
            </a:extLst>
          </p:cNvPr>
          <p:cNvSpPr>
            <a:spLocks noChangeArrowheads="1"/>
          </p:cNvSpPr>
          <p:nvPr/>
        </p:nvSpPr>
        <p:spPr bwMode="auto">
          <a:xfrm>
            <a:off x="6170613" y="5216525"/>
            <a:ext cx="8858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en un árbol</a:t>
            </a:r>
            <a:endParaRPr lang="es-ES_tradnl" altLang="es-ES" i="0"/>
          </a:p>
        </p:txBody>
      </p:sp>
      <p:sp>
        <p:nvSpPr>
          <p:cNvPr id="20" name="Rectangle 8">
            <a:extLst>
              <a:ext uri="{FF2B5EF4-FFF2-40B4-BE49-F238E27FC236}">
                <a16:creationId xmlns:a16="http://schemas.microsoft.com/office/drawing/2014/main" id="{C5A10A70-0FF8-6790-CE80-26DF468D17EF}"/>
              </a:ext>
            </a:extLst>
          </p:cNvPr>
          <p:cNvSpPr>
            <a:spLocks noChangeArrowheads="1"/>
          </p:cNvSpPr>
          <p:nvPr/>
        </p:nvSpPr>
        <p:spPr bwMode="auto">
          <a:xfrm>
            <a:off x="6170613" y="5421313"/>
            <a:ext cx="587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a:t>
            </a:r>
            <a:endParaRPr lang="es-ES_tradnl" altLang="es-ES" i="0"/>
          </a:p>
        </p:txBody>
      </p:sp>
      <p:sp>
        <p:nvSpPr>
          <p:cNvPr id="21" name="Freeform 10">
            <a:extLst>
              <a:ext uri="{FF2B5EF4-FFF2-40B4-BE49-F238E27FC236}">
                <a16:creationId xmlns:a16="http://schemas.microsoft.com/office/drawing/2014/main" id="{E3DFE195-16BF-A60F-1AF7-D99F09170686}"/>
              </a:ext>
            </a:extLst>
          </p:cNvPr>
          <p:cNvSpPr>
            <a:spLocks/>
          </p:cNvSpPr>
          <p:nvPr/>
        </p:nvSpPr>
        <p:spPr bwMode="auto">
          <a:xfrm>
            <a:off x="5375275" y="4743450"/>
            <a:ext cx="141288" cy="166688"/>
          </a:xfrm>
          <a:custGeom>
            <a:avLst/>
            <a:gdLst>
              <a:gd name="T0" fmla="*/ 0 w 11"/>
              <a:gd name="T1" fmla="*/ 0 h 13"/>
              <a:gd name="T2" fmla="*/ 0 w 11"/>
              <a:gd name="T3" fmla="*/ 13 h 13"/>
              <a:gd name="T4" fmla="*/ 11 w 11"/>
              <a:gd name="T5" fmla="*/ 13 h 13"/>
            </a:gdLst>
            <a:ahLst/>
            <a:cxnLst>
              <a:cxn ang="0">
                <a:pos x="T0" y="T1"/>
              </a:cxn>
              <a:cxn ang="0">
                <a:pos x="T2" y="T3"/>
              </a:cxn>
              <a:cxn ang="0">
                <a:pos x="T4" y="T5"/>
              </a:cxn>
            </a:cxnLst>
            <a:rect l="0" t="0" r="r" b="b"/>
            <a:pathLst>
              <a:path w="11" h="13">
                <a:moveTo>
                  <a:pt x="0" y="0"/>
                </a:moveTo>
                <a:lnTo>
                  <a:pt x="0" y="13"/>
                </a:lnTo>
                <a:lnTo>
                  <a:pt x="11" y="1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22" name="Rectangle 11">
            <a:extLst>
              <a:ext uri="{FF2B5EF4-FFF2-40B4-BE49-F238E27FC236}">
                <a16:creationId xmlns:a16="http://schemas.microsoft.com/office/drawing/2014/main" id="{E3033416-6444-8589-5523-9071B07A7ACF}"/>
              </a:ext>
            </a:extLst>
          </p:cNvPr>
          <p:cNvSpPr>
            <a:spLocks noChangeArrowheads="1"/>
          </p:cNvSpPr>
          <p:nvPr/>
        </p:nvSpPr>
        <p:spPr bwMode="auto">
          <a:xfrm>
            <a:off x="3532188" y="4806950"/>
            <a:ext cx="6492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Dormir()</a:t>
            </a:r>
            <a:endParaRPr lang="es-ES_tradnl" altLang="es-ES" i="0"/>
          </a:p>
        </p:txBody>
      </p:sp>
      <p:sp>
        <p:nvSpPr>
          <p:cNvPr id="23" name="Rectangle 12">
            <a:extLst>
              <a:ext uri="{FF2B5EF4-FFF2-40B4-BE49-F238E27FC236}">
                <a16:creationId xmlns:a16="http://schemas.microsoft.com/office/drawing/2014/main" id="{35FF9F24-E8A5-1001-EC76-1B5082B9088E}"/>
              </a:ext>
            </a:extLst>
          </p:cNvPr>
          <p:cNvSpPr>
            <a:spLocks noChangeArrowheads="1"/>
          </p:cNvSpPr>
          <p:nvPr/>
        </p:nvSpPr>
        <p:spPr bwMode="auto">
          <a:xfrm>
            <a:off x="3532188" y="5011738"/>
            <a:ext cx="587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a:t>
            </a:r>
            <a:endParaRPr lang="es-ES_tradnl" altLang="es-ES" i="0"/>
          </a:p>
        </p:txBody>
      </p:sp>
      <p:sp>
        <p:nvSpPr>
          <p:cNvPr id="24" name="Rectangle 13">
            <a:extLst>
              <a:ext uri="{FF2B5EF4-FFF2-40B4-BE49-F238E27FC236}">
                <a16:creationId xmlns:a16="http://schemas.microsoft.com/office/drawing/2014/main" id="{E5462760-88E6-C7CF-B628-0DFAC8413715}"/>
              </a:ext>
            </a:extLst>
          </p:cNvPr>
          <p:cNvSpPr>
            <a:spLocks noChangeArrowheads="1"/>
          </p:cNvSpPr>
          <p:nvPr/>
        </p:nvSpPr>
        <p:spPr bwMode="auto">
          <a:xfrm>
            <a:off x="3532188" y="5216525"/>
            <a:ext cx="13303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Sobre la espalda</a:t>
            </a:r>
            <a:endParaRPr lang="es-ES_tradnl" altLang="es-ES" i="0"/>
          </a:p>
        </p:txBody>
      </p:sp>
      <p:sp>
        <p:nvSpPr>
          <p:cNvPr id="25" name="Rectangle 14">
            <a:extLst>
              <a:ext uri="{FF2B5EF4-FFF2-40B4-BE49-F238E27FC236}">
                <a16:creationId xmlns:a16="http://schemas.microsoft.com/office/drawing/2014/main" id="{CB7E6207-D6EA-4794-F8E4-27A6132EA6C7}"/>
              </a:ext>
            </a:extLst>
          </p:cNvPr>
          <p:cNvSpPr>
            <a:spLocks noChangeArrowheads="1"/>
          </p:cNvSpPr>
          <p:nvPr/>
        </p:nvSpPr>
        <p:spPr bwMode="auto">
          <a:xfrm>
            <a:off x="3532188" y="5421313"/>
            <a:ext cx="587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a:t>
            </a:r>
            <a:endParaRPr lang="es-ES_tradnl" altLang="es-ES" i="0"/>
          </a:p>
        </p:txBody>
      </p:sp>
      <p:sp>
        <p:nvSpPr>
          <p:cNvPr id="26" name="Freeform 16">
            <a:extLst>
              <a:ext uri="{FF2B5EF4-FFF2-40B4-BE49-F238E27FC236}">
                <a16:creationId xmlns:a16="http://schemas.microsoft.com/office/drawing/2014/main" id="{9AE057C3-254C-B4ED-7931-83BE3F6C9D93}"/>
              </a:ext>
            </a:extLst>
          </p:cNvPr>
          <p:cNvSpPr>
            <a:spLocks/>
          </p:cNvSpPr>
          <p:nvPr/>
        </p:nvSpPr>
        <p:spPr bwMode="auto">
          <a:xfrm>
            <a:off x="2719388" y="4692650"/>
            <a:ext cx="141287" cy="166688"/>
          </a:xfrm>
          <a:custGeom>
            <a:avLst/>
            <a:gdLst>
              <a:gd name="T0" fmla="*/ 0 w 11"/>
              <a:gd name="T1" fmla="*/ 0 h 13"/>
              <a:gd name="T2" fmla="*/ 0 w 11"/>
              <a:gd name="T3" fmla="*/ 13 h 13"/>
              <a:gd name="T4" fmla="*/ 11 w 11"/>
              <a:gd name="T5" fmla="*/ 13 h 13"/>
            </a:gdLst>
            <a:ahLst/>
            <a:cxnLst>
              <a:cxn ang="0">
                <a:pos x="T0" y="T1"/>
              </a:cxn>
              <a:cxn ang="0">
                <a:pos x="T2" y="T3"/>
              </a:cxn>
              <a:cxn ang="0">
                <a:pos x="T4" y="T5"/>
              </a:cxn>
            </a:cxnLst>
            <a:rect l="0" t="0" r="r" b="b"/>
            <a:pathLst>
              <a:path w="11" h="13">
                <a:moveTo>
                  <a:pt x="0" y="0"/>
                </a:moveTo>
                <a:lnTo>
                  <a:pt x="0" y="13"/>
                </a:lnTo>
                <a:lnTo>
                  <a:pt x="11" y="1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27" name="Rectangle 17">
            <a:extLst>
              <a:ext uri="{FF2B5EF4-FFF2-40B4-BE49-F238E27FC236}">
                <a16:creationId xmlns:a16="http://schemas.microsoft.com/office/drawing/2014/main" id="{9A80E8F6-7D47-A4CE-D992-33F5DBFCB7F3}"/>
              </a:ext>
            </a:extLst>
          </p:cNvPr>
          <p:cNvSpPr>
            <a:spLocks noChangeArrowheads="1"/>
          </p:cNvSpPr>
          <p:nvPr/>
        </p:nvSpPr>
        <p:spPr bwMode="auto">
          <a:xfrm>
            <a:off x="876300" y="4756150"/>
            <a:ext cx="6492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Dormir()</a:t>
            </a:r>
            <a:endParaRPr lang="es-ES_tradnl" altLang="es-ES" i="0"/>
          </a:p>
        </p:txBody>
      </p:sp>
      <p:sp>
        <p:nvSpPr>
          <p:cNvPr id="28" name="Rectangle 18">
            <a:extLst>
              <a:ext uri="{FF2B5EF4-FFF2-40B4-BE49-F238E27FC236}">
                <a16:creationId xmlns:a16="http://schemas.microsoft.com/office/drawing/2014/main" id="{E2E28DFC-8629-74FE-AA99-82055AE431C7}"/>
              </a:ext>
            </a:extLst>
          </p:cNvPr>
          <p:cNvSpPr>
            <a:spLocks noChangeArrowheads="1"/>
          </p:cNvSpPr>
          <p:nvPr/>
        </p:nvSpPr>
        <p:spPr bwMode="auto">
          <a:xfrm>
            <a:off x="876300" y="4960938"/>
            <a:ext cx="587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a:t>
            </a:r>
            <a:endParaRPr lang="es-ES_tradnl" altLang="es-ES" i="0"/>
          </a:p>
        </p:txBody>
      </p:sp>
      <p:sp>
        <p:nvSpPr>
          <p:cNvPr id="29" name="Rectangle 19">
            <a:extLst>
              <a:ext uri="{FF2B5EF4-FFF2-40B4-BE49-F238E27FC236}">
                <a16:creationId xmlns:a16="http://schemas.microsoft.com/office/drawing/2014/main" id="{13A1C25B-7085-CCEF-1418-43AE4430909F}"/>
              </a:ext>
            </a:extLst>
          </p:cNvPr>
          <p:cNvSpPr>
            <a:spLocks noChangeArrowheads="1"/>
          </p:cNvSpPr>
          <p:nvPr/>
        </p:nvSpPr>
        <p:spPr bwMode="auto">
          <a:xfrm>
            <a:off x="876300" y="5165725"/>
            <a:ext cx="12112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sobre el vientre</a:t>
            </a:r>
            <a:endParaRPr lang="es-ES_tradnl" altLang="es-ES" i="0"/>
          </a:p>
        </p:txBody>
      </p:sp>
      <p:sp>
        <p:nvSpPr>
          <p:cNvPr id="30" name="Rectangle 20">
            <a:extLst>
              <a:ext uri="{FF2B5EF4-FFF2-40B4-BE49-F238E27FC236}">
                <a16:creationId xmlns:a16="http://schemas.microsoft.com/office/drawing/2014/main" id="{5BCCAF48-2C67-EF89-250C-B4B8D97CA184}"/>
              </a:ext>
            </a:extLst>
          </p:cNvPr>
          <p:cNvSpPr>
            <a:spLocks noChangeArrowheads="1"/>
          </p:cNvSpPr>
          <p:nvPr/>
        </p:nvSpPr>
        <p:spPr bwMode="auto">
          <a:xfrm>
            <a:off x="876300" y="5370513"/>
            <a:ext cx="587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a:t>
            </a:r>
            <a:endParaRPr lang="es-ES_tradnl" altLang="es-ES" i="0"/>
          </a:p>
        </p:txBody>
      </p:sp>
      <p:sp>
        <p:nvSpPr>
          <p:cNvPr id="31" name="Freeform 21">
            <a:extLst>
              <a:ext uri="{FF2B5EF4-FFF2-40B4-BE49-F238E27FC236}">
                <a16:creationId xmlns:a16="http://schemas.microsoft.com/office/drawing/2014/main" id="{98CEB0E6-DC8F-F149-3BB0-3507095922A8}"/>
              </a:ext>
            </a:extLst>
          </p:cNvPr>
          <p:cNvSpPr>
            <a:spLocks/>
          </p:cNvSpPr>
          <p:nvPr/>
        </p:nvSpPr>
        <p:spPr bwMode="auto">
          <a:xfrm>
            <a:off x="5516563" y="1700213"/>
            <a:ext cx="2174875" cy="1074737"/>
          </a:xfrm>
          <a:custGeom>
            <a:avLst/>
            <a:gdLst>
              <a:gd name="T0" fmla="*/ 0 w 1370"/>
              <a:gd name="T1" fmla="*/ 0 h 677"/>
              <a:gd name="T2" fmla="*/ 1282 w 1370"/>
              <a:gd name="T3" fmla="*/ 0 h 677"/>
              <a:gd name="T4" fmla="*/ 1370 w 1370"/>
              <a:gd name="T5" fmla="*/ 105 h 677"/>
              <a:gd name="T6" fmla="*/ 1370 w 1370"/>
              <a:gd name="T7" fmla="*/ 677 h 677"/>
              <a:gd name="T8" fmla="*/ 0 w 1370"/>
              <a:gd name="T9" fmla="*/ 677 h 677"/>
              <a:gd name="T10" fmla="*/ 0 w 1370"/>
              <a:gd name="T11" fmla="*/ 0 h 677"/>
            </a:gdLst>
            <a:ahLst/>
            <a:cxnLst>
              <a:cxn ang="0">
                <a:pos x="T0" y="T1"/>
              </a:cxn>
              <a:cxn ang="0">
                <a:pos x="T2" y="T3"/>
              </a:cxn>
              <a:cxn ang="0">
                <a:pos x="T4" y="T5"/>
              </a:cxn>
              <a:cxn ang="0">
                <a:pos x="T6" y="T7"/>
              </a:cxn>
              <a:cxn ang="0">
                <a:pos x="T8" y="T9"/>
              </a:cxn>
              <a:cxn ang="0">
                <a:pos x="T10" y="T11"/>
              </a:cxn>
            </a:cxnLst>
            <a:rect l="0" t="0" r="r" b="b"/>
            <a:pathLst>
              <a:path w="1370" h="677">
                <a:moveTo>
                  <a:pt x="0" y="0"/>
                </a:moveTo>
                <a:lnTo>
                  <a:pt x="1282" y="0"/>
                </a:lnTo>
                <a:lnTo>
                  <a:pt x="1370" y="105"/>
                </a:lnTo>
                <a:lnTo>
                  <a:pt x="1370" y="677"/>
                </a:lnTo>
                <a:lnTo>
                  <a:pt x="0" y="677"/>
                </a:lnTo>
                <a:lnTo>
                  <a:pt x="0" y="0"/>
                </a:lnTo>
                <a:close/>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32" name="Freeform 22">
            <a:extLst>
              <a:ext uri="{FF2B5EF4-FFF2-40B4-BE49-F238E27FC236}">
                <a16:creationId xmlns:a16="http://schemas.microsoft.com/office/drawing/2014/main" id="{E99A6ACF-8FA5-CFFA-F4CF-504141FD9E7D}"/>
              </a:ext>
            </a:extLst>
          </p:cNvPr>
          <p:cNvSpPr>
            <a:spLocks/>
          </p:cNvSpPr>
          <p:nvPr/>
        </p:nvSpPr>
        <p:spPr bwMode="auto">
          <a:xfrm>
            <a:off x="7551738" y="1738313"/>
            <a:ext cx="139700" cy="166687"/>
          </a:xfrm>
          <a:custGeom>
            <a:avLst/>
            <a:gdLst>
              <a:gd name="T0" fmla="*/ 0 w 11"/>
              <a:gd name="T1" fmla="*/ 0 h 13"/>
              <a:gd name="T2" fmla="*/ 0 w 11"/>
              <a:gd name="T3" fmla="*/ 13 h 13"/>
              <a:gd name="T4" fmla="*/ 11 w 11"/>
              <a:gd name="T5" fmla="*/ 13 h 13"/>
            </a:gdLst>
            <a:ahLst/>
            <a:cxnLst>
              <a:cxn ang="0">
                <a:pos x="T0" y="T1"/>
              </a:cxn>
              <a:cxn ang="0">
                <a:pos x="T2" y="T3"/>
              </a:cxn>
              <a:cxn ang="0">
                <a:pos x="T4" y="T5"/>
              </a:cxn>
            </a:cxnLst>
            <a:rect l="0" t="0" r="r" b="b"/>
            <a:pathLst>
              <a:path w="11" h="13">
                <a:moveTo>
                  <a:pt x="0" y="0"/>
                </a:moveTo>
                <a:lnTo>
                  <a:pt x="0" y="13"/>
                </a:lnTo>
                <a:lnTo>
                  <a:pt x="11" y="1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33" name="Rectangle 23">
            <a:extLst>
              <a:ext uri="{FF2B5EF4-FFF2-40B4-BE49-F238E27FC236}">
                <a16:creationId xmlns:a16="http://schemas.microsoft.com/office/drawing/2014/main" id="{E5758641-AC3D-1158-8573-2A030DD49A88}"/>
              </a:ext>
            </a:extLst>
          </p:cNvPr>
          <p:cNvSpPr>
            <a:spLocks noChangeArrowheads="1"/>
          </p:cNvSpPr>
          <p:nvPr/>
        </p:nvSpPr>
        <p:spPr bwMode="auto">
          <a:xfrm>
            <a:off x="5708650" y="1814513"/>
            <a:ext cx="6492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Dormir()</a:t>
            </a:r>
            <a:endParaRPr lang="es-ES_tradnl" altLang="es-ES" i="0"/>
          </a:p>
        </p:txBody>
      </p:sp>
      <p:sp>
        <p:nvSpPr>
          <p:cNvPr id="34" name="Rectangle 24">
            <a:extLst>
              <a:ext uri="{FF2B5EF4-FFF2-40B4-BE49-F238E27FC236}">
                <a16:creationId xmlns:a16="http://schemas.microsoft.com/office/drawing/2014/main" id="{8734C952-B7E8-0AB8-030A-CF59681F7047}"/>
              </a:ext>
            </a:extLst>
          </p:cNvPr>
          <p:cNvSpPr>
            <a:spLocks noChangeArrowheads="1"/>
          </p:cNvSpPr>
          <p:nvPr/>
        </p:nvSpPr>
        <p:spPr bwMode="auto">
          <a:xfrm>
            <a:off x="5708650" y="1981200"/>
            <a:ext cx="587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a:t>
            </a:r>
            <a:endParaRPr lang="es-ES_tradnl" altLang="es-ES" i="0"/>
          </a:p>
        </p:txBody>
      </p:sp>
      <p:sp>
        <p:nvSpPr>
          <p:cNvPr id="35" name="Rectangle 25">
            <a:extLst>
              <a:ext uri="{FF2B5EF4-FFF2-40B4-BE49-F238E27FC236}">
                <a16:creationId xmlns:a16="http://schemas.microsoft.com/office/drawing/2014/main" id="{35387197-42F3-38AE-F370-44D93409CB14}"/>
              </a:ext>
            </a:extLst>
          </p:cNvPr>
          <p:cNvSpPr>
            <a:spLocks noChangeArrowheads="1"/>
          </p:cNvSpPr>
          <p:nvPr/>
        </p:nvSpPr>
        <p:spPr bwMode="auto">
          <a:xfrm>
            <a:off x="5708650" y="2390775"/>
            <a:ext cx="587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altLang="es-ES" sz="1400" i="0">
                <a:solidFill>
                  <a:srgbClr val="000000"/>
                </a:solidFill>
                <a:latin typeface="Arial" panose="020B0604020202020204" pitchFamily="34" charset="0"/>
              </a:rPr>
              <a:t>}</a:t>
            </a:r>
            <a:endParaRPr lang="es-ES_tradnl" altLang="es-ES" i="0"/>
          </a:p>
        </p:txBody>
      </p:sp>
      <p:sp>
        <p:nvSpPr>
          <p:cNvPr id="36" name="Rectangle 27">
            <a:extLst>
              <a:ext uri="{FF2B5EF4-FFF2-40B4-BE49-F238E27FC236}">
                <a16:creationId xmlns:a16="http://schemas.microsoft.com/office/drawing/2014/main" id="{E0246E7B-7CBC-4080-22D7-87BE90AFF60A}"/>
              </a:ext>
            </a:extLst>
          </p:cNvPr>
          <p:cNvSpPr>
            <a:spLocks noChangeArrowheads="1"/>
          </p:cNvSpPr>
          <p:nvPr/>
        </p:nvSpPr>
        <p:spPr bwMode="auto">
          <a:xfrm>
            <a:off x="3209925" y="1560513"/>
            <a:ext cx="698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s-ES" sz="1800" i="0" dirty="0">
                <a:solidFill>
                  <a:srgbClr val="000000"/>
                </a:solidFill>
                <a:latin typeface="Arial" panose="020B0604020202020204" pitchFamily="34" charset="0"/>
              </a:rPr>
              <a:t>Animal</a:t>
            </a:r>
            <a:endParaRPr lang="en-US" altLang="es-ES" i="0" dirty="0"/>
          </a:p>
        </p:txBody>
      </p:sp>
      <p:sp>
        <p:nvSpPr>
          <p:cNvPr id="37" name="Rectangle 28">
            <a:extLst>
              <a:ext uri="{FF2B5EF4-FFF2-40B4-BE49-F238E27FC236}">
                <a16:creationId xmlns:a16="http://schemas.microsoft.com/office/drawing/2014/main" id="{9D67D1F1-796F-0537-957D-CF9FD6A23BDF}"/>
              </a:ext>
            </a:extLst>
          </p:cNvPr>
          <p:cNvSpPr>
            <a:spLocks noChangeArrowheads="1"/>
          </p:cNvSpPr>
          <p:nvPr/>
        </p:nvSpPr>
        <p:spPr bwMode="auto">
          <a:xfrm>
            <a:off x="2990850" y="1879600"/>
            <a:ext cx="1069975" cy="4095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38" name="Rectangle 29">
            <a:extLst>
              <a:ext uri="{FF2B5EF4-FFF2-40B4-BE49-F238E27FC236}">
                <a16:creationId xmlns:a16="http://schemas.microsoft.com/office/drawing/2014/main" id="{9D502739-4080-DC22-9807-4F2A79EE5D74}"/>
              </a:ext>
            </a:extLst>
          </p:cNvPr>
          <p:cNvSpPr>
            <a:spLocks noChangeArrowheads="1"/>
          </p:cNvSpPr>
          <p:nvPr/>
        </p:nvSpPr>
        <p:spPr bwMode="auto">
          <a:xfrm>
            <a:off x="3090863" y="1924050"/>
            <a:ext cx="800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s-ES" sz="1800" i="0" dirty="0" err="1">
                <a:solidFill>
                  <a:srgbClr val="000000"/>
                </a:solidFill>
                <a:latin typeface="Arial" panose="020B0604020202020204" pitchFamily="34" charset="0"/>
              </a:rPr>
              <a:t>dormir</a:t>
            </a:r>
            <a:r>
              <a:rPr lang="en-US" altLang="es-ES" sz="1800" i="0" dirty="0">
                <a:solidFill>
                  <a:srgbClr val="000000"/>
                </a:solidFill>
                <a:latin typeface="Arial" panose="020B0604020202020204" pitchFamily="34" charset="0"/>
              </a:rPr>
              <a:t>()</a:t>
            </a:r>
            <a:endParaRPr lang="en-US" altLang="es-ES" i="0" dirty="0"/>
          </a:p>
        </p:txBody>
      </p:sp>
      <p:sp>
        <p:nvSpPr>
          <p:cNvPr id="39" name="Rectangle 30">
            <a:extLst>
              <a:ext uri="{FF2B5EF4-FFF2-40B4-BE49-F238E27FC236}">
                <a16:creationId xmlns:a16="http://schemas.microsoft.com/office/drawing/2014/main" id="{C7108633-CD16-ECBF-04EB-187DA9FD3500}"/>
              </a:ext>
            </a:extLst>
          </p:cNvPr>
          <p:cNvSpPr>
            <a:spLocks noChangeArrowheads="1"/>
          </p:cNvSpPr>
          <p:nvPr/>
        </p:nvSpPr>
        <p:spPr bwMode="auto">
          <a:xfrm>
            <a:off x="1149350" y="3549650"/>
            <a:ext cx="1046163" cy="796925"/>
          </a:xfrm>
          <a:prstGeom prst="rect">
            <a:avLst/>
          </a:prstGeom>
          <a:solidFill>
            <a:srgbClr val="FFFFCC"/>
          </a:solidFill>
          <a:ln w="0">
            <a:solidFill>
              <a:srgbClr val="990033"/>
            </a:solidFill>
            <a:miter lim="800000"/>
            <a:headEnd/>
            <a:tailEnd/>
          </a:ln>
        </p:spPr>
        <p:txBody>
          <a:bodyPr/>
          <a:lstStyle/>
          <a:p>
            <a:endParaRPr lang="es-ES"/>
          </a:p>
        </p:txBody>
      </p:sp>
      <p:sp>
        <p:nvSpPr>
          <p:cNvPr id="40" name="Rectangle 31">
            <a:extLst>
              <a:ext uri="{FF2B5EF4-FFF2-40B4-BE49-F238E27FC236}">
                <a16:creationId xmlns:a16="http://schemas.microsoft.com/office/drawing/2014/main" id="{E165464B-1FA4-64BE-8160-30BA474441AA}"/>
              </a:ext>
            </a:extLst>
          </p:cNvPr>
          <p:cNvSpPr>
            <a:spLocks noChangeArrowheads="1"/>
          </p:cNvSpPr>
          <p:nvPr/>
        </p:nvSpPr>
        <p:spPr bwMode="auto">
          <a:xfrm>
            <a:off x="1462088" y="3617913"/>
            <a:ext cx="508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s-ES" sz="1800" i="0" dirty="0">
                <a:solidFill>
                  <a:srgbClr val="000000"/>
                </a:solidFill>
                <a:latin typeface="Arial" panose="020B0604020202020204" pitchFamily="34" charset="0"/>
              </a:rPr>
              <a:t>León</a:t>
            </a:r>
            <a:endParaRPr lang="en-US" altLang="es-ES" i="0" dirty="0"/>
          </a:p>
        </p:txBody>
      </p:sp>
      <p:sp>
        <p:nvSpPr>
          <p:cNvPr id="41" name="Rectangle 32">
            <a:extLst>
              <a:ext uri="{FF2B5EF4-FFF2-40B4-BE49-F238E27FC236}">
                <a16:creationId xmlns:a16="http://schemas.microsoft.com/office/drawing/2014/main" id="{F18D45C9-3D2B-8CF4-E36A-76FAE7549D86}"/>
              </a:ext>
            </a:extLst>
          </p:cNvPr>
          <p:cNvSpPr>
            <a:spLocks noChangeArrowheads="1"/>
          </p:cNvSpPr>
          <p:nvPr/>
        </p:nvSpPr>
        <p:spPr bwMode="auto">
          <a:xfrm>
            <a:off x="1149350" y="3937000"/>
            <a:ext cx="1046163" cy="4095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42" name="Rectangle 33">
            <a:extLst>
              <a:ext uri="{FF2B5EF4-FFF2-40B4-BE49-F238E27FC236}">
                <a16:creationId xmlns:a16="http://schemas.microsoft.com/office/drawing/2014/main" id="{7C11C14B-8C2E-5EA3-7000-524C08F11636}"/>
              </a:ext>
            </a:extLst>
          </p:cNvPr>
          <p:cNvSpPr>
            <a:spLocks noChangeArrowheads="1"/>
          </p:cNvSpPr>
          <p:nvPr/>
        </p:nvSpPr>
        <p:spPr bwMode="auto">
          <a:xfrm>
            <a:off x="1247775" y="3983038"/>
            <a:ext cx="800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s-ES" sz="1800" i="0" dirty="0" err="1">
                <a:solidFill>
                  <a:srgbClr val="000000"/>
                </a:solidFill>
                <a:latin typeface="Arial" panose="020B0604020202020204" pitchFamily="34" charset="0"/>
              </a:rPr>
              <a:t>dormir</a:t>
            </a:r>
            <a:r>
              <a:rPr lang="en-US" altLang="es-ES" sz="1800" i="0" dirty="0">
                <a:solidFill>
                  <a:srgbClr val="000000"/>
                </a:solidFill>
                <a:latin typeface="Arial" panose="020B0604020202020204" pitchFamily="34" charset="0"/>
              </a:rPr>
              <a:t>()</a:t>
            </a:r>
            <a:endParaRPr lang="en-US" altLang="es-ES" i="0" dirty="0"/>
          </a:p>
        </p:txBody>
      </p:sp>
      <p:sp>
        <p:nvSpPr>
          <p:cNvPr id="43" name="Rectangle 34">
            <a:extLst>
              <a:ext uri="{FF2B5EF4-FFF2-40B4-BE49-F238E27FC236}">
                <a16:creationId xmlns:a16="http://schemas.microsoft.com/office/drawing/2014/main" id="{F78D7619-7CE1-3F02-3877-B433049770D7}"/>
              </a:ext>
            </a:extLst>
          </p:cNvPr>
          <p:cNvSpPr>
            <a:spLocks noChangeArrowheads="1"/>
          </p:cNvSpPr>
          <p:nvPr/>
        </p:nvSpPr>
        <p:spPr bwMode="auto">
          <a:xfrm>
            <a:off x="3105150" y="3549650"/>
            <a:ext cx="1023938" cy="796925"/>
          </a:xfrm>
          <a:prstGeom prst="rect">
            <a:avLst/>
          </a:prstGeom>
          <a:solidFill>
            <a:srgbClr val="FFFFCC"/>
          </a:solidFill>
          <a:ln w="0">
            <a:solidFill>
              <a:srgbClr val="990033"/>
            </a:solidFill>
            <a:miter lim="800000"/>
            <a:headEnd/>
            <a:tailEnd/>
          </a:ln>
        </p:spPr>
        <p:txBody>
          <a:bodyPr/>
          <a:lstStyle/>
          <a:p>
            <a:endParaRPr lang="es-ES"/>
          </a:p>
        </p:txBody>
      </p:sp>
      <p:sp>
        <p:nvSpPr>
          <p:cNvPr id="44" name="Rectangle 35">
            <a:extLst>
              <a:ext uri="{FF2B5EF4-FFF2-40B4-BE49-F238E27FC236}">
                <a16:creationId xmlns:a16="http://schemas.microsoft.com/office/drawing/2014/main" id="{356D97EA-AD5D-421A-022D-C29E956EA384}"/>
              </a:ext>
            </a:extLst>
          </p:cNvPr>
          <p:cNvSpPr>
            <a:spLocks noChangeArrowheads="1"/>
          </p:cNvSpPr>
          <p:nvPr/>
        </p:nvSpPr>
        <p:spPr bwMode="auto">
          <a:xfrm>
            <a:off x="3463925" y="3617913"/>
            <a:ext cx="419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s-ES" sz="1800" i="0" dirty="0">
                <a:solidFill>
                  <a:srgbClr val="000000"/>
                </a:solidFill>
                <a:latin typeface="Arial" panose="020B0604020202020204" pitchFamily="34" charset="0"/>
              </a:rPr>
              <a:t>Oso</a:t>
            </a:r>
            <a:endParaRPr lang="en-US" altLang="es-ES" i="0" dirty="0"/>
          </a:p>
        </p:txBody>
      </p:sp>
      <p:sp>
        <p:nvSpPr>
          <p:cNvPr id="45" name="Rectangle 36">
            <a:extLst>
              <a:ext uri="{FF2B5EF4-FFF2-40B4-BE49-F238E27FC236}">
                <a16:creationId xmlns:a16="http://schemas.microsoft.com/office/drawing/2014/main" id="{64E91B2B-8DC4-2AAD-F857-6DAB6DD27AEB}"/>
              </a:ext>
            </a:extLst>
          </p:cNvPr>
          <p:cNvSpPr>
            <a:spLocks noChangeArrowheads="1"/>
          </p:cNvSpPr>
          <p:nvPr/>
        </p:nvSpPr>
        <p:spPr bwMode="auto">
          <a:xfrm>
            <a:off x="3105150" y="3937000"/>
            <a:ext cx="1023938" cy="4095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46" name="Rectangle 37">
            <a:extLst>
              <a:ext uri="{FF2B5EF4-FFF2-40B4-BE49-F238E27FC236}">
                <a16:creationId xmlns:a16="http://schemas.microsoft.com/office/drawing/2014/main" id="{AEE95723-D023-7D6A-617E-13FB2C2C31BA}"/>
              </a:ext>
            </a:extLst>
          </p:cNvPr>
          <p:cNvSpPr>
            <a:spLocks noChangeArrowheads="1"/>
          </p:cNvSpPr>
          <p:nvPr/>
        </p:nvSpPr>
        <p:spPr bwMode="auto">
          <a:xfrm>
            <a:off x="3205163" y="3983038"/>
            <a:ext cx="800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s-ES" sz="1800" i="0">
                <a:solidFill>
                  <a:srgbClr val="000000"/>
                </a:solidFill>
                <a:latin typeface="Arial" panose="020B0604020202020204" pitchFamily="34" charset="0"/>
              </a:rPr>
              <a:t>dormir()</a:t>
            </a:r>
            <a:endParaRPr lang="en-US" altLang="es-ES" i="0"/>
          </a:p>
        </p:txBody>
      </p:sp>
      <p:sp>
        <p:nvSpPr>
          <p:cNvPr id="47" name="Rectangle 38">
            <a:extLst>
              <a:ext uri="{FF2B5EF4-FFF2-40B4-BE49-F238E27FC236}">
                <a16:creationId xmlns:a16="http://schemas.microsoft.com/office/drawing/2014/main" id="{CD5FBB38-6577-7F17-4A17-A8A474757592}"/>
              </a:ext>
            </a:extLst>
          </p:cNvPr>
          <p:cNvSpPr>
            <a:spLocks noChangeArrowheads="1"/>
          </p:cNvSpPr>
          <p:nvPr/>
        </p:nvSpPr>
        <p:spPr bwMode="auto">
          <a:xfrm>
            <a:off x="5038725" y="3549650"/>
            <a:ext cx="1046163" cy="796925"/>
          </a:xfrm>
          <a:prstGeom prst="rect">
            <a:avLst/>
          </a:prstGeom>
          <a:solidFill>
            <a:srgbClr val="FFFFCC"/>
          </a:solidFill>
          <a:ln w="0">
            <a:solidFill>
              <a:srgbClr val="990033"/>
            </a:solidFill>
            <a:miter lim="800000"/>
            <a:headEnd/>
            <a:tailEnd/>
          </a:ln>
        </p:spPr>
        <p:txBody>
          <a:bodyPr/>
          <a:lstStyle/>
          <a:p>
            <a:endParaRPr lang="es-ES"/>
          </a:p>
        </p:txBody>
      </p:sp>
      <p:sp>
        <p:nvSpPr>
          <p:cNvPr id="48" name="Rectangle 39">
            <a:extLst>
              <a:ext uri="{FF2B5EF4-FFF2-40B4-BE49-F238E27FC236}">
                <a16:creationId xmlns:a16="http://schemas.microsoft.com/office/drawing/2014/main" id="{0B276E45-E1B2-05CF-390C-38C0BE6C3933}"/>
              </a:ext>
            </a:extLst>
          </p:cNvPr>
          <p:cNvSpPr>
            <a:spLocks noChangeArrowheads="1"/>
          </p:cNvSpPr>
          <p:nvPr/>
        </p:nvSpPr>
        <p:spPr bwMode="auto">
          <a:xfrm>
            <a:off x="5359400" y="3617913"/>
            <a:ext cx="520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s-ES" sz="1800" i="0">
                <a:solidFill>
                  <a:srgbClr val="000000"/>
                </a:solidFill>
                <a:latin typeface="Arial" panose="020B0604020202020204" pitchFamily="34" charset="0"/>
              </a:rPr>
              <a:t>Tigre</a:t>
            </a:r>
            <a:endParaRPr lang="en-US" altLang="es-ES" i="0"/>
          </a:p>
        </p:txBody>
      </p:sp>
      <p:sp>
        <p:nvSpPr>
          <p:cNvPr id="49" name="Rectangle 40">
            <a:extLst>
              <a:ext uri="{FF2B5EF4-FFF2-40B4-BE49-F238E27FC236}">
                <a16:creationId xmlns:a16="http://schemas.microsoft.com/office/drawing/2014/main" id="{E088BB48-87A3-D80E-2F67-F6158AA7FCA5}"/>
              </a:ext>
            </a:extLst>
          </p:cNvPr>
          <p:cNvSpPr>
            <a:spLocks noChangeArrowheads="1"/>
          </p:cNvSpPr>
          <p:nvPr/>
        </p:nvSpPr>
        <p:spPr bwMode="auto">
          <a:xfrm>
            <a:off x="5038725" y="3937000"/>
            <a:ext cx="1046163" cy="4095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50" name="Rectangle 41">
            <a:extLst>
              <a:ext uri="{FF2B5EF4-FFF2-40B4-BE49-F238E27FC236}">
                <a16:creationId xmlns:a16="http://schemas.microsoft.com/office/drawing/2014/main" id="{60611AEA-FE53-96D4-8483-E40CC1ADC5C8}"/>
              </a:ext>
            </a:extLst>
          </p:cNvPr>
          <p:cNvSpPr>
            <a:spLocks noChangeArrowheads="1"/>
          </p:cNvSpPr>
          <p:nvPr/>
        </p:nvSpPr>
        <p:spPr bwMode="auto">
          <a:xfrm>
            <a:off x="5160963" y="3983038"/>
            <a:ext cx="800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s-ES" sz="1800" i="0">
                <a:solidFill>
                  <a:srgbClr val="000000"/>
                </a:solidFill>
                <a:latin typeface="Arial" panose="020B0604020202020204" pitchFamily="34" charset="0"/>
              </a:rPr>
              <a:t>dormir()</a:t>
            </a:r>
            <a:endParaRPr lang="en-US" altLang="es-ES" i="0"/>
          </a:p>
        </p:txBody>
      </p:sp>
      <p:sp>
        <p:nvSpPr>
          <p:cNvPr id="51" name="Line 42">
            <a:extLst>
              <a:ext uri="{FF2B5EF4-FFF2-40B4-BE49-F238E27FC236}">
                <a16:creationId xmlns:a16="http://schemas.microsoft.com/office/drawing/2014/main" id="{3CE25A53-CD96-A7B1-DF6E-7135B133163B}"/>
              </a:ext>
            </a:extLst>
          </p:cNvPr>
          <p:cNvSpPr>
            <a:spLocks noChangeShapeType="1"/>
          </p:cNvSpPr>
          <p:nvPr/>
        </p:nvSpPr>
        <p:spPr bwMode="auto">
          <a:xfrm flipV="1">
            <a:off x="3514725" y="2289175"/>
            <a:ext cx="1588" cy="88900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2" name="Line 43">
            <a:extLst>
              <a:ext uri="{FF2B5EF4-FFF2-40B4-BE49-F238E27FC236}">
                <a16:creationId xmlns:a16="http://schemas.microsoft.com/office/drawing/2014/main" id="{64351CD6-3EEB-7DE4-7BFC-296A9D170F18}"/>
              </a:ext>
            </a:extLst>
          </p:cNvPr>
          <p:cNvSpPr>
            <a:spLocks noChangeShapeType="1"/>
          </p:cNvSpPr>
          <p:nvPr/>
        </p:nvSpPr>
        <p:spPr bwMode="auto">
          <a:xfrm>
            <a:off x="1966913" y="3165475"/>
            <a:ext cx="3617912" cy="15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3" name="Freeform 44">
            <a:extLst>
              <a:ext uri="{FF2B5EF4-FFF2-40B4-BE49-F238E27FC236}">
                <a16:creationId xmlns:a16="http://schemas.microsoft.com/office/drawing/2014/main" id="{F4745D11-2FBD-0CC3-9152-4D233CF7F779}"/>
              </a:ext>
            </a:extLst>
          </p:cNvPr>
          <p:cNvSpPr>
            <a:spLocks/>
          </p:cNvSpPr>
          <p:nvPr/>
        </p:nvSpPr>
        <p:spPr bwMode="auto">
          <a:xfrm>
            <a:off x="3400425" y="2289175"/>
            <a:ext cx="250825" cy="341313"/>
          </a:xfrm>
          <a:custGeom>
            <a:avLst/>
            <a:gdLst>
              <a:gd name="T0" fmla="*/ 72 w 158"/>
              <a:gd name="T1" fmla="*/ 0 h 215"/>
              <a:gd name="T2" fmla="*/ 158 w 158"/>
              <a:gd name="T3" fmla="*/ 215 h 215"/>
              <a:gd name="T4" fmla="*/ 0 w 158"/>
              <a:gd name="T5" fmla="*/ 215 h 215"/>
              <a:gd name="T6" fmla="*/ 72 w 158"/>
              <a:gd name="T7" fmla="*/ 0 h 215"/>
            </a:gdLst>
            <a:ahLst/>
            <a:cxnLst>
              <a:cxn ang="0">
                <a:pos x="T0" y="T1"/>
              </a:cxn>
              <a:cxn ang="0">
                <a:pos x="T2" y="T3"/>
              </a:cxn>
              <a:cxn ang="0">
                <a:pos x="T4" y="T5"/>
              </a:cxn>
              <a:cxn ang="0">
                <a:pos x="T6" y="T7"/>
              </a:cxn>
            </a:cxnLst>
            <a:rect l="0" t="0" r="r" b="b"/>
            <a:pathLst>
              <a:path w="158" h="215">
                <a:moveTo>
                  <a:pt x="72" y="0"/>
                </a:moveTo>
                <a:lnTo>
                  <a:pt x="158" y="215"/>
                </a:lnTo>
                <a:lnTo>
                  <a:pt x="0" y="215"/>
                </a:lnTo>
                <a:lnTo>
                  <a:pt x="72" y="0"/>
                </a:lnTo>
                <a:close/>
              </a:path>
            </a:pathLst>
          </a:custGeom>
          <a:solidFill>
            <a:srgbClr val="FFFFFF"/>
          </a:solidFill>
          <a:ln w="0">
            <a:solidFill>
              <a:srgbClr val="990033"/>
            </a:solidFill>
            <a:prstDash val="solid"/>
            <a:round/>
            <a:headEnd/>
            <a:tailEnd/>
          </a:ln>
        </p:spPr>
        <p:txBody>
          <a:bodyPr/>
          <a:lstStyle/>
          <a:p>
            <a:endParaRPr lang="es-ES"/>
          </a:p>
        </p:txBody>
      </p:sp>
      <p:sp>
        <p:nvSpPr>
          <p:cNvPr id="54" name="Line 45">
            <a:extLst>
              <a:ext uri="{FF2B5EF4-FFF2-40B4-BE49-F238E27FC236}">
                <a16:creationId xmlns:a16="http://schemas.microsoft.com/office/drawing/2014/main" id="{B879E7F4-F33B-6D3B-6EDF-71BA4B343442}"/>
              </a:ext>
            </a:extLst>
          </p:cNvPr>
          <p:cNvSpPr>
            <a:spLocks noChangeShapeType="1"/>
          </p:cNvSpPr>
          <p:nvPr/>
        </p:nvSpPr>
        <p:spPr bwMode="auto">
          <a:xfrm flipV="1">
            <a:off x="1966913" y="3152775"/>
            <a:ext cx="1587" cy="39687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5" name="Line 46">
            <a:extLst>
              <a:ext uri="{FF2B5EF4-FFF2-40B4-BE49-F238E27FC236}">
                <a16:creationId xmlns:a16="http://schemas.microsoft.com/office/drawing/2014/main" id="{64AC526B-67C3-A4FA-FD16-763F6431343F}"/>
              </a:ext>
            </a:extLst>
          </p:cNvPr>
          <p:cNvSpPr>
            <a:spLocks noChangeShapeType="1"/>
          </p:cNvSpPr>
          <p:nvPr/>
        </p:nvSpPr>
        <p:spPr bwMode="auto">
          <a:xfrm flipH="1" flipV="1">
            <a:off x="3617913" y="3178175"/>
            <a:ext cx="11112" cy="37147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6" name="Line 47">
            <a:extLst>
              <a:ext uri="{FF2B5EF4-FFF2-40B4-BE49-F238E27FC236}">
                <a16:creationId xmlns:a16="http://schemas.microsoft.com/office/drawing/2014/main" id="{4B177F7B-0303-AC30-94D2-740274E97AF1}"/>
              </a:ext>
            </a:extLst>
          </p:cNvPr>
          <p:cNvSpPr>
            <a:spLocks noChangeShapeType="1"/>
          </p:cNvSpPr>
          <p:nvPr/>
        </p:nvSpPr>
        <p:spPr bwMode="auto">
          <a:xfrm flipV="1">
            <a:off x="5584825" y="3140075"/>
            <a:ext cx="1588" cy="40957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57" name="Line 48">
            <a:extLst>
              <a:ext uri="{FF2B5EF4-FFF2-40B4-BE49-F238E27FC236}">
                <a16:creationId xmlns:a16="http://schemas.microsoft.com/office/drawing/2014/main" id="{4081B68F-68F7-B57C-4283-E501F6A0E62F}"/>
              </a:ext>
            </a:extLst>
          </p:cNvPr>
          <p:cNvSpPr>
            <a:spLocks noChangeShapeType="1"/>
          </p:cNvSpPr>
          <p:nvPr/>
        </p:nvSpPr>
        <p:spPr bwMode="auto">
          <a:xfrm>
            <a:off x="4181475" y="1824038"/>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58" name="Line 49">
            <a:extLst>
              <a:ext uri="{FF2B5EF4-FFF2-40B4-BE49-F238E27FC236}">
                <a16:creationId xmlns:a16="http://schemas.microsoft.com/office/drawing/2014/main" id="{56FBB5C4-906A-4B1A-1906-822FB82B3FE4}"/>
              </a:ext>
            </a:extLst>
          </p:cNvPr>
          <p:cNvSpPr>
            <a:spLocks noChangeShapeType="1"/>
          </p:cNvSpPr>
          <p:nvPr/>
        </p:nvSpPr>
        <p:spPr bwMode="auto">
          <a:xfrm flipV="1">
            <a:off x="4060825" y="2032000"/>
            <a:ext cx="1455738" cy="149225"/>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59" name="Line 50">
            <a:extLst>
              <a:ext uri="{FF2B5EF4-FFF2-40B4-BE49-F238E27FC236}">
                <a16:creationId xmlns:a16="http://schemas.microsoft.com/office/drawing/2014/main" id="{AE99A9A4-9C69-8E78-5796-2D9A7594C415}"/>
              </a:ext>
            </a:extLst>
          </p:cNvPr>
          <p:cNvSpPr>
            <a:spLocks noChangeShapeType="1"/>
          </p:cNvSpPr>
          <p:nvPr/>
        </p:nvSpPr>
        <p:spPr bwMode="auto">
          <a:xfrm flipV="1">
            <a:off x="1525588" y="4346575"/>
            <a:ext cx="203200" cy="346075"/>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60" name="Line 51">
            <a:extLst>
              <a:ext uri="{FF2B5EF4-FFF2-40B4-BE49-F238E27FC236}">
                <a16:creationId xmlns:a16="http://schemas.microsoft.com/office/drawing/2014/main" id="{79CF2C23-7893-AD7F-4AD2-80A2D4C37E01}"/>
              </a:ext>
            </a:extLst>
          </p:cNvPr>
          <p:cNvSpPr>
            <a:spLocks noChangeShapeType="1"/>
          </p:cNvSpPr>
          <p:nvPr/>
        </p:nvSpPr>
        <p:spPr bwMode="auto">
          <a:xfrm flipH="1" flipV="1">
            <a:off x="4129088" y="4257675"/>
            <a:ext cx="376237" cy="485775"/>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61" name="Line 52">
            <a:extLst>
              <a:ext uri="{FF2B5EF4-FFF2-40B4-BE49-F238E27FC236}">
                <a16:creationId xmlns:a16="http://schemas.microsoft.com/office/drawing/2014/main" id="{6B324940-2B82-53ED-CA8E-B4CBC8D5DD6F}"/>
              </a:ext>
            </a:extLst>
          </p:cNvPr>
          <p:cNvSpPr>
            <a:spLocks noChangeShapeType="1"/>
          </p:cNvSpPr>
          <p:nvPr/>
        </p:nvSpPr>
        <p:spPr bwMode="auto">
          <a:xfrm flipH="1" flipV="1">
            <a:off x="6084888" y="4257675"/>
            <a:ext cx="735012" cy="485775"/>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extLst>
      <p:ext uri="{BB962C8B-B14F-4D97-AF65-F5344CB8AC3E}">
        <p14:creationId xmlns:p14="http://schemas.microsoft.com/office/powerpoint/2010/main" val="2558425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Conclusión	</a:t>
            </a:r>
          </a:p>
        </p:txBody>
      </p:sp>
      <p:sp>
        <p:nvSpPr>
          <p:cNvPr id="3" name="2 Marcador de contenido"/>
          <p:cNvSpPr>
            <a:spLocks noGrp="1"/>
          </p:cNvSpPr>
          <p:nvPr>
            <p:ph idx="1"/>
          </p:nvPr>
        </p:nvSpPr>
        <p:spPr/>
        <p:txBody>
          <a:bodyPr>
            <a:normAutofit fontScale="92500" lnSpcReduction="10000"/>
          </a:bodyPr>
          <a:lstStyle/>
          <a:p>
            <a:pPr marL="0" indent="0">
              <a:buNone/>
            </a:pPr>
            <a:r>
              <a:rPr lang="es-ES" dirty="0"/>
              <a:t>La orientación a objetos constituye la base de UML. Ésta está formada por conceptos (objetos, clases, encapsulación, especialización, herencia y composición). </a:t>
            </a:r>
          </a:p>
          <a:p>
            <a:pPr marL="0" indent="0">
              <a:buNone/>
            </a:pPr>
            <a:r>
              <a:rPr lang="es-ES" dirty="0"/>
              <a:t>Estos elementos hacen de la OO un soporte real para el modelado de sistemas complejos y para la programación de los mismos.</a:t>
            </a:r>
          </a:p>
          <a:p>
            <a:pPr marL="0" indent="0">
              <a:buNone/>
            </a:pPr>
            <a:endParaRPr lang="es-ES" dirty="0"/>
          </a:p>
          <a:p>
            <a:pPr marL="0" indent="0">
              <a:buNone/>
            </a:pPr>
            <a:r>
              <a:rPr lang="es-ES" dirty="0"/>
              <a:t>En los siguientes capítulos veremos los diferentes diagramas de UML.</a:t>
            </a:r>
          </a:p>
        </p:txBody>
      </p:sp>
    </p:spTree>
    <p:extLst>
      <p:ext uri="{BB962C8B-B14F-4D97-AF65-F5344CB8AC3E}">
        <p14:creationId xmlns:p14="http://schemas.microsoft.com/office/powerpoint/2010/main" val="200963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Objetos</a:t>
            </a:r>
          </a:p>
        </p:txBody>
      </p:sp>
      <p:sp>
        <p:nvSpPr>
          <p:cNvPr id="3" name="2 Marcador de contenido"/>
          <p:cNvSpPr>
            <a:spLocks noGrp="1"/>
          </p:cNvSpPr>
          <p:nvPr>
            <p:ph idx="1"/>
          </p:nvPr>
        </p:nvSpPr>
        <p:spPr/>
        <p:txBody>
          <a:bodyPr/>
          <a:lstStyle/>
          <a:p>
            <a:r>
              <a:rPr lang="es-ES" dirty="0"/>
              <a:t>En UML, un objeto se representa por un rectángulo con un nombre subrayado.</a:t>
            </a:r>
          </a:p>
          <a:p>
            <a:pPr marL="0" indent="0">
              <a:buNone/>
            </a:pPr>
            <a:endParaRPr lang="es-E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182938"/>
            <a:ext cx="3541713" cy="264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139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Objetos	</a:t>
            </a:r>
          </a:p>
        </p:txBody>
      </p:sp>
      <p:sp>
        <p:nvSpPr>
          <p:cNvPr id="3" name="2 Marcador de contenido"/>
          <p:cNvSpPr>
            <a:spLocks noGrp="1"/>
          </p:cNvSpPr>
          <p:nvPr>
            <p:ph idx="1"/>
          </p:nvPr>
        </p:nvSpPr>
        <p:spPr/>
        <p:txBody>
          <a:bodyPr/>
          <a:lstStyle/>
          <a:p>
            <a:r>
              <a:rPr lang="es-ES" dirty="0"/>
              <a:t>En UML todo objeto posee un conjunto de atributos (estructura) y un conjunto de métodos (comportamiento). </a:t>
            </a:r>
          </a:p>
          <a:p>
            <a:r>
              <a:rPr lang="es-ES" dirty="0"/>
              <a:t>Un atributo es una variable destinada a recibir un valor.</a:t>
            </a:r>
          </a:p>
          <a:p>
            <a:r>
              <a:rPr lang="es-ES" dirty="0"/>
              <a:t>Un método es un conjunto de instrucciones que toman unos valores de entrada y producen un resultado.</a:t>
            </a:r>
          </a:p>
        </p:txBody>
      </p:sp>
    </p:spTree>
    <p:extLst>
      <p:ext uri="{BB962C8B-B14F-4D97-AF65-F5344CB8AC3E}">
        <p14:creationId xmlns:p14="http://schemas.microsoft.com/office/powerpoint/2010/main" val="1960348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Clases y objetos</a:t>
            </a:r>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552728" cy="424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29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Clases de objetos	</a:t>
            </a:r>
          </a:p>
        </p:txBody>
      </p:sp>
      <p:sp>
        <p:nvSpPr>
          <p:cNvPr id="3" name="2 Marcador de contenido"/>
          <p:cNvSpPr>
            <a:spLocks noGrp="1"/>
          </p:cNvSpPr>
          <p:nvPr>
            <p:ph idx="1"/>
          </p:nvPr>
        </p:nvSpPr>
        <p:spPr/>
        <p:txBody>
          <a:bodyPr/>
          <a:lstStyle/>
          <a:p>
            <a:r>
              <a:rPr lang="es-ES" dirty="0"/>
              <a:t>Un conjunto de objetos similares, es decir, con la misma estructura y comportamiento, y constituidos por los mismos atributos y métodos, forma una clase de objetos.</a:t>
            </a:r>
          </a:p>
          <a:p>
            <a:r>
              <a:rPr lang="es-ES" dirty="0"/>
              <a:t>La estructura y el comportamiento pueden entonces definirse en común en el ámbito de la clase.</a:t>
            </a:r>
          </a:p>
        </p:txBody>
      </p:sp>
    </p:spTree>
    <p:extLst>
      <p:ext uri="{BB962C8B-B14F-4D97-AF65-F5344CB8AC3E}">
        <p14:creationId xmlns:p14="http://schemas.microsoft.com/office/powerpoint/2010/main" val="3930515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Clases de objetos</a:t>
            </a:r>
          </a:p>
        </p:txBody>
      </p:sp>
      <p:sp>
        <p:nvSpPr>
          <p:cNvPr id="3" name="2 Marcador de contenido"/>
          <p:cNvSpPr>
            <a:spLocks noGrp="1"/>
          </p:cNvSpPr>
          <p:nvPr>
            <p:ph idx="1"/>
          </p:nvPr>
        </p:nvSpPr>
        <p:spPr/>
        <p:txBody>
          <a:bodyPr/>
          <a:lstStyle/>
          <a:p>
            <a:r>
              <a:rPr lang="es-ES" u="sng" dirty="0"/>
              <a:t>Ejemplo</a:t>
            </a:r>
          </a:p>
          <a:p>
            <a:pPr marL="0" indent="0">
              <a:buNone/>
            </a:pPr>
            <a:r>
              <a:rPr lang="es-ES" dirty="0"/>
              <a:t>El conjunto de caballos constituye la clase Caballo, que posee la estructura y el comportamiento descritos en la figura</a:t>
            </a:r>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1680" y="4077072"/>
            <a:ext cx="5316553" cy="2232248"/>
          </a:xfrm>
          <a:prstGeom prst="rect">
            <a:avLst/>
          </a:prstGeom>
        </p:spPr>
      </p:pic>
    </p:spTree>
    <p:extLst>
      <p:ext uri="{BB962C8B-B14F-4D97-AF65-F5344CB8AC3E}">
        <p14:creationId xmlns:p14="http://schemas.microsoft.com/office/powerpoint/2010/main" val="139867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Encapsulación</a:t>
            </a:r>
          </a:p>
        </p:txBody>
      </p:sp>
      <p:sp>
        <p:nvSpPr>
          <p:cNvPr id="3" name="2 Marcador de contenido"/>
          <p:cNvSpPr>
            <a:spLocks noGrp="1"/>
          </p:cNvSpPr>
          <p:nvPr>
            <p:ph idx="1"/>
          </p:nvPr>
        </p:nvSpPr>
        <p:spPr/>
        <p:txBody>
          <a:bodyPr/>
          <a:lstStyle/>
          <a:p>
            <a:endParaRPr lang="es-ES" dirty="0"/>
          </a:p>
          <a:p>
            <a:pPr marL="0" indent="0" algn="just">
              <a:buNone/>
            </a:pPr>
            <a:r>
              <a:rPr lang="es-ES" dirty="0"/>
              <a:t>La encapsulación consiste en ocultar los atributos y métodos del objeto a otros objetos. En efecto, algunos atributos y métodos tienen como único objetivo tratamientos internos del objeto y no deben estar expuestos a los objetos exteriores.</a:t>
            </a:r>
          </a:p>
        </p:txBody>
      </p:sp>
    </p:spTree>
    <p:extLst>
      <p:ext uri="{BB962C8B-B14F-4D97-AF65-F5344CB8AC3E}">
        <p14:creationId xmlns:p14="http://schemas.microsoft.com/office/powerpoint/2010/main" val="665620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Encapsulación</a:t>
            </a:r>
          </a:p>
        </p:txBody>
      </p:sp>
      <p:sp>
        <p:nvSpPr>
          <p:cNvPr id="3" name="2 Marcador de contenido"/>
          <p:cNvSpPr>
            <a:spLocks noGrp="1"/>
          </p:cNvSpPr>
          <p:nvPr>
            <p:ph idx="1"/>
          </p:nvPr>
        </p:nvSpPr>
        <p:spPr/>
        <p:txBody>
          <a:bodyPr/>
          <a:lstStyle/>
          <a:p>
            <a:r>
              <a:rPr lang="es-ES" u="sng" dirty="0"/>
              <a:t>Ejemplo</a:t>
            </a:r>
          </a:p>
          <a:p>
            <a:pPr marL="0" indent="0">
              <a:buNone/>
            </a:pPr>
            <a:r>
              <a:rPr lang="es-ES" dirty="0"/>
              <a:t>Al correr, los caballos efectúan diferentes movimientos como pueden ser levantar las patas, levantar la cabeza o levantar la cola. Esos movimientos son internos al animal y no tienen por qué ser conocidos por el exterior.</a:t>
            </a:r>
          </a:p>
          <a:p>
            <a:pPr marL="0" indent="0">
              <a:buNone/>
            </a:pPr>
            <a:r>
              <a:rPr lang="es-ES" dirty="0"/>
              <a:t>Los músculos, el cerebro y la vista serían los atributos privados.</a:t>
            </a:r>
          </a:p>
        </p:txBody>
      </p:sp>
    </p:spTree>
    <p:extLst>
      <p:ext uri="{BB962C8B-B14F-4D97-AF65-F5344CB8AC3E}">
        <p14:creationId xmlns:p14="http://schemas.microsoft.com/office/powerpoint/2010/main" val="33976463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833</Words>
  <Application>Microsoft Macintosh PowerPoint</Application>
  <PresentationFormat>Presentación en pantalla (4:3)</PresentationFormat>
  <Paragraphs>92</Paragraphs>
  <Slides>21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Arial</vt:lpstr>
      <vt:lpstr>Calibri</vt:lpstr>
      <vt:lpstr>Tema de Office</vt:lpstr>
      <vt:lpstr>Unidad didáctica 4  UML: Unified Modeling Language</vt:lpstr>
      <vt:lpstr>Objetos</vt:lpstr>
      <vt:lpstr>Objetos</vt:lpstr>
      <vt:lpstr>Objetos </vt:lpstr>
      <vt:lpstr>Clases y objetos</vt:lpstr>
      <vt:lpstr>Clases de objetos </vt:lpstr>
      <vt:lpstr>Clases de objetos</vt:lpstr>
      <vt:lpstr>Encapsulación</vt:lpstr>
      <vt:lpstr>Encapsulación</vt:lpstr>
      <vt:lpstr>Encapsulación</vt:lpstr>
      <vt:lpstr>Especialización y generalización</vt:lpstr>
      <vt:lpstr>Especialización y generalización</vt:lpstr>
      <vt:lpstr>Especialización y generalización </vt:lpstr>
      <vt:lpstr>Herencia </vt:lpstr>
      <vt:lpstr>Herencia</vt:lpstr>
      <vt:lpstr>Composición</vt:lpstr>
      <vt:lpstr>Composición </vt:lpstr>
      <vt:lpstr>Polimorfismo</vt:lpstr>
      <vt:lpstr>Polimorfismo</vt:lpstr>
      <vt:lpstr>Polimorfismo</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Unified Modeling Language</dc:title>
  <dc:creator>Estefania</dc:creator>
  <cp:lastModifiedBy>Manuel Perez</cp:lastModifiedBy>
  <cp:revision>19</cp:revision>
  <dcterms:created xsi:type="dcterms:W3CDTF">2015-11-18T10:59:57Z</dcterms:created>
  <dcterms:modified xsi:type="dcterms:W3CDTF">2022-11-27T17:40:43Z</dcterms:modified>
</cp:coreProperties>
</file>