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72" r:id="rId3"/>
    <p:sldId id="270" r:id="rId4"/>
    <p:sldId id="342" r:id="rId5"/>
    <p:sldId id="343" r:id="rId6"/>
    <p:sldId id="302" r:id="rId7"/>
    <p:sldId id="296" r:id="rId8"/>
    <p:sldId id="295" r:id="rId9"/>
    <p:sldId id="308" r:id="rId10"/>
    <p:sldId id="294" r:id="rId11"/>
    <p:sldId id="297" r:id="rId12"/>
    <p:sldId id="298" r:id="rId13"/>
    <p:sldId id="289" r:id="rId14"/>
    <p:sldId id="360" r:id="rId15"/>
    <p:sldId id="301" r:id="rId16"/>
    <p:sldId id="313" r:id="rId17"/>
    <p:sldId id="314" r:id="rId18"/>
    <p:sldId id="315" r:id="rId19"/>
    <p:sldId id="316" r:id="rId20"/>
    <p:sldId id="318" r:id="rId21"/>
    <p:sldId id="320" r:id="rId22"/>
    <p:sldId id="323" r:id="rId23"/>
    <p:sldId id="319" r:id="rId24"/>
    <p:sldId id="290" r:id="rId25"/>
    <p:sldId id="344" r:id="rId26"/>
    <p:sldId id="345" r:id="rId27"/>
    <p:sldId id="356" r:id="rId28"/>
    <p:sldId id="327" r:id="rId29"/>
    <p:sldId id="329" r:id="rId30"/>
    <p:sldId id="336" r:id="rId31"/>
    <p:sldId id="347" r:id="rId32"/>
    <p:sldId id="348" r:id="rId33"/>
    <p:sldId id="333" r:id="rId34"/>
    <p:sldId id="334" r:id="rId35"/>
    <p:sldId id="349" r:id="rId36"/>
    <p:sldId id="330" r:id="rId37"/>
    <p:sldId id="337" r:id="rId38"/>
    <p:sldId id="350" r:id="rId39"/>
    <p:sldId id="335" r:id="rId40"/>
    <p:sldId id="338" r:id="rId41"/>
    <p:sldId id="284" r:id="rId42"/>
    <p:sldId id="328" r:id="rId43"/>
    <p:sldId id="326" r:id="rId44"/>
    <p:sldId id="352" r:id="rId45"/>
    <p:sldId id="331" r:id="rId46"/>
    <p:sldId id="279" r:id="rId47"/>
    <p:sldId id="354" r:id="rId48"/>
    <p:sldId id="306" r:id="rId49"/>
    <p:sldId id="325" r:id="rId50"/>
    <p:sldId id="332" r:id="rId51"/>
    <p:sldId id="358" r:id="rId52"/>
    <p:sldId id="357" r:id="rId53"/>
    <p:sldId id="355" r:id="rId54"/>
    <p:sldId id="359" r:id="rId55"/>
    <p:sldId id="324" r:id="rId56"/>
    <p:sldId id="282" r:id="rId57"/>
    <p:sldId id="307" r:id="rId58"/>
    <p:sldId id="309" r:id="rId59"/>
    <p:sldId id="304" r:id="rId60"/>
    <p:sldId id="293" r:id="rId61"/>
    <p:sldId id="353" r:id="rId62"/>
    <p:sldId id="276" r:id="rId63"/>
    <p:sldId id="339" r:id="rId64"/>
    <p:sldId id="278" r:id="rId65"/>
    <p:sldId id="310" r:id="rId66"/>
    <p:sldId id="340" r:id="rId67"/>
  </p:sldIdLst>
  <p:sldSz cx="9144000" cy="6858000" type="screen4x3"/>
  <p:notesSz cx="7104063"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3231"/>
    <a:srgbClr val="005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026FD4-3745-4A28-B66B-6FE05D5B1A76}" v="16" dt="2023-05-13T18:37:43.555"/>
  </p1510:revLst>
</p1510:revInfo>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 MARTINEZ, JOSE RAMON" userId="77a7daa1-2eb2-437e-aea4-b7a63c57ed8b" providerId="ADAL" clId="{D6026FD4-3745-4A28-B66B-6FE05D5B1A76}"/>
    <pc:docChg chg="undo redo custSel addSld delSld modSld sldOrd">
      <pc:chgData name="SIMO MARTINEZ, JOSE RAMON" userId="77a7daa1-2eb2-437e-aea4-b7a63c57ed8b" providerId="ADAL" clId="{D6026FD4-3745-4A28-B66B-6FE05D5B1A76}" dt="2023-05-13T18:35:16.225" v="4125" actId="20577"/>
      <pc:docMkLst>
        <pc:docMk/>
      </pc:docMkLst>
      <pc:sldChg chg="addSp delSp modSp mod">
        <pc:chgData name="SIMO MARTINEZ, JOSE RAMON" userId="77a7daa1-2eb2-437e-aea4-b7a63c57ed8b" providerId="ADAL" clId="{D6026FD4-3745-4A28-B66B-6FE05D5B1A76}" dt="2023-05-13T11:12:34.635" v="582" actId="20577"/>
        <pc:sldMkLst>
          <pc:docMk/>
          <pc:sldMk cId="0" sldId="279"/>
        </pc:sldMkLst>
        <pc:spChg chg="add mod">
          <ac:chgData name="SIMO MARTINEZ, JOSE RAMON" userId="77a7daa1-2eb2-437e-aea4-b7a63c57ed8b" providerId="ADAL" clId="{D6026FD4-3745-4A28-B66B-6FE05D5B1A76}" dt="2023-05-13T11:12:28.154" v="580" actId="1076"/>
          <ac:spMkLst>
            <pc:docMk/>
            <pc:sldMk cId="0" sldId="279"/>
            <ac:spMk id="3" creationId="{8EE5136A-3F1E-378C-0509-CD1E111337DE}"/>
          </ac:spMkLst>
        </pc:spChg>
        <pc:spChg chg="add mod">
          <ac:chgData name="SIMO MARTINEZ, JOSE RAMON" userId="77a7daa1-2eb2-437e-aea4-b7a63c57ed8b" providerId="ADAL" clId="{D6026FD4-3745-4A28-B66B-6FE05D5B1A76}" dt="2023-05-13T11:12:29.931" v="581" actId="1076"/>
          <ac:spMkLst>
            <pc:docMk/>
            <pc:sldMk cId="0" sldId="279"/>
            <ac:spMk id="4" creationId="{616A11E7-DA88-DFF1-8696-559775717F2C}"/>
          </ac:spMkLst>
        </pc:spChg>
        <pc:spChg chg="mod">
          <ac:chgData name="SIMO MARTINEZ, JOSE RAMON" userId="77a7daa1-2eb2-437e-aea4-b7a63c57ed8b" providerId="ADAL" clId="{D6026FD4-3745-4A28-B66B-6FE05D5B1A76}" dt="2023-05-13T11:12:34.635" v="582" actId="20577"/>
          <ac:spMkLst>
            <pc:docMk/>
            <pc:sldMk cId="0" sldId="279"/>
            <ac:spMk id="10" creationId="{00000000-0000-0000-0000-000000000000}"/>
          </ac:spMkLst>
        </pc:spChg>
        <pc:graphicFrameChg chg="add del">
          <ac:chgData name="SIMO MARTINEZ, JOSE RAMON" userId="77a7daa1-2eb2-437e-aea4-b7a63c57ed8b" providerId="ADAL" clId="{D6026FD4-3745-4A28-B66B-6FE05D5B1A76}" dt="2023-05-13T11:10:10.451" v="512" actId="3680"/>
          <ac:graphicFrameMkLst>
            <pc:docMk/>
            <pc:sldMk cId="0" sldId="279"/>
            <ac:graphicFrameMk id="2" creationId="{EE9A00E7-0B74-339D-CF42-9C9F13A6BC30}"/>
          </ac:graphicFrameMkLst>
        </pc:graphicFrameChg>
      </pc:sldChg>
      <pc:sldChg chg="addSp delSp modSp mod">
        <pc:chgData name="SIMO MARTINEZ, JOSE RAMON" userId="77a7daa1-2eb2-437e-aea4-b7a63c57ed8b" providerId="ADAL" clId="{D6026FD4-3745-4A28-B66B-6FE05D5B1A76}" dt="2023-05-13T11:01:52.319" v="27" actId="20577"/>
        <pc:sldMkLst>
          <pc:docMk/>
          <pc:sldMk cId="861095282" sldId="289"/>
        </pc:sldMkLst>
        <pc:spChg chg="mod">
          <ac:chgData name="SIMO MARTINEZ, JOSE RAMON" userId="77a7daa1-2eb2-437e-aea4-b7a63c57ed8b" providerId="ADAL" clId="{D6026FD4-3745-4A28-B66B-6FE05D5B1A76}" dt="2023-05-13T11:01:52.319" v="27" actId="20577"/>
          <ac:spMkLst>
            <pc:docMk/>
            <pc:sldMk cId="861095282" sldId="289"/>
            <ac:spMk id="10" creationId="{00000000-0000-0000-0000-000000000000}"/>
          </ac:spMkLst>
        </pc:spChg>
        <pc:picChg chg="del">
          <ac:chgData name="SIMO MARTINEZ, JOSE RAMON" userId="77a7daa1-2eb2-437e-aea4-b7a63c57ed8b" providerId="ADAL" clId="{D6026FD4-3745-4A28-B66B-6FE05D5B1A76}" dt="2023-05-13T11:01:31.315" v="0" actId="478"/>
          <ac:picMkLst>
            <pc:docMk/>
            <pc:sldMk cId="861095282" sldId="289"/>
            <ac:picMk id="3" creationId="{46FE4083-0F5F-4D1A-A5BF-E3934051C8AB}"/>
          </ac:picMkLst>
        </pc:picChg>
        <pc:picChg chg="add mod">
          <ac:chgData name="SIMO MARTINEZ, JOSE RAMON" userId="77a7daa1-2eb2-437e-aea4-b7a63c57ed8b" providerId="ADAL" clId="{D6026FD4-3745-4A28-B66B-6FE05D5B1A76}" dt="2023-05-13T11:01:46.583" v="8" actId="14100"/>
          <ac:picMkLst>
            <pc:docMk/>
            <pc:sldMk cId="861095282" sldId="289"/>
            <ac:picMk id="4" creationId="{37B5E89C-323A-59B5-B9EF-EDAF453B2153}"/>
          </ac:picMkLst>
        </pc:picChg>
      </pc:sldChg>
      <pc:sldChg chg="modSp mod">
        <pc:chgData name="SIMO MARTINEZ, JOSE RAMON" userId="77a7daa1-2eb2-437e-aea4-b7a63c57ed8b" providerId="ADAL" clId="{D6026FD4-3745-4A28-B66B-6FE05D5B1A76}" dt="2023-05-13T11:03:17.581" v="205" actId="113"/>
        <pc:sldMkLst>
          <pc:docMk/>
          <pc:sldMk cId="698500061" sldId="301"/>
        </pc:sldMkLst>
        <pc:spChg chg="mod">
          <ac:chgData name="SIMO MARTINEZ, JOSE RAMON" userId="77a7daa1-2eb2-437e-aea4-b7a63c57ed8b" providerId="ADAL" clId="{D6026FD4-3745-4A28-B66B-6FE05D5B1A76}" dt="2023-05-13T11:03:17.581" v="205" actId="113"/>
          <ac:spMkLst>
            <pc:docMk/>
            <pc:sldMk cId="698500061" sldId="301"/>
            <ac:spMk id="11" creationId="{00000000-0000-0000-0000-000000000000}"/>
          </ac:spMkLst>
        </pc:spChg>
        <pc:picChg chg="mod">
          <ac:chgData name="SIMO MARTINEZ, JOSE RAMON" userId="77a7daa1-2eb2-437e-aea4-b7a63c57ed8b" providerId="ADAL" clId="{D6026FD4-3745-4A28-B66B-6FE05D5B1A76}" dt="2023-05-13T11:02:02.855" v="28" actId="1076"/>
          <ac:picMkLst>
            <pc:docMk/>
            <pc:sldMk cId="698500061" sldId="301"/>
            <ac:picMk id="9" creationId="{0087793B-9F16-CCB4-8FE4-A815EC642D7B}"/>
          </ac:picMkLst>
        </pc:picChg>
      </pc:sldChg>
      <pc:sldChg chg="modSp mod">
        <pc:chgData name="SIMO MARTINEZ, JOSE RAMON" userId="77a7daa1-2eb2-437e-aea4-b7a63c57ed8b" providerId="ADAL" clId="{D6026FD4-3745-4A28-B66B-6FE05D5B1A76}" dt="2023-05-13T11:31:21.891" v="837" actId="113"/>
        <pc:sldMkLst>
          <pc:docMk/>
          <pc:sldMk cId="0" sldId="304"/>
        </pc:sldMkLst>
        <pc:spChg chg="mod">
          <ac:chgData name="SIMO MARTINEZ, JOSE RAMON" userId="77a7daa1-2eb2-437e-aea4-b7a63c57ed8b" providerId="ADAL" clId="{D6026FD4-3745-4A28-B66B-6FE05D5B1A76}" dt="2023-05-13T11:31:21.891" v="837" actId="113"/>
          <ac:spMkLst>
            <pc:docMk/>
            <pc:sldMk cId="0" sldId="304"/>
            <ac:spMk id="10" creationId="{00000000-0000-0000-0000-000000000000}"/>
          </ac:spMkLst>
        </pc:spChg>
        <pc:picChg chg="mod">
          <ac:chgData name="SIMO MARTINEZ, JOSE RAMON" userId="77a7daa1-2eb2-437e-aea4-b7a63c57ed8b" providerId="ADAL" clId="{D6026FD4-3745-4A28-B66B-6FE05D5B1A76}" dt="2023-05-13T11:31:15.140" v="835" actId="1076"/>
          <ac:picMkLst>
            <pc:docMk/>
            <pc:sldMk cId="0" sldId="304"/>
            <ac:picMk id="11" creationId="{00000000-0000-0000-0000-000000000000}"/>
          </ac:picMkLst>
        </pc:picChg>
      </pc:sldChg>
      <pc:sldChg chg="modSp mod ord">
        <pc:chgData name="SIMO MARTINEZ, JOSE RAMON" userId="77a7daa1-2eb2-437e-aea4-b7a63c57ed8b" providerId="ADAL" clId="{D6026FD4-3745-4A28-B66B-6FE05D5B1A76}" dt="2023-05-13T11:30:18.384" v="797" actId="20577"/>
        <pc:sldMkLst>
          <pc:docMk/>
          <pc:sldMk cId="2010889643" sldId="306"/>
        </pc:sldMkLst>
        <pc:spChg chg="mod">
          <ac:chgData name="SIMO MARTINEZ, JOSE RAMON" userId="77a7daa1-2eb2-437e-aea4-b7a63c57ed8b" providerId="ADAL" clId="{D6026FD4-3745-4A28-B66B-6FE05D5B1A76}" dt="2023-05-13T11:30:18.384" v="797" actId="20577"/>
          <ac:spMkLst>
            <pc:docMk/>
            <pc:sldMk cId="2010889643" sldId="306"/>
            <ac:spMk id="10" creationId="{00000000-0000-0000-0000-000000000000}"/>
          </ac:spMkLst>
        </pc:spChg>
      </pc:sldChg>
      <pc:sldChg chg="addSp modSp mod">
        <pc:chgData name="SIMO MARTINEZ, JOSE RAMON" userId="77a7daa1-2eb2-437e-aea4-b7a63c57ed8b" providerId="ADAL" clId="{D6026FD4-3745-4A28-B66B-6FE05D5B1A76}" dt="2023-05-13T18:35:16.225" v="4125" actId="20577"/>
        <pc:sldMkLst>
          <pc:docMk/>
          <pc:sldMk cId="4268624597" sldId="318"/>
        </pc:sldMkLst>
        <pc:spChg chg="mod">
          <ac:chgData name="SIMO MARTINEZ, JOSE RAMON" userId="77a7daa1-2eb2-437e-aea4-b7a63c57ed8b" providerId="ADAL" clId="{D6026FD4-3745-4A28-B66B-6FE05D5B1A76}" dt="2023-05-13T18:33:38.383" v="3948" actId="115"/>
          <ac:spMkLst>
            <pc:docMk/>
            <pc:sldMk cId="4268624597" sldId="318"/>
            <ac:spMk id="10" creationId="{00000000-0000-0000-0000-000000000000}"/>
          </ac:spMkLst>
        </pc:spChg>
        <pc:spChg chg="add mod">
          <ac:chgData name="SIMO MARTINEZ, JOSE RAMON" userId="77a7daa1-2eb2-437e-aea4-b7a63c57ed8b" providerId="ADAL" clId="{D6026FD4-3745-4A28-B66B-6FE05D5B1A76}" dt="2023-05-13T18:35:16.225" v="4125" actId="20577"/>
          <ac:spMkLst>
            <pc:docMk/>
            <pc:sldMk cId="4268624597" sldId="318"/>
            <ac:spMk id="18" creationId="{CA2469E5-65DB-7341-C011-B234C1E5FF9D}"/>
          </ac:spMkLst>
        </pc:spChg>
        <pc:picChg chg="mod">
          <ac:chgData name="SIMO MARTINEZ, JOSE RAMON" userId="77a7daa1-2eb2-437e-aea4-b7a63c57ed8b" providerId="ADAL" clId="{D6026FD4-3745-4A28-B66B-6FE05D5B1A76}" dt="2023-05-13T18:31:58.275" v="3936" actId="14100"/>
          <ac:picMkLst>
            <pc:docMk/>
            <pc:sldMk cId="4268624597" sldId="318"/>
            <ac:picMk id="9" creationId="{00000000-0000-0000-0000-000000000000}"/>
          </ac:picMkLst>
        </pc:picChg>
        <pc:cxnChg chg="add mod">
          <ac:chgData name="SIMO MARTINEZ, JOSE RAMON" userId="77a7daa1-2eb2-437e-aea4-b7a63c57ed8b" providerId="ADAL" clId="{D6026FD4-3745-4A28-B66B-6FE05D5B1A76}" dt="2023-05-13T18:32:46.070" v="3944" actId="14100"/>
          <ac:cxnSpMkLst>
            <pc:docMk/>
            <pc:sldMk cId="4268624597" sldId="318"/>
            <ac:cxnSpMk id="3" creationId="{2BAC14D9-0A9D-4B03-13AD-F4CA912FEB25}"/>
          </ac:cxnSpMkLst>
        </pc:cxnChg>
        <pc:cxnChg chg="add mod">
          <ac:chgData name="SIMO MARTINEZ, JOSE RAMON" userId="77a7daa1-2eb2-437e-aea4-b7a63c57ed8b" providerId="ADAL" clId="{D6026FD4-3745-4A28-B66B-6FE05D5B1A76}" dt="2023-05-13T18:33:55.788" v="3954" actId="14100"/>
          <ac:cxnSpMkLst>
            <pc:docMk/>
            <pc:sldMk cId="4268624597" sldId="318"/>
            <ac:cxnSpMk id="14" creationId="{6188873A-3085-E681-144C-9D114B9A0EFD}"/>
          </ac:cxnSpMkLst>
        </pc:cxnChg>
      </pc:sldChg>
      <pc:sldChg chg="del">
        <pc:chgData name="SIMO MARTINEZ, JOSE RAMON" userId="77a7daa1-2eb2-437e-aea4-b7a63c57ed8b" providerId="ADAL" clId="{D6026FD4-3745-4A28-B66B-6FE05D5B1A76}" dt="2023-05-13T11:39:21.858" v="1402" actId="2696"/>
        <pc:sldMkLst>
          <pc:docMk/>
          <pc:sldMk cId="574324882" sldId="325"/>
        </pc:sldMkLst>
      </pc:sldChg>
      <pc:sldChg chg="add del setBg">
        <pc:chgData name="SIMO MARTINEZ, JOSE RAMON" userId="77a7daa1-2eb2-437e-aea4-b7a63c57ed8b" providerId="ADAL" clId="{D6026FD4-3745-4A28-B66B-6FE05D5B1A76}" dt="2023-05-13T11:39:29.601" v="1404"/>
        <pc:sldMkLst>
          <pc:docMk/>
          <pc:sldMk cId="1836250352" sldId="325"/>
        </pc:sldMkLst>
      </pc:sldChg>
      <pc:sldChg chg="add">
        <pc:chgData name="SIMO MARTINEZ, JOSE RAMON" userId="77a7daa1-2eb2-437e-aea4-b7a63c57ed8b" providerId="ADAL" clId="{D6026FD4-3745-4A28-B66B-6FE05D5B1A76}" dt="2023-05-13T11:39:32.730" v="1405"/>
        <pc:sldMkLst>
          <pc:docMk/>
          <pc:sldMk cId="3159677607" sldId="325"/>
        </pc:sldMkLst>
      </pc:sldChg>
      <pc:sldChg chg="del">
        <pc:chgData name="SIMO MARTINEZ, JOSE RAMON" userId="77a7daa1-2eb2-437e-aea4-b7a63c57ed8b" providerId="ADAL" clId="{D6026FD4-3745-4A28-B66B-6FE05D5B1A76}" dt="2023-05-13T11:39:21.858" v="1402" actId="2696"/>
        <pc:sldMkLst>
          <pc:docMk/>
          <pc:sldMk cId="208587478" sldId="332"/>
        </pc:sldMkLst>
      </pc:sldChg>
      <pc:sldChg chg="add del">
        <pc:chgData name="SIMO MARTINEZ, JOSE RAMON" userId="77a7daa1-2eb2-437e-aea4-b7a63c57ed8b" providerId="ADAL" clId="{D6026FD4-3745-4A28-B66B-6FE05D5B1A76}" dt="2023-05-13T11:39:29.601" v="1404"/>
        <pc:sldMkLst>
          <pc:docMk/>
          <pc:sldMk cId="519949731" sldId="332"/>
        </pc:sldMkLst>
      </pc:sldChg>
      <pc:sldChg chg="add">
        <pc:chgData name="SIMO MARTINEZ, JOSE RAMON" userId="77a7daa1-2eb2-437e-aea4-b7a63c57ed8b" providerId="ADAL" clId="{D6026FD4-3745-4A28-B66B-6FE05D5B1A76}" dt="2023-05-13T11:39:32.730" v="1405"/>
        <pc:sldMkLst>
          <pc:docMk/>
          <pc:sldMk cId="3593538260" sldId="332"/>
        </pc:sldMkLst>
      </pc:sldChg>
      <pc:sldChg chg="modSp mod">
        <pc:chgData name="SIMO MARTINEZ, JOSE RAMON" userId="77a7daa1-2eb2-437e-aea4-b7a63c57ed8b" providerId="ADAL" clId="{D6026FD4-3745-4A28-B66B-6FE05D5B1A76}" dt="2023-05-13T16:38:48.882" v="1460" actId="20577"/>
        <pc:sldMkLst>
          <pc:docMk/>
          <pc:sldMk cId="0" sldId="340"/>
        </pc:sldMkLst>
        <pc:spChg chg="mod">
          <ac:chgData name="SIMO MARTINEZ, JOSE RAMON" userId="77a7daa1-2eb2-437e-aea4-b7a63c57ed8b" providerId="ADAL" clId="{D6026FD4-3745-4A28-B66B-6FE05D5B1A76}" dt="2023-05-13T16:38:48.882" v="1460" actId="20577"/>
          <ac:spMkLst>
            <pc:docMk/>
            <pc:sldMk cId="0" sldId="340"/>
            <ac:spMk id="10" creationId="{00000000-0000-0000-0000-000000000000}"/>
          </ac:spMkLst>
        </pc:spChg>
      </pc:sldChg>
      <pc:sldChg chg="modSp mod">
        <pc:chgData name="SIMO MARTINEZ, JOSE RAMON" userId="77a7daa1-2eb2-437e-aea4-b7a63c57ed8b" providerId="ADAL" clId="{D6026FD4-3745-4A28-B66B-6FE05D5B1A76}" dt="2023-05-13T11:07:30.940" v="457" actId="20577"/>
        <pc:sldMkLst>
          <pc:docMk/>
          <pc:sldMk cId="2878543575" sldId="352"/>
        </pc:sldMkLst>
        <pc:spChg chg="mod">
          <ac:chgData name="SIMO MARTINEZ, JOSE RAMON" userId="77a7daa1-2eb2-437e-aea4-b7a63c57ed8b" providerId="ADAL" clId="{D6026FD4-3745-4A28-B66B-6FE05D5B1A76}" dt="2023-05-13T11:07:30.940" v="457" actId="20577"/>
          <ac:spMkLst>
            <pc:docMk/>
            <pc:sldMk cId="2878543575" sldId="352"/>
            <ac:spMk id="4" creationId="{C96417B0-9FCB-6A05-36DC-331CBEF7D149}"/>
          </ac:spMkLst>
        </pc:spChg>
        <pc:spChg chg="mod">
          <ac:chgData name="SIMO MARTINEZ, JOSE RAMON" userId="77a7daa1-2eb2-437e-aea4-b7a63c57ed8b" providerId="ADAL" clId="{D6026FD4-3745-4A28-B66B-6FE05D5B1A76}" dt="2023-05-13T11:07:08.713" v="440" actId="114"/>
          <ac:spMkLst>
            <pc:docMk/>
            <pc:sldMk cId="2878543575" sldId="352"/>
            <ac:spMk id="10" creationId="{00000000-0000-0000-0000-000000000000}"/>
          </ac:spMkLst>
        </pc:spChg>
      </pc:sldChg>
      <pc:sldChg chg="modSp add mod">
        <pc:chgData name="SIMO MARTINEZ, JOSE RAMON" userId="77a7daa1-2eb2-437e-aea4-b7a63c57ed8b" providerId="ADAL" clId="{D6026FD4-3745-4A28-B66B-6FE05D5B1A76}" dt="2023-05-13T11:30:39.049" v="805" actId="20577"/>
        <pc:sldMkLst>
          <pc:docMk/>
          <pc:sldMk cId="154444621" sldId="354"/>
        </pc:sldMkLst>
        <pc:spChg chg="mod">
          <ac:chgData name="SIMO MARTINEZ, JOSE RAMON" userId="77a7daa1-2eb2-437e-aea4-b7a63c57ed8b" providerId="ADAL" clId="{D6026FD4-3745-4A28-B66B-6FE05D5B1A76}" dt="2023-05-13T11:30:39.049" v="805" actId="20577"/>
          <ac:spMkLst>
            <pc:docMk/>
            <pc:sldMk cId="154444621" sldId="354"/>
            <ac:spMk id="10" creationId="{00000000-0000-0000-0000-000000000000}"/>
          </ac:spMkLst>
        </pc:spChg>
      </pc:sldChg>
      <pc:sldChg chg="delSp modSp add del mod">
        <pc:chgData name="SIMO MARTINEZ, JOSE RAMON" userId="77a7daa1-2eb2-437e-aea4-b7a63c57ed8b" providerId="ADAL" clId="{D6026FD4-3745-4A28-B66B-6FE05D5B1A76}" dt="2023-05-13T11:39:21.858" v="1402" actId="2696"/>
        <pc:sldMkLst>
          <pc:docMk/>
          <pc:sldMk cId="1171105510" sldId="355"/>
        </pc:sldMkLst>
        <pc:spChg chg="mod">
          <ac:chgData name="SIMO MARTINEZ, JOSE RAMON" userId="77a7daa1-2eb2-437e-aea4-b7a63c57ed8b" providerId="ADAL" clId="{D6026FD4-3745-4A28-B66B-6FE05D5B1A76}" dt="2023-05-13T11:39:00.570" v="1401" actId="20577"/>
          <ac:spMkLst>
            <pc:docMk/>
            <pc:sldMk cId="1171105510" sldId="355"/>
            <ac:spMk id="9" creationId="{9A2497ED-5018-4996-AD73-D094B0B21F76}"/>
          </ac:spMkLst>
        </pc:spChg>
        <pc:picChg chg="del">
          <ac:chgData name="SIMO MARTINEZ, JOSE RAMON" userId="77a7daa1-2eb2-437e-aea4-b7a63c57ed8b" providerId="ADAL" clId="{D6026FD4-3745-4A28-B66B-6FE05D5B1A76}" dt="2023-05-13T11:31:53.905" v="839" actId="478"/>
          <ac:picMkLst>
            <pc:docMk/>
            <pc:sldMk cId="1171105510" sldId="355"/>
            <ac:picMk id="3" creationId="{842C02A5-41AC-45EC-942B-AB29E83ED935}"/>
          </ac:picMkLst>
        </pc:picChg>
      </pc:sldChg>
      <pc:sldChg chg="addSp modSp add mod ord">
        <pc:chgData name="SIMO MARTINEZ, JOSE RAMON" userId="77a7daa1-2eb2-437e-aea4-b7a63c57ed8b" providerId="ADAL" clId="{D6026FD4-3745-4A28-B66B-6FE05D5B1A76}" dt="2023-05-13T16:51:50.688" v="2748" actId="114"/>
        <pc:sldMkLst>
          <pc:docMk/>
          <pc:sldMk cId="1560338823" sldId="355"/>
        </pc:sldMkLst>
        <pc:spChg chg="mod">
          <ac:chgData name="SIMO MARTINEZ, JOSE RAMON" userId="77a7daa1-2eb2-437e-aea4-b7a63c57ed8b" providerId="ADAL" clId="{D6026FD4-3745-4A28-B66B-6FE05D5B1A76}" dt="2023-05-13T16:51:50.688" v="2748" actId="114"/>
          <ac:spMkLst>
            <pc:docMk/>
            <pc:sldMk cId="1560338823" sldId="355"/>
            <ac:spMk id="9" creationId="{9A2497ED-5018-4996-AD73-D094B0B21F76}"/>
          </ac:spMkLst>
        </pc:spChg>
        <pc:spChg chg="mod">
          <ac:chgData name="SIMO MARTINEZ, JOSE RAMON" userId="77a7daa1-2eb2-437e-aea4-b7a63c57ed8b" providerId="ADAL" clId="{D6026FD4-3745-4A28-B66B-6FE05D5B1A76}" dt="2023-05-13T16:43:36.892" v="1577" actId="20577"/>
          <ac:spMkLst>
            <pc:docMk/>
            <pc:sldMk cId="1560338823" sldId="355"/>
            <ac:spMk id="84" creationId="{00000000-0000-0000-0000-000000000000}"/>
          </ac:spMkLst>
        </pc:spChg>
        <pc:picChg chg="add mod">
          <ac:chgData name="SIMO MARTINEZ, JOSE RAMON" userId="77a7daa1-2eb2-437e-aea4-b7a63c57ed8b" providerId="ADAL" clId="{D6026FD4-3745-4A28-B66B-6FE05D5B1A76}" dt="2023-05-13T16:43:11.017" v="1531" actId="1076"/>
          <ac:picMkLst>
            <pc:docMk/>
            <pc:sldMk cId="1560338823" sldId="355"/>
            <ac:picMk id="3" creationId="{F911EE8B-2532-E0D3-9E38-DD9FF76133DA}"/>
          </ac:picMkLst>
        </pc:picChg>
      </pc:sldChg>
      <pc:sldChg chg="add del">
        <pc:chgData name="SIMO MARTINEZ, JOSE RAMON" userId="77a7daa1-2eb2-437e-aea4-b7a63c57ed8b" providerId="ADAL" clId="{D6026FD4-3745-4A28-B66B-6FE05D5B1A76}" dt="2023-05-13T11:39:29.601" v="1404"/>
        <pc:sldMkLst>
          <pc:docMk/>
          <pc:sldMk cId="1851321971" sldId="355"/>
        </pc:sldMkLst>
      </pc:sldChg>
      <pc:sldChg chg="addSp delSp modSp add mod">
        <pc:chgData name="SIMO MARTINEZ, JOSE RAMON" userId="77a7daa1-2eb2-437e-aea4-b7a63c57ed8b" providerId="ADAL" clId="{D6026FD4-3745-4A28-B66B-6FE05D5B1A76}" dt="2023-05-13T11:36:57.399" v="1139" actId="1076"/>
        <pc:sldMkLst>
          <pc:docMk/>
          <pc:sldMk cId="2155791591" sldId="356"/>
        </pc:sldMkLst>
        <pc:spChg chg="mod">
          <ac:chgData name="SIMO MARTINEZ, JOSE RAMON" userId="77a7daa1-2eb2-437e-aea4-b7a63c57ed8b" providerId="ADAL" clId="{D6026FD4-3745-4A28-B66B-6FE05D5B1A76}" dt="2023-05-13T11:33:50.764" v="1128" actId="20577"/>
          <ac:spMkLst>
            <pc:docMk/>
            <pc:sldMk cId="2155791591" sldId="356"/>
            <ac:spMk id="9" creationId="{00000000-0000-0000-0000-000000000000}"/>
          </ac:spMkLst>
        </pc:spChg>
        <pc:picChg chg="add del mod">
          <ac:chgData name="SIMO MARTINEZ, JOSE RAMON" userId="77a7daa1-2eb2-437e-aea4-b7a63c57ed8b" providerId="ADAL" clId="{D6026FD4-3745-4A28-B66B-6FE05D5B1A76}" dt="2023-05-13T11:36:44.854" v="1134" actId="478"/>
          <ac:picMkLst>
            <pc:docMk/>
            <pc:sldMk cId="2155791591" sldId="356"/>
            <ac:picMk id="3" creationId="{B9D8FD9B-47CB-04AF-4C60-8D06A6448F76}"/>
          </ac:picMkLst>
        </pc:picChg>
        <pc:picChg chg="add mod">
          <ac:chgData name="SIMO MARTINEZ, JOSE RAMON" userId="77a7daa1-2eb2-437e-aea4-b7a63c57ed8b" providerId="ADAL" clId="{D6026FD4-3745-4A28-B66B-6FE05D5B1A76}" dt="2023-05-13T11:36:57.399" v="1139" actId="1076"/>
          <ac:picMkLst>
            <pc:docMk/>
            <pc:sldMk cId="2155791591" sldId="356"/>
            <ac:picMk id="5" creationId="{36BCE495-E007-0CF8-9FEF-415C21921E1E}"/>
          </ac:picMkLst>
        </pc:picChg>
      </pc:sldChg>
      <pc:sldChg chg="modSp add mod ord">
        <pc:chgData name="SIMO MARTINEZ, JOSE RAMON" userId="77a7daa1-2eb2-437e-aea4-b7a63c57ed8b" providerId="ADAL" clId="{D6026FD4-3745-4A28-B66B-6FE05D5B1A76}" dt="2023-05-13T11:40:07.978" v="1450" actId="20577"/>
        <pc:sldMkLst>
          <pc:docMk/>
          <pc:sldMk cId="1590641994" sldId="357"/>
        </pc:sldMkLst>
        <pc:spChg chg="mod">
          <ac:chgData name="SIMO MARTINEZ, JOSE RAMON" userId="77a7daa1-2eb2-437e-aea4-b7a63c57ed8b" providerId="ADAL" clId="{D6026FD4-3745-4A28-B66B-6FE05D5B1A76}" dt="2023-05-13T11:40:07.978" v="1450" actId="20577"/>
          <ac:spMkLst>
            <pc:docMk/>
            <pc:sldMk cId="1590641994" sldId="357"/>
            <ac:spMk id="85" creationId="{00000000-0000-0000-0000-000000000000}"/>
          </ac:spMkLst>
        </pc:spChg>
      </pc:sldChg>
      <pc:sldChg chg="add del setBg">
        <pc:chgData name="SIMO MARTINEZ, JOSE RAMON" userId="77a7daa1-2eb2-437e-aea4-b7a63c57ed8b" providerId="ADAL" clId="{D6026FD4-3745-4A28-B66B-6FE05D5B1A76}" dt="2023-05-13T11:39:50.157" v="1407"/>
        <pc:sldMkLst>
          <pc:docMk/>
          <pc:sldMk cId="2535333796" sldId="357"/>
        </pc:sldMkLst>
      </pc:sldChg>
      <pc:sldChg chg="modSp add mod ord">
        <pc:chgData name="SIMO MARTINEZ, JOSE RAMON" userId="77a7daa1-2eb2-437e-aea4-b7a63c57ed8b" providerId="ADAL" clId="{D6026FD4-3745-4A28-B66B-6FE05D5B1A76}" dt="2023-05-13T16:40:53.449" v="1484"/>
        <pc:sldMkLst>
          <pc:docMk/>
          <pc:sldMk cId="1360663236" sldId="358"/>
        </pc:sldMkLst>
        <pc:spChg chg="mod">
          <ac:chgData name="SIMO MARTINEZ, JOSE RAMON" userId="77a7daa1-2eb2-437e-aea4-b7a63c57ed8b" providerId="ADAL" clId="{D6026FD4-3745-4A28-B66B-6FE05D5B1A76}" dt="2023-05-13T16:40:44.205" v="1482" actId="20577"/>
          <ac:spMkLst>
            <pc:docMk/>
            <pc:sldMk cId="1360663236" sldId="358"/>
            <ac:spMk id="9" creationId="{9A2497ED-5018-4996-AD73-D094B0B21F76}"/>
          </ac:spMkLst>
        </pc:spChg>
      </pc:sldChg>
      <pc:sldChg chg="delSp modSp add mod">
        <pc:chgData name="SIMO MARTINEZ, JOSE RAMON" userId="77a7daa1-2eb2-437e-aea4-b7a63c57ed8b" providerId="ADAL" clId="{D6026FD4-3745-4A28-B66B-6FE05D5B1A76}" dt="2023-05-13T17:01:21.293" v="3926" actId="20577"/>
        <pc:sldMkLst>
          <pc:docMk/>
          <pc:sldMk cId="1808852635" sldId="359"/>
        </pc:sldMkLst>
        <pc:spChg chg="mod">
          <ac:chgData name="SIMO MARTINEZ, JOSE RAMON" userId="77a7daa1-2eb2-437e-aea4-b7a63c57ed8b" providerId="ADAL" clId="{D6026FD4-3745-4A28-B66B-6FE05D5B1A76}" dt="2023-05-13T17:01:21.293" v="3926" actId="20577"/>
          <ac:spMkLst>
            <pc:docMk/>
            <pc:sldMk cId="1808852635" sldId="359"/>
            <ac:spMk id="9" creationId="{9A2497ED-5018-4996-AD73-D094B0B21F76}"/>
          </ac:spMkLst>
        </pc:spChg>
        <pc:picChg chg="del">
          <ac:chgData name="SIMO MARTINEZ, JOSE RAMON" userId="77a7daa1-2eb2-437e-aea4-b7a63c57ed8b" providerId="ADAL" clId="{D6026FD4-3745-4A28-B66B-6FE05D5B1A76}" dt="2023-05-13T16:54:38.736" v="3055" actId="478"/>
          <ac:picMkLst>
            <pc:docMk/>
            <pc:sldMk cId="1808852635" sldId="359"/>
            <ac:picMk id="3" creationId="{F911EE8B-2532-E0D3-9E38-DD9FF76133DA}"/>
          </ac:picMkLst>
        </pc:picChg>
      </pc:sldChg>
      <pc:sldChg chg="add">
        <pc:chgData name="SIMO MARTINEZ, JOSE RAMON" userId="77a7daa1-2eb2-437e-aea4-b7a63c57ed8b" providerId="ADAL" clId="{D6026FD4-3745-4A28-B66B-6FE05D5B1A76}" dt="2023-05-13T18:30:35.640" v="3927" actId="2890"/>
        <pc:sldMkLst>
          <pc:docMk/>
          <pc:sldMk cId="2615761776" sldId="3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64" name="PlaceHolder 2"/>
          <p:cNvSpPr>
            <a:spLocks noGrp="1"/>
          </p:cNvSpPr>
          <p:nvPr>
            <p:ph type="body"/>
          </p:nvPr>
        </p:nvSpPr>
        <p:spPr>
          <a:xfrm>
            <a:off x="304560" y="1447560"/>
            <a:ext cx="8458200" cy="2216880"/>
          </a:xfrm>
          <a:prstGeom prst="rect">
            <a:avLst/>
          </a:prstGeom>
        </p:spPr>
        <p:txBody>
          <a:bodyPr wrap="none" lIns="90000" tIns="46800" rIns="90000" bIns="46800"/>
          <a:lstStyle/>
          <a:p>
            <a:endParaRPr/>
          </a:p>
        </p:txBody>
      </p:sp>
      <p:sp>
        <p:nvSpPr>
          <p:cNvPr id="65" name="PlaceHolder 3"/>
          <p:cNvSpPr>
            <a:spLocks noGrp="1"/>
          </p:cNvSpPr>
          <p:nvPr>
            <p:ph type="body"/>
          </p:nvPr>
        </p:nvSpPr>
        <p:spPr>
          <a:xfrm>
            <a:off x="304560" y="3875400"/>
            <a:ext cx="8458200" cy="2216880"/>
          </a:xfrm>
          <a:prstGeom prst="rect">
            <a:avLst/>
          </a:prstGeom>
        </p:spPr>
        <p:txBody>
          <a:bodyPr wrap="none" lIns="90000" tIns="46800" rIns="90000" bIns="4680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67" name="PlaceHolder 2"/>
          <p:cNvSpPr>
            <a:spLocks noGrp="1"/>
          </p:cNvSpPr>
          <p:nvPr>
            <p:ph type="body"/>
          </p:nvPr>
        </p:nvSpPr>
        <p:spPr>
          <a:xfrm>
            <a:off x="304560" y="1447560"/>
            <a:ext cx="4127400" cy="2216880"/>
          </a:xfrm>
          <a:prstGeom prst="rect">
            <a:avLst/>
          </a:prstGeom>
        </p:spPr>
        <p:txBody>
          <a:bodyPr wrap="none" lIns="90000" tIns="46800" rIns="90000" bIns="46800"/>
          <a:lstStyle/>
          <a:p>
            <a:endParaRPr/>
          </a:p>
        </p:txBody>
      </p:sp>
      <p:sp>
        <p:nvSpPr>
          <p:cNvPr id="68" name="PlaceHolder 3"/>
          <p:cNvSpPr>
            <a:spLocks noGrp="1"/>
          </p:cNvSpPr>
          <p:nvPr>
            <p:ph type="body"/>
          </p:nvPr>
        </p:nvSpPr>
        <p:spPr>
          <a:xfrm>
            <a:off x="4638600" y="1447560"/>
            <a:ext cx="4127400" cy="2216880"/>
          </a:xfrm>
          <a:prstGeom prst="rect">
            <a:avLst/>
          </a:prstGeom>
        </p:spPr>
        <p:txBody>
          <a:bodyPr wrap="none" lIns="90000" tIns="46800" rIns="90000" bIns="46800"/>
          <a:lstStyle/>
          <a:p>
            <a:endParaRPr/>
          </a:p>
        </p:txBody>
      </p:sp>
      <p:sp>
        <p:nvSpPr>
          <p:cNvPr id="69" name="PlaceHolder 4"/>
          <p:cNvSpPr>
            <a:spLocks noGrp="1"/>
          </p:cNvSpPr>
          <p:nvPr>
            <p:ph type="body"/>
          </p:nvPr>
        </p:nvSpPr>
        <p:spPr>
          <a:xfrm>
            <a:off x="4638600" y="3875400"/>
            <a:ext cx="4127400" cy="2216880"/>
          </a:xfrm>
          <a:prstGeom prst="rect">
            <a:avLst/>
          </a:prstGeom>
        </p:spPr>
        <p:txBody>
          <a:bodyPr wrap="none" lIns="90000" tIns="46800" rIns="90000" bIns="46800"/>
          <a:lstStyle/>
          <a:p>
            <a:endParaRPr/>
          </a:p>
        </p:txBody>
      </p:sp>
      <p:sp>
        <p:nvSpPr>
          <p:cNvPr id="70" name="PlaceHolder 5"/>
          <p:cNvSpPr>
            <a:spLocks noGrp="1"/>
          </p:cNvSpPr>
          <p:nvPr>
            <p:ph type="body"/>
          </p:nvPr>
        </p:nvSpPr>
        <p:spPr>
          <a:xfrm>
            <a:off x="304560" y="3875400"/>
            <a:ext cx="4127400" cy="2216880"/>
          </a:xfrm>
          <a:prstGeom prst="rect">
            <a:avLst/>
          </a:prstGeom>
        </p:spPr>
        <p:txBody>
          <a:bodyPr wrap="none" lIns="90000" tIns="46800" rIns="90000" bIns="4680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72" name="PlaceHolder 2"/>
          <p:cNvSpPr>
            <a:spLocks noGrp="1"/>
          </p:cNvSpPr>
          <p:nvPr>
            <p:ph type="body"/>
          </p:nvPr>
        </p:nvSpPr>
        <p:spPr>
          <a:xfrm>
            <a:off x="304560" y="1447560"/>
            <a:ext cx="8458200" cy="4647960"/>
          </a:xfrm>
          <a:prstGeom prst="rect">
            <a:avLst/>
          </a:prstGeom>
        </p:spPr>
        <p:txBody>
          <a:bodyPr wrap="none" lIns="90000" tIns="46800" rIns="90000" bIns="46800"/>
          <a:lstStyle/>
          <a:p>
            <a:endParaRPr/>
          </a:p>
        </p:txBody>
      </p:sp>
      <p:sp>
        <p:nvSpPr>
          <p:cNvPr id="73" name="PlaceHolder 3"/>
          <p:cNvSpPr>
            <a:spLocks noGrp="1"/>
          </p:cNvSpPr>
          <p:nvPr>
            <p:ph type="body"/>
          </p:nvPr>
        </p:nvSpPr>
        <p:spPr>
          <a:xfrm>
            <a:off x="304560" y="1447560"/>
            <a:ext cx="8458200" cy="4647960"/>
          </a:xfrm>
          <a:prstGeom prst="rect">
            <a:avLst/>
          </a:prstGeom>
        </p:spPr>
        <p:txBody>
          <a:bodyPr wrap="none" lIns="90000" tIns="46800" rIns="90000" bIns="46800"/>
          <a:lstStyle/>
          <a:p>
            <a:endParaRPr/>
          </a:p>
        </p:txBody>
      </p:sp>
      <p:pic>
        <p:nvPicPr>
          <p:cNvPr id="74" name="73 Imagen"/>
          <p:cNvPicPr/>
          <p:nvPr/>
        </p:nvPicPr>
        <p:blipFill>
          <a:blip r:embed="rId2"/>
          <a:stretch>
            <a:fillRect/>
          </a:stretch>
        </p:blipFill>
        <p:spPr>
          <a:xfrm>
            <a:off x="1620720" y="1447200"/>
            <a:ext cx="5825160" cy="4647960"/>
          </a:xfrm>
          <a:prstGeom prst="rect">
            <a:avLst/>
          </a:prstGeom>
          <a:ln>
            <a:noFill/>
          </a:ln>
        </p:spPr>
      </p:pic>
      <p:pic>
        <p:nvPicPr>
          <p:cNvPr id="75" name="74 Imagen"/>
          <p:cNvPicPr/>
          <p:nvPr/>
        </p:nvPicPr>
        <p:blipFill>
          <a:blip r:embed="rId2"/>
          <a:stretch>
            <a:fillRect/>
          </a:stretch>
        </p:blipFill>
        <p:spPr>
          <a:xfrm>
            <a:off x="1620720" y="1447200"/>
            <a:ext cx="5825160" cy="46479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43" name="PlaceHolder 2"/>
          <p:cNvSpPr>
            <a:spLocks noGrp="1"/>
          </p:cNvSpPr>
          <p:nvPr>
            <p:ph type="subTitle"/>
          </p:nvPr>
        </p:nvSpPr>
        <p:spPr>
          <a:xfrm>
            <a:off x="304560" y="1447560"/>
            <a:ext cx="8458200" cy="464832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45" name="PlaceHolder 2"/>
          <p:cNvSpPr>
            <a:spLocks noGrp="1"/>
          </p:cNvSpPr>
          <p:nvPr>
            <p:ph type="body"/>
          </p:nvPr>
        </p:nvSpPr>
        <p:spPr>
          <a:xfrm>
            <a:off x="304560" y="1447560"/>
            <a:ext cx="8458200" cy="4647960"/>
          </a:xfrm>
          <a:prstGeom prst="rect">
            <a:avLst/>
          </a:prstGeom>
        </p:spPr>
        <p:txBody>
          <a:bodyPr wrap="none" lIns="90000" tIns="46800" rIns="90000" bIns="4680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47" name="PlaceHolder 2"/>
          <p:cNvSpPr>
            <a:spLocks noGrp="1"/>
          </p:cNvSpPr>
          <p:nvPr>
            <p:ph type="body"/>
          </p:nvPr>
        </p:nvSpPr>
        <p:spPr>
          <a:xfrm>
            <a:off x="304560" y="1447560"/>
            <a:ext cx="4127400" cy="4647960"/>
          </a:xfrm>
          <a:prstGeom prst="rect">
            <a:avLst/>
          </a:prstGeom>
        </p:spPr>
        <p:txBody>
          <a:bodyPr wrap="none" lIns="90000" tIns="46800" rIns="90000" bIns="46800"/>
          <a:lstStyle/>
          <a:p>
            <a:endParaRPr/>
          </a:p>
        </p:txBody>
      </p:sp>
      <p:sp>
        <p:nvSpPr>
          <p:cNvPr id="48" name="PlaceHolder 3"/>
          <p:cNvSpPr>
            <a:spLocks noGrp="1"/>
          </p:cNvSpPr>
          <p:nvPr>
            <p:ph type="body"/>
          </p:nvPr>
        </p:nvSpPr>
        <p:spPr>
          <a:xfrm>
            <a:off x="4638600" y="1447560"/>
            <a:ext cx="4127400" cy="4647960"/>
          </a:xfrm>
          <a:prstGeom prst="rect">
            <a:avLst/>
          </a:prstGeom>
        </p:spPr>
        <p:txBody>
          <a:bodyPr wrap="none" lIns="90000" tIns="46800" rIns="90000" bIns="4680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228240" y="228240"/>
            <a:ext cx="8534520" cy="31806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52" name="PlaceHolder 2"/>
          <p:cNvSpPr>
            <a:spLocks noGrp="1"/>
          </p:cNvSpPr>
          <p:nvPr>
            <p:ph type="body"/>
          </p:nvPr>
        </p:nvSpPr>
        <p:spPr>
          <a:xfrm>
            <a:off x="304560" y="1447560"/>
            <a:ext cx="4127400" cy="2216880"/>
          </a:xfrm>
          <a:prstGeom prst="rect">
            <a:avLst/>
          </a:prstGeom>
        </p:spPr>
        <p:txBody>
          <a:bodyPr wrap="none" lIns="90000" tIns="46800" rIns="90000" bIns="46800"/>
          <a:lstStyle/>
          <a:p>
            <a:endParaRPr/>
          </a:p>
        </p:txBody>
      </p:sp>
      <p:sp>
        <p:nvSpPr>
          <p:cNvPr id="53" name="PlaceHolder 3"/>
          <p:cNvSpPr>
            <a:spLocks noGrp="1"/>
          </p:cNvSpPr>
          <p:nvPr>
            <p:ph type="body"/>
          </p:nvPr>
        </p:nvSpPr>
        <p:spPr>
          <a:xfrm>
            <a:off x="304560" y="3875400"/>
            <a:ext cx="4127400" cy="2216880"/>
          </a:xfrm>
          <a:prstGeom prst="rect">
            <a:avLst/>
          </a:prstGeom>
        </p:spPr>
        <p:txBody>
          <a:bodyPr wrap="none" lIns="90000" tIns="46800" rIns="90000" bIns="46800"/>
          <a:lstStyle/>
          <a:p>
            <a:endParaRPr/>
          </a:p>
        </p:txBody>
      </p:sp>
      <p:sp>
        <p:nvSpPr>
          <p:cNvPr id="54" name="PlaceHolder 4"/>
          <p:cNvSpPr>
            <a:spLocks noGrp="1"/>
          </p:cNvSpPr>
          <p:nvPr>
            <p:ph type="body"/>
          </p:nvPr>
        </p:nvSpPr>
        <p:spPr>
          <a:xfrm>
            <a:off x="4638600" y="1447560"/>
            <a:ext cx="4127400" cy="4647960"/>
          </a:xfrm>
          <a:prstGeom prst="rect">
            <a:avLst/>
          </a:prstGeom>
        </p:spPr>
        <p:txBody>
          <a:bodyPr wrap="none" lIns="90000" tIns="46800" rIns="90000" bIns="4680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56" name="PlaceHolder 2"/>
          <p:cNvSpPr>
            <a:spLocks noGrp="1"/>
          </p:cNvSpPr>
          <p:nvPr>
            <p:ph type="body"/>
          </p:nvPr>
        </p:nvSpPr>
        <p:spPr>
          <a:xfrm>
            <a:off x="304560" y="1447560"/>
            <a:ext cx="4127400" cy="4647960"/>
          </a:xfrm>
          <a:prstGeom prst="rect">
            <a:avLst/>
          </a:prstGeom>
        </p:spPr>
        <p:txBody>
          <a:bodyPr wrap="none" lIns="90000" tIns="46800" rIns="90000" bIns="46800"/>
          <a:lstStyle/>
          <a:p>
            <a:endParaRPr/>
          </a:p>
        </p:txBody>
      </p:sp>
      <p:sp>
        <p:nvSpPr>
          <p:cNvPr id="57" name="PlaceHolder 3"/>
          <p:cNvSpPr>
            <a:spLocks noGrp="1"/>
          </p:cNvSpPr>
          <p:nvPr>
            <p:ph type="body"/>
          </p:nvPr>
        </p:nvSpPr>
        <p:spPr>
          <a:xfrm>
            <a:off x="4638600" y="1447560"/>
            <a:ext cx="4127400" cy="2216880"/>
          </a:xfrm>
          <a:prstGeom prst="rect">
            <a:avLst/>
          </a:prstGeom>
        </p:spPr>
        <p:txBody>
          <a:bodyPr wrap="none" lIns="90000" tIns="46800" rIns="90000" bIns="46800"/>
          <a:lstStyle/>
          <a:p>
            <a:endParaRPr/>
          </a:p>
        </p:txBody>
      </p:sp>
      <p:sp>
        <p:nvSpPr>
          <p:cNvPr id="58" name="PlaceHolder 4"/>
          <p:cNvSpPr>
            <a:spLocks noGrp="1"/>
          </p:cNvSpPr>
          <p:nvPr>
            <p:ph type="body"/>
          </p:nvPr>
        </p:nvSpPr>
        <p:spPr>
          <a:xfrm>
            <a:off x="4638600" y="3875400"/>
            <a:ext cx="4127400" cy="2216880"/>
          </a:xfrm>
          <a:prstGeom prst="rect">
            <a:avLst/>
          </a:prstGeom>
        </p:spPr>
        <p:txBody>
          <a:bodyPr wrap="none" lIns="90000" tIns="46800" rIns="90000" bIns="4680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28240" y="181440"/>
            <a:ext cx="8534520" cy="779760"/>
          </a:xfrm>
          <a:prstGeom prst="rect">
            <a:avLst/>
          </a:prstGeom>
        </p:spPr>
        <p:txBody>
          <a:bodyPr wrap="none" lIns="90000" tIns="46800" rIns="90000" bIns="46800" anchor="ctr"/>
          <a:lstStyle/>
          <a:p>
            <a:pPr algn="just"/>
            <a:endParaRPr/>
          </a:p>
        </p:txBody>
      </p:sp>
      <p:sp>
        <p:nvSpPr>
          <p:cNvPr id="60" name="PlaceHolder 2"/>
          <p:cNvSpPr>
            <a:spLocks noGrp="1"/>
          </p:cNvSpPr>
          <p:nvPr>
            <p:ph type="body"/>
          </p:nvPr>
        </p:nvSpPr>
        <p:spPr>
          <a:xfrm>
            <a:off x="304560" y="1447560"/>
            <a:ext cx="4127400" cy="2216880"/>
          </a:xfrm>
          <a:prstGeom prst="rect">
            <a:avLst/>
          </a:prstGeom>
        </p:spPr>
        <p:txBody>
          <a:bodyPr wrap="none" lIns="90000" tIns="46800" rIns="90000" bIns="46800"/>
          <a:lstStyle/>
          <a:p>
            <a:endParaRPr/>
          </a:p>
        </p:txBody>
      </p:sp>
      <p:sp>
        <p:nvSpPr>
          <p:cNvPr id="61" name="PlaceHolder 3"/>
          <p:cNvSpPr>
            <a:spLocks noGrp="1"/>
          </p:cNvSpPr>
          <p:nvPr>
            <p:ph type="body"/>
          </p:nvPr>
        </p:nvSpPr>
        <p:spPr>
          <a:xfrm>
            <a:off x="4638600" y="1447560"/>
            <a:ext cx="4127400" cy="2216880"/>
          </a:xfrm>
          <a:prstGeom prst="rect">
            <a:avLst/>
          </a:prstGeom>
        </p:spPr>
        <p:txBody>
          <a:bodyPr wrap="none" lIns="90000" tIns="46800" rIns="90000" bIns="46800"/>
          <a:lstStyle/>
          <a:p>
            <a:endParaRPr/>
          </a:p>
        </p:txBody>
      </p:sp>
      <p:sp>
        <p:nvSpPr>
          <p:cNvPr id="62" name="PlaceHolder 4"/>
          <p:cNvSpPr>
            <a:spLocks noGrp="1"/>
          </p:cNvSpPr>
          <p:nvPr>
            <p:ph type="body"/>
          </p:nvPr>
        </p:nvSpPr>
        <p:spPr>
          <a:xfrm>
            <a:off x="304560" y="3875400"/>
            <a:ext cx="8458200" cy="2216880"/>
          </a:xfrm>
          <a:prstGeom prst="rect">
            <a:avLst/>
          </a:prstGeom>
        </p:spPr>
        <p:txBody>
          <a:bodyPr wrap="none" lIns="90000" tIns="46800" rIns="90000" bIns="4680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04920" y="457200"/>
            <a:ext cx="8686080" cy="837720"/>
          </a:xfrm>
          <a:prstGeom prst="rect">
            <a:avLst/>
          </a:prstGeom>
        </p:spPr>
        <p:txBody>
          <a:bodyPr lIns="0" tIns="0" rIns="0" bIns="0" anchor="ctr"/>
          <a:lstStyle/>
          <a:p>
            <a:endParaRPr/>
          </a:p>
        </p:txBody>
      </p:sp>
      <p:sp>
        <p:nvSpPr>
          <p:cNvPr id="41"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s-ES"/>
              <a:t>Pulse para editar el formato de esquema del texto</a:t>
            </a:r>
            <a:endParaRPr/>
          </a:p>
          <a:p>
            <a:pPr lvl="1">
              <a:buSzPct val="25000"/>
              <a:buFont typeface="StarSymbol"/>
              <a:buChar char=""/>
            </a:pPr>
            <a:r>
              <a:rPr lang="es-ES"/>
              <a:t>Segundo nivel del esquema</a:t>
            </a:r>
            <a:endParaRPr/>
          </a:p>
          <a:p>
            <a:pPr lvl="2">
              <a:buSzPct val="25000"/>
              <a:buFont typeface="StarSymbol"/>
              <a:buChar char=""/>
            </a:pPr>
            <a:r>
              <a:rPr lang="es-ES"/>
              <a:t>Tercer nivel del esquema</a:t>
            </a:r>
            <a:endParaRPr/>
          </a:p>
          <a:p>
            <a:pPr lvl="3">
              <a:buSzPct val="25000"/>
              <a:buFont typeface="StarSymbol"/>
              <a:buChar char=""/>
            </a:pPr>
            <a:r>
              <a:rPr lang="es-ES"/>
              <a:t>Cuarto nivel del esquema</a:t>
            </a:r>
            <a:endParaRPr/>
          </a:p>
          <a:p>
            <a:pPr lvl="4">
              <a:buSzPct val="25000"/>
              <a:buFont typeface="StarSymbol"/>
              <a:buChar char=""/>
            </a:pPr>
            <a:r>
              <a:rPr lang="es-ES"/>
              <a:t>Quinto nivel del esquema</a:t>
            </a:r>
            <a:endParaRPr/>
          </a:p>
          <a:p>
            <a:pPr lvl="5">
              <a:buSzPct val="25000"/>
              <a:buFont typeface="StarSymbol"/>
              <a:buChar char=""/>
            </a:pPr>
            <a:r>
              <a:rPr lang="es-ES"/>
              <a:t>Sexto nivel del esquema</a:t>
            </a:r>
            <a:endParaRPr/>
          </a:p>
          <a:p>
            <a:pPr lvl="6">
              <a:buSzPct val="25000"/>
              <a:buFont typeface="StarSymbol"/>
              <a:buChar char=""/>
            </a:pPr>
            <a:r>
              <a:rPr lang="es-ES"/>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luonhq.com/products/scene-builder/"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luonhq.com/products/javafx/"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2"/>
          <p:cNvSpPr/>
          <p:nvPr/>
        </p:nvSpPr>
        <p:spPr>
          <a:xfrm>
            <a:off x="142844" y="2143116"/>
            <a:ext cx="8858312" cy="1941330"/>
          </a:xfrm>
          <a:prstGeom prst="rect">
            <a:avLst/>
          </a:prstGeom>
          <a:noFill/>
          <a:ln w="9360">
            <a:noFill/>
          </a:ln>
        </p:spPr>
        <p:txBody>
          <a:bodyPr lIns="90000" tIns="45000" rIns="90000" bIns="45000" anchor="t"/>
          <a:lstStyle/>
          <a:p>
            <a:pPr algn="ctr">
              <a:lnSpc>
                <a:spcPct val="100000"/>
              </a:lnSpc>
            </a:pPr>
            <a:r>
              <a:rPr lang="es-ES" sz="5400" b="1">
                <a:solidFill>
                  <a:srgbClr val="BD3231"/>
                </a:solidFill>
                <a:latin typeface="Calibri" pitchFamily="34" charset="0"/>
                <a:cs typeface="Calibri" pitchFamily="34" charset="0"/>
              </a:rPr>
              <a:t>Programación </a:t>
            </a:r>
          </a:p>
          <a:p>
            <a:pPr algn="ctr">
              <a:lnSpc>
                <a:spcPct val="100000"/>
              </a:lnSpc>
            </a:pPr>
            <a:endParaRPr lang="es-ES" sz="3000" b="1">
              <a:solidFill>
                <a:srgbClr val="BD3231"/>
              </a:solidFill>
              <a:latin typeface="Calibri" pitchFamily="34" charset="0"/>
              <a:cs typeface="Calibri" pitchFamily="34" charset="0"/>
            </a:endParaRPr>
          </a:p>
          <a:p>
            <a:pPr algn="ctr">
              <a:lnSpc>
                <a:spcPct val="100000"/>
              </a:lnSpc>
            </a:pPr>
            <a:r>
              <a:rPr lang="es-ES" sz="3200" b="1">
                <a:solidFill>
                  <a:srgbClr val="BD3231"/>
                </a:solidFill>
                <a:latin typeface="Calibri"/>
              </a:rPr>
              <a:t>UD 12:</a:t>
            </a:r>
            <a:r>
              <a:rPr lang="es-ES" sz="3200">
                <a:solidFill>
                  <a:srgbClr val="BD3231"/>
                </a:solidFill>
                <a:latin typeface="Calibri"/>
              </a:rPr>
              <a:t> Interfaz Gráfica de Usuario</a:t>
            </a:r>
            <a:endParaRPr lang="es-ES" sz="3200">
              <a:solidFill>
                <a:srgbClr val="BD3231"/>
              </a:solidFill>
            </a:endParaRPr>
          </a:p>
          <a:p>
            <a:pPr algn="ctr">
              <a:lnSpc>
                <a:spcPct val="100000"/>
              </a:lnSpc>
            </a:pPr>
            <a:endParaRPr lang="es-ES" sz="3200">
              <a:solidFill>
                <a:srgbClr val="BD3231"/>
              </a:solidFill>
              <a:latin typeface="Calibri"/>
            </a:endParaRPr>
          </a:p>
          <a:p>
            <a:pPr algn="ctr"/>
            <a:r>
              <a:rPr lang="es-ES" sz="3200" b="1" spc="200">
                <a:solidFill>
                  <a:srgbClr val="BD3231"/>
                </a:solidFill>
                <a:latin typeface="Calibri"/>
              </a:rPr>
              <a:t>- </a:t>
            </a:r>
            <a:r>
              <a:rPr lang="es-ES" sz="3200" b="1" spc="200" err="1">
                <a:solidFill>
                  <a:srgbClr val="BD3231"/>
                </a:solidFill>
                <a:latin typeface="Calibri"/>
              </a:rPr>
              <a:t>JavaFX</a:t>
            </a:r>
            <a:r>
              <a:rPr lang="es-ES" sz="3200" b="1" spc="200">
                <a:solidFill>
                  <a:srgbClr val="BD3231"/>
                </a:solidFill>
                <a:latin typeface="Calibri"/>
              </a:rPr>
              <a:t> -</a:t>
            </a:r>
            <a:endParaRPr b="1" spc="200">
              <a:solidFill>
                <a:srgbClr val="BD3231"/>
              </a:solidFill>
            </a:endParaRPr>
          </a:p>
        </p:txBody>
      </p:sp>
      <p:sp>
        <p:nvSpPr>
          <p:cNvPr id="78" name="CustomShape 3"/>
          <p:cNvSpPr/>
          <p:nvPr/>
        </p:nvSpPr>
        <p:spPr>
          <a:xfrm>
            <a:off x="5076056" y="6072205"/>
            <a:ext cx="3728770" cy="309113"/>
          </a:xfrm>
          <a:prstGeom prst="rect">
            <a:avLst/>
          </a:prstGeom>
          <a:noFill/>
          <a:ln w="9360">
            <a:noFill/>
          </a:ln>
        </p:spPr>
        <p:txBody>
          <a:bodyPr lIns="90000" tIns="46800" rIns="90000" bIns="46800"/>
          <a:lstStyle/>
          <a:p>
            <a:pPr>
              <a:lnSpc>
                <a:spcPct val="100000"/>
              </a:lnSpc>
            </a:pPr>
            <a:r>
              <a:rPr lang="es-ES" sz="1600" b="1" err="1">
                <a:solidFill>
                  <a:srgbClr val="005A8D"/>
                </a:solidFill>
                <a:latin typeface="Calibri"/>
              </a:rPr>
              <a:t>Jose</a:t>
            </a:r>
            <a:r>
              <a:rPr lang="es-ES" sz="1600" b="1">
                <a:solidFill>
                  <a:srgbClr val="005A8D"/>
                </a:solidFill>
                <a:latin typeface="Calibri"/>
              </a:rPr>
              <a:t> Chamorro Molina</a:t>
            </a:r>
          </a:p>
          <a:p>
            <a:pPr>
              <a:lnSpc>
                <a:spcPct val="100000"/>
              </a:lnSpc>
            </a:pPr>
            <a:r>
              <a:rPr lang="es-ES" sz="1600" b="1">
                <a:solidFill>
                  <a:srgbClr val="005A8D"/>
                </a:solidFill>
                <a:latin typeface="Calibri"/>
              </a:rPr>
              <a:t>Revisado por: J. Ramón Simó</a:t>
            </a:r>
          </a:p>
        </p:txBody>
      </p:sp>
      <p:sp>
        <p:nvSpPr>
          <p:cNvPr id="79" name="CustomShape 4"/>
          <p:cNvSpPr/>
          <p:nvPr/>
        </p:nvSpPr>
        <p:spPr>
          <a:xfrm>
            <a:off x="288000" y="5904000"/>
            <a:ext cx="4032000" cy="648000"/>
          </a:xfrm>
          <a:prstGeom prst="rect">
            <a:avLst/>
          </a:prstGeom>
          <a:noFill/>
          <a:ln w="9360">
            <a:noFill/>
          </a:ln>
        </p:spPr>
        <p:txBody>
          <a:bodyPr lIns="90000" tIns="45000" rIns="90000" bIns="45000"/>
          <a:lstStyle/>
          <a:p>
            <a:pPr algn="ctr">
              <a:lnSpc>
                <a:spcPct val="100000"/>
              </a:lnSpc>
            </a:pPr>
            <a:r>
              <a:rPr lang="es-ES">
                <a:solidFill>
                  <a:srgbClr val="BD3231"/>
                </a:solidFill>
                <a:latin typeface="Calibri"/>
              </a:rPr>
              <a:t>Ciclo Formativo de Grado Superior</a:t>
            </a:r>
          </a:p>
          <a:p>
            <a:pPr algn="ctr">
              <a:lnSpc>
                <a:spcPct val="100000"/>
              </a:lnSpc>
            </a:pPr>
            <a:r>
              <a:rPr lang="es-ES">
                <a:solidFill>
                  <a:srgbClr val="BD3231"/>
                </a:solidFill>
                <a:latin typeface="Calibri"/>
              </a:rPr>
              <a:t>Desarrollo de Aplicaciones Web</a:t>
            </a:r>
            <a:endParaRPr>
              <a:solidFill>
                <a:srgbClr val="BD3231"/>
              </a:solidFill>
            </a:endParaRPr>
          </a:p>
        </p:txBody>
      </p:sp>
      <p:pic>
        <p:nvPicPr>
          <p:cNvPr id="8" name="7 Imagen" descr="C_CON.jpg"/>
          <p:cNvPicPr>
            <a:picLocks noChangeAspect="1"/>
          </p:cNvPicPr>
          <p:nvPr/>
        </p:nvPicPr>
        <p:blipFill>
          <a:blip r:embed="rId2" cstate="print"/>
          <a:stretch>
            <a:fillRect/>
          </a:stretch>
        </p:blipFill>
        <p:spPr>
          <a:xfrm>
            <a:off x="6143636" y="0"/>
            <a:ext cx="1718560" cy="1214422"/>
          </a:xfrm>
          <a:prstGeom prst="rect">
            <a:avLst/>
          </a:prstGeom>
        </p:spPr>
      </p:pic>
      <p:pic>
        <p:nvPicPr>
          <p:cNvPr id="9" name="8 Imagen" descr="Fondo Social Europeo.jpg"/>
          <p:cNvPicPr>
            <a:picLocks noChangeAspect="1"/>
          </p:cNvPicPr>
          <p:nvPr/>
        </p:nvPicPr>
        <p:blipFill>
          <a:blip r:embed="rId3" cstate="print"/>
          <a:stretch>
            <a:fillRect/>
          </a:stretch>
        </p:blipFill>
        <p:spPr>
          <a:xfrm>
            <a:off x="7929586" y="214290"/>
            <a:ext cx="1071162" cy="857232"/>
          </a:xfrm>
          <a:prstGeom prst="rect">
            <a:avLst/>
          </a:prstGeom>
        </p:spPr>
      </p:pic>
      <p:sp>
        <p:nvSpPr>
          <p:cNvPr id="10" name="Line 3"/>
          <p:cNvSpPr/>
          <p:nvPr/>
        </p:nvSpPr>
        <p:spPr>
          <a:xfrm>
            <a:off x="142844" y="1214422"/>
            <a:ext cx="8856000" cy="0"/>
          </a:xfrm>
          <a:prstGeom prst="line">
            <a:avLst/>
          </a:prstGeom>
          <a:ln>
            <a:solidFill>
              <a:srgbClr val="BD3231"/>
            </a:solidFill>
          </a:ln>
        </p:spPr>
      </p:sp>
      <p:sp>
        <p:nvSpPr>
          <p:cNvPr id="11" name="Line 3"/>
          <p:cNvSpPr/>
          <p:nvPr/>
        </p:nvSpPr>
        <p:spPr>
          <a:xfrm>
            <a:off x="142844" y="5786454"/>
            <a:ext cx="8856000" cy="0"/>
          </a:xfrm>
          <a:prstGeom prst="line">
            <a:avLst/>
          </a:prstGeom>
          <a:ln>
            <a:solidFill>
              <a:srgbClr val="BD3231"/>
            </a:solidFill>
          </a:ln>
        </p:spPr>
      </p:sp>
      <p:pic>
        <p:nvPicPr>
          <p:cNvPr id="12" name="11 Imagen" descr="logo ies complet.png"/>
          <p:cNvPicPr>
            <a:picLocks noChangeAspect="1"/>
          </p:cNvPicPr>
          <p:nvPr/>
        </p:nvPicPr>
        <p:blipFill>
          <a:blip r:embed="rId4"/>
          <a:stretch>
            <a:fillRect/>
          </a:stretch>
        </p:blipFill>
        <p:spPr>
          <a:xfrm>
            <a:off x="214282" y="214290"/>
            <a:ext cx="4667902" cy="76210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Crear Proyecto</a:t>
            </a:r>
            <a:endParaRPr>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pic>
        <p:nvPicPr>
          <p:cNvPr id="6" name="Imagen 5">
            <a:extLst>
              <a:ext uri="{FF2B5EF4-FFF2-40B4-BE49-F238E27FC236}">
                <a16:creationId xmlns:a16="http://schemas.microsoft.com/office/drawing/2014/main" id="{9AEC8622-30B4-4361-B872-9AA571079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275" y="781313"/>
            <a:ext cx="5427764" cy="5688000"/>
          </a:xfrm>
          <a:prstGeom prst="rect">
            <a:avLst/>
          </a:prstGeom>
        </p:spPr>
      </p:pic>
      <p:sp>
        <p:nvSpPr>
          <p:cNvPr id="2" name="CuadroTexto 1">
            <a:extLst>
              <a:ext uri="{FF2B5EF4-FFF2-40B4-BE49-F238E27FC236}">
                <a16:creationId xmlns:a16="http://schemas.microsoft.com/office/drawing/2014/main" id="{7EBD0807-E0AF-2DC7-5B03-F3B70FD6D7DA}"/>
              </a:ext>
            </a:extLst>
          </p:cNvPr>
          <p:cNvSpPr txBox="1"/>
          <p:nvPr/>
        </p:nvSpPr>
        <p:spPr>
          <a:xfrm>
            <a:off x="323528" y="1196752"/>
            <a:ext cx="2952328" cy="1477328"/>
          </a:xfrm>
          <a:prstGeom prst="rect">
            <a:avLst/>
          </a:prstGeom>
          <a:noFill/>
        </p:spPr>
        <p:txBody>
          <a:bodyPr wrap="square" rtlCol="0">
            <a:spAutoFit/>
          </a:bodyPr>
          <a:lstStyle/>
          <a:p>
            <a:r>
              <a:rPr lang="es-ES" b="1"/>
              <a:t>Crear proyecto tipo </a:t>
            </a:r>
            <a:r>
              <a:rPr lang="es-ES" b="1" err="1"/>
              <a:t>JavaFX</a:t>
            </a:r>
            <a:r>
              <a:rPr lang="es-ES" b="1"/>
              <a:t>:</a:t>
            </a:r>
          </a:p>
          <a:p>
            <a:endParaRPr lang="es-ES"/>
          </a:p>
          <a:p>
            <a:r>
              <a:rPr lang="es-ES"/>
              <a:t>New -&gt;  </a:t>
            </a:r>
            <a:r>
              <a:rPr lang="es-ES" err="1"/>
              <a:t>Other</a:t>
            </a:r>
            <a:r>
              <a:rPr lang="es-ES"/>
              <a:t>… -&gt;</a:t>
            </a:r>
          </a:p>
          <a:p>
            <a:r>
              <a:rPr lang="es-ES" err="1"/>
              <a:t>JavaFX</a:t>
            </a:r>
            <a:r>
              <a:rPr lang="es-ES"/>
              <a:t> -&gt; </a:t>
            </a:r>
            <a:r>
              <a:rPr lang="es-ES" err="1"/>
              <a:t>JavaFX</a:t>
            </a:r>
            <a:r>
              <a:rPr lang="es-ES"/>
              <a:t> Project</a:t>
            </a:r>
          </a:p>
        </p:txBody>
      </p:sp>
    </p:spTree>
    <p:extLst>
      <p:ext uri="{BB962C8B-B14F-4D97-AF65-F5344CB8AC3E}">
        <p14:creationId xmlns:p14="http://schemas.microsoft.com/office/powerpoint/2010/main" val="27383075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Crear Proyecto</a:t>
            </a:r>
            <a:endParaRPr>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pic>
        <p:nvPicPr>
          <p:cNvPr id="9" name="Imagen 8">
            <a:extLst>
              <a:ext uri="{FF2B5EF4-FFF2-40B4-BE49-F238E27FC236}">
                <a16:creationId xmlns:a16="http://schemas.microsoft.com/office/drawing/2014/main" id="{419E291B-2C9F-4BB8-8EC6-43835D56C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303" y="954733"/>
            <a:ext cx="5001082" cy="5220000"/>
          </a:xfrm>
          <a:prstGeom prst="rect">
            <a:avLst/>
          </a:prstGeom>
        </p:spPr>
      </p:pic>
    </p:spTree>
    <p:extLst>
      <p:ext uri="{BB962C8B-B14F-4D97-AF65-F5344CB8AC3E}">
        <p14:creationId xmlns:p14="http://schemas.microsoft.com/office/powerpoint/2010/main" val="34029459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Crear Proyecto</a:t>
            </a:r>
            <a:endParaRPr>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pic>
        <p:nvPicPr>
          <p:cNvPr id="4" name="Imagen 3">
            <a:extLst>
              <a:ext uri="{FF2B5EF4-FFF2-40B4-BE49-F238E27FC236}">
                <a16:creationId xmlns:a16="http://schemas.microsoft.com/office/drawing/2014/main" id="{0E576A01-B3E8-41D3-91EF-EE95BCEB2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71" y="1986143"/>
            <a:ext cx="6942857" cy="2885714"/>
          </a:xfrm>
          <a:prstGeom prst="rect">
            <a:avLst/>
          </a:prstGeom>
        </p:spPr>
      </p:pic>
    </p:spTree>
    <p:extLst>
      <p:ext uri="{BB962C8B-B14F-4D97-AF65-F5344CB8AC3E}">
        <p14:creationId xmlns:p14="http://schemas.microsoft.com/office/powerpoint/2010/main" val="1643805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Estructura del Proyecto</a:t>
            </a:r>
            <a:endParaRPr>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358246" cy="923330"/>
          </a:xfrm>
          <a:prstGeom prst="rect">
            <a:avLst/>
          </a:prstGeom>
          <a:noFill/>
        </p:spPr>
        <p:txBody>
          <a:bodyPr wrap="square" lIns="91440" tIns="45720" rIns="91440" bIns="45720" rtlCol="0" anchor="t">
            <a:spAutoFit/>
          </a:bodyPr>
          <a:lstStyle/>
          <a:p>
            <a:r>
              <a:rPr lang="es-ES" dirty="0"/>
              <a:t>Crear los siguientes paquetes por defecto:</a:t>
            </a:r>
          </a:p>
          <a:p>
            <a:endParaRPr lang="es-ES" dirty="0"/>
          </a:p>
          <a:p>
            <a:pPr lvl="1">
              <a:spcAft>
                <a:spcPts val="1200"/>
              </a:spcAft>
            </a:pPr>
            <a:endParaRPr lang="es-ES" i="1" dirty="0"/>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pic>
        <p:nvPicPr>
          <p:cNvPr id="4" name="Imagen 3">
            <a:extLst>
              <a:ext uri="{FF2B5EF4-FFF2-40B4-BE49-F238E27FC236}">
                <a16:creationId xmlns:a16="http://schemas.microsoft.com/office/drawing/2014/main" id="{37B5E89C-323A-59B5-B9EF-EDAF453B2153}"/>
              </a:ext>
            </a:extLst>
          </p:cNvPr>
          <p:cNvPicPr>
            <a:picLocks noChangeAspect="1"/>
          </p:cNvPicPr>
          <p:nvPr/>
        </p:nvPicPr>
        <p:blipFill>
          <a:blip r:embed="rId2"/>
          <a:stretch>
            <a:fillRect/>
          </a:stretch>
        </p:blipFill>
        <p:spPr>
          <a:xfrm>
            <a:off x="715783" y="1757676"/>
            <a:ext cx="5432131" cy="3640233"/>
          </a:xfrm>
          <a:prstGeom prst="rect">
            <a:avLst/>
          </a:prstGeom>
        </p:spPr>
      </p:pic>
    </p:spTree>
    <p:extLst>
      <p:ext uri="{BB962C8B-B14F-4D97-AF65-F5344CB8AC3E}">
        <p14:creationId xmlns:p14="http://schemas.microsoft.com/office/powerpoint/2010/main" val="8610952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Estructura del Proyecto</a:t>
            </a:r>
            <a:endParaRPr>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358246" cy="923330"/>
          </a:xfrm>
          <a:prstGeom prst="rect">
            <a:avLst/>
          </a:prstGeom>
          <a:noFill/>
        </p:spPr>
        <p:txBody>
          <a:bodyPr wrap="square" lIns="91440" tIns="45720" rIns="91440" bIns="45720" rtlCol="0" anchor="t">
            <a:spAutoFit/>
          </a:bodyPr>
          <a:lstStyle/>
          <a:p>
            <a:r>
              <a:rPr lang="es-ES" dirty="0"/>
              <a:t>Crear los siguientes paquetes por defecto:</a:t>
            </a:r>
          </a:p>
          <a:p>
            <a:endParaRPr lang="es-ES" dirty="0"/>
          </a:p>
          <a:p>
            <a:pPr lvl="1">
              <a:spcAft>
                <a:spcPts val="1200"/>
              </a:spcAft>
            </a:pPr>
            <a:endParaRPr lang="es-ES" i="1" dirty="0"/>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pic>
        <p:nvPicPr>
          <p:cNvPr id="4" name="Imagen 3">
            <a:extLst>
              <a:ext uri="{FF2B5EF4-FFF2-40B4-BE49-F238E27FC236}">
                <a16:creationId xmlns:a16="http://schemas.microsoft.com/office/drawing/2014/main" id="{37B5E89C-323A-59B5-B9EF-EDAF453B2153}"/>
              </a:ext>
            </a:extLst>
          </p:cNvPr>
          <p:cNvPicPr>
            <a:picLocks noChangeAspect="1"/>
          </p:cNvPicPr>
          <p:nvPr/>
        </p:nvPicPr>
        <p:blipFill>
          <a:blip r:embed="rId2"/>
          <a:stretch>
            <a:fillRect/>
          </a:stretch>
        </p:blipFill>
        <p:spPr>
          <a:xfrm>
            <a:off x="715783" y="1757676"/>
            <a:ext cx="5432131" cy="3640233"/>
          </a:xfrm>
          <a:prstGeom prst="rect">
            <a:avLst/>
          </a:prstGeom>
        </p:spPr>
      </p:pic>
    </p:spTree>
    <p:extLst>
      <p:ext uri="{BB962C8B-B14F-4D97-AF65-F5344CB8AC3E}">
        <p14:creationId xmlns:p14="http://schemas.microsoft.com/office/powerpoint/2010/main" val="2615761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Main.java</a:t>
            </a:r>
            <a:endParaRPr>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sp>
        <p:nvSpPr>
          <p:cNvPr id="11" name="10 CuadroTexto"/>
          <p:cNvSpPr txBox="1"/>
          <p:nvPr/>
        </p:nvSpPr>
        <p:spPr>
          <a:xfrm>
            <a:off x="103081" y="889437"/>
            <a:ext cx="8809496" cy="307777"/>
          </a:xfrm>
          <a:prstGeom prst="rect">
            <a:avLst/>
          </a:prstGeom>
          <a:noFill/>
        </p:spPr>
        <p:txBody>
          <a:bodyPr wrap="square" lIns="91440" tIns="45720" rIns="91440" bIns="45720" rtlCol="0" anchor="t">
            <a:spAutoFit/>
          </a:bodyPr>
          <a:lstStyle/>
          <a:p>
            <a:r>
              <a:rPr lang="es-ES" altLang="zh-CN" sz="1400" dirty="0">
                <a:solidFill>
                  <a:srgbClr val="000000"/>
                </a:solidFill>
                <a:latin typeface="Mangal"/>
              </a:rPr>
              <a:t>Clase </a:t>
            </a:r>
            <a:r>
              <a:rPr lang="es-ES" altLang="zh-CN" sz="1400" dirty="0" err="1">
                <a:solidFill>
                  <a:srgbClr val="000000"/>
                </a:solidFill>
                <a:latin typeface="Mangal"/>
              </a:rPr>
              <a:t>Main</a:t>
            </a:r>
            <a:r>
              <a:rPr lang="es-ES" altLang="zh-CN" sz="1400" dirty="0">
                <a:solidFill>
                  <a:srgbClr val="000000"/>
                </a:solidFill>
                <a:latin typeface="Mangal"/>
              </a:rPr>
              <a:t> por defecto crea el método </a:t>
            </a:r>
            <a:r>
              <a:rPr lang="es-ES" altLang="zh-CN" sz="1400" b="1" dirty="0" err="1">
                <a:solidFill>
                  <a:srgbClr val="000000"/>
                </a:solidFill>
                <a:latin typeface="Mangal"/>
              </a:rPr>
              <a:t>start</a:t>
            </a:r>
            <a:r>
              <a:rPr lang="es-ES" altLang="zh-CN" sz="1400" dirty="0">
                <a:solidFill>
                  <a:srgbClr val="000000"/>
                </a:solidFill>
                <a:latin typeface="Mangal"/>
              </a:rPr>
              <a:t> en vez de </a:t>
            </a:r>
            <a:r>
              <a:rPr lang="es-ES" altLang="zh-CN" sz="1400" b="1" dirty="0" err="1">
                <a:solidFill>
                  <a:srgbClr val="000000"/>
                </a:solidFill>
                <a:latin typeface="Mangal"/>
              </a:rPr>
              <a:t>main</a:t>
            </a:r>
            <a:r>
              <a:rPr lang="es-ES" altLang="zh-CN" sz="1400" dirty="0">
                <a:solidFill>
                  <a:srgbClr val="000000"/>
                </a:solidFill>
                <a:latin typeface="Mangal"/>
              </a:rPr>
              <a:t> como punto de ejecución de la App:</a:t>
            </a:r>
            <a:endParaRPr lang="zh-CN" altLang="es-ES" sz="1400" dirty="0">
              <a:solidFill>
                <a:srgbClr val="000000"/>
              </a:solidFill>
              <a:latin typeface="Mangal"/>
            </a:endParaRPr>
          </a:p>
        </p:txBody>
      </p:sp>
      <p:pic>
        <p:nvPicPr>
          <p:cNvPr id="9" name="Imagen 8">
            <a:extLst>
              <a:ext uri="{FF2B5EF4-FFF2-40B4-BE49-F238E27FC236}">
                <a16:creationId xmlns:a16="http://schemas.microsoft.com/office/drawing/2014/main" id="{0087793B-9F16-CCB4-8FE4-A815EC642D7B}"/>
              </a:ext>
            </a:extLst>
          </p:cNvPr>
          <p:cNvPicPr>
            <a:picLocks noChangeAspect="1"/>
          </p:cNvPicPr>
          <p:nvPr/>
        </p:nvPicPr>
        <p:blipFill>
          <a:blip r:embed="rId2"/>
          <a:stretch>
            <a:fillRect/>
          </a:stretch>
        </p:blipFill>
        <p:spPr>
          <a:xfrm>
            <a:off x="231660" y="1352152"/>
            <a:ext cx="8792118" cy="3278531"/>
          </a:xfrm>
          <a:prstGeom prst="rect">
            <a:avLst/>
          </a:prstGeom>
        </p:spPr>
      </p:pic>
      <p:sp>
        <p:nvSpPr>
          <p:cNvPr id="10" name="CuadroTexto 9">
            <a:extLst>
              <a:ext uri="{FF2B5EF4-FFF2-40B4-BE49-F238E27FC236}">
                <a16:creationId xmlns:a16="http://schemas.microsoft.com/office/drawing/2014/main" id="{641876B8-1B9D-7F31-9A62-0E635A346AFA}"/>
              </a:ext>
            </a:extLst>
          </p:cNvPr>
          <p:cNvSpPr txBox="1"/>
          <p:nvPr/>
        </p:nvSpPr>
        <p:spPr>
          <a:xfrm>
            <a:off x="231660" y="4784214"/>
            <a:ext cx="8552339" cy="1200329"/>
          </a:xfrm>
          <a:prstGeom prst="rect">
            <a:avLst/>
          </a:prstGeom>
          <a:solidFill>
            <a:schemeClr val="accent3">
              <a:lumMod val="60000"/>
              <a:lumOff val="40000"/>
            </a:schemeClr>
          </a:solidFill>
          <a:ln w="19050">
            <a:solidFill>
              <a:schemeClr val="tx1"/>
            </a:solidFill>
          </a:ln>
        </p:spPr>
        <p:txBody>
          <a:bodyPr wrap="square" rtlCol="0">
            <a:spAutoFit/>
          </a:bodyPr>
          <a:lstStyle/>
          <a:p>
            <a:r>
              <a:rPr lang="es-ES" b="1"/>
              <a:t>Ejercicio 1:</a:t>
            </a:r>
          </a:p>
          <a:p>
            <a:endParaRPr lang="es-ES"/>
          </a:p>
          <a:p>
            <a:r>
              <a:rPr lang="es-ES"/>
              <a:t>Añade la instrucción </a:t>
            </a:r>
            <a:r>
              <a:rPr lang="es-ES" err="1"/>
              <a:t>primaryStage.setTitle</a:t>
            </a:r>
            <a:r>
              <a:rPr lang="es-ES"/>
              <a:t>(“Hola (Tu Nombre)!”) justo antes de la instrucción </a:t>
            </a:r>
            <a:r>
              <a:rPr lang="es-ES" err="1"/>
              <a:t>primaryStage.setScene</a:t>
            </a:r>
            <a:r>
              <a:rPr lang="es-ES"/>
              <a:t>(</a:t>
            </a:r>
            <a:r>
              <a:rPr lang="es-ES" err="1"/>
              <a:t>scene</a:t>
            </a:r>
            <a:r>
              <a:rPr lang="es-ES"/>
              <a:t>) y ejecuta el programa.</a:t>
            </a:r>
          </a:p>
        </p:txBody>
      </p:sp>
    </p:spTree>
    <p:extLst>
      <p:ext uri="{BB962C8B-B14F-4D97-AF65-F5344CB8AC3E}">
        <p14:creationId xmlns:p14="http://schemas.microsoft.com/office/powerpoint/2010/main" val="6985000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1428728" y="2071678"/>
            <a:ext cx="6215106" cy="107157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4000" b="0" i="0" u="none" strike="noStrike" kern="1200" cap="none" spc="500" normalizeH="0" baseline="0" noProof="0">
                <a:ln>
                  <a:noFill/>
                </a:ln>
                <a:solidFill>
                  <a:prstClr val="white"/>
                </a:solidFill>
                <a:effectLst/>
                <a:uLnTx/>
                <a:uFillTx/>
                <a:latin typeface="Calibri"/>
                <a:ea typeface="DejaVu Sans"/>
                <a:cs typeface="DejaVu Sans"/>
              </a:rPr>
              <a:t>Posibles errores y</a:t>
            </a:r>
          </a:p>
          <a:p>
            <a:pPr marL="0" marR="0" lvl="0" indent="0" algn="l" defTabSz="914400" rtl="0" eaLnBrk="1" fontAlgn="auto" latinLnBrk="0" hangingPunct="1">
              <a:lnSpc>
                <a:spcPct val="100000"/>
              </a:lnSpc>
              <a:spcBef>
                <a:spcPts val="0"/>
              </a:spcBef>
              <a:spcAft>
                <a:spcPts val="0"/>
              </a:spcAft>
              <a:buClrTx/>
              <a:buSzPct val="25000"/>
              <a:buFontTx/>
              <a:buNone/>
              <a:tabLst/>
              <a:defRPr/>
            </a:pPr>
            <a:endParaRPr kumimoji="0" lang="es-ES" sz="4000" b="0" i="0" u="none" strike="noStrike" kern="1200" cap="none" spc="500" normalizeH="0" baseline="0" noProof="0">
              <a:ln>
                <a:noFill/>
              </a:ln>
              <a:solidFill>
                <a:prstClr val="white"/>
              </a:solidFill>
              <a:effectLst/>
              <a:uLnTx/>
              <a:uFillTx/>
              <a:latin typeface="Calibri"/>
              <a:ea typeface="DejaVu Sans"/>
              <a:cs typeface="DejaVu Sans"/>
            </a:endParaRPr>
          </a:p>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4000" b="0" i="0" u="none" strike="noStrike" kern="1200" cap="none" spc="500" normalizeH="0" baseline="0" noProof="0">
                <a:ln>
                  <a:noFill/>
                </a:ln>
                <a:solidFill>
                  <a:prstClr val="white"/>
                </a:solidFill>
                <a:effectLst/>
                <a:uLnTx/>
                <a:uFillTx/>
                <a:latin typeface="Calibri"/>
                <a:ea typeface="DejaVu Sans"/>
                <a:cs typeface="DejaVu Sans"/>
              </a:rPr>
              <a:t>las soluciones…</a:t>
            </a:r>
            <a:endParaRPr kumimoji="0" sz="36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Error #1</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358246"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No compila el Proyecto</a:t>
            </a: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9" name="8 Imagen" descr="01 - no compila.png"/>
          <p:cNvPicPr>
            <a:picLocks noChangeAspect="1"/>
          </p:cNvPicPr>
          <p:nvPr/>
        </p:nvPicPr>
        <p:blipFill>
          <a:blip r:embed="rId2"/>
          <a:stretch>
            <a:fillRect/>
          </a:stretch>
        </p:blipFill>
        <p:spPr>
          <a:xfrm>
            <a:off x="1071538" y="1785926"/>
            <a:ext cx="6924189" cy="4320000"/>
          </a:xfrm>
          <a:prstGeom prst="rect">
            <a:avLst/>
          </a:prstGeom>
        </p:spPr>
      </p:pic>
    </p:spTree>
    <p:extLst>
      <p:ext uri="{BB962C8B-B14F-4D97-AF65-F5344CB8AC3E}">
        <p14:creationId xmlns:p14="http://schemas.microsoft.com/office/powerpoint/2010/main" val="11698763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Solución #1</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358246"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Configurar </a:t>
            </a:r>
            <a:r>
              <a:rPr kumimoji="0" lang="es-ES" sz="1800" b="0" i="0" u="none" strike="noStrike" kern="1200" cap="none" spc="0" normalizeH="0" baseline="0" noProof="0" err="1">
                <a:ln>
                  <a:noFill/>
                </a:ln>
                <a:solidFill>
                  <a:prstClr val="black"/>
                </a:solidFill>
                <a:effectLst/>
                <a:uLnTx/>
                <a:uFillTx/>
                <a:latin typeface="Arial"/>
                <a:ea typeface="DejaVu Sans"/>
                <a:cs typeface="DejaVu Sans"/>
              </a:rPr>
              <a:t>Build</a:t>
            </a:r>
            <a:r>
              <a:rPr kumimoji="0" lang="es-ES" sz="1800" b="0" i="0" u="none" strike="noStrike" kern="1200" cap="none" spc="0" normalizeH="0" baseline="0" noProof="0">
                <a:ln>
                  <a:noFill/>
                </a:ln>
                <a:solidFill>
                  <a:prstClr val="black"/>
                </a:solidFill>
                <a:effectLst/>
                <a:uLnTx/>
                <a:uFillTx/>
                <a:latin typeface="Arial"/>
                <a:ea typeface="DejaVu Sans"/>
                <a:cs typeface="DejaVu Sans"/>
              </a:rPr>
              <a:t> </a:t>
            </a:r>
            <a:r>
              <a:rPr kumimoji="0" lang="es-ES" sz="1800" b="0" i="0" u="none" strike="noStrike" kern="1200" cap="none" spc="0" normalizeH="0" baseline="0" noProof="0" err="1">
                <a:ln>
                  <a:noFill/>
                </a:ln>
                <a:solidFill>
                  <a:prstClr val="black"/>
                </a:solidFill>
                <a:effectLst/>
                <a:uLnTx/>
                <a:uFillTx/>
                <a:latin typeface="Arial"/>
                <a:ea typeface="DejaVu Sans"/>
                <a:cs typeface="DejaVu Sans"/>
              </a:rPr>
              <a:t>Path</a:t>
            </a:r>
            <a:r>
              <a:rPr kumimoji="0" lang="es-ES" sz="1800" b="0" i="0" u="none" strike="noStrike" kern="1200" cap="none" spc="0" normalizeH="0" baseline="0" noProof="0">
                <a:ln>
                  <a:noFill/>
                </a:ln>
                <a:solidFill>
                  <a:prstClr val="black"/>
                </a:solidFill>
                <a:effectLst/>
                <a:uLnTx/>
                <a:uFillTx/>
                <a:latin typeface="Arial"/>
                <a:ea typeface="DejaVu Sans"/>
                <a:cs typeface="DejaVu Sans"/>
              </a:rPr>
              <a:t> añadiendo los .</a:t>
            </a:r>
            <a:r>
              <a:rPr kumimoji="0" lang="es-ES" sz="1800" b="0" i="0" u="none" strike="noStrike" kern="1200" cap="none" spc="0" normalizeH="0" baseline="0" noProof="0" err="1">
                <a:ln>
                  <a:noFill/>
                </a:ln>
                <a:solidFill>
                  <a:prstClr val="black"/>
                </a:solidFill>
                <a:effectLst/>
                <a:uLnTx/>
                <a:uFillTx/>
                <a:latin typeface="Arial"/>
                <a:ea typeface="DejaVu Sans"/>
                <a:cs typeface="DejaVu Sans"/>
              </a:rPr>
              <a:t>jar</a:t>
            </a:r>
            <a:r>
              <a:rPr kumimoji="0" lang="es-ES" sz="1800" b="0" i="0" u="none" strike="noStrike" kern="1200" cap="none" spc="0" normalizeH="0" baseline="0" noProof="0">
                <a:ln>
                  <a:noFill/>
                </a:ln>
                <a:solidFill>
                  <a:prstClr val="black"/>
                </a:solidFill>
                <a:effectLst/>
                <a:uLnTx/>
                <a:uFillTx/>
                <a:latin typeface="Arial"/>
                <a:ea typeface="DejaVu Sans"/>
                <a:cs typeface="DejaVu Sans"/>
              </a:rPr>
              <a:t> de </a:t>
            </a:r>
            <a:r>
              <a:rPr kumimoji="0" lang="es-ES" sz="1800" b="0" i="0" u="none" strike="noStrike" kern="1200" cap="none" spc="0" normalizeH="0" baseline="0" noProof="0" err="1">
                <a:ln>
                  <a:noFill/>
                </a:ln>
                <a:solidFill>
                  <a:prstClr val="black"/>
                </a:solidFill>
                <a:effectLst/>
                <a:uLnTx/>
                <a:uFillTx/>
                <a:latin typeface="Arial"/>
                <a:ea typeface="DejaVu Sans"/>
                <a:cs typeface="DejaVu Sans"/>
              </a:rPr>
              <a:t>JavaFX</a:t>
            </a:r>
            <a:r>
              <a:rPr kumimoji="0" lang="es-ES" sz="1800" b="0" i="0" u="none" strike="noStrike" kern="1200" cap="none" spc="0" normalizeH="0" baseline="0" noProof="0">
                <a:ln>
                  <a:noFill/>
                </a:ln>
                <a:solidFill>
                  <a:prstClr val="black"/>
                </a:solidFill>
                <a:effectLst/>
                <a:uLnTx/>
                <a:uFillTx/>
                <a:latin typeface="Arial"/>
                <a:ea typeface="DejaVu Sans"/>
                <a:cs typeface="DejaVu Sans"/>
              </a:rPr>
              <a:t> que se encuentran en la carpeta descomprimida del SDK.</a:t>
            </a: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9" name="8 Imagen" descr="01 - solucion 3.png"/>
          <p:cNvPicPr>
            <a:picLocks noChangeAspect="1"/>
          </p:cNvPicPr>
          <p:nvPr/>
        </p:nvPicPr>
        <p:blipFill>
          <a:blip r:embed="rId2"/>
          <a:stretch>
            <a:fillRect/>
          </a:stretch>
        </p:blipFill>
        <p:spPr>
          <a:xfrm>
            <a:off x="1000100" y="1928802"/>
            <a:ext cx="7175850" cy="4356000"/>
          </a:xfrm>
          <a:prstGeom prst="rect">
            <a:avLst/>
          </a:prstGeom>
        </p:spPr>
      </p:pic>
    </p:spTree>
    <p:extLst>
      <p:ext uri="{BB962C8B-B14F-4D97-AF65-F5344CB8AC3E}">
        <p14:creationId xmlns:p14="http://schemas.microsoft.com/office/powerpoint/2010/main" val="9464566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Error #2</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358246"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Error de ejecución: </a:t>
            </a:r>
            <a:r>
              <a:rPr kumimoji="0" lang="es-ES" sz="1800" b="1" i="0" u="none" strike="noStrike" kern="1200" cap="none" spc="0" normalizeH="0" baseline="0" noProof="0" err="1">
                <a:ln>
                  <a:noFill/>
                </a:ln>
                <a:solidFill>
                  <a:srgbClr val="005A8D"/>
                </a:solidFill>
                <a:effectLst/>
                <a:uLnTx/>
                <a:uFillTx/>
                <a:latin typeface="Arial"/>
                <a:ea typeface="DejaVu Sans"/>
                <a:cs typeface="DejaVu Sans"/>
              </a:rPr>
              <a:t>ClassNotFoundException</a:t>
            </a: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9" name="8 Imagen" descr="02 - error ejecucion.png"/>
          <p:cNvPicPr>
            <a:picLocks noChangeAspect="1"/>
          </p:cNvPicPr>
          <p:nvPr/>
        </p:nvPicPr>
        <p:blipFill>
          <a:blip r:embed="rId2"/>
          <a:stretch>
            <a:fillRect/>
          </a:stretch>
        </p:blipFill>
        <p:spPr>
          <a:xfrm>
            <a:off x="205333" y="2209952"/>
            <a:ext cx="8733334" cy="2438095"/>
          </a:xfrm>
          <a:prstGeom prst="rect">
            <a:avLst/>
          </a:prstGeom>
        </p:spPr>
      </p:pic>
    </p:spTree>
    <p:extLst>
      <p:ext uri="{BB962C8B-B14F-4D97-AF65-F5344CB8AC3E}">
        <p14:creationId xmlns:p14="http://schemas.microsoft.com/office/powerpoint/2010/main" val="1040973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err="1">
                <a:solidFill>
                  <a:srgbClr val="BD3231"/>
                </a:solidFill>
              </a:rPr>
              <a:t>JavaFX</a:t>
            </a:r>
            <a:endParaRPr err="1">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sp>
        <p:nvSpPr>
          <p:cNvPr id="10" name="9 Rectángulo"/>
          <p:cNvSpPr/>
          <p:nvPr/>
        </p:nvSpPr>
        <p:spPr>
          <a:xfrm>
            <a:off x="571472" y="1000108"/>
            <a:ext cx="7715304" cy="1938992"/>
          </a:xfrm>
          <a:prstGeom prst="rect">
            <a:avLst/>
          </a:prstGeom>
        </p:spPr>
        <p:txBody>
          <a:bodyPr wrap="square">
            <a:spAutoFit/>
          </a:bodyPr>
          <a:lstStyle/>
          <a:p>
            <a:r>
              <a:rPr lang="es-ES">
                <a:solidFill>
                  <a:srgbClr val="005A8D"/>
                </a:solidFill>
              </a:rPr>
              <a:t>¿Qué es </a:t>
            </a:r>
            <a:r>
              <a:rPr lang="es-ES" err="1">
                <a:solidFill>
                  <a:srgbClr val="005A8D"/>
                </a:solidFill>
              </a:rPr>
              <a:t>JavaFX</a:t>
            </a:r>
            <a:r>
              <a:rPr lang="es-ES">
                <a:solidFill>
                  <a:srgbClr val="005A8D"/>
                </a:solidFill>
              </a:rPr>
              <a:t>?</a:t>
            </a:r>
          </a:p>
          <a:p>
            <a:endParaRPr lang="es-ES">
              <a:solidFill>
                <a:srgbClr val="005A8D"/>
              </a:solidFill>
            </a:endParaRPr>
          </a:p>
          <a:p>
            <a:pPr algn="just"/>
            <a:r>
              <a:rPr lang="es-MX" sz="1400" err="1"/>
              <a:t>JavaFX</a:t>
            </a:r>
            <a:r>
              <a:rPr lang="es-MX" sz="1400"/>
              <a:t> es un conjunto de paquetes para gráficos y tecnologías de Oracle </a:t>
            </a:r>
            <a:r>
              <a:rPr lang="es-MX" sz="1400" err="1"/>
              <a:t>Corporation</a:t>
            </a:r>
            <a:r>
              <a:rPr lang="es-MX" sz="1400"/>
              <a:t> (inicialmente </a:t>
            </a:r>
            <a:r>
              <a:rPr lang="es-MX" sz="1400" err="1"/>
              <a:t>Sun</a:t>
            </a:r>
            <a:r>
              <a:rPr lang="es-MX" sz="1400"/>
              <a:t> Microsystems), que permite a los desarrolladores diseñar, crear, probar, depurar e implementar aplicaciones cliente que operan de manera consistente en diversas plataformas. </a:t>
            </a:r>
          </a:p>
          <a:p>
            <a:pPr algn="just"/>
            <a:endParaRPr lang="es-MX" sz="1400"/>
          </a:p>
          <a:p>
            <a:pPr algn="just"/>
            <a:r>
              <a:rPr lang="es-MX" sz="1400"/>
              <a:t>Con </a:t>
            </a:r>
            <a:r>
              <a:rPr lang="es-MX" sz="1400" err="1"/>
              <a:t>JavaFX</a:t>
            </a:r>
            <a:r>
              <a:rPr lang="es-MX" sz="1400"/>
              <a:t> diseñaremos de una forma fácil e intuitiva aplicaciones de escritorio profesionales.</a:t>
            </a:r>
            <a:endParaRPr lang="es-ES" sz="1400"/>
          </a:p>
        </p:txBody>
      </p:sp>
      <p:pic>
        <p:nvPicPr>
          <p:cNvPr id="9" name="8 Imagen" descr="oracle-java-javafx-jdk.jpg"/>
          <p:cNvPicPr>
            <a:picLocks noChangeAspect="1"/>
          </p:cNvPicPr>
          <p:nvPr/>
        </p:nvPicPr>
        <p:blipFill>
          <a:blip r:embed="rId2"/>
          <a:stretch>
            <a:fillRect/>
          </a:stretch>
        </p:blipFill>
        <p:spPr>
          <a:xfrm>
            <a:off x="3347864" y="2939100"/>
            <a:ext cx="2844000" cy="1568372"/>
          </a:xfrm>
          <a:prstGeom prst="rect">
            <a:avLst/>
          </a:prstGeom>
        </p:spPr>
      </p:pic>
      <p:sp>
        <p:nvSpPr>
          <p:cNvPr id="2" name="CuadroTexto 1">
            <a:extLst>
              <a:ext uri="{FF2B5EF4-FFF2-40B4-BE49-F238E27FC236}">
                <a16:creationId xmlns:a16="http://schemas.microsoft.com/office/drawing/2014/main" id="{15586559-4A2E-7027-4E70-146025C9145E}"/>
              </a:ext>
            </a:extLst>
          </p:cNvPr>
          <p:cNvSpPr txBox="1"/>
          <p:nvPr/>
        </p:nvSpPr>
        <p:spPr>
          <a:xfrm>
            <a:off x="682412" y="4383674"/>
            <a:ext cx="7776864" cy="1754326"/>
          </a:xfrm>
          <a:prstGeom prst="rect">
            <a:avLst/>
          </a:prstGeom>
          <a:solidFill>
            <a:schemeClr val="accent5">
              <a:lumMod val="40000"/>
              <a:lumOff val="60000"/>
            </a:schemeClr>
          </a:solidFill>
          <a:ln>
            <a:solidFill>
              <a:schemeClr val="tx1"/>
            </a:solidFill>
          </a:ln>
        </p:spPr>
        <p:txBody>
          <a:bodyPr wrap="square" rtlCol="0">
            <a:spAutoFit/>
          </a:bodyPr>
          <a:lstStyle/>
          <a:p>
            <a:r>
              <a:rPr lang="es-ES" sz="2400" b="1"/>
              <a:t>Nota</a:t>
            </a:r>
          </a:p>
          <a:p>
            <a:endParaRPr lang="es-ES" sz="2400" b="1"/>
          </a:p>
          <a:p>
            <a:r>
              <a:rPr lang="es-ES" sz="2000" err="1"/>
              <a:t>JavaFX</a:t>
            </a:r>
            <a:r>
              <a:rPr lang="es-ES" sz="2000"/>
              <a:t> es una tecnología muy extensa para profundizar en este curso. El objetivo será, por tanto, estudiar los conceptos básicos para crear aplicaciones con interfaces sencillas en </a:t>
            </a:r>
            <a:r>
              <a:rPr lang="es-ES" sz="2000" err="1"/>
              <a:t>JavaFX</a:t>
            </a:r>
            <a:r>
              <a:rPr lang="es-ES" sz="2000"/>
              <a:t>.</a:t>
            </a:r>
            <a:endParaRPr lang="es-ES" sz="16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Solución #2</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358246" cy="120032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dirty="0">
                <a:ln>
                  <a:noFill/>
                </a:ln>
                <a:solidFill>
                  <a:prstClr val="black"/>
                </a:solidFill>
                <a:effectLst/>
                <a:uLnTx/>
                <a:uFillTx/>
                <a:latin typeface="Arial"/>
                <a:ea typeface="DejaVu Sans"/>
                <a:cs typeface="DejaVu Sans"/>
              </a:rPr>
              <a:t> Añadir argumentos VM para la ejecución del proyecto.</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lang="es-ES" dirty="0">
              <a:solidFill>
                <a:prstClr val="black"/>
              </a:solidFill>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dirty="0">
                <a:ln>
                  <a:noFill/>
                </a:ln>
                <a:solidFill>
                  <a:prstClr val="black"/>
                </a:solidFill>
                <a:effectLst/>
                <a:uLnTx/>
                <a:uFillTx/>
                <a:latin typeface="Arial"/>
                <a:ea typeface="DejaVu Sans"/>
                <a:cs typeface="DejaVu Sans"/>
              </a:rPr>
              <a:t>--module-</a:t>
            </a:r>
            <a:r>
              <a:rPr kumimoji="0" lang="es-ES" sz="1800" b="0" i="0" u="none" strike="noStrike" kern="1200" cap="none" spc="0" normalizeH="0" baseline="0" noProof="0" dirty="0" err="1">
                <a:ln>
                  <a:noFill/>
                </a:ln>
                <a:solidFill>
                  <a:prstClr val="black"/>
                </a:solidFill>
                <a:effectLst/>
                <a:uLnTx/>
                <a:uFillTx/>
                <a:latin typeface="Arial"/>
                <a:ea typeface="DejaVu Sans"/>
                <a:cs typeface="DejaVu Sans"/>
              </a:rPr>
              <a:t>path</a:t>
            </a:r>
            <a:r>
              <a:rPr kumimoji="0" lang="es-ES" sz="1800" b="0" i="0" u="none" strike="noStrike" kern="1200" cap="none" spc="0" normalizeH="0" baseline="0" noProof="0" dirty="0">
                <a:ln>
                  <a:noFill/>
                </a:ln>
                <a:solidFill>
                  <a:prstClr val="black"/>
                </a:solidFill>
                <a:effectLst/>
                <a:uLnTx/>
                <a:uFillTx/>
                <a:latin typeface="Arial"/>
                <a:ea typeface="DejaVu Sans"/>
                <a:cs typeface="DejaVu Sans"/>
              </a:rPr>
              <a:t> "</a:t>
            </a:r>
            <a:r>
              <a:rPr kumimoji="0" lang="es-ES" sz="1800" i="0" u="sng" strike="noStrike" kern="1200" normalizeH="0" baseline="0" noProof="0" dirty="0">
                <a:ln w="0"/>
                <a:effectLst>
                  <a:outerShdw blurRad="38100" dist="19050" dir="2700000" algn="tl" rotWithShape="0">
                    <a:schemeClr val="dk1">
                      <a:alpha val="40000"/>
                    </a:schemeClr>
                  </a:outerShdw>
                </a:effectLst>
                <a:uLnTx/>
                <a:uFillTx/>
                <a:latin typeface="Arial"/>
                <a:ea typeface="DejaVu Sans"/>
                <a:cs typeface="DejaVu Sans"/>
              </a:rPr>
              <a:t>C:\openjfx-20.0.1_windows-x64_bin-sdk\javafx-sdk-20.0.1\lib</a:t>
            </a:r>
            <a:r>
              <a:rPr kumimoji="0" lang="es-ES" sz="1800" b="0" i="0" u="none" strike="noStrike" kern="1200" cap="none" spc="0" normalizeH="0" baseline="0" noProof="0" dirty="0">
                <a:ln>
                  <a:noFill/>
                </a:ln>
                <a:solidFill>
                  <a:prstClr val="black"/>
                </a:solidFill>
                <a:effectLst/>
                <a:uLnTx/>
                <a:uFillTx/>
                <a:latin typeface="Arial"/>
                <a:ea typeface="DejaVu Sans"/>
                <a:cs typeface="DejaVu Sans"/>
              </a:rPr>
              <a:t>" --</a:t>
            </a:r>
            <a:r>
              <a:rPr kumimoji="0" lang="es-ES" sz="1800" b="0" i="0" u="none" strike="noStrike" kern="1200" cap="none" spc="0" normalizeH="0" baseline="0" noProof="0" dirty="0" err="1">
                <a:ln>
                  <a:noFill/>
                </a:ln>
                <a:solidFill>
                  <a:prstClr val="black"/>
                </a:solidFill>
                <a:effectLst/>
                <a:uLnTx/>
                <a:uFillTx/>
                <a:latin typeface="Arial"/>
                <a:ea typeface="DejaVu Sans"/>
                <a:cs typeface="DejaVu Sans"/>
              </a:rPr>
              <a:t>add</a:t>
            </a:r>
            <a:r>
              <a:rPr kumimoji="0" lang="es-ES" sz="1800" b="0" i="0" u="none" strike="noStrike" kern="1200" cap="none" spc="0" normalizeH="0" baseline="0" noProof="0" dirty="0">
                <a:ln>
                  <a:noFill/>
                </a:ln>
                <a:solidFill>
                  <a:prstClr val="black"/>
                </a:solidFill>
                <a:effectLst/>
                <a:uLnTx/>
                <a:uFillTx/>
                <a:latin typeface="Arial"/>
                <a:ea typeface="DejaVu Sans"/>
                <a:cs typeface="DejaVu Sans"/>
              </a:rPr>
              <a:t>-modules </a:t>
            </a:r>
            <a:r>
              <a:rPr kumimoji="0" lang="es-ES" sz="1800" b="0" i="0" u="none" strike="noStrike" kern="1200" cap="none" spc="0" normalizeH="0" baseline="0" noProof="0" dirty="0" err="1">
                <a:ln>
                  <a:noFill/>
                </a:ln>
                <a:solidFill>
                  <a:prstClr val="black"/>
                </a:solidFill>
                <a:effectLst/>
                <a:uLnTx/>
                <a:uFillTx/>
                <a:latin typeface="Arial"/>
                <a:ea typeface="DejaVu Sans"/>
                <a:cs typeface="DejaVu Sans"/>
              </a:rPr>
              <a:t>javafx.controls,javafx.fxml</a:t>
            </a:r>
            <a:endParaRPr kumimoji="0" lang="es-ES" sz="1800" b="0" i="0" u="none" strike="noStrike" kern="1200" cap="none" spc="0" normalizeH="0" baseline="0" noProof="0" dirty="0">
              <a:ln>
                <a:noFill/>
              </a:ln>
              <a:solidFill>
                <a:prstClr val="black"/>
              </a:solidFill>
              <a:effectLst/>
              <a:uLnTx/>
              <a:uFillTx/>
              <a:latin typeface="Arial"/>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9" name="8 Imagen" descr="02 - solucion.png"/>
          <p:cNvPicPr>
            <a:picLocks noChangeAspect="1"/>
          </p:cNvPicPr>
          <p:nvPr/>
        </p:nvPicPr>
        <p:blipFill>
          <a:blip r:embed="rId2"/>
          <a:stretch>
            <a:fillRect/>
          </a:stretch>
        </p:blipFill>
        <p:spPr>
          <a:xfrm>
            <a:off x="727409" y="2480397"/>
            <a:ext cx="5486577" cy="3865413"/>
          </a:xfrm>
          <a:prstGeom prst="rect">
            <a:avLst/>
          </a:prstGeom>
        </p:spPr>
      </p:pic>
      <p:cxnSp>
        <p:nvCxnSpPr>
          <p:cNvPr id="3" name="Conector recto de flecha 2">
            <a:extLst>
              <a:ext uri="{FF2B5EF4-FFF2-40B4-BE49-F238E27FC236}">
                <a16:creationId xmlns:a16="http://schemas.microsoft.com/office/drawing/2014/main" id="{2BAC14D9-0A9D-4B03-13AD-F4CA912FEB25}"/>
              </a:ext>
            </a:extLst>
          </p:cNvPr>
          <p:cNvCxnSpPr>
            <a:cxnSpLocks/>
          </p:cNvCxnSpPr>
          <p:nvPr/>
        </p:nvCxnSpPr>
        <p:spPr>
          <a:xfrm>
            <a:off x="934065" y="2364147"/>
            <a:ext cx="1897625" cy="19620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Conector recto de flecha 13">
            <a:extLst>
              <a:ext uri="{FF2B5EF4-FFF2-40B4-BE49-F238E27FC236}">
                <a16:creationId xmlns:a16="http://schemas.microsoft.com/office/drawing/2014/main" id="{6188873A-3085-E681-144C-9D114B9A0EFD}"/>
              </a:ext>
            </a:extLst>
          </p:cNvPr>
          <p:cNvCxnSpPr>
            <a:cxnSpLocks/>
          </p:cNvCxnSpPr>
          <p:nvPr/>
        </p:nvCxnSpPr>
        <p:spPr>
          <a:xfrm flipH="1" flipV="1">
            <a:off x="5732206" y="2045934"/>
            <a:ext cx="1587820" cy="1100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CuadroTexto 17">
            <a:extLst>
              <a:ext uri="{FF2B5EF4-FFF2-40B4-BE49-F238E27FC236}">
                <a16:creationId xmlns:a16="http://schemas.microsoft.com/office/drawing/2014/main" id="{CA2469E5-65DB-7341-C011-B234C1E5FF9D}"/>
              </a:ext>
            </a:extLst>
          </p:cNvPr>
          <p:cNvSpPr txBox="1"/>
          <p:nvPr/>
        </p:nvSpPr>
        <p:spPr>
          <a:xfrm>
            <a:off x="6429802" y="3179193"/>
            <a:ext cx="2386650" cy="1754326"/>
          </a:xfrm>
          <a:prstGeom prst="rect">
            <a:avLst/>
          </a:prstGeom>
          <a:noFill/>
        </p:spPr>
        <p:txBody>
          <a:bodyPr wrap="square" rtlCol="0">
            <a:spAutoFit/>
          </a:bodyPr>
          <a:lstStyle/>
          <a:p>
            <a:r>
              <a:rPr lang="es-ES" dirty="0"/>
              <a:t>Entre las comillas debéis poner vuestro PATH al /</a:t>
            </a:r>
            <a:r>
              <a:rPr lang="es-ES" dirty="0" err="1"/>
              <a:t>lib</a:t>
            </a:r>
            <a:r>
              <a:rPr lang="es-ES" dirty="0"/>
              <a:t> del </a:t>
            </a:r>
            <a:r>
              <a:rPr lang="es-ES" dirty="0" err="1"/>
              <a:t>sdk</a:t>
            </a:r>
            <a:r>
              <a:rPr lang="es-ES" dirty="0"/>
              <a:t> de </a:t>
            </a:r>
            <a:r>
              <a:rPr lang="es-ES" dirty="0" err="1"/>
              <a:t>javafx</a:t>
            </a:r>
            <a:r>
              <a:rPr lang="es-ES" dirty="0"/>
              <a:t> que habéis descargado y descomprimido. </a:t>
            </a:r>
          </a:p>
        </p:txBody>
      </p:sp>
    </p:spTree>
    <p:extLst>
      <p:ext uri="{BB962C8B-B14F-4D97-AF65-F5344CB8AC3E}">
        <p14:creationId xmlns:p14="http://schemas.microsoft.com/office/powerpoint/2010/main" val="42686245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Error #3</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358246" cy="510909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Error de ejecución: </a:t>
            </a:r>
            <a:r>
              <a:rPr kumimoji="0" lang="es-ES" sz="1800" b="1" i="0" u="none" strike="noStrike" kern="1200" cap="none" spc="0" normalizeH="0" baseline="0" noProof="0" err="1">
                <a:ln>
                  <a:noFill/>
                </a:ln>
                <a:solidFill>
                  <a:srgbClr val="005A8D"/>
                </a:solidFill>
                <a:effectLst/>
                <a:uLnTx/>
                <a:uFillTx/>
                <a:latin typeface="Arial"/>
                <a:ea typeface="DejaVu Sans"/>
                <a:cs typeface="DejaVu Sans"/>
              </a:rPr>
              <a:t>InvocationTargetException</a:t>
            </a: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En </a:t>
            </a:r>
            <a:r>
              <a:rPr kumimoji="0" lang="es-ES" sz="1800" b="0" i="1" u="none" strike="noStrike" kern="1200" cap="none" spc="0" normalizeH="0" baseline="0" noProof="0">
                <a:ln>
                  <a:noFill/>
                </a:ln>
                <a:solidFill>
                  <a:prstClr val="black"/>
                </a:solidFill>
                <a:effectLst/>
                <a:uLnTx/>
                <a:uFillTx/>
                <a:latin typeface="Arial"/>
                <a:ea typeface="DejaVu Sans"/>
                <a:cs typeface="DejaVu Sans"/>
              </a:rPr>
              <a:t>main.java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Sustituir: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400" b="0" i="0" u="none" strike="noStrike" kern="1200" cap="none" spc="0" normalizeH="0" baseline="0" noProof="0">
                <a:ln>
                  <a:noFill/>
                </a:ln>
                <a:solidFill>
                  <a:srgbClr val="3F7F5F"/>
                </a:solidFill>
                <a:effectLst/>
                <a:uLnTx/>
                <a:uFillTx/>
                <a:latin typeface="Consolas"/>
                <a:ea typeface="DejaVu Sans"/>
                <a:cs typeface="DejaVu Sans"/>
              </a:rPr>
              <a:t>     // Cargar la ventana</a:t>
            </a:r>
            <a:endParaRPr kumimoji="0" lang="zh-CN" altLang="es-ES" sz="1400" b="0" i="0" u="none" strike="noStrike" kern="1200" cap="none" spc="0" normalizeH="0" baseline="0" noProof="0">
              <a:ln>
                <a:noFill/>
              </a:ln>
              <a:solidFill>
                <a:srgbClr val="3F7F5F"/>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altLang="zh-CN" sz="1400" b="0" i="0" u="none" strike="noStrike" kern="1200" cap="none" spc="0" normalizeH="0" baseline="0" noProof="0" err="1">
                <a:ln>
                  <a:noFill/>
                </a:ln>
                <a:solidFill>
                  <a:srgbClr val="000000"/>
                </a:solidFill>
                <a:effectLst/>
                <a:uLnTx/>
                <a:uFillTx/>
                <a:latin typeface="Consolas"/>
                <a:ea typeface="DejaVu Sans"/>
                <a:cs typeface="DejaVu Sans"/>
              </a:rPr>
              <a:t>Parent</a:t>
            </a:r>
            <a:r>
              <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altLang="zh-CN" sz="1400" b="0" i="0" u="none" strike="noStrike" kern="1200" cap="none" spc="0" normalizeH="0" baseline="0" noProof="0" err="1">
                <a:ln>
                  <a:noFill/>
                </a:ln>
                <a:solidFill>
                  <a:srgbClr val="6A3E3E"/>
                </a:solidFill>
                <a:effectLst/>
                <a:uLnTx/>
                <a:uFillTx/>
                <a:latin typeface="Consolas"/>
                <a:ea typeface="DejaVu Sans"/>
                <a:cs typeface="DejaVu Sans"/>
              </a:rPr>
              <a:t>root</a:t>
            </a:r>
            <a:r>
              <a:rPr kumimoji="0" lang="zh-CN" altLang="es-ES" sz="1400" b="0" i="0" u="none" strike="noStrike" kern="1200" cap="none" spc="0" normalizeH="0" baseline="0" noProof="0">
                <a:ln>
                  <a:noFill/>
                </a:ln>
                <a:solidFill>
                  <a:srgbClr val="000000"/>
                </a:solidFill>
                <a:effectLst/>
                <a:uLnTx/>
                <a:uFillTx/>
                <a:latin typeface="Consolas"/>
                <a:cs typeface="DejaVu Sans"/>
              </a:rPr>
              <a:t> </a:t>
            </a:r>
            <a:r>
              <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altLang="zh-CN" sz="1400" b="0" i="0" u="none" strike="noStrike" kern="1200" cap="none" spc="0" normalizeH="0" baseline="0" noProof="0" err="1">
                <a:ln>
                  <a:noFill/>
                </a:ln>
                <a:solidFill>
                  <a:srgbClr val="000000"/>
                </a:solidFill>
                <a:effectLst/>
                <a:uLnTx/>
                <a:uFillTx/>
                <a:latin typeface="Consolas"/>
                <a:ea typeface="DejaVu Sans"/>
                <a:cs typeface="DejaVu Sans"/>
              </a:rPr>
              <a:t>FXMLLoader.</a:t>
            </a:r>
            <a:r>
              <a:rPr kumimoji="0" lang="es-ES" altLang="zh-CN" sz="1400" b="0" i="1" u="none" strike="noStrike" kern="1200" cap="none" spc="0" normalizeH="0" baseline="0" noProof="0" err="1">
                <a:ln>
                  <a:noFill/>
                </a:ln>
                <a:solidFill>
                  <a:srgbClr val="000000"/>
                </a:solidFill>
                <a:effectLst/>
                <a:uLnTx/>
                <a:uFillTx/>
                <a:latin typeface="Consolas"/>
                <a:ea typeface="DejaVu Sans"/>
                <a:cs typeface="DejaVu Sans"/>
              </a:rPr>
              <a:t>load</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400" b="0" i="1" u="none" strike="noStrike" kern="1200" cap="none" spc="0" normalizeH="0" baseline="0" noProof="0" err="1">
                <a:ln>
                  <a:noFill/>
                </a:ln>
                <a:solidFill>
                  <a:srgbClr val="000000"/>
                </a:solidFill>
                <a:effectLst/>
                <a:uLnTx/>
                <a:uFillTx/>
                <a:latin typeface="Consolas"/>
                <a:ea typeface="DejaVu Sans"/>
                <a:cs typeface="DejaVu Sans"/>
              </a:rPr>
              <a:t>getClass</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400" b="0" i="1" u="none" strike="noStrike" kern="1200" cap="none" spc="0" normalizeH="0" baseline="0" noProof="0">
                <a:ln>
                  <a:noFill/>
                </a:ln>
                <a:solidFill>
                  <a:srgbClr val="BD3231"/>
                </a:solidFill>
                <a:effectLst/>
                <a:uLnTx/>
                <a:uFillTx/>
                <a:latin typeface="Consolas"/>
                <a:ea typeface="DejaVu Sans"/>
                <a:cs typeface="DejaVu Sans"/>
              </a:rPr>
              <a:t>.</a:t>
            </a:r>
            <a:r>
              <a:rPr kumimoji="0" lang="es-ES" altLang="zh-CN" sz="1400" b="0" i="1" u="none" strike="noStrike" kern="1200" cap="none" spc="0" normalizeH="0" baseline="0" noProof="0" err="1">
                <a:ln>
                  <a:noFill/>
                </a:ln>
                <a:solidFill>
                  <a:srgbClr val="BD3231"/>
                </a:solidFill>
                <a:effectLst/>
                <a:uLnTx/>
                <a:uFillTx/>
                <a:latin typeface="Consolas"/>
                <a:ea typeface="DejaVu Sans"/>
                <a:cs typeface="DejaVu Sans"/>
              </a:rPr>
              <a:t>getClassLoader</a:t>
            </a:r>
            <a:r>
              <a:rPr kumimoji="0" lang="es-ES" altLang="zh-CN" sz="1400" b="0" i="1" u="none" strike="noStrike" kern="1200" cap="none" spc="0" normalizeH="0" baseline="0" noProof="0">
                <a:ln>
                  <a:noFill/>
                </a:ln>
                <a:solidFill>
                  <a:srgbClr val="BD3231"/>
                </a:solidFill>
                <a:effectLst/>
                <a:uLnTx/>
                <a:uFillTx/>
                <a:latin typeface="Consolas"/>
                <a:ea typeface="DejaVu Sans"/>
                <a:cs typeface="DejaVu Sans"/>
              </a:rPr>
              <a:t>()</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400" b="0" i="1" u="none" strike="noStrike" kern="1200" cap="none" spc="0" normalizeH="0" baseline="0" noProof="0" err="1">
                <a:ln>
                  <a:noFill/>
                </a:ln>
                <a:solidFill>
                  <a:srgbClr val="000000"/>
                </a:solidFill>
                <a:effectLst/>
                <a:uLnTx/>
                <a:uFillTx/>
                <a:latin typeface="Consolas"/>
                <a:ea typeface="DejaVu Sans"/>
                <a:cs typeface="DejaVu Sans"/>
              </a:rPr>
              <a:t>getResource</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400" b="0" i="0" u="none" strike="noStrike" kern="1200" cap="none" spc="0" normalizeH="0" baseline="0" noProof="0" err="1">
                <a:ln>
                  <a:noFill/>
                </a:ln>
                <a:solidFill>
                  <a:srgbClr val="6A3E3E"/>
                </a:solidFill>
                <a:effectLst/>
                <a:uLnTx/>
                <a:uFillTx/>
                <a:latin typeface="Consolas"/>
                <a:ea typeface="DejaVu Sans"/>
                <a:cs typeface="DejaVu Sans"/>
              </a:rPr>
              <a:t>fxml</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800" b="0" i="1" u="none" strike="noStrike" kern="1200" cap="none" spc="0" normalizeH="0" baseline="0" noProof="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Por: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800" b="0" i="1" u="none" strike="noStrike" kern="1200" cap="none" spc="0" normalizeH="0" baseline="0" noProof="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400" b="0" i="0" u="none" strike="noStrike" kern="1200" cap="none" spc="0" normalizeH="0" baseline="0" noProof="0">
                <a:ln>
                  <a:noFill/>
                </a:ln>
                <a:solidFill>
                  <a:srgbClr val="3F7F5F"/>
                </a:solidFill>
                <a:effectLst/>
                <a:uLnTx/>
                <a:uFillTx/>
                <a:latin typeface="Consolas"/>
                <a:ea typeface="DejaVu Sans"/>
                <a:cs typeface="DejaVu Sans"/>
              </a:rPr>
              <a:t>     // Cargar la ventana</a:t>
            </a:r>
            <a:endParaRPr kumimoji="0" lang="zh-CN" altLang="es-ES" sz="1400" b="0" i="0" u="none" strike="noStrike" kern="1200" cap="none" spc="0" normalizeH="0" baseline="0" noProof="0">
              <a:ln>
                <a:noFill/>
              </a:ln>
              <a:solidFill>
                <a:srgbClr val="3F7F5F"/>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altLang="zh-CN" sz="1400" b="0" i="0" u="none" strike="noStrike" kern="1200" cap="none" spc="0" normalizeH="0" baseline="0" noProof="0" err="1">
                <a:ln>
                  <a:noFill/>
                </a:ln>
                <a:solidFill>
                  <a:srgbClr val="000000"/>
                </a:solidFill>
                <a:effectLst/>
                <a:uLnTx/>
                <a:uFillTx/>
                <a:latin typeface="Consolas"/>
                <a:ea typeface="DejaVu Sans"/>
                <a:cs typeface="DejaVu Sans"/>
              </a:rPr>
              <a:t>Parent</a:t>
            </a:r>
            <a:r>
              <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altLang="zh-CN" sz="1400" b="0" i="0" u="none" strike="noStrike" kern="1200" cap="none" spc="0" normalizeH="0" baseline="0" noProof="0" err="1">
                <a:ln>
                  <a:noFill/>
                </a:ln>
                <a:solidFill>
                  <a:srgbClr val="6A3E3E"/>
                </a:solidFill>
                <a:effectLst/>
                <a:uLnTx/>
                <a:uFillTx/>
                <a:latin typeface="Consolas"/>
                <a:ea typeface="DejaVu Sans"/>
                <a:cs typeface="DejaVu Sans"/>
              </a:rPr>
              <a:t>root</a:t>
            </a:r>
            <a:r>
              <a:rPr kumimoji="0" lang="zh-CN" altLang="es-ES" sz="1400" b="0" i="0" u="none" strike="noStrike" kern="1200" cap="none" spc="0" normalizeH="0" baseline="0" noProof="0">
                <a:ln>
                  <a:noFill/>
                </a:ln>
                <a:solidFill>
                  <a:srgbClr val="000000"/>
                </a:solidFill>
                <a:effectLst/>
                <a:uLnTx/>
                <a:uFillTx/>
                <a:latin typeface="Consolas"/>
                <a:cs typeface="DejaVu Sans"/>
              </a:rPr>
              <a:t> </a:t>
            </a:r>
            <a:r>
              <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altLang="zh-CN" sz="1400" b="0" i="0" u="none" strike="noStrike" kern="1200" cap="none" spc="0" normalizeH="0" baseline="0" noProof="0" err="1">
                <a:ln>
                  <a:noFill/>
                </a:ln>
                <a:solidFill>
                  <a:srgbClr val="000000"/>
                </a:solidFill>
                <a:effectLst/>
                <a:uLnTx/>
                <a:uFillTx/>
                <a:latin typeface="Consolas"/>
                <a:ea typeface="DejaVu Sans"/>
                <a:cs typeface="DejaVu Sans"/>
              </a:rPr>
              <a:t>FXMLLoader.</a:t>
            </a:r>
            <a:r>
              <a:rPr kumimoji="0" lang="es-ES" altLang="zh-CN" sz="1400" b="0" i="1" u="none" strike="noStrike" kern="1200" cap="none" spc="0" normalizeH="0" baseline="0" noProof="0" err="1">
                <a:ln>
                  <a:noFill/>
                </a:ln>
                <a:solidFill>
                  <a:srgbClr val="000000"/>
                </a:solidFill>
                <a:effectLst/>
                <a:uLnTx/>
                <a:uFillTx/>
                <a:latin typeface="Consolas"/>
                <a:ea typeface="DejaVu Sans"/>
                <a:cs typeface="DejaVu Sans"/>
              </a:rPr>
              <a:t>load</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400" b="0" i="1" u="none" strike="noStrike" kern="1200" cap="none" spc="0" normalizeH="0" baseline="0" noProof="0" err="1">
                <a:ln>
                  <a:noFill/>
                </a:ln>
                <a:solidFill>
                  <a:srgbClr val="000000"/>
                </a:solidFill>
                <a:effectLst/>
                <a:uLnTx/>
                <a:uFillTx/>
                <a:latin typeface="Consolas"/>
                <a:ea typeface="DejaVu Sans"/>
                <a:cs typeface="DejaVu Sans"/>
              </a:rPr>
              <a:t>getClass</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400" b="0" i="1" u="none" strike="noStrike" kern="1200" cap="none" spc="0" normalizeH="0" baseline="0" noProof="0" err="1">
                <a:ln>
                  <a:noFill/>
                </a:ln>
                <a:solidFill>
                  <a:srgbClr val="000000"/>
                </a:solidFill>
                <a:effectLst/>
                <a:uLnTx/>
                <a:uFillTx/>
                <a:latin typeface="Consolas"/>
                <a:ea typeface="DejaVu Sans"/>
                <a:cs typeface="DejaVu Sans"/>
              </a:rPr>
              <a:t>getResource</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400" b="0" i="0" u="none" strike="noStrike" kern="1200" cap="none" spc="0" normalizeH="0" baseline="0" noProof="0" err="1">
                <a:ln>
                  <a:noFill/>
                </a:ln>
                <a:solidFill>
                  <a:srgbClr val="6A3E3E"/>
                </a:solidFill>
                <a:effectLst/>
                <a:uLnTx/>
                <a:uFillTx/>
                <a:latin typeface="Consolas"/>
                <a:ea typeface="DejaVu Sans"/>
                <a:cs typeface="DejaVu Sans"/>
              </a:rPr>
              <a:t>fxml</a:t>
            </a:r>
            <a:r>
              <a:rPr kumimoji="0" lang="es-ES" altLang="zh-CN" sz="1400" b="0" i="1" u="none" strike="noStrike" kern="1200" cap="none" spc="0" normalizeH="0" baseline="0" noProof="0">
                <a:ln>
                  <a:noFill/>
                </a:ln>
                <a:solidFill>
                  <a:srgbClr val="000000"/>
                </a:solidFill>
                <a:effectLst/>
                <a:uLnTx/>
                <a:uFillTx/>
                <a:latin typeface="Consolas"/>
                <a:ea typeface="DejaVu Sans"/>
                <a:cs typeface="DejaVu Sans"/>
              </a:rPr>
              <a:t>));</a:t>
            </a:r>
            <a:endParaRPr kumimoji="0" lang="zh-CN" altLang="es-ES" sz="1400" b="0" i="1" u="none" strike="noStrike" kern="1200" cap="none" spc="0" normalizeH="0" baseline="0" noProof="0">
              <a:ln>
                <a:noFill/>
              </a:ln>
              <a:solidFill>
                <a:srgbClr val="000000"/>
              </a:solidFill>
              <a:effectLst/>
              <a:uLnTx/>
              <a:uFillTx/>
              <a:latin typeface="Mangal"/>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11" name="Line 3"/>
          <p:cNvSpPr/>
          <p:nvPr/>
        </p:nvSpPr>
        <p:spPr>
          <a:xfrm>
            <a:off x="145156" y="2786058"/>
            <a:ext cx="8856000" cy="0"/>
          </a:xfrm>
          <a:prstGeom prst="line">
            <a:avLst/>
          </a:prstGeom>
          <a:ln>
            <a:solidFill>
              <a:srgbClr val="BD3231"/>
            </a:solidFill>
          </a:ln>
        </p:spPr>
      </p:sp>
      <p:sp>
        <p:nvSpPr>
          <p:cNvPr id="12" name="TextShape 4"/>
          <p:cNvSpPr txBox="1"/>
          <p:nvPr/>
        </p:nvSpPr>
        <p:spPr>
          <a:xfrm>
            <a:off x="613156" y="2210058"/>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Solución #3</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Tree>
    <p:extLst>
      <p:ext uri="{BB962C8B-B14F-4D97-AF65-F5344CB8AC3E}">
        <p14:creationId xmlns:p14="http://schemas.microsoft.com/office/powerpoint/2010/main" val="23051780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Error #4</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358246" cy="480131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Error de ejecución: </a:t>
            </a:r>
            <a:r>
              <a:rPr kumimoji="0" lang="es-ES" sz="1800" b="1" i="0" u="none" strike="noStrike" kern="1200" cap="none" spc="0" normalizeH="0" baseline="0" noProof="0" err="1">
                <a:ln>
                  <a:noFill/>
                </a:ln>
                <a:solidFill>
                  <a:srgbClr val="005A8D"/>
                </a:solidFill>
                <a:effectLst/>
                <a:uLnTx/>
                <a:uFillTx/>
                <a:latin typeface="Arial"/>
                <a:ea typeface="DejaVu Sans"/>
                <a:cs typeface="DejaVu Sans"/>
              </a:rPr>
              <a:t>NullPointerException</a:t>
            </a: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En </a:t>
            </a:r>
            <a:r>
              <a:rPr kumimoji="0" lang="es-ES" sz="1800" b="0" i="1" u="none" strike="noStrike" kern="1200" cap="none" spc="0" normalizeH="0" baseline="0" noProof="0" err="1">
                <a:ln>
                  <a:noFill/>
                </a:ln>
                <a:solidFill>
                  <a:prstClr val="black"/>
                </a:solidFill>
                <a:effectLst/>
                <a:uLnTx/>
                <a:uFillTx/>
                <a:latin typeface="Arial"/>
                <a:ea typeface="DejaVu Sans"/>
                <a:cs typeface="DejaVu Sans"/>
              </a:rPr>
              <a:t>Calculadora.fxml</a:t>
            </a:r>
            <a:endParaRPr kumimoji="0" lang="es-ES" sz="1800" b="0" i="1"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Revisar la ruta del controlador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En </a:t>
            </a:r>
            <a:r>
              <a:rPr kumimoji="0" lang="es-ES" sz="1800" b="0" i="1" u="none" strike="noStrike" kern="1200" cap="none" spc="0" normalizeH="0" baseline="0" noProof="0">
                <a:ln>
                  <a:noFill/>
                </a:ln>
                <a:solidFill>
                  <a:prstClr val="black"/>
                </a:solidFill>
                <a:effectLst/>
                <a:uLnTx/>
                <a:uFillTx/>
                <a:latin typeface="Arial"/>
                <a:ea typeface="DejaVu Sans"/>
                <a:cs typeface="DejaVu Sans"/>
              </a:rPr>
              <a:t>Main.java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Revisar la ruta de la  vista</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9" name="Line 3"/>
          <p:cNvSpPr/>
          <p:nvPr/>
        </p:nvSpPr>
        <p:spPr>
          <a:xfrm>
            <a:off x="145156" y="2786058"/>
            <a:ext cx="8856000" cy="0"/>
          </a:xfrm>
          <a:prstGeom prst="line">
            <a:avLst/>
          </a:prstGeom>
          <a:ln>
            <a:solidFill>
              <a:srgbClr val="BD3231"/>
            </a:solidFill>
          </a:ln>
        </p:spPr>
      </p:sp>
      <p:sp>
        <p:nvSpPr>
          <p:cNvPr id="11" name="TextShape 4"/>
          <p:cNvSpPr txBox="1"/>
          <p:nvPr/>
        </p:nvSpPr>
        <p:spPr>
          <a:xfrm>
            <a:off x="613156" y="2210058"/>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Solución #4</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Tree>
    <p:extLst>
      <p:ext uri="{BB962C8B-B14F-4D97-AF65-F5344CB8AC3E}">
        <p14:creationId xmlns:p14="http://schemas.microsoft.com/office/powerpoint/2010/main" val="40250800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0" y="2071678"/>
            <a:ext cx="9144000" cy="1071570"/>
          </a:xfrm>
          <a:prstGeom prst="rect">
            <a:avLst/>
          </a:prstGeom>
        </p:spPr>
        <p:txBody>
          <a:bodyPr wrap="none" lIns="0" tIns="0" rIns="0" bIns="0" anchor="t"/>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800" b="0" i="0" u="none" strike="noStrike" kern="1200" cap="none" spc="500" normalizeH="0" baseline="0" noProof="0">
                <a:ln>
                  <a:noFill/>
                </a:ln>
                <a:solidFill>
                  <a:prstClr val="white"/>
                </a:solidFill>
                <a:effectLst/>
                <a:uLnTx/>
                <a:uFillTx/>
                <a:latin typeface="Calibri"/>
                <a:ea typeface="DejaVu Sans"/>
                <a:cs typeface="DejaVu Sans"/>
              </a:rPr>
              <a:t>Modelo – Vista – Controlador</a:t>
            </a:r>
            <a:endParaRPr kumimoji="0" sz="38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Modelo – Vista – Controlador</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11" name="10 Imagen" descr="mvc.jpg"/>
          <p:cNvPicPr>
            <a:picLocks noChangeAspect="1"/>
          </p:cNvPicPr>
          <p:nvPr/>
        </p:nvPicPr>
        <p:blipFill>
          <a:blip r:embed="rId2"/>
          <a:stretch>
            <a:fillRect/>
          </a:stretch>
        </p:blipFill>
        <p:spPr>
          <a:xfrm>
            <a:off x="0" y="957012"/>
            <a:ext cx="9144000" cy="5186632"/>
          </a:xfrm>
          <a:prstGeom prst="rect">
            <a:avLst/>
          </a:prstGeom>
        </p:spPr>
      </p:pic>
    </p:spTree>
    <p:extLst>
      <p:ext uri="{BB962C8B-B14F-4D97-AF65-F5344CB8AC3E}">
        <p14:creationId xmlns:p14="http://schemas.microsoft.com/office/powerpoint/2010/main" val="39145470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Modelo – Vista – Controlador</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9" name="8 Rectángulo"/>
          <p:cNvSpPr/>
          <p:nvPr/>
        </p:nvSpPr>
        <p:spPr>
          <a:xfrm>
            <a:off x="571472" y="1000108"/>
            <a:ext cx="7715304" cy="35394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El patrón </a:t>
            </a:r>
            <a:r>
              <a:rPr kumimoji="0" lang="es-MX" sz="1400" b="0" i="0" u="none" strike="noStrike" kern="1200" cap="none" spc="0" normalizeH="0" baseline="0" noProof="0">
                <a:ln>
                  <a:noFill/>
                </a:ln>
                <a:solidFill>
                  <a:srgbClr val="C00000"/>
                </a:solidFill>
                <a:effectLst/>
                <a:uLnTx/>
                <a:uFillTx/>
                <a:latin typeface="Arial"/>
                <a:ea typeface="DejaVu Sans"/>
                <a:cs typeface="DejaVu Sans"/>
              </a:rPr>
              <a:t>Modelo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0" i="0" u="none" strike="noStrike" kern="1200" cap="none" spc="0" normalizeH="0" baseline="0" noProof="0">
                <a:ln>
                  <a:noFill/>
                </a:ln>
                <a:solidFill>
                  <a:schemeClr val="accent6"/>
                </a:solidFill>
                <a:effectLst/>
                <a:uLnTx/>
                <a:uFillTx/>
                <a:latin typeface="Arial"/>
                <a:ea typeface="DejaVu Sans"/>
                <a:cs typeface="DejaVu Sans"/>
              </a:rPr>
              <a:t>Vista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0" i="0" u="none" strike="noStrike" kern="1200" cap="none" spc="0" normalizeH="0" baseline="0" noProof="0">
                <a:ln>
                  <a:noFill/>
                </a:ln>
                <a:solidFill>
                  <a:srgbClr val="00B050"/>
                </a:solidFill>
                <a:effectLst/>
                <a:uLnTx/>
                <a:uFillTx/>
                <a:latin typeface="Arial"/>
                <a:ea typeface="DejaVu Sans"/>
                <a:cs typeface="DejaVu Sans"/>
              </a:rPr>
              <a:t>Controlador</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1" i="0" u="none" strike="noStrike" kern="1200" cap="none" spc="0" normalizeH="0" baseline="0" noProof="0">
                <a:ln>
                  <a:noFill/>
                </a:ln>
                <a:solidFill>
                  <a:prstClr val="black"/>
                </a:solidFill>
                <a:effectLst/>
                <a:uLnTx/>
                <a:uFillTx/>
                <a:latin typeface="Arial"/>
                <a:ea typeface="DejaVu Sans"/>
                <a:cs typeface="DejaVu Sans"/>
              </a:rPr>
              <a:t>MVC</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es un patrón de diseño de software que se utiliza en muchos entornos distintos con muchos lenguajes de programación.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Se utiliza popularmente tanto para diseñar aplicaciones web y aplicaciones móviles, cómo aplicaciones de escritorio.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Si no utilizamos el patrón </a:t>
            </a:r>
            <a:r>
              <a:rPr kumimoji="0" lang="es-MX" sz="1400" b="1" i="0" u="none" strike="noStrike" kern="1200" cap="none" spc="0" normalizeH="0" baseline="0" noProof="0">
                <a:ln>
                  <a:noFill/>
                </a:ln>
                <a:solidFill>
                  <a:prstClr val="black"/>
                </a:solidFill>
                <a:effectLst/>
                <a:uLnTx/>
                <a:uFillTx/>
                <a:latin typeface="Arial"/>
                <a:ea typeface="DejaVu Sans"/>
                <a:cs typeface="DejaVu Sans"/>
              </a:rPr>
              <a:t>MVC</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el código fuente de la </a:t>
            </a:r>
            <a:r>
              <a:rPr kumimoji="0" lang="es-MX" sz="1400" b="1" i="0" u="none" strike="noStrike" kern="1200" cap="none" spc="0" normalizeH="0" baseline="0" noProof="0">
                <a:ln>
                  <a:noFill/>
                </a:ln>
                <a:solidFill>
                  <a:prstClr val="black"/>
                </a:solidFill>
                <a:effectLst/>
                <a:uLnTx/>
                <a:uFillTx/>
                <a:latin typeface="Arial"/>
                <a:ea typeface="DejaVu Sans"/>
                <a:cs typeface="DejaVu Sans"/>
              </a:rPr>
              <a:t>GUI</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0" i="1" u="none" strike="noStrike" kern="1200" cap="none" spc="0" normalizeH="0" baseline="0" noProof="0" err="1">
                <a:ln>
                  <a:noFill/>
                </a:ln>
                <a:solidFill>
                  <a:prstClr val="black"/>
                </a:solidFill>
                <a:effectLst/>
                <a:uLnTx/>
                <a:uFillTx/>
                <a:latin typeface="Arial"/>
                <a:ea typeface="DejaVu Sans"/>
                <a:cs typeface="DejaVu Sans"/>
              </a:rPr>
              <a:t>Graphical</a:t>
            </a:r>
            <a:r>
              <a:rPr kumimoji="0" lang="es-MX" sz="1400" b="0" i="1" u="none" strike="noStrike" kern="1200" cap="none" spc="0" normalizeH="0" baseline="0" noProof="0">
                <a:ln>
                  <a:noFill/>
                </a:ln>
                <a:solidFill>
                  <a:prstClr val="black"/>
                </a:solidFill>
                <a:effectLst/>
                <a:uLnTx/>
                <a:uFillTx/>
                <a:latin typeface="Arial"/>
                <a:ea typeface="DejaVu Sans"/>
                <a:cs typeface="DejaVu Sans"/>
              </a:rPr>
              <a:t> </a:t>
            </a:r>
            <a:r>
              <a:rPr kumimoji="0" lang="es-MX" sz="1400" b="0" i="1" u="none" strike="noStrike" kern="1200" cap="none" spc="0" normalizeH="0" baseline="0" noProof="0" err="1">
                <a:ln>
                  <a:noFill/>
                </a:ln>
                <a:solidFill>
                  <a:prstClr val="black"/>
                </a:solidFill>
                <a:effectLst/>
                <a:uLnTx/>
                <a:uFillTx/>
                <a:latin typeface="Arial"/>
                <a:ea typeface="DejaVu Sans"/>
                <a:cs typeface="DejaVu Sans"/>
              </a:rPr>
              <a:t>User</a:t>
            </a:r>
            <a:r>
              <a:rPr kumimoji="0" lang="es-MX" sz="1400" b="0" i="1" u="none" strike="noStrike" kern="1200" cap="none" spc="0" normalizeH="0" baseline="0" noProof="0">
                <a:ln>
                  <a:noFill/>
                </a:ln>
                <a:solidFill>
                  <a:prstClr val="black"/>
                </a:solidFill>
                <a:effectLst/>
                <a:uLnTx/>
                <a:uFillTx/>
                <a:latin typeface="Arial"/>
                <a:ea typeface="DejaVu Sans"/>
                <a:cs typeface="DejaVu Sans"/>
              </a:rPr>
              <a:t> Interface o Interfaz Gráfica de Usuario</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y los eventos y métodos con la funcionalidad de la interfaz, están en el mismo archivo, lo que hace que éste tenga un mayor número de líneas y sea muy difícil de modificar y de ampliar.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Si separamos en un archivo sólo el código para la </a:t>
            </a:r>
            <a:r>
              <a:rPr kumimoji="0" lang="es-MX" sz="1400" b="1" i="0" u="none" strike="noStrike" kern="1200" cap="none" spc="0" normalizeH="0" baseline="0" noProof="0">
                <a:ln>
                  <a:noFill/>
                </a:ln>
                <a:solidFill>
                  <a:prstClr val="black"/>
                </a:solidFill>
                <a:effectLst/>
                <a:uLnTx/>
                <a:uFillTx/>
                <a:latin typeface="Arial"/>
                <a:ea typeface="DejaVu Sans"/>
                <a:cs typeface="DejaVu Sans"/>
              </a:rPr>
              <a:t>GUI</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0" i="0" u="none" strike="noStrike" kern="1200" cap="none" spc="0" normalizeH="0" baseline="0" noProof="0">
                <a:ln>
                  <a:noFill/>
                </a:ln>
                <a:solidFill>
                  <a:schemeClr val="accent6"/>
                </a:solidFill>
                <a:effectLst/>
                <a:uLnTx/>
                <a:uFillTx/>
                <a:latin typeface="Arial"/>
                <a:ea typeface="DejaVu Sans"/>
                <a:cs typeface="DejaVu Sans"/>
              </a:rPr>
              <a:t>vista</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otro archivo sólo para controlar los eventos (</a:t>
            </a:r>
            <a:r>
              <a:rPr kumimoji="0" lang="es-MX" sz="1400" b="0" i="0" u="none" strike="noStrike" kern="1200" cap="none" spc="0" normalizeH="0" baseline="0" noProof="0">
                <a:ln>
                  <a:noFill/>
                </a:ln>
                <a:solidFill>
                  <a:srgbClr val="00B050"/>
                </a:solidFill>
                <a:effectLst/>
                <a:uLnTx/>
                <a:uFillTx/>
                <a:latin typeface="Arial"/>
                <a:ea typeface="DejaVu Sans"/>
                <a:cs typeface="DejaVu Sans"/>
              </a:rPr>
              <a:t>controlador</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y los archivos del dominio de nuestra aplicación (</a:t>
            </a:r>
            <a:r>
              <a:rPr kumimoji="0" lang="es-MX" sz="1400" b="0" i="0" u="none" strike="noStrike" kern="1200" cap="none" spc="0" normalizeH="0" baseline="0" noProof="0">
                <a:ln>
                  <a:noFill/>
                </a:ln>
                <a:solidFill>
                  <a:srgbClr val="C00000"/>
                </a:solidFill>
                <a:effectLst/>
                <a:uLnTx/>
                <a:uFillTx/>
                <a:latin typeface="Arial"/>
                <a:ea typeface="DejaVu Sans"/>
                <a:cs typeface="DejaVu Sans"/>
              </a:rPr>
              <a:t>modelo</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obtenemos un código mucho más simple, más fácil de comprender y mucho más fácil de mantener.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Esta es la filosofía principal del patrón </a:t>
            </a:r>
            <a:r>
              <a:rPr kumimoji="0" lang="es-MX" sz="1400" b="0" i="0" u="none" strike="noStrike" kern="1200" cap="none" spc="0" normalizeH="0" baseline="0" noProof="0">
                <a:ln>
                  <a:noFill/>
                </a:ln>
                <a:solidFill>
                  <a:srgbClr val="C00000"/>
                </a:solidFill>
                <a:effectLst/>
                <a:uLnTx/>
                <a:uFillTx/>
                <a:latin typeface="Arial"/>
                <a:ea typeface="DejaVu Sans"/>
                <a:cs typeface="DejaVu Sans"/>
              </a:rPr>
              <a:t>Modelo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0" i="0" u="none" strike="noStrike" kern="1200" cap="none" spc="0" normalizeH="0" baseline="0" noProof="0">
                <a:ln>
                  <a:noFill/>
                </a:ln>
                <a:solidFill>
                  <a:schemeClr val="accent6"/>
                </a:solidFill>
                <a:effectLst/>
                <a:uLnTx/>
                <a:uFillTx/>
                <a:latin typeface="Arial"/>
                <a:ea typeface="DejaVu Sans"/>
                <a:cs typeface="DejaVu Sans"/>
              </a:rPr>
              <a:t>Vista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0" i="0" u="none" strike="noStrike" kern="1200" cap="none" spc="0" normalizeH="0" baseline="0" noProof="0">
                <a:ln>
                  <a:noFill/>
                </a:ln>
                <a:solidFill>
                  <a:srgbClr val="00B050"/>
                </a:solidFill>
                <a:effectLst/>
                <a:uLnTx/>
                <a:uFillTx/>
                <a:latin typeface="Arial"/>
                <a:ea typeface="DejaVu Sans"/>
                <a:cs typeface="DejaVu Sans"/>
              </a:rPr>
              <a:t>Controlador</a:t>
            </a:r>
            <a:r>
              <a:rPr kumimoji="0" lang="es-MX" sz="1400" b="0" i="0" u="none" strike="noStrike" kern="1200" cap="none" spc="0" normalizeH="0" baseline="0" noProof="0">
                <a:ln>
                  <a:noFill/>
                </a:ln>
                <a:solidFill>
                  <a:prstClr val="black"/>
                </a:solidFill>
                <a:effectLst/>
                <a:uLnTx/>
                <a:uFillTx/>
                <a:latin typeface="Arial"/>
                <a:ea typeface="DejaVu Sans"/>
                <a:cs typeface="DejaVu Sans"/>
              </a:rPr>
              <a:t>.</a:t>
            </a:r>
            <a:endParaRPr kumimoji="0" lang="es-ES" sz="1400" b="0" i="0" u="none" strike="noStrike" kern="1200" cap="none" spc="0"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9718460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Modelo – Vista – Controlador</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9" name="8 Rectángulo"/>
          <p:cNvSpPr/>
          <p:nvPr/>
        </p:nvSpPr>
        <p:spPr>
          <a:xfrm>
            <a:off x="571472" y="1000108"/>
            <a:ext cx="7715304" cy="461664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Los componentes de la arquitectura del patrón </a:t>
            </a:r>
            <a:r>
              <a:rPr kumimoji="0" lang="es-MX" sz="1400" b="1" i="0" u="none" strike="noStrike" kern="1200" cap="none" spc="0" normalizeH="0" baseline="0" noProof="0">
                <a:ln>
                  <a:noFill/>
                </a:ln>
                <a:solidFill>
                  <a:prstClr val="black"/>
                </a:solidFill>
                <a:effectLst/>
                <a:uLnTx/>
                <a:uFillTx/>
                <a:latin typeface="Arial"/>
                <a:ea typeface="DejaVu Sans"/>
                <a:cs typeface="DejaVu Sans"/>
              </a:rPr>
              <a:t>MVC</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están diseñados para manejar diferentes aspectos de una aplicación en desarrollo. El patrón de diseño MVC sirve para separar la capa de presentación de la lógica de la aplicación y es uno de los patrones de diseño de software más utilizados para el desarrollo web y de aplicaciones.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MX" sz="1400">
              <a:solidFill>
                <a:prstClr val="black"/>
              </a:solidFill>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Este patrón de diseño separa los distintos aspectos de nuestro proyecto en 3 grupos: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1" i="0" u="none" strike="noStrike" kern="1200" cap="none" spc="0" normalizeH="0" baseline="0" noProof="0">
                <a:ln>
                  <a:noFill/>
                </a:ln>
                <a:solidFill>
                  <a:srgbClr val="C00000"/>
                </a:solidFill>
                <a:effectLst/>
                <a:uLnTx/>
                <a:uFillTx/>
                <a:latin typeface="Arial"/>
                <a:ea typeface="DejaVu Sans"/>
                <a:cs typeface="DejaVu Sans"/>
              </a:rPr>
              <a:t>Modelo:</a:t>
            </a:r>
            <a:r>
              <a:rPr kumimoji="0" lang="es-MX" sz="1400" b="1" i="0" u="none" strike="noStrike" kern="1200" cap="none" spc="0" normalizeH="0" baseline="0" noProof="0">
                <a:ln>
                  <a:noFill/>
                </a:ln>
                <a:solidFill>
                  <a:prstClr val="black"/>
                </a:solidFill>
                <a:effectLst/>
                <a:uLnTx/>
                <a:uFillTx/>
                <a:latin typeface="Arial"/>
                <a:ea typeface="DejaVu Sans"/>
                <a:cs typeface="DejaVu Sans"/>
              </a:rPr>
              <a:t>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Son todas las clases relacionadas con el dominio de nuestra aplicación. Clases que realizan la lógica del programa y clases que se utilizan para almacenar y gestionar los datos, a menudo, conectados con una base de datos</a:t>
            </a:r>
          </a:p>
          <a:p>
            <a:pPr marR="0" lvl="0" algn="just" defTabSz="914400" rtl="0" eaLnBrk="1" fontAlgn="auto" latinLnBrk="0" hangingPunct="1">
              <a:lnSpc>
                <a:spcPct val="100000"/>
              </a:lnSpc>
              <a:spcBef>
                <a:spcPts val="0"/>
              </a:spcBef>
              <a:spcAft>
                <a:spcPts val="0"/>
              </a:spcAft>
              <a:buClrTx/>
              <a:buSzTx/>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1" i="0" u="none" strike="noStrike" kern="1200" cap="none" spc="0" normalizeH="0" baseline="0" noProof="0">
                <a:ln>
                  <a:noFill/>
                </a:ln>
                <a:solidFill>
                  <a:schemeClr val="accent6"/>
                </a:solidFill>
                <a:effectLst/>
                <a:uLnTx/>
                <a:uFillTx/>
                <a:latin typeface="Arial"/>
                <a:ea typeface="DejaVu Sans"/>
                <a:cs typeface="DejaVu Sans"/>
              </a:rPr>
              <a:t>Vista:</a:t>
            </a:r>
            <a:r>
              <a:rPr kumimoji="0" lang="es-MX" sz="1400" b="1" i="0" u="none" strike="noStrike" kern="1200" cap="none" spc="0" normalizeH="0" baseline="0" noProof="0">
                <a:ln>
                  <a:noFill/>
                </a:ln>
                <a:solidFill>
                  <a:prstClr val="black"/>
                </a:solidFill>
                <a:effectLst/>
                <a:uLnTx/>
                <a:uFillTx/>
                <a:latin typeface="Arial"/>
                <a:ea typeface="DejaVu Sans"/>
                <a:cs typeface="DejaVu Sans"/>
              </a:rPr>
              <a:t> </a:t>
            </a:r>
            <a:r>
              <a:rPr lang="es-MX" sz="1400">
                <a:solidFill>
                  <a:prstClr val="black"/>
                </a:solidFill>
                <a:latin typeface="Arial"/>
                <a:ea typeface="DejaVu Sans"/>
                <a:cs typeface="DejaVu Sans"/>
              </a:rPr>
              <a:t>Conocida como GUI o I</a:t>
            </a:r>
            <a:r>
              <a:rPr kumimoji="0" lang="es-MX" sz="1400" b="0" i="0" u="none" strike="noStrike" kern="1200" cap="none" spc="0" normalizeH="0" baseline="0" noProof="0" err="1">
                <a:ln>
                  <a:noFill/>
                </a:ln>
                <a:solidFill>
                  <a:prstClr val="black"/>
                </a:solidFill>
                <a:effectLst/>
                <a:uLnTx/>
                <a:uFillTx/>
                <a:latin typeface="Arial"/>
                <a:ea typeface="DejaVu Sans"/>
                <a:cs typeface="DejaVu Sans"/>
              </a:rPr>
              <a:t>nterfaz</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Gráfica de Usuario. La vista contiene todas las funciones que interactúan directamente con el usuario, como hacer clic en un botón o un evento de entrada. Además se encarga de mostrar los datos almacenados al usuario.</a:t>
            </a:r>
          </a:p>
          <a:p>
            <a:pPr marR="0" lvl="0" algn="just" defTabSz="914400" rtl="0" eaLnBrk="1" fontAlgn="auto" latinLnBrk="0" hangingPunct="1">
              <a:lnSpc>
                <a:spcPct val="100000"/>
              </a:lnSpc>
              <a:spcBef>
                <a:spcPts val="0"/>
              </a:spcBef>
              <a:spcAft>
                <a:spcPts val="0"/>
              </a:spcAft>
              <a:buClrTx/>
              <a:buSzTx/>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1" i="0" u="none" strike="noStrike" kern="1200" cap="none" spc="0" normalizeH="0" baseline="0" noProof="0">
                <a:ln>
                  <a:noFill/>
                </a:ln>
                <a:solidFill>
                  <a:srgbClr val="00B050"/>
                </a:solidFill>
                <a:effectLst/>
                <a:uLnTx/>
                <a:uFillTx/>
                <a:latin typeface="Arial"/>
                <a:ea typeface="DejaVu Sans"/>
                <a:cs typeface="DejaVu Sans"/>
              </a:rPr>
              <a:t>Controlador:</a:t>
            </a:r>
            <a:r>
              <a:rPr kumimoji="0" lang="es-MX" sz="1400" b="1" i="0" u="none" strike="noStrike" kern="1200" cap="none" spc="0" normalizeH="0" baseline="0" noProof="0">
                <a:ln>
                  <a:noFill/>
                </a:ln>
                <a:solidFill>
                  <a:prstClr val="black"/>
                </a:solidFill>
                <a:effectLst/>
                <a:uLnTx/>
                <a:uFillTx/>
                <a:latin typeface="Arial"/>
                <a:ea typeface="DejaVu Sans"/>
                <a:cs typeface="DejaVu Sans"/>
              </a:rPr>
              <a:t>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El controlador conecta el </a:t>
            </a:r>
            <a:r>
              <a:rPr kumimoji="0" lang="es-MX" sz="1400" b="0" i="1" u="none" strike="noStrike" kern="1200" cap="none" spc="0" normalizeH="0" baseline="0" noProof="0">
                <a:ln>
                  <a:noFill/>
                </a:ln>
                <a:solidFill>
                  <a:srgbClr val="C00000"/>
                </a:solidFill>
                <a:effectLst/>
                <a:uLnTx/>
                <a:uFillTx/>
                <a:latin typeface="Arial"/>
                <a:ea typeface="DejaVu Sans"/>
                <a:cs typeface="DejaVu Sans"/>
              </a:rPr>
              <a:t>modelo</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y la </a:t>
            </a:r>
            <a:r>
              <a:rPr lang="es-MX" sz="1400" i="1">
                <a:solidFill>
                  <a:schemeClr val="accent6"/>
                </a:solidFill>
                <a:latin typeface="Arial"/>
                <a:ea typeface="DejaVu Sans"/>
                <a:cs typeface="DejaVu Sans"/>
              </a:rPr>
              <a:t>vista</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Cuando un usuario interactúa con la IGU, solicita al controlador que se ejecute un evento. Este evento, va a comunicar con el modelo de la aplicación e intercambiar datos. Estos datos serán devueltos al controlador que los mostrará al usuario a través de la vista (IGU).</a:t>
            </a:r>
            <a:endParaRPr kumimoji="0" lang="es-ES" sz="1400" b="0" i="0" u="none" strike="noStrike" kern="1200" cap="none" spc="0"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7135429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Modelo – Vista – Controlador</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9" name="8 Rectángulo"/>
          <p:cNvSpPr/>
          <p:nvPr/>
        </p:nvSpPr>
        <p:spPr>
          <a:xfrm>
            <a:off x="571472" y="1000108"/>
            <a:ext cx="7715304" cy="5232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black"/>
                </a:solidFill>
                <a:effectLst/>
                <a:uLnTx/>
                <a:uFillTx/>
                <a:latin typeface="Arial"/>
                <a:ea typeface="DejaVu Sans"/>
                <a:cs typeface="DejaVu Sans"/>
              </a:rPr>
              <a:t>En los siguientes apartados seguiremos el ejemplo de realizar una aplicación sencilla de un contador:</a:t>
            </a:r>
          </a:p>
        </p:txBody>
      </p:sp>
      <p:pic>
        <p:nvPicPr>
          <p:cNvPr id="5" name="Imagen 4">
            <a:extLst>
              <a:ext uri="{FF2B5EF4-FFF2-40B4-BE49-F238E27FC236}">
                <a16:creationId xmlns:a16="http://schemas.microsoft.com/office/drawing/2014/main" id="{36BCE495-E007-0CF8-9FEF-415C21921E1E}"/>
              </a:ext>
            </a:extLst>
          </p:cNvPr>
          <p:cNvPicPr>
            <a:picLocks noChangeAspect="1"/>
          </p:cNvPicPr>
          <p:nvPr/>
        </p:nvPicPr>
        <p:blipFill>
          <a:blip r:embed="rId2"/>
          <a:stretch>
            <a:fillRect/>
          </a:stretch>
        </p:blipFill>
        <p:spPr>
          <a:xfrm>
            <a:off x="1555572" y="1984458"/>
            <a:ext cx="5528855" cy="2889083"/>
          </a:xfrm>
          <a:prstGeom prst="rect">
            <a:avLst/>
          </a:prstGeom>
        </p:spPr>
      </p:pic>
    </p:spTree>
    <p:extLst>
      <p:ext uri="{BB962C8B-B14F-4D97-AF65-F5344CB8AC3E}">
        <p14:creationId xmlns:p14="http://schemas.microsoft.com/office/powerpoint/2010/main" val="21557915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0" y="2071678"/>
            <a:ext cx="9144000" cy="1071570"/>
          </a:xfrm>
          <a:prstGeom prst="rect">
            <a:avLst/>
          </a:prstGeom>
        </p:spPr>
        <p:txBody>
          <a:bodyPr wrap="none" lIns="0" tIns="0" rIns="0" bIns="0" anchor="t"/>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800" b="0" i="0" u="none" strike="noStrike" kern="1200" cap="none" spc="500" normalizeH="0" baseline="0" noProof="0">
                <a:ln>
                  <a:noFill/>
                </a:ln>
                <a:solidFill>
                  <a:prstClr val="white"/>
                </a:solidFill>
                <a:effectLst/>
                <a:uLnTx/>
                <a:uFillTx/>
                <a:latin typeface="Calibri"/>
                <a:ea typeface="DejaVu Sans"/>
                <a:cs typeface="DejaVu Sans"/>
              </a:rPr>
              <a:t>Vista</a:t>
            </a:r>
          </a:p>
          <a:p>
            <a:pPr marL="0" marR="0" lvl="0" indent="0" algn="ctr" defTabSz="914400" rtl="0" eaLnBrk="1" fontAlgn="auto" latinLnBrk="0" hangingPunct="1">
              <a:lnSpc>
                <a:spcPct val="100000"/>
              </a:lnSpc>
              <a:spcBef>
                <a:spcPts val="0"/>
              </a:spcBef>
              <a:spcAft>
                <a:spcPts val="0"/>
              </a:spcAft>
              <a:buClrTx/>
              <a:buSzPct val="25000"/>
              <a:buFontTx/>
              <a:buNone/>
              <a:tabLst/>
              <a:defRPr/>
            </a:pPr>
            <a:endParaRPr kumimoji="0" lang="es-ES" sz="3800" b="0" i="0" u="none" strike="noStrike" kern="1200" cap="none" spc="500" normalizeH="0" baseline="0" noProof="0">
              <a:ln>
                <a:noFill/>
              </a:ln>
              <a:solidFill>
                <a:prstClr val="white"/>
              </a:solidFill>
              <a:effectLst/>
              <a:uLnTx/>
              <a:uFillTx/>
              <a:latin typeface="Calibri"/>
              <a:ea typeface="DejaVu Sans"/>
              <a:cs typeface="DejaVu Sans"/>
            </a:endParaRPr>
          </a:p>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800" b="0" i="0" u="none" strike="noStrike" kern="1200" cap="none" spc="500" normalizeH="0" baseline="0" noProof="0">
                <a:ln>
                  <a:noFill/>
                </a:ln>
                <a:solidFill>
                  <a:prstClr val="white"/>
                </a:solidFill>
                <a:effectLst/>
                <a:uLnTx/>
                <a:uFillTx/>
                <a:latin typeface="Calibri"/>
                <a:ea typeface="DejaVu Sans"/>
                <a:cs typeface="DejaVu Sans"/>
              </a:rPr>
              <a:t>Interfaz </a:t>
            </a:r>
            <a:r>
              <a:rPr kumimoji="0" lang="es-ES" sz="3800" b="0" i="0" u="none" strike="noStrike" kern="1200" cap="none" spc="500" normalizeH="0" baseline="0" noProof="0" err="1">
                <a:ln>
                  <a:noFill/>
                </a:ln>
                <a:solidFill>
                  <a:prstClr val="white"/>
                </a:solidFill>
                <a:effectLst/>
                <a:uLnTx/>
                <a:uFillTx/>
                <a:latin typeface="Calibri"/>
                <a:ea typeface="DejaVu Sans"/>
                <a:cs typeface="DejaVu Sans"/>
              </a:rPr>
              <a:t>Gràfica</a:t>
            </a:r>
            <a:r>
              <a:rPr kumimoji="0" lang="es-ES" sz="3800" b="0" i="0" u="none" strike="noStrike" kern="1200" cap="none" spc="500" normalizeH="0" baseline="0" noProof="0">
                <a:ln>
                  <a:noFill/>
                </a:ln>
                <a:solidFill>
                  <a:prstClr val="white"/>
                </a:solidFill>
                <a:effectLst/>
                <a:uLnTx/>
                <a:uFillTx/>
                <a:latin typeface="Calibri"/>
                <a:ea typeface="DejaVu Sans"/>
                <a:cs typeface="DejaVu Sans"/>
              </a:rPr>
              <a:t> de Usuario</a:t>
            </a:r>
            <a:endParaRPr kumimoji="0" sz="38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extLst>
      <p:ext uri="{BB962C8B-B14F-4D97-AF65-F5344CB8AC3E}">
        <p14:creationId xmlns:p14="http://schemas.microsoft.com/office/powerpoint/2010/main" val="7258431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Scene</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Builder</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5" name="Imagen 4">
            <a:extLst>
              <a:ext uri="{FF2B5EF4-FFF2-40B4-BE49-F238E27FC236}">
                <a16:creationId xmlns:a16="http://schemas.microsoft.com/office/drawing/2014/main" id="{A90BE0B7-B836-4FC0-9455-B07FF422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00" y="975926"/>
            <a:ext cx="7488000" cy="4212000"/>
          </a:xfrm>
          <a:prstGeom prst="rect">
            <a:avLst/>
          </a:prstGeom>
        </p:spPr>
      </p:pic>
      <p:pic>
        <p:nvPicPr>
          <p:cNvPr id="3" name="Imagen 2">
            <a:extLst>
              <a:ext uri="{FF2B5EF4-FFF2-40B4-BE49-F238E27FC236}">
                <a16:creationId xmlns:a16="http://schemas.microsoft.com/office/drawing/2014/main" id="{A89C5ACB-C9D5-43CF-B39F-7043210584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000" y="4395889"/>
            <a:ext cx="1800000" cy="1800000"/>
          </a:xfrm>
          <a:prstGeom prst="rect">
            <a:avLst/>
          </a:prstGeom>
        </p:spPr>
      </p:pic>
    </p:spTree>
    <p:extLst>
      <p:ext uri="{BB962C8B-B14F-4D97-AF65-F5344CB8AC3E}">
        <p14:creationId xmlns:p14="http://schemas.microsoft.com/office/powerpoint/2010/main" val="32164588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0" y="2071678"/>
            <a:ext cx="9144000" cy="1071570"/>
          </a:xfrm>
          <a:prstGeom prst="rect">
            <a:avLst/>
          </a:prstGeom>
        </p:spPr>
        <p:txBody>
          <a:bodyPr wrap="none" lIns="0" tIns="0" rIns="0" bIns="0" anchor="t"/>
          <a:lstStyle/>
          <a:p>
            <a:pPr algn="ctr">
              <a:buSzPct val="25000"/>
            </a:pPr>
            <a:r>
              <a:rPr lang="es-ES" sz="3800" spc="500">
                <a:solidFill>
                  <a:schemeClr val="bg1"/>
                </a:solidFill>
                <a:latin typeface="Calibri"/>
              </a:rPr>
              <a:t>Instalación y configuración</a:t>
            </a: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chemeClr val="bg1"/>
                </a:solidFill>
                <a:latin typeface="Calibri"/>
              </a:rPr>
              <a:t>Programación       					UD 12:</a:t>
            </a:r>
            <a:r>
              <a:rPr lang="es-ES" sz="1000">
                <a:solidFill>
                  <a:schemeClr val="bg1"/>
                </a:solidFill>
                <a:latin typeface="Calibri"/>
              </a:rPr>
              <a:t> Interfaz Gráfica de Usuario</a:t>
            </a:r>
            <a:endParaRPr>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Stage</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Scene</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Nodes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10" name="9 Rectángulo"/>
          <p:cNvSpPr/>
          <p:nvPr/>
        </p:nvSpPr>
        <p:spPr>
          <a:xfrm>
            <a:off x="571472" y="1000108"/>
            <a:ext cx="7715304" cy="547842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En una aplicación </a:t>
            </a:r>
            <a:r>
              <a:rPr kumimoji="0" lang="es-MX" sz="1400" b="0" i="0" u="none" strike="noStrike" kern="1200" cap="none" spc="0" normalizeH="0" baseline="0" noProof="0" err="1">
                <a:ln>
                  <a:noFill/>
                </a:ln>
                <a:solidFill>
                  <a:prstClr val="black"/>
                </a:solidFill>
                <a:effectLst/>
                <a:uLnTx/>
                <a:uFillTx/>
                <a:latin typeface="Arial"/>
                <a:ea typeface="DejaVu Sans"/>
                <a:cs typeface="DejaVu Sans"/>
              </a:rPr>
              <a:t>JavaFX</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con una </a:t>
            </a:r>
            <a:r>
              <a:rPr lang="es-MX" sz="1400">
                <a:solidFill>
                  <a:prstClr val="black"/>
                </a:solidFill>
                <a:latin typeface="Arial"/>
                <a:ea typeface="DejaVu Sans"/>
                <a:cs typeface="DejaVu Sans"/>
              </a:rPr>
              <a:t>GUI</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se diferencian tres grandes componentes: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1" i="0" u="none" strike="noStrike" kern="1200" cap="none" spc="0" normalizeH="0" baseline="0" noProof="0" err="1">
                <a:ln>
                  <a:noFill/>
                </a:ln>
                <a:solidFill>
                  <a:srgbClr val="C00000"/>
                </a:solidFill>
                <a:effectLst/>
                <a:uLnTx/>
                <a:uFillTx/>
                <a:latin typeface="Arial"/>
                <a:ea typeface="DejaVu Sans"/>
                <a:cs typeface="DejaVu Sans"/>
              </a:rPr>
              <a:t>Stage</a:t>
            </a:r>
            <a:r>
              <a:rPr kumimoji="0" lang="es-MX" sz="1400" b="1" i="0" u="none" strike="noStrike" kern="1200" cap="none" spc="0" normalizeH="0" baseline="0" noProof="0">
                <a:ln>
                  <a:noFill/>
                </a:ln>
                <a:solidFill>
                  <a:srgbClr val="C00000"/>
                </a:solidFill>
                <a:effectLst/>
                <a:uLnTx/>
                <a:uFillTx/>
                <a:latin typeface="Arial"/>
                <a:ea typeface="DejaVu Sans"/>
                <a:cs typeface="DejaVu Sans"/>
              </a:rPr>
              <a:t>: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Es la ventana principal de la aplicación y viene determinada por el sistema operativo donde estamos ejecutando el programa. Una ventana de mismo programa se verá de forma diferente en cada S.O. sin que el programador pueda modificarlo.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400" b="0" i="0" u="none" strike="noStrike" kern="1200" cap="none" spc="0" normalizeH="0" baseline="0" noProof="0">
              <a:ln>
                <a:noFill/>
              </a:ln>
              <a:solidFill>
                <a:srgbClr val="00B0F0"/>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1" i="0" u="none" strike="noStrike" kern="1200" cap="none" spc="0" normalizeH="0" baseline="0" noProof="0" err="1">
                <a:ln>
                  <a:noFill/>
                </a:ln>
                <a:solidFill>
                  <a:srgbClr val="00B050"/>
                </a:solidFill>
                <a:effectLst/>
                <a:uLnTx/>
                <a:uFillTx/>
                <a:latin typeface="Arial"/>
                <a:ea typeface="DejaVu Sans"/>
                <a:cs typeface="DejaVu Sans"/>
              </a:rPr>
              <a:t>Scene</a:t>
            </a:r>
            <a:r>
              <a:rPr kumimoji="0" lang="es-MX" sz="1400" b="1" i="0" u="none" strike="noStrike" kern="1200" cap="none" spc="0" normalizeH="0" baseline="0" noProof="0">
                <a:ln>
                  <a:noFill/>
                </a:ln>
                <a:solidFill>
                  <a:srgbClr val="00B050"/>
                </a:solidFill>
                <a:effectLst/>
                <a:uLnTx/>
                <a:uFillTx/>
                <a:latin typeface="Arial"/>
                <a:ea typeface="DejaVu Sans"/>
                <a:cs typeface="DejaVu Sans"/>
              </a:rPr>
              <a:t>:</a:t>
            </a:r>
            <a:r>
              <a:rPr kumimoji="0" lang="es-MX" sz="1400" b="1" i="0" u="none" strike="noStrike" kern="1200" cap="none" spc="0" normalizeH="0" baseline="0" noProof="0">
                <a:ln>
                  <a:noFill/>
                </a:ln>
                <a:solidFill>
                  <a:srgbClr val="00B0F0"/>
                </a:solidFill>
                <a:effectLst/>
                <a:uLnTx/>
                <a:uFillTx/>
                <a:latin typeface="Arial"/>
                <a:ea typeface="DejaVu Sans"/>
                <a:cs typeface="DejaVu Sans"/>
              </a:rPr>
              <a:t>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Es lo que se muestra dentro de la aplicación. La escena describe todo lo que hay dentro de una ventana en una aplicación </a:t>
            </a:r>
            <a:r>
              <a:rPr kumimoji="0" lang="es-MX" sz="1400" b="1" i="0" u="none" strike="noStrike" kern="1200" cap="none" spc="0" normalizeH="0" baseline="0" noProof="0" err="1">
                <a:ln>
                  <a:noFill/>
                </a:ln>
                <a:solidFill>
                  <a:prstClr val="black"/>
                </a:solidFill>
                <a:effectLst/>
                <a:uLnTx/>
                <a:uFillTx/>
                <a:latin typeface="Arial"/>
                <a:ea typeface="DejaVu Sans"/>
                <a:cs typeface="DejaVu Sans"/>
              </a:rPr>
              <a:t>JavaFX</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La escena la define completamente el programador pudiendo diseñarla y cambiarla a su gusto.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1" i="0" u="none" strike="noStrike" kern="1200" cap="none" spc="0" normalizeH="0" baseline="0" noProof="0" err="1">
                <a:ln>
                  <a:noFill/>
                </a:ln>
                <a:solidFill>
                  <a:srgbClr val="0070C0"/>
                </a:solidFill>
                <a:effectLst/>
                <a:uLnTx/>
                <a:uFillTx/>
                <a:latin typeface="Arial"/>
                <a:ea typeface="DejaVu Sans"/>
                <a:cs typeface="DejaVu Sans"/>
              </a:rPr>
              <a:t>Nodes</a:t>
            </a:r>
            <a:r>
              <a:rPr kumimoji="0" lang="es-MX" sz="1400" b="1" i="0" u="none" strike="noStrike" kern="1200" cap="none" spc="0" normalizeH="0" baseline="0" noProof="0">
                <a:ln>
                  <a:noFill/>
                </a:ln>
                <a:solidFill>
                  <a:srgbClr val="0070C0"/>
                </a:solidFill>
                <a:effectLst/>
                <a:uLnTx/>
                <a:uFillTx/>
                <a:latin typeface="Arial"/>
                <a:ea typeface="DejaVu Sans"/>
                <a:cs typeface="DejaVu Sans"/>
              </a:rPr>
              <a:t>: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Son todos aquellos componentes gráficos que conforman la escena. Estos nodos se almacenan en el fichero </a:t>
            </a:r>
            <a:r>
              <a:rPr kumimoji="0" lang="es-MX" sz="1400" b="1" i="0" u="none" strike="noStrike" kern="1200" cap="none" spc="0" normalizeH="0" baseline="0" noProof="0">
                <a:ln>
                  <a:noFill/>
                </a:ln>
                <a:solidFill>
                  <a:prstClr val="black"/>
                </a:solidFill>
                <a:effectLst/>
                <a:uLnTx/>
                <a:uFillTx/>
                <a:latin typeface="Arial"/>
                <a:ea typeface="DejaVu Sans"/>
                <a:cs typeface="DejaVu Sans"/>
              </a:rPr>
              <a:t>FXML</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en forma de árbol. Puedes repasar este concepto en el módulo de </a:t>
            </a:r>
            <a:r>
              <a:rPr kumimoji="0" lang="es-MX" sz="1400" b="0" i="1" u="none" strike="noStrike" kern="1200" cap="none" spc="0" normalizeH="0" baseline="0" noProof="0">
                <a:ln>
                  <a:noFill/>
                </a:ln>
                <a:solidFill>
                  <a:prstClr val="black"/>
                </a:solidFill>
                <a:effectLst/>
                <a:uLnTx/>
                <a:uFillTx/>
                <a:latin typeface="Arial"/>
                <a:ea typeface="DejaVu Sans"/>
                <a:cs typeface="DejaVu Sans"/>
              </a:rPr>
              <a:t>Lenguajes de Marcas</a:t>
            </a:r>
            <a:r>
              <a:rPr kumimoji="0" lang="es-MX" sz="1400" b="0" i="0" u="none" strike="noStrike" kern="1200" cap="none" spc="0" normalizeH="0" baseline="0" noProof="0">
                <a:ln>
                  <a:noFill/>
                </a:ln>
                <a:solidFill>
                  <a:prstClr val="black"/>
                </a:solidFill>
                <a:effectLst/>
                <a:uLnTx/>
                <a:uFillTx/>
                <a:latin typeface="Arial"/>
                <a:ea typeface="DejaVu Sans"/>
                <a:cs typeface="DejaVu San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Por tanto, tenemos que un </a:t>
            </a:r>
            <a:r>
              <a:rPr kumimoji="0" lang="es-MX" sz="1400" b="1" i="0" u="none" strike="noStrike" kern="1200" cap="none" spc="0" normalizeH="0" baseline="0" noProof="0" err="1">
                <a:ln>
                  <a:noFill/>
                </a:ln>
                <a:solidFill>
                  <a:srgbClr val="7030A0"/>
                </a:solidFill>
                <a:effectLst/>
                <a:uLnTx/>
                <a:uFillTx/>
                <a:latin typeface="Arial"/>
                <a:ea typeface="DejaVu Sans"/>
                <a:cs typeface="DejaVu Sans"/>
              </a:rPr>
              <a:t>Stage</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es el contenedor de nivel superior, que como mínimo consta de una escena y que a su vez es contenedora de otros componentes gráficos.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Resumiendo: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1" i="0" u="none" strike="noStrike" kern="1200" cap="none" spc="0" normalizeH="0" baseline="0" noProof="0">
                <a:ln>
                  <a:noFill/>
                </a:ln>
                <a:solidFill>
                  <a:srgbClr val="7030A0"/>
                </a:solidFill>
                <a:effectLst/>
                <a:uLnTx/>
                <a:uFillTx/>
                <a:latin typeface="Arial"/>
                <a:ea typeface="DejaVu Sans"/>
                <a:cs typeface="DejaVu Sans"/>
              </a:rPr>
              <a:t> </a:t>
            </a:r>
            <a:r>
              <a:rPr kumimoji="0" lang="es-MX" sz="1400" b="1" i="0" u="none" strike="noStrike" kern="1200" cap="none" spc="0" normalizeH="0" baseline="0" noProof="0" err="1">
                <a:ln>
                  <a:noFill/>
                </a:ln>
                <a:solidFill>
                  <a:srgbClr val="C00000"/>
                </a:solidFill>
                <a:effectLst/>
                <a:uLnTx/>
                <a:uFillTx/>
                <a:latin typeface="Arial"/>
                <a:ea typeface="DejaVu Sans"/>
                <a:cs typeface="DejaVu Sans"/>
              </a:rPr>
              <a:t>Stage</a:t>
            </a:r>
            <a:r>
              <a:rPr kumimoji="0" lang="es-MX" sz="1400" b="1" i="0" u="none" strike="noStrike" kern="1200" cap="none" spc="0" normalizeH="0" baseline="0" noProof="0">
                <a:ln>
                  <a:noFill/>
                </a:ln>
                <a:solidFill>
                  <a:srgbClr val="7030A0"/>
                </a:solidFill>
                <a:effectLst/>
                <a:uLnTx/>
                <a:uFillTx/>
                <a:latin typeface="Arial"/>
                <a:ea typeface="DejaVu Sans"/>
                <a:cs typeface="DejaVu Sans"/>
              </a:rPr>
              <a:t>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Se encarga del estilo y comportamiento de la GUI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1" i="0" u="none" strike="noStrike" kern="1200" cap="none" spc="0" normalizeH="0" baseline="0" noProof="0">
                <a:ln>
                  <a:noFill/>
                </a:ln>
                <a:solidFill>
                  <a:srgbClr val="00B0F0"/>
                </a:solidFill>
                <a:effectLst/>
                <a:uLnTx/>
                <a:uFillTx/>
                <a:latin typeface="Arial"/>
                <a:ea typeface="DejaVu Sans"/>
                <a:cs typeface="DejaVu Sans"/>
              </a:rPr>
              <a:t> </a:t>
            </a:r>
            <a:r>
              <a:rPr kumimoji="0" lang="es-MX" sz="1400" b="1" i="0" u="none" strike="noStrike" kern="1200" cap="none" spc="0" normalizeH="0" baseline="0" noProof="0" err="1">
                <a:ln>
                  <a:noFill/>
                </a:ln>
                <a:solidFill>
                  <a:srgbClr val="00B050"/>
                </a:solidFill>
                <a:effectLst/>
                <a:uLnTx/>
                <a:uFillTx/>
                <a:latin typeface="Arial"/>
                <a:ea typeface="DejaVu Sans"/>
                <a:cs typeface="DejaVu Sans"/>
              </a:rPr>
              <a:t>Scene</a:t>
            </a:r>
            <a:r>
              <a:rPr kumimoji="0" lang="es-MX" sz="1400" b="1" i="0" u="none" strike="noStrike" kern="1200" cap="none" spc="0" normalizeH="0" baseline="0" noProof="0">
                <a:ln>
                  <a:noFill/>
                </a:ln>
                <a:solidFill>
                  <a:srgbClr val="00B0F0"/>
                </a:solidFill>
                <a:effectLst/>
                <a:uLnTx/>
                <a:uFillTx/>
                <a:latin typeface="Arial"/>
                <a:ea typeface="DejaVu Sans"/>
                <a:cs typeface="DejaVu Sans"/>
              </a:rPr>
              <a:t>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Almacena todos los nodos en un nodo </a:t>
            </a:r>
            <a:r>
              <a:rPr kumimoji="0" lang="es-MX" sz="1400" b="0" i="0" u="none" strike="noStrike" kern="1200" cap="none" spc="0" normalizeH="0" baseline="0" noProof="0" err="1">
                <a:ln>
                  <a:noFill/>
                </a:ln>
                <a:solidFill>
                  <a:prstClr val="black"/>
                </a:solidFill>
                <a:effectLst/>
                <a:uLnTx/>
                <a:uFillTx/>
                <a:latin typeface="Arial"/>
                <a:ea typeface="DejaVu Sans"/>
                <a:cs typeface="DejaVu Sans"/>
              </a:rPr>
              <a:t>raiz</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y maneja los eventos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kumimoji="0" lang="es-MX" sz="1400" b="1" i="0" u="none" strike="noStrike" kern="1200" cap="none" spc="0" normalizeH="0" baseline="0" noProof="0">
                <a:ln>
                  <a:noFill/>
                </a:ln>
                <a:solidFill>
                  <a:schemeClr val="accent6">
                    <a:lumMod val="75000"/>
                  </a:schemeClr>
                </a:solidFill>
                <a:effectLst/>
                <a:uLnTx/>
                <a:uFillTx/>
                <a:latin typeface="Arial"/>
                <a:ea typeface="DejaVu Sans"/>
                <a:cs typeface="DejaVu Sans"/>
              </a:rPr>
              <a:t> </a:t>
            </a:r>
            <a:r>
              <a:rPr kumimoji="0" lang="es-MX" sz="1400" b="1" i="0" u="none" strike="noStrike" kern="1200" cap="none" spc="0" normalizeH="0" baseline="0" noProof="0" err="1">
                <a:ln>
                  <a:noFill/>
                </a:ln>
                <a:solidFill>
                  <a:srgbClr val="0070C0"/>
                </a:solidFill>
                <a:effectLst/>
                <a:uLnTx/>
                <a:uFillTx/>
                <a:latin typeface="Arial"/>
                <a:ea typeface="DejaVu Sans"/>
                <a:cs typeface="DejaVu Sans"/>
              </a:rPr>
              <a:t>Nodes</a:t>
            </a:r>
            <a:r>
              <a:rPr kumimoji="0" lang="es-MX" sz="1400" b="1" i="0" u="none" strike="noStrike" kern="1200" cap="none" spc="0" normalizeH="0" baseline="0" noProof="0">
                <a:ln>
                  <a:noFill/>
                </a:ln>
                <a:solidFill>
                  <a:schemeClr val="accent6">
                    <a:lumMod val="75000"/>
                  </a:schemeClr>
                </a:solidFill>
                <a:effectLst/>
                <a:uLnTx/>
                <a:uFillTx/>
                <a:latin typeface="Arial"/>
                <a:ea typeface="DejaVu Sans"/>
                <a:cs typeface="DejaVu Sans"/>
              </a:rPr>
              <a:t> </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Componentes o nodos que </a:t>
            </a:r>
            <a:r>
              <a:rPr kumimoji="0" lang="es-MX" sz="1400" b="0" i="0" u="none" strike="noStrike" kern="1200" cap="none" spc="0" normalizeH="0" baseline="0" noProof="0" err="1">
                <a:ln>
                  <a:noFill/>
                </a:ln>
                <a:solidFill>
                  <a:prstClr val="black"/>
                </a:solidFill>
                <a:effectLst/>
                <a:uLnTx/>
                <a:uFillTx/>
                <a:latin typeface="Arial"/>
                <a:ea typeface="DejaVu Sans"/>
                <a:cs typeface="DejaVu Sans"/>
              </a:rPr>
              <a:t>perte</a:t>
            </a:r>
            <a:r>
              <a:rPr lang="es-MX" sz="1400" err="1">
                <a:solidFill>
                  <a:prstClr val="black"/>
                </a:solidFill>
                <a:latin typeface="Arial"/>
                <a:ea typeface="DejaVu Sans"/>
                <a:cs typeface="DejaVu Sans"/>
              </a:rPr>
              <a:t>ne</a:t>
            </a:r>
            <a:r>
              <a:rPr kumimoji="0" lang="es-MX" sz="1400" b="0" i="0" u="none" strike="noStrike" kern="1200" cap="none" spc="0" normalizeH="0" baseline="0" noProof="0" err="1">
                <a:ln>
                  <a:noFill/>
                </a:ln>
                <a:solidFill>
                  <a:prstClr val="black"/>
                </a:solidFill>
                <a:effectLst/>
                <a:uLnTx/>
                <a:uFillTx/>
                <a:latin typeface="Arial"/>
                <a:ea typeface="DejaVu Sans"/>
                <a:cs typeface="DejaVu Sans"/>
              </a:rPr>
              <a:t>cen</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a un </a:t>
            </a:r>
            <a:r>
              <a:rPr lang="es-MX" sz="1400">
                <a:solidFill>
                  <a:prstClr val="black"/>
                </a:solidFill>
                <a:latin typeface="Arial"/>
                <a:ea typeface="DejaVu Sans"/>
                <a:cs typeface="DejaVu Sans"/>
              </a:rPr>
              <a:t>L</a:t>
            </a:r>
            <a:r>
              <a:rPr kumimoji="0" lang="es-MX" sz="1400" b="0" i="0" u="none" strike="noStrike" kern="1200" cap="none" spc="0" normalizeH="0" baseline="0" noProof="0" err="1">
                <a:ln>
                  <a:noFill/>
                </a:ln>
                <a:solidFill>
                  <a:prstClr val="black"/>
                </a:solidFill>
                <a:effectLst/>
                <a:uLnTx/>
                <a:uFillTx/>
                <a:latin typeface="Arial"/>
                <a:ea typeface="DejaVu Sans"/>
                <a:cs typeface="DejaVu Sans"/>
              </a:rPr>
              <a:t>ayout</a:t>
            </a:r>
            <a:r>
              <a:rPr lang="es-MX" sz="1400">
                <a:solidFill>
                  <a:prstClr val="black"/>
                </a:solidFill>
                <a:latin typeface="Arial"/>
                <a:ea typeface="DejaVu Sans"/>
                <a:cs typeface="DejaVu Sans"/>
              </a:rPr>
              <a:t>*</a:t>
            </a:r>
            <a:r>
              <a:rPr kumimoji="0" lang="es-MX" sz="1400" b="0" i="0" u="none" strike="noStrike" kern="1200" cap="none" spc="0" normalizeH="0" baseline="0" noProof="0">
                <a:ln>
                  <a:noFill/>
                </a:ln>
                <a:solidFill>
                  <a:prstClr val="black"/>
                </a:solidFill>
                <a:effectLst/>
                <a:uLnTx/>
                <a:uFillTx/>
                <a:latin typeface="Arial"/>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a:solidFill>
                <a:prstClr val="black"/>
              </a:solidFill>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 </a:t>
            </a:r>
            <a:r>
              <a:rPr lang="es-ES" sz="1400"/>
              <a:t>Los componentes de diseño (</a:t>
            </a:r>
            <a:r>
              <a:rPr lang="es-ES" sz="1400" err="1"/>
              <a:t>layout</a:t>
            </a:r>
            <a:r>
              <a:rPr lang="es-ES" sz="1400"/>
              <a:t>) en </a:t>
            </a:r>
            <a:r>
              <a:rPr lang="es-ES" sz="1400" err="1"/>
              <a:t>JavaFX</a:t>
            </a:r>
            <a:r>
              <a:rPr lang="es-ES" sz="1400"/>
              <a:t> </a:t>
            </a:r>
            <a:r>
              <a:rPr lang="es-ES" sz="1400" b="1"/>
              <a:t>son los que nos permiten colocar de forma organizada el contenido de nuestra interfaz, ya sean botones, cajas de texto, imágenes, </a:t>
            </a:r>
            <a:r>
              <a:rPr lang="es-ES" sz="1400" b="1" err="1"/>
              <a:t>etc</a:t>
            </a: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5625851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Stage</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Scene</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Nodes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3" name="Imagen 2" descr="Interfaz de usuario gráfica, Aplicación&#10;&#10;Descripción generada automáticamente">
            <a:extLst>
              <a:ext uri="{FF2B5EF4-FFF2-40B4-BE49-F238E27FC236}">
                <a16:creationId xmlns:a16="http://schemas.microsoft.com/office/drawing/2014/main" id="{DC0D86FF-E7E2-F7D1-8FE4-B3668967A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50375"/>
            <a:ext cx="4963098" cy="5260884"/>
          </a:xfrm>
          <a:prstGeom prst="rect">
            <a:avLst/>
          </a:prstGeom>
        </p:spPr>
      </p:pic>
    </p:spTree>
    <p:extLst>
      <p:ext uri="{BB962C8B-B14F-4D97-AF65-F5344CB8AC3E}">
        <p14:creationId xmlns:p14="http://schemas.microsoft.com/office/powerpoint/2010/main" val="12941056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Stage</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Scene</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Nodes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3" name="Imagen 2">
            <a:extLst>
              <a:ext uri="{FF2B5EF4-FFF2-40B4-BE49-F238E27FC236}">
                <a16:creationId xmlns:a16="http://schemas.microsoft.com/office/drawing/2014/main" id="{1A2BE8C1-1DE0-46DF-BBB5-41CF52ACE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050401"/>
            <a:ext cx="5071593" cy="2477598"/>
          </a:xfrm>
          <a:prstGeom prst="rect">
            <a:avLst/>
          </a:prstGeom>
        </p:spPr>
      </p:pic>
      <p:pic>
        <p:nvPicPr>
          <p:cNvPr id="9" name="Imagen 8">
            <a:extLst>
              <a:ext uri="{FF2B5EF4-FFF2-40B4-BE49-F238E27FC236}">
                <a16:creationId xmlns:a16="http://schemas.microsoft.com/office/drawing/2014/main" id="{57B2879A-6FDC-4A4E-B8F1-120C1E60E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650011"/>
            <a:ext cx="2528300" cy="2707976"/>
          </a:xfrm>
          <a:prstGeom prst="rect">
            <a:avLst/>
          </a:prstGeom>
        </p:spPr>
      </p:pic>
      <p:pic>
        <p:nvPicPr>
          <p:cNvPr id="11" name="Imagen 10">
            <a:extLst>
              <a:ext uri="{FF2B5EF4-FFF2-40B4-BE49-F238E27FC236}">
                <a16:creationId xmlns:a16="http://schemas.microsoft.com/office/drawing/2014/main" id="{90D01690-0AC8-46D5-9243-9D13F93DD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2059743"/>
            <a:ext cx="3242804" cy="3224517"/>
          </a:xfrm>
          <a:prstGeom prst="rect">
            <a:avLst/>
          </a:prstGeom>
        </p:spPr>
      </p:pic>
    </p:spTree>
    <p:extLst>
      <p:ext uri="{BB962C8B-B14F-4D97-AF65-F5344CB8AC3E}">
        <p14:creationId xmlns:p14="http://schemas.microsoft.com/office/powerpoint/2010/main" val="16453078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Layouts</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Classes</a:t>
            </a:r>
            <a:endParaRPr kumimoji="0" lang="es-ES" sz="32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12" name="Imagen 11">
            <a:extLst>
              <a:ext uri="{FF2B5EF4-FFF2-40B4-BE49-F238E27FC236}">
                <a16:creationId xmlns:a16="http://schemas.microsoft.com/office/drawing/2014/main" id="{0265F920-2262-4F17-B48F-95DD2B40E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3806" y="1733231"/>
            <a:ext cx="6116388" cy="3391537"/>
          </a:xfrm>
          <a:prstGeom prst="rect">
            <a:avLst/>
          </a:prstGeom>
        </p:spPr>
      </p:pic>
    </p:spTree>
    <p:extLst>
      <p:ext uri="{BB962C8B-B14F-4D97-AF65-F5344CB8AC3E}">
        <p14:creationId xmlns:p14="http://schemas.microsoft.com/office/powerpoint/2010/main" val="662700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Layouts</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Pane</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072494" cy="30777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a:ln>
                  <a:noFill/>
                </a:ln>
                <a:solidFill>
                  <a:prstClr val="black"/>
                </a:solidFill>
                <a:effectLst/>
                <a:uLnTx/>
                <a:uFillTx/>
                <a:latin typeface="Arial"/>
                <a:ea typeface="DejaVu Sans"/>
                <a:cs typeface="DejaVu Sans"/>
              </a:rPr>
              <a:t>…</a:t>
            </a:r>
            <a:endParaRPr kumimoji="0" lang="es-ES" altLang="zh-CN" sz="1200" b="0" i="0" u="none" strike="noStrike" kern="1200" cap="none" spc="0" normalizeH="0" baseline="0" noProof="0">
              <a:ln>
                <a:noFill/>
              </a:ln>
              <a:solidFill>
                <a:srgbClr val="000000"/>
              </a:solidFill>
              <a:effectLst/>
              <a:uLnTx/>
              <a:uFillTx/>
              <a:latin typeface="Consolas"/>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5" name="Imagen 4">
            <a:extLst>
              <a:ext uri="{FF2B5EF4-FFF2-40B4-BE49-F238E27FC236}">
                <a16:creationId xmlns:a16="http://schemas.microsoft.com/office/drawing/2014/main" id="{F109AD13-6711-4D3B-9102-A9A8F5711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202779"/>
            <a:ext cx="8305800" cy="4962525"/>
          </a:xfrm>
          <a:prstGeom prst="rect">
            <a:avLst/>
          </a:prstGeom>
        </p:spPr>
      </p:pic>
    </p:spTree>
    <p:extLst>
      <p:ext uri="{BB962C8B-B14F-4D97-AF65-F5344CB8AC3E}">
        <p14:creationId xmlns:p14="http://schemas.microsoft.com/office/powerpoint/2010/main" val="24465982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Layouts</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Pane</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graphicFrame>
        <p:nvGraphicFramePr>
          <p:cNvPr id="9" name="8 Tabla"/>
          <p:cNvGraphicFramePr>
            <a:graphicFrameLocks noGrp="1"/>
          </p:cNvGraphicFramePr>
          <p:nvPr/>
        </p:nvGraphicFramePr>
        <p:xfrm>
          <a:off x="714348" y="1071546"/>
          <a:ext cx="7429552" cy="4906912"/>
        </p:xfrm>
        <a:graphic>
          <a:graphicData uri="http://schemas.openxmlformats.org/drawingml/2006/table">
            <a:tbl>
              <a:tblPr firstRow="1" firstCol="1">
                <a:tableStyleId>{9DCAF9ED-07DC-4A11-8D7F-57B35C25682E}</a:tableStyleId>
              </a:tblPr>
              <a:tblGrid>
                <a:gridCol w="1071570">
                  <a:extLst>
                    <a:ext uri="{9D8B030D-6E8A-4147-A177-3AD203B41FA5}">
                      <a16:colId xmlns:a16="http://schemas.microsoft.com/office/drawing/2014/main" val="20000"/>
                    </a:ext>
                  </a:extLst>
                </a:gridCol>
                <a:gridCol w="6357982">
                  <a:extLst>
                    <a:ext uri="{9D8B030D-6E8A-4147-A177-3AD203B41FA5}">
                      <a16:colId xmlns:a16="http://schemas.microsoft.com/office/drawing/2014/main" val="20001"/>
                    </a:ext>
                  </a:extLst>
                </a:gridCol>
              </a:tblGrid>
              <a:tr h="357190">
                <a:tc>
                  <a:txBody>
                    <a:bodyPr/>
                    <a:lstStyle/>
                    <a:p>
                      <a:pPr marR="359410" algn="just">
                        <a:lnSpc>
                          <a:spcPct val="120000"/>
                        </a:lnSpc>
                        <a:spcBef>
                          <a:spcPts val="0"/>
                        </a:spcBef>
                        <a:spcAft>
                          <a:spcPts val="565"/>
                        </a:spcAft>
                      </a:pPr>
                      <a:r>
                        <a:rPr lang="es-ES" sz="1000" dirty="0"/>
                        <a:t>Panel </a:t>
                      </a:r>
                      <a:endParaRPr lang="es-ES" sz="1700" dirty="0"/>
                    </a:p>
                  </a:txBody>
                  <a:tcPr marL="64763" marR="64763" marT="0" marB="0" anchor="ctr"/>
                </a:tc>
                <a:tc>
                  <a:txBody>
                    <a:bodyPr/>
                    <a:lstStyle/>
                    <a:p>
                      <a:pPr marR="359410" algn="just">
                        <a:lnSpc>
                          <a:spcPct val="120000"/>
                        </a:lnSpc>
                        <a:spcBef>
                          <a:spcPts val="0"/>
                        </a:spcBef>
                        <a:spcAft>
                          <a:spcPts val="565"/>
                        </a:spcAft>
                      </a:pPr>
                      <a:r>
                        <a:rPr lang="es-ES" sz="1000" dirty="0"/>
                        <a:t>Descripción</a:t>
                      </a:r>
                      <a:endParaRPr lang="es-ES" sz="1700" dirty="0"/>
                    </a:p>
                  </a:txBody>
                  <a:tcPr marL="64763" marR="64763" marT="0" marB="0" anchor="ctr"/>
                </a:tc>
                <a:extLst>
                  <a:ext uri="{0D108BD9-81ED-4DB2-BD59-A6C34878D82A}">
                    <a16:rowId xmlns:a16="http://schemas.microsoft.com/office/drawing/2014/main" val="10000"/>
                  </a:ext>
                </a:extLst>
              </a:tr>
              <a:tr h="427354">
                <a:tc>
                  <a:txBody>
                    <a:bodyPr/>
                    <a:lstStyle/>
                    <a:p>
                      <a:pPr marR="71755" algn="just">
                        <a:lnSpc>
                          <a:spcPct val="120000"/>
                        </a:lnSpc>
                        <a:spcBef>
                          <a:spcPts val="0"/>
                        </a:spcBef>
                        <a:spcAft>
                          <a:spcPts val="565"/>
                        </a:spcAft>
                      </a:pPr>
                      <a:r>
                        <a:rPr lang="es-ES" sz="1000" dirty="0" err="1"/>
                        <a:t>VBox</a:t>
                      </a:r>
                      <a:endParaRPr lang="es-ES" sz="1700" dirty="0"/>
                    </a:p>
                  </a:txBody>
                  <a:tcPr marL="64763" marR="64763" marT="0" marB="0" anchor="ctr"/>
                </a:tc>
                <a:tc>
                  <a:txBody>
                    <a:bodyPr/>
                    <a:lstStyle/>
                    <a:p>
                      <a:pPr algn="just">
                        <a:spcBef>
                          <a:spcPts val="0"/>
                        </a:spcBef>
                        <a:spcAft>
                          <a:spcPts val="0"/>
                        </a:spcAft>
                      </a:pPr>
                      <a:r>
                        <a:rPr lang="es-MX" sz="1000" dirty="0"/>
                        <a:t>Organiza de una forma sencilla una serie de nodos en una sola columna.</a:t>
                      </a:r>
                      <a:endParaRPr lang="es-MX" sz="1700" dirty="0"/>
                    </a:p>
                  </a:txBody>
                  <a:tcPr marL="64763" marR="64763" marT="0" marB="0" anchor="ctr"/>
                </a:tc>
                <a:extLst>
                  <a:ext uri="{0D108BD9-81ED-4DB2-BD59-A6C34878D82A}">
                    <a16:rowId xmlns:a16="http://schemas.microsoft.com/office/drawing/2014/main" val="10001"/>
                  </a:ext>
                </a:extLst>
              </a:tr>
              <a:tr h="413986">
                <a:tc>
                  <a:txBody>
                    <a:bodyPr/>
                    <a:lstStyle/>
                    <a:p>
                      <a:pPr marR="71755" algn="just">
                        <a:lnSpc>
                          <a:spcPct val="120000"/>
                        </a:lnSpc>
                        <a:spcBef>
                          <a:spcPts val="0"/>
                        </a:spcBef>
                        <a:spcAft>
                          <a:spcPts val="565"/>
                        </a:spcAft>
                      </a:pPr>
                      <a:r>
                        <a:rPr lang="es-ES" sz="1000" dirty="0" err="1"/>
                        <a:t>HBox</a:t>
                      </a:r>
                      <a:endParaRPr lang="es-ES" sz="1700" dirty="0"/>
                    </a:p>
                  </a:txBody>
                  <a:tcPr marL="64763" marR="64763" marT="0" marB="0" anchor="ctr"/>
                </a:tc>
                <a:tc>
                  <a:txBody>
                    <a:bodyPr/>
                    <a:lstStyle/>
                    <a:p>
                      <a:pPr algn="just">
                        <a:spcBef>
                          <a:spcPts val="0"/>
                        </a:spcBef>
                        <a:spcAft>
                          <a:spcPts val="0"/>
                        </a:spcAft>
                      </a:pPr>
                      <a:r>
                        <a:rPr lang="es-MX" sz="1000" dirty="0"/>
                        <a:t>Organiza de una forma sencilla una serie de nodos en una sola fila.</a:t>
                      </a:r>
                      <a:endParaRPr lang="es-MX" sz="1700" dirty="0"/>
                    </a:p>
                  </a:txBody>
                  <a:tcPr marL="64763" marR="64763" marT="0" marB="0" anchor="ctr"/>
                </a:tc>
                <a:extLst>
                  <a:ext uri="{0D108BD9-81ED-4DB2-BD59-A6C34878D82A}">
                    <a16:rowId xmlns:a16="http://schemas.microsoft.com/office/drawing/2014/main" val="10002"/>
                  </a:ext>
                </a:extLst>
              </a:tr>
              <a:tr h="674249">
                <a:tc>
                  <a:txBody>
                    <a:bodyPr/>
                    <a:lstStyle/>
                    <a:p>
                      <a:pPr marR="71755" algn="just">
                        <a:lnSpc>
                          <a:spcPct val="120000"/>
                        </a:lnSpc>
                        <a:spcBef>
                          <a:spcPts val="0"/>
                        </a:spcBef>
                        <a:spcAft>
                          <a:spcPts val="565"/>
                        </a:spcAft>
                      </a:pPr>
                      <a:r>
                        <a:rPr lang="es-ES" sz="1000" dirty="0" err="1"/>
                        <a:t>TilePane</a:t>
                      </a:r>
                      <a:endParaRPr lang="es-ES" sz="1700" dirty="0"/>
                    </a:p>
                  </a:txBody>
                  <a:tcPr marL="64763" marR="64763" marT="0" marB="0" anchor="ctr"/>
                </a:tc>
                <a:tc>
                  <a:txBody>
                    <a:bodyPr/>
                    <a:lstStyle/>
                    <a:p>
                      <a:pPr algn="just">
                        <a:spcBef>
                          <a:spcPts val="0"/>
                        </a:spcBef>
                        <a:spcAft>
                          <a:spcPts val="0"/>
                        </a:spcAft>
                      </a:pPr>
                      <a:r>
                        <a:rPr lang="es-MX" sz="1000" dirty="0"/>
                        <a:t>Un panel de mosaico es similar a un panel de flujo. El panel de diseño de </a:t>
                      </a:r>
                      <a:r>
                        <a:rPr lang="es-MX" sz="1000" dirty="0" err="1"/>
                        <a:t>TilePane</a:t>
                      </a:r>
                      <a:r>
                        <a:rPr lang="es-MX" sz="1000" dirty="0"/>
                        <a:t> coloca todos los nodos en una cuadrícula en la que cada celda o mosaico tiene el mismo tamaño. Los nodos se pueden colocar horizontalmente (en filas) o verticalmente (en columnas). </a:t>
                      </a:r>
                      <a:endParaRPr lang="es-MX" sz="1700" dirty="0"/>
                    </a:p>
                  </a:txBody>
                  <a:tcPr marL="64763" marR="64763" marT="0" marB="0" anchor="ctr"/>
                </a:tc>
                <a:extLst>
                  <a:ext uri="{0D108BD9-81ED-4DB2-BD59-A6C34878D82A}">
                    <a16:rowId xmlns:a16="http://schemas.microsoft.com/office/drawing/2014/main" val="10003"/>
                  </a:ext>
                </a:extLst>
              </a:tr>
              <a:tr h="674249">
                <a:tc>
                  <a:txBody>
                    <a:bodyPr/>
                    <a:lstStyle/>
                    <a:p>
                      <a:pPr marR="71755" algn="just">
                        <a:lnSpc>
                          <a:spcPct val="120000"/>
                        </a:lnSpc>
                        <a:spcBef>
                          <a:spcPts val="0"/>
                        </a:spcBef>
                        <a:spcAft>
                          <a:spcPts val="565"/>
                        </a:spcAft>
                      </a:pPr>
                      <a:r>
                        <a:rPr lang="es-ES" sz="1000" dirty="0" err="1"/>
                        <a:t>GridPane</a:t>
                      </a:r>
                      <a:endParaRPr lang="es-ES" sz="1700" dirty="0"/>
                    </a:p>
                  </a:txBody>
                  <a:tcPr marL="64763" marR="64763" marT="0" marB="0" anchor="ctr"/>
                </a:tc>
                <a:tc>
                  <a:txBody>
                    <a:bodyPr/>
                    <a:lstStyle/>
                    <a:p>
                      <a:pPr algn="just">
                        <a:spcBef>
                          <a:spcPts val="0"/>
                        </a:spcBef>
                        <a:spcAft>
                          <a:spcPts val="0"/>
                        </a:spcAft>
                      </a:pPr>
                      <a:r>
                        <a:rPr lang="es-MX" sz="1000" dirty="0"/>
                        <a:t>Permite crear una cuadrícula flexible de filas y columnas en la que distribuir los nodos. Los nodos se pueden colocar en cualquier celda de la cuadrícula y pueden abarcar celdas según sea necesario. Es útil para crear formularios o cualquier diseño que esté organizado en filas y columnas. </a:t>
                      </a:r>
                      <a:endParaRPr lang="es-MX" sz="1700" dirty="0"/>
                    </a:p>
                  </a:txBody>
                  <a:tcPr marL="64763" marR="64763" marT="0" marB="0" anchor="ctr"/>
                </a:tc>
                <a:extLst>
                  <a:ext uri="{0D108BD9-81ED-4DB2-BD59-A6C34878D82A}">
                    <a16:rowId xmlns:a16="http://schemas.microsoft.com/office/drawing/2014/main" val="10004"/>
                  </a:ext>
                </a:extLst>
              </a:tr>
              <a:tr h="674249">
                <a:tc>
                  <a:txBody>
                    <a:bodyPr/>
                    <a:lstStyle/>
                    <a:p>
                      <a:pPr marR="71755" algn="just">
                        <a:lnSpc>
                          <a:spcPct val="120000"/>
                        </a:lnSpc>
                        <a:spcBef>
                          <a:spcPts val="0"/>
                        </a:spcBef>
                        <a:spcAft>
                          <a:spcPts val="565"/>
                        </a:spcAft>
                      </a:pPr>
                      <a:r>
                        <a:rPr lang="es-ES" sz="1000" dirty="0" err="1"/>
                        <a:t>BorderPane</a:t>
                      </a:r>
                      <a:endParaRPr lang="es-ES" sz="1700" dirty="0"/>
                    </a:p>
                  </a:txBody>
                  <a:tcPr marL="64763" marR="64763" marT="0" marB="0" anchor="ctr"/>
                </a:tc>
                <a:tc>
                  <a:txBody>
                    <a:bodyPr/>
                    <a:lstStyle/>
                    <a:p>
                      <a:pPr algn="just">
                        <a:spcBef>
                          <a:spcPts val="0"/>
                        </a:spcBef>
                        <a:spcAft>
                          <a:spcPts val="0"/>
                        </a:spcAft>
                      </a:pPr>
                      <a:r>
                        <a:rPr lang="es-MX" sz="1000" dirty="0"/>
                        <a:t>Proporciona cinco regiones en las que colocar los nodos: superior, inferior, izquierda, derecha y central. Las regiones pueden ser de cualquier tamaño. Si su aplicación no necesita una de las regiones, no es necesario que la defina y no se le asigna espacio. </a:t>
                      </a:r>
                      <a:endParaRPr lang="es-MX" sz="1700" dirty="0"/>
                    </a:p>
                  </a:txBody>
                  <a:tcPr marL="64763" marR="64763" marT="0" marB="0" anchor="ctr"/>
                </a:tc>
                <a:extLst>
                  <a:ext uri="{0D108BD9-81ED-4DB2-BD59-A6C34878D82A}">
                    <a16:rowId xmlns:a16="http://schemas.microsoft.com/office/drawing/2014/main" val="10005"/>
                  </a:ext>
                </a:extLst>
              </a:tr>
              <a:tr h="505693">
                <a:tc>
                  <a:txBody>
                    <a:bodyPr/>
                    <a:lstStyle/>
                    <a:p>
                      <a:pPr marR="71755" algn="just">
                        <a:lnSpc>
                          <a:spcPct val="120000"/>
                        </a:lnSpc>
                        <a:spcBef>
                          <a:spcPts val="0"/>
                        </a:spcBef>
                        <a:spcAft>
                          <a:spcPts val="565"/>
                        </a:spcAft>
                      </a:pPr>
                      <a:r>
                        <a:rPr lang="es-ES" sz="1000" dirty="0" err="1"/>
                        <a:t>FlowPane</a:t>
                      </a:r>
                      <a:endParaRPr lang="es-ES" sz="1700" dirty="0"/>
                    </a:p>
                  </a:txBody>
                  <a:tcPr marL="64763" marR="64763" marT="0" marB="0" anchor="ctr"/>
                </a:tc>
                <a:tc>
                  <a:txBody>
                    <a:bodyPr/>
                    <a:lstStyle/>
                    <a:p>
                      <a:pPr algn="just">
                        <a:spcBef>
                          <a:spcPts val="0"/>
                        </a:spcBef>
                        <a:spcAft>
                          <a:spcPts val="0"/>
                        </a:spcAft>
                      </a:pPr>
                      <a:r>
                        <a:rPr lang="es-MX" sz="1000" dirty="0"/>
                        <a:t>Los nodos se distribuyen consecutivamente y se ajustan al límite establecido para el panel. Los nodos pueden fluir verticalmente (en columnas) u horizontalmente (en filas). </a:t>
                      </a:r>
                      <a:endParaRPr lang="es-MX" sz="1700" dirty="0"/>
                    </a:p>
                  </a:txBody>
                  <a:tcPr marL="64763" marR="64763" marT="0" marB="0" anchor="ctr"/>
                </a:tc>
                <a:extLst>
                  <a:ext uri="{0D108BD9-81ED-4DB2-BD59-A6C34878D82A}">
                    <a16:rowId xmlns:a16="http://schemas.microsoft.com/office/drawing/2014/main" val="10006"/>
                  </a:ext>
                </a:extLst>
              </a:tr>
              <a:tr h="674249">
                <a:tc>
                  <a:txBody>
                    <a:bodyPr/>
                    <a:lstStyle/>
                    <a:p>
                      <a:pPr marR="71755" algn="just">
                        <a:lnSpc>
                          <a:spcPct val="120000"/>
                        </a:lnSpc>
                        <a:spcBef>
                          <a:spcPts val="0"/>
                        </a:spcBef>
                        <a:spcAft>
                          <a:spcPts val="565"/>
                        </a:spcAft>
                      </a:pPr>
                      <a:r>
                        <a:rPr lang="es-ES" sz="1000" dirty="0" err="1"/>
                        <a:t>StackPane</a:t>
                      </a:r>
                      <a:endParaRPr lang="es-ES" sz="1700" dirty="0"/>
                    </a:p>
                  </a:txBody>
                  <a:tcPr marL="64763" marR="64763" marT="0" marB="0" anchor="ctr"/>
                </a:tc>
                <a:tc>
                  <a:txBody>
                    <a:bodyPr/>
                    <a:lstStyle/>
                    <a:p>
                      <a:pPr algn="just">
                        <a:spcBef>
                          <a:spcPts val="0"/>
                        </a:spcBef>
                        <a:spcAft>
                          <a:spcPts val="0"/>
                        </a:spcAft>
                      </a:pPr>
                      <a:r>
                        <a:rPr lang="es-MX" sz="1000" dirty="0"/>
                        <a:t>Organiza todos los nodos dentro de una sola pila con cada nodo nuevo agregado encima del nodo anterior. Este modelo de diseño proporciona una manera fácil de superponer texto en una forma o imagen o de superponer formas comunes para crear una forma compleja. </a:t>
                      </a:r>
                      <a:endParaRPr lang="es-MX" sz="1700" dirty="0"/>
                    </a:p>
                  </a:txBody>
                  <a:tcPr marL="64763" marR="64763" marT="0" marB="0" anchor="ctr"/>
                </a:tc>
                <a:extLst>
                  <a:ext uri="{0D108BD9-81ED-4DB2-BD59-A6C34878D82A}">
                    <a16:rowId xmlns:a16="http://schemas.microsoft.com/office/drawing/2014/main" val="10007"/>
                  </a:ext>
                </a:extLst>
              </a:tr>
              <a:tr h="505693">
                <a:tc>
                  <a:txBody>
                    <a:bodyPr/>
                    <a:lstStyle/>
                    <a:p>
                      <a:pPr marR="71755" algn="just">
                        <a:lnSpc>
                          <a:spcPct val="120000"/>
                        </a:lnSpc>
                        <a:spcBef>
                          <a:spcPts val="0"/>
                        </a:spcBef>
                        <a:spcAft>
                          <a:spcPts val="565"/>
                        </a:spcAft>
                      </a:pPr>
                      <a:r>
                        <a:rPr lang="es-ES" sz="1000" dirty="0" err="1"/>
                        <a:t>AnchorPane</a:t>
                      </a:r>
                      <a:endParaRPr lang="es-ES" sz="1700" dirty="0"/>
                    </a:p>
                  </a:txBody>
                  <a:tcPr marL="64763" marR="64763" marT="0" marB="0" anchor="ctr"/>
                </a:tc>
                <a:tc>
                  <a:txBody>
                    <a:bodyPr/>
                    <a:lstStyle/>
                    <a:p>
                      <a:pPr algn="just">
                        <a:spcBef>
                          <a:spcPts val="0"/>
                        </a:spcBef>
                        <a:spcAft>
                          <a:spcPts val="0"/>
                        </a:spcAft>
                      </a:pPr>
                      <a:r>
                        <a:rPr lang="es-MX" sz="1000" dirty="0"/>
                        <a:t>Permite anclar nodos en la parte superior, inferior, izquierda, derecha o centro del panel. A medida que se cambia el tamaño de la ventana, los nodos mantienen su posición en relación con su punto de anclaje. </a:t>
                      </a:r>
                      <a:endParaRPr lang="es-MX" sz="1700" dirty="0"/>
                    </a:p>
                  </a:txBody>
                  <a:tcPr marL="64763" marR="64763"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752277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Componentes gráficos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3" name="Imagen 2">
            <a:extLst>
              <a:ext uri="{FF2B5EF4-FFF2-40B4-BE49-F238E27FC236}">
                <a16:creationId xmlns:a16="http://schemas.microsoft.com/office/drawing/2014/main" id="{BAFFFAF3-9C89-4719-AEF9-A34750BA4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063948"/>
            <a:ext cx="3151371" cy="2365052"/>
          </a:xfrm>
          <a:prstGeom prst="rect">
            <a:avLst/>
          </a:prstGeom>
        </p:spPr>
      </p:pic>
      <p:pic>
        <p:nvPicPr>
          <p:cNvPr id="5" name="Imagen 4">
            <a:extLst>
              <a:ext uri="{FF2B5EF4-FFF2-40B4-BE49-F238E27FC236}">
                <a16:creationId xmlns:a16="http://schemas.microsoft.com/office/drawing/2014/main" id="{65E76D23-57F3-4DE8-8FD9-299DE0AD3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980728"/>
            <a:ext cx="3151371" cy="2365052"/>
          </a:xfrm>
          <a:prstGeom prst="rect">
            <a:avLst/>
          </a:prstGeom>
        </p:spPr>
      </p:pic>
      <p:pic>
        <p:nvPicPr>
          <p:cNvPr id="9" name="Imagen 8">
            <a:extLst>
              <a:ext uri="{FF2B5EF4-FFF2-40B4-BE49-F238E27FC236}">
                <a16:creationId xmlns:a16="http://schemas.microsoft.com/office/drawing/2014/main" id="{8422BD22-58C9-4812-83A8-7165509EB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955962"/>
            <a:ext cx="3151371" cy="1822553"/>
          </a:xfrm>
          <a:prstGeom prst="rect">
            <a:avLst/>
          </a:prstGeom>
        </p:spPr>
      </p:pic>
      <p:pic>
        <p:nvPicPr>
          <p:cNvPr id="12" name="Imagen 11">
            <a:extLst>
              <a:ext uri="{FF2B5EF4-FFF2-40B4-BE49-F238E27FC236}">
                <a16:creationId xmlns:a16="http://schemas.microsoft.com/office/drawing/2014/main" id="{2DE417DC-2D25-4740-8E94-0DA8DFB969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8024" y="3910181"/>
            <a:ext cx="3151371" cy="2005418"/>
          </a:xfrm>
          <a:prstGeom prst="rect">
            <a:avLst/>
          </a:prstGeom>
        </p:spPr>
      </p:pic>
    </p:spTree>
    <p:extLst>
      <p:ext uri="{BB962C8B-B14F-4D97-AF65-F5344CB8AC3E}">
        <p14:creationId xmlns:p14="http://schemas.microsoft.com/office/powerpoint/2010/main" val="2008052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Componentes gráficos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3" name="Imagen 2">
            <a:extLst>
              <a:ext uri="{FF2B5EF4-FFF2-40B4-BE49-F238E27FC236}">
                <a16:creationId xmlns:a16="http://schemas.microsoft.com/office/drawing/2014/main" id="{7A4F7699-4EB6-4983-A29B-C9213A76D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29" y="1202348"/>
            <a:ext cx="3151371" cy="2029800"/>
          </a:xfrm>
          <a:prstGeom prst="rect">
            <a:avLst/>
          </a:prstGeom>
        </p:spPr>
      </p:pic>
      <p:pic>
        <p:nvPicPr>
          <p:cNvPr id="5" name="Imagen 4">
            <a:extLst>
              <a:ext uri="{FF2B5EF4-FFF2-40B4-BE49-F238E27FC236}">
                <a16:creationId xmlns:a16="http://schemas.microsoft.com/office/drawing/2014/main" id="{2F00F6F3-2A70-4148-92EE-D38F00BC8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629" y="1154217"/>
            <a:ext cx="3151371" cy="1962750"/>
          </a:xfrm>
          <a:prstGeom prst="rect">
            <a:avLst/>
          </a:prstGeom>
        </p:spPr>
      </p:pic>
      <p:pic>
        <p:nvPicPr>
          <p:cNvPr id="9" name="Imagen 8">
            <a:extLst>
              <a:ext uri="{FF2B5EF4-FFF2-40B4-BE49-F238E27FC236}">
                <a16:creationId xmlns:a16="http://schemas.microsoft.com/office/drawing/2014/main" id="{EA1DFABF-F159-4F9E-A217-78CD04E9B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3666364"/>
            <a:ext cx="3635179" cy="2664000"/>
          </a:xfrm>
          <a:prstGeom prst="rect">
            <a:avLst/>
          </a:prstGeom>
        </p:spPr>
      </p:pic>
    </p:spTree>
    <p:extLst>
      <p:ext uri="{BB962C8B-B14F-4D97-AF65-F5344CB8AC3E}">
        <p14:creationId xmlns:p14="http://schemas.microsoft.com/office/powerpoint/2010/main" val="16268776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Dialogs</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and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Alerts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9" name="8 Imagen" descr="dialogs-54724_1000x675.png"/>
          <p:cNvPicPr>
            <a:picLocks noChangeAspect="1"/>
          </p:cNvPicPr>
          <p:nvPr/>
        </p:nvPicPr>
        <p:blipFill>
          <a:blip r:embed="rId2"/>
          <a:stretch>
            <a:fillRect/>
          </a:stretch>
        </p:blipFill>
        <p:spPr>
          <a:xfrm>
            <a:off x="714348" y="1071546"/>
            <a:ext cx="7680009" cy="5184000"/>
          </a:xfrm>
          <a:prstGeom prst="rect">
            <a:avLst/>
          </a:prstGeom>
        </p:spPr>
      </p:pic>
    </p:spTree>
    <p:extLst>
      <p:ext uri="{BB962C8B-B14F-4D97-AF65-F5344CB8AC3E}">
        <p14:creationId xmlns:p14="http://schemas.microsoft.com/office/powerpoint/2010/main" val="11951490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Dialogs</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 and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Alerts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3" name="Imagen 2">
            <a:extLst>
              <a:ext uri="{FF2B5EF4-FFF2-40B4-BE49-F238E27FC236}">
                <a16:creationId xmlns:a16="http://schemas.microsoft.com/office/drawing/2014/main" id="{FFF1A362-D8DC-4599-8778-D53CD6CA2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290" y="1428736"/>
            <a:ext cx="5925245" cy="4304986"/>
          </a:xfrm>
          <a:prstGeom prst="rect">
            <a:avLst/>
          </a:prstGeom>
        </p:spPr>
      </p:pic>
    </p:spTree>
    <p:extLst>
      <p:ext uri="{BB962C8B-B14F-4D97-AF65-F5344CB8AC3E}">
        <p14:creationId xmlns:p14="http://schemas.microsoft.com/office/powerpoint/2010/main" val="36428499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Instalar </a:t>
            </a:r>
            <a:r>
              <a:rPr lang="es-ES" sz="3200" err="1">
                <a:solidFill>
                  <a:srgbClr val="BD3231"/>
                </a:solidFill>
              </a:rPr>
              <a:t>JavaFX</a:t>
            </a:r>
            <a:endParaRPr err="1">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sp>
        <p:nvSpPr>
          <p:cNvPr id="3" name="CuadroTexto 2">
            <a:extLst>
              <a:ext uri="{FF2B5EF4-FFF2-40B4-BE49-F238E27FC236}">
                <a16:creationId xmlns:a16="http://schemas.microsoft.com/office/drawing/2014/main" id="{1656ED92-B38E-EEFD-F723-F11ED7D4E34B}"/>
              </a:ext>
            </a:extLst>
          </p:cNvPr>
          <p:cNvSpPr txBox="1"/>
          <p:nvPr/>
        </p:nvSpPr>
        <p:spPr>
          <a:xfrm>
            <a:off x="682412" y="982176"/>
            <a:ext cx="7776864" cy="4893647"/>
          </a:xfrm>
          <a:prstGeom prst="rect">
            <a:avLst/>
          </a:prstGeom>
          <a:solidFill>
            <a:schemeClr val="accent6">
              <a:lumMod val="40000"/>
              <a:lumOff val="60000"/>
            </a:schemeClr>
          </a:solidFill>
          <a:ln>
            <a:solidFill>
              <a:schemeClr val="tx1"/>
            </a:solidFill>
          </a:ln>
        </p:spPr>
        <p:txBody>
          <a:bodyPr wrap="square" rtlCol="0">
            <a:spAutoFit/>
          </a:bodyPr>
          <a:lstStyle/>
          <a:p>
            <a:r>
              <a:rPr lang="es-ES" sz="2400" b="1">
                <a:solidFill>
                  <a:schemeClr val="bg1"/>
                </a:solidFill>
                <a:highlight>
                  <a:srgbClr val="FF0000"/>
                </a:highlight>
              </a:rPr>
              <a:t>¡¡Atención!!</a:t>
            </a:r>
          </a:p>
          <a:p>
            <a:endParaRPr lang="es-ES"/>
          </a:p>
          <a:p>
            <a:pPr algn="ctr"/>
            <a:r>
              <a:rPr lang="es-ES"/>
              <a:t>Se ha comprobado que ciertas funcionalidades del plugin </a:t>
            </a:r>
            <a:r>
              <a:rPr lang="es-ES" err="1"/>
              <a:t>JavaFX</a:t>
            </a:r>
            <a:r>
              <a:rPr lang="es-ES"/>
              <a:t> no funcionan con la versión más reciente de Eclipse (2023-04 (4.27)).</a:t>
            </a:r>
          </a:p>
          <a:p>
            <a:endParaRPr lang="es-ES"/>
          </a:p>
          <a:p>
            <a:pPr algn="ctr"/>
            <a:r>
              <a:rPr lang="es-ES"/>
              <a:t>Por tanto, se recomienda tener instalada la versión </a:t>
            </a:r>
            <a:r>
              <a:rPr lang="es-ES" b="1"/>
              <a:t>2022-09 (4.25) </a:t>
            </a:r>
            <a:r>
              <a:rPr lang="es-ES"/>
              <a:t>de Eclipse para poder realizar las actividades de esta unidad.</a:t>
            </a:r>
          </a:p>
          <a:p>
            <a:endParaRPr lang="es-ES"/>
          </a:p>
          <a:p>
            <a:endParaRPr lang="es-ES"/>
          </a:p>
          <a:p>
            <a:endParaRPr lang="es-ES"/>
          </a:p>
          <a:p>
            <a:endParaRPr lang="es-ES"/>
          </a:p>
          <a:p>
            <a:endParaRPr lang="es-ES"/>
          </a:p>
          <a:p>
            <a:endParaRPr lang="es-ES"/>
          </a:p>
          <a:p>
            <a:endParaRPr lang="es-ES"/>
          </a:p>
          <a:p>
            <a:endParaRPr lang="es-ES"/>
          </a:p>
          <a:p>
            <a:endParaRPr lang="es-ES"/>
          </a:p>
          <a:p>
            <a:endParaRPr lang="es-E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Menús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3" name="Imagen 2">
            <a:extLst>
              <a:ext uri="{FF2B5EF4-FFF2-40B4-BE49-F238E27FC236}">
                <a16:creationId xmlns:a16="http://schemas.microsoft.com/office/drawing/2014/main" id="{E3942440-CED3-4D94-84C7-269FE9450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95" y="1071546"/>
            <a:ext cx="4813553" cy="3143272"/>
          </a:xfrm>
          <a:prstGeom prst="rect">
            <a:avLst/>
          </a:prstGeom>
        </p:spPr>
      </p:pic>
      <p:pic>
        <p:nvPicPr>
          <p:cNvPr id="9" name="8 Imagen" descr="menus - copia.png"/>
          <p:cNvPicPr>
            <a:picLocks noChangeAspect="1"/>
          </p:cNvPicPr>
          <p:nvPr/>
        </p:nvPicPr>
        <p:blipFill>
          <a:blip r:embed="rId3"/>
          <a:stretch>
            <a:fillRect/>
          </a:stretch>
        </p:blipFill>
        <p:spPr>
          <a:xfrm>
            <a:off x="5786446" y="4357694"/>
            <a:ext cx="2649021" cy="1896241"/>
          </a:xfrm>
          <a:prstGeom prst="rect">
            <a:avLst/>
          </a:prstGeom>
        </p:spPr>
      </p:pic>
    </p:spTree>
    <p:extLst>
      <p:ext uri="{BB962C8B-B14F-4D97-AF65-F5344CB8AC3E}">
        <p14:creationId xmlns:p14="http://schemas.microsoft.com/office/powerpoint/2010/main" val="8259122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Menús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429684"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n-US" sz="1200" b="0" i="0" u="none" strike="noStrike" kern="1200" cap="none" spc="0" normalizeH="0" baseline="0" noProof="0" err="1">
                <a:ln>
                  <a:noFill/>
                </a:ln>
                <a:solidFill>
                  <a:srgbClr val="3F7F7F"/>
                </a:solidFill>
                <a:effectLst/>
                <a:uLnTx/>
                <a:uFillTx/>
                <a:latin typeface="Consolas"/>
                <a:ea typeface="DejaVu Sans"/>
                <a:cs typeface="DejaVu Sans"/>
              </a:rPr>
              <a:t>MenuBar</a:t>
            </a:r>
            <a:r>
              <a:rPr kumimoji="0" lang="en-US"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en-US" sz="1200" b="0" i="0" u="none" strike="noStrike" kern="1200" cap="none" spc="0" normalizeH="0" baseline="0" noProof="0" err="1">
                <a:ln>
                  <a:noFill/>
                </a:ln>
                <a:solidFill>
                  <a:srgbClr val="7F007F"/>
                </a:solidFill>
                <a:effectLst/>
                <a:uLnTx/>
                <a:uFillTx/>
                <a:latin typeface="Consolas"/>
                <a:ea typeface="DejaVu Sans"/>
                <a:cs typeface="DejaVu Sans"/>
              </a:rPr>
              <a:t>layoutX</a:t>
            </a:r>
            <a:r>
              <a:rPr kumimoji="0" lang="en-U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n-US" sz="1200" b="0" i="1" u="none" strike="noStrike" kern="1200" cap="none" spc="0" normalizeH="0" baseline="0" noProof="0">
                <a:ln>
                  <a:noFill/>
                </a:ln>
                <a:solidFill>
                  <a:srgbClr val="2A00FF"/>
                </a:solidFill>
                <a:effectLst/>
                <a:uLnTx/>
                <a:uFillTx/>
                <a:latin typeface="Consolas"/>
                <a:ea typeface="DejaVu Sans"/>
                <a:cs typeface="DejaVu Sans"/>
              </a:rPr>
              <a:t>"0.0" </a:t>
            </a:r>
            <a:r>
              <a:rPr kumimoji="0" lang="en-US" sz="1200" b="0" i="1" u="none" strike="noStrike" kern="1200" cap="none" spc="0" normalizeH="0" baseline="0" noProof="0" err="1">
                <a:ln>
                  <a:noFill/>
                </a:ln>
                <a:solidFill>
                  <a:srgbClr val="7F007F"/>
                </a:solidFill>
                <a:effectLst/>
                <a:uLnTx/>
                <a:uFillTx/>
                <a:latin typeface="Consolas"/>
                <a:ea typeface="DejaVu Sans"/>
                <a:cs typeface="DejaVu Sans"/>
              </a:rPr>
              <a:t>layoutY</a:t>
            </a:r>
            <a:r>
              <a:rPr kumimoji="0" lang="en-U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n-US" sz="1200" b="0" i="1" u="none" strike="noStrike" kern="1200" cap="none" spc="0" normalizeH="0" baseline="0" noProof="0">
                <a:ln>
                  <a:noFill/>
                </a:ln>
                <a:solidFill>
                  <a:srgbClr val="2A00FF"/>
                </a:solidFill>
                <a:effectLst/>
                <a:uLnTx/>
                <a:uFillTx/>
                <a:latin typeface="Consolas"/>
                <a:ea typeface="DejaVu Sans"/>
                <a:cs typeface="DejaVu Sans"/>
              </a:rPr>
              <a:t>"0.0" </a:t>
            </a:r>
            <a:r>
              <a:rPr kumimoji="0" lang="en-US" sz="1200" b="0" i="1" u="none" strike="noStrike" kern="1200" cap="none" spc="0" normalizeH="0" baseline="0" noProof="0" err="1">
                <a:ln>
                  <a:noFill/>
                </a:ln>
                <a:solidFill>
                  <a:srgbClr val="7F007F"/>
                </a:solidFill>
                <a:effectLst/>
                <a:uLnTx/>
                <a:uFillTx/>
                <a:latin typeface="Consolas"/>
                <a:ea typeface="DejaVu Sans"/>
                <a:cs typeface="DejaVu Sans"/>
              </a:rPr>
              <a:t>prefHeight</a:t>
            </a:r>
            <a:r>
              <a:rPr kumimoji="0" lang="en-U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n-US" sz="1200" b="0" i="1" u="none" strike="noStrike" kern="1200" cap="none" spc="0" normalizeH="0" baseline="0" noProof="0">
                <a:ln>
                  <a:noFill/>
                </a:ln>
                <a:solidFill>
                  <a:srgbClr val="2A00FF"/>
                </a:solidFill>
                <a:effectLst/>
                <a:uLnTx/>
                <a:uFillTx/>
                <a:latin typeface="Consolas"/>
                <a:ea typeface="DejaVu Sans"/>
                <a:cs typeface="DejaVu Sans"/>
              </a:rPr>
              <a:t>"25.0" </a:t>
            </a:r>
            <a:r>
              <a:rPr kumimoji="0" lang="en-US" sz="1200" b="0" i="1" u="none" strike="noStrike" kern="1200" cap="none" spc="0" normalizeH="0" baseline="0" noProof="0" err="1">
                <a:ln>
                  <a:noFill/>
                </a:ln>
                <a:solidFill>
                  <a:srgbClr val="7F007F"/>
                </a:solidFill>
                <a:effectLst/>
                <a:uLnTx/>
                <a:uFillTx/>
                <a:latin typeface="Consolas"/>
                <a:ea typeface="DejaVu Sans"/>
                <a:cs typeface="DejaVu Sans"/>
              </a:rPr>
              <a:t>prefWidth</a:t>
            </a:r>
            <a:r>
              <a:rPr kumimoji="0" lang="en-U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n-US" sz="1200" b="0" i="1" u="none" strike="noStrike" kern="1200" cap="none" spc="0" normalizeH="0" baseline="0" noProof="0">
                <a:ln>
                  <a:noFill/>
                </a:ln>
                <a:solidFill>
                  <a:srgbClr val="2A00FF"/>
                </a:solidFill>
                <a:effectLst/>
                <a:uLnTx/>
                <a:uFillTx/>
                <a:latin typeface="Consolas"/>
                <a:ea typeface="DejaVu Sans"/>
                <a:cs typeface="DejaVu Sans"/>
              </a:rPr>
              <a:t>"250.0"</a:t>
            </a:r>
            <a:r>
              <a:rPr kumimoji="0" lang="en-US"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8080"/>
                </a:solidFill>
                <a:effectLst/>
                <a:uLnTx/>
                <a:uFillTx/>
                <a:latin typeface="Consolas"/>
                <a:ea typeface="DejaVu Sans"/>
                <a:cs typeface="DejaVu Sans"/>
              </a:rPr>
              <a:t> &lt;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menus</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a:t>
            </a:r>
            <a:r>
              <a:rPr kumimoji="0" lang="es-ES"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mnemonicParsing</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"false" </a:t>
            </a:r>
            <a:r>
              <a:rPr kumimoji="0" lang="es-ES" sz="1200" b="0" i="1" u="none" strike="noStrike" kern="1200" cap="none" spc="0" normalizeH="0" baseline="0" noProof="0" err="1">
                <a:ln>
                  <a:noFill/>
                </a:ln>
                <a:solidFill>
                  <a:srgbClr val="7F007F"/>
                </a:solidFill>
                <a:effectLst/>
                <a:uLnTx/>
                <a:uFillTx/>
                <a:latin typeface="Consolas"/>
                <a:ea typeface="DejaVu Sans"/>
                <a:cs typeface="DejaVu Sans"/>
              </a:rPr>
              <a:t>text</a:t>
            </a:r>
            <a:r>
              <a:rPr kumimoji="0" lang="es-E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"Ver"</a:t>
            </a:r>
            <a:r>
              <a:rPr kumimoji="0" lang="es-ES"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items</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MenuItem</a:t>
            </a:r>
            <a:r>
              <a:rPr kumimoji="0" lang="es-ES" sz="1200" b="0" i="0" u="none" strike="noStrike" kern="1200" cap="none" spc="0" normalizeH="0" baseline="0" noProof="0">
                <a:ln>
                  <a:noFill/>
                </a:ln>
                <a:solidFill>
                  <a:srgbClr val="7F00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fx:id</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a:t>
            </a:r>
            <a:r>
              <a:rPr kumimoji="0" lang="es-ES" sz="1200" b="0" i="1" u="none" strike="noStrike" kern="1200" cap="none" spc="0" normalizeH="0" baseline="0" noProof="0" err="1">
                <a:ln>
                  <a:noFill/>
                </a:ln>
                <a:solidFill>
                  <a:srgbClr val="2A00FF"/>
                </a:solidFill>
                <a:effectLst/>
                <a:uLnTx/>
                <a:uFillTx/>
                <a:latin typeface="Consolas"/>
                <a:ea typeface="DejaVu Sans"/>
                <a:cs typeface="DejaVu Sans"/>
              </a:rPr>
              <a:t>menu_Historial</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a:t>
            </a:r>
            <a:r>
              <a:rPr kumimoji="0" lang="es-ES"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mnemonicParsing</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"false" </a:t>
            </a:r>
            <a:r>
              <a:rPr kumimoji="0" lang="es-ES" sz="1200" b="0" i="1" u="none" strike="noStrike" kern="1200" cap="none" spc="0" normalizeH="0" baseline="0" noProof="0" err="1">
                <a:ln>
                  <a:noFill/>
                </a:ln>
                <a:solidFill>
                  <a:srgbClr val="7F007F"/>
                </a:solidFill>
                <a:effectLst/>
                <a:uLnTx/>
                <a:uFillTx/>
                <a:latin typeface="Consolas"/>
                <a:ea typeface="DejaVu Sans"/>
                <a:cs typeface="DejaVu Sans"/>
              </a:rPr>
              <a:t>text</a:t>
            </a:r>
            <a:r>
              <a:rPr kumimoji="0" lang="es-E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"Historial" </a:t>
            </a:r>
            <a:r>
              <a:rPr kumimoji="0" lang="es-ES"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MenuItem</a:t>
            </a:r>
            <a:r>
              <a:rPr kumimoji="0" lang="es-ES"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fx:id</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a:t>
            </a:r>
            <a:r>
              <a:rPr kumimoji="0" lang="es-ES" sz="1200" b="0" i="1" u="none" strike="noStrike" kern="1200" cap="none" spc="0" normalizeH="0" baseline="0" noProof="0" err="1">
                <a:ln>
                  <a:noFill/>
                </a:ln>
                <a:solidFill>
                  <a:srgbClr val="2A00FF"/>
                </a:solidFill>
                <a:effectLst/>
                <a:uLnTx/>
                <a:uFillTx/>
                <a:latin typeface="Consolas"/>
                <a:ea typeface="DejaVu Sans"/>
                <a:cs typeface="DejaVu Sans"/>
              </a:rPr>
              <a:t>menu_Salir</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mnemonicParsing</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"false" </a:t>
            </a:r>
            <a:r>
              <a:rPr kumimoji="0" lang="es-ES" sz="1200" b="0" i="1" u="none" strike="noStrike" kern="1200" cap="none" spc="0" normalizeH="0" baseline="0" noProof="0" err="1">
                <a:ln>
                  <a:noFill/>
                </a:ln>
                <a:solidFill>
                  <a:srgbClr val="7F007F"/>
                </a:solidFill>
                <a:effectLst/>
                <a:uLnTx/>
                <a:uFillTx/>
                <a:latin typeface="Consolas"/>
                <a:ea typeface="DejaVu Sans"/>
                <a:cs typeface="DejaVu Sans"/>
              </a:rPr>
              <a:t>text</a:t>
            </a:r>
            <a:r>
              <a:rPr kumimoji="0" lang="es-E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"Salir" </a:t>
            </a:r>
            <a:r>
              <a:rPr kumimoji="0" lang="es-ES"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items</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sv-SE"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sv-SE" sz="1200" b="0" i="0" u="none" strike="noStrike" kern="1200" cap="none" spc="0" normalizeH="0" baseline="0" noProof="0">
                <a:ln>
                  <a:noFill/>
                </a:ln>
                <a:solidFill>
                  <a:srgbClr val="3F7F7F"/>
                </a:solidFill>
                <a:effectLst/>
                <a:uLnTx/>
                <a:uFillTx/>
                <a:latin typeface="Consolas"/>
                <a:ea typeface="DejaVu Sans"/>
                <a:cs typeface="DejaVu Sans"/>
              </a:rPr>
              <a:t>Menu </a:t>
            </a:r>
            <a:r>
              <a:rPr kumimoji="0" lang="sv-SE" sz="1200" b="0" i="0" u="none" strike="noStrike" kern="1200" cap="none" spc="0" normalizeH="0" baseline="0" noProof="0">
                <a:ln>
                  <a:noFill/>
                </a:ln>
                <a:solidFill>
                  <a:srgbClr val="7F007F"/>
                </a:solidFill>
                <a:effectLst/>
                <a:uLnTx/>
                <a:uFillTx/>
                <a:latin typeface="Consolas"/>
                <a:ea typeface="DejaVu Sans"/>
                <a:cs typeface="DejaVu Sans"/>
              </a:rPr>
              <a:t>mnemonicParsing</a:t>
            </a:r>
            <a:r>
              <a:rPr kumimoji="0" lang="sv-SE" sz="1200" b="0" i="0" u="none" strike="noStrike" kern="1200" cap="none" spc="0" normalizeH="0" baseline="0" noProof="0">
                <a:ln>
                  <a:noFill/>
                </a:ln>
                <a:solidFill>
                  <a:srgbClr val="000000"/>
                </a:solidFill>
                <a:effectLst/>
                <a:uLnTx/>
                <a:uFillTx/>
                <a:latin typeface="Consolas"/>
                <a:ea typeface="DejaVu Sans"/>
                <a:cs typeface="DejaVu Sans"/>
              </a:rPr>
              <a:t>=</a:t>
            </a:r>
            <a:r>
              <a:rPr kumimoji="0" lang="sv-SE" sz="1200" b="0" i="1" u="none" strike="noStrike" kern="1200" cap="none" spc="0" normalizeH="0" baseline="0" noProof="0">
                <a:ln>
                  <a:noFill/>
                </a:ln>
                <a:solidFill>
                  <a:srgbClr val="2A00FF"/>
                </a:solidFill>
                <a:effectLst/>
                <a:uLnTx/>
                <a:uFillTx/>
                <a:latin typeface="Consolas"/>
                <a:ea typeface="DejaVu Sans"/>
                <a:cs typeface="DejaVu Sans"/>
              </a:rPr>
              <a:t>"false" </a:t>
            </a:r>
            <a:r>
              <a:rPr kumimoji="0" lang="sv-SE" sz="1200" b="0" i="1" u="none" strike="noStrike" kern="1200" cap="none" spc="0" normalizeH="0" baseline="0" noProof="0">
                <a:ln>
                  <a:noFill/>
                </a:ln>
                <a:solidFill>
                  <a:srgbClr val="7F007F"/>
                </a:solidFill>
                <a:effectLst/>
                <a:uLnTx/>
                <a:uFillTx/>
                <a:latin typeface="Consolas"/>
                <a:ea typeface="DejaVu Sans"/>
                <a:cs typeface="DejaVu Sans"/>
              </a:rPr>
              <a:t>text</a:t>
            </a:r>
            <a:r>
              <a:rPr kumimoji="0" lang="sv-SE" sz="1200" b="0" i="1" u="none" strike="noStrike" kern="1200" cap="none" spc="0" normalizeH="0" baseline="0" noProof="0">
                <a:ln>
                  <a:noFill/>
                </a:ln>
                <a:solidFill>
                  <a:srgbClr val="000000"/>
                </a:solidFill>
                <a:effectLst/>
                <a:uLnTx/>
                <a:uFillTx/>
                <a:latin typeface="Consolas"/>
                <a:ea typeface="DejaVu Sans"/>
                <a:cs typeface="DejaVu Sans"/>
              </a:rPr>
              <a:t>=</a:t>
            </a:r>
            <a:r>
              <a:rPr kumimoji="0" lang="sv-SE" sz="1200" b="0" i="1" u="none" strike="noStrike" kern="1200" cap="none" spc="0" normalizeH="0" baseline="0" noProof="0">
                <a:ln>
                  <a:noFill/>
                </a:ln>
                <a:solidFill>
                  <a:srgbClr val="2A00FF"/>
                </a:solidFill>
                <a:effectLst/>
                <a:uLnTx/>
                <a:uFillTx/>
                <a:latin typeface="Consolas"/>
                <a:ea typeface="DejaVu Sans"/>
                <a:cs typeface="DejaVu Sans"/>
              </a:rPr>
              <a:t>"Edición"</a:t>
            </a:r>
            <a:r>
              <a:rPr kumimoji="0" lang="sv-SE"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items</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MenuItem</a:t>
            </a:r>
            <a:r>
              <a:rPr kumimoji="0" lang="es-ES"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fx:id</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a:t>
            </a:r>
            <a:r>
              <a:rPr kumimoji="0" lang="es-ES" sz="1200" b="0" i="1" u="none" strike="noStrike" kern="1200" cap="none" spc="0" normalizeH="0" baseline="0" noProof="0" err="1">
                <a:ln>
                  <a:noFill/>
                </a:ln>
                <a:solidFill>
                  <a:srgbClr val="2A00FF"/>
                </a:solidFill>
                <a:effectLst/>
                <a:uLnTx/>
                <a:uFillTx/>
                <a:latin typeface="Consolas"/>
                <a:ea typeface="DejaVu Sans"/>
                <a:cs typeface="DejaVu Sans"/>
              </a:rPr>
              <a:t>menu_Copiar</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mnemonicParsing</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"false" </a:t>
            </a:r>
            <a:r>
              <a:rPr kumimoji="0" lang="es-ES" sz="1200" b="0" i="1" u="none" strike="noStrike" kern="1200" cap="none" spc="0" normalizeH="0" baseline="0" noProof="0" err="1">
                <a:ln>
                  <a:noFill/>
                </a:ln>
                <a:solidFill>
                  <a:srgbClr val="7F007F"/>
                </a:solidFill>
                <a:effectLst/>
                <a:uLnTx/>
                <a:uFillTx/>
                <a:latin typeface="Consolas"/>
                <a:ea typeface="DejaVu Sans"/>
                <a:cs typeface="DejaVu Sans"/>
              </a:rPr>
              <a:t>text</a:t>
            </a:r>
            <a:r>
              <a:rPr kumimoji="0" lang="es-E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"Copiar" </a:t>
            </a:r>
            <a:r>
              <a:rPr kumimoji="0" lang="es-ES"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MenuItem</a:t>
            </a:r>
            <a:r>
              <a:rPr kumimoji="0" lang="es-ES" sz="1200" b="0" i="0" u="none" strike="noStrike" kern="1200" cap="none" spc="0" normalizeH="0" baseline="0" noProof="0">
                <a:ln>
                  <a:noFill/>
                </a:ln>
                <a:solidFill>
                  <a:srgbClr val="7F00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fx:id</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a:t>
            </a:r>
            <a:r>
              <a:rPr kumimoji="0" lang="es-ES" sz="1200" b="0" i="1" u="none" strike="noStrike" kern="1200" cap="none" spc="0" normalizeH="0" baseline="0" noProof="0" err="1">
                <a:ln>
                  <a:noFill/>
                </a:ln>
                <a:solidFill>
                  <a:srgbClr val="2A00FF"/>
                </a:solidFill>
                <a:effectLst/>
                <a:uLnTx/>
                <a:uFillTx/>
                <a:latin typeface="Consolas"/>
                <a:ea typeface="DejaVu Sans"/>
                <a:cs typeface="DejaVu Sans"/>
              </a:rPr>
              <a:t>menu_Pegar</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a:t>
            </a:r>
            <a:r>
              <a:rPr kumimoji="0" lang="es-ES"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mnemonicParsing</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"false" </a:t>
            </a:r>
            <a:r>
              <a:rPr kumimoji="0" lang="es-ES" sz="1200" b="0" i="1" u="none" strike="noStrike" kern="1200" cap="none" spc="0" normalizeH="0" baseline="0" noProof="0" err="1">
                <a:ln>
                  <a:noFill/>
                </a:ln>
                <a:solidFill>
                  <a:srgbClr val="7F007F"/>
                </a:solidFill>
                <a:effectLst/>
                <a:uLnTx/>
                <a:uFillTx/>
                <a:latin typeface="Consolas"/>
                <a:ea typeface="DejaVu Sans"/>
                <a:cs typeface="DejaVu Sans"/>
              </a:rPr>
              <a:t>text</a:t>
            </a:r>
            <a:r>
              <a:rPr kumimoji="0" lang="es-E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"Pegar" </a:t>
            </a:r>
            <a:r>
              <a:rPr kumimoji="0" lang="es-ES"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items</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a:t>
            </a:r>
            <a:r>
              <a:rPr kumimoji="0" lang="es-ES"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mnemonicParsing</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"false" </a:t>
            </a:r>
            <a:r>
              <a:rPr kumimoji="0" lang="es-ES" sz="1200" b="0" i="1" u="none" strike="noStrike" kern="1200" cap="none" spc="0" normalizeH="0" baseline="0" noProof="0" err="1">
                <a:ln>
                  <a:noFill/>
                </a:ln>
                <a:solidFill>
                  <a:srgbClr val="7F007F"/>
                </a:solidFill>
                <a:effectLst/>
                <a:uLnTx/>
                <a:uFillTx/>
                <a:latin typeface="Consolas"/>
                <a:ea typeface="DejaVu Sans"/>
                <a:cs typeface="DejaVu Sans"/>
              </a:rPr>
              <a:t>text</a:t>
            </a:r>
            <a:r>
              <a:rPr kumimoji="0" lang="es-E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"Ayuda"</a:t>
            </a:r>
            <a:r>
              <a:rPr kumimoji="0" lang="es-ES"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items</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MenuItem</a:t>
            </a:r>
            <a:r>
              <a:rPr kumimoji="0" lang="es-ES"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es-ES" sz="1200" b="0" i="0" u="none" strike="noStrike" kern="1200" cap="none" spc="0" normalizeH="0" baseline="0" noProof="0" err="1">
                <a:ln>
                  <a:noFill/>
                </a:ln>
                <a:solidFill>
                  <a:srgbClr val="7F007F"/>
                </a:solidFill>
                <a:effectLst/>
                <a:uLnTx/>
                <a:uFillTx/>
                <a:latin typeface="Consolas"/>
                <a:ea typeface="DejaVu Sans"/>
                <a:cs typeface="DejaVu Sans"/>
              </a:rPr>
              <a:t>fx:id</a:t>
            </a:r>
            <a:r>
              <a:rPr kumimoji="0" lang="es-ES" sz="12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a:t>
            </a:r>
            <a:r>
              <a:rPr kumimoji="0" lang="es-ES" sz="1200" b="0" i="1" u="none" strike="noStrike" kern="1200" cap="none" spc="0" normalizeH="0" baseline="0" noProof="0" err="1">
                <a:ln>
                  <a:noFill/>
                </a:ln>
                <a:solidFill>
                  <a:srgbClr val="2A00FF"/>
                </a:solidFill>
                <a:effectLst/>
                <a:uLnTx/>
                <a:uFillTx/>
                <a:latin typeface="Consolas"/>
                <a:ea typeface="DejaVu Sans"/>
                <a:cs typeface="DejaVu Sans"/>
              </a:rPr>
              <a:t>menu_Ayuda</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 </a:t>
            </a:r>
            <a:r>
              <a:rPr kumimoji="0" lang="es-ES" sz="1200" b="0" i="1" u="none" strike="noStrike" kern="1200" cap="none" spc="0" normalizeH="0" baseline="0" noProof="0" err="1">
                <a:ln>
                  <a:noFill/>
                </a:ln>
                <a:solidFill>
                  <a:srgbClr val="7F007F"/>
                </a:solidFill>
                <a:effectLst/>
                <a:uLnTx/>
                <a:uFillTx/>
                <a:latin typeface="Consolas"/>
                <a:ea typeface="DejaVu Sans"/>
                <a:cs typeface="DejaVu Sans"/>
              </a:rPr>
              <a:t>mnemonicParsing</a:t>
            </a:r>
            <a:r>
              <a:rPr kumimoji="0" lang="es-E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"false" </a:t>
            </a:r>
            <a:r>
              <a:rPr kumimoji="0" lang="es-ES" sz="1200" b="0" i="1" u="none" strike="noStrike" kern="1200" cap="none" spc="0" normalizeH="0" baseline="0" noProof="0" err="1">
                <a:ln>
                  <a:noFill/>
                </a:ln>
                <a:solidFill>
                  <a:srgbClr val="7F007F"/>
                </a:solidFill>
                <a:effectLst/>
                <a:uLnTx/>
                <a:uFillTx/>
                <a:latin typeface="Consolas"/>
                <a:ea typeface="DejaVu Sans"/>
                <a:cs typeface="DejaVu Sans"/>
              </a:rPr>
              <a:t>text</a:t>
            </a:r>
            <a:r>
              <a:rPr kumimoji="0" lang="es-ES" sz="1200" b="0" i="1" u="none" strike="noStrike" kern="1200" cap="none" spc="0" normalizeH="0" baseline="0" noProof="0">
                <a:ln>
                  <a:noFill/>
                </a:ln>
                <a:solidFill>
                  <a:srgbClr val="000000"/>
                </a:solidFill>
                <a:effectLst/>
                <a:uLnTx/>
                <a:uFillTx/>
                <a:latin typeface="Consolas"/>
                <a:ea typeface="DejaVu Sans"/>
                <a:cs typeface="DejaVu Sans"/>
              </a:rPr>
              <a:t>=</a:t>
            </a:r>
            <a:r>
              <a:rPr kumimoji="0" lang="es-ES" sz="1200" b="0" i="1" u="none" strike="noStrike" kern="1200" cap="none" spc="0" normalizeH="0" baseline="0" noProof="0">
                <a:ln>
                  <a:noFill/>
                </a:ln>
                <a:solidFill>
                  <a:srgbClr val="2A00FF"/>
                </a:solidFill>
                <a:effectLst/>
                <a:uLnTx/>
                <a:uFillTx/>
                <a:latin typeface="Consolas"/>
                <a:ea typeface="DejaVu Sans"/>
                <a:cs typeface="DejaVu Sans"/>
              </a:rPr>
              <a:t>"Ver la Ayuda" </a:t>
            </a:r>
            <a:r>
              <a:rPr kumimoji="0" lang="es-ES"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pt-BR"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pt-BR" sz="1200" b="0" i="0" u="none" strike="noStrike" kern="1200" cap="none" spc="0" normalizeH="0" baseline="0" noProof="0" err="1">
                <a:ln>
                  <a:noFill/>
                </a:ln>
                <a:solidFill>
                  <a:srgbClr val="3F7F7F"/>
                </a:solidFill>
                <a:effectLst/>
                <a:uLnTx/>
                <a:uFillTx/>
                <a:latin typeface="Consolas"/>
                <a:ea typeface="DejaVu Sans"/>
                <a:cs typeface="DejaVu Sans"/>
              </a:rPr>
              <a:t>MenuItem</a:t>
            </a:r>
            <a:r>
              <a:rPr kumimoji="0" lang="pt-BR" sz="1200" b="0" i="0" u="none" strike="noStrike" kern="1200" cap="none" spc="0" normalizeH="0" baseline="0" noProof="0">
                <a:ln>
                  <a:noFill/>
                </a:ln>
                <a:solidFill>
                  <a:srgbClr val="3F7F7F"/>
                </a:solidFill>
                <a:effectLst/>
                <a:uLnTx/>
                <a:uFillTx/>
                <a:latin typeface="Consolas"/>
                <a:ea typeface="DejaVu Sans"/>
                <a:cs typeface="DejaVu Sans"/>
              </a:rPr>
              <a:t> </a:t>
            </a:r>
            <a:r>
              <a:rPr kumimoji="0" lang="pt-BR" sz="1200" b="0" i="0" u="none" strike="noStrike" kern="1200" cap="none" spc="0" normalizeH="0" baseline="0" noProof="0" err="1">
                <a:ln>
                  <a:noFill/>
                </a:ln>
                <a:solidFill>
                  <a:srgbClr val="7F007F"/>
                </a:solidFill>
                <a:effectLst/>
                <a:uLnTx/>
                <a:uFillTx/>
                <a:latin typeface="Consolas"/>
                <a:ea typeface="DejaVu Sans"/>
                <a:cs typeface="DejaVu Sans"/>
              </a:rPr>
              <a:t>fx</a:t>
            </a:r>
            <a:r>
              <a:rPr kumimoji="0" lang="pt-BR" sz="1200" b="0" i="0" u="none" strike="noStrike" kern="1200" cap="none" spc="0" normalizeH="0" baseline="0" noProof="0">
                <a:ln>
                  <a:noFill/>
                </a:ln>
                <a:solidFill>
                  <a:srgbClr val="7F007F"/>
                </a:solidFill>
                <a:effectLst/>
                <a:uLnTx/>
                <a:uFillTx/>
                <a:latin typeface="Consolas"/>
                <a:ea typeface="DejaVu Sans"/>
                <a:cs typeface="DejaVu Sans"/>
              </a:rPr>
              <a:t>:id</a:t>
            </a:r>
            <a:r>
              <a:rPr kumimoji="0" lang="pt-BR" sz="1200" b="0" i="0" u="none" strike="noStrike" kern="1200" cap="none" spc="0" normalizeH="0" baseline="0" noProof="0">
                <a:ln>
                  <a:noFill/>
                </a:ln>
                <a:solidFill>
                  <a:srgbClr val="000000"/>
                </a:solidFill>
                <a:effectLst/>
                <a:uLnTx/>
                <a:uFillTx/>
                <a:latin typeface="Consolas"/>
                <a:ea typeface="DejaVu Sans"/>
                <a:cs typeface="DejaVu Sans"/>
              </a:rPr>
              <a:t>=</a:t>
            </a:r>
            <a:r>
              <a:rPr kumimoji="0" lang="pt-BR" sz="1200" b="0" i="1" u="none" strike="noStrike" kern="1200" cap="none" spc="0" normalizeH="0" baseline="0" noProof="0">
                <a:ln>
                  <a:noFill/>
                </a:ln>
                <a:solidFill>
                  <a:srgbClr val="2A00FF"/>
                </a:solidFill>
                <a:effectLst/>
                <a:uLnTx/>
                <a:uFillTx/>
                <a:latin typeface="Consolas"/>
                <a:ea typeface="DejaVu Sans"/>
                <a:cs typeface="DejaVu Sans"/>
              </a:rPr>
              <a:t>"</a:t>
            </a:r>
            <a:r>
              <a:rPr kumimoji="0" lang="pt-BR" sz="1200" b="0" i="1" u="none" strike="noStrike" kern="1200" cap="none" spc="0" normalizeH="0" baseline="0" noProof="0" err="1">
                <a:ln>
                  <a:noFill/>
                </a:ln>
                <a:solidFill>
                  <a:srgbClr val="2A00FF"/>
                </a:solidFill>
                <a:effectLst/>
                <a:uLnTx/>
                <a:uFillTx/>
                <a:latin typeface="Consolas"/>
                <a:ea typeface="DejaVu Sans"/>
                <a:cs typeface="DejaVu Sans"/>
              </a:rPr>
              <a:t>menu_AcercaDe</a:t>
            </a:r>
            <a:r>
              <a:rPr kumimoji="0" lang="pt-BR" sz="1200" b="0" i="1" u="none" strike="noStrike" kern="1200" cap="none" spc="0" normalizeH="0" baseline="0" noProof="0">
                <a:ln>
                  <a:noFill/>
                </a:ln>
                <a:solidFill>
                  <a:srgbClr val="2A00FF"/>
                </a:solidFill>
                <a:effectLst/>
                <a:uLnTx/>
                <a:uFillTx/>
                <a:latin typeface="Consolas"/>
                <a:ea typeface="DejaVu Sans"/>
                <a:cs typeface="DejaVu Sans"/>
              </a:rPr>
              <a:t>" </a:t>
            </a:r>
            <a:r>
              <a:rPr kumimoji="0" lang="pt-BR" sz="1200" b="0" i="1" u="none" strike="noStrike" kern="1200" cap="none" spc="0" normalizeH="0" baseline="0" noProof="0" err="1">
                <a:ln>
                  <a:noFill/>
                </a:ln>
                <a:solidFill>
                  <a:srgbClr val="7F007F"/>
                </a:solidFill>
                <a:effectLst/>
                <a:uLnTx/>
                <a:uFillTx/>
                <a:latin typeface="Consolas"/>
                <a:ea typeface="DejaVu Sans"/>
                <a:cs typeface="DejaVu Sans"/>
              </a:rPr>
              <a:t>mnemonicParsing</a:t>
            </a:r>
            <a:r>
              <a:rPr kumimoji="0" lang="pt-BR" sz="1200" b="0" i="1" u="none" strike="noStrike" kern="1200" cap="none" spc="0" normalizeH="0" baseline="0" noProof="0">
                <a:ln>
                  <a:noFill/>
                </a:ln>
                <a:solidFill>
                  <a:srgbClr val="000000"/>
                </a:solidFill>
                <a:effectLst/>
                <a:uLnTx/>
                <a:uFillTx/>
                <a:latin typeface="Consolas"/>
                <a:ea typeface="DejaVu Sans"/>
                <a:cs typeface="DejaVu Sans"/>
              </a:rPr>
              <a:t>=</a:t>
            </a:r>
            <a:r>
              <a:rPr kumimoji="0" lang="pt-BR" sz="1200" b="0" i="1" u="none" strike="noStrike" kern="1200" cap="none" spc="0" normalizeH="0" baseline="0" noProof="0">
                <a:ln>
                  <a:noFill/>
                </a:ln>
                <a:solidFill>
                  <a:srgbClr val="2A00FF"/>
                </a:solidFill>
                <a:effectLst/>
                <a:uLnTx/>
                <a:uFillTx/>
                <a:latin typeface="Consolas"/>
                <a:ea typeface="DejaVu Sans"/>
                <a:cs typeface="DejaVu Sans"/>
              </a:rPr>
              <a:t>"</a:t>
            </a:r>
            <a:r>
              <a:rPr kumimoji="0" lang="pt-BR" sz="1200" b="0" i="1" u="none" strike="noStrike" kern="1200" cap="none" spc="0" normalizeH="0" baseline="0" noProof="0" err="1">
                <a:ln>
                  <a:noFill/>
                </a:ln>
                <a:solidFill>
                  <a:srgbClr val="2A00FF"/>
                </a:solidFill>
                <a:effectLst/>
                <a:uLnTx/>
                <a:uFillTx/>
                <a:latin typeface="Consolas"/>
                <a:ea typeface="DejaVu Sans"/>
                <a:cs typeface="DejaVu Sans"/>
              </a:rPr>
              <a:t>false</a:t>
            </a:r>
            <a:r>
              <a:rPr kumimoji="0" lang="pt-BR" sz="1200" b="0" i="1" u="none" strike="noStrike" kern="1200" cap="none" spc="0" normalizeH="0" baseline="0" noProof="0">
                <a:ln>
                  <a:noFill/>
                </a:ln>
                <a:solidFill>
                  <a:srgbClr val="2A00FF"/>
                </a:solidFill>
                <a:effectLst/>
                <a:uLnTx/>
                <a:uFillTx/>
                <a:latin typeface="Consolas"/>
                <a:ea typeface="DejaVu Sans"/>
                <a:cs typeface="DejaVu Sans"/>
              </a:rPr>
              <a:t>" </a:t>
            </a:r>
            <a:r>
              <a:rPr kumimoji="0" lang="pt-BR" sz="1200" b="0" i="1" u="none" strike="noStrike" kern="1200" cap="none" spc="0" normalizeH="0" baseline="0" noProof="0" err="1">
                <a:ln>
                  <a:noFill/>
                </a:ln>
                <a:solidFill>
                  <a:srgbClr val="7F007F"/>
                </a:solidFill>
                <a:effectLst/>
                <a:uLnTx/>
                <a:uFillTx/>
                <a:latin typeface="Consolas"/>
                <a:ea typeface="DejaVu Sans"/>
                <a:cs typeface="DejaVu Sans"/>
              </a:rPr>
              <a:t>text</a:t>
            </a:r>
            <a:r>
              <a:rPr kumimoji="0" lang="pt-BR" sz="1200" b="0" i="1" u="none" strike="noStrike" kern="1200" cap="none" spc="0" normalizeH="0" baseline="0" noProof="0">
                <a:ln>
                  <a:noFill/>
                </a:ln>
                <a:solidFill>
                  <a:srgbClr val="000000"/>
                </a:solidFill>
                <a:effectLst/>
                <a:uLnTx/>
                <a:uFillTx/>
                <a:latin typeface="Consolas"/>
                <a:ea typeface="DejaVu Sans"/>
                <a:cs typeface="DejaVu Sans"/>
              </a:rPr>
              <a:t>=</a:t>
            </a:r>
            <a:r>
              <a:rPr kumimoji="0" lang="pt-BR" sz="1200" b="0" i="1" u="none" strike="noStrike" kern="1200" cap="none" spc="0" normalizeH="0" baseline="0" noProof="0">
                <a:ln>
                  <a:noFill/>
                </a:ln>
                <a:solidFill>
                  <a:srgbClr val="2A00FF"/>
                </a:solidFill>
                <a:effectLst/>
                <a:uLnTx/>
                <a:uFillTx/>
                <a:latin typeface="Consolas"/>
                <a:ea typeface="DejaVu Sans"/>
                <a:cs typeface="DejaVu Sans"/>
              </a:rPr>
              <a:t>"Acerca de Calculadora" </a:t>
            </a:r>
            <a:r>
              <a:rPr kumimoji="0" lang="pt-BR" sz="1200" b="0" i="1"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items</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8080"/>
                </a:solidFill>
                <a:effectLst/>
                <a:uLnTx/>
                <a:uFillTx/>
                <a:latin typeface="Consolas"/>
                <a:ea typeface="DejaVu Sans"/>
                <a:cs typeface="DejaVu Sans"/>
              </a:rPr>
              <a:t> &lt;/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menus</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srgbClr val="008080"/>
                </a:solidFill>
                <a:effectLst/>
                <a:uLnTx/>
                <a:uFillTx/>
                <a:latin typeface="Consolas"/>
                <a:ea typeface="DejaVu Sans"/>
                <a:cs typeface="DejaVu Sans"/>
              </a:rPr>
              <a:t>&lt;/</a:t>
            </a:r>
            <a:r>
              <a:rPr kumimoji="0" lang="es-ES" sz="1200" b="0" i="0" u="none" strike="noStrike" kern="1200" cap="none" spc="0" normalizeH="0" baseline="0" noProof="0" err="1">
                <a:ln>
                  <a:noFill/>
                </a:ln>
                <a:solidFill>
                  <a:srgbClr val="3F7F7F"/>
                </a:solidFill>
                <a:effectLst/>
                <a:uLnTx/>
                <a:uFillTx/>
                <a:latin typeface="Consolas"/>
                <a:ea typeface="DejaVu Sans"/>
                <a:cs typeface="DejaVu Sans"/>
              </a:rPr>
              <a:t>MenuBar</a:t>
            </a:r>
            <a:r>
              <a:rPr kumimoji="0" lang="es-ES" sz="1200" b="0" i="0" u="none" strike="noStrike" kern="1200" cap="none" spc="0" normalizeH="0" baseline="0" noProof="0">
                <a:ln>
                  <a:noFill/>
                </a:ln>
                <a:solidFill>
                  <a:srgbClr val="008080"/>
                </a:solidFill>
                <a:effectLst/>
                <a:uLnTx/>
                <a:uFillTx/>
                <a:latin typeface="Consolas"/>
                <a:ea typeface="DejaVu Sans"/>
                <a:cs typeface="DejaVu Sans"/>
              </a:rPr>
              <a:t>&gt;</a:t>
            </a:r>
            <a:endParaRPr kumimoji="0" lang="es-ES" sz="12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Reutilizar un panel</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2" name="Imatge 2" descr="Imatge que conté text&#10;&#10;Descripció generada automàticament">
            <a:extLst>
              <a:ext uri="{FF2B5EF4-FFF2-40B4-BE49-F238E27FC236}">
                <a16:creationId xmlns:a16="http://schemas.microsoft.com/office/drawing/2014/main" id="{D5E33AA6-44CA-C8A9-7B34-C432ABEDB154}"/>
              </a:ext>
            </a:extLst>
          </p:cNvPr>
          <p:cNvPicPr>
            <a:picLocks noChangeAspect="1"/>
          </p:cNvPicPr>
          <p:nvPr/>
        </p:nvPicPr>
        <p:blipFill>
          <a:blip r:embed="rId2"/>
          <a:stretch>
            <a:fillRect/>
          </a:stretch>
        </p:blipFill>
        <p:spPr>
          <a:xfrm>
            <a:off x="112816" y="1579793"/>
            <a:ext cx="8967848" cy="3718205"/>
          </a:xfrm>
          <a:prstGeom prst="rect">
            <a:avLst/>
          </a:prstGeom>
        </p:spPr>
      </p:pic>
      <p:sp>
        <p:nvSpPr>
          <p:cNvPr id="4" name="Rectangle 3">
            <a:extLst>
              <a:ext uri="{FF2B5EF4-FFF2-40B4-BE49-F238E27FC236}">
                <a16:creationId xmlns:a16="http://schemas.microsoft.com/office/drawing/2014/main" id="{F01AB98B-5234-0A1E-1363-01BF710B7624}"/>
              </a:ext>
            </a:extLst>
          </p:cNvPr>
          <p:cNvSpPr/>
          <p:nvPr/>
        </p:nvSpPr>
        <p:spPr>
          <a:xfrm>
            <a:off x="615908" y="3975635"/>
            <a:ext cx="6580908" cy="613558"/>
          </a:xfrm>
          <a:prstGeom prst="rect">
            <a:avLst/>
          </a:prstGeom>
          <a:noFill/>
          <a:ln>
            <a:solidFill>
              <a:srgbClr val="BD3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a-ES" sz="1800" b="0" i="0" u="none" strike="noStrike" kern="1200" cap="none" spc="0" normalizeH="0" baseline="0" noProof="0">
              <a:ln>
                <a:noFill/>
              </a:ln>
              <a:solidFill>
                <a:prstClr val="white"/>
              </a:solidFill>
              <a:effectLst/>
              <a:uLnTx/>
              <a:uFillTx/>
              <a:latin typeface="Arial"/>
              <a:ea typeface="DejaVu Sans"/>
              <a:cs typeface="DejaVu Sans"/>
            </a:endParaRPr>
          </a:p>
        </p:txBody>
      </p:sp>
    </p:spTree>
    <p:extLst>
      <p:ext uri="{BB962C8B-B14F-4D97-AF65-F5344CB8AC3E}">
        <p14:creationId xmlns:p14="http://schemas.microsoft.com/office/powerpoint/2010/main" val="26427128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0" y="2071678"/>
            <a:ext cx="9144000" cy="1071570"/>
          </a:xfrm>
          <a:prstGeom prst="rect">
            <a:avLst/>
          </a:prstGeom>
        </p:spPr>
        <p:txBody>
          <a:bodyPr wrap="none" lIns="0" tIns="0" rIns="0" bIns="0" anchor="t"/>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800" b="0" i="0" u="none" strike="noStrike" kern="1200" cap="none" spc="500" normalizeH="0" baseline="0" noProof="0">
                <a:ln>
                  <a:noFill/>
                </a:ln>
                <a:solidFill>
                  <a:prstClr val="white"/>
                </a:solidFill>
                <a:effectLst/>
                <a:uLnTx/>
                <a:uFillTx/>
                <a:latin typeface="Calibri"/>
                <a:ea typeface="DejaVu Sans"/>
                <a:cs typeface="DejaVu Sans"/>
              </a:rPr>
              <a:t>Controlador</a:t>
            </a:r>
            <a:endParaRPr kumimoji="0" sz="38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extLst>
      <p:ext uri="{BB962C8B-B14F-4D97-AF65-F5344CB8AC3E}">
        <p14:creationId xmlns:p14="http://schemas.microsoft.com/office/powerpoint/2010/main" val="2648668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Controlador</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427753" y="1076232"/>
            <a:ext cx="8072494" cy="292387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Arial"/>
                <a:ea typeface="DejaVu Sans"/>
                <a:cs typeface="DejaVu Sans"/>
              </a:rPr>
              <a:t>En el paquete </a:t>
            </a:r>
            <a:r>
              <a:rPr kumimoji="0" lang="es-ES" sz="1400" b="1" i="0" u="none" strike="noStrike" kern="1200" cap="none" spc="0" normalizeH="0" baseline="0" noProof="0" dirty="0">
                <a:ln>
                  <a:noFill/>
                </a:ln>
                <a:solidFill>
                  <a:prstClr val="black"/>
                </a:solidFill>
                <a:effectLst/>
                <a:uLnTx/>
                <a:uFillTx/>
                <a:latin typeface="Arial"/>
                <a:ea typeface="DejaVu Sans"/>
                <a:cs typeface="DejaVu Sans"/>
              </a:rPr>
              <a:t>controlador</a:t>
            </a:r>
            <a:r>
              <a:rPr kumimoji="0" lang="es-ES" sz="1400" b="0" i="0" u="none" strike="noStrike" kern="1200" cap="none" spc="0" normalizeH="0" baseline="0" noProof="0" dirty="0">
                <a:ln>
                  <a:noFill/>
                </a:ln>
                <a:solidFill>
                  <a:prstClr val="black"/>
                </a:solidFill>
                <a:effectLst/>
                <a:uLnTx/>
                <a:uFillTx/>
                <a:latin typeface="Arial"/>
                <a:ea typeface="DejaVu Sans"/>
                <a:cs typeface="DejaVu Sans"/>
              </a:rPr>
              <a:t>, la clase </a:t>
            </a:r>
            <a:r>
              <a:rPr kumimoji="0" lang="es-ES" sz="1400" b="0" i="1" u="none" strike="noStrike" kern="1200" cap="none" spc="0" normalizeH="0" baseline="0" noProof="0" dirty="0">
                <a:ln>
                  <a:noFill/>
                </a:ln>
                <a:solidFill>
                  <a:srgbClr val="005A8D"/>
                </a:solidFill>
                <a:effectLst/>
                <a:uLnTx/>
                <a:uFillTx/>
                <a:latin typeface="Arial"/>
                <a:ea typeface="DejaVu Sans"/>
                <a:cs typeface="DejaVu Sans"/>
              </a:rPr>
              <a:t>ContadorController.java</a:t>
            </a:r>
            <a:r>
              <a:rPr kumimoji="0" lang="es-ES" sz="1400" b="0" i="0" u="none" strike="noStrike" kern="1200" cap="none" spc="0" normalizeH="0" baseline="0" noProof="0" dirty="0">
                <a:ln>
                  <a:noFill/>
                </a:ln>
                <a:solidFill>
                  <a:prstClr val="black"/>
                </a:solidFill>
                <a:effectLst/>
                <a:uLnTx/>
                <a:uFillTx/>
                <a:latin typeface="Arial"/>
                <a:ea typeface="DejaVu Sans"/>
                <a:cs typeface="DejaVu Sans"/>
              </a:rPr>
              <a:t> implementa la interfaz </a:t>
            </a:r>
            <a:r>
              <a:rPr kumimoji="0" lang="es-ES" sz="1400" b="0" i="1" u="none" strike="noStrike" kern="1200" cap="none" spc="0" normalizeH="0" baseline="0" noProof="0" dirty="0" err="1">
                <a:ln>
                  <a:noFill/>
                </a:ln>
                <a:solidFill>
                  <a:prstClr val="black"/>
                </a:solidFill>
                <a:effectLst/>
                <a:uLnTx/>
                <a:uFillTx/>
                <a:latin typeface="Arial"/>
                <a:ea typeface="DejaVu Sans"/>
                <a:cs typeface="DejaVu Sans"/>
              </a:rPr>
              <a:t>Initializable</a:t>
            </a:r>
            <a:r>
              <a:rPr kumimoji="0" lang="es-ES" sz="1400" b="0" i="0" u="none" strike="noStrike" kern="1200" cap="none" spc="0" normalizeH="0" baseline="0" noProof="0" dirty="0">
                <a:ln>
                  <a:noFill/>
                </a:ln>
                <a:solidFill>
                  <a:prstClr val="black"/>
                </a:solidFill>
                <a:effectLst/>
                <a:uLnTx/>
                <a:uFillTx/>
                <a:latin typeface="Arial"/>
                <a:ea typeface="DejaVu Sans"/>
                <a:cs typeface="DejaVu Sans"/>
              </a:rPr>
              <a:t> y sobrescribe el método </a:t>
            </a:r>
            <a:r>
              <a:rPr kumimoji="0" lang="es-ES" sz="1400" b="0" i="1" u="none" strike="noStrike" kern="1200" cap="none" spc="0" normalizeH="0" baseline="0" noProof="0" dirty="0" err="1">
                <a:ln>
                  <a:noFill/>
                </a:ln>
                <a:solidFill>
                  <a:prstClr val="black"/>
                </a:solidFill>
                <a:effectLst/>
                <a:uLnTx/>
                <a:uFillTx/>
                <a:latin typeface="Arial"/>
                <a:ea typeface="DejaVu Sans"/>
                <a:cs typeface="DejaVu Sans"/>
              </a:rPr>
              <a:t>initialize</a:t>
            </a:r>
            <a:r>
              <a:rPr lang="es-ES" sz="1400" dirty="0">
                <a:solidFill>
                  <a:prstClr val="black"/>
                </a:solidFill>
                <a:latin typeface="Arial"/>
                <a:ea typeface="DejaVu Sans"/>
                <a:cs typeface="DejaVu Sans"/>
              </a:rPr>
              <a:t> de esta:</a:t>
            </a:r>
            <a:endParaRPr kumimoji="0" lang="es-ES" sz="1400" b="0" i="0" u="none" strike="noStrike" kern="1200" cap="none" spc="0" normalizeH="0" baseline="0" noProof="0" dirty="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400" b="0" i="0" u="none" strike="noStrike" kern="1200" cap="none" spc="0" normalizeH="0" baseline="0" noProof="0" dirty="0">
              <a:ln>
                <a:noFill/>
              </a:ln>
              <a:solidFill>
                <a:srgbClr val="000000"/>
              </a:solidFill>
              <a:effectLst/>
              <a:uLnTx/>
              <a:uFillTx/>
              <a:latin typeface="Monospace"/>
              <a:ea typeface="DejaVu Sans"/>
              <a:cs typeface="DejaVu Sans"/>
            </a:endParaRPr>
          </a:p>
          <a:p>
            <a:pPr>
              <a:defRPr/>
            </a:pPr>
            <a:r>
              <a:rPr lang="es-ES" sz="1200" b="1" dirty="0" err="1">
                <a:solidFill>
                  <a:srgbClr val="7F0055"/>
                </a:solidFill>
                <a:latin typeface="Consolas" panose="020B0609020204030204" pitchFamily="49" charset="0"/>
              </a:rPr>
              <a:t>public</a:t>
            </a:r>
            <a:r>
              <a:rPr lang="es-ES" sz="1200" b="1" dirty="0">
                <a:solidFill>
                  <a:srgbClr val="000000"/>
                </a:solidFill>
                <a:latin typeface="Consolas" panose="020B0609020204030204" pitchFamily="49" charset="0"/>
              </a:rPr>
              <a:t> </a:t>
            </a:r>
            <a:r>
              <a:rPr lang="es-ES" sz="1200" b="1" dirty="0" err="1">
                <a:solidFill>
                  <a:srgbClr val="7F0055"/>
                </a:solidFill>
                <a:latin typeface="Consolas" panose="020B0609020204030204" pitchFamily="49" charset="0"/>
              </a:rPr>
              <a:t>class</a:t>
            </a:r>
            <a:r>
              <a:rPr lang="es-ES" sz="1200" b="1" dirty="0">
                <a:solidFill>
                  <a:srgbClr val="000000"/>
                </a:solidFill>
                <a:latin typeface="Consolas" panose="020B0609020204030204" pitchFamily="49" charset="0"/>
              </a:rPr>
              <a:t> </a:t>
            </a:r>
            <a:r>
              <a:rPr lang="es-ES" sz="1200" b="1" dirty="0" err="1">
                <a:solidFill>
                  <a:srgbClr val="000000"/>
                </a:solidFill>
                <a:latin typeface="Consolas" panose="020B0609020204030204" pitchFamily="49" charset="0"/>
              </a:rPr>
              <a:t>ContadorController</a:t>
            </a:r>
            <a:r>
              <a:rPr lang="es-ES" sz="1200" b="1" dirty="0">
                <a:solidFill>
                  <a:srgbClr val="000000"/>
                </a:solidFill>
                <a:latin typeface="Consolas" panose="020B0609020204030204" pitchFamily="49" charset="0"/>
              </a:rPr>
              <a:t> </a:t>
            </a:r>
            <a:r>
              <a:rPr lang="es-ES" sz="1200" b="1" dirty="0" err="1">
                <a:solidFill>
                  <a:srgbClr val="7F0055"/>
                </a:solidFill>
                <a:latin typeface="Consolas" panose="020B0609020204030204" pitchFamily="49" charset="0"/>
              </a:rPr>
              <a:t>implements</a:t>
            </a:r>
            <a:r>
              <a:rPr lang="es-ES" sz="1200" b="1" dirty="0">
                <a:solidFill>
                  <a:srgbClr val="000000"/>
                </a:solidFill>
                <a:latin typeface="Consolas" panose="020B0609020204030204" pitchFamily="49" charset="0"/>
              </a:rPr>
              <a:t> </a:t>
            </a:r>
            <a:r>
              <a:rPr lang="es-ES" sz="1200" b="1" dirty="0" err="1">
                <a:solidFill>
                  <a:srgbClr val="000000"/>
                </a:solidFill>
                <a:latin typeface="Consolas" panose="020B0609020204030204" pitchFamily="49" charset="0"/>
              </a:rPr>
              <a:t>Initializable</a:t>
            </a:r>
            <a:r>
              <a:rPr lang="es-ES" sz="1200" b="1" dirty="0">
                <a:solidFill>
                  <a:srgbClr val="000000"/>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400" b="0" i="0" u="none" strike="noStrike" kern="1200" cap="none" spc="0" normalizeH="0" baseline="0" noProof="0" dirty="0">
              <a:ln>
                <a:noFill/>
              </a:ln>
              <a:solidFill>
                <a:srgbClr val="000000"/>
              </a:solidFill>
              <a:effectLst/>
              <a:uLnTx/>
              <a:uFillTx/>
              <a:latin typeface="Monospace"/>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zh-CN" sz="1400" dirty="0">
                <a:solidFill>
                  <a:srgbClr val="000000"/>
                </a:solidFill>
                <a:latin typeface="Monospace"/>
                <a:ea typeface="DejaVu Sans"/>
                <a:cs typeface="DejaVu Sans"/>
              </a:rPr>
              <a:t>	</a:t>
            </a:r>
            <a:r>
              <a:rPr kumimoji="0" lang="es-ES" sz="1200" b="0" i="0" u="none" strike="noStrike" kern="1200" cap="none" spc="0" normalizeH="0" baseline="0" noProof="0" dirty="0">
                <a:ln>
                  <a:noFill/>
                </a:ln>
                <a:solidFill>
                  <a:srgbClr val="646464"/>
                </a:solidFill>
                <a:effectLst/>
                <a:uLnTx/>
                <a:uFillTx/>
                <a:latin typeface="Consolas"/>
                <a:ea typeface="DejaVu Sans"/>
                <a:cs typeface="DejaVu Sans"/>
              </a:rPr>
              <a:t>@FXML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solidFill>
                  <a:srgbClr val="646464"/>
                </a:solidFill>
                <a:latin typeface="Consolas"/>
                <a:ea typeface="DejaVu Sans"/>
                <a:cs typeface="DejaVu Sans"/>
              </a:rPr>
              <a:t>	</a:t>
            </a:r>
            <a:r>
              <a:rPr lang="es-ES" sz="1200" b="1" dirty="0" err="1">
                <a:solidFill>
                  <a:srgbClr val="7F0055"/>
                </a:solidFill>
                <a:latin typeface="Consolas"/>
                <a:ea typeface="DejaVu Sans"/>
                <a:cs typeface="DejaVu Sans"/>
              </a:rPr>
              <a:t>private</a:t>
            </a:r>
            <a:r>
              <a:rPr lang="es-ES" sz="1400" dirty="0">
                <a:solidFill>
                  <a:srgbClr val="646464"/>
                </a:solidFill>
                <a:latin typeface="Consolas"/>
                <a:ea typeface="DejaVu Sans"/>
                <a:cs typeface="DejaVu Sans"/>
              </a:rPr>
              <a:t> </a:t>
            </a:r>
            <a:r>
              <a:rPr lang="es-ES" sz="1200" dirty="0" err="1">
                <a:solidFill>
                  <a:srgbClr val="000000"/>
                </a:solidFill>
                <a:latin typeface="Consolas"/>
                <a:ea typeface="DejaVu Sans"/>
                <a:cs typeface="DejaVu Sans"/>
              </a:rPr>
              <a:t>TextField</a:t>
            </a:r>
            <a:r>
              <a:rPr lang="es-ES" sz="1400" dirty="0">
                <a:solidFill>
                  <a:srgbClr val="646464"/>
                </a:solidFill>
                <a:latin typeface="Consolas"/>
                <a:ea typeface="DejaVu Sans"/>
                <a:cs typeface="DejaVu Sans"/>
              </a:rPr>
              <a:t> </a:t>
            </a:r>
            <a:r>
              <a:rPr lang="es-ES" sz="1200" dirty="0" err="1">
                <a:solidFill>
                  <a:srgbClr val="0000C0"/>
                </a:solidFill>
                <a:latin typeface="Consolas"/>
                <a:ea typeface="DejaVu Sans"/>
                <a:cs typeface="DejaVu Sans"/>
              </a:rPr>
              <a:t>tfContador</a:t>
            </a:r>
            <a:r>
              <a:rPr lang="es-ES" sz="1400" dirty="0">
                <a:solidFill>
                  <a:srgbClr val="646464"/>
                </a:solidFill>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400" b="0" i="0" u="none" strike="noStrike" kern="1200" cap="none" spc="0" normalizeH="0" baseline="0" noProof="0" dirty="0">
              <a:ln>
                <a:noFill/>
              </a:ln>
              <a:solidFill>
                <a:srgbClr val="646464"/>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400" b="0" i="0" u="none" strike="noStrike" kern="1200" cap="none" spc="0" normalizeH="0" baseline="0" noProof="0" dirty="0">
                <a:ln>
                  <a:noFill/>
                </a:ln>
                <a:solidFill>
                  <a:srgbClr val="000000"/>
                </a:solidFill>
                <a:effectLst/>
                <a:uLnTx/>
                <a:uFillTx/>
                <a:latin typeface="Monospace"/>
                <a:cs typeface="DejaVu Sans"/>
              </a:rPr>
              <a:t>	</a:t>
            </a:r>
            <a:r>
              <a:rPr kumimoji="0" lang="es-ES" sz="1200" b="0" i="0" u="none" strike="noStrike" kern="1200" cap="none" spc="0" normalizeH="0" baseline="0" noProof="0" dirty="0">
                <a:ln>
                  <a:noFill/>
                </a:ln>
                <a:solidFill>
                  <a:srgbClr val="646464"/>
                </a:solidFill>
                <a:effectLst/>
                <a:uLnTx/>
                <a:uFillTx/>
                <a:latin typeface="Consolas"/>
                <a:ea typeface="DejaVu Sans"/>
                <a:cs typeface="DejaVu Sans"/>
              </a:rPr>
              <a:t>@Override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7F0055"/>
                </a:solidFill>
                <a:effectLst/>
                <a:uLnTx/>
                <a:uFillTx/>
                <a:latin typeface="Consolas"/>
                <a:ea typeface="DejaVu Sans"/>
                <a:cs typeface="DejaVu Sans"/>
              </a:rPr>
              <a:t>	</a:t>
            </a:r>
            <a:r>
              <a:rPr kumimoji="0" lang="es-ES" sz="1200" b="1" i="0" u="none" strike="noStrike" kern="1200" cap="none" spc="0" normalizeH="0" baseline="0" noProof="0" dirty="0" err="1">
                <a:ln>
                  <a:noFill/>
                </a:ln>
                <a:solidFill>
                  <a:srgbClr val="7F0055"/>
                </a:solidFill>
                <a:effectLst/>
                <a:uLnTx/>
                <a:uFillTx/>
                <a:latin typeface="Consolas"/>
                <a:ea typeface="DejaVu Sans"/>
                <a:cs typeface="DejaVu Sans"/>
              </a:rPr>
              <a:t>public</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1" i="0" u="none" strike="noStrike" kern="1200" cap="none" spc="0" normalizeH="0" baseline="0" noProof="0" dirty="0" err="1">
                <a:ln>
                  <a:noFill/>
                </a:ln>
                <a:solidFill>
                  <a:srgbClr val="7F0055"/>
                </a:solidFill>
                <a:effectLst/>
                <a:uLnTx/>
                <a:uFillTx/>
                <a:latin typeface="Consolas"/>
                <a:ea typeface="DejaVu Sans"/>
                <a:cs typeface="DejaVu Sans"/>
              </a:rPr>
              <a:t>void</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initialize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(URL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url</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ResourceBundle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resourceBundle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		// Crear la Calculadora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C0"/>
                </a:solidFill>
                <a:effectLst/>
                <a:uLnTx/>
                <a:uFillTx/>
                <a:latin typeface="Consolas"/>
                <a:ea typeface="DejaVu Sans"/>
                <a:cs typeface="DejaVu Sans"/>
              </a:rPr>
              <a:t>		contador</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 </a:t>
            </a:r>
            <a:r>
              <a:rPr kumimoji="0" lang="es-ES" sz="1200" b="1" i="0" u="none" strike="noStrike" kern="1200" cap="none" spc="0" normalizeH="0" baseline="0" noProof="0" dirty="0">
                <a:ln>
                  <a:noFill/>
                </a:ln>
                <a:solidFill>
                  <a:srgbClr val="7F0055"/>
                </a:solidFill>
                <a:effectLst/>
                <a:uLnTx/>
                <a:uFillTx/>
                <a:latin typeface="Consolas"/>
                <a:ea typeface="DejaVu Sans"/>
                <a:cs typeface="DejaVu Sans"/>
              </a:rPr>
              <a:t>new</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Contador();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200" b="0" i="0" u="none" strike="noStrike" kern="1200" cap="none" spc="0" normalizeH="0" baseline="0" noProof="0" dirty="0">
                <a:ln>
                  <a:noFill/>
                </a:ln>
                <a:solidFill>
                  <a:srgbClr val="000000"/>
                </a:solidFill>
                <a:effectLst/>
                <a:uLnTx/>
                <a:uFillTx/>
                <a:latin typeface="Consolas"/>
                <a:ea typeface="DejaVu Sans"/>
                <a:cs typeface="DejaVu Sans"/>
              </a:rPr>
              <a:t>	}</a:t>
            </a: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4" name="CuadroTexto 3">
            <a:extLst>
              <a:ext uri="{FF2B5EF4-FFF2-40B4-BE49-F238E27FC236}">
                <a16:creationId xmlns:a16="http://schemas.microsoft.com/office/drawing/2014/main" id="{C96417B0-9FCB-6A05-36DC-331CBEF7D149}"/>
              </a:ext>
            </a:extLst>
          </p:cNvPr>
          <p:cNvSpPr txBox="1"/>
          <p:nvPr/>
        </p:nvSpPr>
        <p:spPr>
          <a:xfrm>
            <a:off x="431568" y="4010900"/>
            <a:ext cx="7776864" cy="1815882"/>
          </a:xfrm>
          <a:prstGeom prst="rect">
            <a:avLst/>
          </a:prstGeom>
          <a:noFill/>
        </p:spPr>
        <p:txBody>
          <a:bodyPr wrap="square" rtlCol="0">
            <a:spAutoFit/>
          </a:bodyPr>
          <a:lstStyle/>
          <a:p>
            <a:r>
              <a:rPr lang="es-ES" sz="1400" dirty="0"/>
              <a:t>En las clases </a:t>
            </a:r>
            <a:r>
              <a:rPr lang="es-ES" sz="1400" dirty="0" err="1"/>
              <a:t>XXXController</a:t>
            </a:r>
            <a:r>
              <a:rPr lang="es-ES" sz="1400" dirty="0"/>
              <a:t> se utiliza el método </a:t>
            </a:r>
            <a:r>
              <a:rPr lang="es-ES" sz="1400" b="1" dirty="0" err="1"/>
              <a:t>initialize</a:t>
            </a:r>
            <a:r>
              <a:rPr lang="es-ES" sz="1400" dirty="0"/>
              <a:t> que hace la función de constructor de clase. De esta forma este método podrá acceder a los atributos de la clase marcados con </a:t>
            </a:r>
            <a:r>
              <a:rPr lang="es-ES" sz="1400" b="1" dirty="0"/>
              <a:t>@FXML</a:t>
            </a:r>
            <a:r>
              <a:rPr lang="es-ES" sz="1400" dirty="0">
                <a:solidFill>
                  <a:srgbClr val="FF0000"/>
                </a:solidFill>
              </a:rPr>
              <a:t>.</a:t>
            </a:r>
            <a:r>
              <a:rPr lang="es-ES" sz="1400" b="1" dirty="0">
                <a:solidFill>
                  <a:srgbClr val="FF0000"/>
                </a:solidFill>
              </a:rPr>
              <a:t> </a:t>
            </a:r>
            <a:r>
              <a:rPr lang="es-ES" sz="1400" dirty="0">
                <a:solidFill>
                  <a:srgbClr val="FF0000"/>
                </a:solidFill>
              </a:rPr>
              <a:t>El constructor por defecto de java no puede acceder a los atributos marcados con @FXML.</a:t>
            </a:r>
          </a:p>
          <a:p>
            <a:endParaRPr lang="es-ES" sz="1400" dirty="0"/>
          </a:p>
          <a:p>
            <a:r>
              <a:rPr lang="es-ES" sz="1400" dirty="0"/>
              <a:t>Los </a:t>
            </a:r>
            <a:r>
              <a:rPr lang="es-ES" sz="1400" b="1" dirty="0"/>
              <a:t>atributos</a:t>
            </a:r>
            <a:r>
              <a:rPr lang="es-ES" sz="1400" dirty="0"/>
              <a:t> marcados con </a:t>
            </a:r>
            <a:r>
              <a:rPr lang="es-ES" sz="1400" b="1" dirty="0"/>
              <a:t>@FXML </a:t>
            </a:r>
            <a:r>
              <a:rPr lang="es-ES" sz="1400" dirty="0"/>
              <a:t>son aquellos que están asociados a la Vista y por tanto les estamos diciendo que son accesibles desde el fichero de Vista correspondiente .</a:t>
            </a:r>
            <a:r>
              <a:rPr lang="es-ES" sz="1400" dirty="0" err="1"/>
              <a:t>fxml</a:t>
            </a:r>
            <a:r>
              <a:rPr lang="es-ES" sz="1400" dirty="0"/>
              <a:t> (por ejemplo, </a:t>
            </a:r>
            <a:r>
              <a:rPr lang="es-ES" sz="1400" dirty="0" err="1"/>
              <a:t>contador.fxml</a:t>
            </a:r>
            <a:r>
              <a:rPr lang="es-ES" sz="1400" dirty="0"/>
              <a:t>).</a:t>
            </a:r>
          </a:p>
        </p:txBody>
      </p:sp>
    </p:spTree>
    <p:extLst>
      <p:ext uri="{BB962C8B-B14F-4D97-AF65-F5344CB8AC3E}">
        <p14:creationId xmlns:p14="http://schemas.microsoft.com/office/powerpoint/2010/main" val="28785435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Eventos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072494" cy="3970318"/>
          </a:xfrm>
          <a:prstGeom prst="rect">
            <a:avLst/>
          </a:prstGeom>
          <a:noFill/>
        </p:spPr>
        <p:txBody>
          <a:bodyPr wrap="square" lIns="91440" tIns="45720" rIns="91440" bIns="45720" rtlCol="0" anchor="t">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En </a:t>
            </a:r>
            <a:r>
              <a:rPr kumimoji="0" lang="es-MX" sz="1400" b="1" i="0" u="none" strike="noStrike" kern="1200" cap="none" spc="0" normalizeH="0" baseline="0" noProof="0" err="1">
                <a:ln>
                  <a:noFill/>
                </a:ln>
                <a:effectLst/>
                <a:uLnTx/>
                <a:uFillTx/>
                <a:latin typeface="Arial"/>
                <a:ea typeface="DejaVu Sans"/>
                <a:cs typeface="DejaVu Sans"/>
              </a:rPr>
              <a:t>JavaFX</a:t>
            </a:r>
            <a:r>
              <a:rPr kumimoji="0" lang="es-MX" sz="1400" b="0" i="0" u="none" strike="noStrike" kern="1200" cap="none" spc="0" normalizeH="0" baseline="0" noProof="0">
                <a:ln>
                  <a:noFill/>
                </a:ln>
                <a:solidFill>
                  <a:prstClr val="black"/>
                </a:solidFill>
                <a:effectLst/>
                <a:uLnTx/>
                <a:uFillTx/>
                <a:latin typeface="Arial"/>
                <a:ea typeface="DejaVu Sans"/>
                <a:cs typeface="DejaVu Sans"/>
              </a:rPr>
              <a:t>, se produce un evento cada vez que el usuario interactúa con los componentes gráficos de la aplicación. Hay varias formas mediante las cuales el usuario puede generar el evento. Por ejemplo, el usuario puede hacer uso del ratón, puede presionar cualquier botón del teclado o puede minimizar o cerrar la ventana.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rial"/>
                <a:ea typeface="DejaVu Sans"/>
                <a:cs typeface="DejaVu Sans"/>
              </a:rPr>
              <a:t>De ahí que podamos decir que los eventos son básicamente las notificaciones que nos indican que el usuario ha realizado alguna acción con nuestra aplicación.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altLang="zh-CN" sz="1400" b="0" i="0" u="none" strike="noStrike" kern="1200" cap="none" spc="0" normalizeH="0" baseline="0" noProof="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altLang="zh-CN" sz="1400" b="0" i="0" u="none" strike="noStrike" kern="1200" cap="none" spc="0" normalizeH="0" baseline="0" noProof="0">
                <a:ln>
                  <a:noFill/>
                </a:ln>
                <a:solidFill>
                  <a:prstClr val="black"/>
                </a:solidFill>
                <a:effectLst/>
                <a:uLnTx/>
                <a:uFillTx/>
                <a:latin typeface="Arial"/>
                <a:ea typeface="DejaVu Sans"/>
                <a:cs typeface="DejaVu Sans"/>
              </a:rPr>
              <a:t>Los principales tipos de eventos que se pueden gestionar con </a:t>
            </a:r>
            <a:r>
              <a:rPr kumimoji="0" lang="es-MX" sz="1400" b="1" i="0" u="none" strike="noStrike" kern="1200" cap="none" spc="0" normalizeH="0" baseline="0" noProof="0" err="1">
                <a:ln>
                  <a:noFill/>
                </a:ln>
                <a:effectLst/>
                <a:uLnTx/>
                <a:uFillTx/>
                <a:latin typeface="Arial"/>
                <a:ea typeface="DejaVu Sans"/>
                <a:cs typeface="DejaVu Sans"/>
              </a:rPr>
              <a:t>JavaFX</a:t>
            </a:r>
            <a:r>
              <a:rPr kumimoji="0" lang="es-MX" altLang="zh-CN" sz="1400" b="0" i="0" u="none" strike="noStrike" kern="1200" cap="none" spc="0" normalizeH="0" baseline="0" noProof="0">
                <a:ln>
                  <a:noFill/>
                </a:ln>
                <a:solidFill>
                  <a:prstClr val="black"/>
                </a:solidFill>
                <a:effectLst/>
                <a:uLnTx/>
                <a:uFillTx/>
                <a:latin typeface="Arial"/>
                <a:ea typeface="DejaVu Sans"/>
                <a:cs typeface="DejaVu Sans"/>
              </a:rPr>
              <a:t> son: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altLang="zh-CN"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altLang="zh-CN" sz="1400" b="1" i="0" u="none" strike="noStrike" kern="1200" cap="none" spc="0" normalizeH="0" baseline="0" noProof="0" err="1">
                <a:ln>
                  <a:noFill/>
                </a:ln>
                <a:solidFill>
                  <a:srgbClr val="005A8D"/>
                </a:solidFill>
                <a:effectLst/>
                <a:uLnTx/>
                <a:uFillTx/>
                <a:latin typeface="Arial"/>
                <a:ea typeface="DejaVu Sans"/>
                <a:cs typeface="DejaVu Sans"/>
              </a:rPr>
              <a:t>ActionEvent</a:t>
            </a:r>
            <a:r>
              <a:rPr kumimoji="0" lang="es-MX" altLang="zh-CN" sz="1400" b="1" i="0" u="none" strike="noStrike" kern="1200" cap="none" spc="0" normalizeH="0" baseline="0" noProof="0">
                <a:ln>
                  <a:noFill/>
                </a:ln>
                <a:solidFill>
                  <a:srgbClr val="005A8D"/>
                </a:solidFill>
                <a:effectLst/>
                <a:uLnTx/>
                <a:uFillTx/>
                <a:latin typeface="Arial"/>
                <a:ea typeface="DejaVu Sans"/>
                <a:cs typeface="DejaVu Sans"/>
              </a:rPr>
              <a:t>: </a:t>
            </a:r>
            <a:r>
              <a:rPr kumimoji="0" lang="es-MX" altLang="zh-CN" sz="1400" b="0" i="0" u="none" strike="noStrike" kern="1200" cap="none" spc="0" normalizeH="0" baseline="0" noProof="0">
                <a:ln>
                  <a:noFill/>
                </a:ln>
                <a:solidFill>
                  <a:prstClr val="black"/>
                </a:solidFill>
                <a:effectLst/>
                <a:uLnTx/>
                <a:uFillTx/>
                <a:latin typeface="Arial"/>
                <a:ea typeface="DejaVu Sans"/>
                <a:cs typeface="DejaVu Sans"/>
              </a:rPr>
              <a:t>Un evento que representa algún tipo de acción. Es un evento genérico que luego se debe especificar que hace realmente. Este tipo de evento se usa ampliamente para representar una variedad de acciones.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altLang="zh-CN"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altLang="zh-CN" sz="1400" b="1" i="0" u="none" strike="noStrike" kern="1200" cap="none" spc="0" normalizeH="0" baseline="0" noProof="0" err="1">
                <a:ln>
                  <a:noFill/>
                </a:ln>
                <a:solidFill>
                  <a:srgbClr val="005A8D"/>
                </a:solidFill>
                <a:effectLst/>
                <a:uLnTx/>
                <a:uFillTx/>
                <a:latin typeface="Arial"/>
                <a:ea typeface="DejaVu Sans"/>
                <a:cs typeface="DejaVu Sans"/>
              </a:rPr>
              <a:t>InputEvent</a:t>
            </a:r>
            <a:r>
              <a:rPr kumimoji="0" lang="es-MX" altLang="zh-CN" sz="1400" b="1" i="0" u="none" strike="noStrike" kern="1200" cap="none" spc="0" normalizeH="0" baseline="0" noProof="0">
                <a:ln>
                  <a:noFill/>
                </a:ln>
                <a:solidFill>
                  <a:srgbClr val="005A8D"/>
                </a:solidFill>
                <a:effectLst/>
                <a:uLnTx/>
                <a:uFillTx/>
                <a:latin typeface="Arial"/>
                <a:ea typeface="DejaVu Sans"/>
                <a:cs typeface="DejaVu Sans"/>
              </a:rPr>
              <a:t>: </a:t>
            </a:r>
            <a:r>
              <a:rPr kumimoji="0" lang="es-MX" altLang="zh-CN" sz="1400" b="0" i="0" u="none" strike="noStrike" kern="1200" cap="none" spc="0" normalizeH="0" baseline="0" noProof="0">
                <a:ln>
                  <a:noFill/>
                </a:ln>
                <a:solidFill>
                  <a:prstClr val="black"/>
                </a:solidFill>
                <a:effectLst/>
                <a:uLnTx/>
                <a:uFillTx/>
                <a:latin typeface="Arial"/>
                <a:ea typeface="DejaVu Sans"/>
                <a:cs typeface="DejaVu Sans"/>
              </a:rPr>
              <a:t>Un evento que indica una entrada de usuario. Como cuándo se ha pulsado un botón, se ha pulsado una tecla, se ha liberado la tecla pulsada y otros usos similares.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altLang="zh-CN" sz="1400" b="0" i="0" u="none" strike="noStrike" kern="1200" cap="none" spc="0" normalizeH="0" baseline="0" noProof="0">
              <a:ln>
                <a:noFill/>
              </a:ln>
              <a:solidFill>
                <a:prstClr val="black"/>
              </a:solidFill>
              <a:effectLst/>
              <a:uLnTx/>
              <a:uFillTx/>
              <a:latin typeface="Arial"/>
              <a:ea typeface="DejaVu Sans"/>
              <a:cs typeface="DejaVu San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altLang="zh-CN" sz="1400" b="1" i="0" u="none" strike="noStrike" kern="1200" cap="none" spc="0" normalizeH="0" baseline="0" noProof="0" err="1">
                <a:ln>
                  <a:noFill/>
                </a:ln>
                <a:solidFill>
                  <a:srgbClr val="005A8D"/>
                </a:solidFill>
                <a:effectLst/>
                <a:uLnTx/>
                <a:uFillTx/>
                <a:latin typeface="Arial"/>
                <a:ea typeface="DejaVu Sans"/>
                <a:cs typeface="DejaVu Sans"/>
              </a:rPr>
              <a:t>WindowEvent</a:t>
            </a:r>
            <a:r>
              <a:rPr kumimoji="0" lang="es-MX" altLang="zh-CN" sz="1400" b="1" i="0" u="none" strike="noStrike" kern="1200" cap="none" spc="0" normalizeH="0" baseline="0" noProof="0">
                <a:ln>
                  <a:noFill/>
                </a:ln>
                <a:solidFill>
                  <a:srgbClr val="005A8D"/>
                </a:solidFill>
                <a:effectLst/>
                <a:uLnTx/>
                <a:uFillTx/>
                <a:latin typeface="Arial"/>
                <a:ea typeface="DejaVu Sans"/>
                <a:cs typeface="DejaVu Sans"/>
              </a:rPr>
              <a:t>:</a:t>
            </a:r>
            <a:r>
              <a:rPr kumimoji="0" lang="es-MX" altLang="zh-CN" sz="1400" b="1" i="0" u="none" strike="noStrike" kern="1200" cap="none" spc="0" normalizeH="0" baseline="0" noProof="0">
                <a:ln>
                  <a:noFill/>
                </a:ln>
                <a:solidFill>
                  <a:prstClr val="black"/>
                </a:solidFill>
                <a:effectLst/>
                <a:uLnTx/>
                <a:uFillTx/>
                <a:latin typeface="Arial"/>
                <a:ea typeface="DejaVu Sans"/>
                <a:cs typeface="DejaVu Sans"/>
              </a:rPr>
              <a:t> </a:t>
            </a:r>
            <a:r>
              <a:rPr kumimoji="0" lang="es-MX" altLang="zh-CN" sz="1400" b="0" i="0" u="none" strike="noStrike" kern="1200" cap="none" spc="0" normalizeH="0" baseline="0" noProof="0">
                <a:ln>
                  <a:noFill/>
                </a:ln>
                <a:solidFill>
                  <a:prstClr val="black"/>
                </a:solidFill>
                <a:effectLst/>
                <a:uLnTx/>
                <a:uFillTx/>
                <a:latin typeface="Arial"/>
                <a:ea typeface="DejaVu Sans"/>
                <a:cs typeface="DejaVu Sans"/>
              </a:rPr>
              <a:t>Evento relacionado con acciones de mostrar / ocultar ventanas.</a:t>
            </a:r>
            <a:endParaRPr kumimoji="0" lang="es-ES" altLang="zh-CN" sz="14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8516467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Interacción con el usuario - Eventos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286808" cy="29854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1" i="0" u="none" strike="noStrike" kern="1200" cap="none" spc="0" normalizeH="0" baseline="0" noProof="0" dirty="0">
                <a:ln>
                  <a:noFill/>
                </a:ln>
                <a:solidFill>
                  <a:prstClr val="black"/>
                </a:solidFill>
                <a:effectLst/>
                <a:uLnTx/>
                <a:uFillTx/>
                <a:latin typeface="Mangal"/>
                <a:ea typeface="DejaVu Sans"/>
                <a:cs typeface="DejaVu Sans"/>
              </a:rPr>
              <a:t>Opción A.- Asignar evento en la vista (.</a:t>
            </a:r>
            <a:r>
              <a:rPr kumimoji="0" lang="es-ES" altLang="zh-CN" sz="1600" b="1" i="0" u="none" strike="noStrike" kern="1200" cap="none" spc="0" normalizeH="0" baseline="0" noProof="0" dirty="0" err="1">
                <a:ln>
                  <a:noFill/>
                </a:ln>
                <a:solidFill>
                  <a:prstClr val="black"/>
                </a:solidFill>
                <a:effectLst/>
                <a:uLnTx/>
                <a:uFillTx/>
                <a:latin typeface="Mangal"/>
                <a:ea typeface="DejaVu Sans"/>
                <a:cs typeface="DejaVu Sans"/>
              </a:rPr>
              <a:t>fxml</a:t>
            </a:r>
            <a:r>
              <a:rPr kumimoji="0" lang="es-ES" altLang="zh-CN" sz="1600" b="1" i="0" u="none" strike="noStrike" kern="1200" cap="none" spc="0" normalizeH="0" baseline="0" noProof="0" dirty="0">
                <a:ln>
                  <a:noFill/>
                </a:ln>
                <a:solidFill>
                  <a:prstClr val="black"/>
                </a:solidFill>
                <a:effectLst/>
                <a:uLnTx/>
                <a:uFillTx/>
                <a:latin typeface="Mangal"/>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dirty="0" err="1">
                <a:ln>
                  <a:noFill/>
                </a:ln>
                <a:solidFill>
                  <a:prstClr val="black"/>
                </a:solidFill>
                <a:effectLst/>
                <a:uLnTx/>
                <a:uFillTx/>
                <a:latin typeface="Mangal"/>
                <a:ea typeface="DejaVu Sans"/>
                <a:cs typeface="DejaVu Sans"/>
              </a:rPr>
              <a:t>Contador.fxml</a:t>
            </a:r>
            <a:r>
              <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rPr>
              <a:t> (código FXML):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altLang="zh-CN" sz="1600" dirty="0">
              <a:solidFill>
                <a:prstClr val="black"/>
              </a:solidFill>
              <a:latin typeface="Mang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s-ES" sz="1600" b="0" i="0" u="none" strike="noStrike" kern="1200" cap="none" spc="0" normalizeH="0" baseline="0" noProof="0" dirty="0">
              <a:ln>
                <a:noFill/>
              </a:ln>
              <a:solidFill>
                <a:prstClr val="black"/>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s-ES" sz="1600" b="0" i="0" u="none" strike="noStrike" kern="1200" cap="none" spc="0" normalizeH="0" baseline="0" noProof="0" dirty="0">
              <a:ln>
                <a:noFill/>
              </a:ln>
              <a:solidFill>
                <a:prstClr val="black"/>
              </a:solidFill>
              <a:effectLst/>
              <a:uLnTx/>
              <a:uFillTx/>
              <a:latin typeface="Mangal"/>
              <a:cs typeface="DejaVu Sans"/>
            </a:endParaRPr>
          </a:p>
          <a:p>
            <a:pPr lvl="0" algn="r">
              <a:defRPr/>
            </a:pPr>
            <a:endParaRPr kumimoji="0" lang="es-ES" altLang="zh-CN" sz="1400" b="0" i="1" u="none" strike="noStrike" kern="1200" cap="none" spc="0" normalizeH="0" baseline="0" noProof="0" dirty="0">
              <a:ln>
                <a:noFill/>
              </a:ln>
              <a:solidFill>
                <a:srgbClr val="008080"/>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rPr>
              <a:t>ContadorController.java (código Java):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altLang="zh-CN" sz="1600" dirty="0">
              <a:solidFill>
                <a:prstClr val="black"/>
              </a:solidFill>
              <a:latin typeface="Mang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400" b="0" i="0" u="none" strike="noStrike" kern="1200" cap="none" spc="0" normalizeH="0" baseline="0" noProof="0" dirty="0">
              <a:ln>
                <a:noFill/>
              </a:ln>
              <a:solidFill>
                <a:prstClr val="black"/>
              </a:solidFill>
              <a:effectLst/>
              <a:uLnTx/>
              <a:uFillTx/>
              <a:latin typeface="Mangal"/>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3" name="CuadroTexto 2">
            <a:extLst>
              <a:ext uri="{FF2B5EF4-FFF2-40B4-BE49-F238E27FC236}">
                <a16:creationId xmlns:a16="http://schemas.microsoft.com/office/drawing/2014/main" id="{8EE5136A-3F1E-378C-0509-CD1E111337DE}"/>
              </a:ext>
            </a:extLst>
          </p:cNvPr>
          <p:cNvSpPr txBox="1"/>
          <p:nvPr/>
        </p:nvSpPr>
        <p:spPr>
          <a:xfrm>
            <a:off x="613810" y="2050925"/>
            <a:ext cx="8059255"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defRPr/>
            </a:pPr>
            <a:r>
              <a:rPr lang="es-ES" sz="1600" dirty="0">
                <a:solidFill>
                  <a:srgbClr val="008080"/>
                </a:solidFill>
                <a:latin typeface="Consolas" panose="020B0609020204030204" pitchFamily="49" charset="0"/>
              </a:rPr>
              <a:t>&lt;</a:t>
            </a:r>
            <a:r>
              <a:rPr lang="es-ES" sz="1600" dirty="0" err="1">
                <a:solidFill>
                  <a:srgbClr val="3F7F7F"/>
                </a:solidFill>
                <a:latin typeface="Consolas" panose="020B0609020204030204" pitchFamily="49" charset="0"/>
              </a:rPr>
              <a:t>Button</a:t>
            </a:r>
            <a:r>
              <a:rPr lang="es-ES" sz="1600" dirty="0">
                <a:solidFill>
                  <a:srgbClr val="3F7F7F"/>
                </a:solidFill>
                <a:latin typeface="Consolas" panose="020B0609020204030204" pitchFamily="49" charset="0"/>
              </a:rPr>
              <a:t> </a:t>
            </a:r>
            <a:r>
              <a:rPr lang="es-ES" sz="1600" dirty="0" err="1">
                <a:solidFill>
                  <a:srgbClr val="7F007F"/>
                </a:solidFill>
                <a:latin typeface="Consolas" panose="020B0609020204030204" pitchFamily="49" charset="0"/>
              </a:rPr>
              <a:t>fx:id</a:t>
            </a:r>
            <a:r>
              <a:rPr lang="es-ES" sz="1600"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a:t>
            </a:r>
            <a:r>
              <a:rPr lang="es-ES" sz="1600" i="1" dirty="0" err="1">
                <a:solidFill>
                  <a:srgbClr val="2A00FF"/>
                </a:solidFill>
                <a:latin typeface="Consolas" panose="020B0609020204030204" pitchFamily="49" charset="0"/>
              </a:rPr>
              <a:t>btnIncrementa</a:t>
            </a:r>
            <a:r>
              <a:rPr lang="es-ES" sz="1600" i="1" dirty="0">
                <a:solidFill>
                  <a:srgbClr val="2A00FF"/>
                </a:solidFill>
                <a:latin typeface="Consolas" panose="020B0609020204030204" pitchFamily="49" charset="0"/>
              </a:rPr>
              <a:t>" </a:t>
            </a:r>
            <a:r>
              <a:rPr lang="es-ES" sz="1600" i="1" dirty="0" err="1">
                <a:solidFill>
                  <a:srgbClr val="7F007F"/>
                </a:solidFill>
                <a:latin typeface="Consolas" panose="020B0609020204030204" pitchFamily="49" charset="0"/>
              </a:rPr>
              <a:t>layoutX</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"13.0" </a:t>
            </a:r>
            <a:r>
              <a:rPr lang="es-ES" sz="1600" i="1" dirty="0" err="1">
                <a:solidFill>
                  <a:srgbClr val="7F007F"/>
                </a:solidFill>
                <a:latin typeface="Consolas" panose="020B0609020204030204" pitchFamily="49" charset="0"/>
              </a:rPr>
              <a:t>layoutY</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"82.0" </a:t>
            </a:r>
            <a:r>
              <a:rPr lang="es-ES" sz="1600" i="1" dirty="0" err="1">
                <a:solidFill>
                  <a:srgbClr val="7F007F"/>
                </a:solidFill>
                <a:latin typeface="Consolas" panose="020B0609020204030204" pitchFamily="49" charset="0"/>
              </a:rPr>
              <a:t>mnemonicParsing</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"false" </a:t>
            </a:r>
            <a:r>
              <a:rPr lang="es-ES" sz="1600" i="1" dirty="0" err="1">
                <a:solidFill>
                  <a:srgbClr val="7F007F"/>
                </a:solidFill>
                <a:latin typeface="Consolas" panose="020B0609020204030204" pitchFamily="49" charset="0"/>
              </a:rPr>
              <a:t>onAction</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"#incrementa" </a:t>
            </a:r>
            <a:r>
              <a:rPr lang="es-ES" sz="1600" i="1" dirty="0" err="1">
                <a:solidFill>
                  <a:srgbClr val="7F007F"/>
                </a:solidFill>
                <a:latin typeface="Consolas" panose="020B0609020204030204" pitchFamily="49" charset="0"/>
              </a:rPr>
              <a:t>text</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"Incrementa" </a:t>
            </a:r>
            <a:r>
              <a:rPr lang="es-ES" sz="1600" i="1" dirty="0">
                <a:solidFill>
                  <a:srgbClr val="008080"/>
                </a:solidFill>
                <a:latin typeface="Consolas" panose="020B0609020204030204" pitchFamily="49" charset="0"/>
              </a:rPr>
              <a:t>/&gt;</a:t>
            </a:r>
          </a:p>
        </p:txBody>
      </p:sp>
      <p:sp>
        <p:nvSpPr>
          <p:cNvPr id="4" name="CuadroTexto 3">
            <a:extLst>
              <a:ext uri="{FF2B5EF4-FFF2-40B4-BE49-F238E27FC236}">
                <a16:creationId xmlns:a16="http://schemas.microsoft.com/office/drawing/2014/main" id="{616A11E7-DA88-DFF1-8696-559775717F2C}"/>
              </a:ext>
            </a:extLst>
          </p:cNvPr>
          <p:cNvSpPr txBox="1"/>
          <p:nvPr/>
        </p:nvSpPr>
        <p:spPr>
          <a:xfrm>
            <a:off x="612000" y="3443430"/>
            <a:ext cx="6853083"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s-ES" sz="1400" dirty="0">
                <a:solidFill>
                  <a:srgbClr val="646464"/>
                </a:solidFill>
                <a:latin typeface="Consolas" panose="020B0609020204030204" pitchFamily="49" charset="0"/>
              </a:rPr>
              <a:t>@FXML</a:t>
            </a:r>
          </a:p>
          <a:p>
            <a:pPr algn="l"/>
            <a:r>
              <a:rPr lang="es-ES" sz="1400" b="1" dirty="0" err="1">
                <a:solidFill>
                  <a:srgbClr val="7F0055"/>
                </a:solidFill>
                <a:latin typeface="Consolas" panose="020B0609020204030204" pitchFamily="49" charset="0"/>
              </a:rPr>
              <a:t>private</a:t>
            </a:r>
            <a:r>
              <a:rPr lang="es-ES" sz="1400" b="1" dirty="0">
                <a:solidFill>
                  <a:srgbClr val="000000"/>
                </a:solidFill>
                <a:latin typeface="Consolas" panose="020B0609020204030204" pitchFamily="49" charset="0"/>
              </a:rPr>
              <a:t> </a:t>
            </a:r>
            <a:r>
              <a:rPr lang="es-ES" sz="1400" b="1" dirty="0" err="1">
                <a:solidFill>
                  <a:srgbClr val="000000"/>
                </a:solidFill>
                <a:latin typeface="Consolas" panose="020B0609020204030204" pitchFamily="49" charset="0"/>
              </a:rPr>
              <a:t>Button</a:t>
            </a:r>
            <a:r>
              <a:rPr lang="es-ES" sz="1400" b="1" dirty="0">
                <a:solidFill>
                  <a:srgbClr val="000000"/>
                </a:solidFill>
                <a:latin typeface="Consolas" panose="020B0609020204030204" pitchFamily="49" charset="0"/>
              </a:rPr>
              <a:t> </a:t>
            </a:r>
            <a:r>
              <a:rPr lang="es-ES" sz="1400" b="1" dirty="0" err="1">
                <a:solidFill>
                  <a:srgbClr val="0000C0"/>
                </a:solidFill>
                <a:latin typeface="Consolas" panose="020B0609020204030204" pitchFamily="49" charset="0"/>
              </a:rPr>
              <a:t>btnIncrementa</a:t>
            </a:r>
            <a:r>
              <a:rPr lang="es-ES" sz="1400" b="1" dirty="0">
                <a:solidFill>
                  <a:srgbClr val="000000"/>
                </a:solidFill>
                <a:latin typeface="Consolas" panose="020B0609020204030204" pitchFamily="49" charset="0"/>
              </a:rPr>
              <a:t>;</a:t>
            </a:r>
          </a:p>
          <a:p>
            <a:pPr algn="l"/>
            <a:endParaRPr lang="en-US" sz="1400" dirty="0">
              <a:solidFill>
                <a:srgbClr val="3F7F5F"/>
              </a:solidFill>
              <a:latin typeface="Consolas" panose="020B0609020204030204" pitchFamily="49" charset="0"/>
            </a:endParaRPr>
          </a:p>
          <a:p>
            <a:pPr algn="l"/>
            <a:r>
              <a:rPr lang="en-US" sz="1400" dirty="0">
                <a:solidFill>
                  <a:srgbClr val="3F7F5F"/>
                </a:solidFill>
                <a:latin typeface="Consolas" panose="020B0609020204030204" pitchFamily="49" charset="0"/>
              </a:rPr>
              <a:t>// Event Listener on Button[#btnIncrementa].onAction</a:t>
            </a:r>
          </a:p>
          <a:p>
            <a:pPr algn="l"/>
            <a:r>
              <a:rPr lang="es-ES" sz="1400" dirty="0">
                <a:solidFill>
                  <a:srgbClr val="646464"/>
                </a:solidFill>
                <a:latin typeface="Consolas" panose="020B0609020204030204" pitchFamily="49" charset="0"/>
              </a:rPr>
              <a:t>@FXML</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incrementa</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ActionEvent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event</a:t>
            </a:r>
            <a:r>
              <a:rPr lang="en-US" sz="1400" b="1" dirty="0">
                <a:solidFill>
                  <a:srgbClr val="000000"/>
                </a:solidFill>
                <a:latin typeface="Consolas" panose="020B0609020204030204" pitchFamily="49" charset="0"/>
              </a:rPr>
              <a:t>) {</a:t>
            </a:r>
          </a:p>
          <a:p>
            <a:pPr algn="l"/>
            <a:r>
              <a:rPr lang="es-ES" sz="1400" dirty="0">
                <a:solidFill>
                  <a:srgbClr val="3F7F5F"/>
                </a:solidFill>
                <a:latin typeface="Consolas" panose="020B0609020204030204" pitchFamily="49" charset="0"/>
              </a:rPr>
              <a:t>// </a:t>
            </a:r>
            <a:r>
              <a:rPr lang="es-ES" sz="1400" b="1" dirty="0">
                <a:solidFill>
                  <a:srgbClr val="7F9FBF"/>
                </a:solidFill>
                <a:latin typeface="Consolas" panose="020B0609020204030204" pitchFamily="49" charset="0"/>
              </a:rPr>
              <a:t>TODO</a:t>
            </a:r>
            <a:r>
              <a:rPr lang="es-ES" sz="1400" b="1" dirty="0">
                <a:solidFill>
                  <a:srgbClr val="3F7F5F"/>
                </a:solidFill>
                <a:latin typeface="Consolas" panose="020B0609020204030204" pitchFamily="49" charset="0"/>
              </a:rPr>
              <a:t> </a:t>
            </a:r>
            <a:r>
              <a:rPr lang="es-ES" sz="1400" b="1" u="sng" dirty="0" err="1">
                <a:solidFill>
                  <a:srgbClr val="3F7F5F"/>
                </a:solidFill>
                <a:latin typeface="Consolas" panose="020B0609020204030204" pitchFamily="49" charset="0"/>
              </a:rPr>
              <a:t>Autogenerated</a:t>
            </a:r>
            <a:endParaRPr lang="es-ES" sz="1400" b="1" u="sng" dirty="0">
              <a:solidFill>
                <a:srgbClr val="3F7F5F"/>
              </a:solidFill>
              <a:latin typeface="Consolas" panose="020B0609020204030204" pitchFamily="49" charset="0"/>
            </a:endParaRPr>
          </a:p>
          <a:p>
            <a:pPr algn="l"/>
            <a:endParaRPr lang="es-ES" sz="1400" b="1" u="sng" dirty="0">
              <a:solidFill>
                <a:srgbClr val="3F7F5F"/>
              </a:solidFill>
              <a:latin typeface="Consolas" panose="020B0609020204030204" pitchFamily="49" charset="0"/>
            </a:endParaRPr>
          </a:p>
          <a:p>
            <a:pPr algn="l"/>
            <a:r>
              <a:rPr lang="es-ES" sz="1400" b="1" u="sng" dirty="0">
                <a:solidFill>
                  <a:srgbClr val="3F7F5F"/>
                </a:solidFill>
                <a:latin typeface="Consolas" panose="020B0609020204030204" pitchFamily="49"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Interacción con el usuario - Eventos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286808"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1" i="0" u="none" strike="noStrike" kern="1200" cap="none" spc="0" normalizeH="0" baseline="0" noProof="0" dirty="0">
                <a:ln>
                  <a:noFill/>
                </a:ln>
                <a:solidFill>
                  <a:prstClr val="black"/>
                </a:solidFill>
                <a:effectLst/>
                <a:uLnTx/>
                <a:uFillTx/>
                <a:latin typeface="Mangal"/>
                <a:ea typeface="DejaVu Sans"/>
                <a:cs typeface="DejaVu Sans"/>
              </a:rPr>
              <a:t>Opción B.- Asignar eventos, desde el controlador, al inicializar la vista.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dirty="0" err="1">
                <a:ln>
                  <a:noFill/>
                </a:ln>
                <a:solidFill>
                  <a:prstClr val="black"/>
                </a:solidFill>
                <a:effectLst/>
                <a:uLnTx/>
                <a:uFillTx/>
                <a:latin typeface="Mangal"/>
                <a:ea typeface="DejaVu Sans"/>
                <a:cs typeface="DejaVu Sans"/>
              </a:rPr>
              <a:t>Contador.fxml</a:t>
            </a:r>
            <a:endParaRPr kumimoji="0" lang="zh-CN" altLang="es-ES" sz="1600" b="0" i="0" u="none" strike="noStrike" kern="1200" cap="none" spc="0" normalizeH="0" baseline="0" noProof="0" dirty="0">
              <a:ln>
                <a:noFill/>
              </a:ln>
              <a:solidFill>
                <a:prstClr val="black"/>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s-ES" sz="1600" b="0" i="0" u="none" strike="noStrike" kern="1200" cap="none" spc="0" normalizeH="0" baseline="0" noProof="0" dirty="0">
              <a:ln>
                <a:noFill/>
              </a:ln>
              <a:solidFill>
                <a:prstClr val="black"/>
              </a:solidFill>
              <a:effectLst/>
              <a:uLnTx/>
              <a:uFillTx/>
              <a:latin typeface="Mangal"/>
              <a:cs typeface="DejaVu Sans"/>
            </a:endParaRPr>
          </a:p>
          <a:p>
            <a:pPr>
              <a:defRPr/>
            </a:pPr>
            <a:r>
              <a:rPr lang="es-ES" sz="1600" dirty="0">
                <a:solidFill>
                  <a:srgbClr val="008080"/>
                </a:solidFill>
                <a:latin typeface="Consolas" panose="020B0609020204030204" pitchFamily="49" charset="0"/>
              </a:rPr>
              <a:t>&lt;</a:t>
            </a:r>
            <a:r>
              <a:rPr lang="es-ES" sz="1600" dirty="0" err="1">
                <a:solidFill>
                  <a:srgbClr val="3F7F7F"/>
                </a:solidFill>
                <a:latin typeface="Consolas" panose="020B0609020204030204" pitchFamily="49" charset="0"/>
              </a:rPr>
              <a:t>Button</a:t>
            </a:r>
            <a:r>
              <a:rPr lang="es-ES" sz="1600" dirty="0">
                <a:solidFill>
                  <a:srgbClr val="3F7F7F"/>
                </a:solidFill>
                <a:latin typeface="Consolas" panose="020B0609020204030204" pitchFamily="49" charset="0"/>
              </a:rPr>
              <a:t> </a:t>
            </a:r>
            <a:r>
              <a:rPr lang="es-ES" sz="1600" dirty="0" err="1">
                <a:solidFill>
                  <a:srgbClr val="7F007F"/>
                </a:solidFill>
                <a:latin typeface="Consolas" panose="020B0609020204030204" pitchFamily="49" charset="0"/>
              </a:rPr>
              <a:t>fx:id</a:t>
            </a:r>
            <a:r>
              <a:rPr lang="es-ES" sz="1600"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a:t>
            </a:r>
            <a:r>
              <a:rPr lang="es-ES" sz="1600" i="1" dirty="0" err="1">
                <a:solidFill>
                  <a:srgbClr val="2A00FF"/>
                </a:solidFill>
                <a:latin typeface="Consolas" panose="020B0609020204030204" pitchFamily="49" charset="0"/>
              </a:rPr>
              <a:t>btnIncrementa</a:t>
            </a:r>
            <a:r>
              <a:rPr lang="es-ES" sz="1600" i="1" dirty="0">
                <a:solidFill>
                  <a:srgbClr val="2A00FF"/>
                </a:solidFill>
                <a:latin typeface="Consolas" panose="020B0609020204030204" pitchFamily="49" charset="0"/>
              </a:rPr>
              <a:t>" </a:t>
            </a:r>
            <a:r>
              <a:rPr lang="es-ES" sz="1600" i="1" dirty="0" err="1">
                <a:solidFill>
                  <a:srgbClr val="7F007F"/>
                </a:solidFill>
                <a:latin typeface="Consolas" panose="020B0609020204030204" pitchFamily="49" charset="0"/>
              </a:rPr>
              <a:t>layoutX</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"13.0" </a:t>
            </a:r>
            <a:r>
              <a:rPr lang="es-ES" sz="1600" i="1" dirty="0" err="1">
                <a:solidFill>
                  <a:srgbClr val="7F007F"/>
                </a:solidFill>
                <a:latin typeface="Consolas" panose="020B0609020204030204" pitchFamily="49" charset="0"/>
              </a:rPr>
              <a:t>layoutY</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"82.0" </a:t>
            </a:r>
            <a:r>
              <a:rPr lang="es-ES" sz="1600" i="1" dirty="0" err="1">
                <a:solidFill>
                  <a:srgbClr val="7F007F"/>
                </a:solidFill>
                <a:latin typeface="Consolas" panose="020B0609020204030204" pitchFamily="49" charset="0"/>
              </a:rPr>
              <a:t>mnemonicParsing</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"false" </a:t>
            </a:r>
            <a:r>
              <a:rPr lang="es-ES" sz="1600" i="1" dirty="0" err="1">
                <a:solidFill>
                  <a:srgbClr val="7F007F"/>
                </a:solidFill>
                <a:latin typeface="Consolas" panose="020B0609020204030204" pitchFamily="49" charset="0"/>
              </a:rPr>
              <a:t>text</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"Incrementa" </a:t>
            </a:r>
            <a:r>
              <a:rPr lang="es-ES" sz="1600" i="1" dirty="0">
                <a:solidFill>
                  <a:srgbClr val="008080"/>
                </a:solidFill>
                <a:latin typeface="Consolas" panose="020B06090202040302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s-ES" sz="1600" b="0" i="0" u="sng" strike="noStrike" kern="1200" cap="none" spc="0" normalizeH="0" baseline="0" noProof="0" dirty="0">
              <a:ln>
                <a:noFill/>
              </a:ln>
              <a:solidFill>
                <a:prstClr val="black"/>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s-ES" sz="1600" b="0" i="0" u="none" strike="noStrike" kern="1200" cap="none" spc="0" normalizeH="0" baseline="0" noProof="0" dirty="0">
              <a:ln>
                <a:noFill/>
              </a:ln>
              <a:solidFill>
                <a:prstClr val="black"/>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rPr>
              <a:t>ContadorController.java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s-ES" sz="1600" b="0" i="0" u="none" strike="noStrike" kern="1200" cap="none" spc="0" normalizeH="0" baseline="0" noProof="0" dirty="0">
              <a:ln>
                <a:noFill/>
              </a:ln>
              <a:solidFill>
                <a:prstClr val="black"/>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public</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class</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ContadorController</a:t>
            </a:r>
            <a:r>
              <a:rPr kumimoji="0" lang="es-ES" altLang="zh-CN" sz="16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implements</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Initializable</a:t>
            </a:r>
            <a:r>
              <a:rPr kumimoji="0" lang="es-ES" altLang="zh-CN" sz="1600" b="1" i="0" u="none" strike="noStrike" kern="1200" cap="none" spc="0" normalizeH="0" baseline="0" noProof="0" dirty="0">
                <a:ln>
                  <a:noFill/>
                </a:ln>
                <a:solidFill>
                  <a:srgbClr val="000000"/>
                </a:solidFill>
                <a:effectLst/>
                <a:uLnTx/>
                <a:uFillTx/>
                <a:latin typeface="Consolas"/>
                <a:ea typeface="DejaVu Sans"/>
                <a:cs typeface="DejaVu Sans"/>
              </a:rPr>
              <a:t> {</a:t>
            </a:r>
            <a:endParaRPr kumimoji="0" lang="zh-CN" altLang="es-ES" sz="1600" b="1"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a:ln>
                  <a:noFill/>
                </a:ln>
                <a:solidFill>
                  <a:srgbClr val="3F7F5F"/>
                </a:solidFill>
                <a:effectLst/>
                <a:uLnTx/>
                <a:uFillTx/>
                <a:latin typeface="Consolas"/>
                <a:ea typeface="DejaVu Sans"/>
                <a:cs typeface="DejaVu Sans"/>
              </a:rPr>
              <a:t>// Atributos </a:t>
            </a:r>
            <a:r>
              <a:rPr kumimoji="0" lang="es-ES" altLang="zh-CN" sz="1600" b="0" i="0" u="none" strike="noStrike" kern="1200" cap="none" spc="0" normalizeH="0" baseline="0" noProof="0" dirty="0" err="1">
                <a:ln>
                  <a:noFill/>
                </a:ln>
                <a:solidFill>
                  <a:srgbClr val="3F7F5F"/>
                </a:solidFill>
                <a:effectLst/>
                <a:uLnTx/>
                <a:uFillTx/>
                <a:latin typeface="Consolas"/>
                <a:ea typeface="DejaVu Sans"/>
                <a:cs typeface="DejaVu Sans"/>
              </a:rPr>
              <a:t>graficos</a:t>
            </a:r>
            <a:r>
              <a:rPr kumimoji="0" lang="es-ES" altLang="zh-CN" sz="1600" b="0" i="0" u="none" strike="noStrike" kern="1200" cap="none" spc="0" normalizeH="0" baseline="0" noProof="0" dirty="0">
                <a:ln>
                  <a:noFill/>
                </a:ln>
                <a:solidFill>
                  <a:srgbClr val="3F7F5F"/>
                </a:solidFill>
                <a:effectLst/>
                <a:uLnTx/>
                <a:uFillTx/>
                <a:latin typeface="Consolas"/>
                <a:ea typeface="DejaVu Sans"/>
                <a:cs typeface="DejaVu Sans"/>
              </a:rPr>
              <a:t> FXML</a:t>
            </a:r>
            <a:endParaRPr kumimoji="0" lang="zh-CN" altLang="es-ES" sz="1600" b="0" i="0" u="none" strike="noStrike" kern="1200" cap="none" spc="0" normalizeH="0" baseline="0" noProof="0" dirty="0">
              <a:ln>
                <a:noFill/>
              </a:ln>
              <a:solidFill>
                <a:srgbClr val="3F7F5F"/>
              </a:solidFill>
              <a:effectLst/>
              <a:uLnTx/>
              <a:uFillTx/>
              <a:latin typeface="Mangal"/>
              <a:cs typeface="DejaVu Sans"/>
            </a:endParaRPr>
          </a:p>
          <a:p>
            <a:pPr algn="l"/>
            <a:r>
              <a:rPr lang="es-ES" sz="1600" dirty="0">
                <a:solidFill>
                  <a:srgbClr val="646464"/>
                </a:solidFill>
                <a:latin typeface="Consolas" panose="020B0609020204030204" pitchFamily="49" charset="0"/>
              </a:rPr>
              <a:t>	@FXML</a:t>
            </a:r>
          </a:p>
          <a:p>
            <a:pPr algn="l"/>
            <a:r>
              <a:rPr lang="es-ES" sz="1600" b="1" dirty="0">
                <a:solidFill>
                  <a:srgbClr val="7F0055"/>
                </a:solidFill>
                <a:latin typeface="Consolas" panose="020B0609020204030204" pitchFamily="49" charset="0"/>
              </a:rPr>
              <a:t>	</a:t>
            </a:r>
            <a:r>
              <a:rPr lang="es-ES" sz="1600" b="1" dirty="0" err="1">
                <a:solidFill>
                  <a:srgbClr val="7F0055"/>
                </a:solidFill>
                <a:latin typeface="Consolas" panose="020B0609020204030204" pitchFamily="49" charset="0"/>
              </a:rPr>
              <a:t>private</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Button</a:t>
            </a:r>
            <a:r>
              <a:rPr lang="es-ES" sz="1600" b="1" dirty="0">
                <a:solidFill>
                  <a:srgbClr val="000000"/>
                </a:solidFill>
                <a:latin typeface="Consolas" panose="020B0609020204030204" pitchFamily="49" charset="0"/>
              </a:rPr>
              <a:t> </a:t>
            </a:r>
            <a:r>
              <a:rPr lang="es-ES" sz="1600" b="1" dirty="0" err="1">
                <a:solidFill>
                  <a:srgbClr val="0000C0"/>
                </a:solidFill>
                <a:latin typeface="Consolas" panose="020B0609020204030204" pitchFamily="49" charset="0"/>
              </a:rPr>
              <a:t>btnIncrementa</a:t>
            </a:r>
            <a:r>
              <a:rPr lang="es-ES" sz="1600" b="1" dirty="0">
                <a:solidFill>
                  <a:srgbClr val="000000"/>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a:ln>
                  <a:noFill/>
                </a:ln>
                <a:solidFill>
                  <a:srgbClr val="646464"/>
                </a:solidFill>
                <a:effectLst/>
                <a:uLnTx/>
                <a:uFillTx/>
                <a:latin typeface="Consolas"/>
                <a:ea typeface="DejaVu Sans"/>
                <a:cs typeface="DejaVu Sans"/>
              </a:rPr>
              <a:t>@Override</a:t>
            </a:r>
            <a:endParaRPr kumimoji="0" lang="zh-CN" altLang="es-ES" sz="1600" b="0" i="0" u="none" strike="noStrike" kern="1200" cap="none" spc="0" normalizeH="0" baseline="0" noProof="0" dirty="0">
              <a:ln>
                <a:noFill/>
              </a:ln>
              <a:solidFill>
                <a:srgbClr val="646464"/>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public</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void</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initialize</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(URL </a:t>
            </a:r>
            <a:r>
              <a:rPr kumimoji="0" lang="es-ES" altLang="zh-CN" sz="1600" b="0" i="0" u="none" strike="noStrike" kern="1200" cap="none" spc="0" normalizeH="0" baseline="0" noProof="0" dirty="0" err="1">
                <a:ln>
                  <a:noFill/>
                </a:ln>
                <a:solidFill>
                  <a:srgbClr val="6A3E3E"/>
                </a:solidFill>
                <a:effectLst/>
                <a:uLnTx/>
                <a:uFillTx/>
                <a:latin typeface="Consolas"/>
                <a:ea typeface="DejaVu Sans"/>
                <a:cs typeface="DejaVu Sans"/>
              </a:rPr>
              <a:t>url</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ResourceBundle</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altLang="zh-CN" sz="1600" b="0" i="0" u="none" strike="noStrike" kern="1200" cap="none" spc="0" normalizeH="0" baseline="0" noProof="0" dirty="0" err="1">
                <a:ln>
                  <a:noFill/>
                </a:ln>
                <a:solidFill>
                  <a:srgbClr val="6A3E3E"/>
                </a:solidFill>
                <a:effectLst/>
                <a:uLnTx/>
                <a:uFillTx/>
                <a:latin typeface="Consolas"/>
                <a:ea typeface="DejaVu Sans"/>
                <a:cs typeface="DejaVu Sans"/>
              </a:rPr>
              <a:t>resourceBundle</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 {</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a:ln>
                  <a:noFill/>
                </a:ln>
                <a:solidFill>
                  <a:srgbClr val="3F7F5F"/>
                </a:solidFill>
                <a:effectLst/>
                <a:uLnTx/>
                <a:uFillTx/>
                <a:latin typeface="Consolas"/>
                <a:ea typeface="DejaVu Sans"/>
                <a:cs typeface="DejaVu Sans"/>
              </a:rPr>
              <a:t>// Evento botones, apertura de ventanas</a:t>
            </a:r>
            <a:r>
              <a:rPr kumimoji="0" lang="zh-CN" altLang="es-ES" sz="1600" b="0" i="0" u="none" strike="noStrike" kern="1200" cap="none" spc="0" normalizeH="0" baseline="0" noProof="0" dirty="0">
                <a:ln>
                  <a:noFill/>
                </a:ln>
                <a:solidFill>
                  <a:srgbClr val="3F7F5F"/>
                </a:solidFill>
                <a:effectLst/>
                <a:uLnTx/>
                <a:uFillTx/>
                <a:latin typeface="Consolas"/>
                <a:cs typeface="DejaVu Sans"/>
              </a:rPr>
              <a:t>		</a:t>
            </a:r>
            <a:endParaRPr kumimoji="0" lang="zh-CN" altLang="es-ES" sz="1600" b="0" i="0" u="none" strike="noStrike" kern="1200" cap="none" spc="0" normalizeH="0" baseline="0" noProof="0" dirty="0">
              <a:ln>
                <a:noFill/>
              </a:ln>
              <a:solidFill>
                <a:srgbClr val="3F7F5F"/>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lang="es-ES" altLang="zh-CN" sz="1600" dirty="0" err="1">
                <a:solidFill>
                  <a:srgbClr val="0000C0"/>
                </a:solidFill>
                <a:latin typeface="Consolas"/>
                <a:ea typeface="DejaVu Sans"/>
                <a:cs typeface="DejaVu Sans"/>
              </a:rPr>
              <a:t>btnIncrementa</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.setOnMouseClicked((</a:t>
            </a:r>
            <a:r>
              <a:rPr kumimoji="0" lang="es-ES" altLang="zh-CN" sz="1600" b="0" i="0" u="none" strike="noStrike" kern="1200" cap="none" spc="0" normalizeH="0" baseline="0" noProof="0" dirty="0" err="1">
                <a:ln>
                  <a:noFill/>
                </a:ln>
                <a:solidFill>
                  <a:srgbClr val="6A3E3E"/>
                </a:solidFill>
                <a:effectLst/>
                <a:uLnTx/>
                <a:uFillTx/>
                <a:latin typeface="Consolas"/>
                <a:ea typeface="DejaVu Sans"/>
                <a:cs typeface="DejaVu Sans"/>
              </a:rPr>
              <a:t>event</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 -&gt; incrementa());</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544446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Interacción con el usuario - Eventos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286808" cy="55399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1" i="0" u="none" strike="noStrike" kern="1200" cap="none" spc="0" normalizeH="0" baseline="0" noProof="0" dirty="0">
                <a:ln>
                  <a:noFill/>
                </a:ln>
                <a:solidFill>
                  <a:prstClr val="black"/>
                </a:solidFill>
                <a:effectLst/>
                <a:uLnTx/>
                <a:uFillTx/>
                <a:latin typeface="Mangal"/>
                <a:ea typeface="DejaVu Sans"/>
                <a:cs typeface="DejaVu Sans"/>
              </a:rPr>
              <a:t>(Sigue) Opción B.- Asignar eventos, desde el controlador, al inicializar la vista.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dirty="0">
                <a:ln>
                  <a:noFill/>
                </a:ln>
                <a:solidFill>
                  <a:prstClr val="black"/>
                </a:solidFill>
                <a:effectLst/>
                <a:uLnTx/>
                <a:uFillTx/>
                <a:latin typeface="Mangal"/>
                <a:ea typeface="DejaVu Sans"/>
                <a:cs typeface="DejaVu Sans"/>
              </a:rPr>
              <a:t>CalculadoraController.java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s-ES" sz="1600" b="0" i="0" u="none" strike="noStrike" kern="1200" cap="none" spc="0" normalizeH="0" baseline="0" noProof="0" dirty="0">
              <a:ln>
                <a:noFill/>
              </a:ln>
              <a:solidFill>
                <a:prstClr val="black"/>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public</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class</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ContadorController</a:t>
            </a:r>
            <a:r>
              <a:rPr kumimoji="0" lang="es-ES" altLang="zh-CN" sz="16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implements</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Initializable</a:t>
            </a:r>
            <a:r>
              <a:rPr kumimoji="0" lang="es-ES" altLang="zh-CN" sz="1600" b="1" i="0" u="none" strike="noStrike" kern="1200" cap="none" spc="0" normalizeH="0" baseline="0" noProof="0" dirty="0">
                <a:ln>
                  <a:noFill/>
                </a:ln>
                <a:solidFill>
                  <a:srgbClr val="000000"/>
                </a:solidFill>
                <a:effectLst/>
                <a:uLnTx/>
                <a:uFillTx/>
                <a:latin typeface="Consolas"/>
                <a:ea typeface="DejaVu Sans"/>
                <a:cs typeface="DejaVu Sans"/>
              </a:rPr>
              <a:t> {</a:t>
            </a:r>
            <a:endParaRPr kumimoji="0" lang="zh-CN" altLang="es-ES" sz="1600" b="1"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a:ln>
                  <a:noFill/>
                </a:ln>
                <a:solidFill>
                  <a:srgbClr val="3F7F5F"/>
                </a:solidFill>
                <a:effectLst/>
                <a:uLnTx/>
                <a:uFillTx/>
                <a:latin typeface="Consolas"/>
                <a:ea typeface="DejaVu Sans"/>
                <a:cs typeface="DejaVu Sans"/>
              </a:rPr>
              <a:t>// Atributos </a:t>
            </a:r>
            <a:r>
              <a:rPr kumimoji="0" lang="es-ES" altLang="zh-CN" sz="1600" b="0" i="0" u="none" strike="noStrike" kern="1200" cap="none" spc="0" normalizeH="0" baseline="0" noProof="0" dirty="0" err="1">
                <a:ln>
                  <a:noFill/>
                </a:ln>
                <a:solidFill>
                  <a:srgbClr val="3F7F5F"/>
                </a:solidFill>
                <a:effectLst/>
                <a:uLnTx/>
                <a:uFillTx/>
                <a:latin typeface="Consolas"/>
                <a:ea typeface="DejaVu Sans"/>
                <a:cs typeface="DejaVu Sans"/>
              </a:rPr>
              <a:t>graficos</a:t>
            </a:r>
            <a:r>
              <a:rPr kumimoji="0" lang="es-ES" altLang="zh-CN" sz="1600" b="0" i="0" u="none" strike="noStrike" kern="1200" cap="none" spc="0" normalizeH="0" baseline="0" noProof="0" dirty="0">
                <a:ln>
                  <a:noFill/>
                </a:ln>
                <a:solidFill>
                  <a:srgbClr val="3F7F5F"/>
                </a:solidFill>
                <a:effectLst/>
                <a:uLnTx/>
                <a:uFillTx/>
                <a:latin typeface="Consolas"/>
                <a:ea typeface="DejaVu Sans"/>
                <a:cs typeface="DejaVu Sans"/>
              </a:rPr>
              <a:t> FXML</a:t>
            </a:r>
            <a:endParaRPr kumimoji="0" lang="zh-CN" altLang="es-ES" sz="1600" b="0" i="0" u="none" strike="noStrike" kern="1200" cap="none" spc="0" normalizeH="0" baseline="0" noProof="0" dirty="0">
              <a:ln>
                <a:noFill/>
              </a:ln>
              <a:solidFill>
                <a:srgbClr val="3F7F5F"/>
              </a:solidFill>
              <a:effectLst/>
              <a:uLnTx/>
              <a:uFillTx/>
              <a:latin typeface="Mangal"/>
              <a:cs typeface="DejaVu Sans"/>
            </a:endParaRPr>
          </a:p>
          <a:p>
            <a:pPr algn="l"/>
            <a:r>
              <a:rPr lang="es-ES" sz="1600" dirty="0">
                <a:solidFill>
                  <a:srgbClr val="646464"/>
                </a:solidFill>
                <a:latin typeface="Consolas" panose="020B0609020204030204" pitchFamily="49" charset="0"/>
              </a:rPr>
              <a:t>	@FXML</a:t>
            </a:r>
          </a:p>
          <a:p>
            <a:pPr algn="l"/>
            <a:r>
              <a:rPr lang="es-ES" sz="1600" b="1" dirty="0">
                <a:solidFill>
                  <a:srgbClr val="7F0055"/>
                </a:solidFill>
                <a:latin typeface="Consolas" panose="020B0609020204030204" pitchFamily="49" charset="0"/>
              </a:rPr>
              <a:t>	</a:t>
            </a:r>
            <a:r>
              <a:rPr lang="es-ES" sz="1600" b="1" dirty="0" err="1">
                <a:solidFill>
                  <a:srgbClr val="7F0055"/>
                </a:solidFill>
                <a:latin typeface="Consolas" panose="020B0609020204030204" pitchFamily="49" charset="0"/>
              </a:rPr>
              <a:t>private</a:t>
            </a:r>
            <a:r>
              <a:rPr lang="es-ES" sz="1600" b="1" dirty="0">
                <a:solidFill>
                  <a:srgbClr val="000000"/>
                </a:solidFill>
                <a:latin typeface="Consolas" panose="020B0609020204030204" pitchFamily="49" charset="0"/>
              </a:rPr>
              <a:t> </a:t>
            </a:r>
            <a:r>
              <a:rPr lang="es-ES" sz="1600" b="1" dirty="0" err="1">
                <a:solidFill>
                  <a:srgbClr val="000000"/>
                </a:solidFill>
                <a:latin typeface="Consolas" panose="020B0609020204030204" pitchFamily="49" charset="0"/>
              </a:rPr>
              <a:t>Button</a:t>
            </a:r>
            <a:r>
              <a:rPr lang="es-ES" sz="1600" b="1" dirty="0">
                <a:solidFill>
                  <a:srgbClr val="000000"/>
                </a:solidFill>
                <a:latin typeface="Consolas" panose="020B0609020204030204" pitchFamily="49" charset="0"/>
              </a:rPr>
              <a:t> </a:t>
            </a:r>
            <a:r>
              <a:rPr lang="es-ES" sz="1600" b="1" dirty="0" err="1">
                <a:solidFill>
                  <a:srgbClr val="0000C0"/>
                </a:solidFill>
                <a:latin typeface="Consolas" panose="020B0609020204030204" pitchFamily="49" charset="0"/>
              </a:rPr>
              <a:t>btnIncrementa</a:t>
            </a:r>
            <a:r>
              <a:rPr lang="es-ES" sz="1600" b="1" dirty="0">
                <a:solidFill>
                  <a:srgbClr val="000000"/>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a:ln>
                  <a:noFill/>
                </a:ln>
                <a:solidFill>
                  <a:srgbClr val="646464"/>
                </a:solidFill>
                <a:effectLst/>
                <a:uLnTx/>
                <a:uFillTx/>
                <a:latin typeface="Consolas"/>
                <a:ea typeface="DejaVu Sans"/>
                <a:cs typeface="DejaVu Sans"/>
              </a:rPr>
              <a:t>@Override</a:t>
            </a:r>
            <a:endParaRPr kumimoji="0" lang="zh-CN" altLang="es-ES" sz="1600" b="0" i="0" u="none" strike="noStrike" kern="1200" cap="none" spc="0" normalizeH="0" baseline="0" noProof="0" dirty="0">
              <a:ln>
                <a:noFill/>
              </a:ln>
              <a:solidFill>
                <a:srgbClr val="646464"/>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public</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1" i="0" u="none" strike="noStrike" kern="1200" cap="none" spc="0" normalizeH="0" baseline="0" noProof="0" dirty="0" err="1">
                <a:ln>
                  <a:noFill/>
                </a:ln>
                <a:solidFill>
                  <a:srgbClr val="7F0055"/>
                </a:solidFill>
                <a:effectLst/>
                <a:uLnTx/>
                <a:uFillTx/>
                <a:latin typeface="Consolas"/>
                <a:ea typeface="DejaVu Sans"/>
                <a:cs typeface="DejaVu Sans"/>
              </a:rPr>
              <a:t>void</a:t>
            </a:r>
            <a:r>
              <a:rPr kumimoji="0" lang="zh-CN" altLang="es-ES" sz="1600" b="1"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initialize</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(URL </a:t>
            </a:r>
            <a:r>
              <a:rPr kumimoji="0" lang="es-ES" altLang="zh-CN" sz="1600" b="0" i="0" u="none" strike="noStrike" kern="1200" cap="none" spc="0" normalizeH="0" baseline="0" noProof="0" dirty="0" err="1">
                <a:ln>
                  <a:noFill/>
                </a:ln>
                <a:solidFill>
                  <a:srgbClr val="6A3E3E"/>
                </a:solidFill>
                <a:effectLst/>
                <a:uLnTx/>
                <a:uFillTx/>
                <a:latin typeface="Consolas"/>
                <a:ea typeface="DejaVu Sans"/>
                <a:cs typeface="DejaVu Sans"/>
              </a:rPr>
              <a:t>url</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ResourceBundle</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altLang="zh-CN" sz="1600" b="0" i="0" u="none" strike="noStrike" kern="1200" cap="none" spc="0" normalizeH="0" baseline="0" noProof="0" dirty="0" err="1">
                <a:ln>
                  <a:noFill/>
                </a:ln>
                <a:solidFill>
                  <a:srgbClr val="6A3E3E"/>
                </a:solidFill>
                <a:effectLst/>
                <a:uLnTx/>
                <a:uFillTx/>
                <a:latin typeface="Consolas"/>
                <a:ea typeface="DejaVu Sans"/>
                <a:cs typeface="DejaVu Sans"/>
              </a:rPr>
              <a:t>resourceBundle</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 {</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a:ln>
                  <a:noFill/>
                </a:ln>
                <a:solidFill>
                  <a:srgbClr val="3F7F5F"/>
                </a:solidFill>
                <a:effectLst/>
                <a:uLnTx/>
                <a:uFillTx/>
                <a:latin typeface="Consolas"/>
                <a:ea typeface="DejaVu Sans"/>
                <a:cs typeface="DejaVu Sans"/>
              </a:rPr>
              <a:t>// Evento botones, apertura de ventanas</a:t>
            </a:r>
            <a:r>
              <a:rPr kumimoji="0" lang="zh-CN" altLang="es-ES" sz="1600" b="0" i="0" u="none" strike="noStrike" kern="1200" cap="none" spc="0" normalizeH="0" baseline="0" noProof="0" dirty="0">
                <a:ln>
                  <a:noFill/>
                </a:ln>
                <a:solidFill>
                  <a:srgbClr val="3F7F5F"/>
                </a:solidFill>
                <a:effectLst/>
                <a:uLnTx/>
                <a:uFillTx/>
                <a:latin typeface="Consolas"/>
                <a:cs typeface="DejaVu Sans"/>
              </a:rPr>
              <a:t>		</a:t>
            </a:r>
            <a:endParaRPr kumimoji="0" lang="zh-CN" altLang="es-ES" sz="1600" b="0" i="0" u="none" strike="noStrike" kern="1200" cap="none" spc="0" normalizeH="0" baseline="0" noProof="0" dirty="0">
              <a:ln>
                <a:noFill/>
              </a:ln>
              <a:solidFill>
                <a:srgbClr val="3F7F5F"/>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lang="es-ES" altLang="zh-CN" sz="1600" dirty="0" err="1">
                <a:solidFill>
                  <a:srgbClr val="0000C0"/>
                </a:solidFill>
                <a:latin typeface="Consolas"/>
                <a:ea typeface="DejaVu Sans"/>
                <a:cs typeface="DejaVu Sans"/>
              </a:rPr>
              <a:t>btnIncrementa</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.setOnMouseClicked((</a:t>
            </a:r>
            <a:r>
              <a:rPr kumimoji="0" lang="es-ES" altLang="zh-CN" sz="1600" b="0" i="0" u="none" strike="noStrike" kern="1200" cap="none" spc="0" normalizeH="0" baseline="0" noProof="0" dirty="0" err="1">
                <a:ln>
                  <a:noFill/>
                </a:ln>
                <a:solidFill>
                  <a:srgbClr val="6A3E3E"/>
                </a:solidFill>
                <a:effectLst/>
                <a:uLnTx/>
                <a:uFillTx/>
                <a:latin typeface="Consolas"/>
                <a:ea typeface="DejaVu Sans"/>
                <a:cs typeface="DejaVu Sans"/>
              </a:rPr>
              <a:t>event</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 -&gt; </a:t>
            </a:r>
            <a:r>
              <a:rPr lang="es-ES" altLang="zh-CN" sz="1600" dirty="0">
                <a:solidFill>
                  <a:srgbClr val="000000"/>
                </a:solidFill>
                <a:latin typeface="Consolas"/>
                <a:ea typeface="DejaVu Sans"/>
                <a:cs typeface="DejaVu Sans"/>
              </a:rPr>
              <a:t>i</a:t>
            </a:r>
            <a:r>
              <a:rPr kumimoji="0" lang="es-ES" altLang="zh-CN" sz="1600" b="0" i="0" u="none" strike="noStrike" kern="1200" cap="none" spc="0" normalizeH="0" baseline="0" noProof="0" dirty="0" err="1">
                <a:ln>
                  <a:noFill/>
                </a:ln>
                <a:solidFill>
                  <a:srgbClr val="000000"/>
                </a:solidFill>
                <a:effectLst/>
                <a:uLnTx/>
                <a:uFillTx/>
                <a:latin typeface="Consolas"/>
                <a:ea typeface="DejaVu Sans"/>
                <a:cs typeface="DejaVu Sans"/>
              </a:rPr>
              <a:t>ncrementa</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s-ES" sz="1600" b="0" i="0" u="none" strike="noStrike" kern="1200" cap="none" spc="0" normalizeH="0" baseline="0" noProof="0" dirty="0">
                <a:ln>
                  <a:noFill/>
                </a:ln>
                <a:solidFill>
                  <a:srgbClr val="000000"/>
                </a:solidFill>
                <a:effectLst/>
                <a:uLnTx/>
                <a:uFillTx/>
                <a:latin typeface="Consolas"/>
                <a:cs typeface="DejaVu Sans"/>
              </a:rPr>
              <a:t>	</a:t>
            </a: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a:t>
            </a: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altLang="zh-CN" sz="1600" dirty="0">
              <a:solidFill>
                <a:srgbClr val="000000"/>
              </a:solidFill>
              <a:latin typeface="Consolas"/>
              <a:ea typeface="DejaVu Sans"/>
              <a:cs typeface="DejaVu Sans"/>
            </a:endParaRPr>
          </a:p>
          <a:p>
            <a:pPr algn="l"/>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Ahora</a:t>
            </a:r>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incrementa</a:t>
            </a:r>
            <a:r>
              <a:rPr lang="en-US" sz="1400" dirty="0">
                <a:solidFill>
                  <a:srgbClr val="3F7F5F"/>
                </a:solidFill>
                <a:latin typeface="Consolas" panose="020B0609020204030204" pitchFamily="49" charset="0"/>
              </a:rPr>
              <a:t> es un </a:t>
            </a:r>
            <a:r>
              <a:rPr lang="en-US" sz="1400" dirty="0" err="1">
                <a:solidFill>
                  <a:srgbClr val="3F7F5F"/>
                </a:solidFill>
                <a:latin typeface="Consolas" panose="020B0609020204030204" pitchFamily="49" charset="0"/>
              </a:rPr>
              <a:t>método</a:t>
            </a:r>
            <a:r>
              <a:rPr lang="en-US" sz="1400" dirty="0">
                <a:solidFill>
                  <a:srgbClr val="3F7F5F"/>
                </a:solidFill>
                <a:latin typeface="Consolas" panose="020B0609020204030204" pitchFamily="49" charset="0"/>
              </a:rPr>
              <a:t> “normal” y no </a:t>
            </a:r>
            <a:r>
              <a:rPr lang="en-US" sz="1400" dirty="0" err="1">
                <a:solidFill>
                  <a:srgbClr val="3F7F5F"/>
                </a:solidFill>
                <a:latin typeface="Consolas" panose="020B0609020204030204" pitchFamily="49" charset="0"/>
              </a:rPr>
              <a:t>necesita</a:t>
            </a:r>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ni</a:t>
            </a:r>
            <a:r>
              <a:rPr lang="en-US" sz="1400" dirty="0">
                <a:solidFill>
                  <a:srgbClr val="3F7F5F"/>
                </a:solidFill>
                <a:latin typeface="Consolas" panose="020B0609020204030204" pitchFamily="49" charset="0"/>
              </a:rPr>
              <a:t> @FXML </a:t>
            </a:r>
            <a:r>
              <a:rPr lang="en-US" sz="1400" dirty="0" err="1">
                <a:solidFill>
                  <a:srgbClr val="3F7F5F"/>
                </a:solidFill>
                <a:latin typeface="Consolas" panose="020B0609020204030204" pitchFamily="49" charset="0"/>
              </a:rPr>
              <a:t>ni</a:t>
            </a:r>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ActionEvent</a:t>
            </a:r>
            <a:endParaRPr lang="en-US" sz="1400" dirty="0">
              <a:solidFill>
                <a:srgbClr val="3F7F5F"/>
              </a:solidFill>
              <a:latin typeface="Consolas" panose="020B0609020204030204" pitchFamily="49" charset="0"/>
            </a:endParaRPr>
          </a:p>
          <a:p>
            <a:pPr algn="l"/>
            <a:r>
              <a:rPr lang="es-ES" sz="1600" b="1" dirty="0" err="1">
                <a:solidFill>
                  <a:srgbClr val="7F0055"/>
                </a:solidFill>
                <a:latin typeface="Consolas" panose="020B0609020204030204" pitchFamily="49" charset="0"/>
              </a:rPr>
              <a:t>public</a:t>
            </a:r>
            <a:r>
              <a:rPr lang="es-ES" sz="1600" b="1" dirty="0">
                <a:solidFill>
                  <a:srgbClr val="000000"/>
                </a:solidFill>
                <a:latin typeface="Consolas" panose="020B0609020204030204" pitchFamily="49" charset="0"/>
              </a:rPr>
              <a:t> </a:t>
            </a:r>
            <a:r>
              <a:rPr lang="es-ES" sz="1600" b="1" dirty="0" err="1">
                <a:solidFill>
                  <a:srgbClr val="7F0055"/>
                </a:solidFill>
                <a:latin typeface="Consolas" panose="020B0609020204030204" pitchFamily="49" charset="0"/>
              </a:rPr>
              <a:t>void</a:t>
            </a:r>
            <a:r>
              <a:rPr lang="es-ES" sz="1600" b="1" dirty="0">
                <a:solidFill>
                  <a:srgbClr val="000000"/>
                </a:solidFill>
                <a:latin typeface="Consolas" panose="020B0609020204030204" pitchFamily="49" charset="0"/>
              </a:rPr>
              <a:t> incrementa() {</a:t>
            </a:r>
          </a:p>
          <a:p>
            <a:pPr algn="l"/>
            <a:r>
              <a:rPr lang="es-ES" sz="1600" dirty="0">
                <a:solidFill>
                  <a:srgbClr val="3F7F5F"/>
                </a:solidFill>
                <a:latin typeface="Consolas" panose="020B0609020204030204" pitchFamily="49" charset="0"/>
              </a:rPr>
              <a:t>// </a:t>
            </a:r>
            <a:r>
              <a:rPr lang="es-ES" sz="1600" b="1" dirty="0">
                <a:solidFill>
                  <a:srgbClr val="7F9FBF"/>
                </a:solidFill>
                <a:latin typeface="Consolas" panose="020B0609020204030204" pitchFamily="49" charset="0"/>
              </a:rPr>
              <a:t>TODO</a:t>
            </a:r>
            <a:r>
              <a:rPr lang="es-ES" sz="1600" b="1" dirty="0">
                <a:solidFill>
                  <a:srgbClr val="3F7F5F"/>
                </a:solidFill>
                <a:latin typeface="Consolas" panose="020B0609020204030204" pitchFamily="49" charset="0"/>
              </a:rPr>
              <a:t> </a:t>
            </a:r>
            <a:r>
              <a:rPr lang="es-ES" sz="1600" b="1" u="sng" dirty="0" err="1">
                <a:solidFill>
                  <a:srgbClr val="3F7F5F"/>
                </a:solidFill>
                <a:latin typeface="Consolas" panose="020B0609020204030204" pitchFamily="49" charset="0"/>
              </a:rPr>
              <a:t>Autogenerated</a:t>
            </a:r>
            <a:endParaRPr kumimoji="0" lang="es-ES" altLang="zh-CN" sz="1600" b="0" i="0" u="none" strike="noStrike" kern="1200" cap="none" spc="0" normalizeH="0" baseline="0" noProof="0" dirty="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solidFill>
                  <a:srgbClr val="000000"/>
                </a:solidFill>
                <a:latin typeface="Consolas" panose="020B0609020204030204" pitchFamily="49" charset="0"/>
              </a:rPr>
              <a:t>}</a:t>
            </a:r>
            <a:endParaRPr lang="es-ES" altLang="zh-CN" sz="1600" dirty="0">
              <a:solidFill>
                <a:srgbClr val="000000"/>
              </a:solidFill>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s-ES" sz="1600" b="0" i="0" u="none" strike="noStrike" kern="1200" cap="none" spc="0" normalizeH="0" baseline="0" noProof="0" dirty="0">
              <a:ln>
                <a:noFill/>
              </a:ln>
              <a:solidFill>
                <a:srgbClr val="000000"/>
              </a:solidFill>
              <a:effectLst/>
              <a:uLnTx/>
              <a:uFillTx/>
              <a:latin typeface="Mangal"/>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0108896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0" y="2071678"/>
            <a:ext cx="9144000" cy="1071570"/>
          </a:xfrm>
          <a:prstGeom prst="rect">
            <a:avLst/>
          </a:prstGeom>
        </p:spPr>
        <p:txBody>
          <a:bodyPr wrap="none" lIns="0" tIns="0" rIns="0" bIns="0" anchor="t"/>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800" b="0" i="0" u="none" strike="noStrike" kern="1200" cap="none" spc="500" normalizeH="0" baseline="0" noProof="0">
                <a:ln>
                  <a:noFill/>
                </a:ln>
                <a:solidFill>
                  <a:prstClr val="white"/>
                </a:solidFill>
                <a:effectLst/>
                <a:uLnTx/>
                <a:uFillTx/>
                <a:latin typeface="Calibri"/>
                <a:ea typeface="DejaVu Sans"/>
                <a:cs typeface="DejaVu Sans"/>
              </a:rPr>
              <a:t>Modelo</a:t>
            </a:r>
            <a:endParaRPr kumimoji="0" sz="38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extLst>
      <p:ext uri="{BB962C8B-B14F-4D97-AF65-F5344CB8AC3E}">
        <p14:creationId xmlns:p14="http://schemas.microsoft.com/office/powerpoint/2010/main" val="3159677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Instalar </a:t>
            </a:r>
            <a:r>
              <a:rPr lang="es-ES" sz="3200" err="1">
                <a:solidFill>
                  <a:srgbClr val="BD3231"/>
                </a:solidFill>
              </a:rPr>
              <a:t>JavaFX</a:t>
            </a:r>
            <a:endParaRPr err="1">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pic>
        <p:nvPicPr>
          <p:cNvPr id="2" name="Picture 2">
            <a:extLst>
              <a:ext uri="{FF2B5EF4-FFF2-40B4-BE49-F238E27FC236}">
                <a16:creationId xmlns:a16="http://schemas.microsoft.com/office/drawing/2014/main" id="{B1F287E5-4384-40B1-ADAA-A1A18AE1074F}"/>
              </a:ext>
            </a:extLst>
          </p:cNvPr>
          <p:cNvPicPr>
            <a:picLocks noChangeAspect="1"/>
          </p:cNvPicPr>
          <p:nvPr/>
        </p:nvPicPr>
        <p:blipFill>
          <a:blip r:embed="rId2"/>
          <a:stretch>
            <a:fillRect/>
          </a:stretch>
        </p:blipFill>
        <p:spPr>
          <a:xfrm>
            <a:off x="3317103" y="1500174"/>
            <a:ext cx="4183855" cy="4824000"/>
          </a:xfrm>
          <a:prstGeom prst="rect">
            <a:avLst/>
          </a:prstGeom>
        </p:spPr>
      </p:pic>
      <p:sp>
        <p:nvSpPr>
          <p:cNvPr id="10" name="9 Rectángulo"/>
          <p:cNvSpPr/>
          <p:nvPr/>
        </p:nvSpPr>
        <p:spPr>
          <a:xfrm>
            <a:off x="571472" y="1000108"/>
            <a:ext cx="7858180" cy="861774"/>
          </a:xfrm>
          <a:prstGeom prst="rect">
            <a:avLst/>
          </a:prstGeom>
        </p:spPr>
        <p:txBody>
          <a:bodyPr wrap="square">
            <a:spAutoFit/>
          </a:bodyPr>
          <a:lstStyle/>
          <a:p>
            <a:r>
              <a:rPr lang="es-ES" err="1">
                <a:solidFill>
                  <a:srgbClr val="005A8D"/>
                </a:solidFill>
              </a:rPr>
              <a:t>help</a:t>
            </a:r>
            <a:r>
              <a:rPr lang="es-ES">
                <a:solidFill>
                  <a:srgbClr val="005A8D"/>
                </a:solidFill>
              </a:rPr>
              <a:t> &gt; Eclipse </a:t>
            </a:r>
            <a:r>
              <a:rPr lang="es-ES" err="1">
                <a:solidFill>
                  <a:srgbClr val="005A8D"/>
                </a:solidFill>
              </a:rPr>
              <a:t>Marketplace</a:t>
            </a:r>
            <a:r>
              <a:rPr lang="es-ES">
                <a:solidFill>
                  <a:srgbClr val="005A8D"/>
                </a:solidFill>
              </a:rPr>
              <a:t> &gt; </a:t>
            </a:r>
            <a:r>
              <a:rPr lang="es-ES" err="1">
                <a:solidFill>
                  <a:srgbClr val="005A8D"/>
                </a:solidFill>
              </a:rPr>
              <a:t>find</a:t>
            </a:r>
            <a:r>
              <a:rPr lang="es-ES">
                <a:solidFill>
                  <a:srgbClr val="005A8D"/>
                </a:solidFill>
              </a:rPr>
              <a:t> “</a:t>
            </a:r>
            <a:r>
              <a:rPr lang="es-ES" err="1">
                <a:solidFill>
                  <a:srgbClr val="005A8D"/>
                </a:solidFill>
              </a:rPr>
              <a:t>javafx</a:t>
            </a:r>
            <a:r>
              <a:rPr lang="es-ES">
                <a:solidFill>
                  <a:srgbClr val="005A8D"/>
                </a:solidFill>
              </a:rPr>
              <a:t>”</a:t>
            </a:r>
          </a:p>
          <a:p>
            <a:endParaRPr lang="es-ES">
              <a:solidFill>
                <a:srgbClr val="005A8D"/>
              </a:solidFill>
            </a:endParaRPr>
          </a:p>
          <a:p>
            <a:r>
              <a:rPr lang="es-ES" sz="1400"/>
              <a:t>e(</a:t>
            </a:r>
            <a:r>
              <a:rPr lang="es-ES" sz="1400" err="1"/>
              <a:t>fx</a:t>
            </a:r>
            <a:r>
              <a:rPr lang="es-ES" sz="1400"/>
              <a:t>)</a:t>
            </a:r>
            <a:r>
              <a:rPr lang="es-ES" sz="1400" err="1"/>
              <a:t>clipse</a:t>
            </a:r>
            <a:r>
              <a:rPr lang="es-ES" sz="1400"/>
              <a:t> 3.8.0 &gt; </a:t>
            </a:r>
            <a:r>
              <a:rPr lang="es-ES" sz="1400" err="1"/>
              <a:t>Install</a:t>
            </a:r>
            <a:endParaRPr lang="es-ES" sz="1400"/>
          </a:p>
        </p:txBody>
      </p:sp>
    </p:spTree>
    <p:extLst>
      <p:ext uri="{BB962C8B-B14F-4D97-AF65-F5344CB8AC3E}">
        <p14:creationId xmlns:p14="http://schemas.microsoft.com/office/powerpoint/2010/main" val="19792448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Modelo</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9" name="9 CuadroTexto">
            <a:extLst>
              <a:ext uri="{FF2B5EF4-FFF2-40B4-BE49-F238E27FC236}">
                <a16:creationId xmlns:a16="http://schemas.microsoft.com/office/drawing/2014/main" id="{9A2497ED-5018-4996-AD73-D094B0B21F76}"/>
              </a:ext>
            </a:extLst>
          </p:cNvPr>
          <p:cNvSpPr txBox="1"/>
          <p:nvPr/>
        </p:nvSpPr>
        <p:spPr>
          <a:xfrm>
            <a:off x="500034" y="1142984"/>
            <a:ext cx="8358246"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s-ES" sz="1800" b="0" i="0" u="none" strike="noStrike" kern="1200" cap="none" spc="0" normalizeH="0" baseline="0" noProof="0">
                <a:ln>
                  <a:noFill/>
                </a:ln>
                <a:solidFill>
                  <a:prstClr val="black"/>
                </a:solidFill>
                <a:effectLst/>
                <a:uLnTx/>
                <a:uFillTx/>
                <a:latin typeface="Arial"/>
                <a:ea typeface="DejaVu Sans"/>
                <a:cs typeface="DejaVu Sans"/>
              </a:rPr>
              <a:t> Diagrama de clases</a:t>
            </a:r>
            <a:endParaRPr kumimoji="0" lang="es-ES" sz="1800" b="1" i="0" u="none" strike="noStrike" kern="1200" cap="none" spc="0" normalizeH="0" baseline="0" noProof="0">
              <a:ln>
                <a:noFill/>
              </a:ln>
              <a:solidFill>
                <a:srgbClr val="005A8D"/>
              </a:solidFill>
              <a:effectLst/>
              <a:uLnTx/>
              <a:uFillTx/>
              <a:latin typeface="Arial"/>
              <a:ea typeface="DejaVu Sans"/>
              <a:cs typeface="DejaVu Sans"/>
            </a:endParaRPr>
          </a:p>
        </p:txBody>
      </p:sp>
      <p:pic>
        <p:nvPicPr>
          <p:cNvPr id="3" name="Imagen 2">
            <a:extLst>
              <a:ext uri="{FF2B5EF4-FFF2-40B4-BE49-F238E27FC236}">
                <a16:creationId xmlns:a16="http://schemas.microsoft.com/office/drawing/2014/main" id="{842C02A5-41AC-45EC-942B-AB29E83ED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4292"/>
            <a:ext cx="9144000" cy="4024988"/>
          </a:xfrm>
          <a:prstGeom prst="rect">
            <a:avLst/>
          </a:prstGeom>
        </p:spPr>
      </p:pic>
    </p:spTree>
    <p:extLst>
      <p:ext uri="{BB962C8B-B14F-4D97-AF65-F5344CB8AC3E}">
        <p14:creationId xmlns:p14="http://schemas.microsoft.com/office/powerpoint/2010/main" val="35935382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Modelo</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9" name="9 CuadroTexto">
            <a:extLst>
              <a:ext uri="{FF2B5EF4-FFF2-40B4-BE49-F238E27FC236}">
                <a16:creationId xmlns:a16="http://schemas.microsoft.com/office/drawing/2014/main" id="{9A2497ED-5018-4996-AD73-D094B0B21F76}"/>
              </a:ext>
            </a:extLst>
          </p:cNvPr>
          <p:cNvSpPr txBox="1"/>
          <p:nvPr/>
        </p:nvSpPr>
        <p:spPr>
          <a:xfrm>
            <a:off x="140877" y="1123320"/>
            <a:ext cx="8358246" cy="424731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005A8D"/>
                </a:solidFill>
                <a:effectLst/>
                <a:uLnTx/>
                <a:uFillTx/>
                <a:latin typeface="Arial"/>
                <a:ea typeface="DejaVu Sans"/>
                <a:cs typeface="DejaVu Sans"/>
              </a:rPr>
              <a:t>Podemos crea un modelo de contador escribiendo una clase llamada Contador.java: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1" i="0" u="none" strike="noStrike" kern="1200" cap="none" spc="0" normalizeH="0" baseline="0" noProof="0" dirty="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err="1">
                <a:ln>
                  <a:noFill/>
                </a:ln>
                <a:solidFill>
                  <a:srgbClr val="7F0055"/>
                </a:solidFill>
                <a:effectLst/>
                <a:uLnTx/>
                <a:uFillTx/>
                <a:latin typeface="Consolas" panose="020B0609020204030204" pitchFamily="49" charset="0"/>
                <a:ea typeface="DejaVu Sans"/>
                <a:cs typeface="DejaVu Sans"/>
              </a:rPr>
              <a:t>public</a:t>
            </a:r>
            <a:r>
              <a:rPr kumimoji="0" lang="es-ES" sz="1800" b="1"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 </a:t>
            </a:r>
            <a:r>
              <a:rPr kumimoji="0" lang="es-ES" sz="1800" b="1" i="0" u="none" strike="noStrike" kern="1200" cap="none" spc="0" normalizeH="0" baseline="0" noProof="0" dirty="0" err="1">
                <a:ln>
                  <a:noFill/>
                </a:ln>
                <a:solidFill>
                  <a:srgbClr val="7F0055"/>
                </a:solidFill>
                <a:effectLst/>
                <a:uLnTx/>
                <a:uFillTx/>
                <a:latin typeface="Consolas" panose="020B0609020204030204" pitchFamily="49" charset="0"/>
                <a:ea typeface="DejaVu Sans"/>
                <a:cs typeface="DejaVu Sans"/>
              </a:rPr>
              <a:t>class</a:t>
            </a:r>
            <a:r>
              <a:rPr kumimoji="0" lang="es-ES" sz="1800" b="1"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 Contador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7F0055"/>
                </a:solidFill>
                <a:effectLst/>
                <a:uLnTx/>
                <a:uFillTx/>
                <a:latin typeface="Consolas" panose="020B0609020204030204" pitchFamily="49" charset="0"/>
                <a:ea typeface="DejaVu Sans"/>
                <a:cs typeface="DejaVu Sans"/>
              </a:rPr>
              <a:t>    </a:t>
            </a:r>
            <a:r>
              <a:rPr kumimoji="0" lang="es-ES" sz="1800" b="1" i="0" u="none" strike="noStrike" kern="1200" cap="none" spc="0" normalizeH="0" baseline="0" noProof="0" dirty="0" err="1">
                <a:ln>
                  <a:noFill/>
                </a:ln>
                <a:solidFill>
                  <a:srgbClr val="7F0055"/>
                </a:solidFill>
                <a:effectLst/>
                <a:uLnTx/>
                <a:uFillTx/>
                <a:latin typeface="Consolas" panose="020B0609020204030204" pitchFamily="49" charset="0"/>
                <a:ea typeface="DejaVu Sans"/>
                <a:cs typeface="DejaVu Sans"/>
              </a:rPr>
              <a:t>private</a:t>
            </a:r>
            <a:r>
              <a:rPr kumimoji="0" lang="es-ES" sz="1800" b="1"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 </a:t>
            </a:r>
            <a:r>
              <a:rPr kumimoji="0" lang="es-ES" sz="1800" b="1" i="0" u="none" strike="noStrike" kern="1200" cap="none" spc="0" normalizeH="0" baseline="0" noProof="0" dirty="0" err="1">
                <a:ln>
                  <a:noFill/>
                </a:ln>
                <a:solidFill>
                  <a:srgbClr val="7F0055"/>
                </a:solidFill>
                <a:effectLst/>
                <a:uLnTx/>
                <a:uFillTx/>
                <a:latin typeface="Consolas" panose="020B0609020204030204" pitchFamily="49" charset="0"/>
                <a:ea typeface="DejaVu Sans"/>
                <a:cs typeface="DejaVu Sans"/>
              </a:rPr>
              <a:t>int</a:t>
            </a:r>
            <a:r>
              <a:rPr kumimoji="0" lang="es-ES" sz="1800" b="1"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 </a:t>
            </a:r>
            <a:r>
              <a:rPr kumimoji="0" lang="es-ES" sz="1800" b="1" i="0" u="none" strike="noStrike" kern="1200" cap="none" spc="0" normalizeH="0" baseline="0" noProof="0" dirty="0">
                <a:ln>
                  <a:noFill/>
                </a:ln>
                <a:solidFill>
                  <a:srgbClr val="0000C0"/>
                </a:solidFill>
                <a:effectLst/>
                <a:uLnTx/>
                <a:uFillTx/>
                <a:latin typeface="Consolas" panose="020B0609020204030204" pitchFamily="49" charset="0"/>
                <a:ea typeface="DejaVu Sans"/>
                <a:cs typeface="DejaVu Sans"/>
              </a:rPr>
              <a:t>numero</a:t>
            </a:r>
            <a:r>
              <a:rPr kumimoji="0" lang="es-ES" sz="1800" b="1"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7F0055"/>
                </a:solidFill>
                <a:effectLst/>
                <a:uLnTx/>
                <a:uFillTx/>
                <a:latin typeface="Consolas" panose="020B0609020204030204" pitchFamily="49" charset="0"/>
                <a:ea typeface="DejaVu Sans"/>
                <a:cs typeface="DejaVu Sans"/>
              </a:rPr>
              <a:t>    </a:t>
            </a:r>
            <a:r>
              <a:rPr kumimoji="0" lang="es-ES" sz="1800" b="1" i="0" u="none" strike="noStrike" kern="1200" cap="none" spc="0" normalizeH="0" baseline="0" noProof="0" dirty="0" err="1">
                <a:ln>
                  <a:noFill/>
                </a:ln>
                <a:solidFill>
                  <a:srgbClr val="7F0055"/>
                </a:solidFill>
                <a:effectLst/>
                <a:uLnTx/>
                <a:uFillTx/>
                <a:latin typeface="Consolas" panose="020B0609020204030204" pitchFamily="49" charset="0"/>
                <a:ea typeface="DejaVu Sans"/>
                <a:cs typeface="DejaVu Sans"/>
              </a:rPr>
              <a:t>public</a:t>
            </a:r>
            <a:r>
              <a:rPr kumimoji="0" lang="es-ES" sz="1800" b="1"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 Contador()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7F0055"/>
                </a:solidFill>
                <a:effectLst/>
                <a:uLnTx/>
                <a:uFillTx/>
                <a:latin typeface="Consolas" panose="020B0609020204030204" pitchFamily="49" charset="0"/>
                <a:ea typeface="DejaVu Sans"/>
                <a:cs typeface="DejaVu Sans"/>
              </a:rPr>
              <a:t>        </a:t>
            </a:r>
            <a:r>
              <a:rPr kumimoji="0" lang="es-ES" sz="1800" b="1" i="0" u="none" strike="noStrike" kern="1200" cap="none" spc="0" normalizeH="0" baseline="0" noProof="0" dirty="0" err="1">
                <a:ln>
                  <a:noFill/>
                </a:ln>
                <a:solidFill>
                  <a:srgbClr val="7F0055"/>
                </a:solidFill>
                <a:effectLst/>
                <a:uLnTx/>
                <a:uFillTx/>
                <a:latin typeface="Consolas" panose="020B0609020204030204" pitchFamily="49" charset="0"/>
                <a:ea typeface="DejaVu Sans"/>
                <a:cs typeface="DejaVu Sans"/>
              </a:rPr>
              <a:t>this</a:t>
            </a:r>
            <a:r>
              <a:rPr kumimoji="0" lang="es-ES" sz="1800" b="1" i="0" u="none" strike="noStrike" kern="1200" cap="none" spc="0" normalizeH="0" baseline="0" noProof="0" dirty="0" err="1">
                <a:ln>
                  <a:noFill/>
                </a:ln>
                <a:solidFill>
                  <a:srgbClr val="000000"/>
                </a:solidFill>
                <a:effectLst/>
                <a:uLnTx/>
                <a:uFillTx/>
                <a:latin typeface="Consolas" panose="020B0609020204030204" pitchFamily="49" charset="0"/>
                <a:ea typeface="DejaVu Sans"/>
                <a:cs typeface="DejaVu Sans"/>
              </a:rPr>
              <a:t>.</a:t>
            </a:r>
            <a:r>
              <a:rPr kumimoji="0" lang="es-ES" sz="1800" b="1" i="0" u="none" strike="noStrike" kern="1200" cap="none" spc="0" normalizeH="0" baseline="0" noProof="0" dirty="0" err="1">
                <a:ln>
                  <a:noFill/>
                </a:ln>
                <a:solidFill>
                  <a:srgbClr val="0000C0"/>
                </a:solidFill>
                <a:effectLst/>
                <a:uLnTx/>
                <a:uFillTx/>
                <a:latin typeface="Consolas" panose="020B0609020204030204" pitchFamily="49" charset="0"/>
                <a:ea typeface="DejaVu Sans"/>
                <a:cs typeface="DejaVu Sans"/>
              </a:rPr>
              <a:t>numero</a:t>
            </a:r>
            <a:r>
              <a:rPr kumimoji="0" lang="es-ES" sz="1800" b="1"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1"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3F7F5F"/>
                </a:solidFill>
                <a:effectLst/>
                <a:uLnTx/>
                <a:uFillTx/>
                <a:latin typeface="Consolas" panose="020B0609020204030204" pitchFamily="49" charset="0"/>
                <a:ea typeface="DejaVu Sans"/>
                <a:cs typeface="DejaVu Sans"/>
              </a:rPr>
              <a:t>// … </a:t>
            </a:r>
            <a:r>
              <a:rPr kumimoji="0" lang="es-ES" sz="1800" b="0" i="0" u="sng" strike="noStrike" kern="1200" cap="none" spc="0" normalizeH="0" baseline="0" noProof="0" dirty="0">
                <a:ln>
                  <a:noFill/>
                </a:ln>
                <a:solidFill>
                  <a:srgbClr val="3F7F5F"/>
                </a:solidFill>
                <a:effectLst/>
                <a:uLnTx/>
                <a:uFillTx/>
                <a:latin typeface="Consolas" panose="020B0609020204030204" pitchFamily="49" charset="0"/>
                <a:ea typeface="DejaVu Sans"/>
                <a:cs typeface="DejaVu Sans"/>
              </a:rPr>
              <a:t>Resto de métodos que modelan el comportamiento de un contador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u="sng" dirty="0">
              <a:solidFill>
                <a:srgbClr val="3F7F5F"/>
              </a:solidFill>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sng" strike="noStrike" kern="1200" cap="none" spc="0" normalizeH="0" baseline="0" noProof="0" dirty="0">
              <a:ln>
                <a:noFill/>
              </a:ln>
              <a:solidFill>
                <a:srgbClr val="3F7F5F"/>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rPr>
              <a:t>}</a:t>
            </a:r>
            <a:endParaRPr kumimoji="0" lang="es-ES" sz="1800" b="1" i="0" u="none" strike="noStrike" kern="1200" cap="none" spc="0" normalizeH="0" baseline="0" noProof="0" dirty="0">
              <a:ln>
                <a:noFill/>
              </a:ln>
              <a:solidFill>
                <a:srgbClr val="005A8D"/>
              </a:solidFill>
              <a:effectLst/>
              <a:uLnTx/>
              <a:uFillTx/>
              <a:latin typeface="Arial"/>
              <a:ea typeface="DejaVu Sans"/>
              <a:cs typeface="DejaVu Sans"/>
            </a:endParaRPr>
          </a:p>
        </p:txBody>
      </p:sp>
    </p:spTree>
    <p:extLst>
      <p:ext uri="{BB962C8B-B14F-4D97-AF65-F5344CB8AC3E}">
        <p14:creationId xmlns:p14="http://schemas.microsoft.com/office/powerpoint/2010/main" val="13606632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0" y="2071678"/>
            <a:ext cx="9144000" cy="1071570"/>
          </a:xfrm>
          <a:prstGeom prst="rect">
            <a:avLst/>
          </a:prstGeom>
        </p:spPr>
        <p:txBody>
          <a:bodyPr wrap="none" lIns="0" tIns="0" rIns="0" bIns="0" anchor="t"/>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800" b="0" i="0" u="none" strike="noStrike" kern="1200" cap="none" spc="500" normalizeH="0" baseline="0" noProof="0" dirty="0">
                <a:ln>
                  <a:noFill/>
                </a:ln>
                <a:solidFill>
                  <a:prstClr val="white"/>
                </a:solidFill>
                <a:effectLst/>
                <a:uLnTx/>
                <a:uFillTx/>
                <a:latin typeface="Calibri"/>
                <a:ea typeface="DejaVu Sans"/>
                <a:cs typeface="DejaVu Sans"/>
              </a:rPr>
              <a:t>Organización del proyecto MVC</a:t>
            </a:r>
          </a:p>
          <a:p>
            <a:pPr marL="0" marR="0" lvl="0" indent="0" algn="ctr" defTabSz="914400" rtl="0" eaLnBrk="1" fontAlgn="auto" latinLnBrk="0" hangingPunct="1">
              <a:lnSpc>
                <a:spcPct val="100000"/>
              </a:lnSpc>
              <a:spcBef>
                <a:spcPts val="0"/>
              </a:spcBef>
              <a:spcAft>
                <a:spcPts val="0"/>
              </a:spcAft>
              <a:buClrTx/>
              <a:buSzPct val="25000"/>
              <a:buFontTx/>
              <a:buNone/>
              <a:tabLst/>
              <a:defRPr/>
            </a:pPr>
            <a:endParaRPr kumimoji="0" sz="3800" b="0" i="0" u="none" strike="noStrike" kern="1200" cap="none" spc="500" normalizeH="0" baseline="0" noProof="0" dirty="0">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extLst>
      <p:ext uri="{BB962C8B-B14F-4D97-AF65-F5344CB8AC3E}">
        <p14:creationId xmlns:p14="http://schemas.microsoft.com/office/powerpoint/2010/main" val="15906419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srgbClr val="BD3231"/>
                </a:solidFill>
                <a:latin typeface="Arial"/>
                <a:ea typeface="DejaVu Sans"/>
                <a:cs typeface="DejaVu Sans"/>
              </a:rPr>
              <a:t>Organización del proyecto MVC</a:t>
            </a:r>
            <a:endParaRPr kumimoji="0" sz="1800" b="0" i="0" u="none" strike="noStrike" kern="1200" cap="none" spc="0" normalizeH="0" baseline="0" noProof="0" dirty="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9" name="9 CuadroTexto">
            <a:extLst>
              <a:ext uri="{FF2B5EF4-FFF2-40B4-BE49-F238E27FC236}">
                <a16:creationId xmlns:a16="http://schemas.microsoft.com/office/drawing/2014/main" id="{9A2497ED-5018-4996-AD73-D094B0B21F76}"/>
              </a:ext>
            </a:extLst>
          </p:cNvPr>
          <p:cNvSpPr txBox="1"/>
          <p:nvPr/>
        </p:nvSpPr>
        <p:spPr>
          <a:xfrm>
            <a:off x="140877" y="1123320"/>
            <a:ext cx="4332800" cy="5262979"/>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i="0" u="none" strike="noStrike" kern="1200" cap="none" spc="0" normalizeH="0" baseline="0" noProof="0" dirty="0">
                <a:ln>
                  <a:noFill/>
                </a:ln>
                <a:effectLst/>
                <a:uLnTx/>
                <a:uFillTx/>
                <a:latin typeface="Arial"/>
                <a:ea typeface="DejaVu Sans"/>
                <a:cs typeface="DejaVu Sans"/>
              </a:rPr>
              <a:t>El proyecto lo podemos organizar en paquetes siguiendo el concepto del patrón MVC: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dirty="0">
              <a:latin typeface="Arial"/>
              <a:ea typeface="DejaVu Sans"/>
              <a:cs typeface="DejaVu San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1" i="0" u="none" strike="noStrike" kern="1200" cap="none" spc="0" normalizeH="0" baseline="0" noProof="0" dirty="0">
                <a:ln>
                  <a:noFill/>
                </a:ln>
                <a:effectLst/>
                <a:uLnTx/>
                <a:uFillTx/>
                <a:latin typeface="Arial"/>
                <a:ea typeface="DejaVu Sans"/>
                <a:cs typeface="DejaVu Sans"/>
              </a:rPr>
              <a:t>Paquete </a:t>
            </a:r>
            <a:r>
              <a:rPr kumimoji="0" lang="es-ES" sz="1400" b="1" i="0" u="none" strike="noStrike" kern="1200" cap="none" spc="0" normalizeH="0" baseline="0" noProof="0" dirty="0" err="1">
                <a:ln>
                  <a:noFill/>
                </a:ln>
                <a:effectLst/>
                <a:uLnTx/>
                <a:uFillTx/>
                <a:latin typeface="Arial"/>
                <a:ea typeface="DejaVu Sans"/>
                <a:cs typeface="DejaVu Sans"/>
              </a:rPr>
              <a:t>application</a:t>
            </a:r>
            <a:r>
              <a:rPr kumimoji="0" lang="es-ES" sz="1400" b="1" i="0" u="none" strike="noStrike" kern="1200" cap="none" spc="0" normalizeH="0" baseline="0" noProof="0" dirty="0">
                <a:ln>
                  <a:noFill/>
                </a:ln>
                <a:effectLst/>
                <a:uLnTx/>
                <a:uFillTx/>
                <a:latin typeface="Arial"/>
                <a:ea typeface="DejaVu Sans"/>
                <a:cs typeface="DejaVu Sans"/>
              </a:rPr>
              <a:t>: </a:t>
            </a:r>
            <a:r>
              <a:rPr kumimoji="0" lang="es-ES" sz="1400" i="0" u="none" strike="noStrike" kern="1200" cap="none" spc="0" normalizeH="0" baseline="0" noProof="0" dirty="0">
                <a:ln>
                  <a:noFill/>
                </a:ln>
                <a:effectLst/>
                <a:uLnTx/>
                <a:uFillTx/>
                <a:latin typeface="Arial"/>
                <a:ea typeface="DejaVu Sans"/>
                <a:cs typeface="DejaVu Sans"/>
              </a:rPr>
              <a:t>donde se encuentra el </a:t>
            </a:r>
            <a:r>
              <a:rPr kumimoji="0" lang="es-ES" sz="1400" i="1" u="none" strike="noStrike" kern="1200" cap="none" spc="0" normalizeH="0" baseline="0" noProof="0" dirty="0">
                <a:ln>
                  <a:noFill/>
                </a:ln>
                <a:effectLst/>
                <a:uLnTx/>
                <a:uFillTx/>
                <a:latin typeface="Arial"/>
                <a:ea typeface="DejaVu Sans"/>
                <a:cs typeface="DejaVu Sans"/>
              </a:rPr>
              <a:t>Main.java</a:t>
            </a:r>
            <a:r>
              <a:rPr kumimoji="0" lang="es-ES" sz="1400" i="0" u="none" strike="noStrike" kern="1200" cap="none" spc="0" normalizeH="0" baseline="0" noProof="0" dirty="0">
                <a:ln>
                  <a:noFill/>
                </a:ln>
                <a:effectLst/>
                <a:uLnTx/>
                <a:uFillTx/>
                <a:latin typeface="Arial"/>
                <a:ea typeface="DejaVu Sans"/>
                <a:cs typeface="DejaVu Sans"/>
              </a:rPr>
              <a:t>, que es la clase de entrada a nuestra aplicación.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1" i="0" u="none" strike="noStrike" kern="1200" cap="none" spc="0" normalizeH="0" baseline="0" noProof="0" dirty="0">
                <a:ln>
                  <a:noFill/>
                </a:ln>
                <a:effectLst/>
                <a:uLnTx/>
                <a:uFillTx/>
                <a:latin typeface="Arial"/>
                <a:ea typeface="DejaVu Sans"/>
                <a:cs typeface="DejaVu Sans"/>
              </a:rPr>
              <a:t>Paquete controlador: </a:t>
            </a:r>
            <a:r>
              <a:rPr kumimoji="0" lang="es-ES" sz="1400" i="0" u="none" strike="noStrike" kern="1200" cap="none" spc="0" normalizeH="0" baseline="0" noProof="0" dirty="0">
                <a:ln>
                  <a:noFill/>
                </a:ln>
                <a:effectLst/>
                <a:uLnTx/>
                <a:uFillTx/>
                <a:latin typeface="Arial"/>
                <a:ea typeface="DejaVu Sans"/>
                <a:cs typeface="DejaVu Sans"/>
              </a:rPr>
              <a:t>contiene el controlador XXXController.java correspondiente a la vista XXX.</a:t>
            </a:r>
            <a:endParaRPr lang="es-ES" sz="1400" dirty="0">
              <a:latin typeface="Arial"/>
              <a:ea typeface="DejaVu Sans"/>
              <a:cs typeface="DejaVu San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ES" sz="1400" i="0" u="none" strike="noStrike" kern="1200" cap="none" spc="0" normalizeH="0" baseline="0" noProof="0" dirty="0">
              <a:ln>
                <a:noFill/>
              </a:ln>
              <a:effectLst/>
              <a:uLnTx/>
              <a:uFillTx/>
              <a:latin typeface="Arial"/>
              <a:ea typeface="DejaVu Sans"/>
              <a:cs typeface="DejaVu San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1" i="0" u="none" strike="noStrike" kern="1200" cap="none" spc="0" normalizeH="0" baseline="0" noProof="0" dirty="0">
                <a:ln>
                  <a:noFill/>
                </a:ln>
                <a:effectLst/>
                <a:uLnTx/>
                <a:uFillTx/>
                <a:latin typeface="Arial"/>
                <a:ea typeface="DejaVu Sans"/>
                <a:cs typeface="DejaVu Sans"/>
              </a:rPr>
              <a:t>Paquete modelo: </a:t>
            </a:r>
            <a:r>
              <a:rPr kumimoji="0" lang="es-ES" sz="1400" i="0" u="none" strike="noStrike" kern="1200" cap="none" spc="0" normalizeH="0" baseline="0" noProof="0" dirty="0">
                <a:ln>
                  <a:noFill/>
                </a:ln>
                <a:effectLst/>
                <a:uLnTx/>
                <a:uFillTx/>
                <a:latin typeface="Arial"/>
                <a:ea typeface="DejaVu Sans"/>
                <a:cs typeface="DejaVu Sans"/>
              </a:rPr>
              <a:t>contiene el fichero XXX.java que corresponderá al modelo de datos.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latin typeface="Arial"/>
              <a:ea typeface="DejaVu Sans"/>
              <a:cs typeface="DejaVu San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400" b="1" i="0" u="none" strike="noStrike" kern="1200" cap="none" spc="0" normalizeH="0" baseline="0" noProof="0" dirty="0">
                <a:ln>
                  <a:noFill/>
                </a:ln>
                <a:effectLst/>
                <a:uLnTx/>
                <a:uFillTx/>
                <a:latin typeface="Arial"/>
                <a:ea typeface="DejaVu Sans"/>
                <a:cs typeface="DejaVu Sans"/>
              </a:rPr>
              <a:t>Paquete vista</a:t>
            </a:r>
            <a:r>
              <a:rPr kumimoji="0" lang="es-ES" sz="1400" i="0" u="none" strike="noStrike" kern="1200" cap="none" spc="0" normalizeH="0" baseline="0" noProof="0" dirty="0">
                <a:ln>
                  <a:noFill/>
                </a:ln>
                <a:effectLst/>
                <a:uLnTx/>
                <a:uFillTx/>
                <a:latin typeface="Arial"/>
                <a:ea typeface="DejaVu Sans"/>
                <a:cs typeface="DejaVu Sans"/>
              </a:rPr>
              <a:t>: contiene el </a:t>
            </a:r>
            <a:r>
              <a:rPr kumimoji="0" lang="es-ES" sz="1400" i="0" u="none" strike="noStrike" kern="1200" cap="none" spc="0" normalizeH="0" baseline="0" noProof="0" dirty="0" err="1">
                <a:ln>
                  <a:noFill/>
                </a:ln>
                <a:effectLst/>
                <a:uLnTx/>
                <a:uFillTx/>
                <a:latin typeface="Arial"/>
                <a:ea typeface="DejaVu Sans"/>
                <a:cs typeface="DejaVu Sans"/>
              </a:rPr>
              <a:t>XXX.fxml</a:t>
            </a:r>
            <a:r>
              <a:rPr kumimoji="0" lang="es-ES" sz="1400" i="0" u="none" strike="noStrike" kern="1200" cap="none" spc="0" normalizeH="0" baseline="0" noProof="0" dirty="0">
                <a:ln>
                  <a:noFill/>
                </a:ln>
                <a:effectLst/>
                <a:uLnTx/>
                <a:uFillTx/>
                <a:latin typeface="Arial"/>
                <a:ea typeface="DejaVu Sans"/>
                <a:cs typeface="DejaVu Sans"/>
              </a:rPr>
              <a:t> de la vista. </a:t>
            </a:r>
            <a:r>
              <a:rPr lang="es-ES" sz="1400" dirty="0">
                <a:latin typeface="Arial"/>
                <a:ea typeface="DejaVu Sans"/>
                <a:cs typeface="DejaVu Sans"/>
              </a:rPr>
              <a:t>Atención, los recursos asociados a la vista se pueden situar en paquetes vista.css, </a:t>
            </a:r>
            <a:r>
              <a:rPr lang="es-ES" sz="1400" dirty="0" err="1">
                <a:latin typeface="Arial"/>
                <a:ea typeface="DejaVu Sans"/>
                <a:cs typeface="DejaVu Sans"/>
              </a:rPr>
              <a:t>vista.imágenes</a:t>
            </a:r>
            <a:r>
              <a:rPr lang="es-ES" sz="1400" dirty="0">
                <a:latin typeface="Arial"/>
                <a:ea typeface="DejaVu Sans"/>
                <a:cs typeface="DejaVu Sans"/>
              </a:rPr>
              <a:t>, etc.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ES" sz="1400" i="0" u="none" strike="noStrike" kern="1200" cap="none" spc="0" normalizeH="0" baseline="0" noProof="0" dirty="0">
              <a:ln>
                <a:noFill/>
              </a:ln>
              <a:effectLst/>
              <a:uLnTx/>
              <a:uFillTx/>
              <a:latin typeface="Arial"/>
              <a:ea typeface="DejaVu Sans"/>
              <a:cs typeface="DejaVu San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400" dirty="0">
              <a:latin typeface="Arial"/>
              <a:ea typeface="DejaVu Sans"/>
              <a:cs typeface="DejaVu Sans"/>
            </a:endParaRPr>
          </a:p>
          <a:p>
            <a:pPr marR="0" lvl="0" algn="l" defTabSz="914400" rtl="0" eaLnBrk="1" fontAlgn="auto" latinLnBrk="0" hangingPunct="1">
              <a:lnSpc>
                <a:spcPct val="100000"/>
              </a:lnSpc>
              <a:spcBef>
                <a:spcPts val="0"/>
              </a:spcBef>
              <a:spcAft>
                <a:spcPts val="0"/>
              </a:spcAft>
              <a:buClrTx/>
              <a:buSzTx/>
              <a:tabLst/>
              <a:defRPr/>
            </a:pPr>
            <a:r>
              <a:rPr kumimoji="0" lang="es-ES" sz="1400" i="0" u="none" strike="noStrike" kern="1200" cap="none" spc="0" normalizeH="0" baseline="0" noProof="0" dirty="0">
                <a:ln>
                  <a:noFill/>
                </a:ln>
                <a:effectLst/>
                <a:uLnTx/>
                <a:uFillTx/>
                <a:latin typeface="Arial"/>
                <a:ea typeface="DejaVu Sans"/>
                <a:cs typeface="DejaVu Sans"/>
              </a:rPr>
              <a:t>Para la mayoría de aplicaciones a pequeña escala normalmente tendremos una vista y un controlador asociado. </a:t>
            </a:r>
            <a:r>
              <a:rPr lang="es-ES" sz="1400" dirty="0">
                <a:latin typeface="Arial"/>
                <a:ea typeface="DejaVu Sans"/>
                <a:cs typeface="DejaVu Sans"/>
              </a:rPr>
              <a:t>Sin embargo, en </a:t>
            </a:r>
            <a:r>
              <a:rPr lang="es-ES" sz="1400" dirty="0" err="1">
                <a:latin typeface="Arial"/>
                <a:ea typeface="DejaVu Sans"/>
                <a:cs typeface="DejaVu Sans"/>
              </a:rPr>
              <a:t>GUIs</a:t>
            </a:r>
            <a:r>
              <a:rPr lang="es-ES" sz="1400" dirty="0">
                <a:latin typeface="Arial"/>
                <a:ea typeface="DejaVu Sans"/>
                <a:cs typeface="DejaVu Sans"/>
              </a:rPr>
              <a:t> más complejas podríamos tener distintas vistas con controladores correspondientes.</a:t>
            </a:r>
            <a:endParaRPr kumimoji="0" lang="es-ES" sz="1400" i="0" u="none" strike="noStrike" kern="1200" cap="none" spc="0" normalizeH="0" baseline="0" noProof="0" dirty="0">
              <a:ln>
                <a:noFill/>
              </a:ln>
              <a:effectLst/>
              <a:uLnTx/>
              <a:uFillTx/>
              <a:latin typeface="Arial"/>
              <a:ea typeface="DejaVu Sans"/>
              <a:cs typeface="DejaVu Sans"/>
            </a:endParaRPr>
          </a:p>
        </p:txBody>
      </p:sp>
      <p:pic>
        <p:nvPicPr>
          <p:cNvPr id="3" name="Imagen 2">
            <a:extLst>
              <a:ext uri="{FF2B5EF4-FFF2-40B4-BE49-F238E27FC236}">
                <a16:creationId xmlns:a16="http://schemas.microsoft.com/office/drawing/2014/main" id="{F911EE8B-2532-E0D3-9E38-DD9FF76133DA}"/>
              </a:ext>
            </a:extLst>
          </p:cNvPr>
          <p:cNvPicPr>
            <a:picLocks noChangeAspect="1"/>
          </p:cNvPicPr>
          <p:nvPr/>
        </p:nvPicPr>
        <p:blipFill>
          <a:blip r:embed="rId2"/>
          <a:stretch>
            <a:fillRect/>
          </a:stretch>
        </p:blipFill>
        <p:spPr>
          <a:xfrm>
            <a:off x="4779687" y="968455"/>
            <a:ext cx="4004313" cy="4921089"/>
          </a:xfrm>
          <a:prstGeom prst="rect">
            <a:avLst/>
          </a:prstGeom>
        </p:spPr>
      </p:pic>
    </p:spTree>
    <p:extLst>
      <p:ext uri="{BB962C8B-B14F-4D97-AF65-F5344CB8AC3E}">
        <p14:creationId xmlns:p14="http://schemas.microsoft.com/office/powerpoint/2010/main" val="15603388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srgbClr val="BD3231"/>
                </a:solidFill>
                <a:latin typeface="Arial"/>
                <a:ea typeface="DejaVu Sans"/>
                <a:cs typeface="DejaVu Sans"/>
              </a:rPr>
              <a:t>Organización del proyecto MVC</a:t>
            </a:r>
            <a:endParaRPr kumimoji="0" sz="1800" b="0" i="0" u="none" strike="noStrike" kern="1200" cap="none" spc="0" normalizeH="0" baseline="0" noProof="0" dirty="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9" name="9 CuadroTexto">
            <a:extLst>
              <a:ext uri="{FF2B5EF4-FFF2-40B4-BE49-F238E27FC236}">
                <a16:creationId xmlns:a16="http://schemas.microsoft.com/office/drawing/2014/main" id="{9A2497ED-5018-4996-AD73-D094B0B21F76}"/>
              </a:ext>
            </a:extLst>
          </p:cNvPr>
          <p:cNvSpPr txBox="1"/>
          <p:nvPr/>
        </p:nvSpPr>
        <p:spPr>
          <a:xfrm>
            <a:off x="140876" y="1123320"/>
            <a:ext cx="8856000" cy="4455066"/>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a:ea typeface="DejaVu Sans"/>
                <a:cs typeface="DejaVu Sans"/>
              </a:rPr>
              <a:t>Para que no de problemas la compilación de nuestra aplicación al crear la estructura de paquetes, debemos modificar la instrucción de carga del </a:t>
            </a:r>
            <a:r>
              <a:rPr lang="es-ES" sz="1400" dirty="0" err="1">
                <a:latin typeface="Arial"/>
                <a:ea typeface="DejaVu Sans"/>
                <a:cs typeface="DejaVu Sans"/>
              </a:rPr>
              <a:t>FXMLLoader</a:t>
            </a:r>
            <a:r>
              <a:rPr lang="es-ES" sz="1400" dirty="0">
                <a:latin typeface="Arial"/>
                <a:ea typeface="DejaVu Sans"/>
                <a:cs typeface="DejaVu Sans"/>
              </a:rPr>
              <a:t> en el Main.java: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dirty="0">
              <a:latin typeface="Arial"/>
              <a:ea typeface="DejaVu Sans"/>
              <a:cs typeface="DejaVu San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dirty="0">
                <a:latin typeface="Arial"/>
                <a:ea typeface="DejaVu Sans"/>
                <a:cs typeface="DejaVu Sans"/>
              </a:rPr>
              <a:t>Para el </a:t>
            </a:r>
            <a:r>
              <a:rPr lang="es-ES" sz="1400" dirty="0" err="1">
                <a:latin typeface="Arial"/>
                <a:ea typeface="DejaVu Sans"/>
                <a:cs typeface="DejaVu Sans"/>
              </a:rPr>
              <a:t>Layout</a:t>
            </a:r>
            <a:r>
              <a:rPr lang="es-ES" sz="1400" dirty="0">
                <a:latin typeface="Arial"/>
                <a:ea typeface="DejaVu Sans"/>
                <a:cs typeface="DejaVu Sans"/>
              </a:rPr>
              <a:t> (</a:t>
            </a:r>
            <a:r>
              <a:rPr lang="es-ES" sz="1400" dirty="0" err="1">
                <a:latin typeface="Arial"/>
                <a:ea typeface="DejaVu Sans"/>
                <a:cs typeface="DejaVu Sans"/>
              </a:rPr>
              <a:t>AnchorPane</a:t>
            </a:r>
            <a:r>
              <a:rPr lang="es-ES" sz="1400" dirty="0">
                <a:latin typeface="Arial"/>
                <a:ea typeface="DejaVu Sans"/>
                <a:cs typeface="DejaVu Sans"/>
              </a:rPr>
              <a:t>, </a:t>
            </a:r>
            <a:r>
              <a:rPr lang="es-ES" sz="1400" dirty="0" err="1">
                <a:latin typeface="Arial"/>
                <a:ea typeface="DejaVu Sans"/>
                <a:cs typeface="DejaVu Sans"/>
              </a:rPr>
              <a:t>Parent</a:t>
            </a:r>
            <a:r>
              <a:rPr lang="es-ES" sz="1400" dirty="0">
                <a:latin typeface="Arial"/>
                <a:ea typeface="DejaVu Sans"/>
                <a:cs typeface="DejaVu Sans"/>
              </a:rPr>
              <a:t>, </a:t>
            </a:r>
            <a:r>
              <a:rPr lang="es-ES" sz="1400" dirty="0" err="1">
                <a:latin typeface="Arial"/>
                <a:ea typeface="DejaVu Sans"/>
                <a:cs typeface="DejaVu Sans"/>
              </a:rPr>
              <a:t>etc</a:t>
            </a:r>
            <a:r>
              <a:rPr lang="es-ES" sz="1400" dirty="0">
                <a:latin typeface="Arial"/>
                <a:ea typeface="DejaVu Sans"/>
                <a:cs typeface="DejaVu Sans"/>
              </a:rPr>
              <a:t>) añadir el método </a:t>
            </a:r>
            <a:r>
              <a:rPr lang="es-ES" sz="1400" dirty="0" err="1">
                <a:latin typeface="Arial"/>
                <a:ea typeface="DejaVu Sans"/>
                <a:cs typeface="DejaVu Sans"/>
              </a:rPr>
              <a:t>getClassLoader</a:t>
            </a:r>
            <a:r>
              <a:rPr lang="es-ES" sz="1400" dirty="0">
                <a:latin typeface="Arial"/>
                <a:ea typeface="DejaVu Sans"/>
                <a:cs typeface="DejaVu Sans"/>
              </a:rPr>
              <a:t>() a la siguiente instrucción: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dirty="0">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050" dirty="0">
              <a:latin typeface="Arial"/>
              <a:ea typeface="DejaVu Sans"/>
              <a:cs typeface="DejaVu Sans"/>
            </a:endParaRPr>
          </a:p>
          <a:p>
            <a:pPr algn="l"/>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AnchorPane</a:t>
            </a:r>
            <a:r>
              <a:rPr lang="en-US" sz="1050" dirty="0">
                <a:solidFill>
                  <a:srgbClr val="000000"/>
                </a:solidFill>
                <a:latin typeface="Consolas" panose="020B0609020204030204" pitchFamily="49" charset="0"/>
              </a:rPr>
              <a:t> </a:t>
            </a:r>
            <a:r>
              <a:rPr lang="en-US" sz="1050" dirty="0">
                <a:solidFill>
                  <a:srgbClr val="6A3E3E"/>
                </a:solidFill>
                <a:latin typeface="Consolas" panose="020B0609020204030204" pitchFamily="49" charset="0"/>
              </a:rPr>
              <a:t>root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AnchorPane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FXMLLoader.</a:t>
            </a:r>
            <a:r>
              <a:rPr lang="en-US" sz="1050" i="1" dirty="0" err="1">
                <a:solidFill>
                  <a:srgbClr val="000000"/>
                </a:solidFill>
                <a:latin typeface="Consolas" panose="020B0609020204030204" pitchFamily="49" charset="0"/>
              </a:rPr>
              <a:t>load</a:t>
            </a:r>
            <a:r>
              <a:rPr lang="en-US" sz="1050" i="1" dirty="0">
                <a:solidFill>
                  <a:srgbClr val="000000"/>
                </a:solidFill>
                <a:latin typeface="Consolas" panose="020B0609020204030204" pitchFamily="49" charset="0"/>
              </a:rPr>
              <a:t>(</a:t>
            </a:r>
            <a:r>
              <a:rPr lang="en-US" sz="1050" i="1" dirty="0" err="1">
                <a:solidFill>
                  <a:srgbClr val="000000"/>
                </a:solidFill>
                <a:latin typeface="Consolas" panose="020B0609020204030204" pitchFamily="49" charset="0"/>
              </a:rPr>
              <a:t>getClass</a:t>
            </a:r>
            <a:r>
              <a:rPr lang="en-US" sz="1050" i="1" dirty="0">
                <a:solidFill>
                  <a:srgbClr val="000000"/>
                </a:solidFill>
                <a:latin typeface="Consolas" panose="020B0609020204030204" pitchFamily="49" charset="0"/>
              </a:rPr>
              <a:t>().</a:t>
            </a:r>
            <a:r>
              <a:rPr lang="en-US" sz="1050" i="1" dirty="0" err="1">
                <a:solidFill>
                  <a:srgbClr val="000000"/>
                </a:solidFill>
                <a:latin typeface="Consolas" panose="020B0609020204030204" pitchFamily="49" charset="0"/>
              </a:rPr>
              <a:t>getResource</a:t>
            </a:r>
            <a:r>
              <a:rPr lang="en-US" sz="1050" i="1" dirty="0">
                <a:solidFill>
                  <a:srgbClr val="000000"/>
                </a:solidFill>
                <a:latin typeface="Consolas" panose="020B0609020204030204" pitchFamily="49" charset="0"/>
              </a:rPr>
              <a:t>(</a:t>
            </a:r>
            <a:r>
              <a:rPr lang="en-US" sz="1050" i="1" dirty="0">
                <a:solidFill>
                  <a:srgbClr val="2A00FF"/>
                </a:solidFill>
                <a:latin typeface="Consolas" panose="020B0609020204030204" pitchFamily="49" charset="0"/>
              </a:rPr>
              <a:t>"vista/</a:t>
            </a:r>
            <a:r>
              <a:rPr lang="en-US" sz="1050" i="1" dirty="0" err="1">
                <a:solidFill>
                  <a:srgbClr val="2A00FF"/>
                </a:solidFill>
                <a:latin typeface="Consolas" panose="020B0609020204030204" pitchFamily="49" charset="0"/>
              </a:rPr>
              <a:t>Contador.fxml</a:t>
            </a:r>
            <a:r>
              <a:rPr lang="en-US" sz="1050" i="1" dirty="0">
                <a:solidFill>
                  <a:srgbClr val="2A00FF"/>
                </a:solidFill>
                <a:latin typeface="Consolas" panose="020B0609020204030204" pitchFamily="49" charset="0"/>
              </a:rPr>
              <a:t>"</a:t>
            </a:r>
            <a:r>
              <a:rPr lang="en-US" sz="1050" i="1" dirty="0">
                <a:solidFill>
                  <a:srgbClr val="000000"/>
                </a:solidFill>
                <a:latin typeface="Consolas" panose="020B0609020204030204" pitchFamily="49" charset="0"/>
              </a:rPr>
              <a:t>));</a:t>
            </a:r>
          </a:p>
          <a:p>
            <a:pPr algn="l"/>
            <a:endParaRPr lang="en-US" sz="1050" i="1" dirty="0">
              <a:solidFill>
                <a:srgbClr val="000000"/>
              </a:solidFill>
              <a:latin typeface="Consolas" panose="020B0609020204030204" pitchFamily="49" charset="0"/>
            </a:endParaRPr>
          </a:p>
          <a:p>
            <a:pPr>
              <a:defRPr/>
            </a:pPr>
            <a:endParaRPr lang="en-US" sz="1400" dirty="0">
              <a:latin typeface="Arial"/>
              <a:ea typeface="DejaVu Sans"/>
              <a:cs typeface="DejaVu Sans"/>
            </a:endParaRPr>
          </a:p>
          <a:p>
            <a:pPr>
              <a:defRPr/>
            </a:pPr>
            <a:r>
              <a:rPr lang="en-US" sz="1400" dirty="0">
                <a:latin typeface="Arial"/>
                <a:ea typeface="DejaVu Sans"/>
                <a:cs typeface="DejaVu Sans"/>
              </a:rPr>
              <a:t>	Y </a:t>
            </a:r>
            <a:r>
              <a:rPr lang="en-US" sz="1400" dirty="0" err="1">
                <a:latin typeface="Arial"/>
                <a:ea typeface="DejaVu Sans"/>
                <a:cs typeface="DejaVu Sans"/>
              </a:rPr>
              <a:t>quedaría</a:t>
            </a:r>
            <a:r>
              <a:rPr lang="en-US" sz="1400" dirty="0">
                <a:latin typeface="Arial"/>
                <a:ea typeface="DejaVu Sans"/>
                <a:cs typeface="DejaVu Sans"/>
              </a:rPr>
              <a:t> </a:t>
            </a:r>
            <a:r>
              <a:rPr lang="en-US" sz="1400" dirty="0" err="1">
                <a:latin typeface="Arial"/>
                <a:ea typeface="DejaVu Sans"/>
                <a:cs typeface="DejaVu Sans"/>
              </a:rPr>
              <a:t>así</a:t>
            </a:r>
            <a:r>
              <a:rPr lang="en-US" sz="1400" dirty="0">
                <a:latin typeface="Arial"/>
                <a:ea typeface="DejaVu Sans"/>
                <a:cs typeface="DejaVu Sans"/>
              </a:rPr>
              <a:t>:</a:t>
            </a:r>
          </a:p>
          <a:p>
            <a:pPr algn="l"/>
            <a:endParaRPr lang="es-ES" sz="1050" dirty="0">
              <a:latin typeface="Consolas" panose="020B0609020204030204" pitchFamily="49" charset="0"/>
            </a:endParaRPr>
          </a:p>
          <a:p>
            <a:pPr algn="l"/>
            <a:endParaRPr lang="es-ES" sz="1050" dirty="0">
              <a:solidFill>
                <a:srgbClr val="000000"/>
              </a:solidFill>
              <a:latin typeface="Consolas" panose="020B0609020204030204" pitchFamily="49" charset="0"/>
            </a:endParaRPr>
          </a:p>
          <a:p>
            <a:pPr algn="l"/>
            <a:r>
              <a:rPr lang="es-ES" sz="1050" dirty="0" err="1">
                <a:solidFill>
                  <a:srgbClr val="000000"/>
                </a:solidFill>
                <a:latin typeface="Consolas" panose="020B0609020204030204" pitchFamily="49" charset="0"/>
              </a:rPr>
              <a:t>AnchorPane</a:t>
            </a:r>
            <a:r>
              <a:rPr lang="es-ES" sz="1050" dirty="0">
                <a:solidFill>
                  <a:srgbClr val="000000"/>
                </a:solidFill>
                <a:latin typeface="Consolas" panose="020B0609020204030204" pitchFamily="49" charset="0"/>
              </a:rPr>
              <a:t> </a:t>
            </a:r>
            <a:r>
              <a:rPr lang="es-ES" sz="1050" u="sng" dirty="0" err="1">
                <a:solidFill>
                  <a:srgbClr val="6A3E3E"/>
                </a:solidFill>
                <a:latin typeface="Consolas" panose="020B0609020204030204" pitchFamily="49" charset="0"/>
              </a:rPr>
              <a:t>root</a:t>
            </a:r>
            <a:r>
              <a:rPr lang="es-ES" sz="1050" u="sng" dirty="0">
                <a:solidFill>
                  <a:srgbClr val="000000"/>
                </a:solidFill>
                <a:latin typeface="Consolas" panose="020B0609020204030204" pitchFamily="49" charset="0"/>
              </a:rPr>
              <a:t> = (</a:t>
            </a:r>
            <a:r>
              <a:rPr lang="es-ES" sz="1050" u="sng" dirty="0" err="1">
                <a:solidFill>
                  <a:srgbClr val="000000"/>
                </a:solidFill>
                <a:latin typeface="Consolas" panose="020B0609020204030204" pitchFamily="49" charset="0"/>
              </a:rPr>
              <a:t>AnchorPane</a:t>
            </a:r>
            <a:r>
              <a:rPr lang="es-ES" sz="1050" u="sng" dirty="0">
                <a:solidFill>
                  <a:srgbClr val="000000"/>
                </a:solidFill>
                <a:latin typeface="Consolas" panose="020B0609020204030204" pitchFamily="49" charset="0"/>
              </a:rPr>
              <a:t>)</a:t>
            </a:r>
            <a:r>
              <a:rPr lang="es-ES" sz="1050" u="sng" dirty="0" err="1">
                <a:solidFill>
                  <a:srgbClr val="000000"/>
                </a:solidFill>
                <a:latin typeface="Consolas" panose="020B0609020204030204" pitchFamily="49" charset="0"/>
              </a:rPr>
              <a:t>FXMLLoader.</a:t>
            </a:r>
            <a:r>
              <a:rPr lang="es-ES" sz="1050" i="1" u="sng" dirty="0" err="1">
                <a:solidFill>
                  <a:srgbClr val="000000"/>
                </a:solidFill>
                <a:latin typeface="Consolas" panose="020B0609020204030204" pitchFamily="49" charset="0"/>
              </a:rPr>
              <a:t>load</a:t>
            </a:r>
            <a:r>
              <a:rPr lang="es-ES" sz="1050" i="1" u="sng" dirty="0">
                <a:solidFill>
                  <a:srgbClr val="000000"/>
                </a:solidFill>
                <a:latin typeface="Consolas" panose="020B0609020204030204" pitchFamily="49" charset="0"/>
              </a:rPr>
              <a:t>(</a:t>
            </a:r>
            <a:r>
              <a:rPr lang="es-ES" sz="1050" i="1" u="sng" dirty="0" err="1">
                <a:solidFill>
                  <a:srgbClr val="000000"/>
                </a:solidFill>
                <a:latin typeface="Consolas" panose="020B0609020204030204" pitchFamily="49" charset="0"/>
              </a:rPr>
              <a:t>getClass</a:t>
            </a:r>
            <a:r>
              <a:rPr lang="es-ES" sz="1050" i="1" u="sng" dirty="0">
                <a:solidFill>
                  <a:srgbClr val="000000"/>
                </a:solidFill>
                <a:latin typeface="Consolas" panose="020B0609020204030204" pitchFamily="49" charset="0"/>
              </a:rPr>
              <a:t>().</a:t>
            </a:r>
            <a:r>
              <a:rPr lang="es-ES" sz="1400" b="1" i="1" u="sng" dirty="0" err="1">
                <a:solidFill>
                  <a:srgbClr val="C00000"/>
                </a:solidFill>
                <a:latin typeface="Consolas" panose="020B0609020204030204" pitchFamily="49" charset="0"/>
              </a:rPr>
              <a:t>getClassLoader</a:t>
            </a:r>
            <a:r>
              <a:rPr lang="es-ES" sz="1400" b="1" i="1" u="sng" dirty="0">
                <a:solidFill>
                  <a:srgbClr val="C00000"/>
                </a:solidFill>
                <a:latin typeface="Consolas" panose="020B0609020204030204" pitchFamily="49" charset="0"/>
              </a:rPr>
              <a:t>()</a:t>
            </a:r>
            <a:r>
              <a:rPr lang="es-ES" sz="1050" i="1" u="sng" dirty="0">
                <a:solidFill>
                  <a:srgbClr val="000000"/>
                </a:solidFill>
                <a:latin typeface="Consolas" panose="020B0609020204030204" pitchFamily="49" charset="0"/>
              </a:rPr>
              <a:t>.</a:t>
            </a:r>
            <a:r>
              <a:rPr lang="es-ES" sz="1050" i="1" u="sng" dirty="0" err="1">
                <a:solidFill>
                  <a:srgbClr val="000000"/>
                </a:solidFill>
                <a:latin typeface="Consolas" panose="020B0609020204030204" pitchFamily="49" charset="0"/>
              </a:rPr>
              <a:t>getResource</a:t>
            </a:r>
            <a:r>
              <a:rPr lang="es-ES" sz="1050" i="1" u="sng" dirty="0">
                <a:solidFill>
                  <a:srgbClr val="000000"/>
                </a:solidFill>
                <a:latin typeface="Consolas" panose="020B0609020204030204" pitchFamily="49" charset="0"/>
              </a:rPr>
              <a:t>(</a:t>
            </a:r>
            <a:r>
              <a:rPr lang="es-ES" sz="1050" i="1" u="sng" dirty="0">
                <a:solidFill>
                  <a:srgbClr val="2A00FF"/>
                </a:solidFill>
                <a:latin typeface="Consolas" panose="020B0609020204030204" pitchFamily="49" charset="0"/>
              </a:rPr>
              <a:t>"vista/</a:t>
            </a:r>
            <a:r>
              <a:rPr lang="es-ES" sz="1050" i="1" u="sng" dirty="0" err="1">
                <a:solidFill>
                  <a:srgbClr val="2A00FF"/>
                </a:solidFill>
                <a:latin typeface="Consolas" panose="020B0609020204030204" pitchFamily="49" charset="0"/>
              </a:rPr>
              <a:t>Contador.fxml</a:t>
            </a:r>
            <a:r>
              <a:rPr lang="es-ES" sz="1050" i="1" u="sng" dirty="0">
                <a:solidFill>
                  <a:srgbClr val="2A00FF"/>
                </a:solidFill>
                <a:latin typeface="Consolas" panose="020B0609020204030204" pitchFamily="49" charset="0"/>
              </a:rPr>
              <a:t>"</a:t>
            </a:r>
            <a:r>
              <a:rPr lang="es-ES" sz="1050" i="1" u="sng" dirty="0">
                <a:solidFill>
                  <a:srgbClr val="000000"/>
                </a:solidFill>
                <a:latin typeface="Consolas" panose="020B0609020204030204" pitchFamily="49" charset="0"/>
              </a:rPr>
              <a:t>));</a:t>
            </a:r>
            <a:endParaRPr kumimoji="0" lang="es-ES" sz="1050" i="1" u="none" strike="noStrike" kern="1200" cap="none" spc="0" normalizeH="0" baseline="0" noProof="0" dirty="0">
              <a:ln>
                <a:noFill/>
              </a:ln>
              <a:solidFill>
                <a:srgbClr val="000000"/>
              </a:solidFill>
              <a:effectLst/>
              <a:uLnTx/>
              <a:uFillTx/>
              <a:latin typeface="Consolas" panose="020B0609020204030204" pitchFamily="49" charset="0"/>
              <a:ea typeface="DejaVu Sans"/>
              <a:cs typeface="DejaVu Sans"/>
            </a:endParaRPr>
          </a:p>
          <a:p>
            <a:pPr algn="l"/>
            <a:endParaRPr lang="es-ES" sz="1100" i="1" dirty="0">
              <a:solidFill>
                <a:srgbClr val="000000"/>
              </a:solidFill>
              <a:latin typeface="Consolas" panose="020B0609020204030204" pitchFamily="49" charset="0"/>
              <a:ea typeface="DejaVu Sans"/>
              <a:cs typeface="DejaVu Sans"/>
            </a:endParaRPr>
          </a:p>
          <a:p>
            <a:pPr algn="l"/>
            <a:endParaRPr kumimoji="0" lang="es-ES" sz="1400" i="0" u="none" strike="noStrike" kern="1200" cap="none" spc="0" normalizeH="0" baseline="0" noProof="0" dirty="0">
              <a:ln>
                <a:noFill/>
              </a:ln>
              <a:effectLst/>
              <a:uLnTx/>
              <a:uFillTx/>
              <a:latin typeface="Arial"/>
              <a:ea typeface="DejaVu Sans"/>
              <a:cs typeface="DejaVu Sans"/>
            </a:endParaRPr>
          </a:p>
          <a:p>
            <a:endParaRPr lang="es-ES" sz="1400" dirty="0">
              <a:latin typeface="Arial"/>
              <a:ea typeface="DejaVu Sans"/>
              <a:cs typeface="DejaVu Sans"/>
            </a:endParaRPr>
          </a:p>
          <a:p>
            <a:pPr marL="285750" indent="-285750">
              <a:buFont typeface="Arial" panose="020B0604020202020204" pitchFamily="34" charset="0"/>
              <a:buChar char="•"/>
            </a:pPr>
            <a:r>
              <a:rPr lang="es-ES" sz="1400" dirty="0">
                <a:latin typeface="Arial"/>
                <a:ea typeface="DejaVu Sans"/>
                <a:cs typeface="DejaVu Sans"/>
              </a:rPr>
              <a:t>Para la ruta del </a:t>
            </a:r>
            <a:r>
              <a:rPr lang="es-ES" sz="1400" dirty="0" err="1">
                <a:latin typeface="Arial"/>
                <a:ea typeface="DejaVu Sans"/>
                <a:cs typeface="DejaVu Sans"/>
              </a:rPr>
              <a:t>css</a:t>
            </a:r>
            <a:r>
              <a:rPr lang="es-ES" sz="1400" dirty="0">
                <a:latin typeface="Arial"/>
                <a:ea typeface="DejaVu Sans"/>
                <a:cs typeface="DejaVu Sans"/>
              </a:rPr>
              <a:t>, cambar la ruta según el nombre del paquete. Por ejemplo, si el fichero .</a:t>
            </a:r>
            <a:r>
              <a:rPr lang="es-ES" sz="1400" dirty="0" err="1">
                <a:latin typeface="Arial"/>
                <a:ea typeface="DejaVu Sans"/>
                <a:cs typeface="DejaVu Sans"/>
              </a:rPr>
              <a:t>css</a:t>
            </a:r>
            <a:r>
              <a:rPr lang="es-ES" sz="1400" dirty="0">
                <a:latin typeface="Arial"/>
                <a:ea typeface="DejaVu Sans"/>
                <a:cs typeface="DejaVu Sans"/>
              </a:rPr>
              <a:t> está en el paquete vista.css entonces la ruta es /vista/</a:t>
            </a:r>
            <a:r>
              <a:rPr lang="es-ES" sz="1400" dirty="0" err="1">
                <a:latin typeface="Arial"/>
                <a:ea typeface="DejaVu Sans"/>
                <a:cs typeface="DejaVu Sans"/>
              </a:rPr>
              <a:t>css</a:t>
            </a:r>
            <a:r>
              <a:rPr lang="es-ES" sz="1400" dirty="0">
                <a:latin typeface="Arial"/>
                <a:ea typeface="DejaVu Sans"/>
                <a:cs typeface="DejaVu Sans"/>
              </a:rPr>
              <a:t>/micss.css (date cuenta que hay que poner la barra “/” al inicio en este caso):</a:t>
            </a:r>
          </a:p>
          <a:p>
            <a:endParaRPr kumimoji="0" lang="es-ES" sz="1600" i="0" u="none" strike="noStrike" kern="1200" cap="none" spc="0" normalizeH="0" baseline="0" noProof="0" dirty="0">
              <a:ln>
                <a:noFill/>
              </a:ln>
              <a:effectLst/>
              <a:uLnTx/>
              <a:uFillTx/>
              <a:latin typeface="Arial"/>
              <a:ea typeface="DejaVu Sans"/>
              <a:cs typeface="DejaVu Sans"/>
            </a:endParaRPr>
          </a:p>
          <a:p>
            <a:r>
              <a:rPr lang="es-ES" sz="1200" dirty="0">
                <a:solidFill>
                  <a:srgbClr val="6A3E3E"/>
                </a:solidFill>
                <a:latin typeface="Consolas" panose="020B0609020204030204" pitchFamily="49" charset="0"/>
              </a:rPr>
              <a:t>    </a:t>
            </a:r>
            <a:r>
              <a:rPr lang="es-ES" sz="1200" dirty="0" err="1">
                <a:solidFill>
                  <a:srgbClr val="6A3E3E"/>
                </a:solidFill>
                <a:latin typeface="Consolas" panose="020B0609020204030204" pitchFamily="49" charset="0"/>
              </a:rPr>
              <a:t>scene</a:t>
            </a:r>
            <a:r>
              <a:rPr lang="es-ES" sz="1200" dirty="0" err="1">
                <a:solidFill>
                  <a:srgbClr val="000000"/>
                </a:solidFill>
                <a:latin typeface="Consolas" panose="020B0609020204030204" pitchFamily="49" charset="0"/>
              </a:rPr>
              <a:t>.getStylesheets</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add</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getClass</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getResource</a:t>
            </a:r>
            <a:r>
              <a:rPr lang="es-ES" sz="1200" dirty="0">
                <a:solidFill>
                  <a:srgbClr val="000000"/>
                </a:solidFill>
                <a:latin typeface="Consolas" panose="020B0609020204030204" pitchFamily="49" charset="0"/>
              </a:rPr>
              <a:t>(</a:t>
            </a:r>
            <a:r>
              <a:rPr lang="es-ES" sz="1200" dirty="0">
                <a:solidFill>
                  <a:srgbClr val="2A00FF"/>
                </a:solidFill>
                <a:latin typeface="Consolas" panose="020B0609020204030204" pitchFamily="49" charset="0"/>
              </a:rPr>
              <a:t>"/vista/</a:t>
            </a:r>
            <a:r>
              <a:rPr lang="es-ES" sz="1200" dirty="0" err="1">
                <a:solidFill>
                  <a:srgbClr val="2A00FF"/>
                </a:solidFill>
                <a:latin typeface="Consolas" panose="020B0609020204030204" pitchFamily="49" charset="0"/>
              </a:rPr>
              <a:t>css</a:t>
            </a:r>
            <a:r>
              <a:rPr lang="es-ES" sz="1200" dirty="0">
                <a:solidFill>
                  <a:srgbClr val="2A00FF"/>
                </a:solidFill>
                <a:latin typeface="Consolas" panose="020B0609020204030204" pitchFamily="49" charset="0"/>
              </a:rPr>
              <a:t>/application.css"</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toExternalForm</a:t>
            </a:r>
            <a:r>
              <a:rPr lang="es-ES" sz="1200" dirty="0">
                <a:solidFill>
                  <a:srgbClr val="000000"/>
                </a:solidFill>
                <a:latin typeface="Consolas" panose="020B0609020204030204" pitchFamily="49" charset="0"/>
              </a:rPr>
              <a:t>());</a:t>
            </a:r>
          </a:p>
          <a:p>
            <a:endParaRPr kumimoji="0" lang="es-ES" sz="1000" i="0" u="none" strike="noStrike" kern="1200" cap="none" spc="0" normalizeH="0" baseline="0" noProof="0" dirty="0">
              <a:ln>
                <a:noFill/>
              </a:ln>
              <a:effectLst/>
              <a:uLnTx/>
              <a:uFillTx/>
              <a:latin typeface="Arial"/>
              <a:ea typeface="DejaVu Sans"/>
              <a:cs typeface="DejaVu Sans"/>
            </a:endParaRPr>
          </a:p>
        </p:txBody>
      </p:sp>
    </p:spTree>
    <p:extLst>
      <p:ext uri="{BB962C8B-B14F-4D97-AF65-F5344CB8AC3E}">
        <p14:creationId xmlns:p14="http://schemas.microsoft.com/office/powerpoint/2010/main" val="18088526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0" y="2071678"/>
            <a:ext cx="9144000" cy="1071570"/>
          </a:xfrm>
          <a:prstGeom prst="rect">
            <a:avLst/>
          </a:prstGeom>
        </p:spPr>
        <p:txBody>
          <a:bodyPr wrap="none" lIns="0" tIns="0" rIns="0" bIns="0" anchor="t"/>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800" b="0" i="0" u="none" strike="noStrike" kern="1200" cap="none" spc="500" normalizeH="0" baseline="0" noProof="0">
                <a:ln>
                  <a:noFill/>
                </a:ln>
                <a:solidFill>
                  <a:prstClr val="white"/>
                </a:solidFill>
                <a:effectLst/>
                <a:uLnTx/>
                <a:uFillTx/>
                <a:latin typeface="Calibri"/>
                <a:ea typeface="DejaVu Sans"/>
                <a:cs typeface="DejaVu Sans"/>
              </a:rPr>
              <a:t>Personalizando la aplicación</a:t>
            </a:r>
            <a:endParaRPr kumimoji="0" sz="38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extLst>
      <p:ext uri="{BB962C8B-B14F-4D97-AF65-F5344CB8AC3E}">
        <p14:creationId xmlns:p14="http://schemas.microsoft.com/office/powerpoint/2010/main" val="11571251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Icono de la aplicación</a:t>
            </a: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072494" cy="3570208"/>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Main.java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646464"/>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646464"/>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646464"/>
                </a:solidFill>
                <a:effectLst/>
                <a:uLnTx/>
                <a:uFillTx/>
                <a:latin typeface="Consolas"/>
                <a:ea typeface="DejaVu Sans"/>
                <a:cs typeface="DejaVu Sans"/>
              </a:rPr>
              <a:t>@</a:t>
            </a:r>
            <a:r>
              <a:rPr kumimoji="0" lang="es-ES" altLang="zh-CN" sz="1600" b="0" i="0" u="none" strike="noStrike" kern="1200" cap="none" spc="0" normalizeH="0" baseline="0" noProof="0" err="1">
                <a:ln>
                  <a:noFill/>
                </a:ln>
                <a:solidFill>
                  <a:srgbClr val="646464"/>
                </a:solidFill>
                <a:effectLst/>
                <a:uLnTx/>
                <a:uFillTx/>
                <a:latin typeface="Consolas"/>
                <a:ea typeface="DejaVu Sans"/>
                <a:cs typeface="DejaVu Sans"/>
              </a:rPr>
              <a:t>Override</a:t>
            </a:r>
            <a:endParaRPr kumimoji="0" lang="zh-CN" altLang="es-ES" sz="1600" b="0" i="0" u="none" strike="noStrike" kern="1200" cap="none" spc="0" normalizeH="0" baseline="0" noProof="0">
              <a:ln>
                <a:noFill/>
              </a:ln>
              <a:solidFill>
                <a:srgbClr val="646464"/>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1" i="0" u="none" strike="noStrike" kern="1200" cap="none" spc="0" normalizeH="0" baseline="0" noProof="0" err="1">
                <a:ln>
                  <a:noFill/>
                </a:ln>
                <a:solidFill>
                  <a:srgbClr val="7F0055"/>
                </a:solidFill>
                <a:effectLst/>
                <a:uLnTx/>
                <a:uFillTx/>
                <a:latin typeface="Consolas"/>
                <a:ea typeface="DejaVu Sans"/>
                <a:cs typeface="DejaVu Sans"/>
              </a:rPr>
              <a:t>public</a:t>
            </a:r>
            <a:r>
              <a:rPr kumimoji="0" lang="zh-CN" altLang="es-ES" sz="1600" b="1" i="0" u="none" strike="noStrike" kern="1200" cap="none" spc="0" normalizeH="0" baseline="0" noProof="0">
                <a:ln>
                  <a:noFill/>
                </a:ln>
                <a:solidFill>
                  <a:srgbClr val="000000"/>
                </a:solidFill>
                <a:effectLst/>
                <a:uLnTx/>
                <a:uFillTx/>
                <a:latin typeface="Consolas"/>
                <a:cs typeface="DejaVu Sans"/>
              </a:rPr>
              <a:t> </a:t>
            </a:r>
            <a:r>
              <a:rPr kumimoji="0" lang="es-ES" altLang="zh-CN" sz="1600" b="1" i="0" u="none" strike="noStrike" kern="1200" cap="none" spc="0" normalizeH="0" baseline="0" noProof="0" err="1">
                <a:ln>
                  <a:noFill/>
                </a:ln>
                <a:solidFill>
                  <a:srgbClr val="7F0055"/>
                </a:solidFill>
                <a:effectLst/>
                <a:uLnTx/>
                <a:uFillTx/>
                <a:latin typeface="Consolas"/>
                <a:ea typeface="DejaVu Sans"/>
                <a:cs typeface="DejaVu Sans"/>
              </a:rPr>
              <a:t>void</a:t>
            </a:r>
            <a:r>
              <a:rPr kumimoji="0" lang="zh-CN" altLang="es-ES" sz="1600" b="1" i="0" u="none" strike="noStrike" kern="1200" cap="none" spc="0" normalizeH="0" baseline="0" noProof="0">
                <a:ln>
                  <a:noFill/>
                </a:ln>
                <a:solidFill>
                  <a:srgbClr val="000000"/>
                </a:solidFill>
                <a:effectLst/>
                <a:uLnTx/>
                <a:uFillTx/>
                <a:latin typeface="Consolas"/>
                <a:cs typeface="DejaVu Sans"/>
              </a:rPr>
              <a:t> </a:t>
            </a:r>
            <a:r>
              <a:rPr kumimoji="0" lang="es-ES" altLang="zh-CN" sz="1600" b="0" i="0" u="none" strike="noStrike" kern="1200" cap="none" spc="0" normalizeH="0" baseline="0" noProof="0" err="1">
                <a:ln>
                  <a:noFill/>
                </a:ln>
                <a:solidFill>
                  <a:srgbClr val="000000"/>
                </a:solidFill>
                <a:effectLst/>
                <a:uLnTx/>
                <a:uFillTx/>
                <a:latin typeface="Consolas"/>
                <a:ea typeface="DejaVu Sans"/>
                <a:cs typeface="DejaVu Sans"/>
              </a:rPr>
              <a:t>start</a:t>
            </a: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600" b="0" i="0" u="none" strike="noStrike" kern="1200" cap="none" spc="0" normalizeH="0" baseline="0" noProof="0" err="1">
                <a:ln>
                  <a:noFill/>
                </a:ln>
                <a:solidFill>
                  <a:srgbClr val="000000"/>
                </a:solidFill>
                <a:effectLst/>
                <a:uLnTx/>
                <a:uFillTx/>
                <a:latin typeface="Consolas"/>
                <a:ea typeface="DejaVu Sans"/>
                <a:cs typeface="DejaVu Sans"/>
              </a:rPr>
              <a:t>Stage</a:t>
            </a: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altLang="zh-CN" sz="1600" b="1" i="0" u="none" strike="noStrike" kern="1200" cap="none" spc="0" normalizeH="0" baseline="0" noProof="0" err="1">
                <a:ln>
                  <a:noFill/>
                </a:ln>
                <a:solidFill>
                  <a:srgbClr val="6A3E3E"/>
                </a:solidFill>
                <a:effectLst/>
                <a:uLnTx/>
                <a:uFillTx/>
                <a:latin typeface="Consolas"/>
                <a:ea typeface="DejaVu Sans"/>
                <a:cs typeface="DejaVu Sans"/>
              </a:rPr>
              <a:t>primaryStage</a:t>
            </a:r>
            <a:r>
              <a:rPr kumimoji="0" lang="es-ES" altLang="zh-CN" sz="1600" b="1" i="0" u="none" strike="noStrike" kern="1200" cap="none" spc="0" normalizeH="0" baseline="0" noProof="0">
                <a:ln>
                  <a:noFill/>
                </a:ln>
                <a:solidFill>
                  <a:srgbClr val="000000"/>
                </a:solidFill>
                <a:effectLst/>
                <a:uLnTx/>
                <a:uFillTx/>
                <a:latin typeface="Consolas"/>
                <a:ea typeface="DejaVu Sans"/>
                <a:cs typeface="DejaVu Sans"/>
              </a:rPr>
              <a:t>) {</a:t>
            </a:r>
            <a:endParaRPr kumimoji="0" lang="zh-CN" altLang="es-ES" sz="1600" b="1" i="0" u="none" strike="noStrike" kern="1200" cap="none" spc="0" normalizeH="0" baseline="0" noProof="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000000"/>
              </a:solidFill>
              <a:effectLst/>
              <a:uLnTx/>
              <a:uFillTx/>
              <a:latin typeface="Monospace"/>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1" i="0" u="none" strike="noStrike" kern="1200" cap="none" spc="0" normalizeH="0" baseline="0" noProof="0">
              <a:ln>
                <a:noFill/>
              </a:ln>
              <a:solidFill>
                <a:prstClr val="black"/>
              </a:solidFill>
              <a:effectLst/>
              <a:uLnTx/>
              <a:uFillTx/>
              <a:latin typeface="Monospace"/>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a:ln>
                  <a:noFill/>
                </a:ln>
                <a:solidFill>
                  <a:srgbClr val="3F7F5F"/>
                </a:solidFill>
                <a:effectLst/>
                <a:uLnTx/>
                <a:uFillTx/>
                <a:latin typeface="Consolas"/>
                <a:ea typeface="DejaVu Sans"/>
                <a:cs typeface="DejaVu Sans"/>
              </a:rPr>
              <a:t>   // Asignar icono de la aplicación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a:ln>
                  <a:noFill/>
                </a:ln>
                <a:solidFill>
                  <a:srgbClr val="6A3E3E"/>
                </a:solidFill>
                <a:effectLst/>
                <a:uLnTx/>
                <a:uFillTx/>
                <a:latin typeface="Consolas"/>
                <a:ea typeface="DejaVu Sans"/>
                <a:cs typeface="DejaVu Sans"/>
              </a:rPr>
              <a:t>   </a:t>
            </a:r>
            <a:r>
              <a:rPr kumimoji="0" lang="es-ES" sz="1400" b="0" i="0" u="none" strike="noStrike" kern="1200" cap="none" spc="0" normalizeH="0" baseline="0" noProof="0" err="1">
                <a:ln>
                  <a:noFill/>
                </a:ln>
                <a:solidFill>
                  <a:srgbClr val="6A3E3E"/>
                </a:solidFill>
                <a:effectLst/>
                <a:uLnTx/>
                <a:uFillTx/>
                <a:latin typeface="Consolas"/>
                <a:ea typeface="DejaVu Sans"/>
                <a:cs typeface="DejaVu Sans"/>
              </a:rPr>
              <a:t>primaryStage</a:t>
            </a:r>
            <a:r>
              <a:rPr kumimoji="0" lang="es-ES" sz="1400" b="0" i="0" u="none" strike="noStrike" kern="1200" cap="none" spc="0" normalizeH="0" baseline="0" noProof="0" err="1">
                <a:ln>
                  <a:noFill/>
                </a:ln>
                <a:solidFill>
                  <a:srgbClr val="000000"/>
                </a:solidFill>
                <a:effectLst/>
                <a:uLnTx/>
                <a:uFillTx/>
                <a:latin typeface="Consolas"/>
                <a:ea typeface="DejaVu Sans"/>
                <a:cs typeface="DejaVu Sans"/>
              </a:rPr>
              <a:t>.getIcons</a:t>
            </a:r>
            <a:r>
              <a:rPr kumimoji="0" lang="es-ES" sz="14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400" b="0" i="0" u="none" strike="noStrike" kern="1200" cap="none" spc="0" normalizeH="0" baseline="0" noProof="0" err="1">
                <a:ln>
                  <a:noFill/>
                </a:ln>
                <a:solidFill>
                  <a:srgbClr val="000000"/>
                </a:solidFill>
                <a:effectLst/>
                <a:uLnTx/>
                <a:uFillTx/>
                <a:latin typeface="Consolas"/>
                <a:ea typeface="DejaVu Sans"/>
                <a:cs typeface="DejaVu Sans"/>
              </a:rPr>
              <a:t>add</a:t>
            </a:r>
            <a:r>
              <a:rPr kumimoji="0" lang="es-ES" sz="14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400" b="1" i="0" u="none" strike="noStrike" kern="1200" cap="none" spc="0" normalizeH="0" baseline="0" noProof="0">
                <a:ln>
                  <a:noFill/>
                </a:ln>
                <a:solidFill>
                  <a:srgbClr val="7F0055"/>
                </a:solidFill>
                <a:effectLst/>
                <a:uLnTx/>
                <a:uFillTx/>
                <a:latin typeface="Consolas"/>
                <a:ea typeface="DejaVu Sans"/>
                <a:cs typeface="DejaVu Sans"/>
              </a:rPr>
              <a:t>new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a:ln>
                  <a:noFill/>
                </a:ln>
                <a:solidFill>
                  <a:srgbClr val="7F0055"/>
                </a:solidFill>
                <a:effectLst/>
                <a:uLnTx/>
                <a:uFillTx/>
                <a:latin typeface="Consolas"/>
                <a:ea typeface="DejaVu Sans"/>
                <a:cs typeface="DejaVu Sans"/>
              </a:rPr>
              <a:t>   </a:t>
            </a:r>
            <a:r>
              <a:rPr kumimoji="0" lang="es-ES" sz="1400" b="0" i="0" u="none" strike="noStrike" kern="1200" cap="none" spc="0" normalizeH="0" baseline="0" noProof="0" err="1">
                <a:ln>
                  <a:noFill/>
                </a:ln>
                <a:solidFill>
                  <a:srgbClr val="000000"/>
                </a:solidFill>
                <a:effectLst/>
                <a:uLnTx/>
                <a:uFillTx/>
                <a:latin typeface="Consolas"/>
                <a:ea typeface="DejaVu Sans"/>
                <a:cs typeface="DejaVu Sans"/>
              </a:rPr>
              <a:t>Image</a:t>
            </a:r>
            <a:r>
              <a:rPr kumimoji="0" lang="es-ES" sz="14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400" b="0" i="0" u="none" strike="noStrike" kern="1200" cap="none" spc="0" normalizeH="0" baseline="0" noProof="0" err="1">
                <a:ln>
                  <a:noFill/>
                </a:ln>
                <a:solidFill>
                  <a:srgbClr val="000000"/>
                </a:solidFill>
                <a:effectLst/>
                <a:uLnTx/>
                <a:uFillTx/>
                <a:latin typeface="Consolas"/>
                <a:ea typeface="DejaVu Sans"/>
                <a:cs typeface="DejaVu Sans"/>
              </a:rPr>
              <a:t>getClass</a:t>
            </a:r>
            <a:r>
              <a:rPr kumimoji="0" lang="es-ES" sz="14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400" b="0" i="0" u="none" strike="noStrike" kern="1200" cap="none" spc="0" normalizeH="0" baseline="0" noProof="0" err="1">
                <a:ln>
                  <a:noFill/>
                </a:ln>
                <a:solidFill>
                  <a:srgbClr val="000000"/>
                </a:solidFill>
                <a:effectLst/>
                <a:uLnTx/>
                <a:uFillTx/>
                <a:latin typeface="Consolas"/>
                <a:ea typeface="DejaVu Sans"/>
                <a:cs typeface="DejaVu Sans"/>
              </a:rPr>
              <a:t>getResource</a:t>
            </a:r>
            <a:r>
              <a:rPr kumimoji="0" lang="es-ES" sz="14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400" b="0" i="0" u="none" strike="noStrike" kern="1200" cap="none" spc="0" normalizeH="0" baseline="0" noProof="0">
                <a:ln>
                  <a:noFill/>
                </a:ln>
                <a:solidFill>
                  <a:srgbClr val="2A00FF"/>
                </a:solidFill>
                <a:effectLst/>
                <a:uLnTx/>
                <a:uFillTx/>
                <a:latin typeface="Consolas"/>
                <a:ea typeface="DejaVu Sans"/>
                <a:cs typeface="DejaVu Sans"/>
              </a:rPr>
              <a:t>"/vista/</a:t>
            </a:r>
            <a:r>
              <a:rPr kumimoji="0" lang="es-ES" sz="1400" b="0" i="0" u="none" strike="noStrike" kern="1200" cap="none" spc="0" normalizeH="0" baseline="0" noProof="0" err="1">
                <a:ln>
                  <a:noFill/>
                </a:ln>
                <a:solidFill>
                  <a:srgbClr val="2A00FF"/>
                </a:solidFill>
                <a:effectLst/>
                <a:uLnTx/>
                <a:uFillTx/>
                <a:latin typeface="Consolas"/>
                <a:ea typeface="DejaVu Sans"/>
                <a:cs typeface="DejaVu Sans"/>
              </a:rPr>
              <a:t>img</a:t>
            </a:r>
            <a:r>
              <a:rPr kumimoji="0" lang="es-ES" sz="1400" b="0" i="0" u="none" strike="noStrike" kern="1200" cap="none" spc="0" normalizeH="0" baseline="0" noProof="0">
                <a:ln>
                  <a:noFill/>
                </a:ln>
                <a:solidFill>
                  <a:srgbClr val="2A00FF"/>
                </a:solidFill>
                <a:effectLst/>
                <a:uLnTx/>
                <a:uFillTx/>
                <a:latin typeface="Consolas"/>
                <a:ea typeface="DejaVu Sans"/>
                <a:cs typeface="DejaVu Sans"/>
              </a:rPr>
              <a:t>/icon.png"</a:t>
            </a:r>
            <a:r>
              <a:rPr kumimoji="0" lang="es-ES" sz="14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400" b="0" i="0" u="none" strike="noStrike" kern="1200" cap="none" spc="0" normalizeH="0" baseline="0" noProof="0" err="1">
                <a:ln>
                  <a:noFill/>
                </a:ln>
                <a:solidFill>
                  <a:srgbClr val="000000"/>
                </a:solidFill>
                <a:effectLst/>
                <a:uLnTx/>
                <a:uFillTx/>
                <a:latin typeface="Consolas"/>
                <a:ea typeface="DejaVu Sans"/>
                <a:cs typeface="DejaVu Sans"/>
              </a:rPr>
              <a:t>toExternalForm</a:t>
            </a:r>
            <a:r>
              <a:rPr kumimoji="0" lang="es-ES" sz="1400" b="0" i="0" u="none" strike="noStrike" kern="1200" cap="none" spc="0" normalizeH="0" baseline="0" noProof="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400" b="0" i="0" u="none" strike="noStrike" kern="1200" cap="none" spc="0" normalizeH="0" baseline="0" noProof="0">
                <a:ln>
                  <a:noFill/>
                </a:ln>
                <a:solidFill>
                  <a:srgbClr val="000000"/>
                </a:solidFill>
                <a:effectLst/>
                <a:uLnTx/>
                <a:uFillTx/>
                <a:latin typeface="Consolas"/>
                <a:ea typeface="DejaVu Sans"/>
                <a:cs typeface="DejaVu Sans"/>
              </a:rPr>
              <a:t>}</a:t>
            </a:r>
            <a:endParaRPr kumimoji="0" lang="es-ES" altLang="zh-CN" sz="1400" b="0" i="0" u="none" strike="noStrike" kern="1200" cap="none" spc="0" normalizeH="0" baseline="0" noProof="0">
              <a:ln>
                <a:noFill/>
              </a:ln>
              <a:solidFill>
                <a:prstClr val="black"/>
              </a:solidFill>
              <a:effectLst/>
              <a:uLnTx/>
              <a:uFillTx/>
              <a:latin typeface="Monospace"/>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Mostrar otra ventana</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429684" cy="48936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//Mostrar otra ventana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err="1">
                <a:ln>
                  <a:noFill/>
                </a:ln>
                <a:solidFill>
                  <a:srgbClr val="7F0055"/>
                </a:solidFill>
                <a:effectLst/>
                <a:uLnTx/>
                <a:uFillTx/>
                <a:latin typeface="Consolas"/>
                <a:ea typeface="DejaVu Sans"/>
                <a:cs typeface="DejaVu Sans"/>
              </a:rPr>
              <a:t>private</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1" i="0" u="none" strike="noStrike" kern="1200" cap="none" spc="0" normalizeH="0" baseline="0" noProof="0" dirty="0" err="1">
                <a:ln>
                  <a:noFill/>
                </a:ln>
                <a:solidFill>
                  <a:srgbClr val="7F0055"/>
                </a:solidFill>
                <a:effectLst/>
                <a:uLnTx/>
                <a:uFillTx/>
                <a:latin typeface="Consolas"/>
                <a:ea typeface="DejaVu Sans"/>
                <a:cs typeface="DejaVu Sans"/>
              </a:rPr>
              <a:t>void</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mostrarVentanaAyuda</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String</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rutaFXML</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String</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a:ln>
                  <a:noFill/>
                </a:ln>
                <a:solidFill>
                  <a:srgbClr val="6A3E3E"/>
                </a:solidFill>
                <a:effectLst/>
                <a:uLnTx/>
                <a:uFillTx/>
                <a:latin typeface="Consolas"/>
                <a:ea typeface="DejaVu Sans"/>
                <a:cs typeface="DejaVu Sans"/>
              </a:rPr>
              <a:t>titulo</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1" i="0" u="none" strike="noStrike" kern="1200" cap="none" spc="0" normalizeH="0" baseline="0" noProof="0" dirty="0">
                <a:ln>
                  <a:noFill/>
                </a:ln>
                <a:solidFill>
                  <a:srgbClr val="7F0055"/>
                </a:solidFill>
                <a:effectLst/>
                <a:uLnTx/>
                <a:uFillTx/>
                <a:latin typeface="Consolas"/>
                <a:ea typeface="DejaVu Sans"/>
                <a:cs typeface="DejaVu Sans"/>
              </a:rPr>
              <a:t>try</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//Léeme el </a:t>
            </a:r>
            <a:r>
              <a:rPr kumimoji="0" lang="es-ES" sz="1200" b="0" i="0" u="none" strike="noStrike" kern="1200" cap="none" spc="0" normalizeH="0" baseline="0" noProof="0" dirty="0" err="1">
                <a:ln>
                  <a:noFill/>
                </a:ln>
                <a:solidFill>
                  <a:srgbClr val="3F7F5F"/>
                </a:solidFill>
                <a:effectLst/>
                <a:uLnTx/>
                <a:uFillTx/>
                <a:latin typeface="Consolas"/>
                <a:ea typeface="DejaVu Sans"/>
                <a:cs typeface="DejaVu Sans"/>
              </a:rPr>
              <a:t>source</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 del archivo que te digo </a:t>
            </a:r>
            <a:r>
              <a:rPr kumimoji="0" lang="es-ES" sz="1200" b="0" i="0" u="none" strike="noStrike" kern="1200" cap="none" spc="0" normalizeH="0" baseline="0" noProof="0" dirty="0" err="1">
                <a:ln>
                  <a:noFill/>
                </a:ln>
                <a:solidFill>
                  <a:srgbClr val="3F7F5F"/>
                </a:solidFill>
                <a:effectLst/>
                <a:uLnTx/>
                <a:uFillTx/>
                <a:latin typeface="Consolas"/>
                <a:ea typeface="DejaVu Sans"/>
                <a:cs typeface="DejaVu Sans"/>
              </a:rPr>
              <a:t>fxml</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 y te pongo el </a:t>
            </a:r>
            <a:r>
              <a:rPr kumimoji="0" lang="es-ES" sz="1200" b="0" i="0" u="none" strike="noStrike" kern="1200" cap="none" spc="0" normalizeH="0" baseline="0" noProof="0" dirty="0" err="1">
                <a:ln>
                  <a:noFill/>
                </a:ln>
                <a:solidFill>
                  <a:srgbClr val="3F7F5F"/>
                </a:solidFill>
                <a:effectLst/>
                <a:uLnTx/>
                <a:uFillTx/>
                <a:latin typeface="Consolas"/>
                <a:ea typeface="DejaVu Sans"/>
                <a:cs typeface="DejaVu Sans"/>
              </a:rPr>
              <a:t>path</a:t>
            </a:r>
            <a:endParaRPr kumimoji="0" lang="es-ES" sz="1200" b="0" i="0" u="none" strike="noStrike" kern="1200" cap="none" spc="0" normalizeH="0" baseline="0" noProof="0" dirty="0">
              <a:ln>
                <a:noFill/>
              </a:ln>
              <a:solidFill>
                <a:srgbClr val="3F7F5F"/>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FXMLLoader</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fxmlLoader</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 </a:t>
            </a:r>
            <a:r>
              <a:rPr kumimoji="0" lang="es-ES" sz="1200" b="1" i="0" u="none" strike="noStrike" kern="1200" cap="none" spc="0" normalizeH="0" baseline="0" noProof="0" dirty="0">
                <a:ln>
                  <a:noFill/>
                </a:ln>
                <a:solidFill>
                  <a:srgbClr val="7F0055"/>
                </a:solidFill>
                <a:effectLst/>
                <a:uLnTx/>
                <a:uFillTx/>
                <a:latin typeface="Consolas"/>
                <a:ea typeface="DejaVu Sans"/>
                <a:cs typeface="DejaVu Sans"/>
              </a:rPr>
              <a:t>new</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FXMLLoader</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getClass</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getResource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rutaFXML</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Parent</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root</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Parent</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fxmlLoader</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.load</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a:t>
            </a:r>
            <a:r>
              <a:rPr kumimoji="0" lang="es-ES" sz="1200" b="0" i="0" u="none" strike="noStrike" kern="1200" cap="none" spc="0" normalizeH="0" baseline="0" noProof="0" dirty="0" err="1">
                <a:ln>
                  <a:noFill/>
                </a:ln>
                <a:solidFill>
                  <a:srgbClr val="3F7F5F"/>
                </a:solidFill>
                <a:effectLst/>
                <a:uLnTx/>
                <a:uFillTx/>
                <a:latin typeface="Consolas"/>
                <a:ea typeface="DejaVu Sans"/>
                <a:cs typeface="DejaVu Sans"/>
              </a:rPr>
              <a:t>Creame</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 un nuevo </a:t>
            </a:r>
            <a:r>
              <a:rPr kumimoji="0" lang="es-ES" sz="1200" b="0" i="0" u="none" strike="noStrike" kern="1200" cap="none" spc="0" normalizeH="0" baseline="0" noProof="0" dirty="0" err="1">
                <a:ln>
                  <a:noFill/>
                </a:ln>
                <a:solidFill>
                  <a:srgbClr val="3F7F5F"/>
                </a:solidFill>
                <a:effectLst/>
                <a:uLnTx/>
                <a:uFillTx/>
                <a:latin typeface="Consolas"/>
                <a:ea typeface="DejaVu Sans"/>
                <a:cs typeface="DejaVu Sans"/>
              </a:rPr>
              <a:t>Stage</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 (una nueva ventana vacía)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Stage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stage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 </a:t>
            </a:r>
            <a:r>
              <a:rPr kumimoji="0" lang="es-ES" sz="1200" b="1" i="0" u="none" strike="noStrike" kern="1200" cap="none" spc="0" normalizeH="0" baseline="0" noProof="0" dirty="0">
                <a:ln>
                  <a:noFill/>
                </a:ln>
                <a:solidFill>
                  <a:srgbClr val="7F0055"/>
                </a:solidFill>
                <a:effectLst/>
                <a:uLnTx/>
                <a:uFillTx/>
                <a:latin typeface="Consolas"/>
                <a:ea typeface="DejaVu Sans"/>
                <a:cs typeface="DejaVu Sans"/>
              </a:rPr>
              <a:t>new</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Stage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//Asignar al </a:t>
            </a:r>
            <a:r>
              <a:rPr kumimoji="0" lang="es-ES" sz="1200" b="0" i="0" u="none" strike="noStrike" kern="1200" cap="none" spc="0" normalizeH="0" baseline="0" noProof="0" dirty="0" err="1">
                <a:ln>
                  <a:noFill/>
                </a:ln>
                <a:solidFill>
                  <a:srgbClr val="3F7F5F"/>
                </a:solidFill>
                <a:effectLst/>
                <a:uLnTx/>
                <a:uFillTx/>
                <a:latin typeface="Consolas"/>
                <a:ea typeface="DejaVu Sans"/>
                <a:cs typeface="DejaVu Sans"/>
              </a:rPr>
              <a:t>Stage</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 la escena que anteriormente hemos leído y guardado en </a:t>
            </a:r>
            <a:r>
              <a:rPr kumimoji="0" lang="es-ES" sz="1200" b="0" i="0" u="none" strike="noStrike" kern="1200" cap="none" spc="0" normalizeH="0" baseline="0" noProof="0" dirty="0" err="1">
                <a:ln>
                  <a:noFill/>
                </a:ln>
                <a:solidFill>
                  <a:srgbClr val="3F7F5F"/>
                </a:solidFill>
                <a:effectLst/>
                <a:uLnTx/>
                <a:uFillTx/>
                <a:latin typeface="Consolas"/>
                <a:ea typeface="DejaVu Sans"/>
                <a:cs typeface="DejaVu Sans"/>
              </a:rPr>
              <a:t>root</a:t>
            </a:r>
            <a:endParaRPr kumimoji="0" lang="es-ES" sz="1200" b="0" i="0" u="none" strike="noStrike" kern="1200" cap="none" spc="0" normalizeH="0" baseline="0" noProof="0" dirty="0">
              <a:ln>
                <a:noFill/>
              </a:ln>
              <a:solidFill>
                <a:srgbClr val="3F7F5F"/>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stage</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.setTitle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0" i="0" u="none" strike="noStrike" kern="1200" cap="none" spc="0" normalizeH="0" baseline="0" noProof="0" dirty="0">
                <a:ln>
                  <a:noFill/>
                </a:ln>
                <a:solidFill>
                  <a:srgbClr val="6A3E3E"/>
                </a:solidFill>
                <a:effectLst/>
                <a:uLnTx/>
                <a:uFillTx/>
                <a:latin typeface="Consolas"/>
                <a:ea typeface="DejaVu Sans"/>
                <a:cs typeface="DejaVu Sans"/>
              </a:rPr>
              <a:t>titulo</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stage</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.setResizable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1" i="0" u="none" strike="noStrike" kern="1200" cap="none" spc="0" normalizeH="0" baseline="0" noProof="0" dirty="0">
                <a:ln>
                  <a:noFill/>
                </a:ln>
                <a:solidFill>
                  <a:srgbClr val="7F0055"/>
                </a:solidFill>
                <a:effectLst/>
                <a:uLnTx/>
                <a:uFillTx/>
                <a:latin typeface="Consolas"/>
                <a:ea typeface="DejaVu Sans"/>
                <a:cs typeface="DejaVu Sans"/>
              </a:rPr>
              <a:t>false</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stage</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.initModality</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Modality.</a:t>
            </a:r>
            <a:r>
              <a:rPr kumimoji="0" lang="es-ES" sz="1200" b="1" i="1" u="none" strike="noStrike" kern="1200" cap="none" spc="0" normalizeH="0" baseline="0" noProof="0" dirty="0" err="1">
                <a:ln>
                  <a:noFill/>
                </a:ln>
                <a:solidFill>
                  <a:srgbClr val="0000C0"/>
                </a:solidFill>
                <a:effectLst/>
                <a:uLnTx/>
                <a:uFillTx/>
                <a:latin typeface="Consolas"/>
                <a:ea typeface="DejaVu Sans"/>
                <a:cs typeface="DejaVu Sans"/>
              </a:rPr>
              <a:t>APPLICATION_MODAL</a:t>
            </a:r>
            <a:r>
              <a:rPr kumimoji="0" lang="es-ES" sz="1200" b="1" i="1"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stage</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.setScene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1" i="0" u="none" strike="noStrike" kern="1200" cap="none" spc="0" normalizeH="0" baseline="0" noProof="0" dirty="0">
                <a:ln>
                  <a:noFill/>
                </a:ln>
                <a:solidFill>
                  <a:srgbClr val="7F0055"/>
                </a:solidFill>
                <a:effectLst/>
                <a:uLnTx/>
                <a:uFillTx/>
                <a:latin typeface="Consolas"/>
                <a:ea typeface="DejaVu Sans"/>
                <a:cs typeface="DejaVu Sans"/>
              </a:rPr>
              <a:t>new</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Scene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root</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//Mostrar el </a:t>
            </a:r>
            <a:r>
              <a:rPr kumimoji="0" lang="es-ES" sz="1200" b="0" i="0" u="none" strike="noStrike" kern="1200" cap="none" spc="0" normalizeH="0" baseline="0" noProof="0" dirty="0" err="1">
                <a:ln>
                  <a:noFill/>
                </a:ln>
                <a:solidFill>
                  <a:srgbClr val="3F7F5F"/>
                </a:solidFill>
                <a:effectLst/>
                <a:uLnTx/>
                <a:uFillTx/>
                <a:latin typeface="Consolas"/>
                <a:ea typeface="DejaVu Sans"/>
                <a:cs typeface="DejaVu Sans"/>
              </a:rPr>
              <a:t>Stage</a:t>
            </a:r>
            <a:r>
              <a:rPr kumimoji="0" lang="es-ES" sz="1200" b="0" i="0" u="none" strike="noStrike" kern="1200" cap="none" spc="0" normalizeH="0" baseline="0" noProof="0" dirty="0">
                <a:ln>
                  <a:noFill/>
                </a:ln>
                <a:solidFill>
                  <a:srgbClr val="3F7F5F"/>
                </a:solidFill>
                <a:effectLst/>
                <a:uLnTx/>
                <a:uFillTx/>
                <a:latin typeface="Consolas"/>
                <a:ea typeface="DejaVu Sans"/>
                <a:cs typeface="DejaVu Sans"/>
              </a:rPr>
              <a:t> (ventana)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stage</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.show</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1" i="0" u="none" strike="noStrike" kern="1200" cap="none" spc="0" normalizeH="0" baseline="0" noProof="0" dirty="0">
                <a:ln>
                  <a:noFill/>
                </a:ln>
                <a:solidFill>
                  <a:srgbClr val="7F0055"/>
                </a:solidFill>
                <a:effectLst/>
                <a:uLnTx/>
                <a:uFillTx/>
                <a:latin typeface="Consolas"/>
                <a:ea typeface="DejaVu Sans"/>
                <a:cs typeface="DejaVu Sans"/>
              </a:rPr>
              <a:t>catch</a:t>
            </a:r>
            <a:r>
              <a:rPr kumimoji="0" lang="es-ES" sz="1200" b="1"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Exception</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a:ln>
                  <a:noFill/>
                </a:ln>
                <a:solidFill>
                  <a:srgbClr val="6A3E3E"/>
                </a:solidFill>
                <a:effectLst/>
                <a:uLnTx/>
                <a:uFillTx/>
                <a:latin typeface="Consolas"/>
                <a:ea typeface="DejaVu Sans"/>
                <a:cs typeface="DejaVu Sans"/>
              </a:rPr>
              <a:t>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r>
              <a:rPr kumimoji="0" lang="es-ES" sz="1200" b="0" i="0" u="none" strike="noStrike" kern="1200" cap="none" spc="0" normalizeH="0" baseline="0" noProof="0" dirty="0" err="1">
                <a:ln>
                  <a:noFill/>
                </a:ln>
                <a:solidFill>
                  <a:srgbClr val="6A3E3E"/>
                </a:solidFill>
                <a:effectLst/>
                <a:uLnTx/>
                <a:uFillTx/>
                <a:latin typeface="Consolas"/>
                <a:ea typeface="DejaVu Sans"/>
                <a:cs typeface="DejaVu Sans"/>
              </a:rPr>
              <a:t>e</a:t>
            </a:r>
            <a:r>
              <a:rPr kumimoji="0" lang="es-ES" sz="1200" b="0" i="0" u="none" strike="noStrike" kern="1200" cap="none" spc="0" normalizeH="0" baseline="0" noProof="0" dirty="0" err="1">
                <a:ln>
                  <a:noFill/>
                </a:ln>
                <a:solidFill>
                  <a:srgbClr val="000000"/>
                </a:solidFill>
                <a:effectLst/>
                <a:uLnTx/>
                <a:uFillTx/>
                <a:latin typeface="Consolas"/>
                <a:ea typeface="DejaVu Sans"/>
                <a:cs typeface="DejaVu Sans"/>
              </a:rPr>
              <a:t>.printStackTrace</a:t>
            </a: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a:ea typeface="DejaVu Sans"/>
                <a:cs typeface="DejaVu Sans"/>
              </a:rPr>
              <a:t>}</a:t>
            </a:r>
            <a:endParaRPr kumimoji="0" lang="es-ES" sz="1200" b="0" i="0" u="none" strike="noStrike" kern="1200" cap="none" spc="0" normalizeH="0" baseline="0" noProof="0" dirty="0">
              <a:ln>
                <a:noFill/>
              </a:ln>
              <a:solidFill>
                <a:prstClr val="black"/>
              </a:solidFill>
              <a:effectLst/>
              <a:uLnTx/>
              <a:uFillTx/>
              <a:latin typeface="Arial"/>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1428728" y="2071678"/>
            <a:ext cx="6215106" cy="107157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4000" b="0" i="0" u="none" strike="noStrike" kern="1200" cap="none" spc="500" normalizeH="0" baseline="0" noProof="0">
                <a:ln>
                  <a:noFill/>
                </a:ln>
                <a:solidFill>
                  <a:prstClr val="white"/>
                </a:solidFill>
                <a:effectLst/>
                <a:uLnTx/>
                <a:uFillTx/>
                <a:latin typeface="Calibri"/>
                <a:ea typeface="DejaVu Sans"/>
                <a:cs typeface="DejaVu Sans"/>
              </a:rPr>
              <a:t>El toque profesional…</a:t>
            </a:r>
            <a:endParaRPr kumimoji="0" sz="36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Excepciones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072494" cy="13542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Arial"/>
                <a:ea typeface="DejaVu Sans"/>
                <a:cs typeface="DejaVu Sans"/>
              </a:rPr>
              <a:t>En el paquete </a:t>
            </a:r>
            <a:r>
              <a:rPr kumimoji="0" lang="es-ES" sz="1800" b="1" i="0" u="none" strike="noStrike" kern="1200" cap="none" spc="0" normalizeH="0" baseline="0" noProof="0" dirty="0">
                <a:ln>
                  <a:noFill/>
                </a:ln>
                <a:solidFill>
                  <a:prstClr val="black"/>
                </a:solidFill>
                <a:effectLst/>
                <a:uLnTx/>
                <a:uFillTx/>
                <a:latin typeface="Arial"/>
                <a:ea typeface="DejaVu Sans"/>
                <a:cs typeface="DejaVu Sans"/>
              </a:rPr>
              <a:t>Excepciones</a:t>
            </a:r>
            <a:r>
              <a:rPr kumimoji="0" lang="es-ES" sz="1800" b="0" i="0" u="none" strike="noStrike" kern="1200" cap="none" spc="0" normalizeH="0" baseline="0" noProof="0" dirty="0">
                <a:ln>
                  <a:noFill/>
                </a:ln>
                <a:solidFill>
                  <a:prstClr val="black"/>
                </a:solidFill>
                <a:effectLst/>
                <a:uLnTx/>
                <a:uFillTx/>
                <a:latin typeface="Arial"/>
                <a:ea typeface="DejaVu Sans"/>
                <a:cs typeface="DejaVu Sans"/>
              </a:rPr>
              <a:t> c</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rear, al menos, las siguientes excepciones: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black"/>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	</a:t>
            </a:r>
            <a:r>
              <a:rPr kumimoji="0" lang="es-ES" sz="1600" b="0" i="0" u="none" strike="noStrike" kern="1200" cap="none" spc="0" normalizeH="0" baseline="0" noProof="0" dirty="0">
                <a:ln>
                  <a:noFill/>
                </a:ln>
                <a:solidFill>
                  <a:srgbClr val="005A8D"/>
                </a:solidFill>
                <a:effectLst/>
                <a:uLnTx/>
                <a:uFillTx/>
                <a:latin typeface="Arial"/>
                <a:ea typeface="DejaVu Sans"/>
                <a:cs typeface="DejaVu Sans"/>
              </a:rPr>
              <a:t>NumeroNegativoException.java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srgbClr val="005A8D"/>
              </a:solidFill>
              <a:effectLst/>
              <a:uLnTx/>
              <a:uFillTx/>
              <a:latin typeface="Arial"/>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Añadir la funcionalidad necesaria en la aplicación utilizando las excepciones creadas.</a:t>
            </a: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11" name="10 Imagen" descr="excepcion.png"/>
          <p:cNvPicPr>
            <a:picLocks noChangeAspect="1"/>
          </p:cNvPicPr>
          <p:nvPr/>
        </p:nvPicPr>
        <p:blipFill>
          <a:blip r:embed="rId2" cstate="print"/>
          <a:stretch>
            <a:fillRect/>
          </a:stretch>
        </p:blipFill>
        <p:spPr>
          <a:xfrm>
            <a:off x="1351698" y="3541000"/>
            <a:ext cx="6369165" cy="23760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Instalar </a:t>
            </a:r>
            <a:r>
              <a:rPr lang="es-ES" sz="3200" err="1">
                <a:solidFill>
                  <a:srgbClr val="BD3231"/>
                </a:solidFill>
              </a:rPr>
              <a:t>SceneBuilder</a:t>
            </a:r>
            <a:endParaRPr err="1">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sp>
        <p:nvSpPr>
          <p:cNvPr id="9" name="8 Rectángulo"/>
          <p:cNvSpPr/>
          <p:nvPr/>
        </p:nvSpPr>
        <p:spPr>
          <a:xfrm>
            <a:off x="571472" y="1000108"/>
            <a:ext cx="7858180" cy="369332"/>
          </a:xfrm>
          <a:prstGeom prst="rect">
            <a:avLst/>
          </a:prstGeom>
        </p:spPr>
        <p:txBody>
          <a:bodyPr wrap="square">
            <a:spAutoFit/>
          </a:bodyPr>
          <a:lstStyle/>
          <a:p>
            <a:r>
              <a:rPr lang="es-ES" u="sng" dirty="0">
                <a:solidFill>
                  <a:srgbClr val="005A8D"/>
                </a:solidFill>
                <a:hlinkClick r:id="rId2"/>
              </a:rPr>
              <a:t>https://gluonhq.com/products/scene-builder/</a:t>
            </a:r>
            <a:endParaRPr lang="es-ES" dirty="0">
              <a:solidFill>
                <a:srgbClr val="005A8D"/>
              </a:solidFill>
            </a:endParaRPr>
          </a:p>
        </p:txBody>
      </p:sp>
      <p:pic>
        <p:nvPicPr>
          <p:cNvPr id="10" name="9 Imagen" descr="scene-builder-in-action.jpg"/>
          <p:cNvPicPr>
            <a:picLocks noChangeAspect="1"/>
          </p:cNvPicPr>
          <p:nvPr/>
        </p:nvPicPr>
        <p:blipFill>
          <a:blip r:embed="rId3"/>
          <a:stretch>
            <a:fillRect/>
          </a:stretch>
        </p:blipFill>
        <p:spPr>
          <a:xfrm>
            <a:off x="1136650" y="1697056"/>
            <a:ext cx="6870700" cy="43751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Estilos CSS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072494" cy="2246769"/>
          </a:xfrm>
          <a:prstGeom prst="rect">
            <a:avLst/>
          </a:prstGeom>
          <a:noFill/>
        </p:spPr>
        <p:txBody>
          <a:bodyPr wrap="square" lIns="91440" tIns="45720" rIns="91440" bIns="45720" rtlCol="0" anchor="t">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Las hojas de estilo en cascada de </a:t>
            </a:r>
            <a:r>
              <a:rPr kumimoji="0" lang="es-MX" altLang="zh-CN" sz="1400" b="0" i="0" u="none" strike="noStrike" kern="1200" cap="none" spc="0" normalizeH="0" baseline="0" noProof="0" err="1">
                <a:ln>
                  <a:noFill/>
                </a:ln>
                <a:solidFill>
                  <a:srgbClr val="000000"/>
                </a:solidFill>
                <a:effectLst/>
                <a:uLnTx/>
                <a:uFillTx/>
                <a:latin typeface="Arial"/>
                <a:ea typeface="DejaVu Sans"/>
                <a:cs typeface="DejaVu Sans"/>
              </a:rPr>
              <a:t>JavaFX</a:t>
            </a: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 se basan en las reglas de W3C CSS. El objetivo de </a:t>
            </a:r>
            <a:r>
              <a:rPr kumimoji="0" lang="es-MX" altLang="zh-CN" sz="1400" b="0" i="0" u="none" strike="noStrike" kern="1200" cap="none" spc="0" normalizeH="0" baseline="0" noProof="0" err="1">
                <a:ln>
                  <a:noFill/>
                </a:ln>
                <a:solidFill>
                  <a:srgbClr val="000000"/>
                </a:solidFill>
                <a:effectLst/>
                <a:uLnTx/>
                <a:uFillTx/>
                <a:latin typeface="Arial"/>
                <a:ea typeface="DejaVu Sans"/>
                <a:cs typeface="DejaVu Sans"/>
              </a:rPr>
              <a:t>JavaFX</a:t>
            </a: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 CSS es permitir que los desarrolladores web que ya están familiarizados con CSS para HTML utilicen CSS para personalizar y desarrollar estilos para controles </a:t>
            </a:r>
            <a:r>
              <a:rPr kumimoji="0" lang="es-MX" altLang="zh-CN" sz="1400" b="0" i="0" u="none" strike="noStrike" kern="1200" cap="none" spc="0" normalizeH="0" baseline="0" noProof="0" err="1">
                <a:ln>
                  <a:noFill/>
                </a:ln>
                <a:solidFill>
                  <a:srgbClr val="000000"/>
                </a:solidFill>
                <a:effectLst/>
                <a:uLnTx/>
                <a:uFillTx/>
                <a:latin typeface="Arial"/>
                <a:ea typeface="DejaVu Sans"/>
                <a:cs typeface="DejaVu Sans"/>
              </a:rPr>
              <a:t>JavaFX</a:t>
            </a: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 y objetos de gráficos de escena de forma natural.</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altLang="zh-CN" sz="1400" b="0" i="0" u="none" strike="noStrike" kern="1200" cap="none" spc="0" normalizeH="0" baseline="0" noProof="0">
              <a:ln>
                <a:noFill/>
              </a:ln>
              <a:solidFill>
                <a:srgbClr val="000000"/>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Todos los conceptos CSS que has estudiado en el módulo de Lenguaje de Marcas, son válidos para el diseño de IGU con </a:t>
            </a:r>
            <a:r>
              <a:rPr kumimoji="0" lang="es-MX" altLang="zh-CN" sz="1400" b="0" i="0" u="none" strike="noStrike" kern="1200" cap="none" spc="0" normalizeH="0" baseline="0" noProof="0" err="1">
                <a:ln>
                  <a:noFill/>
                </a:ln>
                <a:solidFill>
                  <a:srgbClr val="000000"/>
                </a:solidFill>
                <a:effectLst/>
                <a:uLnTx/>
                <a:uFillTx/>
                <a:latin typeface="Arial"/>
                <a:ea typeface="DejaVu Sans"/>
                <a:cs typeface="DejaVu Sans"/>
              </a:rPr>
              <a:t>JavaFX</a:t>
            </a: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altLang="zh-CN" sz="1400" b="0" i="0" u="none" strike="noStrike" kern="1200" cap="none" spc="0" normalizeH="0" baseline="0" noProof="0">
              <a:ln>
                <a:noFill/>
              </a:ln>
              <a:solidFill>
                <a:srgbClr val="000000"/>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En la medida de lo posible, </a:t>
            </a:r>
            <a:r>
              <a:rPr kumimoji="0" lang="es-MX" altLang="zh-CN" sz="1400" b="0" i="0" u="none" strike="noStrike" kern="1200" cap="none" spc="0" normalizeH="0" baseline="0" noProof="0" err="1">
                <a:ln>
                  <a:noFill/>
                </a:ln>
                <a:solidFill>
                  <a:srgbClr val="000000"/>
                </a:solidFill>
                <a:effectLst/>
                <a:uLnTx/>
                <a:uFillTx/>
                <a:latin typeface="Arial"/>
                <a:ea typeface="DejaVu Sans"/>
                <a:cs typeface="DejaVu Sans"/>
              </a:rPr>
              <a:t>JavaFX</a:t>
            </a: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 CSS sigue los estándares de W3C; sin embargo, los nombres de propiedad de </a:t>
            </a:r>
            <a:r>
              <a:rPr kumimoji="0" lang="es-MX" altLang="zh-CN" sz="1400" b="0" i="0" u="none" strike="noStrike" kern="1200" cap="none" spc="0" normalizeH="0" baseline="0" noProof="0" err="1">
                <a:ln>
                  <a:noFill/>
                </a:ln>
                <a:solidFill>
                  <a:srgbClr val="000000"/>
                </a:solidFill>
                <a:effectLst/>
                <a:uLnTx/>
                <a:uFillTx/>
                <a:latin typeface="Arial"/>
                <a:ea typeface="DejaVu Sans"/>
                <a:cs typeface="DejaVu Sans"/>
              </a:rPr>
              <a:t>JavaFX</a:t>
            </a: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 han sido prefijados con una extensión "-</a:t>
            </a:r>
            <a:r>
              <a:rPr kumimoji="0" lang="es-MX" altLang="zh-CN" sz="1400" b="0" i="0" u="none" strike="noStrike" kern="1200" cap="none" spc="0" normalizeH="0" baseline="0" noProof="0" err="1">
                <a:ln>
                  <a:noFill/>
                </a:ln>
                <a:solidFill>
                  <a:srgbClr val="000000"/>
                </a:solidFill>
                <a:effectLst/>
                <a:uLnTx/>
                <a:uFillTx/>
                <a:latin typeface="Arial"/>
                <a:ea typeface="DejaVu Sans"/>
                <a:cs typeface="DejaVu Sans"/>
              </a:rPr>
              <a:t>fx</a:t>
            </a:r>
            <a:r>
              <a:rPr kumimoji="0" lang="es-MX" altLang="zh-CN" sz="1400" b="0" i="0" u="none" strike="noStrike" kern="1200" cap="none" spc="0" normalizeH="0" baseline="0" noProof="0">
                <a:ln>
                  <a:noFill/>
                </a:ln>
                <a:solidFill>
                  <a:srgbClr val="000000"/>
                </a:solidFill>
                <a:effectLst/>
                <a:uLnTx/>
                <a:uFillTx/>
                <a:latin typeface="Arial"/>
                <a:ea typeface="DejaVu Sans"/>
                <a:cs typeface="DejaVu Sans"/>
              </a:rPr>
              <a:t>-".</a:t>
            </a:r>
            <a:endParaRPr kumimoji="0" lang="es-ES" altLang="zh-CN" sz="1400" b="0" i="0" u="none" strike="noStrike" kern="1200" cap="none" spc="0" normalizeH="0" baseline="0" noProof="0">
              <a:ln>
                <a:noFill/>
              </a:ln>
              <a:solidFill>
                <a:prstClr val="black"/>
              </a:solidFill>
              <a:effectLst/>
              <a:uLnTx/>
              <a:uFillTx/>
              <a:latin typeface="Arial"/>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9" name="8 Imagen" descr="css-1024x570.png"/>
          <p:cNvPicPr>
            <a:picLocks noChangeAspect="1"/>
          </p:cNvPicPr>
          <p:nvPr/>
        </p:nvPicPr>
        <p:blipFill>
          <a:blip r:embed="rId2"/>
          <a:stretch>
            <a:fillRect/>
          </a:stretch>
        </p:blipFill>
        <p:spPr>
          <a:xfrm>
            <a:off x="2285984" y="3857628"/>
            <a:ext cx="4074431" cy="2268000"/>
          </a:xfrm>
          <a:prstGeom prst="rect">
            <a:avLst/>
          </a:prstGeom>
        </p:spPr>
      </p:pic>
    </p:spTree>
    <p:extLst>
      <p:ext uri="{BB962C8B-B14F-4D97-AF65-F5344CB8AC3E}">
        <p14:creationId xmlns:p14="http://schemas.microsoft.com/office/powerpoint/2010/main" val="9481006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Estilos CSS</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072494" cy="5016758"/>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Main.java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000000"/>
              </a:solidFill>
              <a:effectLst/>
              <a:uLnTx/>
              <a:uFillTx/>
              <a:latin typeface="Monospace"/>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646464"/>
                </a:solidFill>
                <a:effectLst/>
                <a:uLnTx/>
                <a:uFillTx/>
                <a:latin typeface="Consolas"/>
                <a:ea typeface="DejaVu Sans"/>
                <a:cs typeface="DejaVu Sans"/>
              </a:rPr>
              <a:t>@</a:t>
            </a:r>
            <a:r>
              <a:rPr kumimoji="0" lang="es-ES" altLang="zh-CN" sz="1600" b="0" i="0" u="none" strike="noStrike" kern="1200" cap="none" spc="0" normalizeH="0" baseline="0" noProof="0" err="1">
                <a:ln>
                  <a:noFill/>
                </a:ln>
                <a:solidFill>
                  <a:srgbClr val="646464"/>
                </a:solidFill>
                <a:effectLst/>
                <a:uLnTx/>
                <a:uFillTx/>
                <a:latin typeface="Consolas"/>
                <a:ea typeface="DejaVu Sans"/>
                <a:cs typeface="DejaVu Sans"/>
              </a:rPr>
              <a:t>Override</a:t>
            </a:r>
            <a:endParaRPr kumimoji="0" lang="zh-CN" altLang="es-ES" sz="1600" b="0" i="0" u="none" strike="noStrike" kern="1200" cap="none" spc="0" normalizeH="0" baseline="0" noProof="0">
              <a:ln>
                <a:noFill/>
              </a:ln>
              <a:solidFill>
                <a:srgbClr val="646464"/>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1" i="0" u="none" strike="noStrike" kern="1200" cap="none" spc="0" normalizeH="0" baseline="0" noProof="0" err="1">
                <a:ln>
                  <a:noFill/>
                </a:ln>
                <a:solidFill>
                  <a:srgbClr val="7F0055"/>
                </a:solidFill>
                <a:effectLst/>
                <a:uLnTx/>
                <a:uFillTx/>
                <a:latin typeface="Consolas"/>
                <a:ea typeface="DejaVu Sans"/>
                <a:cs typeface="DejaVu Sans"/>
              </a:rPr>
              <a:t>public</a:t>
            </a:r>
            <a:r>
              <a:rPr kumimoji="0" lang="zh-CN" altLang="es-ES" sz="1600" b="1" i="0" u="none" strike="noStrike" kern="1200" cap="none" spc="0" normalizeH="0" baseline="0" noProof="0">
                <a:ln>
                  <a:noFill/>
                </a:ln>
                <a:solidFill>
                  <a:srgbClr val="000000"/>
                </a:solidFill>
                <a:effectLst/>
                <a:uLnTx/>
                <a:uFillTx/>
                <a:latin typeface="Consolas"/>
                <a:cs typeface="DejaVu Sans"/>
              </a:rPr>
              <a:t> </a:t>
            </a:r>
            <a:r>
              <a:rPr kumimoji="0" lang="es-ES" altLang="zh-CN" sz="1600" b="1" i="0" u="none" strike="noStrike" kern="1200" cap="none" spc="0" normalizeH="0" baseline="0" noProof="0" err="1">
                <a:ln>
                  <a:noFill/>
                </a:ln>
                <a:solidFill>
                  <a:srgbClr val="7F0055"/>
                </a:solidFill>
                <a:effectLst/>
                <a:uLnTx/>
                <a:uFillTx/>
                <a:latin typeface="Consolas"/>
                <a:ea typeface="DejaVu Sans"/>
                <a:cs typeface="DejaVu Sans"/>
              </a:rPr>
              <a:t>void</a:t>
            </a:r>
            <a:r>
              <a:rPr kumimoji="0" lang="zh-CN" altLang="es-ES" sz="1600" b="1" i="0" u="none" strike="noStrike" kern="1200" cap="none" spc="0" normalizeH="0" baseline="0" noProof="0">
                <a:ln>
                  <a:noFill/>
                </a:ln>
                <a:solidFill>
                  <a:srgbClr val="000000"/>
                </a:solidFill>
                <a:effectLst/>
                <a:uLnTx/>
                <a:uFillTx/>
                <a:latin typeface="Consolas"/>
                <a:cs typeface="DejaVu Sans"/>
              </a:rPr>
              <a:t> </a:t>
            </a:r>
            <a:r>
              <a:rPr kumimoji="0" lang="es-ES" altLang="zh-CN" sz="1600" b="0" i="0" u="none" strike="noStrike" kern="1200" cap="none" spc="0" normalizeH="0" baseline="0" noProof="0" err="1">
                <a:ln>
                  <a:noFill/>
                </a:ln>
                <a:solidFill>
                  <a:srgbClr val="000000"/>
                </a:solidFill>
                <a:effectLst/>
                <a:uLnTx/>
                <a:uFillTx/>
                <a:latin typeface="Consolas"/>
                <a:ea typeface="DejaVu Sans"/>
                <a:cs typeface="DejaVu Sans"/>
              </a:rPr>
              <a:t>start</a:t>
            </a: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a:t>
            </a:r>
            <a:r>
              <a:rPr kumimoji="0" lang="es-ES" altLang="zh-CN" sz="1600" b="0" i="0" u="none" strike="noStrike" kern="1200" cap="none" spc="0" normalizeH="0" baseline="0" noProof="0" err="1">
                <a:ln>
                  <a:noFill/>
                </a:ln>
                <a:solidFill>
                  <a:srgbClr val="000000"/>
                </a:solidFill>
                <a:effectLst/>
                <a:uLnTx/>
                <a:uFillTx/>
                <a:latin typeface="Consolas"/>
                <a:ea typeface="DejaVu Sans"/>
                <a:cs typeface="DejaVu Sans"/>
              </a:rPr>
              <a:t>Stage</a:t>
            </a: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altLang="zh-CN" sz="1600" b="1" i="0" u="none" strike="noStrike" kern="1200" cap="none" spc="0" normalizeH="0" baseline="0" noProof="0" err="1">
                <a:ln>
                  <a:noFill/>
                </a:ln>
                <a:solidFill>
                  <a:srgbClr val="6A3E3E"/>
                </a:solidFill>
                <a:effectLst/>
                <a:uLnTx/>
                <a:uFillTx/>
                <a:latin typeface="Consolas"/>
                <a:ea typeface="DejaVu Sans"/>
                <a:cs typeface="DejaVu Sans"/>
              </a:rPr>
              <a:t>primaryStage</a:t>
            </a:r>
            <a:r>
              <a:rPr kumimoji="0" lang="es-ES" altLang="zh-CN" sz="1600" b="1" i="0" u="none" strike="noStrike" kern="1200" cap="none" spc="0" normalizeH="0" baseline="0" noProof="0">
                <a:ln>
                  <a:noFill/>
                </a:ln>
                <a:solidFill>
                  <a:srgbClr val="000000"/>
                </a:solidFill>
                <a:effectLst/>
                <a:uLnTx/>
                <a:uFillTx/>
                <a:latin typeface="Consolas"/>
                <a:ea typeface="DejaVu Sans"/>
                <a:cs typeface="DejaVu Sans"/>
              </a:rPr>
              <a:t>) {</a:t>
            </a:r>
            <a:endParaRPr kumimoji="0" lang="zh-CN" altLang="es-ES" sz="1600" b="1" i="0" u="none" strike="noStrike" kern="1200" cap="none" spc="0" normalizeH="0" baseline="0" noProof="0">
              <a:ln>
                <a:noFill/>
              </a:ln>
              <a:solidFill>
                <a:srgbClr val="000000"/>
              </a:solidFill>
              <a:effectLst/>
              <a:uLnTx/>
              <a:uFillTx/>
              <a:latin typeface="Mangal"/>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000000"/>
              </a:solidFill>
              <a:effectLst/>
              <a:uLnTx/>
              <a:uFillTx/>
              <a:latin typeface="Monospace"/>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1" i="0" u="none" strike="noStrike" kern="1200" cap="none" spc="0" normalizeH="0" baseline="0" noProof="0">
              <a:ln>
                <a:noFill/>
              </a:ln>
              <a:solidFill>
                <a:prstClr val="black"/>
              </a:solidFill>
              <a:effectLst/>
              <a:uLnTx/>
              <a:uFillTx/>
              <a:latin typeface="Monospace"/>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srgbClr val="3F7F5F"/>
                </a:solidFill>
                <a:effectLst/>
                <a:uLnTx/>
                <a:uFillTx/>
                <a:latin typeface="Consolas"/>
                <a:ea typeface="DejaVu Sans"/>
                <a:cs typeface="DejaVu Sans"/>
              </a:rPr>
              <a:t>   // Asignar hoja de estilos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srgbClr val="6A3E3E"/>
                </a:solidFill>
                <a:effectLst/>
                <a:uLnTx/>
                <a:uFillTx/>
                <a:latin typeface="Consolas"/>
                <a:ea typeface="DejaVu Sans"/>
                <a:cs typeface="DejaVu Sans"/>
              </a:rPr>
              <a:t>   </a:t>
            </a:r>
            <a:r>
              <a:rPr kumimoji="0" lang="es-ES" sz="1600" b="0" i="0" u="none" strike="noStrike" kern="1200" cap="none" spc="0" normalizeH="0" baseline="0" noProof="0" err="1">
                <a:ln>
                  <a:noFill/>
                </a:ln>
                <a:solidFill>
                  <a:srgbClr val="6A3E3E"/>
                </a:solidFill>
                <a:effectLst/>
                <a:uLnTx/>
                <a:uFillTx/>
                <a:latin typeface="Consolas"/>
                <a:ea typeface="DejaVu Sans"/>
                <a:cs typeface="DejaVu Sans"/>
              </a:rPr>
              <a:t>scene</a:t>
            </a:r>
            <a:r>
              <a:rPr kumimoji="0" lang="es-ES" sz="1600" b="0" i="0" u="none" strike="noStrike" kern="1200" cap="none" spc="0" normalizeH="0" baseline="0" noProof="0" err="1">
                <a:ln>
                  <a:noFill/>
                </a:ln>
                <a:solidFill>
                  <a:srgbClr val="000000"/>
                </a:solidFill>
                <a:effectLst/>
                <a:uLnTx/>
                <a:uFillTx/>
                <a:latin typeface="Consolas"/>
                <a:ea typeface="DejaVu Sans"/>
                <a:cs typeface="DejaVu Sans"/>
              </a:rPr>
              <a:t>.getStylesheets</a:t>
            </a:r>
            <a:r>
              <a:rPr kumimoji="0" lang="es-ES" sz="16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600" b="0" i="0" u="none" strike="noStrike" kern="1200" cap="none" spc="0" normalizeH="0" baseline="0" noProof="0" err="1">
                <a:ln>
                  <a:noFill/>
                </a:ln>
                <a:solidFill>
                  <a:srgbClr val="000000"/>
                </a:solidFill>
                <a:effectLst/>
                <a:uLnTx/>
                <a:uFillTx/>
                <a:latin typeface="Consolas"/>
                <a:ea typeface="DejaVu Sans"/>
                <a:cs typeface="DejaVu Sans"/>
              </a:rPr>
              <a:t>add</a:t>
            </a:r>
            <a:r>
              <a:rPr kumimoji="0" lang="es-ES" sz="1600" b="0" i="0" u="none" strike="noStrike" kern="1200" cap="none" spc="0" normalizeH="0" baseline="0" noProof="0">
                <a:ln>
                  <a:noFill/>
                </a:ln>
                <a:solidFill>
                  <a:srgbClr val="000000"/>
                </a:solidFill>
                <a:effectLst/>
                <a:uLnTx/>
                <a:uFillTx/>
                <a:latin typeface="Consolas"/>
                <a:ea typeface="DejaVu Sans"/>
                <a:cs typeface="DejaVu Sans"/>
              </a:rPr>
              <a:t>(</a:t>
            </a:r>
            <a:r>
              <a:rPr kumimoji="0" lang="es-ES" sz="1600" b="0" i="0" u="none" strike="noStrike" kern="1200" cap="none" spc="0" normalizeH="0" baseline="0" noProof="0">
                <a:ln>
                  <a:noFill/>
                </a:ln>
                <a:solidFill>
                  <a:srgbClr val="2A00FF"/>
                </a:solidFill>
                <a:effectLst/>
                <a:uLnTx/>
                <a:uFillTx/>
                <a:latin typeface="Consolas"/>
                <a:ea typeface="DejaVu Sans"/>
                <a:cs typeface="DejaVu Sans"/>
              </a:rPr>
              <a:t>"/vista/</a:t>
            </a:r>
            <a:r>
              <a:rPr kumimoji="0" lang="es-ES" sz="1600" b="0" i="0" u="none" strike="noStrike" kern="1200" cap="none" spc="0" normalizeH="0" baseline="0" noProof="0" err="1">
                <a:ln>
                  <a:noFill/>
                </a:ln>
                <a:solidFill>
                  <a:srgbClr val="2A00FF"/>
                </a:solidFill>
                <a:effectLst/>
                <a:uLnTx/>
                <a:uFillTx/>
                <a:latin typeface="Consolas"/>
                <a:ea typeface="DejaVu Sans"/>
                <a:cs typeface="DejaVu Sans"/>
              </a:rPr>
              <a:t>css</a:t>
            </a:r>
            <a:r>
              <a:rPr kumimoji="0" lang="es-ES" sz="1600" b="0" i="0" u="none" strike="noStrike" kern="1200" cap="none" spc="0" normalizeH="0" baseline="0" noProof="0">
                <a:ln>
                  <a:noFill/>
                </a:ln>
                <a:solidFill>
                  <a:srgbClr val="2A00FF"/>
                </a:solidFill>
                <a:effectLst/>
                <a:uLnTx/>
                <a:uFillTx/>
                <a:latin typeface="Consolas"/>
                <a:ea typeface="DejaVu Sans"/>
                <a:cs typeface="DejaVu Sans"/>
              </a:rPr>
              <a:t>/estilos.css"</a:t>
            </a:r>
            <a:r>
              <a:rPr kumimoji="0" lang="es-ES" sz="1600" b="0" i="0" u="none" strike="noStrike" kern="1200" cap="none" spc="0" normalizeH="0" baseline="0" noProof="0">
                <a:ln>
                  <a:noFill/>
                </a:ln>
                <a:solidFill>
                  <a:srgbClr val="000000"/>
                </a:solidFill>
                <a:effectLst/>
                <a:uLnTx/>
                <a:uFillTx/>
                <a:latin typeface="Consolas"/>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a:t>
            </a:r>
            <a:endParaRPr kumimoji="0" lang="es-ES" altLang="zh-CN" sz="1600" b="0" i="0" u="none" strike="noStrike" kern="1200" cap="none" spc="0" normalizeH="0" baseline="0" noProof="0">
              <a:ln>
                <a:noFill/>
              </a:ln>
              <a:solidFill>
                <a:prstClr val="black"/>
              </a:solidFill>
              <a:effectLst/>
              <a:uLnTx/>
              <a:uFillTx/>
              <a:latin typeface="Monospace"/>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rPr>
              <a:t>Estilos.css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600" b="0" i="0" u="none" strike="noStrike" kern="1200" cap="none" spc="0" normalizeH="0" baseline="0" noProof="0">
              <a:ln>
                <a:noFill/>
              </a:ln>
              <a:solidFill>
                <a:srgbClr val="000000"/>
              </a:solidFill>
              <a:effectLst/>
              <a:uLnTx/>
              <a:uFillTx/>
              <a:latin typeface="Consolas"/>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srgbClr val="CE7B00"/>
                </a:solidFill>
                <a:effectLst/>
                <a:uLnTx/>
                <a:uFillTx/>
                <a:latin typeface="Consolas"/>
                <a:ea typeface="DejaVu Sans"/>
                <a:cs typeface="DejaVu Sans"/>
              </a:rPr>
              <a:t>.</a:t>
            </a:r>
            <a:r>
              <a:rPr kumimoji="0" lang="es-ES" sz="1600" b="0" i="0" u="none" strike="noStrike" kern="1200" cap="none" spc="0" normalizeH="0" baseline="0" noProof="0" err="1">
                <a:ln>
                  <a:noFill/>
                </a:ln>
                <a:solidFill>
                  <a:srgbClr val="CE7B00"/>
                </a:solidFill>
                <a:effectLst/>
                <a:uLnTx/>
                <a:uFillTx/>
                <a:latin typeface="Consolas"/>
                <a:ea typeface="DejaVu Sans"/>
                <a:cs typeface="DejaVu Sans"/>
              </a:rPr>
              <a:t>button</a:t>
            </a:r>
            <a:r>
              <a:rPr kumimoji="0" lang="es-ES" sz="1600" b="0" i="0" u="none" strike="noStrike" kern="1200" cap="none" spc="0" normalizeH="0" baseline="0" noProof="0">
                <a:ln>
                  <a:noFill/>
                </a:ln>
                <a:solidFill>
                  <a:srgbClr val="000000"/>
                </a:solidFill>
                <a:effectLst/>
                <a:uLnTx/>
                <a:uFillTx/>
                <a:latin typeface="Consolas"/>
                <a:ea typeface="DejaVu Sans"/>
                <a:cs typeface="DejaVu San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600" b="0" i="0" u="none" strike="noStrike" kern="1200" cap="none" spc="0" normalizeH="0" baseline="0" noProof="0">
                <a:ln>
                  <a:noFill/>
                </a:ln>
                <a:solidFill>
                  <a:srgbClr val="009900"/>
                </a:solidFill>
                <a:effectLst/>
                <a:uLnTx/>
                <a:uFillTx/>
                <a:latin typeface="Consolas"/>
                <a:ea typeface="DejaVu Sans"/>
                <a:cs typeface="DejaVu Sans"/>
              </a:rPr>
              <a:t>-</a:t>
            </a:r>
            <a:r>
              <a:rPr kumimoji="0" lang="es-ES" sz="1600" b="0" i="0" u="none" strike="noStrike" kern="1200" cap="none" spc="0" normalizeH="0" baseline="0" noProof="0" err="1">
                <a:ln>
                  <a:noFill/>
                </a:ln>
                <a:solidFill>
                  <a:srgbClr val="009900"/>
                </a:solidFill>
                <a:effectLst/>
                <a:uLnTx/>
                <a:uFillTx/>
                <a:latin typeface="Consolas"/>
                <a:ea typeface="DejaVu Sans"/>
                <a:cs typeface="DejaVu Sans"/>
              </a:rPr>
              <a:t>fx</a:t>
            </a:r>
            <a:r>
              <a:rPr kumimoji="0" lang="es-ES" sz="1600" b="0" i="0" u="none" strike="noStrike" kern="1200" cap="none" spc="0" normalizeH="0" baseline="0" noProof="0">
                <a:ln>
                  <a:noFill/>
                </a:ln>
                <a:solidFill>
                  <a:srgbClr val="009900"/>
                </a:solidFill>
                <a:effectLst/>
                <a:uLnTx/>
                <a:uFillTx/>
                <a:latin typeface="Consolas"/>
                <a:ea typeface="DejaVu Sans"/>
                <a:cs typeface="DejaVu Sans"/>
              </a:rPr>
              <a:t>-</a:t>
            </a:r>
            <a:r>
              <a:rPr kumimoji="0" lang="es-ES" sz="1600" b="0" i="0" u="none" strike="noStrike" kern="1200" cap="none" spc="0" normalizeH="0" baseline="0" noProof="0" err="1">
                <a:ln>
                  <a:noFill/>
                </a:ln>
                <a:solidFill>
                  <a:srgbClr val="009900"/>
                </a:solidFill>
                <a:effectLst/>
                <a:uLnTx/>
                <a:uFillTx/>
                <a:latin typeface="Consolas"/>
                <a:ea typeface="DejaVu Sans"/>
                <a:cs typeface="DejaVu Sans"/>
              </a:rPr>
              <a:t>background</a:t>
            </a:r>
            <a:r>
              <a:rPr kumimoji="0" lang="es-ES" sz="1600" b="0" i="0" u="none" strike="noStrike" kern="1200" cap="none" spc="0" normalizeH="0" baseline="0" noProof="0">
                <a:ln>
                  <a:noFill/>
                </a:ln>
                <a:solidFill>
                  <a:srgbClr val="009900"/>
                </a:solidFill>
                <a:effectLst/>
                <a:uLnTx/>
                <a:uFillTx/>
                <a:latin typeface="Consolas"/>
                <a:ea typeface="DejaVu Sans"/>
                <a:cs typeface="DejaVu Sans"/>
              </a:rPr>
              <a:t>-color</a:t>
            </a:r>
            <a:r>
              <a:rPr kumimoji="0" lang="es-ES" sz="1600" b="0" i="0" u="none" strike="noStrike" kern="1200" cap="none" spc="0" normalizeH="0" baseline="0" noProof="0">
                <a:ln>
                  <a:noFill/>
                </a:ln>
                <a:solidFill>
                  <a:srgbClr val="000000"/>
                </a:solidFill>
                <a:effectLst/>
                <a:uLnTx/>
                <a:uFillTx/>
                <a:latin typeface="Consolas"/>
                <a:ea typeface="DejaVu Sans"/>
                <a:cs typeface="DejaVu Sans"/>
              </a:rPr>
              <a:t>: #FBFCFC;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srgbClr val="000000"/>
                </a:solidFill>
                <a:effectLst/>
                <a:uLnTx/>
                <a:uFillTx/>
                <a:latin typeface="Consolas"/>
                <a:ea typeface="DejaVu Sans"/>
                <a:cs typeface="DejaVu Sans"/>
              </a:rPr>
              <a:t>   </a:t>
            </a:r>
            <a:r>
              <a:rPr kumimoji="0" lang="es-ES" sz="1600" b="0" i="0" u="none" strike="noStrike" kern="1200" cap="none" spc="0" normalizeH="0" baseline="0" noProof="0">
                <a:ln>
                  <a:noFill/>
                </a:ln>
                <a:solidFill>
                  <a:srgbClr val="009900"/>
                </a:solidFill>
                <a:effectLst/>
                <a:uLnTx/>
                <a:uFillTx/>
                <a:latin typeface="Consolas"/>
                <a:ea typeface="DejaVu Sans"/>
                <a:cs typeface="DejaVu Sans"/>
              </a:rPr>
              <a:t>-</a:t>
            </a:r>
            <a:r>
              <a:rPr kumimoji="0" lang="es-ES" sz="1600" b="0" i="0" u="none" strike="noStrike" kern="1200" cap="none" spc="0" normalizeH="0" baseline="0" noProof="0" err="1">
                <a:ln>
                  <a:noFill/>
                </a:ln>
                <a:solidFill>
                  <a:srgbClr val="009900"/>
                </a:solidFill>
                <a:effectLst/>
                <a:uLnTx/>
                <a:uFillTx/>
                <a:latin typeface="Consolas"/>
                <a:ea typeface="DejaVu Sans"/>
                <a:cs typeface="DejaVu Sans"/>
              </a:rPr>
              <a:t>fx-text-fill</a:t>
            </a:r>
            <a:r>
              <a:rPr kumimoji="0" lang="es-ES" sz="1600" b="0" i="0" u="none" strike="noStrike" kern="1200" cap="none" spc="0" normalizeH="0" baseline="0" noProof="0">
                <a:ln>
                  <a:noFill/>
                </a:ln>
                <a:solidFill>
                  <a:srgbClr val="000000"/>
                </a:solidFill>
                <a:effectLst/>
                <a:uLnTx/>
                <a:uFillTx/>
                <a:latin typeface="Consolas"/>
                <a:ea typeface="DejaVu Sans"/>
                <a:cs typeface="DejaVu Sans"/>
              </a:rPr>
              <a:t>: #979A9A;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srgbClr val="000000"/>
                </a:solidFill>
                <a:effectLst/>
                <a:uLnTx/>
                <a:uFillTx/>
                <a:latin typeface="Consolas"/>
                <a:ea typeface="DejaVu Sans"/>
                <a:cs typeface="DejaVu Sans"/>
              </a:rPr>
              <a:t>}</a:t>
            </a:r>
            <a:endParaRPr kumimoji="0" lang="es-ES" altLang="zh-CN" sz="1600" b="0" i="0" u="none" strike="noStrike" kern="1200" cap="none" spc="0" normalizeH="0" baseline="0" noProof="0">
              <a:ln>
                <a:noFill/>
              </a:ln>
              <a:solidFill>
                <a:prstClr val="black"/>
              </a:solidFill>
              <a:effectLst/>
              <a:uLnTx/>
              <a:uFillTx/>
              <a:latin typeface="Monospace"/>
              <a:ea typeface="DejaVu Sans"/>
              <a:cs typeface="DejaVu Sans"/>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6755252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KeyListener</a:t>
            </a:r>
            <a:endParaRPr kumimoji="0" lang="es-ES" sz="32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072494" cy="489364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altLang="zh-CN" sz="1200" b="0" i="0" u="none" strike="noStrike" kern="1200" cap="none" spc="0" normalizeH="0" baseline="0" noProof="0" dirty="0">
                <a:ln>
                  <a:noFill/>
                </a:ln>
                <a:solidFill>
                  <a:srgbClr val="3F7F5F"/>
                </a:solidFill>
                <a:effectLst/>
                <a:uLnTx/>
                <a:uFillTx/>
                <a:latin typeface="Consolas" pitchFamily="49" charset="0"/>
                <a:ea typeface="DejaVu Sans"/>
                <a:cs typeface="Consolas" pitchFamily="49" charset="0"/>
              </a:rPr>
              <a:t>//1.- Asignar evento al </a:t>
            </a:r>
            <a:r>
              <a:rPr kumimoji="0" lang="es-ES" altLang="zh-CN" sz="1200" b="0" i="0" u="none" strike="noStrike" kern="1200" cap="none" spc="0" normalizeH="0" baseline="0" noProof="0" dirty="0" err="1">
                <a:ln>
                  <a:noFill/>
                </a:ln>
                <a:solidFill>
                  <a:srgbClr val="3F7F5F"/>
                </a:solidFill>
                <a:effectLst/>
                <a:uLnTx/>
                <a:uFillTx/>
                <a:latin typeface="Consolas" pitchFamily="49" charset="0"/>
                <a:ea typeface="DejaVu Sans"/>
                <a:cs typeface="Consolas" pitchFamily="49" charset="0"/>
              </a:rPr>
              <a:t>TextArea</a:t>
            </a:r>
            <a:endParaRPr kumimoji="0" lang="es-ES" altLang="zh-CN" sz="1200" b="0" i="0" u="none" strike="noStrike" kern="1200" cap="none" spc="0" normalizeH="0" baseline="0" noProof="0" dirty="0">
              <a:ln>
                <a:noFill/>
              </a:ln>
              <a:solidFill>
                <a:srgbClr val="3F7F5F"/>
              </a:solidFill>
              <a:effectLst/>
              <a:uLnTx/>
              <a:uFillTx/>
              <a:latin typeface="Consolas" pitchFamily="49" charset="0"/>
              <a:ea typeface="DejaVu Sans"/>
              <a:cs typeface="Consolas" pitchFamily="49"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s-ES" sz="1200" b="0" i="0" u="none" strike="noStrike" kern="1200" cap="none" spc="0" normalizeH="0" baseline="0" noProof="0" dirty="0">
              <a:ln>
                <a:noFill/>
              </a:ln>
              <a:solidFill>
                <a:srgbClr val="3F7F5F"/>
              </a:solidFill>
              <a:effectLst/>
              <a:uLnTx/>
              <a:uFillTx/>
              <a:latin typeface="Consolas" pitchFamily="49" charset="0"/>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8080"/>
                </a:solidFill>
                <a:effectLst/>
                <a:uLnTx/>
                <a:uFillTx/>
                <a:latin typeface="Consolas" pitchFamily="49" charset="0"/>
                <a:ea typeface="DejaVu Sans"/>
                <a:cs typeface="Consolas" pitchFamily="49" charset="0"/>
              </a:rPr>
              <a:t>&lt;</a:t>
            </a:r>
            <a:r>
              <a:rPr kumimoji="0" lang="es-ES" sz="1200" b="0" i="0" u="none" strike="noStrike" kern="1200" cap="none" spc="0" normalizeH="0" baseline="0" noProof="0" dirty="0" err="1">
                <a:ln>
                  <a:noFill/>
                </a:ln>
                <a:solidFill>
                  <a:srgbClr val="3F7F7F"/>
                </a:solidFill>
                <a:effectLst/>
                <a:uLnTx/>
                <a:uFillTx/>
                <a:latin typeface="Consolas" pitchFamily="49" charset="0"/>
                <a:ea typeface="DejaVu Sans"/>
                <a:cs typeface="Consolas" pitchFamily="49" charset="0"/>
              </a:rPr>
              <a:t>TextArea</a:t>
            </a:r>
            <a:r>
              <a:rPr kumimoji="0" lang="es-ES" sz="1200" b="0" i="0" u="none" strike="noStrike" kern="1200" cap="none" spc="0" normalizeH="0" baseline="0" noProof="0" dirty="0">
                <a:ln>
                  <a:noFill/>
                </a:ln>
                <a:solidFill>
                  <a:srgbClr val="3F7F7F"/>
                </a:solidFill>
                <a:effectLst/>
                <a:uLnTx/>
                <a:uFillTx/>
                <a:latin typeface="Consolas" pitchFamily="49" charset="0"/>
                <a:ea typeface="DejaVu Sans"/>
                <a:cs typeface="Consolas" pitchFamily="49" charset="0"/>
              </a:rPr>
              <a:t> </a:t>
            </a:r>
            <a:r>
              <a:rPr kumimoji="0" lang="es-ES" sz="1200" b="0" i="0"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fx:id</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err="1">
                <a:ln>
                  <a:noFill/>
                </a:ln>
                <a:solidFill>
                  <a:srgbClr val="2A00FF"/>
                </a:solidFill>
                <a:effectLst/>
                <a:uLnTx/>
                <a:uFillTx/>
                <a:latin typeface="Consolas" pitchFamily="49" charset="0"/>
                <a:ea typeface="DejaVu Sans"/>
                <a:cs typeface="Consolas" pitchFamily="49" charset="0"/>
              </a:rPr>
              <a:t>display</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 </a:t>
            </a:r>
            <a:r>
              <a:rPr kumimoji="0" lang="es-ES" sz="1200" b="0" i="1" u="none" strike="noStrike" kern="1200" cap="none" spc="0" normalizeH="0" baseline="0" noProof="0" dirty="0">
                <a:ln>
                  <a:noFill/>
                </a:ln>
                <a:solidFill>
                  <a:srgbClr val="7F007F"/>
                </a:solidFill>
                <a:effectLst/>
                <a:uLnTx/>
                <a:uFillTx/>
                <a:latin typeface="Consolas" pitchFamily="49" charset="0"/>
                <a:ea typeface="DejaVu Sans"/>
                <a:cs typeface="Consolas" pitchFamily="49" charset="0"/>
              </a:rPr>
              <a:t>editable</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"false"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layoutX</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"10.0"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layoutY</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"37.0" </a:t>
            </a:r>
            <a:r>
              <a:rPr kumimoji="0" lang="es-ES" sz="1200" b="1"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onKeyPressed</a:t>
            </a:r>
            <a:r>
              <a:rPr kumimoji="0" lang="es-ES" sz="1200" b="1"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1"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a:t>
            </a:r>
            <a:r>
              <a:rPr kumimoji="0" lang="es-ES" sz="1200" b="1" i="1" u="none" strike="noStrike" kern="1200" cap="none" spc="0" normalizeH="0" baseline="0" noProof="0" dirty="0" err="1">
                <a:ln>
                  <a:noFill/>
                </a:ln>
                <a:solidFill>
                  <a:srgbClr val="2A00FF"/>
                </a:solidFill>
                <a:effectLst/>
                <a:uLnTx/>
                <a:uFillTx/>
                <a:latin typeface="Consolas" pitchFamily="49" charset="0"/>
                <a:ea typeface="DejaVu Sans"/>
                <a:cs typeface="Consolas" pitchFamily="49" charset="0"/>
              </a:rPr>
              <a:t>pulsarTecla</a:t>
            </a:r>
            <a:r>
              <a:rPr kumimoji="0" lang="es-ES" sz="1200" b="1"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prefHeight</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"100.0"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prefWidth</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"245.0"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text</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"0" </a:t>
            </a:r>
            <a:r>
              <a:rPr kumimoji="0" lang="es-ES" sz="1200" b="0" i="1" u="none" strike="noStrike" kern="1200" cap="none" spc="0" normalizeH="0" baseline="0" noProof="0" dirty="0">
                <a:ln>
                  <a:noFill/>
                </a:ln>
                <a:solidFill>
                  <a:srgbClr val="008080"/>
                </a:solidFill>
                <a:effectLst/>
                <a:uLnTx/>
                <a:uFillTx/>
                <a:latin typeface="Consolas" pitchFamily="49" charset="0"/>
                <a:ea typeface="DejaVu Sans"/>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200" b="0" i="0" u="none" strike="noStrike" kern="1200" cap="none" spc="0" normalizeH="0" baseline="0" noProof="0" dirty="0">
                <a:ln>
                  <a:noFill/>
                </a:ln>
                <a:solidFill>
                  <a:srgbClr val="3F7F5F"/>
                </a:solidFill>
                <a:effectLst/>
                <a:uLnTx/>
                <a:uFillTx/>
                <a:latin typeface="Consolas" pitchFamily="49" charset="0"/>
                <a:ea typeface="DejaVu Sans"/>
                <a:cs typeface="Consolas" pitchFamily="49" charset="0"/>
              </a:rPr>
              <a:t>//2.- Desactivar que puedan quedarse el foco de la aplicación TODOS los botones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8080"/>
                </a:solidFill>
                <a:effectLst/>
                <a:uLnTx/>
                <a:uFillTx/>
                <a:latin typeface="Consolas" pitchFamily="49" charset="0"/>
                <a:ea typeface="DejaVu Sans"/>
                <a:cs typeface="Consolas" pitchFamily="49" charset="0"/>
              </a:rPr>
              <a:t>&lt;</a:t>
            </a:r>
            <a:r>
              <a:rPr kumimoji="0" lang="es-ES" sz="1200" b="0" i="0" u="none" strike="noStrike" kern="1200" cap="none" spc="0" normalizeH="0" baseline="0" noProof="0" dirty="0" err="1">
                <a:ln>
                  <a:noFill/>
                </a:ln>
                <a:solidFill>
                  <a:srgbClr val="3F7F7F"/>
                </a:solidFill>
                <a:effectLst/>
                <a:uLnTx/>
                <a:uFillTx/>
                <a:latin typeface="Consolas" pitchFamily="49" charset="0"/>
                <a:ea typeface="DejaVu Sans"/>
                <a:cs typeface="Consolas" pitchFamily="49" charset="0"/>
              </a:rPr>
              <a:t>Button</a:t>
            </a:r>
            <a:r>
              <a:rPr kumimoji="0" lang="es-ES" sz="1200" b="0" i="0" u="none" strike="noStrike" kern="1200" cap="none" spc="0" normalizeH="0" baseline="0" noProof="0" dirty="0">
                <a:ln>
                  <a:noFill/>
                </a:ln>
                <a:solidFill>
                  <a:srgbClr val="3F7F7F"/>
                </a:solidFill>
                <a:effectLst/>
                <a:uLnTx/>
                <a:uFillTx/>
                <a:latin typeface="Consolas" pitchFamily="49" charset="0"/>
                <a:ea typeface="DejaVu Sans"/>
                <a:cs typeface="Consolas" pitchFamily="49" charset="0"/>
              </a:rPr>
              <a:t> </a:t>
            </a:r>
            <a:r>
              <a:rPr kumimoji="0" lang="es-ES" sz="1200" b="0" i="0"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fx:id</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"boton_0" </a:t>
            </a:r>
            <a:r>
              <a:rPr kumimoji="0" lang="es-ES" sz="1200" b="1"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focusTraversable</a:t>
            </a:r>
            <a:r>
              <a:rPr kumimoji="0" lang="es-ES" sz="1200" b="1"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1"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"false"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layoutX</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"10.0"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layoutY</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"400.0"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mnemonicParsing</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"false"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prefHeight</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"45.0"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prefWidth</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"95.0" </a:t>
            </a:r>
            <a:r>
              <a:rPr kumimoji="0" lang="es-ES" sz="1200" b="0" i="1" u="none" strike="noStrike" kern="1200" cap="none" spc="0" normalizeH="0" baseline="0" noProof="0" dirty="0" err="1">
                <a:ln>
                  <a:noFill/>
                </a:ln>
                <a:solidFill>
                  <a:srgbClr val="7F007F"/>
                </a:solidFill>
                <a:effectLst/>
                <a:uLnTx/>
                <a:uFillTx/>
                <a:latin typeface="Consolas" pitchFamily="49" charset="0"/>
                <a:ea typeface="DejaVu Sans"/>
                <a:cs typeface="Consolas" pitchFamily="49" charset="0"/>
              </a:rPr>
              <a:t>text</a:t>
            </a:r>
            <a:r>
              <a:rPr kumimoji="0" lang="es-E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"0" </a:t>
            </a:r>
            <a:r>
              <a:rPr kumimoji="0" lang="es-ES" sz="1200" b="0" i="1" u="none" strike="noStrike" kern="1200" cap="none" spc="0" normalizeH="0" baseline="0" noProof="0" dirty="0">
                <a:ln>
                  <a:noFill/>
                </a:ln>
                <a:solidFill>
                  <a:srgbClr val="008080"/>
                </a:solidFill>
                <a:effectLst/>
                <a:uLnTx/>
                <a:uFillTx/>
                <a:latin typeface="Consolas" pitchFamily="49" charset="0"/>
                <a:ea typeface="DejaVu Sans"/>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200" b="0" i="1" u="none" strike="noStrike" kern="1200" cap="none" spc="0" normalizeH="0" baseline="0" noProof="0" dirty="0">
              <a:ln>
                <a:noFill/>
              </a:ln>
              <a:solidFill>
                <a:srgbClr val="008080"/>
              </a:solidFill>
              <a:effectLst/>
              <a:uLnTx/>
              <a:uFillTx/>
              <a:latin typeface="Consolas" pitchFamily="49" charset="0"/>
              <a:ea typeface="DejaVu Sans"/>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zh-CN" sz="1200" b="0" i="0" u="none" strike="noStrike" kern="1200" cap="none" spc="0" normalizeH="0" baseline="0" noProof="0" dirty="0">
                <a:ln>
                  <a:noFill/>
                </a:ln>
                <a:solidFill>
                  <a:srgbClr val="3F7F5F"/>
                </a:solidFill>
                <a:effectLst/>
                <a:uLnTx/>
                <a:uFillTx/>
                <a:latin typeface="Consolas" pitchFamily="49" charset="0"/>
                <a:ea typeface="DejaVu Sans"/>
                <a:cs typeface="Consolas" pitchFamily="49" charset="0"/>
              </a:rPr>
              <a:t>//3.- Programar evento en el controlador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200" b="0" i="0" u="none" strike="noStrike" kern="1200" cap="none" spc="0" normalizeH="0" baseline="0" noProof="0" dirty="0">
              <a:ln>
                <a:noFill/>
              </a:ln>
              <a:solidFill>
                <a:srgbClr val="3F7F5F"/>
              </a:solidFill>
              <a:effectLst/>
              <a:uLnTx/>
              <a:uFillTx/>
              <a:latin typeface="Consolas" pitchFamily="49" charset="0"/>
              <a:ea typeface="DejaVu Sans"/>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646464"/>
                </a:solidFill>
                <a:effectLst/>
                <a:uLnTx/>
                <a:uFillTx/>
                <a:latin typeface="Consolas" pitchFamily="49" charset="0"/>
                <a:ea typeface="DejaVu Sans"/>
                <a:cs typeface="Consolas" pitchFamily="49" charset="0"/>
              </a:rPr>
              <a:t>@FXML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err="1">
                <a:ln>
                  <a:noFill/>
                </a:ln>
                <a:solidFill>
                  <a:srgbClr val="7F0055"/>
                </a:solidFill>
                <a:effectLst/>
                <a:uLnTx/>
                <a:uFillTx/>
                <a:latin typeface="Consolas" pitchFamily="49" charset="0"/>
                <a:ea typeface="DejaVu Sans"/>
                <a:cs typeface="Consolas" pitchFamily="49" charset="0"/>
              </a:rPr>
              <a:t>void</a:t>
            </a:r>
            <a:r>
              <a:rPr kumimoji="0" lang="es-ES" sz="1200" b="1"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s-ES" sz="1200" b="0" i="0"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pulsarTecla</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0"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KeyEvent</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s-ES" sz="1200" b="0" i="0" u="none" strike="noStrike" kern="1200" cap="none" spc="0" normalizeH="0" baseline="0" noProof="0" dirty="0" err="1">
                <a:ln>
                  <a:noFill/>
                </a:ln>
                <a:solidFill>
                  <a:srgbClr val="6A3E3E"/>
                </a:solidFill>
                <a:effectLst/>
                <a:uLnTx/>
                <a:uFillTx/>
                <a:latin typeface="Consolas" pitchFamily="49" charset="0"/>
                <a:ea typeface="DejaVu Sans"/>
                <a:cs typeface="Consolas" pitchFamily="49" charset="0"/>
              </a:rPr>
              <a:t>event</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onsolas" pitchFamily="49" charset="0"/>
              <a:ea typeface="DejaVu Sans"/>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7F0055"/>
                </a:solidFill>
                <a:effectLst/>
                <a:uLnTx/>
                <a:uFillTx/>
                <a:latin typeface="Consolas" pitchFamily="49" charset="0"/>
                <a:ea typeface="DejaVu Sans"/>
                <a:cs typeface="Consolas" pitchFamily="49" charset="0"/>
              </a:rPr>
              <a:t>     switch</a:t>
            </a:r>
            <a:r>
              <a:rPr kumimoji="0" lang="es-ES" sz="1200" b="1"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0" u="none" strike="noStrike" kern="1200" cap="none" spc="0" normalizeH="0" baseline="0" noProof="0" dirty="0" err="1">
                <a:ln>
                  <a:noFill/>
                </a:ln>
                <a:solidFill>
                  <a:srgbClr val="6A3E3E"/>
                </a:solidFill>
                <a:effectLst/>
                <a:uLnTx/>
                <a:uFillTx/>
                <a:latin typeface="Consolas" pitchFamily="49" charset="0"/>
                <a:ea typeface="DejaVu Sans"/>
                <a:cs typeface="Consolas" pitchFamily="49" charset="0"/>
              </a:rPr>
              <a:t>event</a:t>
            </a:r>
            <a:r>
              <a:rPr kumimoji="0" lang="es-ES" sz="1200" b="0" i="0"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.getCode</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onsolas" pitchFamily="49" charset="0"/>
              <a:ea typeface="DejaVu Sans"/>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F0055"/>
                </a:solidFill>
                <a:effectLst/>
                <a:uLnTx/>
                <a:uFillTx/>
                <a:latin typeface="Consolas" pitchFamily="49" charset="0"/>
                <a:ea typeface="DejaVu Sans"/>
                <a:cs typeface="Consolas" pitchFamily="49" charset="0"/>
              </a:rPr>
              <a:t>	case</a:t>
            </a:r>
            <a:r>
              <a:rPr kumimoji="0" lang="en-US" sz="1200" b="1"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n-US" sz="1200" b="1" i="1" u="none" strike="noStrike" kern="1200" cap="none" spc="0" normalizeH="0" baseline="0" noProof="0" dirty="0">
                <a:ln>
                  <a:noFill/>
                </a:ln>
                <a:solidFill>
                  <a:srgbClr val="0000C0"/>
                </a:solidFill>
                <a:effectLst/>
                <a:uLnTx/>
                <a:uFillTx/>
                <a:latin typeface="Consolas" pitchFamily="49" charset="0"/>
                <a:ea typeface="DejaVu Sans"/>
                <a:cs typeface="Consolas" pitchFamily="49" charset="0"/>
              </a:rPr>
              <a:t>DIGIT0</a:t>
            </a:r>
            <a:r>
              <a:rPr kumimoji="0" lang="en-US" sz="1200" b="1"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n-US" sz="1200" b="1" i="1" u="none" strike="noStrike" kern="1200" cap="none" spc="0" normalizeH="0" baseline="0" noProof="0" dirty="0">
                <a:ln>
                  <a:noFill/>
                </a:ln>
                <a:solidFill>
                  <a:srgbClr val="7F0055"/>
                </a:solidFill>
                <a:effectLst/>
                <a:uLnTx/>
                <a:uFillTx/>
                <a:latin typeface="Consolas" pitchFamily="49" charset="0"/>
                <a:ea typeface="DejaVu Sans"/>
                <a:cs typeface="Consolas" pitchFamily="49" charset="0"/>
              </a:rPr>
              <a:t>case</a:t>
            </a:r>
            <a:r>
              <a:rPr kumimoji="0" lang="en-US" sz="1200" b="1"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n-US" sz="1200" b="1" i="1" u="none" strike="noStrike" kern="1200" cap="none" spc="0" normalizeH="0" baseline="0" noProof="0" dirty="0">
                <a:ln>
                  <a:noFill/>
                </a:ln>
                <a:solidFill>
                  <a:srgbClr val="0000C0"/>
                </a:solidFill>
                <a:effectLst/>
                <a:uLnTx/>
                <a:uFillTx/>
                <a:latin typeface="Consolas" pitchFamily="49" charset="0"/>
                <a:ea typeface="DejaVu Sans"/>
                <a:cs typeface="Consolas" pitchFamily="49" charset="0"/>
              </a:rPr>
              <a:t>NUMPAD0</a:t>
            </a:r>
            <a:r>
              <a:rPr kumimoji="0" lang="en-US" sz="1200" b="1"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n-US" sz="1200" b="0" i="1"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insertarNumero</a:t>
            </a:r>
            <a:r>
              <a:rPr kumimoji="0" lang="en-U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n-US" sz="1200" b="0" i="1" u="none" strike="noStrike" kern="1200" cap="none" spc="0" normalizeH="0" baseline="0" noProof="0" dirty="0">
                <a:ln>
                  <a:noFill/>
                </a:ln>
                <a:solidFill>
                  <a:srgbClr val="2A00FF"/>
                </a:solidFill>
                <a:effectLst/>
                <a:uLnTx/>
                <a:uFillTx/>
                <a:latin typeface="Consolas" pitchFamily="49" charset="0"/>
                <a:ea typeface="DejaVu Sans"/>
                <a:cs typeface="Consolas" pitchFamily="49" charset="0"/>
              </a:rPr>
              <a:t>"0"</a:t>
            </a:r>
            <a:r>
              <a:rPr kumimoji="0" lang="en-U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n-US" sz="1200" b="1" i="0" u="none" strike="noStrike" kern="1200" cap="none" spc="0" normalizeH="0" baseline="0" noProof="0" dirty="0">
                <a:ln>
                  <a:noFill/>
                </a:ln>
                <a:solidFill>
                  <a:srgbClr val="7F0055"/>
                </a:solidFill>
                <a:effectLst/>
                <a:uLnTx/>
                <a:uFillTx/>
                <a:latin typeface="Consolas" pitchFamily="49" charset="0"/>
                <a:ea typeface="DejaVu Sans"/>
                <a:cs typeface="Consolas" pitchFamily="49" charset="0"/>
              </a:rPr>
              <a:t>break</a:t>
            </a:r>
            <a:r>
              <a:rPr kumimoji="0" lang="en-US" sz="1200" b="1"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endParaRPr kumimoji="0" lang="es-ES" altLang="zh-CN" sz="1200" b="0" i="0" u="none" strike="noStrike" kern="1200" cap="none" spc="0" normalizeH="0" baseline="0" noProof="0" dirty="0">
              <a:ln>
                <a:noFill/>
              </a:ln>
              <a:solidFill>
                <a:srgbClr val="3F7F5F"/>
              </a:solidFill>
              <a:effectLst/>
              <a:uLnTx/>
              <a:uFillTx/>
              <a:latin typeface="Consolas" pitchFamily="49" charset="0"/>
              <a:ea typeface="DejaVu Sans"/>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3F7F5F"/>
                </a:solidFill>
                <a:effectLst/>
                <a:uLnTx/>
                <a:uFillTx/>
                <a:latin typeface="Consolas" pitchFamily="49" charset="0"/>
                <a:ea typeface="DejaVu Sans"/>
                <a:cs typeface="Consolas" pitchFamily="49" charset="0"/>
              </a:rPr>
              <a:t>//4.- Combinaciones de teclas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onsolas" pitchFamily="49" charset="0"/>
              <a:ea typeface="DejaVu Sans"/>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3F7F5F"/>
                </a:solidFill>
                <a:effectLst/>
                <a:uLnTx/>
                <a:uFillTx/>
                <a:latin typeface="Consolas" pitchFamily="49" charset="0"/>
                <a:ea typeface="DejaVu Sans"/>
                <a:cs typeface="Consolas" pitchFamily="49" charset="0"/>
              </a:rPr>
              <a:t>//MC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KeyCombination</a:t>
            </a:r>
            <a:r>
              <a:rPr kumimoji="0" lang="en-U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n-US" sz="1200" b="0" i="0" u="none" strike="noStrike" kern="1200" cap="none" spc="0" normalizeH="0" baseline="0" noProof="0" dirty="0" err="1">
                <a:ln>
                  <a:noFill/>
                </a:ln>
                <a:solidFill>
                  <a:srgbClr val="6A3E3E"/>
                </a:solidFill>
                <a:effectLst/>
                <a:uLnTx/>
                <a:uFillTx/>
                <a:latin typeface="Consolas" pitchFamily="49" charset="0"/>
                <a:ea typeface="DejaVu Sans"/>
                <a:cs typeface="Consolas" pitchFamily="49" charset="0"/>
              </a:rPr>
              <a:t>ctrlL</a:t>
            </a:r>
            <a:r>
              <a:rPr kumimoji="0" lang="en-U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 </a:t>
            </a:r>
            <a:r>
              <a:rPr kumimoji="0" lang="en-US" sz="1200" b="1" i="0" u="none" strike="noStrike" kern="1200" cap="none" spc="0" normalizeH="0" baseline="0" noProof="0" dirty="0">
                <a:ln>
                  <a:noFill/>
                </a:ln>
                <a:solidFill>
                  <a:srgbClr val="7F0055"/>
                </a:solidFill>
                <a:effectLst/>
                <a:uLnTx/>
                <a:uFillTx/>
                <a:latin typeface="Consolas" pitchFamily="49" charset="0"/>
                <a:ea typeface="DejaVu Sans"/>
                <a:cs typeface="Consolas" pitchFamily="49" charset="0"/>
              </a:rPr>
              <a:t>new</a:t>
            </a:r>
            <a:r>
              <a:rPr kumimoji="0" lang="en-US" sz="1200" b="1"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n-US" sz="1200" b="0" i="0"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KeyCodeCombination</a:t>
            </a:r>
            <a:r>
              <a:rPr kumimoji="0" lang="en-U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n-US" sz="1200" b="0" i="0"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KeyCode.</a:t>
            </a:r>
            <a:r>
              <a:rPr kumimoji="0" lang="en-US" sz="1200" b="1" i="1" u="none" strike="noStrike" kern="1200" cap="none" spc="0" normalizeH="0" baseline="0" noProof="0" dirty="0" err="1">
                <a:ln>
                  <a:noFill/>
                </a:ln>
                <a:solidFill>
                  <a:srgbClr val="0000C0"/>
                </a:solidFill>
                <a:effectLst/>
                <a:uLnTx/>
                <a:uFillTx/>
                <a:latin typeface="Consolas" pitchFamily="49" charset="0"/>
                <a:ea typeface="DejaVu Sans"/>
                <a:cs typeface="Consolas" pitchFamily="49" charset="0"/>
              </a:rPr>
              <a:t>L</a:t>
            </a:r>
            <a:r>
              <a:rPr kumimoji="0" lang="en-U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n-US" sz="1200" b="0" i="1"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KeyCodeCombination.</a:t>
            </a:r>
            <a:r>
              <a:rPr kumimoji="0" lang="en-US" sz="1200" b="1" i="1" u="none" strike="noStrike" kern="1200" cap="none" spc="0" normalizeH="0" baseline="0" noProof="0" dirty="0" err="1">
                <a:ln>
                  <a:noFill/>
                </a:ln>
                <a:solidFill>
                  <a:srgbClr val="0000C0"/>
                </a:solidFill>
                <a:effectLst/>
                <a:uLnTx/>
                <a:uFillTx/>
                <a:latin typeface="Consolas" pitchFamily="49" charset="0"/>
                <a:ea typeface="DejaVu Sans"/>
                <a:cs typeface="Consolas" pitchFamily="49" charset="0"/>
              </a:rPr>
              <a:t>CONTROL_DOWN</a:t>
            </a:r>
            <a:r>
              <a:rPr kumimoji="0" lang="en-US" sz="1200" b="0" i="1"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err="1">
                <a:ln>
                  <a:noFill/>
                </a:ln>
                <a:solidFill>
                  <a:srgbClr val="7F0055"/>
                </a:solidFill>
                <a:effectLst/>
                <a:uLnTx/>
                <a:uFillTx/>
                <a:latin typeface="Consolas" pitchFamily="49" charset="0"/>
                <a:ea typeface="DejaVu Sans"/>
                <a:cs typeface="Consolas" pitchFamily="49" charset="0"/>
              </a:rPr>
              <a:t>if</a:t>
            </a:r>
            <a:r>
              <a:rPr kumimoji="0" lang="es-ES" sz="1200" b="0" i="0" u="none" strike="noStrike" kern="1200" cap="none" spc="0" normalizeH="0" baseline="0" noProof="0" dirty="0">
                <a:ln>
                  <a:noFill/>
                </a:ln>
                <a:solidFill>
                  <a:srgbClr val="7F0055"/>
                </a:solidFill>
                <a:effectLst/>
                <a:uLnTx/>
                <a:uFillTx/>
                <a:latin typeface="Consolas" pitchFamily="49" charset="0"/>
                <a:ea typeface="DejaVu Sans"/>
                <a:cs typeface="Consolas" pitchFamily="49" charset="0"/>
              </a:rPr>
              <a:t> </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0" u="none" strike="noStrike" kern="1200" cap="none" spc="0" normalizeH="0" baseline="0" noProof="0" dirty="0" err="1">
                <a:ln>
                  <a:noFill/>
                </a:ln>
                <a:solidFill>
                  <a:srgbClr val="6A3E3E"/>
                </a:solidFill>
                <a:effectLst/>
                <a:uLnTx/>
                <a:uFillTx/>
                <a:latin typeface="Consolas" pitchFamily="49" charset="0"/>
                <a:ea typeface="DejaVu Sans"/>
                <a:cs typeface="Consolas" pitchFamily="49" charset="0"/>
              </a:rPr>
              <a:t>ctrlL</a:t>
            </a:r>
            <a:r>
              <a:rPr kumimoji="0" lang="es-ES" sz="1200" b="0" i="0"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.match</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r>
              <a:rPr kumimoji="0" lang="es-ES" sz="1200" b="0" i="0" u="none" strike="noStrike" kern="1200" cap="none" spc="0" normalizeH="0" baseline="0" noProof="0" dirty="0" err="1">
                <a:ln>
                  <a:noFill/>
                </a:ln>
                <a:solidFill>
                  <a:srgbClr val="6A3E3E"/>
                </a:solidFill>
                <a:effectLst/>
                <a:uLnTx/>
                <a:uFillTx/>
                <a:latin typeface="Consolas" pitchFamily="49" charset="0"/>
                <a:ea typeface="DejaVu Sans"/>
                <a:cs typeface="Consolas" pitchFamily="49" charset="0"/>
              </a:rPr>
              <a:t>event</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 </a:t>
            </a:r>
            <a:r>
              <a:rPr kumimoji="0" lang="es-ES" sz="1200" b="0" i="0" u="none" strike="noStrike" kern="1200" cap="none" spc="0" normalizeH="0" baseline="0" noProof="0" dirty="0" err="1">
                <a:ln>
                  <a:noFill/>
                </a:ln>
                <a:solidFill>
                  <a:srgbClr val="000000"/>
                </a:solidFill>
                <a:effectLst/>
                <a:uLnTx/>
                <a:uFillTx/>
                <a:latin typeface="Consolas" pitchFamily="49" charset="0"/>
                <a:ea typeface="DejaVu Sans"/>
                <a:cs typeface="Consolas" pitchFamily="49" charset="0"/>
              </a:rPr>
              <a:t>memoryClear</a:t>
            </a:r>
            <a:r>
              <a:rPr kumimoji="0" lang="es-ES"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rPr>
              <a:t>();</a:t>
            </a:r>
            <a:endParaRPr kumimoji="0" lang="es-ES" altLang="zh-CN" sz="1200" b="0" i="0" u="none" strike="noStrike" kern="1200" cap="none" spc="0" normalizeH="0" baseline="0" noProof="0" dirty="0">
              <a:ln>
                <a:noFill/>
              </a:ln>
              <a:solidFill>
                <a:srgbClr val="000000"/>
              </a:solidFill>
              <a:effectLst/>
              <a:uLnTx/>
              <a:uFillTx/>
              <a:latin typeface="Consolas" pitchFamily="49" charset="0"/>
              <a:ea typeface="DejaVu Sans"/>
              <a:cs typeface="Consolas" pitchFamily="49" charset="0"/>
            </a:endParaRP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1428728" y="2071678"/>
            <a:ext cx="6215106" cy="107157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4000" b="0" i="0" u="none" strike="noStrike" kern="1200" cap="none" spc="500" normalizeH="0" baseline="0" noProof="0">
                <a:ln>
                  <a:noFill/>
                </a:ln>
                <a:solidFill>
                  <a:prstClr val="white"/>
                </a:solidFill>
                <a:effectLst/>
                <a:uLnTx/>
                <a:uFillTx/>
                <a:latin typeface="Calibri"/>
                <a:ea typeface="DejaVu Sans"/>
                <a:cs typeface="DejaVu Sans"/>
              </a:rPr>
              <a:t>Resumen</a:t>
            </a:r>
            <a:endParaRPr kumimoji="0" sz="36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Resumen</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pic>
        <p:nvPicPr>
          <p:cNvPr id="9" name="8 Imagen" descr="UD13_InterfazGrafica.jpg"/>
          <p:cNvPicPr>
            <a:picLocks noChangeAspect="1"/>
          </p:cNvPicPr>
          <p:nvPr/>
        </p:nvPicPr>
        <p:blipFill>
          <a:blip r:embed="rId2" cstate="print"/>
          <a:stretch>
            <a:fillRect/>
          </a:stretch>
        </p:blipFill>
        <p:spPr>
          <a:xfrm>
            <a:off x="108594" y="1214422"/>
            <a:ext cx="8964000" cy="455527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1428728" y="2071678"/>
            <a:ext cx="6215106" cy="107157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4000" b="0" i="0" u="none" strike="noStrike" kern="1200" cap="none" spc="500" normalizeH="0" baseline="0" noProof="0">
                <a:ln>
                  <a:noFill/>
                </a:ln>
                <a:solidFill>
                  <a:prstClr val="white"/>
                </a:solidFill>
                <a:effectLst/>
                <a:uLnTx/>
                <a:uFillTx/>
                <a:latin typeface="Calibri"/>
                <a:ea typeface="DejaVu Sans"/>
                <a:cs typeface="DejaVu Sans"/>
              </a:rPr>
              <a:t>Para terminar…</a:t>
            </a:r>
            <a:endParaRPr kumimoji="0" sz="3600" b="0" i="0" u="none" strike="noStrike" kern="1200" cap="none" spc="500" normalizeH="0" baseline="0" noProof="0" err="1">
              <a:ln>
                <a:noFill/>
              </a:ln>
              <a:solidFill>
                <a:prstClr val="white"/>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prstClr val="white"/>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prstClr val="white"/>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white"/>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a:ln>
                  <a:noFill/>
                </a:ln>
                <a:solidFill>
                  <a:srgbClr val="BD3231"/>
                </a:solidFill>
                <a:effectLst/>
                <a:uLnTx/>
                <a:uFillTx/>
                <a:latin typeface="Arial"/>
                <a:ea typeface="DejaVu Sans"/>
                <a:cs typeface="DejaVu Sans"/>
              </a:rPr>
              <a:t>Despliegue de la aplicación (.</a:t>
            </a:r>
            <a:r>
              <a:rPr kumimoji="0" lang="es-ES" sz="3200" b="0" i="0" u="none" strike="noStrike" kern="1200" cap="none" spc="0" normalizeH="0" baseline="0" noProof="0" err="1">
                <a:ln>
                  <a:noFill/>
                </a:ln>
                <a:solidFill>
                  <a:srgbClr val="BD3231"/>
                </a:solidFill>
                <a:effectLst/>
                <a:uLnTx/>
                <a:uFillTx/>
                <a:latin typeface="Arial"/>
                <a:ea typeface="DejaVu Sans"/>
                <a:cs typeface="DejaVu Sans"/>
              </a:rPr>
              <a:t>jar</a:t>
            </a:r>
            <a:r>
              <a:rPr kumimoji="0" lang="es-ES" sz="3200" b="0" i="0" u="none" strike="noStrike" kern="1200" cap="none" spc="0" normalizeH="0" baseline="0" noProof="0">
                <a:ln>
                  <a:noFill/>
                </a:ln>
                <a:solidFill>
                  <a:srgbClr val="BD3231"/>
                </a:solidFill>
                <a:effectLst/>
                <a:uLnTx/>
                <a:uFillTx/>
                <a:latin typeface="Arial"/>
                <a:ea typeface="DejaVu Sans"/>
                <a:cs typeface="DejaVu Sans"/>
              </a:rPr>
              <a:t>)</a:t>
            </a:r>
            <a:endParaRPr kumimoji="0" sz="1800" b="0" i="0" u="none" strike="noStrike" kern="1200" cap="none" spc="0" normalizeH="0" baseline="0" noProof="0">
              <a:ln>
                <a:noFill/>
              </a:ln>
              <a:solidFill>
                <a:srgbClr val="BD3231"/>
              </a:solidFill>
              <a:effectLst/>
              <a:uLnTx/>
              <a:uFillTx/>
              <a:latin typeface="Arial"/>
              <a:ea typeface="DejaVu Sans"/>
              <a:cs typeface="DejaVu Sans"/>
            </a:endParaRPr>
          </a:p>
        </p:txBody>
      </p:sp>
      <p:sp>
        <p:nvSpPr>
          <p:cNvPr id="7" name="Line 3"/>
          <p:cNvSpPr/>
          <p:nvPr/>
        </p:nvSpPr>
        <p:spPr>
          <a:xfrm>
            <a:off x="142844" y="6500834"/>
            <a:ext cx="8856000" cy="0"/>
          </a:xfrm>
          <a:prstGeom prst="line">
            <a:avLst/>
          </a:prstGeom>
          <a:ln>
            <a:solidFill>
              <a:srgbClr val="BD3231"/>
            </a:solidFill>
          </a:ln>
        </p:spPr>
      </p:sp>
      <p:sp>
        <p:nvSpPr>
          <p:cNvPr id="10" name="9 CuadroTexto"/>
          <p:cNvSpPr txBox="1"/>
          <p:nvPr/>
        </p:nvSpPr>
        <p:spPr>
          <a:xfrm>
            <a:off x="500034" y="1142984"/>
            <a:ext cx="8072494" cy="35394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Para exportar nuestro proyecto a una aplicación real debemos exportarlo a </a:t>
            </a:r>
            <a:r>
              <a:rPr kumimoji="0" lang="es-ES" sz="1600" b="1" i="0" u="none" strike="noStrike" kern="1200" cap="none" spc="0" normalizeH="0" baseline="0" noProof="0" dirty="0">
                <a:ln>
                  <a:noFill/>
                </a:ln>
                <a:solidFill>
                  <a:prstClr val="black"/>
                </a:solidFill>
                <a:effectLst/>
                <a:uLnTx/>
                <a:uFillTx/>
                <a:latin typeface="Arial"/>
                <a:ea typeface="DejaVu Sans"/>
                <a:cs typeface="DejaVu Sans"/>
              </a:rPr>
              <a:t>.</a:t>
            </a:r>
            <a:r>
              <a:rPr kumimoji="0" lang="es-ES" sz="1600" b="1" i="0" u="none" strike="noStrike" kern="1200" cap="none" spc="0" normalizeH="0" baseline="0" noProof="0" dirty="0" err="1">
                <a:ln>
                  <a:noFill/>
                </a:ln>
                <a:solidFill>
                  <a:prstClr val="black"/>
                </a:solidFill>
                <a:effectLst/>
                <a:uLnTx/>
                <a:uFillTx/>
                <a:latin typeface="Arial"/>
                <a:ea typeface="DejaVu Sans"/>
                <a:cs typeface="DejaVu Sans"/>
              </a:rPr>
              <a:t>jar</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err="1">
                <a:ln>
                  <a:noFill/>
                </a:ln>
                <a:solidFill>
                  <a:prstClr val="black"/>
                </a:solidFill>
                <a:effectLst/>
                <a:uLnTx/>
                <a:uFillTx/>
                <a:latin typeface="Arial"/>
                <a:ea typeface="DejaVu Sans"/>
                <a:cs typeface="DejaVu Sans"/>
              </a:rPr>
              <a:t>Click</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 derecho sobre el proyecto, </a:t>
            </a:r>
            <a:r>
              <a:rPr kumimoji="0" lang="es-ES" sz="1600" b="1" i="0" u="none" strike="noStrike" kern="1200" cap="none" spc="0" normalizeH="0" baseline="0" noProof="0" dirty="0">
                <a:ln>
                  <a:noFill/>
                </a:ln>
                <a:solidFill>
                  <a:srgbClr val="005A8D"/>
                </a:solidFill>
                <a:effectLst/>
                <a:uLnTx/>
                <a:uFillTx/>
                <a:latin typeface="Arial"/>
                <a:ea typeface="DejaVu Sans"/>
                <a:cs typeface="DejaVu Sans"/>
              </a:rPr>
              <a:t>exportar</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 y escogemos la opción </a:t>
            </a:r>
            <a:r>
              <a:rPr kumimoji="0" lang="es-ES" sz="1600" b="1" i="0" u="none" strike="noStrike" kern="1200" cap="none" spc="0" normalizeH="0" baseline="0" noProof="0" dirty="0" err="1">
                <a:ln>
                  <a:noFill/>
                </a:ln>
                <a:solidFill>
                  <a:srgbClr val="005A8D"/>
                </a:solidFill>
                <a:effectLst/>
                <a:uLnTx/>
                <a:uFillTx/>
                <a:latin typeface="Arial"/>
                <a:ea typeface="DejaVu Sans"/>
                <a:cs typeface="DejaVu Sans"/>
              </a:rPr>
              <a:t>runnable</a:t>
            </a:r>
            <a:r>
              <a:rPr kumimoji="0" lang="es-ES" sz="1600" b="1" i="0" u="none" strike="noStrike" kern="1200" cap="none" spc="0" normalizeH="0" baseline="0" noProof="0" dirty="0">
                <a:ln>
                  <a:noFill/>
                </a:ln>
                <a:solidFill>
                  <a:srgbClr val="005A8D"/>
                </a:solidFill>
                <a:effectLst/>
                <a:uLnTx/>
                <a:uFillTx/>
                <a:latin typeface="Arial"/>
                <a:ea typeface="DejaVu Sans"/>
                <a:cs typeface="DejaVu Sans"/>
              </a:rPr>
              <a:t> JAR file.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600" b="1" i="0" u="none" strike="noStrike" kern="1200" cap="none" spc="0" normalizeH="0" baseline="0" noProof="0" dirty="0">
              <a:ln>
                <a:noFill/>
              </a:ln>
              <a:solidFill>
                <a:srgbClr val="005A8D"/>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En </a:t>
            </a:r>
            <a:r>
              <a:rPr kumimoji="0" lang="es-ES" sz="1600" b="0" i="0" u="none" strike="noStrike" kern="1200" cap="none" spc="0" normalizeH="0" baseline="0" noProof="0" dirty="0" err="1">
                <a:ln>
                  <a:noFill/>
                </a:ln>
                <a:solidFill>
                  <a:prstClr val="black"/>
                </a:solidFill>
                <a:effectLst/>
                <a:uLnTx/>
                <a:uFillTx/>
                <a:latin typeface="Arial"/>
                <a:ea typeface="DejaVu Sans"/>
                <a:cs typeface="DejaVu Sans"/>
              </a:rPr>
              <a:t>library</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 </a:t>
            </a:r>
            <a:r>
              <a:rPr kumimoji="0" lang="es-ES" sz="1600" b="0" i="0" u="none" strike="noStrike" kern="1200" cap="none" spc="0" normalizeH="0" baseline="0" noProof="0" dirty="0" err="1">
                <a:ln>
                  <a:noFill/>
                </a:ln>
                <a:solidFill>
                  <a:prstClr val="black"/>
                </a:solidFill>
                <a:effectLst/>
                <a:uLnTx/>
                <a:uFillTx/>
                <a:latin typeface="Arial"/>
                <a:ea typeface="DejaVu Sans"/>
                <a:cs typeface="DejaVu Sans"/>
              </a:rPr>
              <a:t>handling</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 escogeremos la segunda opción. Esta opción empaqueta las librerías necesarias dentro del </a:t>
            </a:r>
            <a:r>
              <a:rPr kumimoji="0" lang="es-ES" sz="1600" b="1" i="0" u="none" strike="noStrike" kern="1200" cap="none" spc="0" normalizeH="0" baseline="0" noProof="0" dirty="0">
                <a:ln>
                  <a:noFill/>
                </a:ln>
                <a:solidFill>
                  <a:prstClr val="black"/>
                </a:solidFill>
                <a:effectLst/>
                <a:uLnTx/>
                <a:uFillTx/>
                <a:latin typeface="Arial"/>
                <a:ea typeface="DejaVu Sans"/>
                <a:cs typeface="DejaVu Sans"/>
              </a:rPr>
              <a:t>.</a:t>
            </a:r>
            <a:r>
              <a:rPr kumimoji="0" lang="es-ES" sz="1600" b="1" i="0" u="none" strike="noStrike" kern="1200" cap="none" spc="0" normalizeH="0" baseline="0" noProof="0" dirty="0" err="1">
                <a:ln>
                  <a:noFill/>
                </a:ln>
                <a:solidFill>
                  <a:prstClr val="black"/>
                </a:solidFill>
                <a:effectLst/>
                <a:uLnTx/>
                <a:uFillTx/>
                <a:latin typeface="Arial"/>
                <a:ea typeface="DejaVu Sans"/>
                <a:cs typeface="DejaVu Sans"/>
              </a:rPr>
              <a:t>jar</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Este .</a:t>
            </a:r>
            <a:r>
              <a:rPr kumimoji="0" lang="es-ES" sz="1600" b="0" i="0" u="none" strike="noStrike" kern="1200" cap="none" spc="0" normalizeH="0" baseline="0" noProof="0" dirty="0" err="1">
                <a:ln>
                  <a:noFill/>
                </a:ln>
                <a:solidFill>
                  <a:prstClr val="black"/>
                </a:solidFill>
                <a:effectLst/>
                <a:uLnTx/>
                <a:uFillTx/>
                <a:latin typeface="Arial"/>
                <a:ea typeface="DejaVu Sans"/>
                <a:cs typeface="DejaVu Sans"/>
              </a:rPr>
              <a:t>jar</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 podrá ejecutarse por consola con el comando: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a:ln>
                  <a:noFill/>
                </a:ln>
                <a:solidFill>
                  <a:prstClr val="black"/>
                </a:solidFill>
                <a:effectLst/>
                <a:uLnTx/>
                <a:uFillTx/>
                <a:latin typeface="Arial"/>
                <a:ea typeface="DejaVu Sans"/>
                <a:cs typeface="DejaVu Sans"/>
              </a:rPr>
              <a:t>	</a:t>
            </a:r>
            <a:r>
              <a:rPr kumimoji="0" lang="es-ES" sz="1600" b="1" i="0" u="none" strike="noStrike" kern="1200" cap="none" spc="0" normalizeH="0" baseline="0" noProof="0" dirty="0">
                <a:ln>
                  <a:noFill/>
                </a:ln>
                <a:solidFill>
                  <a:srgbClr val="005A8D"/>
                </a:solidFill>
                <a:effectLst/>
                <a:uLnTx/>
                <a:uFillTx/>
                <a:latin typeface="Arial"/>
                <a:ea typeface="DejaVu Sans"/>
                <a:cs typeface="DejaVu Sans"/>
              </a:rPr>
              <a:t>java -</a:t>
            </a:r>
            <a:r>
              <a:rPr kumimoji="0" lang="es-ES" sz="1600" b="1" i="0" u="none" strike="noStrike" kern="1200" cap="none" spc="0" normalizeH="0" baseline="0" noProof="0" dirty="0" err="1">
                <a:ln>
                  <a:noFill/>
                </a:ln>
                <a:solidFill>
                  <a:srgbClr val="005A8D"/>
                </a:solidFill>
                <a:effectLst/>
                <a:uLnTx/>
                <a:uFillTx/>
                <a:latin typeface="Arial"/>
                <a:ea typeface="DejaVu Sans"/>
                <a:cs typeface="DejaVu Sans"/>
              </a:rPr>
              <a:t>jar</a:t>
            </a:r>
            <a:r>
              <a:rPr kumimoji="0" lang="es-ES" sz="1600" b="1" i="0" u="none" strike="noStrike" kern="1200" cap="none" spc="0" normalizeH="0" baseline="0" noProof="0" dirty="0">
                <a:ln>
                  <a:noFill/>
                </a:ln>
                <a:solidFill>
                  <a:srgbClr val="005A8D"/>
                </a:solidFill>
                <a:effectLst/>
                <a:uLnTx/>
                <a:uFillTx/>
                <a:latin typeface="Arial"/>
                <a:ea typeface="DejaVu Sans"/>
                <a:cs typeface="DejaVu Sans"/>
              </a:rPr>
              <a:t> ContadorFX.jar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600" b="1" i="0" u="none" strike="noStrike" kern="1200" cap="none" spc="0" normalizeH="0" baseline="0" noProof="0" dirty="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También se puede hacer doble clic sobre el ejecutable o crear un acceso directo.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black"/>
              </a:solidFill>
              <a:effectLst/>
              <a:uLnTx/>
              <a:uFillTx/>
              <a:latin typeface="Arial"/>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Existen programas para exportar el </a:t>
            </a:r>
            <a:r>
              <a:rPr kumimoji="0" lang="es-ES" sz="1600" b="1" i="0" u="none" strike="noStrike" kern="1200" cap="none" spc="0" normalizeH="0" baseline="0" noProof="0" dirty="0">
                <a:ln>
                  <a:noFill/>
                </a:ln>
                <a:solidFill>
                  <a:srgbClr val="005A8D"/>
                </a:solidFill>
                <a:effectLst/>
                <a:uLnTx/>
                <a:uFillTx/>
                <a:latin typeface="Arial"/>
                <a:ea typeface="DejaVu Sans"/>
                <a:cs typeface="DejaVu Sans"/>
              </a:rPr>
              <a:t>.</a:t>
            </a:r>
            <a:r>
              <a:rPr kumimoji="0" lang="es-ES" sz="1600" b="1" i="0" u="none" strike="noStrike" kern="1200" cap="none" spc="0" normalizeH="0" baseline="0" noProof="0" dirty="0" err="1">
                <a:ln>
                  <a:noFill/>
                </a:ln>
                <a:solidFill>
                  <a:srgbClr val="005A8D"/>
                </a:solidFill>
                <a:effectLst/>
                <a:uLnTx/>
                <a:uFillTx/>
                <a:latin typeface="Arial"/>
                <a:ea typeface="DejaVu Sans"/>
                <a:cs typeface="DejaVu Sans"/>
              </a:rPr>
              <a:t>jar</a:t>
            </a:r>
            <a:r>
              <a:rPr kumimoji="0" lang="es-ES" sz="1600" b="0" i="0" u="none" strike="noStrike" kern="1200" cap="none" spc="0" normalizeH="0" baseline="0" noProof="0" dirty="0">
                <a:ln>
                  <a:noFill/>
                </a:ln>
                <a:solidFill>
                  <a:srgbClr val="005A8D"/>
                </a:solidFill>
                <a:effectLst/>
                <a:uLnTx/>
                <a:uFillTx/>
                <a:latin typeface="Arial"/>
                <a:ea typeface="DejaVu Sans"/>
                <a:cs typeface="DejaVu Sans"/>
              </a:rPr>
              <a:t> </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a </a:t>
            </a:r>
            <a:r>
              <a:rPr kumimoji="0" lang="es-ES" sz="1600" b="1" i="0" u="none" strike="noStrike" kern="1200" cap="none" spc="0" normalizeH="0" baseline="0" noProof="0" dirty="0">
                <a:ln>
                  <a:noFill/>
                </a:ln>
                <a:solidFill>
                  <a:srgbClr val="005A8D"/>
                </a:solidFill>
                <a:effectLst/>
                <a:uLnTx/>
                <a:uFillTx/>
                <a:latin typeface="Arial"/>
                <a:ea typeface="DejaVu Sans"/>
                <a:cs typeface="DejaVu Sans"/>
              </a:rPr>
              <a:t>.exe</a:t>
            </a:r>
            <a:r>
              <a:rPr kumimoji="0" lang="es-ES" sz="1600" b="0" i="0" u="none" strike="noStrike" kern="1200" cap="none" spc="0" normalizeH="0" baseline="0" noProof="0" dirty="0">
                <a:ln>
                  <a:noFill/>
                </a:ln>
                <a:solidFill>
                  <a:prstClr val="black"/>
                </a:solidFill>
                <a:effectLst/>
                <a:uLnTx/>
                <a:uFillTx/>
                <a:latin typeface="Arial"/>
                <a:ea typeface="DejaVu Sans"/>
                <a:cs typeface="DejaVu Sans"/>
              </a:rPr>
              <a:t> si se considera oportuno.</a:t>
            </a:r>
          </a:p>
        </p:txBody>
      </p:sp>
      <p:sp>
        <p:nvSpPr>
          <p:cNvPr id="8" name="CustomShape 1"/>
          <p:cNvSpPr/>
          <p:nvPr/>
        </p:nvSpPr>
        <p:spPr>
          <a:xfrm>
            <a:off x="144000" y="6480000"/>
            <a:ext cx="8640000" cy="176760"/>
          </a:xfrm>
          <a:prstGeom prst="rect">
            <a:avLst/>
          </a:prstGeom>
          <a:noFill/>
          <a:ln w="9360">
            <a:noFill/>
          </a:ln>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BB3231"/>
                </a:solidFill>
                <a:effectLst/>
                <a:uLnTx/>
                <a:uFillTx/>
                <a:latin typeface="Calibri"/>
                <a:ea typeface="DejaVu Sans"/>
                <a:cs typeface="DejaVu Sans"/>
              </a:rPr>
              <a:t>Programación       					UD 12:</a:t>
            </a:r>
            <a:r>
              <a:rPr kumimoji="0" lang="es-ES" sz="1000" b="0" i="0" u="none" strike="noStrike" kern="1200" cap="none" spc="0" normalizeH="0" baseline="0" noProof="0">
                <a:ln>
                  <a:noFill/>
                </a:ln>
                <a:solidFill>
                  <a:srgbClr val="BB3231"/>
                </a:solidFill>
                <a:effectLst/>
                <a:uLnTx/>
                <a:uFillTx/>
                <a:latin typeface="Calibri"/>
                <a:ea typeface="DejaVu Sans"/>
                <a:cs typeface="DejaVu Sans"/>
              </a:rPr>
              <a:t> Interfaz Gráfica de Usuario</a:t>
            </a:r>
            <a:endParaRPr kumimoji="0" sz="1800" b="0" i="0" u="none" strike="noStrike" kern="1200" cap="none" spc="0" normalizeH="0" baseline="0" noProof="0">
              <a:ln>
                <a:noFill/>
              </a:ln>
              <a:solidFill>
                <a:prstClr val="black"/>
              </a:solidFill>
              <a:effectLst/>
              <a:uLnTx/>
              <a:uFillTx/>
              <a:latin typeface="Arial"/>
              <a:ea typeface="DejaVu Sans"/>
              <a:cs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Descargar SDK </a:t>
            </a:r>
            <a:r>
              <a:rPr lang="es-ES" sz="3200" err="1">
                <a:solidFill>
                  <a:srgbClr val="BD3231"/>
                </a:solidFill>
              </a:rPr>
              <a:t>JavaFX</a:t>
            </a:r>
            <a:endParaRPr err="1">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pic>
        <p:nvPicPr>
          <p:cNvPr id="3" name="Picture 3">
            <a:extLst>
              <a:ext uri="{FF2B5EF4-FFF2-40B4-BE49-F238E27FC236}">
                <a16:creationId xmlns:a16="http://schemas.microsoft.com/office/drawing/2014/main" id="{138BABF8-64EC-4B63-A689-BB57B4A62C2D}"/>
              </a:ext>
            </a:extLst>
          </p:cNvPr>
          <p:cNvPicPr>
            <a:picLocks noChangeAspect="1"/>
          </p:cNvPicPr>
          <p:nvPr/>
        </p:nvPicPr>
        <p:blipFill>
          <a:blip r:embed="rId2"/>
          <a:stretch>
            <a:fillRect/>
          </a:stretch>
        </p:blipFill>
        <p:spPr>
          <a:xfrm>
            <a:off x="1352299" y="1571612"/>
            <a:ext cx="5905603" cy="4176000"/>
          </a:xfrm>
          <a:prstGeom prst="rect">
            <a:avLst/>
          </a:prstGeom>
        </p:spPr>
      </p:pic>
      <p:sp>
        <p:nvSpPr>
          <p:cNvPr id="9" name="8 Rectángulo"/>
          <p:cNvSpPr/>
          <p:nvPr/>
        </p:nvSpPr>
        <p:spPr>
          <a:xfrm>
            <a:off x="571472" y="1000108"/>
            <a:ext cx="7858180" cy="369332"/>
          </a:xfrm>
          <a:prstGeom prst="rect">
            <a:avLst/>
          </a:prstGeom>
        </p:spPr>
        <p:txBody>
          <a:bodyPr wrap="square">
            <a:spAutoFit/>
          </a:bodyPr>
          <a:lstStyle/>
          <a:p>
            <a:r>
              <a:rPr lang="es-ES" u="sng" dirty="0">
                <a:solidFill>
                  <a:srgbClr val="005A8D"/>
                </a:solidFill>
                <a:hlinkClick r:id="rId3"/>
              </a:rPr>
              <a:t>https://gluonhq.com/products/javafx/</a:t>
            </a:r>
            <a:r>
              <a:rPr lang="es-ES" dirty="0">
                <a:solidFill>
                  <a:srgbClr val="005A8D"/>
                </a:solidFill>
                <a:hlinkClick r:id="rId3"/>
              </a:rPr>
              <a:t> </a:t>
            </a:r>
            <a:endParaRPr lang="es-ES" dirty="0">
              <a:solidFill>
                <a:srgbClr val="005A8D"/>
              </a:solidFill>
            </a:endParaRPr>
          </a:p>
        </p:txBody>
      </p:sp>
      <p:sp>
        <p:nvSpPr>
          <p:cNvPr id="10" name="9 Rectángulo"/>
          <p:cNvSpPr/>
          <p:nvPr/>
        </p:nvSpPr>
        <p:spPr>
          <a:xfrm>
            <a:off x="642910" y="6000768"/>
            <a:ext cx="7858180" cy="338554"/>
          </a:xfrm>
          <a:prstGeom prst="rect">
            <a:avLst/>
          </a:prstGeom>
        </p:spPr>
        <p:txBody>
          <a:bodyPr wrap="square">
            <a:spAutoFit/>
          </a:bodyPr>
          <a:lstStyle/>
          <a:p>
            <a:r>
              <a:rPr lang="es-ES" sz="1600"/>
              <a:t>- Descomprimir en una carpeta de fácil acceso</a:t>
            </a:r>
          </a:p>
        </p:txBody>
      </p:sp>
    </p:spTree>
    <p:extLst>
      <p:ext uri="{BB962C8B-B14F-4D97-AF65-F5344CB8AC3E}">
        <p14:creationId xmlns:p14="http://schemas.microsoft.com/office/powerpoint/2010/main" val="16155723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rgbClr val="BD3231"/>
            </a:solidFill>
          </a:ln>
        </p:spPr>
      </p:sp>
      <p:sp>
        <p:nvSpPr>
          <p:cNvPr id="84" name="TextShape 4"/>
          <p:cNvSpPr txBox="1"/>
          <p:nvPr/>
        </p:nvSpPr>
        <p:spPr>
          <a:xfrm>
            <a:off x="612000" y="144000"/>
            <a:ext cx="7416000" cy="504000"/>
          </a:xfrm>
          <a:prstGeom prst="rect">
            <a:avLst/>
          </a:prstGeom>
        </p:spPr>
        <p:txBody>
          <a:bodyPr wrap="none" lIns="0" tIns="0" rIns="0" bIns="0" anchor="ctr"/>
          <a:lstStyle/>
          <a:p>
            <a:r>
              <a:rPr lang="es-ES" sz="3200">
                <a:solidFill>
                  <a:srgbClr val="BD3231"/>
                </a:solidFill>
              </a:rPr>
              <a:t>Configurar Eclipse</a:t>
            </a:r>
            <a:endParaRPr>
              <a:solidFill>
                <a:srgbClr val="BD3231"/>
              </a:solidFill>
            </a:endParaRPr>
          </a:p>
        </p:txBody>
      </p:sp>
      <p:sp>
        <p:nvSpPr>
          <p:cNvPr id="7" name="Line 3"/>
          <p:cNvSpPr/>
          <p:nvPr/>
        </p:nvSpPr>
        <p:spPr>
          <a:xfrm>
            <a:off x="142844" y="6500834"/>
            <a:ext cx="8856000" cy="0"/>
          </a:xfrm>
          <a:prstGeom prst="line">
            <a:avLst/>
          </a:prstGeom>
          <a:ln>
            <a:solidFill>
              <a:srgbClr val="BD323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rgbClr val="BB3231"/>
                </a:solidFill>
                <a:latin typeface="Calibri"/>
              </a:rPr>
              <a:t>Programación       					UD 12:</a:t>
            </a:r>
            <a:r>
              <a:rPr lang="es-ES" sz="1000">
                <a:solidFill>
                  <a:srgbClr val="BB3231"/>
                </a:solidFill>
                <a:latin typeface="Calibri"/>
              </a:rPr>
              <a:t> Interfaz Gráfica de Usuario</a:t>
            </a:r>
            <a:endParaRPr/>
          </a:p>
        </p:txBody>
      </p:sp>
      <p:pic>
        <p:nvPicPr>
          <p:cNvPr id="2" name="Picture 2">
            <a:extLst>
              <a:ext uri="{FF2B5EF4-FFF2-40B4-BE49-F238E27FC236}">
                <a16:creationId xmlns:a16="http://schemas.microsoft.com/office/drawing/2014/main" id="{5EA0617D-1395-4C3C-861D-5600CEF35793}"/>
              </a:ext>
            </a:extLst>
          </p:cNvPr>
          <p:cNvPicPr>
            <a:picLocks noChangeAspect="1"/>
          </p:cNvPicPr>
          <p:nvPr/>
        </p:nvPicPr>
        <p:blipFill>
          <a:blip r:embed="rId2"/>
          <a:stretch>
            <a:fillRect/>
          </a:stretch>
        </p:blipFill>
        <p:spPr>
          <a:xfrm>
            <a:off x="928662" y="1857364"/>
            <a:ext cx="7358856" cy="4253966"/>
          </a:xfrm>
          <a:prstGeom prst="rect">
            <a:avLst/>
          </a:prstGeom>
        </p:spPr>
      </p:pic>
      <p:sp>
        <p:nvSpPr>
          <p:cNvPr id="9" name="8 Rectángulo"/>
          <p:cNvSpPr/>
          <p:nvPr/>
        </p:nvSpPr>
        <p:spPr>
          <a:xfrm>
            <a:off x="357158" y="928670"/>
            <a:ext cx="7858180" cy="738664"/>
          </a:xfrm>
          <a:prstGeom prst="rect">
            <a:avLst/>
          </a:prstGeom>
        </p:spPr>
        <p:txBody>
          <a:bodyPr wrap="square">
            <a:spAutoFit/>
          </a:bodyPr>
          <a:lstStyle/>
          <a:p>
            <a:pPr>
              <a:spcAft>
                <a:spcPts val="1200"/>
              </a:spcAft>
              <a:buFontTx/>
              <a:buChar char="-"/>
            </a:pPr>
            <a:r>
              <a:rPr lang="es-ES" sz="1600"/>
              <a:t> Especificar la ruta al ejecutable de </a:t>
            </a:r>
            <a:r>
              <a:rPr lang="es-ES" sz="1600" err="1"/>
              <a:t>SceneBuilder</a:t>
            </a:r>
            <a:endParaRPr lang="es-ES" sz="1600"/>
          </a:p>
          <a:p>
            <a:pPr>
              <a:buFontTx/>
              <a:buChar char="-"/>
            </a:pPr>
            <a:r>
              <a:rPr lang="es-ES" sz="1600"/>
              <a:t> Especificar la ruta al “/</a:t>
            </a:r>
            <a:r>
              <a:rPr lang="es-ES" sz="1600" err="1"/>
              <a:t>lib</a:t>
            </a:r>
            <a:r>
              <a:rPr lang="es-ES" sz="1600"/>
              <a:t>” de la carpeta descomprimida del SDK de </a:t>
            </a:r>
            <a:r>
              <a:rPr lang="es-ES" sz="1600" err="1"/>
              <a:t>JavaFX</a:t>
            </a:r>
            <a:endParaRPr lang="es-ES" sz="1600"/>
          </a:p>
        </p:txBody>
      </p:sp>
    </p:spTree>
    <p:extLst>
      <p:ext uri="{BB962C8B-B14F-4D97-AF65-F5344CB8AC3E}">
        <p14:creationId xmlns:p14="http://schemas.microsoft.com/office/powerpoint/2010/main" val="7926963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D3231"/>
        </a:solidFill>
        <a:effectLst/>
      </p:bgPr>
    </p:bg>
    <p:spTree>
      <p:nvGrpSpPr>
        <p:cNvPr id="1" name=""/>
        <p:cNvGrpSpPr/>
        <p:nvPr/>
      </p:nvGrpSpPr>
      <p:grpSpPr>
        <a:xfrm>
          <a:off x="0" y="0"/>
          <a:ext cx="0" cy="0"/>
          <a:chOff x="0" y="0"/>
          <a:chExt cx="0" cy="0"/>
        </a:xfrm>
      </p:grpSpPr>
      <p:sp>
        <p:nvSpPr>
          <p:cNvPr id="83" name="Line 3"/>
          <p:cNvSpPr/>
          <p:nvPr/>
        </p:nvSpPr>
        <p:spPr>
          <a:xfrm>
            <a:off x="144000" y="720000"/>
            <a:ext cx="8856000" cy="0"/>
          </a:xfrm>
          <a:prstGeom prst="line">
            <a:avLst/>
          </a:prstGeom>
          <a:ln>
            <a:solidFill>
              <a:schemeClr val="bg1"/>
            </a:solidFill>
          </a:ln>
        </p:spPr>
      </p:sp>
      <p:sp>
        <p:nvSpPr>
          <p:cNvPr id="85" name="TextShape 5"/>
          <p:cNvSpPr txBox="1"/>
          <p:nvPr/>
        </p:nvSpPr>
        <p:spPr>
          <a:xfrm>
            <a:off x="0" y="2071678"/>
            <a:ext cx="9144000" cy="1071570"/>
          </a:xfrm>
          <a:prstGeom prst="rect">
            <a:avLst/>
          </a:prstGeom>
        </p:spPr>
        <p:txBody>
          <a:bodyPr wrap="none" lIns="0" tIns="0" rIns="0" bIns="0" anchor="t"/>
          <a:lstStyle/>
          <a:p>
            <a:pPr algn="ctr">
              <a:buSzPct val="25000"/>
            </a:pPr>
            <a:r>
              <a:rPr lang="es-ES" sz="3800" spc="500">
                <a:solidFill>
                  <a:schemeClr val="bg1"/>
                </a:solidFill>
                <a:latin typeface="Calibri"/>
              </a:rPr>
              <a:t>Nuestro primer proyecto</a:t>
            </a:r>
            <a:endParaRPr sz="3800" spc="500" err="1">
              <a:solidFill>
                <a:schemeClr val="bg1"/>
              </a:solidFill>
            </a:endParaRPr>
          </a:p>
        </p:txBody>
      </p:sp>
      <p:sp>
        <p:nvSpPr>
          <p:cNvPr id="7" name="Line 3"/>
          <p:cNvSpPr/>
          <p:nvPr/>
        </p:nvSpPr>
        <p:spPr>
          <a:xfrm>
            <a:off x="142844" y="6500834"/>
            <a:ext cx="8856000" cy="0"/>
          </a:xfrm>
          <a:prstGeom prst="line">
            <a:avLst/>
          </a:prstGeom>
          <a:ln>
            <a:solidFill>
              <a:schemeClr val="bg1"/>
            </a:solidFill>
          </a:ln>
        </p:spPr>
      </p:sp>
      <p:sp>
        <p:nvSpPr>
          <p:cNvPr id="8" name="CustomShape 1"/>
          <p:cNvSpPr/>
          <p:nvPr/>
        </p:nvSpPr>
        <p:spPr>
          <a:xfrm>
            <a:off x="144000" y="6480000"/>
            <a:ext cx="8640000" cy="176760"/>
          </a:xfrm>
          <a:prstGeom prst="rect">
            <a:avLst/>
          </a:prstGeom>
          <a:noFill/>
          <a:ln w="9360">
            <a:noFill/>
          </a:ln>
        </p:spPr>
        <p:txBody>
          <a:bodyPr lIns="90000" tIns="45000" rIns="90000" bIns="45000"/>
          <a:lstStyle/>
          <a:p>
            <a:pPr algn="ctr">
              <a:lnSpc>
                <a:spcPct val="100000"/>
              </a:lnSpc>
            </a:pPr>
            <a:r>
              <a:rPr lang="es-ES" sz="1000" b="1">
                <a:solidFill>
                  <a:schemeClr val="bg1"/>
                </a:solidFill>
                <a:latin typeface="Calibri"/>
              </a:rPr>
              <a:t>Programación       					UD 12:</a:t>
            </a:r>
            <a:r>
              <a:rPr lang="es-ES" sz="1000">
                <a:solidFill>
                  <a:schemeClr val="bg1"/>
                </a:solidFill>
                <a:latin typeface="Calibri"/>
              </a:rPr>
              <a:t> Interfaz Gráfica de Usuario</a:t>
            </a:r>
            <a:endParaRPr>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4424</Words>
  <Application>Microsoft Office PowerPoint</Application>
  <PresentationFormat>Presentación en pantalla (4:3)</PresentationFormat>
  <Paragraphs>544</Paragraphs>
  <Slides>66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66</vt:i4>
      </vt:variant>
    </vt:vector>
  </HeadingPairs>
  <TitlesOfParts>
    <vt:vector size="74" baseType="lpstr">
      <vt:lpstr>Arial</vt:lpstr>
      <vt:lpstr>Calibri</vt:lpstr>
      <vt:lpstr>Consolas</vt:lpstr>
      <vt:lpstr>Mangal</vt:lpstr>
      <vt:lpstr>Monospace</vt:lpstr>
      <vt:lpstr>StarSymbol</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chamorro</dc:creator>
  <cp:lastModifiedBy>SIMO MARTINEZ, JOSE RAMON</cp:lastModifiedBy>
  <cp:revision>1</cp:revision>
  <cp:lastPrinted>2021-03-24T08:12:42Z</cp:lastPrinted>
  <dcterms:modified xsi:type="dcterms:W3CDTF">2023-05-13T18:37:55Z</dcterms:modified>
</cp:coreProperties>
</file>