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35"/>
  </p:notesMasterIdLst>
  <p:handoutMasterIdLst>
    <p:handoutMasterId r:id="rId36"/>
  </p:handoutMasterIdLst>
  <p:sldIdLst>
    <p:sldId id="922" r:id="rId3"/>
    <p:sldId id="1284" r:id="rId4"/>
    <p:sldId id="1476" r:id="rId5"/>
    <p:sldId id="1424" r:id="rId6"/>
    <p:sldId id="1427" r:id="rId7"/>
    <p:sldId id="1462" r:id="rId8"/>
    <p:sldId id="1480" r:id="rId9"/>
    <p:sldId id="1477" r:id="rId10"/>
    <p:sldId id="1431" r:id="rId11"/>
    <p:sldId id="1463" r:id="rId12"/>
    <p:sldId id="1464" r:id="rId13"/>
    <p:sldId id="1472" r:id="rId14"/>
    <p:sldId id="1481" r:id="rId15"/>
    <p:sldId id="1465" r:id="rId16"/>
    <p:sldId id="1482" r:id="rId17"/>
    <p:sldId id="1478" r:id="rId18"/>
    <p:sldId id="1479" r:id="rId19"/>
    <p:sldId id="1485" r:id="rId20"/>
    <p:sldId id="1466" r:id="rId21"/>
    <p:sldId id="1467" r:id="rId22"/>
    <p:sldId id="1483" r:id="rId23"/>
    <p:sldId id="1484" r:id="rId24"/>
    <p:sldId id="1469" r:id="rId25"/>
    <p:sldId id="1471" r:id="rId26"/>
    <p:sldId id="1473" r:id="rId27"/>
    <p:sldId id="1474" r:id="rId28"/>
    <p:sldId id="1490" r:id="rId29"/>
    <p:sldId id="1491" r:id="rId30"/>
    <p:sldId id="1489" r:id="rId31"/>
    <p:sldId id="1486" r:id="rId32"/>
    <p:sldId id="1488" r:id="rId33"/>
    <p:sldId id="1468" r:id="rId34"/>
  </p:sldIdLst>
  <p:sldSz cx="10440988" cy="6858000"/>
  <p:notesSz cx="6815138" cy="9945688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CEA"/>
    <a:srgbClr val="FED3CE"/>
    <a:srgbClr val="1F497D"/>
    <a:srgbClr val="454578"/>
    <a:srgbClr val="DDDDDD"/>
    <a:srgbClr val="EAE064"/>
    <a:srgbClr val="FCF7D0"/>
    <a:srgbClr val="D0E5FC"/>
    <a:srgbClr val="BDDBFB"/>
    <a:srgbClr val="5E7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41"/>
    <p:restoredTop sz="85872" autoAdjust="0"/>
  </p:normalViewPr>
  <p:slideViewPr>
    <p:cSldViewPr snapToGrid="0" showGuides="1">
      <p:cViewPr>
        <p:scale>
          <a:sx n="85" d="100"/>
          <a:sy n="85" d="100"/>
        </p:scale>
        <p:origin x="622" y="31"/>
      </p:cViewPr>
      <p:guideLst>
        <p:guide orient="horz" pos="2150"/>
        <p:guide pos="3288"/>
      </p:guideLst>
    </p:cSldViewPr>
  </p:slideViewPr>
  <p:outlineViewPr>
    <p:cViewPr>
      <p:scale>
        <a:sx n="33" d="100"/>
        <a:sy n="33" d="100"/>
      </p:scale>
      <p:origin x="0" y="8028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7213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22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69913" y="746125"/>
            <a:ext cx="5676900" cy="3730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4400"/>
            <a:ext cx="5453063" cy="4475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7213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xfrm>
            <a:off x="681038" y="4724400"/>
            <a:ext cx="5453062" cy="4475163"/>
          </a:xfrm>
        </p:spPr>
        <p:txBody>
          <a:bodyPr wrap="square" lIns="91440" tIns="45720" rIns="91440" bIns="4572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1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Grp="1" noChangeArrowheads="1"/>
          </p:cNvSpPr>
          <p:nvPr/>
        </p:nvSpPr>
        <p:spPr bwMode="auto">
          <a:xfrm>
            <a:off x="0" y="9447213"/>
            <a:ext cx="2952750" cy="496888"/>
          </a:xfrm>
          <a:prstGeom prst="rect">
            <a:avLst/>
          </a:prstGeom>
          <a:noFill/>
          <a:ln>
            <a:miter lim="800000"/>
          </a:ln>
        </p:spPr>
        <p:txBody>
          <a:bodyPr lIns="91428" tIns="45714" rIns="91428" bIns="45714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Laser 2005 - Summer School on Software Engineering</a:t>
            </a:r>
          </a:p>
        </p:txBody>
      </p:sp>
      <p:sp>
        <p:nvSpPr>
          <p:cNvPr id="10" name="Rectangle 7"/>
          <p:cNvSpPr txBox="1">
            <a:spLocks noGrp="1" noChangeArrowheads="1"/>
          </p:cNvSpPr>
          <p:nvPr/>
        </p:nvSpPr>
        <p:spPr bwMode="auto">
          <a:xfrm>
            <a:off x="3860800" y="9447213"/>
            <a:ext cx="2952750" cy="496888"/>
          </a:xfrm>
          <a:prstGeom prst="rect">
            <a:avLst/>
          </a:prstGeom>
          <a:noFill/>
          <a:ln>
            <a:miter lim="800000"/>
          </a:ln>
        </p:spPr>
        <p:txBody>
          <a:bodyPr lIns="91428" tIns="45714" rIns="91428" bIns="45714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/>
              <a:t>2</a:t>
            </a:fld>
            <a:endParaRPr lang="en-US" altLang="zh-CN" sz="1200" b="0" dirty="0"/>
          </a:p>
        </p:txBody>
      </p:sp>
      <p:sp>
        <p:nvSpPr>
          <p:cNvPr id="55300" name="Rectangle 6"/>
          <p:cNvSpPr txBox="1">
            <a:spLocks noGrp="1"/>
          </p:cNvSpPr>
          <p:nvPr/>
        </p:nvSpPr>
        <p:spPr>
          <a:xfrm>
            <a:off x="0" y="9447213"/>
            <a:ext cx="2952750" cy="496887"/>
          </a:xfrm>
          <a:prstGeom prst="rect">
            <a:avLst/>
          </a:prstGeom>
          <a:noFill/>
          <a:ln w="9525">
            <a:noFill/>
          </a:ln>
        </p:spPr>
        <p:txBody>
          <a:bodyPr lIns="91387" tIns="45693" rIns="91387" bIns="45693" anchor="b"/>
          <a:lstStyle/>
          <a:p>
            <a:pPr lvl="0" defTabSz="913130" eaLnBrk="1" hangingPunct="1"/>
            <a:r>
              <a:rPr lang="en-US" altLang="zh-CN" sz="1200" dirty="0"/>
              <a:t>Laser 2005 - Summer School on Software Engineering</a:t>
            </a:r>
          </a:p>
        </p:txBody>
      </p:sp>
      <p:sp>
        <p:nvSpPr>
          <p:cNvPr id="55301" name="Rectangle 7"/>
          <p:cNvSpPr txBox="1">
            <a:spLocks noGrp="1"/>
          </p:cNvSpPr>
          <p:nvPr/>
        </p:nvSpPr>
        <p:spPr>
          <a:xfrm>
            <a:off x="3860800" y="9447213"/>
            <a:ext cx="2952750" cy="496887"/>
          </a:xfrm>
          <a:prstGeom prst="rect">
            <a:avLst/>
          </a:prstGeom>
          <a:noFill/>
          <a:ln w="9525">
            <a:noFill/>
          </a:ln>
        </p:spPr>
        <p:txBody>
          <a:bodyPr lIns="91387" tIns="45693" rIns="91387" bIns="45693" anchor="b"/>
          <a:lstStyle/>
          <a:p>
            <a:pPr lvl="0" algn="r" defTabSz="913130" eaLnBrk="1" hangingPunct="1"/>
            <a:fld id="{9A0DB2DC-4C9A-4742-B13C-FB6460FD3503}" type="slidenum">
              <a:rPr lang="en-US" altLang="zh-CN" sz="1200" dirty="0"/>
              <a:t>2</a:t>
            </a:fld>
            <a:endParaRPr lang="en-US" altLang="zh-CN" sz="1200" dirty="0"/>
          </a:p>
        </p:txBody>
      </p:sp>
      <p:sp>
        <p:nvSpPr>
          <p:cNvPr id="55302" name="Rectangle 7"/>
          <p:cNvSpPr txBox="1">
            <a:spLocks noGrp="1"/>
          </p:cNvSpPr>
          <p:nvPr/>
        </p:nvSpPr>
        <p:spPr>
          <a:xfrm>
            <a:off x="3859213" y="9447213"/>
            <a:ext cx="2954337" cy="496887"/>
          </a:xfrm>
          <a:prstGeom prst="rect">
            <a:avLst/>
          </a:prstGeom>
          <a:noFill/>
          <a:ln w="9525">
            <a:noFill/>
          </a:ln>
        </p:spPr>
        <p:txBody>
          <a:bodyPr lIns="91178" tIns="45590" rIns="91178" bIns="45590" anchor="b"/>
          <a:lstStyle/>
          <a:p>
            <a:pPr lvl="0" algn="r" defTabSz="911225" eaLnBrk="1" hangingPunct="1"/>
            <a:fld id="{9A0DB2DC-4C9A-4742-B13C-FB6460FD3503}" type="slidenum">
              <a:rPr lang="fr-FR" altLang="zh-CN" sz="1200" dirty="0">
                <a:latin typeface="Times New Roman" panose="02020603050405020304" charset="0"/>
              </a:rPr>
              <a:t>2</a:t>
            </a:fld>
            <a:endParaRPr lang="fr-FR" altLang="zh-CN" sz="1200" dirty="0">
              <a:latin typeface="Times New Roman" panose="02020603050405020304" charset="0"/>
            </a:endParaRPr>
          </a:p>
        </p:txBody>
      </p:sp>
      <p:sp>
        <p:nvSpPr>
          <p:cNvPr id="553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9913" y="747713"/>
            <a:ext cx="5678487" cy="3730625"/>
          </a:xfrm>
        </p:spPr>
      </p:sp>
      <p:sp>
        <p:nvSpPr>
          <p:cNvPr id="55304" name="Rectangle 3"/>
          <p:cNvSpPr>
            <a:spLocks noGrp="1"/>
          </p:cNvSpPr>
          <p:nvPr>
            <p:ph type="body" idx="1"/>
          </p:nvPr>
        </p:nvSpPr>
        <p:spPr>
          <a:xfrm>
            <a:off x="681038" y="4725988"/>
            <a:ext cx="5453062" cy="4471987"/>
          </a:xfrm>
        </p:spPr>
        <p:txBody>
          <a:bodyPr wrap="square" lIns="91178" tIns="45590" rIns="91178" bIns="4559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 txBox="1">
            <a:spLocks noGrp="1" noChangeArrowheads="1"/>
          </p:cNvSpPr>
          <p:nvPr/>
        </p:nvSpPr>
        <p:spPr bwMode="auto">
          <a:xfrm>
            <a:off x="0" y="9447213"/>
            <a:ext cx="2952750" cy="496888"/>
          </a:xfrm>
          <a:prstGeom prst="rect">
            <a:avLst/>
          </a:prstGeom>
          <a:noFill/>
          <a:ln>
            <a:miter lim="800000"/>
          </a:ln>
        </p:spPr>
        <p:txBody>
          <a:bodyPr lIns="91428" tIns="45714" rIns="91428" bIns="45714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Laser 2005 - Summer School on Software Engineering</a:t>
            </a:r>
          </a:p>
        </p:txBody>
      </p:sp>
      <p:sp>
        <p:nvSpPr>
          <p:cNvPr id="10" name="Rectangle 7"/>
          <p:cNvSpPr txBox="1">
            <a:spLocks noGrp="1" noChangeArrowheads="1"/>
          </p:cNvSpPr>
          <p:nvPr/>
        </p:nvSpPr>
        <p:spPr bwMode="auto">
          <a:xfrm>
            <a:off x="3860800" y="9447213"/>
            <a:ext cx="2952750" cy="496888"/>
          </a:xfrm>
          <a:prstGeom prst="rect">
            <a:avLst/>
          </a:prstGeom>
          <a:noFill/>
          <a:ln>
            <a:miter lim="800000"/>
          </a:ln>
        </p:spPr>
        <p:txBody>
          <a:bodyPr lIns="91428" tIns="45714" rIns="91428" bIns="45714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/>
              <a:t>4</a:t>
            </a:fld>
            <a:endParaRPr lang="en-US" altLang="zh-CN" sz="1200" b="0" dirty="0"/>
          </a:p>
        </p:txBody>
      </p:sp>
      <p:sp>
        <p:nvSpPr>
          <p:cNvPr id="55300" name="Rectangle 6"/>
          <p:cNvSpPr txBox="1">
            <a:spLocks noGrp="1"/>
          </p:cNvSpPr>
          <p:nvPr/>
        </p:nvSpPr>
        <p:spPr>
          <a:xfrm>
            <a:off x="0" y="9447213"/>
            <a:ext cx="2952750" cy="496887"/>
          </a:xfrm>
          <a:prstGeom prst="rect">
            <a:avLst/>
          </a:prstGeom>
          <a:noFill/>
          <a:ln w="9525">
            <a:noFill/>
          </a:ln>
        </p:spPr>
        <p:txBody>
          <a:bodyPr lIns="91387" tIns="45693" rIns="91387" bIns="45693" anchor="b"/>
          <a:lstStyle/>
          <a:p>
            <a:pPr lvl="0" defTabSz="913130" eaLnBrk="1" hangingPunct="1"/>
            <a:r>
              <a:rPr lang="en-US" altLang="zh-CN" sz="1200" dirty="0"/>
              <a:t>Laser 2005 - Summer School on Software Engineering</a:t>
            </a:r>
          </a:p>
        </p:txBody>
      </p:sp>
      <p:sp>
        <p:nvSpPr>
          <p:cNvPr id="55301" name="Rectangle 7"/>
          <p:cNvSpPr txBox="1">
            <a:spLocks noGrp="1"/>
          </p:cNvSpPr>
          <p:nvPr/>
        </p:nvSpPr>
        <p:spPr>
          <a:xfrm>
            <a:off x="3860800" y="9447213"/>
            <a:ext cx="2952750" cy="496887"/>
          </a:xfrm>
          <a:prstGeom prst="rect">
            <a:avLst/>
          </a:prstGeom>
          <a:noFill/>
          <a:ln w="9525">
            <a:noFill/>
          </a:ln>
        </p:spPr>
        <p:txBody>
          <a:bodyPr lIns="91387" tIns="45693" rIns="91387" bIns="45693" anchor="b"/>
          <a:lstStyle/>
          <a:p>
            <a:pPr lvl="0" algn="r" defTabSz="913130" eaLnBrk="1" hangingPunct="1"/>
            <a:fld id="{9A0DB2DC-4C9A-4742-B13C-FB6460FD3503}" type="slidenum">
              <a:rPr lang="en-US" altLang="zh-CN" sz="1200" dirty="0"/>
              <a:t>4</a:t>
            </a:fld>
            <a:endParaRPr lang="en-US" altLang="zh-CN" sz="1200" dirty="0"/>
          </a:p>
        </p:txBody>
      </p:sp>
      <p:sp>
        <p:nvSpPr>
          <p:cNvPr id="55302" name="Rectangle 7"/>
          <p:cNvSpPr txBox="1">
            <a:spLocks noGrp="1"/>
          </p:cNvSpPr>
          <p:nvPr/>
        </p:nvSpPr>
        <p:spPr>
          <a:xfrm>
            <a:off x="3859213" y="9447213"/>
            <a:ext cx="2954337" cy="496887"/>
          </a:xfrm>
          <a:prstGeom prst="rect">
            <a:avLst/>
          </a:prstGeom>
          <a:noFill/>
          <a:ln w="9525">
            <a:noFill/>
          </a:ln>
        </p:spPr>
        <p:txBody>
          <a:bodyPr lIns="91178" tIns="45590" rIns="91178" bIns="45590" anchor="b"/>
          <a:lstStyle/>
          <a:p>
            <a:pPr lvl="0" algn="r" defTabSz="911225" eaLnBrk="1" hangingPunct="1"/>
            <a:fld id="{9A0DB2DC-4C9A-4742-B13C-FB6460FD3503}" type="slidenum">
              <a:rPr lang="fr-FR" altLang="zh-CN" sz="1200" dirty="0">
                <a:latin typeface="Times New Roman" panose="02020603050405020304" charset="0"/>
              </a:rPr>
              <a:t>4</a:t>
            </a:fld>
            <a:endParaRPr lang="fr-FR" altLang="zh-CN" sz="1200" dirty="0">
              <a:latin typeface="Times New Roman" panose="02020603050405020304" charset="0"/>
            </a:endParaRPr>
          </a:p>
        </p:txBody>
      </p:sp>
      <p:sp>
        <p:nvSpPr>
          <p:cNvPr id="553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9913" y="747713"/>
            <a:ext cx="5678487" cy="3730625"/>
          </a:xfrm>
        </p:spPr>
      </p:sp>
      <p:sp>
        <p:nvSpPr>
          <p:cNvPr id="55304" name="Rectangle 3"/>
          <p:cNvSpPr>
            <a:spLocks noGrp="1"/>
          </p:cNvSpPr>
          <p:nvPr>
            <p:ph type="body" idx="1"/>
          </p:nvPr>
        </p:nvSpPr>
        <p:spPr>
          <a:xfrm>
            <a:off x="681038" y="4725988"/>
            <a:ext cx="5453062" cy="4471987"/>
          </a:xfrm>
        </p:spPr>
        <p:txBody>
          <a:bodyPr wrap="square" lIns="91178" tIns="45590" rIns="91178" bIns="4559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17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domain specific language</a:t>
            </a:r>
            <a:r>
              <a:rPr lang="en-US" altLang="zh-CN" baseline="0" dirty="0" smtClean="0"/>
              <a:t> to construct a formal model of the system</a:t>
            </a:r>
          </a:p>
          <a:p>
            <a:r>
              <a:rPr lang="en-US" altLang="zh-CN" baseline="0" dirty="0" smtClean="0"/>
              <a:t>A formal specification language to formalize the requirements</a:t>
            </a:r>
          </a:p>
          <a:p>
            <a:r>
              <a:rPr lang="en-US" altLang="zh-CN" dirty="0" smtClean="0"/>
              <a:t>Formal, systematic , too-supported</a:t>
            </a:r>
            <a:r>
              <a:rPr lang="en-US" altLang="zh-CN" baseline="0" dirty="0" smtClean="0"/>
              <a:t> analyzes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96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EF533-5862-4947-8133-FDC83C5AC9C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1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60800" y="9447213"/>
            <a:ext cx="2952750" cy="496887"/>
          </a:xfrm>
          <a:prstGeom prst="rect">
            <a:avLst/>
          </a:prstGeom>
          <a:noFill/>
          <a:ln>
            <a:miter lim="800000"/>
          </a:ln>
        </p:spPr>
        <p:txBody>
          <a:bodyPr lIns="91428" tIns="45714" rIns="91428" bIns="45714" anchor="b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eaLnBrk="1" hangingPunct="1"/>
            <a:fld id="{7324E863-8231-2C40-8704-7320FCC47095}" type="slidenum">
              <a:rPr lang="zh-CN" altLang="en-US" sz="1200" b="0"/>
              <a:t>32</a:t>
            </a:fld>
            <a:endParaRPr lang="en-US" altLang="zh-CN" sz="1200" b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28" tIns="45714" rIns="91428" bIns="45714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谢谢各位领导和专家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，请提问！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06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0" y="1476375"/>
            <a:ext cx="10440988" cy="1768475"/>
          </a:xfrm>
          <a:prstGeom prst="rect">
            <a:avLst/>
          </a:prstGeom>
          <a:solidFill>
            <a:schemeClr val="tx2"/>
          </a:solidFill>
          <a:ln w="9525" algn="ctr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42988" y="1524000"/>
            <a:ext cx="8705850" cy="1752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262188" y="4015408"/>
            <a:ext cx="7483475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9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2288" y="1600200"/>
            <a:ext cx="4621212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295900" y="1600200"/>
            <a:ext cx="4622800" cy="21859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95900" y="3938588"/>
            <a:ext cx="4622800" cy="2187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2288" y="1600200"/>
            <a:ext cx="4621212" cy="45259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295900" y="1600200"/>
            <a:ext cx="46228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288" y="1600200"/>
            <a:ext cx="9396412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2288" y="1600200"/>
            <a:ext cx="4621212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295900" y="1600200"/>
            <a:ext cx="4622800" cy="21859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95900" y="3938588"/>
            <a:ext cx="4622800" cy="2187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2288" y="1600200"/>
            <a:ext cx="4621212" cy="45259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lnSpc>
                <a:spcPct val="100000"/>
              </a:lnSpc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295900" y="1600200"/>
            <a:ext cx="46228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288" y="1600200"/>
            <a:ext cx="9396412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 sz="1800"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550" y="365125"/>
            <a:ext cx="9005888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smtClean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0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0" y="1476375"/>
            <a:ext cx="10440988" cy="1768475"/>
          </a:xfrm>
          <a:prstGeom prst="rect">
            <a:avLst/>
          </a:prstGeom>
          <a:solidFill>
            <a:schemeClr val="tx2"/>
          </a:solidFill>
          <a:ln w="9525" algn="ctr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42988" y="1524000"/>
            <a:ext cx="8705850" cy="1752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262188" y="4015408"/>
            <a:ext cx="7483475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9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34575" y="5834063"/>
            <a:ext cx="506413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solidFill>
                  <a:srgbClr val="404040"/>
                </a:solidFill>
                <a:latin typeface="Impact" panose="020B080603090205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7" name="矩形 20"/>
          <p:cNvSpPr>
            <a:spLocks noChangeArrowheads="1"/>
          </p:cNvSpPr>
          <p:nvPr userDrawn="1"/>
        </p:nvSpPr>
        <p:spPr bwMode="auto">
          <a:xfrm>
            <a:off x="0" y="0"/>
            <a:ext cx="10440988" cy="1222375"/>
          </a:xfrm>
          <a:prstGeom prst="rect">
            <a:avLst/>
          </a:prstGeom>
          <a:solidFill>
            <a:schemeClr val="tx2"/>
          </a:solidFill>
          <a:ln w="9525" algn="ctr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9" r:id="rId6"/>
    <p:sldLayoutId id="214748365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669925" indent="-325755" algn="l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0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marL="1022350" indent="-351155" algn="l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marL="1339850" indent="-316230" algn="l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marL="1681480" indent="-339725" algn="l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2138680" indent="-339725" algn="l" rtl="0" fontAlgn="base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fontAlgn="base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fontAlgn="base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fontAlgn="base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34575" y="5834063"/>
            <a:ext cx="506413" cy="554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solidFill>
                  <a:srgbClr val="404040"/>
                </a:solidFill>
                <a:latin typeface="Impact" panose="020B080603090205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7" name="矩形 20"/>
          <p:cNvSpPr>
            <a:spLocks noChangeArrowheads="1"/>
          </p:cNvSpPr>
          <p:nvPr userDrawn="1"/>
        </p:nvSpPr>
        <p:spPr bwMode="auto">
          <a:xfrm>
            <a:off x="0" y="0"/>
            <a:ext cx="10440988" cy="1222375"/>
          </a:xfrm>
          <a:prstGeom prst="rect">
            <a:avLst/>
          </a:prstGeom>
          <a:solidFill>
            <a:schemeClr val="tx2"/>
          </a:solidFill>
          <a:ln w="9525" algn="ctr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7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7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7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669925" indent="-325755" algn="l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0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marL="1022350" indent="-351155" algn="l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marL="1339850" indent="-316230" algn="l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marL="1681480" indent="-339725" algn="l" rtl="0" eaLnBrk="0" fontAlgn="base" hangingPunct="0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2138680" indent="-339725" algn="l" rtl="0" fontAlgn="base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fontAlgn="base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fontAlgn="base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fontAlgn="base">
        <a:lnSpc>
          <a:spcPct val="125000"/>
        </a:lnSpc>
        <a:spcBef>
          <a:spcPct val="35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0" y="1452563"/>
            <a:ext cx="10440988" cy="1849438"/>
          </a:xfrm>
          <a:ln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40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Component-based System Design in BIP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61633" y="3904298"/>
            <a:ext cx="9269413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AB2A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Wang </a:t>
            </a:r>
            <a:r>
              <a:rPr lang="en-US" altLang="zh-CN" sz="2400" dirty="0" err="1" smtClean="0">
                <a:solidFill>
                  <a:srgbClr val="AB2A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Qiang</a:t>
            </a:r>
            <a:r>
              <a:rPr lang="zh-CN" altLang="en-US" sz="2800" noProof="0" dirty="0">
                <a:ln>
                  <a:noFill/>
                </a:ln>
                <a:solidFill>
                  <a:srgbClr val="AB2A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/>
            </a:r>
            <a:br>
              <a:rPr lang="zh-CN" altLang="en-US" sz="2800" noProof="0" dirty="0">
                <a:ln>
                  <a:noFill/>
                </a:ln>
                <a:solidFill>
                  <a:srgbClr val="AB2A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</a:br>
            <a:r>
              <a:rPr lang="en-US" altLang="zh-CN" sz="2400" dirty="0" smtClean="0">
                <a:solidFill>
                  <a:srgbClr val="AB2A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2019-6-14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Semantics: component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77" y="1960170"/>
            <a:ext cx="8479965" cy="408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 modeling language: interaction model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72" y="1365562"/>
            <a:ext cx="8309299" cy="29451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32025" y="4553425"/>
            <a:ext cx="1095889" cy="163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60473" y="4710387"/>
            <a:ext cx="753424" cy="526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START</a:t>
            </a:r>
            <a:endParaRPr lang="zh-CN" altLang="en-US" sz="1200" dirty="0"/>
          </a:p>
        </p:txBody>
      </p:sp>
      <p:sp>
        <p:nvSpPr>
          <p:cNvPr id="9" name="椭圆 8"/>
          <p:cNvSpPr/>
          <p:nvPr/>
        </p:nvSpPr>
        <p:spPr>
          <a:xfrm>
            <a:off x="1360473" y="5637279"/>
            <a:ext cx="753424" cy="420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END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8" idx="4"/>
            <a:endCxn id="9" idx="0"/>
          </p:cNvCxnSpPr>
          <p:nvPr/>
        </p:nvCxnSpPr>
        <p:spPr>
          <a:xfrm>
            <a:off x="1737185" y="5236781"/>
            <a:ext cx="0" cy="40049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37185" y="5213941"/>
            <a:ext cx="420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/>
                </a:solidFill>
              </a:rPr>
              <a:t>p1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58294" y="4489937"/>
            <a:ext cx="92558" cy="1419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04651" y="4219950"/>
            <a:ext cx="4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/>
                </a:solidFill>
              </a:rPr>
              <a:t>p1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3873" y="4616913"/>
            <a:ext cx="1095889" cy="163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82321" y="4773875"/>
            <a:ext cx="753424" cy="526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START</a:t>
            </a:r>
            <a:endParaRPr lang="zh-CN" altLang="en-US" sz="1200" dirty="0"/>
          </a:p>
        </p:txBody>
      </p:sp>
      <p:sp>
        <p:nvSpPr>
          <p:cNvPr id="16" name="椭圆 15"/>
          <p:cNvSpPr/>
          <p:nvPr/>
        </p:nvSpPr>
        <p:spPr>
          <a:xfrm>
            <a:off x="4082321" y="5700767"/>
            <a:ext cx="753424" cy="420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END</a:t>
            </a:r>
            <a:endParaRPr lang="zh-CN" altLang="en-US" sz="1200" dirty="0"/>
          </a:p>
        </p:txBody>
      </p:sp>
      <p:cxnSp>
        <p:nvCxnSpPr>
          <p:cNvPr id="17" name="直接箭头连接符 16"/>
          <p:cNvCxnSpPr>
            <a:stCxn id="15" idx="4"/>
            <a:endCxn id="16" idx="0"/>
          </p:cNvCxnSpPr>
          <p:nvPr/>
        </p:nvCxnSpPr>
        <p:spPr>
          <a:xfrm>
            <a:off x="4459033" y="5300269"/>
            <a:ext cx="0" cy="40049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459033" y="5277429"/>
            <a:ext cx="505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/>
                </a:solidFill>
              </a:rPr>
              <a:t>p2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080142" y="4553425"/>
            <a:ext cx="92558" cy="1419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flipH="1">
            <a:off x="4080142" y="4256403"/>
            <a:ext cx="45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/>
                </a:solidFill>
              </a:rPr>
              <a:t>p2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45" name="肘形连接符 44"/>
          <p:cNvCxnSpPr>
            <a:stCxn id="12" idx="1"/>
            <a:endCxn id="19" idx="0"/>
          </p:cNvCxnSpPr>
          <p:nvPr/>
        </p:nvCxnSpPr>
        <p:spPr bwMode="auto">
          <a:xfrm rot="16200000" flipH="1">
            <a:off x="2727786" y="3154790"/>
            <a:ext cx="42697" cy="2754572"/>
          </a:xfrm>
          <a:prstGeom prst="bentConnector3">
            <a:avLst>
              <a:gd name="adj1" fmla="val -58409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文本框 45"/>
          <p:cNvSpPr txBox="1"/>
          <p:nvPr/>
        </p:nvSpPr>
        <p:spPr>
          <a:xfrm>
            <a:off x="2012491" y="45420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x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765710" y="45730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y</a:t>
            </a:r>
            <a:endParaRPr lang="zh-CN" altLang="en-US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2377553" y="4246422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[x&gt;0]  y=x+1</a:t>
            </a:r>
            <a:endParaRPr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6329229" y="4616913"/>
            <a:ext cx="2287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Interaction: {p1,p2}</a:t>
            </a:r>
          </a:p>
          <a:p>
            <a:endParaRPr lang="en-US" altLang="zh-CN" sz="1800" dirty="0"/>
          </a:p>
          <a:p>
            <a:r>
              <a:rPr lang="en-US" altLang="zh-CN" sz="1800" dirty="0"/>
              <a:t>g</a:t>
            </a:r>
            <a:r>
              <a:rPr lang="en-US" altLang="zh-CN" sz="1800" dirty="0" smtClean="0"/>
              <a:t>uard: x&gt;0</a:t>
            </a:r>
          </a:p>
          <a:p>
            <a:endParaRPr lang="en-US" altLang="zh-CN" sz="1800" dirty="0"/>
          </a:p>
          <a:p>
            <a:r>
              <a:rPr lang="en-US" altLang="zh-CN" sz="1800" dirty="0"/>
              <a:t>a</a:t>
            </a:r>
            <a:r>
              <a:rPr lang="en-US" altLang="zh-CN" sz="1800" dirty="0" smtClean="0"/>
              <a:t>ction: y=x+1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411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Semantics: interaction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70" y="2099090"/>
            <a:ext cx="8743108" cy="352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 modeling language: interaction model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30" y="3385049"/>
            <a:ext cx="5512201" cy="19363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1623" y="1328993"/>
            <a:ext cx="9557077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Interactions are structured in connectors in BIP.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connector is a set of typed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ports (i.e., triggers </a:t>
            </a:r>
            <a:r>
              <a:rPr lang="en-US" altLang="zh-CN" sz="28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synchrons</a:t>
            </a:r>
            <a:r>
              <a:rPr lang="en-US" altLang="zh-CN" sz="28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trigger can be executed alone without synchronizing with the others.</a:t>
            </a:r>
            <a:endParaRPr lang="en-US" altLang="zh-CN" sz="28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1623" y="5576207"/>
            <a:ext cx="971774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latin typeface="+mn-lt"/>
                <a:ea typeface="+mn-ea"/>
              </a:rPr>
              <a:t>o</a:t>
            </a:r>
            <a:r>
              <a:rPr lang="en-US" altLang="zh-CN" sz="2400" dirty="0" smtClean="0">
                <a:latin typeface="+mn-lt"/>
                <a:ea typeface="+mn-ea"/>
              </a:rPr>
              <a:t>ut1</a:t>
            </a:r>
            <a:r>
              <a:rPr lang="en-US" altLang="zh-CN" sz="2400" b="0" dirty="0" smtClean="0">
                <a:latin typeface="+mn-lt"/>
                <a:ea typeface="+mn-ea"/>
              </a:rPr>
              <a:t> is a trigger, all the others are </a:t>
            </a:r>
            <a:r>
              <a:rPr lang="en-US" altLang="zh-CN" sz="2400" b="0" dirty="0" err="1" smtClean="0">
                <a:latin typeface="+mn-lt"/>
                <a:ea typeface="+mn-ea"/>
              </a:rPr>
              <a:t>synchrons</a:t>
            </a:r>
            <a:r>
              <a:rPr lang="en-US" altLang="zh-CN" sz="2400" b="0" dirty="0" smtClean="0">
                <a:latin typeface="+mn-lt"/>
                <a:ea typeface="+mn-ea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 sz="2400" b="0" dirty="0" smtClean="0">
                <a:latin typeface="+mn-lt"/>
                <a:ea typeface="+mn-ea"/>
              </a:rPr>
              <a:t>Interactions: {tick1,tick2,tick3} {out1} {out1,in1} {out1,in3} {out1,in2,in3}</a:t>
            </a:r>
          </a:p>
        </p:txBody>
      </p:sp>
    </p:spTree>
    <p:extLst>
      <p:ext uri="{BB962C8B-B14F-4D97-AF65-F5344CB8AC3E}">
        <p14:creationId xmlns:p14="http://schemas.microsoft.com/office/powerpoint/2010/main" val="4376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 modeling language: </a:t>
            </a: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03" y="2122875"/>
            <a:ext cx="8375626" cy="36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 modeling language: an example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6800" y="1279198"/>
            <a:ext cx="66101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temperature control model of nuclear plant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consists of a controller interacting with an arbitrary number n of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rods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 2)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reactor.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reaches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 (resp. 450), a rod must be used to cool (resp. heat) the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reactor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temperature between the bounds 450 and 900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220021" y="1327522"/>
            <a:ext cx="1641988" cy="604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s1,(s3,0),s5</a:t>
            </a:r>
            <a:endParaRPr lang="zh-CN" altLang="en-US" sz="1400" dirty="0"/>
          </a:p>
        </p:txBody>
      </p:sp>
      <p:cxnSp>
        <p:nvCxnSpPr>
          <p:cNvPr id="36" name="直接箭头连接符 35"/>
          <p:cNvCxnSpPr>
            <a:stCxn id="34" idx="4"/>
            <a:endCxn id="48" idx="0"/>
          </p:cNvCxnSpPr>
          <p:nvPr/>
        </p:nvCxnSpPr>
        <p:spPr>
          <a:xfrm>
            <a:off x="9041015" y="1932497"/>
            <a:ext cx="0" cy="48060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038772" y="193249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t</a:t>
            </a:r>
            <a:r>
              <a:rPr lang="en-US" altLang="zh-CN" sz="1400" dirty="0" smtClean="0">
                <a:solidFill>
                  <a:schemeClr val="accent3"/>
                </a:solidFill>
              </a:rPr>
              <a:t>++*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220021" y="2413099"/>
            <a:ext cx="1641988" cy="604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s1,(s3,901),s5</a:t>
            </a:r>
            <a:endParaRPr lang="zh-CN" altLang="en-US" sz="1400" dirty="0"/>
          </a:p>
        </p:txBody>
      </p:sp>
      <p:sp>
        <p:nvSpPr>
          <p:cNvPr id="50" name="椭圆 49"/>
          <p:cNvSpPr/>
          <p:nvPr/>
        </p:nvSpPr>
        <p:spPr>
          <a:xfrm>
            <a:off x="8220021" y="3476779"/>
            <a:ext cx="1641988" cy="604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s2,(s4,901),s5</a:t>
            </a:r>
            <a:endParaRPr lang="zh-CN" altLang="en-US" sz="14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9038050" y="3018074"/>
            <a:ext cx="722" cy="48060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038772" y="303701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/>
                </a:solidFill>
              </a:rPr>
              <a:t>{cool,cool1}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373228" y="3779266"/>
            <a:ext cx="7437671" cy="2605206"/>
            <a:chOff x="316800" y="4146616"/>
            <a:chExt cx="7437321" cy="2605206"/>
          </a:xfrm>
        </p:grpSpPr>
        <p:grpSp>
          <p:nvGrpSpPr>
            <p:cNvPr id="80" name="组合 79"/>
            <p:cNvGrpSpPr/>
            <p:nvPr/>
          </p:nvGrpSpPr>
          <p:grpSpPr>
            <a:xfrm>
              <a:off x="2776201" y="4154966"/>
              <a:ext cx="2441259" cy="2578289"/>
              <a:chOff x="215153" y="4167652"/>
              <a:chExt cx="2501152" cy="2578289"/>
            </a:xfrm>
          </p:grpSpPr>
          <p:sp>
            <p:nvSpPr>
              <p:cNvPr id="77" name="矩形 76"/>
              <p:cNvSpPr/>
              <p:nvPr/>
            </p:nvSpPr>
            <p:spPr bwMode="auto">
              <a:xfrm>
                <a:off x="215153" y="4231680"/>
                <a:ext cx="2501152" cy="2514261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158623" y="4697506"/>
                <a:ext cx="593115" cy="4693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s3</a:t>
                </a:r>
                <a:endParaRPr lang="zh-CN" altLang="en-US" sz="1400" dirty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158623" y="5885329"/>
                <a:ext cx="593115" cy="4847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s4</a:t>
                </a:r>
                <a:endParaRPr lang="zh-CN" altLang="en-US" sz="1400" dirty="0"/>
              </a:p>
            </p:txBody>
          </p:sp>
          <p:cxnSp>
            <p:nvCxnSpPr>
              <p:cNvPr id="62" name="曲线连接符 61"/>
              <p:cNvCxnSpPr>
                <a:stCxn id="57" idx="2"/>
                <a:endCxn id="58" idx="2"/>
              </p:cNvCxnSpPr>
              <p:nvPr/>
            </p:nvCxnSpPr>
            <p:spPr bwMode="auto">
              <a:xfrm rot="10800000" flipV="1">
                <a:off x="1158623" y="4932184"/>
                <a:ext cx="12700" cy="1195499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64" name="曲线连接符 63"/>
              <p:cNvCxnSpPr>
                <a:stCxn id="58" idx="6"/>
                <a:endCxn id="57" idx="6"/>
              </p:cNvCxnSpPr>
              <p:nvPr/>
            </p:nvCxnSpPr>
            <p:spPr bwMode="auto">
              <a:xfrm flipV="1">
                <a:off x="1751738" y="4932185"/>
                <a:ext cx="12700" cy="1195499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65" name="文本框 64"/>
              <p:cNvSpPr txBox="1"/>
              <p:nvPr/>
            </p:nvSpPr>
            <p:spPr>
              <a:xfrm>
                <a:off x="316800" y="5268323"/>
                <a:ext cx="646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</a:t>
                </a:r>
                <a:r>
                  <a:rPr lang="en-US" altLang="zh-CN" sz="1400" dirty="0" smtClean="0"/>
                  <a:t>ool</a:t>
                </a:r>
              </a:p>
              <a:p>
                <a:r>
                  <a:rPr lang="en-US" altLang="zh-CN" sz="1400" dirty="0" smtClean="0"/>
                  <a:t>t&gt;900</a:t>
                </a:r>
                <a:endParaRPr lang="zh-CN" altLang="en-US" sz="1400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021686" y="5268323"/>
                <a:ext cx="646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heat</a:t>
                </a:r>
              </a:p>
              <a:p>
                <a:r>
                  <a:rPr lang="en-US" altLang="zh-CN" sz="1400" dirty="0"/>
                  <a:t>t</a:t>
                </a:r>
                <a:r>
                  <a:rPr lang="en-US" altLang="zh-CN" sz="1400" dirty="0" smtClean="0"/>
                  <a:t>&lt;450</a:t>
                </a:r>
                <a:endParaRPr lang="zh-CN" altLang="en-US" sz="1400" dirty="0"/>
              </a:p>
            </p:txBody>
          </p:sp>
          <p:cxnSp>
            <p:nvCxnSpPr>
              <p:cNvPr id="72" name="曲线连接符 71"/>
              <p:cNvCxnSpPr>
                <a:stCxn id="57" idx="1"/>
                <a:endCxn id="57" idx="7"/>
              </p:cNvCxnSpPr>
              <p:nvPr/>
            </p:nvCxnSpPr>
            <p:spPr bwMode="auto">
              <a:xfrm rot="5400000" flipH="1" flipV="1">
                <a:off x="1455180" y="4556545"/>
                <a:ext cx="12700" cy="419395"/>
              </a:xfrm>
              <a:prstGeom prst="curvedConnector3">
                <a:avLst>
                  <a:gd name="adj1" fmla="val 2341228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74" name="曲线连接符 73"/>
              <p:cNvCxnSpPr>
                <a:stCxn id="58" idx="3"/>
                <a:endCxn id="58" idx="5"/>
              </p:cNvCxnSpPr>
              <p:nvPr/>
            </p:nvCxnSpPr>
            <p:spPr bwMode="auto">
              <a:xfrm rot="16200000" flipH="1">
                <a:off x="1455180" y="6089357"/>
                <a:ext cx="12700" cy="419395"/>
              </a:xfrm>
              <a:prstGeom prst="curvedConnector3">
                <a:avLst>
                  <a:gd name="adj1" fmla="val 2358929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75" name="文本框 74"/>
              <p:cNvSpPr txBox="1"/>
              <p:nvPr/>
            </p:nvSpPr>
            <p:spPr>
              <a:xfrm>
                <a:off x="1560498" y="4264950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</a:t>
                </a:r>
                <a:r>
                  <a:rPr lang="en-US" altLang="zh-CN" sz="1400" dirty="0" smtClean="0"/>
                  <a:t>++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603993" y="6405003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</a:t>
                </a:r>
                <a:r>
                  <a:rPr lang="en-US" altLang="zh-CN" sz="1400" dirty="0" smtClean="0"/>
                  <a:t>--</a:t>
                </a: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40840" y="4169909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2272843" y="4167652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316800" y="4173533"/>
              <a:ext cx="2284220" cy="2578289"/>
              <a:chOff x="215153" y="4167652"/>
              <a:chExt cx="2501152" cy="2578289"/>
            </a:xfrm>
          </p:grpSpPr>
          <p:sp>
            <p:nvSpPr>
              <p:cNvPr id="82" name="矩形 81"/>
              <p:cNvSpPr/>
              <p:nvPr/>
            </p:nvSpPr>
            <p:spPr bwMode="auto">
              <a:xfrm>
                <a:off x="215153" y="4231680"/>
                <a:ext cx="2501152" cy="2514261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158623" y="4697506"/>
                <a:ext cx="593115" cy="4693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s1</a:t>
                </a:r>
                <a:endParaRPr lang="zh-CN" altLang="en-US" sz="1400" dirty="0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158623" y="5885329"/>
                <a:ext cx="593115" cy="4847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s2</a:t>
                </a:r>
                <a:endParaRPr lang="zh-CN" altLang="en-US" sz="1400" dirty="0"/>
              </a:p>
            </p:txBody>
          </p:sp>
          <p:cxnSp>
            <p:nvCxnSpPr>
              <p:cNvPr id="85" name="曲线连接符 84"/>
              <p:cNvCxnSpPr>
                <a:stCxn id="83" idx="2"/>
                <a:endCxn id="84" idx="2"/>
              </p:cNvCxnSpPr>
              <p:nvPr/>
            </p:nvCxnSpPr>
            <p:spPr bwMode="auto">
              <a:xfrm rot="10800000" flipV="1">
                <a:off x="1158623" y="4932184"/>
                <a:ext cx="12700" cy="1195499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86" name="曲线连接符 85"/>
              <p:cNvCxnSpPr>
                <a:stCxn id="84" idx="6"/>
                <a:endCxn id="83" idx="6"/>
              </p:cNvCxnSpPr>
              <p:nvPr/>
            </p:nvCxnSpPr>
            <p:spPr bwMode="auto">
              <a:xfrm flipV="1">
                <a:off x="1751738" y="4932185"/>
                <a:ext cx="12700" cy="1195499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87" name="文本框 86"/>
              <p:cNvSpPr txBox="1"/>
              <p:nvPr/>
            </p:nvSpPr>
            <p:spPr>
              <a:xfrm>
                <a:off x="316800" y="5268323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cool1</a:t>
                </a: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2021686" y="5268323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heat1</a:t>
                </a: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495949" y="4169909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2272843" y="4167652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5431925" y="4146964"/>
              <a:ext cx="2313584" cy="2578289"/>
              <a:chOff x="215153" y="4167652"/>
              <a:chExt cx="2501152" cy="2578289"/>
            </a:xfrm>
          </p:grpSpPr>
          <p:sp>
            <p:nvSpPr>
              <p:cNvPr id="96" name="矩形 95"/>
              <p:cNvSpPr/>
              <p:nvPr/>
            </p:nvSpPr>
            <p:spPr bwMode="auto">
              <a:xfrm>
                <a:off x="215153" y="4231680"/>
                <a:ext cx="2501152" cy="2514261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158623" y="4697506"/>
                <a:ext cx="593115" cy="4693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s5</a:t>
                </a:r>
                <a:endParaRPr lang="zh-CN" altLang="en-US" sz="1400" dirty="0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1158623" y="5885329"/>
                <a:ext cx="593115" cy="4847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s6</a:t>
                </a:r>
                <a:endParaRPr lang="zh-CN" altLang="en-US" sz="1400" dirty="0"/>
              </a:p>
            </p:txBody>
          </p:sp>
          <p:cxnSp>
            <p:nvCxnSpPr>
              <p:cNvPr id="99" name="曲线连接符 98"/>
              <p:cNvCxnSpPr>
                <a:stCxn id="97" idx="2"/>
                <a:endCxn id="98" idx="2"/>
              </p:cNvCxnSpPr>
              <p:nvPr/>
            </p:nvCxnSpPr>
            <p:spPr bwMode="auto">
              <a:xfrm rot="10800000" flipV="1">
                <a:off x="1158623" y="4932184"/>
                <a:ext cx="12700" cy="1195499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00" name="曲线连接符 99"/>
              <p:cNvCxnSpPr>
                <a:stCxn id="98" idx="6"/>
                <a:endCxn id="97" idx="6"/>
              </p:cNvCxnSpPr>
              <p:nvPr/>
            </p:nvCxnSpPr>
            <p:spPr bwMode="auto">
              <a:xfrm flipV="1">
                <a:off x="1751738" y="4932185"/>
                <a:ext cx="12700" cy="1195499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01" name="文本框 100"/>
              <p:cNvSpPr txBox="1"/>
              <p:nvPr/>
            </p:nvSpPr>
            <p:spPr>
              <a:xfrm>
                <a:off x="316800" y="5268323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cool2</a:t>
                </a: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2021686" y="5268323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heat2</a:t>
                </a: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495949" y="4169909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2272843" y="4167652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文本框 108"/>
            <p:cNvSpPr txBox="1"/>
            <p:nvPr/>
          </p:nvSpPr>
          <p:spPr>
            <a:xfrm>
              <a:off x="379197" y="4343280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cool1</a:t>
              </a:r>
              <a:endParaRPr lang="zh-CN" altLang="en-US" sz="1400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933426" y="4337277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heat1</a:t>
              </a:r>
              <a:endParaRPr lang="zh-CN" altLang="en-US" sz="1400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877476" y="4331274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cool</a:t>
              </a:r>
              <a:endParaRPr lang="zh-CN" altLang="en-US" sz="1400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530639" y="4337277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heat</a:t>
              </a:r>
              <a:endParaRPr lang="zh-CN" altLang="en-US" sz="1400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499309" y="4361188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cool2</a:t>
              </a:r>
              <a:endParaRPr lang="zh-CN" altLang="en-US" sz="1400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7102981" y="4343280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heat2</a:t>
              </a:r>
              <a:endParaRPr lang="zh-CN" altLang="en-US" sz="1400" dirty="0"/>
            </a:p>
          </p:txBody>
        </p:sp>
        <p:cxnSp>
          <p:nvCxnSpPr>
            <p:cNvPr id="116" name="肘形连接符 115"/>
            <p:cNvCxnSpPr>
              <a:stCxn id="93" idx="0"/>
              <a:endCxn id="78" idx="0"/>
            </p:cNvCxnSpPr>
            <p:nvPr/>
          </p:nvCxnSpPr>
          <p:spPr bwMode="auto">
            <a:xfrm rot="5400000" flipH="1" flipV="1">
              <a:off x="1843603" y="2952626"/>
              <a:ext cx="18567" cy="2427763"/>
            </a:xfrm>
            <a:prstGeom prst="bentConnector3">
              <a:avLst>
                <a:gd name="adj1" fmla="val 1331217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肘形连接符 117"/>
            <p:cNvCxnSpPr>
              <a:stCxn id="78" idx="7"/>
              <a:endCxn id="107" idx="0"/>
            </p:cNvCxnSpPr>
            <p:nvPr/>
          </p:nvCxnSpPr>
          <p:spPr bwMode="auto">
            <a:xfrm rot="5400000" flipH="1" flipV="1">
              <a:off x="4422822" y="2842865"/>
              <a:ext cx="29093" cy="2641806"/>
            </a:xfrm>
            <a:prstGeom prst="bentConnector3">
              <a:avLst>
                <a:gd name="adj1" fmla="val 885756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肘形连接符 120"/>
            <p:cNvCxnSpPr>
              <a:stCxn id="94" idx="0"/>
              <a:endCxn id="79" idx="1"/>
            </p:cNvCxnSpPr>
            <p:nvPr/>
          </p:nvCxnSpPr>
          <p:spPr bwMode="auto">
            <a:xfrm rot="16200000" flipH="1">
              <a:off x="3532231" y="2903086"/>
              <a:ext cx="2524" cy="2543419"/>
            </a:xfrm>
            <a:prstGeom prst="bentConnector3">
              <a:avLst>
                <a:gd name="adj1" fmla="val -6596078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肘形连接符 123"/>
            <p:cNvCxnSpPr/>
            <p:nvPr/>
          </p:nvCxnSpPr>
          <p:spPr bwMode="auto">
            <a:xfrm rot="5400000" flipH="1" flipV="1">
              <a:off x="6124257" y="2877112"/>
              <a:ext cx="8002" cy="2547010"/>
            </a:xfrm>
            <a:prstGeom prst="bentConnector3">
              <a:avLst>
                <a:gd name="adj1" fmla="val 1892489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" name="椭圆 130"/>
          <p:cNvSpPr/>
          <p:nvPr/>
        </p:nvSpPr>
        <p:spPr>
          <a:xfrm>
            <a:off x="8244031" y="4553625"/>
            <a:ext cx="1641988" cy="604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s2,(s4,399),s5</a:t>
            </a:r>
            <a:endParaRPr lang="zh-CN" altLang="en-US" sz="1400" dirty="0"/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9062060" y="4094920"/>
            <a:ext cx="722" cy="48060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9062782" y="411385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/>
                </a:solidFill>
              </a:rPr>
              <a:t>t--*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262061" y="5629396"/>
            <a:ext cx="1641988" cy="604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s1,(s3,399),s5</a:t>
            </a:r>
            <a:endParaRPr lang="zh-CN" altLang="en-US" sz="1400" dirty="0"/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9080090" y="5170691"/>
            <a:ext cx="722" cy="48060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9080812" y="5189627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/>
                </a:solidFill>
              </a:rPr>
              <a:t>{heat,heat1}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9080090" y="6247072"/>
            <a:ext cx="0" cy="407375"/>
          </a:xfrm>
          <a:prstGeom prst="straightConnector1">
            <a:avLst/>
          </a:prstGeom>
          <a:ln w="28575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 </a:t>
            </a: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toolchain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737" y="1348994"/>
            <a:ext cx="93645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 smtClean="0"/>
              <a:t>BIP toolchain consists of</a:t>
            </a:r>
          </a:p>
          <a:p>
            <a:r>
              <a:rPr lang="en-US" altLang="zh-CN" sz="2800" b="0" dirty="0" smtClean="0"/>
              <a:t>	the BIP compiler that generates codes</a:t>
            </a:r>
          </a:p>
          <a:p>
            <a:r>
              <a:rPr lang="en-US" altLang="zh-CN" sz="2800" b="0" dirty="0"/>
              <a:t>	</a:t>
            </a:r>
            <a:r>
              <a:rPr lang="en-US" altLang="zh-CN" sz="2800" b="0" dirty="0" smtClean="0"/>
              <a:t>the engine that provides the runtime</a:t>
            </a:r>
          </a:p>
          <a:p>
            <a:r>
              <a:rPr lang="en-US" altLang="zh-CN" sz="2800" b="0" dirty="0"/>
              <a:t>	</a:t>
            </a:r>
            <a:r>
              <a:rPr lang="en-US" altLang="zh-CN" sz="2800" b="0" dirty="0" smtClean="0"/>
              <a:t>the model checkers that perform deadlock and reachability analysis</a:t>
            </a:r>
          </a:p>
          <a:p>
            <a:r>
              <a:rPr lang="en-US" altLang="zh-CN" sz="2800" b="0" dirty="0"/>
              <a:t>	</a:t>
            </a:r>
            <a:r>
              <a:rPr lang="en-US" altLang="zh-CN" sz="2800" b="0" dirty="0" smtClean="0"/>
              <a:t>various model transformers</a:t>
            </a:r>
            <a:endParaRPr lang="en-US" altLang="zh-CN" sz="2800" b="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22737" y="4209182"/>
            <a:ext cx="9364559" cy="2511015"/>
            <a:chOff x="422737" y="3928889"/>
            <a:chExt cx="9364559" cy="251101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737" y="3928889"/>
              <a:ext cx="6041825" cy="185159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4562" y="4296394"/>
              <a:ext cx="1389270" cy="1116579"/>
            </a:xfrm>
            <a:prstGeom prst="rect">
              <a:avLst/>
            </a:prstGeom>
          </p:spPr>
        </p:pic>
        <p:sp>
          <p:nvSpPr>
            <p:cNvPr id="7" name="流程图: 磁盘 6"/>
            <p:cNvSpPr/>
            <p:nvPr/>
          </p:nvSpPr>
          <p:spPr bwMode="auto">
            <a:xfrm>
              <a:off x="6706108" y="5827256"/>
              <a:ext cx="1147724" cy="612648"/>
            </a:xfrm>
            <a:prstGeom prst="flowChartMagneticDisk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BIP Engine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加号 7"/>
            <p:cNvSpPr/>
            <p:nvPr/>
          </p:nvSpPr>
          <p:spPr bwMode="auto">
            <a:xfrm>
              <a:off x="7013461" y="5323325"/>
              <a:ext cx="533018" cy="457153"/>
            </a:xfrm>
            <a:prstGeom prst="mathPlu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右大括号 8"/>
            <p:cNvSpPr/>
            <p:nvPr/>
          </p:nvSpPr>
          <p:spPr bwMode="auto">
            <a:xfrm>
              <a:off x="7922328" y="4854683"/>
              <a:ext cx="346100" cy="1237426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流程图: 文档 10"/>
            <p:cNvSpPr/>
            <p:nvPr/>
          </p:nvSpPr>
          <p:spPr bwMode="auto">
            <a:xfrm>
              <a:off x="8519474" y="5133023"/>
              <a:ext cx="1267822" cy="685043"/>
            </a:xfrm>
            <a:prstGeom prst="flowChartDocumen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executable</a:t>
              </a:r>
              <a:endPara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0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 Engine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94329" y="2577353"/>
            <a:ext cx="6861734" cy="4194266"/>
            <a:chOff x="1153339" y="1262558"/>
            <a:chExt cx="7940116" cy="514445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339" y="1262558"/>
              <a:ext cx="7940116" cy="514445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 bwMode="auto">
            <a:xfrm>
              <a:off x="8459349" y="6129696"/>
              <a:ext cx="330838" cy="1102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15411" y="1303149"/>
            <a:ext cx="96101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0" dirty="0" smtClean="0"/>
              <a:t>BIP compiler generates the source code from a model.</a:t>
            </a:r>
            <a:endParaRPr lang="en-US" altLang="zh-CN" sz="2400" b="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0" dirty="0" smtClean="0"/>
              <a:t>The source code is then linked with a runtime, called an engine, for the correct execution of the BIP model with respect to the BIP semantics.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42001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 </a:t>
            </a: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checker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8114" y="1328972"/>
            <a:ext cx="80724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 smtClean="0"/>
              <a:t>Currently it performs reachability check of error locations.</a:t>
            </a:r>
            <a:endParaRPr lang="en-US" altLang="zh-CN" sz="2400" b="0" dirty="0"/>
          </a:p>
          <a:p>
            <a:r>
              <a:rPr lang="en-US" altLang="zh-CN" sz="2400" b="0" dirty="0" smtClean="0"/>
              <a:t>It is based on techniques combining CEGAR and POR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b="0" dirty="0" smtClean="0"/>
              <a:t>CEGAR to handle state explosion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b="0" dirty="0" smtClean="0"/>
              <a:t>POR to handle path explosion</a:t>
            </a:r>
            <a:endParaRPr lang="en-US" altLang="zh-CN" b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06946" y="3218285"/>
            <a:ext cx="7437671" cy="2605206"/>
            <a:chOff x="316800" y="4146616"/>
            <a:chExt cx="7437321" cy="2605206"/>
          </a:xfrm>
        </p:grpSpPr>
        <p:grpSp>
          <p:nvGrpSpPr>
            <p:cNvPr id="8" name="组合 7"/>
            <p:cNvGrpSpPr/>
            <p:nvPr/>
          </p:nvGrpSpPr>
          <p:grpSpPr>
            <a:xfrm>
              <a:off x="2776201" y="4154966"/>
              <a:ext cx="2441259" cy="2578289"/>
              <a:chOff x="215153" y="4167652"/>
              <a:chExt cx="2501152" cy="2578289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215153" y="4231680"/>
                <a:ext cx="2501152" cy="2514261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158623" y="4697506"/>
                <a:ext cx="593115" cy="4693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s3</a:t>
                </a:r>
                <a:endParaRPr lang="zh-CN" altLang="en-US" sz="1400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158623" y="5885329"/>
                <a:ext cx="593115" cy="4847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s4</a:t>
                </a:r>
                <a:endParaRPr lang="zh-CN" altLang="en-US" sz="1400" dirty="0"/>
              </a:p>
            </p:txBody>
          </p:sp>
          <p:cxnSp>
            <p:nvCxnSpPr>
              <p:cNvPr id="42" name="曲线连接符 41"/>
              <p:cNvCxnSpPr>
                <a:stCxn id="40" idx="2"/>
                <a:endCxn id="41" idx="2"/>
              </p:cNvCxnSpPr>
              <p:nvPr/>
            </p:nvCxnSpPr>
            <p:spPr bwMode="auto">
              <a:xfrm rot="10800000" flipV="1">
                <a:off x="1158623" y="4932184"/>
                <a:ext cx="12700" cy="1195499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3" name="曲线连接符 42"/>
              <p:cNvCxnSpPr>
                <a:stCxn id="41" idx="6"/>
                <a:endCxn id="40" idx="6"/>
              </p:cNvCxnSpPr>
              <p:nvPr/>
            </p:nvCxnSpPr>
            <p:spPr bwMode="auto">
              <a:xfrm flipV="1">
                <a:off x="1751738" y="4932185"/>
                <a:ext cx="12700" cy="1195499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44" name="文本框 43"/>
              <p:cNvSpPr txBox="1"/>
              <p:nvPr/>
            </p:nvSpPr>
            <p:spPr>
              <a:xfrm>
                <a:off x="316800" y="5268323"/>
                <a:ext cx="646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</a:t>
                </a:r>
                <a:r>
                  <a:rPr lang="en-US" altLang="zh-CN" sz="1400" dirty="0" smtClean="0"/>
                  <a:t>ool</a:t>
                </a:r>
              </a:p>
              <a:p>
                <a:r>
                  <a:rPr lang="en-US" altLang="zh-CN" sz="1400" dirty="0" smtClean="0"/>
                  <a:t>t&gt;900</a:t>
                </a:r>
                <a:endParaRPr lang="zh-CN" altLang="en-US" sz="1400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21686" y="5268323"/>
                <a:ext cx="646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heat</a:t>
                </a:r>
              </a:p>
              <a:p>
                <a:r>
                  <a:rPr lang="en-US" altLang="zh-CN" sz="1400" dirty="0"/>
                  <a:t>t</a:t>
                </a:r>
                <a:r>
                  <a:rPr lang="en-US" altLang="zh-CN" sz="1400" dirty="0" smtClean="0"/>
                  <a:t>&lt;450</a:t>
                </a:r>
                <a:endParaRPr lang="zh-CN" altLang="en-US" sz="1400" dirty="0"/>
              </a:p>
            </p:txBody>
          </p:sp>
          <p:cxnSp>
            <p:nvCxnSpPr>
              <p:cNvPr id="46" name="曲线连接符 45"/>
              <p:cNvCxnSpPr>
                <a:stCxn id="40" idx="1"/>
                <a:endCxn id="40" idx="7"/>
              </p:cNvCxnSpPr>
              <p:nvPr/>
            </p:nvCxnSpPr>
            <p:spPr bwMode="auto">
              <a:xfrm rot="5400000" flipH="1" flipV="1">
                <a:off x="1455180" y="4556545"/>
                <a:ext cx="12700" cy="419395"/>
              </a:xfrm>
              <a:prstGeom prst="curvedConnector3">
                <a:avLst>
                  <a:gd name="adj1" fmla="val 2341228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47" name="曲线连接符 46"/>
              <p:cNvCxnSpPr>
                <a:stCxn id="41" idx="3"/>
                <a:endCxn id="41" idx="5"/>
              </p:cNvCxnSpPr>
              <p:nvPr/>
            </p:nvCxnSpPr>
            <p:spPr bwMode="auto">
              <a:xfrm rot="16200000" flipH="1">
                <a:off x="1455180" y="6089357"/>
                <a:ext cx="12700" cy="419395"/>
              </a:xfrm>
              <a:prstGeom prst="curvedConnector3">
                <a:avLst>
                  <a:gd name="adj1" fmla="val 2358929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48" name="文本框 47"/>
              <p:cNvSpPr txBox="1"/>
              <p:nvPr/>
            </p:nvSpPr>
            <p:spPr>
              <a:xfrm>
                <a:off x="1560498" y="4264950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</a:t>
                </a:r>
                <a:r>
                  <a:rPr lang="en-US" altLang="zh-CN" sz="1400" dirty="0" smtClean="0"/>
                  <a:t>++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603993" y="6405003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</a:t>
                </a:r>
                <a:r>
                  <a:rPr lang="en-US" altLang="zh-CN" sz="1400" dirty="0" smtClean="0"/>
                  <a:t>--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40840" y="4169909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2272843" y="4167652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16800" y="4173533"/>
              <a:ext cx="2284220" cy="2578289"/>
              <a:chOff x="215153" y="4167652"/>
              <a:chExt cx="2501152" cy="2578289"/>
            </a:xfrm>
          </p:grpSpPr>
          <p:sp>
            <p:nvSpPr>
              <p:cNvPr id="30" name="矩形 29"/>
              <p:cNvSpPr/>
              <p:nvPr/>
            </p:nvSpPr>
            <p:spPr bwMode="auto">
              <a:xfrm>
                <a:off x="215153" y="4231680"/>
                <a:ext cx="2501152" cy="2514261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158623" y="4697506"/>
                <a:ext cx="593115" cy="4693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s1</a:t>
                </a:r>
                <a:endParaRPr lang="zh-CN" altLang="en-US" sz="14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158623" y="5885329"/>
                <a:ext cx="593115" cy="48471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s2</a:t>
                </a:r>
                <a:endParaRPr lang="zh-CN" altLang="en-US" sz="1400" dirty="0"/>
              </a:p>
            </p:txBody>
          </p:sp>
          <p:cxnSp>
            <p:nvCxnSpPr>
              <p:cNvPr id="33" name="曲线连接符 32"/>
              <p:cNvCxnSpPr>
                <a:stCxn id="31" idx="2"/>
                <a:endCxn id="32" idx="2"/>
              </p:cNvCxnSpPr>
              <p:nvPr/>
            </p:nvCxnSpPr>
            <p:spPr bwMode="auto">
              <a:xfrm rot="10800000" flipV="1">
                <a:off x="1158623" y="4932184"/>
                <a:ext cx="12700" cy="1195499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34" name="曲线连接符 33"/>
              <p:cNvCxnSpPr>
                <a:stCxn id="32" idx="6"/>
                <a:endCxn id="31" idx="6"/>
              </p:cNvCxnSpPr>
              <p:nvPr/>
            </p:nvCxnSpPr>
            <p:spPr bwMode="auto">
              <a:xfrm flipV="1">
                <a:off x="1751738" y="4932185"/>
                <a:ext cx="12700" cy="1195499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35" name="文本框 34"/>
              <p:cNvSpPr txBox="1"/>
              <p:nvPr/>
            </p:nvSpPr>
            <p:spPr>
              <a:xfrm>
                <a:off x="316800" y="5268323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cool1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021686" y="5268323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heat1</a:t>
                </a: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95949" y="4169909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272843" y="4167652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431925" y="4146964"/>
              <a:ext cx="2313584" cy="2578289"/>
              <a:chOff x="215153" y="4167652"/>
              <a:chExt cx="2501152" cy="2578289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215153" y="4231680"/>
                <a:ext cx="2501152" cy="2514261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158623" y="4697506"/>
                <a:ext cx="593115" cy="4693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s5</a:t>
                </a:r>
                <a:endParaRPr lang="zh-CN" altLang="en-US" sz="1400" dirty="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158623" y="5885329"/>
                <a:ext cx="593115" cy="48471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s6</a:t>
                </a:r>
                <a:endParaRPr lang="zh-CN" altLang="en-US" sz="1400" dirty="0"/>
              </a:p>
            </p:txBody>
          </p:sp>
          <p:cxnSp>
            <p:nvCxnSpPr>
              <p:cNvPr id="24" name="曲线连接符 23"/>
              <p:cNvCxnSpPr>
                <a:stCxn id="22" idx="2"/>
                <a:endCxn id="23" idx="2"/>
              </p:cNvCxnSpPr>
              <p:nvPr/>
            </p:nvCxnSpPr>
            <p:spPr bwMode="auto">
              <a:xfrm rot="10800000" flipV="1">
                <a:off x="1158623" y="4932184"/>
                <a:ext cx="12700" cy="1195499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25" name="曲线连接符 24"/>
              <p:cNvCxnSpPr>
                <a:stCxn id="23" idx="6"/>
                <a:endCxn id="22" idx="6"/>
              </p:cNvCxnSpPr>
              <p:nvPr/>
            </p:nvCxnSpPr>
            <p:spPr bwMode="auto">
              <a:xfrm flipV="1">
                <a:off x="1751738" y="4932185"/>
                <a:ext cx="12700" cy="1195499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26" name="文本框 25"/>
              <p:cNvSpPr txBox="1"/>
              <p:nvPr/>
            </p:nvSpPr>
            <p:spPr>
              <a:xfrm>
                <a:off x="316800" y="5268323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cool2</a:t>
                </a: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21686" y="5268323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heat2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95949" y="4169909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272843" y="4167652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79197" y="4343280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cool1</a:t>
              </a:r>
              <a:endParaRPr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3426" y="4337277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heat1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77476" y="4331274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cool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30639" y="4337277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heat</a:t>
              </a:r>
              <a:endParaRPr lang="zh-CN" altLang="en-US" sz="1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99309" y="4361188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cool2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02981" y="4343280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heat2</a:t>
              </a:r>
              <a:endParaRPr lang="zh-CN" altLang="en-US" sz="1400" dirty="0"/>
            </a:p>
          </p:txBody>
        </p:sp>
        <p:cxnSp>
          <p:nvCxnSpPr>
            <p:cNvPr id="17" name="肘形连接符 16"/>
            <p:cNvCxnSpPr>
              <a:stCxn id="37" idx="0"/>
              <a:endCxn id="50" idx="0"/>
            </p:cNvCxnSpPr>
            <p:nvPr/>
          </p:nvCxnSpPr>
          <p:spPr bwMode="auto">
            <a:xfrm rot="5400000" flipH="1" flipV="1">
              <a:off x="1843603" y="2952626"/>
              <a:ext cx="18567" cy="2427763"/>
            </a:xfrm>
            <a:prstGeom prst="bentConnector3">
              <a:avLst>
                <a:gd name="adj1" fmla="val 1331217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肘形连接符 17"/>
            <p:cNvCxnSpPr>
              <a:stCxn id="50" idx="7"/>
              <a:endCxn id="28" idx="0"/>
            </p:cNvCxnSpPr>
            <p:nvPr/>
          </p:nvCxnSpPr>
          <p:spPr bwMode="auto">
            <a:xfrm rot="5400000" flipH="1" flipV="1">
              <a:off x="4422822" y="2842865"/>
              <a:ext cx="29093" cy="2641806"/>
            </a:xfrm>
            <a:prstGeom prst="bentConnector3">
              <a:avLst>
                <a:gd name="adj1" fmla="val 885756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肘形连接符 18"/>
            <p:cNvCxnSpPr>
              <a:stCxn id="38" idx="0"/>
              <a:endCxn id="51" idx="1"/>
            </p:cNvCxnSpPr>
            <p:nvPr/>
          </p:nvCxnSpPr>
          <p:spPr bwMode="auto">
            <a:xfrm rot="16200000" flipH="1">
              <a:off x="3532231" y="2903086"/>
              <a:ext cx="2524" cy="2543419"/>
            </a:xfrm>
            <a:prstGeom prst="bentConnector3">
              <a:avLst>
                <a:gd name="adj1" fmla="val -6596078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肘形连接符 19"/>
            <p:cNvCxnSpPr/>
            <p:nvPr/>
          </p:nvCxnSpPr>
          <p:spPr bwMode="auto">
            <a:xfrm rot="5400000" flipH="1" flipV="1">
              <a:off x="6124257" y="2877112"/>
              <a:ext cx="8002" cy="2547010"/>
            </a:xfrm>
            <a:prstGeom prst="bentConnector3">
              <a:avLst>
                <a:gd name="adj1" fmla="val 1892489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" name="文本框 51"/>
          <p:cNvSpPr txBox="1"/>
          <p:nvPr/>
        </p:nvSpPr>
        <p:spPr>
          <a:xfrm>
            <a:off x="522288" y="6170180"/>
            <a:ext cx="48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“There is always only one rod in use.”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950422" y="616540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(s2,s6) is not reachable.</a:t>
            </a:r>
            <a:endParaRPr lang="zh-CN" altLang="en-US" dirty="0"/>
          </a:p>
        </p:txBody>
      </p:sp>
      <p:sp>
        <p:nvSpPr>
          <p:cNvPr id="54" name="右箭头 53"/>
          <p:cNvSpPr/>
          <p:nvPr/>
        </p:nvSpPr>
        <p:spPr bwMode="auto">
          <a:xfrm>
            <a:off x="5325484" y="6202250"/>
            <a:ext cx="611492" cy="3632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 example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8006" y="1700809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package </a:t>
            </a:r>
            <a:r>
              <a:rPr lang="en-US" altLang="zh-CN" dirty="0" err="1"/>
              <a:t>HelloPackage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  port type </a:t>
            </a:r>
            <a:r>
              <a:rPr lang="en-US" altLang="zh-CN" dirty="0" err="1">
                <a:solidFill>
                  <a:schemeClr val="accent2"/>
                </a:solidFill>
              </a:rPr>
              <a:t>HelloPort_t</a:t>
            </a:r>
            <a:r>
              <a:rPr lang="en-US" altLang="zh-CN" dirty="0">
                <a:solidFill>
                  <a:schemeClr val="accent2"/>
                </a:solidFill>
              </a:rPr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  atom type </a:t>
            </a:r>
            <a:r>
              <a:rPr lang="en-US" altLang="zh-CN" dirty="0" err="1"/>
              <a:t>HelloAtom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port </a:t>
            </a:r>
            <a:r>
              <a:rPr lang="en-US" altLang="zh-CN" dirty="0" err="1">
                <a:solidFill>
                  <a:schemeClr val="accent2"/>
                </a:solidFill>
              </a:rPr>
              <a:t>HelloPort_t</a:t>
            </a:r>
            <a:r>
              <a:rPr lang="en-US" altLang="zh-CN" dirty="0">
                <a:solidFill>
                  <a:schemeClr val="accent2"/>
                </a:solidFill>
              </a:rPr>
              <a:t> p()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place START,END</a:t>
            </a:r>
          </a:p>
          <a:p>
            <a:r>
              <a:rPr lang="en-US" altLang="zh-CN" dirty="0"/>
              <a:t>    initial to START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    on p from START to END</a:t>
            </a:r>
          </a:p>
          <a:p>
            <a:r>
              <a:rPr lang="en-US" altLang="zh-CN" dirty="0"/>
              <a:t>  end</a:t>
            </a:r>
          </a:p>
          <a:p>
            <a:endParaRPr lang="en-US" altLang="zh-CN" dirty="0"/>
          </a:p>
          <a:p>
            <a:r>
              <a:rPr lang="en-US" altLang="zh-CN" dirty="0"/>
              <a:t>  compound type </a:t>
            </a:r>
            <a:r>
              <a:rPr lang="en-US" altLang="zh-CN" dirty="0" err="1"/>
              <a:t>HelloCompound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component </a:t>
            </a:r>
            <a:r>
              <a:rPr lang="en-US" altLang="zh-CN" dirty="0" err="1"/>
              <a:t>HelloAtom</a:t>
            </a:r>
            <a:r>
              <a:rPr lang="en-US" altLang="zh-CN" dirty="0"/>
              <a:t> c1()</a:t>
            </a:r>
          </a:p>
          <a:p>
            <a:r>
              <a:rPr lang="en-US" altLang="zh-CN" dirty="0"/>
              <a:t>  end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20570" y="2178153"/>
            <a:ext cx="2664296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340650" y="2497250"/>
            <a:ext cx="108012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START</a:t>
            </a:r>
            <a:endParaRPr lang="zh-CN" altLang="en-US" sz="1400" dirty="0"/>
          </a:p>
        </p:txBody>
      </p:sp>
      <p:sp>
        <p:nvSpPr>
          <p:cNvPr id="7" name="椭圆 6"/>
          <p:cNvSpPr/>
          <p:nvPr/>
        </p:nvSpPr>
        <p:spPr>
          <a:xfrm>
            <a:off x="7340650" y="4081426"/>
            <a:ext cx="108012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6" idx="4"/>
            <a:endCxn id="7" idx="0"/>
          </p:cNvCxnSpPr>
          <p:nvPr/>
        </p:nvCxnSpPr>
        <p:spPr>
          <a:xfrm>
            <a:off x="7880710" y="3145322"/>
            <a:ext cx="0" cy="93610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898761" y="329801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p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908602" y="2106145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27363" y="170080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p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522288" y="46038"/>
            <a:ext cx="9396413" cy="1143000"/>
          </a:xfrm>
          <a:prstGeom prst="rect">
            <a:avLst/>
          </a:prstGeom>
          <a:ln>
            <a:noFill/>
            <a:miter lim="800000"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lvl="0"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Safety</a:t>
            </a: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ritical</a:t>
            </a: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systems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0" y="1434508"/>
            <a:ext cx="2012599" cy="1729253"/>
          </a:xfrm>
          <a:prstGeom prst="rect">
            <a:avLst/>
          </a:prstGeom>
        </p:spPr>
      </p:pic>
      <p:pic>
        <p:nvPicPr>
          <p:cNvPr id="22" name="Picture 13" descr="轨道车辆1"/>
          <p:cNvPicPr>
            <a:picLocks noChangeAspect="1" noChangeArrowheads="1"/>
          </p:cNvPicPr>
          <p:nvPr/>
        </p:nvPicPr>
        <p:blipFill>
          <a:blip r:embed="rId4" cstate="print">
            <a:lum brigh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922" y="1433632"/>
            <a:ext cx="2075653" cy="17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739" y="1433632"/>
            <a:ext cx="1936216" cy="17301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872" y="1433632"/>
            <a:ext cx="2120861" cy="17301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7436" y="1433632"/>
            <a:ext cx="2136663" cy="1731004"/>
          </a:xfrm>
          <a:prstGeom prst="rect">
            <a:avLst/>
          </a:prstGeom>
        </p:spPr>
      </p:pic>
      <p:sp>
        <p:nvSpPr>
          <p:cNvPr id="8" name="内容占位符 3"/>
          <p:cNvSpPr>
            <a:spLocks noGrp="1"/>
          </p:cNvSpPr>
          <p:nvPr/>
        </p:nvSpPr>
        <p:spPr>
          <a:xfrm>
            <a:off x="82710" y="3568473"/>
            <a:ext cx="10190849" cy="3042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669925" indent="-325755" algn="l" rtl="0" eaLnBrk="0" fontAlgn="base" hangingPunct="0">
              <a:lnSpc>
                <a:spcPct val="125000"/>
              </a:lnSpc>
              <a:spcBef>
                <a:spcPct val="35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022350" indent="-351155" algn="l" rtl="0" eaLnBrk="0" fontAlgn="base" hangingPunct="0">
              <a:lnSpc>
                <a:spcPct val="12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339850" indent="-316230" algn="l" rtl="0" eaLnBrk="0" fontAlgn="base" hangingPunct="0">
              <a:lnSpc>
                <a:spcPct val="125000"/>
              </a:lnSpc>
              <a:spcBef>
                <a:spcPct val="35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8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1681480" indent="-339725" algn="l" rtl="0" eaLnBrk="0" fontAlgn="base" hangingPunct="0">
              <a:lnSpc>
                <a:spcPct val="12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  <a:lvl6pPr marL="2138680" indent="-339725" algn="l" rtl="0" fontAlgn="base">
              <a:lnSpc>
                <a:spcPct val="12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lnSpc>
                <a:spcPct val="12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lnSpc>
                <a:spcPct val="12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lnSpc>
                <a:spcPct val="125000"/>
              </a:lnSpc>
              <a:spcBef>
                <a:spcPct val="3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>
                <a:sym typeface="+mn-ea"/>
              </a:rPr>
              <a:t>A </a:t>
            </a:r>
            <a:r>
              <a:rPr lang="en-US" altLang="zh-CN" dirty="0" smtClean="0">
                <a:sym typeface="+mn-ea"/>
              </a:rPr>
              <a:t>computing system </a:t>
            </a:r>
            <a:r>
              <a:rPr lang="en-US" altLang="zh-CN" dirty="0">
                <a:sym typeface="+mn-ea"/>
              </a:rPr>
              <a:t>whose failure may cause injury or death to human </a:t>
            </a:r>
            <a:r>
              <a:rPr lang="en-US" altLang="zh-CN" dirty="0" smtClean="0">
                <a:sym typeface="+mn-ea"/>
              </a:rPr>
              <a:t>beings.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 smtClean="0">
                <a:sym typeface="+mn-ea"/>
              </a:rPr>
              <a:t>It is thus important the ensure correctness with respect to essential safety properties.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 smtClean="0">
                <a:sym typeface="+mn-ea"/>
              </a:rPr>
              <a:t>Modern systems have reached limits of affordability due to exponential grow of SW and its complexity.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820" y="1575181"/>
            <a:ext cx="52667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@</a:t>
            </a:r>
            <a:r>
              <a:rPr lang="en-US" altLang="zh-CN" sz="1600" dirty="0" err="1"/>
              <a:t>cpp</a:t>
            </a:r>
            <a:r>
              <a:rPr lang="en-US" altLang="zh-CN" sz="1600" dirty="0"/>
              <a:t>(include="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")</a:t>
            </a:r>
          </a:p>
          <a:p>
            <a:r>
              <a:rPr lang="en-US" altLang="zh-CN" sz="1600" dirty="0"/>
              <a:t>package </a:t>
            </a:r>
            <a:r>
              <a:rPr lang="en-US" altLang="zh-CN" sz="1600" dirty="0" err="1"/>
              <a:t>HelloPackage</a:t>
            </a:r>
            <a:endParaRPr lang="en-US" altLang="zh-CN" sz="1600" dirty="0"/>
          </a:p>
          <a:p>
            <a:r>
              <a:rPr lang="en-US" altLang="zh-CN" sz="1600" dirty="0"/>
              <a:t>  extern function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(string,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port type </a:t>
            </a:r>
            <a:r>
              <a:rPr lang="en-US" altLang="zh-CN" sz="1600" dirty="0" err="1"/>
              <a:t>HelloPort_t</a:t>
            </a:r>
            <a:r>
              <a:rPr lang="en-US" altLang="zh-CN" sz="1600" dirty="0"/>
              <a:t>()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atom type </a:t>
            </a:r>
            <a:r>
              <a:rPr lang="en-US" altLang="zh-CN" sz="1600" dirty="0" err="1"/>
              <a:t>HelloAtom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id)</a:t>
            </a:r>
          </a:p>
          <a:p>
            <a:r>
              <a:rPr lang="en-US" altLang="zh-CN" sz="1600" dirty="0"/>
              <a:t>    export port </a:t>
            </a:r>
            <a:r>
              <a:rPr lang="en-US" altLang="zh-CN" sz="1600" dirty="0" err="1"/>
              <a:t>HelloPort_t</a:t>
            </a:r>
            <a:r>
              <a:rPr lang="en-US" altLang="zh-CN" sz="1600" dirty="0"/>
              <a:t> p()</a:t>
            </a:r>
          </a:p>
          <a:p>
            <a:r>
              <a:rPr lang="en-US" altLang="zh-CN" sz="1600" dirty="0"/>
              <a:t>    place START,END</a:t>
            </a:r>
          </a:p>
          <a:p>
            <a:r>
              <a:rPr lang="en-US" altLang="zh-CN" sz="1600" dirty="0"/>
              <a:t>    initial to START</a:t>
            </a:r>
          </a:p>
          <a:p>
            <a:r>
              <a:rPr lang="en-US" altLang="zh-CN" sz="1600" dirty="0"/>
              <a:t>    on p from START to END  do {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("Hello World from %d\n", id);}</a:t>
            </a:r>
          </a:p>
          <a:p>
            <a:r>
              <a:rPr lang="en-US" altLang="zh-CN" sz="1600" dirty="0"/>
              <a:t>  end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>
                <a:solidFill>
                  <a:srgbClr val="FF0000"/>
                </a:solidFill>
              </a:rPr>
              <a:t>connector type </a:t>
            </a:r>
            <a:r>
              <a:rPr lang="en-US" altLang="zh-CN" sz="1600" dirty="0" err="1">
                <a:solidFill>
                  <a:srgbClr val="FF0000"/>
                </a:solidFill>
              </a:rPr>
              <a:t>ThreeRendezVous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HelloPort_t</a:t>
            </a:r>
            <a:r>
              <a:rPr lang="en-US" altLang="zh-CN" sz="1600" dirty="0">
                <a:solidFill>
                  <a:srgbClr val="FF0000"/>
                </a:solidFill>
              </a:rPr>
              <a:t> p1, </a:t>
            </a:r>
            <a:r>
              <a:rPr lang="en-US" altLang="zh-CN" sz="1600" dirty="0" err="1">
                <a:solidFill>
                  <a:srgbClr val="FF0000"/>
                </a:solidFill>
              </a:rPr>
              <a:t>HelloPort_t</a:t>
            </a:r>
            <a:r>
              <a:rPr lang="en-US" altLang="zh-CN" sz="1600" dirty="0">
                <a:solidFill>
                  <a:srgbClr val="FF0000"/>
                </a:solidFill>
              </a:rPr>
              <a:t> p2, </a:t>
            </a:r>
            <a:r>
              <a:rPr lang="en-US" altLang="zh-CN" sz="1600" dirty="0" err="1">
                <a:solidFill>
                  <a:srgbClr val="FF0000"/>
                </a:solidFill>
              </a:rPr>
              <a:t>HelloPort_t</a:t>
            </a:r>
            <a:r>
              <a:rPr lang="en-US" altLang="zh-CN" sz="1600" dirty="0">
                <a:solidFill>
                  <a:srgbClr val="FF0000"/>
                </a:solidFill>
              </a:rPr>
              <a:t> p3)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define p1 p2 p3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end</a:t>
            </a:r>
          </a:p>
          <a:p>
            <a:endParaRPr lang="en-US" altLang="zh-CN" sz="1600" dirty="0"/>
          </a:p>
        </p:txBody>
      </p:sp>
      <p:grpSp>
        <p:nvGrpSpPr>
          <p:cNvPr id="56" name="组合 55"/>
          <p:cNvGrpSpPr/>
          <p:nvPr/>
        </p:nvGrpSpPr>
        <p:grpSpPr>
          <a:xfrm>
            <a:off x="5638516" y="1501292"/>
            <a:ext cx="4452049" cy="2586351"/>
            <a:chOff x="4355976" y="476672"/>
            <a:chExt cx="4680520" cy="2586351"/>
          </a:xfrm>
        </p:grpSpPr>
        <p:cxnSp>
          <p:nvCxnSpPr>
            <p:cNvPr id="49" name="直接连接符 48"/>
            <p:cNvCxnSpPr/>
            <p:nvPr/>
          </p:nvCxnSpPr>
          <p:spPr>
            <a:xfrm flipV="1">
              <a:off x="6326536" y="692695"/>
              <a:ext cx="0" cy="3112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572000" y="996493"/>
              <a:ext cx="1152128" cy="1635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07040" y="1153455"/>
              <a:ext cx="792088" cy="526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START</a:t>
              </a:r>
              <a:endParaRPr lang="zh-CN" altLang="en-US" sz="12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707040" y="2080347"/>
              <a:ext cx="792088" cy="420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END</a:t>
              </a:r>
              <a:endParaRPr lang="zh-CN" altLang="en-US" sz="1200" dirty="0"/>
            </a:p>
          </p:txBody>
        </p:sp>
        <p:cxnSp>
          <p:nvCxnSpPr>
            <p:cNvPr id="9" name="直接箭头连接符 8"/>
            <p:cNvCxnSpPr>
              <a:stCxn id="7" idx="4"/>
              <a:endCxn id="8" idx="0"/>
            </p:cNvCxnSpPr>
            <p:nvPr/>
          </p:nvCxnSpPr>
          <p:spPr>
            <a:xfrm>
              <a:off x="5103084" y="1679849"/>
              <a:ext cx="0" cy="40049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103084" y="1657009"/>
              <a:ext cx="189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p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04749" y="933005"/>
              <a:ext cx="97308" cy="14196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37462" y="617448"/>
              <a:ext cx="207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150439" y="996493"/>
              <a:ext cx="1152128" cy="1635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285479" y="1153455"/>
              <a:ext cx="792088" cy="526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START</a:t>
              </a:r>
              <a:endParaRPr lang="zh-CN" altLang="en-US" sz="12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6285479" y="2080347"/>
              <a:ext cx="792088" cy="420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END</a:t>
              </a:r>
              <a:endParaRPr lang="zh-CN" altLang="en-US" sz="1200" dirty="0"/>
            </a:p>
          </p:txBody>
        </p:sp>
        <p:cxnSp>
          <p:nvCxnSpPr>
            <p:cNvPr id="26" name="直接箭头连接符 25"/>
            <p:cNvCxnSpPr>
              <a:stCxn id="24" idx="4"/>
              <a:endCxn id="25" idx="0"/>
            </p:cNvCxnSpPr>
            <p:nvPr/>
          </p:nvCxnSpPr>
          <p:spPr>
            <a:xfrm>
              <a:off x="6681523" y="1679849"/>
              <a:ext cx="0" cy="40049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6681523" y="1657009"/>
              <a:ext cx="189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p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283188" y="933005"/>
              <a:ext cx="97308" cy="14196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05291" y="599919"/>
              <a:ext cx="207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18268" y="1005496"/>
              <a:ext cx="1152128" cy="1635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853308" y="1162458"/>
              <a:ext cx="792088" cy="526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START</a:t>
              </a:r>
              <a:endParaRPr lang="zh-CN" altLang="en-US" sz="12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53308" y="2089350"/>
              <a:ext cx="792088" cy="420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END</a:t>
              </a:r>
              <a:endParaRPr lang="zh-CN" altLang="en-US" sz="1200" dirty="0"/>
            </a:p>
          </p:txBody>
        </p:sp>
        <p:cxnSp>
          <p:nvCxnSpPr>
            <p:cNvPr id="34" name="直接箭头连接符 33"/>
            <p:cNvCxnSpPr>
              <a:stCxn id="32" idx="4"/>
              <a:endCxn id="33" idx="0"/>
            </p:cNvCxnSpPr>
            <p:nvPr/>
          </p:nvCxnSpPr>
          <p:spPr>
            <a:xfrm>
              <a:off x="8249352" y="1688852"/>
              <a:ext cx="0" cy="40049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8249352" y="1666012"/>
              <a:ext cx="189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p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851017" y="942008"/>
              <a:ext cx="97308" cy="14196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872063" y="610060"/>
              <a:ext cx="207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5" name="肘形连接符 44"/>
            <p:cNvCxnSpPr>
              <a:stCxn id="11" idx="0"/>
              <a:endCxn id="36" idx="0"/>
            </p:cNvCxnSpPr>
            <p:nvPr/>
          </p:nvCxnSpPr>
          <p:spPr>
            <a:xfrm rot="16200000" flipH="1">
              <a:off x="6322035" y="-635628"/>
              <a:ext cx="9003" cy="3146268"/>
            </a:xfrm>
            <a:prstGeom prst="bentConnector3">
              <a:avLst>
                <a:gd name="adj1" fmla="val -253915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4810685" y="2640750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c1(1)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352747" y="2662913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c2(2)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899671" y="2656333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c3(3)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355976" y="476672"/>
              <a:ext cx="4680520" cy="2533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638516" y="4346956"/>
            <a:ext cx="4766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 compound type </a:t>
            </a:r>
            <a:r>
              <a:rPr lang="en-US" altLang="zh-CN" sz="1600" dirty="0" err="1"/>
              <a:t>HelloCompound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    component </a:t>
            </a:r>
            <a:r>
              <a:rPr lang="en-US" altLang="zh-CN" sz="1600" dirty="0" err="1"/>
              <a:t>HelloAtom</a:t>
            </a:r>
            <a:r>
              <a:rPr lang="en-US" altLang="zh-CN" sz="1600" dirty="0"/>
              <a:t> c1(1), c2(2), c3(3)</a:t>
            </a:r>
          </a:p>
          <a:p>
            <a:r>
              <a:rPr lang="en-US" altLang="zh-CN" sz="1600" dirty="0"/>
              <a:t>    connector </a:t>
            </a:r>
            <a:r>
              <a:rPr lang="en-US" altLang="zh-CN" sz="1600" dirty="0" err="1" smtClean="0"/>
              <a:t>ThreeRendezVous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connect(c1.p, c2.p, c3.p)</a:t>
            </a:r>
          </a:p>
          <a:p>
            <a:r>
              <a:rPr lang="en-US" altLang="zh-CN" sz="1600" dirty="0"/>
              <a:t>  end</a:t>
            </a:r>
          </a:p>
          <a:p>
            <a:r>
              <a:rPr lang="en-US" altLang="zh-CN" sz="1600" dirty="0"/>
              <a:t>end</a:t>
            </a:r>
            <a:endParaRPr lang="zh-CN" altLang="en-US" sz="1600" dirty="0"/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Multiparty synchronization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374" y="1265902"/>
            <a:ext cx="52667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@</a:t>
            </a:r>
            <a:r>
              <a:rPr lang="en-US" altLang="zh-CN" sz="1600" dirty="0" err="1"/>
              <a:t>cpp</a:t>
            </a:r>
            <a:r>
              <a:rPr lang="en-US" altLang="zh-CN" sz="1600" dirty="0"/>
              <a:t>(include="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")</a:t>
            </a:r>
          </a:p>
          <a:p>
            <a:r>
              <a:rPr lang="en-US" altLang="zh-CN" sz="1600" dirty="0"/>
              <a:t>package </a:t>
            </a:r>
            <a:r>
              <a:rPr lang="en-US" altLang="zh-CN" sz="1600" dirty="0" err="1"/>
              <a:t>HelloPackage</a:t>
            </a:r>
            <a:endParaRPr lang="en-US" altLang="zh-CN" sz="1600" dirty="0"/>
          </a:p>
          <a:p>
            <a:r>
              <a:rPr lang="en-US" altLang="zh-CN" sz="1600" dirty="0"/>
              <a:t>  extern function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(string,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port type </a:t>
            </a:r>
            <a:r>
              <a:rPr lang="en-US" altLang="zh-CN" sz="1600" dirty="0" err="1" smtClean="0"/>
              <a:t>HelloPort_t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d)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atom type </a:t>
            </a:r>
            <a:r>
              <a:rPr lang="en-US" altLang="zh-CN" sz="1600" dirty="0" err="1"/>
              <a:t>HelloAtom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id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    data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myid</a:t>
            </a:r>
            <a:endParaRPr lang="en-US" altLang="zh-CN" sz="1600" dirty="0"/>
          </a:p>
          <a:p>
            <a:r>
              <a:rPr lang="en-US" altLang="zh-CN" sz="1600" dirty="0"/>
              <a:t>    export port </a:t>
            </a:r>
            <a:r>
              <a:rPr lang="en-US" altLang="zh-CN" sz="1600" dirty="0" err="1"/>
              <a:t>HelloPort_t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p(</a:t>
            </a:r>
            <a:r>
              <a:rPr lang="en-US" altLang="zh-CN" sz="1600" dirty="0" err="1" smtClean="0"/>
              <a:t>myid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r>
              <a:rPr lang="en-US" altLang="zh-CN" sz="1600" dirty="0"/>
              <a:t>    place START,END</a:t>
            </a:r>
          </a:p>
          <a:p>
            <a:r>
              <a:rPr lang="en-US" altLang="zh-CN" sz="1600" dirty="0"/>
              <a:t>    initial to </a:t>
            </a:r>
            <a:r>
              <a:rPr lang="en-US" altLang="zh-CN" sz="1600" dirty="0" smtClean="0"/>
              <a:t>START do {</a:t>
            </a:r>
            <a:r>
              <a:rPr lang="en-US" altLang="zh-CN" sz="1600" dirty="0" err="1" smtClean="0"/>
              <a:t>myid</a:t>
            </a:r>
            <a:r>
              <a:rPr lang="en-US" altLang="zh-CN" sz="1600" dirty="0" smtClean="0"/>
              <a:t> = id;}</a:t>
            </a:r>
            <a:endParaRPr lang="en-US" altLang="zh-CN" sz="1600" dirty="0"/>
          </a:p>
          <a:p>
            <a:r>
              <a:rPr lang="en-US" altLang="zh-CN" sz="1600" dirty="0"/>
              <a:t>    on p from START to END  do {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("Hello World from %d\n", id);}</a:t>
            </a:r>
          </a:p>
          <a:p>
            <a:r>
              <a:rPr lang="en-US" altLang="zh-CN" sz="1600" dirty="0"/>
              <a:t>  end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connector type </a:t>
            </a:r>
            <a:r>
              <a:rPr lang="en-US" altLang="zh-CN" sz="1600" dirty="0" err="1"/>
              <a:t>ThreeRendezVous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HelloPort_t</a:t>
            </a:r>
            <a:r>
              <a:rPr lang="en-US" altLang="zh-CN" sz="1600" dirty="0"/>
              <a:t> p1, </a:t>
            </a:r>
            <a:r>
              <a:rPr lang="en-US" altLang="zh-CN" sz="1600" dirty="0" err="1"/>
              <a:t>HelloPort_t</a:t>
            </a:r>
            <a:r>
              <a:rPr lang="en-US" altLang="zh-CN" sz="1600" dirty="0"/>
              <a:t> p2, </a:t>
            </a:r>
            <a:r>
              <a:rPr lang="en-US" altLang="zh-CN" sz="1600" dirty="0" err="1"/>
              <a:t>HelloPort_t</a:t>
            </a:r>
            <a:r>
              <a:rPr lang="en-US" altLang="zh-CN" sz="1600" dirty="0"/>
              <a:t> p3)</a:t>
            </a:r>
          </a:p>
          <a:p>
            <a:r>
              <a:rPr lang="en-US" altLang="zh-CN" sz="1600" dirty="0"/>
              <a:t>    define </a:t>
            </a:r>
            <a:r>
              <a:rPr lang="en-US" altLang="zh-CN" sz="1600" dirty="0" smtClean="0"/>
              <a:t>p1’ </a:t>
            </a:r>
            <a:r>
              <a:rPr lang="en-US" altLang="zh-CN" sz="1600" dirty="0"/>
              <a:t>p2 </a:t>
            </a:r>
            <a:r>
              <a:rPr lang="en-US" altLang="zh-CN" sz="1600" dirty="0" smtClean="0"/>
              <a:t>p3</a:t>
            </a:r>
          </a:p>
          <a:p>
            <a:r>
              <a:rPr lang="en-US" altLang="zh-CN" sz="1600" dirty="0" smtClean="0"/>
              <a:t>    on p1 p2 p3 down {p2.d=p1.d;p3.d=p1.d;}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on p1 p2 down {p2.d=p1.d;}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on p1 p3 down {p3.d=p1.d;}</a:t>
            </a:r>
            <a:endParaRPr lang="en-US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 smtClean="0"/>
              <a:t>end</a:t>
            </a:r>
            <a:endParaRPr lang="en-US" altLang="zh-CN" sz="1600" dirty="0"/>
          </a:p>
        </p:txBody>
      </p:sp>
      <p:grpSp>
        <p:nvGrpSpPr>
          <p:cNvPr id="56" name="组合 55"/>
          <p:cNvGrpSpPr/>
          <p:nvPr/>
        </p:nvGrpSpPr>
        <p:grpSpPr>
          <a:xfrm>
            <a:off x="5638516" y="1501292"/>
            <a:ext cx="4452049" cy="2586351"/>
            <a:chOff x="4355976" y="476672"/>
            <a:chExt cx="4680520" cy="2586351"/>
          </a:xfrm>
        </p:grpSpPr>
        <p:cxnSp>
          <p:nvCxnSpPr>
            <p:cNvPr id="49" name="直接连接符 48"/>
            <p:cNvCxnSpPr/>
            <p:nvPr/>
          </p:nvCxnSpPr>
          <p:spPr>
            <a:xfrm flipV="1">
              <a:off x="6326536" y="692695"/>
              <a:ext cx="0" cy="3112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572000" y="996493"/>
              <a:ext cx="1152128" cy="1635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707040" y="1153455"/>
              <a:ext cx="792088" cy="526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START</a:t>
              </a:r>
              <a:endParaRPr lang="zh-CN" altLang="en-US" sz="12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707040" y="2080347"/>
              <a:ext cx="792088" cy="420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END</a:t>
              </a:r>
              <a:endParaRPr lang="zh-CN" altLang="en-US" sz="1200" dirty="0"/>
            </a:p>
          </p:txBody>
        </p:sp>
        <p:cxnSp>
          <p:nvCxnSpPr>
            <p:cNvPr id="9" name="直接箭头连接符 8"/>
            <p:cNvCxnSpPr>
              <a:stCxn id="7" idx="4"/>
              <a:endCxn id="8" idx="0"/>
            </p:cNvCxnSpPr>
            <p:nvPr/>
          </p:nvCxnSpPr>
          <p:spPr>
            <a:xfrm>
              <a:off x="5103084" y="1679849"/>
              <a:ext cx="0" cy="40049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103084" y="1657009"/>
              <a:ext cx="189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p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37460" y="626412"/>
              <a:ext cx="7765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p(d1)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150439" y="996493"/>
              <a:ext cx="1152128" cy="1635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285479" y="1153455"/>
              <a:ext cx="792088" cy="526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START</a:t>
              </a:r>
              <a:endParaRPr lang="zh-CN" altLang="en-US" sz="12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6285479" y="2080347"/>
              <a:ext cx="792088" cy="420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END</a:t>
              </a:r>
              <a:endParaRPr lang="zh-CN" altLang="en-US" sz="1200" dirty="0"/>
            </a:p>
          </p:txBody>
        </p:sp>
        <p:cxnSp>
          <p:nvCxnSpPr>
            <p:cNvPr id="26" name="直接箭头连接符 25"/>
            <p:cNvCxnSpPr>
              <a:stCxn id="24" idx="4"/>
              <a:endCxn id="25" idx="0"/>
            </p:cNvCxnSpPr>
            <p:nvPr/>
          </p:nvCxnSpPr>
          <p:spPr>
            <a:xfrm>
              <a:off x="6681523" y="1679849"/>
              <a:ext cx="0" cy="40049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6681523" y="1657009"/>
              <a:ext cx="189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p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283188" y="933005"/>
              <a:ext cx="97308" cy="14196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05291" y="631293"/>
              <a:ext cx="874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(d2)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18268" y="1005496"/>
              <a:ext cx="1152128" cy="1635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853308" y="1162458"/>
              <a:ext cx="792088" cy="526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START</a:t>
              </a:r>
              <a:endParaRPr lang="zh-CN" altLang="en-US" sz="12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53308" y="2089350"/>
              <a:ext cx="792088" cy="4205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END</a:t>
              </a:r>
              <a:endParaRPr lang="zh-CN" altLang="en-US" sz="1200" dirty="0"/>
            </a:p>
          </p:txBody>
        </p:sp>
        <p:cxnSp>
          <p:nvCxnSpPr>
            <p:cNvPr id="34" name="直接箭头连接符 33"/>
            <p:cNvCxnSpPr>
              <a:stCxn id="32" idx="4"/>
              <a:endCxn id="33" idx="0"/>
            </p:cNvCxnSpPr>
            <p:nvPr/>
          </p:nvCxnSpPr>
          <p:spPr>
            <a:xfrm>
              <a:off x="8249352" y="1688852"/>
              <a:ext cx="0" cy="40049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8249352" y="1666012"/>
              <a:ext cx="189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/>
                  </a:solidFill>
                </a:rPr>
                <a:t>p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851017" y="942008"/>
              <a:ext cx="97308" cy="14196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872063" y="614542"/>
              <a:ext cx="818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p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(d3)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5" name="肘形连接符 44"/>
            <p:cNvCxnSpPr>
              <a:stCxn id="11" idx="0"/>
              <a:endCxn id="36" idx="0"/>
            </p:cNvCxnSpPr>
            <p:nvPr/>
          </p:nvCxnSpPr>
          <p:spPr>
            <a:xfrm rot="16200000" flipH="1">
              <a:off x="6322035" y="-635628"/>
              <a:ext cx="9003" cy="3146268"/>
            </a:xfrm>
            <a:prstGeom prst="bentConnector3">
              <a:avLst>
                <a:gd name="adj1" fmla="val -253915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4810685" y="2640750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c1(1)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352747" y="2662913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c2(2)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899671" y="2656333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c3(3)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355976" y="476672"/>
              <a:ext cx="4680520" cy="25334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638516" y="4262250"/>
            <a:ext cx="4766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 compound type </a:t>
            </a:r>
            <a:r>
              <a:rPr lang="en-US" altLang="zh-CN" sz="1600" dirty="0" err="1"/>
              <a:t>HelloCompound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    component </a:t>
            </a:r>
            <a:r>
              <a:rPr lang="en-US" altLang="zh-CN" sz="1600" dirty="0" err="1"/>
              <a:t>HelloAtom</a:t>
            </a:r>
            <a:r>
              <a:rPr lang="en-US" altLang="zh-CN" sz="1600" dirty="0"/>
              <a:t> c1(1), c2(2), c3(3)</a:t>
            </a:r>
          </a:p>
          <a:p>
            <a:r>
              <a:rPr lang="en-US" altLang="zh-CN" sz="1600" dirty="0"/>
              <a:t>    connector </a:t>
            </a:r>
            <a:r>
              <a:rPr lang="en-US" altLang="zh-CN" sz="1600" dirty="0" smtClean="0"/>
              <a:t>broadcasting </a:t>
            </a:r>
            <a:r>
              <a:rPr lang="en-US" altLang="zh-CN" sz="1600" dirty="0"/>
              <a:t>connect(c1.p, c2.p, c3.p)</a:t>
            </a:r>
          </a:p>
          <a:p>
            <a:r>
              <a:rPr lang="en-US" altLang="zh-CN" sz="1600" dirty="0"/>
              <a:t>  end</a:t>
            </a:r>
          </a:p>
          <a:p>
            <a:r>
              <a:rPr lang="en-US" altLang="zh-CN" sz="1600" dirty="0"/>
              <a:t>end</a:t>
            </a:r>
            <a:endParaRPr lang="zh-CN" altLang="en-US" sz="1600" dirty="0"/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Broadcasting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等腰三角形 2"/>
          <p:cNvSpPr/>
          <p:nvPr/>
        </p:nvSpPr>
        <p:spPr bwMode="auto">
          <a:xfrm>
            <a:off x="5951549" y="1944584"/>
            <a:ext cx="129988" cy="147918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859874" y="6006517"/>
            <a:ext cx="3981344" cy="656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D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efault priority: maximal progress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Others?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肘形连接符 20"/>
          <p:cNvCxnSpPr>
            <a:stCxn id="44" idx="1"/>
            <a:endCxn id="39" idx="7"/>
          </p:cNvCxnSpPr>
          <p:nvPr/>
        </p:nvCxnSpPr>
        <p:spPr bwMode="auto">
          <a:xfrm rot="10800000" flipH="1">
            <a:off x="5984046" y="1606149"/>
            <a:ext cx="2667790" cy="412394"/>
          </a:xfrm>
          <a:prstGeom prst="bentConnector4">
            <a:avLst>
              <a:gd name="adj1" fmla="val 1302"/>
              <a:gd name="adj2" fmla="val 16047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 bwMode="auto">
          <a:xfrm>
            <a:off x="8616089" y="1656343"/>
            <a:ext cx="0" cy="19486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矩形 3"/>
          <p:cNvSpPr/>
          <p:nvPr/>
        </p:nvSpPr>
        <p:spPr>
          <a:xfrm>
            <a:off x="146674" y="1464175"/>
            <a:ext cx="516732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@</a:t>
            </a:r>
            <a:r>
              <a:rPr lang="en-US" altLang="zh-CN" sz="1600" dirty="0" err="1" smtClean="0"/>
              <a:t>cpp</a:t>
            </a:r>
            <a:r>
              <a:rPr lang="en-US" altLang="zh-CN" sz="1600" dirty="0" smtClean="0"/>
              <a:t>(include="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")</a:t>
            </a:r>
          </a:p>
          <a:p>
            <a:r>
              <a:rPr lang="en-US" altLang="zh-CN" sz="1600" dirty="0" smtClean="0"/>
              <a:t>package </a:t>
            </a:r>
            <a:r>
              <a:rPr lang="en-US" altLang="zh-CN" sz="1600" dirty="0" err="1" smtClean="0"/>
              <a:t>HelloPackage</a:t>
            </a:r>
            <a:endParaRPr lang="en-US" altLang="zh-CN" sz="1600" dirty="0" smtClean="0"/>
          </a:p>
          <a:p>
            <a:r>
              <a:rPr lang="en-US" altLang="zh-CN" sz="1600" dirty="0" smtClean="0"/>
              <a:t>  // … definitions of </a:t>
            </a:r>
            <a:r>
              <a:rPr lang="en-US" altLang="zh-CN" sz="1600" dirty="0" err="1" smtClean="0"/>
              <a:t>HelloPort_t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HelloAtom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  connector type </a:t>
            </a:r>
            <a:r>
              <a:rPr lang="en-US" altLang="zh-CN" sz="1600" dirty="0" err="1"/>
              <a:t>SyncRecvs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HelloPort_t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r1, </a:t>
            </a:r>
            <a:r>
              <a:rPr lang="en-US" altLang="zh-CN" sz="1600" dirty="0" err="1" smtClean="0"/>
              <a:t>HelloPort_t</a:t>
            </a:r>
            <a:r>
              <a:rPr lang="en-US" altLang="zh-CN" sz="1600" dirty="0" smtClean="0"/>
              <a:t> r2)</a:t>
            </a:r>
            <a:endParaRPr lang="en-US" altLang="zh-CN" sz="1600" dirty="0"/>
          </a:p>
          <a:p>
            <a:r>
              <a:rPr lang="en-US" altLang="zh-CN" sz="1600" dirty="0" smtClean="0"/>
              <a:t>    data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</a:t>
            </a:r>
          </a:p>
          <a:p>
            <a:r>
              <a:rPr lang="en-US" altLang="zh-CN" sz="1600" dirty="0" smtClean="0"/>
              <a:t>    export </a:t>
            </a:r>
            <a:r>
              <a:rPr lang="en-US" altLang="zh-CN" sz="1600" dirty="0"/>
              <a:t>port </a:t>
            </a:r>
            <a:r>
              <a:rPr lang="en-US" altLang="zh-CN" sz="1600" dirty="0" err="1"/>
              <a:t>HelloPort_t</a:t>
            </a:r>
            <a:r>
              <a:rPr lang="en-US" altLang="zh-CN" sz="1600" dirty="0"/>
              <a:t> ep(d)</a:t>
            </a:r>
          </a:p>
          <a:p>
            <a:r>
              <a:rPr lang="en-US" altLang="zh-CN" sz="1600" dirty="0" smtClean="0"/>
              <a:t>    define </a:t>
            </a:r>
            <a:r>
              <a:rPr lang="en-US" altLang="zh-CN" sz="1600" dirty="0"/>
              <a:t>r1’ r2</a:t>
            </a:r>
            <a:r>
              <a:rPr lang="en-US" altLang="zh-CN" sz="1600" dirty="0" smtClean="0"/>
              <a:t>’</a:t>
            </a:r>
          </a:p>
          <a:p>
            <a:r>
              <a:rPr lang="en-US" altLang="zh-CN" sz="1600" dirty="0" smtClean="0"/>
              <a:t>    on r1 down{r1.d=d;}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on r2 down{r2.d=d;}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on r1 r2 down{r1.d=d;r2.d=d;}</a:t>
            </a:r>
          </a:p>
          <a:p>
            <a:r>
              <a:rPr lang="en-US" altLang="zh-CN" sz="1600" dirty="0" smtClean="0"/>
              <a:t>  end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  connector </a:t>
            </a:r>
            <a:r>
              <a:rPr lang="en-US" altLang="zh-CN" sz="1600" dirty="0"/>
              <a:t>type </a:t>
            </a:r>
            <a:r>
              <a:rPr lang="en-US" altLang="zh-CN" sz="1600" dirty="0" err="1"/>
              <a:t>OneToOne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HelloPort_t</a:t>
            </a:r>
            <a:r>
              <a:rPr lang="en-US" altLang="zh-CN" sz="1600" dirty="0"/>
              <a:t> s, </a:t>
            </a:r>
            <a:r>
              <a:rPr lang="en-US" altLang="zh-CN" sz="1600" dirty="0" err="1"/>
              <a:t>HelloPort_t</a:t>
            </a:r>
            <a:r>
              <a:rPr lang="en-US" altLang="zh-CN" sz="1600" dirty="0"/>
              <a:t> c)</a:t>
            </a:r>
          </a:p>
          <a:p>
            <a:r>
              <a:rPr lang="en-US" altLang="zh-CN" sz="1600" dirty="0" smtClean="0"/>
              <a:t>    define </a:t>
            </a:r>
            <a:r>
              <a:rPr lang="en-US" altLang="zh-CN" sz="1600" dirty="0"/>
              <a:t>s’ c</a:t>
            </a:r>
          </a:p>
          <a:p>
            <a:r>
              <a:rPr lang="en-US" altLang="zh-CN" sz="1600" dirty="0" smtClean="0"/>
              <a:t>    on </a:t>
            </a:r>
            <a:r>
              <a:rPr lang="en-US" altLang="zh-CN" sz="1600" dirty="0"/>
              <a:t>s c down { </a:t>
            </a:r>
            <a:r>
              <a:rPr lang="en-US" altLang="zh-CN" sz="1600" dirty="0" err="1"/>
              <a:t>c.d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s.d</a:t>
            </a:r>
            <a:r>
              <a:rPr lang="en-US" altLang="zh-CN" sz="1600" dirty="0"/>
              <a:t>; }</a:t>
            </a:r>
          </a:p>
          <a:p>
            <a:r>
              <a:rPr lang="en-US" altLang="zh-CN" sz="1600" dirty="0" smtClean="0"/>
              <a:t>  end</a:t>
            </a:r>
            <a:endParaRPr lang="en-US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5843995" y="2021113"/>
            <a:ext cx="1095889" cy="163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972443" y="2178075"/>
            <a:ext cx="753424" cy="526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START</a:t>
            </a:r>
            <a:endParaRPr lang="zh-CN" altLang="en-US" sz="1200" dirty="0"/>
          </a:p>
        </p:txBody>
      </p:sp>
      <p:sp>
        <p:nvSpPr>
          <p:cNvPr id="8" name="椭圆 7"/>
          <p:cNvSpPr/>
          <p:nvPr/>
        </p:nvSpPr>
        <p:spPr>
          <a:xfrm>
            <a:off x="5972443" y="3104967"/>
            <a:ext cx="753424" cy="420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END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7" idx="4"/>
            <a:endCxn id="8" idx="0"/>
          </p:cNvCxnSpPr>
          <p:nvPr/>
        </p:nvCxnSpPr>
        <p:spPr>
          <a:xfrm>
            <a:off x="6349155" y="2704469"/>
            <a:ext cx="0" cy="40049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349155" y="2681629"/>
            <a:ext cx="18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p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01380" y="1642068"/>
            <a:ext cx="19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p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45386" y="2021113"/>
            <a:ext cx="1095889" cy="163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473834" y="2178075"/>
            <a:ext cx="753424" cy="526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START</a:t>
            </a:r>
            <a:endParaRPr lang="zh-CN" altLang="en-US" sz="1200" dirty="0"/>
          </a:p>
        </p:txBody>
      </p:sp>
      <p:sp>
        <p:nvSpPr>
          <p:cNvPr id="25" name="椭圆 24"/>
          <p:cNvSpPr/>
          <p:nvPr/>
        </p:nvSpPr>
        <p:spPr>
          <a:xfrm>
            <a:off x="7473834" y="3104967"/>
            <a:ext cx="753424" cy="420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END</a:t>
            </a:r>
            <a:endParaRPr lang="zh-CN" altLang="en-US" sz="1200" dirty="0"/>
          </a:p>
        </p:txBody>
      </p:sp>
      <p:cxnSp>
        <p:nvCxnSpPr>
          <p:cNvPr id="26" name="直接箭头连接符 25"/>
          <p:cNvCxnSpPr>
            <a:stCxn id="24" idx="4"/>
            <a:endCxn id="25" idx="0"/>
          </p:cNvCxnSpPr>
          <p:nvPr/>
        </p:nvCxnSpPr>
        <p:spPr>
          <a:xfrm>
            <a:off x="7850546" y="2704469"/>
            <a:ext cx="0" cy="40049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850546" y="2681629"/>
            <a:ext cx="18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p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148486" y="1957625"/>
            <a:ext cx="92558" cy="1419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836684" y="2030116"/>
            <a:ext cx="1095889" cy="1635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965132" y="2187078"/>
            <a:ext cx="753424" cy="526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START</a:t>
            </a:r>
            <a:endParaRPr lang="zh-CN" altLang="en-US" sz="1200" dirty="0"/>
          </a:p>
        </p:txBody>
      </p:sp>
      <p:sp>
        <p:nvSpPr>
          <p:cNvPr id="33" name="椭圆 32"/>
          <p:cNvSpPr/>
          <p:nvPr/>
        </p:nvSpPr>
        <p:spPr>
          <a:xfrm>
            <a:off x="8965132" y="3113970"/>
            <a:ext cx="753424" cy="420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END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32" idx="4"/>
            <a:endCxn id="33" idx="0"/>
          </p:cNvCxnSpPr>
          <p:nvPr/>
        </p:nvCxnSpPr>
        <p:spPr>
          <a:xfrm>
            <a:off x="9341844" y="2713472"/>
            <a:ext cx="0" cy="40049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341844" y="2690632"/>
            <a:ext cx="18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p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8962953" y="1966628"/>
            <a:ext cx="92558" cy="1419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982972" y="1634680"/>
            <a:ext cx="19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p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71029" y="3665370"/>
            <a:ext cx="74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c1(1)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537818" y="3687533"/>
            <a:ext cx="74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c2(2)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9009232" y="3680953"/>
            <a:ext cx="74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c3(3)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7214537" y="1642068"/>
            <a:ext cx="2825932" cy="2423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638674" y="4242498"/>
            <a:ext cx="45900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compound type </a:t>
            </a:r>
            <a:r>
              <a:rPr lang="en-US" altLang="zh-CN" sz="1600" dirty="0" err="1"/>
              <a:t>RecvsCompound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smtClean="0"/>
              <a:t>  component </a:t>
            </a:r>
            <a:r>
              <a:rPr lang="en-US" altLang="zh-CN" sz="1600" dirty="0" err="1" smtClean="0"/>
              <a:t>HelloAtom</a:t>
            </a:r>
            <a:r>
              <a:rPr lang="en-US" altLang="zh-CN" sz="1600" dirty="0" smtClean="0"/>
              <a:t> c2(2</a:t>
            </a:r>
            <a:r>
              <a:rPr lang="en-US" altLang="zh-CN" sz="1600" dirty="0"/>
              <a:t>), c3(3)</a:t>
            </a:r>
          </a:p>
          <a:p>
            <a:r>
              <a:rPr lang="en-US" altLang="zh-CN" sz="1600" dirty="0" smtClean="0"/>
              <a:t>  connector </a:t>
            </a:r>
            <a:r>
              <a:rPr lang="en-US" altLang="zh-CN" sz="1600" dirty="0" err="1"/>
              <a:t>SyncRecvs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sync(c2.p</a:t>
            </a:r>
            <a:r>
              <a:rPr lang="en-US" altLang="zh-CN" sz="1600" dirty="0"/>
              <a:t>, c3.p)</a:t>
            </a:r>
          </a:p>
          <a:p>
            <a:r>
              <a:rPr lang="fr-FR" altLang="zh-CN" sz="1600" dirty="0" smtClean="0"/>
              <a:t>  export </a:t>
            </a:r>
            <a:r>
              <a:rPr lang="fr-FR" altLang="zh-CN" sz="1600" dirty="0"/>
              <a:t>port sync.ep as p</a:t>
            </a:r>
          </a:p>
          <a:p>
            <a:r>
              <a:rPr lang="en-US" altLang="zh-CN" sz="1600" dirty="0"/>
              <a:t>end</a:t>
            </a:r>
          </a:p>
          <a:p>
            <a:r>
              <a:rPr lang="en-US" altLang="zh-CN" sz="1600" dirty="0"/>
              <a:t>compound type </a:t>
            </a:r>
            <a:r>
              <a:rPr lang="en-US" altLang="zh-CN" sz="1600" dirty="0" err="1"/>
              <a:t>HelloCompound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smtClean="0"/>
              <a:t>  component </a:t>
            </a:r>
            <a:r>
              <a:rPr lang="en-US" altLang="zh-CN" sz="1600" dirty="0" err="1" smtClean="0"/>
              <a:t>HelloAtom</a:t>
            </a:r>
            <a:r>
              <a:rPr lang="en-US" altLang="zh-CN" sz="1600" dirty="0" smtClean="0"/>
              <a:t> c1(1)</a:t>
            </a:r>
            <a:endParaRPr lang="en-US" altLang="zh-CN" sz="1600" dirty="0"/>
          </a:p>
          <a:p>
            <a:r>
              <a:rPr lang="en-US" altLang="zh-CN" sz="1600" dirty="0" smtClean="0"/>
              <a:t>  component </a:t>
            </a:r>
            <a:r>
              <a:rPr lang="en-US" altLang="zh-CN" sz="1600" dirty="0" err="1"/>
              <a:t>RecvsCompound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rcvrs</a:t>
            </a:r>
            <a:r>
              <a:rPr lang="en-US" altLang="zh-CN" sz="1600" dirty="0" smtClean="0"/>
              <a:t>()</a:t>
            </a:r>
            <a:endParaRPr lang="en-US" altLang="zh-CN" sz="1600" dirty="0"/>
          </a:p>
          <a:p>
            <a:r>
              <a:rPr lang="en-US" altLang="zh-CN" sz="1600" dirty="0" smtClean="0"/>
              <a:t>  connector </a:t>
            </a:r>
            <a:r>
              <a:rPr lang="en-US" altLang="zh-CN" sz="1600" dirty="0" err="1"/>
              <a:t>OneToOne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brd</a:t>
            </a:r>
            <a:r>
              <a:rPr lang="en-US" altLang="zh-CN" sz="1600" dirty="0" smtClean="0"/>
              <a:t>(c1.p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rcvrs.p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end</a:t>
            </a:r>
            <a:endParaRPr lang="zh-CN" altLang="en-US" sz="1600" dirty="0"/>
          </a:p>
        </p:txBody>
      </p: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model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572833" y="1585358"/>
            <a:ext cx="92558" cy="14196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stCxn id="28" idx="0"/>
            <a:endCxn id="36" idx="1"/>
          </p:cNvCxnSpPr>
          <p:nvPr/>
        </p:nvCxnSpPr>
        <p:spPr bwMode="auto">
          <a:xfrm rot="16200000" flipH="1">
            <a:off x="8570739" y="1581651"/>
            <a:ext cx="29794" cy="781743"/>
          </a:xfrm>
          <a:prstGeom prst="bentConnector3">
            <a:avLst>
              <a:gd name="adj1" fmla="val -31593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文本框 42"/>
          <p:cNvSpPr txBox="1"/>
          <p:nvPr/>
        </p:nvSpPr>
        <p:spPr>
          <a:xfrm>
            <a:off x="7884796" y="1630198"/>
            <a:ext cx="19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p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4" name="等腰三角形 43"/>
          <p:cNvSpPr/>
          <p:nvPr/>
        </p:nvSpPr>
        <p:spPr bwMode="auto">
          <a:xfrm>
            <a:off x="5951549" y="1944584"/>
            <a:ext cx="129988" cy="147918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40436" y="1264120"/>
            <a:ext cx="4398645" cy="2913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684266" y="1264120"/>
            <a:ext cx="51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ep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 </a:t>
            </a: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5212" y="3198103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Demo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612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BIP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68" y="1730700"/>
            <a:ext cx="6993551" cy="44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BIP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54" y="1606725"/>
            <a:ext cx="8156079" cy="48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BIP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32745" y="3787616"/>
            <a:ext cx="2478030" cy="2578289"/>
            <a:chOff x="215153" y="4167652"/>
            <a:chExt cx="2538703" cy="2578289"/>
          </a:xfrm>
        </p:grpSpPr>
        <p:sp>
          <p:nvSpPr>
            <p:cNvPr id="36" name="矩形 35"/>
            <p:cNvSpPr/>
            <p:nvPr/>
          </p:nvSpPr>
          <p:spPr bwMode="auto">
            <a:xfrm>
              <a:off x="215153" y="4231680"/>
              <a:ext cx="2501152" cy="2514261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158623" y="4697506"/>
              <a:ext cx="593115" cy="469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s3</a:t>
              </a:r>
              <a:endParaRPr lang="zh-CN" altLang="en-US" sz="1400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1158623" y="5885329"/>
              <a:ext cx="593115" cy="484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s4</a:t>
              </a:r>
              <a:endParaRPr lang="zh-CN" altLang="en-US" sz="1400" dirty="0"/>
            </a:p>
          </p:txBody>
        </p:sp>
        <p:cxnSp>
          <p:nvCxnSpPr>
            <p:cNvPr id="40" name="曲线连接符 39"/>
            <p:cNvCxnSpPr>
              <a:stCxn id="37" idx="2"/>
              <a:endCxn id="39" idx="2"/>
            </p:cNvCxnSpPr>
            <p:nvPr/>
          </p:nvCxnSpPr>
          <p:spPr bwMode="auto">
            <a:xfrm rot="10800000" flipV="1">
              <a:off x="1158623" y="4932184"/>
              <a:ext cx="12700" cy="1195499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1" name="曲线连接符 40"/>
            <p:cNvCxnSpPr>
              <a:stCxn id="39" idx="6"/>
              <a:endCxn id="37" idx="6"/>
            </p:cNvCxnSpPr>
            <p:nvPr/>
          </p:nvCxnSpPr>
          <p:spPr bwMode="auto">
            <a:xfrm flipV="1">
              <a:off x="1751738" y="4932185"/>
              <a:ext cx="12700" cy="1195499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2" name="文本框 41"/>
            <p:cNvSpPr txBox="1"/>
            <p:nvPr/>
          </p:nvSpPr>
          <p:spPr>
            <a:xfrm>
              <a:off x="261699" y="5268323"/>
              <a:ext cx="768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</a:t>
              </a:r>
              <a:r>
                <a:rPr lang="en-US" altLang="zh-CN" sz="1400" dirty="0" smtClean="0"/>
                <a:t>ool</a:t>
              </a:r>
            </a:p>
            <a:p>
              <a:r>
                <a:rPr lang="en-US" altLang="zh-CN" sz="1400" dirty="0" smtClean="0"/>
                <a:t>t&gt;=900</a:t>
              </a:r>
              <a:endParaRPr lang="zh-CN" altLang="en-US" sz="14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984953" y="5268323"/>
              <a:ext cx="768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heat</a:t>
              </a:r>
            </a:p>
            <a:p>
              <a:r>
                <a:rPr lang="en-US" altLang="zh-CN" sz="1400" dirty="0"/>
                <a:t>t</a:t>
              </a:r>
              <a:r>
                <a:rPr lang="en-US" altLang="zh-CN" sz="1400" dirty="0" smtClean="0"/>
                <a:t>=&lt;450</a:t>
              </a:r>
              <a:endParaRPr lang="zh-CN" altLang="en-US" sz="14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82922" y="4403902"/>
              <a:ext cx="768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</a:t>
              </a:r>
              <a:r>
                <a:rPr lang="en-US" altLang="zh-CN" sz="1400" dirty="0" smtClean="0"/>
                <a:t>&lt;=900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103460" y="6337772"/>
              <a:ext cx="768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</a:t>
              </a:r>
              <a:r>
                <a:rPr lang="en-US" altLang="zh-CN" sz="1400" dirty="0" smtClean="0"/>
                <a:t>&gt;=450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440840" y="4169909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272843" y="4167652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228" y="3806183"/>
            <a:ext cx="2284327" cy="2578289"/>
            <a:chOff x="215153" y="4167652"/>
            <a:chExt cx="2501152" cy="2578289"/>
          </a:xfrm>
        </p:grpSpPr>
        <p:sp>
          <p:nvSpPr>
            <p:cNvPr id="27" name="矩形 26"/>
            <p:cNvSpPr/>
            <p:nvPr/>
          </p:nvSpPr>
          <p:spPr bwMode="auto">
            <a:xfrm>
              <a:off x="215153" y="4231680"/>
              <a:ext cx="2501152" cy="2514261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158623" y="4697506"/>
              <a:ext cx="593115" cy="469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s1</a:t>
              </a:r>
              <a:endParaRPr lang="zh-CN" altLang="en-US" sz="1400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1158623" y="5885329"/>
              <a:ext cx="593115" cy="484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s2</a:t>
              </a:r>
              <a:endParaRPr lang="zh-CN" altLang="en-US" sz="1400" dirty="0"/>
            </a:p>
          </p:txBody>
        </p:sp>
        <p:cxnSp>
          <p:nvCxnSpPr>
            <p:cNvPr id="30" name="曲线连接符 29"/>
            <p:cNvCxnSpPr>
              <a:stCxn id="28" idx="2"/>
              <a:endCxn id="29" idx="2"/>
            </p:cNvCxnSpPr>
            <p:nvPr/>
          </p:nvCxnSpPr>
          <p:spPr bwMode="auto">
            <a:xfrm rot="10800000" flipV="1">
              <a:off x="1158623" y="4932184"/>
              <a:ext cx="12700" cy="1195499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1" name="曲线连接符 30"/>
            <p:cNvCxnSpPr>
              <a:stCxn id="29" idx="6"/>
              <a:endCxn id="28" idx="6"/>
            </p:cNvCxnSpPr>
            <p:nvPr/>
          </p:nvCxnSpPr>
          <p:spPr bwMode="auto">
            <a:xfrm flipV="1">
              <a:off x="1751738" y="4932185"/>
              <a:ext cx="12700" cy="1195499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2" name="文本框 31"/>
            <p:cNvSpPr txBox="1"/>
            <p:nvPr/>
          </p:nvSpPr>
          <p:spPr>
            <a:xfrm>
              <a:off x="316800" y="5268323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cool1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021686" y="5268323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heat1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495949" y="4169909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272843" y="4167652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88594" y="3779614"/>
            <a:ext cx="2313693" cy="2578289"/>
            <a:chOff x="215153" y="4167652"/>
            <a:chExt cx="2501152" cy="2578289"/>
          </a:xfrm>
        </p:grpSpPr>
        <p:sp>
          <p:nvSpPr>
            <p:cNvPr id="18" name="矩形 17"/>
            <p:cNvSpPr/>
            <p:nvPr/>
          </p:nvSpPr>
          <p:spPr bwMode="auto">
            <a:xfrm>
              <a:off x="215153" y="4231680"/>
              <a:ext cx="2501152" cy="2514261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158623" y="4697506"/>
              <a:ext cx="593115" cy="4693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s5</a:t>
              </a:r>
              <a:endParaRPr lang="zh-CN" altLang="en-US" sz="14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58623" y="5885329"/>
              <a:ext cx="593115" cy="484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s6</a:t>
              </a:r>
              <a:endParaRPr lang="zh-CN" altLang="en-US" sz="1400" dirty="0"/>
            </a:p>
          </p:txBody>
        </p:sp>
        <p:cxnSp>
          <p:nvCxnSpPr>
            <p:cNvPr id="21" name="曲线连接符 20"/>
            <p:cNvCxnSpPr>
              <a:stCxn id="19" idx="2"/>
              <a:endCxn id="20" idx="2"/>
            </p:cNvCxnSpPr>
            <p:nvPr/>
          </p:nvCxnSpPr>
          <p:spPr bwMode="auto">
            <a:xfrm rot="10800000" flipV="1">
              <a:off x="1158623" y="4932184"/>
              <a:ext cx="12700" cy="1195499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2" name="曲线连接符 21"/>
            <p:cNvCxnSpPr>
              <a:stCxn id="20" idx="6"/>
              <a:endCxn id="19" idx="6"/>
            </p:cNvCxnSpPr>
            <p:nvPr/>
          </p:nvCxnSpPr>
          <p:spPr bwMode="auto">
            <a:xfrm flipV="1">
              <a:off x="1751738" y="4932185"/>
              <a:ext cx="12700" cy="1195499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3" name="文本框 22"/>
            <p:cNvSpPr txBox="1"/>
            <p:nvPr/>
          </p:nvSpPr>
          <p:spPr>
            <a:xfrm>
              <a:off x="316800" y="5268323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cool2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21686" y="5268323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heat2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495949" y="4169909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272843" y="4167652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35628" y="3975930"/>
            <a:ext cx="65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cool1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989930" y="3969927"/>
            <a:ext cx="65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heat1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934025" y="3963924"/>
            <a:ext cx="551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cool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87265" y="3969927"/>
            <a:ext cx="551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heat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555981" y="3993838"/>
            <a:ext cx="65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cool2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159728" y="3975930"/>
            <a:ext cx="65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heat2</a:t>
            </a:r>
            <a:endParaRPr lang="zh-CN" altLang="en-US" sz="1400" dirty="0"/>
          </a:p>
        </p:txBody>
      </p:sp>
      <p:cxnSp>
        <p:nvCxnSpPr>
          <p:cNvPr id="14" name="肘形连接符 13"/>
          <p:cNvCxnSpPr>
            <a:stCxn id="34" idx="0"/>
            <a:endCxn id="48" idx="0"/>
          </p:cNvCxnSpPr>
          <p:nvPr/>
        </p:nvCxnSpPr>
        <p:spPr bwMode="auto">
          <a:xfrm rot="5400000" flipH="1" flipV="1">
            <a:off x="1900103" y="2585219"/>
            <a:ext cx="18567" cy="2427877"/>
          </a:xfrm>
          <a:prstGeom prst="bentConnector3">
            <a:avLst>
              <a:gd name="adj1" fmla="val 133121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肘形连接符 14"/>
          <p:cNvCxnSpPr>
            <a:stCxn id="48" idx="7"/>
            <a:endCxn id="25" idx="0"/>
          </p:cNvCxnSpPr>
          <p:nvPr/>
        </p:nvCxnSpPr>
        <p:spPr bwMode="auto">
          <a:xfrm rot="5400000" flipH="1" flipV="1">
            <a:off x="4479444" y="2475453"/>
            <a:ext cx="29093" cy="2641930"/>
          </a:xfrm>
          <a:prstGeom prst="bentConnector3">
            <a:avLst>
              <a:gd name="adj1" fmla="val 88575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肘形连接符 15"/>
          <p:cNvCxnSpPr>
            <a:stCxn id="35" idx="0"/>
            <a:endCxn id="49" idx="1"/>
          </p:cNvCxnSpPr>
          <p:nvPr/>
        </p:nvCxnSpPr>
        <p:spPr bwMode="auto">
          <a:xfrm rot="16200000" flipH="1">
            <a:off x="3588810" y="2535676"/>
            <a:ext cx="2524" cy="2543539"/>
          </a:xfrm>
          <a:prstGeom prst="bentConnector3">
            <a:avLst>
              <a:gd name="adj1" fmla="val -659607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肘形连接符 16"/>
          <p:cNvCxnSpPr/>
          <p:nvPr/>
        </p:nvCxnSpPr>
        <p:spPr bwMode="auto">
          <a:xfrm rot="5400000" flipH="1" flipV="1">
            <a:off x="6180958" y="2509702"/>
            <a:ext cx="8002" cy="2547130"/>
          </a:xfrm>
          <a:prstGeom prst="bentConnector3">
            <a:avLst>
              <a:gd name="adj1" fmla="val 189248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矩形 49"/>
          <p:cNvSpPr/>
          <p:nvPr/>
        </p:nvSpPr>
        <p:spPr>
          <a:xfrm>
            <a:off x="316800" y="1279198"/>
            <a:ext cx="66101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timed temperature control model of nuclear plant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consists of a controller interacting with an arbitrary number n of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rods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 2)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reactor.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reaches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 (resp. 450), a rod must be used to cool (resp. heat) the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reactor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temperature between the bounds 450 and 900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220021" y="1327522"/>
            <a:ext cx="1641988" cy="604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s1,(s3,0),s5</a:t>
            </a:r>
            <a:endParaRPr lang="zh-CN" altLang="en-US" sz="1400" dirty="0"/>
          </a:p>
        </p:txBody>
      </p:sp>
      <p:cxnSp>
        <p:nvCxnSpPr>
          <p:cNvPr id="52" name="直接箭头连接符 51"/>
          <p:cNvCxnSpPr>
            <a:stCxn id="51" idx="4"/>
            <a:endCxn id="54" idx="0"/>
          </p:cNvCxnSpPr>
          <p:nvPr/>
        </p:nvCxnSpPr>
        <p:spPr>
          <a:xfrm>
            <a:off x="9041015" y="1932497"/>
            <a:ext cx="0" cy="48060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038772" y="193249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t</a:t>
            </a:r>
            <a:r>
              <a:rPr lang="en-US" altLang="zh-CN" sz="1400" dirty="0" smtClean="0">
                <a:solidFill>
                  <a:schemeClr val="accent3"/>
                </a:solidFill>
              </a:rPr>
              <a:t>++*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220021" y="2413099"/>
            <a:ext cx="1641988" cy="604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s1,(s3,900),s5</a:t>
            </a:r>
            <a:endParaRPr lang="zh-CN" altLang="en-US" sz="1400" dirty="0"/>
          </a:p>
        </p:txBody>
      </p:sp>
      <p:sp>
        <p:nvSpPr>
          <p:cNvPr id="55" name="椭圆 54"/>
          <p:cNvSpPr/>
          <p:nvPr/>
        </p:nvSpPr>
        <p:spPr>
          <a:xfrm>
            <a:off x="8220021" y="3476779"/>
            <a:ext cx="1641988" cy="604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s2,(s4,900),s5</a:t>
            </a:r>
            <a:endParaRPr lang="zh-CN" altLang="en-US" sz="1400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9038050" y="3018074"/>
            <a:ext cx="722" cy="48060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038772" y="303701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/>
                </a:solidFill>
              </a:rPr>
              <a:t>{cool,cool1}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244031" y="4553625"/>
            <a:ext cx="1641988" cy="604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s2,(s4,450),s5</a:t>
            </a:r>
            <a:endParaRPr lang="zh-CN" altLang="en-US" sz="1400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9062060" y="4094920"/>
            <a:ext cx="722" cy="48060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062782" y="411385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/>
                </a:solidFill>
              </a:rPr>
              <a:t>t--*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8262061" y="5629396"/>
            <a:ext cx="1641988" cy="604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s1,(s3,450),s5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9080090" y="5170691"/>
            <a:ext cx="722" cy="48060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9080812" y="5189627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3"/>
                </a:solidFill>
              </a:rPr>
              <a:t>{heat,heat1}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9080090" y="6247072"/>
            <a:ext cx="0" cy="407375"/>
          </a:xfrm>
          <a:prstGeom prst="straightConnector1">
            <a:avLst/>
          </a:prstGeom>
          <a:ln w="28575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4" idx="3"/>
          </p:cNvCxnSpPr>
          <p:nvPr/>
        </p:nvCxnSpPr>
        <p:spPr>
          <a:xfrm flipH="1">
            <a:off x="8005482" y="2929477"/>
            <a:ext cx="455003" cy="48607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244031" y="3037962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t</a:t>
            </a:r>
            <a:r>
              <a:rPr lang="en-US" altLang="zh-CN" sz="1400" dirty="0" smtClean="0">
                <a:solidFill>
                  <a:schemeClr val="accent3"/>
                </a:solidFill>
              </a:rPr>
              <a:t>++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4" name="乘号 3"/>
          <p:cNvSpPr/>
          <p:nvPr/>
        </p:nvSpPr>
        <p:spPr bwMode="auto">
          <a:xfrm>
            <a:off x="7902380" y="3114987"/>
            <a:ext cx="513248" cy="278045"/>
          </a:xfrm>
          <a:prstGeom prst="mathMultiply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study: airplane control software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C:\Users\allen\Downloads\发动机系统框架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40" y="1062038"/>
            <a:ext cx="7716520" cy="60753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196850" y="2147521"/>
            <a:ext cx="4385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EEC </a:t>
            </a:r>
            <a:r>
              <a:rPr lang="en-US" altLang="zh-CN" sz="1800" dirty="0"/>
              <a:t>controls the engine actuation system depending </a:t>
            </a:r>
            <a:r>
              <a:rPr lang="en-US" altLang="zh-CN" sz="1800" dirty="0" smtClean="0"/>
              <a:t>on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(1)the </a:t>
            </a:r>
            <a:r>
              <a:rPr lang="en-US" altLang="zh-CN" sz="1800" dirty="0"/>
              <a:t>current condition of the </a:t>
            </a:r>
            <a:r>
              <a:rPr lang="en-US" altLang="zh-CN" sz="1800" dirty="0" smtClean="0"/>
              <a:t>flight</a:t>
            </a:r>
          </a:p>
          <a:p>
            <a:r>
              <a:rPr lang="en-US" altLang="zh-CN" sz="1800" dirty="0" smtClean="0"/>
              <a:t>(2)the </a:t>
            </a:r>
            <a:r>
              <a:rPr lang="en-US" altLang="zh-CN" sz="1800" dirty="0"/>
              <a:t>commands received from the cockpit</a:t>
            </a:r>
            <a:endParaRPr lang="zh-CN" altLang="en-US" sz="1800" dirty="0"/>
          </a:p>
        </p:txBody>
      </p:sp>
      <p:sp>
        <p:nvSpPr>
          <p:cNvPr id="12" name="矩形 11"/>
          <p:cNvSpPr/>
          <p:nvPr/>
        </p:nvSpPr>
        <p:spPr>
          <a:xfrm>
            <a:off x="196850" y="4372561"/>
            <a:ext cx="4161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After receiving these </a:t>
            </a:r>
            <a:r>
              <a:rPr lang="en-US" altLang="zh-CN" sz="1800" dirty="0" smtClean="0"/>
              <a:t>inputs, </a:t>
            </a:r>
            <a:r>
              <a:rPr lang="en-US" altLang="zh-CN" sz="1800" dirty="0"/>
              <a:t>EEC will process all the data up to 100 times per second, and compute the engine operating </a:t>
            </a:r>
            <a:r>
              <a:rPr lang="en-US" altLang="zh-CN" sz="1800" dirty="0" smtClean="0"/>
              <a:t>parameters.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302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../屏幕快照%202017-08-25%20下午3.11.0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8" y="2526587"/>
            <a:ext cx="8535352" cy="43339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study: airplane control software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9880" y="1257648"/>
            <a:ext cx="991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The </a:t>
            </a:r>
            <a:r>
              <a:rPr lang="en-US" altLang="zh-CN" sz="1800" dirty="0"/>
              <a:t>control software maintains a set of flight modes (or states) and a set of </a:t>
            </a:r>
            <a:r>
              <a:rPr lang="en-US" altLang="zh-CN" sz="1800" dirty="0" smtClean="0"/>
              <a:t>guarded mode transitions. </a:t>
            </a:r>
          </a:p>
          <a:p>
            <a:r>
              <a:rPr lang="en-US" altLang="zh-CN" sz="1800" dirty="0" smtClean="0"/>
              <a:t>In a </a:t>
            </a:r>
            <a:r>
              <a:rPr lang="en-US" altLang="zh-CN" sz="1800" dirty="0"/>
              <a:t>certain mode, EEC performs some specific </a:t>
            </a:r>
            <a:r>
              <a:rPr lang="en-US" altLang="zh-CN" sz="1800" dirty="0" smtClean="0"/>
              <a:t>tasks periodically.</a:t>
            </a:r>
          </a:p>
          <a:p>
            <a:r>
              <a:rPr lang="en-US" altLang="zh-CN" sz="1800" dirty="0" smtClean="0"/>
              <a:t>The tasks will change </a:t>
            </a:r>
            <a:r>
              <a:rPr lang="en-US" altLang="zh-CN" sz="1800" dirty="0"/>
              <a:t>condition of the flight, </a:t>
            </a:r>
            <a:r>
              <a:rPr lang="en-US" altLang="zh-CN" sz="1800" dirty="0" smtClean="0"/>
              <a:t>which will results </a:t>
            </a:r>
            <a:r>
              <a:rPr lang="en-US" altLang="zh-CN" sz="1800" dirty="0"/>
              <a:t>in the mode </a:t>
            </a:r>
            <a:r>
              <a:rPr lang="en-US" altLang="zh-CN" sz="1800" dirty="0" smtClean="0"/>
              <a:t>change.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73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study: airplane control software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982720" y="1422400"/>
            <a:ext cx="2291080" cy="1275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 management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137920" y="3632200"/>
            <a:ext cx="2291080" cy="9702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task1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982720" y="3632200"/>
            <a:ext cx="2291080" cy="9702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task2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827520" y="3632200"/>
            <a:ext cx="2291080" cy="9702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task3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1700371" y="1590040"/>
            <a:ext cx="2282349" cy="2042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2776220" y="2484120"/>
            <a:ext cx="1206500" cy="1148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4516120" y="2697480"/>
            <a:ext cx="15875" cy="934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直接箭头连接符 16"/>
          <p:cNvCxnSpPr/>
          <p:nvPr/>
        </p:nvCxnSpPr>
        <p:spPr bwMode="auto">
          <a:xfrm flipH="1" flipV="1">
            <a:off x="5699760" y="2697480"/>
            <a:ext cx="10160" cy="934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接箭头连接符 22"/>
          <p:cNvCxnSpPr/>
          <p:nvPr/>
        </p:nvCxnSpPr>
        <p:spPr bwMode="auto">
          <a:xfrm>
            <a:off x="6273800" y="2484120"/>
            <a:ext cx="1442720" cy="1148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直接箭头连接符 24"/>
          <p:cNvCxnSpPr/>
          <p:nvPr/>
        </p:nvCxnSpPr>
        <p:spPr bwMode="auto">
          <a:xfrm flipH="1" flipV="1">
            <a:off x="6273800" y="1605280"/>
            <a:ext cx="2590800" cy="20269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矩形 25"/>
          <p:cNvSpPr/>
          <p:nvPr/>
        </p:nvSpPr>
        <p:spPr>
          <a:xfrm>
            <a:off x="2146300" y="316484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output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837788" y="316484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activate</a:t>
            </a:r>
            <a:endParaRPr lang="zh-CN" altLang="en-US" sz="1800" dirty="0"/>
          </a:p>
        </p:txBody>
      </p:sp>
      <p:sp>
        <p:nvSpPr>
          <p:cNvPr id="32" name="矩形 31"/>
          <p:cNvSpPr/>
          <p:nvPr/>
        </p:nvSpPr>
        <p:spPr>
          <a:xfrm>
            <a:off x="4516120" y="316484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activate</a:t>
            </a:r>
            <a:endParaRPr lang="zh-CN" altLang="en-US" sz="1800" dirty="0"/>
          </a:p>
        </p:txBody>
      </p:sp>
      <p:sp>
        <p:nvSpPr>
          <p:cNvPr id="33" name="矩形 32"/>
          <p:cNvSpPr/>
          <p:nvPr/>
        </p:nvSpPr>
        <p:spPr>
          <a:xfrm>
            <a:off x="5724525" y="316484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output</a:t>
            </a:r>
            <a:endParaRPr lang="zh-CN" altLang="en-US" sz="1800" dirty="0"/>
          </a:p>
        </p:txBody>
      </p:sp>
      <p:sp>
        <p:nvSpPr>
          <p:cNvPr id="34" name="矩形 33"/>
          <p:cNvSpPr/>
          <p:nvPr/>
        </p:nvSpPr>
        <p:spPr>
          <a:xfrm>
            <a:off x="8608616" y="316484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output</a:t>
            </a:r>
            <a:endParaRPr lang="zh-CN" altLang="en-US" sz="1800" dirty="0"/>
          </a:p>
        </p:txBody>
      </p:sp>
      <p:sp>
        <p:nvSpPr>
          <p:cNvPr id="38" name="矩形 37"/>
          <p:cNvSpPr/>
          <p:nvPr/>
        </p:nvSpPr>
        <p:spPr>
          <a:xfrm>
            <a:off x="7479062" y="316484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activate</a:t>
            </a:r>
            <a:endParaRPr lang="zh-CN" altLang="en-US" sz="1800" dirty="0"/>
          </a:p>
        </p:txBody>
      </p:sp>
      <p:sp>
        <p:nvSpPr>
          <p:cNvPr id="39" name="矩形 38"/>
          <p:cNvSpPr/>
          <p:nvPr/>
        </p:nvSpPr>
        <p:spPr>
          <a:xfrm>
            <a:off x="652716" y="5191760"/>
            <a:ext cx="9265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The top component specifies the mode transitions.</a:t>
            </a:r>
          </a:p>
          <a:p>
            <a:r>
              <a:rPr lang="en-US" altLang="zh-CN" sz="1800" dirty="0" smtClean="0"/>
              <a:t>The bottom components specify the behavior of each task.</a:t>
            </a:r>
          </a:p>
          <a:p>
            <a:r>
              <a:rPr lang="en-US" altLang="zh-CN" sz="1800" dirty="0" smtClean="0"/>
              <a:t>The connectors specify how the model  management component and the task components interact.</a:t>
            </a:r>
          </a:p>
        </p:txBody>
      </p:sp>
    </p:spTree>
    <p:extLst>
      <p:ext uri="{BB962C8B-B14F-4D97-AF65-F5344CB8AC3E}">
        <p14:creationId xmlns:p14="http://schemas.microsoft.com/office/powerpoint/2010/main" val="14377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22288" y="46038"/>
            <a:ext cx="9396413" cy="1143000"/>
          </a:xfrm>
          <a:prstGeom prst="rect">
            <a:avLst/>
          </a:prstGeom>
          <a:ln>
            <a:noFill/>
            <a:miter lim="800000"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lvl="0"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ystem 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an overview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7" y="2226914"/>
            <a:ext cx="7728749" cy="45102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204" y="1272808"/>
            <a:ext cx="99756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Aft>
                <a:spcPct val="15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System design is the process leading to a mixed software-hardware system meeting given requirements.</a:t>
            </a:r>
            <a:endParaRPr lang="en-US" altLang="zh-CN" sz="280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89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522288" y="46038"/>
            <a:ext cx="9396412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mode management component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156814" y="1394236"/>
            <a:ext cx="842811" cy="46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start</a:t>
            </a:r>
            <a:endParaRPr lang="zh-CN" altLang="en-US" sz="1400" dirty="0"/>
          </a:p>
        </p:txBody>
      </p:sp>
      <p:sp>
        <p:nvSpPr>
          <p:cNvPr id="52" name="椭圆 51"/>
          <p:cNvSpPr/>
          <p:nvPr/>
        </p:nvSpPr>
        <p:spPr>
          <a:xfrm>
            <a:off x="2045805" y="3618718"/>
            <a:ext cx="842811" cy="46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wait</a:t>
            </a:r>
            <a:endParaRPr lang="zh-CN" altLang="en-US" sz="1400" dirty="0"/>
          </a:p>
        </p:txBody>
      </p:sp>
      <p:sp>
        <p:nvSpPr>
          <p:cNvPr id="53" name="椭圆 52"/>
          <p:cNvSpPr/>
          <p:nvPr/>
        </p:nvSpPr>
        <p:spPr>
          <a:xfrm>
            <a:off x="7872139" y="1447403"/>
            <a:ext cx="1127292" cy="46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byslow</a:t>
            </a:r>
            <a:endParaRPr lang="zh-CN" altLang="en-US" sz="1200" dirty="0"/>
          </a:p>
        </p:txBody>
      </p:sp>
      <p:sp>
        <p:nvSpPr>
          <p:cNvPr id="54" name="椭圆 53"/>
          <p:cNvSpPr/>
          <p:nvPr/>
        </p:nvSpPr>
        <p:spPr>
          <a:xfrm>
            <a:off x="1322256" y="1597580"/>
            <a:ext cx="934252" cy="46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stand</a:t>
            </a:r>
            <a:endParaRPr lang="zh-CN" altLang="en-US" sz="1400" dirty="0"/>
          </a:p>
        </p:txBody>
      </p:sp>
      <p:sp>
        <p:nvSpPr>
          <p:cNvPr id="55" name="椭圆 54"/>
          <p:cNvSpPr/>
          <p:nvPr/>
        </p:nvSpPr>
        <p:spPr>
          <a:xfrm>
            <a:off x="5015096" y="2137520"/>
            <a:ext cx="842811" cy="46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slow</a:t>
            </a:r>
            <a:endParaRPr lang="zh-CN" altLang="en-US" sz="1400" dirty="0"/>
          </a:p>
        </p:txBody>
      </p:sp>
      <p:sp>
        <p:nvSpPr>
          <p:cNvPr id="56" name="椭圆 55"/>
          <p:cNvSpPr/>
          <p:nvPr/>
        </p:nvSpPr>
        <p:spPr>
          <a:xfrm>
            <a:off x="4234723" y="2942901"/>
            <a:ext cx="1122212" cy="46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normal</a:t>
            </a:r>
            <a:endParaRPr lang="zh-CN" altLang="en-US" sz="1400" dirty="0"/>
          </a:p>
        </p:txBody>
      </p:sp>
      <p:sp>
        <p:nvSpPr>
          <p:cNvPr id="57" name="椭圆 56"/>
          <p:cNvSpPr/>
          <p:nvPr/>
        </p:nvSpPr>
        <p:spPr>
          <a:xfrm>
            <a:off x="7461459" y="5254884"/>
            <a:ext cx="959652" cy="46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ustop</a:t>
            </a:r>
            <a:endParaRPr lang="zh-CN" altLang="en-US" sz="1400" dirty="0"/>
          </a:p>
        </p:txBody>
      </p:sp>
      <p:sp>
        <p:nvSpPr>
          <p:cNvPr id="58" name="椭圆 57"/>
          <p:cNvSpPr/>
          <p:nvPr/>
        </p:nvSpPr>
        <p:spPr>
          <a:xfrm>
            <a:off x="4795010" y="4064038"/>
            <a:ext cx="842811" cy="46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oil</a:t>
            </a:r>
            <a:endParaRPr lang="zh-CN" altLang="en-US" sz="1400" dirty="0"/>
          </a:p>
        </p:txBody>
      </p:sp>
      <p:sp>
        <p:nvSpPr>
          <p:cNvPr id="59" name="椭圆 58"/>
          <p:cNvSpPr/>
          <p:nvPr/>
        </p:nvSpPr>
        <p:spPr>
          <a:xfrm>
            <a:off x="6680605" y="4125168"/>
            <a:ext cx="1065538" cy="46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sabort</a:t>
            </a:r>
            <a:endParaRPr lang="zh-CN" altLang="en-US" sz="1400" dirty="0"/>
          </a:p>
        </p:txBody>
      </p:sp>
      <p:sp>
        <p:nvSpPr>
          <p:cNvPr id="60" name="椭圆 59"/>
          <p:cNvSpPr/>
          <p:nvPr/>
        </p:nvSpPr>
        <p:spPr>
          <a:xfrm>
            <a:off x="5909568" y="2979245"/>
            <a:ext cx="1010454" cy="46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gstart</a:t>
            </a:r>
            <a:endParaRPr lang="zh-CN" altLang="en-US" sz="1400" dirty="0"/>
          </a:p>
        </p:txBody>
      </p:sp>
      <p:cxnSp>
        <p:nvCxnSpPr>
          <p:cNvPr id="3" name="直接箭头连接符 2"/>
          <p:cNvCxnSpPr>
            <a:stCxn id="51" idx="4"/>
            <a:endCxn id="52" idx="0"/>
          </p:cNvCxnSpPr>
          <p:nvPr/>
        </p:nvCxnSpPr>
        <p:spPr bwMode="auto">
          <a:xfrm flipH="1">
            <a:off x="2467211" y="1863593"/>
            <a:ext cx="1111009" cy="17551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1" name="直接箭头连接符 60"/>
          <p:cNvCxnSpPr>
            <a:stCxn id="51" idx="6"/>
            <a:endCxn id="53" idx="2"/>
          </p:cNvCxnSpPr>
          <p:nvPr/>
        </p:nvCxnSpPr>
        <p:spPr bwMode="auto">
          <a:xfrm>
            <a:off x="3999625" y="1628915"/>
            <a:ext cx="3872514" cy="53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3" name="直接箭头连接符 62"/>
          <p:cNvCxnSpPr>
            <a:stCxn id="54" idx="4"/>
            <a:endCxn id="52" idx="1"/>
          </p:cNvCxnSpPr>
          <p:nvPr/>
        </p:nvCxnSpPr>
        <p:spPr bwMode="auto">
          <a:xfrm>
            <a:off x="1789382" y="2066937"/>
            <a:ext cx="379850" cy="16205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5" name="直接箭头连接符 64"/>
          <p:cNvCxnSpPr>
            <a:stCxn id="55" idx="7"/>
            <a:endCxn id="53" idx="3"/>
          </p:cNvCxnSpPr>
          <p:nvPr/>
        </p:nvCxnSpPr>
        <p:spPr bwMode="auto">
          <a:xfrm flipV="1">
            <a:off x="5734480" y="1848024"/>
            <a:ext cx="2302747" cy="358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</p:spPr>
      </p:cxnSp>
      <p:cxnSp>
        <p:nvCxnSpPr>
          <p:cNvPr id="67" name="直接箭头连接符 66"/>
          <p:cNvCxnSpPr>
            <a:stCxn id="55" idx="3"/>
            <a:endCxn id="56" idx="0"/>
          </p:cNvCxnSpPr>
          <p:nvPr/>
        </p:nvCxnSpPr>
        <p:spPr bwMode="auto">
          <a:xfrm flipH="1">
            <a:off x="4795829" y="2538141"/>
            <a:ext cx="342694" cy="404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9" name="直接箭头连接符 68"/>
          <p:cNvCxnSpPr>
            <a:stCxn id="53" idx="4"/>
            <a:endCxn id="57" idx="7"/>
          </p:cNvCxnSpPr>
          <p:nvPr/>
        </p:nvCxnSpPr>
        <p:spPr bwMode="auto">
          <a:xfrm flipH="1">
            <a:off x="8280573" y="1916760"/>
            <a:ext cx="155212" cy="3406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1" name="直接箭头连接符 70"/>
          <p:cNvCxnSpPr>
            <a:stCxn id="52" idx="5"/>
            <a:endCxn id="58" idx="2"/>
          </p:cNvCxnSpPr>
          <p:nvPr/>
        </p:nvCxnSpPr>
        <p:spPr bwMode="auto">
          <a:xfrm>
            <a:off x="2765189" y="4019339"/>
            <a:ext cx="2029821" cy="279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3" name="直接箭头连接符 72"/>
          <p:cNvCxnSpPr>
            <a:stCxn id="58" idx="6"/>
            <a:endCxn id="59" idx="2"/>
          </p:cNvCxnSpPr>
          <p:nvPr/>
        </p:nvCxnSpPr>
        <p:spPr bwMode="auto">
          <a:xfrm>
            <a:off x="5637821" y="4298717"/>
            <a:ext cx="1042784" cy="61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直接箭头连接符 74"/>
          <p:cNvCxnSpPr>
            <a:stCxn id="59" idx="4"/>
            <a:endCxn id="57" idx="0"/>
          </p:cNvCxnSpPr>
          <p:nvPr/>
        </p:nvCxnSpPr>
        <p:spPr bwMode="auto">
          <a:xfrm>
            <a:off x="7213374" y="4594525"/>
            <a:ext cx="727911" cy="660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5" name="直接箭头连接符 84"/>
          <p:cNvCxnSpPr>
            <a:stCxn id="60" idx="0"/>
            <a:endCxn id="55" idx="5"/>
          </p:cNvCxnSpPr>
          <p:nvPr/>
        </p:nvCxnSpPr>
        <p:spPr bwMode="auto">
          <a:xfrm flipH="1" flipV="1">
            <a:off x="5734480" y="2538141"/>
            <a:ext cx="680315" cy="441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7" name="直接箭头连接符 86"/>
          <p:cNvCxnSpPr>
            <a:stCxn id="60" idx="4"/>
            <a:endCxn id="59" idx="0"/>
          </p:cNvCxnSpPr>
          <p:nvPr/>
        </p:nvCxnSpPr>
        <p:spPr bwMode="auto">
          <a:xfrm>
            <a:off x="6414795" y="3448602"/>
            <a:ext cx="798579" cy="676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9" name="直接箭头连接符 88"/>
          <p:cNvCxnSpPr>
            <a:stCxn id="56" idx="2"/>
            <a:endCxn id="52" idx="6"/>
          </p:cNvCxnSpPr>
          <p:nvPr/>
        </p:nvCxnSpPr>
        <p:spPr bwMode="auto">
          <a:xfrm flipH="1">
            <a:off x="2888616" y="3177580"/>
            <a:ext cx="1346107" cy="6758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1" name="直接箭头连接符 90"/>
          <p:cNvCxnSpPr>
            <a:stCxn id="57" idx="2"/>
            <a:endCxn id="52" idx="4"/>
          </p:cNvCxnSpPr>
          <p:nvPr/>
        </p:nvCxnSpPr>
        <p:spPr bwMode="auto">
          <a:xfrm flipH="1" flipV="1">
            <a:off x="2467211" y="4088075"/>
            <a:ext cx="4994248" cy="1401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03" name="矩形 202"/>
          <p:cNvSpPr/>
          <p:nvPr/>
        </p:nvSpPr>
        <p:spPr>
          <a:xfrm>
            <a:off x="2213272" y="2144132"/>
            <a:ext cx="1095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PLA.SelfFlt</a:t>
            </a:r>
            <a:endParaRPr lang="zh-CN" altLang="en-US" sz="1400" dirty="0"/>
          </a:p>
        </p:txBody>
      </p:sp>
      <p:sp>
        <p:nvSpPr>
          <p:cNvPr id="205" name="矩形 204"/>
          <p:cNvSpPr/>
          <p:nvPr/>
        </p:nvSpPr>
        <p:spPr>
          <a:xfrm>
            <a:off x="4893860" y="1334110"/>
            <a:ext cx="1593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!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等线" panose="02010600030101010101" pitchFamily="2" charset="-122"/>
              </a:rPr>
              <a:t>PLA.BITSetTime</a:t>
            </a:r>
            <a:endParaRPr lang="zh-CN" altLang="en-US" sz="1400" dirty="0"/>
          </a:p>
        </p:txBody>
      </p:sp>
      <p:sp>
        <p:nvSpPr>
          <p:cNvPr id="206" name="矩形 205"/>
          <p:cNvSpPr/>
          <p:nvPr/>
        </p:nvSpPr>
        <p:spPr>
          <a:xfrm>
            <a:off x="822540" y="260730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N2.SignalFlt</a:t>
            </a:r>
            <a:endParaRPr lang="zh-CN" altLang="en-US" sz="1400" dirty="0"/>
          </a:p>
        </p:txBody>
      </p:sp>
      <p:sp>
        <p:nvSpPr>
          <p:cNvPr id="207" name="矩形 206"/>
          <p:cNvSpPr/>
          <p:nvPr/>
        </p:nvSpPr>
        <p:spPr>
          <a:xfrm>
            <a:off x="6710252" y="1961101"/>
            <a:ext cx="927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N2p&lt;500</a:t>
            </a:r>
            <a:endParaRPr lang="zh-CN" altLang="en-US" sz="1400" dirty="0"/>
          </a:p>
        </p:txBody>
      </p:sp>
      <p:sp>
        <p:nvSpPr>
          <p:cNvPr id="217" name="矩形 216"/>
          <p:cNvSpPr/>
          <p:nvPr/>
        </p:nvSpPr>
        <p:spPr>
          <a:xfrm>
            <a:off x="4092314" y="2549102"/>
            <a:ext cx="875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N2p&gt;200</a:t>
            </a:r>
            <a:endParaRPr lang="zh-CN" altLang="en-US" sz="1400" dirty="0"/>
          </a:p>
        </p:txBody>
      </p:sp>
      <p:sp>
        <p:nvSpPr>
          <p:cNvPr id="218" name="矩形 217"/>
          <p:cNvSpPr/>
          <p:nvPr/>
        </p:nvSpPr>
        <p:spPr>
          <a:xfrm>
            <a:off x="8541705" y="3509690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ChanSts</a:t>
            </a:r>
            <a:endParaRPr lang="zh-CN" altLang="en-US" sz="1400" dirty="0"/>
          </a:p>
        </p:txBody>
      </p:sp>
      <p:sp>
        <p:nvSpPr>
          <p:cNvPr id="219" name="矩形 218"/>
          <p:cNvSpPr/>
          <p:nvPr/>
        </p:nvSpPr>
        <p:spPr>
          <a:xfrm>
            <a:off x="5789014" y="1789905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!</a:t>
            </a:r>
            <a:r>
              <a:rPr lang="en-US" altLang="zh-CN" sz="1400" dirty="0" err="1" smtClean="0">
                <a:latin typeface="Times New Roman" panose="02020603050405020304" pitchFamily="18" charset="0"/>
                <a:ea typeface="等线" panose="02010600030101010101" pitchFamily="2" charset="-122"/>
              </a:rPr>
              <a:t>ChanSts</a:t>
            </a:r>
            <a:endParaRPr lang="zh-CN" altLang="en-US" sz="1400" dirty="0"/>
          </a:p>
        </p:txBody>
      </p:sp>
      <p:sp>
        <p:nvSpPr>
          <p:cNvPr id="220" name="矩形 219"/>
          <p:cNvSpPr/>
          <p:nvPr/>
        </p:nvSpPr>
        <p:spPr>
          <a:xfrm>
            <a:off x="3161913" y="3807536"/>
            <a:ext cx="1550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Times New Roman" panose="02020603050405020304" pitchFamily="18" charset="0"/>
                <a:ea typeface="等线" panose="02010600030101010101" pitchFamily="2" charset="-122"/>
              </a:rPr>
              <a:t>WheelLoadSignal</a:t>
            </a:r>
            <a:endParaRPr lang="zh-CN" altLang="en-US" sz="1400" dirty="0"/>
          </a:p>
        </p:txBody>
      </p:sp>
      <p:sp>
        <p:nvSpPr>
          <p:cNvPr id="228" name="矩形 227"/>
          <p:cNvSpPr/>
          <p:nvPr/>
        </p:nvSpPr>
        <p:spPr>
          <a:xfrm>
            <a:off x="5632319" y="3949417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N2_5p&gt;1000</a:t>
            </a:r>
            <a:endParaRPr lang="zh-CN" altLang="en-US" sz="1400" dirty="0"/>
          </a:p>
        </p:txBody>
      </p:sp>
      <p:sp>
        <p:nvSpPr>
          <p:cNvPr id="232" name="矩形 231"/>
          <p:cNvSpPr/>
          <p:nvPr/>
        </p:nvSpPr>
        <p:spPr>
          <a:xfrm>
            <a:off x="6477959" y="4830229"/>
            <a:ext cx="1064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WfDem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&gt;30</a:t>
            </a:r>
            <a:endParaRPr lang="zh-CN" altLang="en-US" sz="1400" dirty="0"/>
          </a:p>
        </p:txBody>
      </p:sp>
      <p:sp>
        <p:nvSpPr>
          <p:cNvPr id="241" name="矩形 240"/>
          <p:cNvSpPr/>
          <p:nvPr/>
        </p:nvSpPr>
        <p:spPr>
          <a:xfrm>
            <a:off x="6039966" y="2505561"/>
            <a:ext cx="122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!FUELCTRL</a:t>
            </a:r>
            <a:endParaRPr lang="zh-CN" altLang="en-US" sz="1400" dirty="0"/>
          </a:p>
        </p:txBody>
      </p:sp>
      <p:sp>
        <p:nvSpPr>
          <p:cNvPr id="242" name="矩形 241"/>
          <p:cNvSpPr/>
          <p:nvPr/>
        </p:nvSpPr>
        <p:spPr>
          <a:xfrm>
            <a:off x="6777184" y="3499759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FUELCTRL</a:t>
            </a:r>
            <a:endParaRPr lang="zh-CN" altLang="en-US" sz="1400" dirty="0"/>
          </a:p>
        </p:txBody>
      </p:sp>
      <p:sp>
        <p:nvSpPr>
          <p:cNvPr id="249" name="矩形 248"/>
          <p:cNvSpPr/>
          <p:nvPr/>
        </p:nvSpPr>
        <p:spPr>
          <a:xfrm>
            <a:off x="2811135" y="3045403"/>
            <a:ext cx="122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P3b.SignalFlt</a:t>
            </a:r>
            <a:endParaRPr lang="zh-CN" altLang="en-US" sz="1400" dirty="0"/>
          </a:p>
        </p:txBody>
      </p:sp>
      <p:sp>
        <p:nvSpPr>
          <p:cNvPr id="252" name="矩形 251"/>
          <p:cNvSpPr/>
          <p:nvPr/>
        </p:nvSpPr>
        <p:spPr>
          <a:xfrm>
            <a:off x="930417" y="4719189"/>
            <a:ext cx="49791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N2p&lt;N2_5p || 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(N2.SignalFlt==1 &amp;&amp; (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duration(</a:t>
            </a:r>
            <a:r>
              <a:rPr lang="en-US" altLang="zh-CN" sz="14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EmergencyStopTimerThsld,s</a:t>
            </a: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</a:rPr>
              <a:t>, N2.SignalFlt==1)))</a:t>
            </a:r>
            <a:endParaRPr lang="zh-CN" altLang="en-US" sz="1400" dirty="0"/>
          </a:p>
        </p:txBody>
      </p:sp>
      <p:sp>
        <p:nvSpPr>
          <p:cNvPr id="260" name="矩形 259"/>
          <p:cNvSpPr/>
          <p:nvPr/>
        </p:nvSpPr>
        <p:spPr bwMode="auto">
          <a:xfrm>
            <a:off x="1327018" y="6039712"/>
            <a:ext cx="7214687" cy="59558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 smtClean="0"/>
              <a:t>There is a self-loop transition on each state to invoke the tasks.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altLang="zh-CN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study: task component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56000" y="1404551"/>
            <a:ext cx="67970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if(N2.SensorFlt == </a:t>
            </a:r>
            <a:r>
              <a:rPr lang="en-US" altLang="zh-CN" sz="1400" dirty="0" smtClean="0"/>
              <a:t>FAULT &amp;&amp; </a:t>
            </a:r>
            <a:r>
              <a:rPr lang="en-US" altLang="zh-CN" sz="1400" dirty="0" err="1"/>
              <a:t>Nac.SensorFlt</a:t>
            </a:r>
            <a:r>
              <a:rPr lang="en-US" altLang="zh-CN" sz="1400" dirty="0"/>
              <a:t> == NOFAULT&amp;&amp; </a:t>
            </a:r>
            <a:r>
              <a:rPr lang="en-US" altLang="zh-CN" sz="1400" dirty="0" err="1"/>
              <a:t>Nac.VoteData</a:t>
            </a:r>
            <a:r>
              <a:rPr lang="en-US" altLang="zh-CN" sz="1400" dirty="0"/>
              <a:t>&lt;1</a:t>
            </a:r>
            <a:r>
              <a:rPr lang="en-US" altLang="zh-CN" sz="1400" dirty="0" smtClean="0"/>
              <a:t>){</a:t>
            </a:r>
          </a:p>
          <a:p>
            <a:r>
              <a:rPr lang="en-US" altLang="zh-CN" sz="1400" dirty="0" smtClean="0"/>
              <a:t>    if</a:t>
            </a:r>
            <a:r>
              <a:rPr lang="en-US" altLang="zh-CN" sz="1400" dirty="0"/>
              <a:t>((N2_1 -Nac_1) &lt; </a:t>
            </a:r>
            <a:r>
              <a:rPr lang="en-US" altLang="zh-CN" sz="1400" dirty="0" err="1"/>
              <a:t>ModelLimit</a:t>
            </a:r>
            <a:r>
              <a:rPr lang="en-US" altLang="zh-CN" sz="1400" dirty="0"/>
              <a:t> * N2Design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 smtClean="0"/>
              <a:t>        N2.ValidData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Nac.VoteData</a:t>
            </a:r>
            <a:r>
              <a:rPr lang="en-US" altLang="zh-CN" sz="1400" dirty="0"/>
              <a:t>+ N2_1;</a:t>
            </a:r>
          </a:p>
          <a:p>
            <a:r>
              <a:rPr lang="en-US" altLang="zh-CN" sz="1400" dirty="0" smtClean="0"/>
              <a:t>        N2.SignalFlt </a:t>
            </a:r>
            <a:r>
              <a:rPr lang="en-US" altLang="zh-CN" sz="1400" dirty="0"/>
              <a:t>= NOFAULT;</a:t>
            </a:r>
          </a:p>
          <a:p>
            <a:r>
              <a:rPr lang="en-US" altLang="zh-CN" sz="1400" dirty="0"/>
              <a:t>        if(N2.SensorFlt == NOFAULT &amp;&amp; </a:t>
            </a:r>
            <a:r>
              <a:rPr lang="en-US" altLang="zh-CN" sz="1400" dirty="0" err="1"/>
              <a:t>Nac.SensorFlt</a:t>
            </a:r>
            <a:r>
              <a:rPr lang="en-US" altLang="zh-CN" sz="1400" dirty="0"/>
              <a:t> == NOFAULT</a:t>
            </a:r>
            <a:r>
              <a:rPr lang="en-US" altLang="zh-CN" sz="1400" dirty="0" smtClean="0"/>
              <a:t>) {</a:t>
            </a:r>
            <a:endParaRPr lang="en-US" altLang="zh-CN" sz="1400" dirty="0"/>
          </a:p>
          <a:p>
            <a:r>
              <a:rPr lang="en-US" altLang="zh-CN" sz="1400" dirty="0"/>
              <a:t>	       N2.ValidData = N2_1;</a:t>
            </a:r>
          </a:p>
          <a:p>
            <a:r>
              <a:rPr lang="en-US" altLang="zh-CN" sz="1400" dirty="0"/>
              <a:t>	       N2. </a:t>
            </a:r>
            <a:r>
              <a:rPr lang="en-US" altLang="zh-CN" sz="1400" dirty="0" err="1"/>
              <a:t>SignalFlt</a:t>
            </a:r>
            <a:r>
              <a:rPr lang="en-US" altLang="zh-CN" sz="1400" dirty="0"/>
              <a:t> = FAULT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}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}</a:t>
            </a:r>
            <a:endParaRPr lang="en-US" altLang="zh-CN" sz="1400" dirty="0"/>
          </a:p>
          <a:p>
            <a:r>
              <a:rPr lang="en-US" altLang="zh-CN" sz="1400" dirty="0" smtClean="0"/>
              <a:t>    if</a:t>
            </a:r>
            <a:r>
              <a:rPr lang="en-US" altLang="zh-CN" sz="1400" dirty="0"/>
              <a:t>((N2_1 -Nac_1*NacVsN2)&lt; </a:t>
            </a:r>
            <a:r>
              <a:rPr lang="en-US" altLang="zh-CN" sz="1400" dirty="0" err="1"/>
              <a:t>ModelLimit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 smtClean="0"/>
              <a:t>        N2.ValidData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Nac.VoteData</a:t>
            </a:r>
            <a:r>
              <a:rPr lang="en-US" altLang="zh-CN" sz="1400" dirty="0"/>
              <a:t>+ N2_1;</a:t>
            </a:r>
          </a:p>
          <a:p>
            <a:r>
              <a:rPr lang="en-US" altLang="zh-CN" sz="1400" dirty="0" smtClean="0"/>
              <a:t>        N2.SignalFlt </a:t>
            </a:r>
            <a:r>
              <a:rPr lang="en-US" altLang="zh-CN" sz="1400" dirty="0"/>
              <a:t>= NOFAULT;</a:t>
            </a:r>
          </a:p>
          <a:p>
            <a:r>
              <a:rPr lang="en-US" altLang="zh-CN" sz="1400" dirty="0" smtClean="0"/>
              <a:t>    }</a:t>
            </a:r>
            <a:endParaRPr lang="en-US" altLang="zh-CN" sz="1400" dirty="0"/>
          </a:p>
          <a:p>
            <a:r>
              <a:rPr lang="en-US" altLang="zh-CN" sz="1400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if(N2.SensorFlt == FAULT &amp;&amp; </a:t>
            </a:r>
            <a:r>
              <a:rPr lang="en-US" altLang="zh-CN" sz="1400" dirty="0" err="1"/>
              <a:t>Nac.SensorFlt</a:t>
            </a:r>
            <a:r>
              <a:rPr lang="en-US" altLang="zh-CN" sz="1400" dirty="0"/>
              <a:t> == FAULT&amp;&amp;N2r25p&gt;2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/>
              <a:t>	N2.ValidData = N2_1;</a:t>
            </a:r>
          </a:p>
          <a:p>
            <a:r>
              <a:rPr lang="en-US" altLang="zh-CN" sz="1400" dirty="0"/>
              <a:t>	N2. </a:t>
            </a:r>
            <a:r>
              <a:rPr lang="en-US" altLang="zh-CN" sz="1400" dirty="0" err="1"/>
              <a:t>SignalFlt</a:t>
            </a:r>
            <a:r>
              <a:rPr lang="en-US" altLang="zh-CN" sz="1400" dirty="0"/>
              <a:t> = FAULT;</a:t>
            </a:r>
          </a:p>
          <a:p>
            <a:r>
              <a:rPr lang="en-US" altLang="zh-CN" sz="1400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if(</a:t>
            </a:r>
            <a:r>
              <a:rPr lang="en-US" altLang="zh-CN" sz="1400" dirty="0" err="1"/>
              <a:t>Nac.SensorFlt</a:t>
            </a:r>
            <a:r>
              <a:rPr lang="en-US" altLang="zh-CN" sz="1400" dirty="0"/>
              <a:t> == NOFAULT &amp;&amp; (N2_1 - Nac_1)&gt;= </a:t>
            </a:r>
            <a:r>
              <a:rPr lang="en-US" altLang="zh-CN" sz="1400" dirty="0" err="1"/>
              <a:t>ModelLimit</a:t>
            </a:r>
            <a:r>
              <a:rPr lang="en-US" altLang="zh-CN" sz="1400" dirty="0"/>
              <a:t> * N2Design</a:t>
            </a:r>
            <a:r>
              <a:rPr lang="en-US" altLang="zh-CN" sz="1400" dirty="0" smtClean="0"/>
              <a:t>){</a:t>
            </a:r>
            <a:endParaRPr lang="en-US" altLang="zh-CN" sz="1400" dirty="0"/>
          </a:p>
          <a:p>
            <a:r>
              <a:rPr lang="en-US" altLang="zh-CN" sz="1400" dirty="0"/>
              <a:t>	N2.ValidData = N2_1;</a:t>
            </a:r>
          </a:p>
          <a:p>
            <a:r>
              <a:rPr lang="en-US" altLang="zh-CN" sz="1400" dirty="0"/>
              <a:t>	N2. </a:t>
            </a:r>
            <a:r>
              <a:rPr lang="en-US" altLang="zh-CN" sz="1400" dirty="0" err="1"/>
              <a:t>SignalFlt</a:t>
            </a:r>
            <a:r>
              <a:rPr lang="en-US" altLang="zh-CN" sz="1400" dirty="0"/>
              <a:t> = FAULT;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08832" y="2657758"/>
            <a:ext cx="2595880" cy="29616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task1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05560" y="2923460"/>
            <a:ext cx="899160" cy="46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idle</a:t>
            </a:r>
            <a:endParaRPr lang="zh-CN" alt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1270000" y="3903900"/>
            <a:ext cx="970280" cy="46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work</a:t>
            </a:r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1270000" y="4884340"/>
            <a:ext cx="970280" cy="469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finish</a:t>
            </a:r>
            <a:endParaRPr lang="zh-CN" altLang="en-US" sz="1400" dirty="0"/>
          </a:p>
        </p:txBody>
      </p:sp>
      <p:cxnSp>
        <p:nvCxnSpPr>
          <p:cNvPr id="11" name="直接箭头连接符 10"/>
          <p:cNvCxnSpPr>
            <a:stCxn id="6" idx="4"/>
            <a:endCxn id="8" idx="0"/>
          </p:cNvCxnSpPr>
          <p:nvPr/>
        </p:nvCxnSpPr>
        <p:spPr bwMode="auto">
          <a:xfrm>
            <a:off x="1755140" y="3392817"/>
            <a:ext cx="0" cy="511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/>
          <p:cNvCxnSpPr>
            <a:stCxn id="8" idx="4"/>
            <a:endCxn id="9" idx="0"/>
          </p:cNvCxnSpPr>
          <p:nvPr/>
        </p:nvCxnSpPr>
        <p:spPr bwMode="auto">
          <a:xfrm>
            <a:off x="1755140" y="4373257"/>
            <a:ext cx="0" cy="511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肘形连接符 14"/>
          <p:cNvCxnSpPr>
            <a:stCxn id="9" idx="2"/>
            <a:endCxn id="6" idx="2"/>
          </p:cNvCxnSpPr>
          <p:nvPr/>
        </p:nvCxnSpPr>
        <p:spPr bwMode="auto">
          <a:xfrm rot="10800000" flipH="1">
            <a:off x="1270000" y="3158139"/>
            <a:ext cx="35560" cy="1960880"/>
          </a:xfrm>
          <a:prstGeom prst="bentConnector3">
            <a:avLst>
              <a:gd name="adj1" fmla="val -6428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6" name="矩形 15"/>
          <p:cNvSpPr/>
          <p:nvPr/>
        </p:nvSpPr>
        <p:spPr>
          <a:xfrm>
            <a:off x="1721178" y="3392817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activate</a:t>
            </a:r>
            <a:endParaRPr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1684608" y="4391955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compute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7460" y="366670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 smtClean="0"/>
              <a:t>output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831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1273175" y="2946400"/>
            <a:ext cx="8304213" cy="9233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5400" dirty="0" smtClean="0">
                <a:solidFill>
                  <a:srgbClr val="FF0000"/>
                </a:solidFill>
                <a:ea typeface="华文行楷" charset="0"/>
                <a:cs typeface="华文行楷" charset="0"/>
              </a:rPr>
              <a:t>Thanks!</a:t>
            </a:r>
            <a:endParaRPr kumimoji="1" lang="zh-CN" altLang="en-US" sz="5400" dirty="0">
              <a:solidFill>
                <a:srgbClr val="FF0000"/>
              </a:solidFill>
              <a:ea typeface="华文行楷" charset="0"/>
              <a:cs typeface="华文行楷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522288" y="46038"/>
            <a:ext cx="9396413" cy="1143000"/>
          </a:xfrm>
          <a:prstGeom prst="rect">
            <a:avLst/>
          </a:prstGeom>
          <a:ln>
            <a:noFill/>
            <a:miter lim="800000"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lvl="0"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 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design: current practice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51" y="1233355"/>
            <a:ext cx="7813714" cy="4193310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101088" y="2980792"/>
            <a:ext cx="2086120" cy="672214"/>
          </a:xfrm>
          <a:prstGeom prst="wedgeRoundRectCallout">
            <a:avLst>
              <a:gd name="adj1" fmla="val 68737"/>
              <a:gd name="adj2" fmla="val 209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70% requirements</a:t>
            </a:r>
            <a:r>
              <a:rPr kumimoji="0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design </a:t>
            </a:r>
            <a:r>
              <a:rPr lang="en-US" altLang="zh-CN" sz="1600" dirty="0" smtClean="0"/>
              <a:t>bug</a:t>
            </a:r>
            <a:r>
              <a:rPr kumimoji="0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8289335" y="3029966"/>
            <a:ext cx="1911510" cy="1174436"/>
          </a:xfrm>
          <a:prstGeom prst="wedgeRoundRectCallout">
            <a:avLst>
              <a:gd name="adj1" fmla="val -69025"/>
              <a:gd name="adj2" fmla="val -3568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/>
              <a:t>8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0% late </a:t>
            </a:r>
            <a:r>
              <a:rPr lang="en-US" altLang="zh-CN" sz="1600" dirty="0" smtClean="0"/>
              <a:t>bug</a:t>
            </a:r>
            <a:r>
              <a:rPr kumimoji="0" lang="en-US" altLang="zh-CN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 and correction at high cost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538723"/>
            <a:ext cx="10383838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Aft>
                <a:spcPct val="15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Bugs 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are introduced early but detected (too) lately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.</a:t>
            </a:r>
          </a:p>
          <a:p>
            <a:pPr marL="342900" indent="-342900" eaLnBrk="0" hangingPunct="0">
              <a:spcAft>
                <a:spcPct val="15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It is computationally infeasible to detect all bugs using verification.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088" y="6550223"/>
            <a:ext cx="822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0" dirty="0" err="1" smtClean="0"/>
              <a:t>D.Galin</a:t>
            </a:r>
            <a:r>
              <a:rPr lang="en-US" altLang="zh-CN" sz="1400" b="0" dirty="0" smtClean="0"/>
              <a:t>. Software quality assurance: from theory to implementation. Pearson/Addison-Wesley (2004).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654739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22288" y="46038"/>
            <a:ext cx="9396413" cy="1143000"/>
          </a:xfrm>
          <a:prstGeom prst="rect">
            <a:avLst/>
          </a:prstGeom>
          <a:ln>
            <a:noFill/>
            <a:miter lim="800000"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lvl="0"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Model-based system 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esign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6070" y="1562171"/>
            <a:ext cx="9419838" cy="3910189"/>
            <a:chOff x="291246" y="2131425"/>
            <a:chExt cx="9419838" cy="3910189"/>
          </a:xfrm>
        </p:grpSpPr>
        <p:pic>
          <p:nvPicPr>
            <p:cNvPr id="2" name="图片 1" descr="peopl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999" y="4117815"/>
              <a:ext cx="1362265" cy="1257476"/>
            </a:xfrm>
            <a:prstGeom prst="rect">
              <a:avLst/>
            </a:prstGeom>
          </p:spPr>
        </p:pic>
        <p:sp>
          <p:nvSpPr>
            <p:cNvPr id="3" name="TextBox 4"/>
            <p:cNvSpPr txBox="1"/>
            <p:nvPr/>
          </p:nvSpPr>
          <p:spPr>
            <a:xfrm>
              <a:off x="3005315" y="5641504"/>
              <a:ext cx="2406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Model / Specification</a:t>
              </a:r>
              <a:endParaRPr lang="zh-CN" altLang="en-US" sz="2000" dirty="0"/>
            </a:p>
          </p:txBody>
        </p:sp>
        <p:pic>
          <p:nvPicPr>
            <p:cNvPr id="4" name="图片 3" descr="computer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7122" y="2131425"/>
              <a:ext cx="1295581" cy="1124107"/>
            </a:xfrm>
            <a:prstGeom prst="rect">
              <a:avLst/>
            </a:prstGeom>
          </p:spPr>
        </p:pic>
        <p:sp>
          <p:nvSpPr>
            <p:cNvPr id="5" name="TextBox 8"/>
            <p:cNvSpPr txBox="1"/>
            <p:nvPr/>
          </p:nvSpPr>
          <p:spPr>
            <a:xfrm>
              <a:off x="291246" y="5636398"/>
              <a:ext cx="1895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Requirements</a:t>
              </a:r>
              <a:endParaRPr lang="zh-CN" altLang="en-US" dirty="0"/>
            </a:p>
          </p:txBody>
        </p:sp>
        <p:pic>
          <p:nvPicPr>
            <p:cNvPr id="6" name="图片 5" descr="generato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1768" y="4255664"/>
              <a:ext cx="1181265" cy="1162212"/>
            </a:xfrm>
            <a:prstGeom prst="rect">
              <a:avLst/>
            </a:prstGeom>
          </p:spPr>
        </p:pic>
        <p:sp>
          <p:nvSpPr>
            <p:cNvPr id="9" name="右箭头 8"/>
            <p:cNvSpPr/>
            <p:nvPr/>
          </p:nvSpPr>
          <p:spPr>
            <a:xfrm>
              <a:off x="5434207" y="4612854"/>
              <a:ext cx="64294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7434471" y="4612854"/>
              <a:ext cx="64294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4"/>
            <p:cNvSpPr txBox="1"/>
            <p:nvPr/>
          </p:nvSpPr>
          <p:spPr>
            <a:xfrm>
              <a:off x="8691532" y="5636398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Code</a:t>
              </a:r>
              <a:endParaRPr lang="zh-CN" altLang="en-US" dirty="0"/>
            </a:p>
          </p:txBody>
        </p:sp>
        <p:sp>
          <p:nvSpPr>
            <p:cNvPr id="13" name="TextBox 17"/>
            <p:cNvSpPr txBox="1"/>
            <p:nvPr/>
          </p:nvSpPr>
          <p:spPr>
            <a:xfrm>
              <a:off x="5911578" y="5641504"/>
              <a:ext cx="22372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Code generation</a:t>
              </a:r>
              <a:endParaRPr lang="zh-CN" altLang="en-US" dirty="0"/>
            </a:p>
          </p:txBody>
        </p:sp>
        <p:pic>
          <p:nvPicPr>
            <p:cNvPr id="14" name="图片 13" descr="cod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20289" y="3993201"/>
              <a:ext cx="1490795" cy="1643197"/>
            </a:xfrm>
            <a:prstGeom prst="rect">
              <a:avLst/>
            </a:prstGeom>
          </p:spPr>
        </p:pic>
        <p:pic>
          <p:nvPicPr>
            <p:cNvPr id="15" name="图片 14" descr="model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48191" y="4041350"/>
              <a:ext cx="2071703" cy="1643074"/>
            </a:xfrm>
            <a:prstGeom prst="rect">
              <a:avLst/>
            </a:prstGeom>
          </p:spPr>
        </p:pic>
        <p:sp>
          <p:nvSpPr>
            <p:cNvPr id="16" name="上下箭头 15"/>
            <p:cNvSpPr/>
            <p:nvPr/>
          </p:nvSpPr>
          <p:spPr>
            <a:xfrm>
              <a:off x="3949443" y="3326970"/>
              <a:ext cx="484632" cy="7143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左右箭头 16"/>
            <p:cNvSpPr/>
            <p:nvPr/>
          </p:nvSpPr>
          <p:spPr>
            <a:xfrm>
              <a:off x="1981577" y="4612854"/>
              <a:ext cx="1096882" cy="4846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 bwMode="auto">
            <a:xfrm>
              <a:off x="404999" y="3079375"/>
              <a:ext cx="2943317" cy="777333"/>
            </a:xfrm>
            <a:prstGeom prst="wedgeRoundRectCallout">
              <a:avLst>
                <a:gd name="adj1" fmla="val -36670"/>
                <a:gd name="adj2" fmla="val 8326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 specific language </a:t>
              </a:r>
              <a:r>
                <a:rPr lang="en-US" altLang="zh-C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(e.g. AADL,BIP)</a:t>
              </a:r>
              <a:endPara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圆角矩形标注 23"/>
            <p:cNvSpPr/>
            <p:nvPr/>
          </p:nvSpPr>
          <p:spPr bwMode="auto">
            <a:xfrm>
              <a:off x="5493196" y="2434347"/>
              <a:ext cx="2803640" cy="1014836"/>
            </a:xfrm>
            <a:prstGeom prst="wedgeRoundRectCallout">
              <a:avLst>
                <a:gd name="adj1" fmla="val -72224"/>
                <a:gd name="adj2" fmla="val -7722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en-US" altLang="zh-C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 and nominal correctness analysis (e.g. model checking)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98929" y="5861604"/>
            <a:ext cx="9623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/>
              <a:t>Component </a:t>
            </a:r>
            <a:r>
              <a:rPr lang="en-US" altLang="zh-CN" b="0" dirty="0" smtClean="0"/>
              <a:t>based design </a:t>
            </a:r>
            <a:r>
              <a:rPr lang="en-US" altLang="zh-CN" b="0" dirty="0" smtClean="0"/>
              <a:t>specializes </a:t>
            </a:r>
            <a:r>
              <a:rPr lang="en-US" altLang="zh-CN" b="0" dirty="0" smtClean="0"/>
              <a:t>model based </a:t>
            </a:r>
            <a:r>
              <a:rPr lang="en-US" altLang="zh-CN" b="0" dirty="0" smtClean="0"/>
              <a:t>design approach </a:t>
            </a:r>
            <a:r>
              <a:rPr lang="en-US" altLang="zh-CN" b="0" dirty="0" smtClean="0"/>
              <a:t>in the way that </a:t>
            </a:r>
            <a:r>
              <a:rPr lang="en-US" altLang="zh-CN" b="0" dirty="0" smtClean="0"/>
              <a:t>model </a:t>
            </a:r>
            <a:r>
              <a:rPr lang="en-US" altLang="zh-CN" b="0" dirty="0" smtClean="0"/>
              <a:t>are constructed by composing individual components using connectors.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0299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662391" y="1520724"/>
            <a:ext cx="6711079" cy="148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0" dirty="0"/>
              <a:t>A</a:t>
            </a:r>
            <a:r>
              <a:rPr lang="en-US" altLang="zh-CN" sz="2800" b="0" dirty="0" smtClean="0"/>
              <a:t> </a:t>
            </a:r>
            <a:r>
              <a:rPr lang="en-US" altLang="zh-CN" sz="2800" b="0" dirty="0" smtClean="0"/>
              <a:t>component-based </a:t>
            </a:r>
            <a:r>
              <a:rPr lang="en-US" altLang="zh-CN" sz="2800" b="0" dirty="0"/>
              <a:t>framework for complex system </a:t>
            </a:r>
            <a:r>
              <a:rPr lang="en-US" altLang="zh-CN" sz="2800" b="0" dirty="0" smtClean="0"/>
              <a:t>design</a:t>
            </a:r>
            <a:r>
              <a:rPr lang="en-US" altLang="zh-CN" sz="2800" b="0" dirty="0"/>
              <a:t> </a:t>
            </a:r>
            <a:r>
              <a:rPr lang="en-US" altLang="zh-CN" sz="2800" b="0" dirty="0" smtClean="0"/>
              <a:t>that features correctness-by-construction</a:t>
            </a:r>
            <a:endParaRPr lang="en-US" altLang="zh-CN" sz="2800" b="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22288" y="46038"/>
            <a:ext cx="9396413" cy="1143000"/>
          </a:xfrm>
          <a:prstGeom prst="rect">
            <a:avLst/>
          </a:prstGeom>
          <a:ln>
            <a:noFill/>
            <a:miter lim="800000"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lvl="0"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BIP (Behavior-Interaction-Priority)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76" y="1704143"/>
            <a:ext cx="3008263" cy="8636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7398" y="3082903"/>
            <a:ext cx="9246192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0" dirty="0">
                <a:latin typeface="+mn-lt"/>
                <a:ea typeface="+mn-ea"/>
              </a:rPr>
              <a:t>It provides an expressive modeling </a:t>
            </a:r>
            <a:r>
              <a:rPr lang="en-US" altLang="zh-CN" sz="2800" b="0" dirty="0" smtClean="0">
                <a:latin typeface="+mn-lt"/>
                <a:ea typeface="+mn-ea"/>
              </a:rPr>
              <a:t>language</a:t>
            </a:r>
          </a:p>
          <a:p>
            <a:pPr lvl="1">
              <a:spcBef>
                <a:spcPct val="20000"/>
              </a:spcBef>
            </a:pPr>
            <a:r>
              <a:rPr lang="en-US" altLang="zh-CN" sz="2400" b="0" dirty="0" smtClean="0"/>
              <a:t>Execution</a:t>
            </a:r>
            <a:r>
              <a:rPr lang="en-US" altLang="zh-CN" sz="2400" b="0" dirty="0"/>
              <a:t>: synchronous and asynchronous components</a:t>
            </a:r>
          </a:p>
          <a:p>
            <a:pPr lvl="1"/>
            <a:r>
              <a:rPr lang="en-US" altLang="zh-CN" sz="2400" b="0" dirty="0"/>
              <a:t>Interaction: function call, broadcast, rendezvous</a:t>
            </a:r>
          </a:p>
          <a:p>
            <a:pPr lvl="1"/>
            <a:r>
              <a:rPr lang="en-US" altLang="zh-CN" sz="2400" b="0" dirty="0"/>
              <a:t>Abstraction levels: hardware, application software</a:t>
            </a:r>
          </a:p>
          <a:p>
            <a:pPr lvl="1" indent="-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0" dirty="0" smtClean="0">
                <a:latin typeface="+mn-lt"/>
                <a:ea typeface="+mn-ea"/>
              </a:rPr>
              <a:t>It </a:t>
            </a:r>
            <a:r>
              <a:rPr lang="en-US" altLang="zh-CN" sz="2800" b="0" dirty="0">
                <a:latin typeface="+mn-lt"/>
                <a:ea typeface="+mn-ea"/>
              </a:rPr>
              <a:t>provides a toolchain to </a:t>
            </a:r>
            <a:r>
              <a:rPr lang="en-US" altLang="zh-CN" sz="2800" b="0" dirty="0" smtClean="0">
                <a:latin typeface="+mn-lt"/>
                <a:ea typeface="+mn-ea"/>
              </a:rPr>
              <a:t>support model validation &amp; verification, </a:t>
            </a:r>
            <a:r>
              <a:rPr lang="en-US" altLang="zh-CN" sz="2800" b="0" dirty="0">
                <a:latin typeface="+mn-lt"/>
                <a:ea typeface="+mn-ea"/>
              </a:rPr>
              <a:t>automated code generation on given platforms</a:t>
            </a:r>
            <a:r>
              <a:rPr lang="en-US" altLang="zh-CN" sz="2800" b="0" dirty="0" smtClean="0">
                <a:latin typeface="+mn-lt"/>
                <a:ea typeface="+mn-ea"/>
              </a:rPr>
              <a:t>, </a:t>
            </a:r>
            <a:r>
              <a:rPr lang="en-US" altLang="zh-CN" sz="2800" b="0" dirty="0">
                <a:latin typeface="+mn-lt"/>
                <a:ea typeface="+mn-ea"/>
              </a:rPr>
              <a:t>and performance analysis.</a:t>
            </a:r>
          </a:p>
        </p:txBody>
      </p:sp>
    </p:spTree>
    <p:extLst>
      <p:ext uri="{BB962C8B-B14F-4D97-AF65-F5344CB8AC3E}">
        <p14:creationId xmlns:p14="http://schemas.microsoft.com/office/powerpoint/2010/main" val="1503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 framework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750963" y="1701225"/>
            <a:ext cx="1707776" cy="484094"/>
          </a:xfrm>
          <a:prstGeom prst="roundRect">
            <a:avLst/>
          </a:prstGeom>
          <a:solidFill>
            <a:srgbClr val="FED3CE"/>
          </a:solidFill>
          <a:ln w="9525" cap="flat" cmpd="sng" algn="ctr">
            <a:solidFill>
              <a:srgbClr val="FED3CE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BIP Language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467769" y="2438426"/>
            <a:ext cx="4150467" cy="2843941"/>
            <a:chOff x="4370818" y="2637379"/>
            <a:chExt cx="4150467" cy="2843941"/>
          </a:xfrm>
        </p:grpSpPr>
        <p:sp>
          <p:nvSpPr>
            <p:cNvPr id="12" name="矩形 11"/>
            <p:cNvSpPr/>
            <p:nvPr/>
          </p:nvSpPr>
          <p:spPr bwMode="auto">
            <a:xfrm>
              <a:off x="4370818" y="2637379"/>
              <a:ext cx="4150467" cy="2843941"/>
            </a:xfrm>
            <a:prstGeom prst="rect">
              <a:avLst/>
            </a:prstGeom>
            <a:solidFill>
              <a:srgbClr val="D5DCEA"/>
            </a:solidFill>
            <a:ln w="9525" cap="flat" cmpd="sng" algn="ctr">
              <a:solidFill>
                <a:srgbClr val="D5DC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4991310" y="2735588"/>
              <a:ext cx="1033182" cy="44312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parser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4618155" y="3568892"/>
              <a:ext cx="1779493" cy="68131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BIP Meta Model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770874" y="3692655"/>
              <a:ext cx="1542479" cy="44312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transformers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823250" y="4716891"/>
              <a:ext cx="1369302" cy="6233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dirty="0"/>
                <a:t>c</a:t>
              </a: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ode generator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4" name="直接箭头连接符 13"/>
            <p:cNvCxnSpPr>
              <a:stCxn id="7" idx="2"/>
              <a:endCxn id="9" idx="0"/>
            </p:cNvCxnSpPr>
            <p:nvPr/>
          </p:nvCxnSpPr>
          <p:spPr bwMode="auto">
            <a:xfrm>
              <a:off x="5507901" y="3178711"/>
              <a:ext cx="1" cy="3901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" name="直接箭头连接符 15"/>
            <p:cNvCxnSpPr>
              <a:stCxn id="9" idx="2"/>
              <a:endCxn id="11" idx="0"/>
            </p:cNvCxnSpPr>
            <p:nvPr/>
          </p:nvCxnSpPr>
          <p:spPr bwMode="auto">
            <a:xfrm flipH="1">
              <a:off x="5507901" y="4250210"/>
              <a:ext cx="1" cy="4666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3" name="直接箭头连接符 22"/>
            <p:cNvCxnSpPr>
              <a:stCxn id="9" idx="3"/>
              <a:endCxn id="10" idx="1"/>
            </p:cNvCxnSpPr>
            <p:nvPr/>
          </p:nvCxnSpPr>
          <p:spPr bwMode="auto">
            <a:xfrm>
              <a:off x="6397648" y="3909551"/>
              <a:ext cx="373226" cy="466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</p:spPr>
        </p:cxnSp>
      </p:grpSp>
      <p:grpSp>
        <p:nvGrpSpPr>
          <p:cNvPr id="34" name="组合 33"/>
          <p:cNvGrpSpPr/>
          <p:nvPr/>
        </p:nvGrpSpPr>
        <p:grpSpPr>
          <a:xfrm>
            <a:off x="760833" y="1659062"/>
            <a:ext cx="2869107" cy="693446"/>
            <a:chOff x="1851507" y="1392864"/>
            <a:chExt cx="2869107" cy="693446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1851507" y="1392864"/>
              <a:ext cx="2869107" cy="693446"/>
            </a:xfrm>
            <a:prstGeom prst="roundRect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流程图: 多文档 24"/>
            <p:cNvSpPr/>
            <p:nvPr/>
          </p:nvSpPr>
          <p:spPr bwMode="auto">
            <a:xfrm>
              <a:off x="1972806" y="1488421"/>
              <a:ext cx="643812" cy="499188"/>
            </a:xfrm>
            <a:prstGeom prst="flowChartMultidocumen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dirty="0" err="1" smtClean="0"/>
                <a:t>aadl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流程图: 多文档 25"/>
            <p:cNvSpPr/>
            <p:nvPr/>
          </p:nvSpPr>
          <p:spPr bwMode="auto">
            <a:xfrm>
              <a:off x="2689336" y="1486456"/>
              <a:ext cx="779627" cy="499188"/>
            </a:xfrm>
            <a:prstGeom prst="flowChartMultidocumen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dirty="0" err="1"/>
                <a:t>l</a:t>
              </a:r>
              <a:r>
                <a:rPr kumimoji="0" lang="en-US" altLang="zh-CN" sz="12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ustre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流程图: 多文档 26"/>
            <p:cNvSpPr/>
            <p:nvPr/>
          </p:nvSpPr>
          <p:spPr bwMode="auto">
            <a:xfrm>
              <a:off x="3564711" y="1488421"/>
              <a:ext cx="1034659" cy="499188"/>
            </a:xfrm>
            <a:prstGeom prst="flowChartMultidocumen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200" dirty="0" err="1"/>
                <a:t>s</a:t>
              </a:r>
              <a:r>
                <a:rPr kumimoji="0" lang="en-US" altLang="zh-CN" sz="12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imulink</a:t>
              </a:r>
              <a:endPara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" name="矩形 27"/>
          <p:cNvSpPr/>
          <p:nvPr/>
        </p:nvSpPr>
        <p:spPr bwMode="auto">
          <a:xfrm>
            <a:off x="2278256" y="4228758"/>
            <a:ext cx="1351684" cy="771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/>
              <a:t>m</a:t>
            </a:r>
            <a:r>
              <a:rPr lang="en-US" altLang="zh-CN" sz="1600" dirty="0" smtClean="0"/>
              <a:t>odel checker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流程图: 多文档 29"/>
          <p:cNvSpPr/>
          <p:nvPr/>
        </p:nvSpPr>
        <p:spPr bwMode="auto">
          <a:xfrm>
            <a:off x="5154753" y="5627334"/>
            <a:ext cx="788437" cy="541176"/>
          </a:xfrm>
          <a:prstGeom prst="flowChartMulti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C++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681212" y="5720413"/>
            <a:ext cx="1595377" cy="896194"/>
            <a:chOff x="2854702" y="5678747"/>
            <a:chExt cx="1595377" cy="896194"/>
          </a:xfrm>
        </p:grpSpPr>
        <p:sp>
          <p:nvSpPr>
            <p:cNvPr id="31" name="流程图: 磁盘 30"/>
            <p:cNvSpPr/>
            <p:nvPr/>
          </p:nvSpPr>
          <p:spPr bwMode="auto">
            <a:xfrm>
              <a:off x="2854702" y="5962293"/>
              <a:ext cx="1595377" cy="612648"/>
            </a:xfrm>
            <a:prstGeom prst="flowChartMagneticDisk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BIP engine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2854702" y="5678747"/>
              <a:ext cx="1595377" cy="365760"/>
            </a:xfrm>
            <a:prstGeom prst="ellipse">
              <a:avLst/>
            </a:prstGeom>
            <a:solidFill>
              <a:schemeClr val="accent6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effectLst/>
                  <a:latin typeface="Arial" panose="020B0604020202020204" pitchFamily="34" charset="0"/>
                </a:rPr>
                <a:t>executable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37" name="直接箭头连接符 36"/>
          <p:cNvCxnSpPr>
            <a:stCxn id="6" idx="2"/>
            <a:endCxn id="7" idx="0"/>
          </p:cNvCxnSpPr>
          <p:nvPr/>
        </p:nvCxnSpPr>
        <p:spPr bwMode="auto">
          <a:xfrm>
            <a:off x="5604851" y="2185319"/>
            <a:ext cx="1" cy="3513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矩形 39"/>
          <p:cNvSpPr/>
          <p:nvPr/>
        </p:nvSpPr>
        <p:spPr bwMode="auto">
          <a:xfrm>
            <a:off x="2278256" y="2754112"/>
            <a:ext cx="1351684" cy="77111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/>
              <a:t>m</a:t>
            </a:r>
            <a:r>
              <a:rPr lang="en-US" altLang="zh-CN" sz="1600" dirty="0" smtClean="0"/>
              <a:t>odel transformer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65972" y="2483295"/>
            <a:ext cx="1746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BIP compiler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11" idx="2"/>
            <a:endCxn id="30" idx="0"/>
          </p:cNvCxnSpPr>
          <p:nvPr/>
        </p:nvCxnSpPr>
        <p:spPr bwMode="auto">
          <a:xfrm flipH="1">
            <a:off x="5603213" y="5141327"/>
            <a:ext cx="1639" cy="4860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7" name="直接箭头连接符 46"/>
          <p:cNvCxnSpPr>
            <a:stCxn id="30" idx="3"/>
            <a:endCxn id="32" idx="2"/>
          </p:cNvCxnSpPr>
          <p:nvPr/>
        </p:nvCxnSpPr>
        <p:spPr bwMode="auto">
          <a:xfrm>
            <a:off x="5943190" y="5897922"/>
            <a:ext cx="738022" cy="53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9" name="直接箭头连接符 48"/>
          <p:cNvCxnSpPr>
            <a:stCxn id="24" idx="2"/>
            <a:endCxn id="40" idx="0"/>
          </p:cNvCxnSpPr>
          <p:nvPr/>
        </p:nvCxnSpPr>
        <p:spPr bwMode="auto">
          <a:xfrm>
            <a:off x="2195387" y="2352508"/>
            <a:ext cx="758711" cy="4016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1" name="直接箭头连接符 50"/>
          <p:cNvCxnSpPr>
            <a:stCxn id="40" idx="3"/>
            <a:endCxn id="9" idx="1"/>
          </p:cNvCxnSpPr>
          <p:nvPr/>
        </p:nvCxnSpPr>
        <p:spPr bwMode="auto">
          <a:xfrm>
            <a:off x="3629940" y="3139667"/>
            <a:ext cx="1085166" cy="5709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3" name="直接箭头连接符 52"/>
          <p:cNvCxnSpPr>
            <a:endCxn id="28" idx="3"/>
          </p:cNvCxnSpPr>
          <p:nvPr/>
        </p:nvCxnSpPr>
        <p:spPr bwMode="auto">
          <a:xfrm flipH="1">
            <a:off x="3629940" y="3710598"/>
            <a:ext cx="1085166" cy="9037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536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6759" y="1476867"/>
            <a:ext cx="10339899" cy="31318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    BIP </a:t>
            </a:r>
            <a:r>
              <a:rPr lang="en-US" altLang="zh-CN" sz="2800" dirty="0" smtClean="0"/>
              <a:t>modeling language provides three primitives.</a:t>
            </a:r>
          </a:p>
          <a:p>
            <a:pPr lvl="1"/>
            <a:r>
              <a:rPr lang="en-US" altLang="zh-CN" sz="2400" b="0" dirty="0" smtClean="0"/>
              <a:t>the behavior specified by a set of components</a:t>
            </a:r>
          </a:p>
          <a:p>
            <a:pPr lvl="1"/>
            <a:r>
              <a:rPr lang="en-US" altLang="zh-CN" sz="2400" b="0" dirty="0" smtClean="0"/>
              <a:t>a </a:t>
            </a:r>
            <a:r>
              <a:rPr lang="en-US" altLang="zh-CN" sz="2400" b="0" dirty="0"/>
              <a:t>set of interactions which defines the possible synchronizations and communications between the components</a:t>
            </a:r>
          </a:p>
          <a:p>
            <a:pPr lvl="1"/>
            <a:r>
              <a:rPr lang="en-US" altLang="zh-CN" sz="2400" b="0" dirty="0"/>
              <a:t>a set of priorities used for resolving conflicts between interactions or for defining interaction schedule policies</a:t>
            </a:r>
            <a:endParaRPr lang="en-US" altLang="zh-CN" sz="1800" b="0" dirty="0"/>
          </a:p>
        </p:txBody>
      </p:sp>
      <p:pic>
        <p:nvPicPr>
          <p:cNvPr id="4" name="图片 3" descr="bip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533" y="4411054"/>
            <a:ext cx="6768752" cy="203462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22288" y="46038"/>
            <a:ext cx="9396413" cy="1143000"/>
          </a:xfrm>
          <a:prstGeom prst="rect">
            <a:avLst/>
          </a:prstGeom>
          <a:ln>
            <a:noFill/>
            <a:miter lim="800000"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lvl="0"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BIP framework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22288" y="46038"/>
            <a:ext cx="9396413" cy="1143000"/>
          </a:xfrm>
          <a:prstGeom prst="rect">
            <a:avLst/>
          </a:prstGeom>
          <a:ln>
            <a:noFill/>
            <a:miter lim="800000"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lvl="0"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BIP modeling language: component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2" y="2131655"/>
            <a:ext cx="6931703" cy="31982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458" y="1751822"/>
            <a:ext cx="2871859" cy="44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9541</TotalTime>
  <Words>1686</Words>
  <Application>Microsoft Office PowerPoint</Application>
  <PresentationFormat>自定义</PresentationFormat>
  <Paragraphs>435</Paragraphs>
  <Slides>32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等线</vt:lpstr>
      <vt:lpstr>黑体</vt:lpstr>
      <vt:lpstr>华文行楷</vt:lpstr>
      <vt:lpstr>华文细黑</vt:lpstr>
      <vt:lpstr>宋体</vt:lpstr>
      <vt:lpstr>幼圆</vt:lpstr>
      <vt:lpstr>Arial</vt:lpstr>
      <vt:lpstr>Comic Sans MS</vt:lpstr>
      <vt:lpstr>Impact</vt:lpstr>
      <vt:lpstr>Times New Roman</vt:lpstr>
      <vt:lpstr>Wingdings</vt:lpstr>
      <vt:lpstr>Edge</vt:lpstr>
      <vt:lpstr>1_Edge</vt:lpstr>
      <vt:lpstr>Component-based System Design in BIP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BIP framework</vt:lpstr>
      <vt:lpstr>PowerPoint 演示文稿</vt:lpstr>
      <vt:lpstr>PowerPoint 演示文稿</vt:lpstr>
      <vt:lpstr>Operational Semantics: component</vt:lpstr>
      <vt:lpstr>BIP modeling language: interaction model</vt:lpstr>
      <vt:lpstr>Operational Semantics: interaction</vt:lpstr>
      <vt:lpstr>BIP modeling language: interaction model</vt:lpstr>
      <vt:lpstr>BIP modeling language: priority</vt:lpstr>
      <vt:lpstr>BIP modeling language: an example</vt:lpstr>
      <vt:lpstr>BIP toolchain</vt:lpstr>
      <vt:lpstr>BIP Engine</vt:lpstr>
      <vt:lpstr>BIP model checker</vt:lpstr>
      <vt:lpstr>Hello World example</vt:lpstr>
      <vt:lpstr>Multiparty synchronization</vt:lpstr>
      <vt:lpstr>Broadcasting</vt:lpstr>
      <vt:lpstr>Hierarchical model</vt:lpstr>
      <vt:lpstr>BIP Example</vt:lpstr>
      <vt:lpstr>Real-time BIP</vt:lpstr>
      <vt:lpstr>Real-time BIP</vt:lpstr>
      <vt:lpstr>Real-time BIP</vt:lpstr>
      <vt:lpstr>Case study: airplane control software</vt:lpstr>
      <vt:lpstr>Case study: airplane control software</vt:lpstr>
      <vt:lpstr>Case study: airplane control software</vt:lpstr>
      <vt:lpstr>Case study: mode management component</vt:lpstr>
      <vt:lpstr>Case study: task component</vt:lpstr>
      <vt:lpstr>PowerPoint 演示文稿</vt:lpstr>
    </vt:vector>
  </TitlesOfParts>
  <Company>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song</dc:creator>
  <cp:lastModifiedBy>admin</cp:lastModifiedBy>
  <cp:revision>2237</cp:revision>
  <dcterms:created xsi:type="dcterms:W3CDTF">2005-01-27T17:27:00Z</dcterms:created>
  <dcterms:modified xsi:type="dcterms:W3CDTF">2019-06-14T01:00:06Z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