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38" r:id="rId3"/>
    <p:sldId id="339" r:id="rId4"/>
    <p:sldId id="341" r:id="rId5"/>
    <p:sldId id="342" r:id="rId6"/>
    <p:sldId id="343" r:id="rId7"/>
    <p:sldId id="344" r:id="rId8"/>
    <p:sldId id="345" r:id="rId9"/>
    <p:sldId id="360" r:id="rId10"/>
    <p:sldId id="349" r:id="rId11"/>
    <p:sldId id="350" r:id="rId12"/>
    <p:sldId id="351" r:id="rId13"/>
    <p:sldId id="352" r:id="rId14"/>
    <p:sldId id="353" r:id="rId15"/>
    <p:sldId id="357" r:id="rId16"/>
    <p:sldId id="359" r:id="rId17"/>
    <p:sldId id="373" r:id="rId18"/>
    <p:sldId id="372" r:id="rId19"/>
    <p:sldId id="374" r:id="rId20"/>
    <p:sldId id="371" r:id="rId21"/>
    <p:sldId id="295" r:id="rId22"/>
    <p:sldId id="324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70" r:id="rId32"/>
    <p:sldId id="375" r:id="rId33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08"/>
    <a:srgbClr val="B92D14"/>
    <a:srgbClr val="35759D"/>
    <a:srgbClr val="35B19D"/>
    <a:srgbClr val="000000"/>
    <a:srgbClr val="FFFF00"/>
    <a:srgbClr val="491403"/>
    <a:srgbClr val="3A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8" autoAdjust="0"/>
    <p:restoredTop sz="95596" autoAdjust="0"/>
  </p:normalViewPr>
  <p:slideViewPr>
    <p:cSldViewPr>
      <p:cViewPr varScale="1">
        <p:scale>
          <a:sx n="82" d="100"/>
          <a:sy n="82" d="100"/>
        </p:scale>
        <p:origin x="10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41" cy="493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98" y="0"/>
            <a:ext cx="2919441" cy="493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C897F-2D09-44AB-80C0-4773D0D0C2A1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0976"/>
            <a:ext cx="2919441" cy="493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98" y="9370976"/>
            <a:ext cx="2919441" cy="493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20C04-5B53-47D4-B80C-21025DF517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37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4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4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D68E66-648A-439E-88FC-1030C8B55C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4CBB0-A88F-483C-9888-D82225FFF6F2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97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04582-D2DF-4359-817D-003492857D2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AAFFA4-1E66-433E-AFD0-78E53D0E7A1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66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79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73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09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62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181600"/>
            <a:ext cx="7543800" cy="70485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791200"/>
            <a:ext cx="7543800" cy="6858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381000"/>
            <a:ext cx="19621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57340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543800"/>
            <a:ext cx="5959200" cy="7945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70" y="3336844"/>
            <a:ext cx="2324700" cy="30996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982400"/>
            <a:ext cx="4004400" cy="1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4251601"/>
            <a:ext cx="400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6" y="585833"/>
            <a:ext cx="1924500" cy="25660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6284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5" y="669777"/>
            <a:ext cx="2324700" cy="30996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543867"/>
            <a:ext cx="5959200" cy="79456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4"/>
          <p:cNvSpPr/>
          <p:nvPr/>
        </p:nvSpPr>
        <p:spPr>
          <a:xfrm>
            <a:off x="8556000" y="6101933"/>
            <a:ext cx="4356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747400"/>
            <a:ext cx="4777200" cy="4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9369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377" lvl="1" indent="-39369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566" lvl="2" indent="-39369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754" lvl="3" indent="-39369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5943" lvl="4" indent="-39369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131" lvl="5" indent="-39369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320" lvl="6" indent="-39369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509" lvl="7" indent="-39369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697" lvl="8" indent="-39369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1" y="1768833"/>
            <a:ext cx="7641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6101933"/>
            <a:ext cx="435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11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1018667"/>
            <a:ext cx="3615600" cy="4820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0" y="449712"/>
            <a:ext cx="2324700" cy="30996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6101933"/>
            <a:ext cx="4356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1" y="1554833"/>
            <a:ext cx="52203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2610733"/>
            <a:ext cx="46080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377" lvl="1" indent="-330192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566" lvl="2" indent="-330192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754" lvl="3" indent="-330192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5943" lvl="4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131" lvl="5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320" lvl="6" indent="-330192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509" lvl="7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697" lvl="8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6101933"/>
            <a:ext cx="435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6" name="Google Shape;56;p5"/>
          <p:cNvSpPr/>
          <p:nvPr/>
        </p:nvSpPr>
        <p:spPr>
          <a:xfrm>
            <a:off x="6272901" y="1273600"/>
            <a:ext cx="3233100" cy="43108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01448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33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133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336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" y="3440476"/>
            <a:ext cx="8382000" cy="2438400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Financial Statement Analysis and </a:t>
            </a:r>
            <a:br>
              <a:rPr lang="en-US" sz="2800" b="1" dirty="0">
                <a:solidFill>
                  <a:srgbClr val="040E08"/>
                </a:solidFill>
                <a:latin typeface="Cambria" pitchFamily="18" charset="0"/>
              </a:rPr>
            </a:br>
            <a:r>
              <a:rPr lang="en-US" sz="2800" b="1" dirty="0">
                <a:solidFill>
                  <a:srgbClr val="040E08"/>
                </a:solidFill>
                <a:latin typeface="Cambria" pitchFamily="18" charset="0"/>
              </a:rPr>
              <a:t>Management Accounting</a:t>
            </a:r>
            <a:br>
              <a:rPr lang="en-US" sz="2800" b="1" dirty="0">
                <a:solidFill>
                  <a:srgbClr val="040E08"/>
                </a:solidFill>
                <a:latin typeface="Cambria" pitchFamily="18" charset="0"/>
              </a:rPr>
            </a:br>
            <a:endParaRPr lang="ru-RU" sz="2800" b="1" dirty="0">
              <a:solidFill>
                <a:srgbClr val="040E08"/>
              </a:solidFill>
              <a:latin typeface="Cambria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5105400" y="5943600"/>
            <a:ext cx="403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Ms.Chalani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Kuruppu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MLRHRM-</a:t>
            </a:r>
            <a:r>
              <a:rPr lang="en-US" sz="900" kern="0" dirty="0">
                <a:latin typeface="Cambria" pitchFamily="18" charset="0"/>
              </a:rPr>
              <a:t>UOC,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BBA(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Hons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)</a:t>
            </a:r>
            <a:r>
              <a:rPr kumimoji="0" lang="en-US" sz="9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i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n </a:t>
            </a:r>
            <a:r>
              <a:rPr kumimoji="0" lang="en-US" sz="9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Business Management (UK)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A56EC7-2717-4CCF-ADAD-18A7967D7DFA}"/>
              </a:ext>
            </a:extLst>
          </p:cNvPr>
          <p:cNvSpPr/>
          <p:nvPr/>
        </p:nvSpPr>
        <p:spPr>
          <a:xfrm>
            <a:off x="533400" y="1066800"/>
            <a:ext cx="8382000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FF00"/>
                </a:solidFill>
                <a:latin typeface="Calibri" panose="020F0502020204030204"/>
              </a:rPr>
              <a:t>Business Management for IT</a:t>
            </a:r>
          </a:p>
          <a:p>
            <a:pPr lvl="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FF00"/>
                </a:solidFill>
                <a:latin typeface="Calibri" panose="020F0502020204030204"/>
              </a:rPr>
              <a:t>(IT3090)</a:t>
            </a:r>
          </a:p>
          <a:p>
            <a:pPr lvl="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en-US" sz="4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CD572-E868-45AD-94CA-847182C2B325}"/>
              </a:ext>
            </a:extLst>
          </p:cNvPr>
          <p:cNvSpPr/>
          <p:nvPr/>
        </p:nvSpPr>
        <p:spPr>
          <a:xfrm>
            <a:off x="3505200" y="4953000"/>
            <a:ext cx="2648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Lesson-4 (Part II)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458200" cy="112471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LIQUIDITY  RATIOS</a:t>
            </a:r>
            <a:br>
              <a:rPr lang="en-US" sz="40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</a:br>
            <a:endParaRPr lang="en-US" sz="4000" b="1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Liquidity of a firm is measured by its ability to satisfy its</a:t>
            </a:r>
          </a:p>
          <a:p>
            <a:pPr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short – term obligations as they come due.</a:t>
            </a:r>
          </a:p>
          <a:p>
            <a:pPr>
              <a:buNone/>
            </a:pPr>
            <a:endParaRPr lang="en-US" sz="2400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These ratios can provide early signs of cash flow problems</a:t>
            </a:r>
          </a:p>
          <a:p>
            <a:pPr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and impending business failure.</a:t>
            </a:r>
          </a:p>
          <a:p>
            <a:pPr>
              <a:buNone/>
            </a:pPr>
            <a:endParaRPr lang="en-US" sz="2400" dirty="0">
              <a:latin typeface="Cambria" pitchFamily="18" charset="0"/>
              <a:cs typeface="Arial" pitchFamily="34" charset="0"/>
            </a:endParaRPr>
          </a:p>
          <a:p>
            <a:pPr>
              <a:buClr>
                <a:srgbClr val="004A82"/>
              </a:buClr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Current Ratio</a:t>
            </a:r>
          </a:p>
          <a:p>
            <a:pPr>
              <a:buClr>
                <a:srgbClr val="004A82"/>
              </a:buClr>
              <a:buNone/>
            </a:pPr>
            <a:endParaRPr lang="en-US" sz="2400" b="1" dirty="0">
              <a:solidFill>
                <a:srgbClr val="C00000"/>
              </a:solidFill>
              <a:latin typeface="Cambria" pitchFamily="18" charset="0"/>
              <a:cs typeface="Arial" pitchFamily="34" charset="0"/>
            </a:endParaRPr>
          </a:p>
          <a:p>
            <a:pPr>
              <a:buClr>
                <a:srgbClr val="004A82"/>
              </a:buClr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Quick (Acid – Test) Ratio</a:t>
            </a:r>
            <a:br>
              <a:rPr lang="en-US" sz="2800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</a:br>
            <a:endParaRPr lang="en-US" sz="2800" dirty="0">
              <a:solidFill>
                <a:srgbClr val="C00000"/>
              </a:solidFill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762000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6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Current Ratio</a:t>
            </a:r>
            <a:endParaRPr lang="en-US" sz="3600" dirty="0">
              <a:solidFill>
                <a:srgbClr val="004A82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05400"/>
          </a:xfrm>
          <a:noFill/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b="1" dirty="0">
                <a:solidFill>
                  <a:srgbClr val="040E08"/>
                </a:solidFill>
              </a:rPr>
              <a:t> </a:t>
            </a: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Current ratio compares the company’s current assets with its</a:t>
            </a:r>
          </a:p>
          <a:p>
            <a:pPr lvl="0"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  current liabilities.</a:t>
            </a:r>
            <a:endParaRPr lang="en-US" sz="1800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  <a:p>
            <a:pPr lvl="0">
              <a:buNone/>
            </a:pPr>
            <a:endParaRPr lang="en-US" sz="2400" dirty="0">
              <a:latin typeface="Cambria" pitchFamily="18" charset="0"/>
              <a:cs typeface="Arial" pitchFamily="34" charset="0"/>
            </a:endParaRPr>
          </a:p>
          <a:p>
            <a:pPr lvl="0">
              <a:buNone/>
            </a:pPr>
            <a:r>
              <a:rPr lang="en-US" sz="2400" dirty="0">
                <a:latin typeface="Cambria" pitchFamily="18" charset="0"/>
                <a:cs typeface="Arial" pitchFamily="34" charset="0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The higher the current ratio, the more liquid the firm is</a:t>
            </a:r>
          </a:p>
          <a:p>
            <a:pPr lvl="0">
              <a:buNone/>
            </a:pPr>
            <a:r>
              <a:rPr lang="en-US" sz="2400" b="1" i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 considered to be</a:t>
            </a:r>
            <a:r>
              <a:rPr lang="en-US" sz="2400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.</a:t>
            </a:r>
            <a:r>
              <a:rPr lang="en-US" sz="2400" dirty="0">
                <a:latin typeface="Cambria" pitchFamily="18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en-US" i="1" dirty="0">
                <a:latin typeface="Cambria" pitchFamily="18" charset="0"/>
                <a:cs typeface="Arial" pitchFamily="34" charset="0"/>
              </a:rPr>
              <a:t>    </a:t>
            </a:r>
          </a:p>
          <a:p>
            <a:pPr lvl="0">
              <a:buNone/>
            </a:pPr>
            <a:r>
              <a:rPr lang="en-US" i="1" dirty="0">
                <a:latin typeface="Cambria" pitchFamily="18" charset="0"/>
                <a:cs typeface="Arial" pitchFamily="34" charset="0"/>
              </a:rPr>
              <a:t> </a:t>
            </a:r>
            <a:r>
              <a:rPr lang="en-US" sz="2400" i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A current ratio of 2.0 is occasionally cited as acceptable</a:t>
            </a:r>
          </a:p>
          <a:p>
            <a:pPr lvl="0">
              <a:buNone/>
            </a:pPr>
            <a:endParaRPr lang="en-US" sz="2400" i="1" dirty="0">
              <a:latin typeface="Cambria" pitchFamily="18" charset="0"/>
              <a:cs typeface="Arial" pitchFamily="34" charset="0"/>
            </a:endParaRPr>
          </a:p>
          <a:p>
            <a:pPr lvl="0">
              <a:buNone/>
            </a:pPr>
            <a:r>
              <a:rPr lang="en-US" sz="2400" b="1" i="1" dirty="0">
                <a:latin typeface="Cambria" pitchFamily="18" charset="0"/>
                <a:cs typeface="Arial" pitchFamily="34" charset="0"/>
              </a:rPr>
              <a:t>   </a:t>
            </a:r>
            <a:endParaRPr lang="en-US" sz="2400" dirty="0">
              <a:latin typeface="Cambria" pitchFamily="18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cs typeface="Arial" pitchFamily="34" charset="0"/>
              </a:rPr>
              <a:t>    </a:t>
            </a:r>
            <a:r>
              <a:rPr lang="en-US" sz="24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Current ratio =      </a:t>
            </a:r>
            <a:r>
              <a:rPr lang="en-US" sz="2400" b="1" u="sng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Current assets </a:t>
            </a:r>
            <a:endParaRPr lang="en-US" sz="2400" b="1" dirty="0">
              <a:solidFill>
                <a:srgbClr val="004A82"/>
              </a:solidFill>
              <a:latin typeface="Cambria" pitchFamily="18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4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	                                    Current liabilities</a:t>
            </a:r>
          </a:p>
          <a:p>
            <a:pPr lv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896112"/>
          </a:xfrm>
        </p:spPr>
        <p:txBody>
          <a:bodyPr>
            <a:noAutofit/>
          </a:bodyPr>
          <a:lstStyle/>
          <a:p>
            <a:pPr lvl="0"/>
            <a:r>
              <a:rPr lang="en-US" sz="36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Quick (Acid – Test) Ratio</a:t>
            </a:r>
            <a:br>
              <a:rPr lang="en-US" sz="3600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</a:br>
            <a:endParaRPr lang="en-US" sz="3600" dirty="0">
              <a:solidFill>
                <a:srgbClr val="004A82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839200" cy="5181600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This ratio is similar to the current ratio except that it excludes</a:t>
            </a:r>
          </a:p>
          <a:p>
            <a:pPr>
              <a:buNone/>
            </a:pPr>
            <a:r>
              <a:rPr lang="en-US" sz="22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inventory, which is generally the least liquid current asset. </a:t>
            </a:r>
          </a:p>
          <a:p>
            <a:pPr>
              <a:buNone/>
            </a:pPr>
            <a:endParaRPr lang="en-US" sz="2200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The quick ratio provides a better measure of overall liquidity only when</a:t>
            </a:r>
          </a:p>
          <a:p>
            <a:pPr>
              <a:buNone/>
            </a:pPr>
            <a:r>
              <a:rPr lang="en-US" sz="22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a firm’s inventory cannot be easily converted into cash. </a:t>
            </a: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i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A quick ratio of 1.0 or greater is occasionally recommended.</a:t>
            </a:r>
          </a:p>
          <a:p>
            <a:pPr>
              <a:buNone/>
            </a:pPr>
            <a:endParaRPr lang="en-US" sz="2200" b="1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2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Quick ratio   =      </a:t>
            </a:r>
            <a:r>
              <a:rPr lang="en-US" sz="2200" b="1" u="sng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Current assets – </a:t>
            </a:r>
            <a:r>
              <a:rPr lang="en-US" sz="2200" b="1" u="sng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Inventory (Closing </a:t>
            </a:r>
            <a:r>
              <a:rPr lang="en-US" sz="2200" b="1" u="sng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Stocks)</a:t>
            </a:r>
            <a:endParaRPr lang="en-US" sz="2200" b="1" dirty="0">
              <a:solidFill>
                <a:srgbClr val="004A82"/>
              </a:solidFill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 	                                       Current liabilities</a:t>
            </a:r>
          </a:p>
          <a:p>
            <a:pPr>
              <a:buNone/>
            </a:pPr>
            <a:endParaRPr lang="en-US" sz="2800" dirty="0">
              <a:latin typeface="Cambria" pitchFamily="18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ACTIVITY RATIOS</a:t>
            </a:r>
            <a:br>
              <a:rPr lang="en-US" b="1" dirty="0">
                <a:solidFill>
                  <a:srgbClr val="040E08"/>
                </a:solidFill>
                <a:latin typeface="Cambria" pitchFamily="18" charset="0"/>
              </a:rPr>
            </a:br>
            <a:br>
              <a:rPr lang="en-US" b="1" dirty="0"/>
            </a:br>
            <a:br>
              <a:rPr lang="en-US" dirty="0"/>
            </a:b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81600"/>
          </a:xfrm>
          <a:noFill/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7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Activity ratio measures the how </a:t>
            </a:r>
            <a:r>
              <a:rPr lang="en-US" sz="74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efficiently</a:t>
            </a:r>
            <a:r>
              <a:rPr lang="en-US" sz="7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 the</a:t>
            </a:r>
          </a:p>
          <a:p>
            <a:pPr>
              <a:lnSpc>
                <a:spcPct val="170000"/>
              </a:lnSpc>
              <a:buNone/>
            </a:pPr>
            <a:r>
              <a:rPr lang="en-US" sz="7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firm is using its </a:t>
            </a:r>
            <a:r>
              <a:rPr lang="en-US" sz="74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assets.</a:t>
            </a:r>
          </a:p>
          <a:p>
            <a:pPr>
              <a:lnSpc>
                <a:spcPct val="170000"/>
              </a:lnSpc>
              <a:buNone/>
            </a:pPr>
            <a:endParaRPr lang="en-US" sz="6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6000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004A82"/>
              </a:buClr>
              <a:buFont typeface="Wingdings" pitchFamily="2" charset="2"/>
              <a:buChar char="ü"/>
            </a:pPr>
            <a:r>
              <a:rPr lang="en-US" sz="6000" b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Receivable days</a:t>
            </a:r>
          </a:p>
          <a:p>
            <a:pPr>
              <a:buClr>
                <a:srgbClr val="004A82"/>
              </a:buClr>
              <a:buNone/>
            </a:pPr>
            <a:endParaRPr lang="en-US" sz="6000" b="1" dirty="0">
              <a:solidFill>
                <a:srgbClr val="C00000"/>
              </a:solidFill>
              <a:latin typeface="Cambria" pitchFamily="18" charset="0"/>
              <a:cs typeface="Arial" pitchFamily="34" charset="0"/>
            </a:endParaRPr>
          </a:p>
          <a:p>
            <a:pPr lvl="0">
              <a:buClr>
                <a:srgbClr val="004A82"/>
              </a:buClr>
              <a:buNone/>
            </a:pPr>
            <a:endParaRPr lang="en-US" sz="6000" b="1" dirty="0">
              <a:solidFill>
                <a:srgbClr val="004A82"/>
              </a:solidFill>
              <a:latin typeface="Cambria" pitchFamily="18" charset="0"/>
              <a:cs typeface="Arial" pitchFamily="34" charset="0"/>
            </a:endParaRPr>
          </a:p>
          <a:p>
            <a:pPr>
              <a:buClr>
                <a:srgbClr val="004A82"/>
              </a:buClr>
              <a:buNone/>
            </a:pPr>
            <a:br>
              <a:rPr lang="en-US" sz="6000" dirty="0">
                <a:solidFill>
                  <a:srgbClr val="004A82"/>
                </a:solidFill>
                <a:latin typeface="Arial" pitchFamily="34" charset="0"/>
                <a:cs typeface="Arial" pitchFamily="34" charset="0"/>
              </a:rPr>
            </a:br>
            <a:b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762000"/>
          </a:xfrm>
        </p:spPr>
        <p:txBody>
          <a:bodyPr>
            <a:noAutofit/>
          </a:bodyPr>
          <a:lstStyle/>
          <a:p>
            <a:pPr lvl="0"/>
            <a:br>
              <a:rPr lang="en-US" sz="2800" b="1" dirty="0">
                <a:solidFill>
                  <a:srgbClr val="FF0000"/>
                </a:solidFill>
              </a:rPr>
            </a:br>
            <a:br>
              <a:rPr lang="en-US" sz="2800" b="1" dirty="0">
                <a:solidFill>
                  <a:srgbClr val="FF0000"/>
                </a:solidFill>
              </a:rPr>
            </a:b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Receivable days</a:t>
            </a:r>
            <a:br>
              <a:rPr lang="en-US" sz="4000" b="1" dirty="0">
                <a:solidFill>
                  <a:srgbClr val="040E08"/>
                </a:solidFill>
                <a:latin typeface="Cambria" pitchFamily="18" charset="0"/>
              </a:rPr>
            </a:br>
            <a:br>
              <a:rPr lang="en-US" sz="2800" b="1" dirty="0">
                <a:solidFill>
                  <a:srgbClr val="FF0000"/>
                </a:solidFill>
              </a:rPr>
            </a:br>
            <a:br>
              <a:rPr lang="en-US" sz="2800" b="1" dirty="0">
                <a:solidFill>
                  <a:srgbClr val="FF0000"/>
                </a:solidFill>
              </a:rPr>
            </a:br>
            <a:br>
              <a:rPr lang="en-US" sz="2800" b="1" dirty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763000" cy="5715000"/>
          </a:xfrm>
          <a:noFill/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>
                <a:solidFill>
                  <a:srgbClr val="040E08"/>
                </a:solidFill>
              </a:rPr>
              <a:t>         </a:t>
            </a:r>
            <a:r>
              <a:rPr lang="en-US" sz="80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This ratio measures the length of time it takes trade receivables to pay. </a:t>
            </a:r>
          </a:p>
          <a:p>
            <a:pPr>
              <a:lnSpc>
                <a:spcPct val="170000"/>
              </a:lnSpc>
              <a:buNone/>
            </a:pPr>
            <a:endParaRPr lang="en-US" sz="8000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80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     This also provides insight into the quality of the firm’s receivables and the firm’s efficiency in its collection. </a:t>
            </a:r>
          </a:p>
          <a:p>
            <a:pPr>
              <a:lnSpc>
                <a:spcPct val="170000"/>
              </a:lnSpc>
              <a:buNone/>
            </a:pPr>
            <a:endParaRPr lang="en-US" sz="8000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80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      The length of time taken to pay the dues represents a cost to a business .</a:t>
            </a:r>
          </a:p>
          <a:p>
            <a:pPr>
              <a:lnSpc>
                <a:spcPct val="170000"/>
              </a:lnSpc>
              <a:buNone/>
            </a:pPr>
            <a:r>
              <a:rPr lang="en-US" sz="80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      (It’s like giving free credits). </a:t>
            </a:r>
          </a:p>
          <a:p>
            <a:pPr>
              <a:buNone/>
            </a:pPr>
            <a:endParaRPr lang="en-US" sz="6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8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8000" b="1" i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Less time period is better for the business</a:t>
            </a:r>
            <a:endParaRPr lang="en-US" sz="8000" b="1" dirty="0">
              <a:solidFill>
                <a:srgbClr val="C00000"/>
              </a:solidFill>
              <a:latin typeface="Cambria" pitchFamily="18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8000" dirty="0">
                <a:latin typeface="Cambria" pitchFamily="18" charset="0"/>
                <a:cs typeface="Arial" pitchFamily="34" charset="0"/>
              </a:rPr>
              <a:t> </a:t>
            </a:r>
          </a:p>
          <a:p>
            <a:pPr algn="just">
              <a:buNone/>
            </a:pPr>
            <a:r>
              <a:rPr lang="en-US" sz="8000" dirty="0">
                <a:latin typeface="Cambria" pitchFamily="18" charset="0"/>
                <a:cs typeface="Arial" pitchFamily="34" charset="0"/>
              </a:rPr>
              <a:t>        </a:t>
            </a:r>
          </a:p>
          <a:p>
            <a:pPr algn="just">
              <a:buNone/>
            </a:pPr>
            <a:r>
              <a:rPr lang="en-US" sz="8000" dirty="0">
                <a:latin typeface="Cambria" pitchFamily="18" charset="0"/>
                <a:cs typeface="Arial" pitchFamily="34" charset="0"/>
              </a:rPr>
              <a:t>        </a:t>
            </a:r>
            <a:r>
              <a:rPr lang="en-US" sz="80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Receivable days =  </a:t>
            </a:r>
            <a:r>
              <a:rPr lang="en-US" sz="8000" b="1" u="sng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Closing trade receivables </a:t>
            </a:r>
            <a:r>
              <a:rPr lang="en-US" sz="80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x 365</a:t>
            </a:r>
          </a:p>
          <a:p>
            <a:pPr algn="just">
              <a:buNone/>
            </a:pPr>
            <a:r>
              <a:rPr lang="en-US" sz="80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	                                                      Revenue</a:t>
            </a:r>
          </a:p>
          <a:p>
            <a:pPr algn="just">
              <a:buNone/>
            </a:pPr>
            <a:r>
              <a:rPr lang="en-US" sz="80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 </a:t>
            </a:r>
          </a:p>
          <a:p>
            <a:pPr lvl="0" algn="just">
              <a:buNone/>
            </a:pPr>
            <a:r>
              <a:rPr lang="en-US" sz="8000" b="1" dirty="0">
                <a:latin typeface="Arial" pitchFamily="34" charset="0"/>
                <a:cs typeface="Arial" pitchFamily="34" charset="0"/>
              </a:rPr>
              <a:t>   </a:t>
            </a:r>
            <a:endParaRPr lang="en-US" sz="8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74371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DEBT RATIOS </a:t>
            </a:r>
            <a:endParaRPr lang="en-US" sz="4000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US" sz="3800" dirty="0">
                <a:latin typeface="Cambria" pitchFamily="18" charset="0"/>
              </a:rPr>
              <a:t>   </a:t>
            </a:r>
            <a:r>
              <a:rPr lang="en-US" sz="3100" dirty="0">
                <a:solidFill>
                  <a:srgbClr val="040E08"/>
                </a:solidFill>
                <a:latin typeface="Cambria" pitchFamily="18" charset="0"/>
              </a:rPr>
              <a:t>This ratio measures the</a:t>
            </a:r>
            <a:r>
              <a:rPr lang="en-US" sz="31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 debt position of a firm.</a:t>
            </a:r>
          </a:p>
          <a:p>
            <a:pPr>
              <a:lnSpc>
                <a:spcPct val="160000"/>
              </a:lnSpc>
              <a:buNone/>
            </a:pPr>
            <a:endParaRPr lang="en-US" sz="3100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  <a:p>
            <a:pPr>
              <a:lnSpc>
                <a:spcPct val="160000"/>
              </a:lnSpc>
              <a:buNone/>
            </a:pPr>
            <a:r>
              <a:rPr lang="en-US" sz="31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    The </a:t>
            </a:r>
            <a:r>
              <a:rPr lang="en-US" sz="31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more debt </a:t>
            </a:r>
            <a:r>
              <a:rPr lang="en-US" sz="31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the firm has, the </a:t>
            </a:r>
            <a:r>
              <a:rPr lang="en-US" sz="31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greater its risks </a:t>
            </a:r>
            <a:r>
              <a:rPr lang="en-US" sz="31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of being unable to meet its contractual debt payments and becoming bankrupt</a:t>
            </a:r>
            <a:r>
              <a:rPr lang="en-US" sz="3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3400" dirty="0">
              <a:latin typeface="Cambria" pitchFamily="18" charset="0"/>
              <a:cs typeface="Arial" pitchFamily="34" charset="0"/>
            </a:endParaRPr>
          </a:p>
          <a:p>
            <a:pPr lvl="0">
              <a:buClr>
                <a:srgbClr val="004A82"/>
              </a:buClr>
              <a:buFont typeface="Wingdings" pitchFamily="2" charset="2"/>
              <a:buChar char="ü"/>
            </a:pPr>
            <a:r>
              <a:rPr lang="en-US" sz="3400" b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Gearing Ratio</a:t>
            </a:r>
          </a:p>
          <a:p>
            <a:pPr>
              <a:buNone/>
            </a:pPr>
            <a:br>
              <a:rPr lang="en-US" sz="3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3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316662" cy="838200"/>
          </a:xfrm>
        </p:spPr>
        <p:txBody>
          <a:bodyPr/>
          <a:lstStyle/>
          <a:p>
            <a:pPr lvl="0"/>
            <a:r>
              <a:rPr lang="en-US" sz="36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Gearing Ratio</a:t>
            </a:r>
            <a:br>
              <a:rPr lang="en-US" sz="36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</a:br>
            <a:endParaRPr lang="en-US" sz="3600" dirty="0">
              <a:solidFill>
                <a:srgbClr val="004A82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029200"/>
          </a:xfrm>
          <a:noFill/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This quantifies the </a:t>
            </a:r>
            <a:r>
              <a:rPr lang="en-US" sz="24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relationships between debt and equity.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Debt includes loans, debentures, bonds and preference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Shares.</a:t>
            </a: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2400" b="1" i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Higher  proportion of debt indicates high risk.</a:t>
            </a:r>
          </a:p>
          <a:p>
            <a:pPr>
              <a:buNone/>
            </a:pPr>
            <a:endParaRPr lang="en-US" sz="2400" dirty="0"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>
                <a:latin typeface="Cambria" pitchFamily="18" charset="0"/>
                <a:cs typeface="Arial" pitchFamily="34" charset="0"/>
              </a:rPr>
              <a:t>                       </a:t>
            </a:r>
            <a:r>
              <a:rPr lang="en-US" sz="24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Gearing Ratio = </a:t>
            </a:r>
            <a:r>
              <a:rPr lang="en-US" sz="2400" b="1" u="sng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Debt</a:t>
            </a:r>
            <a:r>
              <a:rPr lang="en-US" sz="24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 x 100</a:t>
            </a:r>
          </a:p>
          <a:p>
            <a:pPr>
              <a:buNone/>
            </a:pPr>
            <a:r>
              <a:rPr lang="en-US" sz="24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			                             Equity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EA14-DEF8-46E9-9BB8-E7E4B42E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Activity-1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3363-9CB7-4A63-8674-2AF03DE0C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bg2"/>
                </a:solidFill>
                <a:latin typeface="Cambria" panose="02040503050406030204" pitchFamily="18" charset="0"/>
              </a:rPr>
              <a:t>Calculate </a:t>
            </a:r>
            <a: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</a:rPr>
              <a:t>the following ratios by using the given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</a:rPr>
              <a:t>financial statements and </a:t>
            </a:r>
            <a:r>
              <a:rPr lang="en-US" sz="2400" b="1" dirty="0">
                <a:solidFill>
                  <a:schemeClr val="bg2"/>
                </a:solidFill>
                <a:latin typeface="Cambria" panose="02040503050406030204" pitchFamily="18" charset="0"/>
              </a:rPr>
              <a:t>interpret</a:t>
            </a:r>
            <a: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</a:rPr>
              <a:t> them accordingly.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</a:rPr>
              <a:t>                             </a:t>
            </a:r>
          </a:p>
          <a:p>
            <a:pPr lvl="0"/>
            <a: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</a:rPr>
              <a:t>Gross profit rate</a:t>
            </a:r>
          </a:p>
          <a:p>
            <a:pPr lvl="0"/>
            <a: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</a:rPr>
              <a:t>Net profit rate</a:t>
            </a:r>
          </a:p>
          <a:p>
            <a:pPr lvl="0"/>
            <a: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</a:rPr>
              <a:t>Current ratio</a:t>
            </a:r>
          </a:p>
          <a:p>
            <a:pPr lvl="0"/>
            <a: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</a:rPr>
              <a:t>Quick ratio</a:t>
            </a:r>
          </a:p>
          <a:p>
            <a:pPr lvl="0"/>
            <a: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</a:rPr>
              <a:t>Receivable days</a:t>
            </a:r>
          </a:p>
          <a:p>
            <a:pPr lvl="0"/>
            <a: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</a:rPr>
              <a:t>Gearing ratio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58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0D72AF-DC52-4A42-BD1F-DB5FC1EF0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7200"/>
            <a:ext cx="7772399" cy="5410200"/>
          </a:xfrm>
        </p:spPr>
      </p:pic>
    </p:spTree>
    <p:extLst>
      <p:ext uri="{BB962C8B-B14F-4D97-AF65-F5344CB8AC3E}">
        <p14:creationId xmlns:p14="http://schemas.microsoft.com/office/powerpoint/2010/main" val="202892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A3376-FA5F-4980-86DD-1CB81C602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"/>
            <a:ext cx="5029199" cy="5715000"/>
          </a:xfrm>
        </p:spPr>
      </p:pic>
    </p:spTree>
    <p:extLst>
      <p:ext uri="{BB962C8B-B14F-4D97-AF65-F5344CB8AC3E}">
        <p14:creationId xmlns:p14="http://schemas.microsoft.com/office/powerpoint/2010/main" val="47526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6316662" cy="1143000"/>
          </a:xfrm>
        </p:spPr>
        <p:txBody>
          <a:bodyPr/>
          <a:lstStyle/>
          <a:p>
            <a:r>
              <a:rPr lang="en-US" b="1" dirty="0">
                <a:solidFill>
                  <a:srgbClr val="040E08"/>
                </a:solidFill>
                <a:latin typeface="Cambria" pitchFamily="18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5029200"/>
          </a:xfrm>
          <a:noFill/>
        </p:spPr>
        <p:txBody>
          <a:bodyPr/>
          <a:lstStyle/>
          <a:p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Get an overall idea about the  financial analysis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  <a:p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Classifications of financial ratios</a:t>
            </a:r>
          </a:p>
          <a:p>
            <a:pPr lvl="0">
              <a:buClr>
                <a:srgbClr val="002060"/>
              </a:buClr>
              <a:buNone/>
            </a:pPr>
            <a:r>
              <a:rPr lang="en-US" sz="20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                 -Profitability Ratios</a:t>
            </a:r>
          </a:p>
          <a:p>
            <a:pPr lvl="0">
              <a:buClr>
                <a:srgbClr val="002060"/>
              </a:buClr>
              <a:buNone/>
            </a:pPr>
            <a:r>
              <a:rPr lang="en-US" sz="20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 		-Liquidity Ratios</a:t>
            </a:r>
          </a:p>
          <a:p>
            <a:pPr lvl="0">
              <a:buClr>
                <a:srgbClr val="002060"/>
              </a:buClr>
              <a:buNone/>
            </a:pPr>
            <a:r>
              <a:rPr lang="en-US" sz="20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 		-Activity Ratios (Efficiency Ratios)</a:t>
            </a:r>
          </a:p>
          <a:p>
            <a:pPr>
              <a:buClr>
                <a:srgbClr val="002060"/>
              </a:buClr>
              <a:buNone/>
            </a:pPr>
            <a:r>
              <a:rPr lang="en-US" sz="20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	           -Debt Ratios</a:t>
            </a:r>
          </a:p>
          <a:p>
            <a:pPr>
              <a:buNone/>
            </a:pPr>
            <a:endParaRPr lang="en-US" dirty="0">
              <a:solidFill>
                <a:srgbClr val="040E08"/>
              </a:solidFill>
              <a:latin typeface="Cambria" pitchFamily="18" charset="0"/>
            </a:endParaRPr>
          </a:p>
          <a:p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Interpretation of ratio analysis.</a:t>
            </a:r>
          </a:p>
          <a:p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Application of Target Costing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"/>
            <a:ext cx="7772400" cy="1829761"/>
          </a:xfrm>
        </p:spPr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  <a:effectLst/>
                <a:latin typeface="Arial Black" pitchFamily="34" charset="0"/>
              </a:rPr>
              <a:t>Management Accounting</a:t>
            </a:r>
            <a:br>
              <a:rPr lang="en-US" sz="3600" dirty="0">
                <a:solidFill>
                  <a:srgbClr val="FFFF00"/>
                </a:solidFill>
                <a:effectLst/>
                <a:latin typeface="Arial Black" pitchFamily="34" charset="0"/>
              </a:rPr>
            </a:br>
            <a:endParaRPr lang="en-US" sz="36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2133600"/>
            <a:ext cx="5638800" cy="24384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dirty="0"/>
          </a:p>
        </p:txBody>
      </p:sp>
      <p:pic>
        <p:nvPicPr>
          <p:cNvPr id="51202" name="Picture 2" descr="http://t2.ftcdn.net/jpg/00/47/12/59/400_F_47125909_X2LDGA4m4GKtUcI6R6NnCyPrTLdHQwz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" y="2819400"/>
            <a:ext cx="3609975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mbria" panose="02040503050406030204" pitchFamily="18" charset="0"/>
              </a:rPr>
              <a:t>Accounting Discipline 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7315200" cy="426720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Cambria" panose="02040503050406030204" pitchFamily="18" charset="0"/>
              </a:rPr>
              <a:t>Managerial Accounting </a:t>
            </a:r>
            <a:r>
              <a:rPr lang="en-US" sz="2400" dirty="0">
                <a:latin typeface="Cambria" panose="02040503050406030204" pitchFamily="18" charset="0"/>
              </a:rPr>
              <a:t>– measures, analyzes and reports financial and nonfinancial information to help managers make decisions to fulfill organizational goals.</a:t>
            </a:r>
          </a:p>
          <a:p>
            <a:pPr eaLnBrk="1" hangingPunct="1"/>
            <a:endParaRPr lang="en-US" sz="2400" dirty="0">
              <a:latin typeface="Cambria" panose="02040503050406030204" pitchFamily="18" charset="0"/>
            </a:endParaRPr>
          </a:p>
          <a:p>
            <a:pPr eaLnBrk="1" hangingPunct="1"/>
            <a:r>
              <a:rPr lang="en-US" sz="2400" b="1" dirty="0">
                <a:latin typeface="Cambria" panose="02040503050406030204" pitchFamily="18" charset="0"/>
              </a:rPr>
              <a:t>Financial Accounting </a:t>
            </a:r>
            <a:r>
              <a:rPr lang="en-US" sz="2400" dirty="0">
                <a:latin typeface="Cambria" panose="02040503050406030204" pitchFamily="18" charset="0"/>
              </a:rPr>
              <a:t>– focus on reporting to external users including investors, creditors, and  governmental agencies.  </a:t>
            </a:r>
          </a:p>
          <a:p>
            <a:pPr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DFEF-4031-4685-B63E-1E95E6D873F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81328"/>
            <a:ext cx="5181600" cy="4919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Cost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ambria" panose="02040503050406030204" pitchFamily="18" charset="0"/>
              </a:rPr>
              <a:t>System of computing cost of production or of running a business, by allocating expenditure to various stages of production or to different operations of a firm.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Cambria" panose="02040503050406030204" pitchFamily="18" charset="0"/>
              </a:rPr>
              <a:t>The amount of expenditure (actual or notional) incurred on or attributable to, a specified thing or activity. (CIMA </a:t>
            </a:r>
            <a:r>
              <a:rPr lang="en-US" sz="2400" i="1" dirty="0">
                <a:latin typeface="Cambria" panose="02040503050406030204" pitchFamily="18" charset="0"/>
              </a:rPr>
              <a:t>Terminology)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What is meant by ‘cost’?</a:t>
            </a:r>
          </a:p>
        </p:txBody>
      </p:sp>
      <p:pic>
        <p:nvPicPr>
          <p:cNvPr id="3076" name="Picture 4" descr="http://www.aiu.edu/images/Cost%20Accounting/Cost%20acct%20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5925" y="1447800"/>
            <a:ext cx="3571875" cy="456247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3094051"/>
            <a:ext cx="4004400" cy="956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Target costing</a:t>
            </a:r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4045951"/>
            <a:ext cx="4004400" cy="784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/>
            <a:r>
              <a:rPr lang="en" sz="2000" dirty="0"/>
              <a:t>What is it?</a:t>
            </a:r>
            <a:endParaRPr sz="2000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1567751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6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8400" l="28000" r="81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81" r="17358"/>
          <a:stretch/>
        </p:blipFill>
        <p:spPr>
          <a:xfrm>
            <a:off x="6566190" y="3425160"/>
            <a:ext cx="2593852" cy="26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0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543370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29" y="416581"/>
            <a:ext cx="8160547" cy="594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Google Shape;182;p18"/>
          <p:cNvSpPr txBox="1">
            <a:spLocks/>
          </p:cNvSpPr>
          <p:nvPr/>
        </p:nvSpPr>
        <p:spPr>
          <a:xfrm>
            <a:off x="2603325" y="3667737"/>
            <a:ext cx="4777200" cy="70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936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￮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377" marR="0" lvl="1" indent="-393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￮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566" marR="0" lvl="2" indent="-393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￮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754" marR="0" lvl="3" indent="-393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●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5943" marR="0" lvl="4" indent="-393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○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131" marR="0" lvl="5" indent="-393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■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320" marR="0" lvl="6" indent="-393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●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509" marR="0" lvl="7" indent="-393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○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697" marR="0" lvl="8" indent="-3936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■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Let’s look at an example…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0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1004627" y="4560798"/>
            <a:ext cx="7134698" cy="1159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"people's car", the Tata Nano</a:t>
            </a:r>
            <a:endParaRPr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6" y="5417317"/>
            <a:ext cx="4958700" cy="784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sz="1400" dirty="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301" y="1166257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3" y="313156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8" y="1567806"/>
            <a:ext cx="271743" cy="2594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4" y="2896235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9" y="267135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1" y="2350471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4294967295"/>
          </p:nvPr>
        </p:nvSpPr>
        <p:spPr>
          <a:xfrm>
            <a:off x="8555875" y="543370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514" b="7418"/>
          <a:stretch/>
        </p:blipFill>
        <p:spPr>
          <a:xfrm>
            <a:off x="1756016" y="1026347"/>
            <a:ext cx="557852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98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385525" y="2167800"/>
            <a:ext cx="4777200" cy="3265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dirty="0"/>
              <a:t>A market driven costing system in which cost targets are set by considering customer requirements and competitive offerings</a:t>
            </a:r>
            <a:endParaRPr lang="en-US" sz="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543370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103346" y="3997058"/>
            <a:ext cx="56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8400" l="28000" r="81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81" r="17358"/>
          <a:stretch/>
        </p:blipFill>
        <p:spPr>
          <a:xfrm>
            <a:off x="6567192" y="2364926"/>
            <a:ext cx="2593852" cy="26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8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930" name="Group 2"/>
          <p:cNvGrpSpPr>
            <a:grpSpLocks/>
          </p:cNvGrpSpPr>
          <p:nvPr/>
        </p:nvGrpSpPr>
        <p:grpSpPr bwMode="auto">
          <a:xfrm>
            <a:off x="3371850" y="5029196"/>
            <a:ext cx="2343150" cy="758428"/>
            <a:chOff x="1872" y="3504"/>
            <a:chExt cx="1968" cy="637"/>
          </a:xfrm>
        </p:grpSpPr>
        <p:sp>
          <p:nvSpPr>
            <p:cNvPr id="508931" name="Line 3"/>
            <p:cNvSpPr>
              <a:spLocks noChangeShapeType="1"/>
            </p:cNvSpPr>
            <p:nvPr/>
          </p:nvSpPr>
          <p:spPr bwMode="auto">
            <a:xfrm>
              <a:off x="2880" y="3504"/>
              <a:ext cx="0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08932" name="Text Box 4"/>
            <p:cNvSpPr txBox="1">
              <a:spLocks noChangeArrowheads="1"/>
            </p:cNvSpPr>
            <p:nvPr/>
          </p:nvSpPr>
          <p:spPr bwMode="auto">
            <a:xfrm>
              <a:off x="1872" y="3792"/>
              <a:ext cx="196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100" dirty="0">
                  <a:solidFill>
                    <a:srgbClr val="000099"/>
                  </a:solidFill>
                </a:rPr>
                <a:t>next slide</a:t>
              </a:r>
            </a:p>
          </p:txBody>
        </p:sp>
      </p:grpSp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2971800" y="2088357"/>
            <a:ext cx="3257550" cy="1061829"/>
          </a:xfrm>
          <a:prstGeom prst="rect">
            <a:avLst/>
          </a:prstGeom>
          <a:solidFill>
            <a:schemeClr val="bg1"/>
          </a:solidFill>
          <a:ln w="317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100">
                <a:solidFill>
                  <a:srgbClr val="000099"/>
                </a:solidFill>
              </a:rPr>
              <a:t>Determine customer wants and price sensitivity.</a:t>
            </a:r>
          </a:p>
        </p:txBody>
      </p:sp>
      <p:grpSp>
        <p:nvGrpSpPr>
          <p:cNvPr id="508935" name="Group 7"/>
          <p:cNvGrpSpPr>
            <a:grpSpLocks/>
          </p:cNvGrpSpPr>
          <p:nvPr/>
        </p:nvGrpSpPr>
        <p:grpSpPr bwMode="auto">
          <a:xfrm>
            <a:off x="2800350" y="2800349"/>
            <a:ext cx="3486150" cy="987028"/>
            <a:chOff x="1392" y="1680"/>
            <a:chExt cx="2928" cy="829"/>
          </a:xfrm>
        </p:grpSpPr>
        <p:sp>
          <p:nvSpPr>
            <p:cNvPr id="508936" name="Text Box 8"/>
            <p:cNvSpPr txBox="1">
              <a:spLocks noChangeArrowheads="1"/>
            </p:cNvSpPr>
            <p:nvPr/>
          </p:nvSpPr>
          <p:spPr bwMode="auto">
            <a:xfrm>
              <a:off x="1392" y="2160"/>
              <a:ext cx="2928" cy="349"/>
            </a:xfrm>
            <a:prstGeom prst="rect">
              <a:avLst/>
            </a:prstGeom>
            <a:solidFill>
              <a:srgbClr val="FFE6CD"/>
            </a:solidFill>
            <a:ln w="31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100">
                  <a:solidFill>
                    <a:srgbClr val="000099"/>
                  </a:solidFill>
                </a:rPr>
                <a:t>Planned selling price is set.</a:t>
              </a:r>
            </a:p>
          </p:txBody>
        </p:sp>
        <p:sp>
          <p:nvSpPr>
            <p:cNvPr id="508937" name="Line 9"/>
            <p:cNvSpPr>
              <a:spLocks noChangeShapeType="1"/>
            </p:cNvSpPr>
            <p:nvPr/>
          </p:nvSpPr>
          <p:spPr bwMode="auto">
            <a:xfrm>
              <a:off x="2880" y="1680"/>
              <a:ext cx="0" cy="48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grpSp>
        <p:nvGrpSpPr>
          <p:cNvPr id="508938" name="Group 10"/>
          <p:cNvGrpSpPr>
            <a:grpSpLocks/>
          </p:cNvGrpSpPr>
          <p:nvPr/>
        </p:nvGrpSpPr>
        <p:grpSpPr bwMode="auto">
          <a:xfrm>
            <a:off x="2743200" y="3771901"/>
            <a:ext cx="3657600" cy="1309688"/>
            <a:chOff x="1344" y="2496"/>
            <a:chExt cx="3072" cy="1100"/>
          </a:xfrm>
        </p:grpSpPr>
        <p:sp>
          <p:nvSpPr>
            <p:cNvPr id="508939" name="Text Box 11"/>
            <p:cNvSpPr txBox="1">
              <a:spLocks noChangeArrowheads="1"/>
            </p:cNvSpPr>
            <p:nvPr/>
          </p:nvSpPr>
          <p:spPr bwMode="auto">
            <a:xfrm>
              <a:off x="1344" y="2976"/>
              <a:ext cx="3072" cy="620"/>
            </a:xfrm>
            <a:prstGeom prst="rect">
              <a:avLst/>
            </a:prstGeom>
            <a:solidFill>
              <a:srgbClr val="FFFFE5"/>
            </a:solidFill>
            <a:ln w="31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100">
                  <a:solidFill>
                    <a:srgbClr val="000099"/>
                  </a:solidFill>
                </a:rPr>
                <a:t>Target cost is determined as:  Selling price </a:t>
              </a:r>
              <a:r>
                <a:rPr lang="en-US" altLang="en-US" sz="2100">
                  <a:solidFill>
                    <a:srgbClr val="000099"/>
                  </a:solidFill>
                  <a:cs typeface="Times New Roman" panose="02020603050405020304" pitchFamily="18" charset="0"/>
                </a:rPr>
                <a:t>–</a:t>
              </a:r>
              <a:r>
                <a:rPr lang="en-US" altLang="en-US" sz="2100">
                  <a:solidFill>
                    <a:srgbClr val="000099"/>
                  </a:solidFill>
                </a:rPr>
                <a:t> Desired profit</a:t>
              </a:r>
            </a:p>
          </p:txBody>
        </p:sp>
        <p:sp>
          <p:nvSpPr>
            <p:cNvPr id="508940" name="Line 12"/>
            <p:cNvSpPr>
              <a:spLocks noChangeShapeType="1"/>
            </p:cNvSpPr>
            <p:nvPr/>
          </p:nvSpPr>
          <p:spPr bwMode="auto">
            <a:xfrm>
              <a:off x="2880" y="2496"/>
              <a:ext cx="0" cy="48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00" y="686102"/>
            <a:ext cx="5220300" cy="6831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" dirty="0"/>
              <a:t>teps in target costing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0139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955" name="Group 3"/>
          <p:cNvGrpSpPr>
            <a:grpSpLocks/>
          </p:cNvGrpSpPr>
          <p:nvPr/>
        </p:nvGrpSpPr>
        <p:grpSpPr bwMode="auto">
          <a:xfrm>
            <a:off x="2228850" y="2057400"/>
            <a:ext cx="4800600" cy="3176588"/>
            <a:chOff x="912" y="1008"/>
            <a:chExt cx="4032" cy="2668"/>
          </a:xfrm>
        </p:grpSpPr>
        <p:sp>
          <p:nvSpPr>
            <p:cNvPr id="509956" name="Line 4"/>
            <p:cNvSpPr>
              <a:spLocks noChangeShapeType="1"/>
            </p:cNvSpPr>
            <p:nvPr/>
          </p:nvSpPr>
          <p:spPr bwMode="auto">
            <a:xfrm>
              <a:off x="2880" y="1008"/>
              <a:ext cx="0" cy="28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09957" name="Text Box 5"/>
            <p:cNvSpPr txBox="1">
              <a:spLocks noChangeArrowheads="1"/>
            </p:cNvSpPr>
            <p:nvPr/>
          </p:nvSpPr>
          <p:spPr bwMode="auto">
            <a:xfrm>
              <a:off x="912" y="1274"/>
              <a:ext cx="4032" cy="892"/>
            </a:xfrm>
            <a:prstGeom prst="rect">
              <a:avLst/>
            </a:prstGeom>
            <a:solidFill>
              <a:srgbClr val="FFFFE5"/>
            </a:solidFill>
            <a:ln w="31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100">
                  <a:solidFill>
                    <a:srgbClr val="000099"/>
                  </a:solidFill>
                </a:rPr>
                <a:t>Teams of employees from various areas and trusted vendors simultaneously:</a:t>
              </a:r>
            </a:p>
          </p:txBody>
        </p:sp>
        <p:sp>
          <p:nvSpPr>
            <p:cNvPr id="509958" name="Rectangle 6"/>
            <p:cNvSpPr>
              <a:spLocks noChangeArrowheads="1"/>
            </p:cNvSpPr>
            <p:nvPr/>
          </p:nvSpPr>
          <p:spPr bwMode="auto">
            <a:xfrm>
              <a:off x="912" y="1872"/>
              <a:ext cx="1248" cy="912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en-US" altLang="en-US" sz="2100">
                  <a:solidFill>
                    <a:srgbClr val="000099"/>
                  </a:solidFill>
                </a:rPr>
                <a:t>Design product</a:t>
              </a:r>
            </a:p>
          </p:txBody>
        </p:sp>
        <p:sp>
          <p:nvSpPr>
            <p:cNvPr id="509959" name="Rectangle 7"/>
            <p:cNvSpPr>
              <a:spLocks noChangeArrowheads="1"/>
            </p:cNvSpPr>
            <p:nvPr/>
          </p:nvSpPr>
          <p:spPr bwMode="auto">
            <a:xfrm>
              <a:off x="1968" y="1872"/>
              <a:ext cx="1440" cy="912"/>
            </a:xfrm>
            <a:prstGeom prst="rect">
              <a:avLst/>
            </a:prstGeom>
            <a:solidFill>
              <a:srgbClr val="FFE6CD"/>
            </a:solidFill>
            <a:ln w="31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000099"/>
                  </a:solidFill>
                </a:rPr>
                <a:t>Determine manufacturing procedure</a:t>
              </a:r>
            </a:p>
          </p:txBody>
        </p:sp>
        <p:sp>
          <p:nvSpPr>
            <p:cNvPr id="509960" name="Rectangle 8"/>
            <p:cNvSpPr>
              <a:spLocks noChangeArrowheads="1"/>
            </p:cNvSpPr>
            <p:nvPr/>
          </p:nvSpPr>
          <p:spPr bwMode="auto">
            <a:xfrm>
              <a:off x="3408" y="1872"/>
              <a:ext cx="1536" cy="912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en-US" altLang="en-US" sz="2100">
                  <a:solidFill>
                    <a:srgbClr val="000099"/>
                  </a:solidFill>
                </a:rPr>
                <a:t>Determine necessary raw materials</a:t>
              </a:r>
            </a:p>
          </p:txBody>
        </p:sp>
        <p:sp>
          <p:nvSpPr>
            <p:cNvPr id="509961" name="Text Box 9"/>
            <p:cNvSpPr txBox="1">
              <a:spLocks noChangeArrowheads="1"/>
            </p:cNvSpPr>
            <p:nvPr/>
          </p:nvSpPr>
          <p:spPr bwMode="auto">
            <a:xfrm>
              <a:off x="912" y="2784"/>
              <a:ext cx="4032" cy="892"/>
            </a:xfrm>
            <a:prstGeom prst="rect">
              <a:avLst/>
            </a:prstGeom>
            <a:solidFill>
              <a:srgbClr val="FFFFE5"/>
            </a:solidFill>
            <a:ln w="31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100">
                  <a:solidFill>
                    <a:srgbClr val="000099"/>
                  </a:solidFill>
                </a:rPr>
                <a:t>Costs are considered throughout this process.  The process requires trade-offs to meet target cost.</a:t>
              </a:r>
            </a:p>
          </p:txBody>
        </p:sp>
      </p:grpSp>
      <p:grpSp>
        <p:nvGrpSpPr>
          <p:cNvPr id="509962" name="Group 10"/>
          <p:cNvGrpSpPr>
            <a:grpSpLocks/>
          </p:cNvGrpSpPr>
          <p:nvPr/>
        </p:nvGrpSpPr>
        <p:grpSpPr bwMode="auto">
          <a:xfrm>
            <a:off x="3600450" y="5200644"/>
            <a:ext cx="1943100" cy="644128"/>
            <a:chOff x="2064" y="3648"/>
            <a:chExt cx="1632" cy="541"/>
          </a:xfrm>
        </p:grpSpPr>
        <p:sp>
          <p:nvSpPr>
            <p:cNvPr id="509963" name="Line 11"/>
            <p:cNvSpPr>
              <a:spLocks noChangeShapeType="1"/>
            </p:cNvSpPr>
            <p:nvPr/>
          </p:nvSpPr>
          <p:spPr bwMode="auto">
            <a:xfrm>
              <a:off x="2880" y="3648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09964" name="Text Box 12"/>
            <p:cNvSpPr txBox="1">
              <a:spLocks noChangeArrowheads="1"/>
            </p:cNvSpPr>
            <p:nvPr/>
          </p:nvSpPr>
          <p:spPr bwMode="auto">
            <a:xfrm>
              <a:off x="2064" y="3840"/>
              <a:ext cx="163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100">
                  <a:solidFill>
                    <a:srgbClr val="000099"/>
                  </a:solidFill>
                </a:rPr>
                <a:t>next slide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0" y="1103791"/>
            <a:ext cx="5407621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1702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55875" y="5433700"/>
            <a:ext cx="435600" cy="435600"/>
          </a:xfrm>
          <a:prstGeom prst="rect">
            <a:avLst/>
          </a:prstGeo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0979" name="Text Box 3"/>
          <p:cNvSpPr txBox="1">
            <a:spLocks noChangeArrowheads="1"/>
          </p:cNvSpPr>
          <p:nvPr/>
        </p:nvSpPr>
        <p:spPr bwMode="auto">
          <a:xfrm>
            <a:off x="2686050" y="2686051"/>
            <a:ext cx="3714750" cy="1061829"/>
          </a:xfrm>
          <a:prstGeom prst="rect">
            <a:avLst/>
          </a:prstGeom>
          <a:solidFill>
            <a:srgbClr val="FFFFE5"/>
          </a:solidFill>
          <a:ln w="317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100">
                <a:solidFill>
                  <a:srgbClr val="000099"/>
                </a:solidFill>
              </a:rPr>
              <a:t>Once target cost is achieved, manufacturing begins and product is sold.</a:t>
            </a:r>
          </a:p>
        </p:txBody>
      </p:sp>
      <p:sp>
        <p:nvSpPr>
          <p:cNvPr id="510980" name="Line 4"/>
          <p:cNvSpPr>
            <a:spLocks noChangeShapeType="1"/>
          </p:cNvSpPr>
          <p:nvPr/>
        </p:nvSpPr>
        <p:spPr bwMode="auto">
          <a:xfrm>
            <a:off x="4572000" y="2057400"/>
            <a:ext cx="0" cy="62865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510981" name="Group 5"/>
          <p:cNvGrpSpPr>
            <a:grpSpLocks/>
          </p:cNvGrpSpPr>
          <p:nvPr/>
        </p:nvGrpSpPr>
        <p:grpSpPr bwMode="auto">
          <a:xfrm>
            <a:off x="3829050" y="3714749"/>
            <a:ext cx="1485900" cy="1215628"/>
            <a:chOff x="2256" y="2400"/>
            <a:chExt cx="1248" cy="1021"/>
          </a:xfrm>
        </p:grpSpPr>
        <p:sp>
          <p:nvSpPr>
            <p:cNvPr id="510982" name="Line 6"/>
            <p:cNvSpPr>
              <a:spLocks noChangeShapeType="1"/>
            </p:cNvSpPr>
            <p:nvPr/>
          </p:nvSpPr>
          <p:spPr bwMode="auto">
            <a:xfrm>
              <a:off x="2880" y="240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10983" name="Text Box 7"/>
            <p:cNvSpPr txBox="1">
              <a:spLocks noChangeArrowheads="1"/>
            </p:cNvSpPr>
            <p:nvPr/>
          </p:nvSpPr>
          <p:spPr bwMode="auto">
            <a:xfrm>
              <a:off x="2256" y="3072"/>
              <a:ext cx="1248" cy="349"/>
            </a:xfrm>
            <a:prstGeom prst="rect">
              <a:avLst/>
            </a:prstGeom>
            <a:solidFill>
              <a:srgbClr val="3366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Sell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0" y="1103791"/>
            <a:ext cx="5407621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0698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Financial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334000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Financial statements are the</a:t>
            </a:r>
            <a:r>
              <a:rPr lang="en-US" sz="2400" dirty="0">
                <a:latin typeface="Cambria" pitchFamily="18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end product </a:t>
            </a: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of the ‘Financial</a:t>
            </a:r>
          </a:p>
          <a:p>
            <a:pPr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Accounting’ process.</a:t>
            </a:r>
          </a:p>
          <a:p>
            <a:pPr>
              <a:buNone/>
            </a:pPr>
            <a:endParaRPr lang="en-US" sz="2400" dirty="0"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The objective of financial statements is,</a:t>
            </a:r>
            <a:endParaRPr lang="en-US" sz="2400" b="1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Provide information about the </a:t>
            </a:r>
            <a:r>
              <a:rPr lang="en-US" sz="2400" b="1" i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financial position, performance</a:t>
            </a:r>
          </a:p>
          <a:p>
            <a:pPr>
              <a:buNone/>
            </a:pPr>
            <a:r>
              <a:rPr lang="en-US" sz="2400" b="1" i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and changes in financial position of an entity </a:t>
            </a: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that is useful to</a:t>
            </a:r>
          </a:p>
          <a:p>
            <a:pPr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a wide range of users in making economic decisions.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63" y="381000"/>
            <a:ext cx="5220300" cy="6831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Activity-2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279175" cy="47244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600" dirty="0"/>
              <a:t>A company is planning a new product. Market research information suggests that the product should sell 10,000 units at $21.00/unit. The company seeks to make a mark-up of 40% product cost. It is estimated that the lifetime costs of the product will be as follows:</a:t>
            </a:r>
          </a:p>
          <a:p>
            <a:pPr fontAlgn="base"/>
            <a:r>
              <a:rPr lang="en-US" sz="1600" dirty="0"/>
              <a:t>Design and development costs $50,000</a:t>
            </a:r>
          </a:p>
          <a:p>
            <a:pPr fontAlgn="base"/>
            <a:r>
              <a:rPr lang="en-US" sz="1600" dirty="0"/>
              <a:t>Manufacturing costs $10/unit</a:t>
            </a:r>
          </a:p>
          <a:p>
            <a:pPr fontAlgn="base"/>
            <a:r>
              <a:rPr lang="en-US" sz="1600" dirty="0"/>
              <a:t>End of life costs $20,000</a:t>
            </a:r>
          </a:p>
          <a:p>
            <a:pPr fontAlgn="base"/>
            <a:r>
              <a:rPr lang="en-US" sz="1600" dirty="0"/>
              <a:t>The company estimates that if it were to spend an additional £15,000 on design, manufacturing costs/unit could be reduced.</a:t>
            </a:r>
          </a:p>
          <a:p>
            <a:pPr marL="0" indent="0" fontAlgn="base">
              <a:buNone/>
            </a:pPr>
            <a:r>
              <a:rPr lang="en-US" sz="1600" b="1" dirty="0"/>
              <a:t>Required</a:t>
            </a:r>
            <a:br>
              <a:rPr lang="en-US" sz="1600" b="1" dirty="0"/>
            </a:br>
            <a:r>
              <a:rPr lang="en-US" sz="1600" dirty="0"/>
              <a:t>(a) What is the target cost of the product?</a:t>
            </a:r>
            <a:br>
              <a:rPr lang="en-US" sz="1600" dirty="0"/>
            </a:br>
            <a:r>
              <a:rPr lang="en-US" sz="1600" dirty="0"/>
              <a:t>(b) What is the original lifecycle cost per unit and is the product worth making on that basis?</a:t>
            </a:r>
            <a:br>
              <a:rPr lang="en-US" sz="1600" dirty="0"/>
            </a:br>
            <a:r>
              <a:rPr lang="en-US" sz="1600" dirty="0"/>
              <a:t>(c) If the additional amount were spent on design, what is the maximum manufacturing cost per unit that could be tolerated if the company is to earn its required mark-up?</a:t>
            </a:r>
          </a:p>
        </p:txBody>
      </p:sp>
    </p:spTree>
    <p:extLst>
      <p:ext uri="{BB962C8B-B14F-4D97-AF65-F5344CB8AC3E}">
        <p14:creationId xmlns:p14="http://schemas.microsoft.com/office/powerpoint/2010/main" val="1988330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195" y="1845719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92585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388569" y="381000"/>
            <a:ext cx="5220300" cy="6831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sz="4000" dirty="0">
                <a:latin typeface="Cambria" panose="02040503050406030204" pitchFamily="18" charset="0"/>
              </a:rPr>
              <a:t>References </a:t>
            </a:r>
            <a:endParaRPr sz="4000" dirty="0">
              <a:latin typeface="Cambria" panose="02040503050406030204" pitchFamily="18" charset="0"/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80764" y="1141901"/>
            <a:ext cx="5692552" cy="15396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126997" indent="0">
              <a:buNone/>
            </a:pPr>
            <a:r>
              <a:rPr lang="en-US" sz="2000" dirty="0" err="1"/>
              <a:t>Horngren</a:t>
            </a:r>
            <a:r>
              <a:rPr lang="en-US" sz="2000" dirty="0"/>
              <a:t>, C., </a:t>
            </a:r>
            <a:r>
              <a:rPr lang="en-US" sz="2000" dirty="0" err="1"/>
              <a:t>Datar</a:t>
            </a:r>
            <a:r>
              <a:rPr lang="en-US" sz="2000" dirty="0"/>
              <a:t>, S. and </a:t>
            </a:r>
            <a:r>
              <a:rPr lang="en-US" sz="2000" dirty="0" err="1"/>
              <a:t>Rajan</a:t>
            </a:r>
            <a:r>
              <a:rPr lang="en-US" sz="2000" dirty="0"/>
              <a:t>, M. (2012). </a:t>
            </a:r>
            <a:r>
              <a:rPr lang="en-US" sz="2000" i="1" dirty="0"/>
              <a:t>Cost accounting: a managerial emphasis</a:t>
            </a:r>
            <a:r>
              <a:rPr lang="en-US" sz="2000" dirty="0"/>
              <a:t>. 14th ed. New Jersey: Prentice Hall.</a:t>
            </a:r>
            <a:endParaRPr sz="2000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543370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3" y="4510714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7621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FDE-9E5B-4F95-96FF-AB32D4EC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5731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Financial Statement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76800"/>
          </a:xfrm>
          <a:noFill/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Financial analysis is the process of </a:t>
            </a:r>
            <a:r>
              <a:rPr lang="en-US" sz="2400" b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identifying the financial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strengths and weaknesses of a firm by properly establishing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relationship between the items in financial statements. 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‘Financial Statement Analysis’ is a part of large information</a:t>
            </a:r>
          </a:p>
          <a:p>
            <a:pPr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processing system on which informed decisions can be based.</a:t>
            </a:r>
          </a:p>
          <a:p>
            <a:pPr>
              <a:buNone/>
            </a:pPr>
            <a:endParaRPr lang="en-US" sz="2400" dirty="0"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The type of analysis varies according to the specific interests</a:t>
            </a:r>
          </a:p>
          <a:p>
            <a:pPr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of the party involved.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Ratio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‘</a:t>
            </a:r>
            <a:r>
              <a:rPr lang="en-US" sz="24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Ratio analysis</a:t>
            </a: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’ is a study  of various relationships between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different items reported in a set of financial statements. </a:t>
            </a:r>
          </a:p>
          <a:p>
            <a:pPr>
              <a:lnSpc>
                <a:spcPct val="150000"/>
              </a:lnSpc>
              <a:buNone/>
            </a:pPr>
            <a:endParaRPr lang="en-US" sz="2400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i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Objective: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Ratios enable an analyst to make a </a:t>
            </a:r>
            <a:r>
              <a:rPr lang="en-US" sz="2400" b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comparison</a:t>
            </a:r>
            <a:r>
              <a:rPr lang="en-US" sz="24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of a firm’s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i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 financial condition over a time or in relation to other</a:t>
            </a:r>
          </a:p>
          <a:p>
            <a:pPr>
              <a:lnSpc>
                <a:spcPct val="150000"/>
              </a:lnSpc>
              <a:buNone/>
            </a:pPr>
            <a:r>
              <a:rPr lang="en-US" b="1" i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f</a:t>
            </a:r>
            <a:r>
              <a:rPr lang="en-US" sz="2400" b="1" i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irms.</a:t>
            </a:r>
            <a:endParaRPr lang="en-US" sz="2400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42288"/>
          </a:xfrm>
        </p:spPr>
        <p:txBody>
          <a:bodyPr>
            <a:noAutofit/>
          </a:bodyPr>
          <a:lstStyle/>
          <a:p>
            <a:r>
              <a:rPr lang="en-US" sz="4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Classification of Financial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n-US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Profitability Ratios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n-US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 Liquidity Ratios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n-US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 Activity Ratios (Efficiency Ratios)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n-US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 Debt Ratios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0772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PROFITABILITY RATIOS </a:t>
            </a:r>
            <a:br>
              <a:rPr lang="en-US" sz="40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</a:br>
            <a:endParaRPr lang="en-US" sz="4000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334000"/>
          </a:xfrm>
          <a:noFill/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lnSpc>
                <a:spcPct val="170000"/>
              </a:lnSpc>
              <a:buNone/>
            </a:pPr>
            <a:r>
              <a:rPr lang="en-US" sz="96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Profitability ratios measure the results of business operations</a:t>
            </a:r>
            <a:endParaRPr lang="en-US" sz="14400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96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or </a:t>
            </a:r>
            <a:r>
              <a:rPr lang="en-US" sz="9600" b="1" i="1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overall performance and effectiveness </a:t>
            </a:r>
            <a:r>
              <a:rPr lang="en-US" sz="96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of the firm.</a:t>
            </a:r>
          </a:p>
          <a:p>
            <a:pPr>
              <a:buNone/>
            </a:pPr>
            <a:endParaRPr lang="en-US" sz="4500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80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It evaluates a firm’s effectiveness in using its resources to generate profits. </a:t>
            </a:r>
          </a:p>
          <a:p>
            <a:pPr>
              <a:lnSpc>
                <a:spcPct val="170000"/>
              </a:lnSpc>
              <a:buNone/>
            </a:pPr>
            <a:endParaRPr lang="en-US" sz="8000" dirty="0">
              <a:solidFill>
                <a:srgbClr val="040E08"/>
              </a:solidFill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endParaRPr lang="en-US" sz="4500" dirty="0">
              <a:latin typeface="Cambria" pitchFamily="18" charset="0"/>
              <a:cs typeface="Arial" pitchFamily="34" charset="0"/>
            </a:endParaRPr>
          </a:p>
          <a:p>
            <a:pPr>
              <a:buClr>
                <a:srgbClr val="004A82"/>
              </a:buClr>
              <a:buFont typeface="Wingdings" pitchFamily="2" charset="2"/>
              <a:buChar char="ü"/>
            </a:pPr>
            <a:r>
              <a:rPr lang="en-US" sz="9600" b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Gross profit Rate</a:t>
            </a:r>
          </a:p>
          <a:p>
            <a:pPr marL="0" indent="0">
              <a:buClr>
                <a:srgbClr val="004A82"/>
              </a:buClr>
              <a:buNone/>
            </a:pPr>
            <a:endParaRPr lang="en-US" sz="9600" b="1" dirty="0">
              <a:solidFill>
                <a:srgbClr val="C00000"/>
              </a:solidFill>
              <a:latin typeface="Cambria" pitchFamily="18" charset="0"/>
              <a:cs typeface="Arial" pitchFamily="34" charset="0"/>
            </a:endParaRPr>
          </a:p>
          <a:p>
            <a:pPr>
              <a:buClr>
                <a:srgbClr val="004A82"/>
              </a:buClr>
              <a:buFont typeface="Wingdings" pitchFamily="2" charset="2"/>
              <a:buChar char="ü"/>
            </a:pPr>
            <a:r>
              <a:rPr lang="en-US" sz="9600" b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Net profit Rate </a:t>
            </a:r>
          </a:p>
          <a:p>
            <a:pPr>
              <a:buClr>
                <a:srgbClr val="004A82"/>
              </a:buClr>
              <a:buFont typeface="Wingdings" pitchFamily="2" charset="2"/>
              <a:buChar char="ü"/>
            </a:pPr>
            <a:endParaRPr lang="en-US" sz="9600" b="1" dirty="0">
              <a:solidFill>
                <a:srgbClr val="0070C0"/>
              </a:solidFill>
              <a:latin typeface="Cambria" pitchFamily="18" charset="0"/>
              <a:cs typeface="Arial" pitchFamily="34" charset="0"/>
            </a:endParaRPr>
          </a:p>
          <a:p>
            <a:pPr>
              <a:buClr>
                <a:srgbClr val="004A82"/>
              </a:buClr>
              <a:buNone/>
            </a:pPr>
            <a:br>
              <a:rPr lang="en-US" sz="45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cs typeface="Arial" pitchFamily="34" charset="0"/>
              </a:rPr>
            </a:br>
            <a:endParaRPr lang="en-US" sz="4500" dirty="0"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endParaRPr lang="en-US" sz="8000" dirty="0">
              <a:latin typeface="Cambria" pitchFamily="18" charset="0"/>
            </a:endParaRPr>
          </a:p>
          <a:p>
            <a:pPr lvl="0">
              <a:buNone/>
            </a:pPr>
            <a:r>
              <a:rPr lang="en-US" sz="8000" b="1" dirty="0">
                <a:latin typeface="Cambria" pitchFamily="18" charset="0"/>
              </a:rPr>
              <a:t> 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noFill/>
        </p:spPr>
        <p:txBody>
          <a:bodyPr/>
          <a:lstStyle/>
          <a:p>
            <a:pPr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Gross profit Rate</a:t>
            </a:r>
          </a:p>
          <a:p>
            <a:pPr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>
                <a:solidFill>
                  <a:srgbClr val="040E08"/>
                </a:solidFill>
                <a:latin typeface="Cambria" pitchFamily="18" charset="0"/>
                <a:cs typeface="Arial" pitchFamily="34" charset="0"/>
              </a:rPr>
              <a:t>Gross profit margin measures the percentage of each sales  rupee remaining after the firm has paid for its goods.</a:t>
            </a: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   </a:t>
            </a:r>
            <a:r>
              <a:rPr lang="en-US" sz="2400" b="1" i="1" dirty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The higher gross profit margin is better for the company. </a:t>
            </a:r>
            <a:endParaRPr lang="en-US" sz="2400" dirty="0">
              <a:solidFill>
                <a:srgbClr val="C00000"/>
              </a:solidFill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endParaRPr lang="en-US" sz="2400" dirty="0"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endParaRPr lang="en-US" sz="2400" dirty="0">
              <a:latin typeface="Cambria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cs typeface="Arial" pitchFamily="34" charset="0"/>
              </a:rPr>
              <a:t>  </a:t>
            </a:r>
            <a:r>
              <a:rPr lang="en-US" sz="24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Gross Profit Rate   =      </a:t>
            </a:r>
            <a:r>
              <a:rPr lang="en-US" sz="2400" b="1" u="sng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Gross Profit  </a:t>
            </a:r>
            <a:r>
              <a:rPr lang="en-US" sz="24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 x 100</a:t>
            </a:r>
          </a:p>
          <a:p>
            <a:pPr>
              <a:buNone/>
            </a:pPr>
            <a:r>
              <a:rPr lang="en-US" sz="24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                                      </a:t>
            </a:r>
            <a:r>
              <a:rPr lang="en-US" sz="2400" b="1" baseline="0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           </a:t>
            </a:r>
            <a:r>
              <a:rPr lang="en-US" sz="2400" b="1" dirty="0">
                <a:solidFill>
                  <a:srgbClr val="004A82"/>
                </a:solidFill>
                <a:latin typeface="Cambria" pitchFamily="18" charset="0"/>
                <a:cs typeface="Arial" pitchFamily="34" charset="0"/>
              </a:rPr>
              <a:t>Net revenue</a:t>
            </a:r>
          </a:p>
          <a:p>
            <a:pPr>
              <a:buNone/>
            </a:pPr>
            <a:endParaRPr lang="en-US" sz="2400" dirty="0"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mbria" pitchFamily="18" charset="0"/>
              </a:rPr>
              <a:t>Net Profit Rate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% of each sales rupee remaining after all costs and expenses deducted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	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ambria" pitchFamily="18" charset="0"/>
              </a:rPr>
              <a:t>Net Profit Rate 	= </a:t>
            </a:r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Cambria" pitchFamily="18" charset="0"/>
              </a:rPr>
              <a:t>Net Profit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ambria" pitchFamily="18" charset="0"/>
              </a:rPr>
              <a:t>  x 100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ambria" pitchFamily="18" charset="0"/>
              </a:rPr>
              <a:t>				               Net Revenue</a:t>
            </a:r>
            <a:r>
              <a:rPr lang="en-US" sz="2800" dirty="0">
                <a:solidFill>
                  <a:srgbClr val="040E08"/>
                </a:solidFill>
                <a:latin typeface="Cambria" pitchFamily="18" charset="0"/>
              </a:rPr>
              <a:t>	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dirty="0">
              <a:solidFill>
                <a:srgbClr val="040E08"/>
              </a:solidFill>
              <a:latin typeface="Cambria" pitchFamily="18" charset="0"/>
            </a:endParaRPr>
          </a:p>
          <a:p>
            <a:pPr eaLnBrk="1" hangingPunct="1">
              <a:buFontTx/>
              <a:buNone/>
            </a:pPr>
            <a:endParaRPr lang="en-US" sz="2800" dirty="0">
              <a:solidFill>
                <a:srgbClr val="040E08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00629E"/>
      </a:lt2>
      <a:accent1>
        <a:srgbClr val="0077C0"/>
      </a:accent1>
      <a:accent2>
        <a:srgbClr val="0082D2"/>
      </a:accent2>
      <a:accent3>
        <a:srgbClr val="FFFFFF"/>
      </a:accent3>
      <a:accent4>
        <a:srgbClr val="404040"/>
      </a:accent4>
      <a:accent5>
        <a:srgbClr val="AABDDC"/>
      </a:accent5>
      <a:accent6>
        <a:srgbClr val="0075BE"/>
      </a:accent6>
      <a:hlink>
        <a:srgbClr val="008CE2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CD5B12"/>
        </a:lt2>
        <a:accent1>
          <a:srgbClr val="E6721D"/>
        </a:accent1>
        <a:accent2>
          <a:srgbClr val="F09125"/>
        </a:accent2>
        <a:accent3>
          <a:srgbClr val="FFFFFF"/>
        </a:accent3>
        <a:accent4>
          <a:srgbClr val="404040"/>
        </a:accent4>
        <a:accent5>
          <a:srgbClr val="F0BCAB"/>
        </a:accent5>
        <a:accent6>
          <a:srgbClr val="D98320"/>
        </a:accent6>
        <a:hlink>
          <a:srgbClr val="F0973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B5206"/>
        </a:lt2>
        <a:accent1>
          <a:srgbClr val="622C0A"/>
        </a:accent1>
        <a:accent2>
          <a:srgbClr val="E58218"/>
        </a:accent2>
        <a:accent3>
          <a:srgbClr val="FFFFFF"/>
        </a:accent3>
        <a:accent4>
          <a:srgbClr val="404040"/>
        </a:accent4>
        <a:accent5>
          <a:srgbClr val="B7ACAA"/>
        </a:accent5>
        <a:accent6>
          <a:srgbClr val="CF7515"/>
        </a:accent6>
        <a:hlink>
          <a:srgbClr val="8B35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6C362C"/>
        </a:lt2>
        <a:accent1>
          <a:srgbClr val="CA7920"/>
        </a:accent1>
        <a:accent2>
          <a:srgbClr val="E4980F"/>
        </a:accent2>
        <a:accent3>
          <a:srgbClr val="FFFFFF"/>
        </a:accent3>
        <a:accent4>
          <a:srgbClr val="404040"/>
        </a:accent4>
        <a:accent5>
          <a:srgbClr val="E1BEAB"/>
        </a:accent5>
        <a:accent6>
          <a:srgbClr val="CF890C"/>
        </a:accent6>
        <a:hlink>
          <a:srgbClr val="F1AD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C28E32"/>
        </a:lt2>
        <a:accent1>
          <a:srgbClr val="D89306"/>
        </a:accent1>
        <a:accent2>
          <a:srgbClr val="E19E06"/>
        </a:accent2>
        <a:accent3>
          <a:srgbClr val="FFFFFF"/>
        </a:accent3>
        <a:accent4>
          <a:srgbClr val="404040"/>
        </a:accent4>
        <a:accent5>
          <a:srgbClr val="E9C8AA"/>
        </a:accent5>
        <a:accent6>
          <a:srgbClr val="CC8F05"/>
        </a:accent6>
        <a:hlink>
          <a:srgbClr val="EFB20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629E"/>
        </a:lt2>
        <a:accent1>
          <a:srgbClr val="0077C0"/>
        </a:accent1>
        <a:accent2>
          <a:srgbClr val="E4980F"/>
        </a:accent2>
        <a:accent3>
          <a:srgbClr val="FFFFFF"/>
        </a:accent3>
        <a:accent4>
          <a:srgbClr val="404040"/>
        </a:accent4>
        <a:accent5>
          <a:srgbClr val="AABDDC"/>
        </a:accent5>
        <a:accent6>
          <a:srgbClr val="CF890C"/>
        </a:accent6>
        <a:hlink>
          <a:srgbClr val="F1AD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0629E"/>
        </a:lt2>
        <a:accent1>
          <a:srgbClr val="0077C0"/>
        </a:accent1>
        <a:accent2>
          <a:srgbClr val="0082D2"/>
        </a:accent2>
        <a:accent3>
          <a:srgbClr val="FFFFFF"/>
        </a:accent3>
        <a:accent4>
          <a:srgbClr val="404040"/>
        </a:accent4>
        <a:accent5>
          <a:srgbClr val="AABDDC"/>
        </a:accent5>
        <a:accent6>
          <a:srgbClr val="0075BE"/>
        </a:accent6>
        <a:hlink>
          <a:srgbClr val="008CE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756</TotalTime>
  <Words>1008</Words>
  <Application>Microsoft Office PowerPoint</Application>
  <PresentationFormat>On-screen Show (4:3)</PresentationFormat>
  <Paragraphs>212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Arial Black</vt:lpstr>
      <vt:lpstr>Calibri</vt:lpstr>
      <vt:lpstr>Cambria</vt:lpstr>
      <vt:lpstr>Microsoft Sans Serif</vt:lpstr>
      <vt:lpstr>Poppins</vt:lpstr>
      <vt:lpstr>Times New Roman</vt:lpstr>
      <vt:lpstr>Wingdings</vt:lpstr>
      <vt:lpstr>Wingdings 2</vt:lpstr>
      <vt:lpstr>Wingdings 3</vt:lpstr>
      <vt:lpstr>powerpoint-template</vt:lpstr>
      <vt:lpstr>Financial Statement Analysis and  Management Accounting </vt:lpstr>
      <vt:lpstr>Learning outcomes</vt:lpstr>
      <vt:lpstr>Financial Statements</vt:lpstr>
      <vt:lpstr>Financial Statement analysis</vt:lpstr>
      <vt:lpstr>Ratio Analysis</vt:lpstr>
      <vt:lpstr> Classification of Financial Ratios</vt:lpstr>
      <vt:lpstr>PROFITABILITY RATIOS  </vt:lpstr>
      <vt:lpstr>PowerPoint Presentation</vt:lpstr>
      <vt:lpstr>Net Profit Rate</vt:lpstr>
      <vt:lpstr>LIQUIDITY  RATIOS </vt:lpstr>
      <vt:lpstr>  Current Ratio</vt:lpstr>
      <vt:lpstr>Quick (Acid – Test) Ratio </vt:lpstr>
      <vt:lpstr>  ACTIVITY RATIOS   </vt:lpstr>
      <vt:lpstr>   Receivable days    </vt:lpstr>
      <vt:lpstr>DEBT RATIOS </vt:lpstr>
      <vt:lpstr>Gearing Ratio </vt:lpstr>
      <vt:lpstr>Activity-1</vt:lpstr>
      <vt:lpstr>PowerPoint Presentation</vt:lpstr>
      <vt:lpstr>PowerPoint Presentation</vt:lpstr>
      <vt:lpstr>Management Accounting </vt:lpstr>
      <vt:lpstr>Accounting Discipline Overview</vt:lpstr>
      <vt:lpstr>What is meant by ‘cost’?</vt:lpstr>
      <vt:lpstr>Target costing</vt:lpstr>
      <vt:lpstr>PowerPoint Presentation</vt:lpstr>
      <vt:lpstr>"people's car", the Tata Nano</vt:lpstr>
      <vt:lpstr>PowerPoint Presentation</vt:lpstr>
      <vt:lpstr>Steps in target costing</vt:lpstr>
      <vt:lpstr>PowerPoint Presentation</vt:lpstr>
      <vt:lpstr>PowerPoint Presentation</vt:lpstr>
      <vt:lpstr>Activity-2</vt:lpstr>
      <vt:lpstr>References </vt:lpstr>
      <vt:lpstr>END</vt:lpstr>
    </vt:vector>
  </TitlesOfParts>
  <Company>SLIIT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Accounting</dc:title>
  <dc:creator>chalani.k</dc:creator>
  <cp:lastModifiedBy>Chalani Kuruppu</cp:lastModifiedBy>
  <cp:revision>75</cp:revision>
  <cp:lastPrinted>2018-03-21T03:50:31Z</cp:lastPrinted>
  <dcterms:created xsi:type="dcterms:W3CDTF">2011-12-02T04:06:15Z</dcterms:created>
  <dcterms:modified xsi:type="dcterms:W3CDTF">2019-09-07T07:17:28Z</dcterms:modified>
</cp:coreProperties>
</file>