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handoutMasterIdLst>
    <p:handoutMasterId r:id="rId39"/>
  </p:handoutMasterIdLst>
  <p:sldIdLst>
    <p:sldId id="257" r:id="rId2"/>
    <p:sldId id="258" r:id="rId3"/>
    <p:sldId id="296" r:id="rId4"/>
    <p:sldId id="308" r:id="rId5"/>
    <p:sldId id="309" r:id="rId6"/>
    <p:sldId id="310" r:id="rId7"/>
    <p:sldId id="311" r:id="rId8"/>
    <p:sldId id="312" r:id="rId9"/>
    <p:sldId id="313" r:id="rId10"/>
    <p:sldId id="314" r:id="rId11"/>
    <p:sldId id="298" r:id="rId12"/>
    <p:sldId id="283" r:id="rId13"/>
    <p:sldId id="282" r:id="rId14"/>
    <p:sldId id="281" r:id="rId15"/>
    <p:sldId id="289" r:id="rId16"/>
    <p:sldId id="284" r:id="rId17"/>
    <p:sldId id="285" r:id="rId18"/>
    <p:sldId id="286" r:id="rId19"/>
    <p:sldId id="287" r:id="rId20"/>
    <p:sldId id="290" r:id="rId21"/>
    <p:sldId id="291" r:id="rId22"/>
    <p:sldId id="292" r:id="rId23"/>
    <p:sldId id="293" r:id="rId24"/>
    <p:sldId id="294" r:id="rId25"/>
    <p:sldId id="295" r:id="rId26"/>
    <p:sldId id="297" r:id="rId27"/>
    <p:sldId id="299" r:id="rId28"/>
    <p:sldId id="300" r:id="rId29"/>
    <p:sldId id="301" r:id="rId30"/>
    <p:sldId id="302" r:id="rId31"/>
    <p:sldId id="303" r:id="rId32"/>
    <p:sldId id="304" r:id="rId33"/>
    <p:sldId id="305" r:id="rId34"/>
    <p:sldId id="306" r:id="rId35"/>
    <p:sldId id="307" r:id="rId36"/>
    <p:sldId id="280" r:id="rId37"/>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9441" cy="4953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798" y="1"/>
            <a:ext cx="2919441" cy="495337"/>
          </a:xfrm>
          <a:prstGeom prst="rect">
            <a:avLst/>
          </a:prstGeom>
        </p:spPr>
        <p:txBody>
          <a:bodyPr vert="horz" lIns="91440" tIns="45720" rIns="91440" bIns="45720" rtlCol="0"/>
          <a:lstStyle>
            <a:lvl1pPr algn="r">
              <a:defRPr sz="1200"/>
            </a:lvl1pPr>
          </a:lstStyle>
          <a:p>
            <a:fld id="{F6DC3278-7D0E-4CF7-A389-2D3387F433A4}" type="datetimeFigureOut">
              <a:rPr lang="en-US" smtClean="0"/>
              <a:t>9/5/2019</a:t>
            </a:fld>
            <a:endParaRPr lang="en-US"/>
          </a:p>
        </p:txBody>
      </p:sp>
      <p:sp>
        <p:nvSpPr>
          <p:cNvPr id="4" name="Footer Placeholder 3"/>
          <p:cNvSpPr>
            <a:spLocks noGrp="1"/>
          </p:cNvSpPr>
          <p:nvPr>
            <p:ph type="ftr" sz="quarter" idx="2"/>
          </p:nvPr>
        </p:nvSpPr>
        <p:spPr>
          <a:xfrm>
            <a:off x="0" y="9370976"/>
            <a:ext cx="2919441" cy="4953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798" y="9370976"/>
            <a:ext cx="2919441" cy="495337"/>
          </a:xfrm>
          <a:prstGeom prst="rect">
            <a:avLst/>
          </a:prstGeom>
        </p:spPr>
        <p:txBody>
          <a:bodyPr vert="horz" lIns="91440" tIns="45720" rIns="91440" bIns="45720" rtlCol="0" anchor="b"/>
          <a:lstStyle>
            <a:lvl1pPr algn="r">
              <a:defRPr sz="1200"/>
            </a:lvl1pPr>
          </a:lstStyle>
          <a:p>
            <a:fld id="{9F95709F-073E-4035-8D7E-252437FFC93A}" type="slidenum">
              <a:rPr lang="en-US" smtClean="0"/>
              <a:t>‹#›</a:t>
            </a:fld>
            <a:endParaRPr lang="en-US"/>
          </a:p>
        </p:txBody>
      </p:sp>
    </p:spTree>
    <p:extLst>
      <p:ext uri="{BB962C8B-B14F-4D97-AF65-F5344CB8AC3E}">
        <p14:creationId xmlns:p14="http://schemas.microsoft.com/office/powerpoint/2010/main" val="57912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15374" y="0"/>
            <a:ext cx="2918831" cy="493316"/>
          </a:xfrm>
          <a:prstGeom prst="rect">
            <a:avLst/>
          </a:prstGeom>
        </p:spPr>
        <p:txBody>
          <a:bodyPr vert="horz" lIns="93177" tIns="46589" rIns="93177" bIns="46589" rtlCol="0"/>
          <a:lstStyle>
            <a:lvl1pPr algn="r">
              <a:defRPr sz="1200"/>
            </a:lvl1pPr>
          </a:lstStyle>
          <a:p>
            <a:fld id="{0F25AAB6-3FB0-4A50-851A-A0F996AB29DC}" type="datetimeFigureOut">
              <a:rPr lang="en-US" smtClean="0"/>
              <a:pPr/>
              <a:t>9/5/2019</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285"/>
            <a:ext cx="2918831" cy="49331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5"/>
            <a:ext cx="2918831" cy="493316"/>
          </a:xfrm>
          <a:prstGeom prst="rect">
            <a:avLst/>
          </a:prstGeom>
        </p:spPr>
        <p:txBody>
          <a:bodyPr vert="horz" lIns="93177" tIns="46589" rIns="93177" bIns="46589" rtlCol="0" anchor="b"/>
          <a:lstStyle>
            <a:lvl1pPr algn="r">
              <a:defRPr sz="1200"/>
            </a:lvl1pPr>
          </a:lstStyle>
          <a:p>
            <a:fld id="{AEBB1A1A-41EC-44DB-A207-43A41041E465}" type="slidenum">
              <a:rPr lang="en-US" smtClean="0"/>
              <a:pPr/>
              <a:t>‹#›</a:t>
            </a:fld>
            <a:endParaRPr lang="en-US"/>
          </a:p>
        </p:txBody>
      </p:sp>
    </p:spTree>
    <p:extLst>
      <p:ext uri="{BB962C8B-B14F-4D97-AF65-F5344CB8AC3E}">
        <p14:creationId xmlns:p14="http://schemas.microsoft.com/office/powerpoint/2010/main" val="147954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403421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245933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747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630356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632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357733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2808506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419593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0236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134159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9C323-ED4F-43F5-89F2-621F4052459C}"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86616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89C323-ED4F-43F5-89F2-621F4052459C}"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341660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89C323-ED4F-43F5-89F2-621F4052459C}" type="datetimeFigureOut">
              <a:rPr lang="en-US" smtClean="0"/>
              <a:pPr/>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353718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89C323-ED4F-43F5-89F2-621F4052459C}" type="datetimeFigureOut">
              <a:rPr lang="en-US" smtClean="0"/>
              <a:pPr/>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369188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9C323-ED4F-43F5-89F2-621F4052459C}" type="datetimeFigureOut">
              <a:rPr lang="en-US" smtClean="0"/>
              <a:pPr/>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69878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9C323-ED4F-43F5-89F2-621F4052459C}"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417272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9C323-ED4F-43F5-89F2-621F4052459C}"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B667F-D5FE-4E23-A498-4508875784BE}" type="slidenum">
              <a:rPr lang="en-US" smtClean="0"/>
              <a:pPr/>
              <a:t>‹#›</a:t>
            </a:fld>
            <a:endParaRPr lang="en-US"/>
          </a:p>
        </p:txBody>
      </p:sp>
    </p:spTree>
    <p:extLst>
      <p:ext uri="{BB962C8B-B14F-4D97-AF65-F5344CB8AC3E}">
        <p14:creationId xmlns:p14="http://schemas.microsoft.com/office/powerpoint/2010/main" val="396505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89C323-ED4F-43F5-89F2-621F4052459C}" type="datetimeFigureOut">
              <a:rPr lang="en-US" smtClean="0"/>
              <a:pPr/>
              <a:t>9/5/2019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D2B667F-D5FE-4E23-A498-4508875784BE}" type="slidenum">
              <a:rPr lang="en-US" smtClean="0"/>
              <a:pPr/>
              <a:t>‹#›</a:t>
            </a:fld>
            <a:endParaRPr lang="en-US"/>
          </a:p>
        </p:txBody>
      </p:sp>
    </p:spTree>
    <p:extLst>
      <p:ext uri="{BB962C8B-B14F-4D97-AF65-F5344CB8AC3E}">
        <p14:creationId xmlns:p14="http://schemas.microsoft.com/office/powerpoint/2010/main" val="25241195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0"/>
          <p:cNvSpPr>
            <a:spLocks noChangeArrowheads="1"/>
          </p:cNvSpPr>
          <p:nvPr/>
        </p:nvSpPr>
        <p:spPr bwMode="black">
          <a:xfrm>
            <a:off x="5500688" y="4929188"/>
            <a:ext cx="2809875" cy="503237"/>
          </a:xfrm>
          <a:prstGeom prst="rect">
            <a:avLst/>
          </a:prstGeom>
          <a:noFill/>
          <a:ln w="9525">
            <a:noFill/>
            <a:miter lim="800000"/>
            <a:headEnd/>
            <a:tailEnd/>
          </a:ln>
        </p:spPr>
        <p:txBody>
          <a:bodyPr/>
          <a:lstStyle/>
          <a:p>
            <a:pPr algn="ctr"/>
            <a:endParaRPr lang="en-GB" sz="2000" b="1">
              <a:solidFill>
                <a:schemeClr val="bg1"/>
              </a:solidFill>
              <a:latin typeface="Cambria" pitchFamily="18" charset="0"/>
            </a:endParaRPr>
          </a:p>
        </p:txBody>
      </p:sp>
      <p:sp>
        <p:nvSpPr>
          <p:cNvPr id="3075" name="Rectangle 18"/>
          <p:cNvSpPr>
            <a:spLocks noChangeArrowheads="1"/>
          </p:cNvSpPr>
          <p:nvPr/>
        </p:nvSpPr>
        <p:spPr bwMode="auto">
          <a:xfrm>
            <a:off x="1331913" y="4920089"/>
            <a:ext cx="6978650" cy="366713"/>
          </a:xfrm>
          <a:prstGeom prst="rect">
            <a:avLst/>
          </a:prstGeom>
          <a:noFill/>
          <a:ln w="9525">
            <a:noFill/>
            <a:miter lim="800000"/>
            <a:headEnd/>
            <a:tailEnd/>
          </a:ln>
        </p:spPr>
        <p:txBody>
          <a:bodyPr>
            <a:spAutoFit/>
          </a:bodyPr>
          <a:lstStyle/>
          <a:p>
            <a:r>
              <a:rPr lang="zh-CN" altLang="en-US"/>
              <a:t>站长素材 </a:t>
            </a:r>
            <a:r>
              <a:rPr lang="en-US" altLang="zh-CN"/>
              <a:t>SC.CHINAZ.COM</a:t>
            </a:r>
          </a:p>
        </p:txBody>
      </p:sp>
      <p:sp>
        <p:nvSpPr>
          <p:cNvPr id="3076" name="矩形 3"/>
          <p:cNvSpPr>
            <a:spLocks noChangeArrowheads="1"/>
          </p:cNvSpPr>
          <p:nvPr/>
        </p:nvSpPr>
        <p:spPr bwMode="auto">
          <a:xfrm>
            <a:off x="2971800" y="3863038"/>
            <a:ext cx="2840136" cy="1384995"/>
          </a:xfrm>
          <a:prstGeom prst="rect">
            <a:avLst/>
          </a:prstGeom>
          <a:noFill/>
          <a:ln w="9525">
            <a:noFill/>
            <a:miter lim="800000"/>
            <a:headEnd/>
            <a:tailEnd/>
          </a:ln>
        </p:spPr>
        <p:txBody>
          <a:bodyPr wrap="none">
            <a:spAutoFit/>
          </a:bodyPr>
          <a:lstStyle/>
          <a:p>
            <a:r>
              <a:rPr lang="en-US" altLang="zh-CN" sz="4800" dirty="0" smtClean="0">
                <a:solidFill>
                  <a:schemeClr val="bg1"/>
                </a:solidFill>
                <a:latin typeface="Calibri" panose="020F0502020204030204" pitchFamily="34" charset="0"/>
              </a:rPr>
              <a:t>Economics</a:t>
            </a:r>
          </a:p>
          <a:p>
            <a:pPr algn="ctr"/>
            <a:r>
              <a:rPr lang="en-US" sz="3600" dirty="0">
                <a:solidFill>
                  <a:schemeClr val="bg1"/>
                </a:solidFill>
                <a:latin typeface="Calibri" panose="020F0502020204030204" pitchFamily="34" charset="0"/>
              </a:rPr>
              <a:t>Lesson 5</a:t>
            </a:r>
          </a:p>
        </p:txBody>
      </p:sp>
      <p:sp>
        <p:nvSpPr>
          <p:cNvPr id="6" name="Rectangle 2"/>
          <p:cNvSpPr>
            <a:spLocks noChangeArrowheads="1"/>
          </p:cNvSpPr>
          <p:nvPr/>
        </p:nvSpPr>
        <p:spPr bwMode="auto">
          <a:xfrm>
            <a:off x="1058790" y="5791200"/>
            <a:ext cx="3894210" cy="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buFont typeface="Wingdings 3" panose="05040102010807070707" pitchFamily="18" charset="2"/>
              <a:buNone/>
              <a:defRPr/>
            </a:pPr>
            <a:r>
              <a:rPr lang="en-US" sz="1600" b="1" dirty="0" smtClean="0">
                <a:solidFill>
                  <a:schemeClr val="bg1"/>
                </a:solidFill>
                <a:latin typeface="Calibri" panose="020F0502020204030204" pitchFamily="34" charset="0"/>
                <a:ea typeface="Tahoma" panose="020B0604030504040204" pitchFamily="34" charset="0"/>
                <a:cs typeface="Tahoma" panose="020B0604030504040204" pitchFamily="34" charset="0"/>
              </a:rPr>
              <a:t>Anupama Dissanayake</a:t>
            </a:r>
            <a:endParaRPr lang="en-US" sz="1600" dirty="0" smtClean="0">
              <a:solidFill>
                <a:schemeClr val="bg1"/>
              </a:solidFill>
              <a:latin typeface="Calibri" panose="020F0502020204030204" pitchFamily="34" charset="0"/>
              <a:ea typeface="Tahoma" panose="020B0604030504040204" pitchFamily="34" charset="0"/>
              <a:cs typeface="Tahoma" panose="020B0604030504040204" pitchFamily="34" charset="0"/>
            </a:endParaRPr>
          </a:p>
          <a:p>
            <a:pPr>
              <a:buFont typeface="Wingdings 3" panose="05040102010807070707" pitchFamily="18" charset="2"/>
              <a:buNone/>
              <a:defRPr/>
            </a:pPr>
            <a:r>
              <a:rPr lang="en-US" sz="1050" dirty="0" err="1" smtClean="0">
                <a:solidFill>
                  <a:schemeClr val="bg1"/>
                </a:solidFill>
                <a:latin typeface="Calibri" panose="020F0502020204030204" pitchFamily="34" charset="0"/>
                <a:ea typeface="Tahoma" panose="020B0604030504040204" pitchFamily="34" charset="0"/>
                <a:cs typeface="Tahoma" panose="020B0604030504040204" pitchFamily="34" charset="0"/>
              </a:rPr>
              <a:t>MEcon</a:t>
            </a:r>
            <a:r>
              <a:rPr lang="en-US" sz="1050" dirty="0" smtClean="0">
                <a:solidFill>
                  <a:schemeClr val="bg1"/>
                </a:solidFill>
                <a:latin typeface="Calibri" panose="020F0502020204030204" pitchFamily="34" charset="0"/>
                <a:ea typeface="Tahoma" panose="020B0604030504040204" pitchFamily="34" charset="0"/>
                <a:cs typeface="Tahoma" panose="020B0604030504040204" pitchFamily="34" charset="0"/>
              </a:rPr>
              <a:t> (Reading-Col.), MLRHRM </a:t>
            </a:r>
            <a:r>
              <a:rPr lang="en-US" sz="1050" dirty="0" smtClean="0">
                <a:solidFill>
                  <a:schemeClr val="bg1"/>
                </a:solidFill>
                <a:latin typeface="Calibri" panose="020F0502020204030204" pitchFamily="34" charset="0"/>
                <a:ea typeface="Tahoma" panose="020B0604030504040204" pitchFamily="34" charset="0"/>
                <a:cs typeface="Tahoma" panose="020B0604030504040204" pitchFamily="34" charset="0"/>
              </a:rPr>
              <a:t>(Col</a:t>
            </a:r>
            <a:r>
              <a:rPr lang="en-US" sz="1050" dirty="0" smtClean="0">
                <a:solidFill>
                  <a:schemeClr val="bg1"/>
                </a:solidFill>
                <a:latin typeface="Calibri" panose="020F0502020204030204" pitchFamily="34" charset="0"/>
                <a:ea typeface="Tahoma" panose="020B0604030504040204" pitchFamily="34" charset="0"/>
                <a:cs typeface="Tahoma" panose="020B0604030504040204" pitchFamily="34" charset="0"/>
              </a:rPr>
              <a:t>.), BBA </a:t>
            </a:r>
            <a:r>
              <a:rPr lang="en-US" sz="1050" dirty="0" smtClean="0">
                <a:solidFill>
                  <a:schemeClr val="bg1"/>
                </a:solidFill>
                <a:latin typeface="Calibri" panose="020F0502020204030204" pitchFamily="34" charset="0"/>
                <a:ea typeface="Tahoma" panose="020B0604030504040204" pitchFamily="34" charset="0"/>
                <a:cs typeface="Tahoma" panose="020B0604030504040204" pitchFamily="34" charset="0"/>
              </a:rPr>
              <a:t>(Hons) (</a:t>
            </a:r>
            <a:r>
              <a:rPr lang="en-US" sz="1050" dirty="0" err="1" smtClean="0">
                <a:solidFill>
                  <a:schemeClr val="bg1"/>
                </a:solidFill>
                <a:latin typeface="Calibri" panose="020F0502020204030204" pitchFamily="34" charset="0"/>
                <a:ea typeface="Tahoma" panose="020B0604030504040204" pitchFamily="34" charset="0"/>
                <a:cs typeface="Tahoma" panose="020B0604030504040204" pitchFamily="34" charset="0"/>
              </a:rPr>
              <a:t>Sheff</a:t>
            </a:r>
            <a:r>
              <a:rPr lang="en-US" sz="1050" dirty="0" smtClean="0">
                <a:solidFill>
                  <a:schemeClr val="bg1"/>
                </a:solidFill>
                <a:latin typeface="Calibri" panose="020F0502020204030204" pitchFamily="34" charset="0"/>
                <a:ea typeface="Tahoma" panose="020B0604030504040204" pitchFamily="34" charset="0"/>
                <a:cs typeface="Tahoma" panose="020B0604030504040204" pitchFamily="34" charset="0"/>
              </a:rPr>
              <a:t> Hallam), </a:t>
            </a:r>
          </a:p>
          <a:p>
            <a:pPr>
              <a:buFont typeface="Wingdings 3" panose="05040102010807070707" pitchFamily="18" charset="2"/>
              <a:buNone/>
              <a:defRPr/>
            </a:pPr>
            <a:r>
              <a:rPr lang="en-US" sz="1050" dirty="0" smtClean="0">
                <a:solidFill>
                  <a:schemeClr val="bg1"/>
                </a:solidFill>
                <a:latin typeface="Calibri" panose="020F0502020204030204" pitchFamily="34" charset="0"/>
                <a:ea typeface="Tahoma" panose="020B0604030504040204" pitchFamily="34" charset="0"/>
                <a:cs typeface="Tahoma" panose="020B0604030504040204" pitchFamily="34" charset="0"/>
              </a:rPr>
              <a:t>PQHRM (IPM), AMIPM, MPASL </a:t>
            </a:r>
            <a:endParaRPr lang="en-US" sz="1600" dirty="0" smtClean="0">
              <a:solidFill>
                <a:schemeClr val="bg1"/>
              </a:solidFill>
              <a:latin typeface="Calibri" panose="020F0502020204030204" pitchFamily="34" charset="0"/>
              <a:ea typeface="Tahoma" panose="020B0604030504040204" pitchFamily="34" charset="0"/>
              <a:cs typeface="Tahoma" panose="020B0604030504040204" pitchFamily="34" charset="0"/>
            </a:endParaRPr>
          </a:p>
        </p:txBody>
      </p:sp>
      <p:sp>
        <p:nvSpPr>
          <p:cNvPr id="3" name="Rectangle 2"/>
          <p:cNvSpPr/>
          <p:nvPr/>
        </p:nvSpPr>
        <p:spPr>
          <a:xfrm>
            <a:off x="609600" y="304800"/>
            <a:ext cx="8153399" cy="1217769"/>
          </a:xfrm>
          <a:prstGeom prst="rect">
            <a:avLst/>
          </a:prstGeom>
        </p:spPr>
        <p:txBody>
          <a:bodyPr wrap="square">
            <a:spAutoFit/>
          </a:bodyPr>
          <a:lstStyle/>
          <a:p>
            <a:pPr lvl="0" algn="ctr">
              <a:lnSpc>
                <a:spcPct val="90000"/>
              </a:lnSpc>
              <a:spcBef>
                <a:spcPts val="1000"/>
              </a:spcBef>
              <a:defRPr/>
            </a:pPr>
            <a:r>
              <a:rPr lang="en-US" sz="3600" b="1" dirty="0">
                <a:solidFill>
                  <a:schemeClr val="bg1"/>
                </a:solidFill>
                <a:latin typeface="Calibri" panose="020F0502020204030204"/>
              </a:rPr>
              <a:t>Business Management for IT</a:t>
            </a:r>
          </a:p>
          <a:p>
            <a:pPr lvl="0" algn="ctr">
              <a:lnSpc>
                <a:spcPct val="90000"/>
              </a:lnSpc>
              <a:spcBef>
                <a:spcPts val="1000"/>
              </a:spcBef>
              <a:defRPr/>
            </a:pPr>
            <a:r>
              <a:rPr lang="en-US" sz="3600" b="1" dirty="0">
                <a:solidFill>
                  <a:schemeClr val="bg1"/>
                </a:solidFill>
                <a:latin typeface="Calibri" panose="020F0502020204030204"/>
              </a:rPr>
              <a:t>(IT3090)</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6" descr="Picture1"/>
          <p:cNvSpPr>
            <a:spLocks noChangeArrowheads="1"/>
          </p:cNvSpPr>
          <p:nvPr/>
        </p:nvSpPr>
        <p:spPr bwMode="auto">
          <a:xfrm>
            <a:off x="0" y="0"/>
            <a:ext cx="9144000" cy="6858000"/>
          </a:xfrm>
          <a:prstGeom prst="roundRect">
            <a:avLst>
              <a:gd name="adj" fmla="val 9782"/>
            </a:avLst>
          </a:prstGeom>
          <a:blipFill dpi="0" rotWithShape="1">
            <a:blip r:embed="rId2"/>
            <a:srcRect/>
            <a:stretch>
              <a:fillRect/>
            </a:stretch>
          </a:blipFill>
          <a:ln w="9525">
            <a:solidFill>
              <a:srgbClr val="0099FF"/>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54938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black">
          <a:xfrm>
            <a:off x="6429375" y="5373688"/>
            <a:ext cx="2714625" cy="1293812"/>
          </a:xfrm>
          <a:prstGeom prst="rect">
            <a:avLst/>
          </a:prstGeom>
          <a:noFill/>
          <a:ln w="9525">
            <a:noFill/>
            <a:miter lim="800000"/>
            <a:headEnd/>
            <a:tailEnd/>
          </a:ln>
        </p:spPr>
        <p:txBody>
          <a:bodyPr/>
          <a:lstStyle/>
          <a:p>
            <a:pPr marL="342900" indent="-342900" algn="ctr">
              <a:lnSpc>
                <a:spcPct val="130000"/>
              </a:lnSpc>
            </a:pPr>
            <a:r>
              <a:rPr lang="zh-CN" altLang="en-US"/>
              <a:t>站长站素材 </a:t>
            </a:r>
            <a:r>
              <a:rPr lang="en-US" altLang="zh-CN"/>
              <a:t>SC.chinaz.COM</a:t>
            </a:r>
          </a:p>
        </p:txBody>
      </p:sp>
      <p:sp>
        <p:nvSpPr>
          <p:cNvPr id="26627" name="Rectangle 5"/>
          <p:cNvSpPr>
            <a:spLocks noChangeArrowheads="1"/>
          </p:cNvSpPr>
          <p:nvPr/>
        </p:nvSpPr>
        <p:spPr bwMode="black">
          <a:xfrm>
            <a:off x="2362200" y="4191000"/>
            <a:ext cx="4857750" cy="792162"/>
          </a:xfrm>
          <a:prstGeom prst="rect">
            <a:avLst/>
          </a:prstGeom>
          <a:noFill/>
          <a:ln w="9525">
            <a:noFill/>
            <a:miter lim="800000"/>
            <a:headEnd/>
            <a:tailEnd/>
          </a:ln>
        </p:spPr>
        <p:txBody>
          <a:bodyPr anchor="ctr"/>
          <a:lstStyle/>
          <a:p>
            <a:pPr algn="ctr"/>
            <a:r>
              <a:rPr lang="en-US" altLang="zh-CN" sz="4800" dirty="0" smtClean="0">
                <a:solidFill>
                  <a:schemeClr val="bg1"/>
                </a:solidFill>
                <a:latin typeface="Cambria" pitchFamily="18" charset="0"/>
              </a:rPr>
              <a:t>Demand and Supply</a:t>
            </a:r>
            <a:endParaRPr lang="zh-CN" altLang="en-US" sz="4800" dirty="0">
              <a:solidFill>
                <a:schemeClr val="bg1"/>
              </a:solidFill>
              <a:latin typeface="Cambria" pitchFamily="18" charset="0"/>
              <a:ea typeface="黑体" pitchFamily="2" charset="-122"/>
            </a:endParaRPr>
          </a:p>
        </p:txBody>
      </p:sp>
    </p:spTree>
    <p:extLst>
      <p:ext uri="{BB962C8B-B14F-4D97-AF65-F5344CB8AC3E}">
        <p14:creationId xmlns:p14="http://schemas.microsoft.com/office/powerpoint/2010/main" val="203862650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457200"/>
            <a:ext cx="7893050" cy="490537"/>
          </a:xfrm>
        </p:spPr>
        <p:txBody>
          <a:bodyPr>
            <a:noAutofit/>
          </a:bodyPr>
          <a:lstStyle/>
          <a:p>
            <a:pPr eaLnBrk="1" hangingPunct="1">
              <a:defRPr/>
            </a:pPr>
            <a:r>
              <a:rPr lang="en-US" sz="4000" b="1" dirty="0" smtClean="0">
                <a:solidFill>
                  <a:schemeClr val="tx1"/>
                </a:solidFill>
                <a:latin typeface="Cambria" pitchFamily="18" charset="0"/>
              </a:rPr>
              <a:t>The Assumptions</a:t>
            </a:r>
          </a:p>
        </p:txBody>
      </p:sp>
      <p:sp>
        <p:nvSpPr>
          <p:cNvPr id="5" name="Rectangle 3"/>
          <p:cNvSpPr txBox="1">
            <a:spLocks noChangeArrowheads="1"/>
          </p:cNvSpPr>
          <p:nvPr/>
        </p:nvSpPr>
        <p:spPr>
          <a:xfrm>
            <a:off x="304800" y="1371600"/>
            <a:ext cx="7239000" cy="5257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20650" indent="0">
              <a:lnSpc>
                <a:spcPct val="150000"/>
              </a:lnSpc>
              <a:buFontTx/>
              <a:buNone/>
              <a:defRPr/>
            </a:pPr>
            <a:r>
              <a:rPr lang="en-US" sz="2000" dirty="0" smtClean="0">
                <a:solidFill>
                  <a:schemeClr val="tx1"/>
                </a:solidFill>
                <a:latin typeface="Cambria" pitchFamily="18" charset="0"/>
              </a:rPr>
              <a:t>The law of demand and low of supply are based on two assumptions;</a:t>
            </a:r>
          </a:p>
          <a:p>
            <a:pPr marL="520700" lvl="1" indent="0">
              <a:lnSpc>
                <a:spcPct val="150000"/>
              </a:lnSpc>
              <a:buFont typeface="Wingdings" pitchFamily="2" charset="2"/>
              <a:buChar char="v"/>
              <a:defRPr/>
            </a:pPr>
            <a:r>
              <a:rPr lang="en-US" sz="2000" dirty="0" smtClean="0">
                <a:solidFill>
                  <a:schemeClr val="tx1"/>
                </a:solidFill>
                <a:latin typeface="Cambria" pitchFamily="18" charset="0"/>
              </a:rPr>
              <a:t> CETERIS PARISBUS – </a:t>
            </a:r>
          </a:p>
          <a:p>
            <a:pPr marL="520700" lvl="1" indent="0">
              <a:lnSpc>
                <a:spcPct val="150000"/>
              </a:lnSpc>
              <a:buFontTx/>
              <a:buNone/>
              <a:defRPr/>
            </a:pPr>
            <a:r>
              <a:rPr lang="en-US" sz="2000" dirty="0" smtClean="0">
                <a:solidFill>
                  <a:schemeClr val="tx1"/>
                </a:solidFill>
                <a:latin typeface="Cambria" pitchFamily="18" charset="0"/>
              </a:rPr>
              <a:t>		One factor will change at one time. All the other 		factors remain constant. </a:t>
            </a:r>
          </a:p>
          <a:p>
            <a:pPr marL="520700" lvl="1" indent="0">
              <a:lnSpc>
                <a:spcPct val="150000"/>
              </a:lnSpc>
              <a:buFont typeface="Wingdings" pitchFamily="2" charset="2"/>
              <a:buChar char="v"/>
              <a:defRPr/>
            </a:pPr>
            <a:r>
              <a:rPr lang="en-US" sz="2000" dirty="0" smtClean="0">
                <a:solidFill>
                  <a:schemeClr val="tx1"/>
                </a:solidFill>
                <a:latin typeface="Cambria" pitchFamily="18" charset="0"/>
              </a:rPr>
              <a:t> The consumers are rational -  </a:t>
            </a:r>
          </a:p>
          <a:p>
            <a:pPr marL="520700" lvl="1" indent="0">
              <a:lnSpc>
                <a:spcPct val="150000"/>
              </a:lnSpc>
              <a:buFontTx/>
              <a:buNone/>
              <a:defRPr/>
            </a:pPr>
            <a:r>
              <a:rPr lang="en-US" sz="2000" dirty="0" smtClean="0">
                <a:solidFill>
                  <a:schemeClr val="tx1"/>
                </a:solidFill>
                <a:latin typeface="Cambria" pitchFamily="18" charset="0"/>
              </a:rPr>
              <a:t>		The buyers and supplier are aware of the 				conditions in the market  </a:t>
            </a:r>
          </a:p>
          <a:p>
            <a:pPr marL="1035050" lvl="1" indent="-230188">
              <a:lnSpc>
                <a:spcPct val="150000"/>
              </a:lnSpc>
              <a:buFontTx/>
              <a:buNone/>
              <a:defRPr/>
            </a:pPr>
            <a:endParaRPr lang="en-US" sz="2000" dirty="0" smtClean="0">
              <a:solidFill>
                <a:schemeClr val="tx1"/>
              </a:solidFill>
              <a:effectLst>
                <a:outerShdw blurRad="38100" dist="38100" dir="2700000" algn="tl">
                  <a:srgbClr val="000000">
                    <a:alpha val="43137"/>
                  </a:srgbClr>
                </a:outerShdw>
              </a:effectLst>
              <a:latin typeface="Cambria" pitchFamily="18" charset="0"/>
            </a:endParaRPr>
          </a:p>
          <a:p>
            <a:pPr>
              <a:lnSpc>
                <a:spcPct val="150000"/>
              </a:lnSpc>
              <a:buFontTx/>
              <a:buNone/>
              <a:defRPr/>
            </a:pPr>
            <a:r>
              <a:rPr lang="en-US" sz="2000" dirty="0" smtClean="0">
                <a:solidFill>
                  <a:schemeClr val="tx1"/>
                </a:solidFill>
                <a:effectLst>
                  <a:outerShdw blurRad="38100" dist="38100" dir="2700000" algn="tl">
                    <a:srgbClr val="000000">
                      <a:alpha val="43137"/>
                    </a:srgbClr>
                  </a:outerShdw>
                </a:effectLst>
                <a:latin typeface="Cambria" pitchFamily="18" charset="0"/>
              </a:rPr>
              <a:t>	</a:t>
            </a:r>
            <a:endParaRPr lang="en-US" sz="2000" dirty="0" smtClean="0">
              <a:solidFill>
                <a:schemeClr val="tx1"/>
              </a:solidFill>
              <a:latin typeface="Cambria" pitchFamily="18" charset="0"/>
            </a:endParaRPr>
          </a:p>
          <a:p>
            <a:pPr>
              <a:buFontTx/>
              <a:buNone/>
              <a:defRPr/>
            </a:pPr>
            <a:r>
              <a:rPr lang="en-US" sz="2000" dirty="0" smtClean="0">
                <a:solidFill>
                  <a:schemeClr val="tx1"/>
                </a:solidFill>
                <a:latin typeface="Cambria" pitchFamily="18" charset="0"/>
              </a:rPr>
              <a:t>			</a:t>
            </a:r>
            <a:endParaRPr lang="en-US" sz="2000" dirty="0" smtClean="0">
              <a:solidFill>
                <a:schemeClr val="tx1"/>
              </a:solidFill>
              <a:latin typeface="Cambria" pitchFamily="18" charset="0"/>
            </a:endParaRPr>
          </a:p>
        </p:txBody>
      </p:sp>
    </p:spTree>
    <p:extLst>
      <p:ext uri="{BB962C8B-B14F-4D97-AF65-F5344CB8AC3E}">
        <p14:creationId xmlns:p14="http://schemas.microsoft.com/office/powerpoint/2010/main" val="50701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63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381000"/>
            <a:ext cx="7893050" cy="490537"/>
          </a:xfrm>
        </p:spPr>
        <p:txBody>
          <a:bodyPr>
            <a:noAutofit/>
          </a:bodyPr>
          <a:lstStyle/>
          <a:p>
            <a:pPr eaLnBrk="1" hangingPunct="1">
              <a:defRPr/>
            </a:pPr>
            <a:r>
              <a:rPr lang="en-US" sz="4000" b="1" dirty="0" smtClean="0">
                <a:solidFill>
                  <a:schemeClr val="tx1"/>
                </a:solidFill>
                <a:latin typeface="Cambria" pitchFamily="18" charset="0"/>
              </a:rPr>
              <a:t>The Concept of Demand</a:t>
            </a:r>
          </a:p>
        </p:txBody>
      </p:sp>
      <p:sp>
        <p:nvSpPr>
          <p:cNvPr id="5" name="Rectangle 3"/>
          <p:cNvSpPr txBox="1">
            <a:spLocks noChangeArrowheads="1"/>
          </p:cNvSpPr>
          <p:nvPr/>
        </p:nvSpPr>
        <p:spPr>
          <a:xfrm>
            <a:off x="-76200" y="1295400"/>
            <a:ext cx="7548563" cy="57150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Tx/>
              <a:buNone/>
              <a:defRPr/>
            </a:pPr>
            <a:r>
              <a:rPr lang="en-US" sz="2800" dirty="0" smtClean="0">
                <a:solidFill>
                  <a:schemeClr val="tx1"/>
                </a:solidFill>
                <a:latin typeface="Cambria" pitchFamily="18" charset="0"/>
              </a:rPr>
              <a:t>	Demand: </a:t>
            </a:r>
          </a:p>
          <a:p>
            <a:pPr indent="166688">
              <a:lnSpc>
                <a:spcPct val="150000"/>
              </a:lnSpc>
              <a:buFont typeface="Wingdings" pitchFamily="2" charset="2"/>
              <a:buChar char="v"/>
              <a:defRPr/>
            </a:pPr>
            <a:r>
              <a:rPr lang="en-US" sz="2800" dirty="0" smtClean="0">
                <a:solidFill>
                  <a:schemeClr val="tx1"/>
                </a:solidFill>
                <a:latin typeface="Cambria" pitchFamily="18" charset="0"/>
              </a:rPr>
              <a:t>	The quantity that people are willing to 			buy at a given price and during a period 		of time.</a:t>
            </a:r>
          </a:p>
          <a:p>
            <a:pPr indent="166688">
              <a:lnSpc>
                <a:spcPct val="150000"/>
              </a:lnSpc>
              <a:buFont typeface="Wingdings" pitchFamily="2" charset="2"/>
              <a:buChar char="v"/>
              <a:defRPr/>
            </a:pPr>
            <a:r>
              <a:rPr lang="en-US" sz="2800" dirty="0" smtClean="0">
                <a:solidFill>
                  <a:schemeClr val="tx1"/>
                </a:solidFill>
                <a:latin typeface="Cambria" pitchFamily="18" charset="0"/>
              </a:rPr>
              <a:t>	The term demand signifies the ability 			or the willingness to buy a particular 			commodity at a given point of time.</a:t>
            </a:r>
          </a:p>
          <a:p>
            <a:pPr>
              <a:lnSpc>
                <a:spcPct val="150000"/>
              </a:lnSpc>
              <a:buFontTx/>
              <a:buNone/>
              <a:defRPr/>
            </a:pPr>
            <a:r>
              <a:rPr lang="en-US" sz="2800" dirty="0" smtClean="0">
                <a:solidFill>
                  <a:schemeClr val="tx1"/>
                </a:solidFill>
                <a:latin typeface="Cambria" pitchFamily="18" charset="0"/>
              </a:rPr>
              <a:t>	</a:t>
            </a:r>
          </a:p>
          <a:p>
            <a:pPr>
              <a:buFontTx/>
              <a:buNone/>
              <a:defRPr/>
            </a:pPr>
            <a:r>
              <a:rPr lang="en-US" sz="2800" dirty="0" smtClean="0">
                <a:solidFill>
                  <a:schemeClr val="tx1"/>
                </a:solidFill>
                <a:latin typeface="Cambria" pitchFamily="18" charset="0"/>
              </a:rPr>
              <a:t>			</a:t>
            </a:r>
            <a:endParaRPr lang="en-US" sz="2800" dirty="0" smtClean="0">
              <a:solidFill>
                <a:schemeClr val="tx1"/>
              </a:solidFill>
              <a:latin typeface="Cambria" pitchFamily="18" charset="0"/>
            </a:endParaRPr>
          </a:p>
        </p:txBody>
      </p:sp>
    </p:spTree>
    <p:extLst>
      <p:ext uri="{BB962C8B-B14F-4D97-AF65-F5344CB8AC3E}">
        <p14:creationId xmlns:p14="http://schemas.microsoft.com/office/powerpoint/2010/main" val="393969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67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par>
                          <p:cTn id="14" fill="hold">
                            <p:stCondLst>
                              <p:cond delay="1170"/>
                            </p:stCondLst>
                            <p:childTnLst>
                              <p:par>
                                <p:cTn id="15" presetID="22" presetClass="entr" presetSubtype="8"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par>
                          <p:cTn id="18" fill="hold">
                            <p:stCondLst>
                              <p:cond delay="1670"/>
                            </p:stCondLst>
                            <p:childTnLst>
                              <p:par>
                                <p:cTn id="19" presetID="22" presetClass="entr" presetSubtype="8" fill="hold" grpId="0"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par>
                          <p:cTn id="22" fill="hold">
                            <p:stCondLst>
                              <p:cond delay="2170"/>
                            </p:stCondLst>
                            <p:childTnLst>
                              <p:par>
                                <p:cTn id="23" presetID="22" presetClass="entr" presetSubtype="8" fill="hold" grpId="0"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left)">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28600" y="457200"/>
            <a:ext cx="8382000" cy="490537"/>
          </a:xfrm>
        </p:spPr>
        <p:txBody>
          <a:bodyPr>
            <a:noAutofit/>
          </a:bodyPr>
          <a:lstStyle/>
          <a:p>
            <a:pPr eaLnBrk="1" hangingPunct="1">
              <a:defRPr/>
            </a:pPr>
            <a:r>
              <a:rPr lang="en-US" sz="4400" b="1" dirty="0" smtClean="0">
                <a:solidFill>
                  <a:schemeClr val="tx1"/>
                </a:solidFill>
                <a:latin typeface="Cambria" pitchFamily="18" charset="0"/>
              </a:rPr>
              <a:t>The factors that affect demand</a:t>
            </a:r>
          </a:p>
        </p:txBody>
      </p:sp>
      <p:sp>
        <p:nvSpPr>
          <p:cNvPr id="7" name="Rectangle 3"/>
          <p:cNvSpPr txBox="1">
            <a:spLocks noChangeArrowheads="1"/>
          </p:cNvSpPr>
          <p:nvPr/>
        </p:nvSpPr>
        <p:spPr>
          <a:xfrm>
            <a:off x="0" y="1371600"/>
            <a:ext cx="9144000" cy="5257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914400" lvl="1" indent="-393700">
              <a:lnSpc>
                <a:spcPct val="150000"/>
              </a:lnSpc>
              <a:buFont typeface="Wingdings" pitchFamily="2" charset="2"/>
              <a:buChar char="v"/>
              <a:defRPr/>
            </a:pPr>
            <a:r>
              <a:rPr lang="en-US" sz="2400" dirty="0" smtClean="0">
                <a:solidFill>
                  <a:schemeClr val="tx1"/>
                </a:solidFill>
                <a:latin typeface="Cambria" pitchFamily="18" charset="0"/>
              </a:rPr>
              <a:t>Price of the product </a:t>
            </a:r>
          </a:p>
          <a:p>
            <a:pPr marL="914400" lvl="1" indent="-393700">
              <a:lnSpc>
                <a:spcPct val="150000"/>
              </a:lnSpc>
              <a:buFont typeface="Wingdings" pitchFamily="2" charset="2"/>
              <a:buChar char="v"/>
              <a:defRPr/>
            </a:pPr>
            <a:r>
              <a:rPr lang="en-US" sz="2400" dirty="0" smtClean="0">
                <a:solidFill>
                  <a:schemeClr val="tx1"/>
                </a:solidFill>
                <a:latin typeface="Cambria" pitchFamily="18" charset="0"/>
              </a:rPr>
              <a:t>Income of the buyers</a:t>
            </a:r>
          </a:p>
          <a:p>
            <a:pPr marL="914400" lvl="1" indent="-393700">
              <a:lnSpc>
                <a:spcPct val="150000"/>
              </a:lnSpc>
              <a:buFont typeface="Wingdings" pitchFamily="2" charset="2"/>
              <a:buChar char="v"/>
              <a:defRPr/>
            </a:pPr>
            <a:r>
              <a:rPr lang="en-US" sz="2400" dirty="0" smtClean="0">
                <a:solidFill>
                  <a:schemeClr val="tx1"/>
                </a:solidFill>
                <a:latin typeface="Cambria" pitchFamily="18" charset="0"/>
              </a:rPr>
              <a:t>Price of other goods</a:t>
            </a:r>
          </a:p>
          <a:p>
            <a:pPr marL="520700" lvl="1" indent="0">
              <a:lnSpc>
                <a:spcPct val="150000"/>
              </a:lnSpc>
              <a:buFontTx/>
              <a:buNone/>
              <a:defRPr/>
            </a:pPr>
            <a:r>
              <a:rPr lang="en-US" sz="2400" dirty="0" smtClean="0">
                <a:solidFill>
                  <a:schemeClr val="tx1"/>
                </a:solidFill>
                <a:latin typeface="Cambria" pitchFamily="18" charset="0"/>
              </a:rPr>
              <a:t>		Substitutes</a:t>
            </a:r>
          </a:p>
          <a:p>
            <a:pPr marL="520700" lvl="1" indent="0">
              <a:lnSpc>
                <a:spcPct val="150000"/>
              </a:lnSpc>
              <a:buFontTx/>
              <a:buNone/>
              <a:defRPr/>
            </a:pPr>
            <a:r>
              <a:rPr lang="en-US" sz="2400" dirty="0" smtClean="0">
                <a:solidFill>
                  <a:schemeClr val="tx1"/>
                </a:solidFill>
                <a:latin typeface="Cambria" pitchFamily="18" charset="0"/>
              </a:rPr>
              <a:t>		Complements</a:t>
            </a:r>
          </a:p>
          <a:p>
            <a:pPr marL="914400" lvl="1" indent="-393700">
              <a:lnSpc>
                <a:spcPct val="150000"/>
              </a:lnSpc>
              <a:buFont typeface="Wingdings" pitchFamily="2" charset="2"/>
              <a:buChar char="v"/>
              <a:defRPr/>
            </a:pPr>
            <a:r>
              <a:rPr lang="en-US" sz="2400" dirty="0" smtClean="0">
                <a:solidFill>
                  <a:schemeClr val="tx1"/>
                </a:solidFill>
                <a:latin typeface="Cambria" pitchFamily="18" charset="0"/>
              </a:rPr>
              <a:t>Taste and fashion </a:t>
            </a:r>
          </a:p>
          <a:p>
            <a:pPr marL="914400" lvl="1" indent="-393700">
              <a:lnSpc>
                <a:spcPct val="150000"/>
              </a:lnSpc>
              <a:buFont typeface="Wingdings" pitchFamily="2" charset="2"/>
              <a:buChar char="v"/>
              <a:defRPr/>
            </a:pPr>
            <a:r>
              <a:rPr lang="en-US" sz="2400" dirty="0" smtClean="0">
                <a:solidFill>
                  <a:schemeClr val="tx1"/>
                </a:solidFill>
                <a:latin typeface="Cambria" pitchFamily="18" charset="0"/>
              </a:rPr>
              <a:t>Expectation </a:t>
            </a:r>
          </a:p>
          <a:p>
            <a:pPr marL="914400" lvl="1" indent="-393700">
              <a:lnSpc>
                <a:spcPct val="150000"/>
              </a:lnSpc>
              <a:buFont typeface="Wingdings" pitchFamily="2" charset="2"/>
              <a:buChar char="v"/>
              <a:defRPr/>
            </a:pPr>
            <a:r>
              <a:rPr lang="en-US" sz="2400" dirty="0" smtClean="0">
                <a:solidFill>
                  <a:schemeClr val="tx1"/>
                </a:solidFill>
                <a:latin typeface="Cambria" pitchFamily="18" charset="0"/>
              </a:rPr>
              <a:t>Social reasons </a:t>
            </a:r>
          </a:p>
          <a:p>
            <a:pPr marL="520700" lvl="1" indent="0">
              <a:lnSpc>
                <a:spcPct val="150000"/>
              </a:lnSpc>
              <a:buFontTx/>
              <a:buNone/>
              <a:defRPr/>
            </a:pPr>
            <a:r>
              <a:rPr lang="en-US" sz="2400" dirty="0" smtClean="0">
                <a:solidFill>
                  <a:schemeClr val="tx1"/>
                </a:solidFill>
                <a:latin typeface="Cambria" pitchFamily="18" charset="0"/>
              </a:rPr>
              <a:t>		Population, Gender, Age structure, etc.</a:t>
            </a:r>
          </a:p>
          <a:p>
            <a:pPr marL="520700" lvl="1" indent="0">
              <a:lnSpc>
                <a:spcPct val="150000"/>
              </a:lnSpc>
              <a:buFontTx/>
              <a:buNone/>
              <a:defRPr/>
            </a:pPr>
            <a:r>
              <a:rPr lang="en-US" sz="2400" dirty="0" smtClean="0">
                <a:solidFill>
                  <a:schemeClr val="tx1"/>
                </a:solidFill>
                <a:latin typeface="Cambria" pitchFamily="18" charset="0"/>
              </a:rPr>
              <a:t> </a:t>
            </a:r>
          </a:p>
          <a:p>
            <a:pPr marL="1035050" lvl="1" indent="-230188">
              <a:lnSpc>
                <a:spcPct val="150000"/>
              </a:lnSpc>
              <a:buFontTx/>
              <a:buNone/>
              <a:defRPr/>
            </a:pPr>
            <a:endParaRPr lang="en-US" sz="2400" dirty="0" smtClean="0">
              <a:solidFill>
                <a:schemeClr val="tx1"/>
              </a:solidFill>
              <a:effectLst>
                <a:outerShdw blurRad="38100" dist="38100" dir="2700000" algn="tl">
                  <a:srgbClr val="000000">
                    <a:alpha val="43137"/>
                  </a:srgbClr>
                </a:outerShdw>
              </a:effectLst>
              <a:latin typeface="Cambria" pitchFamily="18" charset="0"/>
            </a:endParaRPr>
          </a:p>
          <a:p>
            <a:pPr>
              <a:lnSpc>
                <a:spcPct val="150000"/>
              </a:lnSpc>
              <a:buFontTx/>
              <a:buNone/>
              <a:defRPr/>
            </a:pPr>
            <a:r>
              <a:rPr lang="en-US" sz="2400" dirty="0" smtClean="0">
                <a:solidFill>
                  <a:schemeClr val="tx1"/>
                </a:solidFill>
                <a:effectLst>
                  <a:outerShdw blurRad="38100" dist="38100" dir="2700000" algn="tl">
                    <a:srgbClr val="000000">
                      <a:alpha val="43137"/>
                    </a:srgbClr>
                  </a:outerShdw>
                </a:effectLst>
                <a:latin typeface="Cambria" pitchFamily="18" charset="0"/>
              </a:rPr>
              <a:t>	</a:t>
            </a:r>
            <a:endParaRPr lang="en-US" sz="2400" dirty="0" smtClean="0">
              <a:solidFill>
                <a:schemeClr val="tx1"/>
              </a:solidFill>
              <a:latin typeface="Cambria" pitchFamily="18" charset="0"/>
            </a:endParaRPr>
          </a:p>
          <a:p>
            <a:pPr>
              <a:buFontTx/>
              <a:buNone/>
              <a:defRPr/>
            </a:pPr>
            <a:r>
              <a:rPr lang="en-US" sz="2400" dirty="0" smtClean="0">
                <a:solidFill>
                  <a:schemeClr val="tx1"/>
                </a:solidFill>
                <a:latin typeface="Cambria" pitchFamily="18" charset="0"/>
              </a:rPr>
              <a:t>			</a:t>
            </a:r>
            <a:endParaRPr lang="en-US" sz="2400" dirty="0" smtClean="0">
              <a:solidFill>
                <a:schemeClr val="tx1"/>
              </a:solidFill>
              <a:latin typeface="Cambria" pitchFamily="18" charset="0"/>
            </a:endParaRPr>
          </a:p>
        </p:txBody>
      </p:sp>
    </p:spTree>
    <p:extLst>
      <p:ext uri="{BB962C8B-B14F-4D97-AF65-F5344CB8AC3E}">
        <p14:creationId xmlns:p14="http://schemas.microsoft.com/office/powerpoint/2010/main" val="203793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left)">
                                      <p:cBhvr>
                                        <p:cTn id="20" dur="500"/>
                                        <p:tgtEl>
                                          <p:spTgt spid="7">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left)">
                                      <p:cBhvr>
                                        <p:cTn id="23" dur="500"/>
                                        <p:tgtEl>
                                          <p:spTgt spid="7">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wipe(left)">
                                      <p:cBhvr>
                                        <p:cTn id="26" dur="500"/>
                                        <p:tgtEl>
                                          <p:spTgt spid="7">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wipe(left)">
                                      <p:cBhvr>
                                        <p:cTn id="29" dur="500"/>
                                        <p:tgtEl>
                                          <p:spTgt spid="7">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left)">
                                      <p:cBhvr>
                                        <p:cTn id="32" dur="500"/>
                                        <p:tgtEl>
                                          <p:spTgt spid="7">
                                            <p:txEl>
                                              <p:pRg st="6" end="6"/>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wipe(left)">
                                      <p:cBhvr>
                                        <p:cTn id="35" dur="500"/>
                                        <p:tgtEl>
                                          <p:spTgt spid="7">
                                            <p:txEl>
                                              <p:pRg st="7" end="7"/>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wipe(left)">
                                      <p:cBhvr>
                                        <p:cTn id="38" dur="500"/>
                                        <p:tgtEl>
                                          <p:spTgt spid="7">
                                            <p:txEl>
                                              <p:pRg st="8" end="8"/>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Effect transition="in" filter="wipe(left)">
                                      <p:cBhvr>
                                        <p:cTn id="41" dur="500"/>
                                        <p:tgtEl>
                                          <p:spTgt spid="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xEl>
                                              <p:pRg st="11" end="11"/>
                                            </p:txEl>
                                          </p:spTgt>
                                        </p:tgtEl>
                                        <p:attrNameLst>
                                          <p:attrName>style.visibility</p:attrName>
                                        </p:attrNameLst>
                                      </p:cBhvr>
                                      <p:to>
                                        <p:strVal val="visible"/>
                                      </p:to>
                                    </p:set>
                                    <p:animEffect transition="in" filter="wipe(left)">
                                      <p:cBhvr>
                                        <p:cTn id="46" dur="500"/>
                                        <p:tgtEl>
                                          <p:spTgt spid="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wipe(left)">
                                      <p:cBhvr>
                                        <p:cTn id="5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0"/>
            <a:ext cx="7162800" cy="1320800"/>
          </a:xfrm>
        </p:spPr>
        <p:txBody>
          <a:bodyPr/>
          <a:lstStyle/>
          <a:p>
            <a:pPr eaLnBrk="1" hangingPunct="1"/>
            <a:r>
              <a:rPr lang="en-US" altLang="en-US" sz="2800" b="1" dirty="0" smtClean="0">
                <a:solidFill>
                  <a:schemeClr val="tx1"/>
                </a:solidFill>
                <a:latin typeface="Cambria" panose="02040503050406030204" pitchFamily="18" charset="0"/>
              </a:rPr>
              <a:t>Price and Quantity Demanded: </a:t>
            </a:r>
            <a:br>
              <a:rPr lang="en-US" altLang="en-US" sz="2800" b="1" dirty="0" smtClean="0">
                <a:solidFill>
                  <a:schemeClr val="tx1"/>
                </a:solidFill>
                <a:latin typeface="Cambria" panose="02040503050406030204" pitchFamily="18" charset="0"/>
              </a:rPr>
            </a:br>
            <a:r>
              <a:rPr lang="en-US" altLang="en-US" sz="2800" b="1" dirty="0" smtClean="0">
                <a:solidFill>
                  <a:schemeClr val="tx1"/>
                </a:solidFill>
                <a:latin typeface="Cambria" panose="02040503050406030204" pitchFamily="18" charset="0"/>
              </a:rPr>
              <a:t>The Law of Demand</a:t>
            </a:r>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81B675-A052-49BE-984D-07FDEE0D5C3C}" type="slidenum">
              <a:rPr lang="fr-FR" altLang="en-US">
                <a:solidFill>
                  <a:schemeClr val="accent1"/>
                </a:solidFill>
              </a:rPr>
              <a:pPr/>
              <a:t>15</a:t>
            </a:fld>
            <a:endParaRPr lang="fr-FR" altLang="en-US">
              <a:solidFill>
                <a:schemeClr val="accent1"/>
              </a:solidFill>
            </a:endParaRPr>
          </a:p>
        </p:txBody>
      </p:sp>
      <p:sp>
        <p:nvSpPr>
          <p:cNvPr id="5" name="Rectangle 4"/>
          <p:cNvSpPr/>
          <p:nvPr/>
        </p:nvSpPr>
        <p:spPr>
          <a:xfrm>
            <a:off x="76200" y="990600"/>
            <a:ext cx="7086600" cy="1905000"/>
          </a:xfrm>
          <a:prstGeom prst="rect">
            <a:avLst/>
          </a:prstGeom>
          <a:solidFill>
            <a:schemeClr val="accent1">
              <a:lumMod val="40000"/>
              <a:lumOff val="60000"/>
            </a:schemeClr>
          </a:solidFill>
          <a:ln w="38100"/>
        </p:spPr>
        <p:style>
          <a:lnRef idx="2">
            <a:schemeClr val="accent5"/>
          </a:lnRef>
          <a:fillRef idx="1">
            <a:schemeClr val="lt1"/>
          </a:fillRef>
          <a:effectRef idx="0">
            <a:schemeClr val="accent5"/>
          </a:effectRef>
          <a:fontRef idx="minor">
            <a:schemeClr val="dk1"/>
          </a:fontRef>
        </p:style>
        <p:txBody>
          <a:bodyPr anchor="ctr"/>
          <a:lstStyle/>
          <a:p>
            <a:pPr>
              <a:defRPr/>
            </a:pPr>
            <a:r>
              <a:rPr lang="en-US" sz="2400" b="1" dirty="0">
                <a:solidFill>
                  <a:schemeClr val="tx1"/>
                </a:solidFill>
                <a:latin typeface="Cambria" pitchFamily="18" charset="0"/>
              </a:rPr>
              <a:t>The law of demand</a:t>
            </a:r>
          </a:p>
          <a:p>
            <a:pPr>
              <a:defRPr/>
            </a:pPr>
            <a:r>
              <a:rPr lang="en-US" sz="2400" dirty="0">
                <a:solidFill>
                  <a:schemeClr val="tx1"/>
                </a:solidFill>
                <a:latin typeface="Cambria" pitchFamily="18" charset="0"/>
              </a:rPr>
              <a:t>The negative relationship between price and quantity demanded.</a:t>
            </a:r>
          </a:p>
          <a:p>
            <a:pPr>
              <a:defRPr/>
            </a:pPr>
            <a:r>
              <a:rPr lang="en-US" sz="2400" dirty="0">
                <a:solidFill>
                  <a:schemeClr val="tx1"/>
                </a:solidFill>
                <a:latin typeface="Cambria" pitchFamily="18" charset="0"/>
              </a:rPr>
              <a:t>As price rises, quantity demanded decreases; as price falls, quantity demanded increases.</a:t>
            </a:r>
          </a:p>
        </p:txBody>
      </p:sp>
      <p:pic>
        <p:nvPicPr>
          <p:cNvPr id="20485" name="Picture 16" descr="seasa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19950" y="1828800"/>
            <a:ext cx="17716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17" descr="Papyrus"/>
          <p:cNvSpPr>
            <a:spLocks noChangeArrowheads="1"/>
          </p:cNvSpPr>
          <p:nvPr/>
        </p:nvSpPr>
        <p:spPr bwMode="auto">
          <a:xfrm>
            <a:off x="7296150" y="2438400"/>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latin typeface="Cambria" panose="02040503050406030204" pitchFamily="18" charset="0"/>
                <a:cs typeface="Arial" panose="020B0604020202020204" pitchFamily="34" charset="0"/>
              </a:rPr>
              <a:t>Price</a:t>
            </a:r>
          </a:p>
        </p:txBody>
      </p:sp>
      <p:sp>
        <p:nvSpPr>
          <p:cNvPr id="20487" name="Rectangle 18" descr="Papyrus"/>
          <p:cNvSpPr>
            <a:spLocks noChangeArrowheads="1"/>
          </p:cNvSpPr>
          <p:nvPr/>
        </p:nvSpPr>
        <p:spPr bwMode="auto">
          <a:xfrm>
            <a:off x="8515350" y="243840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latin typeface="Cambria" panose="02040503050406030204" pitchFamily="18" charset="0"/>
                <a:cs typeface="Arial" panose="020B0604020202020204" pitchFamily="34" charset="0"/>
              </a:rPr>
              <a:t>QD</a:t>
            </a:r>
          </a:p>
        </p:txBody>
      </p:sp>
      <p:pic>
        <p:nvPicPr>
          <p:cNvPr id="9" name="Picture 4" descr="girl walk lef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27888" y="841375"/>
            <a:ext cx="92075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girl walk lef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0751742" flipV="1">
            <a:off x="8085138" y="844550"/>
            <a:ext cx="83343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2971800"/>
            <a:ext cx="3429000" cy="1631950"/>
          </a:xfrm>
          <a:prstGeom prst="rect">
            <a:avLst/>
          </a:prstGeom>
          <a:ln w="38100"/>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ambria" pitchFamily="18" charset="0"/>
              </a:rPr>
              <a:t>Demand schedule </a:t>
            </a:r>
          </a:p>
          <a:p>
            <a:pPr>
              <a:defRPr/>
            </a:pPr>
            <a:r>
              <a:rPr lang="en-US" sz="2000" dirty="0">
                <a:latin typeface="Cambria" pitchFamily="18" charset="0"/>
              </a:rPr>
              <a:t>A table showing how much of a given product a household would be willing to buy at different prices.</a:t>
            </a:r>
          </a:p>
        </p:txBody>
      </p:sp>
      <p:sp>
        <p:nvSpPr>
          <p:cNvPr id="13" name="Rectangle 12"/>
          <p:cNvSpPr/>
          <p:nvPr/>
        </p:nvSpPr>
        <p:spPr>
          <a:xfrm>
            <a:off x="3581400" y="2971800"/>
            <a:ext cx="3429000" cy="1631950"/>
          </a:xfrm>
          <a:prstGeom prst="rect">
            <a:avLst/>
          </a:prstGeom>
          <a:ln w="38100"/>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ambria" pitchFamily="18" charset="0"/>
              </a:rPr>
              <a:t>Demand curve </a:t>
            </a:r>
          </a:p>
          <a:p>
            <a:pPr>
              <a:defRPr/>
            </a:pPr>
            <a:r>
              <a:rPr lang="en-US" sz="2000" dirty="0">
                <a:latin typeface="Cambria" pitchFamily="18" charset="0"/>
              </a:rPr>
              <a:t>A graph illustrating how much of a given product a household would be willing to buy at different prices.</a:t>
            </a:r>
          </a:p>
        </p:txBody>
      </p:sp>
      <p:sp>
        <p:nvSpPr>
          <p:cNvPr id="16" name="Rectangle 15"/>
          <p:cNvSpPr/>
          <p:nvPr/>
        </p:nvSpPr>
        <p:spPr>
          <a:xfrm>
            <a:off x="7086600" y="3124200"/>
            <a:ext cx="2057400" cy="3694113"/>
          </a:xfrm>
          <a:prstGeom prst="rect">
            <a:avLst/>
          </a:prstGeom>
          <a:ln w="28575"/>
        </p:spPr>
        <p:style>
          <a:lnRef idx="2">
            <a:schemeClr val="accent4"/>
          </a:lnRef>
          <a:fillRef idx="1">
            <a:schemeClr val="lt1"/>
          </a:fillRef>
          <a:effectRef idx="0">
            <a:schemeClr val="accent4"/>
          </a:effectRef>
          <a:fontRef idx="minor">
            <a:schemeClr val="dk1"/>
          </a:fontRef>
        </p:style>
        <p:txBody>
          <a:bodyPr>
            <a:spAutoFit/>
          </a:bodyPr>
          <a:lstStyle/>
          <a:p>
            <a:pPr>
              <a:defRPr/>
            </a:pPr>
            <a:r>
              <a:rPr lang="en-US" b="1" dirty="0">
                <a:latin typeface="Cambria" pitchFamily="18" charset="0"/>
              </a:rPr>
              <a:t>Demand Curves Slope Downward</a:t>
            </a:r>
          </a:p>
          <a:p>
            <a:pPr>
              <a:defRPr/>
            </a:pPr>
            <a:r>
              <a:rPr lang="en-US" dirty="0">
                <a:latin typeface="Cambria" pitchFamily="18" charset="0"/>
              </a:rPr>
              <a:t>When price rises, quantity demanded falls, and when price falls, quantity demanded rises. There is a negative relationship between quantity demanded and price.</a:t>
            </a:r>
          </a:p>
        </p:txBody>
      </p:sp>
      <p:pic>
        <p:nvPicPr>
          <p:cNvPr id="204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4648200"/>
            <a:ext cx="35496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eft Arrow 16"/>
          <p:cNvSpPr/>
          <p:nvPr/>
        </p:nvSpPr>
        <p:spPr>
          <a:xfrm>
            <a:off x="6400800" y="4953000"/>
            <a:ext cx="609600"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pic>
        <p:nvPicPr>
          <p:cNvPr id="2049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648200"/>
            <a:ext cx="2438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596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0485"/>
                                        </p:tgtEl>
                                        <p:attrNameLst>
                                          <p:attrName>style.visibility</p:attrName>
                                        </p:attrNameLst>
                                      </p:cBhvr>
                                      <p:to>
                                        <p:strVal val="visible"/>
                                      </p:to>
                                    </p:set>
                                    <p:animEffect transition="in" filter="blinds(horizontal)">
                                      <p:cBhvr>
                                        <p:cTn id="35" dur="500"/>
                                        <p:tgtEl>
                                          <p:spTgt spid="2048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486"/>
                                        </p:tgtEl>
                                        <p:attrNameLst>
                                          <p:attrName>style.visibility</p:attrName>
                                        </p:attrNameLst>
                                      </p:cBhvr>
                                      <p:to>
                                        <p:strVal val="visible"/>
                                      </p:to>
                                    </p:set>
                                    <p:animEffect transition="in" filter="blinds(horizontal)">
                                      <p:cBhvr>
                                        <p:cTn id="38" dur="500"/>
                                        <p:tgtEl>
                                          <p:spTgt spid="2048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0487"/>
                                        </p:tgtEl>
                                        <p:attrNameLst>
                                          <p:attrName>style.visibility</p:attrName>
                                        </p:attrNameLst>
                                      </p:cBhvr>
                                      <p:to>
                                        <p:strVal val="visible"/>
                                      </p:to>
                                    </p:set>
                                    <p:animEffect transition="in" filter="blinds(horizontal)">
                                      <p:cBhvr>
                                        <p:cTn id="41" dur="500"/>
                                        <p:tgtEl>
                                          <p:spTgt spid="2048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0495"/>
                                        </p:tgtEl>
                                        <p:attrNameLst>
                                          <p:attrName>style.visibility</p:attrName>
                                        </p:attrNameLst>
                                      </p:cBhvr>
                                      <p:to>
                                        <p:strVal val="visible"/>
                                      </p:to>
                                    </p:set>
                                    <p:anim calcmode="lin" valueType="num">
                                      <p:cBhvr additive="base">
                                        <p:cTn id="50" dur="500" fill="hold"/>
                                        <p:tgtEl>
                                          <p:spTgt spid="20495"/>
                                        </p:tgtEl>
                                        <p:attrNameLst>
                                          <p:attrName>ppt_x</p:attrName>
                                        </p:attrNameLst>
                                      </p:cBhvr>
                                      <p:tavLst>
                                        <p:tav tm="0">
                                          <p:val>
                                            <p:strVal val="#ppt_x"/>
                                          </p:val>
                                        </p:tav>
                                        <p:tav tm="100000">
                                          <p:val>
                                            <p:strVal val="#ppt_x"/>
                                          </p:val>
                                        </p:tav>
                                      </p:tavLst>
                                    </p:anim>
                                    <p:anim calcmode="lin" valueType="num">
                                      <p:cBhvr additive="base">
                                        <p:cTn id="51" dur="500" fill="hold"/>
                                        <p:tgtEl>
                                          <p:spTgt spid="2049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0493"/>
                                        </p:tgtEl>
                                        <p:attrNameLst>
                                          <p:attrName>style.visibility</p:attrName>
                                        </p:attrNameLst>
                                      </p:cBhvr>
                                      <p:to>
                                        <p:strVal val="visible"/>
                                      </p:to>
                                    </p:set>
                                    <p:anim calcmode="lin" valueType="num">
                                      <p:cBhvr additive="base">
                                        <p:cTn id="58" dur="500" fill="hold"/>
                                        <p:tgtEl>
                                          <p:spTgt spid="20493"/>
                                        </p:tgtEl>
                                        <p:attrNameLst>
                                          <p:attrName>ppt_x</p:attrName>
                                        </p:attrNameLst>
                                      </p:cBhvr>
                                      <p:tavLst>
                                        <p:tav tm="0">
                                          <p:val>
                                            <p:strVal val="#ppt_x"/>
                                          </p:val>
                                        </p:tav>
                                        <p:tav tm="100000">
                                          <p:val>
                                            <p:strVal val="#ppt_x"/>
                                          </p:val>
                                        </p:tav>
                                      </p:tavLst>
                                    </p:anim>
                                    <p:anim calcmode="lin" valueType="num">
                                      <p:cBhvr additive="base">
                                        <p:cTn id="59" dur="500" fill="hold"/>
                                        <p:tgtEl>
                                          <p:spTgt spid="20493"/>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ppt_x"/>
                                          </p:val>
                                        </p:tav>
                                        <p:tav tm="100000">
                                          <p:val>
                                            <p:strVal val="#ppt_x"/>
                                          </p:val>
                                        </p:tav>
                                      </p:tavLst>
                                    </p:anim>
                                    <p:anim calcmode="lin" valueType="num">
                                      <p:cBhvr additive="base">
                                        <p:cTn id="65" dur="500" fill="hold"/>
                                        <p:tgtEl>
                                          <p:spTgt spid="16"/>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ppt_x"/>
                                          </p:val>
                                        </p:tav>
                                        <p:tav tm="100000">
                                          <p:val>
                                            <p:strVal val="#ppt_x"/>
                                          </p:val>
                                        </p:tav>
                                      </p:tavLst>
                                    </p:anim>
                                    <p:anim calcmode="lin" valueType="num">
                                      <p:cBhvr additive="base">
                                        <p:cTn id="6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20486" grpId="0"/>
      <p:bldP spid="20487" grpId="0"/>
      <p:bldP spid="11" grpId="0" animBg="1"/>
      <p:bldP spid="13"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36550" y="500063"/>
            <a:ext cx="6826250" cy="490537"/>
          </a:xfrm>
        </p:spPr>
        <p:txBody>
          <a:bodyPr>
            <a:normAutofit fontScale="90000"/>
          </a:bodyPr>
          <a:lstStyle/>
          <a:p>
            <a:pPr eaLnBrk="1" hangingPunct="1">
              <a:defRPr/>
            </a:pPr>
            <a:r>
              <a:rPr lang="en-US" sz="3600" b="1" dirty="0" smtClean="0">
                <a:solidFill>
                  <a:schemeClr val="tx1"/>
                </a:solidFill>
                <a:latin typeface="Cambria" pitchFamily="18" charset="0"/>
              </a:rPr>
              <a:t>“</a:t>
            </a:r>
            <a:r>
              <a:rPr lang="en-US" sz="3600" b="1" dirty="0" smtClean="0">
                <a:solidFill>
                  <a:schemeClr val="tx1"/>
                </a:solidFill>
                <a:latin typeface="Cambria" pitchFamily="18" charset="0"/>
              </a:rPr>
              <a:t>A Change in Quantity Demand</a:t>
            </a:r>
            <a:r>
              <a:rPr lang="en-US" sz="3600" b="1" dirty="0" smtClean="0">
                <a:solidFill>
                  <a:schemeClr val="tx1"/>
                </a:solidFill>
                <a:latin typeface="Cambria" pitchFamily="18" charset="0"/>
              </a:rPr>
              <a:t>” and</a:t>
            </a:r>
            <a:br>
              <a:rPr lang="en-US" sz="3600" b="1" dirty="0" smtClean="0">
                <a:solidFill>
                  <a:schemeClr val="tx1"/>
                </a:solidFill>
                <a:latin typeface="Cambria" pitchFamily="18" charset="0"/>
              </a:rPr>
            </a:br>
            <a:r>
              <a:rPr lang="en-US" sz="3600" b="1" dirty="0" smtClean="0">
                <a:solidFill>
                  <a:schemeClr val="tx1"/>
                </a:solidFill>
                <a:latin typeface="Cambria" pitchFamily="18" charset="0"/>
              </a:rPr>
              <a:t>“</a:t>
            </a:r>
            <a:r>
              <a:rPr lang="en-US" b="1" dirty="0" smtClean="0">
                <a:solidFill>
                  <a:schemeClr val="tx1"/>
                </a:solidFill>
                <a:latin typeface="Cambria" pitchFamily="18" charset="0"/>
              </a:rPr>
              <a:t>Increase and Decrease in Demand”</a:t>
            </a:r>
            <a:endParaRPr lang="en-US" sz="3600" b="1" dirty="0" smtClean="0">
              <a:solidFill>
                <a:schemeClr val="tx1"/>
              </a:solidFill>
              <a:latin typeface="Cambria" pitchFamily="18" charset="0"/>
            </a:endParaRPr>
          </a:p>
        </p:txBody>
      </p:sp>
      <p:sp>
        <p:nvSpPr>
          <p:cNvPr id="5" name="Rectangle 3"/>
          <p:cNvSpPr txBox="1">
            <a:spLocks noChangeArrowheads="1"/>
          </p:cNvSpPr>
          <p:nvPr/>
        </p:nvSpPr>
        <p:spPr>
          <a:xfrm>
            <a:off x="336550" y="1828800"/>
            <a:ext cx="7283450"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20650" indent="0">
              <a:lnSpc>
                <a:spcPct val="150000"/>
              </a:lnSpc>
              <a:buFontTx/>
              <a:buNone/>
              <a:defRPr/>
            </a:pPr>
            <a:r>
              <a:rPr lang="en-US" sz="2400" b="1" dirty="0" smtClean="0">
                <a:solidFill>
                  <a:schemeClr val="accent5"/>
                </a:solidFill>
                <a:latin typeface="Cambria" pitchFamily="18" charset="0"/>
              </a:rPr>
              <a:t>A Change in Quantity Demand :</a:t>
            </a:r>
          </a:p>
          <a:p>
            <a:pPr marL="120650" indent="0">
              <a:lnSpc>
                <a:spcPct val="150000"/>
              </a:lnSpc>
              <a:buFontTx/>
              <a:buNone/>
              <a:defRPr/>
            </a:pPr>
            <a:r>
              <a:rPr lang="en-US" sz="2000" dirty="0" smtClean="0">
                <a:solidFill>
                  <a:schemeClr val="tx1"/>
                </a:solidFill>
                <a:latin typeface="Cambria" pitchFamily="18" charset="0"/>
              </a:rPr>
              <a:t>Occurs as a result of a change in the price.</a:t>
            </a:r>
          </a:p>
          <a:p>
            <a:pPr marL="120650" indent="0">
              <a:lnSpc>
                <a:spcPct val="150000"/>
              </a:lnSpc>
              <a:buNone/>
              <a:defRPr/>
            </a:pPr>
            <a:r>
              <a:rPr lang="en-US" sz="2400" b="1" dirty="0" smtClean="0">
                <a:solidFill>
                  <a:schemeClr val="accent5"/>
                </a:solidFill>
                <a:latin typeface="Cambria" pitchFamily="18" charset="0"/>
              </a:rPr>
              <a:t>An increase and decrease Demand :</a:t>
            </a:r>
          </a:p>
          <a:p>
            <a:pPr marL="120650" indent="0">
              <a:lnSpc>
                <a:spcPct val="150000"/>
              </a:lnSpc>
              <a:buNone/>
              <a:defRPr/>
            </a:pPr>
            <a:r>
              <a:rPr lang="en-US" sz="2000" dirty="0" smtClean="0">
                <a:solidFill>
                  <a:schemeClr val="tx1"/>
                </a:solidFill>
                <a:latin typeface="Cambria" pitchFamily="18" charset="0"/>
              </a:rPr>
              <a:t>Occurs </a:t>
            </a:r>
            <a:r>
              <a:rPr lang="en-US" sz="2000" dirty="0">
                <a:solidFill>
                  <a:schemeClr val="tx1"/>
                </a:solidFill>
                <a:latin typeface="Cambria" pitchFamily="18" charset="0"/>
              </a:rPr>
              <a:t>as a result of the changes in other factors and not the price.</a:t>
            </a:r>
          </a:p>
          <a:p>
            <a:pPr marL="120650" indent="0">
              <a:lnSpc>
                <a:spcPct val="150000"/>
              </a:lnSpc>
              <a:buNone/>
              <a:defRPr/>
            </a:pPr>
            <a:endParaRPr lang="en-US" sz="2000" dirty="0">
              <a:solidFill>
                <a:schemeClr val="accent5"/>
              </a:solidFill>
              <a:latin typeface="Cambria" pitchFamily="18" charset="0"/>
            </a:endParaRPr>
          </a:p>
          <a:p>
            <a:pPr marL="120650" indent="0">
              <a:lnSpc>
                <a:spcPct val="150000"/>
              </a:lnSpc>
              <a:buFontTx/>
              <a:buNone/>
              <a:defRPr/>
            </a:pPr>
            <a:endParaRPr lang="en-US" sz="2000" dirty="0" smtClean="0">
              <a:solidFill>
                <a:schemeClr val="tx1"/>
              </a:solidFill>
              <a:latin typeface="Cambria" pitchFamily="18" charset="0"/>
            </a:endParaRPr>
          </a:p>
          <a:p>
            <a:pPr>
              <a:buFontTx/>
              <a:buNone/>
              <a:defRPr/>
            </a:pPr>
            <a:r>
              <a:rPr lang="en-US" sz="2000" dirty="0" smtClean="0">
                <a:solidFill>
                  <a:schemeClr val="tx1"/>
                </a:solidFill>
                <a:latin typeface="Cambria" pitchFamily="18" charset="0"/>
              </a:rPr>
              <a:t>			</a:t>
            </a:r>
            <a:endParaRPr lang="en-US" sz="2000" dirty="0" smtClean="0">
              <a:solidFill>
                <a:schemeClr val="tx1"/>
              </a:solidFill>
              <a:latin typeface="Cambria" pitchFamily="18" charset="0"/>
            </a:endParaRPr>
          </a:p>
        </p:txBody>
      </p:sp>
    </p:spTree>
    <p:extLst>
      <p:ext uri="{BB962C8B-B14F-4D97-AF65-F5344CB8AC3E}">
        <p14:creationId xmlns:p14="http://schemas.microsoft.com/office/powerpoint/2010/main" val="18701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6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par>
                          <p:cTn id="14" fill="hold">
                            <p:stCondLst>
                              <p:cond delay="1560"/>
                            </p:stCondLst>
                            <p:childTnLst>
                              <p:par>
                                <p:cTn id="15" presetID="22" presetClass="entr" presetSubtype="8"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6525" y="381000"/>
            <a:ext cx="7893050" cy="490537"/>
          </a:xfrm>
        </p:spPr>
        <p:txBody>
          <a:bodyPr>
            <a:normAutofit fontScale="90000"/>
          </a:bodyPr>
          <a:lstStyle/>
          <a:p>
            <a:pPr eaLnBrk="1" hangingPunct="1">
              <a:defRPr/>
            </a:pPr>
            <a:r>
              <a:rPr lang="en-US" sz="4000" b="1" dirty="0" smtClean="0">
                <a:solidFill>
                  <a:schemeClr val="tx1"/>
                </a:solidFill>
                <a:effectLst>
                  <a:outerShdw blurRad="38100" dist="38100" dir="2700000" algn="tl">
                    <a:srgbClr val="000000">
                      <a:alpha val="43137"/>
                    </a:srgbClr>
                  </a:outerShdw>
                </a:effectLst>
                <a:latin typeface="Cambria" pitchFamily="18" charset="0"/>
              </a:rPr>
              <a:t>A Change in Quantity Demand</a:t>
            </a:r>
          </a:p>
        </p:txBody>
      </p:sp>
      <p:sp>
        <p:nvSpPr>
          <p:cNvPr id="5" name="Rectangle 3"/>
          <p:cNvSpPr txBox="1">
            <a:spLocks noChangeArrowheads="1"/>
          </p:cNvSpPr>
          <p:nvPr/>
        </p:nvSpPr>
        <p:spPr>
          <a:xfrm>
            <a:off x="107950" y="1295400"/>
            <a:ext cx="5149850" cy="57150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Tx/>
              <a:buNone/>
            </a:pPr>
            <a:r>
              <a:rPr lang="en-US" altLang="en-US" sz="2000" b="1" dirty="0" smtClean="0">
                <a:solidFill>
                  <a:schemeClr val="accent5"/>
                </a:solidFill>
                <a:latin typeface="Cambria" panose="02040503050406030204" pitchFamily="18" charset="0"/>
              </a:rPr>
              <a:t>Contraction</a:t>
            </a:r>
          </a:p>
          <a:p>
            <a:pPr marL="0" indent="0">
              <a:lnSpc>
                <a:spcPct val="150000"/>
              </a:lnSpc>
              <a:buFontTx/>
              <a:buNone/>
            </a:pPr>
            <a:r>
              <a:rPr lang="en-US" altLang="en-US" sz="2000" dirty="0" smtClean="0">
                <a:solidFill>
                  <a:schemeClr val="tx1"/>
                </a:solidFill>
                <a:latin typeface="Cambria" panose="02040503050406030204" pitchFamily="18" charset="0"/>
              </a:rPr>
              <a:t>When the prices rises, the quantity demanded will fall.</a:t>
            </a:r>
          </a:p>
          <a:p>
            <a:pPr marL="0" indent="0">
              <a:lnSpc>
                <a:spcPct val="150000"/>
              </a:lnSpc>
              <a:buFontTx/>
              <a:buNone/>
            </a:pPr>
            <a:r>
              <a:rPr lang="en-US" altLang="en-US" sz="2000" dirty="0" smtClean="0">
                <a:solidFill>
                  <a:schemeClr val="tx1"/>
                </a:solidFill>
                <a:latin typeface="Cambria" panose="02040503050406030204" pitchFamily="18" charset="0"/>
              </a:rPr>
              <a:t>It is a movement upward along the demand curve.</a:t>
            </a:r>
          </a:p>
          <a:p>
            <a:pPr>
              <a:lnSpc>
                <a:spcPct val="150000"/>
              </a:lnSpc>
              <a:buFontTx/>
              <a:buNone/>
            </a:pPr>
            <a:r>
              <a:rPr lang="en-US" altLang="en-US" sz="2000" b="1" dirty="0" smtClean="0">
                <a:solidFill>
                  <a:schemeClr val="accent5"/>
                </a:solidFill>
                <a:latin typeface="Cambria" panose="02040503050406030204" pitchFamily="18" charset="0"/>
              </a:rPr>
              <a:t>Extension</a:t>
            </a:r>
          </a:p>
          <a:p>
            <a:pPr marL="0" indent="0">
              <a:lnSpc>
                <a:spcPct val="150000"/>
              </a:lnSpc>
              <a:buFontTx/>
              <a:buNone/>
            </a:pPr>
            <a:r>
              <a:rPr lang="en-US" altLang="en-US" sz="2000" dirty="0" smtClean="0">
                <a:solidFill>
                  <a:schemeClr val="tx1"/>
                </a:solidFill>
                <a:latin typeface="Cambria" panose="02040503050406030204" pitchFamily="18" charset="0"/>
              </a:rPr>
              <a:t>When the prices fall, the quantity demanded will rise.</a:t>
            </a:r>
          </a:p>
          <a:p>
            <a:pPr marL="0" indent="0">
              <a:lnSpc>
                <a:spcPct val="150000"/>
              </a:lnSpc>
              <a:buFontTx/>
              <a:buNone/>
            </a:pPr>
            <a:r>
              <a:rPr lang="en-US" altLang="en-US" sz="2000" dirty="0" smtClean="0">
                <a:solidFill>
                  <a:schemeClr val="tx1"/>
                </a:solidFill>
                <a:latin typeface="Cambria" panose="02040503050406030204" pitchFamily="18" charset="0"/>
              </a:rPr>
              <a:t>This is a movement downwards along the demand curve</a:t>
            </a:r>
            <a:r>
              <a:rPr lang="en-US" altLang="en-US" sz="2000" b="1" dirty="0" smtClean="0">
                <a:solidFill>
                  <a:schemeClr val="tx1"/>
                </a:solidFill>
                <a:latin typeface="Cambria" panose="02040503050406030204" pitchFamily="18" charset="0"/>
              </a:rPr>
              <a:t>.</a:t>
            </a:r>
          </a:p>
          <a:p>
            <a:pPr>
              <a:lnSpc>
                <a:spcPct val="150000"/>
              </a:lnSpc>
              <a:buFontTx/>
              <a:buNone/>
            </a:pPr>
            <a:r>
              <a:rPr lang="en-US" altLang="en-US" sz="2000" b="1" dirty="0" smtClean="0">
                <a:solidFill>
                  <a:schemeClr val="tx1"/>
                </a:solidFill>
                <a:latin typeface="Cambria" panose="02040503050406030204" pitchFamily="18" charset="0"/>
              </a:rPr>
              <a:t> </a:t>
            </a:r>
            <a:endParaRPr lang="en-US" altLang="en-US" sz="2000" dirty="0" smtClean="0">
              <a:solidFill>
                <a:schemeClr val="tx1"/>
              </a:solidFill>
              <a:latin typeface="Cambria" panose="02040503050406030204" pitchFamily="18" charset="0"/>
            </a:endParaRPr>
          </a:p>
        </p:txBody>
      </p:sp>
      <p:sp>
        <p:nvSpPr>
          <p:cNvPr id="6" name="Rectangle 5"/>
          <p:cNvSpPr>
            <a:spLocks noChangeArrowheads="1"/>
          </p:cNvSpPr>
          <p:nvPr/>
        </p:nvSpPr>
        <p:spPr bwMode="auto">
          <a:xfrm>
            <a:off x="5105400" y="2819400"/>
            <a:ext cx="3886200" cy="3810000"/>
          </a:xfrm>
          <a:prstGeom prst="rect">
            <a:avLst/>
          </a:prstGeom>
          <a:blipFill>
            <a:blip r:embed="rId2" cstate="print"/>
            <a:stretch>
              <a:fillRect/>
            </a:stretch>
          </a:blipFill>
          <a:ln w="57150">
            <a:solidFill>
              <a:schemeClr val="tx1"/>
            </a:solidFill>
            <a:miter lim="800000"/>
            <a:headEnd/>
            <a:tailEnd/>
          </a:ln>
          <a:effectLst/>
          <a:scene3d>
            <a:camera prst="orthographicFront"/>
            <a:lightRig rig="threePt" dir="t"/>
          </a:scene3d>
          <a:sp3d>
            <a:bevelT/>
          </a:sp3d>
        </p:spPr>
        <p:txBody>
          <a:bodyPr lIns="72000" rIns="64800"/>
          <a:lstStyle/>
          <a:p>
            <a:pPr>
              <a:lnSpc>
                <a:spcPct val="150000"/>
              </a:lnSpc>
              <a:defRPr/>
            </a:pPr>
            <a:endParaRPr lang="en-GB" dirty="0">
              <a:latin typeface="Cambria" pitchFamily="18" charset="0"/>
            </a:endParaRPr>
          </a:p>
        </p:txBody>
      </p:sp>
    </p:spTree>
    <p:extLst>
      <p:ext uri="{BB962C8B-B14F-4D97-AF65-F5344CB8AC3E}">
        <p14:creationId xmlns:p14="http://schemas.microsoft.com/office/powerpoint/2010/main" val="252443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72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par>
                          <p:cTn id="14" fill="hold">
                            <p:stCondLst>
                              <p:cond delay="1220"/>
                            </p:stCondLst>
                            <p:childTnLst>
                              <p:par>
                                <p:cTn id="15" presetID="22" presetClass="entr" presetSubtype="8"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par>
                          <p:cTn id="18" fill="hold">
                            <p:stCondLst>
                              <p:cond delay="1720"/>
                            </p:stCondLst>
                            <p:childTnLst>
                              <p:par>
                                <p:cTn id="19" presetID="22" presetClass="entr" presetSubtype="8" fill="hold" grpId="0"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par>
                          <p:cTn id="22" fill="hold">
                            <p:stCondLst>
                              <p:cond delay="2220"/>
                            </p:stCondLst>
                            <p:childTnLst>
                              <p:par>
                                <p:cTn id="23" presetID="22" presetClass="entr" presetSubtype="8" fill="hold" grpId="0"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left)">
                                      <p:cBhvr>
                                        <p:cTn id="25" dur="500"/>
                                        <p:tgtEl>
                                          <p:spTgt spid="5">
                                            <p:txEl>
                                              <p:pRg st="3" end="3"/>
                                            </p:txEl>
                                          </p:spTgt>
                                        </p:tgtEl>
                                      </p:cBhvr>
                                    </p:animEffect>
                                  </p:childTnLst>
                                </p:cTn>
                              </p:par>
                            </p:childTnLst>
                          </p:cTn>
                        </p:par>
                        <p:par>
                          <p:cTn id="26" fill="hold">
                            <p:stCondLst>
                              <p:cond delay="2720"/>
                            </p:stCondLst>
                            <p:childTnLst>
                              <p:par>
                                <p:cTn id="27" presetID="22" presetClass="entr" presetSubtype="8" fill="hold" grpId="0"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left)">
                                      <p:cBhvr>
                                        <p:cTn id="29" dur="500"/>
                                        <p:tgtEl>
                                          <p:spTgt spid="5">
                                            <p:txEl>
                                              <p:pRg st="4" end="4"/>
                                            </p:txEl>
                                          </p:spTgt>
                                        </p:tgtEl>
                                      </p:cBhvr>
                                    </p:animEffect>
                                  </p:childTnLst>
                                </p:cTn>
                              </p:par>
                            </p:childTnLst>
                          </p:cTn>
                        </p:par>
                        <p:par>
                          <p:cTn id="30" fill="hold">
                            <p:stCondLst>
                              <p:cond delay="3220"/>
                            </p:stCondLst>
                            <p:childTnLst>
                              <p:par>
                                <p:cTn id="31" presetID="22" presetClass="entr" presetSubtype="8" fill="hold" grpId="0" nodeType="after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left)">
                                      <p:cBhvr>
                                        <p:cTn id="33" dur="500"/>
                                        <p:tgtEl>
                                          <p:spTgt spid="5">
                                            <p:txEl>
                                              <p:pRg st="5" end="5"/>
                                            </p:txEl>
                                          </p:spTgt>
                                        </p:tgtEl>
                                      </p:cBhvr>
                                    </p:animEffect>
                                  </p:childTnLst>
                                </p:cTn>
                              </p:par>
                            </p:childTnLst>
                          </p:cTn>
                        </p:par>
                        <p:par>
                          <p:cTn id="34" fill="hold">
                            <p:stCondLst>
                              <p:cond delay="3720"/>
                            </p:stCondLst>
                            <p:childTnLst>
                              <p:par>
                                <p:cTn id="35" presetID="22" presetClass="entr" presetSubtype="8" fill="hold" grpId="0"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par>
                                <p:cTn id="38" presetID="47"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59531"/>
            <a:ext cx="6369050" cy="490537"/>
          </a:xfrm>
        </p:spPr>
        <p:txBody>
          <a:bodyPr>
            <a:normAutofit fontScale="90000"/>
          </a:bodyPr>
          <a:lstStyle/>
          <a:p>
            <a:pPr eaLnBrk="1" hangingPunct="1">
              <a:defRPr/>
            </a:pPr>
            <a:r>
              <a:rPr lang="en-US" sz="4000" b="1" dirty="0" smtClean="0">
                <a:solidFill>
                  <a:schemeClr val="tx1"/>
                </a:solidFill>
                <a:effectLst>
                  <a:outerShdw blurRad="38100" dist="38100" dir="2700000" algn="tl">
                    <a:srgbClr val="000000">
                      <a:alpha val="43137"/>
                    </a:srgbClr>
                  </a:outerShdw>
                </a:effectLst>
                <a:latin typeface="Cambria" pitchFamily="18" charset="0"/>
              </a:rPr>
              <a:t>Increases and Decreases in Demand</a:t>
            </a:r>
          </a:p>
        </p:txBody>
      </p:sp>
      <p:sp>
        <p:nvSpPr>
          <p:cNvPr id="5" name="Rectangle 3"/>
          <p:cNvSpPr txBox="1">
            <a:spLocks noChangeArrowheads="1"/>
          </p:cNvSpPr>
          <p:nvPr/>
        </p:nvSpPr>
        <p:spPr>
          <a:xfrm>
            <a:off x="0" y="1524000"/>
            <a:ext cx="9144000"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Tx/>
              <a:buNone/>
            </a:pPr>
            <a:r>
              <a:rPr lang="en-US" altLang="en-US" sz="2000" b="1" dirty="0" smtClean="0">
                <a:solidFill>
                  <a:schemeClr val="tx1"/>
                </a:solidFill>
                <a:latin typeface="Cambria" panose="02040503050406030204" pitchFamily="18" charset="0"/>
              </a:rPr>
              <a:t>Change in factors other than Price;</a:t>
            </a:r>
          </a:p>
          <a:p>
            <a:pPr>
              <a:buFontTx/>
              <a:buNone/>
            </a:pPr>
            <a:endParaRPr lang="en-US" altLang="en-US" b="1" dirty="0" smtClean="0">
              <a:solidFill>
                <a:schemeClr val="tx1"/>
              </a:solidFill>
              <a:latin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1494983"/>
              </p:ext>
            </p:extLst>
          </p:nvPr>
        </p:nvGraphicFramePr>
        <p:xfrm>
          <a:off x="304800" y="2193924"/>
          <a:ext cx="8610600" cy="4664076"/>
        </p:xfrm>
        <a:graphic>
          <a:graphicData uri="http://schemas.openxmlformats.org/drawingml/2006/table">
            <a:tbl>
              <a:tblPr firstRow="1" bandRow="1">
                <a:tableStyleId>{5C22544A-7EE6-4342-B048-85BDC9FD1C3A}</a:tableStyleId>
              </a:tblPr>
              <a:tblGrid>
                <a:gridCol w="2039353"/>
                <a:gridCol w="1435100"/>
                <a:gridCol w="1661695"/>
                <a:gridCol w="1661695"/>
                <a:gridCol w="1812757"/>
              </a:tblGrid>
              <a:tr h="746862">
                <a:tc>
                  <a:txBody>
                    <a:bodyPr/>
                    <a:lstStyle/>
                    <a:p>
                      <a:r>
                        <a:rPr lang="en-US" sz="1800" dirty="0" smtClean="0">
                          <a:latin typeface="Cambria" pitchFamily="18" charset="0"/>
                        </a:rPr>
                        <a:t>The</a:t>
                      </a:r>
                      <a:r>
                        <a:rPr lang="en-US" sz="1800" baseline="0" dirty="0" smtClean="0">
                          <a:latin typeface="Cambria" pitchFamily="18" charset="0"/>
                        </a:rPr>
                        <a:t> factor affecting demand</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itchFamily="18" charset="0"/>
                        </a:rPr>
                        <a:t>Increase             Demand</a:t>
                      </a:r>
                    </a:p>
                    <a:p>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latin typeface="Cambria"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itchFamily="18" charset="0"/>
                        </a:rPr>
                        <a:t>Decrease                 Demand</a:t>
                      </a:r>
                    </a:p>
                    <a:p>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latin typeface="Cambria" pitchFamily="18" charset="0"/>
                      </a:endParaRPr>
                    </a:p>
                  </a:txBody>
                  <a:tcPr/>
                </a:tc>
              </a:tr>
              <a:tr h="426778">
                <a:tc>
                  <a:txBody>
                    <a:bodyPr/>
                    <a:lstStyle/>
                    <a:p>
                      <a:r>
                        <a:rPr lang="en-US" sz="1800" dirty="0" smtClean="0">
                          <a:solidFill>
                            <a:schemeClr val="tx1"/>
                          </a:solidFill>
                          <a:latin typeface="Cambria" pitchFamily="18" charset="0"/>
                        </a:rPr>
                        <a:t>Taste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Cambria" pitchFamily="18" charset="0"/>
                        </a:rPr>
                        <a:t>Decrease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Cambria" pitchFamily="18" charset="0"/>
                        </a:rPr>
                        <a:t>Decrease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52">
                <a:tc>
                  <a:txBody>
                    <a:bodyPr/>
                    <a:lstStyle/>
                    <a:p>
                      <a:r>
                        <a:rPr lang="en-US" sz="1800" dirty="0" smtClean="0">
                          <a:solidFill>
                            <a:schemeClr val="tx1"/>
                          </a:solidFill>
                          <a:latin typeface="Cambria" pitchFamily="18" charset="0"/>
                        </a:rPr>
                        <a:t>Population</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Cambria" pitchFamily="18" charset="0"/>
                        </a:rPr>
                        <a:t>Decrease </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Cambria" pitchFamily="18" charset="0"/>
                        </a:rPr>
                        <a:t>Decrease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525">
                <a:tc>
                  <a:txBody>
                    <a:bodyPr/>
                    <a:lstStyle/>
                    <a:p>
                      <a:r>
                        <a:rPr lang="en-US" sz="1800" dirty="0" smtClean="0">
                          <a:solidFill>
                            <a:schemeClr val="tx1"/>
                          </a:solidFill>
                          <a:latin typeface="Cambria" pitchFamily="18" charset="0"/>
                        </a:rPr>
                        <a:t>Income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 demand if a normal good</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Decrease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 demand if an inferior good.</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167">
                <a:tc>
                  <a:txBody>
                    <a:bodyPr/>
                    <a:lstStyle/>
                    <a:p>
                      <a:r>
                        <a:rPr lang="en-US" sz="1800" dirty="0" smtClean="0">
                          <a:solidFill>
                            <a:schemeClr val="tx1"/>
                          </a:solidFill>
                          <a:latin typeface="Cambria" pitchFamily="18" charset="0"/>
                        </a:rPr>
                        <a:t>Substitute </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 in price </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Cambria" pitchFamily="18" charset="0"/>
                        </a:rPr>
                        <a:t>Decrease in</a:t>
                      </a:r>
                      <a:r>
                        <a:rPr lang="en-US" sz="1800" baseline="0" dirty="0" smtClean="0">
                          <a:latin typeface="Cambria" pitchFamily="18" charset="0"/>
                        </a:rPr>
                        <a:t> price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Cambria" pitchFamily="18" charset="0"/>
                        </a:rPr>
                        <a:t>Decrease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167">
                <a:tc>
                  <a:txBody>
                    <a:bodyPr/>
                    <a:lstStyle/>
                    <a:p>
                      <a:r>
                        <a:rPr lang="en-US" sz="1800" dirty="0" smtClean="0">
                          <a:solidFill>
                            <a:schemeClr val="tx1"/>
                          </a:solidFill>
                          <a:latin typeface="Cambria" pitchFamily="18" charset="0"/>
                        </a:rPr>
                        <a:t>Complement </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Cambria" pitchFamily="18" charset="0"/>
                        </a:rPr>
                        <a:t>Increase in price </a:t>
                      </a:r>
                      <a:endParaRPr lang="en-US" sz="1800" dirty="0" smtClean="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Decrease demand</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Decrease in price </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 demand</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525">
                <a:tc>
                  <a:txBody>
                    <a:bodyPr/>
                    <a:lstStyle/>
                    <a:p>
                      <a:r>
                        <a:rPr lang="en-US" sz="1800" dirty="0" smtClean="0">
                          <a:solidFill>
                            <a:schemeClr val="tx1"/>
                          </a:solidFill>
                          <a:latin typeface="Cambria" pitchFamily="18" charset="0"/>
                        </a:rPr>
                        <a:t>Expectations of the price of</a:t>
                      </a:r>
                      <a:r>
                        <a:rPr lang="en-US" sz="1800" baseline="0" dirty="0" smtClean="0">
                          <a:solidFill>
                            <a:schemeClr val="tx1"/>
                          </a:solidFill>
                          <a:latin typeface="Cambria" pitchFamily="18" charset="0"/>
                        </a:rPr>
                        <a:t> the</a:t>
                      </a:r>
                      <a:r>
                        <a:rPr lang="en-US" sz="1800" dirty="0" smtClean="0">
                          <a:solidFill>
                            <a:schemeClr val="tx1"/>
                          </a:solidFill>
                          <a:latin typeface="Cambria" pitchFamily="18" charset="0"/>
                        </a:rPr>
                        <a:t> product </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Cambria" pitchFamily="18" charset="0"/>
                        </a:rPr>
                        <a:t>Increase </a:t>
                      </a:r>
                      <a:endParaRPr lang="en-US" sz="1800" dirty="0" smtClean="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tx1"/>
                          </a:solidFill>
                          <a:latin typeface="Cambria" pitchFamily="18" charset="0"/>
                        </a:rPr>
                        <a:t>Increase </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Cambria" pitchFamily="18" charset="0"/>
                        </a:rPr>
                        <a:t>Decrease </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Cambria" pitchFamily="18" charset="0"/>
                        </a:rPr>
                        <a:t>Decrease</a:t>
                      </a:r>
                      <a:endParaRPr lang="en-US" sz="1800" dirty="0">
                        <a:latin typeface="Cambria" pitchFamily="18" charset="0"/>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a:spLocks noChangeArrowheads="1"/>
          </p:cNvSpPr>
          <p:nvPr/>
        </p:nvSpPr>
        <p:spPr bwMode="auto">
          <a:xfrm>
            <a:off x="6477000" y="84930"/>
            <a:ext cx="2438400" cy="1972469"/>
          </a:xfrm>
          <a:prstGeom prst="rect">
            <a:avLst/>
          </a:prstGeom>
          <a:blipFill>
            <a:blip r:embed="rId2" cstate="print"/>
            <a:stretch>
              <a:fillRect/>
            </a:stretch>
          </a:blipFill>
          <a:ln w="76200">
            <a:solidFill>
              <a:schemeClr val="tx1"/>
            </a:solidFill>
            <a:miter lim="800000"/>
            <a:headEnd/>
            <a:tailEnd/>
          </a:ln>
          <a:effectLst/>
          <a:scene3d>
            <a:camera prst="orthographicFront"/>
            <a:lightRig rig="threePt" dir="t"/>
          </a:scene3d>
          <a:sp3d>
            <a:bevelT/>
          </a:sp3d>
        </p:spPr>
        <p:txBody>
          <a:bodyPr lIns="72000" rIns="64800"/>
          <a:lstStyle/>
          <a:p>
            <a:pPr>
              <a:lnSpc>
                <a:spcPct val="150000"/>
              </a:lnSpc>
              <a:defRPr/>
            </a:pPr>
            <a:endParaRPr lang="en-GB" dirty="0">
              <a:latin typeface="Cambria" pitchFamily="18" charset="0"/>
            </a:endParaRPr>
          </a:p>
        </p:txBody>
      </p:sp>
    </p:spTree>
    <p:extLst>
      <p:ext uri="{BB962C8B-B14F-4D97-AF65-F5344CB8AC3E}">
        <p14:creationId xmlns:p14="http://schemas.microsoft.com/office/powerpoint/2010/main" val="318199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78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par>
                                <p:cTn id="14" presetID="47"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90512" y="838200"/>
            <a:ext cx="7893050" cy="490537"/>
          </a:xfrm>
        </p:spPr>
        <p:txBody>
          <a:bodyPr>
            <a:noAutofit/>
          </a:bodyPr>
          <a:lstStyle/>
          <a:p>
            <a:pPr eaLnBrk="1" hangingPunct="1">
              <a:defRPr/>
            </a:pPr>
            <a:r>
              <a:rPr lang="en-US" sz="4400" b="1" dirty="0" smtClean="0">
                <a:solidFill>
                  <a:schemeClr val="tx1"/>
                </a:solidFill>
                <a:latin typeface="Cambria" pitchFamily="18" charset="0"/>
              </a:rPr>
              <a:t>Concept of Supply </a:t>
            </a:r>
          </a:p>
        </p:txBody>
      </p:sp>
      <p:sp>
        <p:nvSpPr>
          <p:cNvPr id="5" name="Rectangle 3"/>
          <p:cNvSpPr txBox="1">
            <a:spLocks noChangeArrowheads="1"/>
          </p:cNvSpPr>
          <p:nvPr/>
        </p:nvSpPr>
        <p:spPr>
          <a:xfrm>
            <a:off x="290512" y="1981200"/>
            <a:ext cx="7346950"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Tx/>
              <a:buNone/>
              <a:defRPr/>
            </a:pPr>
            <a:r>
              <a:rPr lang="en-US" sz="3200" dirty="0" smtClean="0">
                <a:solidFill>
                  <a:schemeClr val="tx1"/>
                </a:solidFill>
                <a:latin typeface="Cambria" pitchFamily="18" charset="0"/>
              </a:rPr>
              <a:t>Supply</a:t>
            </a:r>
          </a:p>
          <a:p>
            <a:pPr marL="974725" indent="-569913">
              <a:lnSpc>
                <a:spcPct val="150000"/>
              </a:lnSpc>
              <a:buFont typeface="Wingdings" pitchFamily="2" charset="2"/>
              <a:buChar char="v"/>
              <a:defRPr/>
            </a:pPr>
            <a:r>
              <a:rPr lang="en-US" sz="2000" dirty="0" smtClean="0">
                <a:solidFill>
                  <a:schemeClr val="tx1"/>
                </a:solidFill>
                <a:latin typeface="Cambria" pitchFamily="18" charset="0"/>
              </a:rPr>
              <a:t>The quantity of a product that the suppliers are willing to supply at a given price and at a given time.</a:t>
            </a:r>
          </a:p>
          <a:p>
            <a:pPr marL="974725" indent="-569913">
              <a:lnSpc>
                <a:spcPct val="150000"/>
              </a:lnSpc>
              <a:buFont typeface="Wingdings" pitchFamily="2" charset="2"/>
              <a:buChar char="v"/>
              <a:defRPr/>
            </a:pPr>
            <a:r>
              <a:rPr lang="en-US" sz="2000" dirty="0" smtClean="0">
                <a:solidFill>
                  <a:schemeClr val="tx1"/>
                </a:solidFill>
                <a:latin typeface="Cambria" pitchFamily="18" charset="0"/>
              </a:rPr>
              <a:t>The amount produced or output available or the stocks of goods available are not the supply.</a:t>
            </a:r>
          </a:p>
          <a:p>
            <a:pPr marL="974725" indent="-569913">
              <a:lnSpc>
                <a:spcPct val="150000"/>
              </a:lnSpc>
              <a:buFont typeface="Wingdings" pitchFamily="2" charset="2"/>
              <a:buChar char="v"/>
              <a:defRPr/>
            </a:pPr>
            <a:r>
              <a:rPr lang="en-US" sz="2000" dirty="0" smtClean="0">
                <a:solidFill>
                  <a:schemeClr val="tx1"/>
                </a:solidFill>
                <a:latin typeface="Cambria" pitchFamily="18" charset="0"/>
              </a:rPr>
              <a:t>The supply is the amount offered for sales.</a:t>
            </a:r>
          </a:p>
          <a:p>
            <a:pPr marL="0" indent="0">
              <a:buFontTx/>
              <a:buNone/>
              <a:defRPr/>
            </a:pPr>
            <a:r>
              <a:rPr lang="en-US" sz="2000" dirty="0" smtClean="0">
                <a:solidFill>
                  <a:schemeClr val="tx1"/>
                </a:solidFill>
                <a:latin typeface="Cambria" pitchFamily="18" charset="0"/>
              </a:rPr>
              <a:t>	</a:t>
            </a:r>
          </a:p>
          <a:p>
            <a:pPr>
              <a:lnSpc>
                <a:spcPct val="150000"/>
              </a:lnSpc>
              <a:buFontTx/>
              <a:buNone/>
              <a:defRPr/>
            </a:pPr>
            <a:endParaRPr lang="en-US" sz="2000" dirty="0" smtClean="0">
              <a:solidFill>
                <a:schemeClr val="tx1"/>
              </a:solidFill>
              <a:latin typeface="Cambria" pitchFamily="18" charset="0"/>
            </a:endParaRPr>
          </a:p>
          <a:p>
            <a:pPr>
              <a:lnSpc>
                <a:spcPct val="150000"/>
              </a:lnSpc>
              <a:buFontTx/>
              <a:buNone/>
              <a:defRPr/>
            </a:pPr>
            <a:endParaRPr lang="en-US" sz="2000" dirty="0" smtClean="0">
              <a:solidFill>
                <a:schemeClr val="tx1"/>
              </a:solidFill>
              <a:latin typeface="Cambria" pitchFamily="18" charset="0"/>
            </a:endParaRPr>
          </a:p>
        </p:txBody>
      </p:sp>
    </p:spTree>
    <p:extLst>
      <p:ext uri="{BB962C8B-B14F-4D97-AF65-F5344CB8AC3E}">
        <p14:creationId xmlns:p14="http://schemas.microsoft.com/office/powerpoint/2010/main" val="379748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64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par>
                          <p:cTn id="14" fill="hold">
                            <p:stCondLst>
                              <p:cond delay="1140"/>
                            </p:stCondLst>
                            <p:childTnLst>
                              <p:par>
                                <p:cTn id="15" presetID="22" presetClass="entr" presetSubtype="8"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par>
                          <p:cTn id="18" fill="hold">
                            <p:stCondLst>
                              <p:cond delay="1640"/>
                            </p:stCondLst>
                            <p:childTnLst>
                              <p:par>
                                <p:cTn id="19" presetID="22" presetClass="entr" presetSubtype="8" fill="hold" grpId="0"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par>
                          <p:cTn id="22" fill="hold">
                            <p:stCondLst>
                              <p:cond delay="2140"/>
                            </p:stCondLst>
                            <p:childTnLst>
                              <p:par>
                                <p:cTn id="23" presetID="22" presetClass="entr" presetSubtype="8" fill="hold" grpId="0"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left)">
                                      <p:cBhvr>
                                        <p:cTn id="25" dur="500"/>
                                        <p:tgtEl>
                                          <p:spTgt spid="5">
                                            <p:txEl>
                                              <p:pRg st="3" end="3"/>
                                            </p:txEl>
                                          </p:spTgt>
                                        </p:tgtEl>
                                      </p:cBhvr>
                                    </p:animEffect>
                                  </p:childTnLst>
                                </p:cTn>
                              </p:par>
                            </p:childTnLst>
                          </p:cTn>
                        </p:par>
                        <p:par>
                          <p:cTn id="26" fill="hold">
                            <p:stCondLst>
                              <p:cond delay="2640"/>
                            </p:stCondLst>
                            <p:childTnLst>
                              <p:par>
                                <p:cTn id="27" presetID="22" presetClass="entr" presetSubtype="8" fill="hold" grpId="0"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left)">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3" descr="e11e204677ae3321a6be022.jpg"/>
          <p:cNvPicPr>
            <a:picLocks noChangeAspect="1"/>
          </p:cNvPicPr>
          <p:nvPr/>
        </p:nvPicPr>
        <p:blipFill>
          <a:blip r:embed="rId2" cstate="print"/>
          <a:srcRect/>
          <a:stretch>
            <a:fillRect/>
          </a:stretch>
        </p:blipFill>
        <p:spPr bwMode="auto">
          <a:xfrm>
            <a:off x="7010400" y="5257800"/>
            <a:ext cx="2133600" cy="1600200"/>
          </a:xfrm>
          <a:prstGeom prst="rect">
            <a:avLst/>
          </a:prstGeom>
          <a:noFill/>
          <a:ln w="9525">
            <a:noFill/>
            <a:miter lim="800000"/>
            <a:headEnd/>
            <a:tailEnd/>
          </a:ln>
        </p:spPr>
      </p:pic>
      <p:sp>
        <p:nvSpPr>
          <p:cNvPr id="10" name="Rectangle 2"/>
          <p:cNvSpPr>
            <a:spLocks noGrp="1" noChangeArrowheads="1"/>
          </p:cNvSpPr>
          <p:nvPr>
            <p:ph type="title"/>
          </p:nvPr>
        </p:nvSpPr>
        <p:spPr>
          <a:xfrm>
            <a:off x="381000" y="762000"/>
            <a:ext cx="7072312" cy="649288"/>
          </a:xfrm>
        </p:spPr>
        <p:txBody>
          <a:bodyPr>
            <a:normAutofit fontScale="90000"/>
          </a:bodyPr>
          <a:lstStyle/>
          <a:p>
            <a:pPr eaLnBrk="1" hangingPunct="1">
              <a:lnSpc>
                <a:spcPct val="150000"/>
              </a:lnSpc>
              <a:defRPr/>
            </a:pPr>
            <a:r>
              <a:rPr lang="en-US" sz="4800" b="1" dirty="0" smtClean="0">
                <a:solidFill>
                  <a:srgbClr val="FF0000"/>
                </a:solidFill>
                <a:latin typeface="Cambria" pitchFamily="18" charset="0"/>
                <a:cs typeface="Calibri" pitchFamily="34" charset="0"/>
              </a:rPr>
              <a:t>LEARNING OUTCOMES</a:t>
            </a:r>
            <a:endParaRPr lang="uk-UA" altLang="zh-CN" sz="4800" b="1" dirty="0" smtClean="0">
              <a:solidFill>
                <a:srgbClr val="FF0000"/>
              </a:solidFill>
              <a:latin typeface="Tahoma" charset="0"/>
            </a:endParaRPr>
          </a:p>
        </p:txBody>
      </p:sp>
      <p:sp>
        <p:nvSpPr>
          <p:cNvPr id="4101" name="Rectangle 3"/>
          <p:cNvSpPr txBox="1">
            <a:spLocks noChangeArrowheads="1"/>
          </p:cNvSpPr>
          <p:nvPr/>
        </p:nvSpPr>
        <p:spPr bwMode="auto">
          <a:xfrm>
            <a:off x="381000" y="2057400"/>
            <a:ext cx="7391400" cy="5181600"/>
          </a:xfrm>
          <a:prstGeom prst="rect">
            <a:avLst/>
          </a:prstGeom>
          <a:noFill/>
          <a:ln w="9525">
            <a:noFill/>
            <a:miter lim="800000"/>
            <a:headEnd/>
            <a:tailEnd/>
          </a:ln>
        </p:spPr>
        <p:txBody>
          <a:bodyPr/>
          <a:lstStyle/>
          <a:p>
            <a:pPr marL="465138" indent="-465138">
              <a:lnSpc>
                <a:spcPct val="150000"/>
              </a:lnSpc>
            </a:pPr>
            <a:r>
              <a:rPr lang="en-US" sz="2400" dirty="0" smtClean="0">
                <a:latin typeface="Cambria" pitchFamily="18" charset="0"/>
              </a:rPr>
              <a:t>At the end of the lecture, students should be able to;</a:t>
            </a:r>
          </a:p>
          <a:p>
            <a:pPr marL="465138" indent="-465138">
              <a:lnSpc>
                <a:spcPct val="150000"/>
              </a:lnSpc>
              <a:buFont typeface="Wingdings" pitchFamily="2" charset="2"/>
              <a:buChar char="q"/>
            </a:pPr>
            <a:r>
              <a:rPr lang="en-US" altLang="en-US" sz="2400" dirty="0" smtClean="0">
                <a:latin typeface="Cambria" panose="02040503050406030204" pitchFamily="18" charset="0"/>
              </a:rPr>
              <a:t>Understand </a:t>
            </a:r>
            <a:r>
              <a:rPr lang="en-US" altLang="en-US" sz="2400" dirty="0">
                <a:latin typeface="Cambria" panose="02040503050406030204" pitchFamily="18" charset="0"/>
              </a:rPr>
              <a:t>the basic </a:t>
            </a:r>
            <a:r>
              <a:rPr lang="en-US" altLang="en-US" sz="2400" dirty="0" smtClean="0">
                <a:latin typeface="Cambria" panose="02040503050406030204" pitchFamily="18" charset="0"/>
              </a:rPr>
              <a:t>economic concepts.</a:t>
            </a:r>
            <a:endParaRPr lang="en-US" altLang="en-US" sz="2400" dirty="0">
              <a:latin typeface="Cambria" panose="02040503050406030204" pitchFamily="18" charset="0"/>
            </a:endParaRPr>
          </a:p>
          <a:p>
            <a:pPr marL="465138" indent="-465138">
              <a:lnSpc>
                <a:spcPct val="150000"/>
              </a:lnSpc>
              <a:buFont typeface="Wingdings" pitchFamily="2" charset="2"/>
              <a:buChar char="q"/>
            </a:pPr>
            <a:r>
              <a:rPr lang="en-US" sz="2400" dirty="0" smtClean="0">
                <a:latin typeface="Cambria" pitchFamily="18" charset="0"/>
              </a:rPr>
              <a:t>Explain the concept of demand and supply.</a:t>
            </a:r>
            <a:endParaRPr lang="en-US" sz="2400" dirty="0" smtClean="0">
              <a:latin typeface="Cambria" pitchFamily="18" charset="0"/>
            </a:endParaRPr>
          </a:p>
          <a:p>
            <a:pPr marL="465138" indent="-465138">
              <a:lnSpc>
                <a:spcPct val="150000"/>
              </a:lnSpc>
              <a:buFont typeface="Wingdings" pitchFamily="2" charset="2"/>
              <a:buChar char="q"/>
            </a:pPr>
            <a:r>
              <a:rPr lang="en-US" sz="2400" dirty="0" smtClean="0">
                <a:latin typeface="Cambria" pitchFamily="18" charset="0"/>
              </a:rPr>
              <a:t>Identify the market structures and their characteristics.</a:t>
            </a:r>
            <a:endParaRPr lang="en-US" sz="2400" dirty="0">
              <a:latin typeface="Cambria" pitchFamily="18"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76200"/>
            <a:ext cx="7010400" cy="1320800"/>
          </a:xfrm>
        </p:spPr>
        <p:txBody>
          <a:bodyPr/>
          <a:lstStyle/>
          <a:p>
            <a:pPr eaLnBrk="1" hangingPunct="1"/>
            <a:r>
              <a:rPr lang="en-US" altLang="en-US" sz="2800" b="1" dirty="0" smtClean="0">
                <a:solidFill>
                  <a:schemeClr val="tx1"/>
                </a:solidFill>
                <a:latin typeface="Cambria" panose="02040503050406030204" pitchFamily="18" charset="0"/>
              </a:rPr>
              <a:t>Price and Quantity Supplied: The Law of Supply</a:t>
            </a:r>
            <a:endParaRPr lang="en-US" altLang="en-US" sz="2800" dirty="0" smtClean="0">
              <a:solidFill>
                <a:schemeClr val="tx1"/>
              </a:solidFill>
              <a:latin typeface="Cambria" panose="02040503050406030204" pitchFamily="18" charset="0"/>
            </a:endParaRPr>
          </a:p>
        </p:txBody>
      </p:sp>
      <p:sp>
        <p:nvSpPr>
          <p:cNvPr id="296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63440D-F103-48D5-B392-12C3B8F9BACC}" type="slidenum">
              <a:rPr lang="fr-FR" altLang="en-US">
                <a:solidFill>
                  <a:schemeClr val="accent1"/>
                </a:solidFill>
              </a:rPr>
              <a:pPr/>
              <a:t>20</a:t>
            </a:fld>
            <a:endParaRPr lang="fr-FR" altLang="en-US">
              <a:solidFill>
                <a:schemeClr val="accent1"/>
              </a:solidFill>
            </a:endParaRPr>
          </a:p>
        </p:txBody>
      </p:sp>
      <p:sp>
        <p:nvSpPr>
          <p:cNvPr id="5" name="Rectangle 4"/>
          <p:cNvSpPr/>
          <p:nvPr/>
        </p:nvSpPr>
        <p:spPr>
          <a:xfrm>
            <a:off x="76200" y="1219200"/>
            <a:ext cx="9067800" cy="1676400"/>
          </a:xfrm>
          <a:prstGeom prst="rect">
            <a:avLst/>
          </a:prstGeom>
          <a:solidFill>
            <a:schemeClr val="accent1">
              <a:lumMod val="40000"/>
              <a:lumOff val="60000"/>
            </a:schemeClr>
          </a:solidFill>
          <a:ln w="38100"/>
        </p:spPr>
        <p:style>
          <a:lnRef idx="2">
            <a:schemeClr val="accent5"/>
          </a:lnRef>
          <a:fillRef idx="1">
            <a:schemeClr val="lt1"/>
          </a:fillRef>
          <a:effectRef idx="0">
            <a:schemeClr val="accent5"/>
          </a:effectRef>
          <a:fontRef idx="minor">
            <a:schemeClr val="dk1"/>
          </a:fontRef>
        </p:style>
        <p:txBody>
          <a:bodyPr anchor="ctr"/>
          <a:lstStyle/>
          <a:p>
            <a:pPr>
              <a:defRPr/>
            </a:pPr>
            <a:r>
              <a:rPr lang="en-US" sz="2400" b="1" dirty="0">
                <a:latin typeface="Cambria" pitchFamily="18" charset="0"/>
              </a:rPr>
              <a:t>Law of supply </a:t>
            </a:r>
          </a:p>
          <a:p>
            <a:pPr>
              <a:defRPr/>
            </a:pPr>
            <a:r>
              <a:rPr lang="en-US" sz="2200" dirty="0">
                <a:latin typeface="Cambria" pitchFamily="18" charset="0"/>
              </a:rPr>
              <a:t>The positive relationship between price and quantity of a good supplied. </a:t>
            </a:r>
          </a:p>
          <a:p>
            <a:pPr>
              <a:defRPr/>
            </a:pPr>
            <a:r>
              <a:rPr lang="en-US" sz="2200" dirty="0">
                <a:latin typeface="Cambria" pitchFamily="18" charset="0"/>
              </a:rPr>
              <a:t>An increase in market price will lead to an increase in quantity supplied, and a decrease in market price will lead to a decrease in quantity supplied.</a:t>
            </a:r>
            <a:endParaRPr lang="en-US" sz="2200" dirty="0">
              <a:solidFill>
                <a:schemeClr val="tx1"/>
              </a:solidFill>
              <a:latin typeface="Cambria" pitchFamily="18" charset="0"/>
            </a:endParaRPr>
          </a:p>
        </p:txBody>
      </p:sp>
      <p:sp>
        <p:nvSpPr>
          <p:cNvPr id="6" name="Rectangle 5"/>
          <p:cNvSpPr/>
          <p:nvPr/>
        </p:nvSpPr>
        <p:spPr>
          <a:xfrm>
            <a:off x="0" y="2971800"/>
            <a:ext cx="3429000" cy="1323975"/>
          </a:xfrm>
          <a:prstGeom prst="rect">
            <a:avLst/>
          </a:prstGeom>
          <a:ln w="38100"/>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ambria" pitchFamily="18" charset="0"/>
              </a:rPr>
              <a:t>Supply schedule </a:t>
            </a:r>
          </a:p>
          <a:p>
            <a:pPr>
              <a:defRPr/>
            </a:pPr>
            <a:r>
              <a:rPr lang="en-US" sz="2000" dirty="0">
                <a:latin typeface="Cambria" pitchFamily="18" charset="0"/>
              </a:rPr>
              <a:t>A table showing how much of a product firms will sell at alternative prices.</a:t>
            </a:r>
          </a:p>
        </p:txBody>
      </p:sp>
      <p:sp>
        <p:nvSpPr>
          <p:cNvPr id="7" name="Rectangle 6"/>
          <p:cNvSpPr/>
          <p:nvPr/>
        </p:nvSpPr>
        <p:spPr>
          <a:xfrm>
            <a:off x="3581400" y="2971800"/>
            <a:ext cx="3429000" cy="1323975"/>
          </a:xfrm>
          <a:prstGeom prst="rect">
            <a:avLst/>
          </a:prstGeom>
          <a:ln w="38100"/>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ambria" pitchFamily="18" charset="0"/>
              </a:rPr>
              <a:t>Supply curve </a:t>
            </a:r>
          </a:p>
          <a:p>
            <a:pPr>
              <a:defRPr/>
            </a:pPr>
            <a:r>
              <a:rPr lang="en-US" sz="2000" dirty="0">
                <a:latin typeface="Cambria" pitchFamily="18" charset="0"/>
              </a:rPr>
              <a:t>A graph illustrating how much of a product a firm will sell at different prices.</a:t>
            </a:r>
          </a:p>
        </p:txBody>
      </p:sp>
      <p:sp>
        <p:nvSpPr>
          <p:cNvPr id="8" name="Rectangle 7"/>
          <p:cNvSpPr/>
          <p:nvPr/>
        </p:nvSpPr>
        <p:spPr>
          <a:xfrm>
            <a:off x="7086600" y="2971800"/>
            <a:ext cx="2057400" cy="2862263"/>
          </a:xfrm>
          <a:prstGeom prst="rect">
            <a:avLst/>
          </a:prstGeom>
          <a:ln w="28575"/>
        </p:spPr>
        <p:style>
          <a:lnRef idx="2">
            <a:schemeClr val="accent4"/>
          </a:lnRef>
          <a:fillRef idx="1">
            <a:schemeClr val="lt1"/>
          </a:fillRef>
          <a:effectRef idx="0">
            <a:schemeClr val="accent4"/>
          </a:effectRef>
          <a:fontRef idx="minor">
            <a:schemeClr val="dk1"/>
          </a:fontRef>
        </p:style>
        <p:txBody>
          <a:bodyPr>
            <a:spAutoFit/>
          </a:bodyPr>
          <a:lstStyle/>
          <a:p>
            <a:pPr>
              <a:defRPr/>
            </a:pPr>
            <a:r>
              <a:rPr lang="en-US" sz="2000" b="1" dirty="0">
                <a:latin typeface="Cambria" pitchFamily="18" charset="0"/>
              </a:rPr>
              <a:t>Supply Curves Slope Upward</a:t>
            </a:r>
          </a:p>
          <a:p>
            <a:pPr>
              <a:defRPr/>
            </a:pPr>
            <a:r>
              <a:rPr lang="en-US" sz="2000" dirty="0">
                <a:latin typeface="Cambria" pitchFamily="18" charset="0"/>
              </a:rPr>
              <a:t>A producer will supply more</a:t>
            </a:r>
          </a:p>
          <a:p>
            <a:pPr>
              <a:defRPr/>
            </a:pPr>
            <a:r>
              <a:rPr lang="en-US" sz="2000" dirty="0">
                <a:latin typeface="Cambria" pitchFamily="18" charset="0"/>
              </a:rPr>
              <a:t>when the price of output is</a:t>
            </a:r>
          </a:p>
          <a:p>
            <a:pPr>
              <a:defRPr/>
            </a:pPr>
            <a:r>
              <a:rPr lang="en-US" sz="2000" dirty="0">
                <a:latin typeface="Cambria" pitchFamily="18" charset="0"/>
              </a:rPr>
              <a:t>higher. The slope of a supply</a:t>
            </a:r>
          </a:p>
          <a:p>
            <a:pPr>
              <a:defRPr/>
            </a:pPr>
            <a:r>
              <a:rPr lang="en-US" sz="2000" dirty="0">
                <a:latin typeface="Cambria" pitchFamily="18" charset="0"/>
              </a:rPr>
              <a:t>curve is positive.</a:t>
            </a:r>
          </a:p>
        </p:txBody>
      </p:sp>
      <p:pic>
        <p:nvPicPr>
          <p:cNvPr id="297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419600"/>
            <a:ext cx="281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419600"/>
            <a:ext cx="4038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358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704"/>
                                        </p:tgtEl>
                                        <p:attrNameLst>
                                          <p:attrName>style.visibility</p:attrName>
                                        </p:attrNameLst>
                                      </p:cBhvr>
                                      <p:to>
                                        <p:strVal val="visible"/>
                                      </p:to>
                                    </p:set>
                                    <p:anim calcmode="lin" valueType="num">
                                      <p:cBhvr additive="base">
                                        <p:cTn id="29" dur="500" fill="hold"/>
                                        <p:tgtEl>
                                          <p:spTgt spid="29704"/>
                                        </p:tgtEl>
                                        <p:attrNameLst>
                                          <p:attrName>ppt_x</p:attrName>
                                        </p:attrNameLst>
                                      </p:cBhvr>
                                      <p:tavLst>
                                        <p:tav tm="0">
                                          <p:val>
                                            <p:strVal val="#ppt_x"/>
                                          </p:val>
                                        </p:tav>
                                        <p:tav tm="100000">
                                          <p:val>
                                            <p:strVal val="#ppt_x"/>
                                          </p:val>
                                        </p:tav>
                                      </p:tavLst>
                                    </p:anim>
                                    <p:anim calcmode="lin" valueType="num">
                                      <p:cBhvr additive="base">
                                        <p:cTn id="30" dur="500" fill="hold"/>
                                        <p:tgtEl>
                                          <p:spTgt spid="2970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705"/>
                                        </p:tgtEl>
                                        <p:attrNameLst>
                                          <p:attrName>style.visibility</p:attrName>
                                        </p:attrNameLst>
                                      </p:cBhvr>
                                      <p:to>
                                        <p:strVal val="visible"/>
                                      </p:to>
                                    </p:set>
                                    <p:anim calcmode="lin" valueType="num">
                                      <p:cBhvr additive="base">
                                        <p:cTn id="39" dur="500" fill="hold"/>
                                        <p:tgtEl>
                                          <p:spTgt spid="29705"/>
                                        </p:tgtEl>
                                        <p:attrNameLst>
                                          <p:attrName>ppt_x</p:attrName>
                                        </p:attrNameLst>
                                      </p:cBhvr>
                                      <p:tavLst>
                                        <p:tav tm="0">
                                          <p:val>
                                            <p:strVal val="#ppt_x"/>
                                          </p:val>
                                        </p:tav>
                                        <p:tav tm="100000">
                                          <p:val>
                                            <p:strVal val="#ppt_x"/>
                                          </p:val>
                                        </p:tav>
                                      </p:tavLst>
                                    </p:anim>
                                    <p:anim calcmode="lin" valueType="num">
                                      <p:cBhvr additive="base">
                                        <p:cTn id="40" dur="500" fill="hold"/>
                                        <p:tgtEl>
                                          <p:spTgt spid="29705"/>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bg/>
                                          </p:spTgt>
                                        </p:tgtEl>
                                        <p:attrNameLst>
                                          <p:attrName>style.visibility</p:attrName>
                                        </p:attrNameLst>
                                      </p:cBhvr>
                                      <p:to>
                                        <p:strVal val="visible"/>
                                      </p:to>
                                    </p:set>
                                    <p:anim calcmode="lin" valueType="num">
                                      <p:cBhvr additive="base">
                                        <p:cTn id="45" dur="500" fill="hold"/>
                                        <p:tgtEl>
                                          <p:spTgt spid="8">
                                            <p:bg/>
                                          </p:spTgt>
                                        </p:tgtEl>
                                        <p:attrNameLst>
                                          <p:attrName>ppt_x</p:attrName>
                                        </p:attrNameLst>
                                      </p:cBhvr>
                                      <p:tavLst>
                                        <p:tav tm="0">
                                          <p:val>
                                            <p:strVal val="#ppt_x"/>
                                          </p:val>
                                        </p:tav>
                                        <p:tav tm="100000">
                                          <p:val>
                                            <p:strVal val="#ppt_x"/>
                                          </p:val>
                                        </p:tav>
                                      </p:tavLst>
                                    </p:anim>
                                    <p:anim calcmode="lin" valueType="num">
                                      <p:cBhvr additive="base">
                                        <p:cTn id="46" dur="500" fill="hold"/>
                                        <p:tgtEl>
                                          <p:spTgt spid="8">
                                            <p:bg/>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 calcmode="lin" valueType="num">
                                      <p:cBhvr additive="base">
                                        <p:cTn id="4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 calcmode="lin" valueType="num">
                                      <p:cBhvr additive="base">
                                        <p:cTn id="5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 calcmode="lin" valueType="num">
                                      <p:cBhvr additive="base">
                                        <p:cTn id="5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anim calcmode="lin" valueType="num">
                                      <p:cBhvr additive="base">
                                        <p:cTn id="6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3" end="3"/>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8">
                                            <p:txEl>
                                              <p:pRg st="4" end="4"/>
                                            </p:txEl>
                                          </p:spTgt>
                                        </p:tgtEl>
                                        <p:attrNameLst>
                                          <p:attrName>style.visibility</p:attrName>
                                        </p:attrNameLst>
                                      </p:cBhvr>
                                      <p:to>
                                        <p:strVal val="visible"/>
                                      </p:to>
                                    </p:set>
                                    <p:anim calcmode="lin" valueType="num">
                                      <p:cBhvr additive="base">
                                        <p:cTn id="6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animBg="1"/>
      <p:bldP spid="7" grpId="0" animBg="1"/>
      <p:bldP spid="8"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36550" y="500063"/>
            <a:ext cx="6826250" cy="490537"/>
          </a:xfrm>
        </p:spPr>
        <p:txBody>
          <a:bodyPr>
            <a:normAutofit fontScale="90000"/>
          </a:bodyPr>
          <a:lstStyle/>
          <a:p>
            <a:pPr eaLnBrk="1" hangingPunct="1">
              <a:defRPr/>
            </a:pPr>
            <a:r>
              <a:rPr lang="en-US" sz="3600" b="1" dirty="0" smtClean="0">
                <a:solidFill>
                  <a:schemeClr val="tx1"/>
                </a:solidFill>
                <a:latin typeface="Cambria" pitchFamily="18" charset="0"/>
              </a:rPr>
              <a:t>“</a:t>
            </a:r>
            <a:r>
              <a:rPr lang="en-US" sz="3600" b="1" dirty="0" smtClean="0">
                <a:solidFill>
                  <a:schemeClr val="tx1"/>
                </a:solidFill>
                <a:latin typeface="Cambria" pitchFamily="18" charset="0"/>
              </a:rPr>
              <a:t>A Change in Quantity </a:t>
            </a:r>
            <a:r>
              <a:rPr lang="en-US" sz="3600" b="1" dirty="0" smtClean="0">
                <a:solidFill>
                  <a:schemeClr val="tx1"/>
                </a:solidFill>
                <a:latin typeface="Cambria" pitchFamily="18" charset="0"/>
              </a:rPr>
              <a:t>Supply” and</a:t>
            </a:r>
            <a:br>
              <a:rPr lang="en-US" sz="3600" b="1" dirty="0" smtClean="0">
                <a:solidFill>
                  <a:schemeClr val="tx1"/>
                </a:solidFill>
                <a:latin typeface="Cambria" pitchFamily="18" charset="0"/>
              </a:rPr>
            </a:br>
            <a:r>
              <a:rPr lang="en-US" sz="3600" b="1" dirty="0" smtClean="0">
                <a:solidFill>
                  <a:schemeClr val="tx1"/>
                </a:solidFill>
                <a:latin typeface="Cambria" pitchFamily="18" charset="0"/>
              </a:rPr>
              <a:t>“</a:t>
            </a:r>
            <a:r>
              <a:rPr lang="en-US" b="1" dirty="0" smtClean="0">
                <a:solidFill>
                  <a:schemeClr val="tx1"/>
                </a:solidFill>
                <a:latin typeface="Cambria" pitchFamily="18" charset="0"/>
              </a:rPr>
              <a:t>Increase and Decrease in Supply”</a:t>
            </a:r>
            <a:endParaRPr lang="en-US" sz="3600" b="1" dirty="0" smtClean="0">
              <a:solidFill>
                <a:schemeClr val="tx1"/>
              </a:solidFill>
              <a:latin typeface="Cambria" pitchFamily="18" charset="0"/>
            </a:endParaRPr>
          </a:p>
        </p:txBody>
      </p:sp>
      <p:sp>
        <p:nvSpPr>
          <p:cNvPr id="5" name="Rectangle 3"/>
          <p:cNvSpPr txBox="1">
            <a:spLocks noChangeArrowheads="1"/>
          </p:cNvSpPr>
          <p:nvPr/>
        </p:nvSpPr>
        <p:spPr>
          <a:xfrm>
            <a:off x="336550" y="1828800"/>
            <a:ext cx="7283450"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20650" indent="0">
              <a:lnSpc>
                <a:spcPct val="150000"/>
              </a:lnSpc>
              <a:buFontTx/>
              <a:buNone/>
              <a:defRPr/>
            </a:pPr>
            <a:r>
              <a:rPr lang="en-US" sz="2400" b="1" dirty="0" smtClean="0">
                <a:solidFill>
                  <a:schemeClr val="accent5"/>
                </a:solidFill>
                <a:latin typeface="Cambria" pitchFamily="18" charset="0"/>
              </a:rPr>
              <a:t>A Change in Quantity Supply :</a:t>
            </a:r>
          </a:p>
          <a:p>
            <a:pPr marL="120650" indent="0">
              <a:lnSpc>
                <a:spcPct val="150000"/>
              </a:lnSpc>
              <a:buFontTx/>
              <a:buNone/>
              <a:defRPr/>
            </a:pPr>
            <a:r>
              <a:rPr lang="en-US" sz="2000" dirty="0" smtClean="0">
                <a:solidFill>
                  <a:schemeClr val="tx1"/>
                </a:solidFill>
                <a:latin typeface="Cambria" pitchFamily="18" charset="0"/>
              </a:rPr>
              <a:t>Occurs as a result of a change in the price.</a:t>
            </a:r>
          </a:p>
          <a:p>
            <a:pPr marL="120650" indent="0">
              <a:lnSpc>
                <a:spcPct val="150000"/>
              </a:lnSpc>
              <a:buNone/>
              <a:defRPr/>
            </a:pPr>
            <a:r>
              <a:rPr lang="en-US" sz="2400" b="1" dirty="0" smtClean="0">
                <a:solidFill>
                  <a:schemeClr val="accent5"/>
                </a:solidFill>
                <a:latin typeface="Cambria" pitchFamily="18" charset="0"/>
              </a:rPr>
              <a:t>An increase and decrease Supply :</a:t>
            </a:r>
          </a:p>
          <a:p>
            <a:pPr marL="120650" indent="0">
              <a:lnSpc>
                <a:spcPct val="150000"/>
              </a:lnSpc>
              <a:buNone/>
              <a:defRPr/>
            </a:pPr>
            <a:r>
              <a:rPr lang="en-US" sz="2000" dirty="0" smtClean="0">
                <a:solidFill>
                  <a:schemeClr val="tx1"/>
                </a:solidFill>
                <a:latin typeface="Cambria" pitchFamily="18" charset="0"/>
              </a:rPr>
              <a:t>Occurs </a:t>
            </a:r>
            <a:r>
              <a:rPr lang="en-US" sz="2000" dirty="0">
                <a:solidFill>
                  <a:schemeClr val="tx1"/>
                </a:solidFill>
                <a:latin typeface="Cambria" pitchFamily="18" charset="0"/>
              </a:rPr>
              <a:t>as a result of the changes in other factors and not the price.</a:t>
            </a:r>
          </a:p>
          <a:p>
            <a:pPr marL="120650" indent="0">
              <a:lnSpc>
                <a:spcPct val="150000"/>
              </a:lnSpc>
              <a:buNone/>
              <a:defRPr/>
            </a:pPr>
            <a:endParaRPr lang="en-US" sz="2000" b="1" dirty="0">
              <a:solidFill>
                <a:schemeClr val="accent5"/>
              </a:solidFill>
              <a:latin typeface="Cambria" pitchFamily="18" charset="0"/>
            </a:endParaRPr>
          </a:p>
          <a:p>
            <a:pPr marL="120650" indent="0">
              <a:lnSpc>
                <a:spcPct val="150000"/>
              </a:lnSpc>
              <a:buFontTx/>
              <a:buNone/>
              <a:defRPr/>
            </a:pPr>
            <a:endParaRPr lang="en-US" sz="2000" dirty="0" smtClean="0">
              <a:solidFill>
                <a:schemeClr val="tx1"/>
              </a:solidFill>
              <a:latin typeface="Cambria" pitchFamily="18" charset="0"/>
            </a:endParaRPr>
          </a:p>
          <a:p>
            <a:pPr>
              <a:buFontTx/>
              <a:buNone/>
              <a:defRPr/>
            </a:pPr>
            <a:r>
              <a:rPr lang="en-US" sz="2000" dirty="0" smtClean="0">
                <a:solidFill>
                  <a:schemeClr val="tx1"/>
                </a:solidFill>
                <a:latin typeface="Cambria" pitchFamily="18" charset="0"/>
              </a:rPr>
              <a:t>			</a:t>
            </a:r>
            <a:endParaRPr lang="en-US" sz="2000" dirty="0" smtClean="0">
              <a:solidFill>
                <a:schemeClr val="tx1"/>
              </a:solidFill>
              <a:latin typeface="Cambria" pitchFamily="18" charset="0"/>
            </a:endParaRPr>
          </a:p>
        </p:txBody>
      </p:sp>
    </p:spTree>
    <p:extLst>
      <p:ext uri="{BB962C8B-B14F-4D97-AF65-F5344CB8AC3E}">
        <p14:creationId xmlns:p14="http://schemas.microsoft.com/office/powerpoint/2010/main" val="132358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6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par>
                          <p:cTn id="14" fill="hold">
                            <p:stCondLst>
                              <p:cond delay="1560"/>
                            </p:stCondLst>
                            <p:childTnLst>
                              <p:par>
                                <p:cTn id="15" presetID="22" presetClass="entr" presetSubtype="8"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14312" y="76200"/>
            <a:ext cx="7893050" cy="490537"/>
          </a:xfrm>
        </p:spPr>
        <p:txBody>
          <a:bodyPr>
            <a:noAutofit/>
          </a:bodyPr>
          <a:lstStyle/>
          <a:p>
            <a:pPr eaLnBrk="1" hangingPunct="1">
              <a:defRPr/>
            </a:pPr>
            <a:r>
              <a:rPr lang="en-US" sz="4000" b="1" dirty="0" smtClean="0">
                <a:solidFill>
                  <a:schemeClr val="tx1"/>
                </a:solidFill>
                <a:latin typeface="Cambria" pitchFamily="18" charset="0"/>
              </a:rPr>
              <a:t>A Change in Quantity Supply</a:t>
            </a:r>
          </a:p>
        </p:txBody>
      </p:sp>
      <p:sp>
        <p:nvSpPr>
          <p:cNvPr id="5" name="Rectangle 3"/>
          <p:cNvSpPr txBox="1">
            <a:spLocks noChangeArrowheads="1"/>
          </p:cNvSpPr>
          <p:nvPr/>
        </p:nvSpPr>
        <p:spPr>
          <a:xfrm>
            <a:off x="214312" y="990600"/>
            <a:ext cx="7710488" cy="2743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Tx/>
              <a:buNone/>
              <a:defRPr/>
            </a:pPr>
            <a:r>
              <a:rPr lang="en-US" sz="2000" b="1" dirty="0" smtClean="0">
                <a:solidFill>
                  <a:schemeClr val="accent5"/>
                </a:solidFill>
                <a:latin typeface="Cambria" pitchFamily="18" charset="0"/>
              </a:rPr>
              <a:t>Extension</a:t>
            </a:r>
          </a:p>
          <a:p>
            <a:pPr>
              <a:lnSpc>
                <a:spcPct val="150000"/>
              </a:lnSpc>
              <a:buFontTx/>
              <a:buNone/>
              <a:defRPr/>
            </a:pPr>
            <a:r>
              <a:rPr lang="en-US" sz="2000" b="1" dirty="0" smtClean="0">
                <a:solidFill>
                  <a:schemeClr val="tx1"/>
                </a:solidFill>
                <a:latin typeface="Cambria" pitchFamily="18" charset="0"/>
              </a:rPr>
              <a:t>	</a:t>
            </a:r>
            <a:r>
              <a:rPr lang="en-US" sz="2000" dirty="0" smtClean="0">
                <a:solidFill>
                  <a:schemeClr val="tx1"/>
                </a:solidFill>
                <a:latin typeface="Cambria" pitchFamily="18" charset="0"/>
              </a:rPr>
              <a:t>When the prices rises, the quantity supplied will increase.</a:t>
            </a:r>
          </a:p>
          <a:p>
            <a:pPr>
              <a:lnSpc>
                <a:spcPct val="150000"/>
              </a:lnSpc>
              <a:buFontTx/>
              <a:buNone/>
              <a:defRPr/>
            </a:pPr>
            <a:r>
              <a:rPr lang="en-US" sz="2000" dirty="0" smtClean="0">
                <a:solidFill>
                  <a:schemeClr val="tx1"/>
                </a:solidFill>
                <a:latin typeface="Cambria" pitchFamily="18" charset="0"/>
              </a:rPr>
              <a:t>	It is a movement upward along the supply curve.</a:t>
            </a:r>
          </a:p>
          <a:p>
            <a:pPr>
              <a:lnSpc>
                <a:spcPct val="150000"/>
              </a:lnSpc>
              <a:buFontTx/>
              <a:buNone/>
              <a:defRPr/>
            </a:pPr>
            <a:endParaRPr lang="en-US" sz="800" dirty="0" smtClean="0">
              <a:solidFill>
                <a:schemeClr val="tx1"/>
              </a:solidFill>
              <a:latin typeface="Cambria"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825" y="3181350"/>
            <a:ext cx="4067175" cy="3524250"/>
          </a:xfrm>
          <a:prstGeom prst="rect">
            <a:avLst/>
          </a:prstGeom>
        </p:spPr>
      </p:pic>
      <p:sp>
        <p:nvSpPr>
          <p:cNvPr id="7" name="Rectangle 6"/>
          <p:cNvSpPr/>
          <p:nvPr/>
        </p:nvSpPr>
        <p:spPr>
          <a:xfrm>
            <a:off x="180974" y="2919948"/>
            <a:ext cx="5043488" cy="2400657"/>
          </a:xfrm>
          <a:prstGeom prst="rect">
            <a:avLst/>
          </a:prstGeom>
        </p:spPr>
        <p:txBody>
          <a:bodyPr wrap="square">
            <a:spAutoFit/>
          </a:bodyPr>
          <a:lstStyle/>
          <a:p>
            <a:pPr>
              <a:lnSpc>
                <a:spcPct val="150000"/>
              </a:lnSpc>
              <a:buFontTx/>
              <a:buNone/>
              <a:defRPr/>
            </a:pPr>
            <a:r>
              <a:rPr lang="en-US" sz="2000" b="1" dirty="0">
                <a:solidFill>
                  <a:schemeClr val="accent5"/>
                </a:solidFill>
                <a:latin typeface="Cambria" pitchFamily="18" charset="0"/>
              </a:rPr>
              <a:t>Contraction </a:t>
            </a:r>
          </a:p>
          <a:p>
            <a:pPr marL="457200">
              <a:lnSpc>
                <a:spcPct val="150000"/>
              </a:lnSpc>
              <a:buFontTx/>
              <a:buNone/>
              <a:defRPr/>
            </a:pPr>
            <a:r>
              <a:rPr lang="en-US" sz="2000" dirty="0" smtClean="0">
                <a:latin typeface="Cambria" pitchFamily="18" charset="0"/>
              </a:rPr>
              <a:t>When </a:t>
            </a:r>
            <a:r>
              <a:rPr lang="en-US" sz="2000" dirty="0">
                <a:latin typeface="Cambria" pitchFamily="18" charset="0"/>
              </a:rPr>
              <a:t>the prices fall, the quantity supplied will fall.</a:t>
            </a:r>
          </a:p>
          <a:p>
            <a:pPr marL="457200">
              <a:lnSpc>
                <a:spcPct val="150000"/>
              </a:lnSpc>
              <a:buFontTx/>
              <a:buNone/>
              <a:defRPr/>
            </a:pPr>
            <a:r>
              <a:rPr lang="en-US" sz="2000" dirty="0" smtClean="0">
                <a:latin typeface="Cambria" pitchFamily="18" charset="0"/>
              </a:rPr>
              <a:t>It </a:t>
            </a:r>
            <a:r>
              <a:rPr lang="en-US" sz="2000" dirty="0">
                <a:latin typeface="Cambria" pitchFamily="18" charset="0"/>
              </a:rPr>
              <a:t>is a movement downwards along the supply curve</a:t>
            </a:r>
            <a:r>
              <a:rPr lang="en-US" sz="2000" dirty="0" smtClean="0">
                <a:latin typeface="Cambria" pitchFamily="18" charset="0"/>
              </a:rPr>
              <a:t>.</a:t>
            </a:r>
            <a:endParaRPr lang="en-US" sz="2000" dirty="0">
              <a:latin typeface="Cambria" pitchFamily="18" charset="0"/>
            </a:endParaRPr>
          </a:p>
        </p:txBody>
      </p:sp>
    </p:spTree>
    <p:extLst>
      <p:ext uri="{BB962C8B-B14F-4D97-AF65-F5344CB8AC3E}">
        <p14:creationId xmlns:p14="http://schemas.microsoft.com/office/powerpoint/2010/main" val="19967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72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par>
                          <p:cTn id="14" fill="hold">
                            <p:stCondLst>
                              <p:cond delay="1220"/>
                            </p:stCondLst>
                            <p:childTnLst>
                              <p:par>
                                <p:cTn id="15" presetID="22" presetClass="entr" presetSubtype="8"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par>
                          <p:cTn id="18" fill="hold">
                            <p:stCondLst>
                              <p:cond delay="1720"/>
                            </p:stCondLst>
                            <p:childTnLst>
                              <p:par>
                                <p:cTn id="19" presetID="22" presetClass="entr" presetSubtype="8" fill="hold" grpId="0"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561975"/>
            <a:ext cx="7893050" cy="490537"/>
          </a:xfrm>
        </p:spPr>
        <p:txBody>
          <a:bodyPr>
            <a:normAutofit fontScale="90000"/>
          </a:bodyPr>
          <a:lstStyle/>
          <a:p>
            <a:pPr eaLnBrk="1" hangingPunct="1">
              <a:defRPr/>
            </a:pPr>
            <a:r>
              <a:rPr lang="en-US" sz="4000" b="1" dirty="0" smtClean="0">
                <a:solidFill>
                  <a:schemeClr val="tx1"/>
                </a:solidFill>
                <a:latin typeface="Cambria" pitchFamily="18" charset="0"/>
              </a:rPr>
              <a:t>Increases and Decreases in Supply</a:t>
            </a:r>
          </a:p>
        </p:txBody>
      </p:sp>
      <p:sp>
        <p:nvSpPr>
          <p:cNvPr id="5" name="Rectangle 3"/>
          <p:cNvSpPr txBox="1">
            <a:spLocks noChangeArrowheads="1"/>
          </p:cNvSpPr>
          <p:nvPr/>
        </p:nvSpPr>
        <p:spPr>
          <a:xfrm>
            <a:off x="9525" y="1438275"/>
            <a:ext cx="9144000"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Tx/>
              <a:buNone/>
            </a:pPr>
            <a:r>
              <a:rPr lang="en-US" altLang="en-US" sz="2000" b="1" dirty="0" smtClean="0">
                <a:solidFill>
                  <a:schemeClr val="tx1"/>
                </a:solidFill>
                <a:latin typeface="Cambria" panose="02040503050406030204" pitchFamily="18" charset="0"/>
              </a:rPr>
              <a:t>	Change in factors other than Price;</a:t>
            </a:r>
          </a:p>
          <a:p>
            <a:pPr>
              <a:buFontTx/>
              <a:buNone/>
            </a:pPr>
            <a:endParaRPr lang="en-US" altLang="en-US" b="1" dirty="0" smtClean="0">
              <a:solidFill>
                <a:schemeClr val="tx1"/>
              </a:solidFill>
              <a:latin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91606856"/>
              </p:ext>
            </p:extLst>
          </p:nvPr>
        </p:nvGraphicFramePr>
        <p:xfrm>
          <a:off x="314325" y="2209800"/>
          <a:ext cx="8610600" cy="4313237"/>
        </p:xfrm>
        <a:graphic>
          <a:graphicData uri="http://schemas.openxmlformats.org/drawingml/2006/table">
            <a:tbl>
              <a:tblPr firstRow="1" bandRow="1">
                <a:tableStyleId>{5C22544A-7EE6-4342-B048-85BDC9FD1C3A}</a:tableStyleId>
              </a:tblPr>
              <a:tblGrid>
                <a:gridCol w="2039353"/>
                <a:gridCol w="1435100"/>
                <a:gridCol w="1661695"/>
                <a:gridCol w="1661695"/>
                <a:gridCol w="1812757"/>
              </a:tblGrid>
              <a:tr h="746815">
                <a:tc>
                  <a:txBody>
                    <a:bodyPr/>
                    <a:lstStyle/>
                    <a:p>
                      <a:r>
                        <a:rPr lang="en-US" sz="1800" dirty="0" smtClean="0">
                          <a:latin typeface="Times New Roman" pitchFamily="18" charset="0"/>
                          <a:cs typeface="Times New Roman" pitchFamily="18" charset="0"/>
                        </a:rPr>
                        <a:t>The</a:t>
                      </a:r>
                      <a:r>
                        <a:rPr lang="en-US" sz="1800" baseline="0" dirty="0" smtClean="0">
                          <a:latin typeface="Times New Roman" pitchFamily="18" charset="0"/>
                          <a:cs typeface="Times New Roman" pitchFamily="18" charset="0"/>
                        </a:rPr>
                        <a:t> factor affecting demand</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Increase             Supply</a:t>
                      </a:r>
                    </a:p>
                    <a:p>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latin typeface="Cambria" pitchFamily="18" charset="0"/>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Decrease                 Supply</a:t>
                      </a:r>
                    </a:p>
                    <a:p>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latin typeface="Cambria" pitchFamily="18" charset="0"/>
                      </a:endParaRPr>
                    </a:p>
                  </a:txBody>
                  <a:tcPr/>
                </a:tc>
              </a:tr>
              <a:tr h="502957">
                <a:tc>
                  <a:txBody>
                    <a:bodyPr/>
                    <a:lstStyle/>
                    <a:p>
                      <a:pPr>
                        <a:lnSpc>
                          <a:spcPct val="150000"/>
                        </a:lnSpc>
                      </a:pPr>
                      <a:r>
                        <a:rPr lang="en-US" sz="1800" kern="1200" baseline="0" dirty="0" smtClean="0">
                          <a:solidFill>
                            <a:schemeClr val="dk1"/>
                          </a:solidFill>
                          <a:latin typeface="Times New Roman" pitchFamily="18" charset="0"/>
                          <a:ea typeface="+mn-ea"/>
                          <a:cs typeface="Times New Roman" pitchFamily="18" charset="0"/>
                        </a:rPr>
                        <a:t>Technology </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dirty="0" smtClean="0">
                          <a:solidFill>
                            <a:schemeClr val="tx1"/>
                          </a:solidFill>
                          <a:latin typeface="Times New Roman" pitchFamily="18" charset="0"/>
                          <a:cs typeface="Times New Roman" pitchFamily="18" charset="0"/>
                        </a:rPr>
                        <a:t>Increase</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dirty="0" smtClean="0">
                          <a:solidFill>
                            <a:schemeClr val="tx1"/>
                          </a:solidFill>
                          <a:latin typeface="Times New Roman" pitchFamily="18" charset="0"/>
                          <a:cs typeface="Times New Roman" pitchFamily="18" charset="0"/>
                        </a:rPr>
                        <a:t>Increase</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dirty="0" smtClean="0">
                          <a:latin typeface="Times New Roman" pitchFamily="18" charset="0"/>
                          <a:cs typeface="Times New Roman" pitchFamily="18" charset="0"/>
                        </a:rPr>
                        <a:t>Decrease</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dirty="0" smtClean="0">
                          <a:latin typeface="Times New Roman" pitchFamily="18" charset="0"/>
                          <a:cs typeface="Times New Roman" pitchFamily="18" charset="0"/>
                        </a:rPr>
                        <a:t>Decrease</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2957">
                <a:tc>
                  <a:txBody>
                    <a:bodyPr/>
                    <a:lstStyle/>
                    <a:p>
                      <a:pPr>
                        <a:lnSpc>
                          <a:spcPct val="150000"/>
                        </a:lnSpc>
                      </a:pPr>
                      <a:r>
                        <a:rPr lang="en-US" sz="1800" kern="1200" baseline="0" dirty="0" smtClean="0">
                          <a:solidFill>
                            <a:schemeClr val="dk1"/>
                          </a:solidFill>
                          <a:latin typeface="Times New Roman" pitchFamily="18" charset="0"/>
                          <a:ea typeface="+mn-ea"/>
                          <a:cs typeface="Times New Roman" pitchFamily="18" charset="0"/>
                        </a:rPr>
                        <a:t>Resource prices</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dirty="0" smtClean="0">
                          <a:solidFill>
                            <a:schemeClr val="tx1"/>
                          </a:solidFill>
                          <a:latin typeface="Times New Roman" pitchFamily="18" charset="0"/>
                          <a:cs typeface="Times New Roman" pitchFamily="18" charset="0"/>
                        </a:rPr>
                        <a:t>Increase</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dirty="0" smtClean="0">
                          <a:solidFill>
                            <a:schemeClr val="tx1"/>
                          </a:solidFill>
                          <a:latin typeface="Times New Roman" pitchFamily="18" charset="0"/>
                          <a:cs typeface="Times New Roman" pitchFamily="18" charset="0"/>
                        </a:rPr>
                        <a:t>Decrease</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dirty="0" smtClean="0">
                          <a:latin typeface="Times New Roman" pitchFamily="18" charset="0"/>
                          <a:cs typeface="Times New Roman" pitchFamily="18" charset="0"/>
                        </a:rPr>
                        <a:t>Decrease </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i="0" dirty="0" smtClean="0">
                          <a:latin typeface="Times New Roman" pitchFamily="18" charset="0"/>
                          <a:cs typeface="Times New Roman" pitchFamily="18" charset="0"/>
                        </a:rPr>
                        <a:t>In</a:t>
                      </a:r>
                      <a:r>
                        <a:rPr lang="en-US" sz="1800" dirty="0" smtClean="0">
                          <a:latin typeface="Times New Roman" pitchFamily="18" charset="0"/>
                          <a:cs typeface="Times New Roman" pitchFamily="18" charset="0"/>
                        </a:rPr>
                        <a:t>crease</a:t>
                      </a:r>
                      <a:endParaRPr lang="en-US" sz="1800" dirty="0">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80">
                <a:tc>
                  <a:txBody>
                    <a:bodyPr/>
                    <a:lstStyle/>
                    <a:p>
                      <a:pPr marL="0" lvl="1" indent="0" eaLnBrk="1" hangingPunct="1">
                        <a:lnSpc>
                          <a:spcPct val="150000"/>
                        </a:lnSpc>
                        <a:buFontTx/>
                        <a:buNone/>
                        <a:defRPr/>
                      </a:pPr>
                      <a:r>
                        <a:rPr lang="en-US" sz="2000" b="0" dirty="0" smtClean="0">
                          <a:solidFill>
                            <a:schemeClr val="tx1"/>
                          </a:solidFill>
                          <a:latin typeface="Times New Roman" pitchFamily="18" charset="0"/>
                          <a:cs typeface="Times New Roman" pitchFamily="18" charset="0"/>
                        </a:rPr>
                        <a:t>Substitute Prices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Increase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Decrease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Decrease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Increases</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5914">
                <a:tc>
                  <a:txBody>
                    <a:bodyPr/>
                    <a:lstStyle/>
                    <a:p>
                      <a:pPr marL="0" lvl="1" indent="0" eaLnBrk="1" hangingPunct="1">
                        <a:lnSpc>
                          <a:spcPct val="150000"/>
                        </a:lnSpc>
                        <a:buFontTx/>
                        <a:buNone/>
                        <a:defRPr/>
                      </a:pPr>
                      <a:r>
                        <a:rPr lang="en-US" sz="2000" b="0" dirty="0" smtClean="0">
                          <a:solidFill>
                            <a:schemeClr val="tx1"/>
                          </a:solidFill>
                          <a:latin typeface="Times New Roman" pitchFamily="18" charset="0"/>
                          <a:cs typeface="Times New Roman" pitchFamily="18" charset="0"/>
                        </a:rPr>
                        <a:t>Expectations of suppliers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Increase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Increase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Decrease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Decrease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5914">
                <a:tc>
                  <a:txBody>
                    <a:bodyPr/>
                    <a:lstStyle/>
                    <a:p>
                      <a:pPr marL="0" lvl="1" indent="0" eaLnBrk="1" hangingPunct="1">
                        <a:lnSpc>
                          <a:spcPct val="150000"/>
                        </a:lnSpc>
                        <a:buFontTx/>
                        <a:buNone/>
                        <a:defRPr/>
                      </a:pPr>
                      <a:r>
                        <a:rPr lang="en-US" sz="2000" b="0" dirty="0" smtClean="0">
                          <a:solidFill>
                            <a:schemeClr val="tx1"/>
                          </a:solidFill>
                          <a:latin typeface="Times New Roman" pitchFamily="18" charset="0"/>
                          <a:cs typeface="Times New Roman" pitchFamily="18" charset="0"/>
                        </a:rPr>
                        <a:t>Government policies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Increase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Decrease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Decrease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1800" b="0" dirty="0" smtClean="0">
                          <a:solidFill>
                            <a:schemeClr val="tx1"/>
                          </a:solidFill>
                          <a:latin typeface="Times New Roman" pitchFamily="18" charset="0"/>
                          <a:cs typeface="Times New Roman" pitchFamily="18" charset="0"/>
                        </a:rPr>
                        <a:t>Increase</a:t>
                      </a:r>
                      <a:endParaRPr lang="en-US" sz="1800" b="0" dirty="0">
                        <a:solidFill>
                          <a:schemeClr val="tx1"/>
                        </a:solidFill>
                        <a:latin typeface="Times New Roman" pitchFamily="18" charset="0"/>
                        <a:cs typeface="Times New Roman" pitchFamily="18"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6682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iterate type="lt">
                                    <p:tmPct val="2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780"/>
                            </p:stCondLst>
                            <p:childTnLst>
                              <p:par>
                                <p:cTn id="11" presetID="22" presetClass="entr" presetSubtype="8"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8600" y="228600"/>
            <a:ext cx="6348413" cy="1320800"/>
          </a:xfrm>
        </p:spPr>
        <p:txBody>
          <a:bodyPr/>
          <a:lstStyle/>
          <a:p>
            <a:pPr eaLnBrk="1" hangingPunct="1"/>
            <a:r>
              <a:rPr lang="en-US" altLang="en-US" b="1" dirty="0" smtClean="0">
                <a:solidFill>
                  <a:schemeClr val="tx1"/>
                </a:solidFill>
                <a:latin typeface="Cambria" panose="02040503050406030204" pitchFamily="18" charset="0"/>
              </a:rPr>
              <a:t>Market Equilibrium</a:t>
            </a:r>
            <a:endParaRPr lang="en-US" altLang="en-US" dirty="0" smtClean="0">
              <a:solidFill>
                <a:schemeClr val="tx1"/>
              </a:solidFill>
              <a:latin typeface="Cambria" panose="02040503050406030204" pitchFamily="18" charset="0"/>
            </a:endParaRPr>
          </a:p>
        </p:txBody>
      </p:sp>
      <p:sp>
        <p:nvSpPr>
          <p:cNvPr id="3" name="Content Placeholder 2"/>
          <p:cNvSpPr>
            <a:spLocks noGrp="1"/>
          </p:cNvSpPr>
          <p:nvPr>
            <p:ph idx="1"/>
          </p:nvPr>
        </p:nvSpPr>
        <p:spPr>
          <a:xfrm>
            <a:off x="381000" y="1066800"/>
            <a:ext cx="7924800" cy="3881438"/>
          </a:xfrm>
        </p:spPr>
        <p:txBody>
          <a:bodyPr>
            <a:noAutofit/>
          </a:bodyPr>
          <a:lstStyle/>
          <a:p>
            <a:pPr eaLnBrk="1" hangingPunct="1">
              <a:buFont typeface="Wingdings 3" panose="05040102010807070707" pitchFamily="18" charset="2"/>
              <a:buNone/>
              <a:defRPr/>
            </a:pPr>
            <a:r>
              <a:rPr lang="en-US" sz="2800" b="1" dirty="0" smtClean="0">
                <a:solidFill>
                  <a:schemeClr val="tx1"/>
                </a:solidFill>
                <a:latin typeface="Cambria" pitchFamily="18" charset="0"/>
              </a:rPr>
              <a:t>Equilibrium </a:t>
            </a:r>
          </a:p>
          <a:p>
            <a:pPr marL="0" indent="0" eaLnBrk="1" hangingPunct="1">
              <a:buFont typeface="Wingdings 3" panose="05040102010807070707" pitchFamily="18" charset="2"/>
              <a:buNone/>
              <a:defRPr/>
            </a:pPr>
            <a:r>
              <a:rPr lang="en-US" sz="2000" dirty="0" smtClean="0">
                <a:solidFill>
                  <a:schemeClr val="tx1"/>
                </a:solidFill>
                <a:latin typeface="Cambria" pitchFamily="18" charset="0"/>
              </a:rPr>
              <a:t>The condition that exists when quantity supplied and quantity demanded are equal. At equilibrium, there is no tendency for price to change.</a:t>
            </a:r>
          </a:p>
          <a:p>
            <a:pPr marL="0" indent="0" eaLnBrk="1" hangingPunct="1">
              <a:buFont typeface="Wingdings 3" panose="05040102010807070707" pitchFamily="18" charset="2"/>
              <a:buNone/>
              <a:defRPr/>
            </a:pPr>
            <a:endParaRPr lang="en-US" sz="2000" dirty="0" smtClean="0">
              <a:solidFill>
                <a:schemeClr val="tx1"/>
              </a:solidFill>
              <a:latin typeface="Cambria" pitchFamily="18" charset="0"/>
            </a:endParaRPr>
          </a:p>
          <a:p>
            <a:pPr eaLnBrk="1" hangingPunct="1">
              <a:defRPr/>
            </a:pPr>
            <a:r>
              <a:rPr lang="en-US" sz="2000" dirty="0" smtClean="0">
                <a:solidFill>
                  <a:schemeClr val="tx1"/>
                </a:solidFill>
                <a:latin typeface="Cambria" pitchFamily="18" charset="0"/>
              </a:rPr>
              <a:t>The operation of the market depends on the interaction between suppliers and demanders.</a:t>
            </a:r>
          </a:p>
          <a:p>
            <a:pPr eaLnBrk="1" hangingPunct="1">
              <a:defRPr/>
            </a:pPr>
            <a:r>
              <a:rPr lang="en-US" sz="2000" dirty="0" smtClean="0">
                <a:solidFill>
                  <a:schemeClr val="tx1"/>
                </a:solidFill>
                <a:latin typeface="Cambria" pitchFamily="18" charset="0"/>
              </a:rPr>
              <a:t>At any moment, one of three conditions prevails in every market: </a:t>
            </a:r>
          </a:p>
          <a:p>
            <a:pPr eaLnBrk="1" hangingPunct="1">
              <a:buFont typeface="Wingdings 3" panose="05040102010807070707" pitchFamily="18" charset="2"/>
              <a:buNone/>
              <a:defRPr/>
            </a:pPr>
            <a:r>
              <a:rPr lang="en-US" sz="2000" dirty="0" smtClean="0">
                <a:solidFill>
                  <a:schemeClr val="tx1"/>
                </a:solidFill>
                <a:latin typeface="Cambria" pitchFamily="18" charset="0"/>
              </a:rPr>
              <a:t>	(1) The quantity demanded exceeds the quantity supplied at the current price, a situation called </a:t>
            </a:r>
            <a:r>
              <a:rPr lang="en-US" sz="2000" i="1" dirty="0" smtClean="0">
                <a:solidFill>
                  <a:schemeClr val="tx1"/>
                </a:solidFill>
                <a:latin typeface="Cambria" pitchFamily="18" charset="0"/>
              </a:rPr>
              <a:t>excess demand; </a:t>
            </a:r>
          </a:p>
          <a:p>
            <a:pPr eaLnBrk="1" hangingPunct="1">
              <a:buFont typeface="Wingdings 3" panose="05040102010807070707" pitchFamily="18" charset="2"/>
              <a:buNone/>
              <a:defRPr/>
            </a:pPr>
            <a:r>
              <a:rPr lang="en-US" sz="2000" i="1" dirty="0" smtClean="0">
                <a:solidFill>
                  <a:schemeClr val="tx1"/>
                </a:solidFill>
                <a:latin typeface="Cambria" pitchFamily="18" charset="0"/>
              </a:rPr>
              <a:t>	</a:t>
            </a:r>
            <a:r>
              <a:rPr lang="en-US" sz="2000" dirty="0" smtClean="0">
                <a:solidFill>
                  <a:schemeClr val="tx1"/>
                </a:solidFill>
                <a:latin typeface="Cambria" pitchFamily="18" charset="0"/>
              </a:rPr>
              <a:t>(2) </a:t>
            </a:r>
            <a:r>
              <a:rPr lang="en-US" sz="2000" i="1" dirty="0" smtClean="0">
                <a:solidFill>
                  <a:schemeClr val="tx1"/>
                </a:solidFill>
                <a:latin typeface="Cambria" pitchFamily="18" charset="0"/>
              </a:rPr>
              <a:t>the quantity supplied </a:t>
            </a:r>
            <a:r>
              <a:rPr lang="en-US" sz="2000" dirty="0" smtClean="0">
                <a:solidFill>
                  <a:schemeClr val="tx1"/>
                </a:solidFill>
                <a:latin typeface="Cambria" pitchFamily="18" charset="0"/>
              </a:rPr>
              <a:t>exceeds the quantity demanded at the current price, a situation called </a:t>
            </a:r>
            <a:r>
              <a:rPr lang="en-US" sz="2000" i="1" dirty="0" smtClean="0">
                <a:solidFill>
                  <a:schemeClr val="tx1"/>
                </a:solidFill>
                <a:latin typeface="Cambria" pitchFamily="18" charset="0"/>
              </a:rPr>
              <a:t>excess supply; or </a:t>
            </a:r>
          </a:p>
          <a:p>
            <a:pPr eaLnBrk="1" hangingPunct="1">
              <a:buFont typeface="Wingdings 3" panose="05040102010807070707" pitchFamily="18" charset="2"/>
              <a:buNone/>
              <a:defRPr/>
            </a:pPr>
            <a:r>
              <a:rPr lang="en-US" sz="2000" i="1" dirty="0" smtClean="0">
                <a:solidFill>
                  <a:schemeClr val="tx1"/>
                </a:solidFill>
                <a:latin typeface="Cambria" pitchFamily="18" charset="0"/>
              </a:rPr>
              <a:t>	</a:t>
            </a:r>
            <a:r>
              <a:rPr lang="en-US" sz="2000" dirty="0" smtClean="0">
                <a:solidFill>
                  <a:schemeClr val="tx1"/>
                </a:solidFill>
                <a:latin typeface="Cambria" pitchFamily="18" charset="0"/>
              </a:rPr>
              <a:t>(3) the quantity supplied equals the quantity demanded at the current price, a situation called equilibrium. </a:t>
            </a:r>
            <a:endParaRPr lang="en-US" sz="2000" dirty="0">
              <a:solidFill>
                <a:schemeClr val="tx1"/>
              </a:solidFill>
              <a:latin typeface="Cambria" pitchFamily="18" charset="0"/>
            </a:endParaRP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C1D586-1C11-4F97-B7DD-A5EA13AC1AD1}" type="slidenum">
              <a:rPr lang="fr-FR" altLang="en-US">
                <a:solidFill>
                  <a:schemeClr val="accent1"/>
                </a:solidFill>
              </a:rPr>
              <a:pPr/>
              <a:t>24</a:t>
            </a:fld>
            <a:endParaRPr lang="fr-FR" altLang="en-US">
              <a:solidFill>
                <a:schemeClr val="accent1"/>
              </a:solidFill>
            </a:endParaRPr>
          </a:p>
        </p:txBody>
      </p:sp>
    </p:spTree>
    <p:extLst>
      <p:ext uri="{BB962C8B-B14F-4D97-AF65-F5344CB8AC3E}">
        <p14:creationId xmlns:p14="http://schemas.microsoft.com/office/powerpoint/2010/main" val="2910542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F9608B-2E37-490C-BAAE-FE6F8173C038}" type="slidenum">
              <a:rPr lang="fr-FR" altLang="en-US">
                <a:solidFill>
                  <a:schemeClr val="accent1"/>
                </a:solidFill>
              </a:rPr>
              <a:pPr/>
              <a:t>25</a:t>
            </a:fld>
            <a:endParaRPr lang="fr-FR" altLang="en-US">
              <a:solidFill>
                <a:schemeClr val="accent1"/>
              </a:solidFill>
            </a:endParaRPr>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5486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715000" y="1066800"/>
            <a:ext cx="3124200" cy="1828800"/>
          </a:xfrm>
          <a:prstGeom prst="rect">
            <a:avLst/>
          </a:prstGeom>
          <a:ln w="28575"/>
        </p:spPr>
        <p:style>
          <a:lnRef idx="2">
            <a:schemeClr val="accent5"/>
          </a:lnRef>
          <a:fillRef idx="1">
            <a:schemeClr val="lt1"/>
          </a:fillRef>
          <a:effectRef idx="0">
            <a:schemeClr val="accent5"/>
          </a:effectRef>
          <a:fontRef idx="minor">
            <a:schemeClr val="dk1"/>
          </a:fontRef>
        </p:style>
        <p:txBody>
          <a:bodyPr anchor="ctr"/>
          <a:lstStyle/>
          <a:p>
            <a:pPr>
              <a:defRPr/>
            </a:pPr>
            <a:r>
              <a:rPr lang="en-US" sz="2000" b="1" dirty="0">
                <a:latin typeface="Cambria" pitchFamily="18" charset="0"/>
              </a:rPr>
              <a:t>Equilibrium price</a:t>
            </a:r>
          </a:p>
          <a:p>
            <a:pPr>
              <a:defRPr/>
            </a:pPr>
            <a:r>
              <a:rPr lang="en-US" sz="2000" dirty="0">
                <a:latin typeface="Cambria" pitchFamily="18" charset="0"/>
              </a:rPr>
              <a:t>The price that balances quantity supplied and</a:t>
            </a:r>
          </a:p>
          <a:p>
            <a:pPr>
              <a:defRPr/>
            </a:pPr>
            <a:r>
              <a:rPr lang="en-US" sz="2000" dirty="0">
                <a:latin typeface="Cambria" pitchFamily="18" charset="0"/>
              </a:rPr>
              <a:t>quantity demanded</a:t>
            </a:r>
          </a:p>
        </p:txBody>
      </p:sp>
      <p:sp>
        <p:nvSpPr>
          <p:cNvPr id="7" name="Rectangle 6"/>
          <p:cNvSpPr/>
          <p:nvPr/>
        </p:nvSpPr>
        <p:spPr>
          <a:xfrm>
            <a:off x="5715000" y="3962400"/>
            <a:ext cx="3124200" cy="1828800"/>
          </a:xfrm>
          <a:prstGeom prst="rect">
            <a:avLst/>
          </a:prstGeom>
          <a:ln w="28575"/>
        </p:spPr>
        <p:style>
          <a:lnRef idx="2">
            <a:schemeClr val="accent5"/>
          </a:lnRef>
          <a:fillRef idx="1">
            <a:schemeClr val="lt1"/>
          </a:fillRef>
          <a:effectRef idx="0">
            <a:schemeClr val="accent5"/>
          </a:effectRef>
          <a:fontRef idx="minor">
            <a:schemeClr val="dk1"/>
          </a:fontRef>
        </p:style>
        <p:txBody>
          <a:bodyPr anchor="ctr"/>
          <a:lstStyle/>
          <a:p>
            <a:pPr>
              <a:defRPr/>
            </a:pPr>
            <a:r>
              <a:rPr lang="en-US" sz="2000" b="1" dirty="0">
                <a:latin typeface="Cambria" pitchFamily="18" charset="0"/>
              </a:rPr>
              <a:t>Equilibrium quantity</a:t>
            </a:r>
          </a:p>
          <a:p>
            <a:pPr>
              <a:defRPr/>
            </a:pPr>
            <a:r>
              <a:rPr lang="en-US" sz="2000" dirty="0">
                <a:latin typeface="Cambria" pitchFamily="18" charset="0"/>
              </a:rPr>
              <a:t>The quantity supplied and the quantity demanded at the equilibrium price</a:t>
            </a:r>
          </a:p>
        </p:txBody>
      </p:sp>
    </p:spTree>
    <p:extLst>
      <p:ext uri="{BB962C8B-B14F-4D97-AF65-F5344CB8AC3E}">
        <p14:creationId xmlns:p14="http://schemas.microsoft.com/office/powerpoint/2010/main" val="3561063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black">
          <a:xfrm>
            <a:off x="6429375" y="5373688"/>
            <a:ext cx="2714625" cy="1293812"/>
          </a:xfrm>
          <a:prstGeom prst="rect">
            <a:avLst/>
          </a:prstGeom>
          <a:noFill/>
          <a:ln w="9525">
            <a:noFill/>
            <a:miter lim="800000"/>
            <a:headEnd/>
            <a:tailEnd/>
          </a:ln>
        </p:spPr>
        <p:txBody>
          <a:bodyPr/>
          <a:lstStyle/>
          <a:p>
            <a:pPr marL="342900" indent="-342900" algn="ctr">
              <a:lnSpc>
                <a:spcPct val="130000"/>
              </a:lnSpc>
            </a:pPr>
            <a:r>
              <a:rPr lang="zh-CN" altLang="en-US"/>
              <a:t>站长站素材 </a:t>
            </a:r>
            <a:r>
              <a:rPr lang="en-US" altLang="zh-CN"/>
              <a:t>SC.chinaz.COM</a:t>
            </a:r>
          </a:p>
        </p:txBody>
      </p:sp>
      <p:sp>
        <p:nvSpPr>
          <p:cNvPr id="26627" name="Rectangle 5"/>
          <p:cNvSpPr>
            <a:spLocks noChangeArrowheads="1"/>
          </p:cNvSpPr>
          <p:nvPr/>
        </p:nvSpPr>
        <p:spPr bwMode="black">
          <a:xfrm>
            <a:off x="2362200" y="4191000"/>
            <a:ext cx="4857750" cy="792162"/>
          </a:xfrm>
          <a:prstGeom prst="rect">
            <a:avLst/>
          </a:prstGeom>
          <a:noFill/>
          <a:ln w="9525">
            <a:noFill/>
            <a:miter lim="800000"/>
            <a:headEnd/>
            <a:tailEnd/>
          </a:ln>
        </p:spPr>
        <p:txBody>
          <a:bodyPr anchor="ctr"/>
          <a:lstStyle/>
          <a:p>
            <a:pPr algn="ctr"/>
            <a:r>
              <a:rPr lang="en-US" altLang="zh-CN" sz="4800" dirty="0" smtClean="0">
                <a:solidFill>
                  <a:schemeClr val="bg1"/>
                </a:solidFill>
                <a:latin typeface="Cambria" pitchFamily="18" charset="0"/>
              </a:rPr>
              <a:t>Market Structures</a:t>
            </a:r>
            <a:endParaRPr lang="zh-CN" altLang="en-US" sz="4800" dirty="0">
              <a:solidFill>
                <a:schemeClr val="bg1"/>
              </a:solidFill>
              <a:latin typeface="Cambria" pitchFamily="18" charset="0"/>
              <a:ea typeface="黑体" pitchFamily="2" charset="-122"/>
            </a:endParaRPr>
          </a:p>
        </p:txBody>
      </p:sp>
    </p:spTree>
    <p:extLst>
      <p:ext uri="{BB962C8B-B14F-4D97-AF65-F5344CB8AC3E}">
        <p14:creationId xmlns:p14="http://schemas.microsoft.com/office/powerpoint/2010/main" val="262271201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C1D586-1C11-4F97-B7DD-A5EA13AC1AD1}" type="slidenum">
              <a:rPr lang="fr-FR" altLang="en-US">
                <a:solidFill>
                  <a:schemeClr val="accent1"/>
                </a:solidFill>
              </a:rPr>
              <a:pPr/>
              <a:t>27</a:t>
            </a:fld>
            <a:endParaRPr lang="fr-FR" altLang="en-US">
              <a:solidFill>
                <a:schemeClr val="accent1"/>
              </a:solidFill>
            </a:endParaRPr>
          </a:p>
        </p:txBody>
      </p:sp>
      <p:sp>
        <p:nvSpPr>
          <p:cNvPr id="7" name="Rectangle 2"/>
          <p:cNvSpPr>
            <a:spLocks noGrp="1" noChangeArrowheads="1"/>
          </p:cNvSpPr>
          <p:nvPr>
            <p:ph type="title"/>
          </p:nvPr>
        </p:nvSpPr>
        <p:spPr>
          <a:xfrm>
            <a:off x="381000" y="762000"/>
            <a:ext cx="8229600" cy="1143000"/>
          </a:xfrm>
        </p:spPr>
        <p:txBody>
          <a:bodyPr>
            <a:normAutofit/>
          </a:bodyPr>
          <a:lstStyle/>
          <a:p>
            <a:pPr eaLnBrk="1" hangingPunct="1"/>
            <a:r>
              <a:rPr lang="en-US" altLang="en-US" sz="4000" b="1" dirty="0" smtClean="0">
                <a:solidFill>
                  <a:schemeClr val="tx1"/>
                </a:solidFill>
                <a:latin typeface="Cambria" panose="02040503050406030204" pitchFamily="18" charset="0"/>
              </a:rPr>
              <a:t>Types of Market Structures	 </a:t>
            </a:r>
          </a:p>
        </p:txBody>
      </p:sp>
      <p:sp>
        <p:nvSpPr>
          <p:cNvPr id="8" name="Rectangle 3"/>
          <p:cNvSpPr>
            <a:spLocks noGrp="1" noChangeArrowheads="1"/>
          </p:cNvSpPr>
          <p:nvPr>
            <p:ph idx="1"/>
          </p:nvPr>
        </p:nvSpPr>
        <p:spPr>
          <a:xfrm>
            <a:off x="685800" y="2133600"/>
            <a:ext cx="8229600" cy="4389437"/>
          </a:xfrm>
        </p:spPr>
        <p:txBody>
          <a:bodyPr>
            <a:normAutofit/>
          </a:bodyPr>
          <a:lstStyle/>
          <a:p>
            <a:pPr marL="571500" indent="-571500" eaLnBrk="1" hangingPunct="1"/>
            <a:r>
              <a:rPr lang="en-US" altLang="en-US" sz="3200" dirty="0" smtClean="0">
                <a:solidFill>
                  <a:schemeClr val="tx1"/>
                </a:solidFill>
                <a:latin typeface="Cambria" panose="02040503050406030204" pitchFamily="18" charset="0"/>
              </a:rPr>
              <a:t>Perfect Competition </a:t>
            </a:r>
          </a:p>
          <a:p>
            <a:pPr marL="571500" indent="-571500" eaLnBrk="1" hangingPunct="1"/>
            <a:r>
              <a:rPr lang="en-US" altLang="en-US" sz="3200" dirty="0" smtClean="0">
                <a:solidFill>
                  <a:schemeClr val="tx1"/>
                </a:solidFill>
                <a:latin typeface="Cambria" panose="02040503050406030204" pitchFamily="18" charset="0"/>
              </a:rPr>
              <a:t>A Monopoly</a:t>
            </a:r>
          </a:p>
          <a:p>
            <a:pPr marL="571500" indent="-571500" eaLnBrk="1" hangingPunct="1"/>
            <a:r>
              <a:rPr lang="en-US" altLang="en-US" sz="3200" dirty="0" smtClean="0">
                <a:solidFill>
                  <a:schemeClr val="tx1"/>
                </a:solidFill>
                <a:latin typeface="Cambria" panose="02040503050406030204" pitchFamily="18" charset="0"/>
              </a:rPr>
              <a:t>An Oligopoly </a:t>
            </a:r>
          </a:p>
          <a:p>
            <a:pPr marL="571500" indent="-571500" eaLnBrk="1" hangingPunct="1"/>
            <a:r>
              <a:rPr lang="en-US" altLang="en-US" sz="3200" dirty="0" smtClean="0">
                <a:solidFill>
                  <a:schemeClr val="tx1"/>
                </a:solidFill>
                <a:latin typeface="Cambria" panose="02040503050406030204" pitchFamily="18" charset="0"/>
              </a:rPr>
              <a:t>Monopolistic Competition </a:t>
            </a:r>
          </a:p>
          <a:p>
            <a:pPr eaLnBrk="1" hangingPunct="1">
              <a:buFont typeface="Wingdings" panose="05000000000000000000" pitchFamily="2" charset="2"/>
              <a:buNone/>
            </a:pPr>
            <a:endParaRPr lang="en-US" altLang="en-US" sz="32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773485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38124" y="161925"/>
            <a:ext cx="701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4400" b="1" dirty="0">
                <a:solidFill>
                  <a:srgbClr val="000000"/>
                </a:solidFill>
                <a:latin typeface="Cambria" panose="02040503050406030204" pitchFamily="18" charset="0"/>
              </a:rPr>
              <a:t>Perfect Competition</a:t>
            </a:r>
          </a:p>
        </p:txBody>
      </p:sp>
      <p:sp>
        <p:nvSpPr>
          <p:cNvPr id="9" name="Rectangle 3"/>
          <p:cNvSpPr txBox="1">
            <a:spLocks noChangeArrowheads="1"/>
          </p:cNvSpPr>
          <p:nvPr/>
        </p:nvSpPr>
        <p:spPr>
          <a:xfrm>
            <a:off x="242887" y="1219200"/>
            <a:ext cx="6691313" cy="4648200"/>
          </a:xfrm>
          <a:prstGeom prst="rect">
            <a:avLst/>
          </a:prstGeom>
        </p:spPr>
        <p:txBody>
          <a:bodyPr/>
          <a:lstStyle/>
          <a:p>
            <a:pPr marL="693738" lvl="1" indent="-457200">
              <a:lnSpc>
                <a:spcPct val="150000"/>
              </a:lnSpc>
              <a:spcBef>
                <a:spcPct val="20000"/>
              </a:spcBef>
              <a:buFont typeface="Arial" pitchFamily="34" charset="0"/>
              <a:buChar char="•"/>
              <a:defRPr/>
            </a:pPr>
            <a:r>
              <a:rPr lang="en-US" sz="2400" dirty="0">
                <a:solidFill>
                  <a:srgbClr val="000000"/>
                </a:solidFill>
                <a:latin typeface="Cambria" pitchFamily="18" charset="0"/>
                <a:cs typeface="Arial" charset="0"/>
              </a:rPr>
              <a:t>A market in which there are many firms selling identical products with no firm large enough, relative to the entire market, to be able to influence market </a:t>
            </a:r>
            <a:r>
              <a:rPr lang="en-US" sz="2400" dirty="0">
                <a:solidFill>
                  <a:srgbClr val="000000"/>
                </a:solidFill>
                <a:latin typeface="Cambria" pitchFamily="18" charset="0"/>
                <a:cs typeface="Arial" charset="0"/>
              </a:rPr>
              <a:t>price.</a:t>
            </a:r>
          </a:p>
          <a:p>
            <a:pPr marL="693738" lvl="1" indent="-457200">
              <a:lnSpc>
                <a:spcPct val="150000"/>
              </a:lnSpc>
              <a:spcBef>
                <a:spcPct val="20000"/>
              </a:spcBef>
              <a:buFont typeface="Arial" pitchFamily="34" charset="0"/>
              <a:buChar char="•"/>
              <a:defRPr/>
            </a:pPr>
            <a:r>
              <a:rPr lang="en-US" sz="2400" dirty="0">
                <a:solidFill>
                  <a:srgbClr val="000000"/>
                </a:solidFill>
                <a:latin typeface="Cambria" pitchFamily="18" charset="0"/>
                <a:cs typeface="Arial" charset="0"/>
              </a:rPr>
              <a:t>The </a:t>
            </a:r>
            <a:r>
              <a:rPr lang="en-US" sz="2400" dirty="0">
                <a:solidFill>
                  <a:srgbClr val="000000"/>
                </a:solidFill>
                <a:latin typeface="Cambria" pitchFamily="18" charset="0"/>
                <a:cs typeface="Arial" charset="0"/>
              </a:rPr>
              <a:t>seller is a price </a:t>
            </a:r>
            <a:r>
              <a:rPr lang="en-US" sz="2400" dirty="0">
                <a:solidFill>
                  <a:srgbClr val="000000"/>
                </a:solidFill>
                <a:latin typeface="Cambria" pitchFamily="18" charset="0"/>
                <a:cs typeface="Arial" charset="0"/>
              </a:rPr>
              <a:t>taker.</a:t>
            </a:r>
            <a:endParaRPr lang="en-US" sz="2400" kern="0" dirty="0">
              <a:solidFill>
                <a:srgbClr val="000000"/>
              </a:solidFill>
              <a:latin typeface="Cambria" pitchFamily="18" charset="0"/>
            </a:endParaRPr>
          </a:p>
          <a:p>
            <a:pPr marL="693738" lvl="1" indent="-457200">
              <a:lnSpc>
                <a:spcPct val="150000"/>
              </a:lnSpc>
              <a:spcBef>
                <a:spcPct val="20000"/>
              </a:spcBef>
              <a:buFont typeface="Arial" pitchFamily="34" charset="0"/>
              <a:buChar char="•"/>
              <a:defRPr/>
            </a:pPr>
            <a:r>
              <a:rPr lang="en-US" sz="2400" dirty="0">
                <a:solidFill>
                  <a:srgbClr val="000000"/>
                </a:solidFill>
                <a:latin typeface="Cambria" pitchFamily="18" charset="0"/>
                <a:cs typeface="Arial" charset="0"/>
              </a:rPr>
              <a:t>Perfect </a:t>
            </a:r>
            <a:r>
              <a:rPr lang="en-US" sz="2400" dirty="0">
                <a:solidFill>
                  <a:srgbClr val="000000"/>
                </a:solidFill>
                <a:latin typeface="Cambria" pitchFamily="18" charset="0"/>
                <a:cs typeface="Arial" charset="0"/>
              </a:rPr>
              <a:t>competition is a theoretical market structure that will give the optimum allocation of resources</a:t>
            </a:r>
            <a:r>
              <a:rPr lang="en-US" sz="2400" dirty="0">
                <a:solidFill>
                  <a:srgbClr val="000000"/>
                </a:solidFill>
                <a:latin typeface="Cambria" pitchFamily="18" charset="0"/>
                <a:cs typeface="Arial" charset="0"/>
              </a:rPr>
              <a:t>.</a:t>
            </a:r>
          </a:p>
        </p:txBody>
      </p:sp>
    </p:spTree>
    <p:extLst>
      <p:ext uri="{BB962C8B-B14F-4D97-AF65-F5344CB8AC3E}">
        <p14:creationId xmlns:p14="http://schemas.microsoft.com/office/powerpoint/2010/main" val="256411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wipe(left)">
                                      <p:cBhvr>
                                        <p:cTn id="15" dur="500"/>
                                        <p:tgtEl>
                                          <p:spTgt spid="9">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wipe(left)">
                                      <p:cBhvr>
                                        <p:cTn id="1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381000"/>
            <a:ext cx="701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4400" b="1" dirty="0">
                <a:solidFill>
                  <a:srgbClr val="000000"/>
                </a:solidFill>
                <a:latin typeface="Cambria" panose="02040503050406030204" pitchFamily="18" charset="0"/>
              </a:rPr>
              <a:t>Characteristics of Perfect Competition</a:t>
            </a:r>
          </a:p>
        </p:txBody>
      </p:sp>
      <p:sp>
        <p:nvSpPr>
          <p:cNvPr id="5" name="Rectangle 3"/>
          <p:cNvSpPr txBox="1">
            <a:spLocks noChangeArrowheads="1"/>
          </p:cNvSpPr>
          <p:nvPr/>
        </p:nvSpPr>
        <p:spPr>
          <a:xfrm>
            <a:off x="762000" y="1828800"/>
            <a:ext cx="6781800" cy="4648200"/>
          </a:xfrm>
          <a:prstGeom prst="rect">
            <a:avLst/>
          </a:prstGeom>
        </p:spPr>
        <p:txBody>
          <a:bodyPr/>
          <a:lstStyle/>
          <a:p>
            <a:pPr marL="630238" lvl="1" indent="-514350">
              <a:lnSpc>
                <a:spcPct val="150000"/>
              </a:lnSpc>
              <a:spcBef>
                <a:spcPct val="20000"/>
              </a:spcBef>
              <a:buFont typeface="+mj-lt"/>
              <a:buAutoNum type="arabicPeriod"/>
              <a:defRPr/>
            </a:pPr>
            <a:r>
              <a:rPr lang="en-US" sz="2800" dirty="0">
                <a:solidFill>
                  <a:srgbClr val="000000"/>
                </a:solidFill>
                <a:latin typeface="Cambria" pitchFamily="18" charset="0"/>
                <a:cs typeface="Arial" charset="0"/>
              </a:rPr>
              <a:t>Large </a:t>
            </a:r>
            <a:r>
              <a:rPr lang="en-US" sz="2800" dirty="0">
                <a:solidFill>
                  <a:srgbClr val="000000"/>
                </a:solidFill>
                <a:latin typeface="Cambria" pitchFamily="18" charset="0"/>
                <a:cs typeface="Arial" charset="0"/>
              </a:rPr>
              <a:t>number of firms</a:t>
            </a:r>
            <a:r>
              <a:rPr lang="en-US" sz="2800" dirty="0">
                <a:solidFill>
                  <a:srgbClr val="000000"/>
                </a:solidFill>
                <a:latin typeface="Cambria" pitchFamily="18" charset="0"/>
                <a:cs typeface="Arial" charset="0"/>
              </a:rPr>
              <a:t>. </a:t>
            </a:r>
          </a:p>
          <a:p>
            <a:pPr marL="630238" lvl="1" indent="-514350">
              <a:lnSpc>
                <a:spcPct val="150000"/>
              </a:lnSpc>
              <a:spcBef>
                <a:spcPct val="20000"/>
              </a:spcBef>
              <a:buFont typeface="+mj-lt"/>
              <a:buAutoNum type="arabicPeriod"/>
              <a:defRPr/>
            </a:pPr>
            <a:r>
              <a:rPr lang="en-US" sz="2800" dirty="0">
                <a:solidFill>
                  <a:srgbClr val="000000"/>
                </a:solidFill>
                <a:latin typeface="Cambria" pitchFamily="18" charset="0"/>
                <a:cs typeface="Arial" charset="0"/>
              </a:rPr>
              <a:t>Large </a:t>
            </a:r>
            <a:r>
              <a:rPr lang="en-US" sz="2800" dirty="0">
                <a:solidFill>
                  <a:srgbClr val="000000"/>
                </a:solidFill>
                <a:latin typeface="Cambria" pitchFamily="18" charset="0"/>
                <a:cs typeface="Arial" charset="0"/>
              </a:rPr>
              <a:t>number of buyers. </a:t>
            </a:r>
            <a:endParaRPr lang="en-US" sz="2800" dirty="0">
              <a:solidFill>
                <a:srgbClr val="000000"/>
              </a:solidFill>
              <a:latin typeface="Cambria" pitchFamily="18" charset="0"/>
              <a:cs typeface="Arial" charset="0"/>
            </a:endParaRPr>
          </a:p>
          <a:p>
            <a:pPr marL="630238" lvl="1" indent="-514350">
              <a:lnSpc>
                <a:spcPct val="150000"/>
              </a:lnSpc>
              <a:spcBef>
                <a:spcPct val="20000"/>
              </a:spcBef>
              <a:buFont typeface="+mj-lt"/>
              <a:buAutoNum type="arabicPeriod"/>
              <a:defRPr/>
            </a:pPr>
            <a:r>
              <a:rPr lang="en-US" sz="2800" dirty="0">
                <a:solidFill>
                  <a:srgbClr val="000000"/>
                </a:solidFill>
                <a:latin typeface="Cambria" pitchFamily="18" charset="0"/>
                <a:cs typeface="Arial" charset="0"/>
              </a:rPr>
              <a:t>The </a:t>
            </a:r>
            <a:r>
              <a:rPr lang="en-US" sz="2800" dirty="0">
                <a:solidFill>
                  <a:srgbClr val="000000"/>
                </a:solidFill>
                <a:latin typeface="Cambria" pitchFamily="18" charset="0"/>
                <a:cs typeface="Arial" charset="0"/>
              </a:rPr>
              <a:t>product is </a:t>
            </a:r>
            <a:r>
              <a:rPr lang="en-US" sz="2800" dirty="0">
                <a:solidFill>
                  <a:srgbClr val="000000"/>
                </a:solidFill>
                <a:latin typeface="Cambria" pitchFamily="18" charset="0"/>
                <a:cs typeface="Arial" charset="0"/>
              </a:rPr>
              <a:t>homogeneous</a:t>
            </a:r>
          </a:p>
          <a:p>
            <a:pPr marL="630238" lvl="1" indent="-514350">
              <a:lnSpc>
                <a:spcPct val="150000"/>
              </a:lnSpc>
              <a:spcBef>
                <a:spcPct val="20000"/>
              </a:spcBef>
              <a:buFont typeface="+mj-lt"/>
              <a:buAutoNum type="arabicPeriod"/>
              <a:defRPr/>
            </a:pPr>
            <a:r>
              <a:rPr lang="en-US" sz="2800" dirty="0">
                <a:solidFill>
                  <a:srgbClr val="000000"/>
                </a:solidFill>
                <a:latin typeface="Cambria" pitchFamily="18" charset="0"/>
                <a:cs typeface="Arial" charset="0"/>
              </a:rPr>
              <a:t>No </a:t>
            </a:r>
            <a:r>
              <a:rPr lang="en-US" sz="2800" dirty="0">
                <a:solidFill>
                  <a:srgbClr val="000000"/>
                </a:solidFill>
                <a:latin typeface="Cambria" pitchFamily="18" charset="0"/>
                <a:cs typeface="Arial" charset="0"/>
              </a:rPr>
              <a:t>barriers to entry. </a:t>
            </a:r>
            <a:endParaRPr lang="en-US" sz="2800" dirty="0">
              <a:solidFill>
                <a:srgbClr val="000000"/>
              </a:solidFill>
              <a:latin typeface="Cambria" pitchFamily="18" charset="0"/>
              <a:cs typeface="Arial" charset="0"/>
            </a:endParaRPr>
          </a:p>
          <a:p>
            <a:pPr marL="630238" lvl="1" indent="-514350">
              <a:lnSpc>
                <a:spcPct val="150000"/>
              </a:lnSpc>
              <a:spcBef>
                <a:spcPct val="20000"/>
              </a:spcBef>
              <a:buFont typeface="+mj-lt"/>
              <a:buAutoNum type="arabicPeriod"/>
              <a:defRPr/>
            </a:pPr>
            <a:r>
              <a:rPr lang="en-US" sz="2800" dirty="0">
                <a:solidFill>
                  <a:srgbClr val="000000"/>
                </a:solidFill>
                <a:latin typeface="Cambria" pitchFamily="18" charset="0"/>
                <a:cs typeface="Arial" charset="0"/>
              </a:rPr>
              <a:t>Complete </a:t>
            </a:r>
            <a:r>
              <a:rPr lang="en-US" sz="2800" dirty="0">
                <a:solidFill>
                  <a:srgbClr val="000000"/>
                </a:solidFill>
                <a:latin typeface="Cambria" pitchFamily="18" charset="0"/>
                <a:cs typeface="Arial" charset="0"/>
              </a:rPr>
              <a:t>information. </a:t>
            </a:r>
            <a:endParaRPr lang="en-US" sz="2800" dirty="0">
              <a:solidFill>
                <a:srgbClr val="000000"/>
              </a:solidFill>
              <a:latin typeface="Cambria" pitchFamily="18" charset="0"/>
              <a:cs typeface="Arial" charset="0"/>
            </a:endParaRPr>
          </a:p>
          <a:p>
            <a:pPr marL="630238" lvl="1" indent="-514350">
              <a:lnSpc>
                <a:spcPct val="150000"/>
              </a:lnSpc>
              <a:spcBef>
                <a:spcPct val="20000"/>
              </a:spcBef>
              <a:buFont typeface="+mj-lt"/>
              <a:buAutoNum type="arabicPeriod"/>
              <a:defRPr/>
            </a:pPr>
            <a:r>
              <a:rPr lang="en-US" sz="2800" dirty="0">
                <a:solidFill>
                  <a:srgbClr val="000000"/>
                </a:solidFill>
                <a:latin typeface="Cambria" pitchFamily="18" charset="0"/>
                <a:cs typeface="Arial" charset="0"/>
              </a:rPr>
              <a:t>Profit </a:t>
            </a:r>
            <a:r>
              <a:rPr lang="en-US" sz="2800" dirty="0">
                <a:solidFill>
                  <a:srgbClr val="000000"/>
                </a:solidFill>
                <a:latin typeface="Cambria" pitchFamily="18" charset="0"/>
                <a:cs typeface="Arial" charset="0"/>
              </a:rPr>
              <a:t>maximization. </a:t>
            </a:r>
          </a:p>
          <a:p>
            <a:pPr marL="693738" lvl="1" indent="-457200">
              <a:lnSpc>
                <a:spcPct val="150000"/>
              </a:lnSpc>
              <a:spcBef>
                <a:spcPct val="20000"/>
              </a:spcBef>
              <a:buFont typeface="Arial" pitchFamily="34" charset="0"/>
              <a:buChar char="•"/>
              <a:defRPr/>
            </a:pPr>
            <a:endParaRPr lang="en-US" sz="2800" dirty="0">
              <a:solidFill>
                <a:srgbClr val="000000"/>
              </a:solidFill>
              <a:latin typeface="Cambria" pitchFamily="18" charset="0"/>
              <a:cs typeface="Arial" charset="0"/>
            </a:endParaRPr>
          </a:p>
          <a:p>
            <a:pPr marL="693738" lvl="1" indent="-457200">
              <a:lnSpc>
                <a:spcPct val="150000"/>
              </a:lnSpc>
              <a:spcBef>
                <a:spcPct val="20000"/>
              </a:spcBef>
              <a:buFont typeface="Arial" pitchFamily="34" charset="0"/>
              <a:buChar char="•"/>
              <a:defRPr/>
            </a:pPr>
            <a:endParaRPr lang="en-US" sz="2800" dirty="0">
              <a:solidFill>
                <a:srgbClr val="000000"/>
              </a:solidFill>
              <a:latin typeface="Cambria" pitchFamily="18" charset="0"/>
              <a:cs typeface="Arial" charset="0"/>
            </a:endParaRPr>
          </a:p>
          <a:p>
            <a:pPr marL="693738" lvl="1" indent="-457200">
              <a:lnSpc>
                <a:spcPct val="150000"/>
              </a:lnSpc>
              <a:spcBef>
                <a:spcPct val="20000"/>
              </a:spcBef>
              <a:buFont typeface="Arial" pitchFamily="34" charset="0"/>
              <a:buChar char="•"/>
              <a:defRPr/>
            </a:pPr>
            <a:endParaRPr lang="en-US" sz="2800" kern="0" dirty="0">
              <a:solidFill>
                <a:srgbClr val="000000"/>
              </a:solidFill>
              <a:latin typeface="Cambria" pitchFamily="18" charset="0"/>
            </a:endParaRPr>
          </a:p>
        </p:txBody>
      </p:sp>
    </p:spTree>
    <p:extLst>
      <p:ext uri="{BB962C8B-B14F-4D97-AF65-F5344CB8AC3E}">
        <p14:creationId xmlns:p14="http://schemas.microsoft.com/office/powerpoint/2010/main" val="210403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left)">
                                      <p:cBhvr>
                                        <p:cTn id="23" dur="500"/>
                                        <p:tgtEl>
                                          <p:spTgt spid="5">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left)">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black">
          <a:xfrm>
            <a:off x="6429375" y="5373688"/>
            <a:ext cx="2714625" cy="1293812"/>
          </a:xfrm>
          <a:prstGeom prst="rect">
            <a:avLst/>
          </a:prstGeom>
          <a:noFill/>
          <a:ln w="9525">
            <a:noFill/>
            <a:miter lim="800000"/>
            <a:headEnd/>
            <a:tailEnd/>
          </a:ln>
        </p:spPr>
        <p:txBody>
          <a:bodyPr/>
          <a:lstStyle/>
          <a:p>
            <a:pPr marL="342900" indent="-342900" algn="ctr">
              <a:lnSpc>
                <a:spcPct val="130000"/>
              </a:lnSpc>
            </a:pPr>
            <a:r>
              <a:rPr lang="zh-CN" altLang="en-US"/>
              <a:t>站长站素材 </a:t>
            </a:r>
            <a:r>
              <a:rPr lang="en-US" altLang="zh-CN"/>
              <a:t>SC.chinaz.COM</a:t>
            </a:r>
          </a:p>
        </p:txBody>
      </p:sp>
      <p:sp>
        <p:nvSpPr>
          <p:cNvPr id="26627" name="Rectangle 5"/>
          <p:cNvSpPr>
            <a:spLocks noChangeArrowheads="1"/>
          </p:cNvSpPr>
          <p:nvPr/>
        </p:nvSpPr>
        <p:spPr bwMode="black">
          <a:xfrm>
            <a:off x="2362200" y="4191000"/>
            <a:ext cx="4857750" cy="792162"/>
          </a:xfrm>
          <a:prstGeom prst="rect">
            <a:avLst/>
          </a:prstGeom>
          <a:noFill/>
          <a:ln w="9525">
            <a:noFill/>
            <a:miter lim="800000"/>
            <a:headEnd/>
            <a:tailEnd/>
          </a:ln>
        </p:spPr>
        <p:txBody>
          <a:bodyPr anchor="ctr"/>
          <a:lstStyle/>
          <a:p>
            <a:pPr algn="ctr"/>
            <a:r>
              <a:rPr lang="en-US" altLang="zh-CN" sz="4800" dirty="0" smtClean="0">
                <a:solidFill>
                  <a:schemeClr val="bg1"/>
                </a:solidFill>
                <a:latin typeface="Cambria" pitchFamily="18" charset="0"/>
              </a:rPr>
              <a:t>Economic Concepts</a:t>
            </a:r>
            <a:endParaRPr lang="zh-CN" altLang="en-US" sz="4800" dirty="0">
              <a:solidFill>
                <a:schemeClr val="bg1"/>
              </a:solidFill>
              <a:latin typeface="Cambria" pitchFamily="18" charset="0"/>
              <a:ea typeface="黑体" pitchFamily="2" charset="-122"/>
            </a:endParaRPr>
          </a:p>
        </p:txBody>
      </p:sp>
    </p:spTree>
    <p:extLst>
      <p:ext uri="{BB962C8B-B14F-4D97-AF65-F5344CB8AC3E}">
        <p14:creationId xmlns:p14="http://schemas.microsoft.com/office/powerpoint/2010/main" val="143467893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304800"/>
            <a:ext cx="701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5400" b="1" dirty="0">
                <a:solidFill>
                  <a:srgbClr val="000000"/>
                </a:solidFill>
                <a:latin typeface="Cambria" panose="02040503050406030204" pitchFamily="18" charset="0"/>
              </a:rPr>
              <a:t>Monopoly </a:t>
            </a:r>
          </a:p>
        </p:txBody>
      </p:sp>
      <p:sp>
        <p:nvSpPr>
          <p:cNvPr id="5" name="Rectangle 3"/>
          <p:cNvSpPr txBox="1">
            <a:spLocks noChangeArrowheads="1"/>
          </p:cNvSpPr>
          <p:nvPr/>
        </p:nvSpPr>
        <p:spPr>
          <a:xfrm>
            <a:off x="304800" y="1676400"/>
            <a:ext cx="7315200" cy="4648200"/>
          </a:xfrm>
          <a:prstGeom prst="rect">
            <a:avLst/>
          </a:prstGeom>
        </p:spPr>
        <p:txBody>
          <a:bodyPr/>
          <a:lstStyle/>
          <a:p>
            <a:pPr marL="693738" lvl="1" indent="-457200">
              <a:lnSpc>
                <a:spcPct val="150000"/>
              </a:lnSpc>
              <a:spcBef>
                <a:spcPct val="20000"/>
              </a:spcBef>
              <a:buFont typeface="Arial" pitchFamily="34" charset="0"/>
              <a:buChar char="•"/>
              <a:defRPr/>
            </a:pPr>
            <a:r>
              <a:rPr lang="en-US" sz="3600" dirty="0">
                <a:solidFill>
                  <a:srgbClr val="000000"/>
                </a:solidFill>
                <a:latin typeface="Cambria" pitchFamily="18" charset="0"/>
                <a:cs typeface="Arial" charset="0"/>
              </a:rPr>
              <a:t>Monopoly is a market structure, where there </a:t>
            </a:r>
            <a:r>
              <a:rPr lang="en-US" sz="3600" dirty="0">
                <a:solidFill>
                  <a:srgbClr val="FF0000"/>
                </a:solidFill>
                <a:latin typeface="Cambria" pitchFamily="18" charset="0"/>
                <a:cs typeface="Arial" charset="0"/>
              </a:rPr>
              <a:t>only a single seller </a:t>
            </a:r>
            <a:r>
              <a:rPr lang="en-US" sz="3600" dirty="0">
                <a:solidFill>
                  <a:srgbClr val="000000"/>
                </a:solidFill>
                <a:latin typeface="Cambria" pitchFamily="18" charset="0"/>
                <a:cs typeface="Arial" charset="0"/>
              </a:rPr>
              <a:t>producing a product having </a:t>
            </a:r>
            <a:r>
              <a:rPr lang="en-US" sz="3600" dirty="0">
                <a:solidFill>
                  <a:srgbClr val="FF0000"/>
                </a:solidFill>
                <a:latin typeface="Cambria" pitchFamily="18" charset="0"/>
                <a:cs typeface="Arial" charset="0"/>
              </a:rPr>
              <a:t>no close substitute.</a:t>
            </a:r>
            <a:endParaRPr lang="en-US" sz="3600" kern="0" dirty="0">
              <a:solidFill>
                <a:srgbClr val="FF0000"/>
              </a:solidFill>
              <a:latin typeface="Cambria" pitchFamily="18" charset="0"/>
            </a:endParaRPr>
          </a:p>
        </p:txBody>
      </p:sp>
    </p:spTree>
    <p:extLst>
      <p:ext uri="{BB962C8B-B14F-4D97-AF65-F5344CB8AC3E}">
        <p14:creationId xmlns:p14="http://schemas.microsoft.com/office/powerpoint/2010/main" val="143279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28600"/>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4000" b="1" dirty="0">
                <a:solidFill>
                  <a:srgbClr val="000000"/>
                </a:solidFill>
                <a:latin typeface="Cambria" panose="02040503050406030204" pitchFamily="18" charset="0"/>
              </a:rPr>
              <a:t>Characteristics of Monopoly  </a:t>
            </a:r>
          </a:p>
        </p:txBody>
      </p:sp>
      <p:sp>
        <p:nvSpPr>
          <p:cNvPr id="5" name="Rectangle 3"/>
          <p:cNvSpPr txBox="1">
            <a:spLocks noChangeArrowheads="1"/>
          </p:cNvSpPr>
          <p:nvPr/>
        </p:nvSpPr>
        <p:spPr bwMode="auto">
          <a:xfrm>
            <a:off x="14287" y="1295400"/>
            <a:ext cx="7772400" cy="4648200"/>
          </a:xfrm>
          <a:prstGeom prst="rect">
            <a:avLst/>
          </a:prstGeom>
          <a:noFill/>
          <a:ln w="9525">
            <a:noFill/>
            <a:miter lim="800000"/>
            <a:headEnd/>
            <a:tailEnd/>
          </a:ln>
        </p:spPr>
        <p:txBody>
          <a:bodyPr/>
          <a:lstStyle/>
          <a:p>
            <a:pPr marL="693738" lvl="1" indent="-228600">
              <a:lnSpc>
                <a:spcPct val="150000"/>
              </a:lnSpc>
              <a:spcBef>
                <a:spcPct val="20000"/>
              </a:spcBef>
              <a:buFont typeface="Arial" charset="0"/>
              <a:buChar char="•"/>
              <a:defRPr/>
            </a:pPr>
            <a:r>
              <a:rPr lang="en-US" sz="2400" dirty="0">
                <a:solidFill>
                  <a:srgbClr val="000000"/>
                </a:solidFill>
                <a:latin typeface="Cambria" pitchFamily="18" charset="0"/>
                <a:cs typeface="Arial" charset="0"/>
              </a:rPr>
              <a:t>A single seller has complete control over the supply of the commodity.</a:t>
            </a:r>
          </a:p>
          <a:p>
            <a:pPr marL="693738" lvl="1" indent="-228600">
              <a:lnSpc>
                <a:spcPct val="150000"/>
              </a:lnSpc>
              <a:spcBef>
                <a:spcPct val="20000"/>
              </a:spcBef>
              <a:buFont typeface="Arial" charset="0"/>
              <a:buChar char="•"/>
              <a:defRPr/>
            </a:pPr>
            <a:r>
              <a:rPr lang="en-US" sz="2400" dirty="0">
                <a:solidFill>
                  <a:srgbClr val="000000"/>
                </a:solidFill>
                <a:latin typeface="Cambria" pitchFamily="18" charset="0"/>
                <a:cs typeface="Arial" charset="0"/>
              </a:rPr>
              <a:t>There are no close substitutes for the product.</a:t>
            </a:r>
          </a:p>
          <a:p>
            <a:pPr marL="693738" lvl="1" indent="-228600">
              <a:lnSpc>
                <a:spcPct val="150000"/>
              </a:lnSpc>
              <a:spcBef>
                <a:spcPct val="20000"/>
              </a:spcBef>
              <a:buFont typeface="Arial" charset="0"/>
              <a:buChar char="•"/>
              <a:defRPr/>
            </a:pPr>
            <a:r>
              <a:rPr lang="en-US" sz="2400" dirty="0">
                <a:solidFill>
                  <a:srgbClr val="000000"/>
                </a:solidFill>
                <a:latin typeface="Cambria" pitchFamily="18" charset="0"/>
                <a:cs typeface="Arial" charset="0"/>
              </a:rPr>
              <a:t>There is no free entry and exit because of some restrictions.</a:t>
            </a:r>
          </a:p>
          <a:p>
            <a:pPr marL="693738" lvl="1" indent="-228600">
              <a:lnSpc>
                <a:spcPct val="150000"/>
              </a:lnSpc>
              <a:spcBef>
                <a:spcPct val="20000"/>
              </a:spcBef>
              <a:buFont typeface="Arial" charset="0"/>
              <a:buChar char="•"/>
              <a:defRPr/>
            </a:pPr>
            <a:r>
              <a:rPr lang="en-US" sz="2400" dirty="0">
                <a:solidFill>
                  <a:srgbClr val="000000"/>
                </a:solidFill>
                <a:latin typeface="Cambria" pitchFamily="18" charset="0"/>
                <a:cs typeface="Arial" charset="0"/>
              </a:rPr>
              <a:t>There is no competition.</a:t>
            </a:r>
          </a:p>
          <a:p>
            <a:pPr marL="693738" lvl="1" indent="-228600">
              <a:lnSpc>
                <a:spcPct val="150000"/>
              </a:lnSpc>
              <a:spcBef>
                <a:spcPct val="20000"/>
              </a:spcBef>
              <a:buFont typeface="Arial" charset="0"/>
              <a:buChar char="•"/>
              <a:defRPr/>
            </a:pPr>
            <a:r>
              <a:rPr lang="en-US" sz="2400" dirty="0">
                <a:solidFill>
                  <a:srgbClr val="000000"/>
                </a:solidFill>
                <a:latin typeface="Cambria" pitchFamily="18" charset="0"/>
                <a:cs typeface="Arial" charset="0"/>
              </a:rPr>
              <a:t>Monopolist is a price maker.</a:t>
            </a:r>
          </a:p>
          <a:p>
            <a:pPr marL="693738" lvl="1" indent="-228600">
              <a:lnSpc>
                <a:spcPct val="150000"/>
              </a:lnSpc>
              <a:spcBef>
                <a:spcPct val="20000"/>
              </a:spcBef>
              <a:buFont typeface="Arial" charset="0"/>
              <a:buChar char="•"/>
              <a:defRPr/>
            </a:pPr>
            <a:r>
              <a:rPr lang="en-US" sz="2400" dirty="0">
                <a:solidFill>
                  <a:srgbClr val="000000"/>
                </a:solidFill>
                <a:latin typeface="Cambria" pitchFamily="18" charset="0"/>
                <a:cs typeface="Arial" charset="0"/>
              </a:rPr>
              <a:t>Since there is a single firm, the firm and industry are one and same i.e. firm coincides the industry.</a:t>
            </a:r>
          </a:p>
          <a:p>
            <a:pPr marL="693738" lvl="1" indent="-457200">
              <a:lnSpc>
                <a:spcPct val="150000"/>
              </a:lnSpc>
              <a:spcBef>
                <a:spcPct val="20000"/>
              </a:spcBef>
              <a:defRPr/>
            </a:pPr>
            <a:endParaRPr lang="en-US" sz="2400" dirty="0">
              <a:solidFill>
                <a:srgbClr val="000000"/>
              </a:solidFill>
              <a:latin typeface="Cambria" pitchFamily="18" charset="0"/>
              <a:cs typeface="Arial" charset="0"/>
            </a:endParaRPr>
          </a:p>
          <a:p>
            <a:pPr marL="693738" lvl="1" indent="-457200">
              <a:lnSpc>
                <a:spcPct val="150000"/>
              </a:lnSpc>
              <a:spcBef>
                <a:spcPct val="20000"/>
              </a:spcBef>
              <a:buFont typeface="Arial" charset="0"/>
              <a:buChar char="•"/>
              <a:defRPr/>
            </a:pPr>
            <a:endParaRPr lang="en-US" sz="2400" dirty="0">
              <a:solidFill>
                <a:srgbClr val="000000"/>
              </a:solidFill>
              <a:latin typeface="Cambria" pitchFamily="18" charset="0"/>
              <a:cs typeface="Arial" charset="0"/>
            </a:endParaRPr>
          </a:p>
          <a:p>
            <a:pPr marL="693738" lvl="1" indent="-457200">
              <a:lnSpc>
                <a:spcPct val="150000"/>
              </a:lnSpc>
              <a:spcBef>
                <a:spcPct val="20000"/>
              </a:spcBef>
              <a:buFont typeface="Arial" charset="0"/>
              <a:buChar char="•"/>
              <a:defRPr/>
            </a:pPr>
            <a:endParaRPr lang="en-US" sz="2400" dirty="0">
              <a:solidFill>
                <a:srgbClr val="000000"/>
              </a:solidFill>
              <a:latin typeface="Cambria" pitchFamily="18" charset="0"/>
              <a:cs typeface="Arial" charset="0"/>
            </a:endParaRPr>
          </a:p>
          <a:p>
            <a:pPr marL="693738" lvl="1" indent="-457200">
              <a:lnSpc>
                <a:spcPct val="150000"/>
              </a:lnSpc>
              <a:spcBef>
                <a:spcPct val="20000"/>
              </a:spcBef>
              <a:buFont typeface="Arial" charset="0"/>
              <a:buChar char="•"/>
              <a:defRPr/>
            </a:pPr>
            <a:endParaRPr lang="en-US" sz="2400" dirty="0">
              <a:solidFill>
                <a:srgbClr val="000000"/>
              </a:solidFill>
              <a:latin typeface="Cambria" pitchFamily="18" charset="0"/>
              <a:cs typeface="Arial" charset="0"/>
            </a:endParaRPr>
          </a:p>
          <a:p>
            <a:pPr marL="693738" lvl="1" indent="-457200">
              <a:lnSpc>
                <a:spcPct val="150000"/>
              </a:lnSpc>
              <a:spcBef>
                <a:spcPct val="20000"/>
              </a:spcBef>
              <a:buFont typeface="Arial" charset="0"/>
              <a:buChar char="•"/>
              <a:defRPr/>
            </a:pPr>
            <a:endParaRPr lang="en-US" sz="2400" dirty="0">
              <a:solidFill>
                <a:srgbClr val="000000"/>
              </a:solidFill>
              <a:latin typeface="Cambria" pitchFamily="18" charset="0"/>
              <a:cs typeface="Arial" charset="0"/>
            </a:endParaRPr>
          </a:p>
          <a:p>
            <a:pPr marL="693738" lvl="1" indent="-457200">
              <a:lnSpc>
                <a:spcPct val="150000"/>
              </a:lnSpc>
              <a:spcBef>
                <a:spcPct val="20000"/>
              </a:spcBef>
              <a:buFont typeface="Arial" charset="0"/>
              <a:buChar char="•"/>
              <a:defRPr/>
            </a:pPr>
            <a:endParaRPr lang="en-US" sz="2400" dirty="0">
              <a:solidFill>
                <a:srgbClr val="000000"/>
              </a:solidFill>
              <a:latin typeface="Cambria" pitchFamily="18" charset="0"/>
              <a:cs typeface="Arial" charset="0"/>
            </a:endParaRPr>
          </a:p>
          <a:p>
            <a:pPr marL="693738" lvl="1" indent="-457200">
              <a:lnSpc>
                <a:spcPct val="150000"/>
              </a:lnSpc>
              <a:spcBef>
                <a:spcPct val="20000"/>
              </a:spcBef>
              <a:buFont typeface="Arial" charset="0"/>
              <a:buChar char="•"/>
              <a:defRPr/>
            </a:pPr>
            <a:endParaRPr lang="en-US" sz="2400" dirty="0">
              <a:solidFill>
                <a:srgbClr val="000000"/>
              </a:solidFill>
              <a:latin typeface="Cambria" pitchFamily="18" charset="0"/>
              <a:cs typeface="Arial" charset="0"/>
            </a:endParaRPr>
          </a:p>
        </p:txBody>
      </p:sp>
    </p:spTree>
    <p:extLst>
      <p:ext uri="{BB962C8B-B14F-4D97-AF65-F5344CB8AC3E}">
        <p14:creationId xmlns:p14="http://schemas.microsoft.com/office/powerpoint/2010/main" val="124306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left)">
                                      <p:cBhvr>
                                        <p:cTn id="23" dur="500"/>
                                        <p:tgtEl>
                                          <p:spTgt spid="5">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left)">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04787" y="152400"/>
            <a:ext cx="7467600" cy="1066800"/>
          </a:xfrm>
          <a:prstGeom prst="rect">
            <a:avLst/>
          </a:prstGeom>
          <a:noFill/>
          <a:ln w="9525">
            <a:noFill/>
            <a:miter lim="800000"/>
            <a:headEnd/>
            <a:tailEnd/>
          </a:ln>
        </p:spPr>
        <p:txBody>
          <a:bodyPr anchor="ctr"/>
          <a:lstStyle/>
          <a:p>
            <a:r>
              <a:rPr lang="en-US" sz="4400" b="1" dirty="0" smtClean="0">
                <a:latin typeface="Cambria" pitchFamily="18" charset="0"/>
              </a:rPr>
              <a:t>Monopolistic Competition</a:t>
            </a:r>
            <a:endParaRPr lang="en-US" sz="4400" b="1" dirty="0">
              <a:latin typeface="Cambria" pitchFamily="18" charset="0"/>
            </a:endParaRPr>
          </a:p>
        </p:txBody>
      </p:sp>
      <p:sp>
        <p:nvSpPr>
          <p:cNvPr id="5" name="Rectangle 3"/>
          <p:cNvSpPr txBox="1">
            <a:spLocks noChangeArrowheads="1"/>
          </p:cNvSpPr>
          <p:nvPr/>
        </p:nvSpPr>
        <p:spPr>
          <a:xfrm>
            <a:off x="-52388" y="1238250"/>
            <a:ext cx="7696200" cy="4648200"/>
          </a:xfrm>
          <a:prstGeom prst="rect">
            <a:avLst/>
          </a:prstGeom>
        </p:spPr>
        <p:txBody>
          <a:bodyPr/>
          <a:lstStyle/>
          <a:p>
            <a:pPr marL="693738" lvl="1" indent="-457200">
              <a:lnSpc>
                <a:spcPct val="150000"/>
              </a:lnSpc>
              <a:spcBef>
                <a:spcPct val="20000"/>
              </a:spcBef>
              <a:buFont typeface="Arial" pitchFamily="34" charset="0"/>
              <a:buChar char="•"/>
              <a:defRPr/>
            </a:pPr>
            <a:r>
              <a:rPr lang="en-US" sz="2800" dirty="0" smtClean="0">
                <a:latin typeface="Cambria" pitchFamily="18" charset="0"/>
              </a:rPr>
              <a:t>Market structure where many sellers are there who sell differentiated products and therefore have some control when it comes to pricing of their products.</a:t>
            </a:r>
          </a:p>
          <a:p>
            <a:pPr marL="693738" lvl="1" indent="-457200">
              <a:lnSpc>
                <a:spcPct val="150000"/>
              </a:lnSpc>
              <a:spcBef>
                <a:spcPct val="20000"/>
              </a:spcBef>
              <a:buFont typeface="Arial" pitchFamily="34" charset="0"/>
              <a:buChar char="•"/>
              <a:defRPr/>
            </a:pPr>
            <a:r>
              <a:rPr lang="en-US" sz="2800" dirty="0" smtClean="0">
                <a:latin typeface="Cambria" pitchFamily="18" charset="0"/>
              </a:rPr>
              <a:t>Monopolistic Competition is a form of imperfect competition where many competing producers sell products that are differentiated from one another.</a:t>
            </a:r>
          </a:p>
          <a:p>
            <a:pPr marL="693738" lvl="1" indent="-457200">
              <a:lnSpc>
                <a:spcPct val="150000"/>
              </a:lnSpc>
              <a:spcBef>
                <a:spcPct val="20000"/>
              </a:spcBef>
              <a:buFont typeface="Arial" pitchFamily="34" charset="0"/>
              <a:buChar char="•"/>
              <a:defRPr/>
            </a:pPr>
            <a:endParaRPr lang="en-US" sz="2800" dirty="0" smtClean="0">
              <a:latin typeface="Cambria" pitchFamily="18" charset="0"/>
            </a:endParaRPr>
          </a:p>
        </p:txBody>
      </p:sp>
    </p:spTree>
    <p:extLst>
      <p:ext uri="{BB962C8B-B14F-4D97-AF65-F5344CB8AC3E}">
        <p14:creationId xmlns:p14="http://schemas.microsoft.com/office/powerpoint/2010/main" val="423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04800" y="342900"/>
            <a:ext cx="8229600" cy="1066800"/>
          </a:xfrm>
        </p:spPr>
        <p:txBody>
          <a:bodyPr rtlCol="0">
            <a:normAutofit fontScale="90000"/>
          </a:bodyPr>
          <a:lstStyle/>
          <a:p>
            <a:pPr eaLnBrk="1" fontAlgn="auto" hangingPunct="1">
              <a:spcAft>
                <a:spcPts val="0"/>
              </a:spcAft>
              <a:defRPr/>
            </a:pPr>
            <a:r>
              <a:rPr lang="en-US" b="1" dirty="0" smtClean="0">
                <a:solidFill>
                  <a:schemeClr val="tx1"/>
                </a:solidFill>
                <a:latin typeface="Cambria" pitchFamily="18" charset="0"/>
              </a:rPr>
              <a:t>Characteristics of Monopolistic Competition </a:t>
            </a:r>
          </a:p>
        </p:txBody>
      </p:sp>
      <p:sp>
        <p:nvSpPr>
          <p:cNvPr id="5" name="Content Placeholder 2"/>
          <p:cNvSpPr>
            <a:spLocks noGrp="1"/>
          </p:cNvSpPr>
          <p:nvPr>
            <p:ph idx="4294967295"/>
          </p:nvPr>
        </p:nvSpPr>
        <p:spPr>
          <a:xfrm>
            <a:off x="304800" y="1600200"/>
            <a:ext cx="7924800" cy="609600"/>
          </a:xfrm>
        </p:spPr>
        <p:txBody>
          <a:bodyPr>
            <a:normAutofit/>
          </a:bodyPr>
          <a:lstStyle/>
          <a:p>
            <a:pPr eaLnBrk="1" hangingPunct="1">
              <a:buFontTx/>
              <a:buNone/>
            </a:pPr>
            <a:r>
              <a:rPr lang="en-US" altLang="en-US" sz="2400" b="1" dirty="0" smtClean="0">
                <a:solidFill>
                  <a:schemeClr val="tx1"/>
                </a:solidFill>
                <a:latin typeface="Cambria" panose="02040503050406030204" pitchFamily="18" charset="0"/>
              </a:rPr>
              <a:t>Four distinguishing characteristics:</a:t>
            </a:r>
          </a:p>
        </p:txBody>
      </p:sp>
      <p:sp>
        <p:nvSpPr>
          <p:cNvPr id="6" name="Content Placeholder 2"/>
          <p:cNvSpPr txBox="1">
            <a:spLocks/>
          </p:cNvSpPr>
          <p:nvPr/>
        </p:nvSpPr>
        <p:spPr bwMode="auto">
          <a:xfrm>
            <a:off x="381000" y="220980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Tx/>
              <a:buSzTx/>
              <a:buFont typeface="Arial" panose="020B0604020202020204" pitchFamily="34" charset="0"/>
              <a:buAutoNum type="arabicPeriod"/>
            </a:pPr>
            <a:r>
              <a:rPr lang="en-US" altLang="en-US" sz="2400" b="1">
                <a:solidFill>
                  <a:srgbClr val="000099"/>
                </a:solidFill>
                <a:latin typeface="Cambria" panose="02040503050406030204" pitchFamily="18" charset="0"/>
                <a:cs typeface="Arial" panose="020B0604020202020204" pitchFamily="34" charset="0"/>
              </a:rPr>
              <a:t>Many sellers</a:t>
            </a:r>
            <a:r>
              <a:rPr lang="en-US" altLang="en-US" sz="2400" b="1">
                <a:solidFill>
                  <a:schemeClr val="accent1"/>
                </a:solidFill>
                <a:latin typeface="Cambria" panose="02040503050406030204" pitchFamily="18" charset="0"/>
                <a:cs typeface="Arial" panose="020B0604020202020204" pitchFamily="34" charset="0"/>
              </a:rPr>
              <a:t> </a:t>
            </a:r>
            <a:r>
              <a:rPr lang="en-US" altLang="en-US" sz="2400">
                <a:latin typeface="Cambria" panose="02040503050406030204" pitchFamily="18" charset="0"/>
                <a:cs typeface="Arial" panose="020B0604020202020204" pitchFamily="34" charset="0"/>
              </a:rPr>
              <a:t>that do not take into account rivals’ reactions</a:t>
            </a:r>
          </a:p>
        </p:txBody>
      </p:sp>
      <p:sp>
        <p:nvSpPr>
          <p:cNvPr id="7" name="Content Placeholder 2"/>
          <p:cNvSpPr txBox="1">
            <a:spLocks/>
          </p:cNvSpPr>
          <p:nvPr/>
        </p:nvSpPr>
        <p:spPr bwMode="auto">
          <a:xfrm>
            <a:off x="381000" y="3810000"/>
            <a:ext cx="800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Tx/>
              <a:buSzTx/>
              <a:buFont typeface="Arial" panose="020B0604020202020204" pitchFamily="34" charset="0"/>
              <a:buAutoNum type="arabicPeriod" startAt="3"/>
            </a:pPr>
            <a:r>
              <a:rPr lang="en-US" altLang="en-US" sz="2400" b="1">
                <a:solidFill>
                  <a:srgbClr val="000099"/>
                </a:solidFill>
                <a:latin typeface="Cambria" panose="02040503050406030204" pitchFamily="18" charset="0"/>
              </a:rPr>
              <a:t>Multiple dimensions of competition</a:t>
            </a:r>
            <a:r>
              <a:rPr lang="en-US" altLang="en-US" sz="2400" b="1">
                <a:solidFill>
                  <a:schemeClr val="accent1"/>
                </a:solidFill>
                <a:latin typeface="Cambria" panose="02040503050406030204" pitchFamily="18" charset="0"/>
              </a:rPr>
              <a:t> </a:t>
            </a:r>
            <a:r>
              <a:rPr lang="en-US" altLang="en-US" sz="2400">
                <a:solidFill>
                  <a:srgbClr val="000000"/>
                </a:solidFill>
                <a:latin typeface="Cambria" panose="02040503050406030204" pitchFamily="18" charset="0"/>
              </a:rPr>
              <a:t>make it harder to analyze a specific industry, but these methods of competition follow the same two decision rules as price competition</a:t>
            </a:r>
            <a:endParaRPr lang="en-US" altLang="en-US" sz="2400">
              <a:solidFill>
                <a:srgbClr val="000000"/>
              </a:solidFill>
              <a:latin typeface="Cambria" panose="02040503050406030204" pitchFamily="18" charset="0"/>
              <a:cs typeface="Arial" panose="020B0604020202020204" pitchFamily="34" charset="0"/>
            </a:endParaRPr>
          </a:p>
        </p:txBody>
      </p:sp>
      <p:sp>
        <p:nvSpPr>
          <p:cNvPr id="8" name="Content Placeholder 2"/>
          <p:cNvSpPr txBox="1">
            <a:spLocks/>
          </p:cNvSpPr>
          <p:nvPr/>
        </p:nvSpPr>
        <p:spPr bwMode="auto">
          <a:xfrm>
            <a:off x="381000" y="29718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Tx/>
              <a:buSzTx/>
              <a:buFont typeface="Arial" panose="020B0604020202020204" pitchFamily="34" charset="0"/>
              <a:buAutoNum type="arabicPeriod" startAt="2"/>
            </a:pPr>
            <a:r>
              <a:rPr lang="en-US" altLang="en-US" sz="2400" b="1" dirty="0">
                <a:solidFill>
                  <a:srgbClr val="000099"/>
                </a:solidFill>
                <a:latin typeface="Cambria" panose="02040503050406030204" pitchFamily="18" charset="0"/>
              </a:rPr>
              <a:t>Product differentiation</a:t>
            </a:r>
            <a:r>
              <a:rPr lang="en-US" altLang="en-US" sz="2400" b="1" dirty="0">
                <a:solidFill>
                  <a:schemeClr val="accent1"/>
                </a:solidFill>
                <a:latin typeface="Cambria" panose="02040503050406030204" pitchFamily="18" charset="0"/>
              </a:rPr>
              <a:t> </a:t>
            </a:r>
            <a:r>
              <a:rPr lang="en-US" altLang="en-US" sz="2400" dirty="0">
                <a:solidFill>
                  <a:srgbClr val="000000"/>
                </a:solidFill>
                <a:latin typeface="Cambria" panose="02040503050406030204" pitchFamily="18" charset="0"/>
              </a:rPr>
              <a:t>where the goods that are sold aren’t homogenous</a:t>
            </a:r>
            <a:endParaRPr lang="en-US" altLang="en-US" sz="2400" dirty="0">
              <a:solidFill>
                <a:srgbClr val="000000"/>
              </a:solidFill>
              <a:latin typeface="Cambria" panose="02040503050406030204" pitchFamily="18" charset="0"/>
              <a:cs typeface="Arial" panose="020B0604020202020204" pitchFamily="34" charset="0"/>
            </a:endParaRPr>
          </a:p>
        </p:txBody>
      </p:sp>
      <p:sp>
        <p:nvSpPr>
          <p:cNvPr id="9" name="Content Placeholder 2"/>
          <p:cNvSpPr txBox="1">
            <a:spLocks/>
          </p:cNvSpPr>
          <p:nvPr/>
        </p:nvSpPr>
        <p:spPr bwMode="auto">
          <a:xfrm>
            <a:off x="381000" y="54102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Tx/>
              <a:buSzTx/>
              <a:buFont typeface="Arial" panose="020B0604020202020204" pitchFamily="34" charset="0"/>
              <a:buAutoNum type="arabicPeriod" startAt="4"/>
            </a:pPr>
            <a:r>
              <a:rPr lang="en-US" altLang="en-US" sz="2400" b="1">
                <a:solidFill>
                  <a:srgbClr val="000099"/>
                </a:solidFill>
                <a:latin typeface="Cambria" panose="02040503050406030204" pitchFamily="18" charset="0"/>
              </a:rPr>
              <a:t>Ease of entry of new firms in the long run</a:t>
            </a:r>
            <a:r>
              <a:rPr lang="en-US" altLang="en-US" sz="2400" b="1">
                <a:solidFill>
                  <a:schemeClr val="accent1"/>
                </a:solidFill>
                <a:latin typeface="Cambria" panose="02040503050406030204" pitchFamily="18" charset="0"/>
              </a:rPr>
              <a:t> </a:t>
            </a:r>
            <a:r>
              <a:rPr lang="en-US" altLang="en-US" sz="2400">
                <a:solidFill>
                  <a:srgbClr val="000000"/>
                </a:solidFill>
                <a:latin typeface="Cambria" panose="02040503050406030204" pitchFamily="18" charset="0"/>
              </a:rPr>
              <a:t>because there are no significant barriers to entry</a:t>
            </a:r>
            <a:endParaRPr lang="en-US" altLang="en-US" sz="2400">
              <a:solidFill>
                <a:srgbClr val="000000"/>
              </a:solidFill>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281520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5762" y="23812"/>
            <a:ext cx="7239000" cy="1066800"/>
          </a:xfrm>
          <a:prstGeom prst="rect">
            <a:avLst/>
          </a:prstGeom>
          <a:noFill/>
          <a:ln w="9525">
            <a:noFill/>
            <a:miter lim="800000"/>
            <a:headEnd/>
            <a:tailEnd/>
          </a:ln>
        </p:spPr>
        <p:txBody>
          <a:bodyPr anchor="ctr"/>
          <a:lstStyle/>
          <a:p>
            <a:r>
              <a:rPr lang="en-US" sz="4800" b="1" dirty="0" smtClean="0">
                <a:latin typeface="Cambria" pitchFamily="18" charset="0"/>
              </a:rPr>
              <a:t>Oligopoly </a:t>
            </a:r>
            <a:endParaRPr lang="en-US" sz="4800" b="1" dirty="0">
              <a:latin typeface="Cambria" pitchFamily="18" charset="0"/>
            </a:endParaRPr>
          </a:p>
        </p:txBody>
      </p:sp>
      <p:sp>
        <p:nvSpPr>
          <p:cNvPr id="5" name="Rectangle 3"/>
          <p:cNvSpPr txBox="1">
            <a:spLocks noChangeArrowheads="1"/>
          </p:cNvSpPr>
          <p:nvPr/>
        </p:nvSpPr>
        <p:spPr>
          <a:xfrm>
            <a:off x="-33338" y="1090612"/>
            <a:ext cx="8077200" cy="4648200"/>
          </a:xfrm>
          <a:prstGeom prst="rect">
            <a:avLst/>
          </a:prstGeom>
        </p:spPr>
        <p:txBody>
          <a:bodyPr/>
          <a:lstStyle/>
          <a:p>
            <a:pPr marL="693738" lvl="1" indent="-457200">
              <a:lnSpc>
                <a:spcPct val="150000"/>
              </a:lnSpc>
              <a:spcBef>
                <a:spcPct val="20000"/>
              </a:spcBef>
              <a:buFont typeface="Arial" pitchFamily="34" charset="0"/>
              <a:buChar char="•"/>
              <a:defRPr/>
            </a:pPr>
            <a:r>
              <a:rPr lang="en-US" sz="2800" dirty="0" smtClean="0">
                <a:solidFill>
                  <a:srgbClr val="040E08"/>
                </a:solidFill>
                <a:latin typeface="Cambria" pitchFamily="18" charset="0"/>
              </a:rPr>
              <a:t>An oligopoly is a market form in which a market or industry is dominated by a small number of sellers.</a:t>
            </a:r>
          </a:p>
          <a:p>
            <a:pPr marL="693738" lvl="1" indent="-457200">
              <a:lnSpc>
                <a:spcPct val="150000"/>
              </a:lnSpc>
              <a:spcBef>
                <a:spcPct val="20000"/>
              </a:spcBef>
              <a:buFont typeface="Arial" pitchFamily="34" charset="0"/>
              <a:buChar char="•"/>
              <a:defRPr/>
            </a:pPr>
            <a:r>
              <a:rPr lang="en-US" sz="2800" dirty="0" smtClean="0">
                <a:solidFill>
                  <a:srgbClr val="040E08"/>
                </a:solidFill>
                <a:latin typeface="Cambria" pitchFamily="18" charset="0"/>
              </a:rPr>
              <a:t>Because there are few sellers, each oligopolistic suppliers are likely to be aware of the actions of the others.</a:t>
            </a:r>
          </a:p>
          <a:p>
            <a:pPr marL="693738" lvl="1" indent="-457200">
              <a:lnSpc>
                <a:spcPct val="150000"/>
              </a:lnSpc>
              <a:spcBef>
                <a:spcPct val="20000"/>
              </a:spcBef>
              <a:buFont typeface="Arial" pitchFamily="34" charset="0"/>
              <a:buChar char="•"/>
              <a:defRPr/>
            </a:pPr>
            <a:r>
              <a:rPr lang="en-US" sz="2800" dirty="0" smtClean="0">
                <a:solidFill>
                  <a:srgbClr val="040E08"/>
                </a:solidFill>
                <a:latin typeface="Cambria" pitchFamily="18" charset="0"/>
              </a:rPr>
              <a:t>The decisions of one firm influence, and are influenced by, the decisions of other firms.</a:t>
            </a:r>
          </a:p>
        </p:txBody>
      </p:sp>
    </p:spTree>
    <p:extLst>
      <p:ext uri="{BB962C8B-B14F-4D97-AF65-F5344CB8AC3E}">
        <p14:creationId xmlns:p14="http://schemas.microsoft.com/office/powerpoint/2010/main" val="29368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381000" y="2133600"/>
            <a:ext cx="8229600" cy="2811026"/>
          </a:xfrm>
        </p:spPr>
        <p:txBody>
          <a:bodyPr>
            <a:spAutoFit/>
          </a:bodyPr>
          <a:lstStyle/>
          <a:p>
            <a:pPr marL="1031875" lvl="1" indent="-574675" eaLnBrk="1" hangingPunct="1">
              <a:buFont typeface="+mj-lt"/>
              <a:buAutoNum type="arabicPeriod"/>
            </a:pPr>
            <a:r>
              <a:rPr lang="en-US" altLang="en-US" sz="3200" dirty="0" smtClean="0">
                <a:solidFill>
                  <a:schemeClr val="tx1"/>
                </a:solidFill>
                <a:latin typeface="Cambria" panose="02040503050406030204" pitchFamily="18" charset="0"/>
              </a:rPr>
              <a:t>Few </a:t>
            </a:r>
            <a:r>
              <a:rPr lang="en-US" altLang="en-US" sz="3200" dirty="0" smtClean="0">
                <a:solidFill>
                  <a:schemeClr val="tx1"/>
                </a:solidFill>
                <a:latin typeface="Cambria" panose="02040503050406030204" pitchFamily="18" charset="0"/>
              </a:rPr>
              <a:t>firms</a:t>
            </a:r>
          </a:p>
          <a:p>
            <a:pPr marL="1031875" lvl="1" indent="-574675" eaLnBrk="1" hangingPunct="1">
              <a:buFont typeface="+mj-lt"/>
              <a:buAutoNum type="arabicPeriod"/>
            </a:pPr>
            <a:r>
              <a:rPr lang="en-US" altLang="en-US" sz="3200" dirty="0" smtClean="0">
                <a:solidFill>
                  <a:schemeClr val="tx1"/>
                </a:solidFill>
                <a:latin typeface="Cambria" panose="02040503050406030204" pitchFamily="18" charset="0"/>
              </a:rPr>
              <a:t>Either standardized or differentiated products</a:t>
            </a:r>
          </a:p>
          <a:p>
            <a:pPr marL="1031875" lvl="1" indent="-574675" eaLnBrk="1" hangingPunct="1">
              <a:buFont typeface="+mj-lt"/>
              <a:buAutoNum type="arabicPeriod"/>
            </a:pPr>
            <a:r>
              <a:rPr lang="en-US" altLang="en-US" sz="3200" dirty="0" smtClean="0">
                <a:solidFill>
                  <a:schemeClr val="tx1"/>
                </a:solidFill>
                <a:latin typeface="Cambria" panose="02040503050406030204" pitchFamily="18" charset="0"/>
              </a:rPr>
              <a:t>Difficult entry</a:t>
            </a:r>
            <a:br>
              <a:rPr lang="en-US" altLang="en-US" sz="3200" dirty="0" smtClean="0">
                <a:solidFill>
                  <a:schemeClr val="tx1"/>
                </a:solidFill>
                <a:latin typeface="Cambria" panose="02040503050406030204" pitchFamily="18" charset="0"/>
              </a:rPr>
            </a:br>
            <a:endParaRPr lang="en-US" altLang="en-US" sz="3200" dirty="0" smtClean="0">
              <a:solidFill>
                <a:schemeClr val="tx1"/>
              </a:solidFill>
              <a:latin typeface="Cambria" panose="02040503050406030204" pitchFamily="18" charset="0"/>
            </a:endParaRPr>
          </a:p>
        </p:txBody>
      </p:sp>
      <p:sp>
        <p:nvSpPr>
          <p:cNvPr id="6" name="Title 1"/>
          <p:cNvSpPr>
            <a:spLocks noGrp="1"/>
          </p:cNvSpPr>
          <p:nvPr>
            <p:ph type="title" idx="4294967295"/>
          </p:nvPr>
        </p:nvSpPr>
        <p:spPr>
          <a:xfrm>
            <a:off x="357187" y="914400"/>
            <a:ext cx="8229600" cy="1066800"/>
          </a:xfrm>
        </p:spPr>
        <p:txBody>
          <a:bodyPr rtlCol="0">
            <a:normAutofit/>
          </a:bodyPr>
          <a:lstStyle/>
          <a:p>
            <a:pPr>
              <a:defRPr/>
            </a:pPr>
            <a:r>
              <a:rPr lang="en-US" sz="4000" b="1" dirty="0" smtClean="0">
                <a:solidFill>
                  <a:schemeClr val="tx1"/>
                </a:solidFill>
                <a:latin typeface="Cambria" pitchFamily="18" charset="0"/>
              </a:rPr>
              <a:t>Characteristics of </a:t>
            </a:r>
            <a:r>
              <a:rPr lang="en-US" altLang="en-US" sz="4000" b="1" dirty="0" smtClean="0">
                <a:solidFill>
                  <a:schemeClr val="tx1"/>
                </a:solidFill>
                <a:latin typeface="Cambria" panose="02040503050406030204" pitchFamily="18" charset="0"/>
              </a:rPr>
              <a:t>Oligopoly</a:t>
            </a:r>
            <a:endParaRPr lang="en-US" sz="4000" b="1" dirty="0" smtClean="0">
              <a:solidFill>
                <a:schemeClr val="tx1"/>
              </a:solidFill>
              <a:latin typeface="Cambria" pitchFamily="18" charset="0"/>
            </a:endParaRPr>
          </a:p>
        </p:txBody>
      </p:sp>
    </p:spTree>
    <p:extLst>
      <p:ext uri="{BB962C8B-B14F-4D97-AF65-F5344CB8AC3E}">
        <p14:creationId xmlns:p14="http://schemas.microsoft.com/office/powerpoint/2010/main" val="7905847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black">
          <a:xfrm>
            <a:off x="6429375" y="5373688"/>
            <a:ext cx="2714625" cy="1293812"/>
          </a:xfrm>
          <a:prstGeom prst="rect">
            <a:avLst/>
          </a:prstGeom>
          <a:noFill/>
          <a:ln w="9525">
            <a:noFill/>
            <a:miter lim="800000"/>
            <a:headEnd/>
            <a:tailEnd/>
          </a:ln>
        </p:spPr>
        <p:txBody>
          <a:bodyPr/>
          <a:lstStyle/>
          <a:p>
            <a:pPr marL="342900" indent="-342900" algn="ctr">
              <a:lnSpc>
                <a:spcPct val="130000"/>
              </a:lnSpc>
            </a:pPr>
            <a:r>
              <a:rPr lang="zh-CN" altLang="en-US"/>
              <a:t>站长站素材 </a:t>
            </a:r>
            <a:r>
              <a:rPr lang="en-US" altLang="zh-CN"/>
              <a:t>SC.chinaz.COM</a:t>
            </a:r>
          </a:p>
        </p:txBody>
      </p:sp>
      <p:sp>
        <p:nvSpPr>
          <p:cNvPr id="26627" name="Rectangle 5"/>
          <p:cNvSpPr>
            <a:spLocks noChangeArrowheads="1"/>
          </p:cNvSpPr>
          <p:nvPr/>
        </p:nvSpPr>
        <p:spPr bwMode="black">
          <a:xfrm>
            <a:off x="1928813" y="1071563"/>
            <a:ext cx="4857750" cy="792162"/>
          </a:xfrm>
          <a:prstGeom prst="rect">
            <a:avLst/>
          </a:prstGeom>
          <a:noFill/>
          <a:ln w="9525">
            <a:noFill/>
            <a:miter lim="800000"/>
            <a:headEnd/>
            <a:tailEnd/>
          </a:ln>
        </p:spPr>
        <p:txBody>
          <a:bodyPr anchor="ctr"/>
          <a:lstStyle/>
          <a:p>
            <a:pPr algn="ctr"/>
            <a:r>
              <a:rPr lang="en-US" altLang="zh-CN" sz="4800">
                <a:solidFill>
                  <a:schemeClr val="bg1"/>
                </a:solidFill>
                <a:latin typeface="Cambria" pitchFamily="18" charset="0"/>
              </a:rPr>
              <a:t>Thank you</a:t>
            </a:r>
            <a:endParaRPr lang="zh-CN" altLang="en-US" sz="4800">
              <a:solidFill>
                <a:schemeClr val="bg1"/>
              </a:solidFill>
              <a:latin typeface="Cambria" pitchFamily="18" charset="0"/>
              <a:ea typeface="黑体" pitchFamily="2"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41288" y="127000"/>
            <a:ext cx="7599362" cy="468313"/>
          </a:xfrm>
          <a:prstGeom prst="rect">
            <a:avLst/>
          </a:prstGeom>
        </p:spPr>
        <p:txBody>
          <a:bodyPr/>
          <a:lstStyle/>
          <a:p>
            <a:pPr>
              <a:defRPr/>
            </a:pPr>
            <a:r>
              <a:rPr lang="en-US" sz="3600" b="1" kern="0" dirty="0">
                <a:latin typeface="Cambria" pitchFamily="18" charset="0"/>
                <a:ea typeface="+mj-ea"/>
                <a:cs typeface="+mj-cs"/>
              </a:rPr>
              <a:t>Needs, Wants and Resources</a:t>
            </a:r>
          </a:p>
        </p:txBody>
      </p:sp>
      <p:sp>
        <p:nvSpPr>
          <p:cNvPr id="7" name="Rectangle 6"/>
          <p:cNvSpPr>
            <a:spLocks noChangeArrowheads="1"/>
          </p:cNvSpPr>
          <p:nvPr/>
        </p:nvSpPr>
        <p:spPr bwMode="auto">
          <a:xfrm>
            <a:off x="141288" y="1026318"/>
            <a:ext cx="8305800" cy="1143000"/>
          </a:xfrm>
          <a:prstGeom prst="rect">
            <a:avLst/>
          </a:prstGeom>
          <a:solidFill>
            <a:schemeClr val="accent1">
              <a:alpha val="36000"/>
            </a:schemeClr>
          </a:solidFill>
          <a:ln w="9525">
            <a:noFill/>
            <a:miter lim="800000"/>
            <a:headEnd/>
            <a:tailEnd/>
          </a:ln>
          <a:effectLst>
            <a:softEdge rad="63500"/>
          </a:effectLst>
          <a:scene3d>
            <a:camera prst="orthographicFront"/>
            <a:lightRig rig="threePt" dir="t"/>
          </a:scene3d>
          <a:sp3d>
            <a:bevelT/>
          </a:sp3d>
        </p:spPr>
        <p:txBody>
          <a:bodyPr lIns="72000" rIns="64800"/>
          <a:lstStyle/>
          <a:p>
            <a:pPr>
              <a:lnSpc>
                <a:spcPct val="150000"/>
              </a:lnSpc>
              <a:defRPr/>
            </a:pPr>
            <a:r>
              <a:rPr lang="en-GB" sz="2000" b="1" dirty="0">
                <a:latin typeface="Cambria" pitchFamily="18" charset="0"/>
              </a:rPr>
              <a:t>Need</a:t>
            </a:r>
            <a:r>
              <a:rPr lang="en-GB" sz="2000" dirty="0">
                <a:latin typeface="Cambria" pitchFamily="18" charset="0"/>
              </a:rPr>
              <a:t> – the basic desires of the humans</a:t>
            </a:r>
          </a:p>
          <a:p>
            <a:pPr>
              <a:lnSpc>
                <a:spcPct val="150000"/>
              </a:lnSpc>
              <a:defRPr/>
            </a:pPr>
            <a:r>
              <a:rPr lang="en-GB" sz="2000" b="1" dirty="0">
                <a:latin typeface="Cambria" pitchFamily="18" charset="0"/>
              </a:rPr>
              <a:t>Want</a:t>
            </a:r>
            <a:r>
              <a:rPr lang="en-GB" sz="2000" dirty="0">
                <a:latin typeface="Cambria" pitchFamily="18" charset="0"/>
              </a:rPr>
              <a:t> – the different ways of satisfying needs</a:t>
            </a:r>
          </a:p>
        </p:txBody>
      </p:sp>
      <p:sp>
        <p:nvSpPr>
          <p:cNvPr id="8" name="Rectangle 6"/>
          <p:cNvSpPr txBox="1">
            <a:spLocks noChangeArrowheads="1"/>
          </p:cNvSpPr>
          <p:nvPr/>
        </p:nvSpPr>
        <p:spPr>
          <a:xfrm>
            <a:off x="359569" y="2209800"/>
            <a:ext cx="7162800" cy="4343400"/>
          </a:xfrm>
          <a:prstGeom prst="rect">
            <a:avLst/>
          </a:prstGeom>
        </p:spPr>
        <p:txBody>
          <a:bodyPr/>
          <a:lstStyle/>
          <a:p>
            <a:pPr algn="just">
              <a:lnSpc>
                <a:spcPct val="150000"/>
              </a:lnSpc>
              <a:buFont typeface="Wingdings 2" pitchFamily="18" charset="2"/>
              <a:buNone/>
              <a:defRPr/>
            </a:pPr>
            <a:r>
              <a:rPr lang="en-US" sz="2400" b="1" dirty="0">
                <a:latin typeface="Cambria" pitchFamily="18" charset="0"/>
              </a:rPr>
              <a:t>Factors of Production or Types of resources</a:t>
            </a:r>
          </a:p>
          <a:p>
            <a:pPr algn="just">
              <a:lnSpc>
                <a:spcPct val="150000"/>
              </a:lnSpc>
              <a:buFont typeface="Wingdings 2" pitchFamily="18" charset="2"/>
              <a:buNone/>
              <a:defRPr/>
            </a:pPr>
            <a:r>
              <a:rPr lang="en-US" sz="2000" b="1" dirty="0">
                <a:solidFill>
                  <a:srgbClr val="000099"/>
                </a:solidFill>
                <a:effectLst>
                  <a:outerShdw blurRad="38100" dist="38100" dir="2700000" algn="tl">
                    <a:srgbClr val="000000">
                      <a:alpha val="43137"/>
                    </a:srgbClr>
                  </a:outerShdw>
                </a:effectLst>
                <a:latin typeface="Cambria" pitchFamily="18" charset="0"/>
              </a:rPr>
              <a:t>Land</a:t>
            </a:r>
            <a:r>
              <a:rPr lang="en-US" sz="2000" dirty="0">
                <a:latin typeface="Cambria" pitchFamily="18" charset="0"/>
              </a:rPr>
              <a:t> – The gifts of nature such as land, forests, minerals</a:t>
            </a:r>
          </a:p>
          <a:p>
            <a:pPr algn="just">
              <a:lnSpc>
                <a:spcPct val="150000"/>
              </a:lnSpc>
              <a:buFont typeface="Wingdings 2" pitchFamily="18" charset="2"/>
              <a:buNone/>
              <a:defRPr/>
            </a:pPr>
            <a:r>
              <a:rPr lang="en-US" sz="2000" b="1" dirty="0" err="1">
                <a:solidFill>
                  <a:srgbClr val="000099"/>
                </a:solidFill>
                <a:effectLst>
                  <a:outerShdw blurRad="38100" dist="38100" dir="2700000" algn="tl">
                    <a:srgbClr val="000000">
                      <a:alpha val="43137"/>
                    </a:srgbClr>
                  </a:outerShdw>
                </a:effectLst>
                <a:latin typeface="Cambria" pitchFamily="18" charset="0"/>
              </a:rPr>
              <a:t>Labour</a:t>
            </a:r>
            <a:r>
              <a:rPr lang="en-US" sz="2000" dirty="0">
                <a:latin typeface="Cambria" pitchFamily="18" charset="0"/>
              </a:rPr>
              <a:t> – All human resources whether  inherited or acquired, </a:t>
            </a:r>
            <a:r>
              <a:rPr lang="en-US" sz="2000" dirty="0" smtClean="0">
                <a:latin typeface="Cambria" pitchFamily="18" charset="0"/>
              </a:rPr>
              <a:t>	and could </a:t>
            </a:r>
            <a:r>
              <a:rPr lang="en-US" sz="2000" dirty="0">
                <a:latin typeface="Cambria" pitchFamily="18" charset="0"/>
              </a:rPr>
              <a:t>be used in production</a:t>
            </a:r>
          </a:p>
          <a:p>
            <a:pPr algn="just">
              <a:lnSpc>
                <a:spcPct val="150000"/>
              </a:lnSpc>
              <a:buFont typeface="Wingdings 2" pitchFamily="18" charset="2"/>
              <a:buNone/>
              <a:defRPr/>
            </a:pPr>
            <a:r>
              <a:rPr lang="en-US" sz="2000" b="1" dirty="0">
                <a:solidFill>
                  <a:srgbClr val="000099"/>
                </a:solidFill>
                <a:effectLst>
                  <a:outerShdw blurRad="38100" dist="38100" dir="2700000" algn="tl">
                    <a:srgbClr val="000000">
                      <a:alpha val="43137"/>
                    </a:srgbClr>
                  </a:outerShdw>
                </a:effectLst>
                <a:latin typeface="Cambria" pitchFamily="18" charset="0"/>
              </a:rPr>
              <a:t>Capital</a:t>
            </a:r>
            <a:r>
              <a:rPr lang="en-US" sz="2000" dirty="0">
                <a:latin typeface="Cambria" pitchFamily="18" charset="0"/>
              </a:rPr>
              <a:t> – Man made aids to further production such as tools, 	machinery, factories</a:t>
            </a:r>
          </a:p>
          <a:p>
            <a:pPr algn="just">
              <a:lnSpc>
                <a:spcPct val="150000"/>
              </a:lnSpc>
              <a:buFont typeface="Wingdings 2" pitchFamily="18" charset="2"/>
              <a:buNone/>
              <a:defRPr/>
            </a:pPr>
            <a:r>
              <a:rPr lang="en-US" sz="2000" b="1" dirty="0">
                <a:solidFill>
                  <a:srgbClr val="000099"/>
                </a:solidFill>
                <a:effectLst>
                  <a:outerShdw blurRad="38100" dist="38100" dir="2700000" algn="tl">
                    <a:srgbClr val="000000">
                      <a:alpha val="43137"/>
                    </a:srgbClr>
                  </a:outerShdw>
                </a:effectLst>
                <a:latin typeface="Cambria" pitchFamily="18" charset="0"/>
              </a:rPr>
              <a:t>Entrepreneurship</a:t>
            </a:r>
            <a:r>
              <a:rPr lang="en-US" sz="2000" dirty="0">
                <a:latin typeface="Cambria" pitchFamily="18" charset="0"/>
              </a:rPr>
              <a:t> – People who take risks by introducing new 	products or new ways of old products</a:t>
            </a:r>
          </a:p>
          <a:p>
            <a:pPr algn="just">
              <a:lnSpc>
                <a:spcPct val="150000"/>
              </a:lnSpc>
              <a:buFont typeface="Wingdings 2" pitchFamily="18" charset="2"/>
              <a:buNone/>
              <a:defRPr/>
            </a:pPr>
            <a:r>
              <a:rPr lang="en-US" sz="2000" dirty="0">
                <a:latin typeface="Cambria" pitchFamily="18" charset="0"/>
              </a:rPr>
              <a:t>				</a:t>
            </a:r>
          </a:p>
          <a:p>
            <a:pPr algn="just">
              <a:lnSpc>
                <a:spcPct val="150000"/>
              </a:lnSpc>
              <a:defRPr/>
            </a:pPr>
            <a:endParaRPr lang="en-GB" sz="2000" dirty="0">
              <a:latin typeface="Cambria" pitchFamily="18" charset="0"/>
            </a:endParaRPr>
          </a:p>
        </p:txBody>
      </p:sp>
    </p:spTree>
    <p:extLst>
      <p:ext uri="{BB962C8B-B14F-4D97-AF65-F5344CB8AC3E}">
        <p14:creationId xmlns:p14="http://schemas.microsoft.com/office/powerpoint/2010/main" val="28179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47"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29"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8">
                                            <p:txEl>
                                              <p:pRg st="0" end="0"/>
                                            </p:txEl>
                                          </p:spTgt>
                                        </p:tgtEl>
                                      </p:cBhvr>
                                    </p:animEffect>
                                  </p:childTnLst>
                                </p:cTn>
                              </p:par>
                              <p:par>
                                <p:cTn id="18" presetID="29" presetClass="entr" presetSubtype="0" fill="hold" grpId="0"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p:cTn id="20"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8">
                                            <p:txEl>
                                              <p:pRg st="1" end="1"/>
                                            </p:txEl>
                                          </p:spTgt>
                                        </p:tgtEl>
                                      </p:cBhvr>
                                    </p:animEffect>
                                  </p:childTnLst>
                                </p:cTn>
                              </p:par>
                              <p:par>
                                <p:cTn id="23" presetID="29" presetClass="entr" presetSubtype="0" fill="hold" grpId="0"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p:cTn id="25"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8">
                                            <p:txEl>
                                              <p:pRg st="2" end="2"/>
                                            </p:txEl>
                                          </p:spTgt>
                                        </p:tgtEl>
                                      </p:cBhvr>
                                    </p:animEffect>
                                  </p:childTnLst>
                                </p:cTn>
                              </p:par>
                              <p:par>
                                <p:cTn id="28" presetID="29" presetClass="entr" presetSubtype="0" fill="hold" grpId="0"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par>
                                <p:cTn id="33" presetID="29"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685800"/>
            <a:ext cx="7599362" cy="468313"/>
          </a:xfrm>
          <a:prstGeom prst="rect">
            <a:avLst/>
          </a:prstGeom>
        </p:spPr>
        <p:txBody>
          <a:bodyPr/>
          <a:lstStyle/>
          <a:p>
            <a:pPr>
              <a:defRPr/>
            </a:pPr>
            <a:r>
              <a:rPr lang="en-US" sz="4400" b="1" kern="0" dirty="0">
                <a:latin typeface="Cambria" pitchFamily="18" charset="0"/>
                <a:ea typeface="+mj-ea"/>
                <a:cs typeface="+mj-cs"/>
              </a:rPr>
              <a:t>Scarcity of Resources</a:t>
            </a:r>
          </a:p>
        </p:txBody>
      </p:sp>
      <p:sp>
        <p:nvSpPr>
          <p:cNvPr id="5" name="Rectangle 4"/>
          <p:cNvSpPr/>
          <p:nvPr/>
        </p:nvSpPr>
        <p:spPr>
          <a:xfrm>
            <a:off x="457200" y="1828800"/>
            <a:ext cx="6677025" cy="4154984"/>
          </a:xfrm>
          <a:prstGeom prst="rect">
            <a:avLst/>
          </a:prstGeom>
        </p:spPr>
        <p:txBody>
          <a:bodyPr wrap="square">
            <a:spAutoFit/>
          </a:bodyPr>
          <a:lstStyle/>
          <a:p>
            <a:pPr marL="285750" indent="-285750" fontAlgn="auto">
              <a:lnSpc>
                <a:spcPct val="150000"/>
              </a:lnSpc>
              <a:spcBef>
                <a:spcPct val="20000"/>
              </a:spcBef>
              <a:spcAft>
                <a:spcPct val="80000"/>
              </a:spcAft>
              <a:buFont typeface="Arial" panose="020B0604020202020204" pitchFamily="34" charset="0"/>
              <a:buChar char="•"/>
              <a:defRPr/>
            </a:pPr>
            <a:r>
              <a:rPr lang="en-US" sz="2400" dirty="0">
                <a:latin typeface="Cambria" pitchFamily="18" charset="0"/>
              </a:rPr>
              <a:t>Society has insufficient productive resources to fulfill all human wants and needs</a:t>
            </a:r>
            <a:endParaRPr lang="en-GB" sz="2400" dirty="0">
              <a:latin typeface="Cambria" pitchFamily="18" charset="0"/>
            </a:endParaRPr>
          </a:p>
          <a:p>
            <a:pPr marL="285750" indent="-285750" fontAlgn="auto">
              <a:lnSpc>
                <a:spcPct val="150000"/>
              </a:lnSpc>
              <a:spcBef>
                <a:spcPct val="20000"/>
              </a:spcBef>
              <a:spcAft>
                <a:spcPct val="80000"/>
              </a:spcAft>
              <a:buFont typeface="Arial" panose="020B0604020202020204" pitchFamily="34" charset="0"/>
              <a:buChar char="•"/>
              <a:defRPr/>
            </a:pPr>
            <a:r>
              <a:rPr lang="en-US" sz="2400" dirty="0">
                <a:latin typeface="Cambria" pitchFamily="18" charset="0"/>
              </a:rPr>
              <a:t>Unlimited human needs and wants, in a world of limited resources </a:t>
            </a:r>
            <a:endParaRPr lang="en-GB" sz="2400" dirty="0">
              <a:latin typeface="Cambria" pitchFamily="18" charset="0"/>
            </a:endParaRPr>
          </a:p>
          <a:p>
            <a:pPr marL="285750" indent="-285750" fontAlgn="auto">
              <a:lnSpc>
                <a:spcPct val="150000"/>
              </a:lnSpc>
              <a:spcBef>
                <a:spcPct val="20000"/>
              </a:spcBef>
              <a:spcAft>
                <a:spcPct val="80000"/>
              </a:spcAft>
              <a:buFont typeface="Arial" panose="020B0604020202020204" pitchFamily="34" charset="0"/>
              <a:buChar char="•"/>
              <a:defRPr/>
            </a:pPr>
            <a:r>
              <a:rPr lang="en-US" sz="2400" dirty="0">
                <a:latin typeface="Cambria" pitchFamily="18" charset="0"/>
              </a:rPr>
              <a:t>Scarcity implies that not all of society's goals can be pursued at the same time</a:t>
            </a:r>
            <a:endParaRPr lang="en-GB" sz="2400" dirty="0">
              <a:latin typeface="Cambria" pitchFamily="18" charset="0"/>
            </a:endParaRPr>
          </a:p>
        </p:txBody>
      </p:sp>
    </p:spTree>
    <p:extLst>
      <p:ext uri="{BB962C8B-B14F-4D97-AF65-F5344CB8AC3E}">
        <p14:creationId xmlns:p14="http://schemas.microsoft.com/office/powerpoint/2010/main" val="157700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1000" y="522287"/>
            <a:ext cx="7599362" cy="468313"/>
          </a:xfrm>
          <a:prstGeom prst="rect">
            <a:avLst/>
          </a:prstGeom>
        </p:spPr>
        <p:txBody>
          <a:bodyPr/>
          <a:lstStyle/>
          <a:p>
            <a:pPr>
              <a:defRPr/>
            </a:pPr>
            <a:r>
              <a:rPr lang="en-US" sz="4000" b="1" kern="0" dirty="0">
                <a:latin typeface="Cambria" pitchFamily="18" charset="0"/>
                <a:ea typeface="+mj-ea"/>
                <a:cs typeface="+mj-cs"/>
              </a:rPr>
              <a:t>Choice </a:t>
            </a:r>
          </a:p>
        </p:txBody>
      </p:sp>
      <p:sp>
        <p:nvSpPr>
          <p:cNvPr id="5" name="Rectangle 6"/>
          <p:cNvSpPr txBox="1">
            <a:spLocks noChangeArrowheads="1"/>
          </p:cNvSpPr>
          <p:nvPr/>
        </p:nvSpPr>
        <p:spPr bwMode="auto">
          <a:xfrm>
            <a:off x="23812" y="1447800"/>
            <a:ext cx="77485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344488" algn="l"/>
              </a:tabLst>
              <a:defRPr sz="2400">
                <a:solidFill>
                  <a:schemeClr val="tx1"/>
                </a:solidFill>
                <a:latin typeface="Arial" panose="020B0604020202020204" pitchFamily="34" charset="0"/>
              </a:defRPr>
            </a:lvl1pPr>
            <a:lvl2pPr marL="404813" indent="-284163" eaLnBrk="0" hangingPunct="0">
              <a:tabLst>
                <a:tab pos="344488" algn="l"/>
              </a:tabLst>
              <a:defRPr sz="2400">
                <a:solidFill>
                  <a:schemeClr val="tx1"/>
                </a:solidFill>
                <a:latin typeface="Arial" panose="020B0604020202020204" pitchFamily="34" charset="0"/>
              </a:defRPr>
            </a:lvl2pPr>
            <a:lvl3pPr marL="1143000" indent="-228600" eaLnBrk="0" hangingPunct="0">
              <a:tabLst>
                <a:tab pos="344488" algn="l"/>
              </a:tabLst>
              <a:defRPr sz="2400">
                <a:solidFill>
                  <a:schemeClr val="tx1"/>
                </a:solidFill>
                <a:latin typeface="Arial" panose="020B0604020202020204" pitchFamily="34" charset="0"/>
              </a:defRPr>
            </a:lvl3pPr>
            <a:lvl4pPr marL="1600200" indent="-228600" eaLnBrk="0" hangingPunct="0">
              <a:tabLst>
                <a:tab pos="344488" algn="l"/>
              </a:tabLst>
              <a:defRPr sz="2400">
                <a:solidFill>
                  <a:schemeClr val="tx1"/>
                </a:solidFill>
                <a:latin typeface="Arial" panose="020B0604020202020204" pitchFamily="34" charset="0"/>
              </a:defRPr>
            </a:lvl4pPr>
            <a:lvl5pPr marL="2057400" indent="-228600" eaLnBrk="0" hangingPunct="0">
              <a:tabLst>
                <a:tab pos="344488"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344488"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344488"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344488"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344488" algn="l"/>
              </a:tabLst>
              <a:defRPr sz="2400">
                <a:solidFill>
                  <a:schemeClr val="tx1"/>
                </a:solidFill>
                <a:latin typeface="Arial" panose="020B0604020202020204" pitchFamily="34" charset="0"/>
              </a:defRPr>
            </a:lvl9pPr>
          </a:lstStyle>
          <a:p>
            <a:pPr marL="463550" lvl="1" indent="-342900" eaLnBrk="1" hangingPunct="1">
              <a:lnSpc>
                <a:spcPct val="170000"/>
              </a:lnSpc>
              <a:spcBef>
                <a:spcPts val="600"/>
              </a:spcBef>
              <a:buClr>
                <a:schemeClr val="tx2"/>
              </a:buClr>
              <a:buSzPct val="73000"/>
              <a:buFont typeface="Arial" panose="020B0604020202020204" pitchFamily="34" charset="0"/>
              <a:buChar char="•"/>
            </a:pPr>
            <a:r>
              <a:rPr lang="en-US" altLang="en-US" dirty="0" smtClean="0">
                <a:latin typeface="Cambria" panose="02040503050406030204" pitchFamily="18" charset="0"/>
              </a:rPr>
              <a:t>Due </a:t>
            </a:r>
            <a:r>
              <a:rPr lang="en-US" altLang="en-US" dirty="0">
                <a:latin typeface="Cambria" panose="02040503050406030204" pitchFamily="18" charset="0"/>
              </a:rPr>
              <a:t>to scarcity of resources, there is a choice.</a:t>
            </a:r>
          </a:p>
          <a:p>
            <a:pPr marL="463550" lvl="1" indent="-342900" eaLnBrk="1" hangingPunct="1">
              <a:lnSpc>
                <a:spcPct val="170000"/>
              </a:lnSpc>
              <a:spcBef>
                <a:spcPts val="600"/>
              </a:spcBef>
              <a:buClr>
                <a:schemeClr val="tx2"/>
              </a:buClr>
              <a:buSzPct val="73000"/>
              <a:buFont typeface="Arial" panose="020B0604020202020204" pitchFamily="34" charset="0"/>
              <a:buChar char="•"/>
            </a:pPr>
            <a:r>
              <a:rPr lang="en-US" altLang="en-US" dirty="0">
                <a:latin typeface="Cambria" panose="02040503050406030204" pitchFamily="18" charset="0"/>
              </a:rPr>
              <a:t>Choice involves compromising between competing interests.</a:t>
            </a:r>
          </a:p>
          <a:p>
            <a:pPr marL="463550" lvl="1" indent="-342900" eaLnBrk="1" hangingPunct="1">
              <a:lnSpc>
                <a:spcPct val="170000"/>
              </a:lnSpc>
              <a:spcBef>
                <a:spcPts val="600"/>
              </a:spcBef>
              <a:buClr>
                <a:schemeClr val="tx2"/>
              </a:buClr>
              <a:buSzPct val="73000"/>
              <a:buFont typeface="Arial" panose="020B0604020202020204" pitchFamily="34" charset="0"/>
              <a:buChar char="•"/>
            </a:pPr>
            <a:r>
              <a:rPr lang="en-US" altLang="en-US" dirty="0">
                <a:latin typeface="Cambria" panose="02040503050406030204" pitchFamily="18" charset="0"/>
              </a:rPr>
              <a:t>When people have to choose, they have to analyze the Costs and the Benefits of the choices which is known as Cost Benefit Analysis. An action should be taken if the benefits exceed its costs.</a:t>
            </a:r>
          </a:p>
        </p:txBody>
      </p:sp>
    </p:spTree>
    <p:extLst>
      <p:ext uri="{BB962C8B-B14F-4D97-AF65-F5344CB8AC3E}">
        <p14:creationId xmlns:p14="http://schemas.microsoft.com/office/powerpoint/2010/main" val="18520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9"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p:cTn id="10"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1"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2" dur="1000"/>
                                        <p:tgtEl>
                                          <p:spTgt spid="5">
                                            <p:txEl>
                                              <p:pRg st="0" end="0"/>
                                            </p:txEl>
                                          </p:spTgt>
                                        </p:tgtEl>
                                      </p:cBhvr>
                                    </p:animEffect>
                                  </p:childTnLst>
                                </p:cTn>
                              </p:par>
                              <p:par>
                                <p:cTn id="13" presetID="29"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5">
                                            <p:txEl>
                                              <p:pRg st="1" end="1"/>
                                            </p:txEl>
                                          </p:spTgt>
                                        </p:tgtEl>
                                      </p:cBhvr>
                                    </p:animEffect>
                                  </p:childTnLst>
                                </p:cTn>
                              </p:par>
                              <p:par>
                                <p:cTn id="18" presetID="29" presetClass="entr" presetSubtype="0" fill="hold" grpId="0"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p:cTn id="20"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600" y="152400"/>
            <a:ext cx="7599362" cy="468313"/>
          </a:xfrm>
          <a:prstGeom prst="rect">
            <a:avLst/>
          </a:prstGeom>
        </p:spPr>
        <p:txBody>
          <a:bodyPr/>
          <a:lstStyle/>
          <a:p>
            <a:pPr>
              <a:defRPr/>
            </a:pPr>
            <a:r>
              <a:rPr lang="en-US" sz="4400" b="1" dirty="0">
                <a:latin typeface="Cambria" pitchFamily="18" charset="0"/>
              </a:rPr>
              <a:t>Basic economic questions</a:t>
            </a:r>
            <a:endParaRPr lang="en-US" sz="4400" b="1" kern="0" dirty="0">
              <a:latin typeface="Cambria" pitchFamily="18" charset="0"/>
              <a:ea typeface="+mj-ea"/>
              <a:cs typeface="+mj-cs"/>
            </a:endParaRPr>
          </a:p>
        </p:txBody>
      </p:sp>
      <p:sp>
        <p:nvSpPr>
          <p:cNvPr id="5" name="Rectangle 6"/>
          <p:cNvSpPr txBox="1">
            <a:spLocks noChangeArrowheads="1"/>
          </p:cNvSpPr>
          <p:nvPr/>
        </p:nvSpPr>
        <p:spPr bwMode="auto">
          <a:xfrm>
            <a:off x="0" y="1143000"/>
            <a:ext cx="7326312" cy="5562600"/>
          </a:xfrm>
          <a:prstGeom prst="rect">
            <a:avLst/>
          </a:prstGeom>
          <a:noFill/>
          <a:ln w="9525">
            <a:noFill/>
            <a:miter lim="800000"/>
            <a:headEnd/>
            <a:tailEnd/>
          </a:ln>
        </p:spPr>
        <p:txBody>
          <a:bodyPr/>
          <a:lstStyle/>
          <a:p>
            <a:pPr marL="463550" lvl="1" indent="-342900" algn="just">
              <a:lnSpc>
                <a:spcPct val="150000"/>
              </a:lnSpc>
              <a:spcBef>
                <a:spcPts val="600"/>
              </a:spcBef>
              <a:buClr>
                <a:schemeClr val="tx2"/>
              </a:buClr>
              <a:buSzPct val="73000"/>
              <a:buFont typeface="Arial" panose="020B0604020202020204" pitchFamily="34" charset="0"/>
              <a:buChar char="•"/>
              <a:tabLst>
                <a:tab pos="344488" algn="l"/>
              </a:tabLst>
              <a:defRPr/>
            </a:pPr>
            <a:r>
              <a:rPr lang="en-US" sz="2000" dirty="0">
                <a:latin typeface="Cambria" pitchFamily="18" charset="0"/>
              </a:rPr>
              <a:t>Since resources are limited (scarcity) and wants are unlimited, we must chose how to make optimum economic use of resources. </a:t>
            </a:r>
          </a:p>
          <a:p>
            <a:pPr marL="463550" lvl="1" indent="-342900" algn="just">
              <a:lnSpc>
                <a:spcPct val="150000"/>
              </a:lnSpc>
              <a:spcBef>
                <a:spcPts val="600"/>
              </a:spcBef>
              <a:buClr>
                <a:schemeClr val="tx2"/>
              </a:buClr>
              <a:buSzPct val="73000"/>
              <a:buFont typeface="Arial" panose="020B0604020202020204" pitchFamily="34" charset="0"/>
              <a:buChar char="•"/>
              <a:tabLst>
                <a:tab pos="344488" algn="l"/>
              </a:tabLst>
              <a:defRPr/>
            </a:pPr>
            <a:r>
              <a:rPr lang="en-US" sz="2000" dirty="0">
                <a:latin typeface="Cambria" pitchFamily="18" charset="0"/>
              </a:rPr>
              <a:t>These choices that we make on a daily basis are attempts to solve the basic economic questions.</a:t>
            </a:r>
            <a:endParaRPr lang="en-US" sz="2400" dirty="0">
              <a:latin typeface="Cambria" pitchFamily="18" charset="0"/>
            </a:endParaRPr>
          </a:p>
          <a:p>
            <a:pPr marL="1198563" lvl="7" indent="-347663" algn="just">
              <a:lnSpc>
                <a:spcPct val="150000"/>
              </a:lnSpc>
              <a:spcBef>
                <a:spcPts val="600"/>
              </a:spcBef>
              <a:buClr>
                <a:schemeClr val="tx2"/>
              </a:buClr>
              <a:buSzPct val="73000"/>
              <a:buFont typeface="Wingdings 2" pitchFamily="18" charset="2"/>
              <a:buChar char=""/>
              <a:tabLst>
                <a:tab pos="344488" algn="l"/>
              </a:tabLst>
              <a:defRPr/>
            </a:pPr>
            <a:r>
              <a:rPr lang="en-US" sz="2000" b="1" dirty="0">
                <a:latin typeface="Cambria" pitchFamily="18" charset="0"/>
              </a:rPr>
              <a:t>What to produce 		– </a:t>
            </a:r>
            <a:endParaRPr lang="en-US" sz="2000" b="1" dirty="0" smtClean="0">
              <a:latin typeface="Cambria" pitchFamily="18" charset="0"/>
            </a:endParaRPr>
          </a:p>
          <a:p>
            <a:pPr marL="850900" lvl="7" algn="just">
              <a:lnSpc>
                <a:spcPct val="150000"/>
              </a:lnSpc>
              <a:spcBef>
                <a:spcPts val="600"/>
              </a:spcBef>
              <a:buClr>
                <a:schemeClr val="tx2"/>
              </a:buClr>
              <a:buSzPct val="73000"/>
              <a:tabLst>
                <a:tab pos="344488" algn="l"/>
              </a:tabLst>
              <a:defRPr/>
            </a:pPr>
            <a:r>
              <a:rPr lang="en-US" sz="2000" b="1" dirty="0">
                <a:latin typeface="Cambria" pitchFamily="18" charset="0"/>
              </a:rPr>
              <a:t>	</a:t>
            </a:r>
            <a:r>
              <a:rPr lang="en-US" sz="2000" b="1" dirty="0" smtClean="0">
                <a:latin typeface="Cambria" pitchFamily="18" charset="0"/>
              </a:rPr>
              <a:t>	Choice </a:t>
            </a:r>
            <a:r>
              <a:rPr lang="en-US" sz="2000" b="1" dirty="0">
                <a:latin typeface="Cambria" pitchFamily="18" charset="0"/>
              </a:rPr>
              <a:t>of goods or services</a:t>
            </a:r>
          </a:p>
          <a:p>
            <a:pPr marL="1198563" lvl="7" indent="-347663" algn="just">
              <a:lnSpc>
                <a:spcPct val="150000"/>
              </a:lnSpc>
              <a:spcBef>
                <a:spcPts val="600"/>
              </a:spcBef>
              <a:buClr>
                <a:schemeClr val="tx2"/>
              </a:buClr>
              <a:buSzPct val="73000"/>
              <a:buFont typeface="Wingdings 2" pitchFamily="18" charset="2"/>
              <a:buChar char=""/>
              <a:tabLst>
                <a:tab pos="344488" algn="l"/>
              </a:tabLst>
              <a:defRPr/>
            </a:pPr>
            <a:r>
              <a:rPr lang="en-US" sz="2000" b="1" dirty="0">
                <a:latin typeface="Cambria" pitchFamily="18" charset="0"/>
              </a:rPr>
              <a:t>How to produce 		</a:t>
            </a:r>
            <a:r>
              <a:rPr lang="en-US" sz="2000" b="1" dirty="0" smtClean="0">
                <a:latin typeface="Cambria" pitchFamily="18" charset="0"/>
              </a:rPr>
              <a:t>– </a:t>
            </a:r>
          </a:p>
          <a:p>
            <a:pPr marL="850900" lvl="7" algn="just">
              <a:lnSpc>
                <a:spcPct val="150000"/>
              </a:lnSpc>
              <a:spcBef>
                <a:spcPts val="600"/>
              </a:spcBef>
              <a:buClr>
                <a:schemeClr val="tx2"/>
              </a:buClr>
              <a:buSzPct val="73000"/>
              <a:tabLst>
                <a:tab pos="344488" algn="l"/>
              </a:tabLst>
              <a:defRPr/>
            </a:pPr>
            <a:r>
              <a:rPr lang="en-US" sz="2000" b="1" dirty="0">
                <a:latin typeface="Cambria" pitchFamily="18" charset="0"/>
              </a:rPr>
              <a:t>	</a:t>
            </a:r>
            <a:r>
              <a:rPr lang="en-US" sz="2000" b="1" dirty="0" smtClean="0">
                <a:latin typeface="Cambria" pitchFamily="18" charset="0"/>
              </a:rPr>
              <a:t>	Production </a:t>
            </a:r>
            <a:r>
              <a:rPr lang="en-US" sz="2000" b="1" dirty="0">
                <a:latin typeface="Cambria" pitchFamily="18" charset="0"/>
              </a:rPr>
              <a:t>method</a:t>
            </a:r>
          </a:p>
          <a:p>
            <a:pPr marL="1198563" lvl="7" indent="-347663" algn="just">
              <a:lnSpc>
                <a:spcPct val="150000"/>
              </a:lnSpc>
              <a:spcBef>
                <a:spcPts val="600"/>
              </a:spcBef>
              <a:buClr>
                <a:schemeClr val="tx2"/>
              </a:buClr>
              <a:buSzPct val="73000"/>
              <a:buFont typeface="Wingdings 2" pitchFamily="18" charset="2"/>
              <a:buChar char=""/>
              <a:tabLst>
                <a:tab pos="344488" algn="l"/>
              </a:tabLst>
              <a:defRPr/>
            </a:pPr>
            <a:r>
              <a:rPr lang="en-US" sz="2000" b="1" dirty="0">
                <a:latin typeface="Cambria" pitchFamily="18" charset="0"/>
              </a:rPr>
              <a:t>For whom to produce	</a:t>
            </a:r>
            <a:r>
              <a:rPr lang="en-US" sz="2000" b="1" dirty="0" smtClean="0">
                <a:latin typeface="Cambria" pitchFamily="18" charset="0"/>
              </a:rPr>
              <a:t>– </a:t>
            </a:r>
          </a:p>
          <a:p>
            <a:pPr marL="850900" lvl="7" algn="just">
              <a:lnSpc>
                <a:spcPct val="150000"/>
              </a:lnSpc>
              <a:spcBef>
                <a:spcPts val="600"/>
              </a:spcBef>
              <a:buClr>
                <a:schemeClr val="tx2"/>
              </a:buClr>
              <a:buSzPct val="73000"/>
              <a:tabLst>
                <a:tab pos="344488" algn="l"/>
              </a:tabLst>
              <a:defRPr/>
            </a:pPr>
            <a:r>
              <a:rPr lang="en-US" sz="2000" b="1" dirty="0">
                <a:latin typeface="Cambria" pitchFamily="18" charset="0"/>
              </a:rPr>
              <a:t>	</a:t>
            </a:r>
            <a:r>
              <a:rPr lang="en-US" sz="2000" b="1" dirty="0" smtClean="0">
                <a:latin typeface="Cambria" pitchFamily="18" charset="0"/>
              </a:rPr>
              <a:t>	Target </a:t>
            </a:r>
            <a:r>
              <a:rPr lang="en-US" sz="2000" b="1" dirty="0">
                <a:latin typeface="Cambria" pitchFamily="18" charset="0"/>
              </a:rPr>
              <a:t>consumers</a:t>
            </a:r>
            <a:endParaRPr lang="en-US" sz="2000" dirty="0">
              <a:latin typeface="Cambria" pitchFamily="18" charset="0"/>
            </a:endParaRPr>
          </a:p>
          <a:p>
            <a:pPr>
              <a:defRPr/>
            </a:pPr>
            <a:endParaRPr lang="en-US" sz="2400" dirty="0">
              <a:latin typeface="Arial" charset="0"/>
            </a:endParaRPr>
          </a:p>
        </p:txBody>
      </p:sp>
    </p:spTree>
    <p:extLst>
      <p:ext uri="{BB962C8B-B14F-4D97-AF65-F5344CB8AC3E}">
        <p14:creationId xmlns:p14="http://schemas.microsoft.com/office/powerpoint/2010/main" val="1875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04812" y="685800"/>
            <a:ext cx="7599362" cy="468313"/>
          </a:xfrm>
          <a:prstGeom prst="rect">
            <a:avLst/>
          </a:prstGeom>
        </p:spPr>
        <p:txBody>
          <a:bodyPr/>
          <a:lstStyle/>
          <a:p>
            <a:pPr>
              <a:defRPr/>
            </a:pPr>
            <a:r>
              <a:rPr lang="en-US" sz="4400" b="1" dirty="0">
                <a:latin typeface="Cambria" pitchFamily="18" charset="0"/>
              </a:rPr>
              <a:t>Opportunity Cost</a:t>
            </a:r>
            <a:endParaRPr lang="en-US" sz="4400" b="1" kern="0" dirty="0">
              <a:latin typeface="Cambria" pitchFamily="18" charset="0"/>
              <a:ea typeface="+mj-ea"/>
              <a:cs typeface="+mj-cs"/>
            </a:endParaRPr>
          </a:p>
        </p:txBody>
      </p:sp>
      <p:sp>
        <p:nvSpPr>
          <p:cNvPr id="5" name="Rectangle 6"/>
          <p:cNvSpPr txBox="1">
            <a:spLocks noChangeArrowheads="1"/>
          </p:cNvSpPr>
          <p:nvPr/>
        </p:nvSpPr>
        <p:spPr bwMode="auto">
          <a:xfrm>
            <a:off x="381000" y="1752600"/>
            <a:ext cx="66532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344488" algn="l"/>
              </a:tabLst>
              <a:defRPr sz="2400">
                <a:solidFill>
                  <a:schemeClr val="tx1"/>
                </a:solidFill>
                <a:latin typeface="Arial" panose="020B0604020202020204" pitchFamily="34" charset="0"/>
              </a:defRPr>
            </a:lvl1pPr>
            <a:lvl2pPr marL="404813" indent="-284163" eaLnBrk="0" hangingPunct="0">
              <a:tabLst>
                <a:tab pos="344488" algn="l"/>
              </a:tabLst>
              <a:defRPr sz="2400">
                <a:solidFill>
                  <a:schemeClr val="tx1"/>
                </a:solidFill>
                <a:latin typeface="Arial" panose="020B0604020202020204" pitchFamily="34" charset="0"/>
              </a:defRPr>
            </a:lvl2pPr>
            <a:lvl3pPr marL="1143000" indent="-228600" eaLnBrk="0" hangingPunct="0">
              <a:tabLst>
                <a:tab pos="344488" algn="l"/>
              </a:tabLst>
              <a:defRPr sz="2400">
                <a:solidFill>
                  <a:schemeClr val="tx1"/>
                </a:solidFill>
                <a:latin typeface="Arial" panose="020B0604020202020204" pitchFamily="34" charset="0"/>
              </a:defRPr>
            </a:lvl3pPr>
            <a:lvl4pPr marL="1600200" indent="-228600" eaLnBrk="0" hangingPunct="0">
              <a:tabLst>
                <a:tab pos="344488" algn="l"/>
              </a:tabLst>
              <a:defRPr sz="2400">
                <a:solidFill>
                  <a:schemeClr val="tx1"/>
                </a:solidFill>
                <a:latin typeface="Arial" panose="020B0604020202020204" pitchFamily="34" charset="0"/>
              </a:defRPr>
            </a:lvl4pPr>
            <a:lvl5pPr marL="2057400" indent="-228600" eaLnBrk="0" hangingPunct="0">
              <a:tabLst>
                <a:tab pos="344488"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344488"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344488"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344488"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344488" algn="l"/>
              </a:tabLst>
              <a:defRPr sz="2400">
                <a:solidFill>
                  <a:schemeClr val="tx1"/>
                </a:solidFill>
                <a:latin typeface="Arial" panose="020B0604020202020204" pitchFamily="34" charset="0"/>
              </a:defRPr>
            </a:lvl9pPr>
          </a:lstStyle>
          <a:p>
            <a:pPr marL="463550" lvl="1" indent="-342900" eaLnBrk="1" hangingPunct="1">
              <a:lnSpc>
                <a:spcPct val="170000"/>
              </a:lnSpc>
              <a:spcBef>
                <a:spcPts val="600"/>
              </a:spcBef>
              <a:buClr>
                <a:schemeClr val="tx2"/>
              </a:buClr>
              <a:buSzPct val="73000"/>
              <a:buFont typeface="Arial" panose="020B0604020202020204" pitchFamily="34" charset="0"/>
              <a:buChar char="•"/>
            </a:pPr>
            <a:r>
              <a:rPr lang="en-US" altLang="en-US" dirty="0">
                <a:latin typeface="Cambria" panose="02040503050406030204" pitchFamily="18" charset="0"/>
              </a:rPr>
              <a:t>The resources are scare and they have alternative uses.</a:t>
            </a:r>
          </a:p>
          <a:p>
            <a:pPr marL="463550" lvl="1" indent="-342900" eaLnBrk="1" hangingPunct="1">
              <a:lnSpc>
                <a:spcPct val="170000"/>
              </a:lnSpc>
              <a:spcBef>
                <a:spcPts val="600"/>
              </a:spcBef>
              <a:buClr>
                <a:schemeClr val="tx2"/>
              </a:buClr>
              <a:buSzPct val="73000"/>
              <a:buFont typeface="Arial" panose="020B0604020202020204" pitchFamily="34" charset="0"/>
              <a:buChar char="•"/>
            </a:pPr>
            <a:r>
              <a:rPr lang="en-US" altLang="en-US" dirty="0">
                <a:latin typeface="Cambria" panose="02040503050406030204" pitchFamily="18" charset="0"/>
              </a:rPr>
              <a:t>The opportunity cost is the value of the next best alternative that must be forgone to undertake the activity. </a:t>
            </a:r>
          </a:p>
          <a:p>
            <a:pPr marL="342900" indent="-342900" eaLnBrk="1" hangingPunct="1">
              <a:buFont typeface="Arial" panose="020B0604020202020204" pitchFamily="34" charset="0"/>
              <a:buChar char="•"/>
            </a:pPr>
            <a:endParaRPr lang="en-US" altLang="en-US" sz="2000" dirty="0"/>
          </a:p>
        </p:txBody>
      </p:sp>
    </p:spTree>
    <p:extLst>
      <p:ext uri="{BB962C8B-B14F-4D97-AF65-F5344CB8AC3E}">
        <p14:creationId xmlns:p14="http://schemas.microsoft.com/office/powerpoint/2010/main" val="235162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9"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p:cTn id="10"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1"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2" dur="1000"/>
                                        <p:tgtEl>
                                          <p:spTgt spid="5">
                                            <p:txEl>
                                              <p:pRg st="0" end="0"/>
                                            </p:txEl>
                                          </p:spTgt>
                                        </p:tgtEl>
                                      </p:cBhvr>
                                    </p:animEffect>
                                  </p:childTnLst>
                                </p:cTn>
                              </p:par>
                              <p:par>
                                <p:cTn id="13" presetID="29"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1288" y="127000"/>
            <a:ext cx="7599362" cy="468313"/>
          </a:xfrm>
          <a:prstGeom prst="rect">
            <a:avLst/>
          </a:prstGeom>
        </p:spPr>
        <p:txBody>
          <a:bodyPr/>
          <a:lstStyle/>
          <a:p>
            <a:pPr>
              <a:defRPr/>
            </a:pPr>
            <a:r>
              <a:rPr lang="en-US" sz="3600" b="1" kern="0" dirty="0">
                <a:latin typeface="Cambria" pitchFamily="18" charset="0"/>
                <a:ea typeface="+mj-ea"/>
                <a:cs typeface="+mj-cs"/>
              </a:rPr>
              <a:t>Types of goods</a:t>
            </a:r>
          </a:p>
        </p:txBody>
      </p:sp>
      <p:sp>
        <p:nvSpPr>
          <p:cNvPr id="5" name="AutoShape 36" descr="Picture1"/>
          <p:cNvSpPr>
            <a:spLocks noChangeArrowheads="1"/>
          </p:cNvSpPr>
          <p:nvPr/>
        </p:nvSpPr>
        <p:spPr bwMode="auto">
          <a:xfrm>
            <a:off x="0" y="838200"/>
            <a:ext cx="9144000" cy="6019800"/>
          </a:xfrm>
          <a:prstGeom prst="roundRect">
            <a:avLst>
              <a:gd name="adj" fmla="val 9782"/>
            </a:avLst>
          </a:prstGeom>
          <a:blipFill dpi="0" rotWithShape="1">
            <a:blip r:embed="rId2"/>
            <a:srcRect/>
            <a:stretch>
              <a:fillRect/>
            </a:stretch>
          </a:blipFill>
          <a:ln w="9525">
            <a:solidFill>
              <a:srgbClr val="0099FF"/>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0579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3060</TotalTime>
  <Words>1419</Words>
  <Application>Microsoft Office PowerPoint</Application>
  <PresentationFormat>On-screen Show (4:3)</PresentationFormat>
  <Paragraphs>274</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SimHei</vt:lpstr>
      <vt:lpstr>Arial</vt:lpstr>
      <vt:lpstr>Calibri</vt:lpstr>
      <vt:lpstr>Cambria</vt:lpstr>
      <vt:lpstr>方正姚体</vt:lpstr>
      <vt:lpstr>华文新魏</vt:lpstr>
      <vt:lpstr>Tahoma</vt:lpstr>
      <vt:lpstr>Times New Roman</vt:lpstr>
      <vt:lpstr>Trebuchet MS</vt:lpstr>
      <vt:lpstr>Wingdings</vt:lpstr>
      <vt:lpstr>Wingdings 2</vt:lpstr>
      <vt:lpstr>Wingdings 3</vt:lpstr>
      <vt:lpstr>Facet</vt:lpstr>
      <vt:lpstr>PowerPoint Presentation</vt:lpstr>
      <vt:lpstr>LEARNING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Assumptions</vt:lpstr>
      <vt:lpstr>The Concept of Demand</vt:lpstr>
      <vt:lpstr>The factors that affect demand</vt:lpstr>
      <vt:lpstr>Price and Quantity Demanded:  The Law of Demand</vt:lpstr>
      <vt:lpstr>“A Change in Quantity Demand” and “Increase and Decrease in Demand”</vt:lpstr>
      <vt:lpstr>A Change in Quantity Demand</vt:lpstr>
      <vt:lpstr>Increases and Decreases in Demand</vt:lpstr>
      <vt:lpstr>Concept of Supply </vt:lpstr>
      <vt:lpstr>Price and Quantity Supplied: The Law of Supply</vt:lpstr>
      <vt:lpstr>“A Change in Quantity Supply” and “Increase and Decrease in Supply”</vt:lpstr>
      <vt:lpstr>A Change in Quantity Supply</vt:lpstr>
      <vt:lpstr>Increases and Decreases in Supply</vt:lpstr>
      <vt:lpstr>Market Equilibrium</vt:lpstr>
      <vt:lpstr>PowerPoint Presentation</vt:lpstr>
      <vt:lpstr>PowerPoint Presentation</vt:lpstr>
      <vt:lpstr>Types of Market Structures  </vt:lpstr>
      <vt:lpstr>PowerPoint Presentation</vt:lpstr>
      <vt:lpstr>PowerPoint Presentation</vt:lpstr>
      <vt:lpstr>PowerPoint Presentation</vt:lpstr>
      <vt:lpstr>PowerPoint Presentation</vt:lpstr>
      <vt:lpstr>PowerPoint Presentation</vt:lpstr>
      <vt:lpstr>Characteristics of Monopolistic Competition </vt:lpstr>
      <vt:lpstr>PowerPoint Presentation</vt:lpstr>
      <vt:lpstr>Characteristics of Oligopoly</vt:lpstr>
      <vt:lpstr>PowerPoint Presentation</vt:lpstr>
    </vt:vector>
  </TitlesOfParts>
  <Company>SLIIT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anupama.d</dc:creator>
  <cp:lastModifiedBy>Anupama Dissanayake</cp:lastModifiedBy>
  <cp:revision>153</cp:revision>
  <cp:lastPrinted>2019-07-21T10:41:08Z</cp:lastPrinted>
  <dcterms:created xsi:type="dcterms:W3CDTF">2014-06-18T08:22:16Z</dcterms:created>
  <dcterms:modified xsi:type="dcterms:W3CDTF">2019-09-06T07:04:00Z</dcterms:modified>
</cp:coreProperties>
</file>